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2"/>
  </p:notesMasterIdLst>
  <p:sldIdLst>
    <p:sldId id="366" r:id="rId6"/>
    <p:sldId id="379" r:id="rId7"/>
    <p:sldId id="308" r:id="rId8"/>
    <p:sldId id="384" r:id="rId9"/>
    <p:sldId id="381" r:id="rId10"/>
    <p:sldId id="367" r:id="rId11"/>
    <p:sldId id="374" r:id="rId12"/>
    <p:sldId id="371" r:id="rId13"/>
    <p:sldId id="382" r:id="rId14"/>
    <p:sldId id="383" r:id="rId15"/>
    <p:sldId id="378" r:id="rId16"/>
    <p:sldId id="385" r:id="rId17"/>
    <p:sldId id="3015" r:id="rId18"/>
    <p:sldId id="3016" r:id="rId19"/>
    <p:sldId id="3018" r:id="rId20"/>
    <p:sldId id="2984" r:id="rId21"/>
    <p:sldId id="386" r:id="rId22"/>
    <p:sldId id="3013" r:id="rId23"/>
    <p:sldId id="3014" r:id="rId24"/>
    <p:sldId id="375" r:id="rId25"/>
    <p:sldId id="376" r:id="rId26"/>
    <p:sldId id="377" r:id="rId27"/>
    <p:sldId id="263" r:id="rId28"/>
    <p:sldId id="3019" r:id="rId29"/>
    <p:sldId id="3020" r:id="rId30"/>
    <p:sldId id="380" r:id="rId31"/>
    <p:sldId id="368" r:id="rId32"/>
    <p:sldId id="370" r:id="rId33"/>
    <p:sldId id="369" r:id="rId34"/>
    <p:sldId id="256" r:id="rId35"/>
    <p:sldId id="269" r:id="rId36"/>
    <p:sldId id="270" r:id="rId37"/>
    <p:sldId id="3009" r:id="rId38"/>
    <p:sldId id="3010" r:id="rId39"/>
    <p:sldId id="3011" r:id="rId40"/>
    <p:sldId id="3012" r:id="rId4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venti, Anthony J. (GSFC-3220)" initials="DA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87" autoAdjust="0"/>
    <p:restoredTop sz="94660"/>
  </p:normalViewPr>
  <p:slideViewPr>
    <p:cSldViewPr snapToGrid="0" snapToObjects="1">
      <p:cViewPr varScale="1">
        <p:scale>
          <a:sx n="199" d="100"/>
          <a:sy n="199" d="100"/>
        </p:scale>
        <p:origin x="168" y="216"/>
      </p:cViewPr>
      <p:guideLst>
        <p:guide orient="horz" pos="2160"/>
        <p:guide pos="2880"/>
        <p:guide orient="horz" pos="1620"/>
      </p:guideLst>
    </p:cSldViewPr>
  </p:slideViewPr>
  <p:notesTextViewPr>
    <p:cViewPr>
      <p:scale>
        <a:sx n="100" d="100"/>
        <a:sy n="100" d="100"/>
      </p:scale>
      <p:origin x="0" y="0"/>
    </p:cViewPr>
  </p:notesTextViewPr>
  <p:sorterViewPr>
    <p:cViewPr varScale="1">
      <p:scale>
        <a:sx n="100" d="100"/>
        <a:sy n="100" d="100"/>
      </p:scale>
      <p:origin x="0" y="368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E7A6DD-9D74-FC4E-B0C8-9C7DE66737C0}" type="datetimeFigureOut">
              <a:rPr lang="en-US" smtClean="0"/>
              <a:t>10/20/23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3D7079-BE31-AD43-8E0A-06D367AB2E0F}" type="slidenum">
              <a:rPr lang="en-US" smtClean="0"/>
              <a:t>‹#›</a:t>
            </a:fld>
            <a:endParaRPr lang="en-US"/>
          </a:p>
        </p:txBody>
      </p:sp>
    </p:spTree>
    <p:extLst>
      <p:ext uri="{BB962C8B-B14F-4D97-AF65-F5344CB8AC3E}">
        <p14:creationId xmlns:p14="http://schemas.microsoft.com/office/powerpoint/2010/main" val="24159438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3D7079-BE31-AD43-8E0A-06D367AB2E0F}" type="slidenum">
              <a:rPr lang="en-US" smtClean="0"/>
              <a:t>28</a:t>
            </a:fld>
            <a:endParaRPr lang="en-US"/>
          </a:p>
        </p:txBody>
      </p:sp>
    </p:spTree>
    <p:extLst>
      <p:ext uri="{BB962C8B-B14F-4D97-AF65-F5344CB8AC3E}">
        <p14:creationId xmlns:p14="http://schemas.microsoft.com/office/powerpoint/2010/main" val="2798842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31</a:t>
            </a:fld>
            <a:endParaRPr lang="en-US" dirty="0"/>
          </a:p>
        </p:txBody>
      </p:sp>
    </p:spTree>
    <p:extLst>
      <p:ext uri="{BB962C8B-B14F-4D97-AF65-F5344CB8AC3E}">
        <p14:creationId xmlns:p14="http://schemas.microsoft.com/office/powerpoint/2010/main" val="2507943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33</a:t>
            </a:fld>
            <a:endParaRPr lang="en-US" dirty="0"/>
          </a:p>
        </p:txBody>
      </p:sp>
    </p:spTree>
    <p:extLst>
      <p:ext uri="{BB962C8B-B14F-4D97-AF65-F5344CB8AC3E}">
        <p14:creationId xmlns:p14="http://schemas.microsoft.com/office/powerpoint/2010/main" val="2522910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34</a:t>
            </a:fld>
            <a:endParaRPr lang="en-US" dirty="0"/>
          </a:p>
        </p:txBody>
      </p:sp>
    </p:spTree>
    <p:extLst>
      <p:ext uri="{BB962C8B-B14F-4D97-AF65-F5344CB8AC3E}">
        <p14:creationId xmlns:p14="http://schemas.microsoft.com/office/powerpoint/2010/main" val="2701231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35</a:t>
            </a:fld>
            <a:endParaRPr lang="en-US" dirty="0"/>
          </a:p>
        </p:txBody>
      </p:sp>
    </p:spTree>
    <p:extLst>
      <p:ext uri="{BB962C8B-B14F-4D97-AF65-F5344CB8AC3E}">
        <p14:creationId xmlns:p14="http://schemas.microsoft.com/office/powerpoint/2010/main" val="3612501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36</a:t>
            </a:fld>
            <a:endParaRPr lang="en-US" dirty="0"/>
          </a:p>
        </p:txBody>
      </p:sp>
    </p:spTree>
    <p:extLst>
      <p:ext uri="{BB962C8B-B14F-4D97-AF65-F5344CB8AC3E}">
        <p14:creationId xmlns:p14="http://schemas.microsoft.com/office/powerpoint/2010/main" val="3461048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lnSpc>
                <a:spcPct val="90000"/>
              </a:lnSpc>
              <a:defRPr sz="2400">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861AC"/>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84900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7" y="2335980"/>
            <a:ext cx="5674369" cy="1191253"/>
          </a:xfrm>
          <a:ln>
            <a:noFill/>
          </a:ln>
        </p:spPr>
        <p:txBody>
          <a:bodyPr/>
          <a:lstStyle>
            <a:lvl1pPr marL="0" indent="0" algn="l">
              <a:buNone/>
              <a:defRPr>
                <a:ln>
                  <a:noFill/>
                </a:ln>
                <a:solidFill>
                  <a:srgbClr val="1863AB"/>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80" y="466458"/>
            <a:ext cx="2183611" cy="207749"/>
          </a:xfrm>
          <a:prstGeom prst="rect">
            <a:avLst/>
          </a:prstGeom>
          <a:noFill/>
        </p:spPr>
        <p:txBody>
          <a:bodyPr wrap="none" rtlCol="0">
            <a:spAutoFit/>
          </a:bodyPr>
          <a:lstStyle/>
          <a:p>
            <a:r>
              <a:rPr lang="en-US" sz="750" dirty="0">
                <a:solidFill>
                  <a:srgbClr val="0A3474"/>
                </a:solidFill>
                <a:latin typeface="Arial"/>
                <a:cs typeface="Arial"/>
              </a:rPr>
              <a:t>National Aeronautics</a:t>
            </a:r>
            <a:r>
              <a:rPr lang="en-US" sz="750" baseline="0" dirty="0">
                <a:solidFill>
                  <a:srgbClr val="0A3474"/>
                </a:solidFill>
                <a:latin typeface="Arial"/>
                <a:cs typeface="Arial"/>
              </a:rPr>
              <a:t> and Space Administration</a:t>
            </a:r>
            <a:endParaRPr lang="en-US" sz="750" dirty="0">
              <a:solidFill>
                <a:srgbClr val="0A3474"/>
              </a:solidFill>
              <a:latin typeface="Arial"/>
              <a:cs typeface="Arial"/>
            </a:endParaRPr>
          </a:p>
        </p:txBody>
      </p:sp>
      <p:sp>
        <p:nvSpPr>
          <p:cNvPr id="10" name="TextBox 9"/>
          <p:cNvSpPr txBox="1"/>
          <p:nvPr userDrawn="1"/>
        </p:nvSpPr>
        <p:spPr>
          <a:xfrm>
            <a:off x="261080" y="4872519"/>
            <a:ext cx="854721" cy="207749"/>
          </a:xfrm>
          <a:prstGeom prst="rect">
            <a:avLst/>
          </a:prstGeom>
          <a:noFill/>
        </p:spPr>
        <p:txBody>
          <a:bodyPr wrap="none" rtlCol="0">
            <a:spAutoFit/>
          </a:bodyPr>
          <a:lstStyle/>
          <a:p>
            <a:pPr algn="l"/>
            <a:r>
              <a:rPr lang="en-US" sz="750" b="1" dirty="0" err="1">
                <a:solidFill>
                  <a:srgbClr val="0A3474"/>
                </a:solidFill>
                <a:effectLst/>
                <a:latin typeface="Arial"/>
                <a:cs typeface="Arial"/>
              </a:rPr>
              <a:t>www.nasa.gov</a:t>
            </a:r>
            <a:endParaRPr lang="en-US" sz="750" b="1" dirty="0">
              <a:solidFill>
                <a:srgbClr val="0A3474"/>
              </a:solidFill>
              <a:effectLst/>
              <a:latin typeface="Arial"/>
              <a:cs typeface="Arial"/>
            </a:endParaRPr>
          </a:p>
        </p:txBody>
      </p:sp>
      <p:sp>
        <p:nvSpPr>
          <p:cNvPr id="7" name="Title 1"/>
          <p:cNvSpPr>
            <a:spLocks noGrp="1"/>
          </p:cNvSpPr>
          <p:nvPr>
            <p:ph type="ctrTitle" hasCustomPrompt="1"/>
          </p:nvPr>
        </p:nvSpPr>
        <p:spPr>
          <a:xfrm>
            <a:off x="2499545" y="1177098"/>
            <a:ext cx="6258941" cy="1133970"/>
          </a:xfrm>
        </p:spPr>
        <p:txBody>
          <a:bodyPr>
            <a:noAutofit/>
          </a:bodyPr>
          <a:lstStyle>
            <a:lvl1pPr algn="l">
              <a:spcAft>
                <a:spcPts val="0"/>
              </a:spcAft>
              <a:defRPr sz="2550">
                <a:solidFill>
                  <a:schemeClr val="bg1"/>
                </a:solidFill>
                <a:effectLst>
                  <a:outerShdw blurRad="50800" dist="38100" dir="2700000" algn="tl" rotWithShape="0">
                    <a:srgbClr val="000000">
                      <a:alpha val="75000"/>
                    </a:srgbClr>
                  </a:outerShdw>
                </a:effectLst>
              </a:defRPr>
            </a:lvl1pPr>
          </a:lstStyle>
          <a:p>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194087"/>
            <a:ext cx="1086856" cy="701022"/>
          </a:xfrm>
          <a:prstGeom prst="rect">
            <a:avLst/>
          </a:prstGeom>
        </p:spPr>
      </p:pic>
      <p:sp>
        <p:nvSpPr>
          <p:cNvPr id="15" name="TextBox 14"/>
          <p:cNvSpPr txBox="1"/>
          <p:nvPr userDrawn="1"/>
        </p:nvSpPr>
        <p:spPr>
          <a:xfrm>
            <a:off x="4243180" y="4128159"/>
            <a:ext cx="4777355" cy="461665"/>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1200" b="1" spc="150" dirty="0">
                <a:solidFill>
                  <a:srgbClr val="1863AB"/>
                </a:solidFill>
                <a:latin typeface="Arial"/>
                <a:cs typeface="Arial"/>
              </a:rPr>
              <a:t>SAFETY</a:t>
            </a:r>
            <a:r>
              <a:rPr lang="en-US" sz="1200" b="1" spc="150" baseline="0" dirty="0">
                <a:solidFill>
                  <a:srgbClr val="1863AB"/>
                </a:solidFill>
                <a:latin typeface="Arial"/>
                <a:cs typeface="Arial"/>
              </a:rPr>
              <a:t> and MISSION ASSURANCE </a:t>
            </a:r>
          </a:p>
          <a:p>
            <a:pPr marL="0" marR="0" indent="0" algn="l" defTabSz="342900" rtl="0" eaLnBrk="1" fontAlgn="auto" latinLnBrk="0" hangingPunct="1">
              <a:lnSpc>
                <a:spcPct val="100000"/>
              </a:lnSpc>
              <a:spcBef>
                <a:spcPts val="0"/>
              </a:spcBef>
              <a:spcAft>
                <a:spcPts val="0"/>
              </a:spcAft>
              <a:buClrTx/>
              <a:buSzTx/>
              <a:buFontTx/>
              <a:buNone/>
              <a:tabLst/>
              <a:defRPr/>
            </a:pPr>
            <a:r>
              <a:rPr lang="en-US" sz="1200" b="1" spc="150" baseline="0" dirty="0">
                <a:solidFill>
                  <a:srgbClr val="1863AB"/>
                </a:solidFill>
                <a:latin typeface="Arial"/>
                <a:cs typeface="Arial"/>
              </a:rPr>
              <a:t>DIRECTORATE </a:t>
            </a:r>
            <a:r>
              <a:rPr lang="en-US" sz="900" b="0" spc="150" baseline="0" dirty="0">
                <a:solidFill>
                  <a:srgbClr val="1863AB"/>
                </a:solidFill>
                <a:latin typeface="Arial"/>
                <a:cs typeface="Arial"/>
              </a:rPr>
              <a:t>Code 300</a:t>
            </a:r>
            <a:endParaRPr lang="en-US" sz="900" b="0" spc="15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4384840"/>
            <a:ext cx="1128852" cy="527807"/>
          </a:xfrm>
          <a:prstGeom prst="rect">
            <a:avLst/>
          </a:prstGeom>
        </p:spPr>
      </p:pic>
      <p:sp>
        <p:nvSpPr>
          <p:cNvPr id="11" name="Rectangle 10"/>
          <p:cNvSpPr/>
          <p:nvPr userDrawn="1"/>
        </p:nvSpPr>
        <p:spPr>
          <a:xfrm>
            <a:off x="4293574" y="4043653"/>
            <a:ext cx="4555622" cy="377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7760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effectLst>
                  <a:outerShdw blurRad="38100" dist="38100" dir="2700000" algn="tl">
                    <a:srgbClr val="000000">
                      <a:alpha val="75000"/>
                    </a:srgbClr>
                  </a:outerShdw>
                </a:effectLst>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solidFill>
                  <a:srgbClr val="1863AB"/>
                </a:solidFill>
              </a:defRPr>
            </a:lvl1pPr>
            <a:lvl2pPr>
              <a:defRPr sz="1800">
                <a:solidFill>
                  <a:srgbClr val="1863AB"/>
                </a:solidFill>
              </a:defRPr>
            </a:lvl2pPr>
            <a:lvl3pPr>
              <a:defRPr sz="1500">
                <a:solidFill>
                  <a:srgbClr val="1863AB"/>
                </a:solidFill>
              </a:defRPr>
            </a:lvl3pPr>
            <a:lvl4pPr>
              <a:defRPr sz="1350">
                <a:solidFill>
                  <a:srgbClr val="1863AB"/>
                </a:solidFill>
              </a:defRPr>
            </a:lvl4pPr>
            <a:lvl5pPr>
              <a:defRPr sz="1350">
                <a:solidFill>
                  <a:srgbClr val="1863AB"/>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100">
                <a:solidFill>
                  <a:srgbClr val="1863AB"/>
                </a:solidFill>
              </a:defRPr>
            </a:lvl1pPr>
            <a:lvl2pPr>
              <a:defRPr sz="1800">
                <a:solidFill>
                  <a:srgbClr val="1863AB"/>
                </a:solidFill>
              </a:defRPr>
            </a:lvl2pPr>
            <a:lvl3pPr>
              <a:defRPr sz="1500">
                <a:solidFill>
                  <a:srgbClr val="1863AB"/>
                </a:solidFill>
              </a:defRPr>
            </a:lvl3pPr>
            <a:lvl4pPr>
              <a:defRPr sz="1350">
                <a:solidFill>
                  <a:srgbClr val="1863AB"/>
                </a:solidFill>
              </a:defRPr>
            </a:lvl4pPr>
            <a:lvl5pPr>
              <a:defRPr sz="1350">
                <a:solidFill>
                  <a:srgbClr val="1863AB"/>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0A3474"/>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52446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76804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374003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1588350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82963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20402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915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63272"/>
                </a:solidFill>
                <a:latin typeface="Arial"/>
                <a:cs typeface="Arial"/>
              </a:defRPr>
            </a:lvl1pPr>
          </a:lstStyle>
          <a:p>
            <a:fld id="{E3BE99E5-8F11-4D46-8B27-FC02D164DEA2}" type="slidenum">
              <a:rPr lang="en-US" smtClean="0"/>
              <a:pPr/>
              <a:t>‹#›</a:t>
            </a:fld>
            <a:endParaRPr lang="en-US"/>
          </a:p>
        </p:txBody>
      </p:sp>
    </p:spTree>
    <p:extLst>
      <p:ext uri="{BB962C8B-B14F-4D97-AF65-F5344CB8AC3E}">
        <p14:creationId xmlns:p14="http://schemas.microsoft.com/office/powerpoint/2010/main" val="2887779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7D2DE9-9FFF-8C43-B0F5-BC23C4B57597}" type="datetimeFigureOut">
              <a:rPr lang="en-US" smtClean="0"/>
              <a:t>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DB4B24-0C55-1A47-9680-82A99140F4FB}" type="slidenum">
              <a:rPr lang="en-US" smtClean="0"/>
              <a:t>‹#›</a:t>
            </a:fld>
            <a:endParaRPr lang="en-US" dirty="0"/>
          </a:p>
        </p:txBody>
      </p:sp>
    </p:spTree>
    <p:extLst>
      <p:ext uri="{BB962C8B-B14F-4D97-AF65-F5344CB8AC3E}">
        <p14:creationId xmlns:p14="http://schemas.microsoft.com/office/powerpoint/2010/main" val="660045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952529"/>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457200" y="91326"/>
            <a:ext cx="8229600" cy="804731"/>
          </a:xfrm>
          <a:prstGeom prst="rect">
            <a:avLst/>
          </a:prstGeom>
        </p:spPr>
        <p:txBody>
          <a:bodyPr vert="horz" lIns="91440" tIns="45720" rIns="91440" bIns="45720" rtlCol="0" anchor="ctr">
            <a:no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57200" y="1106559"/>
            <a:ext cx="8229600" cy="348806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4811309"/>
            <a:ext cx="391464" cy="273844"/>
          </a:xfrm>
          <a:prstGeom prst="rect">
            <a:avLst/>
          </a:prstGeom>
        </p:spPr>
        <p:txBody>
          <a:bodyPr vert="horz" lIns="91440" tIns="45720" rIns="91440" bIns="45720" rtlCol="0" anchor="ctr"/>
          <a:lstStyle>
            <a:lvl1pPr algn="r">
              <a:defRPr sz="75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4833357"/>
            <a:ext cx="7542788" cy="230832"/>
          </a:xfrm>
          <a:prstGeom prst="rect">
            <a:avLst/>
          </a:prstGeom>
          <a:noFill/>
        </p:spPr>
        <p:txBody>
          <a:bodyPr wrap="square" rtlCol="0">
            <a:spAutoFit/>
          </a:bodyPr>
          <a:lstStyle/>
          <a:p>
            <a:pPr marL="0" marR="0" indent="0" algn="l" defTabSz="342900" rtl="0" eaLnBrk="1" fontAlgn="auto" latinLnBrk="0" hangingPunct="1">
              <a:lnSpc>
                <a:spcPct val="100000"/>
              </a:lnSpc>
              <a:spcBef>
                <a:spcPts val="0"/>
              </a:spcBef>
              <a:spcAft>
                <a:spcPts val="0"/>
              </a:spcAft>
              <a:buClrTx/>
              <a:buSzTx/>
              <a:buFontTx/>
              <a:buNone/>
              <a:tabLst/>
              <a:defRPr/>
            </a:pPr>
            <a:r>
              <a:rPr lang="en-US" sz="900" b="1" spc="150" dirty="0">
                <a:solidFill>
                  <a:srgbClr val="1861AC"/>
                </a:solidFill>
                <a:latin typeface="Arial"/>
                <a:cs typeface="Arial"/>
              </a:rPr>
              <a:t>SAFETY</a:t>
            </a:r>
            <a:r>
              <a:rPr lang="en-US" sz="900" b="1" spc="150" baseline="0" dirty="0">
                <a:solidFill>
                  <a:srgbClr val="1861AC"/>
                </a:solidFill>
                <a:latin typeface="Arial"/>
                <a:cs typeface="Arial"/>
              </a:rPr>
              <a:t> and MISSION ASSURANCE DIRECTORATE </a:t>
            </a:r>
            <a:r>
              <a:rPr lang="en-US" sz="750" b="0" spc="150" baseline="0" dirty="0">
                <a:solidFill>
                  <a:srgbClr val="1861AC"/>
                </a:solidFill>
                <a:latin typeface="Arial"/>
                <a:cs typeface="Arial"/>
              </a:rPr>
              <a:t>Code 300</a:t>
            </a:r>
            <a:endParaRPr lang="en-US" sz="750" b="0" spc="150" dirty="0">
              <a:solidFill>
                <a:srgbClr val="1861AC"/>
              </a:solidFill>
              <a:latin typeface="Arial"/>
              <a:cs typeface="Arial"/>
            </a:endParaRPr>
          </a:p>
        </p:txBody>
      </p:sp>
      <p:sp>
        <p:nvSpPr>
          <p:cNvPr id="4" name="Rectangle 3"/>
          <p:cNvSpPr/>
          <p:nvPr userDrawn="1"/>
        </p:nvSpPr>
        <p:spPr>
          <a:xfrm>
            <a:off x="110868" y="4687077"/>
            <a:ext cx="8788722" cy="4535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32236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42900" rtl="0" eaLnBrk="1" latinLnBrk="0" hangingPunct="1">
        <a:lnSpc>
          <a:spcPct val="90000"/>
        </a:lnSpc>
        <a:spcBef>
          <a:spcPct val="0"/>
        </a:spcBef>
        <a:spcAft>
          <a:spcPts val="0"/>
        </a:spcAft>
        <a:buNone/>
        <a:defRPr sz="24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27397" indent="-127397" algn="l" defTabSz="342900" rtl="0" eaLnBrk="1" latinLnBrk="0" hangingPunct="1">
        <a:spcBef>
          <a:spcPct val="20000"/>
        </a:spcBef>
        <a:buClr>
          <a:srgbClr val="77AD3F"/>
        </a:buClr>
        <a:buFont typeface="Arial"/>
        <a:buChar char="•"/>
        <a:defRPr sz="1500" kern="1200">
          <a:solidFill>
            <a:srgbClr val="1861AC"/>
          </a:solidFill>
          <a:latin typeface="Arial"/>
          <a:ea typeface="+mn-ea"/>
          <a:cs typeface="Arial"/>
        </a:defRPr>
      </a:lvl1pPr>
      <a:lvl2pPr marL="300038" indent="-171450" algn="l" defTabSz="300038" rtl="0" eaLnBrk="1" latinLnBrk="0" hangingPunct="1">
        <a:spcBef>
          <a:spcPct val="20000"/>
        </a:spcBef>
        <a:buClr>
          <a:srgbClr val="77AD3F"/>
        </a:buClr>
        <a:buFont typeface="Arial"/>
        <a:buChar char="–"/>
        <a:tabLst>
          <a:tab pos="255985" algn="l"/>
        </a:tabLst>
        <a:defRPr sz="1350" kern="1200">
          <a:solidFill>
            <a:srgbClr val="1861AC"/>
          </a:solidFill>
          <a:latin typeface="Arial"/>
          <a:ea typeface="+mn-ea"/>
          <a:cs typeface="Arial"/>
        </a:defRPr>
      </a:lvl2pPr>
      <a:lvl3pPr marL="428625" indent="-128588" algn="l" defTabSz="342900" rtl="0" eaLnBrk="1" latinLnBrk="0" hangingPunct="1">
        <a:spcBef>
          <a:spcPct val="20000"/>
        </a:spcBef>
        <a:buClr>
          <a:srgbClr val="77AD3F"/>
        </a:buClr>
        <a:buFont typeface="Arial"/>
        <a:buChar char="•"/>
        <a:tabLst>
          <a:tab pos="300038" algn="l"/>
        </a:tabLst>
        <a:defRPr sz="1200" kern="1200">
          <a:solidFill>
            <a:srgbClr val="1861AC"/>
          </a:solidFill>
          <a:latin typeface="Arial"/>
          <a:ea typeface="+mn-ea"/>
          <a:cs typeface="Arial"/>
        </a:defRPr>
      </a:lvl3pPr>
      <a:lvl4pPr marL="556022" indent="-127397" algn="l" defTabSz="342900" rtl="0" eaLnBrk="1" latinLnBrk="0" hangingPunct="1">
        <a:spcBef>
          <a:spcPct val="20000"/>
        </a:spcBef>
        <a:buClr>
          <a:srgbClr val="77AD3F"/>
        </a:buClr>
        <a:buFont typeface="Arial"/>
        <a:buChar char="–"/>
        <a:defRPr sz="1050" kern="1200">
          <a:solidFill>
            <a:srgbClr val="1861AC"/>
          </a:solidFill>
          <a:latin typeface="Arial"/>
          <a:ea typeface="+mn-ea"/>
          <a:cs typeface="Arial"/>
        </a:defRPr>
      </a:lvl4pPr>
      <a:lvl5pPr marL="683419" indent="-82154" algn="l" defTabSz="342900" rtl="0" eaLnBrk="1" latinLnBrk="0" hangingPunct="1">
        <a:spcBef>
          <a:spcPct val="20000"/>
        </a:spcBef>
        <a:buClr>
          <a:srgbClr val="77AD3F"/>
        </a:buClr>
        <a:buFont typeface="Arial"/>
        <a:buChar char="»"/>
        <a:defRPr sz="900" kern="1200">
          <a:solidFill>
            <a:srgbClr val="1861AC"/>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0994" y="1186165"/>
            <a:ext cx="5401301" cy="1021556"/>
          </a:xfrm>
        </p:spPr>
        <p:txBody>
          <a:bodyPr>
            <a:normAutofit/>
          </a:bodyPr>
          <a:lstStyle/>
          <a:p>
            <a:r>
              <a:rPr lang="en-US" sz="3200" dirty="0"/>
              <a:t>Radiation Data Collection and Risk Assessment</a:t>
            </a:r>
          </a:p>
        </p:txBody>
      </p:sp>
      <p:sp>
        <p:nvSpPr>
          <p:cNvPr id="4" name="Slide Number Placeholder 3"/>
          <p:cNvSpPr>
            <a:spLocks noGrp="1"/>
          </p:cNvSpPr>
          <p:nvPr>
            <p:ph type="sldNum" sz="quarter" idx="4294967295"/>
          </p:nvPr>
        </p:nvSpPr>
        <p:spPr>
          <a:xfrm>
            <a:off x="7010400" y="4767263"/>
            <a:ext cx="2133600" cy="274637"/>
          </a:xfrm>
        </p:spPr>
        <p:txBody>
          <a:bodyPr/>
          <a:lstStyle/>
          <a:p>
            <a:fld id="{641FB1AC-02D1-9846-8E42-69528F42F281}" type="slidenum">
              <a:rPr lang="en-US" smtClean="0"/>
              <a:pPr/>
              <a:t>1</a:t>
            </a:fld>
            <a:endParaRPr lang="en-US"/>
          </a:p>
        </p:txBody>
      </p:sp>
      <p:sp>
        <p:nvSpPr>
          <p:cNvPr id="3" name="TextBox 2">
            <a:extLst>
              <a:ext uri="{FF2B5EF4-FFF2-40B4-BE49-F238E27FC236}">
                <a16:creationId xmlns:a16="http://schemas.microsoft.com/office/drawing/2014/main" id="{F4297203-B4ED-D641-B243-71483590BF8B}"/>
              </a:ext>
            </a:extLst>
          </p:cNvPr>
          <p:cNvSpPr txBox="1"/>
          <p:nvPr/>
        </p:nvSpPr>
        <p:spPr>
          <a:xfrm>
            <a:off x="4572000" y="2716107"/>
            <a:ext cx="2175083" cy="923330"/>
          </a:xfrm>
          <a:prstGeom prst="rect">
            <a:avLst/>
          </a:prstGeom>
          <a:noFill/>
        </p:spPr>
        <p:txBody>
          <a:bodyPr wrap="none" rtlCol="0">
            <a:spAutoFit/>
          </a:bodyPr>
          <a:lstStyle/>
          <a:p>
            <a:r>
              <a:rPr lang="en-US" dirty="0"/>
              <a:t>Jesse Leitner</a:t>
            </a:r>
          </a:p>
          <a:p>
            <a:r>
              <a:rPr lang="en-US" dirty="0"/>
              <a:t>SMA Chief Engineer</a:t>
            </a:r>
          </a:p>
          <a:p>
            <a:r>
              <a:rPr lang="en-US" dirty="0"/>
              <a:t>NASA GSFC Code 300</a:t>
            </a:r>
          </a:p>
        </p:txBody>
      </p:sp>
    </p:spTree>
    <p:extLst>
      <p:ext uri="{BB962C8B-B14F-4D97-AF65-F5344CB8AC3E}">
        <p14:creationId xmlns:p14="http://schemas.microsoft.com/office/powerpoint/2010/main" val="1093611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7FF460-429A-1778-0430-B217E852634A}"/>
              </a:ext>
            </a:extLst>
          </p:cNvPr>
          <p:cNvSpPr>
            <a:spLocks noGrp="1"/>
          </p:cNvSpPr>
          <p:nvPr>
            <p:ph idx="1"/>
          </p:nvPr>
        </p:nvSpPr>
        <p:spPr>
          <a:xfrm>
            <a:off x="457200" y="1106558"/>
            <a:ext cx="8229600" cy="3579741"/>
          </a:xfrm>
        </p:spPr>
        <p:txBody>
          <a:bodyPr>
            <a:normAutofit fontScale="85000" lnSpcReduction="20000"/>
          </a:bodyPr>
          <a:lstStyle/>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COTS parts:  Parts for which the part manufacturer solely establishes and controls the specifications for performance, configuration and reliability, including design, materials, processes, and testing without additional requirements imposed by users and external organizations.  The use of any particular MIL-PRF or MIL-STD test, or performance of any type of testing is at the manufacturer’s discretion, as would be the decision to issue a product change notice.</a:t>
            </a:r>
          </a:p>
          <a:p>
            <a:pPr marL="342900" marR="0" lvl="0" indent="-342900">
              <a:spcBef>
                <a:spcPts val="0"/>
              </a:spcBef>
              <a:spcAft>
                <a:spcPts val="0"/>
              </a:spcAft>
              <a:buFont typeface="Symbol" pitchFamily="2" charset="2"/>
              <a:buChar char=""/>
            </a:pPr>
            <a:r>
              <a:rPr lang="en-US" sz="1800" kern="100" dirty="0">
                <a:highlight>
                  <a:srgbClr val="00FFFF"/>
                </a:highlight>
                <a:latin typeface="Calibri" panose="020F0502020204030204" pitchFamily="34" charset="0"/>
                <a:ea typeface="Calibri" panose="020F0502020204030204" pitchFamily="34" charset="0"/>
                <a:cs typeface="Times New Roman" panose="02020603050405020304" pitchFamily="18" charset="0"/>
              </a:rPr>
              <a:t>FMRR*:  fully manufacturer radiation rated, to be used with rated levels for each radiation variant - includes manufacturer-rated radiation assurance for TID, SEE, and DDD</a:t>
            </a:r>
          </a:p>
          <a:p>
            <a:pPr marL="342900" marR="0" lvl="0" indent="-342900">
              <a:spcBef>
                <a:spcPts val="0"/>
              </a:spcBef>
              <a:spcAft>
                <a:spcPts val="0"/>
              </a:spcAft>
              <a:buFont typeface="Symbol" pitchFamily="2" charset="2"/>
              <a:buChar char=""/>
            </a:pPr>
            <a:r>
              <a:rPr lang="en-US" sz="1800"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PMRR</a:t>
            </a:r>
            <a:r>
              <a:rPr lang="en-US" sz="1800" kern="10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  partially </a:t>
            </a:r>
            <a:r>
              <a:rPr lang="en-US" sz="1800" kern="1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manufacturer radiation rated – includes manufacturer-rated radiation assurance for one or two of TID, SEE, and DID</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RHA:  Radiation Hardness Assurance – the overall practice of </a:t>
            </a:r>
            <a:r>
              <a:rPr lang="en-US" sz="1800" kern="100" dirty="0">
                <a:latin typeface="Calibri" panose="020F0502020204030204" pitchFamily="34" charset="0"/>
                <a:ea typeface="Calibri" panose="020F0502020204030204" pitchFamily="34" charset="0"/>
                <a:cs typeface="Times New Roman" panose="02020603050405020304" pitchFamily="18" charset="0"/>
              </a:rPr>
              <a:t>assuring a mission’s performance in a radiation environment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Radiation-tolerance: ability to sustain performance and reliability under some level of radiation exposure</a:t>
            </a:r>
          </a:p>
          <a:p>
            <a:pPr marL="342900" indent="-342900">
              <a:spcBef>
                <a:spcPts val="0"/>
              </a:spcBef>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Radiation design margin (RDM):  the multiple of the expected amount of time that a particular part, component, or system can survive in the given radiation environment</a:t>
            </a:r>
            <a:r>
              <a:rPr lang="en-US" sz="1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We recommend discontinuing the use of this term, not just due to ambiguity, but because RDM has never proven to be a valid predictor or limiter of time or exposure of a mission or its individual parts to radiation</a:t>
            </a:r>
          </a:p>
          <a:p>
            <a:pPr marL="342900" indent="-342900">
              <a:spcBef>
                <a:spcPts val="0"/>
              </a:spcBef>
              <a:buFont typeface="Symbol" pitchFamily="2" charset="2"/>
              <a:buChar char=""/>
            </a:pPr>
            <a:r>
              <a:rPr lang="en-US" sz="1800" kern="100" dirty="0">
                <a:latin typeface="Calibri" panose="020F0502020204030204" pitchFamily="34" charset="0"/>
                <a:ea typeface="Calibri" panose="020F0502020204030204" pitchFamily="34" charset="0"/>
                <a:cs typeface="Times New Roman" panose="02020603050405020304" pitchFamily="18" charset="0"/>
              </a:rPr>
              <a:t>Strategic testing:  testing performed from a general, focused testing effort outside of a project or program, generally in contrast to lot-specific testing.</a:t>
            </a:r>
          </a:p>
          <a:p>
            <a:pPr marL="342900" marR="0" lvl="0" indent="-342900">
              <a:spcBef>
                <a:spcPts val="0"/>
              </a:spcBef>
              <a:spcAft>
                <a:spcPts val="0"/>
              </a:spcAft>
              <a:buFont typeface="Symbol" pitchFamily="2" charset="2"/>
              <a:buChar char=""/>
            </a:pPr>
            <a:endParaRPr lang="en-US" sz="18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9517A439-16C8-3C65-07BD-A25BCE801E99}"/>
              </a:ext>
            </a:extLst>
          </p:cNvPr>
          <p:cNvSpPr>
            <a:spLocks noGrp="1"/>
          </p:cNvSpPr>
          <p:nvPr>
            <p:ph type="title"/>
          </p:nvPr>
        </p:nvSpPr>
        <p:spPr/>
        <p:txBody>
          <a:bodyPr/>
          <a:lstStyle/>
          <a:p>
            <a:r>
              <a:rPr lang="en-US" dirty="0"/>
              <a:t>Definitions (as used in this document)</a:t>
            </a:r>
          </a:p>
        </p:txBody>
      </p:sp>
      <p:sp>
        <p:nvSpPr>
          <p:cNvPr id="4" name="TextBox 3">
            <a:extLst>
              <a:ext uri="{FF2B5EF4-FFF2-40B4-BE49-F238E27FC236}">
                <a16:creationId xmlns:a16="http://schemas.microsoft.com/office/drawing/2014/main" id="{2CF17F7F-A2EA-AC37-7CBD-64A85C70596E}"/>
              </a:ext>
            </a:extLst>
          </p:cNvPr>
          <p:cNvSpPr txBox="1"/>
          <p:nvPr/>
        </p:nvSpPr>
        <p:spPr>
          <a:xfrm>
            <a:off x="592473" y="4686299"/>
            <a:ext cx="8175247" cy="415498"/>
          </a:xfrm>
          <a:prstGeom prst="rect">
            <a:avLst/>
          </a:prstGeom>
          <a:solidFill>
            <a:schemeClr val="bg2"/>
          </a:solidFill>
        </p:spPr>
        <p:txBody>
          <a:bodyPr wrap="square" rtlCol="0">
            <a:spAutoFit/>
          </a:bodyPr>
          <a:lstStyle/>
          <a:p>
            <a:r>
              <a:rPr lang="en-US" sz="1000" dirty="0"/>
              <a:t>*often the RHA term is used accordingly, but we introduce these terms to avoid conflict with the general process of radiation hardness assurance and to allow for specification of the manufacturer rated values when pertinent, e.g. FMRR 100 </a:t>
            </a:r>
            <a:r>
              <a:rPr lang="en-US" sz="1000" dirty="0" err="1"/>
              <a:t>krad</a:t>
            </a:r>
            <a:r>
              <a:rPr lang="en-US" sz="1000" dirty="0"/>
              <a:t> (TID), 37 MeV cm^2/mg (SEE), 1e12 Neutrons/cm^2 (DDD) </a:t>
            </a:r>
            <a:endParaRPr lang="en-US" sz="1200" dirty="0"/>
          </a:p>
        </p:txBody>
      </p:sp>
    </p:spTree>
    <p:extLst>
      <p:ext uri="{BB962C8B-B14F-4D97-AF65-F5344CB8AC3E}">
        <p14:creationId xmlns:p14="http://schemas.microsoft.com/office/powerpoint/2010/main" val="3358383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384" y="961627"/>
            <a:ext cx="8229600" cy="3849682"/>
          </a:xfrm>
        </p:spPr>
        <p:txBody>
          <a:bodyPr>
            <a:normAutofit/>
          </a:bodyPr>
          <a:lstStyle/>
          <a:p>
            <a:r>
              <a:rPr lang="en-US" sz="1400" dirty="0"/>
              <a:t>Radiation concerns in space missions have largely been addressed</a:t>
            </a:r>
          </a:p>
          <a:p>
            <a:pPr lvl="1"/>
            <a:r>
              <a:rPr lang="en-US" sz="1200" dirty="0"/>
              <a:t>At the piece part level</a:t>
            </a:r>
          </a:p>
          <a:p>
            <a:pPr lvl="1"/>
            <a:r>
              <a:rPr lang="en-US" sz="1200" dirty="0"/>
              <a:t>By avoiding non-FMRR parts</a:t>
            </a:r>
          </a:p>
          <a:p>
            <a:pPr lvl="1"/>
            <a:r>
              <a:rPr lang="en-US" sz="1200" dirty="0"/>
              <a:t>Based on worst-case judgments about both the environment and the part</a:t>
            </a:r>
          </a:p>
          <a:p>
            <a:pPr lvl="1"/>
            <a:r>
              <a:rPr lang="en-US" sz="1200" dirty="0"/>
              <a:t>By extensive radiation testing in-line with projects and in some cases strict guidelines about parts being from the same lot for similarity</a:t>
            </a:r>
          </a:p>
          <a:p>
            <a:pPr lvl="1"/>
            <a:r>
              <a:rPr lang="en-US" sz="1200" dirty="0"/>
              <a:t>By assuming uncertainty or deviation from rules == high risk</a:t>
            </a:r>
          </a:p>
          <a:p>
            <a:r>
              <a:rPr lang="en-US" sz="1400" dirty="0"/>
              <a:t>As technology has evolved and the supply chain has transformed</a:t>
            </a:r>
          </a:p>
          <a:p>
            <a:pPr lvl="1"/>
            <a:r>
              <a:rPr lang="en-US" sz="1200" dirty="0"/>
              <a:t>The ability to produce parts with advanced capabilities that are hardened or tested to the extremes has dwindled</a:t>
            </a:r>
          </a:p>
          <a:p>
            <a:pPr lvl="1"/>
            <a:r>
              <a:rPr lang="en-US" sz="1200" dirty="0"/>
              <a:t>The availability and affordability of FMRR parts have become more elusive</a:t>
            </a:r>
          </a:p>
          <a:p>
            <a:pPr lvl="1"/>
            <a:r>
              <a:rPr lang="en-US" sz="1200" dirty="0"/>
              <a:t>Numerous missions have flown non-FMRR parts in space successfully, many with no radiation testing but sound design practices (note:  by non-FMRR parts, we do not necessarily mean parts that have had no consideration for radiation)</a:t>
            </a:r>
          </a:p>
          <a:p>
            <a:r>
              <a:rPr lang="en-US" sz="1400" dirty="0"/>
              <a:t>Several organizations have been flying non-FMRR parts successfully since the 1980’s, and many have more recently perfected their own approaches</a:t>
            </a:r>
          </a:p>
          <a:p>
            <a:pPr marL="0" indent="0">
              <a:buNone/>
            </a:pPr>
            <a:r>
              <a:rPr lang="en-US" sz="1400" dirty="0"/>
              <a:t>Note:  COTS and non-FMRR are not synonymous, nor is there a connection or opposition between COTS and radiation </a:t>
            </a:r>
          </a:p>
          <a:p>
            <a:pPr lvl="1"/>
            <a:endParaRPr lang="en-US" sz="1200" dirty="0"/>
          </a:p>
        </p:txBody>
      </p:sp>
      <p:sp>
        <p:nvSpPr>
          <p:cNvPr id="2" name="Title 1"/>
          <p:cNvSpPr>
            <a:spLocks noGrp="1"/>
          </p:cNvSpPr>
          <p:nvPr>
            <p:ph type="title"/>
          </p:nvPr>
        </p:nvSpPr>
        <p:spPr/>
        <p:txBody>
          <a:bodyPr/>
          <a:lstStyle/>
          <a:p>
            <a:r>
              <a:rPr lang="en-US" sz="2800" dirty="0"/>
              <a:t>Background</a:t>
            </a:r>
          </a:p>
        </p:txBody>
      </p:sp>
      <p:sp>
        <p:nvSpPr>
          <p:cNvPr id="4" name="Slide Number Placeholder 3"/>
          <p:cNvSpPr>
            <a:spLocks noGrp="1"/>
          </p:cNvSpPr>
          <p:nvPr>
            <p:ph type="sldNum" sz="quarter" idx="4"/>
          </p:nvPr>
        </p:nvSpPr>
        <p:spPr/>
        <p:txBody>
          <a:bodyPr/>
          <a:lstStyle/>
          <a:p>
            <a:fld id="{641FB1AC-02D1-9846-8E42-69528F42F281}" type="slidenum">
              <a:rPr lang="en-US" smtClean="0"/>
              <a:pPr/>
              <a:t>3</a:t>
            </a:fld>
            <a:endParaRPr lang="en-US"/>
          </a:p>
        </p:txBody>
      </p:sp>
    </p:spTree>
    <p:extLst>
      <p:ext uri="{BB962C8B-B14F-4D97-AF65-F5344CB8AC3E}">
        <p14:creationId xmlns:p14="http://schemas.microsoft.com/office/powerpoint/2010/main" val="2735154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EB99F10-7E63-5A20-756B-9EE7CEB8CB15}"/>
              </a:ext>
            </a:extLst>
          </p:cNvPr>
          <p:cNvSpPr>
            <a:spLocks noGrp="1"/>
          </p:cNvSpPr>
          <p:nvPr>
            <p:ph idx="1"/>
          </p:nvPr>
        </p:nvSpPr>
        <p:spPr/>
        <p:txBody>
          <a:bodyPr/>
          <a:lstStyle/>
          <a:p>
            <a:r>
              <a:rPr lang="en-US" dirty="0"/>
              <a:t>Before we begin transforming our approach for dealing with radiation (which had begun long ago), we must dispel an important notion</a:t>
            </a:r>
          </a:p>
          <a:p>
            <a:r>
              <a:rPr lang="en-US" dirty="0"/>
              <a:t>It is not the use of COTS that demands new radiation risk mitigation approaches</a:t>
            </a:r>
          </a:p>
          <a:p>
            <a:r>
              <a:rPr lang="en-US" dirty="0"/>
              <a:t>It is the demand for exploiting current technology and manufacturing capability that does</a:t>
            </a:r>
          </a:p>
          <a:p>
            <a:pPr lvl="1"/>
            <a:r>
              <a:rPr lang="en-US" dirty="0"/>
              <a:t>We have required the use of non-FMRR parts for decades because FMRR or even PMRR solutions often did not exist or were not available</a:t>
            </a:r>
          </a:p>
          <a:p>
            <a:pPr lvl="1"/>
            <a:r>
              <a:rPr lang="en-US" dirty="0"/>
              <a:t>We have dealt with that by radiation testing, largely at the piece part level, and other forms of analysis, such as ray tracing </a:t>
            </a:r>
          </a:p>
          <a:p>
            <a:pPr lvl="1"/>
            <a:r>
              <a:rPr lang="en-US" dirty="0"/>
              <a:t>We can continue using the same approach, albeit with technology limitations</a:t>
            </a:r>
          </a:p>
          <a:p>
            <a:r>
              <a:rPr lang="en-US" dirty="0"/>
              <a:t>If we are satisfied with the capabilities we fly today being three or more generations behind with a growing gap, costing progressively more, and taking progressively longer times to get to space, then we don’t need to change anything </a:t>
            </a:r>
          </a:p>
        </p:txBody>
      </p:sp>
      <p:sp>
        <p:nvSpPr>
          <p:cNvPr id="4" name="Title 3">
            <a:extLst>
              <a:ext uri="{FF2B5EF4-FFF2-40B4-BE49-F238E27FC236}">
                <a16:creationId xmlns:a16="http://schemas.microsoft.com/office/drawing/2014/main" id="{D4B3EC27-3925-DA95-AE67-C2FF92B0682D}"/>
              </a:ext>
            </a:extLst>
          </p:cNvPr>
          <p:cNvSpPr>
            <a:spLocks noGrp="1"/>
          </p:cNvSpPr>
          <p:nvPr>
            <p:ph type="title"/>
          </p:nvPr>
        </p:nvSpPr>
        <p:spPr/>
        <p:txBody>
          <a:bodyPr/>
          <a:lstStyle/>
          <a:p>
            <a:r>
              <a:rPr lang="en-US" dirty="0"/>
              <a:t>However …</a:t>
            </a:r>
          </a:p>
        </p:txBody>
      </p:sp>
    </p:spTree>
    <p:extLst>
      <p:ext uri="{BB962C8B-B14F-4D97-AF65-F5344CB8AC3E}">
        <p14:creationId xmlns:p14="http://schemas.microsoft.com/office/powerpoint/2010/main" val="755275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7BA0F4-AFC5-906B-D62D-15E5E00BFDF5}"/>
              </a:ext>
            </a:extLst>
          </p:cNvPr>
          <p:cNvSpPr>
            <a:spLocks noGrp="1"/>
          </p:cNvSpPr>
          <p:nvPr>
            <p:ph idx="1"/>
          </p:nvPr>
        </p:nvSpPr>
        <p:spPr>
          <a:xfrm>
            <a:off x="409073" y="989681"/>
            <a:ext cx="8229600" cy="3488064"/>
          </a:xfrm>
        </p:spPr>
        <p:txBody>
          <a:bodyPr>
            <a:normAutofit lnSpcReduction="10000"/>
          </a:bodyPr>
          <a:lstStyle/>
          <a:p>
            <a:r>
              <a:rPr lang="en-US" sz="1200" dirty="0"/>
              <a:t>While some passive devices might experience radiation effects (part-level radiation testing has shown some examples), rarely is radiation hardness assurance performed on passives, no NASA missions require it, and there is no evidence discovered yet that passive part radiation susceptibility has contributed to any on-orbit events</a:t>
            </a:r>
          </a:p>
          <a:p>
            <a:pPr lvl="1"/>
            <a:r>
              <a:rPr lang="en-US" sz="1000" dirty="0"/>
              <a:t>Circuit effects due to radiation are always possible and often do not rely on susceptibility of individual parts. These are often missed since there is rarely a test as you fly approach that involves radiation.  </a:t>
            </a:r>
          </a:p>
          <a:p>
            <a:pPr lvl="1"/>
            <a:r>
              <a:rPr lang="en-US" sz="1000" dirty="0"/>
              <a:t>Radiation should not be a consideration for resistors or capacitors </a:t>
            </a:r>
          </a:p>
          <a:p>
            <a:pPr lvl="1"/>
            <a:r>
              <a:rPr lang="en-US" sz="1000" dirty="0"/>
              <a:t>Actives generally represent &lt; 10% of parts counts</a:t>
            </a:r>
          </a:p>
          <a:p>
            <a:r>
              <a:rPr lang="en-US" sz="1200" dirty="0"/>
              <a:t>Radiation is not in opposition to COTS (nor is there any relationship at all between radiation and COTS)</a:t>
            </a:r>
          </a:p>
          <a:p>
            <a:pPr lvl="1"/>
            <a:r>
              <a:rPr lang="en-US" sz="1000" dirty="0"/>
              <a:t>Most MIL-SPEC parts do not have FMRR (or even PMRR)</a:t>
            </a:r>
          </a:p>
          <a:p>
            <a:pPr lvl="2"/>
            <a:r>
              <a:rPr lang="en-US" sz="900" dirty="0"/>
              <a:t>Ex:  JANS2N2907AUB (numerous similar examples exist)</a:t>
            </a:r>
          </a:p>
          <a:p>
            <a:pPr lvl="1"/>
            <a:r>
              <a:rPr lang="en-US" sz="1000" dirty="0"/>
              <a:t>Many COTS parts do have FMRR or PMRR</a:t>
            </a:r>
          </a:p>
          <a:p>
            <a:pPr lvl="2"/>
            <a:r>
              <a:rPr lang="en-US" sz="900" dirty="0"/>
              <a:t>Ex:  IRHM57160 (numerous similar examples exist)</a:t>
            </a:r>
          </a:p>
          <a:p>
            <a:pPr lvl="1"/>
            <a:r>
              <a:rPr lang="en-US" sz="1050" dirty="0"/>
              <a:t>Unfortunately, the term “COTS” is often selectively misused today to mean “non-FMRR” (among other things)</a:t>
            </a:r>
          </a:p>
          <a:p>
            <a:r>
              <a:rPr lang="en-US" sz="1200" dirty="0"/>
              <a:t>There are a wide range of successful approaches to address radiation</a:t>
            </a:r>
          </a:p>
          <a:p>
            <a:pPr lvl="1"/>
            <a:r>
              <a:rPr lang="en-US" sz="1000" dirty="0"/>
              <a:t>Lot-specific radiation testing of all susceptible part types combined with circuit level analyses (this largely will not work with broad use of non-FMRR parts) </a:t>
            </a:r>
          </a:p>
          <a:p>
            <a:pPr lvl="1"/>
            <a:r>
              <a:rPr lang="en-US" sz="1000" dirty="0"/>
              <a:t>Strategic testing of parts (not lot specific) with periodic retesting to check variability combined with radiation-tolerant design</a:t>
            </a:r>
          </a:p>
          <a:p>
            <a:pPr lvl="1"/>
            <a:r>
              <a:rPr lang="en-US" sz="1000" dirty="0"/>
              <a:t>Use of familiar parts</a:t>
            </a:r>
          </a:p>
          <a:p>
            <a:pPr lvl="1"/>
            <a:r>
              <a:rPr lang="en-US" sz="1000" dirty="0"/>
              <a:t>Strict radiation-tolerant design and rad-hard by design methods using FMRR parts as front-end defenders</a:t>
            </a:r>
          </a:p>
        </p:txBody>
      </p:sp>
      <p:sp>
        <p:nvSpPr>
          <p:cNvPr id="3" name="Title 2">
            <a:extLst>
              <a:ext uri="{FF2B5EF4-FFF2-40B4-BE49-F238E27FC236}">
                <a16:creationId xmlns:a16="http://schemas.microsoft.com/office/drawing/2014/main" id="{86CF6AD2-BFC8-3517-AB88-574A890C851B}"/>
              </a:ext>
            </a:extLst>
          </p:cNvPr>
          <p:cNvSpPr>
            <a:spLocks noGrp="1"/>
          </p:cNvSpPr>
          <p:nvPr>
            <p:ph type="title"/>
          </p:nvPr>
        </p:nvSpPr>
        <p:spPr/>
        <p:txBody>
          <a:bodyPr/>
          <a:lstStyle/>
          <a:p>
            <a:r>
              <a:rPr lang="en-US" dirty="0"/>
              <a:t>Early Lessons from study</a:t>
            </a:r>
          </a:p>
        </p:txBody>
      </p:sp>
      <p:sp>
        <p:nvSpPr>
          <p:cNvPr id="4" name="Rectangle 3">
            <a:extLst>
              <a:ext uri="{FF2B5EF4-FFF2-40B4-BE49-F238E27FC236}">
                <a16:creationId xmlns:a16="http://schemas.microsoft.com/office/drawing/2014/main" id="{F1A12D45-A9D1-4F30-A854-50F15D96096A}"/>
              </a:ext>
            </a:extLst>
          </p:cNvPr>
          <p:cNvSpPr/>
          <p:nvPr/>
        </p:nvSpPr>
        <p:spPr>
          <a:xfrm>
            <a:off x="409073" y="4263559"/>
            <a:ext cx="8459919" cy="50188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Using non-FMRR parts demands a holistic approach at radiation, but most parts we use today are non-FMRR</a:t>
            </a:r>
          </a:p>
        </p:txBody>
      </p:sp>
    </p:spTree>
    <p:extLst>
      <p:ext uri="{BB962C8B-B14F-4D97-AF65-F5344CB8AC3E}">
        <p14:creationId xmlns:p14="http://schemas.microsoft.com/office/powerpoint/2010/main" val="3773972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C629B70-199E-7BCF-B8BE-6AE40EC75E84}"/>
              </a:ext>
            </a:extLst>
          </p:cNvPr>
          <p:cNvSpPr>
            <a:spLocks noGrp="1"/>
          </p:cNvSpPr>
          <p:nvPr>
            <p:ph idx="1"/>
          </p:nvPr>
        </p:nvSpPr>
        <p:spPr/>
        <p:txBody>
          <a:bodyPr>
            <a:normAutofit fontScale="85000" lnSpcReduction="10000"/>
          </a:bodyPr>
          <a:lstStyle/>
          <a:p>
            <a:r>
              <a:rPr lang="en-US" dirty="0"/>
              <a:t>The current approach, which is essentially based on an all or nothing view and more importantly a perspective that most or all parts require radiation consideration, will in many cases result in unacceptable resource burdens for Class A-C and human space flight missions and unacceptable risk for the D missions and below (because the extreme approach is intractable), and in many cases, trap us in to decades-old technology</a:t>
            </a:r>
          </a:p>
          <a:p>
            <a:r>
              <a:rPr lang="en-US" dirty="0"/>
              <a:t>The current approach will also step on any forward-looking recommendations about the necessary phasing in of current-technology active non-FMRR parts, whether they are COTS or MIL-SPEC</a:t>
            </a:r>
          </a:p>
          <a:p>
            <a:r>
              <a:rPr lang="en-US" dirty="0"/>
              <a:t>To avoid being trapped out of the ability to move forward and surpassed by the broad space community, we will need to develop a capability to make realistic determinations of mission risk related to radiation for the small set of parts for which high performance is needed but radiation susceptibility is not understood.</a:t>
            </a:r>
          </a:p>
          <a:p>
            <a:pPr lvl="1"/>
            <a:r>
              <a:rPr lang="en-US" dirty="0"/>
              <a:t>We will also need to remove red herrings that link non-FMRR with COTS because they simply distract from the technical aspects of addressing risks associated with radiation</a:t>
            </a:r>
          </a:p>
          <a:p>
            <a:r>
              <a:rPr lang="en-US" dirty="0"/>
              <a:t>Leveraging from a current GSFC effort beginning with the current GSFC risk assessment handbook, we will use the same principles to develop a radiation-specific risk assessment handbook to help characterize mission level risks associated with general radiation scenarios through part and system level.  </a:t>
            </a:r>
          </a:p>
          <a:p>
            <a:r>
              <a:rPr lang="en-US" dirty="0"/>
              <a:t>The effort will combine rigorous engineering risk assessment methodology with radiation data and system reliability and fault-tolerance principles</a:t>
            </a:r>
          </a:p>
        </p:txBody>
      </p:sp>
      <p:sp>
        <p:nvSpPr>
          <p:cNvPr id="4" name="Title 3">
            <a:extLst>
              <a:ext uri="{FF2B5EF4-FFF2-40B4-BE49-F238E27FC236}">
                <a16:creationId xmlns:a16="http://schemas.microsoft.com/office/drawing/2014/main" id="{E5DBFB4D-CD9D-A901-B5C2-BF6E8F2AAC4D}"/>
              </a:ext>
            </a:extLst>
          </p:cNvPr>
          <p:cNvSpPr>
            <a:spLocks noGrp="1"/>
          </p:cNvSpPr>
          <p:nvPr>
            <p:ph type="title"/>
          </p:nvPr>
        </p:nvSpPr>
        <p:spPr/>
        <p:txBody>
          <a:bodyPr/>
          <a:lstStyle/>
          <a:p>
            <a:r>
              <a:rPr lang="en-US" dirty="0"/>
              <a:t>Transition to risk-based radiation approach</a:t>
            </a:r>
          </a:p>
        </p:txBody>
      </p:sp>
    </p:spTree>
    <p:extLst>
      <p:ext uri="{BB962C8B-B14F-4D97-AF65-F5344CB8AC3E}">
        <p14:creationId xmlns:p14="http://schemas.microsoft.com/office/powerpoint/2010/main" val="3623040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BF770-662F-35FD-582E-F19CE7B91318}"/>
              </a:ext>
            </a:extLst>
          </p:cNvPr>
          <p:cNvSpPr>
            <a:spLocks noGrp="1"/>
          </p:cNvSpPr>
          <p:nvPr>
            <p:ph idx="1"/>
          </p:nvPr>
        </p:nvSpPr>
        <p:spPr/>
        <p:txBody>
          <a:bodyPr/>
          <a:lstStyle/>
          <a:p>
            <a:r>
              <a:rPr lang="en-US" dirty="0">
                <a:solidFill>
                  <a:schemeClr val="accent3"/>
                </a:solidFill>
              </a:rPr>
              <a:t>Gather data</a:t>
            </a:r>
          </a:p>
          <a:p>
            <a:r>
              <a:rPr lang="en-US" dirty="0"/>
              <a:t>Review existing successful and unsuccessful practices</a:t>
            </a:r>
          </a:p>
          <a:p>
            <a:r>
              <a:rPr lang="en-US" dirty="0"/>
              <a:t>Identify failure mechanisms in practice</a:t>
            </a:r>
          </a:p>
          <a:p>
            <a:r>
              <a:rPr lang="en-US" dirty="0">
                <a:solidFill>
                  <a:schemeClr val="accent3"/>
                </a:solidFill>
              </a:rPr>
              <a:t>Determine context and likelihoods for failures</a:t>
            </a:r>
          </a:p>
          <a:p>
            <a:r>
              <a:rPr lang="en-US" dirty="0">
                <a:solidFill>
                  <a:schemeClr val="accent3"/>
                </a:solidFill>
              </a:rPr>
              <a:t>Form generic risks</a:t>
            </a:r>
          </a:p>
          <a:p>
            <a:r>
              <a:rPr lang="en-US" dirty="0"/>
              <a:t>Establish feasible approaches for addressing radiation</a:t>
            </a:r>
          </a:p>
          <a:p>
            <a:pPr lvl="1"/>
            <a:r>
              <a:rPr lang="en-US" dirty="0"/>
              <a:t>Traditional part-level, lot-specific radiation testing or FMRR</a:t>
            </a:r>
          </a:p>
          <a:p>
            <a:pPr lvl="1"/>
            <a:r>
              <a:rPr lang="en-US" dirty="0"/>
              <a:t>Part-level, familiar part, strategic radiation testing</a:t>
            </a:r>
          </a:p>
          <a:p>
            <a:pPr lvl="1"/>
            <a:r>
              <a:rPr lang="en-US" dirty="0"/>
              <a:t>Design and operational mitigation, minimal part-level</a:t>
            </a:r>
          </a:p>
          <a:p>
            <a:r>
              <a:rPr lang="en-US" dirty="0"/>
              <a:t>Develop “</a:t>
            </a:r>
            <a:r>
              <a:rPr lang="en-US" dirty="0" err="1"/>
              <a:t>institutionalizable</a:t>
            </a:r>
            <a:r>
              <a:rPr lang="en-US" dirty="0"/>
              <a:t>” standard</a:t>
            </a:r>
          </a:p>
          <a:p>
            <a:endParaRPr lang="en-US" dirty="0"/>
          </a:p>
          <a:p>
            <a:endParaRPr lang="en-US" dirty="0"/>
          </a:p>
          <a:p>
            <a:endParaRPr lang="en-US" dirty="0"/>
          </a:p>
          <a:p>
            <a:endParaRPr lang="en-US" dirty="0"/>
          </a:p>
          <a:p>
            <a:endParaRPr lang="en-US" dirty="0"/>
          </a:p>
        </p:txBody>
      </p:sp>
      <p:sp>
        <p:nvSpPr>
          <p:cNvPr id="3" name="Title 2">
            <a:extLst>
              <a:ext uri="{FF2B5EF4-FFF2-40B4-BE49-F238E27FC236}">
                <a16:creationId xmlns:a16="http://schemas.microsoft.com/office/drawing/2014/main" id="{E324D1F9-9C1F-326E-4C9A-A1365402BEB0}"/>
              </a:ext>
            </a:extLst>
          </p:cNvPr>
          <p:cNvSpPr>
            <a:spLocks noGrp="1"/>
          </p:cNvSpPr>
          <p:nvPr>
            <p:ph type="title"/>
          </p:nvPr>
        </p:nvSpPr>
        <p:spPr/>
        <p:txBody>
          <a:bodyPr/>
          <a:lstStyle/>
          <a:p>
            <a:r>
              <a:rPr lang="en-US" dirty="0"/>
              <a:t>MSIW – AGP radiation risk sub-group effort</a:t>
            </a:r>
          </a:p>
        </p:txBody>
      </p:sp>
      <p:sp>
        <p:nvSpPr>
          <p:cNvPr id="4" name="TextBox 3">
            <a:extLst>
              <a:ext uri="{FF2B5EF4-FFF2-40B4-BE49-F238E27FC236}">
                <a16:creationId xmlns:a16="http://schemas.microsoft.com/office/drawing/2014/main" id="{71ACAD0F-613B-0374-1B21-47B9574FA971}"/>
              </a:ext>
            </a:extLst>
          </p:cNvPr>
          <p:cNvSpPr txBox="1"/>
          <p:nvPr/>
        </p:nvSpPr>
        <p:spPr>
          <a:xfrm>
            <a:off x="457200" y="4271457"/>
            <a:ext cx="8229600" cy="307777"/>
          </a:xfrm>
          <a:prstGeom prst="rect">
            <a:avLst/>
          </a:prstGeom>
          <a:noFill/>
        </p:spPr>
        <p:txBody>
          <a:bodyPr wrap="square" rtlCol="0">
            <a:spAutoFit/>
          </a:bodyPr>
          <a:lstStyle/>
          <a:p>
            <a:r>
              <a:rPr lang="en-US" sz="1400" dirty="0">
                <a:solidFill>
                  <a:schemeClr val="accent3"/>
                </a:solidFill>
              </a:rPr>
              <a:t>*green items are being performed in current GSFC effort, but subject to support from MSIW group</a:t>
            </a:r>
          </a:p>
        </p:txBody>
      </p:sp>
    </p:spTree>
    <p:extLst>
      <p:ext uri="{BB962C8B-B14F-4D97-AF65-F5344CB8AC3E}">
        <p14:creationId xmlns:p14="http://schemas.microsoft.com/office/powerpoint/2010/main" val="335050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B4E9C9-67EC-E312-6D66-7872A615AE24}"/>
              </a:ext>
            </a:extLst>
          </p:cNvPr>
          <p:cNvSpPr>
            <a:spLocks noGrp="1"/>
          </p:cNvSpPr>
          <p:nvPr>
            <p:ph idx="1"/>
          </p:nvPr>
        </p:nvSpPr>
        <p:spPr/>
        <p:txBody>
          <a:bodyPr/>
          <a:lstStyle/>
          <a:p>
            <a:r>
              <a:rPr lang="en-US" dirty="0"/>
              <a:t>GSFC effort has combed all the tens of thousands of Spacecraft On-orbit Anomaly Records (SOARs) since the late 1980’s to cull out radiation-related anomalies</a:t>
            </a:r>
          </a:p>
          <a:p>
            <a:pPr lvl="1"/>
            <a:r>
              <a:rPr lang="en-US" dirty="0"/>
              <a:t>Initial broad search identified ~140</a:t>
            </a:r>
          </a:p>
          <a:p>
            <a:pPr lvl="1"/>
            <a:r>
              <a:rPr lang="en-US" dirty="0"/>
              <a:t>Subsequent poring through data opened up over 700 more</a:t>
            </a:r>
          </a:p>
          <a:p>
            <a:pPr lvl="1"/>
            <a:r>
              <a:rPr lang="en-US" dirty="0"/>
              <a:t>None with catastrophic mission results</a:t>
            </a:r>
          </a:p>
          <a:p>
            <a:pPr lvl="1"/>
            <a:r>
              <a:rPr lang="en-US" dirty="0"/>
              <a:t>Currently setting up process to correlate against pertinent hardware, events, and locations</a:t>
            </a:r>
          </a:p>
          <a:p>
            <a:pPr lvl="1"/>
            <a:r>
              <a:rPr lang="en-US" dirty="0"/>
              <a:t>Many radiation effects have been experienced on FMRR parts and other parts deemed “space-grade”</a:t>
            </a:r>
          </a:p>
          <a:p>
            <a:r>
              <a:rPr lang="en-US" dirty="0"/>
              <a:t>Collecting mission experiential data for missions broadly flying non-FMRR parts</a:t>
            </a:r>
          </a:p>
          <a:p>
            <a:pPr lvl="1"/>
            <a:r>
              <a:rPr lang="en-US" dirty="0"/>
              <a:t>Substantial datasets from GSFC and some other organizations</a:t>
            </a:r>
          </a:p>
          <a:p>
            <a:r>
              <a:rPr lang="en-US" dirty="0"/>
              <a:t>Reviewed mission lifetime data compared to radiation-driven design lifetimes for all GSFC-managed missions since 2000</a:t>
            </a:r>
          </a:p>
          <a:p>
            <a:pPr lvl="1"/>
            <a:r>
              <a:rPr lang="en-US" dirty="0"/>
              <a:t>One conclusion:  radiation-driven lifetime (RDM) has no connection to actual lifetime</a:t>
            </a:r>
          </a:p>
          <a:p>
            <a:r>
              <a:rPr lang="en-US" dirty="0"/>
              <a:t>Reviewed numerous parts lists from high-end missions, such as SDO and JWST</a:t>
            </a:r>
          </a:p>
          <a:p>
            <a:endParaRPr lang="en-US" dirty="0"/>
          </a:p>
          <a:p>
            <a:endParaRPr lang="en-US" dirty="0"/>
          </a:p>
        </p:txBody>
      </p:sp>
      <p:sp>
        <p:nvSpPr>
          <p:cNvPr id="3" name="Title 2">
            <a:extLst>
              <a:ext uri="{FF2B5EF4-FFF2-40B4-BE49-F238E27FC236}">
                <a16:creationId xmlns:a16="http://schemas.microsoft.com/office/drawing/2014/main" id="{9C0CA72A-64AA-1918-8331-A6F349F3351F}"/>
              </a:ext>
            </a:extLst>
          </p:cNvPr>
          <p:cNvSpPr>
            <a:spLocks noGrp="1"/>
          </p:cNvSpPr>
          <p:nvPr>
            <p:ph type="title"/>
          </p:nvPr>
        </p:nvSpPr>
        <p:spPr/>
        <p:txBody>
          <a:bodyPr/>
          <a:lstStyle/>
          <a:p>
            <a:r>
              <a:rPr lang="en-US" dirty="0"/>
              <a:t>Data gathering</a:t>
            </a:r>
          </a:p>
        </p:txBody>
      </p:sp>
    </p:spTree>
    <p:extLst>
      <p:ext uri="{BB962C8B-B14F-4D97-AF65-F5344CB8AC3E}">
        <p14:creationId xmlns:p14="http://schemas.microsoft.com/office/powerpoint/2010/main" val="3900353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02D4C3-81C8-BA18-E2A9-8B5AF6D832CB}"/>
              </a:ext>
            </a:extLst>
          </p:cNvPr>
          <p:cNvSpPr>
            <a:spLocks noGrp="1"/>
          </p:cNvSpPr>
          <p:nvPr>
            <p:ph type="title"/>
          </p:nvPr>
        </p:nvSpPr>
        <p:spPr/>
        <p:txBody>
          <a:bodyPr/>
          <a:lstStyle/>
          <a:p>
            <a:r>
              <a:rPr lang="en-US" dirty="0"/>
              <a:t>Typical BOM excerpt from high-end mission (Class B GEO)</a:t>
            </a:r>
          </a:p>
        </p:txBody>
      </p:sp>
      <p:sp>
        <p:nvSpPr>
          <p:cNvPr id="6" name="TextBox 5">
            <a:extLst>
              <a:ext uri="{FF2B5EF4-FFF2-40B4-BE49-F238E27FC236}">
                <a16:creationId xmlns:a16="http://schemas.microsoft.com/office/drawing/2014/main" id="{3AFD63C3-620E-7B46-4F31-7F35382E749D}"/>
              </a:ext>
            </a:extLst>
          </p:cNvPr>
          <p:cNvSpPr txBox="1"/>
          <p:nvPr/>
        </p:nvSpPr>
        <p:spPr>
          <a:xfrm>
            <a:off x="6483472" y="1531241"/>
            <a:ext cx="2557347" cy="3046988"/>
          </a:xfrm>
          <a:prstGeom prst="rect">
            <a:avLst/>
          </a:prstGeom>
          <a:noFill/>
        </p:spPr>
        <p:txBody>
          <a:bodyPr wrap="square" rtlCol="0">
            <a:spAutoFit/>
          </a:bodyPr>
          <a:lstStyle/>
          <a:p>
            <a:r>
              <a:rPr lang="en-US" sz="1200" dirty="0"/>
              <a:t>Yellow highlight</a:t>
            </a:r>
          </a:p>
          <a:p>
            <a:r>
              <a:rPr lang="en-US" sz="1200" dirty="0"/>
              <a:t>MIL-SPEC FMRR</a:t>
            </a:r>
          </a:p>
          <a:p>
            <a:endParaRPr lang="en-US" sz="1200" dirty="0"/>
          </a:p>
          <a:p>
            <a:r>
              <a:rPr lang="en-US" sz="1200" dirty="0"/>
              <a:t>Orange highlight</a:t>
            </a:r>
          </a:p>
          <a:p>
            <a:r>
              <a:rPr lang="en-US" sz="1200" dirty="0"/>
              <a:t>COTS FMRR</a:t>
            </a:r>
          </a:p>
          <a:p>
            <a:endParaRPr lang="en-US" sz="1200" dirty="0"/>
          </a:p>
          <a:p>
            <a:r>
              <a:rPr lang="en-US" sz="1200" dirty="0"/>
              <a:t>Gray/purple highlight</a:t>
            </a:r>
          </a:p>
          <a:p>
            <a:r>
              <a:rPr lang="en-US" sz="1200" dirty="0"/>
              <a:t>Actives with no FMRR</a:t>
            </a:r>
          </a:p>
          <a:p>
            <a:endParaRPr lang="en-US" sz="1200" dirty="0"/>
          </a:p>
          <a:p>
            <a:r>
              <a:rPr lang="en-US" sz="1200" dirty="0"/>
              <a:t>Total parts count:  1042</a:t>
            </a:r>
          </a:p>
          <a:p>
            <a:r>
              <a:rPr lang="en-US" sz="1200" dirty="0"/>
              <a:t>Total MIL-SPEC FMRR:  3.6%</a:t>
            </a:r>
          </a:p>
          <a:p>
            <a:r>
              <a:rPr lang="en-US" sz="1200" dirty="0"/>
              <a:t>Total COTS FMRR:  10:  0.96%</a:t>
            </a:r>
          </a:p>
          <a:p>
            <a:r>
              <a:rPr lang="en-US" sz="1200" dirty="0"/>
              <a:t>Total non-FMRR and discrete semiconductors (requiring radiation testing or other forms of analysis:  16 (1.5%)</a:t>
            </a:r>
          </a:p>
        </p:txBody>
      </p:sp>
      <p:pic>
        <p:nvPicPr>
          <p:cNvPr id="2" name="Picture 1">
            <a:extLst>
              <a:ext uri="{FF2B5EF4-FFF2-40B4-BE49-F238E27FC236}">
                <a16:creationId xmlns:a16="http://schemas.microsoft.com/office/drawing/2014/main" id="{FA804F57-70EC-D60D-F3FE-98F6E6ECD3A6}"/>
              </a:ext>
            </a:extLst>
          </p:cNvPr>
          <p:cNvPicPr>
            <a:picLocks noChangeAspect="1"/>
          </p:cNvPicPr>
          <p:nvPr/>
        </p:nvPicPr>
        <p:blipFill>
          <a:blip r:embed="rId2"/>
          <a:stretch>
            <a:fillRect/>
          </a:stretch>
        </p:blipFill>
        <p:spPr>
          <a:xfrm>
            <a:off x="2530334" y="508690"/>
            <a:ext cx="3829291" cy="4543484"/>
          </a:xfrm>
          <a:prstGeom prst="rect">
            <a:avLst/>
          </a:prstGeom>
        </p:spPr>
      </p:pic>
    </p:spTree>
    <p:extLst>
      <p:ext uri="{BB962C8B-B14F-4D97-AF65-F5344CB8AC3E}">
        <p14:creationId xmlns:p14="http://schemas.microsoft.com/office/powerpoint/2010/main" val="941832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5AF7A2-618D-F61F-21A6-5CC59757FE3E}"/>
              </a:ext>
            </a:extLst>
          </p:cNvPr>
          <p:cNvSpPr>
            <a:spLocks noGrp="1"/>
          </p:cNvSpPr>
          <p:nvPr>
            <p:ph idx="1"/>
          </p:nvPr>
        </p:nvSpPr>
        <p:spPr/>
        <p:txBody>
          <a:bodyPr/>
          <a:lstStyle/>
          <a:p>
            <a:r>
              <a:rPr lang="en-US" dirty="0"/>
              <a:t>Total active parts generally &lt; 10% of part count (example has 6.1%)</a:t>
            </a:r>
          </a:p>
          <a:p>
            <a:r>
              <a:rPr lang="en-US" dirty="0"/>
              <a:t>FMRR parts are a mix of COTS and MIL-SPEC parts (example has 3.6% MIL/0.96% COTS)</a:t>
            </a:r>
          </a:p>
          <a:p>
            <a:r>
              <a:rPr lang="en-US" dirty="0"/>
              <a:t>Remaining active parts make up the rest, requiring radiation testing, ray-tracing, or other forms of analysis (example has 1.5% non-FMRR)</a:t>
            </a:r>
          </a:p>
          <a:p>
            <a:r>
              <a:rPr lang="en-US" dirty="0"/>
              <a:t>Non-FMRR parts were most likely not selected to save money (because cost for radiation testing was much higher than the savings, and thus cost was much higher)</a:t>
            </a:r>
          </a:p>
          <a:p>
            <a:r>
              <a:rPr lang="en-US" dirty="0"/>
              <a:t>If COTS were broadly permitted, then this would have no effect on the FMRR parts, but it would have simply opened more options for the non-FMRR parts, which all required radiation testing anyway (and which would require radiation testing whether COTS or MIL-SPEC)</a:t>
            </a:r>
          </a:p>
          <a:p>
            <a:r>
              <a:rPr lang="en-US" dirty="0"/>
              <a:t>Furthermore, the biggest drivers for the use of COTS are passives, e.g., needed to support modern FPGAs (extremely high capacitance with limited real estate).  </a:t>
            </a:r>
          </a:p>
        </p:txBody>
      </p:sp>
      <p:sp>
        <p:nvSpPr>
          <p:cNvPr id="3" name="Title 2">
            <a:extLst>
              <a:ext uri="{FF2B5EF4-FFF2-40B4-BE49-F238E27FC236}">
                <a16:creationId xmlns:a16="http://schemas.microsoft.com/office/drawing/2014/main" id="{6FD6E340-CD52-8566-AB16-D1C5A68A14E2}"/>
              </a:ext>
            </a:extLst>
          </p:cNvPr>
          <p:cNvSpPr>
            <a:spLocks noGrp="1"/>
          </p:cNvSpPr>
          <p:nvPr>
            <p:ph type="title"/>
          </p:nvPr>
        </p:nvSpPr>
        <p:spPr/>
        <p:txBody>
          <a:bodyPr/>
          <a:lstStyle/>
          <a:p>
            <a:r>
              <a:rPr lang="en-US" dirty="0"/>
              <a:t>What do this BOM and other similar BOMs tell us?</a:t>
            </a:r>
          </a:p>
        </p:txBody>
      </p:sp>
      <p:sp>
        <p:nvSpPr>
          <p:cNvPr id="4" name="Rectangle 3">
            <a:extLst>
              <a:ext uri="{FF2B5EF4-FFF2-40B4-BE49-F238E27FC236}">
                <a16:creationId xmlns:a16="http://schemas.microsoft.com/office/drawing/2014/main" id="{BC7C2B97-46E0-8B4E-8F3C-AEAD5285EFD4}"/>
              </a:ext>
            </a:extLst>
          </p:cNvPr>
          <p:cNvSpPr/>
          <p:nvPr/>
        </p:nvSpPr>
        <p:spPr>
          <a:xfrm>
            <a:off x="457200" y="3977268"/>
            <a:ext cx="8419171" cy="67650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Expanded use of COTS does not increase radiation risk for a project; however advanced technology missions enabled by high-performance COTS microcircuits will often demand new approaches to address radiation</a:t>
            </a:r>
          </a:p>
        </p:txBody>
      </p:sp>
    </p:spTree>
    <p:extLst>
      <p:ext uri="{BB962C8B-B14F-4D97-AF65-F5344CB8AC3E}">
        <p14:creationId xmlns:p14="http://schemas.microsoft.com/office/powerpoint/2010/main" val="1863196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1D44EE-E6A1-F1D6-48F9-C35A07B7A01E}"/>
              </a:ext>
            </a:extLst>
          </p:cNvPr>
          <p:cNvSpPr>
            <a:spLocks noGrp="1"/>
          </p:cNvSpPr>
          <p:nvPr>
            <p:ph idx="1"/>
          </p:nvPr>
        </p:nvSpPr>
        <p:spPr/>
        <p:txBody>
          <a:bodyPr>
            <a:normAutofit fontScale="92500" lnSpcReduction="20000"/>
          </a:bodyPr>
          <a:lstStyle/>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general, lot-specific testing of every lot is excessive and unnecessary even though there are anecdotal cases that have involved sensitive parts with significant variability from lot to lot.  </a:t>
            </a:r>
          </a:p>
          <a:p>
            <a:pPr marL="515541" lvl="1" indent="-342900">
              <a:spcBef>
                <a:spcPts val="0"/>
              </a:spcBef>
              <a:buFont typeface="Symbol" pitchFamily="2" charset="2"/>
              <a:buChar char=""/>
            </a:pPr>
            <a:r>
              <a:rPr lang="en-US" sz="1650" kern="100" dirty="0">
                <a:effectLst/>
                <a:latin typeface="Calibri" panose="020F0502020204030204" pitchFamily="34" charset="0"/>
                <a:ea typeface="Calibri" panose="020F0502020204030204" pitchFamily="34" charset="0"/>
                <a:cs typeface="Times New Roman" panose="02020603050405020304" pitchFamily="18" charset="0"/>
              </a:rPr>
              <a:t>Lot to lot variability can be characterized strategically through periodic testing just as sampling has always been an element of quality assurance.  </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Specific part numbers within part families, particularly for sensitive parts such as MOSFETs, may not be well representative of radiation sensitivity of other part numbers within the same family –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be wary of family-based radiation qualification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515541" lvl="1" indent="-342900">
              <a:spcBef>
                <a:spcPts val="0"/>
              </a:spcBef>
              <a:buFont typeface="Symbol" pitchFamily="2" charset="2"/>
              <a:buChar char=""/>
            </a:pPr>
            <a:r>
              <a:rPr lang="en-US" sz="1650" kern="100" dirty="0">
                <a:effectLst/>
                <a:latin typeface="Calibri" panose="020F0502020204030204" pitchFamily="34" charset="0"/>
                <a:ea typeface="Calibri" panose="020F0502020204030204" pitchFamily="34" charset="0"/>
                <a:cs typeface="Times New Roman" panose="02020603050405020304" pitchFamily="18" charset="0"/>
              </a:rPr>
              <a:t>Unless there is a detailed assessment for a specific family under a common datasheet, the user should assume that assessments should be part number and manufacturer specific.  </a:t>
            </a:r>
          </a:p>
          <a:p>
            <a:pPr marL="515541" lvl="1" indent="-342900">
              <a:spcBef>
                <a:spcPts val="0"/>
              </a:spcBef>
              <a:buFont typeface="Symbol" pitchFamily="2" charset="2"/>
              <a:buChar char=""/>
            </a:pPr>
            <a:r>
              <a:rPr lang="en-US" sz="1650" kern="100" dirty="0">
                <a:effectLst/>
                <a:latin typeface="Calibri" panose="020F0502020204030204" pitchFamily="34" charset="0"/>
                <a:ea typeface="Calibri" panose="020F0502020204030204" pitchFamily="34" charset="0"/>
                <a:cs typeface="Times New Roman" panose="02020603050405020304" pitchFamily="18" charset="0"/>
              </a:rPr>
              <a:t>MIL-SPEC parts without FMRR that are produced under the same P/N and different manufacturers should be individually assessed for the particular manufacturer since there is no control of radiation susceptibility properties.</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developer of a particular component or spacecraft might follow one or more of a wide range of different approaches, from piece-part-based, circuit-based, or system-based for mitigating radiation effects and traditional oversight approaches might not constitute an effective means for assurance.   </a:t>
            </a:r>
          </a:p>
          <a:p>
            <a:pPr marL="0" indent="0">
              <a:buNone/>
            </a:pPr>
            <a:endParaRPr lang="en-US" dirty="0"/>
          </a:p>
        </p:txBody>
      </p:sp>
      <p:sp>
        <p:nvSpPr>
          <p:cNvPr id="3" name="Title 2">
            <a:extLst>
              <a:ext uri="{FF2B5EF4-FFF2-40B4-BE49-F238E27FC236}">
                <a16:creationId xmlns:a16="http://schemas.microsoft.com/office/drawing/2014/main" id="{C31B73DE-B269-6E43-D67B-CE1F36569239}"/>
              </a:ext>
            </a:extLst>
          </p:cNvPr>
          <p:cNvSpPr>
            <a:spLocks noGrp="1"/>
          </p:cNvSpPr>
          <p:nvPr>
            <p:ph type="title"/>
          </p:nvPr>
        </p:nvSpPr>
        <p:spPr/>
        <p:txBody>
          <a:bodyPr/>
          <a:lstStyle/>
          <a:p>
            <a:r>
              <a:rPr lang="en-US" dirty="0"/>
              <a:t>Observations</a:t>
            </a:r>
          </a:p>
        </p:txBody>
      </p:sp>
    </p:spTree>
    <p:extLst>
      <p:ext uri="{BB962C8B-B14F-4D97-AF65-F5344CB8AC3E}">
        <p14:creationId xmlns:p14="http://schemas.microsoft.com/office/powerpoint/2010/main" val="325209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5EC922-1A66-1CBB-34AE-FA170F90B541}"/>
              </a:ext>
            </a:extLst>
          </p:cNvPr>
          <p:cNvSpPr>
            <a:spLocks noGrp="1"/>
          </p:cNvSpPr>
          <p:nvPr>
            <p:ph idx="1"/>
          </p:nvPr>
        </p:nvSpPr>
        <p:spPr/>
        <p:txBody>
          <a:bodyPr/>
          <a:lstStyle/>
          <a:p>
            <a:r>
              <a:rPr lang="en-US" dirty="0"/>
              <a:t>Test data:</a:t>
            </a:r>
          </a:p>
          <a:p>
            <a:pPr lvl="1"/>
            <a:r>
              <a:rPr lang="en-US" dirty="0"/>
              <a:t>Traditional:  </a:t>
            </a:r>
            <a:r>
              <a:rPr lang="en-US" dirty="0" err="1"/>
              <a:t>radhome.gsfc.nasa.gov</a:t>
            </a:r>
            <a:r>
              <a:rPr lang="en-US" dirty="0"/>
              <a:t>, transitioned to https://</a:t>
            </a:r>
            <a:r>
              <a:rPr lang="en-US" dirty="0" err="1"/>
              <a:t>nepp.nasa.gov</a:t>
            </a:r>
            <a:r>
              <a:rPr lang="en-US" dirty="0"/>
              <a:t>/pages/</a:t>
            </a:r>
            <a:r>
              <a:rPr lang="en-US" dirty="0" err="1"/>
              <a:t>pubs.cfm</a:t>
            </a:r>
            <a:endParaRPr lang="en-US" dirty="0"/>
          </a:p>
          <a:p>
            <a:pPr lvl="1"/>
            <a:r>
              <a:rPr lang="en-US" dirty="0"/>
              <a:t>New:  </a:t>
            </a:r>
            <a:r>
              <a:rPr lang="en-US" dirty="0" err="1"/>
              <a:t>esarad.esa.int</a:t>
            </a:r>
            <a:endParaRPr lang="en-US" dirty="0"/>
          </a:p>
          <a:p>
            <a:pPr lvl="1"/>
            <a:r>
              <a:rPr lang="en-US" dirty="0"/>
              <a:t>New:  </a:t>
            </a:r>
            <a:r>
              <a:rPr lang="en-US" dirty="0" err="1"/>
              <a:t>pmpedia.space</a:t>
            </a:r>
            <a:endParaRPr lang="en-US" dirty="0"/>
          </a:p>
          <a:p>
            <a:r>
              <a:rPr lang="en-US" dirty="0"/>
              <a:t>On-orbit experiences (“fact of” - some info available)</a:t>
            </a:r>
          </a:p>
          <a:p>
            <a:pPr lvl="1"/>
            <a:r>
              <a:rPr lang="en-US" dirty="0" err="1"/>
              <a:t>Spacecube</a:t>
            </a:r>
            <a:r>
              <a:rPr lang="en-US" dirty="0"/>
              <a:t> data (LEO on-orbit – extensive non-FMRR and COTS  – 10+ </a:t>
            </a:r>
            <a:r>
              <a:rPr lang="en-US" dirty="0" err="1"/>
              <a:t>yr</a:t>
            </a:r>
            <a:r>
              <a:rPr lang="en-US" dirty="0"/>
              <a:t>)</a:t>
            </a:r>
          </a:p>
          <a:p>
            <a:pPr lvl="1"/>
            <a:r>
              <a:rPr lang="en-US" dirty="0" err="1"/>
              <a:t>Aerocube</a:t>
            </a:r>
            <a:r>
              <a:rPr lang="en-US" dirty="0"/>
              <a:t> data (LEO on-orbit – 100% non-FMRR COTS – 10+ </a:t>
            </a:r>
            <a:r>
              <a:rPr lang="en-US" dirty="0" err="1"/>
              <a:t>yr</a:t>
            </a:r>
            <a:r>
              <a:rPr lang="en-US" dirty="0"/>
              <a:t>) (Aerospace Corporation)</a:t>
            </a:r>
          </a:p>
          <a:p>
            <a:pPr lvl="1"/>
            <a:r>
              <a:rPr lang="en-US" dirty="0"/>
              <a:t>Swift data (585km x 604km, 20.6 deg - extensive COTS ~ 19 </a:t>
            </a:r>
            <a:r>
              <a:rPr lang="en-US" dirty="0" err="1"/>
              <a:t>yrs</a:t>
            </a:r>
            <a:r>
              <a:rPr lang="en-US" dirty="0"/>
              <a:t>)</a:t>
            </a:r>
          </a:p>
          <a:p>
            <a:pPr lvl="1"/>
            <a:r>
              <a:rPr lang="en-US" dirty="0"/>
              <a:t>Ascent (GEO </a:t>
            </a:r>
            <a:r>
              <a:rPr lang="en-US" dirty="0" err="1"/>
              <a:t>cubesat</a:t>
            </a:r>
            <a:r>
              <a:rPr lang="en-US" dirty="0"/>
              <a:t> – launched 12/2021) (AFRL)</a:t>
            </a:r>
          </a:p>
          <a:p>
            <a:pPr lvl="1"/>
            <a:r>
              <a:rPr lang="en-US" dirty="0" err="1"/>
              <a:t>Biosentinel</a:t>
            </a:r>
            <a:r>
              <a:rPr lang="en-US" dirty="0"/>
              <a:t> (deep space </a:t>
            </a:r>
            <a:r>
              <a:rPr lang="en-US" dirty="0" err="1"/>
              <a:t>cubesat</a:t>
            </a:r>
            <a:r>
              <a:rPr lang="en-US" dirty="0"/>
              <a:t> – launched with Artemis)</a:t>
            </a:r>
          </a:p>
          <a:p>
            <a:pPr lvl="1"/>
            <a:r>
              <a:rPr lang="en-US" dirty="0" err="1"/>
              <a:t>Newspace</a:t>
            </a:r>
            <a:r>
              <a:rPr lang="en-US" dirty="0"/>
              <a:t> – extensive, limited data availability</a:t>
            </a:r>
          </a:p>
        </p:txBody>
      </p:sp>
      <p:sp>
        <p:nvSpPr>
          <p:cNvPr id="3" name="Title 2">
            <a:extLst>
              <a:ext uri="{FF2B5EF4-FFF2-40B4-BE49-F238E27FC236}">
                <a16:creationId xmlns:a16="http://schemas.microsoft.com/office/drawing/2014/main" id="{CDCA3BDD-C018-6B3E-7335-088B352BE3D9}"/>
              </a:ext>
            </a:extLst>
          </p:cNvPr>
          <p:cNvSpPr>
            <a:spLocks noGrp="1"/>
          </p:cNvSpPr>
          <p:nvPr>
            <p:ph type="title"/>
          </p:nvPr>
        </p:nvSpPr>
        <p:spPr/>
        <p:txBody>
          <a:bodyPr/>
          <a:lstStyle/>
          <a:p>
            <a:r>
              <a:rPr lang="en-US" dirty="0"/>
              <a:t>Radiation and on-orbit non-RHA performance data sources</a:t>
            </a:r>
          </a:p>
        </p:txBody>
      </p:sp>
    </p:spTree>
    <p:extLst>
      <p:ext uri="{BB962C8B-B14F-4D97-AF65-F5344CB8AC3E}">
        <p14:creationId xmlns:p14="http://schemas.microsoft.com/office/powerpoint/2010/main" val="328052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FEC3B0-F205-162D-6909-9569F1D2094A}"/>
              </a:ext>
            </a:extLst>
          </p:cNvPr>
          <p:cNvSpPr>
            <a:spLocks noGrp="1"/>
          </p:cNvSpPr>
          <p:nvPr>
            <p:ph type="title"/>
          </p:nvPr>
        </p:nvSpPr>
        <p:spPr/>
        <p:txBody>
          <a:bodyPr/>
          <a:lstStyle/>
          <a:p>
            <a:r>
              <a:rPr lang="en-US" dirty="0"/>
              <a:t>SOARS data review (1)</a:t>
            </a:r>
          </a:p>
        </p:txBody>
      </p:sp>
      <p:pic>
        <p:nvPicPr>
          <p:cNvPr id="5" name="Picture 4">
            <a:extLst>
              <a:ext uri="{FF2B5EF4-FFF2-40B4-BE49-F238E27FC236}">
                <a16:creationId xmlns:a16="http://schemas.microsoft.com/office/drawing/2014/main" id="{09655293-EEAD-AF3B-C1DA-1235E084491E}"/>
              </a:ext>
            </a:extLst>
          </p:cNvPr>
          <p:cNvPicPr>
            <a:picLocks noChangeAspect="1"/>
          </p:cNvPicPr>
          <p:nvPr/>
        </p:nvPicPr>
        <p:blipFill>
          <a:blip r:embed="rId2"/>
          <a:stretch>
            <a:fillRect/>
          </a:stretch>
        </p:blipFill>
        <p:spPr>
          <a:xfrm>
            <a:off x="97077" y="1027936"/>
            <a:ext cx="8721246" cy="3745663"/>
          </a:xfrm>
          <a:prstGeom prst="rect">
            <a:avLst/>
          </a:prstGeom>
        </p:spPr>
      </p:pic>
    </p:spTree>
    <p:extLst>
      <p:ext uri="{BB962C8B-B14F-4D97-AF65-F5344CB8AC3E}">
        <p14:creationId xmlns:p14="http://schemas.microsoft.com/office/powerpoint/2010/main" val="2090818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DE20BC-86A1-43FD-B4FF-6F41A4589910}"/>
              </a:ext>
            </a:extLst>
          </p:cNvPr>
          <p:cNvSpPr>
            <a:spLocks noGrp="1"/>
          </p:cNvSpPr>
          <p:nvPr>
            <p:ph type="title"/>
          </p:nvPr>
        </p:nvSpPr>
        <p:spPr/>
        <p:txBody>
          <a:bodyPr/>
          <a:lstStyle/>
          <a:p>
            <a:r>
              <a:rPr lang="en-US" dirty="0"/>
              <a:t>SOARS data review (2) </a:t>
            </a:r>
          </a:p>
        </p:txBody>
      </p:sp>
      <p:pic>
        <p:nvPicPr>
          <p:cNvPr id="4" name="Picture 3">
            <a:extLst>
              <a:ext uri="{FF2B5EF4-FFF2-40B4-BE49-F238E27FC236}">
                <a16:creationId xmlns:a16="http://schemas.microsoft.com/office/drawing/2014/main" id="{33132875-EB22-BF14-EE79-C26FEAB643C8}"/>
              </a:ext>
            </a:extLst>
          </p:cNvPr>
          <p:cNvPicPr>
            <a:picLocks noChangeAspect="1"/>
          </p:cNvPicPr>
          <p:nvPr/>
        </p:nvPicPr>
        <p:blipFill>
          <a:blip r:embed="rId2"/>
          <a:stretch>
            <a:fillRect/>
          </a:stretch>
        </p:blipFill>
        <p:spPr>
          <a:xfrm>
            <a:off x="2116898" y="672073"/>
            <a:ext cx="4930117" cy="4129973"/>
          </a:xfrm>
          <a:prstGeom prst="rect">
            <a:avLst/>
          </a:prstGeom>
        </p:spPr>
      </p:pic>
    </p:spTree>
    <p:extLst>
      <p:ext uri="{BB962C8B-B14F-4D97-AF65-F5344CB8AC3E}">
        <p14:creationId xmlns:p14="http://schemas.microsoft.com/office/powerpoint/2010/main" val="2222060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0F3CEB-F654-9547-A16C-97D7F289D682}"/>
              </a:ext>
            </a:extLst>
          </p:cNvPr>
          <p:cNvPicPr>
            <a:picLocks noChangeAspect="1"/>
          </p:cNvPicPr>
          <p:nvPr/>
        </p:nvPicPr>
        <p:blipFill>
          <a:blip r:embed="rId2"/>
          <a:stretch>
            <a:fillRect/>
          </a:stretch>
        </p:blipFill>
        <p:spPr>
          <a:xfrm>
            <a:off x="3098612" y="401719"/>
            <a:ext cx="5850545" cy="3457927"/>
          </a:xfrm>
          <a:prstGeom prst="rect">
            <a:avLst/>
          </a:prstGeom>
        </p:spPr>
      </p:pic>
      <p:sp>
        <p:nvSpPr>
          <p:cNvPr id="5" name="TextBox 4">
            <a:extLst>
              <a:ext uri="{FF2B5EF4-FFF2-40B4-BE49-F238E27FC236}">
                <a16:creationId xmlns:a16="http://schemas.microsoft.com/office/drawing/2014/main" id="{391527A9-D019-1341-A276-817E706AD87E}"/>
              </a:ext>
            </a:extLst>
          </p:cNvPr>
          <p:cNvSpPr txBox="1"/>
          <p:nvPr/>
        </p:nvSpPr>
        <p:spPr>
          <a:xfrm>
            <a:off x="325676" y="3818154"/>
            <a:ext cx="8693063" cy="715581"/>
          </a:xfrm>
          <a:prstGeom prst="rect">
            <a:avLst/>
          </a:prstGeom>
          <a:noFill/>
        </p:spPr>
        <p:txBody>
          <a:bodyPr wrap="square" rtlCol="0">
            <a:spAutoFit/>
          </a:bodyPr>
          <a:lstStyle/>
          <a:p>
            <a:pPr algn="ctr"/>
            <a:r>
              <a:rPr lang="en-US" sz="1050" b="1" dirty="0" err="1">
                <a:latin typeface="Times New Roman" panose="02020603050405020304" pitchFamily="18" charset="0"/>
                <a:cs typeface="Times New Roman" panose="02020603050405020304" pitchFamily="18" charset="0"/>
              </a:rPr>
              <a:t>CrIS</a:t>
            </a:r>
            <a:r>
              <a:rPr lang="en-US" sz="1050" b="1" dirty="0">
                <a:latin typeface="Times New Roman" panose="02020603050405020304" pitchFamily="18" charset="0"/>
                <a:cs typeface="Times New Roman" panose="02020603050405020304" pitchFamily="18" charset="0"/>
              </a:rPr>
              <a:t> out-of-synchronization (OOS) on-orbit anomalies.</a:t>
            </a:r>
          </a:p>
          <a:p>
            <a:pPr algn="ctr"/>
            <a:endParaRPr lang="en-US" sz="300" b="1" dirty="0">
              <a:latin typeface="Times New Roman" panose="02020603050405020304" pitchFamily="18" charset="0"/>
              <a:cs typeface="Times New Roman" panose="02020603050405020304" pitchFamily="18" charset="0"/>
            </a:endParaRPr>
          </a:p>
          <a:p>
            <a:r>
              <a:rPr lang="en-US" sz="900" dirty="0">
                <a:latin typeface="Times New Roman" panose="02020603050405020304" pitchFamily="18" charset="0"/>
                <a:cs typeface="Times New Roman" panose="02020603050405020304" pitchFamily="18" charset="0"/>
              </a:rPr>
              <a:t>For the first ~ 4.2 years, these anomalies were occurring randomly with time (</a:t>
            </a:r>
            <a:r>
              <a:rPr lang="en-US" sz="900" dirty="0">
                <a:latin typeface="Symbol" pitchFamily="2" charset="2"/>
                <a:cs typeface="Times New Roman" panose="02020603050405020304" pitchFamily="18" charset="0"/>
              </a:rPr>
              <a:t>b</a:t>
            </a:r>
            <a:r>
              <a:rPr lang="en-US" sz="900" dirty="0">
                <a:latin typeface="Times New Roman" panose="02020603050405020304" pitchFamily="18" charset="0"/>
                <a:cs typeface="Times New Roman" panose="02020603050405020304" pitchFamily="18" charset="0"/>
              </a:rPr>
              <a:t> ~ 1). At day 1542 post-launch, anomalies began occurring at a significantly increasing rate. It appears that something changed in the system that induced OOS events to occur no longer randomly and at an increasing rate. The "system" includes the instrument itself, any possible spacecraft effects on the instrument, and any space environmental changes.  </a:t>
            </a:r>
          </a:p>
        </p:txBody>
      </p:sp>
      <p:sp>
        <p:nvSpPr>
          <p:cNvPr id="6" name="TextBox 5">
            <a:extLst>
              <a:ext uri="{FF2B5EF4-FFF2-40B4-BE49-F238E27FC236}">
                <a16:creationId xmlns:a16="http://schemas.microsoft.com/office/drawing/2014/main" id="{6B93D43B-A427-5148-8B43-F8414C3C0751}"/>
              </a:ext>
            </a:extLst>
          </p:cNvPr>
          <p:cNvSpPr txBox="1"/>
          <p:nvPr/>
        </p:nvSpPr>
        <p:spPr>
          <a:xfrm>
            <a:off x="394231" y="4533735"/>
            <a:ext cx="1752403" cy="196208"/>
          </a:xfrm>
          <a:prstGeom prst="rect">
            <a:avLst/>
          </a:prstGeom>
          <a:noFill/>
        </p:spPr>
        <p:txBody>
          <a:bodyPr wrap="none" rtlCol="0">
            <a:spAutoFit/>
          </a:bodyPr>
          <a:lstStyle/>
          <a:p>
            <a:r>
              <a:rPr lang="en-US" sz="675" dirty="0"/>
              <a:t>WT/599/2109007/</a:t>
            </a:r>
            <a:r>
              <a:rPr lang="en-US" sz="675" dirty="0" err="1"/>
              <a:t>Fn</a:t>
            </a:r>
            <a:r>
              <a:rPr lang="en-US" sz="675" dirty="0"/>
              <a:t>: </a:t>
            </a:r>
            <a:r>
              <a:rPr lang="en-US" sz="675" dirty="0" err="1"/>
              <a:t>CrIS</a:t>
            </a:r>
            <a:r>
              <a:rPr lang="en-US" sz="675" dirty="0"/>
              <a:t>-OOS-</a:t>
            </a:r>
            <a:r>
              <a:rPr lang="en-US" sz="675" dirty="0" err="1"/>
              <a:t>Anom's.pptx</a:t>
            </a:r>
            <a:endParaRPr lang="en-US" sz="675" dirty="0"/>
          </a:p>
        </p:txBody>
      </p:sp>
      <p:sp>
        <p:nvSpPr>
          <p:cNvPr id="2" name="TextBox 1">
            <a:extLst>
              <a:ext uri="{FF2B5EF4-FFF2-40B4-BE49-F238E27FC236}">
                <a16:creationId xmlns:a16="http://schemas.microsoft.com/office/drawing/2014/main" id="{D7141047-B6F1-8DD3-6165-C988D07F404D}"/>
              </a:ext>
            </a:extLst>
          </p:cNvPr>
          <p:cNvSpPr txBox="1"/>
          <p:nvPr/>
        </p:nvSpPr>
        <p:spPr>
          <a:xfrm>
            <a:off x="25142" y="413557"/>
            <a:ext cx="3073470" cy="461665"/>
          </a:xfrm>
          <a:prstGeom prst="rect">
            <a:avLst/>
          </a:prstGeom>
          <a:noFill/>
        </p:spPr>
        <p:txBody>
          <a:bodyPr wrap="none" rtlCol="0">
            <a:spAutoFit/>
          </a:bodyPr>
          <a:lstStyle/>
          <a:p>
            <a:r>
              <a:rPr lang="en-US" sz="2400" b="1" dirty="0">
                <a:solidFill>
                  <a:schemeClr val="bg1"/>
                </a:solidFill>
              </a:rPr>
              <a:t>NPP </a:t>
            </a:r>
            <a:r>
              <a:rPr lang="en-US" sz="2400" b="1" dirty="0" err="1">
                <a:solidFill>
                  <a:schemeClr val="bg1"/>
                </a:solidFill>
              </a:rPr>
              <a:t>CrIS</a:t>
            </a:r>
            <a:r>
              <a:rPr lang="en-US" sz="2400" b="1" dirty="0">
                <a:solidFill>
                  <a:schemeClr val="bg1"/>
                </a:solidFill>
              </a:rPr>
              <a:t> Crow-AMSAA</a:t>
            </a:r>
          </a:p>
        </p:txBody>
      </p:sp>
    </p:spTree>
    <p:extLst>
      <p:ext uri="{BB962C8B-B14F-4D97-AF65-F5344CB8AC3E}">
        <p14:creationId xmlns:p14="http://schemas.microsoft.com/office/powerpoint/2010/main" val="3872732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SpaceCube</a:t>
            </a:r>
            <a:r>
              <a:rPr lang="en-US" dirty="0"/>
              <a:t> Time-on-orbit</a:t>
            </a:r>
          </a:p>
        </p:txBody>
      </p:sp>
      <p:sp>
        <p:nvSpPr>
          <p:cNvPr id="6" name="TextBox 5"/>
          <p:cNvSpPr txBox="1"/>
          <p:nvPr/>
        </p:nvSpPr>
        <p:spPr>
          <a:xfrm>
            <a:off x="5197793" y="2887833"/>
            <a:ext cx="2686728" cy="1296317"/>
          </a:xfrm>
          <a:prstGeom prst="rect">
            <a:avLst/>
          </a:prstGeom>
          <a:noFill/>
        </p:spPr>
        <p:txBody>
          <a:bodyPr wrap="square" rtlCol="0">
            <a:spAutoFit/>
          </a:bodyPr>
          <a:lstStyle/>
          <a:p>
            <a:r>
              <a:rPr lang="en-US" sz="619" dirty="0"/>
              <a:t>Also to note: We flew many COTS components on some of these projects:</a:t>
            </a:r>
          </a:p>
          <a:p>
            <a:pPr marL="96441" indent="-96441">
              <a:buFontTx/>
              <a:buChar char="-"/>
            </a:pPr>
            <a:r>
              <a:rPr lang="en-US" sz="619" dirty="0"/>
              <a:t>ISE2.0, SMART, and ISEM all flew COTS cameras that were ruggedized. SMART flew COTS SATA drives.</a:t>
            </a:r>
          </a:p>
          <a:p>
            <a:pPr marL="96441" indent="-96441">
              <a:buFontTx/>
              <a:buChar char="-"/>
            </a:pPr>
            <a:r>
              <a:rPr lang="en-US" sz="619" dirty="0"/>
              <a:t>Raven flew a $5 USB interface card to an IR sensor</a:t>
            </a:r>
          </a:p>
          <a:p>
            <a:pPr marL="96441" indent="-96441">
              <a:buFontTx/>
              <a:buChar char="-"/>
            </a:pPr>
            <a:r>
              <a:rPr lang="en-US" sz="619" dirty="0"/>
              <a:t>STP-H5 and -H6 have CHREC Space Processors (CSPs) that were 95% COTS components.  See references for more info on CSP results (no failures to date)</a:t>
            </a:r>
          </a:p>
          <a:p>
            <a:pPr marL="96441" indent="-96441">
              <a:buFontTx/>
              <a:buChar char="-"/>
            </a:pPr>
            <a:r>
              <a:rPr lang="en-US" sz="619" dirty="0"/>
              <a:t>RRM3 suffered a failure (outside of </a:t>
            </a:r>
            <a:r>
              <a:rPr lang="en-US" sz="619" dirty="0" err="1"/>
              <a:t>SpaceCube</a:t>
            </a:r>
            <a:r>
              <a:rPr lang="en-US" sz="619" dirty="0"/>
              <a:t>) that may have involved a specific COTS part, but the part was used in a stressing condition that any part would eventually fail.</a:t>
            </a:r>
          </a:p>
          <a:p>
            <a:pPr marL="96441" indent="-96441">
              <a:buFontTx/>
              <a:buChar char="-"/>
            </a:pPr>
            <a:r>
              <a:rPr lang="en-US" sz="619" dirty="0" err="1"/>
              <a:t>NavCube</a:t>
            </a:r>
            <a:r>
              <a:rPr lang="en-US" sz="619" dirty="0"/>
              <a:t> Commercial vendor populated PWBs</a:t>
            </a:r>
          </a:p>
          <a:p>
            <a:endParaRPr lang="en-US" sz="1013" dirty="0"/>
          </a:p>
        </p:txBody>
      </p:sp>
      <p:graphicFrame>
        <p:nvGraphicFramePr>
          <p:cNvPr id="3" name="Table 2">
            <a:extLst>
              <a:ext uri="{FF2B5EF4-FFF2-40B4-BE49-F238E27FC236}">
                <a16:creationId xmlns:a16="http://schemas.microsoft.com/office/drawing/2014/main" id="{D9B606EF-C1DA-D046-B81B-EDCC376A1E36}"/>
              </a:ext>
            </a:extLst>
          </p:cNvPr>
          <p:cNvGraphicFramePr>
            <a:graphicFrameLocks noGrp="1"/>
          </p:cNvGraphicFramePr>
          <p:nvPr/>
        </p:nvGraphicFramePr>
        <p:xfrm>
          <a:off x="1410039" y="1607344"/>
          <a:ext cx="3550380" cy="2671326"/>
        </p:xfrm>
        <a:graphic>
          <a:graphicData uri="http://schemas.openxmlformats.org/drawingml/2006/table">
            <a:tbl>
              <a:tblPr>
                <a:tableStyleId>{5C22544A-7EE6-4342-B048-85BDC9FD1C3A}</a:tableStyleId>
              </a:tblPr>
              <a:tblGrid>
                <a:gridCol w="805379">
                  <a:extLst>
                    <a:ext uri="{9D8B030D-6E8A-4147-A177-3AD203B41FA5}">
                      <a16:colId xmlns:a16="http://schemas.microsoft.com/office/drawing/2014/main" val="2440464823"/>
                    </a:ext>
                  </a:extLst>
                </a:gridCol>
                <a:gridCol w="434905">
                  <a:extLst>
                    <a:ext uri="{9D8B030D-6E8A-4147-A177-3AD203B41FA5}">
                      <a16:colId xmlns:a16="http://schemas.microsoft.com/office/drawing/2014/main" val="3509116291"/>
                    </a:ext>
                  </a:extLst>
                </a:gridCol>
                <a:gridCol w="230876">
                  <a:extLst>
                    <a:ext uri="{9D8B030D-6E8A-4147-A177-3AD203B41FA5}">
                      <a16:colId xmlns:a16="http://schemas.microsoft.com/office/drawing/2014/main" val="1190210222"/>
                    </a:ext>
                  </a:extLst>
                </a:gridCol>
                <a:gridCol w="350340">
                  <a:extLst>
                    <a:ext uri="{9D8B030D-6E8A-4147-A177-3AD203B41FA5}">
                      <a16:colId xmlns:a16="http://schemas.microsoft.com/office/drawing/2014/main" val="2289914709"/>
                    </a:ext>
                  </a:extLst>
                </a:gridCol>
                <a:gridCol w="499334">
                  <a:extLst>
                    <a:ext uri="{9D8B030D-6E8A-4147-A177-3AD203B41FA5}">
                      <a16:colId xmlns:a16="http://schemas.microsoft.com/office/drawing/2014/main" val="86561523"/>
                    </a:ext>
                  </a:extLst>
                </a:gridCol>
                <a:gridCol w="499334">
                  <a:extLst>
                    <a:ext uri="{9D8B030D-6E8A-4147-A177-3AD203B41FA5}">
                      <a16:colId xmlns:a16="http://schemas.microsoft.com/office/drawing/2014/main" val="2783927596"/>
                    </a:ext>
                  </a:extLst>
                </a:gridCol>
                <a:gridCol w="338260">
                  <a:extLst>
                    <a:ext uri="{9D8B030D-6E8A-4147-A177-3AD203B41FA5}">
                      <a16:colId xmlns:a16="http://schemas.microsoft.com/office/drawing/2014/main" val="1651130291"/>
                    </a:ext>
                  </a:extLst>
                </a:gridCol>
                <a:gridCol w="391952">
                  <a:extLst>
                    <a:ext uri="{9D8B030D-6E8A-4147-A177-3AD203B41FA5}">
                      <a16:colId xmlns:a16="http://schemas.microsoft.com/office/drawing/2014/main" val="1760988085"/>
                    </a:ext>
                  </a:extLst>
                </a:gridCol>
              </a:tblGrid>
              <a:tr h="238355">
                <a:tc>
                  <a:txBody>
                    <a:bodyPr/>
                    <a:lstStyle/>
                    <a:p>
                      <a:pPr algn="l" rtl="0" fontAlgn="ctr"/>
                      <a:r>
                        <a:rPr lang="en-US" sz="700" u="none" strike="noStrike">
                          <a:effectLst/>
                        </a:rPr>
                        <a:t>Project</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Version</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Part Req</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BOM Count</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Operation Months</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Xilinx Quantity</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COTS %</a:t>
                      </a:r>
                      <a:endParaRPr lang="en-US" sz="700" b="1" i="0" u="none" strike="noStrike">
                        <a:solidFill>
                          <a:srgbClr val="FFFFFF"/>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COTS Months</a:t>
                      </a:r>
                      <a:endParaRPr lang="en-US" sz="700" b="1" i="0" u="none" strike="noStrike">
                        <a:solidFill>
                          <a:srgbClr val="FFFFFF"/>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2139616734"/>
                  </a:ext>
                </a:extLst>
              </a:tr>
              <a:tr h="227696">
                <a:tc>
                  <a:txBody>
                    <a:bodyPr/>
                    <a:lstStyle/>
                    <a:p>
                      <a:pPr algn="l" rtl="0" fontAlgn="ctr"/>
                      <a:r>
                        <a:rPr lang="en-US" sz="700" u="none" strike="noStrike">
                          <a:effectLst/>
                        </a:rPr>
                        <a:t>RNS</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3700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0.0833333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3.08333</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3218386207"/>
                  </a:ext>
                </a:extLst>
              </a:tr>
              <a:tr h="122333">
                <a:tc>
                  <a:txBody>
                    <a:bodyPr/>
                    <a:lstStyle/>
                    <a:p>
                      <a:pPr algn="l" rtl="0" fontAlgn="ctr"/>
                      <a:r>
                        <a:rPr lang="en-US" sz="700" u="none" strike="noStrike">
                          <a:effectLst/>
                        </a:rPr>
                        <a:t>MISSE-7</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3100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90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5580</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1594099476"/>
                  </a:ext>
                </a:extLst>
              </a:tr>
              <a:tr h="227696">
                <a:tc>
                  <a:txBody>
                    <a:bodyPr/>
                    <a:lstStyle/>
                    <a:p>
                      <a:pPr algn="l" rtl="0" fontAlgn="ctr"/>
                      <a:r>
                        <a:rPr lang="en-US" sz="700" u="none" strike="noStrike">
                          <a:effectLst/>
                        </a:rPr>
                        <a:t>SMART</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v1.5</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1000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0.0333333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dirty="0">
                          <a:effectLst/>
                        </a:rPr>
                        <a:t>1</a:t>
                      </a:r>
                      <a:endParaRPr lang="en-US" sz="700" b="0" i="0" u="none" strike="noStrike" dirty="0">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95%</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31.6667</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1611702735"/>
                  </a:ext>
                </a:extLst>
              </a:tr>
              <a:tr h="122333">
                <a:tc>
                  <a:txBody>
                    <a:bodyPr/>
                    <a:lstStyle/>
                    <a:p>
                      <a:pPr algn="l" rtl="0" fontAlgn="ctr"/>
                      <a:r>
                        <a:rPr lang="en-US" sz="700" u="none" strike="noStrike">
                          <a:effectLst/>
                        </a:rPr>
                        <a:t>STP-H4 CIB</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1500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450</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1031258250"/>
                  </a:ext>
                </a:extLst>
              </a:tr>
              <a:tr h="122333">
                <a:tc>
                  <a:txBody>
                    <a:bodyPr/>
                    <a:lstStyle/>
                    <a:p>
                      <a:pPr algn="l" rtl="0" fontAlgn="ctr"/>
                      <a:r>
                        <a:rPr lang="en-US" sz="700" u="none" strike="noStrike">
                          <a:effectLst/>
                        </a:rPr>
                        <a:t>STP-H4 ISE2.0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v2.0-EM</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1250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dirty="0">
                          <a:effectLst/>
                        </a:rPr>
                        <a:t>30</a:t>
                      </a:r>
                      <a:endParaRPr lang="en-US" sz="700" b="0" i="0" u="none" strike="noStrike" dirty="0">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98%</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36750</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641601701"/>
                  </a:ext>
                </a:extLst>
              </a:tr>
              <a:tr h="227696">
                <a:tc>
                  <a:txBody>
                    <a:bodyPr/>
                    <a:lstStyle/>
                    <a:p>
                      <a:pPr algn="l" rtl="0" fontAlgn="ctr"/>
                      <a:r>
                        <a:rPr lang="en-US" sz="700" u="none" strike="noStrike">
                          <a:effectLst/>
                        </a:rPr>
                        <a:t>STP-H5 CIB</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1500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46.933333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704</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4108095395"/>
                  </a:ext>
                </a:extLst>
              </a:tr>
              <a:tr h="227696">
                <a:tc>
                  <a:txBody>
                    <a:bodyPr/>
                    <a:lstStyle/>
                    <a:p>
                      <a:pPr algn="l" rtl="0" fontAlgn="ctr"/>
                      <a:r>
                        <a:rPr lang="en-US" sz="700" u="none" strike="noStrike">
                          <a:effectLst/>
                        </a:rPr>
                        <a:t>STP-H5 ISEM</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 Mini</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1000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46.933333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26%</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12202.7</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12720891"/>
                  </a:ext>
                </a:extLst>
              </a:tr>
              <a:tr h="227696">
                <a:tc>
                  <a:txBody>
                    <a:bodyPr/>
                    <a:lstStyle/>
                    <a:p>
                      <a:pPr algn="l" rtl="0" fontAlgn="ctr"/>
                      <a:r>
                        <a:rPr lang="en-US" sz="700" u="none" strike="noStrike">
                          <a:effectLst/>
                        </a:rPr>
                        <a:t>STP-H5 Raven</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v2.0-EM</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1500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46.933333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99%</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69696</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3896700753"/>
                  </a:ext>
                </a:extLst>
              </a:tr>
              <a:tr h="227696">
                <a:tc>
                  <a:txBody>
                    <a:bodyPr/>
                    <a:lstStyle/>
                    <a:p>
                      <a:pPr algn="l" rtl="0" fontAlgn="ctr"/>
                      <a:r>
                        <a:rPr lang="en-US" sz="700" u="none" strike="noStrike">
                          <a:effectLst/>
                        </a:rPr>
                        <a:t>RRM3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1429</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dirty="0">
                          <a:effectLst/>
                        </a:rPr>
                        <a:t>36.666667</a:t>
                      </a:r>
                      <a:endParaRPr lang="en-US" sz="700" b="0" i="0" u="none" strike="noStrike" dirty="0">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65%</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34057.8</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4274949593"/>
                  </a:ext>
                </a:extLst>
              </a:tr>
              <a:tr h="227696">
                <a:tc>
                  <a:txBody>
                    <a:bodyPr/>
                    <a:lstStyle/>
                    <a:p>
                      <a:pPr algn="l" rtl="0" fontAlgn="ctr"/>
                      <a:r>
                        <a:rPr lang="en-US" sz="700" u="none" strike="noStrike">
                          <a:effectLst/>
                        </a:rPr>
                        <a:t>STP-H6 CIB</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v1.0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1500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31.833333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477.5</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3838950546"/>
                  </a:ext>
                </a:extLst>
              </a:tr>
              <a:tr h="227696">
                <a:tc>
                  <a:txBody>
                    <a:bodyPr/>
                    <a:lstStyle/>
                    <a:p>
                      <a:pPr algn="l" rtl="0" fontAlgn="ctr"/>
                      <a:r>
                        <a:rPr lang="en-US" sz="700" u="none" strike="noStrike">
                          <a:effectLst/>
                        </a:rPr>
                        <a:t>STP-H6 GPS</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1157</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31.833333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65%</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23940.3</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909537970"/>
                  </a:ext>
                </a:extLst>
              </a:tr>
              <a:tr h="122202">
                <a:tc>
                  <a:txBody>
                    <a:bodyPr/>
                    <a:lstStyle/>
                    <a:p>
                      <a:pPr algn="l" rtl="0" fontAlgn="ctr"/>
                      <a:r>
                        <a:rPr lang="en-US" sz="700" u="none" strike="noStrike">
                          <a:effectLst/>
                        </a:rPr>
                        <a:t>Restore-L Lidar</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3</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2000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 </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2</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3949858855"/>
                  </a:ext>
                </a:extLst>
              </a:tr>
              <a:tr h="122202">
                <a:tc>
                  <a:txBody>
                    <a:bodyPr/>
                    <a:lstStyle/>
                    <a:p>
                      <a:pPr algn="l" rtl="0" fontAlgn="ctr"/>
                      <a:r>
                        <a:rPr lang="en-US" sz="700" u="none" strike="noStrike">
                          <a:effectLst/>
                        </a:rPr>
                        <a:t>STPSat6</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v2.0 Mini</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N/A</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1500</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 </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1</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a:effectLst/>
                        </a:rPr>
                        <a:t>98%</a:t>
                      </a:r>
                      <a:endParaRPr lang="en-US" sz="700" b="0" i="0" u="none" strike="noStrike">
                        <a:solidFill>
                          <a:srgbClr val="000000"/>
                        </a:solidFill>
                        <a:effectLst/>
                        <a:latin typeface="Arial" panose="020B0604020202020204" pitchFamily="34" charset="0"/>
                      </a:endParaRPr>
                    </a:p>
                  </a:txBody>
                  <a:tcPr marL="5358" marR="5358" marT="5358" marB="0" anchor="ctr"/>
                </a:tc>
                <a:tc>
                  <a:txBody>
                    <a:bodyPr/>
                    <a:lstStyle/>
                    <a:p>
                      <a:pPr algn="l" rtl="0" fontAlgn="ctr"/>
                      <a:r>
                        <a:rPr lang="en-US" sz="700" u="none" strike="noStrike" dirty="0">
                          <a:effectLst/>
                        </a:rPr>
                        <a:t>N/A</a:t>
                      </a:r>
                      <a:endParaRPr lang="en-US" sz="700" b="0" i="0" u="none" strike="noStrike" dirty="0">
                        <a:solidFill>
                          <a:srgbClr val="000000"/>
                        </a:solidFill>
                        <a:effectLst/>
                        <a:latin typeface="Arial" panose="020B0604020202020204" pitchFamily="34" charset="0"/>
                      </a:endParaRPr>
                    </a:p>
                  </a:txBody>
                  <a:tcPr marL="5358" marR="5358" marT="5358" marB="0" anchor="ctr"/>
                </a:tc>
                <a:extLst>
                  <a:ext uri="{0D108BD9-81ED-4DB2-BD59-A6C34878D82A}">
                    <a16:rowId xmlns:a16="http://schemas.microsoft.com/office/drawing/2014/main" val="479138229"/>
                  </a:ext>
                </a:extLst>
              </a:tr>
            </a:tbl>
          </a:graphicData>
        </a:graphic>
      </p:graphicFrame>
      <p:graphicFrame>
        <p:nvGraphicFramePr>
          <p:cNvPr id="7" name="Table 6">
            <a:extLst>
              <a:ext uri="{FF2B5EF4-FFF2-40B4-BE49-F238E27FC236}">
                <a16:creationId xmlns:a16="http://schemas.microsoft.com/office/drawing/2014/main" id="{7E176360-B2A4-CC44-9173-69CB1F8EB0FD}"/>
              </a:ext>
            </a:extLst>
          </p:cNvPr>
          <p:cNvGraphicFramePr>
            <a:graphicFrameLocks noGrp="1"/>
          </p:cNvGraphicFramePr>
          <p:nvPr/>
        </p:nvGraphicFramePr>
        <p:xfrm>
          <a:off x="5197792" y="1588447"/>
          <a:ext cx="1917130" cy="1112271"/>
        </p:xfrm>
        <a:graphic>
          <a:graphicData uri="http://schemas.openxmlformats.org/drawingml/2006/table">
            <a:tbl>
              <a:tblPr>
                <a:tableStyleId>{5C22544A-7EE6-4342-B048-85BDC9FD1C3A}</a:tableStyleId>
              </a:tblPr>
              <a:tblGrid>
                <a:gridCol w="563073">
                  <a:extLst>
                    <a:ext uri="{9D8B030D-6E8A-4147-A177-3AD203B41FA5}">
                      <a16:colId xmlns:a16="http://schemas.microsoft.com/office/drawing/2014/main" val="2903585630"/>
                    </a:ext>
                  </a:extLst>
                </a:gridCol>
                <a:gridCol w="878126">
                  <a:extLst>
                    <a:ext uri="{9D8B030D-6E8A-4147-A177-3AD203B41FA5}">
                      <a16:colId xmlns:a16="http://schemas.microsoft.com/office/drawing/2014/main" val="3357490404"/>
                    </a:ext>
                  </a:extLst>
                </a:gridCol>
                <a:gridCol w="475931">
                  <a:extLst>
                    <a:ext uri="{9D8B030D-6E8A-4147-A177-3AD203B41FA5}">
                      <a16:colId xmlns:a16="http://schemas.microsoft.com/office/drawing/2014/main" val="3040612454"/>
                    </a:ext>
                  </a:extLst>
                </a:gridCol>
              </a:tblGrid>
              <a:tr h="354279">
                <a:tc>
                  <a:txBody>
                    <a:bodyPr/>
                    <a:lstStyle/>
                    <a:p>
                      <a:pPr algn="l" fontAlgn="b"/>
                      <a:r>
                        <a:rPr lang="en-US" sz="600" u="none" strike="noStrike">
                          <a:effectLst/>
                        </a:rPr>
                        <a:t>Totals</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l" fontAlgn="b"/>
                      <a:r>
                        <a:rPr lang="en-US" sz="600" u="none" strike="noStrike">
                          <a:effectLst/>
                        </a:rPr>
                        <a:t>Units Flown</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r" fontAlgn="b"/>
                      <a:r>
                        <a:rPr lang="en-US" sz="600" u="none" strike="noStrike">
                          <a:effectLst/>
                        </a:rPr>
                        <a:t>11</a:t>
                      </a:r>
                      <a:endParaRPr lang="en-US" sz="600" b="1" i="0" u="none" strike="noStrike">
                        <a:solidFill>
                          <a:srgbClr val="000000"/>
                        </a:solidFill>
                        <a:effectLst/>
                        <a:latin typeface="Calibri" panose="020F0502020204030204" pitchFamily="34" charset="0"/>
                      </a:endParaRPr>
                    </a:p>
                  </a:txBody>
                  <a:tcPr marL="5358" marR="5358" marT="5358" marB="0" anchor="b"/>
                </a:tc>
                <a:extLst>
                  <a:ext uri="{0D108BD9-81ED-4DB2-BD59-A6C34878D82A}">
                    <a16:rowId xmlns:a16="http://schemas.microsoft.com/office/drawing/2014/main" val="2096983968"/>
                  </a:ext>
                </a:extLst>
              </a:tr>
              <a:tr h="189498">
                <a:tc>
                  <a:txBody>
                    <a:bodyPr/>
                    <a:lstStyle/>
                    <a:p>
                      <a:pPr algn="l" fontAlgn="b"/>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l" fontAlgn="b"/>
                      <a:r>
                        <a:rPr lang="en-US" sz="600" u="none" strike="noStrike" dirty="0">
                          <a:effectLst/>
                        </a:rPr>
                        <a:t>Commercial FPGAs</a:t>
                      </a:r>
                      <a:endParaRPr lang="en-US" sz="600" b="1" i="0" u="none" strike="noStrike" dirty="0">
                        <a:solidFill>
                          <a:srgbClr val="000000"/>
                        </a:solidFill>
                        <a:effectLst/>
                        <a:latin typeface="Calibri" panose="020F0502020204030204" pitchFamily="34" charset="0"/>
                      </a:endParaRPr>
                    </a:p>
                  </a:txBody>
                  <a:tcPr marL="5358" marR="5358" marT="5358" marB="0" anchor="b"/>
                </a:tc>
                <a:tc>
                  <a:txBody>
                    <a:bodyPr/>
                    <a:lstStyle/>
                    <a:p>
                      <a:pPr algn="r" fontAlgn="b"/>
                      <a:r>
                        <a:rPr lang="en-US" sz="600" u="none" strike="noStrike">
                          <a:effectLst/>
                        </a:rPr>
                        <a:t>26</a:t>
                      </a:r>
                      <a:endParaRPr lang="en-US" sz="600" b="1" i="0" u="none" strike="noStrike">
                        <a:solidFill>
                          <a:srgbClr val="000000"/>
                        </a:solidFill>
                        <a:effectLst/>
                        <a:latin typeface="Calibri" panose="020F0502020204030204" pitchFamily="34" charset="0"/>
                      </a:endParaRPr>
                    </a:p>
                  </a:txBody>
                  <a:tcPr marL="5358" marR="5358" marT="5358" marB="0" anchor="b"/>
                </a:tc>
                <a:extLst>
                  <a:ext uri="{0D108BD9-81ED-4DB2-BD59-A6C34878D82A}">
                    <a16:rowId xmlns:a16="http://schemas.microsoft.com/office/drawing/2014/main" val="1691687906"/>
                  </a:ext>
                </a:extLst>
              </a:tr>
              <a:tr h="189498">
                <a:tc>
                  <a:txBody>
                    <a:bodyPr/>
                    <a:lstStyle/>
                    <a:p>
                      <a:pPr algn="l" fontAlgn="b"/>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l" fontAlgn="b"/>
                      <a:r>
                        <a:rPr lang="en-US" sz="600" u="none" strike="noStrike" dirty="0">
                          <a:effectLst/>
                        </a:rPr>
                        <a:t>Commercial FPGA  Device-Years</a:t>
                      </a:r>
                      <a:endParaRPr lang="en-US" sz="600" b="1" i="0" u="none" strike="noStrike" dirty="0">
                        <a:solidFill>
                          <a:srgbClr val="000000"/>
                        </a:solidFill>
                        <a:effectLst/>
                        <a:latin typeface="Calibri" panose="020F0502020204030204" pitchFamily="34" charset="0"/>
                      </a:endParaRPr>
                    </a:p>
                  </a:txBody>
                  <a:tcPr marL="5358" marR="5358" marT="5358" marB="0" anchor="b"/>
                </a:tc>
                <a:tc>
                  <a:txBody>
                    <a:bodyPr/>
                    <a:lstStyle/>
                    <a:p>
                      <a:pPr algn="r" fontAlgn="b"/>
                      <a:r>
                        <a:rPr lang="en-US" sz="600" u="none" strike="noStrike">
                          <a:effectLst/>
                        </a:rPr>
                        <a:t>83</a:t>
                      </a:r>
                      <a:endParaRPr lang="en-US" sz="600" b="1" i="0" u="none" strike="noStrike">
                        <a:solidFill>
                          <a:srgbClr val="000000"/>
                        </a:solidFill>
                        <a:effectLst/>
                        <a:latin typeface="Calibri" panose="020F0502020204030204" pitchFamily="34" charset="0"/>
                      </a:endParaRPr>
                    </a:p>
                  </a:txBody>
                  <a:tcPr marL="5358" marR="5358" marT="5358" marB="0" anchor="b"/>
                </a:tc>
                <a:extLst>
                  <a:ext uri="{0D108BD9-81ED-4DB2-BD59-A6C34878D82A}">
                    <a16:rowId xmlns:a16="http://schemas.microsoft.com/office/drawing/2014/main" val="3364951553"/>
                  </a:ext>
                </a:extLst>
              </a:tr>
              <a:tr h="189498">
                <a:tc>
                  <a:txBody>
                    <a:bodyPr/>
                    <a:lstStyle/>
                    <a:p>
                      <a:pPr algn="l" fontAlgn="b"/>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l" fontAlgn="b"/>
                      <a:r>
                        <a:rPr lang="en-US" sz="600" u="none" strike="noStrike" dirty="0">
                          <a:effectLst/>
                        </a:rPr>
                        <a:t>Part Years</a:t>
                      </a:r>
                      <a:endParaRPr lang="en-US" sz="600" b="1" i="0" u="none" strike="noStrike" dirty="0">
                        <a:solidFill>
                          <a:srgbClr val="000000"/>
                        </a:solidFill>
                        <a:effectLst/>
                        <a:latin typeface="Calibri" panose="020F0502020204030204" pitchFamily="34" charset="0"/>
                      </a:endParaRPr>
                    </a:p>
                  </a:txBody>
                  <a:tcPr marL="5358" marR="5358" marT="5358" marB="0" anchor="b"/>
                </a:tc>
                <a:tc>
                  <a:txBody>
                    <a:bodyPr/>
                    <a:lstStyle/>
                    <a:p>
                      <a:pPr algn="r" fontAlgn="b"/>
                      <a:r>
                        <a:rPr lang="en-US" sz="600" u="none" strike="noStrike">
                          <a:effectLst/>
                        </a:rPr>
                        <a:t>57213</a:t>
                      </a:r>
                      <a:endParaRPr lang="en-US" sz="600" b="1" i="0" u="none" strike="noStrike">
                        <a:solidFill>
                          <a:srgbClr val="000000"/>
                        </a:solidFill>
                        <a:effectLst/>
                        <a:latin typeface="Calibri" panose="020F0502020204030204" pitchFamily="34" charset="0"/>
                      </a:endParaRPr>
                    </a:p>
                  </a:txBody>
                  <a:tcPr marL="5358" marR="5358" marT="5358" marB="0" anchor="b"/>
                </a:tc>
                <a:extLst>
                  <a:ext uri="{0D108BD9-81ED-4DB2-BD59-A6C34878D82A}">
                    <a16:rowId xmlns:a16="http://schemas.microsoft.com/office/drawing/2014/main" val="2388761900"/>
                  </a:ext>
                </a:extLst>
              </a:tr>
              <a:tr h="189498">
                <a:tc>
                  <a:txBody>
                    <a:bodyPr/>
                    <a:lstStyle/>
                    <a:p>
                      <a:pPr algn="l" fontAlgn="b"/>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l" fontAlgn="b"/>
                      <a:r>
                        <a:rPr lang="en-US" sz="600" u="none" strike="noStrike">
                          <a:effectLst/>
                        </a:rPr>
                        <a:t>COTS Parts Years</a:t>
                      </a:r>
                      <a:endParaRPr lang="en-US" sz="600" b="1" i="0" u="none" strike="noStrike">
                        <a:solidFill>
                          <a:srgbClr val="000000"/>
                        </a:solidFill>
                        <a:effectLst/>
                        <a:latin typeface="Calibri" panose="020F0502020204030204" pitchFamily="34" charset="0"/>
                      </a:endParaRPr>
                    </a:p>
                  </a:txBody>
                  <a:tcPr marL="5358" marR="5358" marT="5358" marB="0" anchor="b"/>
                </a:tc>
                <a:tc>
                  <a:txBody>
                    <a:bodyPr/>
                    <a:lstStyle/>
                    <a:p>
                      <a:pPr algn="r" fontAlgn="b"/>
                      <a:r>
                        <a:rPr lang="en-US" sz="600" u="none" strike="noStrike" dirty="0">
                          <a:effectLst/>
                        </a:rPr>
                        <a:t>15324</a:t>
                      </a:r>
                      <a:endParaRPr lang="en-US" sz="600" b="1" i="0" u="none" strike="noStrike" dirty="0">
                        <a:solidFill>
                          <a:srgbClr val="000000"/>
                        </a:solidFill>
                        <a:effectLst/>
                        <a:latin typeface="Calibri" panose="020F0502020204030204" pitchFamily="34" charset="0"/>
                      </a:endParaRPr>
                    </a:p>
                  </a:txBody>
                  <a:tcPr marL="5358" marR="5358" marT="5358" marB="0" anchor="b"/>
                </a:tc>
                <a:extLst>
                  <a:ext uri="{0D108BD9-81ED-4DB2-BD59-A6C34878D82A}">
                    <a16:rowId xmlns:a16="http://schemas.microsoft.com/office/drawing/2014/main" val="3344360217"/>
                  </a:ext>
                </a:extLst>
              </a:tr>
            </a:tbl>
          </a:graphicData>
        </a:graphic>
      </p:graphicFrame>
      <p:sp>
        <p:nvSpPr>
          <p:cNvPr id="5" name="TextBox 4">
            <a:extLst>
              <a:ext uri="{FF2B5EF4-FFF2-40B4-BE49-F238E27FC236}">
                <a16:creationId xmlns:a16="http://schemas.microsoft.com/office/drawing/2014/main" id="{E1D6246B-980C-04C3-C260-3FC6EE424C04}"/>
              </a:ext>
            </a:extLst>
          </p:cNvPr>
          <p:cNvSpPr txBox="1"/>
          <p:nvPr/>
        </p:nvSpPr>
        <p:spPr>
          <a:xfrm>
            <a:off x="1555871" y="1217890"/>
            <a:ext cx="6480877" cy="300082"/>
          </a:xfrm>
          <a:prstGeom prst="rect">
            <a:avLst/>
          </a:prstGeom>
          <a:noFill/>
        </p:spPr>
        <p:txBody>
          <a:bodyPr wrap="none" rtlCol="0">
            <a:spAutoFit/>
          </a:bodyPr>
          <a:lstStyle/>
          <a:p>
            <a:r>
              <a:rPr lang="en-US" sz="1350" dirty="0"/>
              <a:t>As of Oct 2021 (STP-H6 was turned off Dec 9, 2021 to make room for the next instrument)</a:t>
            </a:r>
          </a:p>
        </p:txBody>
      </p:sp>
    </p:spTree>
    <p:extLst>
      <p:ext uri="{BB962C8B-B14F-4D97-AF65-F5344CB8AC3E}">
        <p14:creationId xmlns:p14="http://schemas.microsoft.com/office/powerpoint/2010/main" val="63969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8A70E5-932E-E99D-C2AF-AB0101052B5C}"/>
              </a:ext>
            </a:extLst>
          </p:cNvPr>
          <p:cNvSpPr>
            <a:spLocks noGrp="1"/>
          </p:cNvSpPr>
          <p:nvPr>
            <p:ph type="title"/>
          </p:nvPr>
        </p:nvSpPr>
        <p:spPr/>
        <p:txBody>
          <a:bodyPr/>
          <a:lstStyle/>
          <a:p>
            <a:r>
              <a:rPr lang="en-US" dirty="0" err="1"/>
              <a:t>Aerocube</a:t>
            </a:r>
            <a:r>
              <a:rPr lang="en-US" dirty="0"/>
              <a:t> orbits</a:t>
            </a:r>
          </a:p>
        </p:txBody>
      </p:sp>
      <p:pic>
        <p:nvPicPr>
          <p:cNvPr id="4" name="Picture 3">
            <a:extLst>
              <a:ext uri="{FF2B5EF4-FFF2-40B4-BE49-F238E27FC236}">
                <a16:creationId xmlns:a16="http://schemas.microsoft.com/office/drawing/2014/main" id="{8ADFEAC0-1E95-8113-39B2-20A24DAD4B59}"/>
              </a:ext>
            </a:extLst>
          </p:cNvPr>
          <p:cNvPicPr>
            <a:picLocks noChangeAspect="1"/>
          </p:cNvPicPr>
          <p:nvPr/>
        </p:nvPicPr>
        <p:blipFill>
          <a:blip r:embed="rId2"/>
          <a:stretch>
            <a:fillRect/>
          </a:stretch>
        </p:blipFill>
        <p:spPr>
          <a:xfrm>
            <a:off x="125260" y="239232"/>
            <a:ext cx="6791722" cy="4812942"/>
          </a:xfrm>
          <a:prstGeom prst="rect">
            <a:avLst/>
          </a:prstGeom>
        </p:spPr>
      </p:pic>
      <p:sp>
        <p:nvSpPr>
          <p:cNvPr id="5" name="TextBox 4">
            <a:extLst>
              <a:ext uri="{FF2B5EF4-FFF2-40B4-BE49-F238E27FC236}">
                <a16:creationId xmlns:a16="http://schemas.microsoft.com/office/drawing/2014/main" id="{560DAD4B-32FE-3B75-4769-B90499A95430}"/>
              </a:ext>
            </a:extLst>
          </p:cNvPr>
          <p:cNvSpPr txBox="1"/>
          <p:nvPr/>
        </p:nvSpPr>
        <p:spPr>
          <a:xfrm>
            <a:off x="6938283" y="1816137"/>
            <a:ext cx="2108199" cy="2862322"/>
          </a:xfrm>
          <a:prstGeom prst="rect">
            <a:avLst/>
          </a:prstGeom>
          <a:noFill/>
        </p:spPr>
        <p:txBody>
          <a:bodyPr wrap="square" rtlCol="0">
            <a:spAutoFit/>
          </a:bodyPr>
          <a:lstStyle/>
          <a:p>
            <a:r>
              <a:rPr lang="en-US" sz="1200" dirty="0"/>
              <a:t>Chart from: "Overview of the </a:t>
            </a:r>
            <a:r>
              <a:rPr lang="en-US" sz="1200" dirty="0" err="1"/>
              <a:t>AeroCube</a:t>
            </a:r>
            <a:r>
              <a:rPr lang="en-US" sz="1200" dirty="0"/>
              <a:t> Program and Experience with Alt-Grade Parts Usage”</a:t>
            </a:r>
          </a:p>
          <a:p>
            <a:endParaRPr lang="en-US" sz="1200" dirty="0"/>
          </a:p>
          <a:p>
            <a:r>
              <a:rPr lang="en-US" sz="1200" dirty="0"/>
              <a:t>Aerospace Corp, “MICROELECTRONICS RELIABILITY AND QUALIFICATION WORKSHOP”, Feb, 2023</a:t>
            </a:r>
          </a:p>
          <a:p>
            <a:endParaRPr lang="en-US" sz="1200" dirty="0"/>
          </a:p>
          <a:p>
            <a:r>
              <a:rPr lang="en-US" sz="1200" dirty="0"/>
              <a:t>Brian Hardy, The Aerospace Corporation</a:t>
            </a:r>
          </a:p>
          <a:p>
            <a:endParaRPr lang="en-US" sz="1200" dirty="0"/>
          </a:p>
          <a:p>
            <a:r>
              <a:rPr lang="en-US" sz="1200" dirty="0"/>
              <a:t> </a:t>
            </a:r>
          </a:p>
        </p:txBody>
      </p:sp>
      <p:sp>
        <p:nvSpPr>
          <p:cNvPr id="6" name="TextBox 5">
            <a:extLst>
              <a:ext uri="{FF2B5EF4-FFF2-40B4-BE49-F238E27FC236}">
                <a16:creationId xmlns:a16="http://schemas.microsoft.com/office/drawing/2014/main" id="{62BB5D23-F06C-D653-A77B-9CA41AE4B5C3}"/>
              </a:ext>
            </a:extLst>
          </p:cNvPr>
          <p:cNvSpPr txBox="1"/>
          <p:nvPr/>
        </p:nvSpPr>
        <p:spPr>
          <a:xfrm>
            <a:off x="7004050" y="977900"/>
            <a:ext cx="1746250" cy="523220"/>
          </a:xfrm>
          <a:prstGeom prst="rect">
            <a:avLst/>
          </a:prstGeom>
          <a:noFill/>
        </p:spPr>
        <p:txBody>
          <a:bodyPr wrap="square" rtlCol="0">
            <a:spAutoFit/>
          </a:bodyPr>
          <a:lstStyle/>
          <a:p>
            <a:r>
              <a:rPr lang="en-US" sz="1400" dirty="0"/>
              <a:t>No FMRR or PMRR parts used</a:t>
            </a:r>
          </a:p>
        </p:txBody>
      </p:sp>
    </p:spTree>
    <p:extLst>
      <p:ext uri="{BB962C8B-B14F-4D97-AF65-F5344CB8AC3E}">
        <p14:creationId xmlns:p14="http://schemas.microsoft.com/office/powerpoint/2010/main" val="3960672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30F009-D76B-56D2-A3BB-F0B181CD7ADF}"/>
              </a:ext>
            </a:extLst>
          </p:cNvPr>
          <p:cNvPicPr>
            <a:picLocks noChangeAspect="1"/>
          </p:cNvPicPr>
          <p:nvPr/>
        </p:nvPicPr>
        <p:blipFill>
          <a:blip r:embed="rId2"/>
          <a:stretch>
            <a:fillRect/>
          </a:stretch>
        </p:blipFill>
        <p:spPr>
          <a:xfrm>
            <a:off x="284896" y="325098"/>
            <a:ext cx="6653387" cy="4736404"/>
          </a:xfrm>
          <a:prstGeom prst="rect">
            <a:avLst/>
          </a:prstGeom>
        </p:spPr>
      </p:pic>
      <p:sp>
        <p:nvSpPr>
          <p:cNvPr id="3" name="TextBox 2">
            <a:extLst>
              <a:ext uri="{FF2B5EF4-FFF2-40B4-BE49-F238E27FC236}">
                <a16:creationId xmlns:a16="http://schemas.microsoft.com/office/drawing/2014/main" id="{2DB53B3D-0A99-9A32-D417-BA3E3DCDE8E5}"/>
              </a:ext>
            </a:extLst>
          </p:cNvPr>
          <p:cNvSpPr txBox="1"/>
          <p:nvPr/>
        </p:nvSpPr>
        <p:spPr>
          <a:xfrm>
            <a:off x="6938283" y="1816137"/>
            <a:ext cx="2108199" cy="2862322"/>
          </a:xfrm>
          <a:prstGeom prst="rect">
            <a:avLst/>
          </a:prstGeom>
          <a:noFill/>
        </p:spPr>
        <p:txBody>
          <a:bodyPr wrap="square" rtlCol="0">
            <a:spAutoFit/>
          </a:bodyPr>
          <a:lstStyle/>
          <a:p>
            <a:r>
              <a:rPr lang="en-US" sz="1200" dirty="0"/>
              <a:t>Chart from: "Overview of the </a:t>
            </a:r>
            <a:r>
              <a:rPr lang="en-US" sz="1200" dirty="0" err="1"/>
              <a:t>AeroCube</a:t>
            </a:r>
            <a:r>
              <a:rPr lang="en-US" sz="1200" dirty="0"/>
              <a:t> Program and Experience with Alt-Grade Parts Usage”</a:t>
            </a:r>
          </a:p>
          <a:p>
            <a:endParaRPr lang="en-US" sz="1200" dirty="0"/>
          </a:p>
          <a:p>
            <a:r>
              <a:rPr lang="en-US" sz="1200" dirty="0"/>
              <a:t>Aerospace Corp, “MICROELECTRONICS RELIABILITY AND QUALIFICATION WORKSHOP”, Feb, 2023</a:t>
            </a:r>
          </a:p>
          <a:p>
            <a:endParaRPr lang="en-US" sz="1200" dirty="0"/>
          </a:p>
          <a:p>
            <a:r>
              <a:rPr lang="en-US" sz="1200" dirty="0"/>
              <a:t>Brian Hardy, The Aerospace Corporation</a:t>
            </a:r>
          </a:p>
          <a:p>
            <a:endParaRPr lang="en-US" sz="1200" dirty="0"/>
          </a:p>
          <a:p>
            <a:r>
              <a:rPr lang="en-US" sz="1200" dirty="0"/>
              <a:t> </a:t>
            </a:r>
          </a:p>
        </p:txBody>
      </p:sp>
      <p:sp>
        <p:nvSpPr>
          <p:cNvPr id="5" name="TextBox 4">
            <a:extLst>
              <a:ext uri="{FF2B5EF4-FFF2-40B4-BE49-F238E27FC236}">
                <a16:creationId xmlns:a16="http://schemas.microsoft.com/office/drawing/2014/main" id="{52429967-008C-9998-EF60-D0DD41792656}"/>
              </a:ext>
            </a:extLst>
          </p:cNvPr>
          <p:cNvSpPr txBox="1"/>
          <p:nvPr/>
        </p:nvSpPr>
        <p:spPr>
          <a:xfrm>
            <a:off x="7004050" y="977900"/>
            <a:ext cx="1746250" cy="523220"/>
          </a:xfrm>
          <a:prstGeom prst="rect">
            <a:avLst/>
          </a:prstGeom>
          <a:noFill/>
        </p:spPr>
        <p:txBody>
          <a:bodyPr wrap="square" rtlCol="0">
            <a:spAutoFit/>
          </a:bodyPr>
          <a:lstStyle/>
          <a:p>
            <a:r>
              <a:rPr lang="en-US" sz="1400" dirty="0"/>
              <a:t>No FMRR or PMRR parts used</a:t>
            </a:r>
          </a:p>
        </p:txBody>
      </p:sp>
    </p:spTree>
    <p:extLst>
      <p:ext uri="{BB962C8B-B14F-4D97-AF65-F5344CB8AC3E}">
        <p14:creationId xmlns:p14="http://schemas.microsoft.com/office/powerpoint/2010/main" val="855862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A48542-6FAF-727B-410E-E7BACA58C880}"/>
              </a:ext>
            </a:extLst>
          </p:cNvPr>
          <p:cNvPicPr>
            <a:picLocks noChangeAspect="1"/>
          </p:cNvPicPr>
          <p:nvPr/>
        </p:nvPicPr>
        <p:blipFill>
          <a:blip r:embed="rId2"/>
          <a:stretch>
            <a:fillRect/>
          </a:stretch>
        </p:blipFill>
        <p:spPr>
          <a:xfrm>
            <a:off x="105142" y="59845"/>
            <a:ext cx="6890644" cy="5023809"/>
          </a:xfrm>
          <a:prstGeom prst="rect">
            <a:avLst/>
          </a:prstGeom>
        </p:spPr>
      </p:pic>
      <p:sp>
        <p:nvSpPr>
          <p:cNvPr id="2" name="TextBox 1">
            <a:extLst>
              <a:ext uri="{FF2B5EF4-FFF2-40B4-BE49-F238E27FC236}">
                <a16:creationId xmlns:a16="http://schemas.microsoft.com/office/drawing/2014/main" id="{537058F3-C9A5-89B2-30BC-9D4B9AABE1C3}"/>
              </a:ext>
            </a:extLst>
          </p:cNvPr>
          <p:cNvSpPr txBox="1"/>
          <p:nvPr/>
        </p:nvSpPr>
        <p:spPr>
          <a:xfrm>
            <a:off x="6938283" y="1816137"/>
            <a:ext cx="2108199" cy="2862322"/>
          </a:xfrm>
          <a:prstGeom prst="rect">
            <a:avLst/>
          </a:prstGeom>
          <a:noFill/>
        </p:spPr>
        <p:txBody>
          <a:bodyPr wrap="square" rtlCol="0">
            <a:spAutoFit/>
          </a:bodyPr>
          <a:lstStyle/>
          <a:p>
            <a:r>
              <a:rPr lang="en-US" sz="1200" dirty="0"/>
              <a:t>Chart from: "Overview of the </a:t>
            </a:r>
            <a:r>
              <a:rPr lang="en-US" sz="1200" dirty="0" err="1"/>
              <a:t>AeroCube</a:t>
            </a:r>
            <a:r>
              <a:rPr lang="en-US" sz="1200" dirty="0"/>
              <a:t> Program and Experience with Alt-Grade Parts Usage”</a:t>
            </a:r>
          </a:p>
          <a:p>
            <a:endParaRPr lang="en-US" sz="1200" dirty="0"/>
          </a:p>
          <a:p>
            <a:r>
              <a:rPr lang="en-US" sz="1200" dirty="0"/>
              <a:t>Aerospace Corp, “MICROELECTRONICS RELIABILITY AND QUALIFICATION WORKSHOP”, Feb, 2023</a:t>
            </a:r>
          </a:p>
          <a:p>
            <a:endParaRPr lang="en-US" sz="1200" dirty="0"/>
          </a:p>
          <a:p>
            <a:r>
              <a:rPr lang="en-US" sz="1200" dirty="0"/>
              <a:t>Brian Hardy, The Aerospace Corporation</a:t>
            </a:r>
          </a:p>
          <a:p>
            <a:endParaRPr lang="en-US" sz="1200" dirty="0"/>
          </a:p>
          <a:p>
            <a:r>
              <a:rPr lang="en-US" sz="1200" dirty="0"/>
              <a:t> </a:t>
            </a:r>
          </a:p>
        </p:txBody>
      </p:sp>
      <p:sp>
        <p:nvSpPr>
          <p:cNvPr id="3" name="TextBox 2">
            <a:extLst>
              <a:ext uri="{FF2B5EF4-FFF2-40B4-BE49-F238E27FC236}">
                <a16:creationId xmlns:a16="http://schemas.microsoft.com/office/drawing/2014/main" id="{3E0FEC84-8AFC-C2E4-9537-49749372C97B}"/>
              </a:ext>
            </a:extLst>
          </p:cNvPr>
          <p:cNvSpPr txBox="1"/>
          <p:nvPr/>
        </p:nvSpPr>
        <p:spPr>
          <a:xfrm>
            <a:off x="7004050" y="977900"/>
            <a:ext cx="1746250" cy="523220"/>
          </a:xfrm>
          <a:prstGeom prst="rect">
            <a:avLst/>
          </a:prstGeom>
          <a:noFill/>
        </p:spPr>
        <p:txBody>
          <a:bodyPr wrap="square" rtlCol="0">
            <a:spAutoFit/>
          </a:bodyPr>
          <a:lstStyle/>
          <a:p>
            <a:r>
              <a:rPr lang="en-US" sz="1400" dirty="0"/>
              <a:t>No FMRR or PMRR parts used</a:t>
            </a:r>
          </a:p>
        </p:txBody>
      </p:sp>
    </p:spTree>
    <p:extLst>
      <p:ext uri="{BB962C8B-B14F-4D97-AF65-F5344CB8AC3E}">
        <p14:creationId xmlns:p14="http://schemas.microsoft.com/office/powerpoint/2010/main" val="2015340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E23837C3-06C1-CC58-1EFD-79C7F58B7AFD}"/>
              </a:ext>
            </a:extLst>
          </p:cNvPr>
          <p:cNvSpPr>
            <a:spLocks noGrp="1"/>
          </p:cNvSpPr>
          <p:nvPr>
            <p:ph type="subTitle" idx="1"/>
          </p:nvPr>
        </p:nvSpPr>
        <p:spPr/>
        <p:txBody>
          <a:bodyPr/>
          <a:lstStyle/>
          <a:p>
            <a:endParaRPr lang="en-US"/>
          </a:p>
        </p:txBody>
      </p:sp>
      <p:sp>
        <p:nvSpPr>
          <p:cNvPr id="4" name="Title 3">
            <a:extLst>
              <a:ext uri="{FF2B5EF4-FFF2-40B4-BE49-F238E27FC236}">
                <a16:creationId xmlns:a16="http://schemas.microsoft.com/office/drawing/2014/main" id="{30DAFFA6-5CA7-4475-BD00-5F23BC742706}"/>
              </a:ext>
            </a:extLst>
          </p:cNvPr>
          <p:cNvSpPr>
            <a:spLocks noGrp="1"/>
          </p:cNvSpPr>
          <p:nvPr>
            <p:ph type="ctrTitle"/>
          </p:nvPr>
        </p:nvSpPr>
        <p:spPr/>
        <p:txBody>
          <a:bodyPr/>
          <a:lstStyle/>
          <a:p>
            <a:r>
              <a:rPr lang="en-US" dirty="0"/>
              <a:t>Radiation mitigation approaches</a:t>
            </a:r>
          </a:p>
        </p:txBody>
      </p:sp>
    </p:spTree>
    <p:extLst>
      <p:ext uri="{BB962C8B-B14F-4D97-AF65-F5344CB8AC3E}">
        <p14:creationId xmlns:p14="http://schemas.microsoft.com/office/powerpoint/2010/main" val="2316866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29E740-0F40-488E-C7B9-6666FA601838}"/>
              </a:ext>
            </a:extLst>
          </p:cNvPr>
          <p:cNvSpPr>
            <a:spLocks noGrp="1"/>
          </p:cNvSpPr>
          <p:nvPr>
            <p:ph idx="1"/>
          </p:nvPr>
        </p:nvSpPr>
        <p:spPr/>
        <p:txBody>
          <a:bodyPr>
            <a:normAutofit fontScale="85000" lnSpcReduction="10000"/>
          </a:bodyPr>
          <a:lstStyle/>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Best fit for long-term repeated manufacture elements, such as standard spacecraft components and standard buses.   But for the manufacturer themselves, not the procuring organizations.  The procuring organizations should be considering the history of the product in the target environment (established reliability), not the piece parts.  </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Part-level radiation testing should be performed strategically and minimally in-line with projects that are on fixed schedules</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Preferred parts lists (based on experiences and testing) should be maintained</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New parts introduced should invoke new strategic testing</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Periodically subsequent lots of non-FMRR parts should be tested to characterize variability </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Is “easy” to implement, but cost and availability are often detrimental, and in general is not sufficient to account for all circuit radiation effects.  </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Results can be used to enter part data into models for other missions</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Conservative radiation design margins have not proven effective; in fact, most major missions have surpassed many multiples of their RDMs and still have not been radiation-limited</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Conservatism is not only costly, but can often be detrimental to both performance and reliability by driving to less capable or less proven components</a:t>
            </a:r>
          </a:p>
        </p:txBody>
      </p:sp>
      <p:sp>
        <p:nvSpPr>
          <p:cNvPr id="3" name="Title 2">
            <a:extLst>
              <a:ext uri="{FF2B5EF4-FFF2-40B4-BE49-F238E27FC236}">
                <a16:creationId xmlns:a16="http://schemas.microsoft.com/office/drawing/2014/main" id="{460719BB-2368-0F39-34BA-326AF237D4AD}"/>
              </a:ext>
            </a:extLst>
          </p:cNvPr>
          <p:cNvSpPr>
            <a:spLocks noGrp="1"/>
          </p:cNvSpPr>
          <p:nvPr>
            <p:ph type="title"/>
          </p:nvPr>
        </p:nvSpPr>
        <p:spPr/>
        <p:txBody>
          <a:bodyPr/>
          <a:lstStyle/>
          <a:p>
            <a:r>
              <a:rPr lang="en-US" dirty="0"/>
              <a:t>Piece-part level radiation assurance (</a:t>
            </a:r>
            <a:r>
              <a:rPr lang="en-US" dirty="0" err="1"/>
              <a:t>newspace</a:t>
            </a:r>
            <a:r>
              <a:rPr lang="en-US" dirty="0"/>
              <a:t>)</a:t>
            </a:r>
          </a:p>
        </p:txBody>
      </p:sp>
    </p:spTree>
    <p:extLst>
      <p:ext uri="{BB962C8B-B14F-4D97-AF65-F5344CB8AC3E}">
        <p14:creationId xmlns:p14="http://schemas.microsoft.com/office/powerpoint/2010/main" val="2640801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2998B3-7506-B24A-A0F8-12980E63EC68}"/>
              </a:ext>
            </a:extLst>
          </p:cNvPr>
          <p:cNvSpPr>
            <a:spLocks noGrp="1"/>
          </p:cNvSpPr>
          <p:nvPr>
            <p:ph idx="1"/>
          </p:nvPr>
        </p:nvSpPr>
        <p:spPr/>
        <p:txBody>
          <a:bodyPr/>
          <a:lstStyle/>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Best fit for assurance for current (in development) one-of-a-kind missions on fixed schedules</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Can often make use of part-level strategic testing.</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approach is sufficient to account for all radiation effects on the specific circuit</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Only option to employ when parts cannot be obtained with proper performance, availability, and radiation-tolerance</a:t>
            </a:r>
          </a:p>
          <a:p>
            <a:pPr marL="342900" marR="0" lvl="0" indent="-342900">
              <a:spcBef>
                <a:spcPts val="0"/>
              </a:spcBef>
              <a:spcAft>
                <a:spcPts val="0"/>
              </a:spcAft>
              <a:buFont typeface="Symbol" pitchFamily="2"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Results can be used for other missions when the same circuit is used, but not to validate parts themselves for future missions in other circuit designs.</a:t>
            </a:r>
          </a:p>
        </p:txBody>
      </p:sp>
      <p:sp>
        <p:nvSpPr>
          <p:cNvPr id="3" name="Title 2">
            <a:extLst>
              <a:ext uri="{FF2B5EF4-FFF2-40B4-BE49-F238E27FC236}">
                <a16:creationId xmlns:a16="http://schemas.microsoft.com/office/drawing/2014/main" id="{35F47033-93E7-4E04-80EE-85D8237EBB79}"/>
              </a:ext>
            </a:extLst>
          </p:cNvPr>
          <p:cNvSpPr>
            <a:spLocks noGrp="1"/>
          </p:cNvSpPr>
          <p:nvPr>
            <p:ph type="title"/>
          </p:nvPr>
        </p:nvSpPr>
        <p:spPr/>
        <p:txBody>
          <a:bodyPr/>
          <a:lstStyle/>
          <a:p>
            <a:r>
              <a:rPr lang="en-US" dirty="0"/>
              <a:t>Circuit-level radiation assurance</a:t>
            </a:r>
          </a:p>
        </p:txBody>
      </p:sp>
    </p:spTree>
    <p:extLst>
      <p:ext uri="{BB962C8B-B14F-4D97-AF65-F5344CB8AC3E}">
        <p14:creationId xmlns:p14="http://schemas.microsoft.com/office/powerpoint/2010/main" val="985051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F009996-F778-C3F5-A4CE-FC4D3BF9C5B2}"/>
              </a:ext>
            </a:extLst>
          </p:cNvPr>
          <p:cNvCxnSpPr/>
          <p:nvPr/>
        </p:nvCxnSpPr>
        <p:spPr>
          <a:xfrm>
            <a:off x="1472497" y="1414460"/>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AD99C52-3106-8686-E419-265D73261730}"/>
              </a:ext>
            </a:extLst>
          </p:cNvPr>
          <p:cNvCxnSpPr/>
          <p:nvPr/>
        </p:nvCxnSpPr>
        <p:spPr>
          <a:xfrm>
            <a:off x="1472497" y="1721021"/>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C2F891-5EA6-F0D4-FCF9-2640EB8D5D62}"/>
              </a:ext>
            </a:extLst>
          </p:cNvPr>
          <p:cNvCxnSpPr/>
          <p:nvPr/>
        </p:nvCxnSpPr>
        <p:spPr>
          <a:xfrm>
            <a:off x="1472497" y="2027582"/>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DACD2B9-2D3F-7256-CD6E-B2CB00A1956B}"/>
              </a:ext>
            </a:extLst>
          </p:cNvPr>
          <p:cNvCxnSpPr/>
          <p:nvPr/>
        </p:nvCxnSpPr>
        <p:spPr>
          <a:xfrm>
            <a:off x="1472497" y="2367686"/>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AA6FF94-F5AB-C7A2-AD7A-B964843B3F73}"/>
              </a:ext>
            </a:extLst>
          </p:cNvPr>
          <p:cNvCxnSpPr/>
          <p:nvPr/>
        </p:nvCxnSpPr>
        <p:spPr>
          <a:xfrm>
            <a:off x="1472497" y="2685428"/>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D930B44-7CED-D684-3C3E-63B328B12C62}"/>
              </a:ext>
            </a:extLst>
          </p:cNvPr>
          <p:cNvCxnSpPr/>
          <p:nvPr/>
        </p:nvCxnSpPr>
        <p:spPr>
          <a:xfrm>
            <a:off x="1472497" y="3047896"/>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456A072-72F3-89AE-5133-B627F1708E52}"/>
              </a:ext>
            </a:extLst>
          </p:cNvPr>
          <p:cNvSpPr txBox="1"/>
          <p:nvPr/>
        </p:nvSpPr>
        <p:spPr>
          <a:xfrm>
            <a:off x="1413301" y="1229614"/>
            <a:ext cx="2964273" cy="230832"/>
          </a:xfrm>
          <a:prstGeom prst="rect">
            <a:avLst/>
          </a:prstGeom>
          <a:noFill/>
        </p:spPr>
        <p:txBody>
          <a:bodyPr wrap="none" rtlCol="0">
            <a:spAutoFit/>
          </a:bodyPr>
          <a:lstStyle/>
          <a:p>
            <a:r>
              <a:rPr lang="en-US" sz="900" dirty="0"/>
              <a:t>1. COTS by exception, FMRR or lot-specific radiation testing</a:t>
            </a:r>
          </a:p>
        </p:txBody>
      </p:sp>
      <p:sp>
        <p:nvSpPr>
          <p:cNvPr id="10" name="TextBox 9">
            <a:extLst>
              <a:ext uri="{FF2B5EF4-FFF2-40B4-BE49-F238E27FC236}">
                <a16:creationId xmlns:a16="http://schemas.microsoft.com/office/drawing/2014/main" id="{34DE0D80-FC21-0B7C-A08D-29FA56F04E32}"/>
              </a:ext>
            </a:extLst>
          </p:cNvPr>
          <p:cNvSpPr txBox="1"/>
          <p:nvPr/>
        </p:nvSpPr>
        <p:spPr>
          <a:xfrm>
            <a:off x="1429375" y="1521577"/>
            <a:ext cx="2770310" cy="230832"/>
          </a:xfrm>
          <a:prstGeom prst="rect">
            <a:avLst/>
          </a:prstGeom>
          <a:noFill/>
        </p:spPr>
        <p:txBody>
          <a:bodyPr wrap="none" rtlCol="0">
            <a:spAutoFit/>
          </a:bodyPr>
          <a:lstStyle/>
          <a:p>
            <a:r>
              <a:rPr lang="en-US" sz="900" dirty="0">
                <a:solidFill>
                  <a:schemeClr val="bg1"/>
                </a:solidFill>
                <a:highlight>
                  <a:srgbClr val="0000FF"/>
                </a:highlight>
              </a:rPr>
              <a:t>2. COTS inclusive, FMRR or lot-specific radiation testing</a:t>
            </a:r>
          </a:p>
        </p:txBody>
      </p:sp>
      <p:sp>
        <p:nvSpPr>
          <p:cNvPr id="11" name="TextBox 10">
            <a:extLst>
              <a:ext uri="{FF2B5EF4-FFF2-40B4-BE49-F238E27FC236}">
                <a16:creationId xmlns:a16="http://schemas.microsoft.com/office/drawing/2014/main" id="{F8522E50-9D6B-A563-7456-2A780CC62BAB}"/>
              </a:ext>
            </a:extLst>
          </p:cNvPr>
          <p:cNvSpPr txBox="1"/>
          <p:nvPr/>
        </p:nvSpPr>
        <p:spPr>
          <a:xfrm>
            <a:off x="1437412" y="1837650"/>
            <a:ext cx="3488455" cy="230832"/>
          </a:xfrm>
          <a:prstGeom prst="rect">
            <a:avLst/>
          </a:prstGeom>
          <a:noFill/>
        </p:spPr>
        <p:txBody>
          <a:bodyPr wrap="none" rtlCol="0">
            <a:spAutoFit/>
          </a:bodyPr>
          <a:lstStyle/>
          <a:p>
            <a:r>
              <a:rPr lang="en-US" sz="900" dirty="0"/>
              <a:t>3. COTS inclusive, FMRR or strategic (non-lot-specific) radiation testing</a:t>
            </a:r>
          </a:p>
        </p:txBody>
      </p:sp>
      <p:sp>
        <p:nvSpPr>
          <p:cNvPr id="12" name="TextBox 11">
            <a:extLst>
              <a:ext uri="{FF2B5EF4-FFF2-40B4-BE49-F238E27FC236}">
                <a16:creationId xmlns:a16="http://schemas.microsoft.com/office/drawing/2014/main" id="{9152A4AF-07CB-17AE-A3BF-C5C04A541B66}"/>
              </a:ext>
            </a:extLst>
          </p:cNvPr>
          <p:cNvSpPr txBox="1"/>
          <p:nvPr/>
        </p:nvSpPr>
        <p:spPr>
          <a:xfrm>
            <a:off x="1445449" y="2168477"/>
            <a:ext cx="5110694" cy="230832"/>
          </a:xfrm>
          <a:prstGeom prst="rect">
            <a:avLst/>
          </a:prstGeom>
          <a:noFill/>
        </p:spPr>
        <p:txBody>
          <a:bodyPr wrap="none" rtlCol="0">
            <a:spAutoFit/>
          </a:bodyPr>
          <a:lstStyle/>
          <a:p>
            <a:r>
              <a:rPr lang="en-US" sz="900" dirty="0">
                <a:highlight>
                  <a:srgbClr val="00FFFF"/>
                </a:highlight>
              </a:rPr>
              <a:t>4. COTS inclusive, FMRR, strategic (non-lot-specific) radiation testing with select radiation tolerant design</a:t>
            </a:r>
          </a:p>
        </p:txBody>
      </p:sp>
      <p:sp>
        <p:nvSpPr>
          <p:cNvPr id="13" name="TextBox 12">
            <a:extLst>
              <a:ext uri="{FF2B5EF4-FFF2-40B4-BE49-F238E27FC236}">
                <a16:creationId xmlns:a16="http://schemas.microsoft.com/office/drawing/2014/main" id="{F774DBE8-5189-A33F-FF45-4915A06BF7B8}"/>
              </a:ext>
            </a:extLst>
          </p:cNvPr>
          <p:cNvSpPr txBox="1"/>
          <p:nvPr/>
        </p:nvSpPr>
        <p:spPr>
          <a:xfrm>
            <a:off x="1429375" y="2491343"/>
            <a:ext cx="4519186" cy="230832"/>
          </a:xfrm>
          <a:prstGeom prst="rect">
            <a:avLst/>
          </a:prstGeom>
          <a:noFill/>
        </p:spPr>
        <p:txBody>
          <a:bodyPr wrap="none" rtlCol="0">
            <a:spAutoFit/>
          </a:bodyPr>
          <a:lstStyle/>
          <a:p>
            <a:r>
              <a:rPr lang="en-US" sz="900" dirty="0"/>
              <a:t>5. COTS inclusive, strategic (non-lot-specific) radiation testing with select rad-tolerant design</a:t>
            </a:r>
          </a:p>
        </p:txBody>
      </p:sp>
      <p:sp>
        <p:nvSpPr>
          <p:cNvPr id="14" name="TextBox 13">
            <a:extLst>
              <a:ext uri="{FF2B5EF4-FFF2-40B4-BE49-F238E27FC236}">
                <a16:creationId xmlns:a16="http://schemas.microsoft.com/office/drawing/2014/main" id="{EBE2AB08-5B61-DD38-6962-6C724A3CF865}"/>
              </a:ext>
            </a:extLst>
          </p:cNvPr>
          <p:cNvSpPr txBox="1"/>
          <p:nvPr/>
        </p:nvSpPr>
        <p:spPr>
          <a:xfrm>
            <a:off x="1416135" y="2848451"/>
            <a:ext cx="5254965" cy="230832"/>
          </a:xfrm>
          <a:prstGeom prst="rect">
            <a:avLst/>
          </a:prstGeom>
          <a:noFill/>
        </p:spPr>
        <p:txBody>
          <a:bodyPr wrap="none" rtlCol="0">
            <a:spAutoFit/>
          </a:bodyPr>
          <a:lstStyle/>
          <a:p>
            <a:r>
              <a:rPr lang="en-US" sz="900" dirty="0">
                <a:highlight>
                  <a:srgbClr val="00FFFF"/>
                </a:highlight>
              </a:rPr>
              <a:t>6. COTS inclusive, full rad-tolerant design, FMRR or strategic rad testing for front-line defenders and NVRAM</a:t>
            </a:r>
          </a:p>
        </p:txBody>
      </p:sp>
      <p:sp>
        <p:nvSpPr>
          <p:cNvPr id="16" name="TextBox 15">
            <a:extLst>
              <a:ext uri="{FF2B5EF4-FFF2-40B4-BE49-F238E27FC236}">
                <a16:creationId xmlns:a16="http://schemas.microsoft.com/office/drawing/2014/main" id="{DD1F5764-B910-B341-03F9-63F37EA3007A}"/>
              </a:ext>
            </a:extLst>
          </p:cNvPr>
          <p:cNvSpPr txBox="1"/>
          <p:nvPr/>
        </p:nvSpPr>
        <p:spPr>
          <a:xfrm>
            <a:off x="1429527" y="3182622"/>
            <a:ext cx="3661580" cy="230832"/>
          </a:xfrm>
          <a:prstGeom prst="rect">
            <a:avLst/>
          </a:prstGeom>
          <a:noFill/>
        </p:spPr>
        <p:txBody>
          <a:bodyPr wrap="none" rtlCol="0">
            <a:spAutoFit/>
          </a:bodyPr>
          <a:lstStyle/>
          <a:p>
            <a:r>
              <a:rPr lang="en-US" sz="900" dirty="0">
                <a:solidFill>
                  <a:schemeClr val="bg1"/>
                </a:solidFill>
                <a:highlight>
                  <a:srgbClr val="FF00FF"/>
                </a:highlight>
              </a:rPr>
              <a:t>7. COTS inclusive, no radiation testing or FMRR, select rad-tolerant design </a:t>
            </a:r>
          </a:p>
        </p:txBody>
      </p:sp>
      <p:cxnSp>
        <p:nvCxnSpPr>
          <p:cNvPr id="17" name="Straight Connector 16">
            <a:extLst>
              <a:ext uri="{FF2B5EF4-FFF2-40B4-BE49-F238E27FC236}">
                <a16:creationId xmlns:a16="http://schemas.microsoft.com/office/drawing/2014/main" id="{78C31F53-C8FD-9AC5-F294-8C5B6B9D7330}"/>
              </a:ext>
            </a:extLst>
          </p:cNvPr>
          <p:cNvCxnSpPr/>
          <p:nvPr/>
        </p:nvCxnSpPr>
        <p:spPr>
          <a:xfrm>
            <a:off x="1505544" y="4046086"/>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387CCF2-4FE2-C8A9-1CF0-21E7B2C902D9}"/>
              </a:ext>
            </a:extLst>
          </p:cNvPr>
          <p:cNvSpPr txBox="1"/>
          <p:nvPr/>
        </p:nvSpPr>
        <p:spPr>
          <a:xfrm>
            <a:off x="1442919" y="3846641"/>
            <a:ext cx="3578224" cy="230832"/>
          </a:xfrm>
          <a:prstGeom prst="rect">
            <a:avLst/>
          </a:prstGeom>
          <a:noFill/>
        </p:spPr>
        <p:txBody>
          <a:bodyPr wrap="none" rtlCol="0">
            <a:spAutoFit/>
          </a:bodyPr>
          <a:lstStyle/>
          <a:p>
            <a:r>
              <a:rPr lang="en-US" sz="900" dirty="0"/>
              <a:t>9. MIL-SPEC exclusive, no radiation testing, FMRR, or rad-tolerant design</a:t>
            </a:r>
          </a:p>
        </p:txBody>
      </p:sp>
      <p:cxnSp>
        <p:nvCxnSpPr>
          <p:cNvPr id="20" name="Straight Connector 19">
            <a:extLst>
              <a:ext uri="{FF2B5EF4-FFF2-40B4-BE49-F238E27FC236}">
                <a16:creationId xmlns:a16="http://schemas.microsoft.com/office/drawing/2014/main" id="{EFF90F2B-EEFC-786E-662C-45DEB1E43AC3}"/>
              </a:ext>
            </a:extLst>
          </p:cNvPr>
          <p:cNvCxnSpPr/>
          <p:nvPr/>
        </p:nvCxnSpPr>
        <p:spPr>
          <a:xfrm>
            <a:off x="6763074" y="1157288"/>
            <a:ext cx="0" cy="30861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BAA79BC-6B93-1F21-A770-E3E6D55D1504}"/>
              </a:ext>
            </a:extLst>
          </p:cNvPr>
          <p:cNvSpPr txBox="1"/>
          <p:nvPr/>
        </p:nvSpPr>
        <p:spPr>
          <a:xfrm>
            <a:off x="6855393" y="635442"/>
            <a:ext cx="534121" cy="248209"/>
          </a:xfrm>
          <a:prstGeom prst="rect">
            <a:avLst/>
          </a:prstGeom>
          <a:noFill/>
        </p:spPr>
        <p:txBody>
          <a:bodyPr wrap="none" rtlCol="0">
            <a:spAutoFit/>
          </a:bodyPr>
          <a:lstStyle/>
          <a:p>
            <a:r>
              <a:rPr lang="en-US" sz="1013" b="1" dirty="0"/>
              <a:t>Scores</a:t>
            </a:r>
          </a:p>
        </p:txBody>
      </p:sp>
      <p:sp>
        <p:nvSpPr>
          <p:cNvPr id="22" name="TextBox 21">
            <a:extLst>
              <a:ext uri="{FF2B5EF4-FFF2-40B4-BE49-F238E27FC236}">
                <a16:creationId xmlns:a16="http://schemas.microsoft.com/office/drawing/2014/main" id="{D5244E65-E9E3-C5F2-BF9B-FA3DA6472593}"/>
              </a:ext>
            </a:extLst>
          </p:cNvPr>
          <p:cNvSpPr txBox="1"/>
          <p:nvPr/>
        </p:nvSpPr>
        <p:spPr>
          <a:xfrm>
            <a:off x="6313848" y="871008"/>
            <a:ext cx="484428" cy="334835"/>
          </a:xfrm>
          <a:prstGeom prst="rect">
            <a:avLst/>
          </a:prstGeom>
          <a:noFill/>
        </p:spPr>
        <p:txBody>
          <a:bodyPr wrap="none" rtlCol="0">
            <a:spAutoFit/>
          </a:bodyPr>
          <a:lstStyle/>
          <a:p>
            <a:pPr algn="ctr"/>
            <a:r>
              <a:rPr lang="en-US" sz="788" dirty="0"/>
              <a:t>Risk</a:t>
            </a:r>
          </a:p>
          <a:p>
            <a:pPr algn="ctr"/>
            <a:r>
              <a:rPr lang="en-US" sz="788" dirty="0"/>
              <a:t>Factors</a:t>
            </a:r>
          </a:p>
        </p:txBody>
      </p:sp>
      <p:sp>
        <p:nvSpPr>
          <p:cNvPr id="23" name="TextBox 22">
            <a:extLst>
              <a:ext uri="{FF2B5EF4-FFF2-40B4-BE49-F238E27FC236}">
                <a16:creationId xmlns:a16="http://schemas.microsoft.com/office/drawing/2014/main" id="{9E956F7F-6612-F782-1BF4-E66EBA367719}"/>
              </a:ext>
            </a:extLst>
          </p:cNvPr>
          <p:cNvSpPr txBox="1"/>
          <p:nvPr/>
        </p:nvSpPr>
        <p:spPr>
          <a:xfrm>
            <a:off x="6814026" y="871008"/>
            <a:ext cx="562976" cy="334835"/>
          </a:xfrm>
          <a:prstGeom prst="rect">
            <a:avLst/>
          </a:prstGeom>
          <a:noFill/>
        </p:spPr>
        <p:txBody>
          <a:bodyPr wrap="none" rtlCol="0">
            <a:spAutoFit/>
          </a:bodyPr>
          <a:lstStyle/>
          <a:p>
            <a:pPr algn="ctr"/>
            <a:r>
              <a:rPr lang="en-US" sz="788" dirty="0"/>
              <a:t>Resource</a:t>
            </a:r>
          </a:p>
          <a:p>
            <a:pPr algn="ctr"/>
            <a:r>
              <a:rPr lang="en-US" sz="788" dirty="0"/>
              <a:t>Usage</a:t>
            </a:r>
          </a:p>
        </p:txBody>
      </p:sp>
      <p:cxnSp>
        <p:nvCxnSpPr>
          <p:cNvPr id="25" name="Straight Connector 24">
            <a:extLst>
              <a:ext uri="{FF2B5EF4-FFF2-40B4-BE49-F238E27FC236}">
                <a16:creationId xmlns:a16="http://schemas.microsoft.com/office/drawing/2014/main" id="{51ADE7E1-9741-2EEA-812E-0FDA700ECBEE}"/>
              </a:ext>
            </a:extLst>
          </p:cNvPr>
          <p:cNvCxnSpPr>
            <a:cxnSpLocks/>
          </p:cNvCxnSpPr>
          <p:nvPr/>
        </p:nvCxnSpPr>
        <p:spPr>
          <a:xfrm>
            <a:off x="6357148" y="850687"/>
            <a:ext cx="1620479"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5A45C57-F774-3A60-FED1-E8F0A092EB0D}"/>
              </a:ext>
            </a:extLst>
          </p:cNvPr>
          <p:cNvSpPr txBox="1"/>
          <p:nvPr/>
        </p:nvSpPr>
        <p:spPr>
          <a:xfrm>
            <a:off x="6475690" y="1229613"/>
            <a:ext cx="1466465" cy="248209"/>
          </a:xfrm>
          <a:prstGeom prst="rect">
            <a:avLst/>
          </a:prstGeom>
          <a:noFill/>
        </p:spPr>
        <p:txBody>
          <a:bodyPr wrap="square" rtlCol="0">
            <a:spAutoFit/>
          </a:bodyPr>
          <a:lstStyle/>
          <a:p>
            <a:r>
              <a:rPr lang="en-US" sz="1013" dirty="0">
                <a:highlight>
                  <a:srgbClr val="00FF00"/>
                </a:highlight>
              </a:rPr>
              <a:t>3</a:t>
            </a:r>
            <a:r>
              <a:rPr lang="en-US" sz="1013" dirty="0"/>
              <a:t>               </a:t>
            </a:r>
            <a:r>
              <a:rPr lang="en-US" sz="1013" dirty="0">
                <a:solidFill>
                  <a:schemeClr val="bg1"/>
                </a:solidFill>
                <a:highlight>
                  <a:srgbClr val="FF0000"/>
                </a:highlight>
              </a:rPr>
              <a:t>10</a:t>
            </a:r>
            <a:r>
              <a:rPr lang="en-US" sz="1013" dirty="0">
                <a:solidFill>
                  <a:schemeClr val="bg1"/>
                </a:solidFill>
              </a:rPr>
              <a:t>              </a:t>
            </a:r>
            <a:r>
              <a:rPr lang="en-US" sz="1013" dirty="0">
                <a:solidFill>
                  <a:schemeClr val="bg1"/>
                </a:solidFill>
                <a:highlight>
                  <a:srgbClr val="FF0000"/>
                </a:highlight>
              </a:rPr>
              <a:t>10</a:t>
            </a:r>
          </a:p>
        </p:txBody>
      </p:sp>
      <p:sp>
        <p:nvSpPr>
          <p:cNvPr id="32" name="TextBox 31">
            <a:extLst>
              <a:ext uri="{FF2B5EF4-FFF2-40B4-BE49-F238E27FC236}">
                <a16:creationId xmlns:a16="http://schemas.microsoft.com/office/drawing/2014/main" id="{8284E597-BBC1-DEC9-3623-0DBC0A0304B1}"/>
              </a:ext>
            </a:extLst>
          </p:cNvPr>
          <p:cNvSpPr txBox="1"/>
          <p:nvPr/>
        </p:nvSpPr>
        <p:spPr>
          <a:xfrm>
            <a:off x="6478353" y="2871126"/>
            <a:ext cx="1463800" cy="248209"/>
          </a:xfrm>
          <a:prstGeom prst="rect">
            <a:avLst/>
          </a:prstGeom>
          <a:noFill/>
        </p:spPr>
        <p:txBody>
          <a:bodyPr wrap="square" rtlCol="0">
            <a:spAutoFit/>
          </a:bodyPr>
          <a:lstStyle/>
          <a:p>
            <a:r>
              <a:rPr lang="en-US" sz="1013" dirty="0"/>
              <a:t>1-2	  </a:t>
            </a:r>
            <a:r>
              <a:rPr lang="en-US" sz="1013" dirty="0">
                <a:highlight>
                  <a:srgbClr val="00FF00"/>
                </a:highlight>
              </a:rPr>
              <a:t>2-</a:t>
            </a:r>
            <a:r>
              <a:rPr lang="en-US" sz="1013" dirty="0">
                <a:highlight>
                  <a:srgbClr val="FFFF00"/>
                </a:highlight>
              </a:rPr>
              <a:t>4. </a:t>
            </a:r>
            <a:r>
              <a:rPr lang="en-US" sz="1013" dirty="0"/>
              <a:t>          </a:t>
            </a:r>
            <a:r>
              <a:rPr lang="en-US" sz="1013" dirty="0">
                <a:highlight>
                  <a:srgbClr val="00FF00"/>
                </a:highlight>
              </a:rPr>
              <a:t>2-</a:t>
            </a:r>
            <a:r>
              <a:rPr lang="en-US" sz="1013" dirty="0">
                <a:highlight>
                  <a:srgbClr val="FFFF00"/>
                </a:highlight>
              </a:rPr>
              <a:t>5</a:t>
            </a:r>
          </a:p>
        </p:txBody>
      </p:sp>
      <p:sp>
        <p:nvSpPr>
          <p:cNvPr id="33" name="TextBox 32">
            <a:extLst>
              <a:ext uri="{FF2B5EF4-FFF2-40B4-BE49-F238E27FC236}">
                <a16:creationId xmlns:a16="http://schemas.microsoft.com/office/drawing/2014/main" id="{E0CEBCFA-AA08-F862-267B-2B1F079C8665}"/>
              </a:ext>
            </a:extLst>
          </p:cNvPr>
          <p:cNvSpPr txBox="1"/>
          <p:nvPr/>
        </p:nvSpPr>
        <p:spPr>
          <a:xfrm>
            <a:off x="6483709" y="3213334"/>
            <a:ext cx="1471820" cy="248209"/>
          </a:xfrm>
          <a:prstGeom prst="rect">
            <a:avLst/>
          </a:prstGeom>
          <a:noFill/>
        </p:spPr>
        <p:txBody>
          <a:bodyPr wrap="square" rtlCol="0">
            <a:spAutoFit/>
          </a:bodyPr>
          <a:lstStyle/>
          <a:p>
            <a:r>
              <a:rPr lang="en-US" sz="1013" dirty="0">
                <a:highlight>
                  <a:srgbClr val="FFFF00"/>
                </a:highlight>
              </a:rPr>
              <a:t>4-6</a:t>
            </a:r>
            <a:r>
              <a:rPr lang="en-US" sz="1013" dirty="0"/>
              <a:t>	    1-2           1-2</a:t>
            </a:r>
          </a:p>
        </p:txBody>
      </p:sp>
      <p:sp>
        <p:nvSpPr>
          <p:cNvPr id="34" name="TextBox 33">
            <a:extLst>
              <a:ext uri="{FF2B5EF4-FFF2-40B4-BE49-F238E27FC236}">
                <a16:creationId xmlns:a16="http://schemas.microsoft.com/office/drawing/2014/main" id="{D55D4B9E-F536-D917-73A6-B2394149C4ED}"/>
              </a:ext>
            </a:extLst>
          </p:cNvPr>
          <p:cNvSpPr txBox="1"/>
          <p:nvPr/>
        </p:nvSpPr>
        <p:spPr>
          <a:xfrm>
            <a:off x="6489064" y="3885393"/>
            <a:ext cx="1471820" cy="248209"/>
          </a:xfrm>
          <a:prstGeom prst="rect">
            <a:avLst/>
          </a:prstGeom>
          <a:noFill/>
        </p:spPr>
        <p:txBody>
          <a:bodyPr wrap="square" rtlCol="0">
            <a:spAutoFit/>
          </a:bodyPr>
          <a:lstStyle/>
          <a:p>
            <a:r>
              <a:rPr lang="en-US" sz="1013" dirty="0">
                <a:solidFill>
                  <a:schemeClr val="bg1"/>
                </a:solidFill>
                <a:highlight>
                  <a:srgbClr val="FF0000"/>
                </a:highlight>
              </a:rPr>
              <a:t>10</a:t>
            </a:r>
            <a:r>
              <a:rPr lang="en-US" sz="1013" dirty="0"/>
              <a:t>	     </a:t>
            </a:r>
            <a:r>
              <a:rPr lang="en-US" sz="1013" dirty="0">
                <a:highlight>
                  <a:srgbClr val="FFFF00"/>
                </a:highlight>
              </a:rPr>
              <a:t>6</a:t>
            </a:r>
            <a:r>
              <a:rPr lang="en-US" sz="1013" dirty="0"/>
              <a:t>               </a:t>
            </a:r>
            <a:r>
              <a:rPr lang="en-US" sz="1013" dirty="0">
                <a:solidFill>
                  <a:schemeClr val="bg1"/>
                </a:solidFill>
                <a:highlight>
                  <a:srgbClr val="FF0000"/>
                </a:highlight>
              </a:rPr>
              <a:t>10</a:t>
            </a:r>
          </a:p>
        </p:txBody>
      </p:sp>
      <p:sp>
        <p:nvSpPr>
          <p:cNvPr id="2" name="TextBox 1">
            <a:extLst>
              <a:ext uri="{FF2B5EF4-FFF2-40B4-BE49-F238E27FC236}">
                <a16:creationId xmlns:a16="http://schemas.microsoft.com/office/drawing/2014/main" id="{B80EA0A2-B9D5-16FB-2E14-0731AD06A19A}"/>
              </a:ext>
            </a:extLst>
          </p:cNvPr>
          <p:cNvSpPr txBox="1"/>
          <p:nvPr/>
        </p:nvSpPr>
        <p:spPr>
          <a:xfrm>
            <a:off x="7329613" y="881815"/>
            <a:ext cx="795368" cy="300082"/>
          </a:xfrm>
          <a:prstGeom prst="rect">
            <a:avLst/>
          </a:prstGeom>
          <a:noFill/>
        </p:spPr>
        <p:txBody>
          <a:bodyPr wrap="square" rtlCol="0">
            <a:spAutoFit/>
          </a:bodyPr>
          <a:lstStyle/>
          <a:p>
            <a:pPr algn="ctr"/>
            <a:r>
              <a:rPr lang="en-US" sz="675" dirty="0"/>
              <a:t>Performance/</a:t>
            </a:r>
          </a:p>
          <a:p>
            <a:pPr algn="ctr"/>
            <a:r>
              <a:rPr lang="en-US" sz="675" dirty="0"/>
              <a:t>Tech infusion</a:t>
            </a:r>
          </a:p>
        </p:txBody>
      </p:sp>
      <p:cxnSp>
        <p:nvCxnSpPr>
          <p:cNvPr id="24" name="Straight Connector 23">
            <a:extLst>
              <a:ext uri="{FF2B5EF4-FFF2-40B4-BE49-F238E27FC236}">
                <a16:creationId xmlns:a16="http://schemas.microsoft.com/office/drawing/2014/main" id="{1F7760D2-B9F4-6043-C590-B2C3EE1A735B}"/>
              </a:ext>
            </a:extLst>
          </p:cNvPr>
          <p:cNvCxnSpPr>
            <a:cxnSpLocks/>
          </p:cNvCxnSpPr>
          <p:nvPr/>
        </p:nvCxnSpPr>
        <p:spPr>
          <a:xfrm>
            <a:off x="6371931" y="1143332"/>
            <a:ext cx="162047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9982E82-3807-399A-454C-810F56071E41}"/>
              </a:ext>
            </a:extLst>
          </p:cNvPr>
          <p:cNvCxnSpPr/>
          <p:nvPr/>
        </p:nvCxnSpPr>
        <p:spPr>
          <a:xfrm>
            <a:off x="7369058" y="1154335"/>
            <a:ext cx="0" cy="30861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041099B-D956-EF8D-B0D3-0FFFFF6B9543}"/>
              </a:ext>
            </a:extLst>
          </p:cNvPr>
          <p:cNvSpPr txBox="1"/>
          <p:nvPr/>
        </p:nvSpPr>
        <p:spPr>
          <a:xfrm>
            <a:off x="6484559" y="1533955"/>
            <a:ext cx="1466465" cy="248209"/>
          </a:xfrm>
          <a:prstGeom prst="rect">
            <a:avLst/>
          </a:prstGeom>
          <a:noFill/>
        </p:spPr>
        <p:txBody>
          <a:bodyPr wrap="square" rtlCol="0">
            <a:spAutoFit/>
          </a:bodyPr>
          <a:lstStyle/>
          <a:p>
            <a:r>
              <a:rPr lang="en-US" sz="1013" dirty="0">
                <a:highlight>
                  <a:srgbClr val="00FF00"/>
                </a:highlight>
              </a:rPr>
              <a:t>2</a:t>
            </a:r>
            <a:r>
              <a:rPr lang="en-US" sz="1013" dirty="0"/>
              <a:t>               </a:t>
            </a:r>
            <a:r>
              <a:rPr lang="en-US" sz="1013" dirty="0">
                <a:solidFill>
                  <a:schemeClr val="bg1"/>
                </a:solidFill>
                <a:highlight>
                  <a:srgbClr val="FF0000"/>
                </a:highlight>
              </a:rPr>
              <a:t>7</a:t>
            </a:r>
            <a:r>
              <a:rPr lang="en-US" sz="1013" dirty="0">
                <a:solidFill>
                  <a:schemeClr val="bg1"/>
                </a:solidFill>
              </a:rPr>
              <a:t>                 </a:t>
            </a:r>
            <a:r>
              <a:rPr lang="en-US" sz="1013" dirty="0">
                <a:highlight>
                  <a:srgbClr val="FFFF00"/>
                </a:highlight>
              </a:rPr>
              <a:t>5</a:t>
            </a:r>
          </a:p>
        </p:txBody>
      </p:sp>
      <p:sp>
        <p:nvSpPr>
          <p:cNvPr id="37" name="TextBox 36">
            <a:extLst>
              <a:ext uri="{FF2B5EF4-FFF2-40B4-BE49-F238E27FC236}">
                <a16:creationId xmlns:a16="http://schemas.microsoft.com/office/drawing/2014/main" id="{0FD4379F-BA76-5A76-B6FC-89FE26D01342}"/>
              </a:ext>
            </a:extLst>
          </p:cNvPr>
          <p:cNvSpPr txBox="1"/>
          <p:nvPr/>
        </p:nvSpPr>
        <p:spPr>
          <a:xfrm>
            <a:off x="6489064" y="1799137"/>
            <a:ext cx="1466465" cy="248209"/>
          </a:xfrm>
          <a:prstGeom prst="rect">
            <a:avLst/>
          </a:prstGeom>
          <a:noFill/>
        </p:spPr>
        <p:txBody>
          <a:bodyPr wrap="square" rtlCol="0">
            <a:spAutoFit/>
          </a:bodyPr>
          <a:lstStyle/>
          <a:p>
            <a:r>
              <a:rPr lang="en-US" sz="1013" dirty="0">
                <a:highlight>
                  <a:srgbClr val="FFFF00"/>
                </a:highlight>
              </a:rPr>
              <a:t>4</a:t>
            </a:r>
            <a:r>
              <a:rPr lang="en-US" sz="1013" dirty="0"/>
              <a:t>               </a:t>
            </a:r>
            <a:r>
              <a:rPr lang="en-US" sz="1013" dirty="0">
                <a:highlight>
                  <a:srgbClr val="FFFF00"/>
                </a:highlight>
              </a:rPr>
              <a:t>4</a:t>
            </a:r>
            <a:r>
              <a:rPr lang="en-US" sz="1013" dirty="0">
                <a:solidFill>
                  <a:schemeClr val="bg1"/>
                </a:solidFill>
              </a:rPr>
              <a:t>                 </a:t>
            </a:r>
            <a:r>
              <a:rPr lang="en-US" sz="1013" dirty="0">
                <a:highlight>
                  <a:srgbClr val="00FF00"/>
                </a:highlight>
              </a:rPr>
              <a:t>2</a:t>
            </a:r>
          </a:p>
        </p:txBody>
      </p:sp>
      <p:sp>
        <p:nvSpPr>
          <p:cNvPr id="38" name="TextBox 37">
            <a:extLst>
              <a:ext uri="{FF2B5EF4-FFF2-40B4-BE49-F238E27FC236}">
                <a16:creationId xmlns:a16="http://schemas.microsoft.com/office/drawing/2014/main" id="{FA540945-CDC3-1202-796F-FDDFB35F6041}"/>
              </a:ext>
            </a:extLst>
          </p:cNvPr>
          <p:cNvSpPr txBox="1"/>
          <p:nvPr/>
        </p:nvSpPr>
        <p:spPr>
          <a:xfrm>
            <a:off x="6484559" y="2151067"/>
            <a:ext cx="1466465" cy="248209"/>
          </a:xfrm>
          <a:prstGeom prst="rect">
            <a:avLst/>
          </a:prstGeom>
          <a:noFill/>
        </p:spPr>
        <p:txBody>
          <a:bodyPr wrap="square" rtlCol="0">
            <a:spAutoFit/>
          </a:bodyPr>
          <a:lstStyle/>
          <a:p>
            <a:r>
              <a:rPr lang="en-US" sz="1013" dirty="0">
                <a:highlight>
                  <a:srgbClr val="00FF00"/>
                </a:highlight>
              </a:rPr>
              <a:t>3</a:t>
            </a:r>
            <a:r>
              <a:rPr lang="en-US" sz="1013" dirty="0"/>
              <a:t>               </a:t>
            </a:r>
            <a:r>
              <a:rPr lang="en-US" sz="1013" dirty="0">
                <a:highlight>
                  <a:srgbClr val="FFFF00"/>
                </a:highlight>
              </a:rPr>
              <a:t>4-5</a:t>
            </a:r>
            <a:r>
              <a:rPr lang="en-US" sz="1013" dirty="0">
                <a:solidFill>
                  <a:schemeClr val="bg1"/>
                </a:solidFill>
              </a:rPr>
              <a:t>              </a:t>
            </a:r>
            <a:r>
              <a:rPr lang="en-US" sz="1013" dirty="0">
                <a:highlight>
                  <a:srgbClr val="00FF00"/>
                </a:highlight>
              </a:rPr>
              <a:t>2</a:t>
            </a:r>
          </a:p>
        </p:txBody>
      </p:sp>
      <p:sp>
        <p:nvSpPr>
          <p:cNvPr id="39" name="TextBox 38">
            <a:extLst>
              <a:ext uri="{FF2B5EF4-FFF2-40B4-BE49-F238E27FC236}">
                <a16:creationId xmlns:a16="http://schemas.microsoft.com/office/drawing/2014/main" id="{E77C15FA-7841-C195-1C3E-45D088C0A18E}"/>
              </a:ext>
            </a:extLst>
          </p:cNvPr>
          <p:cNvSpPr txBox="1"/>
          <p:nvPr/>
        </p:nvSpPr>
        <p:spPr>
          <a:xfrm>
            <a:off x="6489064" y="2462120"/>
            <a:ext cx="1466465" cy="248209"/>
          </a:xfrm>
          <a:prstGeom prst="rect">
            <a:avLst/>
          </a:prstGeom>
          <a:noFill/>
        </p:spPr>
        <p:txBody>
          <a:bodyPr wrap="square" rtlCol="0">
            <a:spAutoFit/>
          </a:bodyPr>
          <a:lstStyle/>
          <a:p>
            <a:r>
              <a:rPr lang="en-US" sz="1013" dirty="0">
                <a:highlight>
                  <a:srgbClr val="00FF00"/>
                </a:highlight>
              </a:rPr>
              <a:t>3</a:t>
            </a:r>
            <a:r>
              <a:rPr lang="en-US" sz="1013" dirty="0"/>
              <a:t>               </a:t>
            </a:r>
            <a:r>
              <a:rPr lang="en-US" sz="1013" dirty="0">
                <a:highlight>
                  <a:srgbClr val="FFFF00"/>
                </a:highlight>
              </a:rPr>
              <a:t>4-5</a:t>
            </a:r>
            <a:r>
              <a:rPr lang="en-US" sz="1013" dirty="0">
                <a:solidFill>
                  <a:schemeClr val="bg1"/>
                </a:solidFill>
              </a:rPr>
              <a:t>              </a:t>
            </a:r>
            <a:r>
              <a:rPr lang="en-US" sz="1013" dirty="0">
                <a:highlight>
                  <a:srgbClr val="00FF00"/>
                </a:highlight>
              </a:rPr>
              <a:t>2</a:t>
            </a:r>
          </a:p>
        </p:txBody>
      </p:sp>
      <p:sp>
        <p:nvSpPr>
          <p:cNvPr id="19" name="Oval 18">
            <a:extLst>
              <a:ext uri="{FF2B5EF4-FFF2-40B4-BE49-F238E27FC236}">
                <a16:creationId xmlns:a16="http://schemas.microsoft.com/office/drawing/2014/main" id="{EDC4EF30-9086-5992-8E12-ADCCCC517E74}"/>
              </a:ext>
            </a:extLst>
          </p:cNvPr>
          <p:cNvSpPr/>
          <p:nvPr/>
        </p:nvSpPr>
        <p:spPr>
          <a:xfrm>
            <a:off x="4166347" y="1145951"/>
            <a:ext cx="982637" cy="30109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a:t>Traditional space</a:t>
            </a:r>
          </a:p>
        </p:txBody>
      </p:sp>
      <p:sp>
        <p:nvSpPr>
          <p:cNvPr id="26" name="Oval 25">
            <a:extLst>
              <a:ext uri="{FF2B5EF4-FFF2-40B4-BE49-F238E27FC236}">
                <a16:creationId xmlns:a16="http://schemas.microsoft.com/office/drawing/2014/main" id="{86137FB2-830A-3424-7CB1-7787DAFF3793}"/>
              </a:ext>
            </a:extLst>
          </p:cNvPr>
          <p:cNvSpPr/>
          <p:nvPr/>
        </p:nvSpPr>
        <p:spPr>
          <a:xfrm>
            <a:off x="4088108" y="1489020"/>
            <a:ext cx="1537137" cy="293738"/>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a:t>Traditional space w/expanded COTS</a:t>
            </a:r>
          </a:p>
        </p:txBody>
      </p:sp>
      <p:sp>
        <p:nvSpPr>
          <p:cNvPr id="28" name="Oval 27">
            <a:extLst>
              <a:ext uri="{FF2B5EF4-FFF2-40B4-BE49-F238E27FC236}">
                <a16:creationId xmlns:a16="http://schemas.microsoft.com/office/drawing/2014/main" id="{77C7077E-ED04-40EC-6BB3-CF86135038F1}"/>
              </a:ext>
            </a:extLst>
          </p:cNvPr>
          <p:cNvSpPr/>
          <p:nvPr/>
        </p:nvSpPr>
        <p:spPr>
          <a:xfrm>
            <a:off x="5541855" y="2603351"/>
            <a:ext cx="1012686" cy="30109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err="1"/>
              <a:t>Newspace</a:t>
            </a:r>
            <a:r>
              <a:rPr lang="en-US" sz="788" dirty="0"/>
              <a:t> conservative</a:t>
            </a:r>
          </a:p>
        </p:txBody>
      </p:sp>
      <p:sp>
        <p:nvSpPr>
          <p:cNvPr id="30" name="Oval 29">
            <a:extLst>
              <a:ext uri="{FF2B5EF4-FFF2-40B4-BE49-F238E27FC236}">
                <a16:creationId xmlns:a16="http://schemas.microsoft.com/office/drawing/2014/main" id="{02958D49-6DEA-33D9-BCE8-DA14F81A4A67}"/>
              </a:ext>
            </a:extLst>
          </p:cNvPr>
          <p:cNvSpPr/>
          <p:nvPr/>
        </p:nvSpPr>
        <p:spPr>
          <a:xfrm>
            <a:off x="4894310" y="3887481"/>
            <a:ext cx="982637" cy="30109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a:t>For reference only</a:t>
            </a:r>
          </a:p>
        </p:txBody>
      </p:sp>
      <p:sp>
        <p:nvSpPr>
          <p:cNvPr id="31" name="Oval 30">
            <a:extLst>
              <a:ext uri="{FF2B5EF4-FFF2-40B4-BE49-F238E27FC236}">
                <a16:creationId xmlns:a16="http://schemas.microsoft.com/office/drawing/2014/main" id="{5362DB9A-9A3D-7A07-149E-F85D934C5FAD}"/>
              </a:ext>
            </a:extLst>
          </p:cNvPr>
          <p:cNvSpPr/>
          <p:nvPr/>
        </p:nvSpPr>
        <p:spPr>
          <a:xfrm>
            <a:off x="5848890" y="3026584"/>
            <a:ext cx="662640" cy="251867"/>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a:t>NASA ARC</a:t>
            </a:r>
          </a:p>
        </p:txBody>
      </p:sp>
      <p:sp>
        <p:nvSpPr>
          <p:cNvPr id="40" name="Rectangle 39">
            <a:extLst>
              <a:ext uri="{FF2B5EF4-FFF2-40B4-BE49-F238E27FC236}">
                <a16:creationId xmlns:a16="http://schemas.microsoft.com/office/drawing/2014/main" id="{A2F41744-824E-1411-BE82-C33B53EAACEA}"/>
              </a:ext>
            </a:extLst>
          </p:cNvPr>
          <p:cNvSpPr/>
          <p:nvPr/>
        </p:nvSpPr>
        <p:spPr>
          <a:xfrm>
            <a:off x="1330668" y="4367134"/>
            <a:ext cx="1515248" cy="1334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tx1"/>
                </a:solidFill>
                <a:highlight>
                  <a:srgbClr val="00FFFF"/>
                </a:highlight>
              </a:rPr>
              <a:t>Low risk modern approach</a:t>
            </a:r>
            <a:endParaRPr lang="en-US" sz="1013" dirty="0">
              <a:highlight>
                <a:srgbClr val="00FFFF"/>
              </a:highlight>
            </a:endParaRPr>
          </a:p>
        </p:txBody>
      </p:sp>
      <p:sp>
        <p:nvSpPr>
          <p:cNvPr id="41" name="Rectangle 40">
            <a:extLst>
              <a:ext uri="{FF2B5EF4-FFF2-40B4-BE49-F238E27FC236}">
                <a16:creationId xmlns:a16="http://schemas.microsoft.com/office/drawing/2014/main" id="{DC655101-3681-FF07-1312-1EC7FF0A8C60}"/>
              </a:ext>
            </a:extLst>
          </p:cNvPr>
          <p:cNvSpPr/>
          <p:nvPr/>
        </p:nvSpPr>
        <p:spPr>
          <a:xfrm>
            <a:off x="2984650" y="4331600"/>
            <a:ext cx="2472203" cy="2039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13" dirty="0">
                <a:solidFill>
                  <a:schemeClr val="bg1"/>
                </a:solidFill>
                <a:highlight>
                  <a:srgbClr val="FF00FF"/>
                </a:highlight>
              </a:rPr>
              <a:t>Medium-high risk Rapid technology infusion</a:t>
            </a:r>
          </a:p>
        </p:txBody>
      </p:sp>
      <p:sp>
        <p:nvSpPr>
          <p:cNvPr id="42" name="TextBox 41">
            <a:extLst>
              <a:ext uri="{FF2B5EF4-FFF2-40B4-BE49-F238E27FC236}">
                <a16:creationId xmlns:a16="http://schemas.microsoft.com/office/drawing/2014/main" id="{3A877D52-FCC7-8211-2FBB-18E8FA304026}"/>
              </a:ext>
            </a:extLst>
          </p:cNvPr>
          <p:cNvSpPr txBox="1"/>
          <p:nvPr/>
        </p:nvSpPr>
        <p:spPr>
          <a:xfrm>
            <a:off x="5837020" y="4327878"/>
            <a:ext cx="997389" cy="230832"/>
          </a:xfrm>
          <a:prstGeom prst="rect">
            <a:avLst/>
          </a:prstGeom>
          <a:noFill/>
        </p:spPr>
        <p:txBody>
          <a:bodyPr wrap="none" rtlCol="0">
            <a:spAutoFit/>
          </a:bodyPr>
          <a:lstStyle/>
          <a:p>
            <a:r>
              <a:rPr lang="en-US" sz="900" dirty="0" err="1">
                <a:solidFill>
                  <a:schemeClr val="bg1"/>
                </a:solidFill>
                <a:highlight>
                  <a:srgbClr val="0000FF"/>
                </a:highlight>
              </a:rPr>
              <a:t>Traditional+COTS</a:t>
            </a:r>
            <a:endParaRPr lang="en-US" sz="900" dirty="0">
              <a:solidFill>
                <a:schemeClr val="bg1"/>
              </a:solidFill>
              <a:highlight>
                <a:srgbClr val="0000FF"/>
              </a:highlight>
            </a:endParaRPr>
          </a:p>
        </p:txBody>
      </p:sp>
      <p:cxnSp>
        <p:nvCxnSpPr>
          <p:cNvPr id="43" name="Straight Connector 42">
            <a:extLst>
              <a:ext uri="{FF2B5EF4-FFF2-40B4-BE49-F238E27FC236}">
                <a16:creationId xmlns:a16="http://schemas.microsoft.com/office/drawing/2014/main" id="{788118EC-F5AD-78D9-88FB-5445F3613805}"/>
              </a:ext>
            </a:extLst>
          </p:cNvPr>
          <p:cNvCxnSpPr/>
          <p:nvPr/>
        </p:nvCxnSpPr>
        <p:spPr>
          <a:xfrm>
            <a:off x="1473690" y="3390796"/>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A9892A0-41C5-13FB-05EB-CF96F3026B6B}"/>
              </a:ext>
            </a:extLst>
          </p:cNvPr>
          <p:cNvCxnSpPr/>
          <p:nvPr/>
        </p:nvCxnSpPr>
        <p:spPr>
          <a:xfrm>
            <a:off x="1493345" y="3724967"/>
            <a:ext cx="4870252" cy="0"/>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A37DEE3-D202-7786-6623-518DA9E570E0}"/>
              </a:ext>
            </a:extLst>
          </p:cNvPr>
          <p:cNvSpPr txBox="1"/>
          <p:nvPr/>
        </p:nvSpPr>
        <p:spPr>
          <a:xfrm>
            <a:off x="1436983" y="3525522"/>
            <a:ext cx="2393604" cy="230832"/>
          </a:xfrm>
          <a:prstGeom prst="rect">
            <a:avLst/>
          </a:prstGeom>
          <a:noFill/>
        </p:spPr>
        <p:txBody>
          <a:bodyPr wrap="none" rtlCol="0">
            <a:spAutoFit/>
          </a:bodyPr>
          <a:lstStyle/>
          <a:p>
            <a:r>
              <a:rPr lang="en-US" sz="900" dirty="0">
                <a:solidFill>
                  <a:schemeClr val="bg1"/>
                </a:solidFill>
                <a:highlight>
                  <a:srgbClr val="800000"/>
                </a:highlight>
              </a:rPr>
              <a:t>8. COTS inclusive, no consideration of radiation</a:t>
            </a:r>
          </a:p>
        </p:txBody>
      </p:sp>
      <p:sp>
        <p:nvSpPr>
          <p:cNvPr id="46" name="TextBox 45">
            <a:extLst>
              <a:ext uri="{FF2B5EF4-FFF2-40B4-BE49-F238E27FC236}">
                <a16:creationId xmlns:a16="http://schemas.microsoft.com/office/drawing/2014/main" id="{BD16C63B-72CC-CE6C-BBC0-BE1E969573EA}"/>
              </a:ext>
            </a:extLst>
          </p:cNvPr>
          <p:cNvSpPr txBox="1"/>
          <p:nvPr/>
        </p:nvSpPr>
        <p:spPr>
          <a:xfrm>
            <a:off x="6491164" y="3556234"/>
            <a:ext cx="1471820" cy="248209"/>
          </a:xfrm>
          <a:prstGeom prst="rect">
            <a:avLst/>
          </a:prstGeom>
          <a:noFill/>
        </p:spPr>
        <p:txBody>
          <a:bodyPr wrap="square" rtlCol="0">
            <a:spAutoFit/>
          </a:bodyPr>
          <a:lstStyle/>
          <a:p>
            <a:r>
              <a:rPr lang="en-US" sz="1013" dirty="0">
                <a:solidFill>
                  <a:schemeClr val="bg1"/>
                </a:solidFill>
                <a:highlight>
                  <a:srgbClr val="FF0000"/>
                </a:highlight>
              </a:rPr>
              <a:t>10</a:t>
            </a:r>
            <a:r>
              <a:rPr lang="en-US" sz="1013" dirty="0"/>
              <a:t>	     1              1</a:t>
            </a:r>
          </a:p>
        </p:txBody>
      </p:sp>
      <p:sp>
        <p:nvSpPr>
          <p:cNvPr id="48" name="TextBox 47">
            <a:extLst>
              <a:ext uri="{FF2B5EF4-FFF2-40B4-BE49-F238E27FC236}">
                <a16:creationId xmlns:a16="http://schemas.microsoft.com/office/drawing/2014/main" id="{E30B8A34-1733-85C4-6F28-DD8BFFD62B2E}"/>
              </a:ext>
            </a:extLst>
          </p:cNvPr>
          <p:cNvSpPr txBox="1"/>
          <p:nvPr/>
        </p:nvSpPr>
        <p:spPr>
          <a:xfrm>
            <a:off x="6965454" y="4312760"/>
            <a:ext cx="1160895" cy="230832"/>
          </a:xfrm>
          <a:prstGeom prst="rect">
            <a:avLst/>
          </a:prstGeom>
          <a:noFill/>
        </p:spPr>
        <p:txBody>
          <a:bodyPr wrap="none" rtlCol="0">
            <a:spAutoFit/>
          </a:bodyPr>
          <a:lstStyle/>
          <a:p>
            <a:r>
              <a:rPr lang="en-US" sz="900" dirty="0">
                <a:solidFill>
                  <a:schemeClr val="bg1"/>
                </a:solidFill>
                <a:highlight>
                  <a:srgbClr val="800000"/>
                </a:highlight>
              </a:rPr>
              <a:t>Fast, cheap, high risk</a:t>
            </a:r>
          </a:p>
        </p:txBody>
      </p:sp>
      <p:sp>
        <p:nvSpPr>
          <p:cNvPr id="29" name="Oval 28">
            <a:extLst>
              <a:ext uri="{FF2B5EF4-FFF2-40B4-BE49-F238E27FC236}">
                <a16:creationId xmlns:a16="http://schemas.microsoft.com/office/drawing/2014/main" id="{3A8A11EB-52B4-6B2B-298F-20BA91CA5140}"/>
              </a:ext>
            </a:extLst>
          </p:cNvPr>
          <p:cNvSpPr/>
          <p:nvPr/>
        </p:nvSpPr>
        <p:spPr>
          <a:xfrm>
            <a:off x="4922912" y="3134544"/>
            <a:ext cx="982637" cy="30109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err="1"/>
              <a:t>Aerocube</a:t>
            </a:r>
            <a:endParaRPr lang="en-US" sz="788" dirty="0"/>
          </a:p>
        </p:txBody>
      </p:sp>
      <p:sp>
        <p:nvSpPr>
          <p:cNvPr id="49" name="Oval 48">
            <a:extLst>
              <a:ext uri="{FF2B5EF4-FFF2-40B4-BE49-F238E27FC236}">
                <a16:creationId xmlns:a16="http://schemas.microsoft.com/office/drawing/2014/main" id="{7219B435-3FFA-C57C-4F3C-03C3909F474B}"/>
              </a:ext>
            </a:extLst>
          </p:cNvPr>
          <p:cNvSpPr/>
          <p:nvPr/>
        </p:nvSpPr>
        <p:spPr>
          <a:xfrm>
            <a:off x="4055610" y="3476477"/>
            <a:ext cx="982637" cy="30109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88" dirty="0"/>
              <a:t>Cheap and fast</a:t>
            </a:r>
          </a:p>
        </p:txBody>
      </p:sp>
      <p:sp>
        <p:nvSpPr>
          <p:cNvPr id="50" name="TextBox 49">
            <a:extLst>
              <a:ext uri="{FF2B5EF4-FFF2-40B4-BE49-F238E27FC236}">
                <a16:creationId xmlns:a16="http://schemas.microsoft.com/office/drawing/2014/main" id="{4FAC5D15-EE32-1042-25A2-594DF5C19473}"/>
              </a:ext>
            </a:extLst>
          </p:cNvPr>
          <p:cNvSpPr txBox="1"/>
          <p:nvPr/>
        </p:nvSpPr>
        <p:spPr>
          <a:xfrm>
            <a:off x="3019807" y="253277"/>
            <a:ext cx="4540345" cy="461665"/>
          </a:xfrm>
          <a:prstGeom prst="rect">
            <a:avLst/>
          </a:prstGeom>
          <a:noFill/>
        </p:spPr>
        <p:txBody>
          <a:bodyPr wrap="none" rtlCol="0">
            <a:spAutoFit/>
          </a:bodyPr>
          <a:lstStyle/>
          <a:p>
            <a:r>
              <a:rPr lang="en-US" sz="2400" b="1" dirty="0">
                <a:solidFill>
                  <a:schemeClr val="bg1"/>
                </a:solidFill>
              </a:rPr>
              <a:t>Approach Categorization (excerpt)</a:t>
            </a:r>
          </a:p>
        </p:txBody>
      </p:sp>
    </p:spTree>
    <p:extLst>
      <p:ext uri="{BB962C8B-B14F-4D97-AF65-F5344CB8AC3E}">
        <p14:creationId xmlns:p14="http://schemas.microsoft.com/office/powerpoint/2010/main" val="3916356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9EB9-AF00-93C2-9DDB-0E4FAD222AA3}"/>
              </a:ext>
            </a:extLst>
          </p:cNvPr>
          <p:cNvSpPr>
            <a:spLocks noGrp="1"/>
          </p:cNvSpPr>
          <p:nvPr>
            <p:ph idx="1"/>
          </p:nvPr>
        </p:nvSpPr>
        <p:spPr/>
        <p:txBody>
          <a:bodyPr>
            <a:normAutofit lnSpcReduction="10000"/>
          </a:bodyPr>
          <a:lstStyle/>
          <a:p>
            <a:r>
              <a:rPr lang="en-US" dirty="0"/>
              <a:t>When full cost accounting kicked in in earnest in 2004, many discipline SMEs (including radiation engineers) were cut off from projects after Phase A	</a:t>
            </a:r>
          </a:p>
          <a:p>
            <a:pPr lvl="1"/>
            <a:r>
              <a:rPr lang="en-US" dirty="0"/>
              <a:t>No mechanism for radiation engineers to be aware of anomalies in I&amp;T that might affect on-orbit radiation performance (might have contributed to SMAP radar failure at JPL) </a:t>
            </a:r>
          </a:p>
          <a:p>
            <a:pPr lvl="1"/>
            <a:r>
              <a:rPr lang="en-US" dirty="0"/>
              <a:t>No feedback from on-orbit experiences to drive early practices or requirements updates</a:t>
            </a:r>
          </a:p>
          <a:p>
            <a:r>
              <a:rPr lang="en-US" dirty="0"/>
              <a:t>Radiation engineers are often pressured (by circumstance) into more of a parts assurance function rather than radiation engineering</a:t>
            </a:r>
          </a:p>
          <a:p>
            <a:pPr lvl="1"/>
            <a:r>
              <a:rPr lang="en-US" dirty="0"/>
              <a:t>Assumption always carried (at the project and organizational level) that the radiation problem is solved at the part level</a:t>
            </a:r>
          </a:p>
          <a:p>
            <a:pPr lvl="1"/>
            <a:r>
              <a:rPr lang="en-US" dirty="0"/>
              <a:t>If all parts meet radiation requirements and none have special concerns, the RE’s job is done</a:t>
            </a:r>
          </a:p>
          <a:p>
            <a:pPr lvl="1"/>
            <a:r>
              <a:rPr lang="en-US" dirty="0"/>
              <a:t>Battles might ensue at the part level when parts do not meet radiation requirements</a:t>
            </a:r>
          </a:p>
          <a:p>
            <a:pPr lvl="1"/>
            <a:r>
              <a:rPr lang="en-US" dirty="0"/>
              <a:t>Radiation engineering is often performed as a last resort based on our current post-FCA construct (not at the choice of radiation engineering organization)</a:t>
            </a:r>
          </a:p>
          <a:p>
            <a:r>
              <a:rPr lang="en-US" dirty="0"/>
              <a:t>This has trapped us into maintaining the same practices and has put too much focus on radiation testing or using traditional parts</a:t>
            </a:r>
          </a:p>
        </p:txBody>
      </p:sp>
      <p:sp>
        <p:nvSpPr>
          <p:cNvPr id="3" name="Title 2">
            <a:extLst>
              <a:ext uri="{FF2B5EF4-FFF2-40B4-BE49-F238E27FC236}">
                <a16:creationId xmlns:a16="http://schemas.microsoft.com/office/drawing/2014/main" id="{43AE5660-6D28-5254-3D27-5368A1C4D86D}"/>
              </a:ext>
            </a:extLst>
          </p:cNvPr>
          <p:cNvSpPr>
            <a:spLocks noGrp="1"/>
          </p:cNvSpPr>
          <p:nvPr>
            <p:ph type="title"/>
          </p:nvPr>
        </p:nvSpPr>
        <p:spPr/>
        <p:txBody>
          <a:bodyPr/>
          <a:lstStyle/>
          <a:p>
            <a:r>
              <a:rPr lang="en-US" dirty="0"/>
              <a:t>Observations about radiation engineering at GSFC and elsewhere</a:t>
            </a:r>
          </a:p>
        </p:txBody>
      </p:sp>
      <p:sp>
        <p:nvSpPr>
          <p:cNvPr id="4" name="Rectangle 3">
            <a:extLst>
              <a:ext uri="{FF2B5EF4-FFF2-40B4-BE49-F238E27FC236}">
                <a16:creationId xmlns:a16="http://schemas.microsoft.com/office/drawing/2014/main" id="{E6594014-96FF-551F-EE21-1574006D62CE}"/>
              </a:ext>
            </a:extLst>
          </p:cNvPr>
          <p:cNvSpPr/>
          <p:nvPr/>
        </p:nvSpPr>
        <p:spPr>
          <a:xfrm>
            <a:off x="569934" y="4409161"/>
            <a:ext cx="8010395" cy="48851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When GSFC is involved in developing new designs with current technology, radiation engineering should be part of the design process with a focus on designing a radiation-resilient system</a:t>
            </a:r>
          </a:p>
        </p:txBody>
      </p:sp>
    </p:spTree>
    <p:extLst>
      <p:ext uri="{BB962C8B-B14F-4D97-AF65-F5344CB8AC3E}">
        <p14:creationId xmlns:p14="http://schemas.microsoft.com/office/powerpoint/2010/main" val="369498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B887C3-85BC-7EBE-3D14-ECDE7BDADA42}"/>
              </a:ext>
            </a:extLst>
          </p:cNvPr>
          <p:cNvSpPr>
            <a:spLocks noGrp="1"/>
          </p:cNvSpPr>
          <p:nvPr>
            <p:ph idx="1"/>
          </p:nvPr>
        </p:nvSpPr>
        <p:spPr/>
        <p:txBody>
          <a:bodyPr/>
          <a:lstStyle/>
          <a:p>
            <a:r>
              <a:rPr lang="en-US" dirty="0"/>
              <a:t>Execute the correlation plan of event data vs circumstance</a:t>
            </a:r>
          </a:p>
          <a:p>
            <a:r>
              <a:rPr lang="en-US" dirty="0"/>
              <a:t>Continue to collect on-orbit data</a:t>
            </a:r>
          </a:p>
          <a:p>
            <a:r>
              <a:rPr lang="en-US" dirty="0"/>
              <a:t>Provide inputs to the SPARK SBIR effort</a:t>
            </a:r>
          </a:p>
          <a:p>
            <a:r>
              <a:rPr lang="en-US" dirty="0"/>
              <a:t>Formulate risk assessment strategies</a:t>
            </a:r>
          </a:p>
          <a:p>
            <a:r>
              <a:rPr lang="en-US" dirty="0"/>
              <a:t>Develop actionable and contextual guidelines and requirements </a:t>
            </a:r>
          </a:p>
          <a:p>
            <a:endParaRPr lang="en-US" dirty="0"/>
          </a:p>
        </p:txBody>
      </p:sp>
      <p:sp>
        <p:nvSpPr>
          <p:cNvPr id="3" name="Title 2">
            <a:extLst>
              <a:ext uri="{FF2B5EF4-FFF2-40B4-BE49-F238E27FC236}">
                <a16:creationId xmlns:a16="http://schemas.microsoft.com/office/drawing/2014/main" id="{B6A500A3-70ED-80C1-16BE-9F4B536DF27B}"/>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1164793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AAB8D98C-2770-B685-8C12-32039AF9B6D5}"/>
              </a:ext>
            </a:extLst>
          </p:cNvPr>
          <p:cNvSpPr>
            <a:spLocks noGrp="1"/>
          </p:cNvSpPr>
          <p:nvPr>
            <p:ph type="subTitle" idx="1"/>
          </p:nvPr>
        </p:nvSpPr>
        <p:spPr/>
        <p:txBody>
          <a:bodyPr/>
          <a:lstStyle/>
          <a:p>
            <a:endParaRPr lang="en-US"/>
          </a:p>
        </p:txBody>
      </p:sp>
      <p:sp>
        <p:nvSpPr>
          <p:cNvPr id="3" name="Title 2">
            <a:extLst>
              <a:ext uri="{FF2B5EF4-FFF2-40B4-BE49-F238E27FC236}">
                <a16:creationId xmlns:a16="http://schemas.microsoft.com/office/drawing/2014/main" id="{B46F14D4-06AE-F316-6543-6547E6C4B476}"/>
              </a:ext>
            </a:extLst>
          </p:cNvPr>
          <p:cNvSpPr>
            <a:spLocks noGrp="1"/>
          </p:cNvSpPr>
          <p:nvPr>
            <p:ph type="ctrTitle"/>
          </p:nvPr>
        </p:nvSpPr>
        <p:spPr/>
        <p:txBody>
          <a:bodyPr/>
          <a:lstStyle/>
          <a:p>
            <a:r>
              <a:rPr lang="en-US" dirty="0"/>
              <a:t>Backup </a:t>
            </a:r>
          </a:p>
        </p:txBody>
      </p:sp>
    </p:spTree>
    <p:extLst>
      <p:ext uri="{BB962C8B-B14F-4D97-AF65-F5344CB8AC3E}">
        <p14:creationId xmlns:p14="http://schemas.microsoft.com/office/powerpoint/2010/main" val="520385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4B5DD5-0AA4-8205-2026-B7DEC9D694BC}"/>
              </a:ext>
            </a:extLst>
          </p:cNvPr>
          <p:cNvSpPr>
            <a:spLocks noGrp="1"/>
          </p:cNvSpPr>
          <p:nvPr>
            <p:ph type="title"/>
          </p:nvPr>
        </p:nvSpPr>
        <p:spPr/>
        <p:txBody>
          <a:bodyPr/>
          <a:lstStyle/>
          <a:p>
            <a:r>
              <a:rPr lang="en-US"/>
              <a:t>The multi-dimensional radiation problem</a:t>
            </a:r>
            <a:endParaRPr lang="en-US" dirty="0"/>
          </a:p>
        </p:txBody>
      </p:sp>
      <p:pic>
        <p:nvPicPr>
          <p:cNvPr id="2" name="Picture 1">
            <a:extLst>
              <a:ext uri="{FF2B5EF4-FFF2-40B4-BE49-F238E27FC236}">
                <a16:creationId xmlns:a16="http://schemas.microsoft.com/office/drawing/2014/main" id="{90F810F3-D085-3915-837D-3C07B3515327}"/>
              </a:ext>
            </a:extLst>
          </p:cNvPr>
          <p:cNvPicPr>
            <a:picLocks noChangeAspect="1"/>
          </p:cNvPicPr>
          <p:nvPr/>
        </p:nvPicPr>
        <p:blipFill>
          <a:blip r:embed="rId2"/>
          <a:stretch>
            <a:fillRect/>
          </a:stretch>
        </p:blipFill>
        <p:spPr>
          <a:xfrm>
            <a:off x="971322" y="1931602"/>
            <a:ext cx="6560303" cy="2112134"/>
          </a:xfrm>
          <a:prstGeom prst="rect">
            <a:avLst/>
          </a:prstGeom>
        </p:spPr>
      </p:pic>
    </p:spTree>
    <p:extLst>
      <p:ext uri="{BB962C8B-B14F-4D97-AF65-F5344CB8AC3E}">
        <p14:creationId xmlns:p14="http://schemas.microsoft.com/office/powerpoint/2010/main" val="419980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A231FB-7DE4-4A40-C87A-8317757695AF}"/>
              </a:ext>
            </a:extLst>
          </p:cNvPr>
          <p:cNvSpPr>
            <a:spLocks noGrp="1"/>
          </p:cNvSpPr>
          <p:nvPr>
            <p:ph idx="1"/>
          </p:nvPr>
        </p:nvSpPr>
        <p:spPr/>
        <p:txBody>
          <a:bodyPr/>
          <a:lstStyle/>
          <a:p>
            <a:r>
              <a:rPr lang="en-US" dirty="0"/>
              <a:t>This effort must be driven by and informed from on-orbit experiences and data</a:t>
            </a:r>
          </a:p>
          <a:p>
            <a:r>
              <a:rPr lang="en-US" dirty="0"/>
              <a:t>On-orbit data show lack of correlation between piece-part radiation data and on-orbit experiences of spacecraft systems</a:t>
            </a:r>
          </a:p>
          <a:p>
            <a:pPr lvl="1"/>
            <a:r>
              <a:rPr lang="en-US" dirty="0"/>
              <a:t>Hubble</a:t>
            </a:r>
          </a:p>
          <a:p>
            <a:pPr lvl="1"/>
            <a:r>
              <a:rPr lang="en-US" dirty="0"/>
              <a:t>SMAP</a:t>
            </a:r>
          </a:p>
          <a:p>
            <a:pPr lvl="1"/>
            <a:r>
              <a:rPr lang="en-US" dirty="0"/>
              <a:t>Chandra</a:t>
            </a:r>
          </a:p>
          <a:p>
            <a:pPr lvl="1"/>
            <a:r>
              <a:rPr lang="en-US" dirty="0"/>
              <a:t>Swift</a:t>
            </a:r>
          </a:p>
          <a:p>
            <a:pPr lvl="1"/>
            <a:r>
              <a:rPr lang="en-US" dirty="0"/>
              <a:t>Others</a:t>
            </a:r>
          </a:p>
          <a:p>
            <a:r>
              <a:rPr lang="en-US" dirty="0"/>
              <a:t>Benchmark problem</a:t>
            </a:r>
          </a:p>
          <a:p>
            <a:pPr lvl="1"/>
            <a:r>
              <a:rPr lang="en-US" dirty="0"/>
              <a:t>Consider on-orbit experiences of non-RHA FPGA in a range of different regimes and lifetimes to estimate risk in new regime not enveloped by any of the other regimes</a:t>
            </a:r>
          </a:p>
        </p:txBody>
      </p:sp>
      <p:sp>
        <p:nvSpPr>
          <p:cNvPr id="3" name="Title 2">
            <a:extLst>
              <a:ext uri="{FF2B5EF4-FFF2-40B4-BE49-F238E27FC236}">
                <a16:creationId xmlns:a16="http://schemas.microsoft.com/office/drawing/2014/main" id="{B5A13A68-39A7-A326-0244-6A0D81735D61}"/>
              </a:ext>
            </a:extLst>
          </p:cNvPr>
          <p:cNvSpPr>
            <a:spLocks noGrp="1"/>
          </p:cNvSpPr>
          <p:nvPr>
            <p:ph type="title"/>
          </p:nvPr>
        </p:nvSpPr>
        <p:spPr/>
        <p:txBody>
          <a:bodyPr/>
          <a:lstStyle/>
          <a:p>
            <a:r>
              <a:rPr lang="en-US" dirty="0"/>
              <a:t>The charge</a:t>
            </a:r>
          </a:p>
        </p:txBody>
      </p:sp>
    </p:spTree>
    <p:extLst>
      <p:ext uri="{BB962C8B-B14F-4D97-AF65-F5344CB8AC3E}">
        <p14:creationId xmlns:p14="http://schemas.microsoft.com/office/powerpoint/2010/main" val="685697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12AAA8-E123-7E8F-3A30-1395183D09D3}"/>
              </a:ext>
            </a:extLst>
          </p:cNvPr>
          <p:cNvSpPr>
            <a:spLocks noGrp="1"/>
          </p:cNvSpPr>
          <p:nvPr>
            <p:ph idx="1"/>
          </p:nvPr>
        </p:nvSpPr>
        <p:spPr/>
        <p:txBody>
          <a:bodyPr>
            <a:normAutofit fontScale="92500"/>
          </a:bodyPr>
          <a:lstStyle/>
          <a:p>
            <a:r>
              <a:rPr lang="en-US" dirty="0"/>
              <a:t>First “skeleton draft” complete</a:t>
            </a:r>
          </a:p>
          <a:p>
            <a:pPr lvl="1"/>
            <a:r>
              <a:rPr lang="en-US" dirty="0"/>
              <a:t>Includes the basic risk assessment principles</a:t>
            </a:r>
          </a:p>
          <a:p>
            <a:pPr lvl="1"/>
            <a:r>
              <a:rPr lang="en-US" dirty="0"/>
              <a:t>Includes basic concepts relating radiation to risk</a:t>
            </a:r>
          </a:p>
          <a:p>
            <a:r>
              <a:rPr lang="en-US" dirty="0"/>
              <a:t>Effort on-going for several months</a:t>
            </a:r>
          </a:p>
          <a:p>
            <a:pPr lvl="1"/>
            <a:r>
              <a:rPr lang="en-US" dirty="0"/>
              <a:t>Reliability expertise on board</a:t>
            </a:r>
          </a:p>
          <a:p>
            <a:pPr lvl="1"/>
            <a:r>
              <a:rPr lang="en-US" dirty="0"/>
              <a:t>Radiation expertise on board</a:t>
            </a:r>
          </a:p>
          <a:p>
            <a:pPr lvl="1"/>
            <a:r>
              <a:rPr lang="en-US" dirty="0"/>
              <a:t>Completed review of 30+ years of on-orbit anomaly data from GSFC missions (~9000 flight anomalies)</a:t>
            </a:r>
          </a:p>
          <a:p>
            <a:pPr lvl="1"/>
            <a:r>
              <a:rPr lang="en-US" dirty="0"/>
              <a:t>Over 1000 hits associated with radiation-related search terms, pared down to ~140 that are due to radiation or possibly due to radiation.  </a:t>
            </a:r>
          </a:p>
          <a:p>
            <a:pPr lvl="2"/>
            <a:r>
              <a:rPr lang="en-US" dirty="0"/>
              <a:t>Subsequently, manual searches revealed that global searches were not sufficient, uncovering approximately 1000 more</a:t>
            </a:r>
          </a:p>
          <a:p>
            <a:pPr lvl="1"/>
            <a:r>
              <a:rPr lang="en-US" dirty="0"/>
              <a:t>Hits are being correlated against regions, events, designs, components, and parts </a:t>
            </a:r>
          </a:p>
          <a:p>
            <a:r>
              <a:rPr lang="en-US" dirty="0"/>
              <a:t>Interacting with NOAA endorsed SBIR, which is developing a tool to broadly characterize and display space weather and radiation events</a:t>
            </a:r>
          </a:p>
          <a:p>
            <a:r>
              <a:rPr lang="en-US" dirty="0"/>
              <a:t>Presentation completed proving that expanded use of COTS parts does not increase radiation risk</a:t>
            </a:r>
          </a:p>
          <a:p>
            <a:endParaRPr lang="en-US" dirty="0"/>
          </a:p>
        </p:txBody>
      </p:sp>
      <p:sp>
        <p:nvSpPr>
          <p:cNvPr id="3" name="Title 2">
            <a:extLst>
              <a:ext uri="{FF2B5EF4-FFF2-40B4-BE49-F238E27FC236}">
                <a16:creationId xmlns:a16="http://schemas.microsoft.com/office/drawing/2014/main" id="{34082E56-1E91-F9E8-EAC6-7BD2F97D5AC5}"/>
              </a:ext>
            </a:extLst>
          </p:cNvPr>
          <p:cNvSpPr>
            <a:spLocks noGrp="1"/>
          </p:cNvSpPr>
          <p:nvPr>
            <p:ph type="title"/>
          </p:nvPr>
        </p:nvSpPr>
        <p:spPr/>
        <p:txBody>
          <a:bodyPr/>
          <a:lstStyle/>
          <a:p>
            <a:r>
              <a:rPr lang="en-US" dirty="0"/>
              <a:t>Status</a:t>
            </a:r>
          </a:p>
        </p:txBody>
      </p:sp>
    </p:spTree>
    <p:extLst>
      <p:ext uri="{BB962C8B-B14F-4D97-AF65-F5344CB8AC3E}">
        <p14:creationId xmlns:p14="http://schemas.microsoft.com/office/powerpoint/2010/main" val="1840596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9B5F55F5-8766-E840-322E-433BCF45985D}"/>
              </a:ext>
            </a:extLst>
          </p:cNvPr>
          <p:cNvSpPr/>
          <p:nvPr/>
        </p:nvSpPr>
        <p:spPr>
          <a:xfrm>
            <a:off x="1303735" y="795636"/>
            <a:ext cx="6637376" cy="3640634"/>
          </a:xfrm>
          <a:prstGeom prst="round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Oval 11">
            <a:extLst>
              <a:ext uri="{FF2B5EF4-FFF2-40B4-BE49-F238E27FC236}">
                <a16:creationId xmlns:a16="http://schemas.microsoft.com/office/drawing/2014/main" id="{7149FA7E-DD3F-E60B-722C-E97910962209}"/>
              </a:ext>
            </a:extLst>
          </p:cNvPr>
          <p:cNvSpPr/>
          <p:nvPr/>
        </p:nvSpPr>
        <p:spPr>
          <a:xfrm rot="-2640000">
            <a:off x="6360787" y="3747370"/>
            <a:ext cx="1852411" cy="152449"/>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7" name="Group 6">
            <a:extLst>
              <a:ext uri="{FF2B5EF4-FFF2-40B4-BE49-F238E27FC236}">
                <a16:creationId xmlns:a16="http://schemas.microsoft.com/office/drawing/2014/main" id="{1B486BB9-F6A5-F326-62AF-AD7F08EDECFE}"/>
              </a:ext>
            </a:extLst>
          </p:cNvPr>
          <p:cNvGrpSpPr/>
          <p:nvPr/>
        </p:nvGrpSpPr>
        <p:grpSpPr>
          <a:xfrm>
            <a:off x="6840931" y="2792187"/>
            <a:ext cx="3226376" cy="2747096"/>
            <a:chOff x="10687791" y="4213759"/>
            <a:chExt cx="4227615" cy="4205846"/>
          </a:xfrm>
        </p:grpSpPr>
        <p:sp>
          <p:nvSpPr>
            <p:cNvPr id="4" name="Arc 3">
              <a:extLst>
                <a:ext uri="{FF2B5EF4-FFF2-40B4-BE49-F238E27FC236}">
                  <a16:creationId xmlns:a16="http://schemas.microsoft.com/office/drawing/2014/main" id="{C08A80FC-5B02-0154-2C7D-A07FD5BF295C}"/>
                </a:ext>
              </a:extLst>
            </p:cNvPr>
            <p:cNvSpPr/>
            <p:nvPr/>
          </p:nvSpPr>
          <p:spPr>
            <a:xfrm flipH="1" flipV="1">
              <a:off x="10687791" y="5296395"/>
              <a:ext cx="4227615" cy="3123210"/>
            </a:xfrm>
            <a:prstGeom prst="arc">
              <a:avLst>
                <a:gd name="adj1" fmla="val 69196"/>
                <a:gd name="adj2" fmla="val 3982941"/>
              </a:avLst>
            </a:prstGeom>
            <a:ln w="1905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5" name="Arc 4">
              <a:extLst>
                <a:ext uri="{FF2B5EF4-FFF2-40B4-BE49-F238E27FC236}">
                  <a16:creationId xmlns:a16="http://schemas.microsoft.com/office/drawing/2014/main" id="{6D1E1993-A995-30D3-9A32-8156C4DCC18B}"/>
                </a:ext>
              </a:extLst>
            </p:cNvPr>
            <p:cNvSpPr/>
            <p:nvPr/>
          </p:nvSpPr>
          <p:spPr>
            <a:xfrm flipH="1" flipV="1">
              <a:off x="11089576" y="4948052"/>
              <a:ext cx="2911432" cy="1909948"/>
            </a:xfrm>
            <a:prstGeom prst="arc">
              <a:avLst>
                <a:gd name="adj1" fmla="val 69196"/>
                <a:gd name="adj2" fmla="val 3982941"/>
              </a:avLst>
            </a:prstGeom>
            <a:ln w="1905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sp>
          <p:nvSpPr>
            <p:cNvPr id="6" name="Arc 5">
              <a:extLst>
                <a:ext uri="{FF2B5EF4-FFF2-40B4-BE49-F238E27FC236}">
                  <a16:creationId xmlns:a16="http://schemas.microsoft.com/office/drawing/2014/main" id="{E8ED45AA-AB33-D513-E4C8-D909A597ACE1}"/>
                </a:ext>
              </a:extLst>
            </p:cNvPr>
            <p:cNvSpPr/>
            <p:nvPr/>
          </p:nvSpPr>
          <p:spPr>
            <a:xfrm flipH="1" flipV="1">
              <a:off x="11964392" y="4213759"/>
              <a:ext cx="977730" cy="1611086"/>
            </a:xfrm>
            <a:prstGeom prst="arc">
              <a:avLst>
                <a:gd name="adj1" fmla="val 69196"/>
                <a:gd name="adj2" fmla="val 3982941"/>
              </a:avLst>
            </a:prstGeom>
            <a:ln w="19050">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p>
          </p:txBody>
        </p:sp>
      </p:grpSp>
      <p:sp>
        <p:nvSpPr>
          <p:cNvPr id="8" name="TextBox 7">
            <a:extLst>
              <a:ext uri="{FF2B5EF4-FFF2-40B4-BE49-F238E27FC236}">
                <a16:creationId xmlns:a16="http://schemas.microsoft.com/office/drawing/2014/main" id="{C9BBFB29-D074-13D6-06F7-B10083F63EF2}"/>
              </a:ext>
            </a:extLst>
          </p:cNvPr>
          <p:cNvSpPr txBox="1"/>
          <p:nvPr/>
        </p:nvSpPr>
        <p:spPr>
          <a:xfrm>
            <a:off x="7341920" y="4146726"/>
            <a:ext cx="748923" cy="265457"/>
          </a:xfrm>
          <a:prstGeom prst="rect">
            <a:avLst/>
          </a:prstGeom>
          <a:noFill/>
        </p:spPr>
        <p:txBody>
          <a:bodyPr wrap="none" rtlCol="0">
            <a:spAutoFit/>
          </a:bodyPr>
          <a:lstStyle/>
          <a:p>
            <a:r>
              <a:rPr lang="en-US" sz="1125" b="1" dirty="0"/>
              <a:t>MIL-SPEC</a:t>
            </a:r>
          </a:p>
        </p:txBody>
      </p:sp>
      <p:sp>
        <p:nvSpPr>
          <p:cNvPr id="9" name="TextBox 8">
            <a:extLst>
              <a:ext uri="{FF2B5EF4-FFF2-40B4-BE49-F238E27FC236}">
                <a16:creationId xmlns:a16="http://schemas.microsoft.com/office/drawing/2014/main" id="{DC214838-2A12-E35C-9DC9-CE4A7D0A1FF3}"/>
              </a:ext>
            </a:extLst>
          </p:cNvPr>
          <p:cNvSpPr txBox="1"/>
          <p:nvPr/>
        </p:nvSpPr>
        <p:spPr>
          <a:xfrm>
            <a:off x="7047606" y="3574039"/>
            <a:ext cx="1079142" cy="265457"/>
          </a:xfrm>
          <a:prstGeom prst="rect">
            <a:avLst/>
          </a:prstGeom>
          <a:noFill/>
        </p:spPr>
        <p:txBody>
          <a:bodyPr wrap="none" rtlCol="0">
            <a:spAutoFit/>
          </a:bodyPr>
          <a:lstStyle/>
          <a:p>
            <a:r>
              <a:rPr lang="en-US" sz="1125" b="1" dirty="0"/>
              <a:t>ESA/JAXA spec</a:t>
            </a:r>
          </a:p>
        </p:txBody>
      </p:sp>
      <p:sp>
        <p:nvSpPr>
          <p:cNvPr id="10" name="TextBox 9">
            <a:extLst>
              <a:ext uri="{FF2B5EF4-FFF2-40B4-BE49-F238E27FC236}">
                <a16:creationId xmlns:a16="http://schemas.microsoft.com/office/drawing/2014/main" id="{CED32DE0-7474-52C5-21F5-77DCF9949198}"/>
              </a:ext>
            </a:extLst>
          </p:cNvPr>
          <p:cNvSpPr txBox="1"/>
          <p:nvPr/>
        </p:nvSpPr>
        <p:spPr>
          <a:xfrm>
            <a:off x="7528365" y="3015066"/>
            <a:ext cx="623889" cy="265457"/>
          </a:xfrm>
          <a:prstGeom prst="rect">
            <a:avLst/>
          </a:prstGeom>
          <a:noFill/>
        </p:spPr>
        <p:txBody>
          <a:bodyPr wrap="none" rtlCol="0">
            <a:spAutoFit/>
          </a:bodyPr>
          <a:lstStyle/>
          <a:p>
            <a:r>
              <a:rPr lang="en-US" sz="1125" b="1" dirty="0"/>
              <a:t>custom</a:t>
            </a:r>
          </a:p>
        </p:txBody>
      </p:sp>
      <p:sp>
        <p:nvSpPr>
          <p:cNvPr id="11" name="TextBox 10">
            <a:extLst>
              <a:ext uri="{FF2B5EF4-FFF2-40B4-BE49-F238E27FC236}">
                <a16:creationId xmlns:a16="http://schemas.microsoft.com/office/drawing/2014/main" id="{1B568558-4B49-6074-854E-290B37468A42}"/>
              </a:ext>
            </a:extLst>
          </p:cNvPr>
          <p:cNvSpPr txBox="1"/>
          <p:nvPr/>
        </p:nvSpPr>
        <p:spPr>
          <a:xfrm>
            <a:off x="4246129" y="2408203"/>
            <a:ext cx="500458" cy="265457"/>
          </a:xfrm>
          <a:prstGeom prst="rect">
            <a:avLst/>
          </a:prstGeom>
          <a:noFill/>
        </p:spPr>
        <p:txBody>
          <a:bodyPr wrap="none" rtlCol="0">
            <a:spAutoFit/>
          </a:bodyPr>
          <a:lstStyle/>
          <a:p>
            <a:r>
              <a:rPr lang="en-US" sz="1125" b="1" dirty="0"/>
              <a:t>COTS</a:t>
            </a:r>
          </a:p>
        </p:txBody>
      </p:sp>
      <p:sp>
        <p:nvSpPr>
          <p:cNvPr id="15" name="TextBox 14">
            <a:extLst>
              <a:ext uri="{FF2B5EF4-FFF2-40B4-BE49-F238E27FC236}">
                <a16:creationId xmlns:a16="http://schemas.microsoft.com/office/drawing/2014/main" id="{4217F2E5-FBAC-9B5A-4D86-AC153B8EE0DE}"/>
              </a:ext>
            </a:extLst>
          </p:cNvPr>
          <p:cNvSpPr txBox="1"/>
          <p:nvPr/>
        </p:nvSpPr>
        <p:spPr>
          <a:xfrm>
            <a:off x="5775125" y="4140116"/>
            <a:ext cx="1308371" cy="248209"/>
          </a:xfrm>
          <a:prstGeom prst="rect">
            <a:avLst/>
          </a:prstGeom>
          <a:noFill/>
        </p:spPr>
        <p:txBody>
          <a:bodyPr wrap="none" rtlCol="0">
            <a:spAutoFit/>
          </a:bodyPr>
          <a:lstStyle/>
          <a:p>
            <a:r>
              <a:rPr lang="en-US" sz="1013" i="1" dirty="0"/>
              <a:t>RHA (orange shaded)</a:t>
            </a:r>
          </a:p>
        </p:txBody>
      </p:sp>
      <p:sp>
        <p:nvSpPr>
          <p:cNvPr id="16" name="TextBox 15">
            <a:extLst>
              <a:ext uri="{FF2B5EF4-FFF2-40B4-BE49-F238E27FC236}">
                <a16:creationId xmlns:a16="http://schemas.microsoft.com/office/drawing/2014/main" id="{74F5D5CC-C48A-CF62-1D3D-9E829A5B6D0B}"/>
              </a:ext>
            </a:extLst>
          </p:cNvPr>
          <p:cNvSpPr txBox="1"/>
          <p:nvPr/>
        </p:nvSpPr>
        <p:spPr>
          <a:xfrm>
            <a:off x="5467050" y="987043"/>
            <a:ext cx="2335896" cy="248209"/>
          </a:xfrm>
          <a:prstGeom prst="rect">
            <a:avLst/>
          </a:prstGeom>
          <a:noFill/>
        </p:spPr>
        <p:txBody>
          <a:bodyPr wrap="none" rtlCol="0">
            <a:spAutoFit/>
          </a:bodyPr>
          <a:lstStyle/>
          <a:p>
            <a:r>
              <a:rPr lang="en-US" sz="1013" i="1" dirty="0"/>
              <a:t>Not radiation susceptible (green shaded)</a:t>
            </a:r>
          </a:p>
        </p:txBody>
      </p:sp>
      <p:sp>
        <p:nvSpPr>
          <p:cNvPr id="2" name="TextBox 1">
            <a:extLst>
              <a:ext uri="{FF2B5EF4-FFF2-40B4-BE49-F238E27FC236}">
                <a16:creationId xmlns:a16="http://schemas.microsoft.com/office/drawing/2014/main" id="{3454D86C-0BB3-A245-9C07-9B5F9EE48BF9}"/>
              </a:ext>
            </a:extLst>
          </p:cNvPr>
          <p:cNvSpPr txBox="1"/>
          <p:nvPr/>
        </p:nvSpPr>
        <p:spPr>
          <a:xfrm>
            <a:off x="3148857" y="539689"/>
            <a:ext cx="3136564" cy="276999"/>
          </a:xfrm>
          <a:prstGeom prst="rect">
            <a:avLst/>
          </a:prstGeom>
          <a:noFill/>
        </p:spPr>
        <p:txBody>
          <a:bodyPr wrap="none" rtlCol="0">
            <a:spAutoFit/>
          </a:bodyPr>
          <a:lstStyle/>
          <a:p>
            <a:r>
              <a:rPr lang="en-US" sz="1200" dirty="0"/>
              <a:t>White area:  radiation susceptible (active) parts</a:t>
            </a:r>
          </a:p>
        </p:txBody>
      </p:sp>
      <p:sp>
        <p:nvSpPr>
          <p:cNvPr id="3" name="Rectangle 2">
            <a:extLst>
              <a:ext uri="{FF2B5EF4-FFF2-40B4-BE49-F238E27FC236}">
                <a16:creationId xmlns:a16="http://schemas.microsoft.com/office/drawing/2014/main" id="{72D64589-4004-2502-0EA3-FEC54C135F03}"/>
              </a:ext>
            </a:extLst>
          </p:cNvPr>
          <p:cNvSpPr/>
          <p:nvPr/>
        </p:nvSpPr>
        <p:spPr>
          <a:xfrm>
            <a:off x="1832336" y="3574039"/>
            <a:ext cx="2317226" cy="6746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13" dirty="0"/>
              <a:t>Note:  this is not a Venn diagram, it is meant to give a rough sense of scale.  The orange shaded area is not a subset of the green shaded area.  </a:t>
            </a:r>
          </a:p>
        </p:txBody>
      </p:sp>
      <p:sp>
        <p:nvSpPr>
          <p:cNvPr id="17" name="Rectangle 16">
            <a:extLst>
              <a:ext uri="{FF2B5EF4-FFF2-40B4-BE49-F238E27FC236}">
                <a16:creationId xmlns:a16="http://schemas.microsoft.com/office/drawing/2014/main" id="{A31F9640-55FD-96CD-B3FC-0F9FD2128FA9}"/>
              </a:ext>
            </a:extLst>
          </p:cNvPr>
          <p:cNvSpPr/>
          <p:nvPr/>
        </p:nvSpPr>
        <p:spPr>
          <a:xfrm>
            <a:off x="1221828" y="539689"/>
            <a:ext cx="6779173" cy="397764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319303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6D31-C97D-CB08-08E0-E4D6BDAE7A30}"/>
              </a:ext>
            </a:extLst>
          </p:cNvPr>
          <p:cNvSpPr>
            <a:spLocks noGrp="1"/>
          </p:cNvSpPr>
          <p:nvPr>
            <p:ph type="title"/>
          </p:nvPr>
        </p:nvSpPr>
        <p:spPr/>
        <p:txBody>
          <a:bodyPr/>
          <a:lstStyle/>
          <a:p>
            <a:r>
              <a:rPr lang="en-US" dirty="0"/>
              <a:t>Radiation risk and traceability</a:t>
            </a:r>
          </a:p>
        </p:txBody>
      </p:sp>
      <p:sp>
        <p:nvSpPr>
          <p:cNvPr id="3" name="Content Placeholder 2">
            <a:extLst>
              <a:ext uri="{FF2B5EF4-FFF2-40B4-BE49-F238E27FC236}">
                <a16:creationId xmlns:a16="http://schemas.microsoft.com/office/drawing/2014/main" id="{40967CD9-D6DC-3268-A089-4DD7F174BEA7}"/>
              </a:ext>
            </a:extLst>
          </p:cNvPr>
          <p:cNvSpPr>
            <a:spLocks noGrp="1"/>
          </p:cNvSpPr>
          <p:nvPr>
            <p:ph idx="1"/>
          </p:nvPr>
        </p:nvSpPr>
        <p:spPr/>
        <p:txBody>
          <a:bodyPr>
            <a:normAutofit/>
          </a:bodyPr>
          <a:lstStyle/>
          <a:p>
            <a:r>
              <a:rPr lang="en-US" dirty="0"/>
              <a:t>Traceability to wafer lot feeds radiation risk if you are using parts from multiple lot date codes and are not testing or demonstrating all lot date codes in space.  </a:t>
            </a:r>
          </a:p>
          <a:p>
            <a:pPr lvl="1"/>
            <a:r>
              <a:rPr lang="en-US" dirty="0"/>
              <a:t>Strategic testing can retire most of that risk</a:t>
            </a:r>
          </a:p>
          <a:p>
            <a:pPr lvl="1"/>
            <a:r>
              <a:rPr lang="en-US" dirty="0"/>
              <a:t>The same points that are required about ILPMs, statistical process controls, and volume, all play into such risk in the same way</a:t>
            </a:r>
          </a:p>
          <a:p>
            <a:pPr lvl="1"/>
            <a:r>
              <a:rPr lang="en-US" dirty="0"/>
              <a:t>If you purchase cheap consumer grade parts, then there may be uncertainty as to the origins of the parts or whether they really came from the same lot.  </a:t>
            </a:r>
          </a:p>
          <a:p>
            <a:pPr lvl="1"/>
            <a:r>
              <a:rPr lang="en-US" dirty="0"/>
              <a:t>Even ”hi-</a:t>
            </a:r>
            <a:r>
              <a:rPr lang="en-US" dirty="0" err="1"/>
              <a:t>rel</a:t>
            </a:r>
            <a:r>
              <a:rPr lang="en-US" dirty="0"/>
              <a:t>” parts might have multiple wafer lots in a single lot</a:t>
            </a:r>
          </a:p>
          <a:p>
            <a:pPr lvl="1"/>
            <a:r>
              <a:rPr lang="en-US" dirty="0"/>
              <a:t>In general, the same features required to assure the selection and procurement of reliable COTS parts also address traceability concerns within a lot.  </a:t>
            </a:r>
          </a:p>
          <a:p>
            <a:pPr lvl="1"/>
            <a:r>
              <a:rPr lang="en-US" dirty="0"/>
              <a:t>Any part that is not process-controlled for radiation susceptibility can have variability throughout the lot, COTS or MIL-SPEC</a:t>
            </a:r>
          </a:p>
        </p:txBody>
      </p:sp>
    </p:spTree>
    <p:extLst>
      <p:ext uri="{BB962C8B-B14F-4D97-AF65-F5344CB8AC3E}">
        <p14:creationId xmlns:p14="http://schemas.microsoft.com/office/powerpoint/2010/main" val="3994270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F2CD2-7978-8874-E3F4-6A45D437EC25}"/>
              </a:ext>
            </a:extLst>
          </p:cNvPr>
          <p:cNvSpPr>
            <a:spLocks noGrp="1"/>
          </p:cNvSpPr>
          <p:nvPr>
            <p:ph type="title"/>
          </p:nvPr>
        </p:nvSpPr>
        <p:spPr/>
        <p:txBody>
          <a:bodyPr/>
          <a:lstStyle/>
          <a:p>
            <a:r>
              <a:rPr lang="en-US" dirty="0"/>
              <a:t>Risk of failing radiation tests</a:t>
            </a:r>
          </a:p>
        </p:txBody>
      </p:sp>
      <p:sp>
        <p:nvSpPr>
          <p:cNvPr id="3" name="Content Placeholder 2">
            <a:extLst>
              <a:ext uri="{FF2B5EF4-FFF2-40B4-BE49-F238E27FC236}">
                <a16:creationId xmlns:a16="http://schemas.microsoft.com/office/drawing/2014/main" id="{789DA0A5-CB74-0269-1CF8-CEFF80C8BAF4}"/>
              </a:ext>
            </a:extLst>
          </p:cNvPr>
          <p:cNvSpPr>
            <a:spLocks noGrp="1"/>
          </p:cNvSpPr>
          <p:nvPr>
            <p:ph idx="1"/>
          </p:nvPr>
        </p:nvSpPr>
        <p:spPr/>
        <p:txBody>
          <a:bodyPr/>
          <a:lstStyle/>
          <a:p>
            <a:r>
              <a:rPr lang="en-US" dirty="0"/>
              <a:t>This is not an artifact of using COTS; it’s an artifact of requiring a function that has no available solution that meets the radiation requirements, and the concern would apply to COTS and MIL-SPEC parts</a:t>
            </a:r>
          </a:p>
          <a:p>
            <a:r>
              <a:rPr lang="en-US" dirty="0"/>
              <a:t>Many developers use almost exclusively non-RHA parts very successfully, so this is not a significant concern</a:t>
            </a:r>
          </a:p>
          <a:p>
            <a:r>
              <a:rPr lang="en-US" dirty="0"/>
              <a:t>In some cases, the higher performance you are trying to achieve and the newer technology, the greater the challenge.  </a:t>
            </a:r>
          </a:p>
          <a:p>
            <a:pPr lvl="1"/>
            <a:r>
              <a:rPr lang="en-US" dirty="0"/>
              <a:t>In that case the choice is use what’s available or don’t execute the mission</a:t>
            </a:r>
          </a:p>
        </p:txBody>
      </p:sp>
      <p:sp>
        <p:nvSpPr>
          <p:cNvPr id="4" name="Rectangle 3">
            <a:extLst>
              <a:ext uri="{FF2B5EF4-FFF2-40B4-BE49-F238E27FC236}">
                <a16:creationId xmlns:a16="http://schemas.microsoft.com/office/drawing/2014/main" id="{209AAD4F-A829-CEAE-DB44-A9E05DF6D906}"/>
              </a:ext>
            </a:extLst>
          </p:cNvPr>
          <p:cNvSpPr/>
          <p:nvPr/>
        </p:nvSpPr>
        <p:spPr>
          <a:xfrm>
            <a:off x="1614487" y="3879988"/>
            <a:ext cx="6022679" cy="5974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t>Radiation-tolerant design and Rad-Hard By Design techniques will be needed to keep us moving forward</a:t>
            </a:r>
          </a:p>
        </p:txBody>
      </p:sp>
    </p:spTree>
    <p:extLst>
      <p:ext uri="{BB962C8B-B14F-4D97-AF65-F5344CB8AC3E}">
        <p14:creationId xmlns:p14="http://schemas.microsoft.com/office/powerpoint/2010/main" val="2242238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68B6EE6-F205-3E5D-E057-3454A731691E}"/>
              </a:ext>
            </a:extLst>
          </p:cNvPr>
          <p:cNvGraphicFramePr>
            <a:graphicFrameLocks noGrp="1"/>
          </p:cNvGraphicFramePr>
          <p:nvPr>
            <p:ph idx="1"/>
          </p:nvPr>
        </p:nvGraphicFramePr>
        <p:xfrm>
          <a:off x="1143000" y="983852"/>
          <a:ext cx="6807466" cy="4156710"/>
        </p:xfrm>
        <a:graphic>
          <a:graphicData uri="http://schemas.openxmlformats.org/drawingml/2006/table">
            <a:tbl>
              <a:tblPr firstRow="1" bandRow="1">
                <a:tableStyleId>{5C22544A-7EE6-4342-B048-85BDC9FD1C3A}</a:tableStyleId>
              </a:tblPr>
              <a:tblGrid>
                <a:gridCol w="972495">
                  <a:extLst>
                    <a:ext uri="{9D8B030D-6E8A-4147-A177-3AD203B41FA5}">
                      <a16:colId xmlns:a16="http://schemas.microsoft.com/office/drawing/2014/main" val="1242648923"/>
                    </a:ext>
                  </a:extLst>
                </a:gridCol>
                <a:gridCol w="1085420">
                  <a:extLst>
                    <a:ext uri="{9D8B030D-6E8A-4147-A177-3AD203B41FA5}">
                      <a16:colId xmlns:a16="http://schemas.microsoft.com/office/drawing/2014/main" val="791808488"/>
                    </a:ext>
                  </a:extLst>
                </a:gridCol>
                <a:gridCol w="859571">
                  <a:extLst>
                    <a:ext uri="{9D8B030D-6E8A-4147-A177-3AD203B41FA5}">
                      <a16:colId xmlns:a16="http://schemas.microsoft.com/office/drawing/2014/main" val="4186036756"/>
                    </a:ext>
                  </a:extLst>
                </a:gridCol>
                <a:gridCol w="972495">
                  <a:extLst>
                    <a:ext uri="{9D8B030D-6E8A-4147-A177-3AD203B41FA5}">
                      <a16:colId xmlns:a16="http://schemas.microsoft.com/office/drawing/2014/main" val="513949594"/>
                    </a:ext>
                  </a:extLst>
                </a:gridCol>
                <a:gridCol w="972495">
                  <a:extLst>
                    <a:ext uri="{9D8B030D-6E8A-4147-A177-3AD203B41FA5}">
                      <a16:colId xmlns:a16="http://schemas.microsoft.com/office/drawing/2014/main" val="1237360164"/>
                    </a:ext>
                  </a:extLst>
                </a:gridCol>
                <a:gridCol w="972495">
                  <a:extLst>
                    <a:ext uri="{9D8B030D-6E8A-4147-A177-3AD203B41FA5}">
                      <a16:colId xmlns:a16="http://schemas.microsoft.com/office/drawing/2014/main" val="378462980"/>
                    </a:ext>
                  </a:extLst>
                </a:gridCol>
                <a:gridCol w="972495">
                  <a:extLst>
                    <a:ext uri="{9D8B030D-6E8A-4147-A177-3AD203B41FA5}">
                      <a16:colId xmlns:a16="http://schemas.microsoft.com/office/drawing/2014/main" val="393319529"/>
                    </a:ext>
                  </a:extLst>
                </a:gridCol>
              </a:tblGrid>
              <a:tr h="278130">
                <a:tc>
                  <a:txBody>
                    <a:bodyPr/>
                    <a:lstStyle/>
                    <a:p>
                      <a:r>
                        <a:rPr lang="en-US" sz="800" dirty="0"/>
                        <a:t>Mission</a:t>
                      </a:r>
                    </a:p>
                  </a:txBody>
                  <a:tcPr marL="68580" marR="68580" marT="34290" marB="34290"/>
                </a:tc>
                <a:tc>
                  <a:txBody>
                    <a:bodyPr/>
                    <a:lstStyle/>
                    <a:p>
                      <a:r>
                        <a:rPr lang="en-US" sz="800" dirty="0"/>
                        <a:t>Occurrence</a:t>
                      </a:r>
                    </a:p>
                  </a:txBody>
                  <a:tcPr marL="68580" marR="68580" marT="34290" marB="34290"/>
                </a:tc>
                <a:tc>
                  <a:txBody>
                    <a:bodyPr/>
                    <a:lstStyle/>
                    <a:p>
                      <a:r>
                        <a:rPr lang="en-US" sz="800" dirty="0"/>
                        <a:t>Location </a:t>
                      </a:r>
                    </a:p>
                  </a:txBody>
                  <a:tcPr marL="68580" marR="68580" marT="34290" marB="34290"/>
                </a:tc>
                <a:tc>
                  <a:txBody>
                    <a:bodyPr/>
                    <a:lstStyle/>
                    <a:p>
                      <a:r>
                        <a:rPr lang="en-US" sz="800" dirty="0"/>
                        <a:t>Part</a:t>
                      </a:r>
                    </a:p>
                  </a:txBody>
                  <a:tcPr marL="68580" marR="68580" marT="34290" marB="34290"/>
                </a:tc>
                <a:tc>
                  <a:txBody>
                    <a:bodyPr/>
                    <a:lstStyle/>
                    <a:p>
                      <a:r>
                        <a:rPr lang="en-US" sz="800" dirty="0"/>
                        <a:t>Result</a:t>
                      </a:r>
                    </a:p>
                  </a:txBody>
                  <a:tcPr marL="68580" marR="68580" marT="34290" marB="34290"/>
                </a:tc>
                <a:tc>
                  <a:txBody>
                    <a:bodyPr/>
                    <a:lstStyle/>
                    <a:p>
                      <a:r>
                        <a:rPr lang="en-US" sz="800" dirty="0"/>
                        <a:t>Root Cause </a:t>
                      </a:r>
                    </a:p>
                  </a:txBody>
                  <a:tcPr marL="68580" marR="68580" marT="34290" marB="34290"/>
                </a:tc>
                <a:tc>
                  <a:txBody>
                    <a:bodyPr/>
                    <a:lstStyle/>
                    <a:p>
                      <a:r>
                        <a:rPr lang="en-US" sz="800" dirty="0"/>
                        <a:t>Lesson</a:t>
                      </a:r>
                    </a:p>
                  </a:txBody>
                  <a:tcPr marL="68580" marR="68580" marT="34290" marB="34290"/>
                </a:tc>
                <a:extLst>
                  <a:ext uri="{0D108BD9-81ED-4DB2-BD59-A6C34878D82A}">
                    <a16:rowId xmlns:a16="http://schemas.microsoft.com/office/drawing/2014/main" val="3305959444"/>
                  </a:ext>
                </a:extLst>
              </a:tr>
              <a:tr h="411480">
                <a:tc>
                  <a:txBody>
                    <a:bodyPr/>
                    <a:lstStyle/>
                    <a:p>
                      <a:r>
                        <a:rPr lang="en-US" sz="800" dirty="0"/>
                        <a:t>SMAP</a:t>
                      </a:r>
                    </a:p>
                  </a:txBody>
                  <a:tcPr marL="68580" marR="68580" marT="34290" marB="34290"/>
                </a:tc>
                <a:tc>
                  <a:txBody>
                    <a:bodyPr/>
                    <a:lstStyle/>
                    <a:p>
                      <a:r>
                        <a:rPr lang="en-US" sz="800" dirty="0"/>
                        <a:t>power supply failure</a:t>
                      </a:r>
                    </a:p>
                  </a:txBody>
                  <a:tcPr marL="68580" marR="68580" marT="34290" marB="34290"/>
                </a:tc>
                <a:tc>
                  <a:txBody>
                    <a:bodyPr/>
                    <a:lstStyle/>
                    <a:p>
                      <a:r>
                        <a:rPr lang="en-US" sz="800" dirty="0"/>
                        <a:t>On-orbit</a:t>
                      </a:r>
                    </a:p>
                  </a:txBody>
                  <a:tcPr marL="68580" marR="68580" marT="34290" marB="34290"/>
                </a:tc>
                <a:tc>
                  <a:txBody>
                    <a:bodyPr/>
                    <a:lstStyle/>
                    <a:p>
                      <a:r>
                        <a:rPr lang="en-US" sz="800" dirty="0"/>
                        <a:t>JANSR MOSFET</a:t>
                      </a:r>
                    </a:p>
                  </a:txBody>
                  <a:tcPr marL="68580" marR="68580" marT="34290" marB="34290"/>
                </a:tc>
                <a:tc>
                  <a:txBody>
                    <a:bodyPr/>
                    <a:lstStyle/>
                    <a:p>
                      <a:r>
                        <a:rPr lang="en-US" sz="800" dirty="0"/>
                        <a:t>Radar failure</a:t>
                      </a:r>
                    </a:p>
                  </a:txBody>
                  <a:tcPr marL="68580" marR="68580" marT="34290" marB="34290"/>
                </a:tc>
                <a:tc>
                  <a:txBody>
                    <a:bodyPr/>
                    <a:lstStyle/>
                    <a:p>
                      <a:r>
                        <a:rPr lang="en-US" sz="800" dirty="0"/>
                        <a:t>Use of piece part RHA to mitigate radiation</a:t>
                      </a:r>
                    </a:p>
                  </a:txBody>
                  <a:tcPr marL="68580" marR="68580" marT="34290" marB="34290"/>
                </a:tc>
                <a:tc>
                  <a:txBody>
                    <a:bodyPr/>
                    <a:lstStyle/>
                    <a:p>
                      <a:r>
                        <a:rPr lang="en-US" sz="800" dirty="0"/>
                        <a:t>Radiation must be solved at the circuit and system level</a:t>
                      </a:r>
                    </a:p>
                  </a:txBody>
                  <a:tcPr marL="68580" marR="68580" marT="34290" marB="34290"/>
                </a:tc>
                <a:extLst>
                  <a:ext uri="{0D108BD9-81ED-4DB2-BD59-A6C34878D82A}">
                    <a16:rowId xmlns:a16="http://schemas.microsoft.com/office/drawing/2014/main" val="548084108"/>
                  </a:ext>
                </a:extLst>
              </a:tr>
              <a:tr h="525780">
                <a:tc>
                  <a:txBody>
                    <a:bodyPr/>
                    <a:lstStyle/>
                    <a:p>
                      <a:r>
                        <a:rPr lang="en-US" sz="800" dirty="0"/>
                        <a:t>SAC-D</a:t>
                      </a:r>
                    </a:p>
                  </a:txBody>
                  <a:tcPr marL="68580" marR="68580" marT="34290" marB="34290"/>
                </a:tc>
                <a:tc>
                  <a:txBody>
                    <a:bodyPr/>
                    <a:lstStyle/>
                    <a:p>
                      <a:r>
                        <a:rPr lang="en-US" sz="800" dirty="0"/>
                        <a:t>Power supply failures</a:t>
                      </a:r>
                    </a:p>
                  </a:txBody>
                  <a:tcPr marL="68580" marR="68580" marT="34290" marB="34290"/>
                </a:tc>
                <a:tc>
                  <a:txBody>
                    <a:bodyPr/>
                    <a:lstStyle/>
                    <a:p>
                      <a:r>
                        <a:rPr lang="en-US" sz="800" dirty="0"/>
                        <a:t>On-orbit</a:t>
                      </a:r>
                    </a:p>
                  </a:txBody>
                  <a:tcPr marL="68580" marR="68580" marT="34290" marB="34290"/>
                </a:tc>
                <a:tc>
                  <a:txBody>
                    <a:bodyPr/>
                    <a:lstStyle/>
                    <a:p>
                      <a:r>
                        <a:rPr lang="en-US" sz="800" dirty="0"/>
                        <a:t>NASA-screened (level 1) COTS DC/DC converters</a:t>
                      </a:r>
                    </a:p>
                  </a:txBody>
                  <a:tcPr marL="68580" marR="68580" marT="34290" marB="34290"/>
                </a:tc>
                <a:tc>
                  <a:txBody>
                    <a:bodyPr/>
                    <a:lstStyle/>
                    <a:p>
                      <a:r>
                        <a:rPr lang="en-US" sz="800" dirty="0"/>
                        <a:t>(Extended) mission failure</a:t>
                      </a:r>
                    </a:p>
                  </a:txBody>
                  <a:tcPr marL="68580" marR="68580" marT="34290" marB="34290"/>
                </a:tc>
                <a:tc>
                  <a:txBody>
                    <a:bodyPr/>
                    <a:lstStyle/>
                    <a:p>
                      <a:r>
                        <a:rPr lang="en-US" sz="800" dirty="0"/>
                        <a:t>Parts were </a:t>
                      </a:r>
                      <a:r>
                        <a:rPr lang="en-US" sz="800" dirty="0" err="1"/>
                        <a:t>overtested</a:t>
                      </a:r>
                      <a:r>
                        <a:rPr lang="en-US" sz="800" dirty="0"/>
                        <a:t> in screening</a:t>
                      </a:r>
                    </a:p>
                  </a:txBody>
                  <a:tcPr marL="68580" marR="68580" marT="34290" marB="34290"/>
                </a:tc>
                <a:tc>
                  <a:txBody>
                    <a:bodyPr/>
                    <a:lstStyle/>
                    <a:p>
                      <a:r>
                        <a:rPr lang="en-US" sz="800" dirty="0"/>
                        <a:t>Respect the datasheet in handling, testing, and usage</a:t>
                      </a:r>
                    </a:p>
                  </a:txBody>
                  <a:tcPr marL="68580" marR="68580" marT="34290" marB="34290"/>
                </a:tc>
                <a:extLst>
                  <a:ext uri="{0D108BD9-81ED-4DB2-BD59-A6C34878D82A}">
                    <a16:rowId xmlns:a16="http://schemas.microsoft.com/office/drawing/2014/main" val="2381615745"/>
                  </a:ext>
                </a:extLst>
              </a:tr>
              <a:tr h="1325880">
                <a:tc>
                  <a:txBody>
                    <a:bodyPr/>
                    <a:lstStyle/>
                    <a:p>
                      <a:r>
                        <a:rPr lang="en-US" sz="800" dirty="0"/>
                        <a:t>MMS</a:t>
                      </a:r>
                    </a:p>
                  </a:txBody>
                  <a:tcPr marL="68580" marR="68580" marT="34290" marB="34290"/>
                </a:tc>
                <a:tc>
                  <a:txBody>
                    <a:bodyPr/>
                    <a:lstStyle/>
                    <a:p>
                      <a:r>
                        <a:rPr lang="en-US" sz="800" dirty="0"/>
                        <a:t>Part screening and lot acceptance challenges</a:t>
                      </a:r>
                    </a:p>
                  </a:txBody>
                  <a:tcPr marL="68580" marR="68580" marT="34290" marB="34290"/>
                </a:tc>
                <a:tc>
                  <a:txBody>
                    <a:bodyPr/>
                    <a:lstStyle/>
                    <a:p>
                      <a:r>
                        <a:rPr lang="en-US" sz="800" dirty="0"/>
                        <a:t>Ground</a:t>
                      </a:r>
                    </a:p>
                  </a:txBody>
                  <a:tcPr marL="68580" marR="68580" marT="34290" marB="34290"/>
                </a:tc>
                <a:tc>
                  <a:txBody>
                    <a:bodyPr/>
                    <a:lstStyle/>
                    <a:p>
                      <a:r>
                        <a:rPr lang="en-US" sz="800" dirty="0"/>
                        <a:t>NASA-screened COTS  HV801 optocoupler</a:t>
                      </a:r>
                    </a:p>
                  </a:txBody>
                  <a:tcPr marL="68580" marR="68580" marT="34290" marB="34290"/>
                </a:tc>
                <a:tc>
                  <a:txBody>
                    <a:bodyPr/>
                    <a:lstStyle/>
                    <a:p>
                      <a:r>
                        <a:rPr lang="en-US" sz="800" dirty="0"/>
                        <a:t>Significant reduction in back-end testing</a:t>
                      </a:r>
                    </a:p>
                  </a:txBody>
                  <a:tcPr marL="68580" marR="68580" marT="34290" marB="34290"/>
                </a:tc>
                <a:tc>
                  <a:txBody>
                    <a:bodyPr/>
                    <a:lstStyle/>
                    <a:p>
                      <a:r>
                        <a:rPr lang="en-US" sz="800" dirty="0"/>
                        <a:t>Use of low-volume hand produced parts well outside of  proven bounds</a:t>
                      </a:r>
                    </a:p>
                  </a:txBody>
                  <a:tcPr marL="68580" marR="68580" marT="34290" marB="34290"/>
                </a:tc>
                <a:tc>
                  <a:txBody>
                    <a:bodyPr/>
                    <a:lstStyle/>
                    <a:p>
                      <a:r>
                        <a:rPr lang="en-US" sz="800" dirty="0"/>
                        <a:t>Be sure all specialized low-volume parts have been proven for the current </a:t>
                      </a:r>
                      <a:r>
                        <a:rPr lang="en-US" sz="800" dirty="0" err="1"/>
                        <a:t>envmt</a:t>
                      </a:r>
                      <a:r>
                        <a:rPr lang="en-US" sz="800" dirty="0"/>
                        <a:t> or plan on full qual program.  NASA screening cannot overcome parts that are not proven for application</a:t>
                      </a:r>
                    </a:p>
                  </a:txBody>
                  <a:tcPr marL="68580" marR="68580" marT="34290" marB="34290"/>
                </a:tc>
                <a:extLst>
                  <a:ext uri="{0D108BD9-81ED-4DB2-BD59-A6C34878D82A}">
                    <a16:rowId xmlns:a16="http://schemas.microsoft.com/office/drawing/2014/main" val="1229501848"/>
                  </a:ext>
                </a:extLst>
              </a:tr>
              <a:tr h="525780">
                <a:tc>
                  <a:txBody>
                    <a:bodyPr/>
                    <a:lstStyle/>
                    <a:p>
                      <a:r>
                        <a:rPr lang="en-US" sz="800" dirty="0"/>
                        <a:t>MMS</a:t>
                      </a:r>
                    </a:p>
                  </a:txBody>
                  <a:tcPr marL="68580" marR="68580" marT="34290" marB="34290"/>
                </a:tc>
                <a:tc>
                  <a:txBody>
                    <a:bodyPr/>
                    <a:lstStyle/>
                    <a:p>
                      <a:r>
                        <a:rPr lang="en-US" sz="800" dirty="0"/>
                        <a:t>Part failures</a:t>
                      </a:r>
                    </a:p>
                  </a:txBody>
                  <a:tcPr marL="68580" marR="68580" marT="34290" marB="34290"/>
                </a:tc>
                <a:tc>
                  <a:txBody>
                    <a:bodyPr/>
                    <a:lstStyle/>
                    <a:p>
                      <a:r>
                        <a:rPr lang="en-US" sz="800" dirty="0"/>
                        <a:t>On-orbit</a:t>
                      </a:r>
                    </a:p>
                  </a:txBody>
                  <a:tcPr marL="68580" marR="68580" marT="34290" marB="34290"/>
                </a:tc>
                <a:tc>
                  <a:txBody>
                    <a:bodyPr/>
                    <a:lstStyle/>
                    <a:p>
                      <a:r>
                        <a:rPr lang="en-US" sz="800" dirty="0"/>
                        <a:t>NASA-screened COTS HV801 optocoupler</a:t>
                      </a:r>
                    </a:p>
                  </a:txBody>
                  <a:tcPr marL="68580" marR="68580" marT="34290" marB="34290"/>
                </a:tc>
                <a:tc>
                  <a:txBody>
                    <a:bodyPr/>
                    <a:lstStyle/>
                    <a:p>
                      <a:r>
                        <a:rPr lang="en-US" sz="800" dirty="0"/>
                        <a:t>No appreciable effect</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Use of low-volume hand produced parts well outside of  proven bounds</a:t>
                      </a:r>
                    </a:p>
                  </a:txBody>
                  <a:tcPr marL="68580" marR="68580" marT="34290" marB="34290"/>
                </a:tc>
                <a:tc>
                  <a:txBody>
                    <a:bodyPr/>
                    <a:lstStyle/>
                    <a:p>
                      <a:r>
                        <a:rPr lang="en-US" sz="800" dirty="0"/>
                        <a:t>Fault-tolerant design can be very effective when parts are not perfect</a:t>
                      </a:r>
                    </a:p>
                  </a:txBody>
                  <a:tcPr marL="68580" marR="68580" marT="34290" marB="34290"/>
                </a:tc>
                <a:extLst>
                  <a:ext uri="{0D108BD9-81ED-4DB2-BD59-A6C34878D82A}">
                    <a16:rowId xmlns:a16="http://schemas.microsoft.com/office/drawing/2014/main" val="2989671280"/>
                  </a:ext>
                </a:extLst>
              </a:tr>
              <a:tr h="754380">
                <a:tc>
                  <a:txBody>
                    <a:bodyPr/>
                    <a:lstStyle/>
                    <a:p>
                      <a:r>
                        <a:rPr lang="en-US" sz="800" dirty="0"/>
                        <a:t>MMS </a:t>
                      </a:r>
                    </a:p>
                  </a:txBody>
                  <a:tcPr marL="68580" marR="68580" marT="34290" marB="34290"/>
                </a:tc>
                <a:tc>
                  <a:txBody>
                    <a:bodyPr/>
                    <a:lstStyle/>
                    <a:p>
                      <a:r>
                        <a:rPr lang="en-US" sz="800" dirty="0"/>
                        <a:t>Part failure due to corrosion</a:t>
                      </a:r>
                    </a:p>
                  </a:txBody>
                  <a:tcPr marL="68580" marR="68580" marT="34290" marB="34290"/>
                </a:tc>
                <a:tc>
                  <a:txBody>
                    <a:bodyPr/>
                    <a:lstStyle/>
                    <a:p>
                      <a:r>
                        <a:rPr lang="en-US" sz="800" dirty="0"/>
                        <a:t>Ground </a:t>
                      </a:r>
                    </a:p>
                  </a:txBody>
                  <a:tcPr marL="68580" marR="68580" marT="34290" marB="34290"/>
                </a:tc>
                <a:tc>
                  <a:txBody>
                    <a:bodyPr/>
                    <a:lstStyle/>
                    <a:p>
                      <a:r>
                        <a:rPr lang="en-US" sz="800" dirty="0"/>
                        <a:t>JANS BJT</a:t>
                      </a:r>
                    </a:p>
                  </a:txBody>
                  <a:tcPr marL="68580" marR="68580" marT="34290" marB="34290"/>
                </a:tc>
                <a:tc>
                  <a:txBody>
                    <a:bodyPr/>
                    <a:lstStyle/>
                    <a:p>
                      <a:r>
                        <a:rPr lang="en-US" sz="800" dirty="0"/>
                        <a:t>Late failure, rework</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Reliance on hermeticity to avoid corrosion, absolute reliance on JANS for perfect parts</a:t>
                      </a:r>
                    </a:p>
                    <a:p>
                      <a:endParaRPr lang="en-US" sz="800" dirty="0"/>
                    </a:p>
                  </a:txBody>
                  <a:tcPr marL="68580" marR="68580" marT="34290" marB="34290"/>
                </a:tc>
                <a:tc>
                  <a:txBody>
                    <a:bodyPr/>
                    <a:lstStyle/>
                    <a:p>
                      <a:r>
                        <a:rPr lang="en-US" sz="800" dirty="0"/>
                        <a:t>JANS requirements do not assure perfect parts</a:t>
                      </a:r>
                    </a:p>
                  </a:txBody>
                  <a:tcPr marL="68580" marR="68580" marT="34290" marB="34290"/>
                </a:tc>
                <a:extLst>
                  <a:ext uri="{0D108BD9-81ED-4DB2-BD59-A6C34878D82A}">
                    <a16:rowId xmlns:a16="http://schemas.microsoft.com/office/drawing/2014/main" val="2840778620"/>
                  </a:ext>
                </a:extLst>
              </a:tr>
            </a:tbl>
          </a:graphicData>
        </a:graphic>
      </p:graphicFrame>
      <p:sp>
        <p:nvSpPr>
          <p:cNvPr id="3" name="Title 2">
            <a:extLst>
              <a:ext uri="{FF2B5EF4-FFF2-40B4-BE49-F238E27FC236}">
                <a16:creationId xmlns:a16="http://schemas.microsoft.com/office/drawing/2014/main" id="{EEE8B85E-451E-7BF1-6B7D-7632C3011FC3}"/>
              </a:ext>
            </a:extLst>
          </p:cNvPr>
          <p:cNvSpPr>
            <a:spLocks noGrp="1"/>
          </p:cNvSpPr>
          <p:nvPr>
            <p:ph type="title"/>
          </p:nvPr>
        </p:nvSpPr>
        <p:spPr/>
        <p:txBody>
          <a:bodyPr>
            <a:normAutofit/>
          </a:bodyPr>
          <a:lstStyle/>
          <a:p>
            <a:r>
              <a:rPr lang="en-US" dirty="0"/>
              <a:t>Major part failures and issues since 2005</a:t>
            </a:r>
          </a:p>
        </p:txBody>
      </p:sp>
    </p:spTree>
    <p:extLst>
      <p:ext uri="{BB962C8B-B14F-4D97-AF65-F5344CB8AC3E}">
        <p14:creationId xmlns:p14="http://schemas.microsoft.com/office/powerpoint/2010/main" val="2758486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68B6EE6-F205-3E5D-E057-3454A731691E}"/>
              </a:ext>
            </a:extLst>
          </p:cNvPr>
          <p:cNvGraphicFramePr>
            <a:graphicFrameLocks noGrp="1"/>
          </p:cNvGraphicFramePr>
          <p:nvPr>
            <p:ph idx="1"/>
          </p:nvPr>
        </p:nvGraphicFramePr>
        <p:xfrm>
          <a:off x="1143000" y="983852"/>
          <a:ext cx="6807466" cy="4210050"/>
        </p:xfrm>
        <a:graphic>
          <a:graphicData uri="http://schemas.openxmlformats.org/drawingml/2006/table">
            <a:tbl>
              <a:tblPr firstRow="1" bandRow="1">
                <a:tableStyleId>{5C22544A-7EE6-4342-B048-85BDC9FD1C3A}</a:tableStyleId>
              </a:tblPr>
              <a:tblGrid>
                <a:gridCol w="680400">
                  <a:extLst>
                    <a:ext uri="{9D8B030D-6E8A-4147-A177-3AD203B41FA5}">
                      <a16:colId xmlns:a16="http://schemas.microsoft.com/office/drawing/2014/main" val="1242648923"/>
                    </a:ext>
                  </a:extLst>
                </a:gridCol>
                <a:gridCol w="1377515">
                  <a:extLst>
                    <a:ext uri="{9D8B030D-6E8A-4147-A177-3AD203B41FA5}">
                      <a16:colId xmlns:a16="http://schemas.microsoft.com/office/drawing/2014/main" val="791808488"/>
                    </a:ext>
                  </a:extLst>
                </a:gridCol>
                <a:gridCol w="512485">
                  <a:extLst>
                    <a:ext uri="{9D8B030D-6E8A-4147-A177-3AD203B41FA5}">
                      <a16:colId xmlns:a16="http://schemas.microsoft.com/office/drawing/2014/main" val="4186036756"/>
                    </a:ext>
                  </a:extLst>
                </a:gridCol>
                <a:gridCol w="1015200">
                  <a:extLst>
                    <a:ext uri="{9D8B030D-6E8A-4147-A177-3AD203B41FA5}">
                      <a16:colId xmlns:a16="http://schemas.microsoft.com/office/drawing/2014/main" val="513949594"/>
                    </a:ext>
                  </a:extLst>
                </a:gridCol>
                <a:gridCol w="896400">
                  <a:extLst>
                    <a:ext uri="{9D8B030D-6E8A-4147-A177-3AD203B41FA5}">
                      <a16:colId xmlns:a16="http://schemas.microsoft.com/office/drawing/2014/main" val="1237360164"/>
                    </a:ext>
                  </a:extLst>
                </a:gridCol>
                <a:gridCol w="1063800">
                  <a:extLst>
                    <a:ext uri="{9D8B030D-6E8A-4147-A177-3AD203B41FA5}">
                      <a16:colId xmlns:a16="http://schemas.microsoft.com/office/drawing/2014/main" val="378462980"/>
                    </a:ext>
                  </a:extLst>
                </a:gridCol>
                <a:gridCol w="1261666">
                  <a:extLst>
                    <a:ext uri="{9D8B030D-6E8A-4147-A177-3AD203B41FA5}">
                      <a16:colId xmlns:a16="http://schemas.microsoft.com/office/drawing/2014/main" val="393319529"/>
                    </a:ext>
                  </a:extLst>
                </a:gridCol>
              </a:tblGrid>
              <a:tr h="278130">
                <a:tc>
                  <a:txBody>
                    <a:bodyPr/>
                    <a:lstStyle/>
                    <a:p>
                      <a:r>
                        <a:rPr lang="en-US" sz="800" dirty="0"/>
                        <a:t>Mission</a:t>
                      </a:r>
                    </a:p>
                  </a:txBody>
                  <a:tcPr marL="68580" marR="68580" marT="34290" marB="34290"/>
                </a:tc>
                <a:tc>
                  <a:txBody>
                    <a:bodyPr/>
                    <a:lstStyle/>
                    <a:p>
                      <a:r>
                        <a:rPr lang="en-US" sz="800" dirty="0"/>
                        <a:t>Occurrence</a:t>
                      </a:r>
                    </a:p>
                  </a:txBody>
                  <a:tcPr marL="68580" marR="68580" marT="34290" marB="34290"/>
                </a:tc>
                <a:tc>
                  <a:txBody>
                    <a:bodyPr/>
                    <a:lstStyle/>
                    <a:p>
                      <a:r>
                        <a:rPr lang="en-US" sz="800" dirty="0"/>
                        <a:t>Location </a:t>
                      </a:r>
                    </a:p>
                  </a:txBody>
                  <a:tcPr marL="68580" marR="68580" marT="34290" marB="34290"/>
                </a:tc>
                <a:tc>
                  <a:txBody>
                    <a:bodyPr/>
                    <a:lstStyle/>
                    <a:p>
                      <a:r>
                        <a:rPr lang="en-US" sz="800" dirty="0"/>
                        <a:t>Part</a:t>
                      </a:r>
                    </a:p>
                  </a:txBody>
                  <a:tcPr marL="68580" marR="68580" marT="34290" marB="34290"/>
                </a:tc>
                <a:tc>
                  <a:txBody>
                    <a:bodyPr/>
                    <a:lstStyle/>
                    <a:p>
                      <a:r>
                        <a:rPr lang="en-US" sz="800" dirty="0"/>
                        <a:t>Result</a:t>
                      </a:r>
                    </a:p>
                  </a:txBody>
                  <a:tcPr marL="68580" marR="68580" marT="34290" marB="34290"/>
                </a:tc>
                <a:tc>
                  <a:txBody>
                    <a:bodyPr/>
                    <a:lstStyle/>
                    <a:p>
                      <a:r>
                        <a:rPr lang="en-US" sz="800" dirty="0"/>
                        <a:t>Root Cause </a:t>
                      </a:r>
                    </a:p>
                  </a:txBody>
                  <a:tcPr marL="68580" marR="68580" marT="34290" marB="34290"/>
                </a:tc>
                <a:tc>
                  <a:txBody>
                    <a:bodyPr/>
                    <a:lstStyle/>
                    <a:p>
                      <a:r>
                        <a:rPr lang="en-US" sz="800" dirty="0"/>
                        <a:t>Lesson</a:t>
                      </a:r>
                    </a:p>
                  </a:txBody>
                  <a:tcPr marL="68580" marR="68580" marT="34290" marB="34290"/>
                </a:tc>
                <a:extLst>
                  <a:ext uri="{0D108BD9-81ED-4DB2-BD59-A6C34878D82A}">
                    <a16:rowId xmlns:a16="http://schemas.microsoft.com/office/drawing/2014/main" val="3305959444"/>
                  </a:ext>
                </a:extLst>
              </a:tr>
              <a:tr h="640080">
                <a:tc>
                  <a:txBody>
                    <a:bodyPr/>
                    <a:lstStyle/>
                    <a:p>
                      <a:r>
                        <a:rPr lang="en-US" sz="800" dirty="0"/>
                        <a:t>GOES-R</a:t>
                      </a:r>
                    </a:p>
                  </a:txBody>
                  <a:tcPr marL="68580" marR="68580" marT="34290" marB="34290"/>
                </a:tc>
                <a:tc>
                  <a:txBody>
                    <a:bodyPr/>
                    <a:lstStyle/>
                    <a:p>
                      <a:r>
                        <a:rPr lang="en-US" sz="800" dirty="0"/>
                        <a:t>Part corrosion failure in I&amp;T</a:t>
                      </a:r>
                    </a:p>
                  </a:txBody>
                  <a:tcPr marL="68580" marR="68580" marT="34290" marB="34290"/>
                </a:tc>
                <a:tc>
                  <a:txBody>
                    <a:bodyPr/>
                    <a:lstStyle/>
                    <a:p>
                      <a:r>
                        <a:rPr lang="en-US" sz="800" dirty="0"/>
                        <a:t>Ground</a:t>
                      </a:r>
                    </a:p>
                  </a:txBody>
                  <a:tcPr marL="68580" marR="68580" marT="34290" marB="34290"/>
                </a:tc>
                <a:tc>
                  <a:txBody>
                    <a:bodyPr/>
                    <a:lstStyle/>
                    <a:p>
                      <a:r>
                        <a:rPr lang="en-US" sz="800" dirty="0"/>
                        <a:t>JANS BJTs</a:t>
                      </a:r>
                    </a:p>
                  </a:txBody>
                  <a:tcPr marL="68580" marR="68580" marT="34290" marB="34290"/>
                </a:tc>
                <a:tc>
                  <a:txBody>
                    <a:bodyPr/>
                    <a:lstStyle/>
                    <a:p>
                      <a:r>
                        <a:rPr lang="en-US" sz="800" dirty="0"/>
                        <a:t>$multi-M cost increase, launch slip</a:t>
                      </a:r>
                    </a:p>
                  </a:txBody>
                  <a:tcPr marL="68580" marR="68580" marT="34290" marB="34290"/>
                </a:tc>
                <a:tc>
                  <a:txBody>
                    <a:bodyPr/>
                    <a:lstStyle/>
                    <a:p>
                      <a:r>
                        <a:rPr lang="en-US" sz="800" dirty="0"/>
                        <a:t>Reliance on hermeticity to avoid corrosion, absolute reliance on JANS for perfect parts</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JANS requirements do not assure perfect parts, requirements for hermeticity can elevate risk of corrosion</a:t>
                      </a:r>
                    </a:p>
                  </a:txBody>
                  <a:tcPr marL="68580" marR="68580" marT="34290" marB="34290"/>
                </a:tc>
                <a:extLst>
                  <a:ext uri="{0D108BD9-81ED-4DB2-BD59-A6C34878D82A}">
                    <a16:rowId xmlns:a16="http://schemas.microsoft.com/office/drawing/2014/main" val="4257723004"/>
                  </a:ext>
                </a:extLst>
              </a:tr>
              <a:tr h="754380">
                <a:tc>
                  <a:txBody>
                    <a:bodyPr/>
                    <a:lstStyle/>
                    <a:p>
                      <a:r>
                        <a:rPr lang="en-US" sz="800" dirty="0"/>
                        <a:t>GOES-R GLM</a:t>
                      </a:r>
                    </a:p>
                  </a:txBody>
                  <a:tcPr marL="68580" marR="68580" marT="34290" marB="34290"/>
                </a:tc>
                <a:tc>
                  <a:txBody>
                    <a:bodyPr/>
                    <a:lstStyle/>
                    <a:p>
                      <a:r>
                        <a:rPr lang="en-US" sz="800" dirty="0"/>
                        <a:t>Part anomalous performance and failure after testing over datasheet limits</a:t>
                      </a:r>
                    </a:p>
                  </a:txBody>
                  <a:tcPr marL="68580" marR="68580" marT="34290" marB="34290"/>
                </a:tc>
                <a:tc>
                  <a:txBody>
                    <a:bodyPr/>
                    <a:lstStyle/>
                    <a:p>
                      <a:r>
                        <a:rPr lang="en-US" sz="800" dirty="0"/>
                        <a:t>Ground</a:t>
                      </a:r>
                    </a:p>
                  </a:txBody>
                  <a:tcPr marL="68580" marR="68580" marT="34290" marB="34290"/>
                </a:tc>
                <a:tc>
                  <a:txBody>
                    <a:bodyPr/>
                    <a:lstStyle/>
                    <a:p>
                      <a:r>
                        <a:rPr lang="en-US" sz="800" dirty="0"/>
                        <a:t>NASA-screened COTS LICCs (low ESL MLCCs)</a:t>
                      </a:r>
                    </a:p>
                  </a:txBody>
                  <a:tcPr marL="68580" marR="68580" marT="34290" marB="34290"/>
                </a:tc>
                <a:tc>
                  <a:txBody>
                    <a:bodyPr/>
                    <a:lstStyle/>
                    <a:p>
                      <a:r>
                        <a:rPr lang="en-US" sz="800" dirty="0"/>
                        <a:t>Programmatic hit</a:t>
                      </a:r>
                    </a:p>
                  </a:txBody>
                  <a:tcPr marL="68580" marR="68580" marT="34290" marB="34290"/>
                </a:tc>
                <a:tc>
                  <a:txBody>
                    <a:bodyPr/>
                    <a:lstStyle/>
                    <a:p>
                      <a:r>
                        <a:rPr lang="en-US" sz="800" dirty="0"/>
                        <a:t>Variability in specialized parts, COTS parts tested over datasheet levels (by manufacturer per demands from prime)</a:t>
                      </a:r>
                    </a:p>
                  </a:txBody>
                  <a:tcPr marL="68580" marR="68580" marT="34290" marB="34290"/>
                </a:tc>
                <a:tc>
                  <a:txBody>
                    <a:bodyPr/>
                    <a:lstStyle/>
                    <a:p>
                      <a:r>
                        <a:rPr lang="en-US" sz="800" dirty="0"/>
                        <a:t>Do not test COTS parts over rated datasheet values unless it is part of a proven manufacturer package</a:t>
                      </a:r>
                    </a:p>
                  </a:txBody>
                  <a:tcPr marL="68580" marR="68580" marT="34290" marB="34290"/>
                </a:tc>
                <a:extLst>
                  <a:ext uri="{0D108BD9-81ED-4DB2-BD59-A6C34878D82A}">
                    <a16:rowId xmlns:a16="http://schemas.microsoft.com/office/drawing/2014/main" val="1048883318"/>
                  </a:ext>
                </a:extLst>
              </a:tr>
              <a:tr h="525780">
                <a:tc>
                  <a:txBody>
                    <a:bodyPr/>
                    <a:lstStyle/>
                    <a:p>
                      <a:r>
                        <a:rPr lang="en-US" sz="800" dirty="0"/>
                        <a:t>LCRD</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Part anomalous performance and failure after testing over internal element limits</a:t>
                      </a:r>
                    </a:p>
                    <a:p>
                      <a:endParaRPr lang="en-US" sz="800" dirty="0"/>
                    </a:p>
                  </a:txBody>
                  <a:tcPr marL="68580" marR="68580" marT="34290" marB="34290"/>
                </a:tc>
                <a:tc>
                  <a:txBody>
                    <a:bodyPr/>
                    <a:lstStyle/>
                    <a:p>
                      <a:r>
                        <a:rPr lang="en-US" sz="800" dirty="0"/>
                        <a:t>Ground</a:t>
                      </a:r>
                    </a:p>
                  </a:txBody>
                  <a:tcPr marL="68580" marR="68580" marT="34290" marB="34290"/>
                </a:tc>
                <a:tc>
                  <a:txBody>
                    <a:bodyPr/>
                    <a:lstStyle/>
                    <a:p>
                      <a:r>
                        <a:rPr lang="en-US" sz="800" dirty="0"/>
                        <a:t>NASA-screened Custom VCSO</a:t>
                      </a:r>
                    </a:p>
                  </a:txBody>
                  <a:tcPr marL="68580" marR="68580" marT="34290" marB="34290"/>
                </a:tc>
                <a:tc>
                  <a:txBody>
                    <a:bodyPr/>
                    <a:lstStyle/>
                    <a:p>
                      <a:r>
                        <a:rPr lang="en-US" sz="800" dirty="0"/>
                        <a:t>Programmatic hit</a:t>
                      </a:r>
                    </a:p>
                  </a:txBody>
                  <a:tcPr marL="68580" marR="68580" marT="34290" marB="34290"/>
                </a:tc>
                <a:tc>
                  <a:txBody>
                    <a:bodyPr/>
                    <a:lstStyle/>
                    <a:p>
                      <a:r>
                        <a:rPr lang="en-US" sz="800" dirty="0"/>
                        <a:t>Custom part not fully understood by manufacturer, part </a:t>
                      </a:r>
                      <a:r>
                        <a:rPr lang="en-US" sz="800" dirty="0" err="1"/>
                        <a:t>overtested</a:t>
                      </a:r>
                      <a:r>
                        <a:rPr lang="en-US" sz="800" dirty="0"/>
                        <a:t> in screening</a:t>
                      </a:r>
                    </a:p>
                  </a:txBody>
                  <a:tcPr marL="68580" marR="68580" marT="34290" marB="34290"/>
                </a:tc>
                <a:tc>
                  <a:txBody>
                    <a:bodyPr/>
                    <a:lstStyle/>
                    <a:p>
                      <a:r>
                        <a:rPr lang="en-US" sz="800" dirty="0"/>
                        <a:t>Before applying screening tests to custom parts, be aware of </a:t>
                      </a:r>
                      <a:r>
                        <a:rPr lang="en-US" sz="800" dirty="0" err="1"/>
                        <a:t>limites</a:t>
                      </a:r>
                      <a:endParaRPr lang="en-US" sz="800" dirty="0"/>
                    </a:p>
                  </a:txBody>
                  <a:tcPr marL="68580" marR="68580" marT="34290" marB="34290"/>
                </a:tc>
                <a:extLst>
                  <a:ext uri="{0D108BD9-81ED-4DB2-BD59-A6C34878D82A}">
                    <a16:rowId xmlns:a16="http://schemas.microsoft.com/office/drawing/2014/main" val="3324524759"/>
                  </a:ext>
                </a:extLst>
              </a:tr>
              <a:tr h="1668780">
                <a:tc>
                  <a:txBody>
                    <a:bodyPr/>
                    <a:lstStyle/>
                    <a:p>
                      <a:r>
                        <a:rPr lang="en-US" sz="800" dirty="0"/>
                        <a:t>SDO</a:t>
                      </a:r>
                    </a:p>
                  </a:txBody>
                  <a:tcPr marL="68580" marR="68580" marT="34290" marB="34290"/>
                </a:tc>
                <a:tc>
                  <a:txBody>
                    <a:bodyPr/>
                    <a:lstStyle/>
                    <a:p>
                      <a:r>
                        <a:rPr lang="en-US" sz="800" dirty="0"/>
                        <a:t>Circuit misbehavior</a:t>
                      </a:r>
                    </a:p>
                  </a:txBody>
                  <a:tcPr marL="68580" marR="68580" marT="34290" marB="34290"/>
                </a:tc>
                <a:tc>
                  <a:txBody>
                    <a:bodyPr/>
                    <a:lstStyle/>
                    <a:p>
                      <a:r>
                        <a:rPr lang="en-US" sz="800" dirty="0"/>
                        <a:t>On-orbit</a:t>
                      </a:r>
                    </a:p>
                  </a:txBody>
                  <a:tcPr marL="68580" marR="68580" marT="34290" marB="34290"/>
                </a:tc>
                <a:tc>
                  <a:txBody>
                    <a:bodyPr/>
                    <a:lstStyle/>
                    <a:p>
                      <a:r>
                        <a:rPr lang="en-US" sz="800" dirty="0"/>
                        <a:t>M55681 Level 1 MLCC</a:t>
                      </a:r>
                    </a:p>
                  </a:txBody>
                  <a:tcPr marL="68580" marR="68580" marT="34290" marB="34290"/>
                </a:tc>
                <a:tc>
                  <a:txBody>
                    <a:bodyPr/>
                    <a:lstStyle/>
                    <a:p>
                      <a:r>
                        <a:rPr lang="en-US" sz="800" dirty="0"/>
                        <a:t>EVE instrument  failure</a:t>
                      </a:r>
                    </a:p>
                  </a:txBody>
                  <a:tcPr marL="68580" marR="68580" marT="34290" marB="34290"/>
                </a:tc>
                <a:tc>
                  <a:txBody>
                    <a:bodyPr/>
                    <a:lstStyle/>
                    <a:p>
                      <a:r>
                        <a:rPr lang="en-US" sz="800" dirty="0"/>
                        <a:t>(1) MIL-SPEC Level 1 Assurance is neither necessary nor sufficient to assure parts to be good for use.  (2) Per standard Agency and GSFC practices, parts were tested in non-flight conditions</a:t>
                      </a:r>
                    </a:p>
                  </a:txBody>
                  <a:tcPr marL="68580" marR="68580" marT="34290" marB="34290"/>
                </a:tc>
                <a:tc>
                  <a:txBody>
                    <a:bodyPr/>
                    <a:lstStyle/>
                    <a:p>
                      <a:r>
                        <a:rPr lang="en-US" sz="800" dirty="0"/>
                        <a:t>Over-reliance on testing approaches that are neither necessary or sufficient for success can lead to enormous and broad problems</a:t>
                      </a:r>
                    </a:p>
                    <a:p>
                      <a:endParaRPr lang="en-US" sz="800" dirty="0"/>
                    </a:p>
                    <a:p>
                      <a:r>
                        <a:rPr lang="en-US" sz="800" dirty="0"/>
                        <a:t>Manufacturers are best tuned to identify processes needed to assure reliability of components based on their own manufacturing processes, experiential observations, and usage</a:t>
                      </a:r>
                    </a:p>
                  </a:txBody>
                  <a:tcPr marL="68580" marR="68580" marT="34290" marB="34290"/>
                </a:tc>
                <a:extLst>
                  <a:ext uri="{0D108BD9-81ED-4DB2-BD59-A6C34878D82A}">
                    <a16:rowId xmlns:a16="http://schemas.microsoft.com/office/drawing/2014/main" val="666017067"/>
                  </a:ext>
                </a:extLst>
              </a:tr>
            </a:tbl>
          </a:graphicData>
        </a:graphic>
      </p:graphicFrame>
      <p:sp>
        <p:nvSpPr>
          <p:cNvPr id="3" name="Title 2">
            <a:extLst>
              <a:ext uri="{FF2B5EF4-FFF2-40B4-BE49-F238E27FC236}">
                <a16:creationId xmlns:a16="http://schemas.microsoft.com/office/drawing/2014/main" id="{EEE8B85E-451E-7BF1-6B7D-7632C3011FC3}"/>
              </a:ext>
            </a:extLst>
          </p:cNvPr>
          <p:cNvSpPr>
            <a:spLocks noGrp="1"/>
          </p:cNvSpPr>
          <p:nvPr>
            <p:ph type="title"/>
          </p:nvPr>
        </p:nvSpPr>
        <p:spPr/>
        <p:txBody>
          <a:bodyPr>
            <a:normAutofit/>
          </a:bodyPr>
          <a:lstStyle/>
          <a:p>
            <a:r>
              <a:rPr lang="en-US" dirty="0"/>
              <a:t>Major part failures and issues since 2005</a:t>
            </a:r>
          </a:p>
        </p:txBody>
      </p:sp>
    </p:spTree>
    <p:extLst>
      <p:ext uri="{BB962C8B-B14F-4D97-AF65-F5344CB8AC3E}">
        <p14:creationId xmlns:p14="http://schemas.microsoft.com/office/powerpoint/2010/main" val="693502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68B6EE6-F205-3E5D-E057-3454A731691E}"/>
              </a:ext>
            </a:extLst>
          </p:cNvPr>
          <p:cNvGraphicFramePr>
            <a:graphicFrameLocks noGrp="1"/>
          </p:cNvGraphicFramePr>
          <p:nvPr>
            <p:ph idx="1"/>
          </p:nvPr>
        </p:nvGraphicFramePr>
        <p:xfrm>
          <a:off x="1143000" y="983852"/>
          <a:ext cx="6807466" cy="3829050"/>
        </p:xfrm>
        <a:graphic>
          <a:graphicData uri="http://schemas.openxmlformats.org/drawingml/2006/table">
            <a:tbl>
              <a:tblPr firstRow="1" bandRow="1">
                <a:tableStyleId>{5C22544A-7EE6-4342-B048-85BDC9FD1C3A}</a:tableStyleId>
              </a:tblPr>
              <a:tblGrid>
                <a:gridCol w="972495">
                  <a:extLst>
                    <a:ext uri="{9D8B030D-6E8A-4147-A177-3AD203B41FA5}">
                      <a16:colId xmlns:a16="http://schemas.microsoft.com/office/drawing/2014/main" val="1242648923"/>
                    </a:ext>
                  </a:extLst>
                </a:gridCol>
                <a:gridCol w="1085420">
                  <a:extLst>
                    <a:ext uri="{9D8B030D-6E8A-4147-A177-3AD203B41FA5}">
                      <a16:colId xmlns:a16="http://schemas.microsoft.com/office/drawing/2014/main" val="791808488"/>
                    </a:ext>
                  </a:extLst>
                </a:gridCol>
                <a:gridCol w="859571">
                  <a:extLst>
                    <a:ext uri="{9D8B030D-6E8A-4147-A177-3AD203B41FA5}">
                      <a16:colId xmlns:a16="http://schemas.microsoft.com/office/drawing/2014/main" val="4186036756"/>
                    </a:ext>
                  </a:extLst>
                </a:gridCol>
                <a:gridCol w="972495">
                  <a:extLst>
                    <a:ext uri="{9D8B030D-6E8A-4147-A177-3AD203B41FA5}">
                      <a16:colId xmlns:a16="http://schemas.microsoft.com/office/drawing/2014/main" val="513949594"/>
                    </a:ext>
                  </a:extLst>
                </a:gridCol>
                <a:gridCol w="972495">
                  <a:extLst>
                    <a:ext uri="{9D8B030D-6E8A-4147-A177-3AD203B41FA5}">
                      <a16:colId xmlns:a16="http://schemas.microsoft.com/office/drawing/2014/main" val="1237360164"/>
                    </a:ext>
                  </a:extLst>
                </a:gridCol>
                <a:gridCol w="972495">
                  <a:extLst>
                    <a:ext uri="{9D8B030D-6E8A-4147-A177-3AD203B41FA5}">
                      <a16:colId xmlns:a16="http://schemas.microsoft.com/office/drawing/2014/main" val="378462980"/>
                    </a:ext>
                  </a:extLst>
                </a:gridCol>
                <a:gridCol w="972495">
                  <a:extLst>
                    <a:ext uri="{9D8B030D-6E8A-4147-A177-3AD203B41FA5}">
                      <a16:colId xmlns:a16="http://schemas.microsoft.com/office/drawing/2014/main" val="393319529"/>
                    </a:ext>
                  </a:extLst>
                </a:gridCol>
              </a:tblGrid>
              <a:tr h="278130">
                <a:tc>
                  <a:txBody>
                    <a:bodyPr/>
                    <a:lstStyle/>
                    <a:p>
                      <a:r>
                        <a:rPr lang="en-US" sz="800" dirty="0"/>
                        <a:t>Mission</a:t>
                      </a:r>
                    </a:p>
                  </a:txBody>
                  <a:tcPr marL="68580" marR="68580" marT="34290" marB="34290"/>
                </a:tc>
                <a:tc>
                  <a:txBody>
                    <a:bodyPr/>
                    <a:lstStyle/>
                    <a:p>
                      <a:r>
                        <a:rPr lang="en-US" sz="800" dirty="0"/>
                        <a:t>Occurrence</a:t>
                      </a:r>
                    </a:p>
                  </a:txBody>
                  <a:tcPr marL="68580" marR="68580" marT="34290" marB="34290"/>
                </a:tc>
                <a:tc>
                  <a:txBody>
                    <a:bodyPr/>
                    <a:lstStyle/>
                    <a:p>
                      <a:r>
                        <a:rPr lang="en-US" sz="800" dirty="0"/>
                        <a:t>Location </a:t>
                      </a:r>
                    </a:p>
                  </a:txBody>
                  <a:tcPr marL="68580" marR="68580" marT="34290" marB="34290"/>
                </a:tc>
                <a:tc>
                  <a:txBody>
                    <a:bodyPr/>
                    <a:lstStyle/>
                    <a:p>
                      <a:r>
                        <a:rPr lang="en-US" sz="800" dirty="0"/>
                        <a:t>Part</a:t>
                      </a:r>
                    </a:p>
                  </a:txBody>
                  <a:tcPr marL="68580" marR="68580" marT="34290" marB="34290"/>
                </a:tc>
                <a:tc>
                  <a:txBody>
                    <a:bodyPr/>
                    <a:lstStyle/>
                    <a:p>
                      <a:r>
                        <a:rPr lang="en-US" sz="800" dirty="0"/>
                        <a:t>Result</a:t>
                      </a:r>
                    </a:p>
                  </a:txBody>
                  <a:tcPr marL="68580" marR="68580" marT="34290" marB="34290"/>
                </a:tc>
                <a:tc>
                  <a:txBody>
                    <a:bodyPr/>
                    <a:lstStyle/>
                    <a:p>
                      <a:r>
                        <a:rPr lang="en-US" sz="800" dirty="0"/>
                        <a:t>Root Cause </a:t>
                      </a:r>
                    </a:p>
                  </a:txBody>
                  <a:tcPr marL="68580" marR="68580" marT="34290" marB="34290"/>
                </a:tc>
                <a:tc>
                  <a:txBody>
                    <a:bodyPr/>
                    <a:lstStyle/>
                    <a:p>
                      <a:r>
                        <a:rPr lang="en-US" sz="800" dirty="0"/>
                        <a:t>Lesson</a:t>
                      </a:r>
                    </a:p>
                  </a:txBody>
                  <a:tcPr marL="68580" marR="68580" marT="34290" marB="34290"/>
                </a:tc>
                <a:extLst>
                  <a:ext uri="{0D108BD9-81ED-4DB2-BD59-A6C34878D82A}">
                    <a16:rowId xmlns:a16="http://schemas.microsoft.com/office/drawing/2014/main" val="3305959444"/>
                  </a:ext>
                </a:extLst>
              </a:tr>
              <a:tr h="2468880">
                <a:tc>
                  <a:txBody>
                    <a:bodyPr/>
                    <a:lstStyle/>
                    <a:p>
                      <a:r>
                        <a:rPr lang="en-US" sz="800" dirty="0"/>
                        <a:t>LandSat-8</a:t>
                      </a:r>
                    </a:p>
                  </a:txBody>
                  <a:tcPr marL="68580" marR="68580" marT="34290" marB="34290"/>
                </a:tc>
                <a:tc>
                  <a:txBody>
                    <a:bodyPr/>
                    <a:lstStyle/>
                    <a:p>
                      <a:r>
                        <a:rPr lang="en-US" sz="800" dirty="0"/>
                        <a:t>Persistent TIRS instrument safeholds</a:t>
                      </a:r>
                    </a:p>
                  </a:txBody>
                  <a:tcPr marL="68580" marR="68580" marT="34290" marB="34290"/>
                </a:tc>
                <a:tc>
                  <a:txBody>
                    <a:bodyPr/>
                    <a:lstStyle/>
                    <a:p>
                      <a:r>
                        <a:rPr lang="en-US" sz="800" dirty="0"/>
                        <a:t>On-orbit</a:t>
                      </a:r>
                    </a:p>
                  </a:txBody>
                  <a:tcPr marL="68580" marR="68580" marT="34290" marB="34290"/>
                </a:tc>
                <a:tc>
                  <a:txBody>
                    <a:bodyPr/>
                    <a:lstStyle/>
                    <a:p>
                      <a:r>
                        <a:rPr lang="en-US" sz="800" dirty="0"/>
                        <a:t>M55681 Level 1 MLCC</a:t>
                      </a:r>
                    </a:p>
                  </a:txBody>
                  <a:tcPr marL="68580" marR="68580" marT="34290" marB="34290"/>
                </a:tc>
                <a:tc>
                  <a:txBody>
                    <a:bodyPr/>
                    <a:lstStyle/>
                    <a:p>
                      <a:r>
                        <a:rPr lang="en-US" sz="800" dirty="0"/>
                        <a:t>Switch to open loop pointing</a:t>
                      </a:r>
                    </a:p>
                  </a:txBody>
                  <a:tcPr marL="68580" marR="68580" marT="34290" marB="34290"/>
                </a:tc>
                <a:tc>
                  <a:txBody>
                    <a:bodyPr/>
                    <a:lstStyle/>
                    <a:p>
                      <a:r>
                        <a:rPr lang="en-US" sz="800" dirty="0"/>
                        <a:t>(1) MIL-SPEC Level 1 Assurance is neither necessary nor sufficient to assure parts to be good for use.  (2) Per standard Agency and GSFC practices, parts were tested in non-flight conditions</a:t>
                      </a:r>
                    </a:p>
                  </a:txBody>
                  <a:tcPr marL="68580" marR="68580" marT="34290" marB="34290"/>
                </a:tc>
                <a:tc>
                  <a:txBody>
                    <a:bodyPr/>
                    <a:lstStyle/>
                    <a:p>
                      <a:r>
                        <a:rPr lang="en-US" sz="800" dirty="0"/>
                        <a:t>Over-reliance on testing approaches that are neither necessary or sufficient for success can lead to enormous and broad problems</a:t>
                      </a:r>
                    </a:p>
                    <a:p>
                      <a:endParaRPr lang="en-US" sz="800" dirty="0"/>
                    </a:p>
                    <a:p>
                      <a:r>
                        <a:rPr lang="en-US" sz="800" dirty="0"/>
                        <a:t>Manufacturers are best tuned to identify processes needed to assure reliability of components based on their own manufacturing processes, experiential observations, and usage</a:t>
                      </a:r>
                    </a:p>
                  </a:txBody>
                  <a:tcPr marL="68580" marR="68580" marT="34290" marB="34290"/>
                </a:tc>
                <a:extLst>
                  <a:ext uri="{0D108BD9-81ED-4DB2-BD59-A6C34878D82A}">
                    <a16:rowId xmlns:a16="http://schemas.microsoft.com/office/drawing/2014/main" val="1588319092"/>
                  </a:ext>
                </a:extLst>
              </a:tr>
              <a:tr h="754380">
                <a:tc>
                  <a:txBody>
                    <a:bodyPr/>
                    <a:lstStyle/>
                    <a:p>
                      <a:r>
                        <a:rPr lang="en-US" sz="800" dirty="0"/>
                        <a:t>Insight</a:t>
                      </a:r>
                    </a:p>
                  </a:txBody>
                  <a:tcPr marL="68580" marR="68580" marT="34290" marB="34290"/>
                </a:tc>
                <a:tc>
                  <a:txBody>
                    <a:bodyPr/>
                    <a:lstStyle/>
                    <a:p>
                      <a:r>
                        <a:rPr lang="en-US" sz="800" dirty="0"/>
                        <a:t>Part corrosion failure in I&amp;T</a:t>
                      </a:r>
                    </a:p>
                  </a:txBody>
                  <a:tcPr marL="68580" marR="68580" marT="34290" marB="34290"/>
                </a:tc>
                <a:tc>
                  <a:txBody>
                    <a:bodyPr/>
                    <a:lstStyle/>
                    <a:p>
                      <a:r>
                        <a:rPr lang="en-US" sz="800" dirty="0"/>
                        <a:t>Ground</a:t>
                      </a:r>
                    </a:p>
                  </a:txBody>
                  <a:tcPr marL="68580" marR="68580" marT="34290" marB="34290"/>
                </a:tc>
                <a:tc>
                  <a:txBody>
                    <a:bodyPr/>
                    <a:lstStyle/>
                    <a:p>
                      <a:r>
                        <a:rPr lang="en-US" sz="800" dirty="0"/>
                        <a:t>JANS BJTs</a:t>
                      </a:r>
                    </a:p>
                  </a:txBody>
                  <a:tcPr marL="68580" marR="68580" marT="34290" marB="34290"/>
                </a:tc>
                <a:tc>
                  <a:txBody>
                    <a:bodyPr/>
                    <a:lstStyle/>
                    <a:p>
                      <a:r>
                        <a:rPr lang="en-US" sz="800" dirty="0"/>
                        <a:t>$multi-M cost increase </a:t>
                      </a:r>
                      <a:r>
                        <a:rPr lang="en-US" sz="800" u="sng" dirty="0"/>
                        <a:t>to GOES-R,</a:t>
                      </a:r>
                      <a:r>
                        <a:rPr lang="en-US" sz="800" dirty="0"/>
                        <a:t> </a:t>
                      </a:r>
                      <a:r>
                        <a:rPr lang="en-US" sz="800" u="sng" dirty="0"/>
                        <a:t>launch slip for GOES-R</a:t>
                      </a:r>
                    </a:p>
                  </a:txBody>
                  <a:tcPr marL="68580" marR="68580" marT="34290" marB="34290"/>
                </a:tc>
                <a:tc>
                  <a:txBody>
                    <a:bodyPr/>
                    <a:lstStyle/>
                    <a:p>
                      <a:r>
                        <a:rPr lang="en-US" sz="800" dirty="0"/>
                        <a:t>Reliance on hermeticity to avoid corrosion, absolute reliance on JANS for perfect parts</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t>JANS requirements do not assure perfect parts, requirements for hermeticity can elevate risk of corrosion</a:t>
                      </a:r>
                    </a:p>
                  </a:txBody>
                  <a:tcPr marL="68580" marR="68580" marT="34290" marB="34290"/>
                </a:tc>
                <a:extLst>
                  <a:ext uri="{0D108BD9-81ED-4DB2-BD59-A6C34878D82A}">
                    <a16:rowId xmlns:a16="http://schemas.microsoft.com/office/drawing/2014/main" val="2733330642"/>
                  </a:ext>
                </a:extLst>
              </a:tr>
            </a:tbl>
          </a:graphicData>
        </a:graphic>
      </p:graphicFrame>
      <p:sp>
        <p:nvSpPr>
          <p:cNvPr id="3" name="Title 2">
            <a:extLst>
              <a:ext uri="{FF2B5EF4-FFF2-40B4-BE49-F238E27FC236}">
                <a16:creationId xmlns:a16="http://schemas.microsoft.com/office/drawing/2014/main" id="{EEE8B85E-451E-7BF1-6B7D-7632C3011FC3}"/>
              </a:ext>
            </a:extLst>
          </p:cNvPr>
          <p:cNvSpPr>
            <a:spLocks noGrp="1"/>
          </p:cNvSpPr>
          <p:nvPr>
            <p:ph type="title"/>
          </p:nvPr>
        </p:nvSpPr>
        <p:spPr/>
        <p:txBody>
          <a:bodyPr>
            <a:normAutofit/>
          </a:bodyPr>
          <a:lstStyle/>
          <a:p>
            <a:r>
              <a:rPr lang="en-US" dirty="0"/>
              <a:t>Major part failures and issues since 2005</a:t>
            </a:r>
          </a:p>
        </p:txBody>
      </p:sp>
    </p:spTree>
    <p:extLst>
      <p:ext uri="{BB962C8B-B14F-4D97-AF65-F5344CB8AC3E}">
        <p14:creationId xmlns:p14="http://schemas.microsoft.com/office/powerpoint/2010/main" val="2896424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68B6EE6-F205-3E5D-E057-3454A731691E}"/>
              </a:ext>
            </a:extLst>
          </p:cNvPr>
          <p:cNvGraphicFramePr>
            <a:graphicFrameLocks noGrp="1"/>
          </p:cNvGraphicFramePr>
          <p:nvPr>
            <p:ph idx="1"/>
          </p:nvPr>
        </p:nvGraphicFramePr>
        <p:xfrm>
          <a:off x="1143000" y="983852"/>
          <a:ext cx="6807466" cy="7802880"/>
        </p:xfrm>
        <a:graphic>
          <a:graphicData uri="http://schemas.openxmlformats.org/drawingml/2006/table">
            <a:tbl>
              <a:tblPr firstRow="1" bandRow="1">
                <a:tableStyleId>{5C22544A-7EE6-4342-B048-85BDC9FD1C3A}</a:tableStyleId>
              </a:tblPr>
              <a:tblGrid>
                <a:gridCol w="972495">
                  <a:extLst>
                    <a:ext uri="{9D8B030D-6E8A-4147-A177-3AD203B41FA5}">
                      <a16:colId xmlns:a16="http://schemas.microsoft.com/office/drawing/2014/main" val="1242648923"/>
                    </a:ext>
                  </a:extLst>
                </a:gridCol>
                <a:gridCol w="1085420">
                  <a:extLst>
                    <a:ext uri="{9D8B030D-6E8A-4147-A177-3AD203B41FA5}">
                      <a16:colId xmlns:a16="http://schemas.microsoft.com/office/drawing/2014/main" val="791808488"/>
                    </a:ext>
                  </a:extLst>
                </a:gridCol>
                <a:gridCol w="859571">
                  <a:extLst>
                    <a:ext uri="{9D8B030D-6E8A-4147-A177-3AD203B41FA5}">
                      <a16:colId xmlns:a16="http://schemas.microsoft.com/office/drawing/2014/main" val="4186036756"/>
                    </a:ext>
                  </a:extLst>
                </a:gridCol>
                <a:gridCol w="972495">
                  <a:extLst>
                    <a:ext uri="{9D8B030D-6E8A-4147-A177-3AD203B41FA5}">
                      <a16:colId xmlns:a16="http://schemas.microsoft.com/office/drawing/2014/main" val="513949594"/>
                    </a:ext>
                  </a:extLst>
                </a:gridCol>
                <a:gridCol w="972495">
                  <a:extLst>
                    <a:ext uri="{9D8B030D-6E8A-4147-A177-3AD203B41FA5}">
                      <a16:colId xmlns:a16="http://schemas.microsoft.com/office/drawing/2014/main" val="1237360164"/>
                    </a:ext>
                  </a:extLst>
                </a:gridCol>
                <a:gridCol w="972495">
                  <a:extLst>
                    <a:ext uri="{9D8B030D-6E8A-4147-A177-3AD203B41FA5}">
                      <a16:colId xmlns:a16="http://schemas.microsoft.com/office/drawing/2014/main" val="378462980"/>
                    </a:ext>
                  </a:extLst>
                </a:gridCol>
                <a:gridCol w="972495">
                  <a:extLst>
                    <a:ext uri="{9D8B030D-6E8A-4147-A177-3AD203B41FA5}">
                      <a16:colId xmlns:a16="http://schemas.microsoft.com/office/drawing/2014/main" val="393319529"/>
                    </a:ext>
                  </a:extLst>
                </a:gridCol>
              </a:tblGrid>
              <a:tr h="278130">
                <a:tc>
                  <a:txBody>
                    <a:bodyPr/>
                    <a:lstStyle/>
                    <a:p>
                      <a:r>
                        <a:rPr lang="en-US" sz="600" dirty="0"/>
                        <a:t>Mission</a:t>
                      </a:r>
                    </a:p>
                  </a:txBody>
                  <a:tcPr marL="68580" marR="68580" marT="34290" marB="34290"/>
                </a:tc>
                <a:tc>
                  <a:txBody>
                    <a:bodyPr/>
                    <a:lstStyle/>
                    <a:p>
                      <a:r>
                        <a:rPr lang="en-US" sz="600" dirty="0"/>
                        <a:t>Occurrence</a:t>
                      </a:r>
                    </a:p>
                  </a:txBody>
                  <a:tcPr marL="68580" marR="68580" marT="34290" marB="34290"/>
                </a:tc>
                <a:tc>
                  <a:txBody>
                    <a:bodyPr/>
                    <a:lstStyle/>
                    <a:p>
                      <a:r>
                        <a:rPr lang="en-US" sz="600" dirty="0"/>
                        <a:t>Location </a:t>
                      </a:r>
                    </a:p>
                  </a:txBody>
                  <a:tcPr marL="68580" marR="68580" marT="34290" marB="34290"/>
                </a:tc>
                <a:tc>
                  <a:txBody>
                    <a:bodyPr/>
                    <a:lstStyle/>
                    <a:p>
                      <a:r>
                        <a:rPr lang="en-US" sz="600" dirty="0"/>
                        <a:t>Part</a:t>
                      </a:r>
                    </a:p>
                  </a:txBody>
                  <a:tcPr marL="68580" marR="68580" marT="34290" marB="34290"/>
                </a:tc>
                <a:tc>
                  <a:txBody>
                    <a:bodyPr/>
                    <a:lstStyle/>
                    <a:p>
                      <a:r>
                        <a:rPr lang="en-US" sz="600" dirty="0"/>
                        <a:t>Result</a:t>
                      </a:r>
                    </a:p>
                  </a:txBody>
                  <a:tcPr marL="68580" marR="68580" marT="34290" marB="34290"/>
                </a:tc>
                <a:tc>
                  <a:txBody>
                    <a:bodyPr/>
                    <a:lstStyle/>
                    <a:p>
                      <a:r>
                        <a:rPr lang="en-US" sz="600" dirty="0"/>
                        <a:t>Root Cause </a:t>
                      </a:r>
                    </a:p>
                  </a:txBody>
                  <a:tcPr marL="68580" marR="68580" marT="34290" marB="34290"/>
                </a:tc>
                <a:tc>
                  <a:txBody>
                    <a:bodyPr/>
                    <a:lstStyle/>
                    <a:p>
                      <a:r>
                        <a:rPr lang="en-US" sz="600" dirty="0"/>
                        <a:t>Lesson</a:t>
                      </a:r>
                    </a:p>
                  </a:txBody>
                  <a:tcPr marL="68580" marR="68580" marT="34290" marB="34290"/>
                </a:tc>
                <a:extLst>
                  <a:ext uri="{0D108BD9-81ED-4DB2-BD59-A6C34878D82A}">
                    <a16:rowId xmlns:a16="http://schemas.microsoft.com/office/drawing/2014/main" val="3305959444"/>
                  </a:ext>
                </a:extLst>
              </a:tr>
              <a:tr h="342900">
                <a:tc>
                  <a:txBody>
                    <a:bodyPr/>
                    <a:lstStyle/>
                    <a:p>
                      <a:r>
                        <a:rPr lang="en-US" sz="600" dirty="0"/>
                        <a:t>SMAP</a:t>
                      </a:r>
                    </a:p>
                  </a:txBody>
                  <a:tcPr marL="68580" marR="68580" marT="34290" marB="34290"/>
                </a:tc>
                <a:tc>
                  <a:txBody>
                    <a:bodyPr/>
                    <a:lstStyle/>
                    <a:p>
                      <a:r>
                        <a:rPr lang="en-US" sz="600" dirty="0"/>
                        <a:t>power supply failure</a:t>
                      </a:r>
                    </a:p>
                  </a:txBody>
                  <a:tcPr marL="68580" marR="68580" marT="34290" marB="34290"/>
                </a:tc>
                <a:tc>
                  <a:txBody>
                    <a:bodyPr/>
                    <a:lstStyle/>
                    <a:p>
                      <a:r>
                        <a:rPr lang="en-US" sz="600" dirty="0"/>
                        <a:t>On-orbit</a:t>
                      </a:r>
                    </a:p>
                  </a:txBody>
                  <a:tcPr marL="68580" marR="68580" marT="34290" marB="34290"/>
                </a:tc>
                <a:tc>
                  <a:txBody>
                    <a:bodyPr/>
                    <a:lstStyle/>
                    <a:p>
                      <a:r>
                        <a:rPr lang="en-US" sz="600" dirty="0"/>
                        <a:t>JANSR MOSFET</a:t>
                      </a:r>
                    </a:p>
                  </a:txBody>
                  <a:tcPr marL="68580" marR="68580" marT="34290" marB="34290"/>
                </a:tc>
                <a:tc>
                  <a:txBody>
                    <a:bodyPr/>
                    <a:lstStyle/>
                    <a:p>
                      <a:r>
                        <a:rPr lang="en-US" sz="600" dirty="0"/>
                        <a:t>Radar failure</a:t>
                      </a:r>
                    </a:p>
                  </a:txBody>
                  <a:tcPr marL="68580" marR="68580" marT="34290" marB="34290"/>
                </a:tc>
                <a:tc>
                  <a:txBody>
                    <a:bodyPr/>
                    <a:lstStyle/>
                    <a:p>
                      <a:r>
                        <a:rPr lang="en-US" sz="600" dirty="0"/>
                        <a:t>Use of piece part RHA to mitigate radiation</a:t>
                      </a:r>
                    </a:p>
                  </a:txBody>
                  <a:tcPr marL="68580" marR="68580" marT="34290" marB="34290"/>
                </a:tc>
                <a:tc>
                  <a:txBody>
                    <a:bodyPr/>
                    <a:lstStyle/>
                    <a:p>
                      <a:r>
                        <a:rPr lang="en-US" sz="600" dirty="0"/>
                        <a:t>Radiation must be solved at the circuit and system level</a:t>
                      </a:r>
                    </a:p>
                  </a:txBody>
                  <a:tcPr marL="68580" marR="68580" marT="34290" marB="34290"/>
                </a:tc>
                <a:extLst>
                  <a:ext uri="{0D108BD9-81ED-4DB2-BD59-A6C34878D82A}">
                    <a16:rowId xmlns:a16="http://schemas.microsoft.com/office/drawing/2014/main" val="548084108"/>
                  </a:ext>
                </a:extLst>
              </a:tr>
              <a:tr h="342900">
                <a:tc>
                  <a:txBody>
                    <a:bodyPr/>
                    <a:lstStyle/>
                    <a:p>
                      <a:r>
                        <a:rPr lang="en-US" sz="600" dirty="0"/>
                        <a:t>SAC-D</a:t>
                      </a:r>
                    </a:p>
                  </a:txBody>
                  <a:tcPr marL="68580" marR="68580" marT="34290" marB="34290"/>
                </a:tc>
                <a:tc>
                  <a:txBody>
                    <a:bodyPr/>
                    <a:lstStyle/>
                    <a:p>
                      <a:r>
                        <a:rPr lang="en-US" sz="600" dirty="0"/>
                        <a:t>Power supply failures</a:t>
                      </a:r>
                    </a:p>
                  </a:txBody>
                  <a:tcPr marL="68580" marR="68580" marT="34290" marB="34290"/>
                </a:tc>
                <a:tc>
                  <a:txBody>
                    <a:bodyPr/>
                    <a:lstStyle/>
                    <a:p>
                      <a:r>
                        <a:rPr lang="en-US" sz="600" dirty="0"/>
                        <a:t>On-orbit</a:t>
                      </a:r>
                    </a:p>
                  </a:txBody>
                  <a:tcPr marL="68580" marR="68580" marT="34290" marB="34290"/>
                </a:tc>
                <a:tc>
                  <a:txBody>
                    <a:bodyPr/>
                    <a:lstStyle/>
                    <a:p>
                      <a:r>
                        <a:rPr lang="en-US" sz="600" dirty="0"/>
                        <a:t>NASA-screened (level 1) COTS DC/DC converters</a:t>
                      </a:r>
                    </a:p>
                  </a:txBody>
                  <a:tcPr marL="68580" marR="68580" marT="34290" marB="34290"/>
                </a:tc>
                <a:tc>
                  <a:txBody>
                    <a:bodyPr/>
                    <a:lstStyle/>
                    <a:p>
                      <a:r>
                        <a:rPr lang="en-US" sz="600" dirty="0"/>
                        <a:t>(Extended) mission failure</a:t>
                      </a:r>
                    </a:p>
                  </a:txBody>
                  <a:tcPr marL="68580" marR="68580" marT="34290" marB="34290"/>
                </a:tc>
                <a:tc>
                  <a:txBody>
                    <a:bodyPr/>
                    <a:lstStyle/>
                    <a:p>
                      <a:r>
                        <a:rPr lang="en-US" sz="600" dirty="0"/>
                        <a:t>Parts were </a:t>
                      </a:r>
                      <a:r>
                        <a:rPr lang="en-US" sz="600" dirty="0" err="1"/>
                        <a:t>overtested</a:t>
                      </a:r>
                      <a:r>
                        <a:rPr lang="en-US" sz="600" dirty="0"/>
                        <a:t> in screening</a:t>
                      </a:r>
                    </a:p>
                  </a:txBody>
                  <a:tcPr marL="68580" marR="68580" marT="34290" marB="34290"/>
                </a:tc>
                <a:tc>
                  <a:txBody>
                    <a:bodyPr/>
                    <a:lstStyle/>
                    <a:p>
                      <a:r>
                        <a:rPr lang="en-US" sz="600" dirty="0"/>
                        <a:t>Respect the datasheet in handling, testing, and usage</a:t>
                      </a:r>
                    </a:p>
                  </a:txBody>
                  <a:tcPr marL="68580" marR="68580" marT="34290" marB="34290"/>
                </a:tc>
                <a:extLst>
                  <a:ext uri="{0D108BD9-81ED-4DB2-BD59-A6C34878D82A}">
                    <a16:rowId xmlns:a16="http://schemas.microsoft.com/office/drawing/2014/main" val="2381615745"/>
                  </a:ext>
                </a:extLst>
              </a:tr>
              <a:tr h="800100">
                <a:tc>
                  <a:txBody>
                    <a:bodyPr/>
                    <a:lstStyle/>
                    <a:p>
                      <a:r>
                        <a:rPr lang="en-US" sz="600" dirty="0"/>
                        <a:t>MMS</a:t>
                      </a:r>
                    </a:p>
                  </a:txBody>
                  <a:tcPr marL="68580" marR="68580" marT="34290" marB="34290"/>
                </a:tc>
                <a:tc>
                  <a:txBody>
                    <a:bodyPr/>
                    <a:lstStyle/>
                    <a:p>
                      <a:r>
                        <a:rPr lang="en-US" sz="600" dirty="0"/>
                        <a:t>Part screening and lot acceptance challenges</a:t>
                      </a:r>
                    </a:p>
                  </a:txBody>
                  <a:tcPr marL="68580" marR="68580" marT="34290" marB="34290"/>
                </a:tc>
                <a:tc>
                  <a:txBody>
                    <a:bodyPr/>
                    <a:lstStyle/>
                    <a:p>
                      <a:r>
                        <a:rPr lang="en-US" sz="600" dirty="0"/>
                        <a:t>Ground</a:t>
                      </a:r>
                    </a:p>
                  </a:txBody>
                  <a:tcPr marL="68580" marR="68580" marT="34290" marB="34290"/>
                </a:tc>
                <a:tc>
                  <a:txBody>
                    <a:bodyPr/>
                    <a:lstStyle/>
                    <a:p>
                      <a:r>
                        <a:rPr lang="en-US" sz="600" dirty="0"/>
                        <a:t>NASA-screened COTS  HV801 optocoupler</a:t>
                      </a:r>
                    </a:p>
                  </a:txBody>
                  <a:tcPr marL="68580" marR="68580" marT="34290" marB="34290"/>
                </a:tc>
                <a:tc>
                  <a:txBody>
                    <a:bodyPr/>
                    <a:lstStyle/>
                    <a:p>
                      <a:r>
                        <a:rPr lang="en-US" sz="600" dirty="0"/>
                        <a:t>Significant reduction in back-end testing</a:t>
                      </a:r>
                    </a:p>
                  </a:txBody>
                  <a:tcPr marL="68580" marR="68580" marT="34290" marB="34290"/>
                </a:tc>
                <a:tc>
                  <a:txBody>
                    <a:bodyPr/>
                    <a:lstStyle/>
                    <a:p>
                      <a:r>
                        <a:rPr lang="en-US" sz="600" dirty="0"/>
                        <a:t>Use of low-volume hand produced parts well outside of  proven bounds</a:t>
                      </a:r>
                    </a:p>
                  </a:txBody>
                  <a:tcPr marL="68580" marR="68580" marT="34290" marB="34290"/>
                </a:tc>
                <a:tc>
                  <a:txBody>
                    <a:bodyPr/>
                    <a:lstStyle/>
                    <a:p>
                      <a:r>
                        <a:rPr lang="en-US" sz="600" dirty="0"/>
                        <a:t>Be sure all specialized low-volume parts have been proven for the current </a:t>
                      </a:r>
                      <a:r>
                        <a:rPr lang="en-US" sz="600" dirty="0" err="1"/>
                        <a:t>envmt</a:t>
                      </a:r>
                      <a:r>
                        <a:rPr lang="en-US" sz="600" dirty="0"/>
                        <a:t> or plan on full qual program.  NASA screening cannot overcome parts that are not proven for application</a:t>
                      </a:r>
                    </a:p>
                  </a:txBody>
                  <a:tcPr marL="68580" marR="68580" marT="34290" marB="34290"/>
                </a:tc>
                <a:extLst>
                  <a:ext uri="{0D108BD9-81ED-4DB2-BD59-A6C34878D82A}">
                    <a16:rowId xmlns:a16="http://schemas.microsoft.com/office/drawing/2014/main" val="1229501848"/>
                  </a:ext>
                </a:extLst>
              </a:tr>
              <a:tr h="342900">
                <a:tc>
                  <a:txBody>
                    <a:bodyPr/>
                    <a:lstStyle/>
                    <a:p>
                      <a:r>
                        <a:rPr lang="en-US" sz="600" dirty="0"/>
                        <a:t>MMS</a:t>
                      </a:r>
                    </a:p>
                  </a:txBody>
                  <a:tcPr marL="68580" marR="68580" marT="34290" marB="34290"/>
                </a:tc>
                <a:tc>
                  <a:txBody>
                    <a:bodyPr/>
                    <a:lstStyle/>
                    <a:p>
                      <a:r>
                        <a:rPr lang="en-US" sz="600" dirty="0"/>
                        <a:t>Part failures</a:t>
                      </a:r>
                    </a:p>
                  </a:txBody>
                  <a:tcPr marL="68580" marR="68580" marT="34290" marB="34290"/>
                </a:tc>
                <a:tc>
                  <a:txBody>
                    <a:bodyPr/>
                    <a:lstStyle/>
                    <a:p>
                      <a:r>
                        <a:rPr lang="en-US" sz="600" dirty="0"/>
                        <a:t>On-orbit</a:t>
                      </a:r>
                    </a:p>
                  </a:txBody>
                  <a:tcPr marL="68580" marR="68580" marT="34290" marB="34290"/>
                </a:tc>
                <a:tc>
                  <a:txBody>
                    <a:bodyPr/>
                    <a:lstStyle/>
                    <a:p>
                      <a:r>
                        <a:rPr lang="en-US" sz="600" dirty="0"/>
                        <a:t>NASA-screened COTS HV801 optocoupler</a:t>
                      </a:r>
                    </a:p>
                  </a:txBody>
                  <a:tcPr marL="68580" marR="68580" marT="34290" marB="34290"/>
                </a:tc>
                <a:tc>
                  <a:txBody>
                    <a:bodyPr/>
                    <a:lstStyle/>
                    <a:p>
                      <a:r>
                        <a:rPr lang="en-US" sz="600" dirty="0"/>
                        <a:t>No appreciable effect</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dirty="0"/>
                        <a:t>Use of low-volume hand produced parts well outside of  proven bounds</a:t>
                      </a:r>
                    </a:p>
                  </a:txBody>
                  <a:tcPr marL="68580" marR="68580" marT="34290" marB="34290"/>
                </a:tc>
                <a:tc>
                  <a:txBody>
                    <a:bodyPr/>
                    <a:lstStyle/>
                    <a:p>
                      <a:r>
                        <a:rPr lang="en-US" sz="600" dirty="0"/>
                        <a:t>Fault-tolerant design can be very effective when parts are not perfect</a:t>
                      </a:r>
                    </a:p>
                  </a:txBody>
                  <a:tcPr marL="68580" marR="68580" marT="34290" marB="34290"/>
                </a:tc>
                <a:extLst>
                  <a:ext uri="{0D108BD9-81ED-4DB2-BD59-A6C34878D82A}">
                    <a16:rowId xmlns:a16="http://schemas.microsoft.com/office/drawing/2014/main" val="2989671280"/>
                  </a:ext>
                </a:extLst>
              </a:tr>
              <a:tr h="525780">
                <a:tc>
                  <a:txBody>
                    <a:bodyPr/>
                    <a:lstStyle/>
                    <a:p>
                      <a:r>
                        <a:rPr lang="en-US" sz="600" dirty="0"/>
                        <a:t>MMS </a:t>
                      </a:r>
                    </a:p>
                  </a:txBody>
                  <a:tcPr marL="68580" marR="68580" marT="34290" marB="34290"/>
                </a:tc>
                <a:tc>
                  <a:txBody>
                    <a:bodyPr/>
                    <a:lstStyle/>
                    <a:p>
                      <a:r>
                        <a:rPr lang="en-US" sz="600" dirty="0"/>
                        <a:t>Part failure due to corrosion</a:t>
                      </a:r>
                    </a:p>
                  </a:txBody>
                  <a:tcPr marL="68580" marR="68580" marT="34290" marB="34290"/>
                </a:tc>
                <a:tc>
                  <a:txBody>
                    <a:bodyPr/>
                    <a:lstStyle/>
                    <a:p>
                      <a:r>
                        <a:rPr lang="en-US" sz="600" dirty="0"/>
                        <a:t>Ground </a:t>
                      </a:r>
                    </a:p>
                  </a:txBody>
                  <a:tcPr marL="68580" marR="68580" marT="34290" marB="34290"/>
                </a:tc>
                <a:tc>
                  <a:txBody>
                    <a:bodyPr/>
                    <a:lstStyle/>
                    <a:p>
                      <a:r>
                        <a:rPr lang="en-US" sz="600" dirty="0"/>
                        <a:t>JANS BJT</a:t>
                      </a:r>
                    </a:p>
                  </a:txBody>
                  <a:tcPr marL="68580" marR="68580" marT="34290" marB="34290"/>
                </a:tc>
                <a:tc>
                  <a:txBody>
                    <a:bodyPr/>
                    <a:lstStyle/>
                    <a:p>
                      <a:r>
                        <a:rPr lang="en-US" sz="600" dirty="0"/>
                        <a:t>Late failure, rework</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dirty="0"/>
                        <a:t>Reliance on hermeticity to avoid corrosion, absolute reliance on JANS for perfect parts</a:t>
                      </a:r>
                    </a:p>
                    <a:p>
                      <a:endParaRPr lang="en-US" sz="600" dirty="0"/>
                    </a:p>
                  </a:txBody>
                  <a:tcPr marL="68580" marR="68580" marT="34290" marB="34290"/>
                </a:tc>
                <a:tc>
                  <a:txBody>
                    <a:bodyPr/>
                    <a:lstStyle/>
                    <a:p>
                      <a:r>
                        <a:rPr lang="en-US" sz="600" dirty="0"/>
                        <a:t>JANS requirements do not assure perfect parts</a:t>
                      </a:r>
                    </a:p>
                  </a:txBody>
                  <a:tcPr marL="68580" marR="68580" marT="34290" marB="34290"/>
                </a:tc>
                <a:extLst>
                  <a:ext uri="{0D108BD9-81ED-4DB2-BD59-A6C34878D82A}">
                    <a16:rowId xmlns:a16="http://schemas.microsoft.com/office/drawing/2014/main" val="2840778620"/>
                  </a:ext>
                </a:extLst>
              </a:tr>
              <a:tr h="525780">
                <a:tc>
                  <a:txBody>
                    <a:bodyPr/>
                    <a:lstStyle/>
                    <a:p>
                      <a:r>
                        <a:rPr lang="en-US" sz="600" dirty="0"/>
                        <a:t>GOES-R</a:t>
                      </a:r>
                    </a:p>
                  </a:txBody>
                  <a:tcPr marL="68580" marR="68580" marT="34290" marB="34290"/>
                </a:tc>
                <a:tc>
                  <a:txBody>
                    <a:bodyPr/>
                    <a:lstStyle/>
                    <a:p>
                      <a:r>
                        <a:rPr lang="en-US" sz="600" dirty="0"/>
                        <a:t>Part corrosion failure in I&amp;T</a:t>
                      </a:r>
                    </a:p>
                  </a:txBody>
                  <a:tcPr marL="68580" marR="68580" marT="34290" marB="34290"/>
                </a:tc>
                <a:tc>
                  <a:txBody>
                    <a:bodyPr/>
                    <a:lstStyle/>
                    <a:p>
                      <a:r>
                        <a:rPr lang="en-US" sz="600" dirty="0"/>
                        <a:t>Ground</a:t>
                      </a:r>
                    </a:p>
                  </a:txBody>
                  <a:tcPr marL="68580" marR="68580" marT="34290" marB="34290"/>
                </a:tc>
                <a:tc>
                  <a:txBody>
                    <a:bodyPr/>
                    <a:lstStyle/>
                    <a:p>
                      <a:r>
                        <a:rPr lang="en-US" sz="600" dirty="0"/>
                        <a:t>JANS BJTs</a:t>
                      </a:r>
                    </a:p>
                  </a:txBody>
                  <a:tcPr marL="68580" marR="68580" marT="34290" marB="34290"/>
                </a:tc>
                <a:tc>
                  <a:txBody>
                    <a:bodyPr/>
                    <a:lstStyle/>
                    <a:p>
                      <a:r>
                        <a:rPr lang="en-US" sz="600" dirty="0"/>
                        <a:t>$multi-M cost increase, launch slip</a:t>
                      </a:r>
                    </a:p>
                  </a:txBody>
                  <a:tcPr marL="68580" marR="68580" marT="34290" marB="34290"/>
                </a:tc>
                <a:tc>
                  <a:txBody>
                    <a:bodyPr/>
                    <a:lstStyle/>
                    <a:p>
                      <a:r>
                        <a:rPr lang="en-US" sz="600" dirty="0"/>
                        <a:t>Reliance on hermeticity to avoid corrosion, absolute reliance on JANS for perfect parts</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dirty="0"/>
                        <a:t>JANS requirements do not assure perfect parts, requirements for hermeticity can elevate risk of corrosion</a:t>
                      </a:r>
                    </a:p>
                  </a:txBody>
                  <a:tcPr marL="68580" marR="68580" marT="34290" marB="34290"/>
                </a:tc>
                <a:extLst>
                  <a:ext uri="{0D108BD9-81ED-4DB2-BD59-A6C34878D82A}">
                    <a16:rowId xmlns:a16="http://schemas.microsoft.com/office/drawing/2014/main" val="4257723004"/>
                  </a:ext>
                </a:extLst>
              </a:tr>
              <a:tr h="525780">
                <a:tc>
                  <a:txBody>
                    <a:bodyPr/>
                    <a:lstStyle/>
                    <a:p>
                      <a:r>
                        <a:rPr lang="en-US" sz="600" dirty="0"/>
                        <a:t>GOES-R GLM</a:t>
                      </a:r>
                    </a:p>
                  </a:txBody>
                  <a:tcPr marL="68580" marR="68580" marT="34290" marB="34290"/>
                </a:tc>
                <a:tc>
                  <a:txBody>
                    <a:bodyPr/>
                    <a:lstStyle/>
                    <a:p>
                      <a:r>
                        <a:rPr lang="en-US" sz="600" dirty="0"/>
                        <a:t>Part anomalous performance and failure after testing over datasheet limits</a:t>
                      </a:r>
                    </a:p>
                  </a:txBody>
                  <a:tcPr marL="68580" marR="68580" marT="34290" marB="34290"/>
                </a:tc>
                <a:tc>
                  <a:txBody>
                    <a:bodyPr/>
                    <a:lstStyle/>
                    <a:p>
                      <a:r>
                        <a:rPr lang="en-US" sz="600" dirty="0"/>
                        <a:t>Ground</a:t>
                      </a:r>
                    </a:p>
                  </a:txBody>
                  <a:tcPr marL="68580" marR="68580" marT="34290" marB="34290"/>
                </a:tc>
                <a:tc>
                  <a:txBody>
                    <a:bodyPr/>
                    <a:lstStyle/>
                    <a:p>
                      <a:r>
                        <a:rPr lang="en-US" sz="600" dirty="0"/>
                        <a:t>NASA-screened COTS LICCs (low ESL MLCCs)</a:t>
                      </a:r>
                    </a:p>
                  </a:txBody>
                  <a:tcPr marL="68580" marR="68580" marT="34290" marB="34290"/>
                </a:tc>
                <a:tc>
                  <a:txBody>
                    <a:bodyPr/>
                    <a:lstStyle/>
                    <a:p>
                      <a:r>
                        <a:rPr lang="en-US" sz="600" dirty="0"/>
                        <a:t>Programmatic hit</a:t>
                      </a:r>
                    </a:p>
                  </a:txBody>
                  <a:tcPr marL="68580" marR="68580" marT="34290" marB="34290"/>
                </a:tc>
                <a:tc>
                  <a:txBody>
                    <a:bodyPr/>
                    <a:lstStyle/>
                    <a:p>
                      <a:r>
                        <a:rPr lang="en-US" sz="600" dirty="0"/>
                        <a:t>Variability in specialized parts, COTS parts tested over datasheet levels (by manufacturer per demands from prime)</a:t>
                      </a:r>
                    </a:p>
                  </a:txBody>
                  <a:tcPr marL="68580" marR="68580" marT="34290" marB="34290"/>
                </a:tc>
                <a:tc>
                  <a:txBody>
                    <a:bodyPr/>
                    <a:lstStyle/>
                    <a:p>
                      <a:r>
                        <a:rPr lang="en-US" sz="600" dirty="0"/>
                        <a:t>Do not test COTS parts over rated datasheet values unless it is part of a proven manufacturer package</a:t>
                      </a:r>
                    </a:p>
                  </a:txBody>
                  <a:tcPr marL="68580" marR="68580" marT="34290" marB="34290"/>
                </a:tc>
                <a:extLst>
                  <a:ext uri="{0D108BD9-81ED-4DB2-BD59-A6C34878D82A}">
                    <a16:rowId xmlns:a16="http://schemas.microsoft.com/office/drawing/2014/main" val="1048883318"/>
                  </a:ext>
                </a:extLst>
              </a:tr>
              <a:tr h="434340">
                <a:tc>
                  <a:txBody>
                    <a:bodyPr/>
                    <a:lstStyle/>
                    <a:p>
                      <a:r>
                        <a:rPr lang="en-US" sz="600" dirty="0"/>
                        <a:t>LCRD</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dirty="0"/>
                        <a:t>Part anomalous performance and failure after testing over internal element limits</a:t>
                      </a:r>
                    </a:p>
                    <a:p>
                      <a:endParaRPr lang="en-US" sz="600" dirty="0"/>
                    </a:p>
                  </a:txBody>
                  <a:tcPr marL="68580" marR="68580" marT="34290" marB="34290"/>
                </a:tc>
                <a:tc>
                  <a:txBody>
                    <a:bodyPr/>
                    <a:lstStyle/>
                    <a:p>
                      <a:r>
                        <a:rPr lang="en-US" sz="600" dirty="0"/>
                        <a:t>Ground</a:t>
                      </a:r>
                    </a:p>
                  </a:txBody>
                  <a:tcPr marL="68580" marR="68580" marT="34290" marB="34290"/>
                </a:tc>
                <a:tc>
                  <a:txBody>
                    <a:bodyPr/>
                    <a:lstStyle/>
                    <a:p>
                      <a:r>
                        <a:rPr lang="en-US" sz="600" dirty="0"/>
                        <a:t>NASA-screened Custom VCSO</a:t>
                      </a:r>
                    </a:p>
                  </a:txBody>
                  <a:tcPr marL="68580" marR="68580" marT="34290" marB="34290"/>
                </a:tc>
                <a:tc>
                  <a:txBody>
                    <a:bodyPr/>
                    <a:lstStyle/>
                    <a:p>
                      <a:r>
                        <a:rPr lang="en-US" sz="600" dirty="0"/>
                        <a:t>Programmatic hit</a:t>
                      </a:r>
                    </a:p>
                  </a:txBody>
                  <a:tcPr marL="68580" marR="68580" marT="34290" marB="34290"/>
                </a:tc>
                <a:tc>
                  <a:txBody>
                    <a:bodyPr/>
                    <a:lstStyle/>
                    <a:p>
                      <a:r>
                        <a:rPr lang="en-US" sz="600" dirty="0"/>
                        <a:t>Custom part not fully understood by manufacturer, part </a:t>
                      </a:r>
                      <a:r>
                        <a:rPr lang="en-US" sz="600" dirty="0" err="1"/>
                        <a:t>overtested</a:t>
                      </a:r>
                      <a:r>
                        <a:rPr lang="en-US" sz="600" dirty="0"/>
                        <a:t> in screening</a:t>
                      </a:r>
                    </a:p>
                  </a:txBody>
                  <a:tcPr marL="68580" marR="68580" marT="34290" marB="34290"/>
                </a:tc>
                <a:tc>
                  <a:txBody>
                    <a:bodyPr/>
                    <a:lstStyle/>
                    <a:p>
                      <a:r>
                        <a:rPr lang="en-US" sz="600" dirty="0"/>
                        <a:t>Before applying screening tests to custom parts, be aware of </a:t>
                      </a:r>
                      <a:r>
                        <a:rPr lang="en-US" sz="600" dirty="0" err="1"/>
                        <a:t>limites</a:t>
                      </a:r>
                      <a:endParaRPr lang="en-US" sz="600" dirty="0"/>
                    </a:p>
                  </a:txBody>
                  <a:tcPr marL="68580" marR="68580" marT="34290" marB="34290"/>
                </a:tc>
                <a:extLst>
                  <a:ext uri="{0D108BD9-81ED-4DB2-BD59-A6C34878D82A}">
                    <a16:rowId xmlns:a16="http://schemas.microsoft.com/office/drawing/2014/main" val="3324524759"/>
                  </a:ext>
                </a:extLst>
              </a:tr>
              <a:tr h="1440180">
                <a:tc>
                  <a:txBody>
                    <a:bodyPr/>
                    <a:lstStyle/>
                    <a:p>
                      <a:r>
                        <a:rPr lang="en-US" sz="600" dirty="0"/>
                        <a:t>SDO</a:t>
                      </a:r>
                    </a:p>
                  </a:txBody>
                  <a:tcPr marL="68580" marR="68580" marT="34290" marB="34290"/>
                </a:tc>
                <a:tc>
                  <a:txBody>
                    <a:bodyPr/>
                    <a:lstStyle/>
                    <a:p>
                      <a:r>
                        <a:rPr lang="en-US" sz="600" dirty="0"/>
                        <a:t>Circuit misbehavior</a:t>
                      </a:r>
                    </a:p>
                  </a:txBody>
                  <a:tcPr marL="68580" marR="68580" marT="34290" marB="34290"/>
                </a:tc>
                <a:tc>
                  <a:txBody>
                    <a:bodyPr/>
                    <a:lstStyle/>
                    <a:p>
                      <a:r>
                        <a:rPr lang="en-US" sz="600" dirty="0"/>
                        <a:t>On-orbit</a:t>
                      </a:r>
                    </a:p>
                  </a:txBody>
                  <a:tcPr marL="68580" marR="68580" marT="34290" marB="34290"/>
                </a:tc>
                <a:tc>
                  <a:txBody>
                    <a:bodyPr/>
                    <a:lstStyle/>
                    <a:p>
                      <a:r>
                        <a:rPr lang="en-US" sz="600" dirty="0"/>
                        <a:t>M55681 Level 1 MLCC</a:t>
                      </a:r>
                    </a:p>
                  </a:txBody>
                  <a:tcPr marL="68580" marR="68580" marT="34290" marB="34290"/>
                </a:tc>
                <a:tc>
                  <a:txBody>
                    <a:bodyPr/>
                    <a:lstStyle/>
                    <a:p>
                      <a:r>
                        <a:rPr lang="en-US" sz="600" dirty="0"/>
                        <a:t>EVE instrument  failure</a:t>
                      </a:r>
                    </a:p>
                  </a:txBody>
                  <a:tcPr marL="68580" marR="68580" marT="34290" marB="34290"/>
                </a:tc>
                <a:tc>
                  <a:txBody>
                    <a:bodyPr/>
                    <a:lstStyle/>
                    <a:p>
                      <a:r>
                        <a:rPr lang="en-US" sz="600" dirty="0"/>
                        <a:t>(1) MIL-SPEC Level 1 Assurance is neither necessary nor sufficient to assure parts to be good for use.  (2) Per standard Agency and GSFC practices, parts were tested in non-flight conditions</a:t>
                      </a:r>
                    </a:p>
                  </a:txBody>
                  <a:tcPr marL="68580" marR="68580" marT="34290" marB="34290"/>
                </a:tc>
                <a:tc>
                  <a:txBody>
                    <a:bodyPr/>
                    <a:lstStyle/>
                    <a:p>
                      <a:r>
                        <a:rPr lang="en-US" sz="600" dirty="0"/>
                        <a:t>Over-reliance on testing approaches that are neither necessary or sufficient for success can lead to enormous and broad problems</a:t>
                      </a:r>
                    </a:p>
                    <a:p>
                      <a:endParaRPr lang="en-US" sz="600" dirty="0"/>
                    </a:p>
                    <a:p>
                      <a:r>
                        <a:rPr lang="en-US" sz="600" dirty="0"/>
                        <a:t>Manufacturers are best tuned to identify processes needed to assure reliability of components based on their own manufacturing processes, experiential observations, and usage</a:t>
                      </a:r>
                    </a:p>
                  </a:txBody>
                  <a:tcPr marL="68580" marR="68580" marT="34290" marB="34290"/>
                </a:tc>
                <a:extLst>
                  <a:ext uri="{0D108BD9-81ED-4DB2-BD59-A6C34878D82A}">
                    <a16:rowId xmlns:a16="http://schemas.microsoft.com/office/drawing/2014/main" val="666017067"/>
                  </a:ext>
                </a:extLst>
              </a:tr>
              <a:tr h="1440180">
                <a:tc>
                  <a:txBody>
                    <a:bodyPr/>
                    <a:lstStyle/>
                    <a:p>
                      <a:r>
                        <a:rPr lang="en-US" sz="600" dirty="0"/>
                        <a:t>LandSat-8</a:t>
                      </a:r>
                    </a:p>
                  </a:txBody>
                  <a:tcPr marL="68580" marR="68580" marT="34290" marB="34290"/>
                </a:tc>
                <a:tc>
                  <a:txBody>
                    <a:bodyPr/>
                    <a:lstStyle/>
                    <a:p>
                      <a:r>
                        <a:rPr lang="en-US" sz="600" dirty="0"/>
                        <a:t>Persistent TIRS instrument safeholds</a:t>
                      </a:r>
                    </a:p>
                  </a:txBody>
                  <a:tcPr marL="68580" marR="68580" marT="34290" marB="34290"/>
                </a:tc>
                <a:tc>
                  <a:txBody>
                    <a:bodyPr/>
                    <a:lstStyle/>
                    <a:p>
                      <a:r>
                        <a:rPr lang="en-US" sz="600" dirty="0"/>
                        <a:t>On-orbit</a:t>
                      </a:r>
                    </a:p>
                  </a:txBody>
                  <a:tcPr marL="68580" marR="68580" marT="34290" marB="34290"/>
                </a:tc>
                <a:tc>
                  <a:txBody>
                    <a:bodyPr/>
                    <a:lstStyle/>
                    <a:p>
                      <a:r>
                        <a:rPr lang="en-US" sz="600" dirty="0"/>
                        <a:t>M55681 Level 1 MLCC</a:t>
                      </a:r>
                    </a:p>
                  </a:txBody>
                  <a:tcPr marL="68580" marR="68580" marT="34290" marB="34290"/>
                </a:tc>
                <a:tc>
                  <a:txBody>
                    <a:bodyPr/>
                    <a:lstStyle/>
                    <a:p>
                      <a:r>
                        <a:rPr lang="en-US" sz="600" dirty="0"/>
                        <a:t>Switch to open loop pointing</a:t>
                      </a:r>
                    </a:p>
                  </a:txBody>
                  <a:tcPr marL="68580" marR="68580" marT="34290" marB="34290"/>
                </a:tc>
                <a:tc>
                  <a:txBody>
                    <a:bodyPr/>
                    <a:lstStyle/>
                    <a:p>
                      <a:r>
                        <a:rPr lang="en-US" sz="600" dirty="0"/>
                        <a:t>(1) MIL-SPEC Level 1 Assurance is neither necessary nor sufficient to assure parts to be good for use.  (2) Per standard Agency and GSFC practices, parts were tested in non-flight conditions</a:t>
                      </a:r>
                    </a:p>
                  </a:txBody>
                  <a:tcPr marL="68580" marR="68580" marT="34290" marB="34290"/>
                </a:tc>
                <a:tc>
                  <a:txBody>
                    <a:bodyPr/>
                    <a:lstStyle/>
                    <a:p>
                      <a:r>
                        <a:rPr lang="en-US" sz="600" dirty="0"/>
                        <a:t>Over-reliance on testing approaches that are neither necessary or sufficient for success can lead to enormous and broad problems</a:t>
                      </a:r>
                    </a:p>
                    <a:p>
                      <a:endParaRPr lang="en-US" sz="600" dirty="0"/>
                    </a:p>
                    <a:p>
                      <a:r>
                        <a:rPr lang="en-US" sz="600" dirty="0"/>
                        <a:t>Manufacturers are best tuned to identify processes needed to assure reliability of components based on their own manufacturing processes, experiential observations, and usage</a:t>
                      </a:r>
                    </a:p>
                  </a:txBody>
                  <a:tcPr marL="68580" marR="68580" marT="34290" marB="34290"/>
                </a:tc>
                <a:extLst>
                  <a:ext uri="{0D108BD9-81ED-4DB2-BD59-A6C34878D82A}">
                    <a16:rowId xmlns:a16="http://schemas.microsoft.com/office/drawing/2014/main" val="1588319092"/>
                  </a:ext>
                </a:extLst>
              </a:tr>
              <a:tr h="525780">
                <a:tc>
                  <a:txBody>
                    <a:bodyPr/>
                    <a:lstStyle/>
                    <a:p>
                      <a:r>
                        <a:rPr lang="en-US" sz="600" dirty="0"/>
                        <a:t>Insight</a:t>
                      </a:r>
                    </a:p>
                  </a:txBody>
                  <a:tcPr marL="68580" marR="68580" marT="34290" marB="34290"/>
                </a:tc>
                <a:tc>
                  <a:txBody>
                    <a:bodyPr/>
                    <a:lstStyle/>
                    <a:p>
                      <a:r>
                        <a:rPr lang="en-US" sz="600" dirty="0"/>
                        <a:t>Part corrosion failure in I&amp;T</a:t>
                      </a:r>
                    </a:p>
                  </a:txBody>
                  <a:tcPr marL="68580" marR="68580" marT="34290" marB="34290"/>
                </a:tc>
                <a:tc>
                  <a:txBody>
                    <a:bodyPr/>
                    <a:lstStyle/>
                    <a:p>
                      <a:r>
                        <a:rPr lang="en-US" sz="600" dirty="0"/>
                        <a:t>Ground</a:t>
                      </a:r>
                    </a:p>
                  </a:txBody>
                  <a:tcPr marL="68580" marR="68580" marT="34290" marB="34290"/>
                </a:tc>
                <a:tc>
                  <a:txBody>
                    <a:bodyPr/>
                    <a:lstStyle/>
                    <a:p>
                      <a:r>
                        <a:rPr lang="en-US" sz="600" dirty="0"/>
                        <a:t>JANS BJTs</a:t>
                      </a:r>
                    </a:p>
                  </a:txBody>
                  <a:tcPr marL="68580" marR="68580" marT="34290" marB="34290"/>
                </a:tc>
                <a:tc>
                  <a:txBody>
                    <a:bodyPr/>
                    <a:lstStyle/>
                    <a:p>
                      <a:r>
                        <a:rPr lang="en-US" sz="600" dirty="0"/>
                        <a:t>$multi-M cost increase </a:t>
                      </a:r>
                      <a:r>
                        <a:rPr lang="en-US" sz="600" u="sng" dirty="0"/>
                        <a:t>to GOES-R,</a:t>
                      </a:r>
                      <a:r>
                        <a:rPr lang="en-US" sz="600" dirty="0"/>
                        <a:t> </a:t>
                      </a:r>
                      <a:r>
                        <a:rPr lang="en-US" sz="600" u="sng" dirty="0"/>
                        <a:t>launch slip for GOES-R</a:t>
                      </a:r>
                    </a:p>
                  </a:txBody>
                  <a:tcPr marL="68580" marR="68580" marT="34290" marB="34290"/>
                </a:tc>
                <a:tc>
                  <a:txBody>
                    <a:bodyPr/>
                    <a:lstStyle/>
                    <a:p>
                      <a:r>
                        <a:rPr lang="en-US" sz="600" dirty="0"/>
                        <a:t>Reliance on hermeticity to avoid corrosion, absolute reliance on JANS for perfect parts</a:t>
                      </a:r>
                    </a:p>
                  </a:txBody>
                  <a:tcPr marL="68580" marR="68580" marT="34290" marB="3429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dirty="0"/>
                        <a:t>JANS requirements do not assure perfect parts, requirements for hermeticity can elevate risk of corrosion</a:t>
                      </a:r>
                    </a:p>
                  </a:txBody>
                  <a:tcPr marL="68580" marR="68580" marT="34290" marB="34290"/>
                </a:tc>
                <a:extLst>
                  <a:ext uri="{0D108BD9-81ED-4DB2-BD59-A6C34878D82A}">
                    <a16:rowId xmlns:a16="http://schemas.microsoft.com/office/drawing/2014/main" val="2733330642"/>
                  </a:ext>
                </a:extLst>
              </a:tr>
              <a:tr h="278130">
                <a:tc>
                  <a:txBody>
                    <a:bodyPr/>
                    <a:lstStyle/>
                    <a:p>
                      <a:endParaRPr lang="en-US" sz="600"/>
                    </a:p>
                  </a:txBody>
                  <a:tcPr marL="68580" marR="68580" marT="34290" marB="34290"/>
                </a:tc>
                <a:tc>
                  <a:txBody>
                    <a:bodyPr/>
                    <a:lstStyle/>
                    <a:p>
                      <a:endParaRPr lang="en-US" sz="600"/>
                    </a:p>
                  </a:txBody>
                  <a:tcPr marL="68580" marR="68580" marT="34290" marB="34290"/>
                </a:tc>
                <a:tc>
                  <a:txBody>
                    <a:bodyPr/>
                    <a:lstStyle/>
                    <a:p>
                      <a:endParaRPr lang="en-US" sz="600"/>
                    </a:p>
                  </a:txBody>
                  <a:tcPr marL="68580" marR="68580" marT="34290" marB="34290"/>
                </a:tc>
                <a:tc>
                  <a:txBody>
                    <a:bodyPr/>
                    <a:lstStyle/>
                    <a:p>
                      <a:endParaRPr lang="en-US" sz="600"/>
                    </a:p>
                  </a:txBody>
                  <a:tcPr marL="68580" marR="68580" marT="34290" marB="34290"/>
                </a:tc>
                <a:tc>
                  <a:txBody>
                    <a:bodyPr/>
                    <a:lstStyle/>
                    <a:p>
                      <a:endParaRPr lang="en-US" sz="600" dirty="0"/>
                    </a:p>
                  </a:txBody>
                  <a:tcPr marL="68580" marR="68580" marT="34290" marB="34290"/>
                </a:tc>
                <a:tc>
                  <a:txBody>
                    <a:bodyPr/>
                    <a:lstStyle/>
                    <a:p>
                      <a:endParaRPr lang="en-US" sz="600" dirty="0"/>
                    </a:p>
                  </a:txBody>
                  <a:tcPr marL="68580" marR="68580" marT="34290" marB="34290"/>
                </a:tc>
                <a:tc>
                  <a:txBody>
                    <a:bodyPr/>
                    <a:lstStyle/>
                    <a:p>
                      <a:endParaRPr lang="en-US" sz="600" dirty="0"/>
                    </a:p>
                  </a:txBody>
                  <a:tcPr marL="68580" marR="68580" marT="34290" marB="34290"/>
                </a:tc>
                <a:extLst>
                  <a:ext uri="{0D108BD9-81ED-4DB2-BD59-A6C34878D82A}">
                    <a16:rowId xmlns:a16="http://schemas.microsoft.com/office/drawing/2014/main" val="710598983"/>
                  </a:ext>
                </a:extLst>
              </a:tr>
            </a:tbl>
          </a:graphicData>
        </a:graphic>
      </p:graphicFrame>
      <p:sp>
        <p:nvSpPr>
          <p:cNvPr id="3" name="Title 2">
            <a:extLst>
              <a:ext uri="{FF2B5EF4-FFF2-40B4-BE49-F238E27FC236}">
                <a16:creationId xmlns:a16="http://schemas.microsoft.com/office/drawing/2014/main" id="{EEE8B85E-451E-7BF1-6B7D-7632C3011FC3}"/>
              </a:ext>
            </a:extLst>
          </p:cNvPr>
          <p:cNvSpPr>
            <a:spLocks noGrp="1"/>
          </p:cNvSpPr>
          <p:nvPr>
            <p:ph type="title"/>
          </p:nvPr>
        </p:nvSpPr>
        <p:spPr/>
        <p:txBody>
          <a:bodyPr>
            <a:normAutofit/>
          </a:bodyPr>
          <a:lstStyle/>
          <a:p>
            <a:r>
              <a:rPr lang="en-US" dirty="0"/>
              <a:t>Major part failures and issues since 2005</a:t>
            </a:r>
          </a:p>
        </p:txBody>
      </p:sp>
    </p:spTree>
    <p:extLst>
      <p:ext uri="{BB962C8B-B14F-4D97-AF65-F5344CB8AC3E}">
        <p14:creationId xmlns:p14="http://schemas.microsoft.com/office/powerpoint/2010/main" val="189903348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C6B826B12E232D44AF476A855E97B203" ma:contentTypeVersion="1" ma:contentTypeDescription="Create a new document." ma:contentTypeScope="" ma:versionID="b182ba1730ddbc089b2ca9d474907b39">
  <xsd:schema xmlns:xsd="http://www.w3.org/2001/XMLSchema" xmlns:xs="http://www.w3.org/2001/XMLSchema" xmlns:p="http://schemas.microsoft.com/office/2006/metadata/properties" xmlns:ns2="http://schemas.microsoft.com/sharepoint/v4" xmlns:ns3="20f8d9d5-1735-4f2d-bfbe-918a4f3759d8" targetNamespace="http://schemas.microsoft.com/office/2006/metadata/properties" ma:root="true" ma:fieldsID="02558cc5f870d109c34389e0ac3c4ea2" ns2:_="" ns3:_="">
    <xsd:import namespace="http://schemas.microsoft.com/sharepoint/v4"/>
    <xsd:import namespace="20f8d9d5-1735-4f2d-bfbe-918a4f3759d8"/>
    <xsd:element name="properties">
      <xsd:complexType>
        <xsd:sequence>
          <xsd:element name="documentManagement">
            <xsd:complexType>
              <xsd:all>
                <xsd:element ref="ns2:IconOverlay"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8"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f8d9d5-1735-4f2d-bfbe-918a4f3759d8"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_dlc_DocId xmlns="20f8d9d5-1735-4f2d-bfbe-918a4f3759d8">7WPQ4U5XQU6A-573-4942</_dlc_DocId>
    <_dlc_DocIdUrl xmlns="20f8d9d5-1735-4f2d-bfbe-918a4f3759d8">
      <Url>https://sharepoint.integrity-apps.com/ProgramOperations/NationalPrograms/IRT/_layouts/15/DocIdRedir.aspx?ID=7WPQ4U5XQU6A-573-4942</Url>
      <Description>7WPQ4U5XQU6A-573-4942</Description>
    </_dlc_DocIdUrl>
  </documentManagement>
</p:properties>
</file>

<file path=customXml/itemProps1.xml><?xml version="1.0" encoding="utf-8"?>
<ds:datastoreItem xmlns:ds="http://schemas.openxmlformats.org/officeDocument/2006/customXml" ds:itemID="{3DDB9E96-3336-47EA-9232-30D8EEC63458}">
  <ds:schemaRefs>
    <ds:schemaRef ds:uri="http://schemas.microsoft.com/sharepoint/events"/>
  </ds:schemaRefs>
</ds:datastoreItem>
</file>

<file path=customXml/itemProps2.xml><?xml version="1.0" encoding="utf-8"?>
<ds:datastoreItem xmlns:ds="http://schemas.openxmlformats.org/officeDocument/2006/customXml" ds:itemID="{A75CFCF5-BA3E-49B2-BA78-2102B00C60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4"/>
    <ds:schemaRef ds:uri="20f8d9d5-1735-4f2d-bfbe-918a4f3759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5CC81A-3B8C-4696-9F8D-6587D01C9C1E}">
  <ds:schemaRefs>
    <ds:schemaRef ds:uri="http://schemas.microsoft.com/sharepoint/v3/contenttype/forms"/>
  </ds:schemaRefs>
</ds:datastoreItem>
</file>

<file path=customXml/itemProps4.xml><?xml version="1.0" encoding="utf-8"?>
<ds:datastoreItem xmlns:ds="http://schemas.openxmlformats.org/officeDocument/2006/customXml" ds:itemID="{B5504087-E9F3-401F-AE49-E448A5C4F705}">
  <ds:schemaRefs>
    <ds:schemaRef ds:uri="http://schemas.microsoft.com/office/2006/documentManagement/types"/>
    <ds:schemaRef ds:uri="http://purl.org/dc/elements/1.1/"/>
    <ds:schemaRef ds:uri="http://www.w3.org/XML/1998/namespace"/>
    <ds:schemaRef ds:uri="http://schemas.microsoft.com/sharepoint/v4"/>
    <ds:schemaRef ds:uri="http://schemas.openxmlformats.org/package/2006/metadata/core-properties"/>
    <ds:schemaRef ds:uri="http://schemas.microsoft.com/office/2006/metadata/properties"/>
    <ds:schemaRef ds:uri="20f8d9d5-1735-4f2d-bfbe-918a4f3759d8"/>
    <ds:schemaRef ds:uri="http://schemas.microsoft.com/office/infopath/2007/PartnerControl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364085</TotalTime>
  <Words>5149</Words>
  <Application>Microsoft Macintosh PowerPoint</Application>
  <PresentationFormat>On-screen Show (16:9)</PresentationFormat>
  <Paragraphs>613</Paragraphs>
  <Slides>36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Symbol</vt:lpstr>
      <vt:lpstr>Times New Roman</vt:lpstr>
      <vt:lpstr>1_Office Theme</vt:lpstr>
      <vt:lpstr>Radiation Data Collection and Risk Assessment</vt:lpstr>
      <vt:lpstr>Definitions (as used in this document)</vt:lpstr>
      <vt:lpstr>Background</vt:lpstr>
      <vt:lpstr>However …</vt:lpstr>
      <vt:lpstr>Early Lessons from study</vt:lpstr>
      <vt:lpstr>Transition to risk-based radiation approach</vt:lpstr>
      <vt:lpstr>MSIW – AGP radiation risk sub-group effort</vt:lpstr>
      <vt:lpstr>Data gathering</vt:lpstr>
      <vt:lpstr>Typical BOM excerpt from high-end mission (Class B GEO)</vt:lpstr>
      <vt:lpstr>What do this BOM and other similar BOMs tell us?</vt:lpstr>
      <vt:lpstr>Observations</vt:lpstr>
      <vt:lpstr>Radiation and on-orbit non-RHA performance data sources</vt:lpstr>
      <vt:lpstr>SOARS data review (1)</vt:lpstr>
      <vt:lpstr>SOARS data review (2) </vt:lpstr>
      <vt:lpstr>PowerPoint Presentation</vt:lpstr>
      <vt:lpstr>SpaceCube Time-on-orbit</vt:lpstr>
      <vt:lpstr>Aerocube orbits</vt:lpstr>
      <vt:lpstr>PowerPoint Presentation</vt:lpstr>
      <vt:lpstr>PowerPoint Presentation</vt:lpstr>
      <vt:lpstr>Radiation mitigation approaches</vt:lpstr>
      <vt:lpstr>Piece-part level radiation assurance (newspace)</vt:lpstr>
      <vt:lpstr>Circuit-level radiation assurance</vt:lpstr>
      <vt:lpstr>PowerPoint Presentation</vt:lpstr>
      <vt:lpstr>Observations about radiation engineering at GSFC and elsewhere</vt:lpstr>
      <vt:lpstr>Next Steps</vt:lpstr>
      <vt:lpstr>Backup </vt:lpstr>
      <vt:lpstr>The multi-dimensional radiation problem</vt:lpstr>
      <vt:lpstr>The charge</vt:lpstr>
      <vt:lpstr>Status</vt:lpstr>
      <vt:lpstr>PowerPoint Presentation</vt:lpstr>
      <vt:lpstr>Radiation risk and traceability</vt:lpstr>
      <vt:lpstr>Risk of failing radiation tests</vt:lpstr>
      <vt:lpstr>Major part failures and issues since 2005</vt:lpstr>
      <vt:lpstr>Major part failures and issues since 2005</vt:lpstr>
      <vt:lpstr>Major part failures and issues since 2005</vt:lpstr>
      <vt:lpstr>Major part failures and issues since 2005</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Jesse Leitner</dc:creator>
  <cp:lastModifiedBy>Leitner, Jesse A. (GSFC-3000)</cp:lastModifiedBy>
  <cp:revision>527</cp:revision>
  <cp:lastPrinted>2013-02-26T19:46:29Z</cp:lastPrinted>
  <dcterms:created xsi:type="dcterms:W3CDTF">2013-02-26T17:46:25Z</dcterms:created>
  <dcterms:modified xsi:type="dcterms:W3CDTF">2023-10-20T17:25:16Z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0x010100C6B826B12E232D44AF476A855E97B203</vt:lpwstr>
  </property>
  <property fmtid="{D5CDD505-2E9C-101B-9397-08002B2CF9AE}" pid="3" name="_dlc_DocIdItemGuid">
    <vt:lpwstr>7072535f-d366-40e7-834a-435db7e5f18c</vt:lpwstr>
  </property>
</Properties>
</file>