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5"/>
  </p:sldMasterIdLst>
  <p:notesMasterIdLst>
    <p:notesMasterId r:id="rId19"/>
  </p:notesMasterIdLst>
  <p:handoutMasterIdLst>
    <p:handoutMasterId r:id="rId20"/>
  </p:handoutMasterIdLst>
  <p:sldIdLst>
    <p:sldId id="1575" r:id="rId6"/>
    <p:sldId id="1578" r:id="rId7"/>
    <p:sldId id="1322" r:id="rId8"/>
    <p:sldId id="319" r:id="rId9"/>
    <p:sldId id="283" r:id="rId10"/>
    <p:sldId id="284" r:id="rId11"/>
    <p:sldId id="1579" r:id="rId12"/>
    <p:sldId id="899" r:id="rId13"/>
    <p:sldId id="287" r:id="rId14"/>
    <p:sldId id="1580" r:id="rId15"/>
    <p:sldId id="1576" r:id="rId16"/>
    <p:sldId id="1581" r:id="rId17"/>
    <p:sldId id="267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RTGERINK, MARIELLA E. (JSC-EP5)[Jacobs Technology, Inc.]" initials="HME(TI" lastIdx="10" clrIdx="0">
    <p:extLst>
      <p:ext uri="{19B8F6BF-5375-455C-9EA6-DF929625EA0E}">
        <p15:presenceInfo xmlns:p15="http://schemas.microsoft.com/office/powerpoint/2012/main" userId="S-1-5-21-330711430-3775241029-4075259233-807321" providerId="AD"/>
      </p:ext>
    </p:extLst>
  </p:cmAuthor>
  <p:cmAuthor id="2" name="Catsulis, Nicholas W. (JSC-SF111)[WYLE LABORATORIES, INC.]" initials="CNW(LI" lastIdx="4" clrIdx="1">
    <p:extLst>
      <p:ext uri="{19B8F6BF-5375-455C-9EA6-DF929625EA0E}">
        <p15:presenceInfo xmlns:p15="http://schemas.microsoft.com/office/powerpoint/2012/main" userId="S-1-5-21-330711430-3775241029-4075259233-883575" providerId="AD"/>
      </p:ext>
    </p:extLst>
  </p:cmAuthor>
  <p:cmAuthor id="3" name="Smith, Holly A. (JSC-SF3)[WYLE LABORATORIES, INC.]" initials="SHA(LI" lastIdx="4" clrIdx="2">
    <p:extLst>
      <p:ext uri="{19B8F6BF-5375-455C-9EA6-DF929625EA0E}">
        <p15:presenceInfo xmlns:p15="http://schemas.microsoft.com/office/powerpoint/2012/main" userId="S-1-5-21-330711430-3775241029-4075259233-295289" providerId="AD"/>
      </p:ext>
    </p:extLst>
  </p:cmAuthor>
  <p:cmAuthor id="4" name="Reeves, Jacqueline M. (JSC-SK)[WYLE LABORATORIES, INC.]" initials="RJM(LI" lastIdx="8" clrIdx="3">
    <p:extLst>
      <p:ext uri="{19B8F6BF-5375-455C-9EA6-DF929625EA0E}">
        <p15:presenceInfo xmlns:p15="http://schemas.microsoft.com/office/powerpoint/2012/main" userId="S::jmreeves@ndc.nasa.gov::7038debf-d9df-4e41-8391-10cb2965432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0000"/>
    <a:srgbClr val="F2B800"/>
    <a:srgbClr val="FFE696"/>
    <a:srgbClr val="E3EBF5"/>
    <a:srgbClr val="D0D8E8"/>
    <a:srgbClr val="FFFCF2"/>
    <a:srgbClr val="C09200"/>
    <a:srgbClr val="A80000"/>
    <a:srgbClr val="FF3F3F"/>
    <a:srgbClr val="FF75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51B4CAF-F912-431F-9D06-BC11CB9309AF}" v="2" dt="2023-10-12T22:49:18.414"/>
    <p1510:client id="{EEDEEC10-47B6-423E-A9DD-A3F24EEC19A5}" v="33" dt="2023-10-12T15:29:56.066"/>
  </p1510:revLst>
</p1510:revInfo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74" autoAdjust="0"/>
    <p:restoredTop sz="88235" autoAdjust="0"/>
  </p:normalViewPr>
  <p:slideViewPr>
    <p:cSldViewPr snapToGrid="0" snapToObjects="1">
      <p:cViewPr varScale="1">
        <p:scale>
          <a:sx n="36" d="100"/>
          <a:sy n="36" d="100"/>
        </p:scale>
        <p:origin x="1056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48" d="100"/>
          <a:sy n="48" d="100"/>
        </p:scale>
        <p:origin x="1896" y="2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commentAuthors" Target="commentAuthor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58A10FA-3687-792D-6525-98B688C5611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3684848-818B-19CF-05FC-370A901DB40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1B0B10-EA80-4CC2-AF0D-E839DD5FE057}" type="datetimeFigureOut">
              <a:rPr lang="en-US" smtClean="0"/>
              <a:t>10/22/2023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CEF106-618A-7DA1-820E-D8A3BD6DABF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34186C-84A4-E72E-232E-AEFF291B8F2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EB0185-D377-471B-A329-059D0F156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9724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DB0EAC-A7F8-4D48-A047-E1E2BF82F685}" type="datetimeFigureOut">
              <a:rPr lang="en-US" smtClean="0"/>
              <a:t>10/22/2023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A89208-19D7-9E47-969D-1A76A4CEEE2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66409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Credit: https://www.nasa.gov/mission/gateway/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A89208-19D7-9E47-969D-1A76A4CEEE29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5874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not physiological adaptations: especially when it comes to SANS/CO2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A89208-19D7-9E47-969D-1A76A4CEEE29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05648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A89208-19D7-9E47-969D-1A76A4CEEE29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77882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A89208-19D7-9E47-969D-1A76A4CEEE29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5478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A89208-19D7-9E47-969D-1A76A4CEEE29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70584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0"/>
              </a:spcBef>
              <a:spcAft>
                <a:spcPts val="600"/>
              </a:spcAft>
              <a:defRPr sz="2000"/>
            </a:lvl1pPr>
            <a:lvl2pPr>
              <a:spcBef>
                <a:spcPts val="0"/>
              </a:spcBef>
              <a:spcAft>
                <a:spcPts val="600"/>
              </a:spcAft>
              <a:defRPr/>
            </a:lvl2pPr>
            <a:lvl3pPr>
              <a:spcBef>
                <a:spcPts val="0"/>
              </a:spcBef>
              <a:spcAft>
                <a:spcPts val="600"/>
              </a:spcAft>
              <a:defRPr/>
            </a:lvl3pPr>
            <a:lvl4pPr>
              <a:spcBef>
                <a:spcPts val="0"/>
              </a:spcBef>
              <a:spcAft>
                <a:spcPts val="600"/>
              </a:spcAft>
              <a:defRPr/>
            </a:lvl4pPr>
            <a:lvl5pPr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F5BAF32-D68E-9A91-5483-D2915D108F8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45" y="33925"/>
            <a:ext cx="774934" cy="774934"/>
          </a:xfrm>
          <a:prstGeom prst="rect">
            <a:avLst/>
          </a:prstGeom>
        </p:spPr>
      </p:pic>
    </p:spTree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9347200" y="6488668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250982-42F3-5447-871F-AFA39A36BE8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  <p:transition spd="med"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9B15C5C-0988-094E-B1BA-EF1B8BCD2926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6160534"/>
      </p:ext>
    </p:extLst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9"/>
          <p:cNvSpPr>
            <a:spLocks noChangeArrowheads="1"/>
          </p:cNvSpPr>
          <p:nvPr userDrawn="1"/>
        </p:nvSpPr>
        <p:spPr bwMode="auto">
          <a:xfrm>
            <a:off x="0" y="0"/>
            <a:ext cx="12192000" cy="84613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defTabSz="457200" eaLnBrk="1" fontAlgn="base" hangingPunct="1">
              <a:spcBef>
                <a:spcPct val="20000"/>
              </a:spcBef>
              <a:spcAft>
                <a:spcPct val="0"/>
              </a:spcAft>
              <a:defRPr/>
            </a:pPr>
            <a:endParaRPr lang="en-US" altLang="en-US" sz="1800" dirty="0">
              <a:solidFill>
                <a:srgbClr val="000000"/>
              </a:solidFill>
              <a:latin typeface="Arial" pitchFamily="34" charset="0"/>
              <a:cs typeface="ＭＳ Ｐゴシック" charset="0"/>
            </a:endParaRPr>
          </a:p>
        </p:txBody>
      </p:sp>
      <p:pic>
        <p:nvPicPr>
          <p:cNvPr id="1027" name="Picture 7" descr="NASA insignia RGB.png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84984" y="31056"/>
            <a:ext cx="1040477" cy="78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999598" y="103188"/>
            <a:ext cx="10085386" cy="74295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003303"/>
            <a:ext cx="10972800" cy="512286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10723594" y="6480742"/>
            <a:ext cx="13237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74E5DB78-4BDE-46FE-B77E-1696301DFFBD}" type="slidenum">
              <a:rPr lang="en-US" sz="1400" smtClean="0">
                <a:latin typeface="Arial"/>
                <a:cs typeface="Arial"/>
              </a:rPr>
              <a:pPr algn="r"/>
              <a:t>‹#›</a:t>
            </a:fld>
            <a:endParaRPr lang="en-US" sz="1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19810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4" r:id="rId12"/>
    <p:sldLayoutId id="2147483675" r:id="rId13"/>
  </p:sldLayoutIdLst>
  <p:transition advClick="0"/>
  <p:hf sldNum="0" hdr="0" ftr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2400" b="1" kern="1200">
          <a:solidFill>
            <a:schemeClr val="bg1"/>
          </a:solidFill>
          <a:latin typeface="Arial"/>
          <a:ea typeface="ヒラギノ角ゴ Pro W3" charset="-128"/>
          <a:cs typeface="Arial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9pPr>
    </p:titleStyle>
    <p:bodyStyle>
      <a:lvl1pPr marL="177800" indent="-177800" algn="l" defTabSz="457200" rtl="0" eaLnBrk="0" fontAlgn="base" hangingPunct="0">
        <a:spcBef>
          <a:spcPts val="0"/>
        </a:spcBef>
        <a:spcAft>
          <a:spcPts val="600"/>
        </a:spcAft>
        <a:buFont typeface="Arial" charset="0"/>
        <a:buChar char="•"/>
        <a:defRPr sz="2000" b="1" kern="1200">
          <a:solidFill>
            <a:schemeClr val="tx1"/>
          </a:solidFill>
          <a:latin typeface="Arial"/>
          <a:ea typeface="ヒラギノ角ゴ Pro W3" charset="-128"/>
          <a:cs typeface="Arial"/>
        </a:defRPr>
      </a:lvl1pPr>
      <a:lvl2pPr marL="685800" indent="-228600" algn="l" defTabSz="457200" rtl="0" eaLnBrk="0" fontAlgn="base" hangingPunct="0">
        <a:spcBef>
          <a:spcPts val="0"/>
        </a:spcBef>
        <a:spcAft>
          <a:spcPts val="600"/>
        </a:spcAft>
        <a:buFont typeface="Arial" charset="0"/>
        <a:buChar char="–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2pPr>
      <a:lvl3pPr marL="1085850" indent="-171450" algn="l" defTabSz="457200" rtl="0" eaLnBrk="0" fontAlgn="base" hangingPunct="0">
        <a:spcBef>
          <a:spcPts val="0"/>
        </a:spcBef>
        <a:spcAft>
          <a:spcPts val="600"/>
        </a:spcAft>
        <a:buFont typeface="Courier New" panose="02070309020205020404" pitchFamily="49" charset="0"/>
        <a:buChar char="o"/>
        <a:tabLst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3pPr>
      <a:lvl4pPr marL="1600200" indent="-228600" algn="l" defTabSz="457200" rtl="0" eaLnBrk="0" fontAlgn="base" hangingPunct="0">
        <a:spcBef>
          <a:spcPts val="0"/>
        </a:spcBef>
        <a:spcAft>
          <a:spcPts val="600"/>
        </a:spcAft>
        <a:buFont typeface="Arial" charset="0"/>
        <a:buChar char="–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4pPr>
      <a:lvl5pPr marL="2057400" indent="-228600" algn="l" defTabSz="457200" rtl="0" eaLnBrk="0" fontAlgn="base" hangingPunct="0">
        <a:spcBef>
          <a:spcPts val="0"/>
        </a:spcBef>
        <a:spcAft>
          <a:spcPts val="600"/>
        </a:spcAft>
        <a:buFont typeface="Arial" charset="0"/>
        <a:buChar char="»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20">
            <a:extLst>
              <a:ext uri="{FF2B5EF4-FFF2-40B4-BE49-F238E27FC236}">
                <a16:creationId xmlns:a16="http://schemas.microsoft.com/office/drawing/2014/main" id="{E2C03BB2-557C-4DE7-8667-6E07DBAE2E5A}"/>
              </a:ext>
            </a:extLst>
          </p:cNvPr>
          <p:cNvSpPr txBox="1">
            <a:spLocks noChangeAspect="1"/>
          </p:cNvSpPr>
          <p:nvPr/>
        </p:nvSpPr>
        <p:spPr bwMode="auto">
          <a:xfrm>
            <a:off x="619125" y="1473211"/>
            <a:ext cx="10382250" cy="1624301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0940" tIns="50940" rIns="50940" bIns="50940" numCol="1" anchor="ctr" anchorCtr="0" compatLnSpc="1">
            <a:prstTxWarp prst="textNoShape">
              <a:avLst/>
            </a:prstTxWarp>
            <a:normAutofit/>
          </a:bodyPr>
          <a:lstStyle>
            <a:lvl1pPr algn="l" defTabSz="907065" rtl="0" eaLnBrk="0" fontAlgn="base" hangingPunct="0">
              <a:spcBef>
                <a:spcPct val="0"/>
              </a:spcBef>
              <a:spcAft>
                <a:spcPct val="0"/>
              </a:spcAft>
              <a:defRPr sz="10680" b="1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ctr"/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ASCEND 2023</a:t>
            </a:r>
          </a:p>
          <a:p>
            <a:pPr algn="ctr"/>
            <a:r>
              <a:rPr lang="en-US" sz="4400" i="1" dirty="0">
                <a:latin typeface="Arial" panose="020B0604020202020204" pitchFamily="34" charset="0"/>
                <a:cs typeface="Arial" panose="020B0604020202020204" pitchFamily="34" charset="0"/>
              </a:rPr>
              <a:t>Artemis Medical System Overview</a:t>
            </a:r>
          </a:p>
        </p:txBody>
      </p:sp>
      <p:sp>
        <p:nvSpPr>
          <p:cNvPr id="7" name="Shape 119">
            <a:extLst>
              <a:ext uri="{FF2B5EF4-FFF2-40B4-BE49-F238E27FC236}">
                <a16:creationId xmlns:a16="http://schemas.microsoft.com/office/drawing/2014/main" id="{D254A57A-27B8-41F8-8826-AEDF1EBE7983}"/>
              </a:ext>
            </a:extLst>
          </p:cNvPr>
          <p:cNvSpPr txBox="1">
            <a:spLocks noChangeAspect="1"/>
          </p:cNvSpPr>
          <p:nvPr/>
        </p:nvSpPr>
        <p:spPr bwMode="auto">
          <a:xfrm>
            <a:off x="884591" y="3429000"/>
            <a:ext cx="8934956" cy="1526096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177800" indent="-177800" algn="l" defTabSz="457200" rtl="0" eaLnBrk="0" fontAlgn="base" hangingPunct="0">
              <a:spcBef>
                <a:spcPts val="0"/>
              </a:spcBef>
              <a:spcAft>
                <a:spcPts val="600"/>
              </a:spcAft>
              <a:buFont typeface="Arial" charset="0"/>
              <a:buChar char="•"/>
              <a:defRPr sz="2000" b="1"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1pPr>
            <a:lvl2pPr marL="685800" indent="-228600" algn="l" defTabSz="457200" rtl="0" eaLnBrk="0" fontAlgn="base" hangingPunct="0">
              <a:spcBef>
                <a:spcPts val="0"/>
              </a:spcBef>
              <a:spcAft>
                <a:spcPts val="60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2pPr>
            <a:lvl3pPr marL="1085850" indent="-171450" algn="l" defTabSz="457200" rtl="0" eaLnBrk="0" fontAlgn="base" hangingPunct="0"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  <a:tabLst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3pPr>
            <a:lvl4pPr marL="1600200" indent="-228600" algn="l" defTabSz="457200" rtl="0" eaLnBrk="0" fontAlgn="base" hangingPunct="0">
              <a:spcBef>
                <a:spcPts val="0"/>
              </a:spcBef>
              <a:spcAft>
                <a:spcPts val="60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4pPr>
            <a:lvl5pPr marL="2057400" indent="-228600" algn="l" defTabSz="457200" rtl="0" eaLnBrk="0" fontAlgn="base" hangingPunct="0">
              <a:spcBef>
                <a:spcPts val="0"/>
              </a:spcBef>
              <a:spcAft>
                <a:spcPts val="600"/>
              </a:spcAft>
              <a:buFont typeface="Arial" charset="0"/>
              <a:buChar char="»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000" baseline="30000" dirty="0">
                <a:ea typeface="+mj-ea"/>
              </a:rPr>
              <a:t>Christopher Haas, MD, MPH</a:t>
            </a:r>
          </a:p>
          <a:p>
            <a:pPr marL="0" indent="0">
              <a:buNone/>
            </a:pPr>
            <a:r>
              <a:rPr lang="en-US" sz="4000" baseline="30000" dirty="0">
                <a:ea typeface="+mj-ea"/>
              </a:rPr>
              <a:t>Artemis II Deputy Crew Surgeon</a:t>
            </a:r>
          </a:p>
          <a:p>
            <a:pPr marL="0" indent="0">
              <a:buNone/>
            </a:pPr>
            <a:r>
              <a:rPr lang="en-US" sz="4000" baseline="30000" dirty="0">
                <a:ea typeface="+mj-ea"/>
              </a:rPr>
              <a:t>NASA Johnson Space Center</a:t>
            </a:r>
          </a:p>
          <a:p>
            <a:pPr marL="0" indent="0">
              <a:buNone/>
            </a:pPr>
            <a:endParaRPr lang="en-US" sz="4000" baseline="30000" dirty="0">
              <a:ea typeface="+mj-ea"/>
            </a:endParaRPr>
          </a:p>
          <a:p>
            <a:pPr marL="0" indent="0">
              <a:buNone/>
            </a:pPr>
            <a:r>
              <a:rPr lang="en-US" sz="4000" baseline="30000" dirty="0">
                <a:ea typeface="+mj-ea"/>
              </a:rPr>
              <a:t>October 24, 2023</a:t>
            </a:r>
          </a:p>
        </p:txBody>
      </p:sp>
    </p:spTree>
    <p:extLst>
      <p:ext uri="{BB962C8B-B14F-4D97-AF65-F5344CB8AC3E}">
        <p14:creationId xmlns:p14="http://schemas.microsoft.com/office/powerpoint/2010/main" val="360800351"/>
      </p:ext>
    </p:extLst>
  </p:cSld>
  <p:clrMapOvr>
    <a:masterClrMapping/>
  </p:clrMapOvr>
  <p:transition advClick="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563E0E8F-6DB6-0297-1063-A218E4FEC6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Orion Docked to Gateway (Artemis IV+)</a:t>
            </a:r>
          </a:p>
        </p:txBody>
      </p:sp>
      <p:pic>
        <p:nvPicPr>
          <p:cNvPr id="5" name="Picture 4" descr="A picture containing engine&#10;&#10;Description automatically generated">
            <a:extLst>
              <a:ext uri="{FF2B5EF4-FFF2-40B4-BE49-F238E27FC236}">
                <a16:creationId xmlns:a16="http://schemas.microsoft.com/office/drawing/2014/main" id="{C5C688EF-756B-E6DA-7115-1BE8A3F974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840" y="1042724"/>
            <a:ext cx="10688320" cy="5454018"/>
          </a:xfrm>
          <a:prstGeom prst="rect">
            <a:avLst/>
          </a:prstGeom>
          <a:effectLst>
            <a:softEdge rad="38100"/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6AA0447-275E-D033-6D5B-5C7FD73BF07C}"/>
              </a:ext>
            </a:extLst>
          </p:cNvPr>
          <p:cNvSpPr txBox="1"/>
          <p:nvPr/>
        </p:nvSpPr>
        <p:spPr>
          <a:xfrm>
            <a:off x="9510827" y="6480584"/>
            <a:ext cx="29631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/>
                <a:cs typeface="Arial"/>
              </a:rPr>
              <a:t>Credit: </a:t>
            </a:r>
            <a:r>
              <a:rPr lang="en-US" sz="1400" i="1" dirty="0">
                <a:latin typeface="Arial"/>
                <a:cs typeface="Arial"/>
              </a:rPr>
              <a:t>NASA Johnson</a:t>
            </a:r>
          </a:p>
        </p:txBody>
      </p:sp>
    </p:spTree>
    <p:extLst>
      <p:ext uri="{BB962C8B-B14F-4D97-AF65-F5344CB8AC3E}">
        <p14:creationId xmlns:p14="http://schemas.microsoft.com/office/powerpoint/2010/main" val="3917395971"/>
      </p:ext>
    </p:extLst>
  </p:cSld>
  <p:clrMapOvr>
    <a:masterClrMapping/>
  </p:clrMapOvr>
  <p:transition advClick="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3A404-C62D-46C9-886C-4F0391E74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Medical System Scope: Mission Design &amp; NASA Standard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F41DA81-46A6-4671-925B-374CE8DB1683}"/>
              </a:ext>
            </a:extLst>
          </p:cNvPr>
          <p:cNvSpPr/>
          <p:nvPr/>
        </p:nvSpPr>
        <p:spPr>
          <a:xfrm>
            <a:off x="284428" y="1022340"/>
            <a:ext cx="1173009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dirty="0">
                <a:latin typeface="Arial"/>
                <a:ea typeface="ヒラギノ角ゴ Pro W3" charset="-128"/>
                <a:cs typeface="Arial"/>
              </a:rPr>
              <a:t>Medical system definition for exploration is based upon several key factors</a:t>
            </a:r>
            <a:r>
              <a:rPr lang="en-US" sz="2000" dirty="0">
                <a:latin typeface="Arial"/>
                <a:ea typeface="ヒラギノ角ゴ Pro W3" charset="-128"/>
                <a:cs typeface="Arial"/>
              </a:rPr>
              <a:t>: 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>
                <a:latin typeface="Arial"/>
                <a:ea typeface="ヒラギノ角ゴ Pro W3" charset="-128"/>
                <a:cs typeface="Arial"/>
              </a:rPr>
              <a:t>Mission duration - launch to landing/recovery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>
                <a:latin typeface="Arial"/>
                <a:ea typeface="ヒラギノ角ゴ Pro W3" charset="-128"/>
                <a:cs typeface="Arial"/>
              </a:rPr>
              <a:t>Crew Size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>
                <a:latin typeface="Arial"/>
                <a:ea typeface="ヒラギノ角ゴ Pro W3" charset="-128"/>
                <a:cs typeface="Arial"/>
              </a:rPr>
              <a:t>Mission Design (e.g., docking? lunar landing/EVA?)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en-US" sz="2000" dirty="0">
                <a:latin typeface="Arial"/>
                <a:ea typeface="ヒラギノ角ゴ Pro W3" charset="-128"/>
                <a:cs typeface="Arial"/>
              </a:rPr>
              <a:t>Mission Architecture (e.g., vehicle volume/config, exercise equipment, </a:t>
            </a:r>
            <a:r>
              <a:rPr lang="en-US" sz="2000" dirty="0" err="1">
                <a:latin typeface="Arial"/>
                <a:ea typeface="ヒラギノ角ゴ Pro W3" charset="-128"/>
                <a:cs typeface="Arial"/>
              </a:rPr>
              <a:t>ConOps</a:t>
            </a:r>
            <a:r>
              <a:rPr lang="en-US" sz="2000" dirty="0">
                <a:latin typeface="Arial"/>
                <a:ea typeface="ヒラギノ角ゴ Pro W3" charset="-128"/>
                <a:cs typeface="Arial"/>
              </a:rPr>
              <a:t> for contingencies)</a:t>
            </a:r>
          </a:p>
          <a:p>
            <a:pPr>
              <a:spcAft>
                <a:spcPts val="600"/>
              </a:spcAft>
            </a:pPr>
            <a:r>
              <a:rPr lang="en-US" sz="2400" dirty="0">
                <a:latin typeface="Arial"/>
                <a:ea typeface="ヒラギノ角ゴ Pro W3" charset="-128"/>
                <a:cs typeface="Arial"/>
              </a:rPr>
              <a:t>The scope is derived from NASA standards of medical care but based on factors above and output from probabilistic event modeling. 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A165385-67F6-448C-9992-4CC84861EF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1748" y="3771901"/>
            <a:ext cx="5725799" cy="284234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CF0C875-D52A-4353-B7F2-4D16C308176E}"/>
              </a:ext>
            </a:extLst>
          </p:cNvPr>
          <p:cNvSpPr/>
          <p:nvPr/>
        </p:nvSpPr>
        <p:spPr>
          <a:xfrm>
            <a:off x="2259484" y="5467350"/>
            <a:ext cx="6410325" cy="742950"/>
          </a:xfrm>
          <a:prstGeom prst="rect">
            <a:avLst/>
          </a:prstGeom>
          <a:noFill/>
          <a:ln w="31750">
            <a:solidFill>
              <a:srgbClr val="00206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A723D74-2BD3-4417-B44B-8DC26EE49539}"/>
              </a:ext>
            </a:extLst>
          </p:cNvPr>
          <p:cNvSpPr txBox="1"/>
          <p:nvPr/>
        </p:nvSpPr>
        <p:spPr>
          <a:xfrm>
            <a:off x="8756853" y="5427216"/>
            <a:ext cx="30432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rial"/>
                <a:cs typeface="Arial"/>
              </a:rPr>
              <a:t>Artemis missions fall into either Level III or IV depending upon the mission.</a:t>
            </a:r>
          </a:p>
        </p:txBody>
      </p:sp>
    </p:spTree>
    <p:extLst>
      <p:ext uri="{BB962C8B-B14F-4D97-AF65-F5344CB8AC3E}">
        <p14:creationId xmlns:p14="http://schemas.microsoft.com/office/powerpoint/2010/main" val="3332992218"/>
      </p:ext>
    </p:extLst>
  </p:cSld>
  <p:clrMapOvr>
    <a:masterClrMapping/>
  </p:clrMapOvr>
  <p:transition advClick="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Medical System Development: Design of Orion Med Kit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13559" y="4878372"/>
            <a:ext cx="4489100" cy="158078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5875">
            <a:solidFill>
              <a:schemeClr val="dk1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 anchor="ctr">
            <a:noAutofit/>
          </a:bodyPr>
          <a:lstStyle>
            <a:defPPr>
              <a:defRPr lang="en-US"/>
            </a:defPPr>
            <a:lvl1pPr algn="ctr">
              <a:defRPr b="1" u="none"/>
            </a:lvl1pPr>
          </a:lstStyle>
          <a:p>
            <a:r>
              <a:rPr lang="en-US" sz="2000" dirty="0">
                <a:latin typeface="+mn-lt"/>
              </a:rPr>
              <a:t>Identified Specific Resources</a:t>
            </a:r>
          </a:p>
          <a:p>
            <a:pPr marL="457200" indent="-109538" algn="l">
              <a:buFontTx/>
              <a:buChar char="-"/>
            </a:pPr>
            <a:r>
              <a:rPr lang="en-US" sz="2000" b="0" dirty="0">
                <a:latin typeface="+mn-lt"/>
              </a:rPr>
              <a:t>What do we use terrestrially?</a:t>
            </a:r>
          </a:p>
          <a:p>
            <a:pPr marL="457200" indent="-109538" algn="l">
              <a:buFontTx/>
              <a:buChar char="-"/>
            </a:pPr>
            <a:r>
              <a:rPr lang="en-US" sz="2000" b="0" dirty="0">
                <a:latin typeface="+mn-lt"/>
              </a:rPr>
              <a:t>What do we need for this Mission?</a:t>
            </a:r>
          </a:p>
          <a:p>
            <a:pPr marL="457200" indent="-109538" algn="l">
              <a:buFontTx/>
              <a:buChar char="-"/>
            </a:pPr>
            <a:r>
              <a:rPr lang="en-US" sz="2000" b="0" dirty="0">
                <a:latin typeface="+mn-lt"/>
              </a:rPr>
              <a:t>What fits in the medical kit?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86132" y="1409358"/>
            <a:ext cx="3866152" cy="17526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5875">
            <a:solidFill>
              <a:schemeClr val="dk1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 anchor="ctr">
            <a:noAutofit/>
          </a:bodyPr>
          <a:lstStyle/>
          <a:p>
            <a:pPr algn="ctr"/>
            <a:r>
              <a:rPr lang="en-US" sz="2000" b="1" u="none" dirty="0">
                <a:latin typeface="+mn-lt"/>
              </a:rPr>
              <a:t>Ranked Conditions</a:t>
            </a:r>
          </a:p>
          <a:p>
            <a:pPr marL="457200" indent="-109538">
              <a:buFontTx/>
              <a:buChar char="-"/>
            </a:pPr>
            <a:r>
              <a:rPr lang="en-US" sz="2000" dirty="0"/>
              <a:t>Calculated </a:t>
            </a:r>
            <a:r>
              <a:rPr lang="en-US" sz="2000" u="none" dirty="0">
                <a:latin typeface="+mn-lt"/>
              </a:rPr>
              <a:t>Exclusion Scores</a:t>
            </a:r>
          </a:p>
          <a:p>
            <a:pPr marL="457200" indent="-109538">
              <a:buFontTx/>
              <a:buChar char="-"/>
            </a:pPr>
            <a:r>
              <a:rPr lang="en-US" sz="2000" u="none" dirty="0">
                <a:latin typeface="+mn-lt"/>
              </a:rPr>
              <a:t>“Plan to Treat” Determination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3622" y="1319514"/>
            <a:ext cx="4571998" cy="193228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5875">
            <a:solidFill>
              <a:schemeClr val="dk1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 anchor="ctr">
            <a:noAutofit/>
          </a:bodyPr>
          <a:lstStyle/>
          <a:p>
            <a:pPr algn="ctr"/>
            <a:r>
              <a:rPr lang="en-US" sz="2000" b="1" u="none" dirty="0">
                <a:latin typeface="+mn-lt"/>
              </a:rPr>
              <a:t>Integrated Medical Model (IMM)</a:t>
            </a:r>
          </a:p>
          <a:p>
            <a:pPr algn="ctr"/>
            <a:r>
              <a:rPr lang="en-US" sz="2000" b="1" i="1" dirty="0"/>
              <a:t>Identify:</a:t>
            </a:r>
            <a:endParaRPr lang="en-US" sz="2000" b="1" i="1" u="none" dirty="0">
              <a:latin typeface="+mn-lt"/>
            </a:endParaRPr>
          </a:p>
          <a:p>
            <a:pPr marL="457200" indent="-109538">
              <a:buFontTx/>
              <a:buChar char="-"/>
            </a:pPr>
            <a:r>
              <a:rPr lang="en-US" sz="2000" u="none" dirty="0">
                <a:latin typeface="+mn-lt"/>
              </a:rPr>
              <a:t>Probability of condition </a:t>
            </a:r>
            <a:r>
              <a:rPr lang="en-US" sz="2000" dirty="0"/>
              <a:t>o</a:t>
            </a:r>
            <a:r>
              <a:rPr lang="en-US" sz="2000" u="none" dirty="0">
                <a:latin typeface="+mn-lt"/>
              </a:rPr>
              <a:t>ccurrence</a:t>
            </a:r>
          </a:p>
          <a:p>
            <a:pPr marL="457200" indent="-109538">
              <a:buFontTx/>
              <a:buChar char="-"/>
            </a:pPr>
            <a:r>
              <a:rPr lang="en-US" sz="2000" dirty="0"/>
              <a:t>Estimated r</a:t>
            </a:r>
            <a:r>
              <a:rPr lang="en-US" sz="2000" u="none" dirty="0">
                <a:latin typeface="+mn-lt"/>
              </a:rPr>
              <a:t>esource </a:t>
            </a:r>
            <a:r>
              <a:rPr lang="en-US" sz="2000" dirty="0"/>
              <a:t>m</a:t>
            </a:r>
            <a:r>
              <a:rPr lang="en-US" sz="2000" u="none" dirty="0">
                <a:latin typeface="+mn-lt"/>
              </a:rPr>
              <a:t>ass &amp; volume</a:t>
            </a:r>
          </a:p>
          <a:p>
            <a:pPr marL="457200" indent="-109538">
              <a:buFontTx/>
              <a:buChar char="-"/>
            </a:pPr>
            <a:r>
              <a:rPr lang="en-US" sz="2000" u="none" dirty="0">
                <a:latin typeface="+mn-lt"/>
              </a:rPr>
              <a:t>Optimized Kit *</a:t>
            </a:r>
          </a:p>
        </p:txBody>
      </p:sp>
      <p:cxnSp>
        <p:nvCxnSpPr>
          <p:cNvPr id="13" name="Elbow Connector 12"/>
          <p:cNvCxnSpPr>
            <a:cxnSpLocks/>
            <a:stCxn id="10" idx="3"/>
            <a:endCxn id="7" idx="1"/>
          </p:cNvCxnSpPr>
          <p:nvPr/>
        </p:nvCxnSpPr>
        <p:spPr>
          <a:xfrm flipV="1">
            <a:off x="4745620" y="2285658"/>
            <a:ext cx="640512" cy="1"/>
          </a:xfrm>
          <a:prstGeom prst="bentConnector3">
            <a:avLst>
              <a:gd name="adj1" fmla="val 50000"/>
            </a:avLst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Elbow Connector 14"/>
          <p:cNvCxnSpPr>
            <a:cxnSpLocks/>
            <a:stCxn id="7" idx="3"/>
            <a:endCxn id="6" idx="0"/>
          </p:cNvCxnSpPr>
          <p:nvPr/>
        </p:nvCxnSpPr>
        <p:spPr>
          <a:xfrm>
            <a:off x="9252284" y="2285658"/>
            <a:ext cx="405825" cy="2592714"/>
          </a:xfrm>
          <a:prstGeom prst="bentConnector2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89399" y="3619480"/>
            <a:ext cx="5693775" cy="1323439"/>
          </a:xfrm>
          <a:prstGeom prst="rect">
            <a:avLst/>
          </a:prstGeom>
          <a:solidFill>
            <a:srgbClr val="F2B8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r>
              <a:rPr lang="en-US" sz="2000" dirty="0"/>
              <a:t>                     * </a:t>
            </a:r>
            <a:r>
              <a:rPr lang="en-US" sz="2000" u="sng" dirty="0"/>
              <a:t>Subject to IMM limitations</a:t>
            </a:r>
          </a:p>
          <a:p>
            <a:pPr algn="ctr"/>
            <a:r>
              <a:rPr lang="en-US" sz="2000" dirty="0"/>
              <a:t>Condition incidence rates rely on terrestrial data</a:t>
            </a:r>
          </a:p>
          <a:p>
            <a:pPr algn="ctr"/>
            <a:r>
              <a:rPr lang="en-US" sz="2000" dirty="0"/>
              <a:t>Built originally for Space Station</a:t>
            </a:r>
          </a:p>
          <a:p>
            <a:pPr algn="ctr"/>
            <a:r>
              <a:rPr lang="en-US" sz="2000" dirty="0"/>
              <a:t>Results are a starting point, not a solution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95A1FA93-E906-4A2A-082E-FE219CB7B6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9311" y="3437636"/>
            <a:ext cx="4979367" cy="843563"/>
          </a:xfrm>
          <a:prstGeom prst="rect">
            <a:avLst/>
          </a:prstGeom>
          <a:solidFill>
            <a:srgbClr val="F2B8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506547266"/>
      </p:ext>
    </p:extLst>
  </p:cSld>
  <p:clrMapOvr>
    <a:masterClrMapping/>
  </p:clrMapOvr>
  <p:transition advClick="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5385" y="979468"/>
            <a:ext cx="11459672" cy="500136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Font typeface="Arial" charset="0"/>
              <a:buChar char="•"/>
              <a:defRPr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Artemis Medical System development effort ongoing</a:t>
            </a:r>
          </a:p>
          <a:p>
            <a:pPr marL="800100" lvl="1" indent="-342900">
              <a:spcAft>
                <a:spcPts val="600"/>
              </a:spcAft>
              <a:buFont typeface="Arial" charset="0"/>
              <a:buChar char="•"/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Orion 21-day mission medical system design baselined and prototype built</a:t>
            </a:r>
          </a:p>
          <a:p>
            <a:pPr marL="800100" lvl="1" indent="-342900">
              <a:spcAft>
                <a:spcPts val="600"/>
              </a:spcAft>
              <a:buFont typeface="Arial" charset="0"/>
              <a:buChar char="•"/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Deltas under consideration for addition of Gateway and landing system </a:t>
            </a:r>
          </a:p>
          <a:p>
            <a:pPr marL="800100" lvl="1" indent="-342900">
              <a:spcAft>
                <a:spcPts val="600"/>
              </a:spcAft>
              <a:buFont typeface="Arial" charset="0"/>
              <a:buChar char="•"/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Goal is to balance crew health needs with mission constraints, while eliminating redundancy across vehicles</a:t>
            </a:r>
          </a:p>
          <a:p>
            <a:pPr marL="342900" indent="-342900">
              <a:spcAft>
                <a:spcPts val="600"/>
              </a:spcAft>
              <a:buFont typeface="Arial" charset="0"/>
              <a:buChar char="•"/>
              <a:defRPr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Lunar surface mission will add to medical risk and is being evaluated</a:t>
            </a:r>
          </a:p>
          <a:p>
            <a:pPr marL="800100" lvl="1" indent="-342900">
              <a:spcAft>
                <a:spcPts val="600"/>
              </a:spcAft>
              <a:buFont typeface="Arial" charset="0"/>
              <a:buChar char="•"/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Current probabilistic modeling methods are being updated by NASA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spcAft>
                <a:spcPts val="600"/>
              </a:spcAft>
              <a:buFont typeface="Arial" charset="0"/>
              <a:buChar char="•"/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Expert interviews also used to appropriately scope added capabilities</a:t>
            </a:r>
          </a:p>
          <a:p>
            <a:pPr marL="800100" lvl="1" indent="-342900">
              <a:spcAft>
                <a:spcPts val="600"/>
              </a:spcAft>
              <a:buFont typeface="Arial" charset="0"/>
              <a:buChar char="•"/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Medical ConOps to include entire mission and all vehicles </a:t>
            </a:r>
          </a:p>
          <a:p>
            <a:pPr marL="342900" indent="-342900">
              <a:spcAft>
                <a:spcPts val="600"/>
              </a:spcAft>
              <a:buFont typeface="Arial" charset="0"/>
              <a:buChar char="•"/>
              <a:defRPr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Priority at this stage remains defining capabilities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hardware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then vehicle impacts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053307" y="87106"/>
            <a:ext cx="10085386" cy="742950"/>
          </a:xfrm>
        </p:spPr>
        <p:txBody>
          <a:bodyPr/>
          <a:lstStyle/>
          <a:p>
            <a:r>
              <a:rPr lang="en-US" dirty="0"/>
              <a:t>Medical System Development</a:t>
            </a:r>
          </a:p>
        </p:txBody>
      </p:sp>
    </p:spTree>
    <p:extLst>
      <p:ext uri="{BB962C8B-B14F-4D97-AF65-F5344CB8AC3E}">
        <p14:creationId xmlns:p14="http://schemas.microsoft.com/office/powerpoint/2010/main" val="2676347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Medical System - Assumptions</a:t>
            </a:r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>
          <a:xfrm>
            <a:off x="221762" y="1103434"/>
            <a:ext cx="11743076" cy="5183065"/>
          </a:xfrm>
          <a:prstGeom prst="rect">
            <a:avLst/>
          </a:prstGeom>
        </p:spPr>
        <p:txBody>
          <a:bodyPr>
            <a:noAutofit/>
          </a:bodyPr>
          <a:lstStyle>
            <a:lvl1pPr marL="177800" indent="-177800" algn="l" defTabSz="457200" rtl="0" eaLnBrk="0" fontAlgn="base" hangingPunct="0">
              <a:spcBef>
                <a:spcPts val="0"/>
              </a:spcBef>
              <a:spcAft>
                <a:spcPts val="600"/>
              </a:spcAft>
              <a:buFont typeface="Arial" charset="0"/>
              <a:buChar char="•"/>
              <a:defRPr sz="2000" b="1"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1pPr>
            <a:lvl2pPr marL="685800" indent="-228600" algn="l" defTabSz="457200" rtl="0" eaLnBrk="0" fontAlgn="base" hangingPunct="0">
              <a:spcBef>
                <a:spcPts val="0"/>
              </a:spcBef>
              <a:spcAft>
                <a:spcPts val="60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2pPr>
            <a:lvl3pPr marL="1085850" indent="-171450" algn="l" defTabSz="457200" rtl="0" eaLnBrk="0" fontAlgn="base" hangingPunct="0"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  <a:tabLst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3pPr>
            <a:lvl4pPr marL="1600200" indent="-228600" algn="l" defTabSz="457200" rtl="0" eaLnBrk="0" fontAlgn="base" hangingPunct="0">
              <a:spcBef>
                <a:spcPts val="0"/>
              </a:spcBef>
              <a:spcAft>
                <a:spcPts val="60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4pPr>
            <a:lvl5pPr marL="2057400" indent="-228600" algn="l" defTabSz="457200" rtl="0" eaLnBrk="0" fontAlgn="base" hangingPunct="0">
              <a:spcBef>
                <a:spcPts val="0"/>
              </a:spcBef>
              <a:spcAft>
                <a:spcPts val="600"/>
              </a:spcAft>
              <a:buFont typeface="Arial" charset="0"/>
              <a:buChar char="»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None/>
            </a:pPr>
            <a:endParaRPr lang="en-US" sz="2400" dirty="0"/>
          </a:p>
          <a:p>
            <a:pPr marL="800100" lvl="3" indent="-342900"/>
            <a:r>
              <a:rPr lang="en-US" sz="2400" dirty="0"/>
              <a:t>No EVAs planned for Orion-only mission (Artemis II)</a:t>
            </a:r>
          </a:p>
          <a:p>
            <a:pPr marL="800100" lvl="3" indent="-342900"/>
            <a:r>
              <a:rPr lang="en-US" sz="2400" dirty="0"/>
              <a:t>Integrated capabilities across programs are being pursued</a:t>
            </a:r>
          </a:p>
          <a:p>
            <a:pPr marL="1257300" lvl="4" indent="-342900"/>
            <a:r>
              <a:rPr lang="en-US" sz="2400" dirty="0"/>
              <a:t>Gateway will only be occupied when Orion is present</a:t>
            </a:r>
          </a:p>
          <a:p>
            <a:pPr marL="1257300" lvl="4" indent="-342900"/>
            <a:r>
              <a:rPr lang="en-US" sz="2400" dirty="0"/>
              <a:t>Gateway to leverage as much as possible from Orion medical capabilities</a:t>
            </a:r>
          </a:p>
          <a:p>
            <a:pPr marL="1257300" lvl="4" indent="-342900"/>
            <a:r>
              <a:rPr lang="en-US" sz="2400" dirty="0"/>
              <a:t>Lander medical capabilities are for lunar sortie only</a:t>
            </a:r>
          </a:p>
          <a:p>
            <a:pPr marL="800100" lvl="3" indent="-342900"/>
            <a:r>
              <a:rPr lang="en-US" sz="2400" dirty="0"/>
              <a:t>Medical capability design for early Artemis with lunar lander missions:</a:t>
            </a:r>
          </a:p>
          <a:p>
            <a:pPr marL="1257300" lvl="4" indent="-342900"/>
            <a:r>
              <a:rPr lang="en-US" sz="2400" dirty="0"/>
              <a:t>~30-day duration</a:t>
            </a:r>
          </a:p>
          <a:p>
            <a:pPr marL="1257300" lvl="4" indent="-342900"/>
            <a:r>
              <a:rPr lang="en-US" sz="2400" dirty="0"/>
              <a:t>Multi-day Lunar sortie by 2 crewmembers, 2 remain in Lunar orbit</a:t>
            </a:r>
          </a:p>
          <a:p>
            <a:pPr marL="1257300" lvl="4" indent="-342900"/>
            <a:r>
              <a:rPr lang="en-US" sz="2400" dirty="0"/>
              <a:t>Orion Medical System mass/volume allocation is relatively fixed</a:t>
            </a:r>
          </a:p>
          <a:p>
            <a:pPr marL="800100" lvl="3" indent="-342900"/>
            <a:endParaRPr lang="en-US" sz="2400" dirty="0"/>
          </a:p>
          <a:p>
            <a:pPr marL="457200" lvl="3" indent="0">
              <a:buNone/>
            </a:pPr>
            <a:endParaRPr lang="en-US" sz="2400" cap="all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00256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87CA94-3ECA-4383-26D3-8E720A91F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Orion Mockup Interior &amp; Medical Kit</a:t>
            </a:r>
          </a:p>
        </p:txBody>
      </p:sp>
      <p:pic>
        <p:nvPicPr>
          <p:cNvPr id="4" name="Picture 3" descr="A high angle view of a construction site&#10;&#10;Description automatically generated with medium confidence">
            <a:extLst>
              <a:ext uri="{FF2B5EF4-FFF2-40B4-BE49-F238E27FC236}">
                <a16:creationId xmlns:a16="http://schemas.microsoft.com/office/drawing/2014/main" id="{1BE81CB6-0D5A-802F-D3FE-63C2D639FB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694" y="1060820"/>
            <a:ext cx="7091680" cy="5318760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0F24B9F4-6C33-9150-E7B8-8246E5D64C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7000316">
            <a:off x="9202367" y="2216273"/>
            <a:ext cx="1861777" cy="1644871"/>
          </a:xfrm>
          <a:prstGeom prst="rect">
            <a:avLst/>
          </a:prstGeom>
          <a:effectLst>
            <a:softEdge rad="38100"/>
          </a:effectLst>
        </p:spPr>
      </p:pic>
      <p:cxnSp>
        <p:nvCxnSpPr>
          <p:cNvPr id="9" name="Connector: Curved 8">
            <a:extLst>
              <a:ext uri="{FF2B5EF4-FFF2-40B4-BE49-F238E27FC236}">
                <a16:creationId xmlns:a16="http://schemas.microsoft.com/office/drawing/2014/main" id="{819EFD7E-D8C5-D151-C0CF-E99DCD86F9E2}"/>
              </a:ext>
            </a:extLst>
          </p:cNvPr>
          <p:cNvCxnSpPr>
            <a:cxnSpLocks/>
            <a:stCxn id="6" idx="2"/>
          </p:cNvCxnSpPr>
          <p:nvPr/>
        </p:nvCxnSpPr>
        <p:spPr>
          <a:xfrm rot="10800000" flipV="1">
            <a:off x="5335932" y="2669532"/>
            <a:ext cx="4062403" cy="860745"/>
          </a:xfrm>
          <a:prstGeom prst="curvedConnector3">
            <a:avLst>
              <a:gd name="adj1" fmla="val 50000"/>
            </a:avLst>
          </a:prstGeom>
          <a:ln w="111125">
            <a:solidFill>
              <a:srgbClr val="0070C0"/>
            </a:solidFill>
            <a:tailEnd type="triangle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9247927"/>
      </p:ext>
    </p:extLst>
  </p:cSld>
  <p:clrMapOvr>
    <a:masterClrMapping/>
  </p:clrMapOvr>
  <p:transition advClick="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6000751" y="5662859"/>
            <a:ext cx="5546205" cy="1051373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Medical items required to be accessible to a seated/restrained crewmember pre-launch, post-ascent and post-landing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Minimal supplies (small volume); few pills, pair of glasses, etc.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One kit per crewmember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Stowed in suit forearm pocket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41488" y="11113"/>
            <a:ext cx="7859712" cy="914400"/>
          </a:xfrm>
        </p:spPr>
        <p:txBody>
          <a:bodyPr/>
          <a:lstStyle/>
          <a:p>
            <a:r>
              <a:rPr lang="en-US" dirty="0"/>
              <a:t>Orion Medical System Components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3451" y="6559552"/>
            <a:ext cx="5333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3A8B6506-77A8-46F0-914D-B75A45CDFB94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741488" y="2690037"/>
            <a:ext cx="1676400" cy="1196163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Orion Medical Kit System</a:t>
            </a:r>
            <a:b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(OMKS)</a:t>
            </a:r>
          </a:p>
        </p:txBody>
      </p:sp>
      <p:sp>
        <p:nvSpPr>
          <p:cNvPr id="7" name="Rectangle 6"/>
          <p:cNvSpPr/>
          <p:nvPr/>
        </p:nvSpPr>
        <p:spPr>
          <a:xfrm>
            <a:off x="6000745" y="1049253"/>
            <a:ext cx="5546212" cy="986758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Hard-sided kit mounted to wall in open cabin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Only accessible in-flight</a:t>
            </a:r>
          </a:p>
        </p:txBody>
      </p:sp>
      <p:sp>
        <p:nvSpPr>
          <p:cNvPr id="8" name="Rectangle 7"/>
          <p:cNvSpPr/>
          <p:nvPr/>
        </p:nvSpPr>
        <p:spPr>
          <a:xfrm>
            <a:off x="3786737" y="2876800"/>
            <a:ext cx="2015057" cy="100939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Orion Secondary Medical Kit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(OSMK)</a:t>
            </a:r>
          </a:p>
        </p:txBody>
      </p:sp>
      <p:sp>
        <p:nvSpPr>
          <p:cNvPr id="9" name="Rectangle 8"/>
          <p:cNvSpPr/>
          <p:nvPr/>
        </p:nvSpPr>
        <p:spPr>
          <a:xfrm>
            <a:off x="3786737" y="4705927"/>
            <a:ext cx="2026145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Orion Medical Accessory Kit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(OMAK)</a:t>
            </a:r>
          </a:p>
        </p:txBody>
      </p:sp>
      <p:sp>
        <p:nvSpPr>
          <p:cNvPr id="10" name="Rectangle 9"/>
          <p:cNvSpPr/>
          <p:nvPr/>
        </p:nvSpPr>
        <p:spPr>
          <a:xfrm>
            <a:off x="3796723" y="5764428"/>
            <a:ext cx="2026145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Seat Accessible Medical Items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(SAMI)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000745" y="2906246"/>
            <a:ext cx="5546204" cy="86634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Additional stowed medical supplies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Only accessible in-flight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000750" y="4690637"/>
            <a:ext cx="5546207" cy="90696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Similar to ISS Medical Accessory Kit (IMAK)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Contains personal/medical items unique to each crewmember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Stowed in lockers during launch and landing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Only accessible in-flight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796723" y="1040447"/>
            <a:ext cx="2026144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Orion Prime Medical Kit</a:t>
            </a:r>
          </a:p>
          <a:p>
            <a:pPr lvl="0" algn="ctr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(OPMK)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741487" y="4041535"/>
            <a:ext cx="1676401" cy="112159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Collective suite of hardware that includes multiple kits</a:t>
            </a:r>
          </a:p>
        </p:txBody>
      </p:sp>
      <p:cxnSp>
        <p:nvCxnSpPr>
          <p:cNvPr id="16" name="Elbow Connector 15"/>
          <p:cNvCxnSpPr>
            <a:cxnSpLocks/>
            <a:stCxn id="6" idx="3"/>
            <a:endCxn id="14" idx="1"/>
          </p:cNvCxnSpPr>
          <p:nvPr/>
        </p:nvCxnSpPr>
        <p:spPr>
          <a:xfrm flipV="1">
            <a:off x="3417888" y="1497647"/>
            <a:ext cx="378835" cy="1790472"/>
          </a:xfrm>
          <a:prstGeom prst="bentConnector3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Elbow Connector 16"/>
          <p:cNvCxnSpPr>
            <a:cxnSpLocks/>
            <a:stCxn id="6" idx="3"/>
            <a:endCxn id="8" idx="1"/>
          </p:cNvCxnSpPr>
          <p:nvPr/>
        </p:nvCxnSpPr>
        <p:spPr>
          <a:xfrm>
            <a:off x="3417888" y="3288119"/>
            <a:ext cx="368849" cy="93381"/>
          </a:xfrm>
          <a:prstGeom prst="bentConnector3">
            <a:avLst>
              <a:gd name="adj1" fmla="val 50000"/>
            </a:avLst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Elbow Connector 17"/>
          <p:cNvCxnSpPr>
            <a:cxnSpLocks/>
            <a:stCxn id="6" idx="3"/>
            <a:endCxn id="9" idx="1"/>
          </p:cNvCxnSpPr>
          <p:nvPr/>
        </p:nvCxnSpPr>
        <p:spPr>
          <a:xfrm>
            <a:off x="3417888" y="3288119"/>
            <a:ext cx="368849" cy="1875008"/>
          </a:xfrm>
          <a:prstGeom prst="bentConnector3">
            <a:avLst>
              <a:gd name="adj1" fmla="val 50000"/>
            </a:avLst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Elbow Connector 18"/>
          <p:cNvCxnSpPr>
            <a:cxnSpLocks/>
            <a:stCxn id="6" idx="3"/>
            <a:endCxn id="10" idx="1"/>
          </p:cNvCxnSpPr>
          <p:nvPr/>
        </p:nvCxnSpPr>
        <p:spPr>
          <a:xfrm>
            <a:off x="3417888" y="3288119"/>
            <a:ext cx="378835" cy="2933509"/>
          </a:xfrm>
          <a:prstGeom prst="bentConnector3">
            <a:avLst>
              <a:gd name="adj1" fmla="val 50000"/>
            </a:avLst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Rectangle 34">
            <a:extLst>
              <a:ext uri="{FF2B5EF4-FFF2-40B4-BE49-F238E27FC236}">
                <a16:creationId xmlns:a16="http://schemas.microsoft.com/office/drawing/2014/main" id="{4713C874-2399-4B04-9E62-C99CF507FCCB}"/>
              </a:ext>
            </a:extLst>
          </p:cNvPr>
          <p:cNvSpPr/>
          <p:nvPr/>
        </p:nvSpPr>
        <p:spPr>
          <a:xfrm>
            <a:off x="4271218" y="2159751"/>
            <a:ext cx="1553538" cy="6274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In-Suit Pill Delivery</a:t>
            </a:r>
            <a:r>
              <a:rPr lang="en-US" b="1" dirty="0"/>
              <a:t> Tool</a:t>
            </a:r>
            <a:endParaRPr lang="en-US" sz="1600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1D0C0CE7-DAC8-425B-81AD-DC71C957AC02}"/>
              </a:ext>
            </a:extLst>
          </p:cNvPr>
          <p:cNvSpPr/>
          <p:nvPr/>
        </p:nvSpPr>
        <p:spPr>
          <a:xfrm>
            <a:off x="4093547" y="3988878"/>
            <a:ext cx="1708247" cy="6274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Supplemental Oxygen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93F40A1-E9D1-458A-AB2A-4E90E807FC59}"/>
              </a:ext>
            </a:extLst>
          </p:cNvPr>
          <p:cNvSpPr/>
          <p:nvPr/>
        </p:nvSpPr>
        <p:spPr>
          <a:xfrm>
            <a:off x="6000747" y="2167364"/>
            <a:ext cx="5546210" cy="645147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Tool for administering medication to a pressurized, suited crew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Used in event of a  suited return contingency scenario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6125D701-6707-4D71-AB1E-0004228F760F}"/>
              </a:ext>
            </a:extLst>
          </p:cNvPr>
          <p:cNvSpPr/>
          <p:nvPr/>
        </p:nvSpPr>
        <p:spPr>
          <a:xfrm>
            <a:off x="6000748" y="3959353"/>
            <a:ext cx="5546209" cy="645147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Oxygen hardware to treat smoke inhalation in the event of a fire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as directed by flight surgeons for additional scenarios</a:t>
            </a:r>
          </a:p>
        </p:txBody>
      </p:sp>
      <p:cxnSp>
        <p:nvCxnSpPr>
          <p:cNvPr id="51" name="Elbow Connector 15">
            <a:extLst>
              <a:ext uri="{FF2B5EF4-FFF2-40B4-BE49-F238E27FC236}">
                <a16:creationId xmlns:a16="http://schemas.microsoft.com/office/drawing/2014/main" id="{368A1C46-9149-41A8-AE80-E4DB7257DB94}"/>
              </a:ext>
            </a:extLst>
          </p:cNvPr>
          <p:cNvCxnSpPr>
            <a:cxnSpLocks/>
            <a:stCxn id="36" idx="1"/>
          </p:cNvCxnSpPr>
          <p:nvPr/>
        </p:nvCxnSpPr>
        <p:spPr>
          <a:xfrm rot="10800000">
            <a:off x="3804371" y="3791205"/>
            <a:ext cx="289176" cy="511393"/>
          </a:xfrm>
          <a:prstGeom prst="bentConnector2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Elbow Connector 15">
            <a:extLst>
              <a:ext uri="{FF2B5EF4-FFF2-40B4-BE49-F238E27FC236}">
                <a16:creationId xmlns:a16="http://schemas.microsoft.com/office/drawing/2014/main" id="{3BA72823-3FB8-46BB-B080-910046E22ED4}"/>
              </a:ext>
            </a:extLst>
          </p:cNvPr>
          <p:cNvCxnSpPr>
            <a:cxnSpLocks/>
            <a:stCxn id="35" idx="1"/>
          </p:cNvCxnSpPr>
          <p:nvPr/>
        </p:nvCxnSpPr>
        <p:spPr>
          <a:xfrm rot="10800000">
            <a:off x="3804370" y="1954849"/>
            <a:ext cx="466848" cy="518623"/>
          </a:xfrm>
          <a:prstGeom prst="bentConnector2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229534"/>
      </p:ext>
    </p:extLst>
  </p:cSld>
  <p:clrMapOvr>
    <a:masterClrMapping/>
  </p:clrMapOvr>
  <p:transition advClick="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Artemis Mission Medical Needs</a:t>
            </a:r>
          </a:p>
        </p:txBody>
      </p:sp>
      <p:graphicFrame>
        <p:nvGraphicFramePr>
          <p:cNvPr id="5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3235342"/>
              </p:ext>
            </p:extLst>
          </p:nvPr>
        </p:nvGraphicFramePr>
        <p:xfrm>
          <a:off x="81146" y="847905"/>
          <a:ext cx="8504370" cy="55398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5379">
                  <a:extLst>
                    <a:ext uri="{9D8B030D-6E8A-4147-A177-3AD203B41FA5}">
                      <a16:colId xmlns:a16="http://schemas.microsoft.com/office/drawing/2014/main" val="176386851"/>
                    </a:ext>
                  </a:extLst>
                </a:gridCol>
                <a:gridCol w="133328">
                  <a:extLst>
                    <a:ext uri="{9D8B030D-6E8A-4147-A177-3AD203B41FA5}">
                      <a16:colId xmlns:a16="http://schemas.microsoft.com/office/drawing/2014/main" val="3203017468"/>
                    </a:ext>
                  </a:extLst>
                </a:gridCol>
                <a:gridCol w="2838450">
                  <a:extLst>
                    <a:ext uri="{9D8B030D-6E8A-4147-A177-3AD203B41FA5}">
                      <a16:colId xmlns:a16="http://schemas.microsoft.com/office/drawing/2014/main" val="1377664037"/>
                    </a:ext>
                  </a:extLst>
                </a:gridCol>
                <a:gridCol w="130341">
                  <a:extLst>
                    <a:ext uri="{9D8B030D-6E8A-4147-A177-3AD203B41FA5}">
                      <a16:colId xmlns:a16="http://schemas.microsoft.com/office/drawing/2014/main" val="1729864948"/>
                    </a:ext>
                  </a:extLst>
                </a:gridCol>
                <a:gridCol w="2806872">
                  <a:extLst>
                    <a:ext uri="{9D8B030D-6E8A-4147-A177-3AD203B41FA5}">
                      <a16:colId xmlns:a16="http://schemas.microsoft.com/office/drawing/2014/main" val="3171487980"/>
                    </a:ext>
                  </a:extLst>
                </a:gridCol>
              </a:tblGrid>
              <a:tr h="150471">
                <a:tc gridSpan="5">
                  <a:txBody>
                    <a:bodyPr/>
                    <a:lstStyle/>
                    <a:p>
                      <a:r>
                        <a:rPr lang="en-US" dirty="0"/>
                        <a:t>                                                         </a:t>
                      </a: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Flown on Orion </a:t>
                      </a:r>
                    </a:p>
                  </a:txBody>
                  <a:tcPr marR="0" marT="0" marB="0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R="0" marT="0" marB="0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R="0" marT="0" marB="0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R="0" marT="0" marB="0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R="0" marT="0" marB="0"/>
                </a:tc>
                <a:extLst>
                  <a:ext uri="{0D108BD9-81ED-4DB2-BD59-A6C34878D82A}">
                    <a16:rowId xmlns:a16="http://schemas.microsoft.com/office/drawing/2014/main" val="3866969906"/>
                  </a:ext>
                </a:extLst>
              </a:tr>
              <a:tr h="150471">
                <a:tc gridSpan="3"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sng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Medications</a:t>
                      </a:r>
                    </a:p>
                  </a:txBody>
                  <a:tcPr marR="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R="0" marT="0" marB="0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R="0" marT="0" marB="0" anchor="ctr"/>
                </a:tc>
                <a:tc>
                  <a:txBody>
                    <a:bodyPr/>
                    <a:lstStyle/>
                    <a:p>
                      <a:endParaRPr lang="en-US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R="0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1" i="0" u="sng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R="9525" marT="9525" marB="0" anchor="ctr"/>
                </a:tc>
                <a:extLst>
                  <a:ext uri="{0D108BD9-81ED-4DB2-BD59-A6C34878D82A}">
                    <a16:rowId xmlns:a16="http://schemas.microsoft.com/office/drawing/2014/main" val="1048390559"/>
                  </a:ext>
                </a:extLst>
              </a:tr>
              <a:tr h="15047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Anti-inflammatory</a:t>
                      </a:r>
                    </a:p>
                  </a:txBody>
                  <a:tcPr marR="0" marT="0" marB="0" anchor="ctr"/>
                </a:tc>
                <a:tc>
                  <a:txBody>
                    <a:bodyPr/>
                    <a:lstStyle/>
                    <a:p>
                      <a:endParaRPr lang="en-US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R="0" marT="0" marB="0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Antibiotic/Antiviral/Antifungal Medication</a:t>
                      </a:r>
                    </a:p>
                  </a:txBody>
                  <a:tcPr marR="0" marT="0" marB="0" anchor="ctr"/>
                </a:tc>
                <a:tc>
                  <a:txBody>
                    <a:bodyPr/>
                    <a:lstStyle/>
                    <a:p>
                      <a:endParaRPr lang="en-US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R="0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Therapeutics</a:t>
                      </a:r>
                    </a:p>
                  </a:txBody>
                  <a:tcPr marR="9525" marT="9525" marB="0" anchor="ctr"/>
                </a:tc>
                <a:extLst>
                  <a:ext uri="{0D108BD9-81ED-4DB2-BD59-A6C34878D82A}">
                    <a16:rowId xmlns:a16="http://schemas.microsoft.com/office/drawing/2014/main" val="3159075116"/>
                  </a:ext>
                </a:extLst>
              </a:tr>
              <a:tr h="15047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Pain Medication</a:t>
                      </a:r>
                    </a:p>
                  </a:txBody>
                  <a:tcPr marR="0" marT="0" marB="0" anchor="ctr"/>
                </a:tc>
                <a:tc>
                  <a:txBody>
                    <a:bodyPr/>
                    <a:lstStyle/>
                    <a:p>
                      <a:endParaRPr lang="en-US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R="0" marT="0" marB="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Anti-arrhythmia Medication</a:t>
                      </a:r>
                    </a:p>
                  </a:txBody>
                  <a:tcPr marR="0" marT="0" marB="0" anchor="ctr"/>
                </a:tc>
                <a:tc>
                  <a:txBody>
                    <a:bodyPr/>
                    <a:lstStyle/>
                    <a:p>
                      <a:endParaRPr lang="en-US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R="0" marT="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Splinting</a:t>
                      </a:r>
                    </a:p>
                  </a:txBody>
                  <a:tcPr marR="9525" marT="9525" marB="0" anchor="ctr"/>
                </a:tc>
                <a:extLst>
                  <a:ext uri="{0D108BD9-81ED-4DB2-BD59-A6C34878D82A}">
                    <a16:rowId xmlns:a16="http://schemas.microsoft.com/office/drawing/2014/main" val="1859715715"/>
                  </a:ext>
                </a:extLst>
              </a:tr>
              <a:tr h="15047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Sleep Medication</a:t>
                      </a:r>
                    </a:p>
                  </a:txBody>
                  <a:tcPr marR="0" marT="0" marB="0" anchor="ctr"/>
                </a:tc>
                <a:tc>
                  <a:txBody>
                    <a:bodyPr/>
                    <a:lstStyle/>
                    <a:p>
                      <a:endParaRPr lang="en-US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R="0" marT="0" marB="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Anticoagulant Medications</a:t>
                      </a:r>
                    </a:p>
                  </a:txBody>
                  <a:tcPr marR="0" marT="0" marB="0" anchor="ctr"/>
                </a:tc>
                <a:tc>
                  <a:txBody>
                    <a:bodyPr/>
                    <a:lstStyle/>
                    <a:p>
                      <a:endParaRPr lang="en-US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R="0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Wound Closure</a:t>
                      </a:r>
                    </a:p>
                  </a:txBody>
                  <a:tcPr marR="0" marT="0" marB="0" anchor="ctr">
                    <a:solidFill>
                      <a:srgbClr val="E3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7739280"/>
                  </a:ext>
                </a:extLst>
              </a:tr>
              <a:tr h="28906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Stimulant Medication</a:t>
                      </a:r>
                    </a:p>
                  </a:txBody>
                  <a:tcPr marR="0" marT="0" marB="0" anchor="ctr"/>
                </a:tc>
                <a:tc>
                  <a:txBody>
                    <a:bodyPr/>
                    <a:lstStyle/>
                    <a:p>
                      <a:endParaRPr lang="en-US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R="0" marT="0" marB="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Bronchodilator Medication</a:t>
                      </a:r>
                    </a:p>
                  </a:txBody>
                  <a:tcPr marR="0" marT="0" marB="0" anchor="ctr"/>
                </a:tc>
                <a:tc>
                  <a:txBody>
                    <a:bodyPr/>
                    <a:lstStyle/>
                    <a:p>
                      <a:endParaRPr lang="en-US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R="0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Wound Dressing</a:t>
                      </a:r>
                    </a:p>
                  </a:txBody>
                  <a:tcPr marR="0" marT="0" marB="0" anchor="ctr"/>
                </a:tc>
                <a:extLst>
                  <a:ext uri="{0D108BD9-81ED-4DB2-BD59-A6C34878D82A}">
                    <a16:rowId xmlns:a16="http://schemas.microsoft.com/office/drawing/2014/main" val="1960513219"/>
                  </a:ext>
                </a:extLst>
              </a:tr>
              <a:tr h="15047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Decongestant Medication</a:t>
                      </a:r>
                    </a:p>
                  </a:txBody>
                  <a:tcPr marR="0" marT="0" marB="0" anchor="ctr"/>
                </a:tc>
                <a:tc>
                  <a:txBody>
                    <a:bodyPr/>
                    <a:lstStyle/>
                    <a:p>
                      <a:endParaRPr lang="en-US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R="0" marT="0" marB="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Pre-landing fluid support</a:t>
                      </a:r>
                    </a:p>
                  </a:txBody>
                  <a:tcPr marR="0" marT="0" marB="0" anchor="ctr"/>
                </a:tc>
                <a:tc>
                  <a:txBody>
                    <a:bodyPr/>
                    <a:lstStyle/>
                    <a:p>
                      <a:endParaRPr lang="en-US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R="0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Dental Repair</a:t>
                      </a:r>
                    </a:p>
                  </a:txBody>
                  <a:tcPr marR="0" marT="0" marB="0" anchor="ctr"/>
                </a:tc>
                <a:extLst>
                  <a:ext uri="{0D108BD9-81ED-4DB2-BD59-A6C34878D82A}">
                    <a16:rowId xmlns:a16="http://schemas.microsoft.com/office/drawing/2014/main" val="941555590"/>
                  </a:ext>
                </a:extLst>
              </a:tr>
              <a:tr h="15047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Anti-Histamine Medication</a:t>
                      </a:r>
                    </a:p>
                  </a:txBody>
                  <a:tcPr marR="0" marT="0" marB="0" anchor="ctr"/>
                </a:tc>
                <a:tc>
                  <a:txBody>
                    <a:bodyPr/>
                    <a:lstStyle/>
                    <a:p>
                      <a:endParaRPr lang="en-US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R="0" marT="0" marB="0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Allergic/ Anaphylactic Reaction Medications</a:t>
                      </a:r>
                    </a:p>
                  </a:txBody>
                  <a:tcPr marR="0" marT="0" marB="0" anchor="ctr"/>
                </a:tc>
                <a:tc>
                  <a:txBody>
                    <a:bodyPr/>
                    <a:lstStyle/>
                    <a:p>
                      <a:endParaRPr lang="en-US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R="0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Nasal Packing</a:t>
                      </a:r>
                    </a:p>
                  </a:txBody>
                  <a:tcPr marR="0" marT="0" marB="0" anchor="ctr"/>
                </a:tc>
                <a:extLst>
                  <a:ext uri="{0D108BD9-81ED-4DB2-BD59-A6C34878D82A}">
                    <a16:rowId xmlns:a16="http://schemas.microsoft.com/office/drawing/2014/main" val="1708105875"/>
                  </a:ext>
                </a:extLst>
              </a:tr>
              <a:tr h="150471">
                <a:tc>
                  <a:txBody>
                    <a:bodyPr/>
                    <a:lstStyle/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Anti-Emetic Medication</a:t>
                      </a:r>
                    </a:p>
                  </a:txBody>
                  <a:tcPr marR="0" marT="0" marB="0" anchor="ctr"/>
                </a:tc>
                <a:tc>
                  <a:txBody>
                    <a:bodyPr/>
                    <a:lstStyle/>
                    <a:p>
                      <a:endParaRPr lang="en-US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R="0" marT="0" marB="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Ophthalmic Medications</a:t>
                      </a:r>
                    </a:p>
                  </a:txBody>
                  <a:tcPr marR="0" marT="0" marB="0" anchor="ctr"/>
                </a:tc>
                <a:tc>
                  <a:txBody>
                    <a:bodyPr/>
                    <a:lstStyle/>
                    <a:p>
                      <a:endParaRPr lang="en-US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R="0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Saliva/Blood Absorbance</a:t>
                      </a:r>
                    </a:p>
                  </a:txBody>
                  <a:tcPr marR="9525" marT="9525" marB="0" anchor="ctr"/>
                </a:tc>
                <a:extLst>
                  <a:ext uri="{0D108BD9-81ED-4DB2-BD59-A6C34878D82A}">
                    <a16:rowId xmlns:a16="http://schemas.microsoft.com/office/drawing/2014/main" val="2960480891"/>
                  </a:ext>
                </a:extLst>
              </a:tr>
              <a:tr h="265086">
                <a:tc>
                  <a:txBody>
                    <a:bodyPr/>
                    <a:lstStyle/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Laxative/Motility Medication</a:t>
                      </a:r>
                    </a:p>
                  </a:txBody>
                  <a:tcPr marR="0" marT="0" marB="0" anchor="ctr"/>
                </a:tc>
                <a:tc>
                  <a:txBody>
                    <a:bodyPr/>
                    <a:lstStyle/>
                    <a:p>
                      <a:endParaRPr lang="en-US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R="0" marT="0" marB="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R="0" marT="0" marB="0" anchor="ctr"/>
                </a:tc>
                <a:tc>
                  <a:txBody>
                    <a:bodyPr/>
                    <a:lstStyle/>
                    <a:p>
                      <a:endParaRPr lang="en-US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R="0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Urinary Catheterization</a:t>
                      </a:r>
                    </a:p>
                  </a:txBody>
                  <a:tcPr marR="9525" marT="9525" marB="0" anchor="ctr"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062962"/>
                  </a:ext>
                </a:extLst>
              </a:tr>
              <a:tr h="265086">
                <a:tc>
                  <a:txBody>
                    <a:bodyPr/>
                    <a:lstStyle/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R="0" marT="0" marB="0" anchor="ctr"/>
                </a:tc>
                <a:tc>
                  <a:txBody>
                    <a:bodyPr/>
                    <a:lstStyle/>
                    <a:p>
                      <a:endParaRPr lang="en-US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R="0" marT="0" marB="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R="0" marT="0" marB="0" anchor="ctr"/>
                </a:tc>
                <a:tc>
                  <a:txBody>
                    <a:bodyPr/>
                    <a:lstStyle/>
                    <a:p>
                      <a:endParaRPr lang="en-US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R="0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Manual Ventilation Method</a:t>
                      </a:r>
                    </a:p>
                  </a:txBody>
                  <a:tcPr marR="9525" marT="9525" marB="0" anchor="ctr">
                    <a:solidFill>
                      <a:srgbClr val="E3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8635411"/>
                  </a:ext>
                </a:extLst>
              </a:tr>
              <a:tr h="199734">
                <a:tc gridSpan="3"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Diagnostics</a:t>
                      </a:r>
                    </a:p>
                  </a:txBody>
                  <a:tcPr marR="0" marT="0" marB="0" anchor="ctr"/>
                </a:tc>
                <a:tc hMerge="1">
                  <a:txBody>
                    <a:bodyPr/>
                    <a:lstStyle/>
                    <a:p>
                      <a:endParaRPr lang="en-US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R="0" marT="0" marB="0"/>
                </a:tc>
                <a:tc hMerge="1">
                  <a:txBody>
                    <a:bodyPr/>
                    <a:lstStyle/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R="0" marT="0" marB="0" anchor="ctr"/>
                </a:tc>
                <a:tc>
                  <a:txBody>
                    <a:bodyPr/>
                    <a:lstStyle/>
                    <a:p>
                      <a:endParaRPr lang="en-US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R="0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Collapsed Lung Decompression</a:t>
                      </a:r>
                    </a:p>
                  </a:txBody>
                  <a:tcPr marR="9525" marT="9525" marB="0" anchor="ctr"/>
                </a:tc>
                <a:extLst>
                  <a:ext uri="{0D108BD9-81ED-4DB2-BD59-A6C34878D82A}">
                    <a16:rowId xmlns:a16="http://schemas.microsoft.com/office/drawing/2014/main" val="391818341"/>
                  </a:ext>
                </a:extLst>
              </a:tr>
              <a:tr h="150471">
                <a:tc>
                  <a:txBody>
                    <a:bodyPr/>
                    <a:lstStyle/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Lighted Imaging Capability</a:t>
                      </a:r>
                    </a:p>
                  </a:txBody>
                  <a:tcPr marR="0" marT="0" marB="0" anchor="ctr"/>
                </a:tc>
                <a:tc>
                  <a:txBody>
                    <a:bodyPr/>
                    <a:lstStyle/>
                    <a:p>
                      <a:endParaRPr lang="en-US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R="0" marT="0" marB="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Point-of-care Urinalysis</a:t>
                      </a:r>
                    </a:p>
                  </a:txBody>
                  <a:tcPr marR="0" marT="0" marB="0" anchor="ctr"/>
                </a:tc>
                <a:tc>
                  <a:txBody>
                    <a:bodyPr/>
                    <a:lstStyle/>
                    <a:p>
                      <a:endParaRPr lang="en-US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R="0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Enriched Oxygen Breathing Gas Delivery</a:t>
                      </a:r>
                    </a:p>
                  </a:txBody>
                  <a:tcPr marR="0" marT="0" marB="0" anchor="ctr"/>
                </a:tc>
                <a:extLst>
                  <a:ext uri="{0D108BD9-81ED-4DB2-BD59-A6C34878D82A}">
                    <a16:rowId xmlns:a16="http://schemas.microsoft.com/office/drawing/2014/main" val="577456283"/>
                  </a:ext>
                </a:extLst>
              </a:tr>
              <a:tr h="306705">
                <a:tc>
                  <a:txBody>
                    <a:bodyPr/>
                    <a:lstStyle/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Electrocardiography</a:t>
                      </a:r>
                    </a:p>
                  </a:txBody>
                  <a:tcPr marR="0" marT="0" marB="0" anchor="ctr"/>
                </a:tc>
                <a:tc>
                  <a:txBody>
                    <a:bodyPr/>
                    <a:lstStyle/>
                    <a:p>
                      <a:endParaRPr lang="en-US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R="0" marT="0" marB="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Personal Protection (Equipment)</a:t>
                      </a:r>
                    </a:p>
                  </a:txBody>
                  <a:tcPr marR="0" marT="0" marB="0" anchor="ctr"/>
                </a:tc>
                <a:tc>
                  <a:txBody>
                    <a:bodyPr/>
                    <a:lstStyle/>
                    <a:p>
                      <a:endParaRPr lang="en-US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R="0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Airway Tailored to Mission and Care Levels</a:t>
                      </a:r>
                    </a:p>
                  </a:txBody>
                  <a:tcPr marR="0" marT="0" marB="0" anchor="ctr"/>
                </a:tc>
                <a:extLst>
                  <a:ext uri="{0D108BD9-81ED-4DB2-BD59-A6C34878D82A}">
                    <a16:rowId xmlns:a16="http://schemas.microsoft.com/office/drawing/2014/main" val="1086018197"/>
                  </a:ext>
                </a:extLst>
              </a:tr>
              <a:tr h="150471">
                <a:tc>
                  <a:txBody>
                    <a:bodyPr/>
                    <a:lstStyle/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Vitals Measurement</a:t>
                      </a:r>
                    </a:p>
                  </a:txBody>
                  <a:tcPr marR="0" marT="0" marB="0" anchor="ctr"/>
                </a:tc>
                <a:tc>
                  <a:txBody>
                    <a:bodyPr/>
                    <a:lstStyle/>
                    <a:p>
                      <a:endParaRPr lang="en-US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R="0" marT="0" marB="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Antiseptic Surface Cleansing</a:t>
                      </a:r>
                    </a:p>
                  </a:txBody>
                  <a:tcPr marR="0" marT="0" marB="0" anchor="ctr"/>
                </a:tc>
                <a:tc>
                  <a:txBody>
                    <a:bodyPr/>
                    <a:lstStyle/>
                    <a:p>
                      <a:endParaRPr lang="en-US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R="0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R="0" marT="0" marB="0" anchor="ctr"/>
                </a:tc>
                <a:extLst>
                  <a:ext uri="{0D108BD9-81ED-4DB2-BD59-A6C34878D82A}">
                    <a16:rowId xmlns:a16="http://schemas.microsoft.com/office/drawing/2014/main" val="3161209173"/>
                  </a:ext>
                </a:extLst>
              </a:tr>
              <a:tr h="150471">
                <a:tc>
                  <a:txBody>
                    <a:bodyPr/>
                    <a:lstStyle/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Auscultation Method</a:t>
                      </a:r>
                    </a:p>
                  </a:txBody>
                  <a:tcPr marR="0" marT="0" marB="0" anchor="ctr"/>
                </a:tc>
                <a:tc>
                  <a:txBody>
                    <a:bodyPr/>
                    <a:lstStyle/>
                    <a:p>
                      <a:endParaRPr lang="en-US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R="0" marT="0" marB="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Corneal Evaluation</a:t>
                      </a:r>
                    </a:p>
                  </a:txBody>
                  <a:tcPr marR="9525" marT="9525" marB="0" anchor="ctr"/>
                </a:tc>
                <a:tc>
                  <a:txBody>
                    <a:bodyPr/>
                    <a:lstStyle/>
                    <a:p>
                      <a:endParaRPr lang="en-US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R="0" marT="0" marB="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R="9525" marT="9525" marB="0" anchor="ctr"/>
                </a:tc>
                <a:extLst>
                  <a:ext uri="{0D108BD9-81ED-4DB2-BD59-A6C34878D82A}">
                    <a16:rowId xmlns:a16="http://schemas.microsoft.com/office/drawing/2014/main" val="2029835942"/>
                  </a:ext>
                </a:extLst>
              </a:tr>
              <a:tr h="150471">
                <a:tc>
                  <a:txBody>
                    <a:bodyPr/>
                    <a:lstStyle/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R="0" marT="0" marB="0" anchor="ctr"/>
                </a:tc>
                <a:tc>
                  <a:txBody>
                    <a:bodyPr/>
                    <a:lstStyle/>
                    <a:p>
                      <a:endParaRPr lang="en-US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R="0" marT="0" marB="0"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R="9525" marT="9525" marB="0" anchor="ctr"/>
                </a:tc>
                <a:tc>
                  <a:txBody>
                    <a:bodyPr/>
                    <a:lstStyle/>
                    <a:p>
                      <a:endParaRPr lang="en-US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R="0" marT="0" marB="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R="9525" marT="9525" marB="0" anchor="ctr"/>
                </a:tc>
                <a:extLst>
                  <a:ext uri="{0D108BD9-81ED-4DB2-BD59-A6C34878D82A}">
                    <a16:rowId xmlns:a16="http://schemas.microsoft.com/office/drawing/2014/main" val="452603270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6650303"/>
              </p:ext>
            </p:extLst>
          </p:nvPr>
        </p:nvGraphicFramePr>
        <p:xfrm>
          <a:off x="8813987" y="1705471"/>
          <a:ext cx="3124200" cy="29469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24200">
                  <a:extLst>
                    <a:ext uri="{9D8B030D-6E8A-4147-A177-3AD203B41FA5}">
                      <a16:colId xmlns:a16="http://schemas.microsoft.com/office/drawing/2014/main" val="3607016726"/>
                    </a:ext>
                  </a:extLst>
                </a:gridCol>
              </a:tblGrid>
              <a:tr h="402239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Flown on Gateway</a:t>
                      </a:r>
                    </a:p>
                  </a:txBody>
                  <a:tcPr marR="0" marT="0" marB="0"/>
                </a:tc>
                <a:extLst>
                  <a:ext uri="{0D108BD9-81ED-4DB2-BD59-A6C34878D82A}">
                    <a16:rowId xmlns:a16="http://schemas.microsoft.com/office/drawing/2014/main" val="1142266921"/>
                  </a:ext>
                </a:extLst>
              </a:tr>
              <a:tr h="613833">
                <a:tc>
                  <a:txBody>
                    <a:bodyPr/>
                    <a:lstStyle/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Extended limb injury care: Finger and Joint</a:t>
                      </a:r>
                    </a:p>
                  </a:txBody>
                  <a:tcPr marR="9525" marT="9525" marB="0" anchor="ctr"/>
                </a:tc>
                <a:extLst>
                  <a:ext uri="{0D108BD9-81ED-4DB2-BD59-A6C34878D82A}">
                    <a16:rowId xmlns:a16="http://schemas.microsoft.com/office/drawing/2014/main" val="1496234062"/>
                  </a:ext>
                </a:extLst>
              </a:tr>
              <a:tr h="31215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Ultrasonography</a:t>
                      </a:r>
                    </a:p>
                  </a:txBody>
                  <a:tcPr marR="9525" marT="9525" marB="0" anchor="ctr"/>
                </a:tc>
                <a:extLst>
                  <a:ext uri="{0D108BD9-81ED-4DB2-BD59-A6C34878D82A}">
                    <a16:rowId xmlns:a16="http://schemas.microsoft.com/office/drawing/2014/main" val="3079611837"/>
                  </a:ext>
                </a:extLst>
              </a:tr>
              <a:tr h="31215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Semi-invasive Wound Care</a:t>
                      </a:r>
                    </a:p>
                  </a:txBody>
                  <a:tcPr marR="9525" marT="9525" marB="0" anchor="ctr"/>
                </a:tc>
                <a:extLst>
                  <a:ext uri="{0D108BD9-81ED-4DB2-BD59-A6C34878D82A}">
                    <a16:rowId xmlns:a16="http://schemas.microsoft.com/office/drawing/2014/main" val="2044967410"/>
                  </a:ext>
                </a:extLst>
              </a:tr>
              <a:tr h="312154">
                <a:tc>
                  <a:txBody>
                    <a:bodyPr/>
                    <a:lstStyle/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Wound Care consumables (20-day supply)</a:t>
                      </a:r>
                    </a:p>
                  </a:txBody>
                  <a:tcPr marR="9525" marT="9525" marB="0" anchor="ctr"/>
                </a:tc>
                <a:extLst>
                  <a:ext uri="{0D108BD9-81ED-4DB2-BD59-A6C34878D82A}">
                    <a16:rowId xmlns:a16="http://schemas.microsoft.com/office/drawing/2014/main" val="4293103038"/>
                  </a:ext>
                </a:extLst>
              </a:tr>
              <a:tr h="312154">
                <a:tc>
                  <a:txBody>
                    <a:bodyPr/>
                    <a:lstStyle/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Co-oximetry</a:t>
                      </a:r>
                    </a:p>
                  </a:txBody>
                  <a:tcPr marR="9525" marT="9525" marB="0" anchor="ctr"/>
                </a:tc>
                <a:extLst>
                  <a:ext uri="{0D108BD9-81ED-4DB2-BD59-A6C34878D82A}">
                    <a16:rowId xmlns:a16="http://schemas.microsoft.com/office/drawing/2014/main" val="1737293557"/>
                  </a:ext>
                </a:extLst>
              </a:tr>
              <a:tr h="312154">
                <a:tc>
                  <a:txBody>
                    <a:bodyPr/>
                    <a:lstStyle/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Positive Pressure Breathing Support Device</a:t>
                      </a:r>
                    </a:p>
                  </a:txBody>
                  <a:tcPr marR="9525" marT="9525" marB="0" anchor="ctr"/>
                </a:tc>
                <a:extLst>
                  <a:ext uri="{0D108BD9-81ED-4DB2-BD59-A6C34878D82A}">
                    <a16:rowId xmlns:a16="http://schemas.microsoft.com/office/drawing/2014/main" val="6160294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3832960"/>
      </p:ext>
    </p:extLst>
  </p:cSld>
  <p:clrMapOvr>
    <a:masterClrMapping/>
  </p:clrMapOvr>
  <p:transition advClick="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57778C4-BF93-CCB7-B1A7-35587FB7E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Medical Kit Device Capabilities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73AB7A16-1597-61CB-F2D7-849BC68DEA1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77995012"/>
              </p:ext>
            </p:extLst>
          </p:nvPr>
        </p:nvGraphicFramePr>
        <p:xfrm>
          <a:off x="175548" y="962208"/>
          <a:ext cx="11748304" cy="56700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35302">
                  <a:extLst>
                    <a:ext uri="{9D8B030D-6E8A-4147-A177-3AD203B41FA5}">
                      <a16:colId xmlns:a16="http://schemas.microsoft.com/office/drawing/2014/main" val="903699564"/>
                    </a:ext>
                  </a:extLst>
                </a:gridCol>
                <a:gridCol w="1968551">
                  <a:extLst>
                    <a:ext uri="{9D8B030D-6E8A-4147-A177-3AD203B41FA5}">
                      <a16:colId xmlns:a16="http://schemas.microsoft.com/office/drawing/2014/main" val="411062152"/>
                    </a:ext>
                  </a:extLst>
                </a:gridCol>
                <a:gridCol w="2831279">
                  <a:extLst>
                    <a:ext uri="{9D8B030D-6E8A-4147-A177-3AD203B41FA5}">
                      <a16:colId xmlns:a16="http://schemas.microsoft.com/office/drawing/2014/main" val="111013860"/>
                    </a:ext>
                  </a:extLst>
                </a:gridCol>
                <a:gridCol w="2342605">
                  <a:extLst>
                    <a:ext uri="{9D8B030D-6E8A-4147-A177-3AD203B41FA5}">
                      <a16:colId xmlns:a16="http://schemas.microsoft.com/office/drawing/2014/main" val="1988739814"/>
                    </a:ext>
                  </a:extLst>
                </a:gridCol>
                <a:gridCol w="2270567">
                  <a:extLst>
                    <a:ext uri="{9D8B030D-6E8A-4147-A177-3AD203B41FA5}">
                      <a16:colId xmlns:a16="http://schemas.microsoft.com/office/drawing/2014/main" val="2232569775"/>
                    </a:ext>
                  </a:extLst>
                </a:gridCol>
              </a:tblGrid>
              <a:tr h="1730345">
                <a:tc>
                  <a:txBody>
                    <a:bodyPr/>
                    <a:lstStyle/>
                    <a:p>
                      <a:pPr marL="45720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Device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881" marR="81881" marT="40941" marB="40941" anchor="ctr"/>
                </a:tc>
                <a:tc>
                  <a:txBody>
                    <a:bodyPr/>
                    <a:lstStyle/>
                    <a:p>
                      <a:pPr marL="45720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Standalone Capability?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881" marR="81881" marT="40941" marB="40941" anchor="ctr"/>
                </a:tc>
                <a:tc>
                  <a:txBody>
                    <a:bodyPr/>
                    <a:lstStyle/>
                    <a:p>
                      <a:pPr marL="45720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u="sng" dirty="0">
                          <a:effectLst/>
                        </a:rPr>
                        <a:t>Data Display</a:t>
                      </a:r>
                    </a:p>
                    <a:p>
                      <a:pPr marL="45720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Requires Laptop or Other Device 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881" marR="81881" marT="40941" marB="40941" anchor="ctr"/>
                </a:tc>
                <a:tc>
                  <a:txBody>
                    <a:bodyPr/>
                    <a:lstStyle/>
                    <a:p>
                      <a:pPr marL="45720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u="sng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Data Storage</a:t>
                      </a:r>
                    </a:p>
                    <a:p>
                      <a:pPr marL="45720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Laptop or Other Device</a:t>
                      </a:r>
                    </a:p>
                  </a:txBody>
                  <a:tcPr marL="81881" marR="81881" marT="40941" marB="40941" anchor="ctr"/>
                </a:tc>
                <a:tc>
                  <a:txBody>
                    <a:bodyPr/>
                    <a:lstStyle/>
                    <a:p>
                      <a:pPr marL="45720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u="sng" dirty="0">
                          <a:effectLst/>
                        </a:rPr>
                        <a:t>Data Transmission  </a:t>
                      </a:r>
                      <a:r>
                        <a:rPr lang="en-US" sz="2000" dirty="0">
                          <a:effectLst/>
                        </a:rPr>
                        <a:t>Mission Control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881" marR="81881" marT="40941" marB="40941" anchor="ctr"/>
                </a:tc>
                <a:extLst>
                  <a:ext uri="{0D108BD9-81ED-4DB2-BD59-A6C34878D82A}">
                    <a16:rowId xmlns:a16="http://schemas.microsoft.com/office/drawing/2014/main" val="3750226939"/>
                  </a:ext>
                </a:extLst>
              </a:tr>
              <a:tr h="668319">
                <a:tc>
                  <a:txBody>
                    <a:bodyPr/>
                    <a:lstStyle/>
                    <a:p>
                      <a:pPr marL="45720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Augmented Stethoscope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881" marR="81881" marT="40941" marB="40941"/>
                </a:tc>
                <a:tc>
                  <a:txBody>
                    <a:bodyPr/>
                    <a:lstStyle/>
                    <a:p>
                      <a:pPr marL="45720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No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881" marR="81881" marT="40941" marB="40941"/>
                </a:tc>
                <a:tc>
                  <a:txBody>
                    <a:bodyPr/>
                    <a:lstStyle/>
                    <a:p>
                      <a:pPr marL="45720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</a:t>
                      </a:r>
                    </a:p>
                  </a:txBody>
                  <a:tcPr marL="81881" marR="81881" marT="40941" marB="40941"/>
                </a:tc>
                <a:tc>
                  <a:txBody>
                    <a:bodyPr/>
                    <a:lstStyle/>
                    <a:p>
                      <a:pPr marL="45720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Requirement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881" marR="81881" marT="40941" marB="40941"/>
                </a:tc>
                <a:tc>
                  <a:txBody>
                    <a:bodyPr/>
                    <a:lstStyle/>
                    <a:p>
                      <a:pPr marL="45720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</a:rPr>
                        <a:t>Requirement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881" marR="81881" marT="40941" marB="40941"/>
                </a:tc>
                <a:extLst>
                  <a:ext uri="{0D108BD9-81ED-4DB2-BD59-A6C34878D82A}">
                    <a16:rowId xmlns:a16="http://schemas.microsoft.com/office/drawing/2014/main" val="1303200559"/>
                  </a:ext>
                </a:extLst>
              </a:tr>
              <a:tr h="668319">
                <a:tc>
                  <a:txBody>
                    <a:bodyPr/>
                    <a:lstStyle/>
                    <a:p>
                      <a:pPr marL="45720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Otoscope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881" marR="81881" marT="40941" marB="40941"/>
                </a:tc>
                <a:tc>
                  <a:txBody>
                    <a:bodyPr/>
                    <a:lstStyle/>
                    <a:p>
                      <a:pPr marL="45720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No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881" marR="81881" marT="40941" marB="40941"/>
                </a:tc>
                <a:tc>
                  <a:txBody>
                    <a:bodyPr/>
                    <a:lstStyle/>
                    <a:p>
                      <a:pPr marL="45720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Requirement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881" marR="81881" marT="40941" marB="40941"/>
                </a:tc>
                <a:tc>
                  <a:txBody>
                    <a:bodyPr/>
                    <a:lstStyle/>
                    <a:p>
                      <a:pPr marL="45720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Requirement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881" marR="81881" marT="40941" marB="40941"/>
                </a:tc>
                <a:tc>
                  <a:txBody>
                    <a:bodyPr/>
                    <a:lstStyle/>
                    <a:p>
                      <a:pPr marL="45720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</a:rPr>
                        <a:t>Requirement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881" marR="81881" marT="40941" marB="40941"/>
                </a:tc>
                <a:extLst>
                  <a:ext uri="{0D108BD9-81ED-4DB2-BD59-A6C34878D82A}">
                    <a16:rowId xmlns:a16="http://schemas.microsoft.com/office/drawing/2014/main" val="1926304001"/>
                  </a:ext>
                </a:extLst>
              </a:tr>
              <a:tr h="668319">
                <a:tc>
                  <a:txBody>
                    <a:bodyPr/>
                    <a:lstStyle/>
                    <a:p>
                      <a:pPr marL="45720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ECG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881" marR="81881" marT="40941" marB="40941"/>
                </a:tc>
                <a:tc>
                  <a:txBody>
                    <a:bodyPr/>
                    <a:lstStyle/>
                    <a:p>
                      <a:pPr marL="45720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No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881" marR="81881" marT="40941" marB="40941"/>
                </a:tc>
                <a:tc>
                  <a:txBody>
                    <a:bodyPr/>
                    <a:lstStyle/>
                    <a:p>
                      <a:pPr marL="45720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Requirement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881" marR="81881" marT="40941" marB="40941"/>
                </a:tc>
                <a:tc>
                  <a:txBody>
                    <a:bodyPr/>
                    <a:lstStyle/>
                    <a:p>
                      <a:pPr marL="45720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Requirement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881" marR="81881" marT="40941" marB="40941"/>
                </a:tc>
                <a:tc>
                  <a:txBody>
                    <a:bodyPr/>
                    <a:lstStyle/>
                    <a:p>
                      <a:pPr marL="45720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 dirty="0">
                          <a:effectLst/>
                        </a:rPr>
                        <a:t>Requirement</a:t>
                      </a:r>
                      <a:r>
                        <a:rPr lang="en-US" sz="1800" baseline="30000" dirty="0">
                          <a:effectLst/>
                        </a:rPr>
                        <a:t>.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881" marR="81881" marT="40941" marB="40941"/>
                </a:tc>
                <a:extLst>
                  <a:ext uri="{0D108BD9-81ED-4DB2-BD59-A6C34878D82A}">
                    <a16:rowId xmlns:a16="http://schemas.microsoft.com/office/drawing/2014/main" val="3702736830"/>
                  </a:ext>
                </a:extLst>
              </a:tr>
              <a:tr h="967392">
                <a:tc>
                  <a:txBody>
                    <a:bodyPr/>
                    <a:lstStyle/>
                    <a:p>
                      <a:pPr marL="45720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Blood Pressure Cuff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881" marR="81881" marT="40941" marB="40941"/>
                </a:tc>
                <a:tc>
                  <a:txBody>
                    <a:bodyPr/>
                    <a:lstStyle/>
                    <a:p>
                      <a:pPr marL="45720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Yes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881" marR="81881" marT="40941" marB="40941"/>
                </a:tc>
                <a:tc>
                  <a:txBody>
                    <a:bodyPr/>
                    <a:lstStyle/>
                    <a:p>
                      <a:pPr marL="45720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No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881" marR="81881" marT="40941" marB="40941"/>
                </a:tc>
                <a:tc>
                  <a:txBody>
                    <a:bodyPr/>
                    <a:lstStyle/>
                    <a:p>
                      <a:pPr marL="45720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Should- Manually Entered Ok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881" marR="81881" marT="40941" marB="40941"/>
                </a:tc>
                <a:tc>
                  <a:txBody>
                    <a:bodyPr/>
                    <a:lstStyle/>
                    <a:p>
                      <a:pPr marL="45720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 dirty="0">
                          <a:effectLst/>
                        </a:rPr>
                        <a:t>Should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881" marR="81881" marT="40941" marB="40941"/>
                </a:tc>
                <a:extLst>
                  <a:ext uri="{0D108BD9-81ED-4DB2-BD59-A6C34878D82A}">
                    <a16:rowId xmlns:a16="http://schemas.microsoft.com/office/drawing/2014/main" val="399175101"/>
                  </a:ext>
                </a:extLst>
              </a:tr>
              <a:tr h="967392">
                <a:tc>
                  <a:txBody>
                    <a:bodyPr/>
                    <a:lstStyle/>
                    <a:p>
                      <a:pPr marL="45720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Pulse Ox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881" marR="81881" marT="40941" marB="40941"/>
                </a:tc>
                <a:tc>
                  <a:txBody>
                    <a:bodyPr/>
                    <a:lstStyle/>
                    <a:p>
                      <a:pPr marL="45720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Yes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881" marR="81881" marT="40941" marB="40941"/>
                </a:tc>
                <a:tc>
                  <a:txBody>
                    <a:bodyPr/>
                    <a:lstStyle/>
                    <a:p>
                      <a:pPr marL="45720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No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881" marR="81881" marT="40941" marB="40941"/>
                </a:tc>
                <a:tc>
                  <a:txBody>
                    <a:bodyPr/>
                    <a:lstStyle/>
                    <a:p>
                      <a:pPr marL="45720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Should-Manually Entered Ok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881" marR="81881" marT="40941" marB="40941"/>
                </a:tc>
                <a:tc>
                  <a:txBody>
                    <a:bodyPr/>
                    <a:lstStyle/>
                    <a:p>
                      <a:pPr marL="45720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 dirty="0">
                          <a:effectLst/>
                        </a:rPr>
                        <a:t>Should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881" marR="81881" marT="40941" marB="40941"/>
                </a:tc>
                <a:extLst>
                  <a:ext uri="{0D108BD9-81ED-4DB2-BD59-A6C34878D82A}">
                    <a16:rowId xmlns:a16="http://schemas.microsoft.com/office/drawing/2014/main" val="27026689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58814082"/>
      </p:ext>
    </p:extLst>
  </p:cSld>
  <p:clrMapOvr>
    <a:masterClrMapping/>
  </p:clrMapOvr>
  <p:transition advClick="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BCA9DB-CDF4-429D-8A68-3084499E45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Medical System Space-to-Ground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DE3A61-CDF5-4978-8E68-EBC35F5982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701" y="1138039"/>
            <a:ext cx="10972800" cy="5122863"/>
          </a:xfrm>
        </p:spPr>
        <p:txBody>
          <a:bodyPr/>
          <a:lstStyle/>
          <a:p>
            <a:pPr marL="342900" indent="-342900"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For Orion and Artemis II:</a:t>
            </a:r>
          </a:p>
          <a:p>
            <a:pPr marL="850900" lvl="1" indent="-342900"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Capability of audio +/- video connection with Mission Control</a:t>
            </a:r>
          </a:p>
          <a:p>
            <a:pPr marL="850900" lvl="1" indent="-342900"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Private audio with flight surgeon for medical discussions</a:t>
            </a:r>
          </a:p>
          <a:p>
            <a:pPr marL="850900" lvl="1" indent="-342900"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Videoconferencing during medical events expected</a:t>
            </a:r>
          </a:p>
          <a:p>
            <a:pPr marL="1250950" lvl="2" indent="-342900"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Private video bring patient and physician “together”</a:t>
            </a:r>
          </a:p>
          <a:p>
            <a:pPr marL="850900" lvl="1" indent="-342900"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Medical procedures will be stored on crew personal computing devices (and on main flight computer)</a:t>
            </a:r>
          </a:p>
          <a:p>
            <a:pPr marL="1250950" lvl="2" indent="-342900"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Small number of paper cue cards for </a:t>
            </a:r>
          </a:p>
          <a:p>
            <a:pPr marL="908050" lvl="2" indent="0">
              <a:buNone/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   critical devices/procedures</a:t>
            </a:r>
          </a:p>
          <a:p>
            <a:pPr marL="850900" lvl="1" indent="-342900"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Advanced remote guidance or automated </a:t>
            </a:r>
          </a:p>
          <a:p>
            <a:pPr marL="508000" lvl="1" indent="0">
              <a:buNone/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   guidance a future goal</a:t>
            </a:r>
          </a:p>
          <a:p>
            <a:endParaRPr lang="en-US" sz="2400" dirty="0"/>
          </a:p>
        </p:txBody>
      </p:sp>
      <p:pic>
        <p:nvPicPr>
          <p:cNvPr id="5" name="Picture 4" descr="A group of people in a room with computers&#10;&#10;Description automatically generated with low confidence">
            <a:extLst>
              <a:ext uri="{FF2B5EF4-FFF2-40B4-BE49-F238E27FC236}">
                <a16:creationId xmlns:a16="http://schemas.microsoft.com/office/drawing/2014/main" id="{5072CF26-3080-3732-BF13-7B3AE60930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2982" y="3938409"/>
            <a:ext cx="4762500" cy="2676525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5C0E6D0-3E5B-75B2-1CAD-DD336EBE346C}"/>
              </a:ext>
            </a:extLst>
          </p:cNvPr>
          <p:cNvSpPr txBox="1"/>
          <p:nvPr/>
        </p:nvSpPr>
        <p:spPr>
          <a:xfrm>
            <a:off x="10618565" y="6614934"/>
            <a:ext cx="29631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/>
                <a:cs typeface="Arial"/>
              </a:rPr>
              <a:t>Credit: </a:t>
            </a:r>
            <a:r>
              <a:rPr lang="en-US" sz="1400" i="1" dirty="0">
                <a:latin typeface="Arial"/>
                <a:cs typeface="Arial"/>
              </a:rPr>
              <a:t>NASA </a:t>
            </a:r>
          </a:p>
        </p:txBody>
      </p:sp>
    </p:spTree>
    <p:extLst>
      <p:ext uri="{BB962C8B-B14F-4D97-AF65-F5344CB8AC3E}">
        <p14:creationId xmlns:p14="http://schemas.microsoft.com/office/powerpoint/2010/main" val="1412266988"/>
      </p:ext>
    </p:extLst>
  </p:cSld>
  <p:clrMapOvr>
    <a:masterClrMapping/>
  </p:clrMapOvr>
  <p:transition advClick="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CFE6ED7-D816-F31E-7F77-B7B336DBB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Artemis (Lunar Sortie) Initial Phase Medical </a:t>
            </a:r>
            <a:r>
              <a:rPr lang="en-US" dirty="0" err="1"/>
              <a:t>Conops</a:t>
            </a:r>
            <a:r>
              <a:rPr lang="en-US" dirty="0"/>
              <a:t> Development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99F2DF8-2DC5-E911-C790-B0919F04670D}"/>
              </a:ext>
            </a:extLst>
          </p:cNvPr>
          <p:cNvSpPr/>
          <p:nvPr/>
        </p:nvSpPr>
        <p:spPr>
          <a:xfrm>
            <a:off x="1229805" y="1051591"/>
            <a:ext cx="1683834" cy="1070517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START: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IMM Condition List</a:t>
            </a:r>
          </a:p>
        </p:txBody>
      </p:sp>
      <p:sp>
        <p:nvSpPr>
          <p:cNvPr id="7" name="Right Arrow 4">
            <a:extLst>
              <a:ext uri="{FF2B5EF4-FFF2-40B4-BE49-F238E27FC236}">
                <a16:creationId xmlns:a16="http://schemas.microsoft.com/office/drawing/2014/main" id="{F1BA9344-C63B-BF12-0D8F-523D44669F6D}"/>
              </a:ext>
            </a:extLst>
          </p:cNvPr>
          <p:cNvSpPr/>
          <p:nvPr/>
        </p:nvSpPr>
        <p:spPr>
          <a:xfrm>
            <a:off x="2913640" y="1144190"/>
            <a:ext cx="2319454" cy="1070518"/>
          </a:xfrm>
          <a:prstGeom prst="rightArrow">
            <a:avLst/>
          </a:prstGeom>
          <a:solidFill>
            <a:srgbClr val="EC44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Remove conditions:</a:t>
            </a:r>
          </a:p>
          <a:p>
            <a:pPr algn="ctr"/>
            <a:r>
              <a:rPr lang="en-US" dirty="0"/>
              <a:t>non-applicable</a:t>
            </a:r>
          </a:p>
        </p:txBody>
      </p:sp>
      <p:sp>
        <p:nvSpPr>
          <p:cNvPr id="8" name="Right Arrow 7">
            <a:extLst>
              <a:ext uri="{FF2B5EF4-FFF2-40B4-BE49-F238E27FC236}">
                <a16:creationId xmlns:a16="http://schemas.microsoft.com/office/drawing/2014/main" id="{1017897E-E745-038C-0A6F-12BAD6213CAE}"/>
              </a:ext>
            </a:extLst>
          </p:cNvPr>
          <p:cNvSpPr/>
          <p:nvPr/>
        </p:nvSpPr>
        <p:spPr>
          <a:xfrm>
            <a:off x="7942841" y="1051590"/>
            <a:ext cx="2509098" cy="1070518"/>
          </a:xfrm>
          <a:prstGeom prst="rightArrow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Add groupings per </a:t>
            </a:r>
          </a:p>
          <a:p>
            <a:pPr algn="ctr"/>
            <a:r>
              <a:rPr lang="en-US" dirty="0"/>
              <a:t>Mission Design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BB57F0F-C515-F246-A264-5DDFB19F177A}"/>
              </a:ext>
            </a:extLst>
          </p:cNvPr>
          <p:cNvSpPr/>
          <p:nvPr/>
        </p:nvSpPr>
        <p:spPr>
          <a:xfrm>
            <a:off x="10463680" y="1051591"/>
            <a:ext cx="1683834" cy="1070517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u="sng" dirty="0">
                <a:solidFill>
                  <a:schemeClr val="bg1"/>
                </a:solidFill>
              </a:rPr>
              <a:t>Artemis Conditions Group List</a:t>
            </a:r>
          </a:p>
        </p:txBody>
      </p:sp>
      <p:sp>
        <p:nvSpPr>
          <p:cNvPr id="10" name="Flowchart: Decision 9">
            <a:extLst>
              <a:ext uri="{FF2B5EF4-FFF2-40B4-BE49-F238E27FC236}">
                <a16:creationId xmlns:a16="http://schemas.microsoft.com/office/drawing/2014/main" id="{FF76B0A3-4AEC-C425-5A54-428D07E007FE}"/>
              </a:ext>
            </a:extLst>
          </p:cNvPr>
          <p:cNvSpPr/>
          <p:nvPr/>
        </p:nvSpPr>
        <p:spPr>
          <a:xfrm>
            <a:off x="5233093" y="839716"/>
            <a:ext cx="2709746" cy="1672494"/>
          </a:xfrm>
          <a:prstGeom prst="flowChartDecision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Conditions grouped by  body system</a:t>
            </a:r>
          </a:p>
        </p:txBody>
      </p:sp>
      <p:sp>
        <p:nvSpPr>
          <p:cNvPr id="12" name="Flowchart: Decision 11">
            <a:extLst>
              <a:ext uri="{FF2B5EF4-FFF2-40B4-BE49-F238E27FC236}">
                <a16:creationId xmlns:a16="http://schemas.microsoft.com/office/drawing/2014/main" id="{85645051-263F-738E-BC4B-911EAEF0087E}"/>
              </a:ext>
            </a:extLst>
          </p:cNvPr>
          <p:cNvSpPr/>
          <p:nvPr/>
        </p:nvSpPr>
        <p:spPr>
          <a:xfrm>
            <a:off x="7365600" y="3448724"/>
            <a:ext cx="2431526" cy="1494263"/>
          </a:xfrm>
          <a:prstGeom prst="flowChartDecision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Derive treatments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CD2CB5-4190-1DA7-406E-FC7F16B16A7D}"/>
              </a:ext>
            </a:extLst>
          </p:cNvPr>
          <p:cNvSpPr/>
          <p:nvPr/>
        </p:nvSpPr>
        <p:spPr>
          <a:xfrm>
            <a:off x="5224036" y="3640225"/>
            <a:ext cx="1683834" cy="1111263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u="sng" dirty="0">
                <a:solidFill>
                  <a:schemeClr val="bg1"/>
                </a:solidFill>
              </a:rPr>
              <a:t>Artemis Treatment List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A14A7FC-5D55-9268-71B4-A2A695633D30}"/>
              </a:ext>
            </a:extLst>
          </p:cNvPr>
          <p:cNvSpPr/>
          <p:nvPr/>
        </p:nvSpPr>
        <p:spPr>
          <a:xfrm>
            <a:off x="10262295" y="3598059"/>
            <a:ext cx="1683834" cy="1070517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Derive condition descriptions</a:t>
            </a:r>
          </a:p>
        </p:txBody>
      </p:sp>
      <p:sp>
        <p:nvSpPr>
          <p:cNvPr id="15" name="Right Arrow 19">
            <a:extLst>
              <a:ext uri="{FF2B5EF4-FFF2-40B4-BE49-F238E27FC236}">
                <a16:creationId xmlns:a16="http://schemas.microsoft.com/office/drawing/2014/main" id="{7B74023A-F2F7-80AE-9024-9CA18336CDB4}"/>
              </a:ext>
            </a:extLst>
          </p:cNvPr>
          <p:cNvSpPr/>
          <p:nvPr/>
        </p:nvSpPr>
        <p:spPr>
          <a:xfrm rot="5400000">
            <a:off x="10366235" y="2629077"/>
            <a:ext cx="1475954" cy="462014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ight Arrow 20">
            <a:extLst>
              <a:ext uri="{FF2B5EF4-FFF2-40B4-BE49-F238E27FC236}">
                <a16:creationId xmlns:a16="http://schemas.microsoft.com/office/drawing/2014/main" id="{A0A8CCAC-14ED-A3CB-43D2-FEA217A46BAF}"/>
              </a:ext>
            </a:extLst>
          </p:cNvPr>
          <p:cNvSpPr/>
          <p:nvPr/>
        </p:nvSpPr>
        <p:spPr>
          <a:xfrm rot="5400000">
            <a:off x="10635742" y="4906040"/>
            <a:ext cx="936937" cy="462014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6C2FC72-A67B-F1F2-EEC8-5E6CB497C115}"/>
              </a:ext>
            </a:extLst>
          </p:cNvPr>
          <p:cNvSpPr/>
          <p:nvPr/>
        </p:nvSpPr>
        <p:spPr>
          <a:xfrm>
            <a:off x="10262295" y="5616669"/>
            <a:ext cx="1683834" cy="1070517"/>
          </a:xfrm>
          <a:prstGeom prst="rect">
            <a:avLst/>
          </a:prstGeom>
          <a:solidFill>
            <a:srgbClr val="0070C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Artemis / Gateway Medical </a:t>
            </a:r>
            <a:r>
              <a:rPr lang="en-US" dirty="0" err="1">
                <a:solidFill>
                  <a:schemeClr val="bg1"/>
                </a:solidFill>
              </a:rPr>
              <a:t>ConOps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8" name="Bent-Up Arrow 23">
            <a:extLst>
              <a:ext uri="{FF2B5EF4-FFF2-40B4-BE49-F238E27FC236}">
                <a16:creationId xmlns:a16="http://schemas.microsoft.com/office/drawing/2014/main" id="{08DCB3A3-1479-BF0F-5502-2C3D281E6B65}"/>
              </a:ext>
            </a:extLst>
          </p:cNvPr>
          <p:cNvSpPr/>
          <p:nvPr/>
        </p:nvSpPr>
        <p:spPr>
          <a:xfrm rot="5400000">
            <a:off x="7248087" y="3438331"/>
            <a:ext cx="1709716" cy="4318691"/>
          </a:xfrm>
          <a:prstGeom prst="bentUpArrow">
            <a:avLst>
              <a:gd name="adj1" fmla="val 15662"/>
              <a:gd name="adj2" fmla="val 18037"/>
              <a:gd name="adj3" fmla="val 21302"/>
            </a:avLst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lowchart: Decision 18">
            <a:extLst>
              <a:ext uri="{FF2B5EF4-FFF2-40B4-BE49-F238E27FC236}">
                <a16:creationId xmlns:a16="http://schemas.microsoft.com/office/drawing/2014/main" id="{45E0654C-E7C6-3FBF-08DA-F8206FBA46CC}"/>
              </a:ext>
            </a:extLst>
          </p:cNvPr>
          <p:cNvSpPr/>
          <p:nvPr/>
        </p:nvSpPr>
        <p:spPr>
          <a:xfrm>
            <a:off x="2491035" y="3440052"/>
            <a:ext cx="2275271" cy="1494263"/>
          </a:xfrm>
          <a:prstGeom prst="flowChartDecision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FINISH:</a:t>
            </a:r>
          </a:p>
          <a:p>
            <a:pPr algn="ctr"/>
            <a:r>
              <a:rPr lang="en-US" dirty="0"/>
              <a:t>Distribute contents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6796575-187C-BEBC-421E-9D792FA033A1}"/>
              </a:ext>
            </a:extLst>
          </p:cNvPr>
          <p:cNvSpPr/>
          <p:nvPr/>
        </p:nvSpPr>
        <p:spPr>
          <a:xfrm>
            <a:off x="349468" y="3651926"/>
            <a:ext cx="1683834" cy="1070517"/>
          </a:xfrm>
          <a:prstGeom prst="rect">
            <a:avLst/>
          </a:prstGeom>
          <a:solidFill>
            <a:srgbClr val="0070C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Orion Medical Kit Contents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9E9F985-7668-D02F-9499-3C1E664B6B02}"/>
              </a:ext>
            </a:extLst>
          </p:cNvPr>
          <p:cNvSpPr/>
          <p:nvPr/>
        </p:nvSpPr>
        <p:spPr>
          <a:xfrm>
            <a:off x="2793480" y="5597674"/>
            <a:ext cx="1683834" cy="1070517"/>
          </a:xfrm>
          <a:prstGeom prst="rect">
            <a:avLst/>
          </a:prstGeom>
          <a:solidFill>
            <a:srgbClr val="0070C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Gateway Medical Kit Contents</a:t>
            </a:r>
          </a:p>
        </p:txBody>
      </p:sp>
      <p:sp>
        <p:nvSpPr>
          <p:cNvPr id="22" name="Right Arrow 27">
            <a:extLst>
              <a:ext uri="{FF2B5EF4-FFF2-40B4-BE49-F238E27FC236}">
                <a16:creationId xmlns:a16="http://schemas.microsoft.com/office/drawing/2014/main" id="{9C22DBA9-43B8-8611-EB7E-DE8EDC733565}"/>
              </a:ext>
            </a:extLst>
          </p:cNvPr>
          <p:cNvSpPr/>
          <p:nvPr/>
        </p:nvSpPr>
        <p:spPr>
          <a:xfrm rot="5400000">
            <a:off x="3294221" y="5044488"/>
            <a:ext cx="682351" cy="462014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ight Arrow 31">
            <a:extLst>
              <a:ext uri="{FF2B5EF4-FFF2-40B4-BE49-F238E27FC236}">
                <a16:creationId xmlns:a16="http://schemas.microsoft.com/office/drawing/2014/main" id="{82312E98-2C7A-4BE1-E227-78994EAF3033}"/>
              </a:ext>
            </a:extLst>
          </p:cNvPr>
          <p:cNvSpPr/>
          <p:nvPr/>
        </p:nvSpPr>
        <p:spPr>
          <a:xfrm rot="10800000">
            <a:off x="4766306" y="3956176"/>
            <a:ext cx="457730" cy="462014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ight Arrow 32">
            <a:extLst>
              <a:ext uri="{FF2B5EF4-FFF2-40B4-BE49-F238E27FC236}">
                <a16:creationId xmlns:a16="http://schemas.microsoft.com/office/drawing/2014/main" id="{E5BACC23-B93A-CC4B-872A-EDE950233569}"/>
              </a:ext>
            </a:extLst>
          </p:cNvPr>
          <p:cNvSpPr/>
          <p:nvPr/>
        </p:nvSpPr>
        <p:spPr>
          <a:xfrm rot="10800000">
            <a:off x="2033305" y="3964850"/>
            <a:ext cx="457730" cy="462014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ight Arrow 33">
            <a:extLst>
              <a:ext uri="{FF2B5EF4-FFF2-40B4-BE49-F238E27FC236}">
                <a16:creationId xmlns:a16="http://schemas.microsoft.com/office/drawing/2014/main" id="{22F20794-06C8-ED0A-A4BF-7241E8607108}"/>
              </a:ext>
            </a:extLst>
          </p:cNvPr>
          <p:cNvSpPr/>
          <p:nvPr/>
        </p:nvSpPr>
        <p:spPr>
          <a:xfrm rot="10800000">
            <a:off x="6907870" y="3964849"/>
            <a:ext cx="457730" cy="462014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ight Arrow 34">
            <a:extLst>
              <a:ext uri="{FF2B5EF4-FFF2-40B4-BE49-F238E27FC236}">
                <a16:creationId xmlns:a16="http://schemas.microsoft.com/office/drawing/2014/main" id="{E0588202-0C84-67FB-6080-BA4E423EA968}"/>
              </a:ext>
            </a:extLst>
          </p:cNvPr>
          <p:cNvSpPr/>
          <p:nvPr/>
        </p:nvSpPr>
        <p:spPr>
          <a:xfrm rot="10800000">
            <a:off x="9799151" y="3964848"/>
            <a:ext cx="457730" cy="462014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Left-Right Arrow 11">
            <a:extLst>
              <a:ext uri="{FF2B5EF4-FFF2-40B4-BE49-F238E27FC236}">
                <a16:creationId xmlns:a16="http://schemas.microsoft.com/office/drawing/2014/main" id="{C444A2FD-19EE-CCD5-756C-91375A0DBF2E}"/>
              </a:ext>
            </a:extLst>
          </p:cNvPr>
          <p:cNvSpPr/>
          <p:nvPr/>
        </p:nvSpPr>
        <p:spPr>
          <a:xfrm>
            <a:off x="544010" y="2512210"/>
            <a:ext cx="10085385" cy="758283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11 NASA flight surgeons interviewed: consolidated anonymized consensus developed for each body system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248560A-16DE-D365-50FC-B2A36864D711}"/>
              </a:ext>
            </a:extLst>
          </p:cNvPr>
          <p:cNvSpPr/>
          <p:nvPr/>
        </p:nvSpPr>
        <p:spPr>
          <a:xfrm>
            <a:off x="46299" y="5057577"/>
            <a:ext cx="2361236" cy="175412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349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Lander Provider Medical Kit:</a:t>
            </a:r>
          </a:p>
          <a:p>
            <a:pPr algn="ctr"/>
            <a:r>
              <a:rPr lang="en-US" b="1" dirty="0">
                <a:solidFill>
                  <a:schemeClr val="tx1"/>
                </a:solidFill>
              </a:rPr>
              <a:t>Designed with NASA Subject Matter Expert Consultation</a:t>
            </a:r>
          </a:p>
        </p:txBody>
      </p:sp>
      <p:sp>
        <p:nvSpPr>
          <p:cNvPr id="2" name="Right Arrow 27">
            <a:extLst>
              <a:ext uri="{FF2B5EF4-FFF2-40B4-BE49-F238E27FC236}">
                <a16:creationId xmlns:a16="http://schemas.microsoft.com/office/drawing/2014/main" id="{C4360974-B4CD-BF0E-4711-C9C7D08E1B58}"/>
              </a:ext>
            </a:extLst>
          </p:cNvPr>
          <p:cNvSpPr/>
          <p:nvPr/>
        </p:nvSpPr>
        <p:spPr>
          <a:xfrm rot="8871306">
            <a:off x="2346441" y="4588978"/>
            <a:ext cx="785870" cy="499401"/>
          </a:xfrm>
          <a:prstGeom prst="rightArrow">
            <a:avLst/>
          </a:prstGeom>
          <a:pattFill prst="ltUpDiag">
            <a:fgClr>
              <a:schemeClr val="accent1">
                <a:lumMod val="60000"/>
                <a:lumOff val="40000"/>
              </a:schemeClr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8930283"/>
      </p:ext>
    </p:extLst>
  </p:cSld>
  <p:clrMapOvr>
    <a:masterClrMapping/>
  </p:clrMapOvr>
  <p:transition advClick="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FDAAAFA-051E-475E-9916-3171B77A863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866" r="1" b="23945"/>
          <a:stretch/>
        </p:blipFill>
        <p:spPr>
          <a:xfrm>
            <a:off x="0" y="850556"/>
            <a:ext cx="6183851" cy="3911828"/>
          </a:xfrm>
          <a:custGeom>
            <a:avLst/>
            <a:gdLst/>
            <a:ahLst/>
            <a:cxnLst/>
            <a:rect l="l" t="t" r="r" b="b"/>
            <a:pathLst>
              <a:path w="6000749" h="3911828">
                <a:moveTo>
                  <a:pt x="0" y="0"/>
                </a:moveTo>
                <a:lnTo>
                  <a:pt x="6000749" y="0"/>
                </a:lnTo>
                <a:lnTo>
                  <a:pt x="6000749" y="3767827"/>
                </a:lnTo>
                <a:lnTo>
                  <a:pt x="5572124" y="3740378"/>
                </a:lnTo>
                <a:lnTo>
                  <a:pt x="0" y="3911828"/>
                </a:lnTo>
                <a:close/>
              </a:path>
            </a:pathLst>
          </a:cu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26A1433-82EA-442E-B7D8-0EFDEC13185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71" r="1" b="1"/>
          <a:stretch/>
        </p:blipFill>
        <p:spPr>
          <a:xfrm>
            <a:off x="6096000" y="824539"/>
            <a:ext cx="6096000" cy="3988028"/>
          </a:xfrm>
          <a:custGeom>
            <a:avLst/>
            <a:gdLst/>
            <a:ahLst/>
            <a:cxnLst/>
            <a:rect l="l" t="t" r="r" b="b"/>
            <a:pathLst>
              <a:path w="6000750" h="3988028">
                <a:moveTo>
                  <a:pt x="0" y="0"/>
                </a:moveTo>
                <a:lnTo>
                  <a:pt x="6000750" y="0"/>
                </a:lnTo>
                <a:lnTo>
                  <a:pt x="6000750" y="797153"/>
                </a:lnTo>
                <a:lnTo>
                  <a:pt x="6000750" y="2634343"/>
                </a:lnTo>
                <a:lnTo>
                  <a:pt x="6000750" y="3911828"/>
                </a:lnTo>
                <a:lnTo>
                  <a:pt x="3248025" y="3988028"/>
                </a:lnTo>
                <a:lnTo>
                  <a:pt x="0" y="3780026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47FD51-53F9-448C-8A92-310C232051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4201" y="4766267"/>
            <a:ext cx="5692774" cy="1077411"/>
          </a:xfrm>
        </p:spPr>
        <p:txBody>
          <a:bodyPr>
            <a:normAutofit lnSpcReduction="10000"/>
          </a:bodyPr>
          <a:lstStyle/>
          <a:p>
            <a:r>
              <a:rPr lang="en-US" sz="1850" dirty="0">
                <a:solidFill>
                  <a:schemeClr val="bg1">
                    <a:alpha val="80000"/>
                  </a:schemeClr>
                </a:solidFill>
              </a:rPr>
              <a:t>WE ARE GOING!</a:t>
            </a:r>
          </a:p>
          <a:p>
            <a:r>
              <a:rPr lang="en-US" sz="1850" dirty="0">
                <a:solidFill>
                  <a:schemeClr val="bg1">
                    <a:alpha val="80000"/>
                  </a:schemeClr>
                </a:solidFill>
              </a:rPr>
              <a:t>BACK TO THE MOON!</a:t>
            </a:r>
          </a:p>
          <a:p>
            <a:r>
              <a:rPr lang="en-US" sz="1850" dirty="0">
                <a:solidFill>
                  <a:schemeClr val="bg1">
                    <a:alpha val="80000"/>
                  </a:schemeClr>
                </a:solidFill>
              </a:rPr>
              <a:t>Artemis II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2189C219-FC07-6AC5-A817-6A7555C6FF85}"/>
              </a:ext>
            </a:extLst>
          </p:cNvPr>
          <p:cNvSpPr txBox="1">
            <a:spLocks/>
          </p:cNvSpPr>
          <p:nvPr/>
        </p:nvSpPr>
        <p:spPr bwMode="auto">
          <a:xfrm>
            <a:off x="756213" y="5143767"/>
            <a:ext cx="10363200" cy="1500187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177800" indent="-177800" algn="l" defTabSz="457200" rtl="0" eaLnBrk="0" fontAlgn="base" hangingPunct="0">
              <a:spcBef>
                <a:spcPts val="0"/>
              </a:spcBef>
              <a:spcAft>
                <a:spcPts val="600"/>
              </a:spcAft>
              <a:buFont typeface="Arial" charset="0"/>
              <a:buChar char="•"/>
              <a:defRPr sz="2000" b="1"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1pPr>
            <a:lvl2pPr marL="685800" indent="-228600" algn="l" defTabSz="457200" rtl="0" eaLnBrk="0" fontAlgn="base" hangingPunct="0">
              <a:spcBef>
                <a:spcPts val="0"/>
              </a:spcBef>
              <a:spcAft>
                <a:spcPts val="60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2pPr>
            <a:lvl3pPr marL="1085850" indent="-171450" algn="l" defTabSz="457200" rtl="0" eaLnBrk="0" fontAlgn="base" hangingPunct="0"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  <a:tabLst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3pPr>
            <a:lvl4pPr marL="1600200" indent="-228600" algn="l" defTabSz="457200" rtl="0" eaLnBrk="0" fontAlgn="base" hangingPunct="0">
              <a:spcBef>
                <a:spcPts val="0"/>
              </a:spcBef>
              <a:spcAft>
                <a:spcPts val="60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4pPr>
            <a:lvl5pPr marL="2057400" indent="-228600" algn="l" defTabSz="457200" rtl="0" eaLnBrk="0" fontAlgn="base" hangingPunct="0">
              <a:spcBef>
                <a:spcPts val="0"/>
              </a:spcBef>
              <a:spcAft>
                <a:spcPts val="600"/>
              </a:spcAft>
              <a:buFont typeface="Arial" charset="0"/>
              <a:buChar char="»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600" dirty="0"/>
              <a:t>Questions?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32BA2E9-88F4-46F4-EEFD-43DDCC085C2C}"/>
              </a:ext>
            </a:extLst>
          </p:cNvPr>
          <p:cNvCxnSpPr>
            <a:cxnSpLocks/>
          </p:cNvCxnSpPr>
          <p:nvPr/>
        </p:nvCxnSpPr>
        <p:spPr>
          <a:xfrm flipV="1">
            <a:off x="5937818" y="850556"/>
            <a:ext cx="6254187" cy="31858"/>
          </a:xfrm>
          <a:prstGeom prst="line">
            <a:avLst/>
          </a:prstGeom>
          <a:ln w="11112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0657108"/>
      </p:ext>
    </p:extLst>
  </p:cSld>
  <p:clrMapOvr>
    <a:masterClrMapping/>
  </p:clrMapOvr>
  <p:transition advClick="0"/>
</p:sld>
</file>

<file path=ppt/theme/theme1.xml><?xml version="1.0" encoding="utf-8"?>
<a:theme xmlns:a="http://schemas.openxmlformats.org/drawingml/2006/main" name="3_ExplorationScenario-Update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smtClean="0">
            <a:latin typeface="Arial"/>
            <a:cs typeface="Arial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p:Policy xmlns:p="office.server.policy" id="" local="true">
  <p:Name>PubPress Document</p:Name>
  <p:Description/>
  <p:Statement/>
  <p:PolicyItems>
    <p:PolicyItem featureId="Microsoft.Office.RecordsManagement.PolicyFeatures.Expiration" staticId="0x0101007A1EED61ED555541BBE9EFB66D0CA894|-1397252559" UniqueId="43c5211b-d9f7-4208-889a-5f98f15a278c">
      <p:Name>Retention</p:Name>
      <p:Description>Automatic scheduling of content for processing, and performing a retention action on content that has reached its due date.</p:Description>
      <p:CustomData>
        <Schedules nextStageId="2">
          <Schedule type="Default">
            <stages>
              <data stageId="1" recur="true" offset="1" unit="months">
                <formula id="Microsoft.Office.RecordsManagement.PolicyFeatures.Expiration.Formula.BuiltIn">
                  <number>6</number>
                  <property>Modified</property>
                  <propertyId>28cf69c5-fa48-462a-b5cd-27b6f9d2bd5f</propertyId>
                  <period>months</period>
                </formula>
                <action type="action" id="Microsoft.Office.RecordsManagement.PolicyFeatures.Expiration.Action.DeletePreviousVersions"/>
              </data>
            </stages>
          </Schedule>
        </Schedules>
      </p:CustomData>
    </p:PolicyItem>
  </p:PolicyItems>
</p:Policy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29331cb-5daf-4852-9d8b-5e74950c0d54"/>
    <Restart_x0020_PubPress xmlns="29c68d2c-46c4-4be8-b3d0-d0b3b93f3a23">
      <Url xsi:nil="true"/>
      <Description xsi:nil="true"/>
    </Restart_x0020_PubPress>
    <Primary_x0020_Admin xmlns="29c68d2c-46c4-4be8-b3d0-d0b3b93f3a23">
      <UserInfo>
        <DisplayName/>
        <AccountId xsi:nil="true"/>
        <AccountType/>
      </UserInfo>
    </Primary_x0020_Admin>
    <Are_x0020_you_x0020_ready_x0020_to_x0020_Start_x0020_PubPress xmlns="29c68d2c-46c4-4be8-b3d0-d0b3b93f3a23">true</Are_x0020_you_x0020_ready_x0020_to_x0020_Start_x0020_PubPress>
    <TERA0 xmlns="29c68d2c-46c4-4be8-b3d0-d0b3b93f3a23">
      <UserInfo>
        <DisplayName/>
        <AccountId xsi:nil="true"/>
        <AccountType/>
      </UserInfo>
    </TERA0>
    <TOM_x002f_Manage_x0020_Choice xmlns="29c68d2c-46c4-4be8-b3d0-d0b3b93f3a23" xsi:nil="true"/>
    <Requested_x0020_review_x0020_by_x0020_date xmlns="29c68d2c-46c4-4be8-b3d0-d0b3b93f3a23">2021-09-21T05:00:00+00:00</Requested_x0020_review_x0020_by_x0020_date>
    <Send_x0020_Emails xmlns="29c68d2c-46c4-4be8-b3d0-d0b3b93f3a23">true</Send_x0020_Emails>
    <Stage xmlns="29c68d2c-46c4-4be8-b3d0-d0b3b93f3a23">TRA</Stage>
    <PubManager xmlns="29c68d2c-46c4-4be8-b3d0-d0b3b93f3a23">
      <Url xsi:nil="true"/>
      <Description xsi:nil="true"/>
    </PubManager>
    <TRA_x0020_Status xmlns="29c68d2c-46c4-4be8-b3d0-d0b3b93f3a23" xsi:nil="true"/>
    <DocumentSetDescription xmlns="http://schemas.microsoft.com/sharepoint/v3" xsi:nil="true"/>
    <Related_x0020_to_x0020_military_x0020_application xmlns="29c68d2c-46c4-4be8-b3d0-d0b3b93f3a23" xsi:nil="true"/>
    <LargeFileSize xmlns="http://schemas.microsoft.com/sharepoint/v3" xsi:nil="true"/>
    <Technical_x0020_Editor xmlns="29c68d2c-46c4-4be8-b3d0-d0b3b93f3a23">jeannie.l.nillen@nasa.gov</Technical_x0020_Editor>
    <Support_x0020_the_x0020_following_x0020_NASA_x0020_Program xmlns="29c68d2c-46c4-4be8-b3d0-d0b3b93f3a23" xsi:nil="true"/>
    <EC xmlns="29c68d2c-46c4-4be8-b3d0-d0b3b93f3a23">
      <UserInfo>
        <DisplayName/>
        <AccountId xsi:nil="true"/>
        <AccountType/>
      </UserInfo>
    </EC>
    <EC_x0020_Status xmlns="29c68d2c-46c4-4be8-b3d0-d0b3b93f3a23" xsi:nil="true"/>
    <All_x0020_Other_x0020_Authors_x0020_and_x0020_Agency_x002f_Company xmlns="29c68d2c-46c4-4be8-b3d0-d0b3b93f3a23" xsi:nil="true"/>
    <Restart_x0020_Workflows xmlns="29c68d2c-46c4-4be8-b3d0-d0b3b93f3a23">Yes</Restart_x0020_Workflows>
    <Author0 xmlns="29c68d2c-46c4-4be8-b3d0-d0b3b93f3a23">
      <UserInfo>
        <DisplayName/>
        <AccountId xsi:nil="true"/>
        <AccountType/>
      </UserInfo>
    </Author0>
    <Contain_x0020_detail_x0020_design_x002c__x0020_development_x002c__x0020_manufacturing_x0020_or_x0020_production_x0020_data xmlns="29c68d2c-46c4-4be8-b3d0-d0b3b93f3a23" xsi:nil="true"/>
    <Start_x0020_Pubpress xmlns="29c68d2c-46c4-4be8-b3d0-d0b3b93f3a23">
      <Url xsi:nil="true"/>
      <Description xsi:nil="true"/>
    </Start_x0020_Pubpress>
    <Website xmlns="29c68d2c-46c4-4be8-b3d0-d0b3b93f3a23" xsi:nil="true"/>
    <TRA xmlns="29c68d2c-46c4-4be8-b3d0-d0b3b93f3a23">
      <UserInfo>
        <DisplayName/>
        <AccountId xsi:nil="true"/>
        <AccountType/>
      </UserInfo>
    </TRA>
    <PublishingExpirationDate xmlns="http://schemas.microsoft.com/sharepoint/v3" xsi:nil="true"/>
    <Publication_x0020_or_x0020_Organization xmlns="29c68d2c-46c4-4be8-b3d0-d0b3b93f3a23" xsi:nil="true"/>
    <Limited_x0020_until_x0020_Date xmlns="29c68d2c-46c4-4be8-b3d0-d0b3b93f3a23" xsi:nil="true"/>
    <TERA_x0020_Status xmlns="29c68d2c-46c4-4be8-b3d0-d0b3b93f3a23" xsi:nil="true"/>
    <Explain_x0020_information_x0020_contain_x0020_detail_x0020_design_x002c__x0020_development_x002c__x0020_manufacturing_x0020_or_x0020_production_x0020_data xmlns="29c68d2c-46c4-4be8-b3d0-d0b3b93f3a23" xsi:nil="true"/>
    <PublishingStartDate xmlns="http://schemas.microsoft.com/sharepoint/v3" xsi:nil="true"/>
    <StartDate xmlns="29c68d2c-46c4-4be8-b3d0-d0b3b93f3a23" xsi:nil="true"/>
    <Charge_x0020_Number xmlns="29c68d2c-46c4-4be8-b3d0-d0b3b93f3a23" xsi:nil="true"/>
    <Distributed_x0020_Limitations xmlns="29c68d2c-46c4-4be8-b3d0-d0b3b93f3a23" xsi:nil="true"/>
    <Support_x0020_the_x0020_following_x0020_NASA_x0020_Program_x0020_Other xmlns="29c68d2c-46c4-4be8-b3d0-d0b3b93f3a23" xsi:nil="true"/>
    <TERA xmlns="29c68d2c-46c4-4be8-b3d0-d0b3b93f3a23">
      <UserInfo>
        <DisplayName>Reeves, Jacqueline M. (JSC-SK)[WYLE LABORATORIES, INC.]</DisplayName>
        <AccountId>2831</AccountId>
        <AccountType/>
      </UserInfo>
    </TERA>
    <TaxKeywordTaxHTField xmlns="329331cb-5daf-4852-9d8b-5e74950c0d54">
      <Terms xmlns="http://schemas.microsoft.com/office/infopath/2007/PartnerControls"/>
    </TaxKeywordTaxHTField>
    <Responsible_x0020_Organization xmlns="29c68d2c-46c4-4be8-b3d0-d0b3b93f3a23">SA (Human Health Performance Contract)</Responsible_x0020_Organization>
    <TOM_x002f_Manager xmlns="29c68d2c-46c4-4be8-b3d0-d0b3b93f3a23">
      <UserInfo>
        <DisplayName/>
        <AccountId xsi:nil="true"/>
        <AccountType/>
      </UserInfo>
    </TOM_x002f_Manager>
    <Contract_x0020_Number xmlns="29c68d2c-46c4-4be8-b3d0-d0b3b93f3a23" xsi:nil="true"/>
    <DocSetID xmlns="29c68d2c-46c4-4be8-b3d0-d0b3b93f3a23" xsi:nil="true"/>
    <Author_x0020_Status xmlns="29c68d2c-46c4-4be8-b3d0-d0b3b93f3a23" xsi:nil="true"/>
    <_dlc_ExpireDateSaved xmlns="http://schemas.microsoft.com/sharepoint/v3" xsi:nil="true"/>
    <_dlc_ExpireDate xmlns="http://schemas.microsoft.com/sharepoint/v3">2022-03-21T18:55:15+00:00</_dlc_ExpireDate>
  </documentManagement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PubPress Document" ma:contentTypeID="0x0101007A1EED61ED555541BBE9EFB66D0CA894" ma:contentTypeVersion="100" ma:contentTypeDescription="Create a new document." ma:contentTypeScope="" ma:versionID="61df3975f9b365f2a9c0f5484715a6a2">
  <xsd:schema xmlns:xsd="http://www.w3.org/2001/XMLSchema" xmlns:xs="http://www.w3.org/2001/XMLSchema" xmlns:p="http://schemas.microsoft.com/office/2006/metadata/properties" xmlns:ns1="http://schemas.microsoft.com/sharepoint/v3" xmlns:ns2="329331cb-5daf-4852-9d8b-5e74950c0d54" xmlns:ns3="29c68d2c-46c4-4be8-b3d0-d0b3b93f3a23" xmlns:ns4="9e14bc9f-d43a-4562-9a47-6bccc43a8b23" targetNamespace="http://schemas.microsoft.com/office/2006/metadata/properties" ma:root="true" ma:fieldsID="ee55fe87b468eb0d5ed85b35c3eda4ef" ns1:_="" ns2:_="" ns3:_="" ns4:_="">
    <xsd:import namespace="http://schemas.microsoft.com/sharepoint/v3"/>
    <xsd:import namespace="329331cb-5daf-4852-9d8b-5e74950c0d54"/>
    <xsd:import namespace="29c68d2c-46c4-4be8-b3d0-d0b3b93f3a23"/>
    <xsd:import namespace="9e14bc9f-d43a-4562-9a47-6bccc43a8b2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SharedWithUsers" minOccurs="0"/>
                <xsd:element ref="ns3:Stage" minOccurs="0"/>
                <xsd:element ref="ns3:Technical_x0020_Editor" minOccurs="0"/>
                <xsd:element ref="ns3:TRA_x0020_Status" minOccurs="0"/>
                <xsd:element ref="ns3:TERA_x0020_Status" minOccurs="0"/>
                <xsd:element ref="ns3:EC_x0020_Status" minOccurs="0"/>
                <xsd:element ref="ns3:TOM_x002f_Manage_x0020_Choice" minOccurs="0"/>
                <xsd:element ref="ns3:StartDate" minOccurs="0"/>
                <xsd:element ref="ns3:Start_x0020_Pubpress" minOccurs="0"/>
                <xsd:element ref="ns3:Restart_x0020_PubPress" minOccurs="0"/>
                <xsd:element ref="ns3:Author0" minOccurs="0"/>
                <xsd:element ref="ns3:PubManager" minOccurs="0"/>
                <xsd:element ref="ns1:DocumentSetDescription" minOccurs="0"/>
                <xsd:element ref="ns3:All_x0020_Other_x0020_Authors_x0020_and_x0020_Agency_x002f_Company" minOccurs="0"/>
                <xsd:element ref="ns3:Charge_x0020_Number" minOccurs="0"/>
                <xsd:element ref="ns3:Contain_x0020_detail_x0020_design_x002c__x0020_development_x002c__x0020_manufacturing_x0020_or_x0020_production_x0020_data" minOccurs="0"/>
                <xsd:element ref="ns3:Contract_x0020_Number" minOccurs="0"/>
                <xsd:element ref="ns3:Distributed_x0020_Limitations" minOccurs="0"/>
                <xsd:element ref="ns3:DocSetID" minOccurs="0"/>
                <xsd:element ref="ns3:Responsible_x0020_Organization" minOccurs="0"/>
                <xsd:element ref="ns3:Publication_x0020_or_x0020_Organization" minOccurs="0"/>
                <xsd:element ref="ns3:Website" minOccurs="0"/>
                <xsd:element ref="ns3:Support_x0020_the_x0020_following_x0020_NASA_x0020_Program" minOccurs="0"/>
                <xsd:element ref="ns3:Support_x0020_the_x0020_following_x0020_NASA_x0020_Program_x0020_Other" minOccurs="0"/>
                <xsd:element ref="ns3:Related_x0020_to_x0020_military_x0020_application" minOccurs="0"/>
                <xsd:element ref="ns3:Explain_x0020_information_x0020_contain_x0020_detail_x0020_design_x002c__x0020_development_x002c__x0020_manufacturing_x0020_or_x0020_production_x0020_data" minOccurs="0"/>
                <xsd:element ref="ns3:Limited_x0020_until_x0020_Date" minOccurs="0"/>
                <xsd:element ref="ns3:Requested_x0020_review_x0020_by_x0020_date" minOccurs="0"/>
                <xsd:element ref="ns3:TRA" minOccurs="0"/>
                <xsd:element ref="ns3:EC" minOccurs="0"/>
                <xsd:element ref="ns3:TOM_x002f_Manager" minOccurs="0"/>
                <xsd:element ref="ns3:Primary_x0020_Admin" minOccurs="0"/>
                <xsd:element ref="ns3:Author_x0020_Status" minOccurs="0"/>
                <xsd:element ref="ns3:TERA" minOccurs="0"/>
                <xsd:element ref="ns2:TaxKeywordTaxHTField" minOccurs="0"/>
                <xsd:element ref="ns2:TaxCatchAll" minOccurs="0"/>
                <xsd:element ref="ns3:Are_x0020_you_x0020_ready_x0020_to_x0020_Start_x0020_PubPress" minOccurs="0"/>
                <xsd:element ref="ns3:Send_x0020_Emails" minOccurs="0"/>
                <xsd:element ref="ns3:Restart_x0020_Workflows" minOccurs="0"/>
                <xsd:element ref="ns1:_dlc_Exempt" minOccurs="0"/>
                <xsd:element ref="ns1:_dlc_ExpireDateSaved" minOccurs="0"/>
                <xsd:element ref="ns1:_dlc_ExpireDate" minOccurs="0"/>
                <xsd:element ref="ns1:LargeFileSize" minOccurs="0"/>
                <xsd:element ref="ns4:D38D7918E8D62_DiskName" minOccurs="0"/>
                <xsd:element ref="ns1:FileShareFlag" minOccurs="0"/>
                <xsd:element ref="ns3:TERA0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 ma:readOnly="fals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 ma:readOnly="false">
      <xsd:simpleType>
        <xsd:restriction base="dms:Unknown"/>
      </xsd:simpleType>
    </xsd:element>
    <xsd:element name="DocumentSetDescription" ma:index="24" nillable="true" ma:displayName="Description" ma:description="A description of the Document Set" ma:internalName="DocumentSetDescription">
      <xsd:simpleType>
        <xsd:restriction base="dms:Note"/>
      </xsd:simpleType>
    </xsd:element>
    <xsd:element name="_dlc_Exempt" ma:index="54" nillable="true" ma:displayName="Exempt from Policy" ma:hidden="true" ma:internalName="_dlc_Exempt" ma:readOnly="true">
      <xsd:simpleType>
        <xsd:restriction base="dms:Unknown"/>
      </xsd:simpleType>
    </xsd:element>
    <xsd:element name="_dlc_ExpireDateSaved" ma:index="55" nillable="true" ma:displayName="Original Expiration Date" ma:hidden="true" ma:internalName="_dlc_ExpireDateSaved" ma:readOnly="true">
      <xsd:simpleType>
        <xsd:restriction base="dms:DateTime"/>
      </xsd:simpleType>
    </xsd:element>
    <xsd:element name="_dlc_ExpireDate" ma:index="56" nillable="true" ma:displayName="Expiration Date" ma:description="" ma:hidden="true" ma:indexed="true" ma:internalName="_dlc_ExpireDate" ma:readOnly="true">
      <xsd:simpleType>
        <xsd:restriction base="dms:DateTime"/>
      </xsd:simpleType>
    </xsd:element>
    <xsd:element name="LargeFileSize" ma:index="57" nillable="true" ma:displayName="Linked File Size" ma:hidden="true" ma:internalName="LargeFileSize">
      <xsd:simpleType>
        <xsd:restriction base="dms:Note">
          <xsd:maxLength value="255"/>
        </xsd:restriction>
      </xsd:simpleType>
    </xsd:element>
    <xsd:element name="FileShareFlag" ma:index="59" nillable="true" ma:displayName="File Share Flag" ma:default="0.0" ma:hidden="true" ma:internalName="_x0024_Resources_x003a_FSDLResources_x002c_VDL_FileShareFlag_x003b_" ma:readOnly="true">
      <xsd:simpleType>
        <xsd:restriction base="dms:Number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9331cb-5daf-4852-9d8b-5e74950c0d5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TaxKeywordTaxHTField" ma:index="48" nillable="true" ma:taxonomy="true" ma:internalName="TaxKeywordTaxHTField" ma:taxonomyFieldName="TaxKeyword" ma:displayName="Enterprise Keywords" ma:fieldId="{23f27201-bee3-471e-b2e7-b64fd8b7ca38}" ma:taxonomyMulti="true" ma:sspId="6cc82dbc-69a5-4e8a-bdbd-5a288e1e957c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TaxCatchAll" ma:index="49" nillable="true" ma:displayName="Taxonomy Catch All Column" ma:hidden="true" ma:list="{b26f93dc-6902-4512-91f8-166d4558bc6f}" ma:internalName="TaxCatchAll" ma:showField="CatchAllData" ma:web="329331cb-5daf-4852-9d8b-5e74950c0d5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c68d2c-46c4-4be8-b3d0-d0b3b93f3a23" elementFormDefault="qualified">
    <xsd:import namespace="http://schemas.microsoft.com/office/2006/documentManagement/types"/>
    <xsd:import namespace="http://schemas.microsoft.com/office/infopath/2007/PartnerControls"/>
    <xsd:element name="Stage" ma:index="11" nillable="true" ma:displayName="Stage" ma:default="TRA" ma:format="Dropdown" ma:internalName="Stage">
      <xsd:simpleType>
        <xsd:restriction base="dms:Choice">
          <xsd:enumeration value="TRA"/>
          <xsd:enumeration value="Author TRA"/>
          <xsd:enumeration value="TERA"/>
          <xsd:enumeration value="Author TERA"/>
          <xsd:enumeration value="EC"/>
          <xsd:enumeration value="Rejected"/>
          <xsd:enumeration value="Author EC"/>
          <xsd:enumeration value="TOM"/>
          <xsd:enumeration value="Approved"/>
        </xsd:restriction>
      </xsd:simpleType>
    </xsd:element>
    <xsd:element name="Technical_x0020_Editor" ma:index="14" nillable="true" ma:displayName="TR Personnel" ma:default="jeannie.l.nillen@nasa.gov" ma:description="" ma:format="Dropdown" ma:hidden="true" ma:internalName="Technical_x0020_Editor" ma:readOnly="false">
      <xsd:simpleType>
        <xsd:restriction base="dms:Choice">
          <xsd:enumeration value="jeannie.l.nillen@nasa.gov"/>
          <xsd:enumeration value="kamel.a.takla@nasa.gov"/>
        </xsd:restriction>
      </xsd:simpleType>
    </xsd:element>
    <xsd:element name="TRA_x0020_Status" ma:index="15" nillable="true" ma:displayName="TRA Status" ma:description="" ma:format="Dropdown" ma:internalName="TRA_x0020_Status">
      <xsd:simpleType>
        <xsd:restriction base="dms:Choice">
          <xsd:enumeration value="Approved"/>
          <xsd:enumeration value="Approved with Redline"/>
        </xsd:restriction>
      </xsd:simpleType>
    </xsd:element>
    <xsd:element name="TERA_x0020_Status" ma:index="16" nillable="true" ma:displayName="TERA Status" ma:description="" ma:format="Dropdown" ma:internalName="TERA_x0020_Status">
      <xsd:simpleType>
        <xsd:restriction base="dms:Choice">
          <xsd:enumeration value="Approved"/>
          <xsd:enumeration value="Approved with Redline"/>
        </xsd:restriction>
      </xsd:simpleType>
    </xsd:element>
    <xsd:element name="EC_x0020_Status" ma:index="17" nillable="true" ma:displayName="EC Status" ma:description="" ma:format="Dropdown" ma:internalName="EC_x0020_Status">
      <xsd:simpleType>
        <xsd:restriction base="dms:Choice">
          <xsd:enumeration value="Approved"/>
          <xsd:enumeration value="Approved with Redline"/>
        </xsd:restriction>
      </xsd:simpleType>
    </xsd:element>
    <xsd:element name="TOM_x002f_Manage_x0020_Choice" ma:index="18" nillable="true" ma:displayName="TOM/Manage Status" ma:description="Only Stakeholder that can reject" ma:format="Dropdown" ma:internalName="TOM_x002f_Manage_x0020_Choice">
      <xsd:simpleType>
        <xsd:restriction base="dms:Choice">
          <xsd:enumeration value="Approved"/>
          <xsd:enumeration value="Reject"/>
        </xsd:restriction>
      </xsd:simpleType>
    </xsd:element>
    <xsd:element name="StartDate" ma:index="19" nillable="true" ma:displayName="StartDate" ma:description="Day Workflow Started" ma:format="DateOnly" ma:internalName="StartDate">
      <xsd:simpleType>
        <xsd:restriction base="dms:DateTime"/>
      </xsd:simpleType>
    </xsd:element>
    <xsd:element name="Start_x0020_Pubpress" ma:index="20" nillable="true" ma:displayName="Start Pubpress" ma:internalName="Start_x0020_Pubpress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Restart_x0020_PubPress" ma:index="21" nillable="true" ma:displayName="Reset PubPress Fields" ma:internalName="Restart_x0020_PubPress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Author0" ma:index="22" nillable="true" ma:displayName="Author" ma:description="" ma:hidden="true" ma:list="UserInfo" ma:SharePointGroup="0" ma:internalName="Author0" ma:readOnly="false" ma:showField="User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PubManager" ma:index="23" nillable="true" ma:displayName="PubManager" ma:internalName="PubManager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All_x0020_Other_x0020_Authors_x0020_and_x0020_Agency_x002f_Company" ma:index="25" nillable="true" ma:displayName="All Other Authors and Agency/Company" ma:internalName="All_x0020_Other_x0020_Authors_x0020_and_x0020_Agency_x002f_Company">
      <xsd:simpleType>
        <xsd:restriction base="dms:Note">
          <xsd:maxLength value="255"/>
        </xsd:restriction>
      </xsd:simpleType>
    </xsd:element>
    <xsd:element name="Charge_x0020_Number" ma:index="26" nillable="true" ma:displayName="Charge Number" ma:hidden="true" ma:internalName="Charge_x0020_Number" ma:readOnly="false">
      <xsd:simpleType>
        <xsd:restriction base="dms:Text">
          <xsd:maxLength value="255"/>
        </xsd:restriction>
      </xsd:simpleType>
    </xsd:element>
    <xsd:element name="Contain_x0020_detail_x0020_design_x002c__x0020_development_x002c__x0020_manufacturing_x0020_or_x0020_production_x0020_data" ma:index="27" nillable="true" ma:displayName="Contain detail design, development, manufacturing or production data" ma:description="Pertains to Export Control" ma:format="Dropdown" ma:internalName="Contain_x0020_detail_x0020_design_x002c__x0020_development_x002c__x0020_manufacturing_x0020_or_x0020_production_x0020_data">
      <xsd:simpleType>
        <xsd:restriction base="dms:Choice">
          <xsd:enumeration value="Yes"/>
          <xsd:enumeration value="No"/>
        </xsd:restriction>
      </xsd:simpleType>
    </xsd:element>
    <xsd:element name="Contract_x0020_Number" ma:index="28" nillable="true" ma:displayName="Contract or Grant Number" ma:internalName="Contract_x0020_Number">
      <xsd:simpleType>
        <xsd:restriction base="dms:Text">
          <xsd:maxLength value="255"/>
        </xsd:restriction>
      </xsd:simpleType>
    </xsd:element>
    <xsd:element name="Distributed_x0020_Limitations" ma:index="29" nillable="true" ma:displayName="Distributed Limitations" ma:format="Dropdown" ma:internalName="Distributed_x0020_Limitations">
      <xsd:simpleType>
        <xsd:restriction base="dms:Choice">
          <xsd:enumeration value="U.S. Government agencies/agency contractors only"/>
          <xsd:enumeration value="U.S. Government agencies only"/>
          <xsd:enumeration value="NASA personnel and NASA contractors only"/>
          <xsd:enumeration value="NASA contractors and U.S. Government only"/>
          <xsd:enumeration value="NASA personnel only"/>
          <xsd:enumeration value="U.S. persons with a need to know and signed NDA"/>
          <xsd:enumeration value="Available only with the approval of issuing office"/>
          <xsd:enumeration value="Limited until date (mm/dd/yy)"/>
          <xsd:enumeration value="Publicly Available – No Limitations/Restrictions"/>
          <xsd:enumeration value="Only the Publisher"/>
          <xsd:enumeration value="Available only with the approval of the author"/>
        </xsd:restriction>
      </xsd:simpleType>
    </xsd:element>
    <xsd:element name="DocSetID" ma:index="30" nillable="true" ma:displayName="DocSetID" ma:internalName="DocSetID">
      <xsd:simpleType>
        <xsd:restriction base="dms:Text">
          <xsd:maxLength value="255"/>
        </xsd:restriction>
      </xsd:simpleType>
    </xsd:element>
    <xsd:element name="Responsible_x0020_Organization" ma:index="31" nillable="true" ma:displayName="Responsible Organization" ma:default="SA (Human Health Performance Contract)" ma:format="Dropdown" ma:internalName="Responsible_x0020_Organization">
      <xsd:simpleType>
        <xsd:restriction base="dms:Choice">
          <xsd:enumeration value="SA (Human Health Performance Contract)"/>
          <xsd:enumeration value="SD (Flight and Medical Operations)"/>
          <xsd:enumeration value="SF (Human Systems and Engineering)"/>
          <xsd:enumeration value="SK (Biomedical and Environmental Research)"/>
        </xsd:restriction>
      </xsd:simpleType>
    </xsd:element>
    <xsd:element name="Publication_x0020_or_x0020_Organization" ma:index="32" nillable="true" ma:displayName="Publication or Organization" ma:description="Enter journal or conference name or N/A when not applicable." ma:internalName="Publication_x0020_or_x0020_Organization">
      <xsd:simpleType>
        <xsd:restriction base="dms:Text">
          <xsd:maxLength value="255"/>
        </xsd:restriction>
      </xsd:simpleType>
    </xsd:element>
    <xsd:element name="Website" ma:index="33" nillable="true" ma:displayName="Website" ma:description="Conference or Journal Website" ma:internalName="Website">
      <xsd:simpleType>
        <xsd:restriction base="dms:Text">
          <xsd:maxLength value="255"/>
        </xsd:restriction>
      </xsd:simpleType>
    </xsd:element>
    <xsd:element name="Support_x0020_the_x0020_following_x0020_NASA_x0020_Program" ma:index="34" nillable="true" ma:displayName="Support the following NASA Program" ma:format="Dropdown" ma:internalName="Support_x0020_the_x0020_following_x0020_NASA_x0020_Program">
      <xsd:simpleType>
        <xsd:restriction base="dms:Choice">
          <xsd:enumeration value="CHS"/>
          <xsd:enumeration value="DSG"/>
          <xsd:enumeration value="HRP"/>
          <xsd:enumeration value="MPCV"/>
          <xsd:enumeration value="Other(Please Specify)"/>
        </xsd:restriction>
      </xsd:simpleType>
    </xsd:element>
    <xsd:element name="Support_x0020_the_x0020_following_x0020_NASA_x0020_Program_x0020_Other" ma:index="35" nillable="true" ma:displayName="Support the following NASA Program Other" ma:internalName="Support_x0020_the_x0020_following_x0020_NASA_x0020_Program_x0020_Other">
      <xsd:simpleType>
        <xsd:restriction base="dms:Text">
          <xsd:maxLength value="255"/>
        </xsd:restriction>
      </xsd:simpleType>
    </xsd:element>
    <xsd:element name="Related_x0020_to_x0020_military_x0020_application" ma:index="36" nillable="true" ma:displayName="Related to military application" ma:description="Pertains to ITAR" ma:format="Dropdown" ma:internalName="Related_x0020_to_x0020_military_x0020_application">
      <xsd:simpleType>
        <xsd:restriction base="dms:Choice">
          <xsd:enumeration value="Yes"/>
          <xsd:enumeration value="No"/>
        </xsd:restriction>
      </xsd:simpleType>
    </xsd:element>
    <xsd:element name="Explain_x0020_information_x0020_contain_x0020_detail_x0020_design_x002c__x0020_development_x002c__x0020_manufacturing_x0020_or_x0020_production_x0020_data" ma:index="37" nillable="true" ma:displayName="Explain" ma:description="Explain Export Control information contain detail design, development, manufacturing or production data" ma:internalName="Explain_x0020_information_x0020_contain_x0020_detail_x0020_design_x002c__x0020_development_x002c__x0020_manufacturing_x0020_or_x0020_production_x0020_data">
      <xsd:simpleType>
        <xsd:restriction base="dms:Note">
          <xsd:maxLength value="255"/>
        </xsd:restriction>
      </xsd:simpleType>
    </xsd:element>
    <xsd:element name="Limited_x0020_until_x0020_Date" ma:index="38" nillable="true" ma:displayName="Limited until Date" ma:format="DateOnly" ma:internalName="Limited_x0020_until_x0020_Date">
      <xsd:simpleType>
        <xsd:restriction base="dms:DateTime"/>
      </xsd:simpleType>
    </xsd:element>
    <xsd:element name="Requested_x0020_review_x0020_by_x0020_date" ma:index="39" nillable="true" ma:displayName="Author Need By" ma:description="The Date the author needs the PubPress completed by." ma:format="DateOnly" ma:internalName="Requested_x0020_review_x0020_by_x0020_date">
      <xsd:simpleType>
        <xsd:restriction base="dms:DateTime"/>
      </xsd:simpleType>
    </xsd:element>
    <xsd:element name="TRA" ma:index="40" nillable="true" ma:displayName="Technical Reviewer (TRA )" ma:description="" ma:hidden="true" ma:list="UserInfo" ma:SharePointGroup="0" ma:internalName="TRA" ma:readOnly="false" ma:showField="Titl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C" ma:index="41" nillable="true" ma:displayName="EC" ma:description="" ma:hidden="true" ma:list="UserInfo" ma:SharePointGroup="0" ma:internalName="EC" ma:readOnly="false" ma:showField="Titl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TOM_x002f_Manager" ma:index="42" nillable="true" ma:displayName="TOM/Manager" ma:description="" ma:hidden="true" ma:list="UserInfo" ma:SharePointGroup="0" ma:internalName="TOM_x002f_Manager" ma:readOnly="false" ma:showField="Titl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Primary_x0020_Admin" ma:index="43" nillable="true" ma:displayName="Primary Admin" ma:hidden="true" ma:list="UserInfo" ma:SharePointGroup="0" ma:internalName="Primary_x0020_Admin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uthor_x0020_Status" ma:index="44" nillable="true" ma:displayName="Author Status" ma:description="" ma:format="Dropdown" ma:internalName="Author_x0020_Status">
      <xsd:simpleType>
        <xsd:restriction base="dms:Choice">
          <xsd:enumeration value="Approved"/>
          <xsd:enumeration value="Withdraw"/>
        </xsd:restriction>
      </xsd:simpleType>
    </xsd:element>
    <xsd:element name="TERA" ma:index="45" nillable="true" ma:displayName="Technical Editor (TERA)" ma:description="" ma:hidden="true" ma:list="UserInfo" ma:SearchPeopleOnly="false" ma:SharePointGroup="0" ma:internalName="TERA" ma:readOnly="false" ma:showField="Titl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re_x0020_you_x0020_ready_x0020_to_x0020_Start_x0020_PubPress" ma:index="50" nillable="true" ma:displayName="Are you ready to Start PubPress" ma:default="0" ma:description="After you upload word document, select Yes." ma:internalName="Are_x0020_you_x0020_ready_x0020_to_x0020_Start_x0020_PubPress">
      <xsd:simpleType>
        <xsd:restriction base="dms:Boolean"/>
      </xsd:simpleType>
    </xsd:element>
    <xsd:element name="Send_x0020_Emails" ma:index="52" nillable="true" ma:displayName="Send Emails" ma:default="1" ma:internalName="Send_x0020_Emails">
      <xsd:simpleType>
        <xsd:restriction base="dms:Boolean"/>
      </xsd:simpleType>
    </xsd:element>
    <xsd:element name="Restart_x0020_Workflows" ma:index="53" nillable="true" ma:displayName="Restart Workflows" ma:default="Yes" ma:format="Dropdown" ma:internalName="Restart_x0020_Workflows">
      <xsd:simpleType>
        <xsd:restriction base="dms:Choice">
          <xsd:enumeration value="Yes"/>
          <xsd:enumeration value="No"/>
        </xsd:restriction>
      </xsd:simpleType>
    </xsd:element>
    <xsd:element name="TERA0" ma:index="60" nillable="true" ma:displayName="TERA for holding" ma:list="UserInfo" ma:SharePointGroup="0" ma:internalName="TERA0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14bc9f-d43a-4562-9a47-6bccc43a8b23" elementFormDefault="qualified">
    <xsd:import namespace="http://schemas.microsoft.com/office/2006/documentManagement/types"/>
    <xsd:import namespace="http://schemas.microsoft.com/office/infopath/2007/PartnerControls"/>
    <xsd:element name="D38D7918E8D62_DiskName" ma:index="58" nillable="true" ma:displayName="DiskName" ma:description="" ma:hidden="true" ma:internalName="DiskName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 ma:index="46" ma:displayName="Comments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3D1F1C5-7B9D-40FD-856C-2E3B0F86567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36F2E17-9560-4A3D-9B2A-DEA634704854}">
  <ds:schemaRefs>
    <ds:schemaRef ds:uri="office.server.policy"/>
  </ds:schemaRefs>
</ds:datastoreItem>
</file>

<file path=customXml/itemProps3.xml><?xml version="1.0" encoding="utf-8"?>
<ds:datastoreItem xmlns:ds="http://schemas.openxmlformats.org/officeDocument/2006/customXml" ds:itemID="{F5519BA4-08AC-46C0-A4C6-9E9DE8C003FB}">
  <ds:schemaRefs>
    <ds:schemaRef ds:uri="http://purl.org/dc/terms/"/>
    <ds:schemaRef ds:uri="http://schemas.microsoft.com/office/2006/documentManagement/types"/>
    <ds:schemaRef ds:uri="http://purl.org/dc/elements/1.1/"/>
    <ds:schemaRef ds:uri="http://www.w3.org/XML/1998/namespace"/>
    <ds:schemaRef ds:uri="http://schemas.microsoft.com/office/infopath/2007/PartnerControls"/>
    <ds:schemaRef ds:uri="9e14bc9f-d43a-4562-9a47-6bccc43a8b23"/>
    <ds:schemaRef ds:uri="http://purl.org/dc/dcmitype/"/>
    <ds:schemaRef ds:uri="http://schemas.microsoft.com/office/2006/metadata/properties"/>
    <ds:schemaRef ds:uri="329331cb-5daf-4852-9d8b-5e74950c0d54"/>
    <ds:schemaRef ds:uri="http://schemas.openxmlformats.org/package/2006/metadata/core-properties"/>
    <ds:schemaRef ds:uri="29c68d2c-46c4-4be8-b3d0-d0b3b93f3a23"/>
    <ds:schemaRef ds:uri="http://schemas.microsoft.com/sharepoint/v3"/>
  </ds:schemaRefs>
</ds:datastoreItem>
</file>

<file path=customXml/itemProps4.xml><?xml version="1.0" encoding="utf-8"?>
<ds:datastoreItem xmlns:ds="http://schemas.openxmlformats.org/officeDocument/2006/customXml" ds:itemID="{704E287E-DC4A-4F41-A6E5-8631D99E53E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329331cb-5daf-4852-9d8b-5e74950c0d54"/>
    <ds:schemaRef ds:uri="29c68d2c-46c4-4be8-b3d0-d0b3b93f3a23"/>
    <ds:schemaRef ds:uri="9e14bc9f-d43a-4562-9a47-6bccc43a8b2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64628</TotalTime>
  <Words>1002</Words>
  <Application>Microsoft Office PowerPoint</Application>
  <PresentationFormat>Widescreen</PresentationFormat>
  <Paragraphs>206</Paragraphs>
  <Slides>13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Courier New</vt:lpstr>
      <vt:lpstr>3_ExplorationScenario-Updated</vt:lpstr>
      <vt:lpstr>PowerPoint Presentation</vt:lpstr>
      <vt:lpstr>Orion Docked to Gateway (Artemis IV+)</vt:lpstr>
      <vt:lpstr>Medical System Scope: Mission Design &amp; NASA Standard</vt:lpstr>
      <vt:lpstr>Medical System Development: Design of Orion Med Kit</vt:lpstr>
      <vt:lpstr>Medical System Development</vt:lpstr>
      <vt:lpstr>Medical System - Assumptions</vt:lpstr>
      <vt:lpstr>Orion Mockup Interior &amp; Medical Kit</vt:lpstr>
      <vt:lpstr>Orion Medical System Components</vt:lpstr>
      <vt:lpstr>Artemis Mission Medical Needs</vt:lpstr>
      <vt:lpstr>Medical Kit Device Capabilities</vt:lpstr>
      <vt:lpstr>Medical System Space-to-Ground Plan</vt:lpstr>
      <vt:lpstr>Artemis (Lunar Sortie) Initial Phase Medical Conops Development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Artemis Medical System Development Overview</dc:title>
  <dc:creator>karen.j.dorris@nasa.gov</dc:creator>
  <cp:keywords/>
  <dc:description/>
  <cp:lastModifiedBy>Miller, Suzanne (JSC-SA411)[VETERAN ENTERPRISE TECHNOLOGY SERVICES, LLC (VETS)]</cp:lastModifiedBy>
  <cp:revision>2454</cp:revision>
  <dcterms:created xsi:type="dcterms:W3CDTF">2017-12-19T14:45:56Z</dcterms:created>
  <dcterms:modified xsi:type="dcterms:W3CDTF">2023-10-22T17:06:15Z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0x0101007A1EED61ED555541BBE9EFB66D0CA894</vt:lpwstr>
  </property>
  <property fmtid="{D5CDD505-2E9C-101B-9397-08002B2CF9AE}" pid="3" name="Organization">
    <vt:lpwstr>37;#Gateway|ad35a78a-175b-47b8-80d7-96243a320f26</vt:lpwstr>
  </property>
  <property fmtid="{D5CDD505-2E9C-101B-9397-08002B2CF9AE}" pid="4" name="Board">
    <vt:lpwstr>38;#GPCB|8bab27dd-75d4-4913-af48-1d966a1796c3</vt:lpwstr>
  </property>
  <property fmtid="{D5CDD505-2E9C-101B-9397-08002B2CF9AE}" pid="5" name="_dlc_policyId">
    <vt:lpwstr>0x0101007A1EED61ED555541BBE9EFB66D0CA894|-1397252559</vt:lpwstr>
  </property>
  <property fmtid="{D5CDD505-2E9C-101B-9397-08002B2CF9AE}" pid="6" name="ItemRetentionFormula">
    <vt:lpwstr>&lt;formula id="Microsoft.Office.RecordsManagement.PolicyFeatures.Expiration.Formula.BuiltIn"&gt;&lt;number&gt;6&lt;/number&gt;&lt;property&gt;Modified&lt;/property&gt;&lt;propertyId&gt;28cf69c5-fa48-462a-b5cd-27b6f9d2bd5f&lt;/propertyId&gt;&lt;period&gt;months&lt;/period&gt;&lt;/formula&gt;</vt:lpwstr>
  </property>
  <property fmtid="{D5CDD505-2E9C-101B-9397-08002B2CF9AE}" pid="7" name="TaxKeyword">
    <vt:lpwstr/>
  </property>
  <property fmtid="{D5CDD505-2E9C-101B-9397-08002B2CF9AE}" pid="8" name="_docset_NoMedatataSyncRequired">
    <vt:lpwstr>False</vt:lpwstr>
  </property>
</Properties>
</file>