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65" r:id="rId5"/>
  </p:sldIdLst>
  <p:sldSz cx="21031200" cy="27432000"/>
  <p:notesSz cx="6858000" cy="9144000"/>
  <p:defaultTex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66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525FA1-EE15-9036-CC2A-F16E87B1F78C}" name="Hammerschmidt, Mark M. (JSC-EG111)" initials="MH" userId="S::mhammers@ndc.nasa.gov::d03f3fe5-0345-431c-b92e-f3597a52082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3123"/>
    <a:srgbClr val="6F6F6F"/>
    <a:srgbClr val="931521"/>
    <a:srgbClr val="B0CAEA"/>
    <a:srgbClr val="08121E"/>
    <a:srgbClr val="004080"/>
    <a:srgbClr val="8D2015"/>
    <a:srgbClr val="A23B2A"/>
    <a:srgbClr val="520F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D4991-6EF2-4050-84A6-0D9139AEFCB6}" v="15" dt="2023-10-24T15:50:37.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3" autoAdjust="0"/>
    <p:restoredTop sz="94677"/>
  </p:normalViewPr>
  <p:slideViewPr>
    <p:cSldViewPr snapToGrid="0" snapToObjects="1">
      <p:cViewPr varScale="1">
        <p:scale>
          <a:sx n="27" d="100"/>
          <a:sy n="27" d="100"/>
        </p:scale>
        <p:origin x="2736" y="168"/>
      </p:cViewPr>
      <p:guideLst>
        <p:guide orient="horz" pos="8640"/>
        <p:guide pos="66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A8885-0CEC-4380-B4FE-B6355D14626F}" type="datetimeFigureOut">
              <a:rPr lang="en-US" smtClean="0"/>
              <a:t>10/24/2023</a:t>
            </a:fld>
            <a:endParaRPr lang="en-US" dirty="0"/>
          </a:p>
        </p:txBody>
      </p:sp>
      <p:sp>
        <p:nvSpPr>
          <p:cNvPr id="4" name="Slide Image Placeholder 3"/>
          <p:cNvSpPr>
            <a:spLocks noGrp="1" noRot="1" noChangeAspect="1"/>
          </p:cNvSpPr>
          <p:nvPr>
            <p:ph type="sldImg" idx="2"/>
          </p:nvPr>
        </p:nvSpPr>
        <p:spPr>
          <a:xfrm>
            <a:off x="2246313" y="1143000"/>
            <a:ext cx="23653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5BEC6-3BD0-4526-B1B5-8C96E206FFE8}" type="slidenum">
              <a:rPr lang="en-US" smtClean="0"/>
              <a:t>‹#›</a:t>
            </a:fld>
            <a:endParaRPr lang="en-US" dirty="0"/>
          </a:p>
        </p:txBody>
      </p:sp>
    </p:spTree>
    <p:extLst>
      <p:ext uri="{BB962C8B-B14F-4D97-AF65-F5344CB8AC3E}">
        <p14:creationId xmlns:p14="http://schemas.microsoft.com/office/powerpoint/2010/main" val="185568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83819" rtl="0" eaLnBrk="1" fontAlgn="auto" latinLnBrk="0" hangingPunct="1">
              <a:lnSpc>
                <a:spcPct val="100000"/>
              </a:lnSpc>
              <a:spcBef>
                <a:spcPts val="0"/>
              </a:spcBef>
              <a:spcAft>
                <a:spcPts val="0"/>
              </a:spcAft>
              <a:buClrTx/>
              <a:buSzTx/>
              <a:buFontTx/>
              <a:buNone/>
              <a:tabLst/>
              <a:defRPr/>
            </a:pPr>
            <a:fld id="{90E036B1-46F0-41B4-A337-E8819C78B4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8381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48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8521709"/>
            <a:ext cx="17876520" cy="588009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54680" y="15544800"/>
            <a:ext cx="14721840" cy="7010400"/>
          </a:xfrm>
          <a:prstGeom prst="rect">
            <a:avLst/>
          </a:prstGeom>
        </p:spPr>
        <p:txBody>
          <a:bodyPr/>
          <a:lstStyle>
            <a:lvl1pPr marL="0" indent="0" algn="ctr">
              <a:buNone/>
              <a:defRPr>
                <a:solidFill>
                  <a:schemeClr val="tx1">
                    <a:tint val="75000"/>
                  </a:schemeClr>
                </a:solidFill>
              </a:defRPr>
            </a:lvl1pPr>
            <a:lvl2pPr marL="1383819" indent="0" algn="ctr">
              <a:buNone/>
              <a:defRPr>
                <a:solidFill>
                  <a:schemeClr val="tx1">
                    <a:tint val="75000"/>
                  </a:schemeClr>
                </a:solidFill>
              </a:defRPr>
            </a:lvl2pPr>
            <a:lvl3pPr marL="2767643" indent="0" algn="ctr">
              <a:buNone/>
              <a:defRPr>
                <a:solidFill>
                  <a:schemeClr val="tx1">
                    <a:tint val="75000"/>
                  </a:schemeClr>
                </a:solidFill>
              </a:defRPr>
            </a:lvl3pPr>
            <a:lvl4pPr marL="4151462" indent="0" algn="ctr">
              <a:buNone/>
              <a:defRPr>
                <a:solidFill>
                  <a:schemeClr val="tx1">
                    <a:tint val="75000"/>
                  </a:schemeClr>
                </a:solidFill>
              </a:defRPr>
            </a:lvl4pPr>
            <a:lvl5pPr marL="5535286" indent="0" algn="ctr">
              <a:buNone/>
              <a:defRPr>
                <a:solidFill>
                  <a:schemeClr val="tx1">
                    <a:tint val="75000"/>
                  </a:schemeClr>
                </a:solidFill>
              </a:defRPr>
            </a:lvl5pPr>
            <a:lvl6pPr marL="6919105" indent="0" algn="ctr">
              <a:buNone/>
              <a:defRPr>
                <a:solidFill>
                  <a:schemeClr val="tx1">
                    <a:tint val="75000"/>
                  </a:schemeClr>
                </a:solidFill>
              </a:defRPr>
            </a:lvl6pPr>
            <a:lvl7pPr marL="8302930" indent="0" algn="ctr">
              <a:buNone/>
              <a:defRPr>
                <a:solidFill>
                  <a:schemeClr val="tx1">
                    <a:tint val="75000"/>
                  </a:schemeClr>
                </a:solidFill>
              </a:defRPr>
            </a:lvl7pPr>
            <a:lvl8pPr marL="9686748" indent="0" algn="ctr">
              <a:buNone/>
              <a:defRPr>
                <a:solidFill>
                  <a:schemeClr val="tx1">
                    <a:tint val="75000"/>
                  </a:schemeClr>
                </a:solidFill>
              </a:defRPr>
            </a:lvl8pPr>
            <a:lvl9pPr marL="110705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10/24/2023</a:t>
            </a:fld>
            <a:endParaRPr lang="en-US" dirty="0"/>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dirty="0"/>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dirty="0"/>
          </a:p>
        </p:txBody>
      </p:sp>
    </p:spTree>
    <p:extLst>
      <p:ext uri="{BB962C8B-B14F-4D97-AF65-F5344CB8AC3E}">
        <p14:creationId xmlns:p14="http://schemas.microsoft.com/office/powerpoint/2010/main" val="94087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6570954" y="26426640"/>
            <a:ext cx="3408686" cy="1005360"/>
          </a:xfrm>
          <a:prstGeom prst="rect">
            <a:avLst/>
          </a:prstGeom>
        </p:spPr>
        <p:txBody>
          <a:bodyPr vert="horz" lIns="0" tIns="0" rIns="0" bIns="0" rtlCol="0" anchor="t" anchorCtr="0"/>
          <a:lstStyle>
            <a:lvl1pPr algn="r">
              <a:defRPr sz="3600">
                <a:solidFill>
                  <a:schemeClr val="tx1">
                    <a:tint val="75000"/>
                  </a:schemeClr>
                </a:solidFill>
              </a:defRPr>
            </a:lvl1pPr>
          </a:lstStyle>
          <a:p>
            <a:fld id="{DE534768-B4B7-C84F-B015-AC2290ADC8EF}" type="slidenum">
              <a:rPr lang="en-US" smtClean="0"/>
              <a:pPr/>
              <a:t>‹#›</a:t>
            </a:fld>
            <a:endParaRPr lang="en-US" dirty="0"/>
          </a:p>
        </p:txBody>
      </p:sp>
      <p:sp>
        <p:nvSpPr>
          <p:cNvPr id="4" name="TextBox 13">
            <a:extLst>
              <a:ext uri="{FF2B5EF4-FFF2-40B4-BE49-F238E27FC236}">
                <a16:creationId xmlns:a16="http://schemas.microsoft.com/office/drawing/2014/main" id="{9F74606D-A4B1-799E-9E61-6E1C94EBB97B}"/>
              </a:ext>
            </a:extLst>
          </p:cNvPr>
          <p:cNvSpPr txBox="1"/>
          <p:nvPr userDrawn="1"/>
        </p:nvSpPr>
        <p:spPr>
          <a:xfrm>
            <a:off x="621592" y="2007435"/>
            <a:ext cx="2513494" cy="769441"/>
          </a:xfrm>
          <a:prstGeom prst="rect">
            <a:avLst/>
          </a:prstGeom>
          <a:solidFill>
            <a:schemeClr val="tx2"/>
          </a:solidFill>
          <a:ln>
            <a:noFill/>
          </a:ln>
        </p:spPr>
        <p:txBody>
          <a:bodyPr wrap="square" lIns="91440" tIns="45720" rIns="91440" bIns="45720" rtlCol="0" anchor="t">
            <a:spAutoFit/>
          </a:bodyPr>
          <a:ls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a:lstStyle>
          <a:p>
            <a:pPr marL="0" marR="0" lvl="0" indent="0" algn="ctr" defTabSz="1383819"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highlight>
                <a:srgbClr val="003D92"/>
              </a:highlight>
              <a:uLnTx/>
              <a:uFillTx/>
              <a:latin typeface="Calibri"/>
              <a:ea typeface="+mn-ea"/>
              <a:cs typeface="Calibri"/>
            </a:endParaRPr>
          </a:p>
        </p:txBody>
      </p:sp>
    </p:spTree>
    <p:extLst>
      <p:ext uri="{BB962C8B-B14F-4D97-AF65-F5344CB8AC3E}">
        <p14:creationId xmlns:p14="http://schemas.microsoft.com/office/powerpoint/2010/main" val="120241307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383819" rtl="0" eaLnBrk="1" latinLnBrk="0" hangingPunct="1">
        <a:lnSpc>
          <a:spcPct val="100000"/>
        </a:lnSpc>
        <a:spcBef>
          <a:spcPct val="0"/>
        </a:spcBef>
        <a:buNone/>
        <a:defRPr sz="7900" kern="1200" baseline="0">
          <a:solidFill>
            <a:srgbClr val="004080"/>
          </a:solidFill>
          <a:latin typeface="Arial Black"/>
          <a:ea typeface="+mj-ea"/>
          <a:cs typeface="+mj-cs"/>
        </a:defRPr>
      </a:lvl1pPr>
    </p:titleStyle>
    <p:bodyStyle>
      <a:lvl1pPr marL="1037867" indent="-1037867" algn="l" defTabSz="1383819" rtl="0" eaLnBrk="1" latinLnBrk="0" hangingPunct="1">
        <a:spcBef>
          <a:spcPct val="20000"/>
        </a:spcBef>
        <a:buFont typeface="Arial"/>
        <a:buChar char="•"/>
        <a:defRPr sz="9700" kern="1200">
          <a:solidFill>
            <a:schemeClr val="tx1"/>
          </a:solidFill>
          <a:latin typeface="+mn-lt"/>
          <a:ea typeface="+mn-ea"/>
          <a:cs typeface="+mn-cs"/>
        </a:defRPr>
      </a:lvl1pPr>
      <a:lvl2pPr marL="2248710" indent="-864891" algn="l" defTabSz="1383819" rtl="0" eaLnBrk="1" latinLnBrk="0" hangingPunct="1">
        <a:spcBef>
          <a:spcPct val="20000"/>
        </a:spcBef>
        <a:buFont typeface="Arial"/>
        <a:buChar char="–"/>
        <a:defRPr sz="8500" kern="1200">
          <a:solidFill>
            <a:schemeClr val="tx1"/>
          </a:solidFill>
          <a:latin typeface="+mn-lt"/>
          <a:ea typeface="+mn-ea"/>
          <a:cs typeface="+mn-cs"/>
        </a:defRPr>
      </a:lvl2pPr>
      <a:lvl3pPr marL="3459552" indent="-691909" algn="l" defTabSz="1383819" rtl="0" eaLnBrk="1" latinLnBrk="0" hangingPunct="1">
        <a:spcBef>
          <a:spcPct val="20000"/>
        </a:spcBef>
        <a:buFont typeface="Arial"/>
        <a:buChar char="•"/>
        <a:defRPr sz="7300" kern="1200">
          <a:solidFill>
            <a:schemeClr val="tx1"/>
          </a:solidFill>
          <a:latin typeface="+mn-lt"/>
          <a:ea typeface="+mn-ea"/>
          <a:cs typeface="+mn-cs"/>
        </a:defRPr>
      </a:lvl3pPr>
      <a:lvl4pPr marL="4843377" indent="-691909" algn="l" defTabSz="1383819" rtl="0" eaLnBrk="1" latinLnBrk="0" hangingPunct="1">
        <a:spcBef>
          <a:spcPct val="20000"/>
        </a:spcBef>
        <a:buFont typeface="Arial"/>
        <a:buChar char="–"/>
        <a:defRPr sz="6100" kern="1200">
          <a:solidFill>
            <a:schemeClr val="tx1"/>
          </a:solidFill>
          <a:latin typeface="+mn-lt"/>
          <a:ea typeface="+mn-ea"/>
          <a:cs typeface="+mn-cs"/>
        </a:defRPr>
      </a:lvl4pPr>
      <a:lvl5pPr marL="6227196" indent="-691909" algn="l" defTabSz="1383819" rtl="0" eaLnBrk="1" latinLnBrk="0" hangingPunct="1">
        <a:spcBef>
          <a:spcPct val="20000"/>
        </a:spcBef>
        <a:buFont typeface="Arial"/>
        <a:buChar char="»"/>
        <a:defRPr sz="6100" kern="1200">
          <a:solidFill>
            <a:schemeClr val="tx1"/>
          </a:solidFill>
          <a:latin typeface="+mn-lt"/>
          <a:ea typeface="+mn-ea"/>
          <a:cs typeface="+mn-cs"/>
        </a:defRPr>
      </a:lvl5pPr>
      <a:lvl6pPr marL="7611017" indent="-691909" algn="l" defTabSz="1383819" rtl="0" eaLnBrk="1" latinLnBrk="0" hangingPunct="1">
        <a:spcBef>
          <a:spcPct val="20000"/>
        </a:spcBef>
        <a:buFont typeface="Arial"/>
        <a:buChar char="•"/>
        <a:defRPr sz="6100" kern="1200">
          <a:solidFill>
            <a:schemeClr val="tx1"/>
          </a:solidFill>
          <a:latin typeface="+mn-lt"/>
          <a:ea typeface="+mn-ea"/>
          <a:cs typeface="+mn-cs"/>
        </a:defRPr>
      </a:lvl6pPr>
      <a:lvl7pPr marL="8994839" indent="-691909" algn="l" defTabSz="1383819" rtl="0" eaLnBrk="1" latinLnBrk="0" hangingPunct="1">
        <a:spcBef>
          <a:spcPct val="20000"/>
        </a:spcBef>
        <a:buFont typeface="Arial"/>
        <a:buChar char="•"/>
        <a:defRPr sz="6100" kern="1200">
          <a:solidFill>
            <a:schemeClr val="tx1"/>
          </a:solidFill>
          <a:latin typeface="+mn-lt"/>
          <a:ea typeface="+mn-ea"/>
          <a:cs typeface="+mn-cs"/>
        </a:defRPr>
      </a:lvl7pPr>
      <a:lvl8pPr marL="10378660" indent="-691909" algn="l" defTabSz="1383819" rtl="0" eaLnBrk="1" latinLnBrk="0" hangingPunct="1">
        <a:spcBef>
          <a:spcPct val="20000"/>
        </a:spcBef>
        <a:buFont typeface="Arial"/>
        <a:buChar char="•"/>
        <a:defRPr sz="6100" kern="1200">
          <a:solidFill>
            <a:schemeClr val="tx1"/>
          </a:solidFill>
          <a:latin typeface="+mn-lt"/>
          <a:ea typeface="+mn-ea"/>
          <a:cs typeface="+mn-cs"/>
        </a:defRPr>
      </a:lvl8pPr>
      <a:lvl9pPr marL="11762482" indent="-691909" algn="l" defTabSz="1383819" rtl="0" eaLnBrk="1" latinLnBrk="0" hangingPunct="1">
        <a:spcBef>
          <a:spcPct val="20000"/>
        </a:spcBef>
        <a:buFont typeface="Arial"/>
        <a:buChar char="•"/>
        <a:defRPr sz="6100" kern="1200">
          <a:solidFill>
            <a:schemeClr val="tx1"/>
          </a:solidFill>
          <a:latin typeface="+mn-lt"/>
          <a:ea typeface="+mn-ea"/>
          <a:cs typeface="+mn-cs"/>
        </a:defRPr>
      </a:lvl9pPr>
    </p:bodyStyle>
    <p:other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chandler.lawson@nasa.gov"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Picture 2" descr="See the source image">
            <a:extLst>
              <a:ext uri="{FF2B5EF4-FFF2-40B4-BE49-F238E27FC236}">
                <a16:creationId xmlns:a16="http://schemas.microsoft.com/office/drawing/2014/main" id="{FF95AB2F-61E4-4A8B-9AB5-ABD51629F0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09155" y="29281"/>
            <a:ext cx="3163269" cy="2646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ED4C041-5FC7-52BE-5033-5E3D02FFEDEF}"/>
              </a:ext>
            </a:extLst>
          </p:cNvPr>
          <p:cNvSpPr/>
          <p:nvPr/>
        </p:nvSpPr>
        <p:spPr>
          <a:xfrm>
            <a:off x="14907323" y="26164523"/>
            <a:ext cx="4171116" cy="518091"/>
          </a:xfrm>
          <a:prstGeom prst="rect">
            <a:avLst/>
          </a:prstGeom>
        </p:spPr>
        <p:txBody>
          <a:bodyPr wrap="square">
            <a:spAutoFit/>
          </a:bodyPr>
          <a:ls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a:lstStyle>
          <a:p>
            <a:pPr marL="0" marR="0" lvl="0" indent="0" algn="l" defTabSz="1383819"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B0F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18" name="Title 1">
            <a:extLst>
              <a:ext uri="{FF2B5EF4-FFF2-40B4-BE49-F238E27FC236}">
                <a16:creationId xmlns:a16="http://schemas.microsoft.com/office/drawing/2014/main" id="{E1E4C060-8888-4293-850F-D67F08E33C1D}"/>
              </a:ext>
            </a:extLst>
          </p:cNvPr>
          <p:cNvSpPr>
            <a:spLocks noGrp="1"/>
          </p:cNvSpPr>
          <p:nvPr>
            <p:ph type="ctrTitle"/>
          </p:nvPr>
        </p:nvSpPr>
        <p:spPr>
          <a:xfrm>
            <a:off x="621592" y="2868181"/>
            <a:ext cx="14285732" cy="1656853"/>
          </a:xfrm>
        </p:spPr>
        <p:txBody>
          <a:bodyPr anchor="ctr"/>
          <a:lstStyle/>
          <a:p>
            <a:pPr defTabSz="913865">
              <a:spcBef>
                <a:spcPts val="1799"/>
              </a:spcBef>
              <a:spcAft>
                <a:spcPts val="1199"/>
              </a:spcAft>
              <a:defRPr/>
            </a:pPr>
            <a:r>
              <a:rPr lang="en-US" sz="4800" b="1" dirty="0">
                <a:solidFill>
                  <a:schemeClr val="tx1"/>
                </a:solidFill>
                <a:latin typeface="Arial Black" panose="020B0A04020102020204" pitchFamily="34" charset="0"/>
              </a:rPr>
              <a:t>Subsurface Gravimetry Using Rover IMU Navigation Systems Data</a:t>
            </a:r>
            <a:endParaRPr lang="en-US" sz="4800" dirty="0">
              <a:solidFill>
                <a:schemeClr val="tx1"/>
              </a:solidFill>
              <a:latin typeface="Arial Black" panose="020B0A040201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A89AC7C-4430-42D5-A012-1A45D87B4B7A}"/>
                  </a:ext>
                </a:extLst>
              </p:cNvPr>
              <p:cNvSpPr txBox="1"/>
              <p:nvPr/>
            </p:nvSpPr>
            <p:spPr>
              <a:xfrm>
                <a:off x="10920887" y="10514002"/>
                <a:ext cx="9441780" cy="16692530"/>
              </a:xfrm>
              <a:prstGeom prst="rect">
                <a:avLst/>
              </a:prstGeom>
              <a:noFill/>
            </p:spPr>
            <p:txBody>
              <a:bodyPr wrap="square" lIns="91385" tIns="45694" rIns="91385" bIns="45694" rtlCol="0">
                <a:spAutoFit/>
              </a:bodyPr>
              <a:lstStyle/>
              <a:p>
                <a:pPr marL="477558" indent="-477558">
                  <a:spcBef>
                    <a:spcPts val="1199"/>
                  </a:spcBef>
                  <a:spcAft>
                    <a:spcPts val="599"/>
                  </a:spcAft>
                </a:pPr>
                <a:r>
                  <a:rPr lang="en-US" sz="3200" cap="all" dirty="0">
                    <a:solidFill>
                      <a:srgbClr val="853123"/>
                    </a:solidFill>
                    <a:latin typeface="Arial Black" pitchFamily="34" charset="0"/>
                    <a:cs typeface="Times New Roman" pitchFamily="18" charset="0"/>
                  </a:rPr>
                  <a:t>Outcomes &amp; Infusion</a:t>
                </a:r>
                <a:endParaRPr lang="en-US" sz="3200" cap="all" dirty="0">
                  <a:solidFill>
                    <a:srgbClr val="00B0F0"/>
                  </a:solidFill>
                  <a:latin typeface="Arial Black" panose="020B0A04020102020204" pitchFamily="34" charset="0"/>
                  <a:cs typeface="Arial" pitchFamily="34" charset="0"/>
                </a:endParaRPr>
              </a:p>
              <a:p>
                <a:r>
                  <a:rPr lang="en-US" sz="2200" dirty="0">
                    <a:latin typeface="Arial" panose="020B0604020202020204" pitchFamily="34" charset="0"/>
                    <a:cs typeface="Arial" pitchFamily="34" charset="0"/>
                  </a:rPr>
                  <a:t>This project resulted in the development of novel procedures and algorithms to calibrate MEMS accelerometers for measurement of gravitational acceleration and gravity anomalies. Completed milestones include:</a:t>
                </a:r>
              </a:p>
              <a:p>
                <a:pPr marL="457200" indent="-457200">
                  <a:buFont typeface="+mj-lt"/>
                  <a:buAutoNum type="arabicPeriod"/>
                </a:pPr>
                <a:r>
                  <a:rPr lang="en-US" sz="2200" dirty="0">
                    <a:latin typeface="Arial" panose="020B0604020202020204" pitchFamily="34" charset="0"/>
                    <a:cs typeface="Arial" pitchFamily="34" charset="0"/>
                  </a:rPr>
                  <a:t>Integrated environmental sensors and IMU through development of a communication interface software that controls sensor parameters, performs time synchronization, and displays real-time data from multiple sensors via a custom graphical user interface. </a:t>
                </a:r>
              </a:p>
              <a:p>
                <a:pPr marL="457200" indent="-457200">
                  <a:buFont typeface="+mj-lt"/>
                  <a:buAutoNum type="arabicPeriod"/>
                </a:pPr>
                <a:r>
                  <a:rPr lang="en-US" sz="2200" dirty="0">
                    <a:latin typeface="Arial" panose="020B0604020202020204" pitchFamily="34" charset="0"/>
                    <a:cs typeface="Arial" pitchFamily="34" charset="0"/>
                  </a:rPr>
                  <a:t>Developed a wavelet decomposition and denoising method to isolate low-frequency signal components that contain the underlying gravity signal. </a:t>
                </a:r>
              </a:p>
              <a:p>
                <a:pPr marL="457200" indent="-457200">
                  <a:buFont typeface="+mj-lt"/>
                  <a:buAutoNum type="arabicPeriod"/>
                </a:pPr>
                <a:r>
                  <a:rPr lang="en-US" sz="2200" dirty="0">
                    <a:latin typeface="Arial" panose="020B0604020202020204" pitchFamily="34" charset="0"/>
                    <a:cs typeface="Arial" pitchFamily="34" charset="0"/>
                  </a:rPr>
                  <a:t>Developed calibration models for each of the three accelerometers using non-linear least squares regression:</a:t>
                </a:r>
              </a:p>
              <a:p>
                <a:pPr algn="ctr"/>
                <a:r>
                  <a:rPr lang="en-US" sz="2200" dirty="0">
                    <a:latin typeface="Arial" panose="020B0604020202020204" pitchFamily="34" charset="0"/>
                    <a:cs typeface="Arial" pitchFamily="34" charset="0"/>
                  </a:rPr>
                  <a:t> </a:t>
                </a:r>
              </a:p>
              <a:p>
                <a:pPr algn="ct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ea typeface="Cambria Math" panose="02040503050406030204" pitchFamily="18" charset="0"/>
                          <a:cs typeface="Arial" pitchFamily="34" charset="0"/>
                        </a:rPr>
                        <m:t>𝑔</m:t>
                      </m:r>
                      <m:r>
                        <a:rPr lang="en-US" sz="2200" b="0" i="1" smtClean="0">
                          <a:latin typeface="Cambria Math" panose="02040503050406030204" pitchFamily="18" charset="0"/>
                          <a:ea typeface="Cambria Math" panose="02040503050406030204" pitchFamily="18" charset="0"/>
                          <a:cs typeface="Arial" pitchFamily="34" charset="0"/>
                        </a:rPr>
                        <m:t>=</m:t>
                      </m:r>
                      <m:sSub>
                        <m:sSubPr>
                          <m:ctrlPr>
                            <a:rPr lang="en-US" sz="2200" b="0" i="1" smtClean="0">
                              <a:latin typeface="Cambria Math" panose="02040503050406030204" pitchFamily="18" charset="0"/>
                              <a:ea typeface="Cambria Math" panose="02040503050406030204" pitchFamily="18" charset="0"/>
                              <a:cs typeface="Arial" pitchFamily="34" charset="0"/>
                            </a:rPr>
                          </m:ctrlPr>
                        </m:sSubPr>
                        <m:e>
                          <m:r>
                            <a:rPr lang="en-US" sz="2200" b="0" i="1" smtClean="0">
                              <a:latin typeface="Cambria Math" panose="02040503050406030204" pitchFamily="18" charset="0"/>
                              <a:ea typeface="Cambria Math" panose="02040503050406030204" pitchFamily="18" charset="0"/>
                              <a:cs typeface="Arial" pitchFamily="34" charset="0"/>
                            </a:rPr>
                            <m:t>𝐴</m:t>
                          </m:r>
                        </m:e>
                        <m:sub>
                          <m:r>
                            <a:rPr lang="en-US" sz="2200" b="0" i="1" smtClean="0">
                              <a:latin typeface="Cambria Math" panose="02040503050406030204" pitchFamily="18" charset="0"/>
                              <a:ea typeface="Cambria Math" panose="02040503050406030204" pitchFamily="18" charset="0"/>
                              <a:cs typeface="Arial" pitchFamily="34" charset="0"/>
                            </a:rPr>
                            <m:t>𝑖</m:t>
                          </m:r>
                        </m:sub>
                      </m:sSub>
                      <m:r>
                        <a:rPr lang="en-US" sz="2200" b="0" i="1" smtClean="0">
                          <a:latin typeface="Cambria Math" panose="02040503050406030204" pitchFamily="18" charset="0"/>
                          <a:ea typeface="Cambria Math" panose="02040503050406030204" pitchFamily="18" charset="0"/>
                          <a:cs typeface="Arial" pitchFamily="34" charset="0"/>
                        </a:rPr>
                        <m:t>+</m:t>
                      </m:r>
                      <m:d>
                        <m:dPr>
                          <m:ctrlPr>
                            <a:rPr lang="en-US" sz="2200" b="0" i="1" smtClean="0">
                              <a:latin typeface="Cambria Math" panose="02040503050406030204" pitchFamily="18" charset="0"/>
                              <a:ea typeface="Cambria Math" panose="02040503050406030204" pitchFamily="18" charset="0"/>
                              <a:cs typeface="Arial" pitchFamily="34" charset="0"/>
                            </a:rPr>
                          </m:ctrlPr>
                        </m:dPr>
                        <m:e>
                          <m:sSub>
                            <m:sSubPr>
                              <m:ctrlPr>
                                <a:rPr lang="en-US" sz="2200" b="0" i="1" smtClean="0">
                                  <a:latin typeface="Cambria Math" panose="02040503050406030204" pitchFamily="18" charset="0"/>
                                  <a:ea typeface="Cambria Math" panose="02040503050406030204" pitchFamily="18" charset="0"/>
                                  <a:cs typeface="Arial" pitchFamily="34" charset="0"/>
                                </a:rPr>
                              </m:ctrlPr>
                            </m:sSubPr>
                            <m:e>
                              <m:r>
                                <a:rPr lang="en-US" sz="2200" b="0" i="1" smtClean="0">
                                  <a:latin typeface="Cambria Math" panose="02040503050406030204" pitchFamily="18" charset="0"/>
                                  <a:ea typeface="Cambria Math" panose="02040503050406030204" pitchFamily="18" charset="0"/>
                                  <a:cs typeface="Arial" pitchFamily="34" charset="0"/>
                                </a:rPr>
                                <m:t>𝛽</m:t>
                              </m:r>
                            </m:e>
                            <m:sub>
                              <m:r>
                                <a:rPr lang="en-US" sz="2200" b="0" i="1" smtClean="0">
                                  <a:latin typeface="Cambria Math" panose="02040503050406030204" pitchFamily="18" charset="0"/>
                                  <a:ea typeface="Cambria Math" panose="02040503050406030204" pitchFamily="18" charset="0"/>
                                  <a:cs typeface="Arial" pitchFamily="34" charset="0"/>
                                </a:rPr>
                                <m:t>1</m:t>
                              </m:r>
                            </m:sub>
                          </m:sSub>
                          <m:r>
                            <a:rPr lang="en-US" sz="2200" b="0" i="1" smtClean="0">
                              <a:latin typeface="Cambria Math" panose="02040503050406030204" pitchFamily="18" charset="0"/>
                              <a:ea typeface="Cambria Math" panose="02040503050406030204" pitchFamily="18" charset="0"/>
                              <a:cs typeface="Arial" pitchFamily="34" charset="0"/>
                            </a:rPr>
                            <m:t>𝑑</m:t>
                          </m:r>
                          <m:r>
                            <a:rPr lang="en-US" sz="2200" b="0" i="1" smtClean="0">
                              <a:latin typeface="Cambria Math" panose="02040503050406030204" pitchFamily="18" charset="0"/>
                              <a:ea typeface="Cambria Math" panose="02040503050406030204" pitchFamily="18" charset="0"/>
                              <a:cs typeface="Arial" pitchFamily="34" charset="0"/>
                            </a:rPr>
                            <m:t>+</m:t>
                          </m:r>
                          <m:sSub>
                            <m:sSubPr>
                              <m:ctrlPr>
                                <a:rPr lang="en-US" sz="2200" i="1">
                                  <a:latin typeface="Cambria Math" panose="02040503050406030204" pitchFamily="18" charset="0"/>
                                  <a:ea typeface="Cambria Math" panose="02040503050406030204" pitchFamily="18" charset="0"/>
                                  <a:cs typeface="Arial" pitchFamily="34" charset="0"/>
                                </a:rPr>
                              </m:ctrlPr>
                            </m:sSubPr>
                            <m:e>
                              <m:r>
                                <a:rPr lang="en-US" sz="2200" i="1">
                                  <a:latin typeface="Cambria Math" panose="02040503050406030204" pitchFamily="18" charset="0"/>
                                  <a:ea typeface="Cambria Math" panose="02040503050406030204" pitchFamily="18" charset="0"/>
                                  <a:cs typeface="Arial" pitchFamily="34" charset="0"/>
                                </a:rPr>
                                <m:t>𝛽</m:t>
                              </m:r>
                            </m:e>
                            <m:sub>
                              <m:r>
                                <a:rPr lang="en-US" sz="2200" b="0" i="1" smtClean="0">
                                  <a:latin typeface="Cambria Math" panose="02040503050406030204" pitchFamily="18" charset="0"/>
                                  <a:ea typeface="Cambria Math" panose="02040503050406030204" pitchFamily="18" charset="0"/>
                                  <a:cs typeface="Arial" pitchFamily="34" charset="0"/>
                                </a:rPr>
                                <m:t>2</m:t>
                              </m:r>
                            </m:sub>
                          </m:sSub>
                          <m:sSub>
                            <m:sSubPr>
                              <m:ctrlPr>
                                <a:rPr lang="en-US" sz="2200" b="0" i="1" smtClean="0">
                                  <a:latin typeface="Cambria Math" panose="02040503050406030204" pitchFamily="18" charset="0"/>
                                  <a:ea typeface="Cambria Math" panose="02040503050406030204" pitchFamily="18" charset="0"/>
                                  <a:cs typeface="Arial" pitchFamily="34" charset="0"/>
                                </a:rPr>
                              </m:ctrlPr>
                            </m:sSubPr>
                            <m:e>
                              <m:r>
                                <a:rPr lang="en-US" sz="2200" b="0" i="1" smtClean="0">
                                  <a:latin typeface="Cambria Math" panose="02040503050406030204" pitchFamily="18" charset="0"/>
                                  <a:ea typeface="Cambria Math" panose="02040503050406030204" pitchFamily="18" charset="0"/>
                                  <a:cs typeface="Arial" pitchFamily="34" charset="0"/>
                                </a:rPr>
                                <m:t>𝑇</m:t>
                              </m:r>
                            </m:e>
                            <m:sub>
                              <m:r>
                                <a:rPr lang="en-US" sz="2200" b="0" i="1" smtClean="0">
                                  <a:latin typeface="Cambria Math" panose="02040503050406030204" pitchFamily="18" charset="0"/>
                                  <a:ea typeface="Cambria Math" panose="02040503050406030204" pitchFamily="18" charset="0"/>
                                  <a:cs typeface="Arial" pitchFamily="34" charset="0"/>
                                </a:rPr>
                                <m:t>𝑎𝑐</m:t>
                              </m:r>
                              <m:sSub>
                                <m:sSubPr>
                                  <m:ctrlPr>
                                    <a:rPr lang="en-US" sz="2200" b="0" i="1" smtClean="0">
                                      <a:latin typeface="Cambria Math" panose="02040503050406030204" pitchFamily="18" charset="0"/>
                                      <a:ea typeface="Cambria Math" panose="02040503050406030204" pitchFamily="18" charset="0"/>
                                      <a:cs typeface="Arial" pitchFamily="34" charset="0"/>
                                    </a:rPr>
                                  </m:ctrlPr>
                                </m:sSubPr>
                                <m:e>
                                  <m:r>
                                    <a:rPr lang="en-US" sz="2200" b="0" i="1" smtClean="0">
                                      <a:latin typeface="Cambria Math" panose="02040503050406030204" pitchFamily="18" charset="0"/>
                                      <a:ea typeface="Cambria Math" panose="02040503050406030204" pitchFamily="18" charset="0"/>
                                      <a:cs typeface="Arial" pitchFamily="34" charset="0"/>
                                    </a:rPr>
                                    <m:t>𝑐</m:t>
                                  </m:r>
                                </m:e>
                                <m:sub>
                                  <m:r>
                                    <a:rPr lang="en-US" sz="2200" b="0" i="1" smtClean="0">
                                      <a:latin typeface="Cambria Math" panose="02040503050406030204" pitchFamily="18" charset="0"/>
                                      <a:ea typeface="Cambria Math" panose="02040503050406030204" pitchFamily="18" charset="0"/>
                                      <a:cs typeface="Arial" pitchFamily="34" charset="0"/>
                                    </a:rPr>
                                    <m:t>𝑖</m:t>
                                  </m:r>
                                </m:sub>
                              </m:sSub>
                            </m:sub>
                          </m:sSub>
                          <m:r>
                            <a:rPr lang="en-US" sz="2200" b="0" i="1" smtClean="0">
                              <a:latin typeface="Cambria Math" panose="02040503050406030204" pitchFamily="18" charset="0"/>
                              <a:ea typeface="Cambria Math" panose="02040503050406030204" pitchFamily="18" charset="0"/>
                              <a:cs typeface="Arial" pitchFamily="34" charset="0"/>
                            </a:rPr>
                            <m:t>+</m:t>
                          </m:r>
                          <m:sSub>
                            <m:sSubPr>
                              <m:ctrlPr>
                                <a:rPr lang="en-US" sz="2200" i="1">
                                  <a:latin typeface="Cambria Math" panose="02040503050406030204" pitchFamily="18" charset="0"/>
                                  <a:ea typeface="Cambria Math" panose="02040503050406030204" pitchFamily="18" charset="0"/>
                                  <a:cs typeface="Arial" pitchFamily="34" charset="0"/>
                                </a:rPr>
                              </m:ctrlPr>
                            </m:sSubPr>
                            <m:e>
                              <m:r>
                                <a:rPr lang="en-US" sz="2200" i="1">
                                  <a:latin typeface="Cambria Math" panose="02040503050406030204" pitchFamily="18" charset="0"/>
                                  <a:ea typeface="Cambria Math" panose="02040503050406030204" pitchFamily="18" charset="0"/>
                                  <a:cs typeface="Arial" pitchFamily="34" charset="0"/>
                                </a:rPr>
                                <m:t>𝛽</m:t>
                              </m:r>
                            </m:e>
                            <m:sub>
                              <m:r>
                                <a:rPr lang="en-US" sz="2200" b="0" i="1" smtClean="0">
                                  <a:latin typeface="Cambria Math" panose="02040503050406030204" pitchFamily="18" charset="0"/>
                                  <a:ea typeface="Cambria Math" panose="02040503050406030204" pitchFamily="18" charset="0"/>
                                  <a:cs typeface="Arial" pitchFamily="34" charset="0"/>
                                </a:rPr>
                                <m:t>3</m:t>
                              </m:r>
                            </m:sub>
                          </m:sSub>
                          <m:sSub>
                            <m:sSubPr>
                              <m:ctrlPr>
                                <a:rPr lang="en-US" sz="2200" b="0" i="1" smtClean="0">
                                  <a:latin typeface="Cambria Math" panose="02040503050406030204" pitchFamily="18" charset="0"/>
                                  <a:ea typeface="Cambria Math" panose="02040503050406030204" pitchFamily="18" charset="0"/>
                                  <a:cs typeface="Arial" pitchFamily="34" charset="0"/>
                                </a:rPr>
                              </m:ctrlPr>
                            </m:sSubPr>
                            <m:e>
                              <m:r>
                                <a:rPr lang="en-US" sz="2200" b="0" i="1" smtClean="0">
                                  <a:latin typeface="Cambria Math" panose="02040503050406030204" pitchFamily="18" charset="0"/>
                                  <a:ea typeface="Cambria Math" panose="02040503050406030204" pitchFamily="18" charset="0"/>
                                  <a:cs typeface="Arial" pitchFamily="34" charset="0"/>
                                </a:rPr>
                                <m:t>𝑇</m:t>
                              </m:r>
                            </m:e>
                            <m:sub>
                              <m:r>
                                <a:rPr lang="en-US" sz="2200" b="0" i="1" smtClean="0">
                                  <a:latin typeface="Cambria Math" panose="02040503050406030204" pitchFamily="18" charset="0"/>
                                  <a:ea typeface="Cambria Math" panose="02040503050406030204" pitchFamily="18" charset="0"/>
                                  <a:cs typeface="Arial" pitchFamily="34" charset="0"/>
                                </a:rPr>
                                <m:t>𝑒𝑛𝑣</m:t>
                              </m:r>
                            </m:sub>
                          </m:sSub>
                          <m:r>
                            <a:rPr lang="en-US" sz="2200" b="0" i="1" smtClean="0">
                              <a:latin typeface="Cambria Math" panose="02040503050406030204" pitchFamily="18" charset="0"/>
                              <a:ea typeface="Cambria Math" panose="02040503050406030204" pitchFamily="18" charset="0"/>
                              <a:cs typeface="Arial" pitchFamily="34" charset="0"/>
                            </a:rPr>
                            <m:t>+</m:t>
                          </m:r>
                          <m:sSub>
                            <m:sSubPr>
                              <m:ctrlPr>
                                <a:rPr lang="en-US" sz="2200" i="1">
                                  <a:latin typeface="Cambria Math" panose="02040503050406030204" pitchFamily="18" charset="0"/>
                                  <a:ea typeface="Cambria Math" panose="02040503050406030204" pitchFamily="18" charset="0"/>
                                  <a:cs typeface="Arial" pitchFamily="34" charset="0"/>
                                </a:rPr>
                              </m:ctrlPr>
                            </m:sSubPr>
                            <m:e>
                              <m:r>
                                <a:rPr lang="en-US" sz="2200" i="1">
                                  <a:latin typeface="Cambria Math" panose="02040503050406030204" pitchFamily="18" charset="0"/>
                                  <a:ea typeface="Cambria Math" panose="02040503050406030204" pitchFamily="18" charset="0"/>
                                  <a:cs typeface="Arial" pitchFamily="34" charset="0"/>
                                </a:rPr>
                                <m:t>𝛽</m:t>
                              </m:r>
                            </m:e>
                            <m:sub>
                              <m:r>
                                <a:rPr lang="en-US" sz="2200" b="0" i="1" smtClean="0">
                                  <a:latin typeface="Cambria Math" panose="02040503050406030204" pitchFamily="18" charset="0"/>
                                  <a:ea typeface="Cambria Math" panose="02040503050406030204" pitchFamily="18" charset="0"/>
                                  <a:cs typeface="Arial" pitchFamily="34" charset="0"/>
                                </a:rPr>
                                <m:t>4</m:t>
                              </m:r>
                            </m:sub>
                          </m:sSub>
                          <m:r>
                            <a:rPr lang="en-US" sz="2200" b="0" i="1" smtClean="0">
                              <a:latin typeface="Cambria Math" panose="02040503050406030204" pitchFamily="18" charset="0"/>
                              <a:ea typeface="Cambria Math" panose="02040503050406030204" pitchFamily="18" charset="0"/>
                              <a:cs typeface="Arial" pitchFamily="34" charset="0"/>
                            </a:rPr>
                            <m:t>𝑝</m:t>
                          </m:r>
                        </m:e>
                      </m:d>
                      <m:r>
                        <a:rPr lang="en-US" sz="2200" b="0" i="1" smtClean="0">
                          <a:latin typeface="Cambria Math" panose="02040503050406030204" pitchFamily="18" charset="0"/>
                          <a:ea typeface="Cambria Math" panose="02040503050406030204" pitchFamily="18" charset="0"/>
                          <a:cs typeface="Arial" pitchFamily="34" charset="0"/>
                        </a:rPr>
                        <m:t>+</m:t>
                      </m:r>
                      <m:r>
                        <a:rPr lang="en-US" sz="2200" b="0" i="1" smtClean="0">
                          <a:latin typeface="Cambria Math" panose="02040503050406030204" pitchFamily="18" charset="0"/>
                          <a:ea typeface="Cambria Math" panose="02040503050406030204" pitchFamily="18" charset="0"/>
                          <a:cs typeface="Arial" pitchFamily="34" charset="0"/>
                        </a:rPr>
                        <m:t>𝜖</m:t>
                      </m:r>
                    </m:oMath>
                  </m:oMathPara>
                </a14:m>
                <a:endParaRPr lang="en-US" sz="2200" dirty="0">
                  <a:latin typeface="Arial" panose="020B0604020202020204" pitchFamily="34" charset="0"/>
                  <a:cs typeface="Arial" pitchFamily="34" charset="0"/>
                </a:endParaRPr>
              </a:p>
              <a:p>
                <a:endParaRPr lang="en-US" sz="2200" dirty="0">
                  <a:latin typeface="Arial" panose="020B0604020202020204" pitchFamily="34" charset="0"/>
                  <a:cs typeface="Arial" pitchFamily="34" charset="0"/>
                </a:endParaRPr>
              </a:p>
              <a:p>
                <a:endParaRPr lang="en-US" sz="2200" dirty="0">
                  <a:latin typeface="Arial" panose="020B0604020202020204" pitchFamily="34" charset="0"/>
                  <a:cs typeface="Arial" pitchFamily="34" charset="0"/>
                </a:endParaRPr>
              </a:p>
              <a:p>
                <a:endParaRPr lang="en-US" sz="2200" dirty="0">
                  <a:latin typeface="Arial" panose="020B0604020202020204" pitchFamily="34" charset="0"/>
                  <a:cs typeface="Arial" pitchFamily="34" charset="0"/>
                </a:endParaRPr>
              </a:p>
              <a:p>
                <a:endParaRPr lang="en-US" sz="2200" dirty="0">
                  <a:latin typeface="Arial" panose="020B0604020202020204" pitchFamily="34" charset="0"/>
                  <a:cs typeface="Arial" pitchFamily="34" charset="0"/>
                </a:endParaRPr>
              </a:p>
              <a:p>
                <a:endParaRPr lang="en-US" sz="2200" dirty="0">
                  <a:latin typeface="Arial" panose="020B0604020202020204" pitchFamily="34" charset="0"/>
                  <a:cs typeface="Arial" pitchFamily="34" charset="0"/>
                </a:endParaRPr>
              </a:p>
              <a:p>
                <a:endParaRPr lang="en-US" sz="2200" dirty="0">
                  <a:latin typeface="Arial" panose="020B0604020202020204" pitchFamily="34" charset="0"/>
                  <a:cs typeface="Arial" pitchFamily="34" charset="0"/>
                </a:endParaRPr>
              </a:p>
              <a:p>
                <a:endParaRPr lang="en-US" sz="2200" dirty="0">
                  <a:latin typeface="Arial" panose="020B0604020202020204" pitchFamily="34" charset="0"/>
                  <a:cs typeface="Arial" pitchFamily="34" charset="0"/>
                </a:endParaRPr>
              </a:p>
              <a:p>
                <a:endParaRPr lang="en-US" sz="2200" dirty="0">
                  <a:latin typeface="Arial" panose="020B0604020202020204" pitchFamily="34" charset="0"/>
                  <a:cs typeface="Arial" pitchFamily="34" charset="0"/>
                </a:endParaRPr>
              </a:p>
              <a:p>
                <a:endParaRPr lang="en-US" sz="2200" dirty="0">
                  <a:latin typeface="Arial" panose="020B0604020202020204" pitchFamily="34" charset="0"/>
                  <a:cs typeface="Arial" pitchFamily="34" charset="0"/>
                </a:endParaRPr>
              </a:p>
              <a:p>
                <a:endParaRPr lang="en-US" sz="2200" dirty="0">
                  <a:latin typeface="Arial" panose="020B0604020202020204" pitchFamily="34" charset="0"/>
                  <a:cs typeface="Arial" pitchFamily="34" charset="0"/>
                </a:endParaRPr>
              </a:p>
              <a:p>
                <a:endParaRPr lang="en-US" sz="2200" dirty="0">
                  <a:latin typeface="Arial" panose="020B0604020202020204" pitchFamily="34" charset="0"/>
                  <a:cs typeface="Arial" pitchFamily="34" charset="0"/>
                </a:endParaRPr>
              </a:p>
              <a:p>
                <a:endParaRPr lang="en-US" sz="2200" dirty="0">
                  <a:latin typeface="Arial" panose="020B0604020202020204" pitchFamily="34" charset="0"/>
                  <a:cs typeface="Arial" pitchFamily="34" charset="0"/>
                </a:endParaRPr>
              </a:p>
              <a:p>
                <a:endParaRPr lang="en-US" sz="2200" dirty="0">
                  <a:latin typeface="Arial" panose="020B0604020202020204" pitchFamily="34" charset="0"/>
                  <a:cs typeface="Arial" pitchFamily="34" charset="0"/>
                </a:endParaRPr>
              </a:p>
              <a:p>
                <a:pPr>
                  <a:spcAft>
                    <a:spcPts val="1199"/>
                  </a:spcAft>
                </a:pPr>
                <a:endParaRPr lang="en-US" sz="3200" cap="all" dirty="0">
                  <a:solidFill>
                    <a:srgbClr val="853123"/>
                  </a:solidFill>
                  <a:latin typeface="Arial Black" pitchFamily="34" charset="0"/>
                  <a:cs typeface="Times New Roman" pitchFamily="18" charset="0"/>
                </a:endParaRPr>
              </a:p>
              <a:p>
                <a:pPr>
                  <a:spcAft>
                    <a:spcPts val="1199"/>
                  </a:spcAft>
                </a:pPr>
                <a:endParaRPr lang="en-US" sz="3200" cap="all" dirty="0">
                  <a:solidFill>
                    <a:srgbClr val="853123"/>
                  </a:solidFill>
                  <a:latin typeface="Arial Black" pitchFamily="34" charset="0"/>
                  <a:cs typeface="Times New Roman" pitchFamily="18" charset="0"/>
                </a:endParaRPr>
              </a:p>
              <a:p>
                <a:pPr>
                  <a:spcAft>
                    <a:spcPts val="1199"/>
                  </a:spcAft>
                </a:pPr>
                <a:r>
                  <a:rPr lang="en-US" sz="3200" cap="all" dirty="0">
                    <a:solidFill>
                      <a:srgbClr val="853123"/>
                    </a:solidFill>
                    <a:latin typeface="Arial Black" pitchFamily="34" charset="0"/>
                    <a:cs typeface="Times New Roman" pitchFamily="18" charset="0"/>
                  </a:rPr>
                  <a:t>Future Work</a:t>
                </a:r>
                <a:endParaRPr lang="en-US" sz="2200" dirty="0">
                  <a:latin typeface="Arial" panose="020B0604020202020204" pitchFamily="34" charset="0"/>
                  <a:cs typeface="Arial" pitchFamily="34" charset="0"/>
                </a:endParaRPr>
              </a:p>
              <a:p>
                <a:r>
                  <a:rPr lang="en-US" sz="2000" dirty="0">
                    <a:latin typeface="Arial" panose="020B0604020202020204" pitchFamily="34" charset="0"/>
                    <a:cs typeface="Arial" pitchFamily="34" charset="0"/>
                  </a:rPr>
                  <a:t>Future work includes the following:</a:t>
                </a:r>
              </a:p>
              <a:p>
                <a:pPr marL="457200" indent="-457200">
                  <a:buFont typeface="+mj-lt"/>
                  <a:buAutoNum type="arabicPeriod"/>
                </a:pPr>
                <a:r>
                  <a:rPr lang="en-US" sz="2000" dirty="0">
                    <a:latin typeface="Arial" panose="020B0604020202020204" pitchFamily="34" charset="0"/>
                    <a:cs typeface="Arial" pitchFamily="34" charset="0"/>
                  </a:rPr>
                  <a:t>Pursue additional fundings mechanisms such as IRAD or PSTAR.</a:t>
                </a:r>
              </a:p>
              <a:p>
                <a:pPr marL="457200" indent="-457200">
                  <a:buFont typeface="+mj-lt"/>
                  <a:buAutoNum type="arabicPeriod"/>
                </a:pPr>
                <a:r>
                  <a:rPr lang="en-US" sz="2000" dirty="0">
                    <a:latin typeface="Arial" panose="020B0604020202020204" pitchFamily="34" charset="0"/>
                    <a:cs typeface="Arial" pitchFamily="34" charset="0"/>
                  </a:rPr>
                  <a:t>Validate system performance through field analog studies and investigate additional calibrations. </a:t>
                </a:r>
              </a:p>
              <a:p>
                <a:pPr marL="457200" indent="-457200">
                  <a:buFont typeface="+mj-lt"/>
                  <a:buAutoNum type="arabicPeriod"/>
                </a:pPr>
                <a:r>
                  <a:rPr lang="en-US" sz="2000" dirty="0">
                    <a:latin typeface="Arial" panose="020B0604020202020204" pitchFamily="34" charset="0"/>
                    <a:cs typeface="Arial" pitchFamily="34" charset="0"/>
                  </a:rPr>
                  <a:t>Integrate current sensors into a prototype rover platform to develop operational procedures. </a:t>
                </a:r>
              </a:p>
              <a:p>
                <a:pPr marL="457200" indent="-457200">
                  <a:buFont typeface="+mj-lt"/>
                  <a:buAutoNum type="arabicPeriod"/>
                </a:pPr>
                <a:r>
                  <a:rPr lang="en-US" sz="2000" dirty="0">
                    <a:latin typeface="Arial" panose="020B0604020202020204" pitchFamily="34" charset="0"/>
                    <a:cs typeface="Arial" pitchFamily="34" charset="0"/>
                  </a:rPr>
                  <a:t>Incorporate findings and methods into VIPER gravity data collection operations. </a:t>
                </a:r>
              </a:p>
              <a:p>
                <a:pPr marL="457200" indent="-457200">
                  <a:buFont typeface="+mj-lt"/>
                  <a:buAutoNum type="arabicPeriod"/>
                </a:pPr>
                <a:r>
                  <a:rPr lang="en-US" sz="2000" dirty="0">
                    <a:latin typeface="Arial" panose="020B0604020202020204" pitchFamily="34" charset="0"/>
                    <a:cs typeface="Arial" pitchFamily="34" charset="0"/>
                  </a:rPr>
                  <a:t>Develop additional methods for surface and near-surface gravimetry </a:t>
                </a:r>
              </a:p>
              <a:p>
                <a:pPr marL="1841019" lvl="1" indent="-457200">
                  <a:buFont typeface="Arial" panose="020B0604020202020204" pitchFamily="34" charset="0"/>
                  <a:buChar char="•"/>
                </a:pPr>
                <a:r>
                  <a:rPr lang="en-US" sz="2000" dirty="0">
                    <a:latin typeface="Arial" panose="020B0604020202020204" pitchFamily="34" charset="0"/>
                    <a:cs typeface="Arial" pitchFamily="34" charset="0"/>
                  </a:rPr>
                  <a:t>Moving-base gravimetry using rovers</a:t>
                </a:r>
              </a:p>
              <a:p>
                <a:pPr marL="1841019" lvl="1" indent="-457200">
                  <a:buFont typeface="Arial" panose="020B0604020202020204" pitchFamily="34" charset="0"/>
                  <a:buChar char="•"/>
                </a:pPr>
                <a:r>
                  <a:rPr lang="en-US" sz="2000" dirty="0">
                    <a:latin typeface="Arial" panose="020B0604020202020204" pitchFamily="34" charset="0"/>
                    <a:cs typeface="Arial" pitchFamily="34" charset="0"/>
                  </a:rPr>
                  <a:t>Drone-based gravimetry for Mars, Titan, etc. </a:t>
                </a:r>
              </a:p>
              <a:p>
                <a:pPr marL="1841019" lvl="1" indent="-457200">
                  <a:buFont typeface="Arial" panose="020B0604020202020204" pitchFamily="34" charset="0"/>
                  <a:buChar char="•"/>
                </a:pPr>
                <a:r>
                  <a:rPr lang="en-US" sz="2000" dirty="0">
                    <a:latin typeface="Arial" panose="020B0604020202020204" pitchFamily="34" charset="0"/>
                    <a:cs typeface="Arial" pitchFamily="34" charset="0"/>
                  </a:rPr>
                  <a:t>Gravity gradiometry</a:t>
                </a:r>
              </a:p>
              <a:p>
                <a:pPr>
                  <a:spcAft>
                    <a:spcPts val="1199"/>
                  </a:spcAft>
                </a:pPr>
                <a:endParaRPr lang="en-US" sz="3200" cap="all" dirty="0">
                  <a:solidFill>
                    <a:srgbClr val="853123"/>
                  </a:solidFill>
                  <a:latin typeface="Arial Black" pitchFamily="34" charset="0"/>
                  <a:cs typeface="Times New Roman" pitchFamily="18" charset="0"/>
                </a:endParaRPr>
              </a:p>
            </p:txBody>
          </p:sp>
        </mc:Choice>
        <mc:Fallback xmlns="">
          <p:sp>
            <p:nvSpPr>
              <p:cNvPr id="23" name="TextBox 22">
                <a:extLst>
                  <a:ext uri="{FF2B5EF4-FFF2-40B4-BE49-F238E27FC236}">
                    <a16:creationId xmlns:a16="http://schemas.microsoft.com/office/drawing/2014/main" id="{8A89AC7C-4430-42D5-A012-1A45D87B4B7A}"/>
                  </a:ext>
                </a:extLst>
              </p:cNvPr>
              <p:cNvSpPr txBox="1">
                <a:spLocks noRot="1" noChangeAspect="1" noMove="1" noResize="1" noEditPoints="1" noAdjustHandles="1" noChangeArrowheads="1" noChangeShapeType="1" noTextEdit="1"/>
              </p:cNvSpPr>
              <p:nvPr/>
            </p:nvSpPr>
            <p:spPr>
              <a:xfrm>
                <a:off x="10920887" y="10514002"/>
                <a:ext cx="9441780" cy="16692530"/>
              </a:xfrm>
              <a:prstGeom prst="rect">
                <a:avLst/>
              </a:prstGeom>
              <a:blipFill>
                <a:blip r:embed="rId5"/>
                <a:stretch>
                  <a:fillRect l="-1614" t="-475"/>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958D49D5-9EA1-4E11-B4A9-0B1621E3A502}"/>
              </a:ext>
            </a:extLst>
          </p:cNvPr>
          <p:cNvCxnSpPr>
            <a:cxnSpLocks/>
          </p:cNvCxnSpPr>
          <p:nvPr/>
        </p:nvCxnSpPr>
        <p:spPr>
          <a:xfrm>
            <a:off x="10504991" y="5236082"/>
            <a:ext cx="46941" cy="21778823"/>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A5E56A3-368D-444B-91E6-B6C995AAFB5B}"/>
              </a:ext>
            </a:extLst>
          </p:cNvPr>
          <p:cNvSpPr txBox="1"/>
          <p:nvPr/>
        </p:nvSpPr>
        <p:spPr>
          <a:xfrm>
            <a:off x="628031" y="5054473"/>
            <a:ext cx="9566928" cy="14450110"/>
          </a:xfrm>
          <a:prstGeom prst="rect">
            <a:avLst/>
          </a:prstGeom>
          <a:noFill/>
        </p:spPr>
        <p:txBody>
          <a:bodyPr wrap="square" rtlCol="0">
            <a:spAutoFit/>
          </a:bodyPr>
          <a:lstStyle/>
          <a:p>
            <a:pPr marL="228467" indent="-228467">
              <a:spcAft>
                <a:spcPts val="599"/>
              </a:spcAft>
            </a:pPr>
            <a:r>
              <a:rPr lang="en-US" sz="3200" cap="all" dirty="0">
                <a:solidFill>
                  <a:srgbClr val="853123"/>
                </a:solidFill>
                <a:latin typeface="Arial Black" pitchFamily="34" charset="0"/>
                <a:cs typeface="Times New Roman" pitchFamily="18" charset="0"/>
              </a:rPr>
              <a:t>EXECUTIVE SUMMARY</a:t>
            </a:r>
          </a:p>
          <a:p>
            <a:r>
              <a:rPr lang="en-US" sz="2200" dirty="0">
                <a:latin typeface="Arial" pitchFamily="34" charset="0"/>
                <a:cs typeface="Arial" pitchFamily="34" charset="0"/>
              </a:rPr>
              <a:t>Gravimetry is a valuable analytical tool for probing density distributions in the subsurface. Extraterrestrial data is currently limited to orbital collection, restricting spatial resolution to tens to hundreds of kilometers. Therefore, surface-based gravity surveys are necessary to study the gravity field and lateral density variations at a finer scale. Traditional gravity sensors (gravimeters) are rare on science payloads owing to their relatively high mass, fragility, and cost. Inertial measurement units (IMU); however, are included on every rover platform to perform navigation and attitude determination. This project aims to solve this issue by demonstrating the utility in recalibrating the accelerometers contained within an IMU to measure the static acceleration of gravitational fields and, by extension, gravity anomalies induced by subsurface density variations. </a:t>
            </a:r>
          </a:p>
          <a:p>
            <a:pPr marL="228467" indent="-228467">
              <a:spcAft>
                <a:spcPts val="599"/>
              </a:spcAft>
            </a:pPr>
            <a:r>
              <a:rPr lang="en-US" sz="3200" cap="all" dirty="0">
                <a:solidFill>
                  <a:srgbClr val="853123"/>
                </a:solidFill>
                <a:latin typeface="Arial Black" pitchFamily="34" charset="0"/>
                <a:cs typeface="Times New Roman" pitchFamily="18" charset="0"/>
              </a:rPr>
              <a:t>Innovation </a:t>
            </a:r>
          </a:p>
          <a:p>
            <a:r>
              <a:rPr lang="en-US" sz="2200" dirty="0">
                <a:latin typeface="Arial" pitchFamily="34" charset="0"/>
                <a:cs typeface="Arial" pitchFamily="34" charset="0"/>
              </a:rPr>
              <a:t>This project utilizes the STIM300 IMU, a navigation-grade IMU in the same class as the LN200S IMU included on virtually all rover platforms. These IMUs contain triaxial micro-electromechanical (MEMS) accelerometers. MEMS accelerometers suffer from time-dependent unidirectional drift, thermal instabilities induced by internal sensor and ambient temperature variations, an air buoyancy effects caused by barometric pressure variations, and relatively low signal-to-noise ratios due to thermo-mechanical white noise and seismic disturbances. This project has developed an algorithm that:</a:t>
            </a:r>
          </a:p>
          <a:p>
            <a:endParaRPr lang="en-US" sz="2200" dirty="0">
              <a:latin typeface="Arial" pitchFamily="34" charset="0"/>
              <a:cs typeface="Arial" pitchFamily="34" charset="0"/>
            </a:endParaRPr>
          </a:p>
          <a:p>
            <a:pPr marL="457200" indent="-457200">
              <a:buFont typeface="+mj-lt"/>
              <a:buAutoNum type="arabicPeriod"/>
            </a:pPr>
            <a:r>
              <a:rPr lang="en-US" sz="2200" dirty="0">
                <a:latin typeface="Arial" pitchFamily="34" charset="0"/>
                <a:cs typeface="Arial" pitchFamily="34" charset="0"/>
              </a:rPr>
              <a:t>Models time-dependent unidirectional drifts and the response of the accelerometers to variations in ambient temperature, internal sensor temperature, and barometric pressure.</a:t>
            </a:r>
          </a:p>
          <a:p>
            <a:pPr marL="457200" indent="-457200">
              <a:buFont typeface="+mj-lt"/>
              <a:buAutoNum type="arabicPeriod"/>
            </a:pPr>
            <a:r>
              <a:rPr lang="en-US" sz="2200" dirty="0">
                <a:latin typeface="Arial" pitchFamily="34" charset="0"/>
                <a:cs typeface="Arial" pitchFamily="34" charset="0"/>
              </a:rPr>
              <a:t>Calibrates the raw accelerometer data for the aforementioned variables.</a:t>
            </a:r>
          </a:p>
          <a:p>
            <a:pPr marL="457200" indent="-457200">
              <a:buFont typeface="+mj-lt"/>
              <a:buAutoNum type="arabicPeriod"/>
            </a:pPr>
            <a:r>
              <a:rPr lang="en-US" sz="2200" dirty="0">
                <a:latin typeface="Arial" pitchFamily="34" charset="0"/>
                <a:cs typeface="Arial" pitchFamily="34" charset="0"/>
              </a:rPr>
              <a:t>Performs noise compensation using wavelet analysis and denoising to decompose the calibrated accelerometer signal into constituent frequency components and isolate gravity signal in the low frequency components. </a:t>
            </a:r>
          </a:p>
          <a:p>
            <a:pPr marL="228467" indent="-228467">
              <a:spcAft>
                <a:spcPts val="599"/>
              </a:spcAft>
            </a:pPr>
            <a:r>
              <a:rPr lang="en-US" sz="3200" cap="all" dirty="0">
                <a:solidFill>
                  <a:srgbClr val="853123"/>
                </a:solidFill>
                <a:latin typeface="Arial Black" pitchFamily="34" charset="0"/>
                <a:cs typeface="Times New Roman" pitchFamily="18" charset="0"/>
              </a:rPr>
              <a:t>Collaboration </a:t>
            </a:r>
          </a:p>
          <a:p>
            <a:r>
              <a:rPr lang="en-US" sz="2000" dirty="0">
                <a:latin typeface="Arial" pitchFamily="34" charset="0"/>
                <a:cs typeface="Arial" pitchFamily="34" charset="0"/>
              </a:rPr>
              <a:t>Laboratory testing and calibration was completed in the Advanced Concepts for Exploration Lab. This project supports ongoing efforts and projects to develop and mature gravimetric data collection methods and sensors such as GEMMA (Geophysical Exploration of the Moon using MEMS Accelerometers) and the Artemis Rover Science Team project “A geophysical traverse at the lunar south pole using the VIPER accelerometers.” This project is in collaboration with Johns Hopkins University and the Artemis Rover Science Team through Dr. Kevin Lewis. </a:t>
            </a:r>
            <a:endParaRPr lang="en-US" sz="2200" dirty="0">
              <a:latin typeface="Arial" pitchFamily="34" charset="0"/>
              <a:cs typeface="Arial" pitchFamily="34" charset="0"/>
            </a:endParaRPr>
          </a:p>
          <a:p>
            <a:endParaRPr lang="en-US" sz="2200" dirty="0">
              <a:latin typeface="Arial" pitchFamily="34" charset="0"/>
              <a:cs typeface="Arial" pitchFamily="34" charset="0"/>
            </a:endParaRPr>
          </a:p>
        </p:txBody>
      </p:sp>
      <p:sp>
        <p:nvSpPr>
          <p:cNvPr id="29" name="TextBox 28">
            <a:extLst>
              <a:ext uri="{FF2B5EF4-FFF2-40B4-BE49-F238E27FC236}">
                <a16:creationId xmlns:a16="http://schemas.microsoft.com/office/drawing/2014/main" id="{B88ADC10-7404-4F79-9343-33FE4038EA9C}"/>
              </a:ext>
            </a:extLst>
          </p:cNvPr>
          <p:cNvSpPr txBox="1"/>
          <p:nvPr/>
        </p:nvSpPr>
        <p:spPr>
          <a:xfrm>
            <a:off x="11450526" y="9904620"/>
            <a:ext cx="8530701" cy="400110"/>
          </a:xfrm>
          <a:prstGeom prst="rect">
            <a:avLst/>
          </a:prstGeom>
          <a:noFill/>
        </p:spPr>
        <p:txBody>
          <a:bodyPr wrap="square" rtlCol="0">
            <a:spAutoFit/>
          </a:bodyPr>
          <a:lstStyle/>
          <a:p>
            <a:pPr algn="ctr"/>
            <a:r>
              <a:rPr lang="en-US" sz="2000" i="1" dirty="0"/>
              <a:t>Sensor communication interface (top) and graphical user interface (bottom).</a:t>
            </a:r>
          </a:p>
        </p:txBody>
      </p:sp>
      <p:sp>
        <p:nvSpPr>
          <p:cNvPr id="3" name="TextBox 2">
            <a:extLst>
              <a:ext uri="{FF2B5EF4-FFF2-40B4-BE49-F238E27FC236}">
                <a16:creationId xmlns:a16="http://schemas.microsoft.com/office/drawing/2014/main" id="{7032A80C-3E07-F3E9-0EDE-685CADD19A9E}"/>
              </a:ext>
            </a:extLst>
          </p:cNvPr>
          <p:cNvSpPr txBox="1"/>
          <p:nvPr/>
        </p:nvSpPr>
        <p:spPr>
          <a:xfrm>
            <a:off x="751115" y="2078286"/>
            <a:ext cx="2253342" cy="646331"/>
          </a:xfrm>
          <a:prstGeom prst="rect">
            <a:avLst/>
          </a:prstGeom>
          <a:noFill/>
        </p:spPr>
        <p:txBody>
          <a:bodyPr wrap="square">
            <a:spAutoFit/>
          </a:bodyPr>
          <a:lstStyle/>
          <a:p>
            <a:r>
              <a:rPr lang="en-US" sz="3600" b="1" dirty="0">
                <a:solidFill>
                  <a:schemeClr val="bg1"/>
                </a:solidFill>
                <a:latin typeface="Arial" pitchFamily="34" charset="0"/>
                <a:ea typeface="+mj-ea"/>
                <a:cs typeface="Arial" pitchFamily="34" charset="0"/>
              </a:rPr>
              <a:t>TBD</a:t>
            </a:r>
            <a:endParaRPr lang="en-US" sz="3600" dirty="0">
              <a:solidFill>
                <a:schemeClr val="bg1"/>
              </a:solidFill>
            </a:endParaRPr>
          </a:p>
        </p:txBody>
      </p:sp>
      <p:graphicFrame>
        <p:nvGraphicFramePr>
          <p:cNvPr id="7" name="Table 8">
            <a:extLst>
              <a:ext uri="{FF2B5EF4-FFF2-40B4-BE49-F238E27FC236}">
                <a16:creationId xmlns:a16="http://schemas.microsoft.com/office/drawing/2014/main" id="{C93CE800-A5BC-0D85-0F7C-1FD1796760E8}"/>
              </a:ext>
            </a:extLst>
          </p:cNvPr>
          <p:cNvGraphicFramePr>
            <a:graphicFrameLocks noGrp="1"/>
          </p:cNvGraphicFramePr>
          <p:nvPr>
            <p:extLst>
              <p:ext uri="{D42A27DB-BD31-4B8C-83A1-F6EECF244321}">
                <p14:modId xmlns:p14="http://schemas.microsoft.com/office/powerpoint/2010/main" val="2986157261"/>
              </p:ext>
            </p:extLst>
          </p:nvPr>
        </p:nvGraphicFramePr>
        <p:xfrm>
          <a:off x="754057" y="4502689"/>
          <a:ext cx="9927563" cy="483596"/>
        </p:xfrm>
        <a:graphic>
          <a:graphicData uri="http://schemas.openxmlformats.org/drawingml/2006/table">
            <a:tbl>
              <a:tblPr firstRow="1" bandRow="1">
                <a:tableStyleId>{5940675A-B579-460E-94D1-54222C63F5DA}</a:tableStyleId>
              </a:tblPr>
              <a:tblGrid>
                <a:gridCol w="9927563">
                  <a:extLst>
                    <a:ext uri="{9D8B030D-6E8A-4147-A177-3AD203B41FA5}">
                      <a16:colId xmlns:a16="http://schemas.microsoft.com/office/drawing/2014/main" val="3842304246"/>
                    </a:ext>
                  </a:extLst>
                </a:gridCol>
              </a:tblGrid>
              <a:tr h="483596">
                <a:tc>
                  <a:txBody>
                    <a:bodyPr/>
                    <a:lstStyle/>
                    <a:p>
                      <a:r>
                        <a:rPr kumimoji="0" lang="en-US" sz="2000" b="1" i="0" u="none" strike="noStrike" kern="1200" cap="none" spc="0" normalizeH="0" baseline="0" noProof="0" dirty="0">
                          <a:ln>
                            <a:noFill/>
                          </a:ln>
                          <a:solidFill>
                            <a:srgbClr val="004080"/>
                          </a:solidFill>
                          <a:effectLst/>
                          <a:uLnTx/>
                          <a:uFillTx/>
                          <a:latin typeface="Arial"/>
                          <a:ea typeface="+mn-ea"/>
                          <a:cs typeface="Arial"/>
                        </a:rPr>
                        <a:t>PM / PI Info </a:t>
                      </a:r>
                      <a:r>
                        <a:rPr kumimoji="0" lang="en-US" sz="2000" b="0" i="0" u="none" strike="noStrike" kern="1200" cap="none" spc="0" normalizeH="0" baseline="0" noProof="0" dirty="0">
                          <a:ln>
                            <a:noFill/>
                          </a:ln>
                          <a:solidFill>
                            <a:prstClr val="white">
                              <a:lumMod val="50000"/>
                            </a:prstClr>
                          </a:solidFill>
                          <a:effectLst/>
                          <a:uLnTx/>
                          <a:uFillTx/>
                          <a:latin typeface="Arial"/>
                          <a:ea typeface="+mn-ea"/>
                          <a:cs typeface="Arial"/>
                        </a:rPr>
                        <a:t> </a:t>
                      </a:r>
                      <a:r>
                        <a:rPr kumimoji="0" lang="en-US" sz="2000" b="0" i="0" u="none" strike="noStrike" kern="1200" cap="none" spc="0" normalizeH="0" baseline="0" noProof="0" dirty="0">
                          <a:ln>
                            <a:noFill/>
                          </a:ln>
                          <a:solidFill>
                            <a:schemeClr val="tx1">
                              <a:lumMod val="50000"/>
                              <a:lumOff val="50000"/>
                            </a:schemeClr>
                          </a:solidFill>
                          <a:effectLst/>
                          <a:uLnTx/>
                          <a:uFillTx/>
                          <a:latin typeface="Arial"/>
                          <a:ea typeface="+mn-ea"/>
                          <a:cs typeface="Arial"/>
                        </a:rPr>
                        <a:t>Chandler Lawson | </a:t>
                      </a:r>
                      <a:r>
                        <a:rPr kumimoji="0" lang="en-US" sz="2000" b="0" i="0" u="none" strike="noStrike" kern="1200" cap="none" spc="0" normalizeH="0" baseline="0" noProof="0" dirty="0">
                          <a:ln>
                            <a:noFill/>
                          </a:ln>
                          <a:solidFill>
                            <a:prstClr val="white">
                              <a:lumMod val="50000"/>
                            </a:prstClr>
                          </a:solidFill>
                          <a:effectLst/>
                          <a:uLnTx/>
                          <a:uFillTx/>
                          <a:latin typeface="Arial"/>
                          <a:ea typeface="+mn-ea"/>
                          <a:cs typeface="Arial"/>
                          <a:hlinkClick r:id="rId6"/>
                        </a:rPr>
                        <a:t>chandler.lawson@nasa.gov</a:t>
                      </a:r>
                      <a:r>
                        <a:rPr kumimoji="0" lang="en-US" sz="2000" b="0" i="0" u="none" strike="noStrike" kern="1200" cap="none" spc="0" normalizeH="0" baseline="0" noProof="0" dirty="0">
                          <a:ln>
                            <a:noFill/>
                          </a:ln>
                          <a:solidFill>
                            <a:prstClr val="white">
                              <a:lumMod val="50000"/>
                            </a:prstClr>
                          </a:solidFill>
                          <a:effectLst/>
                          <a:uLnTx/>
                          <a:uFillTx/>
                          <a:latin typeface="Arial"/>
                          <a:ea typeface="+mn-ea"/>
                          <a:cs typeface="Arial"/>
                        </a:rPr>
                        <a:t> </a:t>
                      </a:r>
                      <a:r>
                        <a:rPr kumimoji="0" lang="en-US" sz="2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 </a:t>
                      </a:r>
                      <a:endParaRPr kumimoji="0" lang="en-US" sz="2000" b="0" i="0" u="none" strike="noStrike" kern="1200" cap="none" spc="0" normalizeH="0" baseline="0" noProof="0" dirty="0">
                        <a:ln>
                          <a:noFill/>
                        </a:ln>
                        <a:solidFill>
                          <a:prstClr val="white">
                            <a:lumMod val="50000"/>
                          </a:prstClr>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972166"/>
                  </a:ext>
                </a:extLst>
              </a:tr>
            </a:tbl>
          </a:graphicData>
        </a:graphic>
      </p:graphicFrame>
      <p:sp>
        <p:nvSpPr>
          <p:cNvPr id="15" name="TextBox 14">
            <a:extLst>
              <a:ext uri="{FF2B5EF4-FFF2-40B4-BE49-F238E27FC236}">
                <a16:creationId xmlns:a16="http://schemas.microsoft.com/office/drawing/2014/main" id="{3B84E92A-CDC2-2861-612E-801D0382B221}"/>
              </a:ext>
            </a:extLst>
          </p:cNvPr>
          <p:cNvSpPr txBox="1"/>
          <p:nvPr/>
        </p:nvSpPr>
        <p:spPr>
          <a:xfrm>
            <a:off x="621592" y="26498646"/>
            <a:ext cx="9488722" cy="707886"/>
          </a:xfrm>
          <a:prstGeom prst="rect">
            <a:avLst/>
          </a:prstGeom>
          <a:noFill/>
        </p:spPr>
        <p:txBody>
          <a:bodyPr wrap="square" rtlCol="0">
            <a:spAutoFit/>
          </a:bodyPr>
          <a:lstStyle/>
          <a:p>
            <a:pPr algn="ctr"/>
            <a:r>
              <a:rPr lang="en-US" sz="2000" i="1" dirty="0"/>
              <a:t>Results of wavelet denoising method. A: 12-hour accelerometer time series. B: Same 12-hour time series averaged over 5-minute intervals to reflect real rover attitude data. </a:t>
            </a:r>
          </a:p>
        </p:txBody>
      </p:sp>
      <p:pic>
        <p:nvPicPr>
          <p:cNvPr id="2" name="Picture 1">
            <a:extLst>
              <a:ext uri="{FF2B5EF4-FFF2-40B4-BE49-F238E27FC236}">
                <a16:creationId xmlns:a16="http://schemas.microsoft.com/office/drawing/2014/main" id="{A909E23C-B6B1-AED4-8E5C-ADAD41483C1D}"/>
              </a:ext>
            </a:extLst>
          </p:cNvPr>
          <p:cNvPicPr>
            <a:picLocks noChangeAspect="1"/>
          </p:cNvPicPr>
          <p:nvPr/>
        </p:nvPicPr>
        <p:blipFill>
          <a:blip r:embed="rId7"/>
          <a:stretch>
            <a:fillRect/>
          </a:stretch>
        </p:blipFill>
        <p:spPr>
          <a:xfrm>
            <a:off x="259076" y="18982893"/>
            <a:ext cx="9772735" cy="6889077"/>
          </a:xfrm>
          <a:prstGeom prst="rect">
            <a:avLst/>
          </a:prstGeom>
        </p:spPr>
      </p:pic>
      <p:pic>
        <p:nvPicPr>
          <p:cNvPr id="5" name="Picture 4" descr="Chart, line chart&#10;&#10;Description automatically generated">
            <a:extLst>
              <a:ext uri="{FF2B5EF4-FFF2-40B4-BE49-F238E27FC236}">
                <a16:creationId xmlns:a16="http://schemas.microsoft.com/office/drawing/2014/main" id="{56280FE4-4AB4-E89F-E8DB-7CE10341BC87}"/>
              </a:ext>
            </a:extLst>
          </p:cNvPr>
          <p:cNvPicPr>
            <a:picLocks noChangeAspect="1"/>
          </p:cNvPicPr>
          <p:nvPr/>
        </p:nvPicPr>
        <p:blipFill>
          <a:blip r:embed="rId8"/>
          <a:stretch>
            <a:fillRect/>
          </a:stretch>
        </p:blipFill>
        <p:spPr>
          <a:xfrm>
            <a:off x="10668139" y="16212131"/>
            <a:ext cx="10299118" cy="5165651"/>
          </a:xfrm>
          <a:prstGeom prst="rect">
            <a:avLst/>
          </a:prstGeom>
        </p:spPr>
      </p:pic>
      <p:sp>
        <p:nvSpPr>
          <p:cNvPr id="8" name="TextBox 7">
            <a:extLst>
              <a:ext uri="{FF2B5EF4-FFF2-40B4-BE49-F238E27FC236}">
                <a16:creationId xmlns:a16="http://schemas.microsoft.com/office/drawing/2014/main" id="{8541DD17-3454-A2CA-821A-A1B7A81629D4}"/>
              </a:ext>
            </a:extLst>
          </p:cNvPr>
          <p:cNvSpPr txBox="1"/>
          <p:nvPr/>
        </p:nvSpPr>
        <p:spPr>
          <a:xfrm>
            <a:off x="11450526" y="21118108"/>
            <a:ext cx="8530701" cy="400110"/>
          </a:xfrm>
          <a:prstGeom prst="rect">
            <a:avLst/>
          </a:prstGeom>
          <a:noFill/>
        </p:spPr>
        <p:txBody>
          <a:bodyPr wrap="square" rtlCol="0">
            <a:spAutoFit/>
          </a:bodyPr>
          <a:lstStyle/>
          <a:p>
            <a:pPr algn="ctr"/>
            <a:r>
              <a:rPr lang="en-US" sz="2000" i="1" dirty="0"/>
              <a:t>Modeled response of each accelerometer to environmental variables (red). </a:t>
            </a:r>
          </a:p>
        </p:txBody>
      </p:sp>
      <p:pic>
        <p:nvPicPr>
          <p:cNvPr id="21" name="Picture 20">
            <a:extLst>
              <a:ext uri="{FF2B5EF4-FFF2-40B4-BE49-F238E27FC236}">
                <a16:creationId xmlns:a16="http://schemas.microsoft.com/office/drawing/2014/main" id="{FC639213-B703-B20F-5FAA-22D13F966501}"/>
              </a:ext>
            </a:extLst>
          </p:cNvPr>
          <p:cNvPicPr>
            <a:picLocks noChangeAspect="1"/>
          </p:cNvPicPr>
          <p:nvPr/>
        </p:nvPicPr>
        <p:blipFill>
          <a:blip r:embed="rId9"/>
          <a:stretch>
            <a:fillRect/>
          </a:stretch>
        </p:blipFill>
        <p:spPr>
          <a:xfrm>
            <a:off x="12096811" y="4372532"/>
            <a:ext cx="7238130" cy="5532088"/>
          </a:xfrm>
          <a:prstGeom prst="rect">
            <a:avLst/>
          </a:prstGeom>
        </p:spPr>
      </p:pic>
      <p:graphicFrame>
        <p:nvGraphicFramePr>
          <p:cNvPr id="9" name="Table 8">
            <a:extLst>
              <a:ext uri="{FF2B5EF4-FFF2-40B4-BE49-F238E27FC236}">
                <a16:creationId xmlns:a16="http://schemas.microsoft.com/office/drawing/2014/main" id="{043C7BB3-B241-ADEE-4CB8-AF1613A0003A}"/>
              </a:ext>
            </a:extLst>
          </p:cNvPr>
          <p:cNvGraphicFramePr>
            <a:graphicFrameLocks noGrp="1"/>
          </p:cNvGraphicFramePr>
          <p:nvPr>
            <p:extLst>
              <p:ext uri="{D42A27DB-BD31-4B8C-83A1-F6EECF244321}">
                <p14:modId xmlns:p14="http://schemas.microsoft.com/office/powerpoint/2010/main" val="2543030455"/>
              </p:ext>
            </p:extLst>
          </p:nvPr>
        </p:nvGraphicFramePr>
        <p:xfrm>
          <a:off x="10920885" y="26164522"/>
          <a:ext cx="9488723" cy="1084878"/>
        </p:xfrm>
        <a:graphic>
          <a:graphicData uri="http://schemas.openxmlformats.org/drawingml/2006/table">
            <a:tbl>
              <a:tblPr firstRow="1" bandRow="1">
                <a:tableStyleId>{5940675A-B579-460E-94D1-54222C63F5DA}</a:tableStyleId>
              </a:tblPr>
              <a:tblGrid>
                <a:gridCol w="1411877">
                  <a:extLst>
                    <a:ext uri="{9D8B030D-6E8A-4147-A177-3AD203B41FA5}">
                      <a16:colId xmlns:a16="http://schemas.microsoft.com/office/drawing/2014/main" val="3842304246"/>
                    </a:ext>
                  </a:extLst>
                </a:gridCol>
                <a:gridCol w="8076846">
                  <a:extLst>
                    <a:ext uri="{9D8B030D-6E8A-4147-A177-3AD203B41FA5}">
                      <a16:colId xmlns:a16="http://schemas.microsoft.com/office/drawing/2014/main" val="2282248312"/>
                    </a:ext>
                  </a:extLst>
                </a:gridCol>
              </a:tblGrid>
              <a:tr h="542439">
                <a:tc>
                  <a:txBody>
                    <a:bodyPr/>
                    <a:lstStyle/>
                    <a:p>
                      <a:r>
                        <a:rPr kumimoji="0" lang="en-US" sz="2200" b="1" i="0" u="none" strike="noStrike" kern="1200" cap="none" spc="0" normalizeH="0" baseline="0" noProof="0" dirty="0">
                          <a:ln>
                            <a:noFill/>
                          </a:ln>
                          <a:solidFill>
                            <a:srgbClr val="004080"/>
                          </a:solidFill>
                          <a:effectLst/>
                          <a:uLnTx/>
                          <a:uFillTx/>
                          <a:latin typeface="Arial"/>
                          <a:ea typeface="+mn-ea"/>
                          <a:cs typeface="Arial"/>
                        </a:rPr>
                        <a:t>DAA# </a:t>
                      </a:r>
                      <a:endParaRPr lang="en-US" sz="22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38381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tx1">
                              <a:lumMod val="50000"/>
                              <a:lumOff val="50000"/>
                            </a:schemeClr>
                          </a:solidFill>
                          <a:effectLst/>
                          <a:uLnTx/>
                          <a:uFillTx/>
                          <a:latin typeface="Arial"/>
                          <a:ea typeface="+mn-ea"/>
                          <a:cs typeface="Arial"/>
                        </a:rPr>
                        <a:t>20230012987</a:t>
                      </a:r>
                      <a:endParaRPr lang="en-US" sz="2200" dirty="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5998489"/>
                  </a:ext>
                </a:extLst>
              </a:tr>
              <a:tr h="542439">
                <a:tc>
                  <a:txBody>
                    <a:bodyPr/>
                    <a:lstStyle/>
                    <a:p>
                      <a:r>
                        <a:rPr kumimoji="0" lang="en-US" sz="2200" b="1" i="0" u="none" strike="noStrike" kern="1200" cap="none" spc="0" normalizeH="0" baseline="0" noProof="0" dirty="0">
                          <a:ln>
                            <a:noFill/>
                          </a:ln>
                          <a:solidFill>
                            <a:srgbClr val="004080"/>
                          </a:solidFill>
                          <a:effectLst/>
                          <a:uLnTx/>
                          <a:uFillTx/>
                          <a:latin typeface="Arial"/>
                          <a:ea typeface="+mn-ea"/>
                          <a:cs typeface="Arial"/>
                        </a:rPr>
                        <a:t>NTR#(s)</a:t>
                      </a:r>
                      <a:endParaRPr lang="en-US" sz="22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383819" rtl="0" eaLnBrk="1" fontAlgn="auto" latinLnBrk="0" hangingPunct="1">
                        <a:lnSpc>
                          <a:spcPct val="100000"/>
                        </a:lnSpc>
                        <a:spcBef>
                          <a:spcPts val="0"/>
                        </a:spcBef>
                        <a:spcAft>
                          <a:spcPts val="0"/>
                        </a:spcAft>
                        <a:buClrTx/>
                        <a:buSzTx/>
                        <a:buFontTx/>
                        <a:buNone/>
                        <a:tabLst/>
                        <a:defRPr/>
                      </a:pPr>
                      <a:r>
                        <a:rPr lang="en-US" sz="2200" dirty="0">
                          <a:solidFill>
                            <a:schemeClr val="tx1">
                              <a:lumMod val="50000"/>
                              <a:lumOff val="50000"/>
                            </a:schemeClr>
                          </a:solidFill>
                          <a:latin typeface="Arial" panose="020B0604020202020204" pitchFamily="34" charset="0"/>
                          <a:cs typeface="Arial" panose="020B0604020202020204" pitchFamily="34" charset="0"/>
                        </a:rPr>
                        <a:t>MSC-27633-1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972166"/>
                  </a:ext>
                </a:extLst>
              </a:tr>
            </a:tbl>
          </a:graphicData>
        </a:graphic>
      </p:graphicFrame>
    </p:spTree>
    <p:extLst>
      <p:ext uri="{BB962C8B-B14F-4D97-AF65-F5344CB8AC3E}">
        <p14:creationId xmlns:p14="http://schemas.microsoft.com/office/powerpoint/2010/main" val="37377862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c58accf-0210-4372-85df-9a19443c8854" xsi:nil="true"/>
    <lcf76f155ced4ddcb4097134ff3c332f xmlns="6ba50904-6032-4758-a91f-4ca98311868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94798245D5014F8847ECF1420F02A7" ma:contentTypeVersion="12" ma:contentTypeDescription="Create a new document." ma:contentTypeScope="" ma:versionID="2361e83037e7b6ee489f076ebb6c0570">
  <xsd:schema xmlns:xsd="http://www.w3.org/2001/XMLSchema" xmlns:xs="http://www.w3.org/2001/XMLSchema" xmlns:p="http://schemas.microsoft.com/office/2006/metadata/properties" xmlns:ns2="6ba50904-6032-4758-a91f-4ca983118686" xmlns:ns3="dc58accf-0210-4372-85df-9a19443c8854" targetNamespace="http://schemas.microsoft.com/office/2006/metadata/properties" ma:root="true" ma:fieldsID="a330e74cac2fcf7f3935cbb0a1e47a32" ns2:_="" ns3:_="">
    <xsd:import namespace="6ba50904-6032-4758-a91f-4ca983118686"/>
    <xsd:import namespace="dc58accf-0210-4372-85df-9a19443c885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50904-6032-4758-a91f-4ca9831186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58accf-0210-4372-85df-9a19443c885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7cff823-ee4a-4082-941a-67402cc87a70}" ma:internalName="TaxCatchAll" ma:showField="CatchAllData" ma:web="dc58accf-0210-4372-85df-9a19443c885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F911C5-20C5-4CBA-AF01-390B2A8A997D}">
  <ds:schemaRefs>
    <ds:schemaRef ds:uri="http://schemas.microsoft.com/sharepoint/v3/contenttype/forms"/>
  </ds:schemaRefs>
</ds:datastoreItem>
</file>

<file path=customXml/itemProps2.xml><?xml version="1.0" encoding="utf-8"?>
<ds:datastoreItem xmlns:ds="http://schemas.openxmlformats.org/officeDocument/2006/customXml" ds:itemID="{F7B0B382-9A4A-4C53-BB6E-245A4D922F4F}">
  <ds:schemaRefs>
    <ds:schemaRef ds:uri="http://www.w3.org/XML/1998/namespac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2fc3fd42-d222-4b79-8c4a-dc9d3bfe864a"/>
    <ds:schemaRef ds:uri="d900e117-17a0-4b24-9e47-511ef1d02c43"/>
    <ds:schemaRef ds:uri="42799d9c-1a12-4ba6-b108-3fc0c6c1422f"/>
    <ds:schemaRef ds:uri="http://purl.org/dc/dcmitype/"/>
    <ds:schemaRef ds:uri="http://purl.org/dc/terms/"/>
    <ds:schemaRef ds:uri="dc58accf-0210-4372-85df-9a19443c8854"/>
    <ds:schemaRef ds:uri="6ba50904-6032-4758-a91f-4ca983118686"/>
  </ds:schemaRefs>
</ds:datastoreItem>
</file>

<file path=customXml/itemProps3.xml><?xml version="1.0" encoding="utf-8"?>
<ds:datastoreItem xmlns:ds="http://schemas.openxmlformats.org/officeDocument/2006/customXml" ds:itemID="{F7C2C22C-A69C-43F9-BE16-BEEEF57ECC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50904-6032-4758-a91f-4ca983118686"/>
    <ds:schemaRef ds:uri="dc58accf-0210-4372-85df-9a19443c8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16956</TotalTime>
  <Words>648</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Arial Narrow</vt:lpstr>
      <vt:lpstr>Calibri</vt:lpstr>
      <vt:lpstr>Cambria Math</vt:lpstr>
      <vt:lpstr>1_Office Theme</vt:lpstr>
      <vt:lpstr>Subsurface Gravimetry Using Rover IMU Navigation Systems Data</vt:lpstr>
    </vt:vector>
  </TitlesOfParts>
  <Manager/>
  <Company>LMIT IS&amp;GS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ODIN</dc:creator>
  <cp:keywords/>
  <dc:description/>
  <cp:lastModifiedBy>Lawson, Chandler S. (JSC-XI4)[Jacobs Technology, Inc.]</cp:lastModifiedBy>
  <cp:revision>164</cp:revision>
  <dcterms:created xsi:type="dcterms:W3CDTF">2014-09-29T15:33:51Z</dcterms:created>
  <dcterms:modified xsi:type="dcterms:W3CDTF">2023-10-24T15:51:54Z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0x010100BD94798245D5014F8847ECF1420F02A7</vt:lpwstr>
  </property>
  <property fmtid="{D5CDD505-2E9C-101B-9397-08002B2CF9AE}" pid="3" name="MediaServiceImageTags">
    <vt:lpwstr/>
  </property>
</Properties>
</file>