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61" r:id="rId4"/>
    <p:sldId id="314" r:id="rId5"/>
    <p:sldId id="281" r:id="rId6"/>
    <p:sldId id="285" r:id="rId7"/>
    <p:sldId id="313" r:id="rId8"/>
    <p:sldId id="286" r:id="rId9"/>
    <p:sldId id="290" r:id="rId10"/>
    <p:sldId id="301" r:id="rId11"/>
    <p:sldId id="289" r:id="rId12"/>
    <p:sldId id="287" r:id="rId13"/>
    <p:sldId id="307" r:id="rId14"/>
    <p:sldId id="308" r:id="rId15"/>
    <p:sldId id="291" r:id="rId16"/>
    <p:sldId id="302" r:id="rId17"/>
    <p:sldId id="303" r:id="rId18"/>
    <p:sldId id="304" r:id="rId19"/>
    <p:sldId id="305" r:id="rId20"/>
    <p:sldId id="309" r:id="rId21"/>
    <p:sldId id="310" r:id="rId22"/>
    <p:sldId id="311" r:id="rId23"/>
    <p:sldId id="31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73"/>
    <p:restoredTop sz="94632"/>
  </p:normalViewPr>
  <p:slideViewPr>
    <p:cSldViewPr snapToGrid="0">
      <p:cViewPr varScale="1">
        <p:scale>
          <a:sx n="106" d="100"/>
          <a:sy n="106" d="100"/>
        </p:scale>
        <p:origin x="7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814AE-A14A-444C-A780-EF25922B37E8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97CD9-33DF-9E4D-966D-5C0D4408F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195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97CD9-33DF-9E4D-966D-5C0D4408F5B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944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B4455-471C-330C-D52F-AFEC7A7AB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102305-3D01-AB95-2E60-B766840D26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58FB6-0DDE-6E83-8EE8-D458BFC6F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96D4B-4EAF-39C5-4AA6-60B445103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89A9C-9252-F0FC-A7E2-F9D2E48ED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2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59085-28BA-FF26-76B0-EBD0952E6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1CB8D-CD06-182E-79CB-DDD959B4D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04910-B907-C314-CBC8-BEA99BCAE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4195E-01F9-746F-1CE8-65087FB26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8C340-5C19-4BE0-027B-382E1C18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0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F347D-91BC-0B6B-B5AD-326F4EFA6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1F220C-D5CB-AA9D-4452-C96D1798A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E5185-DFB8-022A-3920-808EE9DFA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89D99-1BE0-CE85-7060-8FC885986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1A9BD-6166-109F-5A1C-87E90254A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1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FDF68-EC8A-C6DF-2B15-139DA6CBB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9B88D-D9E2-72D9-7439-C7F4154B9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5C80CE-3B43-A421-530A-EA20AF064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799AA-0DAC-F9AA-8565-00BC09215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766B0-23E7-16C5-8620-956190EB3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0E2A3-3044-F116-E912-2F968E371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9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61D45-0EC4-D90C-120C-EA2F16181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85108-5B48-F25D-F929-1F5F94CE8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09BE23-FAE9-4475-E802-032BB5115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D3F0C0-566B-824E-7D81-F65BE6BB5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811622-BA0A-6131-C525-2EE397F4B4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F63907-B687-51CC-697D-8ADC37320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CD574F-8360-78F4-BD70-16DF77561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94C0F9-0781-852C-684E-52E82671B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5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D5AD7-DE2A-AF0B-7B7E-C44F045BD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2EA9C-2C21-25F5-46A3-302C092F8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E11927-FABB-7DD5-5203-030D676E5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4F766B-49AA-9BD1-5651-F1DC54230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0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CFE835-4779-2A42-881A-408BDB42B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DBD0E1-B926-3D84-7A3B-0563792E0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9EC08-E942-C5F1-D5AE-4CCF4EB0B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69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19945-6F5F-C5AB-F409-B0404CCDF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0088A-0527-6FE6-CFE8-CF07BE46D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E7C83-E4FB-7B5E-BF77-5E16EECF7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42172B-5C42-12F4-14D5-194D27F52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5CA2BD-9C3B-50E8-8C8E-7414F0002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74FE3-EC77-E3CE-F111-AC473C85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24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85A2E-5069-445D-DE63-931919BEC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104B09-000F-496A-9EA3-39FA1DFFF1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EF557-06A9-7DD3-F57F-55A8CA0CE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52A77-8D8E-3291-B3D7-CDA40EA29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20A2B-CE2D-D1D5-0789-CB023EDB8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D36371-7D47-B756-CA23-6CE5DFF9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50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93E22-5C44-FFE5-4309-69786EAE8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D67FF-9696-EC8F-9897-CC98BE92E3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07311-1B4F-466B-FA2B-BFEC51F94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D77DF-0B22-33A3-00C2-1E45AABE3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CD403-271B-24FA-5179-973391B3B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5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618644-D0B9-E4F9-9834-14E9F6E37A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A0A6A0-E221-EF06-F4CE-13349D709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87F1F-3D47-D84F-9634-4E16D52D1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525F3-736F-37AE-53F0-93CE9C008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A76D-3A29-9365-500F-2DC26060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18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CF769E-69AA-B1D4-8031-AE69ED6C9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66920-508D-EEDF-9ED1-295DD7705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6364C-5024-E6F0-2027-F40435F095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0F7D5-32D0-D24E-B756-EA4CA5F44A9C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739B1-72EE-AFB9-40CB-158305BC4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B2FC3-6FF9-38D8-B074-4647BDD82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7405F-3BF4-FF44-82B7-732EAB25B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4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jp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F0AFC73-DABB-E260-B9BB-3DA74B8B5D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76738"/>
            <a:ext cx="9144000" cy="238760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432FF"/>
                </a:solidFill>
                <a:latin typeface="+mn-lt"/>
              </a:rPr>
              <a:t>Ongoing GLM16/NLDN </a:t>
            </a:r>
            <a:br>
              <a:rPr lang="en-US" sz="4400" b="1" dirty="0">
                <a:solidFill>
                  <a:srgbClr val="0432FF"/>
                </a:solidFill>
                <a:latin typeface="+mn-lt"/>
              </a:rPr>
            </a:br>
            <a:r>
              <a:rPr lang="en-US" sz="4400" b="1" dirty="0">
                <a:solidFill>
                  <a:srgbClr val="0432FF"/>
                </a:solidFill>
                <a:latin typeface="+mn-lt"/>
              </a:rPr>
              <a:t>National Climate Assessment Analyses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9D8500E-9948-3725-3B9D-20C49C4B55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0172"/>
            <a:ext cx="9144000" cy="1655762"/>
          </a:xfrm>
        </p:spPr>
        <p:txBody>
          <a:bodyPr>
            <a:normAutofit fontScale="85000" lnSpcReduction="20000"/>
          </a:bodyPr>
          <a:lstStyle/>
          <a:p>
            <a:r>
              <a:rPr lang="en-US" sz="3800" b="1" dirty="0"/>
              <a:t>GLM Science Meeting, Huntsville, AL</a:t>
            </a:r>
          </a:p>
          <a:p>
            <a:r>
              <a:rPr lang="en-US" sz="3800" b="1" dirty="0"/>
              <a:t>15 November 2023</a:t>
            </a:r>
          </a:p>
          <a:p>
            <a:r>
              <a:rPr lang="en-US" sz="2100" b="1" dirty="0"/>
              <a:t>William </a:t>
            </a:r>
            <a:r>
              <a:rPr lang="en-US" sz="2100" b="1" dirty="0" err="1"/>
              <a:t>Koshak</a:t>
            </a:r>
            <a:r>
              <a:rPr lang="en-US" sz="2100" b="1" dirty="0"/>
              <a:t>, NASA/MSFC</a:t>
            </a:r>
          </a:p>
          <a:p>
            <a:r>
              <a:rPr lang="en-US" sz="2100" b="1" dirty="0"/>
              <a:t>Kenneth Cummins, University of Arizona</a:t>
            </a:r>
          </a:p>
        </p:txBody>
      </p:sp>
    </p:spTree>
    <p:extLst>
      <p:ext uri="{BB962C8B-B14F-4D97-AF65-F5344CB8AC3E}">
        <p14:creationId xmlns:p14="http://schemas.microsoft.com/office/powerpoint/2010/main" val="1490539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FF00"/>
                </a:solidFill>
              </a:rPr>
              <a:t>LI</a:t>
            </a:r>
            <a:r>
              <a:rPr lang="en-US" sz="3600" b="1" dirty="0" err="1">
                <a:solidFill>
                  <a:schemeClr val="bg1"/>
                </a:solidFill>
              </a:rPr>
              <a:t>ghtning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MO</a:t>
            </a:r>
            <a:r>
              <a:rPr lang="en-US" sz="3600" b="1" dirty="0" err="1">
                <a:solidFill>
                  <a:schemeClr val="bg1"/>
                </a:solidFill>
              </a:rPr>
              <a:t>nitor</a:t>
            </a:r>
            <a:r>
              <a:rPr lang="en-US" sz="3600" b="1" dirty="0">
                <a:solidFill>
                  <a:schemeClr val="bg1"/>
                </a:solidFill>
              </a:rPr>
              <a:t> (</a:t>
            </a:r>
            <a:r>
              <a:rPr lang="en-US" sz="3600" b="1" dirty="0">
                <a:solidFill>
                  <a:srgbClr val="FFFF00"/>
                </a:solidFill>
              </a:rPr>
              <a:t>LIMO</a:t>
            </a:r>
            <a:r>
              <a:rPr lang="en-US" sz="3600" b="1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DB644DD-50A8-09F4-109D-23557210F450}"/>
              </a:ext>
            </a:extLst>
          </p:cNvPr>
          <p:cNvSpPr txBox="1"/>
          <p:nvPr/>
        </p:nvSpPr>
        <p:spPr>
          <a:xfrm>
            <a:off x="96323" y="1492164"/>
            <a:ext cx="11363970" cy="52014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432FF"/>
                </a:solidFill>
              </a:rPr>
              <a:t>Research Tool for monitoring lightning attributes as related to changes in climate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Written in the Wolfram Language (Mathematica 13.2.1.0) by </a:t>
            </a:r>
            <a:r>
              <a:rPr lang="en-US" sz="2000" dirty="0" err="1"/>
              <a:t>Koshak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Replaces &amp; expands upon the older Lightning Analysis Tool (LAT) written in IDL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Puts Wolfram Knowledge Base “at your fingertips &amp; ready for computation”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432FF"/>
                </a:solidFill>
              </a:rPr>
              <a:t>Ingests GLM-16 &amp; NLDN datasets, </a:t>
            </a:r>
            <a:r>
              <a:rPr lang="en-US" sz="2400" i="1" u="sng" dirty="0">
                <a:solidFill>
                  <a:srgbClr val="0432FF"/>
                </a:solidFill>
              </a:rPr>
              <a:t>and now produces PRATIO &amp; ALPHA plots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432FF"/>
                </a:solidFill>
              </a:rPr>
              <a:t>Continuously evolving to identify, analyze &amp; monitor new/insightful parameters derived from the GLM/NLDN data.  </a:t>
            </a:r>
            <a:r>
              <a:rPr lang="en-US" i="1" dirty="0">
                <a:solidFill>
                  <a:srgbClr val="0432FF"/>
                </a:solidFill>
              </a:rPr>
              <a:t>(also useful for GLM </a:t>
            </a:r>
            <a:r>
              <a:rPr lang="en-US" i="1" dirty="0" err="1">
                <a:solidFill>
                  <a:srgbClr val="0432FF"/>
                </a:solidFill>
              </a:rPr>
              <a:t>cal</a:t>
            </a:r>
            <a:r>
              <a:rPr lang="en-US" i="1" dirty="0">
                <a:solidFill>
                  <a:srgbClr val="0432FF"/>
                </a:solidFill>
              </a:rPr>
              <a:t>/</a:t>
            </a:r>
            <a:r>
              <a:rPr lang="en-US" i="1" dirty="0" err="1">
                <a:solidFill>
                  <a:srgbClr val="0432FF"/>
                </a:solidFill>
              </a:rPr>
              <a:t>val</a:t>
            </a:r>
            <a:r>
              <a:rPr lang="en-US" i="1" dirty="0">
                <a:solidFill>
                  <a:srgbClr val="0432FF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432FF"/>
                </a:solidFill>
              </a:rPr>
              <a:t>Supports </a:t>
            </a:r>
            <a:r>
              <a:rPr lang="en-US" sz="2400" b="1" u="sng" dirty="0">
                <a:solidFill>
                  <a:srgbClr val="0432FF"/>
                </a:solidFill>
              </a:rPr>
              <a:t>National</a:t>
            </a:r>
            <a:r>
              <a:rPr lang="en-US" sz="2400" b="1" dirty="0">
                <a:solidFill>
                  <a:srgbClr val="0432FF"/>
                </a:solidFill>
              </a:rPr>
              <a:t> Climate Assessment (NCA) … so focus on CONUS primarily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How does a changing climate affect US lightning?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What impact do changes in US lightning have on US infrastructure, economy, safety …?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LNOx</a:t>
            </a:r>
            <a:r>
              <a:rPr lang="en-US" sz="2000" dirty="0"/>
              <a:t>, wildfires, power-outages, deaths/injuries, crop/property damage, 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What can changes in lightning tell us (i.e. “</a:t>
            </a:r>
            <a:r>
              <a:rPr lang="en-US" sz="2000" b="1" dirty="0"/>
              <a:t>indicate</a:t>
            </a:r>
            <a:r>
              <a:rPr lang="en-US" sz="2000" dirty="0"/>
              <a:t>”) about changes in climate?</a:t>
            </a:r>
          </a:p>
        </p:txBody>
      </p:sp>
    </p:spTree>
    <p:extLst>
      <p:ext uri="{BB962C8B-B14F-4D97-AF65-F5344CB8AC3E}">
        <p14:creationId xmlns:p14="http://schemas.microsoft.com/office/powerpoint/2010/main" val="563031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Overview of LIMO Analyses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11067B-98D9-3D4F-2918-1644F5F88136}"/>
              </a:ext>
            </a:extLst>
          </p:cNvPr>
          <p:cNvSpPr txBox="1"/>
          <p:nvPr/>
        </p:nvSpPr>
        <p:spPr>
          <a:xfrm>
            <a:off x="3301945" y="1381719"/>
            <a:ext cx="4821613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Plot Types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HIS: histogram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MAP: geographical CONUS heat map</a:t>
            </a:r>
            <a:endParaRPr lang="en-US" i="1" dirty="0">
              <a:latin typeface="Time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DIU: diurnal variation</a:t>
            </a:r>
            <a:endParaRPr lang="en-US" i="1" dirty="0">
              <a:latin typeface="Time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TIM: time evolution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LOC: flash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COV: </a:t>
            </a:r>
            <a:r>
              <a:rPr lang="en-US" dirty="0" err="1"/>
              <a:t>ave</a:t>
            </a:r>
            <a:r>
              <a:rPr lang="en-US" dirty="0"/>
              <a:t>(VAR1) vs </a:t>
            </a:r>
            <a:r>
              <a:rPr lang="en-US" dirty="0" err="1"/>
              <a:t>ave</a:t>
            </a:r>
            <a:r>
              <a:rPr lang="en-US" dirty="0"/>
              <a:t>(VAR2)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AC9BD5-585C-B960-269E-AF92EADA62C4}"/>
              </a:ext>
            </a:extLst>
          </p:cNvPr>
          <p:cNvSpPr txBox="1"/>
          <p:nvPr/>
        </p:nvSpPr>
        <p:spPr>
          <a:xfrm>
            <a:off x="350956" y="1381719"/>
            <a:ext cx="2617854" cy="52168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b="1" dirty="0"/>
          </a:p>
          <a:p>
            <a:pPr algn="ctr"/>
            <a:r>
              <a:rPr lang="en-US" b="1" dirty="0"/>
              <a:t>18 Flash Parameters:</a:t>
            </a:r>
          </a:p>
          <a:p>
            <a:pPr algn="ctr"/>
            <a:r>
              <a:rPr lang="en-US" sz="1600" b="1" dirty="0"/>
              <a:t>(</a:t>
            </a:r>
            <a:r>
              <a:rPr lang="en-US" sz="1600" b="1" dirty="0">
                <a:solidFill>
                  <a:srgbClr val="7030A0"/>
                </a:solidFill>
              </a:rPr>
              <a:t>NLDN</a:t>
            </a:r>
            <a:r>
              <a:rPr lang="en-US" sz="1600" b="1" dirty="0">
                <a:solidFill>
                  <a:srgbClr val="0432FF"/>
                </a:solidFill>
              </a:rPr>
              <a:t>, GLM</a:t>
            </a:r>
            <a:r>
              <a:rPr lang="en-US" sz="1600" b="1" dirty="0"/>
              <a:t>)</a:t>
            </a:r>
          </a:p>
          <a:p>
            <a:pPr algn="ctr"/>
            <a:endParaRPr lang="en-US" sz="800" b="1" dirty="0"/>
          </a:p>
          <a:p>
            <a:endParaRPr lang="en-US" sz="900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7030A0"/>
                </a:solidFill>
              </a:rPr>
              <a:t>p = CG peak current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7030A0"/>
                </a:solidFill>
              </a:rPr>
              <a:t>m = CG multiplicity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7030A0"/>
                </a:solidFill>
              </a:rPr>
              <a:t>p-</a:t>
            </a:r>
            <a:r>
              <a:rPr lang="en-US" sz="1200" baseline="-25000" dirty="0">
                <a:solidFill>
                  <a:srgbClr val="7030A0"/>
                </a:solidFill>
              </a:rPr>
              <a:t> </a:t>
            </a:r>
            <a:r>
              <a:rPr lang="en-US" sz="1200" dirty="0">
                <a:solidFill>
                  <a:srgbClr val="7030A0"/>
                </a:solidFill>
              </a:rPr>
              <a:t>= -CG peak current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7030A0"/>
                </a:solidFill>
              </a:rPr>
              <a:t>m- = -CG multiplicity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7030A0"/>
                </a:solidFill>
              </a:rPr>
              <a:t>p+ = +CG peak current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7030A0"/>
                </a:solidFill>
              </a:rPr>
              <a:t>m+ = +CG multiplicity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0432FF"/>
                </a:solidFill>
              </a:rPr>
              <a:t>e = energy … </a:t>
            </a:r>
            <a:r>
              <a:rPr lang="en-US" sz="1200" dirty="0">
                <a:solidFill>
                  <a:srgbClr val="FF0000"/>
                </a:solidFill>
              </a:rPr>
              <a:t>proxy for </a:t>
            </a:r>
            <a:r>
              <a:rPr lang="en-US" sz="1200" dirty="0" err="1">
                <a:solidFill>
                  <a:srgbClr val="FF0000"/>
                </a:solidFill>
              </a:rPr>
              <a:t>LNOx</a:t>
            </a:r>
            <a:endParaRPr lang="en-US" sz="1200" dirty="0">
              <a:solidFill>
                <a:srgbClr val="FF0000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0432FF"/>
                </a:solidFill>
              </a:rPr>
              <a:t>a = area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0432FF"/>
                </a:solidFill>
              </a:rPr>
              <a:t>d = duration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0432FF"/>
                </a:solidFill>
              </a:rPr>
              <a:t>r = # groups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0432FF"/>
                </a:solidFill>
              </a:rPr>
              <a:t>x = MGA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0432FF"/>
                </a:solidFill>
              </a:rPr>
              <a:t>s = e/r = </a:t>
            </a:r>
            <a:r>
              <a:rPr lang="en-US" sz="1200" dirty="0" err="1">
                <a:solidFill>
                  <a:srgbClr val="0432FF"/>
                </a:solidFill>
              </a:rPr>
              <a:t>ave</a:t>
            </a:r>
            <a:r>
              <a:rPr lang="en-US" sz="1200" dirty="0">
                <a:solidFill>
                  <a:srgbClr val="0432FF"/>
                </a:solidFill>
              </a:rPr>
              <a:t> group energy</a:t>
            </a:r>
          </a:p>
          <a:p>
            <a:pPr marL="228600" indent="-228600">
              <a:buFont typeface="+mj-lt"/>
              <a:buAutoNum type="arabicPeriod"/>
            </a:pPr>
            <a:endParaRPr lang="en-US" sz="1200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7030A0"/>
                </a:solidFill>
              </a:rPr>
              <a:t>PRATIO = Ng+/Ng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ALPHA = </a:t>
            </a:r>
            <a:r>
              <a:rPr lang="en-US" sz="1200" dirty="0">
                <a:solidFill>
                  <a:srgbClr val="7030A0"/>
                </a:solidFill>
              </a:rPr>
              <a:t>Ng</a:t>
            </a:r>
            <a:r>
              <a:rPr lang="en-US" sz="1200" dirty="0"/>
              <a:t>/</a:t>
            </a:r>
            <a:r>
              <a:rPr lang="en-US" sz="1200" dirty="0">
                <a:solidFill>
                  <a:srgbClr val="0432FF"/>
                </a:solidFill>
              </a:rPr>
              <a:t>N  </a:t>
            </a:r>
            <a:r>
              <a:rPr lang="en-US" sz="1200" dirty="0">
                <a:solidFill>
                  <a:srgbClr val="FF0000"/>
                </a:solidFill>
              </a:rPr>
              <a:t>(hybrid)</a:t>
            </a:r>
          </a:p>
          <a:p>
            <a:pPr marL="228600" indent="-228600">
              <a:buFont typeface="+mj-lt"/>
              <a:buAutoNum type="arabicPeriod"/>
            </a:pPr>
            <a:endParaRPr lang="en-US" sz="1200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7030A0"/>
                </a:solidFill>
              </a:rPr>
              <a:t>Ng  = # NLDN CGs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7030A0"/>
                </a:solidFill>
              </a:rPr>
              <a:t>Ng-  = # NLDN -CGs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7030A0"/>
                </a:solidFill>
              </a:rPr>
              <a:t>Ng+ = # NLDN +CGs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rgbClr val="0432FF"/>
                </a:solidFill>
              </a:rPr>
              <a:t>N =  # GLM flashes</a:t>
            </a:r>
          </a:p>
          <a:p>
            <a:pPr marL="228600" indent="-228600">
              <a:buFont typeface="+mj-lt"/>
              <a:buAutoNum type="arabicPeriod"/>
            </a:pPr>
            <a:endParaRPr lang="en-US" sz="1200" dirty="0">
              <a:solidFill>
                <a:srgbClr val="0432FF"/>
              </a:solidFill>
            </a:endParaRPr>
          </a:p>
          <a:p>
            <a:pPr algn="ctr"/>
            <a:r>
              <a:rPr lang="en-US" sz="1200" dirty="0"/>
              <a:t>Z = (N-Ng)/Ng = 1/ALPHA -1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A8A04E-F220-D5B7-09A9-86CF214AF6FE}"/>
              </a:ext>
            </a:extLst>
          </p:cNvPr>
          <p:cNvSpPr txBox="1"/>
          <p:nvPr/>
        </p:nvSpPr>
        <p:spPr>
          <a:xfrm>
            <a:off x="3301944" y="4527025"/>
            <a:ext cx="4821613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Analysis Periods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Single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Multiple Days in a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Single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Multiple Months in a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Single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Multiple Years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EABD7B-DA9F-E23E-947B-3FB5C0AFCF41}"/>
              </a:ext>
            </a:extLst>
          </p:cNvPr>
          <p:cNvSpPr txBox="1"/>
          <p:nvPr/>
        </p:nvSpPr>
        <p:spPr>
          <a:xfrm>
            <a:off x="3301945" y="3646869"/>
            <a:ext cx="483572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Statistics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Size, Max, Mean, Std Dev, Median, Min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11DCA0-6A57-6802-930C-B07863AF4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693" y="1794086"/>
            <a:ext cx="1769202" cy="9951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B5F54B-A3C8-0133-1595-076FDA385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3527" y="2468516"/>
            <a:ext cx="2217403" cy="12472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3C97385-BFBD-D631-7EBB-C9D1F7201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5440" y="3224071"/>
            <a:ext cx="2495604" cy="14037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C2EE3E9-502C-CF7F-3B63-4011328DD3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9587" y="4327948"/>
            <a:ext cx="3094178" cy="1740475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39C6033F-386A-32B4-0A82-1305AF1C034E}"/>
              </a:ext>
            </a:extLst>
          </p:cNvPr>
          <p:cNvSpPr/>
          <p:nvPr/>
        </p:nvSpPr>
        <p:spPr>
          <a:xfrm flipH="1">
            <a:off x="9181408" y="1591294"/>
            <a:ext cx="45719" cy="593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3288A8-2477-D498-5298-9E32CA382B8E}"/>
              </a:ext>
            </a:extLst>
          </p:cNvPr>
          <p:cNvSpPr txBox="1"/>
          <p:nvPr/>
        </p:nvSpPr>
        <p:spPr>
          <a:xfrm>
            <a:off x="8951968" y="1071385"/>
            <a:ext cx="383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A411B2-FBAB-5E65-F3D7-7CBEFE4032D4}"/>
              </a:ext>
            </a:extLst>
          </p:cNvPr>
          <p:cNvSpPr txBox="1"/>
          <p:nvPr/>
        </p:nvSpPr>
        <p:spPr>
          <a:xfrm>
            <a:off x="8824682" y="1112601"/>
            <a:ext cx="38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BB303C-6E38-3157-B8F1-E0018591E313}"/>
              </a:ext>
            </a:extLst>
          </p:cNvPr>
          <p:cNvSpPr txBox="1"/>
          <p:nvPr/>
        </p:nvSpPr>
        <p:spPr>
          <a:xfrm>
            <a:off x="9781070" y="5505484"/>
            <a:ext cx="38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F3E54A-8492-F63B-B3B1-8DBE8B5FFF3B}"/>
              </a:ext>
            </a:extLst>
          </p:cNvPr>
          <p:cNvSpPr txBox="1"/>
          <p:nvPr/>
        </p:nvSpPr>
        <p:spPr>
          <a:xfrm>
            <a:off x="9938979" y="5551986"/>
            <a:ext cx="38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02E69F-5470-396D-03D9-7D17FF35A44F}"/>
              </a:ext>
            </a:extLst>
          </p:cNvPr>
          <p:cNvSpPr txBox="1"/>
          <p:nvPr/>
        </p:nvSpPr>
        <p:spPr>
          <a:xfrm>
            <a:off x="9486168" y="1329841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Bradley Hand" pitchFamily="2" charset="77"/>
              </a:rPr>
              <a:t>Many Plots!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BB88D4E-04EB-3B81-2EE0-89D35BD820B8}"/>
              </a:ext>
            </a:extLst>
          </p:cNvPr>
          <p:cNvSpPr txBox="1"/>
          <p:nvPr/>
        </p:nvSpPr>
        <p:spPr>
          <a:xfrm>
            <a:off x="9533994" y="5564457"/>
            <a:ext cx="383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7628AA-FDB5-E72A-B9CF-F0B48D573872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</p:spTree>
    <p:extLst>
      <p:ext uri="{BB962C8B-B14F-4D97-AF65-F5344CB8AC3E}">
        <p14:creationId xmlns:p14="http://schemas.microsoft.com/office/powerpoint/2010/main" val="1701781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3241964" y="234603"/>
            <a:ext cx="6103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Reclassified NLDN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E3A733-3080-3D9B-6E6B-202F2BEBA0FB}"/>
              </a:ext>
            </a:extLst>
          </p:cNvPr>
          <p:cNvSpPr txBox="1"/>
          <p:nvPr/>
        </p:nvSpPr>
        <p:spPr>
          <a:xfrm>
            <a:off x="414015" y="1853112"/>
            <a:ext cx="11363970" cy="44012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432FF"/>
                </a:solidFill>
              </a:rPr>
              <a:t>NLDN “type classification” (IC vs. CG) has changed/evolved over the years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2015, 2018, 2022:  See Murphy et al. (2021, JTECH-A) for details</a:t>
            </a:r>
          </a:p>
          <a:p>
            <a:endParaRPr lang="en-US" sz="2400" b="1" dirty="0">
              <a:solidFill>
                <a:srgbClr val="0432FF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432FF"/>
                </a:solidFill>
                <a:latin typeface="Calibri" panose="020F0502020204030204"/>
              </a:rPr>
              <a:t>Therefore, “Normalization” is required to minimize effects of these changes on long-term trends in CONUS CG flash counts </a:t>
            </a:r>
            <a:r>
              <a:rPr lang="en-US" sz="2400" b="1" u="sng" dirty="0">
                <a:solidFill>
                  <a:srgbClr val="0432FF"/>
                </a:solidFill>
                <a:latin typeface="Calibri" panose="020F0502020204030204"/>
              </a:rPr>
              <a:t>for NLDN reports since August 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432FF"/>
                </a:solidFill>
              </a:rPr>
              <a:t>Our Approach: “reclassify” all NLDN strokes and flashes using “pre-2015” classification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Re-classify NLDN </a:t>
            </a:r>
            <a:r>
              <a:rPr lang="en-US" sz="2000" b="1" i="1" dirty="0"/>
              <a:t>sensor reports </a:t>
            </a:r>
            <a:r>
              <a:rPr lang="en-US" sz="2000" dirty="0"/>
              <a:t>as IC or CG using the classification algorithm and parameters employed before August 2015 (uses peak current, polarity, and waveform peak-to-zero time)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Re-classify </a:t>
            </a:r>
            <a:r>
              <a:rPr lang="en-US" sz="2000" b="1" i="1" dirty="0"/>
              <a:t>located strokes</a:t>
            </a:r>
            <a:r>
              <a:rPr lang="en-US" sz="2000" dirty="0"/>
              <a:t>/</a:t>
            </a:r>
            <a:r>
              <a:rPr lang="en-US" sz="2000" b="1" i="1" dirty="0"/>
              <a:t>cloud pulses </a:t>
            </a:r>
            <a:r>
              <a:rPr lang="en-US" sz="2000" dirty="0"/>
              <a:t>using two nearest sensors &gt;50 km from discharge location    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Re-classify </a:t>
            </a:r>
            <a:r>
              <a:rPr lang="en-US" sz="2000" b="1" i="1" dirty="0"/>
              <a:t>located flashes </a:t>
            </a:r>
            <a:r>
              <a:rPr lang="en-US" sz="2000" dirty="0"/>
              <a:t>based on member strokes / cloud pulses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If a flash includes any CG strokes, it is classified as a CG flash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09351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710047" y="234603"/>
            <a:ext cx="76358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 </a:t>
            </a:r>
            <a:r>
              <a:rPr lang="en-US" sz="3600" b="1" dirty="0" err="1">
                <a:solidFill>
                  <a:schemeClr val="bg1"/>
                </a:solidFill>
              </a:rPr>
              <a:t>yr</a:t>
            </a:r>
            <a:r>
              <a:rPr lang="en-US" sz="3600" b="1" dirty="0">
                <a:solidFill>
                  <a:schemeClr val="bg1"/>
                </a:solidFill>
              </a:rPr>
              <a:t>  NLDN Flash Counts (2003 – 2022)</a:t>
            </a:r>
          </a:p>
        </p:txBody>
      </p:sp>
      <p:pic>
        <p:nvPicPr>
          <p:cNvPr id="5" name="Picture 4" descr="A graph with numbers and lines&#10;&#10;Description automatically generated">
            <a:extLst>
              <a:ext uri="{FF2B5EF4-FFF2-40B4-BE49-F238E27FC236}">
                <a16:creationId xmlns:a16="http://schemas.microsoft.com/office/drawing/2014/main" id="{9D9D4B52-7EB6-5F23-7E0A-37442B5EA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507" y="1992069"/>
            <a:ext cx="5395022" cy="27724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1DDCE7-FB27-1DEB-4A3F-8417F933A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5880" y="1780"/>
            <a:ext cx="5299364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049A3D-4E56-FD85-CD8B-C687539621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243" y="2562738"/>
            <a:ext cx="5299364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D1F90C8-6266-43C4-B6F7-69DEF8EF725B}"/>
              </a:ext>
            </a:extLst>
          </p:cNvPr>
          <p:cNvSpPr/>
          <p:nvPr/>
        </p:nvSpPr>
        <p:spPr>
          <a:xfrm>
            <a:off x="2377513" y="6244389"/>
            <a:ext cx="137086" cy="205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18B221-BE3B-6102-CEDD-2AE39DD78F10}"/>
              </a:ext>
            </a:extLst>
          </p:cNvPr>
          <p:cNvSpPr txBox="1"/>
          <p:nvPr/>
        </p:nvSpPr>
        <p:spPr>
          <a:xfrm>
            <a:off x="329866" y="5380670"/>
            <a:ext cx="50457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Blooming Filter not implemented until </a:t>
            </a:r>
          </a:p>
          <a:p>
            <a:r>
              <a:rPr lang="en-US" sz="1600" b="1" dirty="0"/>
              <a:t>      25 July 2019</a:t>
            </a:r>
            <a:r>
              <a:rPr lang="en-US" sz="1600" dirty="0"/>
              <a:t> … so ”clean” GLM-16 annual </a:t>
            </a:r>
          </a:p>
          <a:p>
            <a:r>
              <a:rPr lang="en-US" sz="1600" dirty="0"/>
              <a:t>      results start in 2020.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Upticks in NLDN &amp; GLM-16 occur coming out of COVID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7030A0"/>
                </a:solidFill>
              </a:rPr>
              <a:t>GLM-16 flash counts not DE-corrected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F70CD6-A5F2-C8B2-91BB-3D468398FCAD}"/>
              </a:ext>
            </a:extLst>
          </p:cNvPr>
          <p:cNvSpPr txBox="1"/>
          <p:nvPr/>
        </p:nvSpPr>
        <p:spPr>
          <a:xfrm>
            <a:off x="10466879" y="2873969"/>
            <a:ext cx="149278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Reclassified NLDN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7BC21C-EB6F-8E10-A3B4-C000E56679A6}"/>
              </a:ext>
            </a:extLst>
          </p:cNvPr>
          <p:cNvSpPr txBox="1"/>
          <p:nvPr/>
        </p:nvSpPr>
        <p:spPr>
          <a:xfrm>
            <a:off x="10494523" y="3240018"/>
            <a:ext cx="129894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Standard NLDN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52F8FC-76DE-836F-E0DF-EED5805403B5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0F4922-78D1-5411-4485-43FA652790EA}"/>
              </a:ext>
            </a:extLst>
          </p:cNvPr>
          <p:cNvSpPr txBox="1"/>
          <p:nvPr/>
        </p:nvSpPr>
        <p:spPr>
          <a:xfrm>
            <a:off x="6214777" y="1357354"/>
            <a:ext cx="3909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(17,477,559-25,214,012)/25,214,012 = </a:t>
            </a:r>
            <a:r>
              <a:rPr lang="en-US" sz="2000" dirty="0">
                <a:solidFill>
                  <a:srgbClr val="C00000"/>
                </a:solidFill>
              </a:rPr>
              <a:t>-30.7% drop</a:t>
            </a:r>
          </a:p>
        </p:txBody>
      </p:sp>
    </p:spTree>
    <p:extLst>
      <p:ext uri="{BB962C8B-B14F-4D97-AF65-F5344CB8AC3E}">
        <p14:creationId xmlns:p14="http://schemas.microsoft.com/office/powerpoint/2010/main" val="3080664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330037" y="234603"/>
            <a:ext cx="8431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 </a:t>
            </a:r>
            <a:r>
              <a:rPr lang="en-US" sz="3600" b="1" dirty="0" err="1">
                <a:solidFill>
                  <a:schemeClr val="bg1"/>
                </a:solidFill>
              </a:rPr>
              <a:t>yr</a:t>
            </a: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600" b="1" dirty="0">
                <a:solidFill>
                  <a:srgbClr val="FFFF00"/>
                </a:solidFill>
              </a:rPr>
              <a:t>NLDN CG Flash Counts</a:t>
            </a:r>
            <a:r>
              <a:rPr lang="en-US" sz="3600" b="1" dirty="0">
                <a:solidFill>
                  <a:schemeClr val="bg1"/>
                </a:solidFill>
              </a:rPr>
              <a:t> (2003 – 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5158D5-802B-5961-5292-70E6A26D12F1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7" name="Picture 6" descr="A map of the united states&#10;&#10;Description automatically generated">
            <a:extLst>
              <a:ext uri="{FF2B5EF4-FFF2-40B4-BE49-F238E27FC236}">
                <a16:creationId xmlns:a16="http://schemas.microsoft.com/office/drawing/2014/main" id="{C8859BD9-1A50-CFB9-C44C-B2CD76DA1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973" y="1362172"/>
            <a:ext cx="9355453" cy="52308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A0CD78-64B6-1811-1A92-A09521B30C4A}"/>
              </a:ext>
            </a:extLst>
          </p:cNvPr>
          <p:cNvSpPr/>
          <p:nvPr/>
        </p:nvSpPr>
        <p:spPr>
          <a:xfrm>
            <a:off x="3284622" y="1720516"/>
            <a:ext cx="1191126" cy="3850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69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842211" y="234603"/>
            <a:ext cx="89193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 </a:t>
            </a:r>
            <a:r>
              <a:rPr lang="en-US" sz="3600" b="1" dirty="0" err="1">
                <a:solidFill>
                  <a:schemeClr val="bg1"/>
                </a:solidFill>
              </a:rPr>
              <a:t>yr</a:t>
            </a: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600" b="1" dirty="0">
                <a:solidFill>
                  <a:srgbClr val="FFFF00"/>
                </a:solidFill>
              </a:rPr>
              <a:t>NLDN +CG Flash Counts</a:t>
            </a:r>
            <a:r>
              <a:rPr lang="en-US" sz="3600" b="1" dirty="0">
                <a:solidFill>
                  <a:schemeClr val="bg1"/>
                </a:solidFill>
              </a:rPr>
              <a:t> (2003 – 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5158D5-802B-5961-5292-70E6A26D12F1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8" name="Picture 7" descr="A map of the united states&#10;&#10;Description automatically generated">
            <a:extLst>
              <a:ext uri="{FF2B5EF4-FFF2-40B4-BE49-F238E27FC236}">
                <a16:creationId xmlns:a16="http://schemas.microsoft.com/office/drawing/2014/main" id="{34F60ECB-BD1B-C9DF-31BE-027510F2B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918" y="1350141"/>
            <a:ext cx="9355451" cy="52308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0219D6-FF8D-9ABF-4736-FFF41521FB10}"/>
              </a:ext>
            </a:extLst>
          </p:cNvPr>
          <p:cNvSpPr/>
          <p:nvPr/>
        </p:nvSpPr>
        <p:spPr>
          <a:xfrm>
            <a:off x="3116174" y="1720516"/>
            <a:ext cx="1191126" cy="3850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32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994455" y="234603"/>
            <a:ext cx="91321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 </a:t>
            </a:r>
            <a:r>
              <a:rPr lang="en-US" sz="3600" b="1" dirty="0" err="1">
                <a:solidFill>
                  <a:schemeClr val="bg1"/>
                </a:solidFill>
              </a:rPr>
              <a:t>yr</a:t>
            </a: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600" b="1" dirty="0">
                <a:solidFill>
                  <a:srgbClr val="FFFF00"/>
                </a:solidFill>
              </a:rPr>
              <a:t>PRATIO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>
                <a:solidFill>
                  <a:srgbClr val="FFFF00"/>
                </a:solidFill>
              </a:rPr>
              <a:t>= +CG/CG </a:t>
            </a:r>
            <a:r>
              <a:rPr lang="en-US" sz="3600" b="1" dirty="0">
                <a:solidFill>
                  <a:schemeClr val="bg1"/>
                </a:solidFill>
              </a:rPr>
              <a:t>(2003 – 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9F5CF0-A1BA-D608-3B3B-57FDDEC38A23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7" name="Picture 6" descr="A purple map with blue dots&#10;&#10;Description automatically generated">
            <a:extLst>
              <a:ext uri="{FF2B5EF4-FFF2-40B4-BE49-F238E27FC236}">
                <a16:creationId xmlns:a16="http://schemas.microsoft.com/office/drawing/2014/main" id="{07D15DC5-6C75-5794-BC82-0830E0D8E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874" y="1364883"/>
            <a:ext cx="9441431" cy="546233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23469B-925D-4F26-2F25-BBAB220AA6A4}"/>
              </a:ext>
            </a:extLst>
          </p:cNvPr>
          <p:cNvSpPr/>
          <p:nvPr/>
        </p:nvSpPr>
        <p:spPr>
          <a:xfrm>
            <a:off x="3693691" y="1756612"/>
            <a:ext cx="1299413" cy="3850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69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757548" y="234603"/>
            <a:ext cx="80158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Flash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>
                <a:solidFill>
                  <a:srgbClr val="FFFF00"/>
                </a:solidFill>
              </a:rPr>
              <a:t>Counts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pic>
        <p:nvPicPr>
          <p:cNvPr id="8" name="Picture 7" descr="A map of the united states&#10;&#10;Description automatically generated">
            <a:extLst>
              <a:ext uri="{FF2B5EF4-FFF2-40B4-BE49-F238E27FC236}">
                <a16:creationId xmlns:a16="http://schemas.microsoft.com/office/drawing/2014/main" id="{DDAF2412-A12F-46A8-0969-5DA35E976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61" y="1173814"/>
            <a:ext cx="3536903" cy="1977567"/>
          </a:xfrm>
          <a:prstGeom prst="rect">
            <a:avLst/>
          </a:prstGeom>
        </p:spPr>
      </p:pic>
      <p:pic>
        <p:nvPicPr>
          <p:cNvPr id="10" name="Picture 9" descr="A map of the united states&#10;&#10;Description automatically generated">
            <a:extLst>
              <a:ext uri="{FF2B5EF4-FFF2-40B4-BE49-F238E27FC236}">
                <a16:creationId xmlns:a16="http://schemas.microsoft.com/office/drawing/2014/main" id="{6BBF1328-92E5-5AC2-BAC9-EC33625A6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212" y="1125686"/>
            <a:ext cx="3724540" cy="2082481"/>
          </a:xfrm>
          <a:prstGeom prst="rect">
            <a:avLst/>
          </a:prstGeom>
        </p:spPr>
      </p:pic>
      <p:pic>
        <p:nvPicPr>
          <p:cNvPr id="14" name="Picture 13" descr="A map of the united states&#10;&#10;Description automatically generated">
            <a:extLst>
              <a:ext uri="{FF2B5EF4-FFF2-40B4-BE49-F238E27FC236}">
                <a16:creationId xmlns:a16="http://schemas.microsoft.com/office/drawing/2014/main" id="{678673CB-43E8-2347-C69D-F46F220060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6987" y="1140838"/>
            <a:ext cx="3724541" cy="2082480"/>
          </a:xfrm>
          <a:prstGeom prst="rect">
            <a:avLst/>
          </a:prstGeom>
        </p:spPr>
      </p:pic>
      <p:pic>
        <p:nvPicPr>
          <p:cNvPr id="9" name="Picture 8" descr="A graph with a line and a number&#10;&#10;Description automatically generated">
            <a:extLst>
              <a:ext uri="{FF2B5EF4-FFF2-40B4-BE49-F238E27FC236}">
                <a16:creationId xmlns:a16="http://schemas.microsoft.com/office/drawing/2014/main" id="{26F4D3FB-AB26-0A6F-897B-9662343466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861" y="2955749"/>
            <a:ext cx="2934349" cy="1858421"/>
          </a:xfrm>
          <a:prstGeom prst="rect">
            <a:avLst/>
          </a:prstGeom>
        </p:spPr>
      </p:pic>
      <p:pic>
        <p:nvPicPr>
          <p:cNvPr id="15" name="Picture 14" descr="A graph with a line&#10;&#10;Description automatically generated">
            <a:extLst>
              <a:ext uri="{FF2B5EF4-FFF2-40B4-BE49-F238E27FC236}">
                <a16:creationId xmlns:a16="http://schemas.microsoft.com/office/drawing/2014/main" id="{C0D1DD83-F523-BA8F-6373-305EA8F9BF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2596" y="4987456"/>
            <a:ext cx="2934349" cy="1809515"/>
          </a:xfrm>
          <a:prstGeom prst="rect">
            <a:avLst/>
          </a:prstGeom>
        </p:spPr>
      </p:pic>
      <p:pic>
        <p:nvPicPr>
          <p:cNvPr id="17" name="Picture 16" descr="A graph of a number of hours&#10;&#10;Description automatically generated">
            <a:extLst>
              <a:ext uri="{FF2B5EF4-FFF2-40B4-BE49-F238E27FC236}">
                <a16:creationId xmlns:a16="http://schemas.microsoft.com/office/drawing/2014/main" id="{17F5B3B6-C65D-4CC8-E18E-FDFD483443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0523" y="4932094"/>
            <a:ext cx="2934349" cy="1842119"/>
          </a:xfrm>
          <a:prstGeom prst="rect">
            <a:avLst/>
          </a:prstGeom>
        </p:spPr>
      </p:pic>
      <p:pic>
        <p:nvPicPr>
          <p:cNvPr id="19" name="Picture 18" descr="A graph of a number of hours&#10;&#10;Description automatically generated">
            <a:extLst>
              <a:ext uri="{FF2B5EF4-FFF2-40B4-BE49-F238E27FC236}">
                <a16:creationId xmlns:a16="http://schemas.microsoft.com/office/drawing/2014/main" id="{B4D1CFB0-7AD9-622B-90E2-2ABC9C16E6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699" y="4915264"/>
            <a:ext cx="3014511" cy="1858949"/>
          </a:xfrm>
          <a:prstGeom prst="rect">
            <a:avLst/>
          </a:prstGeom>
        </p:spPr>
      </p:pic>
      <p:pic>
        <p:nvPicPr>
          <p:cNvPr id="21" name="Picture 20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B266E406-D0BB-9DDE-9A97-15FAC7EBD7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7970" y="3039504"/>
            <a:ext cx="2869716" cy="1809515"/>
          </a:xfrm>
          <a:prstGeom prst="rect">
            <a:avLst/>
          </a:prstGeom>
        </p:spPr>
      </p:pic>
      <p:pic>
        <p:nvPicPr>
          <p:cNvPr id="23" name="Picture 22" descr="A graph with a line and numbers&#10;&#10;Description automatically generated">
            <a:extLst>
              <a:ext uri="{FF2B5EF4-FFF2-40B4-BE49-F238E27FC236}">
                <a16:creationId xmlns:a16="http://schemas.microsoft.com/office/drawing/2014/main" id="{D05DE4C7-6406-1DE7-BBB9-EC2E9147F5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8871" y="3060039"/>
            <a:ext cx="2921422" cy="18421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ADDB8B-2FAF-5CC8-24D1-EF7F2CE38B87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</p:spTree>
    <p:extLst>
      <p:ext uri="{BB962C8B-B14F-4D97-AF65-F5344CB8AC3E}">
        <p14:creationId xmlns:p14="http://schemas.microsoft.com/office/powerpoint/2010/main" val="4294511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349623" y="234603"/>
            <a:ext cx="10111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NLDN/GLM-16 </a:t>
            </a:r>
            <a:r>
              <a:rPr lang="en-US" sz="3600" b="1" dirty="0">
                <a:solidFill>
                  <a:srgbClr val="FFFF00"/>
                </a:solidFill>
              </a:rPr>
              <a:t>Ground Flash Fraction 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pic>
        <p:nvPicPr>
          <p:cNvPr id="5" name="Picture 4" descr="A map of the united states&#10;&#10;Description automatically generated">
            <a:extLst>
              <a:ext uri="{FF2B5EF4-FFF2-40B4-BE49-F238E27FC236}">
                <a16:creationId xmlns:a16="http://schemas.microsoft.com/office/drawing/2014/main" id="{EFFF81EC-E81C-F34B-35C8-168E7B256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23" y="1225379"/>
            <a:ext cx="4627940" cy="2677493"/>
          </a:xfrm>
          <a:prstGeom prst="rect">
            <a:avLst/>
          </a:prstGeom>
        </p:spPr>
      </p:pic>
      <p:pic>
        <p:nvPicPr>
          <p:cNvPr id="9" name="Picture 8" descr="A map of the united states&#10;&#10;Description automatically generated">
            <a:extLst>
              <a:ext uri="{FF2B5EF4-FFF2-40B4-BE49-F238E27FC236}">
                <a16:creationId xmlns:a16="http://schemas.microsoft.com/office/drawing/2014/main" id="{80A8038D-D1A2-5530-DF7A-FD2C637A2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23" y="4180506"/>
            <a:ext cx="4627940" cy="2677494"/>
          </a:xfrm>
          <a:prstGeom prst="rect">
            <a:avLst/>
          </a:prstGeom>
        </p:spPr>
      </p:pic>
      <p:pic>
        <p:nvPicPr>
          <p:cNvPr id="13" name="Picture 12" descr="A map of the united states&#10;&#10;Description automatically generated">
            <a:extLst>
              <a:ext uri="{FF2B5EF4-FFF2-40B4-BE49-F238E27FC236}">
                <a16:creationId xmlns:a16="http://schemas.microsoft.com/office/drawing/2014/main" id="{D2D46398-64D1-003E-5BD4-D469AFAD6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5480" y="2025944"/>
            <a:ext cx="6376384" cy="36890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8E2234-6E2E-444E-0DF7-1501F3EFEC20}"/>
              </a:ext>
            </a:extLst>
          </p:cNvPr>
          <p:cNvSpPr txBox="1"/>
          <p:nvPr/>
        </p:nvSpPr>
        <p:spPr>
          <a:xfrm rot="19534166">
            <a:off x="1767928" y="2316703"/>
            <a:ext cx="781919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TO BE REVISED</a:t>
            </a:r>
          </a:p>
          <a:p>
            <a:pPr algn="ctr"/>
            <a:r>
              <a:rPr lang="en-US" sz="4000" b="1" dirty="0">
                <a:solidFill>
                  <a:srgbClr val="C00000"/>
                </a:solidFill>
              </a:rPr>
              <a:t>GLM-16 Counts Need DE-Correction </a:t>
            </a:r>
          </a:p>
          <a:p>
            <a:pPr algn="ctr"/>
            <a:r>
              <a:rPr lang="en-US" sz="4000" b="1" dirty="0">
                <a:solidFill>
                  <a:srgbClr val="C00000"/>
                </a:solidFill>
              </a:rPr>
              <a:t>in Order to Show Proper Pattern </a:t>
            </a:r>
          </a:p>
          <a:p>
            <a:pPr algn="ctr"/>
            <a:r>
              <a:rPr lang="en-US" sz="4000" b="1" dirty="0">
                <a:solidFill>
                  <a:srgbClr val="C00000"/>
                </a:solidFill>
              </a:rPr>
              <a:t>(see Medici et al., 2017)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0824A6-CB37-E1D1-A2B7-3D43517A7BB2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</p:spTree>
    <p:extLst>
      <p:ext uri="{BB962C8B-B14F-4D97-AF65-F5344CB8AC3E}">
        <p14:creationId xmlns:p14="http://schemas.microsoft.com/office/powerpoint/2010/main" val="2124468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2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Flash Energy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pic>
        <p:nvPicPr>
          <p:cNvPr id="8" name="Picture 7" descr="A graph of energy and energy&#10;&#10;Description automatically generated">
            <a:extLst>
              <a:ext uri="{FF2B5EF4-FFF2-40B4-BE49-F238E27FC236}">
                <a16:creationId xmlns:a16="http://schemas.microsoft.com/office/drawing/2014/main" id="{47EE51B3-E54C-273E-3721-976C4B17B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22" y="1171346"/>
            <a:ext cx="4245341" cy="2676923"/>
          </a:xfrm>
          <a:prstGeom prst="rect">
            <a:avLst/>
          </a:prstGeom>
        </p:spPr>
      </p:pic>
      <p:pic>
        <p:nvPicPr>
          <p:cNvPr id="10" name="Picture 9" descr="A graph of energy and energy&#10;&#10;Description automatically generated">
            <a:extLst>
              <a:ext uri="{FF2B5EF4-FFF2-40B4-BE49-F238E27FC236}">
                <a16:creationId xmlns:a16="http://schemas.microsoft.com/office/drawing/2014/main" id="{64C067E9-149B-8EEC-4AD1-151E774C1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122" y="4150297"/>
            <a:ext cx="4245341" cy="2676923"/>
          </a:xfrm>
          <a:prstGeom prst="rect">
            <a:avLst/>
          </a:prstGeom>
        </p:spPr>
      </p:pic>
      <p:pic>
        <p:nvPicPr>
          <p:cNvPr id="14" name="Picture 13" descr="A graph of energy and energy&#10;&#10;Description automatically generated">
            <a:extLst>
              <a:ext uri="{FF2B5EF4-FFF2-40B4-BE49-F238E27FC236}">
                <a16:creationId xmlns:a16="http://schemas.microsoft.com/office/drawing/2014/main" id="{11F229E0-8D03-A66A-83D9-49B8FE99E4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9401" y="1890939"/>
            <a:ext cx="6832022" cy="44597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DAFA2AC-6ED2-E172-337D-73F82C65FC68}"/>
              </a:ext>
            </a:extLst>
          </p:cNvPr>
          <p:cNvSpPr txBox="1"/>
          <p:nvPr/>
        </p:nvSpPr>
        <p:spPr>
          <a:xfrm>
            <a:off x="2639486" y="1493779"/>
            <a:ext cx="1449436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42,368,490</a:t>
            </a:r>
          </a:p>
          <a:p>
            <a:r>
              <a:rPr lang="en-US" sz="1600" dirty="0"/>
              <a:t>Max = 65,535</a:t>
            </a:r>
          </a:p>
          <a:p>
            <a:r>
              <a:rPr lang="en-US" sz="1600" dirty="0"/>
              <a:t>Ave  = 202.7</a:t>
            </a:r>
          </a:p>
          <a:p>
            <a:r>
              <a:rPr lang="en-US" sz="1600" dirty="0"/>
              <a:t>Std   = 432.6</a:t>
            </a:r>
          </a:p>
          <a:p>
            <a:r>
              <a:rPr lang="en-US" sz="1600" dirty="0"/>
              <a:t>Med = 72.3</a:t>
            </a:r>
          </a:p>
          <a:p>
            <a:r>
              <a:rPr lang="en-US" sz="1600" dirty="0"/>
              <a:t>Min  = 1.3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3BCDE5-B767-0B43-0359-1EC19DCD65B6}"/>
              </a:ext>
            </a:extLst>
          </p:cNvPr>
          <p:cNvSpPr txBox="1"/>
          <p:nvPr/>
        </p:nvSpPr>
        <p:spPr>
          <a:xfrm>
            <a:off x="2639486" y="4450825"/>
            <a:ext cx="1449436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45,318,145</a:t>
            </a:r>
          </a:p>
          <a:p>
            <a:r>
              <a:rPr lang="en-US" sz="1600" dirty="0"/>
              <a:t>Max = 65,535</a:t>
            </a:r>
          </a:p>
          <a:p>
            <a:r>
              <a:rPr lang="en-US" sz="1600" dirty="0"/>
              <a:t>Ave  = 215.3</a:t>
            </a:r>
          </a:p>
          <a:p>
            <a:r>
              <a:rPr lang="en-US" sz="1600" dirty="0"/>
              <a:t>Std   = 445.6</a:t>
            </a:r>
          </a:p>
          <a:p>
            <a:r>
              <a:rPr lang="en-US" sz="1600" dirty="0"/>
              <a:t>Med = 76.3</a:t>
            </a:r>
          </a:p>
          <a:p>
            <a:r>
              <a:rPr lang="en-US" sz="1600" dirty="0"/>
              <a:t>Min  = 1.3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2350A4-7E7C-97F8-2DD9-E55C324EF20D}"/>
              </a:ext>
            </a:extLst>
          </p:cNvPr>
          <p:cNvSpPr txBox="1"/>
          <p:nvPr/>
        </p:nvSpPr>
        <p:spPr>
          <a:xfrm>
            <a:off x="9323316" y="2971106"/>
            <a:ext cx="1606530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 = 46,438,720</a:t>
            </a:r>
          </a:p>
          <a:p>
            <a:r>
              <a:rPr lang="en-US" dirty="0"/>
              <a:t>Max = 65,530</a:t>
            </a:r>
          </a:p>
          <a:p>
            <a:r>
              <a:rPr lang="en-US" dirty="0"/>
              <a:t>Ave  = 210.5</a:t>
            </a:r>
          </a:p>
          <a:p>
            <a:r>
              <a:rPr lang="en-US" dirty="0"/>
              <a:t>Std   = 439.6</a:t>
            </a:r>
          </a:p>
          <a:p>
            <a:r>
              <a:rPr lang="en-US" dirty="0"/>
              <a:t>Med = 75.3</a:t>
            </a:r>
          </a:p>
          <a:p>
            <a:r>
              <a:rPr lang="en-US" dirty="0"/>
              <a:t>Min  = 1.3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23FB9E-F8C1-A5A4-30F9-C7111A6E4D46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</p:spTree>
    <p:extLst>
      <p:ext uri="{BB962C8B-B14F-4D97-AF65-F5344CB8AC3E}">
        <p14:creationId xmlns:p14="http://schemas.microsoft.com/office/powerpoint/2010/main" val="305341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757548" y="234603"/>
            <a:ext cx="80158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Flash Energy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pic>
        <p:nvPicPr>
          <p:cNvPr id="5" name="Picture 4" descr="A map of the united states&#10;&#10;Description automatically generated">
            <a:extLst>
              <a:ext uri="{FF2B5EF4-FFF2-40B4-BE49-F238E27FC236}">
                <a16:creationId xmlns:a16="http://schemas.microsoft.com/office/drawing/2014/main" id="{CFED9776-DF9A-9171-F1FB-6152B0AF5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296" y="1237201"/>
            <a:ext cx="3445750" cy="1926601"/>
          </a:xfrm>
          <a:prstGeom prst="rect">
            <a:avLst/>
          </a:prstGeom>
        </p:spPr>
      </p:pic>
      <p:pic>
        <p:nvPicPr>
          <p:cNvPr id="11" name="Picture 10" descr="A map of the united states&#10;&#10;Description automatically generated">
            <a:extLst>
              <a:ext uri="{FF2B5EF4-FFF2-40B4-BE49-F238E27FC236}">
                <a16:creationId xmlns:a16="http://schemas.microsoft.com/office/drawing/2014/main" id="{BF397DA4-A8BC-EB1B-F15E-71591B0DB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861" y="1216530"/>
            <a:ext cx="3668280" cy="2051024"/>
          </a:xfrm>
          <a:prstGeom prst="rect">
            <a:avLst/>
          </a:prstGeom>
        </p:spPr>
      </p:pic>
      <p:pic>
        <p:nvPicPr>
          <p:cNvPr id="13" name="Picture 12" descr="A map of the united states&#10;&#10;Description automatically generated">
            <a:extLst>
              <a:ext uri="{FF2B5EF4-FFF2-40B4-BE49-F238E27FC236}">
                <a16:creationId xmlns:a16="http://schemas.microsoft.com/office/drawing/2014/main" id="{4C5A452D-9609-F45A-0CA7-89EE9E9EA3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9965" y="1216530"/>
            <a:ext cx="3668280" cy="2051024"/>
          </a:xfrm>
          <a:prstGeom prst="rect">
            <a:avLst/>
          </a:prstGeom>
        </p:spPr>
      </p:pic>
      <p:pic>
        <p:nvPicPr>
          <p:cNvPr id="8" name="Picture 7" descr="A graph with a line going up&#10;&#10;Description automatically generated">
            <a:extLst>
              <a:ext uri="{FF2B5EF4-FFF2-40B4-BE49-F238E27FC236}">
                <a16:creationId xmlns:a16="http://schemas.microsoft.com/office/drawing/2014/main" id="{47CBC377-4DB6-327B-F1B8-3C29208526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1389" y="5082058"/>
            <a:ext cx="2522622" cy="1667734"/>
          </a:xfrm>
          <a:prstGeom prst="rect">
            <a:avLst/>
          </a:prstGeom>
        </p:spPr>
      </p:pic>
      <p:pic>
        <p:nvPicPr>
          <p:cNvPr id="10" name="Picture 9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7873916F-9331-8EFA-29E3-48EB3474FA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1389" y="3162667"/>
            <a:ext cx="2522621" cy="1667733"/>
          </a:xfrm>
          <a:prstGeom prst="rect">
            <a:avLst/>
          </a:prstGeom>
        </p:spPr>
      </p:pic>
      <p:pic>
        <p:nvPicPr>
          <p:cNvPr id="14" name="Picture 13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47D36513-B0C2-449F-4B0B-5B10202C19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1436" y="3162667"/>
            <a:ext cx="2587854" cy="1710859"/>
          </a:xfrm>
          <a:prstGeom prst="rect">
            <a:avLst/>
          </a:prstGeom>
        </p:spPr>
      </p:pic>
      <p:pic>
        <p:nvPicPr>
          <p:cNvPr id="16" name="Picture 15" descr="A graph with a line going up&#10;&#10;Description automatically generated">
            <a:extLst>
              <a:ext uri="{FF2B5EF4-FFF2-40B4-BE49-F238E27FC236}">
                <a16:creationId xmlns:a16="http://schemas.microsoft.com/office/drawing/2014/main" id="{576C39A0-8195-6C66-CFEA-240A92C6E5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1436" y="5060495"/>
            <a:ext cx="2587854" cy="17108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69E0405-CB1F-7F51-FD1B-5ED67999E969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19" name="Picture 18" descr="A graph with a line going up&#10;&#10;Description automatically generated">
            <a:extLst>
              <a:ext uri="{FF2B5EF4-FFF2-40B4-BE49-F238E27FC236}">
                <a16:creationId xmlns:a16="http://schemas.microsoft.com/office/drawing/2014/main" id="{BFA800E8-F2CB-CDAB-8347-5F1DCE7E69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533" y="5036375"/>
            <a:ext cx="2522622" cy="1667734"/>
          </a:xfrm>
          <a:prstGeom prst="rect">
            <a:avLst/>
          </a:prstGeom>
        </p:spPr>
      </p:pic>
      <p:pic>
        <p:nvPicPr>
          <p:cNvPr id="21" name="Picture 20" descr="A graph with a line going up&#10;&#10;Description automatically generated">
            <a:extLst>
              <a:ext uri="{FF2B5EF4-FFF2-40B4-BE49-F238E27FC236}">
                <a16:creationId xmlns:a16="http://schemas.microsoft.com/office/drawing/2014/main" id="{E5A8F434-A0DA-8489-2594-A4C61DE9B8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532" y="3162667"/>
            <a:ext cx="2522623" cy="166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098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5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Group Energy 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FBE5BF-60CF-7343-AC20-B7B72A36BA3F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7" name="Picture 6" descr="A graph of a number of people&#10;&#10;Description automatically generated">
            <a:extLst>
              <a:ext uri="{FF2B5EF4-FFF2-40B4-BE49-F238E27FC236}">
                <a16:creationId xmlns:a16="http://schemas.microsoft.com/office/drawing/2014/main" id="{53036003-8958-3F5E-52FA-D2D28E06A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58" y="1247738"/>
            <a:ext cx="4186989" cy="2616868"/>
          </a:xfrm>
          <a:prstGeom prst="rect">
            <a:avLst/>
          </a:prstGeom>
        </p:spPr>
      </p:pic>
      <p:pic>
        <p:nvPicPr>
          <p:cNvPr id="9" name="Picture 8" descr="A graph of energy and group energy&#10;&#10;Description automatically generated">
            <a:extLst>
              <a:ext uri="{FF2B5EF4-FFF2-40B4-BE49-F238E27FC236}">
                <a16:creationId xmlns:a16="http://schemas.microsoft.com/office/drawing/2014/main" id="{12CE911E-175B-A0FE-541E-7E3FB0E8E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58" y="4140867"/>
            <a:ext cx="4186989" cy="2616868"/>
          </a:xfrm>
          <a:prstGeom prst="rect">
            <a:avLst/>
          </a:prstGeom>
        </p:spPr>
      </p:pic>
      <p:pic>
        <p:nvPicPr>
          <p:cNvPr id="11" name="Picture 10" descr="A graph of energy efficiency&#10;&#10;Description automatically generated with medium confidence">
            <a:extLst>
              <a:ext uri="{FF2B5EF4-FFF2-40B4-BE49-F238E27FC236}">
                <a16:creationId xmlns:a16="http://schemas.microsoft.com/office/drawing/2014/main" id="{D4FBCD7E-7C13-5775-D487-1109B12E5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9834" y="2138195"/>
            <a:ext cx="6408550" cy="40053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8F2C927-8D50-3297-DF27-778EE75D6477}"/>
              </a:ext>
            </a:extLst>
          </p:cNvPr>
          <p:cNvSpPr txBox="1"/>
          <p:nvPr/>
        </p:nvSpPr>
        <p:spPr>
          <a:xfrm>
            <a:off x="2928245" y="1493779"/>
            <a:ext cx="1466748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42,368,490</a:t>
            </a:r>
          </a:p>
          <a:p>
            <a:r>
              <a:rPr lang="en-US" sz="1600" dirty="0"/>
              <a:t>Max = 7649.4</a:t>
            </a:r>
          </a:p>
          <a:p>
            <a:r>
              <a:rPr lang="en-US" sz="1600" dirty="0"/>
              <a:t>Ave  = 12.8</a:t>
            </a:r>
          </a:p>
          <a:p>
            <a:r>
              <a:rPr lang="en-US" sz="1600" dirty="0"/>
              <a:t>Std   = 15.3</a:t>
            </a:r>
          </a:p>
          <a:p>
            <a:r>
              <a:rPr lang="en-US" sz="1600" dirty="0"/>
              <a:t>Med = 9.4</a:t>
            </a:r>
          </a:p>
          <a:p>
            <a:r>
              <a:rPr lang="en-US" sz="1600" dirty="0"/>
              <a:t>Min  = 0.6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E3BF1-2CAE-BB76-7CED-8997C881D35D}"/>
              </a:ext>
            </a:extLst>
          </p:cNvPr>
          <p:cNvSpPr txBox="1"/>
          <p:nvPr/>
        </p:nvSpPr>
        <p:spPr>
          <a:xfrm>
            <a:off x="2928245" y="4414730"/>
            <a:ext cx="1466748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45,318,145</a:t>
            </a:r>
          </a:p>
          <a:p>
            <a:r>
              <a:rPr lang="en-US" sz="1600" dirty="0"/>
              <a:t>Max = 6841.3</a:t>
            </a:r>
          </a:p>
          <a:p>
            <a:r>
              <a:rPr lang="en-US" sz="1600" dirty="0"/>
              <a:t>Ave  = 13.3</a:t>
            </a:r>
          </a:p>
          <a:p>
            <a:r>
              <a:rPr lang="en-US" sz="1600" dirty="0"/>
              <a:t>Std   = 16.2</a:t>
            </a:r>
          </a:p>
          <a:p>
            <a:r>
              <a:rPr lang="en-US" sz="1600" dirty="0"/>
              <a:t>Med = 9.7</a:t>
            </a:r>
          </a:p>
          <a:p>
            <a:r>
              <a:rPr lang="en-US" sz="1600" dirty="0"/>
              <a:t>Min  = 0.6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27F9DF-CDC9-EE03-32E9-2AE5998C5D19}"/>
              </a:ext>
            </a:extLst>
          </p:cNvPr>
          <p:cNvSpPr txBox="1"/>
          <p:nvPr/>
        </p:nvSpPr>
        <p:spPr>
          <a:xfrm>
            <a:off x="9696295" y="2660404"/>
            <a:ext cx="162845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 = 46,438,720</a:t>
            </a:r>
          </a:p>
          <a:p>
            <a:r>
              <a:rPr lang="en-US" dirty="0"/>
              <a:t>Max = 11,017.1</a:t>
            </a:r>
          </a:p>
          <a:p>
            <a:r>
              <a:rPr lang="en-US" dirty="0"/>
              <a:t>Ave  = 13.4</a:t>
            </a:r>
          </a:p>
          <a:p>
            <a:r>
              <a:rPr lang="en-US" dirty="0"/>
              <a:t>Std   = 17.5</a:t>
            </a:r>
          </a:p>
          <a:p>
            <a:r>
              <a:rPr lang="en-US" dirty="0"/>
              <a:t>Med = 9.6</a:t>
            </a:r>
          </a:p>
          <a:p>
            <a:r>
              <a:rPr lang="en-US" dirty="0"/>
              <a:t>Min  = 0.6</a:t>
            </a:r>
          </a:p>
        </p:txBody>
      </p:sp>
    </p:spTree>
    <p:extLst>
      <p:ext uri="{BB962C8B-B14F-4D97-AF65-F5344CB8AC3E}">
        <p14:creationId xmlns:p14="http://schemas.microsoft.com/office/powerpoint/2010/main" val="1971980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5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Group Energy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FBE5BF-60CF-7343-AC20-B7B72A36BA3F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7" name="Picture 6" descr="A graph with a line going up&#10;&#10;Description automatically generated">
            <a:extLst>
              <a:ext uri="{FF2B5EF4-FFF2-40B4-BE49-F238E27FC236}">
                <a16:creationId xmlns:a16="http://schemas.microsoft.com/office/drawing/2014/main" id="{3EA7FD9C-30BF-DDC0-FDD3-E2E2F4B24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83" y="5046334"/>
            <a:ext cx="2478896" cy="1700798"/>
          </a:xfrm>
          <a:prstGeom prst="rect">
            <a:avLst/>
          </a:prstGeom>
        </p:spPr>
      </p:pic>
      <p:pic>
        <p:nvPicPr>
          <p:cNvPr id="9" name="Picture 8" descr="A map of the united states&#10;&#10;Description automatically generated">
            <a:extLst>
              <a:ext uri="{FF2B5EF4-FFF2-40B4-BE49-F238E27FC236}">
                <a16:creationId xmlns:a16="http://schemas.microsoft.com/office/drawing/2014/main" id="{4E69D051-C323-9FAC-3B3C-0FC2BBBB3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980" y="1239498"/>
            <a:ext cx="3561348" cy="2023733"/>
          </a:xfrm>
          <a:prstGeom prst="rect">
            <a:avLst/>
          </a:prstGeom>
        </p:spPr>
      </p:pic>
      <p:pic>
        <p:nvPicPr>
          <p:cNvPr id="11" name="Picture 10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A53D260C-D972-E02E-9352-F2AC0B56E2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483" y="3142915"/>
            <a:ext cx="2478896" cy="1700798"/>
          </a:xfrm>
          <a:prstGeom prst="rect">
            <a:avLst/>
          </a:prstGeom>
        </p:spPr>
      </p:pic>
      <p:pic>
        <p:nvPicPr>
          <p:cNvPr id="13" name="Picture 12" descr="A graph with a line going up&#10;&#10;Description automatically generated">
            <a:extLst>
              <a:ext uri="{FF2B5EF4-FFF2-40B4-BE49-F238E27FC236}">
                <a16:creationId xmlns:a16="http://schemas.microsoft.com/office/drawing/2014/main" id="{11A32C9E-366E-459C-40BA-0B5CF4F9AF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3277" y="4973231"/>
            <a:ext cx="2585443" cy="1773901"/>
          </a:xfrm>
          <a:prstGeom prst="rect">
            <a:avLst/>
          </a:prstGeom>
        </p:spPr>
      </p:pic>
      <p:pic>
        <p:nvPicPr>
          <p:cNvPr id="15" name="Picture 14" descr="A map of the united states&#10;&#10;Description automatically generated">
            <a:extLst>
              <a:ext uri="{FF2B5EF4-FFF2-40B4-BE49-F238E27FC236}">
                <a16:creationId xmlns:a16="http://schemas.microsoft.com/office/drawing/2014/main" id="{008A29E9-BFFA-5CF4-0FE5-38F8B51E7E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1155" y="1200036"/>
            <a:ext cx="3608805" cy="2050701"/>
          </a:xfrm>
          <a:prstGeom prst="rect">
            <a:avLst/>
          </a:prstGeom>
        </p:spPr>
      </p:pic>
      <p:pic>
        <p:nvPicPr>
          <p:cNvPr id="17" name="Picture 16" descr="A graph with a line graph&#10;&#10;Description automatically generated">
            <a:extLst>
              <a:ext uri="{FF2B5EF4-FFF2-40B4-BE49-F238E27FC236}">
                <a16:creationId xmlns:a16="http://schemas.microsoft.com/office/drawing/2014/main" id="{480C435D-3D6F-6ED9-AA9E-F0D7DE4554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3278" y="3105721"/>
            <a:ext cx="2585443" cy="1737992"/>
          </a:xfrm>
          <a:prstGeom prst="rect">
            <a:avLst/>
          </a:prstGeom>
        </p:spPr>
      </p:pic>
      <p:pic>
        <p:nvPicPr>
          <p:cNvPr id="19" name="Picture 18" descr="A graph with a line going up&#10;&#10;Description automatically generated">
            <a:extLst>
              <a:ext uri="{FF2B5EF4-FFF2-40B4-BE49-F238E27FC236}">
                <a16:creationId xmlns:a16="http://schemas.microsoft.com/office/drawing/2014/main" id="{7C121B7D-A828-15C8-7D7C-B2A217EE2B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6666" y="4973231"/>
            <a:ext cx="2478896" cy="1700798"/>
          </a:xfrm>
          <a:prstGeom prst="rect">
            <a:avLst/>
          </a:prstGeom>
        </p:spPr>
      </p:pic>
      <p:pic>
        <p:nvPicPr>
          <p:cNvPr id="21" name="Picture 20" descr="A map of the united states&#10;&#10;Description automatically generated">
            <a:extLst>
              <a:ext uri="{FF2B5EF4-FFF2-40B4-BE49-F238E27FC236}">
                <a16:creationId xmlns:a16="http://schemas.microsoft.com/office/drawing/2014/main" id="{1B54D7CA-B853-F55B-4435-E7AF1AC4CC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2083" y="1200035"/>
            <a:ext cx="3608805" cy="2050701"/>
          </a:xfrm>
          <a:prstGeom prst="rect">
            <a:avLst/>
          </a:prstGeom>
        </p:spPr>
      </p:pic>
      <p:pic>
        <p:nvPicPr>
          <p:cNvPr id="23" name="Picture 22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A3EA06D4-EA6E-4773-F6BF-1C0C606256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22457" y="3142915"/>
            <a:ext cx="2533105" cy="173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5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5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Flash Area </a:t>
            </a:r>
            <a:r>
              <a:rPr lang="en-US" sz="3600" b="1" dirty="0">
                <a:solidFill>
                  <a:schemeClr val="bg1"/>
                </a:solidFill>
              </a:rPr>
              <a:t>(2020 – 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FBE5BF-60CF-7343-AC20-B7B72A36BA3F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8" name="Picture 7" descr="A graph of a number of people&#10;&#10;Description automatically generated">
            <a:extLst>
              <a:ext uri="{FF2B5EF4-FFF2-40B4-BE49-F238E27FC236}">
                <a16:creationId xmlns:a16="http://schemas.microsoft.com/office/drawing/2014/main" id="{623B340B-8106-897D-23A0-7DF51E820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62" y="1217529"/>
            <a:ext cx="4215063" cy="2657831"/>
          </a:xfrm>
          <a:prstGeom prst="rect">
            <a:avLst/>
          </a:prstGeom>
        </p:spPr>
      </p:pic>
      <p:pic>
        <p:nvPicPr>
          <p:cNvPr id="10" name="Picture 9" descr="A graph of a number of people&#10;&#10;Description automatically generated">
            <a:extLst>
              <a:ext uri="{FF2B5EF4-FFF2-40B4-BE49-F238E27FC236}">
                <a16:creationId xmlns:a16="http://schemas.microsoft.com/office/drawing/2014/main" id="{71425A79-7BCE-7D69-9302-95955384C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63" y="4046278"/>
            <a:ext cx="4215063" cy="2657831"/>
          </a:xfrm>
          <a:prstGeom prst="rect">
            <a:avLst/>
          </a:prstGeom>
        </p:spPr>
      </p:pic>
      <p:pic>
        <p:nvPicPr>
          <p:cNvPr id="12" name="Picture 11" descr="A graph of a number of people&#10;&#10;Description automatically generated with medium confidence">
            <a:extLst>
              <a:ext uri="{FF2B5EF4-FFF2-40B4-BE49-F238E27FC236}">
                <a16:creationId xmlns:a16="http://schemas.microsoft.com/office/drawing/2014/main" id="{38B750D8-209E-8CC6-721D-095C2ED008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8477" y="1911173"/>
            <a:ext cx="6654871" cy="42702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CA0F3A9-80A5-B5DC-07DA-E34EBD10A4CE}"/>
              </a:ext>
            </a:extLst>
          </p:cNvPr>
          <p:cNvSpPr txBox="1"/>
          <p:nvPr/>
        </p:nvSpPr>
        <p:spPr>
          <a:xfrm>
            <a:off x="2639486" y="1493779"/>
            <a:ext cx="1466748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42,368,490</a:t>
            </a:r>
          </a:p>
          <a:p>
            <a:r>
              <a:rPr lang="en-US" sz="1600" dirty="0"/>
              <a:t>Max = 10,000.8</a:t>
            </a:r>
          </a:p>
          <a:p>
            <a:r>
              <a:rPr lang="en-US" sz="1600" dirty="0"/>
              <a:t>Ave  = 337.6</a:t>
            </a:r>
          </a:p>
          <a:p>
            <a:r>
              <a:rPr lang="en-US" sz="1600" dirty="0"/>
              <a:t>Std   = 344.3</a:t>
            </a:r>
          </a:p>
          <a:p>
            <a:r>
              <a:rPr lang="en-US" sz="1600" dirty="0"/>
              <a:t>Med = 226.6</a:t>
            </a:r>
          </a:p>
          <a:p>
            <a:r>
              <a:rPr lang="en-US" sz="1600" dirty="0"/>
              <a:t>Min  = 65.2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AD6A7D-6780-3B92-D9DF-7411EE224374}"/>
              </a:ext>
            </a:extLst>
          </p:cNvPr>
          <p:cNvSpPr txBox="1"/>
          <p:nvPr/>
        </p:nvSpPr>
        <p:spPr>
          <a:xfrm>
            <a:off x="2639486" y="4450825"/>
            <a:ext cx="1466748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45,318,145</a:t>
            </a:r>
          </a:p>
          <a:p>
            <a:r>
              <a:rPr lang="en-US" sz="1600" dirty="0"/>
              <a:t>Max = 10,000.8</a:t>
            </a:r>
          </a:p>
          <a:p>
            <a:r>
              <a:rPr lang="en-US" sz="1600" dirty="0"/>
              <a:t>Ave  = 347.9</a:t>
            </a:r>
          </a:p>
          <a:p>
            <a:r>
              <a:rPr lang="en-US" sz="1600" dirty="0"/>
              <a:t>Std   = 356.6</a:t>
            </a:r>
          </a:p>
          <a:p>
            <a:r>
              <a:rPr lang="en-US" sz="1600" dirty="0"/>
              <a:t>Med = 233.3</a:t>
            </a:r>
          </a:p>
          <a:p>
            <a:r>
              <a:rPr lang="en-US" sz="1600" dirty="0"/>
              <a:t>Min  = 65.2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C009C3-35F7-5BA1-6BF6-AF343ECF1CE4}"/>
              </a:ext>
            </a:extLst>
          </p:cNvPr>
          <p:cNvSpPr txBox="1"/>
          <p:nvPr/>
        </p:nvSpPr>
        <p:spPr>
          <a:xfrm>
            <a:off x="9323316" y="2971106"/>
            <a:ext cx="162845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 = 46,438,720</a:t>
            </a:r>
          </a:p>
          <a:p>
            <a:r>
              <a:rPr lang="en-US" dirty="0"/>
              <a:t>Max = 10,000.0</a:t>
            </a:r>
          </a:p>
          <a:p>
            <a:r>
              <a:rPr lang="en-US" dirty="0"/>
              <a:t>Ave  = 343.3</a:t>
            </a:r>
          </a:p>
          <a:p>
            <a:r>
              <a:rPr lang="en-US" dirty="0"/>
              <a:t>Std   = 347.4</a:t>
            </a:r>
          </a:p>
          <a:p>
            <a:r>
              <a:rPr lang="en-US" dirty="0"/>
              <a:t>Med = 231.8</a:t>
            </a:r>
          </a:p>
          <a:p>
            <a:r>
              <a:rPr lang="en-US" dirty="0"/>
              <a:t>Min  = 65.2</a:t>
            </a:r>
          </a:p>
        </p:txBody>
      </p:sp>
    </p:spTree>
    <p:extLst>
      <p:ext uri="{BB962C8B-B14F-4D97-AF65-F5344CB8AC3E}">
        <p14:creationId xmlns:p14="http://schemas.microsoft.com/office/powerpoint/2010/main" val="695561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5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Flash Area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pic>
        <p:nvPicPr>
          <p:cNvPr id="7" name="Picture 6" descr="A map of the united states&#10;&#10;Description automatically generated">
            <a:extLst>
              <a:ext uri="{FF2B5EF4-FFF2-40B4-BE49-F238E27FC236}">
                <a16:creationId xmlns:a16="http://schemas.microsoft.com/office/drawing/2014/main" id="{2814C9B5-ADD8-693E-2957-361FEB457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47" y="1188860"/>
            <a:ext cx="3578694" cy="2000934"/>
          </a:xfrm>
          <a:prstGeom prst="rect">
            <a:avLst/>
          </a:prstGeom>
        </p:spPr>
      </p:pic>
      <p:pic>
        <p:nvPicPr>
          <p:cNvPr id="9" name="Picture 8" descr="A map of the united states&#10;&#10;Description automatically generated">
            <a:extLst>
              <a:ext uri="{FF2B5EF4-FFF2-40B4-BE49-F238E27FC236}">
                <a16:creationId xmlns:a16="http://schemas.microsoft.com/office/drawing/2014/main" id="{A2656FAF-1A8B-E6B1-496E-F71698C68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043" y="1188860"/>
            <a:ext cx="3578695" cy="2000934"/>
          </a:xfrm>
          <a:prstGeom prst="rect">
            <a:avLst/>
          </a:prstGeom>
        </p:spPr>
      </p:pic>
      <p:pic>
        <p:nvPicPr>
          <p:cNvPr id="11" name="Picture 10" descr="A map of the united states&#10;&#10;Description automatically generated">
            <a:extLst>
              <a:ext uri="{FF2B5EF4-FFF2-40B4-BE49-F238E27FC236}">
                <a16:creationId xmlns:a16="http://schemas.microsoft.com/office/drawing/2014/main" id="{F7B2626E-573A-E78A-3E31-E7D511A6B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5482" y="1188860"/>
            <a:ext cx="3578695" cy="2000934"/>
          </a:xfrm>
          <a:prstGeom prst="rect">
            <a:avLst/>
          </a:prstGeom>
        </p:spPr>
      </p:pic>
      <p:pic>
        <p:nvPicPr>
          <p:cNvPr id="13" name="Picture 12" descr="A graph with a line going up&#10;&#10;Description automatically generated">
            <a:extLst>
              <a:ext uri="{FF2B5EF4-FFF2-40B4-BE49-F238E27FC236}">
                <a16:creationId xmlns:a16="http://schemas.microsoft.com/office/drawing/2014/main" id="{86CAFF6E-E37C-1873-AC6C-478B9B746D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03" y="3123574"/>
            <a:ext cx="2559655" cy="1713547"/>
          </a:xfrm>
          <a:prstGeom prst="rect">
            <a:avLst/>
          </a:prstGeom>
        </p:spPr>
      </p:pic>
      <p:pic>
        <p:nvPicPr>
          <p:cNvPr id="15" name="Picture 14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2FAFEDC2-2898-B840-C492-0DB4D79E64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2680" y="3123575"/>
            <a:ext cx="2755794" cy="1821886"/>
          </a:xfrm>
          <a:prstGeom prst="rect">
            <a:avLst/>
          </a:prstGeom>
        </p:spPr>
      </p:pic>
      <p:pic>
        <p:nvPicPr>
          <p:cNvPr id="17" name="Picture 16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4BD4C3BB-E7BA-C18C-0519-8E44A67024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5279" y="3123574"/>
            <a:ext cx="2755794" cy="1821886"/>
          </a:xfrm>
          <a:prstGeom prst="rect">
            <a:avLst/>
          </a:prstGeom>
        </p:spPr>
      </p:pic>
      <p:pic>
        <p:nvPicPr>
          <p:cNvPr id="19" name="Picture 18" descr="A graph with a line going up&#10;&#10;Description automatically generated">
            <a:extLst>
              <a:ext uri="{FF2B5EF4-FFF2-40B4-BE49-F238E27FC236}">
                <a16:creationId xmlns:a16="http://schemas.microsoft.com/office/drawing/2014/main" id="{679A2D48-D1A5-5C7E-B447-A200A36A2B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303" y="5066616"/>
            <a:ext cx="2559655" cy="1692216"/>
          </a:xfrm>
          <a:prstGeom prst="rect">
            <a:avLst/>
          </a:prstGeom>
        </p:spPr>
      </p:pic>
      <p:pic>
        <p:nvPicPr>
          <p:cNvPr id="21" name="Picture 20" descr="A graph with a line going up&#10;&#10;Description automatically generated">
            <a:extLst>
              <a:ext uri="{FF2B5EF4-FFF2-40B4-BE49-F238E27FC236}">
                <a16:creationId xmlns:a16="http://schemas.microsoft.com/office/drawing/2014/main" id="{FBDD0954-80BE-4EB6-6576-BBBEED2B30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2572" y="5001780"/>
            <a:ext cx="2755795" cy="1821887"/>
          </a:xfrm>
          <a:prstGeom prst="rect">
            <a:avLst/>
          </a:prstGeom>
        </p:spPr>
      </p:pic>
      <p:pic>
        <p:nvPicPr>
          <p:cNvPr id="23" name="Picture 22" descr="A graph with a line going up&#10;&#10;Description automatically generated">
            <a:extLst>
              <a:ext uri="{FF2B5EF4-FFF2-40B4-BE49-F238E27FC236}">
                <a16:creationId xmlns:a16="http://schemas.microsoft.com/office/drawing/2014/main" id="{2B4852DD-C1EC-5A15-D7A5-B9586E4E22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5279" y="4945461"/>
            <a:ext cx="2755794" cy="18218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FBE5BF-60CF-7343-AC20-B7B72A36BA3F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</p:spTree>
    <p:extLst>
      <p:ext uri="{BB962C8B-B14F-4D97-AF65-F5344CB8AC3E}">
        <p14:creationId xmlns:p14="http://schemas.microsoft.com/office/powerpoint/2010/main" val="985482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5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Flash Duration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FBE5BF-60CF-7343-AC20-B7B72A36BA3F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7" name="Picture 6" descr="A graph of a number of people&#10;&#10;Description automatically generated">
            <a:extLst>
              <a:ext uri="{FF2B5EF4-FFF2-40B4-BE49-F238E27FC236}">
                <a16:creationId xmlns:a16="http://schemas.microsoft.com/office/drawing/2014/main" id="{C82D4165-876C-5689-C976-B7B78FD8A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98" y="1342225"/>
            <a:ext cx="4055042" cy="2590721"/>
          </a:xfrm>
          <a:prstGeom prst="rect">
            <a:avLst/>
          </a:prstGeom>
        </p:spPr>
      </p:pic>
      <p:pic>
        <p:nvPicPr>
          <p:cNvPr id="9" name="Picture 8" descr="A graph of a number of times&#10;&#10;Description automatically generated">
            <a:extLst>
              <a:ext uri="{FF2B5EF4-FFF2-40B4-BE49-F238E27FC236}">
                <a16:creationId xmlns:a16="http://schemas.microsoft.com/office/drawing/2014/main" id="{C66A6431-BD91-D9B2-3CB4-AE2AF9C16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01" y="4159632"/>
            <a:ext cx="4089339" cy="2544477"/>
          </a:xfrm>
          <a:prstGeom prst="rect">
            <a:avLst/>
          </a:prstGeom>
        </p:spPr>
      </p:pic>
      <p:pic>
        <p:nvPicPr>
          <p:cNvPr id="11" name="Picture 10" descr="A graph of a number of times&#10;&#10;Description automatically generated">
            <a:extLst>
              <a:ext uri="{FF2B5EF4-FFF2-40B4-BE49-F238E27FC236}">
                <a16:creationId xmlns:a16="http://schemas.microsoft.com/office/drawing/2014/main" id="{DED2D90C-6D4E-19DA-1BBC-DEBD0B18F9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5294" y="2172879"/>
            <a:ext cx="6385992" cy="39735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7BF4E66-F7E2-050E-CAD2-838BB8169608}"/>
              </a:ext>
            </a:extLst>
          </p:cNvPr>
          <p:cNvSpPr txBox="1"/>
          <p:nvPr/>
        </p:nvSpPr>
        <p:spPr>
          <a:xfrm>
            <a:off x="2663550" y="1691799"/>
            <a:ext cx="1466748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42,368,490</a:t>
            </a:r>
          </a:p>
          <a:p>
            <a:r>
              <a:rPr lang="en-US" sz="1600" dirty="0"/>
              <a:t>Max = 3.0</a:t>
            </a:r>
          </a:p>
          <a:p>
            <a:r>
              <a:rPr lang="en-US" sz="1600" dirty="0"/>
              <a:t>Ave  = 0.279</a:t>
            </a:r>
          </a:p>
          <a:p>
            <a:r>
              <a:rPr lang="en-US" sz="1600" dirty="0"/>
              <a:t>Std   = 0.258</a:t>
            </a:r>
          </a:p>
          <a:p>
            <a:r>
              <a:rPr lang="en-US" sz="1600" dirty="0"/>
              <a:t>Med = 0.217</a:t>
            </a:r>
          </a:p>
          <a:p>
            <a:r>
              <a:rPr lang="en-US" sz="1600" dirty="0"/>
              <a:t>Min  = 0.0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008469-AAD7-6053-9581-E3F94BFCB97F}"/>
              </a:ext>
            </a:extLst>
          </p:cNvPr>
          <p:cNvSpPr txBox="1"/>
          <p:nvPr/>
        </p:nvSpPr>
        <p:spPr>
          <a:xfrm>
            <a:off x="2639486" y="4450825"/>
            <a:ext cx="1466748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45,318,145</a:t>
            </a:r>
          </a:p>
          <a:p>
            <a:r>
              <a:rPr lang="en-US" sz="1600" dirty="0"/>
              <a:t>Max = 3.0</a:t>
            </a:r>
          </a:p>
          <a:p>
            <a:r>
              <a:rPr lang="en-US" sz="1600" dirty="0"/>
              <a:t>Ave  = 0.282</a:t>
            </a:r>
          </a:p>
          <a:p>
            <a:r>
              <a:rPr lang="en-US" sz="1600" dirty="0"/>
              <a:t>Std   = 0.258</a:t>
            </a:r>
          </a:p>
          <a:p>
            <a:r>
              <a:rPr lang="en-US" sz="1600" dirty="0"/>
              <a:t>Med = 0.219</a:t>
            </a:r>
          </a:p>
          <a:p>
            <a:r>
              <a:rPr lang="en-US" sz="1600" dirty="0"/>
              <a:t>Min  = 0.0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30E5EE-A2BB-0526-C0BC-23A95300E424}"/>
              </a:ext>
            </a:extLst>
          </p:cNvPr>
          <p:cNvSpPr txBox="1"/>
          <p:nvPr/>
        </p:nvSpPr>
        <p:spPr>
          <a:xfrm>
            <a:off x="9178937" y="2802664"/>
            <a:ext cx="162845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 = 46,438,720</a:t>
            </a:r>
          </a:p>
          <a:p>
            <a:r>
              <a:rPr lang="en-US" dirty="0"/>
              <a:t>Max = 3.0</a:t>
            </a:r>
          </a:p>
          <a:p>
            <a:r>
              <a:rPr lang="en-US" dirty="0"/>
              <a:t>Ave  = 0.280</a:t>
            </a:r>
          </a:p>
          <a:p>
            <a:r>
              <a:rPr lang="en-US" dirty="0"/>
              <a:t>Std   = 0.257</a:t>
            </a:r>
          </a:p>
          <a:p>
            <a:r>
              <a:rPr lang="en-US" dirty="0"/>
              <a:t>Med = 0.217</a:t>
            </a:r>
          </a:p>
          <a:p>
            <a:r>
              <a:rPr lang="en-US" dirty="0"/>
              <a:t>Min  = 0.0</a:t>
            </a:r>
          </a:p>
        </p:txBody>
      </p:sp>
    </p:spTree>
    <p:extLst>
      <p:ext uri="{BB962C8B-B14F-4D97-AF65-F5344CB8AC3E}">
        <p14:creationId xmlns:p14="http://schemas.microsoft.com/office/powerpoint/2010/main" val="183610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5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Flash Duration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FBE5BF-60CF-7343-AC20-B7B72A36BA3F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7" name="Picture 6" descr="A map of the united states&#10;&#10;Description automatically generated">
            <a:extLst>
              <a:ext uri="{FF2B5EF4-FFF2-40B4-BE49-F238E27FC236}">
                <a16:creationId xmlns:a16="http://schemas.microsoft.com/office/drawing/2014/main" id="{80B89904-70BC-B6CB-78BE-8988729C1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66" y="1199996"/>
            <a:ext cx="3393573" cy="1939908"/>
          </a:xfrm>
          <a:prstGeom prst="rect">
            <a:avLst/>
          </a:prstGeom>
        </p:spPr>
      </p:pic>
      <p:pic>
        <p:nvPicPr>
          <p:cNvPr id="9" name="Picture 8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BFD32B7E-028E-228C-57FA-F5DD14492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34" y="3139904"/>
            <a:ext cx="2502569" cy="1703137"/>
          </a:xfrm>
          <a:prstGeom prst="rect">
            <a:avLst/>
          </a:prstGeom>
        </p:spPr>
      </p:pic>
      <p:pic>
        <p:nvPicPr>
          <p:cNvPr id="11" name="Picture 10" descr="A graph of a number of hours&#10;&#10;Description automatically generated">
            <a:extLst>
              <a:ext uri="{FF2B5EF4-FFF2-40B4-BE49-F238E27FC236}">
                <a16:creationId xmlns:a16="http://schemas.microsoft.com/office/drawing/2014/main" id="{4B5D257E-9532-3333-98A9-0C56DC7BD4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733" y="5079812"/>
            <a:ext cx="2502569" cy="1703137"/>
          </a:xfrm>
          <a:prstGeom prst="rect">
            <a:avLst/>
          </a:prstGeom>
        </p:spPr>
      </p:pic>
      <p:pic>
        <p:nvPicPr>
          <p:cNvPr id="15" name="Picture 14" descr="A map of the united states&#10;&#10;Description automatically generated">
            <a:extLst>
              <a:ext uri="{FF2B5EF4-FFF2-40B4-BE49-F238E27FC236}">
                <a16:creationId xmlns:a16="http://schemas.microsoft.com/office/drawing/2014/main" id="{D9BE8952-9EC1-F42C-75A7-FEAB3E3C0A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963" y="1199996"/>
            <a:ext cx="3501857" cy="2001807"/>
          </a:xfrm>
          <a:prstGeom prst="rect">
            <a:avLst/>
          </a:prstGeom>
        </p:spPr>
      </p:pic>
      <p:pic>
        <p:nvPicPr>
          <p:cNvPr id="17" name="Picture 16" descr="A graph with a line going up&#10;&#10;Description automatically generated">
            <a:extLst>
              <a:ext uri="{FF2B5EF4-FFF2-40B4-BE49-F238E27FC236}">
                <a16:creationId xmlns:a16="http://schemas.microsoft.com/office/drawing/2014/main" id="{B6644239-8365-0F7A-4505-25CFD5FE05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464" y="3201803"/>
            <a:ext cx="2474495" cy="1684031"/>
          </a:xfrm>
          <a:prstGeom prst="rect">
            <a:avLst/>
          </a:prstGeom>
        </p:spPr>
      </p:pic>
      <p:pic>
        <p:nvPicPr>
          <p:cNvPr id="13" name="Picture 12" descr="A graph of a number of hours&#10;&#10;Description automatically generated">
            <a:extLst>
              <a:ext uri="{FF2B5EF4-FFF2-40B4-BE49-F238E27FC236}">
                <a16:creationId xmlns:a16="http://schemas.microsoft.com/office/drawing/2014/main" id="{EEBF6A35-EE37-50C7-9808-EFD36C7A7B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2392" y="5000973"/>
            <a:ext cx="2502567" cy="1703136"/>
          </a:xfrm>
          <a:prstGeom prst="rect">
            <a:avLst/>
          </a:prstGeom>
        </p:spPr>
      </p:pic>
      <p:pic>
        <p:nvPicPr>
          <p:cNvPr id="21" name="Picture 20" descr="A map of the united states&#10;&#10;Description automatically generated">
            <a:extLst>
              <a:ext uri="{FF2B5EF4-FFF2-40B4-BE49-F238E27FC236}">
                <a16:creationId xmlns:a16="http://schemas.microsoft.com/office/drawing/2014/main" id="{D069AE31-3958-FCB3-0A5E-97B2ADA0CA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40423" y="1295295"/>
            <a:ext cx="3335145" cy="1906508"/>
          </a:xfrm>
          <a:prstGeom prst="rect">
            <a:avLst/>
          </a:prstGeom>
        </p:spPr>
      </p:pic>
      <p:pic>
        <p:nvPicPr>
          <p:cNvPr id="23" name="Picture 22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9B311917-C8BA-57DB-104E-085C931865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96878" y="3211422"/>
            <a:ext cx="2446224" cy="1664791"/>
          </a:xfrm>
          <a:prstGeom prst="rect">
            <a:avLst/>
          </a:prstGeom>
        </p:spPr>
      </p:pic>
      <p:pic>
        <p:nvPicPr>
          <p:cNvPr id="19" name="Picture 18" descr="A graph of a number of hours&#10;&#10;Description automatically generated">
            <a:extLst>
              <a:ext uri="{FF2B5EF4-FFF2-40B4-BE49-F238E27FC236}">
                <a16:creationId xmlns:a16="http://schemas.microsoft.com/office/drawing/2014/main" id="{1973C084-29B9-BB20-23C7-058112BEC18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68705" y="4999706"/>
            <a:ext cx="2502569" cy="170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20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5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# Groups in Flash 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FBE5BF-60CF-7343-AC20-B7B72A36BA3F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7" name="Picture 6" descr="A graph with green and white lines&#10;&#10;Description automatically generated">
            <a:extLst>
              <a:ext uri="{FF2B5EF4-FFF2-40B4-BE49-F238E27FC236}">
                <a16:creationId xmlns:a16="http://schemas.microsoft.com/office/drawing/2014/main" id="{3EAD6786-F531-A3F9-F20B-BFFA4E9EF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57" y="1348000"/>
            <a:ext cx="3998496" cy="2587915"/>
          </a:xfrm>
          <a:prstGeom prst="rect">
            <a:avLst/>
          </a:prstGeom>
        </p:spPr>
      </p:pic>
      <p:pic>
        <p:nvPicPr>
          <p:cNvPr id="9" name="Picture 8" descr="A graph with green and white lines&#10;&#10;Description automatically generated">
            <a:extLst>
              <a:ext uri="{FF2B5EF4-FFF2-40B4-BE49-F238E27FC236}">
                <a16:creationId xmlns:a16="http://schemas.microsoft.com/office/drawing/2014/main" id="{D2D8D010-A8EA-728E-39C9-AFA9FBF36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457" y="4168376"/>
            <a:ext cx="3998496" cy="2587915"/>
          </a:xfrm>
          <a:prstGeom prst="rect">
            <a:avLst/>
          </a:prstGeom>
        </p:spPr>
      </p:pic>
      <p:pic>
        <p:nvPicPr>
          <p:cNvPr id="11" name="Picture 10" descr="A graph with green and white lines&#10;&#10;Description automatically generated">
            <a:extLst>
              <a:ext uri="{FF2B5EF4-FFF2-40B4-BE49-F238E27FC236}">
                <a16:creationId xmlns:a16="http://schemas.microsoft.com/office/drawing/2014/main" id="{2C8343EF-CA4B-E080-3866-D3CBE6C8F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8709" y="1910933"/>
            <a:ext cx="6412834" cy="42395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E7FFE3-7ABB-4C2B-698A-1CE6EA5457DD}"/>
              </a:ext>
            </a:extLst>
          </p:cNvPr>
          <p:cNvSpPr txBox="1"/>
          <p:nvPr/>
        </p:nvSpPr>
        <p:spPr>
          <a:xfrm>
            <a:off x="2663550" y="1691799"/>
            <a:ext cx="1466748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42,368,490</a:t>
            </a:r>
          </a:p>
          <a:p>
            <a:r>
              <a:rPr lang="en-US" sz="1600" dirty="0"/>
              <a:t>Max = 101</a:t>
            </a:r>
          </a:p>
          <a:p>
            <a:r>
              <a:rPr lang="en-US" sz="1600" dirty="0"/>
              <a:t>Ave  = 13.2</a:t>
            </a:r>
          </a:p>
          <a:p>
            <a:r>
              <a:rPr lang="en-US" sz="1600" dirty="0"/>
              <a:t>Std   = 15.4</a:t>
            </a:r>
          </a:p>
          <a:p>
            <a:r>
              <a:rPr lang="en-US" sz="1600" dirty="0"/>
              <a:t>Med = 7</a:t>
            </a:r>
          </a:p>
          <a:p>
            <a:r>
              <a:rPr lang="en-US" sz="1600" dirty="0"/>
              <a:t>Min  =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7D9C1E-4464-1918-E02B-E8580DCDA893}"/>
              </a:ext>
            </a:extLst>
          </p:cNvPr>
          <p:cNvSpPr txBox="1"/>
          <p:nvPr/>
        </p:nvSpPr>
        <p:spPr>
          <a:xfrm>
            <a:off x="2639486" y="4450825"/>
            <a:ext cx="1466748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45,318,145</a:t>
            </a:r>
          </a:p>
          <a:p>
            <a:r>
              <a:rPr lang="en-US" sz="1600" dirty="0"/>
              <a:t>Max = 101</a:t>
            </a:r>
          </a:p>
          <a:p>
            <a:r>
              <a:rPr lang="en-US" sz="1600" dirty="0"/>
              <a:t>Ave  = 13.6</a:t>
            </a:r>
          </a:p>
          <a:p>
            <a:r>
              <a:rPr lang="en-US" sz="1600" dirty="0"/>
              <a:t>Std   = 16.0</a:t>
            </a:r>
          </a:p>
          <a:p>
            <a:r>
              <a:rPr lang="en-US" sz="1600" dirty="0"/>
              <a:t>Med = 8</a:t>
            </a:r>
          </a:p>
          <a:p>
            <a:r>
              <a:rPr lang="en-US" sz="1600" dirty="0"/>
              <a:t>Min  =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89BF59-D52B-9B22-0A7B-4967813459F7}"/>
              </a:ext>
            </a:extLst>
          </p:cNvPr>
          <p:cNvSpPr txBox="1"/>
          <p:nvPr/>
        </p:nvSpPr>
        <p:spPr>
          <a:xfrm>
            <a:off x="9178937" y="2802664"/>
            <a:ext cx="162845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 = 46,438,720</a:t>
            </a:r>
          </a:p>
          <a:p>
            <a:r>
              <a:rPr lang="en-US" dirty="0"/>
              <a:t>Max = 101</a:t>
            </a:r>
          </a:p>
          <a:p>
            <a:r>
              <a:rPr lang="en-US" dirty="0"/>
              <a:t>Ave  = 13.3</a:t>
            </a:r>
          </a:p>
          <a:p>
            <a:r>
              <a:rPr lang="en-US" dirty="0"/>
              <a:t>Std   = 15.7</a:t>
            </a:r>
          </a:p>
          <a:p>
            <a:r>
              <a:rPr lang="en-US" dirty="0"/>
              <a:t>Med = 7</a:t>
            </a:r>
          </a:p>
          <a:p>
            <a:r>
              <a:rPr lang="en-US" dirty="0"/>
              <a:t>Min  = 1</a:t>
            </a:r>
          </a:p>
        </p:txBody>
      </p:sp>
    </p:spTree>
    <p:extLst>
      <p:ext uri="{BB962C8B-B14F-4D97-AF65-F5344CB8AC3E}">
        <p14:creationId xmlns:p14="http://schemas.microsoft.com/office/powerpoint/2010/main" val="3515309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5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# Groups in Flash 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pic>
        <p:nvPicPr>
          <p:cNvPr id="7" name="Picture 6" descr="A graph with a line going up&#10;&#10;Description automatically generated">
            <a:extLst>
              <a:ext uri="{FF2B5EF4-FFF2-40B4-BE49-F238E27FC236}">
                <a16:creationId xmlns:a16="http://schemas.microsoft.com/office/drawing/2014/main" id="{3BAD8FF5-7C57-21E1-ECF3-464B87DAB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65" y="5001097"/>
            <a:ext cx="2688214" cy="1807077"/>
          </a:xfrm>
          <a:prstGeom prst="rect">
            <a:avLst/>
          </a:prstGeom>
        </p:spPr>
      </p:pic>
      <p:pic>
        <p:nvPicPr>
          <p:cNvPr id="9" name="Picture 8" descr="A map of the united states&#10;&#10;Description automatically generated">
            <a:extLst>
              <a:ext uri="{FF2B5EF4-FFF2-40B4-BE49-F238E27FC236}">
                <a16:creationId xmlns:a16="http://schemas.microsoft.com/office/drawing/2014/main" id="{A152347C-F874-01E8-7E70-ECBC2E5152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22" y="1226829"/>
            <a:ext cx="3327067" cy="1936576"/>
          </a:xfrm>
          <a:prstGeom prst="rect">
            <a:avLst/>
          </a:prstGeom>
        </p:spPr>
      </p:pic>
      <p:pic>
        <p:nvPicPr>
          <p:cNvPr id="11" name="Picture 10" descr="A graph with a line going up&#10;&#10;Description automatically generated">
            <a:extLst>
              <a:ext uri="{FF2B5EF4-FFF2-40B4-BE49-F238E27FC236}">
                <a16:creationId xmlns:a16="http://schemas.microsoft.com/office/drawing/2014/main" id="{A7834BE0-83B7-D47C-A08B-FE1534361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08" y="3107163"/>
            <a:ext cx="2699367" cy="1807076"/>
          </a:xfrm>
          <a:prstGeom prst="rect">
            <a:avLst/>
          </a:prstGeom>
        </p:spPr>
      </p:pic>
      <p:pic>
        <p:nvPicPr>
          <p:cNvPr id="13" name="Picture 12" descr="A graph with a line going up&#10;&#10;Description automatically generated">
            <a:extLst>
              <a:ext uri="{FF2B5EF4-FFF2-40B4-BE49-F238E27FC236}">
                <a16:creationId xmlns:a16="http://schemas.microsoft.com/office/drawing/2014/main" id="{86EFA2ED-57F5-B64C-7231-34FFBEBEF0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7031" y="5028309"/>
            <a:ext cx="2633799" cy="1770498"/>
          </a:xfrm>
          <a:prstGeom prst="rect">
            <a:avLst/>
          </a:prstGeom>
        </p:spPr>
      </p:pic>
      <p:pic>
        <p:nvPicPr>
          <p:cNvPr id="15" name="Picture 14" descr="A map of the united states&#10;&#10;Description automatically generated">
            <a:extLst>
              <a:ext uri="{FF2B5EF4-FFF2-40B4-BE49-F238E27FC236}">
                <a16:creationId xmlns:a16="http://schemas.microsoft.com/office/drawing/2014/main" id="{F2953A36-A576-5105-822D-A9C2F5C27E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7979" y="1111255"/>
            <a:ext cx="3603990" cy="2097763"/>
          </a:xfrm>
          <a:prstGeom prst="rect">
            <a:avLst/>
          </a:prstGeom>
        </p:spPr>
      </p:pic>
      <p:pic>
        <p:nvPicPr>
          <p:cNvPr id="17" name="Picture 16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38E66DF4-2A08-FA1E-5134-8AE89B8EA1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5194" y="3107163"/>
            <a:ext cx="2633798" cy="1807078"/>
          </a:xfrm>
          <a:prstGeom prst="rect">
            <a:avLst/>
          </a:prstGeom>
        </p:spPr>
      </p:pic>
      <p:pic>
        <p:nvPicPr>
          <p:cNvPr id="19" name="Picture 18" descr="A graph with a line going up&#10;&#10;Description automatically generated">
            <a:extLst>
              <a:ext uri="{FF2B5EF4-FFF2-40B4-BE49-F238E27FC236}">
                <a16:creationId xmlns:a16="http://schemas.microsoft.com/office/drawing/2014/main" id="{21D4FDCC-8D13-6231-8DC7-51E8917A87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1906" y="4937460"/>
            <a:ext cx="2764764" cy="1858536"/>
          </a:xfrm>
          <a:prstGeom prst="rect">
            <a:avLst/>
          </a:prstGeom>
        </p:spPr>
      </p:pic>
      <p:pic>
        <p:nvPicPr>
          <p:cNvPr id="21" name="Picture 20" descr="A map of the united states&#10;&#10;Description automatically generated">
            <a:extLst>
              <a:ext uri="{FF2B5EF4-FFF2-40B4-BE49-F238E27FC236}">
                <a16:creationId xmlns:a16="http://schemas.microsoft.com/office/drawing/2014/main" id="{D0624294-734B-EE55-D15C-CAA56609CF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63883" y="1188929"/>
            <a:ext cx="3325395" cy="1935602"/>
          </a:xfrm>
          <a:prstGeom prst="rect">
            <a:avLst/>
          </a:prstGeom>
        </p:spPr>
      </p:pic>
      <p:pic>
        <p:nvPicPr>
          <p:cNvPr id="23" name="Picture 22" descr="A graph with a line going up&#10;&#10;Description automatically generated">
            <a:extLst>
              <a:ext uri="{FF2B5EF4-FFF2-40B4-BE49-F238E27FC236}">
                <a16:creationId xmlns:a16="http://schemas.microsoft.com/office/drawing/2014/main" id="{51DD1D62-D79D-A081-054E-FE0D90A555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71906" y="3023467"/>
            <a:ext cx="2764766" cy="18585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FBE5BF-60CF-7343-AC20-B7B72A36BA3F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</p:spTree>
    <p:extLst>
      <p:ext uri="{BB962C8B-B14F-4D97-AF65-F5344CB8AC3E}">
        <p14:creationId xmlns:p14="http://schemas.microsoft.com/office/powerpoint/2010/main" val="3615164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5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Max Group Area 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FBE5BF-60CF-7343-AC20-B7B72A36BA3F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7" name="Picture 6" descr="A graph of a number of people&#10;&#10;Description automatically generated">
            <a:extLst>
              <a:ext uri="{FF2B5EF4-FFF2-40B4-BE49-F238E27FC236}">
                <a16:creationId xmlns:a16="http://schemas.microsoft.com/office/drawing/2014/main" id="{E848FE1B-7F0E-2A1F-1ACD-629CC455C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30" y="1348000"/>
            <a:ext cx="4145988" cy="2614276"/>
          </a:xfrm>
          <a:prstGeom prst="rect">
            <a:avLst/>
          </a:prstGeom>
        </p:spPr>
      </p:pic>
      <p:pic>
        <p:nvPicPr>
          <p:cNvPr id="9" name="Picture 8" descr="A graph of a number of people&#10;&#10;Description automatically generated">
            <a:extLst>
              <a:ext uri="{FF2B5EF4-FFF2-40B4-BE49-F238E27FC236}">
                <a16:creationId xmlns:a16="http://schemas.microsoft.com/office/drawing/2014/main" id="{202E3FDB-8666-2663-C415-B250D1A86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28" y="4199021"/>
            <a:ext cx="4145988" cy="2614276"/>
          </a:xfrm>
          <a:prstGeom prst="rect">
            <a:avLst/>
          </a:prstGeom>
        </p:spPr>
      </p:pic>
      <p:pic>
        <p:nvPicPr>
          <p:cNvPr id="11" name="Picture 10" descr="A graph of a number of people&#10;&#10;Description automatically generated">
            <a:extLst>
              <a:ext uri="{FF2B5EF4-FFF2-40B4-BE49-F238E27FC236}">
                <a16:creationId xmlns:a16="http://schemas.microsoft.com/office/drawing/2014/main" id="{99DFD492-0AB0-1DEA-AAE9-13F5CCFF7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7855" y="1987549"/>
            <a:ext cx="6308559" cy="39778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70CEB4-CBAC-2D3F-339C-5CC4BB9A314A}"/>
              </a:ext>
            </a:extLst>
          </p:cNvPr>
          <p:cNvSpPr txBox="1"/>
          <p:nvPr/>
        </p:nvSpPr>
        <p:spPr>
          <a:xfrm>
            <a:off x="2764503" y="1665547"/>
            <a:ext cx="1466748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42,368,490</a:t>
            </a:r>
          </a:p>
          <a:p>
            <a:r>
              <a:rPr lang="en-US" sz="1600" dirty="0"/>
              <a:t>Max = 10,000.8</a:t>
            </a:r>
          </a:p>
          <a:p>
            <a:r>
              <a:rPr lang="en-US" sz="1600" dirty="0"/>
              <a:t>Ave  = 290.9</a:t>
            </a:r>
          </a:p>
          <a:p>
            <a:r>
              <a:rPr lang="en-US" sz="1600" dirty="0"/>
              <a:t>Std   = 290.2</a:t>
            </a:r>
          </a:p>
          <a:p>
            <a:r>
              <a:rPr lang="en-US" sz="1600" dirty="0"/>
              <a:t>Med = 216.2</a:t>
            </a:r>
          </a:p>
          <a:p>
            <a:r>
              <a:rPr lang="en-US" sz="1600" dirty="0"/>
              <a:t>Min  = 65.2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326337-137D-06D1-49AC-F39E3C7B44C4}"/>
              </a:ext>
            </a:extLst>
          </p:cNvPr>
          <p:cNvSpPr txBox="1"/>
          <p:nvPr/>
        </p:nvSpPr>
        <p:spPr>
          <a:xfrm>
            <a:off x="2764503" y="4556990"/>
            <a:ext cx="1466748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N = 45,318,145</a:t>
            </a:r>
          </a:p>
          <a:p>
            <a:r>
              <a:rPr lang="en-US" sz="1600" dirty="0"/>
              <a:t>Max = 10,000.8</a:t>
            </a:r>
          </a:p>
          <a:p>
            <a:r>
              <a:rPr lang="en-US" sz="1600" dirty="0"/>
              <a:t>Ave  = 300.9</a:t>
            </a:r>
          </a:p>
          <a:p>
            <a:r>
              <a:rPr lang="en-US" sz="1600" dirty="0"/>
              <a:t>Std   = 303.2</a:t>
            </a:r>
          </a:p>
          <a:p>
            <a:r>
              <a:rPr lang="en-US" sz="1600" dirty="0"/>
              <a:t>Med = 218.7</a:t>
            </a:r>
          </a:p>
          <a:p>
            <a:r>
              <a:rPr lang="en-US" sz="1600" dirty="0"/>
              <a:t>Min  = 65.2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AD7F66-DC29-D689-B6EA-2C48A00A7851}"/>
              </a:ext>
            </a:extLst>
          </p:cNvPr>
          <p:cNvSpPr txBox="1"/>
          <p:nvPr/>
        </p:nvSpPr>
        <p:spPr>
          <a:xfrm>
            <a:off x="9215031" y="2655138"/>
            <a:ext cx="162845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 = 46,438,720</a:t>
            </a:r>
          </a:p>
          <a:p>
            <a:r>
              <a:rPr lang="en-US" dirty="0"/>
              <a:t>Max = 10,000.0</a:t>
            </a:r>
          </a:p>
          <a:p>
            <a:r>
              <a:rPr lang="en-US" dirty="0"/>
              <a:t>Ave  = 297.1</a:t>
            </a:r>
          </a:p>
          <a:p>
            <a:r>
              <a:rPr lang="en-US" dirty="0"/>
              <a:t>Std   = 294.5</a:t>
            </a:r>
          </a:p>
          <a:p>
            <a:r>
              <a:rPr lang="en-US" dirty="0"/>
              <a:t>Med = 217.3</a:t>
            </a:r>
          </a:p>
          <a:p>
            <a:r>
              <a:rPr lang="en-US" dirty="0"/>
              <a:t>Min  = 65.2</a:t>
            </a:r>
          </a:p>
        </p:txBody>
      </p:sp>
    </p:spTree>
    <p:extLst>
      <p:ext uri="{BB962C8B-B14F-4D97-AF65-F5344CB8AC3E}">
        <p14:creationId xmlns:p14="http://schemas.microsoft.com/office/powerpoint/2010/main" val="4155048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5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GLM-16 </a:t>
            </a:r>
            <a:r>
              <a:rPr lang="en-US" sz="3600" b="1" dirty="0">
                <a:solidFill>
                  <a:srgbClr val="FFFF00"/>
                </a:solidFill>
              </a:rPr>
              <a:t>Max Group Area </a:t>
            </a:r>
            <a:r>
              <a:rPr lang="en-US" sz="3600" b="1" dirty="0">
                <a:solidFill>
                  <a:schemeClr val="bg1"/>
                </a:solidFill>
              </a:rPr>
              <a:t> (2020 – 2022)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FBE5BF-60CF-7343-AC20-B7B72A36BA3F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pic>
        <p:nvPicPr>
          <p:cNvPr id="7" name="Picture 6" descr="A map of the united states&#10;&#10;Description automatically generated">
            <a:extLst>
              <a:ext uri="{FF2B5EF4-FFF2-40B4-BE49-F238E27FC236}">
                <a16:creationId xmlns:a16="http://schemas.microsoft.com/office/drawing/2014/main" id="{6CDFA9E2-33D3-853D-6A27-2367BA72D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78" y="1242826"/>
            <a:ext cx="3488487" cy="1950497"/>
          </a:xfrm>
          <a:prstGeom prst="rect">
            <a:avLst/>
          </a:prstGeom>
        </p:spPr>
      </p:pic>
      <p:pic>
        <p:nvPicPr>
          <p:cNvPr id="9" name="Picture 8" descr="A graph with a line going up&#10;&#10;Description automatically generated">
            <a:extLst>
              <a:ext uri="{FF2B5EF4-FFF2-40B4-BE49-F238E27FC236}">
                <a16:creationId xmlns:a16="http://schemas.microsoft.com/office/drawing/2014/main" id="{8B779893-AB62-B958-4511-EE588EB65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19" y="5091287"/>
            <a:ext cx="2558713" cy="1691594"/>
          </a:xfrm>
          <a:prstGeom prst="rect">
            <a:avLst/>
          </a:prstGeom>
        </p:spPr>
      </p:pic>
      <p:pic>
        <p:nvPicPr>
          <p:cNvPr id="11" name="Picture 10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7215F578-530C-7AE3-805A-E62946033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51" y="3140790"/>
            <a:ext cx="2558715" cy="1691595"/>
          </a:xfrm>
          <a:prstGeom prst="rect">
            <a:avLst/>
          </a:prstGeom>
        </p:spPr>
      </p:pic>
      <p:pic>
        <p:nvPicPr>
          <p:cNvPr id="13" name="Picture 12" descr="A graph with a line going up&#10;&#10;Description automatically generated">
            <a:extLst>
              <a:ext uri="{FF2B5EF4-FFF2-40B4-BE49-F238E27FC236}">
                <a16:creationId xmlns:a16="http://schemas.microsoft.com/office/drawing/2014/main" id="{9445BD32-11AD-175F-684F-8BC9A1777B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3142" y="5091287"/>
            <a:ext cx="2558714" cy="1691594"/>
          </a:xfrm>
          <a:prstGeom prst="rect">
            <a:avLst/>
          </a:prstGeom>
        </p:spPr>
      </p:pic>
      <p:pic>
        <p:nvPicPr>
          <p:cNvPr id="15" name="Picture 14" descr="A map of the united states&#10;&#10;Description automatically generated">
            <a:extLst>
              <a:ext uri="{FF2B5EF4-FFF2-40B4-BE49-F238E27FC236}">
                <a16:creationId xmlns:a16="http://schemas.microsoft.com/office/drawing/2014/main" id="{F11D43B4-28BF-A778-C50C-29D5FA0197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9650" y="1187698"/>
            <a:ext cx="3616925" cy="2022310"/>
          </a:xfrm>
          <a:prstGeom prst="rect">
            <a:avLst/>
          </a:prstGeom>
        </p:spPr>
      </p:pic>
      <p:pic>
        <p:nvPicPr>
          <p:cNvPr id="17" name="Picture 16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FBB0FF8D-91E3-838A-F4B7-8B1E11EAB9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0078" y="3193322"/>
            <a:ext cx="2558715" cy="1691595"/>
          </a:xfrm>
          <a:prstGeom prst="rect">
            <a:avLst/>
          </a:prstGeom>
        </p:spPr>
      </p:pic>
      <p:pic>
        <p:nvPicPr>
          <p:cNvPr id="19" name="Picture 18" descr="A graph with a line going up&#10;&#10;Description automatically generated">
            <a:extLst>
              <a:ext uri="{FF2B5EF4-FFF2-40B4-BE49-F238E27FC236}">
                <a16:creationId xmlns:a16="http://schemas.microsoft.com/office/drawing/2014/main" id="{CFA93DAC-7DFE-37AE-1947-99E35A151D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6461" y="5002565"/>
            <a:ext cx="2454916" cy="1622972"/>
          </a:xfrm>
          <a:prstGeom prst="rect">
            <a:avLst/>
          </a:prstGeom>
        </p:spPr>
      </p:pic>
      <p:pic>
        <p:nvPicPr>
          <p:cNvPr id="21" name="Picture 20" descr="A map of the united states&#10;&#10;Description automatically generated">
            <a:extLst>
              <a:ext uri="{FF2B5EF4-FFF2-40B4-BE49-F238E27FC236}">
                <a16:creationId xmlns:a16="http://schemas.microsoft.com/office/drawing/2014/main" id="{2FDDE688-AED2-635C-A490-51A3760B5D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46482" y="1204384"/>
            <a:ext cx="3587083" cy="2005624"/>
          </a:xfrm>
          <a:prstGeom prst="rect">
            <a:avLst/>
          </a:prstGeom>
        </p:spPr>
      </p:pic>
      <p:pic>
        <p:nvPicPr>
          <p:cNvPr id="23" name="Picture 22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44CD8327-1224-3D5A-AA64-95ED4E61DC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6461" y="3193322"/>
            <a:ext cx="2454916" cy="162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50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97648-0D4A-0461-100B-CC19E21EC820}"/>
              </a:ext>
            </a:extLst>
          </p:cNvPr>
          <p:cNvSpPr/>
          <p:nvPr/>
        </p:nvSpPr>
        <p:spPr>
          <a:xfrm>
            <a:off x="0" y="2"/>
            <a:ext cx="12192000" cy="111553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0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86504-5A49-EEDC-75CE-EDD087CB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81" y="0"/>
            <a:ext cx="2065419" cy="11155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FF78F-0FAF-1C57-4595-E79A1D06DC98}"/>
              </a:ext>
            </a:extLst>
          </p:cNvPr>
          <p:cNvSpPr txBox="1"/>
          <p:nvPr/>
        </p:nvSpPr>
        <p:spPr>
          <a:xfrm>
            <a:off x="1130995" y="232463"/>
            <a:ext cx="926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FBE5BF-60CF-7343-AC20-B7B72A36BA3F}"/>
              </a:ext>
            </a:extLst>
          </p:cNvPr>
          <p:cNvSpPr txBox="1"/>
          <p:nvPr/>
        </p:nvSpPr>
        <p:spPr>
          <a:xfrm>
            <a:off x="10957188" y="6580999"/>
            <a:ext cx="1284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chemeClr val="accent4">
                    <a:lumMod val="50000"/>
                  </a:schemeClr>
                </a:solidFill>
              </a:rPr>
              <a:t>Koshak</a:t>
            </a:r>
            <a:r>
              <a:rPr lang="en-US" sz="1000" b="1" dirty="0">
                <a:solidFill>
                  <a:schemeClr val="accent4">
                    <a:lumMod val="50000"/>
                  </a:schemeClr>
                </a:solidFill>
              </a:rPr>
              <a:t>, NASA/MSFC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C8BFCD-C684-D82E-971B-094A5166A6F2}"/>
              </a:ext>
            </a:extLst>
          </p:cNvPr>
          <p:cNvSpPr txBox="1"/>
          <p:nvPr/>
        </p:nvSpPr>
        <p:spPr>
          <a:xfrm>
            <a:off x="80212" y="1225689"/>
            <a:ext cx="11363970" cy="59400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432FF"/>
                </a:solidFill>
              </a:rPr>
              <a:t>The 20 </a:t>
            </a:r>
            <a:r>
              <a:rPr lang="en-US" sz="2400" b="1" dirty="0" err="1">
                <a:solidFill>
                  <a:srgbClr val="0432FF"/>
                </a:solidFill>
              </a:rPr>
              <a:t>yr</a:t>
            </a:r>
            <a:r>
              <a:rPr lang="en-US" sz="2400" b="1" dirty="0">
                <a:solidFill>
                  <a:srgbClr val="0432FF"/>
                </a:solidFill>
              </a:rPr>
              <a:t> NLDN CG Count has trended downward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Data from 2015-2022 was reclassified to normalize the 20yr record  </a:t>
            </a:r>
            <a:r>
              <a:rPr lang="en-US" sz="1400" dirty="0"/>
              <a:t>(removed even a steeper downward trend)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Downward trend of about 31% over the 20 </a:t>
            </a:r>
            <a:r>
              <a:rPr lang="en-US" sz="2000" dirty="0" err="1"/>
              <a:t>yr</a:t>
            </a:r>
            <a:r>
              <a:rPr lang="en-US" sz="2000" dirty="0"/>
              <a:t> period.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432FF"/>
                </a:solidFill>
              </a:rPr>
              <a:t>Best (2020-2022) GLM-16 total flash count showed mild upward trend coming out of COVID, as did NLDN CG flash count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432F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432FF"/>
                </a:solidFill>
              </a:rPr>
              <a:t>A solid benchmark of basic GLM-16 measurements (</a:t>
            </a:r>
            <a:r>
              <a:rPr lang="en-US" sz="1600" dirty="0">
                <a:solidFill>
                  <a:srgbClr val="0432FF"/>
                </a:solidFill>
              </a:rPr>
              <a:t>flash count, flash energy, group energy, flash area, flash duration, # groups per flash, maximum group area</a:t>
            </a:r>
            <a:r>
              <a:rPr lang="en-US" sz="2400" b="1" dirty="0">
                <a:solidFill>
                  <a:srgbClr val="0432FF"/>
                </a:solidFill>
              </a:rPr>
              <a:t>) were provided to help detect/assess possible future changes in instrument performance &amp; natural lightning variability over CONUS pertinent to NCA analyses </a:t>
            </a:r>
            <a:endParaRPr lang="en-US" sz="2400" dirty="0">
              <a:solidFill>
                <a:srgbClr val="0432FF"/>
              </a:solidFill>
            </a:endParaRP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432FF"/>
                </a:solidFill>
              </a:rPr>
              <a:t>Future Improvements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Future reprocessing of GLM-16 data will back-fill results (</a:t>
            </a:r>
            <a:r>
              <a:rPr lang="en-US" sz="2000" dirty="0" err="1"/>
              <a:t>TBDmonth</a:t>
            </a:r>
            <a:r>
              <a:rPr lang="en-US" sz="2000" dirty="0"/>
              <a:t>/2016 – July/2019)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GLM-16 counts to be boosted by dividing by GLM-16 DE results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GLM-17/18 data to be used to examine/patch GLM-16 low DE in NW CONUS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28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1382</Words>
  <Application>Microsoft Macintosh PowerPoint</Application>
  <PresentationFormat>Widescreen</PresentationFormat>
  <Paragraphs>253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Bradley Hand</vt:lpstr>
      <vt:lpstr>Calibri</vt:lpstr>
      <vt:lpstr>Calibri Light</vt:lpstr>
      <vt:lpstr>Times</vt:lpstr>
      <vt:lpstr>Office Theme</vt:lpstr>
      <vt:lpstr>Ongoing GLM16/NLDN  National Climate Assessment Analyses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GLM-16 National Climate Assessment Analyses</dc:title>
  <dc:creator>Koshak, William J. (MSFC-ST11)</dc:creator>
  <cp:lastModifiedBy>Koshak, William J. (MSFC-ST11)</cp:lastModifiedBy>
  <cp:revision>97</cp:revision>
  <cp:lastPrinted>2023-10-25T16:00:35Z</cp:lastPrinted>
  <dcterms:created xsi:type="dcterms:W3CDTF">2022-08-29T14:55:51Z</dcterms:created>
  <dcterms:modified xsi:type="dcterms:W3CDTF">2023-10-25T16:00:45Z</dcterms:modified>
</cp:coreProperties>
</file>