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4F7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175EE5-09A9-4FAE-AF2A-679DD781A3A7}" v="12" dt="2023-10-27T19:23:12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kson Remington" userId="ccdbaa22-866a-4e74-bddb-6c61056ff540" providerId="ADAL" clId="{43175EE5-09A9-4FAE-AF2A-679DD781A3A7}"/>
    <pc:docChg chg="undo custSel modSld">
      <pc:chgData name="Jackson Remington" userId="ccdbaa22-866a-4e74-bddb-6c61056ff540" providerId="ADAL" clId="{43175EE5-09A9-4FAE-AF2A-679DD781A3A7}" dt="2023-10-27T19:24:22.367" v="57" actId="1035"/>
      <pc:docMkLst>
        <pc:docMk/>
      </pc:docMkLst>
      <pc:sldChg chg="addSp delSp modSp mod">
        <pc:chgData name="Jackson Remington" userId="ccdbaa22-866a-4e74-bddb-6c61056ff540" providerId="ADAL" clId="{43175EE5-09A9-4FAE-AF2A-679DD781A3A7}" dt="2023-10-27T19:24:22.367" v="57" actId="1035"/>
        <pc:sldMkLst>
          <pc:docMk/>
          <pc:sldMk cId="3741933874" sldId="267"/>
        </pc:sldMkLst>
        <pc:spChg chg="add mod">
          <ac:chgData name="Jackson Remington" userId="ccdbaa22-866a-4e74-bddb-6c61056ff540" providerId="ADAL" clId="{43175EE5-09A9-4FAE-AF2A-679DD781A3A7}" dt="2023-10-27T19:24:22.367" v="57" actId="1035"/>
          <ac:spMkLst>
            <pc:docMk/>
            <pc:sldMk cId="3741933874" sldId="267"/>
            <ac:spMk id="2" creationId="{68D16767-8E61-6787-946A-40BC4C6A5841}"/>
          </ac:spMkLst>
        </pc:spChg>
        <pc:spChg chg="mod">
          <ac:chgData name="Jackson Remington" userId="ccdbaa22-866a-4e74-bddb-6c61056ff540" providerId="ADAL" clId="{43175EE5-09A9-4FAE-AF2A-679DD781A3A7}" dt="2023-10-27T19:21:07.614" v="15" actId="14100"/>
          <ac:spMkLst>
            <pc:docMk/>
            <pc:sldMk cId="3741933874" sldId="267"/>
            <ac:spMk id="3" creationId="{FE546EF6-446C-5B84-D956-65221EC91C5E}"/>
          </ac:spMkLst>
        </pc:spChg>
        <pc:spChg chg="mod ord">
          <ac:chgData name="Jackson Remington" userId="ccdbaa22-866a-4e74-bddb-6c61056ff540" providerId="ADAL" clId="{43175EE5-09A9-4FAE-AF2A-679DD781A3A7}" dt="2023-10-27T19:20:55.163" v="14" actId="207"/>
          <ac:spMkLst>
            <pc:docMk/>
            <pc:sldMk cId="3741933874" sldId="267"/>
            <ac:spMk id="9" creationId="{96585E21-7867-C34E-0415-C9F7BC1B5BB8}"/>
          </ac:spMkLst>
        </pc:spChg>
        <pc:picChg chg="add mod">
          <ac:chgData name="Jackson Remington" userId="ccdbaa22-866a-4e74-bddb-6c61056ff540" providerId="ADAL" clId="{43175EE5-09A9-4FAE-AF2A-679DD781A3A7}" dt="2023-10-27T19:20:32.041" v="8" actId="14100"/>
          <ac:picMkLst>
            <pc:docMk/>
            <pc:sldMk cId="3741933874" sldId="267"/>
            <ac:picMk id="4" creationId="{FF931004-5804-B141-FF6B-FBC3A5F4B080}"/>
          </ac:picMkLst>
        </pc:picChg>
        <pc:picChg chg="del">
          <ac:chgData name="Jackson Remington" userId="ccdbaa22-866a-4e74-bddb-6c61056ff540" providerId="ADAL" clId="{43175EE5-09A9-4FAE-AF2A-679DD781A3A7}" dt="2023-10-27T19:19:25.370" v="0" actId="478"/>
          <ac:picMkLst>
            <pc:docMk/>
            <pc:sldMk cId="3741933874" sldId="267"/>
            <ac:picMk id="6" creationId="{F24A69C1-8A5D-7CA3-25E8-2C6D068D841F}"/>
          </ac:picMkLst>
        </pc:picChg>
      </pc:sldChg>
    </pc:docChg>
  </pc:docChgLst>
  <pc:docChgLst>
    <pc:chgData name="Remington, Jackson R. (MSFC-ST11)[NPP POST-DOC CONTRACT]" userId="ccdbaa22-866a-4e74-bddb-6c61056ff540" providerId="ADAL" clId="{43175EE5-09A9-4FAE-AF2A-679DD781A3A7}"/>
    <pc:docChg chg="undo custSel modSld">
      <pc:chgData name="Remington, Jackson R. (MSFC-ST11)[NPP POST-DOC CONTRACT]" userId="ccdbaa22-866a-4e74-bddb-6c61056ff540" providerId="ADAL" clId="{43175EE5-09A9-4FAE-AF2A-679DD781A3A7}" dt="2023-10-27T02:51:39.048" v="38" actId="120"/>
      <pc:docMkLst>
        <pc:docMk/>
      </pc:docMkLst>
      <pc:sldChg chg="addSp delSp modSp mod">
        <pc:chgData name="Remington, Jackson R. (MSFC-ST11)[NPP POST-DOC CONTRACT]" userId="ccdbaa22-866a-4e74-bddb-6c61056ff540" providerId="ADAL" clId="{43175EE5-09A9-4FAE-AF2A-679DD781A3A7}" dt="2023-10-26T02:50:10.903" v="24"/>
        <pc:sldMkLst>
          <pc:docMk/>
          <pc:sldMk cId="1581944186" sldId="257"/>
        </pc:sldMkLst>
        <pc:spChg chg="add mod">
          <ac:chgData name="Remington, Jackson R. (MSFC-ST11)[NPP POST-DOC CONTRACT]" userId="ccdbaa22-866a-4e74-bddb-6c61056ff540" providerId="ADAL" clId="{43175EE5-09A9-4FAE-AF2A-679DD781A3A7}" dt="2023-10-26T02:35:58.046" v="15" actId="207"/>
          <ac:spMkLst>
            <pc:docMk/>
            <pc:sldMk cId="1581944186" sldId="257"/>
            <ac:spMk id="7" creationId="{5F87CA91-6577-BCF5-F51F-5BCDFEFFB5E1}"/>
          </ac:spMkLst>
        </pc:spChg>
        <pc:picChg chg="add mod">
          <ac:chgData name="Remington, Jackson R. (MSFC-ST11)[NPP POST-DOC CONTRACT]" userId="ccdbaa22-866a-4e74-bddb-6c61056ff540" providerId="ADAL" clId="{43175EE5-09A9-4FAE-AF2A-679DD781A3A7}" dt="2023-10-26T02:50:10.903" v="24"/>
          <ac:picMkLst>
            <pc:docMk/>
            <pc:sldMk cId="1581944186" sldId="257"/>
            <ac:picMk id="5" creationId="{1170B7EC-B471-8154-986C-00CE1DCA40A0}"/>
          </ac:picMkLst>
        </pc:picChg>
        <pc:picChg chg="del">
          <ac:chgData name="Remington, Jackson R. (MSFC-ST11)[NPP POST-DOC CONTRACT]" userId="ccdbaa22-866a-4e74-bddb-6c61056ff540" providerId="ADAL" clId="{43175EE5-09A9-4FAE-AF2A-679DD781A3A7}" dt="2023-10-26T02:35:41.344" v="12" actId="478"/>
          <ac:picMkLst>
            <pc:docMk/>
            <pc:sldMk cId="1581944186" sldId="257"/>
            <ac:picMk id="5" creationId="{90588196-1E52-6FC9-045C-837F9F3ECF85}"/>
          </ac:picMkLst>
        </pc:picChg>
      </pc:sldChg>
      <pc:sldChg chg="addSp delSp modSp mod">
        <pc:chgData name="Remington, Jackson R. (MSFC-ST11)[NPP POST-DOC CONTRACT]" userId="ccdbaa22-866a-4e74-bddb-6c61056ff540" providerId="ADAL" clId="{43175EE5-09A9-4FAE-AF2A-679DD781A3A7}" dt="2023-10-26T02:50:25.243" v="25"/>
        <pc:sldMkLst>
          <pc:docMk/>
          <pc:sldMk cId="375296872" sldId="259"/>
        </pc:sldMkLst>
        <pc:picChg chg="add mod">
          <ac:chgData name="Remington, Jackson R. (MSFC-ST11)[NPP POST-DOC CONTRACT]" userId="ccdbaa22-866a-4e74-bddb-6c61056ff540" providerId="ADAL" clId="{43175EE5-09A9-4FAE-AF2A-679DD781A3A7}" dt="2023-10-26T02:50:25.243" v="25"/>
          <ac:picMkLst>
            <pc:docMk/>
            <pc:sldMk cId="375296872" sldId="259"/>
            <ac:picMk id="3" creationId="{C3798AAF-0C46-4471-AEB6-DF5881EDE37B}"/>
          </ac:picMkLst>
        </pc:picChg>
        <pc:picChg chg="del">
          <ac:chgData name="Remington, Jackson R. (MSFC-ST11)[NPP POST-DOC CONTRACT]" userId="ccdbaa22-866a-4e74-bddb-6c61056ff540" providerId="ADAL" clId="{43175EE5-09A9-4FAE-AF2A-679DD781A3A7}" dt="2023-10-26T02:34:35.075" v="7" actId="478"/>
          <ac:picMkLst>
            <pc:docMk/>
            <pc:sldMk cId="375296872" sldId="259"/>
            <ac:picMk id="13" creationId="{7FE95BC3-1F62-F779-7D90-F6EC09FC9E39}"/>
          </ac:picMkLst>
        </pc:picChg>
      </pc:sldChg>
      <pc:sldChg chg="addSp delSp modSp mod">
        <pc:chgData name="Remington, Jackson R. (MSFC-ST11)[NPP POST-DOC CONTRACT]" userId="ccdbaa22-866a-4e74-bddb-6c61056ff540" providerId="ADAL" clId="{43175EE5-09A9-4FAE-AF2A-679DD781A3A7}" dt="2023-10-26T02:29:32.203" v="2" actId="1076"/>
        <pc:sldMkLst>
          <pc:docMk/>
          <pc:sldMk cId="1501040515" sldId="262"/>
        </pc:sldMkLst>
        <pc:picChg chg="del">
          <ac:chgData name="Remington, Jackson R. (MSFC-ST11)[NPP POST-DOC CONTRACT]" userId="ccdbaa22-866a-4e74-bddb-6c61056ff540" providerId="ADAL" clId="{43175EE5-09A9-4FAE-AF2A-679DD781A3A7}" dt="2023-10-26T02:29:15.989" v="0" actId="478"/>
          <ac:picMkLst>
            <pc:docMk/>
            <pc:sldMk cId="1501040515" sldId="262"/>
            <ac:picMk id="5" creationId="{D678246E-BF56-8CC3-059D-BC6C903A1EAD}"/>
          </ac:picMkLst>
        </pc:picChg>
        <pc:picChg chg="add mod">
          <ac:chgData name="Remington, Jackson R. (MSFC-ST11)[NPP POST-DOC CONTRACT]" userId="ccdbaa22-866a-4e74-bddb-6c61056ff540" providerId="ADAL" clId="{43175EE5-09A9-4FAE-AF2A-679DD781A3A7}" dt="2023-10-26T02:29:32.203" v="2" actId="1076"/>
          <ac:picMkLst>
            <pc:docMk/>
            <pc:sldMk cId="1501040515" sldId="262"/>
            <ac:picMk id="8" creationId="{B3CB97E7-61B6-CF41-A40A-42F7AD5BE7EC}"/>
          </ac:picMkLst>
        </pc:picChg>
      </pc:sldChg>
      <pc:sldChg chg="addSp delSp modSp mod delAnim">
        <pc:chgData name="Remington, Jackson R. (MSFC-ST11)[NPP POST-DOC CONTRACT]" userId="ccdbaa22-866a-4e74-bddb-6c61056ff540" providerId="ADAL" clId="{43175EE5-09A9-4FAE-AF2A-679DD781A3A7}" dt="2023-10-26T02:30:57.650" v="6" actId="1038"/>
        <pc:sldMkLst>
          <pc:docMk/>
          <pc:sldMk cId="3092729443" sldId="264"/>
        </pc:sldMkLst>
        <pc:picChg chg="del">
          <ac:chgData name="Remington, Jackson R. (MSFC-ST11)[NPP POST-DOC CONTRACT]" userId="ccdbaa22-866a-4e74-bddb-6c61056ff540" providerId="ADAL" clId="{43175EE5-09A9-4FAE-AF2A-679DD781A3A7}" dt="2023-10-26T02:30:43.718" v="3" actId="478"/>
          <ac:picMkLst>
            <pc:docMk/>
            <pc:sldMk cId="3092729443" sldId="264"/>
            <ac:picMk id="5" creationId="{CC4816E0-DECC-8096-10A9-FD4FE7A9FFB4}"/>
          </ac:picMkLst>
        </pc:picChg>
        <pc:picChg chg="add mod">
          <ac:chgData name="Remington, Jackson R. (MSFC-ST11)[NPP POST-DOC CONTRACT]" userId="ccdbaa22-866a-4e74-bddb-6c61056ff540" providerId="ADAL" clId="{43175EE5-09A9-4FAE-AF2A-679DD781A3A7}" dt="2023-10-26T02:30:57.650" v="6" actId="1038"/>
          <ac:picMkLst>
            <pc:docMk/>
            <pc:sldMk cId="3092729443" sldId="264"/>
            <ac:picMk id="7" creationId="{48CBBC15-3AA5-7A46-83AF-7B9DDC2B7E94}"/>
          </ac:picMkLst>
        </pc:picChg>
      </pc:sldChg>
      <pc:sldChg chg="addSp delSp modSp mod">
        <pc:chgData name="Remington, Jackson R. (MSFC-ST11)[NPP POST-DOC CONTRACT]" userId="ccdbaa22-866a-4e74-bddb-6c61056ff540" providerId="ADAL" clId="{43175EE5-09A9-4FAE-AF2A-679DD781A3A7}" dt="2023-10-26T02:41:17.451" v="23" actId="20577"/>
        <pc:sldMkLst>
          <pc:docMk/>
          <pc:sldMk cId="2474114004" sldId="265"/>
        </pc:sldMkLst>
        <pc:spChg chg="mod">
          <ac:chgData name="Remington, Jackson R. (MSFC-ST11)[NPP POST-DOC CONTRACT]" userId="ccdbaa22-866a-4e74-bddb-6c61056ff540" providerId="ADAL" clId="{43175EE5-09A9-4FAE-AF2A-679DD781A3A7}" dt="2023-10-26T02:41:17.451" v="23" actId="20577"/>
          <ac:spMkLst>
            <pc:docMk/>
            <pc:sldMk cId="2474114004" sldId="265"/>
            <ac:spMk id="2" creationId="{D9982B57-D4B9-2092-D127-65EBCD7DEE62}"/>
          </ac:spMkLst>
        </pc:spChg>
        <pc:picChg chg="add del">
          <ac:chgData name="Remington, Jackson R. (MSFC-ST11)[NPP POST-DOC CONTRACT]" userId="ccdbaa22-866a-4e74-bddb-6c61056ff540" providerId="ADAL" clId="{43175EE5-09A9-4FAE-AF2A-679DD781A3A7}" dt="2023-10-26T02:35:33.579" v="11" actId="478"/>
          <ac:picMkLst>
            <pc:docMk/>
            <pc:sldMk cId="2474114004" sldId="265"/>
            <ac:picMk id="8" creationId="{3A5FC52B-2067-6900-C376-96EEFA95FECE}"/>
          </ac:picMkLst>
        </pc:picChg>
        <pc:picChg chg="mod">
          <ac:chgData name="Remington, Jackson R. (MSFC-ST11)[NPP POST-DOC CONTRACT]" userId="ccdbaa22-866a-4e74-bddb-6c61056ff540" providerId="ADAL" clId="{43175EE5-09A9-4FAE-AF2A-679DD781A3A7}" dt="2023-10-26T02:35:32.978" v="10" actId="1076"/>
          <ac:picMkLst>
            <pc:docMk/>
            <pc:sldMk cId="2474114004" sldId="265"/>
            <ac:picMk id="9" creationId="{0CD420C6-FA36-C9AF-7389-D667D7B30B2A}"/>
          </ac:picMkLst>
        </pc:picChg>
      </pc:sldChg>
      <pc:sldChg chg="addSp delSp modSp mod">
        <pc:chgData name="Remington, Jackson R. (MSFC-ST11)[NPP POST-DOC CONTRACT]" userId="ccdbaa22-866a-4e74-bddb-6c61056ff540" providerId="ADAL" clId="{43175EE5-09A9-4FAE-AF2A-679DD781A3A7}" dt="2023-10-27T02:51:39.048" v="38" actId="120"/>
        <pc:sldMkLst>
          <pc:docMk/>
          <pc:sldMk cId="3741933874" sldId="267"/>
        </pc:sldMkLst>
        <pc:spChg chg="del mod">
          <ac:chgData name="Remington, Jackson R. (MSFC-ST11)[NPP POST-DOC CONTRACT]" userId="ccdbaa22-866a-4e74-bddb-6c61056ff540" providerId="ADAL" clId="{43175EE5-09A9-4FAE-AF2A-679DD781A3A7}" dt="2023-10-27T02:51:08.916" v="30" actId="21"/>
          <ac:spMkLst>
            <pc:docMk/>
            <pc:sldMk cId="3741933874" sldId="267"/>
            <ac:spMk id="2" creationId="{8AF79CFE-058F-5F2B-D077-D2BA01526F51}"/>
          </ac:spMkLst>
        </pc:spChg>
        <pc:spChg chg="mod">
          <ac:chgData name="Remington, Jackson R. (MSFC-ST11)[NPP POST-DOC CONTRACT]" userId="ccdbaa22-866a-4e74-bddb-6c61056ff540" providerId="ADAL" clId="{43175EE5-09A9-4FAE-AF2A-679DD781A3A7}" dt="2023-10-27T02:51:34.634" v="37" actId="14100"/>
          <ac:spMkLst>
            <pc:docMk/>
            <pc:sldMk cId="3741933874" sldId="267"/>
            <ac:spMk id="3" creationId="{FE546EF6-446C-5B84-D956-65221EC91C5E}"/>
          </ac:spMkLst>
        </pc:spChg>
        <pc:spChg chg="add del mod">
          <ac:chgData name="Remington, Jackson R. (MSFC-ST11)[NPP POST-DOC CONTRACT]" userId="ccdbaa22-866a-4e74-bddb-6c61056ff540" providerId="ADAL" clId="{43175EE5-09A9-4FAE-AF2A-679DD781A3A7}" dt="2023-10-27T02:51:11.177" v="32" actId="478"/>
          <ac:spMkLst>
            <pc:docMk/>
            <pc:sldMk cId="3741933874" sldId="267"/>
            <ac:spMk id="8" creationId="{4D48BA2C-8671-982C-1C2C-8FB88A835A0E}"/>
          </ac:spMkLst>
        </pc:spChg>
        <pc:spChg chg="add mod">
          <ac:chgData name="Remington, Jackson R. (MSFC-ST11)[NPP POST-DOC CONTRACT]" userId="ccdbaa22-866a-4e74-bddb-6c61056ff540" providerId="ADAL" clId="{43175EE5-09A9-4FAE-AF2A-679DD781A3A7}" dt="2023-10-27T02:51:39.048" v="38" actId="120"/>
          <ac:spMkLst>
            <pc:docMk/>
            <pc:sldMk cId="3741933874" sldId="267"/>
            <ac:spMk id="9" creationId="{96585E21-7867-C34E-0415-C9F7BC1B5BB8}"/>
          </ac:spMkLst>
        </pc:spChg>
        <pc:picChg chg="add del mod">
          <ac:chgData name="Remington, Jackson R. (MSFC-ST11)[NPP POST-DOC CONTRACT]" userId="ccdbaa22-866a-4e74-bddb-6c61056ff540" providerId="ADAL" clId="{43175EE5-09A9-4FAE-AF2A-679DD781A3A7}" dt="2023-10-27T02:50:53.397" v="26" actId="478"/>
          <ac:picMkLst>
            <pc:docMk/>
            <pc:sldMk cId="3741933874" sldId="267"/>
            <ac:picMk id="4" creationId="{17C5A65D-7F76-3612-73D2-19AF8D3BFA3A}"/>
          </ac:picMkLst>
        </pc:picChg>
        <pc:picChg chg="add mod">
          <ac:chgData name="Remington, Jackson R. (MSFC-ST11)[NPP POST-DOC CONTRACT]" userId="ccdbaa22-866a-4e74-bddb-6c61056ff540" providerId="ADAL" clId="{43175EE5-09A9-4FAE-AF2A-679DD781A3A7}" dt="2023-10-27T02:51:13.731" v="33" actId="1076"/>
          <ac:picMkLst>
            <pc:docMk/>
            <pc:sldMk cId="3741933874" sldId="267"/>
            <ac:picMk id="6" creationId="{F24A69C1-8A5D-7CA3-25E8-2C6D068D841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ky, star&#10;&#10;Description automatically generated">
            <a:extLst>
              <a:ext uri="{FF2B5EF4-FFF2-40B4-BE49-F238E27FC236}">
                <a16:creationId xmlns:a16="http://schemas.microsoft.com/office/drawing/2014/main" id="{DE45DBC8-1A58-7345-8035-EF3A4884006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52654"/>
            <a:ext cx="12192000" cy="236466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594EECD-46B1-A644-843A-2684CF02B724}"/>
              </a:ext>
            </a:extLst>
          </p:cNvPr>
          <p:cNvSpPr/>
          <p:nvPr/>
        </p:nvSpPr>
        <p:spPr>
          <a:xfrm>
            <a:off x="0" y="5445759"/>
            <a:ext cx="12192000" cy="14122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8A894CB-9C17-7A4E-9D4E-0D7281FDC93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768" y="2824335"/>
            <a:ext cx="3278824" cy="1536192"/>
          </a:xfrm>
          <a:prstGeom prst="rect">
            <a:avLst/>
          </a:prstGeom>
          <a:effectLst>
            <a:glow rad="190500">
              <a:srgbClr val="000000">
                <a:alpha val="40000"/>
              </a:srgbClr>
            </a:glow>
          </a:effectLst>
        </p:spPr>
      </p:pic>
      <p:sp>
        <p:nvSpPr>
          <p:cNvPr id="29" name="Rectangle 6">
            <a:extLst>
              <a:ext uri="{FF2B5EF4-FFF2-40B4-BE49-F238E27FC236}">
                <a16:creationId xmlns:a16="http://schemas.microsoft.com/office/drawing/2014/main" id="{5A59EBCF-F64B-024E-9582-5E2ADBD97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727" y="454632"/>
            <a:ext cx="3074633" cy="31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1882" tIns="50941" rIns="101882" bIns="50941"/>
          <a:lstStyle>
            <a:lvl1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 dirty="0">
                <a:solidFill>
                  <a:srgbClr val="677085"/>
                </a:solidFill>
              </a:rPr>
              <a:t>National Aeronautics and Space Administration</a:t>
            </a:r>
          </a:p>
        </p:txBody>
      </p:sp>
      <p:sp>
        <p:nvSpPr>
          <p:cNvPr id="31" name="Rectangle 6">
            <a:extLst>
              <a:ext uri="{FF2B5EF4-FFF2-40B4-BE49-F238E27FC236}">
                <a16:creationId xmlns:a16="http://schemas.microsoft.com/office/drawing/2014/main" id="{7069CAE3-CB44-7044-A313-1F07B4364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727" y="6172727"/>
            <a:ext cx="3074633" cy="31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1882" tIns="50941" rIns="101882" bIns="50941"/>
          <a:lstStyle>
            <a:lvl1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900" dirty="0" err="1">
                <a:solidFill>
                  <a:srgbClr val="677085"/>
                </a:solidFill>
                <a:latin typeface="Arial Black" panose="020B0604020202020204" pitchFamily="34" charset="0"/>
              </a:rPr>
              <a:t>www.nasa.gov</a:t>
            </a:r>
            <a:endParaRPr lang="en-US" altLang="en-US" sz="2400" dirty="0">
              <a:solidFill>
                <a:srgbClr val="677085"/>
              </a:solidFill>
              <a:latin typeface="75 Helvetica Bold" pitchFamily="1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C60A836-08B0-954F-9E38-0EA853E7C9F5}"/>
              </a:ext>
            </a:extLst>
          </p:cNvPr>
          <p:cNvCxnSpPr>
            <a:cxnSpLocks/>
          </p:cNvCxnSpPr>
          <p:nvPr/>
        </p:nvCxnSpPr>
        <p:spPr>
          <a:xfrm>
            <a:off x="6217708" y="3428636"/>
            <a:ext cx="5732554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367ADD9D-1022-CD4E-B4EF-D78CB42F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6320" y="2301431"/>
            <a:ext cx="5908532" cy="1066801"/>
          </a:xfrm>
        </p:spPr>
        <p:txBody>
          <a:bodyPr anchor="b">
            <a:noAutofit/>
          </a:bodyPr>
          <a:lstStyle>
            <a:lvl1pPr>
              <a:defRPr sz="4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Basic Cover Slide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51B8EE5A-3F83-EA43-BF51-5AF70B6692E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36319" y="3556617"/>
            <a:ext cx="5908533" cy="960371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7462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2EDFDA0-DB76-0C49-B3B5-15442D03C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27" y="142875"/>
            <a:ext cx="10328193" cy="41148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9B80195-6DE0-5F44-8201-7DAD9844B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9"/>
            <a:ext cx="11235350" cy="55778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20B3DF01-C89B-E541-BB42-2B706714B4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764" y="6607064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981B1B57-AE15-40C8-8FCC-6C53925603EA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F89E6DD-D45B-054D-90DE-8F8641B8F5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27566" y="6607064"/>
            <a:ext cx="3807604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 txBox="1">
            <a:spLocks/>
          </p:cNvSpPr>
          <p:nvPr/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014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50F3545-F107-0E44-B535-1D3412EF3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27" y="142875"/>
            <a:ext cx="10328193" cy="411480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CDE286D-282B-6243-AACD-F0F67FA203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1726" y="696287"/>
            <a:ext cx="5410200" cy="557784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F2CE1F76-B4D9-3B4E-8184-F8D40442C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0073" y="696287"/>
            <a:ext cx="5410200" cy="5577840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>
                <a:solidFill>
                  <a:schemeClr val="tx2">
                    <a:lumMod val="50000"/>
                  </a:schemeClr>
                </a:solidFill>
              </a:defRPr>
            </a:lvl2pPr>
            <a:lvl3pPr>
              <a:defRPr>
                <a:solidFill>
                  <a:schemeClr val="tx2">
                    <a:lumMod val="50000"/>
                  </a:schemeClr>
                </a:solidFill>
              </a:defRPr>
            </a:lvl3pPr>
            <a:lvl4pPr>
              <a:defRPr>
                <a:solidFill>
                  <a:schemeClr val="tx2">
                    <a:lumMod val="50000"/>
                  </a:schemeClr>
                </a:solidFill>
              </a:defRPr>
            </a:lvl4pPr>
            <a:lvl5pPr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61655911-2EAB-F549-8EDE-B15FB6205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21764" y="6607064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981B1B57-AE15-40C8-8FCC-6C53925603EA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81380B7E-0066-1C4E-BAE3-A6CBA5361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27566" y="6607064"/>
            <a:ext cx="3807604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 txBox="1">
            <a:spLocks/>
          </p:cNvSpPr>
          <p:nvPr/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423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4EDC55D-ADEE-7D41-ABFC-1FB38CC26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27" y="142876"/>
            <a:ext cx="10328193" cy="411480"/>
          </a:xfrm>
        </p:spPr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C7DD15C-1ED8-2946-A1AD-AEE1E6B022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764" y="6607064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981B1B57-AE15-40C8-8FCC-6C53925603EA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290D45E-73C2-154D-A5AB-0B424F00F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27566" y="6607064"/>
            <a:ext cx="3807604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 txBox="1">
            <a:spLocks/>
          </p:cNvSpPr>
          <p:nvPr/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43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6B5188BE-422A-4C46-BF3F-7D579B156E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764" y="6607064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981B1B57-AE15-40C8-8FCC-6C53925603EA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8C888A4-6878-D748-B347-A165014AB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27566" y="6607064"/>
            <a:ext cx="3807604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 txBox="1">
            <a:spLocks/>
          </p:cNvSpPr>
          <p:nvPr/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Page </a:t>
            </a:r>
            <a:fld id="{64E252D3-1CC9-3246-851A-BBA6A7ADC07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044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no footer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687736"/>
            <a:ext cx="12192000" cy="1170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fld id="{981B1B57-AE15-40C8-8FCC-6C53925603EA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fld id="{150C2DB5-868D-4CDE-874B-E638C899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391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PR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B1B57-AE15-40C8-8FCC-6C53925603EA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310" y="142875"/>
            <a:ext cx="937541" cy="4572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9B80195-6DE0-5F44-8201-7DAD9844B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704675"/>
            <a:ext cx="11235350" cy="56229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2EDFDA0-DB76-0C49-B3B5-15442D03C9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4480" y="142876"/>
            <a:ext cx="9295440" cy="411480"/>
          </a:xfrm>
        </p:spPr>
        <p:txBody>
          <a:bodyPr>
            <a:normAutofit/>
          </a:bodyPr>
          <a:lstStyle>
            <a:lvl1pPr>
              <a:defRPr kumimoji="0" lang="en-US" sz="2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 MPR Format (insert Title)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150C2DB5-868D-4CDE-874B-E638C899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201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1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,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5687736"/>
            <a:ext cx="12192000" cy="1170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fld id="{981B1B57-AE15-40C8-8FCC-6C53925603EA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fld id="{150C2DB5-868D-4CDE-874B-E638C899F06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016951" y="125834"/>
            <a:ext cx="1149292" cy="855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455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1D4429-FFC0-DA48-B3ED-A122FD0EE5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8924" y="2830011"/>
            <a:ext cx="1454152" cy="119797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39B8F7B-CD87-E146-A0FE-2176C11A7142}"/>
              </a:ext>
            </a:extLst>
          </p:cNvPr>
          <p:cNvSpPr/>
          <p:nvPr/>
        </p:nvSpPr>
        <p:spPr>
          <a:xfrm>
            <a:off x="10823713" y="0"/>
            <a:ext cx="1368287" cy="1063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150C2DB5-868D-4CDE-874B-E638C899F0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31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ving Stars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89509F-1357-BF45-8C37-1C645701B0A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6299" y="142875"/>
            <a:ext cx="1074867" cy="8855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EABA2A-8180-3A4E-A5AD-00F548987F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5435237" cy="6857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8096DE-25E2-1E4B-A420-AA373887B5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7132" y="1993900"/>
            <a:ext cx="5715000" cy="2870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12266B-7BCF-444F-ABBC-266D4062A5E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4216" y="3067050"/>
            <a:ext cx="8966200" cy="723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4FFFCC-4912-4641-9B7C-8FA5CB2DF10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825" y="905548"/>
            <a:ext cx="6695886" cy="52856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6A446D-3584-5640-927D-4E292FED5E0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alphaModFix amt="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03416" cy="685727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267871-FE69-4846-B040-B916199BD6B9}"/>
              </a:ext>
            </a:extLst>
          </p:cNvPr>
          <p:cNvCxnSpPr>
            <a:cxnSpLocks/>
          </p:cNvCxnSpPr>
          <p:nvPr/>
        </p:nvCxnSpPr>
        <p:spPr>
          <a:xfrm>
            <a:off x="6217708" y="3428636"/>
            <a:ext cx="5732554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D36B4B0-9D73-874E-9BA3-6149CFFFAD19}"/>
              </a:ext>
            </a:extLst>
          </p:cNvPr>
          <p:cNvSpPr/>
          <p:nvPr/>
        </p:nvSpPr>
        <p:spPr>
          <a:xfrm>
            <a:off x="0" y="0"/>
            <a:ext cx="12192000" cy="22415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381000">
              <a:schemeClr val="tx1">
                <a:alpha val="5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BF14CAF-D7BE-BD41-9943-060F106BAF86}"/>
              </a:ext>
            </a:extLst>
          </p:cNvPr>
          <p:cNvSpPr/>
          <p:nvPr/>
        </p:nvSpPr>
        <p:spPr>
          <a:xfrm>
            <a:off x="0" y="4616451"/>
            <a:ext cx="12192000" cy="22415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381000">
              <a:schemeClr val="tx1">
                <a:alpha val="5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A115AE6-BDEC-8A40-B5CE-7110147265E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768" y="2824335"/>
            <a:ext cx="3278824" cy="1536192"/>
          </a:xfrm>
          <a:prstGeom prst="rect">
            <a:avLst/>
          </a:prstGeom>
          <a:effectLst>
            <a:glow rad="190500">
              <a:srgbClr val="000000">
                <a:alpha val="40000"/>
              </a:srgbClr>
            </a:glow>
          </a:effec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37407841-BFC6-6545-ADBF-62F08EDAD5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36320" y="2301431"/>
            <a:ext cx="5908532" cy="1066801"/>
          </a:xfrm>
        </p:spPr>
        <p:txBody>
          <a:bodyPr anchor="b">
            <a:noAutofit/>
          </a:bodyPr>
          <a:lstStyle>
            <a:lvl1pPr>
              <a:defRPr sz="4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Moving Stars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FCB3B55F-FB04-2641-9553-2370D335A21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36319" y="3556617"/>
            <a:ext cx="5908533" cy="960371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Animation #1</a:t>
            </a:r>
          </a:p>
        </p:txBody>
      </p:sp>
    </p:spTree>
    <p:extLst>
      <p:ext uri="{BB962C8B-B14F-4D97-AF65-F5344CB8AC3E}">
        <p14:creationId xmlns:p14="http://schemas.microsoft.com/office/powerpoint/2010/main" val="195520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 L -0.2319 0.00347 " pathEditMode="relative" rAng="0" ptsTypes="AA">
                                      <p:cBhvr>
                                        <p:cTn id="6" dur="2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02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BB40F6-BDD4-284A-A03F-93525FFFD3B2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81700"/>
            <a:ext cx="12192000" cy="8763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771A63-B302-B849-A8AE-4E6629B77B1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497" y="6105049"/>
            <a:ext cx="813436" cy="673188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C15D5B1-9BB5-944D-A44F-8D56CE17A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27" y="142876"/>
            <a:ext cx="10328193" cy="410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F74112A-B7EA-C348-B702-FF68DC24F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1727" y="620785"/>
            <a:ext cx="11235350" cy="5577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EDC5F1-351E-804F-B246-CB5E298081F1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3413" y="142876"/>
            <a:ext cx="776955" cy="640080"/>
          </a:xfrm>
          <a:prstGeom prst="rect">
            <a:avLst/>
          </a:prstGeom>
        </p:spPr>
      </p:pic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236E7A53-E5AF-B54E-8852-0A666E2D13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21764" y="6607064"/>
            <a:ext cx="844791" cy="250935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981B1B57-AE15-40C8-8FCC-6C53925603EA}" type="datetimeFigureOut">
              <a:rPr lang="en-US" smtClean="0"/>
              <a:t>10/27/2023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451D4E6-0DBA-BA4F-A395-FB3058C18A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27566" y="6607064"/>
            <a:ext cx="3807604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D47F61E-F8D2-CB4F-B177-62E2FE9F76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58321" y="6607064"/>
            <a:ext cx="1324282" cy="250936"/>
          </a:xfrm>
          <a:prstGeom prst="rect">
            <a:avLst/>
          </a:prstGeom>
          <a:effectLst/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</a:defRPr>
            </a:lvl1pPr>
          </a:lstStyle>
          <a:p>
            <a:fld id="{150C2DB5-868D-4CDE-874B-E638C899F06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Text Box 7">
            <a:extLst>
              <a:ext uri="{FF2B5EF4-FFF2-40B4-BE49-F238E27FC236}">
                <a16:creationId xmlns:a16="http://schemas.microsoft.com/office/drawing/2014/main" id="{E6EBECB1-2664-BC4B-A766-7D22398B2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337" y="6607065"/>
            <a:ext cx="2997090" cy="241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1882" tIns="50941" rIns="101882" bIns="50941" anchor="b">
            <a:spAutoFit/>
          </a:bodyPr>
          <a:lstStyle>
            <a:lvl1pPr defTabSz="1019175">
              <a:defRPr sz="2400">
                <a:solidFill>
                  <a:schemeClr val="tx1"/>
                </a:solidFill>
                <a:latin typeface="55 Helvetica Roman" pitchFamily="1" charset="0"/>
              </a:defRPr>
            </a:lvl1pPr>
            <a:lvl2pPr marL="509588" defTabSz="1019175">
              <a:defRPr sz="2400">
                <a:solidFill>
                  <a:schemeClr val="tx1"/>
                </a:solidFill>
                <a:latin typeface="55 Helvetica Roman" pitchFamily="1" charset="0"/>
              </a:defRPr>
            </a:lvl2pPr>
            <a:lvl3pPr marL="1019175" defTabSz="1019175">
              <a:defRPr sz="2400">
                <a:solidFill>
                  <a:schemeClr val="tx1"/>
                </a:solidFill>
                <a:latin typeface="55 Helvetica Roman" pitchFamily="1" charset="0"/>
              </a:defRPr>
            </a:lvl3pPr>
            <a:lvl4pPr marL="1528763" defTabSz="1019175">
              <a:defRPr sz="2400">
                <a:solidFill>
                  <a:schemeClr val="tx1"/>
                </a:solidFill>
                <a:latin typeface="55 Helvetica Roman" pitchFamily="1" charset="0"/>
              </a:defRPr>
            </a:lvl4pPr>
            <a:lvl5pPr marL="2038350" defTabSz="1019175">
              <a:defRPr sz="2400">
                <a:solidFill>
                  <a:schemeClr val="tx1"/>
                </a:solidFill>
                <a:latin typeface="55 Helvetica Roman" pitchFamily="1" charset="0"/>
              </a:defRPr>
            </a:lvl5pPr>
            <a:lvl6pPr marL="24955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pitchFamily="1" charset="0"/>
              </a:defRPr>
            </a:lvl6pPr>
            <a:lvl7pPr marL="29527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pitchFamily="1" charset="0"/>
              </a:defRPr>
            </a:lvl7pPr>
            <a:lvl8pPr marL="34099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pitchFamily="1" charset="0"/>
              </a:defRPr>
            </a:lvl8pPr>
            <a:lvl9pPr marL="3867150" defTabSz="101917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55 Helvetica Roman" pitchFamily="1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900" b="1" dirty="0">
                <a:solidFill>
                  <a:srgbClr val="ADB8CC"/>
                </a:solidFill>
                <a:effectLst>
                  <a:glow rad="190500">
                    <a:srgbClr val="0B183D">
                      <a:alpha val="50000"/>
                    </a:srgbClr>
                  </a:glow>
                </a:effectLst>
                <a:latin typeface="Arial" panose="020B0604020202020204" pitchFamily="34" charset="0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519857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ing.com/new/termsofuse?FORM=GENTO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F8B43-25E8-4348-BA20-A27B15A64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Hunting Energetic Radiation from Thunderstorms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59A76A-E528-4043-A6D3-31030D037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Jackson Remington</a:t>
            </a:r>
          </a:p>
          <a:p>
            <a:r>
              <a:rPr lang="en-US" dirty="0"/>
              <a:t>NASA Postdoctoral Program</a:t>
            </a:r>
          </a:p>
          <a:p>
            <a:r>
              <a:rPr lang="en-US" dirty="0"/>
              <a:t>Marshall Space Flight Center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2B08C8B-C417-4DAE-A5F6-33C44ECA80AE}"/>
              </a:ext>
            </a:extLst>
          </p:cNvPr>
          <p:cNvSpPr txBox="1">
            <a:spLocks/>
          </p:cNvSpPr>
          <p:nvPr/>
        </p:nvSpPr>
        <p:spPr>
          <a:xfrm>
            <a:off x="0" y="4726420"/>
            <a:ext cx="7574144" cy="132099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Østgaard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, M.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Marisaldi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, A.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Mezentsev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, D.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Sarria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(U. of Bergen)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 Light" panose="020F0302020204030204"/>
              </a:rPr>
              <a:t>T. Lang, M. Quick, C. Schultz, R. Blakeslee (MSFC)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I. Adams, R.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Kroodsma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, G.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Heymsfield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(GSFC)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H. Christian, P. Bitzer (UAH)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40D596D-DAA9-0176-ABB0-7203A15E2F25}"/>
              </a:ext>
            </a:extLst>
          </p:cNvPr>
          <p:cNvSpPr txBox="1">
            <a:spLocks/>
          </p:cNvSpPr>
          <p:nvPr/>
        </p:nvSpPr>
        <p:spPr>
          <a:xfrm>
            <a:off x="3215898" y="4716198"/>
            <a:ext cx="8976102" cy="132099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 Light" panose="020F0302020204030204"/>
              </a:rPr>
              <a:t>E. Grove (NRL), J. </a:t>
            </a:r>
            <a:r>
              <a:rPr lang="en-US" sz="2000" dirty="0" err="1">
                <a:solidFill>
                  <a:prstClr val="black"/>
                </a:solidFill>
                <a:latin typeface="Calibri Light" panose="020F0302020204030204"/>
              </a:rPr>
              <a:t>Montanya</a:t>
            </a:r>
            <a:r>
              <a:rPr lang="en-US" sz="2000" dirty="0">
                <a:solidFill>
                  <a:prstClr val="black"/>
                </a:solidFill>
                <a:latin typeface="Calibri Light" panose="020F0302020204030204"/>
              </a:rPr>
              <a:t> (UPC)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Pazos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(UNAM), M. Stanley (LMA Tech.)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black"/>
                </a:solidFill>
                <a:latin typeface="Calibri Light" panose="020F0302020204030204"/>
              </a:rPr>
              <a:t>C. </a:t>
            </a:r>
            <a:r>
              <a:rPr lang="en-US" sz="2000" dirty="0" err="1">
                <a:solidFill>
                  <a:prstClr val="black"/>
                </a:solidFill>
                <a:latin typeface="Calibri Light" panose="020F0302020204030204"/>
              </a:rPr>
              <a:t>Velosa</a:t>
            </a:r>
            <a:r>
              <a:rPr lang="en-US" sz="2000" dirty="0">
                <a:solidFill>
                  <a:prstClr val="black"/>
                </a:solidFill>
                <a:latin typeface="Calibri Light" panose="020F0302020204030204"/>
              </a:rPr>
              <a:t> (UNC), M. </a:t>
            </a:r>
            <a:r>
              <a:rPr lang="en-US" sz="2000" dirty="0" err="1">
                <a:solidFill>
                  <a:prstClr val="black"/>
                </a:solidFill>
                <a:latin typeface="Calibri Light" panose="020F0302020204030204"/>
              </a:rPr>
              <a:t>Fullekrug</a:t>
            </a:r>
            <a:r>
              <a:rPr lang="en-US" sz="2000" dirty="0">
                <a:solidFill>
                  <a:prstClr val="black"/>
                </a:solidFill>
                <a:latin typeface="Calibri Light" panose="020F0302020204030204"/>
              </a:rPr>
              <a:t> (Bath University), </a:t>
            </a:r>
          </a:p>
          <a:p>
            <a:pPr algn="r"/>
            <a:r>
              <a:rPr lang="en-US" sz="2000" dirty="0">
                <a:solidFill>
                  <a:prstClr val="black"/>
                </a:solidFill>
                <a:latin typeface="Calibri Light" panose="020F0302020204030204"/>
              </a:rPr>
              <a:t>S. </a:t>
            </a:r>
            <a:r>
              <a:rPr lang="en-US" sz="2000" dirty="0" err="1">
                <a:solidFill>
                  <a:prstClr val="black"/>
                </a:solidFill>
                <a:latin typeface="Calibri Light" panose="020F0302020204030204"/>
              </a:rPr>
              <a:t>Cummer</a:t>
            </a:r>
            <a:r>
              <a:rPr lang="en-US" sz="2000" dirty="0">
                <a:solidFill>
                  <a:prstClr val="black"/>
                </a:solidFill>
                <a:latin typeface="Calibri Light" panose="020F0302020204030204"/>
              </a:rPr>
              <a:t> (Duke),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M. Cohen (GIT), R.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Longenbaugh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(Sandia NL)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FDFE5C-AB86-2B5A-2823-DE253019F6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8722" y="76591"/>
            <a:ext cx="1536700" cy="20701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21A6E6-94B3-0624-55A2-AEE9BABFDFEE}"/>
              </a:ext>
            </a:extLst>
          </p:cNvPr>
          <p:cNvSpPr txBox="1"/>
          <p:nvPr/>
        </p:nvSpPr>
        <p:spPr>
          <a:xfrm>
            <a:off x="1020458" y="1386840"/>
            <a:ext cx="12442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chemeClr val="bg2">
                    <a:lumMod val="50000"/>
                  </a:schemeClr>
                </a:solidFill>
              </a:rPr>
              <a:t>University of Bergen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87CA91-6577-BCF5-F51F-5BCDFEFFB5E1}"/>
              </a:ext>
            </a:extLst>
          </p:cNvPr>
          <p:cNvSpPr/>
          <p:nvPr/>
        </p:nvSpPr>
        <p:spPr>
          <a:xfrm>
            <a:off x="10848975" y="76591"/>
            <a:ext cx="1195877" cy="9044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LOFT flight campaign showing NASA ER-2 plane">
            <a:extLst>
              <a:ext uri="{FF2B5EF4-FFF2-40B4-BE49-F238E27FC236}">
                <a16:creationId xmlns:a16="http://schemas.microsoft.com/office/drawing/2014/main" id="{1170B7EC-B471-8154-986C-00CE1DCA4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435" y="121061"/>
            <a:ext cx="6735417" cy="198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94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25009ACC-7089-5B33-6597-D91B6C0400BE}"/>
              </a:ext>
            </a:extLst>
          </p:cNvPr>
          <p:cNvSpPr/>
          <p:nvPr/>
        </p:nvSpPr>
        <p:spPr>
          <a:xfrm>
            <a:off x="9772073" y="5648324"/>
            <a:ext cx="2419927" cy="9480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F20CCE-8868-AFF2-5E9B-56F9C530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4513" y="138727"/>
            <a:ext cx="8562975" cy="411480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Airborne Lightning Observatory for FEGS and TGFs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15625F2-C637-AC64-D4B2-040828264905}"/>
              </a:ext>
            </a:extLst>
          </p:cNvPr>
          <p:cNvGrpSpPr/>
          <p:nvPr/>
        </p:nvGrpSpPr>
        <p:grpSpPr>
          <a:xfrm>
            <a:off x="7413264" y="598245"/>
            <a:ext cx="4324349" cy="4171875"/>
            <a:chOff x="7413264" y="-537135"/>
            <a:chExt cx="4324349" cy="4171875"/>
          </a:xfrm>
        </p:grpSpPr>
        <p:sp>
          <p:nvSpPr>
            <p:cNvPr id="15" name="Title 1">
              <a:extLst>
                <a:ext uri="{FF2B5EF4-FFF2-40B4-BE49-F238E27FC236}">
                  <a16:creationId xmlns:a16="http://schemas.microsoft.com/office/drawing/2014/main" id="{ECA1EBE4-514C-06DD-8194-2AB0D63905FF}"/>
                </a:ext>
              </a:extLst>
            </p:cNvPr>
            <p:cNvSpPr txBox="1">
              <a:spLocks/>
            </p:cNvSpPr>
            <p:nvPr/>
          </p:nvSpPr>
          <p:spPr>
            <a:xfrm>
              <a:off x="7413264" y="3223260"/>
              <a:ext cx="4324349" cy="41148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2">
                      <a:lumMod val="50000"/>
                    </a:schemeClr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500" dirty="0"/>
                <a:t>Terrestrial Gamma-ray Flashes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6142B68-E63B-0779-7C8D-5F32F0E2E614}"/>
                </a:ext>
              </a:extLst>
            </p:cNvPr>
            <p:cNvGrpSpPr/>
            <p:nvPr/>
          </p:nvGrpSpPr>
          <p:grpSpPr>
            <a:xfrm>
              <a:off x="7696199" y="-537135"/>
              <a:ext cx="3755938" cy="3712356"/>
              <a:chOff x="7696199" y="-537135"/>
              <a:chExt cx="3755938" cy="3712356"/>
            </a:xfrm>
          </p:grpSpPr>
          <p:sp>
            <p:nvSpPr>
              <p:cNvPr id="16" name="Left Brace 15">
                <a:extLst>
                  <a:ext uri="{FF2B5EF4-FFF2-40B4-BE49-F238E27FC236}">
                    <a16:creationId xmlns:a16="http://schemas.microsoft.com/office/drawing/2014/main" id="{ABE5A834-96F5-E8D3-668F-58764B2D7973}"/>
                  </a:ext>
                </a:extLst>
              </p:cNvPr>
              <p:cNvSpPr/>
              <p:nvPr/>
            </p:nvSpPr>
            <p:spPr>
              <a:xfrm rot="5400000">
                <a:off x="9368428" y="1091513"/>
                <a:ext cx="411479" cy="3755938"/>
              </a:xfrm>
              <a:prstGeom prst="leftBrace">
                <a:avLst>
                  <a:gd name="adj1" fmla="val 39097"/>
                  <a:gd name="adj2" fmla="val 47281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1708270B-BF47-E4A4-700A-B202B24846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75210" y="-537135"/>
                <a:ext cx="0" cy="3305640"/>
              </a:xfrm>
              <a:prstGeom prst="line">
                <a:avLst/>
              </a:prstGeom>
              <a:ln w="412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C678CBB-D29D-9F59-6E7F-707DCBDC1D2F}"/>
              </a:ext>
            </a:extLst>
          </p:cNvPr>
          <p:cNvGrpSpPr/>
          <p:nvPr/>
        </p:nvGrpSpPr>
        <p:grpSpPr>
          <a:xfrm>
            <a:off x="4376611" y="2064544"/>
            <a:ext cx="4324349" cy="1510051"/>
            <a:chOff x="4376611" y="2064544"/>
            <a:chExt cx="4324349" cy="151005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B04D06D-D251-1652-7B79-A5CBF6A07D33}"/>
                </a:ext>
              </a:extLst>
            </p:cNvPr>
            <p:cNvGrpSpPr/>
            <p:nvPr/>
          </p:nvGrpSpPr>
          <p:grpSpPr>
            <a:xfrm>
              <a:off x="4376611" y="2666625"/>
              <a:ext cx="4324349" cy="907970"/>
              <a:chOff x="4376611" y="1554105"/>
              <a:chExt cx="4324349" cy="907970"/>
            </a:xfrm>
          </p:grpSpPr>
          <p:sp>
            <p:nvSpPr>
              <p:cNvPr id="10" name="Left Brace 9">
                <a:extLst>
                  <a:ext uri="{FF2B5EF4-FFF2-40B4-BE49-F238E27FC236}">
                    <a16:creationId xmlns:a16="http://schemas.microsoft.com/office/drawing/2014/main" id="{1F8C0641-5C50-DA54-D0B3-B853CD89BC2B}"/>
                  </a:ext>
                </a:extLst>
              </p:cNvPr>
              <p:cNvSpPr/>
              <p:nvPr/>
            </p:nvSpPr>
            <p:spPr>
              <a:xfrm rot="5400000">
                <a:off x="6352179" y="-232425"/>
                <a:ext cx="411479" cy="3984539"/>
              </a:xfrm>
              <a:prstGeom prst="leftBrace">
                <a:avLst>
                  <a:gd name="adj1" fmla="val 39097"/>
                  <a:gd name="adj2" fmla="val 22908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itle 1">
                <a:extLst>
                  <a:ext uri="{FF2B5EF4-FFF2-40B4-BE49-F238E27FC236}">
                    <a16:creationId xmlns:a16="http://schemas.microsoft.com/office/drawing/2014/main" id="{67F71794-8C46-3EF8-FD70-E0209B888F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76611" y="2050595"/>
                <a:ext cx="4324349" cy="41148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sz="2500" dirty="0"/>
                  <a:t>Geostationary Lightning Mapper</a:t>
                </a:r>
              </a:p>
            </p:txBody>
          </p:sp>
        </p:grp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492F47FB-E284-8C87-7AEC-52F896210B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37419" y="2064544"/>
              <a:ext cx="0" cy="661606"/>
            </a:xfrm>
            <a:prstGeom prst="line">
              <a:avLst/>
            </a:prstGeom>
            <a:ln w="4000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66A145A-CC9E-63BD-C96B-176B04DAD998}"/>
              </a:ext>
            </a:extLst>
          </p:cNvPr>
          <p:cNvGrpSpPr/>
          <p:nvPr/>
        </p:nvGrpSpPr>
        <p:grpSpPr>
          <a:xfrm>
            <a:off x="6129882" y="553538"/>
            <a:ext cx="3247943" cy="1531723"/>
            <a:chOff x="5751193" y="553538"/>
            <a:chExt cx="3247943" cy="153172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2104E20-71F2-BD5C-4376-A9E6297045FD}"/>
                </a:ext>
              </a:extLst>
            </p:cNvPr>
            <p:cNvGrpSpPr/>
            <p:nvPr/>
          </p:nvGrpSpPr>
          <p:grpSpPr>
            <a:xfrm>
              <a:off x="5751193" y="1129328"/>
              <a:ext cx="3247943" cy="955933"/>
              <a:chOff x="5751193" y="550208"/>
              <a:chExt cx="3247943" cy="955933"/>
            </a:xfrm>
          </p:grpSpPr>
          <p:sp>
            <p:nvSpPr>
              <p:cNvPr id="8" name="Left Brace 7">
                <a:extLst>
                  <a:ext uri="{FF2B5EF4-FFF2-40B4-BE49-F238E27FC236}">
                    <a16:creationId xmlns:a16="http://schemas.microsoft.com/office/drawing/2014/main" id="{51E82738-F031-554A-E100-949E217E3056}"/>
                  </a:ext>
                </a:extLst>
              </p:cNvPr>
              <p:cNvSpPr/>
              <p:nvPr/>
            </p:nvSpPr>
            <p:spPr>
              <a:xfrm rot="5400000">
                <a:off x="7151519" y="-670412"/>
                <a:ext cx="459443" cy="2900683"/>
              </a:xfrm>
              <a:prstGeom prst="leftBrace">
                <a:avLst>
                  <a:gd name="adj1" fmla="val 34593"/>
                  <a:gd name="adj2" fmla="val 36143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itle 1">
                <a:extLst>
                  <a:ext uri="{FF2B5EF4-FFF2-40B4-BE49-F238E27FC236}">
                    <a16:creationId xmlns:a16="http://schemas.microsoft.com/office/drawing/2014/main" id="{C0275576-7361-1BA2-16CD-D6380476B5F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51193" y="1094661"/>
                <a:ext cx="3247943" cy="41148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0000" lnSpcReduction="10000"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>
                        <a:lumMod val="50000"/>
                      </a:schemeClr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en-US" dirty="0"/>
                  <a:t>Fly’s Eye GLM Simulator</a:t>
                </a:r>
              </a:p>
            </p:txBody>
          </p:sp>
        </p:grp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A0CD1C0-BA3D-792D-74F2-553F839D8C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82129" y="553538"/>
              <a:ext cx="0" cy="661606"/>
            </a:xfrm>
            <a:prstGeom prst="line">
              <a:avLst/>
            </a:prstGeom>
            <a:ln w="4000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afrc2016-0332-04-FEGS | UAH's Fly's Eye GLM Simulator, which… | Flickr">
            <a:extLst>
              <a:ext uri="{FF2B5EF4-FFF2-40B4-BE49-F238E27FC236}">
                <a16:creationId xmlns:a16="http://schemas.microsoft.com/office/drawing/2014/main" id="{F6F245A8-9BDB-B57B-57B3-5BDDC36AC4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45784" y="923009"/>
            <a:ext cx="1784093" cy="152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aunch of GOES-R Transformational Weather Satellite Likely Delayed by Hurricane Matthew ...">
            <a:extLst>
              <a:ext uri="{FF2B5EF4-FFF2-40B4-BE49-F238E27FC236}">
                <a16:creationId xmlns:a16="http://schemas.microsoft.com/office/drawing/2014/main" id="{2F7DF70B-7F40-803E-71EB-B0D7C8AE1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2333" y="3682757"/>
            <a:ext cx="2404642" cy="1534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Illustration of a Terrestrial Gamma Flash">
            <a:extLst>
              <a:ext uri="{FF2B5EF4-FFF2-40B4-BE49-F238E27FC236}">
                <a16:creationId xmlns:a16="http://schemas.microsoft.com/office/drawing/2014/main" id="{124349DA-AA1A-6FEF-CEEF-AFBB157D1D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69561" y="4818158"/>
            <a:ext cx="4009212" cy="1567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8F59771-78DA-CC2E-C000-9577704891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2216" y="899456"/>
            <a:ext cx="1115169" cy="7743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798AAF-0C46-4471-AEB6-DF5881EDE3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65"/>
          <a:stretch/>
        </p:blipFill>
        <p:spPr>
          <a:xfrm>
            <a:off x="7619" y="860531"/>
            <a:ext cx="4112644" cy="57358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5296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E78F5-B42C-0E41-FFAC-6F7EBD207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Terrestrial Gamma-ray Flashes &amp; Gamma-ray Glows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5A13B-EC63-8A2B-95D0-4415D69CF4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9"/>
            <a:ext cx="5163218" cy="5914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Relatively rare events</a:t>
            </a:r>
          </a:p>
          <a:p>
            <a:pPr marL="0" indent="0">
              <a:buNone/>
            </a:pPr>
            <a:r>
              <a:rPr lang="en-US" dirty="0"/>
              <a:t>“Series of happy accidents”</a:t>
            </a:r>
          </a:p>
          <a:p>
            <a:pPr marL="0" indent="0">
              <a:buNone/>
            </a:pPr>
            <a:r>
              <a:rPr lang="en-US" dirty="0"/>
              <a:t>Cascades of relativistic electrons fueled by large-scale electric fields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u="sng" dirty="0"/>
              <a:t>TGFs:</a:t>
            </a:r>
          </a:p>
          <a:p>
            <a:r>
              <a:rPr lang="en-US" sz="2400" dirty="0"/>
              <a:t>Gamma-ray photons up to 10s of MeV</a:t>
            </a:r>
          </a:p>
          <a:p>
            <a:r>
              <a:rPr lang="en-US" sz="2400" dirty="0"/>
              <a:t>Duration: 10s – 100s of </a:t>
            </a:r>
            <a:r>
              <a:rPr lang="el-GR" sz="2400" dirty="0"/>
              <a:t>μ</a:t>
            </a:r>
            <a:r>
              <a:rPr lang="en-US" sz="2400" dirty="0"/>
              <a:t>s</a:t>
            </a:r>
          </a:p>
          <a:p>
            <a:r>
              <a:rPr lang="en-US" sz="2400" dirty="0"/>
              <a:t>Produced by extreme, small-scale electric fields</a:t>
            </a:r>
          </a:p>
          <a:p>
            <a:pPr lvl="1"/>
            <a:r>
              <a:rPr lang="en-US" sz="2400" dirty="0"/>
              <a:t>occurs first few </a:t>
            </a:r>
            <a:r>
              <a:rPr lang="en-US" sz="2400" dirty="0" err="1"/>
              <a:t>ms</a:t>
            </a:r>
            <a:r>
              <a:rPr lang="en-US" sz="2400" dirty="0"/>
              <a:t> of lightning leader development</a:t>
            </a:r>
          </a:p>
          <a:p>
            <a:r>
              <a:rPr lang="en-US" sz="2400" dirty="0"/>
              <a:t>Fluence anywhere from 10</a:t>
            </a:r>
            <a:r>
              <a:rPr lang="en-US" sz="2400" baseline="30000" dirty="0"/>
              <a:t>15</a:t>
            </a:r>
            <a:r>
              <a:rPr lang="en-US" sz="2400" dirty="0"/>
              <a:t> – 10</a:t>
            </a:r>
            <a:r>
              <a:rPr lang="en-US" sz="2400" baseline="30000" dirty="0"/>
              <a:t>19</a:t>
            </a:r>
            <a:r>
              <a:rPr lang="en-US" sz="2400" dirty="0"/>
              <a:t> photons</a:t>
            </a:r>
          </a:p>
          <a:p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A31E381-1A4E-07E8-4D2E-24651DE2FA6A}"/>
              </a:ext>
            </a:extLst>
          </p:cNvPr>
          <p:cNvSpPr txBox="1">
            <a:spLocks/>
          </p:cNvSpPr>
          <p:nvPr/>
        </p:nvSpPr>
        <p:spPr>
          <a:xfrm>
            <a:off x="6271487" y="671119"/>
            <a:ext cx="5163218" cy="5577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u="sng" dirty="0"/>
              <a:t>Gamma-ray glows:</a:t>
            </a:r>
          </a:p>
          <a:p>
            <a:r>
              <a:rPr lang="en-US" sz="2400" dirty="0"/>
              <a:t>Gamma-ray photons up to 10s of MeV</a:t>
            </a:r>
          </a:p>
          <a:p>
            <a:r>
              <a:rPr lang="en-US" sz="2400" dirty="0"/>
              <a:t>Duration: ~Minutes</a:t>
            </a:r>
          </a:p>
          <a:p>
            <a:r>
              <a:rPr lang="en-US" sz="2400" dirty="0"/>
              <a:t>Produced and maintained by large-scale electric fields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A9F12B-7AB2-9573-1A7F-8384C8329A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2216" y="899456"/>
            <a:ext cx="1115169" cy="77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258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DE035-7301-3895-D84D-988ACBAF7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ALOFT Campaign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87C87-A70A-B708-3AE7-7947E911A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8"/>
            <a:ext cx="11235350" cy="40481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July 2023</a:t>
            </a:r>
          </a:p>
          <a:p>
            <a:r>
              <a:rPr lang="en-US" dirty="0"/>
              <a:t>Based out of MacDill AFB, Tampa, FL</a:t>
            </a:r>
          </a:p>
          <a:p>
            <a:r>
              <a:rPr lang="en-US" dirty="0"/>
              <a:t>Identify, seek out, and observe TGFs/glows over tropical thunderstorms</a:t>
            </a:r>
          </a:p>
          <a:p>
            <a:pPr lvl="1"/>
            <a:r>
              <a:rPr lang="en-US" dirty="0"/>
              <a:t>How are they related? Different?</a:t>
            </a:r>
          </a:p>
          <a:p>
            <a:pPr lvl="1"/>
            <a:r>
              <a:rPr lang="en-US" dirty="0"/>
              <a:t>What is their connection to storm state?</a:t>
            </a:r>
          </a:p>
          <a:p>
            <a:pPr lvl="1"/>
            <a:endParaRPr lang="en-US" dirty="0"/>
          </a:p>
          <a:p>
            <a:r>
              <a:rPr lang="en-US" dirty="0"/>
              <a:t>NASA ER-2 aircraft outfitted with a suite of instruments:</a:t>
            </a:r>
          </a:p>
          <a:p>
            <a:pPr lvl="1"/>
            <a:r>
              <a:rPr lang="en-US" sz="1600" dirty="0"/>
              <a:t>UIB-BGO and </a:t>
            </a:r>
            <a:r>
              <a:rPr lang="en-US" sz="1600" dirty="0" err="1"/>
              <a:t>iSTORM</a:t>
            </a:r>
            <a:r>
              <a:rPr lang="en-US" sz="1600" dirty="0"/>
              <a:t> gamma detectors</a:t>
            </a:r>
          </a:p>
          <a:p>
            <a:pPr lvl="1"/>
            <a:r>
              <a:rPr lang="en-US" sz="1600" dirty="0"/>
              <a:t>FEGS for multi-spectral lightning observations</a:t>
            </a:r>
          </a:p>
          <a:p>
            <a:pPr lvl="1"/>
            <a:r>
              <a:rPr lang="en-US" sz="1600" dirty="0"/>
              <a:t>EFCM and LIP electric field change sensors</a:t>
            </a:r>
          </a:p>
          <a:p>
            <a:pPr lvl="1"/>
            <a:r>
              <a:rPr lang="en-US" sz="1600" dirty="0"/>
              <a:t>Active and passive microwave sensors </a:t>
            </a:r>
          </a:p>
          <a:p>
            <a:pPr lvl="2"/>
            <a:r>
              <a:rPr lang="en-US" sz="1400" dirty="0"/>
              <a:t>AMPR, EXRAD, </a:t>
            </a:r>
            <a:r>
              <a:rPr lang="en-US" sz="1400" dirty="0" err="1"/>
              <a:t>CoSSIR</a:t>
            </a:r>
            <a:r>
              <a:rPr lang="en-US" sz="1400" dirty="0"/>
              <a:t>, CRS</a:t>
            </a:r>
          </a:p>
          <a:p>
            <a:endParaRPr lang="en-US" dirty="0"/>
          </a:p>
        </p:txBody>
      </p:sp>
      <p:pic>
        <p:nvPicPr>
          <p:cNvPr id="6" name="Picture 5" descr="ALOFT flight campaign showing NASA ER-2 plane">
            <a:extLst>
              <a:ext uri="{FF2B5EF4-FFF2-40B4-BE49-F238E27FC236}">
                <a16:creationId xmlns:a16="http://schemas.microsoft.com/office/drawing/2014/main" id="{71937B02-BBEB-20F6-C5BC-167B26AE8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44" y="4508334"/>
            <a:ext cx="6735417" cy="198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28D0C2-65FE-3CDF-4A5F-6C2DE0E844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1614" y="1661460"/>
            <a:ext cx="5094842" cy="39045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CE156E-7B04-4D0F-3544-AE5D52295C7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2216" y="899456"/>
            <a:ext cx="1115169" cy="77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29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EB837A-BD8C-BEF9-DDA4-C2822D2AF87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038" y="369800"/>
            <a:ext cx="10658805" cy="57922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454D85-3F85-3ABD-636D-D4C0597141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2216" y="899456"/>
            <a:ext cx="1115169" cy="77432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15E2AEC-95CF-A98F-E260-93B8B778069A}"/>
              </a:ext>
            </a:extLst>
          </p:cNvPr>
          <p:cNvSpPr/>
          <p:nvPr/>
        </p:nvSpPr>
        <p:spPr>
          <a:xfrm>
            <a:off x="3029527" y="5634182"/>
            <a:ext cx="831273" cy="52791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42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008F7-DBA8-78F5-C17A-73022EEFC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28" y="142875"/>
            <a:ext cx="4101366" cy="411480"/>
          </a:xfrm>
        </p:spPr>
        <p:txBody>
          <a:bodyPr>
            <a:normAutofit fontScale="90000"/>
          </a:bodyPr>
          <a:lstStyle/>
          <a:p>
            <a:r>
              <a:rPr lang="en-US" dirty="0"/>
              <a:t>First Science Flight: July 3-4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11B9D-CA1B-FBB5-8E7E-CBFEB0FB8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8" y="671119"/>
            <a:ext cx="4101364" cy="5577840"/>
          </a:xfrm>
        </p:spPr>
        <p:txBody>
          <a:bodyPr/>
          <a:lstStyle/>
          <a:p>
            <a:r>
              <a:rPr lang="en-US" dirty="0"/>
              <a:t>First science flight</a:t>
            </a:r>
          </a:p>
          <a:p>
            <a:r>
              <a:rPr lang="en-US" dirty="0"/>
              <a:t> Off the West coast of Yucatan Peninsula</a:t>
            </a:r>
          </a:p>
          <a:p>
            <a:r>
              <a:rPr lang="en-US" dirty="0"/>
              <a:t>Multiple passes with active gamma glows</a:t>
            </a:r>
          </a:p>
          <a:p>
            <a:r>
              <a:rPr lang="en-US" dirty="0"/>
              <a:t>One TGF!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06F0D7-67E0-4574-7793-0EF66BB0EEE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2216" y="899456"/>
            <a:ext cx="1115169" cy="774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9EC07A-88E6-589F-06CC-2C1FF30914BC}"/>
              </a:ext>
            </a:extLst>
          </p:cNvPr>
          <p:cNvSpPr txBox="1"/>
          <p:nvPr/>
        </p:nvSpPr>
        <p:spPr>
          <a:xfrm>
            <a:off x="712572" y="5478995"/>
            <a:ext cx="31279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2"/>
                </a:solidFill>
              </a:rPr>
              <a:t>PRELIMINARY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CB97E7-61B6-CF41-A40A-42F7AD5BE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518" y="190213"/>
            <a:ext cx="6068272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40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C435B-89D0-A9B4-9780-A8C6C005A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July 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365B2-1189-2C71-8E71-DB425CE65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9"/>
            <a:ext cx="3250117" cy="5577840"/>
          </a:xfrm>
        </p:spPr>
        <p:txBody>
          <a:bodyPr/>
          <a:lstStyle/>
          <a:p>
            <a:r>
              <a:rPr lang="en-US" dirty="0" err="1"/>
              <a:t>Campache</a:t>
            </a:r>
            <a:r>
              <a:rPr lang="en-US" dirty="0"/>
              <a:t> Bay</a:t>
            </a:r>
          </a:p>
          <a:p>
            <a:pPr lvl="1"/>
            <a:r>
              <a:rPr lang="en-US" dirty="0"/>
              <a:t>Most TGF results at this location (even ignoring this flight)</a:t>
            </a:r>
          </a:p>
          <a:p>
            <a:r>
              <a:rPr lang="en-US" dirty="0"/>
              <a:t>Nearly constant glows and </a:t>
            </a:r>
            <a:r>
              <a:rPr lang="en-US" b="1" dirty="0"/>
              <a:t>85</a:t>
            </a:r>
            <a:r>
              <a:rPr lang="en-US" dirty="0"/>
              <a:t> confirmed TGFs!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D17617-5A78-4EED-3F27-D22DE35D60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9008" y="65385"/>
            <a:ext cx="1193963" cy="16083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F8DCD1-9FC5-1F5B-892A-4470ADD14AAD}"/>
              </a:ext>
            </a:extLst>
          </p:cNvPr>
          <p:cNvSpPr txBox="1"/>
          <p:nvPr/>
        </p:nvSpPr>
        <p:spPr>
          <a:xfrm>
            <a:off x="712572" y="5478995"/>
            <a:ext cx="31279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2"/>
                </a:solidFill>
              </a:rPr>
              <a:t>PRELIMINARY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CBBC15-3AA5-7A46-83AF-7B9DDC2B7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415" y="554355"/>
            <a:ext cx="7840169" cy="4753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29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82B57-D4B9-2092-D127-65EBCD7DE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data: July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36E595-65DB-D74B-A414-7B1DF158B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27" y="671119"/>
            <a:ext cx="11235350" cy="275788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Long-duration TGF(s)</a:t>
            </a:r>
          </a:p>
          <a:p>
            <a:r>
              <a:rPr lang="en-US" dirty="0"/>
              <a:t>~10 </a:t>
            </a:r>
            <a:r>
              <a:rPr lang="en-US" dirty="0" err="1"/>
              <a:t>ms</a:t>
            </a:r>
            <a:r>
              <a:rPr lang="en-US" dirty="0"/>
              <a:t> total with definite sub-structure</a:t>
            </a:r>
          </a:p>
          <a:p>
            <a:pPr marL="0" indent="0">
              <a:buNone/>
            </a:pPr>
            <a:r>
              <a:rPr lang="en-US" dirty="0"/>
              <a:t>TGFs typically observed over pockets of greatest convection and lowest temperature</a:t>
            </a:r>
          </a:p>
        </p:txBody>
      </p:sp>
      <p:pic>
        <p:nvPicPr>
          <p:cNvPr id="4" name="Bilde 5" descr="Et bilde som inneholder line, Plottdiagram, diagram, Parallell&#10;&#10;Automatisk generert beskrivelse">
            <a:extLst>
              <a:ext uri="{FF2B5EF4-FFF2-40B4-BE49-F238E27FC236}">
                <a16:creationId xmlns:a16="http://schemas.microsoft.com/office/drawing/2014/main" id="{E5A5119F-57B7-ACB2-93E2-BEA53176DB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1815" y="4107011"/>
            <a:ext cx="4464381" cy="2339238"/>
          </a:xfrm>
          <a:prstGeom prst="rect">
            <a:avLst/>
          </a:prstGeom>
        </p:spPr>
      </p:pic>
      <p:pic>
        <p:nvPicPr>
          <p:cNvPr id="5" name="Bilde 4" descr="Et bilde som inneholder tekst, skjermbilde, line, diagram&#10;&#10;Automatisk generert beskrivelse">
            <a:extLst>
              <a:ext uri="{FF2B5EF4-FFF2-40B4-BE49-F238E27FC236}">
                <a16:creationId xmlns:a16="http://schemas.microsoft.com/office/drawing/2014/main" id="{720614B6-8360-BA6F-3556-93E71A2DDF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5268" y="1823494"/>
            <a:ext cx="3606798" cy="1722270"/>
          </a:xfrm>
          <a:prstGeom prst="rect">
            <a:avLst/>
          </a:prstGeom>
        </p:spPr>
      </p:pic>
      <p:sp>
        <p:nvSpPr>
          <p:cNvPr id="6" name="Left Brace 5">
            <a:extLst>
              <a:ext uri="{FF2B5EF4-FFF2-40B4-BE49-F238E27FC236}">
                <a16:creationId xmlns:a16="http://schemas.microsoft.com/office/drawing/2014/main" id="{FEE31091-EFF4-E12B-4936-851F80ECA830}"/>
              </a:ext>
            </a:extLst>
          </p:cNvPr>
          <p:cNvSpPr/>
          <p:nvPr/>
        </p:nvSpPr>
        <p:spPr>
          <a:xfrm rot="5400000">
            <a:off x="2228783" y="1706646"/>
            <a:ext cx="614257" cy="4148373"/>
          </a:xfrm>
          <a:prstGeom prst="leftBrace">
            <a:avLst>
              <a:gd name="adj1" fmla="val 33153"/>
              <a:gd name="adj2" fmla="val 45024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2E5294-9C35-18B1-87B1-61A39A28062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2216" y="899456"/>
            <a:ext cx="1115169" cy="7743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5FC52B-2067-6900-C376-96EEFA95FE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0" y="2115077"/>
            <a:ext cx="5152065" cy="192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0CD420C6-FA36-C9AF-7389-D667D7B30B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0" y="3657337"/>
            <a:ext cx="4984243" cy="204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AC44413-E3BA-BA43-6DC8-E077E0CC3671}"/>
              </a:ext>
            </a:extLst>
          </p:cNvPr>
          <p:cNvGrpSpPr/>
          <p:nvPr/>
        </p:nvGrpSpPr>
        <p:grpSpPr>
          <a:xfrm>
            <a:off x="4013200" y="2425972"/>
            <a:ext cx="2038349" cy="3111228"/>
            <a:chOff x="4013200" y="2425972"/>
            <a:chExt cx="2038349" cy="311122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0CA777-F3E9-9D29-5BC1-5EF0720B5A15}"/>
                </a:ext>
              </a:extLst>
            </p:cNvPr>
            <p:cNvSpPr/>
            <p:nvPr/>
          </p:nvSpPr>
          <p:spPr>
            <a:xfrm>
              <a:off x="4013200" y="3359149"/>
              <a:ext cx="1772491" cy="327819"/>
            </a:xfrm>
            <a:custGeom>
              <a:avLst/>
              <a:gdLst>
                <a:gd name="connsiteX0" fmla="*/ 20932 w 1500482"/>
                <a:gd name="connsiteY0" fmla="*/ 0 h 351136"/>
                <a:gd name="connsiteX1" fmla="*/ 205082 w 1500482"/>
                <a:gd name="connsiteY1" fmla="*/ 323850 h 351136"/>
                <a:gd name="connsiteX2" fmla="*/ 1500482 w 1500482"/>
                <a:gd name="connsiteY2" fmla="*/ 311150 h 351136"/>
                <a:gd name="connsiteX0" fmla="*/ 5845 w 1485395"/>
                <a:gd name="connsiteY0" fmla="*/ 0 h 352763"/>
                <a:gd name="connsiteX1" fmla="*/ 313820 w 1485395"/>
                <a:gd name="connsiteY1" fmla="*/ 326231 h 352763"/>
                <a:gd name="connsiteX2" fmla="*/ 1485395 w 1485395"/>
                <a:gd name="connsiteY2" fmla="*/ 311150 h 352763"/>
                <a:gd name="connsiteX0" fmla="*/ 5845 w 1485395"/>
                <a:gd name="connsiteY0" fmla="*/ 0 h 328980"/>
                <a:gd name="connsiteX1" fmla="*/ 313820 w 1485395"/>
                <a:gd name="connsiteY1" fmla="*/ 326231 h 328980"/>
                <a:gd name="connsiteX2" fmla="*/ 1485395 w 1485395"/>
                <a:gd name="connsiteY2" fmla="*/ 311150 h 328980"/>
                <a:gd name="connsiteX0" fmla="*/ 5845 w 1485395"/>
                <a:gd name="connsiteY0" fmla="*/ 0 h 328980"/>
                <a:gd name="connsiteX1" fmla="*/ 313820 w 1485395"/>
                <a:gd name="connsiteY1" fmla="*/ 326231 h 328980"/>
                <a:gd name="connsiteX2" fmla="*/ 1485395 w 1485395"/>
                <a:gd name="connsiteY2" fmla="*/ 311150 h 328980"/>
                <a:gd name="connsiteX0" fmla="*/ 7367 w 1486917"/>
                <a:gd name="connsiteY0" fmla="*/ 0 h 328980"/>
                <a:gd name="connsiteX1" fmla="*/ 315342 w 1486917"/>
                <a:gd name="connsiteY1" fmla="*/ 326231 h 328980"/>
                <a:gd name="connsiteX2" fmla="*/ 1486917 w 1486917"/>
                <a:gd name="connsiteY2" fmla="*/ 311150 h 328980"/>
                <a:gd name="connsiteX0" fmla="*/ 0 w 1479550"/>
                <a:gd name="connsiteY0" fmla="*/ 0 h 328980"/>
                <a:gd name="connsiteX1" fmla="*/ 307975 w 1479550"/>
                <a:gd name="connsiteY1" fmla="*/ 326231 h 328980"/>
                <a:gd name="connsiteX2" fmla="*/ 1479550 w 1479550"/>
                <a:gd name="connsiteY2" fmla="*/ 311150 h 328980"/>
                <a:gd name="connsiteX0" fmla="*/ 0 w 1479550"/>
                <a:gd name="connsiteY0" fmla="*/ 0 h 326231"/>
                <a:gd name="connsiteX1" fmla="*/ 307975 w 1479550"/>
                <a:gd name="connsiteY1" fmla="*/ 326231 h 326231"/>
                <a:gd name="connsiteX2" fmla="*/ 1479550 w 1479550"/>
                <a:gd name="connsiteY2" fmla="*/ 311150 h 326231"/>
                <a:gd name="connsiteX0" fmla="*/ 0 w 1486694"/>
                <a:gd name="connsiteY0" fmla="*/ 0 h 327819"/>
                <a:gd name="connsiteX1" fmla="*/ 307975 w 1486694"/>
                <a:gd name="connsiteY1" fmla="*/ 326231 h 327819"/>
                <a:gd name="connsiteX2" fmla="*/ 1486694 w 1486694"/>
                <a:gd name="connsiteY2" fmla="*/ 327819 h 327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6694" h="327819">
                  <a:moveTo>
                    <a:pt x="0" y="0"/>
                  </a:moveTo>
                  <a:cubicBezTo>
                    <a:pt x="4498" y="155046"/>
                    <a:pt x="30427" y="317236"/>
                    <a:pt x="307975" y="326231"/>
                  </a:cubicBezTo>
                  <a:lnTo>
                    <a:pt x="1486694" y="327819"/>
                  </a:lnTo>
                </a:path>
              </a:pathLst>
            </a:cu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954F72"/>
                </a:solidFill>
              </a:endParaRPr>
            </a:p>
          </p:txBody>
        </p:sp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45468255-C7C1-62E7-B8F2-E98E24C4DB5E}"/>
                </a:ext>
              </a:extLst>
            </p:cNvPr>
            <p:cNvSpPr/>
            <p:nvPr/>
          </p:nvSpPr>
          <p:spPr>
            <a:xfrm>
              <a:off x="5763546" y="2425972"/>
              <a:ext cx="288003" cy="3111228"/>
            </a:xfrm>
            <a:prstGeom prst="leftBrace">
              <a:avLst>
                <a:gd name="adj1" fmla="val 28176"/>
                <a:gd name="adj2" fmla="val 40433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15CFDCB-6E60-5AF8-431F-61FE165EC371}"/>
              </a:ext>
            </a:extLst>
          </p:cNvPr>
          <p:cNvSpPr txBox="1"/>
          <p:nvPr/>
        </p:nvSpPr>
        <p:spPr>
          <a:xfrm>
            <a:off x="7662012" y="-5328"/>
            <a:ext cx="31279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2"/>
                </a:solidFill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474114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4E1E9-8B71-A71A-5553-27B2F26F6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ALOFT Data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086A6-AEB2-DC95-197D-E3AD967C0F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TGF studies</a:t>
            </a:r>
          </a:p>
          <a:p>
            <a:pPr lvl="1"/>
            <a:r>
              <a:rPr lang="en-US" dirty="0"/>
              <a:t>134+ TGF observations</a:t>
            </a:r>
          </a:p>
          <a:p>
            <a:pPr lvl="1"/>
            <a:r>
              <a:rPr lang="en-US" dirty="0"/>
              <a:t>TGF characteristics from suborbital platform?</a:t>
            </a:r>
          </a:p>
          <a:p>
            <a:pPr lvl="1"/>
            <a:r>
              <a:rPr lang="en-US" dirty="0"/>
              <a:t>Gamma-ray production mechanisms?</a:t>
            </a:r>
          </a:p>
          <a:p>
            <a:r>
              <a:rPr lang="en-US" dirty="0"/>
              <a:t>Lightning and meteorology studies</a:t>
            </a:r>
          </a:p>
          <a:p>
            <a:pPr lvl="1"/>
            <a:r>
              <a:rPr lang="en-US" dirty="0"/>
              <a:t>7000+ lightning flashes</a:t>
            </a:r>
          </a:p>
          <a:p>
            <a:pPr lvl="1"/>
            <a:r>
              <a:rPr lang="en-US" dirty="0"/>
              <a:t>Strong dataset of tropical storms </a:t>
            </a:r>
          </a:p>
          <a:p>
            <a:r>
              <a:rPr lang="en-US" dirty="0"/>
              <a:t>Validate other lightning mappers/gamma detectors</a:t>
            </a:r>
          </a:p>
          <a:p>
            <a:pPr lvl="1"/>
            <a:r>
              <a:rPr lang="en-US" dirty="0"/>
              <a:t>Multiple satellite and ISS underpasses, overflights of ground networks</a:t>
            </a:r>
          </a:p>
          <a:p>
            <a:r>
              <a:rPr lang="en-US" dirty="0"/>
              <a:t>Examine relationship between TGFs, gamma-ray glows, and thunderstorm microphysics</a:t>
            </a:r>
          </a:p>
          <a:p>
            <a:pPr lvl="1"/>
            <a:r>
              <a:rPr lang="en-US" dirty="0"/>
              <a:t>Predict chance of electromagnetic showers?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b="1" dirty="0"/>
              <a:t>AGU 2023!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7B302F-68FE-F586-25D5-2979E88B26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2216" y="899456"/>
            <a:ext cx="1115169" cy="77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72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505CE9-99D7-1D23-783C-4A54CFB90D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2216" y="899456"/>
            <a:ext cx="1115169" cy="77432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46EF6-446C-5B84-D956-65221EC91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9" y="915131"/>
            <a:ext cx="4429126" cy="5333828"/>
          </a:xfrm>
        </p:spPr>
        <p:txBody>
          <a:bodyPr/>
          <a:lstStyle/>
          <a:p>
            <a:r>
              <a:rPr lang="en-US" dirty="0"/>
              <a:t>ALOFT Campaign 2023 incredibly successful!</a:t>
            </a:r>
          </a:p>
          <a:p>
            <a:pPr lvl="1"/>
            <a:r>
              <a:rPr lang="en-US" b="1" dirty="0"/>
              <a:t>7000+ lightning flashes</a:t>
            </a:r>
          </a:p>
          <a:p>
            <a:pPr lvl="1"/>
            <a:r>
              <a:rPr lang="en-US" b="1" dirty="0"/>
              <a:t>134+ TGFs</a:t>
            </a:r>
            <a:r>
              <a:rPr lang="en-US" dirty="0"/>
              <a:t>, many during active gamma-ray glows</a:t>
            </a:r>
          </a:p>
          <a:p>
            <a:pPr lvl="1"/>
            <a:endParaRPr lang="en-US" dirty="0"/>
          </a:p>
          <a:p>
            <a:r>
              <a:rPr lang="en-US" dirty="0"/>
              <a:t>Still many unknown factors of TGFs and gamma glows</a:t>
            </a:r>
          </a:p>
          <a:p>
            <a:pPr lvl="1"/>
            <a:r>
              <a:rPr lang="en-US" dirty="0"/>
              <a:t>High rate of coincident observations</a:t>
            </a:r>
          </a:p>
          <a:p>
            <a:pPr lvl="1"/>
            <a:r>
              <a:rPr lang="en-US" dirty="0"/>
              <a:t>Production mechanisms?</a:t>
            </a:r>
          </a:p>
          <a:p>
            <a:endParaRPr lang="en-US" dirty="0"/>
          </a:p>
          <a:p>
            <a:r>
              <a:rPr lang="en-US" dirty="0"/>
              <a:t>Potential to connect energetic radiation to thunderstorm characteristics and cloud microphysics</a:t>
            </a:r>
          </a:p>
          <a:p>
            <a:pPr lvl="1"/>
            <a:endParaRPr lang="en-US" dirty="0"/>
          </a:p>
        </p:txBody>
      </p:sp>
      <p:pic>
        <p:nvPicPr>
          <p:cNvPr id="4" name="Picture 3" descr="A picture containing clouds&#10;&#10;Description automatically generated">
            <a:extLst>
              <a:ext uri="{FF2B5EF4-FFF2-40B4-BE49-F238E27FC236}">
                <a16:creationId xmlns:a16="http://schemas.microsoft.com/office/drawing/2014/main" id="{FF931004-5804-B141-FF6B-FBC3A5F4B0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10" y="270522"/>
            <a:ext cx="6473889" cy="597843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6585E21-7867-C34E-0415-C9F7BC1B5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403300"/>
            <a:ext cx="2484120" cy="41148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D16767-8E61-6787-946A-40BC4C6A5841}"/>
              </a:ext>
            </a:extLst>
          </p:cNvPr>
          <p:cNvSpPr txBox="1"/>
          <p:nvPr/>
        </p:nvSpPr>
        <p:spPr>
          <a:xfrm>
            <a:off x="384110" y="6255234"/>
            <a:ext cx="39012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Image generated using Bing AI: </a:t>
            </a:r>
            <a:r>
              <a:rPr lang="en-US" sz="1200" dirty="0">
                <a:hlinkClick r:id="rId4"/>
              </a:rPr>
              <a:t>The New Bing - Terms of Use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41933874"/>
      </p:ext>
    </p:extLst>
  </p:cSld>
  <p:clrMapOvr>
    <a:masterClrMapping/>
  </p:clrMapOvr>
</p:sld>
</file>

<file path=ppt/theme/theme1.xml><?xml version="1.0" encoding="utf-8"?>
<a:theme xmlns:a="http://schemas.openxmlformats.org/drawingml/2006/main" name="NASA_STO_mgt_template">
  <a:themeElements>
    <a:clrScheme name="STO Template 20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54F72"/>
      </a:accent1>
      <a:accent2>
        <a:srgbClr val="ED7D31"/>
      </a:accent2>
      <a:accent3>
        <a:srgbClr val="003399"/>
      </a:accent3>
      <a:accent4>
        <a:srgbClr val="FFC000"/>
      </a:accent4>
      <a:accent5>
        <a:srgbClr val="A50021"/>
      </a:accent5>
      <a:accent6>
        <a:srgbClr val="0080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SA_STO_mgt_template" id="{CA1776C6-0E86-4FE7-85F9-4D295F872841}" vid="{556E5278-FC96-4192-8C21-EFDA440EE541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531</Words>
  <Application>Microsoft Office PowerPoint</Application>
  <PresentationFormat>Widescreen</PresentationFormat>
  <Paragraphs>93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75 Helvetica Bold</vt:lpstr>
      <vt:lpstr>Arial</vt:lpstr>
      <vt:lpstr>Arial Black</vt:lpstr>
      <vt:lpstr>Calibri</vt:lpstr>
      <vt:lpstr>Calibri Light</vt:lpstr>
      <vt:lpstr>NASA_STO_mgt_template</vt:lpstr>
      <vt:lpstr>Hunting Energetic Radiation from Thunderstorms</vt:lpstr>
      <vt:lpstr>Airborne Lightning Observatory for FEGS and TGFs</vt:lpstr>
      <vt:lpstr>Terrestrial Gamma-ray Flashes &amp; Gamma-ray Glows</vt:lpstr>
      <vt:lpstr>The ALOFT Campaign</vt:lpstr>
      <vt:lpstr>PowerPoint Presentation</vt:lpstr>
      <vt:lpstr>First Science Flight: July 3-4</vt:lpstr>
      <vt:lpstr>July 24</vt:lpstr>
      <vt:lpstr>Example data: July 6</vt:lpstr>
      <vt:lpstr>Future ALOFT Data Research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Hunting Energetic Radiation from Thunderstorms</dc:title>
  <dc:creator>Remington, Jackson R. (MSFC-ST11)[NPP POST-DOC CONTRACT]</dc:creator>
  <cp:lastModifiedBy>Jackson Remington</cp:lastModifiedBy>
  <cp:revision>2</cp:revision>
  <dcterms:created xsi:type="dcterms:W3CDTF">2023-10-24T14:22:48Z</dcterms:created>
  <dcterms:modified xsi:type="dcterms:W3CDTF">2023-10-27T19:24:23Z</dcterms:modified>
</cp:coreProperties>
</file>