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39"/>
  </p:notesMasterIdLst>
  <p:sldIdLst>
    <p:sldId id="256" r:id="rId2"/>
    <p:sldId id="281" r:id="rId3"/>
    <p:sldId id="330" r:id="rId4"/>
    <p:sldId id="300" r:id="rId5"/>
    <p:sldId id="296" r:id="rId6"/>
    <p:sldId id="322" r:id="rId7"/>
    <p:sldId id="326" r:id="rId8"/>
    <p:sldId id="323" r:id="rId9"/>
    <p:sldId id="315" r:id="rId10"/>
    <p:sldId id="318" r:id="rId11"/>
    <p:sldId id="317" r:id="rId12"/>
    <p:sldId id="313" r:id="rId13"/>
    <p:sldId id="328" r:id="rId14"/>
    <p:sldId id="329" r:id="rId15"/>
    <p:sldId id="358" r:id="rId16"/>
    <p:sldId id="312" r:id="rId17"/>
    <p:sldId id="361" r:id="rId18"/>
    <p:sldId id="356" r:id="rId19"/>
    <p:sldId id="332" r:id="rId20"/>
    <p:sldId id="359" r:id="rId21"/>
    <p:sldId id="360" r:id="rId22"/>
    <p:sldId id="357" r:id="rId23"/>
    <p:sldId id="316" r:id="rId24"/>
    <p:sldId id="334" r:id="rId25"/>
    <p:sldId id="321" r:id="rId26"/>
    <p:sldId id="306" r:id="rId27"/>
    <p:sldId id="327" r:id="rId28"/>
    <p:sldId id="341" r:id="rId29"/>
    <p:sldId id="320" r:id="rId30"/>
    <p:sldId id="307" r:id="rId31"/>
    <p:sldId id="319" r:id="rId32"/>
    <p:sldId id="336" r:id="rId33"/>
    <p:sldId id="335" r:id="rId34"/>
    <p:sldId id="355" r:id="rId35"/>
    <p:sldId id="262" r:id="rId36"/>
    <p:sldId id="351" r:id="rId37"/>
    <p:sldId id="337"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6699"/>
    <a:srgbClr val="00CC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530E09-AED9-4D1D-9A46-B2625EB6BBE2}" v="90" dt="2023-11-14T23:45:55.3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95" autoAdjust="0"/>
    <p:restoredTop sz="90952" autoAdjust="0"/>
  </p:normalViewPr>
  <p:slideViewPr>
    <p:cSldViewPr>
      <p:cViewPr varScale="1">
        <p:scale>
          <a:sx n="78" d="100"/>
          <a:sy n="78" d="100"/>
        </p:scale>
        <p:origin x="1891" y="5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Lst>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viewProps" Target="viewProps.xml"/></Relationships>
</file>

<file path=ppt/_rels/viewProps.xml.rels><?xml version="1.0" encoding="UTF-8" standalone="yes"?>
<Relationships xmlns="http://schemas.openxmlformats.org/package/2006/relationships"><Relationship Id="rId8" Type="http://schemas.openxmlformats.org/officeDocument/2006/relationships/slide" Target="slides/slide29.xml"/><Relationship Id="rId13" Type="http://schemas.openxmlformats.org/officeDocument/2006/relationships/slide" Target="slides/slide34.xml"/><Relationship Id="rId3" Type="http://schemas.openxmlformats.org/officeDocument/2006/relationships/slide" Target="slides/slide3.xml"/><Relationship Id="rId7" Type="http://schemas.openxmlformats.org/officeDocument/2006/relationships/slide" Target="slides/slide28.xml"/><Relationship Id="rId12" Type="http://schemas.openxmlformats.org/officeDocument/2006/relationships/slide" Target="slides/slide33.xml"/><Relationship Id="rId2" Type="http://schemas.openxmlformats.org/officeDocument/2006/relationships/slide" Target="slides/slide2.xml"/><Relationship Id="rId16" Type="http://schemas.openxmlformats.org/officeDocument/2006/relationships/slide" Target="slides/slide37.xml"/><Relationship Id="rId1" Type="http://schemas.openxmlformats.org/officeDocument/2006/relationships/slide" Target="slides/slide1.xml"/><Relationship Id="rId6" Type="http://schemas.openxmlformats.org/officeDocument/2006/relationships/slide" Target="slides/slide26.xml"/><Relationship Id="rId11" Type="http://schemas.openxmlformats.org/officeDocument/2006/relationships/slide" Target="slides/slide32.xml"/><Relationship Id="rId5" Type="http://schemas.openxmlformats.org/officeDocument/2006/relationships/slide" Target="slides/slide5.xml"/><Relationship Id="rId15" Type="http://schemas.openxmlformats.org/officeDocument/2006/relationships/slide" Target="slides/slide36.xml"/><Relationship Id="rId10" Type="http://schemas.openxmlformats.org/officeDocument/2006/relationships/slide" Target="slides/slide31.xml"/><Relationship Id="rId4" Type="http://schemas.openxmlformats.org/officeDocument/2006/relationships/slide" Target="slides/slide4.xml"/><Relationship Id="rId9" Type="http://schemas.openxmlformats.org/officeDocument/2006/relationships/slide" Target="slides/slide30.xml"/><Relationship Id="rId14"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to Toro, Felix A. (KSC-PXA00)" userId="6d0226d3-4c60-4b28-8d44-9fc6f334f9e7" providerId="ADAL" clId="{B6530E09-AED9-4D1D-9A46-B2625EB6BBE2}"/>
    <pc:docChg chg="undo custSel modSld">
      <pc:chgData name="Soto Toro, Felix A. (KSC-PXA00)" userId="6d0226d3-4c60-4b28-8d44-9fc6f334f9e7" providerId="ADAL" clId="{B6530E09-AED9-4D1D-9A46-B2625EB6BBE2}" dt="2023-11-14T23:46:18.937" v="309"/>
      <pc:docMkLst>
        <pc:docMk/>
      </pc:docMkLst>
      <pc:sldChg chg="modSp mod">
        <pc:chgData name="Soto Toro, Felix A. (KSC-PXA00)" userId="6d0226d3-4c60-4b28-8d44-9fc6f334f9e7" providerId="ADAL" clId="{B6530E09-AED9-4D1D-9A46-B2625EB6BBE2}" dt="2023-11-14T22:30:19.415" v="12" actId="20577"/>
        <pc:sldMkLst>
          <pc:docMk/>
          <pc:sldMk cId="0" sldId="256"/>
        </pc:sldMkLst>
        <pc:spChg chg="mod">
          <ac:chgData name="Soto Toro, Felix A. (KSC-PXA00)" userId="6d0226d3-4c60-4b28-8d44-9fc6f334f9e7" providerId="ADAL" clId="{B6530E09-AED9-4D1D-9A46-B2625EB6BBE2}" dt="2023-11-14T22:30:19.415" v="12" actId="20577"/>
          <ac:spMkLst>
            <pc:docMk/>
            <pc:sldMk cId="0" sldId="256"/>
            <ac:spMk id="2" creationId="{00000000-0000-0000-0000-000000000000}"/>
          </ac:spMkLst>
        </pc:spChg>
      </pc:sldChg>
      <pc:sldChg chg="modSp mod">
        <pc:chgData name="Soto Toro, Felix A. (KSC-PXA00)" userId="6d0226d3-4c60-4b28-8d44-9fc6f334f9e7" providerId="ADAL" clId="{B6530E09-AED9-4D1D-9A46-B2625EB6BBE2}" dt="2023-11-14T23:46:18.937" v="309"/>
        <pc:sldMkLst>
          <pc:docMk/>
          <pc:sldMk cId="0" sldId="262"/>
        </pc:sldMkLst>
        <pc:spChg chg="mod">
          <ac:chgData name="Soto Toro, Felix A. (KSC-PXA00)" userId="6d0226d3-4c60-4b28-8d44-9fc6f334f9e7" providerId="ADAL" clId="{B6530E09-AED9-4D1D-9A46-B2625EB6BBE2}" dt="2023-11-14T23:46:18.937" v="309"/>
          <ac:spMkLst>
            <pc:docMk/>
            <pc:sldMk cId="0" sldId="262"/>
            <ac:spMk id="12291" creationId="{00000000-0000-0000-0000-000000000000}"/>
          </ac:spMkLst>
        </pc:spChg>
      </pc:sldChg>
      <pc:sldChg chg="addSp modSp mod">
        <pc:chgData name="Soto Toro, Felix A. (KSC-PXA00)" userId="6d0226d3-4c60-4b28-8d44-9fc6f334f9e7" providerId="ADAL" clId="{B6530E09-AED9-4D1D-9A46-B2625EB6BBE2}" dt="2023-11-14T23:40:17.858" v="221" actId="166"/>
        <pc:sldMkLst>
          <pc:docMk/>
          <pc:sldMk cId="0" sldId="329"/>
        </pc:sldMkLst>
        <pc:spChg chg="mod">
          <ac:chgData name="Soto Toro, Felix A. (KSC-PXA00)" userId="6d0226d3-4c60-4b28-8d44-9fc6f334f9e7" providerId="ADAL" clId="{B6530E09-AED9-4D1D-9A46-B2625EB6BBE2}" dt="2023-11-14T23:37:38.435" v="72" actId="1076"/>
          <ac:spMkLst>
            <pc:docMk/>
            <pc:sldMk cId="0" sldId="329"/>
            <ac:spMk id="4" creationId="{B6071E8E-6F30-19AA-C970-454260A89620}"/>
          </ac:spMkLst>
        </pc:spChg>
        <pc:spChg chg="add mod">
          <ac:chgData name="Soto Toro, Felix A. (KSC-PXA00)" userId="6d0226d3-4c60-4b28-8d44-9fc6f334f9e7" providerId="ADAL" clId="{B6530E09-AED9-4D1D-9A46-B2625EB6BBE2}" dt="2023-11-14T22:35:44.179" v="34" actId="1038"/>
          <ac:spMkLst>
            <pc:docMk/>
            <pc:sldMk cId="0" sldId="329"/>
            <ac:spMk id="6" creationId="{0DB134C0-7D9B-CF02-0808-6ED86B5EF732}"/>
          </ac:spMkLst>
        </pc:spChg>
        <pc:spChg chg="add mod">
          <ac:chgData name="Soto Toro, Felix A. (KSC-PXA00)" userId="6d0226d3-4c60-4b28-8d44-9fc6f334f9e7" providerId="ADAL" clId="{B6530E09-AED9-4D1D-9A46-B2625EB6BBE2}" dt="2023-11-14T22:35:38.852" v="32" actId="1038"/>
          <ac:spMkLst>
            <pc:docMk/>
            <pc:sldMk cId="0" sldId="329"/>
            <ac:spMk id="7" creationId="{1974326B-D81B-C25D-5ADF-F26B106081AB}"/>
          </ac:spMkLst>
        </pc:spChg>
        <pc:spChg chg="add mod ord">
          <ac:chgData name="Soto Toro, Felix A. (KSC-PXA00)" userId="6d0226d3-4c60-4b28-8d44-9fc6f334f9e7" providerId="ADAL" clId="{B6530E09-AED9-4D1D-9A46-B2625EB6BBE2}" dt="2023-11-14T23:38:30.438" v="130" actId="167"/>
          <ac:spMkLst>
            <pc:docMk/>
            <pc:sldMk cId="0" sldId="329"/>
            <ac:spMk id="8" creationId="{A54B6C54-982A-79B2-1D1D-315E13F7014D}"/>
          </ac:spMkLst>
        </pc:spChg>
        <pc:spChg chg="add mod ord">
          <ac:chgData name="Soto Toro, Felix A. (KSC-PXA00)" userId="6d0226d3-4c60-4b28-8d44-9fc6f334f9e7" providerId="ADAL" clId="{B6530E09-AED9-4D1D-9A46-B2625EB6BBE2}" dt="2023-11-14T23:40:00.904" v="203" actId="167"/>
          <ac:spMkLst>
            <pc:docMk/>
            <pc:sldMk cId="0" sldId="329"/>
            <ac:spMk id="9" creationId="{8853AB3A-9384-573B-05C0-0C0BBC89758F}"/>
          </ac:spMkLst>
        </pc:spChg>
        <pc:spChg chg="mod">
          <ac:chgData name="Soto Toro, Felix A. (KSC-PXA00)" userId="6d0226d3-4c60-4b28-8d44-9fc6f334f9e7" providerId="ADAL" clId="{B6530E09-AED9-4D1D-9A46-B2625EB6BBE2}" dt="2023-11-14T23:40:17.858" v="221" actId="166"/>
          <ac:spMkLst>
            <pc:docMk/>
            <pc:sldMk cId="0" sldId="329"/>
            <ac:spMk id="103431" creationId="{00000000-0000-0000-0000-000000000000}"/>
          </ac:spMkLst>
        </pc:spChg>
        <pc:spChg chg="mod">
          <ac:chgData name="Soto Toro, Felix A. (KSC-PXA00)" userId="6d0226d3-4c60-4b28-8d44-9fc6f334f9e7" providerId="ADAL" clId="{B6530E09-AED9-4D1D-9A46-B2625EB6BBE2}" dt="2023-11-14T23:38:49.582" v="142" actId="1038"/>
          <ac:spMkLst>
            <pc:docMk/>
            <pc:sldMk cId="0" sldId="329"/>
            <ac:spMk id="103433" creationId="{00000000-0000-0000-0000-000000000000}"/>
          </ac:spMkLst>
        </pc:spChg>
      </pc:sldChg>
      <pc:sldChg chg="modSp mod">
        <pc:chgData name="Soto Toro, Felix A. (KSC-PXA00)" userId="6d0226d3-4c60-4b28-8d44-9fc6f334f9e7" providerId="ADAL" clId="{B6530E09-AED9-4D1D-9A46-B2625EB6BBE2}" dt="2023-11-14T23:41:44.433" v="231" actId="20577"/>
        <pc:sldMkLst>
          <pc:docMk/>
          <pc:sldMk cId="692951517" sldId="341"/>
        </pc:sldMkLst>
        <pc:spChg chg="mod">
          <ac:chgData name="Soto Toro, Felix A. (KSC-PXA00)" userId="6d0226d3-4c60-4b28-8d44-9fc6f334f9e7" providerId="ADAL" clId="{B6530E09-AED9-4D1D-9A46-B2625EB6BBE2}" dt="2023-11-14T23:41:44.433" v="231" actId="20577"/>
          <ac:spMkLst>
            <pc:docMk/>
            <pc:sldMk cId="692951517" sldId="341"/>
            <ac:spMk id="70659" creationId="{00000000-0000-0000-0000-000000000000}"/>
          </ac:spMkLst>
        </pc:spChg>
      </pc:sldChg>
      <pc:sldChg chg="addSp modSp mod">
        <pc:chgData name="Soto Toro, Felix A. (KSC-PXA00)" userId="6d0226d3-4c60-4b28-8d44-9fc6f334f9e7" providerId="ADAL" clId="{B6530E09-AED9-4D1D-9A46-B2625EB6BBE2}" dt="2023-11-14T22:36:19.557" v="54" actId="1038"/>
        <pc:sldMkLst>
          <pc:docMk/>
          <pc:sldMk cId="1375656183" sldId="358"/>
        </pc:sldMkLst>
        <pc:spChg chg="add mod">
          <ac:chgData name="Soto Toro, Felix A. (KSC-PXA00)" userId="6d0226d3-4c60-4b28-8d44-9fc6f334f9e7" providerId="ADAL" clId="{B6530E09-AED9-4D1D-9A46-B2625EB6BBE2}" dt="2023-11-14T22:36:14.177" v="43" actId="1038"/>
          <ac:spMkLst>
            <pc:docMk/>
            <pc:sldMk cId="1375656183" sldId="358"/>
            <ac:spMk id="7" creationId="{83941D41-F248-6B94-9701-CBA09E39B05C}"/>
          </ac:spMkLst>
        </pc:spChg>
        <pc:spChg chg="add mod">
          <ac:chgData name="Soto Toro, Felix A. (KSC-PXA00)" userId="6d0226d3-4c60-4b28-8d44-9fc6f334f9e7" providerId="ADAL" clId="{B6530E09-AED9-4D1D-9A46-B2625EB6BBE2}" dt="2023-11-14T22:36:19.557" v="54" actId="1038"/>
          <ac:spMkLst>
            <pc:docMk/>
            <pc:sldMk cId="1375656183" sldId="358"/>
            <ac:spMk id="8" creationId="{1454A4A7-4C71-BF54-1C75-66E7B7D747C2}"/>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nasa-my.sharepoint.com/personal/fsototor_ndc_nasa_gov/Documents/Documents/Files/NASA/KSC/Outreach/Florida/KSC/Interns/Astronaut%20Class%20Composition%20from%201959%20to%202022%20rev%2010-24-2023.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highlight>
                  <a:srgbClr val="FFFF00"/>
                </a:highlight>
              </a:rPr>
              <a:t>Group</a:t>
            </a:r>
            <a:r>
              <a:rPr lang="en-US" baseline="0" dirty="0">
                <a:highlight>
                  <a:srgbClr val="FFFF00"/>
                </a:highlight>
              </a:rPr>
              <a:t> Size vs Selection Year</a:t>
            </a:r>
            <a:endParaRPr lang="en-US" dirty="0">
              <a:highlight>
                <a:srgbClr val="FFFF00"/>
              </a:highligh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'NASA only'!$F$5</c:f>
              <c:strCache>
                <c:ptCount val="1"/>
                <c:pt idx="0">
                  <c:v>Pilots</c:v>
                </c:pt>
              </c:strCache>
            </c:strRef>
          </c:tx>
          <c:spPr>
            <a:solidFill>
              <a:schemeClr val="accent1"/>
            </a:solidFill>
            <a:ln>
              <a:noFill/>
            </a:ln>
            <a:effectLst/>
          </c:spPr>
          <c:invertIfNegative val="0"/>
          <c:cat>
            <c:multiLvlStrRef>
              <c:f>'NASA only'!$C$6:$E$28</c:f>
              <c:multiLvlStrCache>
                <c:ptCount val="23"/>
                <c:lvl>
                  <c:pt idx="0">
                    <c:v>Original Seven</c:v>
                  </c:pt>
                  <c:pt idx="1">
                    <c:v>Next Nine and the New Nine</c:v>
                  </c:pt>
                  <c:pt idx="2">
                    <c:v>The Fourteen</c:v>
                  </c:pt>
                  <c:pt idx="3">
                    <c:v>The Scientists</c:v>
                  </c:pt>
                  <c:pt idx="4">
                    <c:v>The Original 19</c:v>
                  </c:pt>
                  <c:pt idx="5">
                    <c:v>Excess Eleven</c:v>
                  </c:pt>
                  <c:pt idx="7">
                    <c:v>TFNG (Thirty-Five New Guys)</c:v>
                  </c:pt>
                  <c:pt idx="8">
                    <c:v>19 + 80</c:v>
                  </c:pt>
                  <c:pt idx="9">
                    <c:v>The Maggots</c:v>
                  </c:pt>
                  <c:pt idx="11">
                    <c:v>The GAFFers</c:v>
                  </c:pt>
                  <c:pt idx="12">
                    <c:v>The Hairballs</c:v>
                  </c:pt>
                  <c:pt idx="13">
                    <c:v>The Hogs</c:v>
                  </c:pt>
                  <c:pt idx="14">
                    <c:v>The Flying Escargot</c:v>
                  </c:pt>
                  <c:pt idx="15">
                    <c:v>The Sardines</c:v>
                  </c:pt>
                  <c:pt idx="16">
                    <c:v>The Penguins</c:v>
                  </c:pt>
                  <c:pt idx="17">
                    <c:v>The Bugs</c:v>
                  </c:pt>
                  <c:pt idx="18">
                    <c:v>The Peacocks</c:v>
                  </c:pt>
                  <c:pt idx="19">
                    <c:v>The Chumps</c:v>
                  </c:pt>
                  <c:pt idx="20">
                    <c:v>Eight Balls</c:v>
                  </c:pt>
                  <c:pt idx="21">
                    <c:v>Turtles</c:v>
                  </c:pt>
                  <c:pt idx="22">
                    <c:v>The Flies</c:v>
                  </c:pt>
                </c:lvl>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lvl>
                <c:lvl>
                  <c:pt idx="0">
                    <c:v>1959</c:v>
                  </c:pt>
                  <c:pt idx="1">
                    <c:v>1962</c:v>
                  </c:pt>
                  <c:pt idx="2">
                    <c:v>1963</c:v>
                  </c:pt>
                  <c:pt idx="3">
                    <c:v>1965</c:v>
                  </c:pt>
                  <c:pt idx="4">
                    <c:v>1966</c:v>
                  </c:pt>
                  <c:pt idx="5">
                    <c:v>1967</c:v>
                  </c:pt>
                  <c:pt idx="6">
                    <c:v>1969</c:v>
                  </c:pt>
                  <c:pt idx="7">
                    <c:v>1978</c:v>
                  </c:pt>
                  <c:pt idx="8">
                    <c:v>1980</c:v>
                  </c:pt>
                  <c:pt idx="9">
                    <c:v>1984</c:v>
                  </c:pt>
                  <c:pt idx="10">
                    <c:v>1985</c:v>
                  </c:pt>
                  <c:pt idx="11">
                    <c:v>1987</c:v>
                  </c:pt>
                  <c:pt idx="12">
                    <c:v>1990</c:v>
                  </c:pt>
                  <c:pt idx="13">
                    <c:v>1992</c:v>
                  </c:pt>
                  <c:pt idx="14">
                    <c:v>1995</c:v>
                  </c:pt>
                  <c:pt idx="15">
                    <c:v>1996</c:v>
                  </c:pt>
                  <c:pt idx="16">
                    <c:v>1998</c:v>
                  </c:pt>
                  <c:pt idx="17">
                    <c:v>2000</c:v>
                  </c:pt>
                  <c:pt idx="18">
                    <c:v>2004</c:v>
                  </c:pt>
                  <c:pt idx="19">
                    <c:v>2009</c:v>
                  </c:pt>
                  <c:pt idx="20">
                    <c:v>2013</c:v>
                  </c:pt>
                  <c:pt idx="21">
                    <c:v>2017</c:v>
                  </c:pt>
                  <c:pt idx="22">
                    <c:v>2021</c:v>
                  </c:pt>
                </c:lvl>
              </c:multiLvlStrCache>
            </c:multiLvlStrRef>
          </c:cat>
          <c:val>
            <c:numRef>
              <c:f>'NASA only'!$F$6:$F$28</c:f>
              <c:numCache>
                <c:formatCode>General</c:formatCode>
                <c:ptCount val="23"/>
                <c:pt idx="0">
                  <c:v>7</c:v>
                </c:pt>
                <c:pt idx="1">
                  <c:v>9</c:v>
                </c:pt>
                <c:pt idx="2">
                  <c:v>14</c:v>
                </c:pt>
                <c:pt idx="3">
                  <c:v>0</c:v>
                </c:pt>
                <c:pt idx="4">
                  <c:v>19</c:v>
                </c:pt>
                <c:pt idx="5">
                  <c:v>0</c:v>
                </c:pt>
                <c:pt idx="6">
                  <c:v>7</c:v>
                </c:pt>
                <c:pt idx="7">
                  <c:v>13</c:v>
                </c:pt>
                <c:pt idx="8">
                  <c:v>8</c:v>
                </c:pt>
                <c:pt idx="9">
                  <c:v>7</c:v>
                </c:pt>
                <c:pt idx="10">
                  <c:v>6</c:v>
                </c:pt>
                <c:pt idx="11">
                  <c:v>7</c:v>
                </c:pt>
                <c:pt idx="12">
                  <c:v>7</c:v>
                </c:pt>
                <c:pt idx="13">
                  <c:v>4</c:v>
                </c:pt>
                <c:pt idx="14">
                  <c:v>10</c:v>
                </c:pt>
                <c:pt idx="15">
                  <c:v>10</c:v>
                </c:pt>
                <c:pt idx="16">
                  <c:v>8</c:v>
                </c:pt>
                <c:pt idx="17">
                  <c:v>7</c:v>
                </c:pt>
                <c:pt idx="18">
                  <c:v>2</c:v>
                </c:pt>
                <c:pt idx="19">
                  <c:v>3</c:v>
                </c:pt>
                <c:pt idx="20">
                  <c:v>5</c:v>
                </c:pt>
                <c:pt idx="21">
                  <c:v>3</c:v>
                </c:pt>
                <c:pt idx="22">
                  <c:v>4</c:v>
                </c:pt>
              </c:numCache>
            </c:numRef>
          </c:val>
          <c:extLst>
            <c:ext xmlns:c16="http://schemas.microsoft.com/office/drawing/2014/chart" uri="{C3380CC4-5D6E-409C-BE32-E72D297353CC}">
              <c16:uniqueId val="{00000000-F997-4EE4-8274-FBFE6F3EA863}"/>
            </c:ext>
          </c:extLst>
        </c:ser>
        <c:ser>
          <c:idx val="1"/>
          <c:order val="1"/>
          <c:tx>
            <c:strRef>
              <c:f>'NASA only'!$G$5</c:f>
              <c:strCache>
                <c:ptCount val="1"/>
                <c:pt idx="0">
                  <c:v>Mission Specialists</c:v>
                </c:pt>
              </c:strCache>
            </c:strRef>
          </c:tx>
          <c:spPr>
            <a:solidFill>
              <a:schemeClr val="accent2"/>
            </a:solidFill>
            <a:ln>
              <a:noFill/>
            </a:ln>
            <a:effectLst/>
          </c:spPr>
          <c:invertIfNegative val="0"/>
          <c:cat>
            <c:multiLvlStrRef>
              <c:f>'NASA only'!$C$6:$E$28</c:f>
              <c:multiLvlStrCache>
                <c:ptCount val="23"/>
                <c:lvl>
                  <c:pt idx="0">
                    <c:v>Original Seven</c:v>
                  </c:pt>
                  <c:pt idx="1">
                    <c:v>Next Nine and the New Nine</c:v>
                  </c:pt>
                  <c:pt idx="2">
                    <c:v>The Fourteen</c:v>
                  </c:pt>
                  <c:pt idx="3">
                    <c:v>The Scientists</c:v>
                  </c:pt>
                  <c:pt idx="4">
                    <c:v>The Original 19</c:v>
                  </c:pt>
                  <c:pt idx="5">
                    <c:v>Excess Eleven</c:v>
                  </c:pt>
                  <c:pt idx="7">
                    <c:v>TFNG (Thirty-Five New Guys)</c:v>
                  </c:pt>
                  <c:pt idx="8">
                    <c:v>19 + 80</c:v>
                  </c:pt>
                  <c:pt idx="9">
                    <c:v>The Maggots</c:v>
                  </c:pt>
                  <c:pt idx="11">
                    <c:v>The GAFFers</c:v>
                  </c:pt>
                  <c:pt idx="12">
                    <c:v>The Hairballs</c:v>
                  </c:pt>
                  <c:pt idx="13">
                    <c:v>The Hogs</c:v>
                  </c:pt>
                  <c:pt idx="14">
                    <c:v>The Flying Escargot</c:v>
                  </c:pt>
                  <c:pt idx="15">
                    <c:v>The Sardines</c:v>
                  </c:pt>
                  <c:pt idx="16">
                    <c:v>The Penguins</c:v>
                  </c:pt>
                  <c:pt idx="17">
                    <c:v>The Bugs</c:v>
                  </c:pt>
                  <c:pt idx="18">
                    <c:v>The Peacocks</c:v>
                  </c:pt>
                  <c:pt idx="19">
                    <c:v>The Chumps</c:v>
                  </c:pt>
                  <c:pt idx="20">
                    <c:v>Eight Balls</c:v>
                  </c:pt>
                  <c:pt idx="21">
                    <c:v>Turtles</c:v>
                  </c:pt>
                  <c:pt idx="22">
                    <c:v>The Flies</c:v>
                  </c:pt>
                </c:lvl>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lvl>
                <c:lvl>
                  <c:pt idx="0">
                    <c:v>1959</c:v>
                  </c:pt>
                  <c:pt idx="1">
                    <c:v>1962</c:v>
                  </c:pt>
                  <c:pt idx="2">
                    <c:v>1963</c:v>
                  </c:pt>
                  <c:pt idx="3">
                    <c:v>1965</c:v>
                  </c:pt>
                  <c:pt idx="4">
                    <c:v>1966</c:v>
                  </c:pt>
                  <c:pt idx="5">
                    <c:v>1967</c:v>
                  </c:pt>
                  <c:pt idx="6">
                    <c:v>1969</c:v>
                  </c:pt>
                  <c:pt idx="7">
                    <c:v>1978</c:v>
                  </c:pt>
                  <c:pt idx="8">
                    <c:v>1980</c:v>
                  </c:pt>
                  <c:pt idx="9">
                    <c:v>1984</c:v>
                  </c:pt>
                  <c:pt idx="10">
                    <c:v>1985</c:v>
                  </c:pt>
                  <c:pt idx="11">
                    <c:v>1987</c:v>
                  </c:pt>
                  <c:pt idx="12">
                    <c:v>1990</c:v>
                  </c:pt>
                  <c:pt idx="13">
                    <c:v>1992</c:v>
                  </c:pt>
                  <c:pt idx="14">
                    <c:v>1995</c:v>
                  </c:pt>
                  <c:pt idx="15">
                    <c:v>1996</c:v>
                  </c:pt>
                  <c:pt idx="16">
                    <c:v>1998</c:v>
                  </c:pt>
                  <c:pt idx="17">
                    <c:v>2000</c:v>
                  </c:pt>
                  <c:pt idx="18">
                    <c:v>2004</c:v>
                  </c:pt>
                  <c:pt idx="19">
                    <c:v>2009</c:v>
                  </c:pt>
                  <c:pt idx="20">
                    <c:v>2013</c:v>
                  </c:pt>
                  <c:pt idx="21">
                    <c:v>2017</c:v>
                  </c:pt>
                  <c:pt idx="22">
                    <c:v>2021</c:v>
                  </c:pt>
                </c:lvl>
              </c:multiLvlStrCache>
            </c:multiLvlStrRef>
          </c:cat>
          <c:val>
            <c:numRef>
              <c:f>'NASA only'!$G$6:$G$28</c:f>
              <c:numCache>
                <c:formatCode>General</c:formatCode>
                <c:ptCount val="23"/>
                <c:pt idx="0">
                  <c:v>0</c:v>
                </c:pt>
                <c:pt idx="1">
                  <c:v>0</c:v>
                </c:pt>
                <c:pt idx="2">
                  <c:v>0</c:v>
                </c:pt>
                <c:pt idx="3">
                  <c:v>0</c:v>
                </c:pt>
                <c:pt idx="4">
                  <c:v>0</c:v>
                </c:pt>
                <c:pt idx="5">
                  <c:v>0</c:v>
                </c:pt>
                <c:pt idx="6">
                  <c:v>0</c:v>
                </c:pt>
                <c:pt idx="7">
                  <c:v>22</c:v>
                </c:pt>
                <c:pt idx="8">
                  <c:v>11</c:v>
                </c:pt>
                <c:pt idx="9">
                  <c:v>10</c:v>
                </c:pt>
                <c:pt idx="10">
                  <c:v>7</c:v>
                </c:pt>
                <c:pt idx="11">
                  <c:v>8</c:v>
                </c:pt>
                <c:pt idx="12">
                  <c:v>16</c:v>
                </c:pt>
                <c:pt idx="13">
                  <c:v>15</c:v>
                </c:pt>
                <c:pt idx="14">
                  <c:v>9</c:v>
                </c:pt>
                <c:pt idx="15">
                  <c:v>25</c:v>
                </c:pt>
                <c:pt idx="16">
                  <c:v>17</c:v>
                </c:pt>
                <c:pt idx="17">
                  <c:v>10</c:v>
                </c:pt>
                <c:pt idx="18">
                  <c:v>6</c:v>
                </c:pt>
                <c:pt idx="19">
                  <c:v>6</c:v>
                </c:pt>
                <c:pt idx="20">
                  <c:v>3</c:v>
                </c:pt>
                <c:pt idx="21">
                  <c:v>9</c:v>
                </c:pt>
                <c:pt idx="22">
                  <c:v>6</c:v>
                </c:pt>
              </c:numCache>
            </c:numRef>
          </c:val>
          <c:extLst>
            <c:ext xmlns:c16="http://schemas.microsoft.com/office/drawing/2014/chart" uri="{C3380CC4-5D6E-409C-BE32-E72D297353CC}">
              <c16:uniqueId val="{00000001-F997-4EE4-8274-FBFE6F3EA863}"/>
            </c:ext>
          </c:extLst>
        </c:ser>
        <c:ser>
          <c:idx val="2"/>
          <c:order val="2"/>
          <c:tx>
            <c:strRef>
              <c:f>'NASA only'!$H$5</c:f>
              <c:strCache>
                <c:ptCount val="1"/>
                <c:pt idx="0">
                  <c:v>Educators</c:v>
                </c:pt>
              </c:strCache>
            </c:strRef>
          </c:tx>
          <c:spPr>
            <a:solidFill>
              <a:srgbClr val="00B050"/>
            </a:solidFill>
            <a:ln>
              <a:noFill/>
            </a:ln>
            <a:effectLst/>
          </c:spPr>
          <c:invertIfNegative val="0"/>
          <c:cat>
            <c:multiLvlStrRef>
              <c:f>'NASA only'!$C$6:$E$28</c:f>
              <c:multiLvlStrCache>
                <c:ptCount val="23"/>
                <c:lvl>
                  <c:pt idx="0">
                    <c:v>Original Seven</c:v>
                  </c:pt>
                  <c:pt idx="1">
                    <c:v>Next Nine and the New Nine</c:v>
                  </c:pt>
                  <c:pt idx="2">
                    <c:v>The Fourteen</c:v>
                  </c:pt>
                  <c:pt idx="3">
                    <c:v>The Scientists</c:v>
                  </c:pt>
                  <c:pt idx="4">
                    <c:v>The Original 19</c:v>
                  </c:pt>
                  <c:pt idx="5">
                    <c:v>Excess Eleven</c:v>
                  </c:pt>
                  <c:pt idx="7">
                    <c:v>TFNG (Thirty-Five New Guys)</c:v>
                  </c:pt>
                  <c:pt idx="8">
                    <c:v>19 + 80</c:v>
                  </c:pt>
                  <c:pt idx="9">
                    <c:v>The Maggots</c:v>
                  </c:pt>
                  <c:pt idx="11">
                    <c:v>The GAFFers</c:v>
                  </c:pt>
                  <c:pt idx="12">
                    <c:v>The Hairballs</c:v>
                  </c:pt>
                  <c:pt idx="13">
                    <c:v>The Hogs</c:v>
                  </c:pt>
                  <c:pt idx="14">
                    <c:v>The Flying Escargot</c:v>
                  </c:pt>
                  <c:pt idx="15">
                    <c:v>The Sardines</c:v>
                  </c:pt>
                  <c:pt idx="16">
                    <c:v>The Penguins</c:v>
                  </c:pt>
                  <c:pt idx="17">
                    <c:v>The Bugs</c:v>
                  </c:pt>
                  <c:pt idx="18">
                    <c:v>The Peacocks</c:v>
                  </c:pt>
                  <c:pt idx="19">
                    <c:v>The Chumps</c:v>
                  </c:pt>
                  <c:pt idx="20">
                    <c:v>Eight Balls</c:v>
                  </c:pt>
                  <c:pt idx="21">
                    <c:v>Turtles</c:v>
                  </c:pt>
                  <c:pt idx="22">
                    <c:v>The Flies</c:v>
                  </c:pt>
                </c:lvl>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lvl>
                <c:lvl>
                  <c:pt idx="0">
                    <c:v>1959</c:v>
                  </c:pt>
                  <c:pt idx="1">
                    <c:v>1962</c:v>
                  </c:pt>
                  <c:pt idx="2">
                    <c:v>1963</c:v>
                  </c:pt>
                  <c:pt idx="3">
                    <c:v>1965</c:v>
                  </c:pt>
                  <c:pt idx="4">
                    <c:v>1966</c:v>
                  </c:pt>
                  <c:pt idx="5">
                    <c:v>1967</c:v>
                  </c:pt>
                  <c:pt idx="6">
                    <c:v>1969</c:v>
                  </c:pt>
                  <c:pt idx="7">
                    <c:v>1978</c:v>
                  </c:pt>
                  <c:pt idx="8">
                    <c:v>1980</c:v>
                  </c:pt>
                  <c:pt idx="9">
                    <c:v>1984</c:v>
                  </c:pt>
                  <c:pt idx="10">
                    <c:v>1985</c:v>
                  </c:pt>
                  <c:pt idx="11">
                    <c:v>1987</c:v>
                  </c:pt>
                  <c:pt idx="12">
                    <c:v>1990</c:v>
                  </c:pt>
                  <c:pt idx="13">
                    <c:v>1992</c:v>
                  </c:pt>
                  <c:pt idx="14">
                    <c:v>1995</c:v>
                  </c:pt>
                  <c:pt idx="15">
                    <c:v>1996</c:v>
                  </c:pt>
                  <c:pt idx="16">
                    <c:v>1998</c:v>
                  </c:pt>
                  <c:pt idx="17">
                    <c:v>2000</c:v>
                  </c:pt>
                  <c:pt idx="18">
                    <c:v>2004</c:v>
                  </c:pt>
                  <c:pt idx="19">
                    <c:v>2009</c:v>
                  </c:pt>
                  <c:pt idx="20">
                    <c:v>2013</c:v>
                  </c:pt>
                  <c:pt idx="21">
                    <c:v>2017</c:v>
                  </c:pt>
                  <c:pt idx="22">
                    <c:v>2021</c:v>
                  </c:pt>
                </c:lvl>
              </c:multiLvlStrCache>
            </c:multiLvlStrRef>
          </c:cat>
          <c:val>
            <c:numRef>
              <c:f>'NASA only'!$H$6:$H$28</c:f>
              <c:numCache>
                <c:formatCode>General</c:formatCode>
                <c:ptCount val="23"/>
                <c:pt idx="0">
                  <c:v>0</c:v>
                </c:pt>
                <c:pt idx="1">
                  <c:v>0</c:v>
                </c:pt>
                <c:pt idx="2">
                  <c:v>0</c:v>
                </c:pt>
                <c:pt idx="3">
                  <c:v>0</c:v>
                </c:pt>
                <c:pt idx="4">
                  <c:v>0</c:v>
                </c:pt>
                <c:pt idx="5">
                  <c:v>0</c:v>
                </c:pt>
                <c:pt idx="6">
                  <c:v>0</c:v>
                </c:pt>
                <c:pt idx="7">
                  <c:v>0</c:v>
                </c:pt>
                <c:pt idx="8">
                  <c:v>0</c:v>
                </c:pt>
                <c:pt idx="9">
                  <c:v>0</c:v>
                </c:pt>
                <c:pt idx="10">
                  <c:v>1</c:v>
                </c:pt>
                <c:pt idx="11">
                  <c:v>0</c:v>
                </c:pt>
                <c:pt idx="12">
                  <c:v>0</c:v>
                </c:pt>
                <c:pt idx="13">
                  <c:v>0</c:v>
                </c:pt>
                <c:pt idx="14">
                  <c:v>0</c:v>
                </c:pt>
                <c:pt idx="15">
                  <c:v>0</c:v>
                </c:pt>
                <c:pt idx="17">
                  <c:v>0</c:v>
                </c:pt>
                <c:pt idx="18">
                  <c:v>3</c:v>
                </c:pt>
                <c:pt idx="19">
                  <c:v>0</c:v>
                </c:pt>
              </c:numCache>
            </c:numRef>
          </c:val>
          <c:extLst>
            <c:ext xmlns:c16="http://schemas.microsoft.com/office/drawing/2014/chart" uri="{C3380CC4-5D6E-409C-BE32-E72D297353CC}">
              <c16:uniqueId val="{00000002-F997-4EE4-8274-FBFE6F3EA863}"/>
            </c:ext>
          </c:extLst>
        </c:ser>
        <c:dLbls>
          <c:showLegendKey val="0"/>
          <c:showVal val="0"/>
          <c:showCatName val="0"/>
          <c:showSerName val="0"/>
          <c:showPercent val="0"/>
          <c:showBubbleSize val="0"/>
        </c:dLbls>
        <c:gapWidth val="219"/>
        <c:overlap val="-27"/>
        <c:axId val="222914992"/>
        <c:axId val="222922064"/>
      </c:barChart>
      <c:lineChart>
        <c:grouping val="standard"/>
        <c:varyColors val="0"/>
        <c:ser>
          <c:idx val="3"/>
          <c:order val="3"/>
          <c:tx>
            <c:strRef>
              <c:f>'NASA only'!$I$5</c:f>
              <c:strCache>
                <c:ptCount val="1"/>
                <c:pt idx="0">
                  <c:v>Total</c:v>
                </c:pt>
              </c:strCache>
            </c:strRef>
          </c:tx>
          <c:spPr>
            <a:ln w="28575" cap="rnd">
              <a:solidFill>
                <a:srgbClr val="FF0000"/>
              </a:solidFill>
              <a:round/>
            </a:ln>
            <a:effectLst/>
          </c:spPr>
          <c:marker>
            <c:symbol val="none"/>
          </c:marker>
          <c:cat>
            <c:multiLvlStrRef>
              <c:f>'NASA only'!$C$6:$E$28</c:f>
              <c:multiLvlStrCache>
                <c:ptCount val="23"/>
                <c:lvl>
                  <c:pt idx="0">
                    <c:v>Original Seven</c:v>
                  </c:pt>
                  <c:pt idx="1">
                    <c:v>Next Nine and the New Nine</c:v>
                  </c:pt>
                  <c:pt idx="2">
                    <c:v>The Fourteen</c:v>
                  </c:pt>
                  <c:pt idx="3">
                    <c:v>The Scientists</c:v>
                  </c:pt>
                  <c:pt idx="4">
                    <c:v>The Original 19</c:v>
                  </c:pt>
                  <c:pt idx="5">
                    <c:v>Excess Eleven</c:v>
                  </c:pt>
                  <c:pt idx="7">
                    <c:v>TFNG (Thirty-Five New Guys)</c:v>
                  </c:pt>
                  <c:pt idx="8">
                    <c:v>19 + 80</c:v>
                  </c:pt>
                  <c:pt idx="9">
                    <c:v>The Maggots</c:v>
                  </c:pt>
                  <c:pt idx="11">
                    <c:v>The GAFFers</c:v>
                  </c:pt>
                  <c:pt idx="12">
                    <c:v>The Hairballs</c:v>
                  </c:pt>
                  <c:pt idx="13">
                    <c:v>The Hogs</c:v>
                  </c:pt>
                  <c:pt idx="14">
                    <c:v>The Flying Escargot</c:v>
                  </c:pt>
                  <c:pt idx="15">
                    <c:v>The Sardines</c:v>
                  </c:pt>
                  <c:pt idx="16">
                    <c:v>The Penguins</c:v>
                  </c:pt>
                  <c:pt idx="17">
                    <c:v>The Bugs</c:v>
                  </c:pt>
                  <c:pt idx="18">
                    <c:v>The Peacocks</c:v>
                  </c:pt>
                  <c:pt idx="19">
                    <c:v>The Chumps</c:v>
                  </c:pt>
                  <c:pt idx="20">
                    <c:v>Eight Balls</c:v>
                  </c:pt>
                  <c:pt idx="21">
                    <c:v>Turtles</c:v>
                  </c:pt>
                  <c:pt idx="22">
                    <c:v>The Flies</c:v>
                  </c:pt>
                </c:lvl>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lvl>
                <c:lvl>
                  <c:pt idx="0">
                    <c:v>1959</c:v>
                  </c:pt>
                  <c:pt idx="1">
                    <c:v>1962</c:v>
                  </c:pt>
                  <c:pt idx="2">
                    <c:v>1963</c:v>
                  </c:pt>
                  <c:pt idx="3">
                    <c:v>1965</c:v>
                  </c:pt>
                  <c:pt idx="4">
                    <c:v>1966</c:v>
                  </c:pt>
                  <c:pt idx="5">
                    <c:v>1967</c:v>
                  </c:pt>
                  <c:pt idx="6">
                    <c:v>1969</c:v>
                  </c:pt>
                  <c:pt idx="7">
                    <c:v>1978</c:v>
                  </c:pt>
                  <c:pt idx="8">
                    <c:v>1980</c:v>
                  </c:pt>
                  <c:pt idx="9">
                    <c:v>1984</c:v>
                  </c:pt>
                  <c:pt idx="10">
                    <c:v>1985</c:v>
                  </c:pt>
                  <c:pt idx="11">
                    <c:v>1987</c:v>
                  </c:pt>
                  <c:pt idx="12">
                    <c:v>1990</c:v>
                  </c:pt>
                  <c:pt idx="13">
                    <c:v>1992</c:v>
                  </c:pt>
                  <c:pt idx="14">
                    <c:v>1995</c:v>
                  </c:pt>
                  <c:pt idx="15">
                    <c:v>1996</c:v>
                  </c:pt>
                  <c:pt idx="16">
                    <c:v>1998</c:v>
                  </c:pt>
                  <c:pt idx="17">
                    <c:v>2000</c:v>
                  </c:pt>
                  <c:pt idx="18">
                    <c:v>2004</c:v>
                  </c:pt>
                  <c:pt idx="19">
                    <c:v>2009</c:v>
                  </c:pt>
                  <c:pt idx="20">
                    <c:v>2013</c:v>
                  </c:pt>
                  <c:pt idx="21">
                    <c:v>2017</c:v>
                  </c:pt>
                  <c:pt idx="22">
                    <c:v>2021</c:v>
                  </c:pt>
                </c:lvl>
              </c:multiLvlStrCache>
            </c:multiLvlStrRef>
          </c:cat>
          <c:val>
            <c:numRef>
              <c:f>'NASA only'!$I$6:$I$28</c:f>
              <c:numCache>
                <c:formatCode>General</c:formatCode>
                <c:ptCount val="23"/>
                <c:pt idx="0">
                  <c:v>7</c:v>
                </c:pt>
                <c:pt idx="1">
                  <c:v>9</c:v>
                </c:pt>
                <c:pt idx="2">
                  <c:v>14</c:v>
                </c:pt>
                <c:pt idx="3">
                  <c:v>0</c:v>
                </c:pt>
                <c:pt idx="4">
                  <c:v>19</c:v>
                </c:pt>
                <c:pt idx="5">
                  <c:v>0</c:v>
                </c:pt>
                <c:pt idx="6">
                  <c:v>7</c:v>
                </c:pt>
                <c:pt idx="7">
                  <c:v>35</c:v>
                </c:pt>
                <c:pt idx="8">
                  <c:v>19</c:v>
                </c:pt>
                <c:pt idx="9">
                  <c:v>17</c:v>
                </c:pt>
                <c:pt idx="10">
                  <c:v>14</c:v>
                </c:pt>
                <c:pt idx="11">
                  <c:v>15</c:v>
                </c:pt>
                <c:pt idx="12">
                  <c:v>23</c:v>
                </c:pt>
                <c:pt idx="13">
                  <c:v>19</c:v>
                </c:pt>
                <c:pt idx="14">
                  <c:v>19</c:v>
                </c:pt>
                <c:pt idx="15">
                  <c:v>35</c:v>
                </c:pt>
                <c:pt idx="16">
                  <c:v>25</c:v>
                </c:pt>
                <c:pt idx="17">
                  <c:v>17</c:v>
                </c:pt>
                <c:pt idx="18">
                  <c:v>11</c:v>
                </c:pt>
                <c:pt idx="19">
                  <c:v>9</c:v>
                </c:pt>
                <c:pt idx="20">
                  <c:v>8</c:v>
                </c:pt>
                <c:pt idx="21">
                  <c:v>12</c:v>
                </c:pt>
                <c:pt idx="22">
                  <c:v>10</c:v>
                </c:pt>
              </c:numCache>
            </c:numRef>
          </c:val>
          <c:smooth val="0"/>
          <c:extLst>
            <c:ext xmlns:c16="http://schemas.microsoft.com/office/drawing/2014/chart" uri="{C3380CC4-5D6E-409C-BE32-E72D297353CC}">
              <c16:uniqueId val="{00000003-F997-4EE4-8274-FBFE6F3EA863}"/>
            </c:ext>
          </c:extLst>
        </c:ser>
        <c:dLbls>
          <c:showLegendKey val="0"/>
          <c:showVal val="0"/>
          <c:showCatName val="0"/>
          <c:showSerName val="0"/>
          <c:showPercent val="0"/>
          <c:showBubbleSize val="0"/>
        </c:dLbls>
        <c:marker val="1"/>
        <c:smooth val="0"/>
        <c:axId val="222914992"/>
        <c:axId val="222922064"/>
      </c:lineChart>
      <c:catAx>
        <c:axId val="222914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2922064"/>
        <c:crosses val="autoZero"/>
        <c:auto val="1"/>
        <c:lblAlgn val="ctr"/>
        <c:lblOffset val="100"/>
        <c:noMultiLvlLbl val="0"/>
      </c:catAx>
      <c:valAx>
        <c:axId val="222922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2914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A620D6-1639-4BA5-94F8-643D9B827771}" type="datetimeFigureOut">
              <a:rPr lang="en-US" smtClean="0"/>
              <a:t>11/14/2023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983BE0-6BED-41C5-A3B8-03220BBD6FA2}" type="slidenum">
              <a:rPr lang="en-US" smtClean="0"/>
              <a:t>‹#›</a:t>
            </a:fld>
            <a:endParaRPr lang="en-US"/>
          </a:p>
        </p:txBody>
      </p:sp>
    </p:spTree>
    <p:extLst>
      <p:ext uri="{BB962C8B-B14F-4D97-AF65-F5344CB8AC3E}">
        <p14:creationId xmlns:p14="http://schemas.microsoft.com/office/powerpoint/2010/main" val="3055705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nasa.gov/mission_pages/NEEMO/NEEMO11/index.html"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osmos-book.github.io/human-spaceflight/yearly.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983BE0-6BED-41C5-A3B8-03220BBD6FA2}" type="slidenum">
              <a:rPr lang="en-US" smtClean="0"/>
              <a:t>1</a:t>
            </a:fld>
            <a:endParaRPr lang="en-US"/>
          </a:p>
        </p:txBody>
      </p:sp>
    </p:spTree>
    <p:extLst>
      <p:ext uri="{BB962C8B-B14F-4D97-AF65-F5344CB8AC3E}">
        <p14:creationId xmlns:p14="http://schemas.microsoft.com/office/powerpoint/2010/main" val="2035451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credit: https://www.nasa.gov/podcasts/houston-we-have-a-podcast/neutral-buoyancy/</a:t>
            </a:r>
          </a:p>
        </p:txBody>
      </p:sp>
      <p:sp>
        <p:nvSpPr>
          <p:cNvPr id="4" name="Slide Number Placeholder 3"/>
          <p:cNvSpPr>
            <a:spLocks noGrp="1"/>
          </p:cNvSpPr>
          <p:nvPr>
            <p:ph type="sldNum" sz="quarter" idx="5"/>
          </p:nvPr>
        </p:nvSpPr>
        <p:spPr/>
        <p:txBody>
          <a:bodyPr/>
          <a:lstStyle/>
          <a:p>
            <a:fld id="{00983BE0-6BED-41C5-A3B8-03220BBD6FA2}" type="slidenum">
              <a:rPr lang="en-US" smtClean="0"/>
              <a:t>27</a:t>
            </a:fld>
            <a:endParaRPr lang="en-US"/>
          </a:p>
        </p:txBody>
      </p:sp>
    </p:spTree>
    <p:extLst>
      <p:ext uri="{BB962C8B-B14F-4D97-AF65-F5344CB8AC3E}">
        <p14:creationId xmlns:p14="http://schemas.microsoft.com/office/powerpoint/2010/main" val="2494574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credit: </a:t>
            </a:r>
            <a:r>
              <a:rPr lang="en-US" dirty="0">
                <a:hlinkClick r:id="rId3"/>
              </a:rPr>
              <a:t>https://www.nasa.gov/mission_pages/NEEMO/NEEMO11/index.html</a:t>
            </a:r>
            <a:endParaRPr lang="en-US" dirty="0"/>
          </a:p>
        </p:txBody>
      </p:sp>
      <p:sp>
        <p:nvSpPr>
          <p:cNvPr id="4" name="Slide Number Placeholder 3"/>
          <p:cNvSpPr>
            <a:spLocks noGrp="1"/>
          </p:cNvSpPr>
          <p:nvPr>
            <p:ph type="sldNum" sz="quarter" idx="5"/>
          </p:nvPr>
        </p:nvSpPr>
        <p:spPr/>
        <p:txBody>
          <a:bodyPr/>
          <a:lstStyle/>
          <a:p>
            <a:fld id="{00983BE0-6BED-41C5-A3B8-03220BBD6FA2}" type="slidenum">
              <a:rPr lang="en-US" smtClean="0"/>
              <a:t>28</a:t>
            </a:fld>
            <a:endParaRPr lang="en-US"/>
          </a:p>
        </p:txBody>
      </p:sp>
    </p:spTree>
    <p:extLst>
      <p:ext uri="{BB962C8B-B14F-4D97-AF65-F5344CB8AC3E}">
        <p14:creationId xmlns:p14="http://schemas.microsoft.com/office/powerpoint/2010/main" val="466222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credit:</a:t>
            </a:r>
          </a:p>
          <a:p>
            <a:r>
              <a:rPr lang="en-US" dirty="0"/>
              <a:t>https://www.nasa.gov/history/building-on-a-mission-astronaut-training-facilities/</a:t>
            </a:r>
          </a:p>
          <a:p>
            <a:endParaRPr lang="en-US" dirty="0"/>
          </a:p>
          <a:p>
            <a:r>
              <a:rPr lang="en-US" dirty="0"/>
              <a:t>https://www.nasa.gov/image-article/johnson-space-centers-mission-control-center-2/</a:t>
            </a:r>
          </a:p>
        </p:txBody>
      </p:sp>
      <p:sp>
        <p:nvSpPr>
          <p:cNvPr id="4" name="Slide Number Placeholder 3"/>
          <p:cNvSpPr>
            <a:spLocks noGrp="1"/>
          </p:cNvSpPr>
          <p:nvPr>
            <p:ph type="sldNum" sz="quarter" idx="5"/>
          </p:nvPr>
        </p:nvSpPr>
        <p:spPr/>
        <p:txBody>
          <a:bodyPr/>
          <a:lstStyle/>
          <a:p>
            <a:fld id="{00983BE0-6BED-41C5-A3B8-03220BBD6FA2}" type="slidenum">
              <a:rPr lang="en-US" smtClean="0"/>
              <a:t>30</a:t>
            </a:fld>
            <a:endParaRPr lang="en-US"/>
          </a:p>
        </p:txBody>
      </p:sp>
    </p:spTree>
    <p:extLst>
      <p:ext uri="{BB962C8B-B14F-4D97-AF65-F5344CB8AC3E}">
        <p14:creationId xmlns:p14="http://schemas.microsoft.com/office/powerpoint/2010/main" val="3197268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credit: https://www.nasa.gov/image-article/running-beach/</a:t>
            </a:r>
          </a:p>
          <a:p>
            <a:pPr algn="l"/>
            <a:r>
              <a:rPr lang="en-US" b="0" i="0" dirty="0">
                <a:solidFill>
                  <a:srgbClr val="58585B"/>
                </a:solidFill>
                <a:effectLst/>
                <a:latin typeface="Public Sans Web"/>
              </a:rPr>
              <a:t>Mercury astronaut John Glenn stays fit by running on the beach in Cape Canaveral, </a:t>
            </a:r>
            <a:r>
              <a:rPr lang="en-US" b="0" i="0" dirty="0" err="1">
                <a:solidFill>
                  <a:srgbClr val="58585B"/>
                </a:solidFill>
                <a:effectLst/>
                <a:latin typeface="Public Sans Web"/>
              </a:rPr>
              <a:t>Florida.Credit</a:t>
            </a:r>
            <a:r>
              <a:rPr lang="en-US" b="0" i="0" dirty="0">
                <a:solidFill>
                  <a:srgbClr val="58585B"/>
                </a:solidFill>
                <a:effectLst/>
                <a:latin typeface="Public Sans Web"/>
              </a:rPr>
              <a:t>: NASA</a:t>
            </a:r>
          </a:p>
          <a:p>
            <a:br>
              <a:rPr lang="en-US" dirty="0"/>
            </a:br>
            <a:endParaRPr lang="en-US" dirty="0"/>
          </a:p>
        </p:txBody>
      </p:sp>
      <p:sp>
        <p:nvSpPr>
          <p:cNvPr id="4" name="Slide Number Placeholder 3"/>
          <p:cNvSpPr>
            <a:spLocks noGrp="1"/>
          </p:cNvSpPr>
          <p:nvPr>
            <p:ph type="sldNum" sz="quarter" idx="5"/>
          </p:nvPr>
        </p:nvSpPr>
        <p:spPr/>
        <p:txBody>
          <a:bodyPr/>
          <a:lstStyle/>
          <a:p>
            <a:fld id="{00983BE0-6BED-41C5-A3B8-03220BBD6FA2}" type="slidenum">
              <a:rPr lang="en-US" smtClean="0"/>
              <a:t>31</a:t>
            </a:fld>
            <a:endParaRPr lang="en-US"/>
          </a:p>
        </p:txBody>
      </p:sp>
    </p:spTree>
    <p:extLst>
      <p:ext uri="{BB962C8B-B14F-4D97-AF65-F5344CB8AC3E}">
        <p14:creationId xmlns:p14="http://schemas.microsoft.com/office/powerpoint/2010/main" val="3710144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credit:</a:t>
            </a:r>
          </a:p>
          <a:p>
            <a:r>
              <a:rPr lang="en-US" dirty="0"/>
              <a:t>https://www.nasa.gov/image-article/buzz-aldrin-moon/</a:t>
            </a:r>
          </a:p>
          <a:p>
            <a:endParaRPr lang="en-US" dirty="0"/>
          </a:p>
          <a:p>
            <a:r>
              <a:rPr lang="en-US" dirty="0"/>
              <a:t>https://www.nasa.gov/image-article/astronaut-candidate-land-survival-training/</a:t>
            </a:r>
          </a:p>
        </p:txBody>
      </p:sp>
      <p:sp>
        <p:nvSpPr>
          <p:cNvPr id="4" name="Slide Number Placeholder 3"/>
          <p:cNvSpPr>
            <a:spLocks noGrp="1"/>
          </p:cNvSpPr>
          <p:nvPr>
            <p:ph type="sldNum" sz="quarter" idx="5"/>
          </p:nvPr>
        </p:nvSpPr>
        <p:spPr/>
        <p:txBody>
          <a:bodyPr/>
          <a:lstStyle/>
          <a:p>
            <a:fld id="{00983BE0-6BED-41C5-A3B8-03220BBD6FA2}" type="slidenum">
              <a:rPr lang="en-US" smtClean="0"/>
              <a:t>37</a:t>
            </a:fld>
            <a:endParaRPr lang="en-US"/>
          </a:p>
        </p:txBody>
      </p:sp>
    </p:spTree>
    <p:extLst>
      <p:ext uri="{BB962C8B-B14F-4D97-AF65-F5344CB8AC3E}">
        <p14:creationId xmlns:p14="http://schemas.microsoft.com/office/powerpoint/2010/main" val="2140703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Credit: https://www.nasa.gov/image-article/mercury-astronauts-2/</a:t>
            </a:r>
          </a:p>
        </p:txBody>
      </p:sp>
      <p:sp>
        <p:nvSpPr>
          <p:cNvPr id="4" name="Slide Number Placeholder 3"/>
          <p:cNvSpPr>
            <a:spLocks noGrp="1"/>
          </p:cNvSpPr>
          <p:nvPr>
            <p:ph type="sldNum" sz="quarter" idx="5"/>
          </p:nvPr>
        </p:nvSpPr>
        <p:spPr/>
        <p:txBody>
          <a:bodyPr/>
          <a:lstStyle/>
          <a:p>
            <a:fld id="{00983BE0-6BED-41C5-A3B8-03220BBD6FA2}" type="slidenum">
              <a:rPr lang="en-US" smtClean="0"/>
              <a:t>6</a:t>
            </a:fld>
            <a:endParaRPr lang="en-US"/>
          </a:p>
        </p:txBody>
      </p:sp>
    </p:spTree>
    <p:extLst>
      <p:ext uri="{BB962C8B-B14F-4D97-AF65-F5344CB8AC3E}">
        <p14:creationId xmlns:p14="http://schemas.microsoft.com/office/powerpoint/2010/main" val="1837189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credit: https://blogs.nasa.gov/icebridge/2012/11/14/post_1351263310044/</a:t>
            </a:r>
          </a:p>
        </p:txBody>
      </p:sp>
      <p:sp>
        <p:nvSpPr>
          <p:cNvPr id="4" name="Slide Number Placeholder 3"/>
          <p:cNvSpPr>
            <a:spLocks noGrp="1"/>
          </p:cNvSpPr>
          <p:nvPr>
            <p:ph type="sldNum" sz="quarter" idx="5"/>
          </p:nvPr>
        </p:nvSpPr>
        <p:spPr/>
        <p:txBody>
          <a:bodyPr/>
          <a:lstStyle/>
          <a:p>
            <a:fld id="{00983BE0-6BED-41C5-A3B8-03220BBD6FA2}" type="slidenum">
              <a:rPr lang="en-US" smtClean="0"/>
              <a:t>7</a:t>
            </a:fld>
            <a:endParaRPr lang="en-US"/>
          </a:p>
        </p:txBody>
      </p:sp>
    </p:spTree>
    <p:extLst>
      <p:ext uri="{BB962C8B-B14F-4D97-AF65-F5344CB8AC3E}">
        <p14:creationId xmlns:p14="http://schemas.microsoft.com/office/powerpoint/2010/main" val="1567790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https://www.nasa.gov/humans-in-space/becoming-an-astronaut-frequently-asked-questions/</a:t>
            </a:r>
          </a:p>
        </p:txBody>
      </p:sp>
      <p:sp>
        <p:nvSpPr>
          <p:cNvPr id="4" name="Slide Number Placeholder 3"/>
          <p:cNvSpPr>
            <a:spLocks noGrp="1"/>
          </p:cNvSpPr>
          <p:nvPr>
            <p:ph type="sldNum" sz="quarter" idx="5"/>
          </p:nvPr>
        </p:nvSpPr>
        <p:spPr/>
        <p:txBody>
          <a:bodyPr/>
          <a:lstStyle/>
          <a:p>
            <a:fld id="{00983BE0-6BED-41C5-A3B8-03220BBD6FA2}" type="slidenum">
              <a:rPr lang="en-US" smtClean="0"/>
              <a:t>11</a:t>
            </a:fld>
            <a:endParaRPr lang="en-US"/>
          </a:p>
        </p:txBody>
      </p:sp>
    </p:spTree>
    <p:extLst>
      <p:ext uri="{BB962C8B-B14F-4D97-AF65-F5344CB8AC3E}">
        <p14:creationId xmlns:p14="http://schemas.microsoft.com/office/powerpoint/2010/main" val="2871954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983BE0-6BED-41C5-A3B8-03220BBD6FA2}" type="slidenum">
              <a:rPr lang="en-US" smtClean="0"/>
              <a:t>14</a:t>
            </a:fld>
            <a:endParaRPr lang="en-US"/>
          </a:p>
        </p:txBody>
      </p:sp>
    </p:spTree>
    <p:extLst>
      <p:ext uri="{BB962C8B-B14F-4D97-AF65-F5344CB8AC3E}">
        <p14:creationId xmlns:p14="http://schemas.microsoft.com/office/powerpoint/2010/main" val="808618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credit: https://www.nasa.gov/partnerships/nasa-locations-capabilities-and-points-of-contact/</a:t>
            </a:r>
          </a:p>
        </p:txBody>
      </p:sp>
      <p:sp>
        <p:nvSpPr>
          <p:cNvPr id="4" name="Slide Number Placeholder 3"/>
          <p:cNvSpPr>
            <a:spLocks noGrp="1"/>
          </p:cNvSpPr>
          <p:nvPr>
            <p:ph type="sldNum" sz="quarter" idx="5"/>
          </p:nvPr>
        </p:nvSpPr>
        <p:spPr/>
        <p:txBody>
          <a:bodyPr/>
          <a:lstStyle/>
          <a:p>
            <a:fld id="{00983BE0-6BED-41C5-A3B8-03220BBD6FA2}" type="slidenum">
              <a:rPr lang="en-US" smtClean="0"/>
              <a:t>16</a:t>
            </a:fld>
            <a:endParaRPr lang="en-US"/>
          </a:p>
        </p:txBody>
      </p:sp>
    </p:spTree>
    <p:extLst>
      <p:ext uri="{BB962C8B-B14F-4D97-AF65-F5344CB8AC3E}">
        <p14:creationId xmlns:p14="http://schemas.microsoft.com/office/powerpoint/2010/main" val="1525800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credit:</a:t>
            </a:r>
          </a:p>
          <a:p>
            <a:r>
              <a:rPr lang="en-US" dirty="0"/>
              <a:t>https://cosmos-book.github.io/human-spaceflight/yearly.html</a:t>
            </a:r>
          </a:p>
          <a:p>
            <a:endParaRPr lang="en-US" dirty="0"/>
          </a:p>
          <a:p>
            <a:r>
              <a:rPr lang="en-US" dirty="0"/>
              <a:t>https://nap.nationalacademies.org/read/13227/chapter/3</a:t>
            </a:r>
          </a:p>
          <a:p>
            <a:endParaRPr lang="en-US" dirty="0"/>
          </a:p>
          <a:p>
            <a:r>
              <a:rPr lang="en-US" dirty="0"/>
              <a:t>https://www.nasa.gov/humans-in-space/astronauts/active-astronauts/</a:t>
            </a:r>
          </a:p>
        </p:txBody>
      </p:sp>
      <p:sp>
        <p:nvSpPr>
          <p:cNvPr id="4" name="Slide Number Placeholder 3"/>
          <p:cNvSpPr>
            <a:spLocks noGrp="1"/>
          </p:cNvSpPr>
          <p:nvPr>
            <p:ph type="sldNum" sz="quarter" idx="5"/>
          </p:nvPr>
        </p:nvSpPr>
        <p:spPr/>
        <p:txBody>
          <a:bodyPr/>
          <a:lstStyle/>
          <a:p>
            <a:fld id="{00983BE0-6BED-41C5-A3B8-03220BBD6FA2}" type="slidenum">
              <a:rPr lang="en-US" smtClean="0"/>
              <a:t>17</a:t>
            </a:fld>
            <a:endParaRPr lang="en-US"/>
          </a:p>
        </p:txBody>
      </p:sp>
    </p:spTree>
    <p:extLst>
      <p:ext uri="{BB962C8B-B14F-4D97-AF65-F5344CB8AC3E}">
        <p14:creationId xmlns:p14="http://schemas.microsoft.com/office/powerpoint/2010/main" val="4210794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credit:</a:t>
            </a:r>
          </a:p>
          <a:p>
            <a:endParaRPr lang="en-US"/>
          </a:p>
          <a:p>
            <a:r>
              <a:rPr lang="en-US">
                <a:hlinkClick r:id="rId3"/>
              </a:rPr>
              <a:t>https://cosmos-book.github.io/human-spaceflight/yearly.html</a:t>
            </a:r>
            <a:endParaRPr lang="en-US" dirty="0"/>
          </a:p>
          <a:p>
            <a:endParaRPr lang="en-US" dirty="0"/>
          </a:p>
          <a:p>
            <a:r>
              <a:rPr lang="en-US" dirty="0"/>
              <a:t>https://en.wikipedia.org/wiki/NASA_Astronaut_Corps</a:t>
            </a:r>
          </a:p>
          <a:p>
            <a:endParaRPr lang="en-US" dirty="0"/>
          </a:p>
          <a:p>
            <a:r>
              <a:rPr lang="en-US" dirty="0"/>
              <a:t>https://www.nasa.gov/humans-in-space/astronauts/</a:t>
            </a:r>
          </a:p>
        </p:txBody>
      </p:sp>
      <p:sp>
        <p:nvSpPr>
          <p:cNvPr id="4" name="Slide Number Placeholder 3"/>
          <p:cNvSpPr>
            <a:spLocks noGrp="1"/>
          </p:cNvSpPr>
          <p:nvPr>
            <p:ph type="sldNum" sz="quarter" idx="5"/>
          </p:nvPr>
        </p:nvSpPr>
        <p:spPr/>
        <p:txBody>
          <a:bodyPr/>
          <a:lstStyle/>
          <a:p>
            <a:fld id="{00983BE0-6BED-41C5-A3B8-03220BBD6FA2}" type="slidenum">
              <a:rPr lang="en-US" smtClean="0"/>
              <a:t>18</a:t>
            </a:fld>
            <a:endParaRPr lang="en-US"/>
          </a:p>
        </p:txBody>
      </p:sp>
    </p:spTree>
    <p:extLst>
      <p:ext uri="{BB962C8B-B14F-4D97-AF65-F5344CB8AC3E}">
        <p14:creationId xmlns:p14="http://schemas.microsoft.com/office/powerpoint/2010/main" val="592219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credit:</a:t>
            </a:r>
          </a:p>
          <a:p>
            <a:r>
              <a:rPr lang="en-US" dirty="0"/>
              <a:t>https://images.nasa.gov/details/Astronaut%20training%204</a:t>
            </a:r>
          </a:p>
          <a:p>
            <a:endParaRPr lang="en-US" dirty="0"/>
          </a:p>
          <a:p>
            <a:r>
              <a:rPr lang="en-US" dirty="0"/>
              <a:t>https://images.nasa.gov/details/KSC-20201001-PH-AJW01_0093</a:t>
            </a:r>
          </a:p>
        </p:txBody>
      </p:sp>
      <p:sp>
        <p:nvSpPr>
          <p:cNvPr id="4" name="Slide Number Placeholder 3"/>
          <p:cNvSpPr>
            <a:spLocks noGrp="1"/>
          </p:cNvSpPr>
          <p:nvPr>
            <p:ph type="sldNum" sz="quarter" idx="5"/>
          </p:nvPr>
        </p:nvSpPr>
        <p:spPr/>
        <p:txBody>
          <a:bodyPr/>
          <a:lstStyle/>
          <a:p>
            <a:fld id="{00983BE0-6BED-41C5-A3B8-03220BBD6FA2}" type="slidenum">
              <a:rPr lang="en-US" smtClean="0"/>
              <a:t>26</a:t>
            </a:fld>
            <a:endParaRPr lang="en-US"/>
          </a:p>
        </p:txBody>
      </p:sp>
    </p:spTree>
    <p:extLst>
      <p:ext uri="{BB962C8B-B14F-4D97-AF65-F5344CB8AC3E}">
        <p14:creationId xmlns:p14="http://schemas.microsoft.com/office/powerpoint/2010/main" val="565716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25F9D31-BBE0-4477-94EB-FD982C9D0B6C}" type="slidenum">
              <a:rPr lang="en-US"/>
              <a:pPr/>
              <a:t>‹#›</a:t>
            </a:fld>
            <a:endParaRPr lang="en-US"/>
          </a:p>
        </p:txBody>
      </p:sp>
    </p:spTree>
    <p:extLst>
      <p:ext uri="{BB962C8B-B14F-4D97-AF65-F5344CB8AC3E}">
        <p14:creationId xmlns:p14="http://schemas.microsoft.com/office/powerpoint/2010/main" val="2753617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52CEA2C-741E-4C76-82EC-627B925D518B}" type="slidenum">
              <a:rPr lang="en-US"/>
              <a:pPr/>
              <a:t>‹#›</a:t>
            </a:fld>
            <a:endParaRPr lang="en-US"/>
          </a:p>
        </p:txBody>
      </p:sp>
    </p:spTree>
    <p:extLst>
      <p:ext uri="{BB962C8B-B14F-4D97-AF65-F5344CB8AC3E}">
        <p14:creationId xmlns:p14="http://schemas.microsoft.com/office/powerpoint/2010/main" val="684255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DDE4914-5EAC-419B-A21C-D285B5CDF219}" type="slidenum">
              <a:rPr lang="en-US"/>
              <a:pPr/>
              <a:t>‹#›</a:t>
            </a:fld>
            <a:endParaRPr lang="en-US"/>
          </a:p>
        </p:txBody>
      </p:sp>
    </p:spTree>
    <p:extLst>
      <p:ext uri="{BB962C8B-B14F-4D97-AF65-F5344CB8AC3E}">
        <p14:creationId xmlns:p14="http://schemas.microsoft.com/office/powerpoint/2010/main" val="692695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5B492DE-F983-400F-A9AE-DDCCEF8B154B}" type="slidenum">
              <a:rPr lang="en-US"/>
              <a:pPr/>
              <a:t>‹#›</a:t>
            </a:fld>
            <a:endParaRPr lang="en-US"/>
          </a:p>
        </p:txBody>
      </p:sp>
    </p:spTree>
    <p:extLst>
      <p:ext uri="{BB962C8B-B14F-4D97-AF65-F5344CB8AC3E}">
        <p14:creationId xmlns:p14="http://schemas.microsoft.com/office/powerpoint/2010/main" val="2179758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32B84B-292C-48B4-8EBE-71E342CAAD1C}" type="slidenum">
              <a:rPr lang="en-US"/>
              <a:pPr/>
              <a:t>‹#›</a:t>
            </a:fld>
            <a:endParaRPr lang="en-US"/>
          </a:p>
        </p:txBody>
      </p:sp>
    </p:spTree>
    <p:extLst>
      <p:ext uri="{BB962C8B-B14F-4D97-AF65-F5344CB8AC3E}">
        <p14:creationId xmlns:p14="http://schemas.microsoft.com/office/powerpoint/2010/main" val="2387783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407E3BB-E4C9-4F58-B7F5-7A3A7A06475D}" type="slidenum">
              <a:rPr lang="en-US"/>
              <a:pPr/>
              <a:t>‹#›</a:t>
            </a:fld>
            <a:endParaRPr lang="en-US"/>
          </a:p>
        </p:txBody>
      </p:sp>
    </p:spTree>
    <p:extLst>
      <p:ext uri="{BB962C8B-B14F-4D97-AF65-F5344CB8AC3E}">
        <p14:creationId xmlns:p14="http://schemas.microsoft.com/office/powerpoint/2010/main" val="547476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BA82BD9-6675-48C4-8FC4-9CFA19FFAE06}" type="slidenum">
              <a:rPr lang="en-US"/>
              <a:pPr/>
              <a:t>‹#›</a:t>
            </a:fld>
            <a:endParaRPr lang="en-US"/>
          </a:p>
        </p:txBody>
      </p:sp>
    </p:spTree>
    <p:extLst>
      <p:ext uri="{BB962C8B-B14F-4D97-AF65-F5344CB8AC3E}">
        <p14:creationId xmlns:p14="http://schemas.microsoft.com/office/powerpoint/2010/main" val="762630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BA4392F-7AB0-4B5D-9689-6C5CC903121C}" type="slidenum">
              <a:rPr lang="en-US"/>
              <a:pPr/>
              <a:t>‹#›</a:t>
            </a:fld>
            <a:endParaRPr lang="en-US"/>
          </a:p>
        </p:txBody>
      </p:sp>
    </p:spTree>
    <p:extLst>
      <p:ext uri="{BB962C8B-B14F-4D97-AF65-F5344CB8AC3E}">
        <p14:creationId xmlns:p14="http://schemas.microsoft.com/office/powerpoint/2010/main" val="1583723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92C8F76-87E5-49CF-8FAA-7C46A032AA92}" type="slidenum">
              <a:rPr lang="en-US"/>
              <a:pPr/>
              <a:t>‹#›</a:t>
            </a:fld>
            <a:endParaRPr lang="en-US"/>
          </a:p>
        </p:txBody>
      </p:sp>
    </p:spTree>
    <p:extLst>
      <p:ext uri="{BB962C8B-B14F-4D97-AF65-F5344CB8AC3E}">
        <p14:creationId xmlns:p14="http://schemas.microsoft.com/office/powerpoint/2010/main" val="4034890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7356A5D-1045-43A3-BE5A-C845D44C1635}" type="slidenum">
              <a:rPr lang="en-US"/>
              <a:pPr/>
              <a:t>‹#›</a:t>
            </a:fld>
            <a:endParaRPr lang="en-US"/>
          </a:p>
        </p:txBody>
      </p:sp>
    </p:spTree>
    <p:extLst>
      <p:ext uri="{BB962C8B-B14F-4D97-AF65-F5344CB8AC3E}">
        <p14:creationId xmlns:p14="http://schemas.microsoft.com/office/powerpoint/2010/main" val="2235924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29649AF-AAB5-4A28-AC3F-1CD169F4AC23}" type="slidenum">
              <a:rPr lang="en-US"/>
              <a:pPr/>
              <a:t>‹#›</a:t>
            </a:fld>
            <a:endParaRPr lang="en-US"/>
          </a:p>
        </p:txBody>
      </p:sp>
    </p:spTree>
    <p:extLst>
      <p:ext uri="{BB962C8B-B14F-4D97-AF65-F5344CB8AC3E}">
        <p14:creationId xmlns:p14="http://schemas.microsoft.com/office/powerpoint/2010/main" val="3234066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625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626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9626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96262" name="Rectangle 6"/>
          <p:cNvSpPr>
            <a:spLocks noGrp="1" noChangeArrowheads="1"/>
          </p:cNvSpPr>
          <p:nvPr>
            <p:ph type="sldNum" sz="quarter" idx="4"/>
          </p:nvPr>
        </p:nvSpPr>
        <p:spPr bwMode="auto">
          <a:xfrm>
            <a:off x="7010400" y="6537325"/>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AF263FB-9B63-4D78-A66C-AF8C1D23586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nasa.gov/image-article/buzz-aldrin-moo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hyperlink" Target="https://www.nasa.gov/audience/forstudents/postsecondary/features/F_Astronaut_Requirements.html"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nasa.gov/humans-in-space/becoming-an-astronaut-frequently-asked-questions/"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https://www.nasa.gov/feature/frequently-asked-questions-0/"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hyperlink" Target="http://www.increa.com/NASA2000/" TargetMode="External"/><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s://www.nasa.gov/image-feature/astronaut-selection-timeline" TargetMode="External"/><Relationship Id="rId7" Type="http://schemas.openxmlformats.org/officeDocument/2006/relationships/hyperlink" Target="https://www.nasa.gov/partnerships/nasa-locations-capabilities-and-points-of-contact/"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hyperlink" Target="https://www.nasa.gov/press-release/nasa-s-newest-astronaut-recruits-to-conduct-research-off-the-earth-for-the-earth-and" TargetMode="External"/><Relationship Id="rId4" Type="http://schemas.openxmlformats.org/officeDocument/2006/relationships/hyperlink" Target="http://www.increa.com/NASA2000/"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cosmos-book.github.io/human-spaceflight/yearly.html" TargetMode="External"/><Relationship Id="rId7" Type="http://schemas.openxmlformats.org/officeDocument/2006/relationships/hyperlink" Target="https://www.nasa.gov/humans-in-space/astronauts/active-astronauts/"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hyperlink" Target="https://nap.nationalacademies.org/read/13227/chapter/3" TargetMode="External"/><Relationship Id="rId4" Type="http://schemas.openxmlformats.org/officeDocument/2006/relationships/hyperlink" Target="http://www.increa.com/NASA2000/"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cosmos-book.github.io/human-spaceflight/yearly.html"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chart" Target="../charts/chart1.xml"/><Relationship Id="rId5" Type="http://schemas.openxmlformats.org/officeDocument/2006/relationships/hyperlink" Target="https://www.nasa.gov/humans-in-space/astronauts/active-astronauts/" TargetMode="External"/><Relationship Id="rId4" Type="http://schemas.openxmlformats.org/officeDocument/2006/relationships/hyperlink" Target="http://www.increa.com/NASA2000/"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nasa.gov/astronauts/biographies/andre-douglas/biography" TargetMode="External"/><Relationship Id="rId13" Type="http://schemas.openxmlformats.org/officeDocument/2006/relationships/hyperlink" Target="http://astronauts.nasa.gov/content/faq.htm" TargetMode="External"/><Relationship Id="rId3" Type="http://schemas.openxmlformats.org/officeDocument/2006/relationships/hyperlink" Target="https://www.nasa.gov/astronauts/biographies/nichole-ayers/biography" TargetMode="External"/><Relationship Id="rId7" Type="http://schemas.openxmlformats.org/officeDocument/2006/relationships/hyperlink" Target="https://www.nasa.gov/astronauts/biographies/luke-delaney/biography" TargetMode="External"/><Relationship Id="rId12" Type="http://schemas.openxmlformats.org/officeDocument/2006/relationships/hyperlink" Target="https://www.nasa.gov/astronauts/biographies/jessica-wittner/biography" TargetMode="External"/><Relationship Id="rId2" Type="http://schemas.openxmlformats.org/officeDocument/2006/relationships/hyperlink" Target="https://www.nasa.gov/news-release/nasa-selects-new-astronaut-recruits-to-train-for-future-missions/" TargetMode="External"/><Relationship Id="rId1" Type="http://schemas.openxmlformats.org/officeDocument/2006/relationships/slideLayout" Target="../slideLayouts/slideLayout4.xml"/><Relationship Id="rId6" Type="http://schemas.openxmlformats.org/officeDocument/2006/relationships/hyperlink" Target="https://www.nasa.gov/astronauts/biographies/deniz-burnham/biography" TargetMode="External"/><Relationship Id="rId11" Type="http://schemas.openxmlformats.org/officeDocument/2006/relationships/hyperlink" Target="https://www.nasa.gov/astronauts/biographies/christopher-l-williams/biography" TargetMode="External"/><Relationship Id="rId5" Type="http://schemas.openxmlformats.org/officeDocument/2006/relationships/hyperlink" Target="https://www.nasa.gov/astronauts/biographies/christina-birch/biography" TargetMode="External"/><Relationship Id="rId10" Type="http://schemas.openxmlformats.org/officeDocument/2006/relationships/hyperlink" Target="https://www.nasa.gov/astronauts/biographies/anil-menon/biography" TargetMode="External"/><Relationship Id="rId4" Type="http://schemas.openxmlformats.org/officeDocument/2006/relationships/hyperlink" Target="https://www.nasa.gov/astronauts/biographies/marcos-berrios/biography" TargetMode="External"/><Relationship Id="rId9" Type="http://schemas.openxmlformats.org/officeDocument/2006/relationships/hyperlink" Target="https://www.nasa.gov/astronauts/biographies/jack-hathaway/biography"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nasa.gov/astronauts/biographies/warren-hoburg" TargetMode="External"/><Relationship Id="rId13" Type="http://schemas.openxmlformats.org/officeDocument/2006/relationships/hyperlink" Target="https://en.wikipedia.org/wiki/Engineering" TargetMode="External"/><Relationship Id="rId18" Type="http://schemas.openxmlformats.org/officeDocument/2006/relationships/hyperlink" Target="https://www.nasa.gov/astronauts/biographies/jessica-watkins" TargetMode="External"/><Relationship Id="rId3" Type="http://schemas.openxmlformats.org/officeDocument/2006/relationships/hyperlink" Target="https://www.nasa.gov/astronauts/biographies/barron-kayla" TargetMode="External"/><Relationship Id="rId7" Type="http://schemas.openxmlformats.org/officeDocument/2006/relationships/hyperlink" Target="https://www.nasa.gov/astronauts/biographies/bob-hines" TargetMode="External"/><Relationship Id="rId12" Type="http://schemas.openxmlformats.org/officeDocument/2006/relationships/hyperlink" Target="https://en.wikipedia.org/wiki/Materials_Science" TargetMode="External"/><Relationship Id="rId17" Type="http://schemas.openxmlformats.org/officeDocument/2006/relationships/hyperlink" Target="https://www.nasa.gov/astronauts/biographies/frank-rubio" TargetMode="External"/><Relationship Id="rId2" Type="http://schemas.openxmlformats.org/officeDocument/2006/relationships/hyperlink" Target="https://nasa.fandom.com/wiki/NASA_Astronaut_Group_22" TargetMode="External"/><Relationship Id="rId16" Type="http://schemas.openxmlformats.org/officeDocument/2006/relationships/hyperlink" Target="https://www.nasa.gov/astronauts/biographies/loral-o-hara" TargetMode="External"/><Relationship Id="rId1" Type="http://schemas.openxmlformats.org/officeDocument/2006/relationships/slideLayout" Target="../slideLayouts/slideLayout4.xml"/><Relationship Id="rId6" Type="http://schemas.openxmlformats.org/officeDocument/2006/relationships/hyperlink" Target="https://www.nasa.gov/astronauts/biographies/matthew-dominick" TargetMode="External"/><Relationship Id="rId11" Type="http://schemas.openxmlformats.org/officeDocument/2006/relationships/hyperlink" Target="https://en.wikipedia.org/wiki/SpaceX" TargetMode="External"/><Relationship Id="rId5" Type="http://schemas.openxmlformats.org/officeDocument/2006/relationships/hyperlink" Target="https://www.nasa.gov/astronauts/biographies/raja-chari" TargetMode="External"/><Relationship Id="rId15" Type="http://schemas.openxmlformats.org/officeDocument/2006/relationships/hyperlink" Target="https://www.nasa.gov/astronauts/biographies/jasmin-moghbeli" TargetMode="External"/><Relationship Id="rId10" Type="http://schemas.openxmlformats.org/officeDocument/2006/relationships/hyperlink" Target="https://en.wikipedia.org/wiki/Robb_Kulin" TargetMode="External"/><Relationship Id="rId19" Type="http://schemas.openxmlformats.org/officeDocument/2006/relationships/hyperlink" Target="http://astronauts.nasa.gov/content/faq.htm" TargetMode="External"/><Relationship Id="rId4" Type="http://schemas.openxmlformats.org/officeDocument/2006/relationships/hyperlink" Target="https://www.nasa.gov/astronauts/biographies/zena-cardman" TargetMode="External"/><Relationship Id="rId9" Type="http://schemas.openxmlformats.org/officeDocument/2006/relationships/hyperlink" Target="https://www.nasa.gov/astronauts/biographies/jonny-kim" TargetMode="External"/><Relationship Id="rId14" Type="http://schemas.openxmlformats.org/officeDocument/2006/relationships/hyperlink" Target="https://en.wikipedia.org/wiki/University_of_California,_San_Diego"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www.nasa.gov/astronauts/2013_mcclain.html" TargetMode="External"/><Relationship Id="rId3" Type="http://schemas.openxmlformats.org/officeDocument/2006/relationships/hyperlink" Target="http://www.nasa.gov/astronauts/2013_cassada.html" TargetMode="External"/><Relationship Id="rId7" Type="http://schemas.openxmlformats.org/officeDocument/2006/relationships/hyperlink" Target="http://www.nasa.gov/astronauts/2013_mann.html" TargetMode="External"/><Relationship Id="rId2" Type="http://schemas.openxmlformats.org/officeDocument/2006/relationships/hyperlink" Target="https://en.wikipedia.org/wiki/NASA_Astronaut_Group_21" TargetMode="External"/><Relationship Id="rId1" Type="http://schemas.openxmlformats.org/officeDocument/2006/relationships/slideLayout" Target="../slideLayouts/slideLayout4.xml"/><Relationship Id="rId6" Type="http://schemas.openxmlformats.org/officeDocument/2006/relationships/hyperlink" Target="http://www.nasa.gov/astronauts/2013_hammock.html" TargetMode="External"/><Relationship Id="rId11" Type="http://schemas.openxmlformats.org/officeDocument/2006/relationships/hyperlink" Target="http://astronauts.nasa.gov/content/faq.htm" TargetMode="External"/><Relationship Id="rId5" Type="http://schemas.openxmlformats.org/officeDocument/2006/relationships/hyperlink" Target="http://www.nasa.gov/astronauts/2013_hague.html" TargetMode="External"/><Relationship Id="rId10" Type="http://schemas.openxmlformats.org/officeDocument/2006/relationships/hyperlink" Target="http://www.nasa.gov/astronauts/2013_morgan.html" TargetMode="External"/><Relationship Id="rId4" Type="http://schemas.openxmlformats.org/officeDocument/2006/relationships/hyperlink" Target="http://www.nasa.gov/astronauts/2013_glover.html" TargetMode="External"/><Relationship Id="rId9" Type="http://schemas.openxmlformats.org/officeDocument/2006/relationships/hyperlink" Target="http://www.nasa.gov/astronauts/2013_meir.htm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mars.nasa.gov/" TargetMode="External"/><Relationship Id="rId2" Type="http://schemas.openxmlformats.org/officeDocument/2006/relationships/hyperlink" Target="http://astronauts.nasa.gov/content/broch00.htm"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www.nasa.gov/johnson/jsc-organizations/" TargetMode="External"/><Relationship Id="rId2" Type="http://schemas.openxmlformats.org/officeDocument/2006/relationships/hyperlink" Target="https://www.nasa.gov/directorates/heo/sfa/sfa-posters" TargetMode="Externa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3" Type="http://schemas.openxmlformats.org/officeDocument/2006/relationships/hyperlink" Target="https://images.nasa.gov/details/Astronaut%20training%204"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hyperlink" Target="https://images.nasa.gov/details/KSC-20201001-PH-AJW01_0093" TargetMode="External"/><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3" Type="http://schemas.openxmlformats.org/officeDocument/2006/relationships/hyperlink" Target="https://www.nasa.gov/centers/johnson/pdf/167748main_FS_NBL508c.pdf"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hyperlink" Target="https://www.nasa.gov/podcasts/houston-we-have-a-podcast/neutral-buoyancy/" TargetMode="External"/><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3" Type="http://schemas.openxmlformats.org/officeDocument/2006/relationships/hyperlink" Target="https://www.nasa.gov/mission_pages/NEEMO/NEEMO11/index.html"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s://www.nasa.gov/mission/neemo/" TargetMode="External"/><Relationship Id="rId5" Type="http://schemas.openxmlformats.org/officeDocument/2006/relationships/image" Target="../media/image22.jpeg"/><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6.jpeg"/><Relationship Id="rId7" Type="http://schemas.openxmlformats.org/officeDocument/2006/relationships/hyperlink" Target="https://www.nasa.gov/image-article/johnson-space-centers-mission-control-center-2/"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hyperlink" Target="https://www.nasa.gov/history/building-on-a-mission-astronaut-training-facilities/"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nasa.gov/image-article/running-beach/"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33.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6.jpeg"/><Relationship Id="rId7" Type="http://schemas.openxmlformats.org/officeDocument/2006/relationships/image" Target="../media/image39.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8.jpeg"/><Relationship Id="rId4" Type="http://schemas.openxmlformats.org/officeDocument/2006/relationships/image" Target="../media/image37.jpeg"/><Relationship Id="rId9" Type="http://schemas.openxmlformats.org/officeDocument/2006/relationships/hyperlink" Target="Avionics%20Keynote%20Presentation%20by%20Soto-Toro%20dated%2011-15-2011_11am.pptx#-1,2,Animation of NASA&#8217;s Space Launch System"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hyperlink" Target="https://towardsdatascience.com/reddits-dataviz-battle-nasa-astronaut-eda-6f34a59962e" TargetMode="External"/><Relationship Id="rId3" Type="http://schemas.openxmlformats.org/officeDocument/2006/relationships/hyperlink" Target="http://www.usajobs.gov/" TargetMode="External"/><Relationship Id="rId7" Type="http://schemas.openxmlformats.org/officeDocument/2006/relationships/hyperlink" Target="https://www.reddit.com/r/AstronautHopefuls/" TargetMode="External"/><Relationship Id="rId2" Type="http://schemas.openxmlformats.org/officeDocument/2006/relationships/hyperlink" Target="https://www.nasa.gov/content/digital-library-fact-sheets" TargetMode="External"/><Relationship Id="rId1" Type="http://schemas.openxmlformats.org/officeDocument/2006/relationships/slideLayout" Target="../slideLayouts/slideLayout2.xml"/><Relationship Id="rId6" Type="http://schemas.openxmlformats.org/officeDocument/2006/relationships/hyperlink" Target="https://www.nasa.gov/image-feature/astronaut-selection-timeline" TargetMode="External"/><Relationship Id="rId5" Type="http://schemas.openxmlformats.org/officeDocument/2006/relationships/hyperlink" Target="https://www.nasa.gov/feature/frequently-asked-questions-0/" TargetMode="External"/><Relationship Id="rId4" Type="http://schemas.openxmlformats.org/officeDocument/2006/relationships/hyperlink" Target="http://www.nasa.gov/pdf/740566main_current.pdf"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hyperlink" Target="https://www.nasa.gov/image-article/buzz-aldrin-moon/" TargetMode="External"/><Relationship Id="rId7" Type="http://schemas.openxmlformats.org/officeDocument/2006/relationships/hyperlink" Target="https://www.nasa.gov/image-article/astronaut-candidate-land-survival-trainin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hyperlink" Target="../../Florida/KSC/Boeing%20Poster%20on%20Soto%20Toro/Felix_Gorra_PR.AVI" TargetMode="Externa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en.wikipedia.org/wiki/List_of_Japanese_astronauts" TargetMode="External"/><Relationship Id="rId3" Type="http://schemas.openxmlformats.org/officeDocument/2006/relationships/hyperlink" Target="https://en.wikipedia.org/wiki/List_of_Arab_astronauts" TargetMode="External"/><Relationship Id="rId7" Type="http://schemas.openxmlformats.org/officeDocument/2006/relationships/hyperlink" Target="https://en.wikipedia.org/wiki/ISRO" TargetMode="External"/><Relationship Id="rId2" Type="http://schemas.openxmlformats.org/officeDocument/2006/relationships/hyperlink" Target="https://www.nasa.gov/humans-in-space/astronauts/active-astronauts/" TargetMode="External"/><Relationship Id="rId1" Type="http://schemas.openxmlformats.org/officeDocument/2006/relationships/slideLayout" Target="../slideLayouts/slideLayout2.xml"/><Relationship Id="rId6" Type="http://schemas.openxmlformats.org/officeDocument/2006/relationships/hyperlink" Target="https://www.esa.int/Science_Exploration/Human_and_Robotic_Exploration/Astronauts" TargetMode="External"/><Relationship Id="rId5" Type="http://schemas.openxmlformats.org/officeDocument/2006/relationships/hyperlink" Target="https://en.wikipedia.org/wiki/List_of_Chinese_astronauts" TargetMode="External"/><Relationship Id="rId4" Type="http://schemas.openxmlformats.org/officeDocument/2006/relationships/hyperlink" Target="https://en.wikipedia.org/wiki/Canadian_Astronaut_Corps" TargetMode="External"/><Relationship Id="rId9" Type="http://schemas.openxmlformats.org/officeDocument/2006/relationships/hyperlink" Target="http://www.russianspaceweb.com/star_city.html"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hyperlink" Target="https://en.wikipedia.org/wiki/NASA_Astronaut_Group_23" TargetMode="External"/><Relationship Id="rId7" Type="http://schemas.openxmlformats.org/officeDocument/2006/relationships/hyperlink" Target="https://www.nasa.gov/image-article/mercury-astronauts-2/"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nasa.gov/pdf/55584main_vision_space_exploration-hi-res.pdf" TargetMode="External"/><Relationship Id="rId5" Type="http://schemas.openxmlformats.org/officeDocument/2006/relationships/hyperlink" Target="https://en.wikipedia.org/wiki/NASA_Astronaut_Corps#Astronauts" TargetMode="External"/><Relationship Id="rId4" Type="http://schemas.openxmlformats.org/officeDocument/2006/relationships/hyperlink" Target="https://www.nasa.gov/astronaut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nasa.gov/audience/forstudents/postsecondary/features/F_Astronaut_Requirements.html"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hyperlink" Target="https://blogs.nasa.gov/icebridge/2012/11/14/post_1351263310044/"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s://www.nasa.gov/audience/forstudents/postsecondary/features/F_Astronaut_Requirements.html"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s://www.nasa.gov/audience/forstudents/postsecondary/features/F_Astronaut_Requirements.html"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5" name="Picture 27" descr="8x6buzz">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2200" y="2514600"/>
            <a:ext cx="4495800" cy="337185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a:xfrm>
            <a:off x="228600" y="76200"/>
            <a:ext cx="8686800" cy="1470025"/>
          </a:xfrm>
        </p:spPr>
        <p:txBody>
          <a:bodyPr/>
          <a:lstStyle/>
          <a:p>
            <a:r>
              <a:rPr lang="en-US" sz="2800" dirty="0"/>
              <a:t>NASA Astronaut Selection and Training:</a:t>
            </a:r>
            <a:br>
              <a:rPr lang="en-US" sz="2800" dirty="0"/>
            </a:br>
            <a:br>
              <a:rPr lang="en-US" sz="2800" dirty="0"/>
            </a:br>
            <a:r>
              <a:rPr lang="en-US" sz="2800" dirty="0"/>
              <a:t>Overview by</a:t>
            </a:r>
          </a:p>
        </p:txBody>
      </p:sp>
      <p:sp>
        <p:nvSpPr>
          <p:cNvPr id="2051" name="Rectangle 3"/>
          <p:cNvSpPr>
            <a:spLocks noGrp="1" noChangeArrowheads="1"/>
          </p:cNvSpPr>
          <p:nvPr>
            <p:ph type="subTitle" idx="1"/>
          </p:nvPr>
        </p:nvSpPr>
        <p:spPr>
          <a:xfrm>
            <a:off x="304800" y="1600200"/>
            <a:ext cx="8686800" cy="1066800"/>
          </a:xfrm>
        </p:spPr>
        <p:txBody>
          <a:bodyPr/>
          <a:lstStyle/>
          <a:p>
            <a:r>
              <a:rPr lang="en-US" dirty="0"/>
              <a:t>Felix.A.Soto-Toro@NASA.gov</a:t>
            </a:r>
          </a:p>
        </p:txBody>
      </p:sp>
      <p:sp>
        <p:nvSpPr>
          <p:cNvPr id="2066" name="Text Box 18"/>
          <p:cNvSpPr txBox="1">
            <a:spLocks noChangeArrowheads="1"/>
          </p:cNvSpPr>
          <p:nvPr/>
        </p:nvSpPr>
        <p:spPr bwMode="auto">
          <a:xfrm>
            <a:off x="4343400" y="6248400"/>
            <a:ext cx="3657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 name="TextBox 1"/>
          <p:cNvSpPr txBox="1"/>
          <p:nvPr/>
        </p:nvSpPr>
        <p:spPr>
          <a:xfrm>
            <a:off x="7003042" y="5257800"/>
            <a:ext cx="2135521" cy="646331"/>
          </a:xfrm>
          <a:prstGeom prst="rect">
            <a:avLst/>
          </a:prstGeom>
          <a:noFill/>
        </p:spPr>
        <p:txBody>
          <a:bodyPr wrap="none" rtlCol="0">
            <a:spAutoFit/>
          </a:bodyPr>
          <a:lstStyle/>
          <a:p>
            <a:r>
              <a:rPr lang="en-US" sz="1200" dirty="0"/>
              <a:t>Kennedy Space Center</a:t>
            </a:r>
          </a:p>
          <a:p>
            <a:r>
              <a:rPr lang="en-US" sz="1200" dirty="0"/>
              <a:t>Audit Liaison Representative</a:t>
            </a:r>
          </a:p>
          <a:p>
            <a:r>
              <a:rPr lang="en-US" sz="1200" dirty="0"/>
              <a:t>November 14, 2023</a:t>
            </a:r>
          </a:p>
        </p:txBody>
      </p:sp>
      <p:sp>
        <p:nvSpPr>
          <p:cNvPr id="4" name="Slide Number Placeholder 3"/>
          <p:cNvSpPr>
            <a:spLocks noGrp="1"/>
          </p:cNvSpPr>
          <p:nvPr>
            <p:ph type="sldNum" sz="quarter" idx="12"/>
          </p:nvPr>
        </p:nvSpPr>
        <p:spPr/>
        <p:txBody>
          <a:bodyPr/>
          <a:lstStyle/>
          <a:p>
            <a:fld id="{A25F9D31-BBE0-4477-94EB-FD982C9D0B6C}"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76200"/>
            <a:ext cx="8229600" cy="762000"/>
          </a:xfrm>
        </p:spPr>
        <p:txBody>
          <a:bodyPr/>
          <a:lstStyle/>
          <a:p>
            <a:r>
              <a:rPr lang="en-US" sz="2400" dirty="0">
                <a:hlinkClick r:id="rId2"/>
              </a:rPr>
              <a:t>Minimum Requirements for Pilots Position</a:t>
            </a:r>
            <a:endParaRPr lang="en-US" sz="1200" dirty="0">
              <a:hlinkClick r:id="rId2"/>
            </a:endParaRPr>
          </a:p>
        </p:txBody>
      </p:sp>
      <p:graphicFrame>
        <p:nvGraphicFramePr>
          <p:cNvPr id="85052" name="Group 60"/>
          <p:cNvGraphicFramePr>
            <a:graphicFrameLocks noGrp="1"/>
          </p:cNvGraphicFramePr>
          <p:nvPr>
            <p:ph sz="half" idx="2"/>
          </p:nvPr>
        </p:nvGraphicFramePr>
        <p:xfrm>
          <a:off x="152400" y="1320800"/>
          <a:ext cx="8915400" cy="5394960"/>
        </p:xfrm>
        <a:graphic>
          <a:graphicData uri="http://schemas.openxmlformats.org/drawingml/2006/table">
            <a:tbl>
              <a:tblPr/>
              <a:tblGrid>
                <a:gridCol w="1219200">
                  <a:extLst>
                    <a:ext uri="{9D8B030D-6E8A-4147-A177-3AD203B41FA5}">
                      <a16:colId xmlns:a16="http://schemas.microsoft.com/office/drawing/2014/main" val="20000"/>
                    </a:ext>
                  </a:extLst>
                </a:gridCol>
                <a:gridCol w="7696200">
                  <a:extLst>
                    <a:ext uri="{9D8B030D-6E8A-4147-A177-3AD203B41FA5}">
                      <a16:colId xmlns:a16="http://schemas.microsoft.com/office/drawing/2014/main" val="20001"/>
                    </a:ext>
                  </a:extLst>
                </a:gridCol>
              </a:tblGrid>
              <a:tr h="4889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Pilot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rPr>
                        <a:t>(Applicants with less than Jet aircraft pilot licenses do NOT qualify for this position)</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rPr>
                        <a:t>…frequent flyer miles do not count, sorry !</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rPr>
                        <a:t>Astronaut Candidate (Piloting background)</a:t>
                      </a:r>
                      <a:br>
                        <a:rPr kumimoji="0" lang="en-US" sz="1200" b="1" i="0" u="none" strike="noStrike" cap="none" normalizeH="0" baseline="0" dirty="0">
                          <a:ln>
                            <a:noFill/>
                          </a:ln>
                          <a:solidFill>
                            <a:schemeClr val="tx1"/>
                          </a:solidFill>
                          <a:effectLst/>
                          <a:latin typeface="Arial" charset="0"/>
                        </a:rPr>
                      </a:br>
                      <a:endParaRPr kumimoji="0" lang="en-US" sz="1200" b="1" i="0" u="none" strike="noStrike" cap="none" normalizeH="0" baseline="0" dirty="0">
                        <a:ln>
                          <a:noFill/>
                        </a:ln>
                        <a:solidFill>
                          <a:schemeClr val="tx1"/>
                        </a:solidFill>
                        <a:effectLst/>
                        <a:latin typeface="Arial" charset="0"/>
                      </a:endParaRP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rPr>
                        <a:t>Bachelor’s degree from an accredited institution in engineering, biological science, physical science or mathematics.  An advanced degree is desirable.  Quality of academic preparation is important.</a:t>
                      </a:r>
                      <a:br>
                        <a:rPr kumimoji="0" lang="en-US" sz="1200" b="1" i="0" u="none" strike="noStrike" cap="none" normalizeH="0" baseline="0" dirty="0">
                          <a:ln>
                            <a:noFill/>
                          </a:ln>
                          <a:solidFill>
                            <a:schemeClr val="tx1"/>
                          </a:solidFill>
                          <a:effectLst/>
                          <a:latin typeface="Arial" charset="0"/>
                        </a:rPr>
                      </a:br>
                      <a:endParaRPr kumimoji="0" lang="en-US" sz="1200" b="1" i="0" u="none" strike="noStrike" cap="none" normalizeH="0" baseline="0" dirty="0">
                        <a:ln>
                          <a:noFill/>
                        </a:ln>
                        <a:solidFill>
                          <a:schemeClr val="tx1"/>
                        </a:solidFill>
                        <a:effectLst/>
                        <a:latin typeface="Arial" charset="0"/>
                      </a:endParaRP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rPr>
                        <a:t>At least 1,000 hours </a:t>
                      </a:r>
                      <a:r>
                        <a:rPr kumimoji="0" lang="en-US" sz="1200" b="1" i="0" u="sng" strike="noStrike" cap="none" normalizeH="0" baseline="0" dirty="0">
                          <a:ln>
                            <a:noFill/>
                          </a:ln>
                          <a:solidFill>
                            <a:schemeClr val="tx1"/>
                          </a:solidFill>
                          <a:effectLst/>
                          <a:latin typeface="Arial" charset="0"/>
                        </a:rPr>
                        <a:t>pilot-in-command</a:t>
                      </a:r>
                      <a:r>
                        <a:rPr kumimoji="0" lang="en-US" sz="1200" b="1" i="0" u="none" strike="noStrike" cap="none" normalizeH="0" baseline="0" dirty="0">
                          <a:ln>
                            <a:noFill/>
                          </a:ln>
                          <a:solidFill>
                            <a:schemeClr val="tx1"/>
                          </a:solidFill>
                          <a:effectLst/>
                          <a:latin typeface="Arial" charset="0"/>
                        </a:rPr>
                        <a:t> time in jet aircraft.  Flight test experience is highly desirable.</a:t>
                      </a:r>
                      <a:br>
                        <a:rPr kumimoji="0" lang="en-US" sz="1200" b="1" i="0" u="none" strike="noStrike" cap="none" normalizeH="0" baseline="0" dirty="0">
                          <a:ln>
                            <a:noFill/>
                          </a:ln>
                          <a:solidFill>
                            <a:schemeClr val="tx1"/>
                          </a:solidFill>
                          <a:effectLst/>
                          <a:latin typeface="Arial" charset="0"/>
                        </a:rPr>
                      </a:br>
                      <a:endParaRPr kumimoji="0" lang="en-US" sz="1200" b="1" i="0" u="none" strike="noStrike" cap="none" normalizeH="0" baseline="0" dirty="0">
                        <a:ln>
                          <a:noFill/>
                        </a:ln>
                        <a:solidFill>
                          <a:schemeClr val="tx1"/>
                        </a:solidFill>
                        <a:effectLst/>
                        <a:latin typeface="Arial" charset="0"/>
                      </a:endParaRP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rPr>
                        <a:t>Ability to pass the NASA  long-duration space flight physical which includes the following specific requirements:</a:t>
                      </a:r>
                      <a:br>
                        <a:rPr kumimoji="0" lang="en-US" sz="1200" b="1" i="0" u="none" strike="noStrike" cap="none" normalizeH="0" baseline="0" dirty="0">
                          <a:ln>
                            <a:noFill/>
                          </a:ln>
                          <a:solidFill>
                            <a:schemeClr val="tx1"/>
                          </a:solidFill>
                          <a:effectLst/>
                          <a:latin typeface="Arial" charset="0"/>
                        </a:rPr>
                      </a:br>
                      <a:br>
                        <a:rPr kumimoji="0" lang="en-US" sz="1200" b="1" i="0" u="none" strike="noStrike" cap="none" normalizeH="0" baseline="0" dirty="0">
                          <a:ln>
                            <a:noFill/>
                          </a:ln>
                          <a:solidFill>
                            <a:schemeClr val="tx1"/>
                          </a:solidFill>
                          <a:effectLst/>
                          <a:latin typeface="Arial" charset="0"/>
                        </a:rPr>
                      </a:br>
                      <a:r>
                        <a:rPr kumimoji="0" lang="en-US" sz="1200" b="1" i="0" u="none" strike="noStrike" cap="none" normalizeH="0" baseline="0" dirty="0">
                          <a:ln>
                            <a:noFill/>
                          </a:ln>
                          <a:solidFill>
                            <a:schemeClr val="tx1"/>
                          </a:solidFill>
                          <a:effectLst/>
                          <a:latin typeface="Arial" charset="0"/>
                        </a:rPr>
                        <a:t>Distant visual acuity: Must be correctable to 20/20, each eye</a:t>
                      </a:r>
                    </a:p>
                    <a:p>
                      <a:pPr marL="533400" marR="0" lvl="0" indent="-53340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endParaRP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rPr>
                        <a:t>(NOTE:  For those applicants under final consideration, additional visual screening will be performed to include the following standards:  refractive error (distant vision)-cycloplegic refractive error must be between +3.50 and -4.00 diopters in any meridian.  Astigmatism may require up to 2.00 diopters of cylinder correction.  Anisometropia of up to 2.50 diopters.  You are not required to provide this information with your initial application.  We will request it later if needed.)</a:t>
                      </a:r>
                      <a:br>
                        <a:rPr kumimoji="0" lang="en-US" sz="1200" b="1" i="0" u="none" strike="noStrike" cap="none" normalizeH="0" baseline="0" dirty="0">
                          <a:ln>
                            <a:noFill/>
                          </a:ln>
                          <a:solidFill>
                            <a:schemeClr val="tx1"/>
                          </a:solidFill>
                          <a:effectLst/>
                          <a:latin typeface="Arial" charset="0"/>
                        </a:rPr>
                      </a:br>
                      <a:br>
                        <a:rPr kumimoji="0" lang="en-US" sz="1200" b="1" i="0" u="none" strike="noStrike" cap="none" normalizeH="0" baseline="0" dirty="0">
                          <a:ln>
                            <a:noFill/>
                          </a:ln>
                          <a:solidFill>
                            <a:schemeClr val="tx1"/>
                          </a:solidFill>
                          <a:effectLst/>
                          <a:latin typeface="Arial" charset="0"/>
                        </a:rPr>
                      </a:br>
                      <a:r>
                        <a:rPr kumimoji="0" lang="en-US" sz="1200" b="1" i="0" u="none" strike="noStrike" cap="none" normalizeH="0" baseline="0" dirty="0">
                          <a:ln>
                            <a:noFill/>
                          </a:ln>
                          <a:solidFill>
                            <a:schemeClr val="tx1"/>
                          </a:solidFill>
                          <a:effectLst/>
                          <a:latin typeface="Arial" charset="0"/>
                        </a:rPr>
                        <a:t>Near visual acuity:  Must be correctable to 20/20 each eye</a:t>
                      </a:r>
                      <a:br>
                        <a:rPr kumimoji="0" lang="en-US" sz="1200" b="1" i="0" u="none" strike="noStrike" cap="none" normalizeH="0" baseline="0" dirty="0">
                          <a:ln>
                            <a:noFill/>
                          </a:ln>
                          <a:solidFill>
                            <a:schemeClr val="tx1"/>
                          </a:solidFill>
                          <a:effectLst/>
                          <a:latin typeface="Arial" charset="0"/>
                        </a:rPr>
                      </a:br>
                      <a:br>
                        <a:rPr kumimoji="0" lang="en-US" sz="1200" b="1" i="0" u="none" strike="noStrike" cap="none" normalizeH="0" baseline="0" dirty="0">
                          <a:ln>
                            <a:noFill/>
                          </a:ln>
                          <a:solidFill>
                            <a:schemeClr val="tx1"/>
                          </a:solidFill>
                          <a:effectLst/>
                          <a:latin typeface="Arial" charset="0"/>
                        </a:rPr>
                      </a:br>
                      <a:r>
                        <a:rPr kumimoji="0" lang="en-US" sz="1200" b="1" i="0" u="none" strike="noStrike" cap="none" normalizeH="0" baseline="0" dirty="0">
                          <a:ln>
                            <a:noFill/>
                          </a:ln>
                          <a:solidFill>
                            <a:srgbClr val="FF0000"/>
                          </a:solidFill>
                          <a:effectLst/>
                          <a:latin typeface="Arial" charset="0"/>
                        </a:rPr>
                        <a:t>The refractive surgical procedures of the eye, PRK and LASIK, are now allowed,</a:t>
                      </a:r>
                      <a:r>
                        <a:rPr kumimoji="0" lang="en-US" sz="1200" b="1" i="0" u="none" strike="noStrike" cap="none" normalizeH="0" baseline="0" dirty="0">
                          <a:ln>
                            <a:noFill/>
                          </a:ln>
                          <a:solidFill>
                            <a:schemeClr val="tx1"/>
                          </a:solidFill>
                          <a:effectLst/>
                          <a:latin typeface="Arial" charset="0"/>
                        </a:rPr>
                        <a:t> providing at least 1 year has passed since the date of the procedure with no permanent adverse after effects.  For those applicants under final consideration, an operative report on the surgical procedure will be requested.</a:t>
                      </a:r>
                      <a:br>
                        <a:rPr kumimoji="0" lang="en-US" sz="1200" b="1" i="0" u="none" strike="noStrike" cap="none" normalizeH="0" baseline="0" dirty="0">
                          <a:ln>
                            <a:noFill/>
                          </a:ln>
                          <a:solidFill>
                            <a:schemeClr val="tx1"/>
                          </a:solidFill>
                          <a:effectLst/>
                          <a:latin typeface="Arial" charset="0"/>
                        </a:rPr>
                      </a:br>
                      <a:br>
                        <a:rPr kumimoji="0" lang="en-US" sz="1200" b="1" i="0" u="none" strike="noStrike" cap="none" normalizeH="0" baseline="0" dirty="0">
                          <a:ln>
                            <a:noFill/>
                          </a:ln>
                          <a:solidFill>
                            <a:schemeClr val="tx1"/>
                          </a:solidFill>
                          <a:effectLst/>
                          <a:latin typeface="Arial" charset="0"/>
                        </a:rPr>
                      </a:br>
                      <a:r>
                        <a:rPr kumimoji="0" lang="en-US" sz="1200" b="1" i="0" u="none" strike="noStrike" cap="none" normalizeH="0" baseline="0" dirty="0">
                          <a:ln>
                            <a:noFill/>
                          </a:ln>
                          <a:solidFill>
                            <a:schemeClr val="tx1"/>
                          </a:solidFill>
                          <a:effectLst/>
                          <a:latin typeface="Arial" charset="0"/>
                        </a:rPr>
                        <a:t>Blood pressure not to exceed 140/90 measured in a sitting position</a:t>
                      </a:r>
                      <a:br>
                        <a:rPr kumimoji="0" lang="en-US" sz="1200" b="1" i="0" u="none" strike="noStrike" cap="none" normalizeH="0" baseline="0" dirty="0">
                          <a:ln>
                            <a:noFill/>
                          </a:ln>
                          <a:solidFill>
                            <a:schemeClr val="tx1"/>
                          </a:solidFill>
                          <a:effectLst/>
                          <a:latin typeface="Arial" charset="0"/>
                        </a:rPr>
                      </a:br>
                      <a:br>
                        <a:rPr kumimoji="0" lang="en-US" sz="1200" b="1" i="0" u="none" strike="noStrike" cap="none" normalizeH="0" baseline="0" dirty="0">
                          <a:ln>
                            <a:noFill/>
                          </a:ln>
                          <a:solidFill>
                            <a:schemeClr val="tx1"/>
                          </a:solidFill>
                          <a:effectLst/>
                          <a:latin typeface="Arial" charset="0"/>
                        </a:rPr>
                      </a:br>
                      <a:r>
                        <a:rPr kumimoji="0" lang="en-US" sz="1200" b="1" i="0" u="none" strike="noStrike" cap="none" normalizeH="0" baseline="0" dirty="0">
                          <a:ln>
                            <a:noFill/>
                          </a:ln>
                          <a:solidFill>
                            <a:schemeClr val="tx1"/>
                          </a:solidFill>
                          <a:effectLst/>
                          <a:latin typeface="Arial" charset="0"/>
                        </a:rPr>
                        <a:t>Standing height between 62 and 75 inches (5’ 2” and 6’3”)</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Slide Number Placeholder 1"/>
          <p:cNvSpPr>
            <a:spLocks noGrp="1"/>
          </p:cNvSpPr>
          <p:nvPr>
            <p:ph type="sldNum" sz="quarter" idx="12"/>
          </p:nvPr>
        </p:nvSpPr>
        <p:spPr/>
        <p:txBody>
          <a:bodyPr/>
          <a:lstStyle/>
          <a:p>
            <a:fld id="{8407E3BB-E4C9-4F58-B7F5-7A3A7A06475D}"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57200" y="152400"/>
            <a:ext cx="8229600" cy="715963"/>
          </a:xfrm>
        </p:spPr>
        <p:txBody>
          <a:bodyPr/>
          <a:lstStyle/>
          <a:p>
            <a:r>
              <a:rPr lang="en-US" sz="2800" dirty="0">
                <a:hlinkClick r:id="rId3"/>
              </a:rPr>
              <a:t>Pay and Benefits for</a:t>
            </a:r>
            <a:br>
              <a:rPr lang="en-US" sz="2800" dirty="0">
                <a:hlinkClick r:id="rId3"/>
              </a:rPr>
            </a:br>
            <a:r>
              <a:rPr lang="en-US" sz="2800" dirty="0">
                <a:hlinkClick r:id="rId3"/>
              </a:rPr>
              <a:t>Astronaut Candidates</a:t>
            </a:r>
          </a:p>
        </p:txBody>
      </p:sp>
      <p:graphicFrame>
        <p:nvGraphicFramePr>
          <p:cNvPr id="83001" name="Group 57"/>
          <p:cNvGraphicFramePr>
            <a:graphicFrameLocks noGrp="1"/>
          </p:cNvGraphicFramePr>
          <p:nvPr>
            <p:ph sz="half" idx="2"/>
            <p:extLst>
              <p:ext uri="{D42A27DB-BD31-4B8C-83A1-F6EECF244321}">
                <p14:modId xmlns:p14="http://schemas.microsoft.com/office/powerpoint/2010/main" val="1288095414"/>
              </p:ext>
            </p:extLst>
          </p:nvPr>
        </p:nvGraphicFramePr>
        <p:xfrm>
          <a:off x="228600" y="1143000"/>
          <a:ext cx="8686800" cy="5334000"/>
        </p:xfrm>
        <a:graphic>
          <a:graphicData uri="http://schemas.openxmlformats.org/drawingml/2006/table">
            <a:tbl>
              <a:tblPr/>
              <a:tblGrid>
                <a:gridCol w="1589088">
                  <a:extLst>
                    <a:ext uri="{9D8B030D-6E8A-4147-A177-3AD203B41FA5}">
                      <a16:colId xmlns:a16="http://schemas.microsoft.com/office/drawing/2014/main" val="20000"/>
                    </a:ext>
                  </a:extLst>
                </a:gridCol>
                <a:gridCol w="7097712">
                  <a:extLst>
                    <a:ext uri="{9D8B030D-6E8A-4147-A177-3AD203B41FA5}">
                      <a16:colId xmlns:a16="http://schemas.microsoft.com/office/drawing/2014/main" val="20001"/>
                    </a:ext>
                  </a:extLst>
                </a:gridCol>
              </a:tblGrid>
              <a:tr h="59750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Source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Guidelines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0550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Civilian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800" b="0" i="0" kern="1200" dirty="0">
                          <a:solidFill>
                            <a:schemeClr val="tx1"/>
                          </a:solidFill>
                          <a:effectLst/>
                          <a:latin typeface="+mn-lt"/>
                          <a:ea typeface="+mn-ea"/>
                          <a:cs typeface="+mn-cs"/>
                        </a:rPr>
                        <a:t>Starting in 2021, salaries for civilian Astronaut Candidates are based on the NASA Excepted (NEX) authority, due to the unique nature of their jobs, duties, work roles, requirements, and other aspects of carrying out mission assignments. Though NASA continues to recruit astronauts with diverse skills sets and experience levels, all astronaut candidates begin astronaut training at the same level; no one has prior experience as an astronaut, so all astronaut candidates start at the same rate of pay.</a:t>
                      </a:r>
                    </a:p>
                    <a:p>
                      <a:pPr marL="0" marR="0" lvl="0" indent="0" algn="l" defTabSz="914400" rtl="0" eaLnBrk="1" fontAlgn="base" latinLnBrk="0" hangingPunct="1">
                        <a:lnSpc>
                          <a:spcPct val="100000"/>
                        </a:lnSpc>
                        <a:spcBef>
                          <a:spcPct val="20000"/>
                        </a:spcBef>
                        <a:spcAft>
                          <a:spcPct val="0"/>
                        </a:spcAft>
                        <a:buClrTx/>
                        <a:buSzTx/>
                        <a:buFontTx/>
                        <a:buNone/>
                        <a:tabLst/>
                      </a:pPr>
                      <a:r>
                        <a:rPr lang="en-US" sz="1800" b="0" i="0" kern="1200" dirty="0">
                          <a:solidFill>
                            <a:srgbClr val="FF0000"/>
                          </a:solidFill>
                          <a:effectLst/>
                          <a:latin typeface="+mn-lt"/>
                          <a:ea typeface="+mn-ea"/>
                          <a:cs typeface="+mn-cs"/>
                        </a:rPr>
                        <a:t>The current pay structure ranges from $141,888 to $183,300.</a:t>
                      </a:r>
                    </a:p>
                    <a:p>
                      <a:pPr marL="0" marR="0" lvl="0" indent="0" algn="l" defTabSz="914400" rtl="0" eaLnBrk="1" fontAlgn="base" latinLnBrk="0" hangingPunct="1">
                        <a:lnSpc>
                          <a:spcPct val="100000"/>
                        </a:lnSpc>
                        <a:spcBef>
                          <a:spcPct val="20000"/>
                        </a:spcBef>
                        <a:spcAft>
                          <a:spcPct val="0"/>
                        </a:spcAft>
                        <a:buClrTx/>
                        <a:buSzTx/>
                        <a:buFontTx/>
                        <a:buNone/>
                        <a:tabLst/>
                      </a:pPr>
                      <a:r>
                        <a:rPr lang="en-US" sz="1800" b="0" i="0" kern="1200" dirty="0">
                          <a:solidFill>
                            <a:schemeClr val="tx1"/>
                          </a:solidFill>
                          <a:effectLst/>
                          <a:latin typeface="+mn-lt"/>
                          <a:ea typeface="+mn-ea"/>
                          <a:cs typeface="+mn-cs"/>
                        </a:rPr>
                        <a:t>Pay increases are tied to specific, job-related milestones, such as successful completion of all astronaut training requirements.</a:t>
                      </a:r>
                      <a:endParaRPr kumimoji="0" lang="en-US" sz="1800" b="1" i="0" u="none" strike="noStrike" cap="none" normalizeH="0" baseline="0" dirty="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309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Military</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800" b="0" i="0" kern="1200" dirty="0">
                          <a:solidFill>
                            <a:schemeClr val="tx1"/>
                          </a:solidFill>
                          <a:effectLst/>
                          <a:latin typeface="+mn-lt"/>
                          <a:ea typeface="+mn-ea"/>
                          <a:cs typeface="+mn-cs"/>
                        </a:rPr>
                        <a:t>Military Astronaut Candidates are detailed to the Johnson Space Center and remain in an active duty status for pay, benefits, leave, and other similar military matters.</a:t>
                      </a:r>
                      <a:endParaRPr kumimoji="0" lang="en-US" sz="1800" b="1" i="0" u="none" strike="noStrike" cap="none" normalizeH="0" baseline="0" dirty="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 name="Slide Number Placeholder 1"/>
          <p:cNvSpPr>
            <a:spLocks noGrp="1"/>
          </p:cNvSpPr>
          <p:nvPr>
            <p:ph type="sldNum" sz="quarter" idx="12"/>
          </p:nvPr>
        </p:nvSpPr>
        <p:spPr/>
        <p:txBody>
          <a:bodyPr/>
          <a:lstStyle/>
          <a:p>
            <a:fld id="{8407E3BB-E4C9-4F58-B7F5-7A3A7A06475D}"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sz="3600" dirty="0">
                <a:hlinkClick r:id="rId2"/>
              </a:rPr>
              <a:t>Frequently Asked Questions (FAQs)</a:t>
            </a:r>
          </a:p>
        </p:txBody>
      </p:sp>
      <p:sp>
        <p:nvSpPr>
          <p:cNvPr id="2" name="Slide Number Placeholder 1"/>
          <p:cNvSpPr>
            <a:spLocks noGrp="1"/>
          </p:cNvSpPr>
          <p:nvPr>
            <p:ph type="sldNum" sz="quarter" idx="12"/>
          </p:nvPr>
        </p:nvSpPr>
        <p:spPr/>
        <p:txBody>
          <a:bodyPr/>
          <a:lstStyle/>
          <a:p>
            <a:fld id="{8407E3BB-E4C9-4F58-B7F5-7A3A7A06475D}" type="slidenum">
              <a:rPr lang="en-US" smtClean="0"/>
              <a:pPr/>
              <a:t>12</a:t>
            </a:fld>
            <a:endParaRPr lang="en-US"/>
          </a:p>
        </p:txBody>
      </p:sp>
      <p:sp>
        <p:nvSpPr>
          <p:cNvPr id="6" name="Text Box 19">
            <a:extLst>
              <a:ext uri="{FF2B5EF4-FFF2-40B4-BE49-F238E27FC236}">
                <a16:creationId xmlns:a16="http://schemas.microsoft.com/office/drawing/2014/main" id="{6BC2B9CD-1838-4328-A437-722CDE6B4656}"/>
              </a:ext>
            </a:extLst>
          </p:cNvPr>
          <p:cNvSpPr txBox="1">
            <a:spLocks noChangeArrowheads="1"/>
          </p:cNvSpPr>
          <p:nvPr/>
        </p:nvSpPr>
        <p:spPr bwMode="auto">
          <a:xfrm>
            <a:off x="304800" y="1350963"/>
            <a:ext cx="86106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285750" indent="-285750" eaLnBrk="0" hangingPunct="0">
              <a:buFont typeface="Arial" panose="020B0604020202020204" pitchFamily="34" charset="0"/>
              <a:buChar char="•"/>
            </a:pPr>
            <a:r>
              <a:rPr lang="en-US" dirty="0"/>
              <a:t>General FAQs</a:t>
            </a:r>
          </a:p>
          <a:p>
            <a:pPr marL="285750" indent="-285750" eaLnBrk="0" hangingPunct="0">
              <a:buFont typeface="Arial" panose="020B0604020202020204" pitchFamily="34" charset="0"/>
              <a:buChar char="•"/>
            </a:pPr>
            <a:r>
              <a:rPr lang="en-US" dirty="0"/>
              <a:t>Education FAQs</a:t>
            </a:r>
          </a:p>
          <a:p>
            <a:pPr marL="285750" indent="-285750" eaLnBrk="0" hangingPunct="0">
              <a:buFont typeface="Arial" panose="020B0604020202020204" pitchFamily="34" charset="0"/>
              <a:buChar char="•"/>
            </a:pPr>
            <a:r>
              <a:rPr lang="en-US" dirty="0"/>
              <a:t>Medical FAQs</a:t>
            </a:r>
          </a:p>
          <a:p>
            <a:pPr marL="285750" indent="-285750" eaLnBrk="0" hangingPunct="0">
              <a:buFont typeface="Arial" panose="020B0604020202020204" pitchFamily="34" charset="0"/>
              <a:buChar char="•"/>
            </a:pPr>
            <a:r>
              <a:rPr lang="en-US" dirty="0"/>
              <a:t>Military FAQs</a:t>
            </a:r>
          </a:p>
          <a:p>
            <a:pPr marL="285750" indent="-285750" eaLnBrk="0" hangingPunct="0">
              <a:buFont typeface="Arial" panose="020B0604020202020204" pitchFamily="34" charset="0"/>
              <a:buChar char="•"/>
            </a:pPr>
            <a:r>
              <a:rPr lang="en-US" dirty="0"/>
              <a:t>Application FAQs</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457200" y="152400"/>
            <a:ext cx="8229600" cy="685800"/>
          </a:xfrm>
        </p:spPr>
        <p:txBody>
          <a:bodyPr/>
          <a:lstStyle/>
          <a:p>
            <a:r>
              <a:rPr lang="en-US" sz="4000" dirty="0"/>
              <a:t>Typical Interview Activities</a:t>
            </a:r>
          </a:p>
        </p:txBody>
      </p:sp>
      <p:pic>
        <p:nvPicPr>
          <p:cNvPr id="102403" name="Picture 3" descr="schedule"/>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52400" y="990600"/>
            <a:ext cx="8915400" cy="5616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12" name="Text Box 12"/>
          <p:cNvSpPr txBox="1">
            <a:spLocks noChangeArrowheads="1"/>
          </p:cNvSpPr>
          <p:nvPr/>
        </p:nvSpPr>
        <p:spPr bwMode="auto">
          <a:xfrm>
            <a:off x="8001000" y="838200"/>
            <a:ext cx="996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Monday</a:t>
            </a:r>
          </a:p>
        </p:txBody>
      </p:sp>
      <p:sp>
        <p:nvSpPr>
          <p:cNvPr id="2" name="Slide Number Placeholder 1"/>
          <p:cNvSpPr>
            <a:spLocks noGrp="1"/>
          </p:cNvSpPr>
          <p:nvPr>
            <p:ph type="sldNum" sz="quarter" idx="12"/>
          </p:nvPr>
        </p:nvSpPr>
        <p:spPr/>
        <p:txBody>
          <a:bodyPr/>
          <a:lstStyle/>
          <a:p>
            <a:fld id="{8407E3BB-E4C9-4F58-B7F5-7A3A7A06475D}" type="slidenum">
              <a:rPr lang="en-US" smtClean="0"/>
              <a:pPr/>
              <a:t>13</a:t>
            </a:fld>
            <a:endParaRPr lang="en-US"/>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miley Face 7">
            <a:extLst>
              <a:ext uri="{FF2B5EF4-FFF2-40B4-BE49-F238E27FC236}">
                <a16:creationId xmlns:a16="http://schemas.microsoft.com/office/drawing/2014/main" id="{A54B6C54-982A-79B2-1D1D-315E13F7014D}"/>
              </a:ext>
            </a:extLst>
          </p:cNvPr>
          <p:cNvSpPr/>
          <p:nvPr/>
        </p:nvSpPr>
        <p:spPr>
          <a:xfrm>
            <a:off x="3276600" y="5334000"/>
            <a:ext cx="533400" cy="5334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26" name="Rectangle 2"/>
          <p:cNvSpPr>
            <a:spLocks noGrp="1" noChangeArrowheads="1"/>
          </p:cNvSpPr>
          <p:nvPr>
            <p:ph type="title"/>
          </p:nvPr>
        </p:nvSpPr>
        <p:spPr>
          <a:xfrm>
            <a:off x="457200" y="152400"/>
            <a:ext cx="8229600" cy="685800"/>
          </a:xfrm>
        </p:spPr>
        <p:txBody>
          <a:bodyPr/>
          <a:lstStyle/>
          <a:p>
            <a:r>
              <a:rPr lang="en-US" sz="3600" dirty="0"/>
              <a:t>Typical Interview Activities</a:t>
            </a:r>
            <a:br>
              <a:rPr lang="en-US" sz="3600" dirty="0"/>
            </a:br>
            <a:r>
              <a:rPr lang="en-US" sz="1400" dirty="0"/>
              <a:t>(Continued)</a:t>
            </a:r>
          </a:p>
        </p:txBody>
      </p:sp>
      <p:pic>
        <p:nvPicPr>
          <p:cNvPr id="103427" name="Picture 3" descr="Eye Mach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181100"/>
            <a:ext cx="2819400" cy="2114550"/>
          </a:xfrm>
          <a:prstGeom prst="rect">
            <a:avLst/>
          </a:prstGeom>
          <a:noFill/>
          <a:extLst>
            <a:ext uri="{909E8E84-426E-40DD-AFC4-6F175D3DCCD1}">
              <a14:hiddenFill xmlns:a14="http://schemas.microsoft.com/office/drawing/2010/main">
                <a:solidFill>
                  <a:srgbClr val="FFFFFF"/>
                </a:solidFill>
              </a14:hiddenFill>
            </a:ext>
          </a:extLst>
        </p:spPr>
      </p:pic>
      <p:pic>
        <p:nvPicPr>
          <p:cNvPr id="103428" name="Picture 4" descr="Probes &amp; Shad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3829050"/>
            <a:ext cx="1985963" cy="2647950"/>
          </a:xfrm>
          <a:prstGeom prst="rect">
            <a:avLst/>
          </a:prstGeom>
          <a:noFill/>
          <a:extLst>
            <a:ext uri="{909E8E84-426E-40DD-AFC4-6F175D3DCCD1}">
              <a14:hiddenFill xmlns:a14="http://schemas.microsoft.com/office/drawing/2010/main">
                <a:solidFill>
                  <a:srgbClr val="FFFFFF"/>
                </a:solidFill>
              </a14:hiddenFill>
            </a:ext>
          </a:extLst>
        </p:spPr>
      </p:pic>
      <p:pic>
        <p:nvPicPr>
          <p:cNvPr id="103429" name="Picture 5" descr="Procto Team &amp; Too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90763" y="3810000"/>
            <a:ext cx="3581400" cy="2686050"/>
          </a:xfrm>
          <a:prstGeom prst="rect">
            <a:avLst/>
          </a:prstGeom>
          <a:noFill/>
          <a:extLst>
            <a:ext uri="{909E8E84-426E-40DD-AFC4-6F175D3DCCD1}">
              <a14:hiddenFill xmlns:a14="http://schemas.microsoft.com/office/drawing/2010/main">
                <a:solidFill>
                  <a:srgbClr val="FFFFFF"/>
                </a:solidFill>
              </a14:hiddenFill>
            </a:ext>
          </a:extLst>
        </p:spPr>
      </p:pic>
      <p:pic>
        <p:nvPicPr>
          <p:cNvPr id="103430" name="Picture 6" descr="Computer Test Roo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00400" y="1181100"/>
            <a:ext cx="2819400" cy="2114550"/>
          </a:xfrm>
          <a:prstGeom prst="rect">
            <a:avLst/>
          </a:prstGeom>
          <a:noFill/>
          <a:extLst>
            <a:ext uri="{909E8E84-426E-40DD-AFC4-6F175D3DCCD1}">
              <a14:hiddenFill xmlns:a14="http://schemas.microsoft.com/office/drawing/2010/main">
                <a:solidFill>
                  <a:srgbClr val="FFFFFF"/>
                </a:solidFill>
              </a14:hiddenFill>
            </a:ext>
          </a:extLst>
        </p:spPr>
      </p:pic>
      <p:sp>
        <p:nvSpPr>
          <p:cNvPr id="103432" name="Rectangle 8"/>
          <p:cNvSpPr>
            <a:spLocks noChangeArrowheads="1"/>
          </p:cNvSpPr>
          <p:nvPr/>
        </p:nvSpPr>
        <p:spPr bwMode="auto">
          <a:xfrm>
            <a:off x="2290763" y="3810000"/>
            <a:ext cx="1600200" cy="1066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a:t>…and it is not inserted</a:t>
            </a:r>
          </a:p>
          <a:p>
            <a:pPr algn="ctr"/>
            <a:r>
              <a:rPr lang="en-US" sz="1200"/>
              <a:t>through your mouth</a:t>
            </a:r>
          </a:p>
          <a:p>
            <a:pPr algn="ctr"/>
            <a:r>
              <a:rPr lang="en-US" sz="1200">
                <a:sym typeface="Wingdings" pitchFamily="2" charset="2"/>
              </a:rPr>
              <a:t></a:t>
            </a:r>
            <a:endParaRPr lang="en-US" sz="1200"/>
          </a:p>
        </p:txBody>
      </p:sp>
      <p:sp>
        <p:nvSpPr>
          <p:cNvPr id="103433" name="Rectangle 9"/>
          <p:cNvSpPr>
            <a:spLocks noChangeArrowheads="1"/>
          </p:cNvSpPr>
          <p:nvPr/>
        </p:nvSpPr>
        <p:spPr bwMode="auto">
          <a:xfrm>
            <a:off x="4343400" y="5105400"/>
            <a:ext cx="9144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1000" dirty="0">
                <a:solidFill>
                  <a:srgbClr val="FF0000"/>
                </a:solidFill>
              </a:rPr>
              <a:t>Nurse Mona &amp; </a:t>
            </a:r>
          </a:p>
          <a:p>
            <a:pPr algn="ctr"/>
            <a:r>
              <a:rPr lang="en-US" sz="1000" dirty="0">
                <a:solidFill>
                  <a:srgbClr val="FF0000"/>
                </a:solidFill>
              </a:rPr>
              <a:t>Dr. Hein</a:t>
            </a:r>
            <a:r>
              <a:rPr lang="en-US" sz="1000" dirty="0"/>
              <a:t> </a:t>
            </a:r>
          </a:p>
        </p:txBody>
      </p:sp>
      <p:pic>
        <p:nvPicPr>
          <p:cNvPr id="103435" name="Picture 11" descr="Bio Chai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72200" y="1181100"/>
            <a:ext cx="2819400" cy="2114550"/>
          </a:xfrm>
          <a:prstGeom prst="rect">
            <a:avLst/>
          </a:prstGeom>
          <a:noFill/>
          <a:extLst>
            <a:ext uri="{909E8E84-426E-40DD-AFC4-6F175D3DCCD1}">
              <a14:hiddenFill xmlns:a14="http://schemas.microsoft.com/office/drawing/2010/main">
                <a:solidFill>
                  <a:srgbClr val="FFFFFF"/>
                </a:solidFill>
              </a14:hiddenFill>
            </a:ext>
          </a:extLst>
        </p:spPr>
      </p:pic>
      <p:sp>
        <p:nvSpPr>
          <p:cNvPr id="103436" name="Text Box 12"/>
          <p:cNvSpPr txBox="1">
            <a:spLocks noChangeArrowheads="1"/>
          </p:cNvSpPr>
          <p:nvPr/>
        </p:nvSpPr>
        <p:spPr bwMode="auto">
          <a:xfrm>
            <a:off x="6172200" y="3733800"/>
            <a:ext cx="2778125"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Additional activities:</a:t>
            </a:r>
          </a:p>
          <a:p>
            <a:pPr lvl="1">
              <a:buFontTx/>
              <a:buChar char="•"/>
            </a:pPr>
            <a:r>
              <a:rPr lang="en-US"/>
              <a:t>Essay</a:t>
            </a:r>
          </a:p>
          <a:p>
            <a:pPr lvl="1">
              <a:buFontTx/>
              <a:buChar char="•"/>
            </a:pPr>
            <a:r>
              <a:rPr lang="en-US"/>
              <a:t>Panel Interview</a:t>
            </a:r>
          </a:p>
          <a:p>
            <a:pPr lvl="1">
              <a:buFontTx/>
              <a:buChar char="•"/>
            </a:pPr>
            <a:r>
              <a:rPr lang="en-US"/>
              <a:t>Individual Interviews</a:t>
            </a:r>
          </a:p>
          <a:p>
            <a:pPr lvl="1">
              <a:buFontTx/>
              <a:buChar char="•"/>
            </a:pPr>
            <a:endParaRPr lang="en-US"/>
          </a:p>
          <a:p>
            <a:pPr lvl="1">
              <a:buFontTx/>
              <a:buChar char="•"/>
            </a:pPr>
            <a:r>
              <a:rPr lang="en-US"/>
              <a:t>X-Rays</a:t>
            </a:r>
          </a:p>
          <a:p>
            <a:pPr lvl="1">
              <a:buFontTx/>
              <a:buChar char="•"/>
            </a:pPr>
            <a:r>
              <a:rPr lang="en-US"/>
              <a:t>MRI (new)</a:t>
            </a:r>
          </a:p>
          <a:p>
            <a:pPr lvl="1">
              <a:buFontTx/>
              <a:buChar char="•"/>
            </a:pPr>
            <a:r>
              <a:rPr lang="en-US"/>
              <a:t>and more…</a:t>
            </a:r>
          </a:p>
        </p:txBody>
      </p:sp>
      <p:sp>
        <p:nvSpPr>
          <p:cNvPr id="2" name="Slide Number Placeholder 1"/>
          <p:cNvSpPr>
            <a:spLocks noGrp="1"/>
          </p:cNvSpPr>
          <p:nvPr>
            <p:ph type="sldNum" sz="quarter" idx="12"/>
          </p:nvPr>
        </p:nvSpPr>
        <p:spPr/>
        <p:txBody>
          <a:bodyPr/>
          <a:lstStyle/>
          <a:p>
            <a:fld id="{8407E3BB-E4C9-4F58-B7F5-7A3A7A06475D}" type="slidenum">
              <a:rPr lang="en-US" smtClean="0"/>
              <a:pPr/>
              <a:t>14</a:t>
            </a:fld>
            <a:endParaRPr lang="en-US"/>
          </a:p>
        </p:txBody>
      </p:sp>
      <p:sp>
        <p:nvSpPr>
          <p:cNvPr id="3" name="Smiley Face 2">
            <a:extLst>
              <a:ext uri="{FF2B5EF4-FFF2-40B4-BE49-F238E27FC236}">
                <a16:creationId xmlns:a16="http://schemas.microsoft.com/office/drawing/2014/main" id="{BE7AFAF9-00F7-443F-D4B9-38BE6AC70B93}"/>
              </a:ext>
            </a:extLst>
          </p:cNvPr>
          <p:cNvSpPr/>
          <p:nvPr/>
        </p:nvSpPr>
        <p:spPr>
          <a:xfrm>
            <a:off x="914400" y="4648200"/>
            <a:ext cx="381000" cy="5334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miley Face 3">
            <a:extLst>
              <a:ext uri="{FF2B5EF4-FFF2-40B4-BE49-F238E27FC236}">
                <a16:creationId xmlns:a16="http://schemas.microsoft.com/office/drawing/2014/main" id="{B6071E8E-6F30-19AA-C970-454260A89620}"/>
              </a:ext>
            </a:extLst>
          </p:cNvPr>
          <p:cNvSpPr/>
          <p:nvPr/>
        </p:nvSpPr>
        <p:spPr>
          <a:xfrm>
            <a:off x="4038600" y="4038600"/>
            <a:ext cx="757237" cy="100965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miley Face 4">
            <a:extLst>
              <a:ext uri="{FF2B5EF4-FFF2-40B4-BE49-F238E27FC236}">
                <a16:creationId xmlns:a16="http://schemas.microsoft.com/office/drawing/2014/main" id="{BD04D3D1-45B9-6334-71A8-165B972A4E47}"/>
              </a:ext>
            </a:extLst>
          </p:cNvPr>
          <p:cNvSpPr/>
          <p:nvPr/>
        </p:nvSpPr>
        <p:spPr>
          <a:xfrm>
            <a:off x="3924299" y="1828800"/>
            <a:ext cx="266701" cy="20955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miley Face 5">
            <a:extLst>
              <a:ext uri="{FF2B5EF4-FFF2-40B4-BE49-F238E27FC236}">
                <a16:creationId xmlns:a16="http://schemas.microsoft.com/office/drawing/2014/main" id="{0DB134C0-7D9B-CF02-0808-6ED86B5EF732}"/>
              </a:ext>
            </a:extLst>
          </p:cNvPr>
          <p:cNvSpPr/>
          <p:nvPr/>
        </p:nvSpPr>
        <p:spPr>
          <a:xfrm>
            <a:off x="4686299" y="1973211"/>
            <a:ext cx="266701" cy="20955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miley Face 6">
            <a:extLst>
              <a:ext uri="{FF2B5EF4-FFF2-40B4-BE49-F238E27FC236}">
                <a16:creationId xmlns:a16="http://schemas.microsoft.com/office/drawing/2014/main" id="{1974326B-D81B-C25D-5ADF-F26B106081AB}"/>
              </a:ext>
            </a:extLst>
          </p:cNvPr>
          <p:cNvSpPr/>
          <p:nvPr/>
        </p:nvSpPr>
        <p:spPr>
          <a:xfrm>
            <a:off x="5219699" y="1752600"/>
            <a:ext cx="266701" cy="20955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miley Face 8">
            <a:extLst>
              <a:ext uri="{FF2B5EF4-FFF2-40B4-BE49-F238E27FC236}">
                <a16:creationId xmlns:a16="http://schemas.microsoft.com/office/drawing/2014/main" id="{8853AB3A-9384-573B-05C0-0C0BBC89758F}"/>
              </a:ext>
            </a:extLst>
          </p:cNvPr>
          <p:cNvSpPr/>
          <p:nvPr/>
        </p:nvSpPr>
        <p:spPr>
          <a:xfrm>
            <a:off x="3276600" y="5334000"/>
            <a:ext cx="533400" cy="5334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31" name="Rectangle 7"/>
          <p:cNvSpPr>
            <a:spLocks noChangeArrowheads="1"/>
          </p:cNvSpPr>
          <p:nvPr/>
        </p:nvSpPr>
        <p:spPr bwMode="auto">
          <a:xfrm>
            <a:off x="2895600" y="5048250"/>
            <a:ext cx="1371600" cy="1447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t>Not looking</a:t>
            </a:r>
          </a:p>
          <a:p>
            <a:pPr algn="ctr"/>
            <a:r>
              <a:rPr lang="en-US" dirty="0"/>
              <a:t>forward</a:t>
            </a:r>
          </a:p>
          <a:p>
            <a:pPr algn="ctr"/>
            <a:r>
              <a:rPr lang="en-US" dirty="0"/>
              <a:t>for this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103431"/>
                                        </p:tgtEl>
                                        <p:attrNameLst>
                                          <p:attrName>ppt_x</p:attrName>
                                        </p:attrNameLst>
                                      </p:cBhvr>
                                      <p:tavLst>
                                        <p:tav tm="0">
                                          <p:val>
                                            <p:strVal val="ppt_x"/>
                                          </p:val>
                                        </p:tav>
                                        <p:tav tm="100000">
                                          <p:val>
                                            <p:strVal val="ppt_x"/>
                                          </p:val>
                                        </p:tav>
                                      </p:tavLst>
                                    </p:anim>
                                    <p:anim calcmode="lin" valueType="num">
                                      <p:cBhvr additive="base">
                                        <p:cTn id="7" dur="500"/>
                                        <p:tgtEl>
                                          <p:spTgt spid="103431"/>
                                        </p:tgtEl>
                                        <p:attrNameLst>
                                          <p:attrName>ppt_y</p:attrName>
                                        </p:attrNameLst>
                                      </p:cBhvr>
                                      <p:tavLst>
                                        <p:tav tm="0">
                                          <p:val>
                                            <p:strVal val="ppt_y"/>
                                          </p:val>
                                        </p:tav>
                                        <p:tav tm="100000">
                                          <p:val>
                                            <p:strVal val="1+ppt_h/2"/>
                                          </p:val>
                                        </p:tav>
                                      </p:tavLst>
                                    </p:anim>
                                    <p:set>
                                      <p:cBhvr>
                                        <p:cTn id="8" dur="1" fill="hold">
                                          <p:stCondLst>
                                            <p:cond delay="499"/>
                                          </p:stCondLst>
                                        </p:cTn>
                                        <p:tgtEl>
                                          <p:spTgt spid="103431"/>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3432"/>
                                        </p:tgtEl>
                                        <p:attrNameLst>
                                          <p:attrName>style.visibility</p:attrName>
                                        </p:attrNameLst>
                                      </p:cBhvr>
                                      <p:to>
                                        <p:strVal val="visible"/>
                                      </p:to>
                                    </p:set>
                                    <p:anim calcmode="lin" valueType="num">
                                      <p:cBhvr additive="base">
                                        <p:cTn id="13" dur="500" fill="hold"/>
                                        <p:tgtEl>
                                          <p:spTgt spid="103432"/>
                                        </p:tgtEl>
                                        <p:attrNameLst>
                                          <p:attrName>ppt_x</p:attrName>
                                        </p:attrNameLst>
                                      </p:cBhvr>
                                      <p:tavLst>
                                        <p:tav tm="0">
                                          <p:val>
                                            <p:strVal val="#ppt_x"/>
                                          </p:val>
                                        </p:tav>
                                        <p:tav tm="100000">
                                          <p:val>
                                            <p:strVal val="#ppt_x"/>
                                          </p:val>
                                        </p:tav>
                                      </p:tavLst>
                                    </p:anim>
                                    <p:anim calcmode="lin" valueType="num">
                                      <p:cBhvr additive="base">
                                        <p:cTn id="14" dur="500" fill="hold"/>
                                        <p:tgtEl>
                                          <p:spTgt spid="1034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2" grpId="0" animBg="1"/>
      <p:bldP spid="10343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457200" y="152400"/>
            <a:ext cx="8229600" cy="685800"/>
          </a:xfrm>
        </p:spPr>
        <p:txBody>
          <a:bodyPr/>
          <a:lstStyle/>
          <a:p>
            <a:r>
              <a:rPr lang="en-US" sz="3600" dirty="0"/>
              <a:t>Typical Interview Activities</a:t>
            </a:r>
            <a:br>
              <a:rPr lang="en-US" sz="3600" dirty="0"/>
            </a:br>
            <a:r>
              <a:rPr lang="en-US" sz="1400" dirty="0"/>
              <a:t>(Continued)</a:t>
            </a:r>
            <a:endParaRPr lang="en-US" sz="1400" dirty="0">
              <a:hlinkClick r:id="rId2"/>
            </a:endParaRPr>
          </a:p>
        </p:txBody>
      </p:sp>
      <p:pic>
        <p:nvPicPr>
          <p:cNvPr id="103427" name="Picture 3" descr="Eye Mach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181100"/>
            <a:ext cx="2819400" cy="211455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103428" name="Picture 4" descr="Probes &amp; Shad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3829050"/>
            <a:ext cx="1985963" cy="264795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103429" name="Picture 5" descr="Procto Team &amp; Too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90763" y="3810000"/>
            <a:ext cx="3581400" cy="268605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103430" name="Picture 6" descr="Computer Test Roo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00400" y="1181100"/>
            <a:ext cx="2819400" cy="211455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103432" name="Rectangle 8"/>
          <p:cNvSpPr>
            <a:spLocks noChangeArrowheads="1"/>
          </p:cNvSpPr>
          <p:nvPr/>
        </p:nvSpPr>
        <p:spPr bwMode="auto">
          <a:xfrm>
            <a:off x="2290763" y="3810000"/>
            <a:ext cx="1600200" cy="1066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a:t>…and it is not inserted</a:t>
            </a:r>
          </a:p>
          <a:p>
            <a:pPr algn="ctr"/>
            <a:r>
              <a:rPr lang="en-US" sz="1200"/>
              <a:t>through your mouth</a:t>
            </a:r>
          </a:p>
          <a:p>
            <a:pPr algn="ctr"/>
            <a:r>
              <a:rPr lang="en-US" sz="1200">
                <a:sym typeface="Wingdings" pitchFamily="2" charset="2"/>
              </a:rPr>
              <a:t></a:t>
            </a:r>
            <a:endParaRPr lang="en-US" sz="1200"/>
          </a:p>
        </p:txBody>
      </p:sp>
      <p:sp>
        <p:nvSpPr>
          <p:cNvPr id="103433" name="Rectangle 9"/>
          <p:cNvSpPr>
            <a:spLocks noChangeArrowheads="1"/>
          </p:cNvSpPr>
          <p:nvPr/>
        </p:nvSpPr>
        <p:spPr bwMode="auto">
          <a:xfrm>
            <a:off x="4876800" y="5013325"/>
            <a:ext cx="9144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1000" dirty="0">
                <a:solidFill>
                  <a:srgbClr val="FF0000"/>
                </a:solidFill>
              </a:rPr>
              <a:t>Nurse Mona &amp; </a:t>
            </a:r>
          </a:p>
          <a:p>
            <a:pPr algn="ctr"/>
            <a:r>
              <a:rPr lang="en-US" sz="1000" dirty="0">
                <a:solidFill>
                  <a:srgbClr val="FF0000"/>
                </a:solidFill>
              </a:rPr>
              <a:t>Dr. Hein</a:t>
            </a:r>
            <a:r>
              <a:rPr lang="en-US" sz="1000" dirty="0"/>
              <a:t> </a:t>
            </a:r>
          </a:p>
        </p:txBody>
      </p:sp>
      <p:pic>
        <p:nvPicPr>
          <p:cNvPr id="103435" name="Picture 11" descr="Bio Chai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72200" y="1181100"/>
            <a:ext cx="2819400" cy="211455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103436" name="Text Box 12"/>
          <p:cNvSpPr txBox="1">
            <a:spLocks noChangeArrowheads="1"/>
          </p:cNvSpPr>
          <p:nvPr/>
        </p:nvSpPr>
        <p:spPr bwMode="auto">
          <a:xfrm>
            <a:off x="6172200" y="3733800"/>
            <a:ext cx="2778125"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Additional activities:</a:t>
            </a:r>
          </a:p>
          <a:p>
            <a:pPr lvl="1">
              <a:buFontTx/>
              <a:buChar char="•"/>
            </a:pPr>
            <a:r>
              <a:rPr lang="en-US"/>
              <a:t>Essay</a:t>
            </a:r>
          </a:p>
          <a:p>
            <a:pPr lvl="1">
              <a:buFontTx/>
              <a:buChar char="•"/>
            </a:pPr>
            <a:r>
              <a:rPr lang="en-US"/>
              <a:t>Panel Interview</a:t>
            </a:r>
          </a:p>
          <a:p>
            <a:pPr lvl="1">
              <a:buFontTx/>
              <a:buChar char="•"/>
            </a:pPr>
            <a:r>
              <a:rPr lang="en-US"/>
              <a:t>Individual Interviews</a:t>
            </a:r>
          </a:p>
          <a:p>
            <a:pPr lvl="1">
              <a:buFontTx/>
              <a:buChar char="•"/>
            </a:pPr>
            <a:endParaRPr lang="en-US"/>
          </a:p>
          <a:p>
            <a:pPr lvl="1">
              <a:buFontTx/>
              <a:buChar char="•"/>
            </a:pPr>
            <a:r>
              <a:rPr lang="en-US"/>
              <a:t>X-Rays</a:t>
            </a:r>
          </a:p>
          <a:p>
            <a:pPr lvl="1">
              <a:buFontTx/>
              <a:buChar char="•"/>
            </a:pPr>
            <a:r>
              <a:rPr lang="en-US"/>
              <a:t>MRI (new)</a:t>
            </a:r>
          </a:p>
          <a:p>
            <a:pPr lvl="1">
              <a:buFontTx/>
              <a:buChar char="•"/>
            </a:pPr>
            <a:r>
              <a:rPr lang="en-US"/>
              <a:t>and more…</a:t>
            </a:r>
          </a:p>
        </p:txBody>
      </p:sp>
      <p:sp>
        <p:nvSpPr>
          <p:cNvPr id="2" name="Slide Number Placeholder 1"/>
          <p:cNvSpPr>
            <a:spLocks noGrp="1"/>
          </p:cNvSpPr>
          <p:nvPr>
            <p:ph type="sldNum" sz="quarter" idx="12"/>
          </p:nvPr>
        </p:nvSpPr>
        <p:spPr/>
        <p:txBody>
          <a:bodyPr/>
          <a:lstStyle/>
          <a:p>
            <a:fld id="{8407E3BB-E4C9-4F58-B7F5-7A3A7A06475D}" type="slidenum">
              <a:rPr lang="en-US" smtClean="0"/>
              <a:pPr/>
              <a:t>15</a:t>
            </a:fld>
            <a:endParaRPr lang="en-US"/>
          </a:p>
        </p:txBody>
      </p:sp>
      <p:sp>
        <p:nvSpPr>
          <p:cNvPr id="3" name="Smiley Face 2">
            <a:extLst>
              <a:ext uri="{FF2B5EF4-FFF2-40B4-BE49-F238E27FC236}">
                <a16:creationId xmlns:a16="http://schemas.microsoft.com/office/drawing/2014/main" id="{E7D80949-6B5A-71CE-4206-E9D531E84724}"/>
              </a:ext>
            </a:extLst>
          </p:cNvPr>
          <p:cNvSpPr/>
          <p:nvPr/>
        </p:nvSpPr>
        <p:spPr>
          <a:xfrm>
            <a:off x="914400" y="4648200"/>
            <a:ext cx="381000" cy="5334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miley Face 3">
            <a:extLst>
              <a:ext uri="{FF2B5EF4-FFF2-40B4-BE49-F238E27FC236}">
                <a16:creationId xmlns:a16="http://schemas.microsoft.com/office/drawing/2014/main" id="{FA026115-DA28-302D-E5D3-4FD6FBEAA0F1}"/>
              </a:ext>
            </a:extLst>
          </p:cNvPr>
          <p:cNvSpPr/>
          <p:nvPr/>
        </p:nvSpPr>
        <p:spPr>
          <a:xfrm>
            <a:off x="3276600" y="5257800"/>
            <a:ext cx="609600" cy="6477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miley Face 4">
            <a:extLst>
              <a:ext uri="{FF2B5EF4-FFF2-40B4-BE49-F238E27FC236}">
                <a16:creationId xmlns:a16="http://schemas.microsoft.com/office/drawing/2014/main" id="{BB881D69-29D2-40D9-DAF1-E6673C60AE9D}"/>
              </a:ext>
            </a:extLst>
          </p:cNvPr>
          <p:cNvSpPr/>
          <p:nvPr/>
        </p:nvSpPr>
        <p:spPr>
          <a:xfrm>
            <a:off x="3967163" y="4114800"/>
            <a:ext cx="757237" cy="8001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miley Face 5">
            <a:extLst>
              <a:ext uri="{FF2B5EF4-FFF2-40B4-BE49-F238E27FC236}">
                <a16:creationId xmlns:a16="http://schemas.microsoft.com/office/drawing/2014/main" id="{3727EB3B-68F0-C9E8-19EB-6D9BD3AB9A7C}"/>
              </a:ext>
            </a:extLst>
          </p:cNvPr>
          <p:cNvSpPr/>
          <p:nvPr/>
        </p:nvSpPr>
        <p:spPr>
          <a:xfrm>
            <a:off x="3926681" y="1809750"/>
            <a:ext cx="264319" cy="24765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miley Face 6">
            <a:extLst>
              <a:ext uri="{FF2B5EF4-FFF2-40B4-BE49-F238E27FC236}">
                <a16:creationId xmlns:a16="http://schemas.microsoft.com/office/drawing/2014/main" id="{83941D41-F248-6B94-9701-CBA09E39B05C}"/>
              </a:ext>
            </a:extLst>
          </p:cNvPr>
          <p:cNvSpPr/>
          <p:nvPr/>
        </p:nvSpPr>
        <p:spPr>
          <a:xfrm>
            <a:off x="4688681" y="1962150"/>
            <a:ext cx="264319" cy="24765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miley Face 7">
            <a:extLst>
              <a:ext uri="{FF2B5EF4-FFF2-40B4-BE49-F238E27FC236}">
                <a16:creationId xmlns:a16="http://schemas.microsoft.com/office/drawing/2014/main" id="{1454A4A7-4C71-BF54-1C75-66E7B7D747C2}"/>
              </a:ext>
            </a:extLst>
          </p:cNvPr>
          <p:cNvSpPr/>
          <p:nvPr/>
        </p:nvSpPr>
        <p:spPr>
          <a:xfrm>
            <a:off x="5222081" y="1752600"/>
            <a:ext cx="264319" cy="24765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6561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3432"/>
                                        </p:tgtEl>
                                        <p:attrNameLst>
                                          <p:attrName>style.visibility</p:attrName>
                                        </p:attrNameLst>
                                      </p:cBhvr>
                                      <p:to>
                                        <p:strVal val="visible"/>
                                      </p:to>
                                    </p:set>
                                    <p:anim calcmode="lin" valueType="num">
                                      <p:cBhvr additive="base">
                                        <p:cTn id="7" dur="500" fill="hold"/>
                                        <p:tgtEl>
                                          <p:spTgt spid="103432"/>
                                        </p:tgtEl>
                                        <p:attrNameLst>
                                          <p:attrName>ppt_x</p:attrName>
                                        </p:attrNameLst>
                                      </p:cBhvr>
                                      <p:tavLst>
                                        <p:tav tm="0">
                                          <p:val>
                                            <p:strVal val="#ppt_x"/>
                                          </p:val>
                                        </p:tav>
                                        <p:tav tm="100000">
                                          <p:val>
                                            <p:strVal val="#ppt_x"/>
                                          </p:val>
                                        </p:tav>
                                      </p:tavLst>
                                    </p:anim>
                                    <p:anim calcmode="lin" valueType="num">
                                      <p:cBhvr additive="base">
                                        <p:cTn id="8" dur="500" fill="hold"/>
                                        <p:tgtEl>
                                          <p:spTgt spid="1034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59" name="Text Box 35"/>
          <p:cNvSpPr txBox="1">
            <a:spLocks noChangeArrowheads="1"/>
          </p:cNvSpPr>
          <p:nvPr/>
        </p:nvSpPr>
        <p:spPr bwMode="auto">
          <a:xfrm>
            <a:off x="1431925" y="4572000"/>
            <a:ext cx="1158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900" dirty="0"/>
              <a:t>12 (Top 0.10%)</a:t>
            </a:r>
          </a:p>
        </p:txBody>
      </p:sp>
      <p:sp>
        <p:nvSpPr>
          <p:cNvPr id="77860" name="Text Box 36"/>
          <p:cNvSpPr txBox="1">
            <a:spLocks noChangeArrowheads="1"/>
          </p:cNvSpPr>
          <p:nvPr/>
        </p:nvSpPr>
        <p:spPr bwMode="auto">
          <a:xfrm>
            <a:off x="1447800" y="3581400"/>
            <a:ext cx="10826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mpd="dbl"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900" dirty="0"/>
              <a:t>120 (Top 1.0%)</a:t>
            </a:r>
          </a:p>
        </p:txBody>
      </p:sp>
      <p:sp>
        <p:nvSpPr>
          <p:cNvPr id="77861" name="Text Box 37"/>
          <p:cNvSpPr txBox="1">
            <a:spLocks noChangeArrowheads="1"/>
          </p:cNvSpPr>
          <p:nvPr/>
        </p:nvSpPr>
        <p:spPr bwMode="auto">
          <a:xfrm>
            <a:off x="1447800" y="2895600"/>
            <a:ext cx="1158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900" dirty="0"/>
              <a:t>400 (Top 3.3%)</a:t>
            </a:r>
          </a:p>
        </p:txBody>
      </p:sp>
      <p:sp>
        <p:nvSpPr>
          <p:cNvPr id="77862" name="Text Box 38"/>
          <p:cNvSpPr txBox="1">
            <a:spLocks noChangeArrowheads="1"/>
          </p:cNvSpPr>
          <p:nvPr/>
        </p:nvSpPr>
        <p:spPr bwMode="auto">
          <a:xfrm>
            <a:off x="1371600" y="2438400"/>
            <a:ext cx="1158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900" dirty="0"/>
              <a:t>2,400 (Top 20%)</a:t>
            </a:r>
          </a:p>
        </p:txBody>
      </p:sp>
      <p:sp>
        <p:nvSpPr>
          <p:cNvPr id="77863" name="Text Box 39"/>
          <p:cNvSpPr txBox="1">
            <a:spLocks noChangeArrowheads="1"/>
          </p:cNvSpPr>
          <p:nvPr/>
        </p:nvSpPr>
        <p:spPr bwMode="auto">
          <a:xfrm>
            <a:off x="1371600" y="1676400"/>
            <a:ext cx="12954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900" dirty="0"/>
              <a:t>12,000+ applications</a:t>
            </a:r>
          </a:p>
        </p:txBody>
      </p:sp>
      <p:sp>
        <p:nvSpPr>
          <p:cNvPr id="77864" name="Text Box 40"/>
          <p:cNvSpPr txBox="1">
            <a:spLocks noChangeArrowheads="1"/>
          </p:cNvSpPr>
          <p:nvPr/>
        </p:nvSpPr>
        <p:spPr bwMode="auto">
          <a:xfrm>
            <a:off x="1676400" y="990600"/>
            <a:ext cx="854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000"/>
              <a:t>Amount of Candidates</a:t>
            </a:r>
          </a:p>
        </p:txBody>
      </p:sp>
      <p:sp>
        <p:nvSpPr>
          <p:cNvPr id="77867" name="Line 43"/>
          <p:cNvSpPr>
            <a:spLocks noChangeShapeType="1"/>
          </p:cNvSpPr>
          <p:nvPr/>
        </p:nvSpPr>
        <p:spPr bwMode="auto">
          <a:xfrm flipH="1">
            <a:off x="1371600" y="1447800"/>
            <a:ext cx="1143000" cy="4763"/>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68" name="Line 44"/>
          <p:cNvSpPr>
            <a:spLocks noChangeShapeType="1"/>
          </p:cNvSpPr>
          <p:nvPr/>
        </p:nvSpPr>
        <p:spPr bwMode="auto">
          <a:xfrm flipH="1">
            <a:off x="1371600" y="1524000"/>
            <a:ext cx="1143000" cy="4763"/>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69" name="Line 45"/>
          <p:cNvSpPr>
            <a:spLocks noChangeShapeType="1"/>
          </p:cNvSpPr>
          <p:nvPr/>
        </p:nvSpPr>
        <p:spPr bwMode="auto">
          <a:xfrm flipH="1">
            <a:off x="1371600" y="1981200"/>
            <a:ext cx="1143000" cy="4763"/>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70" name="Line 46"/>
          <p:cNvSpPr>
            <a:spLocks noChangeShapeType="1"/>
          </p:cNvSpPr>
          <p:nvPr/>
        </p:nvSpPr>
        <p:spPr bwMode="auto">
          <a:xfrm flipH="1">
            <a:off x="1371600" y="2743200"/>
            <a:ext cx="1143000" cy="4763"/>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71" name="Line 47"/>
          <p:cNvSpPr>
            <a:spLocks noChangeShapeType="1"/>
          </p:cNvSpPr>
          <p:nvPr/>
        </p:nvSpPr>
        <p:spPr bwMode="auto">
          <a:xfrm flipH="1">
            <a:off x="1371600" y="3195638"/>
            <a:ext cx="1143000" cy="4762"/>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72" name="Line 48"/>
          <p:cNvSpPr>
            <a:spLocks noChangeShapeType="1"/>
          </p:cNvSpPr>
          <p:nvPr/>
        </p:nvSpPr>
        <p:spPr bwMode="auto">
          <a:xfrm flipH="1">
            <a:off x="1371600" y="4186238"/>
            <a:ext cx="1143000" cy="4762"/>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73" name="Line 49"/>
          <p:cNvSpPr>
            <a:spLocks noChangeShapeType="1"/>
          </p:cNvSpPr>
          <p:nvPr/>
        </p:nvSpPr>
        <p:spPr bwMode="auto">
          <a:xfrm flipH="1">
            <a:off x="1371600" y="4491038"/>
            <a:ext cx="1143000" cy="4762"/>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74" name="Line 50"/>
          <p:cNvSpPr>
            <a:spLocks noChangeShapeType="1"/>
          </p:cNvSpPr>
          <p:nvPr/>
        </p:nvSpPr>
        <p:spPr bwMode="auto">
          <a:xfrm flipH="1">
            <a:off x="1371600" y="4795837"/>
            <a:ext cx="1143000" cy="4763"/>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65" name="Text Box 41"/>
          <p:cNvSpPr txBox="1">
            <a:spLocks noChangeArrowheads="1"/>
          </p:cNvSpPr>
          <p:nvPr/>
        </p:nvSpPr>
        <p:spPr bwMode="auto">
          <a:xfrm>
            <a:off x="1447800" y="4267200"/>
            <a:ext cx="10826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mpd="dbl"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900" dirty="0"/>
              <a:t>40 (Top 0.33%)</a:t>
            </a:r>
          </a:p>
        </p:txBody>
      </p:sp>
      <p:sp>
        <p:nvSpPr>
          <p:cNvPr id="77957" name="Text Box 133"/>
          <p:cNvSpPr txBox="1">
            <a:spLocks noChangeArrowheads="1"/>
          </p:cNvSpPr>
          <p:nvPr/>
        </p:nvSpPr>
        <p:spPr bwMode="auto">
          <a:xfrm>
            <a:off x="228600" y="838200"/>
            <a:ext cx="9525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200"/>
              <a:t>Levels</a:t>
            </a:r>
          </a:p>
          <a:p>
            <a:pPr algn="ctr"/>
            <a:r>
              <a:rPr lang="en-US" sz="1200"/>
              <a:t>of</a:t>
            </a:r>
          </a:p>
          <a:p>
            <a:pPr algn="ctr"/>
            <a:r>
              <a:rPr lang="en-US" sz="1200"/>
              <a:t>notification:</a:t>
            </a:r>
          </a:p>
        </p:txBody>
      </p:sp>
      <p:sp>
        <p:nvSpPr>
          <p:cNvPr id="77958" name="Text Box 134"/>
          <p:cNvSpPr txBox="1">
            <a:spLocks noChangeArrowheads="1"/>
          </p:cNvSpPr>
          <p:nvPr/>
        </p:nvSpPr>
        <p:spPr bwMode="auto">
          <a:xfrm>
            <a:off x="514350" y="1600200"/>
            <a:ext cx="40588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u="sng" dirty="0"/>
              <a:t>1</a:t>
            </a:r>
            <a:r>
              <a:rPr lang="en-US" sz="1600" u="sng" baseline="30000" dirty="0"/>
              <a:t>st</a:t>
            </a:r>
            <a:endParaRPr lang="en-US" sz="1600" dirty="0"/>
          </a:p>
        </p:txBody>
      </p:sp>
      <p:sp>
        <p:nvSpPr>
          <p:cNvPr id="77959" name="Text Box 135"/>
          <p:cNvSpPr txBox="1">
            <a:spLocks noChangeArrowheads="1"/>
          </p:cNvSpPr>
          <p:nvPr/>
        </p:nvSpPr>
        <p:spPr bwMode="auto">
          <a:xfrm>
            <a:off x="533400" y="2438400"/>
            <a:ext cx="44916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u="sng" dirty="0"/>
              <a:t>2</a:t>
            </a:r>
            <a:r>
              <a:rPr lang="en-US" sz="1600" u="sng" baseline="30000" dirty="0"/>
              <a:t>nd</a:t>
            </a:r>
            <a:endParaRPr lang="en-US" sz="1600" dirty="0"/>
          </a:p>
        </p:txBody>
      </p:sp>
      <p:sp>
        <p:nvSpPr>
          <p:cNvPr id="77960" name="Text Box 136"/>
          <p:cNvSpPr txBox="1">
            <a:spLocks noChangeArrowheads="1"/>
          </p:cNvSpPr>
          <p:nvPr/>
        </p:nvSpPr>
        <p:spPr bwMode="auto">
          <a:xfrm>
            <a:off x="555625" y="2895600"/>
            <a:ext cx="41870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u="sng" dirty="0"/>
              <a:t>3</a:t>
            </a:r>
            <a:r>
              <a:rPr lang="en-US" sz="1600" u="sng" baseline="30000" dirty="0"/>
              <a:t>rd</a:t>
            </a:r>
            <a:endParaRPr lang="en-US" sz="1600" u="sng" dirty="0"/>
          </a:p>
        </p:txBody>
      </p:sp>
      <p:sp>
        <p:nvSpPr>
          <p:cNvPr id="77961" name="Text Box 137"/>
          <p:cNvSpPr txBox="1">
            <a:spLocks noChangeArrowheads="1"/>
          </p:cNvSpPr>
          <p:nvPr/>
        </p:nvSpPr>
        <p:spPr bwMode="auto">
          <a:xfrm>
            <a:off x="555625" y="3886200"/>
            <a:ext cx="41229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u="sng" dirty="0"/>
              <a:t>4</a:t>
            </a:r>
            <a:r>
              <a:rPr lang="en-US" sz="1600" u="sng" baseline="30000" dirty="0"/>
              <a:t>th</a:t>
            </a:r>
            <a:endParaRPr lang="en-US" sz="1600" dirty="0"/>
          </a:p>
        </p:txBody>
      </p:sp>
      <p:sp>
        <p:nvSpPr>
          <p:cNvPr id="77967" name="Text Box 143"/>
          <p:cNvSpPr txBox="1">
            <a:spLocks noChangeArrowheads="1"/>
          </p:cNvSpPr>
          <p:nvPr/>
        </p:nvSpPr>
        <p:spPr bwMode="auto">
          <a:xfrm>
            <a:off x="563563" y="4267200"/>
            <a:ext cx="41229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u="sng" dirty="0"/>
              <a:t>5</a:t>
            </a:r>
            <a:r>
              <a:rPr lang="en-US" sz="1600" u="sng" baseline="30000" dirty="0"/>
              <a:t>th</a:t>
            </a:r>
            <a:endParaRPr lang="en-US" sz="1600" u="sng" dirty="0"/>
          </a:p>
        </p:txBody>
      </p:sp>
      <p:sp>
        <p:nvSpPr>
          <p:cNvPr id="77968" name="Text Box 144"/>
          <p:cNvSpPr txBox="1">
            <a:spLocks noChangeArrowheads="1"/>
          </p:cNvSpPr>
          <p:nvPr/>
        </p:nvSpPr>
        <p:spPr bwMode="auto">
          <a:xfrm>
            <a:off x="1967345" y="4792810"/>
            <a:ext cx="6110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dirty="0">
                <a:solidFill>
                  <a:srgbClr val="FF0000"/>
                </a:solidFill>
              </a:rPr>
              <a:t>Group</a:t>
            </a:r>
          </a:p>
          <a:p>
            <a:r>
              <a:rPr lang="en-US" sz="1200" dirty="0">
                <a:solidFill>
                  <a:srgbClr val="FF0000"/>
                </a:solidFill>
              </a:rPr>
              <a:t>#23</a:t>
            </a:r>
          </a:p>
        </p:txBody>
      </p:sp>
      <p:sp>
        <p:nvSpPr>
          <p:cNvPr id="77975" name="Text Box 151"/>
          <p:cNvSpPr txBox="1">
            <a:spLocks noChangeArrowheads="1"/>
          </p:cNvSpPr>
          <p:nvPr/>
        </p:nvSpPr>
        <p:spPr bwMode="auto">
          <a:xfrm>
            <a:off x="1091045" y="6356475"/>
            <a:ext cx="28067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dirty="0"/>
              <a:t>…and yes, Astronauts have to move to Texas !</a:t>
            </a:r>
          </a:p>
        </p:txBody>
      </p:sp>
      <p:sp>
        <p:nvSpPr>
          <p:cNvPr id="77981" name="Rectangle 157"/>
          <p:cNvSpPr>
            <a:spLocks noChangeArrowheads="1"/>
          </p:cNvSpPr>
          <p:nvPr/>
        </p:nvSpPr>
        <p:spPr bwMode="auto">
          <a:xfrm>
            <a:off x="7772400" y="0"/>
            <a:ext cx="762000" cy="2286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2" name="Table 1"/>
          <p:cNvGraphicFramePr>
            <a:graphicFrameLocks noGrp="1"/>
          </p:cNvGraphicFramePr>
          <p:nvPr>
            <p:extLst>
              <p:ext uri="{D42A27DB-BD31-4B8C-83A1-F6EECF244321}">
                <p14:modId xmlns:p14="http://schemas.microsoft.com/office/powerpoint/2010/main" val="1653011768"/>
              </p:ext>
            </p:extLst>
          </p:nvPr>
        </p:nvGraphicFramePr>
        <p:xfrm>
          <a:off x="2667000" y="1005681"/>
          <a:ext cx="6035675" cy="4305460"/>
        </p:xfrm>
        <a:graphic>
          <a:graphicData uri="http://schemas.openxmlformats.org/drawingml/2006/table">
            <a:tbl>
              <a:tblPr/>
              <a:tblGrid>
                <a:gridCol w="1752600">
                  <a:extLst>
                    <a:ext uri="{9D8B030D-6E8A-4147-A177-3AD203B41FA5}">
                      <a16:colId xmlns:a16="http://schemas.microsoft.com/office/drawing/2014/main" val="20000"/>
                    </a:ext>
                  </a:extLst>
                </a:gridCol>
                <a:gridCol w="4283075">
                  <a:extLst>
                    <a:ext uri="{9D8B030D-6E8A-4147-A177-3AD203B41FA5}">
                      <a16:colId xmlns:a16="http://schemas.microsoft.com/office/drawing/2014/main" val="20001"/>
                    </a:ext>
                  </a:extLst>
                </a:gridCol>
              </a:tblGrid>
              <a:tr h="499661">
                <a:tc>
                  <a:txBody>
                    <a:bodyPr/>
                    <a:lstStyle/>
                    <a:p>
                      <a:r>
                        <a:rPr lang="en-US" sz="1000" b="0" i="0" u="none" strike="noStrike" dirty="0">
                          <a:solidFill>
                            <a:srgbClr val="252526"/>
                          </a:solidFill>
                          <a:effectLst/>
                          <a:latin typeface="arial" panose="020B0604020202020204" pitchFamily="34" charset="0"/>
                        </a:rPr>
                        <a:t>March 2, 2020</a:t>
                      </a:r>
                    </a:p>
                  </a:txBody>
                  <a:tcPr marL="25256" marR="25256" marT="25256" marB="25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i="0" u="none" strike="noStrike" dirty="0">
                          <a:solidFill>
                            <a:srgbClr val="252526"/>
                          </a:solidFill>
                          <a:effectLst/>
                          <a:latin typeface="arial" panose="020B0604020202020204" pitchFamily="34" charset="0"/>
                        </a:rPr>
                        <a:t>Vacancy Announcement opens in USAJOBS</a:t>
                      </a:r>
                    </a:p>
                  </a:txBody>
                  <a:tcPr marL="25256" marR="25256" marT="25256" marB="25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99661">
                <a:tc>
                  <a:txBody>
                    <a:bodyPr/>
                    <a:lstStyle/>
                    <a:p>
                      <a:r>
                        <a:rPr lang="en-US" sz="1000" b="0" i="0" u="none" strike="noStrike" dirty="0">
                          <a:solidFill>
                            <a:srgbClr val="252526"/>
                          </a:solidFill>
                          <a:effectLst/>
                          <a:latin typeface="arial" panose="020B0604020202020204" pitchFamily="34" charset="0"/>
                        </a:rPr>
                        <a:t>March 31, 2020</a:t>
                      </a:r>
                    </a:p>
                  </a:txBody>
                  <a:tcPr marL="25256" marR="25256" marT="25256" marB="25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i="0" u="none" strike="noStrike" dirty="0">
                          <a:solidFill>
                            <a:srgbClr val="252526"/>
                          </a:solidFill>
                          <a:effectLst/>
                          <a:latin typeface="arial" panose="020B0604020202020204" pitchFamily="34" charset="0"/>
                        </a:rPr>
                        <a:t>Vacancy Announcement closes</a:t>
                      </a:r>
                    </a:p>
                  </a:txBody>
                  <a:tcPr marL="25256" marR="25256" marT="25256" marB="25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725922">
                <a:tc>
                  <a:txBody>
                    <a:bodyPr/>
                    <a:lstStyle/>
                    <a:p>
                      <a:r>
                        <a:rPr lang="en-US" sz="1000" b="0" i="0" u="none" strike="noStrike" dirty="0">
                          <a:solidFill>
                            <a:srgbClr val="252526"/>
                          </a:solidFill>
                          <a:effectLst/>
                          <a:latin typeface="arial" panose="020B0604020202020204" pitchFamily="34" charset="0"/>
                        </a:rPr>
                        <a:t>April –July 2020</a:t>
                      </a:r>
                    </a:p>
                  </a:txBody>
                  <a:tcPr marL="25256" marR="25256" marT="25256" marB="25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i="0" u="none" strike="noStrike" dirty="0">
                          <a:solidFill>
                            <a:srgbClr val="252526"/>
                          </a:solidFill>
                          <a:effectLst/>
                          <a:latin typeface="arial" panose="020B0604020202020204" pitchFamily="34" charset="0"/>
                        </a:rPr>
                        <a:t>Qualified Applications reviewed to determine Highly Qualified applicants. Qualifications Inquiry form sent to Supervisors/References.</a:t>
                      </a:r>
                    </a:p>
                  </a:txBody>
                  <a:tcPr marL="25256" marR="25256" marT="25256" marB="25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99661">
                <a:tc>
                  <a:txBody>
                    <a:bodyPr/>
                    <a:lstStyle/>
                    <a:p>
                      <a:r>
                        <a:rPr lang="en-US" sz="1000" b="0" i="0" u="none" strike="noStrike" dirty="0">
                          <a:solidFill>
                            <a:srgbClr val="252526"/>
                          </a:solidFill>
                          <a:effectLst/>
                          <a:latin typeface="arial" panose="020B0604020202020204" pitchFamily="34" charset="0"/>
                        </a:rPr>
                        <a:t>September 2020 – April 2021</a:t>
                      </a:r>
                    </a:p>
                  </a:txBody>
                  <a:tcPr marL="25256" marR="25256" marT="25256" marB="25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i="0" u="none" strike="noStrike" dirty="0">
                          <a:solidFill>
                            <a:srgbClr val="252526"/>
                          </a:solidFill>
                          <a:effectLst/>
                          <a:latin typeface="arial" panose="020B0604020202020204" pitchFamily="34" charset="0"/>
                        </a:rPr>
                        <a:t>Highly Qualified applications reviewed to determine Interviewees</a:t>
                      </a:r>
                    </a:p>
                  </a:txBody>
                  <a:tcPr marL="25256" marR="25256" marT="25256" marB="25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952183">
                <a:tc>
                  <a:txBody>
                    <a:bodyPr/>
                    <a:lstStyle/>
                    <a:p>
                      <a:r>
                        <a:rPr lang="en-US" sz="1000" b="0" i="0" u="none" strike="noStrike" dirty="0">
                          <a:solidFill>
                            <a:srgbClr val="252526"/>
                          </a:solidFill>
                          <a:effectLst/>
                          <a:latin typeface="arial" panose="020B0604020202020204" pitchFamily="34" charset="0"/>
                        </a:rPr>
                        <a:t>May - July 2021</a:t>
                      </a:r>
                    </a:p>
                  </a:txBody>
                  <a:tcPr marL="25256" marR="25256" marT="25256" marB="25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i="0" u="none" strike="noStrike" dirty="0">
                          <a:solidFill>
                            <a:srgbClr val="252526"/>
                          </a:solidFill>
                          <a:effectLst/>
                          <a:latin typeface="arial" panose="020B0604020202020204" pitchFamily="34" charset="0"/>
                        </a:rPr>
                        <a:t>Interviewees brought to JSC for initial interview, medical evaluation, and orientation. Interviewees will be selected from the Highly Qualified group and contacted on a week-by-week basis.</a:t>
                      </a:r>
                    </a:p>
                  </a:txBody>
                  <a:tcPr marL="25256" marR="25256" marT="25256" marB="25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73399">
                <a:tc>
                  <a:txBody>
                    <a:bodyPr/>
                    <a:lstStyle/>
                    <a:p>
                      <a:r>
                        <a:rPr lang="en-US" sz="1000" b="0" i="0" u="none" strike="noStrike" dirty="0">
                          <a:solidFill>
                            <a:srgbClr val="252526"/>
                          </a:solidFill>
                          <a:effectLst/>
                          <a:latin typeface="arial" panose="020B0604020202020204" pitchFamily="34" charset="0"/>
                        </a:rPr>
                        <a:t>August - September 2021</a:t>
                      </a:r>
                    </a:p>
                  </a:txBody>
                  <a:tcPr marL="25256" marR="25256" marT="25256" marB="25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i="0" u="none" strike="noStrike" dirty="0">
                          <a:solidFill>
                            <a:srgbClr val="252526"/>
                          </a:solidFill>
                          <a:effectLst/>
                          <a:latin typeface="arial" panose="020B0604020202020204" pitchFamily="34" charset="0"/>
                        </a:rPr>
                        <a:t>Finalists determined</a:t>
                      </a:r>
                    </a:p>
                  </a:txBody>
                  <a:tcPr marL="25256" marR="25256" marT="25256" marB="25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73399">
                <a:tc>
                  <a:txBody>
                    <a:bodyPr/>
                    <a:lstStyle/>
                    <a:p>
                      <a:r>
                        <a:rPr lang="en-US" sz="1000" b="0" i="0" u="none" strike="noStrike" dirty="0">
                          <a:solidFill>
                            <a:srgbClr val="252526"/>
                          </a:solidFill>
                          <a:effectLst/>
                          <a:latin typeface="arial" panose="020B0604020202020204" pitchFamily="34" charset="0"/>
                        </a:rPr>
                        <a:t>December 2021</a:t>
                      </a:r>
                    </a:p>
                  </a:txBody>
                  <a:tcPr marL="25256" marR="25256" marT="25256" marB="25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i="0" u="none" strike="noStrike" dirty="0">
                          <a:solidFill>
                            <a:srgbClr val="252526"/>
                          </a:solidFill>
                          <a:effectLst/>
                          <a:latin typeface="arial" panose="020B0604020202020204" pitchFamily="34" charset="0"/>
                        </a:rPr>
                        <a:t>Astronaut Candidate Class of 2021 announced.  Also knows as “The Flies”.</a:t>
                      </a:r>
                    </a:p>
                    <a:p>
                      <a:r>
                        <a:rPr lang="en-US" sz="1000" b="0" i="0" u="none" strike="noStrike" dirty="0">
                          <a:solidFill>
                            <a:srgbClr val="252526"/>
                          </a:solidFill>
                          <a:effectLst/>
                          <a:latin typeface="arial" panose="020B0604020202020204" pitchFamily="34" charset="0"/>
                        </a:rPr>
                        <a:t>Previous class was “The Turtles”. </a:t>
                      </a:r>
                      <a:r>
                        <a:rPr lang="en-US" sz="1000" b="0" i="0" u="none" strike="noStrike" dirty="0">
                          <a:solidFill>
                            <a:srgbClr val="252526"/>
                          </a:solidFill>
                          <a:effectLst/>
                          <a:latin typeface="arial" panose="020B0604020202020204" pitchFamily="34" charset="0"/>
                          <a:sym typeface="Wingdings" panose="05000000000000000000" pitchFamily="2" charset="2"/>
                        </a:rPr>
                        <a:t></a:t>
                      </a:r>
                      <a:endParaRPr lang="en-US" sz="1000" b="0" i="0" u="none" strike="noStrike" dirty="0">
                        <a:solidFill>
                          <a:srgbClr val="252526"/>
                        </a:solidFill>
                        <a:effectLst/>
                        <a:latin typeface="arial" panose="020B0604020202020204" pitchFamily="34" charset="0"/>
                      </a:endParaRPr>
                    </a:p>
                  </a:txBody>
                  <a:tcPr marL="25256" marR="25256" marT="25256" marB="25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499661">
                <a:tc>
                  <a:txBody>
                    <a:bodyPr/>
                    <a:lstStyle/>
                    <a:p>
                      <a:r>
                        <a:rPr lang="en-US" sz="1000" b="0" i="0" u="none" strike="noStrike" dirty="0">
                          <a:solidFill>
                            <a:srgbClr val="252526"/>
                          </a:solidFill>
                          <a:effectLst/>
                          <a:latin typeface="arial" panose="020B0604020202020204" pitchFamily="34" charset="0"/>
                        </a:rPr>
                        <a:t>January 2022</a:t>
                      </a:r>
                    </a:p>
                  </a:txBody>
                  <a:tcPr marL="25256" marR="25256" marT="25256" marB="25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i="0" u="none" strike="noStrike" dirty="0">
                          <a:solidFill>
                            <a:srgbClr val="252526"/>
                          </a:solidFill>
                          <a:effectLst/>
                          <a:latin typeface="arial" panose="020B0604020202020204" pitchFamily="34" charset="0"/>
                        </a:rPr>
                        <a:t>Astronaut Candidate Class of 2021 reports to the Johnson Space Center</a:t>
                      </a:r>
                    </a:p>
                  </a:txBody>
                  <a:tcPr marL="25256" marR="25256" marT="25256" marB="25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37" name="Rectangle 2">
            <a:hlinkClick r:id="rId3"/>
          </p:cNvPr>
          <p:cNvSpPr txBox="1">
            <a:spLocks noChangeArrowheads="1"/>
          </p:cNvSpPr>
          <p:nvPr/>
        </p:nvSpPr>
        <p:spPr bwMode="auto">
          <a:xfrm>
            <a:off x="228600" y="152400"/>
            <a:ext cx="8839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400" kern="0" dirty="0">
                <a:hlinkClick r:id="rId4"/>
              </a:rPr>
              <a:t>Astronaut Candidate Selection Process Timeline</a:t>
            </a:r>
            <a:br>
              <a:rPr lang="en-US" sz="2400" kern="0" dirty="0">
                <a:hlinkClick r:id="rId4"/>
              </a:rPr>
            </a:br>
            <a:r>
              <a:rPr lang="en-US" sz="1050" kern="0" dirty="0">
                <a:hlinkClick r:id="rId4"/>
              </a:rPr>
              <a:t>(Continued)</a:t>
            </a:r>
          </a:p>
        </p:txBody>
      </p:sp>
      <p:sp>
        <p:nvSpPr>
          <p:cNvPr id="39" name="Text Box 143"/>
          <p:cNvSpPr txBox="1">
            <a:spLocks noChangeArrowheads="1"/>
          </p:cNvSpPr>
          <p:nvPr/>
        </p:nvSpPr>
        <p:spPr bwMode="auto">
          <a:xfrm>
            <a:off x="563563" y="4540250"/>
            <a:ext cx="41229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u="sng" dirty="0"/>
              <a:t>6</a:t>
            </a:r>
            <a:r>
              <a:rPr lang="en-US" sz="1600" u="sng" baseline="30000" dirty="0"/>
              <a:t>th</a:t>
            </a:r>
            <a:endParaRPr lang="en-US" sz="1600" dirty="0"/>
          </a:p>
        </p:txBody>
      </p:sp>
      <p:sp>
        <p:nvSpPr>
          <p:cNvPr id="40" name="Text Box 137"/>
          <p:cNvSpPr txBox="1">
            <a:spLocks noChangeArrowheads="1"/>
          </p:cNvSpPr>
          <p:nvPr/>
        </p:nvSpPr>
        <p:spPr bwMode="auto">
          <a:xfrm>
            <a:off x="560159" y="4995446"/>
            <a:ext cx="41229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u="sng" dirty="0"/>
              <a:t>7</a:t>
            </a:r>
            <a:r>
              <a:rPr lang="en-US" sz="1600" u="sng" baseline="30000" dirty="0"/>
              <a:t>th</a:t>
            </a:r>
            <a:endParaRPr lang="en-US" sz="1600" u="sng" dirty="0"/>
          </a:p>
        </p:txBody>
      </p:sp>
      <p:sp>
        <p:nvSpPr>
          <p:cNvPr id="41" name="Line 50"/>
          <p:cNvSpPr>
            <a:spLocks noChangeShapeType="1"/>
          </p:cNvSpPr>
          <p:nvPr/>
        </p:nvSpPr>
        <p:spPr bwMode="auto">
          <a:xfrm flipH="1">
            <a:off x="1371600" y="5253037"/>
            <a:ext cx="1143000" cy="4763"/>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 name="Picture 2" descr="2017 NASA Astronaut Class">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47800" y="4831950"/>
            <a:ext cx="496597" cy="39727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A25F9D31-BBE0-4477-94EB-FD982C9D0B6C}" type="slidenum">
              <a:rPr lang="en-US" smtClean="0"/>
              <a:pPr/>
              <a:t>16</a:t>
            </a:fld>
            <a:endParaRPr lang="en-US"/>
          </a:p>
        </p:txBody>
      </p:sp>
      <p:pic>
        <p:nvPicPr>
          <p:cNvPr id="3074" name="Picture 2" descr="NASA Partnership locations map">
            <a:hlinkClick r:id="rId7"/>
            <a:extLst>
              <a:ext uri="{FF2B5EF4-FFF2-40B4-BE49-F238E27FC236}">
                <a16:creationId xmlns:a16="http://schemas.microsoft.com/office/drawing/2014/main" id="{3425D3DA-03A8-318D-193F-C622E6DA153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39718" y="5334000"/>
            <a:ext cx="1551282" cy="957970"/>
          </a:xfrm>
          <a:prstGeom prst="rect">
            <a:avLst/>
          </a:prstGeom>
          <a:noFill/>
          <a:extLst>
            <a:ext uri="{909E8E84-426E-40DD-AFC4-6F175D3DCCD1}">
              <a14:hiddenFill xmlns:a14="http://schemas.microsoft.com/office/drawing/2010/main">
                <a:solidFill>
                  <a:srgbClr val="FFFFFF"/>
                </a:solidFill>
              </a14:hiddenFill>
            </a:ext>
          </a:extLst>
        </p:spPr>
      </p:pic>
      <p:sp>
        <p:nvSpPr>
          <p:cNvPr id="77976" name="Line 152"/>
          <p:cNvSpPr>
            <a:spLocks noChangeShapeType="1"/>
          </p:cNvSpPr>
          <p:nvPr/>
        </p:nvSpPr>
        <p:spPr bwMode="auto">
          <a:xfrm flipH="1" flipV="1">
            <a:off x="3429000" y="6151488"/>
            <a:ext cx="76200" cy="249311"/>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7981" name="Rectangle 157"/>
          <p:cNvSpPr>
            <a:spLocks noChangeArrowheads="1"/>
          </p:cNvSpPr>
          <p:nvPr/>
        </p:nvSpPr>
        <p:spPr bwMode="auto">
          <a:xfrm>
            <a:off x="7772400" y="0"/>
            <a:ext cx="762000" cy="2286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Rectangle 2">
            <a:hlinkClick r:id="rId3"/>
          </p:cNvPr>
          <p:cNvSpPr txBox="1">
            <a:spLocks noChangeArrowheads="1"/>
          </p:cNvSpPr>
          <p:nvPr/>
        </p:nvSpPr>
        <p:spPr bwMode="auto">
          <a:xfrm>
            <a:off x="228600" y="152400"/>
            <a:ext cx="8610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400" kern="0" dirty="0">
                <a:hlinkClick r:id="rId4"/>
              </a:rPr>
              <a:t>Number of astronauts in office in each year of selection</a:t>
            </a:r>
            <a:endParaRPr lang="en-US" sz="1050" kern="0" dirty="0">
              <a:hlinkClick r:id="rId4"/>
            </a:endParaRPr>
          </a:p>
        </p:txBody>
      </p:sp>
      <p:pic>
        <p:nvPicPr>
          <p:cNvPr id="2050" name="Picture 2" descr="http://www.nap.edu/openbook/13227/xhtml/images/p-25-1.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4077" y="1313696"/>
            <a:ext cx="7375523" cy="493470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A25F9D31-BBE0-4477-94EB-FD982C9D0B6C}" type="slidenum">
              <a:rPr lang="en-US" smtClean="0"/>
              <a:pPr/>
              <a:t>17</a:t>
            </a:fld>
            <a:endParaRPr lang="en-US"/>
          </a:p>
        </p:txBody>
      </p:sp>
      <p:sp>
        <p:nvSpPr>
          <p:cNvPr id="3" name="TextBox 2">
            <a:hlinkClick r:id="rId7"/>
            <a:extLst>
              <a:ext uri="{FF2B5EF4-FFF2-40B4-BE49-F238E27FC236}">
                <a16:creationId xmlns:a16="http://schemas.microsoft.com/office/drawing/2014/main" id="{A86B395F-7E4E-D54E-5EC5-87062280CDF2}"/>
              </a:ext>
            </a:extLst>
          </p:cNvPr>
          <p:cNvSpPr txBox="1"/>
          <p:nvPr/>
        </p:nvSpPr>
        <p:spPr>
          <a:xfrm>
            <a:off x="762000" y="6354564"/>
            <a:ext cx="7661072" cy="369332"/>
          </a:xfrm>
          <a:prstGeom prst="rect">
            <a:avLst/>
          </a:prstGeom>
          <a:noFill/>
        </p:spPr>
        <p:txBody>
          <a:bodyPr wrap="none" rtlCol="0">
            <a:spAutoFit/>
          </a:bodyPr>
          <a:lstStyle/>
          <a:p>
            <a:r>
              <a:rPr lang="en-US" dirty="0"/>
              <a:t>As of 10/24/2023, there are 38 active astronauts (not including class #23)</a:t>
            </a:r>
          </a:p>
        </p:txBody>
      </p:sp>
    </p:spTree>
    <p:extLst>
      <p:ext uri="{BB962C8B-B14F-4D97-AF65-F5344CB8AC3E}">
        <p14:creationId xmlns:p14="http://schemas.microsoft.com/office/powerpoint/2010/main" val="176244754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81" name="Rectangle 157"/>
          <p:cNvSpPr>
            <a:spLocks noChangeArrowheads="1"/>
          </p:cNvSpPr>
          <p:nvPr/>
        </p:nvSpPr>
        <p:spPr bwMode="auto">
          <a:xfrm>
            <a:off x="7772400" y="0"/>
            <a:ext cx="762000" cy="2286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Rectangle 2">
            <a:hlinkClick r:id="rId3"/>
          </p:cNvPr>
          <p:cNvSpPr txBox="1">
            <a:spLocks noChangeArrowheads="1"/>
          </p:cNvSpPr>
          <p:nvPr/>
        </p:nvSpPr>
        <p:spPr bwMode="auto">
          <a:xfrm>
            <a:off x="228600" y="152400"/>
            <a:ext cx="8610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400" kern="0" dirty="0">
                <a:hlinkClick r:id="rId4"/>
              </a:rPr>
              <a:t>Number of astronauts in office in each year of selection</a:t>
            </a:r>
            <a:endParaRPr lang="en-US" sz="1050" kern="0" dirty="0">
              <a:hlinkClick r:id="rId4"/>
            </a:endParaRPr>
          </a:p>
        </p:txBody>
      </p:sp>
      <p:sp>
        <p:nvSpPr>
          <p:cNvPr id="2" name="Slide Number Placeholder 1"/>
          <p:cNvSpPr>
            <a:spLocks noGrp="1"/>
          </p:cNvSpPr>
          <p:nvPr>
            <p:ph type="sldNum" sz="quarter" idx="12"/>
          </p:nvPr>
        </p:nvSpPr>
        <p:spPr/>
        <p:txBody>
          <a:bodyPr/>
          <a:lstStyle/>
          <a:p>
            <a:fld id="{A25F9D31-BBE0-4477-94EB-FD982C9D0B6C}" type="slidenum">
              <a:rPr lang="en-US" smtClean="0"/>
              <a:pPr/>
              <a:t>18</a:t>
            </a:fld>
            <a:endParaRPr lang="en-US"/>
          </a:p>
        </p:txBody>
      </p:sp>
      <p:sp>
        <p:nvSpPr>
          <p:cNvPr id="3" name="TextBox 2">
            <a:hlinkClick r:id="rId5"/>
            <a:extLst>
              <a:ext uri="{FF2B5EF4-FFF2-40B4-BE49-F238E27FC236}">
                <a16:creationId xmlns:a16="http://schemas.microsoft.com/office/drawing/2014/main" id="{A86B395F-7E4E-D54E-5EC5-87062280CDF2}"/>
              </a:ext>
            </a:extLst>
          </p:cNvPr>
          <p:cNvSpPr txBox="1"/>
          <p:nvPr/>
        </p:nvSpPr>
        <p:spPr>
          <a:xfrm>
            <a:off x="762000" y="6354564"/>
            <a:ext cx="7661072" cy="369332"/>
          </a:xfrm>
          <a:prstGeom prst="rect">
            <a:avLst/>
          </a:prstGeom>
          <a:noFill/>
        </p:spPr>
        <p:txBody>
          <a:bodyPr wrap="none" rtlCol="0">
            <a:spAutoFit/>
          </a:bodyPr>
          <a:lstStyle/>
          <a:p>
            <a:r>
              <a:rPr lang="en-US" dirty="0"/>
              <a:t>As of 10/24/2023, there are 39 active astronauts (not including class #23)</a:t>
            </a:r>
          </a:p>
        </p:txBody>
      </p:sp>
      <p:graphicFrame>
        <p:nvGraphicFramePr>
          <p:cNvPr id="8" name="Chart 7">
            <a:extLst>
              <a:ext uri="{FF2B5EF4-FFF2-40B4-BE49-F238E27FC236}">
                <a16:creationId xmlns:a16="http://schemas.microsoft.com/office/drawing/2014/main" id="{0F1212EA-1EF7-EAAD-DD6C-F49E467F27D4}"/>
              </a:ext>
            </a:extLst>
          </p:cNvPr>
          <p:cNvGraphicFramePr>
            <a:graphicFrameLocks/>
          </p:cNvGraphicFramePr>
          <p:nvPr>
            <p:extLst>
              <p:ext uri="{D42A27DB-BD31-4B8C-83A1-F6EECF244321}">
                <p14:modId xmlns:p14="http://schemas.microsoft.com/office/powerpoint/2010/main" val="4116772799"/>
              </p:ext>
            </p:extLst>
          </p:nvPr>
        </p:nvGraphicFramePr>
        <p:xfrm>
          <a:off x="495300" y="969168"/>
          <a:ext cx="8153400" cy="4919663"/>
        </p:xfrm>
        <a:graphic>
          <a:graphicData uri="http://schemas.openxmlformats.org/drawingml/2006/chart">
            <c:chart xmlns:c="http://schemas.openxmlformats.org/drawingml/2006/chart" xmlns:r="http://schemas.openxmlformats.org/officeDocument/2006/relationships" r:id="rId6"/>
          </a:graphicData>
        </a:graphic>
      </p:graphicFrame>
      <p:sp>
        <p:nvSpPr>
          <p:cNvPr id="9" name="TextBox 8">
            <a:extLst>
              <a:ext uri="{FF2B5EF4-FFF2-40B4-BE49-F238E27FC236}">
                <a16:creationId xmlns:a16="http://schemas.microsoft.com/office/drawing/2014/main" id="{B3DA0201-DB37-7B08-6261-0F7A471F0AEE}"/>
              </a:ext>
            </a:extLst>
          </p:cNvPr>
          <p:cNvSpPr txBox="1"/>
          <p:nvPr/>
        </p:nvSpPr>
        <p:spPr>
          <a:xfrm rot="16200000">
            <a:off x="-292389" y="4200433"/>
            <a:ext cx="1654556" cy="307777"/>
          </a:xfrm>
          <a:prstGeom prst="rect">
            <a:avLst/>
          </a:prstGeom>
          <a:noFill/>
        </p:spPr>
        <p:txBody>
          <a:bodyPr wrap="none" rtlCol="0">
            <a:spAutoFit/>
          </a:bodyPr>
          <a:lstStyle/>
          <a:p>
            <a:r>
              <a:rPr lang="en-US" sz="1400" dirty="0">
                <a:highlight>
                  <a:srgbClr val="FFFF00"/>
                </a:highlight>
              </a:rPr>
              <a:t>Group’s Nickname</a:t>
            </a:r>
            <a:endParaRPr lang="en-US" dirty="0">
              <a:highlight>
                <a:srgbClr val="FFFF00"/>
              </a:highlight>
            </a:endParaRPr>
          </a:p>
        </p:txBody>
      </p:sp>
      <p:sp>
        <p:nvSpPr>
          <p:cNvPr id="10" name="TextBox 9">
            <a:extLst>
              <a:ext uri="{FF2B5EF4-FFF2-40B4-BE49-F238E27FC236}">
                <a16:creationId xmlns:a16="http://schemas.microsoft.com/office/drawing/2014/main" id="{77548070-0D8F-D854-E893-145CDF1637E7}"/>
              </a:ext>
            </a:extLst>
          </p:cNvPr>
          <p:cNvSpPr txBox="1"/>
          <p:nvPr/>
        </p:nvSpPr>
        <p:spPr>
          <a:xfrm>
            <a:off x="256104" y="5105400"/>
            <a:ext cx="734496" cy="769441"/>
          </a:xfrm>
          <a:prstGeom prst="rect">
            <a:avLst/>
          </a:prstGeom>
          <a:noFill/>
        </p:spPr>
        <p:txBody>
          <a:bodyPr wrap="none" rtlCol="0">
            <a:spAutoFit/>
          </a:bodyPr>
          <a:lstStyle/>
          <a:p>
            <a:r>
              <a:rPr lang="en-US" sz="1100" dirty="0">
                <a:highlight>
                  <a:srgbClr val="FFFF00"/>
                </a:highlight>
              </a:rPr>
              <a:t>Group #</a:t>
            </a:r>
          </a:p>
          <a:p>
            <a:endParaRPr lang="en-US" sz="1100" dirty="0">
              <a:highlight>
                <a:srgbClr val="FFFF00"/>
              </a:highlight>
            </a:endParaRPr>
          </a:p>
          <a:p>
            <a:r>
              <a:rPr lang="en-US" sz="1100" dirty="0">
                <a:highlight>
                  <a:srgbClr val="FFFF00"/>
                </a:highlight>
              </a:rPr>
              <a:t>Year</a:t>
            </a:r>
          </a:p>
          <a:p>
            <a:r>
              <a:rPr lang="en-US" sz="1100" dirty="0">
                <a:highlight>
                  <a:srgbClr val="FFFF00"/>
                </a:highlight>
              </a:rPr>
              <a:t>Selected</a:t>
            </a:r>
          </a:p>
        </p:txBody>
      </p:sp>
      <p:sp>
        <p:nvSpPr>
          <p:cNvPr id="11" name="TextBox 10">
            <a:extLst>
              <a:ext uri="{FF2B5EF4-FFF2-40B4-BE49-F238E27FC236}">
                <a16:creationId xmlns:a16="http://schemas.microsoft.com/office/drawing/2014/main" id="{47806CF1-D19E-95F2-D412-351EAD58D020}"/>
              </a:ext>
            </a:extLst>
          </p:cNvPr>
          <p:cNvSpPr txBox="1"/>
          <p:nvPr/>
        </p:nvSpPr>
        <p:spPr>
          <a:xfrm rot="18220827">
            <a:off x="342782" y="1870757"/>
            <a:ext cx="1608133" cy="261610"/>
          </a:xfrm>
          <a:prstGeom prst="rect">
            <a:avLst/>
          </a:prstGeom>
          <a:noFill/>
        </p:spPr>
        <p:txBody>
          <a:bodyPr wrap="none" rtlCol="0">
            <a:spAutoFit/>
          </a:bodyPr>
          <a:lstStyle/>
          <a:p>
            <a:r>
              <a:rPr lang="en-US" sz="1100" dirty="0"/>
              <a:t>Mercury (1958 – 1963)</a:t>
            </a:r>
          </a:p>
        </p:txBody>
      </p:sp>
      <p:sp>
        <p:nvSpPr>
          <p:cNvPr id="12" name="TextBox 11">
            <a:extLst>
              <a:ext uri="{FF2B5EF4-FFF2-40B4-BE49-F238E27FC236}">
                <a16:creationId xmlns:a16="http://schemas.microsoft.com/office/drawing/2014/main" id="{BB39D1E1-3379-AC06-C7E6-F6352995983B}"/>
              </a:ext>
            </a:extLst>
          </p:cNvPr>
          <p:cNvSpPr txBox="1"/>
          <p:nvPr/>
        </p:nvSpPr>
        <p:spPr>
          <a:xfrm rot="18220827">
            <a:off x="782062" y="1870757"/>
            <a:ext cx="1500732" cy="261610"/>
          </a:xfrm>
          <a:prstGeom prst="rect">
            <a:avLst/>
          </a:prstGeom>
          <a:noFill/>
        </p:spPr>
        <p:txBody>
          <a:bodyPr wrap="none" rtlCol="0">
            <a:spAutoFit/>
          </a:bodyPr>
          <a:lstStyle/>
          <a:p>
            <a:r>
              <a:rPr lang="en-US" sz="1100" dirty="0"/>
              <a:t>Gemini 1961 – 1966)</a:t>
            </a:r>
          </a:p>
        </p:txBody>
      </p:sp>
      <p:sp>
        <p:nvSpPr>
          <p:cNvPr id="13" name="TextBox 12">
            <a:extLst>
              <a:ext uri="{FF2B5EF4-FFF2-40B4-BE49-F238E27FC236}">
                <a16:creationId xmlns:a16="http://schemas.microsoft.com/office/drawing/2014/main" id="{6DEFFC00-BE19-6658-C5AD-F5FD1CAD13AD}"/>
              </a:ext>
            </a:extLst>
          </p:cNvPr>
          <p:cNvSpPr txBox="1"/>
          <p:nvPr/>
        </p:nvSpPr>
        <p:spPr>
          <a:xfrm rot="18220827">
            <a:off x="1269447" y="1881216"/>
            <a:ext cx="1494320" cy="261610"/>
          </a:xfrm>
          <a:prstGeom prst="rect">
            <a:avLst/>
          </a:prstGeom>
          <a:noFill/>
        </p:spPr>
        <p:txBody>
          <a:bodyPr wrap="none" rtlCol="0">
            <a:spAutoFit/>
          </a:bodyPr>
          <a:lstStyle/>
          <a:p>
            <a:r>
              <a:rPr lang="en-US" sz="1100" dirty="0"/>
              <a:t>Apollo (1968 – 1972)</a:t>
            </a:r>
          </a:p>
        </p:txBody>
      </p:sp>
      <p:sp>
        <p:nvSpPr>
          <p:cNvPr id="14" name="TextBox 13">
            <a:extLst>
              <a:ext uri="{FF2B5EF4-FFF2-40B4-BE49-F238E27FC236}">
                <a16:creationId xmlns:a16="http://schemas.microsoft.com/office/drawing/2014/main" id="{44676B5D-2142-626A-52FB-3EE2FDD91431}"/>
              </a:ext>
            </a:extLst>
          </p:cNvPr>
          <p:cNvSpPr txBox="1"/>
          <p:nvPr/>
        </p:nvSpPr>
        <p:spPr>
          <a:xfrm rot="18220827">
            <a:off x="2236374" y="1859206"/>
            <a:ext cx="1524776" cy="261610"/>
          </a:xfrm>
          <a:prstGeom prst="rect">
            <a:avLst/>
          </a:prstGeom>
          <a:noFill/>
        </p:spPr>
        <p:txBody>
          <a:bodyPr wrap="none" rtlCol="0">
            <a:spAutoFit/>
          </a:bodyPr>
          <a:lstStyle/>
          <a:p>
            <a:r>
              <a:rPr lang="en-US" sz="1100" dirty="0"/>
              <a:t>Skylab (1973 – 1974)</a:t>
            </a:r>
          </a:p>
        </p:txBody>
      </p:sp>
      <p:sp>
        <p:nvSpPr>
          <p:cNvPr id="15" name="TextBox 14">
            <a:extLst>
              <a:ext uri="{FF2B5EF4-FFF2-40B4-BE49-F238E27FC236}">
                <a16:creationId xmlns:a16="http://schemas.microsoft.com/office/drawing/2014/main" id="{87D65DB6-141C-C3FF-F245-27088A7E108E}"/>
              </a:ext>
            </a:extLst>
          </p:cNvPr>
          <p:cNvSpPr txBox="1"/>
          <p:nvPr/>
        </p:nvSpPr>
        <p:spPr>
          <a:xfrm rot="18220827">
            <a:off x="2686888" y="1660954"/>
            <a:ext cx="1463862" cy="261610"/>
          </a:xfrm>
          <a:prstGeom prst="rect">
            <a:avLst/>
          </a:prstGeom>
          <a:noFill/>
        </p:spPr>
        <p:txBody>
          <a:bodyPr wrap="none" rtlCol="0">
            <a:spAutoFit/>
          </a:bodyPr>
          <a:lstStyle/>
          <a:p>
            <a:r>
              <a:rPr lang="en-US" sz="1100" dirty="0"/>
              <a:t>Apollo-Soyuz (1975)</a:t>
            </a:r>
          </a:p>
        </p:txBody>
      </p:sp>
      <p:sp>
        <p:nvSpPr>
          <p:cNvPr id="16" name="TextBox 15">
            <a:extLst>
              <a:ext uri="{FF2B5EF4-FFF2-40B4-BE49-F238E27FC236}">
                <a16:creationId xmlns:a16="http://schemas.microsoft.com/office/drawing/2014/main" id="{27C31D05-39EE-7A1B-ECBC-6B33F8750793}"/>
              </a:ext>
            </a:extLst>
          </p:cNvPr>
          <p:cNvSpPr txBox="1"/>
          <p:nvPr/>
        </p:nvSpPr>
        <p:spPr>
          <a:xfrm rot="18220827">
            <a:off x="2886808" y="1901769"/>
            <a:ext cx="1978427" cy="261610"/>
          </a:xfrm>
          <a:prstGeom prst="rect">
            <a:avLst/>
          </a:prstGeom>
          <a:noFill/>
        </p:spPr>
        <p:txBody>
          <a:bodyPr wrap="none" rtlCol="0">
            <a:spAutoFit/>
          </a:bodyPr>
          <a:lstStyle/>
          <a:p>
            <a:r>
              <a:rPr lang="en-US" sz="1100" dirty="0"/>
              <a:t>Space Shuttle (1981 – 2011)</a:t>
            </a:r>
          </a:p>
        </p:txBody>
      </p:sp>
      <p:sp>
        <p:nvSpPr>
          <p:cNvPr id="17" name="TextBox 16">
            <a:extLst>
              <a:ext uri="{FF2B5EF4-FFF2-40B4-BE49-F238E27FC236}">
                <a16:creationId xmlns:a16="http://schemas.microsoft.com/office/drawing/2014/main" id="{E205FF4F-65D5-8D5B-F729-966EBE2A838B}"/>
              </a:ext>
            </a:extLst>
          </p:cNvPr>
          <p:cNvSpPr txBox="1"/>
          <p:nvPr/>
        </p:nvSpPr>
        <p:spPr>
          <a:xfrm rot="18220827">
            <a:off x="3712939" y="1776549"/>
            <a:ext cx="1651414" cy="261610"/>
          </a:xfrm>
          <a:prstGeom prst="rect">
            <a:avLst/>
          </a:prstGeom>
          <a:noFill/>
        </p:spPr>
        <p:txBody>
          <a:bodyPr wrap="none" rtlCol="0">
            <a:spAutoFit/>
          </a:bodyPr>
          <a:lstStyle/>
          <a:p>
            <a:r>
              <a:rPr lang="en-US" sz="1100" dirty="0"/>
              <a:t>Challenger Loss (1986)</a:t>
            </a:r>
          </a:p>
        </p:txBody>
      </p:sp>
      <p:sp>
        <p:nvSpPr>
          <p:cNvPr id="18" name="TextBox 17">
            <a:extLst>
              <a:ext uri="{FF2B5EF4-FFF2-40B4-BE49-F238E27FC236}">
                <a16:creationId xmlns:a16="http://schemas.microsoft.com/office/drawing/2014/main" id="{CC7C1721-E7E5-3CF1-F795-339243365BC0}"/>
              </a:ext>
            </a:extLst>
          </p:cNvPr>
          <p:cNvSpPr txBox="1"/>
          <p:nvPr/>
        </p:nvSpPr>
        <p:spPr>
          <a:xfrm rot="18220827">
            <a:off x="4782622" y="1772713"/>
            <a:ext cx="1843774" cy="261610"/>
          </a:xfrm>
          <a:prstGeom prst="rect">
            <a:avLst/>
          </a:prstGeom>
          <a:noFill/>
        </p:spPr>
        <p:txBody>
          <a:bodyPr wrap="none" rtlCol="0">
            <a:spAutoFit/>
          </a:bodyPr>
          <a:lstStyle/>
          <a:p>
            <a:r>
              <a:rPr lang="en-US" sz="1100" dirty="0"/>
              <a:t>Shuttle-MIR (1993 – 1998)</a:t>
            </a:r>
          </a:p>
        </p:txBody>
      </p:sp>
      <p:sp>
        <p:nvSpPr>
          <p:cNvPr id="19" name="TextBox 18">
            <a:extLst>
              <a:ext uri="{FF2B5EF4-FFF2-40B4-BE49-F238E27FC236}">
                <a16:creationId xmlns:a16="http://schemas.microsoft.com/office/drawing/2014/main" id="{26EF2CC6-CC3E-9942-CBCA-5F28AFB5DE50}"/>
              </a:ext>
            </a:extLst>
          </p:cNvPr>
          <p:cNvSpPr txBox="1"/>
          <p:nvPr/>
        </p:nvSpPr>
        <p:spPr>
          <a:xfrm rot="18220827">
            <a:off x="5413764" y="1758876"/>
            <a:ext cx="1499128" cy="261610"/>
          </a:xfrm>
          <a:prstGeom prst="rect">
            <a:avLst/>
          </a:prstGeom>
          <a:noFill/>
        </p:spPr>
        <p:txBody>
          <a:bodyPr wrap="none" rtlCol="0">
            <a:spAutoFit/>
          </a:bodyPr>
          <a:lstStyle/>
          <a:p>
            <a:r>
              <a:rPr lang="en-US" sz="1100" dirty="0"/>
              <a:t>ISS (1993 – Present)</a:t>
            </a:r>
          </a:p>
        </p:txBody>
      </p:sp>
      <p:sp>
        <p:nvSpPr>
          <p:cNvPr id="20" name="TextBox 19">
            <a:extLst>
              <a:ext uri="{FF2B5EF4-FFF2-40B4-BE49-F238E27FC236}">
                <a16:creationId xmlns:a16="http://schemas.microsoft.com/office/drawing/2014/main" id="{F1F18C72-5412-38C4-0198-F083B822E172}"/>
              </a:ext>
            </a:extLst>
          </p:cNvPr>
          <p:cNvSpPr txBox="1"/>
          <p:nvPr/>
        </p:nvSpPr>
        <p:spPr>
          <a:xfrm rot="18220827">
            <a:off x="6265990" y="1713642"/>
            <a:ext cx="1564852" cy="261610"/>
          </a:xfrm>
          <a:prstGeom prst="rect">
            <a:avLst/>
          </a:prstGeom>
          <a:noFill/>
        </p:spPr>
        <p:txBody>
          <a:bodyPr wrap="none" rtlCol="0">
            <a:spAutoFit/>
          </a:bodyPr>
          <a:lstStyle/>
          <a:p>
            <a:r>
              <a:rPr lang="en-US" sz="1100" dirty="0"/>
              <a:t>Columbia Loss (2003)</a:t>
            </a:r>
          </a:p>
        </p:txBody>
      </p:sp>
      <p:sp>
        <p:nvSpPr>
          <p:cNvPr id="21" name="TextBox 20">
            <a:extLst>
              <a:ext uri="{FF2B5EF4-FFF2-40B4-BE49-F238E27FC236}">
                <a16:creationId xmlns:a16="http://schemas.microsoft.com/office/drawing/2014/main" id="{5F72C17E-5660-710B-CFFF-6A85DE2BEF68}"/>
              </a:ext>
            </a:extLst>
          </p:cNvPr>
          <p:cNvSpPr txBox="1"/>
          <p:nvPr/>
        </p:nvSpPr>
        <p:spPr>
          <a:xfrm rot="18220827">
            <a:off x="6565050" y="1848744"/>
            <a:ext cx="2393604" cy="261610"/>
          </a:xfrm>
          <a:prstGeom prst="rect">
            <a:avLst/>
          </a:prstGeom>
          <a:noFill/>
        </p:spPr>
        <p:txBody>
          <a:bodyPr wrap="none" rtlCol="0">
            <a:spAutoFit/>
          </a:bodyPr>
          <a:lstStyle/>
          <a:p>
            <a:r>
              <a:rPr lang="en-US" sz="1100" dirty="0"/>
              <a:t>Commercial Crew (2011 – Present)</a:t>
            </a:r>
          </a:p>
        </p:txBody>
      </p:sp>
      <p:sp>
        <p:nvSpPr>
          <p:cNvPr id="22" name="TextBox 21">
            <a:extLst>
              <a:ext uri="{FF2B5EF4-FFF2-40B4-BE49-F238E27FC236}">
                <a16:creationId xmlns:a16="http://schemas.microsoft.com/office/drawing/2014/main" id="{0DC62932-F1C7-963E-12C1-25DD5A19359A}"/>
              </a:ext>
            </a:extLst>
          </p:cNvPr>
          <p:cNvSpPr txBox="1"/>
          <p:nvPr/>
        </p:nvSpPr>
        <p:spPr>
          <a:xfrm rot="18220827">
            <a:off x="2190476" y="1788176"/>
            <a:ext cx="1220206" cy="261610"/>
          </a:xfrm>
          <a:prstGeom prst="rect">
            <a:avLst/>
          </a:prstGeom>
          <a:noFill/>
        </p:spPr>
        <p:txBody>
          <a:bodyPr wrap="none" rtlCol="0">
            <a:spAutoFit/>
          </a:bodyPr>
          <a:lstStyle/>
          <a:p>
            <a:r>
              <a:rPr lang="en-US" sz="1100" dirty="0"/>
              <a:t>Apollo 13 (1970)</a:t>
            </a:r>
          </a:p>
        </p:txBody>
      </p:sp>
      <p:sp>
        <p:nvSpPr>
          <p:cNvPr id="23" name="TextBox 22">
            <a:extLst>
              <a:ext uri="{FF2B5EF4-FFF2-40B4-BE49-F238E27FC236}">
                <a16:creationId xmlns:a16="http://schemas.microsoft.com/office/drawing/2014/main" id="{3C28B368-F1E7-EC8B-D2E6-C697DCDB23EF}"/>
              </a:ext>
            </a:extLst>
          </p:cNvPr>
          <p:cNvSpPr txBox="1"/>
          <p:nvPr/>
        </p:nvSpPr>
        <p:spPr>
          <a:xfrm rot="18220827">
            <a:off x="7446935" y="1852046"/>
            <a:ext cx="1749197" cy="261610"/>
          </a:xfrm>
          <a:prstGeom prst="rect">
            <a:avLst/>
          </a:prstGeom>
          <a:noFill/>
        </p:spPr>
        <p:txBody>
          <a:bodyPr wrap="none" rtlCol="0">
            <a:spAutoFit/>
          </a:bodyPr>
          <a:lstStyle/>
          <a:p>
            <a:r>
              <a:rPr lang="en-US" sz="1100" dirty="0"/>
              <a:t>Artemis (2017 – Present)</a:t>
            </a:r>
          </a:p>
        </p:txBody>
      </p:sp>
    </p:spTree>
    <p:extLst>
      <p:ext uri="{BB962C8B-B14F-4D97-AF65-F5344CB8AC3E}">
        <p14:creationId xmlns:p14="http://schemas.microsoft.com/office/powerpoint/2010/main" val="223930289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0"/>
            <a:ext cx="8229600" cy="1143000"/>
          </a:xfrm>
        </p:spPr>
        <p:txBody>
          <a:bodyPr/>
          <a:lstStyle/>
          <a:p>
            <a:r>
              <a:rPr lang="en-US" sz="2000" dirty="0"/>
              <a:t>If you applied, what would be your chances of being part of the</a:t>
            </a:r>
            <a:br>
              <a:rPr lang="en-US" sz="2000" dirty="0"/>
            </a:br>
            <a:r>
              <a:rPr lang="en-US" sz="2000" dirty="0"/>
              <a:t>2021 Astronaut Candidate Class ?</a:t>
            </a:r>
          </a:p>
        </p:txBody>
      </p:sp>
      <p:graphicFrame>
        <p:nvGraphicFramePr>
          <p:cNvPr id="98307" name="Group 3"/>
          <p:cNvGraphicFramePr>
            <a:graphicFrameLocks noGrp="1"/>
          </p:cNvGraphicFramePr>
          <p:nvPr>
            <p:ph sz="half" idx="2"/>
            <p:extLst>
              <p:ext uri="{D42A27DB-BD31-4B8C-83A1-F6EECF244321}">
                <p14:modId xmlns:p14="http://schemas.microsoft.com/office/powerpoint/2010/main" val="2965367933"/>
              </p:ext>
            </p:extLst>
          </p:nvPr>
        </p:nvGraphicFramePr>
        <p:xfrm>
          <a:off x="685800" y="1447800"/>
          <a:ext cx="7916863" cy="3049588"/>
        </p:xfrm>
        <a:graphic>
          <a:graphicData uri="http://schemas.openxmlformats.org/drawingml/2006/table">
            <a:tbl>
              <a:tblPr/>
              <a:tblGrid>
                <a:gridCol w="3748088">
                  <a:extLst>
                    <a:ext uri="{9D8B030D-6E8A-4147-A177-3AD203B41FA5}">
                      <a16:colId xmlns:a16="http://schemas.microsoft.com/office/drawing/2014/main" val="20000"/>
                    </a:ext>
                  </a:extLst>
                </a:gridCol>
                <a:gridCol w="1806575">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tblGrid>
              <a:tr h="1016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Position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Odds*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Percentage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7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Pilot</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5 / 12,000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0.042%</a:t>
                      </a:r>
                      <a:endParaRPr kumimoji="0" lang="en-US" sz="600" b="1" i="0" u="none" strike="noStrike" cap="none" normalizeH="0" baseline="0" dirty="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16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cap="none" normalizeH="0" baseline="0" dirty="0">
                          <a:ln>
                            <a:noFill/>
                          </a:ln>
                          <a:solidFill>
                            <a:schemeClr val="tx1"/>
                          </a:solidFill>
                          <a:effectLst/>
                          <a:latin typeface="Arial" charset="0"/>
                        </a:rPr>
                        <a:t>Mission Specialist</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5 / 12,000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0.042%</a:t>
                      </a:r>
                      <a:endParaRPr kumimoji="0" lang="en-US" sz="600" b="1" i="0" u="none" strike="noStrike" cap="none" normalizeH="0" baseline="0" dirty="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98329" name="Text Box 25"/>
          <p:cNvSpPr txBox="1">
            <a:spLocks noChangeArrowheads="1"/>
          </p:cNvSpPr>
          <p:nvPr/>
        </p:nvSpPr>
        <p:spPr bwMode="auto">
          <a:xfrm>
            <a:off x="1066800" y="5789613"/>
            <a:ext cx="72635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t>*Assuming exclusive probability or 10 Astronaut Candidates selected.</a:t>
            </a:r>
          </a:p>
        </p:txBody>
      </p:sp>
      <p:sp>
        <p:nvSpPr>
          <p:cNvPr id="2" name="Slide Number Placeholder 1"/>
          <p:cNvSpPr>
            <a:spLocks noGrp="1"/>
          </p:cNvSpPr>
          <p:nvPr>
            <p:ph type="sldNum" sz="quarter" idx="12"/>
          </p:nvPr>
        </p:nvSpPr>
        <p:spPr/>
        <p:txBody>
          <a:bodyPr/>
          <a:lstStyle/>
          <a:p>
            <a:fld id="{8407E3BB-E4C9-4F58-B7F5-7A3A7A06475D}" type="slidenum">
              <a:rPr lang="en-US" smtClean="0"/>
              <a:pPr/>
              <a:t>19</a:t>
            </a:fld>
            <a:endParaRPr lang="en-US"/>
          </a:p>
        </p:txBody>
      </p:sp>
      <p:pic>
        <p:nvPicPr>
          <p:cNvPr id="1026" name="Picture 2" descr="Image result for Astronaut pil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3387" y="2479675"/>
            <a:ext cx="666825" cy="9858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Astronaut Mission Speciali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387" y="3676575"/>
            <a:ext cx="666825" cy="666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482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t>Agenda</a:t>
            </a:r>
          </a:p>
        </p:txBody>
      </p:sp>
      <p:sp>
        <p:nvSpPr>
          <p:cNvPr id="43086" name="Rectangle 78"/>
          <p:cNvSpPr>
            <a:spLocks noGrp="1" noChangeArrowheads="1"/>
          </p:cNvSpPr>
          <p:nvPr>
            <p:ph type="body" idx="1"/>
          </p:nvPr>
        </p:nvSpPr>
        <p:spPr>
          <a:xfrm>
            <a:off x="381000" y="1295400"/>
            <a:ext cx="7924800" cy="5486400"/>
          </a:xfrm>
          <a:noFill/>
          <a:ln/>
        </p:spPr>
        <p:txBody>
          <a:bodyPr/>
          <a:lstStyle/>
          <a:p>
            <a:pPr>
              <a:lnSpc>
                <a:spcPct val="80000"/>
              </a:lnSpc>
            </a:pPr>
            <a:r>
              <a:rPr lang="en-US" sz="2000" dirty="0"/>
              <a:t>Definition</a:t>
            </a:r>
          </a:p>
          <a:p>
            <a:pPr>
              <a:lnSpc>
                <a:spcPct val="80000"/>
              </a:lnSpc>
            </a:pPr>
            <a:r>
              <a:rPr lang="en-US" sz="2000" dirty="0"/>
              <a:t>Categories</a:t>
            </a:r>
          </a:p>
          <a:p>
            <a:pPr>
              <a:lnSpc>
                <a:spcPct val="80000"/>
              </a:lnSpc>
            </a:pPr>
            <a:r>
              <a:rPr lang="en-US" sz="2000" dirty="0"/>
              <a:t>Background</a:t>
            </a:r>
          </a:p>
          <a:p>
            <a:pPr>
              <a:lnSpc>
                <a:spcPct val="80000"/>
              </a:lnSpc>
            </a:pPr>
            <a:r>
              <a:rPr lang="en-US" sz="2000" dirty="0"/>
              <a:t>Requirements</a:t>
            </a:r>
          </a:p>
          <a:p>
            <a:pPr>
              <a:lnSpc>
                <a:spcPct val="80000"/>
              </a:lnSpc>
            </a:pPr>
            <a:r>
              <a:rPr lang="en-US" sz="2000" dirty="0"/>
              <a:t>Pay and benefits</a:t>
            </a:r>
          </a:p>
          <a:p>
            <a:pPr>
              <a:lnSpc>
                <a:spcPct val="80000"/>
              </a:lnSpc>
            </a:pPr>
            <a:r>
              <a:rPr lang="en-US" sz="2000" dirty="0"/>
              <a:t>Frequently asked questions</a:t>
            </a:r>
          </a:p>
          <a:p>
            <a:pPr>
              <a:lnSpc>
                <a:spcPct val="80000"/>
              </a:lnSpc>
            </a:pPr>
            <a:r>
              <a:rPr lang="en-US" sz="2000" dirty="0"/>
              <a:t>Typical interview activities</a:t>
            </a:r>
          </a:p>
          <a:p>
            <a:pPr>
              <a:lnSpc>
                <a:spcPct val="80000"/>
              </a:lnSpc>
            </a:pPr>
            <a:r>
              <a:rPr lang="en-US" sz="2000" dirty="0"/>
              <a:t>Selection process timeline</a:t>
            </a:r>
          </a:p>
          <a:p>
            <a:pPr>
              <a:lnSpc>
                <a:spcPct val="80000"/>
              </a:lnSpc>
            </a:pPr>
            <a:r>
              <a:rPr lang="en-US" sz="2000" dirty="0"/>
              <a:t>Number of astronauts selected by year</a:t>
            </a:r>
          </a:p>
          <a:p>
            <a:pPr>
              <a:lnSpc>
                <a:spcPct val="80000"/>
              </a:lnSpc>
            </a:pPr>
            <a:r>
              <a:rPr lang="en-US" sz="2000" dirty="0"/>
              <a:t>Probability of being selected</a:t>
            </a:r>
          </a:p>
          <a:p>
            <a:pPr>
              <a:lnSpc>
                <a:spcPct val="80000"/>
              </a:lnSpc>
            </a:pPr>
            <a:r>
              <a:rPr lang="en-US" sz="2000" dirty="0"/>
              <a:t>Recent composition of selected astronauts</a:t>
            </a:r>
          </a:p>
          <a:p>
            <a:pPr>
              <a:lnSpc>
                <a:spcPct val="80000"/>
              </a:lnSpc>
            </a:pPr>
            <a:r>
              <a:rPr lang="en-US" sz="2000" dirty="0"/>
              <a:t>Building up your profile</a:t>
            </a:r>
          </a:p>
          <a:p>
            <a:pPr>
              <a:lnSpc>
                <a:spcPct val="80000"/>
              </a:lnSpc>
            </a:pPr>
            <a:r>
              <a:rPr lang="en-US" sz="2000" dirty="0"/>
              <a:t>Where is their office ?</a:t>
            </a:r>
          </a:p>
          <a:p>
            <a:pPr>
              <a:lnSpc>
                <a:spcPct val="80000"/>
              </a:lnSpc>
            </a:pPr>
            <a:r>
              <a:rPr lang="en-US" sz="2000" dirty="0"/>
              <a:t>What do astronauts do at work… when they are not flying ?</a:t>
            </a:r>
          </a:p>
          <a:p>
            <a:pPr>
              <a:lnSpc>
                <a:spcPct val="80000"/>
              </a:lnSpc>
            </a:pPr>
            <a:r>
              <a:rPr lang="en-US" sz="2000" dirty="0"/>
              <a:t>Some astronauts’ hobbies</a:t>
            </a:r>
          </a:p>
          <a:p>
            <a:pPr>
              <a:lnSpc>
                <a:spcPct val="80000"/>
              </a:lnSpc>
            </a:pPr>
            <a:r>
              <a:rPr lang="en-US" sz="2000" dirty="0"/>
              <a:t>Recommendations</a:t>
            </a:r>
          </a:p>
          <a:p>
            <a:pPr>
              <a:lnSpc>
                <a:spcPct val="80000"/>
              </a:lnSpc>
            </a:pPr>
            <a:r>
              <a:rPr lang="en-US" sz="2000" dirty="0"/>
              <a:t>Some useful websites</a:t>
            </a:r>
          </a:p>
        </p:txBody>
      </p:sp>
      <p:sp>
        <p:nvSpPr>
          <p:cNvPr id="2" name="Slide Number Placeholder 1"/>
          <p:cNvSpPr>
            <a:spLocks noGrp="1"/>
          </p:cNvSpPr>
          <p:nvPr>
            <p:ph type="sldNum" sz="quarter" idx="12"/>
          </p:nvPr>
        </p:nvSpPr>
        <p:spPr/>
        <p:txBody>
          <a:bodyPr/>
          <a:lstStyle/>
          <a:p>
            <a:fld id="{95B492DE-F983-400F-A9AE-DDCCEF8B154B}"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600200" y="76200"/>
            <a:ext cx="6477000" cy="762000"/>
          </a:xfrm>
        </p:spPr>
        <p:txBody>
          <a:bodyPr/>
          <a:lstStyle/>
          <a:p>
            <a:r>
              <a:rPr lang="en-US" sz="2800" dirty="0">
                <a:hlinkClick r:id="rId2"/>
              </a:rPr>
              <a:t>2021 Astronaut Candidate Group #23</a:t>
            </a:r>
          </a:p>
        </p:txBody>
      </p:sp>
      <p:graphicFrame>
        <p:nvGraphicFramePr>
          <p:cNvPr id="80061" name="Group 189"/>
          <p:cNvGraphicFramePr>
            <a:graphicFrameLocks noGrp="1"/>
          </p:cNvGraphicFramePr>
          <p:nvPr>
            <p:ph sz="half" idx="2"/>
            <p:extLst>
              <p:ext uri="{D42A27DB-BD31-4B8C-83A1-F6EECF244321}">
                <p14:modId xmlns:p14="http://schemas.microsoft.com/office/powerpoint/2010/main" val="2080108622"/>
              </p:ext>
            </p:extLst>
          </p:nvPr>
        </p:nvGraphicFramePr>
        <p:xfrm>
          <a:off x="76200" y="762002"/>
          <a:ext cx="8991600" cy="5622769"/>
        </p:xfrm>
        <a:graphic>
          <a:graphicData uri="http://schemas.openxmlformats.org/drawingml/2006/table">
            <a:tbl>
              <a:tblPr/>
              <a:tblGrid>
                <a:gridCol w="325438">
                  <a:extLst>
                    <a:ext uri="{9D8B030D-6E8A-4147-A177-3AD203B41FA5}">
                      <a16:colId xmlns:a16="http://schemas.microsoft.com/office/drawing/2014/main" val="20000"/>
                    </a:ext>
                  </a:extLst>
                </a:gridCol>
                <a:gridCol w="1274762">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4419600">
                  <a:extLst>
                    <a:ext uri="{9D8B030D-6E8A-4147-A177-3AD203B41FA5}">
                      <a16:colId xmlns:a16="http://schemas.microsoft.com/office/drawing/2014/main" val="20005"/>
                    </a:ext>
                  </a:extLst>
                </a:gridCol>
              </a:tblGrid>
              <a:tr h="440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a:ln>
                            <a:noFill/>
                          </a:ln>
                          <a:solidFill>
                            <a:schemeClr val="tx1"/>
                          </a:solidFill>
                          <a:effectLst/>
                          <a:latin typeface="Arial" charset="0"/>
                        </a:rPr>
                        <a:t>Astronaut’s Name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a:ln>
                            <a:noFill/>
                          </a:ln>
                          <a:solidFill>
                            <a:schemeClr val="tx1"/>
                          </a:solidFill>
                          <a:effectLst/>
                          <a:latin typeface="Arial" charset="0"/>
                        </a:rPr>
                        <a:t>Age*</a:t>
                      </a:r>
                      <a:endParaRPr kumimoji="0" lang="en-US" sz="700" b="1"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a:ln>
                            <a:noFill/>
                          </a:ln>
                          <a:solidFill>
                            <a:schemeClr val="tx1"/>
                          </a:solidFill>
                          <a:effectLst/>
                          <a:latin typeface="Arial" charset="0"/>
                        </a:rPr>
                        <a:t>Classification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a:ln>
                            <a:noFill/>
                          </a:ln>
                          <a:solidFill>
                            <a:schemeClr val="tx1"/>
                          </a:solidFill>
                          <a:effectLst/>
                          <a:latin typeface="Arial" charset="0"/>
                        </a:rPr>
                        <a:t>Affiliation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a:ln>
                            <a:noFill/>
                          </a:ln>
                          <a:solidFill>
                            <a:schemeClr val="tx1"/>
                          </a:solidFill>
                          <a:effectLst/>
                          <a:latin typeface="Arial" charset="0"/>
                        </a:rPr>
                        <a:t>Education / Former Job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64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pt-BR" sz="1100" b="0" i="0" u="none" strike="noStrike" kern="1200" dirty="0">
                          <a:solidFill>
                            <a:schemeClr val="tx1"/>
                          </a:solidFill>
                          <a:effectLst/>
                          <a:latin typeface="+mn-lt"/>
                          <a:ea typeface="+mn-ea"/>
                          <a:cs typeface="+mn-cs"/>
                          <a:hlinkClick r:id="rId3"/>
                        </a:rPr>
                        <a:t>Nichole Ayers</a:t>
                      </a:r>
                      <a:endParaRPr kumimoji="0" lang="en-US" sz="5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kern="1200" cap="none" normalizeH="0" baseline="0" dirty="0">
                          <a:ln>
                            <a:noFill/>
                          </a:ln>
                          <a:solidFill>
                            <a:schemeClr val="tx1"/>
                          </a:solidFill>
                          <a:effectLst/>
                          <a:latin typeface="Arial" charset="0"/>
                          <a:ea typeface="+mn-ea"/>
                          <a:cs typeface="+mn-cs"/>
                        </a:rPr>
                        <a:t>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800" b="1" i="0" u="none" strike="noStrike" kern="1200" cap="none" normalizeH="0" baseline="0" dirty="0">
                          <a:ln>
                            <a:noFill/>
                          </a:ln>
                          <a:solidFill>
                            <a:schemeClr val="tx1"/>
                          </a:solidFill>
                          <a:effectLst/>
                          <a:latin typeface="Arial" charset="0"/>
                          <a:ea typeface="+mn-ea"/>
                          <a:cs typeface="+mn-cs"/>
                        </a:rPr>
                        <a:t>Pilot</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800" b="1" i="0" u="none" strike="noStrike" kern="1200" cap="none" normalizeH="0" baseline="0" dirty="0">
                        <a:ln>
                          <a:noFill/>
                        </a:ln>
                        <a:solidFill>
                          <a:schemeClr val="tx1"/>
                        </a:solidFill>
                        <a:effectLst/>
                        <a:latin typeface="Arial" charset="0"/>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kern="1200" cap="none" normalizeH="0" baseline="0" dirty="0">
                          <a:ln>
                            <a:noFill/>
                          </a:ln>
                          <a:solidFill>
                            <a:schemeClr val="tx1"/>
                          </a:solidFill>
                          <a:effectLst/>
                          <a:latin typeface="Arial" charset="0"/>
                          <a:ea typeface="+mn-ea"/>
                          <a:cs typeface="+mn-cs"/>
                        </a:rPr>
                        <a:t>Air Force Fighter Pilot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kern="1200" cap="none" normalizeH="0" baseline="0" dirty="0">
                          <a:ln>
                            <a:noFill/>
                          </a:ln>
                          <a:solidFill>
                            <a:schemeClr val="tx1"/>
                          </a:solidFill>
                          <a:effectLst/>
                          <a:latin typeface="Arial" charset="0"/>
                          <a:ea typeface="+mn-ea"/>
                          <a:cs typeface="+mn-cs"/>
                        </a:rPr>
                        <a:t>BS degree in mathematics. MS in computational and applied mathematics from Rice University in Houston.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80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hlinkClick r:id="rId4"/>
                        </a:rPr>
                        <a:t>Marcos Berrios</a:t>
                      </a:r>
                      <a:endParaRPr lang="en-US" sz="1100"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kumimoji="0" lang="en-US" sz="900" b="1" i="0" u="none" strike="noStrike" kern="1200" cap="none" normalizeH="0" baseline="0" dirty="0">
                          <a:ln>
                            <a:noFill/>
                          </a:ln>
                          <a:solidFill>
                            <a:schemeClr val="tx1"/>
                          </a:solidFill>
                          <a:effectLst/>
                          <a:latin typeface="Arial" charset="0"/>
                          <a:ea typeface="+mn-ea"/>
                          <a:cs typeface="+mn-cs"/>
                        </a:rPr>
                        <a:t>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normalizeH="0" baseline="0" dirty="0">
                          <a:ln>
                            <a:noFill/>
                          </a:ln>
                          <a:solidFill>
                            <a:schemeClr val="tx1"/>
                          </a:solidFill>
                          <a:effectLst/>
                          <a:latin typeface="Arial" charset="0"/>
                          <a:ea typeface="+mn-ea"/>
                          <a:cs typeface="+mn-cs"/>
                        </a:rPr>
                        <a:t>Pilot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sz="800" b="1" i="0" u="none" strike="noStrike" kern="1200" cap="none" normalizeH="0" baseline="0" dirty="0">
                          <a:ln>
                            <a:noFill/>
                          </a:ln>
                          <a:solidFill>
                            <a:schemeClr val="tx1"/>
                          </a:solidFill>
                          <a:effectLst/>
                          <a:latin typeface="Arial" charset="0"/>
                          <a:ea typeface="+mn-ea"/>
                          <a:cs typeface="+mn-cs"/>
                        </a:rPr>
                        <a:t>Air Force Helicopter Test Pilot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sz="800" b="1" i="0" u="none" strike="noStrike" kern="1200" cap="none" normalizeH="0" baseline="0" dirty="0">
                          <a:ln>
                            <a:noFill/>
                          </a:ln>
                          <a:solidFill>
                            <a:schemeClr val="tx1"/>
                          </a:solidFill>
                          <a:effectLst/>
                          <a:latin typeface="Arial" charset="0"/>
                          <a:ea typeface="+mn-ea"/>
                          <a:cs typeface="+mn-cs"/>
                        </a:rPr>
                        <a:t>BS in mechanical engineering from MIT, MS in mechanical engineering and PhD in aeronautics and astronautics from Stanford University in California.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364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a:ln>
                            <a:noFill/>
                          </a:ln>
                          <a:solidFill>
                            <a:schemeClr val="tx1"/>
                          </a:solidFill>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hlinkClick r:id="rId5"/>
                        </a:rPr>
                        <a:t>Christina Birch</a:t>
                      </a:r>
                      <a:endParaRPr lang="en-US" sz="1100"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kumimoji="0" lang="en-US" sz="900" b="1" i="0" u="none" strike="noStrike" kern="1200" cap="none" normalizeH="0" baseline="0" dirty="0">
                          <a:ln>
                            <a:noFill/>
                          </a:ln>
                          <a:solidFill>
                            <a:schemeClr val="tx1"/>
                          </a:solidFill>
                          <a:effectLst/>
                          <a:latin typeface="Arial" charset="0"/>
                          <a:ea typeface="+mn-ea"/>
                          <a:cs typeface="+mn-cs"/>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normalizeH="0" baseline="0" dirty="0">
                          <a:ln>
                            <a:noFill/>
                          </a:ln>
                          <a:solidFill>
                            <a:schemeClr val="tx1"/>
                          </a:solidFill>
                          <a:effectLst/>
                          <a:latin typeface="Arial" charset="0"/>
                          <a:ea typeface="+mn-ea"/>
                          <a:cs typeface="+mn-cs"/>
                        </a:rPr>
                        <a:t>Mission Specialist</a:t>
                      </a:r>
                    </a:p>
                    <a:p>
                      <a:endParaRPr kumimoji="0" lang="en-US" sz="800" b="1" i="0" u="none" strike="noStrike" kern="1200" cap="none" normalizeH="0" baseline="0" dirty="0">
                        <a:ln>
                          <a:noFill/>
                        </a:ln>
                        <a:solidFill>
                          <a:schemeClr val="tx1"/>
                        </a:solidFill>
                        <a:effectLst/>
                        <a:latin typeface="Arial" charset="0"/>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sz="800" b="1" i="0" u="none" strike="noStrike" kern="1200" cap="none" normalizeH="0" baseline="0" dirty="0">
                          <a:ln>
                            <a:noFill/>
                          </a:ln>
                          <a:solidFill>
                            <a:schemeClr val="tx1"/>
                          </a:solidFill>
                          <a:effectLst/>
                          <a:latin typeface="Arial" charset="0"/>
                          <a:ea typeface="+mn-ea"/>
                          <a:cs typeface="+mn-cs"/>
                        </a:rPr>
                        <a:t>Bioengineer, Team USA Track Cyclist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sz="800" b="1" i="0" u="none" strike="noStrike" kern="1200" cap="none" normalizeH="0" baseline="0" dirty="0">
                          <a:ln>
                            <a:noFill/>
                          </a:ln>
                          <a:solidFill>
                            <a:schemeClr val="tx1"/>
                          </a:solidFill>
                          <a:effectLst/>
                          <a:latin typeface="Arial" charset="0"/>
                          <a:ea typeface="+mn-ea"/>
                          <a:cs typeface="+mn-cs"/>
                        </a:rPr>
                        <a:t>BS in mathematics &amp; biochemistry and molecular biophysics from the University of Arizona, minor in Spanish. Doctorate in biological engineering from MIT.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455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a:ln>
                            <a:noFill/>
                          </a:ln>
                          <a:solidFill>
                            <a:schemeClr val="tx1"/>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hlinkClick r:id="rId6"/>
                        </a:rPr>
                        <a:t>Deniz Burnham</a:t>
                      </a:r>
                      <a:endParaRPr lang="en-US" sz="1100"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kumimoji="0" lang="en-US" sz="900" b="1" i="0" u="none" strike="noStrike" kern="1200" cap="none" normalizeH="0" baseline="0" dirty="0">
                          <a:ln>
                            <a:noFill/>
                          </a:ln>
                          <a:solidFill>
                            <a:schemeClr val="tx1"/>
                          </a:solidFill>
                          <a:effectLst/>
                          <a:latin typeface="Arial" charset="0"/>
                          <a:ea typeface="+mn-ea"/>
                          <a:cs typeface="+mn-cs"/>
                        </a:rPr>
                        <a:t>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normalizeH="0" baseline="0" dirty="0">
                          <a:ln>
                            <a:noFill/>
                          </a:ln>
                          <a:solidFill>
                            <a:schemeClr val="tx1"/>
                          </a:solidFill>
                          <a:effectLst/>
                          <a:latin typeface="Arial" charset="0"/>
                          <a:ea typeface="+mn-ea"/>
                          <a:cs typeface="+mn-cs"/>
                        </a:rPr>
                        <a:t>Mission Specialist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normalizeH="0" baseline="0" dirty="0">
                        <a:ln>
                          <a:noFill/>
                        </a:ln>
                        <a:solidFill>
                          <a:schemeClr val="tx1"/>
                        </a:solidFill>
                        <a:effectLst/>
                        <a:latin typeface="Arial" charset="0"/>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sz="800" b="1" i="0" u="none" strike="noStrike" kern="1200" cap="none" normalizeH="0" baseline="0" dirty="0">
                          <a:ln>
                            <a:noFill/>
                          </a:ln>
                          <a:solidFill>
                            <a:schemeClr val="tx1"/>
                          </a:solidFill>
                          <a:effectLst/>
                          <a:latin typeface="Arial" charset="0"/>
                          <a:ea typeface="+mn-ea"/>
                          <a:cs typeface="+mn-cs"/>
                        </a:rPr>
                        <a:t>Drilling Engineer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sz="800" b="1" i="0" u="none" strike="noStrike" kern="1200" cap="none" normalizeH="0" baseline="0" dirty="0">
                          <a:ln>
                            <a:noFill/>
                          </a:ln>
                          <a:solidFill>
                            <a:schemeClr val="tx1"/>
                          </a:solidFill>
                          <a:effectLst/>
                          <a:latin typeface="Arial" charset="0"/>
                          <a:ea typeface="+mn-ea"/>
                          <a:cs typeface="+mn-cs"/>
                        </a:rPr>
                        <a:t>BS in chemical engineering from the University of California. MS in mechanical engineering from the University of Southern California.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364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hlinkClick r:id="rId7"/>
                        </a:rPr>
                        <a:t>Luke Delaney</a:t>
                      </a:r>
                      <a:endParaRPr lang="en-US" sz="1100"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kumimoji="0" lang="en-US" sz="900" b="1" i="0" u="none" strike="noStrike" kern="1200" cap="none" normalizeH="0" baseline="0" dirty="0">
                          <a:ln>
                            <a:noFill/>
                          </a:ln>
                          <a:solidFill>
                            <a:schemeClr val="tx1"/>
                          </a:solidFill>
                          <a:effectLst/>
                          <a:latin typeface="Arial" charset="0"/>
                          <a:ea typeface="+mn-ea"/>
                          <a:cs typeface="+mn-cs"/>
                        </a:rPr>
                        <a:t>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normalizeH="0" baseline="0" dirty="0">
                          <a:ln>
                            <a:noFill/>
                          </a:ln>
                          <a:solidFill>
                            <a:schemeClr val="tx1"/>
                          </a:solidFill>
                          <a:effectLst/>
                          <a:latin typeface="Arial" charset="0"/>
                          <a:ea typeface="+mn-ea"/>
                          <a:cs typeface="+mn-cs"/>
                        </a:rPr>
                        <a:t>Pilot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sz="800" b="1" i="0" u="none" strike="noStrike" kern="1200" cap="none" normalizeH="0" baseline="0" dirty="0">
                          <a:ln>
                            <a:noFill/>
                          </a:ln>
                          <a:solidFill>
                            <a:schemeClr val="tx1"/>
                          </a:solidFill>
                          <a:effectLst/>
                          <a:latin typeface="Arial" charset="0"/>
                          <a:ea typeface="+mn-ea"/>
                          <a:cs typeface="+mn-cs"/>
                        </a:rPr>
                        <a:t>NASA Langley Research Pilot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sz="800" b="1" i="0" u="none" strike="noStrike" kern="1200" cap="none" normalizeH="0" baseline="0" dirty="0">
                          <a:ln>
                            <a:noFill/>
                          </a:ln>
                          <a:solidFill>
                            <a:schemeClr val="tx1"/>
                          </a:solidFill>
                          <a:effectLst/>
                          <a:latin typeface="Arial" charset="0"/>
                          <a:ea typeface="+mn-ea"/>
                          <a:cs typeface="+mn-cs"/>
                        </a:rPr>
                        <a:t>BS in Mechanical Engineering from University of North Florida.  MS in Aerospace Engineering from the Naval Postgraduate School in California.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455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a:ln>
                            <a:noFill/>
                          </a:ln>
                          <a:solidFill>
                            <a:schemeClr val="tx1"/>
                          </a:solidFill>
                          <a:effectLst/>
                          <a:latin typeface="Arial"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hlinkClick r:id="rId8"/>
                        </a:rPr>
                        <a:t>Andre Douglas</a:t>
                      </a:r>
                      <a:endParaRPr lang="en-US" sz="1100"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kumimoji="0" lang="en-US" sz="900" b="1" i="0" u="none" strike="noStrike" kern="1200" cap="none" normalizeH="0" baseline="0" dirty="0">
                          <a:ln>
                            <a:noFill/>
                          </a:ln>
                          <a:solidFill>
                            <a:schemeClr val="tx1"/>
                          </a:solidFill>
                          <a:effectLst/>
                          <a:latin typeface="Arial" charset="0"/>
                          <a:ea typeface="+mn-ea"/>
                          <a:cs typeface="+mn-cs"/>
                        </a:rPr>
                        <a:t>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normalizeH="0" baseline="0" dirty="0">
                          <a:ln>
                            <a:noFill/>
                          </a:ln>
                          <a:solidFill>
                            <a:schemeClr val="tx1"/>
                          </a:solidFill>
                          <a:effectLst/>
                          <a:latin typeface="Arial" charset="0"/>
                          <a:ea typeface="+mn-ea"/>
                          <a:cs typeface="+mn-cs"/>
                        </a:rPr>
                        <a:t>Mission Specialist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sz="800" b="1" i="0" u="none" strike="noStrike" kern="1200" cap="none" normalizeH="0" baseline="0" dirty="0">
                          <a:ln>
                            <a:noFill/>
                          </a:ln>
                          <a:solidFill>
                            <a:schemeClr val="tx1"/>
                          </a:solidFill>
                          <a:effectLst/>
                          <a:latin typeface="Arial" charset="0"/>
                          <a:ea typeface="+mn-ea"/>
                          <a:cs typeface="+mn-cs"/>
                        </a:rPr>
                        <a:t>Space Systems Engineer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sz="800" b="1" i="0" u="none" strike="noStrike" kern="1200" cap="none" normalizeH="0" baseline="0" dirty="0">
                          <a:ln>
                            <a:noFill/>
                          </a:ln>
                          <a:solidFill>
                            <a:schemeClr val="tx1"/>
                          </a:solidFill>
                          <a:effectLst/>
                          <a:latin typeface="Arial" charset="0"/>
                          <a:ea typeface="+mn-ea"/>
                          <a:cs typeface="+mn-cs"/>
                        </a:rPr>
                        <a:t>BS in mechanical engineering, U.S. Coast Guard Academy in Connecticut. MS in mechanical engineering, University of Michigan. MS in naval architecture and marine engineering, University of Michigan. MS in electrical and computer engineering, Johns Hopkins University. Doctorate in systems engineering, George Washington University.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455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a:ln>
                            <a:noFill/>
                          </a:ln>
                          <a:solidFill>
                            <a:schemeClr val="tx1"/>
                          </a:solidFill>
                          <a:effectLst/>
                          <a:latin typeface="Arial"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hlinkClick r:id="rId9"/>
                        </a:rPr>
                        <a:t>Jack Hathaway</a:t>
                      </a:r>
                      <a:endParaRPr lang="en-US" sz="1100"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kumimoji="0" lang="en-US" sz="900" b="1" i="0" u="none" strike="noStrike" kern="1200" cap="none" normalizeH="0" baseline="0" dirty="0">
                          <a:ln>
                            <a:noFill/>
                          </a:ln>
                          <a:solidFill>
                            <a:schemeClr val="tx1"/>
                          </a:solidFill>
                          <a:effectLst/>
                          <a:latin typeface="Arial" charset="0"/>
                          <a:ea typeface="+mn-ea"/>
                          <a:cs typeface="+mn-cs"/>
                        </a:rPr>
                        <a:t>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normalizeH="0" baseline="0" dirty="0">
                          <a:ln>
                            <a:noFill/>
                          </a:ln>
                          <a:solidFill>
                            <a:schemeClr val="tx1"/>
                          </a:solidFill>
                          <a:effectLst/>
                          <a:latin typeface="Arial" charset="0"/>
                          <a:ea typeface="+mn-ea"/>
                          <a:cs typeface="+mn-cs"/>
                        </a:rPr>
                        <a:t>Mission Specialist</a:t>
                      </a:r>
                    </a:p>
                    <a:p>
                      <a:endParaRPr kumimoji="0" lang="en-US" sz="800" b="1" i="0" u="none" strike="noStrike" kern="1200" cap="none" normalizeH="0" baseline="0" dirty="0">
                        <a:ln>
                          <a:noFill/>
                        </a:ln>
                        <a:solidFill>
                          <a:schemeClr val="tx1"/>
                        </a:solidFill>
                        <a:effectLst/>
                        <a:latin typeface="Arial" charset="0"/>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sz="800" b="1" i="0" u="none" strike="noStrike" kern="1200" cap="none" normalizeH="0" baseline="0" dirty="0">
                          <a:ln>
                            <a:noFill/>
                          </a:ln>
                          <a:solidFill>
                            <a:schemeClr val="tx1"/>
                          </a:solidFill>
                          <a:effectLst/>
                          <a:latin typeface="Arial" charset="0"/>
                          <a:ea typeface="+mn-ea"/>
                          <a:cs typeface="+mn-cs"/>
                        </a:rPr>
                        <a:t>Navy Test Pilot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sz="800" b="1" i="0" u="none" strike="noStrike" kern="1200" cap="none" normalizeH="0" baseline="0" dirty="0">
                          <a:ln>
                            <a:noFill/>
                          </a:ln>
                          <a:solidFill>
                            <a:schemeClr val="tx1"/>
                          </a:solidFill>
                          <a:effectLst/>
                          <a:latin typeface="Arial" charset="0"/>
                          <a:ea typeface="+mn-ea"/>
                          <a:cs typeface="+mn-cs"/>
                        </a:rPr>
                        <a:t>BS in physics and history from the U.S. Naval Academy. MS in flight dynamics from Cranfield University. Master’s in national security and strategic studies from the U.S. Naval War College. Empire Test Pilot’s School in 2011, part of Fixed Wing Class 70.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455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hlinkClick r:id="rId10"/>
                        </a:rPr>
                        <a:t>Anil Menon</a:t>
                      </a:r>
                      <a:endParaRPr lang="en-US" sz="1100"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kumimoji="0" lang="en-US" sz="900" b="1" i="0" u="none" strike="noStrike" kern="1200" cap="none" normalizeH="0" baseline="0" dirty="0">
                          <a:ln>
                            <a:noFill/>
                          </a:ln>
                          <a:solidFill>
                            <a:schemeClr val="tx1"/>
                          </a:solidFill>
                          <a:effectLst/>
                          <a:latin typeface="Arial" charset="0"/>
                          <a:ea typeface="+mn-ea"/>
                          <a:cs typeface="+mn-cs"/>
                        </a:rPr>
                        <a:t>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normalizeH="0" baseline="0" dirty="0">
                          <a:ln>
                            <a:noFill/>
                          </a:ln>
                          <a:solidFill>
                            <a:schemeClr val="tx1"/>
                          </a:solidFill>
                          <a:effectLst/>
                          <a:latin typeface="Arial" charset="0"/>
                          <a:ea typeface="+mn-ea"/>
                          <a:cs typeface="+mn-cs"/>
                        </a:rPr>
                        <a:t>Mission Specialist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sz="800" b="1" i="0" u="none" strike="noStrike" kern="1200" cap="none" normalizeH="0" baseline="0" dirty="0">
                          <a:ln>
                            <a:noFill/>
                          </a:ln>
                          <a:solidFill>
                            <a:schemeClr val="tx1"/>
                          </a:solidFill>
                          <a:effectLst/>
                          <a:latin typeface="Arial" charset="0"/>
                          <a:ea typeface="+mn-ea"/>
                          <a:cs typeface="+mn-cs"/>
                        </a:rPr>
                        <a:t>Medical Director, SpaceX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sz="800" b="1" i="0" u="none" strike="noStrike" kern="1200" cap="none" normalizeH="0" baseline="0" dirty="0">
                          <a:ln>
                            <a:noFill/>
                          </a:ln>
                          <a:solidFill>
                            <a:schemeClr val="tx1"/>
                          </a:solidFill>
                          <a:effectLst/>
                          <a:latin typeface="Arial" charset="0"/>
                          <a:ea typeface="+mn-ea"/>
                          <a:cs typeface="+mn-cs"/>
                        </a:rPr>
                        <a:t>BS in Neurobiology, Harvard University, Massachusetts. MS in Mechanical Engineering, Stanford University, California. Doctor of Medicine, Stanford Medical School, 2006. Residency in Emergency Medicine, Stanford University, 2009. Fellowship in Wilderness Medicine, Stanford University, 2010. Residency in Aerospace Medicine, University of Texas. Master’s in Public Health, UTMB-Galveston.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5455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hlinkClick r:id="rId11"/>
                        </a:rPr>
                        <a:t>Christopher L:. Williams</a:t>
                      </a:r>
                      <a:endParaRPr lang="en-US" sz="1100"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kumimoji="0" lang="en-US" sz="900" b="1" i="0" u="none" strike="noStrike" kern="1200" cap="none" normalizeH="0" baseline="0" dirty="0">
                          <a:ln>
                            <a:noFill/>
                          </a:ln>
                          <a:solidFill>
                            <a:schemeClr val="tx1"/>
                          </a:solidFill>
                          <a:effectLst/>
                          <a:latin typeface="Arial" charset="0"/>
                          <a:ea typeface="+mn-ea"/>
                          <a:cs typeface="+mn-cs"/>
                        </a:rPr>
                        <a:t>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normalizeH="0" baseline="0" dirty="0">
                          <a:ln>
                            <a:noFill/>
                          </a:ln>
                          <a:solidFill>
                            <a:schemeClr val="tx1"/>
                          </a:solidFill>
                          <a:effectLst/>
                          <a:latin typeface="Arial" charset="0"/>
                          <a:ea typeface="+mn-ea"/>
                          <a:cs typeface="+mn-cs"/>
                        </a:rPr>
                        <a:t>Mission Specialist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sz="800" b="1" i="0" u="none" strike="noStrike" kern="1200" cap="none" normalizeH="0" baseline="0" dirty="0">
                          <a:ln>
                            <a:noFill/>
                          </a:ln>
                          <a:solidFill>
                            <a:schemeClr val="tx1"/>
                          </a:solidFill>
                          <a:effectLst/>
                          <a:latin typeface="Arial" charset="0"/>
                          <a:ea typeface="+mn-ea"/>
                          <a:cs typeface="+mn-cs"/>
                        </a:rPr>
                        <a:t>Medical Physicist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sz="800" b="1" i="0" u="none" strike="noStrike" kern="1200" cap="none" normalizeH="0" baseline="0" dirty="0">
                          <a:ln>
                            <a:noFill/>
                          </a:ln>
                          <a:solidFill>
                            <a:schemeClr val="tx1"/>
                          </a:solidFill>
                          <a:effectLst/>
                          <a:latin typeface="Arial" charset="0"/>
                          <a:ea typeface="+mn-ea"/>
                          <a:cs typeface="+mn-cs"/>
                        </a:rPr>
                        <a:t>BS in physics from Stanford University. Doctorate in physics from MIT. Residency training at the Harvard Medical Physics Residency Program.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545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hlinkClick r:id="rId12"/>
                        </a:rPr>
                        <a:t>Jessica </a:t>
                      </a:r>
                      <a:r>
                        <a:rPr lang="en-US" sz="1100" dirty="0" err="1">
                          <a:hlinkClick r:id="rId12"/>
                        </a:rPr>
                        <a:t>Wittner</a:t>
                      </a:r>
                      <a:endParaRPr lang="en-US" sz="1100"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kumimoji="0" lang="en-US" sz="900" b="1" i="0" u="none" strike="noStrike" kern="1200" cap="none" normalizeH="0" baseline="0" dirty="0">
                          <a:ln>
                            <a:noFill/>
                          </a:ln>
                          <a:solidFill>
                            <a:schemeClr val="tx1"/>
                          </a:solidFill>
                          <a:effectLst/>
                          <a:latin typeface="Arial" charset="0"/>
                          <a:ea typeface="+mn-ea"/>
                          <a:cs typeface="+mn-cs"/>
                        </a:rPr>
                        <a:t>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sz="800" b="1" i="0" u="none" strike="noStrike" kern="1200" cap="none" normalizeH="0" baseline="0" dirty="0">
                          <a:ln>
                            <a:noFill/>
                          </a:ln>
                          <a:solidFill>
                            <a:schemeClr val="tx1"/>
                          </a:solidFill>
                          <a:effectLst/>
                          <a:latin typeface="Arial" charset="0"/>
                          <a:ea typeface="+mn-ea"/>
                          <a:cs typeface="+mn-cs"/>
                        </a:rPr>
                        <a:t>Pilot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sz="800" b="1" i="0" u="none" strike="noStrike" kern="1200" cap="none" normalizeH="0" baseline="0" dirty="0">
                          <a:ln>
                            <a:noFill/>
                          </a:ln>
                          <a:solidFill>
                            <a:schemeClr val="tx1"/>
                          </a:solidFill>
                          <a:effectLst/>
                          <a:latin typeface="Arial" charset="0"/>
                          <a:ea typeface="+mn-ea"/>
                          <a:cs typeface="+mn-cs"/>
                        </a:rPr>
                        <a:t>Navy Test Pilot, Research Engineer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sz="800" b="1" i="0" u="none" strike="noStrike" kern="1200" cap="none" normalizeH="0" baseline="0" dirty="0">
                          <a:ln>
                            <a:noFill/>
                          </a:ln>
                          <a:solidFill>
                            <a:schemeClr val="tx1"/>
                          </a:solidFill>
                          <a:effectLst/>
                          <a:latin typeface="Arial" charset="0"/>
                          <a:ea typeface="+mn-ea"/>
                          <a:cs typeface="+mn-cs"/>
                        </a:rPr>
                        <a:t>BS in Aerospace Engineering, University of Arizona. U.S. Naval Test Pilot School (Class 150), Maryland. MS in Engineering Science (Aerospace Engineering), U.S. Naval Postgraduate School. Naval Command and Staff Graduate, U.S. Naval War College.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6" name="Rectangle 151">
            <a:hlinkClick r:id="rId13"/>
          </p:cNvPr>
          <p:cNvSpPr>
            <a:spLocks noChangeArrowheads="1"/>
          </p:cNvSpPr>
          <p:nvPr/>
        </p:nvSpPr>
        <p:spPr bwMode="auto">
          <a:xfrm>
            <a:off x="685800" y="6350169"/>
            <a:ext cx="830580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900" b="1" dirty="0"/>
              <a:t>There are no age restrictions for the program.</a:t>
            </a:r>
          </a:p>
          <a:p>
            <a:r>
              <a:rPr lang="en-US" sz="900" b="1" dirty="0"/>
              <a:t>Astronaut candidates selected in the past have ranged between the ages of 26 and 46, with the average age being 35.</a:t>
            </a:r>
          </a:p>
          <a:p>
            <a:r>
              <a:rPr lang="en-US" sz="900" b="1" dirty="0"/>
              <a:t>*The 2021 US class age average: </a:t>
            </a:r>
            <a:r>
              <a:rPr lang="en-US" sz="900" b="1" dirty="0">
                <a:solidFill>
                  <a:srgbClr val="FF0000"/>
                </a:solidFill>
              </a:rPr>
              <a:t>37</a:t>
            </a:r>
            <a:r>
              <a:rPr lang="en-US" sz="900" b="1" dirty="0"/>
              <a:t> years old. Age Spectrum: </a:t>
            </a:r>
            <a:r>
              <a:rPr lang="en-US" sz="900" b="1" dirty="0">
                <a:solidFill>
                  <a:srgbClr val="FF0000"/>
                </a:solidFill>
              </a:rPr>
              <a:t>32 – 44</a:t>
            </a:r>
            <a:r>
              <a:rPr lang="en-US" sz="900" b="1" dirty="0"/>
              <a:t>.  </a:t>
            </a:r>
          </a:p>
        </p:txBody>
      </p:sp>
      <p:sp>
        <p:nvSpPr>
          <p:cNvPr id="2" name="Slide Number Placeholder 1"/>
          <p:cNvSpPr>
            <a:spLocks noGrp="1"/>
          </p:cNvSpPr>
          <p:nvPr>
            <p:ph type="sldNum" sz="quarter" idx="12"/>
          </p:nvPr>
        </p:nvSpPr>
        <p:spPr/>
        <p:txBody>
          <a:bodyPr/>
          <a:lstStyle/>
          <a:p>
            <a:fld id="{8407E3BB-E4C9-4F58-B7F5-7A3A7A06475D}" type="slidenum">
              <a:rPr lang="en-US" smtClean="0"/>
              <a:pPr/>
              <a:t>20</a:t>
            </a:fld>
            <a:endParaRPr lang="en-US"/>
          </a:p>
        </p:txBody>
      </p:sp>
    </p:spTree>
    <p:extLst>
      <p:ext uri="{BB962C8B-B14F-4D97-AF65-F5344CB8AC3E}">
        <p14:creationId xmlns:p14="http://schemas.microsoft.com/office/powerpoint/2010/main" val="1737626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600200" y="76200"/>
            <a:ext cx="6477000" cy="762000"/>
          </a:xfrm>
        </p:spPr>
        <p:txBody>
          <a:bodyPr/>
          <a:lstStyle/>
          <a:p>
            <a:r>
              <a:rPr lang="en-US" sz="2800" dirty="0">
                <a:hlinkClick r:id="rId2"/>
              </a:rPr>
              <a:t>2017 Astronaut Candidate Group #22</a:t>
            </a:r>
          </a:p>
        </p:txBody>
      </p:sp>
      <p:graphicFrame>
        <p:nvGraphicFramePr>
          <p:cNvPr id="80061" name="Group 189"/>
          <p:cNvGraphicFramePr>
            <a:graphicFrameLocks noGrp="1"/>
          </p:cNvGraphicFramePr>
          <p:nvPr>
            <p:ph sz="half" idx="2"/>
          </p:nvPr>
        </p:nvGraphicFramePr>
        <p:xfrm>
          <a:off x="76200" y="762002"/>
          <a:ext cx="8991600" cy="5296439"/>
        </p:xfrm>
        <a:graphic>
          <a:graphicData uri="http://schemas.openxmlformats.org/drawingml/2006/table">
            <a:tbl>
              <a:tblPr/>
              <a:tblGrid>
                <a:gridCol w="325438">
                  <a:extLst>
                    <a:ext uri="{9D8B030D-6E8A-4147-A177-3AD203B41FA5}">
                      <a16:colId xmlns:a16="http://schemas.microsoft.com/office/drawing/2014/main" val="20000"/>
                    </a:ext>
                  </a:extLst>
                </a:gridCol>
                <a:gridCol w="1758950">
                  <a:extLst>
                    <a:ext uri="{9D8B030D-6E8A-4147-A177-3AD203B41FA5}">
                      <a16:colId xmlns:a16="http://schemas.microsoft.com/office/drawing/2014/main" val="20001"/>
                    </a:ext>
                  </a:extLst>
                </a:gridCol>
                <a:gridCol w="550862">
                  <a:extLst>
                    <a:ext uri="{9D8B030D-6E8A-4147-A177-3AD203B41FA5}">
                      <a16:colId xmlns:a16="http://schemas.microsoft.com/office/drawing/2014/main" val="20002"/>
                    </a:ext>
                  </a:extLst>
                </a:gridCol>
                <a:gridCol w="1022350">
                  <a:extLst>
                    <a:ext uri="{9D8B030D-6E8A-4147-A177-3AD203B41FA5}">
                      <a16:colId xmlns:a16="http://schemas.microsoft.com/office/drawing/2014/main" val="20003"/>
                    </a:ext>
                  </a:extLst>
                </a:gridCol>
                <a:gridCol w="2597150">
                  <a:extLst>
                    <a:ext uri="{9D8B030D-6E8A-4147-A177-3AD203B41FA5}">
                      <a16:colId xmlns:a16="http://schemas.microsoft.com/office/drawing/2014/main" val="20004"/>
                    </a:ext>
                  </a:extLst>
                </a:gridCol>
                <a:gridCol w="2736850">
                  <a:extLst>
                    <a:ext uri="{9D8B030D-6E8A-4147-A177-3AD203B41FA5}">
                      <a16:colId xmlns:a16="http://schemas.microsoft.com/office/drawing/2014/main" val="20005"/>
                    </a:ext>
                  </a:extLst>
                </a:gridCol>
              </a:tblGrid>
              <a:tr h="3695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a:ln>
                            <a:noFill/>
                          </a:ln>
                          <a:solidFill>
                            <a:schemeClr val="tx1"/>
                          </a:solidFill>
                          <a:effectLst/>
                          <a:latin typeface="Arial" charset="0"/>
                        </a:rPr>
                        <a:t>Astronaut’s Name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a:ln>
                            <a:noFill/>
                          </a:ln>
                          <a:solidFill>
                            <a:schemeClr val="tx1"/>
                          </a:solidFill>
                          <a:effectLst/>
                          <a:latin typeface="Arial" charset="0"/>
                        </a:rPr>
                        <a:t>Age*</a:t>
                      </a:r>
                      <a:endParaRPr kumimoji="0" lang="en-US" sz="700" b="1"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a:ln>
                            <a:noFill/>
                          </a:ln>
                          <a:solidFill>
                            <a:schemeClr val="tx1"/>
                          </a:solidFill>
                          <a:effectLst/>
                          <a:latin typeface="Arial" charset="0"/>
                        </a:rPr>
                        <a:t>Classification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a:ln>
                            <a:noFill/>
                          </a:ln>
                          <a:solidFill>
                            <a:schemeClr val="tx1"/>
                          </a:solidFill>
                          <a:effectLst/>
                          <a:latin typeface="Arial" charset="0"/>
                        </a:rPr>
                        <a:t>Affiliation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a:ln>
                            <a:noFill/>
                          </a:ln>
                          <a:solidFill>
                            <a:schemeClr val="tx1"/>
                          </a:solidFill>
                          <a:effectLst/>
                          <a:latin typeface="Arial" charset="0"/>
                        </a:rPr>
                        <a:t>Education / Former Job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62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pt-BR" sz="1100" b="0" i="0" u="none" strike="noStrike" kern="1200" dirty="0">
                          <a:solidFill>
                            <a:schemeClr val="tx1"/>
                          </a:solidFill>
                          <a:effectLst/>
                          <a:latin typeface="+mn-lt"/>
                          <a:ea typeface="+mn-ea"/>
                          <a:cs typeface="+mn-cs"/>
                          <a:hlinkClick r:id="rId3"/>
                        </a:rPr>
                        <a:t>Kayla Barron</a:t>
                      </a:r>
                      <a:endParaRPr kumimoji="0" lang="en-US" sz="5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kern="1200" cap="none" normalizeH="0" baseline="0" dirty="0">
                          <a:ln>
                            <a:noFill/>
                          </a:ln>
                          <a:solidFill>
                            <a:schemeClr val="tx1"/>
                          </a:solidFill>
                          <a:effectLst/>
                          <a:latin typeface="Arial" charset="0"/>
                          <a:ea typeface="+mn-ea"/>
                          <a:cs typeface="+mn-cs"/>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900" b="1" i="0" u="none" strike="noStrike" kern="1200" cap="none" normalizeH="0" baseline="0" dirty="0">
                          <a:ln>
                            <a:noFill/>
                          </a:ln>
                          <a:solidFill>
                            <a:schemeClr val="tx1"/>
                          </a:solidFill>
                          <a:effectLst/>
                          <a:latin typeface="Arial" charset="0"/>
                          <a:ea typeface="+mn-ea"/>
                          <a:cs typeface="+mn-cs"/>
                        </a:rPr>
                        <a:t>Mission Specialist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kern="1200" cap="none" normalizeH="0" baseline="0" dirty="0">
                          <a:ln>
                            <a:noFill/>
                          </a:ln>
                          <a:solidFill>
                            <a:schemeClr val="tx1"/>
                          </a:solidFill>
                          <a:effectLst/>
                          <a:latin typeface="Arial" charset="0"/>
                          <a:ea typeface="+mn-ea"/>
                          <a:cs typeface="+mn-cs"/>
                        </a:rPr>
                        <a:t>Lt. U.S. Navy.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600" b="1" i="0" u="none" strike="noStrike" kern="1200" cap="none" normalizeH="0" baseline="0" dirty="0">
                          <a:ln>
                            <a:noFill/>
                          </a:ln>
                          <a:solidFill>
                            <a:schemeClr val="tx1"/>
                          </a:solidFill>
                          <a:effectLst/>
                          <a:latin typeface="Arial" charset="0"/>
                          <a:ea typeface="+mn-ea"/>
                          <a:cs typeface="+mn-cs"/>
                        </a:rPr>
                        <a:t>Master’s degree in Nuclear Engineering from the University of Cambridge.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06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hlinkClick r:id="rId4"/>
                        </a:rPr>
                        <a:t>Zena </a:t>
                      </a:r>
                      <a:r>
                        <a:rPr lang="en-US" sz="1100" dirty="0" err="1">
                          <a:hlinkClick r:id="rId4"/>
                        </a:rPr>
                        <a:t>Cardman</a:t>
                      </a:r>
                      <a:endParaRPr lang="en-US" sz="1100"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kumimoji="0" lang="en-US" sz="900" b="1" i="0" u="none" strike="noStrike" kern="1200" cap="none" normalizeH="0" baseline="0" dirty="0">
                          <a:ln>
                            <a:noFill/>
                          </a:ln>
                          <a:solidFill>
                            <a:schemeClr val="tx1"/>
                          </a:solidFill>
                          <a:effectLst/>
                          <a:latin typeface="Arial" charset="0"/>
                          <a:ea typeface="+mn-ea"/>
                          <a:cs typeface="+mn-cs"/>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normalizeH="0" baseline="0" dirty="0">
                          <a:ln>
                            <a:noFill/>
                          </a:ln>
                          <a:solidFill>
                            <a:schemeClr val="tx1"/>
                          </a:solidFill>
                          <a:effectLst/>
                          <a:latin typeface="Arial" charset="0"/>
                          <a:ea typeface="+mn-ea"/>
                          <a:cs typeface="+mn-cs"/>
                        </a:rPr>
                        <a:t>Mission Specialist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sz="700" b="1" i="0" u="none" strike="noStrike" kern="1200" cap="none" normalizeH="0" baseline="0" dirty="0">
                          <a:ln>
                            <a:noFill/>
                          </a:ln>
                          <a:solidFill>
                            <a:schemeClr val="tx1"/>
                          </a:solidFill>
                          <a:effectLst/>
                          <a:latin typeface="Arial" charset="0"/>
                          <a:ea typeface="+mn-ea"/>
                          <a:cs typeface="+mn-cs"/>
                        </a:rPr>
                        <a:t>The University of North Carolina, Chapel Hill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sz="600" b="1" i="0" u="none" strike="noStrike" kern="1200" cap="none" normalizeH="0" baseline="0" dirty="0">
                          <a:ln>
                            <a:noFill/>
                          </a:ln>
                          <a:solidFill>
                            <a:schemeClr val="tx1"/>
                          </a:solidFill>
                          <a:effectLst/>
                          <a:latin typeface="Arial" charset="0"/>
                          <a:ea typeface="+mn-ea"/>
                          <a:cs typeface="+mn-cs"/>
                        </a:rPr>
                        <a:t>Bachelor of Science degree in Biology and Master of Science degree in Marine Sciences at The University of North Carolina, Chapel Hill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940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a:ln>
                            <a:noFill/>
                          </a:ln>
                          <a:solidFill>
                            <a:schemeClr val="tx1"/>
                          </a:solidFill>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hlinkClick r:id="rId5"/>
                        </a:rPr>
                        <a:t>Raja Chari</a:t>
                      </a:r>
                      <a:endParaRPr lang="en-US" sz="1100"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kumimoji="0" lang="en-US" sz="900" b="1" i="0" u="none" strike="noStrike" kern="1200" cap="none" normalizeH="0" baseline="0" dirty="0">
                          <a:ln>
                            <a:noFill/>
                          </a:ln>
                          <a:solidFill>
                            <a:schemeClr val="tx1"/>
                          </a:solidFill>
                          <a:effectLst/>
                          <a:latin typeface="Arial" charset="0"/>
                          <a:ea typeface="+mn-ea"/>
                          <a:cs typeface="+mn-cs"/>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sz="900" b="1" i="0" u="none" strike="noStrike" kern="1200" cap="none" normalizeH="0" baseline="0" dirty="0">
                          <a:ln>
                            <a:noFill/>
                          </a:ln>
                          <a:solidFill>
                            <a:schemeClr val="tx1"/>
                          </a:solidFill>
                          <a:effectLst/>
                          <a:latin typeface="Arial" charset="0"/>
                          <a:ea typeface="+mn-ea"/>
                          <a:cs typeface="+mn-cs"/>
                        </a:rPr>
                        <a:t>Pilot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sz="700" b="1" i="0" u="none" strike="noStrike" kern="1200" cap="none" normalizeH="0" baseline="0" dirty="0">
                          <a:ln>
                            <a:noFill/>
                          </a:ln>
                          <a:solidFill>
                            <a:schemeClr val="tx1"/>
                          </a:solidFill>
                          <a:effectLst/>
                          <a:latin typeface="Arial" charset="0"/>
                          <a:ea typeface="+mn-ea"/>
                          <a:cs typeface="+mn-cs"/>
                        </a:rPr>
                        <a:t>U.S. Naval Test Pilot School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sz="600" b="1" i="0" u="none" strike="noStrike" kern="1200" cap="none" normalizeH="0" baseline="0" dirty="0">
                          <a:ln>
                            <a:noFill/>
                          </a:ln>
                          <a:solidFill>
                            <a:schemeClr val="tx1"/>
                          </a:solidFill>
                          <a:effectLst/>
                          <a:latin typeface="Arial" charset="0"/>
                          <a:ea typeface="+mn-ea"/>
                          <a:cs typeface="+mn-cs"/>
                        </a:rPr>
                        <a:t>Master’s degree in Aeronautics and Astronautics from Massachusetts Institute of Technology and graduated from the U.S. Naval Test Pilot School.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160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a:ln>
                            <a:noFill/>
                          </a:ln>
                          <a:solidFill>
                            <a:schemeClr val="tx1"/>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hlinkClick r:id="rId6"/>
                        </a:rPr>
                        <a:t>Matthew</a:t>
                      </a:r>
                      <a:r>
                        <a:rPr lang="en-US" sz="1100" baseline="0" dirty="0">
                          <a:hlinkClick r:id="rId6"/>
                        </a:rPr>
                        <a:t> Dominick</a:t>
                      </a:r>
                      <a:endParaRPr lang="en-US" sz="1100"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kumimoji="0" lang="en-US" sz="900" b="1" i="0" u="none" strike="noStrike" kern="1200" cap="none" normalizeH="0" baseline="0" dirty="0">
                          <a:ln>
                            <a:noFill/>
                          </a:ln>
                          <a:solidFill>
                            <a:schemeClr val="tx1"/>
                          </a:solidFill>
                          <a:effectLst/>
                          <a:latin typeface="Arial" charset="0"/>
                          <a:ea typeface="+mn-ea"/>
                          <a:cs typeface="+mn-cs"/>
                        </a:rPr>
                        <a:t>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normalizeH="0" baseline="0" dirty="0">
                          <a:ln>
                            <a:noFill/>
                          </a:ln>
                          <a:solidFill>
                            <a:schemeClr val="tx1"/>
                          </a:solidFill>
                          <a:effectLst/>
                          <a:latin typeface="Arial" charset="0"/>
                          <a:ea typeface="+mn-ea"/>
                          <a:cs typeface="+mn-cs"/>
                        </a:rPr>
                        <a:t>Pilot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sz="700" b="1" i="0" u="none" strike="noStrike" kern="1200" cap="none" normalizeH="0" baseline="0" dirty="0">
                          <a:ln>
                            <a:noFill/>
                          </a:ln>
                          <a:solidFill>
                            <a:schemeClr val="tx1"/>
                          </a:solidFill>
                          <a:effectLst/>
                          <a:latin typeface="Arial" charset="0"/>
                          <a:ea typeface="+mn-ea"/>
                          <a:cs typeface="+mn-cs"/>
                        </a:rPr>
                        <a:t>U.S. Naval Test Pilot School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sz="600" b="1" i="0" u="none" strike="noStrike" kern="1200" cap="none" normalizeH="0" baseline="0" dirty="0">
                          <a:ln>
                            <a:noFill/>
                          </a:ln>
                          <a:solidFill>
                            <a:schemeClr val="tx1"/>
                          </a:solidFill>
                          <a:effectLst/>
                          <a:latin typeface="Arial" charset="0"/>
                          <a:ea typeface="+mn-ea"/>
                          <a:cs typeface="+mn-cs"/>
                        </a:rPr>
                        <a:t>Bachelor of Science in Electrical Engineering from the University of San Diego and a Master of Science degree in Systems Engineering from the Naval Postgraduate School. He graduated from U.S. Naval Test Pilot School.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941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hlinkClick r:id="rId7"/>
                        </a:rPr>
                        <a:t>Bob Hines</a:t>
                      </a:r>
                      <a:endParaRPr lang="en-US" sz="1100"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kumimoji="0" lang="en-US" sz="900" b="1" i="0" u="none" strike="noStrike" kern="1200" cap="none" normalizeH="0" baseline="0" dirty="0">
                          <a:ln>
                            <a:noFill/>
                          </a:ln>
                          <a:solidFill>
                            <a:schemeClr val="tx1"/>
                          </a:solidFill>
                          <a:effectLst/>
                          <a:latin typeface="Arial" charset="0"/>
                          <a:ea typeface="+mn-ea"/>
                          <a:cs typeface="+mn-cs"/>
                        </a:rPr>
                        <a:t>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normalizeH="0" baseline="0" dirty="0">
                          <a:ln>
                            <a:noFill/>
                          </a:ln>
                          <a:solidFill>
                            <a:schemeClr val="tx1"/>
                          </a:solidFill>
                          <a:effectLst/>
                          <a:latin typeface="Arial" charset="0"/>
                          <a:ea typeface="+mn-ea"/>
                          <a:cs typeface="+mn-cs"/>
                        </a:rPr>
                        <a:t>Pilot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sz="700" b="1" i="0" u="none" strike="noStrike" kern="1200" cap="none" normalizeH="0" baseline="0" dirty="0">
                          <a:ln>
                            <a:noFill/>
                          </a:ln>
                          <a:solidFill>
                            <a:schemeClr val="tx1"/>
                          </a:solidFill>
                          <a:effectLst/>
                          <a:latin typeface="Arial" charset="0"/>
                          <a:ea typeface="+mn-ea"/>
                          <a:cs typeface="+mn-cs"/>
                        </a:rPr>
                        <a:t>University of Alabama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sz="600" b="1" i="0" u="none" strike="noStrike" kern="1200" cap="none" normalizeH="0" baseline="0" dirty="0">
                          <a:ln>
                            <a:noFill/>
                          </a:ln>
                          <a:solidFill>
                            <a:schemeClr val="tx1"/>
                          </a:solidFill>
                          <a:effectLst/>
                          <a:latin typeface="Arial" charset="0"/>
                          <a:ea typeface="+mn-ea"/>
                          <a:cs typeface="+mn-cs"/>
                        </a:rPr>
                        <a:t>U.S. Air Force Test Pilot School, where he earned a Master’s Degree in Flight Test Engineering. He continued on to earn a Master’s degree in Aerospace Engineering from the University of Alabama.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161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a:ln>
                            <a:noFill/>
                          </a:ln>
                          <a:solidFill>
                            <a:schemeClr val="tx1"/>
                          </a:solidFill>
                          <a:effectLst/>
                          <a:latin typeface="Arial"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hlinkClick r:id="rId8"/>
                        </a:rPr>
                        <a:t>Warren </a:t>
                      </a:r>
                      <a:r>
                        <a:rPr lang="en-US" sz="1100" dirty="0" err="1">
                          <a:hlinkClick r:id="rId8"/>
                        </a:rPr>
                        <a:t>Hoburg</a:t>
                      </a:r>
                      <a:endParaRPr lang="en-US" sz="1100"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kumimoji="0" lang="en-US" sz="900" b="1" i="0" u="none" strike="noStrike" kern="1200" cap="none" normalizeH="0" baseline="0" dirty="0">
                          <a:ln>
                            <a:noFill/>
                          </a:ln>
                          <a:solidFill>
                            <a:schemeClr val="tx1"/>
                          </a:solidFill>
                          <a:effectLst/>
                          <a:latin typeface="Arial" charset="0"/>
                          <a:ea typeface="+mn-ea"/>
                          <a:cs typeface="+mn-cs"/>
                        </a:rPr>
                        <a:t>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normalizeH="0" baseline="0" dirty="0">
                          <a:ln>
                            <a:noFill/>
                          </a:ln>
                          <a:solidFill>
                            <a:schemeClr val="tx1"/>
                          </a:solidFill>
                          <a:effectLst/>
                          <a:latin typeface="Arial" charset="0"/>
                          <a:ea typeface="+mn-ea"/>
                          <a:cs typeface="+mn-cs"/>
                        </a:rPr>
                        <a:t>Mission Specialist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sz="700" b="1" i="0" u="none" strike="noStrike" kern="1200" cap="none" normalizeH="0" baseline="0" dirty="0">
                          <a:ln>
                            <a:noFill/>
                          </a:ln>
                          <a:solidFill>
                            <a:schemeClr val="tx1"/>
                          </a:solidFill>
                          <a:effectLst/>
                          <a:latin typeface="Arial" charset="0"/>
                          <a:ea typeface="+mn-ea"/>
                          <a:cs typeface="+mn-cs"/>
                        </a:rPr>
                        <a:t>University of California, Berkeley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sz="600" b="1" i="0" u="none" strike="noStrike" kern="1200" cap="none" normalizeH="0" baseline="0" dirty="0">
                          <a:ln>
                            <a:noFill/>
                          </a:ln>
                          <a:solidFill>
                            <a:schemeClr val="tx1"/>
                          </a:solidFill>
                          <a:effectLst/>
                          <a:latin typeface="Arial" charset="0"/>
                          <a:ea typeface="+mn-ea"/>
                          <a:cs typeface="+mn-cs"/>
                        </a:rPr>
                        <a:t>Bachelor’s degree in Aeronautics and Astronautics from the Massachusetts Institute of Technology (MIT) and a Doctorate in Electrical Engineering and Computer Science from the University of California, Berkeley.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8881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a:ln>
                            <a:noFill/>
                          </a:ln>
                          <a:solidFill>
                            <a:schemeClr val="tx1"/>
                          </a:solidFill>
                          <a:effectLst/>
                          <a:latin typeface="Arial"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hlinkClick r:id="rId9"/>
                        </a:rPr>
                        <a:t>Dr. Jonny Kim</a:t>
                      </a:r>
                      <a:endParaRPr lang="en-US" sz="1100"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kumimoji="0" lang="en-US" sz="900" b="1" i="0" u="none" strike="noStrike" kern="1200" cap="none" normalizeH="0" baseline="0" dirty="0">
                          <a:ln>
                            <a:noFill/>
                          </a:ln>
                          <a:solidFill>
                            <a:schemeClr val="tx1"/>
                          </a:solidFill>
                          <a:effectLst/>
                          <a:latin typeface="Arial" charset="0"/>
                          <a:ea typeface="+mn-ea"/>
                          <a:cs typeface="+mn-cs"/>
                        </a:rPr>
                        <a:t>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sz="900" b="1" i="0" u="none" strike="noStrike" kern="1200" cap="none" normalizeH="0" baseline="0" dirty="0">
                          <a:ln>
                            <a:noFill/>
                          </a:ln>
                          <a:solidFill>
                            <a:schemeClr val="tx1"/>
                          </a:solidFill>
                          <a:effectLst/>
                          <a:latin typeface="Arial" charset="0"/>
                          <a:ea typeface="+mn-ea"/>
                          <a:cs typeface="+mn-cs"/>
                        </a:rPr>
                        <a:t>Mission Specialist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sz="700" b="1" i="0" u="none" strike="noStrike" kern="1200" cap="none" normalizeH="0" baseline="0" dirty="0">
                          <a:ln>
                            <a:noFill/>
                          </a:ln>
                          <a:solidFill>
                            <a:schemeClr val="tx1"/>
                          </a:solidFill>
                          <a:effectLst/>
                          <a:latin typeface="Arial" charset="0"/>
                          <a:ea typeface="+mn-ea"/>
                          <a:cs typeface="+mn-cs"/>
                        </a:rPr>
                        <a:t>Doctorate of Medicine at Harvard Medical School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sz="600" b="1" i="0" u="none" strike="noStrike" kern="1200" cap="none" normalizeH="0" baseline="0" dirty="0">
                          <a:ln>
                            <a:noFill/>
                          </a:ln>
                          <a:solidFill>
                            <a:schemeClr val="tx1"/>
                          </a:solidFill>
                          <a:effectLst/>
                          <a:latin typeface="Arial" charset="0"/>
                          <a:ea typeface="+mn-ea"/>
                          <a:cs typeface="+mn-cs"/>
                        </a:rPr>
                        <a:t>Navy SEAL, completing more than 100 combat operations and earning a Silver Star and Bronze Star with Combat “V”. Afterward, he went on to complete a degree in Mathematics at the University of San Diego and a Doctorate of Medicine at Harvard Medical School.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hlinkClick r:id="rId10"/>
                        </a:rPr>
                        <a:t>Dr. Robb </a:t>
                      </a:r>
                      <a:r>
                        <a:rPr lang="en-US" sz="1100" dirty="0" err="1">
                          <a:hlinkClick r:id="rId10"/>
                        </a:rPr>
                        <a:t>Kulin</a:t>
                      </a:r>
                      <a:endParaRPr lang="en-US" sz="1100"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kumimoji="0" lang="en-US" sz="900" b="1" i="0" u="none" strike="noStrike" kern="1200" cap="none" normalizeH="0" baseline="0" dirty="0">
                          <a:ln>
                            <a:noFill/>
                          </a:ln>
                          <a:solidFill>
                            <a:schemeClr val="tx1"/>
                          </a:solidFill>
                          <a:effectLst/>
                          <a:latin typeface="Arial" charset="0"/>
                          <a:ea typeface="+mn-ea"/>
                          <a:cs typeface="+mn-cs"/>
                        </a:rPr>
                        <a:t>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normalizeH="0" baseline="0" dirty="0">
                          <a:ln>
                            <a:noFill/>
                          </a:ln>
                          <a:solidFill>
                            <a:schemeClr val="tx1"/>
                          </a:solidFill>
                          <a:effectLst/>
                          <a:latin typeface="Arial" charset="0"/>
                          <a:ea typeface="+mn-ea"/>
                          <a:cs typeface="+mn-cs"/>
                        </a:rPr>
                        <a:t>Mission Specialist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sz="900" b="1" i="0" u="none" strike="noStrike" kern="1200" cap="none" normalizeH="0" baseline="0" dirty="0">
                          <a:ln>
                            <a:noFill/>
                          </a:ln>
                          <a:solidFill>
                            <a:schemeClr val="tx1"/>
                          </a:solidFill>
                          <a:effectLst/>
                          <a:latin typeface="Arial" charset="0"/>
                          <a:ea typeface="+mn-ea"/>
                          <a:cs typeface="+mn-cs"/>
                        </a:rPr>
                        <a:t>Launch Chief Engineer, </a:t>
                      </a:r>
                      <a:r>
                        <a:rPr kumimoji="0" lang="en-US" sz="900" b="1" i="0" u="none" strike="noStrike" kern="1200" cap="none" normalizeH="0" baseline="0" dirty="0">
                          <a:ln>
                            <a:noFill/>
                          </a:ln>
                          <a:solidFill>
                            <a:schemeClr val="tx1"/>
                          </a:solidFill>
                          <a:effectLst/>
                          <a:latin typeface="Arial" charset="0"/>
                          <a:ea typeface="+mn-ea"/>
                          <a:cs typeface="+mn-cs"/>
                          <a:hlinkClick r:id="rId11" tooltip="SpaceX"/>
                        </a:rPr>
                        <a:t>SpaceX</a:t>
                      </a:r>
                      <a:endParaRPr kumimoji="0" lang="en-US" sz="900" b="1" i="0" u="none" strike="noStrike" kern="1200" cap="none" normalizeH="0" baseline="0" dirty="0">
                        <a:ln>
                          <a:noFill/>
                        </a:ln>
                        <a:solidFill>
                          <a:schemeClr val="tx1"/>
                        </a:solidFill>
                        <a:effectLst/>
                        <a:latin typeface="Arial" charset="0"/>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sz="600" b="1" i="0" u="none" strike="noStrike" kern="1200" cap="none" normalizeH="0" baseline="0" dirty="0">
                          <a:ln>
                            <a:noFill/>
                          </a:ln>
                          <a:solidFill>
                            <a:schemeClr val="tx1"/>
                          </a:solidFill>
                          <a:effectLst/>
                          <a:latin typeface="Arial" charset="0"/>
                          <a:ea typeface="+mn-ea"/>
                          <a:cs typeface="+mn-cs"/>
                        </a:rPr>
                        <a:t>Master’s degree in </a:t>
                      </a:r>
                      <a:r>
                        <a:rPr kumimoji="0" lang="en-US" sz="600" b="1" i="0" u="none" strike="noStrike" kern="1200" cap="none" normalizeH="0" baseline="0" dirty="0">
                          <a:ln>
                            <a:noFill/>
                          </a:ln>
                          <a:solidFill>
                            <a:schemeClr val="tx1"/>
                          </a:solidFill>
                          <a:effectLst/>
                          <a:latin typeface="Arial" charset="0"/>
                          <a:ea typeface="+mn-ea"/>
                          <a:cs typeface="+mn-cs"/>
                          <a:hlinkClick r:id="rId12" tooltip="Materials Science"/>
                        </a:rPr>
                        <a:t>Materials Science</a:t>
                      </a:r>
                      <a:r>
                        <a:rPr kumimoji="0" lang="en-US" sz="600" b="1" i="0" u="none" strike="noStrike" kern="1200" cap="none" normalizeH="0" baseline="0" dirty="0">
                          <a:ln>
                            <a:noFill/>
                          </a:ln>
                          <a:solidFill>
                            <a:schemeClr val="tx1"/>
                          </a:solidFill>
                          <a:effectLst/>
                          <a:latin typeface="Arial" charset="0"/>
                          <a:ea typeface="+mn-ea"/>
                          <a:cs typeface="+mn-cs"/>
                        </a:rPr>
                        <a:t>, and a doctorate in </a:t>
                      </a:r>
                      <a:r>
                        <a:rPr kumimoji="0" lang="en-US" sz="600" b="1" i="0" u="none" strike="noStrike" kern="1200" cap="none" normalizeH="0" baseline="0" dirty="0">
                          <a:ln>
                            <a:noFill/>
                          </a:ln>
                          <a:solidFill>
                            <a:schemeClr val="tx1"/>
                          </a:solidFill>
                          <a:effectLst/>
                          <a:latin typeface="Arial" charset="0"/>
                          <a:ea typeface="+mn-ea"/>
                          <a:cs typeface="+mn-cs"/>
                          <a:hlinkClick r:id="rId13" tooltip="Engineering"/>
                        </a:rPr>
                        <a:t>Engineering</a:t>
                      </a:r>
                      <a:r>
                        <a:rPr kumimoji="0" lang="en-US" sz="600" b="1" i="0" u="none" strike="noStrike" kern="1200" cap="none" normalizeH="0" baseline="0" dirty="0">
                          <a:ln>
                            <a:noFill/>
                          </a:ln>
                          <a:solidFill>
                            <a:schemeClr val="tx1"/>
                          </a:solidFill>
                          <a:effectLst/>
                          <a:latin typeface="Arial" charset="0"/>
                          <a:ea typeface="+mn-ea"/>
                          <a:cs typeface="+mn-cs"/>
                        </a:rPr>
                        <a:t>, both from the </a:t>
                      </a:r>
                      <a:r>
                        <a:rPr kumimoji="0" lang="en-US" sz="600" b="1" i="0" u="none" strike="noStrike" kern="1200" cap="none" normalizeH="0" baseline="0" dirty="0">
                          <a:ln>
                            <a:noFill/>
                          </a:ln>
                          <a:solidFill>
                            <a:schemeClr val="tx1"/>
                          </a:solidFill>
                          <a:effectLst/>
                          <a:latin typeface="Arial" charset="0"/>
                          <a:ea typeface="+mn-ea"/>
                          <a:cs typeface="+mn-cs"/>
                          <a:hlinkClick r:id="rId14" tooltip="University of California, San Diego"/>
                        </a:rPr>
                        <a:t>University of California, San Diego</a:t>
                      </a:r>
                      <a:r>
                        <a:rPr kumimoji="0" lang="en-US" sz="600" b="1" i="0" u="none" strike="noStrike" kern="1200" cap="none" normalizeH="0" baseline="0" dirty="0">
                          <a:ln>
                            <a:noFill/>
                          </a:ln>
                          <a:solidFill>
                            <a:schemeClr val="tx1"/>
                          </a:solidFill>
                          <a:effectLst/>
                          <a:latin typeface="Arial" charset="0"/>
                          <a:ea typeface="+mn-ea"/>
                          <a:cs typeface="+mn-cs"/>
                        </a:rPr>
                        <a:t>.</a:t>
                      </a:r>
                    </a:p>
                    <a:p>
                      <a:r>
                        <a:rPr kumimoji="0" lang="en-US" sz="600" b="1" i="0" u="none" strike="noStrike" kern="1200" cap="none" normalizeH="0" baseline="0" dirty="0">
                          <a:ln>
                            <a:noFill/>
                          </a:ln>
                          <a:solidFill>
                            <a:srgbClr val="FF0000"/>
                          </a:solidFill>
                          <a:effectLst/>
                          <a:latin typeface="Arial" charset="0"/>
                          <a:ea typeface="+mn-ea"/>
                          <a:cs typeface="+mn-cs"/>
                        </a:rPr>
                        <a:t>Resigned from NASA, effective August 31, 2018, before completing astronaut training.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hlinkClick r:id="rId15"/>
                        </a:rPr>
                        <a:t>Jasmin </a:t>
                      </a:r>
                      <a:r>
                        <a:rPr lang="en-US" sz="1100" dirty="0" err="1">
                          <a:hlinkClick r:id="rId15"/>
                        </a:rPr>
                        <a:t>Moghbeli</a:t>
                      </a:r>
                      <a:endParaRPr lang="en-US" sz="1100"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kumimoji="0" lang="en-US" sz="900" b="1" i="0" u="none" strike="noStrike" kern="1200" cap="none" normalizeH="0" baseline="0" dirty="0">
                          <a:ln>
                            <a:noFill/>
                          </a:ln>
                          <a:solidFill>
                            <a:schemeClr val="tx1"/>
                          </a:solidFill>
                          <a:effectLst/>
                          <a:latin typeface="Arial" charset="0"/>
                          <a:ea typeface="+mn-ea"/>
                          <a:cs typeface="+mn-cs"/>
                        </a:rPr>
                        <a:t>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normalizeH="0" baseline="0" dirty="0">
                          <a:ln>
                            <a:noFill/>
                          </a:ln>
                          <a:solidFill>
                            <a:schemeClr val="tx1"/>
                          </a:solidFill>
                          <a:effectLst/>
                          <a:latin typeface="Arial" charset="0"/>
                          <a:ea typeface="+mn-ea"/>
                          <a:cs typeface="+mn-cs"/>
                        </a:rPr>
                        <a:t>Mission Specialist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sz="700" b="1" i="0" u="none" strike="noStrike" kern="1200" cap="none" normalizeH="0" baseline="0" dirty="0">
                          <a:ln>
                            <a:noFill/>
                          </a:ln>
                          <a:solidFill>
                            <a:schemeClr val="tx1"/>
                          </a:solidFill>
                          <a:effectLst/>
                          <a:latin typeface="Arial" charset="0"/>
                          <a:ea typeface="+mn-ea"/>
                          <a:cs typeface="+mn-cs"/>
                        </a:rPr>
                        <a:t>Naval Postgraduate School.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sz="600" b="1" i="0" u="none" strike="noStrike" kern="1200" cap="none" normalizeH="0" baseline="0" dirty="0">
                          <a:ln>
                            <a:noFill/>
                          </a:ln>
                          <a:solidFill>
                            <a:schemeClr val="tx1"/>
                          </a:solidFill>
                          <a:effectLst/>
                          <a:latin typeface="Arial" charset="0"/>
                          <a:ea typeface="+mn-ea"/>
                          <a:cs typeface="+mn-cs"/>
                        </a:rPr>
                        <a:t>Bachelor’s degree in Aerospace Engineering with Information Technology at the Massachusetts Institute of Technology, followed by a Master’s degree in Aerospace Engineering from the Naval Postgraduate School.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hlinkClick r:id="rId16"/>
                        </a:rPr>
                        <a:t>Loral O’Hara</a:t>
                      </a:r>
                      <a:endParaRPr lang="en-US" sz="1100"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kumimoji="0" lang="en-US" sz="900" b="1" i="0" u="none" strike="noStrike" kern="1200" cap="none" normalizeH="0" baseline="0" dirty="0">
                          <a:ln>
                            <a:noFill/>
                          </a:ln>
                          <a:solidFill>
                            <a:schemeClr val="tx1"/>
                          </a:solidFill>
                          <a:effectLst/>
                          <a:latin typeface="Arial" charset="0"/>
                          <a:ea typeface="+mn-ea"/>
                          <a:cs typeface="+mn-cs"/>
                        </a:rPr>
                        <a:t>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sz="900" b="1" i="0" u="none" strike="noStrike" kern="1200" cap="none" normalizeH="0" baseline="0" dirty="0">
                          <a:ln>
                            <a:noFill/>
                          </a:ln>
                          <a:solidFill>
                            <a:schemeClr val="tx1"/>
                          </a:solidFill>
                          <a:effectLst/>
                          <a:latin typeface="Arial" charset="0"/>
                          <a:ea typeface="+mn-ea"/>
                          <a:cs typeface="+mn-cs"/>
                        </a:rPr>
                        <a:t>Mission Specialist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sz="700" b="1" i="0" u="none" strike="noStrike" kern="1200" cap="none" normalizeH="0" baseline="0" dirty="0">
                          <a:ln>
                            <a:noFill/>
                          </a:ln>
                          <a:solidFill>
                            <a:schemeClr val="tx1"/>
                          </a:solidFill>
                          <a:effectLst/>
                          <a:latin typeface="Arial" charset="0"/>
                          <a:ea typeface="+mn-ea"/>
                          <a:cs typeface="+mn-cs"/>
                        </a:rPr>
                        <a:t>Purdue University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sz="600" b="1" i="0" u="none" strike="noStrike" kern="1200" cap="none" normalizeH="0" baseline="0" dirty="0">
                          <a:ln>
                            <a:noFill/>
                          </a:ln>
                          <a:solidFill>
                            <a:schemeClr val="tx1"/>
                          </a:solidFill>
                          <a:effectLst/>
                          <a:latin typeface="Arial" charset="0"/>
                          <a:ea typeface="+mn-ea"/>
                          <a:cs typeface="+mn-cs"/>
                        </a:rPr>
                        <a:t>Bachelor of Science degree in Aerospace Engineering at the University of Kansas and a Master of Science degree in Aeronautics and Astronautics from Purdue University.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rPr>
                        <a:t>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hlinkClick r:id="rId17"/>
                        </a:rPr>
                        <a:t>Dr. Francisco Rubio</a:t>
                      </a:r>
                      <a:endParaRPr lang="en-US" sz="1100"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kumimoji="0" lang="en-US" sz="900" b="1" i="0" u="none" strike="noStrike" kern="1200" cap="none" normalizeH="0" baseline="0" dirty="0">
                          <a:ln>
                            <a:noFill/>
                          </a:ln>
                          <a:solidFill>
                            <a:schemeClr val="tx1"/>
                          </a:solidFill>
                          <a:effectLst/>
                          <a:latin typeface="Arial" charset="0"/>
                          <a:ea typeface="+mn-ea"/>
                          <a:cs typeface="+mn-cs"/>
                        </a:rPr>
                        <a:t>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normalizeH="0" baseline="0" dirty="0">
                          <a:ln>
                            <a:noFill/>
                          </a:ln>
                          <a:solidFill>
                            <a:schemeClr val="tx1"/>
                          </a:solidFill>
                          <a:effectLst/>
                          <a:latin typeface="Arial" charset="0"/>
                          <a:ea typeface="+mn-ea"/>
                          <a:cs typeface="+mn-cs"/>
                        </a:rPr>
                        <a:t>Mission Specialist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sz="700" b="1" i="0" u="none" strike="noStrike" kern="1200" cap="none" normalizeH="0" baseline="0" dirty="0">
                          <a:ln>
                            <a:noFill/>
                          </a:ln>
                          <a:solidFill>
                            <a:schemeClr val="tx1"/>
                          </a:solidFill>
                          <a:effectLst/>
                          <a:latin typeface="Arial" charset="0"/>
                          <a:ea typeface="+mn-ea"/>
                          <a:cs typeface="+mn-cs"/>
                        </a:rPr>
                        <a:t>Uniformed Services University of the Health Sciences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sz="600" b="1" i="0" u="none" strike="noStrike" kern="1200" cap="none" normalizeH="0" baseline="0" dirty="0">
                          <a:ln>
                            <a:noFill/>
                          </a:ln>
                          <a:solidFill>
                            <a:schemeClr val="tx1"/>
                          </a:solidFill>
                          <a:effectLst/>
                          <a:latin typeface="Arial" charset="0"/>
                          <a:ea typeface="+mn-ea"/>
                          <a:cs typeface="+mn-cs"/>
                        </a:rPr>
                        <a:t>U.S. Military Academy and earned a Doctorate of Medicine from the Uniformed Services University of the Health Sciences.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rPr>
                        <a:t>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hlinkClick r:id="rId18"/>
                        </a:rPr>
                        <a:t>Dr. Jessica Watkins</a:t>
                      </a:r>
                      <a:endParaRPr lang="en-US" sz="1100"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kumimoji="0" lang="en-US" sz="900" b="1" i="0" u="none" strike="noStrike" kern="1200" cap="none" normalizeH="0" baseline="0" dirty="0">
                          <a:ln>
                            <a:noFill/>
                          </a:ln>
                          <a:solidFill>
                            <a:schemeClr val="tx1"/>
                          </a:solidFill>
                          <a:effectLst/>
                          <a:latin typeface="Arial" charset="0"/>
                          <a:ea typeface="+mn-ea"/>
                          <a:cs typeface="+mn-cs"/>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normalizeH="0" baseline="0" dirty="0">
                          <a:ln>
                            <a:noFill/>
                          </a:ln>
                          <a:solidFill>
                            <a:schemeClr val="tx1"/>
                          </a:solidFill>
                          <a:effectLst/>
                          <a:latin typeface="Arial" charset="0"/>
                          <a:ea typeface="+mn-ea"/>
                          <a:cs typeface="+mn-cs"/>
                        </a:rPr>
                        <a:t>Mission Specialist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sz="700" b="1" i="0" u="none" strike="noStrike" kern="1200" cap="none" normalizeH="0" baseline="0" dirty="0">
                          <a:ln>
                            <a:noFill/>
                          </a:ln>
                          <a:solidFill>
                            <a:schemeClr val="tx1"/>
                          </a:solidFill>
                          <a:effectLst/>
                          <a:latin typeface="Arial" charset="0"/>
                          <a:ea typeface="+mn-ea"/>
                          <a:cs typeface="+mn-cs"/>
                        </a:rPr>
                        <a:t>University of California, Los Angeles (UCLA)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sz="600" b="1" i="0" u="none" strike="noStrike" kern="1200" cap="none" normalizeH="0" baseline="0" dirty="0">
                          <a:ln>
                            <a:noFill/>
                          </a:ln>
                          <a:solidFill>
                            <a:schemeClr val="tx1"/>
                          </a:solidFill>
                          <a:effectLst/>
                          <a:latin typeface="Arial" charset="0"/>
                          <a:ea typeface="+mn-ea"/>
                          <a:cs typeface="+mn-cs"/>
                        </a:rPr>
                        <a:t>Bachelor’s degree in Geological and Environmental Sciences at Stanford University, and a Doctorate in Geology from the University of California, Los Angeles (UCLA).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6" name="Rectangle 151">
            <a:hlinkClick r:id="rId19"/>
          </p:cNvPr>
          <p:cNvSpPr>
            <a:spLocks noChangeArrowheads="1"/>
          </p:cNvSpPr>
          <p:nvPr/>
        </p:nvSpPr>
        <p:spPr bwMode="auto">
          <a:xfrm>
            <a:off x="685800" y="6350169"/>
            <a:ext cx="830580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900" b="1" dirty="0"/>
              <a:t>There are no age restrictions for the program.</a:t>
            </a:r>
          </a:p>
          <a:p>
            <a:r>
              <a:rPr lang="en-US" sz="900" b="1" dirty="0"/>
              <a:t>Astronaut candidates selected in the past have ranged between the ages of 26 and 46, with the average age being 35.</a:t>
            </a:r>
          </a:p>
          <a:p>
            <a:r>
              <a:rPr lang="en-US" sz="900" b="1" dirty="0"/>
              <a:t>*The 2017 US class age average: 35 years old. Age Spectrum: 29 – 42.  </a:t>
            </a:r>
          </a:p>
        </p:txBody>
      </p:sp>
      <p:sp>
        <p:nvSpPr>
          <p:cNvPr id="2" name="Slide Number Placeholder 1"/>
          <p:cNvSpPr>
            <a:spLocks noGrp="1"/>
          </p:cNvSpPr>
          <p:nvPr>
            <p:ph type="sldNum" sz="quarter" idx="12"/>
          </p:nvPr>
        </p:nvSpPr>
        <p:spPr/>
        <p:txBody>
          <a:bodyPr/>
          <a:lstStyle/>
          <a:p>
            <a:fld id="{8407E3BB-E4C9-4F58-B7F5-7A3A7A06475D}" type="slidenum">
              <a:rPr lang="en-US" smtClean="0"/>
              <a:pPr/>
              <a:t>21</a:t>
            </a:fld>
            <a:endParaRPr lang="en-US"/>
          </a:p>
        </p:txBody>
      </p:sp>
    </p:spTree>
    <p:extLst>
      <p:ext uri="{BB962C8B-B14F-4D97-AF65-F5344CB8AC3E}">
        <p14:creationId xmlns:p14="http://schemas.microsoft.com/office/powerpoint/2010/main" val="1190048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600200" y="76200"/>
            <a:ext cx="6477000" cy="762000"/>
          </a:xfrm>
        </p:spPr>
        <p:txBody>
          <a:bodyPr/>
          <a:lstStyle/>
          <a:p>
            <a:r>
              <a:rPr lang="en-US" sz="2800" dirty="0">
                <a:hlinkClick r:id="rId2"/>
              </a:rPr>
              <a:t>2013 Astronaut Candidate Group #21</a:t>
            </a:r>
          </a:p>
        </p:txBody>
      </p:sp>
      <p:graphicFrame>
        <p:nvGraphicFramePr>
          <p:cNvPr id="80061" name="Group 189"/>
          <p:cNvGraphicFramePr>
            <a:graphicFrameLocks noGrp="1"/>
          </p:cNvGraphicFramePr>
          <p:nvPr>
            <p:ph sz="half" idx="2"/>
            <p:extLst>
              <p:ext uri="{D42A27DB-BD31-4B8C-83A1-F6EECF244321}">
                <p14:modId xmlns:p14="http://schemas.microsoft.com/office/powerpoint/2010/main" val="2099549684"/>
              </p:ext>
            </p:extLst>
          </p:nvPr>
        </p:nvGraphicFramePr>
        <p:xfrm>
          <a:off x="76200" y="762002"/>
          <a:ext cx="8991600" cy="5588367"/>
        </p:xfrm>
        <a:graphic>
          <a:graphicData uri="http://schemas.openxmlformats.org/drawingml/2006/table">
            <a:tbl>
              <a:tblPr/>
              <a:tblGrid>
                <a:gridCol w="325438">
                  <a:extLst>
                    <a:ext uri="{9D8B030D-6E8A-4147-A177-3AD203B41FA5}">
                      <a16:colId xmlns:a16="http://schemas.microsoft.com/office/drawing/2014/main" val="20000"/>
                    </a:ext>
                  </a:extLst>
                </a:gridCol>
                <a:gridCol w="1758950">
                  <a:extLst>
                    <a:ext uri="{9D8B030D-6E8A-4147-A177-3AD203B41FA5}">
                      <a16:colId xmlns:a16="http://schemas.microsoft.com/office/drawing/2014/main" val="20001"/>
                    </a:ext>
                  </a:extLst>
                </a:gridCol>
                <a:gridCol w="550862">
                  <a:extLst>
                    <a:ext uri="{9D8B030D-6E8A-4147-A177-3AD203B41FA5}">
                      <a16:colId xmlns:a16="http://schemas.microsoft.com/office/drawing/2014/main" val="20002"/>
                    </a:ext>
                  </a:extLst>
                </a:gridCol>
                <a:gridCol w="1022350">
                  <a:extLst>
                    <a:ext uri="{9D8B030D-6E8A-4147-A177-3AD203B41FA5}">
                      <a16:colId xmlns:a16="http://schemas.microsoft.com/office/drawing/2014/main" val="20003"/>
                    </a:ext>
                  </a:extLst>
                </a:gridCol>
                <a:gridCol w="2597150">
                  <a:extLst>
                    <a:ext uri="{9D8B030D-6E8A-4147-A177-3AD203B41FA5}">
                      <a16:colId xmlns:a16="http://schemas.microsoft.com/office/drawing/2014/main" val="20004"/>
                    </a:ext>
                  </a:extLst>
                </a:gridCol>
                <a:gridCol w="2736850">
                  <a:extLst>
                    <a:ext uri="{9D8B030D-6E8A-4147-A177-3AD203B41FA5}">
                      <a16:colId xmlns:a16="http://schemas.microsoft.com/office/drawing/2014/main" val="20005"/>
                    </a:ext>
                  </a:extLst>
                </a:gridCol>
              </a:tblGrid>
              <a:tr h="3695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a:ln>
                            <a:noFill/>
                          </a:ln>
                          <a:solidFill>
                            <a:schemeClr val="tx1"/>
                          </a:solidFill>
                          <a:effectLst/>
                          <a:latin typeface="Arial" charset="0"/>
                        </a:rPr>
                        <a:t>Astronaut’s Name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a:ln>
                            <a:noFill/>
                          </a:ln>
                          <a:solidFill>
                            <a:schemeClr val="tx1"/>
                          </a:solidFill>
                          <a:effectLst/>
                          <a:latin typeface="Arial" charset="0"/>
                        </a:rPr>
                        <a:t>Age*</a:t>
                      </a:r>
                      <a:endParaRPr kumimoji="0" lang="en-US" sz="700" b="1"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a:ln>
                            <a:noFill/>
                          </a:ln>
                          <a:solidFill>
                            <a:schemeClr val="tx1"/>
                          </a:solidFill>
                          <a:effectLst/>
                          <a:latin typeface="Arial" charset="0"/>
                        </a:rPr>
                        <a:t>Classification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a:ln>
                            <a:noFill/>
                          </a:ln>
                          <a:solidFill>
                            <a:schemeClr val="tx1"/>
                          </a:solidFill>
                          <a:effectLst/>
                          <a:latin typeface="Arial" charset="0"/>
                        </a:rPr>
                        <a:t>Affiliation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a:ln>
                            <a:noFill/>
                          </a:ln>
                          <a:solidFill>
                            <a:schemeClr val="tx1"/>
                          </a:solidFill>
                          <a:effectLst/>
                          <a:latin typeface="Arial" charset="0"/>
                        </a:rPr>
                        <a:t>Former Job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14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pt-BR" sz="1100" b="0" i="0" u="none" strike="noStrike" kern="1200" dirty="0">
                          <a:solidFill>
                            <a:schemeClr val="tx1"/>
                          </a:solidFill>
                          <a:effectLst/>
                          <a:latin typeface="+mn-lt"/>
                          <a:ea typeface="+mn-ea"/>
                          <a:cs typeface="+mn-cs"/>
                          <a:hlinkClick r:id="rId3"/>
                        </a:rPr>
                        <a:t>Josh A. Cassada, Ph. D.</a:t>
                      </a:r>
                      <a:endParaRPr kumimoji="0" lang="en-US" sz="5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kern="1200" cap="none" normalizeH="0" baseline="0" dirty="0">
                          <a:ln>
                            <a:noFill/>
                          </a:ln>
                          <a:solidFill>
                            <a:schemeClr val="tx1"/>
                          </a:solidFill>
                          <a:effectLst/>
                          <a:latin typeface="Arial" charset="0"/>
                          <a:ea typeface="+mn-ea"/>
                          <a:cs typeface="+mn-cs"/>
                        </a:rPr>
                        <a:t>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kern="1200" cap="none" normalizeH="0" baseline="0" dirty="0">
                          <a:ln>
                            <a:noFill/>
                          </a:ln>
                          <a:solidFill>
                            <a:schemeClr val="tx1"/>
                          </a:solidFill>
                          <a:effectLst/>
                          <a:latin typeface="Arial" charset="0"/>
                          <a:ea typeface="+mn-ea"/>
                          <a:cs typeface="+mn-cs"/>
                        </a:rPr>
                        <a:t>Pilot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kern="1200" cap="none" normalizeH="0" baseline="0" dirty="0">
                          <a:ln>
                            <a:noFill/>
                          </a:ln>
                          <a:solidFill>
                            <a:schemeClr val="tx1"/>
                          </a:solidFill>
                          <a:effectLst/>
                          <a:latin typeface="Arial" charset="0"/>
                          <a:ea typeface="+mn-ea"/>
                          <a:cs typeface="+mn-cs"/>
                        </a:rPr>
                        <a:t>U.S. Navy.  University of Rochester, NY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kern="1200" cap="none" normalizeH="0" baseline="0" dirty="0">
                          <a:ln>
                            <a:noFill/>
                          </a:ln>
                          <a:solidFill>
                            <a:schemeClr val="tx1"/>
                          </a:solidFill>
                          <a:effectLst/>
                          <a:latin typeface="Arial" charset="0"/>
                          <a:ea typeface="+mn-ea"/>
                          <a:cs typeface="+mn-cs"/>
                        </a:rPr>
                        <a:t>Naval aviator. Physicist by training and previously served as co-founder and Chief Technology Officer for Quantum Opus.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00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b="0" i="0" u="none" strike="noStrike" kern="1200" dirty="0">
                          <a:solidFill>
                            <a:schemeClr val="tx1"/>
                          </a:solidFill>
                          <a:effectLst/>
                          <a:latin typeface="+mn-lt"/>
                          <a:ea typeface="+mn-ea"/>
                          <a:cs typeface="+mn-cs"/>
                          <a:hlinkClick r:id="rId4"/>
                        </a:rPr>
                        <a:t>Victor J. Glover</a:t>
                      </a:r>
                      <a:endParaRPr lang="en-US" sz="1100"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kumimoji="0" lang="en-US" sz="900" b="1" i="0" u="none" strike="noStrike" kern="1200" cap="none" normalizeH="0" baseline="0" dirty="0">
                          <a:ln>
                            <a:noFill/>
                          </a:ln>
                          <a:solidFill>
                            <a:schemeClr val="tx1"/>
                          </a:solidFill>
                          <a:effectLst/>
                          <a:latin typeface="Arial" charset="0"/>
                          <a:ea typeface="+mn-ea"/>
                          <a:cs typeface="+mn-cs"/>
                        </a:rPr>
                        <a:t>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sz="900" b="1" i="0" u="none" strike="noStrike" kern="1200" cap="none" normalizeH="0" baseline="0" dirty="0">
                          <a:ln>
                            <a:noFill/>
                          </a:ln>
                          <a:solidFill>
                            <a:schemeClr val="tx1"/>
                          </a:solidFill>
                          <a:effectLst/>
                          <a:latin typeface="Arial" charset="0"/>
                          <a:ea typeface="+mn-ea"/>
                          <a:cs typeface="+mn-cs"/>
                        </a:rPr>
                        <a:t>Pilot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sz="900" b="1" i="0" u="none" strike="noStrike" kern="1200" cap="none" normalizeH="0" baseline="0" dirty="0">
                          <a:ln>
                            <a:noFill/>
                          </a:ln>
                          <a:solidFill>
                            <a:schemeClr val="tx1"/>
                          </a:solidFill>
                          <a:effectLst/>
                          <a:latin typeface="Arial" charset="0"/>
                          <a:ea typeface="+mn-ea"/>
                          <a:cs typeface="+mn-cs"/>
                        </a:rPr>
                        <a:t>U.S. Navy.  California Polytechnic State University, San Luis Obispo, Calif.; Air University and Naval Postgraduate School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sz="900" b="1" i="0" u="none" strike="noStrike" kern="1200" cap="none" normalizeH="0" baseline="0" dirty="0">
                          <a:ln>
                            <a:noFill/>
                          </a:ln>
                          <a:solidFill>
                            <a:schemeClr val="tx1"/>
                          </a:solidFill>
                          <a:effectLst/>
                          <a:latin typeface="Arial" charset="0"/>
                          <a:ea typeface="+mn-ea"/>
                          <a:cs typeface="+mn-cs"/>
                        </a:rPr>
                        <a:t> F/A-18 pilot and graduate of the U.S. Air Force Test Pilot School.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00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a:ln>
                            <a:noFill/>
                          </a:ln>
                          <a:solidFill>
                            <a:schemeClr val="tx1"/>
                          </a:solidFill>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b="0" i="0" u="none" strike="noStrike" kern="1200" dirty="0">
                          <a:solidFill>
                            <a:schemeClr val="tx1"/>
                          </a:solidFill>
                          <a:effectLst/>
                          <a:latin typeface="+mn-lt"/>
                          <a:ea typeface="+mn-ea"/>
                          <a:cs typeface="+mn-cs"/>
                          <a:hlinkClick r:id="rId5"/>
                        </a:rPr>
                        <a:t>Tyler N. Hague (Nick)</a:t>
                      </a:r>
                      <a:endParaRPr lang="en-US" sz="1100"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kumimoji="0" lang="en-US" sz="900" b="1" i="0" u="none" strike="noStrike" kern="1200" cap="none" normalizeH="0" baseline="0" dirty="0">
                          <a:ln>
                            <a:noFill/>
                          </a:ln>
                          <a:solidFill>
                            <a:schemeClr val="tx1"/>
                          </a:solidFill>
                          <a:effectLst/>
                          <a:latin typeface="Arial" charset="0"/>
                          <a:ea typeface="+mn-ea"/>
                          <a:cs typeface="+mn-cs"/>
                        </a:rPr>
                        <a:t>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sz="900" b="1" i="0" u="none" strike="noStrike" kern="1200" cap="none" normalizeH="0" baseline="0" dirty="0">
                          <a:ln>
                            <a:noFill/>
                          </a:ln>
                          <a:solidFill>
                            <a:schemeClr val="tx1"/>
                          </a:solidFill>
                          <a:effectLst/>
                          <a:latin typeface="Arial" charset="0"/>
                          <a:ea typeface="+mn-ea"/>
                          <a:cs typeface="+mn-cs"/>
                        </a:rPr>
                        <a:t>Pilot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sz="900" b="1" i="0" u="none" strike="noStrike" kern="1200" cap="none" normalizeH="0" baseline="0" dirty="0">
                          <a:ln>
                            <a:noFill/>
                          </a:ln>
                          <a:solidFill>
                            <a:schemeClr val="tx1"/>
                          </a:solidFill>
                          <a:effectLst/>
                          <a:latin typeface="Arial" charset="0"/>
                          <a:ea typeface="+mn-ea"/>
                          <a:cs typeface="+mn-cs"/>
                        </a:rPr>
                        <a:t>U.S. Air Force Academy, Massachusetts Institute of Technology, and the U.S. Air Force Test Pilot School, Edwards, Calif.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sz="900" b="1" i="0" u="none" strike="noStrike" kern="1200" cap="none" normalizeH="0" baseline="0" dirty="0">
                          <a:ln>
                            <a:noFill/>
                          </a:ln>
                          <a:solidFill>
                            <a:schemeClr val="tx1"/>
                          </a:solidFill>
                          <a:effectLst/>
                          <a:latin typeface="Arial" charset="0"/>
                          <a:ea typeface="+mn-ea"/>
                          <a:cs typeface="+mn-cs"/>
                        </a:rPr>
                        <a:t>Department of Defense as Deputy Chief of the Joint Improvised Explosive Device Defeat Organization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28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a:ln>
                            <a:noFill/>
                          </a:ln>
                          <a:solidFill>
                            <a:schemeClr val="tx1"/>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b="0" i="0" u="none" strike="noStrike" kern="1200" dirty="0">
                          <a:solidFill>
                            <a:schemeClr val="tx1"/>
                          </a:solidFill>
                          <a:effectLst/>
                          <a:latin typeface="+mn-lt"/>
                          <a:ea typeface="+mn-ea"/>
                          <a:cs typeface="+mn-cs"/>
                          <a:hlinkClick r:id="rId6"/>
                        </a:rPr>
                        <a:t>Christina M. Hammock</a:t>
                      </a:r>
                      <a:endParaRPr lang="en-US" sz="1100"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kumimoji="0" lang="en-US" sz="900" b="1" i="0" u="none" strike="noStrike" kern="1200" cap="none" normalizeH="0" baseline="0" dirty="0">
                          <a:ln>
                            <a:noFill/>
                          </a:ln>
                          <a:solidFill>
                            <a:schemeClr val="tx1"/>
                          </a:solidFill>
                          <a:effectLst/>
                          <a:latin typeface="Arial" charset="0"/>
                          <a:ea typeface="+mn-ea"/>
                          <a:cs typeface="+mn-cs"/>
                        </a:rPr>
                        <a:t>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sz="900" b="1" i="0" u="none" strike="noStrike" kern="1200" cap="none" normalizeH="0" baseline="0" dirty="0">
                          <a:ln>
                            <a:noFill/>
                          </a:ln>
                          <a:solidFill>
                            <a:schemeClr val="tx1"/>
                          </a:solidFill>
                          <a:effectLst/>
                          <a:latin typeface="Arial" charset="0"/>
                          <a:ea typeface="+mn-ea"/>
                          <a:cs typeface="+mn-cs"/>
                        </a:rPr>
                        <a:t>Mission Specialist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sz="900" b="1" i="0" u="none" strike="noStrike" kern="1200" cap="none" normalizeH="0" baseline="0" dirty="0">
                          <a:ln>
                            <a:noFill/>
                          </a:ln>
                          <a:solidFill>
                            <a:schemeClr val="tx1"/>
                          </a:solidFill>
                          <a:effectLst/>
                          <a:latin typeface="Arial" charset="0"/>
                          <a:ea typeface="+mn-ea"/>
                          <a:cs typeface="+mn-cs"/>
                        </a:rPr>
                        <a:t>North Carolina State University, Raleigh, N.C.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sz="900" b="1" i="0" u="none" strike="noStrike" kern="1200" cap="none" normalizeH="0" baseline="0" dirty="0">
                          <a:ln>
                            <a:noFill/>
                          </a:ln>
                          <a:solidFill>
                            <a:schemeClr val="tx1"/>
                          </a:solidFill>
                          <a:effectLst/>
                          <a:latin typeface="Arial" charset="0"/>
                          <a:ea typeface="+mn-ea"/>
                          <a:cs typeface="+mn-cs"/>
                        </a:rPr>
                        <a:t>National Oceanic and Atmospheric Administration (NOAA) Station Chief in American Samoa.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400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b="0" i="0" u="sng" kern="1200" dirty="0">
                          <a:solidFill>
                            <a:schemeClr val="tx1"/>
                          </a:solidFill>
                          <a:effectLst/>
                          <a:latin typeface="+mn-lt"/>
                          <a:ea typeface="+mn-ea"/>
                          <a:cs typeface="+mn-cs"/>
                          <a:hlinkClick r:id="rId7"/>
                        </a:rPr>
                        <a:t>Nicole </a:t>
                      </a:r>
                      <a:r>
                        <a:rPr lang="en-US" sz="1100" b="0" i="0" u="sng" kern="1200" dirty="0" err="1">
                          <a:solidFill>
                            <a:schemeClr val="tx1"/>
                          </a:solidFill>
                          <a:effectLst/>
                          <a:latin typeface="+mn-lt"/>
                          <a:ea typeface="+mn-ea"/>
                          <a:cs typeface="+mn-cs"/>
                          <a:hlinkClick r:id="rId7"/>
                        </a:rPr>
                        <a:t>Aunapu</a:t>
                      </a:r>
                      <a:r>
                        <a:rPr lang="en-US" sz="1100" b="0" i="0" u="sng" kern="1200" dirty="0">
                          <a:solidFill>
                            <a:schemeClr val="tx1"/>
                          </a:solidFill>
                          <a:effectLst/>
                          <a:latin typeface="+mn-lt"/>
                          <a:ea typeface="+mn-ea"/>
                          <a:cs typeface="+mn-cs"/>
                          <a:hlinkClick r:id="rId7"/>
                        </a:rPr>
                        <a:t> Mann</a:t>
                      </a:r>
                      <a:endParaRPr lang="en-US" sz="1100"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kumimoji="0" lang="en-US" sz="900" b="1" i="0" u="none" strike="noStrike" kern="1200" cap="none" normalizeH="0" baseline="0" dirty="0">
                          <a:ln>
                            <a:noFill/>
                          </a:ln>
                          <a:solidFill>
                            <a:schemeClr val="tx1"/>
                          </a:solidFill>
                          <a:effectLst/>
                          <a:latin typeface="Arial" charset="0"/>
                          <a:ea typeface="+mn-ea"/>
                          <a:cs typeface="+mn-cs"/>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sz="900" b="1" i="0" u="none" strike="noStrike" kern="1200" cap="none" normalizeH="0" baseline="0" dirty="0">
                          <a:ln>
                            <a:noFill/>
                          </a:ln>
                          <a:solidFill>
                            <a:schemeClr val="tx1"/>
                          </a:solidFill>
                          <a:effectLst/>
                          <a:latin typeface="Arial" charset="0"/>
                          <a:ea typeface="+mn-ea"/>
                          <a:cs typeface="+mn-cs"/>
                        </a:rPr>
                        <a:t>Pilot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normalizeH="0" baseline="0" dirty="0">
                          <a:ln>
                            <a:noFill/>
                          </a:ln>
                          <a:solidFill>
                            <a:schemeClr val="tx1"/>
                          </a:solidFill>
                          <a:effectLst/>
                          <a:latin typeface="Arial" charset="0"/>
                          <a:ea typeface="+mn-ea"/>
                          <a:cs typeface="+mn-cs"/>
                        </a:rPr>
                        <a:t>U.S. Marine Corps. U.S. Naval Academy, Stanford (Calif.) University and the U.S. Naval Test Pilot School</a:t>
                      </a:r>
                    </a:p>
                    <a:p>
                      <a:endParaRPr kumimoji="0" lang="en-US" sz="900" b="1" i="0" u="none" strike="noStrike" kern="1200" cap="none" normalizeH="0" baseline="0" dirty="0">
                        <a:ln>
                          <a:noFill/>
                        </a:ln>
                        <a:solidFill>
                          <a:schemeClr val="tx1"/>
                        </a:solidFill>
                        <a:effectLst/>
                        <a:latin typeface="Arial" charset="0"/>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sz="900" b="1" i="0" u="none" strike="noStrike" kern="1200" cap="none" normalizeH="0" baseline="0" dirty="0">
                          <a:ln>
                            <a:noFill/>
                          </a:ln>
                          <a:solidFill>
                            <a:schemeClr val="tx1"/>
                          </a:solidFill>
                          <a:effectLst/>
                          <a:latin typeface="Arial" charset="0"/>
                          <a:ea typeface="+mn-ea"/>
                          <a:cs typeface="+mn-cs"/>
                        </a:rPr>
                        <a:t>F/A 18 pilot, currently serving as an Integrated Product Team Lead at the U.S. Naval Air Station, Patuxent River.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400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a:ln>
                            <a:noFill/>
                          </a:ln>
                          <a:solidFill>
                            <a:schemeClr val="tx1"/>
                          </a:solidFill>
                          <a:effectLst/>
                          <a:latin typeface="Arial"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b="0" i="0" u="none" strike="noStrike" kern="1200" dirty="0">
                          <a:solidFill>
                            <a:schemeClr val="tx1"/>
                          </a:solidFill>
                          <a:effectLst/>
                          <a:latin typeface="+mn-lt"/>
                          <a:ea typeface="+mn-ea"/>
                          <a:cs typeface="+mn-cs"/>
                          <a:hlinkClick r:id="rId8"/>
                        </a:rPr>
                        <a:t>Anne C. McClain</a:t>
                      </a:r>
                      <a:endParaRPr lang="en-US" sz="1100"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kumimoji="0" lang="en-US" sz="900" b="1" i="0" u="none" strike="noStrike" kern="1200" cap="none" normalizeH="0" baseline="0" dirty="0">
                          <a:ln>
                            <a:noFill/>
                          </a:ln>
                          <a:solidFill>
                            <a:schemeClr val="tx1"/>
                          </a:solidFill>
                          <a:effectLst/>
                          <a:latin typeface="Arial" charset="0"/>
                          <a:ea typeface="+mn-ea"/>
                          <a:cs typeface="+mn-cs"/>
                        </a:rPr>
                        <a:t>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sz="900" b="1" i="0" u="none" strike="noStrike" kern="1200" cap="none" normalizeH="0" baseline="0" dirty="0">
                          <a:ln>
                            <a:noFill/>
                          </a:ln>
                          <a:solidFill>
                            <a:schemeClr val="tx1"/>
                          </a:solidFill>
                          <a:effectLst/>
                          <a:latin typeface="Arial" charset="0"/>
                          <a:ea typeface="+mn-ea"/>
                          <a:cs typeface="+mn-cs"/>
                        </a:rPr>
                        <a:t>Pilot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sz="900" b="1" i="0" u="none" strike="noStrike" kern="1200" cap="none" normalizeH="0" baseline="0" dirty="0">
                          <a:ln>
                            <a:noFill/>
                          </a:ln>
                          <a:solidFill>
                            <a:schemeClr val="tx1"/>
                          </a:solidFill>
                          <a:effectLst/>
                          <a:latin typeface="Arial" charset="0"/>
                          <a:ea typeface="+mn-ea"/>
                          <a:cs typeface="+mn-cs"/>
                        </a:rPr>
                        <a:t>U.S. Army. U.S. Military Academy at West Point, N.Y.; the University of Bath and the University of Bristol, both in the United Kingdom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sz="900" b="1" i="0" u="none" strike="noStrike" kern="1200" cap="none" normalizeH="0" baseline="0" dirty="0">
                          <a:ln>
                            <a:noFill/>
                          </a:ln>
                          <a:solidFill>
                            <a:schemeClr val="tx1"/>
                          </a:solidFill>
                          <a:effectLst/>
                          <a:latin typeface="Arial" charset="0"/>
                          <a:ea typeface="+mn-ea"/>
                          <a:cs typeface="+mn-cs"/>
                        </a:rPr>
                        <a:t>OH-58 helicopter pilot, and a recent graduate of U.S. Naval Test Pilot School at Naval Air Station, Patuxent River.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771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a:ln>
                            <a:noFill/>
                          </a:ln>
                          <a:solidFill>
                            <a:schemeClr val="tx1"/>
                          </a:solidFill>
                          <a:effectLst/>
                          <a:latin typeface="Arial"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b="0" i="0" u="sng" kern="1200" dirty="0">
                          <a:solidFill>
                            <a:schemeClr val="tx1"/>
                          </a:solidFill>
                          <a:effectLst/>
                          <a:latin typeface="+mn-lt"/>
                          <a:ea typeface="+mn-ea"/>
                          <a:cs typeface="+mn-cs"/>
                          <a:hlinkClick r:id="rId9"/>
                        </a:rPr>
                        <a:t>Jessica U. Meir, Ph.D.</a:t>
                      </a:r>
                      <a:endParaRPr lang="en-US" sz="1100"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kumimoji="0" lang="en-US" sz="900" b="1" i="0" u="none" strike="noStrike" kern="1200" cap="none" normalizeH="0" baseline="0" dirty="0">
                          <a:ln>
                            <a:noFill/>
                          </a:ln>
                          <a:solidFill>
                            <a:schemeClr val="tx1"/>
                          </a:solidFill>
                          <a:effectLst/>
                          <a:latin typeface="Arial" charset="0"/>
                          <a:ea typeface="+mn-ea"/>
                          <a:cs typeface="+mn-cs"/>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sz="900" b="1" i="0" u="none" strike="noStrike" kern="1200" cap="none" normalizeH="0" baseline="0" dirty="0">
                          <a:ln>
                            <a:noFill/>
                          </a:ln>
                          <a:solidFill>
                            <a:schemeClr val="tx1"/>
                          </a:solidFill>
                          <a:effectLst/>
                          <a:latin typeface="Arial" charset="0"/>
                          <a:ea typeface="+mn-ea"/>
                          <a:cs typeface="+mn-cs"/>
                        </a:rPr>
                        <a:t>Mission Specialist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sz="900" b="1" i="0" u="none" strike="noStrike" kern="1200" cap="none" normalizeH="0" baseline="0" dirty="0">
                          <a:ln>
                            <a:noFill/>
                          </a:ln>
                          <a:solidFill>
                            <a:schemeClr val="tx1"/>
                          </a:solidFill>
                          <a:effectLst/>
                          <a:latin typeface="Arial" charset="0"/>
                          <a:ea typeface="+mn-ea"/>
                          <a:cs typeface="+mn-cs"/>
                        </a:rPr>
                        <a:t>Brown University, has an advanced degree from the International Space University, and earned her doctorate from Scripps Institution of Oceanography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sz="900" b="1" i="0" u="none" strike="noStrike" kern="1200" cap="none" normalizeH="0" baseline="0" dirty="0">
                          <a:ln>
                            <a:noFill/>
                          </a:ln>
                          <a:solidFill>
                            <a:schemeClr val="tx1"/>
                          </a:solidFill>
                          <a:effectLst/>
                          <a:latin typeface="Arial" charset="0"/>
                          <a:ea typeface="+mn-ea"/>
                          <a:cs typeface="+mn-cs"/>
                        </a:rPr>
                        <a:t>Assistant Professor of Anesthesia at Harvard Medical School, Massachusetts General Hospital, Boston.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7771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a:ln>
                            <a:noFill/>
                          </a:ln>
                          <a:solidFill>
                            <a:schemeClr val="tx1"/>
                          </a:solidFill>
                          <a:effectLst/>
                          <a:latin typeface="Arial"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b="0" i="0" u="none" strike="noStrike" kern="1200" dirty="0">
                          <a:solidFill>
                            <a:schemeClr val="tx1"/>
                          </a:solidFill>
                          <a:effectLst/>
                          <a:latin typeface="+mn-lt"/>
                          <a:ea typeface="+mn-ea"/>
                          <a:cs typeface="+mn-cs"/>
                          <a:hlinkClick r:id="rId10"/>
                        </a:rPr>
                        <a:t>Andrew R. Morgan, M.D.</a:t>
                      </a:r>
                      <a:endParaRPr lang="en-US" sz="1100"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kumimoji="0" lang="en-US" sz="900" b="1" i="0" u="none" strike="noStrike" kern="1200" cap="none" normalizeH="0" baseline="0" dirty="0">
                          <a:ln>
                            <a:noFill/>
                          </a:ln>
                          <a:solidFill>
                            <a:schemeClr val="tx1"/>
                          </a:solidFill>
                          <a:effectLst/>
                          <a:latin typeface="Arial" charset="0"/>
                          <a:ea typeface="+mn-ea"/>
                          <a:cs typeface="+mn-cs"/>
                        </a:rPr>
                        <a:t>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sz="900" b="1" i="0" u="none" strike="noStrike" kern="1200" cap="none" normalizeH="0" baseline="0" dirty="0">
                          <a:ln>
                            <a:noFill/>
                          </a:ln>
                          <a:solidFill>
                            <a:schemeClr val="tx1"/>
                          </a:solidFill>
                          <a:effectLst/>
                          <a:latin typeface="Arial" charset="0"/>
                          <a:ea typeface="+mn-ea"/>
                          <a:cs typeface="+mn-cs"/>
                        </a:rPr>
                        <a:t>Mission Specialist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sz="900" b="1" i="0" u="none" strike="noStrike" kern="1200" cap="none" normalizeH="0" baseline="0" dirty="0">
                          <a:ln>
                            <a:noFill/>
                          </a:ln>
                          <a:solidFill>
                            <a:schemeClr val="tx1"/>
                          </a:solidFill>
                          <a:effectLst/>
                          <a:latin typeface="Arial" charset="0"/>
                          <a:ea typeface="+mn-ea"/>
                          <a:cs typeface="+mn-cs"/>
                        </a:rPr>
                        <a:t>U.S. Army. U.S. Military Academy at West Point, and earned doctorate in medicine from the Uniformed Services University of the Health Sciences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sz="900" b="1" i="0" u="none" strike="noStrike" kern="1200" cap="none" normalizeH="0" baseline="0" dirty="0">
                          <a:ln>
                            <a:noFill/>
                          </a:ln>
                          <a:solidFill>
                            <a:schemeClr val="tx1"/>
                          </a:solidFill>
                          <a:effectLst/>
                          <a:latin typeface="Arial" charset="0"/>
                          <a:ea typeface="+mn-ea"/>
                          <a:cs typeface="+mn-cs"/>
                        </a:rPr>
                        <a:t>Emergency physician and flight surgeon for the Army special operations community, and currently is completing a sports medicine fellowship.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6" name="Rectangle 151">
            <a:hlinkClick r:id="rId11"/>
          </p:cNvPr>
          <p:cNvSpPr>
            <a:spLocks noChangeArrowheads="1"/>
          </p:cNvSpPr>
          <p:nvPr/>
        </p:nvSpPr>
        <p:spPr bwMode="auto">
          <a:xfrm>
            <a:off x="685800" y="6350169"/>
            <a:ext cx="830580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900" b="1" dirty="0"/>
              <a:t>There are no age restrictions for the program.</a:t>
            </a:r>
          </a:p>
          <a:p>
            <a:r>
              <a:rPr lang="en-US" sz="900" b="1" dirty="0"/>
              <a:t>Astronaut candidates selected in the past have ranged between the ages of 26 and 46, with the average age being 35.</a:t>
            </a:r>
          </a:p>
          <a:p>
            <a:r>
              <a:rPr lang="en-US" sz="900" b="1" dirty="0"/>
              <a:t>*The 2013 US class age average: 36 years old. Age Spectrum: 34 – 39.  </a:t>
            </a:r>
          </a:p>
        </p:txBody>
      </p:sp>
      <p:sp>
        <p:nvSpPr>
          <p:cNvPr id="2" name="Slide Number Placeholder 1"/>
          <p:cNvSpPr>
            <a:spLocks noGrp="1"/>
          </p:cNvSpPr>
          <p:nvPr>
            <p:ph type="sldNum" sz="quarter" idx="12"/>
          </p:nvPr>
        </p:nvSpPr>
        <p:spPr/>
        <p:txBody>
          <a:bodyPr/>
          <a:lstStyle/>
          <a:p>
            <a:fld id="{8407E3BB-E4C9-4F58-B7F5-7A3A7A06475D}" type="slidenum">
              <a:rPr lang="en-US" smtClean="0"/>
              <a:pPr/>
              <a:t>22</a:t>
            </a:fld>
            <a:endParaRPr lang="en-US"/>
          </a:p>
        </p:txBody>
      </p:sp>
    </p:spTree>
    <p:extLst>
      <p:ext uri="{BB962C8B-B14F-4D97-AF65-F5344CB8AC3E}">
        <p14:creationId xmlns:p14="http://schemas.microsoft.com/office/powerpoint/2010/main" val="10586576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85800" y="46037"/>
            <a:ext cx="7696200" cy="563563"/>
          </a:xfrm>
        </p:spPr>
        <p:txBody>
          <a:bodyPr/>
          <a:lstStyle/>
          <a:p>
            <a:r>
              <a:rPr lang="en-US" sz="2000" dirty="0"/>
              <a:t>My Astronaut Application Progress: Increasing my Odds ???</a:t>
            </a:r>
          </a:p>
        </p:txBody>
      </p:sp>
      <p:graphicFrame>
        <p:nvGraphicFramePr>
          <p:cNvPr id="82163" name="Group 243"/>
          <p:cNvGraphicFramePr>
            <a:graphicFrameLocks noGrp="1"/>
          </p:cNvGraphicFramePr>
          <p:nvPr>
            <p:ph sz="half" idx="2"/>
            <p:extLst>
              <p:ext uri="{D42A27DB-BD31-4B8C-83A1-F6EECF244321}">
                <p14:modId xmlns:p14="http://schemas.microsoft.com/office/powerpoint/2010/main" val="580145964"/>
              </p:ext>
            </p:extLst>
          </p:nvPr>
        </p:nvGraphicFramePr>
        <p:xfrm>
          <a:off x="228600" y="533400"/>
          <a:ext cx="8839200" cy="6298737"/>
        </p:xfrm>
        <a:graphic>
          <a:graphicData uri="http://schemas.openxmlformats.org/drawingml/2006/table">
            <a:tbl>
              <a:tblPr/>
              <a:tblGrid>
                <a:gridCol w="852905">
                  <a:extLst>
                    <a:ext uri="{9D8B030D-6E8A-4147-A177-3AD203B41FA5}">
                      <a16:colId xmlns:a16="http://schemas.microsoft.com/office/drawing/2014/main" val="20000"/>
                    </a:ext>
                  </a:extLst>
                </a:gridCol>
                <a:gridCol w="481375">
                  <a:extLst>
                    <a:ext uri="{9D8B030D-6E8A-4147-A177-3AD203B41FA5}">
                      <a16:colId xmlns:a16="http://schemas.microsoft.com/office/drawing/2014/main" val="20001"/>
                    </a:ext>
                  </a:extLst>
                </a:gridCol>
                <a:gridCol w="2154878">
                  <a:extLst>
                    <a:ext uri="{9D8B030D-6E8A-4147-A177-3AD203B41FA5}">
                      <a16:colId xmlns:a16="http://schemas.microsoft.com/office/drawing/2014/main" val="20002"/>
                    </a:ext>
                  </a:extLst>
                </a:gridCol>
                <a:gridCol w="2911642">
                  <a:extLst>
                    <a:ext uri="{9D8B030D-6E8A-4147-A177-3AD203B41FA5}">
                      <a16:colId xmlns:a16="http://schemas.microsoft.com/office/drawing/2014/main" val="20003"/>
                    </a:ext>
                  </a:extLst>
                </a:gridCol>
                <a:gridCol w="2438400">
                  <a:extLst>
                    <a:ext uri="{9D8B030D-6E8A-4147-A177-3AD203B41FA5}">
                      <a16:colId xmlns:a16="http://schemas.microsoft.com/office/drawing/2014/main" val="20004"/>
                    </a:ext>
                  </a:extLst>
                </a:gridCol>
              </a:tblGrid>
              <a:tr h="4633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rPr>
                        <a:t>Attempt # (my age)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rPr>
                        <a:t>Year</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rPr>
                        <a:t>Degrees completed at time of application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a:ln>
                            <a:noFill/>
                          </a:ln>
                          <a:solidFill>
                            <a:schemeClr val="tx1"/>
                          </a:solidFill>
                          <a:effectLst/>
                          <a:latin typeface="Arial" charset="0"/>
                        </a:rPr>
                        <a:t>Other Activities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rPr>
                        <a:t>Comments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475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a:ln>
                            <a:noFill/>
                          </a:ln>
                          <a:solidFill>
                            <a:schemeClr val="tx1"/>
                          </a:solidFill>
                          <a:effectLst/>
                          <a:latin typeface="Arial" charset="0"/>
                        </a:rPr>
                        <a:t>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a:ln>
                            <a:noFill/>
                          </a:ln>
                          <a:solidFill>
                            <a:schemeClr val="tx1"/>
                          </a:solidFill>
                          <a:effectLst/>
                          <a:latin typeface="Arial" charset="0"/>
                        </a:rPr>
                        <a:t>(24)</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a:ln>
                            <a:noFill/>
                          </a:ln>
                          <a:solidFill>
                            <a:schemeClr val="tx1"/>
                          </a:solidFill>
                          <a:effectLst/>
                          <a:latin typeface="Arial" charset="0"/>
                        </a:rPr>
                        <a:t>1991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rPr>
                        <a:t>BS in Electrical Engineering</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a:ln>
                            <a:noFill/>
                          </a:ln>
                          <a:solidFill>
                            <a:schemeClr val="tx1"/>
                          </a:solidFill>
                          <a:effectLst/>
                          <a:latin typeface="Arial" charset="0"/>
                        </a:rPr>
                        <a:t>Graduate studies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a:ln>
                            <a:noFill/>
                          </a:ln>
                          <a:solidFill>
                            <a:schemeClr val="tx1"/>
                          </a:solidFill>
                          <a:effectLst/>
                          <a:latin typeface="Arial" charset="0"/>
                        </a:rPr>
                        <a:t>Did not meet minimum requirements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a:ln>
                            <a:noFill/>
                          </a:ln>
                          <a:solidFill>
                            <a:schemeClr val="tx1"/>
                          </a:solidFill>
                          <a:effectLst/>
                          <a:latin typeface="Arial" charset="0"/>
                        </a:rPr>
                        <a:t>(3 years of professional experience)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633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rPr>
                        <a:t>(26)</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a:ln>
                            <a:noFill/>
                          </a:ln>
                          <a:solidFill>
                            <a:schemeClr val="tx1"/>
                          </a:solidFill>
                          <a:effectLst/>
                          <a:latin typeface="Arial" charset="0"/>
                        </a:rPr>
                        <a:t>1993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rPr>
                        <a:t>BS in Electrical Engineering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rgbClr val="006699"/>
                          </a:solidFill>
                          <a:effectLst/>
                          <a:latin typeface="Arial" charset="0"/>
                        </a:rPr>
                        <a:t>MS in Engineering Management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rPr>
                        <a:t>College Professor</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rPr>
                        <a:t>Eligible to apply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rPr>
                        <a:t>Levels advanced: 1.  Levels to go: 8</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33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rPr>
                        <a:t>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rPr>
                        <a:t>(28)</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a:ln>
                            <a:noFill/>
                          </a:ln>
                          <a:solidFill>
                            <a:schemeClr val="tx1"/>
                          </a:solidFill>
                          <a:effectLst/>
                          <a:latin typeface="Arial" charset="0"/>
                        </a:rPr>
                        <a:t>1995</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a:ln>
                            <a:noFill/>
                          </a:ln>
                          <a:solidFill>
                            <a:schemeClr val="tx1"/>
                          </a:solidFill>
                          <a:effectLst/>
                          <a:latin typeface="Arial" charset="0"/>
                        </a:rPr>
                        <a:t>BS in Electrical Engineering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a:ln>
                            <a:noFill/>
                          </a:ln>
                          <a:solidFill>
                            <a:schemeClr val="tx1"/>
                          </a:solidFill>
                          <a:effectLst/>
                          <a:latin typeface="Arial" charset="0"/>
                        </a:rPr>
                        <a:t>MS in Engineering Management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rPr>
                        <a:t>Robotics &amp; Automation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a:ln>
                            <a:noFill/>
                          </a:ln>
                          <a:solidFill>
                            <a:schemeClr val="tx1"/>
                          </a:solidFill>
                          <a:effectLst/>
                          <a:latin typeface="Arial" charset="0"/>
                        </a:rPr>
                        <a:t>Did not advance to the next level</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9983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rPr>
                        <a:t>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rPr>
                        <a:t>(30)</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a:ln>
                            <a:noFill/>
                          </a:ln>
                          <a:solidFill>
                            <a:schemeClr val="tx1"/>
                          </a:solidFill>
                          <a:effectLst/>
                          <a:latin typeface="Arial" charset="0"/>
                        </a:rPr>
                        <a:t>1997</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a:ln>
                            <a:noFill/>
                          </a:ln>
                          <a:solidFill>
                            <a:schemeClr val="tx1"/>
                          </a:solidFill>
                          <a:effectLst/>
                          <a:latin typeface="Arial" charset="0"/>
                        </a:rPr>
                        <a:t>BS in Electrical Engineering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a:ln>
                            <a:noFill/>
                          </a:ln>
                          <a:solidFill>
                            <a:schemeClr val="tx1"/>
                          </a:solidFill>
                          <a:effectLst/>
                          <a:latin typeface="Arial" charset="0"/>
                        </a:rPr>
                        <a:t>MS in Engineering Management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a:ln>
                            <a:noFill/>
                          </a:ln>
                          <a:solidFill>
                            <a:srgbClr val="006699"/>
                          </a:solidFill>
                          <a:effectLst/>
                          <a:latin typeface="Arial" charset="0"/>
                        </a:rPr>
                        <a:t>MS in Electrical Engineering</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rPr>
                        <a:t>College Professor</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a:ln>
                            <a:noFill/>
                          </a:ln>
                          <a:solidFill>
                            <a:schemeClr val="tx1"/>
                          </a:solidFill>
                          <a:effectLst/>
                          <a:latin typeface="Arial" charset="0"/>
                        </a:rPr>
                        <a:t>Did not advance to the next level</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9983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rPr>
                        <a:t>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rPr>
                        <a:t>(32)</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a:ln>
                            <a:noFill/>
                          </a:ln>
                          <a:solidFill>
                            <a:schemeClr val="tx1"/>
                          </a:solidFill>
                          <a:effectLst/>
                          <a:latin typeface="Arial" charset="0"/>
                        </a:rPr>
                        <a:t>1999</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a:ln>
                            <a:noFill/>
                          </a:ln>
                          <a:solidFill>
                            <a:schemeClr val="tx1"/>
                          </a:solidFill>
                          <a:effectLst/>
                          <a:latin typeface="Arial" charset="0"/>
                        </a:rPr>
                        <a:t>BS in Electrical Engineering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a:ln>
                            <a:noFill/>
                          </a:ln>
                          <a:solidFill>
                            <a:schemeClr val="tx1"/>
                          </a:solidFill>
                          <a:effectLst/>
                          <a:latin typeface="Arial" charset="0"/>
                        </a:rPr>
                        <a:t>MS in Engineering Management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a:ln>
                            <a:noFill/>
                          </a:ln>
                          <a:solidFill>
                            <a:schemeClr val="tx1"/>
                          </a:solidFill>
                          <a:effectLst/>
                          <a:latin typeface="Arial" charset="0"/>
                        </a:rPr>
                        <a:t>MS in Electrical Engineering</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rPr>
                        <a:t>American Sign Language, SCUBA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rPr>
                        <a:t>Did not advance to the next level</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4436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dirty="0">
                        <a:ln>
                          <a:noFill/>
                        </a:ln>
                        <a:solidFill>
                          <a:schemeClr val="tx1"/>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a:ln>
                            <a:noFill/>
                          </a:ln>
                          <a:solidFill>
                            <a:schemeClr val="tx1"/>
                          </a:solidFill>
                          <a:effectLst/>
                          <a:latin typeface="Arial" charset="0"/>
                        </a:rPr>
                        <a:t>2001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a:ln>
                            <a:noFill/>
                          </a:ln>
                          <a:solidFill>
                            <a:schemeClr val="tx1"/>
                          </a:solidFill>
                          <a:effectLst/>
                          <a:latin typeface="Arial" charset="0"/>
                        </a:rPr>
                        <a:t>BS in Electrical Engineering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a:ln>
                            <a:noFill/>
                          </a:ln>
                          <a:solidFill>
                            <a:schemeClr val="tx1"/>
                          </a:solidFill>
                          <a:effectLst/>
                          <a:latin typeface="Arial" charset="0"/>
                        </a:rPr>
                        <a:t>MS in Engineering Management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a:ln>
                            <a:noFill/>
                          </a:ln>
                          <a:solidFill>
                            <a:schemeClr val="tx1"/>
                          </a:solidFill>
                          <a:effectLst/>
                          <a:latin typeface="Arial" charset="0"/>
                        </a:rPr>
                        <a:t>MS in Electrical Engineering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a:ln>
                            <a:noFill/>
                          </a:ln>
                          <a:solidFill>
                            <a:srgbClr val="006699"/>
                          </a:solidFill>
                          <a:effectLst/>
                          <a:latin typeface="Arial" charset="0"/>
                        </a:rPr>
                        <a:t>Ph.D. in Electrical Engineering</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rPr>
                        <a:t>College Professor, Research</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a:ln>
                            <a:noFill/>
                          </a:ln>
                          <a:solidFill>
                            <a:srgbClr val="FF0000"/>
                          </a:solidFill>
                          <a:effectLst/>
                          <a:latin typeface="Arial" charset="0"/>
                        </a:rPr>
                        <a:t>No Class Selection this year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633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rPr>
                        <a:t>6</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rPr>
                        <a:t>(36)</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a:ln>
                            <a:noFill/>
                          </a:ln>
                          <a:solidFill>
                            <a:schemeClr val="tx1"/>
                          </a:solidFill>
                          <a:effectLst/>
                          <a:latin typeface="Arial" charset="0"/>
                        </a:rPr>
                        <a:t>2003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a:ln>
                            <a:noFill/>
                          </a:ln>
                          <a:solidFill>
                            <a:schemeClr val="tx1"/>
                          </a:solidFill>
                          <a:effectLst/>
                          <a:latin typeface="Arial" charset="0"/>
                        </a:rPr>
                        <a:t>BSEE, MSEM, MSEE, PhDEE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rPr>
                        <a:t>Project Management Professional Certification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rPr>
                        <a:t>Advanced to the next level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rPr>
                        <a:t>Levels advanced: 2.  Levels to go 3</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633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a:ln>
                          <a:noFill/>
                        </a:ln>
                        <a:solidFill>
                          <a:schemeClr val="tx1"/>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a:ln>
                            <a:noFill/>
                          </a:ln>
                          <a:solidFill>
                            <a:schemeClr val="tx1"/>
                          </a:solidFill>
                          <a:effectLst/>
                          <a:latin typeface="Arial" charset="0"/>
                        </a:rPr>
                        <a:t>2005</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a:ln>
                            <a:noFill/>
                          </a:ln>
                          <a:solidFill>
                            <a:schemeClr val="tx1"/>
                          </a:solidFill>
                          <a:effectLst/>
                          <a:latin typeface="Arial" charset="0"/>
                        </a:rPr>
                        <a:t>BSEE, MSEM, MSEE, PhDEE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a:ln>
                            <a:noFill/>
                          </a:ln>
                          <a:solidFill>
                            <a:schemeClr val="tx1"/>
                          </a:solidFill>
                          <a:effectLst/>
                          <a:latin typeface="Arial" charset="0"/>
                        </a:rPr>
                        <a:t>College Professor, NASA Fellowship</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rgbClr val="FF0000"/>
                          </a:solidFill>
                          <a:effectLst/>
                          <a:latin typeface="Arial" charset="0"/>
                        </a:rPr>
                        <a:t>No Class Selection this year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633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rPr>
                        <a:t>7</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rPr>
                        <a:t>(41)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a:ln>
                            <a:noFill/>
                          </a:ln>
                          <a:solidFill>
                            <a:schemeClr val="tx1"/>
                          </a:solidFill>
                          <a:effectLst/>
                          <a:latin typeface="Arial" charset="0"/>
                        </a:rPr>
                        <a:t>2008</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a:ln>
                            <a:noFill/>
                          </a:ln>
                          <a:solidFill>
                            <a:schemeClr val="tx1"/>
                          </a:solidFill>
                          <a:effectLst/>
                          <a:latin typeface="Arial" charset="0"/>
                        </a:rPr>
                        <a:t>BSEE, MSEM, MSEE, PhDEE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rPr>
                        <a:t>College Professor, Private Pilot, Multi-Center Project Experience, Russian Language </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rPr>
                        <a:t>Back to square 1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633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rPr>
                        <a:t>8</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rPr>
                        <a:t>(45)</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rPr>
                        <a:t>2012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a:ln>
                            <a:noFill/>
                          </a:ln>
                          <a:solidFill>
                            <a:schemeClr val="tx1"/>
                          </a:solidFill>
                          <a:effectLst/>
                          <a:latin typeface="Arial" charset="0"/>
                        </a:rPr>
                        <a:t>BSEE, MSEM, MSEE, PhDEE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rPr>
                        <a:t>Orion Capsule EGSE Lead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rPr>
                        <a:t>Did not advance to the next level</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4633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rPr>
                        <a:t>9</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rPr>
                        <a:t>(49)</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rPr>
                        <a:t>2016</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rPr>
                        <a:t>BSEE, MSEM, MSEE, </a:t>
                      </a:r>
                      <a:r>
                        <a:rPr kumimoji="0" lang="en-US" sz="800" b="1" i="0" u="none" strike="noStrike" cap="none" normalizeH="0" baseline="0" dirty="0" err="1">
                          <a:ln>
                            <a:noFill/>
                          </a:ln>
                          <a:solidFill>
                            <a:schemeClr val="tx1"/>
                          </a:solidFill>
                          <a:effectLst/>
                          <a:latin typeface="Arial" charset="0"/>
                        </a:rPr>
                        <a:t>PhDEE</a:t>
                      </a:r>
                      <a:endParaRPr kumimoji="0" lang="en-US" sz="800" b="1" i="0" u="none" strike="noStrike" cap="none" normalizeH="0" baseline="0" dirty="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rPr>
                        <a:t>Added flying hours,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rPr>
                        <a:t>worked for the Center Director’s Office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rPr>
                        <a:t>Did not advance to the next level</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4633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rPr>
                        <a:t>10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rPr>
                        <a:t>(54)</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rPr>
                        <a:t>2021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rPr>
                        <a:t>BSEE, MSEM, MSEE, </a:t>
                      </a:r>
                      <a:r>
                        <a:rPr kumimoji="0" lang="en-US" sz="800" b="1" i="0" u="none" strike="noStrike" cap="none" normalizeH="0" baseline="0" dirty="0" err="1">
                          <a:ln>
                            <a:noFill/>
                          </a:ln>
                          <a:solidFill>
                            <a:schemeClr val="tx1"/>
                          </a:solidFill>
                          <a:effectLst/>
                          <a:latin typeface="Arial" charset="0"/>
                        </a:rPr>
                        <a:t>PhDEE</a:t>
                      </a:r>
                      <a:endParaRPr kumimoji="0" lang="en-US" sz="800" b="1" i="0" u="none" strike="noStrike" cap="none" normalizeH="0" baseline="0" dirty="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rPr>
                        <a:t>Worked for the HQs Mission Support Directorate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rPr>
                        <a:t>Did not advance to the next level</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04241872"/>
                  </a:ext>
                </a:extLst>
              </a:tr>
            </a:tbl>
          </a:graphicData>
        </a:graphic>
      </p:graphicFrame>
      <p:sp>
        <p:nvSpPr>
          <p:cNvPr id="2" name="Slide Number Placeholder 1"/>
          <p:cNvSpPr>
            <a:spLocks noGrp="1"/>
          </p:cNvSpPr>
          <p:nvPr>
            <p:ph type="sldNum" sz="quarter" idx="12"/>
          </p:nvPr>
        </p:nvSpPr>
        <p:spPr/>
        <p:txBody>
          <a:bodyPr/>
          <a:lstStyle/>
          <a:p>
            <a:fld id="{8407E3BB-E4C9-4F58-B7F5-7A3A7A06475D}"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447800" y="76200"/>
            <a:ext cx="6477000" cy="762000"/>
          </a:xfrm>
        </p:spPr>
        <p:txBody>
          <a:bodyPr/>
          <a:lstStyle/>
          <a:p>
            <a:r>
              <a:rPr lang="en-US" sz="2800" dirty="0"/>
              <a:t>Will you be prepared ?</a:t>
            </a:r>
            <a:endParaRPr lang="en-US" sz="2800" dirty="0">
              <a:hlinkClick r:id="rId2"/>
            </a:endParaRPr>
          </a:p>
        </p:txBody>
      </p:sp>
      <p:graphicFrame>
        <p:nvGraphicFramePr>
          <p:cNvPr id="80061" name="Group 189"/>
          <p:cNvGraphicFramePr>
            <a:graphicFrameLocks noGrp="1"/>
          </p:cNvGraphicFramePr>
          <p:nvPr>
            <p:ph sz="half" idx="2"/>
            <p:extLst>
              <p:ext uri="{D42A27DB-BD31-4B8C-83A1-F6EECF244321}">
                <p14:modId xmlns:p14="http://schemas.microsoft.com/office/powerpoint/2010/main" val="553401658"/>
              </p:ext>
            </p:extLst>
          </p:nvPr>
        </p:nvGraphicFramePr>
        <p:xfrm>
          <a:off x="304800" y="990600"/>
          <a:ext cx="8610600" cy="4495800"/>
        </p:xfrm>
        <a:graphic>
          <a:graphicData uri="http://schemas.openxmlformats.org/drawingml/2006/table">
            <a:tbl>
              <a:tblPr/>
              <a:tblGrid>
                <a:gridCol w="598642">
                  <a:extLst>
                    <a:ext uri="{9D8B030D-6E8A-4147-A177-3AD203B41FA5}">
                      <a16:colId xmlns:a16="http://schemas.microsoft.com/office/drawing/2014/main" val="20000"/>
                    </a:ext>
                  </a:extLst>
                </a:gridCol>
                <a:gridCol w="513121">
                  <a:extLst>
                    <a:ext uri="{9D8B030D-6E8A-4147-A177-3AD203B41FA5}">
                      <a16:colId xmlns:a16="http://schemas.microsoft.com/office/drawing/2014/main" val="20001"/>
                    </a:ext>
                  </a:extLst>
                </a:gridCol>
                <a:gridCol w="575892">
                  <a:extLst>
                    <a:ext uri="{9D8B030D-6E8A-4147-A177-3AD203B41FA5}">
                      <a16:colId xmlns:a16="http://schemas.microsoft.com/office/drawing/2014/main" val="20002"/>
                    </a:ext>
                  </a:extLst>
                </a:gridCol>
                <a:gridCol w="2160751">
                  <a:extLst>
                    <a:ext uri="{9D8B030D-6E8A-4147-A177-3AD203B41FA5}">
                      <a16:colId xmlns:a16="http://schemas.microsoft.com/office/drawing/2014/main" val="20003"/>
                    </a:ext>
                  </a:extLst>
                </a:gridCol>
                <a:gridCol w="1485594">
                  <a:extLst>
                    <a:ext uri="{9D8B030D-6E8A-4147-A177-3AD203B41FA5}">
                      <a16:colId xmlns:a16="http://schemas.microsoft.com/office/drawing/2014/main" val="20004"/>
                    </a:ext>
                  </a:extLst>
                </a:gridCol>
                <a:gridCol w="3276600">
                  <a:extLst>
                    <a:ext uri="{9D8B030D-6E8A-4147-A177-3AD203B41FA5}">
                      <a16:colId xmlns:a16="http://schemas.microsoft.com/office/drawing/2014/main" val="20005"/>
                    </a:ext>
                  </a:extLst>
                </a:gridCol>
              </a:tblGrid>
              <a:tr h="4357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rPr>
                        <a:t>Step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a:ln>
                            <a:noFill/>
                          </a:ln>
                          <a:solidFill>
                            <a:schemeClr val="tx1"/>
                          </a:solidFill>
                          <a:effectLst/>
                          <a:latin typeface="Arial" charset="0"/>
                        </a:rPr>
                        <a:t>Year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a:ln>
                            <a:noFill/>
                          </a:ln>
                          <a:solidFill>
                            <a:schemeClr val="tx1"/>
                          </a:solidFill>
                          <a:effectLst/>
                          <a:latin typeface="Arial" charset="0"/>
                        </a:rPr>
                        <a:t>Your Age</a:t>
                      </a:r>
                      <a:endParaRPr kumimoji="0" lang="en-US" sz="7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a:ln>
                            <a:noFill/>
                          </a:ln>
                          <a:solidFill>
                            <a:schemeClr val="tx1"/>
                          </a:solidFill>
                          <a:effectLst/>
                          <a:latin typeface="Arial" charset="0"/>
                        </a:rPr>
                        <a:t>Academic Level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a:ln>
                            <a:noFill/>
                          </a:ln>
                          <a:solidFill>
                            <a:schemeClr val="tx1"/>
                          </a:solidFill>
                          <a:effectLst/>
                          <a:latin typeface="Arial" charset="0"/>
                        </a:rPr>
                        <a:t>Professional Experience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7">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1200" dirty="0"/>
                        <a:t>Degree </a:t>
                      </a:r>
                      <a:r>
                        <a:rPr lang="en-US" sz="1200" b="1" dirty="0"/>
                        <a:t>must be followed</a:t>
                      </a:r>
                      <a:r>
                        <a:rPr lang="en-US" sz="1200" dirty="0"/>
                        <a:t> by at least 3 years of related, progressively responsible, professional experience or at least 1,000 pilot-in-command time in jet aircraft. </a:t>
                      </a:r>
                    </a:p>
                    <a:p>
                      <a:pPr marL="0" marR="0" lvl="0" indent="0" algn="l" defTabSz="914400" rtl="0" eaLnBrk="1" fontAlgn="base" latinLnBrk="0" hangingPunct="1">
                        <a:lnSpc>
                          <a:spcPct val="100000"/>
                        </a:lnSpc>
                        <a:spcBef>
                          <a:spcPct val="20000"/>
                        </a:spcBef>
                        <a:spcAft>
                          <a:spcPct val="0"/>
                        </a:spcAft>
                        <a:buClrTx/>
                        <a:buSzTx/>
                        <a:buFontTx/>
                        <a:buNone/>
                        <a:tabLst/>
                        <a:defRPr/>
                      </a:pPr>
                      <a:endParaRPr lang="en-US" sz="1200" dirty="0"/>
                    </a:p>
                    <a:p>
                      <a:pPr marL="0" marR="0" lvl="0" indent="0" algn="l" defTabSz="914400" rtl="0" eaLnBrk="1" fontAlgn="base" latinLnBrk="0" hangingPunct="1">
                        <a:lnSpc>
                          <a:spcPct val="100000"/>
                        </a:lnSpc>
                        <a:spcBef>
                          <a:spcPct val="20000"/>
                        </a:spcBef>
                        <a:spcAft>
                          <a:spcPct val="0"/>
                        </a:spcAft>
                        <a:buClrTx/>
                        <a:buSzTx/>
                        <a:buFontTx/>
                        <a:buNone/>
                        <a:tabLst/>
                        <a:defRPr/>
                      </a:pPr>
                      <a:r>
                        <a:rPr lang="en-US" sz="1200" dirty="0"/>
                        <a:t>An advanced degree is desirable and may be substituted for experience as follows: master’s degree = 1 year of experience, doctoral degree = 3 years of experience.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091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chemeClr val="tx1"/>
                          </a:solidFill>
                          <a:effectLst/>
                          <a:latin typeface="Arial" charset="0"/>
                        </a:rPr>
                        <a:t>2023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a:ln>
                            <a:noFill/>
                          </a:ln>
                          <a:solidFill>
                            <a:schemeClr val="tx1"/>
                          </a:solidFill>
                          <a:effectLst/>
                          <a:latin typeface="Arial" charset="0"/>
                        </a:rPr>
                        <a:t>Undergraduate student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kern="1200" cap="none" normalizeH="0" baseline="0" dirty="0">
                          <a:ln>
                            <a:noFill/>
                          </a:ln>
                          <a:solidFill>
                            <a:schemeClr val="tx1"/>
                          </a:solidFill>
                          <a:effectLst/>
                          <a:latin typeface="Arial" charset="0"/>
                          <a:ea typeface="+mn-ea"/>
                          <a:cs typeface="+mn-cs"/>
                        </a:rPr>
                        <a:t>0 years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1" i="0" u="none" strike="noStrike" kern="1200" cap="none" normalizeH="0" baseline="0" dirty="0">
                        <a:ln>
                          <a:noFill/>
                        </a:ln>
                        <a:solidFill>
                          <a:schemeClr val="tx1"/>
                        </a:solidFill>
                        <a:effectLst/>
                        <a:latin typeface="Arial" charset="0"/>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535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a:ln>
                            <a:noFill/>
                          </a:ln>
                          <a:solidFill>
                            <a:schemeClr val="tx1"/>
                          </a:solidFill>
                          <a:effectLst/>
                          <a:latin typeface="Arial" charset="0"/>
                        </a:rPr>
                        <a:t>2025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a:ln>
                            <a:noFill/>
                          </a:ln>
                          <a:solidFill>
                            <a:schemeClr val="tx1"/>
                          </a:solidFill>
                          <a:effectLst/>
                          <a:latin typeface="Arial" charset="0"/>
                        </a:rPr>
                        <a:t>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a:ln>
                            <a:noFill/>
                          </a:ln>
                          <a:solidFill>
                            <a:schemeClr val="tx1"/>
                          </a:solidFill>
                          <a:effectLst/>
                          <a:latin typeface="Arial" charset="0"/>
                        </a:rPr>
                        <a:t>Start Graduate school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kern="1200" cap="none" normalizeH="0" baseline="0" dirty="0">
                          <a:ln>
                            <a:noFill/>
                          </a:ln>
                          <a:solidFill>
                            <a:schemeClr val="tx1"/>
                          </a:solidFill>
                          <a:effectLst/>
                          <a:latin typeface="Arial" charset="0"/>
                          <a:ea typeface="+mn-ea"/>
                          <a:cs typeface="+mn-cs"/>
                        </a:rPr>
                        <a:t>0 years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091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a:ln>
                            <a:noFill/>
                          </a:ln>
                          <a:solidFill>
                            <a:schemeClr val="tx1"/>
                          </a:solidFill>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a:ln>
                            <a:noFill/>
                          </a:ln>
                          <a:solidFill>
                            <a:schemeClr val="tx1"/>
                          </a:solidFill>
                          <a:effectLst/>
                          <a:latin typeface="Arial" charset="0"/>
                        </a:rPr>
                        <a:t>2027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a:ln>
                            <a:noFill/>
                          </a:ln>
                          <a:solidFill>
                            <a:schemeClr val="tx1"/>
                          </a:solidFill>
                          <a:effectLst/>
                          <a:latin typeface="Arial"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900" b="1" i="0" u="none" strike="noStrike" cap="none" normalizeH="0" baseline="0" dirty="0">
                          <a:ln>
                            <a:noFill/>
                          </a:ln>
                          <a:solidFill>
                            <a:schemeClr val="tx1"/>
                          </a:solidFill>
                          <a:effectLst/>
                          <a:latin typeface="Arial" charset="0"/>
                        </a:rPr>
                        <a:t>Graduate with Masters Degree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a:ln>
                            <a:noFill/>
                          </a:ln>
                          <a:solidFill>
                            <a:schemeClr val="tx1"/>
                          </a:solidFill>
                          <a:effectLst/>
                          <a:latin typeface="Arial" charset="0"/>
                        </a:rPr>
                        <a:t>2 years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253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a:ln>
                            <a:noFill/>
                          </a:ln>
                          <a:solidFill>
                            <a:schemeClr val="tx1"/>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a:ln>
                            <a:noFill/>
                          </a:ln>
                          <a:solidFill>
                            <a:schemeClr val="tx1"/>
                          </a:solidFill>
                          <a:effectLst/>
                          <a:latin typeface="Arial" charset="0"/>
                        </a:rPr>
                        <a:t>2028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a:ln>
                            <a:noFill/>
                          </a:ln>
                          <a:solidFill>
                            <a:schemeClr val="tx1"/>
                          </a:solidFill>
                          <a:effectLst/>
                          <a:latin typeface="Arial"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900" b="1" i="0" u="none" strike="noStrike" cap="none" normalizeH="0" baseline="0" dirty="0">
                          <a:ln>
                            <a:noFill/>
                          </a:ln>
                          <a:solidFill>
                            <a:schemeClr val="tx1"/>
                          </a:solidFill>
                          <a:effectLst/>
                          <a:latin typeface="Arial" charset="0"/>
                        </a:rPr>
                        <a:t>Start Doctoral Degree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a:ln>
                            <a:noFill/>
                          </a:ln>
                          <a:solidFill>
                            <a:schemeClr val="tx1"/>
                          </a:solidFill>
                          <a:effectLst/>
                          <a:latin typeface="Arial" charset="0"/>
                        </a:rPr>
                        <a:t>3 years</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900" b="1" i="0" u="none" strike="noStrike" cap="none" normalizeH="0" baseline="0" dirty="0">
                          <a:ln>
                            <a:noFill/>
                          </a:ln>
                          <a:solidFill>
                            <a:schemeClr val="tx1"/>
                          </a:solidFill>
                          <a:effectLst/>
                          <a:latin typeface="Arial" charset="0"/>
                        </a:rPr>
                        <a:t>Eligible to apply to become an Astronaut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091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a:ln>
                            <a:noFill/>
                          </a:ln>
                          <a:solidFill>
                            <a:schemeClr val="tx1"/>
                          </a:solidFill>
                          <a:effectLst/>
                          <a:latin typeface="Arial" charset="0"/>
                        </a:rPr>
                        <a:t>2030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a:ln>
                            <a:noFill/>
                          </a:ln>
                          <a:solidFill>
                            <a:schemeClr val="tx1"/>
                          </a:solidFill>
                          <a:effectLst/>
                          <a:latin typeface="Arial" charset="0"/>
                        </a:rPr>
                        <a:t>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900" b="1" i="0" u="none" strike="noStrike" cap="none" normalizeH="0" baseline="0" dirty="0">
                          <a:ln>
                            <a:noFill/>
                          </a:ln>
                          <a:solidFill>
                            <a:schemeClr val="tx1"/>
                          </a:solidFill>
                          <a:effectLst/>
                          <a:latin typeface="Arial" charset="0"/>
                        </a:rPr>
                        <a:t>Graduate with Doctoral Degree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900" b="1" i="0" u="none" strike="noStrike" kern="1200" cap="none" normalizeH="0" baseline="0" dirty="0">
                          <a:ln>
                            <a:noFill/>
                          </a:ln>
                          <a:solidFill>
                            <a:schemeClr val="tx1"/>
                          </a:solidFill>
                          <a:effectLst/>
                          <a:latin typeface="Arial" charset="0"/>
                          <a:ea typeface="+mn-ea"/>
                          <a:cs typeface="+mn-cs"/>
                        </a:rPr>
                        <a:t>5 years</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900" b="1" i="0" u="none" strike="noStrike" kern="1200" cap="none" normalizeH="0" baseline="0" dirty="0">
                          <a:ln>
                            <a:noFill/>
                          </a:ln>
                          <a:solidFill>
                            <a:schemeClr val="tx1"/>
                          </a:solidFill>
                          <a:effectLst/>
                          <a:latin typeface="Arial" charset="0"/>
                          <a:ea typeface="+mn-ea"/>
                          <a:cs typeface="+mn-cs"/>
                        </a:rPr>
                        <a:t>(</a:t>
                      </a:r>
                      <a:r>
                        <a:rPr kumimoji="0" lang="en-US" sz="900" b="1" i="0" u="none" strike="noStrike" cap="none" normalizeH="0" baseline="0" dirty="0">
                          <a:ln>
                            <a:noFill/>
                          </a:ln>
                          <a:solidFill>
                            <a:schemeClr val="tx1"/>
                          </a:solidFill>
                          <a:effectLst/>
                          <a:latin typeface="Arial" charset="0"/>
                        </a:rPr>
                        <a:t>Selected as an Astronaut</a:t>
                      </a:r>
                      <a:r>
                        <a:rPr kumimoji="0" lang="en-US" sz="900" b="1" i="0" u="none" strike="noStrike" kern="1200" cap="none" normalizeH="0" baseline="0" dirty="0">
                          <a:ln>
                            <a:noFill/>
                          </a:ln>
                          <a:solidFill>
                            <a:schemeClr val="tx1"/>
                          </a:solidFill>
                          <a:effectLst/>
                          <a:latin typeface="Arial" charset="0"/>
                          <a:ea typeface="+mn-ea"/>
                          <a:cs typeface="+mn-cs"/>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900" b="1" i="0" u="none" strike="noStrike" kern="1200" cap="none" normalizeH="0" baseline="0" dirty="0">
                        <a:ln>
                          <a:noFill/>
                        </a:ln>
                        <a:solidFill>
                          <a:schemeClr val="tx1"/>
                        </a:solidFill>
                        <a:effectLst/>
                        <a:latin typeface="Arial" charset="0"/>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535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a:ln>
                            <a:noFill/>
                          </a:ln>
                          <a:solidFill>
                            <a:schemeClr val="tx1"/>
                          </a:solidFill>
                          <a:effectLst/>
                          <a:latin typeface="Arial" charset="0"/>
                        </a:rPr>
                        <a:t>2032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a:ln>
                            <a:noFill/>
                          </a:ln>
                          <a:solidFill>
                            <a:schemeClr val="tx1"/>
                          </a:solidFill>
                          <a:effectLst/>
                          <a:latin typeface="Arial"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900" b="1" i="0" u="none" strike="noStrike" cap="none" normalizeH="0" baseline="0" dirty="0">
                        <a:ln>
                          <a:noFill/>
                        </a:ln>
                        <a:solidFill>
                          <a:schemeClr val="tx1"/>
                        </a:solidFill>
                        <a:effectLst/>
                        <a:latin typeface="Arial" charset="0"/>
                        <a:hlinkClick r:id="rId3"/>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900" b="1" i="0" u="none" strike="noStrike" cap="none" normalizeH="0" baseline="0" dirty="0">
                          <a:ln>
                            <a:noFill/>
                          </a:ln>
                          <a:solidFill>
                            <a:schemeClr val="tx1"/>
                          </a:solidFill>
                          <a:effectLst/>
                          <a:latin typeface="Arial" charset="0"/>
                          <a:hlinkClick r:id="rId3"/>
                        </a:rPr>
                        <a:t>Selected for Mars Exploration Program ! </a:t>
                      </a:r>
                      <a:r>
                        <a:rPr kumimoji="0" lang="en-US" sz="900" b="1" i="0" u="none" strike="noStrike" cap="none" normalizeH="0" baseline="0" dirty="0">
                          <a:ln>
                            <a:noFill/>
                          </a:ln>
                          <a:solidFill>
                            <a:schemeClr val="tx1"/>
                          </a:solidFill>
                          <a:effectLst/>
                          <a:latin typeface="Arial" charset="0"/>
                          <a:sym typeface="Wingdings" panose="05000000000000000000" pitchFamily="2" charset="2"/>
                          <a:hlinkClick r:id="rId3"/>
                        </a:rPr>
                        <a:t></a:t>
                      </a:r>
                      <a:endParaRPr kumimoji="0" lang="en-US" sz="9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9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1" i="0" u="none" strike="noStrike" kern="1200" cap="none" normalizeH="0" baseline="0" dirty="0">
                        <a:ln>
                          <a:noFill/>
                        </a:ln>
                        <a:solidFill>
                          <a:schemeClr val="tx1"/>
                        </a:solidFill>
                        <a:effectLst/>
                        <a:latin typeface="Arial" charset="0"/>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 name="Slide Number Placeholder 1"/>
          <p:cNvSpPr>
            <a:spLocks noGrp="1"/>
          </p:cNvSpPr>
          <p:nvPr>
            <p:ph type="sldNum" sz="quarter" idx="12"/>
          </p:nvPr>
        </p:nvSpPr>
        <p:spPr/>
        <p:txBody>
          <a:bodyPr/>
          <a:lstStyle/>
          <a:p>
            <a:fld id="{8407E3BB-E4C9-4F58-B7F5-7A3A7A06475D}" type="slidenum">
              <a:rPr lang="en-US" smtClean="0"/>
              <a:pPr/>
              <a:t>24</a:t>
            </a:fld>
            <a:endParaRPr lang="en-US"/>
          </a:p>
        </p:txBody>
      </p:sp>
      <p:sp>
        <p:nvSpPr>
          <p:cNvPr id="3" name="Rectangle 8">
            <a:extLst>
              <a:ext uri="{FF2B5EF4-FFF2-40B4-BE49-F238E27FC236}">
                <a16:creationId xmlns:a16="http://schemas.microsoft.com/office/drawing/2014/main" id="{43989FEE-3FDD-3AD6-8786-4CFF4F5FE145}"/>
              </a:ext>
            </a:extLst>
          </p:cNvPr>
          <p:cNvSpPr txBox="1">
            <a:spLocks noChangeArrowheads="1"/>
          </p:cNvSpPr>
          <p:nvPr/>
        </p:nvSpPr>
        <p:spPr bwMode="auto">
          <a:xfrm>
            <a:off x="304800" y="6019800"/>
            <a:ext cx="822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1800">
                <a:solidFill>
                  <a:schemeClr val="tx1"/>
                </a:solidFill>
                <a:latin typeface="+mn-lt"/>
              </a:defRPr>
            </a:lvl4pPr>
            <a:lvl5pPr marL="2057400" indent="-228600" algn="l" rtl="0" fontAlgn="base">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0" indent="0">
              <a:lnSpc>
                <a:spcPct val="80000"/>
              </a:lnSpc>
              <a:buNone/>
            </a:pPr>
            <a:r>
              <a:rPr lang="en-US" sz="1200" kern="0" dirty="0"/>
              <a:t>NASA has a need to fulfill !</a:t>
            </a:r>
          </a:p>
          <a:p>
            <a:pPr marL="0" indent="0">
              <a:lnSpc>
                <a:spcPct val="80000"/>
              </a:lnSpc>
              <a:buNone/>
            </a:pPr>
            <a:r>
              <a:rPr lang="en-US" sz="1200" kern="0" dirty="0"/>
              <a:t>There are only 39 (Active: 16 females + 23 males)</a:t>
            </a:r>
          </a:p>
          <a:p>
            <a:pPr marL="0" indent="0">
              <a:lnSpc>
                <a:spcPct val="80000"/>
              </a:lnSpc>
              <a:buNone/>
            </a:pPr>
            <a:r>
              <a:rPr lang="en-US" sz="1200" kern="0" dirty="0"/>
              <a:t>Attrition rate: </a:t>
            </a:r>
            <a:r>
              <a:rPr lang="en-US" sz="1200" kern="0" dirty="0">
                <a:cs typeface="Arial" charset="0"/>
              </a:rPr>
              <a:t>≈</a:t>
            </a:r>
            <a:r>
              <a:rPr lang="en-US" sz="1200" kern="0" dirty="0"/>
              <a:t> 8 per year</a:t>
            </a:r>
          </a:p>
        </p:txBody>
      </p:sp>
    </p:spTree>
    <p:extLst>
      <p:ext uri="{BB962C8B-B14F-4D97-AF65-F5344CB8AC3E}">
        <p14:creationId xmlns:p14="http://schemas.microsoft.com/office/powerpoint/2010/main" val="23082349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5B492DE-F983-400F-A9AE-DDCCEF8B154B}" type="slidenum">
              <a:rPr lang="en-US" smtClean="0"/>
              <a:pPr/>
              <a:t>25</a:t>
            </a:fld>
            <a:endParaRPr lang="en-US"/>
          </a:p>
        </p:txBody>
      </p:sp>
      <p:grpSp>
        <p:nvGrpSpPr>
          <p:cNvPr id="5" name="Group 4"/>
          <p:cNvGrpSpPr/>
          <p:nvPr/>
        </p:nvGrpSpPr>
        <p:grpSpPr>
          <a:xfrm>
            <a:off x="6324600" y="1676400"/>
            <a:ext cx="2057400" cy="1752600"/>
            <a:chOff x="6324600" y="1676400"/>
            <a:chExt cx="2057400" cy="1752600"/>
          </a:xfrm>
        </p:grpSpPr>
        <p:sp>
          <p:nvSpPr>
            <p:cNvPr id="4" name="Rectangle 3"/>
            <p:cNvSpPr/>
            <p:nvPr/>
          </p:nvSpPr>
          <p:spPr>
            <a:xfrm>
              <a:off x="6324600" y="1905000"/>
              <a:ext cx="17526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5400000">
              <a:off x="6591300" y="2171700"/>
              <a:ext cx="17526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629400" y="2477181"/>
              <a:ext cx="17526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138" name="Rectangle 2"/>
          <p:cNvSpPr>
            <a:spLocks noGrp="1" noChangeArrowheads="1"/>
          </p:cNvSpPr>
          <p:nvPr>
            <p:ph type="title"/>
          </p:nvPr>
        </p:nvSpPr>
        <p:spPr>
          <a:xfrm>
            <a:off x="0" y="0"/>
            <a:ext cx="9144000" cy="884238"/>
          </a:xfrm>
        </p:spPr>
        <p:txBody>
          <a:bodyPr/>
          <a:lstStyle/>
          <a:p>
            <a:r>
              <a:rPr lang="en-US" dirty="0">
                <a:hlinkClick r:id="rId2"/>
              </a:rPr>
              <a:t>Where do Astronauts report @ JSC</a:t>
            </a:r>
          </a:p>
        </p:txBody>
      </p:sp>
      <p:pic>
        <p:nvPicPr>
          <p:cNvPr id="7" name="Picture 6" descr="Timeline&#10;&#10;Description automatically generated with medium confidence">
            <a:hlinkClick r:id="rId3"/>
            <a:extLst>
              <a:ext uri="{FF2B5EF4-FFF2-40B4-BE49-F238E27FC236}">
                <a16:creationId xmlns:a16="http://schemas.microsoft.com/office/drawing/2014/main" id="{E99DD687-B298-A6D4-4B7F-F0C3947673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 y="833575"/>
            <a:ext cx="7696200" cy="5948225"/>
          </a:xfrm>
          <a:prstGeom prst="rect">
            <a:avLst/>
          </a:prstGeom>
        </p:spPr>
      </p:pic>
      <p:sp>
        <p:nvSpPr>
          <p:cNvPr id="2" name="Rectangle 1"/>
          <p:cNvSpPr/>
          <p:nvPr/>
        </p:nvSpPr>
        <p:spPr>
          <a:xfrm>
            <a:off x="2209800" y="3704858"/>
            <a:ext cx="762000" cy="10957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p:txBody>
          <a:bodyPr/>
          <a:lstStyle/>
          <a:p>
            <a:r>
              <a:rPr lang="en-US" sz="3600"/>
              <a:t>What do Astronauts do at work…</a:t>
            </a:r>
            <a:br>
              <a:rPr lang="en-US" sz="3600"/>
            </a:br>
            <a:r>
              <a:rPr lang="en-US" sz="3600"/>
              <a:t>…when they are not flying?</a:t>
            </a:r>
          </a:p>
        </p:txBody>
      </p:sp>
      <p:sp>
        <p:nvSpPr>
          <p:cNvPr id="70659" name="Rectangle 78"/>
          <p:cNvSpPr>
            <a:spLocks noGrp="1" noChangeArrowheads="1"/>
          </p:cNvSpPr>
          <p:nvPr>
            <p:ph type="body" idx="4294967295"/>
          </p:nvPr>
        </p:nvSpPr>
        <p:spPr>
          <a:xfrm>
            <a:off x="609600" y="2286000"/>
            <a:ext cx="6705600" cy="3886200"/>
          </a:xfrm>
          <a:noFill/>
        </p:spPr>
        <p:txBody>
          <a:bodyPr/>
          <a:lstStyle/>
          <a:p>
            <a:pPr>
              <a:lnSpc>
                <a:spcPct val="80000"/>
              </a:lnSpc>
            </a:pPr>
            <a:r>
              <a:rPr lang="en-US" sz="2800" dirty="0"/>
              <a:t>Training for their missions</a:t>
            </a:r>
          </a:p>
          <a:p>
            <a:pPr>
              <a:lnSpc>
                <a:spcPct val="80000"/>
              </a:lnSpc>
            </a:pPr>
            <a:r>
              <a:rPr lang="en-US" sz="2800" dirty="0"/>
              <a:t>Help others train for their missions</a:t>
            </a:r>
            <a:endParaRPr lang="en-US" sz="2400" dirty="0"/>
          </a:p>
        </p:txBody>
      </p:sp>
      <p:sp>
        <p:nvSpPr>
          <p:cNvPr id="2" name="Slide Number Placeholder 1"/>
          <p:cNvSpPr>
            <a:spLocks noGrp="1"/>
          </p:cNvSpPr>
          <p:nvPr>
            <p:ph type="sldNum" sz="quarter" idx="12"/>
          </p:nvPr>
        </p:nvSpPr>
        <p:spPr/>
        <p:txBody>
          <a:bodyPr/>
          <a:lstStyle/>
          <a:p>
            <a:fld id="{392C8F76-87E5-49CF-8FAA-7C46A032AA92}" type="slidenum">
              <a:rPr lang="en-US" smtClean="0"/>
              <a:pPr/>
              <a:t>26</a:t>
            </a:fld>
            <a:endParaRPr lang="en-US"/>
          </a:p>
        </p:txBody>
      </p:sp>
      <p:pic>
        <p:nvPicPr>
          <p:cNvPr id="1026" name="Picture 2" descr="Astronaut training 4">
            <a:hlinkClick r:id="rId3"/>
            <a:extLst>
              <a:ext uri="{FF2B5EF4-FFF2-40B4-BE49-F238E27FC236}">
                <a16:creationId xmlns:a16="http://schemas.microsoft.com/office/drawing/2014/main" id="{7A1D21A9-25DA-F23E-6C09-F02111A68EA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3429000"/>
            <a:ext cx="4605867" cy="259080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1028" name="Picture 4" descr="NASA astronauts Shane Kimbrough and Megan McArthur, Japan Aerospace Exploration Agency astronaut Akihiko Hoshide, and European Space Agency astronaut Thomas Pesquet participate in an egress training exercise in Port Canaveral, Florida, on Oct. 1, 2020, in preparation for NASA’s SpaceX Crew-2 mission as part of the agency’s Commercial Crew Program. The exercise involved simulating an emergency situation after splashdown of the Crew Dragon spacecraft. Using a mock-up of the Crew Dragon, the crew practiced exiting the capsule and jumping into the water. Crew-2 is targeted to launch from Kennedy Space Center’s Launch Complex 39A in spring 2021.">
            <a:hlinkClick r:id="rId5"/>
            <a:extLst>
              <a:ext uri="{FF2B5EF4-FFF2-40B4-BE49-F238E27FC236}">
                <a16:creationId xmlns:a16="http://schemas.microsoft.com/office/drawing/2014/main" id="{048EF2E0-1894-75F6-52B5-C5806882FDD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53000" y="3422073"/>
            <a:ext cx="3886200" cy="2590126"/>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57200" y="0"/>
            <a:ext cx="8229600" cy="715963"/>
          </a:xfrm>
        </p:spPr>
        <p:txBody>
          <a:bodyPr/>
          <a:lstStyle/>
          <a:p>
            <a:r>
              <a:rPr lang="en-US" sz="4000" dirty="0">
                <a:hlinkClick r:id="rId3"/>
              </a:rPr>
              <a:t>Astronaut Training</a:t>
            </a:r>
          </a:p>
        </p:txBody>
      </p:sp>
      <p:pic>
        <p:nvPicPr>
          <p:cNvPr id="101382" name="Picture 5" descr="H:\Felix Files\NASA\NAFP Memory Stick and Laptop files\Memory Sticks\NASA JSC 2 Gig stick\NASA NBL\IMG_33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838200"/>
            <a:ext cx="6019800" cy="45148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01383" name="Rectangle 7"/>
          <p:cNvSpPr>
            <a:spLocks noChangeArrowheads="1"/>
          </p:cNvSpPr>
          <p:nvPr/>
        </p:nvSpPr>
        <p:spPr bwMode="auto">
          <a:xfrm>
            <a:off x="152400" y="5522913"/>
            <a:ext cx="88392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400"/>
              <a:t>Neutral Buoyancy Laboratory (NBL). The NBL was sized to perform two activities simultaneously; each uses mockups sufficiently large to produce meaningful training content and duration. It is 202 ft in length, 102 ft in width, and 40 ft in depth (20 ft above ground level and 20 ft below) and holds 6.2 million gallons of water. Even at this size, the International Space Station, at 350 ft x 240 ft when complete, will not fit inside the NBL. </a:t>
            </a:r>
          </a:p>
        </p:txBody>
      </p:sp>
      <p:sp>
        <p:nvSpPr>
          <p:cNvPr id="101386" name="Rectangle 10"/>
          <p:cNvSpPr>
            <a:spLocks noChangeArrowheads="1"/>
          </p:cNvSpPr>
          <p:nvPr/>
        </p:nvSpPr>
        <p:spPr bwMode="auto">
          <a:xfrm>
            <a:off x="6324600" y="2762250"/>
            <a:ext cx="2686050" cy="264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400"/>
              <a:t>The water within the NBL is recycled every 19.6 hours. It is automatically monitored and controlled to a temperature of 82-88 degrees Fahrenheit to minimize the potential effects of hypothermia on support divers. It is also chemically treated to control contaminant growth while minimizing long-term corrosion effects on training mockups and equipment. </a:t>
            </a:r>
          </a:p>
        </p:txBody>
      </p:sp>
      <p:sp>
        <p:nvSpPr>
          <p:cNvPr id="2" name="Slide Number Placeholder 1"/>
          <p:cNvSpPr>
            <a:spLocks noGrp="1"/>
          </p:cNvSpPr>
          <p:nvPr>
            <p:ph type="sldNum" sz="quarter" idx="12"/>
          </p:nvPr>
        </p:nvSpPr>
        <p:spPr/>
        <p:txBody>
          <a:bodyPr/>
          <a:lstStyle/>
          <a:p>
            <a:fld id="{8407E3BB-E4C9-4F58-B7F5-7A3A7A06475D}" type="slidenum">
              <a:rPr lang="en-US" smtClean="0"/>
              <a:pPr/>
              <a:t>27</a:t>
            </a:fld>
            <a:endParaRPr lang="en-US"/>
          </a:p>
        </p:txBody>
      </p:sp>
      <p:pic>
        <p:nvPicPr>
          <p:cNvPr id="4098" name="Picture 2" descr="Neutral Buoyancy">
            <a:hlinkClick r:id="rId5"/>
            <a:extLst>
              <a:ext uri="{FF2B5EF4-FFF2-40B4-BE49-F238E27FC236}">
                <a16:creationId xmlns:a16="http://schemas.microsoft.com/office/drawing/2014/main" id="{2B7762F7-7358-06DC-E85E-87E1DD0B525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53200" y="829542"/>
            <a:ext cx="2438400" cy="195072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p:txBody>
          <a:bodyPr/>
          <a:lstStyle/>
          <a:p>
            <a:r>
              <a:rPr lang="en-US" sz="3600" dirty="0"/>
              <a:t>What do Astronauts do at work…</a:t>
            </a:r>
            <a:br>
              <a:rPr lang="en-US" sz="3600" dirty="0"/>
            </a:br>
            <a:r>
              <a:rPr lang="en-US" sz="3600" dirty="0"/>
              <a:t>…when they are not flying? (continued)</a:t>
            </a:r>
          </a:p>
        </p:txBody>
      </p:sp>
      <p:sp>
        <p:nvSpPr>
          <p:cNvPr id="70659" name="Rectangle 78"/>
          <p:cNvSpPr>
            <a:spLocks noGrp="1" noChangeArrowheads="1"/>
          </p:cNvSpPr>
          <p:nvPr>
            <p:ph type="body" idx="4294967295"/>
          </p:nvPr>
        </p:nvSpPr>
        <p:spPr>
          <a:xfrm>
            <a:off x="457200" y="1752600"/>
            <a:ext cx="6705600" cy="4449762"/>
          </a:xfrm>
          <a:noFill/>
        </p:spPr>
        <p:txBody>
          <a:bodyPr/>
          <a:lstStyle/>
          <a:p>
            <a:pPr>
              <a:lnSpc>
                <a:spcPct val="80000"/>
              </a:lnSpc>
            </a:pPr>
            <a:r>
              <a:rPr lang="en-US" sz="1800" dirty="0"/>
              <a:t>Support mission from ground</a:t>
            </a:r>
          </a:p>
          <a:p>
            <a:pPr lvl="1">
              <a:lnSpc>
                <a:spcPct val="80000"/>
              </a:lnSpc>
            </a:pPr>
            <a:r>
              <a:rPr lang="en-US" sz="1600" dirty="0"/>
              <a:t>Mission Control</a:t>
            </a:r>
          </a:p>
          <a:p>
            <a:pPr lvl="1">
              <a:lnSpc>
                <a:spcPct val="80000"/>
              </a:lnSpc>
            </a:pPr>
            <a:r>
              <a:rPr lang="en-US" sz="1600" dirty="0"/>
              <a:t>Be with family &amp; VIP during missions</a:t>
            </a:r>
          </a:p>
          <a:p>
            <a:pPr lvl="1">
              <a:lnSpc>
                <a:spcPct val="80000"/>
              </a:lnSpc>
            </a:pPr>
            <a:r>
              <a:rPr lang="en-US" sz="1600" dirty="0"/>
              <a:t>Support design reviews</a:t>
            </a:r>
          </a:p>
          <a:p>
            <a:pPr lvl="1">
              <a:lnSpc>
                <a:spcPct val="80000"/>
              </a:lnSpc>
            </a:pPr>
            <a:r>
              <a:rPr lang="en-US" sz="1600" dirty="0"/>
              <a:t>Participate in Brainstorming activities</a:t>
            </a:r>
          </a:p>
          <a:p>
            <a:pPr lvl="1">
              <a:lnSpc>
                <a:spcPct val="80000"/>
              </a:lnSpc>
            </a:pPr>
            <a:r>
              <a:rPr lang="en-US" sz="1600" dirty="0"/>
              <a:t>Support fit checks</a:t>
            </a:r>
          </a:p>
          <a:p>
            <a:pPr lvl="1">
              <a:lnSpc>
                <a:spcPct val="80000"/>
              </a:lnSpc>
            </a:pPr>
            <a:r>
              <a:rPr lang="en-US" sz="1600" dirty="0"/>
              <a:t>Familiarize with Spacecraft systems</a:t>
            </a:r>
          </a:p>
          <a:p>
            <a:pPr lvl="1">
              <a:lnSpc>
                <a:spcPct val="80000"/>
              </a:lnSpc>
            </a:pPr>
            <a:r>
              <a:rPr lang="en-US" sz="1600" dirty="0"/>
              <a:t>Familiarize with ISS systems</a:t>
            </a:r>
          </a:p>
          <a:p>
            <a:pPr lvl="1">
              <a:lnSpc>
                <a:spcPct val="80000"/>
              </a:lnSpc>
            </a:pPr>
            <a:r>
              <a:rPr lang="en-US" sz="1600" dirty="0"/>
              <a:t>Travel to ISS partners countries</a:t>
            </a:r>
          </a:p>
          <a:p>
            <a:pPr lvl="1">
              <a:lnSpc>
                <a:spcPct val="80000"/>
              </a:lnSpc>
            </a:pPr>
            <a:r>
              <a:rPr lang="en-US" sz="1600" dirty="0"/>
              <a:t>Public Affairs &amp; Education Outreach</a:t>
            </a:r>
          </a:p>
          <a:p>
            <a:pPr lvl="1">
              <a:lnSpc>
                <a:spcPct val="80000"/>
              </a:lnSpc>
            </a:pPr>
            <a:r>
              <a:rPr lang="en-US" sz="1600" dirty="0"/>
              <a:t>Maintain flying proficiency</a:t>
            </a:r>
          </a:p>
          <a:p>
            <a:pPr lvl="1">
              <a:lnSpc>
                <a:spcPct val="80000"/>
              </a:lnSpc>
            </a:pPr>
            <a:r>
              <a:rPr lang="en-US" sz="1600" dirty="0"/>
              <a:t>Conduct Research</a:t>
            </a:r>
          </a:p>
          <a:p>
            <a:pPr lvl="1">
              <a:lnSpc>
                <a:spcPct val="80000"/>
              </a:lnSpc>
            </a:pPr>
            <a:r>
              <a:rPr lang="en-US" sz="1600" dirty="0"/>
              <a:t>Familiarize with Robotics and Flight Simulation H/W &amp; S/W</a:t>
            </a:r>
          </a:p>
          <a:p>
            <a:pPr lvl="1">
              <a:lnSpc>
                <a:spcPct val="80000"/>
              </a:lnSpc>
            </a:pPr>
            <a:r>
              <a:rPr lang="en-US" sz="1600" dirty="0"/>
              <a:t>…and much more !</a:t>
            </a:r>
          </a:p>
        </p:txBody>
      </p:sp>
      <p:pic>
        <p:nvPicPr>
          <p:cNvPr id="70661" name="Picture 5" descr="NEEMO 11 Team and Divers">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000" y="4967785"/>
            <a:ext cx="2525247" cy="1828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70662" name="Picture 6" descr="prefix2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39641" y="1752600"/>
            <a:ext cx="4251960" cy="28956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392C8F76-87E5-49CF-8FAA-7C46A032AA92}" type="slidenum">
              <a:rPr lang="en-US" smtClean="0"/>
              <a:pPr/>
              <a:t>28</a:t>
            </a:fld>
            <a:endParaRPr lang="en-US"/>
          </a:p>
        </p:txBody>
      </p:sp>
      <p:sp>
        <p:nvSpPr>
          <p:cNvPr id="3" name="TextBox 2">
            <a:hlinkClick r:id="rId6"/>
          </p:cNvPr>
          <p:cNvSpPr txBox="1"/>
          <p:nvPr/>
        </p:nvSpPr>
        <p:spPr>
          <a:xfrm>
            <a:off x="3829034" y="6412468"/>
            <a:ext cx="1885966" cy="369332"/>
          </a:xfrm>
          <a:prstGeom prst="rect">
            <a:avLst/>
          </a:prstGeom>
          <a:noFill/>
        </p:spPr>
        <p:txBody>
          <a:bodyPr wrap="none" rtlCol="0">
            <a:spAutoFit/>
          </a:bodyPr>
          <a:lstStyle/>
          <a:p>
            <a:r>
              <a:rPr lang="en-US" dirty="0"/>
              <a:t>NEEMO 11 crew</a:t>
            </a:r>
          </a:p>
        </p:txBody>
      </p:sp>
    </p:spTree>
    <p:extLst>
      <p:ext uri="{BB962C8B-B14F-4D97-AF65-F5344CB8AC3E}">
        <p14:creationId xmlns:p14="http://schemas.microsoft.com/office/powerpoint/2010/main" val="6929515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p:txBody>
          <a:bodyPr/>
          <a:lstStyle/>
          <a:p>
            <a:r>
              <a:rPr lang="en-US" sz="3600" dirty="0"/>
              <a:t>What do Astronauts do at work…</a:t>
            </a:r>
            <a:br>
              <a:rPr lang="en-US" sz="3600" dirty="0"/>
            </a:br>
            <a:r>
              <a:rPr lang="en-US" sz="3600" dirty="0"/>
              <a:t>…when they are not flying? (continued)</a:t>
            </a:r>
          </a:p>
        </p:txBody>
      </p:sp>
      <p:pic>
        <p:nvPicPr>
          <p:cNvPr id="90129" name="Picture 17" descr="Photo_100506_02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0"/>
            <a:ext cx="36576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90130" name="Picture 18" descr="Photo_100506_04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9400" y="2057400"/>
            <a:ext cx="4978400" cy="3733800"/>
          </a:xfrm>
          <a:prstGeom prst="rect">
            <a:avLst/>
          </a:prstGeom>
          <a:noFill/>
          <a:extLst>
            <a:ext uri="{909E8E84-426E-40DD-AFC4-6F175D3DCCD1}">
              <a14:hiddenFill xmlns:a14="http://schemas.microsoft.com/office/drawing/2010/main">
                <a:solidFill>
                  <a:srgbClr val="FFFFFF"/>
                </a:solidFill>
              </a14:hiddenFill>
            </a:ext>
          </a:extLst>
        </p:spPr>
      </p:pic>
      <p:pic>
        <p:nvPicPr>
          <p:cNvPr id="90131" name="Picture 19" descr="Photo_100506_06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5600" y="4343400"/>
            <a:ext cx="3302000" cy="24765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392C8F76-87E5-49CF-8FAA-7C46A032AA92}" type="slidenum">
              <a:rPr lang="en-US" smtClean="0"/>
              <a:pPr/>
              <a:t>29</a:t>
            </a:fld>
            <a:endParaRPr lang="en-US"/>
          </a:p>
        </p:txBody>
      </p:sp>
      <p:sp>
        <p:nvSpPr>
          <p:cNvPr id="3" name="Smiley Face 2">
            <a:extLst>
              <a:ext uri="{FF2B5EF4-FFF2-40B4-BE49-F238E27FC236}">
                <a16:creationId xmlns:a16="http://schemas.microsoft.com/office/drawing/2014/main" id="{06B2048B-98AC-7719-5AF2-19FCAA06FE1C}"/>
              </a:ext>
            </a:extLst>
          </p:cNvPr>
          <p:cNvSpPr/>
          <p:nvPr/>
        </p:nvSpPr>
        <p:spPr>
          <a:xfrm>
            <a:off x="1905000" y="1657350"/>
            <a:ext cx="685800" cy="70485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miley Face 3">
            <a:extLst>
              <a:ext uri="{FF2B5EF4-FFF2-40B4-BE49-F238E27FC236}">
                <a16:creationId xmlns:a16="http://schemas.microsoft.com/office/drawing/2014/main" id="{F02D302B-CBF5-DFE3-E11D-67797230EA8A}"/>
              </a:ext>
            </a:extLst>
          </p:cNvPr>
          <p:cNvSpPr/>
          <p:nvPr/>
        </p:nvSpPr>
        <p:spPr>
          <a:xfrm>
            <a:off x="609600" y="1752600"/>
            <a:ext cx="457200" cy="3810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miley Face 4">
            <a:extLst>
              <a:ext uri="{FF2B5EF4-FFF2-40B4-BE49-F238E27FC236}">
                <a16:creationId xmlns:a16="http://schemas.microsoft.com/office/drawing/2014/main" id="{F1C98593-2D41-5103-070F-4A058B55DC83}"/>
              </a:ext>
            </a:extLst>
          </p:cNvPr>
          <p:cNvSpPr/>
          <p:nvPr/>
        </p:nvSpPr>
        <p:spPr>
          <a:xfrm>
            <a:off x="2400300" y="1661652"/>
            <a:ext cx="381000" cy="4572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miley Face 5">
            <a:extLst>
              <a:ext uri="{FF2B5EF4-FFF2-40B4-BE49-F238E27FC236}">
                <a16:creationId xmlns:a16="http://schemas.microsoft.com/office/drawing/2014/main" id="{ADDD8AEE-85F5-23F8-9373-E4F6AE4BB010}"/>
              </a:ext>
            </a:extLst>
          </p:cNvPr>
          <p:cNvSpPr/>
          <p:nvPr/>
        </p:nvSpPr>
        <p:spPr>
          <a:xfrm>
            <a:off x="2133600" y="4267200"/>
            <a:ext cx="381000" cy="4572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miley Face 6">
            <a:extLst>
              <a:ext uri="{FF2B5EF4-FFF2-40B4-BE49-F238E27FC236}">
                <a16:creationId xmlns:a16="http://schemas.microsoft.com/office/drawing/2014/main" id="{FEE2A206-D112-C48B-22BB-251F794214FD}"/>
              </a:ext>
            </a:extLst>
          </p:cNvPr>
          <p:cNvSpPr/>
          <p:nvPr/>
        </p:nvSpPr>
        <p:spPr>
          <a:xfrm>
            <a:off x="2946400" y="4343400"/>
            <a:ext cx="381000" cy="4572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miley Face 7">
            <a:extLst>
              <a:ext uri="{FF2B5EF4-FFF2-40B4-BE49-F238E27FC236}">
                <a16:creationId xmlns:a16="http://schemas.microsoft.com/office/drawing/2014/main" id="{9F480900-B3D1-27BE-8A5D-7F6167AB1346}"/>
              </a:ext>
            </a:extLst>
          </p:cNvPr>
          <p:cNvSpPr/>
          <p:nvPr/>
        </p:nvSpPr>
        <p:spPr>
          <a:xfrm>
            <a:off x="1155700" y="4419600"/>
            <a:ext cx="381000" cy="4572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miley Face 8">
            <a:extLst>
              <a:ext uri="{FF2B5EF4-FFF2-40B4-BE49-F238E27FC236}">
                <a16:creationId xmlns:a16="http://schemas.microsoft.com/office/drawing/2014/main" id="{DF0DDF8D-9DD8-7F04-3CA2-998B4F89DE22}"/>
              </a:ext>
            </a:extLst>
          </p:cNvPr>
          <p:cNvSpPr/>
          <p:nvPr/>
        </p:nvSpPr>
        <p:spPr>
          <a:xfrm>
            <a:off x="6578600" y="2590800"/>
            <a:ext cx="381000" cy="4572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miley Face 9">
            <a:extLst>
              <a:ext uri="{FF2B5EF4-FFF2-40B4-BE49-F238E27FC236}">
                <a16:creationId xmlns:a16="http://schemas.microsoft.com/office/drawing/2014/main" id="{83972AB1-9AEB-2F2D-85D7-4B81DD28D96B}"/>
              </a:ext>
            </a:extLst>
          </p:cNvPr>
          <p:cNvSpPr/>
          <p:nvPr/>
        </p:nvSpPr>
        <p:spPr>
          <a:xfrm>
            <a:off x="7086600" y="2514600"/>
            <a:ext cx="381000" cy="4572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miley Face 10">
            <a:extLst>
              <a:ext uri="{FF2B5EF4-FFF2-40B4-BE49-F238E27FC236}">
                <a16:creationId xmlns:a16="http://schemas.microsoft.com/office/drawing/2014/main" id="{DE90CD8F-3B57-0977-0A44-3C71A9047F0E}"/>
              </a:ext>
            </a:extLst>
          </p:cNvPr>
          <p:cNvSpPr/>
          <p:nvPr/>
        </p:nvSpPr>
        <p:spPr>
          <a:xfrm>
            <a:off x="7886700" y="2667000"/>
            <a:ext cx="342900" cy="3810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miley Face 11">
            <a:extLst>
              <a:ext uri="{FF2B5EF4-FFF2-40B4-BE49-F238E27FC236}">
                <a16:creationId xmlns:a16="http://schemas.microsoft.com/office/drawing/2014/main" id="{0891B390-A6B5-0809-6904-669B7023FAF5}"/>
              </a:ext>
            </a:extLst>
          </p:cNvPr>
          <p:cNvSpPr/>
          <p:nvPr/>
        </p:nvSpPr>
        <p:spPr>
          <a:xfrm>
            <a:off x="8637639" y="2480185"/>
            <a:ext cx="342900" cy="381001"/>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3" name="Smiley Face 12">
            <a:extLst>
              <a:ext uri="{FF2B5EF4-FFF2-40B4-BE49-F238E27FC236}">
                <a16:creationId xmlns:a16="http://schemas.microsoft.com/office/drawing/2014/main" id="{A2D292A2-BCE8-3D24-5962-9E0F25956229}"/>
              </a:ext>
            </a:extLst>
          </p:cNvPr>
          <p:cNvSpPr/>
          <p:nvPr/>
        </p:nvSpPr>
        <p:spPr>
          <a:xfrm>
            <a:off x="5740400" y="2628899"/>
            <a:ext cx="342900" cy="381001"/>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4" name="Smiley Face 13">
            <a:extLst>
              <a:ext uri="{FF2B5EF4-FFF2-40B4-BE49-F238E27FC236}">
                <a16:creationId xmlns:a16="http://schemas.microsoft.com/office/drawing/2014/main" id="{646BEF50-21F2-E910-AA06-4B9A55F5D1BA}"/>
              </a:ext>
            </a:extLst>
          </p:cNvPr>
          <p:cNvSpPr/>
          <p:nvPr/>
        </p:nvSpPr>
        <p:spPr>
          <a:xfrm>
            <a:off x="6134100" y="2514600"/>
            <a:ext cx="342900" cy="381001"/>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a:t>Definition of Astronaut</a:t>
            </a:r>
          </a:p>
        </p:txBody>
      </p:sp>
      <p:sp>
        <p:nvSpPr>
          <p:cNvPr id="104451" name="Rectangle 3"/>
          <p:cNvSpPr>
            <a:spLocks noGrp="1" noChangeArrowheads="1"/>
          </p:cNvSpPr>
          <p:nvPr>
            <p:ph type="body" idx="1"/>
          </p:nvPr>
        </p:nvSpPr>
        <p:spPr>
          <a:xfrm>
            <a:off x="381000" y="1600200"/>
            <a:ext cx="8382000" cy="4419600"/>
          </a:xfrm>
          <a:noFill/>
          <a:ln/>
        </p:spPr>
        <p:txBody>
          <a:bodyPr/>
          <a:lstStyle/>
          <a:p>
            <a:pPr>
              <a:lnSpc>
                <a:spcPct val="80000"/>
              </a:lnSpc>
            </a:pPr>
            <a:r>
              <a:rPr lang="en-US" sz="2000"/>
              <a:t>The term "astronaut" derives from the Greek words meaning </a:t>
            </a:r>
            <a:r>
              <a:rPr lang="en-US" sz="2000">
                <a:solidFill>
                  <a:srgbClr val="FF0000"/>
                </a:solidFill>
              </a:rPr>
              <a:t>"space sailor,"</a:t>
            </a:r>
            <a:r>
              <a:rPr lang="en-US" sz="2000"/>
              <a:t> and refers to all who have been launched as crew members aboard NASA spacecraft bound for orbit and beyond.</a:t>
            </a:r>
          </a:p>
          <a:p>
            <a:pPr>
              <a:lnSpc>
                <a:spcPct val="80000"/>
              </a:lnSpc>
            </a:pPr>
            <a:endParaRPr lang="en-US" sz="2000"/>
          </a:p>
          <a:p>
            <a:pPr>
              <a:lnSpc>
                <a:spcPct val="80000"/>
              </a:lnSpc>
            </a:pPr>
            <a:r>
              <a:rPr lang="en-US" sz="2000"/>
              <a:t>Since the inception of NASA's human space flight program, we have also maintained the term "astronaut" as the title for those selected to join the NASA corps of astronauts who make "space sailing" their career profession.</a:t>
            </a:r>
          </a:p>
          <a:p>
            <a:pPr>
              <a:lnSpc>
                <a:spcPct val="80000"/>
              </a:lnSpc>
            </a:pPr>
            <a:endParaRPr lang="en-US" sz="2000"/>
          </a:p>
          <a:p>
            <a:pPr>
              <a:lnSpc>
                <a:spcPct val="80000"/>
              </a:lnSpc>
            </a:pPr>
            <a:r>
              <a:rPr lang="en-US" sz="2000"/>
              <a:t>The term "cosmonaut" refers to those space sailors who are members of the Russian space program.</a:t>
            </a:r>
          </a:p>
        </p:txBody>
      </p:sp>
      <p:sp>
        <p:nvSpPr>
          <p:cNvPr id="2" name="Slide Number Placeholder 1"/>
          <p:cNvSpPr>
            <a:spLocks noGrp="1"/>
          </p:cNvSpPr>
          <p:nvPr>
            <p:ph type="sldNum" sz="quarter" idx="12"/>
          </p:nvPr>
        </p:nvSpPr>
        <p:spPr/>
        <p:txBody>
          <a:bodyPr/>
          <a:lstStyle/>
          <a:p>
            <a:fld id="{95B492DE-F983-400F-A9AE-DDCCEF8B154B}"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7" name="Picture 7" descr="H:\Felix Files\NASA\Public Affairs\Presentations\Puerto Rico\Turabo\IMG_44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7600" y="3733800"/>
            <a:ext cx="4064000" cy="304800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533400" y="26987"/>
            <a:ext cx="8229600" cy="88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000" kern="0" dirty="0"/>
              <a:t>What do Astronauts do when they are NOT flying ? (</a:t>
            </a:r>
            <a:r>
              <a:rPr lang="en-US" sz="2000" dirty="0"/>
              <a:t>continued)</a:t>
            </a:r>
            <a:endParaRPr lang="en-US" sz="2000" kern="0" dirty="0"/>
          </a:p>
          <a:p>
            <a:r>
              <a:rPr lang="en-US" sz="2000" dirty="0"/>
              <a:t>”Divide and Conquer !”</a:t>
            </a:r>
            <a:endParaRPr lang="en-US" sz="2000" kern="0" dirty="0"/>
          </a:p>
        </p:txBody>
      </p:sp>
      <p:sp>
        <p:nvSpPr>
          <p:cNvPr id="2" name="Slide Number Placeholder 1"/>
          <p:cNvSpPr>
            <a:spLocks noGrp="1"/>
          </p:cNvSpPr>
          <p:nvPr>
            <p:ph type="sldNum" sz="quarter" idx="12"/>
          </p:nvPr>
        </p:nvSpPr>
        <p:spPr/>
        <p:txBody>
          <a:bodyPr/>
          <a:lstStyle/>
          <a:p>
            <a:fld id="{392C8F76-87E5-49CF-8FAA-7C46A032AA92}" type="slidenum">
              <a:rPr lang="en-US" smtClean="0"/>
              <a:pPr/>
              <a:t>30</a:t>
            </a:fld>
            <a:endParaRPr lang="en-US"/>
          </a:p>
        </p:txBody>
      </p:sp>
      <p:pic>
        <p:nvPicPr>
          <p:cNvPr id="5122" name="Picture 2" descr="gemini_simulator_lovell_sep_6_1966">
            <a:hlinkClick r:id="rId4"/>
            <a:extLst>
              <a:ext uri="{FF2B5EF4-FFF2-40B4-BE49-F238E27FC236}">
                <a16:creationId xmlns:a16="http://schemas.microsoft.com/office/drawing/2014/main" id="{9D825F1E-F1EF-90E3-D1DB-32891D9690C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1200" y="1219200"/>
            <a:ext cx="2133600" cy="213360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5124" name="Picture 4" descr="skylab_2_crew_at_atm_trainer_in_bldg_5_jan_19_1972">
            <a:hlinkClick r:id="rId4"/>
            <a:extLst>
              <a:ext uri="{FF2B5EF4-FFF2-40B4-BE49-F238E27FC236}">
                <a16:creationId xmlns:a16="http://schemas.microsoft.com/office/drawing/2014/main" id="{B5D1D441-9723-97EF-32F1-5F3A5EC57F0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6800" y="914400"/>
            <a:ext cx="2575207" cy="259080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5126" name="Picture 6" descr="Johnson Space Center's Mission Control Center">
            <a:hlinkClick r:id="rId7"/>
            <a:extLst>
              <a:ext uri="{FF2B5EF4-FFF2-40B4-BE49-F238E27FC236}">
                <a16:creationId xmlns:a16="http://schemas.microsoft.com/office/drawing/2014/main" id="{2DCD9D4A-CCED-3DE6-A99E-D3E708937E4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6662" y="3939310"/>
            <a:ext cx="3805338" cy="2532928"/>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3" name="Smiley Face 2">
            <a:extLst>
              <a:ext uri="{FF2B5EF4-FFF2-40B4-BE49-F238E27FC236}">
                <a16:creationId xmlns:a16="http://schemas.microsoft.com/office/drawing/2014/main" id="{7EE89AA2-277E-ACF1-4F74-BC26C10EB42A}"/>
              </a:ext>
            </a:extLst>
          </p:cNvPr>
          <p:cNvSpPr/>
          <p:nvPr/>
        </p:nvSpPr>
        <p:spPr>
          <a:xfrm>
            <a:off x="6477000" y="4343399"/>
            <a:ext cx="342900" cy="381001"/>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457200" y="65088"/>
            <a:ext cx="8229600" cy="887413"/>
          </a:xfrm>
        </p:spPr>
        <p:txBody>
          <a:bodyPr/>
          <a:lstStyle/>
          <a:p>
            <a:r>
              <a:rPr lang="en-US" sz="2000" dirty="0"/>
              <a:t>What do some Astronauts do when they are NOT flying ? (continued)</a:t>
            </a:r>
          </a:p>
        </p:txBody>
      </p:sp>
      <p:sp>
        <p:nvSpPr>
          <p:cNvPr id="86019" name="Rectangle 78"/>
          <p:cNvSpPr>
            <a:spLocks noGrp="1" noChangeArrowheads="1"/>
          </p:cNvSpPr>
          <p:nvPr>
            <p:ph type="body" idx="4294967295"/>
          </p:nvPr>
        </p:nvSpPr>
        <p:spPr>
          <a:xfrm>
            <a:off x="152400" y="1143000"/>
            <a:ext cx="4038600" cy="5562600"/>
          </a:xfrm>
          <a:noFill/>
        </p:spPr>
        <p:txBody>
          <a:bodyPr/>
          <a:lstStyle/>
          <a:p>
            <a:pPr lvl="1">
              <a:lnSpc>
                <a:spcPct val="80000"/>
              </a:lnSpc>
            </a:pPr>
            <a:r>
              <a:rPr lang="en-US" sz="1600" dirty="0"/>
              <a:t>Auto Repair</a:t>
            </a:r>
          </a:p>
          <a:p>
            <a:pPr lvl="1">
              <a:lnSpc>
                <a:spcPct val="80000"/>
              </a:lnSpc>
            </a:pPr>
            <a:r>
              <a:rPr lang="en-US" sz="1600" dirty="0"/>
              <a:t>Astronomy</a:t>
            </a:r>
          </a:p>
          <a:p>
            <a:pPr lvl="1">
              <a:lnSpc>
                <a:spcPct val="80000"/>
              </a:lnSpc>
            </a:pPr>
            <a:r>
              <a:rPr lang="en-US" sz="1600" dirty="0"/>
              <a:t>Basketball</a:t>
            </a:r>
          </a:p>
          <a:p>
            <a:pPr lvl="1">
              <a:lnSpc>
                <a:spcPct val="80000"/>
              </a:lnSpc>
            </a:pPr>
            <a:r>
              <a:rPr lang="en-US" sz="1600" dirty="0"/>
              <a:t>Baseball</a:t>
            </a:r>
          </a:p>
          <a:p>
            <a:pPr lvl="1">
              <a:lnSpc>
                <a:spcPct val="80000"/>
              </a:lnSpc>
            </a:pPr>
            <a:r>
              <a:rPr lang="en-US" sz="1600" dirty="0"/>
              <a:t>Bike Mountain</a:t>
            </a:r>
          </a:p>
          <a:p>
            <a:pPr lvl="1">
              <a:lnSpc>
                <a:spcPct val="80000"/>
              </a:lnSpc>
            </a:pPr>
            <a:r>
              <a:rPr lang="en-US" sz="1600" dirty="0"/>
              <a:t>Bicycling</a:t>
            </a:r>
          </a:p>
          <a:p>
            <a:pPr lvl="1">
              <a:lnSpc>
                <a:spcPct val="80000"/>
              </a:lnSpc>
            </a:pPr>
            <a:r>
              <a:rPr lang="en-US" sz="1600" dirty="0"/>
              <a:t>Camping</a:t>
            </a:r>
          </a:p>
          <a:p>
            <a:pPr lvl="1">
              <a:lnSpc>
                <a:spcPct val="80000"/>
              </a:lnSpc>
            </a:pPr>
            <a:r>
              <a:rPr lang="en-US" sz="1600" dirty="0"/>
              <a:t>Collecting Stamps</a:t>
            </a:r>
          </a:p>
          <a:p>
            <a:pPr lvl="1">
              <a:lnSpc>
                <a:spcPct val="80000"/>
              </a:lnSpc>
            </a:pPr>
            <a:r>
              <a:rPr lang="en-US" sz="1600" dirty="0"/>
              <a:t>Collecting Toy Trains</a:t>
            </a:r>
          </a:p>
          <a:p>
            <a:pPr lvl="1">
              <a:lnSpc>
                <a:spcPct val="80000"/>
              </a:lnSpc>
            </a:pPr>
            <a:r>
              <a:rPr lang="en-US" sz="1600" dirty="0"/>
              <a:t>Cooking</a:t>
            </a:r>
          </a:p>
          <a:p>
            <a:pPr lvl="1">
              <a:lnSpc>
                <a:spcPct val="80000"/>
              </a:lnSpc>
            </a:pPr>
            <a:r>
              <a:rPr lang="en-US" sz="1600" dirty="0"/>
              <a:t>Drawing and Painting</a:t>
            </a:r>
          </a:p>
          <a:p>
            <a:pPr lvl="1">
              <a:lnSpc>
                <a:spcPct val="80000"/>
              </a:lnSpc>
            </a:pPr>
            <a:r>
              <a:rPr lang="en-US" sz="1600" dirty="0"/>
              <a:t>Exploring Physics</a:t>
            </a:r>
          </a:p>
          <a:p>
            <a:pPr lvl="1">
              <a:lnSpc>
                <a:spcPct val="80000"/>
              </a:lnSpc>
            </a:pPr>
            <a:r>
              <a:rPr lang="en-US" sz="1600" dirty="0"/>
              <a:t>Flying Small Planes</a:t>
            </a:r>
          </a:p>
          <a:p>
            <a:pPr lvl="1">
              <a:lnSpc>
                <a:spcPct val="80000"/>
              </a:lnSpc>
            </a:pPr>
            <a:r>
              <a:rPr lang="en-US" sz="1600" dirty="0"/>
              <a:t>Hiking</a:t>
            </a:r>
          </a:p>
          <a:p>
            <a:pPr lvl="1">
              <a:lnSpc>
                <a:spcPct val="80000"/>
              </a:lnSpc>
            </a:pPr>
            <a:r>
              <a:rPr lang="en-US" sz="1600" dirty="0"/>
              <a:t>Home Improvement</a:t>
            </a:r>
          </a:p>
          <a:p>
            <a:pPr lvl="1">
              <a:lnSpc>
                <a:spcPct val="80000"/>
              </a:lnSpc>
            </a:pPr>
            <a:r>
              <a:rPr lang="en-US" sz="1600" dirty="0"/>
              <a:t>Jogging</a:t>
            </a:r>
          </a:p>
          <a:p>
            <a:pPr lvl="1">
              <a:lnSpc>
                <a:spcPct val="80000"/>
              </a:lnSpc>
            </a:pPr>
            <a:r>
              <a:rPr lang="en-US" sz="1600" dirty="0"/>
              <a:t>Learning Languages</a:t>
            </a:r>
          </a:p>
          <a:p>
            <a:pPr lvl="1">
              <a:lnSpc>
                <a:spcPct val="80000"/>
              </a:lnSpc>
            </a:pPr>
            <a:r>
              <a:rPr lang="en-US" sz="1600" dirty="0"/>
              <a:t>Golfing</a:t>
            </a:r>
          </a:p>
          <a:p>
            <a:pPr lvl="1">
              <a:lnSpc>
                <a:spcPct val="80000"/>
              </a:lnSpc>
            </a:pPr>
            <a:r>
              <a:rPr lang="en-US" sz="1600" dirty="0"/>
              <a:t>Playing Musical Instruments</a:t>
            </a:r>
          </a:p>
          <a:p>
            <a:pPr lvl="1">
              <a:lnSpc>
                <a:spcPct val="80000"/>
              </a:lnSpc>
            </a:pPr>
            <a:r>
              <a:rPr lang="en-US" sz="1600" dirty="0"/>
              <a:t>Photography Reading</a:t>
            </a:r>
          </a:p>
          <a:p>
            <a:pPr lvl="1">
              <a:lnSpc>
                <a:spcPct val="80000"/>
              </a:lnSpc>
            </a:pPr>
            <a:r>
              <a:rPr lang="en-US" sz="1600" dirty="0"/>
              <a:t>Rock Climbing</a:t>
            </a:r>
          </a:p>
          <a:p>
            <a:pPr lvl="1">
              <a:lnSpc>
                <a:spcPct val="80000"/>
              </a:lnSpc>
            </a:pPr>
            <a:r>
              <a:rPr lang="en-US" sz="1600" dirty="0"/>
              <a:t>Sailing</a:t>
            </a:r>
          </a:p>
        </p:txBody>
      </p:sp>
      <p:sp>
        <p:nvSpPr>
          <p:cNvPr id="86023" name="Rectangle 78"/>
          <p:cNvSpPr>
            <a:spLocks noChangeArrowheads="1"/>
          </p:cNvSpPr>
          <p:nvPr/>
        </p:nvSpPr>
        <p:spPr bwMode="auto">
          <a:xfrm>
            <a:off x="4572000" y="2819400"/>
            <a:ext cx="40386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lnSpc>
                <a:spcPct val="80000"/>
              </a:lnSpc>
              <a:spcBef>
                <a:spcPct val="20000"/>
              </a:spcBef>
              <a:buFontTx/>
              <a:buChar char="–"/>
            </a:pPr>
            <a:r>
              <a:rPr lang="en-US" sz="1600" dirty="0"/>
              <a:t>SCUBA Diving</a:t>
            </a:r>
          </a:p>
          <a:p>
            <a:pPr marL="742950" lvl="1" indent="-285750">
              <a:lnSpc>
                <a:spcPct val="80000"/>
              </a:lnSpc>
              <a:spcBef>
                <a:spcPct val="20000"/>
              </a:spcBef>
              <a:buFontTx/>
              <a:buChar char="–"/>
            </a:pPr>
            <a:r>
              <a:rPr lang="en-US" sz="1600" dirty="0"/>
              <a:t>Sewing</a:t>
            </a:r>
          </a:p>
          <a:p>
            <a:pPr marL="742950" lvl="1" indent="-285750">
              <a:lnSpc>
                <a:spcPct val="80000"/>
              </a:lnSpc>
              <a:spcBef>
                <a:spcPct val="20000"/>
              </a:spcBef>
              <a:buFontTx/>
              <a:buChar char="–"/>
            </a:pPr>
            <a:r>
              <a:rPr lang="en-US" sz="1600" dirty="0"/>
              <a:t>Singing</a:t>
            </a:r>
          </a:p>
          <a:p>
            <a:pPr marL="742950" lvl="1" indent="-285750">
              <a:lnSpc>
                <a:spcPct val="80000"/>
              </a:lnSpc>
              <a:spcBef>
                <a:spcPct val="20000"/>
              </a:spcBef>
              <a:buFontTx/>
              <a:buChar char="–"/>
            </a:pPr>
            <a:r>
              <a:rPr lang="en-US" sz="1600" dirty="0"/>
              <a:t>Soccer</a:t>
            </a:r>
          </a:p>
          <a:p>
            <a:pPr marL="742950" lvl="1" indent="-285750">
              <a:lnSpc>
                <a:spcPct val="80000"/>
              </a:lnSpc>
              <a:spcBef>
                <a:spcPct val="20000"/>
              </a:spcBef>
              <a:buFontTx/>
              <a:buChar char="–"/>
            </a:pPr>
            <a:r>
              <a:rPr lang="en-US" sz="1600" dirty="0"/>
              <a:t>Softball</a:t>
            </a:r>
          </a:p>
          <a:p>
            <a:pPr marL="742950" lvl="1" indent="-285750">
              <a:lnSpc>
                <a:spcPct val="80000"/>
              </a:lnSpc>
              <a:spcBef>
                <a:spcPct val="20000"/>
              </a:spcBef>
              <a:buFontTx/>
              <a:buChar char="–"/>
            </a:pPr>
            <a:r>
              <a:rPr lang="en-US" sz="1600" dirty="0"/>
              <a:t>Snow Skiing</a:t>
            </a:r>
          </a:p>
          <a:p>
            <a:pPr marL="742950" lvl="1" indent="-285750">
              <a:lnSpc>
                <a:spcPct val="80000"/>
              </a:lnSpc>
              <a:spcBef>
                <a:spcPct val="20000"/>
              </a:spcBef>
              <a:buFontTx/>
              <a:buChar char="–"/>
            </a:pPr>
            <a:r>
              <a:rPr lang="en-US" sz="1600" dirty="0"/>
              <a:t>Spending Time With Loved Ones</a:t>
            </a:r>
          </a:p>
          <a:p>
            <a:pPr marL="742950" lvl="1" indent="-285750">
              <a:lnSpc>
                <a:spcPct val="80000"/>
              </a:lnSpc>
              <a:spcBef>
                <a:spcPct val="20000"/>
              </a:spcBef>
              <a:buFontTx/>
              <a:buChar char="–"/>
            </a:pPr>
            <a:r>
              <a:rPr lang="en-US" sz="1600" dirty="0"/>
              <a:t>Swimming</a:t>
            </a:r>
          </a:p>
          <a:p>
            <a:pPr marL="742950" lvl="1" indent="-285750">
              <a:lnSpc>
                <a:spcPct val="80000"/>
              </a:lnSpc>
              <a:spcBef>
                <a:spcPct val="20000"/>
              </a:spcBef>
              <a:buFontTx/>
              <a:buChar char="–"/>
            </a:pPr>
            <a:r>
              <a:rPr lang="en-US" sz="1600" dirty="0"/>
              <a:t>Tap and Jazz Dancing</a:t>
            </a:r>
          </a:p>
          <a:p>
            <a:pPr marL="742950" lvl="1" indent="-285750">
              <a:lnSpc>
                <a:spcPct val="80000"/>
              </a:lnSpc>
              <a:spcBef>
                <a:spcPct val="20000"/>
              </a:spcBef>
              <a:buFontTx/>
              <a:buChar char="–"/>
            </a:pPr>
            <a:r>
              <a:rPr lang="en-US" sz="1600" dirty="0"/>
              <a:t>Tennis</a:t>
            </a:r>
          </a:p>
          <a:p>
            <a:pPr marL="742950" lvl="1" indent="-285750">
              <a:lnSpc>
                <a:spcPct val="80000"/>
              </a:lnSpc>
              <a:spcBef>
                <a:spcPct val="20000"/>
              </a:spcBef>
              <a:buFontTx/>
              <a:buChar char="–"/>
            </a:pPr>
            <a:r>
              <a:rPr lang="en-US" sz="1600" dirty="0"/>
              <a:t>Theatre</a:t>
            </a:r>
          </a:p>
          <a:p>
            <a:pPr marL="742950" lvl="1" indent="-285750">
              <a:lnSpc>
                <a:spcPct val="80000"/>
              </a:lnSpc>
              <a:spcBef>
                <a:spcPct val="20000"/>
              </a:spcBef>
              <a:buFontTx/>
              <a:buChar char="–"/>
            </a:pPr>
            <a:r>
              <a:rPr lang="en-US" sz="1600" dirty="0"/>
              <a:t>Volleyball</a:t>
            </a:r>
          </a:p>
          <a:p>
            <a:pPr marL="742950" lvl="1" indent="-285750">
              <a:lnSpc>
                <a:spcPct val="80000"/>
              </a:lnSpc>
              <a:spcBef>
                <a:spcPct val="20000"/>
              </a:spcBef>
              <a:buFontTx/>
              <a:buChar char="–"/>
            </a:pPr>
            <a:r>
              <a:rPr lang="en-US" sz="1600" dirty="0"/>
              <a:t>Water Skiing</a:t>
            </a:r>
          </a:p>
          <a:p>
            <a:pPr marL="742950" lvl="1" indent="-285750">
              <a:lnSpc>
                <a:spcPct val="80000"/>
              </a:lnSpc>
              <a:spcBef>
                <a:spcPct val="20000"/>
              </a:spcBef>
              <a:buFontTx/>
              <a:buChar char="–"/>
            </a:pPr>
            <a:r>
              <a:rPr lang="en-US" sz="1600" dirty="0"/>
              <a:t>Weight Training</a:t>
            </a:r>
          </a:p>
          <a:p>
            <a:pPr marL="742950" lvl="1" indent="-285750">
              <a:lnSpc>
                <a:spcPct val="80000"/>
              </a:lnSpc>
              <a:spcBef>
                <a:spcPct val="20000"/>
              </a:spcBef>
              <a:buFontTx/>
              <a:buChar char="–"/>
            </a:pPr>
            <a:r>
              <a:rPr lang="en-US" sz="1600" dirty="0"/>
              <a:t>Wind Surging</a:t>
            </a:r>
          </a:p>
          <a:p>
            <a:pPr marL="742950" lvl="1" indent="-285750">
              <a:lnSpc>
                <a:spcPct val="80000"/>
              </a:lnSpc>
              <a:spcBef>
                <a:spcPct val="20000"/>
              </a:spcBef>
              <a:buFontTx/>
              <a:buChar char="–"/>
            </a:pPr>
            <a:r>
              <a:rPr lang="en-US" sz="1600" dirty="0"/>
              <a:t>Writing Software</a:t>
            </a:r>
          </a:p>
        </p:txBody>
      </p:sp>
      <p:sp>
        <p:nvSpPr>
          <p:cNvPr id="2" name="Slide Number Placeholder 1"/>
          <p:cNvSpPr>
            <a:spLocks noGrp="1"/>
          </p:cNvSpPr>
          <p:nvPr>
            <p:ph type="sldNum" sz="quarter" idx="12"/>
          </p:nvPr>
        </p:nvSpPr>
        <p:spPr/>
        <p:txBody>
          <a:bodyPr/>
          <a:lstStyle/>
          <a:p>
            <a:fld id="{392C8F76-87E5-49CF-8FAA-7C46A032AA92}" type="slidenum">
              <a:rPr lang="en-US" smtClean="0"/>
              <a:pPr/>
              <a:t>31</a:t>
            </a:fld>
            <a:endParaRPr lang="en-US"/>
          </a:p>
        </p:txBody>
      </p:sp>
      <p:pic>
        <p:nvPicPr>
          <p:cNvPr id="6146" name="Picture 2" descr="Mercury astronaut John Glenn stays fit by running on the beach in Cape Canaveral, Florida.">
            <a:hlinkClick r:id="rId3"/>
            <a:extLst>
              <a:ext uri="{FF2B5EF4-FFF2-40B4-BE49-F238E27FC236}">
                <a16:creationId xmlns:a16="http://schemas.microsoft.com/office/drawing/2014/main" id="{ED359446-3C59-304E-8E7F-3CF188DC9A9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691357"/>
            <a:ext cx="2849952" cy="2109787"/>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p:txBody>
          <a:bodyPr/>
          <a:lstStyle/>
          <a:p>
            <a:r>
              <a:rPr lang="en-US" sz="3600" dirty="0"/>
              <a:t>Astronauts Test Subjects</a:t>
            </a:r>
          </a:p>
        </p:txBody>
      </p:sp>
      <p:pic>
        <p:nvPicPr>
          <p:cNvPr id="90118" name="Picture 6" descr="IMG_794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 y="1447800"/>
            <a:ext cx="3477986" cy="4637314"/>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90134" name="Picture 22" descr="IMG_79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4618136"/>
            <a:ext cx="1600200" cy="2113183"/>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90137" name="Picture 25" descr="img35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37644" y="1462748"/>
            <a:ext cx="3886564" cy="3109251"/>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7" name="Picture 12" descr="JSC2006E33060_n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5000" y="4648200"/>
            <a:ext cx="3088367" cy="2050138"/>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392C8F76-87E5-49CF-8FAA-7C46A032AA92}" type="slidenum">
              <a:rPr lang="en-US" smtClean="0"/>
              <a:pPr/>
              <a:t>32</a:t>
            </a:fld>
            <a:endParaRPr lang="en-US"/>
          </a:p>
        </p:txBody>
      </p:sp>
      <p:sp>
        <p:nvSpPr>
          <p:cNvPr id="3" name="Smiley Face 2">
            <a:extLst>
              <a:ext uri="{FF2B5EF4-FFF2-40B4-BE49-F238E27FC236}">
                <a16:creationId xmlns:a16="http://schemas.microsoft.com/office/drawing/2014/main" id="{3551B2CC-2DEF-CDBF-2FEC-E544F5759BF1}"/>
              </a:ext>
            </a:extLst>
          </p:cNvPr>
          <p:cNvSpPr/>
          <p:nvPr/>
        </p:nvSpPr>
        <p:spPr>
          <a:xfrm>
            <a:off x="2514600" y="2286000"/>
            <a:ext cx="342900" cy="381001"/>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 name="Smiley Face 3">
            <a:extLst>
              <a:ext uri="{FF2B5EF4-FFF2-40B4-BE49-F238E27FC236}">
                <a16:creationId xmlns:a16="http://schemas.microsoft.com/office/drawing/2014/main" id="{1D82B40A-B4E2-887A-CBFA-37D24EF4754F}"/>
              </a:ext>
            </a:extLst>
          </p:cNvPr>
          <p:cNvSpPr/>
          <p:nvPr/>
        </p:nvSpPr>
        <p:spPr>
          <a:xfrm>
            <a:off x="1143000" y="2861799"/>
            <a:ext cx="342900" cy="381001"/>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5" name="Smiley Face 4">
            <a:extLst>
              <a:ext uri="{FF2B5EF4-FFF2-40B4-BE49-F238E27FC236}">
                <a16:creationId xmlns:a16="http://schemas.microsoft.com/office/drawing/2014/main" id="{2261F5FF-2611-F28D-3428-AAB1BE47CC71}"/>
              </a:ext>
            </a:extLst>
          </p:cNvPr>
          <p:cNvSpPr/>
          <p:nvPr/>
        </p:nvSpPr>
        <p:spPr>
          <a:xfrm>
            <a:off x="1066800" y="4264741"/>
            <a:ext cx="342900" cy="381001"/>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 name="Smiley Face 5">
            <a:extLst>
              <a:ext uri="{FF2B5EF4-FFF2-40B4-BE49-F238E27FC236}">
                <a16:creationId xmlns:a16="http://schemas.microsoft.com/office/drawing/2014/main" id="{86910A7A-4A22-EFBE-B93B-C1B84218998C}"/>
              </a:ext>
            </a:extLst>
          </p:cNvPr>
          <p:cNvSpPr/>
          <p:nvPr/>
        </p:nvSpPr>
        <p:spPr>
          <a:xfrm>
            <a:off x="6850412" y="5894613"/>
            <a:ext cx="342900" cy="381001"/>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8" name="Smiley Face 7">
            <a:extLst>
              <a:ext uri="{FF2B5EF4-FFF2-40B4-BE49-F238E27FC236}">
                <a16:creationId xmlns:a16="http://schemas.microsoft.com/office/drawing/2014/main" id="{8C5EF371-C52F-6E57-AE6F-B39584C0F969}"/>
              </a:ext>
            </a:extLst>
          </p:cNvPr>
          <p:cNvSpPr/>
          <p:nvPr/>
        </p:nvSpPr>
        <p:spPr>
          <a:xfrm>
            <a:off x="6400800" y="5482768"/>
            <a:ext cx="342900" cy="381001"/>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9" name="Smiley Face 8">
            <a:extLst>
              <a:ext uri="{FF2B5EF4-FFF2-40B4-BE49-F238E27FC236}">
                <a16:creationId xmlns:a16="http://schemas.microsoft.com/office/drawing/2014/main" id="{BC5826AC-CFFC-A344-550B-BD039A7D6AE4}"/>
              </a:ext>
            </a:extLst>
          </p:cNvPr>
          <p:cNvSpPr/>
          <p:nvPr/>
        </p:nvSpPr>
        <p:spPr>
          <a:xfrm>
            <a:off x="8153400" y="5405354"/>
            <a:ext cx="342900" cy="381001"/>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40516676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p:txBody>
          <a:bodyPr/>
          <a:lstStyle/>
          <a:p>
            <a:r>
              <a:rPr lang="en-US" sz="3600" dirty="0"/>
              <a:t>Astronauts Test Subjects (continued)</a:t>
            </a:r>
          </a:p>
        </p:txBody>
      </p:sp>
      <p:pic>
        <p:nvPicPr>
          <p:cNvPr id="90120" name="Picture 8" descr="jsc2007e05409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819" y="5334000"/>
            <a:ext cx="2240380" cy="1487498"/>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90121" name="Picture 9" descr="JSC2006E33038_n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1455736"/>
            <a:ext cx="3615858" cy="2400301"/>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90122" name="Picture 10" descr="JSC2006E33040_n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0800" y="3838574"/>
            <a:ext cx="3630206" cy="2409825"/>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90123" name="Picture 11" descr="JSC2006E33046_n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95772" y="1455737"/>
            <a:ext cx="2933430" cy="1950064"/>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90124" name="Picture 12" descr="JSC2006E33060_n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21006" y="3441522"/>
            <a:ext cx="2883804" cy="1914344"/>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90119" name="Picture 7" descr="jsc2007e05407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144" y="1455737"/>
            <a:ext cx="2525656" cy="3802063"/>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21" name="Picture 5" descr="IMG_3233_s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57803" y="5367741"/>
            <a:ext cx="1935654" cy="1453757"/>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2" name="TextBox 1">
            <a:hlinkClick r:id="rId9" action="ppaction://hlinkpres?slideindex=2&amp;slidetitle=Animation of NASA’s Space Launch System"/>
          </p:cNvPr>
          <p:cNvSpPr txBox="1"/>
          <p:nvPr/>
        </p:nvSpPr>
        <p:spPr>
          <a:xfrm>
            <a:off x="2590801" y="6324600"/>
            <a:ext cx="3630206"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dirty="0"/>
              <a:t>Help with design of new vehicles</a:t>
            </a:r>
          </a:p>
        </p:txBody>
      </p:sp>
      <p:sp>
        <p:nvSpPr>
          <p:cNvPr id="3" name="Slide Number Placeholder 2"/>
          <p:cNvSpPr>
            <a:spLocks noGrp="1"/>
          </p:cNvSpPr>
          <p:nvPr>
            <p:ph type="sldNum" sz="quarter" idx="12"/>
          </p:nvPr>
        </p:nvSpPr>
        <p:spPr/>
        <p:txBody>
          <a:bodyPr/>
          <a:lstStyle/>
          <a:p>
            <a:fld id="{392C8F76-87E5-49CF-8FAA-7C46A032AA92}" type="slidenum">
              <a:rPr lang="en-US" smtClean="0"/>
              <a:pPr/>
              <a:t>33</a:t>
            </a:fld>
            <a:endParaRPr lang="en-US"/>
          </a:p>
        </p:txBody>
      </p:sp>
      <p:sp>
        <p:nvSpPr>
          <p:cNvPr id="4" name="Smiley Face 3">
            <a:extLst>
              <a:ext uri="{FF2B5EF4-FFF2-40B4-BE49-F238E27FC236}">
                <a16:creationId xmlns:a16="http://schemas.microsoft.com/office/drawing/2014/main" id="{82953F27-2D13-15F4-BEC9-43F4F8A59D4F}"/>
              </a:ext>
            </a:extLst>
          </p:cNvPr>
          <p:cNvSpPr/>
          <p:nvPr/>
        </p:nvSpPr>
        <p:spPr>
          <a:xfrm>
            <a:off x="8515350" y="4189468"/>
            <a:ext cx="342900" cy="381001"/>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5" name="Smiley Face 4">
            <a:extLst>
              <a:ext uri="{FF2B5EF4-FFF2-40B4-BE49-F238E27FC236}">
                <a16:creationId xmlns:a16="http://schemas.microsoft.com/office/drawing/2014/main" id="{6D914C36-EC5A-5C8A-63C9-B6ED7C785ECE}"/>
              </a:ext>
            </a:extLst>
          </p:cNvPr>
          <p:cNvSpPr/>
          <p:nvPr/>
        </p:nvSpPr>
        <p:spPr>
          <a:xfrm>
            <a:off x="3951910" y="4480716"/>
            <a:ext cx="342900" cy="381001"/>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 name="Smiley Face 5">
            <a:extLst>
              <a:ext uri="{FF2B5EF4-FFF2-40B4-BE49-F238E27FC236}">
                <a16:creationId xmlns:a16="http://schemas.microsoft.com/office/drawing/2014/main" id="{04911F96-A9D0-ADF2-6244-AAE21A8E1B9A}"/>
              </a:ext>
            </a:extLst>
          </p:cNvPr>
          <p:cNvSpPr/>
          <p:nvPr/>
        </p:nvSpPr>
        <p:spPr>
          <a:xfrm>
            <a:off x="4677742" y="4443770"/>
            <a:ext cx="342900" cy="381001"/>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 name="Smiley Face 6">
            <a:extLst>
              <a:ext uri="{FF2B5EF4-FFF2-40B4-BE49-F238E27FC236}">
                <a16:creationId xmlns:a16="http://schemas.microsoft.com/office/drawing/2014/main" id="{364EAC59-6386-92F2-2974-C038ABE607ED}"/>
              </a:ext>
            </a:extLst>
          </p:cNvPr>
          <p:cNvSpPr/>
          <p:nvPr/>
        </p:nvSpPr>
        <p:spPr>
          <a:xfrm>
            <a:off x="533400" y="5715000"/>
            <a:ext cx="304800" cy="2667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8" name="Smiley Face 7">
            <a:extLst>
              <a:ext uri="{FF2B5EF4-FFF2-40B4-BE49-F238E27FC236}">
                <a16:creationId xmlns:a16="http://schemas.microsoft.com/office/drawing/2014/main" id="{FB59A798-FDA1-EA74-4501-106C80D0A751}"/>
              </a:ext>
            </a:extLst>
          </p:cNvPr>
          <p:cNvSpPr/>
          <p:nvPr/>
        </p:nvSpPr>
        <p:spPr>
          <a:xfrm>
            <a:off x="1125781" y="5486400"/>
            <a:ext cx="304800" cy="36195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9" name="Smiley Face 8">
            <a:extLst>
              <a:ext uri="{FF2B5EF4-FFF2-40B4-BE49-F238E27FC236}">
                <a16:creationId xmlns:a16="http://schemas.microsoft.com/office/drawing/2014/main" id="{4BEF0EE4-03F4-43E9-348A-95AB68F71406}"/>
              </a:ext>
            </a:extLst>
          </p:cNvPr>
          <p:cNvSpPr/>
          <p:nvPr/>
        </p:nvSpPr>
        <p:spPr>
          <a:xfrm>
            <a:off x="4774919" y="2049768"/>
            <a:ext cx="342900" cy="381001"/>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0" name="Smiley Face 9">
            <a:extLst>
              <a:ext uri="{FF2B5EF4-FFF2-40B4-BE49-F238E27FC236}">
                <a16:creationId xmlns:a16="http://schemas.microsoft.com/office/drawing/2014/main" id="{622EC12D-EE79-F7B2-4D85-33D0EC62E4D5}"/>
              </a:ext>
            </a:extLst>
          </p:cNvPr>
          <p:cNvSpPr/>
          <p:nvPr/>
        </p:nvSpPr>
        <p:spPr>
          <a:xfrm>
            <a:off x="4123360" y="2070891"/>
            <a:ext cx="342900" cy="381001"/>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1" name="Smiley Face 10">
            <a:extLst>
              <a:ext uri="{FF2B5EF4-FFF2-40B4-BE49-F238E27FC236}">
                <a16:creationId xmlns:a16="http://schemas.microsoft.com/office/drawing/2014/main" id="{3C3BF6A2-6B65-D202-01F2-5296BCA294E4}"/>
              </a:ext>
            </a:extLst>
          </p:cNvPr>
          <p:cNvSpPr/>
          <p:nvPr/>
        </p:nvSpPr>
        <p:spPr>
          <a:xfrm>
            <a:off x="5638800" y="2030738"/>
            <a:ext cx="342900" cy="381001"/>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2" name="Smiley Face 11">
            <a:extLst>
              <a:ext uri="{FF2B5EF4-FFF2-40B4-BE49-F238E27FC236}">
                <a16:creationId xmlns:a16="http://schemas.microsoft.com/office/drawing/2014/main" id="{3D5B8EBF-FEC0-E0A9-4045-F71E571D27F2}"/>
              </a:ext>
            </a:extLst>
          </p:cNvPr>
          <p:cNvSpPr/>
          <p:nvPr/>
        </p:nvSpPr>
        <p:spPr>
          <a:xfrm>
            <a:off x="5811938" y="2216581"/>
            <a:ext cx="342900" cy="381001"/>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3" name="Smiley Face 12">
            <a:extLst>
              <a:ext uri="{FF2B5EF4-FFF2-40B4-BE49-F238E27FC236}">
                <a16:creationId xmlns:a16="http://schemas.microsoft.com/office/drawing/2014/main" id="{6D36C9E1-8418-8BEA-CF1C-971D884A6863}"/>
              </a:ext>
            </a:extLst>
          </p:cNvPr>
          <p:cNvSpPr/>
          <p:nvPr/>
        </p:nvSpPr>
        <p:spPr>
          <a:xfrm>
            <a:off x="5219700" y="2057400"/>
            <a:ext cx="245962" cy="22182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4" name="Smiley Face 13">
            <a:extLst>
              <a:ext uri="{FF2B5EF4-FFF2-40B4-BE49-F238E27FC236}">
                <a16:creationId xmlns:a16="http://schemas.microsoft.com/office/drawing/2014/main" id="{DCA9E227-6B67-9BC0-9AC5-9CC2042B90B9}"/>
              </a:ext>
            </a:extLst>
          </p:cNvPr>
          <p:cNvSpPr/>
          <p:nvPr/>
        </p:nvSpPr>
        <p:spPr>
          <a:xfrm>
            <a:off x="7248317" y="4577714"/>
            <a:ext cx="342900" cy="381001"/>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5" name="Smiley Face 14">
            <a:extLst>
              <a:ext uri="{FF2B5EF4-FFF2-40B4-BE49-F238E27FC236}">
                <a16:creationId xmlns:a16="http://schemas.microsoft.com/office/drawing/2014/main" id="{628E0580-FDC4-9C8B-A701-2755EB359BF2}"/>
              </a:ext>
            </a:extLst>
          </p:cNvPr>
          <p:cNvSpPr/>
          <p:nvPr/>
        </p:nvSpPr>
        <p:spPr>
          <a:xfrm>
            <a:off x="6791782" y="4212561"/>
            <a:ext cx="342900" cy="381001"/>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6" name="Smiley Face 15">
            <a:extLst>
              <a:ext uri="{FF2B5EF4-FFF2-40B4-BE49-F238E27FC236}">
                <a16:creationId xmlns:a16="http://schemas.microsoft.com/office/drawing/2014/main" id="{32089168-6068-A752-1554-7C0E18398261}"/>
              </a:ext>
            </a:extLst>
          </p:cNvPr>
          <p:cNvSpPr/>
          <p:nvPr/>
        </p:nvSpPr>
        <p:spPr>
          <a:xfrm>
            <a:off x="6819900" y="2438400"/>
            <a:ext cx="342900" cy="381001"/>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 name="Smiley Face 16">
            <a:extLst>
              <a:ext uri="{FF2B5EF4-FFF2-40B4-BE49-F238E27FC236}">
                <a16:creationId xmlns:a16="http://schemas.microsoft.com/office/drawing/2014/main" id="{F60C972B-7EC9-F544-B096-FE5BD4FABEA4}"/>
              </a:ext>
            </a:extLst>
          </p:cNvPr>
          <p:cNvSpPr/>
          <p:nvPr/>
        </p:nvSpPr>
        <p:spPr>
          <a:xfrm>
            <a:off x="6463497" y="2070891"/>
            <a:ext cx="342900" cy="381001"/>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Smiley Face 17">
            <a:extLst>
              <a:ext uri="{FF2B5EF4-FFF2-40B4-BE49-F238E27FC236}">
                <a16:creationId xmlns:a16="http://schemas.microsoft.com/office/drawing/2014/main" id="{8D1D60A9-26E8-F3D5-890B-2A21CCD3CC27}"/>
              </a:ext>
            </a:extLst>
          </p:cNvPr>
          <p:cNvSpPr/>
          <p:nvPr/>
        </p:nvSpPr>
        <p:spPr>
          <a:xfrm>
            <a:off x="7429500" y="2057400"/>
            <a:ext cx="342900" cy="381001"/>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9" name="Smiley Face 18">
            <a:extLst>
              <a:ext uri="{FF2B5EF4-FFF2-40B4-BE49-F238E27FC236}">
                <a16:creationId xmlns:a16="http://schemas.microsoft.com/office/drawing/2014/main" id="{EDDA244F-478F-2C99-B7C6-674461D8E920}"/>
              </a:ext>
            </a:extLst>
          </p:cNvPr>
          <p:cNvSpPr/>
          <p:nvPr/>
        </p:nvSpPr>
        <p:spPr>
          <a:xfrm>
            <a:off x="7620000" y="1676400"/>
            <a:ext cx="342900" cy="381001"/>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1718252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685800" y="152400"/>
            <a:ext cx="7772400" cy="838200"/>
          </a:xfrm>
        </p:spPr>
        <p:txBody>
          <a:bodyPr/>
          <a:lstStyle/>
          <a:p>
            <a:r>
              <a:rPr lang="en-US"/>
              <a:t>Recommendations</a:t>
            </a:r>
          </a:p>
        </p:txBody>
      </p:sp>
      <p:sp>
        <p:nvSpPr>
          <p:cNvPr id="75779" name="Rectangle 3"/>
          <p:cNvSpPr>
            <a:spLocks noGrp="1" noChangeArrowheads="1"/>
          </p:cNvSpPr>
          <p:nvPr>
            <p:ph type="body" idx="4294967295"/>
          </p:nvPr>
        </p:nvSpPr>
        <p:spPr>
          <a:xfrm>
            <a:off x="609600" y="1371600"/>
            <a:ext cx="8153400" cy="4419600"/>
          </a:xfrm>
        </p:spPr>
        <p:txBody>
          <a:bodyPr/>
          <a:lstStyle/>
          <a:p>
            <a:pPr>
              <a:lnSpc>
                <a:spcPct val="80000"/>
              </a:lnSpc>
            </a:pPr>
            <a:r>
              <a:rPr lang="en-US" sz="2000" b="1" dirty="0"/>
              <a:t>Your goal to becoming an Astronaut should not be your only goal in life !</a:t>
            </a:r>
          </a:p>
          <a:p>
            <a:pPr lvl="1">
              <a:lnSpc>
                <a:spcPct val="80000"/>
              </a:lnSpc>
            </a:pPr>
            <a:r>
              <a:rPr lang="en-US" sz="1800" b="1" dirty="0"/>
              <a:t>Have faith in God !</a:t>
            </a:r>
          </a:p>
          <a:p>
            <a:pPr lvl="1">
              <a:lnSpc>
                <a:spcPct val="80000"/>
              </a:lnSpc>
            </a:pPr>
            <a:r>
              <a:rPr lang="en-US" sz="1800" b="1" dirty="0"/>
              <a:t>Obtain training that will benefit both you and your employer</a:t>
            </a:r>
          </a:p>
          <a:p>
            <a:pPr lvl="1">
              <a:lnSpc>
                <a:spcPct val="80000"/>
              </a:lnSpc>
            </a:pPr>
            <a:r>
              <a:rPr lang="en-US" sz="1800" b="1" dirty="0"/>
              <a:t>Establish interesting, hard to attain but reasonable goals</a:t>
            </a:r>
          </a:p>
          <a:p>
            <a:pPr lvl="1">
              <a:lnSpc>
                <a:spcPct val="80000"/>
              </a:lnSpc>
            </a:pPr>
            <a:r>
              <a:rPr lang="en-US" sz="1800" b="1" dirty="0"/>
              <a:t>Be a role model</a:t>
            </a:r>
          </a:p>
          <a:p>
            <a:pPr lvl="1">
              <a:lnSpc>
                <a:spcPct val="80000"/>
              </a:lnSpc>
            </a:pPr>
            <a:r>
              <a:rPr lang="en-US" sz="1800" b="1" dirty="0"/>
              <a:t>Promote mentorship</a:t>
            </a:r>
          </a:p>
          <a:p>
            <a:pPr lvl="1">
              <a:lnSpc>
                <a:spcPct val="80000"/>
              </a:lnSpc>
            </a:pPr>
            <a:r>
              <a:rPr lang="en-US" sz="1800" b="1" dirty="0"/>
              <a:t>Share your knowledge</a:t>
            </a:r>
          </a:p>
          <a:p>
            <a:pPr lvl="1">
              <a:lnSpc>
                <a:spcPct val="80000"/>
              </a:lnSpc>
            </a:pPr>
            <a:r>
              <a:rPr lang="en-US" sz="1800" b="1" dirty="0"/>
              <a:t>Maintain a clean mind and a healthy body </a:t>
            </a:r>
          </a:p>
          <a:p>
            <a:pPr lvl="1">
              <a:lnSpc>
                <a:spcPct val="80000"/>
              </a:lnSpc>
            </a:pPr>
            <a:r>
              <a:rPr lang="en-US" sz="1800" b="1" dirty="0"/>
              <a:t>Maintain a good attitude, it might dictate your altitude !</a:t>
            </a:r>
          </a:p>
          <a:p>
            <a:pPr lvl="1">
              <a:lnSpc>
                <a:spcPct val="80000"/>
              </a:lnSpc>
            </a:pPr>
            <a:r>
              <a:rPr lang="en-US" sz="1800" b="1" dirty="0"/>
              <a:t>Respect others</a:t>
            </a:r>
          </a:p>
          <a:p>
            <a:pPr lvl="1">
              <a:lnSpc>
                <a:spcPct val="80000"/>
              </a:lnSpc>
            </a:pPr>
            <a:r>
              <a:rPr lang="en-US" sz="1800" b="1" dirty="0"/>
              <a:t>Balance your life</a:t>
            </a:r>
          </a:p>
          <a:p>
            <a:pPr marL="457200" lvl="1" indent="0">
              <a:lnSpc>
                <a:spcPct val="80000"/>
              </a:lnSpc>
              <a:buNone/>
            </a:pPr>
            <a:endParaRPr lang="en-US" sz="1800" b="1" dirty="0"/>
          </a:p>
          <a:p>
            <a:pPr>
              <a:lnSpc>
                <a:spcPct val="80000"/>
              </a:lnSpc>
            </a:pPr>
            <a:r>
              <a:rPr lang="en-US" sz="2000" b="1" dirty="0"/>
              <a:t>Apply gained skills in your personal and professional life.</a:t>
            </a:r>
          </a:p>
        </p:txBody>
      </p:sp>
      <p:sp>
        <p:nvSpPr>
          <p:cNvPr id="2" name="Slide Number Placeholder 1"/>
          <p:cNvSpPr>
            <a:spLocks noGrp="1"/>
          </p:cNvSpPr>
          <p:nvPr>
            <p:ph type="sldNum" sz="quarter" idx="12"/>
          </p:nvPr>
        </p:nvSpPr>
        <p:spPr/>
        <p:txBody>
          <a:bodyPr/>
          <a:lstStyle/>
          <a:p>
            <a:fld id="{392C8F76-87E5-49CF-8FAA-7C46A032AA92}" type="slidenum">
              <a:rPr lang="en-US" smtClean="0"/>
              <a:pPr/>
              <a:t>34</a:t>
            </a:fld>
            <a:endParaRPr lang="en-US"/>
          </a:p>
        </p:txBody>
      </p:sp>
    </p:spTree>
    <p:extLst>
      <p:ext uri="{BB962C8B-B14F-4D97-AF65-F5344CB8AC3E}">
        <p14:creationId xmlns:p14="http://schemas.microsoft.com/office/powerpoint/2010/main" val="2593338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6200" y="76200"/>
            <a:ext cx="9067800" cy="914400"/>
          </a:xfrm>
        </p:spPr>
        <p:txBody>
          <a:bodyPr/>
          <a:lstStyle/>
          <a:p>
            <a:r>
              <a:rPr lang="en-US" sz="4000"/>
              <a:t>Some Useful Websites</a:t>
            </a:r>
          </a:p>
        </p:txBody>
      </p:sp>
      <p:sp>
        <p:nvSpPr>
          <p:cNvPr id="12291" name="Rectangle 3"/>
          <p:cNvSpPr>
            <a:spLocks noGrp="1" noChangeArrowheads="1"/>
          </p:cNvSpPr>
          <p:nvPr>
            <p:ph type="body" idx="1"/>
          </p:nvPr>
        </p:nvSpPr>
        <p:spPr>
          <a:xfrm>
            <a:off x="304800" y="1143000"/>
            <a:ext cx="8077200" cy="5410200"/>
          </a:xfrm>
        </p:spPr>
        <p:txBody>
          <a:bodyPr/>
          <a:lstStyle/>
          <a:p>
            <a:pPr>
              <a:lnSpc>
                <a:spcPct val="80000"/>
              </a:lnSpc>
            </a:pPr>
            <a:r>
              <a:rPr lang="en-US" sz="1600" dirty="0"/>
              <a:t>NASA Fact Sheet Library</a:t>
            </a:r>
          </a:p>
          <a:p>
            <a:pPr lvl="1">
              <a:lnSpc>
                <a:spcPct val="80000"/>
              </a:lnSpc>
            </a:pPr>
            <a:r>
              <a:rPr lang="en-US" sz="1400" dirty="0">
                <a:hlinkClick r:id="rId2"/>
              </a:rPr>
              <a:t>https://www.nasa.gov/content/digital-library-fact-sheets</a:t>
            </a:r>
            <a:endParaRPr lang="en-US" sz="1400" dirty="0"/>
          </a:p>
          <a:p>
            <a:pPr lvl="1">
              <a:lnSpc>
                <a:spcPct val="80000"/>
              </a:lnSpc>
            </a:pPr>
            <a:endParaRPr lang="en-US" sz="1200" dirty="0"/>
          </a:p>
          <a:p>
            <a:pPr>
              <a:lnSpc>
                <a:spcPct val="80000"/>
              </a:lnSpc>
            </a:pPr>
            <a:r>
              <a:rPr lang="en-US" sz="1600" dirty="0"/>
              <a:t>NASA Agency Wide Jobs</a:t>
            </a:r>
          </a:p>
          <a:p>
            <a:pPr lvl="1">
              <a:lnSpc>
                <a:spcPct val="80000"/>
              </a:lnSpc>
            </a:pPr>
            <a:r>
              <a:rPr lang="en-US" sz="1400" dirty="0">
                <a:hlinkClick r:id="rId3"/>
              </a:rPr>
              <a:t>http://www.usajobs.gov/</a:t>
            </a:r>
            <a:endParaRPr lang="en-US" sz="1400" dirty="0"/>
          </a:p>
          <a:p>
            <a:pPr lvl="1">
              <a:lnSpc>
                <a:spcPct val="80000"/>
              </a:lnSpc>
            </a:pPr>
            <a:endParaRPr lang="en-US" sz="1400" dirty="0"/>
          </a:p>
          <a:p>
            <a:pPr>
              <a:lnSpc>
                <a:spcPct val="80000"/>
              </a:lnSpc>
            </a:pPr>
            <a:r>
              <a:rPr lang="en-US" sz="1600" dirty="0"/>
              <a:t>Astronaut Fact Book</a:t>
            </a:r>
          </a:p>
          <a:p>
            <a:pPr lvl="1">
              <a:lnSpc>
                <a:spcPct val="80000"/>
              </a:lnSpc>
            </a:pPr>
            <a:r>
              <a:rPr lang="en-US" sz="1400" dirty="0">
                <a:hlinkClick r:id="rId4"/>
              </a:rPr>
              <a:t>http://www.nasa.gov/pdf/740566main_current.pdf</a:t>
            </a:r>
            <a:endParaRPr lang="en-US" sz="1400" dirty="0"/>
          </a:p>
          <a:p>
            <a:pPr>
              <a:lnSpc>
                <a:spcPct val="80000"/>
              </a:lnSpc>
            </a:pPr>
            <a:endParaRPr lang="en-US" sz="1600" dirty="0"/>
          </a:p>
          <a:p>
            <a:pPr>
              <a:lnSpc>
                <a:spcPct val="80000"/>
              </a:lnSpc>
            </a:pPr>
            <a:r>
              <a:rPr lang="en-US" sz="1600" dirty="0"/>
              <a:t>Becoming an Astronaut Astronaut Frequently Asked Questions</a:t>
            </a:r>
          </a:p>
          <a:p>
            <a:pPr lvl="1">
              <a:lnSpc>
                <a:spcPct val="80000"/>
              </a:lnSpc>
            </a:pPr>
            <a:r>
              <a:rPr lang="en-US" sz="1400" dirty="0">
                <a:hlinkClick r:id="rId5"/>
              </a:rPr>
              <a:t>https://www.nasa.gov/feature/frequently-asked-questions-0/</a:t>
            </a:r>
            <a:endParaRPr lang="en-US" sz="1400" dirty="0"/>
          </a:p>
          <a:p>
            <a:pPr marL="457200" lvl="1" indent="0">
              <a:lnSpc>
                <a:spcPct val="80000"/>
              </a:lnSpc>
              <a:buNone/>
            </a:pPr>
            <a:endParaRPr lang="en-US" sz="1400" dirty="0"/>
          </a:p>
          <a:p>
            <a:pPr>
              <a:lnSpc>
                <a:spcPct val="80000"/>
              </a:lnSpc>
            </a:pPr>
            <a:r>
              <a:rPr lang="en-US" sz="1600" dirty="0"/>
              <a:t>Astronaut Selection Timeline</a:t>
            </a:r>
          </a:p>
          <a:p>
            <a:pPr lvl="1">
              <a:lnSpc>
                <a:spcPct val="80000"/>
              </a:lnSpc>
            </a:pPr>
            <a:r>
              <a:rPr lang="en-US" sz="1400" dirty="0">
                <a:hlinkClick r:id="rId6"/>
              </a:rPr>
              <a:t>https://www.nasa.gov/image-feature/astronaut-selection-timeline</a:t>
            </a:r>
            <a:endParaRPr lang="en-US" sz="1400" dirty="0"/>
          </a:p>
          <a:p>
            <a:pPr lvl="1">
              <a:lnSpc>
                <a:spcPct val="80000"/>
              </a:lnSpc>
            </a:pPr>
            <a:endParaRPr lang="en-US" sz="1400" dirty="0"/>
          </a:p>
          <a:p>
            <a:pPr>
              <a:lnSpc>
                <a:spcPct val="80000"/>
              </a:lnSpc>
            </a:pPr>
            <a:r>
              <a:rPr lang="en-US" sz="1600" dirty="0"/>
              <a:t>Astronaut Hopefuls (non-NASA site)… a profile may be created to view content.</a:t>
            </a:r>
          </a:p>
          <a:p>
            <a:pPr lvl="1">
              <a:lnSpc>
                <a:spcPct val="80000"/>
              </a:lnSpc>
            </a:pPr>
            <a:r>
              <a:rPr lang="en-US" sz="1400" dirty="0">
                <a:hlinkClick r:id="rId7"/>
              </a:rPr>
              <a:t>https://www.reddit.com/r/AstronautHopefuls/</a:t>
            </a:r>
            <a:endParaRPr lang="en-US" sz="1400" dirty="0"/>
          </a:p>
          <a:p>
            <a:pPr lvl="1">
              <a:lnSpc>
                <a:spcPct val="80000"/>
              </a:lnSpc>
            </a:pPr>
            <a:endParaRPr lang="en-US" sz="2000" dirty="0"/>
          </a:p>
          <a:p>
            <a:pPr>
              <a:lnSpc>
                <a:spcPct val="80000"/>
              </a:lnSpc>
            </a:pPr>
            <a:r>
              <a:rPr lang="en-US" sz="1600" dirty="0"/>
              <a:t>Interesting Statistics on Astronauts (non-NASA site) … a profile may be created to view content.</a:t>
            </a:r>
          </a:p>
          <a:p>
            <a:pPr lvl="1">
              <a:lnSpc>
                <a:spcPct val="80000"/>
              </a:lnSpc>
            </a:pPr>
            <a:r>
              <a:rPr lang="en-US" sz="1400" dirty="0">
                <a:hlinkClick r:id="rId8"/>
              </a:rPr>
              <a:t>https://towardsdatascience.com/reddits-dataviz-battle-nasa-astronaut-eda-6f34a59962e</a:t>
            </a:r>
            <a:endParaRPr lang="en-US" sz="1400" dirty="0"/>
          </a:p>
          <a:p>
            <a:pPr lvl="1">
              <a:lnSpc>
                <a:spcPct val="80000"/>
              </a:lnSpc>
            </a:pPr>
            <a:endParaRPr lang="en-US" sz="2000" dirty="0"/>
          </a:p>
          <a:p>
            <a:pPr lvl="1">
              <a:lnSpc>
                <a:spcPct val="80000"/>
              </a:lnSpc>
            </a:pPr>
            <a:endParaRPr lang="en-US" sz="2000" dirty="0"/>
          </a:p>
        </p:txBody>
      </p:sp>
      <p:sp>
        <p:nvSpPr>
          <p:cNvPr id="2" name="Slide Number Placeholder 1"/>
          <p:cNvSpPr>
            <a:spLocks noGrp="1"/>
          </p:cNvSpPr>
          <p:nvPr>
            <p:ph type="sldNum" sz="quarter" idx="12"/>
          </p:nvPr>
        </p:nvSpPr>
        <p:spPr/>
        <p:txBody>
          <a:bodyPr/>
          <a:lstStyle/>
          <a:p>
            <a:fld id="{95B492DE-F983-400F-A9AE-DDCCEF8B154B}"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76200" y="76200"/>
            <a:ext cx="9067800" cy="1143000"/>
          </a:xfrm>
        </p:spPr>
        <p:txBody>
          <a:bodyPr/>
          <a:lstStyle/>
          <a:p>
            <a:r>
              <a:rPr lang="en-US" sz="4000" dirty="0"/>
              <a:t>Is the next Astronaut</a:t>
            </a:r>
            <a:br>
              <a:rPr lang="en-US" sz="4000" dirty="0"/>
            </a:br>
            <a:r>
              <a:rPr lang="en-US" sz="4000" dirty="0"/>
              <a:t>in this picture?</a:t>
            </a:r>
          </a:p>
        </p:txBody>
      </p:sp>
      <p:sp>
        <p:nvSpPr>
          <p:cNvPr id="2" name="Content Placeholder 1"/>
          <p:cNvSpPr>
            <a:spLocks noGrp="1"/>
          </p:cNvSpPr>
          <p:nvPr>
            <p:ph idx="1"/>
          </p:nvPr>
        </p:nvSpPr>
        <p:spPr/>
        <p:txBody>
          <a:bodyPr/>
          <a:lstStyle/>
          <a:p>
            <a:r>
              <a:rPr lang="en-US" dirty="0"/>
              <a:t>Insert picture of audience here </a:t>
            </a:r>
            <a:r>
              <a:rPr lang="en-US" dirty="0">
                <a:sym typeface="Wingdings" panose="05000000000000000000" pitchFamily="2" charset="2"/>
              </a:rPr>
              <a:t></a:t>
            </a:r>
            <a:endParaRPr lang="en-US" dirty="0"/>
          </a:p>
        </p:txBody>
      </p:sp>
      <p:sp>
        <p:nvSpPr>
          <p:cNvPr id="3" name="Slide Number Placeholder 2"/>
          <p:cNvSpPr>
            <a:spLocks noGrp="1"/>
          </p:cNvSpPr>
          <p:nvPr>
            <p:ph type="sldNum" sz="quarter" idx="12"/>
          </p:nvPr>
        </p:nvSpPr>
        <p:spPr/>
        <p:txBody>
          <a:bodyPr/>
          <a:lstStyle/>
          <a:p>
            <a:fld id="{95B492DE-F983-400F-A9AE-DDCCEF8B154B}" type="slidenum">
              <a:rPr lang="en-US" smtClean="0"/>
              <a:pPr/>
              <a:t>36</a:t>
            </a:fld>
            <a:endParaRPr lang="en-US"/>
          </a:p>
        </p:txBody>
      </p:sp>
    </p:spTree>
    <p:extLst>
      <p:ext uri="{BB962C8B-B14F-4D97-AF65-F5344CB8AC3E}">
        <p14:creationId xmlns:p14="http://schemas.microsoft.com/office/powerpoint/2010/main" val="8104853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76200" y="76200"/>
            <a:ext cx="9067800" cy="914400"/>
          </a:xfrm>
        </p:spPr>
        <p:txBody>
          <a:bodyPr/>
          <a:lstStyle/>
          <a:p>
            <a:r>
              <a:rPr lang="en-US" sz="4000" dirty="0"/>
              <a:t>THANK YOU !</a:t>
            </a:r>
          </a:p>
        </p:txBody>
      </p:sp>
      <p:sp>
        <p:nvSpPr>
          <p:cNvPr id="99331" name="Rectangle 3"/>
          <p:cNvSpPr>
            <a:spLocks noGrp="1" noChangeArrowheads="1"/>
          </p:cNvSpPr>
          <p:nvPr>
            <p:ph type="body" idx="1"/>
          </p:nvPr>
        </p:nvSpPr>
        <p:spPr>
          <a:xfrm>
            <a:off x="304800" y="990600"/>
            <a:ext cx="8686800" cy="4953000"/>
          </a:xfrm>
        </p:spPr>
        <p:txBody>
          <a:bodyPr/>
          <a:lstStyle/>
          <a:p>
            <a:pPr lvl="1">
              <a:buFontTx/>
              <a:buChar char="-"/>
            </a:pPr>
            <a:r>
              <a:rPr lang="en-US" sz="3600" dirty="0"/>
              <a:t>Suggestions ?</a:t>
            </a:r>
          </a:p>
          <a:p>
            <a:pPr lvl="1">
              <a:buFontTx/>
              <a:buChar char="-"/>
            </a:pPr>
            <a:r>
              <a:rPr lang="en-US" sz="3600" dirty="0"/>
              <a:t>Questions ?</a:t>
            </a:r>
          </a:p>
          <a:p>
            <a:pPr lvl="1">
              <a:buFontTx/>
              <a:buChar char="-"/>
            </a:pPr>
            <a:r>
              <a:rPr lang="en-US" sz="3600" dirty="0"/>
              <a:t>Comments ?</a:t>
            </a:r>
          </a:p>
          <a:p>
            <a:pPr lvl="2"/>
            <a:endParaRPr lang="en-US" sz="3600" dirty="0"/>
          </a:p>
        </p:txBody>
      </p:sp>
      <p:sp>
        <p:nvSpPr>
          <p:cNvPr id="99332" name="Text Box 4"/>
          <p:cNvSpPr txBox="1">
            <a:spLocks noChangeArrowheads="1"/>
          </p:cNvSpPr>
          <p:nvPr/>
        </p:nvSpPr>
        <p:spPr bwMode="auto">
          <a:xfrm>
            <a:off x="2695575" y="5105400"/>
            <a:ext cx="32480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t>Felix.A.Soto-Toro@NASA.gov</a:t>
            </a:r>
          </a:p>
        </p:txBody>
      </p:sp>
      <p:pic>
        <p:nvPicPr>
          <p:cNvPr id="99333" name="Picture 5" descr="8x6buzz">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4800" y="1143000"/>
            <a:ext cx="4495800" cy="337185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99334" name="Picture 6" descr="H:\Felix Files\NASA\Public Affairs\Presentations\Puerto Rico\Turabo\IMG_4418.JPG">
            <a:hlinkClick r:id="rId5" action="ppaction://hlinkfile"/>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1977" y="3276600"/>
            <a:ext cx="2457450" cy="3276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95B492DE-F983-400F-A9AE-DDCCEF8B154B}" type="slidenum">
              <a:rPr lang="en-US" smtClean="0"/>
              <a:pPr/>
              <a:t>37</a:t>
            </a:fld>
            <a:endParaRPr lang="en-US"/>
          </a:p>
        </p:txBody>
      </p:sp>
      <p:pic>
        <p:nvPicPr>
          <p:cNvPr id="2050" name="Picture 2" descr="Astronaut Candidate Land Survival Training">
            <a:hlinkClick r:id="rId7"/>
            <a:extLst>
              <a:ext uri="{FF2B5EF4-FFF2-40B4-BE49-F238E27FC236}">
                <a16:creationId xmlns:a16="http://schemas.microsoft.com/office/drawing/2014/main" id="{312A7C36-B0CE-F351-413B-943E909ED29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20394" y="4681105"/>
            <a:ext cx="2701581" cy="1795895"/>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083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z="4000"/>
              <a:t>Definition of Astronaut</a:t>
            </a:r>
            <a:br>
              <a:rPr lang="en-US" sz="4000"/>
            </a:br>
            <a:r>
              <a:rPr lang="en-US" sz="2800"/>
              <a:t>(continued)</a:t>
            </a:r>
          </a:p>
        </p:txBody>
      </p:sp>
      <p:sp>
        <p:nvSpPr>
          <p:cNvPr id="63491" name="Rectangle 3"/>
          <p:cNvSpPr>
            <a:spLocks noGrp="1" noChangeArrowheads="1"/>
          </p:cNvSpPr>
          <p:nvPr>
            <p:ph type="body" idx="1"/>
          </p:nvPr>
        </p:nvSpPr>
        <p:spPr>
          <a:xfrm>
            <a:off x="304800" y="1600200"/>
            <a:ext cx="8458200" cy="4419600"/>
          </a:xfrm>
          <a:noFill/>
          <a:ln/>
        </p:spPr>
        <p:txBody>
          <a:bodyPr/>
          <a:lstStyle/>
          <a:p>
            <a:pPr>
              <a:lnSpc>
                <a:spcPct val="80000"/>
              </a:lnSpc>
            </a:pPr>
            <a:r>
              <a:rPr lang="en-US" sz="2000"/>
              <a:t>The crew of each launched spacecraft is made up of astronauts and/or cosmonauts.</a:t>
            </a:r>
          </a:p>
          <a:p>
            <a:pPr>
              <a:lnSpc>
                <a:spcPct val="80000"/>
              </a:lnSpc>
            </a:pPr>
            <a:endParaRPr lang="en-US" sz="2000"/>
          </a:p>
          <a:p>
            <a:pPr>
              <a:lnSpc>
                <a:spcPct val="80000"/>
              </a:lnSpc>
            </a:pPr>
            <a:r>
              <a:rPr lang="en-US" sz="2000"/>
              <a:t>The crew assignments and duties of commander, pilot, Space Shuttle mission specialist, or International Space Station flight engineer are drawn from the NASA professional career astronauts.</a:t>
            </a:r>
          </a:p>
          <a:p>
            <a:pPr>
              <a:lnSpc>
                <a:spcPct val="80000"/>
              </a:lnSpc>
            </a:pPr>
            <a:endParaRPr lang="en-US" sz="2000"/>
          </a:p>
          <a:p>
            <a:pPr>
              <a:lnSpc>
                <a:spcPct val="80000"/>
              </a:lnSpc>
            </a:pPr>
            <a:r>
              <a:rPr lang="en-US" sz="2000"/>
              <a:t>A special category of astronauts typically titled "payload specialist" refers to individuals selected and trained by commercial or research organizations for flights of a specific payload on a space flight mission.</a:t>
            </a:r>
          </a:p>
          <a:p>
            <a:pPr>
              <a:lnSpc>
                <a:spcPct val="80000"/>
              </a:lnSpc>
              <a:buFontTx/>
              <a:buNone/>
            </a:pPr>
            <a:r>
              <a:rPr lang="en-US" sz="2000"/>
              <a:t>	At the present time, these payload specialists may be cosmonauts or astronauts designated by the international partners, individuals selected by the research community, or a company or consortia flying a commercial payload aboard the spacecraft. </a:t>
            </a:r>
          </a:p>
        </p:txBody>
      </p:sp>
      <p:sp>
        <p:nvSpPr>
          <p:cNvPr id="2" name="Slide Number Placeholder 1"/>
          <p:cNvSpPr>
            <a:spLocks noGrp="1"/>
          </p:cNvSpPr>
          <p:nvPr>
            <p:ph type="sldNum" sz="quarter" idx="12"/>
          </p:nvPr>
        </p:nvSpPr>
        <p:spPr/>
        <p:txBody>
          <a:bodyPr/>
          <a:lstStyle/>
          <a:p>
            <a:fld id="{95B492DE-F983-400F-A9AE-DDCCEF8B154B}" type="slidenum">
              <a:rPr lang="en-US" smtClean="0"/>
              <a:pPr/>
              <a:t>4</a:t>
            </a:fld>
            <a:endParaRPr lang="en-US"/>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152400"/>
            <a:ext cx="8229600" cy="487363"/>
          </a:xfrm>
        </p:spPr>
        <p:txBody>
          <a:bodyPr/>
          <a:lstStyle/>
          <a:p>
            <a:r>
              <a:rPr lang="en-US" sz="3600"/>
              <a:t>Space Flyers Categories</a:t>
            </a:r>
          </a:p>
        </p:txBody>
      </p:sp>
      <p:sp>
        <p:nvSpPr>
          <p:cNvPr id="59395" name="Rectangle 3"/>
          <p:cNvSpPr>
            <a:spLocks noGrp="1" noChangeArrowheads="1"/>
          </p:cNvSpPr>
          <p:nvPr>
            <p:ph type="body" idx="1"/>
          </p:nvPr>
        </p:nvSpPr>
        <p:spPr>
          <a:xfrm>
            <a:off x="381000" y="1143000"/>
            <a:ext cx="8382000" cy="5410200"/>
          </a:xfrm>
          <a:noFill/>
          <a:ln/>
        </p:spPr>
        <p:txBody>
          <a:bodyPr/>
          <a:lstStyle/>
          <a:p>
            <a:pPr>
              <a:lnSpc>
                <a:spcPct val="80000"/>
              </a:lnSpc>
            </a:pPr>
            <a:endParaRPr lang="en-US" sz="1800" dirty="0"/>
          </a:p>
          <a:p>
            <a:pPr>
              <a:lnSpc>
                <a:spcPct val="80000"/>
              </a:lnSpc>
            </a:pPr>
            <a:endParaRPr lang="en-US" sz="1800" dirty="0"/>
          </a:p>
          <a:p>
            <a:pPr>
              <a:lnSpc>
                <a:spcPct val="80000"/>
              </a:lnSpc>
            </a:pPr>
            <a:endParaRPr lang="en-US" sz="1800" dirty="0"/>
          </a:p>
          <a:p>
            <a:pPr lvl="1">
              <a:lnSpc>
                <a:spcPct val="80000"/>
              </a:lnSpc>
            </a:pPr>
            <a:endParaRPr lang="en-US" sz="1600" dirty="0"/>
          </a:p>
        </p:txBody>
      </p:sp>
      <p:graphicFrame>
        <p:nvGraphicFramePr>
          <p:cNvPr id="2" name="Table 1"/>
          <p:cNvGraphicFramePr>
            <a:graphicFrameLocks noGrp="1"/>
          </p:cNvGraphicFramePr>
          <p:nvPr>
            <p:extLst>
              <p:ext uri="{D42A27DB-BD31-4B8C-83A1-F6EECF244321}">
                <p14:modId xmlns:p14="http://schemas.microsoft.com/office/powerpoint/2010/main" val="90883972"/>
              </p:ext>
            </p:extLst>
          </p:nvPr>
        </p:nvGraphicFramePr>
        <p:xfrm>
          <a:off x="152400" y="914399"/>
          <a:ext cx="8839200" cy="5410199"/>
        </p:xfrm>
        <a:graphic>
          <a:graphicData uri="http://schemas.openxmlformats.org/drawingml/2006/table">
            <a:tbl>
              <a:tblPr firstRow="1" bandRow="1">
                <a:tableStyleId>{21E4AEA4-8DFA-4A89-87EB-49C32662AFE0}</a:tableStyleId>
              </a:tblPr>
              <a:tblGrid>
                <a:gridCol w="2872740">
                  <a:extLst>
                    <a:ext uri="{9D8B030D-6E8A-4147-A177-3AD203B41FA5}">
                      <a16:colId xmlns:a16="http://schemas.microsoft.com/office/drawing/2014/main" val="20000"/>
                    </a:ext>
                  </a:extLst>
                </a:gridCol>
                <a:gridCol w="2983230">
                  <a:extLst>
                    <a:ext uri="{9D8B030D-6E8A-4147-A177-3AD203B41FA5}">
                      <a16:colId xmlns:a16="http://schemas.microsoft.com/office/drawing/2014/main" val="20001"/>
                    </a:ext>
                  </a:extLst>
                </a:gridCol>
                <a:gridCol w="2983230">
                  <a:extLst>
                    <a:ext uri="{9D8B030D-6E8A-4147-A177-3AD203B41FA5}">
                      <a16:colId xmlns:a16="http://schemas.microsoft.com/office/drawing/2014/main" val="1831966730"/>
                    </a:ext>
                  </a:extLst>
                </a:gridCol>
              </a:tblGrid>
              <a:tr h="420691">
                <a:tc>
                  <a:txBody>
                    <a:bodyPr/>
                    <a:lstStyle/>
                    <a:p>
                      <a:pPr algn="ctr"/>
                      <a:r>
                        <a:rPr lang="en-US" dirty="0"/>
                        <a:t>Classification</a:t>
                      </a:r>
                    </a:p>
                  </a:txBody>
                  <a:tcPr/>
                </a:tc>
                <a:tc gridSpan="2">
                  <a:txBody>
                    <a:bodyPr/>
                    <a:lstStyle/>
                    <a:p>
                      <a:pPr algn="ctr"/>
                      <a:r>
                        <a:rPr lang="en-US" dirty="0"/>
                        <a:t>Description</a:t>
                      </a:r>
                    </a:p>
                  </a:txBody>
                  <a:tcPr/>
                </a:tc>
                <a:tc hMerge="1">
                  <a:txBody>
                    <a:bodyPr/>
                    <a:lstStyle/>
                    <a:p>
                      <a:endParaRPr lang="en-US"/>
                    </a:p>
                  </a:txBody>
                  <a:tcPr/>
                </a:tc>
                <a:extLst>
                  <a:ext uri="{0D108BD9-81ED-4DB2-BD59-A6C34878D82A}">
                    <a16:rowId xmlns:a16="http://schemas.microsoft.com/office/drawing/2014/main" val="10000"/>
                  </a:ext>
                </a:extLst>
              </a:tr>
              <a:tr h="7261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i="1" u="none" kern="1200" baseline="0" dirty="0">
                          <a:solidFill>
                            <a:schemeClr val="tx1"/>
                          </a:solidFill>
                          <a:latin typeface="+mn-lt"/>
                          <a:ea typeface="+mn-ea"/>
                          <a:cs typeface="+mn-cs"/>
                        </a:rPr>
                        <a:t>Active</a:t>
                      </a: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hlinkClick r:id="rId2"/>
                        </a:rPr>
                        <a:t>U.S. astronauts </a:t>
                      </a:r>
                      <a:r>
                        <a:rPr lang="en-US" sz="1800" dirty="0"/>
                        <a:t>who are currently eligible for flight assignment, including those who are assigned to crews.</a:t>
                      </a:r>
                      <a:endParaRPr lang="en-US" dirty="0"/>
                    </a:p>
                  </a:txBody>
                  <a:tcPr/>
                </a:tc>
                <a:tc hMerge="1">
                  <a:txBody>
                    <a:bodyPr/>
                    <a:lstStyle/>
                    <a:p>
                      <a:endParaRPr lang="en-US"/>
                    </a:p>
                  </a:txBody>
                  <a:tcPr/>
                </a:tc>
                <a:extLst>
                  <a:ext uri="{0D108BD9-81ED-4DB2-BD59-A6C34878D82A}">
                    <a16:rowId xmlns:a16="http://schemas.microsoft.com/office/drawing/2014/main" val="10001"/>
                  </a:ext>
                </a:extLst>
              </a:tr>
              <a:tr h="13485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i="1" u="none" kern="1200" baseline="0" dirty="0">
                          <a:solidFill>
                            <a:schemeClr val="tx1"/>
                          </a:solidFill>
                          <a:latin typeface="+mn-lt"/>
                          <a:ea typeface="+mn-ea"/>
                          <a:cs typeface="+mn-cs"/>
                        </a:rPr>
                        <a:t>Management</a:t>
                      </a: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Experienced astronauts who have been promoted to other positions within NASA, or astronauts on special duty assignments or sabbaticals that make them unavailable for direct support to the Astronaut Office.</a:t>
                      </a:r>
                      <a:endParaRPr lang="en-US" dirty="0"/>
                    </a:p>
                  </a:txBody>
                  <a:tcPr/>
                </a:tc>
                <a:tc hMerge="1">
                  <a:txBody>
                    <a:bodyPr/>
                    <a:lstStyle/>
                    <a:p>
                      <a:endParaRPr lang="en-US"/>
                    </a:p>
                  </a:txBody>
                  <a:tcPr/>
                </a:tc>
                <a:extLst>
                  <a:ext uri="{0D108BD9-81ED-4DB2-BD59-A6C34878D82A}">
                    <a16:rowId xmlns:a16="http://schemas.microsoft.com/office/drawing/2014/main" val="10002"/>
                  </a:ext>
                </a:extLst>
              </a:tr>
              <a:tr h="7261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i="1" u="none" baseline="0" dirty="0">
                          <a:solidFill>
                            <a:schemeClr val="tx1"/>
                          </a:solidFill>
                        </a:rPr>
                        <a:t>Former</a:t>
                      </a:r>
                      <a:endParaRPr lang="en-US" u="none" baseline="0" dirty="0">
                        <a:solidFill>
                          <a:schemeClr val="tx1"/>
                        </a:solidFill>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Those who have left NASA after a career in the Astronaut Corps, including those who are deceased.</a:t>
                      </a:r>
                      <a:endParaRPr lang="en-US" dirty="0"/>
                    </a:p>
                  </a:txBody>
                  <a:tcPr/>
                </a:tc>
                <a:tc hMerge="1">
                  <a:txBody>
                    <a:bodyPr/>
                    <a:lstStyle/>
                    <a:p>
                      <a:endParaRPr lang="en-US"/>
                    </a:p>
                  </a:txBody>
                  <a:tcPr/>
                </a:tc>
                <a:extLst>
                  <a:ext uri="{0D108BD9-81ED-4DB2-BD59-A6C34878D82A}">
                    <a16:rowId xmlns:a16="http://schemas.microsoft.com/office/drawing/2014/main" val="10003"/>
                  </a:ext>
                </a:extLst>
              </a:tr>
              <a:tr h="978538">
                <a:tc rowSpan="2">
                  <a:txBody>
                    <a:bodyPr/>
                    <a:lstStyle/>
                    <a:p>
                      <a:pPr algn="ctr">
                        <a:lnSpc>
                          <a:spcPct val="80000"/>
                        </a:lnSpc>
                      </a:pPr>
                      <a:r>
                        <a:rPr lang="en-US" sz="1800" i="1" u="none" kern="1200" baseline="0" dirty="0">
                          <a:solidFill>
                            <a:schemeClr val="tx1"/>
                          </a:solidFill>
                          <a:latin typeface="+mn-lt"/>
                          <a:ea typeface="+mn-ea"/>
                          <a:cs typeface="+mn-cs"/>
                        </a:rPr>
                        <a:t>International</a:t>
                      </a:r>
                    </a:p>
                  </a:txBody>
                  <a:tcPr/>
                </a:tc>
                <a:tc gridSpan="2">
                  <a:txBody>
                    <a:bodyPr/>
                    <a:lstStyle/>
                    <a:p>
                      <a:pPr>
                        <a:lnSpc>
                          <a:spcPct val="80000"/>
                        </a:lnSpc>
                      </a:pPr>
                      <a:r>
                        <a:rPr lang="en-US" sz="1800" dirty="0"/>
                        <a:t>Those individuals from international space agencies who have trained at Johnson Space Center and serve as mission specialists with NASA.</a:t>
                      </a:r>
                    </a:p>
                  </a:txBody>
                  <a:tcPr/>
                </a:tc>
                <a:tc hMerge="1">
                  <a:txBody>
                    <a:bodyPr/>
                    <a:lstStyle/>
                    <a:p>
                      <a:pPr lvl="2">
                        <a:lnSpc>
                          <a:spcPct val="80000"/>
                        </a:lnSpc>
                      </a:pPr>
                      <a:endParaRPr lang="en-US" dirty="0"/>
                    </a:p>
                  </a:txBody>
                  <a:tcPr/>
                </a:tc>
                <a:extLst>
                  <a:ext uri="{0D108BD9-81ED-4DB2-BD59-A6C34878D82A}">
                    <a16:rowId xmlns:a16="http://schemas.microsoft.com/office/drawing/2014/main" val="10004"/>
                  </a:ext>
                </a:extLst>
              </a:tr>
              <a:tr h="1210206">
                <a:tc vMerge="1">
                  <a:txBody>
                    <a:bodyPr/>
                    <a:lstStyle/>
                    <a:p>
                      <a:endParaRPr lang="en-US"/>
                    </a:p>
                  </a:txBody>
                  <a:tcPr/>
                </a:tc>
                <a:tc>
                  <a:txBody>
                    <a:bodyPr/>
                    <a:lstStyle/>
                    <a:p>
                      <a:pPr lvl="1">
                        <a:lnSpc>
                          <a:spcPct val="80000"/>
                        </a:lnSpc>
                      </a:pPr>
                      <a:r>
                        <a:rPr lang="en-US" sz="1400" b="1" dirty="0"/>
                        <a:t>Astronauts:</a:t>
                      </a:r>
                    </a:p>
                    <a:p>
                      <a:pPr lvl="2">
                        <a:lnSpc>
                          <a:spcPct val="80000"/>
                        </a:lnSpc>
                      </a:pPr>
                      <a:r>
                        <a:rPr lang="en-US" sz="1200" b="1" dirty="0">
                          <a:hlinkClick r:id="rId3"/>
                        </a:rPr>
                        <a:t>Arab</a:t>
                      </a:r>
                      <a:endParaRPr lang="en-US" sz="1200" b="1" dirty="0"/>
                    </a:p>
                    <a:p>
                      <a:pPr lvl="2">
                        <a:lnSpc>
                          <a:spcPct val="80000"/>
                        </a:lnSpc>
                      </a:pPr>
                      <a:r>
                        <a:rPr lang="en-US" sz="1200" b="1" dirty="0">
                          <a:hlinkClick r:id="rId4"/>
                        </a:rPr>
                        <a:t>Canada</a:t>
                      </a:r>
                      <a:endParaRPr lang="en-US" sz="1200" b="1" dirty="0"/>
                    </a:p>
                    <a:p>
                      <a:pPr lvl="2">
                        <a:lnSpc>
                          <a:spcPct val="80000"/>
                        </a:lnSpc>
                      </a:pPr>
                      <a:r>
                        <a:rPr lang="en-US" sz="1200" b="1" dirty="0">
                          <a:hlinkClick r:id="rId5"/>
                        </a:rPr>
                        <a:t>China</a:t>
                      </a:r>
                      <a:r>
                        <a:rPr lang="en-US" sz="1200" b="1" dirty="0"/>
                        <a:t> “Taikonauts”</a:t>
                      </a:r>
                    </a:p>
                    <a:p>
                      <a:pPr marL="914400" marR="0" lvl="2" indent="0" algn="l" defTabSz="914400" rtl="0" eaLnBrk="1" fontAlgn="auto" latinLnBrk="0" hangingPunct="1">
                        <a:lnSpc>
                          <a:spcPct val="80000"/>
                        </a:lnSpc>
                        <a:spcBef>
                          <a:spcPts val="0"/>
                        </a:spcBef>
                        <a:spcAft>
                          <a:spcPts val="0"/>
                        </a:spcAft>
                        <a:buClrTx/>
                        <a:buSzTx/>
                        <a:buFontTx/>
                        <a:buNone/>
                        <a:tabLst/>
                        <a:defRPr/>
                      </a:pPr>
                      <a:r>
                        <a:rPr lang="en-US" sz="1200" b="1" dirty="0">
                          <a:hlinkClick r:id="rId6"/>
                        </a:rPr>
                        <a:t>Europe</a:t>
                      </a:r>
                      <a:endParaRPr lang="en-US" sz="1200" b="1" dirty="0"/>
                    </a:p>
                    <a:p>
                      <a:pPr lvl="2">
                        <a:lnSpc>
                          <a:spcPct val="80000"/>
                        </a:lnSpc>
                      </a:pPr>
                      <a:r>
                        <a:rPr lang="en-US" sz="1200" b="1" dirty="0">
                          <a:hlinkClick r:id="rId7"/>
                        </a:rPr>
                        <a:t>India</a:t>
                      </a:r>
                      <a:endParaRPr lang="en-US" sz="1200" b="1" dirty="0">
                        <a:hlinkClick r:id="rId8"/>
                      </a:endParaRPr>
                    </a:p>
                    <a:p>
                      <a:pPr lvl="2">
                        <a:lnSpc>
                          <a:spcPct val="80000"/>
                        </a:lnSpc>
                      </a:pPr>
                      <a:r>
                        <a:rPr lang="en-US" sz="1200" b="1" dirty="0">
                          <a:hlinkClick r:id="rId8"/>
                        </a:rPr>
                        <a:t>Japan</a:t>
                      </a:r>
                      <a:endParaRPr lang="en-US" sz="1200" b="1" dirty="0"/>
                    </a:p>
                  </a:txBody>
                  <a:tcPr/>
                </a:tc>
                <a:tc>
                  <a:txBody>
                    <a:bodyPr/>
                    <a:lstStyle/>
                    <a:p>
                      <a:pPr lvl="1">
                        <a:lnSpc>
                          <a:spcPct val="80000"/>
                        </a:lnSpc>
                      </a:pPr>
                      <a:r>
                        <a:rPr lang="en-US" sz="1400" b="1" dirty="0"/>
                        <a:t>Cosmonauts:</a:t>
                      </a:r>
                    </a:p>
                    <a:p>
                      <a:pPr lvl="2" algn="l">
                        <a:lnSpc>
                          <a:spcPct val="80000"/>
                        </a:lnSpc>
                      </a:pPr>
                      <a:r>
                        <a:rPr lang="en-US" sz="1200" b="1" dirty="0">
                          <a:hlinkClick r:id="rId9"/>
                        </a:rPr>
                        <a:t>Russia</a:t>
                      </a:r>
                      <a:endParaRPr lang="en-US" sz="1200" b="1" dirty="0"/>
                    </a:p>
                    <a:p>
                      <a:pPr lvl="2">
                        <a:lnSpc>
                          <a:spcPct val="80000"/>
                        </a:lnSpc>
                      </a:pPr>
                      <a:r>
                        <a:rPr lang="en-US" sz="1200" b="1" dirty="0">
                          <a:solidFill>
                            <a:srgbClr val="FF0000"/>
                          </a:solidFill>
                        </a:rPr>
                        <a:t>Tourists</a:t>
                      </a:r>
                      <a:r>
                        <a:rPr lang="en-US" sz="1200" b="1" dirty="0"/>
                        <a:t>….</a:t>
                      </a:r>
                      <a:endParaRPr lang="en-US" sz="1200" dirty="0"/>
                    </a:p>
                  </a:txBody>
                  <a:tcPr/>
                </a:tc>
                <a:extLst>
                  <a:ext uri="{0D108BD9-81ED-4DB2-BD59-A6C34878D82A}">
                    <a16:rowId xmlns:a16="http://schemas.microsoft.com/office/drawing/2014/main" val="947447916"/>
                  </a:ext>
                </a:extLst>
              </a:tr>
            </a:tbl>
          </a:graphicData>
        </a:graphic>
      </p:graphicFrame>
      <p:sp>
        <p:nvSpPr>
          <p:cNvPr id="3" name="Slide Number Placeholder 2"/>
          <p:cNvSpPr>
            <a:spLocks noGrp="1"/>
          </p:cNvSpPr>
          <p:nvPr>
            <p:ph type="sldNum" sz="quarter" idx="12"/>
          </p:nvPr>
        </p:nvSpPr>
        <p:spPr/>
        <p:txBody>
          <a:bodyPr/>
          <a:lstStyle/>
          <a:p>
            <a:fld id="{95B492DE-F983-400F-A9AE-DDCCEF8B154B}"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57200" y="274638"/>
            <a:ext cx="8229600" cy="792162"/>
          </a:xfrm>
        </p:spPr>
        <p:txBody>
          <a:bodyPr/>
          <a:lstStyle/>
          <a:p>
            <a:r>
              <a:rPr lang="en-US"/>
              <a:t>Astronaut Selection Facts</a:t>
            </a:r>
          </a:p>
        </p:txBody>
      </p:sp>
      <p:sp>
        <p:nvSpPr>
          <p:cNvPr id="93187" name="Rectangle 3"/>
          <p:cNvSpPr>
            <a:spLocks noGrp="1" noChangeArrowheads="1"/>
          </p:cNvSpPr>
          <p:nvPr>
            <p:ph type="body" idx="1"/>
          </p:nvPr>
        </p:nvSpPr>
        <p:spPr>
          <a:xfrm>
            <a:off x="228600" y="1600200"/>
            <a:ext cx="8382000" cy="4953000"/>
          </a:xfrm>
        </p:spPr>
        <p:txBody>
          <a:bodyPr/>
          <a:lstStyle/>
          <a:p>
            <a:pPr>
              <a:lnSpc>
                <a:spcPct val="80000"/>
              </a:lnSpc>
            </a:pPr>
            <a:r>
              <a:rPr lang="en-US" sz="1600" dirty="0"/>
              <a:t>The first U.S. astronauts were selected in 1959, before human spaceflight operations began. NASA asked the military services to provide a list of personnel who met specific qualifications.</a:t>
            </a:r>
          </a:p>
          <a:p>
            <a:pPr>
              <a:lnSpc>
                <a:spcPct val="80000"/>
              </a:lnSpc>
              <a:buFontTx/>
              <a:buNone/>
            </a:pPr>
            <a:r>
              <a:rPr lang="en-US" sz="1600" dirty="0"/>
              <a:t>	After stringent screening, NASA announced</a:t>
            </a:r>
          </a:p>
          <a:p>
            <a:pPr>
              <a:lnSpc>
                <a:spcPct val="80000"/>
              </a:lnSpc>
              <a:buFontTx/>
              <a:buNone/>
            </a:pPr>
            <a:r>
              <a:rPr lang="en-US" sz="1600" dirty="0"/>
              <a:t>	its selection of seven men, all pilots, as the </a:t>
            </a:r>
          </a:p>
          <a:p>
            <a:pPr>
              <a:lnSpc>
                <a:spcPct val="80000"/>
              </a:lnSpc>
              <a:buFontTx/>
              <a:buNone/>
            </a:pPr>
            <a:r>
              <a:rPr lang="en-US" sz="1600" dirty="0"/>
              <a:t>	first American astronauts.</a:t>
            </a:r>
          </a:p>
          <a:p>
            <a:pPr>
              <a:lnSpc>
                <a:spcPct val="80000"/>
              </a:lnSpc>
              <a:buFontTx/>
              <a:buNone/>
            </a:pPr>
            <a:r>
              <a:rPr lang="en-US" sz="1600" dirty="0"/>
              <a:t>	NASA has selected </a:t>
            </a:r>
            <a:r>
              <a:rPr lang="en-US" sz="1600" u="sng" dirty="0">
                <a:solidFill>
                  <a:srgbClr val="FF0000"/>
                </a:solidFill>
                <a:hlinkClick r:id="rId3"/>
              </a:rPr>
              <a:t>22</a:t>
            </a:r>
            <a:r>
              <a:rPr lang="en-US" sz="1600" dirty="0">
                <a:solidFill>
                  <a:srgbClr val="FF0000"/>
                </a:solidFill>
              </a:rPr>
              <a:t> </a:t>
            </a:r>
            <a:r>
              <a:rPr lang="en-US" sz="1600" dirty="0"/>
              <a:t>more groups of</a:t>
            </a:r>
          </a:p>
          <a:p>
            <a:pPr>
              <a:lnSpc>
                <a:spcPct val="80000"/>
              </a:lnSpc>
              <a:buFontTx/>
              <a:buNone/>
            </a:pPr>
            <a:r>
              <a:rPr lang="en-US" sz="1600" dirty="0"/>
              <a:t>	astronauts since the “Mercury Seven.”</a:t>
            </a:r>
          </a:p>
          <a:p>
            <a:pPr>
              <a:lnSpc>
                <a:spcPct val="80000"/>
              </a:lnSpc>
              <a:buFontTx/>
              <a:buNone/>
            </a:pPr>
            <a:r>
              <a:rPr lang="en-US" sz="1600" dirty="0"/>
              <a:t>	The backgrounds of NASA’s latest group of </a:t>
            </a:r>
            <a:r>
              <a:rPr lang="en-US" sz="1600" dirty="0">
                <a:hlinkClick r:id="rId4"/>
              </a:rPr>
              <a:t>Astronaut Candidates </a:t>
            </a:r>
            <a:r>
              <a:rPr lang="en-US" sz="1600" dirty="0"/>
              <a:t>included university professors, doctors, scientist, engineers and pilots.</a:t>
            </a:r>
            <a:br>
              <a:rPr lang="en-US" sz="1600" dirty="0"/>
            </a:br>
            <a:endParaRPr lang="en-US" sz="1600" dirty="0"/>
          </a:p>
          <a:p>
            <a:pPr>
              <a:lnSpc>
                <a:spcPct val="80000"/>
              </a:lnSpc>
            </a:pPr>
            <a:r>
              <a:rPr lang="en-US" sz="1600" dirty="0"/>
              <a:t>NASA selects astronauts from a diverse pool of applicants with a wide variety of backgrounds.</a:t>
            </a:r>
          </a:p>
          <a:p>
            <a:pPr>
              <a:lnSpc>
                <a:spcPct val="80000"/>
              </a:lnSpc>
              <a:buFontTx/>
              <a:buNone/>
            </a:pPr>
            <a:r>
              <a:rPr lang="en-US" sz="1600" dirty="0"/>
              <a:t>	From the thousands of applications received, only a few are chosen for the intensive Astronaut Candidate training program.</a:t>
            </a:r>
          </a:p>
          <a:p>
            <a:pPr>
              <a:lnSpc>
                <a:spcPct val="80000"/>
              </a:lnSpc>
              <a:buFontTx/>
              <a:buNone/>
            </a:pPr>
            <a:r>
              <a:rPr lang="en-US" sz="1600" dirty="0"/>
              <a:t>	Including the “Mercury Seven”, only </a:t>
            </a:r>
            <a:r>
              <a:rPr lang="en-US" sz="1600" u="sng" dirty="0">
                <a:solidFill>
                  <a:srgbClr val="FF0000"/>
                </a:solidFill>
                <a:hlinkClick r:id="rId5"/>
              </a:rPr>
              <a:t>370</a:t>
            </a:r>
            <a:r>
              <a:rPr lang="en-US" sz="1600" dirty="0">
                <a:hlinkClick r:id="rId5"/>
              </a:rPr>
              <a:t> </a:t>
            </a:r>
            <a:r>
              <a:rPr lang="en-US" sz="1600" dirty="0"/>
              <a:t>astronauts have been selected to date (</a:t>
            </a:r>
            <a:r>
              <a:rPr lang="en-US" sz="1600" dirty="0">
                <a:hlinkClick r:id="rId5"/>
              </a:rPr>
              <a:t>2021</a:t>
            </a:r>
            <a:r>
              <a:rPr lang="en-US" sz="1600" dirty="0"/>
              <a:t>).</a:t>
            </a:r>
            <a:br>
              <a:rPr lang="en-US" sz="1600" dirty="0"/>
            </a:br>
            <a:endParaRPr lang="en-US" sz="1600" dirty="0"/>
          </a:p>
          <a:p>
            <a:pPr>
              <a:lnSpc>
                <a:spcPct val="80000"/>
              </a:lnSpc>
            </a:pPr>
            <a:r>
              <a:rPr lang="en-US" sz="1600" dirty="0"/>
              <a:t>The astronauts of the 21st century will help lead NASA through the next steps of its </a:t>
            </a:r>
            <a:r>
              <a:rPr lang="en-US" sz="1600" dirty="0">
                <a:hlinkClick r:id="rId6"/>
              </a:rPr>
              <a:t>Vision</a:t>
            </a:r>
            <a:r>
              <a:rPr lang="en-US" sz="1600" dirty="0"/>
              <a:t> for Space Exploration as we explore the Moon, Mars, and beyond.</a:t>
            </a:r>
          </a:p>
        </p:txBody>
      </p:sp>
      <p:sp>
        <p:nvSpPr>
          <p:cNvPr id="93192" name="Rectangle 8"/>
          <p:cNvSpPr>
            <a:spLocks noChangeArrowheads="1"/>
          </p:cNvSpPr>
          <p:nvPr/>
        </p:nvSpPr>
        <p:spPr bwMode="auto">
          <a:xfrm>
            <a:off x="6781800" y="2103438"/>
            <a:ext cx="1600200" cy="137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200" i="1">
                <a:solidFill>
                  <a:srgbClr val="FF0000"/>
                </a:solidFill>
              </a:rPr>
              <a:t>Scott Carpenter,</a:t>
            </a:r>
          </a:p>
          <a:p>
            <a:r>
              <a:rPr lang="en-US" sz="1200" i="1">
                <a:solidFill>
                  <a:srgbClr val="FF0000"/>
                </a:solidFill>
              </a:rPr>
              <a:t>Gordon Cooper,</a:t>
            </a:r>
          </a:p>
          <a:p>
            <a:r>
              <a:rPr lang="en-US" sz="1200" i="1">
                <a:solidFill>
                  <a:srgbClr val="FF0000"/>
                </a:solidFill>
              </a:rPr>
              <a:t>John Glenn, </a:t>
            </a:r>
          </a:p>
          <a:p>
            <a:r>
              <a:rPr lang="en-US" sz="1200" i="1">
                <a:solidFill>
                  <a:srgbClr val="FF0000"/>
                </a:solidFill>
              </a:rPr>
              <a:t>Gus Grissom,</a:t>
            </a:r>
          </a:p>
          <a:p>
            <a:r>
              <a:rPr lang="en-US" sz="1200" i="1">
                <a:solidFill>
                  <a:srgbClr val="FF0000"/>
                </a:solidFill>
              </a:rPr>
              <a:t>Walter Schirra, </a:t>
            </a:r>
          </a:p>
          <a:p>
            <a:r>
              <a:rPr lang="en-US" sz="1200" i="1">
                <a:solidFill>
                  <a:srgbClr val="FF0000"/>
                </a:solidFill>
              </a:rPr>
              <a:t>Alan Shepard, and </a:t>
            </a:r>
          </a:p>
          <a:p>
            <a:r>
              <a:rPr lang="en-US" sz="1200" i="1">
                <a:solidFill>
                  <a:srgbClr val="FF0000"/>
                </a:solidFill>
              </a:rPr>
              <a:t>Deke Slayton.</a:t>
            </a:r>
            <a:r>
              <a:rPr lang="en-US" sz="1200"/>
              <a:t> </a:t>
            </a:r>
          </a:p>
        </p:txBody>
      </p:sp>
      <p:sp>
        <p:nvSpPr>
          <p:cNvPr id="2" name="Slide Number Placeholder 1"/>
          <p:cNvSpPr>
            <a:spLocks noGrp="1"/>
          </p:cNvSpPr>
          <p:nvPr>
            <p:ph type="sldNum" sz="quarter" idx="12"/>
          </p:nvPr>
        </p:nvSpPr>
        <p:spPr/>
        <p:txBody>
          <a:bodyPr/>
          <a:lstStyle/>
          <a:p>
            <a:fld id="{95B492DE-F983-400F-A9AE-DDCCEF8B154B}" type="slidenum">
              <a:rPr lang="en-US" smtClean="0"/>
              <a:pPr/>
              <a:t>6</a:t>
            </a:fld>
            <a:endParaRPr lang="en-US"/>
          </a:p>
        </p:txBody>
      </p:sp>
      <p:pic>
        <p:nvPicPr>
          <p:cNvPr id="1026" name="Picture 2" descr="Original Mercury astronauts stand in group for photo in front of spacecraft ">
            <a:hlinkClick r:id="rId7"/>
            <a:extLst>
              <a:ext uri="{FF2B5EF4-FFF2-40B4-BE49-F238E27FC236}">
                <a16:creationId xmlns:a16="http://schemas.microsoft.com/office/drawing/2014/main" id="{B18C5E43-10D0-F797-CF1B-F00E8DF88EF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44882" y="2058468"/>
            <a:ext cx="1760718" cy="13700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457200" y="274638"/>
            <a:ext cx="8229600" cy="533400"/>
          </a:xfrm>
        </p:spPr>
        <p:txBody>
          <a:bodyPr/>
          <a:lstStyle/>
          <a:p>
            <a:r>
              <a:rPr lang="en-US" sz="3200" dirty="0">
                <a:hlinkClick r:id="rId3"/>
              </a:rPr>
              <a:t>General Program Requirements</a:t>
            </a:r>
          </a:p>
        </p:txBody>
      </p:sp>
      <p:sp>
        <p:nvSpPr>
          <p:cNvPr id="100355" name="Text Box 3"/>
          <p:cNvSpPr txBox="1">
            <a:spLocks noChangeArrowheads="1"/>
          </p:cNvSpPr>
          <p:nvPr/>
        </p:nvSpPr>
        <p:spPr bwMode="auto">
          <a:xfrm>
            <a:off x="304800" y="914400"/>
            <a:ext cx="8610600" cy="558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eaLnBrk="0" hangingPunct="0">
              <a:buFontTx/>
              <a:buAutoNum type="arabicParenR"/>
            </a:pPr>
            <a:r>
              <a:rPr lang="en-US" u="sng"/>
              <a:t>Selected applicants will be designated Astronaut Candidates</a:t>
            </a:r>
            <a:r>
              <a:rPr lang="en-US"/>
              <a:t> and will be assigned to the Astronaut Office at the Johnson Space Center, Houston, Texas.</a:t>
            </a:r>
          </a:p>
          <a:p>
            <a:pPr eaLnBrk="0" hangingPunct="0">
              <a:buFontTx/>
              <a:buAutoNum type="arabicParenR"/>
            </a:pPr>
            <a:endParaRPr lang="en-US"/>
          </a:p>
          <a:p>
            <a:pPr eaLnBrk="0" hangingPunct="0">
              <a:buFontTx/>
              <a:buAutoNum type="arabicParenR" startAt="2"/>
            </a:pPr>
            <a:r>
              <a:rPr lang="en-US"/>
              <a:t>The astronaut </a:t>
            </a:r>
            <a:r>
              <a:rPr lang="en-US" u="sng"/>
              <a:t>candidates will undergo a training and evaluation</a:t>
            </a:r>
          </a:p>
          <a:p>
            <a:pPr eaLnBrk="0" hangingPunct="0"/>
            <a:r>
              <a:rPr lang="en-US"/>
              <a:t>	</a:t>
            </a:r>
            <a:r>
              <a:rPr lang="en-US" u="sng"/>
              <a:t>period lasting Approximately 2 years</a:t>
            </a:r>
            <a:r>
              <a:rPr lang="en-US"/>
              <a:t>, during which time they will </a:t>
            </a:r>
          </a:p>
          <a:p>
            <a:pPr eaLnBrk="0" hangingPunct="0"/>
            <a:r>
              <a:rPr lang="en-US"/>
              <a:t>	participate in the basic Astronaut Candidate training program, </a:t>
            </a:r>
          </a:p>
          <a:p>
            <a:pPr eaLnBrk="0" hangingPunct="0"/>
            <a:r>
              <a:rPr lang="en-US"/>
              <a:t>	which is designated to develop the knowledge and skills</a:t>
            </a:r>
          </a:p>
          <a:p>
            <a:pPr eaLnBrk="0" hangingPunct="0"/>
            <a:r>
              <a:rPr lang="en-US"/>
              <a:t>	required for formal mission training upon selection for a flight.</a:t>
            </a:r>
          </a:p>
          <a:p>
            <a:pPr eaLnBrk="0" hangingPunct="0"/>
            <a:r>
              <a:rPr lang="en-US"/>
              <a:t>	Astronaut Candidates (Piloting background) will maintain</a:t>
            </a:r>
          </a:p>
          <a:p>
            <a:pPr eaLnBrk="0" hangingPunct="0"/>
            <a:r>
              <a:rPr lang="en-US"/>
              <a:t>	proficiency in NASA aircraft during their candidate period.</a:t>
            </a:r>
          </a:p>
          <a:p>
            <a:pPr eaLnBrk="0" hangingPunct="0"/>
            <a:endParaRPr lang="en-US"/>
          </a:p>
          <a:p>
            <a:pPr eaLnBrk="0" hangingPunct="0">
              <a:buFontTx/>
              <a:buAutoNum type="arabicParenR" startAt="3"/>
            </a:pPr>
            <a:r>
              <a:rPr lang="en-US"/>
              <a:t>As part of the Astronaut Candidate training program, Astronaut </a:t>
            </a:r>
          </a:p>
          <a:p>
            <a:pPr eaLnBrk="0" hangingPunct="0"/>
            <a:r>
              <a:rPr lang="en-US"/>
              <a:t>	Candidates are required to complete military water survival </a:t>
            </a:r>
          </a:p>
          <a:p>
            <a:pPr eaLnBrk="0" hangingPunct="0"/>
            <a:r>
              <a:rPr lang="en-US"/>
              <a:t>	before beginning their flying syllabus, and become SCUBA </a:t>
            </a:r>
          </a:p>
          <a:p>
            <a:pPr eaLnBrk="0" hangingPunct="0"/>
            <a:r>
              <a:rPr lang="en-US"/>
              <a:t>	qualified to prepare them for the EVA training.  Consequently, </a:t>
            </a:r>
          </a:p>
          <a:p>
            <a:pPr eaLnBrk="0" hangingPunct="0"/>
            <a:r>
              <a:rPr lang="en-US"/>
              <a:t>	all Astronaut Candidates will be required to pass a swimming </a:t>
            </a:r>
          </a:p>
          <a:p>
            <a:pPr eaLnBrk="0" hangingPunct="0"/>
            <a:r>
              <a:rPr lang="en-US"/>
              <a:t>	test during their first month of training.  They must swim </a:t>
            </a:r>
          </a:p>
          <a:p>
            <a:pPr eaLnBrk="0" hangingPunct="0"/>
            <a:r>
              <a:rPr lang="en-US"/>
              <a:t>	3 lengths of a 25-M pool without stopping, and then swim </a:t>
            </a:r>
          </a:p>
          <a:p>
            <a:pPr eaLnBrk="0" hangingPunct="0"/>
            <a:r>
              <a:rPr lang="en-US"/>
              <a:t>	3 lengths of the pool in a flight suit and tennis shoes. There </a:t>
            </a:r>
          </a:p>
          <a:p>
            <a:pPr eaLnBrk="0" hangingPunct="0"/>
            <a:r>
              <a:rPr lang="en-US"/>
              <a:t>	is no time limit.  They must also tread water continuously for 10 minutes.</a:t>
            </a:r>
          </a:p>
        </p:txBody>
      </p:sp>
      <p:sp>
        <p:nvSpPr>
          <p:cNvPr id="100358" name="Rectangle 6"/>
          <p:cNvSpPr>
            <a:spLocks noChangeArrowheads="1"/>
          </p:cNvSpPr>
          <p:nvPr/>
        </p:nvSpPr>
        <p:spPr bwMode="auto">
          <a:xfrm>
            <a:off x="4168775" y="3687763"/>
            <a:ext cx="47466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i="1" dirty="0"/>
              <a:t>(Applicant → Candidate → Astronaut “penguin” → Flown Astronaut)</a:t>
            </a:r>
          </a:p>
        </p:txBody>
      </p:sp>
      <p:sp>
        <p:nvSpPr>
          <p:cNvPr id="100359" name="Line 7"/>
          <p:cNvSpPr>
            <a:spLocks noChangeShapeType="1"/>
          </p:cNvSpPr>
          <p:nvPr/>
        </p:nvSpPr>
        <p:spPr bwMode="auto">
          <a:xfrm flipH="1">
            <a:off x="6934200" y="3200400"/>
            <a:ext cx="8382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Slide Number Placeholder 1"/>
          <p:cNvSpPr>
            <a:spLocks noGrp="1"/>
          </p:cNvSpPr>
          <p:nvPr>
            <p:ph type="sldNum" sz="quarter" idx="12"/>
          </p:nvPr>
        </p:nvSpPr>
        <p:spPr/>
        <p:txBody>
          <a:bodyPr/>
          <a:lstStyle/>
          <a:p>
            <a:fld id="{8407E3BB-E4C9-4F58-B7F5-7A3A7A06475D}" type="slidenum">
              <a:rPr lang="en-US" smtClean="0"/>
              <a:pPr/>
              <a:t>7</a:t>
            </a:fld>
            <a:endParaRPr lang="en-US"/>
          </a:p>
        </p:txBody>
      </p:sp>
      <p:pic>
        <p:nvPicPr>
          <p:cNvPr id="2050" name="Picture 2" descr="The IceBridge mascot aboard the NASA DC-8">
            <a:hlinkClick r:id="rId4"/>
            <a:extLst>
              <a:ext uri="{FF2B5EF4-FFF2-40B4-BE49-F238E27FC236}">
                <a16:creationId xmlns:a16="http://schemas.microsoft.com/office/drawing/2014/main" id="{B53B1C27-CA56-A155-4571-DB702F3EF6F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9000" y="2002473"/>
            <a:ext cx="1808192" cy="119792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ext, several&#10;&#10;Description automatically generated">
            <a:extLst>
              <a:ext uri="{FF2B5EF4-FFF2-40B4-BE49-F238E27FC236}">
                <a16:creationId xmlns:a16="http://schemas.microsoft.com/office/drawing/2014/main" id="{7E0DEF79-A2FA-4CF9-9183-6BA6F068A69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34200" y="4335030"/>
            <a:ext cx="2144760" cy="160857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304800" y="152400"/>
            <a:ext cx="8458200" cy="762000"/>
          </a:xfrm>
        </p:spPr>
        <p:txBody>
          <a:bodyPr/>
          <a:lstStyle/>
          <a:p>
            <a:r>
              <a:rPr lang="en-US" sz="3200" dirty="0">
                <a:hlinkClick r:id="rId2"/>
              </a:rPr>
              <a:t>General Program Requirements</a:t>
            </a:r>
            <a:br>
              <a:rPr lang="en-US" sz="3200" dirty="0">
                <a:hlinkClick r:id="rId2"/>
              </a:rPr>
            </a:br>
            <a:r>
              <a:rPr lang="en-US" sz="2000" dirty="0">
                <a:hlinkClick r:id="rId2"/>
              </a:rPr>
              <a:t>(continued)</a:t>
            </a:r>
          </a:p>
        </p:txBody>
      </p:sp>
      <p:sp>
        <p:nvSpPr>
          <p:cNvPr id="94227" name="Text Box 19"/>
          <p:cNvSpPr txBox="1">
            <a:spLocks noChangeArrowheads="1"/>
          </p:cNvSpPr>
          <p:nvPr/>
        </p:nvSpPr>
        <p:spPr bwMode="auto">
          <a:xfrm>
            <a:off x="304800" y="1350963"/>
            <a:ext cx="8610600" cy="476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eaLnBrk="0" hangingPunct="0">
              <a:buFontTx/>
              <a:buAutoNum type="arabicParenR" startAt="4"/>
            </a:pPr>
            <a:r>
              <a:rPr lang="en-US" u="sng" dirty="0"/>
              <a:t>Applicants should be aware</a:t>
            </a:r>
            <a:r>
              <a:rPr lang="en-US" dirty="0"/>
              <a:t> that selection as an Astronaut Candidate does </a:t>
            </a:r>
            <a:r>
              <a:rPr lang="en-US" b="1" u="sng" dirty="0"/>
              <a:t>NOT</a:t>
            </a:r>
            <a:r>
              <a:rPr lang="en-US" dirty="0"/>
              <a:t> ensure selection as an astronaut.</a:t>
            </a:r>
          </a:p>
          <a:p>
            <a:pPr eaLnBrk="0" hangingPunct="0"/>
            <a:r>
              <a:rPr lang="en-US" b="1" dirty="0"/>
              <a:t>	</a:t>
            </a:r>
            <a:r>
              <a:rPr lang="en-US" b="1" u="sng" dirty="0"/>
              <a:t>Final selection as an astronaut</a:t>
            </a:r>
            <a:r>
              <a:rPr lang="en-US" dirty="0"/>
              <a:t> will depend upon satisfactory completion of the training and evaluation period.</a:t>
            </a:r>
          </a:p>
          <a:p>
            <a:pPr eaLnBrk="0" hangingPunct="0"/>
            <a:r>
              <a:rPr lang="en-US" dirty="0"/>
              <a:t>	Civilian candidates who successfully complete the training and evaluation and are selected as astronauts will become permanent Federal employees and will be expected to remain with NASA for a period of at least 5 years.</a:t>
            </a:r>
          </a:p>
          <a:p>
            <a:pPr eaLnBrk="0" hangingPunct="0">
              <a:buFontTx/>
              <a:buAutoNum type="arabicParenR" startAt="4"/>
            </a:pPr>
            <a:endParaRPr lang="en-US" dirty="0"/>
          </a:p>
          <a:p>
            <a:pPr eaLnBrk="0" hangingPunct="0">
              <a:buFontTx/>
              <a:buAutoNum type="arabicParenR" startAt="5"/>
            </a:pPr>
            <a:r>
              <a:rPr lang="en-US" dirty="0"/>
              <a:t>Civilian candidates who are </a:t>
            </a:r>
            <a:r>
              <a:rPr lang="en-US" b="1" u="sng" dirty="0"/>
              <a:t>NOT</a:t>
            </a:r>
            <a:r>
              <a:rPr lang="en-US" dirty="0"/>
              <a:t> selected as astronauts may be placed in other positions within NASA, depending upon Agency requirements and labor constraints at that time.</a:t>
            </a:r>
          </a:p>
          <a:p>
            <a:pPr eaLnBrk="0" hangingPunct="0"/>
            <a:r>
              <a:rPr lang="en-US" dirty="0"/>
              <a:t>	Successful military candidates will be detailed to NASA for a specified tour of duty.</a:t>
            </a:r>
          </a:p>
          <a:p>
            <a:pPr eaLnBrk="0" hangingPunct="0">
              <a:buFontTx/>
              <a:buAutoNum type="arabicParenR" startAt="4"/>
            </a:pPr>
            <a:endParaRPr lang="en-US" dirty="0"/>
          </a:p>
          <a:p>
            <a:pPr eaLnBrk="0" hangingPunct="0">
              <a:buFontTx/>
              <a:buAutoNum type="arabicParenR" startAt="6"/>
            </a:pPr>
            <a:r>
              <a:rPr lang="en-US" dirty="0"/>
              <a:t>NASA has an affirmative action program goal of having qualified minorities and women among those selected as Astronaut Candidates.</a:t>
            </a:r>
          </a:p>
          <a:p>
            <a:pPr eaLnBrk="0" hangingPunct="0"/>
            <a:r>
              <a:rPr lang="en-US" dirty="0"/>
              <a:t>	Therefore, qualified minorities and women are encouraged to apply.</a:t>
            </a:r>
          </a:p>
        </p:txBody>
      </p:sp>
      <p:sp>
        <p:nvSpPr>
          <p:cNvPr id="2" name="Slide Number Placeholder 1"/>
          <p:cNvSpPr>
            <a:spLocks noGrp="1"/>
          </p:cNvSpPr>
          <p:nvPr>
            <p:ph type="sldNum" sz="quarter" idx="12"/>
          </p:nvPr>
        </p:nvSpPr>
        <p:spPr/>
        <p:txBody>
          <a:bodyPr/>
          <a:lstStyle/>
          <a:p>
            <a:fld id="{8407E3BB-E4C9-4F58-B7F5-7A3A7A06475D}"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76200"/>
            <a:ext cx="8229600" cy="457200"/>
          </a:xfrm>
        </p:spPr>
        <p:txBody>
          <a:bodyPr/>
          <a:lstStyle/>
          <a:p>
            <a:r>
              <a:rPr lang="en-US" sz="2400" dirty="0">
                <a:hlinkClick r:id="rId2"/>
              </a:rPr>
              <a:t>Minimum Requirements for Mission Specialists Position</a:t>
            </a:r>
          </a:p>
        </p:txBody>
      </p:sp>
      <p:graphicFrame>
        <p:nvGraphicFramePr>
          <p:cNvPr id="81125" name="Group 229"/>
          <p:cNvGraphicFramePr>
            <a:graphicFrameLocks noGrp="1"/>
          </p:cNvGraphicFramePr>
          <p:nvPr>
            <p:ph sz="half" idx="2"/>
            <p:extLst>
              <p:ext uri="{D42A27DB-BD31-4B8C-83A1-F6EECF244321}">
                <p14:modId xmlns:p14="http://schemas.microsoft.com/office/powerpoint/2010/main" val="3640795490"/>
              </p:ext>
            </p:extLst>
          </p:nvPr>
        </p:nvGraphicFramePr>
        <p:xfrm>
          <a:off x="76200" y="685799"/>
          <a:ext cx="8991600" cy="5851525"/>
        </p:xfrm>
        <a:graphic>
          <a:graphicData uri="http://schemas.openxmlformats.org/drawingml/2006/table">
            <a:tbl>
              <a:tblPr/>
              <a:tblGrid>
                <a:gridCol w="8991600">
                  <a:extLst>
                    <a:ext uri="{9D8B030D-6E8A-4147-A177-3AD203B41FA5}">
                      <a16:colId xmlns:a16="http://schemas.microsoft.com/office/drawing/2014/main" val="20000"/>
                    </a:ext>
                  </a:extLst>
                </a:gridCol>
              </a:tblGrid>
              <a:tr h="5851525">
                <a:tc>
                  <a:txBody>
                    <a:bodyPr/>
                    <a:lstStyle/>
                    <a:p>
                      <a:r>
                        <a:rPr lang="en-US" sz="1200" b="0" i="0" kern="1200" dirty="0">
                          <a:solidFill>
                            <a:schemeClr val="tx1"/>
                          </a:solidFill>
                          <a:effectLst/>
                          <a:latin typeface="+mn-lt"/>
                          <a:ea typeface="+mn-ea"/>
                          <a:cs typeface="+mn-cs"/>
                        </a:rPr>
                        <a:t>Astronaut requirements have changed with NASA's goals and missions. Today, to be considered for an astronaut position, applicants must meet the following qualifications:</a:t>
                      </a:r>
                    </a:p>
                    <a:p>
                      <a:pPr marL="342900" indent="-342900">
                        <a:buFont typeface="+mj-lt"/>
                        <a:buAutoNum type="arabicPeriod"/>
                      </a:pPr>
                      <a:r>
                        <a:rPr lang="en-US" sz="1200" b="0" i="0" kern="1200" dirty="0">
                          <a:solidFill>
                            <a:schemeClr val="tx1"/>
                          </a:solidFill>
                          <a:effectLst/>
                          <a:latin typeface="+mn-lt"/>
                          <a:ea typeface="+mn-ea"/>
                          <a:cs typeface="+mn-cs"/>
                        </a:rPr>
                        <a:t>Be a U.S. citizen</a:t>
                      </a:r>
                    </a:p>
                    <a:p>
                      <a:pPr marL="342900" indent="-342900">
                        <a:buFont typeface="+mj-lt"/>
                        <a:buAutoNum type="arabicPeriod"/>
                      </a:pPr>
                      <a:r>
                        <a:rPr lang="en-US" sz="1200" b="0" i="0" kern="1200" dirty="0">
                          <a:solidFill>
                            <a:schemeClr val="tx1"/>
                          </a:solidFill>
                          <a:effectLst/>
                          <a:latin typeface="+mn-lt"/>
                          <a:ea typeface="+mn-ea"/>
                          <a:cs typeface="+mn-cs"/>
                        </a:rPr>
                        <a:t>Possess a master's degree* in a STEM field, including engineering, biological science, physical science, computer science or mathematics, from an accredited institution.</a:t>
                      </a:r>
                    </a:p>
                    <a:p>
                      <a:pPr marL="342900" indent="-342900">
                        <a:buFont typeface="+mj-lt"/>
                        <a:buAutoNum type="arabicPeriod"/>
                      </a:pPr>
                      <a:r>
                        <a:rPr lang="en-US" sz="1200" b="0" i="0" kern="1200" dirty="0">
                          <a:solidFill>
                            <a:schemeClr val="tx1"/>
                          </a:solidFill>
                          <a:effectLst/>
                          <a:latin typeface="+mn-lt"/>
                          <a:ea typeface="+mn-ea"/>
                          <a:cs typeface="+mn-cs"/>
                        </a:rPr>
                        <a:t>Have at least two years of related professional experience obtained after degree completion or at least 1,000 hours pilot-in-command time on jet aircraft.</a:t>
                      </a:r>
                    </a:p>
                    <a:p>
                      <a:pPr marL="342900" indent="-342900">
                        <a:buFont typeface="+mj-lt"/>
                        <a:buAutoNum type="arabicPeriod"/>
                      </a:pPr>
                      <a:r>
                        <a:rPr lang="en-US" sz="1200" b="0" i="0" kern="1200" dirty="0">
                          <a:solidFill>
                            <a:schemeClr val="tx1"/>
                          </a:solidFill>
                          <a:effectLst/>
                          <a:latin typeface="+mn-lt"/>
                          <a:ea typeface="+mn-ea"/>
                          <a:cs typeface="+mn-cs"/>
                        </a:rPr>
                        <a:t>Be able to pass the NASA long-duration flight astronaut physical.</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master's degree requirement can also be met by:</a:t>
                      </a:r>
                    </a:p>
                    <a:p>
                      <a:pPr marL="285750" indent="-285750">
                        <a:buFont typeface="Arial" panose="020B0604020202020204" pitchFamily="34" charset="0"/>
                        <a:buChar char="•"/>
                      </a:pPr>
                      <a:r>
                        <a:rPr lang="en-US" sz="1200" b="0" i="0" kern="1200" dirty="0">
                          <a:solidFill>
                            <a:schemeClr val="tx1"/>
                          </a:solidFill>
                          <a:effectLst/>
                          <a:latin typeface="+mn-lt"/>
                          <a:ea typeface="+mn-ea"/>
                          <a:cs typeface="+mn-cs"/>
                        </a:rPr>
                        <a:t>Two years (36 semester hours or 54 quarter hours) of work toward a doctoral program in a related science, technology, engineering or math field.</a:t>
                      </a:r>
                    </a:p>
                    <a:p>
                      <a:pPr marL="285750" indent="-285750">
                        <a:buFont typeface="Arial" panose="020B0604020202020204" pitchFamily="34" charset="0"/>
                        <a:buChar char="•"/>
                      </a:pPr>
                      <a:r>
                        <a:rPr lang="en-US" sz="1200" b="0" i="0" kern="1200" dirty="0">
                          <a:solidFill>
                            <a:schemeClr val="tx1"/>
                          </a:solidFill>
                          <a:effectLst/>
                          <a:latin typeface="+mn-lt"/>
                          <a:ea typeface="+mn-ea"/>
                          <a:cs typeface="+mn-cs"/>
                        </a:rPr>
                        <a:t>A completed Doctor of Medicine or Doctor of Osteopathic Medicine degree.</a:t>
                      </a:r>
                    </a:p>
                    <a:p>
                      <a:pPr marL="285750" indent="-285750">
                        <a:buFont typeface="Arial" panose="020B0604020202020204" pitchFamily="34" charset="0"/>
                        <a:buChar char="•"/>
                      </a:pPr>
                      <a:r>
                        <a:rPr lang="en-US" sz="1200" b="0" i="0" kern="1200" dirty="0">
                          <a:solidFill>
                            <a:schemeClr val="tx1"/>
                          </a:solidFill>
                          <a:effectLst/>
                          <a:latin typeface="+mn-lt"/>
                          <a:ea typeface="+mn-ea"/>
                          <a:cs typeface="+mn-cs"/>
                        </a:rPr>
                        <a:t>Completion (or current enrollment that will result in completion by June 2021) of a nationally recognized test pilot school program.</a:t>
                      </a:r>
                    </a:p>
                    <a:p>
                      <a:pPr marL="285750" indent="-285750">
                        <a:buFont typeface="Arial" panose="020B0604020202020204" pitchFamily="34" charset="0"/>
                        <a:buChar char="•"/>
                      </a:pP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Astronaut candidates must also have skills in leadership, teamwork and communications.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NASA’s Astronaut Selection Board reviews the applications (a record-breaking 18,300 applications in 2016) and assesses each candidate’s qualifications. The board then invites a small group of the most highly qualified candidates for interviews at NASA's Johnson Space Center in Houston, Texas.</a:t>
                      </a:r>
                    </a:p>
                    <a:p>
                      <a:r>
                        <a:rPr lang="en-US" sz="1200" b="0" i="0" kern="1200" dirty="0">
                          <a:solidFill>
                            <a:schemeClr val="tx1"/>
                          </a:solidFill>
                          <a:effectLst/>
                          <a:latin typeface="+mn-lt"/>
                          <a:ea typeface="+mn-ea"/>
                          <a:cs typeface="+mn-cs"/>
                        </a:rPr>
                        <a:t>Of those interviewed, about half are invited back for second interviews. From that group, NASA’s new astronaut candidates are selected.</a:t>
                      </a:r>
                    </a:p>
                    <a:p>
                      <a:r>
                        <a:rPr lang="en-US" sz="1200" b="0" i="0" kern="1200" dirty="0">
                          <a:solidFill>
                            <a:schemeClr val="tx1"/>
                          </a:solidFill>
                          <a:effectLst/>
                          <a:latin typeface="+mn-lt"/>
                          <a:ea typeface="+mn-ea"/>
                          <a:cs typeface="+mn-cs"/>
                        </a:rPr>
                        <a:t>They report for training at Johnson and spend the next two years learning basic astronaut skills like spacewalking, operating the space station, flying T-38 jet planes and controlling a robotic arm.</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With NASA's plans for the future of exploration, new astronauts will fly farther into space than ever before on lunar missions and may be the first humans to fly on to Mars.</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Slide Number Placeholder 1"/>
          <p:cNvSpPr>
            <a:spLocks noGrp="1"/>
          </p:cNvSpPr>
          <p:nvPr>
            <p:ph type="sldNum" sz="quarter" idx="12"/>
          </p:nvPr>
        </p:nvSpPr>
        <p:spPr/>
        <p:txBody>
          <a:bodyPr/>
          <a:lstStyle/>
          <a:p>
            <a:fld id="{8407E3BB-E4C9-4F58-B7F5-7A3A7A06475D}" type="slidenum">
              <a:rPr lang="en-US" smtClean="0"/>
              <a:pPr/>
              <a:t>9</a:t>
            </a:fld>
            <a:endParaRPr lang="en-US"/>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7005d458-45be-48ae-8140-d43da96dd17b}" enabled="0" method="" siteId="{7005d458-45be-48ae-8140-d43da96dd17b}" removed="1"/>
</clbl:labelList>
</file>

<file path=docProps/app.xml><?xml version="1.0" encoding="utf-8"?>
<Properties xmlns="http://schemas.openxmlformats.org/officeDocument/2006/extended-properties" xmlns:vt="http://schemas.openxmlformats.org/officeDocument/2006/docPropsVTypes">
  <Template/>
  <TotalTime>3303</TotalTime>
  <Words>5383</Words>
  <Application>Microsoft Office PowerPoint</Application>
  <PresentationFormat>On-screen Show (4:3)</PresentationFormat>
  <Paragraphs>794</Paragraphs>
  <Slides>37</Slides>
  <Notes>14</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Arial</vt:lpstr>
      <vt:lpstr>Calibri</vt:lpstr>
      <vt:lpstr>Public Sans Web</vt:lpstr>
      <vt:lpstr>Default Design</vt:lpstr>
      <vt:lpstr>NASA Astronaut Selection and Training:  Overview by</vt:lpstr>
      <vt:lpstr>Agenda</vt:lpstr>
      <vt:lpstr>Definition of Astronaut</vt:lpstr>
      <vt:lpstr>Definition of Astronaut (continued)</vt:lpstr>
      <vt:lpstr>Space Flyers Categories</vt:lpstr>
      <vt:lpstr>Astronaut Selection Facts</vt:lpstr>
      <vt:lpstr>General Program Requirements</vt:lpstr>
      <vt:lpstr>General Program Requirements (continued)</vt:lpstr>
      <vt:lpstr>Minimum Requirements for Mission Specialists Position</vt:lpstr>
      <vt:lpstr>Minimum Requirements for Pilots Position</vt:lpstr>
      <vt:lpstr>Pay and Benefits for Astronaut Candidates</vt:lpstr>
      <vt:lpstr>Frequently Asked Questions (FAQs)</vt:lpstr>
      <vt:lpstr>Typical Interview Activities</vt:lpstr>
      <vt:lpstr>Typical Interview Activities (Continued)</vt:lpstr>
      <vt:lpstr>Typical Interview Activities (Continued)</vt:lpstr>
      <vt:lpstr>PowerPoint Presentation</vt:lpstr>
      <vt:lpstr>PowerPoint Presentation</vt:lpstr>
      <vt:lpstr>PowerPoint Presentation</vt:lpstr>
      <vt:lpstr>If you applied, what would be your chances of being part of the 2021 Astronaut Candidate Class ?</vt:lpstr>
      <vt:lpstr>2021 Astronaut Candidate Group #23</vt:lpstr>
      <vt:lpstr>2017 Astronaut Candidate Group #22</vt:lpstr>
      <vt:lpstr>2013 Astronaut Candidate Group #21</vt:lpstr>
      <vt:lpstr>My Astronaut Application Progress: Increasing my Odds ???</vt:lpstr>
      <vt:lpstr>Will you be prepared ?</vt:lpstr>
      <vt:lpstr>Where do Astronauts report @ JSC</vt:lpstr>
      <vt:lpstr>What do Astronauts do at work… …when they are not flying?</vt:lpstr>
      <vt:lpstr>Astronaut Training</vt:lpstr>
      <vt:lpstr>What do Astronauts do at work… …when they are not flying? (continued)</vt:lpstr>
      <vt:lpstr>What do Astronauts do at work… …when they are not flying? (continued)</vt:lpstr>
      <vt:lpstr>PowerPoint Presentation</vt:lpstr>
      <vt:lpstr>What do some Astronauts do when they are NOT flying ? (continued)</vt:lpstr>
      <vt:lpstr>Astronauts Test Subjects</vt:lpstr>
      <vt:lpstr>Astronauts Test Subjects (continued)</vt:lpstr>
      <vt:lpstr>Recommendations</vt:lpstr>
      <vt:lpstr>Some Useful Websites</vt:lpstr>
      <vt:lpstr>Is the next Astronaut in this picture?</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to”</dc:title>
  <dc:creator>Felix</dc:creator>
  <cp:lastModifiedBy>Soto Toro, Felix A. (KSC-PXA00)</cp:lastModifiedBy>
  <cp:revision>206</cp:revision>
  <dcterms:created xsi:type="dcterms:W3CDTF">2003-08-19T16:08:00Z</dcterms:created>
  <dcterms:modified xsi:type="dcterms:W3CDTF">2023-11-14T23:46:30Z</dcterms:modified>
</cp:coreProperties>
</file>