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385" r:id="rId2"/>
    <p:sldId id="1188" r:id="rId3"/>
    <p:sldId id="1192" r:id="rId4"/>
    <p:sldId id="262" r:id="rId5"/>
    <p:sldId id="324" r:id="rId6"/>
    <p:sldId id="323" r:id="rId7"/>
    <p:sldId id="325" r:id="rId8"/>
    <p:sldId id="305" r:id="rId9"/>
    <p:sldId id="321" r:id="rId10"/>
    <p:sldId id="1199" r:id="rId11"/>
    <p:sldId id="2967" r:id="rId12"/>
    <p:sldId id="1237" r:id="rId13"/>
    <p:sldId id="1239" r:id="rId14"/>
    <p:sldId id="1198" r:id="rId15"/>
    <p:sldId id="382" r:id="rId16"/>
    <p:sldId id="1238" r:id="rId17"/>
    <p:sldId id="2666" r:id="rId18"/>
    <p:sldId id="1240" r:id="rId19"/>
    <p:sldId id="1241" r:id="rId20"/>
    <p:sldId id="2669" r:id="rId21"/>
    <p:sldId id="2667" r:id="rId22"/>
    <p:sldId id="2668" r:id="rId23"/>
    <p:sldId id="261" r:id="rId24"/>
    <p:sldId id="2670" r:id="rId25"/>
    <p:sldId id="2671" r:id="rId26"/>
    <p:sldId id="2672" r:id="rId27"/>
    <p:sldId id="2673" r:id="rId28"/>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p15:clr>
            <a:srgbClr val="A4A3A4"/>
          </p15:clr>
        </p15:guide>
        <p15:guide id="2" pos="215">
          <p15:clr>
            <a:srgbClr val="A4A3A4"/>
          </p15:clr>
        </p15:guide>
        <p15:guide id="3" orient="horz" pos="939">
          <p15:clr>
            <a:srgbClr val="A4A3A4"/>
          </p15:clr>
        </p15:guide>
        <p15:guide id="4" pos="276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lgore, Roman A. (GSFC-3230)" initials="KR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69EB35"/>
    <a:srgbClr val="006600"/>
    <a:srgbClr val="D7E4BE"/>
    <a:srgbClr val="B7CE88"/>
    <a:srgbClr val="1863AB"/>
    <a:srgbClr val="3333CC"/>
    <a:srgbClr val="008000"/>
    <a:srgbClr val="F1C234"/>
    <a:srgbClr val="234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67" autoAdjust="0"/>
    <p:restoredTop sz="73408" autoAdjust="0"/>
  </p:normalViewPr>
  <p:slideViewPr>
    <p:cSldViewPr snapToGrid="0">
      <p:cViewPr varScale="1">
        <p:scale>
          <a:sx n="166" d="100"/>
          <a:sy n="166" d="100"/>
        </p:scale>
        <p:origin x="1160" y="176"/>
      </p:cViewPr>
      <p:guideLst>
        <p:guide orient="horz" pos="984"/>
        <p:guide pos="215"/>
        <p:guide orient="horz" pos="939"/>
        <p:guide pos="2763"/>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105" d="100"/>
          <a:sy n="105" d="100"/>
        </p:scale>
        <p:origin x="-3008" y="-12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641" cy="4641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7609" y="0"/>
            <a:ext cx="2982641" cy="464184"/>
          </a:xfrm>
          <a:prstGeom prst="rect">
            <a:avLst/>
          </a:prstGeom>
        </p:spPr>
        <p:txBody>
          <a:bodyPr vert="horz" lIns="91440" tIns="45720" rIns="91440" bIns="45720" rtlCol="0"/>
          <a:lstStyle>
            <a:lvl1pPr algn="r">
              <a:defRPr sz="1200"/>
            </a:lvl1pPr>
          </a:lstStyle>
          <a:p>
            <a:fld id="{C9CABACB-904D-094F-9E7B-536B3FEBB582}" type="datetimeFigureOut">
              <a:rPr lang="en-US" smtClean="0"/>
              <a:t>10/25/23</a:t>
            </a:fld>
            <a:endParaRPr lang="en-US" dirty="0"/>
          </a:p>
        </p:txBody>
      </p:sp>
      <p:sp>
        <p:nvSpPr>
          <p:cNvPr id="4" name="Footer Placeholder 3"/>
          <p:cNvSpPr>
            <a:spLocks noGrp="1"/>
          </p:cNvSpPr>
          <p:nvPr>
            <p:ph type="ftr" sz="quarter" idx="2"/>
          </p:nvPr>
        </p:nvSpPr>
        <p:spPr>
          <a:xfrm>
            <a:off x="0" y="8830627"/>
            <a:ext cx="2982641" cy="46418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7609" y="8830627"/>
            <a:ext cx="2982641" cy="464184"/>
          </a:xfrm>
          <a:prstGeom prst="rect">
            <a:avLst/>
          </a:prstGeom>
        </p:spPr>
        <p:txBody>
          <a:bodyPr vert="horz" lIns="91440" tIns="45720" rIns="91440" bIns="45720" rtlCol="0" anchor="b"/>
          <a:lstStyle>
            <a:lvl1pPr algn="r">
              <a:defRPr sz="1200"/>
            </a:lvl1pPr>
          </a:lstStyle>
          <a:p>
            <a:fld id="{D262B98C-CAAB-B146-8AA0-546D78A31D83}" type="slidenum">
              <a:rPr lang="en-US" smtClean="0"/>
              <a:t>‹#›</a:t>
            </a:fld>
            <a:endParaRPr lang="en-US" dirty="0"/>
          </a:p>
        </p:txBody>
      </p:sp>
    </p:spTree>
    <p:extLst>
      <p:ext uri="{BB962C8B-B14F-4D97-AF65-F5344CB8AC3E}">
        <p14:creationId xmlns:p14="http://schemas.microsoft.com/office/powerpoint/2010/main" val="2130819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482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3898102" y="1"/>
            <a:ext cx="2982119" cy="464820"/>
          </a:xfrm>
          <a:prstGeom prst="rect">
            <a:avLst/>
          </a:prstGeom>
        </p:spPr>
        <p:txBody>
          <a:bodyPr vert="horz" lIns="92958" tIns="46479" rIns="92958" bIns="46479" rtlCol="0"/>
          <a:lstStyle>
            <a:lvl1pPr algn="r">
              <a:defRPr sz="1200"/>
            </a:lvl1pPr>
          </a:lstStyle>
          <a:p>
            <a:fld id="{4770B855-4BB0-D049-BF04-D66C443CB33A}" type="datetimeFigureOut">
              <a:rPr lang="en-US" smtClean="0"/>
              <a:pPr/>
              <a:t>10/25/23</a:t>
            </a:fld>
            <a:endParaRPr lang="en-US" dirty="0"/>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958" tIns="46479" rIns="92958" bIns="4647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958" tIns="46479" rIns="92958" bIns="46479" rtlCol="0" anchor="b"/>
          <a:lstStyle>
            <a:lvl1pPr algn="r">
              <a:defRPr sz="1200"/>
            </a:lvl1pPr>
          </a:lstStyle>
          <a:p>
            <a:fld id="{40A739EF-F548-F948-9711-AC63F8CE9628}" type="slidenum">
              <a:rPr lang="en-US" smtClean="0"/>
              <a:pPr/>
              <a:t>‹#›</a:t>
            </a:fld>
            <a:endParaRPr lang="en-US" dirty="0"/>
          </a:p>
        </p:txBody>
      </p:sp>
    </p:spTree>
    <p:extLst>
      <p:ext uri="{BB962C8B-B14F-4D97-AF65-F5344CB8AC3E}">
        <p14:creationId xmlns:p14="http://schemas.microsoft.com/office/powerpoint/2010/main" val="5251250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mn-lt"/>
              </a:rPr>
              <a:t>What do our colors really mean?</a:t>
            </a:r>
          </a:p>
          <a:p>
            <a:pPr lvl="1"/>
            <a:r>
              <a:rPr lang="en-US" sz="1600" dirty="0">
                <a:latin typeface="+mn-lt"/>
              </a:rPr>
              <a:t>Yellow (Warning)</a:t>
            </a:r>
          </a:p>
          <a:p>
            <a:pPr lvl="2"/>
            <a:r>
              <a:rPr lang="en-US" sz="1600" dirty="0">
                <a:latin typeface="+mn-lt"/>
              </a:rPr>
              <a:t>Management awareness/attention needed</a:t>
            </a:r>
          </a:p>
          <a:p>
            <a:pPr lvl="2"/>
            <a:r>
              <a:rPr lang="en-US" sz="1600" dirty="0">
                <a:latin typeface="+mn-lt"/>
              </a:rPr>
              <a:t>Items usually get discussed at Division/Directorate meetings</a:t>
            </a:r>
          </a:p>
          <a:p>
            <a:pPr lvl="2"/>
            <a:endParaRPr lang="en-US" sz="1600" dirty="0">
              <a:latin typeface="+mn-lt"/>
            </a:endParaRPr>
          </a:p>
          <a:p>
            <a:pPr lvl="1"/>
            <a:r>
              <a:rPr lang="en-US" sz="1600" dirty="0">
                <a:latin typeface="+mn-lt"/>
              </a:rPr>
              <a:t>Red (Critical)</a:t>
            </a:r>
          </a:p>
          <a:p>
            <a:pPr lvl="2"/>
            <a:r>
              <a:rPr lang="en-US" sz="1600" dirty="0">
                <a:latin typeface="+mn-lt"/>
              </a:rPr>
              <a:t>Impact is significant and management awareness/attention needed</a:t>
            </a:r>
          </a:p>
          <a:p>
            <a:pPr lvl="2"/>
            <a:r>
              <a:rPr lang="en-US" sz="1600" dirty="0">
                <a:latin typeface="+mn-lt"/>
              </a:rPr>
              <a:t>Items usually get discussed at Directorate/Center meetings</a:t>
            </a:r>
          </a:p>
          <a:p>
            <a:endParaRPr lang="en-US" dirty="0"/>
          </a:p>
        </p:txBody>
      </p:sp>
      <p:sp>
        <p:nvSpPr>
          <p:cNvPr id="4" name="Slide Number Placeholder 3"/>
          <p:cNvSpPr>
            <a:spLocks noGrp="1"/>
          </p:cNvSpPr>
          <p:nvPr>
            <p:ph type="sldNum" sz="quarter" idx="10"/>
          </p:nvPr>
        </p:nvSpPr>
        <p:spPr/>
        <p:txBody>
          <a:bodyPr/>
          <a:lstStyle/>
          <a:p>
            <a:fld id="{40A739EF-F548-F948-9711-AC63F8CE9628}" type="slidenum">
              <a:rPr lang="en-US" smtClean="0"/>
              <a:pPr/>
              <a:t>1</a:t>
            </a:fld>
            <a:endParaRPr lang="en-US" dirty="0"/>
          </a:p>
        </p:txBody>
      </p:sp>
    </p:spTree>
    <p:extLst>
      <p:ext uri="{BB962C8B-B14F-4D97-AF65-F5344CB8AC3E}">
        <p14:creationId xmlns:p14="http://schemas.microsoft.com/office/powerpoint/2010/main" val="1673019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Garp</a:t>
            </a:r>
            <a:r>
              <a:rPr lang="en-US" baseline="0" dirty="0"/>
              <a:t> was possibly a budding reliability engineer with a scenario in front of him that we frequently encounter.  However, he may missed some things that would have been important to make this assessment.  Is this house on a high-traffic path to a nearby airport?  How many crashes have  we seen in this area?  Is there any supporting data to compare this crash to a lightning strike or to a monthly occurrence?</a:t>
            </a:r>
          </a:p>
        </p:txBody>
      </p:sp>
      <p:sp>
        <p:nvSpPr>
          <p:cNvPr id="4" name="Slide Number Placeholder 3"/>
          <p:cNvSpPr>
            <a:spLocks noGrp="1"/>
          </p:cNvSpPr>
          <p:nvPr>
            <p:ph type="sldNum" sz="quarter" idx="10"/>
          </p:nvPr>
        </p:nvSpPr>
        <p:spPr/>
        <p:txBody>
          <a:bodyPr/>
          <a:lstStyle/>
          <a:p>
            <a:fld id="{B13D7079-BE31-AD43-8E0A-06D367AB2E0F}" type="slidenum">
              <a:rPr lang="en-US" smtClean="0"/>
              <a:t>4</a:t>
            </a:fld>
            <a:endParaRPr lang="en-US" dirty="0"/>
          </a:p>
        </p:txBody>
      </p:sp>
    </p:spTree>
    <p:extLst>
      <p:ext uri="{BB962C8B-B14F-4D97-AF65-F5344CB8AC3E}">
        <p14:creationId xmlns:p14="http://schemas.microsoft.com/office/powerpoint/2010/main" val="264953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a:t>It is</a:t>
            </a:r>
            <a:r>
              <a:rPr lang="en-US" baseline="0" dirty="0"/>
              <a:t> important to be explicit about what we mean when we say risk.  This will be clear when we contrast risk with “possibility”.  </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7</a:t>
            </a:fld>
            <a:endParaRPr lang="en-US" dirty="0"/>
          </a:p>
        </p:txBody>
      </p:sp>
    </p:spTree>
    <p:extLst>
      <p:ext uri="{BB962C8B-B14F-4D97-AF65-F5344CB8AC3E}">
        <p14:creationId xmlns:p14="http://schemas.microsoft.com/office/powerpoint/2010/main" val="3235655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file://localhost/Users/kgammage/Documents/CustomerWork/ToDo/U4%20-%20Code%20300%20SMA%20Branding/Code%20300%20SMA%20FINAL%20LOGO%20FILES/SMA_PPT_Template/SMA_Code_300_logo.png" TargetMode="External"/><Relationship Id="rId5" Type="http://schemas.openxmlformats.org/officeDocument/2006/relationships/image" Target="../media/image3.png"/><Relationship Id="rId4" Type="http://schemas.openxmlformats.org/officeDocument/2006/relationships/image" Target="file://localhost/Users/kgammage/Documents/CustomerWork/Meatballs/NASA.gif"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77AD3F"/>
              </a:buClr>
              <a:defRPr>
                <a:solidFill>
                  <a:srgbClr val="1863AB"/>
                </a:solidFill>
              </a:defRPr>
            </a:lvl1pPr>
            <a:lvl2pPr>
              <a:buClr>
                <a:srgbClr val="77AD3F"/>
              </a:buClr>
              <a:defRPr>
                <a:solidFill>
                  <a:srgbClr val="1863AB"/>
                </a:solidFill>
              </a:defRPr>
            </a:lvl2pPr>
            <a:lvl3pPr>
              <a:buClr>
                <a:srgbClr val="77AD3F"/>
              </a:buClr>
              <a:defRPr>
                <a:solidFill>
                  <a:srgbClr val="1863AB"/>
                </a:solidFill>
              </a:defRPr>
            </a:lvl3pPr>
            <a:lvl4pPr>
              <a:buClr>
                <a:srgbClr val="77AD3F"/>
              </a:buClr>
              <a:defRPr>
                <a:solidFill>
                  <a:srgbClr val="1863AB"/>
                </a:solidFill>
              </a:defRPr>
            </a:lvl4pPr>
            <a:lvl5pPr>
              <a:buClr>
                <a:srgbClr val="77AD3F"/>
              </a:buClr>
              <a:defRPr>
                <a:solidFill>
                  <a:srgbClr val="1863A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861AC"/>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3084116" y="3114639"/>
            <a:ext cx="5674369" cy="1588337"/>
          </a:xfrm>
          <a:ln>
            <a:noFill/>
          </a:ln>
        </p:spPr>
        <p:txBody>
          <a:bodyPr/>
          <a:lstStyle>
            <a:lvl1pPr marL="0" indent="0" algn="l">
              <a:buNone/>
              <a:defRPr>
                <a:ln>
                  <a:noFill/>
                </a:ln>
                <a:solidFill>
                  <a:srgbClr val="1863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TextBox 8"/>
          <p:cNvSpPr txBox="1"/>
          <p:nvPr userDrawn="1"/>
        </p:nvSpPr>
        <p:spPr>
          <a:xfrm>
            <a:off x="261079" y="621944"/>
            <a:ext cx="2850848" cy="246221"/>
          </a:xfrm>
          <a:prstGeom prst="rect">
            <a:avLst/>
          </a:prstGeom>
          <a:noFill/>
        </p:spPr>
        <p:txBody>
          <a:bodyPr wrap="none" rtlCol="0">
            <a:spAutoFit/>
          </a:bodyPr>
          <a:lstStyle/>
          <a:p>
            <a:r>
              <a:rPr lang="en-US" sz="1000" dirty="0">
                <a:solidFill>
                  <a:srgbClr val="0A3474"/>
                </a:solidFill>
                <a:latin typeface="Arial"/>
                <a:cs typeface="Arial"/>
              </a:rPr>
              <a:t>National Aeronautics</a:t>
            </a:r>
            <a:r>
              <a:rPr lang="en-US" sz="1000" baseline="0" dirty="0">
                <a:solidFill>
                  <a:srgbClr val="0A3474"/>
                </a:solidFill>
                <a:latin typeface="Arial"/>
                <a:cs typeface="Arial"/>
              </a:rPr>
              <a:t> and Space Administration</a:t>
            </a:r>
            <a:endParaRPr lang="en-US" sz="1000" dirty="0">
              <a:solidFill>
                <a:srgbClr val="0A3474"/>
              </a:solidFill>
              <a:latin typeface="Arial"/>
              <a:cs typeface="Arial"/>
            </a:endParaRPr>
          </a:p>
        </p:txBody>
      </p:sp>
      <p:sp>
        <p:nvSpPr>
          <p:cNvPr id="10" name="TextBox 9"/>
          <p:cNvSpPr txBox="1"/>
          <p:nvPr userDrawn="1"/>
        </p:nvSpPr>
        <p:spPr>
          <a:xfrm>
            <a:off x="261079" y="6496692"/>
            <a:ext cx="1082348" cy="246221"/>
          </a:xfrm>
          <a:prstGeom prst="rect">
            <a:avLst/>
          </a:prstGeom>
          <a:noFill/>
        </p:spPr>
        <p:txBody>
          <a:bodyPr wrap="none" rtlCol="0">
            <a:spAutoFit/>
          </a:bodyPr>
          <a:lstStyle/>
          <a:p>
            <a:pPr algn="l"/>
            <a:r>
              <a:rPr lang="en-US" sz="1000" b="1" dirty="0">
                <a:solidFill>
                  <a:srgbClr val="0A3474"/>
                </a:solidFill>
                <a:effectLst/>
                <a:latin typeface="Arial"/>
                <a:cs typeface="Arial"/>
              </a:rPr>
              <a:t>www.nasa.gov</a:t>
            </a:r>
          </a:p>
        </p:txBody>
      </p:sp>
      <p:sp>
        <p:nvSpPr>
          <p:cNvPr id="7" name="Title 1"/>
          <p:cNvSpPr>
            <a:spLocks noGrp="1"/>
          </p:cNvSpPr>
          <p:nvPr>
            <p:ph type="ctrTitle" hasCustomPrompt="1"/>
          </p:nvPr>
        </p:nvSpPr>
        <p:spPr>
          <a:xfrm>
            <a:off x="2499544" y="1461562"/>
            <a:ext cx="6258941" cy="1511960"/>
          </a:xfrm>
        </p:spPr>
        <p:txBody>
          <a:bodyPr>
            <a:normAutofit/>
          </a:bodyPr>
          <a:lstStyle>
            <a:lvl1pPr algn="l">
              <a:spcAft>
                <a:spcPts val="0"/>
              </a:spcAft>
              <a:defRPr sz="3600">
                <a:solidFill>
                  <a:schemeClr val="bg1"/>
                </a:solidFill>
                <a:effectLst>
                  <a:outerShdw blurRad="50800" dist="38100" dir="2700000" algn="tl" rotWithShape="0">
                    <a:srgbClr val="000000">
                      <a:alpha val="75000"/>
                    </a:srgbClr>
                  </a:outerShdw>
                </a:effectLst>
              </a:defRPr>
            </a:lvl1pPr>
          </a:lstStyle>
          <a:p>
            <a:br>
              <a:rPr lang="en-US" dirty="0"/>
            </a:br>
            <a:r>
              <a:rPr lang="en-US" dirty="0"/>
              <a:t>Click to edit Master title style</a:t>
            </a:r>
            <a:br>
              <a:rPr lang="en-US" dirty="0"/>
            </a:br>
            <a:endParaRPr lang="en-US" dirty="0"/>
          </a:p>
        </p:txBody>
      </p:sp>
      <p:pic>
        <p:nvPicPr>
          <p:cNvPr id="13" name="NASA.gif" descr="/Users/kgammage/Documents/CustomerWork/Meatballs/NASA.gif"/>
          <p:cNvPicPr>
            <a:picLocks noChangeAspect="1"/>
          </p:cNvPicPr>
          <p:nvPr userDrawn="1"/>
        </p:nvPicPr>
        <p:blipFill>
          <a:blip r:embed="rId3" r:link="rId4"/>
          <a:stretch>
            <a:fillRect/>
          </a:stretch>
        </p:blipFill>
        <p:spPr>
          <a:xfrm>
            <a:off x="7711309" y="258783"/>
            <a:ext cx="1086856" cy="934696"/>
          </a:xfrm>
          <a:prstGeom prst="rect">
            <a:avLst/>
          </a:prstGeom>
        </p:spPr>
      </p:pic>
      <p:sp>
        <p:nvSpPr>
          <p:cNvPr id="15" name="TextBox 14"/>
          <p:cNvSpPr txBox="1"/>
          <p:nvPr userDrawn="1"/>
        </p:nvSpPr>
        <p:spPr>
          <a:xfrm>
            <a:off x="4243179" y="5504211"/>
            <a:ext cx="4777355" cy="58477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spc="200" dirty="0">
                <a:solidFill>
                  <a:srgbClr val="1863AB"/>
                </a:solidFill>
                <a:latin typeface="Arial"/>
                <a:cs typeface="Arial"/>
              </a:rPr>
              <a:t>SAFETY</a:t>
            </a:r>
            <a:r>
              <a:rPr lang="en-US" sz="1600" b="1" spc="200" baseline="0" dirty="0">
                <a:solidFill>
                  <a:srgbClr val="1863AB"/>
                </a:solidFill>
                <a:latin typeface="Arial"/>
                <a:cs typeface="Arial"/>
              </a:rPr>
              <a:t> and MISSION ASSURANCE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spc="200" baseline="0" dirty="0">
                <a:solidFill>
                  <a:srgbClr val="1863AB"/>
                </a:solidFill>
                <a:latin typeface="Arial"/>
                <a:cs typeface="Arial"/>
              </a:rPr>
              <a:t>DIRECTORATE </a:t>
            </a:r>
            <a:r>
              <a:rPr lang="en-US" sz="1200" b="0" spc="200" baseline="0" dirty="0">
                <a:solidFill>
                  <a:srgbClr val="1863AB"/>
                </a:solidFill>
                <a:latin typeface="Arial"/>
                <a:cs typeface="Arial"/>
              </a:rPr>
              <a:t>Code 300</a:t>
            </a:r>
            <a:endParaRPr lang="en-US" sz="1200" b="0" spc="200" dirty="0">
              <a:solidFill>
                <a:srgbClr val="1863AB"/>
              </a:solidFill>
              <a:latin typeface="Arial"/>
              <a:cs typeface="Arial"/>
            </a:endParaRPr>
          </a:p>
        </p:txBody>
      </p:sp>
      <p:pic>
        <p:nvPicPr>
          <p:cNvPr id="4" name="SMA_Code_300_logo.png" descr="/Users/kgammage/Documents/CustomerWork/ToDo/U4 - Code 300 SMA Branding/Code 300 SMA FINAL LOGO FILES/SMA_PPT_Template/SMA_Code_300_logo.png"/>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7690311" y="5846452"/>
            <a:ext cx="1128852" cy="703743"/>
          </a:xfrm>
          <a:prstGeom prst="rect">
            <a:avLst/>
          </a:prstGeom>
        </p:spPr>
      </p:pic>
      <p:sp>
        <p:nvSpPr>
          <p:cNvPr id="11" name="Rectangle 10"/>
          <p:cNvSpPr/>
          <p:nvPr userDrawn="1"/>
        </p:nvSpPr>
        <p:spPr>
          <a:xfrm>
            <a:off x="4293574" y="5391536"/>
            <a:ext cx="4555622" cy="50399"/>
          </a:xfrm>
          <a:prstGeom prst="rect">
            <a:avLst/>
          </a:prstGeom>
          <a:gradFill>
            <a:gsLst>
              <a:gs pos="0">
                <a:schemeClr val="bg1"/>
              </a:gs>
              <a:gs pos="0">
                <a:schemeClr val="bg1"/>
              </a:gs>
              <a:gs pos="50000">
                <a:srgbClr val="77AD3F"/>
              </a:gs>
              <a:gs pos="100000">
                <a:schemeClr val="bg1"/>
              </a:gs>
            </a:gsLst>
            <a:lin ang="15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effectLst>
                  <a:outerShdw blurRad="38100" dist="38100" dir="2700000" algn="tl">
                    <a:srgbClr val="000000">
                      <a:alpha val="75000"/>
                    </a:srgbClr>
                  </a:outerShdw>
                </a:effectLst>
              </a:defRPr>
            </a:lvl1pPr>
          </a:lstStyle>
          <a:p>
            <a:r>
              <a:rPr lang="en-US" dirty="0"/>
              <a:t>Click to edit Master title style</a:t>
            </a:r>
            <a:br>
              <a:rPr lang="en-US" dirty="0"/>
            </a:b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1863AB"/>
                </a:solidFill>
              </a:defRPr>
            </a:lvl1pPr>
            <a:lvl2pPr>
              <a:defRPr sz="2400">
                <a:solidFill>
                  <a:srgbClr val="1863AB"/>
                </a:solidFill>
              </a:defRPr>
            </a:lvl2pPr>
            <a:lvl3pPr>
              <a:defRPr sz="2000">
                <a:solidFill>
                  <a:srgbClr val="1863AB"/>
                </a:solidFill>
              </a:defRPr>
            </a:lvl3pPr>
            <a:lvl4pPr>
              <a:defRPr sz="1800">
                <a:solidFill>
                  <a:srgbClr val="1863AB"/>
                </a:solidFill>
              </a:defRPr>
            </a:lvl4pPr>
            <a:lvl5pPr>
              <a:defRPr sz="1800">
                <a:solidFill>
                  <a:srgbClr val="1863A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1863AB"/>
                </a:solidFill>
              </a:defRPr>
            </a:lvl1pPr>
            <a:lvl2pPr>
              <a:defRPr sz="2400">
                <a:solidFill>
                  <a:srgbClr val="1863AB"/>
                </a:solidFill>
              </a:defRPr>
            </a:lvl2pPr>
            <a:lvl3pPr>
              <a:defRPr sz="2000">
                <a:solidFill>
                  <a:srgbClr val="1863AB"/>
                </a:solidFill>
              </a:defRPr>
            </a:lvl3pPr>
            <a:lvl4pPr>
              <a:defRPr sz="1800">
                <a:solidFill>
                  <a:srgbClr val="1863AB"/>
                </a:solidFill>
              </a:defRPr>
            </a:lvl4pPr>
            <a:lvl5pPr>
              <a:defRPr sz="1800">
                <a:solidFill>
                  <a:srgbClr val="1863AB"/>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0A3474"/>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10"/>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
        <p:nvSpPr>
          <p:cNvPr id="5" name="Title Placeholder 1"/>
          <p:cNvSpPr>
            <a:spLocks noGrp="1"/>
          </p:cNvSpPr>
          <p:nvPr>
            <p:ph type="title"/>
          </p:nvPr>
        </p:nvSpPr>
        <p:spPr>
          <a:xfrm>
            <a:off x="429288" y="168802"/>
            <a:ext cx="8229600" cy="1143000"/>
          </a:xfrm>
          <a:prstGeom prst="rect">
            <a:avLst/>
          </a:prstGeom>
        </p:spPr>
        <p:txBody>
          <a:bodyPr vert="horz" lIns="91440" tIns="45720" rIns="91440" bIns="45720" rtlCol="0" anchor="ctr">
            <a:normAutofit/>
          </a:bodyPr>
          <a:lstStyle/>
          <a:p>
            <a:br>
              <a:rPr lang="en-US" dirty="0"/>
            </a:br>
            <a:r>
              <a:rPr lang="en-US" dirty="0"/>
              <a:t>Click to edit Master title style</a:t>
            </a:r>
            <a:br>
              <a:rPr lang="en-US" dirty="0"/>
            </a:b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70038"/>
          </a:xfrm>
          <a:prstGeom prst="rect">
            <a:avLst/>
          </a:prstGeom>
          <a:gradFill flip="none" rotWithShape="1">
            <a:gsLst>
              <a:gs pos="0">
                <a:srgbClr val="A60B19"/>
              </a:gs>
              <a:gs pos="25000">
                <a:srgbClr val="E94826"/>
              </a:gs>
              <a:gs pos="100000">
                <a:srgbClr val="F6E431"/>
              </a:gs>
              <a:gs pos="50000">
                <a:srgbClr val="ED6827"/>
              </a:gs>
              <a:gs pos="75000">
                <a:srgbClr val="F6982A"/>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9288" y="168802"/>
            <a:ext cx="8229600" cy="1143000"/>
          </a:xfrm>
          <a:prstGeom prst="rect">
            <a:avLst/>
          </a:prstGeom>
        </p:spPr>
        <p:txBody>
          <a:bodyPr vert="horz" lIns="91440" tIns="45720" rIns="91440" bIns="45720" rtlCol="0" anchor="ctr">
            <a:normAutofit/>
          </a:bodyPr>
          <a:lstStyle/>
          <a:p>
            <a:br>
              <a:rPr lang="en-US" dirty="0"/>
            </a:br>
            <a:r>
              <a:rPr lang="en-US" dirty="0"/>
              <a:t>Click to edit Master title style</a:t>
            </a:r>
            <a:br>
              <a:rPr lang="en-US" dirty="0"/>
            </a:br>
            <a:endParaRPr lang="en-US" dirty="0"/>
          </a:p>
        </p:txBody>
      </p:sp>
      <p:sp>
        <p:nvSpPr>
          <p:cNvPr id="3" name="Text Placeholder 2"/>
          <p:cNvSpPr>
            <a:spLocks noGrp="1"/>
          </p:cNvSpPr>
          <p:nvPr>
            <p:ph type="body" idx="1"/>
          </p:nvPr>
        </p:nvSpPr>
        <p:spPr>
          <a:xfrm>
            <a:off x="429288" y="1393265"/>
            <a:ext cx="8229600" cy="46507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861AC"/>
                </a:solidFill>
                <a:latin typeface="Arial"/>
                <a:cs typeface="Arial"/>
              </a:defRPr>
            </a:lvl1pPr>
          </a:lstStyle>
          <a:p>
            <a:fld id="{E3BE99E5-8F11-4D46-8B27-FC02D164DEA2}" type="slidenum">
              <a:rPr lang="en-US" smtClean="0"/>
              <a:pPr/>
              <a:t>‹#›</a:t>
            </a:fld>
            <a:endParaRPr lang="en-US" dirty="0"/>
          </a:p>
        </p:txBody>
      </p:sp>
      <p:sp>
        <p:nvSpPr>
          <p:cNvPr id="10" name="TextBox 9"/>
          <p:cNvSpPr txBox="1"/>
          <p:nvPr userDrawn="1"/>
        </p:nvSpPr>
        <p:spPr>
          <a:xfrm>
            <a:off x="425884" y="6444476"/>
            <a:ext cx="7542788"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spc="200" dirty="0">
                <a:solidFill>
                  <a:srgbClr val="1861AC"/>
                </a:solidFill>
                <a:latin typeface="Arial"/>
                <a:cs typeface="Arial"/>
              </a:rPr>
              <a:t>SAFETY</a:t>
            </a:r>
            <a:r>
              <a:rPr lang="en-US" sz="1200" b="1" spc="200" baseline="0" dirty="0">
                <a:solidFill>
                  <a:srgbClr val="1861AC"/>
                </a:solidFill>
                <a:latin typeface="Arial"/>
                <a:cs typeface="Arial"/>
              </a:rPr>
              <a:t> and MISSION ASSURANCE DIRECTORATE </a:t>
            </a:r>
            <a:r>
              <a:rPr lang="en-US" sz="1000" b="0" spc="200" baseline="0" dirty="0">
                <a:solidFill>
                  <a:srgbClr val="1861AC"/>
                </a:solidFill>
                <a:latin typeface="Arial"/>
                <a:cs typeface="Arial"/>
              </a:rPr>
              <a:t>Code 300</a:t>
            </a:r>
            <a:endParaRPr lang="en-US" sz="1000" b="0" spc="200" dirty="0">
              <a:solidFill>
                <a:srgbClr val="1861AC"/>
              </a:solidFill>
              <a:latin typeface="Arial"/>
              <a:cs typeface="Arial"/>
            </a:endParaRPr>
          </a:p>
        </p:txBody>
      </p:sp>
      <p:sp>
        <p:nvSpPr>
          <p:cNvPr id="4" name="Rectangle 3"/>
          <p:cNvSpPr/>
          <p:nvPr userDrawn="1"/>
        </p:nvSpPr>
        <p:spPr>
          <a:xfrm>
            <a:off x="110868" y="6350531"/>
            <a:ext cx="8788722" cy="60479"/>
          </a:xfrm>
          <a:prstGeom prst="rect">
            <a:avLst/>
          </a:prstGeom>
          <a:gradFill>
            <a:gsLst>
              <a:gs pos="0">
                <a:schemeClr val="bg1"/>
              </a:gs>
              <a:gs pos="0">
                <a:schemeClr val="bg1"/>
              </a:gs>
              <a:gs pos="50000">
                <a:srgbClr val="77AD3F"/>
              </a:gs>
              <a:gs pos="100000">
                <a:schemeClr val="bg1"/>
              </a:gs>
            </a:gsLst>
            <a:lin ang="15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dt="0"/>
  <p:txStyles>
    <p:titleStyle>
      <a:lvl1pPr algn="l" defTabSz="457200" rtl="0" eaLnBrk="1" latinLnBrk="0" hangingPunct="1">
        <a:spcBef>
          <a:spcPct val="0"/>
        </a:spcBef>
        <a:buNone/>
        <a:defRPr sz="3600" b="1" kern="1200">
          <a:solidFill>
            <a:schemeClr val="bg1"/>
          </a:solidFill>
          <a:effectLst>
            <a:outerShdw blurRad="38100" dist="38100" dir="2700000" algn="tl">
              <a:srgbClr val="000000">
                <a:alpha val="43137"/>
              </a:srgbClr>
            </a:outerShdw>
          </a:effectLst>
          <a:latin typeface="Arial"/>
          <a:ea typeface="+mj-ea"/>
          <a:cs typeface="Arial"/>
        </a:defRPr>
      </a:lvl1pPr>
    </p:titleStyle>
    <p:bodyStyle>
      <a:lvl1pPr marL="171450" indent="-171450" algn="l" defTabSz="457200" rtl="0" eaLnBrk="1" latinLnBrk="0" hangingPunct="1">
        <a:spcBef>
          <a:spcPct val="20000"/>
        </a:spcBef>
        <a:buClr>
          <a:srgbClr val="77AD3F"/>
        </a:buClr>
        <a:buFont typeface="Arial"/>
        <a:buChar char="•"/>
        <a:defRPr sz="1800" kern="1200">
          <a:solidFill>
            <a:srgbClr val="1861AC"/>
          </a:solidFill>
          <a:latin typeface="Arial"/>
          <a:ea typeface="+mn-ea"/>
          <a:cs typeface="Arial"/>
        </a:defRPr>
      </a:lvl1pPr>
      <a:lvl2pPr marL="400050" indent="-230188" algn="l" defTabSz="457200" rtl="0" eaLnBrk="1" latinLnBrk="0" hangingPunct="1">
        <a:spcBef>
          <a:spcPct val="20000"/>
        </a:spcBef>
        <a:buClr>
          <a:srgbClr val="77AD3F"/>
        </a:buClr>
        <a:buFont typeface="Arial"/>
        <a:buChar char="–"/>
        <a:tabLst>
          <a:tab pos="511175" algn="l"/>
        </a:tabLst>
        <a:defRPr sz="1800" kern="1200">
          <a:solidFill>
            <a:srgbClr val="1861AC"/>
          </a:solidFill>
          <a:latin typeface="Arial"/>
          <a:ea typeface="+mn-ea"/>
          <a:cs typeface="Arial"/>
        </a:defRPr>
      </a:lvl2pPr>
      <a:lvl3pPr marL="571500" indent="-171450" algn="l" defTabSz="457200" rtl="0" eaLnBrk="1" latinLnBrk="0" hangingPunct="1">
        <a:spcBef>
          <a:spcPct val="20000"/>
        </a:spcBef>
        <a:buClr>
          <a:srgbClr val="77AD3F"/>
        </a:buClr>
        <a:buFont typeface="Arial"/>
        <a:buChar char="•"/>
        <a:tabLst>
          <a:tab pos="400050" algn="l"/>
        </a:tabLst>
        <a:defRPr sz="1800" kern="1200">
          <a:solidFill>
            <a:srgbClr val="1861AC"/>
          </a:solidFill>
          <a:latin typeface="Arial"/>
          <a:ea typeface="+mn-ea"/>
          <a:cs typeface="Arial"/>
        </a:defRPr>
      </a:lvl3pPr>
      <a:lvl4pPr marL="801688" indent="-230188" algn="l" defTabSz="457200" rtl="0" eaLnBrk="1" latinLnBrk="0" hangingPunct="1">
        <a:spcBef>
          <a:spcPct val="20000"/>
        </a:spcBef>
        <a:buClr>
          <a:srgbClr val="77AD3F"/>
        </a:buClr>
        <a:buFont typeface="Arial"/>
        <a:buChar char="–"/>
        <a:tabLst>
          <a:tab pos="971550" algn="l"/>
        </a:tabLst>
        <a:defRPr sz="1800" kern="1200">
          <a:solidFill>
            <a:srgbClr val="1861AC"/>
          </a:solidFill>
          <a:latin typeface="Arial"/>
          <a:ea typeface="+mn-ea"/>
          <a:cs typeface="Arial"/>
        </a:defRPr>
      </a:lvl4pPr>
      <a:lvl5pPr marL="971550" indent="-169863" algn="l" defTabSz="457200" rtl="0" eaLnBrk="1" latinLnBrk="0" hangingPunct="1">
        <a:spcBef>
          <a:spcPct val="20000"/>
        </a:spcBef>
        <a:buClr>
          <a:srgbClr val="77AD3F"/>
        </a:buClr>
        <a:buFont typeface="Arial"/>
        <a:buChar char="»"/>
        <a:defRPr sz="1800" kern="1200">
          <a:solidFill>
            <a:srgbClr val="1861A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file://localhost/Users/jaoleary/Desktop/Code%20100%20Presentations/Code_100_2015/Jan_2015/Taylor_Risk_Talk/Garp.jp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32217" y="4088214"/>
            <a:ext cx="3632471" cy="2034633"/>
          </a:xfrm>
        </p:spPr>
        <p:txBody>
          <a:bodyPr>
            <a:normAutofit/>
          </a:bodyPr>
          <a:lstStyle/>
          <a:p>
            <a:pPr algn="ctr"/>
            <a:r>
              <a:rPr lang="en-US" sz="1800" dirty="0"/>
              <a:t>Jesse Leitner, </a:t>
            </a:r>
          </a:p>
          <a:p>
            <a:pPr algn="ctr"/>
            <a:r>
              <a:rPr lang="en-US" sz="1800" dirty="0"/>
              <a:t>Chief SMA Engineer, GSFC</a:t>
            </a:r>
          </a:p>
          <a:p>
            <a:pPr algn="ctr"/>
            <a:r>
              <a:rPr lang="en-US" dirty="0"/>
              <a:t>November 8, 2023</a:t>
            </a:r>
            <a:endParaRPr lang="en-US" sz="1800" dirty="0"/>
          </a:p>
          <a:p>
            <a:pPr algn="ctr"/>
            <a:endParaRPr lang="en-US" sz="1800" dirty="0"/>
          </a:p>
        </p:txBody>
      </p:sp>
      <p:sp>
        <p:nvSpPr>
          <p:cNvPr id="3" name="Title 2"/>
          <p:cNvSpPr>
            <a:spLocks noGrp="1"/>
          </p:cNvSpPr>
          <p:nvPr>
            <p:ph type="ctrTitle"/>
          </p:nvPr>
        </p:nvSpPr>
        <p:spPr>
          <a:xfrm>
            <a:off x="2491860" y="1753556"/>
            <a:ext cx="6258941" cy="1511960"/>
          </a:xfrm>
        </p:spPr>
        <p:txBody>
          <a:bodyPr>
            <a:normAutofit fontScale="90000"/>
          </a:bodyPr>
          <a:lstStyle/>
          <a:p>
            <a:r>
              <a:rPr lang="en-US" dirty="0"/>
              <a:t>What risks are acceptable for a Class D mission?</a:t>
            </a:r>
            <a:br>
              <a:rPr lang="en-US" dirty="0"/>
            </a:br>
            <a:r>
              <a:rPr lang="en-US" dirty="0"/>
              <a:t>	</a:t>
            </a:r>
            <a:r>
              <a:rPr lang="en-US" sz="2700" b="0" dirty="0">
                <a:solidFill>
                  <a:schemeClr val="tx1"/>
                </a:solidFill>
              </a:rPr>
              <a:t>Is Class D the wild west?</a:t>
            </a:r>
            <a:endParaRPr lang="en-US" b="0" dirty="0">
              <a:solidFill>
                <a:schemeClr val="tx1"/>
              </a:solidFill>
            </a:endParaRPr>
          </a:p>
        </p:txBody>
      </p:sp>
    </p:spTree>
    <p:extLst>
      <p:ext uri="{BB962C8B-B14F-4D97-AF65-F5344CB8AC3E}">
        <p14:creationId xmlns:p14="http://schemas.microsoft.com/office/powerpoint/2010/main" val="2422256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2D710FB-085E-1642-8FE5-DCEB7C42DC9C}"/>
              </a:ext>
            </a:extLst>
          </p:cNvPr>
          <p:cNvSpPr>
            <a:spLocks noGrp="1"/>
          </p:cNvSpPr>
          <p:nvPr>
            <p:ph idx="1"/>
          </p:nvPr>
        </p:nvSpPr>
        <p:spPr/>
        <p:txBody>
          <a:bodyPr/>
          <a:lstStyle/>
          <a:p>
            <a:r>
              <a:rPr lang="en-US" i="1" dirty="0"/>
              <a:t>Given:</a:t>
            </a:r>
            <a:r>
              <a:rPr lang="en-US" dirty="0"/>
              <a:t> the massive size, complexity, development constraints, and one-of-a-kind nature (with no historical reliability) of the JWST observatory that prevent complete test as you fly verification and/or validation of complex models, </a:t>
            </a:r>
          </a:p>
          <a:p>
            <a:pPr marL="0" indent="0">
              <a:buNone/>
            </a:pPr>
            <a:endParaRPr lang="en-US" sz="900" dirty="0"/>
          </a:p>
          <a:p>
            <a:r>
              <a:rPr lang="en-US" i="1" dirty="0"/>
              <a:t>There is a possibility that:</a:t>
            </a:r>
            <a:r>
              <a:rPr lang="en-US" dirty="0"/>
              <a:t> a key interaction that impacts system performance is not identified, </a:t>
            </a:r>
          </a:p>
          <a:p>
            <a:pPr marL="0" indent="0">
              <a:buNone/>
            </a:pPr>
            <a:endParaRPr lang="en-US" sz="800" dirty="0"/>
          </a:p>
          <a:p>
            <a:r>
              <a:rPr lang="en-US" i="1" dirty="0"/>
              <a:t>With the result that:</a:t>
            </a:r>
            <a:r>
              <a:rPr lang="en-US" dirty="0"/>
              <a:t> mission performance will be moderately degraded.  </a:t>
            </a:r>
          </a:p>
          <a:p>
            <a:pPr marL="0" indent="0">
              <a:buNone/>
            </a:pPr>
            <a:endParaRPr lang="en-US" dirty="0"/>
          </a:p>
          <a:p>
            <a:r>
              <a:rPr lang="en-US" dirty="0" err="1"/>
              <a:t>LxC</a:t>
            </a:r>
            <a:r>
              <a:rPr lang="en-US" dirty="0"/>
              <a:t>:  2x3</a:t>
            </a:r>
          </a:p>
        </p:txBody>
      </p:sp>
      <p:sp>
        <p:nvSpPr>
          <p:cNvPr id="4" name="Title 3">
            <a:extLst>
              <a:ext uri="{FF2B5EF4-FFF2-40B4-BE49-F238E27FC236}">
                <a16:creationId xmlns:a16="http://schemas.microsoft.com/office/drawing/2014/main" id="{F2906B6E-CA03-0548-8460-60579C1BA9F8}"/>
              </a:ext>
            </a:extLst>
          </p:cNvPr>
          <p:cNvSpPr>
            <a:spLocks noGrp="1"/>
          </p:cNvSpPr>
          <p:nvPr>
            <p:ph type="title"/>
          </p:nvPr>
        </p:nvSpPr>
        <p:spPr/>
        <p:txBody>
          <a:bodyPr>
            <a:normAutofit/>
          </a:bodyPr>
          <a:lstStyle/>
          <a:p>
            <a:r>
              <a:rPr lang="en-US" dirty="0"/>
              <a:t>(aggregate) Risk Example</a:t>
            </a:r>
          </a:p>
        </p:txBody>
      </p:sp>
      <p:sp>
        <p:nvSpPr>
          <p:cNvPr id="6" name="Rectangle 5">
            <a:extLst>
              <a:ext uri="{FF2B5EF4-FFF2-40B4-BE49-F238E27FC236}">
                <a16:creationId xmlns:a16="http://schemas.microsoft.com/office/drawing/2014/main" id="{3A46165B-0837-2743-BC51-45E65F9BDC8C}"/>
              </a:ext>
            </a:extLst>
          </p:cNvPr>
          <p:cNvSpPr/>
          <p:nvPr/>
        </p:nvSpPr>
        <p:spPr>
          <a:xfrm>
            <a:off x="612005" y="4930219"/>
            <a:ext cx="8102707" cy="3959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Closure on performance verification of instruments after commissioning</a:t>
            </a:r>
          </a:p>
        </p:txBody>
      </p:sp>
    </p:spTree>
    <p:extLst>
      <p:ext uri="{BB962C8B-B14F-4D97-AF65-F5344CB8AC3E}">
        <p14:creationId xmlns:p14="http://schemas.microsoft.com/office/powerpoint/2010/main" val="2806026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CB99FCF-ABEC-164E-97B5-D6802718D0FF}"/>
              </a:ext>
            </a:extLst>
          </p:cNvPr>
          <p:cNvSpPr>
            <a:spLocks noGrp="1"/>
          </p:cNvSpPr>
          <p:nvPr>
            <p:ph idx="1"/>
          </p:nvPr>
        </p:nvSpPr>
        <p:spPr>
          <a:xfrm>
            <a:off x="1218164" y="1927563"/>
            <a:ext cx="2189094" cy="2699444"/>
          </a:xfrm>
        </p:spPr>
        <p:txBody>
          <a:bodyPr>
            <a:noAutofit/>
          </a:bodyPr>
          <a:lstStyle/>
          <a:p>
            <a:pPr marL="0" indent="0" algn="ctr">
              <a:buNone/>
            </a:pPr>
            <a:r>
              <a:rPr lang="en-US" sz="900" u="sng" dirty="0">
                <a:solidFill>
                  <a:schemeClr val="tx1"/>
                </a:solidFill>
              </a:rPr>
              <a:t>COTS</a:t>
            </a:r>
          </a:p>
          <a:p>
            <a:r>
              <a:rPr lang="en-US" sz="900" dirty="0">
                <a:solidFill>
                  <a:schemeClr val="tx1"/>
                </a:solidFill>
              </a:rPr>
              <a:t>Parts with special features that are difficult to manufacture consistently (never available on MIL-SPEC)</a:t>
            </a:r>
          </a:p>
          <a:p>
            <a:pPr lvl="1"/>
            <a:r>
              <a:rPr lang="en-US" sz="900" dirty="0">
                <a:solidFill>
                  <a:schemeClr val="tx1"/>
                </a:solidFill>
              </a:rPr>
              <a:t>e.g., extra-low ESR and ESL ceramic capacitors</a:t>
            </a:r>
          </a:p>
          <a:p>
            <a:r>
              <a:rPr lang="en-US" sz="900" dirty="0">
                <a:solidFill>
                  <a:schemeClr val="tx1"/>
                </a:solidFill>
              </a:rPr>
              <a:t>Parts used in brutal operating regimes</a:t>
            </a:r>
          </a:p>
          <a:p>
            <a:pPr lvl="1"/>
            <a:r>
              <a:rPr lang="en-US" sz="900" dirty="0">
                <a:solidFill>
                  <a:schemeClr val="tx1"/>
                </a:solidFill>
              </a:rPr>
              <a:t>High-voltage (particularly &gt; 3 kV)</a:t>
            </a:r>
          </a:p>
          <a:p>
            <a:pPr lvl="1"/>
            <a:r>
              <a:rPr lang="en-US" sz="900" dirty="0" err="1">
                <a:solidFill>
                  <a:schemeClr val="tx1"/>
                </a:solidFill>
              </a:rPr>
              <a:t>Cryo</a:t>
            </a:r>
            <a:endParaRPr lang="en-US" sz="900" dirty="0">
              <a:solidFill>
                <a:schemeClr val="tx1"/>
              </a:solidFill>
            </a:endParaRPr>
          </a:p>
          <a:p>
            <a:r>
              <a:rPr lang="en-US" sz="900" dirty="0">
                <a:solidFill>
                  <a:schemeClr val="tx1"/>
                </a:solidFill>
              </a:rPr>
              <a:t>Low volume and hand-produced parts</a:t>
            </a:r>
          </a:p>
          <a:p>
            <a:pPr lvl="1"/>
            <a:r>
              <a:rPr lang="en-US" sz="900" dirty="0">
                <a:solidFill>
                  <a:schemeClr val="tx1"/>
                </a:solidFill>
              </a:rPr>
              <a:t>Lack a basis for reliability and often do not have optimized manufacturing processes</a:t>
            </a:r>
          </a:p>
          <a:p>
            <a:r>
              <a:rPr lang="en-US" sz="900" dirty="0">
                <a:solidFill>
                  <a:schemeClr val="tx1"/>
                </a:solidFill>
              </a:rPr>
              <a:t>Parts used in extremely sensitive (poor) designs (based on variability of parameters not in part spec)</a:t>
            </a:r>
          </a:p>
          <a:p>
            <a:r>
              <a:rPr lang="en-US" sz="900" dirty="0">
                <a:solidFill>
                  <a:schemeClr val="tx1"/>
                </a:solidFill>
              </a:rPr>
              <a:t>Parts used in applications in which the environment is unknown</a:t>
            </a:r>
          </a:p>
          <a:p>
            <a:r>
              <a:rPr lang="en-US" sz="900" dirty="0">
                <a:solidFill>
                  <a:schemeClr val="tx1"/>
                </a:solidFill>
              </a:rPr>
              <a:t>Parts from unknown or poor-performing vendors (no recent examples)</a:t>
            </a:r>
          </a:p>
          <a:p>
            <a:r>
              <a:rPr lang="en-US" sz="900" dirty="0">
                <a:solidFill>
                  <a:schemeClr val="tx1"/>
                </a:solidFill>
              </a:rPr>
              <a:t>No “hi-</a:t>
            </a:r>
            <a:r>
              <a:rPr lang="en-US" sz="900" dirty="0" err="1">
                <a:solidFill>
                  <a:schemeClr val="tx1"/>
                </a:solidFill>
              </a:rPr>
              <a:t>rel</a:t>
            </a:r>
            <a:r>
              <a:rPr lang="en-US" sz="900" dirty="0">
                <a:solidFill>
                  <a:schemeClr val="tx1"/>
                </a:solidFill>
              </a:rPr>
              <a:t>” or automotive parts available</a:t>
            </a:r>
          </a:p>
          <a:p>
            <a:pPr marL="0" indent="0">
              <a:buNone/>
            </a:pPr>
            <a:endParaRPr lang="en-US" sz="900" dirty="0">
              <a:solidFill>
                <a:schemeClr val="tx1"/>
              </a:solidFill>
            </a:endParaRPr>
          </a:p>
          <a:p>
            <a:pPr lvl="1"/>
            <a:endParaRPr lang="en-US" sz="900" dirty="0">
              <a:solidFill>
                <a:schemeClr val="tx1"/>
              </a:solidFill>
            </a:endParaRPr>
          </a:p>
        </p:txBody>
      </p:sp>
      <p:sp>
        <p:nvSpPr>
          <p:cNvPr id="2" name="Title 1">
            <a:extLst>
              <a:ext uri="{FF2B5EF4-FFF2-40B4-BE49-F238E27FC236}">
                <a16:creationId xmlns:a16="http://schemas.microsoft.com/office/drawing/2014/main" id="{2BEB1BE1-6F9D-3844-8463-106CDC13B1BC}"/>
              </a:ext>
            </a:extLst>
          </p:cNvPr>
          <p:cNvSpPr>
            <a:spLocks noGrp="1"/>
          </p:cNvSpPr>
          <p:nvPr>
            <p:ph type="title"/>
          </p:nvPr>
        </p:nvSpPr>
        <p:spPr/>
        <p:txBody>
          <a:bodyPr/>
          <a:lstStyle/>
          <a:p>
            <a:r>
              <a:rPr lang="en-US" dirty="0"/>
              <a:t>Context for Risk in Parts</a:t>
            </a:r>
          </a:p>
        </p:txBody>
      </p:sp>
      <p:sp>
        <p:nvSpPr>
          <p:cNvPr id="3" name="Slide Number Placeholder 2">
            <a:extLst>
              <a:ext uri="{FF2B5EF4-FFF2-40B4-BE49-F238E27FC236}">
                <a16:creationId xmlns:a16="http://schemas.microsoft.com/office/drawing/2014/main" id="{36584DCA-8EB2-FD49-974B-DE60AEAA1AAC}"/>
              </a:ext>
            </a:extLst>
          </p:cNvPr>
          <p:cNvSpPr>
            <a:spLocks noGrp="1"/>
          </p:cNvSpPr>
          <p:nvPr>
            <p:ph type="sldNum" sz="quarter" idx="10"/>
          </p:nvPr>
        </p:nvSpPr>
        <p:spPr>
          <a:xfrm>
            <a:off x="11386393" y="6528052"/>
            <a:ext cx="478367" cy="228600"/>
          </a:xfrm>
          <a:prstGeom prst="rect">
            <a:avLst/>
          </a:prstGeom>
        </p:spPr>
        <p:txBody>
          <a:bodyPr/>
          <a:lstStyle>
            <a:defPPr>
              <a:defRPr lang="en-US"/>
            </a:defPPr>
            <a:lvl1pPr algn="r" rtl="0" eaLnBrk="0" fontAlgn="base" hangingPunct="0">
              <a:spcBef>
                <a:spcPct val="0"/>
              </a:spcBef>
              <a:spcAft>
                <a:spcPct val="0"/>
              </a:spcAft>
              <a:defRPr sz="900" kern="1200">
                <a:solidFill>
                  <a:srgbClr val="0A233F"/>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fld id="{C6E3753A-1A90-4AFC-8C9F-7EA60EA0F6CB}" type="slidenum">
              <a:rPr lang="en-US" smtClean="0"/>
              <a:pPr>
                <a:defRPr/>
              </a:pPr>
              <a:t>11</a:t>
            </a:fld>
            <a:endParaRPr lang="en-US"/>
          </a:p>
        </p:txBody>
      </p:sp>
      <p:sp>
        <p:nvSpPr>
          <p:cNvPr id="5" name="Content Placeholder 3">
            <a:extLst>
              <a:ext uri="{FF2B5EF4-FFF2-40B4-BE49-F238E27FC236}">
                <a16:creationId xmlns:a16="http://schemas.microsoft.com/office/drawing/2014/main" id="{3E3247B4-4E3E-FD47-86F7-1D75FD10A1F1}"/>
              </a:ext>
            </a:extLst>
          </p:cNvPr>
          <p:cNvSpPr txBox="1">
            <a:spLocks/>
          </p:cNvSpPr>
          <p:nvPr/>
        </p:nvSpPr>
        <p:spPr bwMode="auto">
          <a:xfrm>
            <a:off x="3407258" y="1894249"/>
            <a:ext cx="2189094" cy="26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lvl1pPr marL="115888" indent="-115888" algn="l" rtl="0" eaLnBrk="1" fontAlgn="base" hangingPunct="1">
              <a:spcBef>
                <a:spcPct val="20000"/>
              </a:spcBef>
              <a:spcAft>
                <a:spcPct val="0"/>
              </a:spcAft>
              <a:buClr>
                <a:srgbClr val="D16127"/>
              </a:buClr>
              <a:buChar char="•"/>
              <a:defRPr sz="1600">
                <a:solidFill>
                  <a:srgbClr val="0A233F"/>
                </a:solidFill>
                <a:latin typeface="+mn-lt"/>
                <a:ea typeface="+mn-ea"/>
                <a:cs typeface="+mn-cs"/>
              </a:defRPr>
            </a:lvl1pPr>
            <a:lvl2pPr marL="401638" indent="-171450" algn="l" rtl="0" eaLnBrk="1" fontAlgn="base" hangingPunct="1">
              <a:spcBef>
                <a:spcPct val="20000"/>
              </a:spcBef>
              <a:spcAft>
                <a:spcPct val="0"/>
              </a:spcAft>
              <a:buClr>
                <a:srgbClr val="D16127"/>
              </a:buClr>
              <a:buChar char="–"/>
              <a:defRPr sz="1600">
                <a:solidFill>
                  <a:srgbClr val="0A233F"/>
                </a:solidFill>
                <a:latin typeface="+mn-lt"/>
                <a:ea typeface="+mn-ea"/>
              </a:defRPr>
            </a:lvl2pPr>
            <a:lvl3pPr marL="625475" indent="-109538" algn="l" rtl="0" eaLnBrk="1" fontAlgn="base" hangingPunct="1">
              <a:spcBef>
                <a:spcPct val="20000"/>
              </a:spcBef>
              <a:spcAft>
                <a:spcPct val="0"/>
              </a:spcAft>
              <a:buClr>
                <a:srgbClr val="D16127"/>
              </a:buClr>
              <a:buChar char="•"/>
              <a:defRPr sz="1600">
                <a:solidFill>
                  <a:srgbClr val="0A233F"/>
                </a:solidFill>
                <a:latin typeface="+mn-lt"/>
                <a:ea typeface="+mn-ea"/>
              </a:defRPr>
            </a:lvl3pPr>
            <a:lvl4pPr marL="911225" indent="-168275" algn="l" rtl="0" eaLnBrk="1" fontAlgn="base" hangingPunct="1">
              <a:spcBef>
                <a:spcPct val="20000"/>
              </a:spcBef>
              <a:spcAft>
                <a:spcPct val="0"/>
              </a:spcAft>
              <a:buClr>
                <a:srgbClr val="D16127"/>
              </a:buClr>
              <a:buChar char="–"/>
              <a:defRPr sz="1600">
                <a:solidFill>
                  <a:srgbClr val="0A233F"/>
                </a:solidFill>
                <a:latin typeface="+mn-lt"/>
                <a:ea typeface="+mn-ea"/>
              </a:defRPr>
            </a:lvl4pPr>
            <a:lvl5pPr marL="1201738" indent="-176213" algn="l" rtl="0" eaLnBrk="1" fontAlgn="base" hangingPunct="1">
              <a:spcBef>
                <a:spcPct val="20000"/>
              </a:spcBef>
              <a:spcAft>
                <a:spcPct val="0"/>
              </a:spcAft>
              <a:buClr>
                <a:srgbClr val="D16127"/>
              </a:buClr>
              <a:buChar char="»"/>
              <a:defRPr sz="1600">
                <a:solidFill>
                  <a:srgbClr val="0A233F"/>
                </a:solidFill>
                <a:latin typeface="+mn-lt"/>
                <a:ea typeface="+mn-ea"/>
              </a:defRPr>
            </a:lvl5pPr>
            <a:lvl6pPr marL="1658938" indent="-176213" algn="l" rtl="0" eaLnBrk="1" fontAlgn="base" hangingPunct="1">
              <a:spcBef>
                <a:spcPct val="20000"/>
              </a:spcBef>
              <a:spcAft>
                <a:spcPct val="0"/>
              </a:spcAft>
              <a:buClr>
                <a:srgbClr val="5A1B86"/>
              </a:buClr>
              <a:buChar char="»"/>
              <a:defRPr sz="1600">
                <a:solidFill>
                  <a:schemeClr val="tx1"/>
                </a:solidFill>
                <a:latin typeface="+mn-lt"/>
                <a:ea typeface="+mn-ea"/>
              </a:defRPr>
            </a:lvl6pPr>
            <a:lvl7pPr marL="2116138" indent="-176213" algn="l" rtl="0" eaLnBrk="1" fontAlgn="base" hangingPunct="1">
              <a:spcBef>
                <a:spcPct val="20000"/>
              </a:spcBef>
              <a:spcAft>
                <a:spcPct val="0"/>
              </a:spcAft>
              <a:buClr>
                <a:srgbClr val="5A1B86"/>
              </a:buClr>
              <a:buChar char="»"/>
              <a:defRPr sz="1600">
                <a:solidFill>
                  <a:schemeClr val="tx1"/>
                </a:solidFill>
                <a:latin typeface="+mn-lt"/>
                <a:ea typeface="+mn-ea"/>
              </a:defRPr>
            </a:lvl7pPr>
            <a:lvl8pPr marL="2573338" indent="-176213" algn="l" rtl="0" eaLnBrk="1" fontAlgn="base" hangingPunct="1">
              <a:spcBef>
                <a:spcPct val="20000"/>
              </a:spcBef>
              <a:spcAft>
                <a:spcPct val="0"/>
              </a:spcAft>
              <a:buClr>
                <a:srgbClr val="5A1B86"/>
              </a:buClr>
              <a:buChar char="»"/>
              <a:defRPr sz="1600">
                <a:solidFill>
                  <a:schemeClr val="tx1"/>
                </a:solidFill>
                <a:latin typeface="+mn-lt"/>
                <a:ea typeface="+mn-ea"/>
              </a:defRPr>
            </a:lvl8pPr>
            <a:lvl9pPr marL="3030538" indent="-176213" algn="l" rtl="0" eaLnBrk="1" fontAlgn="base" hangingPunct="1">
              <a:spcBef>
                <a:spcPct val="20000"/>
              </a:spcBef>
              <a:spcAft>
                <a:spcPct val="0"/>
              </a:spcAft>
              <a:buClr>
                <a:srgbClr val="5A1B86"/>
              </a:buClr>
              <a:buChar char="»"/>
              <a:defRPr sz="1600">
                <a:solidFill>
                  <a:schemeClr val="tx1"/>
                </a:solidFill>
                <a:latin typeface="+mn-lt"/>
                <a:ea typeface="+mn-ea"/>
              </a:defRPr>
            </a:lvl9pPr>
          </a:lstStyle>
          <a:p>
            <a:pPr marL="0" indent="0" algn="ctr">
              <a:buNone/>
            </a:pPr>
            <a:r>
              <a:rPr lang="en-US" sz="1050" u="sng" kern="0" dirty="0">
                <a:solidFill>
                  <a:schemeClr val="tx1"/>
                </a:solidFill>
              </a:rPr>
              <a:t>MIL-SPEC</a:t>
            </a:r>
          </a:p>
          <a:p>
            <a:r>
              <a:rPr lang="en-US" sz="1050" b="1" u="sng" kern="0" dirty="0">
                <a:solidFill>
                  <a:schemeClr val="tx1"/>
                </a:solidFill>
              </a:rPr>
              <a:t>All risk-contexts for COTS, plus</a:t>
            </a:r>
            <a:r>
              <a:rPr lang="en-US" sz="1050" b="1" kern="0" dirty="0">
                <a:solidFill>
                  <a:schemeClr val="tx1"/>
                </a:solidFill>
              </a:rPr>
              <a:t>:</a:t>
            </a:r>
          </a:p>
          <a:p>
            <a:r>
              <a:rPr lang="en-US" sz="1050" kern="0" dirty="0">
                <a:solidFill>
                  <a:schemeClr val="tx1"/>
                </a:solidFill>
              </a:rPr>
              <a:t>Low-volume parts </a:t>
            </a:r>
          </a:p>
          <a:p>
            <a:r>
              <a:rPr lang="en-US" sz="1050" kern="0" dirty="0">
                <a:solidFill>
                  <a:schemeClr val="tx1"/>
                </a:solidFill>
              </a:rPr>
              <a:t>Lead time and costs can reduce system-testing resources</a:t>
            </a:r>
          </a:p>
          <a:p>
            <a:r>
              <a:rPr lang="en-US" sz="1050" kern="0" dirty="0">
                <a:solidFill>
                  <a:schemeClr val="tx1"/>
                </a:solidFill>
              </a:rPr>
              <a:t>Designed for old manufacturing processes and broad environments</a:t>
            </a:r>
          </a:p>
          <a:p>
            <a:r>
              <a:rPr lang="en-US" sz="1050" kern="0" dirty="0">
                <a:solidFill>
                  <a:schemeClr val="tx1"/>
                </a:solidFill>
              </a:rPr>
              <a:t>When used broadly, they can bring false hope and extensive problems may ensue</a:t>
            </a:r>
          </a:p>
          <a:p>
            <a:r>
              <a:rPr lang="en-US" sz="1050" kern="0" dirty="0">
                <a:solidFill>
                  <a:schemeClr val="tx1"/>
                </a:solidFill>
              </a:rPr>
              <a:t>Processes will miss new manufacturing flaws</a:t>
            </a:r>
          </a:p>
          <a:p>
            <a:r>
              <a:rPr lang="en-US" sz="1050" kern="0" dirty="0">
                <a:solidFill>
                  <a:schemeClr val="tx1"/>
                </a:solidFill>
              </a:rPr>
              <a:t>Performance and reliability not driven by the need to stay in business</a:t>
            </a:r>
          </a:p>
          <a:p>
            <a:r>
              <a:rPr lang="en-US" sz="1050" kern="0" dirty="0">
                <a:solidFill>
                  <a:schemeClr val="tx1"/>
                </a:solidFill>
              </a:rPr>
              <a:t>Performance limitations may lead to weak designs</a:t>
            </a:r>
          </a:p>
          <a:p>
            <a:endParaRPr lang="en-US" sz="1050" kern="0" dirty="0">
              <a:solidFill>
                <a:schemeClr val="tx1"/>
              </a:solidFill>
            </a:endParaRPr>
          </a:p>
          <a:p>
            <a:endParaRPr lang="en-US" sz="1050" kern="0" dirty="0">
              <a:solidFill>
                <a:schemeClr val="tx1"/>
              </a:solidFill>
            </a:endParaRPr>
          </a:p>
          <a:p>
            <a:pPr lvl="1"/>
            <a:endParaRPr lang="en-US" sz="1050" kern="0" dirty="0">
              <a:solidFill>
                <a:schemeClr val="tx1"/>
              </a:solidFill>
            </a:endParaRPr>
          </a:p>
        </p:txBody>
      </p:sp>
      <p:sp>
        <p:nvSpPr>
          <p:cNvPr id="6" name="Content Placeholder 3">
            <a:extLst>
              <a:ext uri="{FF2B5EF4-FFF2-40B4-BE49-F238E27FC236}">
                <a16:creationId xmlns:a16="http://schemas.microsoft.com/office/drawing/2014/main" id="{6F6716E6-5CEA-DB49-BB4A-F7A99F3BA59E}"/>
              </a:ext>
            </a:extLst>
          </p:cNvPr>
          <p:cNvSpPr txBox="1">
            <a:spLocks/>
          </p:cNvSpPr>
          <p:nvPr/>
        </p:nvSpPr>
        <p:spPr bwMode="auto">
          <a:xfrm>
            <a:off x="5596352" y="1909321"/>
            <a:ext cx="2189094" cy="269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anchor="t" anchorCtr="0" compatLnSpc="1">
            <a:prstTxWarp prst="textNoShape">
              <a:avLst/>
            </a:prstTxWarp>
          </a:bodyPr>
          <a:lstStyle>
            <a:lvl1pPr marL="115888" indent="-115888" algn="l" rtl="0" eaLnBrk="1" fontAlgn="base" hangingPunct="1">
              <a:spcBef>
                <a:spcPct val="20000"/>
              </a:spcBef>
              <a:spcAft>
                <a:spcPct val="0"/>
              </a:spcAft>
              <a:buClr>
                <a:srgbClr val="D16127"/>
              </a:buClr>
              <a:buChar char="•"/>
              <a:defRPr sz="1600">
                <a:solidFill>
                  <a:srgbClr val="0A233F"/>
                </a:solidFill>
                <a:latin typeface="+mn-lt"/>
                <a:ea typeface="+mn-ea"/>
                <a:cs typeface="+mn-cs"/>
              </a:defRPr>
            </a:lvl1pPr>
            <a:lvl2pPr marL="401638" indent="-171450" algn="l" rtl="0" eaLnBrk="1" fontAlgn="base" hangingPunct="1">
              <a:spcBef>
                <a:spcPct val="20000"/>
              </a:spcBef>
              <a:spcAft>
                <a:spcPct val="0"/>
              </a:spcAft>
              <a:buClr>
                <a:srgbClr val="D16127"/>
              </a:buClr>
              <a:buChar char="–"/>
              <a:defRPr sz="1600">
                <a:solidFill>
                  <a:srgbClr val="0A233F"/>
                </a:solidFill>
                <a:latin typeface="+mn-lt"/>
                <a:ea typeface="+mn-ea"/>
              </a:defRPr>
            </a:lvl2pPr>
            <a:lvl3pPr marL="625475" indent="-109538" algn="l" rtl="0" eaLnBrk="1" fontAlgn="base" hangingPunct="1">
              <a:spcBef>
                <a:spcPct val="20000"/>
              </a:spcBef>
              <a:spcAft>
                <a:spcPct val="0"/>
              </a:spcAft>
              <a:buClr>
                <a:srgbClr val="D16127"/>
              </a:buClr>
              <a:buChar char="•"/>
              <a:defRPr sz="1600">
                <a:solidFill>
                  <a:srgbClr val="0A233F"/>
                </a:solidFill>
                <a:latin typeface="+mn-lt"/>
                <a:ea typeface="+mn-ea"/>
              </a:defRPr>
            </a:lvl3pPr>
            <a:lvl4pPr marL="911225" indent="-168275" algn="l" rtl="0" eaLnBrk="1" fontAlgn="base" hangingPunct="1">
              <a:spcBef>
                <a:spcPct val="20000"/>
              </a:spcBef>
              <a:spcAft>
                <a:spcPct val="0"/>
              </a:spcAft>
              <a:buClr>
                <a:srgbClr val="D16127"/>
              </a:buClr>
              <a:buChar char="–"/>
              <a:defRPr sz="1600">
                <a:solidFill>
                  <a:srgbClr val="0A233F"/>
                </a:solidFill>
                <a:latin typeface="+mn-lt"/>
                <a:ea typeface="+mn-ea"/>
              </a:defRPr>
            </a:lvl4pPr>
            <a:lvl5pPr marL="1201738" indent="-176213" algn="l" rtl="0" eaLnBrk="1" fontAlgn="base" hangingPunct="1">
              <a:spcBef>
                <a:spcPct val="20000"/>
              </a:spcBef>
              <a:spcAft>
                <a:spcPct val="0"/>
              </a:spcAft>
              <a:buClr>
                <a:srgbClr val="D16127"/>
              </a:buClr>
              <a:buChar char="»"/>
              <a:defRPr sz="1600">
                <a:solidFill>
                  <a:srgbClr val="0A233F"/>
                </a:solidFill>
                <a:latin typeface="+mn-lt"/>
                <a:ea typeface="+mn-ea"/>
              </a:defRPr>
            </a:lvl5pPr>
            <a:lvl6pPr marL="1658938" indent="-176213" algn="l" rtl="0" eaLnBrk="1" fontAlgn="base" hangingPunct="1">
              <a:spcBef>
                <a:spcPct val="20000"/>
              </a:spcBef>
              <a:spcAft>
                <a:spcPct val="0"/>
              </a:spcAft>
              <a:buClr>
                <a:srgbClr val="5A1B86"/>
              </a:buClr>
              <a:buChar char="»"/>
              <a:defRPr sz="1600">
                <a:solidFill>
                  <a:schemeClr val="tx1"/>
                </a:solidFill>
                <a:latin typeface="+mn-lt"/>
                <a:ea typeface="+mn-ea"/>
              </a:defRPr>
            </a:lvl6pPr>
            <a:lvl7pPr marL="2116138" indent="-176213" algn="l" rtl="0" eaLnBrk="1" fontAlgn="base" hangingPunct="1">
              <a:spcBef>
                <a:spcPct val="20000"/>
              </a:spcBef>
              <a:spcAft>
                <a:spcPct val="0"/>
              </a:spcAft>
              <a:buClr>
                <a:srgbClr val="5A1B86"/>
              </a:buClr>
              <a:buChar char="»"/>
              <a:defRPr sz="1600">
                <a:solidFill>
                  <a:schemeClr val="tx1"/>
                </a:solidFill>
                <a:latin typeface="+mn-lt"/>
                <a:ea typeface="+mn-ea"/>
              </a:defRPr>
            </a:lvl7pPr>
            <a:lvl8pPr marL="2573338" indent="-176213" algn="l" rtl="0" eaLnBrk="1" fontAlgn="base" hangingPunct="1">
              <a:spcBef>
                <a:spcPct val="20000"/>
              </a:spcBef>
              <a:spcAft>
                <a:spcPct val="0"/>
              </a:spcAft>
              <a:buClr>
                <a:srgbClr val="5A1B86"/>
              </a:buClr>
              <a:buChar char="»"/>
              <a:defRPr sz="1600">
                <a:solidFill>
                  <a:schemeClr val="tx1"/>
                </a:solidFill>
                <a:latin typeface="+mn-lt"/>
                <a:ea typeface="+mn-ea"/>
              </a:defRPr>
            </a:lvl8pPr>
            <a:lvl9pPr marL="3030538" indent="-176213" algn="l" rtl="0" eaLnBrk="1" fontAlgn="base" hangingPunct="1">
              <a:spcBef>
                <a:spcPct val="20000"/>
              </a:spcBef>
              <a:spcAft>
                <a:spcPct val="0"/>
              </a:spcAft>
              <a:buClr>
                <a:srgbClr val="5A1B86"/>
              </a:buClr>
              <a:buChar char="»"/>
              <a:defRPr sz="1600">
                <a:solidFill>
                  <a:schemeClr val="tx1"/>
                </a:solidFill>
                <a:latin typeface="+mn-lt"/>
                <a:ea typeface="+mn-ea"/>
              </a:defRPr>
            </a:lvl9pPr>
          </a:lstStyle>
          <a:p>
            <a:pPr marL="0" indent="0" algn="ctr">
              <a:buNone/>
            </a:pPr>
            <a:r>
              <a:rPr lang="en-US" sz="1050" u="sng" kern="0" dirty="0">
                <a:solidFill>
                  <a:schemeClr val="tx1"/>
                </a:solidFill>
              </a:rPr>
              <a:t>NASA-screened COTS</a:t>
            </a:r>
          </a:p>
          <a:p>
            <a:r>
              <a:rPr lang="en-US" sz="1050" b="1" u="sng" kern="0" dirty="0">
                <a:solidFill>
                  <a:schemeClr val="tx1"/>
                </a:solidFill>
              </a:rPr>
              <a:t>All risk-contexts for COTS, plus:</a:t>
            </a:r>
          </a:p>
          <a:p>
            <a:r>
              <a:rPr lang="en-US" sz="1050" kern="0" dirty="0">
                <a:solidFill>
                  <a:schemeClr val="tx1"/>
                </a:solidFill>
              </a:rPr>
              <a:t>Parts are often </a:t>
            </a:r>
            <a:r>
              <a:rPr lang="en-US" sz="1050" kern="0" dirty="0" err="1">
                <a:solidFill>
                  <a:schemeClr val="tx1"/>
                </a:solidFill>
              </a:rPr>
              <a:t>overtested</a:t>
            </a:r>
            <a:r>
              <a:rPr lang="en-US" sz="1050" kern="0" dirty="0">
                <a:solidFill>
                  <a:schemeClr val="tx1"/>
                </a:solidFill>
              </a:rPr>
              <a:t> since MIL-SPEC testing regimes are not related to actual usage and parts are often not designed or optimized for such regimes</a:t>
            </a:r>
          </a:p>
          <a:p>
            <a:r>
              <a:rPr lang="en-US" sz="1050" kern="0" dirty="0">
                <a:solidFill>
                  <a:schemeClr val="tx1"/>
                </a:solidFill>
              </a:rPr>
              <a:t>False hope that screening is relevant to operation</a:t>
            </a:r>
          </a:p>
          <a:p>
            <a:r>
              <a:rPr lang="en-US" sz="1050" kern="0" dirty="0">
                <a:solidFill>
                  <a:schemeClr val="tx1"/>
                </a:solidFill>
              </a:rPr>
              <a:t>False hope that screening, testing, and qualification increase reliability or quality</a:t>
            </a:r>
          </a:p>
          <a:p>
            <a:r>
              <a:rPr lang="en-US" sz="1050" kern="0" dirty="0">
                <a:solidFill>
                  <a:schemeClr val="tx1"/>
                </a:solidFill>
              </a:rPr>
              <a:t>The prospect for burying a problem or reduced lifetime into a part by the “</a:t>
            </a:r>
            <a:r>
              <a:rPr lang="en-US" sz="1050" kern="0" dirty="0" err="1">
                <a:solidFill>
                  <a:schemeClr val="tx1"/>
                </a:solidFill>
              </a:rPr>
              <a:t>overtest</a:t>
            </a:r>
            <a:r>
              <a:rPr lang="en-US" sz="1050" kern="0" dirty="0">
                <a:solidFill>
                  <a:schemeClr val="tx1"/>
                </a:solidFill>
              </a:rPr>
              <a:t> by design”.  </a:t>
            </a:r>
          </a:p>
          <a:p>
            <a:endParaRPr lang="en-US" sz="1050" kern="0" dirty="0">
              <a:solidFill>
                <a:schemeClr val="tx1"/>
              </a:solidFill>
            </a:endParaRPr>
          </a:p>
          <a:p>
            <a:pPr lvl="1"/>
            <a:endParaRPr lang="en-US" sz="1050" kern="0" dirty="0">
              <a:solidFill>
                <a:schemeClr val="tx1"/>
              </a:solidFill>
            </a:endParaRPr>
          </a:p>
        </p:txBody>
      </p:sp>
      <p:sp>
        <p:nvSpPr>
          <p:cNvPr id="7" name="TextBox 6">
            <a:extLst>
              <a:ext uri="{FF2B5EF4-FFF2-40B4-BE49-F238E27FC236}">
                <a16:creationId xmlns:a16="http://schemas.microsoft.com/office/drawing/2014/main" id="{B5F0B39E-23AD-764D-AAF7-1CFF645D68F6}"/>
              </a:ext>
            </a:extLst>
          </p:cNvPr>
          <p:cNvSpPr txBox="1"/>
          <p:nvPr/>
        </p:nvSpPr>
        <p:spPr>
          <a:xfrm>
            <a:off x="3218561" y="5268399"/>
            <a:ext cx="4755581" cy="715581"/>
          </a:xfrm>
          <a:prstGeom prst="rect">
            <a:avLst/>
          </a:prstGeom>
          <a:solidFill>
            <a:srgbClr val="FFFF00"/>
          </a:solidFill>
          <a:ln>
            <a:solidFill>
              <a:schemeClr val="tx1"/>
            </a:solidFill>
          </a:ln>
        </p:spPr>
        <p:txBody>
          <a:bodyPr wrap="square" rtlCol="0">
            <a:spAutoFit/>
          </a:bodyPr>
          <a:lstStyle/>
          <a:p>
            <a:r>
              <a:rPr lang="en-US" sz="1350" dirty="0"/>
              <a:t>Note that the contexts for risk in COTS parts all arise from mission performance requirements that would be present no matter which parts approach is used, so they apply to all cases.</a:t>
            </a:r>
          </a:p>
        </p:txBody>
      </p:sp>
    </p:spTree>
    <p:extLst>
      <p:ext uri="{BB962C8B-B14F-4D97-AF65-F5344CB8AC3E}">
        <p14:creationId xmlns:p14="http://schemas.microsoft.com/office/powerpoint/2010/main" val="204594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3BCDE11-8241-AA2A-19CA-B2CBB8F70FE9}"/>
              </a:ext>
            </a:extLst>
          </p:cNvPr>
          <p:cNvSpPr>
            <a:spLocks noGrp="1"/>
          </p:cNvSpPr>
          <p:nvPr>
            <p:ph idx="1"/>
          </p:nvPr>
        </p:nvSpPr>
        <p:spPr/>
        <p:txBody>
          <a:bodyPr>
            <a:normAutofit lnSpcReduction="10000"/>
          </a:bodyPr>
          <a:lstStyle/>
          <a:p>
            <a:r>
              <a:rPr lang="en-US" dirty="0"/>
              <a:t>Risks that the stakeholder has declared to be acceptable</a:t>
            </a:r>
          </a:p>
          <a:p>
            <a:r>
              <a:rPr lang="en-US" dirty="0"/>
              <a:t>Those tied to compressed schedules and tight development constraints as long as there is a solid plan and acknowledgement of the challenging elements</a:t>
            </a:r>
          </a:p>
          <a:p>
            <a:r>
              <a:rPr lang="en-US" dirty="0"/>
              <a:t>The use of new, modern, innovative approaches at development</a:t>
            </a:r>
          </a:p>
          <a:p>
            <a:r>
              <a:rPr lang="en-US" dirty="0"/>
              <a:t>The use of yet-to-be-established standard or COTS components that are the only solution</a:t>
            </a:r>
          </a:p>
          <a:p>
            <a:pPr lvl="1"/>
            <a:r>
              <a:rPr lang="en-US" dirty="0"/>
              <a:t>Use of standard and COTS components outside of their qualified environment, or that are as of yet unproven when they constitute the only viable solution  </a:t>
            </a:r>
          </a:p>
          <a:p>
            <a:pPr lvl="2"/>
            <a:r>
              <a:rPr lang="en-US" dirty="0"/>
              <a:t>Risk should be acknowledged with a plan for addressing or accepting</a:t>
            </a:r>
          </a:p>
          <a:p>
            <a:pPr lvl="1"/>
            <a:r>
              <a:rPr lang="en-US" dirty="0"/>
              <a:t>Note:  Use of standard and COTS components/assemblies that have been proven in the same environment for same time frame is lower risk than any piece-part assured approach</a:t>
            </a:r>
          </a:p>
          <a:p>
            <a:r>
              <a:rPr lang="en-US" dirty="0"/>
              <a:t>The use of new select new technologies when necessary to advance science, with a viable plan for maturation and incorporation</a:t>
            </a:r>
          </a:p>
        </p:txBody>
      </p:sp>
      <p:sp>
        <p:nvSpPr>
          <p:cNvPr id="4" name="Title 3">
            <a:extLst>
              <a:ext uri="{FF2B5EF4-FFF2-40B4-BE49-F238E27FC236}">
                <a16:creationId xmlns:a16="http://schemas.microsoft.com/office/drawing/2014/main" id="{2629809E-5789-BE40-D730-7557C11904B3}"/>
              </a:ext>
            </a:extLst>
          </p:cNvPr>
          <p:cNvSpPr>
            <a:spLocks noGrp="1"/>
          </p:cNvSpPr>
          <p:nvPr>
            <p:ph type="title"/>
          </p:nvPr>
        </p:nvSpPr>
        <p:spPr/>
        <p:txBody>
          <a:bodyPr>
            <a:normAutofit fontScale="90000"/>
          </a:bodyPr>
          <a:lstStyle/>
          <a:p>
            <a:r>
              <a:rPr lang="en-US" dirty="0"/>
              <a:t>What kinds of risks are acceptable for Class D?</a:t>
            </a:r>
          </a:p>
        </p:txBody>
      </p:sp>
    </p:spTree>
    <p:extLst>
      <p:ext uri="{BB962C8B-B14F-4D97-AF65-F5344CB8AC3E}">
        <p14:creationId xmlns:p14="http://schemas.microsoft.com/office/powerpoint/2010/main" val="2826136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CF311A-5E2B-C505-F3DE-38A3EA91D7AE}"/>
              </a:ext>
            </a:extLst>
          </p:cNvPr>
          <p:cNvSpPr>
            <a:spLocks noGrp="1"/>
          </p:cNvSpPr>
          <p:nvPr>
            <p:ph idx="1"/>
          </p:nvPr>
        </p:nvSpPr>
        <p:spPr/>
        <p:txBody>
          <a:bodyPr>
            <a:normAutofit fontScale="92500" lnSpcReduction="20000"/>
          </a:bodyPr>
          <a:lstStyle/>
          <a:p>
            <a:r>
              <a:rPr lang="en-US" dirty="0"/>
              <a:t>It certainly can if you’re in a radiation environment and you pretend it’s not there, but that has </a:t>
            </a:r>
            <a:r>
              <a:rPr lang="en-US" b="1" dirty="0"/>
              <a:t>nothing</a:t>
            </a:r>
            <a:r>
              <a:rPr lang="en-US" dirty="0"/>
              <a:t> to do with COTS.</a:t>
            </a:r>
          </a:p>
          <a:p>
            <a:r>
              <a:rPr lang="en-US" dirty="0"/>
              <a:t>Typically, about 90% of the part count even for large missions are not radiation-hardness-assured (because they don’t need to be).  </a:t>
            </a:r>
          </a:p>
          <a:p>
            <a:pPr lvl="1"/>
            <a:r>
              <a:rPr lang="en-US" dirty="0"/>
              <a:t>The majority of places where COTS are really needed are for non-susceptible parts</a:t>
            </a:r>
          </a:p>
          <a:p>
            <a:r>
              <a:rPr lang="en-US" dirty="0"/>
              <a:t>The problem is no different from that of using a 5962-XXX microcircuit or a JANS2NXXXX BJT (neither of which is radiation hardness assured)</a:t>
            </a:r>
          </a:p>
          <a:p>
            <a:r>
              <a:rPr lang="en-US" dirty="0"/>
              <a:t>For reference, an IRHM58160 is a COTS part (and it is radiation hardness assured).</a:t>
            </a:r>
          </a:p>
          <a:p>
            <a:endParaRPr lang="en-US" dirty="0"/>
          </a:p>
          <a:p>
            <a:r>
              <a:rPr lang="en-US" dirty="0"/>
              <a:t>No matter whether you use COTS, MIL-SPEC or “special drawing” parts, radiation should be addressed in the same way</a:t>
            </a:r>
          </a:p>
          <a:p>
            <a:r>
              <a:rPr lang="en-US" dirty="0"/>
              <a:t>As we transition to newer technologies and higher performance, we will have to think about radiation mitigation in different ways because parts with RHA will almost always be multiple generations behind</a:t>
            </a:r>
          </a:p>
          <a:p>
            <a:pPr lvl="1"/>
            <a:r>
              <a:rPr lang="en-US" dirty="0"/>
              <a:t>However, some of the new technology parts will be less susceptible to radiation by the nature of their designs (thinner gate oxides, </a:t>
            </a:r>
            <a:r>
              <a:rPr lang="en-US" dirty="0" err="1"/>
              <a:t>etc</a:t>
            </a:r>
            <a:r>
              <a:rPr lang="en-US" dirty="0"/>
              <a:t>)</a:t>
            </a:r>
          </a:p>
        </p:txBody>
      </p:sp>
      <p:sp>
        <p:nvSpPr>
          <p:cNvPr id="3" name="Title 2">
            <a:extLst>
              <a:ext uri="{FF2B5EF4-FFF2-40B4-BE49-F238E27FC236}">
                <a16:creationId xmlns:a16="http://schemas.microsoft.com/office/drawing/2014/main" id="{B1775B1A-117D-1148-3FE7-5432E61F3545}"/>
              </a:ext>
            </a:extLst>
          </p:cNvPr>
          <p:cNvSpPr>
            <a:spLocks noGrp="1"/>
          </p:cNvSpPr>
          <p:nvPr>
            <p:ph type="title"/>
          </p:nvPr>
        </p:nvSpPr>
        <p:spPr/>
        <p:txBody>
          <a:bodyPr>
            <a:normAutofit fontScale="90000"/>
          </a:bodyPr>
          <a:lstStyle/>
          <a:p>
            <a:r>
              <a:rPr lang="en-US" dirty="0"/>
              <a:t>Will use of COTS cause a radiation nightmare?</a:t>
            </a:r>
          </a:p>
        </p:txBody>
      </p:sp>
    </p:spTree>
    <p:extLst>
      <p:ext uri="{BB962C8B-B14F-4D97-AF65-F5344CB8AC3E}">
        <p14:creationId xmlns:p14="http://schemas.microsoft.com/office/powerpoint/2010/main" val="2787554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Class D missions are an opportunity to move the space community forward and make use of new products and approaches</a:t>
            </a:r>
          </a:p>
          <a:p>
            <a:r>
              <a:rPr lang="en-US" dirty="0"/>
              <a:t>Navigating the risks of a Class D development need not be representative of the wild west</a:t>
            </a:r>
          </a:p>
          <a:p>
            <a:endParaRPr lang="en-US" dirty="0"/>
          </a:p>
          <a:p>
            <a:endParaRPr lang="en-US" dirty="0"/>
          </a:p>
        </p:txBody>
      </p:sp>
      <p:sp>
        <p:nvSpPr>
          <p:cNvPr id="3" name="Title 2"/>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566560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02D4C3-81C8-BA18-E2A9-8B5AF6D832CB}"/>
              </a:ext>
            </a:extLst>
          </p:cNvPr>
          <p:cNvSpPr>
            <a:spLocks noGrp="1"/>
          </p:cNvSpPr>
          <p:nvPr>
            <p:ph type="title"/>
          </p:nvPr>
        </p:nvSpPr>
        <p:spPr/>
        <p:txBody>
          <a:bodyPr>
            <a:normAutofit fontScale="90000"/>
          </a:bodyPr>
          <a:lstStyle/>
          <a:p>
            <a:r>
              <a:rPr lang="en-US" dirty="0"/>
              <a:t>Typical BOM excerpt from high-end mission (Class B GEO)</a:t>
            </a:r>
          </a:p>
        </p:txBody>
      </p:sp>
      <p:sp>
        <p:nvSpPr>
          <p:cNvPr id="6" name="TextBox 5">
            <a:extLst>
              <a:ext uri="{FF2B5EF4-FFF2-40B4-BE49-F238E27FC236}">
                <a16:creationId xmlns:a16="http://schemas.microsoft.com/office/drawing/2014/main" id="{3AFD63C3-620E-7B46-4F31-7F35382E749D}"/>
              </a:ext>
            </a:extLst>
          </p:cNvPr>
          <p:cNvSpPr txBox="1"/>
          <p:nvPr/>
        </p:nvSpPr>
        <p:spPr>
          <a:xfrm>
            <a:off x="6483473" y="2388491"/>
            <a:ext cx="2557347" cy="3046988"/>
          </a:xfrm>
          <a:prstGeom prst="rect">
            <a:avLst/>
          </a:prstGeom>
          <a:noFill/>
        </p:spPr>
        <p:txBody>
          <a:bodyPr wrap="square" rtlCol="0">
            <a:spAutoFit/>
          </a:bodyPr>
          <a:lstStyle/>
          <a:p>
            <a:r>
              <a:rPr lang="en-US" sz="1200" dirty="0"/>
              <a:t>Yellow highlight</a:t>
            </a:r>
          </a:p>
          <a:p>
            <a:r>
              <a:rPr lang="en-US" sz="1200" dirty="0"/>
              <a:t>MIL-SPEC FMRR</a:t>
            </a:r>
          </a:p>
          <a:p>
            <a:endParaRPr lang="en-US" sz="1200" dirty="0"/>
          </a:p>
          <a:p>
            <a:r>
              <a:rPr lang="en-US" sz="1200" dirty="0"/>
              <a:t>Orange highlight</a:t>
            </a:r>
          </a:p>
          <a:p>
            <a:r>
              <a:rPr lang="en-US" sz="1200" dirty="0"/>
              <a:t>COTS FMRR</a:t>
            </a:r>
          </a:p>
          <a:p>
            <a:endParaRPr lang="en-US" sz="1200" dirty="0"/>
          </a:p>
          <a:p>
            <a:r>
              <a:rPr lang="en-US" sz="1200" dirty="0"/>
              <a:t>Gray/purple highlight</a:t>
            </a:r>
          </a:p>
          <a:p>
            <a:r>
              <a:rPr lang="en-US" sz="1200" dirty="0"/>
              <a:t>Actives with no FMRR</a:t>
            </a:r>
          </a:p>
          <a:p>
            <a:endParaRPr lang="en-US" sz="1200" dirty="0"/>
          </a:p>
          <a:p>
            <a:r>
              <a:rPr lang="en-US" sz="1200" dirty="0"/>
              <a:t>Total parts count:  1042</a:t>
            </a:r>
          </a:p>
          <a:p>
            <a:r>
              <a:rPr lang="en-US" sz="1200" dirty="0"/>
              <a:t>Total MIL-SPEC FMRR:  3.6%</a:t>
            </a:r>
          </a:p>
          <a:p>
            <a:r>
              <a:rPr lang="en-US" sz="1200" dirty="0"/>
              <a:t>Total COTS FMRR:  10:  0.96%</a:t>
            </a:r>
          </a:p>
          <a:p>
            <a:r>
              <a:rPr lang="en-US" sz="1200" dirty="0"/>
              <a:t>Total non-FMRR and discrete semiconductors (requiring radiation testing or other forms of analysis:  16 (1.5%)</a:t>
            </a:r>
          </a:p>
        </p:txBody>
      </p:sp>
      <p:pic>
        <p:nvPicPr>
          <p:cNvPr id="2" name="Picture 1">
            <a:extLst>
              <a:ext uri="{FF2B5EF4-FFF2-40B4-BE49-F238E27FC236}">
                <a16:creationId xmlns:a16="http://schemas.microsoft.com/office/drawing/2014/main" id="{FA804F57-70EC-D60D-F3FE-98F6E6ECD3A6}"/>
              </a:ext>
            </a:extLst>
          </p:cNvPr>
          <p:cNvPicPr>
            <a:picLocks noChangeAspect="1"/>
          </p:cNvPicPr>
          <p:nvPr/>
        </p:nvPicPr>
        <p:blipFill>
          <a:blip r:embed="rId2"/>
          <a:stretch>
            <a:fillRect/>
          </a:stretch>
        </p:blipFill>
        <p:spPr>
          <a:xfrm>
            <a:off x="2530335" y="1365940"/>
            <a:ext cx="3829291" cy="4543484"/>
          </a:xfrm>
          <a:prstGeom prst="rect">
            <a:avLst/>
          </a:prstGeom>
        </p:spPr>
      </p:pic>
    </p:spTree>
    <p:extLst>
      <p:ext uri="{BB962C8B-B14F-4D97-AF65-F5344CB8AC3E}">
        <p14:creationId xmlns:p14="http://schemas.microsoft.com/office/powerpoint/2010/main" val="941832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803DA9-A6F6-A78B-B111-62AC164BF59B}"/>
              </a:ext>
            </a:extLst>
          </p:cNvPr>
          <p:cNvSpPr>
            <a:spLocks noGrp="1"/>
          </p:cNvSpPr>
          <p:nvPr>
            <p:ph idx="1"/>
          </p:nvPr>
        </p:nvSpPr>
        <p:spPr/>
        <p:txBody>
          <a:bodyPr>
            <a:normAutofit fontScale="77500" lnSpcReduction="20000"/>
          </a:bodyPr>
          <a:lstStyle/>
          <a:p>
            <a:r>
              <a:rPr lang="en-US" dirty="0"/>
              <a:t>Avoidance:  dormancy of sensitive electronic elements in high stress regions such as SAA or Van Allen Belts</a:t>
            </a:r>
          </a:p>
          <a:p>
            <a:endParaRPr lang="en-US" dirty="0"/>
          </a:p>
          <a:p>
            <a:r>
              <a:rPr lang="en-US" dirty="0"/>
              <a:t>RHBD:  Proven rad-hard by design approach, applied to circuits and/or parts</a:t>
            </a:r>
          </a:p>
          <a:p>
            <a:endParaRPr lang="en-US" dirty="0"/>
          </a:p>
          <a:p>
            <a:r>
              <a:rPr lang="en-US" dirty="0"/>
              <a:t>Traditional parts-centric:  Use of RHA* parts with radiation-tolerant design to accommodate high stress region operation</a:t>
            </a:r>
          </a:p>
          <a:p>
            <a:endParaRPr lang="en-US" dirty="0"/>
          </a:p>
          <a:p>
            <a:r>
              <a:rPr lang="en-US" dirty="0"/>
              <a:t>Modern parts-centric:  Use of familiar sensitive** parts along with proven circuit designs in comparable environment, normally combined with select strategic parts testing outside of specific projects to characterize variability or parts changes in general</a:t>
            </a:r>
          </a:p>
          <a:p>
            <a:endParaRPr lang="en-US" dirty="0"/>
          </a:p>
          <a:p>
            <a:r>
              <a:rPr lang="en-US" dirty="0"/>
              <a:t>Radiation-tolerant design:  Use radiation-tolerant circuit design techniques including features such as MOSFET protection and overcurrent detection with reset capability, resettable processors, EDAC, derating beyond EEE-INST-002 recommendations, etc.</a:t>
            </a:r>
          </a:p>
          <a:p>
            <a:endParaRPr lang="en-US" dirty="0"/>
          </a:p>
          <a:p>
            <a:r>
              <a:rPr lang="en-US" dirty="0"/>
              <a:t>Risk-based approach combining past on-orbit experiences in similar stressing environments. </a:t>
            </a:r>
          </a:p>
          <a:p>
            <a:endParaRPr lang="en-US" dirty="0"/>
          </a:p>
          <a:p>
            <a:r>
              <a:rPr lang="en-US" dirty="0"/>
              <a:t>System fault-tolerance (including redundancy):  This may include new, unproven approaches, with backup proven systems.</a:t>
            </a:r>
          </a:p>
          <a:p>
            <a:endParaRPr lang="en-US" dirty="0"/>
          </a:p>
          <a:p>
            <a:pPr marL="0" indent="0">
              <a:buNone/>
            </a:pPr>
            <a:r>
              <a:rPr lang="en-US" baseline="30000" dirty="0">
                <a:solidFill>
                  <a:srgbClr val="000000"/>
                </a:solidFill>
                <a:latin typeface="Times New Roman" panose="02020603050405020304" pitchFamily="18" charset="0"/>
                <a:ea typeface="Cambria" panose="02040503050406030204" pitchFamily="18" charset="0"/>
              </a:rPr>
              <a:t>* </a:t>
            </a:r>
            <a:r>
              <a:rPr lang="en-US" sz="2300" baseline="30000" dirty="0">
                <a:solidFill>
                  <a:srgbClr val="000000"/>
                </a:solidFill>
                <a:latin typeface="Times New Roman" panose="02020603050405020304" pitchFamily="18" charset="0"/>
                <a:ea typeface="Cambria" panose="02040503050406030204" pitchFamily="18" charset="0"/>
              </a:rPr>
              <a:t>RHA = radiation-hardness assured, with lot-specific testing and accompanying paperwork</a:t>
            </a:r>
            <a:endParaRPr lang="en-US" sz="2300" baseline="30000" dirty="0">
              <a:solidFill>
                <a:srgbClr val="000000"/>
              </a:solidFill>
              <a:effectLst/>
              <a:latin typeface="Times New Roman" panose="02020603050405020304" pitchFamily="18" charset="0"/>
              <a:ea typeface="Cambria" panose="02040503050406030204" pitchFamily="18" charset="0"/>
            </a:endParaRPr>
          </a:p>
          <a:p>
            <a:pPr marL="0" indent="0">
              <a:buNone/>
            </a:pPr>
            <a:r>
              <a:rPr lang="en-US" sz="1800" dirty="0">
                <a:solidFill>
                  <a:srgbClr val="000000"/>
                </a:solidFill>
                <a:effectLst/>
                <a:latin typeface="Times New Roman" panose="02020603050405020304" pitchFamily="18" charset="0"/>
                <a:ea typeface="Cambria" panose="02040503050406030204" pitchFamily="18" charset="0"/>
              </a:rPr>
              <a:t>**</a:t>
            </a:r>
            <a:r>
              <a:rPr lang="en-US" sz="1500" dirty="0">
                <a:solidFill>
                  <a:srgbClr val="000000"/>
                </a:solidFill>
                <a:effectLst/>
                <a:latin typeface="Times New Roman" panose="02020603050405020304" pitchFamily="18" charset="0"/>
                <a:ea typeface="Cambria" panose="02040503050406030204" pitchFamily="18" charset="0"/>
              </a:rPr>
              <a:t>Sensitive parts include memory, processors, CMOS devices, MOSFETs, etc. </a:t>
            </a:r>
            <a:endParaRPr lang="en-US" dirty="0"/>
          </a:p>
        </p:txBody>
      </p:sp>
      <p:sp>
        <p:nvSpPr>
          <p:cNvPr id="3" name="Title 2">
            <a:extLst>
              <a:ext uri="{FF2B5EF4-FFF2-40B4-BE49-F238E27FC236}">
                <a16:creationId xmlns:a16="http://schemas.microsoft.com/office/drawing/2014/main" id="{8137DEFB-5F0B-E917-F999-522CDE7D5143}"/>
              </a:ext>
            </a:extLst>
          </p:cNvPr>
          <p:cNvSpPr>
            <a:spLocks noGrp="1"/>
          </p:cNvSpPr>
          <p:nvPr>
            <p:ph type="title"/>
          </p:nvPr>
        </p:nvSpPr>
        <p:spPr/>
        <p:txBody>
          <a:bodyPr>
            <a:normAutofit fontScale="90000"/>
          </a:bodyPr>
          <a:lstStyle/>
          <a:p>
            <a:r>
              <a:rPr lang="en-US" dirty="0"/>
              <a:t>Common approaches for addressing radiation</a:t>
            </a:r>
          </a:p>
        </p:txBody>
      </p:sp>
    </p:spTree>
    <p:extLst>
      <p:ext uri="{BB962C8B-B14F-4D97-AF65-F5344CB8AC3E}">
        <p14:creationId xmlns:p14="http://schemas.microsoft.com/office/powerpoint/2010/main" val="3442429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051816-50A7-6D4A-AD0B-FED5DDB1128C}"/>
              </a:ext>
            </a:extLst>
          </p:cNvPr>
          <p:cNvSpPr>
            <a:spLocks noGrp="1"/>
          </p:cNvSpPr>
          <p:nvPr>
            <p:ph idx="1"/>
          </p:nvPr>
        </p:nvSpPr>
        <p:spPr/>
        <p:txBody>
          <a:bodyPr>
            <a:normAutofit/>
          </a:bodyPr>
          <a:lstStyle/>
          <a:p>
            <a:r>
              <a:rPr lang="en-US" dirty="0"/>
              <a:t>ILPM</a:t>
            </a:r>
          </a:p>
          <a:p>
            <a:r>
              <a:rPr lang="en-US" dirty="0"/>
              <a:t>Established relationship</a:t>
            </a:r>
          </a:p>
          <a:p>
            <a:r>
              <a:rPr lang="en-US" dirty="0"/>
              <a:t>DLA verified (MIL-SPEC)*</a:t>
            </a:r>
          </a:p>
          <a:p>
            <a:r>
              <a:rPr lang="en-US" dirty="0"/>
              <a:t>QML manufacturer, not under DLA for part</a:t>
            </a:r>
          </a:p>
          <a:p>
            <a:r>
              <a:rPr lang="en-US" dirty="0"/>
              <a:t>PPAP provided</a:t>
            </a:r>
          </a:p>
          <a:p>
            <a:r>
              <a:rPr lang="en-US" dirty="0"/>
              <a:t>All vendor screening and qual data provided</a:t>
            </a:r>
          </a:p>
          <a:p>
            <a:r>
              <a:rPr lang="en-US" dirty="0"/>
              <a:t>High-volume part</a:t>
            </a:r>
          </a:p>
          <a:p>
            <a:r>
              <a:rPr lang="en-US" dirty="0"/>
              <a:t>100% manufacturer screening across datasheet (possibly at single temp)</a:t>
            </a:r>
          </a:p>
          <a:p>
            <a:r>
              <a:rPr lang="en-US" dirty="0"/>
              <a:t>Part in-service at least 1 year.</a:t>
            </a:r>
          </a:p>
          <a:p>
            <a:endParaRPr lang="en-US" dirty="0"/>
          </a:p>
          <a:p>
            <a:pPr marL="0" indent="0">
              <a:buNone/>
            </a:pPr>
            <a:r>
              <a:rPr lang="en-US" dirty="0"/>
              <a:t>*while most MIL-SPEC parts will have a factor of 1 based on trust, some may not be established while being low-volume, requiring a higher factor</a:t>
            </a:r>
          </a:p>
        </p:txBody>
      </p:sp>
      <p:sp>
        <p:nvSpPr>
          <p:cNvPr id="4" name="Title 3">
            <a:extLst>
              <a:ext uri="{FF2B5EF4-FFF2-40B4-BE49-F238E27FC236}">
                <a16:creationId xmlns:a16="http://schemas.microsoft.com/office/drawing/2014/main" id="{ABB45F54-9F6A-264D-849F-2182A66D647F}"/>
              </a:ext>
            </a:extLst>
          </p:cNvPr>
          <p:cNvSpPr>
            <a:spLocks noGrp="1"/>
          </p:cNvSpPr>
          <p:nvPr>
            <p:ph type="title"/>
          </p:nvPr>
        </p:nvSpPr>
        <p:spPr/>
        <p:txBody>
          <a:bodyPr>
            <a:normAutofit fontScale="90000"/>
          </a:bodyPr>
          <a:lstStyle/>
          <a:p>
            <a:r>
              <a:rPr lang="en-US" dirty="0"/>
              <a:t>Vendor trust (and established reliability basis)</a:t>
            </a:r>
          </a:p>
        </p:txBody>
      </p:sp>
    </p:spTree>
    <p:extLst>
      <p:ext uri="{BB962C8B-B14F-4D97-AF65-F5344CB8AC3E}">
        <p14:creationId xmlns:p14="http://schemas.microsoft.com/office/powerpoint/2010/main" val="388763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3FB3B5-A669-F334-00E5-AFD0B1D32797}"/>
              </a:ext>
            </a:extLst>
          </p:cNvPr>
          <p:cNvSpPr>
            <a:spLocks noGrp="1"/>
          </p:cNvSpPr>
          <p:nvPr>
            <p:ph idx="1"/>
          </p:nvPr>
        </p:nvSpPr>
        <p:spPr/>
        <p:txBody>
          <a:bodyPr/>
          <a:lstStyle/>
          <a:p>
            <a:r>
              <a:rPr lang="en-US" dirty="0"/>
              <a:t>Always use parts within the limits of their datasheets</a:t>
            </a:r>
          </a:p>
          <a:p>
            <a:pPr lvl="1"/>
            <a:r>
              <a:rPr lang="en-US" dirty="0"/>
              <a:t>Respect the datasheet!  </a:t>
            </a:r>
          </a:p>
          <a:p>
            <a:r>
              <a:rPr lang="en-US" dirty="0"/>
              <a:t>AEC-qualified parts (not just “for automotive use”) from leading manufacturers, produced under IATF 16949 will maximize reliability</a:t>
            </a:r>
          </a:p>
          <a:p>
            <a:r>
              <a:rPr lang="en-US" dirty="0"/>
              <a:t>Use familiar parts when possible</a:t>
            </a:r>
          </a:p>
          <a:p>
            <a:r>
              <a:rPr lang="en-US" dirty="0"/>
              <a:t>Avoid an approach that prompts you to use more parts as often happens with capacitors</a:t>
            </a:r>
          </a:p>
          <a:p>
            <a:r>
              <a:rPr lang="en-US" dirty="0"/>
              <a:t>Conservative derating is good practice, but excessive and forced derating may result in need for many extra parts, a mass or space problem, or a weaker design with less margins.  </a:t>
            </a:r>
          </a:p>
          <a:p>
            <a:r>
              <a:rPr lang="en-US" dirty="0"/>
              <a:t>Buy parts from authorized distributors</a:t>
            </a:r>
          </a:p>
          <a:p>
            <a:pPr lvl="1"/>
            <a:r>
              <a:rPr lang="en-US" dirty="0"/>
              <a:t>There is no purpose in MIL-SPEC distributor restrictions when buying COTS parts</a:t>
            </a:r>
          </a:p>
          <a:p>
            <a:r>
              <a:rPr lang="en-US" dirty="0"/>
              <a:t>There are many great options for “enhanced space” COTS parts for microcircuits and </a:t>
            </a:r>
            <a:r>
              <a:rPr lang="en-US" dirty="0" err="1"/>
              <a:t>discretes</a:t>
            </a:r>
            <a:endParaRPr lang="en-US" dirty="0"/>
          </a:p>
        </p:txBody>
      </p:sp>
      <p:sp>
        <p:nvSpPr>
          <p:cNvPr id="3" name="Title 2">
            <a:extLst>
              <a:ext uri="{FF2B5EF4-FFF2-40B4-BE49-F238E27FC236}">
                <a16:creationId xmlns:a16="http://schemas.microsoft.com/office/drawing/2014/main" id="{73D4721F-F6D1-A47B-0BA6-76CF01060BB6}"/>
              </a:ext>
            </a:extLst>
          </p:cNvPr>
          <p:cNvSpPr>
            <a:spLocks noGrp="1"/>
          </p:cNvSpPr>
          <p:nvPr>
            <p:ph type="title"/>
          </p:nvPr>
        </p:nvSpPr>
        <p:spPr/>
        <p:txBody>
          <a:bodyPr/>
          <a:lstStyle/>
          <a:p>
            <a:r>
              <a:rPr lang="en-US"/>
              <a:t>Intelligent use of COTS parts</a:t>
            </a:r>
          </a:p>
        </p:txBody>
      </p:sp>
    </p:spTree>
    <p:extLst>
      <p:ext uri="{BB962C8B-B14F-4D97-AF65-F5344CB8AC3E}">
        <p14:creationId xmlns:p14="http://schemas.microsoft.com/office/powerpoint/2010/main" val="1608384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5EC922-1A66-1CBB-34AE-FA170F90B541}"/>
              </a:ext>
            </a:extLst>
          </p:cNvPr>
          <p:cNvSpPr>
            <a:spLocks noGrp="1"/>
          </p:cNvSpPr>
          <p:nvPr>
            <p:ph idx="1"/>
          </p:nvPr>
        </p:nvSpPr>
        <p:spPr/>
        <p:txBody>
          <a:bodyPr/>
          <a:lstStyle/>
          <a:p>
            <a:r>
              <a:rPr lang="en-US" dirty="0"/>
              <a:t>Test data:</a:t>
            </a:r>
          </a:p>
          <a:p>
            <a:pPr lvl="1"/>
            <a:r>
              <a:rPr lang="en-US" dirty="0"/>
              <a:t>Traditional:  </a:t>
            </a:r>
            <a:r>
              <a:rPr lang="en-US" dirty="0" err="1"/>
              <a:t>radhome.gsfc.nasa.gov</a:t>
            </a:r>
            <a:r>
              <a:rPr lang="en-US" dirty="0"/>
              <a:t>, transitioned to https://</a:t>
            </a:r>
            <a:r>
              <a:rPr lang="en-US" dirty="0" err="1"/>
              <a:t>nepp.nasa.gov</a:t>
            </a:r>
            <a:r>
              <a:rPr lang="en-US" dirty="0"/>
              <a:t>/pages/</a:t>
            </a:r>
            <a:r>
              <a:rPr lang="en-US" dirty="0" err="1"/>
              <a:t>pubs.cfm</a:t>
            </a:r>
            <a:endParaRPr lang="en-US" dirty="0"/>
          </a:p>
          <a:p>
            <a:pPr lvl="1"/>
            <a:r>
              <a:rPr lang="en-US" dirty="0"/>
              <a:t>New:  </a:t>
            </a:r>
            <a:r>
              <a:rPr lang="en-US" dirty="0" err="1"/>
              <a:t>esarad.esa.int</a:t>
            </a:r>
            <a:endParaRPr lang="en-US" dirty="0"/>
          </a:p>
          <a:p>
            <a:pPr lvl="1"/>
            <a:r>
              <a:rPr lang="en-US" dirty="0"/>
              <a:t>New:  </a:t>
            </a:r>
            <a:r>
              <a:rPr lang="en-US" dirty="0" err="1"/>
              <a:t>pmpedia.space</a:t>
            </a:r>
            <a:endParaRPr lang="en-US" dirty="0"/>
          </a:p>
          <a:p>
            <a:r>
              <a:rPr lang="en-US" dirty="0"/>
              <a:t>On-orbit experiences (“fact of” - some info available)</a:t>
            </a:r>
          </a:p>
          <a:p>
            <a:pPr lvl="1"/>
            <a:r>
              <a:rPr lang="en-US" dirty="0" err="1"/>
              <a:t>Spacecube</a:t>
            </a:r>
            <a:r>
              <a:rPr lang="en-US" dirty="0"/>
              <a:t> data (LEO on-orbit – extensive non-RHA and COTS  – 10+ </a:t>
            </a:r>
            <a:r>
              <a:rPr lang="en-US" dirty="0" err="1"/>
              <a:t>yr</a:t>
            </a:r>
            <a:r>
              <a:rPr lang="en-US" dirty="0"/>
              <a:t>)</a:t>
            </a:r>
          </a:p>
          <a:p>
            <a:pPr lvl="1"/>
            <a:r>
              <a:rPr lang="en-US" dirty="0" err="1"/>
              <a:t>Aerocube</a:t>
            </a:r>
            <a:r>
              <a:rPr lang="en-US" dirty="0"/>
              <a:t> data (LEO on-orbit – 100% non-RHA COTS – 10+ </a:t>
            </a:r>
            <a:r>
              <a:rPr lang="en-US" dirty="0" err="1"/>
              <a:t>yr</a:t>
            </a:r>
            <a:r>
              <a:rPr lang="en-US" dirty="0"/>
              <a:t>) (Aerospace Corporation)</a:t>
            </a:r>
          </a:p>
          <a:p>
            <a:pPr lvl="1"/>
            <a:r>
              <a:rPr lang="en-US" dirty="0"/>
              <a:t>Swift data (585km x 604km, 20.6 deg - extensive COTS ~ 19 </a:t>
            </a:r>
            <a:r>
              <a:rPr lang="en-US" dirty="0" err="1"/>
              <a:t>yrs</a:t>
            </a:r>
            <a:r>
              <a:rPr lang="en-US" dirty="0"/>
              <a:t>)</a:t>
            </a:r>
          </a:p>
          <a:p>
            <a:pPr lvl="1"/>
            <a:r>
              <a:rPr lang="en-US" dirty="0"/>
              <a:t>Ascent (GEO </a:t>
            </a:r>
            <a:r>
              <a:rPr lang="en-US" dirty="0" err="1"/>
              <a:t>cubesat</a:t>
            </a:r>
            <a:r>
              <a:rPr lang="en-US" dirty="0"/>
              <a:t> – launched 12/2021) (AFRL)</a:t>
            </a:r>
          </a:p>
          <a:p>
            <a:pPr lvl="1"/>
            <a:r>
              <a:rPr lang="en-US" dirty="0" err="1"/>
              <a:t>Biosentinel</a:t>
            </a:r>
            <a:r>
              <a:rPr lang="en-US" dirty="0"/>
              <a:t> (deep space </a:t>
            </a:r>
            <a:r>
              <a:rPr lang="en-US" dirty="0" err="1"/>
              <a:t>cubesat</a:t>
            </a:r>
            <a:r>
              <a:rPr lang="en-US" dirty="0"/>
              <a:t> – launched with Artemis)</a:t>
            </a:r>
          </a:p>
          <a:p>
            <a:pPr lvl="1"/>
            <a:r>
              <a:rPr lang="en-US" dirty="0" err="1"/>
              <a:t>Newspace</a:t>
            </a:r>
            <a:r>
              <a:rPr lang="en-US" dirty="0"/>
              <a:t> – extensive, limited data availability</a:t>
            </a:r>
          </a:p>
        </p:txBody>
      </p:sp>
      <p:sp>
        <p:nvSpPr>
          <p:cNvPr id="3" name="Title 2">
            <a:extLst>
              <a:ext uri="{FF2B5EF4-FFF2-40B4-BE49-F238E27FC236}">
                <a16:creationId xmlns:a16="http://schemas.microsoft.com/office/drawing/2014/main" id="{CDCA3BDD-C018-6B3E-7335-088B352BE3D9}"/>
              </a:ext>
            </a:extLst>
          </p:cNvPr>
          <p:cNvSpPr>
            <a:spLocks noGrp="1"/>
          </p:cNvSpPr>
          <p:nvPr>
            <p:ph type="title"/>
          </p:nvPr>
        </p:nvSpPr>
        <p:spPr/>
        <p:txBody>
          <a:bodyPr>
            <a:normAutofit fontScale="90000"/>
          </a:bodyPr>
          <a:lstStyle/>
          <a:p>
            <a:r>
              <a:rPr lang="en-US" dirty="0"/>
              <a:t>Radiation and on-orbit non-RHA performance data sources</a:t>
            </a:r>
          </a:p>
        </p:txBody>
      </p:sp>
    </p:spTree>
    <p:extLst>
      <p:ext uri="{BB962C8B-B14F-4D97-AF65-F5344CB8AC3E}">
        <p14:creationId xmlns:p14="http://schemas.microsoft.com/office/powerpoint/2010/main" val="328052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550" y="693772"/>
            <a:ext cx="8229600" cy="485775"/>
          </a:xfrm>
        </p:spPr>
        <p:txBody>
          <a:bodyPr>
            <a:normAutofit fontScale="90000"/>
          </a:bodyPr>
          <a:lstStyle/>
          <a:p>
            <a:r>
              <a:rPr lang="en-US" dirty="0"/>
              <a:t>Outline</a:t>
            </a:r>
          </a:p>
        </p:txBody>
      </p:sp>
      <p:sp>
        <p:nvSpPr>
          <p:cNvPr id="3" name="Content Placeholder 2"/>
          <p:cNvSpPr>
            <a:spLocks noGrp="1"/>
          </p:cNvSpPr>
          <p:nvPr>
            <p:ph idx="1"/>
          </p:nvPr>
        </p:nvSpPr>
        <p:spPr>
          <a:xfrm>
            <a:off x="463550" y="2256723"/>
            <a:ext cx="8223250" cy="3335439"/>
          </a:xfrm>
        </p:spPr>
        <p:txBody>
          <a:bodyPr>
            <a:normAutofit/>
          </a:bodyPr>
          <a:lstStyle/>
          <a:p>
            <a:r>
              <a:rPr lang="en-US" dirty="0"/>
              <a:t>Class D principles</a:t>
            </a:r>
          </a:p>
          <a:p>
            <a:r>
              <a:rPr lang="en-US" dirty="0"/>
              <a:t>What is risk?  </a:t>
            </a:r>
          </a:p>
          <a:p>
            <a:r>
              <a:rPr lang="en-US" dirty="0"/>
              <a:t>What risks are acceptable for Class D?</a:t>
            </a:r>
          </a:p>
          <a:p>
            <a:r>
              <a:rPr lang="en-US" dirty="0"/>
              <a:t>Summary</a:t>
            </a:r>
          </a:p>
          <a:p>
            <a:endParaRPr lang="en-US" dirty="0"/>
          </a:p>
        </p:txBody>
      </p:sp>
      <p:sp>
        <p:nvSpPr>
          <p:cNvPr id="4" name="Slide Number Placeholder 3"/>
          <p:cNvSpPr>
            <a:spLocks noGrp="1"/>
          </p:cNvSpPr>
          <p:nvPr>
            <p:ph type="sldNum" sz="quarter" idx="4294967295"/>
          </p:nvPr>
        </p:nvSpPr>
        <p:spPr>
          <a:xfrm>
            <a:off x="6553200" y="5624514"/>
            <a:ext cx="2133600" cy="273844"/>
          </a:xfrm>
          <a:prstGeom prst="rect">
            <a:avLst/>
          </a:prstGeom>
        </p:spPr>
        <p:txBody>
          <a:bodyPr/>
          <a:lstStyle/>
          <a:p>
            <a:fld id="{641FB1AC-02D1-9846-8E42-69528F42F281}" type="slidenum">
              <a:rPr lang="en-US" smtClean="0"/>
              <a:pPr/>
              <a:t>2</a:t>
            </a:fld>
            <a:endParaRPr lang="en-US"/>
          </a:p>
        </p:txBody>
      </p:sp>
      <p:cxnSp>
        <p:nvCxnSpPr>
          <p:cNvPr id="5" name="Straight Connector 6"/>
          <p:cNvCxnSpPr/>
          <p:nvPr/>
        </p:nvCxnSpPr>
        <p:spPr>
          <a:xfrm>
            <a:off x="463550" y="1571077"/>
            <a:ext cx="8216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152238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1151AD-EBA2-B947-81B6-334AF866ED34}"/>
              </a:ext>
            </a:extLst>
          </p:cNvPr>
          <p:cNvSpPr>
            <a:spLocks noGrp="1"/>
          </p:cNvSpPr>
          <p:nvPr>
            <p:ph type="title"/>
          </p:nvPr>
        </p:nvSpPr>
        <p:spPr/>
        <p:txBody>
          <a:bodyPr/>
          <a:lstStyle/>
          <a:p>
            <a:r>
              <a:rPr lang="en-US" dirty="0"/>
              <a:t>The path to part-driven mission risks</a:t>
            </a:r>
          </a:p>
        </p:txBody>
      </p:sp>
      <p:sp>
        <p:nvSpPr>
          <p:cNvPr id="52" name="TextBox 51">
            <a:extLst>
              <a:ext uri="{FF2B5EF4-FFF2-40B4-BE49-F238E27FC236}">
                <a16:creationId xmlns:a16="http://schemas.microsoft.com/office/drawing/2014/main" id="{B0617B73-B7E8-454C-A09E-FFB3ED9CA1C8}"/>
              </a:ext>
            </a:extLst>
          </p:cNvPr>
          <p:cNvSpPr txBox="1"/>
          <p:nvPr/>
        </p:nvSpPr>
        <p:spPr>
          <a:xfrm>
            <a:off x="295564" y="6169894"/>
            <a:ext cx="8848436" cy="276999"/>
          </a:xfrm>
          <a:prstGeom prst="rect">
            <a:avLst/>
          </a:prstGeom>
          <a:noFill/>
        </p:spPr>
        <p:txBody>
          <a:bodyPr wrap="square" rtlCol="0">
            <a:spAutoFit/>
          </a:bodyPr>
          <a:lstStyle/>
          <a:p>
            <a:r>
              <a:rPr lang="en-US" sz="1200" dirty="0"/>
              <a:t>*vendor trust should also include established reliability basis for the part, driven by high-volume and at least a year in the field</a:t>
            </a:r>
          </a:p>
        </p:txBody>
      </p:sp>
      <p:grpSp>
        <p:nvGrpSpPr>
          <p:cNvPr id="2" name="Group 1">
            <a:extLst>
              <a:ext uri="{FF2B5EF4-FFF2-40B4-BE49-F238E27FC236}">
                <a16:creationId xmlns:a16="http://schemas.microsoft.com/office/drawing/2014/main" id="{C03BE279-1EA4-094A-A6A2-69D0B7C3D00C}"/>
              </a:ext>
            </a:extLst>
          </p:cNvPr>
          <p:cNvGrpSpPr/>
          <p:nvPr/>
        </p:nvGrpSpPr>
        <p:grpSpPr>
          <a:xfrm>
            <a:off x="688095" y="1515496"/>
            <a:ext cx="8413162" cy="4587193"/>
            <a:chOff x="688095" y="1515496"/>
            <a:chExt cx="8413162" cy="4587193"/>
          </a:xfrm>
        </p:grpSpPr>
        <p:sp>
          <p:nvSpPr>
            <p:cNvPr id="6" name="Oval 5">
              <a:extLst>
                <a:ext uri="{FF2B5EF4-FFF2-40B4-BE49-F238E27FC236}">
                  <a16:creationId xmlns:a16="http://schemas.microsoft.com/office/drawing/2014/main" id="{16D02DA5-9D09-244B-84EC-1CF2BFC69574}"/>
                </a:ext>
              </a:extLst>
            </p:cNvPr>
            <p:cNvSpPr/>
            <p:nvPr/>
          </p:nvSpPr>
          <p:spPr>
            <a:xfrm>
              <a:off x="2726287" y="1551709"/>
              <a:ext cx="1681018" cy="7666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Vendor trust*</a:t>
              </a:r>
            </a:p>
          </p:txBody>
        </p:sp>
        <p:sp>
          <p:nvSpPr>
            <p:cNvPr id="7" name="Oval 6">
              <a:extLst>
                <a:ext uri="{FF2B5EF4-FFF2-40B4-BE49-F238E27FC236}">
                  <a16:creationId xmlns:a16="http://schemas.microsoft.com/office/drawing/2014/main" id="{FA84F3F5-C57F-BF4C-885B-62AAA8D9ED0C}"/>
                </a:ext>
              </a:extLst>
            </p:cNvPr>
            <p:cNvSpPr/>
            <p:nvPr/>
          </p:nvSpPr>
          <p:spPr>
            <a:xfrm>
              <a:off x="5298621" y="1551709"/>
              <a:ext cx="1681018" cy="7666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Part failure data</a:t>
              </a:r>
            </a:p>
          </p:txBody>
        </p:sp>
        <p:sp>
          <p:nvSpPr>
            <p:cNvPr id="8" name="Oval 7">
              <a:extLst>
                <a:ext uri="{FF2B5EF4-FFF2-40B4-BE49-F238E27FC236}">
                  <a16:creationId xmlns:a16="http://schemas.microsoft.com/office/drawing/2014/main" id="{CE3BE3D2-CDEB-3B43-98EA-B8C847C0094B}"/>
                </a:ext>
              </a:extLst>
            </p:cNvPr>
            <p:cNvSpPr/>
            <p:nvPr/>
          </p:nvSpPr>
          <p:spPr>
            <a:xfrm>
              <a:off x="688095" y="1551709"/>
              <a:ext cx="1681018" cy="7666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Known threats</a:t>
              </a:r>
            </a:p>
          </p:txBody>
        </p:sp>
        <p:sp>
          <p:nvSpPr>
            <p:cNvPr id="9" name="Rectangle 8">
              <a:extLst>
                <a:ext uri="{FF2B5EF4-FFF2-40B4-BE49-F238E27FC236}">
                  <a16:creationId xmlns:a16="http://schemas.microsoft.com/office/drawing/2014/main" id="{552F964C-CFBD-9343-9E54-B92CE515207A}"/>
                </a:ext>
              </a:extLst>
            </p:cNvPr>
            <p:cNvSpPr/>
            <p:nvPr/>
          </p:nvSpPr>
          <p:spPr>
            <a:xfrm>
              <a:off x="2767852" y="2507679"/>
              <a:ext cx="1681018" cy="766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Uncertainty factor</a:t>
              </a:r>
            </a:p>
          </p:txBody>
        </p:sp>
        <p:sp>
          <p:nvSpPr>
            <p:cNvPr id="10" name="Rectangle 9">
              <a:extLst>
                <a:ext uri="{FF2B5EF4-FFF2-40B4-BE49-F238E27FC236}">
                  <a16:creationId xmlns:a16="http://schemas.microsoft.com/office/drawing/2014/main" id="{FDC2EFCD-3343-5947-82C0-D8362895492E}"/>
                </a:ext>
              </a:extLst>
            </p:cNvPr>
            <p:cNvSpPr/>
            <p:nvPr/>
          </p:nvSpPr>
          <p:spPr>
            <a:xfrm>
              <a:off x="5298621" y="2507679"/>
              <a:ext cx="1681018" cy="766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General failure likelihood </a:t>
              </a:r>
            </a:p>
          </p:txBody>
        </p:sp>
        <p:sp>
          <p:nvSpPr>
            <p:cNvPr id="11" name="Rectangle 10">
              <a:extLst>
                <a:ext uri="{FF2B5EF4-FFF2-40B4-BE49-F238E27FC236}">
                  <a16:creationId xmlns:a16="http://schemas.microsoft.com/office/drawing/2014/main" id="{5C18A8B9-1BAC-C84A-A0EE-65D36DC7A605}"/>
                </a:ext>
              </a:extLst>
            </p:cNvPr>
            <p:cNvSpPr/>
            <p:nvPr/>
          </p:nvSpPr>
          <p:spPr>
            <a:xfrm>
              <a:off x="780464" y="4285670"/>
              <a:ext cx="1681018" cy="766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Early failure likelihood </a:t>
              </a:r>
            </a:p>
          </p:txBody>
        </p:sp>
        <p:sp>
          <p:nvSpPr>
            <p:cNvPr id="12" name="Rectangle 11">
              <a:extLst>
                <a:ext uri="{FF2B5EF4-FFF2-40B4-BE49-F238E27FC236}">
                  <a16:creationId xmlns:a16="http://schemas.microsoft.com/office/drawing/2014/main" id="{38BEA828-D703-0142-86C2-90C17E17FD18}"/>
                </a:ext>
              </a:extLst>
            </p:cNvPr>
            <p:cNvSpPr/>
            <p:nvPr/>
          </p:nvSpPr>
          <p:spPr>
            <a:xfrm>
              <a:off x="688095" y="2507679"/>
              <a:ext cx="1681018" cy="766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Alert-based failure likelihood</a:t>
              </a:r>
            </a:p>
          </p:txBody>
        </p:sp>
        <p:sp>
          <p:nvSpPr>
            <p:cNvPr id="13" name="Oval 12">
              <a:extLst>
                <a:ext uri="{FF2B5EF4-FFF2-40B4-BE49-F238E27FC236}">
                  <a16:creationId xmlns:a16="http://schemas.microsoft.com/office/drawing/2014/main" id="{4AC43563-16B4-4548-BC88-BEAE7C32CDE3}"/>
                </a:ext>
              </a:extLst>
            </p:cNvPr>
            <p:cNvSpPr/>
            <p:nvPr/>
          </p:nvSpPr>
          <p:spPr>
            <a:xfrm>
              <a:off x="4735200" y="2784773"/>
              <a:ext cx="332509" cy="3094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X</a:t>
              </a:r>
            </a:p>
          </p:txBody>
        </p:sp>
        <p:sp>
          <p:nvSpPr>
            <p:cNvPr id="14" name="Oval 13">
              <a:extLst>
                <a:ext uri="{FF2B5EF4-FFF2-40B4-BE49-F238E27FC236}">
                  <a16:creationId xmlns:a16="http://schemas.microsoft.com/office/drawing/2014/main" id="{EAD19117-809F-4446-8EA7-01A02A2F686D}"/>
                </a:ext>
              </a:extLst>
            </p:cNvPr>
            <p:cNvSpPr/>
            <p:nvPr/>
          </p:nvSpPr>
          <p:spPr>
            <a:xfrm>
              <a:off x="1362349" y="3760642"/>
              <a:ext cx="332509" cy="3094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Symbol" pitchFamily="2" charset="2"/>
                </a:rPr>
                <a:t>S</a:t>
              </a:r>
            </a:p>
          </p:txBody>
        </p:sp>
        <p:cxnSp>
          <p:nvCxnSpPr>
            <p:cNvPr id="16" name="Straight Arrow Connector 15">
              <a:extLst>
                <a:ext uri="{FF2B5EF4-FFF2-40B4-BE49-F238E27FC236}">
                  <a16:creationId xmlns:a16="http://schemas.microsoft.com/office/drawing/2014/main" id="{9C7D872B-562B-1843-9EED-C0C073AE985F}"/>
                </a:ext>
              </a:extLst>
            </p:cNvPr>
            <p:cNvCxnSpPr>
              <a:endCxn id="12" idx="0"/>
            </p:cNvCxnSpPr>
            <p:nvPr/>
          </p:nvCxnSpPr>
          <p:spPr>
            <a:xfrm>
              <a:off x="1528604" y="2318327"/>
              <a:ext cx="0" cy="189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7CA68F1-B835-684D-B8B1-A88978690232}"/>
                </a:ext>
              </a:extLst>
            </p:cNvPr>
            <p:cNvCxnSpPr/>
            <p:nvPr/>
          </p:nvCxnSpPr>
          <p:spPr>
            <a:xfrm>
              <a:off x="3608361" y="2316020"/>
              <a:ext cx="0" cy="189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550B7C8-D9C7-1848-8C31-6322B61E4FB0}"/>
                </a:ext>
              </a:extLst>
            </p:cNvPr>
            <p:cNvCxnSpPr/>
            <p:nvPr/>
          </p:nvCxnSpPr>
          <p:spPr>
            <a:xfrm>
              <a:off x="6222260" y="2304477"/>
              <a:ext cx="0" cy="1893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E55760E1-7F68-0F4D-B2EA-31E1E0793BC2}"/>
                </a:ext>
              </a:extLst>
            </p:cNvPr>
            <p:cNvCxnSpPr>
              <a:cxnSpLocks/>
            </p:cNvCxnSpPr>
            <p:nvPr/>
          </p:nvCxnSpPr>
          <p:spPr>
            <a:xfrm>
              <a:off x="4448870" y="2937168"/>
              <a:ext cx="28633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881A47DA-F15A-8C48-8B69-23582ECAAC96}"/>
                </a:ext>
              </a:extLst>
            </p:cNvPr>
            <p:cNvCxnSpPr>
              <a:cxnSpLocks/>
            </p:cNvCxnSpPr>
            <p:nvPr/>
          </p:nvCxnSpPr>
          <p:spPr>
            <a:xfrm flipH="1">
              <a:off x="5067709" y="2937168"/>
              <a:ext cx="230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D0B62CB1-721A-2D42-8BAC-43A67BDA631D}"/>
                </a:ext>
              </a:extLst>
            </p:cNvPr>
            <p:cNvCxnSpPr>
              <a:cxnSpLocks/>
              <a:stCxn id="12" idx="2"/>
              <a:endCxn id="14" idx="0"/>
            </p:cNvCxnSpPr>
            <p:nvPr/>
          </p:nvCxnSpPr>
          <p:spPr>
            <a:xfrm>
              <a:off x="1528604" y="3274297"/>
              <a:ext cx="0" cy="48634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Freeform 27">
              <a:extLst>
                <a:ext uri="{FF2B5EF4-FFF2-40B4-BE49-F238E27FC236}">
                  <a16:creationId xmlns:a16="http://schemas.microsoft.com/office/drawing/2014/main" id="{7F4D9739-6999-D94D-9B4A-163D1549E9BF}"/>
                </a:ext>
              </a:extLst>
            </p:cNvPr>
            <p:cNvSpPr/>
            <p:nvPr/>
          </p:nvSpPr>
          <p:spPr>
            <a:xfrm>
              <a:off x="1699492" y="3131127"/>
              <a:ext cx="3216540" cy="775855"/>
            </a:xfrm>
            <a:custGeom>
              <a:avLst/>
              <a:gdLst>
                <a:gd name="connsiteX0" fmla="*/ 3740727 w 3740727"/>
                <a:gd name="connsiteY0" fmla="*/ 0 h 775855"/>
                <a:gd name="connsiteX1" fmla="*/ 3731491 w 3740727"/>
                <a:gd name="connsiteY1" fmla="*/ 766618 h 775855"/>
                <a:gd name="connsiteX2" fmla="*/ 0 w 3740727"/>
                <a:gd name="connsiteY2" fmla="*/ 775855 h 775855"/>
              </a:gdLst>
              <a:ahLst/>
              <a:cxnLst>
                <a:cxn ang="0">
                  <a:pos x="connsiteX0" y="connsiteY0"/>
                </a:cxn>
                <a:cxn ang="0">
                  <a:pos x="connsiteX1" y="connsiteY1"/>
                </a:cxn>
                <a:cxn ang="0">
                  <a:pos x="connsiteX2" y="connsiteY2"/>
                </a:cxn>
              </a:cxnLst>
              <a:rect l="l" t="t" r="r" b="b"/>
              <a:pathLst>
                <a:path w="3740727" h="775855">
                  <a:moveTo>
                    <a:pt x="3740727" y="0"/>
                  </a:moveTo>
                  <a:lnTo>
                    <a:pt x="3731491" y="766618"/>
                  </a:lnTo>
                  <a:lnTo>
                    <a:pt x="0" y="775855"/>
                  </a:lnTo>
                </a:path>
              </a:pathLst>
            </a:custGeom>
            <a:noFill/>
            <a:ln>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44DF782-AACD-7C49-991B-5CE11BC00C7C}"/>
                </a:ext>
              </a:extLst>
            </p:cNvPr>
            <p:cNvSpPr/>
            <p:nvPr/>
          </p:nvSpPr>
          <p:spPr>
            <a:xfrm>
              <a:off x="3315835" y="4290294"/>
              <a:ext cx="1681018" cy="766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parts </a:t>
              </a:r>
              <a:r>
                <a:rPr lang="en-US" dirty="0" err="1"/>
                <a:t>req’d</a:t>
              </a:r>
              <a:r>
                <a:rPr lang="en-US" dirty="0"/>
                <a:t> for mission effect (reliability calc)</a:t>
              </a:r>
            </a:p>
          </p:txBody>
        </p:sp>
        <p:sp>
          <p:nvSpPr>
            <p:cNvPr id="30" name="Rectangle 29">
              <a:extLst>
                <a:ext uri="{FF2B5EF4-FFF2-40B4-BE49-F238E27FC236}">
                  <a16:creationId xmlns:a16="http://schemas.microsoft.com/office/drawing/2014/main" id="{EB4FEBA5-80D2-8742-AA28-77B8B3FD495B}"/>
                </a:ext>
              </a:extLst>
            </p:cNvPr>
            <p:cNvSpPr/>
            <p:nvPr/>
          </p:nvSpPr>
          <p:spPr>
            <a:xfrm>
              <a:off x="5456219" y="4285670"/>
              <a:ext cx="1681018" cy="766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Risk likelihood calculation </a:t>
              </a:r>
            </a:p>
          </p:txBody>
        </p:sp>
        <p:cxnSp>
          <p:nvCxnSpPr>
            <p:cNvPr id="32" name="Straight Arrow Connector 31">
              <a:extLst>
                <a:ext uri="{FF2B5EF4-FFF2-40B4-BE49-F238E27FC236}">
                  <a16:creationId xmlns:a16="http://schemas.microsoft.com/office/drawing/2014/main" id="{140790B5-5C79-364B-9F2A-00A96E02C2EF}"/>
                </a:ext>
              </a:extLst>
            </p:cNvPr>
            <p:cNvCxnSpPr>
              <a:stCxn id="14" idx="4"/>
            </p:cNvCxnSpPr>
            <p:nvPr/>
          </p:nvCxnSpPr>
          <p:spPr>
            <a:xfrm flipH="1">
              <a:off x="1528603" y="4070049"/>
              <a:ext cx="1" cy="21562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7A116798-EA37-A64C-98A8-4EF46EA6BF7C}"/>
                </a:ext>
              </a:extLst>
            </p:cNvPr>
            <p:cNvCxnSpPr>
              <a:stCxn id="11" idx="3"/>
              <a:endCxn id="29" idx="1"/>
            </p:cNvCxnSpPr>
            <p:nvPr/>
          </p:nvCxnSpPr>
          <p:spPr>
            <a:xfrm>
              <a:off x="2461482" y="4668979"/>
              <a:ext cx="854353" cy="46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7B57C456-2EA7-834C-A4DF-EEF4B91F2985}"/>
                </a:ext>
              </a:extLst>
            </p:cNvPr>
            <p:cNvCxnSpPr>
              <a:cxnSpLocks/>
              <a:stCxn id="29" idx="3"/>
            </p:cNvCxnSpPr>
            <p:nvPr/>
          </p:nvCxnSpPr>
          <p:spPr>
            <a:xfrm>
              <a:off x="4996853" y="4673603"/>
              <a:ext cx="44428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A34F4F3F-4358-494F-9A0B-A1607C057D58}"/>
                </a:ext>
              </a:extLst>
            </p:cNvPr>
            <p:cNvSpPr/>
            <p:nvPr/>
          </p:nvSpPr>
          <p:spPr>
            <a:xfrm>
              <a:off x="3315835" y="5349925"/>
              <a:ext cx="1681018" cy="75276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Consequence determination</a:t>
              </a:r>
            </a:p>
          </p:txBody>
        </p:sp>
        <p:sp>
          <p:nvSpPr>
            <p:cNvPr id="38" name="Oval 37">
              <a:extLst>
                <a:ext uri="{FF2B5EF4-FFF2-40B4-BE49-F238E27FC236}">
                  <a16:creationId xmlns:a16="http://schemas.microsoft.com/office/drawing/2014/main" id="{CFDFC3D9-7967-B041-853F-067972932510}"/>
                </a:ext>
              </a:extLst>
            </p:cNvPr>
            <p:cNvSpPr/>
            <p:nvPr/>
          </p:nvSpPr>
          <p:spPr>
            <a:xfrm>
              <a:off x="780464" y="5333767"/>
              <a:ext cx="1681018" cy="76661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Consequence Table</a:t>
              </a:r>
            </a:p>
          </p:txBody>
        </p:sp>
        <p:sp>
          <p:nvSpPr>
            <p:cNvPr id="39" name="Oval 38">
              <a:extLst>
                <a:ext uri="{FF2B5EF4-FFF2-40B4-BE49-F238E27FC236}">
                  <a16:creationId xmlns:a16="http://schemas.microsoft.com/office/drawing/2014/main" id="{9833645A-9095-B04E-AF2D-9FF52FFAB3D8}"/>
                </a:ext>
              </a:extLst>
            </p:cNvPr>
            <p:cNvSpPr/>
            <p:nvPr/>
          </p:nvSpPr>
          <p:spPr>
            <a:xfrm>
              <a:off x="6130464" y="5562372"/>
              <a:ext cx="332509" cy="30940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X</a:t>
              </a:r>
            </a:p>
          </p:txBody>
        </p:sp>
        <p:cxnSp>
          <p:nvCxnSpPr>
            <p:cNvPr id="41" name="Straight Arrow Connector 40">
              <a:extLst>
                <a:ext uri="{FF2B5EF4-FFF2-40B4-BE49-F238E27FC236}">
                  <a16:creationId xmlns:a16="http://schemas.microsoft.com/office/drawing/2014/main" id="{084F80A2-4F43-4B47-9581-BCD8D706F0C3}"/>
                </a:ext>
              </a:extLst>
            </p:cNvPr>
            <p:cNvCxnSpPr>
              <a:stCxn id="38" idx="6"/>
              <a:endCxn id="37" idx="1"/>
            </p:cNvCxnSpPr>
            <p:nvPr/>
          </p:nvCxnSpPr>
          <p:spPr>
            <a:xfrm>
              <a:off x="2461482" y="5717076"/>
              <a:ext cx="854353" cy="92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93E9D4C0-E778-3346-B063-124AD386D71D}"/>
                </a:ext>
              </a:extLst>
            </p:cNvPr>
            <p:cNvCxnSpPr>
              <a:stCxn id="37" idx="3"/>
              <a:endCxn id="39" idx="2"/>
            </p:cNvCxnSpPr>
            <p:nvPr/>
          </p:nvCxnSpPr>
          <p:spPr>
            <a:xfrm flipV="1">
              <a:off x="4996853" y="5717076"/>
              <a:ext cx="1133611" cy="92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44BE4B07-70E6-3A4B-809D-2756FE558314}"/>
                </a:ext>
              </a:extLst>
            </p:cNvPr>
            <p:cNvCxnSpPr>
              <a:stCxn id="30" idx="2"/>
              <a:endCxn id="39" idx="0"/>
            </p:cNvCxnSpPr>
            <p:nvPr/>
          </p:nvCxnSpPr>
          <p:spPr>
            <a:xfrm flipH="1">
              <a:off x="6296719" y="5052288"/>
              <a:ext cx="9" cy="5100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Octagon 47">
              <a:extLst>
                <a:ext uri="{FF2B5EF4-FFF2-40B4-BE49-F238E27FC236}">
                  <a16:creationId xmlns:a16="http://schemas.microsoft.com/office/drawing/2014/main" id="{49D5DC17-EEC6-354F-AC66-8C42E3E2AECF}"/>
                </a:ext>
              </a:extLst>
            </p:cNvPr>
            <p:cNvSpPr/>
            <p:nvPr/>
          </p:nvSpPr>
          <p:spPr>
            <a:xfrm>
              <a:off x="7809334" y="5324530"/>
              <a:ext cx="914400" cy="775855"/>
            </a:xfrm>
            <a:prstGeom prst="oc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Risk </a:t>
              </a:r>
              <a:r>
                <a:rPr lang="en-US" dirty="0" err="1"/>
                <a:t>LxC</a:t>
              </a:r>
              <a:endParaRPr lang="en-US" dirty="0"/>
            </a:p>
          </p:txBody>
        </p:sp>
        <p:cxnSp>
          <p:nvCxnSpPr>
            <p:cNvPr id="50" name="Straight Arrow Connector 49">
              <a:extLst>
                <a:ext uri="{FF2B5EF4-FFF2-40B4-BE49-F238E27FC236}">
                  <a16:creationId xmlns:a16="http://schemas.microsoft.com/office/drawing/2014/main" id="{BCCBE009-D0CA-C24C-A6A1-E0535CEC1552}"/>
                </a:ext>
              </a:extLst>
            </p:cNvPr>
            <p:cNvCxnSpPr>
              <a:cxnSpLocks/>
              <a:stCxn id="39" idx="6"/>
            </p:cNvCxnSpPr>
            <p:nvPr/>
          </p:nvCxnSpPr>
          <p:spPr>
            <a:xfrm flipV="1">
              <a:off x="6462973" y="5712460"/>
              <a:ext cx="1346361" cy="46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800FF378-8888-174F-9028-9D8A6D06C03E}"/>
                </a:ext>
              </a:extLst>
            </p:cNvPr>
            <p:cNvSpPr/>
            <p:nvPr/>
          </p:nvSpPr>
          <p:spPr>
            <a:xfrm>
              <a:off x="7472202" y="1515496"/>
              <a:ext cx="1608417" cy="92365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Part used outside datasheet</a:t>
              </a:r>
            </a:p>
          </p:txBody>
        </p:sp>
        <p:sp>
          <p:nvSpPr>
            <p:cNvPr id="40" name="Rectangle 39">
              <a:extLst>
                <a:ext uri="{FF2B5EF4-FFF2-40B4-BE49-F238E27FC236}">
                  <a16:creationId xmlns:a16="http://schemas.microsoft.com/office/drawing/2014/main" id="{E042C0A0-CD52-0E49-A54F-8EDE4E29B1F9}"/>
                </a:ext>
              </a:extLst>
            </p:cNvPr>
            <p:cNvSpPr/>
            <p:nvPr/>
          </p:nvSpPr>
          <p:spPr>
            <a:xfrm>
              <a:off x="7541536" y="2543080"/>
              <a:ext cx="1470281" cy="766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Manufacturer</a:t>
              </a:r>
            </a:p>
            <a:p>
              <a:pPr algn="ctr"/>
              <a:r>
                <a:rPr lang="en-US" sz="1400" dirty="0"/>
                <a:t>Discussion</a:t>
              </a:r>
            </a:p>
          </p:txBody>
        </p:sp>
        <p:sp>
          <p:nvSpPr>
            <p:cNvPr id="42" name="Rectangle 41">
              <a:extLst>
                <a:ext uri="{FF2B5EF4-FFF2-40B4-BE49-F238E27FC236}">
                  <a16:creationId xmlns:a16="http://schemas.microsoft.com/office/drawing/2014/main" id="{D8528CD2-88D9-804F-A9AB-BD17B5274630}"/>
                </a:ext>
              </a:extLst>
            </p:cNvPr>
            <p:cNvSpPr/>
            <p:nvPr/>
          </p:nvSpPr>
          <p:spPr>
            <a:xfrm>
              <a:off x="7541535" y="3405488"/>
              <a:ext cx="1470281" cy="766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Qual by analysis or test</a:t>
              </a:r>
            </a:p>
          </p:txBody>
        </p:sp>
        <p:sp>
          <p:nvSpPr>
            <p:cNvPr id="44" name="Rectangle 43">
              <a:extLst>
                <a:ext uri="{FF2B5EF4-FFF2-40B4-BE49-F238E27FC236}">
                  <a16:creationId xmlns:a16="http://schemas.microsoft.com/office/drawing/2014/main" id="{027C2E11-80FD-ED47-BFB4-3E7DB340C9F1}"/>
                </a:ext>
              </a:extLst>
            </p:cNvPr>
            <p:cNvSpPr/>
            <p:nvPr/>
          </p:nvSpPr>
          <p:spPr>
            <a:xfrm>
              <a:off x="7303492" y="4299912"/>
              <a:ext cx="1797765" cy="76661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Detailed failure likelihood assessment considering circuit and shielding</a:t>
              </a:r>
            </a:p>
          </p:txBody>
        </p:sp>
        <p:cxnSp>
          <p:nvCxnSpPr>
            <p:cNvPr id="19" name="Straight Arrow Connector 18">
              <a:extLst>
                <a:ext uri="{FF2B5EF4-FFF2-40B4-BE49-F238E27FC236}">
                  <a16:creationId xmlns:a16="http://schemas.microsoft.com/office/drawing/2014/main" id="{243E8492-810C-C94B-9CA4-17C7E98A4D2C}"/>
                </a:ext>
              </a:extLst>
            </p:cNvPr>
            <p:cNvCxnSpPr>
              <a:stCxn id="35" idx="4"/>
              <a:endCxn id="40" idx="0"/>
            </p:cNvCxnSpPr>
            <p:nvPr/>
          </p:nvCxnSpPr>
          <p:spPr>
            <a:xfrm>
              <a:off x="8276411" y="2439153"/>
              <a:ext cx="266" cy="1039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9F296144-0A90-5344-A4E7-C6A171523269}"/>
                </a:ext>
              </a:extLst>
            </p:cNvPr>
            <p:cNvCxnSpPr>
              <a:stCxn id="40" idx="2"/>
              <a:endCxn id="42" idx="0"/>
            </p:cNvCxnSpPr>
            <p:nvPr/>
          </p:nvCxnSpPr>
          <p:spPr>
            <a:xfrm flipH="1">
              <a:off x="8276676" y="3309698"/>
              <a:ext cx="1" cy="957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2FB6FA8C-395E-014F-9799-ECEF7BF36C5A}"/>
                </a:ext>
              </a:extLst>
            </p:cNvPr>
            <p:cNvCxnSpPr>
              <a:cxnSpLocks/>
              <a:stCxn id="42" idx="2"/>
              <a:endCxn id="44" idx="0"/>
            </p:cNvCxnSpPr>
            <p:nvPr/>
          </p:nvCxnSpPr>
          <p:spPr>
            <a:xfrm flipH="1">
              <a:off x="8202375" y="4172106"/>
              <a:ext cx="74301" cy="1278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CE598A30-A6C4-8443-98D9-C95D40C39331}"/>
                </a:ext>
              </a:extLst>
            </p:cNvPr>
            <p:cNvCxnSpPr>
              <a:cxnSpLocks/>
              <a:stCxn id="44" idx="1"/>
            </p:cNvCxnSpPr>
            <p:nvPr/>
          </p:nvCxnSpPr>
          <p:spPr>
            <a:xfrm flipH="1" flipV="1">
              <a:off x="7137237" y="4632767"/>
              <a:ext cx="166255" cy="504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03516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95DEA4-B7DD-2349-A3B3-115CFCE5C8D0}"/>
              </a:ext>
            </a:extLst>
          </p:cNvPr>
          <p:cNvSpPr>
            <a:spLocks noGrp="1"/>
          </p:cNvSpPr>
          <p:nvPr>
            <p:ph idx="1"/>
          </p:nvPr>
        </p:nvSpPr>
        <p:spPr/>
        <p:txBody>
          <a:bodyPr>
            <a:normAutofit fontScale="92500" lnSpcReduction="20000"/>
          </a:bodyPr>
          <a:lstStyle/>
          <a:p>
            <a:r>
              <a:rPr lang="en-US" b="1" dirty="0"/>
              <a:t>Given</a:t>
            </a:r>
            <a:r>
              <a:rPr lang="en-US" dirty="0"/>
              <a:t>:  the use of a properly-derated, high-volume, established BME capacitor from a trusted-ILPM with 10 reported field failures due to manufacturing defects out of 12 million parts delivered</a:t>
            </a:r>
          </a:p>
          <a:p>
            <a:r>
              <a:rPr lang="en-US" b="1" dirty="0"/>
              <a:t>It is possible that </a:t>
            </a:r>
            <a:r>
              <a:rPr lang="en-US" dirty="0"/>
              <a:t>three capacitors will fail, taking out the (non-redundant) power supply, within mission lifetime</a:t>
            </a:r>
          </a:p>
          <a:p>
            <a:r>
              <a:rPr lang="en-US" b="1" dirty="0"/>
              <a:t>Resulting in </a:t>
            </a:r>
            <a:r>
              <a:rPr lang="en-US" dirty="0"/>
              <a:t>early mission failure</a:t>
            </a:r>
          </a:p>
          <a:p>
            <a:endParaRPr lang="en-US" dirty="0"/>
          </a:p>
          <a:p>
            <a:r>
              <a:rPr lang="en-US" dirty="0"/>
              <a:t>In this case, all three of this type of capacitor must fail to cause a PS failure.  Consequence would be 5.  </a:t>
            </a:r>
          </a:p>
          <a:p>
            <a:r>
              <a:rPr lang="en-US" dirty="0"/>
              <a:t>Let’s assume the pool is actually 3 million parts to account for parts that are not actually used and to adjust for non-reporting (even if manufacturer is trusted).   We will also freeze time for the mission and field reporting.  So vendor failure likelihood is 10/3e6</a:t>
            </a:r>
          </a:p>
          <a:p>
            <a:r>
              <a:rPr lang="en-US" dirty="0"/>
              <a:t>Uncertainty (Vendor trust) factor we will set at 1.5 (1 is complete trust) because we have no PPAP.  </a:t>
            </a:r>
          </a:p>
          <a:p>
            <a:r>
              <a:rPr lang="en-US" dirty="0"/>
              <a:t>Early failure likelihood of a single part is 1.5*10/3e6 = 5e-6</a:t>
            </a:r>
          </a:p>
          <a:p>
            <a:r>
              <a:rPr lang="en-US" dirty="0"/>
              <a:t>Important quantity is failure of the PS, because that will end the mission.  Three part failures are required, likelihood = (5e-6)^3 ~ 0 (well off of any risk scale)</a:t>
            </a:r>
          </a:p>
          <a:p>
            <a:r>
              <a:rPr lang="en-US" dirty="0"/>
              <a:t>Risk is noncredible</a:t>
            </a:r>
          </a:p>
        </p:txBody>
      </p:sp>
      <p:sp>
        <p:nvSpPr>
          <p:cNvPr id="4" name="Title 3">
            <a:extLst>
              <a:ext uri="{FF2B5EF4-FFF2-40B4-BE49-F238E27FC236}">
                <a16:creationId xmlns:a16="http://schemas.microsoft.com/office/drawing/2014/main" id="{655D2DE8-0A63-6842-B86C-F0CF172D8E97}"/>
              </a:ext>
            </a:extLst>
          </p:cNvPr>
          <p:cNvSpPr>
            <a:spLocks noGrp="1"/>
          </p:cNvSpPr>
          <p:nvPr>
            <p:ph type="title"/>
          </p:nvPr>
        </p:nvSpPr>
        <p:spPr/>
        <p:txBody>
          <a:bodyPr/>
          <a:lstStyle/>
          <a:p>
            <a:r>
              <a:rPr lang="en-US" dirty="0"/>
              <a:t>Risk example 1</a:t>
            </a:r>
          </a:p>
        </p:txBody>
      </p:sp>
    </p:spTree>
    <p:extLst>
      <p:ext uri="{BB962C8B-B14F-4D97-AF65-F5344CB8AC3E}">
        <p14:creationId xmlns:p14="http://schemas.microsoft.com/office/powerpoint/2010/main" val="2688286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95DEA4-B7DD-2349-A3B3-115CFCE5C8D0}"/>
              </a:ext>
            </a:extLst>
          </p:cNvPr>
          <p:cNvSpPr>
            <a:spLocks noGrp="1"/>
          </p:cNvSpPr>
          <p:nvPr>
            <p:ph idx="1"/>
          </p:nvPr>
        </p:nvSpPr>
        <p:spPr/>
        <p:txBody>
          <a:bodyPr>
            <a:normAutofit fontScale="92500" lnSpcReduction="10000"/>
          </a:bodyPr>
          <a:lstStyle/>
          <a:p>
            <a:r>
              <a:rPr lang="en-US" b="1" dirty="0"/>
              <a:t>Given</a:t>
            </a:r>
            <a:r>
              <a:rPr lang="en-US" dirty="0"/>
              <a:t>:  the use of a properly-derated, high-volume, established BME capacitor 50 reported field failures due to manufacturing defects out of 20 million parts delivered</a:t>
            </a:r>
          </a:p>
          <a:p>
            <a:r>
              <a:rPr lang="en-US" b="1" dirty="0"/>
              <a:t>It is possible that </a:t>
            </a:r>
            <a:r>
              <a:rPr lang="en-US" dirty="0"/>
              <a:t>one capacitor will fail, taking out the star tracker, within mission lifetime</a:t>
            </a:r>
          </a:p>
          <a:p>
            <a:r>
              <a:rPr lang="en-US" b="1" dirty="0"/>
              <a:t>Resulting in</a:t>
            </a:r>
            <a:r>
              <a:rPr lang="en-US" dirty="0"/>
              <a:t> severe mission degradation</a:t>
            </a:r>
          </a:p>
          <a:p>
            <a:endParaRPr lang="en-US" dirty="0"/>
          </a:p>
          <a:p>
            <a:r>
              <a:rPr lang="en-US" dirty="0"/>
              <a:t>In this case, one capacitor takes out the star tracker, and the loss of the tracker greatly reduces science value, consequence 4</a:t>
            </a:r>
          </a:p>
          <a:p>
            <a:r>
              <a:rPr lang="en-US" dirty="0"/>
              <a:t>Let’s assume the pool is actually 5 million parts to account for parts that are not actually used and to adjust for non-reporting.  We will also freeze time for the mission and field reporting.  So vendor failure likelihood is 50/5e6</a:t>
            </a:r>
          </a:p>
          <a:p>
            <a:r>
              <a:rPr lang="en-US" dirty="0"/>
              <a:t>Uncertainty (Vendor trust) factor we will set at 100 (1 is complete trust) because vendor is not ILPM but there is past history with this vendor and no known part failures that have been to reported to us.  </a:t>
            </a:r>
          </a:p>
          <a:p>
            <a:r>
              <a:rPr lang="en-US" dirty="0"/>
              <a:t>Early failure likelihood of a single part is 100*50/5e6 = 1e-3 = 0.1%</a:t>
            </a:r>
          </a:p>
          <a:p>
            <a:r>
              <a:rPr lang="en-US" dirty="0"/>
              <a:t>0.1% is a “1” likelihood on GSFC’s technical risk scale, so risk is 1x4.  </a:t>
            </a:r>
          </a:p>
        </p:txBody>
      </p:sp>
      <p:sp>
        <p:nvSpPr>
          <p:cNvPr id="4" name="Title 3">
            <a:extLst>
              <a:ext uri="{FF2B5EF4-FFF2-40B4-BE49-F238E27FC236}">
                <a16:creationId xmlns:a16="http://schemas.microsoft.com/office/drawing/2014/main" id="{655D2DE8-0A63-6842-B86C-F0CF172D8E97}"/>
              </a:ext>
            </a:extLst>
          </p:cNvPr>
          <p:cNvSpPr>
            <a:spLocks noGrp="1"/>
          </p:cNvSpPr>
          <p:nvPr>
            <p:ph type="title"/>
          </p:nvPr>
        </p:nvSpPr>
        <p:spPr/>
        <p:txBody>
          <a:bodyPr/>
          <a:lstStyle/>
          <a:p>
            <a:r>
              <a:rPr lang="en-US" dirty="0"/>
              <a:t>Risk example 2</a:t>
            </a:r>
          </a:p>
        </p:txBody>
      </p:sp>
    </p:spTree>
    <p:extLst>
      <p:ext uri="{BB962C8B-B14F-4D97-AF65-F5344CB8AC3E}">
        <p14:creationId xmlns:p14="http://schemas.microsoft.com/office/powerpoint/2010/main" val="1009829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example 3</a:t>
            </a:r>
          </a:p>
        </p:txBody>
      </p:sp>
      <p:sp>
        <p:nvSpPr>
          <p:cNvPr id="3" name="Content Placeholder 2"/>
          <p:cNvSpPr>
            <a:spLocks noGrp="1"/>
          </p:cNvSpPr>
          <p:nvPr>
            <p:ph idx="1"/>
          </p:nvPr>
        </p:nvSpPr>
        <p:spPr/>
        <p:txBody>
          <a:bodyPr>
            <a:normAutofit fontScale="85000" lnSpcReduction="20000"/>
          </a:bodyPr>
          <a:lstStyle/>
          <a:p>
            <a:pPr>
              <a:defRPr/>
            </a:pPr>
            <a:r>
              <a:rPr lang="en-US" dirty="0">
                <a:solidFill>
                  <a:srgbClr val="154E9B"/>
                </a:solidFill>
              </a:rPr>
              <a:t>On ELC on the ISS, the Tantalum capacitor for both main/aux feeds of the LVPS was installed in </a:t>
            </a:r>
            <a:r>
              <a:rPr lang="en-US" u="sng" dirty="0">
                <a:solidFill>
                  <a:srgbClr val="154E9B"/>
                </a:solidFill>
              </a:rPr>
              <a:t>reverse polarity.</a:t>
            </a:r>
          </a:p>
          <a:p>
            <a:pPr lvl="1">
              <a:defRPr/>
            </a:pPr>
            <a:r>
              <a:rPr lang="en-US" sz="1600" dirty="0">
                <a:solidFill>
                  <a:srgbClr val="154E9B"/>
                </a:solidFill>
              </a:rPr>
              <a:t>Additional Finding:  All active </a:t>
            </a:r>
            <a:r>
              <a:rPr lang="en-US" sz="1600" dirty="0" err="1">
                <a:solidFill>
                  <a:srgbClr val="154E9B"/>
                </a:solidFill>
              </a:rPr>
              <a:t>ExPCAs</a:t>
            </a:r>
            <a:r>
              <a:rPr lang="en-US" sz="1600" dirty="0">
                <a:solidFill>
                  <a:srgbClr val="154E9B"/>
                </a:solidFill>
              </a:rPr>
              <a:t> on ELC1-4 and spare on ELC3 were built with same capacitor in reversed position</a:t>
            </a:r>
          </a:p>
          <a:p>
            <a:pPr algn="just"/>
            <a:r>
              <a:rPr lang="en-US" dirty="0">
                <a:solidFill>
                  <a:srgbClr val="154E9B"/>
                </a:solidFill>
              </a:rPr>
              <a:t>This has resulted in 2 failures on the ground - one in initial ground testing of the ELC simulator (at KSC in 2011, resulting in replacement of parts without solving problem*), and another in 2012 in operation of the ELC simulator to support a customer, each after a few hundred hours of operation </a:t>
            </a:r>
          </a:p>
          <a:p>
            <a:pPr algn="just"/>
            <a:r>
              <a:rPr lang="en-US" dirty="0">
                <a:solidFill>
                  <a:srgbClr val="154E9B"/>
                </a:solidFill>
              </a:rPr>
              <a:t>The primary sides of each ELC pallet have been operating continuously without any observed anomalies for many years; secondary sides have not been exercised on-orbit (with the possible exception of initial checkout). </a:t>
            </a:r>
          </a:p>
          <a:p>
            <a:pPr algn="just"/>
            <a:r>
              <a:rPr lang="en-US" b="1" dirty="0">
                <a:solidFill>
                  <a:srgbClr val="154E9B"/>
                </a:solidFill>
              </a:rPr>
              <a:t>The assertion from NESC &amp; Aerospace Corp testing has been that temperature is the critical factor and that 25 </a:t>
            </a:r>
            <a:r>
              <a:rPr lang="en-US" b="1" dirty="0" err="1">
                <a:solidFill>
                  <a:srgbClr val="154E9B"/>
                </a:solidFill>
              </a:rPr>
              <a:t>deg</a:t>
            </a:r>
            <a:r>
              <a:rPr lang="en-US" b="1" dirty="0">
                <a:solidFill>
                  <a:srgbClr val="154E9B"/>
                </a:solidFill>
              </a:rPr>
              <a:t> C is the threshold above which there is a real threat to the capacitors and associated circuits</a:t>
            </a:r>
          </a:p>
          <a:p>
            <a:pPr lvl="1" algn="just"/>
            <a:r>
              <a:rPr lang="en-US" dirty="0">
                <a:solidFill>
                  <a:srgbClr val="154E9B"/>
                </a:solidFill>
              </a:rPr>
              <a:t>This is based on temperature cycling that occurred in ambient pressure</a:t>
            </a:r>
          </a:p>
          <a:p>
            <a:pPr lvl="1" algn="just"/>
            <a:r>
              <a:rPr lang="en-US" dirty="0">
                <a:solidFill>
                  <a:srgbClr val="154E9B"/>
                </a:solidFill>
              </a:rPr>
              <a:t>This drives ISS to restrict Payloads’ operations loading in the 120 to 28V converter above a particular beta angle</a:t>
            </a:r>
          </a:p>
          <a:p>
            <a:pPr lvl="1" algn="just"/>
            <a:r>
              <a:rPr lang="en-US" dirty="0">
                <a:solidFill>
                  <a:srgbClr val="154E9B"/>
                </a:solidFill>
              </a:rPr>
              <a:t>There have been no failures, leakage current excursions, or circuit issues to date in any operation in vacuum</a:t>
            </a:r>
          </a:p>
          <a:p>
            <a:pPr lvl="1" algn="just"/>
            <a:r>
              <a:rPr lang="en-US" dirty="0">
                <a:solidFill>
                  <a:srgbClr val="154E9B"/>
                </a:solidFill>
              </a:rPr>
              <a:t>No failures have occurred on-orbit in 4+ years of operation, albeit at temperatures mostly around 15 </a:t>
            </a:r>
            <a:r>
              <a:rPr lang="en-US" dirty="0" err="1">
                <a:solidFill>
                  <a:srgbClr val="154E9B"/>
                </a:solidFill>
              </a:rPr>
              <a:t>deg</a:t>
            </a:r>
            <a:r>
              <a:rPr lang="en-US" dirty="0">
                <a:solidFill>
                  <a:srgbClr val="154E9B"/>
                </a:solidFill>
              </a:rPr>
              <a:t> C with infrequent excursions up to about 30 </a:t>
            </a:r>
            <a:r>
              <a:rPr lang="en-US" dirty="0" err="1">
                <a:solidFill>
                  <a:srgbClr val="154E9B"/>
                </a:solidFill>
              </a:rPr>
              <a:t>deg</a:t>
            </a:r>
            <a:r>
              <a:rPr lang="en-US" dirty="0">
                <a:solidFill>
                  <a:srgbClr val="154E9B"/>
                </a:solidFill>
              </a:rPr>
              <a:t> C</a:t>
            </a:r>
          </a:p>
        </p:txBody>
      </p:sp>
      <p:sp>
        <p:nvSpPr>
          <p:cNvPr id="4" name="Slide Number Placeholder 3"/>
          <p:cNvSpPr>
            <a:spLocks noGrp="1"/>
          </p:cNvSpPr>
          <p:nvPr>
            <p:ph type="sldNum" sz="quarter" idx="4"/>
          </p:nvPr>
        </p:nvSpPr>
        <p:spPr/>
        <p:txBody>
          <a:bodyPr/>
          <a:lstStyle/>
          <a:p>
            <a:fld id="{E3BE99E5-8F11-4D46-8B27-FC02D164DEA2}" type="slidenum">
              <a:rPr lang="en-US" smtClean="0"/>
              <a:pPr/>
              <a:t>23</a:t>
            </a:fld>
            <a:endParaRPr lang="en-US"/>
          </a:p>
        </p:txBody>
      </p:sp>
      <p:sp>
        <p:nvSpPr>
          <p:cNvPr id="5" name="TextBox 4"/>
          <p:cNvSpPr txBox="1"/>
          <p:nvPr/>
        </p:nvSpPr>
        <p:spPr>
          <a:xfrm>
            <a:off x="616945" y="6036170"/>
            <a:ext cx="8220671" cy="276999"/>
          </a:xfrm>
          <a:prstGeom prst="rect">
            <a:avLst/>
          </a:prstGeom>
          <a:noFill/>
        </p:spPr>
        <p:txBody>
          <a:bodyPr wrap="square" rtlCol="0">
            <a:spAutoFit/>
          </a:bodyPr>
          <a:lstStyle/>
          <a:p>
            <a:r>
              <a:rPr lang="en-US" sz="1200" dirty="0">
                <a:solidFill>
                  <a:srgbClr val="154E9B"/>
                </a:solidFill>
              </a:rPr>
              <a:t>*Since there was no resolution of PFR-ELC-003, there is not broad agreement that this failure is due to the reverse-bias capacitor</a:t>
            </a:r>
          </a:p>
        </p:txBody>
      </p:sp>
    </p:spTree>
    <p:extLst>
      <p:ext uri="{BB962C8B-B14F-4D97-AF65-F5344CB8AC3E}">
        <p14:creationId xmlns:p14="http://schemas.microsoft.com/office/powerpoint/2010/main" val="1202105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6B44C9-0DE1-7D4E-AE7E-192BA3863B50}"/>
              </a:ext>
            </a:extLst>
          </p:cNvPr>
          <p:cNvSpPr>
            <a:spLocks noGrp="1"/>
          </p:cNvSpPr>
          <p:nvPr>
            <p:ph type="title"/>
          </p:nvPr>
        </p:nvSpPr>
        <p:spPr/>
        <p:txBody>
          <a:bodyPr/>
          <a:lstStyle/>
          <a:p>
            <a:r>
              <a:rPr lang="en-US" dirty="0"/>
              <a:t>Risk example 3 cont’d </a:t>
            </a:r>
          </a:p>
        </p:txBody>
      </p:sp>
      <p:pic>
        <p:nvPicPr>
          <p:cNvPr id="6" name="Picture 5">
            <a:extLst>
              <a:ext uri="{FF2B5EF4-FFF2-40B4-BE49-F238E27FC236}">
                <a16:creationId xmlns:a16="http://schemas.microsoft.com/office/drawing/2014/main" id="{BB3DA320-E7C5-614F-AACB-76C12BE8C0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593" y="1361441"/>
            <a:ext cx="7540767" cy="4546122"/>
          </a:xfrm>
          <a:prstGeom prst="rect">
            <a:avLst/>
          </a:prstGeom>
          <a:noFill/>
          <a:ln>
            <a:noFill/>
          </a:ln>
        </p:spPr>
      </p:pic>
      <p:sp>
        <p:nvSpPr>
          <p:cNvPr id="7" name="TextBox 6">
            <a:extLst>
              <a:ext uri="{FF2B5EF4-FFF2-40B4-BE49-F238E27FC236}">
                <a16:creationId xmlns:a16="http://schemas.microsoft.com/office/drawing/2014/main" id="{7E98EE41-AEDD-7D41-BB01-B0A0095AAAB6}"/>
              </a:ext>
            </a:extLst>
          </p:cNvPr>
          <p:cNvSpPr txBox="1"/>
          <p:nvPr/>
        </p:nvSpPr>
        <p:spPr>
          <a:xfrm>
            <a:off x="741680" y="5907563"/>
            <a:ext cx="7516545" cy="369332"/>
          </a:xfrm>
          <a:prstGeom prst="rect">
            <a:avLst/>
          </a:prstGeom>
          <a:noFill/>
        </p:spPr>
        <p:txBody>
          <a:bodyPr wrap="none" rtlCol="0">
            <a:spAutoFit/>
          </a:bodyPr>
          <a:lstStyle/>
          <a:p>
            <a:r>
              <a:rPr lang="en-US" dirty="0"/>
              <a:t>Testing profile of reverse caps from same lot in vacuum at operational V (-5.4V)</a:t>
            </a:r>
          </a:p>
        </p:txBody>
      </p:sp>
    </p:spTree>
    <p:extLst>
      <p:ext uri="{BB962C8B-B14F-4D97-AF65-F5344CB8AC3E}">
        <p14:creationId xmlns:p14="http://schemas.microsoft.com/office/powerpoint/2010/main" val="1117735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6B44C9-0DE1-7D4E-AE7E-192BA3863B50}"/>
              </a:ext>
            </a:extLst>
          </p:cNvPr>
          <p:cNvSpPr>
            <a:spLocks noGrp="1"/>
          </p:cNvSpPr>
          <p:nvPr>
            <p:ph type="title"/>
          </p:nvPr>
        </p:nvSpPr>
        <p:spPr/>
        <p:txBody>
          <a:bodyPr/>
          <a:lstStyle/>
          <a:p>
            <a:r>
              <a:rPr lang="en-US" dirty="0"/>
              <a:t>Risk example 3 cont’d </a:t>
            </a:r>
          </a:p>
        </p:txBody>
      </p:sp>
      <p:sp>
        <p:nvSpPr>
          <p:cNvPr id="2" name="TextBox 1">
            <a:extLst>
              <a:ext uri="{FF2B5EF4-FFF2-40B4-BE49-F238E27FC236}">
                <a16:creationId xmlns:a16="http://schemas.microsoft.com/office/drawing/2014/main" id="{71E4B368-0DA7-2E41-923B-8DCAD9F3C1B3}"/>
              </a:ext>
            </a:extLst>
          </p:cNvPr>
          <p:cNvSpPr txBox="1"/>
          <p:nvPr/>
        </p:nvSpPr>
        <p:spPr>
          <a:xfrm>
            <a:off x="642796" y="1457608"/>
            <a:ext cx="7840301" cy="3693319"/>
          </a:xfrm>
          <a:prstGeom prst="rect">
            <a:avLst/>
          </a:prstGeom>
          <a:noFill/>
        </p:spPr>
        <p:txBody>
          <a:bodyPr wrap="square" rtlCol="0">
            <a:spAutoFit/>
          </a:bodyPr>
          <a:lstStyle/>
          <a:p>
            <a:r>
              <a:rPr lang="en-US" dirty="0">
                <a:solidFill>
                  <a:srgbClr val="154E9B"/>
                </a:solidFill>
              </a:rPr>
              <a:t>What is the risk of mission failure in the next 5 years of the temperature restriction is lifted from 40 deg C to 85 deg C and the temperature is maintained at a steady 85 deg C?</a:t>
            </a:r>
          </a:p>
          <a:p>
            <a:endParaRPr lang="en-US" dirty="0">
              <a:solidFill>
                <a:srgbClr val="154E9B"/>
              </a:solidFill>
            </a:endParaRPr>
          </a:p>
          <a:p>
            <a:r>
              <a:rPr lang="en-US" b="1" dirty="0">
                <a:solidFill>
                  <a:srgbClr val="154E9B"/>
                </a:solidFill>
              </a:rPr>
              <a:t>Given </a:t>
            </a:r>
            <a:r>
              <a:rPr lang="en-US" dirty="0">
                <a:solidFill>
                  <a:srgbClr val="154E9B"/>
                </a:solidFill>
              </a:rPr>
              <a:t>the reverse 25V Ta caps installed in the ELC LVPS (operating at -5.4V at 85 deg C) and the subsequent testing profile in the previous figure</a:t>
            </a:r>
          </a:p>
          <a:p>
            <a:r>
              <a:rPr lang="en-US" b="1" dirty="0">
                <a:solidFill>
                  <a:srgbClr val="154E9B"/>
                </a:solidFill>
              </a:rPr>
              <a:t>It is possible that </a:t>
            </a:r>
            <a:r>
              <a:rPr lang="en-US" dirty="0">
                <a:solidFill>
                  <a:srgbClr val="154E9B"/>
                </a:solidFill>
              </a:rPr>
              <a:t>the leakage current will exceed 8 mA, taking out the MOSFET that regulates primary and secondary side power</a:t>
            </a:r>
          </a:p>
          <a:p>
            <a:r>
              <a:rPr lang="en-US" b="1" dirty="0">
                <a:solidFill>
                  <a:srgbClr val="154E9B"/>
                </a:solidFill>
              </a:rPr>
              <a:t>Resulting in </a:t>
            </a:r>
            <a:r>
              <a:rPr lang="en-US" dirty="0">
                <a:solidFill>
                  <a:srgbClr val="154E9B"/>
                </a:solidFill>
              </a:rPr>
              <a:t>failure of the ELC pallet</a:t>
            </a:r>
          </a:p>
          <a:p>
            <a:endParaRPr lang="en-US" dirty="0">
              <a:solidFill>
                <a:srgbClr val="154E9B"/>
              </a:solidFill>
            </a:endParaRPr>
          </a:p>
          <a:p>
            <a:r>
              <a:rPr lang="en-US" dirty="0">
                <a:solidFill>
                  <a:srgbClr val="154E9B"/>
                </a:solidFill>
              </a:rPr>
              <a:t>The 85/86 deg C portion of the figure shows a parabolic profile of leakage current that would surpass 8 mA in &lt; 2000 </a:t>
            </a:r>
            <a:r>
              <a:rPr lang="en-US" dirty="0" err="1">
                <a:solidFill>
                  <a:srgbClr val="154E9B"/>
                </a:solidFill>
              </a:rPr>
              <a:t>hrs</a:t>
            </a:r>
            <a:r>
              <a:rPr lang="en-US" dirty="0">
                <a:solidFill>
                  <a:srgbClr val="154E9B"/>
                </a:solidFill>
              </a:rPr>
              <a:t>, with almost complete certainty.  This risk is a </a:t>
            </a:r>
            <a:r>
              <a:rPr lang="en-US" dirty="0">
                <a:solidFill>
                  <a:srgbClr val="154E9B"/>
                </a:solidFill>
                <a:highlight>
                  <a:srgbClr val="FF0000"/>
                </a:highlight>
              </a:rPr>
              <a:t>5x5</a:t>
            </a:r>
            <a:r>
              <a:rPr lang="en-US" dirty="0">
                <a:solidFill>
                  <a:srgbClr val="154E9B"/>
                </a:solidFill>
              </a:rPr>
              <a:t>.</a:t>
            </a:r>
          </a:p>
        </p:txBody>
      </p:sp>
    </p:spTree>
    <p:extLst>
      <p:ext uri="{BB962C8B-B14F-4D97-AF65-F5344CB8AC3E}">
        <p14:creationId xmlns:p14="http://schemas.microsoft.com/office/powerpoint/2010/main" val="1083223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6B44C9-0DE1-7D4E-AE7E-192BA3863B50}"/>
              </a:ext>
            </a:extLst>
          </p:cNvPr>
          <p:cNvSpPr>
            <a:spLocks noGrp="1"/>
          </p:cNvSpPr>
          <p:nvPr>
            <p:ph type="title"/>
          </p:nvPr>
        </p:nvSpPr>
        <p:spPr/>
        <p:txBody>
          <a:bodyPr/>
          <a:lstStyle/>
          <a:p>
            <a:r>
              <a:rPr lang="en-US" dirty="0"/>
              <a:t>Risk example 3 cont’d </a:t>
            </a:r>
          </a:p>
        </p:txBody>
      </p:sp>
      <p:sp>
        <p:nvSpPr>
          <p:cNvPr id="2" name="TextBox 1">
            <a:extLst>
              <a:ext uri="{FF2B5EF4-FFF2-40B4-BE49-F238E27FC236}">
                <a16:creationId xmlns:a16="http://schemas.microsoft.com/office/drawing/2014/main" id="{71E4B368-0DA7-2E41-923B-8DCAD9F3C1B3}"/>
              </a:ext>
            </a:extLst>
          </p:cNvPr>
          <p:cNvSpPr txBox="1"/>
          <p:nvPr/>
        </p:nvSpPr>
        <p:spPr>
          <a:xfrm>
            <a:off x="579422" y="1276538"/>
            <a:ext cx="7840301" cy="4924425"/>
          </a:xfrm>
          <a:prstGeom prst="rect">
            <a:avLst/>
          </a:prstGeom>
          <a:noFill/>
        </p:spPr>
        <p:txBody>
          <a:bodyPr wrap="square" rtlCol="0">
            <a:spAutoFit/>
          </a:bodyPr>
          <a:lstStyle/>
          <a:p>
            <a:r>
              <a:rPr lang="en-US" dirty="0">
                <a:solidFill>
                  <a:srgbClr val="154E9B"/>
                </a:solidFill>
              </a:rPr>
              <a:t>What is the risk of mission failure in the next 5 years of the temperature restriction is lifted from 40 deg C to 85 deg C and the temperature is less than 50 deg C 95% of the time, 60 deg C 5% of the time (but never for more than 24 hours) and spurious jumps to 85 deg C for no more than 2 hours each instance?</a:t>
            </a:r>
          </a:p>
          <a:p>
            <a:endParaRPr lang="en-US" dirty="0">
              <a:solidFill>
                <a:srgbClr val="154E9B"/>
              </a:solidFill>
            </a:endParaRPr>
          </a:p>
          <a:p>
            <a:r>
              <a:rPr lang="en-US" b="1" dirty="0">
                <a:solidFill>
                  <a:srgbClr val="154E9B"/>
                </a:solidFill>
              </a:rPr>
              <a:t>Given</a:t>
            </a:r>
            <a:r>
              <a:rPr lang="en-US" dirty="0">
                <a:solidFill>
                  <a:srgbClr val="154E9B"/>
                </a:solidFill>
              </a:rPr>
              <a:t> the reverse 25V Ta caps installed in the ELC LVPS (operating at -5.4V at the described temperatures conditions) and the subsequent testing profile in the previous figure</a:t>
            </a:r>
          </a:p>
          <a:p>
            <a:r>
              <a:rPr lang="en-US" b="1" dirty="0">
                <a:solidFill>
                  <a:srgbClr val="154E9B"/>
                </a:solidFill>
              </a:rPr>
              <a:t>It is possible that </a:t>
            </a:r>
            <a:r>
              <a:rPr lang="en-US" dirty="0">
                <a:solidFill>
                  <a:srgbClr val="154E9B"/>
                </a:solidFill>
              </a:rPr>
              <a:t>the leakage current will exceed 8 mA, taking out the MOSFET that controls switching between primary and secondary side power</a:t>
            </a:r>
          </a:p>
          <a:p>
            <a:r>
              <a:rPr lang="en-US" b="1" dirty="0">
                <a:solidFill>
                  <a:srgbClr val="154E9B"/>
                </a:solidFill>
              </a:rPr>
              <a:t>Resulting in </a:t>
            </a:r>
            <a:r>
              <a:rPr lang="en-US" dirty="0">
                <a:solidFill>
                  <a:srgbClr val="154E9B"/>
                </a:solidFill>
              </a:rPr>
              <a:t>failure of the ELC pallet</a:t>
            </a:r>
          </a:p>
          <a:p>
            <a:endParaRPr lang="en-US" dirty="0">
              <a:solidFill>
                <a:srgbClr val="154E9B"/>
              </a:solidFill>
            </a:endParaRPr>
          </a:p>
          <a:p>
            <a:r>
              <a:rPr lang="en-US" sz="1400" dirty="0">
                <a:solidFill>
                  <a:srgbClr val="154E9B"/>
                </a:solidFill>
              </a:rPr>
              <a:t>The majority time period of 50 deg C involves flat, stable leakage current.  At 58 deg C, the leakage current remains flat as well.  At 60 deg C, we can assume there is a very slight slope, but with no more than 24 hours time at 60 at any instance and maximum total hours of 2190, the leakage is insignificant. (note that at 70 deg C in figure, the continuous rise in leakage current would be around 1 mA over 2000 </a:t>
            </a:r>
            <a:r>
              <a:rPr lang="en-US" sz="1400" dirty="0" err="1">
                <a:solidFill>
                  <a:srgbClr val="154E9B"/>
                </a:solidFill>
              </a:rPr>
              <a:t>hrs</a:t>
            </a:r>
            <a:r>
              <a:rPr lang="en-US" sz="1400" dirty="0">
                <a:solidFill>
                  <a:srgbClr val="154E9B"/>
                </a:solidFill>
              </a:rPr>
              <a:t>).   Furthermore, the brief periods of operation at 85 deg C also have insignificant effect on leakage current.  Thus, the likelihood of exceeding 8 mA is insignificant (well below 0.1%) and the risk is </a:t>
            </a:r>
            <a:r>
              <a:rPr lang="en-US" sz="1400" dirty="0">
                <a:solidFill>
                  <a:srgbClr val="154E9B"/>
                </a:solidFill>
                <a:highlight>
                  <a:srgbClr val="00FFFF"/>
                </a:highlight>
              </a:rPr>
              <a:t>noncredible</a:t>
            </a:r>
            <a:r>
              <a:rPr lang="en-US" sz="1400" dirty="0">
                <a:solidFill>
                  <a:srgbClr val="154E9B"/>
                </a:solidFill>
              </a:rPr>
              <a:t>.  </a:t>
            </a:r>
          </a:p>
        </p:txBody>
      </p:sp>
    </p:spTree>
    <p:extLst>
      <p:ext uri="{BB962C8B-B14F-4D97-AF65-F5344CB8AC3E}">
        <p14:creationId xmlns:p14="http://schemas.microsoft.com/office/powerpoint/2010/main" val="1759343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CCA62A6-27BA-8C40-88EC-2CBDD82B2E5F}"/>
              </a:ext>
            </a:extLst>
          </p:cNvPr>
          <p:cNvSpPr>
            <a:spLocks noGrp="1"/>
          </p:cNvSpPr>
          <p:nvPr>
            <p:ph idx="1"/>
          </p:nvPr>
        </p:nvSpPr>
        <p:spPr/>
        <p:txBody>
          <a:bodyPr/>
          <a:lstStyle/>
          <a:p>
            <a:r>
              <a:rPr lang="en-US" dirty="0"/>
              <a:t>Note that for other conditions in between the two provided, the figure can be used to estimate cumulative leakage current, and by covering the ranges over the individual tested capacitors, the likelihood of exceeding 8 mA for the range of conditions can be predicted.  </a:t>
            </a:r>
          </a:p>
          <a:p>
            <a:r>
              <a:rPr lang="en-US" dirty="0"/>
              <a:t>In some cases, the data will be available to make reasonable predictions of risk, while in others testing will be required.  </a:t>
            </a:r>
          </a:p>
          <a:p>
            <a:r>
              <a:rPr lang="en-US" dirty="0"/>
              <a:t>In this example there were enough test data and accumulated time on-orbit to understand that under temperature restrictions, the hardware would be safe while extensive testing was performed.</a:t>
            </a:r>
          </a:p>
          <a:p>
            <a:r>
              <a:rPr lang="en-US" dirty="0"/>
              <a:t>This case is extreme in that there should be no cases where you would want to so egregiously misuse a part when you have a choice. </a:t>
            </a:r>
          </a:p>
        </p:txBody>
      </p:sp>
      <p:sp>
        <p:nvSpPr>
          <p:cNvPr id="4" name="Title 3">
            <a:extLst>
              <a:ext uri="{FF2B5EF4-FFF2-40B4-BE49-F238E27FC236}">
                <a16:creationId xmlns:a16="http://schemas.microsoft.com/office/drawing/2014/main" id="{200AB531-1DA6-D448-8FEF-F41AF2AF08FE}"/>
              </a:ext>
            </a:extLst>
          </p:cNvPr>
          <p:cNvSpPr>
            <a:spLocks noGrp="1"/>
          </p:cNvSpPr>
          <p:nvPr>
            <p:ph type="title"/>
          </p:nvPr>
        </p:nvSpPr>
        <p:spPr/>
        <p:txBody>
          <a:bodyPr/>
          <a:lstStyle/>
          <a:p>
            <a:r>
              <a:rPr lang="en-US" dirty="0"/>
              <a:t>Risk example 3 cont’d</a:t>
            </a:r>
          </a:p>
        </p:txBody>
      </p:sp>
    </p:spTree>
    <p:extLst>
      <p:ext uri="{BB962C8B-B14F-4D97-AF65-F5344CB8AC3E}">
        <p14:creationId xmlns:p14="http://schemas.microsoft.com/office/powerpoint/2010/main" val="244883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9288" y="1311802"/>
            <a:ext cx="8229600" cy="4650752"/>
          </a:xfrm>
        </p:spPr>
        <p:txBody>
          <a:bodyPr>
            <a:normAutofit/>
          </a:bodyPr>
          <a:lstStyle/>
          <a:p>
            <a:r>
              <a:rPr lang="en-US" sz="1600" b="1" i="1" u="sng" dirty="0">
                <a:solidFill>
                  <a:schemeClr val="tx2"/>
                </a:solidFill>
              </a:rPr>
              <a:t>Do</a:t>
            </a:r>
            <a:r>
              <a:rPr lang="en-US" sz="1600" b="1" i="1" dirty="0">
                <a:solidFill>
                  <a:schemeClr val="tx2"/>
                </a:solidFill>
              </a:rPr>
              <a:t>:</a:t>
            </a:r>
            <a:r>
              <a:rPr lang="en-US" sz="1600" dirty="0"/>
              <a:t>	</a:t>
            </a:r>
          </a:p>
          <a:p>
            <a:pPr lvl="1"/>
            <a:r>
              <a:rPr lang="en-US" sz="1400" dirty="0"/>
              <a:t>Streamline processes (less formal documentation, e.g., spreadsheet vs. formal software system for waivers, etc.)</a:t>
            </a:r>
          </a:p>
          <a:p>
            <a:pPr lvl="1"/>
            <a:r>
              <a:rPr lang="en-US" sz="1400" dirty="0"/>
              <a:t>Focus on tall poles and critical items from a focused reliability analysis</a:t>
            </a:r>
          </a:p>
          <a:p>
            <a:pPr lvl="1"/>
            <a:r>
              <a:rPr lang="en-US" sz="1400" dirty="0">
                <a:solidFill>
                  <a:schemeClr val="tx2"/>
                </a:solidFill>
              </a:rPr>
              <a:t>Tolerate more risk than A, B, or C (particularly schedule risk)</a:t>
            </a:r>
          </a:p>
          <a:p>
            <a:pPr lvl="1"/>
            <a:r>
              <a:rPr lang="en-US" sz="1400" dirty="0">
                <a:solidFill>
                  <a:schemeClr val="tx2"/>
                </a:solidFill>
              </a:rPr>
              <a:t>Capture and communicate risks diligently</a:t>
            </a:r>
          </a:p>
          <a:p>
            <a:pPr lvl="1"/>
            <a:r>
              <a:rPr lang="en-US" sz="1400" dirty="0"/>
              <a:t>Rely more on knowledge than </a:t>
            </a:r>
            <a:r>
              <a:rPr lang="en-US" sz="1400" i="1" dirty="0"/>
              <a:t>indirect</a:t>
            </a:r>
            <a:r>
              <a:rPr lang="en-US" sz="1400" dirty="0"/>
              <a:t> requirements</a:t>
            </a:r>
          </a:p>
          <a:p>
            <a:pPr lvl="1"/>
            <a:r>
              <a:rPr lang="en-US" sz="1400" dirty="0"/>
              <a:t>Put more decisions into the hands of the engineers on the floor.</a:t>
            </a:r>
          </a:p>
          <a:p>
            <a:pPr lvl="1"/>
            <a:r>
              <a:rPr lang="en-US" sz="1400" dirty="0">
                <a:solidFill>
                  <a:schemeClr val="bg1">
                    <a:lumMod val="75000"/>
                  </a:schemeClr>
                </a:solidFill>
              </a:rPr>
              <a:t>Have significant margin on mass, volume, power (not always possible, but strongly desirable)</a:t>
            </a:r>
            <a:r>
              <a:rPr lang="en-US" sz="1400" dirty="0">
                <a:solidFill>
                  <a:srgbClr val="0000FF"/>
                </a:solidFill>
              </a:rPr>
              <a:t>*</a:t>
            </a:r>
          </a:p>
          <a:p>
            <a:pPr lvl="1"/>
            <a:r>
              <a:rPr lang="en-US" sz="1400" dirty="0">
                <a:solidFill>
                  <a:schemeClr val="bg1">
                    <a:lumMod val="75000"/>
                  </a:schemeClr>
                </a:solidFill>
              </a:rPr>
              <a:t>Have significant flexibility on performance (level 1/level 2) requirements (not always possible, but strongly</a:t>
            </a:r>
            <a:r>
              <a:rPr lang="en-US" sz="1400" dirty="0">
                <a:solidFill>
                  <a:srgbClr val="0000FF"/>
                </a:solidFill>
              </a:rPr>
              <a:t>*</a:t>
            </a:r>
            <a:r>
              <a:rPr lang="en-US" sz="1400" dirty="0">
                <a:solidFill>
                  <a:schemeClr val="bg1">
                    <a:lumMod val="75000"/>
                  </a:schemeClr>
                </a:solidFill>
              </a:rPr>
              <a:t> *desirable)</a:t>
            </a:r>
          </a:p>
          <a:p>
            <a:pPr>
              <a:spcBef>
                <a:spcPts val="1200"/>
              </a:spcBef>
            </a:pPr>
            <a:r>
              <a:rPr lang="en-US" sz="1600" b="1" i="1" u="sng" dirty="0">
                <a:solidFill>
                  <a:schemeClr val="tx2"/>
                </a:solidFill>
              </a:rPr>
              <a:t>Don’t</a:t>
            </a:r>
            <a:r>
              <a:rPr lang="en-US" sz="1600" b="1" i="1" dirty="0">
                <a:solidFill>
                  <a:schemeClr val="tx2"/>
                </a:solidFill>
              </a:rPr>
              <a:t>:</a:t>
            </a:r>
          </a:p>
          <a:p>
            <a:pPr lvl="1"/>
            <a:r>
              <a:rPr lang="en-US" sz="1400" b="1" dirty="0">
                <a:solidFill>
                  <a:schemeClr val="tx2"/>
                </a:solidFill>
              </a:rPr>
              <a:t>Ignore risks!</a:t>
            </a:r>
          </a:p>
          <a:p>
            <a:pPr lvl="1"/>
            <a:r>
              <a:rPr lang="en-US" sz="1400" dirty="0"/>
              <a:t>Reduce reliability efforts (but do be more focused and less formal)</a:t>
            </a:r>
          </a:p>
          <a:p>
            <a:pPr lvl="1"/>
            <a:r>
              <a:rPr lang="en-US" sz="1400" dirty="0"/>
              <a:t>Assume nonconforming means unacceptable or risky</a:t>
            </a:r>
          </a:p>
          <a:p>
            <a:pPr lvl="1"/>
            <a:r>
              <a:rPr lang="en-US" sz="1400" dirty="0"/>
              <a:t>Blindly eliminate processes</a:t>
            </a:r>
          </a:p>
        </p:txBody>
      </p:sp>
      <p:sp>
        <p:nvSpPr>
          <p:cNvPr id="3" name="Title 2"/>
          <p:cNvSpPr>
            <a:spLocks noGrp="1"/>
          </p:cNvSpPr>
          <p:nvPr>
            <p:ph type="title"/>
          </p:nvPr>
        </p:nvSpPr>
        <p:spPr/>
        <p:txBody>
          <a:bodyPr/>
          <a:lstStyle/>
          <a:p>
            <a:r>
              <a:rPr lang="en-US" dirty="0"/>
              <a:t>Class D Principles:  Dos &amp; Don’ts</a:t>
            </a:r>
          </a:p>
        </p:txBody>
      </p:sp>
      <p:sp>
        <p:nvSpPr>
          <p:cNvPr id="4" name="Rectangle 3"/>
          <p:cNvSpPr/>
          <p:nvPr/>
        </p:nvSpPr>
        <p:spPr>
          <a:xfrm>
            <a:off x="190500" y="5608320"/>
            <a:ext cx="8953500" cy="863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While the impression may be that a Class D is higher risk from the outside, if implemented correctly (and consistent with the intention), in reality the extra engineering thought about risk may actually reduce the practical risk of implementation.  </a:t>
            </a:r>
          </a:p>
        </p:txBody>
      </p:sp>
      <p:sp>
        <p:nvSpPr>
          <p:cNvPr id="5" name="TextBox 4"/>
          <p:cNvSpPr txBox="1"/>
          <p:nvPr/>
        </p:nvSpPr>
        <p:spPr>
          <a:xfrm>
            <a:off x="7061200" y="6471920"/>
            <a:ext cx="2733040" cy="307777"/>
          </a:xfrm>
          <a:prstGeom prst="rect">
            <a:avLst/>
          </a:prstGeom>
          <a:noFill/>
        </p:spPr>
        <p:txBody>
          <a:bodyPr wrap="square" rtlCol="0">
            <a:spAutoFit/>
          </a:bodyPr>
          <a:lstStyle/>
          <a:p>
            <a:r>
              <a:rPr lang="en-US" sz="1400" dirty="0">
                <a:solidFill>
                  <a:srgbClr val="0000FF"/>
                </a:solidFill>
              </a:rPr>
              <a:t>*outside scope of MAR</a:t>
            </a:r>
          </a:p>
        </p:txBody>
      </p:sp>
    </p:spTree>
    <p:extLst>
      <p:ext uri="{BB962C8B-B14F-4D97-AF65-F5344CB8AC3E}">
        <p14:creationId xmlns:p14="http://schemas.microsoft.com/office/powerpoint/2010/main" val="825518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Risk</a:t>
            </a:r>
          </a:p>
        </p:txBody>
      </p:sp>
      <p:pic>
        <p:nvPicPr>
          <p:cNvPr id="3" name="Garp.jpg" descr="/Users/jaoleary/Desktop/Code 100 Presentations/Code_100_2015/Jan_2015/Taylor_Risk_Talk/Garp.jpg"/>
          <p:cNvPicPr>
            <a:picLocks noChangeAspect="1"/>
          </p:cNvPicPr>
          <p:nvPr/>
        </p:nvPicPr>
        <p:blipFill rotWithShape="1">
          <a:blip r:embed="rId3" r:link="rId4">
            <a:extLst>
              <a:ext uri="{28A0092B-C50C-407E-A947-70E740481C1C}">
                <a14:useLocalDpi xmlns:a14="http://schemas.microsoft.com/office/drawing/2010/main" val="0"/>
              </a:ext>
            </a:extLst>
          </a:blip>
          <a:srcRect b="1422"/>
          <a:stretch>
            <a:fillRect/>
          </a:stretch>
        </p:blipFill>
        <p:spPr>
          <a:xfrm>
            <a:off x="1182956" y="1652111"/>
            <a:ext cx="6810704" cy="3819501"/>
          </a:xfrm>
          <a:prstGeom prst="rect">
            <a:avLst/>
          </a:prstGeom>
          <a:ln w="25400" cmpd="sng">
            <a:solidFill>
              <a:srgbClr val="77AD3F"/>
            </a:solidFill>
          </a:ln>
        </p:spPr>
      </p:pic>
      <p:sp>
        <p:nvSpPr>
          <p:cNvPr id="5" name="Content Placeholder 4"/>
          <p:cNvSpPr>
            <a:spLocks noGrp="1"/>
          </p:cNvSpPr>
          <p:nvPr>
            <p:ph idx="1"/>
          </p:nvPr>
        </p:nvSpPr>
        <p:spPr>
          <a:xfrm>
            <a:off x="457200" y="5528348"/>
            <a:ext cx="8229600" cy="576262"/>
          </a:xfrm>
        </p:spPr>
        <p:txBody>
          <a:bodyPr>
            <a:normAutofit fontScale="92500" lnSpcReduction="10000"/>
          </a:bodyPr>
          <a:lstStyle/>
          <a:p>
            <a:pPr marL="0" indent="0">
              <a:buNone/>
            </a:pPr>
            <a:r>
              <a:rPr lang="en-US" dirty="0"/>
              <a:t>We'll take the house. Honey, the chances of another plane hitting this house are astronomical. It's been pre-</a:t>
            </a:r>
            <a:r>
              <a:rPr lang="en-US" dirty="0" err="1"/>
              <a:t>disastered</a:t>
            </a:r>
            <a:r>
              <a:rPr lang="en-US" dirty="0"/>
              <a:t>. We're going to be safe here.</a:t>
            </a:r>
          </a:p>
          <a:p>
            <a:endParaRPr lang="en-US" dirty="0"/>
          </a:p>
        </p:txBody>
      </p:sp>
      <p:sp>
        <p:nvSpPr>
          <p:cNvPr id="8"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861AC"/>
                </a:solidFill>
                <a:latin typeface="Arial"/>
                <a:cs typeface="Arial"/>
              </a:defRPr>
            </a:lvl1pPr>
          </a:lstStyle>
          <a:p>
            <a:fld id="{E3BE99E5-8F11-4D46-8B27-FC02D164DEA2}" type="slidenum">
              <a:rPr lang="en-US" smtClean="0"/>
              <a:pPr/>
              <a:t>4</a:t>
            </a:fld>
            <a:endParaRPr lang="en-US" dirty="0"/>
          </a:p>
        </p:txBody>
      </p:sp>
      <p:sp>
        <p:nvSpPr>
          <p:cNvPr id="4" name="TextBox 3"/>
          <p:cNvSpPr txBox="1"/>
          <p:nvPr/>
        </p:nvSpPr>
        <p:spPr>
          <a:xfrm>
            <a:off x="4669262" y="6007021"/>
            <a:ext cx="4299062" cy="307777"/>
          </a:xfrm>
          <a:prstGeom prst="rect">
            <a:avLst/>
          </a:prstGeom>
          <a:noFill/>
        </p:spPr>
        <p:txBody>
          <a:bodyPr wrap="none" rtlCol="0">
            <a:spAutoFit/>
          </a:bodyPr>
          <a:lstStyle/>
          <a:p>
            <a:r>
              <a:rPr lang="en-US" sz="1400" dirty="0"/>
              <a:t>From:  The World According to </a:t>
            </a:r>
            <a:r>
              <a:rPr lang="en-US" sz="1400" dirty="0" err="1"/>
              <a:t>Garp</a:t>
            </a:r>
            <a:r>
              <a:rPr lang="en-US" sz="1400" dirty="0"/>
              <a:t>, Warner Bros., 1982</a:t>
            </a:r>
          </a:p>
        </p:txBody>
      </p:sp>
    </p:spTree>
    <p:extLst>
      <p:ext uri="{BB962C8B-B14F-4D97-AF65-F5344CB8AC3E}">
        <p14:creationId xmlns:p14="http://schemas.microsoft.com/office/powerpoint/2010/main" val="2135145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78460" y="1407720"/>
            <a:ext cx="8384978" cy="4681738"/>
          </a:xfrm>
          <a:prstGeom prst="ellipse">
            <a:avLst/>
          </a:prstGeom>
          <a:solidFill>
            <a:srgbClr val="0D3369"/>
          </a:solidFill>
          <a:ln w="25400" cap="flat">
            <a:noFill/>
          </a:ln>
          <a:effectLst/>
          <a:scene3d>
            <a:camera prst="orthographicFront"/>
            <a:lightRig rig="flood" dir="t">
              <a:rot lat="0" lon="0" rev="1380000"/>
            </a:lightRig>
          </a:scene3d>
          <a:sp3d prstMaterial="plastic">
            <a:bevelT w="152400" h="127000" prst="coolSlant"/>
            <a:bevelB w="152400" h="127000" prst="coolSlant"/>
            <a:contourClr>
              <a:srgbClr val="154C9C"/>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50000"/>
                </a:schemeClr>
              </a:solidFill>
              <a:latin typeface="Arial"/>
              <a:cs typeface="Arial"/>
            </a:endParaRPr>
          </a:p>
        </p:txBody>
      </p:sp>
      <p:sp>
        <p:nvSpPr>
          <p:cNvPr id="6" name="Cloud 5"/>
          <p:cNvSpPr/>
          <p:nvPr/>
        </p:nvSpPr>
        <p:spPr>
          <a:xfrm>
            <a:off x="1139170" y="1841978"/>
            <a:ext cx="6863559" cy="3288643"/>
          </a:xfrm>
          <a:prstGeom prst="cloud">
            <a:avLst/>
          </a:prstGeom>
          <a:gradFill flip="none" rotWithShape="1">
            <a:gsLst>
              <a:gs pos="100000">
                <a:srgbClr val="66CCFF"/>
              </a:gs>
              <a:gs pos="50000">
                <a:srgbClr val="154C9C"/>
              </a:gs>
              <a:gs pos="0">
                <a:srgbClr val="66CCFF"/>
              </a:gs>
            </a:gsLst>
            <a:path path="circle">
              <a:fillToRect l="50000" t="50000" r="50000" b="50000"/>
            </a:path>
            <a:tileRect/>
          </a:gradFill>
          <a:ln w="12700" cap="rnd" cmpd="sng">
            <a:noFill/>
          </a:ln>
          <a:effectLst/>
          <a:scene3d>
            <a:camera prst="orthographicFront"/>
            <a:lightRig rig="threePt" dir="t"/>
          </a:scene3d>
          <a:sp3d>
            <a:bevelT w="165100" prst="coolSlant"/>
            <a:bevelB w="165100" h="3175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effectLst>
                  <a:outerShdw blurRad="50800" dist="38100" dir="2700000" algn="tl" rotWithShape="0">
                    <a:prstClr val="black">
                      <a:alpha val="40000"/>
                    </a:prstClr>
                  </a:outerShdw>
                </a:effectLst>
                <a:latin typeface="Arial"/>
                <a:cs typeface="Arial"/>
              </a:rPr>
              <a:t>Context</a:t>
            </a:r>
          </a:p>
        </p:txBody>
      </p:sp>
      <p:sp>
        <p:nvSpPr>
          <p:cNvPr id="4" name="Content Placeholder 3"/>
          <p:cNvSpPr>
            <a:spLocks noGrp="1"/>
          </p:cNvSpPr>
          <p:nvPr>
            <p:ph idx="1"/>
          </p:nvPr>
        </p:nvSpPr>
        <p:spPr>
          <a:xfrm>
            <a:off x="3404796" y="5197906"/>
            <a:ext cx="2339378" cy="877790"/>
          </a:xfrm>
          <a:noFill/>
        </p:spPr>
        <p:txBody>
          <a:bodyPr>
            <a:noAutofit/>
          </a:bodyPr>
          <a:lstStyle/>
          <a:p>
            <a:pPr>
              <a:lnSpc>
                <a:spcPct val="90000"/>
              </a:lnSpc>
            </a:pPr>
            <a:r>
              <a:rPr lang="en-US" sz="1400" dirty="0">
                <a:solidFill>
                  <a:srgbClr val="FFFFFF"/>
                </a:solidFill>
              </a:rPr>
              <a:t>Structured risk statement</a:t>
            </a:r>
          </a:p>
          <a:p>
            <a:pPr>
              <a:lnSpc>
                <a:spcPct val="90000"/>
              </a:lnSpc>
            </a:pPr>
            <a:r>
              <a:rPr lang="en-US" sz="1400" dirty="0">
                <a:solidFill>
                  <a:srgbClr val="FFFFFF"/>
                </a:solidFill>
              </a:rPr>
              <a:t>Likelihood</a:t>
            </a:r>
          </a:p>
          <a:p>
            <a:pPr>
              <a:lnSpc>
                <a:spcPct val="90000"/>
              </a:lnSpc>
            </a:pPr>
            <a:r>
              <a:rPr lang="en-US" sz="1400" dirty="0">
                <a:solidFill>
                  <a:srgbClr val="FFFFFF"/>
                </a:solidFill>
              </a:rPr>
              <a:t>Consequence</a:t>
            </a:r>
          </a:p>
        </p:txBody>
      </p:sp>
      <p:sp>
        <p:nvSpPr>
          <p:cNvPr id="2" name="Title 1"/>
          <p:cNvSpPr>
            <a:spLocks noGrp="1"/>
          </p:cNvSpPr>
          <p:nvPr>
            <p:ph type="title"/>
          </p:nvPr>
        </p:nvSpPr>
        <p:spPr/>
        <p:txBody>
          <a:bodyPr/>
          <a:lstStyle/>
          <a:p>
            <a:r>
              <a:rPr lang="en-US" dirty="0"/>
              <a:t>Anatomy of a Risk</a:t>
            </a:r>
          </a:p>
        </p:txBody>
      </p:sp>
      <p:sp>
        <p:nvSpPr>
          <p:cNvPr id="11"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000">
                <a:solidFill>
                  <a:srgbClr val="1861AC"/>
                </a:solidFill>
                <a:latin typeface="Arial"/>
                <a:cs typeface="Arial"/>
              </a:defRPr>
            </a:lvl1pPr>
          </a:lstStyle>
          <a:p>
            <a:fld id="{E3BE99E5-8F11-4D46-8B27-FC02D164DEA2}" type="slidenum">
              <a:rPr lang="en-US" smtClean="0"/>
              <a:pPr/>
              <a:t>5</a:t>
            </a:fld>
            <a:endParaRPr lang="en-US" dirty="0"/>
          </a:p>
        </p:txBody>
      </p:sp>
      <p:sp>
        <p:nvSpPr>
          <p:cNvPr id="5" name="Oval 4"/>
          <p:cNvSpPr/>
          <p:nvPr/>
        </p:nvSpPr>
        <p:spPr>
          <a:xfrm>
            <a:off x="4990474" y="2666241"/>
            <a:ext cx="2629174" cy="975659"/>
          </a:xfrm>
          <a:prstGeom prst="ellipse">
            <a:avLst/>
          </a:prstGeom>
          <a:gradFill flip="none" rotWithShape="1">
            <a:gsLst>
              <a:gs pos="0">
                <a:srgbClr val="FFDA36"/>
              </a:gs>
              <a:gs pos="100000">
                <a:srgbClr val="FFDA36"/>
              </a:gs>
              <a:gs pos="51000">
                <a:srgbClr val="FF610E"/>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latin typeface="Arial"/>
                <a:cs typeface="Arial"/>
              </a:rPr>
              <a:t>Concern</a:t>
            </a:r>
          </a:p>
        </p:txBody>
      </p:sp>
      <p:sp>
        <p:nvSpPr>
          <p:cNvPr id="7" name="TextBox 6"/>
          <p:cNvSpPr txBox="1"/>
          <p:nvPr/>
        </p:nvSpPr>
        <p:spPr>
          <a:xfrm>
            <a:off x="5591727" y="3654185"/>
            <a:ext cx="1108221" cy="369332"/>
          </a:xfrm>
          <a:prstGeom prst="rect">
            <a:avLst/>
          </a:prstGeom>
          <a:noFill/>
          <a:ln>
            <a:noFill/>
          </a:ln>
          <a:effectLst/>
        </p:spPr>
        <p:txBody>
          <a:bodyPr wrap="none" rtlCol="0">
            <a:spAutoFit/>
          </a:bodyPr>
          <a:lstStyle/>
          <a:p>
            <a:r>
              <a:rPr lang="en-US" dirty="0">
                <a:solidFill>
                  <a:schemeClr val="bg1"/>
                </a:solidFill>
                <a:effectLst>
                  <a:outerShdw blurRad="50800" dist="38100" dir="2700000" algn="tl" rotWithShape="0">
                    <a:prstClr val="black">
                      <a:alpha val="40000"/>
                    </a:prstClr>
                  </a:outerShdw>
                </a:effectLst>
                <a:latin typeface="Arial"/>
                <a:cs typeface="Arial"/>
              </a:rPr>
              <a:t>Statistics</a:t>
            </a:r>
          </a:p>
        </p:txBody>
      </p:sp>
      <p:sp>
        <p:nvSpPr>
          <p:cNvPr id="8" name="TextBox 7"/>
          <p:cNvSpPr txBox="1"/>
          <p:nvPr/>
        </p:nvSpPr>
        <p:spPr>
          <a:xfrm>
            <a:off x="4269352" y="2251484"/>
            <a:ext cx="1877700" cy="369332"/>
          </a:xfrm>
          <a:prstGeom prst="rect">
            <a:avLst/>
          </a:prstGeom>
          <a:noFill/>
          <a:ln>
            <a:noFill/>
          </a:ln>
          <a:effectLst/>
        </p:spPr>
        <p:txBody>
          <a:bodyPr wrap="none" rtlCol="0">
            <a:spAutoFit/>
          </a:bodyPr>
          <a:lstStyle/>
          <a:p>
            <a:r>
              <a:rPr lang="en-US" dirty="0">
                <a:solidFill>
                  <a:schemeClr val="bg1"/>
                </a:solidFill>
                <a:effectLst>
                  <a:outerShdw blurRad="50800" dist="38100" dir="2700000" algn="tl" rotWithShape="0">
                    <a:prstClr val="black">
                      <a:alpha val="40000"/>
                    </a:prstClr>
                  </a:outerShdw>
                </a:effectLst>
                <a:latin typeface="Arial"/>
                <a:cs typeface="Arial"/>
              </a:rPr>
              <a:t>Impact/Criticality</a:t>
            </a:r>
          </a:p>
        </p:txBody>
      </p:sp>
      <p:sp>
        <p:nvSpPr>
          <p:cNvPr id="10" name="Oval 9"/>
          <p:cNvSpPr/>
          <p:nvPr/>
        </p:nvSpPr>
        <p:spPr>
          <a:xfrm>
            <a:off x="5552384" y="4016650"/>
            <a:ext cx="2176597" cy="889000"/>
          </a:xfrm>
          <a:prstGeom prst="ellipse">
            <a:avLst/>
          </a:prstGeom>
          <a:gradFill flip="none" rotWithShape="1">
            <a:gsLst>
              <a:gs pos="100000">
                <a:srgbClr val="C8FF62"/>
              </a:gs>
              <a:gs pos="51000">
                <a:srgbClr val="408000"/>
              </a:gs>
              <a:gs pos="0">
                <a:srgbClr val="C8FF62"/>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effectLst>
                  <a:outerShdw blurRad="50800" dist="38100" dir="2700000" algn="tl" rotWithShape="0">
                    <a:prstClr val="black">
                      <a:alpha val="40000"/>
                    </a:prstClr>
                  </a:outerShdw>
                </a:effectLst>
                <a:latin typeface="Arial"/>
                <a:cs typeface="Arial"/>
              </a:rPr>
              <a:t>Uncertainty</a:t>
            </a:r>
          </a:p>
        </p:txBody>
      </p:sp>
    </p:spTree>
    <p:extLst>
      <p:ext uri="{BB962C8B-B14F-4D97-AF65-F5344CB8AC3E}">
        <p14:creationId xmlns:p14="http://schemas.microsoft.com/office/powerpoint/2010/main" val="227973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1712CFA-DE69-114F-A5CA-DA2A45F95B3A}"/>
              </a:ext>
            </a:extLst>
          </p:cNvPr>
          <p:cNvSpPr>
            <a:spLocks noGrp="1"/>
          </p:cNvSpPr>
          <p:nvPr>
            <p:ph idx="1"/>
          </p:nvPr>
        </p:nvSpPr>
        <p:spPr/>
        <p:txBody>
          <a:bodyPr>
            <a:normAutofit/>
          </a:bodyPr>
          <a:lstStyle/>
          <a:p>
            <a:r>
              <a:rPr lang="en-US" dirty="0"/>
              <a:t>Definition:  A logical determination that an undesired event may occur or that the protections against such an event may not be sufficiently well understood based on available data</a:t>
            </a:r>
          </a:p>
          <a:p>
            <a:r>
              <a:rPr lang="en-US" dirty="0"/>
              <a:t>This is the core element upon which a risk is founded</a:t>
            </a:r>
          </a:p>
          <a:p>
            <a:r>
              <a:rPr lang="en-US" dirty="0"/>
              <a:t>In some sense, it is the risk without the context, likelihood or consequence.</a:t>
            </a:r>
          </a:p>
          <a:p>
            <a:r>
              <a:rPr lang="en-US" dirty="0"/>
              <a:t>Can come in the same “flavors” (categories) as risks</a:t>
            </a:r>
          </a:p>
          <a:p>
            <a:pPr lvl="1"/>
            <a:r>
              <a:rPr lang="en-US" dirty="0"/>
              <a:t>Technical</a:t>
            </a:r>
          </a:p>
          <a:p>
            <a:pPr lvl="2"/>
            <a:r>
              <a:rPr lang="en-US" dirty="0"/>
              <a:t>A part may fail</a:t>
            </a:r>
          </a:p>
          <a:p>
            <a:pPr lvl="1"/>
            <a:r>
              <a:rPr lang="en-US" dirty="0"/>
              <a:t>Cost</a:t>
            </a:r>
          </a:p>
          <a:p>
            <a:pPr lvl="2"/>
            <a:r>
              <a:rPr lang="en-US" dirty="0"/>
              <a:t>Cost of an item may grow</a:t>
            </a:r>
          </a:p>
          <a:p>
            <a:pPr lvl="1"/>
            <a:r>
              <a:rPr lang="en-US" dirty="0"/>
              <a:t>Schedule </a:t>
            </a:r>
          </a:p>
          <a:p>
            <a:pPr lvl="2"/>
            <a:r>
              <a:rPr lang="en-US" dirty="0"/>
              <a:t>Delivery may be delayed</a:t>
            </a:r>
          </a:p>
          <a:p>
            <a:pPr lvl="1"/>
            <a:r>
              <a:rPr lang="en-US" dirty="0"/>
              <a:t>Safety</a:t>
            </a:r>
          </a:p>
          <a:p>
            <a:pPr lvl="2"/>
            <a:r>
              <a:rPr lang="en-US" dirty="0"/>
              <a:t>The spacecraft may fall off the crane </a:t>
            </a:r>
          </a:p>
          <a:p>
            <a:pPr lvl="1"/>
            <a:endParaRPr lang="en-US" dirty="0"/>
          </a:p>
        </p:txBody>
      </p:sp>
      <p:sp>
        <p:nvSpPr>
          <p:cNvPr id="4" name="Title 3">
            <a:extLst>
              <a:ext uri="{FF2B5EF4-FFF2-40B4-BE49-F238E27FC236}">
                <a16:creationId xmlns:a16="http://schemas.microsoft.com/office/drawing/2014/main" id="{05D0594F-3CF1-9C43-800B-9428365664EC}"/>
              </a:ext>
            </a:extLst>
          </p:cNvPr>
          <p:cNvSpPr>
            <a:spLocks noGrp="1"/>
          </p:cNvSpPr>
          <p:nvPr>
            <p:ph type="title"/>
          </p:nvPr>
        </p:nvSpPr>
        <p:spPr/>
        <p:txBody>
          <a:bodyPr/>
          <a:lstStyle/>
          <a:p>
            <a:r>
              <a:rPr lang="en-US" dirty="0"/>
              <a:t>Concern</a:t>
            </a:r>
          </a:p>
        </p:txBody>
      </p:sp>
    </p:spTree>
    <p:extLst>
      <p:ext uri="{BB962C8B-B14F-4D97-AF65-F5344CB8AC3E}">
        <p14:creationId xmlns:p14="http://schemas.microsoft.com/office/powerpoint/2010/main" val="159385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Definition: the combination of </a:t>
            </a:r>
          </a:p>
          <a:p>
            <a:pPr lvl="1"/>
            <a:r>
              <a:rPr lang="en-US" dirty="0"/>
              <a:t>a) the probability (qualitative or quantitative) that an undesired event will occur, and</a:t>
            </a:r>
          </a:p>
          <a:p>
            <a:pPr lvl="1"/>
            <a:r>
              <a:rPr lang="en-US" dirty="0"/>
              <a:t>b) the consequence or impact of the undesired event</a:t>
            </a:r>
          </a:p>
          <a:p>
            <a:pPr lvl="1"/>
            <a:r>
              <a:rPr lang="en-US" dirty="0"/>
              <a:t>c) a factual context or scenario that exists to cause the risk to be present</a:t>
            </a:r>
          </a:p>
          <a:p>
            <a:pPr lvl="1"/>
            <a:r>
              <a:rPr lang="en-US" dirty="0"/>
              <a:t>In short, risk is an expectation of loss in statistical terms based an existing condition.</a:t>
            </a:r>
          </a:p>
          <a:p>
            <a:pPr lvl="1"/>
            <a:endParaRPr lang="en-US" dirty="0"/>
          </a:p>
          <a:p>
            <a:r>
              <a:rPr lang="en-US" dirty="0"/>
              <a:t>Categories of risk (consequences)</a:t>
            </a:r>
          </a:p>
          <a:p>
            <a:pPr lvl="1"/>
            <a:r>
              <a:rPr lang="en-US" dirty="0"/>
              <a:t>Technical (failure or performance degradation on-orbit)</a:t>
            </a:r>
          </a:p>
          <a:p>
            <a:pPr lvl="1"/>
            <a:r>
              <a:rPr lang="en-US" dirty="0"/>
              <a:t>Cost ($ it will take to fix the problem)</a:t>
            </a:r>
          </a:p>
          <a:p>
            <a:pPr lvl="1"/>
            <a:r>
              <a:rPr lang="en-US" dirty="0"/>
              <a:t>Schedule (time to fix the problem)</a:t>
            </a:r>
          </a:p>
          <a:p>
            <a:pPr lvl="1"/>
            <a:r>
              <a:rPr lang="en-US" dirty="0"/>
              <a:t>Safety (injury, death, or collateral damage)</a:t>
            </a:r>
          </a:p>
          <a:p>
            <a:pPr marL="171450" lvl="1" indent="0">
              <a:buNone/>
            </a:pPr>
            <a:endParaRPr lang="en-US" dirty="0"/>
          </a:p>
          <a:p>
            <a:r>
              <a:rPr lang="en-US" dirty="0"/>
              <a:t>This is the substantive version of a concern</a:t>
            </a:r>
          </a:p>
          <a:p>
            <a:r>
              <a:rPr lang="en-US" dirty="0"/>
              <a:t>The category may not match that of the concern</a:t>
            </a:r>
          </a:p>
          <a:p>
            <a:pPr lvl="1"/>
            <a:r>
              <a:rPr lang="en-US" dirty="0"/>
              <a:t>Common:  programmatic risk based on technical concern</a:t>
            </a:r>
          </a:p>
        </p:txBody>
      </p:sp>
      <p:sp>
        <p:nvSpPr>
          <p:cNvPr id="2" name="Title 1"/>
          <p:cNvSpPr>
            <a:spLocks noGrp="1"/>
          </p:cNvSpPr>
          <p:nvPr>
            <p:ph type="title"/>
          </p:nvPr>
        </p:nvSpPr>
        <p:spPr/>
        <p:txBody>
          <a:bodyPr/>
          <a:lstStyle/>
          <a:p>
            <a:r>
              <a:rPr lang="en-US"/>
              <a:t>What is Risk?</a:t>
            </a:r>
            <a:endParaRPr lang="en-US" dirty="0"/>
          </a:p>
        </p:txBody>
      </p:sp>
      <p:sp>
        <p:nvSpPr>
          <p:cNvPr id="6"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7</a:t>
            </a:fld>
            <a:endParaRPr lang="en-US" dirty="0"/>
          </a:p>
        </p:txBody>
      </p:sp>
      <p:sp>
        <p:nvSpPr>
          <p:cNvPr id="4" name="Right Brace 3">
            <a:extLst>
              <a:ext uri="{FF2B5EF4-FFF2-40B4-BE49-F238E27FC236}">
                <a16:creationId xmlns:a16="http://schemas.microsoft.com/office/drawing/2014/main" id="{CDA8FD33-1307-6D4F-82C8-2F0BAFCE2A19}"/>
              </a:ext>
            </a:extLst>
          </p:cNvPr>
          <p:cNvSpPr/>
          <p:nvPr/>
        </p:nvSpPr>
        <p:spPr>
          <a:xfrm>
            <a:off x="4830722" y="4087029"/>
            <a:ext cx="277090" cy="36933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2DA83B79-666F-2F41-AA32-5DBE17C03913}"/>
              </a:ext>
            </a:extLst>
          </p:cNvPr>
          <p:cNvSpPr txBox="1"/>
          <p:nvPr/>
        </p:nvSpPr>
        <p:spPr>
          <a:xfrm>
            <a:off x="5107812" y="4087029"/>
            <a:ext cx="1504579" cy="369332"/>
          </a:xfrm>
          <a:prstGeom prst="rect">
            <a:avLst/>
          </a:prstGeom>
          <a:noFill/>
        </p:spPr>
        <p:txBody>
          <a:bodyPr wrap="none" rtlCol="0">
            <a:spAutoFit/>
          </a:bodyPr>
          <a:lstStyle/>
          <a:p>
            <a:r>
              <a:rPr lang="en-US" dirty="0">
                <a:solidFill>
                  <a:schemeClr val="tx2"/>
                </a:solidFill>
              </a:rPr>
              <a:t>programmatic</a:t>
            </a:r>
          </a:p>
        </p:txBody>
      </p:sp>
    </p:spTree>
    <p:extLst>
      <p:ext uri="{BB962C8B-B14F-4D97-AF65-F5344CB8AC3E}">
        <p14:creationId xmlns:p14="http://schemas.microsoft.com/office/powerpoint/2010/main" val="145316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749D246-3C5F-274A-99E2-6B8C51865975}"/>
              </a:ext>
            </a:extLst>
          </p:cNvPr>
          <p:cNvSpPr>
            <a:spLocks noGrp="1"/>
          </p:cNvSpPr>
          <p:nvPr>
            <p:ph idx="1"/>
          </p:nvPr>
        </p:nvSpPr>
        <p:spPr/>
        <p:txBody>
          <a:bodyPr>
            <a:normAutofit fontScale="77500" lnSpcReduction="20000"/>
          </a:bodyPr>
          <a:lstStyle/>
          <a:p>
            <a:r>
              <a:rPr lang="en-US" dirty="0"/>
              <a:t>Given the [CONDITION*]</a:t>
            </a:r>
          </a:p>
          <a:p>
            <a:pPr marL="171450" lvl="1" indent="0">
              <a:buNone/>
            </a:pPr>
            <a:r>
              <a:rPr lang="en-US" dirty="0"/>
              <a:t>There is a </a:t>
            </a:r>
            <a:r>
              <a:rPr lang="en-US" dirty="0">
                <a:highlight>
                  <a:srgbClr val="FFFF00"/>
                </a:highlight>
              </a:rPr>
              <a:t>possibility</a:t>
            </a:r>
            <a:r>
              <a:rPr lang="en-US" dirty="0"/>
              <a:t> that [INTERMEDIATE CONSEQUENCE] will occur </a:t>
            </a:r>
          </a:p>
          <a:p>
            <a:pPr marL="171450" lvl="1" indent="0">
              <a:buNone/>
            </a:pPr>
            <a:r>
              <a:rPr lang="en-US" dirty="0"/>
              <a:t>Resulting in [CONSEQUENCE]</a:t>
            </a:r>
          </a:p>
          <a:p>
            <a:pPr marL="171450" lvl="1" indent="0">
              <a:buNone/>
            </a:pPr>
            <a:endParaRPr lang="en-US" dirty="0"/>
          </a:p>
          <a:p>
            <a:pPr marL="171450" lvl="1" indent="0">
              <a:buNone/>
            </a:pPr>
            <a:r>
              <a:rPr lang="en-US" dirty="0"/>
              <a:t>CONDITION:  A </a:t>
            </a:r>
            <a:r>
              <a:rPr lang="en-US" u="sng" dirty="0"/>
              <a:t>factual</a:t>
            </a:r>
            <a:r>
              <a:rPr lang="en-US" dirty="0"/>
              <a:t> statement that describes the context that elevates the likelihood of a failure or shortfall.  A system being single string does not automatically indicate that a risk is above baseline risk.  What is the condition that exists that elevates the likelihood of failure?  </a:t>
            </a:r>
          </a:p>
          <a:p>
            <a:pPr marL="171450" lvl="1" indent="0">
              <a:buNone/>
            </a:pPr>
            <a:r>
              <a:rPr lang="en-US" dirty="0"/>
              <a:t>	- there is a part installed that is a GIDEP direct hit</a:t>
            </a:r>
          </a:p>
          <a:p>
            <a:pPr marL="171450" lvl="1" indent="0">
              <a:buNone/>
            </a:pPr>
            <a:r>
              <a:rPr lang="en-US" dirty="0"/>
              <a:t>	- the supplier is located in a war zone</a:t>
            </a:r>
          </a:p>
          <a:p>
            <a:pPr marL="171450" lvl="1" indent="0">
              <a:buNone/>
            </a:pPr>
            <a:r>
              <a:rPr lang="en-US" dirty="0"/>
              <a:t>	- the expert personnel have just retired </a:t>
            </a:r>
          </a:p>
          <a:p>
            <a:pPr marL="171450" lvl="1" indent="0">
              <a:buNone/>
            </a:pPr>
            <a:endParaRPr lang="en-US" dirty="0"/>
          </a:p>
          <a:p>
            <a:pPr marL="171450" lvl="1" indent="0">
              <a:buNone/>
            </a:pPr>
            <a:r>
              <a:rPr lang="en-US" dirty="0"/>
              <a:t>INTERMEDIATE CONSEQUENCE:  The immediate, direct effect from a concern being realized</a:t>
            </a:r>
          </a:p>
          <a:p>
            <a:pPr marL="171450" lvl="1" indent="0">
              <a:buNone/>
            </a:pPr>
            <a:r>
              <a:rPr lang="en-US" dirty="0"/>
              <a:t>	- a part will fail</a:t>
            </a:r>
          </a:p>
          <a:p>
            <a:pPr marL="171450" lvl="1" indent="0">
              <a:buNone/>
            </a:pPr>
            <a:r>
              <a:rPr lang="en-US" dirty="0"/>
              <a:t>	- an item will be delivered late</a:t>
            </a:r>
          </a:p>
          <a:p>
            <a:pPr marL="171450" lvl="1" indent="0">
              <a:buNone/>
            </a:pPr>
            <a:endParaRPr lang="en-US" dirty="0"/>
          </a:p>
          <a:p>
            <a:pPr marL="171450" lvl="1" indent="0">
              <a:buNone/>
            </a:pPr>
            <a:r>
              <a:rPr lang="en-US" dirty="0"/>
              <a:t>CONSEQUENCE:  Foreseeable, negative impact(s) to meeting performance, programmatic, or safety requirements at the level of a project that is tracking the associated risk. </a:t>
            </a:r>
            <a:r>
              <a:rPr lang="en-US" u="sng" dirty="0"/>
              <a:t>Project level risks are threats to mission requirements</a:t>
            </a:r>
            <a:r>
              <a:rPr lang="en-US" dirty="0"/>
              <a:t>.</a:t>
            </a:r>
          </a:p>
          <a:p>
            <a:pPr marL="171450" lvl="1" indent="0">
              <a:buNone/>
            </a:pPr>
            <a:r>
              <a:rPr lang="en-US" dirty="0"/>
              <a:t>	- instrument will fail</a:t>
            </a:r>
          </a:p>
          <a:p>
            <a:pPr marL="171450" lvl="1" indent="0">
              <a:buNone/>
            </a:pPr>
            <a:r>
              <a:rPr lang="en-US" dirty="0"/>
              <a:t>	- mission will fail</a:t>
            </a:r>
          </a:p>
          <a:p>
            <a:pPr marL="171450" lvl="1" indent="0">
              <a:buNone/>
            </a:pPr>
            <a:r>
              <a:rPr lang="en-US" dirty="0"/>
              <a:t>	- launch will slip</a:t>
            </a:r>
          </a:p>
          <a:p>
            <a:pPr marL="171450" lvl="1" indent="0">
              <a:buNone/>
            </a:pPr>
            <a:r>
              <a:rPr lang="en-US" dirty="0"/>
              <a:t>	- a person will be injured</a:t>
            </a:r>
          </a:p>
          <a:p>
            <a:pPr marL="171450" lvl="1" indent="0">
              <a:buNone/>
            </a:pPr>
            <a:endParaRPr lang="en-US" dirty="0"/>
          </a:p>
          <a:p>
            <a:pPr marL="171450" lvl="1" indent="0">
              <a:buNone/>
            </a:pPr>
            <a:endParaRPr lang="en-US" dirty="0"/>
          </a:p>
        </p:txBody>
      </p:sp>
      <p:sp>
        <p:nvSpPr>
          <p:cNvPr id="4" name="Title 3">
            <a:extLst>
              <a:ext uri="{FF2B5EF4-FFF2-40B4-BE49-F238E27FC236}">
                <a16:creationId xmlns:a16="http://schemas.microsoft.com/office/drawing/2014/main" id="{C67981E2-73AF-BB43-9CD9-CDFF37882B5F}"/>
              </a:ext>
            </a:extLst>
          </p:cNvPr>
          <p:cNvSpPr>
            <a:spLocks noGrp="1"/>
          </p:cNvSpPr>
          <p:nvPr>
            <p:ph type="title"/>
          </p:nvPr>
        </p:nvSpPr>
        <p:spPr/>
        <p:txBody>
          <a:bodyPr/>
          <a:lstStyle/>
          <a:p>
            <a:r>
              <a:rPr lang="en-US" dirty="0"/>
              <a:t>Risk Statement (GPR 7120.4D)</a:t>
            </a:r>
          </a:p>
        </p:txBody>
      </p:sp>
      <p:sp>
        <p:nvSpPr>
          <p:cNvPr id="6" name="TextBox 5">
            <a:extLst>
              <a:ext uri="{FF2B5EF4-FFF2-40B4-BE49-F238E27FC236}">
                <a16:creationId xmlns:a16="http://schemas.microsoft.com/office/drawing/2014/main" id="{46271E34-9F05-A247-B7FE-5391D5244244}"/>
              </a:ext>
            </a:extLst>
          </p:cNvPr>
          <p:cNvSpPr txBox="1"/>
          <p:nvPr/>
        </p:nvSpPr>
        <p:spPr>
          <a:xfrm>
            <a:off x="485112" y="5940814"/>
            <a:ext cx="4737900" cy="369332"/>
          </a:xfrm>
          <a:prstGeom prst="rect">
            <a:avLst/>
          </a:prstGeom>
          <a:noFill/>
        </p:spPr>
        <p:txBody>
          <a:bodyPr wrap="none" rtlCol="0">
            <a:spAutoFit/>
          </a:bodyPr>
          <a:lstStyle/>
          <a:p>
            <a:r>
              <a:rPr lang="en-US" dirty="0"/>
              <a:t>*[CAPITALIZED] terms will be called </a:t>
            </a:r>
            <a:r>
              <a:rPr lang="en-US" i="1" dirty="0"/>
              <a:t>fillable</a:t>
            </a:r>
            <a:r>
              <a:rPr lang="en-US" dirty="0"/>
              <a:t> items</a:t>
            </a:r>
          </a:p>
        </p:txBody>
      </p:sp>
    </p:spTree>
    <p:extLst>
      <p:ext uri="{BB962C8B-B14F-4D97-AF65-F5344CB8AC3E}">
        <p14:creationId xmlns:p14="http://schemas.microsoft.com/office/powerpoint/2010/main" val="105512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C323FB4-8E6E-FC41-9787-B3E28E5A0EC4}"/>
              </a:ext>
            </a:extLst>
          </p:cNvPr>
          <p:cNvSpPr>
            <a:spLocks noGrp="1"/>
          </p:cNvSpPr>
          <p:nvPr>
            <p:ph idx="1"/>
          </p:nvPr>
        </p:nvSpPr>
        <p:spPr>
          <a:xfrm>
            <a:off x="457200" y="1475412"/>
            <a:ext cx="8229600" cy="5084414"/>
          </a:xfrm>
        </p:spPr>
        <p:txBody>
          <a:bodyPr>
            <a:normAutofit fontScale="92500"/>
          </a:bodyPr>
          <a:lstStyle/>
          <a:p>
            <a:r>
              <a:rPr lang="en-US" dirty="0"/>
              <a:t>The CONDITION must exist today and should be indisputable</a:t>
            </a:r>
          </a:p>
          <a:p>
            <a:r>
              <a:rPr lang="en-US" dirty="0"/>
              <a:t>No conditional statements or risks should be in any of the fillable items (the condition is already included in the statement structure) – see example on p. 20</a:t>
            </a:r>
          </a:p>
          <a:p>
            <a:pPr lvl="1"/>
            <a:r>
              <a:rPr lang="en-US" dirty="0"/>
              <a:t>Rationale:  Conditional statements within the risk will result in arbitrary likelihoods and “risk of a risk” scenarios. </a:t>
            </a:r>
          </a:p>
          <a:p>
            <a:r>
              <a:rPr lang="en-US" dirty="0"/>
              <a:t>Avoid using multiple consequences in a single risk statement (see p. 21)</a:t>
            </a:r>
          </a:p>
          <a:p>
            <a:pPr lvl="1"/>
            <a:r>
              <a:rPr lang="en-US" dirty="0"/>
              <a:t>Especially if they are different flavors (common) as risk scales are different</a:t>
            </a:r>
          </a:p>
          <a:p>
            <a:r>
              <a:rPr lang="en-US" dirty="0"/>
              <a:t>The CONSEQUENCE represents the category </a:t>
            </a:r>
          </a:p>
          <a:p>
            <a:r>
              <a:rPr lang="en-US" dirty="0"/>
              <a:t>Safety of your own hardware is in the category of technical or programmatic risk</a:t>
            </a:r>
          </a:p>
          <a:p>
            <a:r>
              <a:rPr lang="en-US" dirty="0"/>
              <a:t>Avoid using “loss of redundancy” as a risk consequence at the project level (project level risks should be threats to level 1 requirements)</a:t>
            </a:r>
          </a:p>
          <a:p>
            <a:pPr lvl="1"/>
            <a:r>
              <a:rPr lang="en-US" dirty="0"/>
              <a:t>Can result in unbalanced risk by comparing one risk of loss of function to another with no effect on mission performance</a:t>
            </a:r>
          </a:p>
          <a:p>
            <a:pPr lvl="1"/>
            <a:r>
              <a:rPr lang="en-US" dirty="0"/>
              <a:t>Loses the benefit of redundancy</a:t>
            </a:r>
          </a:p>
          <a:p>
            <a:r>
              <a:rPr lang="en-US" dirty="0"/>
              <a:t>If possible, avoid risks that suggest that your own project team is going to make bad decisions – better to address those concerns directly within the project.  </a:t>
            </a:r>
          </a:p>
        </p:txBody>
      </p:sp>
      <p:sp>
        <p:nvSpPr>
          <p:cNvPr id="4" name="Title 3">
            <a:extLst>
              <a:ext uri="{FF2B5EF4-FFF2-40B4-BE49-F238E27FC236}">
                <a16:creationId xmlns:a16="http://schemas.microsoft.com/office/drawing/2014/main" id="{0D4C0AFA-5F84-0F49-A300-09B6550B5B79}"/>
              </a:ext>
            </a:extLst>
          </p:cNvPr>
          <p:cNvSpPr>
            <a:spLocks noGrp="1"/>
          </p:cNvSpPr>
          <p:nvPr>
            <p:ph type="title"/>
          </p:nvPr>
        </p:nvSpPr>
        <p:spPr/>
        <p:txBody>
          <a:bodyPr/>
          <a:lstStyle/>
          <a:p>
            <a:r>
              <a:rPr lang="en-US" dirty="0"/>
              <a:t>Key Rules to follow</a:t>
            </a:r>
          </a:p>
        </p:txBody>
      </p:sp>
    </p:spTree>
    <p:extLst>
      <p:ext uri="{BB962C8B-B14F-4D97-AF65-F5344CB8AC3E}">
        <p14:creationId xmlns:p14="http://schemas.microsoft.com/office/powerpoint/2010/main" val="3715169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51358</TotalTime>
  <Words>3783</Words>
  <Application>Microsoft Macintosh PowerPoint</Application>
  <PresentationFormat>On-screen Show (4:3)</PresentationFormat>
  <Paragraphs>322</Paragraphs>
  <Slides>27</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Lucida Grande</vt:lpstr>
      <vt:lpstr>Symbol</vt:lpstr>
      <vt:lpstr>Times New Roman</vt:lpstr>
      <vt:lpstr>Office Theme</vt:lpstr>
      <vt:lpstr>What risks are acceptable for a Class D mission?  Is Class D the wild west?</vt:lpstr>
      <vt:lpstr>Outline</vt:lpstr>
      <vt:lpstr>Class D Principles:  Dos &amp; Don’ts</vt:lpstr>
      <vt:lpstr>Risk</vt:lpstr>
      <vt:lpstr>Anatomy of a Risk</vt:lpstr>
      <vt:lpstr>Concern</vt:lpstr>
      <vt:lpstr>What is Risk?</vt:lpstr>
      <vt:lpstr>Risk Statement (GPR 7120.4D)</vt:lpstr>
      <vt:lpstr>Key Rules to follow</vt:lpstr>
      <vt:lpstr>(aggregate) Risk Example</vt:lpstr>
      <vt:lpstr>Context for Risk in Parts</vt:lpstr>
      <vt:lpstr>What kinds of risks are acceptable for Class D?</vt:lpstr>
      <vt:lpstr>Will use of COTS cause a radiation nightmare?</vt:lpstr>
      <vt:lpstr>Summary</vt:lpstr>
      <vt:lpstr>Typical BOM excerpt from high-end mission (Class B GEO)</vt:lpstr>
      <vt:lpstr>Common approaches for addressing radiation</vt:lpstr>
      <vt:lpstr>Vendor trust (and established reliability basis)</vt:lpstr>
      <vt:lpstr>Intelligent use of COTS parts</vt:lpstr>
      <vt:lpstr>Radiation and on-orbit non-RHA performance data sources</vt:lpstr>
      <vt:lpstr>The path to part-driven mission risks</vt:lpstr>
      <vt:lpstr>Risk example 1</vt:lpstr>
      <vt:lpstr>Risk example 2</vt:lpstr>
      <vt:lpstr>Risk example 3</vt:lpstr>
      <vt:lpstr>Risk example 3 cont’d </vt:lpstr>
      <vt:lpstr>Risk example 3 cont’d </vt:lpstr>
      <vt:lpstr>Risk example 3 cont’d </vt:lpstr>
      <vt:lpstr>Risk example 3 cont’d</vt:lpstr>
    </vt:vector>
  </TitlesOfParts>
  <Company>NASA/GSFC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Employees Since January 2010</dc:title>
  <dc:creator>NASA ODIN</dc:creator>
  <cp:lastModifiedBy>Leitner, Jesse A. (GSFC-3000)</cp:lastModifiedBy>
  <cp:revision>581</cp:revision>
  <cp:lastPrinted>2017-09-20T21:14:32Z</cp:lastPrinted>
  <dcterms:created xsi:type="dcterms:W3CDTF">2013-01-29T13:50:35Z</dcterms:created>
  <dcterms:modified xsi:type="dcterms:W3CDTF">2023-10-26T21:32:50Z</dcterms:modified>
</cp:coreProperties>
</file>