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38404800" cy="292608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2" d="100"/>
          <a:sy n="22" d="100"/>
        </p:scale>
        <p:origin x="120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61039" y="16581439"/>
            <a:ext cx="26882726" cy="7477126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23" algn="ctr">
              <a:buSzTx/>
              <a:buNone/>
            </a:lvl2pPr>
            <a:lvl3pPr marL="0" indent="914446" algn="ctr">
              <a:buSzTx/>
              <a:buNone/>
            </a:lvl3pPr>
            <a:lvl4pPr marL="0" indent="1371671" algn="ctr">
              <a:buSzTx/>
              <a:buNone/>
            </a:lvl4pPr>
            <a:lvl5pPr marL="0" indent="1828894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Title Text"/>
          <p:cNvSpPr txBox="1">
            <a:spLocks noGrp="1"/>
          </p:cNvSpPr>
          <p:nvPr>
            <p:ph type="title"/>
          </p:nvPr>
        </p:nvSpPr>
        <p:spPr>
          <a:xfrm>
            <a:off x="2640014" y="1557338"/>
            <a:ext cx="33124776" cy="565626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>
            <a:spLocks noGrp="1"/>
          </p:cNvSpPr>
          <p:nvPr>
            <p:ph type="title"/>
          </p:nvPr>
        </p:nvSpPr>
        <p:spPr>
          <a:xfrm>
            <a:off x="4800600" y="4789489"/>
            <a:ext cx="28803600" cy="10186987"/>
          </a:xfrm>
          <a:prstGeom prst="rect">
            <a:avLst/>
          </a:prstGeom>
        </p:spPr>
        <p:txBody>
          <a:bodyPr anchor="b"/>
          <a:lstStyle>
            <a:lvl1pPr defTabSz="914446">
              <a:lnSpc>
                <a:spcPct val="90000"/>
              </a:lnSpc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00600" y="15368587"/>
            <a:ext cx="28803600" cy="7064376"/>
          </a:xfrm>
          <a:prstGeom prst="rect">
            <a:avLst/>
          </a:prstGeom>
        </p:spPr>
        <p:txBody>
          <a:bodyPr/>
          <a:lstStyle>
            <a:lvl1pPr marL="0" indent="0" algn="ctr" defTabSz="914446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Calibri"/>
              </a:defRPr>
            </a:lvl1pPr>
            <a:lvl2pPr marL="0" indent="457223" algn="ctr" defTabSz="914446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Calibri"/>
              </a:defRPr>
            </a:lvl2pPr>
            <a:lvl3pPr marL="0" indent="914446" algn="ctr" defTabSz="914446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Calibri"/>
              </a:defRPr>
            </a:lvl3pPr>
            <a:lvl4pPr marL="0" indent="1371671" algn="ctr" defTabSz="914446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Calibri"/>
              </a:defRPr>
            </a:lvl4pPr>
            <a:lvl5pPr marL="0" indent="1828894" algn="ctr" defTabSz="914446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5491133" y="27767391"/>
            <a:ext cx="273656" cy="2642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Text"/>
          <p:cNvSpPr txBox="1">
            <a:spLocks noGrp="1"/>
          </p:cNvSpPr>
          <p:nvPr>
            <p:ph type="title"/>
          </p:nvPr>
        </p:nvSpPr>
        <p:spPr>
          <a:xfrm>
            <a:off x="2640014" y="1557338"/>
            <a:ext cx="33124776" cy="5656264"/>
          </a:xfrm>
          <a:prstGeom prst="rect">
            <a:avLst/>
          </a:prstGeom>
        </p:spPr>
        <p:txBody>
          <a:bodyPr anchor="ctr"/>
          <a:lstStyle>
            <a:lvl1pPr algn="l" defTabSz="914446">
              <a:lnSpc>
                <a:spcPct val="90000"/>
              </a:lnSpc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/>
          </p:nvPr>
        </p:nvSpPr>
        <p:spPr>
          <a:xfrm>
            <a:off x="2640014" y="7789863"/>
            <a:ext cx="33124776" cy="18565813"/>
          </a:xfrm>
          <a:prstGeom prst="rect">
            <a:avLst/>
          </a:prstGeom>
        </p:spPr>
        <p:txBody>
          <a:bodyPr/>
          <a:lstStyle>
            <a:lvl1pPr marL="228611" indent="-228611" defTabSz="914446">
              <a:lnSpc>
                <a:spcPct val="90000"/>
              </a:lnSpc>
              <a:spcBef>
                <a:spcPts val="1000"/>
              </a:spcBef>
              <a:buFont typeface="Arial"/>
              <a:defRPr sz="2800">
                <a:latin typeface="+mn-lt"/>
                <a:ea typeface="+mn-ea"/>
                <a:cs typeface="+mn-cs"/>
                <a:sym typeface="Calibri"/>
              </a:defRPr>
            </a:lvl1pPr>
            <a:lvl2pPr marL="723937" indent="-266713" defTabSz="914446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+mn-lt"/>
                <a:ea typeface="+mn-ea"/>
                <a:cs typeface="+mn-cs"/>
                <a:sym typeface="Calibri"/>
              </a:defRPr>
            </a:lvl2pPr>
            <a:lvl3pPr marL="1234503" indent="-320056" defTabSz="914446">
              <a:lnSpc>
                <a:spcPct val="90000"/>
              </a:lnSpc>
              <a:spcBef>
                <a:spcPts val="1000"/>
              </a:spcBef>
              <a:buFont typeface="Arial"/>
              <a:defRPr sz="2800">
                <a:latin typeface="+mn-lt"/>
                <a:ea typeface="+mn-ea"/>
                <a:cs typeface="+mn-cs"/>
                <a:sym typeface="Calibri"/>
              </a:defRPr>
            </a:lvl3pPr>
            <a:lvl4pPr marL="1727289" indent="-355618" defTabSz="914446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+mn-lt"/>
                <a:ea typeface="+mn-ea"/>
                <a:cs typeface="+mn-cs"/>
                <a:sym typeface="Calibri"/>
              </a:defRPr>
            </a:lvl4pPr>
            <a:lvl5pPr marL="2184513" indent="-355618" defTabSz="914446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5491133" y="27767391"/>
            <a:ext cx="273656" cy="2642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2620964" y="7294563"/>
            <a:ext cx="33123188" cy="12171362"/>
          </a:xfrm>
          <a:prstGeom prst="rect">
            <a:avLst/>
          </a:prstGeom>
        </p:spPr>
        <p:txBody>
          <a:bodyPr anchor="b"/>
          <a:lstStyle>
            <a:lvl1pPr algn="l" defTabSz="914446">
              <a:lnSpc>
                <a:spcPct val="90000"/>
              </a:lnSpc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20964" y="19581812"/>
            <a:ext cx="33123188" cy="6400802"/>
          </a:xfrm>
          <a:prstGeom prst="rect">
            <a:avLst/>
          </a:prstGeom>
        </p:spPr>
        <p:txBody>
          <a:bodyPr/>
          <a:lstStyle>
            <a:lvl1pPr marL="0" indent="0" defTabSz="914446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23" defTabSz="914446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46" defTabSz="914446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71" defTabSz="914446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94" defTabSz="914446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5491133" y="27767391"/>
            <a:ext cx="273656" cy="2642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xfrm>
            <a:off x="2640014" y="1557338"/>
            <a:ext cx="33124776" cy="5656264"/>
          </a:xfrm>
          <a:prstGeom prst="rect">
            <a:avLst/>
          </a:prstGeom>
        </p:spPr>
        <p:txBody>
          <a:bodyPr anchor="ctr"/>
          <a:lstStyle>
            <a:lvl1pPr algn="l" defTabSz="914446">
              <a:lnSpc>
                <a:spcPct val="90000"/>
              </a:lnSpc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640014" y="7789863"/>
            <a:ext cx="16486188" cy="18565813"/>
          </a:xfrm>
          <a:prstGeom prst="rect">
            <a:avLst/>
          </a:prstGeom>
        </p:spPr>
        <p:txBody>
          <a:bodyPr/>
          <a:lstStyle>
            <a:lvl1pPr marL="228611" indent="-228611" defTabSz="914446">
              <a:lnSpc>
                <a:spcPct val="90000"/>
              </a:lnSpc>
              <a:spcBef>
                <a:spcPts val="1000"/>
              </a:spcBef>
              <a:buFont typeface="Arial"/>
              <a:defRPr sz="2800">
                <a:latin typeface="+mn-lt"/>
                <a:ea typeface="+mn-ea"/>
                <a:cs typeface="+mn-cs"/>
                <a:sym typeface="Calibri"/>
              </a:defRPr>
            </a:lvl1pPr>
            <a:lvl2pPr marL="723937" indent="-266713" defTabSz="914446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+mn-lt"/>
                <a:ea typeface="+mn-ea"/>
                <a:cs typeface="+mn-cs"/>
                <a:sym typeface="Calibri"/>
              </a:defRPr>
            </a:lvl2pPr>
            <a:lvl3pPr marL="1234503" indent="-320056" defTabSz="914446">
              <a:lnSpc>
                <a:spcPct val="90000"/>
              </a:lnSpc>
              <a:spcBef>
                <a:spcPts val="1000"/>
              </a:spcBef>
              <a:buFont typeface="Arial"/>
              <a:defRPr sz="2800">
                <a:latin typeface="+mn-lt"/>
                <a:ea typeface="+mn-ea"/>
                <a:cs typeface="+mn-cs"/>
                <a:sym typeface="Calibri"/>
              </a:defRPr>
            </a:lvl3pPr>
            <a:lvl4pPr marL="1727289" indent="-355618" defTabSz="914446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+mn-lt"/>
                <a:ea typeface="+mn-ea"/>
                <a:cs typeface="+mn-cs"/>
                <a:sym typeface="Calibri"/>
              </a:defRPr>
            </a:lvl4pPr>
            <a:lvl5pPr marL="2184513" indent="-355618" defTabSz="914446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5491133" y="27767391"/>
            <a:ext cx="273656" cy="2642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xfrm>
            <a:off x="2644775" y="1557338"/>
            <a:ext cx="33124776" cy="5656264"/>
          </a:xfrm>
          <a:prstGeom prst="rect">
            <a:avLst/>
          </a:prstGeom>
        </p:spPr>
        <p:txBody>
          <a:bodyPr anchor="ctr"/>
          <a:lstStyle>
            <a:lvl1pPr algn="l" defTabSz="914446">
              <a:lnSpc>
                <a:spcPct val="90000"/>
              </a:lnSpc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44775" y="7172325"/>
            <a:ext cx="16248063" cy="3516314"/>
          </a:xfrm>
          <a:prstGeom prst="rect">
            <a:avLst/>
          </a:prstGeom>
        </p:spPr>
        <p:txBody>
          <a:bodyPr anchor="b"/>
          <a:lstStyle>
            <a:lvl1pPr marL="0" indent="0" defTabSz="914446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n-lt"/>
                <a:ea typeface="+mn-ea"/>
                <a:cs typeface="+mn-cs"/>
                <a:sym typeface="Calibri"/>
              </a:defRPr>
            </a:lvl1pPr>
            <a:lvl2pPr marL="0" indent="457223" defTabSz="914446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n-lt"/>
                <a:ea typeface="+mn-ea"/>
                <a:cs typeface="+mn-cs"/>
                <a:sym typeface="Calibri"/>
              </a:defRPr>
            </a:lvl2pPr>
            <a:lvl3pPr marL="0" indent="914446" defTabSz="914446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n-lt"/>
                <a:ea typeface="+mn-ea"/>
                <a:cs typeface="+mn-cs"/>
                <a:sym typeface="Calibri"/>
              </a:defRPr>
            </a:lvl3pPr>
            <a:lvl4pPr marL="0" indent="1371671" defTabSz="914446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n-lt"/>
                <a:ea typeface="+mn-ea"/>
                <a:cs typeface="+mn-cs"/>
                <a:sym typeface="Calibri"/>
              </a:defRPr>
            </a:lvl4pPr>
            <a:lvl5pPr marL="0" indent="1828894" defTabSz="914446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9442114" y="7172325"/>
            <a:ext cx="16327438" cy="3516314"/>
          </a:xfrm>
          <a:prstGeom prst="rect">
            <a:avLst/>
          </a:prstGeom>
        </p:spPr>
        <p:txBody>
          <a:bodyPr anchor="b"/>
          <a:lstStyle/>
          <a:p>
            <a:pPr marL="0" indent="0" defTabSz="914446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5491133" y="27767391"/>
            <a:ext cx="273656" cy="2642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 txBox="1">
            <a:spLocks noGrp="1"/>
          </p:cNvSpPr>
          <p:nvPr>
            <p:ph type="title"/>
          </p:nvPr>
        </p:nvSpPr>
        <p:spPr>
          <a:xfrm>
            <a:off x="2640014" y="1557338"/>
            <a:ext cx="33124776" cy="5656264"/>
          </a:xfrm>
          <a:prstGeom prst="rect">
            <a:avLst/>
          </a:prstGeom>
        </p:spPr>
        <p:txBody>
          <a:bodyPr anchor="ctr"/>
          <a:lstStyle>
            <a:lvl1pPr algn="l" defTabSz="914446">
              <a:lnSpc>
                <a:spcPct val="90000"/>
              </a:lnSpc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5491133" y="27767391"/>
            <a:ext cx="273656" cy="2642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5491133" y="27767391"/>
            <a:ext cx="273656" cy="2642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le Text"/>
          <p:cNvSpPr txBox="1">
            <a:spLocks noGrp="1"/>
          </p:cNvSpPr>
          <p:nvPr>
            <p:ph type="title"/>
          </p:nvPr>
        </p:nvSpPr>
        <p:spPr>
          <a:xfrm>
            <a:off x="2644775" y="1951039"/>
            <a:ext cx="12387265" cy="6827837"/>
          </a:xfrm>
          <a:prstGeom prst="rect">
            <a:avLst/>
          </a:prstGeom>
        </p:spPr>
        <p:txBody>
          <a:bodyPr anchor="b"/>
          <a:lstStyle>
            <a:lvl1pPr algn="l" defTabSz="914446">
              <a:lnSpc>
                <a:spcPct val="90000"/>
              </a:lnSpc>
              <a:defRPr sz="3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6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327437" y="4213225"/>
            <a:ext cx="19442113" cy="20794663"/>
          </a:xfrm>
          <a:prstGeom prst="rect">
            <a:avLst/>
          </a:prstGeom>
        </p:spPr>
        <p:txBody>
          <a:bodyPr/>
          <a:lstStyle>
            <a:lvl1pPr marL="228611" indent="-228611" defTabSz="914446">
              <a:lnSpc>
                <a:spcPct val="90000"/>
              </a:lnSpc>
              <a:spcBef>
                <a:spcPts val="1000"/>
              </a:spcBef>
              <a:buFont typeface="Arial"/>
              <a:defRPr sz="3200">
                <a:latin typeface="+mn-lt"/>
                <a:ea typeface="+mn-ea"/>
                <a:cs typeface="+mn-cs"/>
                <a:sym typeface="Calibri"/>
              </a:defRPr>
            </a:lvl1pPr>
            <a:lvl2pPr marL="718494" indent="-261270" defTabSz="914446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>
                <a:latin typeface="+mn-lt"/>
                <a:ea typeface="+mn-ea"/>
                <a:cs typeface="+mn-cs"/>
                <a:sym typeface="Calibri"/>
              </a:defRPr>
            </a:lvl2pPr>
            <a:lvl3pPr marL="1219262" indent="-304815" defTabSz="914446">
              <a:lnSpc>
                <a:spcPct val="90000"/>
              </a:lnSpc>
              <a:spcBef>
                <a:spcPts val="1000"/>
              </a:spcBef>
              <a:buFont typeface="Arial"/>
              <a:defRPr sz="3200">
                <a:latin typeface="+mn-lt"/>
                <a:ea typeface="+mn-ea"/>
                <a:cs typeface="+mn-cs"/>
                <a:sym typeface="Calibri"/>
              </a:defRPr>
            </a:lvl3pPr>
            <a:lvl4pPr marL="1737450" indent="-365779" defTabSz="914446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>
                <a:latin typeface="+mn-lt"/>
                <a:ea typeface="+mn-ea"/>
                <a:cs typeface="+mn-cs"/>
                <a:sym typeface="Calibri"/>
              </a:defRPr>
            </a:lvl4pPr>
            <a:lvl5pPr marL="2194674" indent="-365779" defTabSz="914446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2644775" y="8778875"/>
            <a:ext cx="12387265" cy="16262351"/>
          </a:xfrm>
          <a:prstGeom prst="rect">
            <a:avLst/>
          </a:prstGeom>
        </p:spPr>
        <p:txBody>
          <a:bodyPr/>
          <a:lstStyle/>
          <a:p>
            <a:pPr marL="0" indent="0" defTabSz="914446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5491133" y="27767391"/>
            <a:ext cx="273656" cy="2642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>
            <a:spLocks noGrp="1"/>
          </p:cNvSpPr>
          <p:nvPr>
            <p:ph type="title"/>
          </p:nvPr>
        </p:nvSpPr>
        <p:spPr>
          <a:xfrm>
            <a:off x="2644775" y="1951039"/>
            <a:ext cx="12387265" cy="6827837"/>
          </a:xfrm>
          <a:prstGeom prst="rect">
            <a:avLst/>
          </a:prstGeom>
        </p:spPr>
        <p:txBody>
          <a:bodyPr anchor="b"/>
          <a:lstStyle>
            <a:lvl1pPr algn="l" defTabSz="914446">
              <a:lnSpc>
                <a:spcPct val="90000"/>
              </a:lnSpc>
              <a:defRPr sz="3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6327437" y="4213225"/>
            <a:ext cx="19442113" cy="2079466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44775" y="8778875"/>
            <a:ext cx="12387265" cy="16262351"/>
          </a:xfrm>
          <a:prstGeom prst="rect">
            <a:avLst/>
          </a:prstGeom>
        </p:spPr>
        <p:txBody>
          <a:bodyPr/>
          <a:lstStyle>
            <a:lvl1pPr marL="0" indent="0" defTabSz="914446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n-lt"/>
                <a:ea typeface="+mn-ea"/>
                <a:cs typeface="+mn-cs"/>
                <a:sym typeface="Calibri"/>
              </a:defRPr>
            </a:lvl1pPr>
            <a:lvl2pPr marL="0" indent="457223" defTabSz="914446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n-lt"/>
                <a:ea typeface="+mn-ea"/>
                <a:cs typeface="+mn-cs"/>
                <a:sym typeface="Calibri"/>
              </a:defRPr>
            </a:lvl2pPr>
            <a:lvl3pPr marL="0" indent="914446" defTabSz="914446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n-lt"/>
                <a:ea typeface="+mn-ea"/>
                <a:cs typeface="+mn-cs"/>
                <a:sym typeface="Calibri"/>
              </a:defRPr>
            </a:lvl3pPr>
            <a:lvl4pPr marL="0" indent="1371671" defTabSz="914446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n-lt"/>
                <a:ea typeface="+mn-ea"/>
                <a:cs typeface="+mn-cs"/>
                <a:sym typeface="Calibri"/>
              </a:defRPr>
            </a:lvl4pPr>
            <a:lvl5pPr marL="0" indent="1828894" defTabSz="914446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5491133" y="27767391"/>
            <a:ext cx="273656" cy="2642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3033713" y="18802350"/>
            <a:ext cx="32643763" cy="5811838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33713" y="12401550"/>
            <a:ext cx="32643763" cy="640080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23">
              <a:spcBef>
                <a:spcPts val="400"/>
              </a:spcBef>
              <a:buSzTx/>
              <a:buNone/>
              <a:defRPr sz="2000"/>
            </a:lvl2pPr>
            <a:lvl3pPr marL="0" indent="914446">
              <a:spcBef>
                <a:spcPts val="400"/>
              </a:spcBef>
              <a:buSzTx/>
              <a:buNone/>
              <a:defRPr sz="2000"/>
            </a:lvl3pPr>
            <a:lvl4pPr marL="0" indent="1371671">
              <a:spcBef>
                <a:spcPts val="400"/>
              </a:spcBef>
              <a:buSzTx/>
              <a:buNone/>
              <a:defRPr sz="2000"/>
            </a:lvl4pPr>
            <a:lvl5pPr marL="0" indent="1828894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20875" y="6827838"/>
            <a:ext cx="17205326" cy="19310351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3343184" indent="-1409509">
              <a:spcBef>
                <a:spcPts val="600"/>
              </a:spcBef>
              <a:defRPr sz="2800"/>
            </a:lvl2pPr>
            <a:lvl3pPr marL="5220925" indent="-1353573">
              <a:spcBef>
                <a:spcPts val="600"/>
              </a:spcBef>
              <a:defRPr sz="2800"/>
            </a:lvl3pPr>
            <a:lvl4pPr marL="7303409" indent="-1503970">
              <a:spcBef>
                <a:spcPts val="600"/>
              </a:spcBef>
              <a:defRPr sz="2800"/>
            </a:lvl4pPr>
            <a:lvl5pPr marL="9237084" indent="-150397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20875" y="6550025"/>
            <a:ext cx="16968788" cy="272891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23">
              <a:spcBef>
                <a:spcPts val="500"/>
              </a:spcBef>
              <a:buSzTx/>
              <a:buNone/>
              <a:defRPr sz="2400" b="1"/>
            </a:lvl2pPr>
            <a:lvl3pPr marL="0" indent="914446">
              <a:spcBef>
                <a:spcPts val="500"/>
              </a:spcBef>
              <a:buSzTx/>
              <a:buNone/>
              <a:defRPr sz="2400" b="1"/>
            </a:lvl3pPr>
            <a:lvl4pPr marL="0" indent="1371671">
              <a:spcBef>
                <a:spcPts val="500"/>
              </a:spcBef>
              <a:buSzTx/>
              <a:buNone/>
              <a:defRPr sz="2400" b="1"/>
            </a:lvl4pPr>
            <a:lvl5pPr marL="0" indent="1828894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9508789" y="6550024"/>
            <a:ext cx="16975138" cy="2728915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7"/>
          <p:cNvSpPr/>
          <p:nvPr/>
        </p:nvSpPr>
        <p:spPr>
          <a:xfrm>
            <a:off x="0" y="0"/>
            <a:ext cx="38404800" cy="292608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0" name="Rectangle 19"/>
          <p:cNvSpPr txBox="1"/>
          <p:nvPr/>
        </p:nvSpPr>
        <p:spPr>
          <a:xfrm>
            <a:off x="1798320" y="2819400"/>
            <a:ext cx="8553412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National Aeronautics and Space Administration</a:t>
            </a:r>
          </a:p>
        </p:txBody>
      </p:sp>
      <p:pic>
        <p:nvPicPr>
          <p:cNvPr id="71" name="Picture 20" descr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5200" y="1524000"/>
            <a:ext cx="2895600" cy="289560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Text Box 18"/>
          <p:cNvSpPr txBox="1"/>
          <p:nvPr/>
        </p:nvSpPr>
        <p:spPr>
          <a:xfrm>
            <a:off x="1950719" y="26700165"/>
            <a:ext cx="3032762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900"/>
              </a:spcBef>
              <a:defRPr sz="32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www.nasa.gov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xfrm>
            <a:off x="1920875" y="1165225"/>
            <a:ext cx="12634915" cy="495776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idx="1"/>
          </p:nvPr>
        </p:nvSpPr>
        <p:spPr>
          <a:xfrm>
            <a:off x="15014575" y="1165225"/>
            <a:ext cx="21469350" cy="24972963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/>
            </a:lvl1pPr>
            <a:lvl2pPr marL="3314419" indent="-1380744">
              <a:spcBef>
                <a:spcPts val="700"/>
              </a:spcBef>
              <a:defRPr sz="3200"/>
            </a:lvl2pPr>
            <a:lvl3pPr marL="5156468" indent="-1289117">
              <a:spcBef>
                <a:spcPts val="700"/>
              </a:spcBef>
              <a:defRPr sz="3200"/>
            </a:lvl3pPr>
            <a:lvl4pPr marL="7346379" indent="-1546940">
              <a:spcBef>
                <a:spcPts val="700"/>
              </a:spcBef>
              <a:defRPr sz="3200"/>
            </a:lvl4pPr>
            <a:lvl5pPr marL="9280054" indent="-1546940">
              <a:spcBef>
                <a:spcPts val="7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1920875" y="6122988"/>
            <a:ext cx="12634915" cy="2001520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Text"/>
          <p:cNvSpPr txBox="1">
            <a:spLocks noGrp="1"/>
          </p:cNvSpPr>
          <p:nvPr>
            <p:ph type="title"/>
          </p:nvPr>
        </p:nvSpPr>
        <p:spPr>
          <a:xfrm>
            <a:off x="7527925" y="20481925"/>
            <a:ext cx="23042564" cy="24193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9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7527925" y="2614614"/>
            <a:ext cx="23042564" cy="1755616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527925" y="22901275"/>
            <a:ext cx="23042564" cy="34337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23">
              <a:spcBef>
                <a:spcPts val="300"/>
              </a:spcBef>
              <a:buSzTx/>
              <a:buNone/>
              <a:defRPr sz="1400"/>
            </a:lvl2pPr>
            <a:lvl3pPr marL="0" indent="914446">
              <a:spcBef>
                <a:spcPts val="300"/>
              </a:spcBef>
              <a:buSzTx/>
              <a:buNone/>
              <a:defRPr sz="1400"/>
            </a:lvl3pPr>
            <a:lvl4pPr marL="0" indent="1371671">
              <a:spcBef>
                <a:spcPts val="300"/>
              </a:spcBef>
              <a:buSzTx/>
              <a:buNone/>
              <a:defRPr sz="1400"/>
            </a:lvl4pPr>
            <a:lvl5pPr marL="0" indent="1828894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38404800" cy="292608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" name="Rectangle 19"/>
          <p:cNvSpPr txBox="1"/>
          <p:nvPr/>
        </p:nvSpPr>
        <p:spPr>
          <a:xfrm>
            <a:off x="1798320" y="2819400"/>
            <a:ext cx="8553412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National Aeronautics and Space Administration</a:t>
            </a:r>
          </a:p>
        </p:txBody>
      </p:sp>
      <p:pic>
        <p:nvPicPr>
          <p:cNvPr id="4" name="Picture 20" descr="Picture 2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985200" y="1524000"/>
            <a:ext cx="2895600" cy="28956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Box 18"/>
          <p:cNvSpPr txBox="1"/>
          <p:nvPr/>
        </p:nvSpPr>
        <p:spPr>
          <a:xfrm>
            <a:off x="1950719" y="26700165"/>
            <a:ext cx="3032762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900"/>
              </a:spcBef>
              <a:defRPr sz="32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www.nasa.gov</a:t>
            </a:r>
          </a:p>
        </p:txBody>
      </p:sp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1920875" y="1171575"/>
            <a:ext cx="34563051" cy="487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1920875" y="6827838"/>
            <a:ext cx="34563051" cy="1931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562320" y="26339376"/>
            <a:ext cx="8961120" cy="15621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ctr" defTabSz="38673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38673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38673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38673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38673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23" algn="ctr" defTabSz="38673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46" algn="ctr" defTabSz="38673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71" algn="ctr" defTabSz="38673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94" algn="ctr" defTabSz="38673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1449464" marR="0" indent="-1449464" algn="l" defTabSz="3867349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00000"/>
        <a:buFontTx/>
        <a:buChar char="•"/>
        <a:tabLst/>
        <a:defRPr sz="135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3315881" marR="0" indent="-1382206" algn="l" defTabSz="3867349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00000"/>
        <a:buFontTx/>
        <a:buChar char="–"/>
        <a:tabLst/>
        <a:defRPr sz="135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5159660" marR="0" indent="-1292308" algn="l" defTabSz="3867349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00000"/>
        <a:buFontTx/>
        <a:buChar char="•"/>
        <a:tabLst/>
        <a:defRPr sz="135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7335004" marR="0" indent="-1535565" algn="l" defTabSz="3867349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00000"/>
        <a:buFontTx/>
        <a:buChar char="–"/>
        <a:tabLst/>
        <a:defRPr sz="135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9268679" marR="0" indent="-1535565" algn="l" defTabSz="3867349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00000"/>
        <a:buFontTx/>
        <a:buChar char="»"/>
        <a:tabLst/>
        <a:defRPr sz="135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9725903" marR="0" indent="-1535565" algn="l" defTabSz="3867349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00000"/>
        <a:buFontTx/>
        <a:buChar char="»"/>
        <a:tabLst/>
        <a:defRPr sz="135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10183127" marR="0" indent="-1535565" algn="l" defTabSz="3867349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00000"/>
        <a:buFontTx/>
        <a:buChar char="»"/>
        <a:tabLst/>
        <a:defRPr sz="135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10640351" marR="0" indent="-1535565" algn="l" defTabSz="3867349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00000"/>
        <a:buFontTx/>
        <a:buChar char="»"/>
        <a:tabLst/>
        <a:defRPr sz="135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11097576" marR="0" indent="-1535565" algn="l" defTabSz="3867349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00000"/>
        <a:buFontTx/>
        <a:buChar char="»"/>
        <a:tabLst/>
        <a:defRPr sz="135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3"/>
          <p:cNvSpPr/>
          <p:nvPr/>
        </p:nvSpPr>
        <p:spPr>
          <a:xfrm>
            <a:off x="33659492" y="1513992"/>
            <a:ext cx="3429826" cy="3271905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86" name="Rectangle 44"/>
          <p:cNvGrpSpPr/>
          <p:nvPr/>
        </p:nvGrpSpPr>
        <p:grpSpPr>
          <a:xfrm>
            <a:off x="295118" y="25877798"/>
            <a:ext cx="12380373" cy="2507771"/>
            <a:chOff x="0" y="0"/>
            <a:chExt cx="12380371" cy="2507769"/>
          </a:xfrm>
        </p:grpSpPr>
        <p:sp>
          <p:nvSpPr>
            <p:cNvPr id="184" name="Rectangle"/>
            <p:cNvSpPr/>
            <p:nvPr/>
          </p:nvSpPr>
          <p:spPr>
            <a:xfrm>
              <a:off x="-1" y="0"/>
              <a:ext cx="12380373" cy="2507770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185" name="Mission objective: Studying the composition of the polar regolith and the plasma and dust components of the lunar polar exosphere…"/>
            <p:cNvSpPr txBox="1"/>
            <p:nvPr/>
          </p:nvSpPr>
          <p:spPr>
            <a:xfrm>
              <a:off x="50482" y="4762"/>
              <a:ext cx="12279407" cy="24276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3200" b="1">
                  <a:solidFill>
                    <a:schemeClr val="accent3">
                      <a:lumOff val="44000"/>
                    </a:schemeClr>
                  </a:solidFill>
                </a:defRPr>
              </a:pPr>
              <a:r>
                <a:t>Mission objective: </a:t>
              </a:r>
              <a:r>
                <a:rPr b="0"/>
                <a:t>Studying the composition of the polar regolith and the plasma and dust components of the lunar polar exosphere</a:t>
              </a:r>
            </a:p>
            <a:p>
              <a:pPr>
                <a:defRPr sz="3200" b="1">
                  <a:solidFill>
                    <a:schemeClr val="accent3">
                      <a:lumOff val="44000"/>
                    </a:schemeClr>
                  </a:solidFill>
                </a:defRPr>
              </a:pPr>
              <a:r>
                <a:t>Imagery:</a:t>
              </a:r>
              <a:r>
                <a:rPr b="0"/>
                <a:t> United States Geological Survey Unified Geologic Map </a:t>
              </a:r>
            </a:p>
            <a:p>
              <a:pPr>
                <a:defRPr sz="3200" b="1">
                  <a:solidFill>
                    <a:schemeClr val="accent3">
                      <a:lumOff val="44000"/>
                    </a:schemeClr>
                  </a:solidFill>
                </a:defRPr>
              </a:pPr>
              <a:r>
                <a:t>Landing site:</a:t>
              </a:r>
              <a:r>
                <a:rPr b="0"/>
                <a:t>  [43.5, -69.5] North of Boguslavsky crater</a:t>
              </a:r>
            </a:p>
            <a:p>
              <a:pPr>
                <a:defRPr sz="3200" b="1">
                  <a:solidFill>
                    <a:schemeClr val="accent3">
                      <a:lumOff val="44000"/>
                    </a:schemeClr>
                  </a:solidFill>
                </a:defRPr>
              </a:pPr>
              <a:r>
                <a:t>Launch Date:</a:t>
              </a:r>
              <a:r>
                <a:rPr b="0"/>
                <a:t> August 2023</a:t>
              </a:r>
            </a:p>
          </p:txBody>
        </p:sp>
      </p:grpSp>
      <p:sp>
        <p:nvSpPr>
          <p:cNvPr id="187" name="Rectangle 6"/>
          <p:cNvSpPr txBox="1"/>
          <p:nvPr/>
        </p:nvSpPr>
        <p:spPr>
          <a:xfrm>
            <a:off x="-1040525" y="371185"/>
            <a:ext cx="40544558" cy="2997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6700" b="1">
                <a:solidFill>
                  <a:srgbClr val="71B9F5"/>
                </a:solidFill>
              </a:defRPr>
            </a:pPr>
            <a:r>
              <a:t>Upcoming Lunar Mission Landing Sites: Viewing and Analysis with Celestial Mapping System</a:t>
            </a:r>
          </a:p>
          <a:p>
            <a:pPr>
              <a:defRPr sz="6600"/>
            </a:pPr>
            <a:br>
              <a:rPr sz="6700"/>
            </a:br>
            <a:endParaRPr sz="6700"/>
          </a:p>
        </p:txBody>
      </p:sp>
      <p:sp>
        <p:nvSpPr>
          <p:cNvPr id="188" name="Rectangle 8"/>
          <p:cNvSpPr txBox="1"/>
          <p:nvPr/>
        </p:nvSpPr>
        <p:spPr>
          <a:xfrm>
            <a:off x="318213" y="13635682"/>
            <a:ext cx="12554582" cy="3367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 b="1">
                <a:solidFill>
                  <a:schemeClr val="accent3">
                    <a:lumOff val="44000"/>
                  </a:schemeClr>
                </a:solidFill>
              </a:defRPr>
            </a:pPr>
            <a:r>
              <a:t>Mission Objective:</a:t>
            </a:r>
            <a:r>
              <a:rPr b="0"/>
              <a:t> Conduct in-situ scientific experiments for the Indian Space Reseach Organization</a:t>
            </a:r>
            <a:endParaRPr sz="3600"/>
          </a:p>
          <a:p>
            <a:pPr>
              <a:defRPr sz="3200" b="1">
                <a:solidFill>
                  <a:schemeClr val="accent3">
                    <a:lumOff val="44000"/>
                  </a:schemeClr>
                </a:solidFill>
              </a:defRPr>
            </a:pPr>
            <a:r>
              <a:t>Imagery:</a:t>
            </a:r>
            <a:r>
              <a:rPr b="0"/>
              <a:t> 3D Lunar-Reconnaissance Orbiter Camera Wide Angle Camera (LRO WAC) Global Mosaic</a:t>
            </a:r>
          </a:p>
          <a:p>
            <a:pPr>
              <a:defRPr sz="3200" b="1">
                <a:solidFill>
                  <a:schemeClr val="accent3">
                    <a:lumOff val="44000"/>
                  </a:schemeClr>
                </a:solidFill>
              </a:defRPr>
            </a:pPr>
            <a:r>
              <a:t>Landing Site:</a:t>
            </a:r>
            <a:r>
              <a:rPr b="0"/>
              <a:t> [32.4, -69.4] near Manzinus C and Simpelius N craters</a:t>
            </a:r>
          </a:p>
          <a:p>
            <a:pPr>
              <a:defRPr sz="3200" b="1">
                <a:solidFill>
                  <a:schemeClr val="accent3">
                    <a:lumOff val="44000"/>
                  </a:schemeClr>
                </a:solidFill>
              </a:defRPr>
            </a:pPr>
            <a:r>
              <a:t>Launch/Landing Date: </a:t>
            </a:r>
            <a:r>
              <a:rPr b="0"/>
              <a:t>July 14th/August 23rd 2023</a:t>
            </a:r>
          </a:p>
        </p:txBody>
      </p:sp>
      <p:sp>
        <p:nvSpPr>
          <p:cNvPr id="189" name="Rectangle 8"/>
          <p:cNvSpPr/>
          <p:nvPr/>
        </p:nvSpPr>
        <p:spPr>
          <a:xfrm>
            <a:off x="1547035" y="2578705"/>
            <a:ext cx="9435753" cy="1753351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90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9079" y="1707900"/>
            <a:ext cx="4407862" cy="2566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8963" y="18294136"/>
            <a:ext cx="12347963" cy="7235060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Rectangle 8"/>
          <p:cNvSpPr txBox="1"/>
          <p:nvPr/>
        </p:nvSpPr>
        <p:spPr>
          <a:xfrm>
            <a:off x="9368473" y="939677"/>
            <a:ext cx="20048008" cy="2326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lvl="8" indent="0" algn="ctr">
              <a:defRPr sz="4400" b="1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  <a:p>
            <a:pPr algn="ctr">
              <a:defRPr sz="4000" i="1">
                <a:solidFill>
                  <a:schemeClr val="accent3">
                    <a:lumOff val="44000"/>
                  </a:schemeClr>
                </a:solidFill>
              </a:defRPr>
            </a:pPr>
            <a:r>
              <a:t>Background: to analyze future missions to the lunar south pole over the next few years, CMS rendered customizable and precise maps of the surrounding lunar surface</a:t>
            </a:r>
          </a:p>
        </p:txBody>
      </p:sp>
      <p:sp>
        <p:nvSpPr>
          <p:cNvPr id="193" name="TextBox 20"/>
          <p:cNvSpPr txBox="1"/>
          <p:nvPr/>
        </p:nvSpPr>
        <p:spPr>
          <a:xfrm>
            <a:off x="25887990" y="26173999"/>
            <a:ext cx="12228719" cy="2897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 b="1">
                <a:solidFill>
                  <a:schemeClr val="accent3">
                    <a:lumOff val="44000"/>
                  </a:schemeClr>
                </a:solidFill>
              </a:defRPr>
            </a:pPr>
            <a:r>
              <a:t>Goal:</a:t>
            </a:r>
            <a:r>
              <a:rPr b="0"/>
              <a:t> We are in the process of ingesting HORUS (Hyper-effective nOise Removal Unit Software) generated images into CMS to render them in 3D globe and build several functionalities to assist the planetary science community and mission planners</a:t>
            </a:r>
          </a:p>
          <a:p>
            <a:pPr>
              <a:defRPr sz="3200" b="1">
                <a:solidFill>
                  <a:schemeClr val="accent3">
                    <a:lumOff val="44000"/>
                  </a:schemeClr>
                </a:solidFill>
              </a:defRPr>
            </a:pPr>
            <a:r>
              <a:t>Description: </a:t>
            </a:r>
            <a:r>
              <a:rPr b="0"/>
              <a:t>current CMS image next to a HORUS image</a:t>
            </a:r>
          </a:p>
        </p:txBody>
      </p:sp>
      <p:sp>
        <p:nvSpPr>
          <p:cNvPr id="194" name="TextBox 32"/>
          <p:cNvSpPr txBox="1"/>
          <p:nvPr/>
        </p:nvSpPr>
        <p:spPr>
          <a:xfrm>
            <a:off x="13062421" y="13719077"/>
            <a:ext cx="12302670" cy="2897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 b="1">
                <a:solidFill>
                  <a:schemeClr val="accent3">
                    <a:lumOff val="44000"/>
                  </a:schemeClr>
                </a:solidFill>
              </a:defRPr>
            </a:pPr>
            <a:r>
              <a:t>Mission objective:</a:t>
            </a:r>
            <a:r>
              <a:rPr b="0"/>
              <a:t> NASA Commercial Lunar Payload Services lander</a:t>
            </a:r>
          </a:p>
          <a:p>
            <a:pPr>
              <a:defRPr sz="3200" b="1">
                <a:solidFill>
                  <a:schemeClr val="accent3">
                    <a:lumOff val="44000"/>
                  </a:schemeClr>
                </a:solidFill>
              </a:defRPr>
            </a:pPr>
            <a:r>
              <a:t>Imagery:</a:t>
            </a:r>
            <a:r>
              <a:rPr b="0"/>
              <a:t> Lunar Orbiter Laser Altimeter (LOLA) Color-Shaded Relief</a:t>
            </a:r>
          </a:p>
          <a:p>
            <a:pPr>
              <a:defRPr sz="3200" b="1">
                <a:solidFill>
                  <a:schemeClr val="accent3">
                    <a:lumOff val="44000"/>
                  </a:schemeClr>
                </a:solidFill>
              </a:defRPr>
            </a:pPr>
            <a:r>
              <a:t>Landing site:</a:t>
            </a:r>
            <a:r>
              <a:rPr b="0"/>
              <a:t> [-87, 5] near rim of Haworth crater</a:t>
            </a:r>
          </a:p>
          <a:p>
            <a:pPr>
              <a:defRPr sz="3200" b="1">
                <a:solidFill>
                  <a:schemeClr val="accent3">
                    <a:lumOff val="44000"/>
                  </a:schemeClr>
                </a:solidFill>
              </a:defRPr>
            </a:pPr>
            <a:r>
              <a:t>Launch Date:</a:t>
            </a:r>
            <a:r>
              <a:rPr b="0"/>
              <a:t> November 2023</a:t>
            </a:r>
          </a:p>
        </p:txBody>
      </p:sp>
      <p:sp>
        <p:nvSpPr>
          <p:cNvPr id="195" name="TextBox 34"/>
          <p:cNvSpPr txBox="1"/>
          <p:nvPr/>
        </p:nvSpPr>
        <p:spPr>
          <a:xfrm>
            <a:off x="25863575" y="13645480"/>
            <a:ext cx="12308921" cy="3567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 b="1">
                <a:solidFill>
                  <a:schemeClr val="accent3">
                    <a:lumOff val="44000"/>
                  </a:schemeClr>
                </a:solidFill>
              </a:defRPr>
            </a:pPr>
            <a:r>
              <a:t>Mission Objective</a:t>
            </a:r>
            <a:r>
              <a:rPr b="0"/>
              <a:t>: NASA Commercial Lunar Payload Services lander</a:t>
            </a:r>
          </a:p>
          <a:p>
            <a:pPr>
              <a:defRPr sz="3200" b="1">
                <a:solidFill>
                  <a:schemeClr val="accent3">
                    <a:lumOff val="44000"/>
                  </a:schemeClr>
                </a:solidFill>
              </a:defRPr>
            </a:pPr>
            <a:r>
              <a:t>Imagery:</a:t>
            </a:r>
            <a:r>
              <a:rPr b="0"/>
              <a:t> Lunar Orbiter Laser Altimeter Color-Shaded Relief</a:t>
            </a:r>
          </a:p>
          <a:p>
            <a:pPr>
              <a:defRPr sz="3200" b="1">
                <a:solidFill>
                  <a:schemeClr val="accent3">
                    <a:lumOff val="44000"/>
                  </a:schemeClr>
                </a:solidFill>
              </a:defRPr>
            </a:pPr>
            <a:r>
              <a:t>Landing Site</a:t>
            </a:r>
            <a:r>
              <a:rPr b="0"/>
              <a:t>: [0.9, -80.2] rim of Malapert crater A </a:t>
            </a:r>
          </a:p>
          <a:p>
            <a:pPr>
              <a:defRPr sz="3200" b="1">
                <a:solidFill>
                  <a:schemeClr val="accent3">
                    <a:lumOff val="44000"/>
                  </a:schemeClr>
                </a:solidFill>
              </a:defRPr>
            </a:pPr>
            <a:r>
              <a:t>Launch Date</a:t>
            </a:r>
            <a:r>
              <a:rPr b="0"/>
              <a:t>: Q3 2023</a:t>
            </a:r>
          </a:p>
          <a:p>
            <a:pPr>
              <a:defRPr sz="4000" b="1">
                <a:solidFill>
                  <a:schemeClr val="accent3">
                    <a:lumOff val="44000"/>
                  </a:schemeClr>
                </a:solidFill>
              </a:defRPr>
            </a:pPr>
            <a:endParaRPr b="0"/>
          </a:p>
        </p:txBody>
      </p:sp>
      <p:pic>
        <p:nvPicPr>
          <p:cNvPr id="196" name="Picture 12" descr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68" y="6151731"/>
            <a:ext cx="12328925" cy="7212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Picture 13" descr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09788" y="6144578"/>
            <a:ext cx="12388347" cy="7212226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TextBox 1"/>
          <p:cNvSpPr txBox="1"/>
          <p:nvPr/>
        </p:nvSpPr>
        <p:spPr>
          <a:xfrm>
            <a:off x="11634350" y="3062713"/>
            <a:ext cx="15189791" cy="1676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600">
                <a:solidFill>
                  <a:schemeClr val="accent3">
                    <a:lumOff val="44000"/>
                  </a:schemeClr>
                </a:solidFill>
              </a:defRPr>
            </a:pPr>
            <a:r>
              <a:t>By: Raghavendra Raikar, Abhinav Vishnuvajhala, Jackson Cooley</a:t>
            </a:r>
          </a:p>
          <a:p>
            <a:pPr algn="ctr">
              <a:defRPr sz="3600">
                <a:solidFill>
                  <a:schemeClr val="accent3">
                    <a:lumOff val="44000"/>
                  </a:schemeClr>
                </a:solidFill>
              </a:defRPr>
            </a:pPr>
            <a:r>
              <a:t>Mentors: Parul Agrawal, Miguel Del Castillo, Mark E. Peterson</a:t>
            </a:r>
          </a:p>
          <a:p>
            <a:pPr algn="ctr">
              <a:defRPr sz="3600">
                <a:solidFill>
                  <a:schemeClr val="accent3">
                    <a:lumOff val="44000"/>
                  </a:schemeClr>
                </a:solidFill>
              </a:defRPr>
            </a:pPr>
            <a:r>
              <a:t>NASA Ames Research Center</a:t>
            </a:r>
          </a:p>
        </p:txBody>
      </p:sp>
      <p:sp>
        <p:nvSpPr>
          <p:cNvPr id="199" name="TextBox 4"/>
          <p:cNvSpPr txBox="1"/>
          <p:nvPr/>
        </p:nvSpPr>
        <p:spPr>
          <a:xfrm>
            <a:off x="8936826" y="18419529"/>
            <a:ext cx="4110496" cy="5909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000">
                <a:solidFill>
                  <a:schemeClr val="accent3">
                    <a:lumOff val="44000"/>
                  </a:schemeClr>
                </a:solidFill>
              </a:defRPr>
            </a:pPr>
            <a:r>
              <a:rPr sz="3150" dirty="0"/>
              <a:t>Eratosthenian Crater</a:t>
            </a:r>
          </a:p>
          <a:p>
            <a:pPr>
              <a:defRPr sz="3000">
                <a:solidFill>
                  <a:schemeClr val="accent3">
                    <a:lumOff val="44000"/>
                  </a:schemeClr>
                </a:solidFill>
              </a:defRPr>
            </a:pPr>
            <a:r>
              <a:rPr sz="3150" dirty="0"/>
              <a:t>Pre-Nectarian Terra</a:t>
            </a:r>
          </a:p>
          <a:p>
            <a:pPr>
              <a:defRPr sz="3000">
                <a:solidFill>
                  <a:schemeClr val="accent3">
                    <a:lumOff val="44000"/>
                  </a:schemeClr>
                </a:solidFill>
              </a:defRPr>
            </a:pPr>
            <a:r>
              <a:rPr sz="3150" dirty="0"/>
              <a:t>Nectarian Terra-Mantling and Plains</a:t>
            </a:r>
          </a:p>
          <a:p>
            <a:pPr>
              <a:defRPr sz="3000">
                <a:solidFill>
                  <a:schemeClr val="accent3">
                    <a:lumOff val="44000"/>
                  </a:schemeClr>
                </a:solidFill>
              </a:defRPr>
            </a:pPr>
            <a:r>
              <a:rPr sz="3150" dirty="0" err="1"/>
              <a:t>Imbrian</a:t>
            </a:r>
            <a:r>
              <a:rPr sz="3150" dirty="0"/>
              <a:t> Plains</a:t>
            </a:r>
          </a:p>
          <a:p>
            <a:pPr>
              <a:defRPr sz="3000">
                <a:solidFill>
                  <a:schemeClr val="accent3">
                    <a:lumOff val="44000"/>
                  </a:schemeClr>
                </a:solidFill>
              </a:defRPr>
            </a:pPr>
            <a:r>
              <a:rPr sz="3150" dirty="0"/>
              <a:t>Nectarian Basin, Secondary Crater</a:t>
            </a:r>
          </a:p>
          <a:p>
            <a:pPr>
              <a:defRPr sz="3000">
                <a:solidFill>
                  <a:schemeClr val="accent3">
                    <a:lumOff val="44000"/>
                  </a:schemeClr>
                </a:solidFill>
              </a:defRPr>
            </a:pPr>
            <a:r>
              <a:rPr sz="3150" dirty="0"/>
              <a:t>Nectarian Crater</a:t>
            </a:r>
          </a:p>
          <a:p>
            <a:pPr>
              <a:defRPr sz="3000">
                <a:solidFill>
                  <a:schemeClr val="accent3">
                    <a:lumOff val="44000"/>
                  </a:schemeClr>
                </a:solidFill>
              </a:defRPr>
            </a:pPr>
            <a:r>
              <a:rPr sz="3150" dirty="0"/>
              <a:t>Pre-Nectarian Crater</a:t>
            </a:r>
          </a:p>
          <a:p>
            <a:pPr>
              <a:defRPr sz="3000">
                <a:solidFill>
                  <a:schemeClr val="accent3">
                    <a:lumOff val="44000"/>
                  </a:schemeClr>
                </a:solidFill>
              </a:defRPr>
            </a:pPr>
            <a:r>
              <a:rPr sz="3150" dirty="0"/>
              <a:t>Pre-Nectarian Basin</a:t>
            </a:r>
          </a:p>
          <a:p>
            <a:pPr>
              <a:defRPr sz="3000">
                <a:solidFill>
                  <a:schemeClr val="accent3">
                    <a:lumOff val="44000"/>
                  </a:schemeClr>
                </a:solidFill>
              </a:defRPr>
            </a:pPr>
            <a:r>
              <a:rPr sz="3150" dirty="0" err="1"/>
              <a:t>Imbrian</a:t>
            </a:r>
            <a:r>
              <a:rPr sz="3150" dirty="0"/>
              <a:t> </a:t>
            </a:r>
            <a:r>
              <a:rPr sz="3150" dirty="0" err="1"/>
              <a:t>Imbrium</a:t>
            </a:r>
            <a:r>
              <a:rPr sz="3150" dirty="0"/>
              <a:t> Crater</a:t>
            </a:r>
          </a:p>
        </p:txBody>
      </p:sp>
      <p:sp>
        <p:nvSpPr>
          <p:cNvPr id="200" name="Rectangle: Rounded Corners 9"/>
          <p:cNvSpPr/>
          <p:nvPr/>
        </p:nvSpPr>
        <p:spPr>
          <a:xfrm>
            <a:off x="8377195" y="18478689"/>
            <a:ext cx="478658" cy="478559"/>
          </a:xfrm>
          <a:prstGeom prst="roundRect">
            <a:avLst>
              <a:gd name="adj" fmla="val 16667"/>
            </a:avLst>
          </a:prstGeom>
          <a:solidFill>
            <a:srgbClr val="99D203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1" name="Rectangle: Rounded Corners 10"/>
          <p:cNvSpPr/>
          <p:nvPr/>
        </p:nvSpPr>
        <p:spPr>
          <a:xfrm>
            <a:off x="8377195" y="18954151"/>
            <a:ext cx="478658" cy="478559"/>
          </a:xfrm>
          <a:prstGeom prst="roundRect">
            <a:avLst>
              <a:gd name="adj" fmla="val 16667"/>
            </a:avLst>
          </a:prstGeom>
          <a:solidFill>
            <a:srgbClr val="E99B91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2" name="Rectangle: Rounded Corners 17"/>
          <p:cNvSpPr/>
          <p:nvPr/>
        </p:nvSpPr>
        <p:spPr>
          <a:xfrm>
            <a:off x="8378980" y="19436725"/>
            <a:ext cx="478658" cy="478559"/>
          </a:xfrm>
          <a:prstGeom prst="roundRect">
            <a:avLst>
              <a:gd name="adj" fmla="val 16667"/>
            </a:avLst>
          </a:prstGeom>
          <a:solidFill>
            <a:srgbClr val="F8BBCE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3" name="Rectangle: Rounded Corners 18"/>
          <p:cNvSpPr/>
          <p:nvPr/>
        </p:nvSpPr>
        <p:spPr>
          <a:xfrm>
            <a:off x="8380776" y="20420162"/>
            <a:ext cx="478658" cy="478559"/>
          </a:xfrm>
          <a:prstGeom prst="roundRect">
            <a:avLst>
              <a:gd name="adj" fmla="val 16667"/>
            </a:avLst>
          </a:prstGeom>
          <a:solidFill>
            <a:srgbClr val="D6A2D1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4" name="Rectangle: Rounded Corners 19"/>
          <p:cNvSpPr/>
          <p:nvPr/>
        </p:nvSpPr>
        <p:spPr>
          <a:xfrm>
            <a:off x="8382572" y="20895625"/>
            <a:ext cx="478658" cy="478559"/>
          </a:xfrm>
          <a:prstGeom prst="roundRect">
            <a:avLst>
              <a:gd name="adj" fmla="val 16667"/>
            </a:avLst>
          </a:prstGeom>
          <a:solidFill>
            <a:srgbClr val="FE9E55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5" name="Rectangle: Rounded Corners 21"/>
          <p:cNvSpPr/>
          <p:nvPr/>
        </p:nvSpPr>
        <p:spPr>
          <a:xfrm>
            <a:off x="8384368" y="21826740"/>
            <a:ext cx="478658" cy="478559"/>
          </a:xfrm>
          <a:prstGeom prst="roundRect">
            <a:avLst>
              <a:gd name="adj" fmla="val 16667"/>
            </a:avLst>
          </a:prstGeom>
          <a:solidFill>
            <a:srgbClr val="D46329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6" name="Rectangle: Rounded Corners 22"/>
          <p:cNvSpPr/>
          <p:nvPr/>
        </p:nvSpPr>
        <p:spPr>
          <a:xfrm>
            <a:off x="8386167" y="22302204"/>
            <a:ext cx="478658" cy="478559"/>
          </a:xfrm>
          <a:prstGeom prst="roundRect">
            <a:avLst>
              <a:gd name="adj" fmla="val 16667"/>
            </a:avLst>
          </a:prstGeom>
          <a:solidFill>
            <a:srgbClr val="843823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7" name="Rectangle: Rounded Corners 23"/>
          <p:cNvSpPr/>
          <p:nvPr/>
        </p:nvSpPr>
        <p:spPr>
          <a:xfrm>
            <a:off x="8386450" y="22777667"/>
            <a:ext cx="478658" cy="478559"/>
          </a:xfrm>
          <a:prstGeom prst="roundRect">
            <a:avLst>
              <a:gd name="adj" fmla="val 16667"/>
            </a:avLst>
          </a:prstGeom>
          <a:solidFill>
            <a:srgbClr val="68442D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8" name="Rectangle: Rounded Corners 24"/>
          <p:cNvSpPr/>
          <p:nvPr/>
        </p:nvSpPr>
        <p:spPr>
          <a:xfrm>
            <a:off x="8386450" y="23253129"/>
            <a:ext cx="478658" cy="478559"/>
          </a:xfrm>
          <a:prstGeom prst="roundRect">
            <a:avLst>
              <a:gd name="adj" fmla="val 16667"/>
            </a:avLst>
          </a:prstGeom>
          <a:solidFill>
            <a:srgbClr val="037DFF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09" name="Picture 26" descr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1625" y="1914838"/>
            <a:ext cx="5119361" cy="2387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Picture 26" descr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09313" y="26189799"/>
            <a:ext cx="5654138" cy="2837613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TextBox 26"/>
          <p:cNvSpPr txBox="1"/>
          <p:nvPr/>
        </p:nvSpPr>
        <p:spPr>
          <a:xfrm>
            <a:off x="202917" y="4774446"/>
            <a:ext cx="13093650" cy="1217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000" b="1" u="sng">
                <a:solidFill>
                  <a:schemeClr val="accent3">
                    <a:lumOff val="44000"/>
                  </a:schemeClr>
                </a:solidFill>
              </a:defRPr>
            </a:pPr>
            <a:r>
              <a:t>Chandraayan 3: Terrain-Conforming</a:t>
            </a:r>
          </a:p>
          <a:p>
            <a:pPr algn="ctr">
              <a:defRPr sz="4000" b="1" u="sng">
                <a:solidFill>
                  <a:schemeClr val="accent3">
                    <a:lumOff val="44000"/>
                  </a:schemeClr>
                </a:solidFill>
              </a:defRPr>
            </a:pPr>
            <a:r>
              <a:t>Lat-Long Graticules (5 km view)</a:t>
            </a:r>
          </a:p>
        </p:txBody>
      </p:sp>
      <p:sp>
        <p:nvSpPr>
          <p:cNvPr id="212" name="TextBox 27"/>
          <p:cNvSpPr txBox="1"/>
          <p:nvPr/>
        </p:nvSpPr>
        <p:spPr>
          <a:xfrm>
            <a:off x="25737824" y="4569683"/>
            <a:ext cx="12552379" cy="1217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000" b="1" u="sng">
                <a:solidFill>
                  <a:schemeClr val="accent3">
                    <a:lumOff val="44000"/>
                  </a:schemeClr>
                </a:solidFill>
              </a:defRPr>
            </a:pPr>
            <a:r>
              <a:t>Intuitive Machines Nova-C lander I:</a:t>
            </a:r>
          </a:p>
          <a:p>
            <a:pPr algn="ctr">
              <a:defRPr sz="4000" b="1" u="sng">
                <a:solidFill>
                  <a:schemeClr val="accent3">
                    <a:lumOff val="44000"/>
                  </a:schemeClr>
                </a:solidFill>
              </a:defRPr>
            </a:pPr>
            <a:r>
              <a:t>Terrain Elevation Profile (10 km view)</a:t>
            </a:r>
          </a:p>
        </p:txBody>
      </p:sp>
      <p:sp>
        <p:nvSpPr>
          <p:cNvPr id="213" name="TextBox 29"/>
          <p:cNvSpPr txBox="1"/>
          <p:nvPr/>
        </p:nvSpPr>
        <p:spPr>
          <a:xfrm>
            <a:off x="12964743" y="5158828"/>
            <a:ext cx="12519261" cy="64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 b="1" u="sng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Xelene 1: Crater Area Measurement (10 km view)</a:t>
            </a:r>
          </a:p>
        </p:txBody>
      </p:sp>
      <p:sp>
        <p:nvSpPr>
          <p:cNvPr id="214" name="TextBox 30"/>
          <p:cNvSpPr txBox="1"/>
          <p:nvPr/>
        </p:nvSpPr>
        <p:spPr>
          <a:xfrm>
            <a:off x="361331" y="16917605"/>
            <a:ext cx="12274262" cy="1217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000" b="1" u="sng">
                <a:solidFill>
                  <a:schemeClr val="accent3">
                    <a:lumOff val="44000"/>
                  </a:schemeClr>
                </a:solidFill>
              </a:defRPr>
            </a:pPr>
            <a:r>
              <a:t>Russian Space Agency's Luna 25:</a:t>
            </a:r>
          </a:p>
          <a:p>
            <a:pPr algn="ctr">
              <a:defRPr sz="4000" b="1" u="sng">
                <a:solidFill>
                  <a:schemeClr val="accent3">
                    <a:lumOff val="44000"/>
                  </a:schemeClr>
                </a:solidFill>
              </a:defRPr>
            </a:pPr>
            <a:r>
              <a:t>Terrain Profile (20 km view)</a:t>
            </a:r>
          </a:p>
        </p:txBody>
      </p:sp>
      <p:sp>
        <p:nvSpPr>
          <p:cNvPr id="215" name="TextBox 31"/>
          <p:cNvSpPr txBox="1"/>
          <p:nvPr/>
        </p:nvSpPr>
        <p:spPr>
          <a:xfrm>
            <a:off x="26588242" y="17379709"/>
            <a:ext cx="11318512" cy="646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 b="1" u="sng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Current Development: AI-Generated Images</a:t>
            </a:r>
          </a:p>
        </p:txBody>
      </p:sp>
      <p:sp>
        <p:nvSpPr>
          <p:cNvPr id="216" name="TextBox 28"/>
          <p:cNvSpPr txBox="1"/>
          <p:nvPr/>
        </p:nvSpPr>
        <p:spPr>
          <a:xfrm>
            <a:off x="13410640" y="25063723"/>
            <a:ext cx="11586085" cy="203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600" i="1">
                <a:solidFill>
                  <a:schemeClr val="accent3">
                    <a:lumOff val="44000"/>
                  </a:schemeClr>
                </a:solidFill>
              </a:defRPr>
            </a:pPr>
            <a:r>
              <a:rPr dirty="0"/>
              <a:t>Upcoming mission landing sites near South Pole </a:t>
            </a:r>
          </a:p>
          <a:p>
            <a:pPr>
              <a:defRPr b="1" u="sng">
                <a:solidFill>
                  <a:schemeClr val="accent3">
                    <a:lumOff val="44000"/>
                  </a:schemeClr>
                </a:solidFill>
              </a:defRPr>
            </a:pPr>
            <a:endParaRPr dirty="0"/>
          </a:p>
          <a:p>
            <a:pPr>
              <a:defRPr b="1" u="sng">
                <a:solidFill>
                  <a:schemeClr val="accent3">
                    <a:lumOff val="44000"/>
                  </a:schemeClr>
                </a:solidFill>
              </a:defRPr>
            </a:pPr>
            <a:endParaRPr dirty="0"/>
          </a:p>
          <a:p>
            <a:pPr>
              <a:defRPr b="1" u="sng">
                <a:solidFill>
                  <a:schemeClr val="accent3">
                    <a:lumOff val="44000"/>
                  </a:schemeClr>
                </a:solidFill>
              </a:defRPr>
            </a:pPr>
            <a:endParaRPr dirty="0"/>
          </a:p>
        </p:txBody>
      </p:sp>
      <p:pic>
        <p:nvPicPr>
          <p:cNvPr id="217" name="Picture 35" descr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39867" y="16979388"/>
            <a:ext cx="9556015" cy="7885079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TextBox 35"/>
          <p:cNvSpPr txBox="1"/>
          <p:nvPr/>
        </p:nvSpPr>
        <p:spPr>
          <a:xfrm>
            <a:off x="16198087" y="26208868"/>
            <a:ext cx="9166353" cy="2518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 u="sng">
                <a:solidFill>
                  <a:schemeClr val="accent3">
                    <a:lumOff val="44000"/>
                  </a:schemeClr>
                </a:solidFill>
              </a:defRPr>
            </a:pPr>
            <a:r>
              <a:t>References</a:t>
            </a:r>
          </a:p>
          <a:p>
            <a:pPr>
              <a:defRPr sz="2800">
                <a:solidFill>
                  <a:schemeClr val="accent3">
                    <a:lumOff val="44000"/>
                  </a:schemeClr>
                </a:solidFill>
              </a:defRPr>
            </a:pPr>
            <a:r>
              <a:t>[1] https://celestial.arc.nasa.gov</a:t>
            </a:r>
          </a:p>
          <a:p>
            <a:pPr>
              <a:defRPr sz="2800">
                <a:solidFill>
                  <a:schemeClr val="accent3">
                    <a:lumOff val="44000"/>
                  </a:schemeClr>
                </a:solidFill>
              </a:defRPr>
            </a:pPr>
            <a:r>
              <a:t>[2] Agrawal et. al. “Celestial Mapping System for Lunar</a:t>
            </a:r>
          </a:p>
          <a:p>
            <a:pPr>
              <a:defRPr sz="2800">
                <a:solidFill>
                  <a:schemeClr val="accent3">
                    <a:lumOff val="44000"/>
                  </a:schemeClr>
                </a:solidFill>
              </a:defRPr>
            </a:pPr>
            <a:r>
              <a:t>Surface Mapping and Analytics”, Lunar Surface</a:t>
            </a:r>
          </a:p>
          <a:p>
            <a:pPr>
              <a:defRPr sz="2800">
                <a:solidFill>
                  <a:schemeClr val="accent3">
                    <a:lumOff val="44000"/>
                  </a:schemeClr>
                </a:solidFill>
              </a:defRPr>
            </a:pPr>
            <a:r>
              <a:t>Innovation Consortium, 2021</a:t>
            </a:r>
          </a:p>
          <a:p>
            <a:pPr>
              <a:defRPr sz="2800">
                <a:solidFill>
                  <a:schemeClr val="accent3">
                    <a:lumOff val="44000"/>
                  </a:schemeClr>
                </a:solidFill>
              </a:defRPr>
            </a:pPr>
            <a:r>
              <a:t>[3] Bickel V. et al. (2021) Nat Commun 12, 5607</a:t>
            </a:r>
          </a:p>
        </p:txBody>
      </p:sp>
      <p:pic>
        <p:nvPicPr>
          <p:cNvPr id="219" name="Picture 40" descr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025" y="18330507"/>
            <a:ext cx="7852658" cy="7200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Picture 41" descr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32635" y="6105545"/>
            <a:ext cx="12190281" cy="72234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nk Presentation">
  <a:themeElements>
    <a:clrScheme name="Blank Presentation">
      <a:dk1>
        <a:srgbClr val="000000"/>
      </a:dk1>
      <a:lt1>
        <a:srgbClr val="FFCC66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Blank Presentatio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Blank Present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Blank Presentatio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Blank Present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CCDA74AACD5D4EADC2EE3747281D9F" ma:contentTypeVersion="14" ma:contentTypeDescription="Create a new document." ma:contentTypeScope="" ma:versionID="2f8a0e78cc6e7bed3bc2c92a1d2eb844">
  <xsd:schema xmlns:xsd="http://www.w3.org/2001/XMLSchema" xmlns:xs="http://www.w3.org/2001/XMLSchema" xmlns:p="http://schemas.microsoft.com/office/2006/metadata/properties" xmlns:ns2="2c0e83c7-f1f4-44b6-80e1-c0960f127e26" xmlns:ns3="3a75b649-6373-4ed9-a8b7-87d518cc9bbf" xmlns:ns4="d900e117-17a0-4b24-9e47-511ef1d02c43" targetNamespace="http://schemas.microsoft.com/office/2006/metadata/properties" ma:root="true" ma:fieldsID="ddb275f2ab622ac53a8381624b034f97" ns2:_="" ns3:_="" ns4:_="">
    <xsd:import namespace="2c0e83c7-f1f4-44b6-80e1-c0960f127e26"/>
    <xsd:import namespace="3a75b649-6373-4ed9-a8b7-87d518cc9bbf"/>
    <xsd:import namespace="d900e117-17a0-4b24-9e47-511ef1d02c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0e83c7-f1f4-44b6-80e1-c0960f127e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5b649-6373-4ed9-a8b7-87d518cc9bb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bf508df2-539f-4218-ba8e-aa1fdc2b9e88}" ma:internalName="TaxCatchAll" ma:showField="CatchAllData" ma:web="3a75b649-6373-4ed9-a8b7-87d518cc9b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00e117-17a0-4b24-9e47-511ef1d02c43" xsi:nil="true"/>
    <lcf76f155ced4ddcb4097134ff3c332f xmlns="2c0e83c7-f1f4-44b6-80e1-c0960f127e2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549E53F-3F3F-43B1-AC94-9E29DCE401B5}"/>
</file>

<file path=customXml/itemProps2.xml><?xml version="1.0" encoding="utf-8"?>
<ds:datastoreItem xmlns:ds="http://schemas.openxmlformats.org/officeDocument/2006/customXml" ds:itemID="{35BBAFE6-5AD1-46B2-8968-3CC44B540254}"/>
</file>

<file path=customXml/itemProps3.xml><?xml version="1.0" encoding="utf-8"?>
<ds:datastoreItem xmlns:ds="http://schemas.openxmlformats.org/officeDocument/2006/customXml" ds:itemID="{16C25DEB-9933-49B4-97BA-E7A55A70E6DE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436</Words>
  <Application>Microsoft Office PowerPoint</Application>
  <PresentationFormat>Custom</PresentationFormat>
  <Paragraphs>50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Blank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Cooley, Jackson J. (ARC-PX)[Intern]</cp:lastModifiedBy>
  <cp:revision>3</cp:revision>
  <dcterms:modified xsi:type="dcterms:W3CDTF">2023-08-08T23:33:58Z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0x01010057CCDA74AACD5D4EADC2EE3747281D9F</vt:lpwstr>
  </property>
</Properties>
</file>