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1" r:id="rId4"/>
  </p:sldMasterIdLst>
  <p:notesMasterIdLst>
    <p:notesMasterId r:id="rId18"/>
  </p:notesMasterIdLst>
  <p:handoutMasterIdLst>
    <p:handoutMasterId r:id="rId19"/>
  </p:handoutMasterIdLst>
  <p:sldIdLst>
    <p:sldId id="29126" r:id="rId5"/>
    <p:sldId id="1042653224" r:id="rId6"/>
    <p:sldId id="1042653226" r:id="rId7"/>
    <p:sldId id="1042653225" r:id="rId8"/>
    <p:sldId id="29128" r:id="rId9"/>
    <p:sldId id="1042653220" r:id="rId10"/>
    <p:sldId id="1042653221" r:id="rId11"/>
    <p:sldId id="38587" r:id="rId12"/>
    <p:sldId id="1042653219" r:id="rId13"/>
    <p:sldId id="38684" r:id="rId14"/>
    <p:sldId id="38588" r:id="rId15"/>
    <p:sldId id="38589" r:id="rId16"/>
    <p:sldId id="104265322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40" userDrawn="1">
          <p15:clr>
            <a:srgbClr val="A4A3A4"/>
          </p15:clr>
        </p15:guide>
        <p15:guide id="3" pos="6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A4D"/>
    <a:srgbClr val="FF9300"/>
    <a:srgbClr val="FF5D93"/>
    <a:srgbClr val="FF4C41"/>
    <a:srgbClr val="00137D"/>
    <a:srgbClr val="BAE8FD"/>
    <a:srgbClr val="7E7E90"/>
    <a:srgbClr val="B6F2F6"/>
    <a:srgbClr val="A9F2F6"/>
    <a:srgbClr val="D5E5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39" autoAdjust="0"/>
    <p:restoredTop sz="96494" autoAdjust="0"/>
  </p:normalViewPr>
  <p:slideViewPr>
    <p:cSldViewPr snapToGrid="0" snapToObjects="1" showGuides="1">
      <p:cViewPr varScale="1">
        <p:scale>
          <a:sx n="150" d="100"/>
          <a:sy n="150" d="100"/>
        </p:scale>
        <p:origin x="512" y="32"/>
      </p:cViewPr>
      <p:guideLst>
        <p:guide orient="horz" pos="840"/>
        <p:guide pos="648"/>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C2BB7D1-62E5-1946-81ED-D21467A4AAA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7C3AACF-B509-CB44-BB2D-D14CF1AED4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27DDDBE-3C83-4843-B88D-49722AE874DB}" type="datetimeFigureOut">
              <a:rPr lang="en-US" smtClean="0"/>
              <a:t>10/30/23</a:t>
            </a:fld>
            <a:endParaRPr lang="en-US"/>
          </a:p>
        </p:txBody>
      </p:sp>
      <p:sp>
        <p:nvSpPr>
          <p:cNvPr id="4" name="Footer Placeholder 3">
            <a:extLst>
              <a:ext uri="{FF2B5EF4-FFF2-40B4-BE49-F238E27FC236}">
                <a16:creationId xmlns:a16="http://schemas.microsoft.com/office/drawing/2014/main" id="{56AA4C72-FB3E-1B4E-A25E-55A3D5FB5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E76ECC1-C8BE-D54D-B66B-924DBFD15D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BBC576-64D4-FC47-9E8B-0FBA259C409C}" type="slidenum">
              <a:rPr lang="en-US" smtClean="0"/>
              <a:t>‹#›</a:t>
            </a:fld>
            <a:endParaRPr lang="en-US"/>
          </a:p>
        </p:txBody>
      </p:sp>
    </p:spTree>
    <p:extLst>
      <p:ext uri="{BB962C8B-B14F-4D97-AF65-F5344CB8AC3E}">
        <p14:creationId xmlns:p14="http://schemas.microsoft.com/office/powerpoint/2010/main" val="4209882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DFA88B-B832-8147-B14A-5563715CA7E2}" type="datetimeFigureOut">
              <a:rPr lang="en-US" smtClean="0"/>
              <a:t>10/30/23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BCF8E5-FB63-FE4A-8B1A-1C0A4349C33D}" type="slidenum">
              <a:rPr lang="en-US" smtClean="0"/>
              <a:t>‹#›</a:t>
            </a:fld>
            <a:endParaRPr lang="en-US"/>
          </a:p>
        </p:txBody>
      </p:sp>
    </p:spTree>
    <p:extLst>
      <p:ext uri="{BB962C8B-B14F-4D97-AF65-F5344CB8AC3E}">
        <p14:creationId xmlns:p14="http://schemas.microsoft.com/office/powerpoint/2010/main" val="1854520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archive.ipcc.ch/report/graphics/index.php?t=Assessment%20Reports&amp;r=AR5%20-%20WG1&amp;f=Chapter%2008"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NASA’s Earth System Observatory is a constellation of satellite observing systems that addresses the five major designated observables from the 2017 NASA Earth Science Decadal Survey. The Atmosphere Observing System, or AOS, addresses two of these designated observables, aerosols and clouds, convection, and precipitation, or CCP. In this talk, I will provide a brief background on the decadal survey recommendations, the AOS science objectives, and the observing system.</a:t>
            </a:r>
          </a:p>
          <a:p>
            <a:endParaRPr lang="en-US" sz="1800" dirty="0"/>
          </a:p>
        </p:txBody>
      </p:sp>
      <p:sp>
        <p:nvSpPr>
          <p:cNvPr id="4" name="Slide Number Placeholder 3"/>
          <p:cNvSpPr>
            <a:spLocks noGrp="1"/>
          </p:cNvSpPr>
          <p:nvPr>
            <p:ph type="sldNum" sz="quarter" idx="5"/>
          </p:nvPr>
        </p:nvSpPr>
        <p:spPr/>
        <p:txBody>
          <a:bodyPr/>
          <a:lstStyle/>
          <a:p>
            <a:fld id="{BABCF8E5-FB63-FE4A-8B1A-1C0A4349C33D}" type="slidenum">
              <a:rPr lang="en-US" smtClean="0"/>
              <a:t>1</a:t>
            </a:fld>
            <a:endParaRPr lang="en-US"/>
          </a:p>
        </p:txBody>
      </p:sp>
    </p:spTree>
    <p:extLst>
      <p:ext uri="{BB962C8B-B14F-4D97-AF65-F5344CB8AC3E}">
        <p14:creationId xmlns:p14="http://schemas.microsoft.com/office/powerpoint/2010/main" val="838729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mentioned, the inclined project is comprised of contributions from NASA, JAXA, and CNES. JAXA will contribute a Ku-band wide-swath precipitation radar with nadir Doppler capability for measuring convective vertical air motions. Dense over-sampling at nadir combined with the use of the displaced phase center antenna, or DPCA, approach for better removal of spacecraft motion and non-uniform beam filling effects allows us to obtain good measurements of the structure of convective vertical motions for many convective systems. </a:t>
            </a:r>
            <a:r>
              <a:rPr lang="en-US" dirty="0" err="1"/>
              <a:t>Takuji</a:t>
            </a:r>
            <a:r>
              <a:rPr lang="en-US" dirty="0"/>
              <a:t> Kubota will provide details of the radar in his presentation. CNES will provide two identical passive microwave radiometers with channels ranging from 89-325 GHz for characterization of ice cloud properties. The tandem radiometers provide the time rate of change of brightness temperatures over a 2-minute period to allow inference of evolving microphysics and convective vertical ice mass flux. NASA will provide a two-wavelength backscatter lidar with performance similar to or better than CALIPSO, but in a more compact, lower-cost package. The lidar will provide profiles of aerosols and clouds as well as boundary layer height. The expected launch is no earlier than mid 2028. </a:t>
            </a:r>
          </a:p>
          <a:p>
            <a:endParaRPr lang="en-US" dirty="0"/>
          </a:p>
        </p:txBody>
      </p:sp>
      <p:sp>
        <p:nvSpPr>
          <p:cNvPr id="4" name="Slide Number Placeholder 3"/>
          <p:cNvSpPr>
            <a:spLocks noGrp="1"/>
          </p:cNvSpPr>
          <p:nvPr>
            <p:ph type="sldNum" sz="quarter" idx="5"/>
          </p:nvPr>
        </p:nvSpPr>
        <p:spPr/>
        <p:txBody>
          <a:bodyPr/>
          <a:lstStyle/>
          <a:p>
            <a:fld id="{BABCF8E5-FB63-FE4A-8B1A-1C0A4349C33D}" type="slidenum">
              <a:rPr lang="en-US" smtClean="0"/>
              <a:t>5</a:t>
            </a:fld>
            <a:endParaRPr lang="en-US"/>
          </a:p>
        </p:txBody>
      </p:sp>
    </p:spTree>
    <p:extLst>
      <p:ext uri="{BB962C8B-B14F-4D97-AF65-F5344CB8AC3E}">
        <p14:creationId xmlns:p14="http://schemas.microsoft.com/office/powerpoint/2010/main" val="4057944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mentioned, the inclined project is comprised of contributions from NASA, JAXA, and CNES. JAXA will contribute a Ku-band wide-swath precipitation radar with nadir Doppler capability for measuring convective vertical air motions. Dense over-sampling at nadir combined with the use of the displaced phase center antenna, or DPCA, approach for better removal of spacecraft motion and non-uniform beam filling effects allows us to obtain good measurements of the structure of convective vertical motions for many convective systems. </a:t>
            </a:r>
            <a:r>
              <a:rPr lang="en-US" dirty="0" err="1"/>
              <a:t>Takuji</a:t>
            </a:r>
            <a:r>
              <a:rPr lang="en-US" dirty="0"/>
              <a:t> Kubota will provide details of the radar in his presentation. CNES will provide two identical passive microwave radiometers with channels ranging from 89-325 GHz for characterization of ice cloud properties. The tandem radiometers provide the time rate of change of brightness temperatures over a 2-minute period to allow inference of evolving microphysics and convective vertical ice mass flux. NASA will provide a two-wavelength backscatter lidar with performance similar to or better than CALIPSO, but in a more compact, lower-cost package. The lidar will provide profiles of aerosols and clouds as well as boundary layer height. The expected launch is no earlier than mid 2028. </a:t>
            </a:r>
          </a:p>
          <a:p>
            <a:endParaRPr lang="en-US" dirty="0"/>
          </a:p>
        </p:txBody>
      </p:sp>
      <p:sp>
        <p:nvSpPr>
          <p:cNvPr id="4" name="Slide Number Placeholder 3"/>
          <p:cNvSpPr>
            <a:spLocks noGrp="1"/>
          </p:cNvSpPr>
          <p:nvPr>
            <p:ph type="sldNum" sz="quarter" idx="5"/>
          </p:nvPr>
        </p:nvSpPr>
        <p:spPr/>
        <p:txBody>
          <a:bodyPr/>
          <a:lstStyle/>
          <a:p>
            <a:fld id="{BABCF8E5-FB63-FE4A-8B1A-1C0A4349C33D}" type="slidenum">
              <a:rPr lang="en-US" smtClean="0"/>
              <a:t>6</a:t>
            </a:fld>
            <a:endParaRPr lang="en-US"/>
          </a:p>
        </p:txBody>
      </p:sp>
    </p:spTree>
    <p:extLst>
      <p:ext uri="{BB962C8B-B14F-4D97-AF65-F5344CB8AC3E}">
        <p14:creationId xmlns:p14="http://schemas.microsoft.com/office/powerpoint/2010/main" val="3297881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mentioned, the inclined project is comprised of contributions from NASA, JAXA, and CNES. JAXA will contribute a Ku-band wide-swath precipitation radar with nadir Doppler capability for measuring convective vertical air motions. Dense over-sampling at nadir combined with the use of the displaced phase center antenna, or DPCA, approach for better removal of spacecraft motion and non-uniform beam filling effects allows us to obtain good measurements of the structure of convective vertical motions for many convective systems. </a:t>
            </a:r>
            <a:r>
              <a:rPr lang="en-US" dirty="0" err="1"/>
              <a:t>Takuji</a:t>
            </a:r>
            <a:r>
              <a:rPr lang="en-US" dirty="0"/>
              <a:t> Kubota will provide details of the radar in his presentation. CNES will provide two identical passive microwave radiometers with channels ranging from 89-325 GHz for characterization of ice cloud properties. The tandem radiometers provide the time rate of change of brightness temperatures over a 2-minute period to allow inference of evolving microphysics and convective vertical ice mass flux. NASA will provide a two-wavelength backscatter lidar with performance similar to or better than CALIPSO, but in a more compact, lower-cost package. The lidar will provide profiles of aerosols and clouds as well as boundary layer height. The expected launch is no earlier than mid 2028. </a:t>
            </a:r>
          </a:p>
          <a:p>
            <a:endParaRPr lang="en-US" dirty="0"/>
          </a:p>
        </p:txBody>
      </p:sp>
      <p:sp>
        <p:nvSpPr>
          <p:cNvPr id="4" name="Slide Number Placeholder 3"/>
          <p:cNvSpPr>
            <a:spLocks noGrp="1"/>
          </p:cNvSpPr>
          <p:nvPr>
            <p:ph type="sldNum" sz="quarter" idx="5"/>
          </p:nvPr>
        </p:nvSpPr>
        <p:spPr/>
        <p:txBody>
          <a:bodyPr/>
          <a:lstStyle/>
          <a:p>
            <a:fld id="{BABCF8E5-FB63-FE4A-8B1A-1C0A4349C33D}" type="slidenum">
              <a:rPr lang="en-US" smtClean="0"/>
              <a:t>7</a:t>
            </a:fld>
            <a:endParaRPr lang="en-US"/>
          </a:p>
        </p:txBody>
      </p:sp>
    </p:spTree>
    <p:extLst>
      <p:ext uri="{BB962C8B-B14F-4D97-AF65-F5344CB8AC3E}">
        <p14:creationId xmlns:p14="http://schemas.microsoft.com/office/powerpoint/2010/main" val="4206614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polar mission builds on the heritage of the A Train and is designed to optimize instrument synergies to obtain accurate information on processes relevant to climate sensitivity and feedback and aerosol forcing of climate, which requires globally distributed observations. It includes several advanced sensors provided by NASA and industry and contributed instruments from CSA. The next several slides will focus on the key capabilities within each orbit.</a:t>
            </a:r>
          </a:p>
        </p:txBody>
      </p:sp>
      <p:sp>
        <p:nvSpPr>
          <p:cNvPr id="4" name="Slide Number Placeholder 3"/>
          <p:cNvSpPr>
            <a:spLocks noGrp="1"/>
          </p:cNvSpPr>
          <p:nvPr>
            <p:ph type="sldNum" sz="quarter" idx="5"/>
          </p:nvPr>
        </p:nvSpPr>
        <p:spPr/>
        <p:txBody>
          <a:bodyPr/>
          <a:lstStyle/>
          <a:p>
            <a:fld id="{BABCF8E5-FB63-FE4A-8B1A-1C0A4349C33D}" type="slidenum">
              <a:rPr lang="en-US" smtClean="0"/>
              <a:t>8</a:t>
            </a:fld>
            <a:endParaRPr lang="en-US"/>
          </a:p>
        </p:txBody>
      </p:sp>
    </p:spTree>
    <p:extLst>
      <p:ext uri="{BB962C8B-B14F-4D97-AF65-F5344CB8AC3E}">
        <p14:creationId xmlns:p14="http://schemas.microsoft.com/office/powerpoint/2010/main" val="3146882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party images:</a:t>
            </a:r>
          </a:p>
          <a:p>
            <a:r>
              <a:rPr lang="en-US" dirty="0"/>
              <a:t>Lower center image provided by </a:t>
            </a:r>
            <a:r>
              <a:rPr lang="en-US" dirty="0" err="1"/>
              <a:t>Vanderlei</a:t>
            </a:r>
            <a:r>
              <a:rPr lang="en-US" dirty="0"/>
              <a:t> Martins, permission obtained June 8, 2022. Email text below:</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“Hi Scott,</a:t>
            </a:r>
            <a:br>
              <a:rPr lang="en-US" dirty="0"/>
            </a:br>
            <a:r>
              <a:rPr lang="en-US" sz="1200" b="0" i="0" u="none" strike="noStrike" kern="1200" dirty="0">
                <a:solidFill>
                  <a:schemeClr val="tx1"/>
                </a:solidFill>
                <a:effectLst/>
                <a:latin typeface="+mn-lt"/>
                <a:ea typeface="+mn-ea"/>
                <a:cs typeface="+mn-cs"/>
              </a:rPr>
              <a:t>Yes, this is a multi-angle sequence from HARP showing 10 viewing angles. </a:t>
            </a:r>
            <a:br>
              <a:rPr lang="en-US" dirty="0"/>
            </a:br>
            <a:r>
              <a:rPr lang="en-US" sz="1200" b="0" i="0" u="none" strike="noStrike" kern="1200" dirty="0">
                <a:solidFill>
                  <a:schemeClr val="tx1"/>
                </a:solidFill>
                <a:effectLst/>
                <a:latin typeface="+mn-lt"/>
                <a:ea typeface="+mn-ea"/>
                <a:cs typeface="+mn-cs"/>
              </a:rPr>
              <a:t>Since all other examples in your slide are for level 2, I am also attaching an example of level 2 retrieval from HARP and, another case with 60 viewing angles.</a:t>
            </a:r>
            <a:br>
              <a:rPr lang="en-US" dirty="0"/>
            </a:br>
            <a:r>
              <a:rPr lang="en-US" sz="1200" b="0" i="0" u="none" strike="noStrike" kern="1200" dirty="0">
                <a:solidFill>
                  <a:schemeClr val="tx1"/>
                </a:solidFill>
                <a:effectLst/>
                <a:latin typeface="+mn-lt"/>
                <a:ea typeface="+mn-ea"/>
                <a:cs typeface="+mn-cs"/>
              </a:rPr>
              <a:t>Feel free to use any combination you prefer. </a:t>
            </a:r>
            <a:br>
              <a:rPr lang="en-US" dirty="0"/>
            </a:br>
            <a:r>
              <a:rPr lang="en-US" sz="1200" b="0" i="0" u="none" strike="noStrike" kern="1200" dirty="0" err="1">
                <a:solidFill>
                  <a:schemeClr val="tx1"/>
                </a:solidFill>
                <a:effectLst/>
                <a:latin typeface="+mn-lt"/>
                <a:ea typeface="+mn-ea"/>
                <a:cs typeface="+mn-cs"/>
              </a:rPr>
              <a:t>Vanderlei</a:t>
            </a:r>
            <a:br>
              <a:rPr lang="en-US" dirty="0"/>
            </a:br>
            <a:endParaRPr lang="en-US" dirty="0"/>
          </a:p>
          <a:p>
            <a:endParaRPr lang="en-US" dirty="0"/>
          </a:p>
          <a:p>
            <a:endParaRPr lang="en-US" dirty="0"/>
          </a:p>
          <a:p>
            <a:r>
              <a:rPr lang="en-US" dirty="0"/>
              <a:t>Lower right figure provided by Landon Rieger, permission obtained July 13, 2022. Permission email text is below:</a:t>
            </a:r>
          </a:p>
          <a:p>
            <a:endParaRPr lang="en-US" dirty="0"/>
          </a:p>
          <a:p>
            <a:r>
              <a:rPr lang="en-US" dirty="0"/>
              <a:t>Lidar image from https://</a:t>
            </a:r>
            <a:r>
              <a:rPr lang="en-US" dirty="0" err="1"/>
              <a:t>www.researchgate.net</a:t>
            </a:r>
            <a:r>
              <a:rPr lang="en-US" dirty="0"/>
              <a:t>/figure/The-CATS-1064-nm-attenuated-total-backscatter-ATB-a-volume-depolarization-ratio-b_fig1_351400300, with CC 4.0 license. </a:t>
            </a:r>
          </a:p>
          <a:p>
            <a:endParaRPr lang="en-US" dirty="0"/>
          </a:p>
          <a:p>
            <a:r>
              <a:rPr lang="en-US" dirty="0"/>
              <a:t>Hi Sheri and Scott,</a:t>
            </a:r>
          </a:p>
          <a:p>
            <a:r>
              <a:rPr lang="en-US" dirty="0"/>
              <a:t>Feel free to use that graphic wherever it's helpful, including posting it online. If you ever need a higher resolution or vector format just let me know too.</a:t>
            </a:r>
          </a:p>
          <a:p>
            <a:r>
              <a:rPr lang="en-US" dirty="0"/>
              <a:t>Best regards,</a:t>
            </a:r>
          </a:p>
          <a:p>
            <a:r>
              <a:rPr lang="en-US" sz="1200" b="0" i="0" u="none" strike="noStrike" kern="1200" dirty="0">
                <a:solidFill>
                  <a:schemeClr val="tx1"/>
                </a:solidFill>
                <a:effectLst/>
                <a:latin typeface="+mn-lt"/>
                <a:ea typeface="+mn-ea"/>
                <a:cs typeface="+mn-cs"/>
              </a:rPr>
              <a:t>Landon</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BABCF8E5-FB63-FE4A-8B1A-1C0A4349C33D}" type="slidenum">
              <a:rPr lang="en-US" smtClean="0"/>
              <a:t>9</a:t>
            </a:fld>
            <a:endParaRPr lang="en-US"/>
          </a:p>
        </p:txBody>
      </p:sp>
    </p:spTree>
    <p:extLst>
      <p:ext uri="{BB962C8B-B14F-4D97-AF65-F5344CB8AC3E}">
        <p14:creationId xmlns:p14="http://schemas.microsoft.com/office/powerpoint/2010/main" val="2185533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party images:</a:t>
            </a:r>
          </a:p>
          <a:p>
            <a:r>
              <a:rPr lang="en-US" dirty="0"/>
              <a:t>Lower center image provided by </a:t>
            </a:r>
            <a:r>
              <a:rPr lang="en-US" dirty="0" err="1"/>
              <a:t>Vanderlei</a:t>
            </a:r>
            <a:r>
              <a:rPr lang="en-US" dirty="0"/>
              <a:t> Martins, permission obtained June 8, 2022. Email text below:</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“Hi Scott,</a:t>
            </a:r>
            <a:br>
              <a:rPr lang="en-US" dirty="0"/>
            </a:br>
            <a:r>
              <a:rPr lang="en-US" sz="1200" b="0" i="0" u="none" strike="noStrike" kern="1200" dirty="0">
                <a:solidFill>
                  <a:schemeClr val="tx1"/>
                </a:solidFill>
                <a:effectLst/>
                <a:latin typeface="+mn-lt"/>
                <a:ea typeface="+mn-ea"/>
                <a:cs typeface="+mn-cs"/>
              </a:rPr>
              <a:t>Yes, this is a multi-angle sequence from HARP showing 10 viewing angles. </a:t>
            </a:r>
            <a:br>
              <a:rPr lang="en-US" dirty="0"/>
            </a:br>
            <a:r>
              <a:rPr lang="en-US" sz="1200" b="0" i="0" u="none" strike="noStrike" kern="1200" dirty="0">
                <a:solidFill>
                  <a:schemeClr val="tx1"/>
                </a:solidFill>
                <a:effectLst/>
                <a:latin typeface="+mn-lt"/>
                <a:ea typeface="+mn-ea"/>
                <a:cs typeface="+mn-cs"/>
              </a:rPr>
              <a:t>Since all other examples in your slide are for level 2, I am also attaching an example of level 2 retrieval from HARP and, another case with 60 viewing angles.</a:t>
            </a:r>
            <a:br>
              <a:rPr lang="en-US" dirty="0"/>
            </a:br>
            <a:r>
              <a:rPr lang="en-US" sz="1200" b="0" i="0" u="none" strike="noStrike" kern="1200" dirty="0">
                <a:solidFill>
                  <a:schemeClr val="tx1"/>
                </a:solidFill>
                <a:effectLst/>
                <a:latin typeface="+mn-lt"/>
                <a:ea typeface="+mn-ea"/>
                <a:cs typeface="+mn-cs"/>
              </a:rPr>
              <a:t>Feel free to use any combination you prefer. </a:t>
            </a:r>
            <a:br>
              <a:rPr lang="en-US" dirty="0"/>
            </a:br>
            <a:r>
              <a:rPr lang="en-US" sz="1200" b="0" i="0" u="none" strike="noStrike" kern="1200" dirty="0" err="1">
                <a:solidFill>
                  <a:schemeClr val="tx1"/>
                </a:solidFill>
                <a:effectLst/>
                <a:latin typeface="+mn-lt"/>
                <a:ea typeface="+mn-ea"/>
                <a:cs typeface="+mn-cs"/>
              </a:rPr>
              <a:t>Vanderlei</a:t>
            </a:r>
            <a:br>
              <a:rPr lang="en-US" dirty="0"/>
            </a:br>
            <a:endParaRPr lang="en-US" dirty="0"/>
          </a:p>
          <a:p>
            <a:endParaRPr lang="en-US" dirty="0"/>
          </a:p>
          <a:p>
            <a:endParaRPr lang="en-US" dirty="0"/>
          </a:p>
          <a:p>
            <a:r>
              <a:rPr lang="en-US" dirty="0"/>
              <a:t>Lower right figure provided by Landon Rieger, permission obtained July 13, 2022. Permission email text is below:</a:t>
            </a:r>
          </a:p>
          <a:p>
            <a:endParaRPr lang="en-US" dirty="0"/>
          </a:p>
          <a:p>
            <a:r>
              <a:rPr lang="en-US" dirty="0"/>
              <a:t>Lidar image from https://</a:t>
            </a:r>
            <a:r>
              <a:rPr lang="en-US" dirty="0" err="1"/>
              <a:t>www.researchgate.net</a:t>
            </a:r>
            <a:r>
              <a:rPr lang="en-US" dirty="0"/>
              <a:t>/figure/The-CATS-1064-nm-attenuated-total-backscatter-ATB-a-volume-depolarization-ratio-b_fig1_351400300, with CC 4.0 license. </a:t>
            </a:r>
          </a:p>
          <a:p>
            <a:endParaRPr lang="en-US" dirty="0"/>
          </a:p>
          <a:p>
            <a:r>
              <a:rPr lang="en-US" dirty="0"/>
              <a:t>Hi Sheri and Scott,</a:t>
            </a:r>
          </a:p>
          <a:p>
            <a:r>
              <a:rPr lang="en-US" dirty="0"/>
              <a:t>Feel free to use that graphic wherever it's helpful, including posting it online. If you ever need a higher resolution or vector format just let me know too.</a:t>
            </a:r>
          </a:p>
          <a:p>
            <a:r>
              <a:rPr lang="en-US" dirty="0"/>
              <a:t>Best regards,</a:t>
            </a:r>
          </a:p>
          <a:p>
            <a:r>
              <a:rPr lang="en-US" sz="1200" b="0" i="0" u="none" strike="noStrike" kern="1200" dirty="0">
                <a:solidFill>
                  <a:schemeClr val="tx1"/>
                </a:solidFill>
                <a:effectLst/>
                <a:latin typeface="+mn-lt"/>
                <a:ea typeface="+mn-ea"/>
                <a:cs typeface="+mn-cs"/>
              </a:rPr>
              <a:t>Landon</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BABCF8E5-FB63-FE4A-8B1A-1C0A4349C33D}" type="slidenum">
              <a:rPr lang="en-US" smtClean="0"/>
              <a:t>10</a:t>
            </a:fld>
            <a:endParaRPr lang="en-US"/>
          </a:p>
        </p:txBody>
      </p:sp>
    </p:spTree>
    <p:extLst>
      <p:ext uri="{BB962C8B-B14F-4D97-AF65-F5344CB8AC3E}">
        <p14:creationId xmlns:p14="http://schemas.microsoft.com/office/powerpoint/2010/main" val="1334067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party images:</a:t>
            </a:r>
          </a:p>
          <a:p>
            <a:r>
              <a:rPr lang="en-US" dirty="0"/>
              <a:t>Left image provided by </a:t>
            </a:r>
            <a:r>
              <a:rPr lang="en-US" dirty="0" err="1"/>
              <a:t>Vanderlei</a:t>
            </a:r>
            <a:r>
              <a:rPr lang="en-US" dirty="0"/>
              <a:t> Martins, permission obtained June 8, 2022. Email text below:</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“Hi Scott,</a:t>
            </a:r>
            <a:br>
              <a:rPr lang="en-US" dirty="0"/>
            </a:br>
            <a:r>
              <a:rPr lang="en-US" sz="1200" b="0" i="0" u="none" strike="noStrike" kern="1200" dirty="0">
                <a:solidFill>
                  <a:schemeClr val="tx1"/>
                </a:solidFill>
                <a:effectLst/>
                <a:latin typeface="+mn-lt"/>
                <a:ea typeface="+mn-ea"/>
                <a:cs typeface="+mn-cs"/>
              </a:rPr>
              <a:t>Yes, this is a multi-angle sequence from HARP showing 10 viewing angles. </a:t>
            </a:r>
            <a:br>
              <a:rPr lang="en-US" dirty="0"/>
            </a:br>
            <a:r>
              <a:rPr lang="en-US" sz="1200" b="0" i="0" u="none" strike="noStrike" kern="1200" dirty="0">
                <a:solidFill>
                  <a:schemeClr val="tx1"/>
                </a:solidFill>
                <a:effectLst/>
                <a:latin typeface="+mn-lt"/>
                <a:ea typeface="+mn-ea"/>
                <a:cs typeface="+mn-cs"/>
              </a:rPr>
              <a:t>Since all other examples in your slide are for level 2, I am also attaching an example of level 2 retrieval from HARP and, another case with 60 viewing angles.</a:t>
            </a:r>
            <a:br>
              <a:rPr lang="en-US" dirty="0"/>
            </a:br>
            <a:r>
              <a:rPr lang="en-US" sz="1200" b="0" i="0" u="none" strike="noStrike" kern="1200" dirty="0">
                <a:solidFill>
                  <a:schemeClr val="tx1"/>
                </a:solidFill>
                <a:effectLst/>
                <a:latin typeface="+mn-lt"/>
                <a:ea typeface="+mn-ea"/>
                <a:cs typeface="+mn-cs"/>
              </a:rPr>
              <a:t>Feel free to use any combination you prefer. </a:t>
            </a:r>
            <a:br>
              <a:rPr lang="en-US" dirty="0"/>
            </a:br>
            <a:r>
              <a:rPr lang="en-US" sz="1200" b="0" i="0" u="none" strike="noStrike" kern="1200" dirty="0" err="1">
                <a:solidFill>
                  <a:schemeClr val="tx1"/>
                </a:solidFill>
                <a:effectLst/>
                <a:latin typeface="+mn-lt"/>
                <a:ea typeface="+mn-ea"/>
                <a:cs typeface="+mn-cs"/>
              </a:rPr>
              <a:t>Vanderlei</a:t>
            </a:r>
            <a:br>
              <a:rPr lang="en-US" dirty="0"/>
            </a:br>
            <a:endParaRPr lang="en-US" dirty="0"/>
          </a:p>
        </p:txBody>
      </p:sp>
      <p:sp>
        <p:nvSpPr>
          <p:cNvPr id="4" name="Slide Number Placeholder 3"/>
          <p:cNvSpPr>
            <a:spLocks noGrp="1"/>
          </p:cNvSpPr>
          <p:nvPr>
            <p:ph type="sldNum" sz="quarter" idx="5"/>
          </p:nvPr>
        </p:nvSpPr>
        <p:spPr/>
        <p:txBody>
          <a:bodyPr/>
          <a:lstStyle/>
          <a:p>
            <a:fld id="{BABCF8E5-FB63-FE4A-8B1A-1C0A4349C33D}" type="slidenum">
              <a:rPr lang="en-US" smtClean="0"/>
              <a:t>11</a:t>
            </a:fld>
            <a:endParaRPr lang="en-US"/>
          </a:p>
        </p:txBody>
      </p:sp>
    </p:spTree>
    <p:extLst>
      <p:ext uri="{BB962C8B-B14F-4D97-AF65-F5344CB8AC3E}">
        <p14:creationId xmlns:p14="http://schemas.microsoft.com/office/powerpoint/2010/main" val="4274411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Lower right figure provided by Landon Rieger, permission obtained July 13, 2022. Permission email text is below:</a:t>
            </a:r>
          </a:p>
          <a:p>
            <a:endParaRPr lang="en-US" dirty="0"/>
          </a:p>
          <a:p>
            <a:r>
              <a:rPr lang="en-US" dirty="0"/>
              <a:t>Hi Sheri and Scott,</a:t>
            </a:r>
          </a:p>
          <a:p>
            <a:r>
              <a:rPr lang="en-US" dirty="0"/>
              <a:t>Feel free to use that graphic wherever it's helpful, including posting it online. If you ever need a higher resolution or vector format just let me know too.</a:t>
            </a:r>
          </a:p>
          <a:p>
            <a:r>
              <a:rPr lang="en-US" dirty="0"/>
              <a:t>Best regards,</a:t>
            </a:r>
          </a:p>
          <a:p>
            <a:r>
              <a:rPr lang="en-US" sz="1200" b="0" i="0" u="none" strike="noStrike" kern="1200" dirty="0">
                <a:solidFill>
                  <a:schemeClr val="tx1"/>
                </a:solidFill>
                <a:effectLst/>
                <a:latin typeface="+mn-lt"/>
                <a:ea typeface="+mn-ea"/>
                <a:cs typeface="+mn-cs"/>
              </a:rPr>
              <a:t>Landon</a:t>
            </a:r>
            <a:endParaRPr lang="en-US" dirty="0"/>
          </a:p>
        </p:txBody>
      </p:sp>
      <p:sp>
        <p:nvSpPr>
          <p:cNvPr id="4" name="Slide Number Placeholder 3"/>
          <p:cNvSpPr>
            <a:spLocks noGrp="1"/>
          </p:cNvSpPr>
          <p:nvPr>
            <p:ph type="sldNum" sz="quarter" idx="5"/>
          </p:nvPr>
        </p:nvSpPr>
        <p:spPr/>
        <p:txBody>
          <a:bodyPr/>
          <a:lstStyle/>
          <a:p>
            <a:fld id="{BABCF8E5-FB63-FE4A-8B1A-1C0A4349C33D}" type="slidenum">
              <a:rPr lang="en-US" smtClean="0"/>
              <a:t>12</a:t>
            </a:fld>
            <a:endParaRPr lang="en-US"/>
          </a:p>
        </p:txBody>
      </p:sp>
    </p:spTree>
    <p:extLst>
      <p:ext uri="{BB962C8B-B14F-4D97-AF65-F5344CB8AC3E}">
        <p14:creationId xmlns:p14="http://schemas.microsoft.com/office/powerpoint/2010/main" val="2456906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Radiative forcing license info: https://</a:t>
            </a:r>
            <a:r>
              <a:rPr lang="en-US" dirty="0" err="1"/>
              <a:t>creativecommons.org</a:t>
            </a:r>
            <a:r>
              <a:rPr lang="en-US" dirty="0"/>
              <a:t>/licenses/by-</a:t>
            </a:r>
            <a:r>
              <a:rPr lang="en-US" dirty="0" err="1"/>
              <a:t>sa</a:t>
            </a:r>
            <a:r>
              <a:rPr lang="en-US" dirty="0"/>
              <a:t>/4.0/. No change made to figure. Source: </a:t>
            </a:r>
            <a:r>
              <a:rPr lang="en-US" b="0" i="0" u="none" strike="noStrike" dirty="0">
                <a:solidFill>
                  <a:srgbClr val="3366BB"/>
                </a:solidFill>
                <a:effectLst/>
                <a:latin typeface="Arial" panose="020B0604020202020204" pitchFamily="34" charset="0"/>
                <a:hlinkClick r:id="rId3"/>
              </a:rPr>
              <a:t>https://archive.ipcc.ch/report/graphics/index.php?t=Assessment%20Reports&amp;r=AR5%20-%20WG1&amp;f=Chapter%2008</a:t>
            </a:r>
            <a:endParaRPr lang="en-US" b="0" i="0" u="none" strike="noStrike" dirty="0">
              <a:solidFill>
                <a:srgbClr val="3366BB"/>
              </a:solidFill>
              <a:effectLst/>
              <a:latin typeface="Arial" panose="020B0604020202020204" pitchFamily="34" charset="0"/>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ABCF8E5-FB63-FE4A-8B1A-1C0A4349C33D}" type="slidenum">
              <a:rPr lang="en-US" smtClean="0"/>
              <a:t>13</a:t>
            </a:fld>
            <a:endParaRPr lang="en-US"/>
          </a:p>
        </p:txBody>
      </p:sp>
    </p:spTree>
    <p:extLst>
      <p:ext uri="{BB962C8B-B14F-4D97-AF65-F5344CB8AC3E}">
        <p14:creationId xmlns:p14="http://schemas.microsoft.com/office/powerpoint/2010/main" val="32850192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bg1">
            <a:alpha val="65118"/>
          </a:schemeClr>
        </a:solidFill>
        <a:effectLst/>
      </p:bgPr>
    </p:bg>
    <p:spTree>
      <p:nvGrpSpPr>
        <p:cNvPr id="1" name=""/>
        <p:cNvGrpSpPr/>
        <p:nvPr/>
      </p:nvGrpSpPr>
      <p:grpSpPr>
        <a:xfrm>
          <a:off x="0" y="0"/>
          <a:ext cx="0" cy="0"/>
          <a:chOff x="0" y="0"/>
          <a:chExt cx="0" cy="0"/>
        </a:xfrm>
      </p:grpSpPr>
      <p:pic>
        <p:nvPicPr>
          <p:cNvPr id="11" name="Picture 10" descr="Shape&#10;&#10;Description automatically generated">
            <a:extLst>
              <a:ext uri="{FF2B5EF4-FFF2-40B4-BE49-F238E27FC236}">
                <a16:creationId xmlns:a16="http://schemas.microsoft.com/office/drawing/2014/main" id="{7444BEA3-30A2-7644-B7DC-56A862598DCE}"/>
              </a:ext>
            </a:extLst>
          </p:cNvPr>
          <p:cNvPicPr>
            <a:picLocks noChangeAspect="1"/>
          </p:cNvPicPr>
          <p:nvPr userDrawn="1"/>
        </p:nvPicPr>
        <p:blipFill>
          <a:blip r:embed="rId2" cstate="print">
            <a:alphaModFix amt="80000"/>
            <a:extLst>
              <a:ext uri="{28A0092B-C50C-407E-A947-70E740481C1C}">
                <a14:useLocalDpi xmlns:a14="http://schemas.microsoft.com/office/drawing/2010/main"/>
              </a:ext>
            </a:extLst>
          </a:blip>
          <a:stretch>
            <a:fillRect/>
          </a:stretch>
        </p:blipFill>
        <p:spPr>
          <a:xfrm>
            <a:off x="1043553" y="0"/>
            <a:ext cx="8597900" cy="6858000"/>
          </a:xfrm>
          <a:prstGeom prst="rect">
            <a:avLst/>
          </a:prstGeom>
        </p:spPr>
      </p:pic>
      <p:sp>
        <p:nvSpPr>
          <p:cNvPr id="2" name="Title 1">
            <a:extLst>
              <a:ext uri="{FF2B5EF4-FFF2-40B4-BE49-F238E27FC236}">
                <a16:creationId xmlns:a16="http://schemas.microsoft.com/office/drawing/2014/main" id="{B60F2BAF-D58D-3D40-BDAF-EDF77B0F068F}"/>
              </a:ext>
            </a:extLst>
          </p:cNvPr>
          <p:cNvSpPr>
            <a:spLocks noGrp="1"/>
          </p:cNvSpPr>
          <p:nvPr>
            <p:ph type="title"/>
          </p:nvPr>
        </p:nvSpPr>
        <p:spPr>
          <a:xfrm>
            <a:off x="1423687" y="2048721"/>
            <a:ext cx="5828014" cy="578735"/>
          </a:xfrm>
        </p:spPr>
        <p:txBody>
          <a:bodyPr>
            <a:noAutofit/>
          </a:bodyPr>
          <a:lstStyle>
            <a:lvl1pPr>
              <a:defRPr sz="3200" b="1">
                <a:solidFill>
                  <a:srgbClr val="0070C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8E12A87-0E06-E44B-9305-695270104C1D}"/>
              </a:ext>
            </a:extLst>
          </p:cNvPr>
          <p:cNvSpPr>
            <a:spLocks noGrp="1"/>
          </p:cNvSpPr>
          <p:nvPr>
            <p:ph idx="1"/>
          </p:nvPr>
        </p:nvSpPr>
        <p:spPr>
          <a:xfrm>
            <a:off x="1423687" y="2592725"/>
            <a:ext cx="5828014" cy="3321934"/>
          </a:xfrm>
        </p:spPr>
        <p:txBody>
          <a:bodyPr>
            <a:noAutofit/>
          </a:bodyPr>
          <a:lstStyle>
            <a:lvl1pPr marL="0" indent="0">
              <a:lnSpc>
                <a:spcPts val="2760"/>
              </a:lnSpc>
              <a:buNone/>
              <a:defRPr sz="1800">
                <a:solidFill>
                  <a:schemeClr val="tx1"/>
                </a:solidFill>
                <a:latin typeface="Arial" panose="020B0604020202020204" pitchFamily="34" charset="0"/>
                <a:cs typeface="Arial" panose="020B0604020202020204" pitchFamily="34" charset="0"/>
              </a:defRPr>
            </a:lvl1pPr>
            <a:lvl2pPr marL="457200" indent="0">
              <a:buNone/>
              <a:defRPr sz="1800">
                <a:solidFill>
                  <a:schemeClr val="bg1"/>
                </a:solidFill>
                <a:latin typeface="Arial" panose="020B0604020202020204" pitchFamily="34" charset="0"/>
                <a:cs typeface="Arial" panose="020B0604020202020204" pitchFamily="34" charset="0"/>
              </a:defRPr>
            </a:lvl2pPr>
            <a:lvl3pPr marL="914400" indent="0">
              <a:buNone/>
              <a:defRPr sz="1800">
                <a:solidFill>
                  <a:schemeClr val="bg1"/>
                </a:solidFill>
                <a:latin typeface="Arial" panose="020B0604020202020204" pitchFamily="34" charset="0"/>
                <a:cs typeface="Arial" panose="020B0604020202020204" pitchFamily="34" charset="0"/>
              </a:defRPr>
            </a:lvl3pPr>
            <a:lvl4pPr marL="1371600" indent="0">
              <a:buNone/>
              <a:defRPr sz="1800">
                <a:solidFill>
                  <a:schemeClr val="bg1"/>
                </a:solidFill>
                <a:latin typeface="Arial" panose="020B0604020202020204" pitchFamily="34" charset="0"/>
                <a:cs typeface="Arial" panose="020B0604020202020204" pitchFamily="34" charset="0"/>
              </a:defRPr>
            </a:lvl4pPr>
            <a:lvl5pPr marL="1828800" indent="0">
              <a:buNone/>
              <a:defRPr sz="1800">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6" name="Slide Number Placeholder 5">
            <a:extLst>
              <a:ext uri="{FF2B5EF4-FFF2-40B4-BE49-F238E27FC236}">
                <a16:creationId xmlns:a16="http://schemas.microsoft.com/office/drawing/2014/main" id="{18CFF9C8-8B09-2D4F-BD3D-5966A5A38ACD}"/>
              </a:ext>
            </a:extLst>
          </p:cNvPr>
          <p:cNvSpPr>
            <a:spLocks noGrp="1"/>
          </p:cNvSpPr>
          <p:nvPr>
            <p:ph type="sldNum" sz="quarter" idx="12"/>
          </p:nvPr>
        </p:nvSpPr>
        <p:spPr>
          <a:xfrm>
            <a:off x="9448800" y="6492875"/>
            <a:ext cx="2743200" cy="365125"/>
          </a:xfrm>
        </p:spPr>
        <p:txBody>
          <a:bodyPr/>
          <a:lstStyle>
            <a:lvl1pPr>
              <a:defRPr>
                <a:solidFill>
                  <a:srgbClr val="0070C0"/>
                </a:solidFill>
              </a:defRPr>
            </a:lvl1pPr>
          </a:lstStyle>
          <a:p>
            <a:fld id="{6CBF3D6B-7512-DC4E-9AD6-900204DF0DDD}" type="slidenum">
              <a:rPr lang="en-US" smtClean="0"/>
              <a:pPr/>
              <a:t>‹#›</a:t>
            </a:fld>
            <a:endParaRPr lang="en-US" dirty="0"/>
          </a:p>
        </p:txBody>
      </p:sp>
      <p:sp>
        <p:nvSpPr>
          <p:cNvPr id="10" name="Slide Number Placeholder 5">
            <a:extLst>
              <a:ext uri="{FF2B5EF4-FFF2-40B4-BE49-F238E27FC236}">
                <a16:creationId xmlns:a16="http://schemas.microsoft.com/office/drawing/2014/main" id="{CD8E2749-E23A-45E4-A2DF-62F4439F735C}"/>
              </a:ext>
            </a:extLst>
          </p:cNvPr>
          <p:cNvSpPr txBox="1">
            <a:spLocks/>
          </p:cNvSpPr>
          <p:nvPr userDrawn="1"/>
        </p:nvSpPr>
        <p:spPr>
          <a:xfrm>
            <a:off x="0" y="6492875"/>
            <a:ext cx="174105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F6FC18A0-9B30-4A53-820A-D9733724211B}" type="datetime1">
              <a:rPr lang="en-US" smtClean="0">
                <a:solidFill>
                  <a:srgbClr val="0070C0"/>
                </a:solidFill>
              </a:rPr>
              <a:pPr algn="l"/>
              <a:t>10/30/23</a:t>
            </a:fld>
            <a:endParaRPr lang="en-US" dirty="0">
              <a:solidFill>
                <a:srgbClr val="0070C0"/>
              </a:solidFill>
            </a:endParaRPr>
          </a:p>
        </p:txBody>
      </p:sp>
      <p:sp>
        <p:nvSpPr>
          <p:cNvPr id="14" name="Rectangle 13">
            <a:extLst>
              <a:ext uri="{FF2B5EF4-FFF2-40B4-BE49-F238E27FC236}">
                <a16:creationId xmlns:a16="http://schemas.microsoft.com/office/drawing/2014/main" id="{8CA1B801-0862-964B-9FB3-08D9721FA9FA}"/>
              </a:ext>
            </a:extLst>
          </p:cNvPr>
          <p:cNvSpPr/>
          <p:nvPr userDrawn="1"/>
        </p:nvSpPr>
        <p:spPr>
          <a:xfrm>
            <a:off x="0" y="0"/>
            <a:ext cx="925975" cy="6858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5E9FF142-1F06-A44E-B409-E51F02FB8087}"/>
              </a:ext>
            </a:extLst>
          </p:cNvPr>
          <p:cNvSpPr txBox="1"/>
          <p:nvPr userDrawn="1"/>
        </p:nvSpPr>
        <p:spPr>
          <a:xfrm rot="16200000">
            <a:off x="-2602947" y="2921495"/>
            <a:ext cx="6158260" cy="754053"/>
          </a:xfrm>
          <a:prstGeom prst="rect">
            <a:avLst/>
          </a:prstGeom>
          <a:noFill/>
        </p:spPr>
        <p:txBody>
          <a:bodyPr wrap="square" rtlCol="0">
            <a:spAutoFit/>
          </a:bodyPr>
          <a:lstStyle/>
          <a:p>
            <a:pPr algn="r"/>
            <a:r>
              <a:rPr lang="en-US" sz="2300" dirty="0">
                <a:solidFill>
                  <a:schemeClr val="bg1"/>
                </a:solidFill>
                <a:latin typeface="Arial" panose="020B0604020202020204" pitchFamily="34" charset="0"/>
                <a:cs typeface="Arial" panose="020B0604020202020204" pitchFamily="34" charset="0"/>
              </a:rPr>
              <a:t>ATMOSPHERE</a:t>
            </a:r>
          </a:p>
          <a:p>
            <a:pPr algn="r"/>
            <a:r>
              <a:rPr lang="en-US" sz="2000" dirty="0">
                <a:solidFill>
                  <a:schemeClr val="bg1"/>
                </a:solidFill>
                <a:latin typeface="Arial" panose="020B0604020202020204" pitchFamily="34" charset="0"/>
                <a:cs typeface="Arial" panose="020B0604020202020204" pitchFamily="34" charset="0"/>
              </a:rPr>
              <a:t>Observing System</a:t>
            </a:r>
          </a:p>
        </p:txBody>
      </p:sp>
      <p:sp>
        <p:nvSpPr>
          <p:cNvPr id="13" name="Oval 12">
            <a:extLst>
              <a:ext uri="{FF2B5EF4-FFF2-40B4-BE49-F238E27FC236}">
                <a16:creationId xmlns:a16="http://schemas.microsoft.com/office/drawing/2014/main" id="{FDE7D864-EF34-0149-91C4-A7B2B1AA045A}"/>
              </a:ext>
            </a:extLst>
          </p:cNvPr>
          <p:cNvSpPr/>
          <p:nvPr userDrawn="1"/>
        </p:nvSpPr>
        <p:spPr>
          <a:xfrm>
            <a:off x="7335749" y="1637017"/>
            <a:ext cx="4003496" cy="4003496"/>
          </a:xfrm>
          <a:prstGeom prst="ellipse">
            <a:avLst/>
          </a:prstGeom>
          <a:solidFill>
            <a:srgbClr val="414B5A"/>
          </a:solidFill>
          <a:ln w="57150">
            <a:solidFill>
              <a:srgbClr val="8289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2400" dirty="0">
                <a:solidFill>
                  <a:srgbClr val="697082"/>
                </a:solidFill>
              </a:rPr>
              <a:t>SHAPE FILL</a:t>
            </a:r>
          </a:p>
          <a:p>
            <a:pPr algn="ctr">
              <a:spcBef>
                <a:spcPts val="0"/>
              </a:spcBef>
            </a:pPr>
            <a:r>
              <a:rPr lang="en-US" sz="2400" dirty="0">
                <a:solidFill>
                  <a:srgbClr val="697082"/>
                </a:solidFill>
              </a:rPr>
              <a:t>WITH IMAGE</a:t>
            </a:r>
          </a:p>
        </p:txBody>
      </p:sp>
      <p:pic>
        <p:nvPicPr>
          <p:cNvPr id="4" name="Picture 3" descr="A black and white logo&#10;&#10;Description automatically generated with low confidence">
            <a:extLst>
              <a:ext uri="{FF2B5EF4-FFF2-40B4-BE49-F238E27FC236}">
                <a16:creationId xmlns:a16="http://schemas.microsoft.com/office/drawing/2014/main" id="{3928322B-CFA1-4010-5063-57EEB55BCA6D}"/>
              </a:ext>
            </a:extLst>
          </p:cNvPr>
          <p:cNvPicPr>
            <a:picLocks noChangeAspect="1"/>
          </p:cNvPicPr>
          <p:nvPr userDrawn="1"/>
        </p:nvPicPr>
        <p:blipFill>
          <a:blip r:embed="rId3">
            <a:alphaModFix/>
            <a:biLevel thresh="75000"/>
            <a:extLst>
              <a:ext uri="{BEBA8EAE-BF5A-486C-A8C5-ECC9F3942E4B}">
                <a14:imgProps xmlns:a14="http://schemas.microsoft.com/office/drawing/2010/main">
                  <a14:imgLayer r:embed="rId4">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243336" y="358025"/>
            <a:ext cx="1585644" cy="930464"/>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251473D2-2F5C-76FB-C7E1-DC75B86248D6}"/>
              </a:ext>
            </a:extLst>
          </p:cNvPr>
          <p:cNvPicPr>
            <a:picLocks noChangeAspect="1"/>
          </p:cNvPicPr>
          <p:nvPr userDrawn="1"/>
        </p:nvPicPr>
        <p:blipFill>
          <a:blip r:embed="rId5">
            <a:biLevel thresh="75000"/>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1281571" y="219391"/>
            <a:ext cx="2603500" cy="850900"/>
          </a:xfrm>
          <a:prstGeom prst="rect">
            <a:avLst/>
          </a:prstGeom>
        </p:spPr>
      </p:pic>
    </p:spTree>
    <p:extLst>
      <p:ext uri="{BB962C8B-B14F-4D97-AF65-F5344CB8AC3E}">
        <p14:creationId xmlns:p14="http://schemas.microsoft.com/office/powerpoint/2010/main" val="444634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E90C-640E-CD4F-8523-4D3DCAE35FB1}"/>
              </a:ext>
            </a:extLst>
          </p:cNvPr>
          <p:cNvSpPr>
            <a:spLocks noGrp="1"/>
          </p:cNvSpPr>
          <p:nvPr>
            <p:ph type="title"/>
          </p:nvPr>
        </p:nvSpPr>
        <p:spPr>
          <a:xfrm>
            <a:off x="1076960" y="365125"/>
            <a:ext cx="8961120" cy="832525"/>
          </a:xfrm>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59B32945-B964-1647-8393-8C84415002B9}"/>
              </a:ext>
            </a:extLst>
          </p:cNvPr>
          <p:cNvSpPr>
            <a:spLocks noGrp="1"/>
          </p:cNvSpPr>
          <p:nvPr>
            <p:ph idx="1"/>
          </p:nvPr>
        </p:nvSpPr>
        <p:spPr>
          <a:xfrm>
            <a:off x="1076960" y="1342768"/>
            <a:ext cx="10850880" cy="48341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8AD3311-8990-0946-8F5B-0664B6C1B8EE}"/>
              </a:ext>
            </a:extLst>
          </p:cNvPr>
          <p:cNvSpPr>
            <a:spLocks noGrp="1"/>
          </p:cNvSpPr>
          <p:nvPr>
            <p:ph type="sldNum" sz="quarter" idx="12"/>
          </p:nvPr>
        </p:nvSpPr>
        <p:spPr/>
        <p:txBody>
          <a:bodyPr/>
          <a:lstStyle/>
          <a:p>
            <a:fld id="{275EB351-DF63-7543-95D4-9E11F92EACC3}" type="slidenum">
              <a:rPr lang="en-US" smtClean="0"/>
              <a:t>‹#›</a:t>
            </a:fld>
            <a:endParaRPr lang="en-US"/>
          </a:p>
        </p:txBody>
      </p:sp>
      <p:sp>
        <p:nvSpPr>
          <p:cNvPr id="9" name="Rectangle 8">
            <a:extLst>
              <a:ext uri="{FF2B5EF4-FFF2-40B4-BE49-F238E27FC236}">
                <a16:creationId xmlns:a16="http://schemas.microsoft.com/office/drawing/2014/main" id="{1C0243EA-4377-FA4C-8D14-5B2932B9E36E}"/>
              </a:ext>
            </a:extLst>
          </p:cNvPr>
          <p:cNvSpPr/>
          <p:nvPr userDrawn="1"/>
        </p:nvSpPr>
        <p:spPr>
          <a:xfrm>
            <a:off x="0" y="0"/>
            <a:ext cx="925975" cy="6858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289117F-D489-7C47-BED6-91242ED34DBB}"/>
              </a:ext>
            </a:extLst>
          </p:cNvPr>
          <p:cNvSpPr txBox="1"/>
          <p:nvPr userDrawn="1"/>
        </p:nvSpPr>
        <p:spPr>
          <a:xfrm rot="16200000">
            <a:off x="-2602947" y="2921495"/>
            <a:ext cx="6158260" cy="754053"/>
          </a:xfrm>
          <a:prstGeom prst="rect">
            <a:avLst/>
          </a:prstGeom>
          <a:noFill/>
        </p:spPr>
        <p:txBody>
          <a:bodyPr wrap="square" rtlCol="0">
            <a:spAutoFit/>
          </a:bodyPr>
          <a:lstStyle/>
          <a:p>
            <a:pPr algn="r"/>
            <a:r>
              <a:rPr lang="en-US" sz="2300" dirty="0">
                <a:solidFill>
                  <a:schemeClr val="bg1"/>
                </a:solidFill>
                <a:latin typeface="Arial" panose="020B0604020202020204" pitchFamily="34" charset="0"/>
                <a:cs typeface="Arial" panose="020B0604020202020204" pitchFamily="34" charset="0"/>
              </a:rPr>
              <a:t>ATMOSPHERE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Observing System</a:t>
            </a:r>
          </a:p>
        </p:txBody>
      </p:sp>
      <p:pic>
        <p:nvPicPr>
          <p:cNvPr id="4" name="Picture 3" descr="A black and white logo&#10;&#10;Description automatically generated with low confidence">
            <a:extLst>
              <a:ext uri="{FF2B5EF4-FFF2-40B4-BE49-F238E27FC236}">
                <a16:creationId xmlns:a16="http://schemas.microsoft.com/office/drawing/2014/main" id="{35B5FB59-D11A-5EBC-E07F-86EDBBE8F933}"/>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3271360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69AB-C9C7-DC47-BDCC-709203D77CBC}"/>
              </a:ext>
            </a:extLst>
          </p:cNvPr>
          <p:cNvSpPr>
            <a:spLocks noGrp="1"/>
          </p:cNvSpPr>
          <p:nvPr>
            <p:ph type="title"/>
          </p:nvPr>
        </p:nvSpPr>
        <p:spPr>
          <a:xfrm>
            <a:off x="1016000" y="356659"/>
            <a:ext cx="8779933" cy="840991"/>
          </a:xfrm>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3F236822-AC3A-AF45-9C84-4E1CD9776891}"/>
              </a:ext>
            </a:extLst>
          </p:cNvPr>
          <p:cNvSpPr>
            <a:spLocks noGrp="1"/>
          </p:cNvSpPr>
          <p:nvPr>
            <p:ph sz="half" idx="1"/>
          </p:nvPr>
        </p:nvSpPr>
        <p:spPr>
          <a:xfrm>
            <a:off x="1016002" y="1416908"/>
            <a:ext cx="5181600" cy="476005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F909E16-C0FF-A447-914C-52416784370D}"/>
              </a:ext>
            </a:extLst>
          </p:cNvPr>
          <p:cNvSpPr>
            <a:spLocks noGrp="1"/>
          </p:cNvSpPr>
          <p:nvPr>
            <p:ph sz="half" idx="2"/>
          </p:nvPr>
        </p:nvSpPr>
        <p:spPr>
          <a:xfrm>
            <a:off x="6350002" y="1416908"/>
            <a:ext cx="5181600" cy="47600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D270AFF-A6A8-E648-8BF9-222173E569B0}"/>
              </a:ext>
            </a:extLst>
          </p:cNvPr>
          <p:cNvSpPr>
            <a:spLocks noGrp="1"/>
          </p:cNvSpPr>
          <p:nvPr>
            <p:ph type="sldNum" sz="quarter" idx="12"/>
          </p:nvPr>
        </p:nvSpPr>
        <p:spPr/>
        <p:txBody>
          <a:bodyPr/>
          <a:lstStyle/>
          <a:p>
            <a:fld id="{275EB351-DF63-7543-95D4-9E11F92EACC3}" type="slidenum">
              <a:rPr lang="en-US" smtClean="0"/>
              <a:t>‹#›</a:t>
            </a:fld>
            <a:endParaRPr lang="en-US"/>
          </a:p>
        </p:txBody>
      </p:sp>
      <p:sp>
        <p:nvSpPr>
          <p:cNvPr id="8" name="Rectangle 7">
            <a:extLst>
              <a:ext uri="{FF2B5EF4-FFF2-40B4-BE49-F238E27FC236}">
                <a16:creationId xmlns:a16="http://schemas.microsoft.com/office/drawing/2014/main" id="{D8A977F0-5BE1-8042-808B-08580AA6D452}"/>
              </a:ext>
            </a:extLst>
          </p:cNvPr>
          <p:cNvSpPr/>
          <p:nvPr userDrawn="1"/>
        </p:nvSpPr>
        <p:spPr>
          <a:xfrm>
            <a:off x="0" y="0"/>
            <a:ext cx="925975" cy="6858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669AA15-95DD-DD49-B544-BF133EFD4BBB}"/>
              </a:ext>
            </a:extLst>
          </p:cNvPr>
          <p:cNvSpPr txBox="1"/>
          <p:nvPr userDrawn="1"/>
        </p:nvSpPr>
        <p:spPr>
          <a:xfrm rot="16200000">
            <a:off x="-2602947" y="2921495"/>
            <a:ext cx="6158260" cy="754053"/>
          </a:xfrm>
          <a:prstGeom prst="rect">
            <a:avLst/>
          </a:prstGeom>
          <a:noFill/>
        </p:spPr>
        <p:txBody>
          <a:bodyPr wrap="square" rtlCol="0">
            <a:spAutoFit/>
          </a:bodyPr>
          <a:lstStyle/>
          <a:p>
            <a:pPr algn="r"/>
            <a:r>
              <a:rPr lang="en-US" sz="2300" dirty="0">
                <a:solidFill>
                  <a:schemeClr val="bg1"/>
                </a:solidFill>
                <a:latin typeface="Arial" panose="020B0604020202020204" pitchFamily="34" charset="0"/>
                <a:cs typeface="Arial" panose="020B0604020202020204" pitchFamily="34" charset="0"/>
              </a:rPr>
              <a:t>ATMOSPHERE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Observing System</a:t>
            </a:r>
          </a:p>
        </p:txBody>
      </p:sp>
      <p:pic>
        <p:nvPicPr>
          <p:cNvPr id="5" name="Picture 4" descr="A black and white logo&#10;&#10;Description automatically generated with low confidence">
            <a:extLst>
              <a:ext uri="{FF2B5EF4-FFF2-40B4-BE49-F238E27FC236}">
                <a16:creationId xmlns:a16="http://schemas.microsoft.com/office/drawing/2014/main" id="{276EA97F-7369-33FB-220E-0DA1108614F7}"/>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3775285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C6A7BC-C79A-4021-CC0C-ACB9D1A00622}"/>
              </a:ext>
            </a:extLst>
          </p:cNvPr>
          <p:cNvSpPr/>
          <p:nvPr userDrawn="1"/>
        </p:nvSpPr>
        <p:spPr>
          <a:xfrm rot="5400000">
            <a:off x="5571544" y="-5580325"/>
            <a:ext cx="1048916" cy="12192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7FE90C-640E-CD4F-8523-4D3DCAE35FB1}"/>
              </a:ext>
            </a:extLst>
          </p:cNvPr>
          <p:cNvSpPr>
            <a:spLocks noGrp="1"/>
          </p:cNvSpPr>
          <p:nvPr>
            <p:ph type="title"/>
          </p:nvPr>
        </p:nvSpPr>
        <p:spPr>
          <a:xfrm>
            <a:off x="1739900" y="102235"/>
            <a:ext cx="9221470" cy="832525"/>
          </a:xfrm>
        </p:spPr>
        <p:txBody>
          <a:bodyPr/>
          <a:lstStyle>
            <a:lvl1pPr>
              <a:defRPr sz="36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9B32945-B964-1647-8393-8C84415002B9}"/>
              </a:ext>
            </a:extLst>
          </p:cNvPr>
          <p:cNvSpPr>
            <a:spLocks noGrp="1"/>
          </p:cNvSpPr>
          <p:nvPr>
            <p:ph idx="1"/>
          </p:nvPr>
        </p:nvSpPr>
        <p:spPr>
          <a:xfrm>
            <a:off x="320040" y="1223009"/>
            <a:ext cx="11590020" cy="526986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8AD3311-8990-0946-8F5B-0664B6C1B8EE}"/>
              </a:ext>
            </a:extLst>
          </p:cNvPr>
          <p:cNvSpPr>
            <a:spLocks noGrp="1"/>
          </p:cNvSpPr>
          <p:nvPr>
            <p:ph type="sldNum" sz="quarter" idx="12"/>
          </p:nvPr>
        </p:nvSpPr>
        <p:spPr>
          <a:xfrm>
            <a:off x="10157791" y="6492875"/>
            <a:ext cx="2034209" cy="365125"/>
          </a:xfrm>
          <a:prstGeom prst="rect">
            <a:avLst/>
          </a:prstGeom>
        </p:spPr>
        <p:txBody>
          <a:bodyPr/>
          <a:lstStyle/>
          <a:p>
            <a:fld id="{275EB351-DF63-7543-95D4-9E11F92EACC3}" type="slidenum">
              <a:rPr lang="en-US" smtClean="0"/>
              <a:t>‹#›</a:t>
            </a:fld>
            <a:endParaRPr lang="en-US"/>
          </a:p>
        </p:txBody>
      </p:sp>
      <p:pic>
        <p:nvPicPr>
          <p:cNvPr id="5" name="Picture 64" descr="Macintosh HD:Users:kagammage:Documents:Customer work:JOBS ON REVIEW:B1999-simms:Diversity_templates:PowerPoint:Meatball_CMYK_1inch.gif">
            <a:extLst>
              <a:ext uri="{FF2B5EF4-FFF2-40B4-BE49-F238E27FC236}">
                <a16:creationId xmlns:a16="http://schemas.microsoft.com/office/drawing/2014/main" id="{79A8EA10-259A-BFFE-50E0-F59E1C29E283}"/>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1068761" y="43619"/>
            <a:ext cx="1123239" cy="915307"/>
          </a:xfrm>
          <a:prstGeom prst="rect">
            <a:avLst/>
          </a:prstGeom>
          <a:noFill/>
          <a:ln w="9525">
            <a:noFill/>
            <a:miter lim="800000"/>
            <a:headEnd/>
            <a:tailEnd/>
          </a:ln>
        </p:spPr>
      </p:pic>
      <p:pic>
        <p:nvPicPr>
          <p:cNvPr id="7" name="FBE336CA-D04F-4C28-8B2B-56C9F3367D32" descr="49776F9D-8ACD-4413-B9EC-9D0CA8278554">
            <a:extLst>
              <a:ext uri="{FF2B5EF4-FFF2-40B4-BE49-F238E27FC236}">
                <a16:creationId xmlns:a16="http://schemas.microsoft.com/office/drawing/2014/main" id="{085AC72C-7326-53BC-6553-88BFB7F64AD3}"/>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2" y="112199"/>
            <a:ext cx="1722124" cy="790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93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C6A7BC-C79A-4021-CC0C-ACB9D1A00622}"/>
              </a:ext>
            </a:extLst>
          </p:cNvPr>
          <p:cNvSpPr/>
          <p:nvPr userDrawn="1"/>
        </p:nvSpPr>
        <p:spPr>
          <a:xfrm rot="5400000">
            <a:off x="5640125" y="-5648906"/>
            <a:ext cx="911753" cy="12192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7FE90C-640E-CD4F-8523-4D3DCAE35FB1}"/>
              </a:ext>
            </a:extLst>
          </p:cNvPr>
          <p:cNvSpPr>
            <a:spLocks noGrp="1"/>
          </p:cNvSpPr>
          <p:nvPr>
            <p:ph type="title"/>
          </p:nvPr>
        </p:nvSpPr>
        <p:spPr>
          <a:xfrm>
            <a:off x="1739900" y="37840"/>
            <a:ext cx="9221470" cy="832525"/>
          </a:xfrm>
        </p:spPr>
        <p:txBody>
          <a:bodyPr/>
          <a:lstStyle>
            <a:lvl1pPr algn="ctr">
              <a:defRPr sz="36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9B32945-B964-1647-8393-8C84415002B9}"/>
              </a:ext>
            </a:extLst>
          </p:cNvPr>
          <p:cNvSpPr>
            <a:spLocks noGrp="1"/>
          </p:cNvSpPr>
          <p:nvPr>
            <p:ph idx="1"/>
          </p:nvPr>
        </p:nvSpPr>
        <p:spPr>
          <a:xfrm>
            <a:off x="320040" y="1223009"/>
            <a:ext cx="11590020" cy="526986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8AD3311-8990-0946-8F5B-0664B6C1B8EE}"/>
              </a:ext>
            </a:extLst>
          </p:cNvPr>
          <p:cNvSpPr>
            <a:spLocks noGrp="1"/>
          </p:cNvSpPr>
          <p:nvPr>
            <p:ph type="sldNum" sz="quarter" idx="12"/>
          </p:nvPr>
        </p:nvSpPr>
        <p:spPr>
          <a:xfrm>
            <a:off x="10157791" y="6492875"/>
            <a:ext cx="2034209" cy="365125"/>
          </a:xfrm>
          <a:prstGeom prst="rect">
            <a:avLst/>
          </a:prstGeom>
        </p:spPr>
        <p:txBody>
          <a:bodyPr/>
          <a:lstStyle/>
          <a:p>
            <a:fld id="{275EB351-DF63-7543-95D4-9E11F92EACC3}" type="slidenum">
              <a:rPr lang="en-US" smtClean="0"/>
              <a:t>‹#›</a:t>
            </a:fld>
            <a:endParaRPr lang="en-US"/>
          </a:p>
        </p:txBody>
      </p:sp>
      <p:pic>
        <p:nvPicPr>
          <p:cNvPr id="5" name="Picture 64" descr="Macintosh HD:Users:kagammage:Documents:Customer work:JOBS ON REVIEW:B1999-simms:Diversity_templates:PowerPoint:Meatball_CMYK_1inch.gif">
            <a:extLst>
              <a:ext uri="{FF2B5EF4-FFF2-40B4-BE49-F238E27FC236}">
                <a16:creationId xmlns:a16="http://schemas.microsoft.com/office/drawing/2014/main" id="{79A8EA10-259A-BFFE-50E0-F59E1C29E283}"/>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11090014" y="4983"/>
            <a:ext cx="1101986" cy="897988"/>
          </a:xfrm>
          <a:prstGeom prst="rect">
            <a:avLst/>
          </a:prstGeom>
          <a:noFill/>
          <a:ln w="9525">
            <a:noFill/>
            <a:miter lim="800000"/>
            <a:headEnd/>
            <a:tailEnd/>
          </a:ln>
        </p:spPr>
      </p:pic>
      <p:pic>
        <p:nvPicPr>
          <p:cNvPr id="7" name="FBE336CA-D04F-4C28-8B2B-56C9F3367D32" descr="49776F9D-8ACD-4413-B9EC-9D0CA8278554">
            <a:extLst>
              <a:ext uri="{FF2B5EF4-FFF2-40B4-BE49-F238E27FC236}">
                <a16:creationId xmlns:a16="http://schemas.microsoft.com/office/drawing/2014/main" id="{085AC72C-7326-53BC-6553-88BFB7F64AD3}"/>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2" y="60683"/>
            <a:ext cx="1722124" cy="790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313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69AB-C9C7-DC47-BDCC-709203D77CBC}"/>
              </a:ext>
            </a:extLst>
          </p:cNvPr>
          <p:cNvSpPr>
            <a:spLocks noGrp="1"/>
          </p:cNvSpPr>
          <p:nvPr>
            <p:ph type="title"/>
          </p:nvPr>
        </p:nvSpPr>
        <p:spPr>
          <a:xfrm>
            <a:off x="838200" y="365126"/>
            <a:ext cx="8929643" cy="685800"/>
          </a:xfrm>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3F236822-AC3A-AF45-9C84-4E1CD9776891}"/>
              </a:ext>
            </a:extLst>
          </p:cNvPr>
          <p:cNvSpPr>
            <a:spLocks noGrp="1"/>
          </p:cNvSpPr>
          <p:nvPr>
            <p:ph sz="half" idx="1"/>
          </p:nvPr>
        </p:nvSpPr>
        <p:spPr>
          <a:xfrm>
            <a:off x="838200" y="1260389"/>
            <a:ext cx="10668000" cy="49165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AD270AFF-A6A8-E648-8BF9-222173E569B0}"/>
              </a:ext>
            </a:extLst>
          </p:cNvPr>
          <p:cNvSpPr>
            <a:spLocks noGrp="1"/>
          </p:cNvSpPr>
          <p:nvPr>
            <p:ph type="sldNum" sz="quarter" idx="12"/>
          </p:nvPr>
        </p:nvSpPr>
        <p:spPr/>
        <p:txBody>
          <a:bodyPr/>
          <a:lstStyle/>
          <a:p>
            <a:fld id="{275EB351-DF63-7543-95D4-9E11F92EACC3}" type="slidenum">
              <a:rPr lang="en-US" smtClean="0"/>
              <a:t>‹#›</a:t>
            </a:fld>
            <a:endParaRPr lang="en-US"/>
          </a:p>
        </p:txBody>
      </p:sp>
      <p:pic>
        <p:nvPicPr>
          <p:cNvPr id="4" name="Picture 3" descr="A black and white logo&#10;&#10;Description automatically generated with low confidence">
            <a:extLst>
              <a:ext uri="{FF2B5EF4-FFF2-40B4-BE49-F238E27FC236}">
                <a16:creationId xmlns:a16="http://schemas.microsoft.com/office/drawing/2014/main" id="{781EF5AF-B687-78CE-43D8-DF2DB9872739}"/>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2473575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69AB-C9C7-DC47-BDCC-709203D77CBC}"/>
              </a:ext>
            </a:extLst>
          </p:cNvPr>
          <p:cNvSpPr>
            <a:spLocks noGrp="1"/>
          </p:cNvSpPr>
          <p:nvPr>
            <p:ph type="title"/>
          </p:nvPr>
        </p:nvSpPr>
        <p:spPr>
          <a:xfrm>
            <a:off x="838200" y="365125"/>
            <a:ext cx="8929643" cy="832525"/>
          </a:xfrm>
        </p:spPr>
        <p:txBody>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3F236822-AC3A-AF45-9C84-4E1CD9776891}"/>
              </a:ext>
            </a:extLst>
          </p:cNvPr>
          <p:cNvSpPr>
            <a:spLocks noGrp="1"/>
          </p:cNvSpPr>
          <p:nvPr>
            <p:ph sz="half" idx="1"/>
          </p:nvPr>
        </p:nvSpPr>
        <p:spPr>
          <a:xfrm>
            <a:off x="838200" y="1342768"/>
            <a:ext cx="5181600" cy="48341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F909E16-C0FF-A447-914C-52416784370D}"/>
              </a:ext>
            </a:extLst>
          </p:cNvPr>
          <p:cNvSpPr>
            <a:spLocks noGrp="1"/>
          </p:cNvSpPr>
          <p:nvPr>
            <p:ph sz="half" idx="2"/>
          </p:nvPr>
        </p:nvSpPr>
        <p:spPr>
          <a:xfrm>
            <a:off x="6172200" y="1342768"/>
            <a:ext cx="5181600" cy="48341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D270AFF-A6A8-E648-8BF9-222173E569B0}"/>
              </a:ext>
            </a:extLst>
          </p:cNvPr>
          <p:cNvSpPr>
            <a:spLocks noGrp="1"/>
          </p:cNvSpPr>
          <p:nvPr>
            <p:ph type="sldNum" sz="quarter" idx="12"/>
          </p:nvPr>
        </p:nvSpPr>
        <p:spPr/>
        <p:txBody>
          <a:bodyPr/>
          <a:lstStyle/>
          <a:p>
            <a:fld id="{275EB351-DF63-7543-95D4-9E11F92EACC3}" type="slidenum">
              <a:rPr lang="en-US" smtClean="0"/>
              <a:t>‹#›</a:t>
            </a:fld>
            <a:endParaRPr lang="en-US"/>
          </a:p>
        </p:txBody>
      </p:sp>
      <p:pic>
        <p:nvPicPr>
          <p:cNvPr id="5" name="Picture 4" descr="A black and white logo&#10;&#10;Description automatically generated with low confidence">
            <a:extLst>
              <a:ext uri="{FF2B5EF4-FFF2-40B4-BE49-F238E27FC236}">
                <a16:creationId xmlns:a16="http://schemas.microsoft.com/office/drawing/2014/main" id="{90464131-7817-4B0B-DF94-FECBC173198D}"/>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4118414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00B6A-E43B-CA44-8AE0-08760487CC8F}"/>
              </a:ext>
            </a:extLst>
          </p:cNvPr>
          <p:cNvSpPr>
            <a:spLocks noGrp="1"/>
          </p:cNvSpPr>
          <p:nvPr>
            <p:ph type="title"/>
          </p:nvPr>
        </p:nvSpPr>
        <p:spPr>
          <a:xfrm>
            <a:off x="839788" y="365125"/>
            <a:ext cx="9269887" cy="763459"/>
          </a:xfrm>
        </p:spPr>
        <p:txBody>
          <a:bodyPr/>
          <a:lstStyle>
            <a:lvl1pPr>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A4F5B121-A8BC-6A4E-8EE2-41A81C251D32}"/>
              </a:ext>
            </a:extLst>
          </p:cNvPr>
          <p:cNvSpPr>
            <a:spLocks noGrp="1"/>
          </p:cNvSpPr>
          <p:nvPr>
            <p:ph type="body" idx="1"/>
          </p:nvPr>
        </p:nvSpPr>
        <p:spPr>
          <a:xfrm>
            <a:off x="839788" y="1326932"/>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88C4F73-9C62-474A-BFB1-0D52E3039215}"/>
              </a:ext>
            </a:extLst>
          </p:cNvPr>
          <p:cNvSpPr>
            <a:spLocks noGrp="1"/>
          </p:cNvSpPr>
          <p:nvPr>
            <p:ph sz="half" idx="2"/>
          </p:nvPr>
        </p:nvSpPr>
        <p:spPr>
          <a:xfrm>
            <a:off x="839788" y="2215978"/>
            <a:ext cx="5157787" cy="39736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592E8A3-D36F-354B-8580-E713D3834A4E}"/>
              </a:ext>
            </a:extLst>
          </p:cNvPr>
          <p:cNvSpPr>
            <a:spLocks noGrp="1"/>
          </p:cNvSpPr>
          <p:nvPr>
            <p:ph type="body" sz="quarter" idx="3"/>
          </p:nvPr>
        </p:nvSpPr>
        <p:spPr>
          <a:xfrm>
            <a:off x="6172200" y="1326932"/>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4759AC-63AD-1641-81A2-945D45251306}"/>
              </a:ext>
            </a:extLst>
          </p:cNvPr>
          <p:cNvSpPr>
            <a:spLocks noGrp="1"/>
          </p:cNvSpPr>
          <p:nvPr>
            <p:ph sz="quarter" idx="4"/>
          </p:nvPr>
        </p:nvSpPr>
        <p:spPr>
          <a:xfrm>
            <a:off x="6172200" y="2215978"/>
            <a:ext cx="5183188" cy="3973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4D31DE2-6A32-5742-A5CB-F94A1CFE1A31}"/>
              </a:ext>
            </a:extLst>
          </p:cNvPr>
          <p:cNvSpPr>
            <a:spLocks noGrp="1"/>
          </p:cNvSpPr>
          <p:nvPr>
            <p:ph type="sldNum" sz="quarter" idx="12"/>
          </p:nvPr>
        </p:nvSpPr>
        <p:spPr/>
        <p:txBody>
          <a:bodyPr/>
          <a:lstStyle/>
          <a:p>
            <a:fld id="{275EB351-DF63-7543-95D4-9E11F92EACC3}" type="slidenum">
              <a:rPr lang="en-US" smtClean="0"/>
              <a:t>‹#›</a:t>
            </a:fld>
            <a:endParaRPr lang="en-US"/>
          </a:p>
        </p:txBody>
      </p:sp>
      <p:pic>
        <p:nvPicPr>
          <p:cNvPr id="7" name="Picture 6" descr="A black and white logo&#10;&#10;Description automatically generated with low confidence">
            <a:extLst>
              <a:ext uri="{FF2B5EF4-FFF2-40B4-BE49-F238E27FC236}">
                <a16:creationId xmlns:a16="http://schemas.microsoft.com/office/drawing/2014/main" id="{050CBC55-CF97-D68F-7B18-097F07C953A9}"/>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1483932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1993EE38-47D2-4D2F-83EF-828EC4201BA7}"/>
              </a:ext>
            </a:extLst>
          </p:cNvPr>
          <p:cNvSpPr txBox="1">
            <a:spLocks/>
          </p:cNvSpPr>
          <p:nvPr userDrawn="1"/>
        </p:nvSpPr>
        <p:spPr>
          <a:xfrm>
            <a:off x="9448800" y="648805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BF3D6B-7512-DC4E-9AD6-900204DF0DDD}" type="slidenum">
              <a:rPr lang="en-US" smtClean="0">
                <a:solidFill>
                  <a:srgbClr val="0070C0"/>
                </a:solidFill>
              </a:rPr>
              <a:pPr/>
              <a:t>‹#›</a:t>
            </a:fld>
            <a:endParaRPr lang="en-US" dirty="0">
              <a:solidFill>
                <a:srgbClr val="0070C0"/>
              </a:solidFill>
            </a:endParaRPr>
          </a:p>
        </p:txBody>
      </p:sp>
    </p:spTree>
    <p:extLst>
      <p:ext uri="{BB962C8B-B14F-4D97-AF65-F5344CB8AC3E}">
        <p14:creationId xmlns:p14="http://schemas.microsoft.com/office/powerpoint/2010/main" val="90707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03B90C6-5F03-FE4C-8D59-CCC602C5ED3B}"/>
              </a:ext>
            </a:extLst>
          </p:cNvPr>
          <p:cNvSpPr/>
          <p:nvPr userDrawn="1"/>
        </p:nvSpPr>
        <p:spPr>
          <a:xfrm>
            <a:off x="0" y="0"/>
            <a:ext cx="925975" cy="6858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4088BD1-7D82-5741-8BDE-170FCC792172}"/>
              </a:ext>
            </a:extLst>
          </p:cNvPr>
          <p:cNvSpPr txBox="1"/>
          <p:nvPr userDrawn="1"/>
        </p:nvSpPr>
        <p:spPr>
          <a:xfrm rot="16200000">
            <a:off x="-2602947" y="2921495"/>
            <a:ext cx="6158260" cy="754053"/>
          </a:xfrm>
          <a:prstGeom prst="rect">
            <a:avLst/>
          </a:prstGeom>
          <a:noFill/>
        </p:spPr>
        <p:txBody>
          <a:bodyPr wrap="square" rtlCol="0">
            <a:spAutoFit/>
          </a:bodyPr>
          <a:lstStyle/>
          <a:p>
            <a:pPr algn="r"/>
            <a:r>
              <a:rPr lang="en-US" sz="2300" dirty="0">
                <a:solidFill>
                  <a:schemeClr val="bg1"/>
                </a:solidFill>
                <a:latin typeface="Arial" panose="020B0604020202020204" pitchFamily="34" charset="0"/>
                <a:cs typeface="Arial" panose="020B0604020202020204" pitchFamily="34" charset="0"/>
              </a:rPr>
              <a:t>ATMOSPHERE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Observing System</a:t>
            </a:r>
          </a:p>
        </p:txBody>
      </p:sp>
      <p:sp>
        <p:nvSpPr>
          <p:cNvPr id="5" name="Slide Number Placeholder 5">
            <a:extLst>
              <a:ext uri="{FF2B5EF4-FFF2-40B4-BE49-F238E27FC236}">
                <a16:creationId xmlns:a16="http://schemas.microsoft.com/office/drawing/2014/main" id="{1BA54510-0708-A044-8476-E9CDF73C4F79}"/>
              </a:ext>
            </a:extLst>
          </p:cNvPr>
          <p:cNvSpPr>
            <a:spLocks noGrp="1"/>
          </p:cNvSpPr>
          <p:nvPr>
            <p:ph type="sldNum" sz="quarter" idx="4"/>
          </p:nvPr>
        </p:nvSpPr>
        <p:spPr>
          <a:xfrm>
            <a:off x="10157791" y="6492875"/>
            <a:ext cx="2034209" cy="365125"/>
          </a:xfrm>
          <a:prstGeom prst="rect">
            <a:avLst/>
          </a:prstGeom>
        </p:spPr>
        <p:txBody>
          <a:bodyPr vert="horz" lIns="91440" tIns="45720" rIns="91440" bIns="45720" rtlCol="0" anchor="ctr"/>
          <a:lstStyle>
            <a:lvl1pPr algn="r">
              <a:defRPr sz="1200">
                <a:solidFill>
                  <a:srgbClr val="0070C0"/>
                </a:solidFill>
              </a:defRPr>
            </a:lvl1pPr>
          </a:lstStyle>
          <a:p>
            <a:fld id="{6CBF3D6B-7512-DC4E-9AD6-900204DF0DDD}" type="slidenum">
              <a:rPr lang="en-US" smtClean="0"/>
              <a:pPr/>
              <a:t>‹#›</a:t>
            </a:fld>
            <a:endParaRPr lang="en-US" dirty="0"/>
          </a:p>
        </p:txBody>
      </p:sp>
    </p:spTree>
    <p:extLst>
      <p:ext uri="{BB962C8B-B14F-4D97-AF65-F5344CB8AC3E}">
        <p14:creationId xmlns:p14="http://schemas.microsoft.com/office/powerpoint/2010/main" val="3044037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E90C-640E-CD4F-8523-4D3DCAE35FB1}"/>
              </a:ext>
            </a:extLst>
          </p:cNvPr>
          <p:cNvSpPr>
            <a:spLocks noGrp="1"/>
          </p:cNvSpPr>
          <p:nvPr>
            <p:ph type="title"/>
          </p:nvPr>
        </p:nvSpPr>
        <p:spPr>
          <a:xfrm>
            <a:off x="1076960" y="365125"/>
            <a:ext cx="8961120" cy="685801"/>
          </a:xfrm>
        </p:spPr>
        <p:txBody>
          <a:bodyPr/>
          <a:lstStyle>
            <a:lvl1pPr>
              <a:defRPr sz="3200" b="1"/>
            </a:lvl1pPr>
          </a:lstStyle>
          <a:p>
            <a:r>
              <a:rPr lang="en-US" dirty="0"/>
              <a:t>Click to edit Master title style</a:t>
            </a:r>
          </a:p>
        </p:txBody>
      </p:sp>
      <p:sp>
        <p:nvSpPr>
          <p:cNvPr id="6" name="Slide Number Placeholder 5">
            <a:extLst>
              <a:ext uri="{FF2B5EF4-FFF2-40B4-BE49-F238E27FC236}">
                <a16:creationId xmlns:a16="http://schemas.microsoft.com/office/drawing/2014/main" id="{78AD3311-8990-0946-8F5B-0664B6C1B8EE}"/>
              </a:ext>
            </a:extLst>
          </p:cNvPr>
          <p:cNvSpPr>
            <a:spLocks noGrp="1"/>
          </p:cNvSpPr>
          <p:nvPr>
            <p:ph type="sldNum" sz="quarter" idx="12"/>
          </p:nvPr>
        </p:nvSpPr>
        <p:spPr>
          <a:xfrm>
            <a:off x="10157791" y="6492875"/>
            <a:ext cx="2034209" cy="365125"/>
          </a:xfrm>
          <a:prstGeom prst="rect">
            <a:avLst/>
          </a:prstGeom>
        </p:spPr>
        <p:txBody>
          <a:bodyPr/>
          <a:lstStyle/>
          <a:p>
            <a:fld id="{275EB351-DF63-7543-95D4-9E11F92EACC3}" type="slidenum">
              <a:rPr lang="en-US" smtClean="0"/>
              <a:t>‹#›</a:t>
            </a:fld>
            <a:endParaRPr lang="en-US"/>
          </a:p>
        </p:txBody>
      </p:sp>
      <p:sp>
        <p:nvSpPr>
          <p:cNvPr id="9" name="Rectangle 8">
            <a:extLst>
              <a:ext uri="{FF2B5EF4-FFF2-40B4-BE49-F238E27FC236}">
                <a16:creationId xmlns:a16="http://schemas.microsoft.com/office/drawing/2014/main" id="{1C0243EA-4377-FA4C-8D14-5B2932B9E36E}"/>
              </a:ext>
            </a:extLst>
          </p:cNvPr>
          <p:cNvSpPr/>
          <p:nvPr userDrawn="1"/>
        </p:nvSpPr>
        <p:spPr>
          <a:xfrm>
            <a:off x="0" y="0"/>
            <a:ext cx="925975" cy="6858000"/>
          </a:xfrm>
          <a:prstGeom prst="rect">
            <a:avLst/>
          </a:prstGeom>
          <a:solidFill>
            <a:srgbClr val="29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289117F-D489-7C47-BED6-91242ED34DBB}"/>
              </a:ext>
            </a:extLst>
          </p:cNvPr>
          <p:cNvSpPr txBox="1"/>
          <p:nvPr userDrawn="1"/>
        </p:nvSpPr>
        <p:spPr>
          <a:xfrm rot="16200000">
            <a:off x="-2602947" y="2921495"/>
            <a:ext cx="6158260" cy="754053"/>
          </a:xfrm>
          <a:prstGeom prst="rect">
            <a:avLst/>
          </a:prstGeom>
          <a:noFill/>
        </p:spPr>
        <p:txBody>
          <a:bodyPr wrap="square" rtlCol="0">
            <a:spAutoFit/>
          </a:bodyPr>
          <a:lstStyle/>
          <a:p>
            <a:pPr algn="r"/>
            <a:r>
              <a:rPr lang="en-US" sz="2300" dirty="0">
                <a:solidFill>
                  <a:schemeClr val="bg1"/>
                </a:solidFill>
                <a:latin typeface="Arial" panose="020B0604020202020204" pitchFamily="34" charset="0"/>
                <a:cs typeface="Arial" panose="020B0604020202020204" pitchFamily="34" charset="0"/>
              </a:rPr>
              <a:t>ATMOSPHERE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Observing System</a:t>
            </a:r>
          </a:p>
        </p:txBody>
      </p:sp>
      <p:pic>
        <p:nvPicPr>
          <p:cNvPr id="7" name="Picture 6" descr="A black and white logo&#10;&#10;Description automatically generated with low confidence">
            <a:extLst>
              <a:ext uri="{FF2B5EF4-FFF2-40B4-BE49-F238E27FC236}">
                <a16:creationId xmlns:a16="http://schemas.microsoft.com/office/drawing/2014/main" id="{973C7231-C1C1-F743-BAF4-09E47A2662EC}"/>
              </a:ext>
            </a:extLst>
          </p:cNvPr>
          <p:cNvPicPr>
            <a:picLocks noChangeAspect="1"/>
          </p:cNvPicPr>
          <p:nvPr userDrawn="1"/>
        </p:nvPicPr>
        <p:blipFill>
          <a:blip r:embed="rId2">
            <a:alphaModFix/>
            <a:biLevel thresh="75000"/>
            <a:extLst>
              <a:ext uri="{BEBA8EAE-BF5A-486C-A8C5-ECC9F3942E4B}">
                <a14:imgProps xmlns:a14="http://schemas.microsoft.com/office/drawing/2010/main">
                  <a14:imgLayer r:embed="rId3">
                    <a14:imgEffect>
                      <a14:colorTemperature colorTemp="8484"/>
                    </a14:imgEffect>
                    <a14:imgEffect>
                      <a14:saturation sat="205000"/>
                    </a14:imgEffect>
                    <a14:imgEffect>
                      <a14:brightnessContrast bright="-40000" contrast="-40000"/>
                    </a14:imgEffect>
                  </a14:imgLayer>
                </a14:imgProps>
              </a:ext>
            </a:extLst>
          </a:blip>
          <a:stretch>
            <a:fillRect/>
          </a:stretch>
        </p:blipFill>
        <p:spPr>
          <a:xfrm>
            <a:off x="10696754" y="511850"/>
            <a:ext cx="1168703" cy="685800"/>
          </a:xfrm>
          <a:prstGeom prst="rect">
            <a:avLst/>
          </a:prstGeom>
        </p:spPr>
      </p:pic>
    </p:spTree>
    <p:extLst>
      <p:ext uri="{BB962C8B-B14F-4D97-AF65-F5344CB8AC3E}">
        <p14:creationId xmlns:p14="http://schemas.microsoft.com/office/powerpoint/2010/main" val="2723781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F69AB-C9C7-DC47-BDCC-709203D77CBC}"/>
              </a:ext>
            </a:extLst>
          </p:cNvPr>
          <p:cNvSpPr>
            <a:spLocks noGrp="1"/>
          </p:cNvSpPr>
          <p:nvPr>
            <p:ph type="title"/>
          </p:nvPr>
        </p:nvSpPr>
        <p:spPr>
          <a:xfrm>
            <a:off x="326543" y="215124"/>
            <a:ext cx="10101249" cy="685800"/>
          </a:xfrm>
        </p:spPr>
        <p:txBody>
          <a:bodyPr/>
          <a:lstStyle>
            <a:lvl1pPr>
              <a:defRPr sz="36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F236822-AC3A-AF45-9C84-4E1CD9776891}"/>
              </a:ext>
            </a:extLst>
          </p:cNvPr>
          <p:cNvSpPr>
            <a:spLocks noGrp="1"/>
          </p:cNvSpPr>
          <p:nvPr>
            <p:ph sz="half" idx="1"/>
          </p:nvPr>
        </p:nvSpPr>
        <p:spPr>
          <a:xfrm>
            <a:off x="326543" y="1168736"/>
            <a:ext cx="11318432" cy="5008227"/>
          </a:xfrm>
        </p:spPr>
        <p:txBody>
          <a:bodyPr/>
          <a:lstStyle>
            <a:lvl2pPr>
              <a:defRPr sz="2600"/>
            </a:lvl2pPr>
            <a:lvl3pPr>
              <a:defRPr sz="2400"/>
            </a:lvl3pPr>
            <a:lvl4pPr>
              <a:defRPr sz="22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D617FA75-537B-45A2-9BBB-DBA100B3A690}"/>
              </a:ext>
            </a:extLst>
          </p:cNvPr>
          <p:cNvSpPr>
            <a:spLocks noGrp="1"/>
          </p:cNvSpPr>
          <p:nvPr>
            <p:ph type="sldNum" sz="quarter" idx="4"/>
          </p:nvPr>
        </p:nvSpPr>
        <p:spPr>
          <a:xfrm>
            <a:off x="10157791" y="6492875"/>
            <a:ext cx="2034209" cy="365125"/>
          </a:xfrm>
          <a:prstGeom prst="rect">
            <a:avLst/>
          </a:prstGeom>
        </p:spPr>
        <p:txBody>
          <a:bodyPr vert="horz" lIns="91440" tIns="45720" rIns="91440" bIns="0" rtlCol="0" anchor="b" anchorCtr="0"/>
          <a:lstStyle>
            <a:lvl1pPr algn="r">
              <a:defRPr sz="1200">
                <a:solidFill>
                  <a:srgbClr val="0070C0"/>
                </a:solidFill>
              </a:defRPr>
            </a:lvl1pPr>
          </a:lstStyle>
          <a:p>
            <a:fld id="{6CBF3D6B-7512-DC4E-9AD6-900204DF0DDD}" type="slidenum">
              <a:rPr lang="en-US" smtClean="0"/>
              <a:pPr/>
              <a:t>‹#›</a:t>
            </a:fld>
            <a:endParaRPr lang="en-US"/>
          </a:p>
        </p:txBody>
      </p:sp>
    </p:spTree>
    <p:extLst>
      <p:ext uri="{BB962C8B-B14F-4D97-AF65-F5344CB8AC3E}">
        <p14:creationId xmlns:p14="http://schemas.microsoft.com/office/powerpoint/2010/main" val="2159092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6CBF3D6B-7512-DC4E-9AD6-900204DF0DDD}" type="slidenum">
              <a:rPr lang="en-US" smtClean="0"/>
              <a:pPr/>
              <a:t>‹#›</a:t>
            </a:fld>
            <a:endParaRPr lang="en-US"/>
          </a:p>
        </p:txBody>
      </p:sp>
    </p:spTree>
    <p:extLst>
      <p:ext uri="{BB962C8B-B14F-4D97-AF65-F5344CB8AC3E}">
        <p14:creationId xmlns:p14="http://schemas.microsoft.com/office/powerpoint/2010/main" val="3157092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B893CC5-CEA3-7D4F-AD33-6C642CC95ED5}"/>
              </a:ext>
            </a:extLst>
          </p:cNvPr>
          <p:cNvPicPr>
            <a:picLocks noChangeAspect="1"/>
          </p:cNvPicPr>
          <p:nvPr userDrawn="1"/>
        </p:nvPicPr>
        <p:blipFill>
          <a:blip r:embed="rId15"/>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A84BC3DC-8AA7-F241-8F6A-1A474C8B72EF}"/>
              </a:ext>
            </a:extLst>
          </p:cNvPr>
          <p:cNvSpPr/>
          <p:nvPr userDrawn="1"/>
        </p:nvSpPr>
        <p:spPr>
          <a:xfrm flipV="1">
            <a:off x="0" y="0"/>
            <a:ext cx="12192000" cy="6858000"/>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C8256335-A6AC-9240-8C10-F67DAE84D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FA2DE9C0-8C33-8D4D-AD35-791829AF3BD6}"/>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3CCF7D7-D42B-9A4C-B678-096154954999}"/>
              </a:ext>
            </a:extLst>
          </p:cNvPr>
          <p:cNvSpPr>
            <a:spLocks noGrp="1"/>
          </p:cNvSpPr>
          <p:nvPr>
            <p:ph type="sldNum" sz="quarter" idx="4"/>
          </p:nvPr>
        </p:nvSpPr>
        <p:spPr>
          <a:xfrm>
            <a:off x="10157791" y="6492875"/>
            <a:ext cx="2034209" cy="365125"/>
          </a:xfrm>
          <a:prstGeom prst="rect">
            <a:avLst/>
          </a:prstGeom>
        </p:spPr>
        <p:txBody>
          <a:bodyPr vert="horz" lIns="91440" tIns="45720" rIns="91440" bIns="45720" rtlCol="0" anchor="ctr"/>
          <a:lstStyle>
            <a:lvl1pPr algn="r">
              <a:defRPr sz="1200">
                <a:solidFill>
                  <a:srgbClr val="0070C0"/>
                </a:solidFill>
              </a:defRPr>
            </a:lvl1pPr>
          </a:lstStyle>
          <a:p>
            <a:fld id="{6CBF3D6B-7512-DC4E-9AD6-900204DF0DDD}" type="slidenum">
              <a:rPr lang="en-US" smtClean="0"/>
              <a:pPr/>
              <a:t>‹#›</a:t>
            </a:fld>
            <a:endParaRPr lang="en-US" dirty="0"/>
          </a:p>
        </p:txBody>
      </p:sp>
    </p:spTree>
    <p:extLst>
      <p:ext uri="{BB962C8B-B14F-4D97-AF65-F5344CB8AC3E}">
        <p14:creationId xmlns:p14="http://schemas.microsoft.com/office/powerpoint/2010/main" val="35125467"/>
      </p:ext>
    </p:extLst>
  </p:cSld>
  <p:clrMap bg1="lt1" tx1="dk1" bg2="lt2" tx2="dk2" accent1="accent1" accent2="accent2" accent3="accent3" accent4="accent4" accent5="accent5" accent6="accent6" hlink="hlink" folHlink="folHlink"/>
  <p:sldLayoutIdLst>
    <p:sldLayoutId id="2147483684" r:id="rId1"/>
    <p:sldLayoutId id="2147483683" r:id="rId2"/>
    <p:sldLayoutId id="2147483686" r:id="rId3"/>
    <p:sldLayoutId id="2147483691" r:id="rId4"/>
    <p:sldLayoutId id="2147483692" r:id="rId5"/>
    <p:sldLayoutId id="2147483678" r:id="rId6"/>
    <p:sldLayoutId id="2147483685" r:id="rId7"/>
    <p:sldLayoutId id="2147483679" r:id="rId8"/>
    <p:sldLayoutId id="2147483662" r:id="rId9"/>
    <p:sldLayoutId id="2147483689" r:id="rId10"/>
    <p:sldLayoutId id="2147483694" r:id="rId11"/>
    <p:sldLayoutId id="2147483695" r:id="rId12"/>
    <p:sldLayoutId id="2147483696" r:id="rId13"/>
  </p:sldLayoutIdLst>
  <p:hf hdr="0"/>
  <p:txStyles>
    <p:titleStyle>
      <a:lvl1pPr algn="l" defTabSz="914400" rtl="0" eaLnBrk="1" latinLnBrk="0" hangingPunct="1">
        <a:lnSpc>
          <a:spcPct val="90000"/>
        </a:lnSpc>
        <a:spcBef>
          <a:spcPct val="0"/>
        </a:spcBef>
        <a:buNone/>
        <a:defRPr sz="4400" kern="1200">
          <a:solidFill>
            <a:srgbClr val="0070C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8.tif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7.png"/><Relationship Id="rId3" Type="http://schemas.openxmlformats.org/officeDocument/2006/relationships/image" Target="../media/image12.jpeg"/><Relationship Id="rId7" Type="http://schemas.openxmlformats.org/officeDocument/2006/relationships/image" Target="../media/image15.png"/><Relationship Id="rId12" Type="http://schemas.openxmlformats.org/officeDocument/2006/relationships/image" Target="../media/image26.png"/><Relationship Id="rId17" Type="http://schemas.openxmlformats.org/officeDocument/2006/relationships/image" Target="../media/image31.png"/><Relationship Id="rId2" Type="http://schemas.openxmlformats.org/officeDocument/2006/relationships/notesSlide" Target="../notesSlides/notesSlide10.xml"/><Relationship Id="rId16" Type="http://schemas.openxmlformats.org/officeDocument/2006/relationships/image" Target="../media/image30.jpeg"/><Relationship Id="rId1" Type="http://schemas.openxmlformats.org/officeDocument/2006/relationships/slideLayout" Target="../slideLayouts/slideLayout5.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4.png"/><Relationship Id="rId15" Type="http://schemas.openxmlformats.org/officeDocument/2006/relationships/image" Target="../media/image29.png"/><Relationship Id="rId10" Type="http://schemas.openxmlformats.org/officeDocument/2006/relationships/image" Target="../media/image25.tiff"/><Relationship Id="rId4" Type="http://schemas.openxmlformats.org/officeDocument/2006/relationships/image" Target="../media/image13.jpeg"/><Relationship Id="rId9" Type="http://schemas.openxmlformats.org/officeDocument/2006/relationships/image" Target="../media/image24.tiff"/><Relationship Id="rId1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333780-A09A-9C4A-BC42-1E34E82E8D36}"/>
              </a:ext>
            </a:extLst>
          </p:cNvPr>
          <p:cNvSpPr>
            <a:spLocks noGrp="1"/>
          </p:cNvSpPr>
          <p:nvPr>
            <p:ph type="sldNum" sz="quarter" idx="12"/>
          </p:nvPr>
        </p:nvSpPr>
        <p:spPr/>
        <p:txBody>
          <a:bodyPr/>
          <a:lstStyle/>
          <a:p>
            <a:fld id="{6CBF3D6B-7512-DC4E-9AD6-900204DF0DDD}" type="slidenum">
              <a:rPr lang="en-US" smtClean="0"/>
              <a:pPr/>
              <a:t>1</a:t>
            </a:fld>
            <a:endParaRPr lang="en-US" dirty="0"/>
          </a:p>
        </p:txBody>
      </p:sp>
      <p:sp>
        <p:nvSpPr>
          <p:cNvPr id="10" name="TextBox 9">
            <a:extLst>
              <a:ext uri="{FF2B5EF4-FFF2-40B4-BE49-F238E27FC236}">
                <a16:creationId xmlns:a16="http://schemas.microsoft.com/office/drawing/2014/main" id="{F6A4A749-8A6C-B847-96EC-9D2AB29A7101}"/>
              </a:ext>
            </a:extLst>
          </p:cNvPr>
          <p:cNvSpPr txBox="1"/>
          <p:nvPr/>
        </p:nvSpPr>
        <p:spPr>
          <a:xfrm>
            <a:off x="873486" y="1991696"/>
            <a:ext cx="6565004" cy="1077218"/>
          </a:xfrm>
          <a:prstGeom prst="rect">
            <a:avLst/>
          </a:prstGeom>
          <a:noFill/>
        </p:spPr>
        <p:txBody>
          <a:bodyPr wrap="square" rtlCol="0">
            <a:spAutoFit/>
          </a:bodyPr>
          <a:lstStyle/>
          <a:p>
            <a:pPr algn="ctr"/>
            <a:r>
              <a:rPr lang="en-US" sz="3200" b="1" dirty="0"/>
              <a:t> NASA Atmosphere Observing System (AOS)</a:t>
            </a:r>
            <a:endParaRPr lang="en-US" sz="2800" b="1" dirty="0">
              <a:solidFill>
                <a:schemeClr val="accent1"/>
              </a:solidFill>
            </a:endParaRPr>
          </a:p>
        </p:txBody>
      </p:sp>
      <p:pic>
        <p:nvPicPr>
          <p:cNvPr id="21" name="Picture 20">
            <a:extLst>
              <a:ext uri="{FF2B5EF4-FFF2-40B4-BE49-F238E27FC236}">
                <a16:creationId xmlns:a16="http://schemas.microsoft.com/office/drawing/2014/main" id="{8E656AB9-82C6-6242-8BBB-84A16FF7E54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359972" y="1656706"/>
            <a:ext cx="3958542" cy="3946967"/>
          </a:xfrm>
          <a:prstGeom prst="ellipse">
            <a:avLst/>
          </a:prstGeom>
        </p:spPr>
      </p:pic>
      <p:sp>
        <p:nvSpPr>
          <p:cNvPr id="4" name="TextBox 3">
            <a:extLst>
              <a:ext uri="{FF2B5EF4-FFF2-40B4-BE49-F238E27FC236}">
                <a16:creationId xmlns:a16="http://schemas.microsoft.com/office/drawing/2014/main" id="{93898580-EAB1-CF4F-99EE-13BB9150A93F}"/>
              </a:ext>
            </a:extLst>
          </p:cNvPr>
          <p:cNvSpPr txBox="1"/>
          <p:nvPr/>
        </p:nvSpPr>
        <p:spPr>
          <a:xfrm>
            <a:off x="1065941" y="3872567"/>
            <a:ext cx="6424888" cy="1569660"/>
          </a:xfrm>
          <a:prstGeom prst="rect">
            <a:avLst/>
          </a:prstGeom>
          <a:noFill/>
        </p:spPr>
        <p:txBody>
          <a:bodyPr wrap="square" rtlCol="0">
            <a:spAutoFit/>
          </a:bodyPr>
          <a:lstStyle/>
          <a:p>
            <a:r>
              <a:rPr lang="en-US" sz="2000" dirty="0"/>
              <a:t>Daniel J. Cecil</a:t>
            </a:r>
            <a:r>
              <a:rPr lang="en-US" sz="2000" baseline="30000" dirty="0"/>
              <a:t>1</a:t>
            </a:r>
            <a:r>
              <a:rPr lang="en-US" sz="2000" dirty="0"/>
              <a:t>, NASA MSFC</a:t>
            </a:r>
          </a:p>
          <a:p>
            <a:r>
              <a:rPr lang="en-US" sz="2000" dirty="0"/>
              <a:t>AOS Deputy Project Scientist – Suborbital</a:t>
            </a:r>
          </a:p>
          <a:p>
            <a:r>
              <a:rPr lang="en-US" sz="2000" dirty="0" err="1"/>
              <a:t>Daniel.J.Cecil@nasa.gov</a:t>
            </a:r>
            <a:endParaRPr lang="en-US" sz="2000" dirty="0"/>
          </a:p>
          <a:p>
            <a:endParaRPr lang="en-US" dirty="0"/>
          </a:p>
          <a:p>
            <a:r>
              <a:rPr lang="en-US" dirty="0"/>
              <a:t>Scott Braun</a:t>
            </a:r>
            <a:r>
              <a:rPr lang="en-US" baseline="30000" dirty="0"/>
              <a:t>2</a:t>
            </a:r>
            <a:r>
              <a:rPr lang="en-US" dirty="0"/>
              <a:t>, John Yorks</a:t>
            </a:r>
            <a:r>
              <a:rPr lang="en-US" baseline="30000" dirty="0"/>
              <a:t>2</a:t>
            </a:r>
            <a:r>
              <a:rPr lang="en-US" dirty="0"/>
              <a:t>, Tyler Thorsen</a:t>
            </a:r>
            <a:r>
              <a:rPr lang="en-US" baseline="30000" dirty="0"/>
              <a:t>3</a:t>
            </a:r>
            <a:endParaRPr lang="en-US" dirty="0"/>
          </a:p>
        </p:txBody>
      </p:sp>
      <p:sp>
        <p:nvSpPr>
          <p:cNvPr id="3" name="TextBox 2">
            <a:extLst>
              <a:ext uri="{FF2B5EF4-FFF2-40B4-BE49-F238E27FC236}">
                <a16:creationId xmlns:a16="http://schemas.microsoft.com/office/drawing/2014/main" id="{838AECD0-99D5-6D07-DA97-857BE67E1029}"/>
              </a:ext>
            </a:extLst>
          </p:cNvPr>
          <p:cNvSpPr txBox="1"/>
          <p:nvPr/>
        </p:nvSpPr>
        <p:spPr>
          <a:xfrm>
            <a:off x="1072703" y="5425143"/>
            <a:ext cx="2459584" cy="646331"/>
          </a:xfrm>
          <a:prstGeom prst="rect">
            <a:avLst/>
          </a:prstGeom>
          <a:noFill/>
        </p:spPr>
        <p:txBody>
          <a:bodyPr wrap="none" rtlCol="0">
            <a:spAutoFit/>
          </a:bodyPr>
          <a:lstStyle/>
          <a:p>
            <a:r>
              <a:rPr lang="en-US" sz="1200" dirty="0"/>
              <a:t>1 NASA Marshall Space Flight Center</a:t>
            </a:r>
          </a:p>
          <a:p>
            <a:r>
              <a:rPr lang="en-US" sz="1200" dirty="0"/>
              <a:t>2 NASA Goddard Space Flight Center</a:t>
            </a:r>
          </a:p>
          <a:p>
            <a:r>
              <a:rPr lang="en-US" sz="1200" dirty="0"/>
              <a:t>3 NASA Langley Research Center</a:t>
            </a:r>
          </a:p>
        </p:txBody>
      </p:sp>
      <p:sp>
        <p:nvSpPr>
          <p:cNvPr id="5" name="TextBox 4">
            <a:extLst>
              <a:ext uri="{FF2B5EF4-FFF2-40B4-BE49-F238E27FC236}">
                <a16:creationId xmlns:a16="http://schemas.microsoft.com/office/drawing/2014/main" id="{9E3A19A3-A39D-CD6E-3E14-4FA24810982C}"/>
              </a:ext>
            </a:extLst>
          </p:cNvPr>
          <p:cNvSpPr txBox="1"/>
          <p:nvPr/>
        </p:nvSpPr>
        <p:spPr>
          <a:xfrm>
            <a:off x="4760843" y="5814391"/>
            <a:ext cx="3538331" cy="830997"/>
          </a:xfrm>
          <a:prstGeom prst="rect">
            <a:avLst/>
          </a:prstGeom>
          <a:noFill/>
        </p:spPr>
        <p:txBody>
          <a:bodyPr wrap="square" rtlCol="0">
            <a:spAutoFit/>
          </a:bodyPr>
          <a:lstStyle/>
          <a:p>
            <a:pPr algn="r"/>
            <a:r>
              <a:rPr lang="en-US" sz="1600" i="1" u="none" strike="noStrike" dirty="0">
                <a:effectLst/>
                <a:latin typeface="Arial" panose="020B0604020202020204" pitchFamily="34" charset="0"/>
              </a:rPr>
              <a:t>ESA-JAXA Pre-Launch </a:t>
            </a:r>
            <a:r>
              <a:rPr lang="en-US" sz="1600" i="1" u="none" strike="noStrike" dirty="0" err="1">
                <a:effectLst/>
                <a:latin typeface="Arial" panose="020B0604020202020204" pitchFamily="34" charset="0"/>
              </a:rPr>
              <a:t>EarthCARE</a:t>
            </a:r>
            <a:br>
              <a:rPr lang="en-US" sz="1600" i="1" u="none" strike="noStrike" dirty="0">
                <a:effectLst/>
                <a:latin typeface="Arial" panose="020B0604020202020204" pitchFamily="34" charset="0"/>
              </a:rPr>
            </a:br>
            <a:r>
              <a:rPr lang="en-US" sz="1600" i="1" u="none" strike="noStrike" dirty="0">
                <a:effectLst/>
                <a:latin typeface="Arial" panose="020B0604020202020204" pitchFamily="34" charset="0"/>
              </a:rPr>
              <a:t>Science and Validation Workshop</a:t>
            </a:r>
          </a:p>
          <a:p>
            <a:pPr algn="r"/>
            <a:r>
              <a:rPr lang="en-US" sz="1600" i="1" dirty="0">
                <a:latin typeface="Arial" panose="020B0604020202020204" pitchFamily="34" charset="0"/>
              </a:rPr>
              <a:t>November 2023</a:t>
            </a:r>
            <a:endParaRPr lang="en-US" sz="1600" i="1" dirty="0"/>
          </a:p>
        </p:txBody>
      </p:sp>
    </p:spTree>
    <p:extLst>
      <p:ext uri="{BB962C8B-B14F-4D97-AF65-F5344CB8AC3E}">
        <p14:creationId xmlns:p14="http://schemas.microsoft.com/office/powerpoint/2010/main" val="1732581612"/>
      </p:ext>
    </p:extLst>
  </p:cSld>
  <p:clrMapOvr>
    <a:masterClrMapping/>
  </p:clrMapOvr>
  <mc:AlternateContent xmlns:mc="http://schemas.openxmlformats.org/markup-compatibility/2006" xmlns:p14="http://schemas.microsoft.com/office/powerpoint/2010/main">
    <mc:Choice Requires="p14">
      <p:transition spd="med" p14:dur="700" advTm="34734">
        <p:fade/>
      </p:transition>
    </mc:Choice>
    <mc:Fallback xmlns="">
      <p:transition spd="med" advTm="34734">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A821E7-896D-4B5A-AF87-07F8767055DF}"/>
              </a:ext>
            </a:extLst>
          </p:cNvPr>
          <p:cNvSpPr>
            <a:spLocks noGrp="1"/>
          </p:cNvSpPr>
          <p:nvPr>
            <p:ph type="title"/>
          </p:nvPr>
        </p:nvSpPr>
        <p:spPr/>
        <p:txBody>
          <a:bodyPr vert="horz" lIns="91440" tIns="45720" rIns="91440" bIns="45720" rtlCol="0" anchor="ctr">
            <a:noAutofit/>
          </a:bodyPr>
          <a:lstStyle/>
          <a:p>
            <a:pPr algn="ctr"/>
            <a:r>
              <a:rPr lang="en-US" dirty="0">
                <a:solidFill>
                  <a:schemeClr val="bg1"/>
                </a:solidFill>
                <a:effectLst>
                  <a:outerShdw blurRad="63500" sx="102000" sy="102000" algn="ctr" rotWithShape="0">
                    <a:prstClr val="black">
                      <a:alpha val="40000"/>
                    </a:prstClr>
                  </a:outerShdw>
                </a:effectLst>
              </a:rPr>
              <a:t>AOS Addresses Aerosol, Cloud, Convection, and Precipitation Processes</a:t>
            </a:r>
          </a:p>
        </p:txBody>
      </p:sp>
      <p:sp>
        <p:nvSpPr>
          <p:cNvPr id="3" name="Content Placeholder 2">
            <a:extLst>
              <a:ext uri="{FF2B5EF4-FFF2-40B4-BE49-F238E27FC236}">
                <a16:creationId xmlns:a16="http://schemas.microsoft.com/office/drawing/2014/main" id="{A6AD7FD2-F2C5-454E-994D-68CE5DBF3E83}"/>
              </a:ext>
            </a:extLst>
          </p:cNvPr>
          <p:cNvSpPr>
            <a:spLocks noGrp="1"/>
          </p:cNvSpPr>
          <p:nvPr>
            <p:ph idx="1"/>
          </p:nvPr>
        </p:nvSpPr>
        <p:spPr>
          <a:xfrm>
            <a:off x="677732" y="1036893"/>
            <a:ext cx="11232328" cy="5269866"/>
          </a:xfrm>
        </p:spPr>
        <p:txBody>
          <a:bodyPr vert="horz" lIns="91440" tIns="45720" rIns="91440" bIns="45720" rtlCol="0" anchor="t">
            <a:noAutofit/>
          </a:bodyPr>
          <a:lstStyle/>
          <a:p>
            <a:pPr>
              <a:lnSpc>
                <a:spcPct val="100000"/>
              </a:lnSpc>
              <a:spcBef>
                <a:spcPts val="600"/>
              </a:spcBef>
            </a:pPr>
            <a:r>
              <a:rPr lang="en-US" sz="2400" b="1" dirty="0">
                <a:solidFill>
                  <a:srgbClr val="333F50"/>
                </a:solidFill>
                <a:ea typeface="Cambria" panose="02040503050406030204" pitchFamily="18" charset="0"/>
              </a:rPr>
              <a:t>AOS-Storm (Inclined orbit, 2029)</a:t>
            </a:r>
          </a:p>
          <a:p>
            <a:pPr lvl="1">
              <a:lnSpc>
                <a:spcPct val="100000"/>
              </a:lnSpc>
              <a:spcBef>
                <a:spcPts val="600"/>
              </a:spcBef>
            </a:pPr>
            <a:r>
              <a:rPr lang="en-US" sz="1800" b="1" dirty="0">
                <a:solidFill>
                  <a:srgbClr val="333F50"/>
                </a:solidFill>
                <a:ea typeface="Cambria" panose="02040503050406030204" pitchFamily="18" charset="0"/>
              </a:rPr>
              <a:t>JAXA PMM Radar (Ku-band, Doppler)</a:t>
            </a:r>
          </a:p>
          <a:p>
            <a:pPr lvl="1">
              <a:lnSpc>
                <a:spcPct val="100000"/>
              </a:lnSpc>
              <a:spcBef>
                <a:spcPts val="600"/>
              </a:spcBef>
            </a:pPr>
            <a:r>
              <a:rPr lang="en-US" sz="1800" b="1" dirty="0">
                <a:solidFill>
                  <a:srgbClr val="333F50"/>
                </a:solidFill>
                <a:ea typeface="Cambria" panose="02040503050406030204" pitchFamily="18" charset="0"/>
              </a:rPr>
              <a:t>CNES C2OMODO tandem radiometers (89-325 GHZ)</a:t>
            </a:r>
          </a:p>
          <a:p>
            <a:pPr lvl="1">
              <a:lnSpc>
                <a:spcPct val="100000"/>
              </a:lnSpc>
              <a:spcBef>
                <a:spcPts val="600"/>
              </a:spcBef>
            </a:pPr>
            <a:r>
              <a:rPr lang="en-US" sz="1800" b="1" dirty="0">
                <a:solidFill>
                  <a:srgbClr val="333F50"/>
                </a:solidFill>
                <a:ea typeface="Cambria" panose="02040503050406030204" pitchFamily="18" charset="0"/>
              </a:rPr>
              <a:t>ALICAT backscatter lidar (532, 1064 nm)</a:t>
            </a:r>
          </a:p>
          <a:p>
            <a:pPr>
              <a:lnSpc>
                <a:spcPct val="100000"/>
              </a:lnSpc>
              <a:spcBef>
                <a:spcPts val="600"/>
              </a:spcBef>
            </a:pPr>
            <a:r>
              <a:rPr lang="en-US" sz="2400" b="1" dirty="0">
                <a:solidFill>
                  <a:srgbClr val="333F50"/>
                </a:solidFill>
                <a:ea typeface="Cambria" panose="02040503050406030204" pitchFamily="18" charset="0"/>
              </a:rPr>
              <a:t>AOS-Sky (Sun-synchronous orbit, 2031)</a:t>
            </a:r>
          </a:p>
          <a:p>
            <a:pPr lvl="1">
              <a:lnSpc>
                <a:spcPct val="100000"/>
              </a:lnSpc>
              <a:spcBef>
                <a:spcPts val="600"/>
              </a:spcBef>
            </a:pPr>
            <a:r>
              <a:rPr lang="en-US" sz="1800" b="1" dirty="0">
                <a:solidFill>
                  <a:srgbClr val="333F50"/>
                </a:solidFill>
                <a:ea typeface="Cambria" panose="02040503050406030204" pitchFamily="18" charset="0"/>
              </a:rPr>
              <a:t>Backscatter lidar (details TBD – </a:t>
            </a:r>
            <a:r>
              <a:rPr lang="en-US" sz="1800" b="1" i="1" dirty="0">
                <a:solidFill>
                  <a:srgbClr val="333F50"/>
                </a:solidFill>
                <a:ea typeface="Cambria" panose="02040503050406030204" pitchFamily="18" charset="0"/>
              </a:rPr>
              <a:t>Italian partnership?</a:t>
            </a:r>
            <a:r>
              <a:rPr lang="en-US" sz="1800" b="1" dirty="0">
                <a:solidFill>
                  <a:srgbClr val="333F50"/>
                </a:solidFill>
                <a:ea typeface="Cambria" panose="02040503050406030204" pitchFamily="18" charset="0"/>
              </a:rPr>
              <a:t>)</a:t>
            </a:r>
          </a:p>
          <a:p>
            <a:pPr lvl="1">
              <a:lnSpc>
                <a:spcPct val="100000"/>
              </a:lnSpc>
              <a:spcBef>
                <a:spcPts val="600"/>
              </a:spcBef>
            </a:pPr>
            <a:r>
              <a:rPr lang="en-US" sz="1800" b="1" dirty="0">
                <a:solidFill>
                  <a:srgbClr val="333F50"/>
                </a:solidFill>
                <a:ea typeface="Cambria" panose="02040503050406030204" pitchFamily="18" charset="0"/>
              </a:rPr>
              <a:t>Doppler radar (details TBD)</a:t>
            </a:r>
          </a:p>
          <a:p>
            <a:pPr lvl="1">
              <a:lnSpc>
                <a:spcPct val="100000"/>
              </a:lnSpc>
              <a:spcBef>
                <a:spcPts val="600"/>
              </a:spcBef>
            </a:pPr>
            <a:r>
              <a:rPr lang="en-US" sz="1800" b="1" dirty="0">
                <a:solidFill>
                  <a:srgbClr val="333F50"/>
                </a:solidFill>
                <a:ea typeface="Cambria" panose="02040503050406030204" pitchFamily="18" charset="0"/>
              </a:rPr>
              <a:t>Passive microwave radiometer (89-700 GHz)</a:t>
            </a:r>
          </a:p>
          <a:p>
            <a:pPr lvl="1">
              <a:lnSpc>
                <a:spcPct val="100000"/>
              </a:lnSpc>
              <a:spcBef>
                <a:spcPts val="600"/>
              </a:spcBef>
            </a:pPr>
            <a:r>
              <a:rPr lang="en-US" sz="1800" b="1" dirty="0">
                <a:solidFill>
                  <a:srgbClr val="333F50"/>
                </a:solidFill>
                <a:ea typeface="Cambria" panose="02040503050406030204" pitchFamily="18" charset="0"/>
              </a:rPr>
              <a:t>Polarimeter (350-1570 nm)</a:t>
            </a:r>
          </a:p>
          <a:p>
            <a:pPr lvl="1">
              <a:lnSpc>
                <a:spcPct val="100000"/>
              </a:lnSpc>
              <a:spcBef>
                <a:spcPts val="600"/>
              </a:spcBef>
            </a:pPr>
            <a:r>
              <a:rPr lang="en-US" sz="1800" b="1" dirty="0">
                <a:solidFill>
                  <a:srgbClr val="333F50"/>
                </a:solidFill>
                <a:ea typeface="Cambria" panose="02040503050406030204" pitchFamily="18" charset="0"/>
              </a:rPr>
              <a:t>CSA Thin Ice Cloud Imaging Radiometer (4-73</a:t>
            </a:r>
            <a:r>
              <a:rPr lang="en-US" sz="1800" b="1" dirty="0"/>
              <a:t> </a:t>
            </a:r>
            <a:r>
              <a:rPr lang="en-US" sz="1800" b="1" dirty="0">
                <a:latin typeface="Symbol" pitchFamily="2" charset="2"/>
              </a:rPr>
              <a:t>m</a:t>
            </a:r>
            <a:r>
              <a:rPr lang="en-US" sz="1800" b="1" dirty="0"/>
              <a:t>m</a:t>
            </a:r>
            <a:r>
              <a:rPr lang="en-US" sz="1800" dirty="0"/>
              <a:t>)</a:t>
            </a:r>
            <a:endParaRPr lang="en-US" sz="1800" b="1" dirty="0">
              <a:solidFill>
                <a:srgbClr val="333F50"/>
              </a:solidFill>
              <a:ea typeface="Cambria" panose="02040503050406030204" pitchFamily="18" charset="0"/>
            </a:endParaRPr>
          </a:p>
          <a:p>
            <a:pPr lvl="1">
              <a:lnSpc>
                <a:spcPct val="100000"/>
              </a:lnSpc>
              <a:spcBef>
                <a:spcPts val="600"/>
              </a:spcBef>
            </a:pPr>
            <a:r>
              <a:rPr lang="en-US" sz="1800" b="1" dirty="0">
                <a:solidFill>
                  <a:srgbClr val="333F50"/>
                </a:solidFill>
                <a:ea typeface="Cambria" panose="02040503050406030204" pitchFamily="18" charset="0"/>
              </a:rPr>
              <a:t>CSA aerosol and moisture limb imagers</a:t>
            </a:r>
          </a:p>
          <a:p>
            <a:pPr>
              <a:lnSpc>
                <a:spcPct val="100000"/>
              </a:lnSpc>
              <a:spcBef>
                <a:spcPts val="600"/>
              </a:spcBef>
            </a:pPr>
            <a:r>
              <a:rPr lang="en-US" sz="2400" b="1" dirty="0">
                <a:solidFill>
                  <a:srgbClr val="333F50"/>
                </a:solidFill>
                <a:ea typeface="Cambria" panose="02040503050406030204" pitchFamily="18" charset="0"/>
              </a:rPr>
              <a:t>AOS Suborbital</a:t>
            </a:r>
          </a:p>
          <a:p>
            <a:pPr lvl="1">
              <a:lnSpc>
                <a:spcPct val="100000"/>
              </a:lnSpc>
              <a:spcBef>
                <a:spcPts val="600"/>
              </a:spcBef>
            </a:pPr>
            <a:r>
              <a:rPr lang="en-US" sz="1800" b="1" dirty="0">
                <a:solidFill>
                  <a:srgbClr val="333F50"/>
                </a:solidFill>
                <a:ea typeface="Cambria" panose="02040503050406030204" pitchFamily="18" charset="0"/>
              </a:rPr>
              <a:t>Post-launch field programs</a:t>
            </a:r>
          </a:p>
          <a:p>
            <a:pPr lvl="1">
              <a:lnSpc>
                <a:spcPct val="100000"/>
              </a:lnSpc>
              <a:spcBef>
                <a:spcPts val="600"/>
              </a:spcBef>
            </a:pPr>
            <a:r>
              <a:rPr lang="en-US" sz="1800" b="1" dirty="0">
                <a:solidFill>
                  <a:srgbClr val="333F50"/>
                </a:solidFill>
                <a:ea typeface="Cambria" panose="02040503050406030204" pitchFamily="18" charset="0"/>
              </a:rPr>
              <a:t>Surface-based networks, supersites</a:t>
            </a:r>
          </a:p>
          <a:p>
            <a:pPr lvl="1">
              <a:lnSpc>
                <a:spcPct val="100000"/>
              </a:lnSpc>
              <a:spcBef>
                <a:spcPts val="600"/>
              </a:spcBef>
            </a:pPr>
            <a:r>
              <a:rPr lang="en-US" sz="1800" b="1" dirty="0">
                <a:solidFill>
                  <a:srgbClr val="333F50"/>
                </a:solidFill>
                <a:ea typeface="Cambria" panose="02040503050406030204" pitchFamily="18" charset="0"/>
              </a:rPr>
              <a:t>Leverage existing capabilities, more international partners</a:t>
            </a:r>
          </a:p>
        </p:txBody>
      </p:sp>
      <p:sp>
        <p:nvSpPr>
          <p:cNvPr id="4" name="Slide Number Placeholder 3">
            <a:extLst>
              <a:ext uri="{FF2B5EF4-FFF2-40B4-BE49-F238E27FC236}">
                <a16:creationId xmlns:a16="http://schemas.microsoft.com/office/drawing/2014/main" id="{B583F15F-1506-4BCB-8FA8-1B8159A115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9177F8C-9F96-776D-8498-2ECC82F1F40F}"/>
              </a:ext>
            </a:extLst>
          </p:cNvPr>
          <p:cNvSpPr txBox="1"/>
          <p:nvPr/>
        </p:nvSpPr>
        <p:spPr>
          <a:xfrm>
            <a:off x="7792631" y="6123543"/>
            <a:ext cx="4399370" cy="523220"/>
          </a:xfrm>
          <a:prstGeom prst="rect">
            <a:avLst/>
          </a:prstGeom>
          <a:noFill/>
        </p:spPr>
        <p:txBody>
          <a:bodyPr wrap="square" rtlCol="0">
            <a:spAutoFit/>
          </a:bodyPr>
          <a:lstStyle/>
          <a:p>
            <a:r>
              <a:rPr lang="en-US" sz="1400" b="0" i="1" u="none" strike="noStrike" dirty="0">
                <a:solidFill>
                  <a:srgbClr val="000000"/>
                </a:solidFill>
                <a:effectLst/>
                <a:latin typeface="Calibri" panose="020F0502020204030204" pitchFamily="34" charset="0"/>
              </a:rPr>
              <a:t>International partnerships are very important to AOS, both in the satellite constellation and in suborbital activities.</a:t>
            </a:r>
            <a:endParaRPr lang="en-US" sz="1400" i="1" dirty="0">
              <a:solidFill>
                <a:srgbClr val="293544"/>
              </a:solidFill>
            </a:endParaRPr>
          </a:p>
        </p:txBody>
      </p:sp>
      <p:grpSp>
        <p:nvGrpSpPr>
          <p:cNvPr id="13" name="Group 12">
            <a:extLst>
              <a:ext uri="{FF2B5EF4-FFF2-40B4-BE49-F238E27FC236}">
                <a16:creationId xmlns:a16="http://schemas.microsoft.com/office/drawing/2014/main" id="{816FD8C8-9409-60B5-3351-A47CFF9F2DDA}"/>
              </a:ext>
            </a:extLst>
          </p:cNvPr>
          <p:cNvGrpSpPr/>
          <p:nvPr/>
        </p:nvGrpSpPr>
        <p:grpSpPr>
          <a:xfrm>
            <a:off x="7451787" y="1045182"/>
            <a:ext cx="4702523" cy="5059566"/>
            <a:chOff x="7369595" y="1147922"/>
            <a:chExt cx="4702523" cy="5059566"/>
          </a:xfrm>
        </p:grpSpPr>
        <p:pic>
          <p:nvPicPr>
            <p:cNvPr id="8" name="Picture 7" descr="A satellite on the earth&#10;&#10;Description automatically generated with medium confidence">
              <a:extLst>
                <a:ext uri="{FF2B5EF4-FFF2-40B4-BE49-F238E27FC236}">
                  <a16:creationId xmlns:a16="http://schemas.microsoft.com/office/drawing/2014/main" id="{C2CB4EA9-AC60-C4BA-6C5C-7C63C789A1BB}"/>
                </a:ext>
              </a:extLst>
            </p:cNvPr>
            <p:cNvPicPr>
              <a:picLocks noChangeAspect="1"/>
            </p:cNvPicPr>
            <p:nvPr/>
          </p:nvPicPr>
          <p:blipFill>
            <a:blip r:embed="rId2"/>
            <a:stretch>
              <a:fillRect/>
            </a:stretch>
          </p:blipFill>
          <p:spPr>
            <a:xfrm>
              <a:off x="7369595" y="1147922"/>
              <a:ext cx="4702523" cy="5059566"/>
            </a:xfrm>
            <a:prstGeom prst="rect">
              <a:avLst/>
            </a:prstGeom>
            <a:ln>
              <a:solidFill>
                <a:schemeClr val="tx1"/>
              </a:solidFill>
            </a:ln>
          </p:spPr>
        </p:pic>
        <p:sp>
          <p:nvSpPr>
            <p:cNvPr id="11" name="Rectangle 10">
              <a:extLst>
                <a:ext uri="{FF2B5EF4-FFF2-40B4-BE49-F238E27FC236}">
                  <a16:creationId xmlns:a16="http://schemas.microsoft.com/office/drawing/2014/main" id="{1B5DA645-6DA3-86A4-BE4F-9FB7AF5CED66}"/>
                </a:ext>
              </a:extLst>
            </p:cNvPr>
            <p:cNvSpPr/>
            <p:nvPr/>
          </p:nvSpPr>
          <p:spPr>
            <a:xfrm>
              <a:off x="10285610" y="1640509"/>
              <a:ext cx="1686461" cy="26694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AOS-Storm </a:t>
              </a:r>
              <a:r>
                <a:rPr lang="en-US" sz="1000" i="1" dirty="0"/>
                <a:t>[US led)</a:t>
              </a:r>
              <a:endParaRPr lang="en-US" i="1" dirty="0"/>
            </a:p>
          </p:txBody>
        </p:sp>
        <p:sp>
          <p:nvSpPr>
            <p:cNvPr id="12" name="Rectangle 11">
              <a:extLst>
                <a:ext uri="{FF2B5EF4-FFF2-40B4-BE49-F238E27FC236}">
                  <a16:creationId xmlns:a16="http://schemas.microsoft.com/office/drawing/2014/main" id="{1ED91B78-A60C-3070-507C-BE5E9F0A9D7B}"/>
                </a:ext>
              </a:extLst>
            </p:cNvPr>
            <p:cNvSpPr/>
            <p:nvPr/>
          </p:nvSpPr>
          <p:spPr>
            <a:xfrm>
              <a:off x="7783300" y="1330429"/>
              <a:ext cx="1571443" cy="31008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AOS-Sky </a:t>
              </a:r>
              <a:r>
                <a:rPr lang="en-US" sz="1000" i="1" dirty="0"/>
                <a:t>[US led)</a:t>
              </a:r>
              <a:endParaRPr lang="en-US" i="1" dirty="0"/>
            </a:p>
          </p:txBody>
        </p:sp>
      </p:grpSp>
      <p:sp>
        <p:nvSpPr>
          <p:cNvPr id="14" name="TextBox 13">
            <a:extLst>
              <a:ext uri="{FF2B5EF4-FFF2-40B4-BE49-F238E27FC236}">
                <a16:creationId xmlns:a16="http://schemas.microsoft.com/office/drawing/2014/main" id="{B55CBBE4-8B58-DD17-E40B-A3A48E99FE93}"/>
              </a:ext>
            </a:extLst>
          </p:cNvPr>
          <p:cNvSpPr txBox="1"/>
          <p:nvPr/>
        </p:nvSpPr>
        <p:spPr>
          <a:xfrm>
            <a:off x="9056690" y="1055618"/>
            <a:ext cx="1492716" cy="369332"/>
          </a:xfrm>
          <a:prstGeom prst="rect">
            <a:avLst/>
          </a:prstGeom>
          <a:noFill/>
        </p:spPr>
        <p:txBody>
          <a:bodyPr wrap="none" rtlCol="0">
            <a:spAutoFit/>
          </a:bodyPr>
          <a:lstStyle/>
          <a:p>
            <a:pPr algn="r"/>
            <a:r>
              <a:rPr lang="en-US" i="1" dirty="0">
                <a:solidFill>
                  <a:schemeClr val="bg1"/>
                </a:solidFill>
              </a:rPr>
              <a:t>Pre-decisional</a:t>
            </a:r>
          </a:p>
        </p:txBody>
      </p:sp>
      <p:sp>
        <p:nvSpPr>
          <p:cNvPr id="10" name="Rectangle 9">
            <a:extLst>
              <a:ext uri="{FF2B5EF4-FFF2-40B4-BE49-F238E27FC236}">
                <a16:creationId xmlns:a16="http://schemas.microsoft.com/office/drawing/2014/main" id="{56599287-ECA9-6865-831F-78A4B4E88FF8}"/>
              </a:ext>
            </a:extLst>
          </p:cNvPr>
          <p:cNvSpPr/>
          <p:nvPr/>
        </p:nvSpPr>
        <p:spPr>
          <a:xfrm>
            <a:off x="7932307" y="1537769"/>
            <a:ext cx="1792765" cy="20094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CE88577-99F7-75F5-B93A-793DD97E70ED}"/>
              </a:ext>
            </a:extLst>
          </p:cNvPr>
          <p:cNvSpPr txBox="1"/>
          <p:nvPr/>
        </p:nvSpPr>
        <p:spPr>
          <a:xfrm>
            <a:off x="7865492" y="1504245"/>
            <a:ext cx="1499962" cy="276999"/>
          </a:xfrm>
          <a:prstGeom prst="rect">
            <a:avLst/>
          </a:prstGeom>
          <a:noFill/>
        </p:spPr>
        <p:txBody>
          <a:bodyPr wrap="none" rtlCol="0">
            <a:spAutoFit/>
          </a:bodyPr>
          <a:lstStyle/>
          <a:p>
            <a:r>
              <a:rPr lang="en-US" sz="1200" dirty="0">
                <a:solidFill>
                  <a:srgbClr val="BAE8FD"/>
                </a:solidFill>
                <a:latin typeface="Aptos Narrow" panose="020B0004020202020204" pitchFamily="34" charset="0"/>
                <a:ea typeface="Helvetica Neue" panose="02000503000000020004" pitchFamily="2" charset="0"/>
                <a:cs typeface="Helvetica Neue" panose="02000503000000020004" pitchFamily="2" charset="0"/>
              </a:rPr>
              <a:t>Doppler Radar               </a:t>
            </a:r>
          </a:p>
        </p:txBody>
      </p:sp>
    </p:spTree>
    <p:extLst>
      <p:ext uri="{BB962C8B-B14F-4D97-AF65-F5344CB8AC3E}">
        <p14:creationId xmlns:p14="http://schemas.microsoft.com/office/powerpoint/2010/main" val="3246904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A821E7-896D-4B5A-AF87-07F8767055DF}"/>
              </a:ext>
            </a:extLst>
          </p:cNvPr>
          <p:cNvSpPr>
            <a:spLocks noGrp="1"/>
          </p:cNvSpPr>
          <p:nvPr>
            <p:ph type="title"/>
          </p:nvPr>
        </p:nvSpPr>
        <p:spPr/>
        <p:txBody>
          <a:bodyPr vert="horz" lIns="91440" tIns="45720" rIns="91440" bIns="45720" rtlCol="0" anchor="ctr">
            <a:noAutofit/>
          </a:bodyPr>
          <a:lstStyle/>
          <a:p>
            <a:pPr algn="ctr"/>
            <a:r>
              <a:rPr lang="en-US" dirty="0">
                <a:solidFill>
                  <a:schemeClr val="bg1"/>
                </a:solidFill>
                <a:effectLst>
                  <a:outerShdw blurRad="63500" sx="102000" sy="102000" algn="ctr" rotWithShape="0">
                    <a:prstClr val="black">
                      <a:alpha val="40000"/>
                    </a:prstClr>
                  </a:outerShdw>
                </a:effectLst>
              </a:rPr>
              <a:t>AOS Suborbital</a:t>
            </a:r>
          </a:p>
        </p:txBody>
      </p:sp>
      <p:sp>
        <p:nvSpPr>
          <p:cNvPr id="4" name="Slide Number Placeholder 3">
            <a:extLst>
              <a:ext uri="{FF2B5EF4-FFF2-40B4-BE49-F238E27FC236}">
                <a16:creationId xmlns:a16="http://schemas.microsoft.com/office/drawing/2014/main" id="{B583F15F-1506-4BCB-8FA8-1B8159A115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D9412672-4455-2E9A-4B64-B6552E8F3EF6}"/>
              </a:ext>
            </a:extLst>
          </p:cNvPr>
          <p:cNvSpPr txBox="1"/>
          <p:nvPr/>
        </p:nvSpPr>
        <p:spPr>
          <a:xfrm>
            <a:off x="101235" y="1131775"/>
            <a:ext cx="5973237" cy="3016210"/>
          </a:xfrm>
          <a:prstGeom prst="rect">
            <a:avLst/>
          </a:prstGeom>
          <a:noFill/>
        </p:spPr>
        <p:txBody>
          <a:bodyPr wrap="square" lIns="91440" tIns="45720" rIns="91440" bIns="45720" rtlCol="0" anchor="t">
            <a:spAutoFit/>
          </a:bodyPr>
          <a:lstStyle/>
          <a:p>
            <a:pPr>
              <a:spcAft>
                <a:spcPts val="600"/>
              </a:spcAft>
            </a:pPr>
            <a:r>
              <a:rPr lang="en-US" sz="2800" b="1" dirty="0">
                <a:solidFill>
                  <a:schemeClr val="accent6">
                    <a:lumMod val="75000"/>
                  </a:schemeClr>
                </a:solidFill>
              </a:rPr>
              <a:t>Low Clouds: </a:t>
            </a:r>
            <a:r>
              <a:rPr lang="en-US" sz="2400" i="1" dirty="0"/>
              <a:t>Microphysics, precipitation initiation</a:t>
            </a:r>
            <a:endParaRPr lang="en-US" sz="2000" dirty="0">
              <a:solidFill>
                <a:schemeClr val="bg1"/>
              </a:solidFill>
            </a:endParaRPr>
          </a:p>
          <a:p>
            <a:pPr>
              <a:spcAft>
                <a:spcPts val="600"/>
              </a:spcAft>
            </a:pPr>
            <a:r>
              <a:rPr lang="en-US" sz="2800" b="1" dirty="0">
                <a:solidFill>
                  <a:srgbClr val="7030A0"/>
                </a:solidFill>
              </a:rPr>
              <a:t>Convection/High Clouds: </a:t>
            </a:r>
            <a:r>
              <a:rPr lang="en-US" sz="2400" i="1" dirty="0"/>
              <a:t>Microphysics and dynamics, anvil cirrus lifecycle.</a:t>
            </a:r>
            <a:endParaRPr lang="en-US" sz="2000" dirty="0">
              <a:solidFill>
                <a:schemeClr val="bg1"/>
              </a:solidFill>
            </a:endParaRPr>
          </a:p>
          <a:p>
            <a:pPr>
              <a:spcAft>
                <a:spcPts val="600"/>
              </a:spcAft>
            </a:pPr>
            <a:r>
              <a:rPr lang="en-US" sz="2800" b="1" dirty="0">
                <a:solidFill>
                  <a:schemeClr val="accent4">
                    <a:lumMod val="75000"/>
                  </a:schemeClr>
                </a:solidFill>
              </a:rPr>
              <a:t>Aerosol-Cloud-Radiation Interactions: </a:t>
            </a:r>
            <a:r>
              <a:rPr lang="en-US" sz="2400" i="1" dirty="0"/>
              <a:t>Vertically resolved aerosol-cloud-radiation interaction processes and lifecycle.</a:t>
            </a:r>
            <a:endParaRPr lang="en-US" sz="2400" i="1" dirty="0">
              <a:cs typeface="Calibri"/>
            </a:endParaRPr>
          </a:p>
        </p:txBody>
      </p:sp>
      <p:sp>
        <p:nvSpPr>
          <p:cNvPr id="16" name="TextBox 15">
            <a:extLst>
              <a:ext uri="{FF2B5EF4-FFF2-40B4-BE49-F238E27FC236}">
                <a16:creationId xmlns:a16="http://schemas.microsoft.com/office/drawing/2014/main" id="{0EC56FD9-3CEA-513C-4EEB-A7755F4A385C}"/>
              </a:ext>
            </a:extLst>
          </p:cNvPr>
          <p:cNvSpPr txBox="1"/>
          <p:nvPr/>
        </p:nvSpPr>
        <p:spPr>
          <a:xfrm>
            <a:off x="115031" y="4341679"/>
            <a:ext cx="6366689" cy="1323439"/>
          </a:xfrm>
          <a:prstGeom prst="rect">
            <a:avLst/>
          </a:prstGeom>
          <a:noFill/>
        </p:spPr>
        <p:txBody>
          <a:bodyPr wrap="square" rtlCol="0">
            <a:spAutoFit/>
          </a:bodyPr>
          <a:lstStyle/>
          <a:p>
            <a:pPr marL="0" algn="l" defTabSz="914400" rtl="0" eaLnBrk="1" latinLnBrk="0" hangingPunct="1"/>
            <a:r>
              <a:rPr lang="en-US" sz="2000" b="1" dirty="0"/>
              <a:t>Large airborne campaigns addressing </a:t>
            </a:r>
            <a:r>
              <a:rPr lang="en-US" sz="2000" b="1" i="1" dirty="0"/>
              <a:t>all</a:t>
            </a:r>
            <a:r>
              <a:rPr lang="en-US" sz="2000" b="1" dirty="0"/>
              <a:t> science themes</a:t>
            </a:r>
          </a:p>
          <a:p>
            <a:pPr marL="342900" indent="-342900" algn="l" defTabSz="914400" rtl="0" eaLnBrk="1" latinLnBrk="0" hangingPunct="1">
              <a:buFont typeface="Arial" panose="020B0604020202020204" pitchFamily="34" charset="0"/>
              <a:buChar char="•"/>
            </a:pPr>
            <a:r>
              <a:rPr lang="en-US" sz="2000" b="1" dirty="0"/>
              <a:t>Link airborne campaigns with well-instrumented surface sites</a:t>
            </a:r>
          </a:p>
          <a:p>
            <a:pPr marL="342900" indent="-342900" algn="l" defTabSz="914400" rtl="0" eaLnBrk="1" latinLnBrk="0" hangingPunct="1">
              <a:buFont typeface="Arial" panose="020B0604020202020204" pitchFamily="34" charset="0"/>
              <a:buChar char="•"/>
            </a:pPr>
            <a:r>
              <a:rPr lang="en-US" sz="2000" b="1" dirty="0"/>
              <a:t>Partner with other programs / nations where practical</a:t>
            </a:r>
          </a:p>
        </p:txBody>
      </p:sp>
      <p:sp>
        <p:nvSpPr>
          <p:cNvPr id="17" name="TextBox 16">
            <a:extLst>
              <a:ext uri="{FF2B5EF4-FFF2-40B4-BE49-F238E27FC236}">
                <a16:creationId xmlns:a16="http://schemas.microsoft.com/office/drawing/2014/main" id="{D3882D2E-11CF-0D4F-8C92-4AE8ACB84BAF}"/>
              </a:ext>
            </a:extLst>
          </p:cNvPr>
          <p:cNvSpPr txBox="1"/>
          <p:nvPr/>
        </p:nvSpPr>
        <p:spPr>
          <a:xfrm>
            <a:off x="101235" y="5718023"/>
            <a:ext cx="583958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a:solidFill>
                  <a:srgbClr val="FF0000"/>
                </a:solidFill>
                <a:highlight>
                  <a:srgbClr val="FFFF00"/>
                </a:highlight>
              </a:rPr>
              <a:t>Campaigns after launch to enable </a:t>
            </a:r>
            <a:r>
              <a:rPr lang="en-US" sz="2000" b="1" i="1" dirty="0" err="1">
                <a:solidFill>
                  <a:srgbClr val="FF0000"/>
                </a:solidFill>
                <a:highlight>
                  <a:srgbClr val="FFFF00"/>
                </a:highlight>
              </a:rPr>
              <a:t>cal-val</a:t>
            </a:r>
            <a:endParaRPr lang="en-US" sz="2000" b="1" i="1" dirty="0">
              <a:solidFill>
                <a:srgbClr val="FF0000"/>
              </a:solidFill>
              <a:highlight>
                <a:srgbClr val="FFFF00"/>
              </a:highlight>
              <a:cs typeface="Calibri"/>
            </a:endParaRPr>
          </a:p>
        </p:txBody>
      </p:sp>
      <p:sp>
        <p:nvSpPr>
          <p:cNvPr id="18" name="TextBox 17">
            <a:extLst>
              <a:ext uri="{FF2B5EF4-FFF2-40B4-BE49-F238E27FC236}">
                <a16:creationId xmlns:a16="http://schemas.microsoft.com/office/drawing/2014/main" id="{E566CD07-CE1A-C6C0-445F-B90415188CCB}"/>
              </a:ext>
            </a:extLst>
          </p:cNvPr>
          <p:cNvSpPr txBox="1"/>
          <p:nvPr/>
        </p:nvSpPr>
        <p:spPr>
          <a:xfrm>
            <a:off x="5648241" y="1083118"/>
            <a:ext cx="3900361" cy="923330"/>
          </a:xfrm>
          <a:prstGeom prst="rect">
            <a:avLst/>
          </a:prstGeom>
          <a:noFill/>
        </p:spPr>
        <p:txBody>
          <a:bodyPr wrap="square" rtlCol="0">
            <a:spAutoFit/>
          </a:bodyPr>
          <a:lstStyle/>
          <a:p>
            <a:pPr marL="0" algn="l" defTabSz="914400" rtl="0" eaLnBrk="1" latinLnBrk="0" hangingPunct="1"/>
            <a:r>
              <a:rPr lang="en-US" i="1" dirty="0"/>
              <a:t>Aircraft and payloads depicted are notional… instruments to be prioritized / deconflicted for each campaign.</a:t>
            </a:r>
          </a:p>
        </p:txBody>
      </p:sp>
      <p:pic>
        <p:nvPicPr>
          <p:cNvPr id="19" name="Picture 18">
            <a:extLst>
              <a:ext uri="{FF2B5EF4-FFF2-40B4-BE49-F238E27FC236}">
                <a16:creationId xmlns:a16="http://schemas.microsoft.com/office/drawing/2014/main" id="{DC319288-C33E-264D-341D-39A8F3C9124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38838" y="4390606"/>
            <a:ext cx="3530600" cy="1854200"/>
          </a:xfrm>
          <a:prstGeom prst="rect">
            <a:avLst/>
          </a:prstGeom>
        </p:spPr>
      </p:pic>
      <p:pic>
        <p:nvPicPr>
          <p:cNvPr id="20" name="Picture 19">
            <a:extLst>
              <a:ext uri="{FF2B5EF4-FFF2-40B4-BE49-F238E27FC236}">
                <a16:creationId xmlns:a16="http://schemas.microsoft.com/office/drawing/2014/main" id="{3E31B33F-D8D3-A5B9-AB93-9EA33B37F8E5}"/>
              </a:ext>
            </a:extLst>
          </p:cNvPr>
          <p:cNvPicPr>
            <a:picLocks noChangeAspect="1"/>
          </p:cNvPicPr>
          <p:nvPr/>
        </p:nvPicPr>
        <p:blipFill>
          <a:blip r:embed="rId3"/>
          <a:stretch>
            <a:fillRect/>
          </a:stretch>
        </p:blipFill>
        <p:spPr>
          <a:xfrm>
            <a:off x="7765078" y="2875495"/>
            <a:ext cx="4341964" cy="1536192"/>
          </a:xfrm>
          <a:prstGeom prst="rect">
            <a:avLst/>
          </a:prstGeom>
        </p:spPr>
      </p:pic>
      <p:pic>
        <p:nvPicPr>
          <p:cNvPr id="21" name="Picture 20">
            <a:extLst>
              <a:ext uri="{FF2B5EF4-FFF2-40B4-BE49-F238E27FC236}">
                <a16:creationId xmlns:a16="http://schemas.microsoft.com/office/drawing/2014/main" id="{7FA20BED-72D7-673E-477E-FC9010052A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33782" y="994212"/>
            <a:ext cx="2813817" cy="1920240"/>
          </a:xfrm>
          <a:prstGeom prst="rect">
            <a:avLst/>
          </a:prstGeom>
        </p:spPr>
      </p:pic>
      <p:sp>
        <p:nvSpPr>
          <p:cNvPr id="22" name="TextBox 21">
            <a:extLst>
              <a:ext uri="{FF2B5EF4-FFF2-40B4-BE49-F238E27FC236}">
                <a16:creationId xmlns:a16="http://schemas.microsoft.com/office/drawing/2014/main" id="{BDBAAC01-F665-3210-E697-BCFA5FF86E64}"/>
              </a:ext>
            </a:extLst>
          </p:cNvPr>
          <p:cNvSpPr txBox="1"/>
          <p:nvPr/>
        </p:nvSpPr>
        <p:spPr>
          <a:xfrm>
            <a:off x="5648241" y="2095667"/>
            <a:ext cx="3685542" cy="646331"/>
          </a:xfrm>
          <a:prstGeom prst="rect">
            <a:avLst/>
          </a:prstGeom>
          <a:noFill/>
        </p:spPr>
        <p:txBody>
          <a:bodyPr wrap="square" rtlCol="0">
            <a:spAutoFit/>
          </a:bodyPr>
          <a:lstStyle/>
          <a:p>
            <a:pPr marL="0" algn="r" defTabSz="914400" rtl="0" eaLnBrk="1" latinLnBrk="0" hangingPunct="1"/>
            <a:r>
              <a:rPr lang="en-US" i="1" dirty="0"/>
              <a:t>Need a high altitude (over-storm) remote sensor…</a:t>
            </a:r>
          </a:p>
        </p:txBody>
      </p:sp>
      <p:sp>
        <p:nvSpPr>
          <p:cNvPr id="23" name="TextBox 22">
            <a:extLst>
              <a:ext uri="{FF2B5EF4-FFF2-40B4-BE49-F238E27FC236}">
                <a16:creationId xmlns:a16="http://schemas.microsoft.com/office/drawing/2014/main" id="{09A01589-B273-758F-DB7D-125BCD83F78E}"/>
              </a:ext>
            </a:extLst>
          </p:cNvPr>
          <p:cNvSpPr txBox="1"/>
          <p:nvPr/>
        </p:nvSpPr>
        <p:spPr>
          <a:xfrm>
            <a:off x="5437848" y="2956415"/>
            <a:ext cx="2327230" cy="1477328"/>
          </a:xfrm>
          <a:prstGeom prst="rect">
            <a:avLst/>
          </a:prstGeom>
          <a:noFill/>
        </p:spPr>
        <p:txBody>
          <a:bodyPr wrap="square" rtlCol="0">
            <a:spAutoFit/>
          </a:bodyPr>
          <a:lstStyle/>
          <a:p>
            <a:pPr marL="0" algn="r" defTabSz="914400" rtl="0" eaLnBrk="1" latinLnBrk="0" hangingPunct="1"/>
            <a:r>
              <a:rPr lang="en-US" i="1" dirty="0"/>
              <a:t>…mid/high altitude aircraft to provide both remote sensing and in situ (aerosol, cloud, </a:t>
            </a:r>
            <a:r>
              <a:rPr lang="en-US" i="1" dirty="0" err="1"/>
              <a:t>precip</a:t>
            </a:r>
            <a:r>
              <a:rPr lang="en-US" i="1" dirty="0"/>
              <a:t>)</a:t>
            </a:r>
          </a:p>
        </p:txBody>
      </p:sp>
      <p:sp>
        <p:nvSpPr>
          <p:cNvPr id="24" name="TextBox 23">
            <a:extLst>
              <a:ext uri="{FF2B5EF4-FFF2-40B4-BE49-F238E27FC236}">
                <a16:creationId xmlns:a16="http://schemas.microsoft.com/office/drawing/2014/main" id="{23875527-49D2-23DB-7D26-0B235735BBB8}"/>
              </a:ext>
            </a:extLst>
          </p:cNvPr>
          <p:cNvSpPr txBox="1"/>
          <p:nvPr/>
        </p:nvSpPr>
        <p:spPr>
          <a:xfrm>
            <a:off x="6322578" y="4615792"/>
            <a:ext cx="2327230" cy="1477328"/>
          </a:xfrm>
          <a:prstGeom prst="rect">
            <a:avLst/>
          </a:prstGeom>
          <a:noFill/>
        </p:spPr>
        <p:txBody>
          <a:bodyPr wrap="square" rtlCol="0">
            <a:spAutoFit/>
          </a:bodyPr>
          <a:lstStyle/>
          <a:p>
            <a:pPr marL="0" algn="r" defTabSz="914400" rtl="0" eaLnBrk="1" latinLnBrk="0" hangingPunct="1"/>
            <a:r>
              <a:rPr lang="en-US" i="1" dirty="0"/>
              <a:t>…low/mid altitude aircraft to provide both remote sensing and in situ (aerosol, cloud, </a:t>
            </a:r>
            <a:r>
              <a:rPr lang="en-US" i="1" dirty="0" err="1"/>
              <a:t>precip</a:t>
            </a:r>
            <a:r>
              <a:rPr lang="en-US" i="1" dirty="0"/>
              <a:t>)</a:t>
            </a:r>
          </a:p>
        </p:txBody>
      </p:sp>
      <p:sp>
        <p:nvSpPr>
          <p:cNvPr id="26" name="TextBox 25">
            <a:extLst>
              <a:ext uri="{FF2B5EF4-FFF2-40B4-BE49-F238E27FC236}">
                <a16:creationId xmlns:a16="http://schemas.microsoft.com/office/drawing/2014/main" id="{4C282B20-7042-E485-BA2D-B84995A2D932}"/>
              </a:ext>
            </a:extLst>
          </p:cNvPr>
          <p:cNvSpPr txBox="1"/>
          <p:nvPr/>
        </p:nvSpPr>
        <p:spPr>
          <a:xfrm>
            <a:off x="3298375" y="6279692"/>
            <a:ext cx="7275693" cy="369332"/>
          </a:xfrm>
          <a:prstGeom prst="rect">
            <a:avLst/>
          </a:prstGeom>
          <a:noFill/>
        </p:spPr>
        <p:txBody>
          <a:bodyPr wrap="square" rtlCol="0">
            <a:spAutoFit/>
          </a:bodyPr>
          <a:lstStyle/>
          <a:p>
            <a:pPr marL="0" algn="r" defTabSz="914400" rtl="0" eaLnBrk="1" latinLnBrk="0" hangingPunct="1"/>
            <a:r>
              <a:rPr lang="en-US" i="1" dirty="0"/>
              <a:t>Aircraft, surface sites, and networks from partners will be especially helpful.</a:t>
            </a:r>
          </a:p>
        </p:txBody>
      </p:sp>
    </p:spTree>
    <p:extLst>
      <p:ext uri="{BB962C8B-B14F-4D97-AF65-F5344CB8AC3E}">
        <p14:creationId xmlns:p14="http://schemas.microsoft.com/office/powerpoint/2010/main" val="657916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A821E7-896D-4B5A-AF87-07F8767055DF}"/>
              </a:ext>
            </a:extLst>
          </p:cNvPr>
          <p:cNvSpPr>
            <a:spLocks noGrp="1"/>
          </p:cNvSpPr>
          <p:nvPr>
            <p:ph type="title"/>
          </p:nvPr>
        </p:nvSpPr>
        <p:spPr/>
        <p:txBody>
          <a:bodyPr vert="horz" lIns="91440" tIns="45720" rIns="91440" bIns="45720" rtlCol="0" anchor="ctr">
            <a:noAutofit/>
          </a:bodyPr>
          <a:lstStyle/>
          <a:p>
            <a:pPr algn="ctr"/>
            <a:r>
              <a:rPr lang="en-US" dirty="0">
                <a:solidFill>
                  <a:schemeClr val="bg1"/>
                </a:solidFill>
                <a:effectLst>
                  <a:outerShdw blurRad="63500" sx="102000" sy="102000" algn="ctr" rotWithShape="0">
                    <a:prstClr val="black">
                      <a:alpha val="40000"/>
                    </a:prstClr>
                  </a:outerShdw>
                </a:effectLst>
              </a:rPr>
              <a:t>AOS and </a:t>
            </a:r>
            <a:r>
              <a:rPr lang="en-US" dirty="0" err="1">
                <a:solidFill>
                  <a:schemeClr val="bg1"/>
                </a:solidFill>
                <a:effectLst>
                  <a:outerShdw blurRad="63500" sx="102000" sy="102000" algn="ctr" rotWithShape="0">
                    <a:prstClr val="black">
                      <a:alpha val="40000"/>
                    </a:prstClr>
                  </a:outerShdw>
                </a:effectLst>
              </a:rPr>
              <a:t>EarthCARE</a:t>
            </a:r>
            <a:endParaRPr lang="en-US" dirty="0">
              <a:solidFill>
                <a:schemeClr val="bg1"/>
              </a:solidFill>
              <a:effectLst>
                <a:outerShdw blurRad="63500" sx="102000" sy="102000" algn="ctr" rotWithShape="0">
                  <a:prstClr val="black">
                    <a:alpha val="40000"/>
                  </a:prstClr>
                </a:outerShdw>
              </a:effectLst>
            </a:endParaRPr>
          </a:p>
        </p:txBody>
      </p:sp>
      <p:sp>
        <p:nvSpPr>
          <p:cNvPr id="3" name="Content Placeholder 2">
            <a:extLst>
              <a:ext uri="{FF2B5EF4-FFF2-40B4-BE49-F238E27FC236}">
                <a16:creationId xmlns:a16="http://schemas.microsoft.com/office/drawing/2014/main" id="{A6AD7FD2-F2C5-454E-994D-68CE5DBF3E83}"/>
              </a:ext>
            </a:extLst>
          </p:cNvPr>
          <p:cNvSpPr>
            <a:spLocks noGrp="1"/>
          </p:cNvSpPr>
          <p:nvPr>
            <p:ph idx="1"/>
          </p:nvPr>
        </p:nvSpPr>
        <p:spPr>
          <a:xfrm>
            <a:off x="677732" y="1223009"/>
            <a:ext cx="6674008" cy="5269866"/>
          </a:xfrm>
        </p:spPr>
        <p:txBody>
          <a:bodyPr vert="horz" lIns="91440" tIns="45720" rIns="91440" bIns="45720" rtlCol="0" anchor="t">
            <a:noAutofit/>
          </a:bodyPr>
          <a:lstStyle/>
          <a:p>
            <a:pPr>
              <a:lnSpc>
                <a:spcPct val="100000"/>
              </a:lnSpc>
              <a:spcBef>
                <a:spcPts val="600"/>
              </a:spcBef>
            </a:pPr>
            <a:r>
              <a:rPr lang="en-US" sz="2400" b="1" dirty="0">
                <a:solidFill>
                  <a:srgbClr val="333F50"/>
                </a:solidFill>
                <a:ea typeface="Cambria" panose="02040503050406030204" pitchFamily="18" charset="0"/>
              </a:rPr>
              <a:t>AOS and </a:t>
            </a:r>
            <a:r>
              <a:rPr lang="en-US" sz="2400" b="1" dirty="0" err="1">
                <a:solidFill>
                  <a:srgbClr val="333F50"/>
                </a:solidFill>
                <a:ea typeface="Cambria" panose="02040503050406030204" pitchFamily="18" charset="0"/>
              </a:rPr>
              <a:t>EarthCARE</a:t>
            </a:r>
            <a:r>
              <a:rPr lang="en-US" sz="2400" b="1" dirty="0">
                <a:solidFill>
                  <a:srgbClr val="333F50"/>
                </a:solidFill>
                <a:ea typeface="Cambria" panose="02040503050406030204" pitchFamily="18" charset="0"/>
              </a:rPr>
              <a:t> approach cloud and aerosol profiling using similar instrument types, but different frequencies and other details</a:t>
            </a:r>
          </a:p>
          <a:p>
            <a:pPr lvl="1">
              <a:lnSpc>
                <a:spcPct val="100000"/>
              </a:lnSpc>
              <a:spcBef>
                <a:spcPts val="600"/>
              </a:spcBef>
            </a:pPr>
            <a:r>
              <a:rPr lang="en-US" sz="1800" b="1" dirty="0">
                <a:solidFill>
                  <a:srgbClr val="333F50"/>
                </a:solidFill>
                <a:ea typeface="Cambria" panose="02040503050406030204" pitchFamily="18" charset="0"/>
              </a:rPr>
              <a:t>Many people / institutions aligned with both missions</a:t>
            </a:r>
          </a:p>
          <a:p>
            <a:pPr>
              <a:lnSpc>
                <a:spcPct val="100000"/>
              </a:lnSpc>
              <a:spcBef>
                <a:spcPts val="600"/>
              </a:spcBef>
            </a:pPr>
            <a:endParaRPr lang="en-US" sz="2400" b="1" dirty="0">
              <a:solidFill>
                <a:srgbClr val="333F50"/>
              </a:solidFill>
              <a:ea typeface="Cambria" panose="02040503050406030204" pitchFamily="18" charset="0"/>
            </a:endParaRPr>
          </a:p>
          <a:p>
            <a:pPr>
              <a:lnSpc>
                <a:spcPct val="100000"/>
              </a:lnSpc>
              <a:spcBef>
                <a:spcPts val="600"/>
              </a:spcBef>
            </a:pPr>
            <a:r>
              <a:rPr lang="en-US" sz="2400" b="1" dirty="0">
                <a:solidFill>
                  <a:srgbClr val="333F50"/>
                </a:solidFill>
                <a:ea typeface="Cambria" panose="02040503050406030204" pitchFamily="18" charset="0"/>
              </a:rPr>
              <a:t>Some commonality in the </a:t>
            </a:r>
            <a:r>
              <a:rPr lang="en-US" sz="2400" b="1" dirty="0" err="1">
                <a:solidFill>
                  <a:srgbClr val="333F50"/>
                </a:solidFill>
                <a:ea typeface="Cambria" panose="02040503050406030204" pitchFamily="18" charset="0"/>
              </a:rPr>
              <a:t>cal-val</a:t>
            </a:r>
            <a:r>
              <a:rPr lang="en-US" sz="2400" b="1" dirty="0">
                <a:solidFill>
                  <a:srgbClr val="333F50"/>
                </a:solidFill>
                <a:ea typeface="Cambria" panose="02040503050406030204" pitchFamily="18" charset="0"/>
              </a:rPr>
              <a:t> needs</a:t>
            </a:r>
          </a:p>
          <a:p>
            <a:pPr>
              <a:lnSpc>
                <a:spcPct val="100000"/>
              </a:lnSpc>
              <a:spcBef>
                <a:spcPts val="600"/>
              </a:spcBef>
            </a:pPr>
            <a:endParaRPr lang="en-US" sz="2400" b="1" dirty="0">
              <a:solidFill>
                <a:srgbClr val="333F50"/>
              </a:solidFill>
              <a:ea typeface="Cambria" panose="02040503050406030204" pitchFamily="18" charset="0"/>
            </a:endParaRPr>
          </a:p>
          <a:p>
            <a:pPr>
              <a:lnSpc>
                <a:spcPct val="100000"/>
              </a:lnSpc>
              <a:spcBef>
                <a:spcPts val="600"/>
              </a:spcBef>
            </a:pPr>
            <a:r>
              <a:rPr lang="en-US" sz="2400" b="1" dirty="0">
                <a:solidFill>
                  <a:srgbClr val="333F50"/>
                </a:solidFill>
                <a:ea typeface="Cambria" panose="02040503050406030204" pitchFamily="18" charset="0"/>
              </a:rPr>
              <a:t>Surface-based measurements, field campaigns, validation approaches used by each will be of interest to the other</a:t>
            </a:r>
          </a:p>
          <a:p>
            <a:pPr lvl="1">
              <a:lnSpc>
                <a:spcPct val="100000"/>
              </a:lnSpc>
              <a:spcBef>
                <a:spcPts val="600"/>
              </a:spcBef>
            </a:pPr>
            <a:r>
              <a:rPr lang="en-US" sz="1800" b="1" dirty="0">
                <a:solidFill>
                  <a:srgbClr val="333F50"/>
                </a:solidFill>
                <a:ea typeface="Cambria" panose="02040503050406030204" pitchFamily="18" charset="0"/>
              </a:rPr>
              <a:t>Validation best-practices talk Wednesday afternoon</a:t>
            </a:r>
          </a:p>
          <a:p>
            <a:pPr lvl="1">
              <a:lnSpc>
                <a:spcPct val="100000"/>
              </a:lnSpc>
              <a:spcBef>
                <a:spcPts val="600"/>
              </a:spcBef>
            </a:pPr>
            <a:r>
              <a:rPr lang="en-US" sz="1800" b="1" dirty="0">
                <a:solidFill>
                  <a:srgbClr val="333F50"/>
                </a:solidFill>
                <a:ea typeface="Cambria" panose="02040503050406030204" pitchFamily="18" charset="0"/>
              </a:rPr>
              <a:t>I’m here to discuss collaborations, match names to faces, etc.</a:t>
            </a:r>
          </a:p>
        </p:txBody>
      </p:sp>
      <p:sp>
        <p:nvSpPr>
          <p:cNvPr id="4" name="Slide Number Placeholder 3">
            <a:extLst>
              <a:ext uri="{FF2B5EF4-FFF2-40B4-BE49-F238E27FC236}">
                <a16:creationId xmlns:a16="http://schemas.microsoft.com/office/drawing/2014/main" id="{B583F15F-1506-4BCB-8FA8-1B8159A115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BF3D6B-7512-DC4E-9AD6-900204DF0DDD}"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9177F8C-9F96-776D-8498-2ECC82F1F40F}"/>
              </a:ext>
            </a:extLst>
          </p:cNvPr>
          <p:cNvSpPr txBox="1"/>
          <p:nvPr/>
        </p:nvSpPr>
        <p:spPr>
          <a:xfrm>
            <a:off x="7451787" y="6123543"/>
            <a:ext cx="4740213" cy="738664"/>
          </a:xfrm>
          <a:prstGeom prst="rect">
            <a:avLst/>
          </a:prstGeom>
          <a:noFill/>
        </p:spPr>
        <p:txBody>
          <a:bodyPr wrap="square" rtlCol="0">
            <a:spAutoFit/>
          </a:bodyPr>
          <a:lstStyle/>
          <a:p>
            <a:r>
              <a:rPr lang="en-US" sz="1400" b="0" i="0" u="none" strike="noStrike" dirty="0">
                <a:solidFill>
                  <a:srgbClr val="000000"/>
                </a:solidFill>
                <a:effectLst/>
                <a:latin typeface="Calibri" panose="020F0502020204030204" pitchFamily="34" charset="0"/>
              </a:rPr>
              <a:t>Graphic reflects initial architecture concept directed at KDP-A.  Additional direction was provided to study architecture changes, which are still on-going.</a:t>
            </a:r>
            <a:endParaRPr lang="en-US" sz="1400" dirty="0">
              <a:solidFill>
                <a:srgbClr val="293544"/>
              </a:solidFill>
            </a:endParaRPr>
          </a:p>
        </p:txBody>
      </p:sp>
      <p:grpSp>
        <p:nvGrpSpPr>
          <p:cNvPr id="13" name="Group 12">
            <a:extLst>
              <a:ext uri="{FF2B5EF4-FFF2-40B4-BE49-F238E27FC236}">
                <a16:creationId xmlns:a16="http://schemas.microsoft.com/office/drawing/2014/main" id="{816FD8C8-9409-60B5-3351-A47CFF9F2DDA}"/>
              </a:ext>
            </a:extLst>
          </p:cNvPr>
          <p:cNvGrpSpPr/>
          <p:nvPr/>
        </p:nvGrpSpPr>
        <p:grpSpPr>
          <a:xfrm>
            <a:off x="7451787" y="1045182"/>
            <a:ext cx="4702523" cy="5059566"/>
            <a:chOff x="7369595" y="1147922"/>
            <a:chExt cx="4702523" cy="5059566"/>
          </a:xfrm>
        </p:grpSpPr>
        <p:pic>
          <p:nvPicPr>
            <p:cNvPr id="8" name="Picture 7" descr="A satellite on the earth&#10;&#10;Description automatically generated with medium confidence">
              <a:extLst>
                <a:ext uri="{FF2B5EF4-FFF2-40B4-BE49-F238E27FC236}">
                  <a16:creationId xmlns:a16="http://schemas.microsoft.com/office/drawing/2014/main" id="{C2CB4EA9-AC60-C4BA-6C5C-7C63C789A1BB}"/>
                </a:ext>
              </a:extLst>
            </p:cNvPr>
            <p:cNvPicPr>
              <a:picLocks noChangeAspect="1"/>
            </p:cNvPicPr>
            <p:nvPr/>
          </p:nvPicPr>
          <p:blipFill>
            <a:blip r:embed="rId2"/>
            <a:stretch>
              <a:fillRect/>
            </a:stretch>
          </p:blipFill>
          <p:spPr>
            <a:xfrm>
              <a:off x="7369595" y="1147922"/>
              <a:ext cx="4702523" cy="5059566"/>
            </a:xfrm>
            <a:prstGeom prst="rect">
              <a:avLst/>
            </a:prstGeom>
            <a:ln>
              <a:solidFill>
                <a:schemeClr val="tx1"/>
              </a:solidFill>
            </a:ln>
          </p:spPr>
        </p:pic>
        <p:sp>
          <p:nvSpPr>
            <p:cNvPr id="11" name="Rectangle 10">
              <a:extLst>
                <a:ext uri="{FF2B5EF4-FFF2-40B4-BE49-F238E27FC236}">
                  <a16:creationId xmlns:a16="http://schemas.microsoft.com/office/drawing/2014/main" id="{1B5DA645-6DA3-86A4-BE4F-9FB7AF5CED66}"/>
                </a:ext>
              </a:extLst>
            </p:cNvPr>
            <p:cNvSpPr/>
            <p:nvPr/>
          </p:nvSpPr>
          <p:spPr>
            <a:xfrm>
              <a:off x="10285610" y="1640509"/>
              <a:ext cx="1686461" cy="26694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AOS-Storm </a:t>
              </a:r>
              <a:r>
                <a:rPr lang="en-US" sz="1000" i="1" dirty="0"/>
                <a:t>[US led)</a:t>
              </a:r>
              <a:endParaRPr lang="en-US" i="1" dirty="0"/>
            </a:p>
          </p:txBody>
        </p:sp>
        <p:sp>
          <p:nvSpPr>
            <p:cNvPr id="12" name="Rectangle 11">
              <a:extLst>
                <a:ext uri="{FF2B5EF4-FFF2-40B4-BE49-F238E27FC236}">
                  <a16:creationId xmlns:a16="http://schemas.microsoft.com/office/drawing/2014/main" id="{1ED91B78-A60C-3070-507C-BE5E9F0A9D7B}"/>
                </a:ext>
              </a:extLst>
            </p:cNvPr>
            <p:cNvSpPr/>
            <p:nvPr/>
          </p:nvSpPr>
          <p:spPr>
            <a:xfrm>
              <a:off x="7783300" y="1330429"/>
              <a:ext cx="1571443" cy="31008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AOS-Sky </a:t>
              </a:r>
              <a:r>
                <a:rPr lang="en-US" sz="1000" i="1" dirty="0"/>
                <a:t>[US led)</a:t>
              </a:r>
              <a:endParaRPr lang="en-US" i="1" dirty="0"/>
            </a:p>
          </p:txBody>
        </p:sp>
      </p:grpSp>
      <p:sp>
        <p:nvSpPr>
          <p:cNvPr id="14" name="TextBox 13">
            <a:extLst>
              <a:ext uri="{FF2B5EF4-FFF2-40B4-BE49-F238E27FC236}">
                <a16:creationId xmlns:a16="http://schemas.microsoft.com/office/drawing/2014/main" id="{B55CBBE4-8B58-DD17-E40B-A3A48E99FE93}"/>
              </a:ext>
            </a:extLst>
          </p:cNvPr>
          <p:cNvSpPr txBox="1"/>
          <p:nvPr/>
        </p:nvSpPr>
        <p:spPr>
          <a:xfrm>
            <a:off x="9056690" y="1055618"/>
            <a:ext cx="1492716" cy="369332"/>
          </a:xfrm>
          <a:prstGeom prst="rect">
            <a:avLst/>
          </a:prstGeom>
          <a:noFill/>
        </p:spPr>
        <p:txBody>
          <a:bodyPr wrap="none" rtlCol="0">
            <a:spAutoFit/>
          </a:bodyPr>
          <a:lstStyle/>
          <a:p>
            <a:pPr algn="r"/>
            <a:r>
              <a:rPr lang="en-US" i="1" dirty="0">
                <a:solidFill>
                  <a:schemeClr val="bg1"/>
                </a:solidFill>
              </a:rPr>
              <a:t>Pre-decisional</a:t>
            </a:r>
          </a:p>
        </p:txBody>
      </p:sp>
      <p:sp>
        <p:nvSpPr>
          <p:cNvPr id="10" name="Rectangle 9">
            <a:extLst>
              <a:ext uri="{FF2B5EF4-FFF2-40B4-BE49-F238E27FC236}">
                <a16:creationId xmlns:a16="http://schemas.microsoft.com/office/drawing/2014/main" id="{56599287-ECA9-6865-831F-78A4B4E88FF8}"/>
              </a:ext>
            </a:extLst>
          </p:cNvPr>
          <p:cNvSpPr/>
          <p:nvPr/>
        </p:nvSpPr>
        <p:spPr>
          <a:xfrm>
            <a:off x="7932307" y="1537769"/>
            <a:ext cx="1792765" cy="20094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CE88577-99F7-75F5-B93A-793DD97E70ED}"/>
              </a:ext>
            </a:extLst>
          </p:cNvPr>
          <p:cNvSpPr txBox="1"/>
          <p:nvPr/>
        </p:nvSpPr>
        <p:spPr>
          <a:xfrm>
            <a:off x="7865492" y="1504245"/>
            <a:ext cx="1499962" cy="276999"/>
          </a:xfrm>
          <a:prstGeom prst="rect">
            <a:avLst/>
          </a:prstGeom>
          <a:noFill/>
        </p:spPr>
        <p:txBody>
          <a:bodyPr wrap="none" rtlCol="0">
            <a:spAutoFit/>
          </a:bodyPr>
          <a:lstStyle/>
          <a:p>
            <a:r>
              <a:rPr lang="en-US" sz="1200" dirty="0">
                <a:solidFill>
                  <a:srgbClr val="BAE8FD"/>
                </a:solidFill>
                <a:latin typeface="Aptos Narrow" panose="020B0004020202020204" pitchFamily="34" charset="0"/>
                <a:ea typeface="Helvetica Neue" panose="02000503000000020004" pitchFamily="2" charset="0"/>
                <a:cs typeface="Helvetica Neue" panose="02000503000000020004" pitchFamily="2" charset="0"/>
              </a:rPr>
              <a:t>Doppler Radar               </a:t>
            </a:r>
          </a:p>
        </p:txBody>
      </p:sp>
    </p:spTree>
    <p:extLst>
      <p:ext uri="{BB962C8B-B14F-4D97-AF65-F5344CB8AC3E}">
        <p14:creationId xmlns:p14="http://schemas.microsoft.com/office/powerpoint/2010/main" val="3328173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8BA9E-7E8D-48B3-BE83-586B2CBFAA4B}"/>
              </a:ext>
            </a:extLst>
          </p:cNvPr>
          <p:cNvSpPr>
            <a:spLocks noGrp="1"/>
          </p:cNvSpPr>
          <p:nvPr>
            <p:ph type="title"/>
          </p:nvPr>
        </p:nvSpPr>
        <p:spPr>
          <a:xfrm>
            <a:off x="1510298" y="37840"/>
            <a:ext cx="9646278" cy="832525"/>
          </a:xfrm>
        </p:spPr>
        <p:txBody>
          <a:bodyPr/>
          <a:lstStyle/>
          <a:p>
            <a:pPr algn="l"/>
            <a:r>
              <a:rPr lang="en-US" b="0" dirty="0">
                <a:latin typeface="Arial"/>
                <a:cs typeface="Arial"/>
              </a:rPr>
              <a:t>JAXA PMM Radar Capabilities</a:t>
            </a:r>
            <a:endParaRPr lang="en-US" b="0" dirty="0"/>
          </a:p>
        </p:txBody>
      </p:sp>
      <p:sp>
        <p:nvSpPr>
          <p:cNvPr id="4" name="Slide Number Placeholder 3">
            <a:extLst>
              <a:ext uri="{FF2B5EF4-FFF2-40B4-BE49-F238E27FC236}">
                <a16:creationId xmlns:a16="http://schemas.microsoft.com/office/drawing/2014/main" id="{B3FC1B44-55DF-414B-B7E5-B4CEDDFD400E}"/>
              </a:ext>
            </a:extLst>
          </p:cNvPr>
          <p:cNvSpPr>
            <a:spLocks noGrp="1"/>
          </p:cNvSpPr>
          <p:nvPr>
            <p:ph type="sldNum" sz="quarter" idx="12"/>
          </p:nvPr>
        </p:nvSpPr>
        <p:spPr/>
        <p:txBody>
          <a:bodyPr/>
          <a:lstStyle/>
          <a:p>
            <a:fld id="{6CBF3D6B-7512-DC4E-9AD6-900204DF0DDD}" type="slidenum">
              <a:rPr lang="en-US" smtClean="0">
                <a:solidFill>
                  <a:schemeClr val="accent1"/>
                </a:solidFill>
              </a:rPr>
              <a:pPr/>
              <a:t>5</a:t>
            </a:fld>
            <a:endParaRPr lang="en-US" dirty="0">
              <a:solidFill>
                <a:schemeClr val="accent1"/>
              </a:solidFill>
            </a:endParaRPr>
          </a:p>
        </p:txBody>
      </p:sp>
      <p:sp>
        <p:nvSpPr>
          <p:cNvPr id="11" name="TextBox 10">
            <a:extLst>
              <a:ext uri="{FF2B5EF4-FFF2-40B4-BE49-F238E27FC236}">
                <a16:creationId xmlns:a16="http://schemas.microsoft.com/office/drawing/2014/main" id="{B2A9BE09-F424-4733-B582-EC334CA0860F}"/>
              </a:ext>
            </a:extLst>
          </p:cNvPr>
          <p:cNvSpPr txBox="1"/>
          <p:nvPr/>
        </p:nvSpPr>
        <p:spPr>
          <a:xfrm>
            <a:off x="426928" y="853577"/>
            <a:ext cx="4488068"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300" dirty="0"/>
              <a:t>JAXA Wide Swath Ku Doppler Radar</a:t>
            </a:r>
            <a:endParaRPr lang="en-US" dirty="0"/>
          </a:p>
        </p:txBody>
      </p:sp>
      <p:sp>
        <p:nvSpPr>
          <p:cNvPr id="36" name="Rounded Rectangle 35">
            <a:extLst>
              <a:ext uri="{FF2B5EF4-FFF2-40B4-BE49-F238E27FC236}">
                <a16:creationId xmlns:a16="http://schemas.microsoft.com/office/drawing/2014/main" id="{179A32F8-950B-A5A8-96E9-24ECE6A76BB4}"/>
              </a:ext>
            </a:extLst>
          </p:cNvPr>
          <p:cNvSpPr/>
          <p:nvPr/>
        </p:nvSpPr>
        <p:spPr>
          <a:xfrm>
            <a:off x="363163" y="1267195"/>
            <a:ext cx="4619365" cy="556246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B244C0EC-393A-F3FB-C7A0-C1DE9D4D5C13}"/>
              </a:ext>
            </a:extLst>
          </p:cNvPr>
          <p:cNvGrpSpPr/>
          <p:nvPr/>
        </p:nvGrpSpPr>
        <p:grpSpPr>
          <a:xfrm>
            <a:off x="455573" y="3687036"/>
            <a:ext cx="4181461" cy="2887311"/>
            <a:chOff x="835557" y="3721329"/>
            <a:chExt cx="4742712" cy="2887311"/>
          </a:xfrm>
        </p:grpSpPr>
        <p:grpSp>
          <p:nvGrpSpPr>
            <p:cNvPr id="25" name="Group 24">
              <a:extLst>
                <a:ext uri="{FF2B5EF4-FFF2-40B4-BE49-F238E27FC236}">
                  <a16:creationId xmlns:a16="http://schemas.microsoft.com/office/drawing/2014/main" id="{99BFAE29-760C-4944-A439-4E240D6A3BB3}"/>
                </a:ext>
              </a:extLst>
            </p:cNvPr>
            <p:cNvGrpSpPr/>
            <p:nvPr/>
          </p:nvGrpSpPr>
          <p:grpSpPr>
            <a:xfrm>
              <a:off x="835557" y="4626474"/>
              <a:ext cx="4738089" cy="1982166"/>
              <a:chOff x="784350" y="3977245"/>
              <a:chExt cx="5270161" cy="2007719"/>
            </a:xfrm>
          </p:grpSpPr>
          <p:pic>
            <p:nvPicPr>
              <p:cNvPr id="23" name="Picture 22">
                <a:extLst>
                  <a:ext uri="{FF2B5EF4-FFF2-40B4-BE49-F238E27FC236}">
                    <a16:creationId xmlns:a16="http://schemas.microsoft.com/office/drawing/2014/main" id="{E97EDBE9-FFDB-D048-86FC-62593DD6D03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162460" y="4761875"/>
                <a:ext cx="4892051" cy="1223089"/>
              </a:xfrm>
              <a:prstGeom prst="rect">
                <a:avLst/>
              </a:prstGeom>
            </p:spPr>
          </p:pic>
          <p:sp>
            <p:nvSpPr>
              <p:cNvPr id="12" name="TextBox 11">
                <a:extLst>
                  <a:ext uri="{FF2B5EF4-FFF2-40B4-BE49-F238E27FC236}">
                    <a16:creationId xmlns:a16="http://schemas.microsoft.com/office/drawing/2014/main" id="{E198E5EB-E906-874E-A4F2-1428462D02D9}"/>
                  </a:ext>
                </a:extLst>
              </p:cNvPr>
              <p:cNvSpPr txBox="1"/>
              <p:nvPr/>
            </p:nvSpPr>
            <p:spPr>
              <a:xfrm rot="16200000">
                <a:off x="373340" y="4388255"/>
                <a:ext cx="1160574" cy="338554"/>
              </a:xfrm>
              <a:prstGeom prst="rect">
                <a:avLst/>
              </a:prstGeom>
              <a:noFill/>
            </p:spPr>
            <p:txBody>
              <a:bodyPr wrap="none" rtlCol="0">
                <a:spAutoFit/>
              </a:bodyPr>
              <a:lstStyle/>
              <a:p>
                <a:pPr algn="r"/>
                <a:r>
                  <a:rPr lang="en-US" sz="1600" dirty="0"/>
                  <a:t>Height (km)</a:t>
                </a:r>
              </a:p>
            </p:txBody>
          </p:sp>
        </p:grpSp>
        <p:pic>
          <p:nvPicPr>
            <p:cNvPr id="26" name="Picture 25">
              <a:extLst>
                <a:ext uri="{FF2B5EF4-FFF2-40B4-BE49-F238E27FC236}">
                  <a16:creationId xmlns:a16="http://schemas.microsoft.com/office/drawing/2014/main" id="{E85633E6-C963-934B-A99A-B177744F3C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193691" y="3721329"/>
              <a:ext cx="4384578" cy="1318262"/>
            </a:xfrm>
            <a:prstGeom prst="rect">
              <a:avLst/>
            </a:prstGeom>
          </p:spPr>
        </p:pic>
      </p:grpSp>
      <p:sp>
        <p:nvSpPr>
          <p:cNvPr id="24" name="TextBox 23">
            <a:extLst>
              <a:ext uri="{FF2B5EF4-FFF2-40B4-BE49-F238E27FC236}">
                <a16:creationId xmlns:a16="http://schemas.microsoft.com/office/drawing/2014/main" id="{A1FAD586-78D5-0243-842A-AE9ECCF99192}"/>
              </a:ext>
            </a:extLst>
          </p:cNvPr>
          <p:cNvSpPr txBox="1"/>
          <p:nvPr/>
        </p:nvSpPr>
        <p:spPr>
          <a:xfrm>
            <a:off x="786531" y="4994160"/>
            <a:ext cx="3848592"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dirty="0"/>
              <a:t>Simulated Ku Doppler Velocity</a:t>
            </a:r>
            <a:endParaRPr lang="en-US" dirty="0"/>
          </a:p>
        </p:txBody>
      </p:sp>
      <p:sp>
        <p:nvSpPr>
          <p:cNvPr id="31" name="Rectangle 30">
            <a:extLst>
              <a:ext uri="{FF2B5EF4-FFF2-40B4-BE49-F238E27FC236}">
                <a16:creationId xmlns:a16="http://schemas.microsoft.com/office/drawing/2014/main" id="{483939C3-F075-C660-E531-73B26D26A8F3}"/>
              </a:ext>
            </a:extLst>
          </p:cNvPr>
          <p:cNvSpPr/>
          <p:nvPr/>
        </p:nvSpPr>
        <p:spPr>
          <a:xfrm>
            <a:off x="755281" y="3648713"/>
            <a:ext cx="3068419" cy="2242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AF9438E2-840B-D840-BE91-3D1104BF1D40}"/>
              </a:ext>
            </a:extLst>
          </p:cNvPr>
          <p:cNvSpPr txBox="1"/>
          <p:nvPr/>
        </p:nvSpPr>
        <p:spPr>
          <a:xfrm>
            <a:off x="781679" y="3523019"/>
            <a:ext cx="2965265" cy="446276"/>
          </a:xfrm>
          <a:prstGeom prst="rect">
            <a:avLst/>
          </a:prstGeom>
          <a:noFill/>
        </p:spPr>
        <p:txBody>
          <a:bodyPr wrap="square" rtlCol="0">
            <a:spAutoFit/>
          </a:bodyPr>
          <a:lstStyle/>
          <a:p>
            <a:r>
              <a:rPr lang="en-US" sz="2300" dirty="0"/>
              <a:t>Model “Truth”                      </a:t>
            </a:r>
          </a:p>
        </p:txBody>
      </p:sp>
      <p:sp>
        <p:nvSpPr>
          <p:cNvPr id="32" name="TextBox 31">
            <a:extLst>
              <a:ext uri="{FF2B5EF4-FFF2-40B4-BE49-F238E27FC236}">
                <a16:creationId xmlns:a16="http://schemas.microsoft.com/office/drawing/2014/main" id="{E66B5AC0-6416-4E75-4DCA-5BBC0A0166F4}"/>
              </a:ext>
            </a:extLst>
          </p:cNvPr>
          <p:cNvSpPr txBox="1"/>
          <p:nvPr/>
        </p:nvSpPr>
        <p:spPr>
          <a:xfrm>
            <a:off x="2204608" y="6491102"/>
            <a:ext cx="2286396" cy="338554"/>
          </a:xfrm>
          <a:prstGeom prst="rect">
            <a:avLst/>
          </a:prstGeom>
          <a:noFill/>
        </p:spPr>
        <p:txBody>
          <a:bodyPr wrap="none" rtlCol="0">
            <a:spAutoFit/>
          </a:bodyPr>
          <a:lstStyle/>
          <a:p>
            <a:pPr algn="r"/>
            <a:r>
              <a:rPr lang="en-US" sz="1600" dirty="0"/>
              <a:t>Courtesy of </a:t>
            </a:r>
            <a:r>
              <a:rPr lang="en-US" sz="1600" dirty="0" err="1"/>
              <a:t>Pavlos</a:t>
            </a:r>
            <a:r>
              <a:rPr lang="en-US" sz="1600" dirty="0"/>
              <a:t> </a:t>
            </a:r>
            <a:r>
              <a:rPr lang="en-US" sz="1600" dirty="0" err="1"/>
              <a:t>Kollias</a:t>
            </a:r>
            <a:endParaRPr lang="en-US" sz="1600" dirty="0"/>
          </a:p>
        </p:txBody>
      </p:sp>
      <p:cxnSp>
        <p:nvCxnSpPr>
          <p:cNvPr id="6" name="Straight Arrow Connector 5">
            <a:extLst>
              <a:ext uri="{FF2B5EF4-FFF2-40B4-BE49-F238E27FC236}">
                <a16:creationId xmlns:a16="http://schemas.microsoft.com/office/drawing/2014/main" id="{FB49A168-217C-7757-4A92-4FCBC62022E0}"/>
              </a:ext>
            </a:extLst>
          </p:cNvPr>
          <p:cNvCxnSpPr>
            <a:cxnSpLocks/>
          </p:cNvCxnSpPr>
          <p:nvPr/>
        </p:nvCxnSpPr>
        <p:spPr>
          <a:xfrm>
            <a:off x="1598436" y="1728112"/>
            <a:ext cx="1399574" cy="871313"/>
          </a:xfrm>
          <a:prstGeom prst="straightConnector1">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5">
            <a:extLst>
              <a:ext uri="{FF2B5EF4-FFF2-40B4-BE49-F238E27FC236}">
                <a16:creationId xmlns:a16="http://schemas.microsoft.com/office/drawing/2014/main" id="{3438FE01-F07F-4883-AA11-9A9B3A79C10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26897" y="1425602"/>
            <a:ext cx="3910565" cy="2079298"/>
          </a:xfrm>
          <a:prstGeom prst="rect">
            <a:avLst/>
          </a:prstGeom>
        </p:spPr>
      </p:pic>
      <p:grpSp>
        <p:nvGrpSpPr>
          <p:cNvPr id="3" name="Group 2">
            <a:extLst>
              <a:ext uri="{FF2B5EF4-FFF2-40B4-BE49-F238E27FC236}">
                <a16:creationId xmlns:a16="http://schemas.microsoft.com/office/drawing/2014/main" id="{6633766F-B3F2-A94C-849D-96E98FAAEC57}"/>
              </a:ext>
            </a:extLst>
          </p:cNvPr>
          <p:cNvGrpSpPr/>
          <p:nvPr/>
        </p:nvGrpSpPr>
        <p:grpSpPr>
          <a:xfrm>
            <a:off x="1601745" y="1417564"/>
            <a:ext cx="1997554" cy="1550218"/>
            <a:chOff x="2239441" y="1643062"/>
            <a:chExt cx="2191008" cy="2100263"/>
          </a:xfrm>
        </p:grpSpPr>
        <p:cxnSp>
          <p:nvCxnSpPr>
            <p:cNvPr id="15" name="Straight Arrow Connector 14">
              <a:extLst>
                <a:ext uri="{FF2B5EF4-FFF2-40B4-BE49-F238E27FC236}">
                  <a16:creationId xmlns:a16="http://schemas.microsoft.com/office/drawing/2014/main" id="{45463F36-98B1-4639-927E-4B63B4D50A37}"/>
                </a:ext>
              </a:extLst>
            </p:cNvPr>
            <p:cNvCxnSpPr/>
            <p:nvPr/>
          </p:nvCxnSpPr>
          <p:spPr>
            <a:xfrm>
              <a:off x="4406638" y="2576513"/>
              <a:ext cx="0" cy="1166812"/>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2D98F3E-F584-4D11-A8AD-B462EC0DF7B2}"/>
                </a:ext>
              </a:extLst>
            </p:cNvPr>
            <p:cNvCxnSpPr>
              <a:cxnSpLocks/>
            </p:cNvCxnSpPr>
            <p:nvPr/>
          </p:nvCxnSpPr>
          <p:spPr>
            <a:xfrm>
              <a:off x="2247464" y="1651839"/>
              <a:ext cx="0" cy="490838"/>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3F4E146-7F15-44D9-B9FD-CB16B192C324}"/>
                </a:ext>
              </a:extLst>
            </p:cNvPr>
            <p:cNvCxnSpPr>
              <a:cxnSpLocks/>
            </p:cNvCxnSpPr>
            <p:nvPr/>
          </p:nvCxnSpPr>
          <p:spPr>
            <a:xfrm>
              <a:off x="2239441" y="2129425"/>
              <a:ext cx="2176722" cy="1613899"/>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05E2FF4-A8D4-4165-8C56-73AB1E597D70}"/>
                </a:ext>
              </a:extLst>
            </p:cNvPr>
            <p:cNvCxnSpPr>
              <a:cxnSpLocks/>
            </p:cNvCxnSpPr>
            <p:nvPr/>
          </p:nvCxnSpPr>
          <p:spPr>
            <a:xfrm>
              <a:off x="3139811" y="1643062"/>
              <a:ext cx="1290638" cy="947737"/>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0" name="Arrow: Down 19">
            <a:extLst>
              <a:ext uri="{FF2B5EF4-FFF2-40B4-BE49-F238E27FC236}">
                <a16:creationId xmlns:a16="http://schemas.microsoft.com/office/drawing/2014/main" id="{2DC065C3-BA58-4B25-8996-94D26AC834CD}"/>
              </a:ext>
            </a:extLst>
          </p:cNvPr>
          <p:cNvSpPr/>
          <p:nvPr/>
        </p:nvSpPr>
        <p:spPr>
          <a:xfrm>
            <a:off x="2519038" y="2419538"/>
            <a:ext cx="488022" cy="1432319"/>
          </a:xfrm>
          <a:prstGeom prst="downArrow">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直線矢印コネクタ 96">
            <a:extLst>
              <a:ext uri="{FF2B5EF4-FFF2-40B4-BE49-F238E27FC236}">
                <a16:creationId xmlns:a16="http://schemas.microsoft.com/office/drawing/2014/main" id="{2005FA9C-AF2B-A044-6141-4D37CEE7BB58}"/>
              </a:ext>
            </a:extLst>
          </p:cNvPr>
          <p:cNvCxnSpPr>
            <a:cxnSpLocks/>
          </p:cNvCxnSpPr>
          <p:nvPr/>
        </p:nvCxnSpPr>
        <p:spPr bwMode="auto">
          <a:xfrm>
            <a:off x="6197028" y="4616950"/>
            <a:ext cx="0" cy="1097857"/>
          </a:xfrm>
          <a:prstGeom prst="straightConnector1">
            <a:avLst/>
          </a:prstGeom>
          <a:noFill/>
          <a:ln w="28575" cap="flat" cmpd="sng" algn="ctr">
            <a:solidFill>
              <a:sysClr val="windowText" lastClr="000000"/>
            </a:solidFill>
            <a:prstDash val="solid"/>
            <a:round/>
            <a:headEnd type="arrow" w="sm" len="sm"/>
            <a:tailEnd type="none" w="med" len="med"/>
          </a:ln>
          <a:effectLst/>
        </p:spPr>
      </p:cxnSp>
      <p:sp>
        <p:nvSpPr>
          <p:cNvPr id="21" name="楕円 98">
            <a:extLst>
              <a:ext uri="{FF2B5EF4-FFF2-40B4-BE49-F238E27FC236}">
                <a16:creationId xmlns:a16="http://schemas.microsoft.com/office/drawing/2014/main" id="{37C5817C-766B-A86F-83D6-D3AE6564284F}"/>
              </a:ext>
            </a:extLst>
          </p:cNvPr>
          <p:cNvSpPr/>
          <p:nvPr/>
        </p:nvSpPr>
        <p:spPr bwMode="auto">
          <a:xfrm>
            <a:off x="6038559" y="2076413"/>
            <a:ext cx="312219" cy="240171"/>
          </a:xfrm>
          <a:prstGeom prst="ellipse">
            <a:avLst/>
          </a:prstGeom>
          <a:solidFill>
            <a:srgbClr val="5B9BD5"/>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29" name="楕円 100">
            <a:extLst>
              <a:ext uri="{FF2B5EF4-FFF2-40B4-BE49-F238E27FC236}">
                <a16:creationId xmlns:a16="http://schemas.microsoft.com/office/drawing/2014/main" id="{4DE4CFBA-1025-C6D2-C37C-F114618783DA}"/>
              </a:ext>
            </a:extLst>
          </p:cNvPr>
          <p:cNvSpPr/>
          <p:nvPr/>
        </p:nvSpPr>
        <p:spPr bwMode="auto">
          <a:xfrm>
            <a:off x="6038559" y="2159477"/>
            <a:ext cx="312219" cy="240171"/>
          </a:xfrm>
          <a:prstGeom prst="ellipse">
            <a:avLst/>
          </a:prstGeom>
          <a:solidFill>
            <a:srgbClr val="5B9BD5"/>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34" name="楕円 101">
            <a:extLst>
              <a:ext uri="{FF2B5EF4-FFF2-40B4-BE49-F238E27FC236}">
                <a16:creationId xmlns:a16="http://schemas.microsoft.com/office/drawing/2014/main" id="{7CC82FE5-61BB-F51E-D27E-C0782528BAE6}"/>
              </a:ext>
            </a:extLst>
          </p:cNvPr>
          <p:cNvSpPr/>
          <p:nvPr/>
        </p:nvSpPr>
        <p:spPr bwMode="auto">
          <a:xfrm>
            <a:off x="6037482" y="2242541"/>
            <a:ext cx="312219" cy="240171"/>
          </a:xfrm>
          <a:prstGeom prst="ellipse">
            <a:avLst/>
          </a:prstGeom>
          <a:solidFill>
            <a:srgbClr val="5B9BD5"/>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37" name="楕円 102">
            <a:extLst>
              <a:ext uri="{FF2B5EF4-FFF2-40B4-BE49-F238E27FC236}">
                <a16:creationId xmlns:a16="http://schemas.microsoft.com/office/drawing/2014/main" id="{293BC67B-3919-E4FA-019F-2E710FF11619}"/>
              </a:ext>
            </a:extLst>
          </p:cNvPr>
          <p:cNvSpPr/>
          <p:nvPr/>
        </p:nvSpPr>
        <p:spPr bwMode="auto">
          <a:xfrm>
            <a:off x="6036405" y="2325605"/>
            <a:ext cx="312219" cy="240171"/>
          </a:xfrm>
          <a:prstGeom prst="ellipse">
            <a:avLst/>
          </a:prstGeom>
          <a:solidFill>
            <a:srgbClr val="5B9BD5"/>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22" name="楕円 99">
            <a:extLst>
              <a:ext uri="{FF2B5EF4-FFF2-40B4-BE49-F238E27FC236}">
                <a16:creationId xmlns:a16="http://schemas.microsoft.com/office/drawing/2014/main" id="{272B09C0-4FC5-8C82-B019-7A1D7521C5BF}"/>
              </a:ext>
            </a:extLst>
          </p:cNvPr>
          <p:cNvSpPr/>
          <p:nvPr/>
        </p:nvSpPr>
        <p:spPr bwMode="auto">
          <a:xfrm>
            <a:off x="6036405" y="2408669"/>
            <a:ext cx="312219" cy="240171"/>
          </a:xfrm>
          <a:prstGeom prst="ellipse">
            <a:avLst/>
          </a:prstGeom>
          <a:solidFill>
            <a:srgbClr val="5B9BD5"/>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40" name="テキスト ボックス 111">
            <a:extLst>
              <a:ext uri="{FF2B5EF4-FFF2-40B4-BE49-F238E27FC236}">
                <a16:creationId xmlns:a16="http://schemas.microsoft.com/office/drawing/2014/main" id="{4580B2B3-AE17-7999-5676-024497DB7FEE}"/>
              </a:ext>
            </a:extLst>
          </p:cNvPr>
          <p:cNvSpPr txBox="1"/>
          <p:nvPr/>
        </p:nvSpPr>
        <p:spPr>
          <a:xfrm>
            <a:off x="5231195" y="4162568"/>
            <a:ext cx="1938608" cy="369332"/>
          </a:xfrm>
          <a:prstGeom prst="rect">
            <a:avLst/>
          </a:prstGeom>
          <a:noFill/>
        </p:spPr>
        <p:txBody>
          <a:bodyPr wrap="none" rtlCol="0">
            <a:spAutoFit/>
          </a:bodyPr>
          <a:lstStyle/>
          <a:p>
            <a:pPr algn="ctr"/>
            <a:r>
              <a:rPr kumimoji="1" lang="en-US" altLang="ja-JP" b="1" i="1" u="sng" dirty="0">
                <a:latin typeface="Calibri" panose="020F0502020204030204" pitchFamily="34" charset="0"/>
                <a:cs typeface="Calibri" panose="020F0502020204030204" pitchFamily="34" charset="0"/>
              </a:rPr>
              <a:t>  Normal scan obs.</a:t>
            </a:r>
            <a:endParaRPr kumimoji="1" lang="ja-JP" altLang="en-US" b="1" i="1" u="sng">
              <a:latin typeface="Calibri" panose="020F0502020204030204" pitchFamily="34" charset="0"/>
              <a:cs typeface="Calibri" panose="020F0502020204030204" pitchFamily="34" charset="0"/>
            </a:endParaRPr>
          </a:p>
        </p:txBody>
      </p:sp>
      <p:sp>
        <p:nvSpPr>
          <p:cNvPr id="41" name="テキスト ボックス 112">
            <a:extLst>
              <a:ext uri="{FF2B5EF4-FFF2-40B4-BE49-F238E27FC236}">
                <a16:creationId xmlns:a16="http://schemas.microsoft.com/office/drawing/2014/main" id="{0B5BE609-45C0-2603-DA00-D319C33B6FF1}"/>
              </a:ext>
            </a:extLst>
          </p:cNvPr>
          <p:cNvSpPr txBox="1"/>
          <p:nvPr/>
        </p:nvSpPr>
        <p:spPr>
          <a:xfrm>
            <a:off x="5083717" y="2788611"/>
            <a:ext cx="2254592" cy="369332"/>
          </a:xfrm>
          <a:prstGeom prst="rect">
            <a:avLst/>
          </a:prstGeom>
          <a:noFill/>
        </p:spPr>
        <p:txBody>
          <a:bodyPr wrap="none" rtlCol="0">
            <a:spAutoFit/>
          </a:bodyPr>
          <a:lstStyle/>
          <a:p>
            <a:pPr algn="ctr"/>
            <a:r>
              <a:rPr kumimoji="1" lang="en-US" altLang="ja-JP" b="1" i="1" u="sng" dirty="0">
                <a:latin typeface="Calibri" panose="020F0502020204030204" pitchFamily="34" charset="0"/>
                <a:cs typeface="Calibri" panose="020F0502020204030204" pitchFamily="34" charset="0"/>
              </a:rPr>
              <a:t>  Dense sampling obs.</a:t>
            </a:r>
            <a:endParaRPr kumimoji="1" lang="ja-JP" altLang="en-US" b="1" i="1" u="sng">
              <a:latin typeface="Calibri" panose="020F0502020204030204" pitchFamily="34" charset="0"/>
              <a:cs typeface="Calibri" panose="020F0502020204030204" pitchFamily="34" charset="0"/>
            </a:endParaRPr>
          </a:p>
        </p:txBody>
      </p:sp>
      <p:sp>
        <p:nvSpPr>
          <p:cNvPr id="42" name="テキスト ボックス 113">
            <a:extLst>
              <a:ext uri="{FF2B5EF4-FFF2-40B4-BE49-F238E27FC236}">
                <a16:creationId xmlns:a16="http://schemas.microsoft.com/office/drawing/2014/main" id="{6A8C9B6D-156F-0B90-FAC7-E126BD343ECB}"/>
              </a:ext>
            </a:extLst>
          </p:cNvPr>
          <p:cNvSpPr txBox="1"/>
          <p:nvPr/>
        </p:nvSpPr>
        <p:spPr>
          <a:xfrm>
            <a:off x="5495852" y="1571745"/>
            <a:ext cx="1395382" cy="369332"/>
          </a:xfrm>
          <a:prstGeom prst="rect">
            <a:avLst/>
          </a:prstGeom>
          <a:noFill/>
        </p:spPr>
        <p:txBody>
          <a:bodyPr wrap="none" rtlCol="0">
            <a:spAutoFit/>
          </a:bodyPr>
          <a:lstStyle/>
          <a:p>
            <a:pPr algn="ctr"/>
            <a:r>
              <a:rPr kumimoji="1" lang="en-US" altLang="ja-JP" b="1" i="1" u="sng" dirty="0">
                <a:latin typeface="Calibri" panose="020F0502020204030204" pitchFamily="34" charset="0"/>
                <a:cs typeface="Calibri" panose="020F0502020204030204" pitchFamily="34" charset="0"/>
              </a:rPr>
              <a:t>Doppler obs.</a:t>
            </a:r>
            <a:endParaRPr kumimoji="1" lang="ja-JP" altLang="en-US" b="1" i="1" u="sng">
              <a:latin typeface="Calibri" panose="020F0502020204030204" pitchFamily="34" charset="0"/>
              <a:cs typeface="Calibri" panose="020F0502020204030204" pitchFamily="34" charset="0"/>
            </a:endParaRPr>
          </a:p>
        </p:txBody>
      </p:sp>
      <p:grpSp>
        <p:nvGrpSpPr>
          <p:cNvPr id="43" name="Group 42">
            <a:extLst>
              <a:ext uri="{FF2B5EF4-FFF2-40B4-BE49-F238E27FC236}">
                <a16:creationId xmlns:a16="http://schemas.microsoft.com/office/drawing/2014/main" id="{3C313802-79AE-2036-627E-6FF62CEBD2C5}"/>
              </a:ext>
            </a:extLst>
          </p:cNvPr>
          <p:cNvGrpSpPr/>
          <p:nvPr/>
        </p:nvGrpSpPr>
        <p:grpSpPr>
          <a:xfrm>
            <a:off x="5944897" y="3420260"/>
            <a:ext cx="1230860" cy="516754"/>
            <a:chOff x="10798889" y="3855113"/>
            <a:chExt cx="1230860" cy="516754"/>
          </a:xfrm>
        </p:grpSpPr>
        <p:sp>
          <p:nvSpPr>
            <p:cNvPr id="45" name="楕円 71">
              <a:extLst>
                <a:ext uri="{FF2B5EF4-FFF2-40B4-BE49-F238E27FC236}">
                  <a16:creationId xmlns:a16="http://schemas.microsoft.com/office/drawing/2014/main" id="{F532A83E-C4AB-9B7E-EA8D-62C9C670A627}"/>
                </a:ext>
              </a:extLst>
            </p:cNvPr>
            <p:cNvSpPr/>
            <p:nvPr/>
          </p:nvSpPr>
          <p:spPr bwMode="auto">
            <a:xfrm>
              <a:off x="10798889" y="4113439"/>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47" name="楕円 74">
              <a:extLst>
                <a:ext uri="{FF2B5EF4-FFF2-40B4-BE49-F238E27FC236}">
                  <a16:creationId xmlns:a16="http://schemas.microsoft.com/office/drawing/2014/main" id="{0070804D-D930-C03E-E2B2-EB997A159AEC}"/>
                </a:ext>
              </a:extLst>
            </p:cNvPr>
            <p:cNvSpPr/>
            <p:nvPr/>
          </p:nvSpPr>
          <p:spPr bwMode="auto">
            <a:xfrm>
              <a:off x="10981900" y="4113439"/>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48" name="楕円 75">
              <a:extLst>
                <a:ext uri="{FF2B5EF4-FFF2-40B4-BE49-F238E27FC236}">
                  <a16:creationId xmlns:a16="http://schemas.microsoft.com/office/drawing/2014/main" id="{6781A314-BBA6-E309-E5AD-EC63F80099E3}"/>
                </a:ext>
              </a:extLst>
            </p:cNvPr>
            <p:cNvSpPr/>
            <p:nvPr/>
          </p:nvSpPr>
          <p:spPr bwMode="auto">
            <a:xfrm>
              <a:off x="10890397" y="4113439"/>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50" name="楕円 78">
              <a:extLst>
                <a:ext uri="{FF2B5EF4-FFF2-40B4-BE49-F238E27FC236}">
                  <a16:creationId xmlns:a16="http://schemas.microsoft.com/office/drawing/2014/main" id="{555B4F4F-4E10-8373-5AE7-B0340F405DC5}"/>
                </a:ext>
              </a:extLst>
            </p:cNvPr>
            <p:cNvSpPr/>
            <p:nvPr/>
          </p:nvSpPr>
          <p:spPr bwMode="auto">
            <a:xfrm>
              <a:off x="10803505" y="3855113"/>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52" name="楕円 81">
              <a:extLst>
                <a:ext uri="{FF2B5EF4-FFF2-40B4-BE49-F238E27FC236}">
                  <a16:creationId xmlns:a16="http://schemas.microsoft.com/office/drawing/2014/main" id="{7DFA4162-6D93-ED88-4958-C9123352BE33}"/>
                </a:ext>
              </a:extLst>
            </p:cNvPr>
            <p:cNvSpPr/>
            <p:nvPr/>
          </p:nvSpPr>
          <p:spPr bwMode="auto">
            <a:xfrm>
              <a:off x="10986516" y="3855113"/>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53" name="楕円 82">
              <a:extLst>
                <a:ext uri="{FF2B5EF4-FFF2-40B4-BE49-F238E27FC236}">
                  <a16:creationId xmlns:a16="http://schemas.microsoft.com/office/drawing/2014/main" id="{3BF12B23-7BC1-31D5-2B68-3173B4D81A33}"/>
                </a:ext>
              </a:extLst>
            </p:cNvPr>
            <p:cNvSpPr/>
            <p:nvPr/>
          </p:nvSpPr>
          <p:spPr bwMode="auto">
            <a:xfrm>
              <a:off x="10895010" y="3855113"/>
              <a:ext cx="321247" cy="258428"/>
            </a:xfrm>
            <a:prstGeom prst="ellipse">
              <a:avLst/>
            </a:prstGeom>
            <a:solidFill>
              <a:srgbClr val="ED7D31">
                <a:alpha val="60000"/>
              </a:srgbClr>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54" name="テキスト ボックス 120">
              <a:extLst>
                <a:ext uri="{FF2B5EF4-FFF2-40B4-BE49-F238E27FC236}">
                  <a16:creationId xmlns:a16="http://schemas.microsoft.com/office/drawing/2014/main" id="{9EDE5C8F-BEB2-3DE2-AC1B-13F329D48AF3}"/>
                </a:ext>
              </a:extLst>
            </p:cNvPr>
            <p:cNvSpPr txBox="1"/>
            <p:nvPr/>
          </p:nvSpPr>
          <p:spPr>
            <a:xfrm>
              <a:off x="11465668" y="3860684"/>
              <a:ext cx="564081" cy="369332"/>
            </a:xfrm>
            <a:prstGeom prst="rect">
              <a:avLst/>
            </a:prstGeom>
            <a:noFill/>
          </p:spPr>
          <p:txBody>
            <a:bodyPr wrap="square" rtlCol="0">
              <a:spAutoFit/>
            </a:bodyPr>
            <a:lstStyle/>
            <a:p>
              <a:r>
                <a:rPr kumimoji="1" lang="en-US" altLang="ja-JP" dirty="0">
                  <a:latin typeface="Calibri" panose="020F0502020204030204" pitchFamily="34" charset="0"/>
                  <a:cs typeface="Calibri" panose="020F0502020204030204" pitchFamily="34" charset="0"/>
                </a:rPr>
                <a:t>x3</a:t>
              </a:r>
              <a:endParaRPr kumimoji="1" lang="ja-JP" altLang="en-US">
                <a:latin typeface="Calibri" panose="020F0502020204030204" pitchFamily="34" charset="0"/>
                <a:cs typeface="Calibri" panose="020F0502020204030204" pitchFamily="34" charset="0"/>
              </a:endParaRPr>
            </a:p>
          </p:txBody>
        </p:sp>
      </p:grpSp>
      <p:grpSp>
        <p:nvGrpSpPr>
          <p:cNvPr id="56" name="Group 55">
            <a:extLst>
              <a:ext uri="{FF2B5EF4-FFF2-40B4-BE49-F238E27FC236}">
                <a16:creationId xmlns:a16="http://schemas.microsoft.com/office/drawing/2014/main" id="{E7904F70-F38D-1A97-144C-A5DC08B1C6A8}"/>
              </a:ext>
            </a:extLst>
          </p:cNvPr>
          <p:cNvGrpSpPr/>
          <p:nvPr/>
        </p:nvGrpSpPr>
        <p:grpSpPr>
          <a:xfrm>
            <a:off x="5537904" y="4809070"/>
            <a:ext cx="1925237" cy="592644"/>
            <a:chOff x="9890118" y="5545589"/>
            <a:chExt cx="1925237" cy="592644"/>
          </a:xfrm>
        </p:grpSpPr>
        <p:grpSp>
          <p:nvGrpSpPr>
            <p:cNvPr id="57" name="Group 56">
              <a:extLst>
                <a:ext uri="{FF2B5EF4-FFF2-40B4-BE49-F238E27FC236}">
                  <a16:creationId xmlns:a16="http://schemas.microsoft.com/office/drawing/2014/main" id="{E4073216-301E-8406-3088-A8A08049E53C}"/>
                </a:ext>
              </a:extLst>
            </p:cNvPr>
            <p:cNvGrpSpPr/>
            <p:nvPr/>
          </p:nvGrpSpPr>
          <p:grpSpPr>
            <a:xfrm>
              <a:off x="10560592" y="5576876"/>
              <a:ext cx="653386" cy="459522"/>
              <a:chOff x="10560592" y="5576876"/>
              <a:chExt cx="653386" cy="459522"/>
            </a:xfrm>
          </p:grpSpPr>
          <p:sp>
            <p:nvSpPr>
              <p:cNvPr id="65" name="楕円 88">
                <a:extLst>
                  <a:ext uri="{FF2B5EF4-FFF2-40B4-BE49-F238E27FC236}">
                    <a16:creationId xmlns:a16="http://schemas.microsoft.com/office/drawing/2014/main" id="{397CF85F-0479-A076-E694-C876B0C80999}"/>
                  </a:ext>
                </a:extLst>
              </p:cNvPr>
              <p:cNvSpPr/>
              <p:nvPr/>
            </p:nvSpPr>
            <p:spPr bwMode="auto">
              <a:xfrm>
                <a:off x="10567081" y="5805824"/>
                <a:ext cx="318795" cy="225833"/>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66" name="楕円 89">
                <a:extLst>
                  <a:ext uri="{FF2B5EF4-FFF2-40B4-BE49-F238E27FC236}">
                    <a16:creationId xmlns:a16="http://schemas.microsoft.com/office/drawing/2014/main" id="{1AFD204B-6B83-A1E9-850B-CDA97C6F5CB5}"/>
                  </a:ext>
                </a:extLst>
              </p:cNvPr>
              <p:cNvSpPr/>
              <p:nvPr/>
            </p:nvSpPr>
            <p:spPr bwMode="auto">
              <a:xfrm>
                <a:off x="10892220" y="5810565"/>
                <a:ext cx="318795" cy="225833"/>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67" name="楕円 90">
                <a:extLst>
                  <a:ext uri="{FF2B5EF4-FFF2-40B4-BE49-F238E27FC236}">
                    <a16:creationId xmlns:a16="http://schemas.microsoft.com/office/drawing/2014/main" id="{6879508B-41A7-8473-A0B9-BDF136CAF30A}"/>
                  </a:ext>
                </a:extLst>
              </p:cNvPr>
              <p:cNvSpPr/>
              <p:nvPr/>
            </p:nvSpPr>
            <p:spPr bwMode="auto">
              <a:xfrm>
                <a:off x="10560592" y="5576876"/>
                <a:ext cx="318795" cy="225833"/>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68" name="楕円 91">
                <a:extLst>
                  <a:ext uri="{FF2B5EF4-FFF2-40B4-BE49-F238E27FC236}">
                    <a16:creationId xmlns:a16="http://schemas.microsoft.com/office/drawing/2014/main" id="{49F84353-2741-B82D-A058-06837500AA44}"/>
                  </a:ext>
                </a:extLst>
              </p:cNvPr>
              <p:cNvSpPr/>
              <p:nvPr/>
            </p:nvSpPr>
            <p:spPr bwMode="auto">
              <a:xfrm>
                <a:off x="10895183" y="5576876"/>
                <a:ext cx="318795" cy="225833"/>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grpSp>
        <p:sp>
          <p:nvSpPr>
            <p:cNvPr id="58" name="テキスト ボックス 92">
              <a:extLst>
                <a:ext uri="{FF2B5EF4-FFF2-40B4-BE49-F238E27FC236}">
                  <a16:creationId xmlns:a16="http://schemas.microsoft.com/office/drawing/2014/main" id="{54F5BA3D-AEC4-2719-D025-FC788E26043D}"/>
                </a:ext>
              </a:extLst>
            </p:cNvPr>
            <p:cNvSpPr txBox="1"/>
            <p:nvPr/>
          </p:nvSpPr>
          <p:spPr>
            <a:xfrm>
              <a:off x="11134856" y="5578118"/>
              <a:ext cx="405763" cy="5601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latin typeface="Calibri" panose="020F0502020204030204" pitchFamily="34" charset="0"/>
                  <a:ea typeface="游ゴシック" panose="020B0400000000000000" pitchFamily="50" charset="-128"/>
                  <a:cs typeface="Calibri" panose="020F0502020204030204" pitchFamily="34" charset="0"/>
                </a:rPr>
                <a:t>・・・</a:t>
              </a:r>
            </a:p>
          </p:txBody>
        </p:sp>
        <p:sp>
          <p:nvSpPr>
            <p:cNvPr id="59" name="テキスト ボックス 108">
              <a:extLst>
                <a:ext uri="{FF2B5EF4-FFF2-40B4-BE49-F238E27FC236}">
                  <a16:creationId xmlns:a16="http://schemas.microsoft.com/office/drawing/2014/main" id="{1C2E3E5A-B4D3-23A7-16AD-4820509D9538}"/>
                </a:ext>
              </a:extLst>
            </p:cNvPr>
            <p:cNvSpPr txBox="1"/>
            <p:nvPr/>
          </p:nvSpPr>
          <p:spPr>
            <a:xfrm>
              <a:off x="11251274" y="5545589"/>
              <a:ext cx="564081" cy="320065"/>
            </a:xfrm>
            <a:prstGeom prst="rect">
              <a:avLst/>
            </a:prstGeom>
            <a:noFill/>
          </p:spPr>
          <p:txBody>
            <a:bodyPr wrap="none" rtlCol="0">
              <a:spAutoFit/>
            </a:bodyPr>
            <a:lstStyle/>
            <a:p>
              <a:r>
                <a:rPr kumimoji="1" lang="en-US" altLang="ja-JP">
                  <a:latin typeface="Calibri" panose="020F0502020204030204" pitchFamily="34" charset="0"/>
                  <a:cs typeface="Calibri" panose="020F0502020204030204" pitchFamily="34" charset="0"/>
                </a:rPr>
                <a:t>x49</a:t>
              </a:r>
              <a:endParaRPr kumimoji="1" lang="ja-JP" altLang="en-US">
                <a:latin typeface="Calibri" panose="020F0502020204030204" pitchFamily="34" charset="0"/>
                <a:cs typeface="Calibri" panose="020F0502020204030204" pitchFamily="34" charset="0"/>
              </a:endParaRPr>
            </a:p>
          </p:txBody>
        </p:sp>
        <p:grpSp>
          <p:nvGrpSpPr>
            <p:cNvPr id="60" name="グループ化 87">
              <a:extLst>
                <a:ext uri="{FF2B5EF4-FFF2-40B4-BE49-F238E27FC236}">
                  <a16:creationId xmlns:a16="http://schemas.microsoft.com/office/drawing/2014/main" id="{47675BA3-23B0-4F98-4C65-BC1436DCF194}"/>
                </a:ext>
              </a:extLst>
            </p:cNvPr>
            <p:cNvGrpSpPr/>
            <p:nvPr/>
          </p:nvGrpSpPr>
          <p:grpSpPr>
            <a:xfrm>
              <a:off x="9890118" y="5583431"/>
              <a:ext cx="653386" cy="459522"/>
              <a:chOff x="9773660" y="6089466"/>
              <a:chExt cx="486131" cy="455304"/>
            </a:xfrm>
          </p:grpSpPr>
          <p:sp>
            <p:nvSpPr>
              <p:cNvPr id="61" name="楕円 88">
                <a:extLst>
                  <a:ext uri="{FF2B5EF4-FFF2-40B4-BE49-F238E27FC236}">
                    <a16:creationId xmlns:a16="http://schemas.microsoft.com/office/drawing/2014/main" id="{7C2FA94E-5522-419D-84AA-F58565BB16BC}"/>
                  </a:ext>
                </a:extLst>
              </p:cNvPr>
              <p:cNvSpPr/>
              <p:nvPr/>
            </p:nvSpPr>
            <p:spPr bwMode="auto">
              <a:xfrm>
                <a:off x="9778488" y="6316312"/>
                <a:ext cx="237189" cy="223760"/>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62" name="楕円 89">
                <a:extLst>
                  <a:ext uri="{FF2B5EF4-FFF2-40B4-BE49-F238E27FC236}">
                    <a16:creationId xmlns:a16="http://schemas.microsoft.com/office/drawing/2014/main" id="{E02D8EA5-4D28-F264-C83D-1A1B24356497}"/>
                  </a:ext>
                </a:extLst>
              </p:cNvPr>
              <p:cNvSpPr/>
              <p:nvPr/>
            </p:nvSpPr>
            <p:spPr bwMode="auto">
              <a:xfrm>
                <a:off x="10020397" y="6321010"/>
                <a:ext cx="237189" cy="223760"/>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63" name="楕円 90">
                <a:extLst>
                  <a:ext uri="{FF2B5EF4-FFF2-40B4-BE49-F238E27FC236}">
                    <a16:creationId xmlns:a16="http://schemas.microsoft.com/office/drawing/2014/main" id="{D06D218C-DC47-B3E8-622C-3E381E7A6C47}"/>
                  </a:ext>
                </a:extLst>
              </p:cNvPr>
              <p:cNvSpPr/>
              <p:nvPr/>
            </p:nvSpPr>
            <p:spPr bwMode="auto">
              <a:xfrm>
                <a:off x="9773660" y="6089466"/>
                <a:ext cx="237189" cy="223760"/>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sp>
            <p:nvSpPr>
              <p:cNvPr id="64" name="楕円 91">
                <a:extLst>
                  <a:ext uri="{FF2B5EF4-FFF2-40B4-BE49-F238E27FC236}">
                    <a16:creationId xmlns:a16="http://schemas.microsoft.com/office/drawing/2014/main" id="{DF5CFC9F-D650-E32F-0D5E-53F9413A0870}"/>
                  </a:ext>
                </a:extLst>
              </p:cNvPr>
              <p:cNvSpPr/>
              <p:nvPr/>
            </p:nvSpPr>
            <p:spPr bwMode="auto">
              <a:xfrm>
                <a:off x="10022602" y="6089466"/>
                <a:ext cx="237189" cy="223760"/>
              </a:xfrm>
              <a:prstGeom prst="ellipse">
                <a:avLst/>
              </a:prstGeom>
              <a:solidFill>
                <a:srgbClr val="ED7D31"/>
              </a:solidFill>
              <a:ln w="9525" cap="flat" cmpd="sng" algn="ctr">
                <a:solidFill>
                  <a:sysClr val="windowText" lastClr="000000"/>
                </a:solidFill>
                <a:prstDash val="solid"/>
                <a:round/>
                <a:headEnd type="none" w="med" len="med"/>
                <a:tailEnd type="none" w="med" len="med"/>
              </a:ln>
              <a:effectLst/>
            </p:spPr>
            <p:txBody>
              <a:bodyPr vert="horz" wrap="none" lIns="0" tIns="45720" rIns="91440" bIns="45720" numCol="1" rtlCol="0" anchor="ctr" anchorCtr="0" compatLnSpc="1">
                <a:prstTxWarp prst="textNoShape">
                  <a:avLst/>
                </a:prstTxWarp>
              </a:bodyPr>
              <a:lstStyle/>
              <a:p>
                <a:pPr marL="422275" marR="0" lvl="0" indent="0" algn="ctr" defTabSz="842963" eaLnBrk="1" fontAlgn="base" latinLnBrk="0" hangingPunct="1">
                  <a:lnSpc>
                    <a:spcPct val="100000"/>
                  </a:lnSpc>
                  <a:spcBef>
                    <a:spcPct val="0"/>
                  </a:spcBef>
                  <a:spcAft>
                    <a:spcPct val="0"/>
                  </a:spcAft>
                  <a:buClrTx/>
                  <a:buSzTx/>
                  <a:buFontTx/>
                  <a:buNone/>
                  <a:tabLst/>
                  <a:defRPr/>
                </a:pPr>
                <a:endParaRPr kumimoji="0" lang="ja-JP" altLang="en-US" sz="1700" b="0" i="0" u="none" strike="noStrike" kern="0" cap="none" spc="0" normalizeH="0" baseline="0" noProof="0">
                  <a:ln>
                    <a:noFill/>
                  </a:ln>
                  <a:solidFill>
                    <a:prstClr val="black"/>
                  </a:solidFill>
                  <a:effectLst/>
                  <a:uLnTx/>
                  <a:uFillTx/>
                  <a:latin typeface="Arial" pitchFamily="34" charset="0"/>
                </a:endParaRPr>
              </a:p>
            </p:txBody>
          </p:sp>
        </p:grpSp>
      </p:grpSp>
      <p:sp>
        <p:nvSpPr>
          <p:cNvPr id="69" name="TextBox 68">
            <a:extLst>
              <a:ext uri="{FF2B5EF4-FFF2-40B4-BE49-F238E27FC236}">
                <a16:creationId xmlns:a16="http://schemas.microsoft.com/office/drawing/2014/main" id="{AE3D2E52-E59C-CAAD-7159-553CD910EA0E}"/>
              </a:ext>
            </a:extLst>
          </p:cNvPr>
          <p:cNvSpPr txBox="1"/>
          <p:nvPr/>
        </p:nvSpPr>
        <p:spPr>
          <a:xfrm>
            <a:off x="5732897" y="5697626"/>
            <a:ext cx="967128" cy="830997"/>
          </a:xfrm>
          <a:prstGeom prst="rect">
            <a:avLst/>
          </a:prstGeom>
          <a:noFill/>
        </p:spPr>
        <p:txBody>
          <a:bodyPr wrap="square" rtlCol="0">
            <a:spAutoFit/>
          </a:bodyPr>
          <a:lstStyle/>
          <a:p>
            <a:pPr algn="ctr"/>
            <a:r>
              <a:rPr lang="en-US" sz="1600" dirty="0">
                <a:solidFill>
                  <a:schemeClr val="accent1">
                    <a:lumMod val="75000"/>
                  </a:schemeClr>
                </a:solidFill>
              </a:rPr>
              <a:t>Nadir direction of flight</a:t>
            </a:r>
          </a:p>
        </p:txBody>
      </p:sp>
      <p:sp>
        <p:nvSpPr>
          <p:cNvPr id="9" name="Rectangle 8">
            <a:extLst>
              <a:ext uri="{FF2B5EF4-FFF2-40B4-BE49-F238E27FC236}">
                <a16:creationId xmlns:a16="http://schemas.microsoft.com/office/drawing/2014/main" id="{14EAF602-75A7-1D55-46B5-D9D6BEBE92C9}"/>
              </a:ext>
            </a:extLst>
          </p:cNvPr>
          <p:cNvSpPr/>
          <p:nvPr/>
        </p:nvSpPr>
        <p:spPr>
          <a:xfrm>
            <a:off x="7593778" y="1299853"/>
            <a:ext cx="4417789" cy="5082234"/>
          </a:xfrm>
          <a:prstGeom prst="rect">
            <a:avLst/>
          </a:prstGeom>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Vertical sampling, resolution: </a:t>
            </a:r>
          </a:p>
          <a:p>
            <a:r>
              <a:rPr lang="en-US" sz="2000" dirty="0"/>
              <a:t>	250, 500 m for Doppler, dense</a:t>
            </a:r>
          </a:p>
          <a:p>
            <a:r>
              <a:rPr lang="en-US" sz="2000" dirty="0"/>
              <a:t>	125, 250 m for normal scan</a:t>
            </a:r>
          </a:p>
          <a:p>
            <a:r>
              <a:rPr lang="en-US" sz="2000" dirty="0"/>
              <a:t>Horizontal Resolution: 5 km</a:t>
            </a:r>
          </a:p>
          <a:p>
            <a:r>
              <a:rPr lang="en-US" sz="2000" dirty="0"/>
              <a:t>Observation range (altitude):</a:t>
            </a:r>
          </a:p>
          <a:p>
            <a:r>
              <a:rPr lang="en-US" sz="2000" dirty="0"/>
              <a:t>	Doppler	17 km</a:t>
            </a:r>
          </a:p>
          <a:p>
            <a:r>
              <a:rPr lang="en-US" sz="2000" dirty="0"/>
              <a:t>	Dense	20 km</a:t>
            </a:r>
          </a:p>
          <a:p>
            <a:r>
              <a:rPr lang="en-US" sz="2000" dirty="0"/>
              <a:t>	Normal	18-20 km</a:t>
            </a:r>
          </a:p>
          <a:p>
            <a:r>
              <a:rPr lang="en-US" sz="2000" dirty="0"/>
              <a:t>Swath:	250 km</a:t>
            </a:r>
          </a:p>
          <a:p>
            <a:r>
              <a:rPr lang="en-US" sz="2000" dirty="0"/>
              <a:t>Sensitivity (min </a:t>
            </a:r>
            <a:r>
              <a:rPr lang="en-US" sz="2000" dirty="0" err="1"/>
              <a:t>dBZ</a:t>
            </a:r>
            <a:r>
              <a:rPr lang="en-US" sz="2000" dirty="0"/>
              <a:t>):</a:t>
            </a:r>
          </a:p>
          <a:p>
            <a:r>
              <a:rPr lang="en-US" sz="2000" dirty="0"/>
              <a:t>	Doppler	7.3 </a:t>
            </a:r>
            <a:r>
              <a:rPr lang="en-US" sz="2000" dirty="0" err="1"/>
              <a:t>dBZ</a:t>
            </a:r>
            <a:endParaRPr lang="en-US" sz="2000" dirty="0"/>
          </a:p>
          <a:p>
            <a:r>
              <a:rPr lang="en-US" sz="2000" dirty="0"/>
              <a:t>	Dense	7.3 </a:t>
            </a:r>
            <a:r>
              <a:rPr lang="en-US" sz="2000" dirty="0" err="1"/>
              <a:t>dBZ</a:t>
            </a:r>
            <a:endParaRPr lang="en-US" sz="2000" dirty="0"/>
          </a:p>
          <a:p>
            <a:r>
              <a:rPr lang="en-US" sz="2000" dirty="0"/>
              <a:t>	Normal	15 </a:t>
            </a:r>
            <a:r>
              <a:rPr lang="en-US" sz="2000" dirty="0" err="1"/>
              <a:t>dBZ</a:t>
            </a:r>
            <a:endParaRPr lang="en-US" sz="2000" dirty="0"/>
          </a:p>
          <a:p>
            <a:r>
              <a:rPr lang="en-US" sz="2000" dirty="0"/>
              <a:t>Doppler uncertainty: 2 m/s @ 16 </a:t>
            </a:r>
            <a:r>
              <a:rPr lang="en-US" sz="2000" dirty="0" err="1"/>
              <a:t>dBZ</a:t>
            </a:r>
            <a:endParaRPr lang="en-US" sz="2000" dirty="0"/>
          </a:p>
          <a:p>
            <a:r>
              <a:rPr lang="en-US" sz="2000" dirty="0"/>
              <a:t>Unambiguous Doppler range: ±30 m/s</a:t>
            </a:r>
          </a:p>
        </p:txBody>
      </p:sp>
      <p:sp>
        <p:nvSpPr>
          <p:cNvPr id="10" name="TextBox 9">
            <a:extLst>
              <a:ext uri="{FF2B5EF4-FFF2-40B4-BE49-F238E27FC236}">
                <a16:creationId xmlns:a16="http://schemas.microsoft.com/office/drawing/2014/main" id="{758AA8A8-6901-3D2A-BC00-65BC27FEC8BE}"/>
              </a:ext>
            </a:extLst>
          </p:cNvPr>
          <p:cNvSpPr txBox="1"/>
          <p:nvPr/>
        </p:nvSpPr>
        <p:spPr>
          <a:xfrm>
            <a:off x="7583020" y="881123"/>
            <a:ext cx="2931572" cy="446276"/>
          </a:xfrm>
          <a:prstGeom prst="rect">
            <a:avLst/>
          </a:prstGeom>
          <a:noFill/>
        </p:spPr>
        <p:txBody>
          <a:bodyPr wrap="none" rtlCol="0">
            <a:spAutoFit/>
          </a:bodyPr>
          <a:lstStyle/>
          <a:p>
            <a:r>
              <a:rPr lang="en-US" sz="2300" dirty="0"/>
              <a:t>Baseline Requirements</a:t>
            </a:r>
          </a:p>
        </p:txBody>
      </p:sp>
      <p:sp>
        <p:nvSpPr>
          <p:cNvPr id="13" name="TextBox 12">
            <a:extLst>
              <a:ext uri="{FF2B5EF4-FFF2-40B4-BE49-F238E27FC236}">
                <a16:creationId xmlns:a16="http://schemas.microsoft.com/office/drawing/2014/main" id="{0FE32A8A-F092-C753-4FC9-919E257E9CC6}"/>
              </a:ext>
            </a:extLst>
          </p:cNvPr>
          <p:cNvSpPr txBox="1"/>
          <p:nvPr/>
        </p:nvSpPr>
        <p:spPr>
          <a:xfrm>
            <a:off x="7328137" y="122015"/>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lang="en-US" sz="1800" dirty="0">
                <a:solidFill>
                  <a:schemeClr val="bg1"/>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NLT March</a:t>
            </a:r>
            <a:r>
              <a:rPr kumimoji="0" lang="en-US" sz="1800" b="0" i="0" u="none" strike="noStrike" kern="1200" cap="none" spc="0" normalizeH="0" baseline="0" noProof="0" dirty="0">
                <a:ln>
                  <a:noFill/>
                </a:ln>
                <a:solidFill>
                  <a:schemeClr val="bg1"/>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 2029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chemeClr val="bg1"/>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430 km orbit, 55° inclination</a:t>
            </a:r>
          </a:p>
        </p:txBody>
      </p:sp>
    </p:spTree>
    <p:extLst>
      <p:ext uri="{BB962C8B-B14F-4D97-AF65-F5344CB8AC3E}">
        <p14:creationId xmlns:p14="http://schemas.microsoft.com/office/powerpoint/2010/main" val="1326387581"/>
      </p:ext>
    </p:extLst>
  </p:cSld>
  <p:clrMapOvr>
    <a:masterClrMapping/>
  </p:clrMapOvr>
  <mc:AlternateContent xmlns:mc="http://schemas.openxmlformats.org/markup-compatibility/2006" xmlns:p14="http://schemas.microsoft.com/office/powerpoint/2010/main">
    <mc:Choice Requires="p14">
      <p:transition spd="slow" p14:dur="2000" advTm="91881"/>
    </mc:Choice>
    <mc:Fallback xmlns="">
      <p:transition spd="slow" advTm="9188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8BA9E-7E8D-48B3-BE83-586B2CBFAA4B}"/>
              </a:ext>
            </a:extLst>
          </p:cNvPr>
          <p:cNvSpPr>
            <a:spLocks noGrp="1"/>
          </p:cNvSpPr>
          <p:nvPr>
            <p:ph type="title"/>
          </p:nvPr>
        </p:nvSpPr>
        <p:spPr>
          <a:xfrm>
            <a:off x="1510298" y="37840"/>
            <a:ext cx="9646278" cy="832525"/>
          </a:xfrm>
        </p:spPr>
        <p:txBody>
          <a:bodyPr/>
          <a:lstStyle/>
          <a:p>
            <a:pPr algn="l"/>
            <a:r>
              <a:rPr lang="en-US" sz="3200" b="0" dirty="0">
                <a:latin typeface="Arial"/>
                <a:cs typeface="Arial"/>
              </a:rPr>
              <a:t>C2OMODO Radiometer Capabilities</a:t>
            </a:r>
            <a:endParaRPr lang="en-US" sz="3200" b="0" dirty="0"/>
          </a:p>
        </p:txBody>
      </p:sp>
      <p:sp>
        <p:nvSpPr>
          <p:cNvPr id="4" name="Slide Number Placeholder 3">
            <a:extLst>
              <a:ext uri="{FF2B5EF4-FFF2-40B4-BE49-F238E27FC236}">
                <a16:creationId xmlns:a16="http://schemas.microsoft.com/office/drawing/2014/main" id="{B3FC1B44-55DF-414B-B7E5-B4CEDDFD400E}"/>
              </a:ext>
            </a:extLst>
          </p:cNvPr>
          <p:cNvSpPr>
            <a:spLocks noGrp="1"/>
          </p:cNvSpPr>
          <p:nvPr>
            <p:ph type="sldNum" sz="quarter" idx="12"/>
          </p:nvPr>
        </p:nvSpPr>
        <p:spPr/>
        <p:txBody>
          <a:bodyPr/>
          <a:lstStyle/>
          <a:p>
            <a:fld id="{6CBF3D6B-7512-DC4E-9AD6-900204DF0DDD}" type="slidenum">
              <a:rPr lang="en-US" smtClean="0">
                <a:solidFill>
                  <a:schemeClr val="accent1"/>
                </a:solidFill>
              </a:rPr>
              <a:pPr/>
              <a:t>6</a:t>
            </a:fld>
            <a:endParaRPr lang="en-US" dirty="0">
              <a:solidFill>
                <a:schemeClr val="accent1"/>
              </a:solidFill>
            </a:endParaRPr>
          </a:p>
        </p:txBody>
      </p:sp>
      <p:sp>
        <p:nvSpPr>
          <p:cNvPr id="14" name="TextBox 13">
            <a:extLst>
              <a:ext uri="{FF2B5EF4-FFF2-40B4-BE49-F238E27FC236}">
                <a16:creationId xmlns:a16="http://schemas.microsoft.com/office/drawing/2014/main" id="{DBAE4A65-26D7-411D-BD2B-CCB262417148}"/>
              </a:ext>
            </a:extLst>
          </p:cNvPr>
          <p:cNvSpPr txBox="1"/>
          <p:nvPr/>
        </p:nvSpPr>
        <p:spPr>
          <a:xfrm>
            <a:off x="442435" y="2064645"/>
            <a:ext cx="6082515"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300" dirty="0"/>
              <a:t>CNES Microwave Radiometers (89, 183, 325 GHz)</a:t>
            </a:r>
            <a:endParaRPr lang="en-US" dirty="0"/>
          </a:p>
        </p:txBody>
      </p:sp>
      <p:grpSp>
        <p:nvGrpSpPr>
          <p:cNvPr id="38" name="Group 37">
            <a:extLst>
              <a:ext uri="{FF2B5EF4-FFF2-40B4-BE49-F238E27FC236}">
                <a16:creationId xmlns:a16="http://schemas.microsoft.com/office/drawing/2014/main" id="{54FE044E-7ABF-20D4-058A-CBED38CBB7B8}"/>
              </a:ext>
            </a:extLst>
          </p:cNvPr>
          <p:cNvGrpSpPr/>
          <p:nvPr/>
        </p:nvGrpSpPr>
        <p:grpSpPr>
          <a:xfrm>
            <a:off x="418743" y="2522443"/>
            <a:ext cx="6034665" cy="3019780"/>
            <a:chOff x="5715162" y="4636928"/>
            <a:chExt cx="6034665" cy="3019780"/>
          </a:xfrm>
        </p:grpSpPr>
        <p:sp>
          <p:nvSpPr>
            <p:cNvPr id="33" name="Rounded Rectangle 32">
              <a:extLst>
                <a:ext uri="{FF2B5EF4-FFF2-40B4-BE49-F238E27FC236}">
                  <a16:creationId xmlns:a16="http://schemas.microsoft.com/office/drawing/2014/main" id="{2B94D5C4-ADE7-6EA2-9D86-119770FEA07A}"/>
                </a:ext>
              </a:extLst>
            </p:cNvPr>
            <p:cNvSpPr/>
            <p:nvPr/>
          </p:nvSpPr>
          <p:spPr>
            <a:xfrm>
              <a:off x="5715162" y="4636928"/>
              <a:ext cx="6034665" cy="301978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0">
              <a:extLst>
                <a:ext uri="{FF2B5EF4-FFF2-40B4-BE49-F238E27FC236}">
                  <a16:creationId xmlns:a16="http://schemas.microsoft.com/office/drawing/2014/main" id="{2EDE90DA-E015-4ED9-B4D9-EE64F9FA3C1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5641" t="14467" r="1678" b="2684"/>
            <a:stretch/>
          </p:blipFill>
          <p:spPr>
            <a:xfrm>
              <a:off x="5945652" y="4734549"/>
              <a:ext cx="5277517" cy="1550511"/>
            </a:xfrm>
            <a:prstGeom prst="rect">
              <a:avLst/>
            </a:prstGeom>
          </p:spPr>
        </p:pic>
        <p:pic>
          <p:nvPicPr>
            <p:cNvPr id="35" name="Picture 10">
              <a:extLst>
                <a:ext uri="{FF2B5EF4-FFF2-40B4-BE49-F238E27FC236}">
                  <a16:creationId xmlns:a16="http://schemas.microsoft.com/office/drawing/2014/main" id="{3018DD63-3113-CAA2-9042-2F2E56CE028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5641" t="14467" r="1678" b="2684"/>
            <a:stretch/>
          </p:blipFill>
          <p:spPr>
            <a:xfrm>
              <a:off x="6331868" y="5931336"/>
              <a:ext cx="5277517" cy="1550511"/>
            </a:xfrm>
            <a:prstGeom prst="rect">
              <a:avLst/>
            </a:prstGeom>
          </p:spPr>
        </p:pic>
      </p:grpSp>
      <p:sp>
        <p:nvSpPr>
          <p:cNvPr id="3" name="Rectangle 2">
            <a:extLst>
              <a:ext uri="{FF2B5EF4-FFF2-40B4-BE49-F238E27FC236}">
                <a16:creationId xmlns:a16="http://schemas.microsoft.com/office/drawing/2014/main" id="{E9498D58-3A72-3858-25D7-E8B2B42B0217}"/>
              </a:ext>
            </a:extLst>
          </p:cNvPr>
          <p:cNvSpPr/>
          <p:nvPr/>
        </p:nvSpPr>
        <p:spPr>
          <a:xfrm>
            <a:off x="523333" y="5702972"/>
            <a:ext cx="5850563" cy="1050150"/>
          </a:xfrm>
          <a:prstGeom prst="rect">
            <a:avLst/>
          </a:prstGeom>
          <a:scene3d>
            <a:camera prst="orthographicFront"/>
            <a:lightRig rig="threePt" dir="t"/>
          </a:scene3d>
          <a:sp3d extrusionH="19050">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860"/>
              </a:lnSpc>
            </a:pPr>
            <a:r>
              <a:rPr lang="en-US" dirty="0"/>
              <a:t>89 GHz	      10 km FOV    1 channel 	Nyquist sampling</a:t>
            </a:r>
          </a:p>
          <a:p>
            <a:pPr>
              <a:lnSpc>
                <a:spcPts val="1860"/>
              </a:lnSpc>
            </a:pPr>
            <a:r>
              <a:rPr lang="en-US" dirty="0"/>
              <a:t>183.31 GHz     5 km FOV    6 channels     Nyquist sampling</a:t>
            </a:r>
          </a:p>
          <a:p>
            <a:pPr>
              <a:lnSpc>
                <a:spcPts val="1860"/>
              </a:lnSpc>
            </a:pPr>
            <a:r>
              <a:rPr lang="en-US" dirty="0"/>
              <a:t>325.15 GHz     3 km FOV    3 channels     Continuous sampling</a:t>
            </a:r>
          </a:p>
        </p:txBody>
      </p:sp>
      <p:sp>
        <p:nvSpPr>
          <p:cNvPr id="69" name="Oval 68">
            <a:extLst>
              <a:ext uri="{FF2B5EF4-FFF2-40B4-BE49-F238E27FC236}">
                <a16:creationId xmlns:a16="http://schemas.microsoft.com/office/drawing/2014/main" id="{9F622339-F978-7E85-81B0-C556831049AD}"/>
              </a:ext>
            </a:extLst>
          </p:cNvPr>
          <p:cNvSpPr/>
          <p:nvPr/>
        </p:nvSpPr>
        <p:spPr>
          <a:xfrm>
            <a:off x="7419660" y="3417939"/>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3521B3AF-C58D-DC39-2959-C70E50BEEC00}"/>
              </a:ext>
            </a:extLst>
          </p:cNvPr>
          <p:cNvSpPr/>
          <p:nvPr/>
        </p:nvSpPr>
        <p:spPr>
          <a:xfrm>
            <a:off x="9410998" y="3646539"/>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3B3FF619-4421-95B8-3677-431E466197D6}"/>
              </a:ext>
            </a:extLst>
          </p:cNvPr>
          <p:cNvSpPr/>
          <p:nvPr/>
        </p:nvSpPr>
        <p:spPr>
          <a:xfrm>
            <a:off x="10946295" y="3760839"/>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8" name="Group 77">
            <a:extLst>
              <a:ext uri="{FF2B5EF4-FFF2-40B4-BE49-F238E27FC236}">
                <a16:creationId xmlns:a16="http://schemas.microsoft.com/office/drawing/2014/main" id="{460C3AEF-18CD-AB98-0F9F-A597A7A98CAE}"/>
              </a:ext>
            </a:extLst>
          </p:cNvPr>
          <p:cNvGrpSpPr/>
          <p:nvPr/>
        </p:nvGrpSpPr>
        <p:grpSpPr>
          <a:xfrm>
            <a:off x="7299360" y="1795705"/>
            <a:ext cx="3591090" cy="1585530"/>
            <a:chOff x="7299360" y="1795705"/>
            <a:chExt cx="3591090" cy="1585530"/>
          </a:xfrm>
        </p:grpSpPr>
        <p:grpSp>
          <p:nvGrpSpPr>
            <p:cNvPr id="73" name="Group 72">
              <a:extLst>
                <a:ext uri="{FF2B5EF4-FFF2-40B4-BE49-F238E27FC236}">
                  <a16:creationId xmlns:a16="http://schemas.microsoft.com/office/drawing/2014/main" id="{7A237D4E-B03E-B96C-3C98-F0D37A03101F}"/>
                </a:ext>
              </a:extLst>
            </p:cNvPr>
            <p:cNvGrpSpPr/>
            <p:nvPr/>
          </p:nvGrpSpPr>
          <p:grpSpPr>
            <a:xfrm>
              <a:off x="7299360" y="1795705"/>
              <a:ext cx="3591090" cy="1585530"/>
              <a:chOff x="6774209" y="2778826"/>
              <a:chExt cx="3591090" cy="1585530"/>
            </a:xfrm>
          </p:grpSpPr>
          <p:grpSp>
            <p:nvGrpSpPr>
              <p:cNvPr id="20" name="Group 19">
                <a:extLst>
                  <a:ext uri="{FF2B5EF4-FFF2-40B4-BE49-F238E27FC236}">
                    <a16:creationId xmlns:a16="http://schemas.microsoft.com/office/drawing/2014/main" id="{B20554A6-EF94-BB94-3D59-A6612E4FB26C}"/>
                  </a:ext>
                </a:extLst>
              </p:cNvPr>
              <p:cNvGrpSpPr/>
              <p:nvPr/>
            </p:nvGrpSpPr>
            <p:grpSpPr>
              <a:xfrm>
                <a:off x="7607228" y="3266734"/>
                <a:ext cx="2758071" cy="1097622"/>
                <a:chOff x="5845592" y="3781995"/>
                <a:chExt cx="2758071" cy="1097622"/>
              </a:xfrm>
            </p:grpSpPr>
            <p:grpSp>
              <p:nvGrpSpPr>
                <p:cNvPr id="16" name="Group 15">
                  <a:extLst>
                    <a:ext uri="{FF2B5EF4-FFF2-40B4-BE49-F238E27FC236}">
                      <a16:creationId xmlns:a16="http://schemas.microsoft.com/office/drawing/2014/main" id="{46995BFB-021E-C238-C2A7-49EBEE0E4F95}"/>
                    </a:ext>
                  </a:extLst>
                </p:cNvPr>
                <p:cNvGrpSpPr/>
                <p:nvPr/>
              </p:nvGrpSpPr>
              <p:grpSpPr>
                <a:xfrm>
                  <a:off x="5845592" y="3781995"/>
                  <a:ext cx="913241" cy="1097622"/>
                  <a:chOff x="5845592" y="3781995"/>
                  <a:chExt cx="913241" cy="1097622"/>
                </a:xfrm>
              </p:grpSpPr>
              <p:sp>
                <p:nvSpPr>
                  <p:cNvPr id="7" name="Oval 6">
                    <a:extLst>
                      <a:ext uri="{FF2B5EF4-FFF2-40B4-BE49-F238E27FC236}">
                        <a16:creationId xmlns:a16="http://schemas.microsoft.com/office/drawing/2014/main" id="{6BA7EE8C-7DE5-6AA9-1751-027AB78B687C}"/>
                      </a:ext>
                    </a:extLst>
                  </p:cNvPr>
                  <p:cNvSpPr/>
                  <p:nvPr/>
                </p:nvSpPr>
                <p:spPr>
                  <a:xfrm>
                    <a:off x="5845592" y="3781995"/>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05D2C03-388B-46DD-D390-3F06D7EDE072}"/>
                      </a:ext>
                    </a:extLst>
                  </p:cNvPr>
                  <p:cNvSpPr/>
                  <p:nvPr/>
                </p:nvSpPr>
                <p:spPr>
                  <a:xfrm>
                    <a:off x="5845592" y="3965217"/>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2727DF3A-6119-B50D-AF0C-B6CBE4F51D56}"/>
                    </a:ext>
                  </a:extLst>
                </p:cNvPr>
                <p:cNvGrpSpPr/>
                <p:nvPr/>
              </p:nvGrpSpPr>
              <p:grpSpPr>
                <a:xfrm>
                  <a:off x="6769107" y="3781995"/>
                  <a:ext cx="913241" cy="1097622"/>
                  <a:chOff x="6769107" y="3792877"/>
                  <a:chExt cx="913241" cy="1097622"/>
                </a:xfrm>
              </p:grpSpPr>
              <p:sp>
                <p:nvSpPr>
                  <p:cNvPr id="12" name="Oval 11">
                    <a:extLst>
                      <a:ext uri="{FF2B5EF4-FFF2-40B4-BE49-F238E27FC236}">
                        <a16:creationId xmlns:a16="http://schemas.microsoft.com/office/drawing/2014/main" id="{02023972-A378-FB86-74C7-BF725BABC6A9}"/>
                      </a:ext>
                    </a:extLst>
                  </p:cNvPr>
                  <p:cNvSpPr/>
                  <p:nvPr/>
                </p:nvSpPr>
                <p:spPr>
                  <a:xfrm>
                    <a:off x="6769107" y="3792877"/>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93E1EAF-DFF5-CD19-A9EE-2AF721AEB7AC}"/>
                      </a:ext>
                    </a:extLst>
                  </p:cNvPr>
                  <p:cNvSpPr/>
                  <p:nvPr/>
                </p:nvSpPr>
                <p:spPr>
                  <a:xfrm>
                    <a:off x="6769107" y="3976099"/>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E713717D-6E12-30B8-CD8A-9F5704B0D2EA}"/>
                    </a:ext>
                  </a:extLst>
                </p:cNvPr>
                <p:cNvGrpSpPr/>
                <p:nvPr/>
              </p:nvGrpSpPr>
              <p:grpSpPr>
                <a:xfrm>
                  <a:off x="7690422" y="3781995"/>
                  <a:ext cx="913241" cy="1097622"/>
                  <a:chOff x="5845592" y="3781995"/>
                  <a:chExt cx="913241" cy="1097622"/>
                </a:xfrm>
              </p:grpSpPr>
              <p:sp>
                <p:nvSpPr>
                  <p:cNvPr id="18" name="Oval 17">
                    <a:extLst>
                      <a:ext uri="{FF2B5EF4-FFF2-40B4-BE49-F238E27FC236}">
                        <a16:creationId xmlns:a16="http://schemas.microsoft.com/office/drawing/2014/main" id="{DD59CDFF-99F2-046C-6923-48BDCEE22D71}"/>
                      </a:ext>
                    </a:extLst>
                  </p:cNvPr>
                  <p:cNvSpPr/>
                  <p:nvPr/>
                </p:nvSpPr>
                <p:spPr>
                  <a:xfrm>
                    <a:off x="5845592" y="3781995"/>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203C1EF-5C66-37E9-2760-A0C85D9242DD}"/>
                      </a:ext>
                    </a:extLst>
                  </p:cNvPr>
                  <p:cNvSpPr/>
                  <p:nvPr/>
                </p:nvSpPr>
                <p:spPr>
                  <a:xfrm>
                    <a:off x="5845592" y="3965217"/>
                    <a:ext cx="913241" cy="9144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1" name="Group 40">
                <a:extLst>
                  <a:ext uri="{FF2B5EF4-FFF2-40B4-BE49-F238E27FC236}">
                    <a16:creationId xmlns:a16="http://schemas.microsoft.com/office/drawing/2014/main" id="{9DB0F68E-7AAF-CC01-1AC3-4510D9265FDC}"/>
                  </a:ext>
                </a:extLst>
              </p:cNvPr>
              <p:cNvGrpSpPr/>
              <p:nvPr/>
            </p:nvGrpSpPr>
            <p:grpSpPr>
              <a:xfrm>
                <a:off x="7377534" y="3485055"/>
                <a:ext cx="2780257" cy="712340"/>
                <a:chOff x="5615898" y="4000316"/>
                <a:chExt cx="2780257" cy="712340"/>
              </a:xfrm>
            </p:grpSpPr>
            <p:grpSp>
              <p:nvGrpSpPr>
                <p:cNvPr id="22" name="Group 21">
                  <a:extLst>
                    <a:ext uri="{FF2B5EF4-FFF2-40B4-BE49-F238E27FC236}">
                      <a16:creationId xmlns:a16="http://schemas.microsoft.com/office/drawing/2014/main" id="{2AC85EE5-6DC0-E605-0E61-30A1981D5AC4}"/>
                    </a:ext>
                  </a:extLst>
                </p:cNvPr>
                <p:cNvGrpSpPr/>
                <p:nvPr/>
              </p:nvGrpSpPr>
              <p:grpSpPr>
                <a:xfrm>
                  <a:off x="5615898" y="4000316"/>
                  <a:ext cx="457200" cy="712340"/>
                  <a:chOff x="5605624" y="3996765"/>
                  <a:chExt cx="457200" cy="712340"/>
                </a:xfrm>
              </p:grpSpPr>
              <p:sp>
                <p:nvSpPr>
                  <p:cNvPr id="8" name="Oval 7">
                    <a:extLst>
                      <a:ext uri="{FF2B5EF4-FFF2-40B4-BE49-F238E27FC236}">
                        <a16:creationId xmlns:a16="http://schemas.microsoft.com/office/drawing/2014/main" id="{64E2E6E5-3BAC-9238-1D98-80A92671C150}"/>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77CB93D-0750-1938-3A4C-3EC2079691CA}"/>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D3D028EA-580A-CBF8-03EA-895899C487BA}"/>
                    </a:ext>
                  </a:extLst>
                </p:cNvPr>
                <p:cNvGrpSpPr/>
                <p:nvPr/>
              </p:nvGrpSpPr>
              <p:grpSpPr>
                <a:xfrm>
                  <a:off x="6076521" y="4000316"/>
                  <a:ext cx="457200" cy="712340"/>
                  <a:chOff x="5605624" y="3996765"/>
                  <a:chExt cx="457200" cy="712340"/>
                </a:xfrm>
              </p:grpSpPr>
              <p:sp>
                <p:nvSpPr>
                  <p:cNvPr id="24" name="Oval 23">
                    <a:extLst>
                      <a:ext uri="{FF2B5EF4-FFF2-40B4-BE49-F238E27FC236}">
                        <a16:creationId xmlns:a16="http://schemas.microsoft.com/office/drawing/2014/main" id="{D25D7B11-042B-30BC-B83D-E96A9B0F5417}"/>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23302A75-40DA-F0DA-A6A7-7081833A5337}"/>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41DE4B95-3901-5299-ECAA-DEF207F8E3AD}"/>
                    </a:ext>
                  </a:extLst>
                </p:cNvPr>
                <p:cNvGrpSpPr/>
                <p:nvPr/>
              </p:nvGrpSpPr>
              <p:grpSpPr>
                <a:xfrm>
                  <a:off x="6537143" y="4000316"/>
                  <a:ext cx="457200" cy="712340"/>
                  <a:chOff x="5605624" y="3996765"/>
                  <a:chExt cx="457200" cy="712340"/>
                </a:xfrm>
              </p:grpSpPr>
              <p:sp>
                <p:nvSpPr>
                  <p:cNvPr id="27" name="Oval 26">
                    <a:extLst>
                      <a:ext uri="{FF2B5EF4-FFF2-40B4-BE49-F238E27FC236}">
                        <a16:creationId xmlns:a16="http://schemas.microsoft.com/office/drawing/2014/main" id="{2FC653A8-602D-A1E0-03AF-A4A888B28398}"/>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C1EA1F39-A15D-33C1-2804-472C4D1EC0E0}"/>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BFE8A7F9-7D7D-B359-2520-2CA20C7BE223}"/>
                    </a:ext>
                  </a:extLst>
                </p:cNvPr>
                <p:cNvGrpSpPr/>
                <p:nvPr/>
              </p:nvGrpSpPr>
              <p:grpSpPr>
                <a:xfrm>
                  <a:off x="7008039" y="4000316"/>
                  <a:ext cx="457200" cy="712340"/>
                  <a:chOff x="5605624" y="3996765"/>
                  <a:chExt cx="457200" cy="712340"/>
                </a:xfrm>
              </p:grpSpPr>
              <p:sp>
                <p:nvSpPr>
                  <p:cNvPr id="30" name="Oval 29">
                    <a:extLst>
                      <a:ext uri="{FF2B5EF4-FFF2-40B4-BE49-F238E27FC236}">
                        <a16:creationId xmlns:a16="http://schemas.microsoft.com/office/drawing/2014/main" id="{D3C55290-27ED-2E7C-7C77-5E2BFABF527D}"/>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34DD0064-B39B-8517-7C6F-4884181723FA}"/>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9CA61288-15B5-9D7A-D352-DBB462530A62}"/>
                    </a:ext>
                  </a:extLst>
                </p:cNvPr>
                <p:cNvGrpSpPr/>
                <p:nvPr/>
              </p:nvGrpSpPr>
              <p:grpSpPr>
                <a:xfrm>
                  <a:off x="7468059" y="4000316"/>
                  <a:ext cx="457200" cy="712340"/>
                  <a:chOff x="5605624" y="3996765"/>
                  <a:chExt cx="457200" cy="712340"/>
                </a:xfrm>
              </p:grpSpPr>
              <p:sp>
                <p:nvSpPr>
                  <p:cNvPr id="34" name="Oval 33">
                    <a:extLst>
                      <a:ext uri="{FF2B5EF4-FFF2-40B4-BE49-F238E27FC236}">
                        <a16:creationId xmlns:a16="http://schemas.microsoft.com/office/drawing/2014/main" id="{D0960163-F21A-B412-29E5-DA878427CBBE}"/>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D3E89F38-7346-A39A-90E7-FC1E0BCEE3F5}"/>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0F1A4E09-14CC-33B5-0F11-555EED9249C7}"/>
                    </a:ext>
                  </a:extLst>
                </p:cNvPr>
                <p:cNvGrpSpPr/>
                <p:nvPr/>
              </p:nvGrpSpPr>
              <p:grpSpPr>
                <a:xfrm>
                  <a:off x="7938955" y="4000316"/>
                  <a:ext cx="457200" cy="712340"/>
                  <a:chOff x="5605624" y="3996765"/>
                  <a:chExt cx="457200" cy="712340"/>
                </a:xfrm>
              </p:grpSpPr>
              <p:sp>
                <p:nvSpPr>
                  <p:cNvPr id="39" name="Oval 38">
                    <a:extLst>
                      <a:ext uri="{FF2B5EF4-FFF2-40B4-BE49-F238E27FC236}">
                        <a16:creationId xmlns:a16="http://schemas.microsoft.com/office/drawing/2014/main" id="{F06A75DA-BFCE-C119-BA45-77A25CCD3FF8}"/>
                      </a:ext>
                    </a:extLst>
                  </p:cNvPr>
                  <p:cNvSpPr/>
                  <p:nvPr/>
                </p:nvSpPr>
                <p:spPr>
                  <a:xfrm>
                    <a:off x="5605624" y="399676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581C3DFB-C94E-4D66-DB40-FD27E90C2810}"/>
                      </a:ext>
                    </a:extLst>
                  </p:cNvPr>
                  <p:cNvSpPr/>
                  <p:nvPr/>
                </p:nvSpPr>
                <p:spPr>
                  <a:xfrm>
                    <a:off x="5605624" y="4251905"/>
                    <a:ext cx="457200" cy="4572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8" name="Group 67">
                <a:extLst>
                  <a:ext uri="{FF2B5EF4-FFF2-40B4-BE49-F238E27FC236}">
                    <a16:creationId xmlns:a16="http://schemas.microsoft.com/office/drawing/2014/main" id="{DD493AC2-7F7D-0805-21EC-B4083E3E2A22}"/>
                  </a:ext>
                </a:extLst>
              </p:cNvPr>
              <p:cNvGrpSpPr/>
              <p:nvPr/>
            </p:nvGrpSpPr>
            <p:grpSpPr>
              <a:xfrm>
                <a:off x="7709888" y="3596994"/>
                <a:ext cx="2111428" cy="467677"/>
                <a:chOff x="5948252" y="4112255"/>
                <a:chExt cx="2111428" cy="467677"/>
              </a:xfrm>
            </p:grpSpPr>
            <p:grpSp>
              <p:nvGrpSpPr>
                <p:cNvPr id="43" name="Group 42">
                  <a:extLst>
                    <a:ext uri="{FF2B5EF4-FFF2-40B4-BE49-F238E27FC236}">
                      <a16:creationId xmlns:a16="http://schemas.microsoft.com/office/drawing/2014/main" id="{DB683E33-FD2C-01DA-7B5F-E591AD8BD2FC}"/>
                    </a:ext>
                  </a:extLst>
                </p:cNvPr>
                <p:cNvGrpSpPr/>
                <p:nvPr/>
              </p:nvGrpSpPr>
              <p:grpSpPr>
                <a:xfrm>
                  <a:off x="5948252" y="4112255"/>
                  <a:ext cx="228600" cy="467677"/>
                  <a:chOff x="5948252" y="4112025"/>
                  <a:chExt cx="228600" cy="467677"/>
                </a:xfrm>
              </p:grpSpPr>
              <p:sp>
                <p:nvSpPr>
                  <p:cNvPr id="9" name="Oval 8">
                    <a:extLst>
                      <a:ext uri="{FF2B5EF4-FFF2-40B4-BE49-F238E27FC236}">
                        <a16:creationId xmlns:a16="http://schemas.microsoft.com/office/drawing/2014/main" id="{DE4676D9-91EF-5951-7C68-956EE3654267}"/>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02E20DE-FB6A-BD50-311D-CD08F8C6ABC7}"/>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B33FB16A-A46C-81A7-F7C1-9ED6CBB43026}"/>
                    </a:ext>
                  </a:extLst>
                </p:cNvPr>
                <p:cNvGrpSpPr/>
                <p:nvPr/>
              </p:nvGrpSpPr>
              <p:grpSpPr>
                <a:xfrm>
                  <a:off x="6187026" y="4112255"/>
                  <a:ext cx="228600" cy="467677"/>
                  <a:chOff x="5948252" y="4112025"/>
                  <a:chExt cx="228600" cy="467677"/>
                </a:xfrm>
              </p:grpSpPr>
              <p:sp>
                <p:nvSpPr>
                  <p:cNvPr id="45" name="Oval 44">
                    <a:extLst>
                      <a:ext uri="{FF2B5EF4-FFF2-40B4-BE49-F238E27FC236}">
                        <a16:creationId xmlns:a16="http://schemas.microsoft.com/office/drawing/2014/main" id="{E31651D3-5E97-A5AF-898D-B1B081FCDAFC}"/>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6A4C7A0C-F372-5132-6BF5-92A195DFCAD3}"/>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a:extLst>
                    <a:ext uri="{FF2B5EF4-FFF2-40B4-BE49-F238E27FC236}">
                      <a16:creationId xmlns:a16="http://schemas.microsoft.com/office/drawing/2014/main" id="{4ED653AD-8F6D-08E2-E500-469F86FAFBE5}"/>
                    </a:ext>
                  </a:extLst>
                </p:cNvPr>
                <p:cNvGrpSpPr/>
                <p:nvPr/>
              </p:nvGrpSpPr>
              <p:grpSpPr>
                <a:xfrm>
                  <a:off x="6423245" y="4112255"/>
                  <a:ext cx="228600" cy="467677"/>
                  <a:chOff x="5948252" y="4112025"/>
                  <a:chExt cx="228600" cy="467677"/>
                </a:xfrm>
              </p:grpSpPr>
              <p:sp>
                <p:nvSpPr>
                  <p:cNvPr id="48" name="Oval 47">
                    <a:extLst>
                      <a:ext uri="{FF2B5EF4-FFF2-40B4-BE49-F238E27FC236}">
                        <a16:creationId xmlns:a16="http://schemas.microsoft.com/office/drawing/2014/main" id="{5D8419C4-F7DA-8ED5-8478-2B26FD2B7123}"/>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58128245-E4A3-FCD5-7868-539FA3C9975D}"/>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4F194BF8-3F87-644F-616B-41E9046AFA2A}"/>
                    </a:ext>
                  </a:extLst>
                </p:cNvPr>
                <p:cNvGrpSpPr/>
                <p:nvPr/>
              </p:nvGrpSpPr>
              <p:grpSpPr>
                <a:xfrm>
                  <a:off x="6662019" y="4112255"/>
                  <a:ext cx="228600" cy="467677"/>
                  <a:chOff x="5948252" y="4112025"/>
                  <a:chExt cx="228600" cy="467677"/>
                </a:xfrm>
              </p:grpSpPr>
              <p:sp>
                <p:nvSpPr>
                  <p:cNvPr id="51" name="Oval 50">
                    <a:extLst>
                      <a:ext uri="{FF2B5EF4-FFF2-40B4-BE49-F238E27FC236}">
                        <a16:creationId xmlns:a16="http://schemas.microsoft.com/office/drawing/2014/main" id="{EDEB7F3E-4A54-F00F-91A9-0EF3C608F7DF}"/>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45C4EA72-3EC3-3902-FA60-08CBE23BA9BB}"/>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a:extLst>
                    <a:ext uri="{FF2B5EF4-FFF2-40B4-BE49-F238E27FC236}">
                      <a16:creationId xmlns:a16="http://schemas.microsoft.com/office/drawing/2014/main" id="{2D11307C-0983-886A-D65E-44BD7F7C74A9}"/>
                    </a:ext>
                  </a:extLst>
                </p:cNvPr>
                <p:cNvGrpSpPr/>
                <p:nvPr/>
              </p:nvGrpSpPr>
              <p:grpSpPr>
                <a:xfrm>
                  <a:off x="6887444" y="4112255"/>
                  <a:ext cx="228600" cy="467677"/>
                  <a:chOff x="5948252" y="4112025"/>
                  <a:chExt cx="228600" cy="467677"/>
                </a:xfrm>
              </p:grpSpPr>
              <p:sp>
                <p:nvSpPr>
                  <p:cNvPr id="54" name="Oval 53">
                    <a:extLst>
                      <a:ext uri="{FF2B5EF4-FFF2-40B4-BE49-F238E27FC236}">
                        <a16:creationId xmlns:a16="http://schemas.microsoft.com/office/drawing/2014/main" id="{6A27741B-7889-1638-DD0F-008B4BCA8D23}"/>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CE22896A-6086-1EBD-1CF9-C1DB295D42DF}"/>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E39C0BA6-C595-B90E-421A-0A4DA1CDA48C}"/>
                    </a:ext>
                  </a:extLst>
                </p:cNvPr>
                <p:cNvGrpSpPr/>
                <p:nvPr/>
              </p:nvGrpSpPr>
              <p:grpSpPr>
                <a:xfrm>
                  <a:off x="7123043" y="4112255"/>
                  <a:ext cx="228600" cy="467677"/>
                  <a:chOff x="5948252" y="4112025"/>
                  <a:chExt cx="228600" cy="467677"/>
                </a:xfrm>
              </p:grpSpPr>
              <p:sp>
                <p:nvSpPr>
                  <p:cNvPr id="57" name="Oval 56">
                    <a:extLst>
                      <a:ext uri="{FF2B5EF4-FFF2-40B4-BE49-F238E27FC236}">
                        <a16:creationId xmlns:a16="http://schemas.microsoft.com/office/drawing/2014/main" id="{782474BE-9D0C-DD5F-046D-72C6BF3DF72C}"/>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7D60035E-BACE-C91C-FD9A-F0DCE3220103}"/>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id="{388A7E76-01A1-95B8-9CB3-E6F9891E69C3}"/>
                    </a:ext>
                  </a:extLst>
                </p:cNvPr>
                <p:cNvGrpSpPr/>
                <p:nvPr/>
              </p:nvGrpSpPr>
              <p:grpSpPr>
                <a:xfrm>
                  <a:off x="7359262" y="4112255"/>
                  <a:ext cx="228600" cy="467677"/>
                  <a:chOff x="5948252" y="4112025"/>
                  <a:chExt cx="228600" cy="467677"/>
                </a:xfrm>
              </p:grpSpPr>
              <p:sp>
                <p:nvSpPr>
                  <p:cNvPr id="60" name="Oval 59">
                    <a:extLst>
                      <a:ext uri="{FF2B5EF4-FFF2-40B4-BE49-F238E27FC236}">
                        <a16:creationId xmlns:a16="http://schemas.microsoft.com/office/drawing/2014/main" id="{B7732D4D-068A-2695-DEFA-F9B3F96D758E}"/>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C7A302A2-DD10-A469-A3AE-6F197F016B09}"/>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4A47DCB0-C7E0-2460-E801-8E8D64C05433}"/>
                    </a:ext>
                  </a:extLst>
                </p:cNvPr>
                <p:cNvGrpSpPr/>
                <p:nvPr/>
              </p:nvGrpSpPr>
              <p:grpSpPr>
                <a:xfrm>
                  <a:off x="7598036" y="4112255"/>
                  <a:ext cx="228600" cy="467677"/>
                  <a:chOff x="5948252" y="4112025"/>
                  <a:chExt cx="228600" cy="467677"/>
                </a:xfrm>
              </p:grpSpPr>
              <p:sp>
                <p:nvSpPr>
                  <p:cNvPr id="63" name="Oval 62">
                    <a:extLst>
                      <a:ext uri="{FF2B5EF4-FFF2-40B4-BE49-F238E27FC236}">
                        <a16:creationId xmlns:a16="http://schemas.microsoft.com/office/drawing/2014/main" id="{EC677177-BF7F-85EB-FE80-631095FAB9EA}"/>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6371C921-94A2-AB6F-5C18-BA406772373A}"/>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41659D29-B14E-7391-1405-98F8EE067F79}"/>
                    </a:ext>
                  </a:extLst>
                </p:cNvPr>
                <p:cNvGrpSpPr/>
                <p:nvPr/>
              </p:nvGrpSpPr>
              <p:grpSpPr>
                <a:xfrm>
                  <a:off x="7831080" y="4112255"/>
                  <a:ext cx="228600" cy="467677"/>
                  <a:chOff x="5948252" y="4112025"/>
                  <a:chExt cx="228600" cy="467677"/>
                </a:xfrm>
              </p:grpSpPr>
              <p:sp>
                <p:nvSpPr>
                  <p:cNvPr id="66" name="Oval 65">
                    <a:extLst>
                      <a:ext uri="{FF2B5EF4-FFF2-40B4-BE49-F238E27FC236}">
                        <a16:creationId xmlns:a16="http://schemas.microsoft.com/office/drawing/2014/main" id="{9FF76996-7DB5-1474-D80E-12AC0384D568}"/>
                      </a:ext>
                    </a:extLst>
                  </p:cNvPr>
                  <p:cNvSpPr/>
                  <p:nvPr/>
                </p:nvSpPr>
                <p:spPr>
                  <a:xfrm>
                    <a:off x="5948252" y="411202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C06E786F-2F63-1263-372F-89A108BABB63}"/>
                      </a:ext>
                    </a:extLst>
                  </p:cNvPr>
                  <p:cNvSpPr/>
                  <p:nvPr/>
                </p:nvSpPr>
                <p:spPr>
                  <a:xfrm>
                    <a:off x="5948252" y="4351102"/>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2" name="TextBox 71">
                <a:extLst>
                  <a:ext uri="{FF2B5EF4-FFF2-40B4-BE49-F238E27FC236}">
                    <a16:creationId xmlns:a16="http://schemas.microsoft.com/office/drawing/2014/main" id="{8649C41D-ED5F-9B54-07BD-F38F2385C66A}"/>
                  </a:ext>
                </a:extLst>
              </p:cNvPr>
              <p:cNvSpPr txBox="1"/>
              <p:nvPr/>
            </p:nvSpPr>
            <p:spPr>
              <a:xfrm>
                <a:off x="6774209" y="2778826"/>
                <a:ext cx="184731" cy="446276"/>
              </a:xfrm>
              <a:prstGeom prst="rect">
                <a:avLst/>
              </a:prstGeom>
              <a:noFill/>
            </p:spPr>
            <p:txBody>
              <a:bodyPr wrap="none" rtlCol="0">
                <a:spAutoFit/>
              </a:bodyPr>
              <a:lstStyle/>
              <a:p>
                <a:pPr algn="r"/>
                <a:endParaRPr lang="en-US" sz="2300" dirty="0">
                  <a:solidFill>
                    <a:schemeClr val="bg1"/>
                  </a:solidFill>
                </a:endParaRPr>
              </a:p>
            </p:txBody>
          </p:sp>
        </p:grpSp>
        <p:grpSp>
          <p:nvGrpSpPr>
            <p:cNvPr id="77" name="Group 76">
              <a:extLst>
                <a:ext uri="{FF2B5EF4-FFF2-40B4-BE49-F238E27FC236}">
                  <a16:creationId xmlns:a16="http://schemas.microsoft.com/office/drawing/2014/main" id="{1876F4B9-76A1-ABCA-F143-DCBA3DA99E20}"/>
                </a:ext>
              </a:extLst>
            </p:cNvPr>
            <p:cNvGrpSpPr/>
            <p:nvPr/>
          </p:nvGrpSpPr>
          <p:grpSpPr>
            <a:xfrm>
              <a:off x="10349057" y="2610698"/>
              <a:ext cx="228600" cy="467677"/>
              <a:chOff x="10349057" y="2610698"/>
              <a:chExt cx="228600" cy="467677"/>
            </a:xfrm>
          </p:grpSpPr>
          <p:sp>
            <p:nvSpPr>
              <p:cNvPr id="75" name="Oval 74">
                <a:extLst>
                  <a:ext uri="{FF2B5EF4-FFF2-40B4-BE49-F238E27FC236}">
                    <a16:creationId xmlns:a16="http://schemas.microsoft.com/office/drawing/2014/main" id="{221AAB60-6FDF-39A9-CF6B-3C2F88DF4C3E}"/>
                  </a:ext>
                </a:extLst>
              </p:cNvPr>
              <p:cNvSpPr/>
              <p:nvPr/>
            </p:nvSpPr>
            <p:spPr>
              <a:xfrm>
                <a:off x="10349057" y="2610698"/>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C2DFC7E9-EE96-75EF-DC49-18727D72FF1C}"/>
                  </a:ext>
                </a:extLst>
              </p:cNvPr>
              <p:cNvSpPr/>
              <p:nvPr/>
            </p:nvSpPr>
            <p:spPr>
              <a:xfrm>
                <a:off x="10349057" y="2849775"/>
                <a:ext cx="228600" cy="22860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9" name="TextBox 78">
            <a:extLst>
              <a:ext uri="{FF2B5EF4-FFF2-40B4-BE49-F238E27FC236}">
                <a16:creationId xmlns:a16="http://schemas.microsoft.com/office/drawing/2014/main" id="{4CA1F2AB-A749-CF7E-7581-FCF2BB61AE1C}"/>
              </a:ext>
            </a:extLst>
          </p:cNvPr>
          <p:cNvSpPr txBox="1"/>
          <p:nvPr/>
        </p:nvSpPr>
        <p:spPr>
          <a:xfrm>
            <a:off x="7446553" y="1324002"/>
            <a:ext cx="3841330" cy="800219"/>
          </a:xfrm>
          <a:prstGeom prst="rect">
            <a:avLst/>
          </a:prstGeom>
          <a:noFill/>
        </p:spPr>
        <p:txBody>
          <a:bodyPr wrap="square" rtlCol="0">
            <a:spAutoFit/>
          </a:bodyPr>
          <a:lstStyle/>
          <a:p>
            <a:pPr algn="ctr"/>
            <a:r>
              <a:rPr lang="en-US" sz="2300" dirty="0"/>
              <a:t>CNES Radiometer Scan Pattern Near Nadir</a:t>
            </a:r>
          </a:p>
        </p:txBody>
      </p:sp>
      <p:sp>
        <p:nvSpPr>
          <p:cNvPr id="80" name="TextBox 79">
            <a:extLst>
              <a:ext uri="{FF2B5EF4-FFF2-40B4-BE49-F238E27FC236}">
                <a16:creationId xmlns:a16="http://schemas.microsoft.com/office/drawing/2014/main" id="{6EFDD678-ACE4-B15F-7644-28F81F8D2EB4}"/>
              </a:ext>
            </a:extLst>
          </p:cNvPr>
          <p:cNvSpPr txBox="1"/>
          <p:nvPr/>
        </p:nvSpPr>
        <p:spPr>
          <a:xfrm>
            <a:off x="7357548" y="4321666"/>
            <a:ext cx="1037463" cy="446276"/>
          </a:xfrm>
          <a:prstGeom prst="rect">
            <a:avLst/>
          </a:prstGeom>
          <a:noFill/>
        </p:spPr>
        <p:txBody>
          <a:bodyPr wrap="none" rtlCol="0">
            <a:spAutoFit/>
          </a:bodyPr>
          <a:lstStyle/>
          <a:p>
            <a:r>
              <a:rPr lang="en-US" sz="2300" dirty="0"/>
              <a:t>89 GHz</a:t>
            </a:r>
          </a:p>
        </p:txBody>
      </p:sp>
      <p:sp>
        <p:nvSpPr>
          <p:cNvPr id="81" name="TextBox 80">
            <a:extLst>
              <a:ext uri="{FF2B5EF4-FFF2-40B4-BE49-F238E27FC236}">
                <a16:creationId xmlns:a16="http://schemas.microsoft.com/office/drawing/2014/main" id="{BEBEE149-D075-898D-55D2-20FA821FD38B}"/>
              </a:ext>
            </a:extLst>
          </p:cNvPr>
          <p:cNvSpPr txBox="1"/>
          <p:nvPr/>
        </p:nvSpPr>
        <p:spPr>
          <a:xfrm>
            <a:off x="9067140" y="4321666"/>
            <a:ext cx="1186543" cy="446276"/>
          </a:xfrm>
          <a:prstGeom prst="rect">
            <a:avLst/>
          </a:prstGeom>
          <a:noFill/>
        </p:spPr>
        <p:txBody>
          <a:bodyPr wrap="none" rtlCol="0">
            <a:spAutoFit/>
          </a:bodyPr>
          <a:lstStyle/>
          <a:p>
            <a:r>
              <a:rPr lang="en-US" sz="2300" dirty="0"/>
              <a:t>183 GHz</a:t>
            </a:r>
          </a:p>
        </p:txBody>
      </p:sp>
      <p:sp>
        <p:nvSpPr>
          <p:cNvPr id="82" name="TextBox 81">
            <a:extLst>
              <a:ext uri="{FF2B5EF4-FFF2-40B4-BE49-F238E27FC236}">
                <a16:creationId xmlns:a16="http://schemas.microsoft.com/office/drawing/2014/main" id="{3C5E608B-0215-7FF3-BF17-A1EEEA3493CE}"/>
              </a:ext>
            </a:extLst>
          </p:cNvPr>
          <p:cNvSpPr txBox="1"/>
          <p:nvPr/>
        </p:nvSpPr>
        <p:spPr>
          <a:xfrm>
            <a:off x="10472261" y="4321666"/>
            <a:ext cx="1186543" cy="446276"/>
          </a:xfrm>
          <a:prstGeom prst="rect">
            <a:avLst/>
          </a:prstGeom>
          <a:noFill/>
        </p:spPr>
        <p:txBody>
          <a:bodyPr wrap="none" rtlCol="0">
            <a:spAutoFit/>
          </a:bodyPr>
          <a:lstStyle/>
          <a:p>
            <a:r>
              <a:rPr lang="en-US" sz="2300" dirty="0"/>
              <a:t>325 GHz</a:t>
            </a:r>
          </a:p>
        </p:txBody>
      </p:sp>
      <p:sp>
        <p:nvSpPr>
          <p:cNvPr id="6" name="TextBox 5">
            <a:extLst>
              <a:ext uri="{FF2B5EF4-FFF2-40B4-BE49-F238E27FC236}">
                <a16:creationId xmlns:a16="http://schemas.microsoft.com/office/drawing/2014/main" id="{41CBCD39-2B7A-83C0-4270-FFD32E4FA2CB}"/>
              </a:ext>
            </a:extLst>
          </p:cNvPr>
          <p:cNvSpPr txBox="1"/>
          <p:nvPr/>
        </p:nvSpPr>
        <p:spPr>
          <a:xfrm>
            <a:off x="7615608" y="177692"/>
            <a:ext cx="4289481" cy="646331"/>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lang="en-US" sz="1800" dirty="0">
                <a:solidFill>
                  <a:schemeClr val="bg1"/>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NLT March</a:t>
            </a:r>
            <a:r>
              <a:rPr kumimoji="0" lang="en-US" sz="1800" b="0" i="0" u="none" strike="noStrike" kern="1200" cap="none" spc="0" normalizeH="0" baseline="0" noProof="0" dirty="0">
                <a:ln>
                  <a:noFill/>
                </a:ln>
                <a:solidFill>
                  <a:schemeClr val="bg1"/>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 2029 launch </a:t>
            </a:r>
          </a:p>
          <a:p>
            <a:pPr marR="0" lvl="1" algn="l" defTabSz="914400" rtl="0" eaLnBrk="1" fontAlgn="auto" latinLnBrk="0" hangingPunct="1">
              <a:lnSpc>
                <a:spcPct val="100000"/>
              </a:lnSpc>
              <a:spcBef>
                <a:spcPts val="0"/>
              </a:spcBef>
              <a:spcAft>
                <a:spcPts val="0"/>
              </a:spcAft>
              <a:buClrTx/>
              <a:buSzTx/>
              <a:tabLst/>
              <a:defRPr/>
            </a:pPr>
            <a:r>
              <a:rPr lang="en-US" sz="1800" dirty="0">
                <a:solidFill>
                  <a:schemeClr val="bg1"/>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430 km orbit, 55° inclination</a:t>
            </a:r>
          </a:p>
        </p:txBody>
      </p:sp>
      <p:sp>
        <p:nvSpPr>
          <p:cNvPr id="74" name="Rectangle 73">
            <a:extLst>
              <a:ext uri="{FF2B5EF4-FFF2-40B4-BE49-F238E27FC236}">
                <a16:creationId xmlns:a16="http://schemas.microsoft.com/office/drawing/2014/main" id="{3CDD2FF5-5053-1CAF-28B5-C8660794A974}"/>
              </a:ext>
            </a:extLst>
          </p:cNvPr>
          <p:cNvSpPr/>
          <p:nvPr/>
        </p:nvSpPr>
        <p:spPr>
          <a:xfrm>
            <a:off x="747311" y="974693"/>
            <a:ext cx="5348689" cy="1050150"/>
          </a:xfrm>
          <a:prstGeom prst="rect">
            <a:avLst/>
          </a:prstGeom>
          <a:scene3d>
            <a:camera prst="orthographicFront"/>
            <a:lightRig rig="threePt" dir="t"/>
          </a:scene3d>
          <a:sp3d extrusionH="19050">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8738">
              <a:lnSpc>
                <a:spcPts val="1860"/>
              </a:lnSpc>
            </a:pPr>
            <a:r>
              <a:rPr lang="en-US" sz="2200" dirty="0"/>
              <a:t>C2OMODO: Convective Core Observations through </a:t>
            </a:r>
            <a:r>
              <a:rPr lang="en-US" sz="2200" dirty="0" err="1"/>
              <a:t>MicrOwave</a:t>
            </a:r>
            <a:r>
              <a:rPr lang="en-US" sz="2200" dirty="0"/>
              <a:t> Derivatives in the </a:t>
            </a:r>
            <a:r>
              <a:rPr lang="en-US" sz="2200" dirty="0" err="1"/>
              <a:t>trOpics</a:t>
            </a:r>
            <a:r>
              <a:rPr lang="en-US" sz="2200" dirty="0"/>
              <a:t> </a:t>
            </a:r>
            <a:r>
              <a:rPr lang="en-US" sz="2400" dirty="0">
                <a:latin typeface="Arial Narrow" panose="020B0604020202020204" pitchFamily="34" charset="0"/>
                <a:cs typeface="Arial Narrow" panose="020B0604020202020204" pitchFamily="34" charset="0"/>
              </a:rPr>
              <a:t>(</a:t>
            </a:r>
            <a:r>
              <a:rPr lang="en-US" sz="2400" dirty="0" err="1">
                <a:latin typeface="Arial Narrow" panose="020B0604020202020204" pitchFamily="34" charset="0"/>
                <a:cs typeface="Arial Narrow" panose="020B0604020202020204" pitchFamily="34" charset="0"/>
              </a:rPr>
              <a:t>Brogniez</a:t>
            </a:r>
            <a:r>
              <a:rPr lang="en-US" sz="2400" dirty="0">
                <a:latin typeface="Arial Narrow" panose="020B0604020202020204" pitchFamily="34" charset="0"/>
                <a:cs typeface="Arial Narrow" panose="020B0604020202020204" pitchFamily="34" charset="0"/>
              </a:rPr>
              <a:t> et al. 2022)</a:t>
            </a:r>
            <a:endParaRPr lang="en-US" sz="2200" dirty="0"/>
          </a:p>
        </p:txBody>
      </p:sp>
      <p:sp>
        <p:nvSpPr>
          <p:cNvPr id="83" name="Rectangle 82">
            <a:extLst>
              <a:ext uri="{FF2B5EF4-FFF2-40B4-BE49-F238E27FC236}">
                <a16:creationId xmlns:a16="http://schemas.microsoft.com/office/drawing/2014/main" id="{56D60E49-C776-4294-9A36-136B6142F9BC}"/>
              </a:ext>
            </a:extLst>
          </p:cNvPr>
          <p:cNvSpPr/>
          <p:nvPr/>
        </p:nvSpPr>
        <p:spPr>
          <a:xfrm>
            <a:off x="7252629" y="5113092"/>
            <a:ext cx="4519770" cy="957837"/>
          </a:xfrm>
          <a:prstGeom prst="rect">
            <a:avLst/>
          </a:prstGeom>
          <a:scene3d>
            <a:camera prst="orthographicFront"/>
            <a:lightRig rig="threePt" dir="t"/>
          </a:scene3d>
          <a:sp3d extrusionH="19050">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Time-differenced radiometer measurements (~1-2-minutes) contain information on convective vertical motions</a:t>
            </a:r>
          </a:p>
        </p:txBody>
      </p:sp>
    </p:spTree>
    <p:extLst>
      <p:ext uri="{BB962C8B-B14F-4D97-AF65-F5344CB8AC3E}">
        <p14:creationId xmlns:p14="http://schemas.microsoft.com/office/powerpoint/2010/main" val="4085747224"/>
      </p:ext>
    </p:extLst>
  </p:cSld>
  <p:clrMapOvr>
    <a:masterClrMapping/>
  </p:clrMapOvr>
  <mc:AlternateContent xmlns:mc="http://schemas.openxmlformats.org/markup-compatibility/2006" xmlns:p14="http://schemas.microsoft.com/office/powerpoint/2010/main">
    <mc:Choice Requires="p14">
      <p:transition spd="slow" p14:dur="2000" advTm="91881"/>
    </mc:Choice>
    <mc:Fallback xmlns="">
      <p:transition spd="slow" advTm="9188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8BA9E-7E8D-48B3-BE83-586B2CBFAA4B}"/>
              </a:ext>
            </a:extLst>
          </p:cNvPr>
          <p:cNvSpPr>
            <a:spLocks noGrp="1"/>
          </p:cNvSpPr>
          <p:nvPr>
            <p:ph type="title"/>
          </p:nvPr>
        </p:nvSpPr>
        <p:spPr>
          <a:xfrm>
            <a:off x="1510298" y="37840"/>
            <a:ext cx="9646278" cy="832525"/>
          </a:xfrm>
        </p:spPr>
        <p:txBody>
          <a:bodyPr/>
          <a:lstStyle/>
          <a:p>
            <a:pPr algn="l"/>
            <a:r>
              <a:rPr lang="en-US" b="0" dirty="0">
                <a:latin typeface="Arial"/>
                <a:cs typeface="Arial"/>
              </a:rPr>
              <a:t>ALICAT Lidar Capabilities</a:t>
            </a:r>
            <a:endParaRPr lang="en-US" b="0" dirty="0"/>
          </a:p>
        </p:txBody>
      </p:sp>
      <p:sp>
        <p:nvSpPr>
          <p:cNvPr id="4" name="Slide Number Placeholder 3">
            <a:extLst>
              <a:ext uri="{FF2B5EF4-FFF2-40B4-BE49-F238E27FC236}">
                <a16:creationId xmlns:a16="http://schemas.microsoft.com/office/drawing/2014/main" id="{B3FC1B44-55DF-414B-B7E5-B4CEDDFD400E}"/>
              </a:ext>
            </a:extLst>
          </p:cNvPr>
          <p:cNvSpPr>
            <a:spLocks noGrp="1"/>
          </p:cNvSpPr>
          <p:nvPr>
            <p:ph type="sldNum" sz="quarter" idx="12"/>
          </p:nvPr>
        </p:nvSpPr>
        <p:spPr/>
        <p:txBody>
          <a:bodyPr/>
          <a:lstStyle/>
          <a:p>
            <a:fld id="{6CBF3D6B-7512-DC4E-9AD6-900204DF0DDD}" type="slidenum">
              <a:rPr lang="en-US" smtClean="0">
                <a:solidFill>
                  <a:schemeClr val="accent1"/>
                </a:solidFill>
              </a:rPr>
              <a:pPr/>
              <a:t>7</a:t>
            </a:fld>
            <a:endParaRPr lang="en-US" dirty="0">
              <a:solidFill>
                <a:schemeClr val="accent1"/>
              </a:solidFill>
            </a:endParaRPr>
          </a:p>
        </p:txBody>
      </p:sp>
      <p:grpSp>
        <p:nvGrpSpPr>
          <p:cNvPr id="39" name="Group 38">
            <a:extLst>
              <a:ext uri="{FF2B5EF4-FFF2-40B4-BE49-F238E27FC236}">
                <a16:creationId xmlns:a16="http://schemas.microsoft.com/office/drawing/2014/main" id="{C8A11E45-35B6-E1CF-D680-8419729DD39B}"/>
              </a:ext>
            </a:extLst>
          </p:cNvPr>
          <p:cNvGrpSpPr/>
          <p:nvPr/>
        </p:nvGrpSpPr>
        <p:grpSpPr>
          <a:xfrm>
            <a:off x="338382" y="1320849"/>
            <a:ext cx="7418607" cy="5172025"/>
            <a:chOff x="5719424" y="1214764"/>
            <a:chExt cx="5995055" cy="3011486"/>
          </a:xfrm>
        </p:grpSpPr>
        <p:sp>
          <p:nvSpPr>
            <p:cNvPr id="30" name="Rounded Rectangle 29">
              <a:extLst>
                <a:ext uri="{FF2B5EF4-FFF2-40B4-BE49-F238E27FC236}">
                  <a16:creationId xmlns:a16="http://schemas.microsoft.com/office/drawing/2014/main" id="{3BCD60FB-9F26-37E4-5E15-57ECAB8128FC}"/>
                </a:ext>
              </a:extLst>
            </p:cNvPr>
            <p:cNvSpPr/>
            <p:nvPr/>
          </p:nvSpPr>
          <p:spPr>
            <a:xfrm>
              <a:off x="5719424" y="1214764"/>
              <a:ext cx="5995055" cy="301148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9">
              <a:extLst>
                <a:ext uri="{FF2B5EF4-FFF2-40B4-BE49-F238E27FC236}">
                  <a16:creationId xmlns:a16="http://schemas.microsoft.com/office/drawing/2014/main" id="{97E022AF-CF80-4D94-BE5B-67CC67A9C7D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16912" y="1290190"/>
              <a:ext cx="5216939" cy="2875099"/>
            </a:xfrm>
            <a:prstGeom prst="rect">
              <a:avLst/>
            </a:prstGeom>
          </p:spPr>
        </p:pic>
      </p:grpSp>
      <p:sp>
        <p:nvSpPr>
          <p:cNvPr id="13" name="TextBox 12">
            <a:extLst>
              <a:ext uri="{FF2B5EF4-FFF2-40B4-BE49-F238E27FC236}">
                <a16:creationId xmlns:a16="http://schemas.microsoft.com/office/drawing/2014/main" id="{DDDEAB04-0C7F-4393-BFA3-D9910FC0F116}"/>
              </a:ext>
            </a:extLst>
          </p:cNvPr>
          <p:cNvSpPr txBox="1"/>
          <p:nvPr/>
        </p:nvSpPr>
        <p:spPr>
          <a:xfrm>
            <a:off x="1467979" y="899415"/>
            <a:ext cx="5051831"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300" dirty="0">
                <a:cs typeface="Calibri"/>
              </a:rPr>
              <a:t> CATS Backscatter Lidar Example</a:t>
            </a:r>
          </a:p>
        </p:txBody>
      </p:sp>
      <p:sp>
        <p:nvSpPr>
          <p:cNvPr id="8" name="TextBox 7">
            <a:extLst>
              <a:ext uri="{FF2B5EF4-FFF2-40B4-BE49-F238E27FC236}">
                <a16:creationId xmlns:a16="http://schemas.microsoft.com/office/drawing/2014/main" id="{E024780D-E631-59D1-D261-97C79250AD6B}"/>
              </a:ext>
            </a:extLst>
          </p:cNvPr>
          <p:cNvSpPr txBox="1"/>
          <p:nvPr/>
        </p:nvSpPr>
        <p:spPr>
          <a:xfrm>
            <a:off x="7937835" y="1122553"/>
            <a:ext cx="3915783" cy="5401479"/>
          </a:xfrm>
          <a:prstGeom prst="rect">
            <a:avLst/>
          </a:prstGeom>
          <a:noFill/>
        </p:spPr>
        <p:txBody>
          <a:bodyPr wrap="square" rtlCol="0">
            <a:spAutoFit/>
          </a:bodyPr>
          <a:lstStyle/>
          <a:p>
            <a:r>
              <a:rPr lang="en-US" sz="2300" dirty="0"/>
              <a:t>ALICAT: Atmospheric Lidar for Cloud and Aerosol Transport</a:t>
            </a:r>
          </a:p>
          <a:p>
            <a:endParaRPr lang="en-US" sz="2300" dirty="0"/>
          </a:p>
          <a:p>
            <a:r>
              <a:rPr lang="en-US" sz="2300" dirty="0"/>
              <a:t>Low pulse energy, high pulse repetition frequency</a:t>
            </a:r>
          </a:p>
          <a:p>
            <a:endParaRPr lang="en-US" sz="2300" dirty="0"/>
          </a:p>
          <a:p>
            <a:r>
              <a:rPr lang="en-US" sz="2300" dirty="0"/>
              <a:t>Frequencies: 532, 1064 nm</a:t>
            </a:r>
          </a:p>
          <a:p>
            <a:endParaRPr lang="en-US" sz="2300" dirty="0"/>
          </a:p>
          <a:p>
            <a:r>
              <a:rPr lang="en-US" sz="2300" dirty="0"/>
              <a:t>Provides total attenuated backscatter and depolarization at both frequencies</a:t>
            </a:r>
          </a:p>
          <a:p>
            <a:endParaRPr lang="en-US" sz="2300" dirty="0"/>
          </a:p>
          <a:p>
            <a:r>
              <a:rPr lang="en-US" sz="2300" dirty="0"/>
              <a:t>Heritage: Cloud Physics Lidar, Cloud-Aerosol Transport System (CATS)</a:t>
            </a:r>
          </a:p>
        </p:txBody>
      </p:sp>
      <p:sp>
        <p:nvSpPr>
          <p:cNvPr id="3" name="TextBox 2">
            <a:extLst>
              <a:ext uri="{FF2B5EF4-FFF2-40B4-BE49-F238E27FC236}">
                <a16:creationId xmlns:a16="http://schemas.microsoft.com/office/drawing/2014/main" id="{F5CD058A-B0E5-C41F-E450-002426AA388A}"/>
              </a:ext>
            </a:extLst>
          </p:cNvPr>
          <p:cNvSpPr txBox="1"/>
          <p:nvPr/>
        </p:nvSpPr>
        <p:spPr>
          <a:xfrm>
            <a:off x="6858801" y="122015"/>
            <a:ext cx="4289481" cy="646331"/>
          </a:xfrm>
          <a:prstGeom prst="rect">
            <a:avLst/>
          </a:prstGeom>
          <a:noFill/>
        </p:spPr>
        <p:txBody>
          <a:bodyPr wrap="square">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chemeClr val="bg1"/>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NLT March</a:t>
            </a:r>
            <a:r>
              <a:rPr kumimoji="0" lang="en-US" sz="1800" b="0" i="0" u="none" strike="noStrike" kern="1200" cap="none" spc="0" normalizeH="0" baseline="0" noProof="0" dirty="0">
                <a:ln>
                  <a:noFill/>
                </a:ln>
                <a:solidFill>
                  <a:schemeClr val="bg1"/>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 2029 launch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chemeClr val="bg1"/>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430 km orbit, 55° inclination</a:t>
            </a:r>
          </a:p>
        </p:txBody>
      </p:sp>
    </p:spTree>
    <p:extLst>
      <p:ext uri="{BB962C8B-B14F-4D97-AF65-F5344CB8AC3E}">
        <p14:creationId xmlns:p14="http://schemas.microsoft.com/office/powerpoint/2010/main" val="2987126380"/>
      </p:ext>
    </p:extLst>
  </p:cSld>
  <p:clrMapOvr>
    <a:masterClrMapping/>
  </p:clrMapOvr>
  <mc:AlternateContent xmlns:mc="http://schemas.openxmlformats.org/markup-compatibility/2006" xmlns:p14="http://schemas.microsoft.com/office/powerpoint/2010/main">
    <mc:Choice Requires="p14">
      <p:transition spd="slow" p14:dur="2000" advTm="91881"/>
    </mc:Choice>
    <mc:Fallback xmlns="">
      <p:transition spd="slow" advTm="9188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929CD-ADED-4E35-9231-2D7AAB6F3105}"/>
              </a:ext>
            </a:extLst>
          </p:cNvPr>
          <p:cNvSpPr>
            <a:spLocks noGrp="1"/>
          </p:cNvSpPr>
          <p:nvPr>
            <p:ph type="title"/>
          </p:nvPr>
        </p:nvSpPr>
        <p:spPr/>
        <p:txBody>
          <a:bodyPr>
            <a:noAutofit/>
          </a:bodyPr>
          <a:lstStyle/>
          <a:p>
            <a:pPr algn="l"/>
            <a:r>
              <a:rPr lang="en-US" dirty="0"/>
              <a:t>AOS-Sky Lidar</a:t>
            </a:r>
          </a:p>
        </p:txBody>
      </p:sp>
      <p:sp>
        <p:nvSpPr>
          <p:cNvPr id="15" name="TextBox 14">
            <a:extLst>
              <a:ext uri="{FF2B5EF4-FFF2-40B4-BE49-F238E27FC236}">
                <a16:creationId xmlns:a16="http://schemas.microsoft.com/office/drawing/2014/main" id="{090E5C23-702D-901E-40D6-E352652ED9FE}"/>
              </a:ext>
            </a:extLst>
          </p:cNvPr>
          <p:cNvSpPr txBox="1"/>
          <p:nvPr/>
        </p:nvSpPr>
        <p:spPr>
          <a:xfrm>
            <a:off x="1410795" y="1003249"/>
            <a:ext cx="4088296"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dirty="0"/>
              <a:t>532 nm, 1064 Backscatter Lidar*</a:t>
            </a:r>
          </a:p>
        </p:txBody>
      </p:sp>
      <p:sp>
        <p:nvSpPr>
          <p:cNvPr id="19" name="TextBox 18">
            <a:extLst>
              <a:ext uri="{FF2B5EF4-FFF2-40B4-BE49-F238E27FC236}">
                <a16:creationId xmlns:a16="http://schemas.microsoft.com/office/drawing/2014/main" id="{D51206F9-C786-40E4-C57A-8C3ADB55E740}"/>
              </a:ext>
            </a:extLst>
          </p:cNvPr>
          <p:cNvSpPr txBox="1"/>
          <p:nvPr/>
        </p:nvSpPr>
        <p:spPr>
          <a:xfrm>
            <a:off x="3194136" y="4703844"/>
            <a:ext cx="756938" cy="338554"/>
          </a:xfrm>
          <a:prstGeom prst="rect">
            <a:avLst/>
          </a:prstGeom>
          <a:noFill/>
        </p:spPr>
        <p:txBody>
          <a:bodyPr wrap="none" rtlCol="0">
            <a:spAutoFit/>
          </a:bodyPr>
          <a:lstStyle/>
          <a:p>
            <a:r>
              <a:rPr lang="en-US" sz="1600" b="1" dirty="0">
                <a:solidFill>
                  <a:schemeClr val="bg1"/>
                </a:solidFill>
              </a:rPr>
              <a:t>Clouds</a:t>
            </a:r>
          </a:p>
        </p:txBody>
      </p:sp>
      <p:sp>
        <p:nvSpPr>
          <p:cNvPr id="20" name="TextBox 19">
            <a:extLst>
              <a:ext uri="{FF2B5EF4-FFF2-40B4-BE49-F238E27FC236}">
                <a16:creationId xmlns:a16="http://schemas.microsoft.com/office/drawing/2014/main" id="{5DE1E137-C889-25E3-4039-F94A7E20DA06}"/>
              </a:ext>
            </a:extLst>
          </p:cNvPr>
          <p:cNvSpPr txBox="1"/>
          <p:nvPr/>
        </p:nvSpPr>
        <p:spPr>
          <a:xfrm>
            <a:off x="4373671" y="5854751"/>
            <a:ext cx="754502" cy="338554"/>
          </a:xfrm>
          <a:prstGeom prst="rect">
            <a:avLst/>
          </a:prstGeom>
          <a:noFill/>
        </p:spPr>
        <p:txBody>
          <a:bodyPr wrap="none" rtlCol="0">
            <a:spAutoFit/>
          </a:bodyPr>
          <a:lstStyle/>
          <a:p>
            <a:r>
              <a:rPr lang="en-US" sz="1600" b="1" dirty="0">
                <a:solidFill>
                  <a:schemeClr val="bg1"/>
                </a:solidFill>
              </a:rPr>
              <a:t>Smoke</a:t>
            </a:r>
          </a:p>
        </p:txBody>
      </p:sp>
      <p:sp>
        <p:nvSpPr>
          <p:cNvPr id="21" name="TextBox 20">
            <a:extLst>
              <a:ext uri="{FF2B5EF4-FFF2-40B4-BE49-F238E27FC236}">
                <a16:creationId xmlns:a16="http://schemas.microsoft.com/office/drawing/2014/main" id="{478AB84A-5260-190F-2E9A-FB958E290549}"/>
              </a:ext>
            </a:extLst>
          </p:cNvPr>
          <p:cNvSpPr txBox="1"/>
          <p:nvPr/>
        </p:nvSpPr>
        <p:spPr>
          <a:xfrm>
            <a:off x="1426009" y="5516197"/>
            <a:ext cx="575094" cy="338554"/>
          </a:xfrm>
          <a:prstGeom prst="rect">
            <a:avLst/>
          </a:prstGeom>
          <a:noFill/>
        </p:spPr>
        <p:txBody>
          <a:bodyPr wrap="none" rtlCol="0">
            <a:spAutoFit/>
          </a:bodyPr>
          <a:lstStyle/>
          <a:p>
            <a:r>
              <a:rPr lang="en-US" sz="1600" b="1" dirty="0">
                <a:solidFill>
                  <a:schemeClr val="bg1"/>
                </a:solidFill>
              </a:rPr>
              <a:t>Dust</a:t>
            </a:r>
          </a:p>
        </p:txBody>
      </p:sp>
      <p:sp>
        <p:nvSpPr>
          <p:cNvPr id="22" name="TextBox 21">
            <a:extLst>
              <a:ext uri="{FF2B5EF4-FFF2-40B4-BE49-F238E27FC236}">
                <a16:creationId xmlns:a16="http://schemas.microsoft.com/office/drawing/2014/main" id="{A7B95BAE-0A76-15A0-23DB-C80A48AD5D1A}"/>
              </a:ext>
            </a:extLst>
          </p:cNvPr>
          <p:cNvSpPr txBox="1"/>
          <p:nvPr/>
        </p:nvSpPr>
        <p:spPr>
          <a:xfrm>
            <a:off x="4135676" y="6239151"/>
            <a:ext cx="756938" cy="338554"/>
          </a:xfrm>
          <a:prstGeom prst="rect">
            <a:avLst/>
          </a:prstGeom>
          <a:noFill/>
        </p:spPr>
        <p:txBody>
          <a:bodyPr wrap="none" rtlCol="0">
            <a:spAutoFit/>
          </a:bodyPr>
          <a:lstStyle/>
          <a:p>
            <a:r>
              <a:rPr lang="en-US" sz="1600" b="1" dirty="0">
                <a:solidFill>
                  <a:schemeClr val="bg1"/>
                </a:solidFill>
              </a:rPr>
              <a:t>Clouds</a:t>
            </a:r>
          </a:p>
        </p:txBody>
      </p:sp>
      <p:sp>
        <p:nvSpPr>
          <p:cNvPr id="3" name="TextBox 2">
            <a:extLst>
              <a:ext uri="{FF2B5EF4-FFF2-40B4-BE49-F238E27FC236}">
                <a16:creationId xmlns:a16="http://schemas.microsoft.com/office/drawing/2014/main" id="{BF611802-81D7-536E-C547-E3B6A9534042}"/>
              </a:ext>
            </a:extLst>
          </p:cNvPr>
          <p:cNvSpPr txBox="1"/>
          <p:nvPr/>
        </p:nvSpPr>
        <p:spPr>
          <a:xfrm>
            <a:off x="6698751" y="1315092"/>
            <a:ext cx="5108936" cy="5078313"/>
          </a:xfrm>
          <a:prstGeom prst="rect">
            <a:avLst/>
          </a:prstGeom>
          <a:noFill/>
        </p:spPr>
        <p:txBody>
          <a:bodyPr wrap="square" rtlCol="0">
            <a:spAutoFit/>
          </a:bodyPr>
          <a:lstStyle/>
          <a:p>
            <a:pPr>
              <a:spcAft>
                <a:spcPts val="1200"/>
              </a:spcAft>
            </a:pPr>
            <a:r>
              <a:rPr lang="en-US" sz="2400" dirty="0"/>
              <a:t>• Target requirement of daytime SNR equivalent to CALIPSO night SNR</a:t>
            </a:r>
          </a:p>
          <a:p>
            <a:pPr>
              <a:spcAft>
                <a:spcPts val="1200"/>
              </a:spcAft>
            </a:pPr>
            <a:r>
              <a:rPr lang="en-US" sz="2400" dirty="0"/>
              <a:t>• NASA HQ has initiated study of partnership with Italian Space Agency (ASI) </a:t>
            </a:r>
          </a:p>
          <a:p>
            <a:pPr marL="342900" indent="-342900">
              <a:spcAft>
                <a:spcPts val="1200"/>
              </a:spcAft>
              <a:buFont typeface="Arial" panose="020B0604020202020204" pitchFamily="34" charset="0"/>
              <a:buChar char="•"/>
            </a:pPr>
            <a:r>
              <a:rPr lang="en-US" sz="2400" dirty="0"/>
              <a:t>ASI lidar: </a:t>
            </a:r>
          </a:p>
          <a:p>
            <a:pPr marL="800100" lvl="1" indent="-342900">
              <a:spcAft>
                <a:spcPts val="1200"/>
              </a:spcAft>
              <a:buFont typeface="Arial" panose="020B0604020202020204" pitchFamily="34" charset="0"/>
              <a:buChar char="•"/>
            </a:pPr>
            <a:r>
              <a:rPr lang="en-US" sz="2400" dirty="0"/>
              <a:t>355 nm Raman (extinction)</a:t>
            </a:r>
          </a:p>
          <a:p>
            <a:pPr marL="800100" lvl="1" indent="-342900">
              <a:spcAft>
                <a:spcPts val="1200"/>
              </a:spcAft>
              <a:buFont typeface="Arial" panose="020B0604020202020204" pitchFamily="34" charset="0"/>
              <a:buChar char="•"/>
            </a:pPr>
            <a:r>
              <a:rPr lang="en-US" sz="2400" dirty="0"/>
              <a:t>532, 1064 nm backscatter</a:t>
            </a:r>
          </a:p>
          <a:p>
            <a:pPr>
              <a:spcAft>
                <a:spcPts val="1200"/>
              </a:spcAft>
            </a:pPr>
            <a:r>
              <a:rPr lang="en-US" sz="2400" dirty="0"/>
              <a:t>• Requires formation flying of AOS-Sky and ASI lidar</a:t>
            </a:r>
          </a:p>
          <a:p>
            <a:pPr>
              <a:spcAft>
                <a:spcPts val="1200"/>
              </a:spcAft>
            </a:pPr>
            <a:endParaRPr lang="en-US" sz="2400" dirty="0"/>
          </a:p>
        </p:txBody>
      </p:sp>
      <p:grpSp>
        <p:nvGrpSpPr>
          <p:cNvPr id="5" name="Group 4">
            <a:extLst>
              <a:ext uri="{FF2B5EF4-FFF2-40B4-BE49-F238E27FC236}">
                <a16:creationId xmlns:a16="http://schemas.microsoft.com/office/drawing/2014/main" id="{B7118635-2C7E-7DF7-0341-1A4B6E9673DB}"/>
              </a:ext>
            </a:extLst>
          </p:cNvPr>
          <p:cNvGrpSpPr/>
          <p:nvPr/>
        </p:nvGrpSpPr>
        <p:grpSpPr>
          <a:xfrm>
            <a:off x="272476" y="1440493"/>
            <a:ext cx="6170410" cy="5181341"/>
            <a:chOff x="272476" y="1440493"/>
            <a:chExt cx="6170410" cy="5181341"/>
          </a:xfrm>
        </p:grpSpPr>
        <p:grpSp>
          <p:nvGrpSpPr>
            <p:cNvPr id="16" name="Group 15">
              <a:extLst>
                <a:ext uri="{FF2B5EF4-FFF2-40B4-BE49-F238E27FC236}">
                  <a16:creationId xmlns:a16="http://schemas.microsoft.com/office/drawing/2014/main" id="{44E8745C-222C-65D8-512E-2765ADEA786A}"/>
                </a:ext>
              </a:extLst>
            </p:cNvPr>
            <p:cNvGrpSpPr/>
            <p:nvPr/>
          </p:nvGrpSpPr>
          <p:grpSpPr>
            <a:xfrm>
              <a:off x="272476" y="1440493"/>
              <a:ext cx="6170410" cy="5181341"/>
              <a:chOff x="5129317" y="1212350"/>
              <a:chExt cx="3431504" cy="3563957"/>
            </a:xfrm>
          </p:grpSpPr>
          <p:pic>
            <p:nvPicPr>
              <p:cNvPr id="17" name="Picture 16" descr="Graphical user interface, website&#10;&#10;Description automatically generated">
                <a:extLst>
                  <a:ext uri="{FF2B5EF4-FFF2-40B4-BE49-F238E27FC236}">
                    <a16:creationId xmlns:a16="http://schemas.microsoft.com/office/drawing/2014/main" id="{A10932C8-45E4-73D7-C4A3-488280F9F1D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129317" y="1212350"/>
                <a:ext cx="3426537" cy="1647803"/>
              </a:xfrm>
              <a:prstGeom prst="rect">
                <a:avLst/>
              </a:prstGeom>
            </p:spPr>
          </p:pic>
          <p:pic>
            <p:nvPicPr>
              <p:cNvPr id="18" name="Picture 17" descr="Graphical user interface, website&#10;&#10;Description automatically generated">
                <a:extLst>
                  <a:ext uri="{FF2B5EF4-FFF2-40B4-BE49-F238E27FC236}">
                    <a16:creationId xmlns:a16="http://schemas.microsoft.com/office/drawing/2014/main" id="{F0BD35A7-B44E-771A-7867-C83640454B4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129317" y="3008124"/>
                <a:ext cx="3431504" cy="1768183"/>
              </a:xfrm>
              <a:prstGeom prst="rect">
                <a:avLst/>
              </a:prstGeom>
            </p:spPr>
          </p:pic>
        </p:grpSp>
        <p:sp>
          <p:nvSpPr>
            <p:cNvPr id="4" name="Rectangle 3">
              <a:extLst>
                <a:ext uri="{FF2B5EF4-FFF2-40B4-BE49-F238E27FC236}">
                  <a16:creationId xmlns:a16="http://schemas.microsoft.com/office/drawing/2014/main" id="{724459A2-5D02-C803-2D5B-18D6AF64F2C9}"/>
                </a:ext>
              </a:extLst>
            </p:cNvPr>
            <p:cNvSpPr/>
            <p:nvPr/>
          </p:nvSpPr>
          <p:spPr>
            <a:xfrm>
              <a:off x="4528969" y="1602889"/>
              <a:ext cx="1097280" cy="720763"/>
            </a:xfrm>
            <a:prstGeom prst="rect">
              <a:avLst/>
            </a:prstGeom>
            <a:solidFill>
              <a:srgbClr val="0013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6911CD4B-FEC5-F216-CC04-0C7A846AC4EA}"/>
              </a:ext>
            </a:extLst>
          </p:cNvPr>
          <p:cNvSpPr txBox="1"/>
          <p:nvPr/>
        </p:nvSpPr>
        <p:spPr>
          <a:xfrm>
            <a:off x="6858801" y="122015"/>
            <a:ext cx="4289481" cy="646331"/>
          </a:xfrm>
          <a:prstGeom prst="rect">
            <a:avLst/>
          </a:prstGeom>
          <a:noFill/>
        </p:spPr>
        <p:txBody>
          <a:bodyPr wrap="square">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NET December 2031 launch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chemeClr val="bg1"/>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450 km orbit, sun-sync-13:30 LTAN</a:t>
            </a:r>
          </a:p>
        </p:txBody>
      </p:sp>
    </p:spTree>
    <p:extLst>
      <p:ext uri="{BB962C8B-B14F-4D97-AF65-F5344CB8AC3E}">
        <p14:creationId xmlns:p14="http://schemas.microsoft.com/office/powerpoint/2010/main" val="400477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ounded Rectangle 44">
            <a:extLst>
              <a:ext uri="{FF2B5EF4-FFF2-40B4-BE49-F238E27FC236}">
                <a16:creationId xmlns:a16="http://schemas.microsoft.com/office/drawing/2014/main" id="{67EE7EAE-CDD5-7779-305A-E779B3DBA04E}"/>
              </a:ext>
            </a:extLst>
          </p:cNvPr>
          <p:cNvSpPr/>
          <p:nvPr/>
        </p:nvSpPr>
        <p:spPr>
          <a:xfrm>
            <a:off x="266758" y="1048366"/>
            <a:ext cx="3853317" cy="565688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E8BA9E-7E8D-48B3-BE83-586B2CBFAA4B}"/>
              </a:ext>
            </a:extLst>
          </p:cNvPr>
          <p:cNvSpPr>
            <a:spLocks noGrp="1"/>
          </p:cNvSpPr>
          <p:nvPr>
            <p:ph type="title"/>
          </p:nvPr>
        </p:nvSpPr>
        <p:spPr>
          <a:xfrm>
            <a:off x="1500024" y="37840"/>
            <a:ext cx="9625730" cy="832525"/>
          </a:xfrm>
        </p:spPr>
        <p:txBody>
          <a:bodyPr/>
          <a:lstStyle/>
          <a:p>
            <a:pPr algn="l"/>
            <a:r>
              <a:rPr lang="en-US" sz="3600" dirty="0">
                <a:latin typeface="Arial"/>
                <a:cs typeface="Arial"/>
              </a:rPr>
              <a:t>AOS-Sky Radar</a:t>
            </a:r>
            <a:endParaRPr lang="en-US" sz="3600" dirty="0"/>
          </a:p>
        </p:txBody>
      </p:sp>
      <p:sp>
        <p:nvSpPr>
          <p:cNvPr id="4" name="Slide Number Placeholder 3">
            <a:extLst>
              <a:ext uri="{FF2B5EF4-FFF2-40B4-BE49-F238E27FC236}">
                <a16:creationId xmlns:a16="http://schemas.microsoft.com/office/drawing/2014/main" id="{B3FC1B44-55DF-414B-B7E5-B4CEDDFD400E}"/>
              </a:ext>
            </a:extLst>
          </p:cNvPr>
          <p:cNvSpPr>
            <a:spLocks noGrp="1"/>
          </p:cNvSpPr>
          <p:nvPr>
            <p:ph type="sldNum" sz="quarter" idx="12"/>
          </p:nvPr>
        </p:nvSpPr>
        <p:spPr/>
        <p:txBody>
          <a:bodyPr/>
          <a:lstStyle/>
          <a:p>
            <a:fld id="{6CBF3D6B-7512-DC4E-9AD6-900204DF0DDD}" type="slidenum">
              <a:rPr lang="en-US" smtClean="0">
                <a:solidFill>
                  <a:schemeClr val="accent1"/>
                </a:solidFill>
              </a:rPr>
              <a:pPr/>
              <a:t>9</a:t>
            </a:fld>
            <a:endParaRPr lang="en-US" dirty="0">
              <a:solidFill>
                <a:schemeClr val="accent1"/>
              </a:solidFill>
            </a:endParaRPr>
          </a:p>
        </p:txBody>
      </p:sp>
      <p:graphicFrame>
        <p:nvGraphicFramePr>
          <p:cNvPr id="24" name="Table 23">
            <a:extLst>
              <a:ext uri="{FF2B5EF4-FFF2-40B4-BE49-F238E27FC236}">
                <a16:creationId xmlns:a16="http://schemas.microsoft.com/office/drawing/2014/main" id="{2B8A00EF-A98D-D797-B8E4-02FA54A0EC19}"/>
              </a:ext>
            </a:extLst>
          </p:cNvPr>
          <p:cNvGraphicFramePr>
            <a:graphicFrameLocks noGrp="1"/>
          </p:cNvGraphicFramePr>
          <p:nvPr>
            <p:extLst>
              <p:ext uri="{D42A27DB-BD31-4B8C-83A1-F6EECF244321}">
                <p14:modId xmlns:p14="http://schemas.microsoft.com/office/powerpoint/2010/main" val="2984817200"/>
              </p:ext>
            </p:extLst>
          </p:nvPr>
        </p:nvGraphicFramePr>
        <p:xfrm>
          <a:off x="4438635" y="1456837"/>
          <a:ext cx="7335593" cy="1620473"/>
        </p:xfrm>
        <a:graphic>
          <a:graphicData uri="http://schemas.openxmlformats.org/drawingml/2006/table">
            <a:tbl>
              <a:tblPr firstRow="1" bandRow="1">
                <a:tableStyleId>{5C22544A-7EE6-4342-B048-85BDC9FD1C3A}</a:tableStyleId>
              </a:tblPr>
              <a:tblGrid>
                <a:gridCol w="1191887">
                  <a:extLst>
                    <a:ext uri="{9D8B030D-6E8A-4147-A177-3AD203B41FA5}">
                      <a16:colId xmlns:a16="http://schemas.microsoft.com/office/drawing/2014/main" val="2872757099"/>
                    </a:ext>
                  </a:extLst>
                </a:gridCol>
                <a:gridCol w="2614310">
                  <a:extLst>
                    <a:ext uri="{9D8B030D-6E8A-4147-A177-3AD203B41FA5}">
                      <a16:colId xmlns:a16="http://schemas.microsoft.com/office/drawing/2014/main" val="3476820521"/>
                    </a:ext>
                  </a:extLst>
                </a:gridCol>
                <a:gridCol w="1032732">
                  <a:extLst>
                    <a:ext uri="{9D8B030D-6E8A-4147-A177-3AD203B41FA5}">
                      <a16:colId xmlns:a16="http://schemas.microsoft.com/office/drawing/2014/main" val="3125715078"/>
                    </a:ext>
                  </a:extLst>
                </a:gridCol>
                <a:gridCol w="2496664">
                  <a:extLst>
                    <a:ext uri="{9D8B030D-6E8A-4147-A177-3AD203B41FA5}">
                      <a16:colId xmlns:a16="http://schemas.microsoft.com/office/drawing/2014/main" val="482938459"/>
                    </a:ext>
                  </a:extLst>
                </a:gridCol>
              </a:tblGrid>
              <a:tr h="289174">
                <a:tc>
                  <a:txBody>
                    <a:bodyPr/>
                    <a:lstStyle/>
                    <a:p>
                      <a:pPr marL="0" marR="0">
                        <a:spcBef>
                          <a:spcPts val="0"/>
                        </a:spcBef>
                        <a:spcAft>
                          <a:spcPts val="0"/>
                        </a:spcAft>
                      </a:pPr>
                      <a:r>
                        <a:rPr lang="en-US" sz="1600">
                          <a:effectLst/>
                        </a:rPr>
                        <a:t>Quantity</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Resolution @ altitude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Accuracy</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Sensitivity @ altitude</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02137540"/>
                  </a:ext>
                </a:extLst>
              </a:tr>
              <a:tr h="1331299">
                <a:tc>
                  <a:txBody>
                    <a:bodyPr/>
                    <a:lstStyle/>
                    <a:p>
                      <a:pPr marL="0" marR="0">
                        <a:spcBef>
                          <a:spcPts val="0"/>
                        </a:spcBef>
                        <a:spcAft>
                          <a:spcPts val="0"/>
                        </a:spcAft>
                      </a:pPr>
                      <a:r>
                        <a:rPr lang="en-US" sz="1600" dirty="0">
                          <a:effectLst/>
                        </a:rPr>
                        <a:t>Radar reflectivity, cloud-profiling</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600" dirty="0" err="1">
                          <a:effectLst/>
                        </a:rPr>
                        <a:t>Horiz</a:t>
                      </a:r>
                      <a:r>
                        <a:rPr lang="en-US" sz="1600" dirty="0">
                          <a:effectLst/>
                        </a:rPr>
                        <a:t>.: 2.0 km</a:t>
                      </a:r>
                    </a:p>
                    <a:p>
                      <a:pPr marL="0" marR="0">
                        <a:spcBef>
                          <a:spcPts val="0"/>
                        </a:spcBef>
                        <a:spcAft>
                          <a:spcPts val="0"/>
                        </a:spcAft>
                      </a:pPr>
                      <a:r>
                        <a:rPr lang="en-US" sz="1600" dirty="0">
                          <a:effectLst/>
                        </a:rPr>
                        <a:t>Vert.:   300 m @ 0.5 – 1.0 km</a:t>
                      </a:r>
                    </a:p>
                    <a:p>
                      <a:pPr marL="0" marR="0">
                        <a:spcBef>
                          <a:spcPts val="0"/>
                        </a:spcBef>
                        <a:spcAft>
                          <a:spcPts val="0"/>
                        </a:spcAft>
                      </a:pPr>
                      <a:r>
                        <a:rPr lang="en-US" sz="1600" dirty="0">
                          <a:effectLst/>
                        </a:rPr>
                        <a:t>            300 m @ 1.0 - 2.5 km</a:t>
                      </a:r>
                    </a:p>
                    <a:p>
                      <a:pPr marL="0" marR="0">
                        <a:spcBef>
                          <a:spcPts val="0"/>
                        </a:spcBef>
                        <a:spcAft>
                          <a:spcPts val="0"/>
                        </a:spcAft>
                      </a:pPr>
                      <a:r>
                        <a:rPr lang="en-US" sz="1600" dirty="0">
                          <a:effectLst/>
                        </a:rPr>
                        <a:t>            500 m @ 2.5 – 6 km</a:t>
                      </a:r>
                    </a:p>
                    <a:p>
                      <a:pPr marL="0" marR="0">
                        <a:spcBef>
                          <a:spcPts val="0"/>
                        </a:spcBef>
                        <a:spcAft>
                          <a:spcPts val="0"/>
                        </a:spcAft>
                      </a:pPr>
                      <a:r>
                        <a:rPr lang="en-US" sz="1600" dirty="0">
                          <a:effectLst/>
                        </a:rPr>
                        <a:t>            500 m @ 6 – 20 km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600" dirty="0">
                          <a:effectLst/>
                        </a:rPr>
                        <a:t> </a:t>
                      </a:r>
                    </a:p>
                    <a:p>
                      <a:pPr marL="0" marR="0">
                        <a:spcBef>
                          <a:spcPts val="0"/>
                        </a:spcBef>
                        <a:spcAft>
                          <a:spcPts val="0"/>
                        </a:spcAft>
                      </a:pPr>
                      <a:r>
                        <a:rPr lang="en-US" sz="1600" dirty="0">
                          <a:effectLst/>
                        </a:rPr>
                        <a:t>1.5 dB *</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spcBef>
                          <a:spcPts val="0"/>
                        </a:spcBef>
                        <a:spcAft>
                          <a:spcPts val="0"/>
                        </a:spcAft>
                      </a:pPr>
                      <a:endParaRPr lang="en-US" sz="1600" dirty="0">
                        <a:effectLst/>
                      </a:endParaRPr>
                    </a:p>
                    <a:p>
                      <a:pPr marL="0" marR="0">
                        <a:spcBef>
                          <a:spcPts val="0"/>
                        </a:spcBef>
                        <a:spcAft>
                          <a:spcPts val="0"/>
                        </a:spcAft>
                      </a:pPr>
                      <a:r>
                        <a:rPr lang="en-US" sz="1600" b="1" dirty="0">
                          <a:effectLst/>
                        </a:rPr>
                        <a:t>≤–5 </a:t>
                      </a:r>
                      <a:r>
                        <a:rPr lang="en-US" sz="1600" b="1" dirty="0" err="1">
                          <a:effectLst/>
                        </a:rPr>
                        <a:t>dBZ</a:t>
                      </a:r>
                      <a:r>
                        <a:rPr lang="en-US" sz="1600" b="1" dirty="0">
                          <a:effectLst/>
                        </a:rPr>
                        <a:t> @ 0.5 km – 1 km</a:t>
                      </a:r>
                    </a:p>
                    <a:p>
                      <a:pPr marL="0" marR="0">
                        <a:spcBef>
                          <a:spcPts val="0"/>
                        </a:spcBef>
                        <a:spcAft>
                          <a:spcPts val="0"/>
                        </a:spcAft>
                      </a:pPr>
                      <a:r>
                        <a:rPr lang="en-US" sz="1600" b="1" dirty="0">
                          <a:effectLst/>
                        </a:rPr>
                        <a:t>≤–15 </a:t>
                      </a:r>
                      <a:r>
                        <a:rPr lang="en-US" sz="1600" b="1" dirty="0" err="1">
                          <a:effectLst/>
                        </a:rPr>
                        <a:t>dBZ</a:t>
                      </a:r>
                      <a:r>
                        <a:rPr lang="en-US" sz="1600" b="1" dirty="0">
                          <a:effectLst/>
                        </a:rPr>
                        <a:t> @ 1 km – 2.5 km</a:t>
                      </a:r>
                    </a:p>
                    <a:p>
                      <a:pPr marL="0" marR="0">
                        <a:spcBef>
                          <a:spcPts val="0"/>
                        </a:spcBef>
                        <a:spcAft>
                          <a:spcPts val="0"/>
                        </a:spcAft>
                      </a:pPr>
                      <a:r>
                        <a:rPr lang="en-US" sz="1600" b="1" dirty="0">
                          <a:effectLst/>
                        </a:rPr>
                        <a:t>≤–20 </a:t>
                      </a:r>
                      <a:r>
                        <a:rPr lang="en-US" sz="1600" b="1" dirty="0" err="1">
                          <a:effectLst/>
                        </a:rPr>
                        <a:t>dBZ</a:t>
                      </a:r>
                      <a:r>
                        <a:rPr lang="en-US" sz="1600" b="1" dirty="0">
                          <a:effectLst/>
                        </a:rPr>
                        <a:t> @ 2.5 km – 6 km</a:t>
                      </a:r>
                    </a:p>
                    <a:p>
                      <a:pPr marL="0" marR="0">
                        <a:spcBef>
                          <a:spcPts val="0"/>
                        </a:spcBef>
                        <a:spcAft>
                          <a:spcPts val="0"/>
                        </a:spcAft>
                      </a:pPr>
                      <a:r>
                        <a:rPr lang="en-US" sz="1600" b="1" dirty="0">
                          <a:effectLst/>
                        </a:rPr>
                        <a:t>≤–24 </a:t>
                      </a:r>
                      <a:r>
                        <a:rPr lang="en-US" sz="1600" b="1" dirty="0" err="1">
                          <a:effectLst/>
                        </a:rPr>
                        <a:t>dBZ</a:t>
                      </a:r>
                      <a:r>
                        <a:rPr lang="en-US" sz="1600" b="1" dirty="0">
                          <a:effectLst/>
                        </a:rPr>
                        <a:t> @ 6 km – 20 km</a:t>
                      </a:r>
                      <a:endPar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15083431"/>
                  </a:ext>
                </a:extLst>
              </a:tr>
            </a:tbl>
          </a:graphicData>
        </a:graphic>
      </p:graphicFrame>
      <p:sp>
        <p:nvSpPr>
          <p:cNvPr id="25" name="TextBox 24">
            <a:extLst>
              <a:ext uri="{FF2B5EF4-FFF2-40B4-BE49-F238E27FC236}">
                <a16:creationId xmlns:a16="http://schemas.microsoft.com/office/drawing/2014/main" id="{39C4A7E0-1730-9DCE-99B7-38D9A10C8822}"/>
              </a:ext>
            </a:extLst>
          </p:cNvPr>
          <p:cNvSpPr txBox="1"/>
          <p:nvPr/>
        </p:nvSpPr>
        <p:spPr>
          <a:xfrm>
            <a:off x="4491613" y="990707"/>
            <a:ext cx="2931572" cy="446276"/>
          </a:xfrm>
          <a:prstGeom prst="rect">
            <a:avLst/>
          </a:prstGeom>
          <a:noFill/>
        </p:spPr>
        <p:txBody>
          <a:bodyPr wrap="none" rtlCol="0">
            <a:spAutoFit/>
          </a:bodyPr>
          <a:lstStyle/>
          <a:p>
            <a:r>
              <a:rPr lang="en-US" sz="2300" dirty="0"/>
              <a:t>Baseline Requirements</a:t>
            </a:r>
          </a:p>
        </p:txBody>
      </p:sp>
      <p:sp>
        <p:nvSpPr>
          <p:cNvPr id="3" name="TextBox 2">
            <a:extLst>
              <a:ext uri="{FF2B5EF4-FFF2-40B4-BE49-F238E27FC236}">
                <a16:creationId xmlns:a16="http://schemas.microsoft.com/office/drawing/2014/main" id="{E8AE98DE-31D0-89FC-F14E-85B14E7656DE}"/>
              </a:ext>
            </a:extLst>
          </p:cNvPr>
          <p:cNvSpPr txBox="1"/>
          <p:nvPr/>
        </p:nvSpPr>
        <p:spPr>
          <a:xfrm>
            <a:off x="4097996" y="6171255"/>
            <a:ext cx="3666629" cy="338554"/>
          </a:xfrm>
          <a:prstGeom prst="rect">
            <a:avLst/>
          </a:prstGeom>
          <a:noFill/>
        </p:spPr>
        <p:txBody>
          <a:bodyPr wrap="square" rtlCol="0">
            <a:spAutoFit/>
          </a:bodyPr>
          <a:lstStyle/>
          <a:p>
            <a:pPr algn="r"/>
            <a:r>
              <a:rPr lang="en-US" sz="1600" dirty="0"/>
              <a:t>Figures at left courtesy of Matt </a:t>
            </a:r>
            <a:r>
              <a:rPr lang="en-US" sz="1600" dirty="0" err="1"/>
              <a:t>McLinden</a:t>
            </a:r>
            <a:endParaRPr lang="en-US" sz="1600" dirty="0"/>
          </a:p>
        </p:txBody>
      </p:sp>
      <p:sp>
        <p:nvSpPr>
          <p:cNvPr id="5" name="TextBox 4">
            <a:extLst>
              <a:ext uri="{FF2B5EF4-FFF2-40B4-BE49-F238E27FC236}">
                <a16:creationId xmlns:a16="http://schemas.microsoft.com/office/drawing/2014/main" id="{72A7C61E-9739-A051-5725-9BD4812AA0B2}"/>
              </a:ext>
            </a:extLst>
          </p:cNvPr>
          <p:cNvSpPr txBox="1"/>
          <p:nvPr/>
        </p:nvSpPr>
        <p:spPr>
          <a:xfrm>
            <a:off x="4410170" y="3215055"/>
            <a:ext cx="7130066" cy="1508105"/>
          </a:xfrm>
          <a:prstGeom prst="rect">
            <a:avLst/>
          </a:prstGeom>
          <a:noFill/>
        </p:spPr>
        <p:txBody>
          <a:bodyPr wrap="square" rtlCol="0">
            <a:spAutoFit/>
          </a:bodyPr>
          <a:lstStyle/>
          <a:p>
            <a:r>
              <a:rPr lang="en-US" sz="2300" dirty="0"/>
              <a:t>• Requirements are frequency agnostic</a:t>
            </a:r>
          </a:p>
          <a:p>
            <a:r>
              <a:rPr lang="en-US" sz="2300" dirty="0"/>
              <a:t>• Enhancements to be studied: Second frequency, narrow swath, passive measurements if Ka band, LDR</a:t>
            </a:r>
          </a:p>
          <a:p>
            <a:endParaRPr lang="en-US" sz="2300" dirty="0"/>
          </a:p>
        </p:txBody>
      </p:sp>
      <p:sp>
        <p:nvSpPr>
          <p:cNvPr id="6" name="TextBox 5">
            <a:extLst>
              <a:ext uri="{FF2B5EF4-FFF2-40B4-BE49-F238E27FC236}">
                <a16:creationId xmlns:a16="http://schemas.microsoft.com/office/drawing/2014/main" id="{BABDC650-BE6E-AAF5-4B7C-43B34E8042E3}"/>
              </a:ext>
            </a:extLst>
          </p:cNvPr>
          <p:cNvSpPr txBox="1"/>
          <p:nvPr/>
        </p:nvSpPr>
        <p:spPr>
          <a:xfrm>
            <a:off x="6858801" y="122015"/>
            <a:ext cx="4289481" cy="646331"/>
          </a:xfrm>
          <a:prstGeom prst="rect">
            <a:avLst/>
          </a:prstGeom>
          <a:noFill/>
        </p:spPr>
        <p:txBody>
          <a:bodyPr wrap="square">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outerShdw sx="1000" sy="1000" algn="ctr" rotWithShape="0">
                    <a:prstClr val="black"/>
                  </a:outerShdw>
                </a:effectLst>
                <a:uLnTx/>
                <a:uFillTx/>
                <a:latin typeface="Calibri" panose="020F0502020204030204"/>
                <a:ea typeface="Cambria" panose="02040503050406030204" pitchFamily="18" charset="0"/>
                <a:cs typeface="Times New Roman" panose="02020603050405020304" pitchFamily="18" charset="0"/>
              </a:rPr>
              <a:t>NET December 2031 launch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chemeClr val="bg1"/>
                </a:solidFill>
                <a:effectLst>
                  <a:outerShdw sx="1000" sy="1000" algn="ctr" rotWithShape="0">
                    <a:prstClr val="black"/>
                  </a:outerShdw>
                </a:effectLst>
                <a:latin typeface="Calibri" panose="020F0502020204030204"/>
                <a:ea typeface="Cambria" panose="02040503050406030204" pitchFamily="18" charset="0"/>
                <a:cs typeface="Times New Roman" panose="02020603050405020304" pitchFamily="18" charset="0"/>
              </a:rPr>
              <a:t>450 km orbit, sun-sync-13:30 LTAN</a:t>
            </a:r>
          </a:p>
        </p:txBody>
      </p:sp>
      <p:pic>
        <p:nvPicPr>
          <p:cNvPr id="15" name="Picture 14">
            <a:extLst>
              <a:ext uri="{FF2B5EF4-FFF2-40B4-BE49-F238E27FC236}">
                <a16:creationId xmlns:a16="http://schemas.microsoft.com/office/drawing/2014/main" id="{664DE1AD-D84F-F301-AD84-938191C56334}"/>
              </a:ext>
            </a:extLst>
          </p:cNvPr>
          <p:cNvPicPr>
            <a:picLocks noChangeAspect="1"/>
          </p:cNvPicPr>
          <p:nvPr/>
        </p:nvPicPr>
        <p:blipFill>
          <a:blip r:embed="rId3"/>
          <a:stretch>
            <a:fillRect/>
          </a:stretch>
        </p:blipFill>
        <p:spPr>
          <a:xfrm>
            <a:off x="461527" y="1226609"/>
            <a:ext cx="3441700" cy="5283200"/>
          </a:xfrm>
          <a:prstGeom prst="rect">
            <a:avLst/>
          </a:prstGeom>
        </p:spPr>
      </p:pic>
    </p:spTree>
    <p:extLst>
      <p:ext uri="{BB962C8B-B14F-4D97-AF65-F5344CB8AC3E}">
        <p14:creationId xmlns:p14="http://schemas.microsoft.com/office/powerpoint/2010/main" val="552776877"/>
      </p:ext>
    </p:extLst>
  </p:cSld>
  <p:clrMapOvr>
    <a:masterClrMapping/>
  </p:clrMapOvr>
  <mc:AlternateContent xmlns:mc="http://schemas.openxmlformats.org/markup-compatibility/2006" xmlns:p14="http://schemas.microsoft.com/office/powerpoint/2010/main">
    <mc:Choice Requires="p14">
      <p:transition spd="med" p14:dur="700" advTm="88177">
        <p:fade/>
      </p:transition>
    </mc:Choice>
    <mc:Fallback xmlns="">
      <p:transition spd="med" advTm="88177">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a:extLst>
              <a:ext uri="{FF2B5EF4-FFF2-40B4-BE49-F238E27FC236}">
                <a16:creationId xmlns:a16="http://schemas.microsoft.com/office/drawing/2014/main" id="{B6C9BDD8-BBB8-4EB2-4F44-3AB8E6D62A22}"/>
              </a:ext>
            </a:extLst>
          </p:cNvPr>
          <p:cNvSpPr/>
          <p:nvPr/>
        </p:nvSpPr>
        <p:spPr>
          <a:xfrm>
            <a:off x="161990" y="1557590"/>
            <a:ext cx="6423746" cy="408292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E8BA9E-7E8D-48B3-BE83-586B2CBFAA4B}"/>
              </a:ext>
            </a:extLst>
          </p:cNvPr>
          <p:cNvSpPr>
            <a:spLocks noGrp="1"/>
          </p:cNvSpPr>
          <p:nvPr>
            <p:ph type="title"/>
          </p:nvPr>
        </p:nvSpPr>
        <p:spPr/>
        <p:txBody>
          <a:bodyPr/>
          <a:lstStyle/>
          <a:p>
            <a:r>
              <a:rPr lang="en-US" sz="3600" b="0" dirty="0">
                <a:latin typeface="Arial"/>
                <a:cs typeface="Arial"/>
              </a:rPr>
              <a:t>AOS-Sky Radiometer Requirements</a:t>
            </a:r>
            <a:endParaRPr lang="en-US" sz="3600" b="0" dirty="0"/>
          </a:p>
        </p:txBody>
      </p:sp>
      <p:sp>
        <p:nvSpPr>
          <p:cNvPr id="4" name="Slide Number Placeholder 3">
            <a:extLst>
              <a:ext uri="{FF2B5EF4-FFF2-40B4-BE49-F238E27FC236}">
                <a16:creationId xmlns:a16="http://schemas.microsoft.com/office/drawing/2014/main" id="{B3FC1B44-55DF-414B-B7E5-B4CEDDFD400E}"/>
              </a:ext>
            </a:extLst>
          </p:cNvPr>
          <p:cNvSpPr>
            <a:spLocks noGrp="1"/>
          </p:cNvSpPr>
          <p:nvPr>
            <p:ph type="sldNum" sz="quarter" idx="12"/>
          </p:nvPr>
        </p:nvSpPr>
        <p:spPr/>
        <p:txBody>
          <a:bodyPr/>
          <a:lstStyle/>
          <a:p>
            <a:fld id="{6CBF3D6B-7512-DC4E-9AD6-900204DF0DDD}" type="slidenum">
              <a:rPr lang="en-US" smtClean="0">
                <a:solidFill>
                  <a:schemeClr val="accent1"/>
                </a:solidFill>
              </a:rPr>
              <a:pPr/>
              <a:t>10</a:t>
            </a:fld>
            <a:endParaRPr lang="en-US" dirty="0">
              <a:solidFill>
                <a:schemeClr val="accent1"/>
              </a:solidFill>
            </a:endParaRPr>
          </a:p>
        </p:txBody>
      </p:sp>
      <p:sp>
        <p:nvSpPr>
          <p:cNvPr id="14" name="TextBox 13">
            <a:extLst>
              <a:ext uri="{FF2B5EF4-FFF2-40B4-BE49-F238E27FC236}">
                <a16:creationId xmlns:a16="http://schemas.microsoft.com/office/drawing/2014/main" id="{DBAE4A65-26D7-411D-BD2B-CCB262417148}"/>
              </a:ext>
            </a:extLst>
          </p:cNvPr>
          <p:cNvSpPr txBox="1"/>
          <p:nvPr/>
        </p:nvSpPr>
        <p:spPr>
          <a:xfrm>
            <a:off x="994186" y="1075377"/>
            <a:ext cx="489531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t>Microwave Radiometer: 89-700 GHz</a:t>
            </a:r>
          </a:p>
        </p:txBody>
      </p:sp>
      <p:graphicFrame>
        <p:nvGraphicFramePr>
          <p:cNvPr id="24" name="Table 23">
            <a:extLst>
              <a:ext uri="{FF2B5EF4-FFF2-40B4-BE49-F238E27FC236}">
                <a16:creationId xmlns:a16="http://schemas.microsoft.com/office/drawing/2014/main" id="{CBA390EC-1D0E-EC26-93BB-BF0C7B1D8298}"/>
              </a:ext>
            </a:extLst>
          </p:cNvPr>
          <p:cNvGraphicFramePr>
            <a:graphicFrameLocks noGrp="1"/>
          </p:cNvGraphicFramePr>
          <p:nvPr/>
        </p:nvGraphicFramePr>
        <p:xfrm>
          <a:off x="6803269" y="1613940"/>
          <a:ext cx="5145169" cy="3173816"/>
        </p:xfrm>
        <a:graphic>
          <a:graphicData uri="http://schemas.openxmlformats.org/drawingml/2006/table">
            <a:tbl>
              <a:tblPr firstRow="1" bandRow="1">
                <a:tableStyleId>{5C22544A-7EE6-4342-B048-85BDC9FD1C3A}</a:tableStyleId>
              </a:tblPr>
              <a:tblGrid>
                <a:gridCol w="2073603">
                  <a:extLst>
                    <a:ext uri="{9D8B030D-6E8A-4147-A177-3AD203B41FA5}">
                      <a16:colId xmlns:a16="http://schemas.microsoft.com/office/drawing/2014/main" val="2872757099"/>
                    </a:ext>
                  </a:extLst>
                </a:gridCol>
                <a:gridCol w="1263721">
                  <a:extLst>
                    <a:ext uri="{9D8B030D-6E8A-4147-A177-3AD203B41FA5}">
                      <a16:colId xmlns:a16="http://schemas.microsoft.com/office/drawing/2014/main" val="3125715078"/>
                    </a:ext>
                  </a:extLst>
                </a:gridCol>
                <a:gridCol w="1807845">
                  <a:extLst>
                    <a:ext uri="{9D8B030D-6E8A-4147-A177-3AD203B41FA5}">
                      <a16:colId xmlns:a16="http://schemas.microsoft.com/office/drawing/2014/main" val="482938459"/>
                    </a:ext>
                  </a:extLst>
                </a:gridCol>
              </a:tblGrid>
              <a:tr h="353173">
                <a:tc>
                  <a:txBody>
                    <a:bodyPr/>
                    <a:lstStyle/>
                    <a:p>
                      <a:pPr marL="0" marR="0">
                        <a:spcBef>
                          <a:spcPts val="0"/>
                        </a:spcBef>
                        <a:spcAft>
                          <a:spcPts val="0"/>
                        </a:spcAft>
                      </a:pPr>
                      <a:r>
                        <a:rPr lang="en-US" sz="1600" dirty="0">
                          <a:effectLst/>
                          <a:latin typeface="+mn-lt"/>
                        </a:rPr>
                        <a:t>Bands (# Channels)</a:t>
                      </a: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latin typeface="+mn-lt"/>
                        </a:rPr>
                        <a:t>Accuracy (K)</a:t>
                      </a: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latin typeface="+mn-lt"/>
                        </a:rPr>
                        <a:t>Polarization</a:t>
                      </a: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02137540"/>
                  </a:ext>
                </a:extLst>
              </a:tr>
              <a:tr h="868553">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89-113 GHz (1)</a:t>
                      </a:r>
                    </a:p>
                    <a:p>
                      <a:pPr marL="0" marR="0">
                        <a:spcBef>
                          <a:spcPts val="0"/>
                        </a:spcBef>
                        <a:spcAft>
                          <a:spcPts val="0"/>
                        </a:spcAft>
                      </a:pPr>
                      <a:endParaRPr lang="en-US" sz="1600" dirty="0">
                        <a:effectLst/>
                        <a:latin typeface="+mn-lt"/>
                        <a:ea typeface="Times New Roman" panose="02020603050405020304" pitchFamily="18" charset="0"/>
                        <a:cs typeface="Times New Roman" panose="02020603050405020304" pitchFamily="18" charset="0"/>
                      </a:endParaRP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118 GHz (3)</a:t>
                      </a:r>
                    </a:p>
                  </a:txBody>
                  <a:tcPr marL="68580" marR="68580" marT="0" marB="0"/>
                </a:tc>
                <a:tc>
                  <a:txBody>
                    <a:bodyPr/>
                    <a:lstStyle/>
                    <a:p>
                      <a:pPr marL="0" marR="0">
                        <a:spcBef>
                          <a:spcPts val="0"/>
                        </a:spcBef>
                        <a:spcAft>
                          <a:spcPts val="0"/>
                        </a:spcAft>
                      </a:pPr>
                      <a:r>
                        <a:rPr lang="en-US" sz="1600" dirty="0">
                          <a:effectLst/>
                          <a:latin typeface="+mn-lt"/>
                        </a:rPr>
                        <a:t> ≤ 0.5 K</a:t>
                      </a:r>
                    </a:p>
                    <a:p>
                      <a:pPr marL="0" marR="0">
                        <a:spcBef>
                          <a:spcPts val="0"/>
                        </a:spcBef>
                        <a:spcAft>
                          <a:spcPts val="0"/>
                        </a:spcAft>
                      </a:pPr>
                      <a:endParaRPr lang="en-US" sz="1600" dirty="0">
                        <a:effectLst/>
                        <a:latin typeface="+mn-lt"/>
                      </a:endParaRPr>
                    </a:p>
                    <a:p>
                      <a:pPr marL="0" marR="0">
                        <a:spcBef>
                          <a:spcPts val="0"/>
                        </a:spcBef>
                        <a:spcAft>
                          <a:spcPts val="0"/>
                        </a:spcAft>
                      </a:pPr>
                      <a:r>
                        <a:rPr lang="en-US" sz="1600" dirty="0">
                          <a:effectLst/>
                          <a:latin typeface="+mn-lt"/>
                        </a:rPr>
                        <a:t>≤ 0.75 K</a:t>
                      </a:r>
                    </a:p>
                  </a:txBody>
                  <a:tcPr marL="68580" marR="68580" marT="0" marB="0"/>
                </a:tc>
                <a:tc>
                  <a:txBody>
                    <a:bodyPr/>
                    <a:lstStyle/>
                    <a:p>
                      <a:pPr marL="0" marR="0">
                        <a:spcBef>
                          <a:spcPts val="0"/>
                        </a:spcBef>
                        <a:spcAft>
                          <a:spcPts val="0"/>
                        </a:spcAft>
                      </a:pPr>
                      <a:r>
                        <a:rPr lang="en-US" sz="1600" dirty="0">
                          <a:effectLst/>
                          <a:latin typeface="+mn-lt"/>
                          <a:cs typeface="Times New Roman" panose="02020603050405020304" pitchFamily="18" charset="0"/>
                        </a:rPr>
                        <a:t>Target: Dual</a:t>
                      </a:r>
                    </a:p>
                    <a:p>
                      <a:pPr marL="0" marR="0">
                        <a:spcBef>
                          <a:spcPts val="0"/>
                        </a:spcBef>
                        <a:spcAft>
                          <a:spcPts val="0"/>
                        </a:spcAft>
                      </a:pPr>
                      <a:r>
                        <a:rPr lang="en-US" sz="1600" dirty="0">
                          <a:effectLst/>
                          <a:latin typeface="+mn-lt"/>
                          <a:cs typeface="Times New Roman" panose="02020603050405020304" pitchFamily="18" charset="0"/>
                        </a:rPr>
                        <a:t>Minimum: Single</a:t>
                      </a:r>
                    </a:p>
                  </a:txBody>
                  <a:tcPr marL="68580" marR="68580" marT="0" marB="0"/>
                </a:tc>
                <a:extLst>
                  <a:ext uri="{0D108BD9-81ED-4DB2-BD59-A6C34878D82A}">
                    <a16:rowId xmlns:a16="http://schemas.microsoft.com/office/drawing/2014/main" val="3815083431"/>
                  </a:ext>
                </a:extLst>
              </a:tr>
              <a:tr h="832207">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183.3 GHz (3)</a:t>
                      </a:r>
                    </a:p>
                    <a:p>
                      <a:pPr marL="0" marR="0">
                        <a:spcBef>
                          <a:spcPts val="0"/>
                        </a:spcBef>
                        <a:spcAft>
                          <a:spcPts val="0"/>
                        </a:spcAft>
                      </a:pPr>
                      <a:endParaRPr lang="en-US" sz="1600" dirty="0">
                        <a:effectLst/>
                        <a:latin typeface="+mn-lt"/>
                        <a:ea typeface="Times New Roman" panose="02020603050405020304" pitchFamily="18" charset="0"/>
                        <a:cs typeface="Times New Roman" panose="02020603050405020304" pitchFamily="18" charset="0"/>
                      </a:endParaRPr>
                    </a:p>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165/205 GHz (1)</a:t>
                      </a:r>
                    </a:p>
                  </a:txBody>
                  <a:tcPr marL="68580" marR="68580" marT="0" marB="0"/>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≤0.75 K</a:t>
                      </a:r>
                    </a:p>
                    <a:p>
                      <a:pPr marL="0" marR="0">
                        <a:spcBef>
                          <a:spcPts val="0"/>
                        </a:spcBef>
                        <a:spcAft>
                          <a:spcPts val="0"/>
                        </a:spcAft>
                      </a:pPr>
                      <a:endParaRPr lang="en-US" sz="1600" dirty="0">
                        <a:effectLst/>
                        <a:latin typeface="+mn-l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mn-lt"/>
                          <a:ea typeface="Times New Roman" panose="02020603050405020304" pitchFamily="18" charset="0"/>
                          <a:cs typeface="Times New Roman" panose="02020603050405020304" pitchFamily="18" charset="0"/>
                        </a:rPr>
                        <a:t>≤0.75 K</a:t>
                      </a:r>
                    </a:p>
                  </a:txBody>
                  <a:tcPr marL="68580" marR="68580" marT="0" marB="0"/>
                </a:tc>
                <a:tc>
                  <a:txBody>
                    <a:bodyPr/>
                    <a:lstStyle/>
                    <a:p>
                      <a:pPr marL="0" marR="0">
                        <a:spcBef>
                          <a:spcPts val="0"/>
                        </a:spcBef>
                        <a:spcAft>
                          <a:spcPts val="0"/>
                        </a:spcAft>
                      </a:pPr>
                      <a:r>
                        <a:rPr lang="en-US" sz="1600" dirty="0">
                          <a:effectLst/>
                          <a:latin typeface="+mn-lt"/>
                          <a:cs typeface="Times New Roman" panose="02020603050405020304" pitchFamily="18" charset="0"/>
                        </a:rPr>
                        <a:t>Target: Dual</a:t>
                      </a:r>
                    </a:p>
                    <a:p>
                      <a:pPr marL="0" marR="0">
                        <a:spcBef>
                          <a:spcPts val="0"/>
                        </a:spcBef>
                        <a:spcAft>
                          <a:spcPts val="0"/>
                        </a:spcAft>
                      </a:pPr>
                      <a:r>
                        <a:rPr lang="en-US" sz="1600" dirty="0">
                          <a:effectLst/>
                          <a:latin typeface="+mn-lt"/>
                          <a:cs typeface="Times New Roman" panose="02020603050405020304" pitchFamily="18" charset="0"/>
                        </a:rPr>
                        <a:t>Minimum: Single</a:t>
                      </a:r>
                    </a:p>
                    <a:p>
                      <a:pPr marL="0" marR="0">
                        <a:spcBef>
                          <a:spcPts val="0"/>
                        </a:spcBef>
                        <a:spcAft>
                          <a:spcPts val="0"/>
                        </a:spcAft>
                      </a:pP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55839944"/>
                  </a:ext>
                </a:extLst>
              </a:tr>
              <a:tr h="3369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mn-lt"/>
                          <a:ea typeface="Times New Roman" panose="02020603050405020304" pitchFamily="18" charset="0"/>
                          <a:cs typeface="Times New Roman" panose="02020603050405020304" pitchFamily="18" charset="0"/>
                        </a:rPr>
                        <a:t>310 GHz (3)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mn-lt"/>
                          <a:ea typeface="Times New Roman" panose="02020603050405020304" pitchFamily="18" charset="0"/>
                          <a:cs typeface="Times New Roman" panose="02020603050405020304" pitchFamily="18" charset="0"/>
                        </a:rPr>
                        <a:t>325.2 or 380.2 GHz (2)</a:t>
                      </a:r>
                    </a:p>
                  </a:txBody>
                  <a:tcPr marL="68580" marR="68580" marT="0" marB="0"/>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 1.5 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mn-lt"/>
                          <a:ea typeface="Times New Roman" panose="02020603050405020304" pitchFamily="18" charset="0"/>
                          <a:cs typeface="Times New Roman" panose="02020603050405020304" pitchFamily="18" charset="0"/>
                        </a:rPr>
                        <a:t>≤ 1.5 K</a:t>
                      </a:r>
                    </a:p>
                  </a:txBody>
                  <a:tcPr marL="68580" marR="68580" marT="0" marB="0"/>
                </a:tc>
                <a:tc>
                  <a:txBody>
                    <a:bodyPr/>
                    <a:lstStyle/>
                    <a:p>
                      <a:pPr marL="0" marR="0">
                        <a:spcBef>
                          <a:spcPts val="0"/>
                        </a:spcBef>
                        <a:spcAft>
                          <a:spcPts val="0"/>
                        </a:spcAft>
                      </a:pPr>
                      <a:r>
                        <a:rPr lang="en-US" sz="1600" dirty="0">
                          <a:effectLst/>
                          <a:latin typeface="+mn-lt"/>
                          <a:cs typeface="Times New Roman" panose="02020603050405020304" pitchFamily="18" charset="0"/>
                        </a:rPr>
                        <a:t>Target: Dual</a:t>
                      </a:r>
                    </a:p>
                    <a:p>
                      <a:pPr marL="0" marR="0">
                        <a:spcBef>
                          <a:spcPts val="0"/>
                        </a:spcBef>
                        <a:spcAft>
                          <a:spcPts val="0"/>
                        </a:spcAft>
                      </a:pPr>
                      <a:r>
                        <a:rPr lang="en-US" sz="1600" dirty="0">
                          <a:effectLst/>
                          <a:latin typeface="+mn-lt"/>
                          <a:cs typeface="Times New Roman" panose="02020603050405020304" pitchFamily="18" charset="0"/>
                        </a:rPr>
                        <a:t>Minimum: Single</a:t>
                      </a:r>
                    </a:p>
                    <a:p>
                      <a:pPr marL="0" marR="0">
                        <a:spcBef>
                          <a:spcPts val="0"/>
                        </a:spcBef>
                        <a:spcAft>
                          <a:spcPts val="0"/>
                        </a:spcAft>
                      </a:pP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6541930"/>
                  </a:ext>
                </a:extLst>
              </a:tr>
              <a:tr h="388363">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640-700 GHz (1)</a:t>
                      </a:r>
                    </a:p>
                  </a:txBody>
                  <a:tcPr marL="68580" marR="68580" marT="0" marB="0"/>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 1.5 K</a:t>
                      </a:r>
                    </a:p>
                  </a:txBody>
                  <a:tcPr marL="68580" marR="68580" marT="0" marB="0"/>
                </a:tc>
                <a:tc>
                  <a:txBody>
                    <a:bodyPr/>
                    <a:lstStyle/>
                    <a:p>
                      <a:pPr marL="0" marR="0">
                        <a:spcBef>
                          <a:spcPts val="0"/>
                        </a:spcBef>
                        <a:spcAft>
                          <a:spcPts val="0"/>
                        </a:spcAft>
                      </a:pPr>
                      <a:r>
                        <a:rPr lang="en-US" sz="1600" dirty="0">
                          <a:effectLst/>
                          <a:latin typeface="+mn-lt"/>
                          <a:ea typeface="Times New Roman" panose="02020603050405020304" pitchFamily="18" charset="0"/>
                          <a:cs typeface="Times New Roman" panose="02020603050405020304" pitchFamily="18" charset="0"/>
                        </a:rPr>
                        <a:t>Dual</a:t>
                      </a:r>
                    </a:p>
                  </a:txBody>
                  <a:tcPr marL="68580" marR="68580" marT="0" marB="0"/>
                </a:tc>
                <a:extLst>
                  <a:ext uri="{0D108BD9-81ED-4DB2-BD59-A6C34878D82A}">
                    <a16:rowId xmlns:a16="http://schemas.microsoft.com/office/drawing/2014/main" val="3391453322"/>
                  </a:ext>
                </a:extLst>
              </a:tr>
            </a:tbl>
          </a:graphicData>
        </a:graphic>
      </p:graphicFrame>
      <p:sp>
        <p:nvSpPr>
          <p:cNvPr id="25" name="TextBox 24">
            <a:extLst>
              <a:ext uri="{FF2B5EF4-FFF2-40B4-BE49-F238E27FC236}">
                <a16:creationId xmlns:a16="http://schemas.microsoft.com/office/drawing/2014/main" id="{A65235C5-2912-D9A2-24CF-82957DC2702A}"/>
              </a:ext>
            </a:extLst>
          </p:cNvPr>
          <p:cNvSpPr txBox="1"/>
          <p:nvPr/>
        </p:nvSpPr>
        <p:spPr>
          <a:xfrm>
            <a:off x="336952" y="5621983"/>
            <a:ext cx="5676106" cy="800219"/>
          </a:xfrm>
          <a:prstGeom prst="rect">
            <a:avLst/>
          </a:prstGeom>
          <a:noFill/>
        </p:spPr>
        <p:txBody>
          <a:bodyPr wrap="none" rtlCol="0">
            <a:spAutoFit/>
          </a:bodyPr>
          <a:lstStyle/>
          <a:p>
            <a:r>
              <a:rPr lang="en-US" sz="2300" dirty="0"/>
              <a:t>Cross-track scanning, ≥750 km swath</a:t>
            </a:r>
          </a:p>
          <a:p>
            <a:r>
              <a:rPr lang="en-US" sz="2300" dirty="0"/>
              <a:t>FOV ≤10 km at nadir, ≤20 km at edge of swath</a:t>
            </a:r>
          </a:p>
        </p:txBody>
      </p:sp>
      <p:sp>
        <p:nvSpPr>
          <p:cNvPr id="26" name="TextBox 25">
            <a:extLst>
              <a:ext uri="{FF2B5EF4-FFF2-40B4-BE49-F238E27FC236}">
                <a16:creationId xmlns:a16="http://schemas.microsoft.com/office/drawing/2014/main" id="{4955D5C9-77F5-BCCD-5A75-370974837EAF}"/>
              </a:ext>
            </a:extLst>
          </p:cNvPr>
          <p:cNvSpPr txBox="1"/>
          <p:nvPr/>
        </p:nvSpPr>
        <p:spPr>
          <a:xfrm>
            <a:off x="6803269" y="1129455"/>
            <a:ext cx="2931572" cy="446276"/>
          </a:xfrm>
          <a:prstGeom prst="rect">
            <a:avLst/>
          </a:prstGeom>
          <a:noFill/>
        </p:spPr>
        <p:txBody>
          <a:bodyPr wrap="none" rtlCol="0">
            <a:spAutoFit/>
          </a:bodyPr>
          <a:lstStyle/>
          <a:p>
            <a:r>
              <a:rPr lang="en-US" sz="2300" dirty="0"/>
              <a:t>Baseline Requirements</a:t>
            </a:r>
          </a:p>
        </p:txBody>
      </p:sp>
      <p:sp>
        <p:nvSpPr>
          <p:cNvPr id="3" name="TextBox 2">
            <a:extLst>
              <a:ext uri="{FF2B5EF4-FFF2-40B4-BE49-F238E27FC236}">
                <a16:creationId xmlns:a16="http://schemas.microsoft.com/office/drawing/2014/main" id="{CBD6EB27-786D-8D4B-31DD-B2ABDB74EA41}"/>
              </a:ext>
            </a:extLst>
          </p:cNvPr>
          <p:cNvSpPr txBox="1"/>
          <p:nvPr/>
        </p:nvSpPr>
        <p:spPr>
          <a:xfrm>
            <a:off x="3441843" y="4933249"/>
            <a:ext cx="2654157" cy="338554"/>
          </a:xfrm>
          <a:prstGeom prst="rect">
            <a:avLst/>
          </a:prstGeom>
          <a:noFill/>
        </p:spPr>
        <p:txBody>
          <a:bodyPr wrap="square" rtlCol="0">
            <a:spAutoFit/>
          </a:bodyPr>
          <a:lstStyle/>
          <a:p>
            <a:pPr algn="r"/>
            <a:r>
              <a:rPr lang="en-US" sz="1600" dirty="0"/>
              <a:t>Courtesy of Matt </a:t>
            </a:r>
            <a:r>
              <a:rPr lang="en-US" sz="1600" dirty="0" err="1"/>
              <a:t>McLinden</a:t>
            </a:r>
            <a:endParaRPr lang="en-US" sz="1600" dirty="0"/>
          </a:p>
        </p:txBody>
      </p:sp>
      <p:pic>
        <p:nvPicPr>
          <p:cNvPr id="5" name="Content Placeholder 3" descr="A picture containing chart&#10;&#10;Description automatically generated">
            <a:extLst>
              <a:ext uri="{FF2B5EF4-FFF2-40B4-BE49-F238E27FC236}">
                <a16:creationId xmlns:a16="http://schemas.microsoft.com/office/drawing/2014/main" id="{18A6E138-20E8-7239-6181-E8FCC2A1E630}"/>
              </a:ext>
            </a:extLst>
          </p:cNvPr>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336952" y="1885229"/>
            <a:ext cx="6104945" cy="3438776"/>
          </a:xfrm>
          <a:prstGeom prst="rect">
            <a:avLst/>
          </a:prstGeom>
        </p:spPr>
      </p:pic>
      <p:sp>
        <p:nvSpPr>
          <p:cNvPr id="6" name="TextBox 5">
            <a:extLst>
              <a:ext uri="{FF2B5EF4-FFF2-40B4-BE49-F238E27FC236}">
                <a16:creationId xmlns:a16="http://schemas.microsoft.com/office/drawing/2014/main" id="{6E0C7643-2EDC-0625-AA99-42F69A6FFBAF}"/>
              </a:ext>
            </a:extLst>
          </p:cNvPr>
          <p:cNvSpPr txBox="1"/>
          <p:nvPr/>
        </p:nvSpPr>
        <p:spPr>
          <a:xfrm>
            <a:off x="2989781" y="5213995"/>
            <a:ext cx="2578812" cy="338554"/>
          </a:xfrm>
          <a:prstGeom prst="rect">
            <a:avLst/>
          </a:prstGeom>
          <a:noFill/>
        </p:spPr>
        <p:txBody>
          <a:bodyPr wrap="square" rtlCol="0">
            <a:spAutoFit/>
          </a:bodyPr>
          <a:lstStyle/>
          <a:p>
            <a:pPr algn="r"/>
            <a:r>
              <a:rPr lang="en-US" sz="1600" dirty="0"/>
              <a:t>Courtesy of </a:t>
            </a:r>
            <a:r>
              <a:rPr lang="en-US" sz="1600" dirty="0" err="1">
                <a:solidFill>
                  <a:srgbClr val="283544"/>
                </a:solidFill>
              </a:rPr>
              <a:t>Yuli</a:t>
            </a:r>
            <a:r>
              <a:rPr lang="en-US" sz="1600" dirty="0">
                <a:solidFill>
                  <a:srgbClr val="283544"/>
                </a:solidFill>
              </a:rPr>
              <a:t> Liu, UMBC</a:t>
            </a:r>
            <a:endParaRPr lang="en-US" sz="1600" dirty="0"/>
          </a:p>
        </p:txBody>
      </p:sp>
      <p:sp>
        <p:nvSpPr>
          <p:cNvPr id="7" name="TextBox 6">
            <a:extLst>
              <a:ext uri="{FF2B5EF4-FFF2-40B4-BE49-F238E27FC236}">
                <a16:creationId xmlns:a16="http://schemas.microsoft.com/office/drawing/2014/main" id="{0689F8DC-46AA-6060-525F-8B0C18A5040A}"/>
              </a:ext>
            </a:extLst>
          </p:cNvPr>
          <p:cNvSpPr txBox="1"/>
          <p:nvPr/>
        </p:nvSpPr>
        <p:spPr>
          <a:xfrm>
            <a:off x="6616858" y="5152439"/>
            <a:ext cx="5422085" cy="800219"/>
          </a:xfrm>
          <a:prstGeom prst="rect">
            <a:avLst/>
          </a:prstGeom>
          <a:noFill/>
        </p:spPr>
        <p:txBody>
          <a:bodyPr wrap="square" rtlCol="0">
            <a:spAutoFit/>
          </a:bodyPr>
          <a:lstStyle/>
          <a:p>
            <a:r>
              <a:rPr lang="en-US" sz="2300" dirty="0"/>
              <a:t>Sub-mm wavelengths bring a cloud sensitivity that is new for NASA missions</a:t>
            </a:r>
          </a:p>
        </p:txBody>
      </p:sp>
    </p:spTree>
    <p:extLst>
      <p:ext uri="{BB962C8B-B14F-4D97-AF65-F5344CB8AC3E}">
        <p14:creationId xmlns:p14="http://schemas.microsoft.com/office/powerpoint/2010/main" val="378999367"/>
      </p:ext>
    </p:extLst>
  </p:cSld>
  <p:clrMapOvr>
    <a:masterClrMapping/>
  </p:clrMapOvr>
  <mc:AlternateContent xmlns:mc="http://schemas.openxmlformats.org/markup-compatibility/2006" xmlns:p14="http://schemas.microsoft.com/office/powerpoint/2010/main">
    <mc:Choice Requires="p14">
      <p:transition spd="med" p14:dur="700" advTm="88177">
        <p:fade/>
      </p:transition>
    </mc:Choice>
    <mc:Fallback xmlns="">
      <p:transition spd="med" advTm="88177">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671EAB0-3EE7-4044-5853-D574FBB0816C}"/>
              </a:ext>
            </a:extLst>
          </p:cNvPr>
          <p:cNvSpPr/>
          <p:nvPr/>
        </p:nvSpPr>
        <p:spPr>
          <a:xfrm>
            <a:off x="513567" y="1525560"/>
            <a:ext cx="5342048" cy="5008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4929CD-ADED-4E35-9231-2D7AAB6F3105}"/>
              </a:ext>
            </a:extLst>
          </p:cNvPr>
          <p:cNvSpPr>
            <a:spLocks noGrp="1"/>
          </p:cNvSpPr>
          <p:nvPr>
            <p:ph type="title"/>
          </p:nvPr>
        </p:nvSpPr>
        <p:spPr/>
        <p:txBody>
          <a:bodyPr>
            <a:noAutofit/>
          </a:bodyPr>
          <a:lstStyle/>
          <a:p>
            <a:pPr algn="ctr"/>
            <a:r>
              <a:rPr lang="en-US" dirty="0"/>
              <a:t>AOS Polarimeter Requirements</a:t>
            </a:r>
          </a:p>
        </p:txBody>
      </p:sp>
      <p:grpSp>
        <p:nvGrpSpPr>
          <p:cNvPr id="3" name="Group 2">
            <a:extLst>
              <a:ext uri="{FF2B5EF4-FFF2-40B4-BE49-F238E27FC236}">
                <a16:creationId xmlns:a16="http://schemas.microsoft.com/office/drawing/2014/main" id="{0394FCB3-8BCE-5E53-0ECA-6703C88DBFB1}"/>
              </a:ext>
            </a:extLst>
          </p:cNvPr>
          <p:cNvGrpSpPr/>
          <p:nvPr/>
        </p:nvGrpSpPr>
        <p:grpSpPr>
          <a:xfrm>
            <a:off x="650323" y="1525560"/>
            <a:ext cx="5205292" cy="4835752"/>
            <a:chOff x="6574419" y="2222850"/>
            <a:chExt cx="3519637" cy="3234613"/>
          </a:xfrm>
        </p:grpSpPr>
        <p:grpSp>
          <p:nvGrpSpPr>
            <p:cNvPr id="9" name="Group 8">
              <a:extLst>
                <a:ext uri="{FF2B5EF4-FFF2-40B4-BE49-F238E27FC236}">
                  <a16:creationId xmlns:a16="http://schemas.microsoft.com/office/drawing/2014/main" id="{D7C03622-59E6-E1FB-DD1F-88EE20B156CA}"/>
                </a:ext>
              </a:extLst>
            </p:cNvPr>
            <p:cNvGrpSpPr/>
            <p:nvPr/>
          </p:nvGrpSpPr>
          <p:grpSpPr>
            <a:xfrm>
              <a:off x="6574419" y="2222850"/>
              <a:ext cx="3519637" cy="3234613"/>
              <a:chOff x="3627032" y="1362540"/>
              <a:chExt cx="3519637" cy="3234613"/>
            </a:xfrm>
          </p:grpSpPr>
          <p:pic>
            <p:nvPicPr>
              <p:cNvPr id="11" name="Picture 10">
                <a:extLst>
                  <a:ext uri="{FF2B5EF4-FFF2-40B4-BE49-F238E27FC236}">
                    <a16:creationId xmlns:a16="http://schemas.microsoft.com/office/drawing/2014/main" id="{CA8A9F10-E860-9F71-CADB-2DAB3A2837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27032" y="1362540"/>
                <a:ext cx="2871421" cy="3234613"/>
              </a:xfrm>
              <a:prstGeom prst="rect">
                <a:avLst/>
              </a:prstGeom>
            </p:spPr>
          </p:pic>
          <p:pic>
            <p:nvPicPr>
              <p:cNvPr id="12" name="Picture 11">
                <a:extLst>
                  <a:ext uri="{FF2B5EF4-FFF2-40B4-BE49-F238E27FC236}">
                    <a16:creationId xmlns:a16="http://schemas.microsoft.com/office/drawing/2014/main" id="{ED67766D-9D40-C35E-9933-08694A0776A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56929" y="1362541"/>
                <a:ext cx="589740" cy="3234612"/>
              </a:xfrm>
              <a:prstGeom prst="rect">
                <a:avLst/>
              </a:prstGeom>
            </p:spPr>
          </p:pic>
        </p:grpSp>
        <p:sp>
          <p:nvSpPr>
            <p:cNvPr id="10" name="TextBox 9">
              <a:extLst>
                <a:ext uri="{FF2B5EF4-FFF2-40B4-BE49-F238E27FC236}">
                  <a16:creationId xmlns:a16="http://schemas.microsoft.com/office/drawing/2014/main" id="{1F3CCAE1-2B67-7ED1-65A0-F1481B094722}"/>
                </a:ext>
              </a:extLst>
            </p:cNvPr>
            <p:cNvSpPr txBox="1"/>
            <p:nvPr/>
          </p:nvSpPr>
          <p:spPr>
            <a:xfrm>
              <a:off x="6835877" y="2362351"/>
              <a:ext cx="1789632" cy="494089"/>
            </a:xfrm>
            <a:prstGeom prst="rect">
              <a:avLst/>
            </a:prstGeom>
            <a:noFill/>
          </p:spPr>
          <p:txBody>
            <a:bodyPr wrap="square" rtlCol="0">
              <a:spAutoFit/>
            </a:bodyPr>
            <a:lstStyle/>
            <a:p>
              <a:r>
                <a:rPr lang="en-US" sz="1400" dirty="0">
                  <a:solidFill>
                    <a:schemeClr val="bg1"/>
                  </a:solidFill>
                </a:rPr>
                <a:t>Example AOD from HARP</a:t>
              </a:r>
            </a:p>
            <a:p>
              <a:r>
                <a:rPr lang="en-US" sz="1400" dirty="0">
                  <a:solidFill>
                    <a:schemeClr val="bg1"/>
                  </a:solidFill>
                </a:rPr>
                <a:t>Cloud-top properties available also</a:t>
              </a:r>
            </a:p>
          </p:txBody>
        </p:sp>
      </p:grpSp>
      <p:sp>
        <p:nvSpPr>
          <p:cNvPr id="13" name="TextBox 12">
            <a:extLst>
              <a:ext uri="{FF2B5EF4-FFF2-40B4-BE49-F238E27FC236}">
                <a16:creationId xmlns:a16="http://schemas.microsoft.com/office/drawing/2014/main" id="{A89B8C66-F660-1176-2172-D654B6300CB9}"/>
              </a:ext>
            </a:extLst>
          </p:cNvPr>
          <p:cNvSpPr txBox="1"/>
          <p:nvPr/>
        </p:nvSpPr>
        <p:spPr>
          <a:xfrm>
            <a:off x="764299" y="1079284"/>
            <a:ext cx="5182614" cy="446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dirty="0"/>
              <a:t>UV-VIS-NIR-SWIR Multi-angle Polarimeter</a:t>
            </a:r>
          </a:p>
        </p:txBody>
      </p:sp>
      <p:graphicFrame>
        <p:nvGraphicFramePr>
          <p:cNvPr id="4" name="Table 3">
            <a:extLst>
              <a:ext uri="{FF2B5EF4-FFF2-40B4-BE49-F238E27FC236}">
                <a16:creationId xmlns:a16="http://schemas.microsoft.com/office/drawing/2014/main" id="{DADA5F0B-5B13-5C6B-3747-A7D1982595FF}"/>
              </a:ext>
            </a:extLst>
          </p:cNvPr>
          <p:cNvGraphicFramePr>
            <a:graphicFrameLocks noGrp="1"/>
          </p:cNvGraphicFramePr>
          <p:nvPr>
            <p:extLst>
              <p:ext uri="{D42A27DB-BD31-4B8C-83A1-F6EECF244321}">
                <p14:modId xmlns:p14="http://schemas.microsoft.com/office/powerpoint/2010/main" val="1191403908"/>
              </p:ext>
            </p:extLst>
          </p:nvPr>
        </p:nvGraphicFramePr>
        <p:xfrm>
          <a:off x="6096000" y="1734114"/>
          <a:ext cx="5832475" cy="2468880"/>
        </p:xfrm>
        <a:graphic>
          <a:graphicData uri="http://schemas.openxmlformats.org/drawingml/2006/table">
            <a:tbl>
              <a:tblPr firstRow="1" firstCol="1" bandRow="1">
                <a:tableStyleId>{5C22544A-7EE6-4342-B048-85BDC9FD1C3A}</a:tableStyleId>
              </a:tblPr>
              <a:tblGrid>
                <a:gridCol w="2779059">
                  <a:extLst>
                    <a:ext uri="{9D8B030D-6E8A-4147-A177-3AD203B41FA5}">
                      <a16:colId xmlns:a16="http://schemas.microsoft.com/office/drawing/2014/main" val="1092444240"/>
                    </a:ext>
                  </a:extLst>
                </a:gridCol>
                <a:gridCol w="1409252">
                  <a:extLst>
                    <a:ext uri="{9D8B030D-6E8A-4147-A177-3AD203B41FA5}">
                      <a16:colId xmlns:a16="http://schemas.microsoft.com/office/drawing/2014/main" val="4076980706"/>
                    </a:ext>
                  </a:extLst>
                </a:gridCol>
                <a:gridCol w="1644164">
                  <a:extLst>
                    <a:ext uri="{9D8B030D-6E8A-4147-A177-3AD203B41FA5}">
                      <a16:colId xmlns:a16="http://schemas.microsoft.com/office/drawing/2014/main" val="4292757766"/>
                    </a:ext>
                  </a:extLst>
                </a:gridCol>
              </a:tblGrid>
              <a:tr h="0">
                <a:tc>
                  <a:txBody>
                    <a:bodyPr/>
                    <a:lstStyle/>
                    <a:p>
                      <a:pPr marL="0" marR="0" algn="ctr">
                        <a:spcBef>
                          <a:spcPts val="0"/>
                        </a:spcBef>
                        <a:spcAft>
                          <a:spcPts val="0"/>
                        </a:spcAft>
                      </a:pPr>
                      <a:r>
                        <a:rPr lang="en-US" sz="1800">
                          <a:effectLst/>
                        </a:rPr>
                        <a:t>Type and/or Wavelength range (nm)</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Number of</a:t>
                      </a:r>
                    </a:p>
                    <a:p>
                      <a:pPr marL="0" marR="0" algn="ctr">
                        <a:spcBef>
                          <a:spcPts val="0"/>
                        </a:spcBef>
                        <a:spcAft>
                          <a:spcPts val="0"/>
                        </a:spcAft>
                      </a:pPr>
                      <a:r>
                        <a:rPr lang="en-US" sz="1800">
                          <a:effectLst/>
                        </a:rPr>
                        <a:t>spectral channels</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Number of</a:t>
                      </a:r>
                    </a:p>
                    <a:p>
                      <a:pPr marL="0" marR="0" algn="ctr">
                        <a:spcBef>
                          <a:spcPts val="0"/>
                        </a:spcBef>
                        <a:spcAft>
                          <a:spcPts val="0"/>
                        </a:spcAft>
                      </a:pPr>
                      <a:r>
                        <a:rPr lang="en-US" sz="1800">
                          <a:effectLst/>
                        </a:rPr>
                        <a:t>viewing angles per pixel</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4077129250"/>
                  </a:ext>
                </a:extLst>
              </a:tr>
              <a:tr h="0">
                <a:tc>
                  <a:txBody>
                    <a:bodyPr/>
                    <a:lstStyle/>
                    <a:p>
                      <a:pPr marL="0" marR="0">
                        <a:spcBef>
                          <a:spcPts val="0"/>
                        </a:spcBef>
                        <a:spcAft>
                          <a:spcPts val="0"/>
                        </a:spcAft>
                      </a:pPr>
                      <a:r>
                        <a:rPr lang="en-US" sz="1800">
                          <a:effectLst/>
                        </a:rPr>
                        <a:t>UV: 350 – 390 nm</a:t>
                      </a:r>
                      <a:r>
                        <a:rPr lang="en-US" sz="1800" baseline="30000">
                          <a:effectLst/>
                        </a:rPr>
                        <a:t>1</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1</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10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2394883869"/>
                  </a:ext>
                </a:extLst>
              </a:tr>
              <a:tr h="0">
                <a:tc>
                  <a:txBody>
                    <a:bodyPr/>
                    <a:lstStyle/>
                    <a:p>
                      <a:pPr marL="0" marR="0">
                        <a:spcBef>
                          <a:spcPts val="0"/>
                        </a:spcBef>
                        <a:spcAft>
                          <a:spcPts val="0"/>
                        </a:spcAft>
                      </a:pPr>
                      <a:r>
                        <a:rPr lang="en-US" sz="1800">
                          <a:effectLst/>
                        </a:rPr>
                        <a:t>VIS: 410 – 750 nm</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2</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10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1523648582"/>
                  </a:ext>
                </a:extLst>
              </a:tr>
              <a:tr h="0">
                <a:tc>
                  <a:txBody>
                    <a:bodyPr/>
                    <a:lstStyle/>
                    <a:p>
                      <a:pPr marL="0" marR="0">
                        <a:spcBef>
                          <a:spcPts val="0"/>
                        </a:spcBef>
                        <a:spcAft>
                          <a:spcPts val="0"/>
                        </a:spcAft>
                      </a:pPr>
                      <a:r>
                        <a:rPr lang="en-US" sz="1800">
                          <a:effectLst/>
                        </a:rPr>
                        <a:t>Hyperangle: 660 – 870 nm</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1</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60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560385934"/>
                  </a:ext>
                </a:extLst>
              </a:tr>
              <a:tr h="0">
                <a:tc>
                  <a:txBody>
                    <a:bodyPr/>
                    <a:lstStyle/>
                    <a:p>
                      <a:pPr marL="0" marR="0">
                        <a:spcBef>
                          <a:spcPts val="0"/>
                        </a:spcBef>
                        <a:spcAft>
                          <a:spcPts val="0"/>
                        </a:spcAft>
                      </a:pPr>
                      <a:r>
                        <a:rPr lang="en-US" sz="1800">
                          <a:effectLst/>
                        </a:rPr>
                        <a:t>Water Vapor: ~940nm</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1</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10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2611576949"/>
                  </a:ext>
                </a:extLst>
              </a:tr>
              <a:tr h="0">
                <a:tc>
                  <a:txBody>
                    <a:bodyPr/>
                    <a:lstStyle/>
                    <a:p>
                      <a:pPr marL="0" marR="0">
                        <a:spcBef>
                          <a:spcPts val="0"/>
                        </a:spcBef>
                        <a:spcAft>
                          <a:spcPts val="0"/>
                        </a:spcAft>
                      </a:pPr>
                      <a:r>
                        <a:rPr lang="en-US" sz="1800">
                          <a:effectLst/>
                        </a:rPr>
                        <a:t>SWIR Cirrus: ~1380</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1</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10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3421950033"/>
                  </a:ext>
                </a:extLst>
              </a:tr>
              <a:tr h="0">
                <a:tc>
                  <a:txBody>
                    <a:bodyPr/>
                    <a:lstStyle/>
                    <a:p>
                      <a:pPr marL="0" marR="0">
                        <a:spcBef>
                          <a:spcPts val="0"/>
                        </a:spcBef>
                        <a:spcAft>
                          <a:spcPts val="0"/>
                        </a:spcAft>
                      </a:pPr>
                      <a:r>
                        <a:rPr lang="en-US" sz="1800">
                          <a:effectLst/>
                        </a:rPr>
                        <a:t>VNIR-SWIR: 870 – 1570 nm</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a:effectLst/>
                        </a:rPr>
                        <a:t>3</a:t>
                      </a:r>
                      <a:endParaRPr lang="en-US" sz="180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tc>
                  <a:txBody>
                    <a:bodyPr/>
                    <a:lstStyle/>
                    <a:p>
                      <a:pPr marL="0" marR="0" algn="ctr">
                        <a:spcBef>
                          <a:spcPts val="0"/>
                        </a:spcBef>
                        <a:spcAft>
                          <a:spcPts val="0"/>
                        </a:spcAft>
                      </a:pPr>
                      <a:r>
                        <a:rPr lang="en-US" sz="1800" dirty="0">
                          <a:effectLst/>
                        </a:rPr>
                        <a:t>10</a:t>
                      </a:r>
                      <a:endParaRPr lang="en-US" sz="1800" dirty="0">
                        <a:effectLst/>
                        <a:latin typeface="Times New Roman" panose="02020603050405020304" pitchFamily="18" charset="0"/>
                        <a:ea typeface="Cambria" panose="02040503050406030204" pitchFamily="18" charset="0"/>
                        <a:cs typeface="Arial" panose="020B0604020202020204" pitchFamily="34" charset="0"/>
                      </a:endParaRPr>
                    </a:p>
                  </a:txBody>
                  <a:tcPr marL="68580" marR="68580" marT="0" marB="0"/>
                </a:tc>
                <a:extLst>
                  <a:ext uri="{0D108BD9-81ED-4DB2-BD59-A6C34878D82A}">
                    <a16:rowId xmlns:a16="http://schemas.microsoft.com/office/drawing/2014/main" val="2331090247"/>
                  </a:ext>
                </a:extLst>
              </a:tr>
            </a:tbl>
          </a:graphicData>
        </a:graphic>
      </p:graphicFrame>
      <p:sp>
        <p:nvSpPr>
          <p:cNvPr id="5" name="TextBox 4">
            <a:extLst>
              <a:ext uri="{FF2B5EF4-FFF2-40B4-BE49-F238E27FC236}">
                <a16:creationId xmlns:a16="http://schemas.microsoft.com/office/drawing/2014/main" id="{FDE51CEB-B6EF-076C-CBA5-8CD38350870A}"/>
              </a:ext>
            </a:extLst>
          </p:cNvPr>
          <p:cNvSpPr txBox="1"/>
          <p:nvPr/>
        </p:nvSpPr>
        <p:spPr>
          <a:xfrm>
            <a:off x="6080665" y="1287838"/>
            <a:ext cx="2931572" cy="446276"/>
          </a:xfrm>
          <a:prstGeom prst="rect">
            <a:avLst/>
          </a:prstGeom>
          <a:noFill/>
        </p:spPr>
        <p:txBody>
          <a:bodyPr wrap="none" rtlCol="0">
            <a:spAutoFit/>
          </a:bodyPr>
          <a:lstStyle/>
          <a:p>
            <a:r>
              <a:rPr lang="en-US" sz="2300" dirty="0"/>
              <a:t>Baseline Requirements</a:t>
            </a:r>
          </a:p>
        </p:txBody>
      </p:sp>
      <p:sp>
        <p:nvSpPr>
          <p:cNvPr id="6" name="TextBox 5">
            <a:extLst>
              <a:ext uri="{FF2B5EF4-FFF2-40B4-BE49-F238E27FC236}">
                <a16:creationId xmlns:a16="http://schemas.microsoft.com/office/drawing/2014/main" id="{8179434B-B1CE-3A0A-87F2-82F6D35E2D82}"/>
              </a:ext>
            </a:extLst>
          </p:cNvPr>
          <p:cNvSpPr txBox="1"/>
          <p:nvPr/>
        </p:nvSpPr>
        <p:spPr>
          <a:xfrm>
            <a:off x="6096000" y="4521200"/>
            <a:ext cx="4865370" cy="1154162"/>
          </a:xfrm>
          <a:prstGeom prst="rect">
            <a:avLst/>
          </a:prstGeom>
          <a:noFill/>
        </p:spPr>
        <p:txBody>
          <a:bodyPr wrap="square" rtlCol="0">
            <a:spAutoFit/>
          </a:bodyPr>
          <a:lstStyle/>
          <a:p>
            <a:pPr algn="ctr"/>
            <a:r>
              <a:rPr lang="en-US" sz="2300" dirty="0"/>
              <a:t>300 km swath width</a:t>
            </a:r>
          </a:p>
          <a:p>
            <a:pPr algn="ctr"/>
            <a:endParaRPr lang="en-US" sz="2300" dirty="0"/>
          </a:p>
          <a:p>
            <a:pPr algn="ctr"/>
            <a:r>
              <a:rPr lang="en-US" sz="2300" dirty="0"/>
              <a:t>0.5 km IFOV (at nadir) </a:t>
            </a:r>
          </a:p>
        </p:txBody>
      </p:sp>
    </p:spTree>
    <p:extLst>
      <p:ext uri="{BB962C8B-B14F-4D97-AF65-F5344CB8AC3E}">
        <p14:creationId xmlns:p14="http://schemas.microsoft.com/office/powerpoint/2010/main" val="83864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929CD-ADED-4E35-9231-2D7AAB6F3105}"/>
              </a:ext>
            </a:extLst>
          </p:cNvPr>
          <p:cNvSpPr>
            <a:spLocks noGrp="1"/>
          </p:cNvSpPr>
          <p:nvPr>
            <p:ph type="title"/>
          </p:nvPr>
        </p:nvSpPr>
        <p:spPr/>
        <p:txBody>
          <a:bodyPr>
            <a:noAutofit/>
          </a:bodyPr>
          <a:lstStyle/>
          <a:p>
            <a:pPr algn="ctr"/>
            <a:r>
              <a:rPr lang="en-US" dirty="0"/>
              <a:t>CSA Contributions</a:t>
            </a:r>
          </a:p>
        </p:txBody>
      </p:sp>
      <p:pic>
        <p:nvPicPr>
          <p:cNvPr id="5" name="Picture 4" descr="Map&#10;&#10;Description automatically generated">
            <a:extLst>
              <a:ext uri="{FF2B5EF4-FFF2-40B4-BE49-F238E27FC236}">
                <a16:creationId xmlns:a16="http://schemas.microsoft.com/office/drawing/2014/main" id="{504D7130-7BBA-8295-D34C-8ECD637A4494}"/>
              </a:ext>
            </a:extLst>
          </p:cNvPr>
          <p:cNvPicPr>
            <a:picLocks noChangeAspect="1"/>
          </p:cNvPicPr>
          <p:nvPr/>
        </p:nvPicPr>
        <p:blipFill>
          <a:blip r:embed="rId3"/>
          <a:stretch>
            <a:fillRect/>
          </a:stretch>
        </p:blipFill>
        <p:spPr>
          <a:xfrm>
            <a:off x="6979758" y="1053353"/>
            <a:ext cx="5205292" cy="5600508"/>
          </a:xfrm>
          <a:prstGeom prst="rect">
            <a:avLst/>
          </a:prstGeom>
        </p:spPr>
      </p:pic>
      <p:sp>
        <p:nvSpPr>
          <p:cNvPr id="24" name="Rectangle 23">
            <a:extLst>
              <a:ext uri="{FF2B5EF4-FFF2-40B4-BE49-F238E27FC236}">
                <a16:creationId xmlns:a16="http://schemas.microsoft.com/office/drawing/2014/main" id="{A32FC53A-F537-292F-E35D-3EDCF98879D1}"/>
              </a:ext>
            </a:extLst>
          </p:cNvPr>
          <p:cNvSpPr/>
          <p:nvPr/>
        </p:nvSpPr>
        <p:spPr>
          <a:xfrm>
            <a:off x="7072690" y="2383519"/>
            <a:ext cx="2010335" cy="2455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C76AB6E8-70A5-4869-288A-1C9129B6EEE5}"/>
              </a:ext>
            </a:extLst>
          </p:cNvPr>
          <p:cNvGrpSpPr/>
          <p:nvPr/>
        </p:nvGrpSpPr>
        <p:grpSpPr>
          <a:xfrm>
            <a:off x="839814" y="2207515"/>
            <a:ext cx="5025306" cy="4194911"/>
            <a:chOff x="8462393" y="3722593"/>
            <a:chExt cx="3620197" cy="2969104"/>
          </a:xfrm>
        </p:grpSpPr>
        <p:pic>
          <p:nvPicPr>
            <p:cNvPr id="6" name="Picture 5" descr="Diagram&#10;&#10;Description automatically generated">
              <a:extLst>
                <a:ext uri="{FF2B5EF4-FFF2-40B4-BE49-F238E27FC236}">
                  <a16:creationId xmlns:a16="http://schemas.microsoft.com/office/drawing/2014/main" id="{EFAA6FEA-8EFC-D162-322F-BC55AE4E0E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62393" y="3723756"/>
              <a:ext cx="3620197" cy="2967941"/>
            </a:xfrm>
            <a:prstGeom prst="rect">
              <a:avLst/>
            </a:prstGeom>
          </p:spPr>
        </p:pic>
        <p:sp>
          <p:nvSpPr>
            <p:cNvPr id="7" name="Rectangle 6">
              <a:extLst>
                <a:ext uri="{FF2B5EF4-FFF2-40B4-BE49-F238E27FC236}">
                  <a16:creationId xmlns:a16="http://schemas.microsoft.com/office/drawing/2014/main" id="{E70D94AD-D030-52F9-6C7F-BD6269F957A9}"/>
                </a:ext>
              </a:extLst>
            </p:cNvPr>
            <p:cNvSpPr/>
            <p:nvPr/>
          </p:nvSpPr>
          <p:spPr>
            <a:xfrm>
              <a:off x="11270797" y="3722593"/>
              <a:ext cx="803654" cy="3636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5CB78063-6638-A2E6-FB5E-DA2F5869A8FA}"/>
              </a:ext>
            </a:extLst>
          </p:cNvPr>
          <p:cNvSpPr txBox="1"/>
          <p:nvPr/>
        </p:nvSpPr>
        <p:spPr>
          <a:xfrm>
            <a:off x="252275" y="1053353"/>
            <a:ext cx="6424378" cy="11541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300" dirty="0"/>
              <a:t>Canadian Space Agency Longwave-Far Infrared Imaging Radiometer (4-73 </a:t>
            </a:r>
            <a:r>
              <a:rPr lang="en-US" sz="2300" dirty="0">
                <a:latin typeface="Symbol" pitchFamily="2" charset="2"/>
              </a:rPr>
              <a:t>m</a:t>
            </a:r>
            <a:r>
              <a:rPr lang="en-US" sz="2300" dirty="0"/>
              <a:t>m),</a:t>
            </a:r>
          </a:p>
          <a:p>
            <a:pPr algn="ctr"/>
            <a:r>
              <a:rPr lang="en-US" sz="2300" dirty="0"/>
              <a:t>Aerosol/Moisture Limb Sounding </a:t>
            </a:r>
          </a:p>
        </p:txBody>
      </p:sp>
      <p:sp>
        <p:nvSpPr>
          <p:cNvPr id="15" name="Rectangle 14">
            <a:extLst>
              <a:ext uri="{FF2B5EF4-FFF2-40B4-BE49-F238E27FC236}">
                <a16:creationId xmlns:a16="http://schemas.microsoft.com/office/drawing/2014/main" id="{D16DB828-E6B5-AFBE-4C27-424A625DE59A}"/>
              </a:ext>
            </a:extLst>
          </p:cNvPr>
          <p:cNvSpPr/>
          <p:nvPr/>
        </p:nvSpPr>
        <p:spPr>
          <a:xfrm>
            <a:off x="9857147" y="4640590"/>
            <a:ext cx="2255500" cy="7527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3885FA5C-BAD3-6579-FFCC-0841F596CB88}"/>
              </a:ext>
            </a:extLst>
          </p:cNvPr>
          <p:cNvSpPr/>
          <p:nvPr/>
        </p:nvSpPr>
        <p:spPr>
          <a:xfrm>
            <a:off x="10182470" y="1638052"/>
            <a:ext cx="1854305" cy="26116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AOS-Storm </a:t>
            </a:r>
            <a:r>
              <a:rPr lang="en-US" sz="1000" i="1" dirty="0"/>
              <a:t>[US led)</a:t>
            </a:r>
            <a:endParaRPr lang="en-US" i="1" dirty="0"/>
          </a:p>
        </p:txBody>
      </p:sp>
      <p:sp>
        <p:nvSpPr>
          <p:cNvPr id="9" name="Rectangle 8">
            <a:extLst>
              <a:ext uri="{FF2B5EF4-FFF2-40B4-BE49-F238E27FC236}">
                <a16:creationId xmlns:a16="http://schemas.microsoft.com/office/drawing/2014/main" id="{E696A8EA-03A3-EA2E-0838-B5DEAD220A9F}"/>
              </a:ext>
            </a:extLst>
          </p:cNvPr>
          <p:cNvSpPr/>
          <p:nvPr/>
        </p:nvSpPr>
        <p:spPr>
          <a:xfrm>
            <a:off x="7442808" y="1303596"/>
            <a:ext cx="1716802" cy="27834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dirty="0"/>
              <a:t>AOS-Sky </a:t>
            </a:r>
            <a:r>
              <a:rPr lang="en-US" sz="1000" i="1" dirty="0"/>
              <a:t>[US led)</a:t>
            </a:r>
            <a:endParaRPr lang="en-US" i="1" dirty="0"/>
          </a:p>
        </p:txBody>
      </p:sp>
    </p:spTree>
    <p:extLst>
      <p:ext uri="{BB962C8B-B14F-4D97-AF65-F5344CB8AC3E}">
        <p14:creationId xmlns:p14="http://schemas.microsoft.com/office/powerpoint/2010/main" val="96467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Rectangle: Diagonal Corners Rounded 6">
            <a:extLst>
              <a:ext uri="{FF2B5EF4-FFF2-40B4-BE49-F238E27FC236}">
                <a16:creationId xmlns:a16="http://schemas.microsoft.com/office/drawing/2014/main" id="{605072C1-B008-E08C-FFAC-E01EF7EA5595}"/>
              </a:ext>
            </a:extLst>
          </p:cNvPr>
          <p:cNvSpPr/>
          <p:nvPr/>
        </p:nvSpPr>
        <p:spPr>
          <a:xfrm>
            <a:off x="63572" y="3457706"/>
            <a:ext cx="12064856" cy="3285206"/>
          </a:xfrm>
          <a:prstGeom prst="round2DiagRect">
            <a:avLst/>
          </a:prstGeom>
          <a:solidFill>
            <a:srgbClr val="323354">
              <a:alpha val="53725"/>
            </a:srgbClr>
          </a:solidFill>
          <a:ln w="28575">
            <a:solidFill>
              <a:srgbClr val="FFFFFF">
                <a:alpha val="29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Rounded Rectangle 39">
            <a:extLst>
              <a:ext uri="{FF2B5EF4-FFF2-40B4-BE49-F238E27FC236}">
                <a16:creationId xmlns:a16="http://schemas.microsoft.com/office/drawing/2014/main" id="{EED39DFC-5B9B-780B-0FA3-918D9E4B939B}"/>
              </a:ext>
            </a:extLst>
          </p:cNvPr>
          <p:cNvSpPr/>
          <p:nvPr/>
        </p:nvSpPr>
        <p:spPr>
          <a:xfrm>
            <a:off x="63572" y="899071"/>
            <a:ext cx="5995055" cy="2529929"/>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A2C6C2-98DC-CFCD-B412-B7B914B42959}"/>
              </a:ext>
            </a:extLst>
          </p:cNvPr>
          <p:cNvSpPr>
            <a:spLocks noGrp="1"/>
          </p:cNvSpPr>
          <p:nvPr>
            <p:ph type="title"/>
          </p:nvPr>
        </p:nvSpPr>
        <p:spPr/>
        <p:txBody>
          <a:bodyPr/>
          <a:lstStyle/>
          <a:p>
            <a:pPr algn="ctr"/>
            <a:r>
              <a:rPr lang="en-US" dirty="0">
                <a:solidFill>
                  <a:schemeClr val="bg1"/>
                </a:solidFill>
              </a:rPr>
              <a:t>Summary of AOS Measurements &amp; Timeline</a:t>
            </a:r>
          </a:p>
        </p:txBody>
      </p:sp>
      <p:sp>
        <p:nvSpPr>
          <p:cNvPr id="4" name="Slide Number Placeholder 3">
            <a:extLst>
              <a:ext uri="{FF2B5EF4-FFF2-40B4-BE49-F238E27FC236}">
                <a16:creationId xmlns:a16="http://schemas.microsoft.com/office/drawing/2014/main" id="{46FAB43F-F489-4F60-1B12-CDDB8F76F824}"/>
              </a:ext>
            </a:extLst>
          </p:cNvPr>
          <p:cNvSpPr>
            <a:spLocks noGrp="1"/>
          </p:cNvSpPr>
          <p:nvPr>
            <p:ph type="sldNum" sz="quarter" idx="12"/>
          </p:nvPr>
        </p:nvSpPr>
        <p:spPr/>
        <p:txBody>
          <a:bodyPr/>
          <a:lstStyle/>
          <a:p>
            <a:fld id="{275EB351-DF63-7543-95D4-9E11F92EACC3}" type="slidenum">
              <a:rPr lang="en-US" smtClean="0"/>
              <a:t>13</a:t>
            </a:fld>
            <a:endParaRPr lang="en-US"/>
          </a:p>
        </p:txBody>
      </p:sp>
      <p:sp>
        <p:nvSpPr>
          <p:cNvPr id="63" name="TextBox 62">
            <a:extLst>
              <a:ext uri="{FF2B5EF4-FFF2-40B4-BE49-F238E27FC236}">
                <a16:creationId xmlns:a16="http://schemas.microsoft.com/office/drawing/2014/main" id="{A8EE90C0-5603-9EB9-BAED-A48B88CE1C58}"/>
              </a:ext>
            </a:extLst>
          </p:cNvPr>
          <p:cNvSpPr txBox="1"/>
          <p:nvPr/>
        </p:nvSpPr>
        <p:spPr>
          <a:xfrm>
            <a:off x="48550" y="3434635"/>
            <a:ext cx="3609049" cy="3590727"/>
          </a:xfrm>
          <a:prstGeom prst="rect">
            <a:avLst/>
          </a:prstGeom>
          <a:noFill/>
        </p:spPr>
        <p:txBody>
          <a:bodyPr wrap="square">
            <a:spAutoFit/>
          </a:bodyPr>
          <a:lstStyle/>
          <a:p>
            <a:pPr marL="234950" indent="0">
              <a:lnSpc>
                <a:spcPct val="100000"/>
              </a:lnSpc>
              <a:spcBef>
                <a:spcPts val="1200"/>
              </a:spcBef>
              <a:spcAft>
                <a:spcPts val="1200"/>
              </a:spcAft>
            </a:pPr>
            <a:r>
              <a:rPr lang="en-US" sz="1400" b="1" dirty="0">
                <a:solidFill>
                  <a:srgbClr val="FF9300"/>
                </a:solidFill>
                <a:latin typeface="Arial" panose="020B0604020202020204" pitchFamily="34" charset="0"/>
                <a:ea typeface="Times New Roman" panose="02020603050405020304" pitchFamily="18" charset="0"/>
                <a:cs typeface="Arial" panose="020B0604020202020204" pitchFamily="34" charset="0"/>
              </a:rPr>
              <a:t>AOS-Storm, JAXA PMM, and CNES C2OMODO:</a:t>
            </a:r>
          </a:p>
          <a:p>
            <a:pPr marL="520700" indent="-285750">
              <a:lnSpc>
                <a:spcPct val="100000"/>
              </a:lnSpc>
              <a:spcAft>
                <a:spcPts val="400"/>
              </a:spcAft>
              <a:buFont typeface="Arial" panose="020B0604020202020204" pitchFamily="34" charset="0"/>
              <a:buChar char="•"/>
            </a:pPr>
            <a:r>
              <a:rPr lang="en-US" sz="1400" b="1" dirty="0">
                <a:solidFill>
                  <a:srgbClr val="FF9300"/>
                </a:solidFill>
                <a:latin typeface="Arial" panose="020B0604020202020204" pitchFamily="34" charset="0"/>
                <a:cs typeface="Arial" panose="020B0604020202020204" pitchFamily="34" charset="0"/>
              </a:rPr>
              <a:t>Ku-Doppler radar</a:t>
            </a:r>
          </a:p>
          <a:p>
            <a:pPr marL="520700" indent="-285750">
              <a:lnSpc>
                <a:spcPct val="100000"/>
              </a:lnSpc>
              <a:spcAft>
                <a:spcPts val="400"/>
              </a:spcAft>
              <a:buFont typeface="Arial" panose="020B0604020202020204" pitchFamily="34" charset="0"/>
              <a:buChar char="•"/>
            </a:pPr>
            <a:r>
              <a:rPr lang="en-US" sz="1400" b="1" dirty="0" err="1">
                <a:solidFill>
                  <a:srgbClr val="FF9300"/>
                </a:solidFill>
                <a:latin typeface="Arial" panose="020B0604020202020204" pitchFamily="34" charset="0"/>
                <a:cs typeface="Arial" panose="020B0604020202020204" pitchFamily="34" charset="0"/>
              </a:rPr>
              <a:t>dTB</a:t>
            </a:r>
            <a:r>
              <a:rPr lang="en-US" sz="1400" b="1" dirty="0">
                <a:solidFill>
                  <a:srgbClr val="FF9300"/>
                </a:solidFill>
                <a:latin typeface="Arial" panose="020B0604020202020204" pitchFamily="34" charset="0"/>
                <a:cs typeface="Arial" panose="020B0604020202020204" pitchFamily="34" charset="0"/>
              </a:rPr>
              <a:t>/dt (~mm-wavelength)</a:t>
            </a:r>
          </a:p>
          <a:p>
            <a:pPr marL="520700" indent="-285750">
              <a:lnSpc>
                <a:spcPct val="100000"/>
              </a:lnSpc>
              <a:spcAft>
                <a:spcPts val="400"/>
              </a:spcAft>
              <a:buFont typeface="Arial" panose="020B0604020202020204" pitchFamily="34" charset="0"/>
              <a:buChar char="•"/>
            </a:pPr>
            <a:r>
              <a:rPr lang="en-US" sz="1400" b="1" dirty="0">
                <a:solidFill>
                  <a:srgbClr val="FF9300"/>
                </a:solidFill>
                <a:latin typeface="Arial" panose="020B0604020202020204" pitchFamily="34" charset="0"/>
                <a:cs typeface="Arial" panose="020B0604020202020204" pitchFamily="34" charset="0"/>
              </a:rPr>
              <a:t>Backscatter lidar</a:t>
            </a:r>
          </a:p>
          <a:p>
            <a:pPr marL="234950" indent="0">
              <a:lnSpc>
                <a:spcPct val="100000"/>
              </a:lnSpc>
              <a:spcAft>
                <a:spcPts val="400"/>
              </a:spcAft>
            </a:pPr>
            <a:r>
              <a:rPr lang="en-US" sz="1400" b="1" dirty="0">
                <a:solidFill>
                  <a:schemeClr val="accent4">
                    <a:lumMod val="60000"/>
                    <a:lumOff val="40000"/>
                  </a:schemeClr>
                </a:solidFill>
                <a:latin typeface="Arial" panose="020B0604020202020204" pitchFamily="34" charset="0"/>
                <a:cs typeface="Arial" panose="020B0604020202020204" pitchFamily="34" charset="0"/>
              </a:rPr>
              <a:t>AOS-Sky, CSA </a:t>
            </a:r>
            <a:r>
              <a:rPr lang="en-US" sz="1400" b="1" dirty="0" err="1">
                <a:solidFill>
                  <a:schemeClr val="accent4">
                    <a:lumMod val="60000"/>
                    <a:lumOff val="40000"/>
                  </a:schemeClr>
                </a:solidFill>
                <a:latin typeface="Arial" panose="020B0604020202020204" pitchFamily="34" charset="0"/>
                <a:cs typeface="Arial" panose="020B0604020202020204" pitchFamily="34" charset="0"/>
              </a:rPr>
              <a:t>HAWCsat</a:t>
            </a:r>
            <a:r>
              <a:rPr lang="en-US" sz="1400" b="1" dirty="0">
                <a:solidFill>
                  <a:schemeClr val="accent4">
                    <a:lumMod val="60000"/>
                    <a:lumOff val="40000"/>
                  </a:schemeClr>
                </a:solidFill>
                <a:latin typeface="Arial" panose="020B0604020202020204" pitchFamily="34" charset="0"/>
                <a:cs typeface="Arial" panose="020B0604020202020204" pitchFamily="34" charset="0"/>
              </a:rPr>
              <a:t>:</a:t>
            </a:r>
          </a:p>
          <a:p>
            <a:pPr marL="520700" indent="-285750">
              <a:lnSpc>
                <a:spcPct val="100000"/>
              </a:lnSpc>
              <a:spcAft>
                <a:spcPts val="400"/>
              </a:spcAft>
              <a:buFont typeface="Arial" panose="020B0604020202020204" pitchFamily="34" charset="0"/>
              <a:buChar char="•"/>
            </a:pPr>
            <a:r>
              <a:rPr lang="en-US" sz="1400" b="1" dirty="0">
                <a:solidFill>
                  <a:schemeClr val="accent4">
                    <a:lumMod val="60000"/>
                    <a:lumOff val="40000"/>
                  </a:schemeClr>
                </a:solidFill>
                <a:latin typeface="Arial" panose="020B0604020202020204" pitchFamily="34" charset="0"/>
                <a:cs typeface="Arial" panose="020B0604020202020204" pitchFamily="34" charset="0"/>
              </a:rPr>
              <a:t>Cloud-profiling Doppler radar</a:t>
            </a:r>
          </a:p>
          <a:p>
            <a:pPr marL="520700" indent="-285750">
              <a:lnSpc>
                <a:spcPct val="100000"/>
              </a:lnSpc>
              <a:spcAft>
                <a:spcPts val="400"/>
              </a:spcAft>
              <a:buFont typeface="Arial" panose="020B0604020202020204" pitchFamily="34" charset="0"/>
              <a:buChar char="•"/>
            </a:pPr>
            <a:r>
              <a:rPr lang="en-US" sz="1400" b="1" dirty="0">
                <a:solidFill>
                  <a:schemeClr val="accent4">
                    <a:lumMod val="60000"/>
                    <a:lumOff val="40000"/>
                  </a:schemeClr>
                </a:solidFill>
                <a:latin typeface="Arial" panose="020B0604020202020204" pitchFamily="34" charset="0"/>
                <a:cs typeface="Arial" panose="020B0604020202020204" pitchFamily="34" charset="0"/>
              </a:rPr>
              <a:t>Backscatter lidar</a:t>
            </a:r>
          </a:p>
          <a:p>
            <a:pPr marL="520700" indent="-285750">
              <a:lnSpc>
                <a:spcPct val="100000"/>
              </a:lnSpc>
              <a:spcAft>
                <a:spcPts val="400"/>
              </a:spcAft>
              <a:buFont typeface="Arial" panose="020B0604020202020204" pitchFamily="34" charset="0"/>
              <a:buChar char="•"/>
            </a:pPr>
            <a:r>
              <a:rPr lang="en-US" sz="1400" b="1" dirty="0">
                <a:solidFill>
                  <a:schemeClr val="accent4">
                    <a:lumMod val="60000"/>
                    <a:lumOff val="40000"/>
                  </a:schemeClr>
                </a:solidFill>
                <a:latin typeface="Arial" panose="020B0604020202020204" pitchFamily="34" charset="0"/>
                <a:cs typeface="Arial" panose="020B0604020202020204" pitchFamily="34" charset="0"/>
              </a:rPr>
              <a:t>sub-mm radiometer</a:t>
            </a:r>
          </a:p>
          <a:p>
            <a:pPr marL="520700" indent="-285750">
              <a:lnSpc>
                <a:spcPct val="100000"/>
              </a:lnSpc>
              <a:spcAft>
                <a:spcPts val="400"/>
              </a:spcAft>
              <a:buFont typeface="Arial" panose="020B0604020202020204" pitchFamily="34" charset="0"/>
              <a:buChar char="•"/>
            </a:pPr>
            <a:r>
              <a:rPr lang="en-US" sz="1400" b="1" dirty="0">
                <a:solidFill>
                  <a:schemeClr val="accent4">
                    <a:lumMod val="60000"/>
                    <a:lumOff val="40000"/>
                  </a:schemeClr>
                </a:solidFill>
                <a:latin typeface="Arial" panose="020B0604020202020204" pitchFamily="34" charset="0"/>
                <a:cs typeface="Arial" panose="020B0604020202020204" pitchFamily="34" charset="0"/>
              </a:rPr>
              <a:t>Polarimeter</a:t>
            </a:r>
          </a:p>
          <a:p>
            <a:pPr marL="520700" indent="-285750">
              <a:lnSpc>
                <a:spcPct val="100000"/>
              </a:lnSpc>
              <a:spcAft>
                <a:spcPts val="400"/>
              </a:spcAft>
              <a:buFont typeface="Arial" panose="020B0604020202020204" pitchFamily="34" charset="0"/>
              <a:buChar char="•"/>
            </a:pPr>
            <a:r>
              <a:rPr lang="en-US" sz="1400" b="1" dirty="0">
                <a:solidFill>
                  <a:schemeClr val="accent4">
                    <a:lumMod val="60000"/>
                    <a:lumOff val="40000"/>
                  </a:schemeClr>
                </a:solidFill>
                <a:latin typeface="Arial" panose="020B0604020202020204" pitchFamily="34" charset="0"/>
                <a:cs typeface="Arial" panose="020B0604020202020204" pitchFamily="34" charset="0"/>
              </a:rPr>
              <a:t>Longwave radiometer</a:t>
            </a:r>
          </a:p>
          <a:p>
            <a:pPr marL="520700" indent="-285750">
              <a:lnSpc>
                <a:spcPct val="100000"/>
              </a:lnSpc>
              <a:spcAft>
                <a:spcPts val="400"/>
              </a:spcAft>
              <a:buFont typeface="Arial" panose="020B0604020202020204" pitchFamily="34" charset="0"/>
              <a:buChar char="•"/>
            </a:pPr>
            <a:r>
              <a:rPr lang="en-US" sz="1400" b="1" dirty="0">
                <a:solidFill>
                  <a:schemeClr val="accent4">
                    <a:lumMod val="60000"/>
                    <a:lumOff val="40000"/>
                  </a:schemeClr>
                </a:solidFill>
                <a:latin typeface="Arial" panose="020B0604020202020204" pitchFamily="34" charset="0"/>
                <a:cs typeface="Arial" panose="020B0604020202020204" pitchFamily="34" charset="0"/>
              </a:rPr>
              <a:t>Limb sounder (</a:t>
            </a:r>
            <a:r>
              <a:rPr lang="en-US" sz="1400" b="1" dirty="0" err="1">
                <a:solidFill>
                  <a:schemeClr val="accent4">
                    <a:lumMod val="60000"/>
                    <a:lumOff val="40000"/>
                  </a:schemeClr>
                </a:solidFill>
                <a:latin typeface="Arial" panose="020B0604020202020204" pitchFamily="34" charset="0"/>
                <a:cs typeface="Arial" panose="020B0604020202020204" pitchFamily="34" charset="0"/>
              </a:rPr>
              <a:t>aerosol+moisture</a:t>
            </a:r>
            <a:r>
              <a:rPr lang="en-US" sz="1400" b="1" dirty="0">
                <a:solidFill>
                  <a:schemeClr val="accent4">
                    <a:lumMod val="60000"/>
                    <a:lumOff val="40000"/>
                  </a:schemeClr>
                </a:solidFill>
                <a:latin typeface="Arial" panose="020B0604020202020204" pitchFamily="34" charset="0"/>
                <a:cs typeface="Arial" panose="020B0604020202020204" pitchFamily="34" charset="0"/>
              </a:rPr>
              <a:t>)</a:t>
            </a:r>
          </a:p>
          <a:p>
            <a:pPr marL="234950" indent="0">
              <a:lnSpc>
                <a:spcPct val="100000"/>
              </a:lnSpc>
              <a:spcAft>
                <a:spcPts val="400"/>
              </a:spcAft>
            </a:pPr>
            <a:endParaRPr lang="en-US" sz="1600" b="1" dirty="0">
              <a:solidFill>
                <a:schemeClr val="bg1"/>
              </a:solidFill>
              <a:latin typeface="Arial" panose="020B0604020202020204" pitchFamily="34" charset="0"/>
              <a:cs typeface="Arial" panose="020B0604020202020204" pitchFamily="34" charset="0"/>
            </a:endParaRPr>
          </a:p>
        </p:txBody>
      </p:sp>
      <p:grpSp>
        <p:nvGrpSpPr>
          <p:cNvPr id="34" name="Group 33">
            <a:extLst>
              <a:ext uri="{FF2B5EF4-FFF2-40B4-BE49-F238E27FC236}">
                <a16:creationId xmlns:a16="http://schemas.microsoft.com/office/drawing/2014/main" id="{5A946E7C-FB16-2796-4E2C-AA3342CFE62D}"/>
              </a:ext>
            </a:extLst>
          </p:cNvPr>
          <p:cNvGrpSpPr>
            <a:grpSpLocks noChangeAspect="1"/>
          </p:cNvGrpSpPr>
          <p:nvPr/>
        </p:nvGrpSpPr>
        <p:grpSpPr>
          <a:xfrm>
            <a:off x="1375062" y="2069104"/>
            <a:ext cx="1697720" cy="1262792"/>
            <a:chOff x="1175493" y="3721329"/>
            <a:chExt cx="4402776" cy="2887311"/>
          </a:xfrm>
        </p:grpSpPr>
        <p:pic>
          <p:nvPicPr>
            <p:cNvPr id="37" name="Picture 36">
              <a:extLst>
                <a:ext uri="{FF2B5EF4-FFF2-40B4-BE49-F238E27FC236}">
                  <a16:creationId xmlns:a16="http://schemas.microsoft.com/office/drawing/2014/main" id="{A3F50E97-2343-EE14-1DF0-22C96EE3DAA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175493" y="5401118"/>
              <a:ext cx="4398152" cy="1207522"/>
            </a:xfrm>
            <a:prstGeom prst="rect">
              <a:avLst/>
            </a:prstGeom>
          </p:spPr>
        </p:pic>
        <p:pic>
          <p:nvPicPr>
            <p:cNvPr id="36" name="Picture 35">
              <a:extLst>
                <a:ext uri="{FF2B5EF4-FFF2-40B4-BE49-F238E27FC236}">
                  <a16:creationId xmlns:a16="http://schemas.microsoft.com/office/drawing/2014/main" id="{F227C4C2-1C4D-51DF-20DA-1630617B9E1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193691" y="3721329"/>
              <a:ext cx="4384578" cy="1318262"/>
            </a:xfrm>
            <a:prstGeom prst="rect">
              <a:avLst/>
            </a:prstGeom>
          </p:spPr>
        </p:pic>
      </p:grpSp>
      <p:pic>
        <p:nvPicPr>
          <p:cNvPr id="39" name="Picture 5">
            <a:extLst>
              <a:ext uri="{FF2B5EF4-FFF2-40B4-BE49-F238E27FC236}">
                <a16:creationId xmlns:a16="http://schemas.microsoft.com/office/drawing/2014/main" id="{1FD3A9B5-8CB0-34F2-A22B-A2D9AAA30E5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49874" y="989288"/>
            <a:ext cx="1822908" cy="969264"/>
          </a:xfrm>
          <a:prstGeom prst="rect">
            <a:avLst/>
          </a:prstGeom>
        </p:spPr>
      </p:pic>
      <p:pic>
        <p:nvPicPr>
          <p:cNvPr id="41" name="Picture 9">
            <a:extLst>
              <a:ext uri="{FF2B5EF4-FFF2-40B4-BE49-F238E27FC236}">
                <a16:creationId xmlns:a16="http://schemas.microsoft.com/office/drawing/2014/main" id="{41859A0A-A92D-58B6-773E-1D5FC573B48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171706" y="1006666"/>
            <a:ext cx="2737682" cy="1508760"/>
          </a:xfrm>
          <a:prstGeom prst="rect">
            <a:avLst/>
          </a:prstGeom>
        </p:spPr>
      </p:pic>
      <p:pic>
        <p:nvPicPr>
          <p:cNvPr id="42" name="Picture 10">
            <a:extLst>
              <a:ext uri="{FF2B5EF4-FFF2-40B4-BE49-F238E27FC236}">
                <a16:creationId xmlns:a16="http://schemas.microsoft.com/office/drawing/2014/main" id="{735A27D0-1BB7-C9D1-F93A-C259C1B38EAF}"/>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5641" t="14467" r="1678" b="2684"/>
          <a:stretch/>
        </p:blipFill>
        <p:spPr>
          <a:xfrm>
            <a:off x="3171706" y="2571346"/>
            <a:ext cx="2738884" cy="804672"/>
          </a:xfrm>
          <a:prstGeom prst="rect">
            <a:avLst/>
          </a:prstGeom>
        </p:spPr>
      </p:pic>
      <p:sp>
        <p:nvSpPr>
          <p:cNvPr id="43" name="Rounded Rectangle 42">
            <a:extLst>
              <a:ext uri="{FF2B5EF4-FFF2-40B4-BE49-F238E27FC236}">
                <a16:creationId xmlns:a16="http://schemas.microsoft.com/office/drawing/2014/main" id="{5C85FC38-7128-F727-A0C0-601D14055236}"/>
              </a:ext>
            </a:extLst>
          </p:cNvPr>
          <p:cNvSpPr/>
          <p:nvPr/>
        </p:nvSpPr>
        <p:spPr>
          <a:xfrm>
            <a:off x="6133373" y="889803"/>
            <a:ext cx="5995055" cy="2529929"/>
          </a:xfrm>
          <a:prstGeom prst="round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 name="Picture 1023" descr="Diagram&#10;&#10;Description automatically generated">
            <a:extLst>
              <a:ext uri="{FF2B5EF4-FFF2-40B4-BE49-F238E27FC236}">
                <a16:creationId xmlns:a16="http://schemas.microsoft.com/office/drawing/2014/main" id="{50F14050-2ACD-DA71-2EBA-3984EDC1557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241953" y="1317756"/>
            <a:ext cx="1893850" cy="1645920"/>
          </a:xfrm>
          <a:prstGeom prst="rect">
            <a:avLst/>
          </a:prstGeom>
        </p:spPr>
      </p:pic>
      <p:sp>
        <p:nvSpPr>
          <p:cNvPr id="44" name="TextBox 43">
            <a:extLst>
              <a:ext uri="{FF2B5EF4-FFF2-40B4-BE49-F238E27FC236}">
                <a16:creationId xmlns:a16="http://schemas.microsoft.com/office/drawing/2014/main" id="{BCC14D5F-379C-295C-0E96-CEB065288E3E}"/>
              </a:ext>
            </a:extLst>
          </p:cNvPr>
          <p:cNvSpPr txBox="1"/>
          <p:nvPr/>
        </p:nvSpPr>
        <p:spPr>
          <a:xfrm>
            <a:off x="141514" y="995321"/>
            <a:ext cx="1240565" cy="1077218"/>
          </a:xfrm>
          <a:prstGeom prst="rect">
            <a:avLst/>
          </a:prstGeom>
          <a:noFill/>
        </p:spPr>
        <p:txBody>
          <a:bodyPr wrap="square" rtlCol="0">
            <a:spAutoFit/>
          </a:bodyPr>
          <a:lstStyle/>
          <a:p>
            <a:pPr marL="0" algn="l" defTabSz="914400" rtl="0" eaLnBrk="1" latinLnBrk="0" hangingPunct="1"/>
            <a:r>
              <a:rPr lang="en-US" sz="1600" dirty="0"/>
              <a:t>Inclined orbit (diurnal variations)</a:t>
            </a:r>
          </a:p>
        </p:txBody>
      </p:sp>
      <p:sp>
        <p:nvSpPr>
          <p:cNvPr id="45" name="TextBox 44">
            <a:extLst>
              <a:ext uri="{FF2B5EF4-FFF2-40B4-BE49-F238E27FC236}">
                <a16:creationId xmlns:a16="http://schemas.microsoft.com/office/drawing/2014/main" id="{3F40AC29-4F83-7ED0-D014-0A40FB3DADF5}"/>
              </a:ext>
            </a:extLst>
          </p:cNvPr>
          <p:cNvSpPr txBox="1"/>
          <p:nvPr/>
        </p:nvSpPr>
        <p:spPr>
          <a:xfrm>
            <a:off x="30305" y="2304359"/>
            <a:ext cx="1598386" cy="584775"/>
          </a:xfrm>
          <a:prstGeom prst="rect">
            <a:avLst/>
          </a:prstGeom>
          <a:noFill/>
        </p:spPr>
        <p:txBody>
          <a:bodyPr wrap="square" rtlCol="0">
            <a:spAutoFit/>
          </a:bodyPr>
          <a:lstStyle/>
          <a:p>
            <a:pPr marL="0" algn="l" defTabSz="914400" rtl="0" eaLnBrk="1" latinLnBrk="0" hangingPunct="1"/>
            <a:r>
              <a:rPr lang="en-US" sz="1600" dirty="0"/>
              <a:t>55° inclination</a:t>
            </a:r>
          </a:p>
          <a:p>
            <a:pPr marL="0" algn="l" defTabSz="914400" rtl="0" eaLnBrk="1" latinLnBrk="0" hangingPunct="1"/>
            <a:r>
              <a:rPr lang="en-US" sz="1600" dirty="0"/>
              <a:t>NLT March 2029</a:t>
            </a:r>
          </a:p>
        </p:txBody>
      </p:sp>
      <p:pic>
        <p:nvPicPr>
          <p:cNvPr id="53" name="Picture 52" descr="Graphical user interface, website&#10;&#10;Description automatically generated">
            <a:extLst>
              <a:ext uri="{FF2B5EF4-FFF2-40B4-BE49-F238E27FC236}">
                <a16:creationId xmlns:a16="http://schemas.microsoft.com/office/drawing/2014/main" id="{6A1BBCEF-0542-7032-C38C-CE7D7884F324}"/>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8553288" y="950726"/>
            <a:ext cx="1686151" cy="685800"/>
          </a:xfrm>
          <a:prstGeom prst="rect">
            <a:avLst/>
          </a:prstGeom>
        </p:spPr>
      </p:pic>
      <p:pic>
        <p:nvPicPr>
          <p:cNvPr id="54" name="Picture 53" descr="Graphical user interface, website&#10;&#10;Description automatically generated">
            <a:extLst>
              <a:ext uri="{FF2B5EF4-FFF2-40B4-BE49-F238E27FC236}">
                <a16:creationId xmlns:a16="http://schemas.microsoft.com/office/drawing/2014/main" id="{0B8275F3-FF4B-C0B3-A5CF-F5E0CC6950AC}"/>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8562727" y="1625612"/>
            <a:ext cx="1573634" cy="685800"/>
          </a:xfrm>
          <a:prstGeom prst="rect">
            <a:avLst/>
          </a:prstGeom>
        </p:spPr>
      </p:pic>
      <p:pic>
        <p:nvPicPr>
          <p:cNvPr id="58" name="Picture 57">
            <a:extLst>
              <a:ext uri="{FF2B5EF4-FFF2-40B4-BE49-F238E27FC236}">
                <a16:creationId xmlns:a16="http://schemas.microsoft.com/office/drawing/2014/main" id="{ABAFA98E-9610-4AA2-6722-0115964F913E}"/>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412815" y="2408516"/>
            <a:ext cx="877824" cy="910982"/>
          </a:xfrm>
          <a:prstGeom prst="rect">
            <a:avLst/>
          </a:prstGeom>
        </p:spPr>
      </p:pic>
      <p:pic>
        <p:nvPicPr>
          <p:cNvPr id="60" name="Picture 59" descr="A screenshot of a cell phone&#10;&#10;Description automatically generated">
            <a:extLst>
              <a:ext uri="{FF2B5EF4-FFF2-40B4-BE49-F238E27FC236}">
                <a16:creationId xmlns:a16="http://schemas.microsoft.com/office/drawing/2014/main" id="{A3B7B9B4-81CF-2494-EC92-013EC8A4FF88}"/>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8256754" y="2419868"/>
            <a:ext cx="1130002" cy="914400"/>
          </a:xfrm>
          <a:prstGeom prst="rect">
            <a:avLst/>
          </a:prstGeom>
        </p:spPr>
      </p:pic>
      <p:pic>
        <p:nvPicPr>
          <p:cNvPr id="61" name="Picture 60" descr="A screenshot of a cell phone&#10;&#10;Description automatically generated">
            <a:extLst>
              <a:ext uri="{FF2B5EF4-FFF2-40B4-BE49-F238E27FC236}">
                <a16:creationId xmlns:a16="http://schemas.microsoft.com/office/drawing/2014/main" id="{37B3E5DB-434E-DD53-881F-42AAECD2E0C2}"/>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7353451" y="2400867"/>
            <a:ext cx="933888" cy="914400"/>
          </a:xfrm>
          <a:prstGeom prst="rect">
            <a:avLst/>
          </a:prstGeom>
        </p:spPr>
      </p:pic>
      <p:sp>
        <p:nvSpPr>
          <p:cNvPr id="1025" name="Rectangle 1024">
            <a:extLst>
              <a:ext uri="{FF2B5EF4-FFF2-40B4-BE49-F238E27FC236}">
                <a16:creationId xmlns:a16="http://schemas.microsoft.com/office/drawing/2014/main" id="{EFF2532A-33E0-DF66-2DE9-6C5E1C4138D4}"/>
              </a:ext>
            </a:extLst>
          </p:cNvPr>
          <p:cNvSpPr/>
          <p:nvPr/>
        </p:nvSpPr>
        <p:spPr>
          <a:xfrm>
            <a:off x="11588339" y="1158026"/>
            <a:ext cx="565342" cy="271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 name="TextBox 1025">
            <a:extLst>
              <a:ext uri="{FF2B5EF4-FFF2-40B4-BE49-F238E27FC236}">
                <a16:creationId xmlns:a16="http://schemas.microsoft.com/office/drawing/2014/main" id="{FC821136-2B64-CB36-94BC-088FD53B96D2}"/>
              </a:ext>
            </a:extLst>
          </p:cNvPr>
          <p:cNvSpPr txBox="1"/>
          <p:nvPr/>
        </p:nvSpPr>
        <p:spPr>
          <a:xfrm>
            <a:off x="6149067" y="969360"/>
            <a:ext cx="1240565" cy="338554"/>
          </a:xfrm>
          <a:prstGeom prst="rect">
            <a:avLst/>
          </a:prstGeom>
          <a:noFill/>
        </p:spPr>
        <p:txBody>
          <a:bodyPr wrap="square" rtlCol="0">
            <a:spAutoFit/>
          </a:bodyPr>
          <a:lstStyle/>
          <a:p>
            <a:pPr marL="0" algn="l" defTabSz="914400" rtl="0" eaLnBrk="1" latinLnBrk="0" hangingPunct="1"/>
            <a:r>
              <a:rPr lang="en-US" sz="1600" dirty="0"/>
              <a:t>Polar orbit</a:t>
            </a:r>
          </a:p>
        </p:txBody>
      </p:sp>
      <p:sp>
        <p:nvSpPr>
          <p:cNvPr id="1027" name="TextBox 1026">
            <a:extLst>
              <a:ext uri="{FF2B5EF4-FFF2-40B4-BE49-F238E27FC236}">
                <a16:creationId xmlns:a16="http://schemas.microsoft.com/office/drawing/2014/main" id="{93D7E9DD-2244-491E-DDB9-96B0A54F61B8}"/>
              </a:ext>
            </a:extLst>
          </p:cNvPr>
          <p:cNvSpPr txBox="1"/>
          <p:nvPr/>
        </p:nvSpPr>
        <p:spPr>
          <a:xfrm>
            <a:off x="6095910" y="2056172"/>
            <a:ext cx="1428341" cy="830997"/>
          </a:xfrm>
          <a:prstGeom prst="rect">
            <a:avLst/>
          </a:prstGeom>
          <a:noFill/>
        </p:spPr>
        <p:txBody>
          <a:bodyPr wrap="square" rtlCol="0">
            <a:spAutoFit/>
          </a:bodyPr>
          <a:lstStyle/>
          <a:p>
            <a:pPr marL="0" algn="l" defTabSz="914400" rtl="0" eaLnBrk="1" latinLnBrk="0" hangingPunct="1"/>
            <a:r>
              <a:rPr lang="en-US" sz="1600" dirty="0"/>
              <a:t>Sun-synch</a:t>
            </a:r>
          </a:p>
          <a:p>
            <a:pPr marL="0" algn="l" defTabSz="914400" rtl="0" eaLnBrk="1" latinLnBrk="0" hangingPunct="1"/>
            <a:r>
              <a:rPr lang="en-US" sz="1600" dirty="0"/>
              <a:t>1330 LTAN</a:t>
            </a:r>
          </a:p>
          <a:p>
            <a:pPr marL="0" algn="l" defTabSz="914400" rtl="0" eaLnBrk="1" latinLnBrk="0" hangingPunct="1"/>
            <a:r>
              <a:rPr lang="en-US" sz="1600" dirty="0"/>
              <a:t>NET Dec 2031</a:t>
            </a:r>
          </a:p>
        </p:txBody>
      </p:sp>
      <p:pic>
        <p:nvPicPr>
          <p:cNvPr id="6" name="Picture 5">
            <a:extLst>
              <a:ext uri="{FF2B5EF4-FFF2-40B4-BE49-F238E27FC236}">
                <a16:creationId xmlns:a16="http://schemas.microsoft.com/office/drawing/2014/main" id="{22066F5F-EB69-1EFE-13F3-C310853E6F20}"/>
              </a:ext>
            </a:extLst>
          </p:cNvPr>
          <p:cNvPicPr>
            <a:picLocks noChangeAspect="1"/>
          </p:cNvPicPr>
          <p:nvPr/>
        </p:nvPicPr>
        <p:blipFill>
          <a:blip r:embed="rId14"/>
          <a:stretch>
            <a:fillRect/>
          </a:stretch>
        </p:blipFill>
        <p:spPr>
          <a:xfrm>
            <a:off x="7254229" y="955154"/>
            <a:ext cx="1290620" cy="1371600"/>
          </a:xfrm>
          <a:prstGeom prst="rect">
            <a:avLst/>
          </a:prstGeom>
        </p:spPr>
      </p:pic>
      <p:sp>
        <p:nvSpPr>
          <p:cNvPr id="1106" name="TextBox 25">
            <a:extLst>
              <a:ext uri="{FF2B5EF4-FFF2-40B4-BE49-F238E27FC236}">
                <a16:creationId xmlns:a16="http://schemas.microsoft.com/office/drawing/2014/main" id="{5D91663F-3B76-6ABE-3A95-156ACC787C7F}"/>
              </a:ext>
            </a:extLst>
          </p:cNvPr>
          <p:cNvSpPr txBox="1">
            <a:spLocks noChangeArrowheads="1"/>
          </p:cNvSpPr>
          <p:nvPr/>
        </p:nvSpPr>
        <p:spPr bwMode="auto">
          <a:xfrm>
            <a:off x="3466800" y="3552755"/>
            <a:ext cx="569387"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350" b="1" dirty="0">
                <a:solidFill>
                  <a:schemeClr val="bg1"/>
                </a:solidFill>
              </a:rPr>
              <a:t>2019</a:t>
            </a:r>
          </a:p>
        </p:txBody>
      </p:sp>
      <p:sp>
        <p:nvSpPr>
          <p:cNvPr id="1107" name="TextBox 28">
            <a:extLst>
              <a:ext uri="{FF2B5EF4-FFF2-40B4-BE49-F238E27FC236}">
                <a16:creationId xmlns:a16="http://schemas.microsoft.com/office/drawing/2014/main" id="{AD15E490-0D48-100D-7AB7-F22F88427B4C}"/>
              </a:ext>
            </a:extLst>
          </p:cNvPr>
          <p:cNvSpPr txBox="1">
            <a:spLocks noChangeArrowheads="1"/>
          </p:cNvSpPr>
          <p:nvPr/>
        </p:nvSpPr>
        <p:spPr bwMode="auto">
          <a:xfrm>
            <a:off x="9132856" y="3529168"/>
            <a:ext cx="569387"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350" b="1" dirty="0">
                <a:solidFill>
                  <a:schemeClr val="bg1"/>
                </a:solidFill>
              </a:rPr>
              <a:t>2031</a:t>
            </a:r>
          </a:p>
        </p:txBody>
      </p:sp>
      <p:sp>
        <p:nvSpPr>
          <p:cNvPr id="1108" name="TextBox 30">
            <a:extLst>
              <a:ext uri="{FF2B5EF4-FFF2-40B4-BE49-F238E27FC236}">
                <a16:creationId xmlns:a16="http://schemas.microsoft.com/office/drawing/2014/main" id="{5C12CAF7-89C9-F1E1-8E4D-4676561DE374}"/>
              </a:ext>
            </a:extLst>
          </p:cNvPr>
          <p:cNvSpPr txBox="1">
            <a:spLocks noChangeArrowheads="1"/>
          </p:cNvSpPr>
          <p:nvPr/>
        </p:nvSpPr>
        <p:spPr bwMode="auto">
          <a:xfrm>
            <a:off x="7244816" y="3540791"/>
            <a:ext cx="569387"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350" b="1" dirty="0">
                <a:solidFill>
                  <a:schemeClr val="bg1"/>
                </a:solidFill>
              </a:rPr>
              <a:t>2027</a:t>
            </a:r>
          </a:p>
        </p:txBody>
      </p:sp>
      <p:sp>
        <p:nvSpPr>
          <p:cNvPr id="1109" name="TextBox 32">
            <a:extLst>
              <a:ext uri="{FF2B5EF4-FFF2-40B4-BE49-F238E27FC236}">
                <a16:creationId xmlns:a16="http://schemas.microsoft.com/office/drawing/2014/main" id="{79F0A624-E6CB-0ED7-D970-43A7148258AA}"/>
              </a:ext>
            </a:extLst>
          </p:cNvPr>
          <p:cNvSpPr txBox="1">
            <a:spLocks noChangeArrowheads="1"/>
          </p:cNvSpPr>
          <p:nvPr/>
        </p:nvSpPr>
        <p:spPr bwMode="auto">
          <a:xfrm>
            <a:off x="5357668" y="3533765"/>
            <a:ext cx="569387"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350" b="1" dirty="0">
                <a:solidFill>
                  <a:schemeClr val="bg1"/>
                </a:solidFill>
              </a:rPr>
              <a:t>2023</a:t>
            </a:r>
          </a:p>
        </p:txBody>
      </p:sp>
      <p:sp>
        <p:nvSpPr>
          <p:cNvPr id="1110" name="Rectangle 1109">
            <a:extLst>
              <a:ext uri="{FF2B5EF4-FFF2-40B4-BE49-F238E27FC236}">
                <a16:creationId xmlns:a16="http://schemas.microsoft.com/office/drawing/2014/main" id="{00FACEC3-6900-D5C7-2641-F5DE009CAA11}"/>
              </a:ext>
            </a:extLst>
          </p:cNvPr>
          <p:cNvSpPr/>
          <p:nvPr/>
        </p:nvSpPr>
        <p:spPr>
          <a:xfrm>
            <a:off x="3482892" y="4384015"/>
            <a:ext cx="2272316" cy="537164"/>
          </a:xfrm>
          <a:prstGeom prst="rect">
            <a:avLst/>
          </a:prstGeom>
          <a:gradFill flip="none" rotWithShape="1">
            <a:gsLst>
              <a:gs pos="0">
                <a:schemeClr val="accent1">
                  <a:lumMod val="5000"/>
                  <a:lumOff val="95000"/>
                  <a:alpha val="35965"/>
                </a:schemeClr>
              </a:gs>
              <a:gs pos="15000">
                <a:schemeClr val="bg1">
                  <a:lumMod val="85000"/>
                  <a:alpha val="73000"/>
                </a:schemeClr>
              </a:gs>
              <a:gs pos="51000">
                <a:schemeClr val="bg1">
                  <a:lumMod val="75000"/>
                </a:schemeClr>
              </a:gs>
              <a:gs pos="100000">
                <a:schemeClr val="bg1">
                  <a:lumMod val="65000"/>
                </a:schemeClr>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r">
              <a:defRPr/>
            </a:pPr>
            <a:r>
              <a:rPr lang="en-US" sz="1350" b="1" dirty="0" err="1">
                <a:solidFill>
                  <a:schemeClr val="tx1"/>
                </a:solidFill>
              </a:rPr>
              <a:t>CloudSat</a:t>
            </a:r>
            <a:r>
              <a:rPr lang="en-US" sz="1350" b="1" dirty="0">
                <a:solidFill>
                  <a:schemeClr val="tx1"/>
                </a:solidFill>
              </a:rPr>
              <a:t>/CALIPSO  </a:t>
            </a:r>
          </a:p>
        </p:txBody>
      </p:sp>
      <p:sp>
        <p:nvSpPr>
          <p:cNvPr id="1111" name="Rectangle 1110">
            <a:extLst>
              <a:ext uri="{FF2B5EF4-FFF2-40B4-BE49-F238E27FC236}">
                <a16:creationId xmlns:a16="http://schemas.microsoft.com/office/drawing/2014/main" id="{1A897AAA-2B0A-A2E2-A691-D3B8AB942B41}"/>
              </a:ext>
            </a:extLst>
          </p:cNvPr>
          <p:cNvSpPr/>
          <p:nvPr/>
        </p:nvSpPr>
        <p:spPr>
          <a:xfrm>
            <a:off x="6002271" y="4384016"/>
            <a:ext cx="1413017" cy="537163"/>
          </a:xfrm>
          <a:prstGeom prst="rect">
            <a:avLst/>
          </a:prstGeom>
          <a:gradFill flip="none" rotWithShape="1">
            <a:gsLst>
              <a:gs pos="0">
                <a:schemeClr val="accent1">
                  <a:lumMod val="5000"/>
                  <a:lumOff val="95000"/>
                  <a:alpha val="58818"/>
                </a:schemeClr>
              </a:gs>
              <a:gs pos="21000">
                <a:schemeClr val="accent5">
                  <a:lumMod val="40000"/>
                  <a:lumOff val="60000"/>
                </a:schemeClr>
              </a:gs>
              <a:gs pos="69000">
                <a:schemeClr val="accent5">
                  <a:lumMod val="60000"/>
                  <a:lumOff val="40000"/>
                </a:schemeClr>
              </a:gs>
              <a:gs pos="100000">
                <a:schemeClr val="accent5">
                  <a:lumMod val="75000"/>
                </a:schemeClr>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p>
        </p:txBody>
      </p:sp>
      <p:sp>
        <p:nvSpPr>
          <p:cNvPr id="1112" name="Rectangle 1111">
            <a:extLst>
              <a:ext uri="{FF2B5EF4-FFF2-40B4-BE49-F238E27FC236}">
                <a16:creationId xmlns:a16="http://schemas.microsoft.com/office/drawing/2014/main" id="{8BD86E4E-99D8-D220-B00E-50CB1C21ED9B}"/>
              </a:ext>
            </a:extLst>
          </p:cNvPr>
          <p:cNvSpPr/>
          <p:nvPr/>
        </p:nvSpPr>
        <p:spPr>
          <a:xfrm>
            <a:off x="3489284" y="5366272"/>
            <a:ext cx="5324088" cy="501834"/>
          </a:xfrm>
          <a:prstGeom prst="rect">
            <a:avLst/>
          </a:prstGeom>
          <a:gradFill flip="none" rotWithShape="1">
            <a:gsLst>
              <a:gs pos="0">
                <a:schemeClr val="accent6">
                  <a:lumMod val="40000"/>
                  <a:lumOff val="60000"/>
                </a:schemeClr>
              </a:gs>
              <a:gs pos="0">
                <a:schemeClr val="accent6">
                  <a:lumMod val="20000"/>
                  <a:lumOff val="80000"/>
                </a:schemeClr>
              </a:gs>
              <a:gs pos="54000">
                <a:schemeClr val="accent6">
                  <a:lumMod val="40000"/>
                  <a:lumOff val="60000"/>
                </a:schemeClr>
              </a:gs>
              <a:gs pos="71000">
                <a:schemeClr val="accent6">
                  <a:lumMod val="60000"/>
                  <a:lumOff val="40000"/>
                </a:schemeClr>
              </a:gs>
              <a:gs pos="100000">
                <a:schemeClr val="accent6">
                  <a:lumMod val="75000"/>
                </a:schemeClr>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b="1" dirty="0">
                <a:solidFill>
                  <a:schemeClr val="accent6">
                    <a:lumMod val="50000"/>
                  </a:schemeClr>
                </a:solidFill>
              </a:rPr>
              <a:t>GPM</a:t>
            </a:r>
          </a:p>
        </p:txBody>
      </p:sp>
      <p:pic>
        <p:nvPicPr>
          <p:cNvPr id="1113" name="Picture 1112">
            <a:extLst>
              <a:ext uri="{FF2B5EF4-FFF2-40B4-BE49-F238E27FC236}">
                <a16:creationId xmlns:a16="http://schemas.microsoft.com/office/drawing/2014/main" id="{CF3D2A92-12B8-F494-4D5E-7D402075F85B}"/>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3651074" y="5377542"/>
            <a:ext cx="825471" cy="467927"/>
          </a:xfrm>
          <a:prstGeom prst="rect">
            <a:avLst/>
          </a:prstGeom>
        </p:spPr>
      </p:pic>
      <p:pic>
        <p:nvPicPr>
          <p:cNvPr id="1114" name="Picture 1113">
            <a:extLst>
              <a:ext uri="{FF2B5EF4-FFF2-40B4-BE49-F238E27FC236}">
                <a16:creationId xmlns:a16="http://schemas.microsoft.com/office/drawing/2014/main" id="{96C2DDAA-6106-94B6-8687-A803C41E8A96}"/>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3567735" y="4419076"/>
            <a:ext cx="677794" cy="470991"/>
          </a:xfrm>
          <a:prstGeom prst="rect">
            <a:avLst/>
          </a:prstGeom>
        </p:spPr>
      </p:pic>
      <p:pic>
        <p:nvPicPr>
          <p:cNvPr id="1115" name="Picture 1114">
            <a:extLst>
              <a:ext uri="{FF2B5EF4-FFF2-40B4-BE49-F238E27FC236}">
                <a16:creationId xmlns:a16="http://schemas.microsoft.com/office/drawing/2014/main" id="{212D144F-F09D-44A4-5C03-08E7224BB03C}"/>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6042691" y="4476829"/>
            <a:ext cx="1328132" cy="372315"/>
          </a:xfrm>
          <a:prstGeom prst="rect">
            <a:avLst/>
          </a:prstGeom>
        </p:spPr>
      </p:pic>
      <p:sp>
        <p:nvSpPr>
          <p:cNvPr id="1116" name="Rectangle 1115">
            <a:extLst>
              <a:ext uri="{FF2B5EF4-FFF2-40B4-BE49-F238E27FC236}">
                <a16:creationId xmlns:a16="http://schemas.microsoft.com/office/drawing/2014/main" id="{37CA95CE-5DD7-4079-412F-9B8439A99D20}"/>
              </a:ext>
            </a:extLst>
          </p:cNvPr>
          <p:cNvSpPr/>
          <p:nvPr/>
        </p:nvSpPr>
        <p:spPr>
          <a:xfrm>
            <a:off x="8323492" y="5584080"/>
            <a:ext cx="938468" cy="501834"/>
          </a:xfrm>
          <a:prstGeom prst="rect">
            <a:avLst/>
          </a:prstGeom>
          <a:gradFill flip="none" rotWithShape="1">
            <a:gsLst>
              <a:gs pos="0">
                <a:schemeClr val="accent1">
                  <a:lumMod val="5000"/>
                  <a:lumOff val="95000"/>
                  <a:alpha val="50916"/>
                </a:schemeClr>
              </a:gs>
              <a:gs pos="45000">
                <a:schemeClr val="accent2">
                  <a:lumMod val="40000"/>
                  <a:lumOff val="60000"/>
                </a:schemeClr>
              </a:gs>
              <a:gs pos="70000">
                <a:schemeClr val="accent2">
                  <a:lumMod val="60000"/>
                  <a:lumOff val="40000"/>
                </a:schemeClr>
              </a:gs>
              <a:gs pos="100000">
                <a:schemeClr val="accent2">
                  <a:lumMod val="75000"/>
                </a:schemeClr>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b="1" dirty="0">
                <a:solidFill>
                  <a:schemeClr val="accent2">
                    <a:lumMod val="50000"/>
                  </a:schemeClr>
                </a:solidFill>
              </a:rPr>
              <a:t>PMM</a:t>
            </a:r>
          </a:p>
        </p:txBody>
      </p:sp>
      <p:sp>
        <p:nvSpPr>
          <p:cNvPr id="1117" name="Rectangle 1116">
            <a:extLst>
              <a:ext uri="{FF2B5EF4-FFF2-40B4-BE49-F238E27FC236}">
                <a16:creationId xmlns:a16="http://schemas.microsoft.com/office/drawing/2014/main" id="{9EE554F5-2C16-9216-2450-809ED79FC187}"/>
              </a:ext>
            </a:extLst>
          </p:cNvPr>
          <p:cNvSpPr/>
          <p:nvPr/>
        </p:nvSpPr>
        <p:spPr>
          <a:xfrm>
            <a:off x="9589939" y="4384016"/>
            <a:ext cx="1456553" cy="537163"/>
          </a:xfrm>
          <a:prstGeom prst="rect">
            <a:avLst/>
          </a:prstGeom>
          <a:gradFill flip="none" rotWithShape="1">
            <a:gsLst>
              <a:gs pos="0">
                <a:schemeClr val="accent1">
                  <a:lumMod val="5000"/>
                  <a:lumOff val="95000"/>
                  <a:alpha val="70012"/>
                </a:schemeClr>
              </a:gs>
              <a:gs pos="42000">
                <a:schemeClr val="accent4">
                  <a:lumMod val="40000"/>
                  <a:lumOff val="60000"/>
                </a:schemeClr>
              </a:gs>
              <a:gs pos="72000">
                <a:schemeClr val="accent4">
                  <a:lumMod val="60000"/>
                  <a:lumOff val="40000"/>
                </a:schemeClr>
              </a:gs>
              <a:gs pos="100000">
                <a:schemeClr val="accent4">
                  <a:lumMod val="75000"/>
                </a:schemeClr>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500" b="1" dirty="0">
                <a:solidFill>
                  <a:schemeClr val="accent4">
                    <a:lumMod val="50000"/>
                  </a:schemeClr>
                </a:solidFill>
              </a:rPr>
              <a:t>AOS-Sky + </a:t>
            </a:r>
            <a:r>
              <a:rPr lang="en-US" sz="1500" b="1" dirty="0" err="1">
                <a:solidFill>
                  <a:schemeClr val="accent4">
                    <a:lumMod val="50000"/>
                  </a:schemeClr>
                </a:solidFill>
              </a:rPr>
              <a:t>HAWCsat</a:t>
            </a:r>
            <a:endParaRPr lang="en-US" b="1" dirty="0">
              <a:solidFill>
                <a:schemeClr val="accent4">
                  <a:lumMod val="50000"/>
                </a:schemeClr>
              </a:solidFill>
            </a:endParaRPr>
          </a:p>
        </p:txBody>
      </p:sp>
      <p:sp>
        <p:nvSpPr>
          <p:cNvPr id="1118" name="Rectangle 1117">
            <a:extLst>
              <a:ext uri="{FF2B5EF4-FFF2-40B4-BE49-F238E27FC236}">
                <a16:creationId xmlns:a16="http://schemas.microsoft.com/office/drawing/2014/main" id="{46170183-D513-8EA0-C00B-1C45D4103EEA}"/>
              </a:ext>
            </a:extLst>
          </p:cNvPr>
          <p:cNvSpPr/>
          <p:nvPr/>
        </p:nvSpPr>
        <p:spPr>
          <a:xfrm>
            <a:off x="7188740" y="5584876"/>
            <a:ext cx="928793" cy="501834"/>
          </a:xfrm>
          <a:prstGeom prst="rect">
            <a:avLst/>
          </a:prstGeom>
          <a:gradFill flip="none" rotWithShape="1">
            <a:gsLst>
              <a:gs pos="0">
                <a:schemeClr val="accent1">
                  <a:lumMod val="5000"/>
                  <a:lumOff val="95000"/>
                  <a:alpha val="37000"/>
                </a:schemeClr>
              </a:gs>
              <a:gs pos="53000">
                <a:srgbClr val="7030A0">
                  <a:alpha val="33917"/>
                </a:srgbClr>
              </a:gs>
              <a:gs pos="71000">
                <a:srgbClr val="7030A0">
                  <a:alpha val="67281"/>
                </a:srgbClr>
              </a:gs>
              <a:gs pos="100000">
                <a:srgbClr val="7030A0"/>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b="1" dirty="0">
                <a:solidFill>
                  <a:srgbClr val="7030A0"/>
                </a:solidFill>
              </a:rPr>
              <a:t>INCUS</a:t>
            </a:r>
          </a:p>
        </p:txBody>
      </p:sp>
      <p:sp>
        <p:nvSpPr>
          <p:cNvPr id="1119" name="TextBox 1118">
            <a:extLst>
              <a:ext uri="{FF2B5EF4-FFF2-40B4-BE49-F238E27FC236}">
                <a16:creationId xmlns:a16="http://schemas.microsoft.com/office/drawing/2014/main" id="{B824B6BE-7EF9-43B8-3F9C-C2F6020F0522}"/>
              </a:ext>
            </a:extLst>
          </p:cNvPr>
          <p:cNvSpPr txBox="1"/>
          <p:nvPr/>
        </p:nvSpPr>
        <p:spPr>
          <a:xfrm>
            <a:off x="3369632" y="4097184"/>
            <a:ext cx="645113" cy="357790"/>
          </a:xfrm>
          <a:prstGeom prst="rect">
            <a:avLst/>
          </a:prstGeom>
          <a:noFill/>
        </p:spPr>
        <p:txBody>
          <a:bodyPr wrap="none" rtlCol="0">
            <a:spAutoFit/>
          </a:bodyPr>
          <a:lstStyle/>
          <a:p>
            <a:pPr algn="r"/>
            <a:r>
              <a:rPr lang="en-US" sz="1725" dirty="0">
                <a:solidFill>
                  <a:schemeClr val="bg1"/>
                </a:solidFill>
              </a:rPr>
              <a:t>Polar</a:t>
            </a:r>
          </a:p>
        </p:txBody>
      </p:sp>
      <p:sp>
        <p:nvSpPr>
          <p:cNvPr id="1120" name="TextBox 1119">
            <a:extLst>
              <a:ext uri="{FF2B5EF4-FFF2-40B4-BE49-F238E27FC236}">
                <a16:creationId xmlns:a16="http://schemas.microsoft.com/office/drawing/2014/main" id="{C7C95207-0894-5D0D-36F8-003D74D4A041}"/>
              </a:ext>
            </a:extLst>
          </p:cNvPr>
          <p:cNvSpPr txBox="1"/>
          <p:nvPr/>
        </p:nvSpPr>
        <p:spPr>
          <a:xfrm>
            <a:off x="3361911" y="5079676"/>
            <a:ext cx="898003" cy="357790"/>
          </a:xfrm>
          <a:prstGeom prst="rect">
            <a:avLst/>
          </a:prstGeom>
          <a:noFill/>
        </p:spPr>
        <p:txBody>
          <a:bodyPr wrap="none" rtlCol="0">
            <a:spAutoFit/>
          </a:bodyPr>
          <a:lstStyle/>
          <a:p>
            <a:pPr algn="r"/>
            <a:r>
              <a:rPr lang="en-US" sz="1725" dirty="0">
                <a:solidFill>
                  <a:schemeClr val="bg1"/>
                </a:solidFill>
              </a:rPr>
              <a:t>Inclined</a:t>
            </a:r>
          </a:p>
        </p:txBody>
      </p:sp>
      <p:sp>
        <p:nvSpPr>
          <p:cNvPr id="1121" name="TextBox 1120">
            <a:extLst>
              <a:ext uri="{FF2B5EF4-FFF2-40B4-BE49-F238E27FC236}">
                <a16:creationId xmlns:a16="http://schemas.microsoft.com/office/drawing/2014/main" id="{E00B8A41-1D6C-988E-1FF5-92A2658FB86E}"/>
              </a:ext>
            </a:extLst>
          </p:cNvPr>
          <p:cNvSpPr txBox="1"/>
          <p:nvPr/>
        </p:nvSpPr>
        <p:spPr>
          <a:xfrm>
            <a:off x="10005012" y="4909803"/>
            <a:ext cx="580608" cy="357790"/>
          </a:xfrm>
          <a:prstGeom prst="rect">
            <a:avLst/>
          </a:prstGeom>
          <a:noFill/>
        </p:spPr>
        <p:txBody>
          <a:bodyPr wrap="none" rtlCol="0">
            <a:spAutoFit/>
          </a:bodyPr>
          <a:lstStyle/>
          <a:p>
            <a:pPr algn="r"/>
            <a:r>
              <a:rPr lang="en-US" sz="1725" dirty="0">
                <a:solidFill>
                  <a:schemeClr val="bg1"/>
                </a:solidFill>
              </a:rPr>
              <a:t>CSA </a:t>
            </a:r>
          </a:p>
        </p:txBody>
      </p:sp>
      <p:sp>
        <p:nvSpPr>
          <p:cNvPr id="1122" name="TextBox 1121">
            <a:extLst>
              <a:ext uri="{FF2B5EF4-FFF2-40B4-BE49-F238E27FC236}">
                <a16:creationId xmlns:a16="http://schemas.microsoft.com/office/drawing/2014/main" id="{1DBD5963-0895-71AE-A05E-E260EBBC6208}"/>
              </a:ext>
            </a:extLst>
          </p:cNvPr>
          <p:cNvSpPr txBox="1"/>
          <p:nvPr/>
        </p:nvSpPr>
        <p:spPr>
          <a:xfrm>
            <a:off x="9715531" y="6100628"/>
            <a:ext cx="623312" cy="357790"/>
          </a:xfrm>
          <a:prstGeom prst="rect">
            <a:avLst/>
          </a:prstGeom>
          <a:noFill/>
        </p:spPr>
        <p:txBody>
          <a:bodyPr wrap="none" rtlCol="0">
            <a:spAutoFit/>
          </a:bodyPr>
          <a:lstStyle/>
          <a:p>
            <a:pPr algn="r"/>
            <a:r>
              <a:rPr lang="en-US" sz="1725" dirty="0">
                <a:solidFill>
                  <a:schemeClr val="bg1"/>
                </a:solidFill>
              </a:rPr>
              <a:t>JAXA</a:t>
            </a:r>
          </a:p>
        </p:txBody>
      </p:sp>
      <p:grpSp>
        <p:nvGrpSpPr>
          <p:cNvPr id="1125" name="Group 1124">
            <a:extLst>
              <a:ext uri="{FF2B5EF4-FFF2-40B4-BE49-F238E27FC236}">
                <a16:creationId xmlns:a16="http://schemas.microsoft.com/office/drawing/2014/main" id="{61B7BD11-DD57-F94C-7456-3E26AE266873}"/>
              </a:ext>
            </a:extLst>
          </p:cNvPr>
          <p:cNvGrpSpPr/>
          <p:nvPr/>
        </p:nvGrpSpPr>
        <p:grpSpPr>
          <a:xfrm>
            <a:off x="3481361" y="3597266"/>
            <a:ext cx="7910745" cy="447323"/>
            <a:chOff x="409006" y="2899779"/>
            <a:chExt cx="10547660" cy="596431"/>
          </a:xfrm>
          <a:effectLst>
            <a:glow rad="50800">
              <a:schemeClr val="bg1">
                <a:alpha val="70097"/>
              </a:schemeClr>
            </a:glow>
          </a:effectLst>
        </p:grpSpPr>
        <p:grpSp>
          <p:nvGrpSpPr>
            <p:cNvPr id="1126" name="Group 1125">
              <a:extLst>
                <a:ext uri="{FF2B5EF4-FFF2-40B4-BE49-F238E27FC236}">
                  <a16:creationId xmlns:a16="http://schemas.microsoft.com/office/drawing/2014/main" id="{57FCFDD9-1D9A-3E5E-9258-9147CF3DD72A}"/>
                </a:ext>
              </a:extLst>
            </p:cNvPr>
            <p:cNvGrpSpPr/>
            <p:nvPr/>
          </p:nvGrpSpPr>
          <p:grpSpPr>
            <a:xfrm>
              <a:off x="8584295" y="3049710"/>
              <a:ext cx="1252579" cy="306742"/>
              <a:chOff x="1118249" y="2098615"/>
              <a:chExt cx="1380012" cy="318955"/>
            </a:xfrm>
          </p:grpSpPr>
          <p:cxnSp>
            <p:nvCxnSpPr>
              <p:cNvPr id="1147" name="Straight Connector 1146">
                <a:extLst>
                  <a:ext uri="{FF2B5EF4-FFF2-40B4-BE49-F238E27FC236}">
                    <a16:creationId xmlns:a16="http://schemas.microsoft.com/office/drawing/2014/main" id="{97E765CB-E6E4-E6C3-4067-CF1B78AB0A86}"/>
                  </a:ext>
                </a:extLst>
              </p:cNvPr>
              <p:cNvCxnSpPr/>
              <p:nvPr/>
            </p:nvCxnSpPr>
            <p:spPr>
              <a:xfrm rot="5400000">
                <a:off x="2346591" y="2265900"/>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48" name="Straight Connector 1147">
                <a:extLst>
                  <a:ext uri="{FF2B5EF4-FFF2-40B4-BE49-F238E27FC236}">
                    <a16:creationId xmlns:a16="http://schemas.microsoft.com/office/drawing/2014/main" id="{72845297-0680-A3E1-4F14-5EDA4A16D5FD}"/>
                  </a:ext>
                </a:extLst>
              </p:cNvPr>
              <p:cNvCxnSpPr/>
              <p:nvPr/>
            </p:nvCxnSpPr>
            <p:spPr>
              <a:xfrm rot="5400000">
                <a:off x="968167" y="2248697"/>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49" name="Straight Connector 1148">
                <a:extLst>
                  <a:ext uri="{FF2B5EF4-FFF2-40B4-BE49-F238E27FC236}">
                    <a16:creationId xmlns:a16="http://schemas.microsoft.com/office/drawing/2014/main" id="{B45D6964-0ADD-CC97-3998-EF02DA7FF29B}"/>
                  </a:ext>
                </a:extLst>
              </p:cNvPr>
              <p:cNvCxnSpPr/>
              <p:nvPr/>
            </p:nvCxnSpPr>
            <p:spPr>
              <a:xfrm rot="5400000">
                <a:off x="1660438" y="2248697"/>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grpSp>
        <p:grpSp>
          <p:nvGrpSpPr>
            <p:cNvPr id="1127" name="Group 1126">
              <a:extLst>
                <a:ext uri="{FF2B5EF4-FFF2-40B4-BE49-F238E27FC236}">
                  <a16:creationId xmlns:a16="http://schemas.microsoft.com/office/drawing/2014/main" id="{8C2ECD72-8817-4EF3-6940-A9B8687850EC}"/>
                </a:ext>
              </a:extLst>
            </p:cNvPr>
            <p:cNvGrpSpPr/>
            <p:nvPr/>
          </p:nvGrpSpPr>
          <p:grpSpPr>
            <a:xfrm>
              <a:off x="6065107" y="3049710"/>
              <a:ext cx="1252579" cy="306742"/>
              <a:chOff x="1118249" y="2098615"/>
              <a:chExt cx="1380012" cy="318955"/>
            </a:xfrm>
          </p:grpSpPr>
          <p:cxnSp>
            <p:nvCxnSpPr>
              <p:cNvPr id="1144" name="Straight Connector 1143">
                <a:extLst>
                  <a:ext uri="{FF2B5EF4-FFF2-40B4-BE49-F238E27FC236}">
                    <a16:creationId xmlns:a16="http://schemas.microsoft.com/office/drawing/2014/main" id="{ED7C0181-CCC6-9BDC-A72F-61DB5C1D5709}"/>
                  </a:ext>
                </a:extLst>
              </p:cNvPr>
              <p:cNvCxnSpPr/>
              <p:nvPr/>
            </p:nvCxnSpPr>
            <p:spPr>
              <a:xfrm rot="5400000">
                <a:off x="2346591" y="2265900"/>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45" name="Straight Connector 1144">
                <a:extLst>
                  <a:ext uri="{FF2B5EF4-FFF2-40B4-BE49-F238E27FC236}">
                    <a16:creationId xmlns:a16="http://schemas.microsoft.com/office/drawing/2014/main" id="{69A08583-5CBA-993D-4F78-AAFDDFA189B1}"/>
                  </a:ext>
                </a:extLst>
              </p:cNvPr>
              <p:cNvCxnSpPr/>
              <p:nvPr/>
            </p:nvCxnSpPr>
            <p:spPr>
              <a:xfrm rot="5400000">
                <a:off x="968167" y="2248697"/>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46" name="Straight Connector 1145">
                <a:extLst>
                  <a:ext uri="{FF2B5EF4-FFF2-40B4-BE49-F238E27FC236}">
                    <a16:creationId xmlns:a16="http://schemas.microsoft.com/office/drawing/2014/main" id="{E881B642-D9BD-19D5-F708-7DA17BFE6337}"/>
                  </a:ext>
                </a:extLst>
              </p:cNvPr>
              <p:cNvCxnSpPr/>
              <p:nvPr/>
            </p:nvCxnSpPr>
            <p:spPr>
              <a:xfrm rot="5400000">
                <a:off x="1660438" y="2248697"/>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grpSp>
        <p:grpSp>
          <p:nvGrpSpPr>
            <p:cNvPr id="1128" name="Group 1127">
              <a:extLst>
                <a:ext uri="{FF2B5EF4-FFF2-40B4-BE49-F238E27FC236}">
                  <a16:creationId xmlns:a16="http://schemas.microsoft.com/office/drawing/2014/main" id="{C99AAA58-7269-12DC-D985-3B417D9215ED}"/>
                </a:ext>
              </a:extLst>
            </p:cNvPr>
            <p:cNvGrpSpPr/>
            <p:nvPr/>
          </p:nvGrpSpPr>
          <p:grpSpPr>
            <a:xfrm>
              <a:off x="1042257" y="3049710"/>
              <a:ext cx="1252579" cy="306742"/>
              <a:chOff x="1118249" y="2098615"/>
              <a:chExt cx="1380012" cy="318955"/>
            </a:xfrm>
          </p:grpSpPr>
          <p:cxnSp>
            <p:nvCxnSpPr>
              <p:cNvPr id="1141" name="Straight Connector 1140">
                <a:extLst>
                  <a:ext uri="{FF2B5EF4-FFF2-40B4-BE49-F238E27FC236}">
                    <a16:creationId xmlns:a16="http://schemas.microsoft.com/office/drawing/2014/main" id="{2E9A9C3C-6CFC-C471-ADD3-9C06D51B6185}"/>
                  </a:ext>
                </a:extLst>
              </p:cNvPr>
              <p:cNvCxnSpPr/>
              <p:nvPr/>
            </p:nvCxnSpPr>
            <p:spPr>
              <a:xfrm rot="5400000">
                <a:off x="2346591" y="2265900"/>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42" name="Straight Connector 1141">
                <a:extLst>
                  <a:ext uri="{FF2B5EF4-FFF2-40B4-BE49-F238E27FC236}">
                    <a16:creationId xmlns:a16="http://schemas.microsoft.com/office/drawing/2014/main" id="{113802AB-6616-9598-99B4-8AD4105D4D14}"/>
                  </a:ext>
                </a:extLst>
              </p:cNvPr>
              <p:cNvCxnSpPr/>
              <p:nvPr/>
            </p:nvCxnSpPr>
            <p:spPr>
              <a:xfrm rot="5400000">
                <a:off x="968167" y="2248697"/>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43" name="Straight Connector 1142">
                <a:extLst>
                  <a:ext uri="{FF2B5EF4-FFF2-40B4-BE49-F238E27FC236}">
                    <a16:creationId xmlns:a16="http://schemas.microsoft.com/office/drawing/2014/main" id="{1E96B6CA-E5F2-ADD1-AEB4-C59A4C887BDE}"/>
                  </a:ext>
                </a:extLst>
              </p:cNvPr>
              <p:cNvCxnSpPr/>
              <p:nvPr/>
            </p:nvCxnSpPr>
            <p:spPr>
              <a:xfrm rot="5400000">
                <a:off x="1660438" y="2248697"/>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grpSp>
        <p:cxnSp>
          <p:nvCxnSpPr>
            <p:cNvPr id="1129" name="Straight Connector 1128">
              <a:extLst>
                <a:ext uri="{FF2B5EF4-FFF2-40B4-BE49-F238E27FC236}">
                  <a16:creationId xmlns:a16="http://schemas.microsoft.com/office/drawing/2014/main" id="{B5285F4C-37C2-6D6F-81F4-F65827E75162}"/>
                </a:ext>
              </a:extLst>
            </p:cNvPr>
            <p:cNvCxnSpPr>
              <a:cxnSpLocks/>
            </p:cNvCxnSpPr>
            <p:nvPr/>
          </p:nvCxnSpPr>
          <p:spPr>
            <a:xfrm flipV="1">
              <a:off x="410445" y="3203081"/>
              <a:ext cx="10546221" cy="0"/>
            </a:xfrm>
            <a:prstGeom prst="line">
              <a:avLst/>
            </a:prstGeom>
            <a:ln w="31750">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1130" name="Straight Connector 1129">
              <a:extLst>
                <a:ext uri="{FF2B5EF4-FFF2-40B4-BE49-F238E27FC236}">
                  <a16:creationId xmlns:a16="http://schemas.microsoft.com/office/drawing/2014/main" id="{A8DD4841-B0E2-60A8-1949-506EF71798AE}"/>
                </a:ext>
              </a:extLst>
            </p:cNvPr>
            <p:cNvCxnSpPr>
              <a:cxnSpLocks/>
            </p:cNvCxnSpPr>
            <p:nvPr/>
          </p:nvCxnSpPr>
          <p:spPr>
            <a:xfrm flipH="1">
              <a:off x="409006" y="2899779"/>
              <a:ext cx="2882" cy="586259"/>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31" name="Straight Connector 1130">
              <a:extLst>
                <a:ext uri="{FF2B5EF4-FFF2-40B4-BE49-F238E27FC236}">
                  <a16:creationId xmlns:a16="http://schemas.microsoft.com/office/drawing/2014/main" id="{F1083006-56E4-DFA0-0657-881B09CCB172}"/>
                </a:ext>
              </a:extLst>
            </p:cNvPr>
            <p:cNvCxnSpPr>
              <a:cxnSpLocks/>
            </p:cNvCxnSpPr>
            <p:nvPr/>
          </p:nvCxnSpPr>
          <p:spPr>
            <a:xfrm rot="5400000">
              <a:off x="7661054" y="3202360"/>
              <a:ext cx="586259" cy="1441"/>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32" name="Straight Connector 1131">
              <a:extLst>
                <a:ext uri="{FF2B5EF4-FFF2-40B4-BE49-F238E27FC236}">
                  <a16:creationId xmlns:a16="http://schemas.microsoft.com/office/drawing/2014/main" id="{66B0D9E9-5CEF-A074-E864-6ECD9C4FFEC0}"/>
                </a:ext>
              </a:extLst>
            </p:cNvPr>
            <p:cNvCxnSpPr>
              <a:cxnSpLocks/>
            </p:cNvCxnSpPr>
            <p:nvPr/>
          </p:nvCxnSpPr>
          <p:spPr>
            <a:xfrm rot="5400000">
              <a:off x="2633081" y="3202360"/>
              <a:ext cx="586259" cy="1441"/>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33" name="Straight Connector 1132">
              <a:extLst>
                <a:ext uri="{FF2B5EF4-FFF2-40B4-BE49-F238E27FC236}">
                  <a16:creationId xmlns:a16="http://schemas.microsoft.com/office/drawing/2014/main" id="{47CC7E53-78E1-BD97-623C-869AA0FCF1FF}"/>
                </a:ext>
              </a:extLst>
            </p:cNvPr>
            <p:cNvCxnSpPr>
              <a:cxnSpLocks/>
            </p:cNvCxnSpPr>
            <p:nvPr/>
          </p:nvCxnSpPr>
          <p:spPr>
            <a:xfrm rot="5400000">
              <a:off x="5144758" y="3202360"/>
              <a:ext cx="586259" cy="1441"/>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34" name="Straight Connector 1133">
              <a:extLst>
                <a:ext uri="{FF2B5EF4-FFF2-40B4-BE49-F238E27FC236}">
                  <a16:creationId xmlns:a16="http://schemas.microsoft.com/office/drawing/2014/main" id="{2C5382FF-F0EE-A02B-D304-F476F78D971F}"/>
                </a:ext>
              </a:extLst>
            </p:cNvPr>
            <p:cNvCxnSpPr>
              <a:cxnSpLocks/>
            </p:cNvCxnSpPr>
            <p:nvPr/>
          </p:nvCxnSpPr>
          <p:spPr>
            <a:xfrm rot="5400000">
              <a:off x="10167869" y="3202360"/>
              <a:ext cx="586259" cy="1441"/>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grpSp>
          <p:nvGrpSpPr>
            <p:cNvPr id="1135" name="Group 1134">
              <a:extLst>
                <a:ext uri="{FF2B5EF4-FFF2-40B4-BE49-F238E27FC236}">
                  <a16:creationId xmlns:a16="http://schemas.microsoft.com/office/drawing/2014/main" id="{0E8EC6C7-A62F-0DA8-85E7-AB092AA353F1}"/>
                </a:ext>
              </a:extLst>
            </p:cNvPr>
            <p:cNvGrpSpPr/>
            <p:nvPr/>
          </p:nvGrpSpPr>
          <p:grpSpPr>
            <a:xfrm>
              <a:off x="3556075" y="3049710"/>
              <a:ext cx="1252579" cy="306742"/>
              <a:chOff x="1118249" y="2098615"/>
              <a:chExt cx="1380012" cy="318955"/>
            </a:xfrm>
          </p:grpSpPr>
          <p:cxnSp>
            <p:nvCxnSpPr>
              <p:cNvPr id="1138" name="Straight Connector 1137">
                <a:extLst>
                  <a:ext uri="{FF2B5EF4-FFF2-40B4-BE49-F238E27FC236}">
                    <a16:creationId xmlns:a16="http://schemas.microsoft.com/office/drawing/2014/main" id="{15ED17F3-C81A-904F-3997-538537A594C6}"/>
                  </a:ext>
                </a:extLst>
              </p:cNvPr>
              <p:cNvCxnSpPr/>
              <p:nvPr/>
            </p:nvCxnSpPr>
            <p:spPr>
              <a:xfrm rot="5400000">
                <a:off x="2346591" y="2265900"/>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39" name="Straight Connector 1138">
                <a:extLst>
                  <a:ext uri="{FF2B5EF4-FFF2-40B4-BE49-F238E27FC236}">
                    <a16:creationId xmlns:a16="http://schemas.microsoft.com/office/drawing/2014/main" id="{A8F0D0E4-AE4F-6648-B633-6F5B784D54AC}"/>
                  </a:ext>
                </a:extLst>
              </p:cNvPr>
              <p:cNvCxnSpPr/>
              <p:nvPr/>
            </p:nvCxnSpPr>
            <p:spPr>
              <a:xfrm rot="5400000">
                <a:off x="968167" y="2248697"/>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140" name="Straight Connector 1139">
                <a:extLst>
                  <a:ext uri="{FF2B5EF4-FFF2-40B4-BE49-F238E27FC236}">
                    <a16:creationId xmlns:a16="http://schemas.microsoft.com/office/drawing/2014/main" id="{719B09FA-6DAC-059A-6EAA-3595D876DD0D}"/>
                  </a:ext>
                </a:extLst>
              </p:cNvPr>
              <p:cNvCxnSpPr/>
              <p:nvPr/>
            </p:nvCxnSpPr>
            <p:spPr>
              <a:xfrm rot="5400000">
                <a:off x="1660438" y="2248697"/>
                <a:ext cx="301752" cy="1588"/>
              </a:xfrm>
              <a:prstGeom prst="line">
                <a:avLst/>
              </a:prstGeom>
              <a:ln w="31750">
                <a:solidFill>
                  <a:schemeClr val="accent4"/>
                </a:solidFill>
              </a:ln>
            </p:spPr>
            <p:style>
              <a:lnRef idx="2">
                <a:schemeClr val="accent1"/>
              </a:lnRef>
              <a:fillRef idx="0">
                <a:schemeClr val="accent1"/>
              </a:fillRef>
              <a:effectRef idx="1">
                <a:schemeClr val="accent1"/>
              </a:effectRef>
              <a:fontRef idx="minor">
                <a:schemeClr val="tx1"/>
              </a:fontRef>
            </p:style>
          </p:cxnSp>
        </p:grpSp>
        <p:cxnSp>
          <p:nvCxnSpPr>
            <p:cNvPr id="1136" name="Straight Arrow Connector 1135">
              <a:extLst>
                <a:ext uri="{FF2B5EF4-FFF2-40B4-BE49-F238E27FC236}">
                  <a16:creationId xmlns:a16="http://schemas.microsoft.com/office/drawing/2014/main" id="{5BA3845A-4004-769F-89CD-0100BB91859D}"/>
                </a:ext>
              </a:extLst>
            </p:cNvPr>
            <p:cNvCxnSpPr>
              <a:cxnSpLocks/>
            </p:cNvCxnSpPr>
            <p:nvPr/>
          </p:nvCxnSpPr>
          <p:spPr>
            <a:xfrm flipV="1">
              <a:off x="2549676" y="3231849"/>
              <a:ext cx="0" cy="249205"/>
            </a:xfrm>
            <a:prstGeom prst="straightConnector1">
              <a:avLst/>
            </a:prstGeom>
            <a:ln w="952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137" name="Straight Arrow Connector 1136">
              <a:extLst>
                <a:ext uri="{FF2B5EF4-FFF2-40B4-BE49-F238E27FC236}">
                  <a16:creationId xmlns:a16="http://schemas.microsoft.com/office/drawing/2014/main" id="{DF39ABFC-17DC-C6CA-F196-4D935AC8924E}"/>
                </a:ext>
              </a:extLst>
            </p:cNvPr>
            <p:cNvCxnSpPr>
              <a:cxnSpLocks/>
            </p:cNvCxnSpPr>
            <p:nvPr/>
          </p:nvCxnSpPr>
          <p:spPr>
            <a:xfrm flipV="1">
              <a:off x="2975949" y="3231849"/>
              <a:ext cx="0" cy="249205"/>
            </a:xfrm>
            <a:prstGeom prst="straightConnector1">
              <a:avLst/>
            </a:prstGeom>
            <a:ln w="952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grpSp>
      <p:sp>
        <p:nvSpPr>
          <p:cNvPr id="1150" name="TextBox 1149">
            <a:extLst>
              <a:ext uri="{FF2B5EF4-FFF2-40B4-BE49-F238E27FC236}">
                <a16:creationId xmlns:a16="http://schemas.microsoft.com/office/drawing/2014/main" id="{A79DEB9E-B7D1-C7E5-9D07-A04A61831B9D}"/>
              </a:ext>
            </a:extLst>
          </p:cNvPr>
          <p:cNvSpPr txBox="1"/>
          <p:nvPr/>
        </p:nvSpPr>
        <p:spPr>
          <a:xfrm>
            <a:off x="10195567" y="6100628"/>
            <a:ext cx="652166" cy="357790"/>
          </a:xfrm>
          <a:prstGeom prst="rect">
            <a:avLst/>
          </a:prstGeom>
          <a:noFill/>
        </p:spPr>
        <p:txBody>
          <a:bodyPr wrap="none" rtlCol="0">
            <a:spAutoFit/>
          </a:bodyPr>
          <a:lstStyle/>
          <a:p>
            <a:pPr algn="r"/>
            <a:r>
              <a:rPr lang="en-US" sz="1725" dirty="0">
                <a:solidFill>
                  <a:schemeClr val="bg1"/>
                </a:solidFill>
              </a:rPr>
              <a:t>CNES</a:t>
            </a:r>
          </a:p>
        </p:txBody>
      </p:sp>
      <p:sp>
        <p:nvSpPr>
          <p:cNvPr id="1151" name="Rectangle 1150">
            <a:extLst>
              <a:ext uri="{FF2B5EF4-FFF2-40B4-BE49-F238E27FC236}">
                <a16:creationId xmlns:a16="http://schemas.microsoft.com/office/drawing/2014/main" id="{DFA67291-99A2-8D07-9D35-3B7BFD7FD5F4}"/>
              </a:ext>
            </a:extLst>
          </p:cNvPr>
          <p:cNvSpPr/>
          <p:nvPr/>
        </p:nvSpPr>
        <p:spPr>
          <a:xfrm>
            <a:off x="8323493" y="5583319"/>
            <a:ext cx="2366798" cy="501834"/>
          </a:xfrm>
          <a:prstGeom prst="rect">
            <a:avLst/>
          </a:prstGeom>
          <a:noFill/>
          <a:ln>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52" name="Rectangle 1151">
            <a:extLst>
              <a:ext uri="{FF2B5EF4-FFF2-40B4-BE49-F238E27FC236}">
                <a16:creationId xmlns:a16="http://schemas.microsoft.com/office/drawing/2014/main" id="{FC057783-3CEA-4034-058E-9CB405A757EE}"/>
              </a:ext>
            </a:extLst>
          </p:cNvPr>
          <p:cNvSpPr/>
          <p:nvPr/>
        </p:nvSpPr>
        <p:spPr>
          <a:xfrm>
            <a:off x="6002767" y="4386957"/>
            <a:ext cx="2366798" cy="532944"/>
          </a:xfrm>
          <a:prstGeom prst="rect">
            <a:avLst/>
          </a:prstGeom>
          <a:noFill/>
          <a:ln>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53" name="Rectangle 1152">
            <a:extLst>
              <a:ext uri="{FF2B5EF4-FFF2-40B4-BE49-F238E27FC236}">
                <a16:creationId xmlns:a16="http://schemas.microsoft.com/office/drawing/2014/main" id="{1E3B9765-658B-35A7-B890-CDF7A11DDAEC}"/>
              </a:ext>
            </a:extLst>
          </p:cNvPr>
          <p:cNvSpPr/>
          <p:nvPr/>
        </p:nvSpPr>
        <p:spPr>
          <a:xfrm>
            <a:off x="9589030" y="4388233"/>
            <a:ext cx="2366798" cy="532944"/>
          </a:xfrm>
          <a:prstGeom prst="rect">
            <a:avLst/>
          </a:prstGeom>
          <a:noFill/>
          <a:ln>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54" name="TextBox 1153">
            <a:extLst>
              <a:ext uri="{FF2B5EF4-FFF2-40B4-BE49-F238E27FC236}">
                <a16:creationId xmlns:a16="http://schemas.microsoft.com/office/drawing/2014/main" id="{87E5B95B-1B51-82A2-84BF-A5E931B7D058}"/>
              </a:ext>
            </a:extLst>
          </p:cNvPr>
          <p:cNvSpPr txBox="1"/>
          <p:nvPr/>
        </p:nvSpPr>
        <p:spPr>
          <a:xfrm>
            <a:off x="7594440" y="4383087"/>
            <a:ext cx="802606" cy="577081"/>
          </a:xfrm>
          <a:prstGeom prst="rect">
            <a:avLst/>
          </a:prstGeom>
          <a:noFill/>
        </p:spPr>
        <p:txBody>
          <a:bodyPr wrap="square" rtlCol="0">
            <a:spAutoFit/>
          </a:bodyPr>
          <a:lstStyle/>
          <a:p>
            <a:r>
              <a:rPr lang="en-US" sz="1050" dirty="0">
                <a:solidFill>
                  <a:schemeClr val="bg1"/>
                </a:solidFill>
              </a:rPr>
              <a:t>Possible extended mission</a:t>
            </a:r>
          </a:p>
        </p:txBody>
      </p:sp>
      <p:sp>
        <p:nvSpPr>
          <p:cNvPr id="1155" name="TextBox 1154">
            <a:extLst>
              <a:ext uri="{FF2B5EF4-FFF2-40B4-BE49-F238E27FC236}">
                <a16:creationId xmlns:a16="http://schemas.microsoft.com/office/drawing/2014/main" id="{FF3E8614-D746-2B6D-9C65-23FAB45838F7}"/>
              </a:ext>
            </a:extLst>
          </p:cNvPr>
          <p:cNvSpPr txBox="1"/>
          <p:nvPr/>
        </p:nvSpPr>
        <p:spPr>
          <a:xfrm>
            <a:off x="9170860" y="5872646"/>
            <a:ext cx="1649187" cy="253916"/>
          </a:xfrm>
          <a:prstGeom prst="rect">
            <a:avLst/>
          </a:prstGeom>
          <a:noFill/>
        </p:spPr>
        <p:txBody>
          <a:bodyPr wrap="square" rtlCol="0">
            <a:spAutoFit/>
          </a:bodyPr>
          <a:lstStyle/>
          <a:p>
            <a:r>
              <a:rPr lang="en-US" sz="1050" dirty="0">
                <a:solidFill>
                  <a:schemeClr val="bg1"/>
                </a:solidFill>
              </a:rPr>
              <a:t>Possible extended mission</a:t>
            </a:r>
          </a:p>
        </p:txBody>
      </p:sp>
      <p:sp>
        <p:nvSpPr>
          <p:cNvPr id="1156" name="TextBox 1155">
            <a:extLst>
              <a:ext uri="{FF2B5EF4-FFF2-40B4-BE49-F238E27FC236}">
                <a16:creationId xmlns:a16="http://schemas.microsoft.com/office/drawing/2014/main" id="{70216C5B-1746-8B16-995F-E68078F62E25}"/>
              </a:ext>
            </a:extLst>
          </p:cNvPr>
          <p:cNvSpPr txBox="1"/>
          <p:nvPr/>
        </p:nvSpPr>
        <p:spPr>
          <a:xfrm>
            <a:off x="11153991" y="4383087"/>
            <a:ext cx="802606" cy="577081"/>
          </a:xfrm>
          <a:prstGeom prst="rect">
            <a:avLst/>
          </a:prstGeom>
          <a:noFill/>
        </p:spPr>
        <p:txBody>
          <a:bodyPr wrap="square" rtlCol="0">
            <a:spAutoFit/>
          </a:bodyPr>
          <a:lstStyle/>
          <a:p>
            <a:r>
              <a:rPr lang="en-US" sz="1050" dirty="0">
                <a:solidFill>
                  <a:schemeClr val="bg1"/>
                </a:solidFill>
              </a:rPr>
              <a:t>Possible extended mission</a:t>
            </a:r>
          </a:p>
        </p:txBody>
      </p:sp>
      <p:sp>
        <p:nvSpPr>
          <p:cNvPr id="1157" name="TextBox 1156">
            <a:extLst>
              <a:ext uri="{FF2B5EF4-FFF2-40B4-BE49-F238E27FC236}">
                <a16:creationId xmlns:a16="http://schemas.microsoft.com/office/drawing/2014/main" id="{15030437-B9BD-4C09-8568-6762D44B9133}"/>
              </a:ext>
            </a:extLst>
          </p:cNvPr>
          <p:cNvSpPr txBox="1"/>
          <p:nvPr/>
        </p:nvSpPr>
        <p:spPr>
          <a:xfrm>
            <a:off x="8324615" y="4842567"/>
            <a:ext cx="1186613" cy="577081"/>
          </a:xfrm>
          <a:prstGeom prst="rect">
            <a:avLst/>
          </a:prstGeom>
          <a:noFill/>
        </p:spPr>
        <p:txBody>
          <a:bodyPr wrap="square" rtlCol="0">
            <a:spAutoFit/>
          </a:bodyPr>
          <a:lstStyle/>
          <a:p>
            <a:r>
              <a:rPr lang="en-US" sz="1050" dirty="0">
                <a:solidFill>
                  <a:schemeClr val="bg1"/>
                </a:solidFill>
              </a:rPr>
              <a:t>End of GPM station keeping fuel</a:t>
            </a:r>
          </a:p>
        </p:txBody>
      </p:sp>
      <p:sp>
        <p:nvSpPr>
          <p:cNvPr id="1158" name="Rectangle 1157">
            <a:extLst>
              <a:ext uri="{FF2B5EF4-FFF2-40B4-BE49-F238E27FC236}">
                <a16:creationId xmlns:a16="http://schemas.microsoft.com/office/drawing/2014/main" id="{08AE6A33-FF46-6308-6477-40B21BC035AB}"/>
              </a:ext>
            </a:extLst>
          </p:cNvPr>
          <p:cNvSpPr/>
          <p:nvPr/>
        </p:nvSpPr>
        <p:spPr>
          <a:xfrm>
            <a:off x="8316121" y="6151891"/>
            <a:ext cx="938468" cy="501834"/>
          </a:xfrm>
          <a:prstGeom prst="rect">
            <a:avLst/>
          </a:prstGeom>
          <a:gradFill flip="none" rotWithShape="1">
            <a:gsLst>
              <a:gs pos="0">
                <a:schemeClr val="accent1">
                  <a:lumMod val="5000"/>
                  <a:lumOff val="95000"/>
                  <a:alpha val="50916"/>
                </a:schemeClr>
              </a:gs>
              <a:gs pos="45000">
                <a:schemeClr val="accent2">
                  <a:lumMod val="40000"/>
                  <a:lumOff val="60000"/>
                </a:schemeClr>
              </a:gs>
              <a:gs pos="70000">
                <a:schemeClr val="accent2">
                  <a:lumMod val="60000"/>
                  <a:lumOff val="40000"/>
                </a:schemeClr>
              </a:gs>
              <a:gs pos="100000">
                <a:schemeClr val="accent2">
                  <a:lumMod val="75000"/>
                </a:schemeClr>
              </a:gs>
            </a:gsLst>
            <a:lin ang="10800000" scaled="1"/>
            <a:tileRect/>
          </a:gradFill>
          <a:ln w="25400">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b="1" dirty="0">
                <a:solidFill>
                  <a:schemeClr val="accent2">
                    <a:lumMod val="50000"/>
                  </a:schemeClr>
                </a:solidFill>
              </a:rPr>
              <a:t>AOS-Storm</a:t>
            </a:r>
          </a:p>
        </p:txBody>
      </p:sp>
      <p:sp>
        <p:nvSpPr>
          <p:cNvPr id="1159" name="Rectangle 1158">
            <a:extLst>
              <a:ext uri="{FF2B5EF4-FFF2-40B4-BE49-F238E27FC236}">
                <a16:creationId xmlns:a16="http://schemas.microsoft.com/office/drawing/2014/main" id="{EB95E7EB-5AE7-FF67-D4E8-82F047ABAFEF}"/>
              </a:ext>
            </a:extLst>
          </p:cNvPr>
          <p:cNvSpPr/>
          <p:nvPr/>
        </p:nvSpPr>
        <p:spPr>
          <a:xfrm>
            <a:off x="8316121" y="6151130"/>
            <a:ext cx="1406771" cy="501834"/>
          </a:xfrm>
          <a:prstGeom prst="rect">
            <a:avLst/>
          </a:prstGeom>
          <a:noFill/>
          <a:ln>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60" name="TextBox 1159">
            <a:extLst>
              <a:ext uri="{FF2B5EF4-FFF2-40B4-BE49-F238E27FC236}">
                <a16:creationId xmlns:a16="http://schemas.microsoft.com/office/drawing/2014/main" id="{EAC08537-23F4-07D6-461B-42C98A81D9F4}"/>
              </a:ext>
            </a:extLst>
          </p:cNvPr>
          <p:cNvSpPr txBox="1"/>
          <p:nvPr/>
        </p:nvSpPr>
        <p:spPr>
          <a:xfrm>
            <a:off x="9197187" y="6125048"/>
            <a:ext cx="802606" cy="577081"/>
          </a:xfrm>
          <a:prstGeom prst="rect">
            <a:avLst/>
          </a:prstGeom>
          <a:noFill/>
        </p:spPr>
        <p:txBody>
          <a:bodyPr wrap="square" rtlCol="0">
            <a:spAutoFit/>
          </a:bodyPr>
          <a:lstStyle/>
          <a:p>
            <a:r>
              <a:rPr lang="en-US" sz="1050" dirty="0">
                <a:solidFill>
                  <a:schemeClr val="bg1"/>
                </a:solidFill>
              </a:rPr>
              <a:t>Possible extended mission</a:t>
            </a:r>
          </a:p>
        </p:txBody>
      </p:sp>
      <p:cxnSp>
        <p:nvCxnSpPr>
          <p:cNvPr id="1161" name="Straight Arrow Connector 1160">
            <a:extLst>
              <a:ext uri="{FF2B5EF4-FFF2-40B4-BE49-F238E27FC236}">
                <a16:creationId xmlns:a16="http://schemas.microsoft.com/office/drawing/2014/main" id="{D30D7363-1913-24C4-8B94-CE9CA5569509}"/>
              </a:ext>
            </a:extLst>
          </p:cNvPr>
          <p:cNvCxnSpPr>
            <a:cxnSpLocks/>
          </p:cNvCxnSpPr>
          <p:nvPr/>
        </p:nvCxnSpPr>
        <p:spPr>
          <a:xfrm flipH="1">
            <a:off x="8813387" y="5202995"/>
            <a:ext cx="105596" cy="136159"/>
          </a:xfrm>
          <a:prstGeom prst="straightConnector1">
            <a:avLst/>
          </a:prstGeom>
          <a:ln w="952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162" name="TextBox 1161">
            <a:extLst>
              <a:ext uri="{FF2B5EF4-FFF2-40B4-BE49-F238E27FC236}">
                <a16:creationId xmlns:a16="http://schemas.microsoft.com/office/drawing/2014/main" id="{B3FAD898-46B8-A597-E1FA-A85E8383A598}"/>
              </a:ext>
            </a:extLst>
          </p:cNvPr>
          <p:cNvSpPr txBox="1"/>
          <p:nvPr/>
        </p:nvSpPr>
        <p:spPr>
          <a:xfrm>
            <a:off x="9186920" y="5065627"/>
            <a:ext cx="1865553" cy="830997"/>
          </a:xfrm>
          <a:prstGeom prst="rect">
            <a:avLst/>
          </a:prstGeom>
          <a:noFill/>
        </p:spPr>
        <p:txBody>
          <a:bodyPr wrap="square" rtlCol="0">
            <a:spAutoFit/>
          </a:bodyPr>
          <a:lstStyle/>
          <a:p>
            <a:pPr marL="0" algn="l" defTabSz="914400" rtl="0" eaLnBrk="1" latinLnBrk="0" hangingPunct="1"/>
            <a:r>
              <a:rPr lang="en-US" sz="1600" b="1" i="1" dirty="0">
                <a:solidFill>
                  <a:srgbClr val="FFBA4D"/>
                </a:solidFill>
              </a:rPr>
              <a:t>Suborbital campaigns</a:t>
            </a:r>
          </a:p>
          <a:p>
            <a:pPr marL="0" algn="l" defTabSz="914400" rtl="0" eaLnBrk="1" latinLnBrk="0" hangingPunct="1"/>
            <a:r>
              <a:rPr lang="en-US" sz="1600" b="1" i="1" dirty="0">
                <a:solidFill>
                  <a:srgbClr val="FFBA4D"/>
                </a:solidFill>
              </a:rPr>
              <a:t>after launches</a:t>
            </a:r>
          </a:p>
        </p:txBody>
      </p:sp>
      <p:sp>
        <p:nvSpPr>
          <p:cNvPr id="1163" name="5-Point Star 1162">
            <a:extLst>
              <a:ext uri="{FF2B5EF4-FFF2-40B4-BE49-F238E27FC236}">
                <a16:creationId xmlns:a16="http://schemas.microsoft.com/office/drawing/2014/main" id="{602DBF82-0536-CDA3-DA4B-8E089DC4B0B4}"/>
              </a:ext>
            </a:extLst>
          </p:cNvPr>
          <p:cNvSpPr/>
          <p:nvPr/>
        </p:nvSpPr>
        <p:spPr>
          <a:xfrm>
            <a:off x="8530518" y="5397154"/>
            <a:ext cx="240932" cy="257425"/>
          </a:xfrm>
          <a:prstGeom prst="star5">
            <a:avLst/>
          </a:prstGeom>
          <a:solidFill>
            <a:srgbClr val="FFB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4" name="5-Point Star 1163">
            <a:extLst>
              <a:ext uri="{FF2B5EF4-FFF2-40B4-BE49-F238E27FC236}">
                <a16:creationId xmlns:a16="http://schemas.microsoft.com/office/drawing/2014/main" id="{1CD17BE8-B6A1-DE17-D865-2B48937BAFB9}"/>
              </a:ext>
            </a:extLst>
          </p:cNvPr>
          <p:cNvSpPr/>
          <p:nvPr/>
        </p:nvSpPr>
        <p:spPr>
          <a:xfrm>
            <a:off x="10199684" y="5397155"/>
            <a:ext cx="240932" cy="257425"/>
          </a:xfrm>
          <a:prstGeom prst="star5">
            <a:avLst/>
          </a:prstGeom>
          <a:solidFill>
            <a:srgbClr val="FFB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00155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r">
          <a:defRPr sz="2300" dirty="0" smtClean="0">
            <a:solidFill>
              <a:schemeClr val="bg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1A7DC4B64DF5418467DBA0EBC76AC6" ma:contentTypeVersion="10" ma:contentTypeDescription="Create a new document." ma:contentTypeScope="" ma:versionID="fdd8553a85f436e2b0a344f5f5326e93">
  <xsd:schema xmlns:xsd="http://www.w3.org/2001/XMLSchema" xmlns:xs="http://www.w3.org/2001/XMLSchema" xmlns:p="http://schemas.microsoft.com/office/2006/metadata/properties" xmlns:ns2="5932d2ff-8176-4953-81df-18c95a1e2adf" xmlns:ns3="f8c79f12-2815-4969-9805-e691f5b3cc57" targetNamespace="http://schemas.microsoft.com/office/2006/metadata/properties" ma:root="true" ma:fieldsID="a148417d74b1b7b2b4902a3e3eb7f841" ns2:_="" ns3:_="">
    <xsd:import namespace="5932d2ff-8176-4953-81df-18c95a1e2adf"/>
    <xsd:import namespace="f8c79f12-2815-4969-9805-e691f5b3cc5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32d2ff-8176-4953-81df-18c95a1e2a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8c79f12-2815-4969-9805-e691f5b3cc5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FD9F1A-2AF3-4F92-B567-4B8593938DD7}">
  <ds:schemaRefs>
    <ds:schemaRef ds:uri="http://schemas.microsoft.com/sharepoint/v3/contenttype/forms"/>
  </ds:schemaRefs>
</ds:datastoreItem>
</file>

<file path=customXml/itemProps2.xml><?xml version="1.0" encoding="utf-8"?>
<ds:datastoreItem xmlns:ds="http://schemas.openxmlformats.org/officeDocument/2006/customXml" ds:itemID="{EE2ED324-8354-48B1-A6A5-2F4DCCDC5C04}">
  <ds:schemaRefs>
    <ds:schemaRef ds:uri="http://purl.org/dc/terms/"/>
    <ds:schemaRef ds:uri="f8c79f12-2815-4969-9805-e691f5b3cc57"/>
    <ds:schemaRef ds:uri="5932d2ff-8176-4953-81df-18c95a1e2adf"/>
    <ds:schemaRef ds:uri="http://purl.org/dc/dcmityp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09F0E713-B081-4D31-AA71-459809B69A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32d2ff-8176-4953-81df-18c95a1e2adf"/>
    <ds:schemaRef ds:uri="f8c79f12-2815-4969-9805-e691f5b3cc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62525</TotalTime>
  <Words>2666</Words>
  <Application>Microsoft Macintosh PowerPoint</Application>
  <PresentationFormat>Widescreen</PresentationFormat>
  <Paragraphs>332</Paragraphs>
  <Slides>13</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 Narrow</vt:lpstr>
      <vt:lpstr>Arial</vt:lpstr>
      <vt:lpstr>Arial Narrow</vt:lpstr>
      <vt:lpstr>Calibri</vt:lpstr>
      <vt:lpstr>Courier New</vt:lpstr>
      <vt:lpstr>Symbol</vt:lpstr>
      <vt:lpstr>Times New Roman</vt:lpstr>
      <vt:lpstr>1_Office Theme</vt:lpstr>
      <vt:lpstr>PowerPoint Presentation</vt:lpstr>
      <vt:lpstr>AOS Addresses Aerosol, Cloud, Convection, and Precipitation Processes</vt:lpstr>
      <vt:lpstr>AOS Suborbital</vt:lpstr>
      <vt:lpstr>AOS and EarthCARE</vt:lpstr>
      <vt:lpstr>JAXA PMM Radar Capabilities</vt:lpstr>
      <vt:lpstr>C2OMODO Radiometer Capabilities</vt:lpstr>
      <vt:lpstr>ALICAT Lidar Capabilities</vt:lpstr>
      <vt:lpstr>AOS-Sky Lidar</vt:lpstr>
      <vt:lpstr>AOS-Sky Radar</vt:lpstr>
      <vt:lpstr>AOS-Sky Radiometer Requirements</vt:lpstr>
      <vt:lpstr>AOS Polarimeter Requirements</vt:lpstr>
      <vt:lpstr>CSA Contributions</vt:lpstr>
      <vt:lpstr>Summary of AOS Measurements &amp; Timeline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Mottar, Jenny R. (HQ-DO000)</dc:creator>
  <cp:lastModifiedBy>Cecil, Daniel J. (MSFC-ST11)</cp:lastModifiedBy>
  <cp:revision>505</cp:revision>
  <cp:lastPrinted>2023-09-25T17:17:53Z</cp:lastPrinted>
  <dcterms:created xsi:type="dcterms:W3CDTF">2021-07-08T19:10:38Z</dcterms:created>
  <dcterms:modified xsi:type="dcterms:W3CDTF">2023-10-30T17:54:35Z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0x010100351A7DC4B64DF5418467DBA0EBC76AC6</vt:lpwstr>
  </property>
</Properties>
</file>