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80" r:id="rId3"/>
    <p:sldId id="288" r:id="rId4"/>
    <p:sldId id="284" r:id="rId5"/>
    <p:sldId id="287" r:id="rId6"/>
    <p:sldId id="291" r:id="rId7"/>
    <p:sldId id="292" r:id="rId8"/>
    <p:sldId id="286" r:id="rId9"/>
    <p:sldId id="290" r:id="rId10"/>
    <p:sldId id="262" r:id="rId11"/>
    <p:sldId id="285" r:id="rId12"/>
    <p:sldId id="28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rina Virts" initials="KV" lastIdx="2" clrIdx="0">
    <p:extLst>
      <p:ext uri="{19B8F6BF-5375-455C-9EA6-DF929625EA0E}">
        <p15:presenceInfo xmlns:p15="http://schemas.microsoft.com/office/powerpoint/2012/main" userId="Katrina Virt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3163"/>
    <a:srgbClr val="4D1434"/>
    <a:srgbClr val="969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88"/>
    <p:restoredTop sz="96925"/>
  </p:normalViewPr>
  <p:slideViewPr>
    <p:cSldViewPr snapToGrid="0" snapToObjects="1">
      <p:cViewPr varScale="1">
        <p:scale>
          <a:sx n="131" d="100"/>
          <a:sy n="131" d="100"/>
        </p:scale>
        <p:origin x="1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ECF08-0982-3B42-9403-000CC3A75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4E2AC2-4225-CC4A-844F-DD8FEB9A1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FB608-9661-2846-A7E7-1ED77E084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9E58F-21E7-3E4C-A295-A71C96793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432B8-D8CD-A541-B764-4CA83FFBF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12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102F5-C54E-694D-90D4-2B52AC0D1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4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60EE9-8182-F345-931F-99BB1C970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463"/>
            <a:ext cx="10515600" cy="4568500"/>
          </a:xfrm>
        </p:spPr>
        <p:txBody>
          <a:bodyPr/>
          <a:lstStyle>
            <a:lvl1pPr>
              <a:defRPr sz="24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2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5FA06-3463-1640-9152-4930F1A6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6C603-671A-9B40-B543-6AE005F4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A99D5-137B-8E42-92CD-BC901E22D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6E8144-1CB3-EA47-900A-2D2EA3E00917}"/>
              </a:ext>
            </a:extLst>
          </p:cNvPr>
          <p:cNvSpPr/>
          <p:nvPr userDrawn="1"/>
        </p:nvSpPr>
        <p:spPr>
          <a:xfrm>
            <a:off x="449044" y="1114152"/>
            <a:ext cx="3703320" cy="94997"/>
          </a:xfrm>
          <a:prstGeom prst="rect">
            <a:avLst/>
          </a:prstGeom>
          <a:solidFill>
            <a:srgbClr val="4D1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0D80E4-97E6-6C40-ADE2-702299D8F0D6}"/>
              </a:ext>
            </a:extLst>
          </p:cNvPr>
          <p:cNvSpPr/>
          <p:nvPr userDrawn="1"/>
        </p:nvSpPr>
        <p:spPr>
          <a:xfrm>
            <a:off x="8044657" y="1110595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603879-F26F-5641-A7CB-2CF752F43F6F}"/>
              </a:ext>
            </a:extLst>
          </p:cNvPr>
          <p:cNvSpPr/>
          <p:nvPr userDrawn="1"/>
        </p:nvSpPr>
        <p:spPr>
          <a:xfrm>
            <a:off x="4244340" y="1114152"/>
            <a:ext cx="3703320" cy="91440"/>
          </a:xfrm>
          <a:prstGeom prst="rect">
            <a:avLst/>
          </a:prstGeom>
          <a:solidFill>
            <a:srgbClr val="9031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848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EB8BB-CD0C-DD4D-9999-89B8FBED9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996A8-5FE5-B545-AD21-292038E93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60253-4F8A-C64F-A21C-584A667FE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FDF88-2B8B-F642-80EE-4254D3F42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AC0A2-4C00-E44B-BC7B-31A6B6891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46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D529-2C32-9440-91CA-DA5278DC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E51EB-97AE-B44A-B9AC-E72A4E9306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27952F-CC8E-EA4A-9007-0BF5E16F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B9082-A3ED-2342-8575-E1797F170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2D3C6-6B2B-2048-9B0E-501CC4517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69B00-6630-6743-BA91-C0A08362E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2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3EC6-15A6-3141-A2A7-B3ADCAB5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6D745-8B51-AA47-89EC-FBD649915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13773-8B11-114B-B985-FE25ED77D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ABC88-4E9C-2345-8CA8-D3F4EB240E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1106F-029C-B64E-AE63-98D05B2435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E2678A-4AF6-774C-AA0E-1A79D17B3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7416A3-B107-C54C-B7E0-6C599A448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4DAC79-C3C7-0D4F-9181-9FE73DF2A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93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EB146-F06C-544A-AB01-064B5ABA4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BD5FF0-C923-014F-B91B-7F84D8B7E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45E4E9-E152-0E47-A76C-A4C6EF590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4D3F02-07E6-4F45-A53E-A334A5B1C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39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9AF169-D736-7A48-90C5-28415836F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BE10A3-17E2-C84E-8ED1-4AF7CE782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BA5DD-8AAC-7843-9DAC-0E76E4140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31DE9-AB02-774D-ADD4-B63E1F0DE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A4A5C-1609-5E41-81E6-752901B90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DC7A0-1338-FE47-A3A2-20B3B6F94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E97A88-4F6E-1B4A-A259-CAF3C756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A2AAE-DD58-0548-A3F5-D3D32014A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82BAF-07BC-1449-86D2-A59C3D90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144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16AE-E8A6-974F-AD6B-2D52FC673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69149E-2305-7F45-A2E7-F3815BA332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FD5C5-D10F-D647-B4C0-AD72CA590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A837A-7D5F-424F-83C1-B3394DC87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828BBA-7EED-C742-A529-4FBCCF9C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6C317B-965D-E945-82C4-EDF584A5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12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04627-DF38-D448-9125-CA2D45016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E873C2-4149-8A4B-9555-273F08D46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4A778-32F5-A642-B8D1-A51F0993C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DECCE-7082-654B-A6A6-97AAEFEA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AC1F4-B586-3240-AA35-B56378B16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5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C53C8-F9B2-3D4C-8912-4D90A63E8D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0E560-5011-CE45-BA69-E73FE56E8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8AF61-1BA6-E349-A1D9-BBF2035CB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2F19F-EC31-0A44-82FF-072925298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A520A-6E26-514B-996F-DF5683D1C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2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4B23AA-7576-4D43-B467-BEEEC456C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61086-96A9-094E-AE32-5B679DEEA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B48DE-DFB8-FC4B-A99F-41B55881A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0066B-28B6-2B41-9B88-9211F9CE5540}" type="datetimeFigureOut">
              <a:rPr lang="en-US" smtClean="0"/>
              <a:t>10/31/23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3174C-2AA2-B549-BB15-A1BE68A80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0E40D-8F84-9047-9697-6C593F150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79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79A8-7BEE-9C4B-87B0-C67DBB2F6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23485"/>
          </a:xfrm>
        </p:spPr>
        <p:txBody>
          <a:bodyPr>
            <a:normAutofit/>
          </a:bodyPr>
          <a:lstStyle/>
          <a:p>
            <a:r>
              <a:rPr lang="en-US" sz="4500" dirty="0">
                <a:latin typeface="Calibri" panose="020F0502020204030204" pitchFamily="34" charset="0"/>
                <a:cs typeface="Calibri" panose="020F0502020204030204" pitchFamily="34" charset="0"/>
              </a:rPr>
              <a:t>Bayesian Absolute Detection Efficiency of the GLMs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1B5572-5E0F-274F-B991-8D9C66F9D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7095"/>
            <a:ext cx="9144000" cy="2953587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Katrina Virts</a:t>
            </a:r>
          </a:p>
          <a:p>
            <a:r>
              <a:rPr lang="en-US" sz="1900" i="1" dirty="0">
                <a:latin typeface="Calibri" panose="020F0502020204030204" pitchFamily="34" charset="0"/>
                <a:cs typeface="Calibri" panose="020F0502020204030204" pitchFamily="34" charset="0"/>
              </a:rPr>
              <a:t>University of Alabama in Huntsville (UAH)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William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Koshak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900" i="1" dirty="0">
                <a:latin typeface="Calibri" panose="020F0502020204030204" pitchFamily="34" charset="0"/>
                <a:cs typeface="Calibri" panose="020F0502020204030204" pitchFamily="34" charset="0"/>
              </a:rPr>
              <a:t>National Aeronautics and Space Administration (NASA)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GLM Science Team Meeting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13 November 2023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55FDD7-5954-7142-883E-CA914A8D5A90}"/>
              </a:ext>
            </a:extLst>
          </p:cNvPr>
          <p:cNvSpPr/>
          <p:nvPr/>
        </p:nvSpPr>
        <p:spPr>
          <a:xfrm>
            <a:off x="457551" y="3328973"/>
            <a:ext cx="3703320" cy="94997"/>
          </a:xfrm>
          <a:prstGeom prst="rect">
            <a:avLst/>
          </a:prstGeom>
          <a:solidFill>
            <a:srgbClr val="4D1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960F74-654A-AC4C-A194-1547631EFB5B}"/>
              </a:ext>
            </a:extLst>
          </p:cNvPr>
          <p:cNvSpPr/>
          <p:nvPr/>
        </p:nvSpPr>
        <p:spPr>
          <a:xfrm>
            <a:off x="8053164" y="3325416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FB423A-25FD-684C-B479-AFB1D3745CA9}"/>
              </a:ext>
            </a:extLst>
          </p:cNvPr>
          <p:cNvSpPr/>
          <p:nvPr/>
        </p:nvSpPr>
        <p:spPr>
          <a:xfrm>
            <a:off x="4252847" y="3328973"/>
            <a:ext cx="3703320" cy="91440"/>
          </a:xfrm>
          <a:prstGeom prst="rect">
            <a:avLst/>
          </a:prstGeom>
          <a:solidFill>
            <a:srgbClr val="9031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846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97AF7-5D5B-1446-81BA-6BE803210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39" y="1526268"/>
            <a:ext cx="10736182" cy="5331731"/>
          </a:xfrm>
        </p:spPr>
        <p:txBody>
          <a:bodyPr>
            <a:normAutofit/>
          </a:bodyPr>
          <a:lstStyle/>
          <a:p>
            <a:r>
              <a:rPr lang="en-US" dirty="0"/>
              <a:t>Detection efficiency (DE) = % of true lightning flashes a sensor detects</a:t>
            </a:r>
          </a:p>
          <a:p>
            <a:r>
              <a:rPr lang="en-US" dirty="0"/>
              <a:t>Most studies calculate </a:t>
            </a:r>
            <a:r>
              <a:rPr lang="en-US" b="1" dirty="0">
                <a:solidFill>
                  <a:srgbClr val="903163"/>
                </a:solidFill>
              </a:rPr>
              <a:t>relative DE</a:t>
            </a:r>
          </a:p>
          <a:p>
            <a:pPr lvl="1"/>
            <a:r>
              <a:rPr lang="en-US" dirty="0"/>
              <a:t>Probability that sensor A detects a discharge given that sensor B detected the same discharge</a:t>
            </a:r>
          </a:p>
          <a:p>
            <a:pPr lvl="1"/>
            <a:r>
              <a:rPr lang="en-US" dirty="0"/>
              <a:t>Assumes that the reference sensor (B) detects all lightning</a:t>
            </a:r>
          </a:p>
          <a:p>
            <a:r>
              <a:rPr lang="en-US" dirty="0"/>
              <a:t>Bitzer et al. (2016) introduced a Bayesian method for </a:t>
            </a:r>
            <a:r>
              <a:rPr lang="en-US" b="1" dirty="0">
                <a:solidFill>
                  <a:srgbClr val="903163"/>
                </a:solidFill>
              </a:rPr>
              <a:t>absolute DE (ADE)</a:t>
            </a:r>
          </a:p>
          <a:p>
            <a:pPr lvl="1"/>
            <a:r>
              <a:rPr lang="en-US" dirty="0"/>
              <a:t>Does not assume that either sensor detects all lightning</a:t>
            </a:r>
          </a:p>
          <a:p>
            <a:pPr lvl="1"/>
            <a:r>
              <a:rPr lang="en-US" dirty="0"/>
              <a:t>Calculated with respect to the larger universe of detected lightning</a:t>
            </a:r>
          </a:p>
          <a:p>
            <a:pPr lvl="1"/>
            <a:r>
              <a:rPr lang="en-US" dirty="0"/>
              <a:t>Provides an upper estimate of ADE for each sensor being analyzed</a:t>
            </a:r>
          </a:p>
          <a:p>
            <a:r>
              <a:rPr lang="en-US" dirty="0"/>
              <a:t>Bitzer and Burchfield (2016) applied the Bayesian method to ground network pulses/strokes: ENTLN (56.8% ADE), GLD360/NLDN (59.8%), and WWLLN (7.9%)</a:t>
            </a:r>
          </a:p>
          <a:p>
            <a:r>
              <a:rPr lang="en-US" dirty="0" err="1"/>
              <a:t>Virts</a:t>
            </a:r>
            <a:r>
              <a:rPr lang="en-US" dirty="0"/>
              <a:t> et al. (in review) applied the Bayesian method to TRMM and ISS LIS ground networks, and GLM16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Calculating GLM’s detection performance</a:t>
            </a:r>
          </a:p>
        </p:txBody>
      </p:sp>
    </p:spTree>
    <p:extLst>
      <p:ext uri="{BB962C8B-B14F-4D97-AF65-F5344CB8AC3E}">
        <p14:creationId xmlns:p14="http://schemas.microsoft.com/office/powerpoint/2010/main" val="2154044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8C302-E534-2B4E-9A22-0DB273395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Caveat: GLM artifacts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6D6DD-EA9B-534D-B235-53F5B10DA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2869" y="1491916"/>
            <a:ext cx="3913764" cy="536608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903163"/>
                </a:solidFill>
              </a:rPr>
              <a:t>False alarms are counted as missed flashes for other sensors</a:t>
            </a:r>
          </a:p>
          <a:p>
            <a:r>
              <a:rPr lang="en-US" sz="2400" dirty="0"/>
              <a:t>~1-3% of GLM reported flashes cannot be matched to *any* reference flash (within ±10 min, 50 km)</a:t>
            </a:r>
          </a:p>
          <a:p>
            <a:r>
              <a:rPr lang="en-US" sz="2400" dirty="0"/>
              <a:t>FAR is higher when averaging over all grid boxes (e.g., weighting each </a:t>
            </a:r>
            <a:r>
              <a:rPr lang="en-US" sz="2400" b="1" dirty="0"/>
              <a:t>location</a:t>
            </a:r>
            <a:r>
              <a:rPr lang="en-US" sz="2400" dirty="0"/>
              <a:t> instead of each </a:t>
            </a:r>
            <a:r>
              <a:rPr lang="en-US" sz="2400" b="1" dirty="0"/>
              <a:t>flash</a:t>
            </a:r>
            <a:r>
              <a:rPr lang="en-US" sz="2400" dirty="0"/>
              <a:t> the same)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38E7AB-6F9B-B8FC-E2E6-CF22C1E5D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68" y="1926681"/>
            <a:ext cx="7772400" cy="300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32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3737D-8C72-8E4D-A438-AA3F7CBFF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Lightning data available for Bayesian analysis</a:t>
            </a:r>
          </a:p>
        </p:txBody>
      </p:sp>
      <p:graphicFrame>
        <p:nvGraphicFramePr>
          <p:cNvPr id="30" name="Table 30">
            <a:extLst>
              <a:ext uri="{FF2B5EF4-FFF2-40B4-BE49-F238E27FC236}">
                <a16:creationId xmlns:a16="http://schemas.microsoft.com/office/drawing/2014/main" id="{71068E4F-DEAF-D680-D305-73415501E3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6809994"/>
              </p:ext>
            </p:extLst>
          </p:nvPr>
        </p:nvGraphicFramePr>
        <p:xfrm>
          <a:off x="496584" y="1495123"/>
          <a:ext cx="11198831" cy="3200400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1312761">
                  <a:extLst>
                    <a:ext uri="{9D8B030D-6E8A-4147-A177-3AD203B41FA5}">
                      <a16:colId xmlns:a16="http://schemas.microsoft.com/office/drawing/2014/main" val="3953636699"/>
                    </a:ext>
                  </a:extLst>
                </a:gridCol>
                <a:gridCol w="1887166">
                  <a:extLst>
                    <a:ext uri="{9D8B030D-6E8A-4147-A177-3AD203B41FA5}">
                      <a16:colId xmlns:a16="http://schemas.microsoft.com/office/drawing/2014/main" val="73488758"/>
                    </a:ext>
                  </a:extLst>
                </a:gridCol>
                <a:gridCol w="3025302">
                  <a:extLst>
                    <a:ext uri="{9D8B030D-6E8A-4147-A177-3AD203B41FA5}">
                      <a16:colId xmlns:a16="http://schemas.microsoft.com/office/drawing/2014/main" val="3806663320"/>
                    </a:ext>
                  </a:extLst>
                </a:gridCol>
                <a:gridCol w="4973602">
                  <a:extLst>
                    <a:ext uri="{9D8B030D-6E8A-4147-A177-3AD203B41FA5}">
                      <a16:colId xmlns:a16="http://schemas.microsoft.com/office/drawing/2014/main" val="3529741354"/>
                    </a:ext>
                  </a:extLst>
                </a:gridCol>
              </a:tblGrid>
              <a:tr h="2272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Source</a:t>
                      </a:r>
                    </a:p>
                  </a:txBody>
                  <a:tcPr>
                    <a:solidFill>
                      <a:srgbClr val="9031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Lightning data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031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Time period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031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Domain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031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712003"/>
                  </a:ext>
                </a:extLst>
              </a:tr>
              <a:tr h="227258">
                <a:tc gridSpan="4"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Satellite optical sensors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921546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r>
                        <a:rPr lang="en-US" b="0" dirty="0"/>
                        <a:t>GLM16</a:t>
                      </a:r>
                      <a:endParaRPr lang="en-US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Flash</a:t>
                      </a:r>
                      <a:endParaRPr lang="en-US" b="0" i="1" dirty="0">
                        <a:solidFill>
                          <a:srgbClr val="90316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Aug 2019 – Jul 2023</a:t>
                      </a:r>
                      <a:endParaRPr lang="en-US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solidFill>
                            <a:schemeClr val="tx1"/>
                          </a:solidFill>
                        </a:rPr>
                        <a:t>Western Hemisphere</a:t>
                      </a:r>
                      <a:endParaRPr lang="en-US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355116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r>
                        <a:rPr lang="en-US" b="0" dirty="0"/>
                        <a:t>GLM17</a:t>
                      </a:r>
                      <a:endParaRPr lang="en-US" sz="1100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100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Aug 2019 – 10 Jan 2023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solidFill>
                            <a:schemeClr val="tx1"/>
                          </a:solidFill>
                        </a:rPr>
                        <a:t>Central/Eastern Pacific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877893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r>
                        <a:rPr lang="en-US" b="0" dirty="0"/>
                        <a:t>GLM18</a:t>
                      </a:r>
                      <a:endParaRPr lang="en-US" sz="1100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100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Nov 2022 – Jul 2023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Central/Eastern Pacific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580176"/>
                  </a:ext>
                </a:extLst>
              </a:tr>
              <a:tr h="227258">
                <a:tc gridSpan="4"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Ground-based RF networks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931806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r>
                        <a:rPr lang="en-US" b="0" dirty="0"/>
                        <a:t>ENGLN</a:t>
                      </a:r>
                      <a:endParaRPr lang="en-US" sz="1100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Pulse -&gt; flash</a:t>
                      </a:r>
                      <a:endParaRPr lang="en-US" sz="1100" b="0" i="1" dirty="0">
                        <a:solidFill>
                          <a:srgbClr val="90316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solidFill>
                            <a:schemeClr val="tx1"/>
                          </a:solidFill>
                        </a:rPr>
                        <a:t>Aug 2019 – Jul 2023</a:t>
                      </a:r>
                      <a:endParaRPr lang="en-US" sz="1100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solidFill>
                            <a:schemeClr val="tx1"/>
                          </a:solidFill>
                        </a:rPr>
                        <a:t>Global</a:t>
                      </a:r>
                      <a:endParaRPr lang="en-US" sz="1100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407220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r>
                        <a:rPr lang="en-US" b="0" dirty="0"/>
                        <a:t>GLD360</a:t>
                      </a:r>
                      <a:endParaRPr lang="en-US" sz="1100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Stroke -&gt; flash</a:t>
                      </a:r>
                      <a:endParaRPr lang="en-US" sz="1100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Aug 2019 – Jul 2023</a:t>
                      </a:r>
                      <a:endParaRPr lang="en-US" sz="1100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Western Hemisphere (through 2020)</a:t>
                      </a:r>
                    </a:p>
                    <a:p>
                      <a:pPr marL="285750" indent="-285750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Extended Western Hemisphere (2021 and later)</a:t>
                      </a:r>
                      <a:endParaRPr lang="en-US" sz="1100" b="0" i="1" dirty="0">
                        <a:solidFill>
                          <a:srgbClr val="903163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89545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197D4-7C8B-D370-A33B-0ACA265DFD9A}"/>
              </a:ext>
            </a:extLst>
          </p:cNvPr>
          <p:cNvSpPr txBox="1">
            <a:spLocks/>
          </p:cNvSpPr>
          <p:nvPr/>
        </p:nvSpPr>
        <p:spPr>
          <a:xfrm>
            <a:off x="778039" y="4951379"/>
            <a:ext cx="10736182" cy="1906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Begin analysis after the blooming filter was implemented</a:t>
            </a:r>
          </a:p>
          <a:p>
            <a:r>
              <a:rPr lang="en-US" sz="2400" b="1" dirty="0"/>
              <a:t>ENGLN and GLD360 stroke/pulse data clustered into flashes using Weighted Euclidean Distance (parameters ±330 </a:t>
            </a:r>
            <a:r>
              <a:rPr lang="en-US" sz="2400" b="1" dirty="0" err="1"/>
              <a:t>ms</a:t>
            </a:r>
            <a:r>
              <a:rPr lang="en-US" sz="2400" b="1" dirty="0"/>
              <a:t> and 5.5 km)</a:t>
            </a:r>
          </a:p>
          <a:p>
            <a:r>
              <a:rPr lang="en-US" sz="2400" b="1" dirty="0"/>
              <a:t>Flash matching criteria: ±1 s and 50 km</a:t>
            </a:r>
          </a:p>
        </p:txBody>
      </p:sp>
    </p:spTree>
    <p:extLst>
      <p:ext uri="{BB962C8B-B14F-4D97-AF65-F5344CB8AC3E}">
        <p14:creationId xmlns:p14="http://schemas.microsoft.com/office/powerpoint/2010/main" val="2608655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97AF7-5D5B-1446-81BA-6BE803210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9558" y="1789888"/>
            <a:ext cx="4620638" cy="5068111"/>
          </a:xfrm>
        </p:spPr>
        <p:txBody>
          <a:bodyPr>
            <a:normAutofit/>
          </a:bodyPr>
          <a:lstStyle/>
          <a:p>
            <a:r>
              <a:rPr lang="en-US" sz="2400" dirty="0"/>
              <a:t>Three-GLM comparison possible from 1 Nov 2022 – 10 Jan 2023</a:t>
            </a:r>
          </a:p>
          <a:p>
            <a:pPr lvl="1"/>
            <a:r>
              <a:rPr lang="en-US" dirty="0"/>
              <a:t>~4.5-5.0 million flashes</a:t>
            </a:r>
          </a:p>
          <a:p>
            <a:r>
              <a:rPr lang="en-US" dirty="0">
                <a:solidFill>
                  <a:srgbClr val="903163"/>
                </a:solidFill>
              </a:rPr>
              <a:t>GLM16/18 aggregate ADE 92% over all flashes</a:t>
            </a:r>
          </a:p>
          <a:p>
            <a:pPr lvl="1"/>
            <a:r>
              <a:rPr lang="en-US" dirty="0"/>
              <a:t>GLM17 ADE was ~8% lower</a:t>
            </a:r>
          </a:p>
          <a:p>
            <a:r>
              <a:rPr lang="en-US" dirty="0"/>
              <a:t>Lower ADE near FOV edges, western US (GLM16), and southern Pacific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Three-GLM comparison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4AF88A-9E8A-98BB-E464-9BCA3D785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04" y="1789889"/>
            <a:ext cx="6559016" cy="443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90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97AF7-5D5B-1446-81BA-6BE803210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677" y="1789888"/>
            <a:ext cx="4153710" cy="5068111"/>
          </a:xfrm>
        </p:spPr>
        <p:txBody>
          <a:bodyPr>
            <a:normAutofit/>
          </a:bodyPr>
          <a:lstStyle/>
          <a:p>
            <a:r>
              <a:rPr lang="en-US" sz="2400" dirty="0"/>
              <a:t>GLM17 aggregate ADE ~75% is comparable to the ground networks for this domain</a:t>
            </a:r>
          </a:p>
          <a:p>
            <a:r>
              <a:rPr lang="en-US" dirty="0"/>
              <a:t>ENGLN has largest spatial ADE variations and performs best over CONUS</a:t>
            </a:r>
          </a:p>
          <a:p>
            <a:r>
              <a:rPr lang="en-US" dirty="0"/>
              <a:t>GLD360 has fewer spatial variations than ENGLN and lower ADE for this domain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GLM17 performance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C32B38-0A89-CBCC-F9E0-4D2E626FC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00" y="1789888"/>
            <a:ext cx="7256696" cy="353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854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97AF7-5D5B-1446-81BA-6BE803210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1114" y="1789888"/>
            <a:ext cx="4487686" cy="5068111"/>
          </a:xfrm>
        </p:spPr>
        <p:txBody>
          <a:bodyPr>
            <a:normAutofit/>
          </a:bodyPr>
          <a:lstStyle/>
          <a:p>
            <a:r>
              <a:rPr lang="en-US" sz="2400" dirty="0"/>
              <a:t>GLM16/18 out-perform both reference networks (ADE=85-88%)</a:t>
            </a:r>
          </a:p>
          <a:p>
            <a:r>
              <a:rPr lang="en-US" dirty="0"/>
              <a:t>GLM blooming artifacts produce locally low reference network ADE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GLM16/18 performance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84C249-A525-55DC-3E4B-CF58F3E2D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00" y="1480347"/>
            <a:ext cx="6996473" cy="22647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339ED0-812E-DF4C-5A34-C6D6A4040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00" y="4059371"/>
            <a:ext cx="7013643" cy="255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28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3737D-8C72-8E4D-A438-AA3F7CBFF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GLM flash ADE in the overlap region </a:t>
            </a:r>
          </a:p>
        </p:txBody>
      </p:sp>
      <p:graphicFrame>
        <p:nvGraphicFramePr>
          <p:cNvPr id="9" name="Table 30">
            <a:extLst>
              <a:ext uri="{FF2B5EF4-FFF2-40B4-BE49-F238E27FC236}">
                <a16:creationId xmlns:a16="http://schemas.microsoft.com/office/drawing/2014/main" id="{B7FE2DCA-10C8-D130-DA14-8371E13145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838302"/>
              </p:ext>
            </p:extLst>
          </p:nvPr>
        </p:nvGraphicFramePr>
        <p:xfrm>
          <a:off x="496584" y="1495123"/>
          <a:ext cx="11215518" cy="3291840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1869253">
                  <a:extLst>
                    <a:ext uri="{9D8B030D-6E8A-4147-A177-3AD203B41FA5}">
                      <a16:colId xmlns:a16="http://schemas.microsoft.com/office/drawing/2014/main" val="3953636699"/>
                    </a:ext>
                  </a:extLst>
                </a:gridCol>
                <a:gridCol w="1869253">
                  <a:extLst>
                    <a:ext uri="{9D8B030D-6E8A-4147-A177-3AD203B41FA5}">
                      <a16:colId xmlns:a16="http://schemas.microsoft.com/office/drawing/2014/main" val="3267838504"/>
                    </a:ext>
                  </a:extLst>
                </a:gridCol>
                <a:gridCol w="1869253">
                  <a:extLst>
                    <a:ext uri="{9D8B030D-6E8A-4147-A177-3AD203B41FA5}">
                      <a16:colId xmlns:a16="http://schemas.microsoft.com/office/drawing/2014/main" val="3806663320"/>
                    </a:ext>
                  </a:extLst>
                </a:gridCol>
                <a:gridCol w="1869253">
                  <a:extLst>
                    <a:ext uri="{9D8B030D-6E8A-4147-A177-3AD203B41FA5}">
                      <a16:colId xmlns:a16="http://schemas.microsoft.com/office/drawing/2014/main" val="3529573632"/>
                    </a:ext>
                  </a:extLst>
                </a:gridCol>
                <a:gridCol w="1869253">
                  <a:extLst>
                    <a:ext uri="{9D8B030D-6E8A-4147-A177-3AD203B41FA5}">
                      <a16:colId xmlns:a16="http://schemas.microsoft.com/office/drawing/2014/main" val="3529741354"/>
                    </a:ext>
                  </a:extLst>
                </a:gridCol>
                <a:gridCol w="1869253">
                  <a:extLst>
                    <a:ext uri="{9D8B030D-6E8A-4147-A177-3AD203B41FA5}">
                      <a16:colId xmlns:a16="http://schemas.microsoft.com/office/drawing/2014/main" val="4032267987"/>
                    </a:ext>
                  </a:extLst>
                </a:gridCol>
              </a:tblGrid>
              <a:tr h="227258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GLM17</a:t>
                      </a:r>
                    </a:p>
                  </a:txBody>
                  <a:tcPr>
                    <a:solidFill>
                      <a:srgbClr val="90316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0316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GLM18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0316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0316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GLM16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0316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031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712003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tx1"/>
                          </a:solidFill>
                        </a:rPr>
                        <a:t>Analyzed With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tx1"/>
                          </a:solidFill>
                        </a:rPr>
                        <a:t>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tx1"/>
                          </a:solidFill>
                        </a:rPr>
                        <a:t>Analyzed With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tx1"/>
                          </a:solidFill>
                        </a:rPr>
                        <a:t>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tx1"/>
                          </a:solidFill>
                        </a:rPr>
                        <a:t>Analyzed With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tx1"/>
                          </a:solidFill>
                        </a:rPr>
                        <a:t>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355116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GLM16, ENGLN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68.7%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GLM16, ENGLN</a:t>
                      </a:r>
                      <a:endParaRPr lang="en-US" sz="180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chemeClr val="tx1"/>
                          </a:solidFill>
                        </a:rPr>
                        <a:t>80.6%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GLM17, ENGLN</a:t>
                      </a:r>
                      <a:endParaRPr lang="en-US" sz="180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chemeClr val="tx1"/>
                          </a:solidFill>
                        </a:rPr>
                        <a:t>79.5%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877893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GLM16, GLD360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73.1%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GLM16, GLD360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82.3%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GLM17, GLD360</a:t>
                      </a:r>
                      <a:endParaRPr lang="en-US" sz="180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chemeClr val="tx1"/>
                          </a:solidFill>
                        </a:rPr>
                        <a:t>84.4%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580176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GLM16, GLM18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84.8%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GLM16, GLM17</a:t>
                      </a:r>
                      <a:endParaRPr lang="en-US" sz="180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chemeClr val="tx1"/>
                          </a:solidFill>
                        </a:rPr>
                        <a:t>92.7%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GLM17, GLM18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92.3%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407220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ENGLN, GLD360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74.4%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ENGLN, GLD360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84.1%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ENGLN, GLD360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84.8%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89545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endParaRPr lang="en-US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/>
                      <a:endParaRPr lang="en-US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/>
                      <a:endParaRPr lang="en-US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GLM18, ENGLN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82.0%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30733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endParaRPr lang="en-US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/>
                      <a:endParaRPr lang="en-US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/>
                      <a:endParaRPr lang="en-US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GLM18, GLD360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/>
                      <a:r>
                        <a:rPr lang="en-US" sz="1800" b="0" i="0" dirty="0">
                          <a:solidFill>
                            <a:schemeClr val="tx1"/>
                          </a:solidFill>
                        </a:rPr>
                        <a:t>83.6%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548067"/>
                  </a:ext>
                </a:extLst>
              </a:tr>
              <a:tr h="227258">
                <a:tc>
                  <a:txBody>
                    <a:bodyPr/>
                    <a:lstStyle/>
                    <a:p>
                      <a:r>
                        <a:rPr lang="en-US" sz="1800" b="1" i="0" dirty="0">
                          <a:solidFill>
                            <a:srgbClr val="903163"/>
                          </a:solidFill>
                        </a:rPr>
                        <a:t>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solidFill>
                            <a:srgbClr val="903163"/>
                          </a:solidFill>
                        </a:rPr>
                        <a:t>73.8%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dirty="0">
                          <a:solidFill>
                            <a:srgbClr val="903163"/>
                          </a:solidFill>
                        </a:rPr>
                        <a:t>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solidFill>
                            <a:srgbClr val="903163"/>
                          </a:solidFill>
                        </a:rPr>
                        <a:t>83.2%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/>
                      <a:r>
                        <a:rPr lang="en-US" sz="1800" b="1" i="0" dirty="0">
                          <a:solidFill>
                            <a:srgbClr val="903163"/>
                          </a:solidFill>
                        </a:rPr>
                        <a:t>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/>
                      <a:r>
                        <a:rPr lang="en-US" sz="1800" b="1" i="0" dirty="0">
                          <a:solidFill>
                            <a:srgbClr val="903163"/>
                          </a:solidFill>
                        </a:rPr>
                        <a:t>84.0%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728921"/>
                  </a:ext>
                </a:extLst>
              </a:tr>
            </a:tbl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D3CD655-9309-4B67-ECC9-B1DE8297A4EB}"/>
              </a:ext>
            </a:extLst>
          </p:cNvPr>
          <p:cNvSpPr txBox="1">
            <a:spLocks/>
          </p:cNvSpPr>
          <p:nvPr/>
        </p:nvSpPr>
        <p:spPr>
          <a:xfrm>
            <a:off x="778039" y="5224465"/>
            <a:ext cx="10736182" cy="1633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/>
              <a:t>GLM18 ADE is ~10% higher than GLM17, and similar to GLM16</a:t>
            </a:r>
          </a:p>
        </p:txBody>
      </p:sp>
    </p:spTree>
    <p:extLst>
      <p:ext uri="{BB962C8B-B14F-4D97-AF65-F5344CB8AC3E}">
        <p14:creationId xmlns:p14="http://schemas.microsoft.com/office/powerpoint/2010/main" val="1344701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97AF7-5D5B-1446-81BA-6BE803210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9558" y="1300094"/>
            <a:ext cx="4620638" cy="5557906"/>
          </a:xfrm>
        </p:spPr>
        <p:txBody>
          <a:bodyPr>
            <a:normAutofit/>
          </a:bodyPr>
          <a:lstStyle/>
          <a:p>
            <a:r>
              <a:rPr lang="en-US" sz="2400" dirty="0"/>
              <a:t>Gray lines = hourly ADE from 3-way comparisons involving at least one GLM and one ground network</a:t>
            </a:r>
          </a:p>
          <a:p>
            <a:r>
              <a:rPr lang="en-US" sz="2400" dirty="0">
                <a:solidFill>
                  <a:srgbClr val="903163"/>
                </a:solidFill>
              </a:rPr>
              <a:t>GLM16/18 ADE:</a:t>
            </a:r>
          </a:p>
          <a:p>
            <a:pPr lvl="1"/>
            <a:r>
              <a:rPr lang="en-US" sz="2200" dirty="0">
                <a:solidFill>
                  <a:srgbClr val="903163"/>
                </a:solidFill>
              </a:rPr>
              <a:t>Remains above 70% throughout the diurnal cycle</a:t>
            </a:r>
          </a:p>
          <a:p>
            <a:pPr lvl="1"/>
            <a:r>
              <a:rPr lang="en-US" sz="2200" dirty="0">
                <a:solidFill>
                  <a:srgbClr val="903163"/>
                </a:solidFill>
              </a:rPr>
              <a:t>Diurnal amplitude is ~11-14%</a:t>
            </a:r>
          </a:p>
          <a:p>
            <a:r>
              <a:rPr lang="en-US" sz="2400" dirty="0"/>
              <a:t>GLM17 has larger diurnal amplitude and is as low as 60% during the afternoon</a:t>
            </a:r>
          </a:p>
          <a:p>
            <a:r>
              <a:rPr lang="en-US" sz="2400" dirty="0"/>
              <a:t>Maxima in GLM false flashes around 06-07 and 16-17 LT create semi-diurnal cycle in reference network ADE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Diurnal variability of GLM ADE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84D1B0-B635-1C54-D56C-E4BDD23AD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55" y="1251453"/>
            <a:ext cx="6585995" cy="555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35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8C302-E534-2B4E-9A22-0DB273395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6D6DD-EA9B-534D-B235-53F5B10DA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113" y="1491916"/>
            <a:ext cx="10741446" cy="5366084"/>
          </a:xfrm>
        </p:spPr>
        <p:txBody>
          <a:bodyPr>
            <a:normAutofit/>
          </a:bodyPr>
          <a:lstStyle/>
          <a:p>
            <a:r>
              <a:rPr lang="en-US" dirty="0"/>
              <a:t>GLM and reference network ADE largely follow expected geographical patterns</a:t>
            </a:r>
          </a:p>
          <a:p>
            <a:r>
              <a:rPr lang="en-US" dirty="0"/>
              <a:t>GLM16/18 aggregate flash ADE is </a:t>
            </a:r>
            <a:r>
              <a:rPr lang="en-US" dirty="0">
                <a:solidFill>
                  <a:srgbClr val="903163"/>
                </a:solidFill>
              </a:rPr>
              <a:t>83-84%</a:t>
            </a:r>
          </a:p>
          <a:p>
            <a:pPr lvl="1"/>
            <a:r>
              <a:rPr lang="en-US" dirty="0"/>
              <a:t>GLM17 flash ADE is 10% lower</a:t>
            </a:r>
          </a:p>
          <a:p>
            <a:pPr lvl="1"/>
            <a:r>
              <a:rPr lang="en-US" dirty="0"/>
              <a:t>Each GLM has ~100% ADE over some oceanic areas</a:t>
            </a:r>
          </a:p>
          <a:p>
            <a:r>
              <a:rPr lang="en-US" dirty="0"/>
              <a:t>Diurnal amplitude of GLM16/18 ADE is 11-14%, minimizing ~13-14 LT</a:t>
            </a:r>
          </a:p>
          <a:p>
            <a:r>
              <a:rPr lang="en-US" dirty="0"/>
              <a:t>GLM16/18 aggregate ADE is &gt;70% throughout the diurnal cycle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820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6D2C9-CA81-C94D-B9CB-84E8D63F6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662"/>
            <a:ext cx="10515600" cy="952438"/>
          </a:xfrm>
        </p:spPr>
        <p:txBody>
          <a:bodyPr anchor="ctr"/>
          <a:lstStyle/>
          <a:p>
            <a:pPr algn="ctr"/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E55719-2353-A741-A74E-1637EE46D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63513"/>
            <a:ext cx="10515600" cy="1531060"/>
          </a:xfrm>
        </p:spPr>
        <p:txBody>
          <a:bodyPr>
            <a:normAutofit/>
          </a:bodyPr>
          <a:lstStyle/>
          <a:p>
            <a:pPr algn="ctr"/>
            <a:r>
              <a:rPr lang="en-US" sz="2600" dirty="0"/>
              <a:t>Katrina </a:t>
            </a:r>
            <a:r>
              <a:rPr lang="en-US" sz="2600" dirty="0" err="1"/>
              <a:t>Virts</a:t>
            </a:r>
            <a:endParaRPr lang="en-US" sz="2600" dirty="0"/>
          </a:p>
          <a:p>
            <a:pPr algn="ctr"/>
            <a:r>
              <a:rPr lang="en-US" sz="2600" dirty="0"/>
              <a:t>(</a:t>
            </a:r>
            <a:r>
              <a:rPr lang="en-US" sz="2600" dirty="0" err="1"/>
              <a:t>katrina.virts@uah.edu</a:t>
            </a:r>
            <a:r>
              <a:rPr lang="en-US" sz="2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77279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97AF7-5D5B-1446-81BA-6BE803210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516" y="1575880"/>
            <a:ext cx="5418307" cy="5282119"/>
          </a:xfrm>
        </p:spPr>
        <p:txBody>
          <a:bodyPr>
            <a:normAutofit/>
          </a:bodyPr>
          <a:lstStyle/>
          <a:p>
            <a:r>
              <a:rPr lang="en-US" sz="2400" dirty="0"/>
              <a:t>GLM false alarms spike around 06-07 and 16-17 LT due to solar intrusion and blooming</a:t>
            </a:r>
          </a:p>
          <a:p>
            <a:r>
              <a:rPr lang="en-US" dirty="0">
                <a:solidFill>
                  <a:srgbClr val="903163"/>
                </a:solidFill>
              </a:rPr>
              <a:t>These artifacts artificially decrease the ground network ADE</a:t>
            </a:r>
            <a:endParaRPr lang="en-US" sz="2400" dirty="0">
              <a:solidFill>
                <a:srgbClr val="903163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Diurnal variability of GLM false alarms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7F6853-763E-ED79-7FAC-4750A8165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66150"/>
            <a:ext cx="4365865" cy="402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608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4345</TotalTime>
  <Words>764</Words>
  <Application>Microsoft Macintosh PowerPoint</Application>
  <PresentationFormat>Widescreen</PresentationFormat>
  <Paragraphs>131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Bayesian Absolute Detection Efficiency of the GLMs</vt:lpstr>
      <vt:lpstr>Calculating GLM’s detection performance</vt:lpstr>
      <vt:lpstr>Caveat: GLM artifacts</vt:lpstr>
      <vt:lpstr>Lightning data available for Bayesian analysis</vt:lpstr>
      <vt:lpstr>Three-GLM comparison</vt:lpstr>
      <vt:lpstr>GLM17 performance</vt:lpstr>
      <vt:lpstr>GLM16/18 performance</vt:lpstr>
      <vt:lpstr>GLM flash ADE in the overlap region </vt:lpstr>
      <vt:lpstr>Diurnal variability of GLM ADE</vt:lpstr>
      <vt:lpstr>Conclusions</vt:lpstr>
      <vt:lpstr>Thank You!</vt:lpstr>
      <vt:lpstr>Diurnal variability of GLM false alarms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Estimating Errors in GLM Detection Efficiency and False Alarm Rate</dc:title>
  <dc:creator>Katrina Virts</dc:creator>
  <cp:lastModifiedBy>Virts, Katrina S. (MSFC-ST11)[UAH]</cp:lastModifiedBy>
  <cp:revision>84</cp:revision>
  <dcterms:created xsi:type="dcterms:W3CDTF">2020-08-29T15:06:30Z</dcterms:created>
  <dcterms:modified xsi:type="dcterms:W3CDTF">2023-10-31T14:23:58Z</dcterms:modified>
</cp:coreProperties>
</file>