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9" r:id="rId4"/>
    <p:sldId id="261" r:id="rId5"/>
    <p:sldId id="266" r:id="rId6"/>
    <p:sldId id="263" r:id="rId7"/>
    <p:sldId id="262" r:id="rId8"/>
    <p:sldId id="265" r:id="rId9"/>
    <p:sldId id="270" r:id="rId10"/>
    <p:sldId id="274" r:id="rId11"/>
    <p:sldId id="275" r:id="rId12"/>
    <p:sldId id="271" r:id="rId13"/>
    <p:sldId id="273" r:id="rId14"/>
    <p:sldId id="276" r:id="rId15"/>
    <p:sldId id="258" r:id="rId16"/>
    <p:sldId id="268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1"/>
    <p:restoredTop sz="86565"/>
  </p:normalViewPr>
  <p:slideViewPr>
    <p:cSldViewPr snapToGrid="0">
      <p:cViewPr varScale="1">
        <p:scale>
          <a:sx n="58" d="100"/>
          <a:sy n="58" d="100"/>
        </p:scale>
        <p:origin x="112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75ECF-7528-2348-A0BF-8D7021FC7F54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26F63-D9C9-434E-9476-1D2086F3C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16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08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41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85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9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9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1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6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4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15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4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67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07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36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26F63-D9C9-434E-9476-1D2086F3C8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E45D-CFB7-B04B-C199-34F9FABC9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EDFFC-BD27-73D0-076B-2145BD873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940BF-E9CE-C2AF-291E-63647B33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437DB-7AA9-0A62-030E-2829A201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905A8-D2D5-6F2D-9EF5-C8FA4277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7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419A-D3F7-814C-6AF8-6D1554CC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AA7CD-8CA1-B69C-2562-7C8FF541F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FE296-374E-F03F-5837-58262323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A10CD-207A-528D-ACDB-6FCE450E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9D1DE-A372-524C-5696-CEF37BD3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6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59129-8C39-40C8-5EB0-BCAA41C5D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716B0-8B90-423D-A61E-772CE3F5B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511D-9D6A-501D-8CE6-BCEAEE16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39718-C9D0-5168-8C37-5732ABEE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1F22-7D7D-AEFC-9E06-14006E93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1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E66B-0776-2F0E-4755-A722414C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46145-4284-6B89-2CC5-67FE9229F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C02DC-60B5-78E8-E55F-53AEF661A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52013-EFCA-7A7E-61E1-E7A977CD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A2E83-88DB-5C00-4549-AF0C0F26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9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F0EC-943C-FA3F-9030-191D4C29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6FB1C-5E0E-F085-E2A8-C510FA034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9336-41F2-A69C-CAB3-C76C7A1E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35071-A0AC-4CC1-A119-DD0EAEC6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CB13E-08B9-1E50-D7A0-77B55C029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4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D1EF-70BA-2532-3D5B-E4909D9D1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1D9F-F2F7-E06D-5374-9D7B6B1D7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B2C08-3DDE-BDF8-9C98-40AFFA9F1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2AD1F-BCAC-A05D-EC4E-F4FB3A411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B918C-5D65-2103-7ED0-A95223B2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2C04C-9131-E37D-9F4C-5A635778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BB58-68AA-B684-5974-4647659CF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C6F1B-C6E1-9147-3AA9-09C0F334D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2C326-012F-4C3C-F59A-F31D021FC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9ED7-14A6-4CCE-D1C7-7A41E0FCA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CB49B-4EBD-2322-4CD4-58B17B671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32155-2C92-9C2A-6B4F-C93D254B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7C3079-6C4A-4010-704E-F6F3C7E6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1CB52-7CD0-2296-E79E-ADB228B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3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B842-F5C6-4F46-29E3-BEDCD727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F14C8-BCBD-1DF0-169A-F6AC4442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B1020-7BB8-B6E3-4C56-A884691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5C2F7-5B35-E6A5-1BC5-1C7D5BE5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9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8D1FB-1D5F-F453-BA7F-4AD52947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5E0F8-009B-6592-C299-DA095617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DB89A-2D42-B619-F524-AEE7B5B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8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85DA-6CA6-9871-3C88-01BF6469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FFC48-D465-B9FD-E019-685AA58BD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F118B-EA81-B9EC-1AE5-FDF8D9048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58485-405D-14A1-2819-D1F1D3F46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F3D74-7071-35B8-93EE-F8B33643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7795E-FC02-60A8-C2DC-14E16A2B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2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5B74-8B2C-7AE8-E561-99A59D1A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C9E05F-1B15-4AD6-8360-29AC7D2F1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B097D-44B6-7A03-7CC7-67BFCA526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FD336-5766-FF49-1C2C-234D55EB4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16B23-3A5B-50CB-D0AF-652E1012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19C5D-5D62-5DD2-291C-B99D6A2D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4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05B3C9-7E82-8D68-8675-D7D63F7B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68541-C7BA-AD8D-8D0E-0FD577849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6652-7D86-652E-6CD0-2D4F4877F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8D11-2212-744E-B18D-48198D45CC9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2AA14-AC54-6A62-80E4-696A0CFC7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1D6E-8BA6-DB30-B0AF-34486C98D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1AA4-9BE3-8C49-A533-BC373AA6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0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48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B2596F-4B52-E5E3-804E-AE7752B910EE}"/>
              </a:ext>
            </a:extLst>
          </p:cNvPr>
          <p:cNvSpPr/>
          <p:nvPr/>
        </p:nvSpPr>
        <p:spPr>
          <a:xfrm>
            <a:off x="94348" y="175961"/>
            <a:ext cx="11983922" cy="2075917"/>
          </a:xfrm>
          <a:prstGeom prst="rect">
            <a:avLst/>
          </a:prstGeom>
          <a:solidFill>
            <a:srgbClr val="2835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C2820B-FDF2-ACDE-98C1-5560ABE10F09}"/>
              </a:ext>
            </a:extLst>
          </p:cNvPr>
          <p:cNvCxnSpPr/>
          <p:nvPr/>
        </p:nvCxnSpPr>
        <p:spPr>
          <a:xfrm>
            <a:off x="122737" y="2477223"/>
            <a:ext cx="11941885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DD7F9B-B6F1-C952-8F30-FF494902E166}"/>
              </a:ext>
            </a:extLst>
          </p:cNvPr>
          <p:cNvSpPr txBox="1"/>
          <p:nvPr/>
        </p:nvSpPr>
        <p:spPr>
          <a:xfrm>
            <a:off x="73721" y="2525456"/>
            <a:ext cx="12112488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 Nowottnick – NASA Goddard Space Flight Center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contributions from: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Yorks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(NASA GSFC), Matt McGill (U. Iowa), Kenny Christian (NASA GSFC/ESSIC), Patrick Selmer (NASA GSFC/SSAI), Natalie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Midzak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(U. North Dakota), Joe Finlon (NASA GSFC/ESSIC), Alex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Matus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(NASA GSFC/NPP)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Science and Validation Workshop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November 16, 2023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F7171D-EB19-9F1A-914E-3C130A108449}"/>
              </a:ext>
            </a:extLst>
          </p:cNvPr>
          <p:cNvGrpSpPr/>
          <p:nvPr/>
        </p:nvGrpSpPr>
        <p:grpSpPr>
          <a:xfrm>
            <a:off x="189607" y="5061432"/>
            <a:ext cx="7199161" cy="1696927"/>
            <a:chOff x="4884436" y="4917912"/>
            <a:chExt cx="7199161" cy="16969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A7D5A0B-1EAF-CA7E-F98C-9BC7A4D03B40}"/>
                </a:ext>
              </a:extLst>
            </p:cNvPr>
            <p:cNvGrpSpPr/>
            <p:nvPr/>
          </p:nvGrpSpPr>
          <p:grpSpPr>
            <a:xfrm>
              <a:off x="8479946" y="4917912"/>
              <a:ext cx="3603651" cy="1696927"/>
              <a:chOff x="7621076" y="3542832"/>
              <a:chExt cx="3496573" cy="1578624"/>
            </a:xfrm>
          </p:grpSpPr>
          <p:pic>
            <p:nvPicPr>
              <p:cNvPr id="14" name="Picture 13" descr="CATS-logo2.png">
                <a:extLst>
                  <a:ext uri="{FF2B5EF4-FFF2-40B4-BE49-F238E27FC236}">
                    <a16:creationId xmlns:a16="http://schemas.microsoft.com/office/drawing/2014/main" id="{B25F8C38-EE98-F604-D302-987A170FD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1076" y="3667229"/>
                <a:ext cx="1474724" cy="13892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048C43D-CDD5-0B0E-EA72-881A05281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7361" y="3542832"/>
                <a:ext cx="1900288" cy="1578624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2EB619-80B8-BA4F-DE8D-5EE80D98F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436" y="5508738"/>
              <a:ext cx="3388571" cy="79776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8B12199-5C87-BC8D-0661-44C7C00FF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771" y="4960927"/>
            <a:ext cx="1802238" cy="1696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A65E47-EAEE-98D6-3F35-D011707E19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43" r="25582"/>
          <a:stretch/>
        </p:blipFill>
        <p:spPr>
          <a:xfrm>
            <a:off x="9689911" y="4978983"/>
            <a:ext cx="2087384" cy="17793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A274D0-08A8-09C0-9557-C60B74673259}"/>
              </a:ext>
            </a:extLst>
          </p:cNvPr>
          <p:cNvSpPr txBox="1"/>
          <p:nvPr/>
        </p:nvSpPr>
        <p:spPr>
          <a:xfrm>
            <a:off x="161066" y="356456"/>
            <a:ext cx="1197055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GSFC Elastic Backscatter Lidar Efforts Relevant to </a:t>
            </a:r>
            <a:r>
              <a:rPr lang="en-US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Calibration/Validation and Synergistic Data Products</a:t>
            </a:r>
            <a:endParaRPr lang="en-US" sz="35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CBB81-09C7-510E-A010-079831D14516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D02911-F243-0506-62C8-7A7C51B8681C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ALICAT Science: Cirrus Clouds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6904CF-5354-2F98-9C05-818B64E78D67}"/>
              </a:ext>
            </a:extLst>
          </p:cNvPr>
          <p:cNvSpPr txBox="1"/>
          <p:nvPr/>
        </p:nvSpPr>
        <p:spPr>
          <a:xfrm>
            <a:off x="477047" y="1110902"/>
            <a:ext cx="394825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CALIPSO has provided cloud measurements for 16 years in a sun-sync orbit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 provided diurnal measurements of clouds with a single wavelength, but was a tech demo without science requirements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ALICAT offers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SNR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CATS and an opportunity to provide CALIPSO quality measurements with an added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dimension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affordable package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AOS-I matches ALICAT with microwave radiometers and a Ku radar for diurnal sampling of convective processes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68A7E5-A29D-6579-5BF2-949911D3299F}"/>
              </a:ext>
            </a:extLst>
          </p:cNvPr>
          <p:cNvGrpSpPr/>
          <p:nvPr/>
        </p:nvGrpSpPr>
        <p:grpSpPr>
          <a:xfrm>
            <a:off x="4516708" y="1284627"/>
            <a:ext cx="7315199" cy="5190551"/>
            <a:chOff x="4523544" y="1190873"/>
            <a:chExt cx="7668456" cy="53958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279E0E-9AFB-7226-D948-30CD35E26C28}"/>
                </a:ext>
              </a:extLst>
            </p:cNvPr>
            <p:cNvSpPr/>
            <p:nvPr/>
          </p:nvSpPr>
          <p:spPr>
            <a:xfrm>
              <a:off x="4601023" y="1205563"/>
              <a:ext cx="7590977" cy="5380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1951BE-CD3F-F0C2-CD82-B7F1DAD74CD6}"/>
                </a:ext>
              </a:extLst>
            </p:cNvPr>
            <p:cNvSpPr txBox="1"/>
            <p:nvPr/>
          </p:nvSpPr>
          <p:spPr>
            <a:xfrm>
              <a:off x="8118015" y="1190874"/>
              <a:ext cx="33836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latin typeface="Arial" panose="020B0604020202020204" pitchFamily="34" charset="0"/>
                  <a:cs typeface="Arial" panose="020B0604020202020204" pitchFamily="34" charset="0"/>
                </a:rPr>
                <a:t>Diurnal Cycle of Clouds Observed by CATS Tech Demo (2015-2017)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29ECAA-1263-2BF0-9DD5-475D4097A1AC}"/>
                </a:ext>
              </a:extLst>
            </p:cNvPr>
            <p:cNvGrpSpPr/>
            <p:nvPr/>
          </p:nvGrpSpPr>
          <p:grpSpPr>
            <a:xfrm>
              <a:off x="4523544" y="1190873"/>
              <a:ext cx="3611523" cy="5283566"/>
              <a:chOff x="4523544" y="1190873"/>
              <a:chExt cx="3611523" cy="52835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2453508-A90A-8E7C-4F4F-4A1A8441A70A}"/>
                  </a:ext>
                </a:extLst>
              </p:cNvPr>
              <p:cNvGrpSpPr/>
              <p:nvPr/>
            </p:nvGrpSpPr>
            <p:grpSpPr>
              <a:xfrm>
                <a:off x="4523544" y="1190873"/>
                <a:ext cx="3611523" cy="5283566"/>
                <a:chOff x="4008407" y="1093402"/>
                <a:chExt cx="3763849" cy="5545533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BB83B8-462A-8302-835D-B159440A0068}"/>
                    </a:ext>
                  </a:extLst>
                </p:cNvPr>
                <p:cNvSpPr txBox="1"/>
                <p:nvPr/>
              </p:nvSpPr>
              <p:spPr>
                <a:xfrm>
                  <a:off x="5486399" y="6380506"/>
                  <a:ext cx="2221249" cy="258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err="1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Hlavka</a:t>
                  </a:r>
                  <a:r>
                    <a:rPr lang="en-US" sz="100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et al., 2012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159A1AB-7046-5E3D-F9CF-BEDE6C08E808}"/>
                    </a:ext>
                  </a:extLst>
                </p:cNvPr>
                <p:cNvSpPr txBox="1"/>
                <p:nvPr/>
              </p:nvSpPr>
              <p:spPr>
                <a:xfrm>
                  <a:off x="4008407" y="1093402"/>
                  <a:ext cx="3763849" cy="581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CALIPSO Cirrus Validation of Cloud Measurements using Airborne CPL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AD05430-B2FF-2257-A865-ACEE0C86DC99}"/>
                  </a:ext>
                </a:extLst>
              </p:cNvPr>
              <p:cNvGrpSpPr/>
              <p:nvPr/>
            </p:nvGrpSpPr>
            <p:grpSpPr>
              <a:xfrm>
                <a:off x="4731635" y="1748270"/>
                <a:ext cx="3108927" cy="4390197"/>
                <a:chOff x="4731635" y="1748270"/>
                <a:chExt cx="3108927" cy="4390197"/>
              </a:xfrm>
            </p:grpSpPr>
            <p:pic>
              <p:nvPicPr>
                <p:cNvPr id="26" name="Picture 25" descr="Diagram&#10;&#10;Description automatically generated">
                  <a:extLst>
                    <a:ext uri="{FF2B5EF4-FFF2-40B4-BE49-F238E27FC236}">
                      <a16:creationId xmlns:a16="http://schemas.microsoft.com/office/drawing/2014/main" id="{F8679483-4189-D56C-DB41-CCF68737DF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18051" y="1748270"/>
                  <a:ext cx="3022511" cy="4390197"/>
                </a:xfrm>
                <a:prstGeom prst="rect">
                  <a:avLst/>
                </a:prstGeom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5D046C3-2B73-E005-B9AE-49A7A05322C6}"/>
                    </a:ext>
                  </a:extLst>
                </p:cNvPr>
                <p:cNvSpPr/>
                <p:nvPr/>
              </p:nvSpPr>
              <p:spPr>
                <a:xfrm>
                  <a:off x="4731635" y="1805838"/>
                  <a:ext cx="340485" cy="444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0AF7949-D817-1C99-230D-9AC02F6D036D}"/>
                </a:ext>
              </a:extLst>
            </p:cNvPr>
            <p:cNvGrpSpPr/>
            <p:nvPr/>
          </p:nvGrpSpPr>
          <p:grpSpPr>
            <a:xfrm>
              <a:off x="7989295" y="1955616"/>
              <a:ext cx="4202704" cy="4631093"/>
              <a:chOff x="8056437" y="1955616"/>
              <a:chExt cx="4202704" cy="463109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6AACE8A-D003-3619-ED79-FB538044E94E}"/>
                  </a:ext>
                </a:extLst>
              </p:cNvPr>
              <p:cNvGrpSpPr/>
              <p:nvPr/>
            </p:nvGrpSpPr>
            <p:grpSpPr>
              <a:xfrm>
                <a:off x="8056437" y="1955616"/>
                <a:ext cx="4202704" cy="4631093"/>
                <a:chOff x="8056437" y="1875406"/>
                <a:chExt cx="4202704" cy="4631093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284A6F1-BC2B-CEE2-F775-F6A42B9494BF}"/>
                    </a:ext>
                  </a:extLst>
                </p:cNvPr>
                <p:cNvGrpSpPr/>
                <p:nvPr/>
              </p:nvGrpSpPr>
              <p:grpSpPr>
                <a:xfrm>
                  <a:off x="8056437" y="1875406"/>
                  <a:ext cx="4202704" cy="4631093"/>
                  <a:chOff x="7958153" y="1679595"/>
                  <a:chExt cx="4444094" cy="4952683"/>
                </a:xfrm>
              </p:grpSpPr>
              <p:pic>
                <p:nvPicPr>
                  <p:cNvPr id="21" name="Picture 20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77640A62-E92C-E25B-ED4C-844D0D00A4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776" t="48228" r="13205"/>
                  <a:stretch/>
                </p:blipFill>
                <p:spPr>
                  <a:xfrm>
                    <a:off x="8612790" y="4124798"/>
                    <a:ext cx="2415989" cy="2507480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91EEE25F-0CEB-5F64-D395-8B64198FBF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8228" r="52027"/>
                  <a:stretch/>
                </p:blipFill>
                <p:spPr>
                  <a:xfrm>
                    <a:off x="7958153" y="1679595"/>
                    <a:ext cx="2970468" cy="2507481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EC25EF7B-8CAD-2AA2-E952-BE8D4840AE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6796" t="46939"/>
                  <a:stretch/>
                </p:blipFill>
                <p:spPr>
                  <a:xfrm>
                    <a:off x="11169600" y="1856418"/>
                    <a:ext cx="1232647" cy="45276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C810D8D-0813-1928-2D79-0EA6ADD7C4BE}"/>
                    </a:ext>
                  </a:extLst>
                </p:cNvPr>
                <p:cNvSpPr txBox="1"/>
                <p:nvPr/>
              </p:nvSpPr>
              <p:spPr>
                <a:xfrm>
                  <a:off x="9460999" y="6233746"/>
                  <a:ext cx="22212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>
                      <a:solidFill>
                        <a:schemeClr val="tx2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Noel et al., 2018</a:t>
                  </a:r>
                </a:p>
              </p:txBody>
            </p:sp>
          </p:grpSp>
          <p:pic>
            <p:nvPicPr>
              <p:cNvPr id="18" name="Picture 17" descr="Schematic&#10;&#10;Description automatically generated">
                <a:extLst>
                  <a:ext uri="{FF2B5EF4-FFF2-40B4-BE49-F238E27FC236}">
                    <a16:creationId xmlns:a16="http://schemas.microsoft.com/office/drawing/2014/main" id="{F2ED860C-2B62-034D-01D4-EE52EAC22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9355" y="4439560"/>
                <a:ext cx="469900" cy="20113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1684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CBB81-09C7-510E-A010-079831D14516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D02911-F243-0506-62C8-7A7C51B8681C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ALICAT Science: Aerosols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9C9450-E52D-CC3A-6D64-EBF5B2CEA6A3}"/>
              </a:ext>
            </a:extLst>
          </p:cNvPr>
          <p:cNvSpPr txBox="1"/>
          <p:nvPr/>
        </p:nvSpPr>
        <p:spPr>
          <a:xfrm>
            <a:off x="902156" y="971131"/>
            <a:ext cx="5465123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and smoke aerosols exhibit diurnal cycles that typically correspond to enhanced burning during daytime hours*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interacts with the evolution of the planetary boundary layer and has implications for the diurnal cycle of convection** - important for smoke transport forecasting in current models***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AB8B69-0E90-64B8-BCF6-BAD365005FB5}"/>
              </a:ext>
            </a:extLst>
          </p:cNvPr>
          <p:cNvSpPr txBox="1"/>
          <p:nvPr/>
        </p:nvSpPr>
        <p:spPr>
          <a:xfrm>
            <a:off x="1033482" y="3034196"/>
            <a:ext cx="5333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Smoke from Oregon: Implications for Transport and Air Quality Observed by CATS</a:t>
            </a:r>
          </a:p>
        </p:txBody>
      </p:sp>
      <p:pic>
        <p:nvPicPr>
          <p:cNvPr id="4" name="Picture 3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22DDE992-4862-B391-8C4F-66D11FA9D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63" y="3568638"/>
            <a:ext cx="5173344" cy="252271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D115E65-D2E8-29CA-265C-D6987C568D46}"/>
              </a:ext>
            </a:extLst>
          </p:cNvPr>
          <p:cNvGrpSpPr/>
          <p:nvPr/>
        </p:nvGrpSpPr>
        <p:grpSpPr>
          <a:xfrm>
            <a:off x="6336712" y="1375143"/>
            <a:ext cx="5849616" cy="5064967"/>
            <a:chOff x="6336712" y="1375143"/>
            <a:chExt cx="5849616" cy="50649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8D48C1-A9AB-7972-1D85-6A0102D58B62}"/>
                </a:ext>
              </a:extLst>
            </p:cNvPr>
            <p:cNvGrpSpPr/>
            <p:nvPr/>
          </p:nvGrpSpPr>
          <p:grpSpPr>
            <a:xfrm>
              <a:off x="6336712" y="1375143"/>
              <a:ext cx="5849616" cy="5064967"/>
              <a:chOff x="5724082" y="1119963"/>
              <a:chExt cx="6462247" cy="533373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676BAEE-9E46-5DA5-AFF4-BB5ACC16A517}"/>
                  </a:ext>
                </a:extLst>
              </p:cNvPr>
              <p:cNvSpPr/>
              <p:nvPr/>
            </p:nvSpPr>
            <p:spPr>
              <a:xfrm>
                <a:off x="5724082" y="1119963"/>
                <a:ext cx="6416365" cy="53337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9F1B11E-6ACE-04C2-1196-A95485EB8AA3}"/>
                  </a:ext>
                </a:extLst>
              </p:cNvPr>
              <p:cNvGrpSpPr/>
              <p:nvPr/>
            </p:nvGrpSpPr>
            <p:grpSpPr>
              <a:xfrm>
                <a:off x="9360969" y="1266461"/>
                <a:ext cx="2825360" cy="4638228"/>
                <a:chOff x="9276070" y="2004682"/>
                <a:chExt cx="2825360" cy="4638228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329CF425-5517-0BC0-44E1-D47FEC3436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622"/>
                <a:stretch/>
              </p:blipFill>
              <p:spPr>
                <a:xfrm>
                  <a:off x="9639331" y="2797090"/>
                  <a:ext cx="2034209" cy="3845820"/>
                </a:xfrm>
                <a:prstGeom prst="rect">
                  <a:avLst/>
                </a:prstGeom>
              </p:spPr>
            </p:pic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95EC606-E21E-97CD-7095-F3F22F865E2F}"/>
                    </a:ext>
                  </a:extLst>
                </p:cNvPr>
                <p:cNvSpPr txBox="1"/>
                <p:nvPr/>
              </p:nvSpPr>
              <p:spPr>
                <a:xfrm>
                  <a:off x="9276070" y="2004682"/>
                  <a:ext cx="2825360" cy="7778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Diurnal Variability of Smoke Aerosols Observed by CATS over Borneo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47C877A-B5CB-F08F-99B9-ACDC2ED7DC6D}"/>
                  </a:ext>
                </a:extLst>
              </p:cNvPr>
              <p:cNvGrpSpPr/>
              <p:nvPr/>
            </p:nvGrpSpPr>
            <p:grpSpPr>
              <a:xfrm>
                <a:off x="5834927" y="1179350"/>
                <a:ext cx="3412660" cy="4674346"/>
                <a:chOff x="8766458" y="1420636"/>
                <a:chExt cx="3412660" cy="4674346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1371A2D9-DFE0-96AE-9D2B-400E98188435}"/>
                    </a:ext>
                  </a:extLst>
                </p:cNvPr>
                <p:cNvGrpSpPr/>
                <p:nvPr/>
              </p:nvGrpSpPr>
              <p:grpSpPr>
                <a:xfrm>
                  <a:off x="8766458" y="1483513"/>
                  <a:ext cx="3412660" cy="4611469"/>
                  <a:chOff x="7686314" y="-1808144"/>
                  <a:chExt cx="4190170" cy="6180350"/>
                </a:xfrm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78E59819-3922-93FC-EE75-1EB9D5509E5F}"/>
                      </a:ext>
                    </a:extLst>
                  </p:cNvPr>
                  <p:cNvGrpSpPr/>
                  <p:nvPr/>
                </p:nvGrpSpPr>
                <p:grpSpPr>
                  <a:xfrm>
                    <a:off x="7686314" y="-1808144"/>
                    <a:ext cx="3966120" cy="5866701"/>
                    <a:chOff x="2906012" y="-563387"/>
                    <a:chExt cx="2972726" cy="3810306"/>
                  </a:xfrm>
                </p:grpSpPr>
                <p:pic>
                  <p:nvPicPr>
                    <p:cNvPr id="37" name="Picture 36">
                      <a:extLst>
                        <a:ext uri="{FF2B5EF4-FFF2-40B4-BE49-F238E27FC236}">
                          <a16:creationId xmlns:a16="http://schemas.microsoft.com/office/drawing/2014/main" id="{C3FD686F-4E08-D83C-75F1-D8A9BBB45E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62963" b="25032"/>
                    <a:stretch/>
                  </p:blipFill>
                  <p:spPr>
                    <a:xfrm>
                      <a:off x="2906012" y="-563387"/>
                      <a:ext cx="2972726" cy="19042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Picture 37">
                      <a:extLst>
                        <a:ext uri="{FF2B5EF4-FFF2-40B4-BE49-F238E27FC236}">
                          <a16:creationId xmlns:a16="http://schemas.microsoft.com/office/drawing/2014/main" id="{6AA02A5A-7420-75AA-293B-A56224A854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8906" b="25032"/>
                    <a:stretch/>
                  </p:blipFill>
                  <p:spPr>
                    <a:xfrm>
                      <a:off x="3349523" y="1342719"/>
                      <a:ext cx="2495758" cy="19042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8839847C-DEFE-C4AA-974B-CC8F16B96D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" t="72418" r="247" b="18246"/>
                  <a:stretch/>
                </p:blipFill>
                <p:spPr>
                  <a:xfrm>
                    <a:off x="7726670" y="3966174"/>
                    <a:ext cx="4149814" cy="40603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E43F65A-43C7-7758-1B14-DD3BD3FFAD15}"/>
                    </a:ext>
                  </a:extLst>
                </p:cNvPr>
                <p:cNvSpPr txBox="1"/>
                <p:nvPr/>
              </p:nvSpPr>
              <p:spPr>
                <a:xfrm>
                  <a:off x="9382401" y="1420636"/>
                  <a:ext cx="2528928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CATS V3 2015-2017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FAD9540-9E83-4272-605B-C961F44D9A5A}"/>
                    </a:ext>
                  </a:extLst>
                </p:cNvPr>
                <p:cNvSpPr txBox="1"/>
                <p:nvPr/>
              </p:nvSpPr>
              <p:spPr>
                <a:xfrm>
                  <a:off x="9273850" y="3616872"/>
                  <a:ext cx="2711907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CALIPSO V4.20 2015-2017</a:t>
                  </a:r>
                </a:p>
              </p:txBody>
            </p:sp>
          </p:grpSp>
        </p:grpSp>
        <p:pic>
          <p:nvPicPr>
            <p:cNvPr id="43" name="Picture 42" descr="A close-up of a sign&#10;&#10;Description automatically generated">
              <a:extLst>
                <a:ext uri="{FF2B5EF4-FFF2-40B4-BE49-F238E27FC236}">
                  <a16:creationId xmlns:a16="http://schemas.microsoft.com/office/drawing/2014/main" id="{356CA9D7-7B8F-C028-47CE-0BF79927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9296" y="5856203"/>
              <a:ext cx="2959520" cy="49636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6E1880-25C8-6892-27DB-C00F1D0C474E}"/>
              </a:ext>
            </a:extLst>
          </p:cNvPr>
          <p:cNvSpPr txBox="1"/>
          <p:nvPr/>
        </p:nvSpPr>
        <p:spPr>
          <a:xfrm>
            <a:off x="1107182" y="6114002"/>
            <a:ext cx="510276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Hyer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2013 </a:t>
            </a: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Zhang and </a:t>
            </a:r>
            <a:r>
              <a:rPr lang="en-US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Zuidema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2019; </a:t>
            </a:r>
            <a:r>
              <a:rPr lang="en-US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Hodzik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Duvell</a:t>
            </a:r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 Ye et al., 2021</a:t>
            </a:r>
          </a:p>
          <a:p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8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CBB81-09C7-510E-A010-079831D14516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D02911-F243-0506-62C8-7A7C51B8681C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ALICAT Daytime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876F7-55A7-7826-FD5B-87371E9180F0}"/>
              </a:ext>
            </a:extLst>
          </p:cNvPr>
          <p:cNvSpPr txBox="1"/>
          <p:nvPr/>
        </p:nvSpPr>
        <p:spPr>
          <a:xfrm>
            <a:off x="4246167" y="6269767"/>
            <a:ext cx="43762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400"/>
              </a:spcBef>
              <a:spcAft>
                <a:spcPts val="1000"/>
              </a:spcAft>
              <a:buSzPts val="800"/>
              <a:tabLst>
                <a:tab pos="338455" algn="l"/>
              </a:tabLst>
            </a:pPr>
            <a:r>
              <a:rPr lang="en-US" sz="1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CPL data from the NASA ER-2 aircraft (top panel) and CALIOP (middle panel) during a validation flight on 18 August 2015 over the western US. </a:t>
            </a:r>
            <a:r>
              <a:rPr lang="en-US" sz="1000" dirty="0">
                <a:latin typeface="Times New Roman" panose="02020603050405020304" pitchFamily="18" charset="0"/>
                <a:ea typeface="SimSun" panose="02010600030101010101" pitchFamily="2" charset="-122"/>
              </a:rPr>
              <a:t>ALI</a:t>
            </a:r>
            <a:r>
              <a:rPr lang="en-US" sz="1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CAT ATB (bottom) simulated for day using the </a:t>
            </a:r>
            <a:r>
              <a:rPr lang="en-US" sz="1000" dirty="0">
                <a:latin typeface="Times New Roman" panose="02020603050405020304" pitchFamily="18" charset="0"/>
                <a:ea typeface="SimSun" panose="02010600030101010101" pitchFamily="2" charset="-122"/>
              </a:rPr>
              <a:t>airborne lidar</a:t>
            </a:r>
            <a:r>
              <a:rPr lang="en-US" sz="1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data as input.</a:t>
            </a:r>
          </a:p>
        </p:txBody>
      </p:sp>
      <p:pic>
        <p:nvPicPr>
          <p:cNvPr id="3" name="Picture 2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F622BFAF-5879-940B-8AC3-AA35B56B2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86" y="1555379"/>
            <a:ext cx="4541173" cy="4714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098EC6-56CD-7D2A-FD78-FD349FA24351}"/>
              </a:ext>
            </a:extLst>
          </p:cNvPr>
          <p:cNvSpPr txBox="1"/>
          <p:nvPr/>
        </p:nvSpPr>
        <p:spPr>
          <a:xfrm>
            <a:off x="1389613" y="847493"/>
            <a:ext cx="10089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ALICAT daytime 532 nm ATB (bottom) demonstrates that the daytime SNR and detection capabilities are better than CALIOP (middle)</a:t>
            </a:r>
          </a:p>
        </p:txBody>
      </p:sp>
    </p:spTree>
    <p:extLst>
      <p:ext uri="{BB962C8B-B14F-4D97-AF65-F5344CB8AC3E}">
        <p14:creationId xmlns:p14="http://schemas.microsoft.com/office/powerpoint/2010/main" val="2405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CBB81-09C7-510E-A010-079831D14516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D02911-F243-0506-62C8-7A7C51B8681C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Opportunities for Future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2A34A-A40F-79CC-7B38-CC74BE37E8AD}"/>
              </a:ext>
            </a:extLst>
          </p:cNvPr>
          <p:cNvSpPr txBox="1"/>
          <p:nvPr/>
        </p:nvSpPr>
        <p:spPr>
          <a:xfrm>
            <a:off x="197216" y="1034069"/>
            <a:ext cx="1128176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>
                <a:latin typeface="Arial" panose="020B0604020202020204" pitchFamily="34" charset="0"/>
                <a:cs typeface="Arial" panose="020B0604020202020204" pitchFamily="34" charset="0"/>
              </a:rPr>
              <a:t>Airborne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Planned NASA ER-2 mission using CPL in the fall 2024 out of Palmdale, California – underpasses of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UTLS aerosol detection validation using Roscoe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Future NASA EVS-4 opportunities (TBD) or joint field campaign activities (e.g. CPEX-AW; CPEX-CV)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u="sng" dirty="0">
                <a:latin typeface="Arial" panose="020B0604020202020204" pitchFamily="34" charset="0"/>
                <a:cs typeface="Arial" panose="020B0604020202020204" pitchFamily="34" charset="0"/>
              </a:rPr>
              <a:t>Spaceborne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Leverage aerosol typing capability from ATLID and any planned validation efforts to help inform lidar ratio selection for ALICAT – more robust than simple algorithms that rely on ancillary information despite differences in wavelength</a:t>
            </a: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48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CBB81-09C7-510E-A010-079831D14516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D02911-F243-0506-62C8-7A7C51B8681C}"/>
              </a:ext>
            </a:extLst>
          </p:cNvPr>
          <p:cNvSpPr txBox="1"/>
          <p:nvPr/>
        </p:nvSpPr>
        <p:spPr>
          <a:xfrm>
            <a:off x="455115" y="2952516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177023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62265B-7D64-0C14-8B01-593C68707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31" y="1805555"/>
            <a:ext cx="5914573" cy="4572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D85F99-7A6A-71EB-8268-EC091AE67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019" y="1054292"/>
            <a:ext cx="5328234" cy="2724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00BCD2-E8F5-9FE4-5508-70245C302A40}"/>
              </a:ext>
            </a:extLst>
          </p:cNvPr>
          <p:cNvSpPr txBox="1"/>
          <p:nvPr/>
        </p:nvSpPr>
        <p:spPr>
          <a:xfrm>
            <a:off x="1696281" y="1156188"/>
            <a:ext cx="459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Deployments: Jan– Feb 2020, 2022, 2023</a:t>
            </a:r>
          </a:p>
          <a:p>
            <a:r>
              <a:rPr lang="en-US" b="1" dirty="0">
                <a:solidFill>
                  <a:srgbClr val="333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on station time: 4 – 6 hours</a:t>
            </a:r>
          </a:p>
        </p:txBody>
      </p:sp>
      <p:pic>
        <p:nvPicPr>
          <p:cNvPr id="12" name="Google Shape;55;p13">
            <a:extLst>
              <a:ext uri="{FF2B5EF4-FFF2-40B4-BE49-F238E27FC236}">
                <a16:creationId xmlns:a16="http://schemas.microsoft.com/office/drawing/2014/main" id="{A2ACC24F-2BEB-7A24-FCBE-6EB6785334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09" y="1054292"/>
            <a:ext cx="1519037" cy="135358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026A80-DAC3-DF8E-CAB3-878DC2AFBEAE}"/>
              </a:ext>
            </a:extLst>
          </p:cNvPr>
          <p:cNvGrpSpPr/>
          <p:nvPr/>
        </p:nvGrpSpPr>
        <p:grpSpPr>
          <a:xfrm>
            <a:off x="8733053" y="4141409"/>
            <a:ext cx="2886517" cy="2448961"/>
            <a:chOff x="4963777" y="685604"/>
            <a:chExt cx="2151720" cy="18802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F0F35C-1BA9-BF75-5B80-DAF6E348D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465" t="18930" r="29424" b="44058"/>
            <a:stretch/>
          </p:blipFill>
          <p:spPr>
            <a:xfrm>
              <a:off x="4963777" y="685604"/>
              <a:ext cx="2151720" cy="188020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1F6438-816D-6022-1DC8-3D1574F94D7B}"/>
                </a:ext>
              </a:extLst>
            </p:cNvPr>
            <p:cNvSpPr txBox="1"/>
            <p:nvPr/>
          </p:nvSpPr>
          <p:spPr>
            <a:xfrm>
              <a:off x="4996565" y="766003"/>
              <a:ext cx="1039921" cy="33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29 Jan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4100C9B-A981-EB73-DE07-493865AE05BF}"/>
              </a:ext>
            </a:extLst>
          </p:cNvPr>
          <p:cNvSpPr txBox="1"/>
          <p:nvPr/>
        </p:nvSpPr>
        <p:spPr>
          <a:xfrm>
            <a:off x="6362384" y="3980167"/>
            <a:ext cx="24146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Conducted 33 flights and over 150+ hours (21 coordinated flights) in 2020-2023 during strong winter storms, weaker storms, and clippers.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182229-34F0-0934-8179-4667C9E65285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8B661C-7ECC-DF4A-85AC-840A8369A281}"/>
              </a:ext>
            </a:extLst>
          </p:cNvPr>
          <p:cNvSpPr txBox="1"/>
          <p:nvPr/>
        </p:nvSpPr>
        <p:spPr>
          <a:xfrm>
            <a:off x="197217" y="142081"/>
            <a:ext cx="97729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IMPACTS EVS-3 Field Deployment (2020-2023)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7A4B4-9ABC-A3A2-EAF2-77B6ED68B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2413" y="10453"/>
            <a:ext cx="1609870" cy="7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BA78-1578-377E-081A-668DED54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13" y="970049"/>
            <a:ext cx="11596306" cy="5798886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Hierarchical clustering technique to enable finer cloud particle phase/type classifications with improved vertical resolution and create a training dataset for a CNN model</a:t>
            </a:r>
          </a:p>
          <a:p>
            <a:pPr>
              <a:spcBef>
                <a:spcPts val="400"/>
              </a:spcBef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BSL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ratio, temperature, and altitude of each bin</a:t>
            </a: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1BA92-5393-0EDA-77A9-72FC730661DB}"/>
              </a:ext>
            </a:extLst>
          </p:cNvPr>
          <p:cNvSpPr txBox="1"/>
          <p:nvPr/>
        </p:nvSpPr>
        <p:spPr>
          <a:xfrm>
            <a:off x="3006663" y="2052752"/>
            <a:ext cx="3845054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cloud phase algorithms classify phase on a cloud “layer” basis for each profile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does NOT capture the vertical variability within a cloud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 technique DOES capture this vertical variability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A381D-6987-C57F-9ADB-506B79643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3" t="8874" r="18041" b="29808"/>
          <a:stretch/>
        </p:blipFill>
        <p:spPr>
          <a:xfrm>
            <a:off x="6911429" y="1958642"/>
            <a:ext cx="4900913" cy="4095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39F54F-51CF-2A6B-FD24-E6405F007EF6}"/>
              </a:ext>
            </a:extLst>
          </p:cNvPr>
          <p:cNvSpPr/>
          <p:nvPr/>
        </p:nvSpPr>
        <p:spPr>
          <a:xfrm>
            <a:off x="8386672" y="2215460"/>
            <a:ext cx="262021" cy="502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335D3-6915-5556-7692-27109DB67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6" t="89356" r="18926" b="8190"/>
          <a:stretch/>
        </p:blipFill>
        <p:spPr>
          <a:xfrm>
            <a:off x="6974967" y="6027259"/>
            <a:ext cx="4837375" cy="166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E22E0-8D38-4A8A-0422-77F69A95E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0" t="29260" r="17720" b="50288"/>
          <a:stretch/>
        </p:blipFill>
        <p:spPr>
          <a:xfrm>
            <a:off x="6971874" y="3312825"/>
            <a:ext cx="4873126" cy="13459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4988936-75B2-B819-95ED-A53799AFCB64}"/>
              </a:ext>
            </a:extLst>
          </p:cNvPr>
          <p:cNvGrpSpPr/>
          <p:nvPr/>
        </p:nvGrpSpPr>
        <p:grpSpPr>
          <a:xfrm>
            <a:off x="3092565" y="3809404"/>
            <a:ext cx="3902265" cy="2794566"/>
            <a:chOff x="256238" y="2108674"/>
            <a:chExt cx="3902265" cy="279456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47B261E-150A-8EBC-5CAB-D5A50D4F9F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8671" y="2406015"/>
              <a:ext cx="0" cy="21398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02A52B0-E9C7-0950-73D6-759BE8D5490B}"/>
                </a:ext>
              </a:extLst>
            </p:cNvPr>
            <p:cNvCxnSpPr>
              <a:cxnSpLocks/>
            </p:cNvCxnSpPr>
            <p:nvPr/>
          </p:nvCxnSpPr>
          <p:spPr>
            <a:xfrm>
              <a:off x="888671" y="4554807"/>
              <a:ext cx="288322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F4CE6A1-88BC-3DC0-0A4C-AC379D6D65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7723" y="2526307"/>
              <a:ext cx="3555" cy="189924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0A4F8D-F2C3-A6C4-C1E4-3B6EE7CCDA3E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96" y="3868370"/>
              <a:ext cx="2723123" cy="591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86CF2E-5DAC-1440-8785-D7DA003C49DF}"/>
                </a:ext>
              </a:extLst>
            </p:cNvPr>
            <p:cNvSpPr txBox="1"/>
            <p:nvPr/>
          </p:nvSpPr>
          <p:spPr>
            <a:xfrm>
              <a:off x="302613" y="4342470"/>
              <a:ext cx="5893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Warm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2916DF-EF2A-B25F-BA5F-94308C1BB403}"/>
                </a:ext>
              </a:extLst>
            </p:cNvPr>
            <p:cNvSpPr txBox="1"/>
            <p:nvPr/>
          </p:nvSpPr>
          <p:spPr>
            <a:xfrm>
              <a:off x="372016" y="2279963"/>
              <a:ext cx="49885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Cold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A1A725-426C-B503-634D-410B1B7132EB}"/>
                </a:ext>
              </a:extLst>
            </p:cNvPr>
            <p:cNvSpPr txBox="1"/>
            <p:nvPr/>
          </p:nvSpPr>
          <p:spPr>
            <a:xfrm>
              <a:off x="698555" y="4583609"/>
              <a:ext cx="3978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BF143C-AF7F-EE76-6C0D-449C6198A488}"/>
                </a:ext>
              </a:extLst>
            </p:cNvPr>
            <p:cNvSpPr txBox="1"/>
            <p:nvPr/>
          </p:nvSpPr>
          <p:spPr>
            <a:xfrm>
              <a:off x="1661701" y="4564686"/>
              <a:ext cx="7537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Depol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EDA28F-2580-9DB0-9FBA-AD1F7698E3B9}"/>
                </a:ext>
              </a:extLst>
            </p:cNvPr>
            <p:cNvSpPr txBox="1"/>
            <p:nvPr/>
          </p:nvSpPr>
          <p:spPr>
            <a:xfrm rot="16200000">
              <a:off x="67500" y="3088722"/>
              <a:ext cx="7160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Temp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17CFB4-7316-62A3-2BC0-9B78EA1902EB}"/>
                </a:ext>
              </a:extLst>
            </p:cNvPr>
            <p:cNvSpPr txBox="1"/>
            <p:nvPr/>
          </p:nvSpPr>
          <p:spPr>
            <a:xfrm>
              <a:off x="1159450" y="3889197"/>
              <a:ext cx="69281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</a:p>
            <a:p>
              <a:r>
                <a:rPr lang="en-US" sz="1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</a:t>
              </a:r>
            </a:p>
            <a:p>
              <a:r>
                <a:rPr lang="en-US" sz="1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BB5134-4E8F-16E5-F14A-750349FFE17D}"/>
                </a:ext>
              </a:extLst>
            </p:cNvPr>
            <p:cNvSpPr txBox="1"/>
            <p:nvPr/>
          </p:nvSpPr>
          <p:spPr>
            <a:xfrm>
              <a:off x="2029648" y="2480983"/>
              <a:ext cx="1833194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tlCol="0">
              <a:spAutoFit/>
            </a:bodyPr>
            <a:lstStyle/>
            <a:p>
              <a:r>
                <a:rPr lang="en-US" sz="1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</a:t>
              </a:r>
              <a:r>
                <a:rPr lang="en-US" sz="12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Columns</a:t>
              </a:r>
            </a:p>
            <a:p>
              <a:endParaRPr lang="en-US" sz="1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Rosettes</a:t>
              </a:r>
            </a:p>
            <a:p>
              <a:endParaRPr lang="en-US" sz="1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Plates</a:t>
              </a:r>
            </a:p>
            <a:p>
              <a:endParaRPr lang="en-US" sz="1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Spheriods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ABA9FA-C4EE-747B-0F6A-63BC74F32F0E}"/>
                </a:ext>
              </a:extLst>
            </p:cNvPr>
            <p:cNvSpPr txBox="1"/>
            <p:nvPr/>
          </p:nvSpPr>
          <p:spPr>
            <a:xfrm>
              <a:off x="1876894" y="4267750"/>
              <a:ext cx="12266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Dust Aerosols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038576-4D57-F6CA-5491-0114D59A1F51}"/>
                </a:ext>
              </a:extLst>
            </p:cNvPr>
            <p:cNvSpPr txBox="1"/>
            <p:nvPr/>
          </p:nvSpPr>
          <p:spPr>
            <a:xfrm>
              <a:off x="916903" y="2836870"/>
              <a:ext cx="63831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HOI</a:t>
              </a:r>
            </a:p>
            <a:p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SCLW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0E7CBF-9F4D-7A57-B376-B4E42C9E6181}"/>
                </a:ext>
              </a:extLst>
            </p:cNvPr>
            <p:cNvSpPr txBox="1"/>
            <p:nvPr/>
          </p:nvSpPr>
          <p:spPr>
            <a:xfrm>
              <a:off x="1040276" y="2108674"/>
              <a:ext cx="25851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Cloud Top Phase w/ BSL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817695-0141-190E-07CB-D3D0A507BAC7}"/>
                </a:ext>
              </a:extLst>
            </p:cNvPr>
            <p:cNvSpPr txBox="1"/>
            <p:nvPr/>
          </p:nvSpPr>
          <p:spPr>
            <a:xfrm>
              <a:off x="451655" y="3716260"/>
              <a:ext cx="4235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 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470F52-C481-FA9B-9292-DA845B76C0FE}"/>
                </a:ext>
              </a:extLst>
            </p:cNvPr>
            <p:cNvSpPr txBox="1"/>
            <p:nvPr/>
          </p:nvSpPr>
          <p:spPr>
            <a:xfrm>
              <a:off x="2759665" y="3442714"/>
              <a:ext cx="1398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Noel et al. (2004) &amp;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Lawson et al. (2006)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8E1360-BEA3-2C2E-B3FB-7E1CB1B1A08B}"/>
                </a:ext>
              </a:extLst>
            </p:cNvPr>
            <p:cNvSpPr txBox="1"/>
            <p:nvPr/>
          </p:nvSpPr>
          <p:spPr>
            <a:xfrm>
              <a:off x="1555219" y="2773187"/>
              <a:ext cx="663964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endParaRPr lang="en-US" sz="1200" b="1" dirty="0">
                <a:solidFill>
                  <a:srgbClr val="686ED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>
                  <a:solidFill>
                    <a:srgbClr val="686E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Mixed </a:t>
              </a:r>
            </a:p>
            <a:p>
              <a:r>
                <a:rPr lang="en-US" sz="1200" b="1" dirty="0">
                  <a:solidFill>
                    <a:srgbClr val="686E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</a:t>
              </a:r>
            </a:p>
            <a:p>
              <a:endParaRPr lang="en-US" sz="1200" b="1" dirty="0">
                <a:solidFill>
                  <a:srgbClr val="686ED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6A4895-9F89-6828-D18C-B0AD9E735865}"/>
                </a:ext>
              </a:extLst>
            </p:cNvPr>
            <p:cNvSpPr txBox="1"/>
            <p:nvPr/>
          </p:nvSpPr>
          <p:spPr>
            <a:xfrm>
              <a:off x="3529212" y="4605900"/>
              <a:ext cx="3978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43BEF17-1E99-C003-AF4F-5C0DEA792BB0}"/>
              </a:ext>
            </a:extLst>
          </p:cNvPr>
          <p:cNvSpPr/>
          <p:nvPr/>
        </p:nvSpPr>
        <p:spPr>
          <a:xfrm>
            <a:off x="8386671" y="3576019"/>
            <a:ext cx="262021" cy="502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E3D87B-1821-D2D2-947D-098D56D9D4AA}"/>
              </a:ext>
            </a:extLst>
          </p:cNvPr>
          <p:cNvSpPr/>
          <p:nvPr/>
        </p:nvSpPr>
        <p:spPr>
          <a:xfrm>
            <a:off x="8386670" y="4936578"/>
            <a:ext cx="262021" cy="502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5F66B30-F909-C993-5705-E0C4EAAD26B0}"/>
              </a:ext>
            </a:extLst>
          </p:cNvPr>
          <p:cNvCxnSpPr>
            <a:cxnSpLocks/>
          </p:cNvCxnSpPr>
          <p:nvPr/>
        </p:nvCxnSpPr>
        <p:spPr>
          <a:xfrm>
            <a:off x="6889373" y="2906590"/>
            <a:ext cx="1497297" cy="21428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66FC66-5DBE-27C8-C5C8-2E5D922BF3A9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889373" y="2906591"/>
            <a:ext cx="1497298" cy="92075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E9BD07F-F9A3-0CFA-7A65-B7FE3F65EDB4}"/>
              </a:ext>
            </a:extLst>
          </p:cNvPr>
          <p:cNvCxnSpPr>
            <a:cxnSpLocks/>
          </p:cNvCxnSpPr>
          <p:nvPr/>
        </p:nvCxnSpPr>
        <p:spPr>
          <a:xfrm>
            <a:off x="6608227" y="4361491"/>
            <a:ext cx="967949" cy="73900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B508F116-8D4A-548B-FB0D-2727E3FC1590}"/>
              </a:ext>
            </a:extLst>
          </p:cNvPr>
          <p:cNvSpPr/>
          <p:nvPr/>
        </p:nvSpPr>
        <p:spPr>
          <a:xfrm>
            <a:off x="7400077" y="5290401"/>
            <a:ext cx="885007" cy="16989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BF6145E-6F8B-DA8D-2219-F3D6C412E22A}"/>
              </a:ext>
            </a:extLst>
          </p:cNvPr>
          <p:cNvSpPr/>
          <p:nvPr/>
        </p:nvSpPr>
        <p:spPr>
          <a:xfrm>
            <a:off x="9878582" y="5611147"/>
            <a:ext cx="885007" cy="16989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5F86400-878C-BDB5-11BD-C77328C0BFAB}"/>
              </a:ext>
            </a:extLst>
          </p:cNvPr>
          <p:cNvCxnSpPr>
            <a:cxnSpLocks/>
          </p:cNvCxnSpPr>
          <p:nvPr/>
        </p:nvCxnSpPr>
        <p:spPr>
          <a:xfrm>
            <a:off x="5736380" y="5049404"/>
            <a:ext cx="3442938" cy="22676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A4EB070-18C3-3D7F-B5C4-88C2DE2E852E}"/>
              </a:ext>
            </a:extLst>
          </p:cNvPr>
          <p:cNvSpPr txBox="1"/>
          <p:nvPr/>
        </p:nvSpPr>
        <p:spPr>
          <a:xfrm>
            <a:off x="310290" y="1769357"/>
            <a:ext cx="27086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clusters of potential particle phases/types: column aggregates, plate aggregates, irregular/other ice, SCLW, warm liquid water (C, right)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phases/types are assigned based on literature and/or collocated in situ data from P-3 aircraft during IMPACTS field campaign flights.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283617-F3A1-434A-38EE-95F5D6A2E94B}"/>
              </a:ext>
            </a:extLst>
          </p:cNvPr>
          <p:cNvSpPr txBox="1"/>
          <p:nvPr/>
        </p:nvSpPr>
        <p:spPr>
          <a:xfrm>
            <a:off x="7958788" y="6265087"/>
            <a:ext cx="337431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Ongoing work at NASA GSFC (Joe Finlon)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C50830D-C427-33B9-1C76-4D48927FFC69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371B12D-E82F-2E85-6201-1F1C11A6970B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Cloud Phase &amp; Habit Type using CPL during IMPACTS</a:t>
            </a:r>
          </a:p>
        </p:txBody>
      </p:sp>
    </p:spTree>
    <p:extLst>
      <p:ext uri="{BB962C8B-B14F-4D97-AF65-F5344CB8AC3E}">
        <p14:creationId xmlns:p14="http://schemas.microsoft.com/office/powerpoint/2010/main" val="2454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8" grpId="0" animBg="1"/>
      <p:bldP spid="29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9E3CE8C-A1FB-2F56-33CA-709500B3ACB5}"/>
              </a:ext>
            </a:extLst>
          </p:cNvPr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684" y="51448"/>
            <a:ext cx="768460" cy="72157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F379D0-FC85-BF4A-7B3C-E17176DB992A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D7D797-F7EB-F3B1-A4F7-756A42561B3B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Improved Constrained Retrievals of Extinction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7C25DD-8CC3-360C-03AC-C64408EEB15E}"/>
              </a:ext>
            </a:extLst>
          </p:cNvPr>
          <p:cNvCxnSpPr>
            <a:cxnSpLocks/>
          </p:cNvCxnSpPr>
          <p:nvPr/>
        </p:nvCxnSpPr>
        <p:spPr>
          <a:xfrm>
            <a:off x="6015789" y="978568"/>
            <a:ext cx="0" cy="572703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DBF533-5D37-4596-792A-BEF36858F047}"/>
              </a:ext>
            </a:extLst>
          </p:cNvPr>
          <p:cNvSpPr txBox="1">
            <a:spLocks/>
          </p:cNvSpPr>
          <p:nvPr/>
        </p:nvSpPr>
        <p:spPr>
          <a:xfrm>
            <a:off x="-821779" y="1093828"/>
            <a:ext cx="6659880" cy="5611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Technique is traditionally restricted to clouds </a:t>
            </a:r>
          </a:p>
          <a:p>
            <a:pPr marL="1657350" lvl="3" indent="-28575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in an iterative, best-fit solution to measured two-way transmittance loss of signal through a transparent layer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Integrated attenuated total backscatter is compared to the estimated integrated molecular signal in the clear air zone to calculate layer transmission</a:t>
            </a:r>
          </a:p>
          <a:p>
            <a:pPr lvl="2"/>
            <a:endParaRPr lang="en-US" sz="2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8EDC2-4210-1753-D36D-27473228F9D7}"/>
              </a:ext>
            </a:extLst>
          </p:cNvPr>
          <p:cNvSpPr txBox="1"/>
          <p:nvPr/>
        </p:nvSpPr>
        <p:spPr>
          <a:xfrm>
            <a:off x="182403" y="877033"/>
            <a:ext cx="6171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Signal Loss Method for Aerosol Layers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29BBFB-EBBF-CCB4-F327-5372E7D6FF1E}"/>
              </a:ext>
            </a:extLst>
          </p:cNvPr>
          <p:cNvGrpSpPr/>
          <p:nvPr/>
        </p:nvGrpSpPr>
        <p:grpSpPr>
          <a:xfrm>
            <a:off x="570539" y="3532057"/>
            <a:ext cx="5071928" cy="3173543"/>
            <a:chOff x="318219" y="3766537"/>
            <a:chExt cx="3456189" cy="26074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307E99-EA66-B321-8A4C-B2F36EC32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00" b="48780"/>
            <a:stretch/>
          </p:blipFill>
          <p:spPr>
            <a:xfrm>
              <a:off x="353536" y="3766537"/>
              <a:ext cx="3420872" cy="13797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C7D34C-8E49-3525-C1BE-4AC892133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 b="48780"/>
            <a:stretch/>
          </p:blipFill>
          <p:spPr>
            <a:xfrm>
              <a:off x="318219" y="5019798"/>
              <a:ext cx="3302362" cy="135091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C57172-0947-D10B-7F05-507B6EDC8656}"/>
                </a:ext>
              </a:extLst>
            </p:cNvPr>
            <p:cNvSpPr txBox="1"/>
            <p:nvPr/>
          </p:nvSpPr>
          <p:spPr>
            <a:xfrm>
              <a:off x="452927" y="5935367"/>
              <a:ext cx="2748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err="1">
                  <a:solidFill>
                    <a:schemeClr val="bg1"/>
                  </a:solidFill>
                </a:rPr>
                <a:t>Midzak</a:t>
              </a:r>
              <a:r>
                <a:rPr lang="en-US" sz="1400" i="1" dirty="0">
                  <a:solidFill>
                    <a:schemeClr val="bg1"/>
                  </a:solidFill>
                </a:rPr>
                <a:t> et al. 2022 [Frontiers]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B371C6-2547-BC9F-82A4-CACC69561C00}"/>
                </a:ext>
              </a:extLst>
            </p:cNvPr>
            <p:cNvSpPr/>
            <p:nvPr/>
          </p:nvSpPr>
          <p:spPr>
            <a:xfrm>
              <a:off x="427289" y="6288485"/>
              <a:ext cx="290557" cy="8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E50ABB-1F6E-807D-6D1E-30242DA14107}"/>
              </a:ext>
            </a:extLst>
          </p:cNvPr>
          <p:cNvSpPr txBox="1"/>
          <p:nvPr/>
        </p:nvSpPr>
        <p:spPr>
          <a:xfrm>
            <a:off x="6096000" y="886537"/>
            <a:ext cx="6171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Constraints from Geostationary AOD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2A5FA0-DACA-3F20-B3AB-84B7DE9B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057" y="1354087"/>
            <a:ext cx="5968624" cy="44244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800" dirty="0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Uses the AOD from a passive aerosol sensor (i.e., MODIS, VIIRS, ABI, etc.) to retrieve a layer-average lidar ratio and thus more accurate extinction profile.</a:t>
            </a:r>
          </a:p>
          <a:p>
            <a:r>
              <a:rPr lang="en-US" altLang="en-US" sz="1800" dirty="0" err="1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Midzak</a:t>
            </a:r>
            <a:r>
              <a:rPr lang="en-US" altLang="en-US" sz="1800" dirty="0"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 et al. (2022) shows errors &lt;25%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85F28A-F721-1323-ED4D-2575F1E9B44D}"/>
              </a:ext>
            </a:extLst>
          </p:cNvPr>
          <p:cNvGrpSpPr/>
          <p:nvPr/>
        </p:nvGrpSpPr>
        <p:grpSpPr>
          <a:xfrm>
            <a:off x="6353901" y="2982562"/>
            <a:ext cx="4016994" cy="3563840"/>
            <a:chOff x="3176024" y="3597778"/>
            <a:chExt cx="2815593" cy="274172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210DA2F-31C0-4637-D89C-8BA2068855A2}"/>
                </a:ext>
              </a:extLst>
            </p:cNvPr>
            <p:cNvGrpSpPr/>
            <p:nvPr/>
          </p:nvGrpSpPr>
          <p:grpSpPr>
            <a:xfrm>
              <a:off x="3176024" y="3597778"/>
              <a:ext cx="2815593" cy="2741723"/>
              <a:chOff x="6841258" y="852625"/>
              <a:chExt cx="4988625" cy="555956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5F2890B-7290-2BF3-E8B0-A0E138A222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0681" r="30345"/>
              <a:stretch/>
            </p:blipFill>
            <p:spPr>
              <a:xfrm>
                <a:off x="6841258" y="852625"/>
                <a:ext cx="4988625" cy="5559566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D54AE6-F753-3D4A-FDA3-F65B16CE17E3}"/>
                  </a:ext>
                </a:extLst>
              </p:cNvPr>
              <p:cNvSpPr txBox="1"/>
              <p:nvPr/>
            </p:nvSpPr>
            <p:spPr>
              <a:xfrm>
                <a:off x="9453110" y="1215927"/>
                <a:ext cx="1678950" cy="9361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accent1"/>
                    </a:solidFill>
                  </a:rPr>
                  <a:t>Signal Loss Method</a:t>
                </a:r>
              </a:p>
              <a:p>
                <a:pPr algn="ctr"/>
                <a:r>
                  <a:rPr lang="en-US" sz="800" b="1" dirty="0">
                    <a:solidFill>
                      <a:schemeClr val="accent2"/>
                    </a:solidFill>
                  </a:rPr>
                  <a:t>GOES Constrained</a:t>
                </a:r>
              </a:p>
              <a:p>
                <a:pPr algn="ctr"/>
                <a:r>
                  <a:rPr lang="en-US" sz="800" b="1" dirty="0">
                    <a:solidFill>
                      <a:srgbClr val="00B050"/>
                    </a:solidFill>
                  </a:rPr>
                  <a:t>Unconstrained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E83216B-FD60-2C79-3FB1-50ED021A51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009" t="14032" r="91133" b="52470"/>
              <a:stretch/>
            </p:blipFill>
            <p:spPr>
              <a:xfrm>
                <a:off x="7085121" y="2092113"/>
                <a:ext cx="318276" cy="308059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009F4B4-8D4B-036A-2177-AFBD7351AD9B}"/>
                  </a:ext>
                </a:extLst>
              </p:cNvPr>
              <p:cNvSpPr/>
              <p:nvPr/>
            </p:nvSpPr>
            <p:spPr>
              <a:xfrm>
                <a:off x="6841258" y="5955480"/>
                <a:ext cx="285561" cy="2598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52905C-5FB7-3E28-0460-9CA7081BDDE6}"/>
                </a:ext>
              </a:extLst>
            </p:cNvPr>
            <p:cNvSpPr txBox="1"/>
            <p:nvPr/>
          </p:nvSpPr>
          <p:spPr>
            <a:xfrm>
              <a:off x="4405963" y="5765843"/>
              <a:ext cx="112001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800" i="1" dirty="0"/>
                <a:t>Courtesy of </a:t>
              </a:r>
            </a:p>
            <a:p>
              <a:pPr algn="ctr"/>
              <a:r>
                <a:rPr lang="en-US" sz="800" i="1" dirty="0"/>
                <a:t>Natalie </a:t>
              </a:r>
              <a:r>
                <a:rPr lang="en-US" sz="800" i="1" dirty="0" err="1"/>
                <a:t>Midzak</a:t>
              </a:r>
              <a:r>
                <a:rPr lang="en-US" sz="800" i="1" dirty="0"/>
                <a:t> (UND)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0">
                <a:extLst>
                  <a:ext uri="{FF2B5EF4-FFF2-40B4-BE49-F238E27FC236}">
                    <a16:creationId xmlns:a16="http://schemas.microsoft.com/office/drawing/2014/main" id="{67386FB5-24A0-B616-A420-5390B1CE42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66253" y="3669751"/>
                <a:ext cx="2155133" cy="2209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CPL overpass of Williams Flats Fire on 08 August was collocated with GOES-R </a:t>
                </a:r>
              </a:p>
              <a:p>
                <a:pPr algn="l"/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AOD values from both sensors compare well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GOES: 0.59</a:t>
                </a:r>
                <a14:m>
                  <m:oMath xmlns:m="http://schemas.openxmlformats.org/officeDocument/2006/math">
                    <m:r>
                      <a:rPr lang="en-US" sz="100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0.09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CPL constrained: 0.59</a:t>
                </a:r>
                <a14:m>
                  <m:oMath xmlns:m="http://schemas.openxmlformats.org/officeDocument/2006/math">
                    <m:r>
                      <a:rPr lang="en-US" sz="100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0.66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CPL unconstrained: 0.81</a:t>
                </a:r>
                <a14:m>
                  <m:oMath xmlns:m="http://schemas.openxmlformats.org/officeDocument/2006/math">
                    <m:r>
                      <a:rPr lang="en-US" sz="100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0.62</a:t>
                </a:r>
              </a:p>
              <a:p>
                <a:pPr algn="l">
                  <a:buFont typeface="Wingdings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36" name="Content Placeholder 20">
                <a:extLst>
                  <a:ext uri="{FF2B5EF4-FFF2-40B4-BE49-F238E27FC236}">
                    <a16:creationId xmlns:a16="http://schemas.microsoft.com/office/drawing/2014/main" id="{67386FB5-24A0-B616-A420-5390B1CE4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253" y="3669751"/>
                <a:ext cx="2155133" cy="2209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0131084-E37D-9939-A72C-E167900DA10D}"/>
              </a:ext>
            </a:extLst>
          </p:cNvPr>
          <p:cNvSpPr txBox="1"/>
          <p:nvPr/>
        </p:nvSpPr>
        <p:spPr>
          <a:xfrm>
            <a:off x="-133628" y="3267417"/>
            <a:ext cx="61714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Williams Flats Fire</a:t>
            </a:r>
          </a:p>
        </p:txBody>
      </p:sp>
    </p:spTree>
    <p:extLst>
      <p:ext uri="{BB962C8B-B14F-4D97-AF65-F5344CB8AC3E}">
        <p14:creationId xmlns:p14="http://schemas.microsoft.com/office/powerpoint/2010/main" val="280193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F5F4391-C5EF-217B-C5A3-ABAB3B032480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7E1C7FD-AA2C-AC88-51C3-36F360A38716}"/>
              </a:ext>
            </a:extLst>
          </p:cNvPr>
          <p:cNvSpPr txBox="1"/>
          <p:nvPr/>
        </p:nvSpPr>
        <p:spPr>
          <a:xfrm>
            <a:off x="197217" y="142081"/>
            <a:ext cx="84298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Airborne Lidar Suite at GSFC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D5DA216-37DA-51AD-B8D7-6160F6D653EB}"/>
              </a:ext>
            </a:extLst>
          </p:cNvPr>
          <p:cNvSpPr txBox="1"/>
          <p:nvPr/>
        </p:nvSpPr>
        <p:spPr>
          <a:xfrm>
            <a:off x="197217" y="1180416"/>
            <a:ext cx="3170451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Since 1999 multiple autonomous instruments have been built by our lidar group at GSFC photon-counting/high rep-rate designs</a:t>
            </a:r>
          </a:p>
          <a:p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Designed primarily for NASA high-altitude aircraft (ER-2, WB-57, Global Hawk) –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now Gulfstreams as well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Utilize high repetition rate, photon counting technique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Led to the development of the Cloud Aerosol Transport System (CATS) technology demonstration on the ISS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37804E78-EDB7-2131-6D6F-8A1C2976A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527" y="1477589"/>
            <a:ext cx="8415866" cy="4577523"/>
          </a:xfrm>
          <a:prstGeom prst="rect">
            <a:avLst/>
          </a:prstGeom>
        </p:spPr>
      </p:pic>
      <p:sp>
        <p:nvSpPr>
          <p:cNvPr id="61" name="Donut 60">
            <a:extLst>
              <a:ext uri="{FF2B5EF4-FFF2-40B4-BE49-F238E27FC236}">
                <a16:creationId xmlns:a16="http://schemas.microsoft.com/office/drawing/2014/main" id="{D8047550-8F02-8218-80D5-371B642A32DF}"/>
              </a:ext>
            </a:extLst>
          </p:cNvPr>
          <p:cNvSpPr/>
          <p:nvPr/>
        </p:nvSpPr>
        <p:spPr>
          <a:xfrm>
            <a:off x="3597712" y="1180416"/>
            <a:ext cx="2847693" cy="2075737"/>
          </a:xfrm>
          <a:prstGeom prst="donut">
            <a:avLst>
              <a:gd name="adj" fmla="val 4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Donut 61">
            <a:extLst>
              <a:ext uri="{FF2B5EF4-FFF2-40B4-BE49-F238E27FC236}">
                <a16:creationId xmlns:a16="http://schemas.microsoft.com/office/drawing/2014/main" id="{57012642-E0E9-EBEF-3836-281D91E7BE60}"/>
              </a:ext>
            </a:extLst>
          </p:cNvPr>
          <p:cNvSpPr/>
          <p:nvPr/>
        </p:nvSpPr>
        <p:spPr>
          <a:xfrm>
            <a:off x="5935751" y="4342542"/>
            <a:ext cx="2847693" cy="2075737"/>
          </a:xfrm>
          <a:prstGeom prst="donut">
            <a:avLst>
              <a:gd name="adj" fmla="val 4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FFA7A1-3305-DD93-80DB-4BB54F2BD419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A83524-0608-B542-4E2F-B54EB421253E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What’s new with CPL?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80ACA-ABAD-6655-99B8-4A1288AC3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17" y="4020221"/>
            <a:ext cx="5486384" cy="2743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4B7EC2-782F-BD73-064F-76E969DB7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17" y="2132714"/>
            <a:ext cx="1466224" cy="1956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04D57-30A2-D3FF-AEB0-F90340F51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929" y="2132713"/>
            <a:ext cx="2608188" cy="19561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DCEF69-4223-C43D-18F1-DF5EAA39CD3B}"/>
              </a:ext>
            </a:extLst>
          </p:cNvPr>
          <p:cNvCxnSpPr>
            <a:cxnSpLocks/>
          </p:cNvCxnSpPr>
          <p:nvPr/>
        </p:nvCxnSpPr>
        <p:spPr>
          <a:xfrm>
            <a:off x="6015789" y="978568"/>
            <a:ext cx="0" cy="572703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CFC0609-2442-B073-3109-92F028B2AE28}"/>
              </a:ext>
            </a:extLst>
          </p:cNvPr>
          <p:cNvSpPr txBox="1"/>
          <p:nvPr/>
        </p:nvSpPr>
        <p:spPr>
          <a:xfrm>
            <a:off x="155468" y="1175770"/>
            <a:ext cx="5860322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CPL flew on the NASA G-III (</a:t>
            </a:r>
            <a:r>
              <a:rPr lang="en-US" sz="14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LaRC</a:t>
            </a:r>
            <a:r>
              <a:rPr lang="en-US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 in the summer of 2021 as part of the Michigan-Ontario Ozone Source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 part of review process, also cleared to fly on the NASA G-V (JSC)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B560D-D90B-FBC8-9B83-841B9EDE7B29}"/>
              </a:ext>
            </a:extLst>
          </p:cNvPr>
          <p:cNvSpPr txBox="1"/>
          <p:nvPr/>
        </p:nvSpPr>
        <p:spPr>
          <a:xfrm>
            <a:off x="6317510" y="1221382"/>
            <a:ext cx="5746380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CPL now employs a Jetson TX-2 GPU that applies signal denoising and convolutional neural network techniques developed on CATS data described in </a:t>
            </a:r>
            <a:r>
              <a:rPr lang="en-US" sz="14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Yorks</a:t>
            </a:r>
            <a:r>
              <a:rPr lang="en-US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et al., 2021 for real time data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Provides data in real time for flight plan adjustments/coordination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cs typeface="Calibri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93F47C-79E6-6F8F-0286-296112618435}"/>
              </a:ext>
            </a:extLst>
          </p:cNvPr>
          <p:cNvGrpSpPr/>
          <p:nvPr/>
        </p:nvGrpSpPr>
        <p:grpSpPr>
          <a:xfrm>
            <a:off x="6403413" y="2631785"/>
            <a:ext cx="5461414" cy="3786828"/>
            <a:chOff x="5611267" y="2339520"/>
            <a:chExt cx="5172984" cy="3435638"/>
          </a:xfrm>
        </p:grpSpPr>
        <p:pic>
          <p:nvPicPr>
            <p:cNvPr id="34" name="Picture 3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9D8502F-DCFA-3D25-60CB-9632A8F25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6" t="9259" r="14895" b="29657"/>
            <a:stretch/>
          </p:blipFill>
          <p:spPr>
            <a:xfrm>
              <a:off x="5611267" y="2339520"/>
              <a:ext cx="5172984" cy="343563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8A7672-01F9-21C2-BFE8-D72AA653FA79}"/>
                </a:ext>
              </a:extLst>
            </p:cNvPr>
            <p:cNvSpPr txBox="1"/>
            <p:nvPr/>
          </p:nvSpPr>
          <p:spPr>
            <a:xfrm>
              <a:off x="8670478" y="2636141"/>
              <a:ext cx="547838" cy="21544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350 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B6A019-861D-38B9-517A-EE284D9DE384}"/>
                </a:ext>
              </a:extLst>
            </p:cNvPr>
            <p:cNvSpPr txBox="1"/>
            <p:nvPr/>
          </p:nvSpPr>
          <p:spPr>
            <a:xfrm>
              <a:off x="8670478" y="3830763"/>
              <a:ext cx="547838" cy="21544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km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C072AA-E716-DFED-DC44-77E4D6501AE2}"/>
                </a:ext>
              </a:extLst>
            </p:cNvPr>
            <p:cNvSpPr txBox="1"/>
            <p:nvPr/>
          </p:nvSpPr>
          <p:spPr>
            <a:xfrm>
              <a:off x="8670952" y="4930497"/>
              <a:ext cx="547838" cy="21544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350 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EA8B4A-03BB-0620-0318-DEC6EA6D2112}"/>
              </a:ext>
            </a:extLst>
          </p:cNvPr>
          <p:cNvGrpSpPr/>
          <p:nvPr/>
        </p:nvGrpSpPr>
        <p:grpSpPr>
          <a:xfrm>
            <a:off x="6403413" y="2633427"/>
            <a:ext cx="5461414" cy="4029560"/>
            <a:chOff x="6347978" y="2291113"/>
            <a:chExt cx="5461414" cy="4029560"/>
          </a:xfrm>
        </p:grpSpPr>
        <p:pic>
          <p:nvPicPr>
            <p:cNvPr id="40" name="Picture 39" descr="A picture containing text, screenshot&#10;&#10;Description automatically generated">
              <a:extLst>
                <a:ext uri="{FF2B5EF4-FFF2-40B4-BE49-F238E27FC236}">
                  <a16:creationId xmlns:a16="http://schemas.microsoft.com/office/drawing/2014/main" id="{C617D4B8-12C0-8E91-DE08-F23236A51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934" r="8101"/>
            <a:stretch/>
          </p:blipFill>
          <p:spPr>
            <a:xfrm>
              <a:off x="6347978" y="2291113"/>
              <a:ext cx="5461414" cy="40295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71FF84-4498-7D2E-5998-5AA9C8C91203}"/>
                </a:ext>
              </a:extLst>
            </p:cNvPr>
            <p:cNvSpPr txBox="1"/>
            <p:nvPr/>
          </p:nvSpPr>
          <p:spPr>
            <a:xfrm>
              <a:off x="10563726" y="3819045"/>
              <a:ext cx="113536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Denoised Raw Data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C63602-600A-069B-78BF-911A2F5EF17A}"/>
                </a:ext>
              </a:extLst>
            </p:cNvPr>
            <p:cNvSpPr txBox="1"/>
            <p:nvPr/>
          </p:nvSpPr>
          <p:spPr>
            <a:xfrm>
              <a:off x="10849050" y="2598312"/>
              <a:ext cx="89921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Raw Data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EF416-3716-51B1-3953-05EE52867E33}"/>
                </a:ext>
              </a:extLst>
            </p:cNvPr>
            <p:cNvSpPr txBox="1"/>
            <p:nvPr/>
          </p:nvSpPr>
          <p:spPr>
            <a:xfrm>
              <a:off x="10427710" y="5034498"/>
              <a:ext cx="1351120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Feature Classification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0CF80C1-0CA0-0948-EBED-BB90F19D8947}"/>
              </a:ext>
            </a:extLst>
          </p:cNvPr>
          <p:cNvSpPr txBox="1"/>
          <p:nvPr/>
        </p:nvSpPr>
        <p:spPr>
          <a:xfrm>
            <a:off x="1728208" y="880043"/>
            <a:ext cx="2424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Integrated on G-III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E2B429-709E-8990-2489-7595ADB74E1E}"/>
              </a:ext>
            </a:extLst>
          </p:cNvPr>
          <p:cNvSpPr txBox="1"/>
          <p:nvPr/>
        </p:nvSpPr>
        <p:spPr>
          <a:xfrm>
            <a:off x="7588530" y="889797"/>
            <a:ext cx="320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Real-Time Data Products</a:t>
            </a:r>
          </a:p>
        </p:txBody>
      </p:sp>
    </p:spTree>
    <p:extLst>
      <p:ext uri="{BB962C8B-B14F-4D97-AF65-F5344CB8AC3E}">
        <p14:creationId xmlns:p14="http://schemas.microsoft.com/office/powerpoint/2010/main" val="32974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C1AEB0-DEF9-8E19-F295-209C5F61BD9A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DB24E0-A726-4DB5-CB84-D10EB04A3AC7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What’s Roscoe?</a:t>
            </a:r>
          </a:p>
        </p:txBody>
      </p:sp>
      <p:pic>
        <p:nvPicPr>
          <p:cNvPr id="15" name="Picture 2" descr="instrument photo">
            <a:extLst>
              <a:ext uri="{FF2B5EF4-FFF2-40B4-BE49-F238E27FC236}">
                <a16:creationId xmlns:a16="http://schemas.microsoft.com/office/drawing/2014/main" id="{38CAE811-2B83-6EEA-15E9-5E3C9A28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714" y="1488665"/>
            <a:ext cx="2628974" cy="28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3B39F5E-30FC-E4F6-1D51-2C2ACB81A47C}"/>
              </a:ext>
            </a:extLst>
          </p:cNvPr>
          <p:cNvSpPr txBox="1">
            <a:spLocks/>
          </p:cNvSpPr>
          <p:nvPr/>
        </p:nvSpPr>
        <p:spPr>
          <a:xfrm>
            <a:off x="5148050" y="907086"/>
            <a:ext cx="7644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5FACAD-82D1-B06F-D887-ED2BE26EA820}"/>
              </a:ext>
            </a:extLst>
          </p:cNvPr>
          <p:cNvGrpSpPr/>
          <p:nvPr/>
        </p:nvGrpSpPr>
        <p:grpSpPr>
          <a:xfrm>
            <a:off x="6321986" y="1453579"/>
            <a:ext cx="2895599" cy="2807959"/>
            <a:chOff x="7443538" y="1399627"/>
            <a:chExt cx="4864100" cy="431997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24A03A-7749-0870-BA55-3C1BA8A3576F}"/>
                </a:ext>
              </a:extLst>
            </p:cNvPr>
            <p:cNvGrpSpPr/>
            <p:nvPr/>
          </p:nvGrpSpPr>
          <p:grpSpPr>
            <a:xfrm flipH="1">
              <a:off x="7443538" y="1399627"/>
              <a:ext cx="4864100" cy="3787771"/>
              <a:chOff x="6963968" y="1326061"/>
              <a:chExt cx="4864100" cy="378777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410AFF6-9D54-82F8-4873-AAA199E6815C}"/>
                  </a:ext>
                </a:extLst>
              </p:cNvPr>
              <p:cNvSpPr/>
              <p:nvPr/>
            </p:nvSpPr>
            <p:spPr>
              <a:xfrm>
                <a:off x="8339508" y="1380040"/>
                <a:ext cx="45719" cy="1750806"/>
              </a:xfrm>
              <a:prstGeom prst="rect">
                <a:avLst/>
              </a:prstGeom>
              <a:solidFill>
                <a:srgbClr val="650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893957E-89E1-75CD-F2E7-12C54E0F1DAC}"/>
                  </a:ext>
                </a:extLst>
              </p:cNvPr>
              <p:cNvSpPr/>
              <p:nvPr/>
            </p:nvSpPr>
            <p:spPr>
              <a:xfrm>
                <a:off x="8258989" y="1326061"/>
                <a:ext cx="45720" cy="1829987"/>
              </a:xfrm>
              <a:prstGeom prst="rect">
                <a:avLst/>
              </a:prstGeom>
              <a:solidFill>
                <a:srgbClr val="FF2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0" descr="SABRE Platform: NASA WB-57">
                <a:extLst>
                  <a:ext uri="{FF2B5EF4-FFF2-40B4-BE49-F238E27FC236}">
                    <a16:creationId xmlns:a16="http://schemas.microsoft.com/office/drawing/2014/main" id="{1D9CC204-8DB1-63F4-CCFE-F7E5F87F6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4" b="89313" l="6789" r="95039">
                            <a14:foregroundMark x1="6789" y1="72519" x2="6789" y2="72519"/>
                            <a14:foregroundMark x1="91645" y1="38931" x2="91645" y2="38931"/>
                            <a14:foregroundMark x1="95039" y1="41985" x2="95039" y2="41985"/>
                            <a14:foregroundMark x1="24543" y1="46565" x2="24543" y2="46565"/>
                            <a14:foregroundMark x1="25065" y1="45038" x2="25065" y2="45038"/>
                            <a14:foregroundMark x1="37859" y1="27481" x2="37859" y2="27481"/>
                            <a14:foregroundMark x1="38903" y1="27481" x2="38903" y2="27481"/>
                            <a14:foregroundMark x1="37337" y1="27481" x2="37337" y2="27481"/>
                            <a14:foregroundMark x1="36815" y1="27481" x2="36815" y2="27481"/>
                            <a14:foregroundMark x1="38903" y1="28244" x2="38903" y2="282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3968" y="2254625"/>
                <a:ext cx="4864100" cy="1663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26DFDDD-883D-B7AB-1727-05D59A19AE7E}"/>
                  </a:ext>
                </a:extLst>
              </p:cNvPr>
              <p:cNvSpPr/>
              <p:nvPr/>
            </p:nvSpPr>
            <p:spPr>
              <a:xfrm flipH="1">
                <a:off x="8408086" y="3350141"/>
                <a:ext cx="45720" cy="1734717"/>
              </a:xfrm>
              <a:prstGeom prst="rect">
                <a:avLst/>
              </a:prstGeom>
              <a:solidFill>
                <a:srgbClr val="650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82EAE01-B5DD-AB4D-E883-A62A053D7EE6}"/>
                  </a:ext>
                </a:extLst>
              </p:cNvPr>
              <p:cNvSpPr/>
              <p:nvPr/>
            </p:nvSpPr>
            <p:spPr>
              <a:xfrm flipH="1">
                <a:off x="8327567" y="3350141"/>
                <a:ext cx="45720" cy="1763691"/>
              </a:xfrm>
              <a:prstGeom prst="rect">
                <a:avLst/>
              </a:prstGeom>
              <a:solidFill>
                <a:srgbClr val="FF2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2DAC5728-1A43-3A15-D7BE-423D5D6D9FD2}"/>
                </a:ext>
              </a:extLst>
            </p:cNvPr>
            <p:cNvSpPr/>
            <p:nvPr/>
          </p:nvSpPr>
          <p:spPr>
            <a:xfrm>
              <a:off x="8627090" y="4951095"/>
              <a:ext cx="2880795" cy="768506"/>
            </a:xfrm>
            <a:prstGeom prst="cloud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4A2991B-F8DD-74C1-9551-ED96232F5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202" y="4420398"/>
            <a:ext cx="2081103" cy="20811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E55EF2-BC60-D485-3C2D-812B29D44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51" y="4661277"/>
            <a:ext cx="3056643" cy="17232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018E3E-227A-114D-9C74-D9186768C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4910" y="916334"/>
            <a:ext cx="1783415" cy="13375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3E735C-D3D5-4761-0587-8410181E779E}"/>
              </a:ext>
            </a:extLst>
          </p:cNvPr>
          <p:cNvSpPr txBox="1"/>
          <p:nvPr/>
        </p:nvSpPr>
        <p:spPr>
          <a:xfrm>
            <a:off x="50652" y="1127346"/>
            <a:ext cx="6640245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Roscoe is a new airborne lidar that has heritage from GSFC’s Cloud Physics Lidar (CPL)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What’s the difference?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CPL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Downward looking with attenuated backscatter measurements at 355, 532, and 1064 nm with polarization sensitivity at 1064 nm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Roscoe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Upward and downward looking attenuated backscatter measurements at 355 and 1064 nm with polarization sensitivity in all wavelengths and directions. Enables UTLS aerosol/cloud measurements while mitigating eye safety concerns (no visible).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the same data and real-time products as CPL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2021 ACCLIP Test Flights were the first for Roscoe on the WB-57. Engineering flights on the ER-2 were performed pre-pandemic.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2FF379-D310-0CD5-6410-15EC8C7A3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1502" y="937726"/>
            <a:ext cx="1783415" cy="13375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A2F631-0C78-08B4-CEA9-1DDA2C551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831" y="952604"/>
            <a:ext cx="1783415" cy="1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6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6C1CD49-87BB-44D4-2431-18D932EB4D83}"/>
              </a:ext>
            </a:extLst>
          </p:cNvPr>
          <p:cNvSpPr txBox="1">
            <a:spLocks/>
          </p:cNvSpPr>
          <p:nvPr/>
        </p:nvSpPr>
        <p:spPr>
          <a:xfrm>
            <a:off x="519903" y="1821711"/>
            <a:ext cx="74745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test flights on the ER-2 in October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133B2-998C-2410-1397-3DF57D0CF47D}"/>
              </a:ext>
            </a:extLst>
          </p:cNvPr>
          <p:cNvSpPr txBox="1"/>
          <p:nvPr/>
        </p:nvSpPr>
        <p:spPr>
          <a:xfrm>
            <a:off x="6000534" y="2897493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1A8BB-CD5E-908D-E3FF-AAC1184945C7}"/>
              </a:ext>
            </a:extLst>
          </p:cNvPr>
          <p:cNvSpPr txBox="1"/>
          <p:nvPr/>
        </p:nvSpPr>
        <p:spPr>
          <a:xfrm>
            <a:off x="6090108" y="559573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5146E-5134-E336-6655-E1A06C006D40}"/>
              </a:ext>
            </a:extLst>
          </p:cNvPr>
          <p:cNvSpPr txBox="1"/>
          <p:nvPr/>
        </p:nvSpPr>
        <p:spPr>
          <a:xfrm>
            <a:off x="6105582" y="4688986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4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A32C2-D972-9419-6E10-61EC49A7E92D}"/>
              </a:ext>
            </a:extLst>
          </p:cNvPr>
          <p:cNvSpPr txBox="1"/>
          <p:nvPr/>
        </p:nvSpPr>
        <p:spPr>
          <a:xfrm>
            <a:off x="6090108" y="3782242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8 km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D3AEF-607A-CAB1-EA99-852F19A52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5998464"/>
            <a:ext cx="3002692" cy="768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EE3238-EF7B-CB4B-0CA2-C27226FE7B72}"/>
              </a:ext>
            </a:extLst>
          </p:cNvPr>
          <p:cNvSpPr txBox="1"/>
          <p:nvPr/>
        </p:nvSpPr>
        <p:spPr>
          <a:xfrm>
            <a:off x="-33960" y="2897493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E56B0-0905-FB24-66FC-122CD08AF67C}"/>
              </a:ext>
            </a:extLst>
          </p:cNvPr>
          <p:cNvSpPr txBox="1"/>
          <p:nvPr/>
        </p:nvSpPr>
        <p:spPr>
          <a:xfrm>
            <a:off x="55614" y="559573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EAB67-CD4B-A71D-9E12-8C924FDABD4D}"/>
              </a:ext>
            </a:extLst>
          </p:cNvPr>
          <p:cNvSpPr txBox="1"/>
          <p:nvPr/>
        </p:nvSpPr>
        <p:spPr>
          <a:xfrm>
            <a:off x="71088" y="4688986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4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B4BE3-8573-3599-C2B0-61E59B9E95FD}"/>
              </a:ext>
            </a:extLst>
          </p:cNvPr>
          <p:cNvSpPr txBox="1"/>
          <p:nvPr/>
        </p:nvSpPr>
        <p:spPr>
          <a:xfrm>
            <a:off x="55614" y="3782242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8 km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0053A9-D46D-DD2F-7BE5-B5134540E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6" t="1980" r="3654" b="6649"/>
          <a:stretch/>
        </p:blipFill>
        <p:spPr>
          <a:xfrm>
            <a:off x="486602" y="2887247"/>
            <a:ext cx="5288403" cy="30144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B4B777-E41F-4F30-21F7-B5ACC98B848C}"/>
              </a:ext>
            </a:extLst>
          </p:cNvPr>
          <p:cNvSpPr txBox="1"/>
          <p:nvPr/>
        </p:nvSpPr>
        <p:spPr>
          <a:xfrm>
            <a:off x="11786735" y="2901183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AB537A-AEF0-7657-245F-9317AE58CBB5}"/>
              </a:ext>
            </a:extLst>
          </p:cNvPr>
          <p:cNvSpPr txBox="1"/>
          <p:nvPr/>
        </p:nvSpPr>
        <p:spPr>
          <a:xfrm>
            <a:off x="11786735" y="4113298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2651A-D90D-E75D-656F-0C9663163B11}"/>
              </a:ext>
            </a:extLst>
          </p:cNvPr>
          <p:cNvSpPr txBox="1"/>
          <p:nvPr/>
        </p:nvSpPr>
        <p:spPr>
          <a:xfrm>
            <a:off x="11778572" y="5660209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03217D-519F-5AD4-17E2-69A3BA7BE688}"/>
              </a:ext>
            </a:extLst>
          </p:cNvPr>
          <p:cNvSpPr txBox="1"/>
          <p:nvPr/>
        </p:nvSpPr>
        <p:spPr>
          <a:xfrm>
            <a:off x="6000534" y="2897493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7E9DB0-30D8-1614-ED62-F5C9B585F067}"/>
              </a:ext>
            </a:extLst>
          </p:cNvPr>
          <p:cNvSpPr txBox="1"/>
          <p:nvPr/>
        </p:nvSpPr>
        <p:spPr>
          <a:xfrm>
            <a:off x="6090108" y="559573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 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D6DAD4-E3A8-3BA6-C308-98BEB7210452}"/>
              </a:ext>
            </a:extLst>
          </p:cNvPr>
          <p:cNvSpPr txBox="1"/>
          <p:nvPr/>
        </p:nvSpPr>
        <p:spPr>
          <a:xfrm>
            <a:off x="6105582" y="4688986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4 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BF6697-95E2-A76B-523B-BAC96996F6FC}"/>
              </a:ext>
            </a:extLst>
          </p:cNvPr>
          <p:cNvSpPr txBox="1"/>
          <p:nvPr/>
        </p:nvSpPr>
        <p:spPr>
          <a:xfrm>
            <a:off x="6090108" y="3782242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8 km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33F6C6-1000-B165-FB96-0104EA6E65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11" t="1700" r="3181" b="7222"/>
          <a:stretch/>
        </p:blipFill>
        <p:spPr>
          <a:xfrm>
            <a:off x="6492152" y="2892599"/>
            <a:ext cx="5369189" cy="3009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F6E68E-3296-E87A-B620-306692B35DBE}"/>
              </a:ext>
            </a:extLst>
          </p:cNvPr>
          <p:cNvSpPr txBox="1"/>
          <p:nvPr/>
        </p:nvSpPr>
        <p:spPr>
          <a:xfrm>
            <a:off x="1559704" y="2525936"/>
            <a:ext cx="30219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Roscoe 1064 nm [ km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7C458-8BDB-516D-9D57-14F524353B1C}"/>
              </a:ext>
            </a:extLst>
          </p:cNvPr>
          <p:cNvSpPr txBox="1"/>
          <p:nvPr/>
        </p:nvSpPr>
        <p:spPr>
          <a:xfrm>
            <a:off x="8046506" y="2541978"/>
            <a:ext cx="2615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CPL 1064 nm [km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89BBF7-FFAF-0521-A996-3C41DAA38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471" y="847493"/>
            <a:ext cx="4501537" cy="586563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A66222-1D7B-ED26-5C9A-D9D138CD447A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85AA39F-1CAF-5E41-BC09-DD29DCF1CCD3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Maiden Test Flights Along with CPL on the ER-2</a:t>
            </a:r>
          </a:p>
        </p:txBody>
      </p:sp>
    </p:spTree>
    <p:extLst>
      <p:ext uri="{BB962C8B-B14F-4D97-AF65-F5344CB8AC3E}">
        <p14:creationId xmlns:p14="http://schemas.microsoft.com/office/powerpoint/2010/main" val="12000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85AAD-C971-46A1-E8D4-EC2046C521C9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5C82A0-7B1B-CFE0-00BF-36252AFB3FAB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ACCLIP and SABRE Results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016E22-14F4-D54E-CBBA-1CE0C7C210FF}"/>
              </a:ext>
            </a:extLst>
          </p:cNvPr>
          <p:cNvSpPr txBox="1">
            <a:spLocks/>
          </p:cNvSpPr>
          <p:nvPr/>
        </p:nvSpPr>
        <p:spPr>
          <a:xfrm>
            <a:off x="289931" y="921964"/>
            <a:ext cx="4448632" cy="3936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Participated in SABRE test flights (Feb 2022) and ACCLIP Field Campaign (summer 2022)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Existing CPL processing algorithms working well with Roscoe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Still refining the feature typing algorithm but successful first series of campaigns</a:t>
            </a:r>
          </a:p>
        </p:txBody>
      </p:sp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783D71F7-0D0F-B631-0791-FC6CF191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207" y="3725988"/>
            <a:ext cx="7094081" cy="2409971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156950D4-6181-BDA2-D00B-FDD540800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77" y="1014999"/>
            <a:ext cx="6941576" cy="2543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828CE-CDC0-7F71-1A00-92CA871D8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3" y="3559948"/>
            <a:ext cx="4322560" cy="27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30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A859C7E-DF46-F8C8-2DC2-A7FDA93AC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24" y="1964093"/>
            <a:ext cx="7529310" cy="399526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1AF659-BF50-CDC1-AB87-8F4AB4572D56}"/>
              </a:ext>
            </a:extLst>
          </p:cNvPr>
          <p:cNvSpPr txBox="1">
            <a:spLocks/>
          </p:cNvSpPr>
          <p:nvPr/>
        </p:nvSpPr>
        <p:spPr>
          <a:xfrm>
            <a:off x="254366" y="1008442"/>
            <a:ext cx="111674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Great opportunities to test the upward and downward channels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Enables lidar measurements on single airborne platform deployments that utilize both remote sensing and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instruments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ircle: Hollow 10">
            <a:extLst>
              <a:ext uri="{FF2B5EF4-FFF2-40B4-BE49-F238E27FC236}">
                <a16:creationId xmlns:a16="http://schemas.microsoft.com/office/drawing/2014/main" id="{C8A45BFA-1ED6-7BD0-D403-0155F99BB9B1}"/>
              </a:ext>
            </a:extLst>
          </p:cNvPr>
          <p:cNvSpPr/>
          <p:nvPr/>
        </p:nvSpPr>
        <p:spPr>
          <a:xfrm rot="331015">
            <a:off x="3454230" y="3128337"/>
            <a:ext cx="4520697" cy="1250489"/>
          </a:xfrm>
          <a:prstGeom prst="donut">
            <a:avLst>
              <a:gd name="adj" fmla="val 920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D099DA-A7E5-A2F7-EFBC-5831774F2B95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71456D-DDEF-CD36-B579-8A705DECC313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More ACCLIP Results</a:t>
            </a:r>
          </a:p>
        </p:txBody>
      </p:sp>
    </p:spTree>
    <p:extLst>
      <p:ext uri="{BB962C8B-B14F-4D97-AF65-F5344CB8AC3E}">
        <p14:creationId xmlns:p14="http://schemas.microsoft.com/office/powerpoint/2010/main" val="63214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CBB81-09C7-510E-A010-079831D14516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D02911-F243-0506-62C8-7A7C51B8681C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Beyond Airborne Work – ALICAT for AOS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48BB1D-8CAA-6E87-8E2F-E35BAE198926}"/>
              </a:ext>
            </a:extLst>
          </p:cNvPr>
          <p:cNvGrpSpPr/>
          <p:nvPr/>
        </p:nvGrpSpPr>
        <p:grpSpPr>
          <a:xfrm>
            <a:off x="517477" y="934457"/>
            <a:ext cx="3923052" cy="3923139"/>
            <a:chOff x="399566" y="1371701"/>
            <a:chExt cx="4464137" cy="48166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F2299B-982C-C217-16FA-4B2506A9C5EC}"/>
                </a:ext>
              </a:extLst>
            </p:cNvPr>
            <p:cNvGrpSpPr/>
            <p:nvPr/>
          </p:nvGrpSpPr>
          <p:grpSpPr>
            <a:xfrm>
              <a:off x="399566" y="1371701"/>
              <a:ext cx="4464137" cy="4816651"/>
              <a:chOff x="6885735" y="1197650"/>
              <a:chExt cx="5220846" cy="5150662"/>
            </a:xfrm>
          </p:grpSpPr>
          <p:pic>
            <p:nvPicPr>
              <p:cNvPr id="5" name="Picture 4" descr="Map&#10;&#10;Description automatically generated">
                <a:extLst>
                  <a:ext uri="{FF2B5EF4-FFF2-40B4-BE49-F238E27FC236}">
                    <a16:creationId xmlns:a16="http://schemas.microsoft.com/office/drawing/2014/main" id="{DFBBB072-0E13-0F54-2A88-0A99401CF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5735" y="1197650"/>
                <a:ext cx="4787190" cy="5150662"/>
              </a:xfrm>
              <a:prstGeom prst="rect">
                <a:avLst/>
              </a:prstGeom>
            </p:spPr>
          </p:pic>
          <p:sp>
            <p:nvSpPr>
              <p:cNvPr id="6" name="Donut 5">
                <a:extLst>
                  <a:ext uri="{FF2B5EF4-FFF2-40B4-BE49-F238E27FC236}">
                    <a16:creationId xmlns:a16="http://schemas.microsoft.com/office/drawing/2014/main" id="{16B03C21-289D-D340-7E96-961A6D67475C}"/>
                  </a:ext>
                </a:extLst>
              </p:cNvPr>
              <p:cNvSpPr/>
              <p:nvPr/>
            </p:nvSpPr>
            <p:spPr>
              <a:xfrm>
                <a:off x="9146565" y="1620982"/>
                <a:ext cx="2960016" cy="1097280"/>
              </a:xfrm>
              <a:prstGeom prst="donut">
                <a:avLst>
                  <a:gd name="adj" fmla="val 5366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3C983A0-0C07-2EA4-E9A1-F0975B1FF62A}"/>
                </a:ext>
              </a:extLst>
            </p:cNvPr>
            <p:cNvSpPr/>
            <p:nvPr/>
          </p:nvSpPr>
          <p:spPr>
            <a:xfrm>
              <a:off x="3484828" y="2858156"/>
              <a:ext cx="894667" cy="891564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CFAA035-550F-D5D3-207C-B10CDDE839A2}"/>
              </a:ext>
            </a:extLst>
          </p:cNvPr>
          <p:cNvSpPr txBox="1"/>
          <p:nvPr/>
        </p:nvSpPr>
        <p:spPr>
          <a:xfrm>
            <a:off x="4632616" y="1167033"/>
            <a:ext cx="7214637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ALICAT: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Provides vertical profiles of total and perpendicular attenuated backscatter at </a:t>
            </a: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1064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nm to identify clouds, aerosols, as well as their phase and type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Provides a new exciting opportunity for synergistic products in an inclined orbit (e.g. Ku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radar+radiometer+lidar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 products) not possible with CALIPSO or CATS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Will deliver near-real time (&lt;6 hours) data products to the applications community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Leverages 20 years of lidar instrument heritage at NASA GSFC, including the Cloud Aerosol Transport System (CATS) that flew on the ISS from 2015-2017 – building and testing it now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Offers early science delivery for AOS by launching later this decade (2029)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8AACAF-456E-D67B-0344-C820D7F5EC00}"/>
              </a:ext>
            </a:extLst>
          </p:cNvPr>
          <p:cNvGrpSpPr/>
          <p:nvPr/>
        </p:nvGrpSpPr>
        <p:grpSpPr>
          <a:xfrm>
            <a:off x="1264275" y="4944559"/>
            <a:ext cx="9493504" cy="1872791"/>
            <a:chOff x="1088391" y="1881248"/>
            <a:chExt cx="11039475" cy="23727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23462E-2ECE-A70E-6DF5-A29EC7298D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9977" y="2260758"/>
              <a:ext cx="11037889" cy="18113"/>
            </a:xfrm>
            <a:prstGeom prst="line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7F7F8C3-B1CE-DBED-C540-B04C0AF78C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391" y="1975659"/>
              <a:ext cx="3175" cy="60960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04EAD22-2C38-4FBE-585E-92772A16C2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0031" y="1913949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2019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64F6CE9-1CF5-8F5F-4E03-3FEFF370C352}"/>
                </a:ext>
              </a:extLst>
            </p:cNvPr>
            <p:cNvCxnSpPr/>
            <p:nvPr/>
          </p:nvCxnSpPr>
          <p:spPr>
            <a:xfrm rot="5400000">
              <a:off x="9067811" y="2286241"/>
              <a:ext cx="609600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D30073-BE69-3026-3039-6F992774910B}"/>
                </a:ext>
              </a:extLst>
            </p:cNvPr>
            <p:cNvCxnSpPr/>
            <p:nvPr/>
          </p:nvCxnSpPr>
          <p:spPr>
            <a:xfrm rot="5400000">
              <a:off x="3537836" y="2286241"/>
              <a:ext cx="609600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16BCF4F9-D220-51F3-7BF1-6BA52F51E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0333" y="1881248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2031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6C419D2-C8FF-BC22-8585-3B80BBBDC695}"/>
                </a:ext>
              </a:extLst>
            </p:cNvPr>
            <p:cNvCxnSpPr/>
            <p:nvPr/>
          </p:nvCxnSpPr>
          <p:spPr>
            <a:xfrm rot="5400000">
              <a:off x="6305042" y="2286241"/>
              <a:ext cx="609600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0">
              <a:extLst>
                <a:ext uri="{FF2B5EF4-FFF2-40B4-BE49-F238E27FC236}">
                  <a16:creationId xmlns:a16="http://schemas.microsoft.com/office/drawing/2014/main" id="{5DE81AE8-9725-269E-DBC9-492B10CE2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6837" y="1897362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2027</a:t>
              </a:r>
            </a:p>
          </p:txBody>
        </p:sp>
        <p:sp>
          <p:nvSpPr>
            <p:cNvPr id="20" name="TextBox 32">
              <a:extLst>
                <a:ext uri="{FF2B5EF4-FFF2-40B4-BE49-F238E27FC236}">
                  <a16:creationId xmlns:a16="http://schemas.microsoft.com/office/drawing/2014/main" id="{D3E16514-A153-0BD4-A93E-2C9EF1AAA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1166" y="1887621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2023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98A23F-9927-6D20-F554-BE14811CF406}"/>
                </a:ext>
              </a:extLst>
            </p:cNvPr>
            <p:cNvSpPr/>
            <p:nvPr/>
          </p:nvSpPr>
          <p:spPr>
            <a:xfrm>
              <a:off x="1090640" y="2695718"/>
              <a:ext cx="3233081" cy="7447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5000">
                  <a:schemeClr val="bg1">
                    <a:lumMod val="85000"/>
                    <a:alpha val="73000"/>
                  </a:schemeClr>
                </a:gs>
                <a:gs pos="51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0800000" scaled="1"/>
              <a:tileRect/>
            </a:gra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b="1" dirty="0" err="1">
                  <a:solidFill>
                    <a:schemeClr val="tx1"/>
                  </a:solidFill>
                </a:rPr>
                <a:t>CloudSat</a:t>
              </a:r>
              <a:r>
                <a:rPr lang="en-US" b="1" dirty="0">
                  <a:solidFill>
                    <a:schemeClr val="tx1"/>
                  </a:solidFill>
                </a:rPr>
                <a:t>/CALIPSO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9AA92E-051B-E64F-2B25-2E685A3DDE49}"/>
                </a:ext>
              </a:extLst>
            </p:cNvPr>
            <p:cNvSpPr/>
            <p:nvPr/>
          </p:nvSpPr>
          <p:spPr>
            <a:xfrm>
              <a:off x="4766049" y="2694634"/>
              <a:ext cx="2207624" cy="7447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1000">
                  <a:schemeClr val="accent5">
                    <a:lumMod val="40000"/>
                    <a:lumOff val="60000"/>
                    <a:alpha val="90000"/>
                  </a:schemeClr>
                </a:gs>
                <a:gs pos="69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0800000" scaled="1"/>
              <a:tileRect/>
            </a:gra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C7898E-CB9C-CB10-1BB1-2D8F32D050E9}"/>
                </a:ext>
              </a:extLst>
            </p:cNvPr>
            <p:cNvSpPr/>
            <p:nvPr/>
          </p:nvSpPr>
          <p:spPr>
            <a:xfrm>
              <a:off x="1100030" y="3550910"/>
              <a:ext cx="7674173" cy="6957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chemeClr val="accent6">
                    <a:lumMod val="40000"/>
                    <a:lumOff val="60000"/>
                  </a:schemeClr>
                </a:gs>
                <a:gs pos="71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1"/>
              <a:tileRect/>
            </a:gra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</a:rPr>
                <a:t>GPM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D3CCACE-6205-805A-2D6D-57CAC4680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7697" y="3566535"/>
              <a:ext cx="1212602" cy="64874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B466756-A3F3-7BB2-254B-490EE794B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5273" y="2744326"/>
              <a:ext cx="995666" cy="6529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8A6113-64BA-246E-3384-045F5183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25374" y="2819034"/>
              <a:ext cx="1951001" cy="51618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19A050-ABDF-A0DD-A4A1-87393BE9BFD6}"/>
                </a:ext>
              </a:extLst>
            </p:cNvPr>
            <p:cNvSpPr/>
            <p:nvPr/>
          </p:nvSpPr>
          <p:spPr>
            <a:xfrm>
              <a:off x="7531522" y="3550910"/>
              <a:ext cx="2869612" cy="6957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5000">
                  <a:schemeClr val="accent2">
                    <a:lumMod val="40000"/>
                    <a:lumOff val="60000"/>
                  </a:schemeClr>
                </a:gs>
                <a:gs pos="7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1"/>
              <a:tileRect/>
            </a:gra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</a:rPr>
                <a:t>AOS-I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F99C84-4BE0-1F94-5FDE-B8E48473EADD}"/>
                </a:ext>
              </a:extLst>
            </p:cNvPr>
            <p:cNvSpPr/>
            <p:nvPr/>
          </p:nvSpPr>
          <p:spPr>
            <a:xfrm>
              <a:off x="9523874" y="2701563"/>
              <a:ext cx="2603992" cy="7447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2000">
                  <a:schemeClr val="accent4">
                    <a:lumMod val="40000"/>
                    <a:lumOff val="60000"/>
                  </a:schemeClr>
                </a:gs>
                <a:gs pos="72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0800000" scaled="1"/>
              <a:tileRect/>
            </a:gra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AOS-P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6A0319-3CEE-0AF2-308E-7D7556255695}"/>
                </a:ext>
              </a:extLst>
            </p:cNvPr>
            <p:cNvSpPr/>
            <p:nvPr/>
          </p:nvSpPr>
          <p:spPr>
            <a:xfrm>
              <a:off x="6001937" y="3558292"/>
              <a:ext cx="1765566" cy="6957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rgbClr val="7030A0">
                    <a:alpha val="33917"/>
                  </a:srgbClr>
                </a:gs>
                <a:gs pos="71000">
                  <a:srgbClr val="7030A0">
                    <a:alpha val="67281"/>
                  </a:srgbClr>
                </a:gs>
                <a:gs pos="100000">
                  <a:srgbClr val="7030A0"/>
                </a:gs>
              </a:gsLst>
              <a:lin ang="10800000" scaled="1"/>
              <a:tileRect/>
            </a:gra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7030A0"/>
                  </a:solidFill>
                </a:rPr>
                <a:t>INCUS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E152C097-1C98-C1C5-F111-09080DECAF98}"/>
              </a:ext>
            </a:extLst>
          </p:cNvPr>
          <p:cNvSpPr/>
          <p:nvPr/>
        </p:nvSpPr>
        <p:spPr>
          <a:xfrm>
            <a:off x="6761740" y="5286837"/>
            <a:ext cx="981974" cy="94710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72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CBB81-09C7-510E-A010-079831D14516}"/>
              </a:ext>
            </a:extLst>
          </p:cNvPr>
          <p:cNvCxnSpPr/>
          <p:nvPr/>
        </p:nvCxnSpPr>
        <p:spPr>
          <a:xfrm>
            <a:off x="289931" y="847493"/>
            <a:ext cx="11557322" cy="0"/>
          </a:xfrm>
          <a:prstGeom prst="line">
            <a:avLst/>
          </a:prstGeom>
          <a:ln w="476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D02911-F243-0506-62C8-7A7C51B8681C}"/>
              </a:ext>
            </a:extLst>
          </p:cNvPr>
          <p:cNvSpPr txBox="1"/>
          <p:nvPr/>
        </p:nvSpPr>
        <p:spPr>
          <a:xfrm>
            <a:off x="197217" y="142081"/>
            <a:ext cx="112817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Central AOS Science Addressed by ALICAT</a:t>
            </a:r>
          </a:p>
        </p:txBody>
      </p:sp>
      <p:sp>
        <p:nvSpPr>
          <p:cNvPr id="68" name="Content Placeholder 3">
            <a:extLst>
              <a:ext uri="{FF2B5EF4-FFF2-40B4-BE49-F238E27FC236}">
                <a16:creationId xmlns:a16="http://schemas.microsoft.com/office/drawing/2014/main" id="{FB4C4EFE-EE8C-B9B2-7191-30E376171DB9}"/>
              </a:ext>
            </a:extLst>
          </p:cNvPr>
          <p:cNvSpPr txBox="1">
            <a:spLocks/>
          </p:cNvSpPr>
          <p:nvPr/>
        </p:nvSpPr>
        <p:spPr>
          <a:xfrm>
            <a:off x="573183" y="1234247"/>
            <a:ext cx="11045633" cy="534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AOS is a process-focused mission with lidars and radars as centerpieces to provide critical vertical measurements of aerosols, clouds, and precipitation – </a:t>
            </a:r>
            <a:r>
              <a:rPr lang="en-US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and their diurnal variability</a:t>
            </a:r>
          </a:p>
          <a:p>
            <a:pPr>
              <a:lnSpc>
                <a:spcPct val="100000"/>
              </a:lnSpc>
            </a:pPr>
            <a:endParaRPr lang="en-US" b="1" i="1" dirty="0"/>
          </a:p>
        </p:txBody>
      </p:sp>
      <p:sp>
        <p:nvSpPr>
          <p:cNvPr id="69" name="TextBox 68">
            <a:hlinkClick r:id="" action="ppaction://noaction"/>
            <a:extLst>
              <a:ext uri="{FF2B5EF4-FFF2-40B4-BE49-F238E27FC236}">
                <a16:creationId xmlns:a16="http://schemas.microsoft.com/office/drawing/2014/main" id="{8482BD89-3B98-A602-BB49-8E2A22379165}"/>
              </a:ext>
            </a:extLst>
          </p:cNvPr>
          <p:cNvSpPr txBox="1"/>
          <p:nvPr/>
        </p:nvSpPr>
        <p:spPr>
          <a:xfrm>
            <a:off x="632342" y="4618239"/>
            <a:ext cx="3540769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914377" indent="-914377" defTabSz="914377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/>
              </a:rPr>
              <a:t>Objective 5:  </a:t>
            </a:r>
            <a:r>
              <a:rPr lang="en-US" sz="1400" b="1">
                <a:solidFill>
                  <a:prstClr val="black"/>
                </a:solidFill>
              </a:rPr>
              <a:t>Aerosol Attribution/Air-Quality</a:t>
            </a:r>
          </a:p>
          <a:p>
            <a:pPr defTabSz="914377">
              <a:defRPr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Measurements of optically thick dust, smoke, and anthropogenic aerosols in source regions above and within the PBL</a:t>
            </a:r>
          </a:p>
        </p:txBody>
      </p:sp>
      <p:sp>
        <p:nvSpPr>
          <p:cNvPr id="70" name="TextBox 69">
            <a:hlinkClick r:id="" action="ppaction://noaction"/>
            <a:extLst>
              <a:ext uri="{FF2B5EF4-FFF2-40B4-BE49-F238E27FC236}">
                <a16:creationId xmlns:a16="http://schemas.microsoft.com/office/drawing/2014/main" id="{3E77D63A-F635-D54E-ABCF-37562F3A8445}"/>
              </a:ext>
            </a:extLst>
          </p:cNvPr>
          <p:cNvSpPr txBox="1"/>
          <p:nvPr/>
        </p:nvSpPr>
        <p:spPr>
          <a:xfrm>
            <a:off x="596723" y="2148014"/>
            <a:ext cx="331724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/>
              </a:rPr>
              <a:t>Objective 2: High Clouds </a:t>
            </a:r>
          </a:p>
          <a:p>
            <a:pPr defTabSz="914377">
              <a:defRPr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Measurements of thin high clouds, especially in the presence of convection</a:t>
            </a:r>
          </a:p>
        </p:txBody>
      </p:sp>
      <p:sp>
        <p:nvSpPr>
          <p:cNvPr id="71" name="TextBox 70">
            <a:hlinkClick r:id="" action="ppaction://noaction"/>
            <a:extLst>
              <a:ext uri="{FF2B5EF4-FFF2-40B4-BE49-F238E27FC236}">
                <a16:creationId xmlns:a16="http://schemas.microsoft.com/office/drawing/2014/main" id="{E0DBC052-251E-1C29-7EA1-914C37CA855C}"/>
              </a:ext>
            </a:extLst>
          </p:cNvPr>
          <p:cNvSpPr txBox="1"/>
          <p:nvPr/>
        </p:nvSpPr>
        <p:spPr>
          <a:xfrm>
            <a:off x="620468" y="3383888"/>
            <a:ext cx="2926251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/>
              </a:rPr>
              <a:t>Objective 3: Convective Storms</a:t>
            </a:r>
          </a:p>
          <a:p>
            <a:pPr defTabSz="914377">
              <a:defRPr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Detection of environmental aerosols in the presence of convection </a:t>
            </a:r>
          </a:p>
        </p:txBody>
      </p:sp>
      <p:sp>
        <p:nvSpPr>
          <p:cNvPr id="72" name="TextBox 71">
            <a:hlinkClick r:id="" action="ppaction://noaction"/>
            <a:extLst>
              <a:ext uri="{FF2B5EF4-FFF2-40B4-BE49-F238E27FC236}">
                <a16:creationId xmlns:a16="http://schemas.microsoft.com/office/drawing/2014/main" id="{FD81E2A2-E829-E893-6ACD-F28648A00C9F}"/>
              </a:ext>
            </a:extLst>
          </p:cNvPr>
          <p:cNvSpPr txBox="1"/>
          <p:nvPr/>
        </p:nvSpPr>
        <p:spPr>
          <a:xfrm>
            <a:off x="644219" y="5834561"/>
            <a:ext cx="3723647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4377" indent="-914377" defTabSz="914377">
              <a:defRPr/>
            </a:pPr>
            <a:r>
              <a:rPr lang="en-US" sz="1400" b="1">
                <a:solidFill>
                  <a:prstClr val="black"/>
                </a:solidFill>
                <a:latin typeface="Calibri" panose="020F0502020204030204"/>
              </a:rPr>
              <a:t>Objective 6:  Aerosol Removal &amp; </a:t>
            </a:r>
            <a:r>
              <a:rPr lang="en-US" sz="1400" b="1">
                <a:solidFill>
                  <a:prstClr val="black"/>
                </a:solidFill>
              </a:rPr>
              <a:t>Redistribution</a:t>
            </a:r>
          </a:p>
          <a:p>
            <a:pPr defTabSz="914377">
              <a:defRPr/>
            </a:pPr>
            <a:r>
              <a:rPr lang="en-US" sz="1400">
                <a:solidFill>
                  <a:prstClr val="black"/>
                </a:solidFill>
              </a:rPr>
              <a:t>Synergistic observations of aerosols and convective precipitation/vertical motions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C004F65-5EB2-10A6-26D3-BC31BA02D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289" y="1863305"/>
            <a:ext cx="6337152" cy="4206898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FDDD9626-BC95-2017-794F-BEBFE0EA1596}"/>
              </a:ext>
            </a:extLst>
          </p:cNvPr>
          <p:cNvSpPr/>
          <p:nvPr/>
        </p:nvSpPr>
        <p:spPr>
          <a:xfrm>
            <a:off x="6341302" y="5137649"/>
            <a:ext cx="997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80010BE-D0CB-96BE-8F98-8F9252398666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4173111" y="5095293"/>
            <a:ext cx="2083724" cy="1251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1D246618-9627-2457-D1CE-24295689FDAC}"/>
              </a:ext>
            </a:extLst>
          </p:cNvPr>
          <p:cNvSpPr/>
          <p:nvPr/>
        </p:nvSpPr>
        <p:spPr>
          <a:xfrm>
            <a:off x="9784889" y="5709745"/>
            <a:ext cx="997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9CF81A8-1011-BB4E-EB5E-53B2C21D2108}"/>
              </a:ext>
            </a:extLst>
          </p:cNvPr>
          <p:cNvCxnSpPr>
            <a:cxnSpLocks/>
          </p:cNvCxnSpPr>
          <p:nvPr/>
        </p:nvCxnSpPr>
        <p:spPr>
          <a:xfrm>
            <a:off x="4173111" y="5085887"/>
            <a:ext cx="5538125" cy="4235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6D7F14F-7DFB-B8F2-15EB-65F497F657D9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3913963" y="2517346"/>
            <a:ext cx="4678513" cy="9233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" descr="Ku Doppler_cut2.png">
            <a:extLst>
              <a:ext uri="{FF2B5EF4-FFF2-40B4-BE49-F238E27FC236}">
                <a16:creationId xmlns:a16="http://schemas.microsoft.com/office/drawing/2014/main" id="{1B9B9012-ADB7-A6A6-81EA-94BA7CFA6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697" y="2431618"/>
            <a:ext cx="996921" cy="1045575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0D67483-9372-A3D3-2C2B-4A83104A3BF9}"/>
              </a:ext>
            </a:extLst>
          </p:cNvPr>
          <p:cNvSpPr/>
          <p:nvPr/>
        </p:nvSpPr>
        <p:spPr>
          <a:xfrm>
            <a:off x="8212468" y="2216175"/>
            <a:ext cx="1498768" cy="6463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56AABCA-0180-7AB7-8363-4C280131BF72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3913963" y="2517346"/>
            <a:ext cx="4592320" cy="210089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A9DBFFB6-2BC8-BD8B-1AB6-AE6BBBB8D425}"/>
              </a:ext>
            </a:extLst>
          </p:cNvPr>
          <p:cNvSpPr/>
          <p:nvPr/>
        </p:nvSpPr>
        <p:spPr>
          <a:xfrm>
            <a:off x="7923075" y="2881885"/>
            <a:ext cx="1788161" cy="646346"/>
          </a:xfrm>
          <a:prstGeom prst="rect">
            <a:avLst/>
          </a:prstGeom>
          <a:noFill/>
          <a:ln w="285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8A23D56-3723-A0C3-21A6-3C7C977225E8}"/>
              </a:ext>
            </a:extLst>
          </p:cNvPr>
          <p:cNvCxnSpPr>
            <a:cxnSpLocks/>
            <a:stCxn id="72" idx="3"/>
          </p:cNvCxnSpPr>
          <p:nvPr/>
        </p:nvCxnSpPr>
        <p:spPr>
          <a:xfrm flipV="1">
            <a:off x="4367866" y="3613959"/>
            <a:ext cx="4064000" cy="2589934"/>
          </a:xfrm>
          <a:prstGeom prst="straightConnector1">
            <a:avLst/>
          </a:prstGeom>
          <a:ln w="190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C19386B-D395-DDA1-8891-84754FDD0667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3546719" y="3150990"/>
            <a:ext cx="4780117" cy="602230"/>
          </a:xfrm>
          <a:prstGeom prst="straightConnector1">
            <a:avLst/>
          </a:prstGeom>
          <a:ln w="190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3">
            <a:extLst>
              <a:ext uri="{FF2B5EF4-FFF2-40B4-BE49-F238E27FC236}">
                <a16:creationId xmlns:a16="http://schemas.microsoft.com/office/drawing/2014/main" id="{76063FAC-21DF-65A3-E1C7-30B5D3CB2ED0}"/>
              </a:ext>
            </a:extLst>
          </p:cNvPr>
          <p:cNvSpPr txBox="1">
            <a:spLocks/>
          </p:cNvSpPr>
          <p:nvPr/>
        </p:nvSpPr>
        <p:spPr>
          <a:xfrm>
            <a:off x="5143289" y="6079609"/>
            <a:ext cx="6337152" cy="53570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ALICAT’s strengths are detection and quantification of optically thin high clouds and dust/smoke aerosols, all features with diurnal variability</a:t>
            </a:r>
            <a:endParaRPr lang="en-US" sz="1400" b="1" i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809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1576</Words>
  <Application>Microsoft Office PowerPoint</Application>
  <PresentationFormat>Widescreen</PresentationFormat>
  <Paragraphs>209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Nowottnick, Edward P. (GSFC-6120)</dc:creator>
  <cp:lastModifiedBy>Gillis, Kelly J. (GSFC-610.0)[ASRC FEDERAL SYSTEM SOLUTIONS]</cp:lastModifiedBy>
  <cp:revision>168</cp:revision>
  <dcterms:created xsi:type="dcterms:W3CDTF">2023-05-30T17:06:42Z</dcterms:created>
  <dcterms:modified xsi:type="dcterms:W3CDTF">2023-10-31T18:32:47Z</dcterms:modified>
</cp:coreProperties>
</file>