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24" r:id="rId4"/>
  </p:sldMasterIdLst>
  <p:notesMasterIdLst>
    <p:notesMasterId r:id="rId28"/>
  </p:notesMasterIdLst>
  <p:handoutMasterIdLst>
    <p:handoutMasterId r:id="rId29"/>
  </p:handoutMasterIdLst>
  <p:sldIdLst>
    <p:sldId id="396" r:id="rId5"/>
    <p:sldId id="1353" r:id="rId6"/>
    <p:sldId id="1383" r:id="rId7"/>
    <p:sldId id="1384" r:id="rId8"/>
    <p:sldId id="1387" r:id="rId9"/>
    <p:sldId id="1388" r:id="rId10"/>
    <p:sldId id="1389" r:id="rId11"/>
    <p:sldId id="1386" r:id="rId12"/>
    <p:sldId id="1355" r:id="rId13"/>
    <p:sldId id="1391" r:id="rId14"/>
    <p:sldId id="1379" r:id="rId15"/>
    <p:sldId id="1369" r:id="rId16"/>
    <p:sldId id="1360" r:id="rId17"/>
    <p:sldId id="1390" r:id="rId18"/>
    <p:sldId id="1368" r:id="rId19"/>
    <p:sldId id="1365" r:id="rId20"/>
    <p:sldId id="1395" r:id="rId21"/>
    <p:sldId id="1378" r:id="rId22"/>
    <p:sldId id="1394" r:id="rId23"/>
    <p:sldId id="1370" r:id="rId24"/>
    <p:sldId id="1396" r:id="rId25"/>
    <p:sldId id="1359" r:id="rId26"/>
    <p:sldId id="1371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7552" userDrawn="1">
          <p15:clr>
            <a:srgbClr val="A4A3A4"/>
          </p15:clr>
        </p15:guide>
        <p15:guide id="5" orient="horz" pos="4104" userDrawn="1">
          <p15:clr>
            <a:srgbClr val="A4A3A4"/>
          </p15:clr>
        </p15:guide>
        <p15:guide id="6" orient="horz" pos="4176" userDrawn="1">
          <p15:clr>
            <a:srgbClr val="A4A3A4"/>
          </p15:clr>
        </p15:guide>
        <p15:guide id="7" pos="128" userDrawn="1">
          <p15:clr>
            <a:srgbClr val="A4A3A4"/>
          </p15:clr>
        </p15:guide>
        <p15:guide id="9" orient="horz" pos="1128" userDrawn="1">
          <p15:clr>
            <a:srgbClr val="A4A3A4"/>
          </p15:clr>
        </p15:guide>
        <p15:guide id="10" orient="horz" pos="2832" userDrawn="1">
          <p15:clr>
            <a:srgbClr val="A4A3A4"/>
          </p15:clr>
        </p15:guide>
        <p15:guide id="11" pos="6624" userDrawn="1">
          <p15:clr>
            <a:srgbClr val="A4A3A4"/>
          </p15:clr>
        </p15:guide>
        <p15:guide id="12" pos="4064" userDrawn="1">
          <p15:clr>
            <a:srgbClr val="A4A3A4"/>
          </p15:clr>
        </p15:guide>
        <p15:guide id="13" pos="4128" userDrawn="1">
          <p15:clr>
            <a:srgbClr val="A4A3A4"/>
          </p15:clr>
        </p15:guide>
        <p15:guide id="14" pos="4224" userDrawn="1">
          <p15:clr>
            <a:srgbClr val="A4A3A4"/>
          </p15:clr>
        </p15:guide>
        <p15:guide id="15" orient="horz" pos="3024" userDrawn="1">
          <p15:clr>
            <a:srgbClr val="A4A3A4"/>
          </p15:clr>
        </p15:guide>
        <p15:guide id="16" pos="6688" userDrawn="1">
          <p15:clr>
            <a:srgbClr val="A4A3A4"/>
          </p15:clr>
        </p15:guide>
        <p15:guide id="17" pos="6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78BB1D-F7F1-3731-511E-5037E3E1408B}" name="Ernst, Rebecca (LARC-A3)[Consolidated Program Support Services]" initials="ER(APSS" userId="S::rernst2@ndc.nasa.gov::e5b627c0-3c5f-4a32-a584-cad1f82b39c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rth, Theresa C. (LARC-A3)[TEAMS3]" initials="FTC(A" lastIdx="1" clrIdx="0">
    <p:extLst>
      <p:ext uri="{19B8F6BF-5375-455C-9EA6-DF929625EA0E}">
        <p15:presenceInfo xmlns:p15="http://schemas.microsoft.com/office/powerpoint/2012/main" userId="S::tfirth@ndc.nasa.gov::8a038681-0486-4018-85bb-88f411c1f7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400"/>
    <a:srgbClr val="006EBD"/>
    <a:srgbClr val="3333CC"/>
    <a:srgbClr val="953735"/>
    <a:srgbClr val="00BE00"/>
    <a:srgbClr val="00B050"/>
    <a:srgbClr val="002A00"/>
    <a:srgbClr val="2D8B75"/>
    <a:srgbClr val="92B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80"/>
    <p:restoredTop sz="91045"/>
  </p:normalViewPr>
  <p:slideViewPr>
    <p:cSldViewPr snapToGrid="0">
      <p:cViewPr varScale="1">
        <p:scale>
          <a:sx n="94" d="100"/>
          <a:sy n="94" d="100"/>
        </p:scale>
        <p:origin x="528" y="184"/>
      </p:cViewPr>
      <p:guideLst>
        <p:guide orient="horz" pos="2952"/>
        <p:guide pos="3840"/>
        <p:guide pos="7552"/>
        <p:guide orient="horz" pos="4104"/>
        <p:guide orient="horz" pos="4176"/>
        <p:guide pos="128"/>
        <p:guide orient="horz" pos="1128"/>
        <p:guide orient="horz" pos="2832"/>
        <p:guide pos="6624"/>
        <p:guide pos="4064"/>
        <p:guide pos="4128"/>
        <p:guide pos="4224"/>
        <p:guide orient="horz" pos="3024"/>
        <p:guide pos="6688"/>
        <p:guide pos="68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77E75D-796E-544A-918E-932386311232}" type="datetimeFigureOut">
              <a:rPr lang="en-US"/>
              <a:pPr>
                <a:defRPr/>
              </a:pPr>
              <a:t>11/2/23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B6B351-6F3D-EC46-A184-8530CFA3C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43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4DFE72E3-EEB0-5E49-804D-DD1262D95E69}" type="datetimeFigureOut">
              <a:rPr lang="en-US" altLang="x-none"/>
              <a:pPr>
                <a:defRPr/>
              </a:pPr>
              <a:t>11/2/23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83AEBCAE-0345-1F4B-AF5B-AFC84B023E8C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94634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Probably need to cut stuff</a:t>
            </a:r>
          </a:p>
          <a:p>
            <a:r>
              <a:rPr lang="en-US"/>
              <a:t>Shoot for 15 minutes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DDCF2-9B85-7E48-A229-6803093FC2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63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Re-do this</a:t>
            </a:r>
          </a:p>
          <a:p>
            <a:endParaRPr lang="en-US"/>
          </a:p>
          <a:p>
            <a:r>
              <a:rPr lang="en-US"/>
              <a:t>Get rid of Maintenance needs, software release, modules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22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8491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Next slide can be applications we are interested in:</a:t>
            </a:r>
          </a:p>
          <a:p>
            <a:r>
              <a:rPr lang="en-US"/>
              <a:t>- Make reference to wedge stuff from thesis</a:t>
            </a:r>
          </a:p>
          <a:p>
            <a:r>
              <a:rPr lang="en-US"/>
              <a:t>- point out some application areas that we believe coupling is important</a:t>
            </a:r>
          </a:p>
          <a:p>
            <a:r>
              <a:rPr lang="en-US"/>
              <a:t>- tie back in with </a:t>
            </a:r>
            <a:r>
              <a:rPr lang="en-US" err="1"/>
              <a:t>ares</a:t>
            </a:r>
            <a:r>
              <a:rPr lang="en-US"/>
              <a:t> </a:t>
            </a:r>
            <a:r>
              <a:rPr lang="en-US" err="1"/>
              <a:t>apabilities</a:t>
            </a:r>
            <a:r>
              <a:rPr lang="en-US"/>
              <a:t> (relative to application needs – e.g. </a:t>
            </a:r>
            <a:r>
              <a:rPr lang="en-US" err="1"/>
              <a:t>dfly</a:t>
            </a:r>
            <a:r>
              <a:rPr lang="en-US"/>
              <a:t> – </a:t>
            </a:r>
            <a:r>
              <a:rPr lang="en-US" err="1"/>
              <a:t>nero</a:t>
            </a:r>
            <a:r>
              <a:rPr lang="en-US"/>
              <a:t>, </a:t>
            </a:r>
            <a:r>
              <a:rPr lang="en-US" err="1"/>
              <a:t>msr</a:t>
            </a:r>
            <a:r>
              <a:rPr lang="en-US"/>
              <a:t> – mesh motion .. </a:t>
            </a:r>
            <a:r>
              <a:rPr lang="en-US" err="1"/>
              <a:t>Bla</a:t>
            </a:r>
            <a:r>
              <a:rPr lang="en-US"/>
              <a:t> </a:t>
            </a:r>
            <a:r>
              <a:rPr lang="en-US" err="1"/>
              <a:t>bla</a:t>
            </a:r>
            <a:r>
              <a:rPr lang="en-US"/>
              <a:t>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5702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can probably go or moves.. Or Fits with the solve schedule convergence study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765985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6266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9784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add MSR trajectory and aeroshell? – plug Prakash poster</a:t>
            </a:r>
          </a:p>
          <a:p>
            <a:endParaRPr lang="en-US"/>
          </a:p>
          <a:p>
            <a:r>
              <a:rPr lang="en-US"/>
              <a:t>- Highlight need to </a:t>
            </a:r>
            <a:r>
              <a:rPr lang="en-US" err="1"/>
              <a:t>maehs</a:t>
            </a:r>
            <a:r>
              <a:rPr lang="en-US"/>
              <a:t> motion/shape change to </a:t>
            </a:r>
            <a:r>
              <a:rPr lang="en-US" err="1"/>
              <a:t>msr</a:t>
            </a:r>
            <a:r>
              <a:rPr lang="en-US"/>
              <a:t> flight project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74554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18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39520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can run </a:t>
            </a:r>
            <a:r>
              <a:rPr lang="en-US" err="1"/>
              <a:t>Dfly</a:t>
            </a:r>
            <a:r>
              <a:rPr lang="en-US"/>
              <a:t> trajectory – can do variations of the problem</a:t>
            </a:r>
          </a:p>
          <a:p>
            <a:r>
              <a:rPr lang="en-US"/>
              <a:t>Can push this slide to Joey</a:t>
            </a:r>
          </a:p>
          <a:p>
            <a:endParaRPr lang="en-US"/>
          </a:p>
          <a:p>
            <a:r>
              <a:rPr lang="en-US"/>
              <a:t>Scheduling, finite rate results, convergence study can go to Joey’s talk</a:t>
            </a:r>
          </a:p>
          <a:p>
            <a:r>
              <a:rPr lang="en-US"/>
              <a:t>Add radiative heat flux on the </a:t>
            </a:r>
            <a:r>
              <a:rPr lang="en-US" err="1"/>
              <a:t>plut</a:t>
            </a:r>
            <a:r>
              <a:rPr lang="en-US"/>
              <a:t> with finite-rate/</a:t>
            </a:r>
            <a:r>
              <a:rPr lang="en-US" err="1"/>
              <a:t>Equil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Can mention next presentation will have more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20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03876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can run </a:t>
            </a:r>
            <a:r>
              <a:rPr lang="en-US" err="1"/>
              <a:t>Dfly</a:t>
            </a:r>
            <a:r>
              <a:rPr lang="en-US"/>
              <a:t> trajectory – can do variations of the problem</a:t>
            </a:r>
          </a:p>
          <a:p>
            <a:r>
              <a:rPr lang="en-US"/>
              <a:t>Can push this slide to Joey</a:t>
            </a:r>
          </a:p>
          <a:p>
            <a:endParaRPr lang="en-US"/>
          </a:p>
          <a:p>
            <a:r>
              <a:rPr lang="en-US"/>
              <a:t>Scheduling, finite rate results, convergence study can go to Joey’s talk</a:t>
            </a:r>
          </a:p>
          <a:p>
            <a:r>
              <a:rPr lang="en-US"/>
              <a:t>Add radiative heat flux on the </a:t>
            </a:r>
            <a:r>
              <a:rPr lang="en-US" err="1"/>
              <a:t>plut</a:t>
            </a:r>
            <a:r>
              <a:rPr lang="en-US"/>
              <a:t> with finite-rate/</a:t>
            </a:r>
            <a:r>
              <a:rPr lang="en-US" err="1"/>
              <a:t>Equil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Can mention next presentation will have more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AEBCAE-0345-1F4B-AF5B-AFC84B023E8C}" type="slidenum">
              <a:rPr lang="en-US" altLang="x-none" smtClean="0"/>
              <a:pPr>
                <a:defRPr/>
              </a:pPr>
              <a:t>21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73409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charset="0"/>
              </a:rPr>
              <a:pPr>
                <a:defRPr/>
              </a:pPr>
              <a:t>‹#›</a:t>
            </a:fld>
            <a:endParaRPr lang="uk-UA" sz="12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425624-F5A2-79A4-5A5A-8AE86E831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B944B-0874-4565-CEF1-BF22F9788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charset="0"/>
              </a:rPr>
              <a:pPr>
                <a:defRPr/>
              </a:pPr>
              <a:t>‹#›</a:t>
            </a:fld>
            <a:endParaRPr lang="uk-UA" sz="12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B46A6-54C1-F758-AE45-3E9851CD9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7EFB34-1FEF-8E6D-C944-C9D206D464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1664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FontTx/>
              <a:buNone/>
              <a:tabLst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279400" indent="-165100">
              <a:lnSpc>
                <a:spcPct val="95000"/>
              </a:lnSpc>
              <a:spcBef>
                <a:spcPts val="500"/>
              </a:spcBef>
              <a:buFont typeface="Arial" charset="0"/>
              <a:buChar char="•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2pPr>
            <a:lvl3pPr marL="571500" indent="-228600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‒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3pPr>
            <a:lvl4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4pPr>
            <a:lvl5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98DEF4-07DC-667B-EA3B-1505B0266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69A786-27D5-B556-2060-3AB247472E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78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16192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B9BC8-EB34-1689-E17A-6EE6B403CC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57D2B-3B68-6C61-67FB-628DEDE0C5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261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2616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019ED7-77AC-2AC1-0951-FDA0BFE70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74DF4B-EF27-231E-2AFF-CC558EBD4A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8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lang="en-US"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FY18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</a:rPr>
              <a:t>FY23 ESM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01734-9A74-F881-BE7F-3C74F5CFC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850FD-2261-7484-DB2A-ACD6B8EE8F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357A3-1955-2D75-DD00-604A47CD36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B10AB-DE66-FE81-0B75-FCA30ECCF7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45127"/>
            <a:ext cx="4011084" cy="87228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5127"/>
            <a:ext cx="6815667" cy="43936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500560"/>
            <a:ext cx="4011084" cy="3521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E4CFE-A0CD-324A-A824-4BF24458B7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EEA06-C0BC-C47F-93E8-C9A5A0691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48063"/>
            <a:ext cx="7315200" cy="3179512"/>
          </a:xfrm>
          <a:prstGeom prst="rect">
            <a:avLst/>
          </a:prstGeo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9C0E2-B83F-3F4C-D35A-304E2D206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3F0408-C846-9D1B-B63E-75A2DF192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06108-2E7C-A2C9-19A1-5182823F7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DD6ED-3778-690B-10CC-72CFF23B4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charset="0"/>
              </a:rPr>
              <a:pPr>
                <a:defRPr/>
              </a:pPr>
              <a:t>‹#›</a:t>
            </a:fld>
            <a:endParaRPr lang="uk-UA" sz="12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13</a:t>
            </a:r>
            <a:r>
              <a:rPr lang="en-US" sz="800" baseline="30000">
                <a:solidFill>
                  <a:schemeClr val="bg1"/>
                </a:solidFill>
              </a:rPr>
              <a:t>th</a:t>
            </a:r>
            <a:r>
              <a:rPr lang="en-US" sz="800">
                <a:solidFill>
                  <a:schemeClr val="bg1"/>
                </a:solidFill>
              </a:rPr>
              <a:t> Ablation Workshop,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45110-37A9-2635-F133-055E6D44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7D478-E327-4470-2B9E-0DD091F30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1664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FontTx/>
              <a:buNone/>
              <a:tabLst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279400" indent="-165100">
              <a:lnSpc>
                <a:spcPct val="95000"/>
              </a:lnSpc>
              <a:spcBef>
                <a:spcPts val="500"/>
              </a:spcBef>
              <a:buFont typeface="Arial" charset="0"/>
              <a:buChar char="•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2pPr>
            <a:lvl3pPr marL="571500" indent="-228600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‒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3pPr>
            <a:lvl4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4pPr>
            <a:lvl5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13</a:t>
            </a:r>
            <a:r>
              <a:rPr lang="en-US" sz="800" baseline="30000">
                <a:solidFill>
                  <a:schemeClr val="bg1"/>
                </a:solidFill>
              </a:rPr>
              <a:t>th</a:t>
            </a:r>
            <a:r>
              <a:rPr lang="en-US" sz="800">
                <a:solidFill>
                  <a:schemeClr val="bg1"/>
                </a:solidFill>
              </a:rPr>
              <a:t> Ablation Workshop,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8B76-BA99-37E3-D1AA-E720E8E39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5AAAAA-7CDC-1550-CF5C-4C11B2CC6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7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1664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FontTx/>
              <a:buNone/>
              <a:tabLst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279400" indent="-165100">
              <a:lnSpc>
                <a:spcPct val="95000"/>
              </a:lnSpc>
              <a:spcBef>
                <a:spcPts val="500"/>
              </a:spcBef>
              <a:buFont typeface="Arial" charset="0"/>
              <a:buChar char="•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2pPr>
            <a:lvl3pPr marL="571500" indent="-228600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‒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3pPr>
            <a:lvl4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4pPr>
            <a:lvl5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/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01432-AF7D-15F6-9A10-5741307936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4C7C8B-B314-EAB5-A2C5-E883A9E71B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678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16192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C13EE-7EB7-A4E1-536E-421AB91F4F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5DB1E3-930E-CED2-6D46-A6FD23AE81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261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2616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821F35-791E-693F-D1C0-483237561C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AD6BA3-FE78-D4DF-0C86-18D3E4A958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8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lang="en-US"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FY18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FY22</a:t>
            </a:r>
            <a:r>
              <a:rPr lang="en-US" sz="800" baseline="0">
                <a:solidFill>
                  <a:schemeClr val="bg1"/>
                </a:solidFill>
              </a:rPr>
              <a:t> Annual Program Review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978EE-75C9-0BC2-83DB-31F1F01F88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605BDB-0F57-13F8-4470-093CF2E1F1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01D6AB-5783-7AFF-B024-A15E579568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6C50E0-45AB-4AED-6FC6-D7B4361CBD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45127"/>
            <a:ext cx="4011084" cy="87228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5127"/>
            <a:ext cx="6815667" cy="43936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500560"/>
            <a:ext cx="4011084" cy="3521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0C7C3-F6FC-4853-E79F-391F76EF0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AD9F35-F7A5-71D2-8B09-5DD588C3CA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48063"/>
            <a:ext cx="7315200" cy="3179512"/>
          </a:xfrm>
          <a:prstGeom prst="rect">
            <a:avLst/>
          </a:prstGeo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F2B4A-5969-FE41-E1EF-A8F1F00F87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CD29E1-B242-BB3C-6FEA-CCF642E4F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C5BF8-315D-7FBD-7E65-4430B0FEB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3CED52-6A13-3B4B-10F5-5F48AEC3CB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16192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FD785F-12DD-E4F3-2155-CC5A44C592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A1285C-741E-0D18-32C6-98865F9D0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261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2616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4563D7-064C-CAF1-7E05-EDB4CB693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845618-5B2B-8C01-9964-9BD7976000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8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lang="en-US"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GCD FY18</a:t>
            </a:r>
            <a:r>
              <a:rPr lang="en-US" sz="800" baseline="0">
                <a:solidFill>
                  <a:schemeClr val="bg1"/>
                </a:solidFill>
              </a:rPr>
              <a:t> Mid Year Review</a:t>
            </a:r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1"/>
                </a:solidFill>
              </a:rPr>
              <a:t>FY23 ESM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F82690-5490-83C3-AE9A-B50D8DEB2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FD42F-ABEE-70B4-7532-313A49DC61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BD01A3-0836-07C3-4128-BC87484671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6D06E6-5AFF-BAC7-0FD6-5CB3408CA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45127"/>
            <a:ext cx="4011084" cy="87228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5127"/>
            <a:ext cx="6815667" cy="43936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500560"/>
            <a:ext cx="4011084" cy="3521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DB92A-F5D6-4644-05C9-A47897A3E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C29017-C3D6-2EC3-178A-6AD16220D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48063"/>
            <a:ext cx="7315200" cy="3179512"/>
          </a:xfrm>
          <a:prstGeom prst="rect">
            <a:avLst/>
          </a:prstGeo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041CC-0188-2F31-7FDE-90A98BA7F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D4CF75-519B-24E4-1DD0-B9773D6018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/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</a:rPr>
              <a:t>FY23 ESM Workshop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9FC9A-1BEF-4275-A85A-F506060481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5" y="58636"/>
            <a:ext cx="1275979" cy="101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B75CB-52FF-5613-4E30-21A7FB904D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11373"/>
            <a:ext cx="990306" cy="82417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nner OCT template.jpg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1" y="-1"/>
            <a:ext cx="12192000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2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63" r:id="rId10"/>
    <p:sldLayoutId id="2147484464" r:id="rId11"/>
    <p:sldLayoutId id="2147484465" r:id="rId12"/>
    <p:sldLayoutId id="2147484466" r:id="rId13"/>
    <p:sldLayoutId id="2147484467" r:id="rId14"/>
    <p:sldLayoutId id="2147484468" r:id="rId15"/>
    <p:sldLayoutId id="2147484469" r:id="rId16"/>
    <p:sldLayoutId id="2147484470" r:id="rId17"/>
    <p:sldLayoutId id="2147484471" r:id="rId18"/>
    <p:sldLayoutId id="2147484425" r:id="rId19"/>
    <p:sldLayoutId id="2147484426" r:id="rId20"/>
    <p:sldLayoutId id="2147484428" r:id="rId21"/>
    <p:sldLayoutId id="2147484429" r:id="rId22"/>
    <p:sldLayoutId id="2147484430" r:id="rId23"/>
    <p:sldLayoutId id="2147484431" r:id="rId24"/>
    <p:sldLayoutId id="2147484432" r:id="rId25"/>
    <p:sldLayoutId id="2147484433" r:id="rId26"/>
    <p:sldLayoutId id="2147484434" r:id="rId27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hyperlink" Target="mailto:justin.b.haskins@nasa.gov" TargetMode="External"/><Relationship Id="rId10" Type="http://schemas.openxmlformats.org/officeDocument/2006/relationships/image" Target="../media/image10.png"/><Relationship Id="rId4" Type="http://schemas.openxmlformats.org/officeDocument/2006/relationships/hyperlink" Target="mailto:Olivia.schroeder@nasa.gov" TargetMode="Externa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4.mov"/><Relationship Id="rId7" Type="http://schemas.openxmlformats.org/officeDocument/2006/relationships/image" Target="../media/image29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ov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6.mov"/><Relationship Id="rId7" Type="http://schemas.openxmlformats.org/officeDocument/2006/relationships/image" Target="../media/image32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video" Target="../media/media6.mov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FF917-5495-2B40-9F4F-35B3547594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2012" y="5638661"/>
            <a:ext cx="8468436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400" dirty="0">
                <a:effectLst/>
                <a:latin typeface="Helvetica" pitchFamily="2" charset="0"/>
              </a:rPr>
              <a:t>Developments to the Ares Multi-Physics Framework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2012" y="6082191"/>
            <a:ext cx="1180282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sz="1400" dirty="0">
                <a:latin typeface="Helvetica Neue"/>
                <a:ea typeface="Helvetica Neue" charset="0"/>
                <a:cs typeface="Helvetica Neue" charset="0"/>
              </a:rPr>
              <a:t>Olivia Schroeder, Joseph Schulz, Georgios </a:t>
            </a:r>
            <a:r>
              <a:rPr lang="en-US" sz="1400" dirty="0" err="1">
                <a:latin typeface="Helvetica Neue"/>
                <a:ea typeface="Helvetica Neue" charset="0"/>
                <a:cs typeface="Helvetica Neue" charset="0"/>
              </a:rPr>
              <a:t>Bellas</a:t>
            </a:r>
            <a:r>
              <a:rPr lang="en-US" sz="1400">
                <a:latin typeface="Helvetica Neue"/>
                <a:ea typeface="Helvetica Neue" charset="0"/>
                <a:cs typeface="Helvetica Neue" charset="0"/>
              </a:rPr>
              <a:t>, Prakash Shrestha, Amal Sahai, Grant Palmer, Eric Stern |   13</a:t>
            </a:r>
            <a:r>
              <a:rPr lang="en-US" sz="1400" baseline="30000">
                <a:latin typeface="Helvetica Neue"/>
                <a:ea typeface="Helvetica Neue" charset="0"/>
                <a:cs typeface="Helvetica Neue" charset="0"/>
              </a:rPr>
              <a:t>th</a:t>
            </a:r>
            <a:r>
              <a:rPr lang="en-US" sz="1400">
                <a:latin typeface="Helvetica Neue"/>
                <a:ea typeface="Helvetica Neue" charset="0"/>
                <a:cs typeface="Helvetica Neue" charset="0"/>
              </a:rPr>
              <a:t> Ablation Workshop  |   11.06.23</a:t>
            </a:r>
          </a:p>
          <a:p>
            <a:r>
              <a:rPr lang="en-US" sz="1400">
                <a:latin typeface="Helvetica Neue"/>
                <a:ea typeface="Helvetica Neue" charset="0"/>
                <a:cs typeface="Helvetica Neue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olivia.schroeder@nasa.gov</a:t>
            </a:r>
            <a:endParaRPr lang="en-US" sz="1400">
              <a:latin typeface="Helvetica Neue"/>
              <a:ea typeface="Helvetica Neue" charset="0"/>
              <a:cs typeface="Helvetica Neue" charset="0"/>
              <a:hlinkClick r:id="rId5"/>
            </a:endParaRPr>
          </a:p>
        </p:txBody>
      </p:sp>
      <p:pic>
        <p:nvPicPr>
          <p:cNvPr id="13" name="Picture 13" descr="damn_fine_Temperature_m1.png">
            <a:extLst>
              <a:ext uri="{FF2B5EF4-FFF2-40B4-BE49-F238E27FC236}">
                <a16:creationId xmlns:a16="http://schemas.microsoft.com/office/drawing/2014/main" id="{727714C6-828B-5B93-BFBE-8F7A31720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501" y="986380"/>
            <a:ext cx="1952625" cy="1952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35FBB2-1E49-A383-0F8F-0A2DB11ADB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2" r="7979"/>
          <a:stretch/>
        </p:blipFill>
        <p:spPr>
          <a:xfrm>
            <a:off x="2585545" y="749500"/>
            <a:ext cx="1460937" cy="1460937"/>
          </a:xfrm>
          <a:prstGeom prst="ellipse">
            <a:avLst/>
          </a:prstGeom>
        </p:spPr>
      </p:pic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39AA18D4-179C-CEE5-834C-4E366BB9A0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" b="2752"/>
          <a:stretch/>
        </p:blipFill>
        <p:spPr>
          <a:xfrm>
            <a:off x="3263012" y="2593162"/>
            <a:ext cx="1847908" cy="1910689"/>
          </a:xfrm>
          <a:prstGeom prst="ellipse">
            <a:avLst/>
          </a:prstGeom>
        </p:spPr>
      </p:pic>
      <p:pic>
        <p:nvPicPr>
          <p:cNvPr id="5" name="MMOD2_Coarse_Ivib1.png" descr="MMOD2_Coarse_Ivib1.png">
            <a:extLst>
              <a:ext uri="{FF2B5EF4-FFF2-40B4-BE49-F238E27FC236}">
                <a16:creationId xmlns:a16="http://schemas.microsoft.com/office/drawing/2014/main" id="{853037D9-636F-1AB6-8596-E3E156167E3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517" t="19009" r="37929" b="25712"/>
          <a:stretch>
            <a:fillRect/>
          </a:stretch>
        </p:blipFill>
        <p:spPr>
          <a:xfrm>
            <a:off x="5828433" y="4037826"/>
            <a:ext cx="975522" cy="974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2"/>
                  <a:pt x="2882" y="3012"/>
                </a:cubicBezTo>
                <a:cubicBezTo>
                  <a:pt x="-961" y="7033"/>
                  <a:pt x="-961" y="13558"/>
                  <a:pt x="2882" y="17579"/>
                </a:cubicBezTo>
                <a:cubicBezTo>
                  <a:pt x="6725" y="21600"/>
                  <a:pt x="12953" y="21600"/>
                  <a:pt x="16796" y="17579"/>
                </a:cubicBezTo>
                <a:cubicBezTo>
                  <a:pt x="20639" y="13558"/>
                  <a:pt x="20639" y="7033"/>
                  <a:pt x="16796" y="3012"/>
                </a:cubicBezTo>
                <a:cubicBezTo>
                  <a:pt x="14875" y="1002"/>
                  <a:pt x="12357" y="0"/>
                  <a:pt x="9839" y="0"/>
                </a:cubicBez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pic>
        <p:nvPicPr>
          <p:cNvPr id="7" name="Screen Shot 2021-04-28 at 12.59.40 PM.png" descr="Screen Shot 2021-04-28 at 12.59.40 PM.png">
            <a:extLst>
              <a:ext uri="{FF2B5EF4-FFF2-40B4-BE49-F238E27FC236}">
                <a16:creationId xmlns:a16="http://schemas.microsoft.com/office/drawing/2014/main" id="{3A0DF6EF-0696-A0DB-69C1-1E23BB71B06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943" t="6710" r="11942" b="392"/>
          <a:stretch>
            <a:fillRect/>
          </a:stretch>
        </p:blipFill>
        <p:spPr>
          <a:xfrm>
            <a:off x="7453810" y="3280063"/>
            <a:ext cx="1616945" cy="1603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41" y="0"/>
                </a:moveTo>
                <a:cubicBezTo>
                  <a:pt x="7323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9" y="0"/>
                  <a:pt x="9841" y="0"/>
                </a:cubicBez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pic>
        <p:nvPicPr>
          <p:cNvPr id="8" name="Picture 10" descr="Picture 10">
            <a:extLst>
              <a:ext uri="{FF2B5EF4-FFF2-40B4-BE49-F238E27FC236}">
                <a16:creationId xmlns:a16="http://schemas.microsoft.com/office/drawing/2014/main" id="{323431F3-8776-7D4B-A041-0C6FB3EEB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665" t="20063" r="20774" b="4015"/>
          <a:stretch>
            <a:fillRect/>
          </a:stretch>
        </p:blipFill>
        <p:spPr>
          <a:xfrm>
            <a:off x="8835213" y="1603455"/>
            <a:ext cx="1125538" cy="1188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5" extrusionOk="0">
                <a:moveTo>
                  <a:pt x="17739" y="3"/>
                </a:moveTo>
                <a:cubicBezTo>
                  <a:pt x="16723" y="27"/>
                  <a:pt x="15750" y="186"/>
                  <a:pt x="14882" y="479"/>
                </a:cubicBezTo>
                <a:cubicBezTo>
                  <a:pt x="13746" y="862"/>
                  <a:pt x="6855" y="3704"/>
                  <a:pt x="6230" y="4046"/>
                </a:cubicBezTo>
                <a:cubicBezTo>
                  <a:pt x="4932" y="4758"/>
                  <a:pt x="3480" y="6062"/>
                  <a:pt x="2574" y="7333"/>
                </a:cubicBezTo>
                <a:cubicBezTo>
                  <a:pt x="1012" y="9524"/>
                  <a:pt x="0" y="12715"/>
                  <a:pt x="0" y="15448"/>
                </a:cubicBezTo>
                <a:cubicBezTo>
                  <a:pt x="0" y="16358"/>
                  <a:pt x="27" y="16496"/>
                  <a:pt x="305" y="16875"/>
                </a:cubicBezTo>
                <a:cubicBezTo>
                  <a:pt x="1127" y="18000"/>
                  <a:pt x="3921" y="19548"/>
                  <a:pt x="7472" y="20847"/>
                </a:cubicBezTo>
                <a:cubicBezTo>
                  <a:pt x="8274" y="21140"/>
                  <a:pt x="8917" y="21424"/>
                  <a:pt x="8904" y="21481"/>
                </a:cubicBezTo>
                <a:cubicBezTo>
                  <a:pt x="8890" y="21537"/>
                  <a:pt x="9137" y="21579"/>
                  <a:pt x="9452" y="21575"/>
                </a:cubicBezTo>
                <a:cubicBezTo>
                  <a:pt x="9766" y="21570"/>
                  <a:pt x="10012" y="21524"/>
                  <a:pt x="10000" y="21466"/>
                </a:cubicBezTo>
                <a:cubicBezTo>
                  <a:pt x="9978" y="21362"/>
                  <a:pt x="11564" y="20682"/>
                  <a:pt x="18081" y="18014"/>
                </a:cubicBezTo>
                <a:lnTo>
                  <a:pt x="21592" y="16580"/>
                </a:lnTo>
                <a:lnTo>
                  <a:pt x="21592" y="8551"/>
                </a:lnTo>
                <a:lnTo>
                  <a:pt x="21600" y="515"/>
                </a:lnTo>
                <a:lnTo>
                  <a:pt x="20854" y="342"/>
                </a:lnTo>
                <a:cubicBezTo>
                  <a:pt x="19813" y="94"/>
                  <a:pt x="18754" y="-21"/>
                  <a:pt x="17739" y="3"/>
                </a:cubicBez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886642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FC996-E88E-98FF-F402-218A9AD6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Coupled Boundary Condition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76F4E-34D5-00CD-30BA-AF4BBA031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45" y="1381989"/>
            <a:ext cx="5791200" cy="4592783"/>
          </a:xfrm>
        </p:spPr>
        <p:txBody>
          <a:bodyPr numCol="1"/>
          <a:lstStyle/>
          <a:p>
            <a:r>
              <a:rPr lang="en-US" sz="2000"/>
              <a:t>Supported CFD Boundary Conditions</a:t>
            </a:r>
          </a:p>
          <a:p>
            <a:endParaRPr lang="en-US"/>
          </a:p>
          <a:p>
            <a:endParaRPr lang="en-US"/>
          </a:p>
          <a:p>
            <a:r>
              <a:rPr lang="en-US" b="0" u="sng"/>
              <a:t>Methodologies: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1"/>
              <a:t>Fixed state 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/>
              <a:t>W</a:t>
            </a:r>
            <a:r>
              <a:rPr lang="en-US" b="0"/>
              <a:t>all temperature fixed from solid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1"/>
              <a:t>Surface Balances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/>
              <a:t>Fluxes are balanced at the wall to solve for temperature (energy) and char blowing (mass)</a:t>
            </a:r>
          </a:p>
          <a:p>
            <a:r>
              <a:rPr lang="en-US" b="0" u="sng"/>
              <a:t>Surface Chemistry Models: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1"/>
              <a:t>Inert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1"/>
              <a:t>Catalytic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1"/>
              <a:t>Finite-rate carbon ablation (ACA)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72BC3-DA73-F089-591A-59906117F4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10</a:t>
            </a:fld>
            <a:endParaRPr lang="uk-U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54FE38-6425-2BA5-A26D-0F1EB1099230}"/>
              </a:ext>
            </a:extLst>
          </p:cNvPr>
          <p:cNvSpPr txBox="1">
            <a:spLocks/>
          </p:cNvSpPr>
          <p:nvPr/>
        </p:nvSpPr>
        <p:spPr>
          <a:xfrm>
            <a:off x="6109577" y="1381988"/>
            <a:ext cx="5791200" cy="459278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 algn="l" defTabSz="457200" rtl="0" eaLnBrk="0" fontAlgn="base" hangingPunct="0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tabLst/>
              <a:defRPr sz="1800" b="1" i="0" kern="1200" baseline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279400" indent="-165100" algn="l" defTabSz="457200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/>
              <a:defRPr sz="1800" kern="1200" baseline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571500" indent="-228600" algn="l" defTabSz="457200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Font typeface=".AppleSystemUIFont" charset="-120"/>
              <a:buChar char="‒"/>
              <a:tabLst/>
              <a:defRPr sz="1800" kern="1200" baseline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Supported Material Response Boundary Conditions</a:t>
            </a:r>
          </a:p>
          <a:p>
            <a:endParaRPr lang="en-US" sz="2000" dirty="0"/>
          </a:p>
          <a:p>
            <a:r>
              <a:rPr lang="en-US" b="0" u="sng" dirty="0"/>
              <a:t>Methodologies: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1" dirty="0"/>
              <a:t>Direct flux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dirty="0"/>
              <a:t>Energy balance solved in CFD, recession rate passed to material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1" dirty="0" err="1"/>
              <a:t>Aeroheating</a:t>
            </a:r>
            <a:endParaRPr lang="en-US" b="0" i="1" dirty="0"/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dirty="0"/>
              <a:t>Film coefficient from CFD for convective heating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b="0" dirty="0"/>
              <a:t>Recession rate computed on material response side based on B’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dirty="0"/>
              <a:t>CM~CH approximation for blowing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dirty="0"/>
              <a:t>Blowing correction 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B3E4A-2877-51D3-17AE-25AF17C9F8B7}"/>
              </a:ext>
            </a:extLst>
          </p:cNvPr>
          <p:cNvSpPr txBox="1"/>
          <p:nvPr/>
        </p:nvSpPr>
        <p:spPr>
          <a:xfrm>
            <a:off x="6373645" y="5966793"/>
            <a:ext cx="520875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u="sng">
                <a:solidFill>
                  <a:schemeClr val="bg1"/>
                </a:solidFill>
              </a:rPr>
              <a:t>Note:</a:t>
            </a:r>
            <a:r>
              <a:rPr lang="en-US">
                <a:solidFill>
                  <a:schemeClr val="bg1"/>
                </a:solidFill>
              </a:rPr>
              <a:t> Energy balance with re-radiative component is always solved on material side</a:t>
            </a:r>
          </a:p>
        </p:txBody>
      </p:sp>
    </p:spTree>
    <p:extLst>
      <p:ext uri="{BB962C8B-B14F-4D97-AF65-F5344CB8AC3E}">
        <p14:creationId xmlns:p14="http://schemas.microsoft.com/office/powerpoint/2010/main" val="3949605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0A90-42A6-1254-AF9F-80F5850B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Developments Motivated by Application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D2789-C32B-F0A5-5B8E-5DAEC5027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11</a:t>
            </a:fld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5EB31C-2CD2-640D-CF5E-03A99AD0CDD2}"/>
              </a:ext>
            </a:extLst>
          </p:cNvPr>
          <p:cNvSpPr txBox="1"/>
          <p:nvPr/>
        </p:nvSpPr>
        <p:spPr>
          <a:xfrm>
            <a:off x="592122" y="1435982"/>
            <a:ext cx="575401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Ground Testing Facilities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Provides rich datasets for validation and benchmarking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Unique 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Facility environments (expertise required)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Long exposure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In-depth physics – often data comes from thermocouples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Wide range of conditions and gas compositions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Variety of geometries with complex shape change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Development 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Mesh motion robustness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Boundary condition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Generalized GSI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Non-face matched grids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wedge-video">
            <a:hlinkClick r:id="" action="ppaction://media"/>
            <a:extLst>
              <a:ext uri="{FF2B5EF4-FFF2-40B4-BE49-F238E27FC236}">
                <a16:creationId xmlns:a16="http://schemas.microsoft.com/office/drawing/2014/main" id="{D998F903-109F-E34F-86A0-DBA0124C6D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" r="56514"/>
          <a:stretch/>
        </p:blipFill>
        <p:spPr>
          <a:xfrm>
            <a:off x="6710082" y="1186808"/>
            <a:ext cx="2500503" cy="3114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A8B9CD-6F3B-9F1F-1A62-E43F173AB5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231"/>
          <a:stretch/>
        </p:blipFill>
        <p:spPr>
          <a:xfrm>
            <a:off x="9713452" y="1186808"/>
            <a:ext cx="2232010" cy="1776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79A42-309A-2BD9-F621-F9742F513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4533" y="2755378"/>
            <a:ext cx="2500504" cy="1667003"/>
          </a:xfrm>
          <a:prstGeom prst="rect">
            <a:avLst/>
          </a:prstGeom>
        </p:spPr>
      </p:pic>
      <p:pic>
        <p:nvPicPr>
          <p:cNvPr id="11" name="Content Placeholder 5" descr="A blue and red temperature gauge&#10;&#10;Description automatically generated">
            <a:extLst>
              <a:ext uri="{FF2B5EF4-FFF2-40B4-BE49-F238E27FC236}">
                <a16:creationId xmlns:a16="http://schemas.microsoft.com/office/drawing/2014/main" id="{331BD56F-6BA9-11D5-A7AB-F0B92E1E29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t="3357" r="16413" b="6954"/>
          <a:stretch/>
        </p:blipFill>
        <p:spPr>
          <a:xfrm>
            <a:off x="7287429" y="4459378"/>
            <a:ext cx="3367318" cy="233218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7FE8EB2-FD50-0D3D-BB64-C673B2138EA5}"/>
              </a:ext>
            </a:extLst>
          </p:cNvPr>
          <p:cNvSpPr/>
          <p:nvPr/>
        </p:nvSpPr>
        <p:spPr>
          <a:xfrm>
            <a:off x="7156339" y="4682755"/>
            <a:ext cx="682576" cy="703290"/>
          </a:xfrm>
          <a:prstGeom prst="ellipse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BCC05-E12A-9AEA-63F0-984DFC1110FA}"/>
              </a:ext>
            </a:extLst>
          </p:cNvPr>
          <p:cNvSpPr txBox="1"/>
          <p:nvPr/>
        </p:nvSpPr>
        <p:spPr>
          <a:xfrm>
            <a:off x="5124414" y="7172919"/>
            <a:ext cx="274786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 Light" panose="020B0403020202020204" pitchFamily="34" charset="0"/>
              </a:rPr>
              <a:t>Coupling alleviates non-physical behavior near corners/shoulders.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3CD41D-F9A3-4E88-B655-0A3310DBF98E}"/>
              </a:ext>
            </a:extLst>
          </p:cNvPr>
          <p:cNvSpPr txBox="1"/>
          <p:nvPr/>
        </p:nvSpPr>
        <p:spPr>
          <a:xfrm>
            <a:off x="9103852" y="568529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Coupled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CB37C-4097-0230-D091-90C3529B082C}"/>
              </a:ext>
            </a:extLst>
          </p:cNvPr>
          <p:cNvSpPr txBox="1"/>
          <p:nvPr/>
        </p:nvSpPr>
        <p:spPr>
          <a:xfrm>
            <a:off x="7584141" y="5684639"/>
            <a:ext cx="138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Uncoupled</a:t>
            </a:r>
          </a:p>
        </p:txBody>
      </p:sp>
    </p:spTree>
    <p:extLst>
      <p:ext uri="{BB962C8B-B14F-4D97-AF65-F5344CB8AC3E}">
        <p14:creationId xmlns:p14="http://schemas.microsoft.com/office/powerpoint/2010/main" val="42705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vied.mov">
            <a:hlinkClick r:id="" action="ppaction://media"/>
            <a:extLst>
              <a:ext uri="{FF2B5EF4-FFF2-40B4-BE49-F238E27FC236}">
                <a16:creationId xmlns:a16="http://schemas.microsoft.com/office/drawing/2014/main" id="{45208D11-A66B-35DC-BA0B-F6C56B933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837" t="7342" r="17623" b="3334"/>
          <a:stretch/>
        </p:blipFill>
        <p:spPr>
          <a:xfrm>
            <a:off x="7115757" y="1854841"/>
            <a:ext cx="5057882" cy="4712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199CBC-51EF-47A5-587E-0077563D1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Arc-Jet Series: PICA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333A6-DCA7-7124-837D-A5C8FE9F85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12</a:t>
            </a:fld>
            <a:endParaRPr lang="uk-U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34464F-3941-252A-51F1-6E08A9C3D116}"/>
              </a:ext>
            </a:extLst>
          </p:cNvPr>
          <p:cNvSpPr txBox="1"/>
          <p:nvPr/>
        </p:nvSpPr>
        <p:spPr>
          <a:xfrm>
            <a:off x="8596863" y="1499663"/>
            <a:ext cx="305164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i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Comp cost ~ 4 hours, 20 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C6F18-622E-4374-B058-E1107D29B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2999" b="5531"/>
          <a:stretch/>
        </p:blipFill>
        <p:spPr>
          <a:xfrm>
            <a:off x="3588241" y="3787981"/>
            <a:ext cx="3527516" cy="2592511"/>
          </a:xfrm>
          <a:prstGeom prst="rect">
            <a:avLst/>
          </a:prstGeom>
          <a:ln>
            <a:noFill/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B56D857-86B0-96FB-823E-997B551036B8}"/>
              </a:ext>
            </a:extLst>
          </p:cNvPr>
          <p:cNvSpPr/>
          <p:nvPr/>
        </p:nvSpPr>
        <p:spPr>
          <a:xfrm>
            <a:off x="1634067" y="6517931"/>
            <a:ext cx="10223441" cy="31561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Milos, F.S. and Chen, Y.-K. “Ablation and Thermal Response Property Model Validation for Phenolic Impregnated Carbon Ablator”, AIAA-2009-262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2659F08-697D-1644-4376-71B61FDE3F07}"/>
              </a:ext>
            </a:extLst>
          </p:cNvPr>
          <p:cNvSpPr txBox="1">
            <a:spLocks/>
          </p:cNvSpPr>
          <p:nvPr/>
        </p:nvSpPr>
        <p:spPr>
          <a:xfrm>
            <a:off x="543495" y="3701429"/>
            <a:ext cx="6682743" cy="5461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0" fontAlgn="base" hangingPunct="0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FontTx/>
              <a:buNone/>
              <a:tabLst/>
              <a:defRPr sz="1800" b="1" i="0" kern="1200" baseline="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279400" indent="-165100" algn="l" defTabSz="457200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tabLst/>
              <a:defRPr sz="1800" kern="1200" baseline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571500" indent="-228600" algn="l" defTabSz="457200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Font typeface=".AppleSystemUIFont" charset="-120"/>
              <a:buChar char="‒"/>
              <a:tabLst/>
              <a:defRPr sz="1800" kern="1200" baseline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–"/>
              <a:defRPr sz="1800" kern="1200" baseline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»"/>
              <a:defRPr sz="1800" kern="1200" baseline="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buNone/>
            </a:pPr>
            <a:endParaRPr lang="en-US" sz="2400"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11" name="Picture 10" descr="A graph with blue lines&#10;&#10;Description automatically generated">
            <a:extLst>
              <a:ext uri="{FF2B5EF4-FFF2-40B4-BE49-F238E27FC236}">
                <a16:creationId xmlns:a16="http://schemas.microsoft.com/office/drawing/2014/main" id="{382FD8CB-1B40-D1DB-5FA1-E4C7094221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8443" r="3288" b="5518"/>
          <a:stretch/>
        </p:blipFill>
        <p:spPr>
          <a:xfrm>
            <a:off x="271006" y="3787981"/>
            <a:ext cx="3292921" cy="2334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F42543-48F2-981A-A7E6-B73A776EFAFC}"/>
              </a:ext>
            </a:extLst>
          </p:cNvPr>
          <p:cNvSpPr txBox="1"/>
          <p:nvPr/>
        </p:nvSpPr>
        <p:spPr>
          <a:xfrm>
            <a:off x="592122" y="1435982"/>
            <a:ext cx="756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PICA </a:t>
            </a:r>
            <a:r>
              <a:rPr lang="en-US" sz="2000" b="1" err="1">
                <a:solidFill>
                  <a:schemeClr val="bg1"/>
                </a:solidFill>
              </a:rPr>
              <a:t>Arcjet</a:t>
            </a:r>
            <a:r>
              <a:rPr lang="en-US" sz="2000" b="1">
                <a:solidFill>
                  <a:schemeClr val="bg1"/>
                </a:solidFill>
              </a:rPr>
              <a:t> Validation Campaign  (Milos &amp; Chen, 2009)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6 cases identified for further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Facility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N2/O2 with added </a:t>
            </a:r>
            <a:r>
              <a:rPr lang="en-US" sz="2000" err="1">
                <a:solidFill>
                  <a:schemeClr val="bg1"/>
                </a:solidFill>
              </a:rPr>
              <a:t>Ar</a:t>
            </a:r>
            <a:endParaRPr lang="en-US" sz="200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Icarus validation run using DPLR, </a:t>
            </a:r>
            <a:r>
              <a:rPr lang="en-US" sz="2000" err="1">
                <a:solidFill>
                  <a:schemeClr val="bg1"/>
                </a:solidFill>
              </a:rPr>
              <a:t>aeroheating</a:t>
            </a:r>
            <a:r>
              <a:rPr lang="en-US" sz="2000">
                <a:solidFill>
                  <a:schemeClr val="bg1"/>
                </a:solidFill>
              </a:rPr>
              <a:t> BCs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Ares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Icarus solve every 0.1 seconds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endParaRPr lang="en-US" sz="2000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6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E40C4E5-EB40-990B-4149-198FE71932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8514" r="10054" b="4739"/>
          <a:stretch/>
        </p:blipFill>
        <p:spPr>
          <a:xfrm>
            <a:off x="472711" y="1666158"/>
            <a:ext cx="5065582" cy="5009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A0E831-B1D7-6855-2CA2-606D16DB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Arc-Jet Series: PICA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0E7E8-A668-764D-1828-4B29A2AF3B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13</a:t>
            </a:fld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3D158-3E62-A6FA-772C-B6FB46D318CA}"/>
              </a:ext>
            </a:extLst>
          </p:cNvPr>
          <p:cNvSpPr txBox="1"/>
          <p:nvPr/>
        </p:nvSpPr>
        <p:spPr>
          <a:xfrm>
            <a:off x="552704" y="1329879"/>
            <a:ext cx="43820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Case 1: AHF 18, 107 W/cm2, p = 2.3 kPa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71E2E-AC0A-CB69-5281-E07D1CEFE64A}"/>
              </a:ext>
            </a:extLst>
          </p:cNvPr>
          <p:cNvSpPr txBox="1"/>
          <p:nvPr/>
        </p:nvSpPr>
        <p:spPr>
          <a:xfrm>
            <a:off x="7249123" y="1329879"/>
            <a:ext cx="43820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Case 2: AHF 18, 169 W/cm2, p = 5.0 kPa </a:t>
            </a:r>
          </a:p>
        </p:txBody>
      </p:sp>
      <p:pic>
        <p:nvPicPr>
          <p:cNvPr id="15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CEC7662-2786-30DC-07A1-9F827B0835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7711" r="7965" b="5221"/>
          <a:stretch/>
        </p:blipFill>
        <p:spPr>
          <a:xfrm>
            <a:off x="6756355" y="1682470"/>
            <a:ext cx="5065583" cy="49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30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diagram&#10;&#10;Description automatically generated">
            <a:extLst>
              <a:ext uri="{FF2B5EF4-FFF2-40B4-BE49-F238E27FC236}">
                <a16:creationId xmlns:a16="http://schemas.microsoft.com/office/drawing/2014/main" id="{0F3FB321-FDE5-59BE-BA20-627D03ED4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33" y="1796309"/>
            <a:ext cx="4509571" cy="3652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F65D-33E6-8616-C422-5703B80A4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tx1"/>
                </a:solidFill>
              </a:rPr>
              <a:t>Arcjet</a:t>
            </a:r>
            <a:r>
              <a:rPr lang="en-US">
                <a:solidFill>
                  <a:schemeClr val="tx1"/>
                </a:solidFill>
              </a:rPr>
              <a:t> Series: 3MDCP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71AFE-1B0B-704C-62B4-9573D27047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14</a:t>
            </a:fld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51DF0-4EEB-86A8-B89A-89F2F3D38280}"/>
              </a:ext>
            </a:extLst>
          </p:cNvPr>
          <p:cNvSpPr txBox="1"/>
          <p:nvPr/>
        </p:nvSpPr>
        <p:spPr>
          <a:xfrm>
            <a:off x="7489625" y="5172456"/>
            <a:ext cx="170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Uncoupled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29709-6FA5-00B1-EC85-738EC8F08939}"/>
              </a:ext>
            </a:extLst>
          </p:cNvPr>
          <p:cNvSpPr txBox="1"/>
          <p:nvPr/>
        </p:nvSpPr>
        <p:spPr>
          <a:xfrm>
            <a:off x="9723148" y="5172456"/>
            <a:ext cx="170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Coupled</a:t>
            </a:r>
          </a:p>
        </p:txBody>
      </p:sp>
      <p:pic>
        <p:nvPicPr>
          <p:cNvPr id="11" name="Picture 10" descr="A close-up of a number&#10;&#10;Description automatically generated">
            <a:extLst>
              <a:ext uri="{FF2B5EF4-FFF2-40B4-BE49-F238E27FC236}">
                <a16:creationId xmlns:a16="http://schemas.microsoft.com/office/drawing/2014/main" id="{F1C3F955-531C-54A6-56AD-EE76F5877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36262" r="3609" b="11544"/>
          <a:stretch/>
        </p:blipFill>
        <p:spPr>
          <a:xfrm>
            <a:off x="168496" y="4198285"/>
            <a:ext cx="7560359" cy="2336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A6F6FE-764C-712C-61F6-000F7E565F3E}"/>
              </a:ext>
            </a:extLst>
          </p:cNvPr>
          <p:cNvSpPr txBox="1"/>
          <p:nvPr/>
        </p:nvSpPr>
        <p:spPr>
          <a:xfrm>
            <a:off x="592122" y="1435982"/>
            <a:ext cx="75603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IHF-385 </a:t>
            </a:r>
            <a:r>
              <a:rPr lang="en-US" sz="2000" b="1" err="1">
                <a:solidFill>
                  <a:schemeClr val="bg1"/>
                </a:solidFill>
              </a:rPr>
              <a:t>Arcjet</a:t>
            </a:r>
            <a:r>
              <a:rPr lang="en-US" sz="2000" b="1">
                <a:solidFill>
                  <a:schemeClr val="bg1"/>
                </a:solidFill>
              </a:rPr>
              <a:t>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Performance of the 3MDCP material for MSR-EES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4” Flat Face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5” Iso-Q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Facility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N2/O2 with added Argon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Exposure time: 38 seconds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Ares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Icarus solve every 0.1 seconds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Simulate IHF nozzle + vacuum chamber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endParaRPr lang="en-US" sz="2000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E3D931-3379-4431-4D71-7EC4F15CC405}"/>
              </a:ext>
            </a:extLst>
          </p:cNvPr>
          <p:cNvSpPr txBox="1"/>
          <p:nvPr/>
        </p:nvSpPr>
        <p:spPr>
          <a:xfrm>
            <a:off x="7882528" y="1326124"/>
            <a:ext cx="4024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Icarus (uncoupled) to experiment and FIAT for Iso-Q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DB2436-962E-3C7D-8F24-6EF510115CE7}"/>
              </a:ext>
            </a:extLst>
          </p:cNvPr>
          <p:cNvSpPr txBox="1"/>
          <p:nvPr/>
        </p:nvSpPr>
        <p:spPr>
          <a:xfrm>
            <a:off x="8200617" y="5449060"/>
            <a:ext cx="3790215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Unphysical distortion of test article for uncoupled Icarus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Flat-face test article simulations more noticeable</a:t>
            </a:r>
          </a:p>
        </p:txBody>
      </p:sp>
    </p:spTree>
    <p:extLst>
      <p:ext uri="{BB962C8B-B14F-4D97-AF65-F5344CB8AC3E}">
        <p14:creationId xmlns:p14="http://schemas.microsoft.com/office/powerpoint/2010/main" val="4118788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5E4F7-E886-79FD-71D6-436C74AB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tx1"/>
                </a:solidFill>
              </a:rPr>
              <a:t>Arcjet</a:t>
            </a:r>
            <a:r>
              <a:rPr lang="en-US">
                <a:solidFill>
                  <a:schemeClr val="tx1"/>
                </a:solidFill>
              </a:rPr>
              <a:t> Series: 3MDCP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EC77A-4AB2-D1CD-B0EA-BE7CF1B1F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15</a:t>
            </a:fld>
            <a:endParaRPr lang="uk-UA"/>
          </a:p>
        </p:txBody>
      </p:sp>
      <p:pic>
        <p:nvPicPr>
          <p:cNvPr id="3" name="coupled-isoQ.mov">
            <a:hlinkClick r:id="" action="ppaction://media"/>
            <a:extLst>
              <a:ext uri="{FF2B5EF4-FFF2-40B4-BE49-F238E27FC236}">
                <a16:creationId xmlns:a16="http://schemas.microsoft.com/office/drawing/2014/main" id="{C2B655B1-4C5F-1FE2-0159-8CA5A1A7C2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60563" y="2614235"/>
            <a:ext cx="7326805" cy="3899452"/>
          </a:xfrm>
        </p:spPr>
      </p:pic>
      <p:pic>
        <p:nvPicPr>
          <p:cNvPr id="10" name="Picture 9" descr="A graph of data set&#10;&#10;Description automatically generated with medium confidence">
            <a:extLst>
              <a:ext uri="{FF2B5EF4-FFF2-40B4-BE49-F238E27FC236}">
                <a16:creationId xmlns:a16="http://schemas.microsoft.com/office/drawing/2014/main" id="{871ADB12-3FFB-F0BA-5060-30A16C09E8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r="1228" b="8073"/>
          <a:stretch/>
        </p:blipFill>
        <p:spPr>
          <a:xfrm>
            <a:off x="6924238" y="2517055"/>
            <a:ext cx="5066594" cy="3840158"/>
          </a:xfrm>
          <a:prstGeom prst="rect">
            <a:avLst/>
          </a:prstGeom>
        </p:spPr>
      </p:pic>
      <p:pic>
        <p:nvPicPr>
          <p:cNvPr id="5" name="385IsoQ.mov">
            <a:hlinkClick r:id="" action="ppaction://media"/>
            <a:extLst>
              <a:ext uri="{FF2B5EF4-FFF2-40B4-BE49-F238E27FC236}">
                <a16:creationId xmlns:a16="http://schemas.microsoft.com/office/drawing/2014/main" id="{694CF612-2810-FF4D-EC5C-652CA366B23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152" y="2565581"/>
            <a:ext cx="6752142" cy="3612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6D9711-205C-4426-4CD0-46DA8E09FF00}"/>
              </a:ext>
            </a:extLst>
          </p:cNvPr>
          <p:cNvSpPr txBox="1"/>
          <p:nvPr/>
        </p:nvSpPr>
        <p:spPr>
          <a:xfrm>
            <a:off x="537563" y="2033048"/>
            <a:ext cx="28615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Comp cost ~ 23 hours, 40 cores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1E904-28A6-7670-A190-8BCCB8B4324A}"/>
              </a:ext>
            </a:extLst>
          </p:cNvPr>
          <p:cNvSpPr txBox="1"/>
          <p:nvPr/>
        </p:nvSpPr>
        <p:spPr>
          <a:xfrm>
            <a:off x="592122" y="1435982"/>
            <a:ext cx="75603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Two data sets for IHF-385 </a:t>
            </a:r>
            <a:r>
              <a:rPr lang="en-US" sz="2000" b="1" err="1">
                <a:solidFill>
                  <a:schemeClr val="bg1"/>
                </a:solidFill>
              </a:rPr>
              <a:t>IsoQ</a:t>
            </a:r>
            <a:endParaRPr lang="en-US" sz="2000">
              <a:solidFill>
                <a:schemeClr val="bg1"/>
              </a:solidFill>
            </a:endParaRPr>
          </a:p>
          <a:p>
            <a:endParaRPr lang="en-US" sz="2000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C9FE6-7DB0-FC82-4A2F-9CAA377368A5}"/>
              </a:ext>
            </a:extLst>
          </p:cNvPr>
          <p:cNvSpPr txBox="1"/>
          <p:nvPr/>
        </p:nvSpPr>
        <p:spPr>
          <a:xfrm>
            <a:off x="8354356" y="1330262"/>
            <a:ext cx="3136237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Recession Error: ~10%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 : 6.5 mm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Computed : 5.8 mm </a:t>
            </a:r>
          </a:p>
        </p:txBody>
      </p:sp>
    </p:spTree>
    <p:extLst>
      <p:ext uri="{BB962C8B-B14F-4D97-AF65-F5344CB8AC3E}">
        <p14:creationId xmlns:p14="http://schemas.microsoft.com/office/powerpoint/2010/main" val="6593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graph with numbers and lines&#10;&#10;Description automatically generated">
            <a:extLst>
              <a:ext uri="{FF2B5EF4-FFF2-40B4-BE49-F238E27FC236}">
                <a16:creationId xmlns:a16="http://schemas.microsoft.com/office/drawing/2014/main" id="{B5A4E55A-D757-D021-6AF7-751ADC0680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b="6277"/>
          <a:stretch/>
        </p:blipFill>
        <p:spPr>
          <a:xfrm>
            <a:off x="6457806" y="2522918"/>
            <a:ext cx="5517396" cy="4106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2B64BD-60C1-DE1C-B8C6-3F5F01E8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tx1"/>
                </a:solidFill>
              </a:rPr>
              <a:t>Arcjet</a:t>
            </a:r>
            <a:r>
              <a:rPr lang="en-US">
                <a:solidFill>
                  <a:schemeClr val="tx1"/>
                </a:solidFill>
              </a:rPr>
              <a:t> Series: 3MDCP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B9EEA-A71D-1ED3-BD59-8FFB6E9559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16</a:t>
            </a:fld>
            <a:endParaRPr lang="uk-UA"/>
          </a:p>
        </p:txBody>
      </p:sp>
      <p:pic>
        <p:nvPicPr>
          <p:cNvPr id="5" name="coupled-video.mov">
            <a:hlinkClick r:id="" action="ppaction://media"/>
            <a:extLst>
              <a:ext uri="{FF2B5EF4-FFF2-40B4-BE49-F238E27FC236}">
                <a16:creationId xmlns:a16="http://schemas.microsoft.com/office/drawing/2014/main" id="{B26AA866-36A7-8214-2F9D-003D961C1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7778" r="17066"/>
          <a:stretch/>
        </p:blipFill>
        <p:spPr>
          <a:xfrm>
            <a:off x="86531" y="2513569"/>
            <a:ext cx="6527089" cy="3952948"/>
          </a:xfrm>
          <a:prstGeom prst="rect">
            <a:avLst/>
          </a:prstGeom>
        </p:spPr>
      </p:pic>
      <p:pic>
        <p:nvPicPr>
          <p:cNvPr id="7" name="Picture 6" descr="A white paper with a red line&#10;&#10;Description automatically generated">
            <a:extLst>
              <a:ext uri="{FF2B5EF4-FFF2-40B4-BE49-F238E27FC236}">
                <a16:creationId xmlns:a16="http://schemas.microsoft.com/office/drawing/2014/main" id="{9478CDC0-5F3D-EE3C-2497-7F61EE6722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25"/>
          <a:stretch/>
        </p:blipFill>
        <p:spPr>
          <a:xfrm>
            <a:off x="12359546" y="2565231"/>
            <a:ext cx="2990948" cy="384962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8E00FF0-F0B0-E265-0C6D-E5C974049C7E}"/>
              </a:ext>
            </a:extLst>
          </p:cNvPr>
          <p:cNvSpPr/>
          <p:nvPr/>
        </p:nvSpPr>
        <p:spPr>
          <a:xfrm>
            <a:off x="7851352" y="2676452"/>
            <a:ext cx="1365152" cy="1406580"/>
          </a:xfrm>
          <a:prstGeom prst="ellipse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houlder">
            <a:hlinkClick r:id="" action="ppaction://media"/>
            <a:extLst>
              <a:ext uri="{FF2B5EF4-FFF2-40B4-BE49-F238E27FC236}">
                <a16:creationId xmlns:a16="http://schemas.microsoft.com/office/drawing/2014/main" id="{24A8CBD8-0D7D-1C1E-1503-C52F5729412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7482" t="6189" r="24726" b="5073"/>
          <a:stretch/>
        </p:blipFill>
        <p:spPr>
          <a:xfrm>
            <a:off x="-3753572" y="3011263"/>
            <a:ext cx="3369671" cy="34012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63D3EB-6A94-59F2-18A8-F04CA8957766}"/>
              </a:ext>
            </a:extLst>
          </p:cNvPr>
          <p:cNvSpPr txBox="1"/>
          <p:nvPr/>
        </p:nvSpPr>
        <p:spPr>
          <a:xfrm>
            <a:off x="8898815" y="3450729"/>
            <a:ext cx="274786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 Light" panose="020B0403020202020204" pitchFamily="34" charset="0"/>
              </a:rPr>
              <a:t>Coupling alleviates non-physical behavior near corners/shoulders.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0D64D9-341B-1B37-3DA2-4A613F8402A7}"/>
              </a:ext>
            </a:extLst>
          </p:cNvPr>
          <p:cNvSpPr txBox="1"/>
          <p:nvPr/>
        </p:nvSpPr>
        <p:spPr>
          <a:xfrm>
            <a:off x="397198" y="2299942"/>
            <a:ext cx="400954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Comp cost ~ 30 hours, 40 cores</a:t>
            </a:r>
          </a:p>
        </p:txBody>
      </p:sp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C68BE37C-2FF4-1407-7D29-0A9A60F48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8871"/>
          <a:stretch/>
        </p:blipFill>
        <p:spPr>
          <a:xfrm>
            <a:off x="301185" y="3912394"/>
            <a:ext cx="2731946" cy="20235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444924-A3DA-0AC1-4DC3-EC12E481AD51}"/>
              </a:ext>
            </a:extLst>
          </p:cNvPr>
          <p:cNvSpPr txBox="1"/>
          <p:nvPr/>
        </p:nvSpPr>
        <p:spPr>
          <a:xfrm>
            <a:off x="12359546" y="1516293"/>
            <a:ext cx="1728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Uncoupled 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9DA78F-D484-F7C8-8983-891CA442E2B3}"/>
              </a:ext>
            </a:extLst>
          </p:cNvPr>
          <p:cNvSpPr txBox="1"/>
          <p:nvPr/>
        </p:nvSpPr>
        <p:spPr>
          <a:xfrm>
            <a:off x="592122" y="1435982"/>
            <a:ext cx="75603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Two data sets for IHF-385 Flat-faced Cylinder</a:t>
            </a:r>
          </a:p>
          <a:p>
            <a:r>
              <a:rPr lang="en-US">
                <a:solidFill>
                  <a:schemeClr val="bg1"/>
                </a:solidFill>
              </a:rPr>
              <a:t>Exposure time: 16 sec</a:t>
            </a:r>
          </a:p>
          <a:p>
            <a:endParaRPr lang="en-US" sz="2000" b="1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A1C53-02D8-7F7C-ED26-54E4C2F7ACFD}"/>
              </a:ext>
            </a:extLst>
          </p:cNvPr>
          <p:cNvSpPr txBox="1"/>
          <p:nvPr/>
        </p:nvSpPr>
        <p:spPr>
          <a:xfrm>
            <a:off x="8354356" y="1330262"/>
            <a:ext cx="3136237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Recession Error: ~16%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 : 2.4/2.5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Computed : 2.0 mm           </a:t>
            </a:r>
          </a:p>
        </p:txBody>
      </p:sp>
    </p:spTree>
    <p:extLst>
      <p:ext uri="{BB962C8B-B14F-4D97-AF65-F5344CB8AC3E}">
        <p14:creationId xmlns:p14="http://schemas.microsoft.com/office/powerpoint/2010/main" val="289995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0A90-42A6-1254-AF9F-80F5850B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Developments Motivated by Application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D2789-C32B-F0A5-5B8E-5DAEC5027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17</a:t>
            </a:fld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06934-EB17-A216-87F9-8393D7EFA2B0}"/>
              </a:ext>
            </a:extLst>
          </p:cNvPr>
          <p:cNvSpPr txBox="1"/>
          <p:nvPr/>
        </p:nvSpPr>
        <p:spPr>
          <a:xfrm>
            <a:off x="680910" y="1468582"/>
            <a:ext cx="64056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Mars Sample Return Earth Entry System (MSR-EES)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Stringent design requirements and aggressive environments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 speed entry/Aggressive aerothermal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Mid-density, pyrolyzing material: 3MDCP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 recession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Unique problems: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MMOD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Shoulder ablation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Development 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Mesh motion robustness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Expansion of boundary condition package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Trajectory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3MDCP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our-video-slowed.mp4" descr="contour-video-slowed.mp4">
            <a:hlinkClick r:id="" action="ppaction://media"/>
            <a:extLst>
              <a:ext uri="{FF2B5EF4-FFF2-40B4-BE49-F238E27FC236}">
                <a16:creationId xmlns:a16="http://schemas.microsoft.com/office/drawing/2014/main" id="{AD895AC8-3FDC-933E-4892-6ABE088C5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610"/>
          <a:stretch/>
        </p:blipFill>
        <p:spPr>
          <a:xfrm>
            <a:off x="7704668" y="2216654"/>
            <a:ext cx="4286165" cy="2179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5BE1A1-1D08-BA50-E8F3-AF206CE47931}"/>
              </a:ext>
            </a:extLst>
          </p:cNvPr>
          <p:cNvSpPr txBox="1"/>
          <p:nvPr/>
        </p:nvSpPr>
        <p:spPr>
          <a:xfrm>
            <a:off x="8384852" y="1746877"/>
            <a:ext cx="3126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MMOD analysis with Icarus</a:t>
            </a:r>
          </a:p>
        </p:txBody>
      </p:sp>
      <p:pic>
        <p:nvPicPr>
          <p:cNvPr id="11" name="Picture 10" descr="A black and white poster with text and diagrams&#10;&#10;Description automatically generated">
            <a:extLst>
              <a:ext uri="{FF2B5EF4-FFF2-40B4-BE49-F238E27FC236}">
                <a16:creationId xmlns:a16="http://schemas.microsoft.com/office/drawing/2014/main" id="{671CA29A-FADF-95C0-D50F-5149B99A31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77"/>
          <a:stretch/>
        </p:blipFill>
        <p:spPr>
          <a:xfrm>
            <a:off x="5697619" y="5252096"/>
            <a:ext cx="6293214" cy="9926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7C58CA-D2E3-17F0-7B7A-C36333542743}"/>
              </a:ext>
            </a:extLst>
          </p:cNvPr>
          <p:cNvSpPr txBox="1"/>
          <p:nvPr/>
        </p:nvSpPr>
        <p:spPr>
          <a:xfrm>
            <a:off x="4332320" y="4681873"/>
            <a:ext cx="30495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Featured in Poster Session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0BEA8719-BEC1-CC0B-F92A-AD4C8C6A6D91}"/>
              </a:ext>
            </a:extLst>
          </p:cNvPr>
          <p:cNvCxnSpPr>
            <a:stCxn id="12" idx="3"/>
            <a:endCxn id="11" idx="0"/>
          </p:cNvCxnSpPr>
          <p:nvPr/>
        </p:nvCxnSpPr>
        <p:spPr>
          <a:xfrm>
            <a:off x="7381895" y="4866539"/>
            <a:ext cx="1462331" cy="385557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02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827D9-2647-5A1E-9E19-13F5BDAF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MSR-EES Aeroshell</a:t>
            </a:r>
          </a:p>
        </p:txBody>
      </p:sp>
      <p:pic>
        <p:nvPicPr>
          <p:cNvPr id="5" name="shoulder-video.mov">
            <a:hlinkClick r:id="" action="ppaction://media"/>
            <a:extLst>
              <a:ext uri="{FF2B5EF4-FFF2-40B4-BE49-F238E27FC236}">
                <a16:creationId xmlns:a16="http://schemas.microsoft.com/office/drawing/2014/main" id="{F1A08229-AEC7-D899-68F6-7106A1F6CC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519" t="7640" r="1658"/>
          <a:stretch/>
        </p:blipFill>
        <p:spPr>
          <a:xfrm>
            <a:off x="5412186" y="2031187"/>
            <a:ext cx="6647275" cy="36974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F761-F6DC-CEA0-89A3-EDBCC8BF37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18</a:t>
            </a:fld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635D3-5EEB-08C4-B48E-2EA65C4407BD}"/>
              </a:ext>
            </a:extLst>
          </p:cNvPr>
          <p:cNvSpPr txBox="1"/>
          <p:nvPr/>
        </p:nvSpPr>
        <p:spPr>
          <a:xfrm>
            <a:off x="488789" y="1491083"/>
            <a:ext cx="51340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Geometry: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Forebody, axisymmetric aeroshell</a:t>
            </a:r>
          </a:p>
          <a:p>
            <a:r>
              <a:rPr lang="en-US" sz="2000" dirty="0">
                <a:solidFill>
                  <a:schemeClr val="bg1"/>
                </a:solidFill>
              </a:rPr>
              <a:t>Trajectory: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15 seconds simulated</a:t>
            </a:r>
          </a:p>
          <a:p>
            <a:r>
              <a:rPr lang="en-US" sz="2000" dirty="0">
                <a:solidFill>
                  <a:schemeClr val="bg1"/>
                </a:solidFill>
              </a:rPr>
              <a:t>Material: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3MDCP with Aluminum substructure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Pyrolysis gas modeled in material response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Equilibrium GSI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20F679-AD1C-E215-63FE-8F371376B56B}"/>
              </a:ext>
            </a:extLst>
          </p:cNvPr>
          <p:cNvGrpSpPr/>
          <p:nvPr/>
        </p:nvGrpSpPr>
        <p:grpSpPr>
          <a:xfrm>
            <a:off x="488789" y="4414714"/>
            <a:ext cx="3979519" cy="1868179"/>
            <a:chOff x="0" y="4032398"/>
            <a:chExt cx="5191090" cy="243695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7B28A8B-624F-A8C6-589A-746A40BC698A}"/>
                </a:ext>
              </a:extLst>
            </p:cNvPr>
            <p:cNvGrpSpPr/>
            <p:nvPr/>
          </p:nvGrpSpPr>
          <p:grpSpPr>
            <a:xfrm>
              <a:off x="0" y="4032398"/>
              <a:ext cx="5191090" cy="2436950"/>
              <a:chOff x="0" y="4032398"/>
              <a:chExt cx="5191090" cy="243695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7DF0C04-766F-2486-D782-0BF923E0A8C3}"/>
                  </a:ext>
                </a:extLst>
              </p:cNvPr>
              <p:cNvGrpSpPr/>
              <p:nvPr/>
            </p:nvGrpSpPr>
            <p:grpSpPr>
              <a:xfrm>
                <a:off x="0" y="4032398"/>
                <a:ext cx="5191090" cy="2436950"/>
                <a:chOff x="0" y="4032398"/>
                <a:chExt cx="5191090" cy="2436950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DCD47E6C-7A4C-F2FB-DC80-05CCB08FA232}"/>
                    </a:ext>
                  </a:extLst>
                </p:cNvPr>
                <p:cNvGrpSpPr/>
                <p:nvPr/>
              </p:nvGrpSpPr>
              <p:grpSpPr>
                <a:xfrm>
                  <a:off x="0" y="4032398"/>
                  <a:ext cx="5191090" cy="2436950"/>
                  <a:chOff x="0" y="4032398"/>
                  <a:chExt cx="5191090" cy="2436950"/>
                </a:xfrm>
              </p:grpSpPr>
              <p:pic>
                <p:nvPicPr>
                  <p:cNvPr id="8" name="Picture 7" descr="A diagram of a heat and radiator&#10;&#10;Description automatically generated">
                    <a:extLst>
                      <a:ext uri="{FF2B5EF4-FFF2-40B4-BE49-F238E27FC236}">
                        <a16:creationId xmlns:a16="http://schemas.microsoft.com/office/drawing/2014/main" id="{80DA8940-CABB-852C-8F88-329EEB7758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4032398"/>
                    <a:ext cx="5191090" cy="2436950"/>
                  </a:xfrm>
                  <a:prstGeom prst="rect">
                    <a:avLst/>
                  </a:prstGeom>
                </p:spPr>
              </p:pic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6FF80DC0-BC61-F209-D106-5F38F3338124}"/>
                      </a:ext>
                    </a:extLst>
                  </p:cNvPr>
                  <p:cNvSpPr/>
                  <p:nvPr/>
                </p:nvSpPr>
                <p:spPr>
                  <a:xfrm>
                    <a:off x="1606895" y="4266040"/>
                    <a:ext cx="902923" cy="20277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C62A3E7-B575-677F-0648-4A03686859A8}"/>
                    </a:ext>
                  </a:extLst>
                </p:cNvPr>
                <p:cNvSpPr/>
                <p:nvPr/>
              </p:nvSpPr>
              <p:spPr>
                <a:xfrm>
                  <a:off x="2509818" y="5594612"/>
                  <a:ext cx="440124" cy="13526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B28A50C-81F2-F18E-8B74-E080B2489448}"/>
                  </a:ext>
                </a:extLst>
              </p:cNvPr>
              <p:cNvSpPr/>
              <p:nvPr/>
            </p:nvSpPr>
            <p:spPr>
              <a:xfrm>
                <a:off x="3908843" y="5540163"/>
                <a:ext cx="450900" cy="17497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08AC6F-1F57-9E72-0664-B1B618D0D1BD}"/>
                </a:ext>
              </a:extLst>
            </p:cNvPr>
            <p:cNvSpPr txBox="1"/>
            <p:nvPr/>
          </p:nvSpPr>
          <p:spPr>
            <a:xfrm>
              <a:off x="1466611" y="4244316"/>
              <a:ext cx="12864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Coupled Simulation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3EDEFF-AB7F-8CC7-B237-536AC7CACA14}"/>
                </a:ext>
              </a:extLst>
            </p:cNvPr>
            <p:cNvSpPr txBox="1"/>
            <p:nvPr/>
          </p:nvSpPr>
          <p:spPr>
            <a:xfrm>
              <a:off x="2516835" y="5493474"/>
              <a:ext cx="1047132" cy="301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</a:rPr>
                <a:t>Ares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D078FF-AC87-0D4C-DEF0-13AF0DBEDA61}"/>
                </a:ext>
              </a:extLst>
            </p:cNvPr>
            <p:cNvSpPr txBox="1"/>
            <p:nvPr/>
          </p:nvSpPr>
          <p:spPr>
            <a:xfrm>
              <a:off x="3932816" y="5483118"/>
              <a:ext cx="1047132" cy="281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>
                  <a:solidFill>
                    <a:schemeClr val="bg1"/>
                  </a:solidFill>
                </a:rPr>
                <a:t>Entry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C408517-8E20-2F92-3595-FC4FBED1F1C2}"/>
              </a:ext>
            </a:extLst>
          </p:cNvPr>
          <p:cNvSpPr txBox="1"/>
          <p:nvPr/>
        </p:nvSpPr>
        <p:spPr>
          <a:xfrm>
            <a:off x="688313" y="6205060"/>
            <a:ext cx="314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From Shrestha et al., 2022</a:t>
            </a:r>
          </a:p>
        </p:txBody>
      </p:sp>
    </p:spTree>
    <p:extLst>
      <p:ext uri="{BB962C8B-B14F-4D97-AF65-F5344CB8AC3E}">
        <p14:creationId xmlns:p14="http://schemas.microsoft.com/office/powerpoint/2010/main" val="107503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0A90-42A6-1254-AF9F-80F5850BF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Developments Motivated by Application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D2789-C32B-F0A5-5B8E-5DAEC5027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19</a:t>
            </a:fld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BC1BE9-AF47-27E8-11C0-7D5756007E0F}"/>
              </a:ext>
            </a:extLst>
          </p:cNvPr>
          <p:cNvSpPr txBox="1"/>
          <p:nvPr/>
        </p:nvSpPr>
        <p:spPr>
          <a:xfrm>
            <a:off x="649964" y="1266030"/>
            <a:ext cx="531490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Dragonfly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Challenges: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Long trajectory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Titan atmosphere (nitrogen and methane)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Pyrolyzing ablator (PICA)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Significant radiative heating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Unique problems: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Importance of nitrogen catalycity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Production of CN from GSI chemistry and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Development 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Coupled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Pyrolysis gas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Finite-rate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Titan atmosphere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Trajectory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5A5CD03C-E668-330F-CB97-4D748379F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61" y="4567115"/>
            <a:ext cx="2885959" cy="2164469"/>
          </a:xfrm>
          <a:prstGeom prst="rect">
            <a:avLst/>
          </a:prstGeom>
        </p:spPr>
      </p:pic>
      <p:pic>
        <p:nvPicPr>
          <p:cNvPr id="12" name="Picture 11" descr="A diagram of a heater&#10;&#10;Description automatically generated with medium confidence">
            <a:extLst>
              <a:ext uri="{FF2B5EF4-FFF2-40B4-BE49-F238E27FC236}">
                <a16:creationId xmlns:a16="http://schemas.microsoft.com/office/drawing/2014/main" id="{76F75E6E-F89F-441A-186E-B18CAD17F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05" y="2273752"/>
            <a:ext cx="2507228" cy="2293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881424-D4DB-DA6E-2762-72DC97A1C503}"/>
              </a:ext>
            </a:extLst>
          </p:cNvPr>
          <p:cNvSpPr txBox="1"/>
          <p:nvPr/>
        </p:nvSpPr>
        <p:spPr>
          <a:xfrm>
            <a:off x="4726910" y="1535569"/>
            <a:ext cx="3524666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that computations are consistent with standalone Nero.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96AEB9-1855-ECA0-1242-B4EE57022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51668" y="1266030"/>
            <a:ext cx="3816665" cy="16701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F28436-DD13-33A3-310E-590380DF8D78}"/>
              </a:ext>
            </a:extLst>
          </p:cNvPr>
          <p:cNvSpPr txBox="1"/>
          <p:nvPr/>
        </p:nvSpPr>
        <p:spPr>
          <a:xfrm>
            <a:off x="-3728757" y="3041273"/>
            <a:ext cx="3396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Zero-D verification of finite-rate ACA model implementation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12681A-3A4A-5D8C-F792-1DC56D814AE9}"/>
              </a:ext>
            </a:extLst>
          </p:cNvPr>
          <p:cNvSpPr txBox="1"/>
          <p:nvPr/>
        </p:nvSpPr>
        <p:spPr>
          <a:xfrm>
            <a:off x="8159707" y="1266030"/>
            <a:ext cx="3774264" cy="5355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Nero Integration Recipe:</a:t>
            </a:r>
          </a:p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Radiative field update frequency is user input.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field converged to quasi-steady-state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Nero calls are made to solve radiation field to convergence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Convective and radiative heating components at the boundaries are packaged and interpolated to Icarus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response is advanced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Trajectory is updated</a:t>
            </a:r>
          </a:p>
        </p:txBody>
      </p:sp>
    </p:spTree>
    <p:extLst>
      <p:ext uri="{BB962C8B-B14F-4D97-AF65-F5344CB8AC3E}">
        <p14:creationId xmlns:p14="http://schemas.microsoft.com/office/powerpoint/2010/main" val="588138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83B9C-BED0-B993-021C-C7E017495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F40FE-0F68-1617-3895-CA16A8358F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2</a:t>
            </a:fld>
            <a:endParaRPr lang="uk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2C01D-D1A2-7669-A7E2-224FE0C30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239" y="121312"/>
            <a:ext cx="990306" cy="824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8D547-FFEE-2509-9252-94D6DA64CE31}"/>
              </a:ext>
            </a:extLst>
          </p:cNvPr>
          <p:cNvSpPr txBox="1"/>
          <p:nvPr/>
        </p:nvSpPr>
        <p:spPr>
          <a:xfrm>
            <a:off x="387472" y="1364900"/>
            <a:ext cx="685660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i="1">
                <a:solidFill>
                  <a:schemeClr val="bg1"/>
                </a:solidFill>
              </a:rPr>
              <a:t>What is it in essence?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API to manage complex, multi-physics simulations through detailed information processing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Sometimes this requires implementing </a:t>
            </a:r>
            <a:r>
              <a:rPr lang="en-US" i="1">
                <a:solidFill>
                  <a:schemeClr val="bg1"/>
                </a:solidFill>
              </a:rPr>
              <a:t>the physics</a:t>
            </a:r>
            <a:r>
              <a:rPr lang="en-US">
                <a:solidFill>
                  <a:schemeClr val="bg1"/>
                </a:solidFill>
              </a:rPr>
              <a:t> but the bulk modeling is done outside of Ares.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i="1">
                <a:solidFill>
                  <a:schemeClr val="bg1"/>
                </a:solidFill>
              </a:rPr>
              <a:t>What is it in practice?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 plugin to US3D that couples external libraries (e.g. Icarus, Nero) in a physically meaningful 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Implements coupled boundary conditions/chemistry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i="1">
                <a:solidFill>
                  <a:schemeClr val="bg1"/>
                </a:solidFill>
              </a:rPr>
              <a:t>To what end?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Reduce assumptions/approximations made in uncoupled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Provide a tested methodology to solve highly coupled problems naturally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Offer a foundation for detailed analysis of entry systems (high fidelity research)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circle, screenshot, colorfulness&#10;&#10;Description automatically generated">
            <a:extLst>
              <a:ext uri="{FF2B5EF4-FFF2-40B4-BE49-F238E27FC236}">
                <a16:creationId xmlns:a16="http://schemas.microsoft.com/office/drawing/2014/main" id="{964CC719-3DCF-F13D-0006-C592CCE1F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75" y="1656343"/>
            <a:ext cx="4540053" cy="394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26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7517-604E-1072-91D6-4144E9239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Dragonfly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E42B0-29D4-EC1A-2EDE-F67D57CE8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20</a:t>
            </a:fld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DF4183-D493-368C-675D-4CF7AB9BC859}"/>
              </a:ext>
            </a:extLst>
          </p:cNvPr>
          <p:cNvSpPr txBox="1"/>
          <p:nvPr/>
        </p:nvSpPr>
        <p:spPr>
          <a:xfrm>
            <a:off x="-10146914" y="4998184"/>
            <a:ext cx="9881228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0" dirty="0"/>
              <a:t>Dragonfly Entry </a:t>
            </a:r>
            <a:r>
              <a:rPr lang="en-US" sz="2000" b="0" dirty="0" err="1"/>
              <a:t>Aerosciences</a:t>
            </a:r>
            <a:r>
              <a:rPr lang="en-US" sz="2000" b="0" dirty="0"/>
              <a:t> Measurements (</a:t>
            </a:r>
            <a:r>
              <a:rPr lang="en-US" sz="2000" b="0" dirty="0" err="1"/>
              <a:t>DrEAM</a:t>
            </a:r>
            <a:r>
              <a:rPr lang="en-US" sz="2000" b="0" dirty="0"/>
              <a:t>)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 Suite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Use thermocouple and radiometer data to better understand Titan’s atmosphere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Can Ares help us better understand how to interpret these data?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Sources of CN production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Uncertainties in the reconstruction of the aerothermal environments</a:t>
            </a:r>
          </a:p>
        </p:txBody>
      </p:sp>
      <p:pic>
        <p:nvPicPr>
          <p:cNvPr id="7" name="Picture 6" descr="A diagram of a temperature measurement&#10;&#10;Description automatically generated with medium confidence">
            <a:extLst>
              <a:ext uri="{FF2B5EF4-FFF2-40B4-BE49-F238E27FC236}">
                <a16:creationId xmlns:a16="http://schemas.microsoft.com/office/drawing/2014/main" id="{F501896D-BB62-E05A-E1B4-9282BD156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7" r="21453"/>
          <a:stretch/>
        </p:blipFill>
        <p:spPr>
          <a:xfrm>
            <a:off x="544696" y="2162242"/>
            <a:ext cx="2386436" cy="34317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B248F6-6360-E901-AD84-E9BB5DF6A190}"/>
              </a:ext>
            </a:extLst>
          </p:cNvPr>
          <p:cNvSpPr txBox="1"/>
          <p:nvPr/>
        </p:nvSpPr>
        <p:spPr>
          <a:xfrm>
            <a:off x="12594195" y="5272059"/>
            <a:ext cx="28615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Comp cost ~ 2 hours, 20 cores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3747F-71B6-C43F-96A4-568D77892193}"/>
              </a:ext>
            </a:extLst>
          </p:cNvPr>
          <p:cNvSpPr txBox="1"/>
          <p:nvPr/>
        </p:nvSpPr>
        <p:spPr>
          <a:xfrm>
            <a:off x="1322322" y="1414466"/>
            <a:ext cx="9767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Enabling new areas of investigation, only possible with fully integrated framework.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AB626-7065-D268-BD7E-2FE39F6974F5}"/>
              </a:ext>
            </a:extLst>
          </p:cNvPr>
          <p:cNvSpPr txBox="1"/>
          <p:nvPr/>
        </p:nvSpPr>
        <p:spPr>
          <a:xfrm>
            <a:off x="338488" y="5593976"/>
            <a:ext cx="4276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How meaningful is production of CN from GSI chemistry to radiative heating?</a:t>
            </a:r>
          </a:p>
        </p:txBody>
      </p:sp>
      <p:pic>
        <p:nvPicPr>
          <p:cNvPr id="8" name="Picture 7" descr="A graph of a blue and red curve&#10;&#10;Description automatically generated with medium confidence">
            <a:extLst>
              <a:ext uri="{FF2B5EF4-FFF2-40B4-BE49-F238E27FC236}">
                <a16:creationId xmlns:a16="http://schemas.microsoft.com/office/drawing/2014/main" id="{59C77A84-B41E-662B-49C5-ADDDC1F82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r="13546"/>
          <a:stretch/>
        </p:blipFill>
        <p:spPr>
          <a:xfrm>
            <a:off x="4195484" y="2718458"/>
            <a:ext cx="3422798" cy="3199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801853-D06C-ABAD-BE9D-0597834029E1}"/>
              </a:ext>
            </a:extLst>
          </p:cNvPr>
          <p:cNvSpPr txBox="1"/>
          <p:nvPr/>
        </p:nvSpPr>
        <p:spPr>
          <a:xfrm>
            <a:off x="4058218" y="1996140"/>
            <a:ext cx="376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Is the fully-catalytic assumption for nitrogen supported by finite-rate?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95264-CDD3-1196-68E9-5BF466EDE355}"/>
              </a:ext>
            </a:extLst>
          </p:cNvPr>
          <p:cNvSpPr txBox="1"/>
          <p:nvPr/>
        </p:nvSpPr>
        <p:spPr>
          <a:xfrm>
            <a:off x="8207433" y="4485981"/>
            <a:ext cx="3783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What are the driving time-scales for coupling?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Flow-Material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Surface-Chemistry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Radiation-Flow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Flow-Trajectory</a:t>
            </a:r>
          </a:p>
        </p:txBody>
      </p:sp>
      <p:pic>
        <p:nvPicPr>
          <p:cNvPr id="15" name="Picture 14" descr="A graph of a number of stagnations&#10;&#10;Description automatically generated">
            <a:extLst>
              <a:ext uri="{FF2B5EF4-FFF2-40B4-BE49-F238E27FC236}">
                <a16:creationId xmlns:a16="http://schemas.microsoft.com/office/drawing/2014/main" id="{75A665C5-413E-127F-39BA-42C850DCD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71" y="1876867"/>
            <a:ext cx="3153472" cy="262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18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E7517-604E-1072-91D6-4144E9239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Dragonfly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E42B0-29D4-EC1A-2EDE-F67D57CE8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21</a:t>
            </a:fld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DF4183-D493-368C-675D-4CF7AB9BC859}"/>
              </a:ext>
            </a:extLst>
          </p:cNvPr>
          <p:cNvSpPr txBox="1"/>
          <p:nvPr/>
        </p:nvSpPr>
        <p:spPr>
          <a:xfrm>
            <a:off x="-10146914" y="4998184"/>
            <a:ext cx="9881228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0" dirty="0"/>
              <a:t>Dragonfly Entry </a:t>
            </a:r>
            <a:r>
              <a:rPr lang="en-US" sz="2000" b="0" dirty="0" err="1"/>
              <a:t>Aerosciences</a:t>
            </a:r>
            <a:r>
              <a:rPr lang="en-US" sz="2000" b="0" dirty="0"/>
              <a:t> Measurements (</a:t>
            </a:r>
            <a:r>
              <a:rPr lang="en-US" sz="2000" b="0" dirty="0" err="1"/>
              <a:t>DrEAM</a:t>
            </a:r>
            <a:r>
              <a:rPr lang="en-US" sz="2000" b="0" dirty="0"/>
              <a:t>)</a:t>
            </a:r>
            <a:r>
              <a:rPr 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 Suite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Use thermocouple and radiometer data to better understand Titan’s atmosphere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Can Ares help us better understand how to interpret these data?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Sources of CN production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Uncertainties in the reconstruction of the aerothermal environments</a:t>
            </a:r>
          </a:p>
        </p:txBody>
      </p:sp>
      <p:pic>
        <p:nvPicPr>
          <p:cNvPr id="7" name="Picture 6" descr="A diagram of a temperature measurement&#10;&#10;Description automatically generated with medium confidence">
            <a:extLst>
              <a:ext uri="{FF2B5EF4-FFF2-40B4-BE49-F238E27FC236}">
                <a16:creationId xmlns:a16="http://schemas.microsoft.com/office/drawing/2014/main" id="{F501896D-BB62-E05A-E1B4-9282BD156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7" r="21453"/>
          <a:stretch/>
        </p:blipFill>
        <p:spPr>
          <a:xfrm>
            <a:off x="544696" y="2162242"/>
            <a:ext cx="2386436" cy="34317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B248F6-6360-E901-AD84-E9BB5DF6A190}"/>
              </a:ext>
            </a:extLst>
          </p:cNvPr>
          <p:cNvSpPr txBox="1"/>
          <p:nvPr/>
        </p:nvSpPr>
        <p:spPr>
          <a:xfrm>
            <a:off x="12594195" y="5272059"/>
            <a:ext cx="28615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rPr>
              <a:t>Comp cost ~ 2 hours, 20 cores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3747F-71B6-C43F-96A4-568D77892193}"/>
              </a:ext>
            </a:extLst>
          </p:cNvPr>
          <p:cNvSpPr txBox="1"/>
          <p:nvPr/>
        </p:nvSpPr>
        <p:spPr>
          <a:xfrm>
            <a:off x="1322322" y="1414466"/>
            <a:ext cx="9767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Unlocking new areas of investigation, only possible with fully integrated framework.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AB626-7065-D268-BD7E-2FE39F6974F5}"/>
              </a:ext>
            </a:extLst>
          </p:cNvPr>
          <p:cNvSpPr txBox="1"/>
          <p:nvPr/>
        </p:nvSpPr>
        <p:spPr>
          <a:xfrm>
            <a:off x="338488" y="5593976"/>
            <a:ext cx="4276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How meaningful is production of CN from GSI chemistry to radiative heating?</a:t>
            </a:r>
          </a:p>
        </p:txBody>
      </p:sp>
      <p:pic>
        <p:nvPicPr>
          <p:cNvPr id="8" name="Picture 7" descr="A graph of a blue and red curve&#10;&#10;Description automatically generated with medium confidence">
            <a:extLst>
              <a:ext uri="{FF2B5EF4-FFF2-40B4-BE49-F238E27FC236}">
                <a16:creationId xmlns:a16="http://schemas.microsoft.com/office/drawing/2014/main" id="{59C77A84-B41E-662B-49C5-ADDDC1F82E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r="13546"/>
          <a:stretch/>
        </p:blipFill>
        <p:spPr>
          <a:xfrm>
            <a:off x="4195484" y="2718458"/>
            <a:ext cx="3422798" cy="31999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801853-D06C-ABAD-BE9D-0597834029E1}"/>
              </a:ext>
            </a:extLst>
          </p:cNvPr>
          <p:cNvSpPr txBox="1"/>
          <p:nvPr/>
        </p:nvSpPr>
        <p:spPr>
          <a:xfrm>
            <a:off x="4058218" y="1996140"/>
            <a:ext cx="3761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Is the fully-catalytic assumption for nitrogen supported by finite-rate?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95264-CDD3-1196-68E9-5BF466EDE355}"/>
              </a:ext>
            </a:extLst>
          </p:cNvPr>
          <p:cNvSpPr txBox="1"/>
          <p:nvPr/>
        </p:nvSpPr>
        <p:spPr>
          <a:xfrm>
            <a:off x="8207433" y="4485981"/>
            <a:ext cx="3783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What are the driving time-scales for coupling?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Flow-Material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Surface-Chemistry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Radiation-Flow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Flow-Trajectory</a:t>
            </a:r>
          </a:p>
        </p:txBody>
      </p:sp>
      <p:pic>
        <p:nvPicPr>
          <p:cNvPr id="15" name="Picture 14" descr="A graph of a number of stagnations&#10;&#10;Description automatically generated">
            <a:extLst>
              <a:ext uri="{FF2B5EF4-FFF2-40B4-BE49-F238E27FC236}">
                <a16:creationId xmlns:a16="http://schemas.microsoft.com/office/drawing/2014/main" id="{75A665C5-413E-127F-39BA-42C850DCD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806" y="2102039"/>
            <a:ext cx="2883266" cy="24027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D3B9A03-CB56-A4B1-C2A9-52495E0141DD}"/>
              </a:ext>
            </a:extLst>
          </p:cNvPr>
          <p:cNvSpPr/>
          <p:nvPr/>
        </p:nvSpPr>
        <p:spPr>
          <a:xfrm>
            <a:off x="457202" y="2425184"/>
            <a:ext cx="11374994" cy="1946405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Addressing these questions, and more, in the next talk!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</a:rPr>
              <a:t> Coupled Material Response Simulations of Dragonfly Capsule and </a:t>
            </a:r>
            <a:r>
              <a:rPr lang="en-US" sz="2400" i="1" dirty="0" err="1">
                <a:solidFill>
                  <a:schemeClr val="bg1"/>
                </a:solidFill>
              </a:rPr>
              <a:t>DrEAM</a:t>
            </a:r>
            <a:r>
              <a:rPr lang="en-US" sz="2400" i="1" dirty="0">
                <a:solidFill>
                  <a:schemeClr val="bg1"/>
                </a:solidFill>
              </a:rPr>
              <a:t> Reconstruction</a:t>
            </a:r>
            <a:endParaRPr lang="en-US" sz="2400" b="1" i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sz="2400" i="1" dirty="0">
                <a:solidFill>
                  <a:schemeClr val="bg1"/>
                </a:solidFill>
              </a:rPr>
              <a:t>By Joseph Schulz</a:t>
            </a:r>
          </a:p>
        </p:txBody>
      </p:sp>
    </p:spTree>
    <p:extLst>
      <p:ext uri="{BB962C8B-B14F-4D97-AF65-F5344CB8AC3E}">
        <p14:creationId xmlns:p14="http://schemas.microsoft.com/office/powerpoint/2010/main" val="4037527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24F38-0BEC-350C-4DA7-1D3590AB3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Conclusions and Future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842EE-FDCD-B4BA-B208-8A4BE1D52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27520"/>
            <a:ext cx="11180064" cy="4875029"/>
          </a:xfrm>
        </p:spPr>
        <p:txBody>
          <a:bodyPr numCol="2"/>
          <a:lstStyle/>
          <a:p>
            <a:r>
              <a:rPr lang="en-US" dirty="0"/>
              <a:t>Currently main capabilities are: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b="0" dirty="0"/>
              <a:t>Flow-Material coupling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b="0" dirty="0"/>
              <a:t>Various coupling boundary conditions and GSI models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b="0" dirty="0"/>
              <a:t>Coupled shape </a:t>
            </a:r>
            <a:r>
              <a:rPr lang="en-US" dirty="0"/>
              <a:t>c</a:t>
            </a:r>
            <a:r>
              <a:rPr lang="en-US" b="0" dirty="0"/>
              <a:t>hange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b="0" dirty="0"/>
              <a:t>Radiation coupling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b="0" dirty="0"/>
              <a:t>Trajectory</a:t>
            </a:r>
          </a:p>
          <a:p>
            <a:r>
              <a:rPr lang="en-US" b="0" dirty="0"/>
              <a:t>Demonstrated </a:t>
            </a:r>
            <a:r>
              <a:rPr lang="en-US" b="0" u="sng" dirty="0"/>
              <a:t>reasonable turn-around times</a:t>
            </a:r>
            <a:r>
              <a:rPr lang="en-US" b="0" dirty="0"/>
              <a:t> for </a:t>
            </a:r>
            <a:r>
              <a:rPr lang="en-US" b="0" u="sng" dirty="0"/>
              <a:t>significant range of problems</a:t>
            </a:r>
            <a:r>
              <a:rPr lang="en-US" b="0" dirty="0"/>
              <a:t>.</a:t>
            </a:r>
          </a:p>
          <a:p>
            <a:endParaRPr lang="en-US" b="0" dirty="0"/>
          </a:p>
          <a:p>
            <a:r>
              <a:rPr lang="en-US" b="0" dirty="0"/>
              <a:t>Benchmarked the solver against increasing portfolio of test cases.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Ongoing 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u="sng" dirty="0"/>
              <a:t>Pyrolysis gas blowing (CFD integration)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Physics informed time scale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Shock tailoring (from recession and changing inflow environments)</a:t>
            </a:r>
          </a:p>
          <a:p>
            <a:endParaRPr lang="en-US" b="0" dirty="0"/>
          </a:p>
          <a:p>
            <a:r>
              <a:rPr lang="en-US" dirty="0"/>
              <a:t>Exploratory areas of interest: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Enclosure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Hybrid mesh-motion/re-meshing for material response</a:t>
            </a: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7D4A1-999E-BF1A-B24C-D1D47E9030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22</a:t>
            </a:fld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E84DC-25BB-68C5-226B-47C8FBCBBFBE}"/>
              </a:ext>
            </a:extLst>
          </p:cNvPr>
          <p:cNvSpPr txBox="1"/>
          <p:nvPr/>
        </p:nvSpPr>
        <p:spPr>
          <a:xfrm>
            <a:off x="3703674" y="1447105"/>
            <a:ext cx="4784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bg1"/>
                </a:solidFill>
              </a:rPr>
              <a:t>Ares is in </a:t>
            </a:r>
            <a:r>
              <a:rPr lang="en-US" sz="2000" b="0" i="1" u="sng" dirty="0">
                <a:solidFill>
                  <a:schemeClr val="bg1"/>
                </a:solidFill>
              </a:rPr>
              <a:t>continuous development</a:t>
            </a:r>
            <a:r>
              <a:rPr lang="en-US" sz="2000" b="0" i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2219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C85A-4AB3-1C3E-253B-801D8A8D2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A8DB8-C249-64B4-39F7-DFF837B38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39887"/>
            <a:ext cx="10972800" cy="1664558"/>
          </a:xfrm>
        </p:spPr>
        <p:txBody>
          <a:bodyPr anchor="ctr"/>
          <a:lstStyle/>
          <a:p>
            <a:pPr algn="ctr"/>
            <a:r>
              <a:rPr lang="en-US" sz="6600" b="0" i="1">
                <a:latin typeface="Helvetica Neue Thin" panose="020B0403020202020204" pitchFamily="34" charset="0"/>
                <a:ea typeface="Helvetica Neue Thin" panose="020B0403020202020204" pitchFamily="34" charset="0"/>
              </a:rPr>
              <a:t>Thank you for listening.</a:t>
            </a:r>
          </a:p>
          <a:p>
            <a:pPr algn="ctr"/>
            <a:r>
              <a:rPr lang="en-US" sz="6600" b="0" i="1">
                <a:latin typeface="Helvetica Neue Thin" panose="020B0403020202020204" pitchFamily="34" charset="0"/>
                <a:ea typeface="Helvetica Neue Thin" panose="020B0403020202020204" pitchFamily="34" charset="0"/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F462B-9FFE-5D9E-1C46-F860FD38FE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853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EA9C-B01D-B355-6AAC-5FAA08DF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AAC59-1624-6306-51C5-7B7436D21D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3</a:t>
            </a:fld>
            <a:endParaRPr lang="uk-U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D5140-093B-8FA1-B73F-6CB505402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r="6987"/>
          <a:stretch/>
        </p:blipFill>
        <p:spPr bwMode="auto">
          <a:xfrm>
            <a:off x="952067" y="1234812"/>
            <a:ext cx="3339753" cy="355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06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EA9C-B01D-B355-6AAC-5FAA08DF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AAC59-1624-6306-51C5-7B7436D21D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4</a:t>
            </a:fld>
            <a:endParaRPr lang="uk-U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D5140-093B-8FA1-B73F-6CB505402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r="6987"/>
          <a:stretch/>
        </p:blipFill>
        <p:spPr bwMode="auto">
          <a:xfrm>
            <a:off x="952067" y="1234812"/>
            <a:ext cx="3339753" cy="355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F5B335-09EC-7C27-AF08-B8FEBFE77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574"/>
          <a:stretch/>
        </p:blipFill>
        <p:spPr bwMode="auto">
          <a:xfrm>
            <a:off x="7900178" y="1154287"/>
            <a:ext cx="3331413" cy="36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614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EA9C-B01D-B355-6AAC-5FAA08DF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AAC59-1624-6306-51C5-7B7436D21D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5</a:t>
            </a:fld>
            <a:endParaRPr lang="uk-U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D5140-093B-8FA1-B73F-6CB505402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r="6987"/>
          <a:stretch/>
        </p:blipFill>
        <p:spPr bwMode="auto">
          <a:xfrm>
            <a:off x="952067" y="1234812"/>
            <a:ext cx="3339753" cy="355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F5B335-09EC-7C27-AF08-B8FEBFE77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574"/>
          <a:stretch/>
        </p:blipFill>
        <p:spPr bwMode="auto">
          <a:xfrm>
            <a:off x="7900178" y="1154287"/>
            <a:ext cx="3331413" cy="36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59A02A-E252-6527-D37D-87CB3D4287DD}"/>
              </a:ext>
            </a:extLst>
          </p:cNvPr>
          <p:cNvCxnSpPr/>
          <p:nvPr/>
        </p:nvCxnSpPr>
        <p:spPr>
          <a:xfrm>
            <a:off x="4433454" y="1801091"/>
            <a:ext cx="33250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30BE2B-A8C6-957D-2D77-926DBF206E8F}"/>
              </a:ext>
            </a:extLst>
          </p:cNvPr>
          <p:cNvCxnSpPr/>
          <p:nvPr/>
        </p:nvCxnSpPr>
        <p:spPr>
          <a:xfrm>
            <a:off x="4433454" y="2854035"/>
            <a:ext cx="3325091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D10DC1-5291-17D3-3D65-123DA1AC8C11}"/>
              </a:ext>
            </a:extLst>
          </p:cNvPr>
          <p:cNvCxnSpPr/>
          <p:nvPr/>
        </p:nvCxnSpPr>
        <p:spPr>
          <a:xfrm>
            <a:off x="4433454" y="3962400"/>
            <a:ext cx="3325091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EBB75EF-403D-3D24-B5F6-B4EB1B6EE9B0}"/>
              </a:ext>
            </a:extLst>
          </p:cNvPr>
          <p:cNvSpPr txBox="1"/>
          <p:nvPr/>
        </p:nvSpPr>
        <p:spPr>
          <a:xfrm>
            <a:off x="4433453" y="1388016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Temperature, Thermal Properties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441BA6-3526-7F91-CB59-A5B1505DDFC8}"/>
              </a:ext>
            </a:extLst>
          </p:cNvPr>
          <p:cNvSpPr txBox="1"/>
          <p:nvPr/>
        </p:nvSpPr>
        <p:spPr>
          <a:xfrm>
            <a:off x="4433453" y="2395651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Heat flux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F6E18B-BAA4-9A95-3595-3BBBAAD01436}"/>
              </a:ext>
            </a:extLst>
          </p:cNvPr>
          <p:cNvSpPr txBox="1"/>
          <p:nvPr/>
        </p:nvSpPr>
        <p:spPr>
          <a:xfrm>
            <a:off x="5223162" y="3514793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Shape Change</a:t>
            </a:r>
          </a:p>
        </p:txBody>
      </p:sp>
    </p:spTree>
    <p:extLst>
      <p:ext uri="{BB962C8B-B14F-4D97-AF65-F5344CB8AC3E}">
        <p14:creationId xmlns:p14="http://schemas.microsoft.com/office/powerpoint/2010/main" val="626103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EA9C-B01D-B355-6AAC-5FAA08DF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AAC59-1624-6306-51C5-7B7436D21D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6</a:t>
            </a:fld>
            <a:endParaRPr lang="uk-U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D5140-093B-8FA1-B73F-6CB505402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r="6987"/>
          <a:stretch/>
        </p:blipFill>
        <p:spPr bwMode="auto">
          <a:xfrm>
            <a:off x="952067" y="1234812"/>
            <a:ext cx="3339753" cy="355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F5B335-09EC-7C27-AF08-B8FEBFE77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574"/>
          <a:stretch/>
        </p:blipFill>
        <p:spPr bwMode="auto">
          <a:xfrm>
            <a:off x="7900178" y="1154287"/>
            <a:ext cx="3331413" cy="36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075DC4E-2453-EE1C-ED37-B71C23BB9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b="3014"/>
          <a:stretch/>
        </p:blipFill>
        <p:spPr bwMode="auto">
          <a:xfrm>
            <a:off x="3992685" y="4521783"/>
            <a:ext cx="4198288" cy="23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768543-4A62-E037-2FD1-B5A65480A20B}"/>
              </a:ext>
            </a:extLst>
          </p:cNvPr>
          <p:cNvCxnSpPr/>
          <p:nvPr/>
        </p:nvCxnSpPr>
        <p:spPr>
          <a:xfrm>
            <a:off x="4433454" y="1801091"/>
            <a:ext cx="33250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C099B7-2FE9-FCBF-31B8-9CF25B04A7DE}"/>
              </a:ext>
            </a:extLst>
          </p:cNvPr>
          <p:cNvCxnSpPr/>
          <p:nvPr/>
        </p:nvCxnSpPr>
        <p:spPr>
          <a:xfrm>
            <a:off x="4433454" y="2854035"/>
            <a:ext cx="3325091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6A5424-AA6C-81FB-2C5B-BD89424DB695}"/>
              </a:ext>
            </a:extLst>
          </p:cNvPr>
          <p:cNvCxnSpPr/>
          <p:nvPr/>
        </p:nvCxnSpPr>
        <p:spPr>
          <a:xfrm>
            <a:off x="4433454" y="3962400"/>
            <a:ext cx="3325091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3955638-CF3B-D6F4-C0EC-C187B71D1481}"/>
              </a:ext>
            </a:extLst>
          </p:cNvPr>
          <p:cNvSpPr txBox="1"/>
          <p:nvPr/>
        </p:nvSpPr>
        <p:spPr>
          <a:xfrm>
            <a:off x="4433453" y="1388016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Temperature, Thermal Properties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5C94A6-FEC7-F18D-32A0-9C2FED71B846}"/>
              </a:ext>
            </a:extLst>
          </p:cNvPr>
          <p:cNvSpPr txBox="1"/>
          <p:nvPr/>
        </p:nvSpPr>
        <p:spPr>
          <a:xfrm>
            <a:off x="4433453" y="2395651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Heat flux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F4B49A-1ED3-D943-FE31-7D2BFAA1611A}"/>
              </a:ext>
            </a:extLst>
          </p:cNvPr>
          <p:cNvSpPr txBox="1"/>
          <p:nvPr/>
        </p:nvSpPr>
        <p:spPr>
          <a:xfrm>
            <a:off x="5223162" y="3514793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Shape Change</a:t>
            </a:r>
          </a:p>
        </p:txBody>
      </p:sp>
    </p:spTree>
    <p:extLst>
      <p:ext uri="{BB962C8B-B14F-4D97-AF65-F5344CB8AC3E}">
        <p14:creationId xmlns:p14="http://schemas.microsoft.com/office/powerpoint/2010/main" val="271862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EA9C-B01D-B355-6AAC-5FAA08DF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AAC59-1624-6306-51C5-7B7436D21D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7</a:t>
            </a:fld>
            <a:endParaRPr lang="uk-U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D5140-093B-8FA1-B73F-6CB505402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" r="6987"/>
          <a:stretch/>
        </p:blipFill>
        <p:spPr bwMode="auto">
          <a:xfrm>
            <a:off x="952067" y="1234812"/>
            <a:ext cx="3339753" cy="355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F5B335-09EC-7C27-AF08-B8FEBFE77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3574"/>
          <a:stretch/>
        </p:blipFill>
        <p:spPr bwMode="auto">
          <a:xfrm>
            <a:off x="7900178" y="1154287"/>
            <a:ext cx="3331413" cy="36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51E15CC-44CB-7260-76E7-84675516504C}"/>
              </a:ext>
            </a:extLst>
          </p:cNvPr>
          <p:cNvCxnSpPr/>
          <p:nvPr/>
        </p:nvCxnSpPr>
        <p:spPr>
          <a:xfrm>
            <a:off x="4433454" y="1801091"/>
            <a:ext cx="33250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EDF1A6-1D8A-29F0-A037-DB79F66006EC}"/>
              </a:ext>
            </a:extLst>
          </p:cNvPr>
          <p:cNvCxnSpPr/>
          <p:nvPr/>
        </p:nvCxnSpPr>
        <p:spPr>
          <a:xfrm>
            <a:off x="4433454" y="2854035"/>
            <a:ext cx="3325091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986CCC-F62F-F152-0632-018266764E58}"/>
              </a:ext>
            </a:extLst>
          </p:cNvPr>
          <p:cNvCxnSpPr/>
          <p:nvPr/>
        </p:nvCxnSpPr>
        <p:spPr>
          <a:xfrm>
            <a:off x="4433454" y="3962400"/>
            <a:ext cx="3325091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35D4F-5A4C-23E5-7770-7E6B0A652B88}"/>
              </a:ext>
            </a:extLst>
          </p:cNvPr>
          <p:cNvSpPr txBox="1"/>
          <p:nvPr/>
        </p:nvSpPr>
        <p:spPr>
          <a:xfrm>
            <a:off x="4433453" y="1388016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Temperature, Thermal Properties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E4A5F-B6D3-F24B-1CE6-0AD43886BD9E}"/>
              </a:ext>
            </a:extLst>
          </p:cNvPr>
          <p:cNvSpPr txBox="1"/>
          <p:nvPr/>
        </p:nvSpPr>
        <p:spPr>
          <a:xfrm>
            <a:off x="4433453" y="2395651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Heat flux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5833A3-F114-2902-9197-5E06EFC8D59F}"/>
              </a:ext>
            </a:extLst>
          </p:cNvPr>
          <p:cNvSpPr txBox="1"/>
          <p:nvPr/>
        </p:nvSpPr>
        <p:spPr>
          <a:xfrm>
            <a:off x="5223162" y="3514793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Shape Change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075DC4E-2453-EE1C-ED37-B71C23BB9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b="3014"/>
          <a:stretch/>
        </p:blipFill>
        <p:spPr bwMode="auto">
          <a:xfrm>
            <a:off x="3992685" y="4521783"/>
            <a:ext cx="4198288" cy="23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9B4D26-33CA-ECEC-E240-91EF812A0722}"/>
              </a:ext>
            </a:extLst>
          </p:cNvPr>
          <p:cNvCxnSpPr/>
          <p:nvPr/>
        </p:nvCxnSpPr>
        <p:spPr>
          <a:xfrm flipH="1" flipV="1">
            <a:off x="3090333" y="4664656"/>
            <a:ext cx="1066031" cy="1025236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C07103-2504-7AB9-3FF1-10BF722A0FB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056801" y="4664656"/>
            <a:ext cx="1066031" cy="10252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5200487-E73D-BA08-1793-E761628D7F06}"/>
              </a:ext>
            </a:extLst>
          </p:cNvPr>
          <p:cNvSpPr txBox="1"/>
          <p:nvPr/>
        </p:nvSpPr>
        <p:spPr>
          <a:xfrm>
            <a:off x="8685735" y="5177274"/>
            <a:ext cx="1760297" cy="37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Flow Field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812BC7-F9A6-F565-89CF-D3632A666C92}"/>
              </a:ext>
            </a:extLst>
          </p:cNvPr>
          <p:cNvSpPr txBox="1"/>
          <p:nvPr/>
        </p:nvSpPr>
        <p:spPr>
          <a:xfrm>
            <a:off x="2201074" y="5051517"/>
            <a:ext cx="1656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Radiative Heat Flux</a:t>
            </a:r>
          </a:p>
        </p:txBody>
      </p:sp>
    </p:spTree>
    <p:extLst>
      <p:ext uri="{BB962C8B-B14F-4D97-AF65-F5344CB8AC3E}">
        <p14:creationId xmlns:p14="http://schemas.microsoft.com/office/powerpoint/2010/main" val="354272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EA9C-B01D-B355-6AAC-5FAA08DF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AAC59-1624-6306-51C5-7B7436D21D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8</a:t>
            </a:fld>
            <a:endParaRPr lang="uk-UA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D9095C-3041-6B4D-8204-43EA6BA432FD}"/>
              </a:ext>
            </a:extLst>
          </p:cNvPr>
          <p:cNvGrpSpPr/>
          <p:nvPr/>
        </p:nvGrpSpPr>
        <p:grpSpPr>
          <a:xfrm>
            <a:off x="938483" y="1140432"/>
            <a:ext cx="10293108" cy="5717569"/>
            <a:chOff x="938483" y="1140432"/>
            <a:chExt cx="10293108" cy="571756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1BD5140-093B-8FA1-B73F-6CB5054027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15" r="6987"/>
            <a:stretch/>
          </p:blipFill>
          <p:spPr bwMode="auto">
            <a:xfrm>
              <a:off x="938483" y="1234209"/>
              <a:ext cx="3353338" cy="356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EF5B335-09EC-7C27-AF08-B8FEBFE771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7" t="3574"/>
            <a:stretch/>
          </p:blipFill>
          <p:spPr bwMode="auto">
            <a:xfrm>
              <a:off x="7900178" y="1140432"/>
              <a:ext cx="3331413" cy="3630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9573812F-1CE6-4859-48A4-D789D0ADDC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12" b="3014"/>
            <a:stretch/>
          </p:blipFill>
          <p:spPr bwMode="auto">
            <a:xfrm>
              <a:off x="3992685" y="4521783"/>
              <a:ext cx="4198288" cy="2336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6B3E6240-9D11-40D3-75FB-022AC5D008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8" t="5859" r="7091" b="7252"/>
            <a:stretch/>
          </p:blipFill>
          <p:spPr bwMode="auto">
            <a:xfrm>
              <a:off x="4291820" y="1234208"/>
              <a:ext cx="3608358" cy="3309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85DA41-16DD-772A-DC2D-077857E52A6F}"/>
              </a:ext>
            </a:extLst>
          </p:cNvPr>
          <p:cNvCxnSpPr/>
          <p:nvPr/>
        </p:nvCxnSpPr>
        <p:spPr>
          <a:xfrm flipH="1">
            <a:off x="6844146" y="3020291"/>
            <a:ext cx="1159336" cy="0"/>
          </a:xfrm>
          <a:prstGeom prst="straightConnector1">
            <a:avLst/>
          </a:prstGeom>
          <a:ln>
            <a:solidFill>
              <a:srgbClr val="008400"/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5CD3B2A-95D8-9E7A-2E28-2F69033DD647}"/>
              </a:ext>
            </a:extLst>
          </p:cNvPr>
          <p:cNvCxnSpPr/>
          <p:nvPr/>
        </p:nvCxnSpPr>
        <p:spPr>
          <a:xfrm flipH="1">
            <a:off x="4184074" y="3020291"/>
            <a:ext cx="1159336" cy="0"/>
          </a:xfrm>
          <a:prstGeom prst="straightConnector1">
            <a:avLst/>
          </a:prstGeom>
          <a:ln>
            <a:solidFill>
              <a:srgbClr val="008400"/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EB806B-AC09-026C-278D-1352B2E9FA2F}"/>
              </a:ext>
            </a:extLst>
          </p:cNvPr>
          <p:cNvCxnSpPr>
            <a:cxnSpLocks/>
          </p:cNvCxnSpPr>
          <p:nvPr/>
        </p:nvCxnSpPr>
        <p:spPr>
          <a:xfrm>
            <a:off x="6096000" y="3442855"/>
            <a:ext cx="0" cy="1988127"/>
          </a:xfrm>
          <a:prstGeom prst="straightConnector1">
            <a:avLst/>
          </a:prstGeom>
          <a:ln>
            <a:solidFill>
              <a:srgbClr val="008400"/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28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6E8D9-7983-BCD8-8FFC-08015374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Challenges of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F7280-3139-E8E8-031E-8DDD41A38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198"/>
            <a:ext cx="11180064" cy="5029201"/>
          </a:xfrm>
        </p:spPr>
        <p:txBody>
          <a:bodyPr/>
          <a:lstStyle/>
          <a:p>
            <a:r>
              <a:rPr lang="en-US" b="0" i="1"/>
              <a:t>Fundamental challenge of fluid/solid coupling relates to time-scales and boundary conditions.</a:t>
            </a:r>
          </a:p>
          <a:p>
            <a:r>
              <a:rPr lang="en-US" i="1"/>
              <a:t>Want: </a:t>
            </a:r>
            <a:r>
              <a:rPr lang="en-US" b="0"/>
              <a:t>Time-marching according to largest time-stepper – heat conduction/material response</a:t>
            </a:r>
          </a:p>
          <a:p>
            <a:r>
              <a:rPr lang="en-US" i="1"/>
              <a:t>Need: </a:t>
            </a:r>
            <a:r>
              <a:rPr lang="en-US" b="0"/>
              <a:t>Converged steady-state flow solutions at lowest frequency that still captures relevant changes in parameters such as: 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i="1"/>
              <a:t>Surface heat-up/cool-down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i="1"/>
              <a:t>Shape change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r>
              <a:rPr lang="en-US" i="1"/>
              <a:t>Inflow conditions</a:t>
            </a:r>
          </a:p>
          <a:p>
            <a:pPr marL="565150" lvl="1" indent="-285750">
              <a:buFont typeface="Arial" panose="020B0604020202020204" pitchFamily="34" charset="0"/>
              <a:buChar char="•"/>
            </a:pPr>
            <a:endParaRPr lang="en-US" i="1"/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0" i="1">
                <a:solidFill>
                  <a:schemeClr val="bg1"/>
                </a:solidFill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Requires a coupled boundary condition that is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0" i="1" u="sng">
                <a:solidFill>
                  <a:schemeClr val="bg1"/>
                </a:solidFill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consistent</a:t>
            </a:r>
            <a:r>
              <a:rPr lang="en-US" b="0" i="1">
                <a:solidFill>
                  <a:schemeClr val="bg1"/>
                </a:solidFill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 between domains, but that in practice 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0" i="1" u="sng">
                <a:solidFill>
                  <a:schemeClr val="bg1"/>
                </a:solidFill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may not be,</a:t>
            </a:r>
            <a:r>
              <a:rPr lang="en-US" b="0" i="1">
                <a:solidFill>
                  <a:schemeClr val="bg1"/>
                </a:solidFill>
                <a:latin typeface="Arial" panose="020B06040202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 due to disparate time-scales.</a:t>
            </a:r>
          </a:p>
          <a:p>
            <a:pPr lvl="1" indent="0">
              <a:buNone/>
            </a:pPr>
            <a:endParaRPr lang="en-US" i="1"/>
          </a:p>
          <a:p>
            <a:r>
              <a:rPr lang="en-US" i="1" u="sng">
                <a:solidFill>
                  <a:schemeClr val="accent2"/>
                </a:solidFill>
              </a:rPr>
              <a:t>Cost of this coupling methodology is directly related to how much physical time the solid can integrate before requiring a fluid update, as is the accuracy of the boundary condition.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/>
          </a:p>
          <a:p>
            <a:pPr marL="565150" lvl="1" indent="-285750">
              <a:buFont typeface="Arial" panose="020B0604020202020204" pitchFamily="34" charset="0"/>
              <a:buChar char="•"/>
            </a:pPr>
            <a:endParaRPr lang="en-US" i="1"/>
          </a:p>
          <a:p>
            <a:pPr marL="565150" lvl="1" indent="-285750">
              <a:buFont typeface="Arial" panose="020B0604020202020204" pitchFamily="34" charset="0"/>
              <a:buChar char="•"/>
            </a:pPr>
            <a:endParaRPr lang="en-US" i="1"/>
          </a:p>
          <a:p>
            <a:pPr marL="565150" lvl="1" indent="-285750">
              <a:buFont typeface="Arial" panose="020B0604020202020204" pitchFamily="34" charset="0"/>
              <a:buChar char="•"/>
            </a:pPr>
            <a:endParaRPr lang="en-US" i="1"/>
          </a:p>
          <a:p>
            <a:pPr marL="565150" lvl="1" indent="-285750">
              <a:buFont typeface="Arial" panose="020B0604020202020204" pitchFamily="34" charset="0"/>
              <a:buChar char="•"/>
            </a:pPr>
            <a:endParaRPr lang="en-US" i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7A7E7-CA38-799B-622E-C73E2B122D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9</a:t>
            </a:fld>
            <a:endParaRPr lang="uk-UA"/>
          </a:p>
        </p:txBody>
      </p:sp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70CED35A-9D43-0B5C-E25A-BBACCB1F1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67" y="3027335"/>
            <a:ext cx="4809225" cy="258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012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FBC8FB4A68C24E93495359E20C8A99" ma:contentTypeVersion="5" ma:contentTypeDescription="Create a new document." ma:contentTypeScope="" ma:versionID="c22479038e36e17a2024dae39b91749b">
  <xsd:schema xmlns:xsd="http://www.w3.org/2001/XMLSchema" xmlns:xs="http://www.w3.org/2001/XMLSchema" xmlns:p="http://schemas.microsoft.com/office/2006/metadata/properties" xmlns:ns2="4b9e2a60-08cc-4b07-bcb6-f76d874a386e" xmlns:ns3="fe52e441-688d-47fd-93f6-da5419318f0f" targetNamespace="http://schemas.microsoft.com/office/2006/metadata/properties" ma:root="true" ma:fieldsID="dccbef58ae082b8344d04af4498dc745" ns2:_="" ns3:_="">
    <xsd:import namespace="4b9e2a60-08cc-4b07-bcb6-f76d874a386e"/>
    <xsd:import namespace="fe52e441-688d-47fd-93f6-da5419318f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9e2a60-08cc-4b07-bcb6-f76d874a3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2e441-688d-47fd-93f6-da5419318f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e52e441-688d-47fd-93f6-da5419318f0f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5D90D55-4CF8-4FF8-9F67-C30286498A46}">
  <ds:schemaRefs>
    <ds:schemaRef ds:uri="4b9e2a60-08cc-4b07-bcb6-f76d874a386e"/>
    <ds:schemaRef ds:uri="fe52e441-688d-47fd-93f6-da5419318f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AE54FD-935F-41B7-A2AD-D82757891F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F6CF94-3835-4291-A7F5-6B61552363F6}">
  <ds:schemaRefs>
    <ds:schemaRef ds:uri="4b9e2a60-08cc-4b07-bcb6-f76d874a386e"/>
    <ds:schemaRef ds:uri="fe52e441-688d-47fd-93f6-da5419318f0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24541</TotalTime>
  <Words>1542</Words>
  <Application>Microsoft Macintosh PowerPoint</Application>
  <PresentationFormat>Widescreen</PresentationFormat>
  <Paragraphs>312</Paragraphs>
  <Slides>23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.AppleSystemUIFont</vt:lpstr>
      <vt:lpstr>arial</vt:lpstr>
      <vt:lpstr>arial</vt:lpstr>
      <vt:lpstr>Arial Bold</vt:lpstr>
      <vt:lpstr>Calibri</vt:lpstr>
      <vt:lpstr>Helvetica</vt:lpstr>
      <vt:lpstr>Helvetica Light</vt:lpstr>
      <vt:lpstr>Helvetica Neue</vt:lpstr>
      <vt:lpstr>Helvetica Neue Light</vt:lpstr>
      <vt:lpstr>HELVETICA NEUE THIN</vt:lpstr>
      <vt:lpstr>HELVETICA NEUE THIN</vt:lpstr>
      <vt:lpstr>2_Office Theme</vt:lpstr>
      <vt:lpstr>PowerPoint Presentation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of Coupling</vt:lpstr>
      <vt:lpstr>Coupled Boundary Condition Approaches</vt:lpstr>
      <vt:lpstr>Developments Motivated by Application Needs</vt:lpstr>
      <vt:lpstr>Arc-Jet Series: PICA</vt:lpstr>
      <vt:lpstr>Arc-Jet Series: PICA</vt:lpstr>
      <vt:lpstr>Arcjet Series: 3MDCP</vt:lpstr>
      <vt:lpstr>Arcjet Series: 3MDCP</vt:lpstr>
      <vt:lpstr>Arcjet Series: 3MDCP</vt:lpstr>
      <vt:lpstr>Developments Motivated by Application Needs</vt:lpstr>
      <vt:lpstr>MSR-EES Aeroshell</vt:lpstr>
      <vt:lpstr>Developments Motivated by Application Needs</vt:lpstr>
      <vt:lpstr>Dragonfly</vt:lpstr>
      <vt:lpstr>Dragonfly</vt:lpstr>
      <vt:lpstr>Conclusions and Future Efforts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GCD Annual Program Review - Project Presentation Template</dc:title>
  <dc:creator>Lee</dc:creator>
  <cp:lastModifiedBy>Schroeder, Olivia M. (ARC-TSM)[Analytical Mechanics Associates, INC.]</cp:lastModifiedBy>
  <cp:revision>29</cp:revision>
  <cp:lastPrinted>2017-06-09T12:17:02Z</cp:lastPrinted>
  <dcterms:created xsi:type="dcterms:W3CDTF">2011-06-13T11:07:26Z</dcterms:created>
  <dcterms:modified xsi:type="dcterms:W3CDTF">2023-11-02T16:38:44Z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0x010100C1FBC8FB4A68C24E93495359E20C8A99</vt:lpwstr>
  </property>
  <property fmtid="{D5CDD505-2E9C-101B-9397-08002B2CF9AE}" pid="3" name="Order">
    <vt:r8>939900</vt:r8>
  </property>
  <property fmtid="{D5CDD505-2E9C-101B-9397-08002B2CF9AE}" pid="4" name="ComplianceAssetId">
    <vt:lpwstr/>
  </property>
  <property fmtid="{D5CDD505-2E9C-101B-9397-08002B2CF9AE}" pid="5" name="PMDispositionComm">
    <vt:lpwstr/>
  </property>
  <property fmtid="{D5CDD505-2E9C-101B-9397-08002B2CF9AE}" pid="6" name="EvaluatorComments">
    <vt:lpwstr/>
  </property>
  <property fmtid="{D5CDD505-2E9C-101B-9397-08002B2CF9AE}" pid="7" name="Description0">
    <vt:lpwstr/>
  </property>
  <property fmtid="{D5CDD505-2E9C-101B-9397-08002B2CF9AE}" pid="8" name="ApprovedBy">
    <vt:lpwstr/>
  </property>
  <property fmtid="{D5CDD505-2E9C-101B-9397-08002B2CF9AE}" pid="9" name="Evaluators">
    <vt:lpwstr/>
  </property>
  <property fmtid="{D5CDD505-2E9C-101B-9397-08002B2CF9AE}" pid="10" name="DocumentLinkGen">
    <vt:lpwstr>, </vt:lpwstr>
  </property>
  <property fmtid="{D5CDD505-2E9C-101B-9397-08002B2CF9AE}" pid="11" name="DocumentLinkGenTest">
    <vt:lpwstr>, </vt:lpwstr>
  </property>
  <property fmtid="{D5CDD505-2E9C-101B-9397-08002B2CF9AE}" pid="12" name="MediaServiceImageTags">
    <vt:lpwstr/>
  </property>
  <property fmtid="{D5CDD505-2E9C-101B-9397-08002B2CF9AE}" pid="13" name="xd_Signature">
    <vt:bool>false</vt:bool>
  </property>
  <property fmtid="{D5CDD505-2E9C-101B-9397-08002B2CF9AE}" pid="14" name="xd_Prog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</Properties>
</file>