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83" r:id="rId2"/>
    <p:sldId id="331" r:id="rId3"/>
    <p:sldId id="384" r:id="rId4"/>
    <p:sldId id="381" r:id="rId5"/>
    <p:sldId id="277" r:id="rId6"/>
    <p:sldId id="324" r:id="rId7"/>
    <p:sldId id="355" r:id="rId8"/>
    <p:sldId id="350" r:id="rId9"/>
    <p:sldId id="390" r:id="rId10"/>
    <p:sldId id="337" r:id="rId11"/>
    <p:sldId id="392" r:id="rId12"/>
    <p:sldId id="348" r:id="rId13"/>
    <p:sldId id="394" r:id="rId14"/>
    <p:sldId id="335" r:id="rId15"/>
    <p:sldId id="353" r:id="rId16"/>
    <p:sldId id="365" r:id="rId17"/>
    <p:sldId id="366" r:id="rId18"/>
    <p:sldId id="368" r:id="rId19"/>
    <p:sldId id="391" r:id="rId20"/>
    <p:sldId id="358" r:id="rId21"/>
    <p:sldId id="332" r:id="rId22"/>
    <p:sldId id="360" r:id="rId23"/>
    <p:sldId id="359" r:id="rId24"/>
    <p:sldId id="374" r:id="rId25"/>
    <p:sldId id="389" r:id="rId26"/>
    <p:sldId id="299" r:id="rId27"/>
    <p:sldId id="369" r:id="rId28"/>
    <p:sldId id="375" r:id="rId29"/>
    <p:sldId id="388" r:id="rId30"/>
    <p:sldId id="378" r:id="rId31"/>
    <p:sldId id="396" r:id="rId32"/>
    <p:sldId id="298" r:id="rId33"/>
    <p:sldId id="399" r:id="rId34"/>
    <p:sldId id="395" r:id="rId35"/>
    <p:sldId id="3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nes, Carly J. (MSFC-EM32)[NSTR Fellow]" initials="RCJ(EF" lastIdx="5" clrIdx="0">
    <p:extLst>
      <p:ext uri="{19B8F6BF-5375-455C-9EA6-DF929625EA0E}">
        <p15:presenceInfo xmlns:p15="http://schemas.microsoft.com/office/powerpoint/2012/main" userId="S::cromnes@ndc.nasa.gov::ac9a031c-6140-4752-b30c-2203e4d5b6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9C"/>
    <a:srgbClr val="FFC7CE"/>
    <a:srgbClr val="C6EF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73819" autoAdjust="0"/>
  </p:normalViewPr>
  <p:slideViewPr>
    <p:cSldViewPr snapToGrid="0">
      <p:cViewPr varScale="1">
        <p:scale>
          <a:sx n="49" d="100"/>
          <a:sy n="49" d="100"/>
        </p:scale>
        <p:origin x="7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mcsnaf02\EM32DATA\Mat_Dev\Dev_Projects\GCD_FY21-RAAMBO\Task_Data\3-AM_Parameter_Development\Mo_CDS_LPBF\Mo-ZrC\DATA\Mo-ZrC-Density-Summary-All-Siz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snasgld\em32data\Mat_Dev\Dev_Projects\GCD_FY21-RAAMBO\Task_Data\3-AM_Parameter_Development\Mo_CDS_LPBF\Mo-ZrC\DATA\Density%20Data\Mo-ZrC-Density-Summary-All-Sizes-NeedsUpdat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snasgld\em32data\Mat_Dev\Dev_Projects\GCD_FY21-RAAMBO\Task_Data\3-AM_Parameter_Development\Mo_CDS_LPBF\Mo-ZrC\DATA\Density%20Data\Mo-ZrC-Density-Summary-All-Sizes-NeedsUpdat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snasgld\em32data\Mat_Dev\Dev_Projects\GCD_FY21-RAAMBO\Task_Data\3-AM_Parameter_Development\Mo_CDS_LPBF\Mo-ZrC\DATA\Density%20Data\Mo-ZrC-Density-Summary-All-Sizes-NeedsUpdating.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Sheet1!$P$3</c:f>
              <c:strCache>
                <c:ptCount val="1"/>
                <c:pt idx="0">
                  <c:v>ρ He pyc (%TD)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Sheet1!$O$4:$O$8</c:f>
              <c:numCache>
                <c:formatCode>General</c:formatCode>
                <c:ptCount val="5"/>
                <c:pt idx="0">
                  <c:v>0</c:v>
                </c:pt>
                <c:pt idx="1">
                  <c:v>0.15</c:v>
                </c:pt>
                <c:pt idx="2">
                  <c:v>0.3</c:v>
                </c:pt>
                <c:pt idx="3">
                  <c:v>0.6</c:v>
                </c:pt>
                <c:pt idx="4">
                  <c:v>1.35</c:v>
                </c:pt>
              </c:numCache>
            </c:numRef>
          </c:xVal>
          <c:yVal>
            <c:numRef>
              <c:f>Sheet1!$P$4:$P$8</c:f>
              <c:numCache>
                <c:formatCode>General</c:formatCode>
                <c:ptCount val="5"/>
                <c:pt idx="0">
                  <c:v>99.626750972762679</c:v>
                </c:pt>
                <c:pt idx="1">
                  <c:v>98.53</c:v>
                </c:pt>
                <c:pt idx="2">
                  <c:v>97.31</c:v>
                </c:pt>
                <c:pt idx="3">
                  <c:v>98.47</c:v>
                </c:pt>
                <c:pt idx="4">
                  <c:v>98.71</c:v>
                </c:pt>
              </c:numCache>
            </c:numRef>
          </c:yVal>
          <c:smooth val="0"/>
          <c:extLst>
            <c:ext xmlns:c16="http://schemas.microsoft.com/office/drawing/2014/chart" uri="{C3380CC4-5D6E-409C-BE32-E72D297353CC}">
              <c16:uniqueId val="{00000000-911F-4293-990E-FB3084F8BA95}"/>
            </c:ext>
          </c:extLst>
        </c:ser>
        <c:ser>
          <c:idx val="1"/>
          <c:order val="1"/>
          <c:tx>
            <c:strRef>
              <c:f>Sheet1!$Q$3</c:f>
              <c:strCache>
                <c:ptCount val="1"/>
                <c:pt idx="0">
                  <c:v>ρ Archimedes (%TD)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Sheet1!$O$4:$O$8</c:f>
              <c:numCache>
                <c:formatCode>General</c:formatCode>
                <c:ptCount val="5"/>
                <c:pt idx="0">
                  <c:v>0</c:v>
                </c:pt>
                <c:pt idx="1">
                  <c:v>0.15</c:v>
                </c:pt>
                <c:pt idx="2">
                  <c:v>0.3</c:v>
                </c:pt>
                <c:pt idx="3">
                  <c:v>0.6</c:v>
                </c:pt>
                <c:pt idx="4">
                  <c:v>1.35</c:v>
                </c:pt>
              </c:numCache>
            </c:numRef>
          </c:xVal>
          <c:yVal>
            <c:numRef>
              <c:f>Sheet1!$Q$4:$Q$8</c:f>
              <c:numCache>
                <c:formatCode>General</c:formatCode>
                <c:ptCount val="5"/>
                <c:pt idx="0">
                  <c:v>95.642023346303517</c:v>
                </c:pt>
                <c:pt idx="1">
                  <c:v>94.44</c:v>
                </c:pt>
                <c:pt idx="2">
                  <c:v>95.23</c:v>
                </c:pt>
                <c:pt idx="3">
                  <c:v>96.41</c:v>
                </c:pt>
                <c:pt idx="4">
                  <c:v>96.35</c:v>
                </c:pt>
              </c:numCache>
            </c:numRef>
          </c:yVal>
          <c:smooth val="0"/>
          <c:extLst>
            <c:ext xmlns:c16="http://schemas.microsoft.com/office/drawing/2014/chart" uri="{C3380CC4-5D6E-409C-BE32-E72D297353CC}">
              <c16:uniqueId val="{00000001-911F-4293-990E-FB3084F8BA95}"/>
            </c:ext>
          </c:extLst>
        </c:ser>
        <c:ser>
          <c:idx val="2"/>
          <c:order val="2"/>
          <c:tx>
            <c:strRef>
              <c:f>Sheet1!$R$3</c:f>
              <c:strCache>
                <c:ptCount val="1"/>
                <c:pt idx="0">
                  <c:v>ρ Optical (% RD)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Sheet1!$O$4:$O$8</c:f>
              <c:numCache>
                <c:formatCode>General</c:formatCode>
                <c:ptCount val="5"/>
                <c:pt idx="0">
                  <c:v>0</c:v>
                </c:pt>
                <c:pt idx="1">
                  <c:v>0.15</c:v>
                </c:pt>
                <c:pt idx="2">
                  <c:v>0.3</c:v>
                </c:pt>
                <c:pt idx="3">
                  <c:v>0.6</c:v>
                </c:pt>
                <c:pt idx="4">
                  <c:v>1.35</c:v>
                </c:pt>
              </c:numCache>
            </c:numRef>
          </c:xVal>
          <c:yVal>
            <c:numRef>
              <c:f>Sheet1!$R$4:$R$8</c:f>
              <c:numCache>
                <c:formatCode>General</c:formatCode>
                <c:ptCount val="5"/>
                <c:pt idx="0" formatCode="0.000">
                  <c:v>99.323999999999998</c:v>
                </c:pt>
                <c:pt idx="1">
                  <c:v>98.19</c:v>
                </c:pt>
                <c:pt idx="2">
                  <c:v>96.9</c:v>
                </c:pt>
                <c:pt idx="3">
                  <c:v>98.07</c:v>
                </c:pt>
                <c:pt idx="4">
                  <c:v>98.73</c:v>
                </c:pt>
              </c:numCache>
            </c:numRef>
          </c:yVal>
          <c:smooth val="0"/>
          <c:extLst>
            <c:ext xmlns:c16="http://schemas.microsoft.com/office/drawing/2014/chart" uri="{C3380CC4-5D6E-409C-BE32-E72D297353CC}">
              <c16:uniqueId val="{00000002-911F-4293-990E-FB3084F8BA95}"/>
            </c:ext>
          </c:extLst>
        </c:ser>
        <c:dLbls>
          <c:showLegendKey val="0"/>
          <c:showVal val="0"/>
          <c:showCatName val="0"/>
          <c:showSerName val="0"/>
          <c:showPercent val="0"/>
          <c:showBubbleSize val="0"/>
        </c:dLbls>
        <c:axId val="717042687"/>
        <c:axId val="717044351"/>
      </c:scatterChart>
      <c:scatterChart>
        <c:scatterStyle val="lineMarker"/>
        <c:varyColors val="0"/>
        <c:ser>
          <c:idx val="3"/>
          <c:order val="3"/>
          <c:tx>
            <c:strRef>
              <c:f>Sheet1!$W$2</c:f>
              <c:strCache>
                <c:ptCount val="1"/>
                <c:pt idx="0">
                  <c:v>CSC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Sheet1!$V$4:$V$31</c:f>
              <c:numCache>
                <c:formatCode>General</c:formatCode>
                <c:ptCount val="2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pt idx="20">
                  <c:v>1</c:v>
                </c:pt>
                <c:pt idx="21">
                  <c:v>1.05</c:v>
                </c:pt>
                <c:pt idx="22">
                  <c:v>1.1000000000000001</c:v>
                </c:pt>
                <c:pt idx="23">
                  <c:v>1.1499999999999999</c:v>
                </c:pt>
                <c:pt idx="24">
                  <c:v>1.2</c:v>
                </c:pt>
                <c:pt idx="25">
                  <c:v>1.25</c:v>
                </c:pt>
                <c:pt idx="26">
                  <c:v>1.3</c:v>
                </c:pt>
                <c:pt idx="27">
                  <c:v>1.35</c:v>
                </c:pt>
              </c:numCache>
            </c:numRef>
          </c:xVal>
          <c:yVal>
            <c:numRef>
              <c:f>Sheet1!$W$4:$W$31</c:f>
              <c:numCache>
                <c:formatCode>General</c:formatCode>
                <c:ptCount val="28"/>
                <c:pt idx="0">
                  <c:v>6.8365299999999998</c:v>
                </c:pt>
                <c:pt idx="1">
                  <c:v>6.3190600000000003</c:v>
                </c:pt>
                <c:pt idx="2">
                  <c:v>6.0847499999999997</c:v>
                </c:pt>
                <c:pt idx="3">
                  <c:v>6.3385199999999999</c:v>
                </c:pt>
                <c:pt idx="4">
                  <c:v>7.2629200000000003</c:v>
                </c:pt>
                <c:pt idx="5">
                  <c:v>7.54488</c:v>
                </c:pt>
                <c:pt idx="6">
                  <c:v>6.29854</c:v>
                </c:pt>
                <c:pt idx="7">
                  <c:v>5.5933000000000002</c:v>
                </c:pt>
                <c:pt idx="8">
                  <c:v>4.81393</c:v>
                </c:pt>
                <c:pt idx="9">
                  <c:v>4.2262000000000004</c:v>
                </c:pt>
                <c:pt idx="10">
                  <c:v>3.7608600000000001</c:v>
                </c:pt>
                <c:pt idx="11">
                  <c:v>3.4374400000000001</c:v>
                </c:pt>
                <c:pt idx="12">
                  <c:v>3.1316000000000002</c:v>
                </c:pt>
                <c:pt idx="13">
                  <c:v>2.8507099999999999</c:v>
                </c:pt>
                <c:pt idx="14">
                  <c:v>2.6289899999999999</c:v>
                </c:pt>
                <c:pt idx="15">
                  <c:v>2.4391799999999999</c:v>
                </c:pt>
                <c:pt idx="16">
                  <c:v>2.2809499999999998</c:v>
                </c:pt>
                <c:pt idx="17">
                  <c:v>2.1074000000000002</c:v>
                </c:pt>
                <c:pt idx="18">
                  <c:v>1.93337</c:v>
                </c:pt>
                <c:pt idx="19">
                  <c:v>1.8186500000000001</c:v>
                </c:pt>
                <c:pt idx="20">
                  <c:v>1.8186500000000001</c:v>
                </c:pt>
                <c:pt idx="21">
                  <c:v>1.6759299999999999</c:v>
                </c:pt>
                <c:pt idx="22">
                  <c:v>1.5389699999999999</c:v>
                </c:pt>
                <c:pt idx="23">
                  <c:v>1.4284300000000001</c:v>
                </c:pt>
                <c:pt idx="24">
                  <c:v>1.3017399999999999</c:v>
                </c:pt>
                <c:pt idx="25">
                  <c:v>1.2344999999999999</c:v>
                </c:pt>
                <c:pt idx="26">
                  <c:v>1.12782</c:v>
                </c:pt>
                <c:pt idx="27">
                  <c:v>1.0125900000000001</c:v>
                </c:pt>
              </c:numCache>
            </c:numRef>
          </c:yVal>
          <c:smooth val="0"/>
          <c:extLst>
            <c:ext xmlns:c16="http://schemas.microsoft.com/office/drawing/2014/chart" uri="{C3380CC4-5D6E-409C-BE32-E72D297353CC}">
              <c16:uniqueId val="{00000003-911F-4293-990E-FB3084F8BA95}"/>
            </c:ext>
          </c:extLst>
        </c:ser>
        <c:dLbls>
          <c:showLegendKey val="0"/>
          <c:showVal val="0"/>
          <c:showCatName val="0"/>
          <c:showSerName val="0"/>
          <c:showPercent val="0"/>
          <c:showBubbleSize val="0"/>
        </c:dLbls>
        <c:axId val="566726943"/>
        <c:axId val="398990911"/>
      </c:scatterChart>
      <c:valAx>
        <c:axId val="717042687"/>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Mol% </a:t>
                </a:r>
                <a:r>
                  <a:rPr lang="en-US" dirty="0" err="1"/>
                  <a:t>ZrC</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4351"/>
        <c:crosses val="autoZero"/>
        <c:crossBetween val="midCat"/>
      </c:valAx>
      <c:valAx>
        <c:axId val="717044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Density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2687"/>
        <c:crosses val="autoZero"/>
        <c:crossBetween val="midCat"/>
      </c:valAx>
      <c:valAx>
        <c:axId val="398990911"/>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CSC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726943"/>
        <c:crosses val="max"/>
        <c:crossBetween val="midCat"/>
      </c:valAx>
      <c:valAx>
        <c:axId val="566726943"/>
        <c:scaling>
          <c:orientation val="minMax"/>
        </c:scaling>
        <c:delete val="1"/>
        <c:axPos val="b"/>
        <c:numFmt formatCode="General" sourceLinked="1"/>
        <c:majorTickMark val="out"/>
        <c:minorTickMark val="none"/>
        <c:tickLblPos val="nextTo"/>
        <c:crossAx val="39899091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HIP!$U$4</c:f>
              <c:strCache>
                <c:ptCount val="1"/>
                <c:pt idx="0">
                  <c:v>AB</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HIP!$C$5:$G$5</c:f>
              <c:numCache>
                <c:formatCode>General</c:formatCode>
                <c:ptCount val="5"/>
                <c:pt idx="0">
                  <c:v>0</c:v>
                </c:pt>
                <c:pt idx="1">
                  <c:v>0.15</c:v>
                </c:pt>
                <c:pt idx="2">
                  <c:v>0.3</c:v>
                </c:pt>
                <c:pt idx="3">
                  <c:v>0.6</c:v>
                </c:pt>
                <c:pt idx="4">
                  <c:v>1.35</c:v>
                </c:pt>
              </c:numCache>
            </c:numRef>
          </c:xVal>
          <c:yVal>
            <c:numRef>
              <c:f>'As Built'!$R$4:$R$7</c:f>
              <c:numCache>
                <c:formatCode>General</c:formatCode>
                <c:ptCount val="4"/>
                <c:pt idx="0" formatCode="0.000">
                  <c:v>99.323999999999998</c:v>
                </c:pt>
                <c:pt idx="1">
                  <c:v>98.19</c:v>
                </c:pt>
                <c:pt idx="2">
                  <c:v>96.9</c:v>
                </c:pt>
                <c:pt idx="3">
                  <c:v>98.07</c:v>
                </c:pt>
              </c:numCache>
            </c:numRef>
          </c:yVal>
          <c:smooth val="0"/>
          <c:extLst>
            <c:ext xmlns:c16="http://schemas.microsoft.com/office/drawing/2014/chart" uri="{C3380CC4-5D6E-409C-BE32-E72D297353CC}">
              <c16:uniqueId val="{00000000-0302-43EB-99B1-04E588F55452}"/>
            </c:ext>
          </c:extLst>
        </c:ser>
        <c:ser>
          <c:idx val="1"/>
          <c:order val="1"/>
          <c:tx>
            <c:strRef>
              <c:f>HIP!$U$5</c:f>
              <c:strCache>
                <c:ptCount val="1"/>
                <c:pt idx="0">
                  <c:v>HIP</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HIP!$C$5:$G$5</c:f>
              <c:numCache>
                <c:formatCode>General</c:formatCode>
                <c:ptCount val="5"/>
                <c:pt idx="0">
                  <c:v>0</c:v>
                </c:pt>
                <c:pt idx="1">
                  <c:v>0.15</c:v>
                </c:pt>
                <c:pt idx="2">
                  <c:v>0.3</c:v>
                </c:pt>
                <c:pt idx="3">
                  <c:v>0.6</c:v>
                </c:pt>
                <c:pt idx="4">
                  <c:v>1.35</c:v>
                </c:pt>
              </c:numCache>
            </c:numRef>
          </c:xVal>
          <c:yVal>
            <c:numRef>
              <c:f>HIP!$C$21:$F$21</c:f>
              <c:numCache>
                <c:formatCode>General</c:formatCode>
                <c:ptCount val="4"/>
                <c:pt idx="0">
                  <c:v>99.7</c:v>
                </c:pt>
                <c:pt idx="1">
                  <c:v>99.532340000000005</c:v>
                </c:pt>
                <c:pt idx="2">
                  <c:v>99.338629999999995</c:v>
                </c:pt>
                <c:pt idx="3">
                  <c:v>99.351460000000003</c:v>
                </c:pt>
              </c:numCache>
            </c:numRef>
          </c:yVal>
          <c:smooth val="0"/>
          <c:extLst>
            <c:ext xmlns:c16="http://schemas.microsoft.com/office/drawing/2014/chart" uri="{C3380CC4-5D6E-409C-BE32-E72D297353CC}">
              <c16:uniqueId val="{00000001-0302-43EB-99B1-04E588F55452}"/>
            </c:ext>
          </c:extLst>
        </c:ser>
        <c:dLbls>
          <c:showLegendKey val="0"/>
          <c:showVal val="0"/>
          <c:showCatName val="0"/>
          <c:showSerName val="0"/>
          <c:showPercent val="0"/>
          <c:showBubbleSize val="0"/>
        </c:dLbls>
        <c:axId val="717042687"/>
        <c:axId val="717044351"/>
      </c:scatterChart>
      <c:scatterChart>
        <c:scatterStyle val="lineMarker"/>
        <c:varyColors val="0"/>
        <c:ser>
          <c:idx val="3"/>
          <c:order val="2"/>
          <c:tx>
            <c:strRef>
              <c:f>'As Built'!$W$2</c:f>
              <c:strCache>
                <c:ptCount val="1"/>
                <c:pt idx="0">
                  <c:v>CSC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'As Built'!$V$4:$V$31</c:f>
              <c:numCache>
                <c:formatCode>General</c:formatCode>
                <c:ptCount val="2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pt idx="20">
                  <c:v>1</c:v>
                </c:pt>
                <c:pt idx="21">
                  <c:v>1.05</c:v>
                </c:pt>
                <c:pt idx="22">
                  <c:v>1.1000000000000001</c:v>
                </c:pt>
                <c:pt idx="23">
                  <c:v>1.1499999999999999</c:v>
                </c:pt>
                <c:pt idx="24">
                  <c:v>1.2</c:v>
                </c:pt>
                <c:pt idx="25">
                  <c:v>1.25</c:v>
                </c:pt>
                <c:pt idx="26">
                  <c:v>1.3</c:v>
                </c:pt>
                <c:pt idx="27">
                  <c:v>1.35</c:v>
                </c:pt>
              </c:numCache>
            </c:numRef>
          </c:xVal>
          <c:yVal>
            <c:numRef>
              <c:f>'As Built'!$W$4:$W$15</c:f>
              <c:numCache>
                <c:formatCode>General</c:formatCode>
                <c:ptCount val="12"/>
                <c:pt idx="0">
                  <c:v>6.8365299999999998</c:v>
                </c:pt>
                <c:pt idx="1">
                  <c:v>6.3190600000000003</c:v>
                </c:pt>
                <c:pt idx="2">
                  <c:v>6.0847499999999997</c:v>
                </c:pt>
                <c:pt idx="3">
                  <c:v>6.3385199999999999</c:v>
                </c:pt>
                <c:pt idx="4">
                  <c:v>7.2629200000000003</c:v>
                </c:pt>
                <c:pt idx="5">
                  <c:v>7.54488</c:v>
                </c:pt>
                <c:pt idx="6">
                  <c:v>6.29854</c:v>
                </c:pt>
                <c:pt idx="7">
                  <c:v>5.5933000000000002</c:v>
                </c:pt>
                <c:pt idx="8">
                  <c:v>4.81393</c:v>
                </c:pt>
                <c:pt idx="9">
                  <c:v>4.2262000000000004</c:v>
                </c:pt>
                <c:pt idx="10">
                  <c:v>3.7608600000000001</c:v>
                </c:pt>
                <c:pt idx="11">
                  <c:v>3.4374400000000001</c:v>
                </c:pt>
              </c:numCache>
            </c:numRef>
          </c:yVal>
          <c:smooth val="0"/>
          <c:extLst>
            <c:ext xmlns:c16="http://schemas.microsoft.com/office/drawing/2014/chart" uri="{C3380CC4-5D6E-409C-BE32-E72D297353CC}">
              <c16:uniqueId val="{00000002-0302-43EB-99B1-04E588F55452}"/>
            </c:ext>
          </c:extLst>
        </c:ser>
        <c:dLbls>
          <c:showLegendKey val="0"/>
          <c:showVal val="0"/>
          <c:showCatName val="0"/>
          <c:showSerName val="0"/>
          <c:showPercent val="0"/>
          <c:showBubbleSize val="0"/>
        </c:dLbls>
        <c:axId val="456351744"/>
        <c:axId val="456332192"/>
      </c:scatterChart>
      <c:valAx>
        <c:axId val="717042687"/>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Mol% ZrC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4351"/>
        <c:crosses val="autoZero"/>
        <c:crossBetween val="midCat"/>
      </c:valAx>
      <c:valAx>
        <c:axId val="717044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Optical Density (%RD)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2687"/>
        <c:crosses val="autoZero"/>
        <c:crossBetween val="midCat"/>
      </c:valAx>
      <c:valAx>
        <c:axId val="4563321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CSC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351744"/>
        <c:crosses val="max"/>
        <c:crossBetween val="midCat"/>
      </c:valAx>
      <c:valAx>
        <c:axId val="456351744"/>
        <c:scaling>
          <c:orientation val="minMax"/>
        </c:scaling>
        <c:delete val="1"/>
        <c:axPos val="b"/>
        <c:numFmt formatCode="General" sourceLinked="1"/>
        <c:majorTickMark val="out"/>
        <c:minorTickMark val="none"/>
        <c:tickLblPos val="nextTo"/>
        <c:crossAx val="4563321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HIP!$U$4</c:f>
              <c:strCache>
                <c:ptCount val="1"/>
                <c:pt idx="0">
                  <c:v>AB</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HIP!$C$5:$G$5</c:f>
              <c:numCache>
                <c:formatCode>General</c:formatCode>
                <c:ptCount val="5"/>
                <c:pt idx="0">
                  <c:v>0</c:v>
                </c:pt>
                <c:pt idx="1">
                  <c:v>0.15</c:v>
                </c:pt>
                <c:pt idx="2">
                  <c:v>0.3</c:v>
                </c:pt>
                <c:pt idx="3">
                  <c:v>0.6</c:v>
                </c:pt>
                <c:pt idx="4">
                  <c:v>1.35</c:v>
                </c:pt>
              </c:numCache>
            </c:numRef>
          </c:xVal>
          <c:yVal>
            <c:numRef>
              <c:f>'As Built'!$R$4:$R$7</c:f>
              <c:numCache>
                <c:formatCode>General</c:formatCode>
                <c:ptCount val="4"/>
                <c:pt idx="0" formatCode="0.000">
                  <c:v>99.323999999999998</c:v>
                </c:pt>
                <c:pt idx="1">
                  <c:v>98.19</c:v>
                </c:pt>
                <c:pt idx="2">
                  <c:v>96.9</c:v>
                </c:pt>
                <c:pt idx="3">
                  <c:v>98.07</c:v>
                </c:pt>
              </c:numCache>
            </c:numRef>
          </c:yVal>
          <c:smooth val="0"/>
          <c:extLst>
            <c:ext xmlns:c16="http://schemas.microsoft.com/office/drawing/2014/chart" uri="{C3380CC4-5D6E-409C-BE32-E72D297353CC}">
              <c16:uniqueId val="{00000000-6EE2-4BDB-B731-9C712B71758C}"/>
            </c:ext>
          </c:extLst>
        </c:ser>
        <c:ser>
          <c:idx val="1"/>
          <c:order val="1"/>
          <c:tx>
            <c:strRef>
              <c:f>HIP!$U$5</c:f>
              <c:strCache>
                <c:ptCount val="1"/>
                <c:pt idx="0">
                  <c:v>HIP</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HIP!$C$5:$G$5</c:f>
              <c:numCache>
                <c:formatCode>General</c:formatCode>
                <c:ptCount val="5"/>
                <c:pt idx="0">
                  <c:v>0</c:v>
                </c:pt>
                <c:pt idx="1">
                  <c:v>0.15</c:v>
                </c:pt>
                <c:pt idx="2">
                  <c:v>0.3</c:v>
                </c:pt>
                <c:pt idx="3">
                  <c:v>0.6</c:v>
                </c:pt>
                <c:pt idx="4">
                  <c:v>1.35</c:v>
                </c:pt>
              </c:numCache>
            </c:numRef>
          </c:xVal>
          <c:yVal>
            <c:numRef>
              <c:f>HIP!$C$21:$F$21</c:f>
              <c:numCache>
                <c:formatCode>General</c:formatCode>
                <c:ptCount val="4"/>
                <c:pt idx="0">
                  <c:v>99.7</c:v>
                </c:pt>
                <c:pt idx="1">
                  <c:v>99.532340000000005</c:v>
                </c:pt>
                <c:pt idx="2">
                  <c:v>99.338629999999995</c:v>
                </c:pt>
                <c:pt idx="3">
                  <c:v>99.351460000000003</c:v>
                </c:pt>
              </c:numCache>
            </c:numRef>
          </c:yVal>
          <c:smooth val="0"/>
          <c:extLst>
            <c:ext xmlns:c16="http://schemas.microsoft.com/office/drawing/2014/chart" uri="{C3380CC4-5D6E-409C-BE32-E72D297353CC}">
              <c16:uniqueId val="{00000001-6EE2-4BDB-B731-9C712B71758C}"/>
            </c:ext>
          </c:extLst>
        </c:ser>
        <c:dLbls>
          <c:showLegendKey val="0"/>
          <c:showVal val="0"/>
          <c:showCatName val="0"/>
          <c:showSerName val="0"/>
          <c:showPercent val="0"/>
          <c:showBubbleSize val="0"/>
        </c:dLbls>
        <c:axId val="717042687"/>
        <c:axId val="717044351"/>
      </c:scatterChart>
      <c:scatterChart>
        <c:scatterStyle val="lineMarker"/>
        <c:varyColors val="0"/>
        <c:ser>
          <c:idx val="3"/>
          <c:order val="2"/>
          <c:tx>
            <c:strRef>
              <c:f>'As Built'!$W$2</c:f>
              <c:strCache>
                <c:ptCount val="1"/>
                <c:pt idx="0">
                  <c:v>CSC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'As Built'!$V$4:$V$31</c:f>
              <c:numCache>
                <c:formatCode>General</c:formatCode>
                <c:ptCount val="2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pt idx="20">
                  <c:v>1</c:v>
                </c:pt>
                <c:pt idx="21">
                  <c:v>1.05</c:v>
                </c:pt>
                <c:pt idx="22">
                  <c:v>1.1000000000000001</c:v>
                </c:pt>
                <c:pt idx="23">
                  <c:v>1.1499999999999999</c:v>
                </c:pt>
                <c:pt idx="24">
                  <c:v>1.2</c:v>
                </c:pt>
                <c:pt idx="25">
                  <c:v>1.25</c:v>
                </c:pt>
                <c:pt idx="26">
                  <c:v>1.3</c:v>
                </c:pt>
                <c:pt idx="27">
                  <c:v>1.35</c:v>
                </c:pt>
              </c:numCache>
            </c:numRef>
          </c:xVal>
          <c:yVal>
            <c:numRef>
              <c:f>'As Built'!$W$4:$W$15</c:f>
              <c:numCache>
                <c:formatCode>General</c:formatCode>
                <c:ptCount val="12"/>
                <c:pt idx="0">
                  <c:v>6.8365299999999998</c:v>
                </c:pt>
                <c:pt idx="1">
                  <c:v>6.3190600000000003</c:v>
                </c:pt>
                <c:pt idx="2">
                  <c:v>6.0847499999999997</c:v>
                </c:pt>
                <c:pt idx="3">
                  <c:v>6.3385199999999999</c:v>
                </c:pt>
                <c:pt idx="4">
                  <c:v>7.2629200000000003</c:v>
                </c:pt>
                <c:pt idx="5">
                  <c:v>7.54488</c:v>
                </c:pt>
                <c:pt idx="6">
                  <c:v>6.29854</c:v>
                </c:pt>
                <c:pt idx="7">
                  <c:v>5.5933000000000002</c:v>
                </c:pt>
                <c:pt idx="8">
                  <c:v>4.81393</c:v>
                </c:pt>
                <c:pt idx="9">
                  <c:v>4.2262000000000004</c:v>
                </c:pt>
                <c:pt idx="10">
                  <c:v>3.7608600000000001</c:v>
                </c:pt>
                <c:pt idx="11">
                  <c:v>3.4374400000000001</c:v>
                </c:pt>
              </c:numCache>
            </c:numRef>
          </c:yVal>
          <c:smooth val="0"/>
          <c:extLst>
            <c:ext xmlns:c16="http://schemas.microsoft.com/office/drawing/2014/chart" uri="{C3380CC4-5D6E-409C-BE32-E72D297353CC}">
              <c16:uniqueId val="{00000002-6EE2-4BDB-B731-9C712B71758C}"/>
            </c:ext>
          </c:extLst>
        </c:ser>
        <c:dLbls>
          <c:showLegendKey val="0"/>
          <c:showVal val="0"/>
          <c:showCatName val="0"/>
          <c:showSerName val="0"/>
          <c:showPercent val="0"/>
          <c:showBubbleSize val="0"/>
        </c:dLbls>
        <c:axId val="456351744"/>
        <c:axId val="456332192"/>
      </c:scatterChart>
      <c:valAx>
        <c:axId val="717042687"/>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Mol% ZrC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4351"/>
        <c:crosses val="autoZero"/>
        <c:crossBetween val="midCat"/>
      </c:valAx>
      <c:valAx>
        <c:axId val="717044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Optical Density (%RD)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2687"/>
        <c:crosses val="autoZero"/>
        <c:crossBetween val="midCat"/>
      </c:valAx>
      <c:valAx>
        <c:axId val="4563321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CSC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351744"/>
        <c:crosses val="max"/>
        <c:crossBetween val="midCat"/>
      </c:valAx>
      <c:valAx>
        <c:axId val="456351744"/>
        <c:scaling>
          <c:orientation val="minMax"/>
        </c:scaling>
        <c:delete val="1"/>
        <c:axPos val="b"/>
        <c:numFmt formatCode="General" sourceLinked="1"/>
        <c:majorTickMark val="out"/>
        <c:minorTickMark val="none"/>
        <c:tickLblPos val="nextTo"/>
        <c:crossAx val="456332192"/>
        <c:crosses val="autoZero"/>
        <c:crossBetween val="midCat"/>
      </c:valAx>
      <c:spPr>
        <a:noFill/>
        <a:ln>
          <a:noFill/>
        </a:ln>
        <a:effectLst/>
      </c:spPr>
    </c:plotArea>
    <c:legend>
      <c:legendPos val="b"/>
      <c:layout>
        <c:manualLayout>
          <c:xMode val="edge"/>
          <c:yMode val="edge"/>
          <c:x val="0.1894442816798857"/>
          <c:y val="0.80373571255649756"/>
          <c:w val="0.62111106054753829"/>
          <c:h val="0.100744369049102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HIP!$U$4</c:f>
              <c:strCache>
                <c:ptCount val="1"/>
                <c:pt idx="0">
                  <c:v>AB</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HIP!$C$5:$G$5</c:f>
              <c:numCache>
                <c:formatCode>General</c:formatCode>
                <c:ptCount val="5"/>
                <c:pt idx="0">
                  <c:v>0</c:v>
                </c:pt>
                <c:pt idx="1">
                  <c:v>0.15</c:v>
                </c:pt>
                <c:pt idx="2">
                  <c:v>0.3</c:v>
                </c:pt>
                <c:pt idx="3">
                  <c:v>0.6</c:v>
                </c:pt>
                <c:pt idx="4">
                  <c:v>1.35</c:v>
                </c:pt>
              </c:numCache>
            </c:numRef>
          </c:xVal>
          <c:yVal>
            <c:numRef>
              <c:f>'As Built'!$R$4:$R$7</c:f>
              <c:numCache>
                <c:formatCode>General</c:formatCode>
                <c:ptCount val="4"/>
                <c:pt idx="0" formatCode="0.000">
                  <c:v>99.323999999999998</c:v>
                </c:pt>
                <c:pt idx="1">
                  <c:v>98.19</c:v>
                </c:pt>
                <c:pt idx="2">
                  <c:v>96.9</c:v>
                </c:pt>
                <c:pt idx="3">
                  <c:v>98.07</c:v>
                </c:pt>
              </c:numCache>
            </c:numRef>
          </c:yVal>
          <c:smooth val="0"/>
          <c:extLst>
            <c:ext xmlns:c16="http://schemas.microsoft.com/office/drawing/2014/chart" uri="{C3380CC4-5D6E-409C-BE32-E72D297353CC}">
              <c16:uniqueId val="{00000000-6EE2-4BDB-B731-9C712B71758C}"/>
            </c:ext>
          </c:extLst>
        </c:ser>
        <c:ser>
          <c:idx val="1"/>
          <c:order val="1"/>
          <c:tx>
            <c:strRef>
              <c:f>HIP!$U$5</c:f>
              <c:strCache>
                <c:ptCount val="1"/>
                <c:pt idx="0">
                  <c:v>HIP</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HIP!$C$5:$G$5</c:f>
              <c:numCache>
                <c:formatCode>General</c:formatCode>
                <c:ptCount val="5"/>
                <c:pt idx="0">
                  <c:v>0</c:v>
                </c:pt>
                <c:pt idx="1">
                  <c:v>0.15</c:v>
                </c:pt>
                <c:pt idx="2">
                  <c:v>0.3</c:v>
                </c:pt>
                <c:pt idx="3">
                  <c:v>0.6</c:v>
                </c:pt>
                <c:pt idx="4">
                  <c:v>1.35</c:v>
                </c:pt>
              </c:numCache>
            </c:numRef>
          </c:xVal>
          <c:yVal>
            <c:numRef>
              <c:f>HIP!$C$21:$F$21</c:f>
              <c:numCache>
                <c:formatCode>General</c:formatCode>
                <c:ptCount val="4"/>
                <c:pt idx="0">
                  <c:v>99.7</c:v>
                </c:pt>
                <c:pt idx="1">
                  <c:v>99.532340000000005</c:v>
                </c:pt>
                <c:pt idx="2">
                  <c:v>99.338629999999995</c:v>
                </c:pt>
                <c:pt idx="3">
                  <c:v>99.351460000000003</c:v>
                </c:pt>
              </c:numCache>
            </c:numRef>
          </c:yVal>
          <c:smooth val="0"/>
          <c:extLst>
            <c:ext xmlns:c16="http://schemas.microsoft.com/office/drawing/2014/chart" uri="{C3380CC4-5D6E-409C-BE32-E72D297353CC}">
              <c16:uniqueId val="{00000001-6EE2-4BDB-B731-9C712B71758C}"/>
            </c:ext>
          </c:extLst>
        </c:ser>
        <c:dLbls>
          <c:showLegendKey val="0"/>
          <c:showVal val="0"/>
          <c:showCatName val="0"/>
          <c:showSerName val="0"/>
          <c:showPercent val="0"/>
          <c:showBubbleSize val="0"/>
        </c:dLbls>
        <c:axId val="717042687"/>
        <c:axId val="717044351"/>
      </c:scatterChart>
      <c:scatterChart>
        <c:scatterStyle val="lineMarker"/>
        <c:varyColors val="0"/>
        <c:ser>
          <c:idx val="3"/>
          <c:order val="2"/>
          <c:tx>
            <c:strRef>
              <c:f>'As Built'!$W$2</c:f>
              <c:strCache>
                <c:ptCount val="1"/>
                <c:pt idx="0">
                  <c:v>CSC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'As Built'!$V$4:$V$31</c:f>
              <c:numCache>
                <c:formatCode>General</c:formatCode>
                <c:ptCount val="2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pt idx="20">
                  <c:v>1</c:v>
                </c:pt>
                <c:pt idx="21">
                  <c:v>1.05</c:v>
                </c:pt>
                <c:pt idx="22">
                  <c:v>1.1000000000000001</c:v>
                </c:pt>
                <c:pt idx="23">
                  <c:v>1.1499999999999999</c:v>
                </c:pt>
                <c:pt idx="24">
                  <c:v>1.2</c:v>
                </c:pt>
                <c:pt idx="25">
                  <c:v>1.25</c:v>
                </c:pt>
                <c:pt idx="26">
                  <c:v>1.3</c:v>
                </c:pt>
                <c:pt idx="27">
                  <c:v>1.35</c:v>
                </c:pt>
              </c:numCache>
            </c:numRef>
          </c:xVal>
          <c:yVal>
            <c:numRef>
              <c:f>'As Built'!$W$4:$W$15</c:f>
              <c:numCache>
                <c:formatCode>General</c:formatCode>
                <c:ptCount val="12"/>
                <c:pt idx="0">
                  <c:v>6.8365299999999998</c:v>
                </c:pt>
                <c:pt idx="1">
                  <c:v>6.3190600000000003</c:v>
                </c:pt>
                <c:pt idx="2">
                  <c:v>6.0847499999999997</c:v>
                </c:pt>
                <c:pt idx="3">
                  <c:v>6.3385199999999999</c:v>
                </c:pt>
                <c:pt idx="4">
                  <c:v>7.2629200000000003</c:v>
                </c:pt>
                <c:pt idx="5">
                  <c:v>7.54488</c:v>
                </c:pt>
                <c:pt idx="6">
                  <c:v>6.29854</c:v>
                </c:pt>
                <c:pt idx="7">
                  <c:v>5.5933000000000002</c:v>
                </c:pt>
                <c:pt idx="8">
                  <c:v>4.81393</c:v>
                </c:pt>
                <c:pt idx="9">
                  <c:v>4.2262000000000004</c:v>
                </c:pt>
                <c:pt idx="10">
                  <c:v>3.7608600000000001</c:v>
                </c:pt>
                <c:pt idx="11">
                  <c:v>3.4374400000000001</c:v>
                </c:pt>
              </c:numCache>
            </c:numRef>
          </c:yVal>
          <c:smooth val="0"/>
          <c:extLst>
            <c:ext xmlns:c16="http://schemas.microsoft.com/office/drawing/2014/chart" uri="{C3380CC4-5D6E-409C-BE32-E72D297353CC}">
              <c16:uniqueId val="{00000002-6EE2-4BDB-B731-9C712B71758C}"/>
            </c:ext>
          </c:extLst>
        </c:ser>
        <c:dLbls>
          <c:showLegendKey val="0"/>
          <c:showVal val="0"/>
          <c:showCatName val="0"/>
          <c:showSerName val="0"/>
          <c:showPercent val="0"/>
          <c:showBubbleSize val="0"/>
        </c:dLbls>
        <c:axId val="456351744"/>
        <c:axId val="456332192"/>
      </c:scatterChart>
      <c:valAx>
        <c:axId val="717042687"/>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Mol% ZrC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4351"/>
        <c:crosses val="autoZero"/>
        <c:crossBetween val="midCat"/>
      </c:valAx>
      <c:valAx>
        <c:axId val="717044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Optical Density (%RD)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042687"/>
        <c:crosses val="autoZero"/>
        <c:crossBetween val="midCat"/>
      </c:valAx>
      <c:valAx>
        <c:axId val="4563321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CSC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351744"/>
        <c:crosses val="max"/>
        <c:crossBetween val="midCat"/>
      </c:valAx>
      <c:valAx>
        <c:axId val="456351744"/>
        <c:scaling>
          <c:orientation val="minMax"/>
        </c:scaling>
        <c:delete val="1"/>
        <c:axPos val="b"/>
        <c:numFmt formatCode="General" sourceLinked="1"/>
        <c:majorTickMark val="out"/>
        <c:minorTickMark val="none"/>
        <c:tickLblPos val="nextTo"/>
        <c:crossAx val="456332192"/>
        <c:crosses val="autoZero"/>
        <c:crossBetween val="midCat"/>
      </c:valAx>
      <c:spPr>
        <a:noFill/>
        <a:ln>
          <a:noFill/>
        </a:ln>
        <a:effectLst/>
      </c:spPr>
    </c:plotArea>
    <c:legend>
      <c:legendPos val="b"/>
      <c:layout>
        <c:manualLayout>
          <c:xMode val="edge"/>
          <c:yMode val="edge"/>
          <c:x val="0.1894442816798857"/>
          <c:y val="0.80373571255649756"/>
          <c:w val="0.62111106054753829"/>
          <c:h val="0.100744369049102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98146-BA44-48C0-8AA9-F164F1DED64A}"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55568-F681-471D-AE94-5330A67A0C39}" type="slidenum">
              <a:rPr lang="en-US" smtClean="0"/>
              <a:t>‹#›</a:t>
            </a:fld>
            <a:endParaRPr lang="en-US"/>
          </a:p>
        </p:txBody>
      </p:sp>
    </p:spTree>
    <p:extLst>
      <p:ext uri="{BB962C8B-B14F-4D97-AF65-F5344CB8AC3E}">
        <p14:creationId xmlns:p14="http://schemas.microsoft.com/office/powerpoint/2010/main" val="265909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66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nSpc>
                <a:spcPct val="100000"/>
              </a:lnSpc>
              <a:spcBef>
                <a:spcPts val="0"/>
              </a:spcBef>
              <a:buSzPts val="3000"/>
              <a:buNone/>
            </a:pPr>
            <a:r>
              <a:rPr lang="en-US" sz="1400" b="1" dirty="0">
                <a:solidFill>
                  <a:srgbClr val="15264B"/>
                </a:solidFill>
                <a:latin typeface="Arial" panose="020B0604020202020204" pitchFamily="34" charset="0"/>
                <a:ea typeface="Helvetica Neue Light"/>
                <a:cs typeface="Arial" panose="020B0604020202020204" pitchFamily="34" charset="0"/>
                <a:sym typeface="Helvetica Neue Light"/>
              </a:rPr>
              <a:t>The highest melting temperature ceramics are carbides, borides, and oxides</a:t>
            </a:r>
            <a:endParaRPr lang="en-US" sz="14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2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This work focuses on carbides</a:t>
            </a:r>
          </a:p>
          <a:p>
            <a:pPr marL="0" lvl="0" indent="0">
              <a:lnSpc>
                <a:spcPct val="100000"/>
              </a:lnSpc>
              <a:spcBef>
                <a:spcPts val="0"/>
              </a:spcBef>
              <a:buSzPts val="3000"/>
              <a:buNone/>
            </a:pPr>
            <a:endParaRPr lang="en-US" sz="12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Oxides eliminated due to poor oxidation resistance of refractory metals</a:t>
            </a:r>
          </a:p>
          <a:p>
            <a:pPr marL="0" lvl="0" indent="0">
              <a:lnSpc>
                <a:spcPct val="100000"/>
              </a:lnSpc>
              <a:spcBef>
                <a:spcPts val="0"/>
              </a:spcBef>
              <a:buSzPts val="3000"/>
              <a:buNone/>
            </a:pPr>
            <a:endParaRPr lang="en-US" sz="12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Additionally, oxygen content of AM powders is fairly high, and oxygen is introduced during fabrication</a:t>
            </a:r>
          </a:p>
          <a:p>
            <a:pPr marL="0" lvl="0" indent="0">
              <a:lnSpc>
                <a:spcPct val="100000"/>
              </a:lnSpc>
              <a:spcBef>
                <a:spcPts val="0"/>
              </a:spcBef>
              <a:buSzPts val="3000"/>
              <a:buNone/>
            </a:pPr>
            <a:endParaRPr lang="en-US" sz="12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Borides eliminated due to high neutron absorption cross-section</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86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Issue is most studies only look at one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Need for rigorous approach to design AM refractory alloys with favorable properties</a:t>
            </a:r>
            <a:endParaRPr lang="en-US" sz="12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30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5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0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30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79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567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228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13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060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nSpc>
                <a:spcPct val="100000"/>
              </a:lnSpc>
              <a:spcBef>
                <a:spcPts val="0"/>
              </a:spcBef>
              <a:buSzPts val="3000"/>
              <a:buNone/>
            </a:pPr>
            <a:r>
              <a:rPr lang="en-US" sz="1400" b="1" dirty="0" err="1">
                <a:solidFill>
                  <a:srgbClr val="15264B"/>
                </a:solidFill>
                <a:latin typeface="Arial" panose="020B0604020202020204" pitchFamily="34" charset="0"/>
                <a:ea typeface="Helvetica Neue Light"/>
                <a:cs typeface="Arial" panose="020B0604020202020204" pitchFamily="34" charset="0"/>
                <a:sym typeface="Helvetica Neue Light"/>
              </a:rPr>
              <a:t>TaC</a:t>
            </a:r>
            <a:r>
              <a:rPr lang="en-US" sz="1400" b="1" dirty="0">
                <a:solidFill>
                  <a:srgbClr val="15264B"/>
                </a:solidFill>
                <a:latin typeface="Arial" panose="020B0604020202020204" pitchFamily="34" charset="0"/>
                <a:ea typeface="Helvetica Neue Light"/>
                <a:cs typeface="Arial" panose="020B0604020202020204" pitchFamily="34" charset="0"/>
                <a:sym typeface="Helvetica Neue Light"/>
              </a:rPr>
              <a:t> </a:t>
            </a:r>
            <a:r>
              <a:rPr lang="en-US" sz="1400" b="1" dirty="0" err="1">
                <a:solidFill>
                  <a:srgbClr val="15264B"/>
                </a:solidFill>
                <a:latin typeface="Arial" panose="020B0604020202020204" pitchFamily="34" charset="0"/>
                <a:ea typeface="Helvetica Neue Light"/>
                <a:cs typeface="Arial" panose="020B0604020202020204" pitchFamily="34" charset="0"/>
                <a:sym typeface="Helvetica Neue Light"/>
              </a:rPr>
              <a:t>nanopowder</a:t>
            </a:r>
            <a:r>
              <a:rPr lang="en-US" sz="1400" b="1" dirty="0">
                <a:solidFill>
                  <a:srgbClr val="15264B"/>
                </a:solidFill>
                <a:latin typeface="Arial" panose="020B0604020202020204" pitchFamily="34" charset="0"/>
                <a:ea typeface="Helvetica Neue Light"/>
                <a:cs typeface="Arial" panose="020B0604020202020204" pitchFamily="34" charset="0"/>
                <a:sym typeface="Helvetica Neue Light"/>
              </a:rPr>
              <a:t> was more agglomerated and didn’t mix as well</a:t>
            </a:r>
            <a:endParaRPr lang="en-US" sz="14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2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May require some </a:t>
            </a:r>
            <a:r>
              <a:rPr lang="en-US" sz="1200" dirty="0" err="1">
                <a:latin typeface="Arial" panose="020B0604020202020204" pitchFamily="34" charset="0"/>
                <a:cs typeface="Arial" panose="020B0604020202020204" pitchFamily="34" charset="0"/>
              </a:rPr>
              <a:t>nanopowder</a:t>
            </a:r>
            <a:r>
              <a:rPr lang="en-US" sz="1200" dirty="0">
                <a:latin typeface="Arial" panose="020B0604020202020204" pitchFamily="34" charset="0"/>
                <a:cs typeface="Arial" panose="020B0604020202020204" pitchFamily="34" charset="0"/>
              </a:rPr>
              <a:t> pre-processing to remove large agglomerates</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6635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02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add image of full sample?</a:t>
            </a:r>
          </a:p>
        </p:txBody>
      </p:sp>
      <p:sp>
        <p:nvSpPr>
          <p:cNvPr id="4" name="Slide Number Placeholder 3"/>
          <p:cNvSpPr>
            <a:spLocks noGrp="1"/>
          </p:cNvSpPr>
          <p:nvPr>
            <p:ph type="sldNum" sz="quarter" idx="5"/>
          </p:nvPr>
        </p:nvSpPr>
        <p:spPr/>
        <p:txBody>
          <a:bodyPr/>
          <a:lstStyle/>
          <a:p>
            <a:fld id="{41855568-F681-471D-AE94-5330A67A0C39}" type="slidenum">
              <a:rPr lang="en-US" smtClean="0"/>
              <a:t>26</a:t>
            </a:fld>
            <a:endParaRPr lang="en-US"/>
          </a:p>
        </p:txBody>
      </p:sp>
    </p:spTree>
    <p:extLst>
      <p:ext uri="{BB962C8B-B14F-4D97-AF65-F5344CB8AC3E}">
        <p14:creationId xmlns:p14="http://schemas.microsoft.com/office/powerpoint/2010/main" val="1975538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11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556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259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ZrC</a:t>
            </a:r>
            <a:r>
              <a:rPr lang="en-US" dirty="0"/>
              <a:t> grain size reduction may improve mechanical properties and reduce crack propagation</a:t>
            </a: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752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ZrC</a:t>
            </a:r>
            <a:r>
              <a:rPr lang="en-US" dirty="0"/>
              <a:t> grain size reduction may improve mechanical properties and reduce crack propagation</a:t>
            </a: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325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216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72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AM promotes fabrication of particularly complex structures than can be achieved using traditional fabrication techniques</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42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481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image of cracking in DED samples</a:t>
            </a:r>
          </a:p>
          <a:p>
            <a:pPr marL="0" indent="0">
              <a:lnSpc>
                <a:spcPct val="100000"/>
              </a:lnSpc>
              <a:spcBef>
                <a:spcPts val="0"/>
              </a:spcBef>
              <a:buSzPts val="3000"/>
              <a:buNone/>
            </a:pPr>
            <a:r>
              <a:rPr lang="en-US" sz="1200" dirty="0">
                <a:latin typeface="Arial" panose="020B0604020202020204" pitchFamily="34" charset="0"/>
                <a:cs typeface="Arial" panose="020B0604020202020204" pitchFamily="34" charset="0"/>
              </a:rPr>
              <a:t>High thermal gradients and reheating result in residual stresses that can cause cracking</a:t>
            </a:r>
          </a:p>
          <a:p>
            <a:pPr>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Most AM metals are heat treated to relieve stresses before removal from build plate</a:t>
            </a:r>
          </a:p>
          <a:p>
            <a:pPr marL="0" lvl="0" indent="0">
              <a:lnSpc>
                <a:spcPct val="100000"/>
              </a:lnSpc>
              <a:spcBef>
                <a:spcPts val="0"/>
              </a:spcBef>
              <a:buSzPts val="3000"/>
              <a:buNone/>
            </a:pPr>
            <a:endParaRPr lang="en-US" sz="12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Brittleness of some metals results in stress-relief through microcracking</a:t>
            </a:r>
          </a:p>
          <a:p>
            <a:pPr lvl="0">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Directional heat flow results in dendritic grains which promote crack propagation</a:t>
            </a:r>
          </a:p>
          <a:p>
            <a:pPr marL="0" lvl="0" indent="0">
              <a:lnSpc>
                <a:spcPct val="100000"/>
              </a:lnSpc>
              <a:spcBef>
                <a:spcPts val="0"/>
              </a:spcBef>
              <a:buSzPts val="3000"/>
              <a:buNone/>
            </a:pPr>
            <a:endParaRPr lang="en-US" sz="12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Porosity often due to lack of fusion due to high melt temp of refractories, which overly-aggressive print parameters can reduce</a:t>
            </a:r>
          </a:p>
          <a:p>
            <a:pPr lvl="0">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Aggressive parameters result in issues with printing complex geometries</a:t>
            </a:r>
          </a:p>
          <a:p>
            <a:pPr marL="0" lvl="0" indent="0" algn="l" rtl="0">
              <a:spcBef>
                <a:spcPts val="0"/>
              </a:spcBef>
              <a:spcAft>
                <a:spcPts val="0"/>
              </a:spcAft>
              <a:buNone/>
            </a:pPr>
            <a:endParaRPr lang="en-US" dirty="0"/>
          </a:p>
          <a:p>
            <a:pPr marL="0" indent="0">
              <a:buNone/>
            </a:pPr>
            <a:r>
              <a:rPr lang="en-US" dirty="0"/>
              <a:t>3 cracking mechanisms:</a:t>
            </a:r>
          </a:p>
          <a:p>
            <a:r>
              <a:rPr lang="en-US" dirty="0"/>
              <a:t>Hot cracking, solidification cracking</a:t>
            </a:r>
          </a:p>
          <a:p>
            <a:r>
              <a:rPr lang="en-US" dirty="0"/>
              <a:t>Thermal shock (large </a:t>
            </a:r>
            <a:r>
              <a:rPr lang="en-US" dirty="0" err="1"/>
              <a:t>deltaT</a:t>
            </a:r>
            <a:r>
              <a:rPr lang="en-US" dirty="0"/>
              <a:t>, </a:t>
            </a:r>
            <a:r>
              <a:rPr lang="en-US" dirty="0" err="1"/>
              <a:t>deltaL</a:t>
            </a:r>
            <a:r>
              <a:rPr lang="en-US" dirty="0"/>
              <a:t> = alpha*</a:t>
            </a:r>
            <a:r>
              <a:rPr lang="en-US" dirty="0" err="1"/>
              <a:t>deltaT</a:t>
            </a:r>
            <a:r>
              <a:rPr lang="en-US" dirty="0"/>
              <a:t>)</a:t>
            </a:r>
          </a:p>
          <a:p>
            <a:r>
              <a:rPr lang="en-US" dirty="0"/>
              <a:t>DBTT-shift</a:t>
            </a:r>
          </a:p>
          <a:p>
            <a:pPr marL="0" indent="0">
              <a:buNone/>
            </a:pPr>
            <a:endParaRPr lang="en-US" dirty="0"/>
          </a:p>
          <a:p>
            <a:pPr marL="0" indent="0">
              <a:buNone/>
            </a:pPr>
            <a:r>
              <a:rPr lang="en-US" dirty="0"/>
              <a:t>DBTT – smaller grains, lower DBTT. How to keep small? Zener Pinning</a:t>
            </a:r>
          </a:p>
          <a:p>
            <a:pPr marL="0" indent="0">
              <a:buNone/>
            </a:pPr>
            <a:r>
              <a:rPr lang="en-US" dirty="0"/>
              <a:t>T</a:t>
            </a:r>
            <a:r>
              <a:rPr lang="en-US" baseline="-25000" dirty="0"/>
              <a:t>L</a:t>
            </a:r>
            <a:r>
              <a:rPr lang="en-US" dirty="0"/>
              <a:t>-T</a:t>
            </a:r>
            <a:r>
              <a:rPr lang="en-US" baseline="-25000" dirty="0"/>
              <a:t>S</a:t>
            </a:r>
            <a:r>
              <a:rPr lang="en-US" dirty="0"/>
              <a:t> = large, then hot cracking is a problem, steep </a:t>
            </a:r>
            <a:r>
              <a:rPr lang="en-US" dirty="0" err="1"/>
              <a:t>Scheil</a:t>
            </a:r>
            <a:r>
              <a:rPr lang="en-US" dirty="0"/>
              <a:t> curve (eutectic has low crack sus)</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Issue is most studies only look at one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Need for rigorous approach to design AM refractory alloys with favorable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is this good or bad? Well, the theory behind nanoparticle addition is based on the assumption that the nanoparticles DO NOT melt or form compounds fairly early on in the solidification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49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the theory behind nanoparticle addition is based on the assumption that the nanoparticles DO NOT melt or form compounds fairly early on in the solidification process.</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38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3000"/>
              <a:buFontTx/>
              <a:buNone/>
              <a:tabLst/>
              <a:defRPr/>
            </a:pPr>
            <a:r>
              <a:rPr lang="en-US" sz="1200" dirty="0">
                <a:latin typeface="Arial" panose="020B0604020202020204" pitchFamily="34" charset="0"/>
                <a:cs typeface="Arial" panose="020B0604020202020204" pitchFamily="34" charset="0"/>
              </a:rPr>
              <a:t>Fine, equiaxed grains more readily accommodate strain caused by thermal contraction</a:t>
            </a:r>
          </a:p>
          <a:p>
            <a:pPr marL="0" lvl="0" indent="0">
              <a:lnSpc>
                <a:spcPct val="100000"/>
              </a:lnSpc>
              <a:spcBef>
                <a:spcPts val="0"/>
              </a:spcBef>
              <a:buSzPts val="3000"/>
              <a:buNone/>
            </a:pPr>
            <a:r>
              <a:rPr lang="en-US" sz="1200" dirty="0">
                <a:latin typeface="Arial" panose="020B0604020202020204" pitchFamily="34" charset="0"/>
                <a:cs typeface="Arial" panose="020B0604020202020204" pitchFamily="34" charset="0"/>
              </a:rPr>
              <a:t>Helps prevent cracking by decreasing grain size:</a:t>
            </a:r>
          </a:p>
          <a:p>
            <a:pPr lvl="0">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Increases fracture toughness</a:t>
            </a:r>
          </a:p>
          <a:p>
            <a:pPr lvl="0">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Increases strength</a:t>
            </a:r>
          </a:p>
          <a:p>
            <a:pPr lvl="0">
              <a:lnSpc>
                <a:spcPct val="100000"/>
              </a:lnSpc>
              <a:spcBef>
                <a:spcPts val="0"/>
              </a:spcBef>
              <a:buSzPts val="3000"/>
              <a:buFontTx/>
              <a:buChar char="-"/>
            </a:pPr>
            <a:r>
              <a:rPr lang="en-US" sz="1200" dirty="0">
                <a:latin typeface="Arial" panose="020B0604020202020204" pitchFamily="34" charset="0"/>
                <a:cs typeface="Arial" panose="020B0604020202020204" pitchFamily="34" charset="0"/>
              </a:rPr>
              <a:t>Reduces brittleness</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9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Issue is most studies only look at one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Need for rigorous approach to design AM refractory alloys with favorable properties</a:t>
            </a:r>
            <a:endParaRPr lang="en-US" sz="12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91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348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3A2D-8774-EE28-F05E-D169603FD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4D8A72-CDF1-EDEE-E0BA-791A07AC87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188F8C-24A4-385C-1CD9-437EC0B23028}"/>
              </a:ext>
            </a:extLst>
          </p:cNvPr>
          <p:cNvSpPr>
            <a:spLocks noGrp="1"/>
          </p:cNvSpPr>
          <p:nvPr>
            <p:ph type="dt" sz="half" idx="10"/>
          </p:nvPr>
        </p:nvSpPr>
        <p:spPr/>
        <p:txBody>
          <a:bodyPr/>
          <a:lstStyle/>
          <a:p>
            <a:fld id="{20352F61-050A-4736-816D-3399F962D0A6}" type="datetime1">
              <a:rPr lang="en-US" smtClean="0"/>
              <a:t>11/7/2023</a:t>
            </a:fld>
            <a:endParaRPr lang="en-US"/>
          </a:p>
        </p:txBody>
      </p:sp>
      <p:sp>
        <p:nvSpPr>
          <p:cNvPr id="5" name="Footer Placeholder 4">
            <a:extLst>
              <a:ext uri="{FF2B5EF4-FFF2-40B4-BE49-F238E27FC236}">
                <a16:creationId xmlns:a16="http://schemas.microsoft.com/office/drawing/2014/main" id="{F2040C6B-0997-CD0A-6DAA-191185763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30022-09D9-8548-4A8A-1751FB31A457}"/>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307711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F868-F895-BEBC-CABB-068754659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16E4A1-D194-7224-59A9-0FF598EEE3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5E27D-803D-DC17-5BE4-82E70DB3456B}"/>
              </a:ext>
            </a:extLst>
          </p:cNvPr>
          <p:cNvSpPr>
            <a:spLocks noGrp="1"/>
          </p:cNvSpPr>
          <p:nvPr>
            <p:ph type="dt" sz="half" idx="10"/>
          </p:nvPr>
        </p:nvSpPr>
        <p:spPr/>
        <p:txBody>
          <a:bodyPr/>
          <a:lstStyle/>
          <a:p>
            <a:fld id="{44E487D4-004D-4C29-AA5E-95E222D700AA}" type="datetime1">
              <a:rPr lang="en-US" smtClean="0"/>
              <a:t>11/7/2023</a:t>
            </a:fld>
            <a:endParaRPr lang="en-US"/>
          </a:p>
        </p:txBody>
      </p:sp>
      <p:sp>
        <p:nvSpPr>
          <p:cNvPr id="5" name="Footer Placeholder 4">
            <a:extLst>
              <a:ext uri="{FF2B5EF4-FFF2-40B4-BE49-F238E27FC236}">
                <a16:creationId xmlns:a16="http://schemas.microsoft.com/office/drawing/2014/main" id="{FE60DCAB-92CD-EB17-2E11-62CA87B46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60F71-3907-4CE1-49A2-8CFFAE58AAB1}"/>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408681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BDD82-79FA-E218-6D8B-DE4961689F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1F7B8B-D709-C2D8-24E2-E6BDCF81BC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2849-3E89-27AC-6EFE-7C97C17E3AE3}"/>
              </a:ext>
            </a:extLst>
          </p:cNvPr>
          <p:cNvSpPr>
            <a:spLocks noGrp="1"/>
          </p:cNvSpPr>
          <p:nvPr>
            <p:ph type="dt" sz="half" idx="10"/>
          </p:nvPr>
        </p:nvSpPr>
        <p:spPr/>
        <p:txBody>
          <a:bodyPr/>
          <a:lstStyle/>
          <a:p>
            <a:fld id="{48E9D9B3-FF1E-4E3D-9040-2F2E46489CA3}" type="datetime1">
              <a:rPr lang="en-US" smtClean="0"/>
              <a:t>11/7/2023</a:t>
            </a:fld>
            <a:endParaRPr lang="en-US"/>
          </a:p>
        </p:txBody>
      </p:sp>
      <p:sp>
        <p:nvSpPr>
          <p:cNvPr id="5" name="Footer Placeholder 4">
            <a:extLst>
              <a:ext uri="{FF2B5EF4-FFF2-40B4-BE49-F238E27FC236}">
                <a16:creationId xmlns:a16="http://schemas.microsoft.com/office/drawing/2014/main" id="{52EF196D-9EAE-FAD8-00F1-E13A89D05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452FA-E68B-F970-6092-048A4FB1F71D}"/>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284765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C372-DCB2-1F05-014D-DACC54A75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BEF0A-9E4E-26B8-337F-BC5726630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53D4F-52A7-A99D-99E1-4D7C7A8F8030}"/>
              </a:ext>
            </a:extLst>
          </p:cNvPr>
          <p:cNvSpPr>
            <a:spLocks noGrp="1"/>
          </p:cNvSpPr>
          <p:nvPr>
            <p:ph type="dt" sz="half" idx="10"/>
          </p:nvPr>
        </p:nvSpPr>
        <p:spPr/>
        <p:txBody>
          <a:bodyPr/>
          <a:lstStyle/>
          <a:p>
            <a:fld id="{8599529C-AC2A-4C23-BCF3-B9C4B9D39CE1}" type="datetime1">
              <a:rPr lang="en-US" smtClean="0"/>
              <a:t>11/7/2023</a:t>
            </a:fld>
            <a:endParaRPr lang="en-US"/>
          </a:p>
        </p:txBody>
      </p:sp>
      <p:sp>
        <p:nvSpPr>
          <p:cNvPr id="5" name="Footer Placeholder 4">
            <a:extLst>
              <a:ext uri="{FF2B5EF4-FFF2-40B4-BE49-F238E27FC236}">
                <a16:creationId xmlns:a16="http://schemas.microsoft.com/office/drawing/2014/main" id="{5695DF7D-A40A-163F-9125-F36936859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7D8A2-E65D-4933-F79C-5491238E9738}"/>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245393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B06D-A781-F53C-0765-724B2331E5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A43B1-897A-2160-1A5A-A59082A90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B2CDE-8DFC-D4A0-607B-450B49BD4B25}"/>
              </a:ext>
            </a:extLst>
          </p:cNvPr>
          <p:cNvSpPr>
            <a:spLocks noGrp="1"/>
          </p:cNvSpPr>
          <p:nvPr>
            <p:ph type="dt" sz="half" idx="10"/>
          </p:nvPr>
        </p:nvSpPr>
        <p:spPr/>
        <p:txBody>
          <a:bodyPr/>
          <a:lstStyle/>
          <a:p>
            <a:fld id="{B75F5CC0-A19B-4E6A-AC97-450A0D86DCC7}" type="datetime1">
              <a:rPr lang="en-US" smtClean="0"/>
              <a:t>11/7/2023</a:t>
            </a:fld>
            <a:endParaRPr lang="en-US"/>
          </a:p>
        </p:txBody>
      </p:sp>
      <p:sp>
        <p:nvSpPr>
          <p:cNvPr id="5" name="Footer Placeholder 4">
            <a:extLst>
              <a:ext uri="{FF2B5EF4-FFF2-40B4-BE49-F238E27FC236}">
                <a16:creationId xmlns:a16="http://schemas.microsoft.com/office/drawing/2014/main" id="{30C2F617-1E98-35F9-5863-99AC060B1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1EFA6-5661-4F7D-39A2-89DAD534013F}"/>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409233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7BAB-7DEF-BD4A-9626-F84BA6561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DDF20-0B25-DF68-B54D-A323AF9225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B4639-EB4D-BB95-AAF4-34FC11FDD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C53F7-D728-9902-2935-42FC560E662A}"/>
              </a:ext>
            </a:extLst>
          </p:cNvPr>
          <p:cNvSpPr>
            <a:spLocks noGrp="1"/>
          </p:cNvSpPr>
          <p:nvPr>
            <p:ph type="dt" sz="half" idx="10"/>
          </p:nvPr>
        </p:nvSpPr>
        <p:spPr/>
        <p:txBody>
          <a:bodyPr/>
          <a:lstStyle/>
          <a:p>
            <a:fld id="{CF64B5C3-A303-4841-88BB-ABBCB0D54C28}" type="datetime1">
              <a:rPr lang="en-US" smtClean="0"/>
              <a:t>11/7/2023</a:t>
            </a:fld>
            <a:endParaRPr lang="en-US"/>
          </a:p>
        </p:txBody>
      </p:sp>
      <p:sp>
        <p:nvSpPr>
          <p:cNvPr id="6" name="Footer Placeholder 5">
            <a:extLst>
              <a:ext uri="{FF2B5EF4-FFF2-40B4-BE49-F238E27FC236}">
                <a16:creationId xmlns:a16="http://schemas.microsoft.com/office/drawing/2014/main" id="{9C898AFA-2990-D159-4868-889ADA52E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CE232-7DFC-75A8-45A5-9A4D1816002D}"/>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66918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768C-B572-5160-20BF-D6473FF0BD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A7F31-A78D-70A2-8DC7-6354B15B5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FC902-0E64-CA31-7B6C-DA13D4DE6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FE8B6-0887-A327-A2B0-7A1B3D80B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1C0982-9EB3-DB0C-5903-B411CA8B8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D951B-12B8-6C24-D045-AF0BB9BE99A3}"/>
              </a:ext>
            </a:extLst>
          </p:cNvPr>
          <p:cNvSpPr>
            <a:spLocks noGrp="1"/>
          </p:cNvSpPr>
          <p:nvPr>
            <p:ph type="dt" sz="half" idx="10"/>
          </p:nvPr>
        </p:nvSpPr>
        <p:spPr/>
        <p:txBody>
          <a:bodyPr/>
          <a:lstStyle/>
          <a:p>
            <a:fld id="{1C887596-866B-415B-9431-BCE1299BD55D}" type="datetime1">
              <a:rPr lang="en-US" smtClean="0"/>
              <a:t>11/7/2023</a:t>
            </a:fld>
            <a:endParaRPr lang="en-US"/>
          </a:p>
        </p:txBody>
      </p:sp>
      <p:sp>
        <p:nvSpPr>
          <p:cNvPr id="8" name="Footer Placeholder 7">
            <a:extLst>
              <a:ext uri="{FF2B5EF4-FFF2-40B4-BE49-F238E27FC236}">
                <a16:creationId xmlns:a16="http://schemas.microsoft.com/office/drawing/2014/main" id="{AB856865-AA4B-7EC5-CB20-4C572FB8CF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8C7B1-6F2A-139F-34A9-C82344CCF812}"/>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110454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C5A7-2D72-9DE0-4374-2E025863DF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7E95E3-8EF7-76AC-70B3-5DBD2450CC2B}"/>
              </a:ext>
            </a:extLst>
          </p:cNvPr>
          <p:cNvSpPr>
            <a:spLocks noGrp="1"/>
          </p:cNvSpPr>
          <p:nvPr>
            <p:ph type="dt" sz="half" idx="10"/>
          </p:nvPr>
        </p:nvSpPr>
        <p:spPr/>
        <p:txBody>
          <a:bodyPr/>
          <a:lstStyle/>
          <a:p>
            <a:fld id="{EE480277-AE46-4297-9F99-563AAA572690}" type="datetime1">
              <a:rPr lang="en-US" smtClean="0"/>
              <a:t>11/7/2023</a:t>
            </a:fld>
            <a:endParaRPr lang="en-US"/>
          </a:p>
        </p:txBody>
      </p:sp>
      <p:sp>
        <p:nvSpPr>
          <p:cNvPr id="4" name="Footer Placeholder 3">
            <a:extLst>
              <a:ext uri="{FF2B5EF4-FFF2-40B4-BE49-F238E27FC236}">
                <a16:creationId xmlns:a16="http://schemas.microsoft.com/office/drawing/2014/main" id="{00C53BF8-9C00-98D9-DDE4-E82CEFB59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1832AE-D9A2-F7C8-468C-2C025D05AA0A}"/>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130024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1C4E5-355A-7B34-BBC4-8B74CC027C13}"/>
              </a:ext>
            </a:extLst>
          </p:cNvPr>
          <p:cNvSpPr>
            <a:spLocks noGrp="1"/>
          </p:cNvSpPr>
          <p:nvPr>
            <p:ph type="dt" sz="half" idx="10"/>
          </p:nvPr>
        </p:nvSpPr>
        <p:spPr/>
        <p:txBody>
          <a:bodyPr/>
          <a:lstStyle/>
          <a:p>
            <a:fld id="{CCCD6301-7F7D-4119-B0DF-57F58393CFA5}" type="datetime1">
              <a:rPr lang="en-US" smtClean="0"/>
              <a:t>11/7/2023</a:t>
            </a:fld>
            <a:endParaRPr lang="en-US"/>
          </a:p>
        </p:txBody>
      </p:sp>
      <p:sp>
        <p:nvSpPr>
          <p:cNvPr id="3" name="Footer Placeholder 2">
            <a:extLst>
              <a:ext uri="{FF2B5EF4-FFF2-40B4-BE49-F238E27FC236}">
                <a16:creationId xmlns:a16="http://schemas.microsoft.com/office/drawing/2014/main" id="{A82440FD-85BA-9264-81DA-7067BCC3DB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D3E319-45E8-D96C-62D3-B97D90F0B479}"/>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133680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CEF5-E79E-2828-91B0-075CDF8E1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04C19-CA72-73B6-20FF-0CE6B330F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7F080D-D048-1B20-0E0F-C04644DB0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5108F-5054-EC52-F0F8-5119E9C1DB27}"/>
              </a:ext>
            </a:extLst>
          </p:cNvPr>
          <p:cNvSpPr>
            <a:spLocks noGrp="1"/>
          </p:cNvSpPr>
          <p:nvPr>
            <p:ph type="dt" sz="half" idx="10"/>
          </p:nvPr>
        </p:nvSpPr>
        <p:spPr/>
        <p:txBody>
          <a:bodyPr/>
          <a:lstStyle/>
          <a:p>
            <a:fld id="{A530E371-52F8-4180-9447-1DF57B922C4B}" type="datetime1">
              <a:rPr lang="en-US" smtClean="0"/>
              <a:t>11/7/2023</a:t>
            </a:fld>
            <a:endParaRPr lang="en-US"/>
          </a:p>
        </p:txBody>
      </p:sp>
      <p:sp>
        <p:nvSpPr>
          <p:cNvPr id="6" name="Footer Placeholder 5">
            <a:extLst>
              <a:ext uri="{FF2B5EF4-FFF2-40B4-BE49-F238E27FC236}">
                <a16:creationId xmlns:a16="http://schemas.microsoft.com/office/drawing/2014/main" id="{AA0473C4-A631-445B-6E9C-5D5E9756D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18166-4377-AEBE-C2D7-85D31B3EBD6F}"/>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426048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97A2-11BF-F20A-A54A-E47D91528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A9909F-9475-C534-E485-85FF4EE8DC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61EFC2-7B1F-FFCB-BB9F-093D00640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7B630-3453-2A3E-6907-49F052FE781E}"/>
              </a:ext>
            </a:extLst>
          </p:cNvPr>
          <p:cNvSpPr>
            <a:spLocks noGrp="1"/>
          </p:cNvSpPr>
          <p:nvPr>
            <p:ph type="dt" sz="half" idx="10"/>
          </p:nvPr>
        </p:nvSpPr>
        <p:spPr/>
        <p:txBody>
          <a:bodyPr/>
          <a:lstStyle/>
          <a:p>
            <a:fld id="{D39CAE66-72B0-435A-A6DC-FAF8EB7C6CAD}" type="datetime1">
              <a:rPr lang="en-US" smtClean="0"/>
              <a:t>11/7/2023</a:t>
            </a:fld>
            <a:endParaRPr lang="en-US"/>
          </a:p>
        </p:txBody>
      </p:sp>
      <p:sp>
        <p:nvSpPr>
          <p:cNvPr id="6" name="Footer Placeholder 5">
            <a:extLst>
              <a:ext uri="{FF2B5EF4-FFF2-40B4-BE49-F238E27FC236}">
                <a16:creationId xmlns:a16="http://schemas.microsoft.com/office/drawing/2014/main" id="{635B0A03-3F00-A751-EDAF-C53E22DA5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14646-D63B-0F98-34B3-99D991C8A562}"/>
              </a:ext>
            </a:extLst>
          </p:cNvPr>
          <p:cNvSpPr>
            <a:spLocks noGrp="1"/>
          </p:cNvSpPr>
          <p:nvPr>
            <p:ph type="sldNum" sz="quarter" idx="12"/>
          </p:nvPr>
        </p:nvSpPr>
        <p:spPr/>
        <p:txBody>
          <a:bodyPr/>
          <a:lstStyle/>
          <a:p>
            <a:fld id="{A4779A86-D654-4494-B57A-03F354CB4128}" type="slidenum">
              <a:rPr lang="en-US" smtClean="0"/>
              <a:t>‹#›</a:t>
            </a:fld>
            <a:endParaRPr lang="en-US"/>
          </a:p>
        </p:txBody>
      </p:sp>
    </p:spTree>
    <p:extLst>
      <p:ext uri="{BB962C8B-B14F-4D97-AF65-F5344CB8AC3E}">
        <p14:creationId xmlns:p14="http://schemas.microsoft.com/office/powerpoint/2010/main" val="338362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BC8FA-D2AC-E29C-1DC7-CC77CB442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4B7810-C57C-35D6-B62F-926B83390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6AEFB-D8D1-C244-90C4-C3096CDCC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E95BD-063D-4734-B681-37696DABDA6D}" type="datetime1">
              <a:rPr lang="en-US" smtClean="0"/>
              <a:t>11/7/2023</a:t>
            </a:fld>
            <a:endParaRPr lang="en-US"/>
          </a:p>
        </p:txBody>
      </p:sp>
      <p:sp>
        <p:nvSpPr>
          <p:cNvPr id="5" name="Footer Placeholder 4">
            <a:extLst>
              <a:ext uri="{FF2B5EF4-FFF2-40B4-BE49-F238E27FC236}">
                <a16:creationId xmlns:a16="http://schemas.microsoft.com/office/drawing/2014/main" id="{379F85E9-81CB-157B-A24C-EC16750B21D3}"/>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E20DD83-CAC6-8268-D355-B75AFA5AA41C}"/>
              </a:ext>
            </a:extLst>
          </p:cNvPr>
          <p:cNvSpPr>
            <a:spLocks noGrp="1"/>
          </p:cNvSpPr>
          <p:nvPr>
            <p:ph type="sldNum" sz="quarter" idx="4"/>
          </p:nvPr>
        </p:nvSpPr>
        <p:spPr>
          <a:xfrm>
            <a:off x="4724400" y="6526573"/>
            <a:ext cx="2743200" cy="228600"/>
          </a:xfrm>
          <a:prstGeom prst="rect">
            <a:avLst/>
          </a:prstGeom>
        </p:spPr>
        <p:txBody>
          <a:bodyPr vert="horz" lIns="91440" tIns="45720" rIns="91440" bIns="45720" rtlCol="0" anchor="ctr"/>
          <a:lstStyle>
            <a:lvl1pPr algn="ctr">
              <a:defRPr sz="900">
                <a:solidFill>
                  <a:schemeClr val="bg1"/>
                </a:solidFill>
              </a:defRPr>
            </a:lvl1pPr>
          </a:lstStyle>
          <a:p>
            <a:fld id="{A4779A86-D654-4494-B57A-03F354CB4128}" type="slidenum">
              <a:rPr lang="en-US" smtClean="0"/>
              <a:pPr/>
              <a:t>‹#›</a:t>
            </a:fld>
            <a:endParaRPr lang="en-US" dirty="0"/>
          </a:p>
        </p:txBody>
      </p:sp>
    </p:spTree>
    <p:extLst>
      <p:ext uri="{BB962C8B-B14F-4D97-AF65-F5344CB8AC3E}">
        <p14:creationId xmlns:p14="http://schemas.microsoft.com/office/powerpoint/2010/main" val="2575716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tm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4.jpg"/><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t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24.jp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png"/><Relationship Id="rId7"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emf"/><Relationship Id="rId11" Type="http://schemas.openxmlformats.org/officeDocument/2006/relationships/image" Target="../media/image40.png"/><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4.png"/><Relationship Id="rId9" Type="http://schemas.openxmlformats.org/officeDocument/2006/relationships/image" Target="../media/image38.emf"/></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3.png"/><Relationship Id="rId7"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19.ti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3.png"/><Relationship Id="rId7"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2.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53.jpeg"/><Relationship Id="rId7"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4.jpg"/><Relationship Id="rId5" Type="http://schemas.openxmlformats.org/officeDocument/2006/relationships/image" Target="../media/image4.png"/><Relationship Id="rId10" Type="http://schemas.openxmlformats.org/officeDocument/2006/relationships/image" Target="../media/image47.jpg"/><Relationship Id="rId4" Type="http://schemas.openxmlformats.org/officeDocument/2006/relationships/image" Target="../media/image3.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53.jpeg"/><Relationship Id="rId7"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47.jp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44.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ti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5;p7">
            <a:extLst>
              <a:ext uri="{FF2B5EF4-FFF2-40B4-BE49-F238E27FC236}">
                <a16:creationId xmlns:a16="http://schemas.microsoft.com/office/drawing/2014/main" id="{C1FA7C40-A5CF-024C-8FE8-5396C6906587}"/>
              </a:ext>
            </a:extLst>
          </p:cNvPr>
          <p:cNvSpPr/>
          <p:nvPr/>
        </p:nvSpPr>
        <p:spPr>
          <a:xfrm rot="10800000" flipH="1">
            <a:off x="-1" y="0"/>
            <a:ext cx="12192000" cy="6866163"/>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97;p1">
            <a:extLst>
              <a:ext uri="{FF2B5EF4-FFF2-40B4-BE49-F238E27FC236}">
                <a16:creationId xmlns:a16="http://schemas.microsoft.com/office/drawing/2014/main" id="{6EE6B1E5-9B9E-FD48-9F48-627803FDB7F5}"/>
              </a:ext>
            </a:extLst>
          </p:cNvPr>
          <p:cNvSpPr txBox="1"/>
          <p:nvPr/>
        </p:nvSpPr>
        <p:spPr>
          <a:xfrm>
            <a:off x="750653" y="1380134"/>
            <a:ext cx="10690690" cy="4016444"/>
          </a:xfrm>
          <a:prstGeom prst="rect">
            <a:avLst/>
          </a:prstGeom>
          <a:noFill/>
          <a:ln>
            <a:noFill/>
          </a:ln>
        </p:spPr>
        <p:txBody>
          <a:bodyPr spcFirstLastPara="1" wrap="square" lIns="91425" tIns="45700" rIns="91425" bIns="45700" anchor="t" anchorCtr="0">
            <a:spAutoFit/>
          </a:bodyPr>
          <a:lstStyle/>
          <a:p>
            <a:pPr algn="ctr">
              <a:spcBef>
                <a:spcPts val="600"/>
              </a:spcBef>
            </a:pPr>
            <a:r>
              <a:rPr lang="en-US" sz="4500" b="1" dirty="0">
                <a:solidFill>
                  <a:schemeClr val="lt1"/>
                </a:solidFill>
                <a:sym typeface="Helvetica Neue"/>
              </a:rPr>
              <a:t>Novel Ceramic Dispersion Strengthened Refractory Metals for Improved Printability and Properties</a:t>
            </a:r>
            <a:endParaRPr lang="en-US" sz="4500" b="1" dirty="0">
              <a:solidFill>
                <a:schemeClr val="lt1"/>
              </a:solidFill>
              <a:latin typeface="+mn-lt"/>
              <a:cs typeface="Calibri"/>
            </a:endParaRPr>
          </a:p>
          <a:p>
            <a:pPr lvl="0" algn="ctr">
              <a:spcBef>
                <a:spcPts val="600"/>
              </a:spcBef>
            </a:pPr>
            <a:r>
              <a:rPr lang="en-US" sz="2500" dirty="0">
                <a:solidFill>
                  <a:schemeClr val="lt1"/>
                </a:solidFill>
                <a:latin typeface="+mn-lt"/>
                <a:ea typeface="Helvetica Neue"/>
                <a:cs typeface="Helvetica Neue"/>
                <a:sym typeface="Helvetica Neue"/>
              </a:rPr>
              <a:t>Carly J. </a:t>
            </a:r>
            <a:r>
              <a:rPr lang="en-US" sz="2500" dirty="0">
                <a:solidFill>
                  <a:schemeClr val="lt1"/>
                </a:solidFill>
                <a:ea typeface="Helvetica Neue"/>
                <a:cs typeface="Helvetica Neue"/>
                <a:sym typeface="Helvetica Neue"/>
              </a:rPr>
              <a:t>Romnes</a:t>
            </a:r>
            <a:endParaRPr lang="en-US" sz="2500" baseline="30000" dirty="0">
              <a:solidFill>
                <a:schemeClr val="lt1"/>
              </a:solidFill>
              <a:latin typeface="+mn-lt"/>
              <a:ea typeface="Helvetica Neue"/>
              <a:cs typeface="Helvetica Neue"/>
            </a:endParaRPr>
          </a:p>
          <a:p>
            <a:pPr algn="ctr">
              <a:spcBef>
                <a:spcPts val="600"/>
              </a:spcBef>
            </a:pPr>
            <a:r>
              <a:rPr lang="en-US" sz="2500" dirty="0">
                <a:solidFill>
                  <a:schemeClr val="lt1"/>
                </a:solidFill>
                <a:ea typeface="Helvetica Neue"/>
                <a:cs typeface="Helvetica Neue"/>
                <a:sym typeface="Helvetica Neue"/>
              </a:rPr>
              <a:t>NASA Marshall Space Flight Center</a:t>
            </a:r>
            <a:endParaRPr lang="en-US" sz="2500" dirty="0">
              <a:solidFill>
                <a:schemeClr val="lt1"/>
              </a:solidFill>
              <a:latin typeface="+mn-lt"/>
              <a:ea typeface="Helvetica Neue"/>
              <a:cs typeface="Helvetica Neue"/>
            </a:endParaRPr>
          </a:p>
          <a:p>
            <a:pPr lvl="0" algn="ctr">
              <a:spcBef>
                <a:spcPts val="600"/>
              </a:spcBef>
            </a:pPr>
            <a:r>
              <a:rPr lang="en-US" sz="2500" dirty="0">
                <a:solidFill>
                  <a:schemeClr val="lt1"/>
                </a:solidFill>
                <a:ea typeface="Helvetica Neue"/>
                <a:cs typeface="Helvetica Neue"/>
                <a:sym typeface="Helvetica Neue"/>
              </a:rPr>
              <a:t>Nuclear</a:t>
            </a:r>
            <a:r>
              <a:rPr lang="en-US" sz="2500" dirty="0">
                <a:solidFill>
                  <a:schemeClr val="lt1"/>
                </a:solidFill>
                <a:latin typeface="+mn-lt"/>
                <a:ea typeface="Helvetica Neue"/>
                <a:cs typeface="Helvetica Neue"/>
                <a:sym typeface="Helvetica Neue"/>
              </a:rPr>
              <a:t>, Plasma, &amp; Radiological Engineering, University of Illinois Urbana-Champaign</a:t>
            </a:r>
            <a:endParaRPr lang="en-US" sz="2500" dirty="0">
              <a:solidFill>
                <a:schemeClr val="lt1"/>
              </a:solidFill>
              <a:latin typeface="+mn-lt"/>
              <a:ea typeface="Helvetica Neue"/>
              <a:cs typeface="Helvetica Neue"/>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672988" y="5903765"/>
            <a:ext cx="484602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dirty="0">
                <a:solidFill>
                  <a:schemeClr val="bg1"/>
                </a:solidFill>
                <a:latin typeface="+mn-lt"/>
                <a:ea typeface="Helvetica Neue Light"/>
                <a:sym typeface="Helvetica Neue Light"/>
              </a:rPr>
              <a:t>2023 </a:t>
            </a:r>
            <a:r>
              <a:rPr lang="en-US" spc="300" dirty="0" err="1">
                <a:solidFill>
                  <a:schemeClr val="bg1"/>
                </a:solidFill>
                <a:ea typeface="Helvetica Neue Light"/>
                <a:sym typeface="Helvetica Neue Light"/>
              </a:rPr>
              <a:t>Formnext</a:t>
            </a:r>
            <a:r>
              <a:rPr lang="en-US" sz="1800" spc="300" dirty="0">
                <a:solidFill>
                  <a:schemeClr val="bg1"/>
                </a:solidFill>
                <a:latin typeface="+mn-lt"/>
                <a:ea typeface="Helvetica Neue Light"/>
                <a:sym typeface="Helvetica Neue Light"/>
              </a:rPr>
              <a:t> Annual </a:t>
            </a:r>
            <a:r>
              <a:rPr lang="en-US" spc="300" dirty="0">
                <a:solidFill>
                  <a:schemeClr val="bg1"/>
                </a:solidFill>
                <a:ea typeface="Helvetica Neue Light"/>
                <a:sym typeface="Helvetica Neue Light"/>
              </a:rPr>
              <a:t>Expo</a:t>
            </a:r>
            <a:endParaRPr lang="en-US" sz="1800" spc="300" dirty="0">
              <a:solidFill>
                <a:schemeClr val="bg1"/>
              </a:solidFill>
              <a:latin typeface="+mn-lt"/>
              <a:ea typeface="Helvetica Neue Light"/>
              <a:sym typeface="Helvetica Neue Light"/>
            </a:endParaRPr>
          </a:p>
          <a:p>
            <a:pPr algn="ctr"/>
            <a:r>
              <a:rPr lang="en-US" spc="300" dirty="0">
                <a:solidFill>
                  <a:schemeClr val="bg1"/>
                </a:solidFill>
                <a:ea typeface="Helvetica Neue Light"/>
                <a:sym typeface="Helvetica Neue Light"/>
              </a:rPr>
              <a:t>8 November</a:t>
            </a:r>
            <a:r>
              <a:rPr lang="en-US" sz="1800" spc="300" dirty="0">
                <a:solidFill>
                  <a:schemeClr val="bg1"/>
                </a:solidFill>
                <a:latin typeface="+mn-lt"/>
                <a:ea typeface="Helvetica Neue Light"/>
                <a:sym typeface="Helvetica Neue Light"/>
              </a:rPr>
              <a:t> 2023</a:t>
            </a:r>
            <a:endParaRPr sz="1800" spc="300" dirty="0">
              <a:solidFill>
                <a:schemeClr val="bg1"/>
              </a:solidFill>
              <a:latin typeface="+mn-lt"/>
            </a:endParaRPr>
          </a:p>
        </p:txBody>
      </p:sp>
      <p:pic>
        <p:nvPicPr>
          <p:cNvPr id="8" name="Picture 7" descr="A picture containing drawing&#10;&#10;Description automatically generated">
            <a:extLst>
              <a:ext uri="{FF2B5EF4-FFF2-40B4-BE49-F238E27FC236}">
                <a16:creationId xmlns:a16="http://schemas.microsoft.com/office/drawing/2014/main" id="{FD3B6F1E-9AA7-47D2-AE44-495D581936B4}"/>
              </a:ext>
            </a:extLst>
          </p:cNvPr>
          <p:cNvPicPr>
            <a:picLocks noChangeAspect="1"/>
          </p:cNvPicPr>
          <p:nvPr/>
        </p:nvPicPr>
        <p:blipFill>
          <a:blip r:embed="rId2"/>
          <a:stretch>
            <a:fillRect/>
          </a:stretch>
        </p:blipFill>
        <p:spPr>
          <a:xfrm>
            <a:off x="528684" y="302855"/>
            <a:ext cx="2909982" cy="754082"/>
          </a:xfrm>
          <a:prstGeom prst="rect">
            <a:avLst/>
          </a:prstGeom>
        </p:spPr>
      </p:pic>
      <p:pic>
        <p:nvPicPr>
          <p:cNvPr id="9" name="Picture 8">
            <a:extLst>
              <a:ext uri="{FF2B5EF4-FFF2-40B4-BE49-F238E27FC236}">
                <a16:creationId xmlns:a16="http://schemas.microsoft.com/office/drawing/2014/main" id="{F31C9E3B-AFD7-44A4-9C06-F0E47ED5FD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57488" y="-20342"/>
            <a:ext cx="2800951" cy="1400476"/>
          </a:xfrm>
          <a:prstGeom prst="rect">
            <a:avLst/>
          </a:prstGeom>
        </p:spPr>
      </p:pic>
      <p:sp>
        <p:nvSpPr>
          <p:cNvPr id="10" name="Google Shape;98;p1">
            <a:extLst>
              <a:ext uri="{FF2B5EF4-FFF2-40B4-BE49-F238E27FC236}">
                <a16:creationId xmlns:a16="http://schemas.microsoft.com/office/drawing/2014/main" id="{621E6FD2-D09F-46FE-AF61-3D27F5E4F16D}"/>
              </a:ext>
            </a:extLst>
          </p:cNvPr>
          <p:cNvSpPr txBox="1"/>
          <p:nvPr/>
        </p:nvSpPr>
        <p:spPr>
          <a:xfrm>
            <a:off x="8519008" y="5376900"/>
            <a:ext cx="3672989"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dirty="0">
                <a:solidFill>
                  <a:schemeClr val="bg1"/>
                </a:solidFill>
                <a:latin typeface="+mn-lt"/>
                <a:ea typeface="Helvetica Neue Light"/>
                <a:sym typeface="Helvetica Neue Light"/>
              </a:rPr>
              <a:t>Special thanks to:</a:t>
            </a:r>
          </a:p>
          <a:p>
            <a:pPr marL="0" marR="0" lvl="0" indent="0" algn="ctr" rtl="0">
              <a:spcBef>
                <a:spcPts val="0"/>
              </a:spcBef>
              <a:spcAft>
                <a:spcPts val="0"/>
              </a:spcAft>
              <a:buNone/>
            </a:pPr>
            <a:r>
              <a:rPr lang="en-US" spc="300" dirty="0">
                <a:solidFill>
                  <a:schemeClr val="bg1"/>
                </a:solidFill>
                <a:sym typeface="Helvetica Neue Light"/>
              </a:rPr>
              <a:t>Those working on RAAMBO at NASA; and at UIUC: Stubbins Group, SMEE Group, ETRL, and CPMI</a:t>
            </a:r>
            <a:endParaRPr sz="1800" spc="300" dirty="0">
              <a:solidFill>
                <a:schemeClr val="bg1"/>
              </a:solidFill>
              <a:latin typeface="+mn-lt"/>
            </a:endParaRPr>
          </a:p>
        </p:txBody>
      </p:sp>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2" name="Google Shape;123;p4">
            <a:extLst>
              <a:ext uri="{FF2B5EF4-FFF2-40B4-BE49-F238E27FC236}">
                <a16:creationId xmlns:a16="http://schemas.microsoft.com/office/drawing/2014/main" id="{00DF8F85-9B48-104E-9E43-C984BC40DD4F}"/>
              </a:ext>
            </a:extLst>
          </p:cNvPr>
          <p:cNvSpPr txBox="1"/>
          <p:nvPr/>
        </p:nvSpPr>
        <p:spPr>
          <a:xfrm>
            <a:off x="1295400" y="2948490"/>
            <a:ext cx="9601200" cy="13387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ea typeface="Helvetica Neue"/>
                <a:cs typeface="Helvetica Neue"/>
                <a:sym typeface="Helvetica Neue"/>
              </a:rPr>
              <a:t>Material Down-selection</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a:p>
            <a:pPr lvl="0" algn="ctr"/>
            <a:endParaRPr lang="en-US" sz="1800" dirty="0">
              <a:solidFill>
                <a:schemeClr val="bg1"/>
              </a:solidFill>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E2F38740-837B-48DE-B044-60DA6B04F2F5}"/>
              </a:ext>
            </a:extLst>
          </p:cNvPr>
          <p:cNvSpPr>
            <a:spLocks noGrp="1"/>
          </p:cNvSpPr>
          <p:nvPr>
            <p:ph type="sldNum" sz="quarter" idx="12"/>
          </p:nvPr>
        </p:nvSpPr>
        <p:spPr/>
        <p:txBody>
          <a:bodyPr/>
          <a:lstStyle/>
          <a:p>
            <a:fld id="{A4779A86-D654-4494-B57A-03F354CB4128}" type="slidenum">
              <a:rPr lang="en-US" smtClean="0"/>
              <a:t>10</a:t>
            </a:fld>
            <a:endParaRPr lang="en-US"/>
          </a:p>
        </p:txBody>
      </p:sp>
      <p:pic>
        <p:nvPicPr>
          <p:cNvPr id="10" name="Picture 9">
            <a:extLst>
              <a:ext uri="{FF2B5EF4-FFF2-40B4-BE49-F238E27FC236}">
                <a16:creationId xmlns:a16="http://schemas.microsoft.com/office/drawing/2014/main" id="{CF2FA7E9-A7BF-4716-89E0-C71FBDDD43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Tree>
    <p:extLst>
      <p:ext uri="{BB962C8B-B14F-4D97-AF65-F5344CB8AC3E}">
        <p14:creationId xmlns:p14="http://schemas.microsoft.com/office/powerpoint/2010/main" val="195183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10111524"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Used nanoparticle melt temperature as major selection criteria </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Will allow us to show direct impact of solid nanoparticle vs. nanoparticle melting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Highest melting temperature materials are ceramics: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Carbides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Borides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Oxides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Material down-selection depends on application of interest</a:t>
            </a: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11</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 name="TextBox 1">
            <a:extLst>
              <a:ext uri="{FF2B5EF4-FFF2-40B4-BE49-F238E27FC236}">
                <a16:creationId xmlns:a16="http://schemas.microsoft.com/office/drawing/2014/main" id="{E60F25EE-AAAB-618A-E833-4F5181E9CEDF}"/>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Methods</a:t>
            </a:r>
          </a:p>
        </p:txBody>
      </p:sp>
    </p:spTree>
    <p:extLst>
      <p:ext uri="{BB962C8B-B14F-4D97-AF65-F5344CB8AC3E}">
        <p14:creationId xmlns:p14="http://schemas.microsoft.com/office/powerpoint/2010/main" val="61446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10" y="1096235"/>
            <a:ext cx="7225262" cy="2137854"/>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Melting temperature was used to try to ensure ceramic particle survival during the print process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Initial computational selection criteria based on melting temperatures</a:t>
            </a:r>
            <a:endParaRPr lang="en-US" sz="2400" dirty="0">
              <a:solidFill>
                <a:schemeClr val="lt1"/>
              </a:solidFill>
              <a:latin typeface="+mn-lt"/>
              <a:ea typeface="Helvetica Neue Light"/>
              <a:cs typeface="Helvetica Neue Light"/>
              <a:sym typeface="Helvetica Neue Light"/>
            </a:endParaRPr>
          </a:p>
        </p:txBody>
      </p:sp>
      <p:sp>
        <p:nvSpPr>
          <p:cNvPr id="5" name="Slide Number Placeholder 4">
            <a:extLst>
              <a:ext uri="{FF2B5EF4-FFF2-40B4-BE49-F238E27FC236}">
                <a16:creationId xmlns:a16="http://schemas.microsoft.com/office/drawing/2014/main" id="{6D7A79CE-5049-48DF-B26E-0854EAAE35E2}"/>
              </a:ext>
            </a:extLst>
          </p:cNvPr>
          <p:cNvSpPr>
            <a:spLocks noGrp="1"/>
          </p:cNvSpPr>
          <p:nvPr>
            <p:ph type="sldNum" sz="quarter" idx="12"/>
          </p:nvPr>
        </p:nvSpPr>
        <p:spPr/>
        <p:txBody>
          <a:bodyPr/>
          <a:lstStyle/>
          <a:p>
            <a:fld id="{A4779A86-D654-4494-B57A-03F354CB4128}" type="slidenum">
              <a:rPr lang="en-US" smtClean="0"/>
              <a:t>12</a:t>
            </a:fld>
            <a:endParaRPr lang="en-US" dirty="0"/>
          </a:p>
        </p:txBody>
      </p:sp>
      <p:pic>
        <p:nvPicPr>
          <p:cNvPr id="12" name="Picture 11">
            <a:extLst>
              <a:ext uri="{FF2B5EF4-FFF2-40B4-BE49-F238E27FC236}">
                <a16:creationId xmlns:a16="http://schemas.microsoft.com/office/drawing/2014/main" id="{9B339620-9F39-47F1-AD97-A8D77BFA64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6" name="Picture 5">
            <a:extLst>
              <a:ext uri="{FF2B5EF4-FFF2-40B4-BE49-F238E27FC236}">
                <a16:creationId xmlns:a16="http://schemas.microsoft.com/office/drawing/2014/main" id="{6A78CFE0-C8CE-A6BE-5EEE-11A124598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402" y="2549227"/>
            <a:ext cx="10073195" cy="3776710"/>
          </a:xfrm>
          <a:prstGeom prst="rect">
            <a:avLst/>
          </a:prstGeom>
        </p:spPr>
      </p:pic>
      <p:sp>
        <p:nvSpPr>
          <p:cNvPr id="7" name="TextBox 6">
            <a:extLst>
              <a:ext uri="{FF2B5EF4-FFF2-40B4-BE49-F238E27FC236}">
                <a16:creationId xmlns:a16="http://schemas.microsoft.com/office/drawing/2014/main" id="{6D7EB5C2-01EF-7616-D74C-5288D3A1C0BB}"/>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Methods</a:t>
            </a:r>
          </a:p>
        </p:txBody>
      </p:sp>
      <p:graphicFrame>
        <p:nvGraphicFramePr>
          <p:cNvPr id="14" name="Table 14">
            <a:extLst>
              <a:ext uri="{FF2B5EF4-FFF2-40B4-BE49-F238E27FC236}">
                <a16:creationId xmlns:a16="http://schemas.microsoft.com/office/drawing/2014/main" id="{E47ECE6E-8C22-2373-2AAA-8256DAB4ACBD}"/>
              </a:ext>
            </a:extLst>
          </p:cNvPr>
          <p:cNvGraphicFramePr>
            <a:graphicFrameLocks noGrp="1"/>
          </p:cNvGraphicFramePr>
          <p:nvPr>
            <p:extLst>
              <p:ext uri="{D42A27DB-BD31-4B8C-83A1-F6EECF244321}">
                <p14:modId xmlns:p14="http://schemas.microsoft.com/office/powerpoint/2010/main" val="821563810"/>
              </p:ext>
            </p:extLst>
          </p:nvPr>
        </p:nvGraphicFramePr>
        <p:xfrm>
          <a:off x="7757459" y="1360699"/>
          <a:ext cx="3981959" cy="1005840"/>
        </p:xfrm>
        <a:graphic>
          <a:graphicData uri="http://schemas.openxmlformats.org/drawingml/2006/table">
            <a:tbl>
              <a:tblPr firstRow="1" bandRow="1">
                <a:tableStyleId>{5940675A-B579-460E-94D1-54222C63F5DA}</a:tableStyleId>
              </a:tblPr>
              <a:tblGrid>
                <a:gridCol w="403894">
                  <a:extLst>
                    <a:ext uri="{9D8B030D-6E8A-4147-A177-3AD203B41FA5}">
                      <a16:colId xmlns:a16="http://schemas.microsoft.com/office/drawing/2014/main" val="955646451"/>
                    </a:ext>
                  </a:extLst>
                </a:gridCol>
                <a:gridCol w="3578065">
                  <a:extLst>
                    <a:ext uri="{9D8B030D-6E8A-4147-A177-3AD203B41FA5}">
                      <a16:colId xmlns:a16="http://schemas.microsoft.com/office/drawing/2014/main" val="249625276"/>
                    </a:ext>
                  </a:extLst>
                </a:gridCol>
              </a:tblGrid>
              <a:tr h="163659">
                <a:tc>
                  <a:txBody>
                    <a:bodyPr/>
                    <a:lstStyle/>
                    <a:p>
                      <a:endParaRPr lang="en-US" sz="1600" dirty="0"/>
                    </a:p>
                  </a:txBody>
                  <a:tcPr>
                    <a:solidFill>
                      <a:srgbClr val="FFC7C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Arial" panose="020B0604020202020204" pitchFamily="34" charset="0"/>
                        </a:rPr>
                        <a:t>Disqualified, </a:t>
                      </a:r>
                      <a:r>
                        <a:rPr lang="en-US" sz="1600" dirty="0" err="1">
                          <a:cs typeface="Arial" panose="020B0604020202020204" pitchFamily="34" charset="0"/>
                        </a:rPr>
                        <a:t>T</a:t>
                      </a:r>
                      <a:r>
                        <a:rPr lang="en-US" sz="1600" baseline="-25000" dirty="0" err="1">
                          <a:cs typeface="Arial" panose="020B0604020202020204" pitchFamily="34" charset="0"/>
                        </a:rPr>
                        <a:t>m,ceramic</a:t>
                      </a:r>
                      <a:r>
                        <a:rPr lang="en-US" sz="1600" dirty="0">
                          <a:cs typeface="Arial" panose="020B0604020202020204" pitchFamily="34" charset="0"/>
                        </a:rPr>
                        <a:t> &lt; </a:t>
                      </a:r>
                      <a:r>
                        <a:rPr lang="en-US" sz="1600" dirty="0" err="1">
                          <a:cs typeface="Arial" panose="020B0604020202020204" pitchFamily="34" charset="0"/>
                        </a:rPr>
                        <a:t>T</a:t>
                      </a:r>
                      <a:r>
                        <a:rPr lang="en-US" sz="1600" baseline="-25000" dirty="0" err="1">
                          <a:cs typeface="Arial" panose="020B0604020202020204" pitchFamily="34" charset="0"/>
                        </a:rPr>
                        <a:t>m,metal</a:t>
                      </a:r>
                      <a:endParaRPr lang="en-US" sz="1600" dirty="0"/>
                    </a:p>
                  </a:txBody>
                  <a:tcPr/>
                </a:tc>
                <a:extLst>
                  <a:ext uri="{0D108BD9-81ED-4DB2-BD59-A6C34878D82A}">
                    <a16:rowId xmlns:a16="http://schemas.microsoft.com/office/drawing/2014/main" val="1121534994"/>
                  </a:ext>
                </a:extLst>
              </a:tr>
              <a:tr h="138285">
                <a:tc>
                  <a:txBody>
                    <a:bodyPr/>
                    <a:lstStyle/>
                    <a:p>
                      <a:endParaRPr lang="en-US" sz="1600" dirty="0"/>
                    </a:p>
                  </a:txBody>
                  <a:tcPr>
                    <a:solidFill>
                      <a:srgbClr val="FFEB9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Arial" panose="020B0604020202020204" pitchFamily="34" charset="0"/>
                        </a:rPr>
                        <a:t>Likely will melt, </a:t>
                      </a:r>
                      <a:r>
                        <a:rPr lang="en-US" sz="1600" dirty="0" err="1">
                          <a:cs typeface="Arial" panose="020B0604020202020204" pitchFamily="34" charset="0"/>
                        </a:rPr>
                        <a:t>T</a:t>
                      </a:r>
                      <a:r>
                        <a:rPr lang="en-US" sz="1600" baseline="-25000" dirty="0" err="1">
                          <a:cs typeface="Arial" panose="020B0604020202020204" pitchFamily="34" charset="0"/>
                        </a:rPr>
                        <a:t>m,ceramic</a:t>
                      </a:r>
                      <a:r>
                        <a:rPr lang="en-US" sz="1600" dirty="0">
                          <a:cs typeface="Arial" panose="020B0604020202020204" pitchFamily="34" charset="0"/>
                        </a:rPr>
                        <a:t> &lt; </a:t>
                      </a:r>
                      <a:r>
                        <a:rPr lang="en-US" sz="1600" dirty="0" err="1">
                          <a:cs typeface="Arial" panose="020B0604020202020204" pitchFamily="34" charset="0"/>
                        </a:rPr>
                        <a:t>T</a:t>
                      </a:r>
                      <a:r>
                        <a:rPr lang="en-US" sz="1600" baseline="-25000" dirty="0" err="1">
                          <a:cs typeface="Arial" panose="020B0604020202020204" pitchFamily="34" charset="0"/>
                        </a:rPr>
                        <a:t>m,metal</a:t>
                      </a:r>
                      <a:r>
                        <a:rPr lang="en-US" sz="1600" dirty="0">
                          <a:cs typeface="Arial" panose="020B0604020202020204" pitchFamily="34" charset="0"/>
                        </a:rPr>
                        <a:t> + 100</a:t>
                      </a:r>
                    </a:p>
                  </a:txBody>
                  <a:tcPr/>
                </a:tc>
                <a:extLst>
                  <a:ext uri="{0D108BD9-81ED-4DB2-BD59-A6C34878D82A}">
                    <a16:rowId xmlns:a16="http://schemas.microsoft.com/office/drawing/2014/main" val="2960044765"/>
                  </a:ext>
                </a:extLst>
              </a:tr>
              <a:tr h="163659">
                <a:tc>
                  <a:txBody>
                    <a:bodyPr/>
                    <a:lstStyle/>
                    <a:p>
                      <a:endParaRPr lang="en-US" sz="1600" dirty="0"/>
                    </a:p>
                  </a:txBody>
                  <a:tcPr>
                    <a:solidFill>
                      <a:srgbClr val="C6EFC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Arial" panose="020B0604020202020204" pitchFamily="34" charset="0"/>
                        </a:rPr>
                        <a:t>Good candidate, </a:t>
                      </a:r>
                      <a:r>
                        <a:rPr lang="en-US" sz="1600" dirty="0" err="1">
                          <a:cs typeface="Arial" panose="020B0604020202020204" pitchFamily="34" charset="0"/>
                        </a:rPr>
                        <a:t>T</a:t>
                      </a:r>
                      <a:r>
                        <a:rPr lang="en-US" sz="1600" baseline="-25000" dirty="0" err="1">
                          <a:cs typeface="Arial" panose="020B0604020202020204" pitchFamily="34" charset="0"/>
                        </a:rPr>
                        <a:t>m,ceramic</a:t>
                      </a:r>
                      <a:r>
                        <a:rPr lang="en-US" sz="1600" dirty="0">
                          <a:cs typeface="Arial" panose="020B0604020202020204" pitchFamily="34" charset="0"/>
                        </a:rPr>
                        <a:t> &gt; </a:t>
                      </a:r>
                      <a:r>
                        <a:rPr lang="en-US" sz="1600" dirty="0" err="1">
                          <a:cs typeface="Arial" panose="020B0604020202020204" pitchFamily="34" charset="0"/>
                        </a:rPr>
                        <a:t>T</a:t>
                      </a:r>
                      <a:r>
                        <a:rPr lang="en-US" sz="1600" baseline="-25000" dirty="0" err="1">
                          <a:cs typeface="Arial" panose="020B0604020202020204" pitchFamily="34" charset="0"/>
                        </a:rPr>
                        <a:t>m,metal</a:t>
                      </a:r>
                      <a:r>
                        <a:rPr lang="en-US" sz="1600" dirty="0">
                          <a:cs typeface="Arial" panose="020B0604020202020204" pitchFamily="34" charset="0"/>
                        </a:rPr>
                        <a:t> + 100</a:t>
                      </a:r>
                      <a:endParaRPr lang="en-US" sz="1600" baseline="-25000" dirty="0">
                        <a:cs typeface="Arial" panose="020B0604020202020204" pitchFamily="34" charset="0"/>
                      </a:endParaRPr>
                    </a:p>
                  </a:txBody>
                  <a:tcPr/>
                </a:tc>
                <a:extLst>
                  <a:ext uri="{0D108BD9-81ED-4DB2-BD59-A6C34878D82A}">
                    <a16:rowId xmlns:a16="http://schemas.microsoft.com/office/drawing/2014/main" val="500083659"/>
                  </a:ext>
                </a:extLst>
              </a:tr>
            </a:tbl>
          </a:graphicData>
        </a:graphic>
      </p:graphicFrame>
      <p:sp>
        <p:nvSpPr>
          <p:cNvPr id="17" name="TextBox 16">
            <a:extLst>
              <a:ext uri="{FF2B5EF4-FFF2-40B4-BE49-F238E27FC236}">
                <a16:creationId xmlns:a16="http://schemas.microsoft.com/office/drawing/2014/main" id="{E3DCC2FD-3B01-D6F6-FF6B-342F454B9CFB}"/>
              </a:ext>
            </a:extLst>
          </p:cNvPr>
          <p:cNvSpPr txBox="1"/>
          <p:nvPr/>
        </p:nvSpPr>
        <p:spPr>
          <a:xfrm>
            <a:off x="9040226" y="996573"/>
            <a:ext cx="1416423" cy="338554"/>
          </a:xfrm>
          <a:prstGeom prst="rect">
            <a:avLst/>
          </a:prstGeom>
          <a:noFill/>
        </p:spPr>
        <p:txBody>
          <a:bodyPr wrap="square" rtlCol="0">
            <a:spAutoFit/>
          </a:bodyPr>
          <a:lstStyle/>
          <a:p>
            <a:pPr algn="ctr"/>
            <a:r>
              <a:rPr lang="en-US" sz="1600" b="1" dirty="0"/>
              <a:t>Color Legend</a:t>
            </a:r>
          </a:p>
        </p:txBody>
      </p:sp>
    </p:spTree>
    <p:extLst>
      <p:ext uri="{BB962C8B-B14F-4D97-AF65-F5344CB8AC3E}">
        <p14:creationId xmlns:p14="http://schemas.microsoft.com/office/powerpoint/2010/main" val="374136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10111524"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Used nanoparticle melt temperature as major selection criteria </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Will allow us to show direct impact of solid nanoparticle vs. nanoparticle melting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Highest melting temperature materials are ceramics: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Carbides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Borides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Oxides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Additional selection criteria:</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Cost</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Database availability for ICME design</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Neutron absorption cross-section</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Strength-to-weight ratio</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Oxidation and corrosion resistance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Material down-selection depends on application of interest</a:t>
            </a: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13</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 name="TextBox 1">
            <a:extLst>
              <a:ext uri="{FF2B5EF4-FFF2-40B4-BE49-F238E27FC236}">
                <a16:creationId xmlns:a16="http://schemas.microsoft.com/office/drawing/2014/main" id="{E60F25EE-AAAB-618A-E833-4F5181E9CEDF}"/>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Methods</a:t>
            </a:r>
          </a:p>
        </p:txBody>
      </p:sp>
    </p:spTree>
    <p:extLst>
      <p:ext uri="{BB962C8B-B14F-4D97-AF65-F5344CB8AC3E}">
        <p14:creationId xmlns:p14="http://schemas.microsoft.com/office/powerpoint/2010/main" val="33692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2" name="Google Shape;123;p4">
            <a:extLst>
              <a:ext uri="{FF2B5EF4-FFF2-40B4-BE49-F238E27FC236}">
                <a16:creationId xmlns:a16="http://schemas.microsoft.com/office/drawing/2014/main" id="{00DF8F85-9B48-104E-9E43-C984BC40DD4F}"/>
              </a:ext>
            </a:extLst>
          </p:cNvPr>
          <p:cNvSpPr txBox="1"/>
          <p:nvPr/>
        </p:nvSpPr>
        <p:spPr>
          <a:xfrm>
            <a:off x="1295400" y="2948490"/>
            <a:ext cx="9601200" cy="13387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latin typeface="+mn-lt"/>
                <a:ea typeface="Helvetica Neue"/>
                <a:cs typeface="Helvetica Neue"/>
                <a:sym typeface="Helvetica Neue"/>
              </a:rPr>
              <a:t>Initial Simulations</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a:p>
            <a:pPr lvl="0" algn="ctr"/>
            <a:endParaRPr lang="en-US" sz="1800" dirty="0">
              <a:solidFill>
                <a:schemeClr val="bg1"/>
              </a:solidFill>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E2F38740-837B-48DE-B044-60DA6B04F2F5}"/>
              </a:ext>
            </a:extLst>
          </p:cNvPr>
          <p:cNvSpPr>
            <a:spLocks noGrp="1"/>
          </p:cNvSpPr>
          <p:nvPr>
            <p:ph type="sldNum" sz="quarter" idx="12"/>
          </p:nvPr>
        </p:nvSpPr>
        <p:spPr/>
        <p:txBody>
          <a:bodyPr/>
          <a:lstStyle/>
          <a:p>
            <a:fld id="{A4779A86-D654-4494-B57A-03F354CB4128}" type="slidenum">
              <a:rPr lang="en-US" smtClean="0"/>
              <a:t>14</a:t>
            </a:fld>
            <a:endParaRPr lang="en-US"/>
          </a:p>
        </p:txBody>
      </p:sp>
      <p:pic>
        <p:nvPicPr>
          <p:cNvPr id="10" name="Picture 9">
            <a:extLst>
              <a:ext uri="{FF2B5EF4-FFF2-40B4-BE49-F238E27FC236}">
                <a16:creationId xmlns:a16="http://schemas.microsoft.com/office/drawing/2014/main" id="{C2C4F883-2C9E-4C34-85BD-8CFD3F6EE6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4" name="Picture 3">
            <a:extLst>
              <a:ext uri="{FF2B5EF4-FFF2-40B4-BE49-F238E27FC236}">
                <a16:creationId xmlns:a16="http://schemas.microsoft.com/office/drawing/2014/main" id="{325B5E20-4542-F8D2-2FB3-70D72D81E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222" y="3810686"/>
            <a:ext cx="3291556" cy="2602706"/>
          </a:xfrm>
          <a:prstGeom prst="rect">
            <a:avLst/>
          </a:prstGeom>
        </p:spPr>
      </p:pic>
    </p:spTree>
    <p:extLst>
      <p:ext uri="{BB962C8B-B14F-4D97-AF65-F5344CB8AC3E}">
        <p14:creationId xmlns:p14="http://schemas.microsoft.com/office/powerpoint/2010/main" val="3771440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334279"/>
            <a:ext cx="4974837"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Utilize computational tools to narrow trade space</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Thermo-Calc Simulations: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Phase diagram modeling</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Diffusion simulations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Precipitation simulations</a:t>
            </a:r>
          </a:p>
          <a:p>
            <a:pPr lvl="0">
              <a:lnSpc>
                <a:spcPct val="100000"/>
              </a:lnSpc>
              <a:spcBef>
                <a:spcPts val="0"/>
              </a:spcBef>
              <a:buSzPts val="3000"/>
              <a:buFontTx/>
              <a:buChar char="-"/>
            </a:pPr>
            <a:r>
              <a:rPr lang="en-US" sz="1800" dirty="0" err="1">
                <a:latin typeface="Arial" panose="020B0604020202020204" pitchFamily="34" charset="0"/>
                <a:cs typeface="Arial" panose="020B0604020202020204" pitchFamily="34" charset="0"/>
              </a:rPr>
              <a:t>Scheil</a:t>
            </a:r>
            <a:r>
              <a:rPr lang="en-US" sz="1800" dirty="0">
                <a:latin typeface="Arial" panose="020B0604020202020204" pitchFamily="34" charset="0"/>
                <a:cs typeface="Arial" panose="020B0604020202020204" pitchFamily="34" charset="0"/>
              </a:rPr>
              <a:t> solidification simulations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Crack susceptibility coefficient</a:t>
            </a:r>
          </a:p>
          <a:p>
            <a:pPr lvl="0">
              <a:lnSpc>
                <a:spcPct val="100000"/>
              </a:lnSpc>
              <a:spcBef>
                <a:spcPts val="0"/>
              </a:spcBef>
              <a:buSzPts val="3000"/>
              <a:buFontTx/>
              <a:buChar char="-"/>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Other models: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Kou crack susceptibility index</a:t>
            </a:r>
          </a:p>
          <a:p>
            <a:pPr lvl="0">
              <a:lnSpc>
                <a:spcPct val="100000"/>
              </a:lnSpc>
              <a:spcBef>
                <a:spcPts val="0"/>
              </a:spcBef>
              <a:buSzPts val="3000"/>
              <a:buFontTx/>
              <a:buChar char="-"/>
            </a:pPr>
            <a:r>
              <a:rPr lang="en-US" sz="1800" dirty="0">
                <a:solidFill>
                  <a:schemeClr val="tx1"/>
                </a:solidFill>
                <a:latin typeface="Arial" panose="020B0604020202020204" pitchFamily="34" charset="0"/>
                <a:cs typeface="Arial" panose="020B0604020202020204" pitchFamily="34" charset="0"/>
              </a:rPr>
              <a:t>Rosenthal melt pool model</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1551"/>
            <a:ext cx="10287982"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Many simulations have been proposed to help predict alloy behavior, printability, and nanoparticle survivability </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15</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F73E95F8-5F4E-AF13-8F22-2823D1BD494E}"/>
              </a:ext>
            </a:extLst>
          </p:cNvPr>
          <p:cNvSpPr txBox="1"/>
          <p:nvPr/>
        </p:nvSpPr>
        <p:spPr>
          <a:xfrm>
            <a:off x="9878291" y="6484672"/>
            <a:ext cx="2351638" cy="338554"/>
          </a:xfrm>
          <a:prstGeom prst="rect">
            <a:avLst/>
          </a:prstGeom>
          <a:noFill/>
        </p:spPr>
        <p:txBody>
          <a:bodyPr wrap="square" rtlCol="0">
            <a:spAutoFit/>
          </a:bodyPr>
          <a:lstStyle/>
          <a:p>
            <a:pPr algn="ctr"/>
            <a:r>
              <a:rPr lang="en-US" sz="1600" b="1" dirty="0"/>
              <a:t>Computational Methods</a:t>
            </a:r>
          </a:p>
        </p:txBody>
      </p:sp>
      <p:sp>
        <p:nvSpPr>
          <p:cNvPr id="2" name="TextBox 1">
            <a:extLst>
              <a:ext uri="{FF2B5EF4-FFF2-40B4-BE49-F238E27FC236}">
                <a16:creationId xmlns:a16="http://schemas.microsoft.com/office/drawing/2014/main" id="{8C07AE22-5CAC-43D9-88DE-A5170FEEFBD0}"/>
              </a:ext>
            </a:extLst>
          </p:cNvPr>
          <p:cNvSpPr txBox="1"/>
          <p:nvPr/>
        </p:nvSpPr>
        <p:spPr>
          <a:xfrm>
            <a:off x="6464300" y="2436322"/>
            <a:ext cx="3505200" cy="1384995"/>
          </a:xfrm>
          <a:prstGeom prst="rect">
            <a:avLst/>
          </a:prstGeom>
          <a:noFill/>
        </p:spPr>
        <p:txBody>
          <a:bodyPr wrap="square" rtlCol="0">
            <a:spAutoFit/>
          </a:bodyPr>
          <a:lstStyle/>
          <a:p>
            <a:r>
              <a:rPr lang="en-US" sz="2800" b="1" dirty="0"/>
              <a:t>Big Question:</a:t>
            </a:r>
          </a:p>
          <a:p>
            <a:r>
              <a:rPr lang="en-US" sz="2800" b="1" dirty="0"/>
              <a:t>Do nanoparticles melt or survive printing?</a:t>
            </a:r>
          </a:p>
        </p:txBody>
      </p:sp>
    </p:spTree>
    <p:extLst>
      <p:ext uri="{BB962C8B-B14F-4D97-AF65-F5344CB8AC3E}">
        <p14:creationId xmlns:p14="http://schemas.microsoft.com/office/powerpoint/2010/main" val="17002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10" y="1266904"/>
            <a:ext cx="4519618"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Thermo-Calc’s Material-to-Material calculator allows phase diagram calculations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Need to ensure that material system has been assessed for the database used</a:t>
            </a:r>
          </a:p>
          <a:p>
            <a:pPr marL="0" lvl="0" indent="0">
              <a:lnSpc>
                <a:spcPct val="100000"/>
              </a:lnSpc>
              <a:spcBef>
                <a:spcPts val="0"/>
              </a:spcBef>
              <a:buSzPts val="3000"/>
              <a:buNone/>
            </a:pPr>
            <a:endParaRPr lang="en-US" sz="1800" b="1" dirty="0">
              <a:solidFill>
                <a:schemeClr val="tx1"/>
              </a:solidFill>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solidFill>
                  <a:schemeClr val="tx1"/>
                </a:solidFill>
                <a:latin typeface="Arial" panose="020B0604020202020204" pitchFamily="34" charset="0"/>
                <a:cs typeface="Arial" panose="020B0604020202020204" pitchFamily="34" charset="0"/>
              </a:rPr>
              <a:t>Can be used to identify </a:t>
            </a:r>
            <a:r>
              <a:rPr lang="en-US" sz="1800" dirty="0">
                <a:latin typeface="Arial" panose="020B0604020202020204" pitchFamily="34" charset="0"/>
                <a:cs typeface="Arial" panose="020B0604020202020204" pitchFamily="34" charset="0"/>
              </a:rPr>
              <a:t>unwanted phase formation</a:t>
            </a:r>
          </a:p>
          <a:p>
            <a:pPr marL="0" lvl="0" indent="0">
              <a:lnSpc>
                <a:spcPct val="100000"/>
              </a:lnSpc>
              <a:spcBef>
                <a:spcPts val="0"/>
              </a:spcBef>
              <a:buSzPts val="3000"/>
              <a:buNone/>
            </a:pPr>
            <a:endParaRPr lang="en-US" sz="1800" dirty="0">
              <a:solidFill>
                <a:schemeClr val="tx1"/>
              </a:solidFill>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Biggest issue is ability to add oxygen to simulations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Not many databases have been well evaluated for oxygen in refractory metals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Thermo-Calc: first step is to calculate phase diagram information</a:t>
            </a: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16</a:t>
            </a:fld>
            <a:endParaRPr lang="en-US"/>
          </a:p>
        </p:txBody>
      </p:sp>
      <p:pic>
        <p:nvPicPr>
          <p:cNvPr id="13" name="Picture 12">
            <a:extLst>
              <a:ext uri="{FF2B5EF4-FFF2-40B4-BE49-F238E27FC236}">
                <a16:creationId xmlns:a16="http://schemas.microsoft.com/office/drawing/2014/main" id="{62921F83-16D8-4C44-B4AD-A4A49D73620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C078B8EF-90C0-98D0-697B-B34D8B236337}"/>
              </a:ext>
            </a:extLst>
          </p:cNvPr>
          <p:cNvSpPr txBox="1"/>
          <p:nvPr/>
        </p:nvSpPr>
        <p:spPr>
          <a:xfrm>
            <a:off x="9220200" y="6484672"/>
            <a:ext cx="3009729" cy="338554"/>
          </a:xfrm>
          <a:prstGeom prst="rect">
            <a:avLst/>
          </a:prstGeom>
          <a:noFill/>
        </p:spPr>
        <p:txBody>
          <a:bodyPr wrap="square" rtlCol="0">
            <a:spAutoFit/>
          </a:bodyPr>
          <a:lstStyle/>
          <a:p>
            <a:pPr algn="ctr"/>
            <a:r>
              <a:rPr lang="en-US" sz="1600" b="1" dirty="0"/>
              <a:t>Mo + </a:t>
            </a:r>
            <a:r>
              <a:rPr lang="en-US" sz="1600" b="1" dirty="0" err="1"/>
              <a:t>ZrC</a:t>
            </a:r>
            <a:r>
              <a:rPr lang="en-US" sz="1600" b="1" dirty="0"/>
              <a:t> Computational Results</a:t>
            </a:r>
          </a:p>
        </p:txBody>
      </p:sp>
      <p:pic>
        <p:nvPicPr>
          <p:cNvPr id="5" name="Graphic 4">
            <a:extLst>
              <a:ext uri="{FF2B5EF4-FFF2-40B4-BE49-F238E27FC236}">
                <a16:creationId xmlns:a16="http://schemas.microsoft.com/office/drawing/2014/main" id="{ADA4F5CC-A2CF-4592-87B3-103FDD1A98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7013" y="1052873"/>
            <a:ext cx="5327197" cy="5143500"/>
          </a:xfrm>
          <a:prstGeom prst="rect">
            <a:avLst/>
          </a:prstGeom>
        </p:spPr>
      </p:pic>
    </p:spTree>
    <p:extLst>
      <p:ext uri="{BB962C8B-B14F-4D97-AF65-F5344CB8AC3E}">
        <p14:creationId xmlns:p14="http://schemas.microsoft.com/office/powerpoint/2010/main" val="257968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10" y="1266904"/>
            <a:ext cx="4519618"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Thermo-Calc’s </a:t>
            </a:r>
            <a:r>
              <a:rPr lang="en-US" sz="2000" b="1" dirty="0" err="1">
                <a:solidFill>
                  <a:srgbClr val="15264B"/>
                </a:solidFill>
                <a:latin typeface="Arial" panose="020B0604020202020204" pitchFamily="34" charset="0"/>
                <a:ea typeface="Helvetica Neue Light"/>
                <a:cs typeface="Arial" panose="020B0604020202020204" pitchFamily="34" charset="0"/>
                <a:sym typeface="Helvetica Neue Light"/>
              </a:rPr>
              <a:t>Scheil</a:t>
            </a: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 solidification simulations help predict dendrite behavior</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Different types of </a:t>
            </a:r>
            <a:r>
              <a:rPr lang="en-US" sz="1800" dirty="0" err="1">
                <a:latin typeface="Arial" panose="020B0604020202020204" pitchFamily="34" charset="0"/>
                <a:cs typeface="Arial" panose="020B0604020202020204" pitchFamily="34" charset="0"/>
              </a:rPr>
              <a:t>Scheil</a:t>
            </a:r>
            <a:r>
              <a:rPr lang="en-US" sz="1800" dirty="0">
                <a:latin typeface="Arial" panose="020B0604020202020204" pitchFamily="34" charset="0"/>
                <a:cs typeface="Arial" panose="020B0604020202020204" pitchFamily="34" charset="0"/>
              </a:rPr>
              <a:t> simulations, classic </a:t>
            </a:r>
            <a:r>
              <a:rPr lang="en-US" sz="1800" dirty="0" err="1">
                <a:latin typeface="Arial" panose="020B0604020202020204" pitchFamily="34" charset="0"/>
                <a:cs typeface="Arial" panose="020B0604020202020204" pitchFamily="34" charset="0"/>
              </a:rPr>
              <a:t>Scheil</a:t>
            </a:r>
            <a:r>
              <a:rPr lang="en-US" sz="1800" dirty="0">
                <a:latin typeface="Arial" panose="020B0604020202020204" pitchFamily="34" charset="0"/>
                <a:cs typeface="Arial" panose="020B0604020202020204" pitchFamily="34" charset="0"/>
              </a:rPr>
              <a:t> typically the go-to</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Crack susceptibility (Kou method) is estimated from the slope at the end of the </a:t>
            </a:r>
            <a:r>
              <a:rPr lang="en-US" sz="1800" dirty="0" err="1">
                <a:latin typeface="Arial" panose="020B0604020202020204" pitchFamily="34" charset="0"/>
                <a:cs typeface="Arial" panose="020B0604020202020204" pitchFamily="34" charset="0"/>
              </a:rPr>
              <a:t>Scheil</a:t>
            </a:r>
            <a:r>
              <a:rPr lang="en-US" sz="1800" dirty="0">
                <a:latin typeface="Arial" panose="020B0604020202020204" pitchFamily="34" charset="0"/>
                <a:cs typeface="Arial" panose="020B0604020202020204" pitchFamily="34" charset="0"/>
              </a:rPr>
              <a:t> solidification curve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Inclusion of C and O essential for accurate predictions of segregation behavior</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Thermo-Calc: then perform </a:t>
            </a:r>
            <a:r>
              <a:rPr lang="en-US" sz="2400" dirty="0" err="1">
                <a:solidFill>
                  <a:schemeClr val="lt1"/>
                </a:solidFill>
                <a:latin typeface="+mn-lt"/>
                <a:ea typeface="Helvetica Neue Light"/>
                <a:cs typeface="Helvetica Neue Light"/>
                <a:sym typeface="Helvetica Neue Light"/>
              </a:rPr>
              <a:t>Scheil</a:t>
            </a:r>
            <a:r>
              <a:rPr lang="en-US" sz="2400" dirty="0">
                <a:solidFill>
                  <a:schemeClr val="lt1"/>
                </a:solidFill>
                <a:latin typeface="+mn-lt"/>
                <a:ea typeface="Helvetica Neue Light"/>
                <a:cs typeface="Helvetica Neue Light"/>
                <a:sym typeface="Helvetica Neue Light"/>
              </a:rPr>
              <a:t> solidification simulations</a:t>
            </a: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17</a:t>
            </a:fld>
            <a:endParaRPr lang="en-US"/>
          </a:p>
        </p:txBody>
      </p:sp>
      <p:pic>
        <p:nvPicPr>
          <p:cNvPr id="13" name="Picture 12">
            <a:extLst>
              <a:ext uri="{FF2B5EF4-FFF2-40B4-BE49-F238E27FC236}">
                <a16:creationId xmlns:a16="http://schemas.microsoft.com/office/drawing/2014/main" id="{62921F83-16D8-4C44-B4AD-A4A49D73620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5" name="Graphic 4">
            <a:extLst>
              <a:ext uri="{FF2B5EF4-FFF2-40B4-BE49-F238E27FC236}">
                <a16:creationId xmlns:a16="http://schemas.microsoft.com/office/drawing/2014/main" id="{4F0DD134-C43A-4D03-9216-10F0CFE01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860524"/>
            <a:ext cx="5754762" cy="5556322"/>
          </a:xfrm>
          <a:prstGeom prst="rect">
            <a:avLst/>
          </a:prstGeom>
        </p:spPr>
      </p:pic>
      <p:sp>
        <p:nvSpPr>
          <p:cNvPr id="2" name="TextBox 1">
            <a:extLst>
              <a:ext uri="{FF2B5EF4-FFF2-40B4-BE49-F238E27FC236}">
                <a16:creationId xmlns:a16="http://schemas.microsoft.com/office/drawing/2014/main" id="{32AEC1CB-D456-5C2D-6548-220D1115F5EB}"/>
              </a:ext>
            </a:extLst>
          </p:cNvPr>
          <p:cNvSpPr txBox="1"/>
          <p:nvPr/>
        </p:nvSpPr>
        <p:spPr>
          <a:xfrm>
            <a:off x="9220200" y="6484672"/>
            <a:ext cx="3009729" cy="338554"/>
          </a:xfrm>
          <a:prstGeom prst="rect">
            <a:avLst/>
          </a:prstGeom>
          <a:noFill/>
        </p:spPr>
        <p:txBody>
          <a:bodyPr wrap="square" rtlCol="0">
            <a:spAutoFit/>
          </a:bodyPr>
          <a:lstStyle/>
          <a:p>
            <a:pPr algn="ctr"/>
            <a:r>
              <a:rPr lang="en-US" sz="1600" b="1" dirty="0"/>
              <a:t>Mo + </a:t>
            </a:r>
            <a:r>
              <a:rPr lang="en-US" sz="1600" b="1" dirty="0" err="1"/>
              <a:t>ZrC</a:t>
            </a:r>
            <a:r>
              <a:rPr lang="en-US" sz="1600" b="1" dirty="0"/>
              <a:t> Computational Results</a:t>
            </a:r>
          </a:p>
        </p:txBody>
      </p:sp>
    </p:spTree>
    <p:extLst>
      <p:ext uri="{BB962C8B-B14F-4D97-AF65-F5344CB8AC3E}">
        <p14:creationId xmlns:p14="http://schemas.microsoft.com/office/powerpoint/2010/main" val="263281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7" name="Picture 6">
            <a:extLst>
              <a:ext uri="{FF2B5EF4-FFF2-40B4-BE49-F238E27FC236}">
                <a16:creationId xmlns:a16="http://schemas.microsoft.com/office/drawing/2014/main" id="{288362AE-E1BD-40C6-B068-4616C3C2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792" y="3785033"/>
            <a:ext cx="3291556" cy="2602706"/>
          </a:xfrm>
          <a:prstGeom prst="rect">
            <a:avLst/>
          </a:prstGeom>
        </p:spPr>
      </p:pic>
      <p:pic>
        <p:nvPicPr>
          <p:cNvPr id="25" name="Picture 24">
            <a:extLst>
              <a:ext uri="{FF2B5EF4-FFF2-40B4-BE49-F238E27FC236}">
                <a16:creationId xmlns:a16="http://schemas.microsoft.com/office/drawing/2014/main" id="{96CE9E8C-1A45-4102-9CC1-134955612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140" y="512091"/>
            <a:ext cx="3856514" cy="3213762"/>
          </a:xfrm>
          <a:prstGeom prst="rect">
            <a:avLst/>
          </a:prstGeom>
        </p:spPr>
      </p:pic>
      <p:sp>
        <p:nvSpPr>
          <p:cNvPr id="147" name="Google Shape;147;p7"/>
          <p:cNvSpPr txBox="1">
            <a:spLocks noGrp="1"/>
          </p:cNvSpPr>
          <p:nvPr>
            <p:ph type="body" idx="1"/>
          </p:nvPr>
        </p:nvSpPr>
        <p:spPr>
          <a:xfrm>
            <a:off x="376809" y="1305404"/>
            <a:ext cx="7515907" cy="209472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Built in Crack Susceptibility Coefficient (CSC) property modeler is used to predict hot cracking</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Several options for this module that is based on the work of Yan and Lin</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Constant cooling rate likely most similar to what expected for Kou method performed with classic </a:t>
            </a:r>
            <a:r>
              <a:rPr lang="en-US" sz="1800" dirty="0" err="1">
                <a:latin typeface="Arial" panose="020B0604020202020204" pitchFamily="34" charset="0"/>
                <a:cs typeface="Arial" panose="020B0604020202020204" pitchFamily="34" charset="0"/>
              </a:rPr>
              <a:t>Scheil</a:t>
            </a:r>
            <a:r>
              <a:rPr lang="en-US" sz="1800" dirty="0">
                <a:latin typeface="Arial" panose="020B0604020202020204" pitchFamily="34" charset="0"/>
                <a:cs typeface="Arial" panose="020B0604020202020204" pitchFamily="34" charset="0"/>
              </a:rPr>
              <a:t> simulations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Thermo-Calc: crack susceptibility was calculated using several approaches </a:t>
            </a: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18</a:t>
            </a:fld>
            <a:endParaRPr lang="en-US"/>
          </a:p>
        </p:txBody>
      </p:sp>
      <p:sp>
        <p:nvSpPr>
          <p:cNvPr id="16" name="TextBox 15">
            <a:extLst>
              <a:ext uri="{FF2B5EF4-FFF2-40B4-BE49-F238E27FC236}">
                <a16:creationId xmlns:a16="http://schemas.microsoft.com/office/drawing/2014/main" id="{F5B2317A-B36C-3825-72EE-F6A2F95E5B4D}"/>
              </a:ext>
            </a:extLst>
          </p:cNvPr>
          <p:cNvSpPr txBox="1"/>
          <p:nvPr/>
        </p:nvSpPr>
        <p:spPr>
          <a:xfrm>
            <a:off x="8346417" y="3500801"/>
            <a:ext cx="3570306" cy="338554"/>
          </a:xfrm>
          <a:prstGeom prst="rect">
            <a:avLst/>
          </a:prstGeom>
          <a:noFill/>
        </p:spPr>
        <p:txBody>
          <a:bodyPr wrap="square" rtlCol="0">
            <a:spAutoFit/>
          </a:bodyPr>
          <a:lstStyle/>
          <a:p>
            <a:pPr algn="ctr"/>
            <a:r>
              <a:rPr lang="en-US" sz="1600" b="1" dirty="0"/>
              <a:t>Constant Cooling Rate (dT/dt = C)</a:t>
            </a:r>
          </a:p>
        </p:txBody>
      </p:sp>
      <p:sp>
        <p:nvSpPr>
          <p:cNvPr id="15" name="TextBox 14">
            <a:extLst>
              <a:ext uri="{FF2B5EF4-FFF2-40B4-BE49-F238E27FC236}">
                <a16:creationId xmlns:a16="http://schemas.microsoft.com/office/drawing/2014/main" id="{017753C7-93A7-5D6C-72DE-33047B9977CD}"/>
              </a:ext>
            </a:extLst>
          </p:cNvPr>
          <p:cNvSpPr txBox="1"/>
          <p:nvPr/>
        </p:nvSpPr>
        <p:spPr>
          <a:xfrm>
            <a:off x="616295" y="3500801"/>
            <a:ext cx="2888266" cy="338554"/>
          </a:xfrm>
          <a:prstGeom prst="rect">
            <a:avLst/>
          </a:prstGeom>
          <a:noFill/>
        </p:spPr>
        <p:txBody>
          <a:bodyPr wrap="square" rtlCol="0">
            <a:spAutoFit/>
          </a:bodyPr>
          <a:lstStyle/>
          <a:p>
            <a:pPr algn="ctr"/>
            <a:r>
              <a:rPr lang="en-US" sz="1600" b="1" dirty="0"/>
              <a:t>Constant Heat Flow (</a:t>
            </a:r>
            <a:r>
              <a:rPr lang="en-US" sz="1600" b="1" dirty="0" err="1"/>
              <a:t>dQ</a:t>
            </a:r>
            <a:r>
              <a:rPr lang="en-US" sz="1600" b="1" dirty="0"/>
              <a:t>/dt = C)</a:t>
            </a:r>
          </a:p>
        </p:txBody>
      </p:sp>
      <p:sp>
        <p:nvSpPr>
          <p:cNvPr id="14" name="TextBox 13">
            <a:extLst>
              <a:ext uri="{FF2B5EF4-FFF2-40B4-BE49-F238E27FC236}">
                <a16:creationId xmlns:a16="http://schemas.microsoft.com/office/drawing/2014/main" id="{5C103608-9A09-880E-DBA3-FC6E2958132E}"/>
              </a:ext>
            </a:extLst>
          </p:cNvPr>
          <p:cNvSpPr txBox="1"/>
          <p:nvPr/>
        </p:nvSpPr>
        <p:spPr>
          <a:xfrm>
            <a:off x="4665469" y="3518518"/>
            <a:ext cx="2674962" cy="338554"/>
          </a:xfrm>
          <a:prstGeom prst="rect">
            <a:avLst/>
          </a:prstGeom>
          <a:noFill/>
        </p:spPr>
        <p:txBody>
          <a:bodyPr wrap="square" rtlCol="0">
            <a:spAutoFit/>
          </a:bodyPr>
          <a:lstStyle/>
          <a:p>
            <a:pPr algn="ctr"/>
            <a:r>
              <a:rPr lang="en-US" sz="1600" b="1" dirty="0"/>
              <a:t>Heat Flow </a:t>
            </a:r>
            <a:r>
              <a:rPr lang="en-US" sz="1600" b="1" dirty="0">
                <a:ea typeface="Segoe UI Symbol" panose="020B0502040204020203" pitchFamily="34" charset="0"/>
              </a:rPr>
              <a:t>∝</a:t>
            </a:r>
            <a:r>
              <a:rPr lang="en-US" sz="1600" b="1" dirty="0"/>
              <a:t> 1/sqrt(t)</a:t>
            </a:r>
          </a:p>
        </p:txBody>
      </p:sp>
      <p:pic>
        <p:nvPicPr>
          <p:cNvPr id="19" name="Picture 18">
            <a:extLst>
              <a:ext uri="{FF2B5EF4-FFF2-40B4-BE49-F238E27FC236}">
                <a16:creationId xmlns:a16="http://schemas.microsoft.com/office/drawing/2014/main" id="{1D777809-8646-4107-B84F-F7BC5177238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5" name="Picture 4">
            <a:extLst>
              <a:ext uri="{FF2B5EF4-FFF2-40B4-BE49-F238E27FC236}">
                <a16:creationId xmlns:a16="http://schemas.microsoft.com/office/drawing/2014/main" id="{7B086659-BBAF-4459-8E27-511FA49EA4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0221" y="3790623"/>
            <a:ext cx="3291556" cy="2602706"/>
          </a:xfrm>
          <a:prstGeom prst="rect">
            <a:avLst/>
          </a:prstGeom>
        </p:spPr>
      </p:pic>
      <p:pic>
        <p:nvPicPr>
          <p:cNvPr id="9" name="Picture 8">
            <a:extLst>
              <a:ext uri="{FF2B5EF4-FFF2-40B4-BE49-F238E27FC236}">
                <a16:creationId xmlns:a16="http://schemas.microsoft.com/office/drawing/2014/main" id="{C0F6B479-6CCA-4F2F-AAE5-13D763BF9E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07" y="3816920"/>
            <a:ext cx="3291556" cy="2602706"/>
          </a:xfrm>
          <a:prstGeom prst="rect">
            <a:avLst/>
          </a:prstGeom>
        </p:spPr>
      </p:pic>
      <p:sp>
        <p:nvSpPr>
          <p:cNvPr id="27" name="TextBox 26">
            <a:extLst>
              <a:ext uri="{FF2B5EF4-FFF2-40B4-BE49-F238E27FC236}">
                <a16:creationId xmlns:a16="http://schemas.microsoft.com/office/drawing/2014/main" id="{DBE7600C-BB2D-4C9F-B410-0679D5071587}"/>
              </a:ext>
            </a:extLst>
          </p:cNvPr>
          <p:cNvSpPr txBox="1"/>
          <p:nvPr/>
        </p:nvSpPr>
        <p:spPr>
          <a:xfrm>
            <a:off x="8785459" y="1299054"/>
            <a:ext cx="280502" cy="369332"/>
          </a:xfrm>
          <a:prstGeom prst="rect">
            <a:avLst/>
          </a:prstGeom>
          <a:noFill/>
        </p:spPr>
        <p:txBody>
          <a:bodyPr wrap="square" rtlCol="0">
            <a:spAutoFit/>
          </a:bodyPr>
          <a:lstStyle/>
          <a:p>
            <a:r>
              <a:rPr lang="en-US" b="1" dirty="0">
                <a:solidFill>
                  <a:srgbClr val="FF0000"/>
                </a:solidFill>
              </a:rPr>
              <a:t>*</a:t>
            </a:r>
          </a:p>
        </p:txBody>
      </p:sp>
      <p:sp>
        <p:nvSpPr>
          <p:cNvPr id="29" name="TextBox 28">
            <a:extLst>
              <a:ext uri="{FF2B5EF4-FFF2-40B4-BE49-F238E27FC236}">
                <a16:creationId xmlns:a16="http://schemas.microsoft.com/office/drawing/2014/main" id="{EFC632DE-68B5-4773-B8D9-4A49C2799864}"/>
              </a:ext>
            </a:extLst>
          </p:cNvPr>
          <p:cNvSpPr txBox="1"/>
          <p:nvPr/>
        </p:nvSpPr>
        <p:spPr>
          <a:xfrm>
            <a:off x="8982309" y="860524"/>
            <a:ext cx="280502" cy="369332"/>
          </a:xfrm>
          <a:prstGeom prst="rect">
            <a:avLst/>
          </a:prstGeom>
          <a:noFill/>
        </p:spPr>
        <p:txBody>
          <a:bodyPr wrap="square" rtlCol="0">
            <a:spAutoFit/>
          </a:bodyPr>
          <a:lstStyle/>
          <a:p>
            <a:r>
              <a:rPr lang="en-US" b="1" dirty="0">
                <a:solidFill>
                  <a:srgbClr val="FF0000"/>
                </a:solidFill>
              </a:rPr>
              <a:t>*</a:t>
            </a:r>
          </a:p>
        </p:txBody>
      </p:sp>
      <p:sp>
        <p:nvSpPr>
          <p:cNvPr id="30" name="TextBox 29">
            <a:extLst>
              <a:ext uri="{FF2B5EF4-FFF2-40B4-BE49-F238E27FC236}">
                <a16:creationId xmlns:a16="http://schemas.microsoft.com/office/drawing/2014/main" id="{0F544190-E19B-4399-802D-9073B79823B8}"/>
              </a:ext>
            </a:extLst>
          </p:cNvPr>
          <p:cNvSpPr txBox="1"/>
          <p:nvPr/>
        </p:nvSpPr>
        <p:spPr>
          <a:xfrm>
            <a:off x="9399097" y="2102172"/>
            <a:ext cx="280502" cy="369332"/>
          </a:xfrm>
          <a:prstGeom prst="rect">
            <a:avLst/>
          </a:prstGeom>
          <a:noFill/>
        </p:spPr>
        <p:txBody>
          <a:bodyPr wrap="square" rtlCol="0">
            <a:spAutoFit/>
          </a:bodyPr>
          <a:lstStyle/>
          <a:p>
            <a:r>
              <a:rPr lang="en-US" b="1" dirty="0">
                <a:solidFill>
                  <a:srgbClr val="FF0000"/>
                </a:solidFill>
              </a:rPr>
              <a:t>*</a:t>
            </a:r>
          </a:p>
        </p:txBody>
      </p:sp>
      <p:sp>
        <p:nvSpPr>
          <p:cNvPr id="33" name="TextBox 32">
            <a:extLst>
              <a:ext uri="{FF2B5EF4-FFF2-40B4-BE49-F238E27FC236}">
                <a16:creationId xmlns:a16="http://schemas.microsoft.com/office/drawing/2014/main" id="{DB152C34-2D1C-4BD6-A4D5-BAFE09AE0CCD}"/>
              </a:ext>
            </a:extLst>
          </p:cNvPr>
          <p:cNvSpPr txBox="1"/>
          <p:nvPr/>
        </p:nvSpPr>
        <p:spPr>
          <a:xfrm>
            <a:off x="10419353" y="2811115"/>
            <a:ext cx="280502" cy="369332"/>
          </a:xfrm>
          <a:prstGeom prst="rect">
            <a:avLst/>
          </a:prstGeom>
          <a:noFill/>
        </p:spPr>
        <p:txBody>
          <a:bodyPr wrap="square" rtlCol="0">
            <a:spAutoFit/>
          </a:bodyPr>
          <a:lstStyle/>
          <a:p>
            <a:r>
              <a:rPr lang="en-US" b="1" dirty="0">
                <a:solidFill>
                  <a:srgbClr val="FF0000"/>
                </a:solidFill>
              </a:rPr>
              <a:t>*</a:t>
            </a:r>
          </a:p>
        </p:txBody>
      </p:sp>
      <p:sp>
        <p:nvSpPr>
          <p:cNvPr id="2" name="TextBox 1">
            <a:extLst>
              <a:ext uri="{FF2B5EF4-FFF2-40B4-BE49-F238E27FC236}">
                <a16:creationId xmlns:a16="http://schemas.microsoft.com/office/drawing/2014/main" id="{020FCFAC-3783-E2EA-FA50-472131C867FE}"/>
              </a:ext>
            </a:extLst>
          </p:cNvPr>
          <p:cNvSpPr txBox="1"/>
          <p:nvPr/>
        </p:nvSpPr>
        <p:spPr>
          <a:xfrm>
            <a:off x="9220200" y="6484672"/>
            <a:ext cx="3009729" cy="338554"/>
          </a:xfrm>
          <a:prstGeom prst="rect">
            <a:avLst/>
          </a:prstGeom>
          <a:noFill/>
        </p:spPr>
        <p:txBody>
          <a:bodyPr wrap="square" rtlCol="0">
            <a:spAutoFit/>
          </a:bodyPr>
          <a:lstStyle/>
          <a:p>
            <a:pPr algn="ctr"/>
            <a:r>
              <a:rPr lang="en-US" sz="1600" b="1" dirty="0"/>
              <a:t>Mo + </a:t>
            </a:r>
            <a:r>
              <a:rPr lang="en-US" sz="1600" b="1" dirty="0" err="1"/>
              <a:t>ZrC</a:t>
            </a:r>
            <a:r>
              <a:rPr lang="en-US" sz="1600" b="1" dirty="0"/>
              <a:t> Computational Results</a:t>
            </a:r>
          </a:p>
        </p:txBody>
      </p:sp>
    </p:spTree>
    <p:extLst>
      <p:ext uri="{BB962C8B-B14F-4D97-AF65-F5344CB8AC3E}">
        <p14:creationId xmlns:p14="http://schemas.microsoft.com/office/powerpoint/2010/main" val="39614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2" name="Google Shape;123;p4">
            <a:extLst>
              <a:ext uri="{FF2B5EF4-FFF2-40B4-BE49-F238E27FC236}">
                <a16:creationId xmlns:a16="http://schemas.microsoft.com/office/drawing/2014/main" id="{00DF8F85-9B48-104E-9E43-C984BC40DD4F}"/>
              </a:ext>
            </a:extLst>
          </p:cNvPr>
          <p:cNvSpPr txBox="1"/>
          <p:nvPr/>
        </p:nvSpPr>
        <p:spPr>
          <a:xfrm>
            <a:off x="1295400" y="2948490"/>
            <a:ext cx="9601200" cy="13387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ea typeface="Helvetica Neue"/>
                <a:cs typeface="Helvetica Neue"/>
                <a:sym typeface="Helvetica Neue"/>
              </a:rPr>
              <a:t>Experimental Methods</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a:p>
            <a:pPr lvl="0" algn="ctr"/>
            <a:endParaRPr lang="en-US" sz="1800" dirty="0">
              <a:solidFill>
                <a:schemeClr val="bg1"/>
              </a:solidFill>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E2F38740-837B-48DE-B044-60DA6B04F2F5}"/>
              </a:ext>
            </a:extLst>
          </p:cNvPr>
          <p:cNvSpPr>
            <a:spLocks noGrp="1"/>
          </p:cNvSpPr>
          <p:nvPr>
            <p:ph type="sldNum" sz="quarter" idx="12"/>
          </p:nvPr>
        </p:nvSpPr>
        <p:spPr/>
        <p:txBody>
          <a:bodyPr/>
          <a:lstStyle/>
          <a:p>
            <a:fld id="{A4779A86-D654-4494-B57A-03F354CB4128}" type="slidenum">
              <a:rPr lang="en-US" smtClean="0"/>
              <a:t>19</a:t>
            </a:fld>
            <a:endParaRPr lang="en-US"/>
          </a:p>
        </p:txBody>
      </p:sp>
      <p:pic>
        <p:nvPicPr>
          <p:cNvPr id="10" name="Picture 9">
            <a:extLst>
              <a:ext uri="{FF2B5EF4-FFF2-40B4-BE49-F238E27FC236}">
                <a16:creationId xmlns:a16="http://schemas.microsoft.com/office/drawing/2014/main" id="{CF2FA7E9-A7BF-4716-89E0-C71FBDDD43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Tree>
    <p:extLst>
      <p:ext uri="{BB962C8B-B14F-4D97-AF65-F5344CB8AC3E}">
        <p14:creationId xmlns:p14="http://schemas.microsoft.com/office/powerpoint/2010/main" val="280638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9427593"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Motivation for work</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Background on nanoparticle effects in AM</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Our research goal, further background</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Initial material down-selection process</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Experimental methods used and initial results of some of those methods</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Computational methods, results and approach for design of experiments</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cs typeface="Arial" panose="020B0604020202020204" pitchFamily="34" charset="0"/>
                <a:sym typeface="Helvetica Neue Light"/>
              </a:rPr>
              <a:t>Experimental results, comparison with computational results</a:t>
            </a:r>
          </a:p>
          <a:p>
            <a:pPr marL="0" lvl="0" indent="0">
              <a:lnSpc>
                <a:spcPct val="100000"/>
              </a:lnSpc>
              <a:spcBef>
                <a:spcPts val="0"/>
              </a:spcBef>
              <a:buSzPts val="3000"/>
              <a:buNone/>
            </a:pPr>
            <a:endParaRPr lang="en-US" sz="2000" b="1" dirty="0">
              <a:solidFill>
                <a:srgbClr val="15264B"/>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Presentation Overview</a:t>
            </a: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2</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Tree>
    <p:extLst>
      <p:ext uri="{BB962C8B-B14F-4D97-AF65-F5344CB8AC3E}">
        <p14:creationId xmlns:p14="http://schemas.microsoft.com/office/powerpoint/2010/main" val="32461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334279"/>
            <a:ext cx="4584683" cy="2671383"/>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Plasma spheroidization may be required to prevent inhomogeneities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Excess powder from printing is sieved to remove oversized powder</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Nanoparticles may detach during powder recycling</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07" y="189981"/>
            <a:ext cx="10287982"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Small L-PBF system used to reduce cost associated with alloy development </a:t>
            </a:r>
            <a:endParaRPr lang="en-US" sz="2400" dirty="0">
              <a:solidFill>
                <a:schemeClr val="lt1"/>
              </a:solidFill>
              <a:latin typeface="+mn-lt"/>
              <a:ea typeface="Helvetica Neue Light"/>
              <a:cs typeface="Helvetica Neue Light"/>
              <a:sym typeface="Helvetica Neue Light"/>
            </a:endParaRP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20</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6" name="TextBox 25">
            <a:extLst>
              <a:ext uri="{FF2B5EF4-FFF2-40B4-BE49-F238E27FC236}">
                <a16:creationId xmlns:a16="http://schemas.microsoft.com/office/drawing/2014/main" id="{7EA691F7-8276-429F-9427-4C8B26BA1F65}"/>
              </a:ext>
            </a:extLst>
          </p:cNvPr>
          <p:cNvSpPr txBox="1"/>
          <p:nvPr/>
        </p:nvSpPr>
        <p:spPr>
          <a:xfrm>
            <a:off x="5218948" y="908183"/>
            <a:ext cx="3571092" cy="584775"/>
          </a:xfrm>
          <a:prstGeom prst="rect">
            <a:avLst/>
          </a:prstGeom>
          <a:noFill/>
        </p:spPr>
        <p:txBody>
          <a:bodyPr wrap="square" rtlCol="0">
            <a:spAutoFit/>
          </a:bodyPr>
          <a:lstStyle/>
          <a:p>
            <a:pPr algn="ctr"/>
            <a:r>
              <a:rPr lang="en-US" sz="1600" b="1" dirty="0"/>
              <a:t>EOS M100 Metal L-PBF System with high accuracy oxygen meter</a:t>
            </a:r>
          </a:p>
        </p:txBody>
      </p:sp>
      <p:sp>
        <p:nvSpPr>
          <p:cNvPr id="3" name="TextBox 2">
            <a:extLst>
              <a:ext uri="{FF2B5EF4-FFF2-40B4-BE49-F238E27FC236}">
                <a16:creationId xmlns:a16="http://schemas.microsoft.com/office/drawing/2014/main" id="{60BBB973-F36B-5705-30A1-FCCFD667BBDA}"/>
              </a:ext>
            </a:extLst>
          </p:cNvPr>
          <p:cNvSpPr txBox="1"/>
          <p:nvPr/>
        </p:nvSpPr>
        <p:spPr>
          <a:xfrm>
            <a:off x="9947564" y="6484672"/>
            <a:ext cx="2282365" cy="338554"/>
          </a:xfrm>
          <a:prstGeom prst="rect">
            <a:avLst/>
          </a:prstGeom>
          <a:noFill/>
        </p:spPr>
        <p:txBody>
          <a:bodyPr wrap="square" rtlCol="0">
            <a:spAutoFit/>
          </a:bodyPr>
          <a:lstStyle/>
          <a:p>
            <a:pPr algn="ctr"/>
            <a:r>
              <a:rPr lang="en-US" sz="1600" b="1" dirty="0"/>
              <a:t>Experimental Methods</a:t>
            </a:r>
          </a:p>
        </p:txBody>
      </p:sp>
      <p:pic>
        <p:nvPicPr>
          <p:cNvPr id="6" name="Video 2">
            <a:hlinkClick r:id="" action="ppaction://media"/>
            <a:extLst>
              <a:ext uri="{FF2B5EF4-FFF2-40B4-BE49-F238E27FC236}">
                <a16:creationId xmlns:a16="http://schemas.microsoft.com/office/drawing/2014/main" id="{DB5891BF-649D-3589-54EB-9632E4F91F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90040" y="908183"/>
            <a:ext cx="3025154" cy="5378052"/>
          </a:xfrm>
          <a:prstGeom prst="rect">
            <a:avLst/>
          </a:prstGeom>
        </p:spPr>
      </p:pic>
      <p:sp>
        <p:nvSpPr>
          <p:cNvPr id="7" name="TextBox 6">
            <a:extLst>
              <a:ext uri="{FF2B5EF4-FFF2-40B4-BE49-F238E27FC236}">
                <a16:creationId xmlns:a16="http://schemas.microsoft.com/office/drawing/2014/main" id="{0F0A456A-01E5-8981-EEC0-6413074B21B0}"/>
              </a:ext>
            </a:extLst>
          </p:cNvPr>
          <p:cNvSpPr txBox="1"/>
          <p:nvPr/>
        </p:nvSpPr>
        <p:spPr>
          <a:xfrm>
            <a:off x="3146608" y="3893991"/>
            <a:ext cx="2365819" cy="584775"/>
          </a:xfrm>
          <a:prstGeom prst="rect">
            <a:avLst/>
          </a:prstGeom>
          <a:noFill/>
        </p:spPr>
        <p:txBody>
          <a:bodyPr wrap="square" rtlCol="0">
            <a:spAutoFit/>
          </a:bodyPr>
          <a:lstStyle/>
          <a:p>
            <a:pPr algn="ctr"/>
            <a:r>
              <a:rPr lang="en-US" sz="1600" b="1" dirty="0"/>
              <a:t>TEKNA TEKSPHERO-15 plasma </a:t>
            </a:r>
            <a:r>
              <a:rPr lang="en-US" sz="1600" b="1" dirty="0" err="1"/>
              <a:t>spheroidizer</a:t>
            </a:r>
            <a:endParaRPr lang="en-US" sz="1600" b="1" dirty="0"/>
          </a:p>
        </p:txBody>
      </p:sp>
      <p:pic>
        <p:nvPicPr>
          <p:cNvPr id="9" name="Picture 8" descr="A close up of a spider&#10;&#10;Description automatically generated with low confidence">
            <a:extLst>
              <a:ext uri="{FF2B5EF4-FFF2-40B4-BE49-F238E27FC236}">
                <a16:creationId xmlns:a16="http://schemas.microsoft.com/office/drawing/2014/main" id="{A46331A5-15B8-80FC-62F8-47CD8A29B31E}"/>
              </a:ext>
            </a:extLst>
          </p:cNvPr>
          <p:cNvPicPr>
            <a:picLocks noChangeAspect="1"/>
          </p:cNvPicPr>
          <p:nvPr/>
        </p:nvPicPr>
        <p:blipFill rotWithShape="1">
          <a:blip r:embed="rId8">
            <a:extLst>
              <a:ext uri="{28A0092B-C50C-407E-A947-70E740481C1C}">
                <a14:useLocalDpi xmlns:a14="http://schemas.microsoft.com/office/drawing/2010/main" val="0"/>
              </a:ext>
            </a:extLst>
          </a:blip>
          <a:srcRect l="11850" t="9641" r="27576"/>
          <a:stretch/>
        </p:blipFill>
        <p:spPr>
          <a:xfrm rot="5400000">
            <a:off x="3433276" y="4650104"/>
            <a:ext cx="1770794" cy="1485859"/>
          </a:xfrm>
          <a:prstGeom prst="rect">
            <a:avLst/>
          </a:prstGeom>
        </p:spPr>
      </p:pic>
      <p:pic>
        <p:nvPicPr>
          <p:cNvPr id="2" name="Picture 1" descr="Graphical user interface, website&#10;&#10;Description automatically generated">
            <a:extLst>
              <a:ext uri="{FF2B5EF4-FFF2-40B4-BE49-F238E27FC236}">
                <a16:creationId xmlns:a16="http://schemas.microsoft.com/office/drawing/2014/main" id="{1A2F1C6A-09A6-6DF1-89D2-839CB93C52A0}"/>
              </a:ext>
            </a:extLst>
          </p:cNvPr>
          <p:cNvPicPr>
            <a:picLocks noChangeAspect="1"/>
          </p:cNvPicPr>
          <p:nvPr/>
        </p:nvPicPr>
        <p:blipFill>
          <a:blip r:embed="rId9"/>
          <a:stretch>
            <a:fillRect/>
          </a:stretch>
        </p:blipFill>
        <p:spPr>
          <a:xfrm>
            <a:off x="5833167" y="1444746"/>
            <a:ext cx="2342654" cy="4959125"/>
          </a:xfrm>
          <a:prstGeom prst="rect">
            <a:avLst/>
          </a:prstGeom>
        </p:spPr>
      </p:pic>
    </p:spTree>
    <p:extLst>
      <p:ext uri="{BB962C8B-B14F-4D97-AF65-F5344CB8AC3E}">
        <p14:creationId xmlns:p14="http://schemas.microsoft.com/office/powerpoint/2010/main" val="34019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8" y="1334279"/>
            <a:ext cx="4817492"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Acoustic mixing prevents damage and deformation of spherical AM powder</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Cooling fixture prevents powder overheating during mixing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1551"/>
            <a:ext cx="10287982"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Acoustic mixing promotes uniform nanoparticle distribution without AM powder damage</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21</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38" name="Picture 37" descr="A machine on the counter&#10;&#10;Description automatically generated with low confidence">
            <a:extLst>
              <a:ext uri="{FF2B5EF4-FFF2-40B4-BE49-F238E27FC236}">
                <a16:creationId xmlns:a16="http://schemas.microsoft.com/office/drawing/2014/main" id="{247A30EA-E4A4-4007-A38F-46538717218F}"/>
              </a:ext>
            </a:extLst>
          </p:cNvPr>
          <p:cNvPicPr>
            <a:picLocks noChangeAspect="1"/>
          </p:cNvPicPr>
          <p:nvPr/>
        </p:nvPicPr>
        <p:blipFill rotWithShape="1">
          <a:blip r:embed="rId7">
            <a:extLst>
              <a:ext uri="{28A0092B-C50C-407E-A947-70E740481C1C}">
                <a14:useLocalDpi xmlns:a14="http://schemas.microsoft.com/office/drawing/2010/main" val="0"/>
              </a:ext>
            </a:extLst>
          </a:blip>
          <a:srcRect l="18702"/>
          <a:stretch/>
        </p:blipFill>
        <p:spPr>
          <a:xfrm>
            <a:off x="5986468" y="1637545"/>
            <a:ext cx="2881484" cy="4725789"/>
          </a:xfrm>
          <a:prstGeom prst="rect">
            <a:avLst/>
          </a:prstGeom>
        </p:spPr>
      </p:pic>
      <p:sp>
        <p:nvSpPr>
          <p:cNvPr id="39" name="TextBox 38">
            <a:extLst>
              <a:ext uri="{FF2B5EF4-FFF2-40B4-BE49-F238E27FC236}">
                <a16:creationId xmlns:a16="http://schemas.microsoft.com/office/drawing/2014/main" id="{E96B539A-3F5A-45C7-9059-12A4B044555F}"/>
              </a:ext>
            </a:extLst>
          </p:cNvPr>
          <p:cNvSpPr txBox="1"/>
          <p:nvPr/>
        </p:nvSpPr>
        <p:spPr>
          <a:xfrm>
            <a:off x="6089818" y="1080034"/>
            <a:ext cx="2674783" cy="584775"/>
          </a:xfrm>
          <a:prstGeom prst="rect">
            <a:avLst/>
          </a:prstGeom>
          <a:noFill/>
        </p:spPr>
        <p:txBody>
          <a:bodyPr wrap="square" rtlCol="0">
            <a:spAutoFit/>
          </a:bodyPr>
          <a:lstStyle/>
          <a:p>
            <a:pPr algn="ctr"/>
            <a:r>
              <a:rPr lang="en-US" sz="1600" b="1" dirty="0" err="1"/>
              <a:t>Resodyn</a:t>
            </a:r>
            <a:r>
              <a:rPr lang="en-US" sz="1600" b="1" dirty="0"/>
              <a:t> </a:t>
            </a:r>
            <a:r>
              <a:rPr lang="en-US" sz="1600" b="1" dirty="0" err="1"/>
              <a:t>LabRAMII</a:t>
            </a:r>
            <a:r>
              <a:rPr lang="en-US" sz="1600" b="1" dirty="0"/>
              <a:t> Acoustic Mixer with Cooling Fixture</a:t>
            </a:r>
          </a:p>
        </p:txBody>
      </p:sp>
      <p:pic>
        <p:nvPicPr>
          <p:cNvPr id="40" name="Video 2">
            <a:hlinkClick r:id="" action="ppaction://media"/>
            <a:extLst>
              <a:ext uri="{FF2B5EF4-FFF2-40B4-BE49-F238E27FC236}">
                <a16:creationId xmlns:a16="http://schemas.microsoft.com/office/drawing/2014/main" id="{A2F91E97-B679-4174-ACD3-76E01A9B0DA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996606" y="1040913"/>
            <a:ext cx="2983450" cy="5303912"/>
          </a:xfrm>
          <a:prstGeom prst="rect">
            <a:avLst/>
          </a:prstGeom>
        </p:spPr>
      </p:pic>
      <p:sp>
        <p:nvSpPr>
          <p:cNvPr id="2" name="TextBox 1">
            <a:extLst>
              <a:ext uri="{FF2B5EF4-FFF2-40B4-BE49-F238E27FC236}">
                <a16:creationId xmlns:a16="http://schemas.microsoft.com/office/drawing/2014/main" id="{63927702-E08B-0BF3-6B02-ABCA709A734C}"/>
              </a:ext>
            </a:extLst>
          </p:cNvPr>
          <p:cNvSpPr txBox="1"/>
          <p:nvPr/>
        </p:nvSpPr>
        <p:spPr>
          <a:xfrm>
            <a:off x="9947564" y="6484672"/>
            <a:ext cx="2282365" cy="338554"/>
          </a:xfrm>
          <a:prstGeom prst="rect">
            <a:avLst/>
          </a:prstGeom>
          <a:noFill/>
        </p:spPr>
        <p:txBody>
          <a:bodyPr wrap="square" rtlCol="0">
            <a:spAutoFit/>
          </a:bodyPr>
          <a:lstStyle/>
          <a:p>
            <a:pPr algn="ctr"/>
            <a:r>
              <a:rPr lang="en-US" sz="1600" b="1" dirty="0"/>
              <a:t>Experimental Methods</a:t>
            </a:r>
          </a:p>
        </p:txBody>
      </p:sp>
    </p:spTree>
    <p:extLst>
      <p:ext uri="{BB962C8B-B14F-4D97-AF65-F5344CB8AC3E}">
        <p14:creationId xmlns:p14="http://schemas.microsoft.com/office/powerpoint/2010/main" val="9693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mute="1">
                <p:cTn id="12" repeatCount="indefinite" fill="hold" display="0">
                  <p:stCondLst>
                    <p:cond delay="indefinite"/>
                  </p:stCondLst>
                </p:cTn>
                <p:tgtEl>
                  <p:spTgt spid="4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8" y="1334279"/>
            <a:ext cx="11177402"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Acoustic mixing prevents damage and deformation of spherical AM powder</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Promotes uniform powder distribution without issues seen with mechanical mixing</a:t>
            </a:r>
          </a:p>
          <a:p>
            <a:pPr>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Even after spheroidization, studies have seen irregular powder morphology</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Ensures particle size distribution does not change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May eliminate need for spheroidization after mixing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1551"/>
            <a:ext cx="10287982"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Acoustic mixing promotes uniform nanoparticle distribution without AM powder damage</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22</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7" name="TextBox 26">
            <a:extLst>
              <a:ext uri="{FF2B5EF4-FFF2-40B4-BE49-F238E27FC236}">
                <a16:creationId xmlns:a16="http://schemas.microsoft.com/office/drawing/2014/main" id="{5AC48AC0-75F0-4709-95C4-2FBBD5921B66}"/>
              </a:ext>
            </a:extLst>
          </p:cNvPr>
          <p:cNvSpPr txBox="1"/>
          <p:nvPr/>
        </p:nvSpPr>
        <p:spPr>
          <a:xfrm>
            <a:off x="3965992" y="3790949"/>
            <a:ext cx="7236810" cy="338554"/>
          </a:xfrm>
          <a:prstGeom prst="rect">
            <a:avLst/>
          </a:prstGeom>
          <a:noFill/>
        </p:spPr>
        <p:txBody>
          <a:bodyPr wrap="square" rtlCol="0">
            <a:spAutoFit/>
          </a:bodyPr>
          <a:lstStyle/>
          <a:p>
            <a:pPr algn="ctr"/>
            <a:r>
              <a:rPr lang="en-US" sz="1600" b="1" dirty="0"/>
              <a:t>Spherical Mo + </a:t>
            </a:r>
            <a:r>
              <a:rPr lang="en-US" sz="1600" b="1" dirty="0" err="1"/>
              <a:t>ZrC</a:t>
            </a:r>
            <a:r>
              <a:rPr lang="en-US" sz="1600" b="1" dirty="0"/>
              <a:t> (400-1200nm) Acoustically Mixed</a:t>
            </a:r>
          </a:p>
        </p:txBody>
      </p:sp>
      <p:sp>
        <p:nvSpPr>
          <p:cNvPr id="3" name="TextBox 2">
            <a:extLst>
              <a:ext uri="{FF2B5EF4-FFF2-40B4-BE49-F238E27FC236}">
                <a16:creationId xmlns:a16="http://schemas.microsoft.com/office/drawing/2014/main" id="{34BA6F8E-3AD2-BE2B-82C8-15BA779A24D8}"/>
              </a:ext>
            </a:extLst>
          </p:cNvPr>
          <p:cNvSpPr txBox="1"/>
          <p:nvPr/>
        </p:nvSpPr>
        <p:spPr>
          <a:xfrm>
            <a:off x="9337964" y="6484672"/>
            <a:ext cx="2891965" cy="338554"/>
          </a:xfrm>
          <a:prstGeom prst="rect">
            <a:avLst/>
          </a:prstGeom>
          <a:noFill/>
        </p:spPr>
        <p:txBody>
          <a:bodyPr wrap="square" rtlCol="0">
            <a:spAutoFit/>
          </a:bodyPr>
          <a:lstStyle/>
          <a:p>
            <a:pPr algn="ctr"/>
            <a:r>
              <a:rPr lang="en-US" sz="1600" b="1" dirty="0"/>
              <a:t>Experimental Methods/Results</a:t>
            </a:r>
          </a:p>
        </p:txBody>
      </p:sp>
      <p:grpSp>
        <p:nvGrpSpPr>
          <p:cNvPr id="45" name="Group 44">
            <a:extLst>
              <a:ext uri="{FF2B5EF4-FFF2-40B4-BE49-F238E27FC236}">
                <a16:creationId xmlns:a16="http://schemas.microsoft.com/office/drawing/2014/main" id="{65A36377-52F8-2201-861D-7A0A453D5BE3}"/>
              </a:ext>
            </a:extLst>
          </p:cNvPr>
          <p:cNvGrpSpPr/>
          <p:nvPr/>
        </p:nvGrpSpPr>
        <p:grpSpPr>
          <a:xfrm>
            <a:off x="2995024" y="4114246"/>
            <a:ext cx="9128585" cy="2244134"/>
            <a:chOff x="592189" y="1983067"/>
            <a:chExt cx="9128585" cy="2244134"/>
          </a:xfrm>
        </p:grpSpPr>
        <p:pic>
          <p:nvPicPr>
            <p:cNvPr id="46" name="Picture 45">
              <a:extLst>
                <a:ext uri="{FF2B5EF4-FFF2-40B4-BE49-F238E27FC236}">
                  <a16:creationId xmlns:a16="http://schemas.microsoft.com/office/drawing/2014/main" id="{5092FA94-BCCF-0BC2-EEDD-9E7192667150}"/>
                </a:ext>
              </a:extLst>
            </p:cNvPr>
            <p:cNvPicPr>
              <a:picLocks noChangeAspect="1"/>
            </p:cNvPicPr>
            <p:nvPr/>
          </p:nvPicPr>
          <p:blipFill>
            <a:blip r:embed="rId5">
              <a:extLst>
                <a:ext uri="{28A0092B-C50C-407E-A947-70E740481C1C}">
                  <a14:useLocalDpi xmlns:a14="http://schemas.microsoft.com/office/drawing/2010/main" val="0"/>
                </a:ext>
              </a:extLst>
            </a:blip>
            <a:srcRect t="482" b="482"/>
            <a:stretch/>
          </p:blipFill>
          <p:spPr>
            <a:xfrm>
              <a:off x="3645822" y="1983067"/>
              <a:ext cx="3021316" cy="2244134"/>
            </a:xfrm>
            <a:prstGeom prst="rect">
              <a:avLst/>
            </a:prstGeom>
          </p:spPr>
        </p:pic>
        <p:pic>
          <p:nvPicPr>
            <p:cNvPr id="47" name="Picture 46">
              <a:extLst>
                <a:ext uri="{FF2B5EF4-FFF2-40B4-BE49-F238E27FC236}">
                  <a16:creationId xmlns:a16="http://schemas.microsoft.com/office/drawing/2014/main" id="{FF13567B-A9BA-EED3-5203-218798A2AEB1}"/>
                </a:ext>
              </a:extLst>
            </p:cNvPr>
            <p:cNvPicPr>
              <a:picLocks noChangeAspect="1"/>
            </p:cNvPicPr>
            <p:nvPr/>
          </p:nvPicPr>
          <p:blipFill>
            <a:blip r:embed="rId6">
              <a:extLst>
                <a:ext uri="{28A0092B-C50C-407E-A947-70E740481C1C}">
                  <a14:useLocalDpi xmlns:a14="http://schemas.microsoft.com/office/drawing/2010/main" val="0"/>
                </a:ext>
              </a:extLst>
            </a:blip>
            <a:srcRect t="482" b="482"/>
            <a:stretch/>
          </p:blipFill>
          <p:spPr>
            <a:xfrm>
              <a:off x="6699456" y="1983067"/>
              <a:ext cx="3021318" cy="2244134"/>
            </a:xfrm>
            <a:prstGeom prst="rect">
              <a:avLst/>
            </a:prstGeom>
          </p:spPr>
        </p:pic>
        <p:pic>
          <p:nvPicPr>
            <p:cNvPr id="60" name="Picture 59">
              <a:extLst>
                <a:ext uri="{FF2B5EF4-FFF2-40B4-BE49-F238E27FC236}">
                  <a16:creationId xmlns:a16="http://schemas.microsoft.com/office/drawing/2014/main" id="{7325926B-48DD-C94B-2E14-393BA452BDA1}"/>
                </a:ext>
              </a:extLst>
            </p:cNvPr>
            <p:cNvPicPr>
              <a:picLocks noChangeAspect="1"/>
            </p:cNvPicPr>
            <p:nvPr/>
          </p:nvPicPr>
          <p:blipFill>
            <a:blip r:embed="rId7">
              <a:extLst>
                <a:ext uri="{28A0092B-C50C-407E-A947-70E740481C1C}">
                  <a14:useLocalDpi xmlns:a14="http://schemas.microsoft.com/office/drawing/2010/main" val="0"/>
                </a:ext>
              </a:extLst>
            </a:blip>
            <a:srcRect t="482" b="482"/>
            <a:stretch/>
          </p:blipFill>
          <p:spPr>
            <a:xfrm>
              <a:off x="592190" y="1983067"/>
              <a:ext cx="3021318" cy="2244134"/>
            </a:xfrm>
            <a:prstGeom prst="rect">
              <a:avLst/>
            </a:prstGeom>
          </p:spPr>
        </p:pic>
        <p:sp>
          <p:nvSpPr>
            <p:cNvPr id="49" name="TextBox 48">
              <a:extLst>
                <a:ext uri="{FF2B5EF4-FFF2-40B4-BE49-F238E27FC236}">
                  <a16:creationId xmlns:a16="http://schemas.microsoft.com/office/drawing/2014/main" id="{22CD891B-611C-1697-F07C-A053BC6A2452}"/>
                </a:ext>
              </a:extLst>
            </p:cNvPr>
            <p:cNvSpPr txBox="1"/>
            <p:nvPr/>
          </p:nvSpPr>
          <p:spPr>
            <a:xfrm>
              <a:off x="592189" y="1983067"/>
              <a:ext cx="1664150" cy="307777"/>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0.15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77757C67-60EB-D50B-7A30-3ACAB4F4EAB8}"/>
                </a:ext>
              </a:extLst>
            </p:cNvPr>
            <p:cNvSpPr txBox="1"/>
            <p:nvPr/>
          </p:nvSpPr>
          <p:spPr>
            <a:xfrm>
              <a:off x="3645820" y="1986153"/>
              <a:ext cx="1664150" cy="307777"/>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0.30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6E9B0C1-0C16-0DDA-CED1-FF1D75C94923}"/>
                </a:ext>
              </a:extLst>
            </p:cNvPr>
            <p:cNvSpPr txBox="1"/>
            <p:nvPr/>
          </p:nvSpPr>
          <p:spPr>
            <a:xfrm>
              <a:off x="6699452" y="1983067"/>
              <a:ext cx="1664150" cy="307777"/>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0.60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grpSp>
      <p:sp>
        <p:nvSpPr>
          <p:cNvPr id="128" name="TextBox 127">
            <a:extLst>
              <a:ext uri="{FF2B5EF4-FFF2-40B4-BE49-F238E27FC236}">
                <a16:creationId xmlns:a16="http://schemas.microsoft.com/office/drawing/2014/main" id="{114D9F16-BED8-6E84-9052-CE64D26D89E9}"/>
              </a:ext>
            </a:extLst>
          </p:cNvPr>
          <p:cNvSpPr txBox="1"/>
          <p:nvPr/>
        </p:nvSpPr>
        <p:spPr>
          <a:xfrm>
            <a:off x="6015572" y="6425172"/>
            <a:ext cx="3054401" cy="276999"/>
          </a:xfrm>
          <a:prstGeom prst="rect">
            <a:avLst/>
          </a:prstGeom>
          <a:noFill/>
        </p:spPr>
        <p:txBody>
          <a:bodyPr wrap="square" rtlCol="0">
            <a:spAutoFit/>
          </a:bodyPr>
          <a:lstStyle/>
          <a:p>
            <a:pPr algn="ctr"/>
            <a:r>
              <a:rPr lang="en-US" sz="1200" i="1" dirty="0"/>
              <a:t>NASA RAAMBO, unpublished.</a:t>
            </a:r>
          </a:p>
        </p:txBody>
      </p:sp>
      <p:sp>
        <p:nvSpPr>
          <p:cNvPr id="2" name="TextBox 1">
            <a:extLst>
              <a:ext uri="{FF2B5EF4-FFF2-40B4-BE49-F238E27FC236}">
                <a16:creationId xmlns:a16="http://schemas.microsoft.com/office/drawing/2014/main" id="{4202D52E-A9CF-F360-1D98-AEDCADB0CB3D}"/>
              </a:ext>
            </a:extLst>
          </p:cNvPr>
          <p:cNvSpPr txBox="1"/>
          <p:nvPr/>
        </p:nvSpPr>
        <p:spPr>
          <a:xfrm>
            <a:off x="8943696" y="1988713"/>
            <a:ext cx="3054401" cy="276999"/>
          </a:xfrm>
          <a:prstGeom prst="rect">
            <a:avLst/>
          </a:prstGeom>
          <a:noFill/>
        </p:spPr>
        <p:txBody>
          <a:bodyPr wrap="square" rtlCol="0">
            <a:spAutoFit/>
          </a:bodyPr>
          <a:lstStyle/>
          <a:p>
            <a:pPr algn="ctr"/>
            <a:r>
              <a:rPr lang="en-US" sz="1200" i="1" dirty="0"/>
              <a:t>K. Li et al., IJRMHM 79 (2019), pg. 158-163. </a:t>
            </a:r>
          </a:p>
        </p:txBody>
      </p:sp>
      <p:sp>
        <p:nvSpPr>
          <p:cNvPr id="5" name="TextBox 4">
            <a:extLst>
              <a:ext uri="{FF2B5EF4-FFF2-40B4-BE49-F238E27FC236}">
                <a16:creationId xmlns:a16="http://schemas.microsoft.com/office/drawing/2014/main" id="{F824D414-EF93-9818-9B03-4F3EC0055426}"/>
              </a:ext>
            </a:extLst>
          </p:cNvPr>
          <p:cNvSpPr txBox="1"/>
          <p:nvPr/>
        </p:nvSpPr>
        <p:spPr>
          <a:xfrm>
            <a:off x="8798246" y="2259220"/>
            <a:ext cx="3345300" cy="276999"/>
          </a:xfrm>
          <a:prstGeom prst="rect">
            <a:avLst/>
          </a:prstGeom>
          <a:noFill/>
        </p:spPr>
        <p:txBody>
          <a:bodyPr wrap="square" rtlCol="0">
            <a:spAutoFit/>
          </a:bodyPr>
          <a:lstStyle/>
          <a:p>
            <a:pPr algn="ctr"/>
            <a:r>
              <a:rPr lang="en-US" sz="1200" i="1" dirty="0"/>
              <a:t>J. Chen et al., JALCOM 897 (2022) 162978. </a:t>
            </a:r>
          </a:p>
        </p:txBody>
      </p:sp>
    </p:spTree>
    <p:extLst>
      <p:ext uri="{BB962C8B-B14F-4D97-AF65-F5344CB8AC3E}">
        <p14:creationId xmlns:p14="http://schemas.microsoft.com/office/powerpoint/2010/main" val="22220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76651"/>
            <a:ext cx="10287982"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Acoustic mixing does have limitations</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23</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128" name="TextBox 127">
            <a:extLst>
              <a:ext uri="{FF2B5EF4-FFF2-40B4-BE49-F238E27FC236}">
                <a16:creationId xmlns:a16="http://schemas.microsoft.com/office/drawing/2014/main" id="{114D9F16-BED8-6E84-9052-CE64D26D89E9}"/>
              </a:ext>
            </a:extLst>
          </p:cNvPr>
          <p:cNvSpPr txBox="1"/>
          <p:nvPr/>
        </p:nvSpPr>
        <p:spPr>
          <a:xfrm>
            <a:off x="7336733" y="6054400"/>
            <a:ext cx="3054401" cy="276999"/>
          </a:xfrm>
          <a:prstGeom prst="rect">
            <a:avLst/>
          </a:prstGeom>
          <a:noFill/>
        </p:spPr>
        <p:txBody>
          <a:bodyPr wrap="square" rtlCol="0">
            <a:spAutoFit/>
          </a:bodyPr>
          <a:lstStyle/>
          <a:p>
            <a:pPr algn="ctr"/>
            <a:r>
              <a:rPr lang="en-US" sz="1200" i="1" dirty="0"/>
              <a:t>NASA RAAMBO, unpublished.</a:t>
            </a:r>
          </a:p>
        </p:txBody>
      </p:sp>
      <p:grpSp>
        <p:nvGrpSpPr>
          <p:cNvPr id="43" name="Group 42">
            <a:extLst>
              <a:ext uri="{FF2B5EF4-FFF2-40B4-BE49-F238E27FC236}">
                <a16:creationId xmlns:a16="http://schemas.microsoft.com/office/drawing/2014/main" id="{7A17E30F-5665-4A1A-832F-6CF0BFB9C558}"/>
              </a:ext>
            </a:extLst>
          </p:cNvPr>
          <p:cNvGrpSpPr/>
          <p:nvPr/>
        </p:nvGrpSpPr>
        <p:grpSpPr>
          <a:xfrm>
            <a:off x="5842614" y="1325288"/>
            <a:ext cx="6074950" cy="4509808"/>
            <a:chOff x="5842614" y="1325288"/>
            <a:chExt cx="6074950" cy="4509808"/>
          </a:xfrm>
        </p:grpSpPr>
        <p:grpSp>
          <p:nvGrpSpPr>
            <p:cNvPr id="44" name="Group 43">
              <a:extLst>
                <a:ext uri="{FF2B5EF4-FFF2-40B4-BE49-F238E27FC236}">
                  <a16:creationId xmlns:a16="http://schemas.microsoft.com/office/drawing/2014/main" id="{CB88260E-46BD-4054-8238-08F5D9B14BA5}"/>
                </a:ext>
              </a:extLst>
            </p:cNvPr>
            <p:cNvGrpSpPr>
              <a:grpSpLocks noChangeAspect="1"/>
            </p:cNvGrpSpPr>
            <p:nvPr/>
          </p:nvGrpSpPr>
          <p:grpSpPr>
            <a:xfrm>
              <a:off x="5842614" y="1325288"/>
              <a:ext cx="6074950" cy="4509808"/>
              <a:chOff x="2589056" y="1100417"/>
              <a:chExt cx="6786675" cy="5038165"/>
            </a:xfrm>
          </p:grpSpPr>
          <p:grpSp>
            <p:nvGrpSpPr>
              <p:cNvPr id="74" name="Group 73">
                <a:extLst>
                  <a:ext uri="{FF2B5EF4-FFF2-40B4-BE49-F238E27FC236}">
                    <a16:creationId xmlns:a16="http://schemas.microsoft.com/office/drawing/2014/main" id="{9B839EF3-C8C1-4BE0-82FC-E55039902232}"/>
                  </a:ext>
                </a:extLst>
              </p:cNvPr>
              <p:cNvGrpSpPr/>
              <p:nvPr/>
            </p:nvGrpSpPr>
            <p:grpSpPr>
              <a:xfrm>
                <a:off x="2589058" y="1100417"/>
                <a:ext cx="6786673" cy="5038165"/>
                <a:chOff x="2545080" y="909917"/>
                <a:chExt cx="6786673" cy="5038165"/>
              </a:xfrm>
            </p:grpSpPr>
            <p:pic>
              <p:nvPicPr>
                <p:cNvPr id="79" name="Picture 78" descr="A picture containing close, surrounded, several&#10;&#10;Description automatically generated">
                  <a:extLst>
                    <a:ext uri="{FF2B5EF4-FFF2-40B4-BE49-F238E27FC236}">
                      <a16:creationId xmlns:a16="http://schemas.microsoft.com/office/drawing/2014/main" id="{DA7ADAC7-90E4-421C-815F-A39BAE617E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154"/>
                <a:stretch/>
              </p:blipFill>
              <p:spPr>
                <a:xfrm>
                  <a:off x="5956467" y="909917"/>
                  <a:ext cx="3375286" cy="2507051"/>
                </a:xfrm>
                <a:prstGeom prst="rect">
                  <a:avLst/>
                </a:prstGeom>
              </p:spPr>
            </p:pic>
            <p:pic>
              <p:nvPicPr>
                <p:cNvPr id="80" name="Picture 79" descr="A group of rocks&#10;&#10;Description automatically generated with low confidence">
                  <a:extLst>
                    <a:ext uri="{FF2B5EF4-FFF2-40B4-BE49-F238E27FC236}">
                      <a16:creationId xmlns:a16="http://schemas.microsoft.com/office/drawing/2014/main" id="{DB21980A-667C-40F1-870D-F5A63D99D3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154"/>
                <a:stretch/>
              </p:blipFill>
              <p:spPr>
                <a:xfrm>
                  <a:off x="2545082" y="3441031"/>
                  <a:ext cx="3375288" cy="2507051"/>
                </a:xfrm>
                <a:prstGeom prst="rect">
                  <a:avLst/>
                </a:prstGeom>
              </p:spPr>
            </p:pic>
            <p:pic>
              <p:nvPicPr>
                <p:cNvPr id="81" name="Picture 80" descr="A picture containing grape, weapon, lots, close&#10;&#10;Description automatically generated">
                  <a:extLst>
                    <a:ext uri="{FF2B5EF4-FFF2-40B4-BE49-F238E27FC236}">
                      <a16:creationId xmlns:a16="http://schemas.microsoft.com/office/drawing/2014/main" id="{190A186F-98E2-406D-827D-F9605677B6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154"/>
                <a:stretch/>
              </p:blipFill>
              <p:spPr>
                <a:xfrm>
                  <a:off x="5956465" y="3441031"/>
                  <a:ext cx="3375288" cy="2507051"/>
                </a:xfrm>
                <a:prstGeom prst="rect">
                  <a:avLst/>
                </a:prstGeom>
              </p:spPr>
            </p:pic>
            <p:grpSp>
              <p:nvGrpSpPr>
                <p:cNvPr id="82" name="Group 81">
                  <a:extLst>
                    <a:ext uri="{FF2B5EF4-FFF2-40B4-BE49-F238E27FC236}">
                      <a16:creationId xmlns:a16="http://schemas.microsoft.com/office/drawing/2014/main" id="{B39AA570-B590-40DB-B0A0-2B16C5C39A04}"/>
                    </a:ext>
                  </a:extLst>
                </p:cNvPr>
                <p:cNvGrpSpPr/>
                <p:nvPr/>
              </p:nvGrpSpPr>
              <p:grpSpPr>
                <a:xfrm>
                  <a:off x="2545080" y="909917"/>
                  <a:ext cx="3393337" cy="2507051"/>
                  <a:chOff x="2545080" y="909917"/>
                  <a:chExt cx="3393337" cy="2507051"/>
                </a:xfrm>
              </p:grpSpPr>
              <p:pic>
                <p:nvPicPr>
                  <p:cNvPr id="83" name="Picture 82" descr="A picture containing background pattern&#10;&#10;Description automatically generated">
                    <a:extLst>
                      <a:ext uri="{FF2B5EF4-FFF2-40B4-BE49-F238E27FC236}">
                        <a16:creationId xmlns:a16="http://schemas.microsoft.com/office/drawing/2014/main" id="{C67C4BB9-1372-429A-A7E6-D318828546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154"/>
                  <a:stretch/>
                </p:blipFill>
                <p:spPr>
                  <a:xfrm>
                    <a:off x="2545080" y="909917"/>
                    <a:ext cx="3375288" cy="2507051"/>
                  </a:xfrm>
                  <a:prstGeom prst="rect">
                    <a:avLst/>
                  </a:prstGeom>
                </p:spPr>
              </p:pic>
              <p:grpSp>
                <p:nvGrpSpPr>
                  <p:cNvPr id="84" name="Group 83">
                    <a:extLst>
                      <a:ext uri="{FF2B5EF4-FFF2-40B4-BE49-F238E27FC236}">
                        <a16:creationId xmlns:a16="http://schemas.microsoft.com/office/drawing/2014/main" id="{46AD01E5-AFA5-4CEB-9CC4-EB1DF06FAF72}"/>
                      </a:ext>
                    </a:extLst>
                  </p:cNvPr>
                  <p:cNvGrpSpPr/>
                  <p:nvPr/>
                </p:nvGrpSpPr>
                <p:grpSpPr>
                  <a:xfrm>
                    <a:off x="5363108" y="3104021"/>
                    <a:ext cx="575309" cy="269081"/>
                    <a:chOff x="5143501" y="2905901"/>
                    <a:chExt cx="575309" cy="269081"/>
                  </a:xfrm>
                </p:grpSpPr>
                <p:sp>
                  <p:nvSpPr>
                    <p:cNvPr id="85" name="Rectangle 84">
                      <a:extLst>
                        <a:ext uri="{FF2B5EF4-FFF2-40B4-BE49-F238E27FC236}">
                          <a16:creationId xmlns:a16="http://schemas.microsoft.com/office/drawing/2014/main" id="{AB85F6A7-7ECD-4965-B6D1-1F917C3E5F27}"/>
                        </a:ext>
                      </a:extLst>
                    </p:cNvPr>
                    <p:cNvSpPr/>
                    <p:nvPr/>
                  </p:nvSpPr>
                  <p:spPr>
                    <a:xfrm>
                      <a:off x="5299711" y="3129263"/>
                      <a:ext cx="26289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3CE33BB9-2ED8-45A6-9BAA-2C3F46F29D47}"/>
                        </a:ext>
                      </a:extLst>
                    </p:cNvPr>
                    <p:cNvSpPr txBox="1"/>
                    <p:nvPr/>
                  </p:nvSpPr>
                  <p:spPr>
                    <a:xfrm>
                      <a:off x="5143501" y="2905901"/>
                      <a:ext cx="575309" cy="257876"/>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10 µm</a:t>
                      </a:r>
                    </a:p>
                  </p:txBody>
                </p:sp>
              </p:grpSp>
            </p:grpSp>
          </p:grpSp>
          <p:sp>
            <p:nvSpPr>
              <p:cNvPr id="75" name="TextBox 74">
                <a:extLst>
                  <a:ext uri="{FF2B5EF4-FFF2-40B4-BE49-F238E27FC236}">
                    <a16:creationId xmlns:a16="http://schemas.microsoft.com/office/drawing/2014/main" id="{5BA0389E-8645-4943-8D30-6FF6344D0EA1}"/>
                  </a:ext>
                </a:extLst>
              </p:cNvPr>
              <p:cNvSpPr txBox="1"/>
              <p:nvPr/>
            </p:nvSpPr>
            <p:spPr>
              <a:xfrm>
                <a:off x="2589057" y="1100417"/>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0.15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AB61277-4E57-4374-BEA2-FF1C52570EFF}"/>
                  </a:ext>
                </a:extLst>
              </p:cNvPr>
              <p:cNvSpPr txBox="1"/>
              <p:nvPr/>
            </p:nvSpPr>
            <p:spPr>
              <a:xfrm>
                <a:off x="6000443" y="1103865"/>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0.30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B58915FC-7517-42EF-9BEB-053F0FBB3F58}"/>
                  </a:ext>
                </a:extLst>
              </p:cNvPr>
              <p:cNvSpPr txBox="1"/>
              <p:nvPr/>
            </p:nvSpPr>
            <p:spPr>
              <a:xfrm>
                <a:off x="2589056" y="3631531"/>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0.60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73C3F89C-62BF-4D90-8679-9846BFC7D7F3}"/>
                  </a:ext>
                </a:extLst>
              </p:cNvPr>
              <p:cNvSpPr txBox="1"/>
              <p:nvPr/>
            </p:nvSpPr>
            <p:spPr>
              <a:xfrm>
                <a:off x="6000443" y="3631531"/>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1.35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grpSp>
        <p:sp>
          <p:nvSpPr>
            <p:cNvPr id="64" name="TextBox 63">
              <a:extLst>
                <a:ext uri="{FF2B5EF4-FFF2-40B4-BE49-F238E27FC236}">
                  <a16:creationId xmlns:a16="http://schemas.microsoft.com/office/drawing/2014/main" id="{EF983A2F-A3ED-4DD4-AA8A-4A7BA6560306}"/>
                </a:ext>
              </a:extLst>
            </p:cNvPr>
            <p:cNvSpPr txBox="1"/>
            <p:nvPr/>
          </p:nvSpPr>
          <p:spPr>
            <a:xfrm>
              <a:off x="7748587" y="1771231"/>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65" name="Straight Arrow Connector 64">
              <a:extLst>
                <a:ext uri="{FF2B5EF4-FFF2-40B4-BE49-F238E27FC236}">
                  <a16:creationId xmlns:a16="http://schemas.microsoft.com/office/drawing/2014/main" id="{3114F24F-1842-4755-8E18-264BA6CFBCB4}"/>
                </a:ext>
              </a:extLst>
            </p:cNvPr>
            <p:cNvCxnSpPr>
              <a:cxnSpLocks/>
            </p:cNvCxnSpPr>
            <p:nvPr/>
          </p:nvCxnSpPr>
          <p:spPr>
            <a:xfrm flipH="1">
              <a:off x="7692391" y="2041488"/>
              <a:ext cx="187634" cy="281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52DCAAD-6257-4473-854B-7B42C54FA560}"/>
                </a:ext>
              </a:extLst>
            </p:cNvPr>
            <p:cNvCxnSpPr>
              <a:cxnSpLocks/>
            </p:cNvCxnSpPr>
            <p:nvPr/>
          </p:nvCxnSpPr>
          <p:spPr>
            <a:xfrm>
              <a:off x="8123857" y="2041488"/>
              <a:ext cx="338153" cy="40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30A351B-E8F2-450F-AE0C-073E82C002DE}"/>
                </a:ext>
              </a:extLst>
            </p:cNvPr>
            <p:cNvSpPr txBox="1"/>
            <p:nvPr/>
          </p:nvSpPr>
          <p:spPr>
            <a:xfrm>
              <a:off x="11372487" y="2094048"/>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68" name="Straight Arrow Connector 67">
              <a:extLst>
                <a:ext uri="{FF2B5EF4-FFF2-40B4-BE49-F238E27FC236}">
                  <a16:creationId xmlns:a16="http://schemas.microsoft.com/office/drawing/2014/main" id="{80AFD7E5-5281-4CD6-9E67-2508F5019D2A}"/>
                </a:ext>
              </a:extLst>
            </p:cNvPr>
            <p:cNvCxnSpPr>
              <a:cxnSpLocks/>
            </p:cNvCxnSpPr>
            <p:nvPr/>
          </p:nvCxnSpPr>
          <p:spPr>
            <a:xfrm>
              <a:off x="11621408" y="2350390"/>
              <a:ext cx="29572" cy="3566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F5DD45A-0A13-454A-8E07-F807E1E87037}"/>
                </a:ext>
              </a:extLst>
            </p:cNvPr>
            <p:cNvSpPr txBox="1"/>
            <p:nvPr/>
          </p:nvSpPr>
          <p:spPr>
            <a:xfrm>
              <a:off x="8089614" y="5122049"/>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70" name="Straight Arrow Connector 69">
              <a:extLst>
                <a:ext uri="{FF2B5EF4-FFF2-40B4-BE49-F238E27FC236}">
                  <a16:creationId xmlns:a16="http://schemas.microsoft.com/office/drawing/2014/main" id="{BBA4FF74-040C-4844-8728-A1DE54F894BF}"/>
                </a:ext>
              </a:extLst>
            </p:cNvPr>
            <p:cNvCxnSpPr>
              <a:cxnSpLocks/>
            </p:cNvCxnSpPr>
            <p:nvPr/>
          </p:nvCxnSpPr>
          <p:spPr>
            <a:xfrm flipH="1" flipV="1">
              <a:off x="7909560" y="4505961"/>
              <a:ext cx="279400" cy="6324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C426BFB-30B4-4EF9-8D69-EEF150AFE9A0}"/>
                </a:ext>
              </a:extLst>
            </p:cNvPr>
            <p:cNvSpPr txBox="1"/>
            <p:nvPr/>
          </p:nvSpPr>
          <p:spPr>
            <a:xfrm>
              <a:off x="7104353" y="2924391"/>
              <a:ext cx="49784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Mo</a:t>
              </a:r>
            </a:p>
          </p:txBody>
        </p:sp>
        <p:sp>
          <p:nvSpPr>
            <p:cNvPr id="72" name="TextBox 71">
              <a:extLst>
                <a:ext uri="{FF2B5EF4-FFF2-40B4-BE49-F238E27FC236}">
                  <a16:creationId xmlns:a16="http://schemas.microsoft.com/office/drawing/2014/main" id="{9C31128A-2FF3-4F86-B866-67A6324AFA83}"/>
                </a:ext>
              </a:extLst>
            </p:cNvPr>
            <p:cNvSpPr txBox="1"/>
            <p:nvPr/>
          </p:nvSpPr>
          <p:spPr>
            <a:xfrm>
              <a:off x="10862012" y="5378823"/>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73" name="Straight Arrow Connector 72">
              <a:extLst>
                <a:ext uri="{FF2B5EF4-FFF2-40B4-BE49-F238E27FC236}">
                  <a16:creationId xmlns:a16="http://schemas.microsoft.com/office/drawing/2014/main" id="{F64DFC88-6DDA-4759-97A3-332992B92B30}"/>
                </a:ext>
              </a:extLst>
            </p:cNvPr>
            <p:cNvCxnSpPr>
              <a:cxnSpLocks/>
            </p:cNvCxnSpPr>
            <p:nvPr/>
          </p:nvCxnSpPr>
          <p:spPr>
            <a:xfrm flipH="1" flipV="1">
              <a:off x="10834450" y="5200650"/>
              <a:ext cx="126908" cy="1945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Google Shape;147;p7">
            <a:extLst>
              <a:ext uri="{FF2B5EF4-FFF2-40B4-BE49-F238E27FC236}">
                <a16:creationId xmlns:a16="http://schemas.microsoft.com/office/drawing/2014/main" id="{BDAC5057-490A-493D-98C4-65FD3D22C709}"/>
              </a:ext>
            </a:extLst>
          </p:cNvPr>
          <p:cNvSpPr txBox="1">
            <a:spLocks/>
          </p:cNvSpPr>
          <p:nvPr/>
        </p:nvSpPr>
        <p:spPr>
          <a:xfrm>
            <a:off x="376807" y="1386111"/>
            <a:ext cx="5063884" cy="482110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3000"/>
              <a:buFont typeface="Arial" panose="020B0604020202020204" pitchFamily="34" charset="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One issue seen is the saturation limit of powder homogenously mixed</a:t>
            </a:r>
            <a:endParaRPr lang="en-US" sz="2000" b="1" dirty="0">
              <a:solidFill>
                <a:srgbClr val="15264B"/>
              </a:solidFill>
              <a:ea typeface="Helvetica Neue Light"/>
              <a:cs typeface="Arial" panose="020B0604020202020204" pitchFamily="34" charset="0"/>
              <a:sym typeface="Helvetica Neue Light"/>
            </a:endParaRPr>
          </a:p>
          <a:p>
            <a:pPr marL="0" indent="0">
              <a:lnSpc>
                <a:spcPct val="100000"/>
              </a:lnSpc>
              <a:spcBef>
                <a:spcPts val="0"/>
              </a:spcBef>
              <a:buSzPts val="3000"/>
              <a:buFont typeface="Arial" panose="020B0604020202020204" pitchFamily="34" charset="0"/>
              <a:buNone/>
            </a:pPr>
            <a:endParaRPr lang="en-US" sz="1800" b="1" dirty="0">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Font typeface="Arial" panose="020B0604020202020204" pitchFamily="34" charset="0"/>
              <a:buNone/>
            </a:pP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caking on vessel walls seen after mixing 0.60 mol% in Mo</a:t>
            </a:r>
          </a:p>
          <a:p>
            <a:pPr marL="0" indent="0">
              <a:lnSpc>
                <a:spcPct val="100000"/>
              </a:lnSpc>
              <a:spcBef>
                <a:spcPts val="0"/>
              </a:spcBef>
              <a:buSzPts val="3000"/>
              <a:buFont typeface="Arial" panose="020B0604020202020204" pitchFamily="34" charset="0"/>
              <a:buNone/>
            </a:pPr>
            <a:endParaRPr lang="en-US" sz="18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26632A-60A9-46B6-BB20-B1F4CC6AEF48}"/>
              </a:ext>
            </a:extLst>
          </p:cNvPr>
          <p:cNvSpPr txBox="1"/>
          <p:nvPr/>
        </p:nvSpPr>
        <p:spPr>
          <a:xfrm>
            <a:off x="5261685" y="945823"/>
            <a:ext cx="7236810" cy="338554"/>
          </a:xfrm>
          <a:prstGeom prst="rect">
            <a:avLst/>
          </a:prstGeom>
          <a:noFill/>
        </p:spPr>
        <p:txBody>
          <a:bodyPr wrap="square" rtlCol="0">
            <a:spAutoFit/>
          </a:bodyPr>
          <a:lstStyle/>
          <a:p>
            <a:pPr algn="ctr"/>
            <a:r>
              <a:rPr lang="en-US" sz="1600" b="1" dirty="0"/>
              <a:t>Spherical Mo + </a:t>
            </a:r>
            <a:r>
              <a:rPr lang="en-US" sz="1600" b="1" dirty="0" err="1"/>
              <a:t>ZrC</a:t>
            </a:r>
            <a:r>
              <a:rPr lang="en-US" sz="1600" b="1" dirty="0"/>
              <a:t> (400-1200nm) Acoustically Mixed</a:t>
            </a:r>
          </a:p>
        </p:txBody>
      </p:sp>
      <p:sp>
        <p:nvSpPr>
          <p:cNvPr id="2" name="TextBox 1">
            <a:extLst>
              <a:ext uri="{FF2B5EF4-FFF2-40B4-BE49-F238E27FC236}">
                <a16:creationId xmlns:a16="http://schemas.microsoft.com/office/drawing/2014/main" id="{05580C40-BC08-C692-FD03-5FF8F2B49DF1}"/>
              </a:ext>
            </a:extLst>
          </p:cNvPr>
          <p:cNvSpPr txBox="1"/>
          <p:nvPr/>
        </p:nvSpPr>
        <p:spPr>
          <a:xfrm>
            <a:off x="9337964" y="6484672"/>
            <a:ext cx="2891965" cy="338554"/>
          </a:xfrm>
          <a:prstGeom prst="rect">
            <a:avLst/>
          </a:prstGeom>
          <a:noFill/>
        </p:spPr>
        <p:txBody>
          <a:bodyPr wrap="square" rtlCol="0">
            <a:spAutoFit/>
          </a:bodyPr>
          <a:lstStyle/>
          <a:p>
            <a:pPr algn="ctr"/>
            <a:r>
              <a:rPr lang="en-US" sz="1600" b="1" dirty="0"/>
              <a:t>Experimental Methods/Results</a:t>
            </a:r>
          </a:p>
        </p:txBody>
      </p:sp>
    </p:spTree>
    <p:extLst>
      <p:ext uri="{BB962C8B-B14F-4D97-AF65-F5344CB8AC3E}">
        <p14:creationId xmlns:p14="http://schemas.microsoft.com/office/powerpoint/2010/main" val="280626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275777" y="1100541"/>
            <a:ext cx="6538399"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One issue seen is the saturation limit of powder homogenously mixed</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Font typeface="Arial" panose="020B0604020202020204" pitchFamily="34" charset="0"/>
              <a:buNone/>
            </a:pP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caking on vessel walls seen after mixing 0.60 mol% in Mo</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Saturation observed was dependent on nanoparticle size used</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Not all </a:t>
            </a:r>
            <a:r>
              <a:rPr lang="en-US" sz="1800" dirty="0" err="1">
                <a:latin typeface="Arial" panose="020B0604020202020204" pitchFamily="34" charset="0"/>
                <a:cs typeface="Arial" panose="020B0604020202020204" pitchFamily="34" charset="0"/>
              </a:rPr>
              <a:t>nanopowders</a:t>
            </a:r>
            <a:r>
              <a:rPr lang="en-US" sz="1800" dirty="0">
                <a:latin typeface="Arial" panose="020B0604020202020204" pitchFamily="34" charset="0"/>
                <a:cs typeface="Arial" panose="020B0604020202020204" pitchFamily="34" charset="0"/>
              </a:rPr>
              <a:t> behave similarly</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76651"/>
            <a:ext cx="10287982"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Acoustic mixing does have limitations</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24</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128" name="TextBox 127">
            <a:extLst>
              <a:ext uri="{FF2B5EF4-FFF2-40B4-BE49-F238E27FC236}">
                <a16:creationId xmlns:a16="http://schemas.microsoft.com/office/drawing/2014/main" id="{114D9F16-BED8-6E84-9052-CE64D26D89E9}"/>
              </a:ext>
            </a:extLst>
          </p:cNvPr>
          <p:cNvSpPr txBox="1"/>
          <p:nvPr/>
        </p:nvSpPr>
        <p:spPr>
          <a:xfrm>
            <a:off x="6152567" y="6478174"/>
            <a:ext cx="3054401" cy="276999"/>
          </a:xfrm>
          <a:prstGeom prst="rect">
            <a:avLst/>
          </a:prstGeom>
          <a:noFill/>
        </p:spPr>
        <p:txBody>
          <a:bodyPr wrap="square" rtlCol="0">
            <a:spAutoFit/>
          </a:bodyPr>
          <a:lstStyle/>
          <a:p>
            <a:pPr algn="ctr"/>
            <a:r>
              <a:rPr lang="en-US" sz="1200" i="1" dirty="0"/>
              <a:t>NASA RAAMBO, unpublished.</a:t>
            </a:r>
          </a:p>
        </p:txBody>
      </p:sp>
      <p:grpSp>
        <p:nvGrpSpPr>
          <p:cNvPr id="38" name="Group 37">
            <a:extLst>
              <a:ext uri="{FF2B5EF4-FFF2-40B4-BE49-F238E27FC236}">
                <a16:creationId xmlns:a16="http://schemas.microsoft.com/office/drawing/2014/main" id="{6436D858-17BA-4004-8A45-446C2C80ECAB}"/>
              </a:ext>
            </a:extLst>
          </p:cNvPr>
          <p:cNvGrpSpPr/>
          <p:nvPr/>
        </p:nvGrpSpPr>
        <p:grpSpPr>
          <a:xfrm>
            <a:off x="6774696" y="1156876"/>
            <a:ext cx="5141527" cy="5279041"/>
            <a:chOff x="6767333" y="1195799"/>
            <a:chExt cx="5141527" cy="5279041"/>
          </a:xfrm>
        </p:grpSpPr>
        <p:grpSp>
          <p:nvGrpSpPr>
            <p:cNvPr id="39" name="Group 38">
              <a:extLst>
                <a:ext uri="{FF2B5EF4-FFF2-40B4-BE49-F238E27FC236}">
                  <a16:creationId xmlns:a16="http://schemas.microsoft.com/office/drawing/2014/main" id="{CF690DD5-2CE3-42A4-BD06-EACB95DC96A0}"/>
                </a:ext>
              </a:extLst>
            </p:cNvPr>
            <p:cNvGrpSpPr/>
            <p:nvPr/>
          </p:nvGrpSpPr>
          <p:grpSpPr>
            <a:xfrm>
              <a:off x="6767333" y="1195799"/>
              <a:ext cx="4668556" cy="5279041"/>
              <a:chOff x="7029449" y="2058574"/>
              <a:chExt cx="3735107" cy="4223529"/>
            </a:xfrm>
          </p:grpSpPr>
          <p:pic>
            <p:nvPicPr>
              <p:cNvPr id="48" name="Picture 47">
                <a:extLst>
                  <a:ext uri="{FF2B5EF4-FFF2-40B4-BE49-F238E27FC236}">
                    <a16:creationId xmlns:a16="http://schemas.microsoft.com/office/drawing/2014/main" id="{8BCCC131-020F-4C17-9BF0-21149B25DAD1}"/>
                  </a:ext>
                </a:extLst>
              </p:cNvPr>
              <p:cNvPicPr>
                <a:picLocks noChangeAspect="1"/>
              </p:cNvPicPr>
              <p:nvPr/>
            </p:nvPicPr>
            <p:blipFill rotWithShape="1">
              <a:blip r:embed="rId5">
                <a:extLst>
                  <a:ext uri="{28A0092B-C50C-407E-A947-70E740481C1C}">
                    <a14:useLocalDpi xmlns:a14="http://schemas.microsoft.com/office/drawing/2010/main" val="0"/>
                  </a:ext>
                </a:extLst>
              </a:blip>
              <a:srcRect l="6114" b="9911"/>
              <a:stretch/>
            </p:blipFill>
            <p:spPr>
              <a:xfrm>
                <a:off x="7029449" y="4880904"/>
                <a:ext cx="1864144" cy="1399889"/>
              </a:xfrm>
              <a:prstGeom prst="rect">
                <a:avLst/>
              </a:prstGeom>
            </p:spPr>
          </p:pic>
          <p:pic>
            <p:nvPicPr>
              <p:cNvPr id="49" name="Picture 48">
                <a:extLst>
                  <a:ext uri="{FF2B5EF4-FFF2-40B4-BE49-F238E27FC236}">
                    <a16:creationId xmlns:a16="http://schemas.microsoft.com/office/drawing/2014/main" id="{CE99B1A5-605E-49BA-8CF5-76FA25F6F6E3}"/>
                  </a:ext>
                </a:extLst>
              </p:cNvPr>
              <p:cNvPicPr>
                <a:picLocks noChangeAspect="1"/>
              </p:cNvPicPr>
              <p:nvPr/>
            </p:nvPicPr>
            <p:blipFill rotWithShape="1">
              <a:blip r:embed="rId6">
                <a:extLst>
                  <a:ext uri="{28A0092B-C50C-407E-A947-70E740481C1C}">
                    <a14:useLocalDpi xmlns:a14="http://schemas.microsoft.com/office/drawing/2010/main" val="0"/>
                  </a:ext>
                </a:extLst>
              </a:blip>
              <a:srcRect l="6339" r="-1" b="10153"/>
              <a:stretch/>
            </p:blipFill>
            <p:spPr>
              <a:xfrm>
                <a:off x="7031084" y="3473443"/>
                <a:ext cx="1859678" cy="1396119"/>
              </a:xfrm>
              <a:prstGeom prst="rect">
                <a:avLst/>
              </a:prstGeom>
            </p:spPr>
          </p:pic>
          <p:pic>
            <p:nvPicPr>
              <p:cNvPr id="50" name="Picture 49">
                <a:extLst>
                  <a:ext uri="{FF2B5EF4-FFF2-40B4-BE49-F238E27FC236}">
                    <a16:creationId xmlns:a16="http://schemas.microsoft.com/office/drawing/2014/main" id="{8E24B4C1-B7CA-4126-AE3A-803F4DDC9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54"/>
              <a:stretch/>
            </p:blipFill>
            <p:spPr>
              <a:xfrm>
                <a:off x="8889127" y="4882214"/>
                <a:ext cx="1867694" cy="1399889"/>
              </a:xfrm>
              <a:prstGeom prst="rect">
                <a:avLst/>
              </a:prstGeom>
            </p:spPr>
          </p:pic>
          <p:pic>
            <p:nvPicPr>
              <p:cNvPr id="51" name="Picture 50">
                <a:extLst>
                  <a:ext uri="{FF2B5EF4-FFF2-40B4-BE49-F238E27FC236}">
                    <a16:creationId xmlns:a16="http://schemas.microsoft.com/office/drawing/2014/main" id="{530DE024-9CF7-4313-BFBF-7C3B7CBF89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22" b="723"/>
              <a:stretch/>
            </p:blipFill>
            <p:spPr>
              <a:xfrm>
                <a:off x="8889127" y="3474755"/>
                <a:ext cx="1870963" cy="1391592"/>
              </a:xfrm>
              <a:prstGeom prst="rect">
                <a:avLst/>
              </a:prstGeom>
            </p:spPr>
          </p:pic>
          <p:pic>
            <p:nvPicPr>
              <p:cNvPr id="52" name="Picture 51">
                <a:extLst>
                  <a:ext uri="{FF2B5EF4-FFF2-40B4-BE49-F238E27FC236}">
                    <a16:creationId xmlns:a16="http://schemas.microsoft.com/office/drawing/2014/main" id="{B1A45213-84AE-469C-B59D-CC8FED0C24E9}"/>
                  </a:ext>
                </a:extLst>
              </p:cNvPr>
              <p:cNvPicPr>
                <a:picLocks noChangeAspect="1"/>
              </p:cNvPicPr>
              <p:nvPr/>
            </p:nvPicPr>
            <p:blipFill rotWithShape="1">
              <a:blip r:embed="rId9">
                <a:extLst>
                  <a:ext uri="{28A0092B-C50C-407E-A947-70E740481C1C}">
                    <a14:useLocalDpi xmlns:a14="http://schemas.microsoft.com/office/drawing/2010/main" val="0"/>
                  </a:ext>
                </a:extLst>
              </a:blip>
              <a:srcRect l="6646" r="-1" b="10153"/>
              <a:stretch/>
            </p:blipFill>
            <p:spPr>
              <a:xfrm>
                <a:off x="7031084" y="2059886"/>
                <a:ext cx="1853577" cy="1396120"/>
              </a:xfrm>
              <a:prstGeom prst="rect">
                <a:avLst/>
              </a:prstGeom>
            </p:spPr>
          </p:pic>
          <p:pic>
            <p:nvPicPr>
              <p:cNvPr id="53" name="Picture 52">
                <a:extLst>
                  <a:ext uri="{FF2B5EF4-FFF2-40B4-BE49-F238E27FC236}">
                    <a16:creationId xmlns:a16="http://schemas.microsoft.com/office/drawing/2014/main" id="{4F2B2DAA-6B17-49BE-9201-2518F1D3D9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636"/>
              <a:stretch/>
            </p:blipFill>
            <p:spPr>
              <a:xfrm>
                <a:off x="8895228" y="2058574"/>
                <a:ext cx="1869328" cy="1396120"/>
              </a:xfrm>
              <a:prstGeom prst="rect">
                <a:avLst/>
              </a:prstGeom>
            </p:spPr>
          </p:pic>
        </p:grpSp>
        <p:sp>
          <p:nvSpPr>
            <p:cNvPr id="40" name="TextBox 39">
              <a:extLst>
                <a:ext uri="{FF2B5EF4-FFF2-40B4-BE49-F238E27FC236}">
                  <a16:creationId xmlns:a16="http://schemas.microsoft.com/office/drawing/2014/main" id="{4F0D8AF7-B631-4D20-82E2-9F9DF7B4FC6D}"/>
                </a:ext>
              </a:extLst>
            </p:cNvPr>
            <p:cNvSpPr txBox="1"/>
            <p:nvPr/>
          </p:nvSpPr>
          <p:spPr>
            <a:xfrm>
              <a:off x="6767333" y="1195799"/>
              <a:ext cx="1617970" cy="353063"/>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400 – 1200 nm</a:t>
              </a:r>
            </a:p>
          </p:txBody>
        </p:sp>
        <p:sp>
          <p:nvSpPr>
            <p:cNvPr id="41" name="TextBox 40">
              <a:extLst>
                <a:ext uri="{FF2B5EF4-FFF2-40B4-BE49-F238E27FC236}">
                  <a16:creationId xmlns:a16="http://schemas.microsoft.com/office/drawing/2014/main" id="{98380BA2-B67D-4A48-B57F-16040DEF39E5}"/>
                </a:ext>
              </a:extLst>
            </p:cNvPr>
            <p:cNvSpPr txBox="1"/>
            <p:nvPr/>
          </p:nvSpPr>
          <p:spPr>
            <a:xfrm>
              <a:off x="6788097" y="2976796"/>
              <a:ext cx="1617970" cy="307777"/>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80 nm</a:t>
              </a:r>
            </a:p>
          </p:txBody>
        </p:sp>
        <p:sp>
          <p:nvSpPr>
            <p:cNvPr id="42" name="TextBox 41">
              <a:extLst>
                <a:ext uri="{FF2B5EF4-FFF2-40B4-BE49-F238E27FC236}">
                  <a16:creationId xmlns:a16="http://schemas.microsoft.com/office/drawing/2014/main" id="{F71F7FCF-193B-4268-B9BC-BC4ABD34CD5C}"/>
                </a:ext>
              </a:extLst>
            </p:cNvPr>
            <p:cNvSpPr txBox="1"/>
            <p:nvPr/>
          </p:nvSpPr>
          <p:spPr>
            <a:xfrm>
              <a:off x="6787220" y="4742835"/>
              <a:ext cx="1617970" cy="307777"/>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20 nm</a:t>
              </a:r>
            </a:p>
          </p:txBody>
        </p:sp>
        <p:sp>
          <p:nvSpPr>
            <p:cNvPr id="45" name="TextBox 44">
              <a:extLst>
                <a:ext uri="{FF2B5EF4-FFF2-40B4-BE49-F238E27FC236}">
                  <a16:creationId xmlns:a16="http://schemas.microsoft.com/office/drawing/2014/main" id="{A483DE02-174B-4F59-BE17-86EE0311EEDD}"/>
                </a:ext>
              </a:extLst>
            </p:cNvPr>
            <p:cNvSpPr txBox="1"/>
            <p:nvPr/>
          </p:nvSpPr>
          <p:spPr>
            <a:xfrm>
              <a:off x="11449096" y="1195799"/>
              <a:ext cx="459764" cy="523220"/>
            </a:xfrm>
            <a:prstGeom prst="rect">
              <a:avLst/>
            </a:prstGeom>
            <a:solidFill>
              <a:srgbClr val="000000">
                <a:alpha val="50196"/>
              </a:srgbClr>
            </a:solidFill>
          </p:spPr>
          <p:txBody>
            <a:bodyPr wrap="square" rtlCol="0">
              <a:spAutoFit/>
            </a:bodyPr>
            <a:lstStyle/>
            <a:p>
              <a:r>
                <a:rPr lang="en-US" sz="1400" b="1" dirty="0">
                  <a:solidFill>
                    <a:srgbClr val="3B6AB4"/>
                  </a:solidFill>
                  <a:latin typeface="Arial" panose="020B0604020202020204" pitchFamily="34" charset="0"/>
                  <a:cs typeface="Arial" panose="020B0604020202020204" pitchFamily="34" charset="0"/>
                </a:rPr>
                <a:t>Zr</a:t>
              </a:r>
            </a:p>
            <a:p>
              <a:r>
                <a:rPr lang="en-US" sz="1400" b="1" dirty="0">
                  <a:solidFill>
                    <a:srgbClr val="5CDC6A"/>
                  </a:solidFill>
                  <a:latin typeface="Arial" panose="020B0604020202020204" pitchFamily="34" charset="0"/>
                  <a:cs typeface="Arial" panose="020B0604020202020204" pitchFamily="34" charset="0"/>
                </a:rPr>
                <a:t>Mo</a:t>
              </a:r>
            </a:p>
          </p:txBody>
        </p:sp>
        <p:sp>
          <p:nvSpPr>
            <p:cNvPr id="46" name="TextBox 45">
              <a:extLst>
                <a:ext uri="{FF2B5EF4-FFF2-40B4-BE49-F238E27FC236}">
                  <a16:creationId xmlns:a16="http://schemas.microsoft.com/office/drawing/2014/main" id="{1D3DADAE-ABA6-48B6-979D-710C2F3B05B4}"/>
                </a:ext>
              </a:extLst>
            </p:cNvPr>
            <p:cNvSpPr txBox="1"/>
            <p:nvPr/>
          </p:nvSpPr>
          <p:spPr>
            <a:xfrm>
              <a:off x="8484860" y="2610925"/>
              <a:ext cx="514976" cy="2308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20 µm</a:t>
              </a:r>
            </a:p>
          </p:txBody>
        </p:sp>
        <p:sp>
          <p:nvSpPr>
            <p:cNvPr id="47" name="Rectangle 46">
              <a:extLst>
                <a:ext uri="{FF2B5EF4-FFF2-40B4-BE49-F238E27FC236}">
                  <a16:creationId xmlns:a16="http://schemas.microsoft.com/office/drawing/2014/main" id="{1F33C44C-E371-4240-BA81-273E2092E7C9}"/>
                </a:ext>
              </a:extLst>
            </p:cNvPr>
            <p:cNvSpPr/>
            <p:nvPr/>
          </p:nvSpPr>
          <p:spPr>
            <a:xfrm>
              <a:off x="8575394" y="2818897"/>
              <a:ext cx="34747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4" name="TextBox 53">
            <a:extLst>
              <a:ext uri="{FF2B5EF4-FFF2-40B4-BE49-F238E27FC236}">
                <a16:creationId xmlns:a16="http://schemas.microsoft.com/office/drawing/2014/main" id="{1F6854FC-F8BD-4D26-84D7-C53927EDE2CD}"/>
              </a:ext>
            </a:extLst>
          </p:cNvPr>
          <p:cNvSpPr txBox="1"/>
          <p:nvPr/>
        </p:nvSpPr>
        <p:spPr>
          <a:xfrm>
            <a:off x="6597752" y="851034"/>
            <a:ext cx="2674783" cy="338554"/>
          </a:xfrm>
          <a:prstGeom prst="rect">
            <a:avLst/>
          </a:prstGeom>
          <a:noFill/>
        </p:spPr>
        <p:txBody>
          <a:bodyPr wrap="square" rtlCol="0">
            <a:spAutoFit/>
          </a:bodyPr>
          <a:lstStyle/>
          <a:p>
            <a:pPr algn="ctr"/>
            <a:r>
              <a:rPr lang="en-US" sz="1600" b="1" dirty="0"/>
              <a:t>BSE Image</a:t>
            </a:r>
          </a:p>
        </p:txBody>
      </p:sp>
      <p:sp>
        <p:nvSpPr>
          <p:cNvPr id="55" name="TextBox 54">
            <a:extLst>
              <a:ext uri="{FF2B5EF4-FFF2-40B4-BE49-F238E27FC236}">
                <a16:creationId xmlns:a16="http://schemas.microsoft.com/office/drawing/2014/main" id="{7CD53D0E-3802-452A-B74A-B30A86E07254}"/>
              </a:ext>
            </a:extLst>
          </p:cNvPr>
          <p:cNvSpPr txBox="1"/>
          <p:nvPr/>
        </p:nvSpPr>
        <p:spPr>
          <a:xfrm>
            <a:off x="8937612" y="866261"/>
            <a:ext cx="2674783" cy="338554"/>
          </a:xfrm>
          <a:prstGeom prst="rect">
            <a:avLst/>
          </a:prstGeom>
          <a:noFill/>
        </p:spPr>
        <p:txBody>
          <a:bodyPr wrap="square" rtlCol="0">
            <a:spAutoFit/>
          </a:bodyPr>
          <a:lstStyle/>
          <a:p>
            <a:pPr algn="ctr"/>
            <a:r>
              <a:rPr lang="en-US" sz="1600" b="1" dirty="0"/>
              <a:t>EDS Overlay</a:t>
            </a:r>
          </a:p>
        </p:txBody>
      </p:sp>
      <p:pic>
        <p:nvPicPr>
          <p:cNvPr id="2" name="Picture 1">
            <a:extLst>
              <a:ext uri="{FF2B5EF4-FFF2-40B4-BE49-F238E27FC236}">
                <a16:creationId xmlns:a16="http://schemas.microsoft.com/office/drawing/2014/main" id="{11507BB6-E7EF-4F30-B35F-761886EB4BB4}"/>
              </a:ext>
            </a:extLst>
          </p:cNvPr>
          <p:cNvPicPr>
            <a:picLocks noChangeAspect="1"/>
          </p:cNvPicPr>
          <p:nvPr/>
        </p:nvPicPr>
        <p:blipFill>
          <a:blip r:embed="rId11"/>
          <a:stretch>
            <a:fillRect/>
          </a:stretch>
        </p:blipFill>
        <p:spPr>
          <a:xfrm>
            <a:off x="2988181" y="3662310"/>
            <a:ext cx="3552322" cy="2632271"/>
          </a:xfrm>
          <a:prstGeom prst="rect">
            <a:avLst/>
          </a:prstGeom>
        </p:spPr>
      </p:pic>
      <p:sp>
        <p:nvSpPr>
          <p:cNvPr id="5" name="TextBox 4">
            <a:extLst>
              <a:ext uri="{FF2B5EF4-FFF2-40B4-BE49-F238E27FC236}">
                <a16:creationId xmlns:a16="http://schemas.microsoft.com/office/drawing/2014/main" id="{D49C07F9-5EFB-BD5C-25C4-5028A1133727}"/>
              </a:ext>
            </a:extLst>
          </p:cNvPr>
          <p:cNvSpPr txBox="1"/>
          <p:nvPr/>
        </p:nvSpPr>
        <p:spPr>
          <a:xfrm>
            <a:off x="9337964" y="6484672"/>
            <a:ext cx="2891965" cy="338554"/>
          </a:xfrm>
          <a:prstGeom prst="rect">
            <a:avLst/>
          </a:prstGeom>
          <a:noFill/>
        </p:spPr>
        <p:txBody>
          <a:bodyPr wrap="square" rtlCol="0">
            <a:spAutoFit/>
          </a:bodyPr>
          <a:lstStyle/>
          <a:p>
            <a:pPr algn="ctr"/>
            <a:r>
              <a:rPr lang="en-US" sz="1600" b="1" dirty="0"/>
              <a:t>Experimental Methods/Results</a:t>
            </a:r>
          </a:p>
        </p:txBody>
      </p:sp>
    </p:spTree>
    <p:extLst>
      <p:ext uri="{BB962C8B-B14F-4D97-AF65-F5344CB8AC3E}">
        <p14:creationId xmlns:p14="http://schemas.microsoft.com/office/powerpoint/2010/main" val="144189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L-PBF Molybdenum print parameter optimization showed fairly good results</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25</a:t>
            </a:fld>
            <a:endParaRPr lang="en-US"/>
          </a:p>
        </p:txBody>
      </p:sp>
      <p:sp>
        <p:nvSpPr>
          <p:cNvPr id="19" name="TextBox 18">
            <a:extLst>
              <a:ext uri="{FF2B5EF4-FFF2-40B4-BE49-F238E27FC236}">
                <a16:creationId xmlns:a16="http://schemas.microsoft.com/office/drawing/2014/main" id="{F52DD308-EE3A-468D-A80C-56497DA1E75E}"/>
              </a:ext>
            </a:extLst>
          </p:cNvPr>
          <p:cNvSpPr txBox="1"/>
          <p:nvPr/>
        </p:nvSpPr>
        <p:spPr>
          <a:xfrm>
            <a:off x="3781325" y="2776079"/>
            <a:ext cx="2728669" cy="584775"/>
          </a:xfrm>
          <a:prstGeom prst="rect">
            <a:avLst/>
          </a:prstGeom>
          <a:noFill/>
        </p:spPr>
        <p:txBody>
          <a:bodyPr wrap="square" rtlCol="0">
            <a:spAutoFit/>
          </a:bodyPr>
          <a:lstStyle/>
          <a:p>
            <a:pPr algn="ctr"/>
            <a:r>
              <a:rPr lang="en-US" sz="1600" b="1" dirty="0"/>
              <a:t>L-PBF Pure Mo DOE1 </a:t>
            </a:r>
          </a:p>
          <a:p>
            <a:pPr algn="ctr"/>
            <a:r>
              <a:rPr lang="en-US" sz="1600" b="1" dirty="0"/>
              <a:t>TEKNA Spherical Powder</a:t>
            </a:r>
          </a:p>
        </p:txBody>
      </p:sp>
      <p:sp>
        <p:nvSpPr>
          <p:cNvPr id="24" name="TextBox 23">
            <a:extLst>
              <a:ext uri="{FF2B5EF4-FFF2-40B4-BE49-F238E27FC236}">
                <a16:creationId xmlns:a16="http://schemas.microsoft.com/office/drawing/2014/main" id="{A51C3800-2D26-4DF2-B0FD-56F3774AB69B}"/>
              </a:ext>
            </a:extLst>
          </p:cNvPr>
          <p:cNvSpPr txBox="1"/>
          <p:nvPr/>
        </p:nvSpPr>
        <p:spPr>
          <a:xfrm>
            <a:off x="7103238" y="2764772"/>
            <a:ext cx="2728669" cy="584775"/>
          </a:xfrm>
          <a:prstGeom prst="rect">
            <a:avLst/>
          </a:prstGeom>
          <a:noFill/>
        </p:spPr>
        <p:txBody>
          <a:bodyPr wrap="square" rtlCol="0">
            <a:spAutoFit/>
          </a:bodyPr>
          <a:lstStyle/>
          <a:p>
            <a:pPr algn="ctr"/>
            <a:r>
              <a:rPr lang="en-US" sz="1600" b="1" dirty="0"/>
              <a:t>L-PBF Pure Mo DOE2</a:t>
            </a:r>
          </a:p>
          <a:p>
            <a:pPr algn="ctr"/>
            <a:r>
              <a:rPr lang="en-US" sz="1600" b="1" dirty="0"/>
              <a:t>TEKNA Spherical Powder</a:t>
            </a:r>
          </a:p>
        </p:txBody>
      </p:sp>
      <p:sp>
        <p:nvSpPr>
          <p:cNvPr id="26" name="TextBox 25">
            <a:extLst>
              <a:ext uri="{FF2B5EF4-FFF2-40B4-BE49-F238E27FC236}">
                <a16:creationId xmlns:a16="http://schemas.microsoft.com/office/drawing/2014/main" id="{670731B2-68A4-4FAC-9D1C-05E1F27D82A9}"/>
              </a:ext>
            </a:extLst>
          </p:cNvPr>
          <p:cNvSpPr txBox="1"/>
          <p:nvPr/>
        </p:nvSpPr>
        <p:spPr>
          <a:xfrm>
            <a:off x="3406975" y="5647491"/>
            <a:ext cx="3477372" cy="830997"/>
          </a:xfrm>
          <a:prstGeom prst="rect">
            <a:avLst/>
          </a:prstGeom>
          <a:noFill/>
        </p:spPr>
        <p:txBody>
          <a:bodyPr wrap="square" rtlCol="0">
            <a:spAutoFit/>
          </a:bodyPr>
          <a:lstStyle/>
          <a:p>
            <a:pPr algn="ctr"/>
            <a:r>
              <a:rPr lang="en-US" sz="1600" dirty="0"/>
              <a:t>Density (He Pycnometer): 99.6 %TD</a:t>
            </a:r>
          </a:p>
          <a:p>
            <a:pPr algn="ctr"/>
            <a:r>
              <a:rPr lang="en-US" sz="1600" dirty="0"/>
              <a:t>Density (Archimedes): 95.1 %TD</a:t>
            </a:r>
          </a:p>
          <a:p>
            <a:pPr algn="ctr"/>
            <a:r>
              <a:rPr lang="en-US" sz="1600" dirty="0"/>
              <a:t>Density (OM Image Analysis): 99.3 %RD</a:t>
            </a:r>
          </a:p>
        </p:txBody>
      </p:sp>
      <p:sp>
        <p:nvSpPr>
          <p:cNvPr id="27" name="TextBox 26">
            <a:extLst>
              <a:ext uri="{FF2B5EF4-FFF2-40B4-BE49-F238E27FC236}">
                <a16:creationId xmlns:a16="http://schemas.microsoft.com/office/drawing/2014/main" id="{5F0CC9EB-D4CB-4AA1-80D1-82EC7CD097DB}"/>
              </a:ext>
            </a:extLst>
          </p:cNvPr>
          <p:cNvSpPr txBox="1"/>
          <p:nvPr/>
        </p:nvSpPr>
        <p:spPr>
          <a:xfrm>
            <a:off x="6570631" y="5666800"/>
            <a:ext cx="3793885" cy="830997"/>
          </a:xfrm>
          <a:prstGeom prst="rect">
            <a:avLst/>
          </a:prstGeom>
          <a:noFill/>
        </p:spPr>
        <p:txBody>
          <a:bodyPr wrap="square" rtlCol="0">
            <a:spAutoFit/>
          </a:bodyPr>
          <a:lstStyle/>
          <a:p>
            <a:pPr algn="ctr"/>
            <a:r>
              <a:rPr lang="en-US" sz="1600" dirty="0"/>
              <a:t>Density (He Pycnometer): 99.3 %TD</a:t>
            </a:r>
          </a:p>
          <a:p>
            <a:pPr algn="ctr"/>
            <a:r>
              <a:rPr lang="en-US" sz="1600" dirty="0"/>
              <a:t>Density (Archimedes): 95.6 %TD</a:t>
            </a:r>
          </a:p>
          <a:p>
            <a:pPr algn="ctr"/>
            <a:r>
              <a:rPr lang="en-US" sz="1600" dirty="0"/>
              <a:t>Density (OM Image Analysis): 99.2 %RD</a:t>
            </a:r>
          </a:p>
        </p:txBody>
      </p:sp>
      <p:pic>
        <p:nvPicPr>
          <p:cNvPr id="29" name="Picture 28">
            <a:extLst>
              <a:ext uri="{FF2B5EF4-FFF2-40B4-BE49-F238E27FC236}">
                <a16:creationId xmlns:a16="http://schemas.microsoft.com/office/drawing/2014/main" id="{507FC4AF-934A-4F4E-A049-2E35F501ED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cxnSp>
        <p:nvCxnSpPr>
          <p:cNvPr id="32" name="Straight Arrow Connector 31">
            <a:extLst>
              <a:ext uri="{FF2B5EF4-FFF2-40B4-BE49-F238E27FC236}">
                <a16:creationId xmlns:a16="http://schemas.microsoft.com/office/drawing/2014/main" id="{EB10D783-9B90-794C-D059-B91AED627A1A}"/>
              </a:ext>
            </a:extLst>
          </p:cNvPr>
          <p:cNvCxnSpPr>
            <a:cxnSpLocks/>
          </p:cNvCxnSpPr>
          <p:nvPr/>
        </p:nvCxnSpPr>
        <p:spPr>
          <a:xfrm flipV="1">
            <a:off x="11746839" y="5598519"/>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344AF20-47DD-7210-4914-D765A15B876A}"/>
              </a:ext>
            </a:extLst>
          </p:cNvPr>
          <p:cNvSpPr txBox="1"/>
          <p:nvPr/>
        </p:nvSpPr>
        <p:spPr>
          <a:xfrm>
            <a:off x="10612746" y="5669344"/>
            <a:ext cx="1068183" cy="646331"/>
          </a:xfrm>
          <a:prstGeom prst="rect">
            <a:avLst/>
          </a:prstGeom>
          <a:noFill/>
        </p:spPr>
        <p:txBody>
          <a:bodyPr wrap="square" rtlCol="0">
            <a:spAutoFit/>
          </a:bodyPr>
          <a:lstStyle/>
          <a:p>
            <a:pPr algn="ctr"/>
            <a:r>
              <a:rPr lang="en-US" b="1" dirty="0"/>
              <a:t>Build Direction</a:t>
            </a:r>
          </a:p>
        </p:txBody>
      </p:sp>
      <p:pic>
        <p:nvPicPr>
          <p:cNvPr id="4" name="Picture 3">
            <a:extLst>
              <a:ext uri="{FF2B5EF4-FFF2-40B4-BE49-F238E27FC236}">
                <a16:creationId xmlns:a16="http://schemas.microsoft.com/office/drawing/2014/main" id="{1BB907E8-2128-4F99-BEAA-A56B74DA7BB8}"/>
              </a:ext>
            </a:extLst>
          </p:cNvPr>
          <p:cNvPicPr>
            <a:picLocks noChangeAspect="1"/>
          </p:cNvPicPr>
          <p:nvPr/>
        </p:nvPicPr>
        <p:blipFill rotWithShape="1">
          <a:blip r:embed="rId5">
            <a:extLst>
              <a:ext uri="{28A0092B-C50C-407E-A947-70E740481C1C}">
                <a14:useLocalDpi xmlns:a14="http://schemas.microsoft.com/office/drawing/2010/main" val="0"/>
              </a:ext>
            </a:extLst>
          </a:blip>
          <a:srcRect l="14220"/>
          <a:stretch/>
        </p:blipFill>
        <p:spPr>
          <a:xfrm>
            <a:off x="7018840" y="3333483"/>
            <a:ext cx="2851327" cy="2333317"/>
          </a:xfrm>
          <a:prstGeom prst="rect">
            <a:avLst/>
          </a:prstGeom>
        </p:spPr>
      </p:pic>
      <p:pic>
        <p:nvPicPr>
          <p:cNvPr id="8" name="Picture 7">
            <a:extLst>
              <a:ext uri="{FF2B5EF4-FFF2-40B4-BE49-F238E27FC236}">
                <a16:creationId xmlns:a16="http://schemas.microsoft.com/office/drawing/2014/main" id="{2374AD16-2F9F-42D3-AAFF-DD830C6B6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997" y="3320965"/>
            <a:ext cx="2851327" cy="2321121"/>
          </a:xfrm>
          <a:prstGeom prst="rect">
            <a:avLst/>
          </a:prstGeom>
        </p:spPr>
      </p:pic>
      <p:sp>
        <p:nvSpPr>
          <p:cNvPr id="30" name="Google Shape;147;p7">
            <a:extLst>
              <a:ext uri="{FF2B5EF4-FFF2-40B4-BE49-F238E27FC236}">
                <a16:creationId xmlns:a16="http://schemas.microsoft.com/office/drawing/2014/main" id="{B83AF66B-0D22-4D65-BA60-B97FA082FD6E}"/>
              </a:ext>
            </a:extLst>
          </p:cNvPr>
          <p:cNvSpPr txBox="1">
            <a:spLocks/>
          </p:cNvSpPr>
          <p:nvPr/>
        </p:nvSpPr>
        <p:spPr>
          <a:xfrm>
            <a:off x="376807" y="1039658"/>
            <a:ext cx="5773272" cy="482110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3000"/>
              <a:buFont typeface="Arial" panose="020B0604020202020204" pitchFamily="34" charset="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After parameter optimization, few defects observed in pure molybdenum</a:t>
            </a:r>
            <a:endParaRPr lang="en-US" sz="2000" b="1" dirty="0">
              <a:solidFill>
                <a:srgbClr val="15264B"/>
              </a:solidFill>
              <a:ea typeface="Helvetica Neue Light"/>
              <a:cs typeface="Arial" panose="020B0604020202020204" pitchFamily="34" charset="0"/>
              <a:sym typeface="Helvetica Neue Light"/>
            </a:endParaRPr>
          </a:p>
          <a:p>
            <a:pPr marL="0" indent="0">
              <a:lnSpc>
                <a:spcPct val="100000"/>
              </a:lnSpc>
              <a:spcBef>
                <a:spcPts val="0"/>
              </a:spcBef>
              <a:buSzPts val="3000"/>
              <a:buFont typeface="Arial" panose="020B0604020202020204" pitchFamily="34" charset="0"/>
              <a:buNone/>
            </a:pPr>
            <a:endParaRPr lang="en-US" sz="1800" b="1" dirty="0">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Font typeface="Arial" panose="020B0604020202020204" pitchFamily="34" charset="0"/>
              <a:buNone/>
            </a:pPr>
            <a:r>
              <a:rPr lang="en-US" sz="1800" dirty="0">
                <a:latin typeface="Arial" panose="020B0604020202020204" pitchFamily="34" charset="0"/>
                <a:cs typeface="Arial" panose="020B0604020202020204" pitchFamily="34" charset="0"/>
              </a:rPr>
              <a:t>EOS optimized parameters were not accurate for the particle size distribution of this powder</a:t>
            </a:r>
          </a:p>
        </p:txBody>
      </p:sp>
      <p:sp>
        <p:nvSpPr>
          <p:cNvPr id="34" name="TextBox 33">
            <a:extLst>
              <a:ext uri="{FF2B5EF4-FFF2-40B4-BE49-F238E27FC236}">
                <a16:creationId xmlns:a16="http://schemas.microsoft.com/office/drawing/2014/main" id="{DDF24B75-D298-4F7D-929C-5E87CE8933AD}"/>
              </a:ext>
            </a:extLst>
          </p:cNvPr>
          <p:cNvSpPr txBox="1"/>
          <p:nvPr/>
        </p:nvSpPr>
        <p:spPr>
          <a:xfrm>
            <a:off x="172394" y="3487158"/>
            <a:ext cx="3445873" cy="830997"/>
          </a:xfrm>
          <a:prstGeom prst="rect">
            <a:avLst/>
          </a:prstGeom>
          <a:noFill/>
        </p:spPr>
        <p:txBody>
          <a:bodyPr wrap="square" rtlCol="0">
            <a:spAutoFit/>
          </a:bodyPr>
          <a:lstStyle/>
          <a:p>
            <a:pPr algn="ctr"/>
            <a:r>
              <a:rPr lang="en-US" sz="1600" b="1" dirty="0"/>
              <a:t>L-PBF Pure Mo EOS Parameters Optimized for Different Particle Size Distribution</a:t>
            </a:r>
          </a:p>
        </p:txBody>
      </p:sp>
      <p:pic>
        <p:nvPicPr>
          <p:cNvPr id="2" name="Picture 1">
            <a:extLst>
              <a:ext uri="{FF2B5EF4-FFF2-40B4-BE49-F238E27FC236}">
                <a16:creationId xmlns:a16="http://schemas.microsoft.com/office/drawing/2014/main" id="{FD14610A-D5FF-4D47-88D8-A054351B5E66}"/>
              </a:ext>
            </a:extLst>
          </p:cNvPr>
          <p:cNvPicPr>
            <a:picLocks noChangeAspect="1"/>
          </p:cNvPicPr>
          <p:nvPr/>
        </p:nvPicPr>
        <p:blipFill>
          <a:blip r:embed="rId7"/>
          <a:stretch>
            <a:fillRect/>
          </a:stretch>
        </p:blipFill>
        <p:spPr>
          <a:xfrm>
            <a:off x="523731" y="4318155"/>
            <a:ext cx="2743200" cy="1910781"/>
          </a:xfrm>
          <a:prstGeom prst="rect">
            <a:avLst/>
          </a:prstGeom>
        </p:spPr>
      </p:pic>
      <p:sp>
        <p:nvSpPr>
          <p:cNvPr id="5" name="TextBox 4">
            <a:extLst>
              <a:ext uri="{FF2B5EF4-FFF2-40B4-BE49-F238E27FC236}">
                <a16:creationId xmlns:a16="http://schemas.microsoft.com/office/drawing/2014/main" id="{7FA299BC-BAF9-C79F-C528-6CE0A691F79F}"/>
              </a:ext>
            </a:extLst>
          </p:cNvPr>
          <p:cNvSpPr txBox="1"/>
          <p:nvPr/>
        </p:nvSpPr>
        <p:spPr>
          <a:xfrm>
            <a:off x="10016836" y="6484672"/>
            <a:ext cx="2213093" cy="338554"/>
          </a:xfrm>
          <a:prstGeom prst="rect">
            <a:avLst/>
          </a:prstGeom>
          <a:noFill/>
        </p:spPr>
        <p:txBody>
          <a:bodyPr wrap="square" rtlCol="0">
            <a:spAutoFit/>
          </a:bodyPr>
          <a:lstStyle/>
          <a:p>
            <a:pPr algn="ctr"/>
            <a:r>
              <a:rPr lang="en-US" sz="1600" b="1" dirty="0"/>
              <a:t>Experimental Results</a:t>
            </a:r>
          </a:p>
        </p:txBody>
      </p:sp>
      <p:pic>
        <p:nvPicPr>
          <p:cNvPr id="6" name="Content Placeholder 5" descr="A picture containing indoor, blue&#10;&#10;Description automatically generated">
            <a:extLst>
              <a:ext uri="{FF2B5EF4-FFF2-40B4-BE49-F238E27FC236}">
                <a16:creationId xmlns:a16="http://schemas.microsoft.com/office/drawing/2014/main" id="{1FFB8989-9C7B-DCE4-E868-EDD13D905192}"/>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9505033" y="1191200"/>
            <a:ext cx="2525704" cy="1723961"/>
          </a:xfrm>
        </p:spPr>
      </p:pic>
      <p:pic>
        <p:nvPicPr>
          <p:cNvPr id="7" name="Picture 6">
            <a:extLst>
              <a:ext uri="{FF2B5EF4-FFF2-40B4-BE49-F238E27FC236}">
                <a16:creationId xmlns:a16="http://schemas.microsoft.com/office/drawing/2014/main" id="{92962E5F-6796-B319-95DF-5BE8EDE7F0A2}"/>
              </a:ext>
            </a:extLst>
          </p:cNvPr>
          <p:cNvPicPr>
            <a:picLocks noChangeAspect="1"/>
          </p:cNvPicPr>
          <p:nvPr/>
        </p:nvPicPr>
        <p:blipFill rotWithShape="1">
          <a:blip r:embed="rId9">
            <a:extLst>
              <a:ext uri="{28A0092B-C50C-407E-A947-70E740481C1C}">
                <a14:useLocalDpi xmlns:a14="http://schemas.microsoft.com/office/drawing/2010/main" val="0"/>
              </a:ext>
            </a:extLst>
          </a:blip>
          <a:srcRect l="28586" r="42940"/>
          <a:stretch/>
        </p:blipFill>
        <p:spPr>
          <a:xfrm rot="5400000">
            <a:off x="7167089" y="487214"/>
            <a:ext cx="1443354" cy="2851327"/>
          </a:xfrm>
          <a:prstGeom prst="rect">
            <a:avLst/>
          </a:prstGeom>
        </p:spPr>
      </p:pic>
      <p:sp>
        <p:nvSpPr>
          <p:cNvPr id="9" name="TextBox 8">
            <a:extLst>
              <a:ext uri="{FF2B5EF4-FFF2-40B4-BE49-F238E27FC236}">
                <a16:creationId xmlns:a16="http://schemas.microsoft.com/office/drawing/2014/main" id="{C61E36CA-DEBE-1ADA-9F33-A316F5BC5F09}"/>
              </a:ext>
            </a:extLst>
          </p:cNvPr>
          <p:cNvSpPr txBox="1"/>
          <p:nvPr/>
        </p:nvSpPr>
        <p:spPr>
          <a:xfrm>
            <a:off x="6474419" y="849625"/>
            <a:ext cx="5587444" cy="338554"/>
          </a:xfrm>
          <a:prstGeom prst="rect">
            <a:avLst/>
          </a:prstGeom>
          <a:noFill/>
        </p:spPr>
        <p:txBody>
          <a:bodyPr wrap="square" rtlCol="0">
            <a:spAutoFit/>
          </a:bodyPr>
          <a:lstStyle/>
          <a:p>
            <a:pPr algn="ctr"/>
            <a:r>
              <a:rPr lang="en-US" sz="1600" b="1" dirty="0"/>
              <a:t>Parameter optimization sample geometry used</a:t>
            </a:r>
          </a:p>
        </p:txBody>
      </p:sp>
      <p:pic>
        <p:nvPicPr>
          <p:cNvPr id="14" name="Picture 13">
            <a:extLst>
              <a:ext uri="{FF2B5EF4-FFF2-40B4-BE49-F238E27FC236}">
                <a16:creationId xmlns:a16="http://schemas.microsoft.com/office/drawing/2014/main" id="{12A22931-7783-3FFF-BCCD-A5E1A128282D}"/>
              </a:ext>
            </a:extLst>
          </p:cNvPr>
          <p:cNvPicPr>
            <a:picLocks noChangeAspect="1"/>
          </p:cNvPicPr>
          <p:nvPr/>
        </p:nvPicPr>
        <p:blipFill>
          <a:blip r:embed="rId10"/>
          <a:stretch>
            <a:fillRect/>
          </a:stretch>
        </p:blipFill>
        <p:spPr>
          <a:xfrm>
            <a:off x="10085859" y="2998992"/>
            <a:ext cx="1970612" cy="1804351"/>
          </a:xfrm>
          <a:prstGeom prst="rect">
            <a:avLst/>
          </a:prstGeom>
        </p:spPr>
      </p:pic>
      <p:sp>
        <p:nvSpPr>
          <p:cNvPr id="15" name="TextBox 14">
            <a:extLst>
              <a:ext uri="{FF2B5EF4-FFF2-40B4-BE49-F238E27FC236}">
                <a16:creationId xmlns:a16="http://schemas.microsoft.com/office/drawing/2014/main" id="{389359B3-39E0-FBF8-50B7-E6D7FB3429BE}"/>
              </a:ext>
            </a:extLst>
          </p:cNvPr>
          <p:cNvSpPr txBox="1"/>
          <p:nvPr/>
        </p:nvSpPr>
        <p:spPr>
          <a:xfrm>
            <a:off x="7336733" y="6543495"/>
            <a:ext cx="3054401" cy="276999"/>
          </a:xfrm>
          <a:prstGeom prst="rect">
            <a:avLst/>
          </a:prstGeom>
          <a:noFill/>
        </p:spPr>
        <p:txBody>
          <a:bodyPr wrap="square" rtlCol="0">
            <a:spAutoFit/>
          </a:bodyPr>
          <a:lstStyle/>
          <a:p>
            <a:pPr algn="ctr"/>
            <a:r>
              <a:rPr lang="en-US" sz="1200" i="1" dirty="0"/>
              <a:t>NASA RAAMBO, unpublished.</a:t>
            </a:r>
          </a:p>
        </p:txBody>
      </p:sp>
    </p:spTree>
    <p:extLst>
      <p:ext uri="{BB962C8B-B14F-4D97-AF65-F5344CB8AC3E}">
        <p14:creationId xmlns:p14="http://schemas.microsoft.com/office/powerpoint/2010/main" val="181006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3">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2" name="Google Shape;123;p4">
            <a:extLst>
              <a:ext uri="{FF2B5EF4-FFF2-40B4-BE49-F238E27FC236}">
                <a16:creationId xmlns:a16="http://schemas.microsoft.com/office/drawing/2014/main" id="{00DF8F85-9B48-104E-9E43-C984BC40DD4F}"/>
              </a:ext>
            </a:extLst>
          </p:cNvPr>
          <p:cNvSpPr txBox="1"/>
          <p:nvPr/>
        </p:nvSpPr>
        <p:spPr>
          <a:xfrm>
            <a:off x="1295400" y="2948490"/>
            <a:ext cx="9601200" cy="13387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ea typeface="Helvetica Neue"/>
                <a:cs typeface="Helvetica Neue"/>
                <a:sym typeface="Helvetica Neue"/>
              </a:rPr>
              <a:t>Initial Results</a:t>
            </a:r>
            <a:r>
              <a:rPr lang="en-US" sz="4500" b="1" dirty="0">
                <a:solidFill>
                  <a:schemeClr val="lt1"/>
                </a:solidFill>
                <a:latin typeface="+mn-lt"/>
                <a:ea typeface="Helvetica Neue"/>
                <a:cs typeface="Helvetica Neue"/>
                <a:sym typeface="Helvetica Neue"/>
              </a:rPr>
              <a:t>: </a:t>
            </a:r>
            <a:r>
              <a:rPr lang="en-US" sz="4500" b="1" dirty="0">
                <a:solidFill>
                  <a:schemeClr val="lt1"/>
                </a:solidFill>
                <a:ea typeface="Helvetica Neue"/>
                <a:cs typeface="Helvetica Neue"/>
                <a:sym typeface="Helvetica Neue"/>
              </a:rPr>
              <a:t>Mo</a:t>
            </a:r>
            <a:r>
              <a:rPr lang="en-US" sz="4500" b="1" dirty="0">
                <a:solidFill>
                  <a:schemeClr val="lt1"/>
                </a:solidFill>
                <a:latin typeface="+mn-lt"/>
                <a:ea typeface="Helvetica Neue"/>
                <a:cs typeface="Helvetica Neue"/>
                <a:sym typeface="Helvetica Neue"/>
              </a:rPr>
              <a:t> + </a:t>
            </a:r>
            <a:r>
              <a:rPr lang="en-US" sz="4500" b="1" dirty="0" err="1">
                <a:solidFill>
                  <a:schemeClr val="lt1"/>
                </a:solidFill>
                <a:latin typeface="+mn-lt"/>
                <a:ea typeface="Helvetica Neue"/>
                <a:cs typeface="Helvetica Neue"/>
                <a:sym typeface="Helvetica Neue"/>
              </a:rPr>
              <a:t>ZrC</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a:p>
            <a:pPr lvl="0" algn="ctr"/>
            <a:endParaRPr lang="en-US" sz="1800" dirty="0">
              <a:solidFill>
                <a:schemeClr val="bg1"/>
              </a:solidFill>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E2F38740-837B-48DE-B044-60DA6B04F2F5}"/>
              </a:ext>
            </a:extLst>
          </p:cNvPr>
          <p:cNvSpPr>
            <a:spLocks noGrp="1"/>
          </p:cNvSpPr>
          <p:nvPr>
            <p:ph type="sldNum" sz="quarter" idx="12"/>
          </p:nvPr>
        </p:nvSpPr>
        <p:spPr/>
        <p:txBody>
          <a:bodyPr/>
          <a:lstStyle/>
          <a:p>
            <a:fld id="{A4779A86-D654-4494-B57A-03F354CB4128}" type="slidenum">
              <a:rPr lang="en-US" smtClean="0"/>
              <a:t>26</a:t>
            </a:fld>
            <a:endParaRPr lang="en-US"/>
          </a:p>
        </p:txBody>
      </p:sp>
      <p:pic>
        <p:nvPicPr>
          <p:cNvPr id="10" name="Picture 9">
            <a:extLst>
              <a:ext uri="{FF2B5EF4-FFF2-40B4-BE49-F238E27FC236}">
                <a16:creationId xmlns:a16="http://schemas.microsoft.com/office/drawing/2014/main" id="{C2C4F883-2C9E-4C34-85BD-8CFD3F6EE6C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8" name="Picture 7">
            <a:extLst>
              <a:ext uri="{FF2B5EF4-FFF2-40B4-BE49-F238E27FC236}">
                <a16:creationId xmlns:a16="http://schemas.microsoft.com/office/drawing/2014/main" id="{84B76E0B-5DE8-E75E-8C80-0834308F3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463" y="3870887"/>
            <a:ext cx="3483074" cy="2526635"/>
          </a:xfrm>
          <a:prstGeom prst="rect">
            <a:avLst/>
          </a:prstGeom>
          <a:ln w="57150">
            <a:noFill/>
          </a:ln>
        </p:spPr>
      </p:pic>
      <p:sp>
        <p:nvSpPr>
          <p:cNvPr id="4" name="TextBox 3">
            <a:extLst>
              <a:ext uri="{FF2B5EF4-FFF2-40B4-BE49-F238E27FC236}">
                <a16:creationId xmlns:a16="http://schemas.microsoft.com/office/drawing/2014/main" id="{A0D1B598-CFAC-6CCA-E925-034DE26F981F}"/>
              </a:ext>
            </a:extLst>
          </p:cNvPr>
          <p:cNvSpPr txBox="1"/>
          <p:nvPr/>
        </p:nvSpPr>
        <p:spPr>
          <a:xfrm>
            <a:off x="4909048" y="3870888"/>
            <a:ext cx="2373904" cy="369332"/>
          </a:xfrm>
          <a:prstGeom prst="rect">
            <a:avLst/>
          </a:prstGeom>
          <a:solidFill>
            <a:schemeClr val="bg1"/>
          </a:solidFill>
        </p:spPr>
        <p:txBody>
          <a:bodyPr wrap="square" rtlCol="0">
            <a:spAutoFit/>
          </a:bodyPr>
          <a:lstStyle/>
          <a:p>
            <a:pPr algn="ctr"/>
            <a:r>
              <a:rPr lang="en-US" b="1" dirty="0"/>
              <a:t>Mo + 0.15mol% </a:t>
            </a:r>
            <a:r>
              <a:rPr lang="en-US" b="1" dirty="0" err="1"/>
              <a:t>ZrC</a:t>
            </a:r>
            <a:endParaRPr lang="en-US" b="1" dirty="0"/>
          </a:p>
        </p:txBody>
      </p:sp>
    </p:spTree>
    <p:extLst>
      <p:ext uri="{BB962C8B-B14F-4D97-AF65-F5344CB8AC3E}">
        <p14:creationId xmlns:p14="http://schemas.microsoft.com/office/powerpoint/2010/main" val="194054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05404"/>
            <a:ext cx="7515907" cy="209472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Thermo-Calc’s CSC property modeler seems to reasonably predict results</a:t>
            </a: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Where hot cracking should be largest, see more defects in as-built samples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Initial results with 400-1200nm </a:t>
            </a:r>
            <a:r>
              <a:rPr lang="en-US" sz="2400" dirty="0" err="1">
                <a:solidFill>
                  <a:schemeClr val="lt1"/>
                </a:solidFill>
                <a:ea typeface="Helvetica Neue Light"/>
                <a:cs typeface="Helvetica Neue Light"/>
                <a:sym typeface="Helvetica Neue Light"/>
              </a:rPr>
              <a:t>ZrC</a:t>
            </a:r>
            <a:r>
              <a:rPr lang="en-US" sz="2400" dirty="0">
                <a:solidFill>
                  <a:schemeClr val="lt1"/>
                </a:solidFill>
                <a:ea typeface="Helvetica Neue Light"/>
                <a:cs typeface="Helvetica Neue Light"/>
                <a:sym typeface="Helvetica Neue Light"/>
              </a:rPr>
              <a:t> follow c</a:t>
            </a:r>
            <a:r>
              <a:rPr lang="en-US" sz="2400" dirty="0">
                <a:solidFill>
                  <a:schemeClr val="lt1"/>
                </a:solidFill>
                <a:latin typeface="+mn-lt"/>
                <a:ea typeface="Helvetica Neue Light"/>
                <a:cs typeface="Helvetica Neue Light"/>
                <a:sym typeface="Helvetica Neue Light"/>
              </a:rPr>
              <a:t>rack susceptibility </a:t>
            </a:r>
            <a:r>
              <a:rPr lang="en-US" sz="2400" dirty="0">
                <a:solidFill>
                  <a:schemeClr val="lt1"/>
                </a:solidFill>
                <a:ea typeface="Helvetica Neue Light"/>
                <a:cs typeface="Helvetica Neue Light"/>
                <a:sym typeface="Helvetica Neue Light"/>
              </a:rPr>
              <a:t>trends</a:t>
            </a:r>
            <a:endParaRPr lang="en-US" sz="2400" dirty="0">
              <a:solidFill>
                <a:schemeClr val="lt1"/>
              </a:solidFill>
              <a:latin typeface="+mn-lt"/>
              <a:ea typeface="Helvetica Neue Light"/>
              <a:cs typeface="Helvetica Neue Light"/>
              <a:sym typeface="Helvetica Neue Light"/>
            </a:endParaRP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27</a:t>
            </a:fld>
            <a:endParaRPr lang="en-US"/>
          </a:p>
        </p:txBody>
      </p:sp>
      <p:pic>
        <p:nvPicPr>
          <p:cNvPr id="19" name="Picture 18">
            <a:extLst>
              <a:ext uri="{FF2B5EF4-FFF2-40B4-BE49-F238E27FC236}">
                <a16:creationId xmlns:a16="http://schemas.microsoft.com/office/drawing/2014/main" id="{1D777809-8646-4107-B84F-F7BC5177238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3D1796E2-BE7B-04FC-16E5-294A994D8837}"/>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Mo + </a:t>
            </a:r>
            <a:r>
              <a:rPr lang="en-US" sz="1600" b="1" dirty="0" err="1"/>
              <a:t>ZrC</a:t>
            </a:r>
            <a:r>
              <a:rPr lang="en-US" sz="1600" b="1" dirty="0"/>
              <a:t> Results</a:t>
            </a:r>
          </a:p>
        </p:txBody>
      </p:sp>
      <p:pic>
        <p:nvPicPr>
          <p:cNvPr id="25" name="Picture 24">
            <a:extLst>
              <a:ext uri="{FF2B5EF4-FFF2-40B4-BE49-F238E27FC236}">
                <a16:creationId xmlns:a16="http://schemas.microsoft.com/office/drawing/2014/main" id="{96CE9E8C-1A45-4102-9CC1-134955612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140" y="512091"/>
            <a:ext cx="3856514" cy="3213762"/>
          </a:xfrm>
          <a:prstGeom prst="rect">
            <a:avLst/>
          </a:prstGeom>
        </p:spPr>
      </p:pic>
      <p:sp>
        <p:nvSpPr>
          <p:cNvPr id="27" name="TextBox 26">
            <a:extLst>
              <a:ext uri="{FF2B5EF4-FFF2-40B4-BE49-F238E27FC236}">
                <a16:creationId xmlns:a16="http://schemas.microsoft.com/office/drawing/2014/main" id="{DBE7600C-BB2D-4C9F-B410-0679D5071587}"/>
              </a:ext>
            </a:extLst>
          </p:cNvPr>
          <p:cNvSpPr txBox="1"/>
          <p:nvPr/>
        </p:nvSpPr>
        <p:spPr>
          <a:xfrm>
            <a:off x="8785459" y="1299054"/>
            <a:ext cx="280502" cy="369332"/>
          </a:xfrm>
          <a:prstGeom prst="rect">
            <a:avLst/>
          </a:prstGeom>
          <a:noFill/>
          <a:ln>
            <a:noFill/>
          </a:ln>
        </p:spPr>
        <p:txBody>
          <a:bodyPr wrap="square" rtlCol="0">
            <a:spAutoFit/>
          </a:bodyPr>
          <a:lstStyle/>
          <a:p>
            <a:r>
              <a:rPr lang="en-US" b="1" dirty="0">
                <a:solidFill>
                  <a:schemeClr val="accent1"/>
                </a:solidFill>
              </a:rPr>
              <a:t>*</a:t>
            </a:r>
          </a:p>
        </p:txBody>
      </p:sp>
      <p:sp>
        <p:nvSpPr>
          <p:cNvPr id="29" name="TextBox 28">
            <a:extLst>
              <a:ext uri="{FF2B5EF4-FFF2-40B4-BE49-F238E27FC236}">
                <a16:creationId xmlns:a16="http://schemas.microsoft.com/office/drawing/2014/main" id="{EFC632DE-68B5-4773-B8D9-4A49C2799864}"/>
              </a:ext>
            </a:extLst>
          </p:cNvPr>
          <p:cNvSpPr txBox="1"/>
          <p:nvPr/>
        </p:nvSpPr>
        <p:spPr>
          <a:xfrm>
            <a:off x="8982309" y="860524"/>
            <a:ext cx="280502" cy="369332"/>
          </a:xfrm>
          <a:prstGeom prst="rect">
            <a:avLst/>
          </a:prstGeom>
          <a:noFill/>
        </p:spPr>
        <p:txBody>
          <a:bodyPr wrap="square" rtlCol="0">
            <a:spAutoFit/>
          </a:bodyPr>
          <a:lstStyle/>
          <a:p>
            <a:r>
              <a:rPr lang="en-US" b="1" dirty="0">
                <a:solidFill>
                  <a:srgbClr val="FF0000"/>
                </a:solidFill>
              </a:rPr>
              <a:t>*</a:t>
            </a:r>
          </a:p>
        </p:txBody>
      </p:sp>
      <p:sp>
        <p:nvSpPr>
          <p:cNvPr id="30" name="TextBox 29">
            <a:extLst>
              <a:ext uri="{FF2B5EF4-FFF2-40B4-BE49-F238E27FC236}">
                <a16:creationId xmlns:a16="http://schemas.microsoft.com/office/drawing/2014/main" id="{0F544190-E19B-4399-802D-9073B79823B8}"/>
              </a:ext>
            </a:extLst>
          </p:cNvPr>
          <p:cNvSpPr txBox="1"/>
          <p:nvPr/>
        </p:nvSpPr>
        <p:spPr>
          <a:xfrm>
            <a:off x="9399097" y="2102172"/>
            <a:ext cx="280502" cy="369332"/>
          </a:xfrm>
          <a:prstGeom prst="rect">
            <a:avLst/>
          </a:prstGeom>
          <a:noFill/>
        </p:spPr>
        <p:txBody>
          <a:bodyPr wrap="square" rtlCol="0">
            <a:spAutoFit/>
          </a:bodyPr>
          <a:lstStyle/>
          <a:p>
            <a:r>
              <a:rPr lang="en-US" b="1" dirty="0">
                <a:solidFill>
                  <a:srgbClr val="00B050"/>
                </a:solidFill>
              </a:rPr>
              <a:t>*</a:t>
            </a:r>
          </a:p>
        </p:txBody>
      </p:sp>
      <p:pic>
        <p:nvPicPr>
          <p:cNvPr id="6" name="Picture 5">
            <a:extLst>
              <a:ext uri="{FF2B5EF4-FFF2-40B4-BE49-F238E27FC236}">
                <a16:creationId xmlns:a16="http://schemas.microsoft.com/office/drawing/2014/main" id="{068422ED-85F0-4A17-8D70-8DFC8FDFB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67" y="3887163"/>
            <a:ext cx="3437680" cy="2493706"/>
          </a:xfrm>
          <a:prstGeom prst="rect">
            <a:avLst/>
          </a:prstGeom>
          <a:ln w="57150">
            <a:solidFill>
              <a:schemeClr val="accent1"/>
            </a:solidFill>
          </a:ln>
        </p:spPr>
      </p:pic>
      <p:sp>
        <p:nvSpPr>
          <p:cNvPr id="26" name="TextBox 25">
            <a:extLst>
              <a:ext uri="{FF2B5EF4-FFF2-40B4-BE49-F238E27FC236}">
                <a16:creationId xmlns:a16="http://schemas.microsoft.com/office/drawing/2014/main" id="{9203D301-91E9-478E-B007-6EE7F7907136}"/>
              </a:ext>
            </a:extLst>
          </p:cNvPr>
          <p:cNvSpPr txBox="1"/>
          <p:nvPr/>
        </p:nvSpPr>
        <p:spPr>
          <a:xfrm>
            <a:off x="462954" y="3506451"/>
            <a:ext cx="3570306" cy="338554"/>
          </a:xfrm>
          <a:prstGeom prst="rect">
            <a:avLst/>
          </a:prstGeom>
          <a:noFill/>
        </p:spPr>
        <p:txBody>
          <a:bodyPr wrap="square" rtlCol="0">
            <a:spAutoFit/>
          </a:bodyPr>
          <a:lstStyle/>
          <a:p>
            <a:pPr algn="ctr"/>
            <a:r>
              <a:rPr lang="en-US" sz="1600" b="1" dirty="0"/>
              <a:t>Mo + 0.15 mol% </a:t>
            </a:r>
            <a:r>
              <a:rPr lang="en-US" sz="1600" b="1" dirty="0" err="1"/>
              <a:t>ZrC</a:t>
            </a:r>
            <a:endParaRPr lang="en-US" sz="1600" b="1" dirty="0"/>
          </a:p>
        </p:txBody>
      </p:sp>
      <p:pic>
        <p:nvPicPr>
          <p:cNvPr id="10" name="Picture 9">
            <a:extLst>
              <a:ext uri="{FF2B5EF4-FFF2-40B4-BE49-F238E27FC236}">
                <a16:creationId xmlns:a16="http://schemas.microsoft.com/office/drawing/2014/main" id="{BE4F7AD9-4922-4C62-8E4D-41BD12E50C87}"/>
              </a:ext>
            </a:extLst>
          </p:cNvPr>
          <p:cNvPicPr>
            <a:picLocks noChangeAspect="1"/>
          </p:cNvPicPr>
          <p:nvPr/>
        </p:nvPicPr>
        <p:blipFill rotWithShape="1">
          <a:blip r:embed="rId7">
            <a:extLst>
              <a:ext uri="{28A0092B-C50C-407E-A947-70E740481C1C}">
                <a14:useLocalDpi xmlns:a14="http://schemas.microsoft.com/office/drawing/2010/main" val="0"/>
              </a:ext>
            </a:extLst>
          </a:blip>
          <a:srcRect l="8276"/>
          <a:stretch/>
        </p:blipFill>
        <p:spPr>
          <a:xfrm>
            <a:off x="4372357" y="3885395"/>
            <a:ext cx="3437680" cy="2493706"/>
          </a:xfrm>
          <a:prstGeom prst="rect">
            <a:avLst/>
          </a:prstGeom>
          <a:ln w="57150">
            <a:solidFill>
              <a:srgbClr val="FF0000"/>
            </a:solidFill>
          </a:ln>
        </p:spPr>
      </p:pic>
      <p:pic>
        <p:nvPicPr>
          <p:cNvPr id="28" name="Picture 27">
            <a:extLst>
              <a:ext uri="{FF2B5EF4-FFF2-40B4-BE49-F238E27FC236}">
                <a16:creationId xmlns:a16="http://schemas.microsoft.com/office/drawing/2014/main" id="{46D00123-D651-40E6-B0E4-2DE5CB288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5447" y="3871984"/>
            <a:ext cx="3437679" cy="2520528"/>
          </a:xfrm>
          <a:prstGeom prst="rect">
            <a:avLst/>
          </a:prstGeom>
          <a:ln w="57150">
            <a:solidFill>
              <a:srgbClr val="00B050"/>
            </a:solidFill>
          </a:ln>
        </p:spPr>
      </p:pic>
      <p:sp>
        <p:nvSpPr>
          <p:cNvPr id="36" name="TextBox 35">
            <a:extLst>
              <a:ext uri="{FF2B5EF4-FFF2-40B4-BE49-F238E27FC236}">
                <a16:creationId xmlns:a16="http://schemas.microsoft.com/office/drawing/2014/main" id="{B4D41FEC-388A-4F3B-A345-00A3E720DC19}"/>
              </a:ext>
            </a:extLst>
          </p:cNvPr>
          <p:cNvSpPr txBox="1"/>
          <p:nvPr/>
        </p:nvSpPr>
        <p:spPr>
          <a:xfrm>
            <a:off x="4292619" y="3503157"/>
            <a:ext cx="3570306" cy="338554"/>
          </a:xfrm>
          <a:prstGeom prst="rect">
            <a:avLst/>
          </a:prstGeom>
          <a:noFill/>
        </p:spPr>
        <p:txBody>
          <a:bodyPr wrap="square" rtlCol="0">
            <a:spAutoFit/>
          </a:bodyPr>
          <a:lstStyle/>
          <a:p>
            <a:pPr algn="ctr"/>
            <a:r>
              <a:rPr lang="en-US" sz="1600" b="1" dirty="0"/>
              <a:t>Mo + 0.30 mol% </a:t>
            </a:r>
            <a:r>
              <a:rPr lang="en-US" sz="1600" b="1" dirty="0" err="1"/>
              <a:t>ZrC</a:t>
            </a:r>
            <a:endParaRPr lang="en-US" sz="1600" b="1" dirty="0"/>
          </a:p>
        </p:txBody>
      </p:sp>
      <p:sp>
        <p:nvSpPr>
          <p:cNvPr id="37" name="TextBox 36">
            <a:extLst>
              <a:ext uri="{FF2B5EF4-FFF2-40B4-BE49-F238E27FC236}">
                <a16:creationId xmlns:a16="http://schemas.microsoft.com/office/drawing/2014/main" id="{E29CDE1A-9123-43D5-A88A-3534E0980F7A}"/>
              </a:ext>
            </a:extLst>
          </p:cNvPr>
          <p:cNvSpPr txBox="1"/>
          <p:nvPr/>
        </p:nvSpPr>
        <p:spPr>
          <a:xfrm>
            <a:off x="8149133" y="3506451"/>
            <a:ext cx="3570306" cy="338554"/>
          </a:xfrm>
          <a:prstGeom prst="rect">
            <a:avLst/>
          </a:prstGeom>
          <a:noFill/>
        </p:spPr>
        <p:txBody>
          <a:bodyPr wrap="square" rtlCol="0">
            <a:spAutoFit/>
          </a:bodyPr>
          <a:lstStyle/>
          <a:p>
            <a:pPr algn="ctr"/>
            <a:r>
              <a:rPr lang="en-US" sz="1600" b="1" dirty="0"/>
              <a:t>Mo + 0.60 mol% </a:t>
            </a:r>
            <a:r>
              <a:rPr lang="en-US" sz="1600" b="1" dirty="0" err="1"/>
              <a:t>ZrC</a:t>
            </a:r>
            <a:endParaRPr lang="en-US" sz="1600" b="1" dirty="0"/>
          </a:p>
        </p:txBody>
      </p:sp>
      <p:sp>
        <p:nvSpPr>
          <p:cNvPr id="2" name="TextBox 1">
            <a:extLst>
              <a:ext uri="{FF2B5EF4-FFF2-40B4-BE49-F238E27FC236}">
                <a16:creationId xmlns:a16="http://schemas.microsoft.com/office/drawing/2014/main" id="{E834A767-31AE-902D-722A-E9EE5FD5DF62}"/>
              </a:ext>
            </a:extLst>
          </p:cNvPr>
          <p:cNvSpPr txBox="1"/>
          <p:nvPr/>
        </p:nvSpPr>
        <p:spPr>
          <a:xfrm>
            <a:off x="7336733" y="6525454"/>
            <a:ext cx="3054401" cy="276999"/>
          </a:xfrm>
          <a:prstGeom prst="rect">
            <a:avLst/>
          </a:prstGeom>
          <a:noFill/>
        </p:spPr>
        <p:txBody>
          <a:bodyPr wrap="square" rtlCol="0">
            <a:spAutoFit/>
          </a:bodyPr>
          <a:lstStyle/>
          <a:p>
            <a:pPr algn="ctr"/>
            <a:r>
              <a:rPr lang="en-US" sz="1200" i="1" dirty="0"/>
              <a:t>NASA RAAMBO, unpublished.</a:t>
            </a:r>
          </a:p>
        </p:txBody>
      </p:sp>
      <p:cxnSp>
        <p:nvCxnSpPr>
          <p:cNvPr id="5" name="Straight Arrow Connector 4">
            <a:extLst>
              <a:ext uri="{FF2B5EF4-FFF2-40B4-BE49-F238E27FC236}">
                <a16:creationId xmlns:a16="http://schemas.microsoft.com/office/drawing/2014/main" id="{B8A8CDAF-05C4-2A67-EB02-FE18057D7AD5}"/>
              </a:ext>
            </a:extLst>
          </p:cNvPr>
          <p:cNvCxnSpPr>
            <a:cxnSpLocks/>
          </p:cNvCxnSpPr>
          <p:nvPr/>
        </p:nvCxnSpPr>
        <p:spPr>
          <a:xfrm flipV="1">
            <a:off x="1192989" y="2982844"/>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FB3BE56-CAD6-3F36-A4A4-332A4D94AA54}"/>
              </a:ext>
            </a:extLst>
          </p:cNvPr>
          <p:cNvSpPr txBox="1"/>
          <p:nvPr/>
        </p:nvSpPr>
        <p:spPr>
          <a:xfrm>
            <a:off x="58896" y="3053669"/>
            <a:ext cx="1068183" cy="646331"/>
          </a:xfrm>
          <a:prstGeom prst="rect">
            <a:avLst/>
          </a:prstGeom>
          <a:noFill/>
        </p:spPr>
        <p:txBody>
          <a:bodyPr wrap="square" rtlCol="0">
            <a:spAutoFit/>
          </a:bodyPr>
          <a:lstStyle/>
          <a:p>
            <a:pPr algn="ctr"/>
            <a:r>
              <a:rPr lang="en-US" b="1" dirty="0"/>
              <a:t>Build Direction</a:t>
            </a:r>
          </a:p>
        </p:txBody>
      </p:sp>
    </p:spTree>
    <p:extLst>
      <p:ext uri="{BB962C8B-B14F-4D97-AF65-F5344CB8AC3E}">
        <p14:creationId xmlns:p14="http://schemas.microsoft.com/office/powerpoint/2010/main" val="128698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8" y="1334279"/>
            <a:ext cx="4098258"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One issue seen is the saturation limit of powder homogenously mixed</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Caking of </a:t>
            </a: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seen after mixing at 0.60 mol% in Mo</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176651"/>
            <a:ext cx="10287982"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Acoustic mixing does have limitations</a:t>
            </a:r>
          </a:p>
        </p:txBody>
      </p:sp>
      <p:sp>
        <p:nvSpPr>
          <p:cNvPr id="4" name="Slide Number Placeholder 3">
            <a:extLst>
              <a:ext uri="{FF2B5EF4-FFF2-40B4-BE49-F238E27FC236}">
                <a16:creationId xmlns:a16="http://schemas.microsoft.com/office/drawing/2014/main" id="{523188FC-B569-43BC-AA63-3ECFF250A65C}"/>
              </a:ext>
            </a:extLst>
          </p:cNvPr>
          <p:cNvSpPr>
            <a:spLocks noGrp="1"/>
          </p:cNvSpPr>
          <p:nvPr>
            <p:ph type="sldNum" sz="quarter" idx="12"/>
          </p:nvPr>
        </p:nvSpPr>
        <p:spPr/>
        <p:txBody>
          <a:bodyPr/>
          <a:lstStyle/>
          <a:p>
            <a:fld id="{A4779A86-D654-4494-B57A-03F354CB4128}" type="slidenum">
              <a:rPr lang="en-US" smtClean="0"/>
              <a:t>28</a:t>
            </a:fld>
            <a:endParaRPr lang="en-US"/>
          </a:p>
        </p:txBody>
      </p:sp>
      <p:pic>
        <p:nvPicPr>
          <p:cNvPr id="13" name="Picture 12">
            <a:extLst>
              <a:ext uri="{FF2B5EF4-FFF2-40B4-BE49-F238E27FC236}">
                <a16:creationId xmlns:a16="http://schemas.microsoft.com/office/drawing/2014/main" id="{21C578E6-46BF-4828-8E60-22CAD36305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128" name="TextBox 127">
            <a:extLst>
              <a:ext uri="{FF2B5EF4-FFF2-40B4-BE49-F238E27FC236}">
                <a16:creationId xmlns:a16="http://schemas.microsoft.com/office/drawing/2014/main" id="{114D9F16-BED8-6E84-9052-CE64D26D89E9}"/>
              </a:ext>
            </a:extLst>
          </p:cNvPr>
          <p:cNvSpPr txBox="1"/>
          <p:nvPr/>
        </p:nvSpPr>
        <p:spPr>
          <a:xfrm>
            <a:off x="7336733" y="6054400"/>
            <a:ext cx="3054401" cy="276999"/>
          </a:xfrm>
          <a:prstGeom prst="rect">
            <a:avLst/>
          </a:prstGeom>
          <a:noFill/>
        </p:spPr>
        <p:txBody>
          <a:bodyPr wrap="square" rtlCol="0">
            <a:spAutoFit/>
          </a:bodyPr>
          <a:lstStyle/>
          <a:p>
            <a:pPr algn="ctr"/>
            <a:r>
              <a:rPr lang="en-US" sz="1200" i="1" dirty="0"/>
              <a:t>NASA RAAMBO, unpublished.</a:t>
            </a:r>
          </a:p>
        </p:txBody>
      </p:sp>
      <p:grpSp>
        <p:nvGrpSpPr>
          <p:cNvPr id="43" name="Group 42">
            <a:extLst>
              <a:ext uri="{FF2B5EF4-FFF2-40B4-BE49-F238E27FC236}">
                <a16:creationId xmlns:a16="http://schemas.microsoft.com/office/drawing/2014/main" id="{7A17E30F-5665-4A1A-832F-6CF0BFB9C558}"/>
              </a:ext>
            </a:extLst>
          </p:cNvPr>
          <p:cNvGrpSpPr/>
          <p:nvPr/>
        </p:nvGrpSpPr>
        <p:grpSpPr>
          <a:xfrm>
            <a:off x="5842614" y="1325288"/>
            <a:ext cx="6074950" cy="4509808"/>
            <a:chOff x="5842614" y="1325288"/>
            <a:chExt cx="6074950" cy="4509808"/>
          </a:xfrm>
        </p:grpSpPr>
        <p:grpSp>
          <p:nvGrpSpPr>
            <p:cNvPr id="44" name="Group 43">
              <a:extLst>
                <a:ext uri="{FF2B5EF4-FFF2-40B4-BE49-F238E27FC236}">
                  <a16:creationId xmlns:a16="http://schemas.microsoft.com/office/drawing/2014/main" id="{CB88260E-46BD-4054-8238-08F5D9B14BA5}"/>
                </a:ext>
              </a:extLst>
            </p:cNvPr>
            <p:cNvGrpSpPr>
              <a:grpSpLocks noChangeAspect="1"/>
            </p:cNvGrpSpPr>
            <p:nvPr/>
          </p:nvGrpSpPr>
          <p:grpSpPr>
            <a:xfrm>
              <a:off x="5842614" y="1325288"/>
              <a:ext cx="6074950" cy="4509808"/>
              <a:chOff x="2589056" y="1100417"/>
              <a:chExt cx="6786675" cy="5038165"/>
            </a:xfrm>
          </p:grpSpPr>
          <p:grpSp>
            <p:nvGrpSpPr>
              <p:cNvPr id="74" name="Group 73">
                <a:extLst>
                  <a:ext uri="{FF2B5EF4-FFF2-40B4-BE49-F238E27FC236}">
                    <a16:creationId xmlns:a16="http://schemas.microsoft.com/office/drawing/2014/main" id="{9B839EF3-C8C1-4BE0-82FC-E55039902232}"/>
                  </a:ext>
                </a:extLst>
              </p:cNvPr>
              <p:cNvGrpSpPr/>
              <p:nvPr/>
            </p:nvGrpSpPr>
            <p:grpSpPr>
              <a:xfrm>
                <a:off x="2589058" y="1100417"/>
                <a:ext cx="6786673" cy="5038165"/>
                <a:chOff x="2545080" y="909917"/>
                <a:chExt cx="6786673" cy="5038165"/>
              </a:xfrm>
            </p:grpSpPr>
            <p:pic>
              <p:nvPicPr>
                <p:cNvPr id="79" name="Picture 78" descr="A picture containing close, surrounded, several&#10;&#10;Description automatically generated">
                  <a:extLst>
                    <a:ext uri="{FF2B5EF4-FFF2-40B4-BE49-F238E27FC236}">
                      <a16:creationId xmlns:a16="http://schemas.microsoft.com/office/drawing/2014/main" id="{DA7ADAC7-90E4-421C-815F-A39BAE617E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154"/>
                <a:stretch/>
              </p:blipFill>
              <p:spPr>
                <a:xfrm>
                  <a:off x="5956467" y="909917"/>
                  <a:ext cx="3375286" cy="2507051"/>
                </a:xfrm>
                <a:prstGeom prst="rect">
                  <a:avLst/>
                </a:prstGeom>
              </p:spPr>
            </p:pic>
            <p:pic>
              <p:nvPicPr>
                <p:cNvPr id="80" name="Picture 79" descr="A group of rocks&#10;&#10;Description automatically generated with low confidence">
                  <a:extLst>
                    <a:ext uri="{FF2B5EF4-FFF2-40B4-BE49-F238E27FC236}">
                      <a16:creationId xmlns:a16="http://schemas.microsoft.com/office/drawing/2014/main" id="{DB21980A-667C-40F1-870D-F5A63D99D3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154"/>
                <a:stretch/>
              </p:blipFill>
              <p:spPr>
                <a:xfrm>
                  <a:off x="2545082" y="3441031"/>
                  <a:ext cx="3375288" cy="2507051"/>
                </a:xfrm>
                <a:prstGeom prst="rect">
                  <a:avLst/>
                </a:prstGeom>
              </p:spPr>
            </p:pic>
            <p:pic>
              <p:nvPicPr>
                <p:cNvPr id="81" name="Picture 80" descr="A picture containing grape, weapon, lots, close&#10;&#10;Description automatically generated">
                  <a:extLst>
                    <a:ext uri="{FF2B5EF4-FFF2-40B4-BE49-F238E27FC236}">
                      <a16:creationId xmlns:a16="http://schemas.microsoft.com/office/drawing/2014/main" id="{190A186F-98E2-406D-827D-F9605677B6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154"/>
                <a:stretch/>
              </p:blipFill>
              <p:spPr>
                <a:xfrm>
                  <a:off x="5956465" y="3441031"/>
                  <a:ext cx="3375288" cy="2507051"/>
                </a:xfrm>
                <a:prstGeom prst="rect">
                  <a:avLst/>
                </a:prstGeom>
              </p:spPr>
            </p:pic>
            <p:grpSp>
              <p:nvGrpSpPr>
                <p:cNvPr id="82" name="Group 81">
                  <a:extLst>
                    <a:ext uri="{FF2B5EF4-FFF2-40B4-BE49-F238E27FC236}">
                      <a16:creationId xmlns:a16="http://schemas.microsoft.com/office/drawing/2014/main" id="{B39AA570-B590-40DB-B0A0-2B16C5C39A04}"/>
                    </a:ext>
                  </a:extLst>
                </p:cNvPr>
                <p:cNvGrpSpPr/>
                <p:nvPr/>
              </p:nvGrpSpPr>
              <p:grpSpPr>
                <a:xfrm>
                  <a:off x="2545080" y="909917"/>
                  <a:ext cx="3393337" cy="2507051"/>
                  <a:chOff x="2545080" y="909917"/>
                  <a:chExt cx="3393337" cy="2507051"/>
                </a:xfrm>
              </p:grpSpPr>
              <p:pic>
                <p:nvPicPr>
                  <p:cNvPr id="83" name="Picture 82" descr="A picture containing background pattern&#10;&#10;Description automatically generated">
                    <a:extLst>
                      <a:ext uri="{FF2B5EF4-FFF2-40B4-BE49-F238E27FC236}">
                        <a16:creationId xmlns:a16="http://schemas.microsoft.com/office/drawing/2014/main" id="{C67C4BB9-1372-429A-A7E6-D318828546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154"/>
                  <a:stretch/>
                </p:blipFill>
                <p:spPr>
                  <a:xfrm>
                    <a:off x="2545080" y="909917"/>
                    <a:ext cx="3375288" cy="2507051"/>
                  </a:xfrm>
                  <a:prstGeom prst="rect">
                    <a:avLst/>
                  </a:prstGeom>
                </p:spPr>
              </p:pic>
              <p:grpSp>
                <p:nvGrpSpPr>
                  <p:cNvPr id="84" name="Group 83">
                    <a:extLst>
                      <a:ext uri="{FF2B5EF4-FFF2-40B4-BE49-F238E27FC236}">
                        <a16:creationId xmlns:a16="http://schemas.microsoft.com/office/drawing/2014/main" id="{46AD01E5-AFA5-4CEB-9CC4-EB1DF06FAF72}"/>
                      </a:ext>
                    </a:extLst>
                  </p:cNvPr>
                  <p:cNvGrpSpPr/>
                  <p:nvPr/>
                </p:nvGrpSpPr>
                <p:grpSpPr>
                  <a:xfrm>
                    <a:off x="5363108" y="3104021"/>
                    <a:ext cx="575309" cy="269081"/>
                    <a:chOff x="5143501" y="2905901"/>
                    <a:chExt cx="575309" cy="269081"/>
                  </a:xfrm>
                </p:grpSpPr>
                <p:sp>
                  <p:nvSpPr>
                    <p:cNvPr id="85" name="Rectangle 84">
                      <a:extLst>
                        <a:ext uri="{FF2B5EF4-FFF2-40B4-BE49-F238E27FC236}">
                          <a16:creationId xmlns:a16="http://schemas.microsoft.com/office/drawing/2014/main" id="{AB85F6A7-7ECD-4965-B6D1-1F917C3E5F27}"/>
                        </a:ext>
                      </a:extLst>
                    </p:cNvPr>
                    <p:cNvSpPr/>
                    <p:nvPr/>
                  </p:nvSpPr>
                  <p:spPr>
                    <a:xfrm>
                      <a:off x="5299711" y="3129263"/>
                      <a:ext cx="26289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3CE33BB9-2ED8-45A6-9BAA-2C3F46F29D47}"/>
                        </a:ext>
                      </a:extLst>
                    </p:cNvPr>
                    <p:cNvSpPr txBox="1"/>
                    <p:nvPr/>
                  </p:nvSpPr>
                  <p:spPr>
                    <a:xfrm>
                      <a:off x="5143501" y="2905901"/>
                      <a:ext cx="575309" cy="257876"/>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10 µm</a:t>
                      </a:r>
                    </a:p>
                  </p:txBody>
                </p:sp>
              </p:grpSp>
            </p:grpSp>
          </p:grpSp>
          <p:sp>
            <p:nvSpPr>
              <p:cNvPr id="75" name="TextBox 74">
                <a:extLst>
                  <a:ext uri="{FF2B5EF4-FFF2-40B4-BE49-F238E27FC236}">
                    <a16:creationId xmlns:a16="http://schemas.microsoft.com/office/drawing/2014/main" id="{5BA0389E-8645-4943-8D30-6FF6344D0EA1}"/>
                  </a:ext>
                </a:extLst>
              </p:cNvPr>
              <p:cNvSpPr txBox="1"/>
              <p:nvPr/>
            </p:nvSpPr>
            <p:spPr>
              <a:xfrm>
                <a:off x="2589057" y="1100417"/>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0.15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AB61277-4E57-4374-BEA2-FF1C52570EFF}"/>
                  </a:ext>
                </a:extLst>
              </p:cNvPr>
              <p:cNvSpPr txBox="1"/>
              <p:nvPr/>
            </p:nvSpPr>
            <p:spPr>
              <a:xfrm>
                <a:off x="6000443" y="1103865"/>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0.30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B58915FC-7517-42EF-9BEB-053F0FBB3F58}"/>
                  </a:ext>
                </a:extLst>
              </p:cNvPr>
              <p:cNvSpPr txBox="1"/>
              <p:nvPr/>
            </p:nvSpPr>
            <p:spPr>
              <a:xfrm>
                <a:off x="2589056" y="3631531"/>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0.60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73C3F89C-62BF-4D90-8679-9846BFC7D7F3}"/>
                  </a:ext>
                </a:extLst>
              </p:cNvPr>
              <p:cNvSpPr txBox="1"/>
              <p:nvPr/>
            </p:nvSpPr>
            <p:spPr>
              <a:xfrm>
                <a:off x="6000443" y="3631531"/>
                <a:ext cx="1859117" cy="343835"/>
              </a:xfrm>
              <a:prstGeom prst="rect">
                <a:avLst/>
              </a:prstGeom>
              <a:solidFill>
                <a:srgbClr val="0D0D0D">
                  <a:alpha val="20000"/>
                </a:srgb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1.35 mol %. </a:t>
                </a:r>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grpSp>
        <p:sp>
          <p:nvSpPr>
            <p:cNvPr id="64" name="TextBox 63">
              <a:extLst>
                <a:ext uri="{FF2B5EF4-FFF2-40B4-BE49-F238E27FC236}">
                  <a16:creationId xmlns:a16="http://schemas.microsoft.com/office/drawing/2014/main" id="{EF983A2F-A3ED-4DD4-AA8A-4A7BA6560306}"/>
                </a:ext>
              </a:extLst>
            </p:cNvPr>
            <p:cNvSpPr txBox="1"/>
            <p:nvPr/>
          </p:nvSpPr>
          <p:spPr>
            <a:xfrm>
              <a:off x="7748587" y="1771231"/>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65" name="Straight Arrow Connector 64">
              <a:extLst>
                <a:ext uri="{FF2B5EF4-FFF2-40B4-BE49-F238E27FC236}">
                  <a16:creationId xmlns:a16="http://schemas.microsoft.com/office/drawing/2014/main" id="{3114F24F-1842-4755-8E18-264BA6CFBCB4}"/>
                </a:ext>
              </a:extLst>
            </p:cNvPr>
            <p:cNvCxnSpPr>
              <a:cxnSpLocks/>
            </p:cNvCxnSpPr>
            <p:nvPr/>
          </p:nvCxnSpPr>
          <p:spPr>
            <a:xfrm flipH="1">
              <a:off x="7692391" y="2041488"/>
              <a:ext cx="187634" cy="281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52DCAAD-6257-4473-854B-7B42C54FA560}"/>
                </a:ext>
              </a:extLst>
            </p:cNvPr>
            <p:cNvCxnSpPr>
              <a:cxnSpLocks/>
            </p:cNvCxnSpPr>
            <p:nvPr/>
          </p:nvCxnSpPr>
          <p:spPr>
            <a:xfrm>
              <a:off x="8123857" y="2041488"/>
              <a:ext cx="338153" cy="40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30A351B-E8F2-450F-AE0C-073E82C002DE}"/>
                </a:ext>
              </a:extLst>
            </p:cNvPr>
            <p:cNvSpPr txBox="1"/>
            <p:nvPr/>
          </p:nvSpPr>
          <p:spPr>
            <a:xfrm>
              <a:off x="11372487" y="2094048"/>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68" name="Straight Arrow Connector 67">
              <a:extLst>
                <a:ext uri="{FF2B5EF4-FFF2-40B4-BE49-F238E27FC236}">
                  <a16:creationId xmlns:a16="http://schemas.microsoft.com/office/drawing/2014/main" id="{80AFD7E5-5281-4CD6-9E67-2508F5019D2A}"/>
                </a:ext>
              </a:extLst>
            </p:cNvPr>
            <p:cNvCxnSpPr>
              <a:cxnSpLocks/>
            </p:cNvCxnSpPr>
            <p:nvPr/>
          </p:nvCxnSpPr>
          <p:spPr>
            <a:xfrm>
              <a:off x="11621408" y="2350390"/>
              <a:ext cx="29572" cy="3566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F5DD45A-0A13-454A-8E07-F807E1E87037}"/>
                </a:ext>
              </a:extLst>
            </p:cNvPr>
            <p:cNvSpPr txBox="1"/>
            <p:nvPr/>
          </p:nvSpPr>
          <p:spPr>
            <a:xfrm>
              <a:off x="8089614" y="5122049"/>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70" name="Straight Arrow Connector 69">
              <a:extLst>
                <a:ext uri="{FF2B5EF4-FFF2-40B4-BE49-F238E27FC236}">
                  <a16:creationId xmlns:a16="http://schemas.microsoft.com/office/drawing/2014/main" id="{BBA4FF74-040C-4844-8728-A1DE54F894BF}"/>
                </a:ext>
              </a:extLst>
            </p:cNvPr>
            <p:cNvCxnSpPr>
              <a:cxnSpLocks/>
            </p:cNvCxnSpPr>
            <p:nvPr/>
          </p:nvCxnSpPr>
          <p:spPr>
            <a:xfrm flipH="1" flipV="1">
              <a:off x="7909560" y="4505961"/>
              <a:ext cx="279400" cy="6324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C426BFB-30B4-4EF9-8D69-EEF150AFE9A0}"/>
                </a:ext>
              </a:extLst>
            </p:cNvPr>
            <p:cNvSpPr txBox="1"/>
            <p:nvPr/>
          </p:nvSpPr>
          <p:spPr>
            <a:xfrm>
              <a:off x="7104353" y="2924391"/>
              <a:ext cx="49784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Mo</a:t>
              </a:r>
            </a:p>
          </p:txBody>
        </p:sp>
        <p:sp>
          <p:nvSpPr>
            <p:cNvPr id="72" name="TextBox 71">
              <a:extLst>
                <a:ext uri="{FF2B5EF4-FFF2-40B4-BE49-F238E27FC236}">
                  <a16:creationId xmlns:a16="http://schemas.microsoft.com/office/drawing/2014/main" id="{9C31128A-2FF3-4F86-B866-67A6324AFA83}"/>
                </a:ext>
              </a:extLst>
            </p:cNvPr>
            <p:cNvSpPr txBox="1"/>
            <p:nvPr/>
          </p:nvSpPr>
          <p:spPr>
            <a:xfrm>
              <a:off x="10862012" y="5378823"/>
              <a:ext cx="497840" cy="307777"/>
            </a:xfrm>
            <a:prstGeom prst="rect">
              <a:avLst/>
            </a:prstGeom>
            <a:noFill/>
          </p:spPr>
          <p:txBody>
            <a:bodyPr wrap="square" rtlCol="0">
              <a:spAutoFit/>
            </a:bodyPr>
            <a:lstStyle/>
            <a:p>
              <a:r>
                <a:rPr lang="en-US" sz="1400" b="1" dirty="0" err="1">
                  <a:solidFill>
                    <a:schemeClr val="bg1"/>
                  </a:solidFill>
                  <a:latin typeface="Arial" panose="020B0604020202020204" pitchFamily="34" charset="0"/>
                  <a:cs typeface="Arial" panose="020B0604020202020204" pitchFamily="34" charset="0"/>
                </a:rPr>
                <a:t>ZrC</a:t>
              </a:r>
              <a:endParaRPr lang="en-US" sz="1400" b="1" dirty="0">
                <a:solidFill>
                  <a:schemeClr val="bg1"/>
                </a:solidFill>
                <a:latin typeface="Arial" panose="020B0604020202020204" pitchFamily="34" charset="0"/>
                <a:cs typeface="Arial" panose="020B0604020202020204" pitchFamily="34" charset="0"/>
              </a:endParaRPr>
            </a:p>
          </p:txBody>
        </p:sp>
        <p:cxnSp>
          <p:nvCxnSpPr>
            <p:cNvPr id="73" name="Straight Arrow Connector 72">
              <a:extLst>
                <a:ext uri="{FF2B5EF4-FFF2-40B4-BE49-F238E27FC236}">
                  <a16:creationId xmlns:a16="http://schemas.microsoft.com/office/drawing/2014/main" id="{F64DFC88-6DDA-4759-97A3-332992B92B30}"/>
                </a:ext>
              </a:extLst>
            </p:cNvPr>
            <p:cNvCxnSpPr>
              <a:cxnSpLocks/>
            </p:cNvCxnSpPr>
            <p:nvPr/>
          </p:nvCxnSpPr>
          <p:spPr>
            <a:xfrm flipH="1" flipV="1">
              <a:off x="10834450" y="5200650"/>
              <a:ext cx="126908" cy="1945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BD1C448-3F88-746B-9E80-A3EF6A2B4776}"/>
              </a:ext>
            </a:extLst>
          </p:cNvPr>
          <p:cNvSpPr txBox="1"/>
          <p:nvPr/>
        </p:nvSpPr>
        <p:spPr>
          <a:xfrm>
            <a:off x="9337964" y="6484672"/>
            <a:ext cx="2891965" cy="338554"/>
          </a:xfrm>
          <a:prstGeom prst="rect">
            <a:avLst/>
          </a:prstGeom>
          <a:noFill/>
        </p:spPr>
        <p:txBody>
          <a:bodyPr wrap="square" rtlCol="0">
            <a:spAutoFit/>
          </a:bodyPr>
          <a:lstStyle/>
          <a:p>
            <a:pPr algn="ctr"/>
            <a:r>
              <a:rPr lang="en-US" sz="1600" b="1" dirty="0"/>
              <a:t>Experimental Methods/Results</a:t>
            </a:r>
          </a:p>
        </p:txBody>
      </p:sp>
    </p:spTree>
    <p:extLst>
      <p:ext uri="{BB962C8B-B14F-4D97-AF65-F5344CB8AC3E}">
        <p14:creationId xmlns:p14="http://schemas.microsoft.com/office/powerpoint/2010/main" val="1196440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05404"/>
            <a:ext cx="7515907" cy="209472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Thermo-Calc’s CSC property modeler seems to reasonably predict results</a:t>
            </a: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Where hot cracking should be largest, see more defects in as-built samples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No large difference between 0.6 and 1.35 mol%</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Initial results with 400-1200nm </a:t>
            </a:r>
            <a:r>
              <a:rPr lang="en-US" sz="2400" dirty="0" err="1">
                <a:solidFill>
                  <a:schemeClr val="lt1"/>
                </a:solidFill>
                <a:ea typeface="Helvetica Neue Light"/>
                <a:cs typeface="Helvetica Neue Light"/>
                <a:sym typeface="Helvetica Neue Light"/>
              </a:rPr>
              <a:t>ZrC</a:t>
            </a:r>
            <a:r>
              <a:rPr lang="en-US" sz="2400" dirty="0">
                <a:solidFill>
                  <a:schemeClr val="lt1"/>
                </a:solidFill>
                <a:ea typeface="Helvetica Neue Light"/>
                <a:cs typeface="Helvetica Neue Light"/>
                <a:sym typeface="Helvetica Neue Light"/>
              </a:rPr>
              <a:t> follow c</a:t>
            </a:r>
            <a:r>
              <a:rPr lang="en-US" sz="2400" dirty="0">
                <a:solidFill>
                  <a:schemeClr val="lt1"/>
                </a:solidFill>
                <a:latin typeface="+mn-lt"/>
                <a:ea typeface="Helvetica Neue Light"/>
                <a:cs typeface="Helvetica Neue Light"/>
                <a:sym typeface="Helvetica Neue Light"/>
              </a:rPr>
              <a:t>rack susceptibility </a:t>
            </a:r>
            <a:r>
              <a:rPr lang="en-US" sz="2400" dirty="0">
                <a:solidFill>
                  <a:schemeClr val="lt1"/>
                </a:solidFill>
                <a:ea typeface="Helvetica Neue Light"/>
                <a:cs typeface="Helvetica Neue Light"/>
                <a:sym typeface="Helvetica Neue Light"/>
              </a:rPr>
              <a:t>trends</a:t>
            </a:r>
            <a:endParaRPr lang="en-US" sz="2400" dirty="0">
              <a:solidFill>
                <a:schemeClr val="lt1"/>
              </a:solidFill>
              <a:latin typeface="+mn-lt"/>
              <a:ea typeface="Helvetica Neue Light"/>
              <a:cs typeface="Helvetica Neue Light"/>
              <a:sym typeface="Helvetica Neue Light"/>
            </a:endParaRP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29</a:t>
            </a:fld>
            <a:endParaRPr lang="en-US"/>
          </a:p>
        </p:txBody>
      </p:sp>
      <p:pic>
        <p:nvPicPr>
          <p:cNvPr id="19" name="Picture 18">
            <a:extLst>
              <a:ext uri="{FF2B5EF4-FFF2-40B4-BE49-F238E27FC236}">
                <a16:creationId xmlns:a16="http://schemas.microsoft.com/office/drawing/2014/main" id="{1D777809-8646-4107-B84F-F7BC5177238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3D1796E2-BE7B-04FC-16E5-294A994D8837}"/>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Mo + </a:t>
            </a:r>
            <a:r>
              <a:rPr lang="en-US" sz="1600" b="1" dirty="0" err="1"/>
              <a:t>ZrC</a:t>
            </a:r>
            <a:r>
              <a:rPr lang="en-US" sz="1600" b="1" dirty="0"/>
              <a:t> Results</a:t>
            </a:r>
          </a:p>
        </p:txBody>
      </p:sp>
      <p:pic>
        <p:nvPicPr>
          <p:cNvPr id="6" name="Picture 5">
            <a:extLst>
              <a:ext uri="{FF2B5EF4-FFF2-40B4-BE49-F238E27FC236}">
                <a16:creationId xmlns:a16="http://schemas.microsoft.com/office/drawing/2014/main" id="{068422ED-85F0-4A17-8D70-8DFC8FDFB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67" y="3887163"/>
            <a:ext cx="3437680" cy="2493706"/>
          </a:xfrm>
          <a:prstGeom prst="rect">
            <a:avLst/>
          </a:prstGeom>
          <a:ln w="57150">
            <a:solidFill>
              <a:schemeClr val="accent1"/>
            </a:solidFill>
          </a:ln>
        </p:spPr>
      </p:pic>
      <p:sp>
        <p:nvSpPr>
          <p:cNvPr id="26" name="TextBox 25">
            <a:extLst>
              <a:ext uri="{FF2B5EF4-FFF2-40B4-BE49-F238E27FC236}">
                <a16:creationId xmlns:a16="http://schemas.microsoft.com/office/drawing/2014/main" id="{9203D301-91E9-478E-B007-6EE7F7907136}"/>
              </a:ext>
            </a:extLst>
          </p:cNvPr>
          <p:cNvSpPr txBox="1"/>
          <p:nvPr/>
        </p:nvSpPr>
        <p:spPr>
          <a:xfrm>
            <a:off x="462954" y="3506451"/>
            <a:ext cx="3570306" cy="338554"/>
          </a:xfrm>
          <a:prstGeom prst="rect">
            <a:avLst/>
          </a:prstGeom>
          <a:noFill/>
        </p:spPr>
        <p:txBody>
          <a:bodyPr wrap="square" rtlCol="0">
            <a:spAutoFit/>
          </a:bodyPr>
          <a:lstStyle/>
          <a:p>
            <a:pPr algn="ctr"/>
            <a:r>
              <a:rPr lang="en-US" sz="1600" b="1" dirty="0"/>
              <a:t>Mo + 0.15 mol% </a:t>
            </a:r>
            <a:r>
              <a:rPr lang="en-US" sz="1600" b="1" dirty="0" err="1"/>
              <a:t>ZrC</a:t>
            </a:r>
            <a:endParaRPr lang="en-US" sz="1600" b="1" dirty="0"/>
          </a:p>
        </p:txBody>
      </p:sp>
      <p:pic>
        <p:nvPicPr>
          <p:cNvPr id="10" name="Picture 9">
            <a:extLst>
              <a:ext uri="{FF2B5EF4-FFF2-40B4-BE49-F238E27FC236}">
                <a16:creationId xmlns:a16="http://schemas.microsoft.com/office/drawing/2014/main" id="{BE4F7AD9-4922-4C62-8E4D-41BD12E50C87}"/>
              </a:ext>
            </a:extLst>
          </p:cNvPr>
          <p:cNvPicPr>
            <a:picLocks noChangeAspect="1"/>
          </p:cNvPicPr>
          <p:nvPr/>
        </p:nvPicPr>
        <p:blipFill rotWithShape="1">
          <a:blip r:embed="rId6">
            <a:extLst>
              <a:ext uri="{28A0092B-C50C-407E-A947-70E740481C1C}">
                <a14:useLocalDpi xmlns:a14="http://schemas.microsoft.com/office/drawing/2010/main" val="0"/>
              </a:ext>
            </a:extLst>
          </a:blip>
          <a:srcRect l="8276"/>
          <a:stretch/>
        </p:blipFill>
        <p:spPr>
          <a:xfrm>
            <a:off x="4372357" y="3885395"/>
            <a:ext cx="3437680" cy="2493706"/>
          </a:xfrm>
          <a:prstGeom prst="rect">
            <a:avLst/>
          </a:prstGeom>
          <a:ln w="57150">
            <a:solidFill>
              <a:srgbClr val="FF0000"/>
            </a:solidFill>
          </a:ln>
        </p:spPr>
      </p:pic>
      <p:pic>
        <p:nvPicPr>
          <p:cNvPr id="28" name="Picture 27">
            <a:extLst>
              <a:ext uri="{FF2B5EF4-FFF2-40B4-BE49-F238E27FC236}">
                <a16:creationId xmlns:a16="http://schemas.microsoft.com/office/drawing/2014/main" id="{46D00123-D651-40E6-B0E4-2DE5CB288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5447" y="3871984"/>
            <a:ext cx="3437679" cy="2520528"/>
          </a:xfrm>
          <a:prstGeom prst="rect">
            <a:avLst/>
          </a:prstGeom>
          <a:ln w="57150">
            <a:solidFill>
              <a:srgbClr val="00B050"/>
            </a:solidFill>
          </a:ln>
        </p:spPr>
      </p:pic>
      <p:sp>
        <p:nvSpPr>
          <p:cNvPr id="36" name="TextBox 35">
            <a:extLst>
              <a:ext uri="{FF2B5EF4-FFF2-40B4-BE49-F238E27FC236}">
                <a16:creationId xmlns:a16="http://schemas.microsoft.com/office/drawing/2014/main" id="{B4D41FEC-388A-4F3B-A345-00A3E720DC19}"/>
              </a:ext>
            </a:extLst>
          </p:cNvPr>
          <p:cNvSpPr txBox="1"/>
          <p:nvPr/>
        </p:nvSpPr>
        <p:spPr>
          <a:xfrm>
            <a:off x="4306044" y="3503157"/>
            <a:ext cx="3570306" cy="338554"/>
          </a:xfrm>
          <a:prstGeom prst="rect">
            <a:avLst/>
          </a:prstGeom>
          <a:noFill/>
        </p:spPr>
        <p:txBody>
          <a:bodyPr wrap="square" rtlCol="0">
            <a:spAutoFit/>
          </a:bodyPr>
          <a:lstStyle/>
          <a:p>
            <a:pPr algn="ctr"/>
            <a:r>
              <a:rPr lang="en-US" sz="1600" b="1" dirty="0"/>
              <a:t>Mo + 0.30 mol% </a:t>
            </a:r>
            <a:r>
              <a:rPr lang="en-US" sz="1600" b="1" dirty="0" err="1"/>
              <a:t>ZrC</a:t>
            </a:r>
            <a:endParaRPr lang="en-US" sz="1600" b="1" dirty="0"/>
          </a:p>
        </p:txBody>
      </p:sp>
      <p:sp>
        <p:nvSpPr>
          <p:cNvPr id="37" name="TextBox 36">
            <a:extLst>
              <a:ext uri="{FF2B5EF4-FFF2-40B4-BE49-F238E27FC236}">
                <a16:creationId xmlns:a16="http://schemas.microsoft.com/office/drawing/2014/main" id="{E29CDE1A-9123-43D5-A88A-3534E0980F7A}"/>
              </a:ext>
            </a:extLst>
          </p:cNvPr>
          <p:cNvSpPr txBox="1"/>
          <p:nvPr/>
        </p:nvSpPr>
        <p:spPr>
          <a:xfrm>
            <a:off x="8149133" y="3506451"/>
            <a:ext cx="3570306" cy="338554"/>
          </a:xfrm>
          <a:prstGeom prst="rect">
            <a:avLst/>
          </a:prstGeom>
          <a:noFill/>
        </p:spPr>
        <p:txBody>
          <a:bodyPr wrap="square" rtlCol="0">
            <a:spAutoFit/>
          </a:bodyPr>
          <a:lstStyle/>
          <a:p>
            <a:pPr algn="ctr"/>
            <a:r>
              <a:rPr lang="en-US" sz="1600" b="1" dirty="0"/>
              <a:t>Mo + 0.60 mol% </a:t>
            </a:r>
            <a:r>
              <a:rPr lang="en-US" sz="1600" b="1" dirty="0" err="1"/>
              <a:t>ZrC</a:t>
            </a:r>
            <a:endParaRPr lang="en-US" sz="1600" b="1" dirty="0"/>
          </a:p>
        </p:txBody>
      </p:sp>
      <p:pic>
        <p:nvPicPr>
          <p:cNvPr id="24" name="Picture 23">
            <a:extLst>
              <a:ext uri="{FF2B5EF4-FFF2-40B4-BE49-F238E27FC236}">
                <a16:creationId xmlns:a16="http://schemas.microsoft.com/office/drawing/2014/main" id="{E9E84DCA-FF59-413D-BE81-74DB1D99D9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8557" y="1199917"/>
            <a:ext cx="3169451" cy="2308386"/>
          </a:xfrm>
          <a:prstGeom prst="rect">
            <a:avLst/>
          </a:prstGeom>
        </p:spPr>
      </p:pic>
      <p:sp>
        <p:nvSpPr>
          <p:cNvPr id="32" name="TextBox 31">
            <a:extLst>
              <a:ext uri="{FF2B5EF4-FFF2-40B4-BE49-F238E27FC236}">
                <a16:creationId xmlns:a16="http://schemas.microsoft.com/office/drawing/2014/main" id="{3849BE17-93DB-4F6D-91AF-A359A850ABD1}"/>
              </a:ext>
            </a:extLst>
          </p:cNvPr>
          <p:cNvSpPr txBox="1"/>
          <p:nvPr/>
        </p:nvSpPr>
        <p:spPr>
          <a:xfrm>
            <a:off x="8238706" y="887503"/>
            <a:ext cx="3570306" cy="338554"/>
          </a:xfrm>
          <a:prstGeom prst="rect">
            <a:avLst/>
          </a:prstGeom>
          <a:noFill/>
        </p:spPr>
        <p:txBody>
          <a:bodyPr wrap="square" rtlCol="0">
            <a:spAutoFit/>
          </a:bodyPr>
          <a:lstStyle/>
          <a:p>
            <a:pPr algn="ctr"/>
            <a:r>
              <a:rPr lang="en-US" sz="1600" b="1" dirty="0"/>
              <a:t>Mo + 1.35mol% </a:t>
            </a:r>
            <a:r>
              <a:rPr lang="en-US" sz="1600" b="1" dirty="0" err="1"/>
              <a:t>ZrC</a:t>
            </a:r>
            <a:endParaRPr lang="en-US" sz="1600" b="1" dirty="0"/>
          </a:p>
        </p:txBody>
      </p:sp>
      <p:sp>
        <p:nvSpPr>
          <p:cNvPr id="2" name="TextBox 1">
            <a:extLst>
              <a:ext uri="{FF2B5EF4-FFF2-40B4-BE49-F238E27FC236}">
                <a16:creationId xmlns:a16="http://schemas.microsoft.com/office/drawing/2014/main" id="{886CAB40-C310-01F4-3A0C-A4FD0A662F5D}"/>
              </a:ext>
            </a:extLst>
          </p:cNvPr>
          <p:cNvSpPr txBox="1"/>
          <p:nvPr/>
        </p:nvSpPr>
        <p:spPr>
          <a:xfrm>
            <a:off x="7336733" y="6525454"/>
            <a:ext cx="3054401" cy="276999"/>
          </a:xfrm>
          <a:prstGeom prst="rect">
            <a:avLst/>
          </a:prstGeom>
          <a:noFill/>
        </p:spPr>
        <p:txBody>
          <a:bodyPr wrap="square" rtlCol="0">
            <a:spAutoFit/>
          </a:bodyPr>
          <a:lstStyle/>
          <a:p>
            <a:pPr algn="ctr"/>
            <a:r>
              <a:rPr lang="en-US" sz="1200" i="1" dirty="0"/>
              <a:t>NASA RAAMBO, unpublished.</a:t>
            </a:r>
          </a:p>
        </p:txBody>
      </p:sp>
      <p:cxnSp>
        <p:nvCxnSpPr>
          <p:cNvPr id="5" name="Straight Arrow Connector 4">
            <a:extLst>
              <a:ext uri="{FF2B5EF4-FFF2-40B4-BE49-F238E27FC236}">
                <a16:creationId xmlns:a16="http://schemas.microsoft.com/office/drawing/2014/main" id="{29695FFC-C256-2AF7-77A6-D1CBBA80D4C1}"/>
              </a:ext>
            </a:extLst>
          </p:cNvPr>
          <p:cNvCxnSpPr>
            <a:cxnSpLocks/>
          </p:cNvCxnSpPr>
          <p:nvPr/>
        </p:nvCxnSpPr>
        <p:spPr>
          <a:xfrm flipV="1">
            <a:off x="8179729" y="2772529"/>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D68B3F62-EFE8-0849-0D28-CBAB1150D40B}"/>
              </a:ext>
            </a:extLst>
          </p:cNvPr>
          <p:cNvSpPr txBox="1"/>
          <p:nvPr/>
        </p:nvSpPr>
        <p:spPr>
          <a:xfrm>
            <a:off x="7045636" y="2843354"/>
            <a:ext cx="1068183" cy="646331"/>
          </a:xfrm>
          <a:prstGeom prst="rect">
            <a:avLst/>
          </a:prstGeom>
          <a:noFill/>
        </p:spPr>
        <p:txBody>
          <a:bodyPr wrap="square" rtlCol="0">
            <a:spAutoFit/>
          </a:bodyPr>
          <a:lstStyle/>
          <a:p>
            <a:pPr algn="ctr"/>
            <a:r>
              <a:rPr lang="en-US" b="1" dirty="0"/>
              <a:t>Build Direction</a:t>
            </a:r>
          </a:p>
        </p:txBody>
      </p:sp>
    </p:spTree>
    <p:extLst>
      <p:ext uri="{BB962C8B-B14F-4D97-AF65-F5344CB8AC3E}">
        <p14:creationId xmlns:p14="http://schemas.microsoft.com/office/powerpoint/2010/main" val="101271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57304"/>
            <a:ext cx="5033393"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Refractory alloy components are difficult and expensive to fabricate</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These alloys have a variety of applications in extreme environments: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Nuclear fusion systems (divertors, plasma facing components)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Space nuclear power and propulsion</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Elevated temperature environments (&gt;1500C)</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Aerospace systems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Hypersonic applications</a:t>
            </a:r>
          </a:p>
          <a:p>
            <a:pPr lvl="0">
              <a:lnSpc>
                <a:spcPct val="100000"/>
              </a:lnSpc>
              <a:spcBef>
                <a:spcPts val="0"/>
              </a:spcBef>
              <a:buSzPts val="3000"/>
              <a:buFontTx/>
              <a:buChar char="-"/>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Machining difficult</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Fabrication expensive due to amount of waste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Next-generation nuclear energy systems require refractory materials</a:t>
            </a: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3</a:t>
            </a:fld>
            <a:endParaRPr lang="en-US"/>
          </a:p>
        </p:txBody>
      </p:sp>
      <p:sp>
        <p:nvSpPr>
          <p:cNvPr id="15" name="TextBox 14">
            <a:extLst>
              <a:ext uri="{FF2B5EF4-FFF2-40B4-BE49-F238E27FC236}">
                <a16:creationId xmlns:a16="http://schemas.microsoft.com/office/drawing/2014/main" id="{A1A1F0F3-C74B-458E-B83D-91CC152F7B3E}"/>
              </a:ext>
            </a:extLst>
          </p:cNvPr>
          <p:cNvSpPr txBox="1"/>
          <p:nvPr/>
        </p:nvSpPr>
        <p:spPr>
          <a:xfrm>
            <a:off x="6210956" y="1627716"/>
            <a:ext cx="5301049" cy="338554"/>
          </a:xfrm>
          <a:prstGeom prst="rect">
            <a:avLst/>
          </a:prstGeom>
          <a:noFill/>
        </p:spPr>
        <p:txBody>
          <a:bodyPr wrap="square" rtlCol="0">
            <a:spAutoFit/>
          </a:bodyPr>
          <a:lstStyle/>
          <a:p>
            <a:pPr algn="ctr"/>
            <a:r>
              <a:rPr lang="en-US" sz="1600" b="1" dirty="0"/>
              <a:t>NASA’s Nuclear Thermal Propulsion Project Concept</a:t>
            </a:r>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 name="TextBox 1">
            <a:extLst>
              <a:ext uri="{FF2B5EF4-FFF2-40B4-BE49-F238E27FC236}">
                <a16:creationId xmlns:a16="http://schemas.microsoft.com/office/drawing/2014/main" id="{2942CF0E-A48A-3A6C-21B7-928E2922CADA}"/>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pic>
        <p:nvPicPr>
          <p:cNvPr id="8" name="Picture 7" descr="A picture containing weapon&#10;&#10;Description automatically generated">
            <a:extLst>
              <a:ext uri="{FF2B5EF4-FFF2-40B4-BE49-F238E27FC236}">
                <a16:creationId xmlns:a16="http://schemas.microsoft.com/office/drawing/2014/main" id="{D20920D4-6543-71BE-D4F0-123137E13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346" y="1964797"/>
            <a:ext cx="6532271" cy="3674970"/>
          </a:xfrm>
          <a:prstGeom prst="rect">
            <a:avLst/>
          </a:prstGeom>
        </p:spPr>
      </p:pic>
      <p:sp>
        <p:nvSpPr>
          <p:cNvPr id="9" name="TextBox 8">
            <a:extLst>
              <a:ext uri="{FF2B5EF4-FFF2-40B4-BE49-F238E27FC236}">
                <a16:creationId xmlns:a16="http://schemas.microsoft.com/office/drawing/2014/main" id="{E34CDBA6-FA9F-F14D-D85E-40833617724C}"/>
              </a:ext>
            </a:extLst>
          </p:cNvPr>
          <p:cNvSpPr txBox="1"/>
          <p:nvPr/>
        </p:nvSpPr>
        <p:spPr>
          <a:xfrm>
            <a:off x="10630621" y="5975376"/>
            <a:ext cx="1312430" cy="282333"/>
          </a:xfrm>
          <a:prstGeom prst="rect">
            <a:avLst/>
          </a:prstGeom>
          <a:noFill/>
        </p:spPr>
        <p:txBody>
          <a:bodyPr wrap="square" rtlCol="0">
            <a:spAutoFit/>
          </a:bodyPr>
          <a:lstStyle/>
          <a:p>
            <a:pPr algn="ctr"/>
            <a:r>
              <a:rPr lang="en-US" sz="1200" i="1" dirty="0"/>
              <a:t>NASA.gov</a:t>
            </a:r>
          </a:p>
        </p:txBody>
      </p:sp>
    </p:spTree>
    <p:extLst>
      <p:ext uri="{BB962C8B-B14F-4D97-AF65-F5344CB8AC3E}">
        <p14:creationId xmlns:p14="http://schemas.microsoft.com/office/powerpoint/2010/main" val="29721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153004"/>
            <a:ext cx="11432203" cy="209472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As-built Density results using different methods all follow CSC trends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Mo + </a:t>
            </a: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samples all had a higher porosity than pure Mo</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Mo-optimized parameters used</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Parameter optimization needed for adding carbides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Mechanical testing can help elucidate potential benefits of nanoparticles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59655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Initial results with 400-1200nm </a:t>
            </a:r>
            <a:r>
              <a:rPr lang="en-US" sz="2400" dirty="0" err="1">
                <a:solidFill>
                  <a:schemeClr val="lt1"/>
                </a:solidFill>
                <a:ea typeface="Helvetica Neue Light"/>
                <a:cs typeface="Helvetica Neue Light"/>
                <a:sym typeface="Helvetica Neue Light"/>
              </a:rPr>
              <a:t>ZrC</a:t>
            </a:r>
            <a:r>
              <a:rPr lang="en-US" sz="2400" dirty="0">
                <a:solidFill>
                  <a:schemeClr val="lt1"/>
                </a:solidFill>
                <a:ea typeface="Helvetica Neue Light"/>
                <a:cs typeface="Helvetica Neue Light"/>
                <a:sym typeface="Helvetica Neue Light"/>
              </a:rPr>
              <a:t> show higher AB porosity</a:t>
            </a:r>
            <a:endParaRPr lang="en-US" sz="2400" dirty="0">
              <a:solidFill>
                <a:schemeClr val="lt1"/>
              </a:solidFill>
              <a:latin typeface="+mn-lt"/>
              <a:ea typeface="Helvetica Neue Light"/>
              <a:cs typeface="Helvetica Neue Light"/>
              <a:sym typeface="Helvetica Neue Light"/>
            </a:endParaRP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30</a:t>
            </a:fld>
            <a:endParaRPr lang="en-US"/>
          </a:p>
        </p:txBody>
      </p:sp>
      <p:pic>
        <p:nvPicPr>
          <p:cNvPr id="19" name="Picture 18">
            <a:extLst>
              <a:ext uri="{FF2B5EF4-FFF2-40B4-BE49-F238E27FC236}">
                <a16:creationId xmlns:a16="http://schemas.microsoft.com/office/drawing/2014/main" id="{1D777809-8646-4107-B84F-F7BC5177238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3D1796E2-BE7B-04FC-16E5-294A994D8837}"/>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Mo + </a:t>
            </a:r>
            <a:r>
              <a:rPr lang="en-US" sz="1600" b="1" dirty="0" err="1"/>
              <a:t>ZrC</a:t>
            </a:r>
            <a:r>
              <a:rPr lang="en-US" sz="1600" b="1" dirty="0"/>
              <a:t> Results</a:t>
            </a:r>
          </a:p>
        </p:txBody>
      </p:sp>
      <p:sp>
        <p:nvSpPr>
          <p:cNvPr id="38" name="TextBox 37">
            <a:extLst>
              <a:ext uri="{FF2B5EF4-FFF2-40B4-BE49-F238E27FC236}">
                <a16:creationId xmlns:a16="http://schemas.microsoft.com/office/drawing/2014/main" id="{B705C5D2-218A-40AD-AAE3-3C362D2E14D3}"/>
              </a:ext>
            </a:extLst>
          </p:cNvPr>
          <p:cNvSpPr txBox="1"/>
          <p:nvPr/>
        </p:nvSpPr>
        <p:spPr>
          <a:xfrm>
            <a:off x="3875020" y="3496752"/>
            <a:ext cx="3570306" cy="338554"/>
          </a:xfrm>
          <a:prstGeom prst="rect">
            <a:avLst/>
          </a:prstGeom>
          <a:noFill/>
        </p:spPr>
        <p:txBody>
          <a:bodyPr wrap="square" rtlCol="0">
            <a:spAutoFit/>
          </a:bodyPr>
          <a:lstStyle/>
          <a:p>
            <a:pPr algn="ctr"/>
            <a:r>
              <a:rPr lang="en-US" sz="1600" b="1" dirty="0"/>
              <a:t>Mo + 0.15 mol% </a:t>
            </a:r>
            <a:r>
              <a:rPr lang="en-US" sz="1600" b="1" dirty="0" err="1"/>
              <a:t>ZrC</a:t>
            </a:r>
            <a:endParaRPr lang="en-US" sz="1600" b="1" dirty="0"/>
          </a:p>
        </p:txBody>
      </p:sp>
      <p:sp>
        <p:nvSpPr>
          <p:cNvPr id="40" name="TextBox 39">
            <a:extLst>
              <a:ext uri="{FF2B5EF4-FFF2-40B4-BE49-F238E27FC236}">
                <a16:creationId xmlns:a16="http://schemas.microsoft.com/office/drawing/2014/main" id="{4B44C20B-0D74-45F3-ADC0-7415856E8640}"/>
              </a:ext>
            </a:extLst>
          </p:cNvPr>
          <p:cNvSpPr txBox="1"/>
          <p:nvPr/>
        </p:nvSpPr>
        <p:spPr>
          <a:xfrm>
            <a:off x="7336733" y="6543495"/>
            <a:ext cx="3054401" cy="276999"/>
          </a:xfrm>
          <a:prstGeom prst="rect">
            <a:avLst/>
          </a:prstGeom>
          <a:noFill/>
        </p:spPr>
        <p:txBody>
          <a:bodyPr wrap="square" rtlCol="0">
            <a:spAutoFit/>
          </a:bodyPr>
          <a:lstStyle/>
          <a:p>
            <a:pPr algn="ctr"/>
            <a:r>
              <a:rPr lang="en-US" sz="1200" i="1" dirty="0"/>
              <a:t>NASA RAAMBO, unpublished.</a:t>
            </a:r>
          </a:p>
        </p:txBody>
      </p:sp>
      <p:pic>
        <p:nvPicPr>
          <p:cNvPr id="26" name="Picture 25">
            <a:extLst>
              <a:ext uri="{FF2B5EF4-FFF2-40B4-BE49-F238E27FC236}">
                <a16:creationId xmlns:a16="http://schemas.microsoft.com/office/drawing/2014/main" id="{EB53CF5D-60E7-4C19-A567-365B968A00D4}"/>
              </a:ext>
            </a:extLst>
          </p:cNvPr>
          <p:cNvPicPr>
            <a:picLocks noChangeAspect="1"/>
          </p:cNvPicPr>
          <p:nvPr/>
        </p:nvPicPr>
        <p:blipFill rotWithShape="1">
          <a:blip r:embed="rId5">
            <a:extLst>
              <a:ext uri="{28A0092B-C50C-407E-A947-70E740481C1C}">
                <a14:useLocalDpi xmlns:a14="http://schemas.microsoft.com/office/drawing/2010/main" val="0"/>
              </a:ext>
            </a:extLst>
          </a:blip>
          <a:srcRect t="9138"/>
          <a:stretch/>
        </p:blipFill>
        <p:spPr>
          <a:xfrm>
            <a:off x="399444" y="3800539"/>
            <a:ext cx="3407687" cy="2520529"/>
          </a:xfrm>
          <a:prstGeom prst="rect">
            <a:avLst/>
          </a:prstGeom>
        </p:spPr>
      </p:pic>
      <p:sp>
        <p:nvSpPr>
          <p:cNvPr id="27" name="TextBox 26">
            <a:extLst>
              <a:ext uri="{FF2B5EF4-FFF2-40B4-BE49-F238E27FC236}">
                <a16:creationId xmlns:a16="http://schemas.microsoft.com/office/drawing/2014/main" id="{1A5EB9E8-1CF1-45FA-8697-73984DCF4447}"/>
              </a:ext>
            </a:extLst>
          </p:cNvPr>
          <p:cNvSpPr txBox="1"/>
          <p:nvPr/>
        </p:nvSpPr>
        <p:spPr>
          <a:xfrm>
            <a:off x="225262" y="3496752"/>
            <a:ext cx="3570306" cy="338554"/>
          </a:xfrm>
          <a:prstGeom prst="rect">
            <a:avLst/>
          </a:prstGeom>
          <a:noFill/>
        </p:spPr>
        <p:txBody>
          <a:bodyPr wrap="square" rtlCol="0">
            <a:spAutoFit/>
          </a:bodyPr>
          <a:lstStyle/>
          <a:p>
            <a:pPr algn="ctr"/>
            <a:r>
              <a:rPr lang="en-US" sz="1600" b="1" dirty="0"/>
              <a:t>Pure Mo</a:t>
            </a:r>
          </a:p>
        </p:txBody>
      </p:sp>
      <p:graphicFrame>
        <p:nvGraphicFramePr>
          <p:cNvPr id="28" name="Chart 27">
            <a:extLst>
              <a:ext uri="{FF2B5EF4-FFF2-40B4-BE49-F238E27FC236}">
                <a16:creationId xmlns:a16="http://schemas.microsoft.com/office/drawing/2014/main" id="{7C36D018-25CE-47C5-BB41-4903EB1F06CB}"/>
              </a:ext>
            </a:extLst>
          </p:cNvPr>
          <p:cNvGraphicFramePr>
            <a:graphicFrameLocks/>
          </p:cNvGraphicFramePr>
          <p:nvPr>
            <p:extLst>
              <p:ext uri="{D42A27DB-BD31-4B8C-83A1-F6EECF244321}">
                <p14:modId xmlns:p14="http://schemas.microsoft.com/office/powerpoint/2010/main" val="44510401"/>
              </p:ext>
            </p:extLst>
          </p:nvPr>
        </p:nvGraphicFramePr>
        <p:xfrm>
          <a:off x="7694597" y="1802278"/>
          <a:ext cx="4572000" cy="3831639"/>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D1D6614C-A77F-7959-9DCC-1619E3660002}"/>
              </a:ext>
            </a:extLst>
          </p:cNvPr>
          <p:cNvSpPr txBox="1"/>
          <p:nvPr/>
        </p:nvSpPr>
        <p:spPr>
          <a:xfrm>
            <a:off x="8195444" y="1388552"/>
            <a:ext cx="3570306" cy="584775"/>
          </a:xfrm>
          <a:prstGeom prst="rect">
            <a:avLst/>
          </a:prstGeom>
          <a:noFill/>
        </p:spPr>
        <p:txBody>
          <a:bodyPr wrap="square" rtlCol="0">
            <a:spAutoFit/>
          </a:bodyPr>
          <a:lstStyle/>
          <a:p>
            <a:pPr algn="ctr"/>
            <a:r>
              <a:rPr lang="en-US" sz="1600" b="1" dirty="0"/>
              <a:t>Density Measurements with CSC Overlaid</a:t>
            </a:r>
          </a:p>
        </p:txBody>
      </p:sp>
      <p:pic>
        <p:nvPicPr>
          <p:cNvPr id="7" name="Picture 6">
            <a:extLst>
              <a:ext uri="{FF2B5EF4-FFF2-40B4-BE49-F238E27FC236}">
                <a16:creationId xmlns:a16="http://schemas.microsoft.com/office/drawing/2014/main" id="{E8515825-2C90-FCD0-549E-722C2AD920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551" y="3800538"/>
            <a:ext cx="3483074" cy="2526635"/>
          </a:xfrm>
          <a:prstGeom prst="rect">
            <a:avLst/>
          </a:prstGeom>
          <a:ln w="57150">
            <a:noFill/>
          </a:ln>
        </p:spPr>
      </p:pic>
      <p:cxnSp>
        <p:nvCxnSpPr>
          <p:cNvPr id="2" name="Straight Arrow Connector 1">
            <a:extLst>
              <a:ext uri="{FF2B5EF4-FFF2-40B4-BE49-F238E27FC236}">
                <a16:creationId xmlns:a16="http://schemas.microsoft.com/office/drawing/2014/main" id="{86F5EFAD-1606-1CEF-CF20-750F2F586E2F}"/>
              </a:ext>
            </a:extLst>
          </p:cNvPr>
          <p:cNvCxnSpPr>
            <a:cxnSpLocks/>
          </p:cNvCxnSpPr>
          <p:nvPr/>
        </p:nvCxnSpPr>
        <p:spPr>
          <a:xfrm flipV="1">
            <a:off x="8552718" y="5626939"/>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8EFDDB4-1E7C-95BC-9568-67A5FD4C5515}"/>
              </a:ext>
            </a:extLst>
          </p:cNvPr>
          <p:cNvSpPr txBox="1"/>
          <p:nvPr/>
        </p:nvSpPr>
        <p:spPr>
          <a:xfrm>
            <a:off x="7418625" y="5697764"/>
            <a:ext cx="1068183" cy="646331"/>
          </a:xfrm>
          <a:prstGeom prst="rect">
            <a:avLst/>
          </a:prstGeom>
          <a:noFill/>
        </p:spPr>
        <p:txBody>
          <a:bodyPr wrap="square" rtlCol="0">
            <a:spAutoFit/>
          </a:bodyPr>
          <a:lstStyle/>
          <a:p>
            <a:pPr algn="ctr"/>
            <a:r>
              <a:rPr lang="en-US" b="1" dirty="0"/>
              <a:t>Build Direction</a:t>
            </a:r>
          </a:p>
        </p:txBody>
      </p:sp>
    </p:spTree>
    <p:extLst>
      <p:ext uri="{BB962C8B-B14F-4D97-AF65-F5344CB8AC3E}">
        <p14:creationId xmlns:p14="http://schemas.microsoft.com/office/powerpoint/2010/main" val="336997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6B5E0EF7-6ADA-465E-8EA0-61E9C7CFEE83}"/>
              </a:ext>
            </a:extLst>
          </p:cNvPr>
          <p:cNvGraphicFramePr>
            <a:graphicFrameLocks/>
          </p:cNvGraphicFramePr>
          <p:nvPr>
            <p:extLst>
              <p:ext uri="{D42A27DB-BD31-4B8C-83A1-F6EECF244321}">
                <p14:modId xmlns:p14="http://schemas.microsoft.com/office/powerpoint/2010/main" val="482515632"/>
              </p:ext>
            </p:extLst>
          </p:nvPr>
        </p:nvGraphicFramePr>
        <p:xfrm>
          <a:off x="8316441" y="1992961"/>
          <a:ext cx="3830622" cy="3520315"/>
        </p:xfrm>
        <a:graphic>
          <a:graphicData uri="http://schemas.openxmlformats.org/drawingml/2006/chart">
            <c:chart xmlns:c="http://schemas.openxmlformats.org/drawingml/2006/chart" xmlns:r="http://schemas.openxmlformats.org/officeDocument/2006/relationships" r:id="rId3"/>
          </a:graphicData>
        </a:graphic>
      </p:graphicFrame>
      <p:sp>
        <p:nvSpPr>
          <p:cNvPr id="147" name="Google Shape;147;p7"/>
          <p:cNvSpPr txBox="1">
            <a:spLocks noGrp="1"/>
          </p:cNvSpPr>
          <p:nvPr>
            <p:ph type="body" idx="1"/>
          </p:nvPr>
        </p:nvSpPr>
        <p:spPr>
          <a:xfrm>
            <a:off x="376809" y="1114904"/>
            <a:ext cx="9656191" cy="209472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EBSD shows smaller grain size in Mo-</a:t>
            </a:r>
            <a:r>
              <a:rPr lang="en-US" sz="2000" b="1" dirty="0" err="1">
                <a:solidFill>
                  <a:srgbClr val="15264B"/>
                </a:solidFill>
                <a:latin typeface="Arial" panose="020B0604020202020204" pitchFamily="34" charset="0"/>
                <a:ea typeface="Helvetica Neue Light"/>
                <a:cs typeface="Arial" panose="020B0604020202020204" pitchFamily="34" charset="0"/>
                <a:sym typeface="Helvetica Neue Light"/>
              </a:rPr>
              <a:t>ZrC</a:t>
            </a: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 sample both in AB and HIP conditions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Little to no grain growth observed after HIP heat treatment with </a:t>
            </a: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added</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Large change in density seen, obtaining values similar to pure Mo</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Likely results in better mechanical properties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6100025" y="5971755"/>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4"/>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38951"/>
            <a:ext cx="10910026"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Initial results with 400-1200nm </a:t>
            </a:r>
            <a:r>
              <a:rPr lang="en-US" sz="2400" dirty="0" err="1">
                <a:solidFill>
                  <a:schemeClr val="lt1"/>
                </a:solidFill>
                <a:ea typeface="Helvetica Neue Light"/>
                <a:cs typeface="Helvetica Neue Light"/>
                <a:sym typeface="Helvetica Neue Light"/>
              </a:rPr>
              <a:t>ZrC</a:t>
            </a:r>
            <a:r>
              <a:rPr lang="en-US" sz="2400" dirty="0">
                <a:solidFill>
                  <a:schemeClr val="lt1"/>
                </a:solidFill>
                <a:ea typeface="Helvetica Neue Light"/>
                <a:cs typeface="Helvetica Neue Light"/>
                <a:sym typeface="Helvetica Neue Light"/>
              </a:rPr>
              <a:t> show promise regarding microstructure and response to heat treatment</a:t>
            </a:r>
            <a:endParaRPr lang="en-US" sz="2400" dirty="0">
              <a:solidFill>
                <a:schemeClr val="lt1"/>
              </a:solidFill>
              <a:latin typeface="+mn-lt"/>
              <a:ea typeface="Helvetica Neue Light"/>
              <a:cs typeface="Helvetica Neue Light"/>
              <a:sym typeface="Helvetica Neue Light"/>
            </a:endParaRPr>
          </a:p>
        </p:txBody>
      </p:sp>
      <p:sp>
        <p:nvSpPr>
          <p:cNvPr id="4" name="Slide Number Placeholder 3">
            <a:extLst>
              <a:ext uri="{FF2B5EF4-FFF2-40B4-BE49-F238E27FC236}">
                <a16:creationId xmlns:a16="http://schemas.microsoft.com/office/drawing/2014/main" id="{4ABCF82A-8ED0-48B1-99EF-0C3A6B9E82E8}"/>
              </a:ext>
            </a:extLst>
          </p:cNvPr>
          <p:cNvSpPr>
            <a:spLocks noGrp="1"/>
          </p:cNvSpPr>
          <p:nvPr>
            <p:ph type="sldNum" sz="quarter" idx="12"/>
          </p:nvPr>
        </p:nvSpPr>
        <p:spPr/>
        <p:txBody>
          <a:bodyPr/>
          <a:lstStyle/>
          <a:p>
            <a:fld id="{A4779A86-D654-4494-B57A-03F354CB4128}" type="slidenum">
              <a:rPr lang="en-US" smtClean="0"/>
              <a:t>31</a:t>
            </a:fld>
            <a:endParaRPr lang="en-US"/>
          </a:p>
        </p:txBody>
      </p:sp>
      <p:pic>
        <p:nvPicPr>
          <p:cNvPr id="19" name="Picture 18">
            <a:extLst>
              <a:ext uri="{FF2B5EF4-FFF2-40B4-BE49-F238E27FC236}">
                <a16:creationId xmlns:a16="http://schemas.microsoft.com/office/drawing/2014/main" id="{1D777809-8646-4107-B84F-F7BC5177238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 name="TextBox 2">
            <a:extLst>
              <a:ext uri="{FF2B5EF4-FFF2-40B4-BE49-F238E27FC236}">
                <a16:creationId xmlns:a16="http://schemas.microsoft.com/office/drawing/2014/main" id="{3D1796E2-BE7B-04FC-16E5-294A994D8837}"/>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Mo + </a:t>
            </a:r>
            <a:r>
              <a:rPr lang="en-US" sz="1600" b="1" dirty="0" err="1"/>
              <a:t>ZrC</a:t>
            </a:r>
            <a:r>
              <a:rPr lang="en-US" sz="1600" b="1" dirty="0"/>
              <a:t> Results</a:t>
            </a:r>
          </a:p>
        </p:txBody>
      </p:sp>
      <p:sp>
        <p:nvSpPr>
          <p:cNvPr id="38" name="TextBox 37">
            <a:extLst>
              <a:ext uri="{FF2B5EF4-FFF2-40B4-BE49-F238E27FC236}">
                <a16:creationId xmlns:a16="http://schemas.microsoft.com/office/drawing/2014/main" id="{B705C5D2-218A-40AD-AAE3-3C362D2E14D3}"/>
              </a:ext>
            </a:extLst>
          </p:cNvPr>
          <p:cNvSpPr txBox="1"/>
          <p:nvPr/>
        </p:nvSpPr>
        <p:spPr>
          <a:xfrm>
            <a:off x="3841755" y="3436739"/>
            <a:ext cx="3570306" cy="338554"/>
          </a:xfrm>
          <a:prstGeom prst="rect">
            <a:avLst/>
          </a:prstGeom>
          <a:noFill/>
        </p:spPr>
        <p:txBody>
          <a:bodyPr wrap="square" rtlCol="0">
            <a:spAutoFit/>
          </a:bodyPr>
          <a:lstStyle/>
          <a:p>
            <a:pPr algn="ctr"/>
            <a:r>
              <a:rPr lang="en-US" sz="1600" b="1" dirty="0"/>
              <a:t>Mo + 0.15 mol% </a:t>
            </a:r>
            <a:r>
              <a:rPr lang="en-US" sz="1600" b="1" dirty="0" err="1"/>
              <a:t>ZrC</a:t>
            </a:r>
            <a:endParaRPr lang="en-US" sz="1600" b="1" dirty="0"/>
          </a:p>
        </p:txBody>
      </p:sp>
      <p:sp>
        <p:nvSpPr>
          <p:cNvPr id="40" name="TextBox 39">
            <a:extLst>
              <a:ext uri="{FF2B5EF4-FFF2-40B4-BE49-F238E27FC236}">
                <a16:creationId xmlns:a16="http://schemas.microsoft.com/office/drawing/2014/main" id="{4B44C20B-0D74-45F3-ADC0-7415856E8640}"/>
              </a:ext>
            </a:extLst>
          </p:cNvPr>
          <p:cNvSpPr txBox="1"/>
          <p:nvPr/>
        </p:nvSpPr>
        <p:spPr>
          <a:xfrm>
            <a:off x="7336733" y="6543495"/>
            <a:ext cx="3054401" cy="276999"/>
          </a:xfrm>
          <a:prstGeom prst="rect">
            <a:avLst/>
          </a:prstGeom>
          <a:noFill/>
        </p:spPr>
        <p:txBody>
          <a:bodyPr wrap="square" rtlCol="0">
            <a:spAutoFit/>
          </a:bodyPr>
          <a:lstStyle/>
          <a:p>
            <a:pPr algn="ctr"/>
            <a:r>
              <a:rPr lang="en-US" sz="1200" i="1" dirty="0"/>
              <a:t>NASA RAAMBO, unpublished.</a:t>
            </a:r>
          </a:p>
        </p:txBody>
      </p:sp>
      <p:sp>
        <p:nvSpPr>
          <p:cNvPr id="27" name="TextBox 26">
            <a:extLst>
              <a:ext uri="{FF2B5EF4-FFF2-40B4-BE49-F238E27FC236}">
                <a16:creationId xmlns:a16="http://schemas.microsoft.com/office/drawing/2014/main" id="{1A5EB9E8-1CF1-45FA-8697-73984DCF4447}"/>
              </a:ext>
            </a:extLst>
          </p:cNvPr>
          <p:cNvSpPr txBox="1"/>
          <p:nvPr/>
        </p:nvSpPr>
        <p:spPr>
          <a:xfrm>
            <a:off x="718086" y="3431346"/>
            <a:ext cx="1883352" cy="338554"/>
          </a:xfrm>
          <a:prstGeom prst="rect">
            <a:avLst/>
          </a:prstGeom>
          <a:noFill/>
        </p:spPr>
        <p:txBody>
          <a:bodyPr wrap="square" rtlCol="0">
            <a:spAutoFit/>
          </a:bodyPr>
          <a:lstStyle/>
          <a:p>
            <a:pPr algn="ctr"/>
            <a:r>
              <a:rPr lang="en-US" sz="1600" b="1" dirty="0"/>
              <a:t>Pure Mo</a:t>
            </a:r>
          </a:p>
        </p:txBody>
      </p:sp>
      <p:grpSp>
        <p:nvGrpSpPr>
          <p:cNvPr id="10" name="Group 9">
            <a:extLst>
              <a:ext uri="{FF2B5EF4-FFF2-40B4-BE49-F238E27FC236}">
                <a16:creationId xmlns:a16="http://schemas.microsoft.com/office/drawing/2014/main" id="{ECF452D6-84CE-54E3-6EBB-456748B92ED5}"/>
              </a:ext>
            </a:extLst>
          </p:cNvPr>
          <p:cNvGrpSpPr/>
          <p:nvPr/>
        </p:nvGrpSpPr>
        <p:grpSpPr>
          <a:xfrm>
            <a:off x="2984262" y="3738956"/>
            <a:ext cx="5285292" cy="2638665"/>
            <a:chOff x="4408030" y="3670095"/>
            <a:chExt cx="5285292" cy="2638665"/>
          </a:xfrm>
        </p:grpSpPr>
        <p:pic>
          <p:nvPicPr>
            <p:cNvPr id="7" name="Picture 6" descr="A picture containing colorfulness, screenshot, art, graphic design&#10;&#10;Description automatically generated">
              <a:extLst>
                <a:ext uri="{FF2B5EF4-FFF2-40B4-BE49-F238E27FC236}">
                  <a16:creationId xmlns:a16="http://schemas.microsoft.com/office/drawing/2014/main" id="{CDED9281-3DBA-2DA3-6884-8C3F0001F5CA}"/>
                </a:ext>
              </a:extLst>
            </p:cNvPr>
            <p:cNvPicPr>
              <a:picLocks noChangeAspect="1"/>
            </p:cNvPicPr>
            <p:nvPr/>
          </p:nvPicPr>
          <p:blipFill rotWithShape="1">
            <a:blip r:embed="rId6">
              <a:extLst>
                <a:ext uri="{28A0092B-C50C-407E-A947-70E740481C1C}">
                  <a14:useLocalDpi xmlns:a14="http://schemas.microsoft.com/office/drawing/2010/main" val="0"/>
                </a:ext>
              </a:extLst>
            </a:blip>
            <a:srcRect t="-1" b="50283"/>
            <a:stretch/>
          </p:blipFill>
          <p:spPr>
            <a:xfrm>
              <a:off x="4408030" y="3699197"/>
              <a:ext cx="5285292" cy="2609563"/>
            </a:xfrm>
            <a:prstGeom prst="rect">
              <a:avLst/>
            </a:prstGeom>
          </p:spPr>
        </p:pic>
        <p:sp>
          <p:nvSpPr>
            <p:cNvPr id="8" name="TextBox 7">
              <a:extLst>
                <a:ext uri="{FF2B5EF4-FFF2-40B4-BE49-F238E27FC236}">
                  <a16:creationId xmlns:a16="http://schemas.microsoft.com/office/drawing/2014/main" id="{1391A381-8964-3750-492A-EEF3C8827493}"/>
                </a:ext>
              </a:extLst>
            </p:cNvPr>
            <p:cNvSpPr txBox="1"/>
            <p:nvPr/>
          </p:nvSpPr>
          <p:spPr>
            <a:xfrm>
              <a:off x="4408030" y="3670095"/>
              <a:ext cx="1301822" cy="338554"/>
            </a:xfrm>
            <a:prstGeom prst="rect">
              <a:avLst/>
            </a:prstGeom>
            <a:solidFill>
              <a:schemeClr val="bg1"/>
            </a:solidFill>
          </p:spPr>
          <p:txBody>
            <a:bodyPr wrap="square" rtlCol="0">
              <a:spAutoFit/>
            </a:bodyPr>
            <a:lstStyle/>
            <a:p>
              <a:pPr algn="ctr"/>
              <a:r>
                <a:rPr lang="en-US" sz="1600" b="1" dirty="0"/>
                <a:t>AB (Pre-HIP)</a:t>
              </a:r>
            </a:p>
          </p:txBody>
        </p:sp>
        <p:sp>
          <p:nvSpPr>
            <p:cNvPr id="9" name="TextBox 8">
              <a:extLst>
                <a:ext uri="{FF2B5EF4-FFF2-40B4-BE49-F238E27FC236}">
                  <a16:creationId xmlns:a16="http://schemas.microsoft.com/office/drawing/2014/main" id="{AA31B78C-8E64-4A8F-ADCC-6DA0311CD99F}"/>
                </a:ext>
              </a:extLst>
            </p:cNvPr>
            <p:cNvSpPr txBox="1"/>
            <p:nvPr/>
          </p:nvSpPr>
          <p:spPr>
            <a:xfrm>
              <a:off x="7050676" y="3699197"/>
              <a:ext cx="982956" cy="339513"/>
            </a:xfrm>
            <a:prstGeom prst="rect">
              <a:avLst/>
            </a:prstGeom>
            <a:solidFill>
              <a:schemeClr val="bg1"/>
            </a:solidFill>
          </p:spPr>
          <p:txBody>
            <a:bodyPr wrap="square" rtlCol="0">
              <a:spAutoFit/>
            </a:bodyPr>
            <a:lstStyle/>
            <a:p>
              <a:pPr algn="ctr"/>
              <a:r>
                <a:rPr lang="en-US" sz="1600" b="1" dirty="0"/>
                <a:t>Post-HIP</a:t>
              </a:r>
            </a:p>
          </p:txBody>
        </p:sp>
      </p:grpSp>
      <p:pic>
        <p:nvPicPr>
          <p:cNvPr id="11" name="Picture 10">
            <a:extLst>
              <a:ext uri="{FF2B5EF4-FFF2-40B4-BE49-F238E27FC236}">
                <a16:creationId xmlns:a16="http://schemas.microsoft.com/office/drawing/2014/main" id="{9A992F82-C5AD-EA49-5985-FBE53D8CD692}"/>
              </a:ext>
            </a:extLst>
          </p:cNvPr>
          <p:cNvPicPr>
            <a:picLocks noChangeAspect="1"/>
          </p:cNvPicPr>
          <p:nvPr/>
        </p:nvPicPr>
        <p:blipFill rotWithShape="1">
          <a:blip r:embed="rId7"/>
          <a:srcRect r="37547"/>
          <a:stretch/>
        </p:blipFill>
        <p:spPr>
          <a:xfrm>
            <a:off x="376809" y="3769900"/>
            <a:ext cx="2577313" cy="2599130"/>
          </a:xfrm>
          <a:prstGeom prst="rect">
            <a:avLst/>
          </a:prstGeom>
        </p:spPr>
      </p:pic>
      <p:sp>
        <p:nvSpPr>
          <p:cNvPr id="14" name="TextBox 13">
            <a:extLst>
              <a:ext uri="{FF2B5EF4-FFF2-40B4-BE49-F238E27FC236}">
                <a16:creationId xmlns:a16="http://schemas.microsoft.com/office/drawing/2014/main" id="{DEC001AE-324B-EBFD-FFE9-24FACF2077EE}"/>
              </a:ext>
            </a:extLst>
          </p:cNvPr>
          <p:cNvSpPr txBox="1"/>
          <p:nvPr/>
        </p:nvSpPr>
        <p:spPr>
          <a:xfrm>
            <a:off x="8446599" y="1572951"/>
            <a:ext cx="3570306" cy="584775"/>
          </a:xfrm>
          <a:prstGeom prst="rect">
            <a:avLst/>
          </a:prstGeom>
          <a:noFill/>
        </p:spPr>
        <p:txBody>
          <a:bodyPr wrap="square" rtlCol="0">
            <a:spAutoFit/>
          </a:bodyPr>
          <a:lstStyle/>
          <a:p>
            <a:pPr algn="ctr"/>
            <a:r>
              <a:rPr lang="en-US" sz="1600" b="1" dirty="0"/>
              <a:t>Optical Density Measurements for AB and HIP</a:t>
            </a:r>
          </a:p>
        </p:txBody>
      </p:sp>
      <p:cxnSp>
        <p:nvCxnSpPr>
          <p:cNvPr id="2" name="Straight Arrow Connector 1">
            <a:extLst>
              <a:ext uri="{FF2B5EF4-FFF2-40B4-BE49-F238E27FC236}">
                <a16:creationId xmlns:a16="http://schemas.microsoft.com/office/drawing/2014/main" id="{CAAB1D06-198D-A798-F2AE-00D71BDBF0D5}"/>
              </a:ext>
            </a:extLst>
          </p:cNvPr>
          <p:cNvCxnSpPr>
            <a:cxnSpLocks/>
          </p:cNvCxnSpPr>
          <p:nvPr/>
        </p:nvCxnSpPr>
        <p:spPr>
          <a:xfrm flipV="1">
            <a:off x="9359621" y="5641757"/>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E3B8166-BDFD-0EF0-97DA-84763C022142}"/>
              </a:ext>
            </a:extLst>
          </p:cNvPr>
          <p:cNvSpPr txBox="1"/>
          <p:nvPr/>
        </p:nvSpPr>
        <p:spPr>
          <a:xfrm>
            <a:off x="8225528" y="5712582"/>
            <a:ext cx="1068183" cy="646331"/>
          </a:xfrm>
          <a:prstGeom prst="rect">
            <a:avLst/>
          </a:prstGeom>
          <a:noFill/>
        </p:spPr>
        <p:txBody>
          <a:bodyPr wrap="square" rtlCol="0">
            <a:spAutoFit/>
          </a:bodyPr>
          <a:lstStyle/>
          <a:p>
            <a:pPr algn="ctr"/>
            <a:r>
              <a:rPr lang="en-US" b="1" dirty="0"/>
              <a:t>Build Direction</a:t>
            </a:r>
          </a:p>
        </p:txBody>
      </p:sp>
    </p:spTree>
    <p:extLst>
      <p:ext uri="{BB962C8B-B14F-4D97-AF65-F5344CB8AC3E}">
        <p14:creationId xmlns:p14="http://schemas.microsoft.com/office/powerpoint/2010/main" val="152634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descr="A close-up of a planet&#10;&#10;Description automatically generated with medium confidence">
            <a:extLst>
              <a:ext uri="{FF2B5EF4-FFF2-40B4-BE49-F238E27FC236}">
                <a16:creationId xmlns:a16="http://schemas.microsoft.com/office/drawing/2014/main" id="{B2E2078D-06EB-7511-386D-5CF258D2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791" y="1959564"/>
            <a:ext cx="1659811" cy="1506081"/>
          </a:xfrm>
          <a:prstGeom prst="rect">
            <a:avLst/>
          </a:prstGeom>
        </p:spPr>
      </p:pic>
      <p:sp>
        <p:nvSpPr>
          <p:cNvPr id="147" name="Google Shape;147;p7"/>
          <p:cNvSpPr txBox="1">
            <a:spLocks noGrp="1"/>
          </p:cNvSpPr>
          <p:nvPr>
            <p:ph type="body" idx="1"/>
          </p:nvPr>
        </p:nvSpPr>
        <p:spPr>
          <a:xfrm>
            <a:off x="336844" y="874227"/>
            <a:ext cx="5759156" cy="5562785"/>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Goal of this work is to reduce/prevent AM refractory alloy cracking through material design utilizing computational approaches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Initial experimental validation of computer simulations started, issues identified</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Pure metal print parameter optimization performed, in-process for Mo-carbide samples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Initial Mo + </a:t>
            </a: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results show promising trends, particularly after heat treatment</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Investigate effects of dispersoids on mechanical properties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Further investigate effects of nanoparticle size and print parameters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Extend work to W and Mo + other carbides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4"/>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Summary</a:t>
            </a:r>
            <a:r>
              <a:rPr lang="en-US" sz="2400" u="none" strike="noStrike" cap="none" dirty="0">
                <a:solidFill>
                  <a:schemeClr val="lt1"/>
                </a:solidFill>
                <a:latin typeface="+mn-lt"/>
                <a:ea typeface="Helvetica Neue Light"/>
                <a:cs typeface="Helvetica Neue Light"/>
                <a:sym typeface="Helvetica Neue Light"/>
              </a:rPr>
              <a:t> and Future Work</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41725151-26FC-4ACD-93DF-8F9469ABEA10}"/>
              </a:ext>
            </a:extLst>
          </p:cNvPr>
          <p:cNvSpPr>
            <a:spLocks noGrp="1"/>
          </p:cNvSpPr>
          <p:nvPr>
            <p:ph type="sldNum" sz="quarter" idx="12"/>
          </p:nvPr>
        </p:nvSpPr>
        <p:spPr/>
        <p:txBody>
          <a:bodyPr/>
          <a:lstStyle/>
          <a:p>
            <a:fld id="{A4779A86-D654-4494-B57A-03F354CB4128}" type="slidenum">
              <a:rPr lang="en-US" smtClean="0"/>
              <a:t>32</a:t>
            </a:fld>
            <a:endParaRPr lang="en-US"/>
          </a:p>
        </p:txBody>
      </p:sp>
      <p:pic>
        <p:nvPicPr>
          <p:cNvPr id="19" name="Picture 18">
            <a:extLst>
              <a:ext uri="{FF2B5EF4-FFF2-40B4-BE49-F238E27FC236}">
                <a16:creationId xmlns:a16="http://schemas.microsoft.com/office/drawing/2014/main" id="{13E2EDE3-2F29-4476-AB49-06EC8A755FF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2" name="Picture 1">
            <a:extLst>
              <a:ext uri="{FF2B5EF4-FFF2-40B4-BE49-F238E27FC236}">
                <a16:creationId xmlns:a16="http://schemas.microsoft.com/office/drawing/2014/main" id="{2ECFAD38-ACA8-4EEF-9A8E-4A38CE16209C}"/>
              </a:ext>
            </a:extLst>
          </p:cNvPr>
          <p:cNvPicPr>
            <a:picLocks noChangeAspect="1"/>
          </p:cNvPicPr>
          <p:nvPr/>
        </p:nvPicPr>
        <p:blipFill>
          <a:blip r:embed="rId6"/>
          <a:stretch>
            <a:fillRect/>
          </a:stretch>
        </p:blipFill>
        <p:spPr>
          <a:xfrm>
            <a:off x="5950471" y="1370853"/>
            <a:ext cx="2249277" cy="1872620"/>
          </a:xfrm>
          <a:prstGeom prst="rect">
            <a:avLst/>
          </a:prstGeom>
        </p:spPr>
      </p:pic>
      <p:pic>
        <p:nvPicPr>
          <p:cNvPr id="26" name="Picture 25">
            <a:extLst>
              <a:ext uri="{FF2B5EF4-FFF2-40B4-BE49-F238E27FC236}">
                <a16:creationId xmlns:a16="http://schemas.microsoft.com/office/drawing/2014/main" id="{0D574239-A2A1-469E-9027-33C19A49F0D9}"/>
              </a:ext>
            </a:extLst>
          </p:cNvPr>
          <p:cNvPicPr>
            <a:picLocks noChangeAspect="1"/>
          </p:cNvPicPr>
          <p:nvPr/>
        </p:nvPicPr>
        <p:blipFill rotWithShape="1">
          <a:blip r:embed="rId7">
            <a:extLst>
              <a:ext uri="{28A0092B-C50C-407E-A947-70E740481C1C}">
                <a14:useLocalDpi xmlns:a14="http://schemas.microsoft.com/office/drawing/2010/main" val="0"/>
              </a:ext>
            </a:extLst>
          </a:blip>
          <a:srcRect l="2666" r="1"/>
          <a:stretch/>
        </p:blipFill>
        <p:spPr>
          <a:xfrm>
            <a:off x="10236269" y="3572132"/>
            <a:ext cx="1834333" cy="1322913"/>
          </a:xfrm>
          <a:prstGeom prst="rect">
            <a:avLst/>
          </a:prstGeom>
        </p:spPr>
      </p:pic>
      <p:sp>
        <p:nvSpPr>
          <p:cNvPr id="5" name="TextBox 4">
            <a:extLst>
              <a:ext uri="{FF2B5EF4-FFF2-40B4-BE49-F238E27FC236}">
                <a16:creationId xmlns:a16="http://schemas.microsoft.com/office/drawing/2014/main" id="{0DC0BBE5-07CD-4353-BF5B-2DF7113E71A0}"/>
              </a:ext>
            </a:extLst>
          </p:cNvPr>
          <p:cNvSpPr txBox="1"/>
          <p:nvPr/>
        </p:nvSpPr>
        <p:spPr>
          <a:xfrm>
            <a:off x="10236269" y="3570414"/>
            <a:ext cx="1116420" cy="369332"/>
          </a:xfrm>
          <a:prstGeom prst="rect">
            <a:avLst/>
          </a:prstGeom>
          <a:solidFill>
            <a:schemeClr val="bg1"/>
          </a:solidFill>
        </p:spPr>
        <p:txBody>
          <a:bodyPr wrap="square" rtlCol="0">
            <a:spAutoFit/>
          </a:bodyPr>
          <a:lstStyle/>
          <a:p>
            <a:pPr algn="ctr"/>
            <a:r>
              <a:rPr lang="en-US" b="1" dirty="0"/>
              <a:t>Pure Mo</a:t>
            </a:r>
          </a:p>
        </p:txBody>
      </p:sp>
      <p:graphicFrame>
        <p:nvGraphicFramePr>
          <p:cNvPr id="6" name="Chart 5">
            <a:extLst>
              <a:ext uri="{FF2B5EF4-FFF2-40B4-BE49-F238E27FC236}">
                <a16:creationId xmlns:a16="http://schemas.microsoft.com/office/drawing/2014/main" id="{2FB6BAB0-6287-354D-4F5A-802310DCCDAE}"/>
              </a:ext>
            </a:extLst>
          </p:cNvPr>
          <p:cNvGraphicFramePr>
            <a:graphicFrameLocks/>
          </p:cNvGraphicFramePr>
          <p:nvPr>
            <p:extLst>
              <p:ext uri="{D42A27DB-BD31-4B8C-83A1-F6EECF244321}">
                <p14:modId xmlns:p14="http://schemas.microsoft.com/office/powerpoint/2010/main" val="2903046028"/>
              </p:ext>
            </p:extLst>
          </p:nvPr>
        </p:nvGraphicFramePr>
        <p:xfrm>
          <a:off x="5461094" y="3217842"/>
          <a:ext cx="2718524" cy="1985031"/>
        </p:xfrm>
        <a:graphic>
          <a:graphicData uri="http://schemas.openxmlformats.org/drawingml/2006/chart">
            <c:chart xmlns:c="http://schemas.openxmlformats.org/drawingml/2006/chart" xmlns:r="http://schemas.openxmlformats.org/officeDocument/2006/relationships" r:id="rId8"/>
          </a:graphicData>
        </a:graphic>
      </p:graphicFrame>
      <p:pic>
        <p:nvPicPr>
          <p:cNvPr id="17" name="Picture 16">
            <a:extLst>
              <a:ext uri="{FF2B5EF4-FFF2-40B4-BE49-F238E27FC236}">
                <a16:creationId xmlns:a16="http://schemas.microsoft.com/office/drawing/2014/main" id="{5B574634-7E2B-3D0B-E281-C22E16EBB0A2}"/>
              </a:ext>
            </a:extLst>
          </p:cNvPr>
          <p:cNvPicPr>
            <a:picLocks noChangeAspect="1"/>
          </p:cNvPicPr>
          <p:nvPr/>
        </p:nvPicPr>
        <p:blipFill>
          <a:blip r:embed="rId9"/>
          <a:stretch>
            <a:fillRect/>
          </a:stretch>
        </p:blipFill>
        <p:spPr>
          <a:xfrm>
            <a:off x="6831827" y="5001532"/>
            <a:ext cx="5238775" cy="1790312"/>
          </a:xfrm>
          <a:prstGeom prst="rect">
            <a:avLst/>
          </a:prstGeom>
        </p:spPr>
      </p:pic>
      <p:sp>
        <p:nvSpPr>
          <p:cNvPr id="24" name="TextBox 23">
            <a:extLst>
              <a:ext uri="{FF2B5EF4-FFF2-40B4-BE49-F238E27FC236}">
                <a16:creationId xmlns:a16="http://schemas.microsoft.com/office/drawing/2014/main" id="{58B2A4DE-9C60-B440-8E6B-8AD11BEEAAE6}"/>
              </a:ext>
            </a:extLst>
          </p:cNvPr>
          <p:cNvSpPr txBox="1"/>
          <p:nvPr/>
        </p:nvSpPr>
        <p:spPr>
          <a:xfrm>
            <a:off x="7810956" y="4643386"/>
            <a:ext cx="2057400" cy="369332"/>
          </a:xfrm>
          <a:prstGeom prst="rect">
            <a:avLst/>
          </a:prstGeom>
          <a:solidFill>
            <a:schemeClr val="bg1"/>
          </a:solidFill>
        </p:spPr>
        <p:txBody>
          <a:bodyPr wrap="square" rtlCol="0">
            <a:spAutoFit/>
          </a:bodyPr>
          <a:lstStyle/>
          <a:p>
            <a:pPr algn="ctr"/>
            <a:r>
              <a:rPr lang="en-US" b="1" dirty="0"/>
              <a:t>Mo + 0.15mol% </a:t>
            </a:r>
            <a:r>
              <a:rPr lang="en-US" b="1" dirty="0" err="1"/>
              <a:t>ZrC</a:t>
            </a:r>
            <a:endParaRPr lang="en-US" b="1" dirty="0"/>
          </a:p>
        </p:txBody>
      </p:sp>
      <p:pic>
        <p:nvPicPr>
          <p:cNvPr id="29" name="Picture 28">
            <a:extLst>
              <a:ext uri="{FF2B5EF4-FFF2-40B4-BE49-F238E27FC236}">
                <a16:creationId xmlns:a16="http://schemas.microsoft.com/office/drawing/2014/main" id="{C8C49D7E-3380-7766-4892-022811389A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8927" y="3509840"/>
            <a:ext cx="1659429" cy="1203756"/>
          </a:xfrm>
          <a:prstGeom prst="rect">
            <a:avLst/>
          </a:prstGeom>
          <a:ln w="57150">
            <a:noFill/>
          </a:ln>
        </p:spPr>
      </p:pic>
      <p:sp>
        <p:nvSpPr>
          <p:cNvPr id="30" name="TextBox 29">
            <a:extLst>
              <a:ext uri="{FF2B5EF4-FFF2-40B4-BE49-F238E27FC236}">
                <a16:creationId xmlns:a16="http://schemas.microsoft.com/office/drawing/2014/main" id="{C971FF33-26BD-C40C-F846-3FE20CC8EDC8}"/>
              </a:ext>
            </a:extLst>
          </p:cNvPr>
          <p:cNvSpPr txBox="1"/>
          <p:nvPr/>
        </p:nvSpPr>
        <p:spPr>
          <a:xfrm>
            <a:off x="6831827" y="901830"/>
            <a:ext cx="5449633" cy="923330"/>
          </a:xfrm>
          <a:prstGeom prst="rect">
            <a:avLst/>
          </a:prstGeom>
          <a:solidFill>
            <a:schemeClr val="bg1"/>
          </a:solidFill>
        </p:spPr>
        <p:txBody>
          <a:bodyPr wrap="square" rtlCol="0">
            <a:spAutoFit/>
          </a:bodyPr>
          <a:lstStyle/>
          <a:p>
            <a:pPr algn="ctr"/>
            <a:r>
              <a:rPr lang="en-US" b="1" i="1" dirty="0">
                <a:solidFill>
                  <a:srgbClr val="FF0000"/>
                </a:solidFill>
              </a:rPr>
              <a:t>Thank you for your attention! </a:t>
            </a:r>
          </a:p>
          <a:p>
            <a:pPr algn="ctr"/>
            <a:r>
              <a:rPr lang="en-US" b="1" i="1" dirty="0">
                <a:solidFill>
                  <a:srgbClr val="FF0000"/>
                </a:solidFill>
              </a:rPr>
              <a:t>Feel free to contact me with additional questions: cromnes2@illinois.edu or carly.j.romnes@nasa.gov</a:t>
            </a:r>
          </a:p>
        </p:txBody>
      </p:sp>
      <p:pic>
        <p:nvPicPr>
          <p:cNvPr id="31" name="Picture 30">
            <a:extLst>
              <a:ext uri="{FF2B5EF4-FFF2-40B4-BE49-F238E27FC236}">
                <a16:creationId xmlns:a16="http://schemas.microsoft.com/office/drawing/2014/main" id="{20E7190E-4E6D-F7DD-C001-6063F48426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7002" y="1769511"/>
            <a:ext cx="2133602" cy="1687086"/>
          </a:xfrm>
          <a:prstGeom prst="rect">
            <a:avLst/>
          </a:prstGeom>
        </p:spPr>
      </p:pic>
    </p:spTree>
    <p:extLst>
      <p:ext uri="{BB962C8B-B14F-4D97-AF65-F5344CB8AC3E}">
        <p14:creationId xmlns:p14="http://schemas.microsoft.com/office/powerpoint/2010/main" val="11220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7">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7">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descr="A close-up of a planet&#10;&#10;Description automatically generated with medium confidence">
            <a:extLst>
              <a:ext uri="{FF2B5EF4-FFF2-40B4-BE49-F238E27FC236}">
                <a16:creationId xmlns:a16="http://schemas.microsoft.com/office/drawing/2014/main" id="{B2E2078D-06EB-7511-386D-5CF258D2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791" y="1959564"/>
            <a:ext cx="1659811" cy="1506081"/>
          </a:xfrm>
          <a:prstGeom prst="rect">
            <a:avLst/>
          </a:prstGeom>
        </p:spPr>
      </p:pic>
      <p:sp>
        <p:nvSpPr>
          <p:cNvPr id="147" name="Google Shape;147;p7"/>
          <p:cNvSpPr txBox="1">
            <a:spLocks noGrp="1"/>
          </p:cNvSpPr>
          <p:nvPr>
            <p:ph type="body" idx="1"/>
          </p:nvPr>
        </p:nvSpPr>
        <p:spPr>
          <a:xfrm>
            <a:off x="336844" y="874227"/>
            <a:ext cx="5759156" cy="5562785"/>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1600" dirty="0">
                <a:latin typeface="Arial" panose="020B0604020202020204" pitchFamily="34" charset="0"/>
                <a:cs typeface="Arial" panose="020B0604020202020204" pitchFamily="34" charset="0"/>
              </a:rPr>
              <a:t>Goal of this work is to reduce/prevent AM refractory alloy cracking through material design utilizing computational approaches</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600" dirty="0">
                <a:latin typeface="Arial" panose="020B0604020202020204" pitchFamily="34" charset="0"/>
                <a:cs typeface="Arial" panose="020B0604020202020204" pitchFamily="34" charset="0"/>
              </a:rPr>
              <a:t>Initial experimental validation of computer simulations started, issues identified</a:t>
            </a:r>
          </a:p>
          <a:p>
            <a:pPr marL="0" lv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600" dirty="0">
                <a:latin typeface="Arial" panose="020B0604020202020204" pitchFamily="34" charset="0"/>
                <a:cs typeface="Arial" panose="020B0604020202020204" pitchFamily="34" charset="0"/>
              </a:rPr>
              <a:t>Pure metal print parameter optimization performed, in-process for Mo-carbide samples</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600" dirty="0">
                <a:latin typeface="Arial" panose="020B0604020202020204" pitchFamily="34" charset="0"/>
                <a:cs typeface="Arial" panose="020B0604020202020204" pitchFamily="34" charset="0"/>
              </a:rPr>
              <a:t>Initial Mo + </a:t>
            </a:r>
            <a:r>
              <a:rPr lang="en-US" sz="1600" dirty="0" err="1">
                <a:latin typeface="Arial" panose="020B0604020202020204" pitchFamily="34" charset="0"/>
                <a:cs typeface="Arial" panose="020B0604020202020204" pitchFamily="34" charset="0"/>
              </a:rPr>
              <a:t>ZrC</a:t>
            </a:r>
            <a:r>
              <a:rPr lang="en-US" sz="1600" dirty="0">
                <a:latin typeface="Arial" panose="020B0604020202020204" pitchFamily="34" charset="0"/>
                <a:cs typeface="Arial" panose="020B0604020202020204" pitchFamily="34" charset="0"/>
              </a:rPr>
              <a:t> results show promising trends, particularly after heat treatment</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600" dirty="0">
                <a:latin typeface="Arial" panose="020B0604020202020204" pitchFamily="34" charset="0"/>
                <a:cs typeface="Arial" panose="020B0604020202020204" pitchFamily="34" charset="0"/>
              </a:rPr>
              <a:t>Investigate effects of dispersoids on mechanical properties</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600" dirty="0">
                <a:latin typeface="Arial" panose="020B0604020202020204" pitchFamily="34" charset="0"/>
                <a:cs typeface="Arial" panose="020B0604020202020204" pitchFamily="34" charset="0"/>
              </a:rPr>
              <a:t>Further investigate effects of nanoparticle size and print parameters</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600" dirty="0">
                <a:latin typeface="Arial" panose="020B0604020202020204" pitchFamily="34" charset="0"/>
                <a:cs typeface="Arial" panose="020B0604020202020204" pitchFamily="34" charset="0"/>
              </a:rPr>
              <a:t>Extend work to W and Mo + other carbides</a:t>
            </a:r>
          </a:p>
          <a:p>
            <a:pPr marL="0" indent="0">
              <a:lnSpc>
                <a:spcPct val="100000"/>
              </a:lnSpc>
              <a:spcBef>
                <a:spcPts val="0"/>
              </a:spcBef>
              <a:buSzPts val="3000"/>
              <a:buNone/>
            </a:pPr>
            <a:endParaRPr lang="en-US" sz="16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4"/>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Summary</a:t>
            </a:r>
            <a:r>
              <a:rPr lang="en-US" sz="2400" u="none" strike="noStrike" cap="none" dirty="0">
                <a:solidFill>
                  <a:schemeClr val="lt1"/>
                </a:solidFill>
                <a:latin typeface="+mn-lt"/>
                <a:ea typeface="Helvetica Neue Light"/>
                <a:cs typeface="Helvetica Neue Light"/>
                <a:sym typeface="Helvetica Neue Light"/>
              </a:rPr>
              <a:t> and Future Work</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41725151-26FC-4ACD-93DF-8F9469ABEA10}"/>
              </a:ext>
            </a:extLst>
          </p:cNvPr>
          <p:cNvSpPr>
            <a:spLocks noGrp="1"/>
          </p:cNvSpPr>
          <p:nvPr>
            <p:ph type="sldNum" sz="quarter" idx="12"/>
          </p:nvPr>
        </p:nvSpPr>
        <p:spPr/>
        <p:txBody>
          <a:bodyPr/>
          <a:lstStyle/>
          <a:p>
            <a:fld id="{A4779A86-D654-4494-B57A-03F354CB4128}" type="slidenum">
              <a:rPr lang="en-US" smtClean="0"/>
              <a:t>33</a:t>
            </a:fld>
            <a:endParaRPr lang="en-US"/>
          </a:p>
        </p:txBody>
      </p:sp>
      <p:pic>
        <p:nvPicPr>
          <p:cNvPr id="19" name="Picture 18">
            <a:extLst>
              <a:ext uri="{FF2B5EF4-FFF2-40B4-BE49-F238E27FC236}">
                <a16:creationId xmlns:a16="http://schemas.microsoft.com/office/drawing/2014/main" id="{13E2EDE3-2F29-4476-AB49-06EC8A755FF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2" name="Picture 1">
            <a:extLst>
              <a:ext uri="{FF2B5EF4-FFF2-40B4-BE49-F238E27FC236}">
                <a16:creationId xmlns:a16="http://schemas.microsoft.com/office/drawing/2014/main" id="{2ECFAD38-ACA8-4EEF-9A8E-4A38CE16209C}"/>
              </a:ext>
            </a:extLst>
          </p:cNvPr>
          <p:cNvPicPr>
            <a:picLocks noChangeAspect="1"/>
          </p:cNvPicPr>
          <p:nvPr/>
        </p:nvPicPr>
        <p:blipFill>
          <a:blip r:embed="rId6"/>
          <a:stretch>
            <a:fillRect/>
          </a:stretch>
        </p:blipFill>
        <p:spPr>
          <a:xfrm>
            <a:off x="5950471" y="1370853"/>
            <a:ext cx="2249277" cy="1872620"/>
          </a:xfrm>
          <a:prstGeom prst="rect">
            <a:avLst/>
          </a:prstGeom>
        </p:spPr>
      </p:pic>
      <p:pic>
        <p:nvPicPr>
          <p:cNvPr id="25" name="Picture 24">
            <a:extLst>
              <a:ext uri="{FF2B5EF4-FFF2-40B4-BE49-F238E27FC236}">
                <a16:creationId xmlns:a16="http://schemas.microsoft.com/office/drawing/2014/main" id="{6758050B-8E66-4ACE-A74D-A27A98C72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7002" y="1769511"/>
            <a:ext cx="2133602" cy="1687086"/>
          </a:xfrm>
          <a:prstGeom prst="rect">
            <a:avLst/>
          </a:prstGeom>
        </p:spPr>
      </p:pic>
      <p:pic>
        <p:nvPicPr>
          <p:cNvPr id="26" name="Picture 25">
            <a:extLst>
              <a:ext uri="{FF2B5EF4-FFF2-40B4-BE49-F238E27FC236}">
                <a16:creationId xmlns:a16="http://schemas.microsoft.com/office/drawing/2014/main" id="{0D574239-A2A1-469E-9027-33C19A49F0D9}"/>
              </a:ext>
            </a:extLst>
          </p:cNvPr>
          <p:cNvPicPr>
            <a:picLocks noChangeAspect="1"/>
          </p:cNvPicPr>
          <p:nvPr/>
        </p:nvPicPr>
        <p:blipFill rotWithShape="1">
          <a:blip r:embed="rId8">
            <a:extLst>
              <a:ext uri="{28A0092B-C50C-407E-A947-70E740481C1C}">
                <a14:useLocalDpi xmlns:a14="http://schemas.microsoft.com/office/drawing/2010/main" val="0"/>
              </a:ext>
            </a:extLst>
          </a:blip>
          <a:srcRect l="2666" r="1"/>
          <a:stretch/>
        </p:blipFill>
        <p:spPr>
          <a:xfrm>
            <a:off x="10236269" y="3572132"/>
            <a:ext cx="1834333" cy="1322913"/>
          </a:xfrm>
          <a:prstGeom prst="rect">
            <a:avLst/>
          </a:prstGeom>
        </p:spPr>
      </p:pic>
      <p:sp>
        <p:nvSpPr>
          <p:cNvPr id="5" name="TextBox 4">
            <a:extLst>
              <a:ext uri="{FF2B5EF4-FFF2-40B4-BE49-F238E27FC236}">
                <a16:creationId xmlns:a16="http://schemas.microsoft.com/office/drawing/2014/main" id="{0DC0BBE5-07CD-4353-BF5B-2DF7113E71A0}"/>
              </a:ext>
            </a:extLst>
          </p:cNvPr>
          <p:cNvSpPr txBox="1"/>
          <p:nvPr/>
        </p:nvSpPr>
        <p:spPr>
          <a:xfrm>
            <a:off x="10236269" y="3570414"/>
            <a:ext cx="1116420" cy="369332"/>
          </a:xfrm>
          <a:prstGeom prst="rect">
            <a:avLst/>
          </a:prstGeom>
          <a:solidFill>
            <a:schemeClr val="bg1"/>
          </a:solidFill>
        </p:spPr>
        <p:txBody>
          <a:bodyPr wrap="square" rtlCol="0">
            <a:spAutoFit/>
          </a:bodyPr>
          <a:lstStyle/>
          <a:p>
            <a:pPr algn="ctr"/>
            <a:r>
              <a:rPr lang="en-US" b="1" dirty="0"/>
              <a:t>Pure Mo</a:t>
            </a:r>
          </a:p>
        </p:txBody>
      </p:sp>
      <p:sp>
        <p:nvSpPr>
          <p:cNvPr id="13" name="TextBox 12">
            <a:extLst>
              <a:ext uri="{FF2B5EF4-FFF2-40B4-BE49-F238E27FC236}">
                <a16:creationId xmlns:a16="http://schemas.microsoft.com/office/drawing/2014/main" id="{BCA9D8A6-3208-4FD9-8E7F-9EE998CCC5F6}"/>
              </a:ext>
            </a:extLst>
          </p:cNvPr>
          <p:cNvSpPr txBox="1"/>
          <p:nvPr/>
        </p:nvSpPr>
        <p:spPr>
          <a:xfrm>
            <a:off x="6831827" y="901830"/>
            <a:ext cx="5449633" cy="923330"/>
          </a:xfrm>
          <a:prstGeom prst="rect">
            <a:avLst/>
          </a:prstGeom>
          <a:solidFill>
            <a:schemeClr val="bg1"/>
          </a:solidFill>
        </p:spPr>
        <p:txBody>
          <a:bodyPr wrap="square" rtlCol="0">
            <a:spAutoFit/>
          </a:bodyPr>
          <a:lstStyle/>
          <a:p>
            <a:pPr algn="ctr"/>
            <a:r>
              <a:rPr lang="en-US" b="1" i="1" dirty="0">
                <a:solidFill>
                  <a:srgbClr val="FF0000"/>
                </a:solidFill>
              </a:rPr>
              <a:t>Thank you for your attention! </a:t>
            </a:r>
          </a:p>
          <a:p>
            <a:pPr algn="ctr"/>
            <a:r>
              <a:rPr lang="en-US" b="1" i="1" dirty="0">
                <a:solidFill>
                  <a:srgbClr val="FF0000"/>
                </a:solidFill>
              </a:rPr>
              <a:t>Feel free to contact me with additional questions: cromnes2@illinois.edu or carly.j.romnes@nasa.gov</a:t>
            </a:r>
          </a:p>
        </p:txBody>
      </p:sp>
      <p:graphicFrame>
        <p:nvGraphicFramePr>
          <p:cNvPr id="6" name="Chart 5">
            <a:extLst>
              <a:ext uri="{FF2B5EF4-FFF2-40B4-BE49-F238E27FC236}">
                <a16:creationId xmlns:a16="http://schemas.microsoft.com/office/drawing/2014/main" id="{2FB6BAB0-6287-354D-4F5A-802310DCCDAE}"/>
              </a:ext>
            </a:extLst>
          </p:cNvPr>
          <p:cNvGraphicFramePr>
            <a:graphicFrameLocks/>
          </p:cNvGraphicFramePr>
          <p:nvPr/>
        </p:nvGraphicFramePr>
        <p:xfrm>
          <a:off x="5565772" y="3187700"/>
          <a:ext cx="2718524" cy="1985031"/>
        </p:xfrm>
        <a:graphic>
          <a:graphicData uri="http://schemas.openxmlformats.org/drawingml/2006/chart">
            <c:chart xmlns:c="http://schemas.openxmlformats.org/drawingml/2006/chart" xmlns:r="http://schemas.openxmlformats.org/officeDocument/2006/relationships" r:id="rId9"/>
          </a:graphicData>
        </a:graphic>
      </p:graphicFrame>
      <p:pic>
        <p:nvPicPr>
          <p:cNvPr id="17" name="Picture 16">
            <a:extLst>
              <a:ext uri="{FF2B5EF4-FFF2-40B4-BE49-F238E27FC236}">
                <a16:creationId xmlns:a16="http://schemas.microsoft.com/office/drawing/2014/main" id="{5B574634-7E2B-3D0B-E281-C22E16EBB0A2}"/>
              </a:ext>
            </a:extLst>
          </p:cNvPr>
          <p:cNvPicPr>
            <a:picLocks noChangeAspect="1"/>
          </p:cNvPicPr>
          <p:nvPr/>
        </p:nvPicPr>
        <p:blipFill>
          <a:blip r:embed="rId10"/>
          <a:stretch>
            <a:fillRect/>
          </a:stretch>
        </p:blipFill>
        <p:spPr>
          <a:xfrm>
            <a:off x="6831827" y="5001532"/>
            <a:ext cx="5238775" cy="1790312"/>
          </a:xfrm>
          <a:prstGeom prst="rect">
            <a:avLst/>
          </a:prstGeom>
        </p:spPr>
      </p:pic>
      <p:sp>
        <p:nvSpPr>
          <p:cNvPr id="24" name="TextBox 23">
            <a:extLst>
              <a:ext uri="{FF2B5EF4-FFF2-40B4-BE49-F238E27FC236}">
                <a16:creationId xmlns:a16="http://schemas.microsoft.com/office/drawing/2014/main" id="{58B2A4DE-9C60-B440-8E6B-8AD11BEEAAE6}"/>
              </a:ext>
            </a:extLst>
          </p:cNvPr>
          <p:cNvSpPr txBox="1"/>
          <p:nvPr/>
        </p:nvSpPr>
        <p:spPr>
          <a:xfrm>
            <a:off x="7810956" y="4643386"/>
            <a:ext cx="2057400" cy="369332"/>
          </a:xfrm>
          <a:prstGeom prst="rect">
            <a:avLst/>
          </a:prstGeom>
          <a:solidFill>
            <a:schemeClr val="bg1"/>
          </a:solidFill>
        </p:spPr>
        <p:txBody>
          <a:bodyPr wrap="square" rtlCol="0">
            <a:spAutoFit/>
          </a:bodyPr>
          <a:lstStyle/>
          <a:p>
            <a:pPr algn="ctr"/>
            <a:r>
              <a:rPr lang="en-US" b="1" dirty="0"/>
              <a:t>Mo + 0.15mol% </a:t>
            </a:r>
            <a:r>
              <a:rPr lang="en-US" b="1" dirty="0" err="1"/>
              <a:t>ZrC</a:t>
            </a:r>
            <a:endParaRPr lang="en-US" b="1" dirty="0"/>
          </a:p>
        </p:txBody>
      </p:sp>
      <p:pic>
        <p:nvPicPr>
          <p:cNvPr id="29" name="Picture 28">
            <a:extLst>
              <a:ext uri="{FF2B5EF4-FFF2-40B4-BE49-F238E27FC236}">
                <a16:creationId xmlns:a16="http://schemas.microsoft.com/office/drawing/2014/main" id="{C8C49D7E-3380-7766-4892-022811389A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8927" y="3509840"/>
            <a:ext cx="1659429" cy="1203756"/>
          </a:xfrm>
          <a:prstGeom prst="rect">
            <a:avLst/>
          </a:prstGeom>
          <a:ln w="57150">
            <a:noFill/>
          </a:ln>
        </p:spPr>
      </p:pic>
      <p:sp>
        <p:nvSpPr>
          <p:cNvPr id="7" name="TextBox 6">
            <a:extLst>
              <a:ext uri="{FF2B5EF4-FFF2-40B4-BE49-F238E27FC236}">
                <a16:creationId xmlns:a16="http://schemas.microsoft.com/office/drawing/2014/main" id="{90B1DAC6-7DC5-788D-CE3A-529984A57E9A}"/>
              </a:ext>
            </a:extLst>
          </p:cNvPr>
          <p:cNvSpPr txBox="1"/>
          <p:nvPr/>
        </p:nvSpPr>
        <p:spPr>
          <a:xfrm>
            <a:off x="336844" y="5622293"/>
            <a:ext cx="5505156" cy="1169551"/>
          </a:xfrm>
          <a:prstGeom prst="rect">
            <a:avLst/>
          </a:prstGeom>
          <a:solidFill>
            <a:schemeClr val="bg1"/>
          </a:solidFill>
        </p:spPr>
        <p:txBody>
          <a:bodyPr wrap="square" rtlCol="0">
            <a:spAutoFit/>
          </a:bodyPr>
          <a:lstStyle/>
          <a:p>
            <a:r>
              <a:rPr lang="en-US" sz="1400" dirty="0"/>
              <a:t>This research is supported by a NASA Space Technology Research Fellowship, No. 80NSSC19K1168 and was carried out in part at the Materials Research Laboratory Central Research Facilities at the University of Illinois at Urbana-Champaign and the NASA Marshall Space Flight Center.</a:t>
            </a:r>
          </a:p>
        </p:txBody>
      </p:sp>
      <p:sp>
        <p:nvSpPr>
          <p:cNvPr id="8" name="TextBox 7">
            <a:extLst>
              <a:ext uri="{FF2B5EF4-FFF2-40B4-BE49-F238E27FC236}">
                <a16:creationId xmlns:a16="http://schemas.microsoft.com/office/drawing/2014/main" id="{8D7366E3-678A-61E3-458E-83712F0BE6AD}"/>
              </a:ext>
            </a:extLst>
          </p:cNvPr>
          <p:cNvSpPr txBox="1"/>
          <p:nvPr/>
        </p:nvSpPr>
        <p:spPr>
          <a:xfrm>
            <a:off x="4931378" y="20698"/>
            <a:ext cx="5759156"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Special thank you to: Fernando Reyes-Tirado, Toren Hobbs, Jamelle Williams, Omar Mireles, Prof. James Stubbins, Prof. Jessica Krogstad, and the NASA RAAMBO team</a:t>
            </a:r>
          </a:p>
        </p:txBody>
      </p:sp>
    </p:spTree>
    <p:extLst>
      <p:ext uri="{BB962C8B-B14F-4D97-AF65-F5344CB8AC3E}">
        <p14:creationId xmlns:p14="http://schemas.microsoft.com/office/powerpoint/2010/main" val="4133111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2" name="Google Shape;123;p4">
            <a:extLst>
              <a:ext uri="{FF2B5EF4-FFF2-40B4-BE49-F238E27FC236}">
                <a16:creationId xmlns:a16="http://schemas.microsoft.com/office/drawing/2014/main" id="{00DF8F85-9B48-104E-9E43-C984BC40DD4F}"/>
              </a:ext>
            </a:extLst>
          </p:cNvPr>
          <p:cNvSpPr txBox="1"/>
          <p:nvPr/>
        </p:nvSpPr>
        <p:spPr>
          <a:xfrm>
            <a:off x="1295400" y="2948490"/>
            <a:ext cx="9601200" cy="13387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ea typeface="Helvetica Neue"/>
                <a:cs typeface="Helvetica Neue"/>
                <a:sym typeface="Helvetica Neue"/>
              </a:rPr>
              <a:t>Backup Slides</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a:p>
            <a:pPr lvl="0" algn="ctr"/>
            <a:endParaRPr lang="en-US" sz="1800" dirty="0">
              <a:solidFill>
                <a:schemeClr val="bg1"/>
              </a:solidFill>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E2F38740-837B-48DE-B044-60DA6B04F2F5}"/>
              </a:ext>
            </a:extLst>
          </p:cNvPr>
          <p:cNvSpPr>
            <a:spLocks noGrp="1"/>
          </p:cNvSpPr>
          <p:nvPr>
            <p:ph type="sldNum" sz="quarter" idx="12"/>
          </p:nvPr>
        </p:nvSpPr>
        <p:spPr/>
        <p:txBody>
          <a:bodyPr/>
          <a:lstStyle/>
          <a:p>
            <a:fld id="{A4779A86-D654-4494-B57A-03F354CB4128}" type="slidenum">
              <a:rPr lang="en-US" smtClean="0"/>
              <a:t>34</a:t>
            </a:fld>
            <a:endParaRPr lang="en-US"/>
          </a:p>
        </p:txBody>
      </p:sp>
      <p:pic>
        <p:nvPicPr>
          <p:cNvPr id="10" name="Picture 9">
            <a:extLst>
              <a:ext uri="{FF2B5EF4-FFF2-40B4-BE49-F238E27FC236}">
                <a16:creationId xmlns:a16="http://schemas.microsoft.com/office/drawing/2014/main" id="{CF2FA7E9-A7BF-4716-89E0-C71FBDDD43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Tree>
    <p:extLst>
      <p:ext uri="{BB962C8B-B14F-4D97-AF65-F5344CB8AC3E}">
        <p14:creationId xmlns:p14="http://schemas.microsoft.com/office/powerpoint/2010/main" val="3150923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3935"/>
            <a:ext cx="10402026"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Specimen shape used for print parameter optimization ensured parameters useful for more complex shapes  </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35</a:t>
            </a:fld>
            <a:endParaRPr lang="en-US"/>
          </a:p>
        </p:txBody>
      </p:sp>
      <p:sp>
        <p:nvSpPr>
          <p:cNvPr id="19" name="TextBox 18">
            <a:extLst>
              <a:ext uri="{FF2B5EF4-FFF2-40B4-BE49-F238E27FC236}">
                <a16:creationId xmlns:a16="http://schemas.microsoft.com/office/drawing/2014/main" id="{F52DD308-EE3A-468D-A80C-56497DA1E75E}"/>
              </a:ext>
            </a:extLst>
          </p:cNvPr>
          <p:cNvSpPr txBox="1"/>
          <p:nvPr/>
        </p:nvSpPr>
        <p:spPr>
          <a:xfrm>
            <a:off x="537706" y="894599"/>
            <a:ext cx="5469408" cy="338554"/>
          </a:xfrm>
          <a:prstGeom prst="rect">
            <a:avLst/>
          </a:prstGeom>
          <a:noFill/>
        </p:spPr>
        <p:txBody>
          <a:bodyPr wrap="square" rtlCol="0">
            <a:spAutoFit/>
          </a:bodyPr>
          <a:lstStyle/>
          <a:p>
            <a:pPr algn="ctr"/>
            <a:r>
              <a:rPr lang="en-US" sz="1600" b="1" dirty="0"/>
              <a:t>Build plate with several samples for parameter optimization</a:t>
            </a:r>
          </a:p>
        </p:txBody>
      </p:sp>
      <p:sp>
        <p:nvSpPr>
          <p:cNvPr id="24" name="TextBox 23">
            <a:extLst>
              <a:ext uri="{FF2B5EF4-FFF2-40B4-BE49-F238E27FC236}">
                <a16:creationId xmlns:a16="http://schemas.microsoft.com/office/drawing/2014/main" id="{A51C3800-2D26-4DF2-B0FD-56F3774AB69B}"/>
              </a:ext>
            </a:extLst>
          </p:cNvPr>
          <p:cNvSpPr txBox="1"/>
          <p:nvPr/>
        </p:nvSpPr>
        <p:spPr>
          <a:xfrm>
            <a:off x="7814826" y="1227515"/>
            <a:ext cx="3478552" cy="584775"/>
          </a:xfrm>
          <a:prstGeom prst="rect">
            <a:avLst/>
          </a:prstGeom>
          <a:noFill/>
        </p:spPr>
        <p:txBody>
          <a:bodyPr wrap="square" rtlCol="0">
            <a:spAutoFit/>
          </a:bodyPr>
          <a:lstStyle/>
          <a:p>
            <a:pPr algn="ctr"/>
            <a:r>
              <a:rPr lang="en-US" sz="1600" b="1" dirty="0"/>
              <a:t>Example of parameter optimization sample cross-section</a:t>
            </a:r>
          </a:p>
        </p:txBody>
      </p:sp>
      <p:pic>
        <p:nvPicPr>
          <p:cNvPr id="29" name="Picture 28">
            <a:extLst>
              <a:ext uri="{FF2B5EF4-FFF2-40B4-BE49-F238E27FC236}">
                <a16:creationId xmlns:a16="http://schemas.microsoft.com/office/drawing/2014/main" id="{507FC4AF-934A-4F4E-A049-2E35F501ED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pic>
        <p:nvPicPr>
          <p:cNvPr id="25" name="Content Placeholder 5" descr="A picture containing indoor, blue&#10;&#10;Description automatically generated">
            <a:extLst>
              <a:ext uri="{FF2B5EF4-FFF2-40B4-BE49-F238E27FC236}">
                <a16:creationId xmlns:a16="http://schemas.microsoft.com/office/drawing/2014/main" id="{8A6E49D4-BDC9-43A6-8BE9-8B0BA7F0340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66997" y="1227515"/>
            <a:ext cx="4610826" cy="3147196"/>
          </a:xfrm>
        </p:spPr>
      </p:pic>
      <p:pic>
        <p:nvPicPr>
          <p:cNvPr id="6" name="Picture 5" descr="A close-up of a planet&#10;&#10;Description automatically generated with medium confidence">
            <a:extLst>
              <a:ext uri="{FF2B5EF4-FFF2-40B4-BE49-F238E27FC236}">
                <a16:creationId xmlns:a16="http://schemas.microsoft.com/office/drawing/2014/main" id="{7E8A37B3-F108-480B-BF15-89D2E215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4940" y="1884407"/>
            <a:ext cx="4404478" cy="3996540"/>
          </a:xfrm>
          <a:prstGeom prst="rect">
            <a:avLst/>
          </a:prstGeom>
        </p:spPr>
      </p:pic>
      <p:sp>
        <p:nvSpPr>
          <p:cNvPr id="33" name="TextBox 32">
            <a:extLst>
              <a:ext uri="{FF2B5EF4-FFF2-40B4-BE49-F238E27FC236}">
                <a16:creationId xmlns:a16="http://schemas.microsoft.com/office/drawing/2014/main" id="{1344AF20-47DD-7210-4914-D765A15B876A}"/>
              </a:ext>
            </a:extLst>
          </p:cNvPr>
          <p:cNvSpPr txBox="1"/>
          <p:nvPr/>
        </p:nvSpPr>
        <p:spPr>
          <a:xfrm>
            <a:off x="7522749" y="5180992"/>
            <a:ext cx="1068183" cy="646331"/>
          </a:xfrm>
          <a:prstGeom prst="rect">
            <a:avLst/>
          </a:prstGeom>
          <a:noFill/>
        </p:spPr>
        <p:txBody>
          <a:bodyPr wrap="square" rtlCol="0">
            <a:spAutoFit/>
          </a:bodyPr>
          <a:lstStyle/>
          <a:p>
            <a:pPr algn="ctr"/>
            <a:r>
              <a:rPr lang="en-US" b="1" dirty="0">
                <a:solidFill>
                  <a:schemeClr val="bg1"/>
                </a:solidFill>
              </a:rPr>
              <a:t>Build Direction</a:t>
            </a:r>
          </a:p>
        </p:txBody>
      </p:sp>
      <p:cxnSp>
        <p:nvCxnSpPr>
          <p:cNvPr id="32" name="Straight Arrow Connector 31">
            <a:extLst>
              <a:ext uri="{FF2B5EF4-FFF2-40B4-BE49-F238E27FC236}">
                <a16:creationId xmlns:a16="http://schemas.microsoft.com/office/drawing/2014/main" id="{EB10D783-9B90-794C-D059-B91AED627A1A}"/>
              </a:ext>
            </a:extLst>
          </p:cNvPr>
          <p:cNvCxnSpPr>
            <a:cxnSpLocks/>
          </p:cNvCxnSpPr>
          <p:nvPr/>
        </p:nvCxnSpPr>
        <p:spPr>
          <a:xfrm flipV="1">
            <a:off x="7481184" y="5026107"/>
            <a:ext cx="0" cy="717156"/>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06DBD29E-8EAE-1E7C-312B-413FB96E5FC7}"/>
              </a:ext>
            </a:extLst>
          </p:cNvPr>
          <p:cNvPicPr>
            <a:picLocks noChangeAspect="1"/>
          </p:cNvPicPr>
          <p:nvPr/>
        </p:nvPicPr>
        <p:blipFill rotWithShape="1">
          <a:blip r:embed="rId7">
            <a:extLst>
              <a:ext uri="{28A0092B-C50C-407E-A947-70E740481C1C}">
                <a14:useLocalDpi xmlns:a14="http://schemas.microsoft.com/office/drawing/2010/main" val="0"/>
              </a:ext>
            </a:extLst>
          </a:blip>
          <a:srcRect l="28586" r="42940"/>
          <a:stretch/>
        </p:blipFill>
        <p:spPr>
          <a:xfrm rot="5400000">
            <a:off x="3748026" y="3477050"/>
            <a:ext cx="1952746" cy="3857625"/>
          </a:xfrm>
          <a:prstGeom prst="rect">
            <a:avLst/>
          </a:prstGeom>
        </p:spPr>
      </p:pic>
      <p:sp>
        <p:nvSpPr>
          <p:cNvPr id="5" name="TextBox 4">
            <a:extLst>
              <a:ext uri="{FF2B5EF4-FFF2-40B4-BE49-F238E27FC236}">
                <a16:creationId xmlns:a16="http://schemas.microsoft.com/office/drawing/2014/main" id="{A9610578-ACEF-8D6C-C6EB-C8FE9F3C8C97}"/>
              </a:ext>
            </a:extLst>
          </p:cNvPr>
          <p:cNvSpPr txBox="1"/>
          <p:nvPr/>
        </p:nvSpPr>
        <p:spPr>
          <a:xfrm>
            <a:off x="376807" y="4968815"/>
            <a:ext cx="2614158" cy="1077218"/>
          </a:xfrm>
          <a:prstGeom prst="rect">
            <a:avLst/>
          </a:prstGeom>
          <a:noFill/>
        </p:spPr>
        <p:txBody>
          <a:bodyPr wrap="square" rtlCol="0">
            <a:spAutoFit/>
          </a:bodyPr>
          <a:lstStyle/>
          <a:p>
            <a:pPr algn="ctr"/>
            <a:r>
              <a:rPr lang="en-US" sz="1600" b="1" dirty="0"/>
              <a:t>Example of parameter optimization sample burnout at build plate interface</a:t>
            </a:r>
          </a:p>
        </p:txBody>
      </p:sp>
      <p:sp>
        <p:nvSpPr>
          <p:cNvPr id="7" name="TextBox 6">
            <a:extLst>
              <a:ext uri="{FF2B5EF4-FFF2-40B4-BE49-F238E27FC236}">
                <a16:creationId xmlns:a16="http://schemas.microsoft.com/office/drawing/2014/main" id="{A559D4CC-1F48-1E33-1A12-F6E0C4D3B34C}"/>
              </a:ext>
            </a:extLst>
          </p:cNvPr>
          <p:cNvSpPr txBox="1"/>
          <p:nvPr/>
        </p:nvSpPr>
        <p:spPr>
          <a:xfrm>
            <a:off x="9337964" y="6484672"/>
            <a:ext cx="2891965" cy="338554"/>
          </a:xfrm>
          <a:prstGeom prst="rect">
            <a:avLst/>
          </a:prstGeom>
          <a:noFill/>
        </p:spPr>
        <p:txBody>
          <a:bodyPr wrap="square" rtlCol="0">
            <a:spAutoFit/>
          </a:bodyPr>
          <a:lstStyle/>
          <a:p>
            <a:pPr algn="ctr"/>
            <a:r>
              <a:rPr lang="en-US" sz="1600" b="1" dirty="0"/>
              <a:t>Experimental Methods/Results</a:t>
            </a:r>
          </a:p>
        </p:txBody>
      </p:sp>
    </p:spTree>
    <p:extLst>
      <p:ext uri="{BB962C8B-B14F-4D97-AF65-F5344CB8AC3E}">
        <p14:creationId xmlns:p14="http://schemas.microsoft.com/office/powerpoint/2010/main" val="11116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4168415"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Additive manufacturing (AM) can help reduce fabrication expenses of refractory materials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Used to fabricate near-net-shape components</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Powder recycling reduces material waste and cost associated with fabrication</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AM promotes fabrication of particularly complex structures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AM of refractory metals has many benefits</a:t>
            </a: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4</a:t>
            </a:fld>
            <a:endParaRPr lang="en-US"/>
          </a:p>
        </p:txBody>
      </p:sp>
      <p:sp>
        <p:nvSpPr>
          <p:cNvPr id="15" name="TextBox 14">
            <a:extLst>
              <a:ext uri="{FF2B5EF4-FFF2-40B4-BE49-F238E27FC236}">
                <a16:creationId xmlns:a16="http://schemas.microsoft.com/office/drawing/2014/main" id="{A1A1F0F3-C74B-458E-B83D-91CC152F7B3E}"/>
              </a:ext>
            </a:extLst>
          </p:cNvPr>
          <p:cNvSpPr txBox="1"/>
          <p:nvPr/>
        </p:nvSpPr>
        <p:spPr>
          <a:xfrm>
            <a:off x="5158452" y="918932"/>
            <a:ext cx="6128384" cy="338554"/>
          </a:xfrm>
          <a:prstGeom prst="rect">
            <a:avLst/>
          </a:prstGeom>
          <a:noFill/>
        </p:spPr>
        <p:txBody>
          <a:bodyPr wrap="square" rtlCol="0">
            <a:spAutoFit/>
          </a:bodyPr>
          <a:lstStyle/>
          <a:p>
            <a:pPr algn="ctr"/>
            <a:r>
              <a:rPr lang="en-US" sz="1600" b="1" dirty="0"/>
              <a:t>L-PBF molybdenum lattice structures with different unit cell sizes</a:t>
            </a:r>
          </a:p>
        </p:txBody>
      </p:sp>
      <p:sp>
        <p:nvSpPr>
          <p:cNvPr id="14" name="TextBox 13">
            <a:extLst>
              <a:ext uri="{FF2B5EF4-FFF2-40B4-BE49-F238E27FC236}">
                <a16:creationId xmlns:a16="http://schemas.microsoft.com/office/drawing/2014/main" id="{D99785E9-B00D-43B3-A737-AB926F29CFAF}"/>
              </a:ext>
            </a:extLst>
          </p:cNvPr>
          <p:cNvSpPr txBox="1"/>
          <p:nvPr/>
        </p:nvSpPr>
        <p:spPr>
          <a:xfrm>
            <a:off x="2674295" y="5456690"/>
            <a:ext cx="2367768" cy="584775"/>
          </a:xfrm>
          <a:prstGeom prst="rect">
            <a:avLst/>
          </a:prstGeom>
          <a:noFill/>
        </p:spPr>
        <p:txBody>
          <a:bodyPr wrap="square" rtlCol="0">
            <a:spAutoFit/>
          </a:bodyPr>
          <a:lstStyle/>
          <a:p>
            <a:pPr algn="ctr"/>
            <a:r>
              <a:rPr lang="en-US" sz="1600" b="1" dirty="0"/>
              <a:t>L-PBF tungsten, ultra-fine lattice, UC = 0.5 mm</a:t>
            </a:r>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2" name="TextBox 1">
            <a:extLst>
              <a:ext uri="{FF2B5EF4-FFF2-40B4-BE49-F238E27FC236}">
                <a16:creationId xmlns:a16="http://schemas.microsoft.com/office/drawing/2014/main" id="{2942CF0E-A48A-3A6C-21B7-928E2922CADA}"/>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pic>
        <p:nvPicPr>
          <p:cNvPr id="5" name="Picture 4">
            <a:extLst>
              <a:ext uri="{FF2B5EF4-FFF2-40B4-BE49-F238E27FC236}">
                <a16:creationId xmlns:a16="http://schemas.microsoft.com/office/drawing/2014/main" id="{306D2B7F-FDE6-4596-823D-A6ABDAE82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932" y="1296814"/>
            <a:ext cx="3353486" cy="2613106"/>
          </a:xfrm>
          <a:prstGeom prst="rect">
            <a:avLst/>
          </a:prstGeom>
        </p:spPr>
      </p:pic>
      <p:sp>
        <p:nvSpPr>
          <p:cNvPr id="19" name="TextBox 18">
            <a:extLst>
              <a:ext uri="{FF2B5EF4-FFF2-40B4-BE49-F238E27FC236}">
                <a16:creationId xmlns:a16="http://schemas.microsoft.com/office/drawing/2014/main" id="{D71EDFE3-6963-4929-8B5B-1F7857E51DD2}"/>
              </a:ext>
            </a:extLst>
          </p:cNvPr>
          <p:cNvSpPr txBox="1"/>
          <p:nvPr/>
        </p:nvSpPr>
        <p:spPr>
          <a:xfrm>
            <a:off x="8014143" y="5917796"/>
            <a:ext cx="1541730" cy="461665"/>
          </a:xfrm>
          <a:prstGeom prst="rect">
            <a:avLst/>
          </a:prstGeom>
          <a:noFill/>
        </p:spPr>
        <p:txBody>
          <a:bodyPr wrap="square" rtlCol="0">
            <a:spAutoFit/>
          </a:bodyPr>
          <a:lstStyle/>
          <a:p>
            <a:pPr algn="ctr"/>
            <a:r>
              <a:rPr lang="en-US" sz="1200" i="1" dirty="0"/>
              <a:t>Courtesy of B. Colon, UTEP</a:t>
            </a:r>
          </a:p>
        </p:txBody>
      </p:sp>
      <p:sp>
        <p:nvSpPr>
          <p:cNvPr id="20" name="TextBox 19">
            <a:extLst>
              <a:ext uri="{FF2B5EF4-FFF2-40B4-BE49-F238E27FC236}">
                <a16:creationId xmlns:a16="http://schemas.microsoft.com/office/drawing/2014/main" id="{82163569-D814-49ED-A760-4DC1EEA7D19E}"/>
              </a:ext>
            </a:extLst>
          </p:cNvPr>
          <p:cNvSpPr txBox="1"/>
          <p:nvPr/>
        </p:nvSpPr>
        <p:spPr>
          <a:xfrm>
            <a:off x="1752858" y="6056814"/>
            <a:ext cx="3434867" cy="276999"/>
          </a:xfrm>
          <a:prstGeom prst="rect">
            <a:avLst/>
          </a:prstGeom>
          <a:noFill/>
        </p:spPr>
        <p:txBody>
          <a:bodyPr wrap="square" rtlCol="0">
            <a:spAutoFit/>
          </a:bodyPr>
          <a:lstStyle/>
          <a:p>
            <a:pPr algn="ctr"/>
            <a:r>
              <a:rPr lang="en-US" sz="1200" i="1" dirty="0"/>
              <a:t>C. Romnes et al., JMEP </a:t>
            </a:r>
            <a:r>
              <a:rPr lang="en-US" sz="1200" b="1" i="1" dirty="0"/>
              <a:t>31</a:t>
            </a:r>
            <a:r>
              <a:rPr lang="en-US" sz="1200" i="1" dirty="0"/>
              <a:t>(8) (2022), pg. 6256-6269. </a:t>
            </a:r>
          </a:p>
        </p:txBody>
      </p:sp>
      <p:pic>
        <p:nvPicPr>
          <p:cNvPr id="13" name="Picture 12">
            <a:extLst>
              <a:ext uri="{FF2B5EF4-FFF2-40B4-BE49-F238E27FC236}">
                <a16:creationId xmlns:a16="http://schemas.microsoft.com/office/drawing/2014/main" id="{A3FBD0BE-1C77-4E1D-AD5F-1A37B6EB9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052" y="1296814"/>
            <a:ext cx="3365680" cy="2613106"/>
          </a:xfrm>
          <a:prstGeom prst="rect">
            <a:avLst/>
          </a:prstGeom>
        </p:spPr>
      </p:pic>
      <p:sp>
        <p:nvSpPr>
          <p:cNvPr id="27" name="TextBox 26">
            <a:extLst>
              <a:ext uri="{FF2B5EF4-FFF2-40B4-BE49-F238E27FC236}">
                <a16:creationId xmlns:a16="http://schemas.microsoft.com/office/drawing/2014/main" id="{14FBCAE4-4385-4351-82D5-B8D581BCA021}"/>
              </a:ext>
            </a:extLst>
          </p:cNvPr>
          <p:cNvSpPr txBox="1"/>
          <p:nvPr/>
        </p:nvSpPr>
        <p:spPr>
          <a:xfrm>
            <a:off x="4860953" y="1297403"/>
            <a:ext cx="1361012" cy="338554"/>
          </a:xfrm>
          <a:prstGeom prst="rect">
            <a:avLst/>
          </a:prstGeom>
          <a:solidFill>
            <a:schemeClr val="bg1"/>
          </a:solidFill>
        </p:spPr>
        <p:txBody>
          <a:bodyPr wrap="square" rtlCol="0">
            <a:spAutoFit/>
          </a:bodyPr>
          <a:lstStyle/>
          <a:p>
            <a:pPr algn="ctr"/>
            <a:r>
              <a:rPr lang="en-US" sz="1600" b="1" dirty="0"/>
              <a:t>UC = 1.0 mm</a:t>
            </a:r>
          </a:p>
        </p:txBody>
      </p:sp>
      <p:sp>
        <p:nvSpPr>
          <p:cNvPr id="28" name="TextBox 27">
            <a:extLst>
              <a:ext uri="{FF2B5EF4-FFF2-40B4-BE49-F238E27FC236}">
                <a16:creationId xmlns:a16="http://schemas.microsoft.com/office/drawing/2014/main" id="{787C1005-5633-4177-B091-C56D3CD72C4E}"/>
              </a:ext>
            </a:extLst>
          </p:cNvPr>
          <p:cNvSpPr txBox="1"/>
          <p:nvPr/>
        </p:nvSpPr>
        <p:spPr>
          <a:xfrm>
            <a:off x="8385932" y="1297403"/>
            <a:ext cx="1361012" cy="338554"/>
          </a:xfrm>
          <a:prstGeom prst="rect">
            <a:avLst/>
          </a:prstGeom>
          <a:solidFill>
            <a:schemeClr val="bg1"/>
          </a:solidFill>
        </p:spPr>
        <p:txBody>
          <a:bodyPr wrap="square" rtlCol="0">
            <a:spAutoFit/>
          </a:bodyPr>
          <a:lstStyle/>
          <a:p>
            <a:pPr algn="ctr"/>
            <a:r>
              <a:rPr lang="en-US" sz="1600" b="1" dirty="0"/>
              <a:t>UC = 1.5 mm</a:t>
            </a:r>
          </a:p>
        </p:txBody>
      </p:sp>
      <p:pic>
        <p:nvPicPr>
          <p:cNvPr id="6" name="Picture 5" descr="Background pattern&#10;&#10;Description automatically generated with low confidence">
            <a:extLst>
              <a:ext uri="{FF2B5EF4-FFF2-40B4-BE49-F238E27FC236}">
                <a16:creationId xmlns:a16="http://schemas.microsoft.com/office/drawing/2014/main" id="{EEA6A32E-54A4-4952-E73C-D8F5452A1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8145" y="4201005"/>
            <a:ext cx="2752672" cy="2202138"/>
          </a:xfrm>
          <a:prstGeom prst="rect">
            <a:avLst/>
          </a:prstGeom>
        </p:spPr>
      </p:pic>
      <p:pic>
        <p:nvPicPr>
          <p:cNvPr id="8" name="Picture 7" descr="A picture containing stone&#10;&#10;Description automatically generated">
            <a:extLst>
              <a:ext uri="{FF2B5EF4-FFF2-40B4-BE49-F238E27FC236}">
                <a16:creationId xmlns:a16="http://schemas.microsoft.com/office/drawing/2014/main" id="{2BF425C4-2A34-D176-5807-A9DFEC2B0862}"/>
              </a:ext>
            </a:extLst>
          </p:cNvPr>
          <p:cNvPicPr>
            <a:picLocks noChangeAspect="1"/>
          </p:cNvPicPr>
          <p:nvPr/>
        </p:nvPicPr>
        <p:blipFill rotWithShape="1">
          <a:blip r:embed="rId8">
            <a:extLst>
              <a:ext uri="{28A0092B-C50C-407E-A947-70E740481C1C}">
                <a14:useLocalDpi xmlns:a14="http://schemas.microsoft.com/office/drawing/2010/main" val="0"/>
              </a:ext>
            </a:extLst>
          </a:blip>
          <a:srcRect l="15958" r="12751" b="9394"/>
          <a:stretch/>
        </p:blipFill>
        <p:spPr>
          <a:xfrm>
            <a:off x="9517705" y="4196159"/>
            <a:ext cx="2314411" cy="2206079"/>
          </a:xfrm>
          <a:prstGeom prst="rect">
            <a:avLst/>
          </a:prstGeom>
        </p:spPr>
      </p:pic>
      <p:sp>
        <p:nvSpPr>
          <p:cNvPr id="9" name="TextBox 8">
            <a:extLst>
              <a:ext uri="{FF2B5EF4-FFF2-40B4-BE49-F238E27FC236}">
                <a16:creationId xmlns:a16="http://schemas.microsoft.com/office/drawing/2014/main" id="{01F6E1D3-260B-D33F-853D-9BF760B7FC73}"/>
              </a:ext>
            </a:extLst>
          </p:cNvPr>
          <p:cNvSpPr txBox="1"/>
          <p:nvPr/>
        </p:nvSpPr>
        <p:spPr>
          <a:xfrm>
            <a:off x="8024466" y="4615629"/>
            <a:ext cx="1541730" cy="1323439"/>
          </a:xfrm>
          <a:prstGeom prst="rect">
            <a:avLst/>
          </a:prstGeom>
          <a:noFill/>
        </p:spPr>
        <p:txBody>
          <a:bodyPr wrap="square" rtlCol="0">
            <a:spAutoFit/>
          </a:bodyPr>
          <a:lstStyle/>
          <a:p>
            <a:pPr algn="ctr"/>
            <a:r>
              <a:rPr lang="en-US" sz="1600" b="1" dirty="0"/>
              <a:t>L-PBF tungsten test print of optimized heat exchanger design</a:t>
            </a:r>
          </a:p>
        </p:txBody>
      </p:sp>
      <p:sp>
        <p:nvSpPr>
          <p:cNvPr id="10" name="TextBox 9">
            <a:extLst>
              <a:ext uri="{FF2B5EF4-FFF2-40B4-BE49-F238E27FC236}">
                <a16:creationId xmlns:a16="http://schemas.microsoft.com/office/drawing/2014/main" id="{8D29FD92-85AE-0A02-C285-2D7258AE3F13}"/>
              </a:ext>
            </a:extLst>
          </p:cNvPr>
          <p:cNvSpPr txBox="1"/>
          <p:nvPr/>
        </p:nvSpPr>
        <p:spPr>
          <a:xfrm>
            <a:off x="6735630" y="3893248"/>
            <a:ext cx="3054401" cy="276999"/>
          </a:xfrm>
          <a:prstGeom prst="rect">
            <a:avLst/>
          </a:prstGeom>
          <a:noFill/>
        </p:spPr>
        <p:txBody>
          <a:bodyPr wrap="square" rtlCol="0">
            <a:spAutoFit/>
          </a:bodyPr>
          <a:lstStyle/>
          <a:p>
            <a:pPr algn="ctr"/>
            <a:r>
              <a:rPr lang="en-US" sz="1200" i="1" dirty="0"/>
              <a:t>NASA RAAMBO, unpublished.</a:t>
            </a:r>
          </a:p>
        </p:txBody>
      </p:sp>
    </p:spTree>
    <p:extLst>
      <p:ext uri="{BB962C8B-B14F-4D97-AF65-F5344CB8AC3E}">
        <p14:creationId xmlns:p14="http://schemas.microsoft.com/office/powerpoint/2010/main" val="13177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9" grpId="0"/>
      <p:bldP spid="20" grpId="0"/>
      <p:bldP spid="27" grpId="0" animBg="1"/>
      <p:bldP spid="28"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6" name="Picture 5" descr="A picture containing text, nature, rain&#10;&#10;Description automatically generated">
            <a:extLst>
              <a:ext uri="{FF2B5EF4-FFF2-40B4-BE49-F238E27FC236}">
                <a16:creationId xmlns:a16="http://schemas.microsoft.com/office/drawing/2014/main" id="{B0086B31-B97E-1390-5116-60DA1B6E3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464" y="1122483"/>
            <a:ext cx="3538728" cy="2466051"/>
          </a:xfrm>
          <a:prstGeom prst="rect">
            <a:avLst/>
          </a:prstGeom>
        </p:spPr>
      </p:pic>
      <p:sp>
        <p:nvSpPr>
          <p:cNvPr id="147" name="Google Shape;147;p7"/>
          <p:cNvSpPr txBox="1">
            <a:spLocks noGrp="1"/>
          </p:cNvSpPr>
          <p:nvPr>
            <p:ph type="body" idx="1"/>
          </p:nvPr>
        </p:nvSpPr>
        <p:spPr>
          <a:xfrm>
            <a:off x="376808" y="1231451"/>
            <a:ext cx="6125592"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After print parameter optimization, results still unfavorable</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High thermal gradients and reheating result in residual stresses that can cause cracking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Brittleness of some metals results in stress-relief through microcracking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Porosity often due to lack of fusion</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b="1" dirty="0">
                <a:latin typeface="Arial" panose="020B0604020202020204" pitchFamily="34" charset="0"/>
                <a:cs typeface="Arial" panose="020B0604020202020204" pitchFamily="34" charset="0"/>
              </a:rPr>
              <a:t>How to decrease cracking and porosity in AM refractory metals?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 Grain refinement</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4"/>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AM of pure refractory metals shows microcracking and porosity</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5</a:t>
            </a:fld>
            <a:endParaRPr lang="en-US"/>
          </a:p>
        </p:txBody>
      </p:sp>
      <p:sp>
        <p:nvSpPr>
          <p:cNvPr id="15" name="TextBox 14">
            <a:extLst>
              <a:ext uri="{FF2B5EF4-FFF2-40B4-BE49-F238E27FC236}">
                <a16:creationId xmlns:a16="http://schemas.microsoft.com/office/drawing/2014/main" id="{A1A1F0F3-C74B-458E-B83D-91CC152F7B3E}"/>
              </a:ext>
            </a:extLst>
          </p:cNvPr>
          <p:cNvSpPr txBox="1"/>
          <p:nvPr/>
        </p:nvSpPr>
        <p:spPr>
          <a:xfrm>
            <a:off x="7166916" y="1031706"/>
            <a:ext cx="1211051" cy="584775"/>
          </a:xfrm>
          <a:prstGeom prst="rect">
            <a:avLst/>
          </a:prstGeom>
          <a:noFill/>
        </p:spPr>
        <p:txBody>
          <a:bodyPr wrap="square" rtlCol="0">
            <a:spAutoFit/>
          </a:bodyPr>
          <a:lstStyle/>
          <a:p>
            <a:pPr algn="ctr"/>
            <a:r>
              <a:rPr lang="en-US" sz="1600" b="1" dirty="0"/>
              <a:t>L-PBF Tungsten</a:t>
            </a:r>
          </a:p>
        </p:txBody>
      </p:sp>
      <p:sp>
        <p:nvSpPr>
          <p:cNvPr id="25" name="TextBox 24">
            <a:extLst>
              <a:ext uri="{FF2B5EF4-FFF2-40B4-BE49-F238E27FC236}">
                <a16:creationId xmlns:a16="http://schemas.microsoft.com/office/drawing/2014/main" id="{F4AB84A5-A7DB-48E7-BB4D-6DCF060DA4B4}"/>
              </a:ext>
            </a:extLst>
          </p:cNvPr>
          <p:cNvSpPr txBox="1"/>
          <p:nvPr/>
        </p:nvSpPr>
        <p:spPr>
          <a:xfrm>
            <a:off x="6885992" y="3770490"/>
            <a:ext cx="1491975" cy="584775"/>
          </a:xfrm>
          <a:prstGeom prst="rect">
            <a:avLst/>
          </a:prstGeom>
          <a:noFill/>
        </p:spPr>
        <p:txBody>
          <a:bodyPr wrap="square" rtlCol="0">
            <a:spAutoFit/>
          </a:bodyPr>
          <a:lstStyle/>
          <a:p>
            <a:pPr algn="ctr"/>
            <a:r>
              <a:rPr lang="en-US" sz="1600" b="1" dirty="0"/>
              <a:t>L-PBF Molybdenum</a:t>
            </a:r>
          </a:p>
        </p:txBody>
      </p:sp>
      <p:cxnSp>
        <p:nvCxnSpPr>
          <p:cNvPr id="4" name="Straight Arrow Connector 3">
            <a:extLst>
              <a:ext uri="{FF2B5EF4-FFF2-40B4-BE49-F238E27FC236}">
                <a16:creationId xmlns:a16="http://schemas.microsoft.com/office/drawing/2014/main" id="{AE55BD38-9B6A-414F-8BAB-2C0185FFCA97}"/>
              </a:ext>
            </a:extLst>
          </p:cNvPr>
          <p:cNvCxnSpPr>
            <a:cxnSpLocks/>
            <a:stCxn id="24" idx="3"/>
          </p:cNvCxnSpPr>
          <p:nvPr/>
        </p:nvCxnSpPr>
        <p:spPr>
          <a:xfrm>
            <a:off x="8133234" y="2815445"/>
            <a:ext cx="316898" cy="3061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33D9BB8-9BF5-4C6F-9B6C-AB1535D9817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30" name="TextBox 29">
            <a:extLst>
              <a:ext uri="{FF2B5EF4-FFF2-40B4-BE49-F238E27FC236}">
                <a16:creationId xmlns:a16="http://schemas.microsoft.com/office/drawing/2014/main" id="{36EAC301-60B1-49E0-A81B-C9204B7C9451}"/>
              </a:ext>
            </a:extLst>
          </p:cNvPr>
          <p:cNvSpPr txBox="1"/>
          <p:nvPr/>
        </p:nvSpPr>
        <p:spPr>
          <a:xfrm>
            <a:off x="4568799" y="6193111"/>
            <a:ext cx="3054401" cy="276999"/>
          </a:xfrm>
          <a:prstGeom prst="rect">
            <a:avLst/>
          </a:prstGeom>
          <a:noFill/>
        </p:spPr>
        <p:txBody>
          <a:bodyPr wrap="square" rtlCol="0">
            <a:spAutoFit/>
          </a:bodyPr>
          <a:lstStyle/>
          <a:p>
            <a:pPr algn="ctr"/>
            <a:r>
              <a:rPr lang="en-US" sz="1200" i="1" dirty="0"/>
              <a:t>NASA RAAMBO, unpublished.</a:t>
            </a:r>
          </a:p>
        </p:txBody>
      </p:sp>
      <p:sp>
        <p:nvSpPr>
          <p:cNvPr id="5" name="TextBox 4">
            <a:extLst>
              <a:ext uri="{FF2B5EF4-FFF2-40B4-BE49-F238E27FC236}">
                <a16:creationId xmlns:a16="http://schemas.microsoft.com/office/drawing/2014/main" id="{6223A2AD-42B4-479C-AD73-BFCBB2203128}"/>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grpSp>
        <p:nvGrpSpPr>
          <p:cNvPr id="7" name="Group 6">
            <a:extLst>
              <a:ext uri="{FF2B5EF4-FFF2-40B4-BE49-F238E27FC236}">
                <a16:creationId xmlns:a16="http://schemas.microsoft.com/office/drawing/2014/main" id="{152222AB-DE3A-F25D-81C9-AC5B12B2C449}"/>
              </a:ext>
            </a:extLst>
          </p:cNvPr>
          <p:cNvGrpSpPr/>
          <p:nvPr/>
        </p:nvGrpSpPr>
        <p:grpSpPr>
          <a:xfrm>
            <a:off x="7072320" y="5520961"/>
            <a:ext cx="1068183" cy="717156"/>
            <a:chOff x="7061763" y="5563040"/>
            <a:chExt cx="1068183" cy="717156"/>
          </a:xfrm>
        </p:grpSpPr>
        <p:sp>
          <p:nvSpPr>
            <p:cNvPr id="29" name="TextBox 28">
              <a:extLst>
                <a:ext uri="{FF2B5EF4-FFF2-40B4-BE49-F238E27FC236}">
                  <a16:creationId xmlns:a16="http://schemas.microsoft.com/office/drawing/2014/main" id="{BE47EF5C-933A-468C-8896-EFC18746DB5C}"/>
                </a:ext>
              </a:extLst>
            </p:cNvPr>
            <p:cNvSpPr txBox="1"/>
            <p:nvPr/>
          </p:nvSpPr>
          <p:spPr>
            <a:xfrm>
              <a:off x="7061763" y="5633865"/>
              <a:ext cx="1068183" cy="646331"/>
            </a:xfrm>
            <a:prstGeom prst="rect">
              <a:avLst/>
            </a:prstGeom>
            <a:noFill/>
          </p:spPr>
          <p:txBody>
            <a:bodyPr wrap="square" rtlCol="0">
              <a:spAutoFit/>
            </a:bodyPr>
            <a:lstStyle/>
            <a:p>
              <a:pPr algn="ctr"/>
              <a:r>
                <a:rPr lang="en-US" b="1" dirty="0"/>
                <a:t>Build Direction</a:t>
              </a:r>
            </a:p>
          </p:txBody>
        </p:sp>
        <p:cxnSp>
          <p:nvCxnSpPr>
            <p:cNvPr id="26" name="Straight Arrow Connector 25">
              <a:extLst>
                <a:ext uri="{FF2B5EF4-FFF2-40B4-BE49-F238E27FC236}">
                  <a16:creationId xmlns:a16="http://schemas.microsoft.com/office/drawing/2014/main" id="{1C9E233C-F16F-424E-8EE8-9D8C7B569F97}"/>
                </a:ext>
              </a:extLst>
            </p:cNvPr>
            <p:cNvCxnSpPr>
              <a:cxnSpLocks/>
            </p:cNvCxnSpPr>
            <p:nvPr/>
          </p:nvCxnSpPr>
          <p:spPr>
            <a:xfrm flipV="1">
              <a:off x="8124144" y="5563040"/>
              <a:ext cx="0" cy="7171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id="{B08E49C1-7554-4E9F-A93A-66DE5E29239B}"/>
              </a:ext>
            </a:extLst>
          </p:cNvPr>
          <p:cNvSpPr txBox="1"/>
          <p:nvPr/>
        </p:nvSpPr>
        <p:spPr>
          <a:xfrm>
            <a:off x="6929763" y="2646168"/>
            <a:ext cx="1203471" cy="338554"/>
          </a:xfrm>
          <a:prstGeom prst="rect">
            <a:avLst/>
          </a:prstGeom>
          <a:noFill/>
        </p:spPr>
        <p:txBody>
          <a:bodyPr wrap="none" rtlCol="0">
            <a:spAutoFit/>
          </a:bodyPr>
          <a:lstStyle/>
          <a:p>
            <a:r>
              <a:rPr lang="en-US" sz="1600" b="1" dirty="0"/>
              <a:t>Microcracks</a:t>
            </a:r>
          </a:p>
        </p:txBody>
      </p:sp>
      <p:cxnSp>
        <p:nvCxnSpPr>
          <p:cNvPr id="31" name="Straight Arrow Connector 30">
            <a:extLst>
              <a:ext uri="{FF2B5EF4-FFF2-40B4-BE49-F238E27FC236}">
                <a16:creationId xmlns:a16="http://schemas.microsoft.com/office/drawing/2014/main" id="{BA4649D5-A68A-DB03-DDDF-31CC21F0ABFA}"/>
              </a:ext>
            </a:extLst>
          </p:cNvPr>
          <p:cNvCxnSpPr>
            <a:cxnSpLocks/>
            <a:stCxn id="24" idx="3"/>
          </p:cNvCxnSpPr>
          <p:nvPr/>
        </p:nvCxnSpPr>
        <p:spPr>
          <a:xfrm flipV="1">
            <a:off x="8133234" y="2480229"/>
            <a:ext cx="436427" cy="3352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DAC46ED-F2E1-4E5D-A107-1FB659F7C401}"/>
              </a:ext>
            </a:extLst>
          </p:cNvPr>
          <p:cNvGrpSpPr/>
          <p:nvPr/>
        </p:nvGrpSpPr>
        <p:grpSpPr>
          <a:xfrm>
            <a:off x="8279564" y="3772066"/>
            <a:ext cx="3535628" cy="2466051"/>
            <a:chOff x="8279564" y="3772066"/>
            <a:chExt cx="3535628" cy="2466051"/>
          </a:xfrm>
        </p:grpSpPr>
        <p:pic>
          <p:nvPicPr>
            <p:cNvPr id="13" name="Picture 12">
              <a:extLst>
                <a:ext uri="{FF2B5EF4-FFF2-40B4-BE49-F238E27FC236}">
                  <a16:creationId xmlns:a16="http://schemas.microsoft.com/office/drawing/2014/main" id="{D048A206-A3EE-480E-AFD3-F3323FE9CB12}"/>
                </a:ext>
              </a:extLst>
            </p:cNvPr>
            <p:cNvPicPr>
              <a:picLocks noChangeAspect="1"/>
            </p:cNvPicPr>
            <p:nvPr/>
          </p:nvPicPr>
          <p:blipFill rotWithShape="1">
            <a:blip r:embed="rId6">
              <a:extLst>
                <a:ext uri="{28A0092B-C50C-407E-A947-70E740481C1C}">
                  <a14:useLocalDpi xmlns:a14="http://schemas.microsoft.com/office/drawing/2010/main" val="0"/>
                </a:ext>
              </a:extLst>
            </a:blip>
            <a:srcRect b="7003"/>
            <a:stretch/>
          </p:blipFill>
          <p:spPr>
            <a:xfrm>
              <a:off x="8279564" y="3772066"/>
              <a:ext cx="3535628" cy="2466051"/>
            </a:xfrm>
            <a:prstGeom prst="rect">
              <a:avLst/>
            </a:prstGeom>
          </p:spPr>
        </p:pic>
        <p:pic>
          <p:nvPicPr>
            <p:cNvPr id="9" name="Picture 8" descr="A picture containing text, nature, rain&#10;&#10;Description automatically generated">
              <a:extLst>
                <a:ext uri="{FF2B5EF4-FFF2-40B4-BE49-F238E27FC236}">
                  <a16:creationId xmlns:a16="http://schemas.microsoft.com/office/drawing/2014/main" id="{74096ECE-740F-7177-843F-1F88E3EB2FE2}"/>
                </a:ext>
              </a:extLst>
            </p:cNvPr>
            <p:cNvPicPr>
              <a:picLocks noChangeAspect="1"/>
            </p:cNvPicPr>
            <p:nvPr/>
          </p:nvPicPr>
          <p:blipFill rotWithShape="1">
            <a:blip r:embed="rId3">
              <a:extLst>
                <a:ext uri="{28A0092B-C50C-407E-A947-70E740481C1C}">
                  <a14:useLocalDpi xmlns:a14="http://schemas.microsoft.com/office/drawing/2010/main" val="0"/>
                </a:ext>
              </a:extLst>
            </a:blip>
            <a:srcRect l="76722" t="86808" r="2066" b="3059"/>
            <a:stretch/>
          </p:blipFill>
          <p:spPr>
            <a:xfrm>
              <a:off x="10988822" y="5921749"/>
              <a:ext cx="750596" cy="249844"/>
            </a:xfrm>
            <a:prstGeom prst="rect">
              <a:avLst/>
            </a:prstGeom>
          </p:spPr>
        </p:pic>
      </p:grpSp>
      <p:cxnSp>
        <p:nvCxnSpPr>
          <p:cNvPr id="27" name="Straight Arrow Connector 26">
            <a:extLst>
              <a:ext uri="{FF2B5EF4-FFF2-40B4-BE49-F238E27FC236}">
                <a16:creationId xmlns:a16="http://schemas.microsoft.com/office/drawing/2014/main" id="{2896F0E8-3744-4235-8E6A-7A9974C38BFD}"/>
              </a:ext>
            </a:extLst>
          </p:cNvPr>
          <p:cNvCxnSpPr>
            <a:cxnSpLocks/>
            <a:stCxn id="24" idx="3"/>
          </p:cNvCxnSpPr>
          <p:nvPr/>
        </p:nvCxnSpPr>
        <p:spPr>
          <a:xfrm>
            <a:off x="8133234" y="2815445"/>
            <a:ext cx="244733" cy="15025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36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9162609"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Some work with adding ceramic dispersoids has shown promising results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A few studies have showed that adding </a:t>
            </a:r>
            <a:r>
              <a:rPr lang="en-US" sz="1800" dirty="0" err="1">
                <a:latin typeface="Arial" panose="020B0604020202020204" pitchFamily="34" charset="0"/>
                <a:cs typeface="Arial" panose="020B0604020202020204" pitchFamily="34" charset="0"/>
              </a:rPr>
              <a:t>ZrC</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TaC</a:t>
            </a:r>
            <a:r>
              <a:rPr lang="en-US" sz="1800" dirty="0">
                <a:latin typeface="Arial" panose="020B0604020202020204" pitchFamily="34" charset="0"/>
                <a:cs typeface="Arial" panose="020B0604020202020204" pitchFamily="34" charset="0"/>
              </a:rPr>
              <a:t> to tungsten AM feedstock helped reduce cracking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No justification for why the ceramic or the composition was chosen</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Current need for rigorous approach to AM refractory alloy design</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6</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4" name="TextBox 3">
            <a:extLst>
              <a:ext uri="{FF2B5EF4-FFF2-40B4-BE49-F238E27FC236}">
                <a16:creationId xmlns:a16="http://schemas.microsoft.com/office/drawing/2014/main" id="{0B4E3EFF-1868-E0B7-0C4C-75C8ECD19CE0}"/>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sp>
        <p:nvSpPr>
          <p:cNvPr id="2" name="Google Shape;147;p7">
            <a:extLst>
              <a:ext uri="{FF2B5EF4-FFF2-40B4-BE49-F238E27FC236}">
                <a16:creationId xmlns:a16="http://schemas.microsoft.com/office/drawing/2014/main" id="{3EACFA0F-D338-D603-BF29-6FE8AD32A355}"/>
              </a:ext>
            </a:extLst>
          </p:cNvPr>
          <p:cNvSpPr txBox="1">
            <a:spLocks/>
          </p:cNvSpPr>
          <p:nvPr/>
        </p:nvSpPr>
        <p:spPr>
          <a:xfrm>
            <a:off x="376808" y="3428999"/>
            <a:ext cx="10262360" cy="262355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3000"/>
              <a:buFont typeface="Arial" panose="020B0604020202020204" pitchFamily="34" charset="0"/>
              <a:buNone/>
            </a:pPr>
            <a:r>
              <a:rPr lang="en-US" sz="1800" b="1" dirty="0">
                <a:solidFill>
                  <a:srgbClr val="15264B"/>
                </a:solidFill>
                <a:latin typeface="Arial" panose="020B0604020202020204" pitchFamily="34" charset="0"/>
                <a:ea typeface="Helvetica Neue Light"/>
                <a:cs typeface="Arial" panose="020B0604020202020204" pitchFamily="34" charset="0"/>
                <a:sym typeface="Helvetica Neue Light"/>
              </a:rPr>
              <a:t>Direct impact of nanoparticle is unclear due to melting</a:t>
            </a:r>
          </a:p>
          <a:p>
            <a:pPr marL="0" indent="0">
              <a:lnSpc>
                <a:spcPct val="100000"/>
              </a:lnSpc>
              <a:spcBef>
                <a:spcPts val="0"/>
              </a:spcBef>
              <a:buSzPts val="3000"/>
              <a:buFont typeface="Arial" panose="020B0604020202020204" pitchFamily="34" charset="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Nanoparticle melting can be caused by:</a:t>
            </a:r>
          </a:p>
          <a:p>
            <a:pPr>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Low nanoparticle melting temperature compared to base metal</a:t>
            </a:r>
          </a:p>
          <a:p>
            <a:pPr>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Melting temperature suppression of nanoparticles</a:t>
            </a:r>
          </a:p>
          <a:p>
            <a:pPr>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Aggressive print parameters</a:t>
            </a:r>
          </a:p>
          <a:p>
            <a:pPr>
              <a:lnSpc>
                <a:spcPct val="100000"/>
              </a:lnSpc>
              <a:spcBef>
                <a:spcPts val="0"/>
              </a:spcBef>
              <a:buSzPts val="3000"/>
              <a:buFontTx/>
              <a:buChar char="-"/>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None/>
            </a:pPr>
            <a:r>
              <a:rPr lang="en-US" sz="1800" dirty="0">
                <a:latin typeface="Arial" panose="020B0604020202020204" pitchFamily="34" charset="0"/>
                <a:cs typeface="Arial" panose="020B0604020202020204" pitchFamily="34" charset="0"/>
              </a:rPr>
              <a:t>Result is different compounds form, as well as cellular structures if large amounts added</a:t>
            </a:r>
          </a:p>
          <a:p>
            <a:pPr mar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SzPts val="3000"/>
              <a:buFont typeface="Arial" panose="020B0604020202020204" pitchFamily="34" charset="0"/>
              <a:buNone/>
            </a:pP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955222A-11C0-6DF1-808B-9CB0260F1820}"/>
              </a:ext>
            </a:extLst>
          </p:cNvPr>
          <p:cNvSpPr txBox="1"/>
          <p:nvPr/>
        </p:nvSpPr>
        <p:spPr>
          <a:xfrm>
            <a:off x="8499809" y="2417975"/>
            <a:ext cx="3054401" cy="276999"/>
          </a:xfrm>
          <a:prstGeom prst="rect">
            <a:avLst/>
          </a:prstGeom>
          <a:noFill/>
        </p:spPr>
        <p:txBody>
          <a:bodyPr wrap="square" rtlCol="0">
            <a:spAutoFit/>
          </a:bodyPr>
          <a:lstStyle/>
          <a:p>
            <a:pPr algn="ctr"/>
            <a:r>
              <a:rPr lang="en-US" sz="1200" i="1" dirty="0"/>
              <a:t>K. Li et al., IJRMHM 79 (2019), pg. 158-163. </a:t>
            </a:r>
          </a:p>
        </p:txBody>
      </p:sp>
      <p:sp>
        <p:nvSpPr>
          <p:cNvPr id="6" name="TextBox 5">
            <a:extLst>
              <a:ext uri="{FF2B5EF4-FFF2-40B4-BE49-F238E27FC236}">
                <a16:creationId xmlns:a16="http://schemas.microsoft.com/office/drawing/2014/main" id="{AFB9F685-3215-3156-93BF-5B56AA933E98}"/>
              </a:ext>
            </a:extLst>
          </p:cNvPr>
          <p:cNvSpPr txBox="1"/>
          <p:nvPr/>
        </p:nvSpPr>
        <p:spPr>
          <a:xfrm>
            <a:off x="8354359" y="2688482"/>
            <a:ext cx="3345300" cy="276999"/>
          </a:xfrm>
          <a:prstGeom prst="rect">
            <a:avLst/>
          </a:prstGeom>
          <a:noFill/>
        </p:spPr>
        <p:txBody>
          <a:bodyPr wrap="square" rtlCol="0">
            <a:spAutoFit/>
          </a:bodyPr>
          <a:lstStyle/>
          <a:p>
            <a:pPr algn="ctr"/>
            <a:r>
              <a:rPr lang="en-US" sz="1200" i="1" dirty="0"/>
              <a:t>J. Chen et al., JALCOM 897 (2022) 162978. </a:t>
            </a:r>
          </a:p>
        </p:txBody>
      </p:sp>
    </p:spTree>
    <p:extLst>
      <p:ext uri="{BB962C8B-B14F-4D97-AF65-F5344CB8AC3E}">
        <p14:creationId xmlns:p14="http://schemas.microsoft.com/office/powerpoint/2010/main" val="272950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5244347"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The </a:t>
            </a:r>
            <a:r>
              <a:rPr lang="en-US" sz="2000" b="1" u="sng" dirty="0">
                <a:solidFill>
                  <a:srgbClr val="15264B"/>
                </a:solidFill>
                <a:latin typeface="Arial" panose="020B0604020202020204" pitchFamily="34" charset="0"/>
                <a:ea typeface="Helvetica Neue Light"/>
                <a:cs typeface="Arial" panose="020B0604020202020204" pitchFamily="34" charset="0"/>
                <a:sym typeface="Helvetica Neue Light"/>
              </a:rPr>
              <a:t>goal of this work</a:t>
            </a: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 is to prevent cracking and improve printability for AM of refractory metals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Identify and utilize computational tools to narrow down the experimental space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b="1" dirty="0">
                <a:latin typeface="Arial" panose="020B0604020202020204" pitchFamily="34" charset="0"/>
                <a:cs typeface="Arial" panose="020B0604020202020204" pitchFamily="34" charset="0"/>
              </a:rPr>
              <a:t>Develop a rigorous computational approach for AM alloy design utilizing feedback from experimental work</a:t>
            </a:r>
          </a:p>
          <a:p>
            <a:pPr marL="0" lvl="0" indent="0">
              <a:lnSpc>
                <a:spcPct val="100000"/>
              </a:lnSpc>
              <a:spcBef>
                <a:spcPts val="0"/>
              </a:spcBef>
              <a:buSzPts val="3000"/>
              <a:buNone/>
            </a:pPr>
            <a:endParaRPr lang="en-US" sz="1800" b="1"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Want to add small amount of other material, prevent large changes in properties</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b="1" dirty="0">
                <a:latin typeface="Arial" panose="020B0604020202020204" pitchFamily="34" charset="0"/>
                <a:cs typeface="Arial" panose="020B0604020202020204" pitchFamily="34" charset="0"/>
              </a:rPr>
              <a:t>Is melting good or bad??</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Current need for rigorous approach to AM alloy design</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7</a:t>
            </a:fld>
            <a:endParaRPr lang="en-US"/>
          </a:p>
        </p:txBody>
      </p:sp>
      <p:sp>
        <p:nvSpPr>
          <p:cNvPr id="15" name="TextBox 14">
            <a:extLst>
              <a:ext uri="{FF2B5EF4-FFF2-40B4-BE49-F238E27FC236}">
                <a16:creationId xmlns:a16="http://schemas.microsoft.com/office/drawing/2014/main" id="{A1A1F0F3-C74B-458E-B83D-91CC152F7B3E}"/>
              </a:ext>
            </a:extLst>
          </p:cNvPr>
          <p:cNvSpPr txBox="1"/>
          <p:nvPr/>
        </p:nvSpPr>
        <p:spPr>
          <a:xfrm>
            <a:off x="8325708" y="1166858"/>
            <a:ext cx="1536050" cy="338554"/>
          </a:xfrm>
          <a:prstGeom prst="rect">
            <a:avLst/>
          </a:prstGeom>
          <a:noFill/>
        </p:spPr>
        <p:txBody>
          <a:bodyPr wrap="square" rtlCol="0">
            <a:spAutoFit/>
          </a:bodyPr>
          <a:lstStyle/>
          <a:p>
            <a:pPr algn="ctr"/>
            <a:r>
              <a:rPr lang="en-US" sz="1600" b="1" dirty="0"/>
              <a:t>L-PBF Pure W</a:t>
            </a:r>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4" name="TextBox 3">
            <a:extLst>
              <a:ext uri="{FF2B5EF4-FFF2-40B4-BE49-F238E27FC236}">
                <a16:creationId xmlns:a16="http://schemas.microsoft.com/office/drawing/2014/main" id="{0B4E3EFF-1868-E0B7-0C4C-75C8ECD19CE0}"/>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Goal</a:t>
            </a:r>
          </a:p>
        </p:txBody>
      </p:sp>
      <p:pic>
        <p:nvPicPr>
          <p:cNvPr id="6" name="Picture 5">
            <a:extLst>
              <a:ext uri="{FF2B5EF4-FFF2-40B4-BE49-F238E27FC236}">
                <a16:creationId xmlns:a16="http://schemas.microsoft.com/office/drawing/2014/main" id="{145A5383-8C04-8446-2A93-FC74950ED6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5803" y="1679659"/>
            <a:ext cx="5775859" cy="4025051"/>
          </a:xfrm>
          <a:prstGeom prst="rect">
            <a:avLst/>
          </a:prstGeom>
        </p:spPr>
      </p:pic>
      <p:sp>
        <p:nvSpPr>
          <p:cNvPr id="8" name="TextBox 7">
            <a:extLst>
              <a:ext uri="{FF2B5EF4-FFF2-40B4-BE49-F238E27FC236}">
                <a16:creationId xmlns:a16="http://schemas.microsoft.com/office/drawing/2014/main" id="{BF8A2C9F-5D40-D256-7359-BFAC4D38EE78}"/>
              </a:ext>
            </a:extLst>
          </p:cNvPr>
          <p:cNvSpPr txBox="1"/>
          <p:nvPr/>
        </p:nvSpPr>
        <p:spPr>
          <a:xfrm>
            <a:off x="7566531" y="5829285"/>
            <a:ext cx="3054401" cy="276999"/>
          </a:xfrm>
          <a:prstGeom prst="rect">
            <a:avLst/>
          </a:prstGeom>
          <a:noFill/>
        </p:spPr>
        <p:txBody>
          <a:bodyPr wrap="square" rtlCol="0">
            <a:spAutoFit/>
          </a:bodyPr>
          <a:lstStyle/>
          <a:p>
            <a:pPr algn="ctr"/>
            <a:r>
              <a:rPr lang="en-US" sz="1200" i="1" dirty="0"/>
              <a:t>NASA RAAMBO, unpublished.</a:t>
            </a:r>
          </a:p>
        </p:txBody>
      </p:sp>
      <p:sp>
        <p:nvSpPr>
          <p:cNvPr id="2" name="Rectangle 1">
            <a:extLst>
              <a:ext uri="{FF2B5EF4-FFF2-40B4-BE49-F238E27FC236}">
                <a16:creationId xmlns:a16="http://schemas.microsoft.com/office/drawing/2014/main" id="{28004727-A7DE-B6ED-3E2B-11E14C008268}"/>
              </a:ext>
            </a:extLst>
          </p:cNvPr>
          <p:cNvSpPr/>
          <p:nvPr/>
        </p:nvSpPr>
        <p:spPr>
          <a:xfrm>
            <a:off x="295386" y="1166858"/>
            <a:ext cx="5191014" cy="11390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95EFD7-FEF5-DA64-E4A6-29BE41960EE3}"/>
              </a:ext>
            </a:extLst>
          </p:cNvPr>
          <p:cNvSpPr txBox="1"/>
          <p:nvPr/>
        </p:nvSpPr>
        <p:spPr>
          <a:xfrm>
            <a:off x="376807" y="6103664"/>
            <a:ext cx="3615346" cy="276999"/>
          </a:xfrm>
          <a:prstGeom prst="rect">
            <a:avLst/>
          </a:prstGeom>
          <a:noFill/>
        </p:spPr>
        <p:txBody>
          <a:bodyPr wrap="square" rtlCol="0">
            <a:spAutoFit/>
          </a:bodyPr>
          <a:lstStyle/>
          <a:p>
            <a:pPr algn="ctr"/>
            <a:r>
              <a:rPr lang="en-US" sz="1200" i="1" dirty="0"/>
              <a:t>J. Martin et al., Nature 549 (2017), pg. 365-369. </a:t>
            </a:r>
          </a:p>
        </p:txBody>
      </p:sp>
    </p:spTree>
    <p:extLst>
      <p:ext uri="{BB962C8B-B14F-4D97-AF65-F5344CB8AC3E}">
        <p14:creationId xmlns:p14="http://schemas.microsoft.com/office/powerpoint/2010/main" val="2611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9298533"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Nanoparticles added to AM feedstock can have multiple effects: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Acts as grain nucleation sites</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Promotes equiaxed grains during fabrication</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Reduces grain size, promoting decreased DBTT</a:t>
            </a:r>
          </a:p>
          <a:p>
            <a:pPr lvl="0">
              <a:lnSpc>
                <a:spcPct val="100000"/>
              </a:lnSpc>
              <a:spcBef>
                <a:spcPts val="0"/>
              </a:spcBef>
              <a:buSzPts val="3000"/>
              <a:buFontTx/>
              <a:buChar char="-"/>
            </a:pPr>
            <a:r>
              <a:rPr lang="en-US" sz="1800" dirty="0">
                <a:latin typeface="Arial" panose="020B0604020202020204" pitchFamily="34" charset="0"/>
                <a:cs typeface="Arial" panose="020B0604020202020204" pitchFamily="34" charset="0"/>
              </a:rPr>
              <a:t>Prevents grain growth by Zener pinning</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These effects can result in increased strength, nearing the values of wrought metals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ea typeface="Helvetica Neue Light"/>
                <a:cs typeface="Helvetica Neue Light"/>
                <a:sym typeface="Helvetica Neue Light"/>
              </a:rPr>
              <a:t>Nanoparticles can act as grain nucleation sites, helping control solidification</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8</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4" name="TextBox 3">
            <a:extLst>
              <a:ext uri="{FF2B5EF4-FFF2-40B4-BE49-F238E27FC236}">
                <a16:creationId xmlns:a16="http://schemas.microsoft.com/office/drawing/2014/main" id="{CA1A13D9-F43E-DEE6-7A8F-E396E5DA765C}"/>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spTree>
    <p:extLst>
      <p:ext uri="{BB962C8B-B14F-4D97-AF65-F5344CB8AC3E}">
        <p14:creationId xmlns:p14="http://schemas.microsoft.com/office/powerpoint/2010/main" val="332249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7" y="1231451"/>
            <a:ext cx="10111524"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Promising results but melting may result in smaller impact of nanoparticles</a:t>
            </a:r>
            <a:endParaRPr lang="en-US" sz="2000" b="1" dirty="0">
              <a:solidFill>
                <a:srgbClr val="15264B"/>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Bad because different phases formed, new phases could be undesirable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May be okay if secondary phase forms at beginning of solidification</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How to predict nanoparticle influence?</a:t>
            </a:r>
          </a:p>
          <a:p>
            <a:pPr marL="0" lvl="0" indent="0">
              <a:lnSpc>
                <a:spcPct val="100000"/>
              </a:lnSpc>
              <a:spcBef>
                <a:spcPts val="0"/>
              </a:spcBef>
              <a:buSzPts val="3000"/>
              <a:buNone/>
            </a:pPr>
            <a:endParaRPr lang="en-US" sz="1800" dirty="0">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Is meltin</a:t>
            </a:r>
            <a:r>
              <a:rPr lang="en-US" sz="2400" dirty="0">
                <a:solidFill>
                  <a:schemeClr val="lt1"/>
                </a:solidFill>
                <a:ea typeface="Helvetica Neue Light"/>
                <a:cs typeface="Helvetica Neue Light"/>
                <a:sym typeface="Helvetica Neue Light"/>
              </a:rPr>
              <a:t>g good or bad?</a:t>
            </a:r>
            <a:endParaRPr lang="en-US" sz="2400" dirty="0">
              <a:solidFill>
                <a:schemeClr val="lt1"/>
              </a:solidFill>
              <a:latin typeface="+mn-lt"/>
              <a:ea typeface="Helvetica Neue Light"/>
              <a:cs typeface="Helvetica Neue Light"/>
              <a:sym typeface="Helvetica Neue Light"/>
            </a:endParaRPr>
          </a:p>
        </p:txBody>
      </p:sp>
      <p:sp>
        <p:nvSpPr>
          <p:cNvPr id="3" name="Slide Number Placeholder 2">
            <a:extLst>
              <a:ext uri="{FF2B5EF4-FFF2-40B4-BE49-F238E27FC236}">
                <a16:creationId xmlns:a16="http://schemas.microsoft.com/office/drawing/2014/main" id="{527EFDEE-E290-4089-967E-75AD4602DD7B}"/>
              </a:ext>
            </a:extLst>
          </p:cNvPr>
          <p:cNvSpPr>
            <a:spLocks noGrp="1"/>
          </p:cNvSpPr>
          <p:nvPr>
            <p:ph type="sldNum" sz="quarter" idx="12"/>
          </p:nvPr>
        </p:nvSpPr>
        <p:spPr/>
        <p:txBody>
          <a:bodyPr/>
          <a:lstStyle/>
          <a:p>
            <a:fld id="{A4779A86-D654-4494-B57A-03F354CB4128}" type="slidenum">
              <a:rPr lang="en-US" smtClean="0"/>
              <a:t>9</a:t>
            </a:fld>
            <a:endParaRPr lang="en-US"/>
          </a:p>
        </p:txBody>
      </p:sp>
      <p:pic>
        <p:nvPicPr>
          <p:cNvPr id="17" name="Picture 16">
            <a:extLst>
              <a:ext uri="{FF2B5EF4-FFF2-40B4-BE49-F238E27FC236}">
                <a16:creationId xmlns:a16="http://schemas.microsoft.com/office/drawing/2014/main" id="{FFCB6A0F-54C8-4DC4-89D0-A3D3AE0EDA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88331" y="113642"/>
            <a:ext cx="1251087" cy="625544"/>
          </a:xfrm>
          <a:prstGeom prst="rect">
            <a:avLst/>
          </a:prstGeom>
        </p:spPr>
      </p:pic>
      <p:sp>
        <p:nvSpPr>
          <p:cNvPr id="4" name="TextBox 3">
            <a:extLst>
              <a:ext uri="{FF2B5EF4-FFF2-40B4-BE49-F238E27FC236}">
                <a16:creationId xmlns:a16="http://schemas.microsoft.com/office/drawing/2014/main" id="{0B4E3EFF-1868-E0B7-0C4C-75C8ECD19CE0}"/>
              </a:ext>
            </a:extLst>
          </p:cNvPr>
          <p:cNvSpPr txBox="1"/>
          <p:nvPr/>
        </p:nvSpPr>
        <p:spPr>
          <a:xfrm>
            <a:off x="10343743" y="6484672"/>
            <a:ext cx="1886186" cy="338554"/>
          </a:xfrm>
          <a:prstGeom prst="rect">
            <a:avLst/>
          </a:prstGeom>
          <a:noFill/>
        </p:spPr>
        <p:txBody>
          <a:bodyPr wrap="square" rtlCol="0">
            <a:spAutoFit/>
          </a:bodyPr>
          <a:lstStyle/>
          <a:p>
            <a:pPr algn="ctr"/>
            <a:r>
              <a:rPr lang="en-US" sz="1600" b="1" dirty="0"/>
              <a:t>Background</a:t>
            </a:r>
          </a:p>
        </p:txBody>
      </p:sp>
    </p:spTree>
    <p:extLst>
      <p:ext uri="{BB962C8B-B14F-4D97-AF65-F5344CB8AC3E}">
        <p14:creationId xmlns:p14="http://schemas.microsoft.com/office/powerpoint/2010/main" val="16189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28711</TotalTime>
  <Words>2818</Words>
  <Application>Microsoft Office PowerPoint</Application>
  <PresentationFormat>Widescreen</PresentationFormat>
  <Paragraphs>527</Paragraphs>
  <Slides>35</Slides>
  <Notes>30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Romnes, Carly Joan</dc:creator>
  <cp:lastModifiedBy>Romnes, Carly J. (MSFC-EM31)</cp:lastModifiedBy>
  <cp:revision>159</cp:revision>
  <dcterms:created xsi:type="dcterms:W3CDTF">2022-09-13T19:53:50Z</dcterms:created>
  <dcterms:modified xsi:type="dcterms:W3CDTF">2023-11-07T12:43:31Z</dcterms:modified>
</cp:coreProperties>
</file>