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3"/>
  </p:sldMasterIdLst>
  <p:notesMasterIdLst>
    <p:notesMasterId r:id="rId141"/>
  </p:notesMasterIdLst>
  <p:sldIdLst>
    <p:sldId id="257" r:id="rId4"/>
    <p:sldId id="418" r:id="rId5"/>
    <p:sldId id="273" r:id="rId6"/>
    <p:sldId id="278" r:id="rId7"/>
    <p:sldId id="285" r:id="rId8"/>
    <p:sldId id="287" r:id="rId9"/>
    <p:sldId id="290" r:id="rId10"/>
    <p:sldId id="289" r:id="rId11"/>
    <p:sldId id="295" r:id="rId12"/>
    <p:sldId id="292" r:id="rId13"/>
    <p:sldId id="293" r:id="rId14"/>
    <p:sldId id="294" r:id="rId15"/>
    <p:sldId id="296" r:id="rId16"/>
    <p:sldId id="291" r:id="rId17"/>
    <p:sldId id="419" r:id="rId18"/>
    <p:sldId id="282" r:id="rId19"/>
    <p:sldId id="284" r:id="rId20"/>
    <p:sldId id="286" r:id="rId21"/>
    <p:sldId id="304" r:id="rId22"/>
    <p:sldId id="305" r:id="rId23"/>
    <p:sldId id="306" r:id="rId24"/>
    <p:sldId id="307" r:id="rId25"/>
    <p:sldId id="308" r:id="rId26"/>
    <p:sldId id="309" r:id="rId27"/>
    <p:sldId id="303" r:id="rId28"/>
    <p:sldId id="310" r:id="rId29"/>
    <p:sldId id="311" r:id="rId30"/>
    <p:sldId id="312" r:id="rId31"/>
    <p:sldId id="297" r:id="rId32"/>
    <p:sldId id="302" r:id="rId33"/>
    <p:sldId id="298" r:id="rId34"/>
    <p:sldId id="299" r:id="rId35"/>
    <p:sldId id="313" r:id="rId36"/>
    <p:sldId id="301" r:id="rId37"/>
    <p:sldId id="314" r:id="rId38"/>
    <p:sldId id="315" r:id="rId39"/>
    <p:sldId id="288" r:id="rId40"/>
    <p:sldId id="283" r:id="rId41"/>
    <p:sldId id="316" r:id="rId42"/>
    <p:sldId id="317" r:id="rId43"/>
    <p:sldId id="318" r:id="rId44"/>
    <p:sldId id="319" r:id="rId45"/>
    <p:sldId id="320" r:id="rId46"/>
    <p:sldId id="321" r:id="rId47"/>
    <p:sldId id="322" r:id="rId48"/>
    <p:sldId id="323" r:id="rId49"/>
    <p:sldId id="324" r:id="rId50"/>
    <p:sldId id="325" r:id="rId51"/>
    <p:sldId id="326" r:id="rId52"/>
    <p:sldId id="327" r:id="rId53"/>
    <p:sldId id="328" r:id="rId54"/>
    <p:sldId id="329" r:id="rId55"/>
    <p:sldId id="330" r:id="rId56"/>
    <p:sldId id="331" r:id="rId57"/>
    <p:sldId id="332" r:id="rId58"/>
    <p:sldId id="333" r:id="rId59"/>
    <p:sldId id="334" r:id="rId60"/>
    <p:sldId id="335" r:id="rId61"/>
    <p:sldId id="336" r:id="rId62"/>
    <p:sldId id="337" r:id="rId63"/>
    <p:sldId id="338" r:id="rId64"/>
    <p:sldId id="339" r:id="rId65"/>
    <p:sldId id="340" r:id="rId66"/>
    <p:sldId id="341" r:id="rId67"/>
    <p:sldId id="342" r:id="rId68"/>
    <p:sldId id="343" r:id="rId69"/>
    <p:sldId id="344" r:id="rId70"/>
    <p:sldId id="345" r:id="rId71"/>
    <p:sldId id="346" r:id="rId72"/>
    <p:sldId id="347" r:id="rId73"/>
    <p:sldId id="348" r:id="rId74"/>
    <p:sldId id="349" r:id="rId75"/>
    <p:sldId id="354" r:id="rId76"/>
    <p:sldId id="351" r:id="rId77"/>
    <p:sldId id="352" r:id="rId78"/>
    <p:sldId id="353" r:id="rId79"/>
    <p:sldId id="355" r:id="rId80"/>
    <p:sldId id="356" r:id="rId81"/>
    <p:sldId id="357" r:id="rId82"/>
    <p:sldId id="358" r:id="rId83"/>
    <p:sldId id="359" r:id="rId84"/>
    <p:sldId id="360" r:id="rId85"/>
    <p:sldId id="361" r:id="rId86"/>
    <p:sldId id="362" r:id="rId87"/>
    <p:sldId id="363" r:id="rId88"/>
    <p:sldId id="364" r:id="rId89"/>
    <p:sldId id="365" r:id="rId90"/>
    <p:sldId id="366" r:id="rId91"/>
    <p:sldId id="367" r:id="rId92"/>
    <p:sldId id="368" r:id="rId93"/>
    <p:sldId id="369" r:id="rId94"/>
    <p:sldId id="370" r:id="rId95"/>
    <p:sldId id="371" r:id="rId96"/>
    <p:sldId id="372" r:id="rId97"/>
    <p:sldId id="373" r:id="rId98"/>
    <p:sldId id="374" r:id="rId99"/>
    <p:sldId id="375" r:id="rId100"/>
    <p:sldId id="376" r:id="rId101"/>
    <p:sldId id="377" r:id="rId102"/>
    <p:sldId id="378" r:id="rId103"/>
    <p:sldId id="379" r:id="rId104"/>
    <p:sldId id="380" r:id="rId105"/>
    <p:sldId id="381" r:id="rId106"/>
    <p:sldId id="382" r:id="rId107"/>
    <p:sldId id="383" r:id="rId108"/>
    <p:sldId id="384" r:id="rId109"/>
    <p:sldId id="385" r:id="rId110"/>
    <p:sldId id="386" r:id="rId111"/>
    <p:sldId id="387" r:id="rId112"/>
    <p:sldId id="388" r:id="rId113"/>
    <p:sldId id="389" r:id="rId114"/>
    <p:sldId id="390" r:id="rId115"/>
    <p:sldId id="391" r:id="rId116"/>
    <p:sldId id="392" r:id="rId117"/>
    <p:sldId id="393" r:id="rId118"/>
    <p:sldId id="394" r:id="rId119"/>
    <p:sldId id="395" r:id="rId120"/>
    <p:sldId id="396" r:id="rId121"/>
    <p:sldId id="397" r:id="rId122"/>
    <p:sldId id="398" r:id="rId123"/>
    <p:sldId id="399" r:id="rId124"/>
    <p:sldId id="400" r:id="rId125"/>
    <p:sldId id="401" r:id="rId126"/>
    <p:sldId id="402" r:id="rId127"/>
    <p:sldId id="403" r:id="rId128"/>
    <p:sldId id="404" r:id="rId129"/>
    <p:sldId id="405" r:id="rId130"/>
    <p:sldId id="406" r:id="rId131"/>
    <p:sldId id="407" r:id="rId132"/>
    <p:sldId id="408" r:id="rId133"/>
    <p:sldId id="412" r:id="rId134"/>
    <p:sldId id="413" r:id="rId135"/>
    <p:sldId id="414" r:id="rId136"/>
    <p:sldId id="415" r:id="rId137"/>
    <p:sldId id="416" r:id="rId138"/>
    <p:sldId id="417" r:id="rId139"/>
    <p:sldId id="265" r:id="rId1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FFB5"/>
    <a:srgbClr val="FFFBC1"/>
    <a:srgbClr val="1B446A"/>
    <a:srgbClr val="538D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098"/>
    <p:restoredTop sz="94096"/>
  </p:normalViewPr>
  <p:slideViewPr>
    <p:cSldViewPr snapToGrid="0">
      <p:cViewPr varScale="1">
        <p:scale>
          <a:sx n="132" d="100"/>
          <a:sy n="132" d="100"/>
        </p:scale>
        <p:origin x="1312" y="176"/>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38" Type="http://schemas.openxmlformats.org/officeDocument/2006/relationships/slide" Target="slides/slide135.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53" Type="http://schemas.openxmlformats.org/officeDocument/2006/relationships/slide" Target="slides/slide50.xml"/><Relationship Id="rId74" Type="http://schemas.openxmlformats.org/officeDocument/2006/relationships/slide" Target="slides/slide71.xml"/><Relationship Id="rId128" Type="http://schemas.openxmlformats.org/officeDocument/2006/relationships/slide" Target="slides/slide125.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134" Type="http://schemas.openxmlformats.org/officeDocument/2006/relationships/slide" Target="slides/slide131.xml"/><Relationship Id="rId139" Type="http://schemas.openxmlformats.org/officeDocument/2006/relationships/slide" Target="slides/slide136.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slide" Target="slides/slide126.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40" Type="http://schemas.openxmlformats.org/officeDocument/2006/relationships/slide" Target="slides/slide137.xml"/><Relationship Id="rId145"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slide" Target="slides/slide127.xml"/><Relationship Id="rId135" Type="http://schemas.openxmlformats.org/officeDocument/2006/relationships/slide" Target="slides/slide132.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141" Type="http://schemas.openxmlformats.org/officeDocument/2006/relationships/notesMaster" Target="notesMasters/notesMaster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customXml" Target="../customXml/item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slide" Target="slides/slide133.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presProps" Target="presProps.xml"/><Relationship Id="rId3" Type="http://schemas.openxmlformats.org/officeDocument/2006/relationships/slideMaster" Target="slideMasters/slideMaster1.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slide" Target="slides/slide134.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43"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6" Type="http://schemas.openxmlformats.org/officeDocument/2006/relationships/slide" Target="slides/slide13.xml"/><Relationship Id="rId37" Type="http://schemas.openxmlformats.org/officeDocument/2006/relationships/slide" Target="slides/slide34.xml"/><Relationship Id="rId58" Type="http://schemas.openxmlformats.org/officeDocument/2006/relationships/slide" Target="slides/slide55.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4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46F25B-7F60-A44F-A483-03D191B6FFD3}" type="datetimeFigureOut">
              <a:rPr lang="en-US" smtClean="0"/>
              <a:t>11/6/23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224B9F-E08A-4B4F-BC3A-F5F15199DF19}" type="slidenum">
              <a:rPr lang="en-US" smtClean="0"/>
              <a:t>‹#›</a:t>
            </a:fld>
            <a:endParaRPr lang="en-US" dirty="0"/>
          </a:p>
        </p:txBody>
      </p:sp>
    </p:spTree>
    <p:extLst>
      <p:ext uri="{BB962C8B-B14F-4D97-AF65-F5344CB8AC3E}">
        <p14:creationId xmlns:p14="http://schemas.microsoft.com/office/powerpoint/2010/main" val="2545877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224B9F-E08A-4B4F-BC3A-F5F15199DF19}" type="slidenum">
              <a:rPr lang="en-US" smtClean="0"/>
              <a:t>1</a:t>
            </a:fld>
            <a:endParaRPr lang="en-US" dirty="0"/>
          </a:p>
        </p:txBody>
      </p:sp>
    </p:spTree>
    <p:extLst>
      <p:ext uri="{BB962C8B-B14F-4D97-AF65-F5344CB8AC3E}">
        <p14:creationId xmlns:p14="http://schemas.microsoft.com/office/powerpoint/2010/main" val="29604068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SWIFT mission will send one “Hub” sailcraft to a Lissajous orbit at Sub Sun-Earth L1 (SE-L!).  Launching on the same launch vehicle, three identical “Node” spacecraft will travel to a HALO orbit about SE-L1 and will be phased such that all spacecraft will form a tetrahedron.</a:t>
            </a:r>
          </a:p>
        </p:txBody>
      </p:sp>
      <p:sp>
        <p:nvSpPr>
          <p:cNvPr id="4" name="Slide Number Placeholder 3"/>
          <p:cNvSpPr>
            <a:spLocks noGrp="1"/>
          </p:cNvSpPr>
          <p:nvPr>
            <p:ph type="sldNum" sz="quarter" idx="5"/>
          </p:nvPr>
        </p:nvSpPr>
        <p:spPr/>
        <p:txBody>
          <a:bodyPr/>
          <a:lstStyle/>
          <a:p>
            <a:fld id="{4F224B9F-E08A-4B4F-BC3A-F5F15199DF19}" type="slidenum">
              <a:rPr lang="en-US" smtClean="0"/>
              <a:t>5</a:t>
            </a:fld>
            <a:endParaRPr lang="en-US" dirty="0"/>
          </a:p>
        </p:txBody>
      </p:sp>
    </p:spTree>
    <p:extLst>
      <p:ext uri="{BB962C8B-B14F-4D97-AF65-F5344CB8AC3E}">
        <p14:creationId xmlns:p14="http://schemas.microsoft.com/office/powerpoint/2010/main" val="1358570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“SWIFT ACO Design Study” focused on performing preliminary designs for both the Hub and Node spacecraft.  For the Node spacecraft, both solar sail and chemical propulsion options were designed, with the chemical propulsion consisting of a high TRL monopropellant hydrazine system.  The overall design goal was to produce minimum mass designs that fit within the smallest dimensions possible.</a:t>
            </a:r>
          </a:p>
        </p:txBody>
      </p:sp>
      <p:sp>
        <p:nvSpPr>
          <p:cNvPr id="4" name="Slide Number Placeholder 3"/>
          <p:cNvSpPr>
            <a:spLocks noGrp="1"/>
          </p:cNvSpPr>
          <p:nvPr>
            <p:ph type="sldNum" sz="quarter" idx="5"/>
          </p:nvPr>
        </p:nvSpPr>
        <p:spPr/>
        <p:txBody>
          <a:bodyPr/>
          <a:lstStyle/>
          <a:p>
            <a:fld id="{4F224B9F-E08A-4B4F-BC3A-F5F15199DF19}" type="slidenum">
              <a:rPr lang="en-US" smtClean="0"/>
              <a:t>6</a:t>
            </a:fld>
            <a:endParaRPr lang="en-US" dirty="0"/>
          </a:p>
        </p:txBody>
      </p:sp>
    </p:spTree>
    <p:extLst>
      <p:ext uri="{BB962C8B-B14F-4D97-AF65-F5344CB8AC3E}">
        <p14:creationId xmlns:p14="http://schemas.microsoft.com/office/powerpoint/2010/main" val="22474393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overall mission length will be a minimum of 3 years.  However, the hydrazine propellant will be sized to accomplish 10 years on-orbit. </a:t>
            </a:r>
          </a:p>
        </p:txBody>
      </p:sp>
      <p:sp>
        <p:nvSpPr>
          <p:cNvPr id="4" name="Slide Number Placeholder 3"/>
          <p:cNvSpPr>
            <a:spLocks noGrp="1"/>
          </p:cNvSpPr>
          <p:nvPr>
            <p:ph type="sldNum" sz="quarter" idx="5"/>
          </p:nvPr>
        </p:nvSpPr>
        <p:spPr/>
        <p:txBody>
          <a:bodyPr/>
          <a:lstStyle/>
          <a:p>
            <a:fld id="{4F224B9F-E08A-4B4F-BC3A-F5F15199DF19}" type="slidenum">
              <a:rPr lang="en-US" smtClean="0"/>
              <a:t>7</a:t>
            </a:fld>
            <a:endParaRPr lang="en-US" dirty="0"/>
          </a:p>
        </p:txBody>
      </p:sp>
    </p:spTree>
    <p:extLst>
      <p:ext uri="{BB962C8B-B14F-4D97-AF65-F5344CB8AC3E}">
        <p14:creationId xmlns:p14="http://schemas.microsoft.com/office/powerpoint/2010/main" val="1648820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spacecraft carries the instrument package given above.  Note:  the sail node options carry two 250 g sensors, instead of just one.</a:t>
            </a:r>
          </a:p>
        </p:txBody>
      </p:sp>
      <p:sp>
        <p:nvSpPr>
          <p:cNvPr id="4" name="Slide Number Placeholder 3"/>
          <p:cNvSpPr>
            <a:spLocks noGrp="1"/>
          </p:cNvSpPr>
          <p:nvPr>
            <p:ph type="sldNum" sz="quarter" idx="5"/>
          </p:nvPr>
        </p:nvSpPr>
        <p:spPr/>
        <p:txBody>
          <a:bodyPr/>
          <a:lstStyle/>
          <a:p>
            <a:fld id="{4F224B9F-E08A-4B4F-BC3A-F5F15199DF19}" type="slidenum">
              <a:rPr lang="en-US" smtClean="0"/>
              <a:t>8</a:t>
            </a:fld>
            <a:endParaRPr lang="en-US" dirty="0"/>
          </a:p>
        </p:txBody>
      </p:sp>
    </p:spTree>
    <p:extLst>
      <p:ext uri="{BB962C8B-B14F-4D97-AF65-F5344CB8AC3E}">
        <p14:creationId xmlns:p14="http://schemas.microsoft.com/office/powerpoint/2010/main" val="27866456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Table shows masses for all the preliminary designs.  All subsystems followed mass growth allowance (MGA) directives given in ANSI/AIAA “Mass Properties Control for Space Systems”.  Also note that an additional “Systems Margin” of 15% was applied to the basic dry mass.  Along with the launch masses, the masses after ESPA-separation are given, since these values are used to determine sail sizes and required maneuver propellant.</a:t>
            </a:r>
          </a:p>
        </p:txBody>
      </p:sp>
      <p:sp>
        <p:nvSpPr>
          <p:cNvPr id="4" name="Slide Number Placeholder 3"/>
          <p:cNvSpPr>
            <a:spLocks noGrp="1"/>
          </p:cNvSpPr>
          <p:nvPr>
            <p:ph type="sldNum" sz="quarter" idx="5"/>
          </p:nvPr>
        </p:nvSpPr>
        <p:spPr/>
        <p:txBody>
          <a:bodyPr/>
          <a:lstStyle/>
          <a:p>
            <a:fld id="{4F224B9F-E08A-4B4F-BC3A-F5F15199DF19}" type="slidenum">
              <a:rPr lang="en-US" smtClean="0"/>
              <a:t>13</a:t>
            </a:fld>
            <a:endParaRPr lang="en-US" dirty="0"/>
          </a:p>
        </p:txBody>
      </p:sp>
    </p:spTree>
    <p:extLst>
      <p:ext uri="{BB962C8B-B14F-4D97-AF65-F5344CB8AC3E}">
        <p14:creationId xmlns:p14="http://schemas.microsoft.com/office/powerpoint/2010/main" val="22813652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mission trajectories currently require characteristic accelerations of 0.12 mm/s^2 and 0.06 mm/s^2 for the Hub and Node sails, respectively.  The preliminary designs in this report resulted in a Hub sail area of 2060 m^2 and a Node sail area of 780 m^2. The Hub sail design is at the limit of being able to scale the Solar Cruiser sail system without decreasing the TRL.  The Node sail size, however, is too large to scale from the HIPERSail design without a TRL decrease.  Note:  The 4 m center-hole may be reduced by increasing the solar array width (potentially down to 3 m diameter hole).</a:t>
            </a:r>
          </a:p>
        </p:txBody>
      </p:sp>
      <p:sp>
        <p:nvSpPr>
          <p:cNvPr id="4" name="Slide Number Placeholder 3"/>
          <p:cNvSpPr>
            <a:spLocks noGrp="1"/>
          </p:cNvSpPr>
          <p:nvPr>
            <p:ph type="sldNum" sz="quarter" idx="5"/>
          </p:nvPr>
        </p:nvSpPr>
        <p:spPr/>
        <p:txBody>
          <a:bodyPr/>
          <a:lstStyle/>
          <a:p>
            <a:fld id="{4F224B9F-E08A-4B4F-BC3A-F5F15199DF19}" type="slidenum">
              <a:rPr lang="en-US" smtClean="0"/>
              <a:t>14</a:t>
            </a:fld>
            <a:endParaRPr lang="en-US" dirty="0"/>
          </a:p>
        </p:txBody>
      </p:sp>
    </p:spTree>
    <p:extLst>
      <p:ext uri="{BB962C8B-B14F-4D97-AF65-F5344CB8AC3E}">
        <p14:creationId xmlns:p14="http://schemas.microsoft.com/office/powerpoint/2010/main" val="3870497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224B9F-E08A-4B4F-BC3A-F5F15199DF19}" type="slidenum">
              <a:rPr lang="en-US" smtClean="0"/>
              <a:t>16</a:t>
            </a:fld>
            <a:endParaRPr lang="en-US"/>
          </a:p>
        </p:txBody>
      </p:sp>
    </p:spTree>
    <p:extLst>
      <p:ext uri="{BB962C8B-B14F-4D97-AF65-F5344CB8AC3E}">
        <p14:creationId xmlns:p14="http://schemas.microsoft.com/office/powerpoint/2010/main" val="8003128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individual bus design was based on the Solar Cruiser layout and design wherever possible.   The simple rectangular bus shape was kept to minimize complexity and weight. Each bus designs are nearly identical to each other maintain commonality between each. The sail CAD representative models were based on the actual Solar cruiser sail model. </a:t>
            </a:r>
          </a:p>
          <a:p>
            <a:endParaRPr lang="en-US" dirty="0"/>
          </a:p>
        </p:txBody>
      </p:sp>
      <p:sp>
        <p:nvSpPr>
          <p:cNvPr id="4" name="Slide Number Placeholder 3"/>
          <p:cNvSpPr>
            <a:spLocks noGrp="1"/>
          </p:cNvSpPr>
          <p:nvPr>
            <p:ph type="sldNum" sz="quarter" idx="5"/>
          </p:nvPr>
        </p:nvSpPr>
        <p:spPr/>
        <p:txBody>
          <a:bodyPr/>
          <a:lstStyle/>
          <a:p>
            <a:fld id="{4F224B9F-E08A-4B4F-BC3A-F5F15199DF19}" type="slidenum">
              <a:rPr lang="en-US" smtClean="0"/>
              <a:t>17</a:t>
            </a:fld>
            <a:endParaRPr lang="en-US"/>
          </a:p>
        </p:txBody>
      </p:sp>
    </p:spTree>
    <p:extLst>
      <p:ext uri="{BB962C8B-B14F-4D97-AF65-F5344CB8AC3E}">
        <p14:creationId xmlns:p14="http://schemas.microsoft.com/office/powerpoint/2010/main" val="960616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above figure represents the launch configuration on the ESPA Grande Ring.  The payloads would include one Hub and 3 Node spacecraft. The Hub spacecraft would be either a chemical or sail based configuration. There were no protuberances or protrusions from the standard ESPA Grande allowed envelope.</a:t>
            </a:r>
          </a:p>
        </p:txBody>
      </p:sp>
      <p:sp>
        <p:nvSpPr>
          <p:cNvPr id="4" name="Slide Number Placeholder 3"/>
          <p:cNvSpPr>
            <a:spLocks noGrp="1"/>
          </p:cNvSpPr>
          <p:nvPr>
            <p:ph type="sldNum" sz="quarter" idx="5"/>
          </p:nvPr>
        </p:nvSpPr>
        <p:spPr/>
        <p:txBody>
          <a:bodyPr/>
          <a:lstStyle/>
          <a:p>
            <a:fld id="{4F224B9F-E08A-4B4F-BC3A-F5F15199DF19}" type="slidenum">
              <a:rPr lang="en-US" smtClean="0"/>
              <a:t>18</a:t>
            </a:fld>
            <a:endParaRPr lang="en-US"/>
          </a:p>
        </p:txBody>
      </p:sp>
    </p:spTree>
    <p:extLst>
      <p:ext uri="{BB962C8B-B14F-4D97-AF65-F5344CB8AC3E}">
        <p14:creationId xmlns:p14="http://schemas.microsoft.com/office/powerpoint/2010/main" val="2617500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above figure shows a three view of the Hub sail configuration. A 24” to 15” adapter interface is utilized between the ESPA ring the spacecraft. This enables the interface adapter to remain attached to the ring to save weight from the spacecraft.  The solar array area dimensions were maximized for the ESPA envelope to minimize the deployed radial distance. This also minimizes the required center hole diameter in the sail. </a:t>
            </a:r>
          </a:p>
        </p:txBody>
      </p:sp>
      <p:sp>
        <p:nvSpPr>
          <p:cNvPr id="4" name="Slide Number Placeholder 3"/>
          <p:cNvSpPr>
            <a:spLocks noGrp="1"/>
          </p:cNvSpPr>
          <p:nvPr>
            <p:ph type="sldNum" sz="quarter" idx="5"/>
          </p:nvPr>
        </p:nvSpPr>
        <p:spPr/>
        <p:txBody>
          <a:bodyPr/>
          <a:lstStyle/>
          <a:p>
            <a:fld id="{4F224B9F-E08A-4B4F-BC3A-F5F15199DF19}" type="slidenum">
              <a:rPr lang="en-US" smtClean="0"/>
              <a:t>19</a:t>
            </a:fld>
            <a:endParaRPr lang="en-US"/>
          </a:p>
        </p:txBody>
      </p:sp>
    </p:spTree>
    <p:extLst>
      <p:ext uri="{BB962C8B-B14F-4D97-AF65-F5344CB8AC3E}">
        <p14:creationId xmlns:p14="http://schemas.microsoft.com/office/powerpoint/2010/main" val="33614660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chart shows how the bus and sail sections make up the total spacecraft and the relative position of the sun.</a:t>
            </a:r>
          </a:p>
        </p:txBody>
      </p:sp>
      <p:sp>
        <p:nvSpPr>
          <p:cNvPr id="4" name="Slide Number Placeholder 3"/>
          <p:cNvSpPr>
            <a:spLocks noGrp="1"/>
          </p:cNvSpPr>
          <p:nvPr>
            <p:ph type="sldNum" sz="quarter" idx="5"/>
          </p:nvPr>
        </p:nvSpPr>
        <p:spPr/>
        <p:txBody>
          <a:bodyPr/>
          <a:lstStyle/>
          <a:p>
            <a:fld id="{4F224B9F-E08A-4B4F-BC3A-F5F15199DF19}" type="slidenum">
              <a:rPr lang="en-US" smtClean="0"/>
              <a:t>20</a:t>
            </a:fld>
            <a:endParaRPr lang="en-US"/>
          </a:p>
        </p:txBody>
      </p:sp>
    </p:spTree>
    <p:extLst>
      <p:ext uri="{BB962C8B-B14F-4D97-AF65-F5344CB8AC3E}">
        <p14:creationId xmlns:p14="http://schemas.microsoft.com/office/powerpoint/2010/main" val="14628788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view shows just the external hub bus portion. The primary instruments are noted to show their positioning and placement. The instruments are: Electron without composition (2), Ion with composition (1), Ion without composition (2), and a magnetic boom instrument. </a:t>
            </a:r>
          </a:p>
        </p:txBody>
      </p:sp>
      <p:sp>
        <p:nvSpPr>
          <p:cNvPr id="4" name="Slide Number Placeholder 3"/>
          <p:cNvSpPr>
            <a:spLocks noGrp="1"/>
          </p:cNvSpPr>
          <p:nvPr>
            <p:ph type="sldNum" sz="quarter" idx="5"/>
          </p:nvPr>
        </p:nvSpPr>
        <p:spPr/>
        <p:txBody>
          <a:bodyPr/>
          <a:lstStyle/>
          <a:p>
            <a:fld id="{4F224B9F-E08A-4B4F-BC3A-F5F15199DF19}" type="slidenum">
              <a:rPr lang="en-US" smtClean="0"/>
              <a:t>21</a:t>
            </a:fld>
            <a:endParaRPr lang="en-US"/>
          </a:p>
        </p:txBody>
      </p:sp>
    </p:spTree>
    <p:extLst>
      <p:ext uri="{BB962C8B-B14F-4D97-AF65-F5344CB8AC3E}">
        <p14:creationId xmlns:p14="http://schemas.microsoft.com/office/powerpoint/2010/main" val="26036047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view shows just the internals of the hub bus. The components shown are the major volume components and may not be inclusive of all required or noted in the MEL. There is sufficient room leftover to accommodate these smaller components.</a:t>
            </a:r>
          </a:p>
        </p:txBody>
      </p:sp>
      <p:sp>
        <p:nvSpPr>
          <p:cNvPr id="4" name="Slide Number Placeholder 3"/>
          <p:cNvSpPr>
            <a:spLocks noGrp="1"/>
          </p:cNvSpPr>
          <p:nvPr>
            <p:ph type="sldNum" sz="quarter" idx="5"/>
          </p:nvPr>
        </p:nvSpPr>
        <p:spPr/>
        <p:txBody>
          <a:bodyPr/>
          <a:lstStyle/>
          <a:p>
            <a:fld id="{4F224B9F-E08A-4B4F-BC3A-F5F15199DF19}" type="slidenum">
              <a:rPr lang="en-US" smtClean="0"/>
              <a:t>22</a:t>
            </a:fld>
            <a:endParaRPr lang="en-US"/>
          </a:p>
        </p:txBody>
      </p:sp>
    </p:spTree>
    <p:extLst>
      <p:ext uri="{BB962C8B-B14F-4D97-AF65-F5344CB8AC3E}">
        <p14:creationId xmlns:p14="http://schemas.microsoft.com/office/powerpoint/2010/main" val="29632326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shows the deployed state of the bus and the sail in the stowed position.  The relative position of the Sun and Earth are shown. </a:t>
            </a:r>
          </a:p>
        </p:txBody>
      </p:sp>
      <p:sp>
        <p:nvSpPr>
          <p:cNvPr id="4" name="Slide Number Placeholder 3"/>
          <p:cNvSpPr>
            <a:spLocks noGrp="1"/>
          </p:cNvSpPr>
          <p:nvPr>
            <p:ph type="sldNum" sz="quarter" idx="5"/>
          </p:nvPr>
        </p:nvSpPr>
        <p:spPr/>
        <p:txBody>
          <a:bodyPr/>
          <a:lstStyle/>
          <a:p>
            <a:fld id="{4F224B9F-E08A-4B4F-BC3A-F5F15199DF19}" type="slidenum">
              <a:rPr lang="en-US" smtClean="0"/>
              <a:t>23</a:t>
            </a:fld>
            <a:endParaRPr lang="en-US"/>
          </a:p>
        </p:txBody>
      </p:sp>
    </p:spTree>
    <p:extLst>
      <p:ext uri="{BB962C8B-B14F-4D97-AF65-F5344CB8AC3E}">
        <p14:creationId xmlns:p14="http://schemas.microsoft.com/office/powerpoint/2010/main" val="28139337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deployed Hub sail is shown to give a relative perspective of size. A 4m center hole is required to allow for the solar arrays sun viewing.  A 49m sail side dimension is required to provide the required sail array (with the 4m center hole)</a:t>
            </a:r>
          </a:p>
        </p:txBody>
      </p:sp>
      <p:sp>
        <p:nvSpPr>
          <p:cNvPr id="4" name="Slide Number Placeholder 3"/>
          <p:cNvSpPr>
            <a:spLocks noGrp="1"/>
          </p:cNvSpPr>
          <p:nvPr>
            <p:ph type="sldNum" sz="quarter" idx="5"/>
          </p:nvPr>
        </p:nvSpPr>
        <p:spPr/>
        <p:txBody>
          <a:bodyPr/>
          <a:lstStyle/>
          <a:p>
            <a:fld id="{4F224B9F-E08A-4B4F-BC3A-F5F15199DF19}" type="slidenum">
              <a:rPr lang="en-US" smtClean="0"/>
              <a:t>24</a:t>
            </a:fld>
            <a:endParaRPr lang="en-US"/>
          </a:p>
        </p:txBody>
      </p:sp>
    </p:spTree>
    <p:extLst>
      <p:ext uri="{BB962C8B-B14F-4D97-AF65-F5344CB8AC3E}">
        <p14:creationId xmlns:p14="http://schemas.microsoft.com/office/powerpoint/2010/main" val="9230173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above figure shows a three view of the chemical node configuration. A 24” to 15” adapter interface is utilized between the ESPA ring the spacecraft. This enables the interface adapter to remain attached to the ring to save weight from the spacecraft.  The solar array area dimensions were borrowed mainly from the other designs due to similar sizing.</a:t>
            </a:r>
          </a:p>
        </p:txBody>
      </p:sp>
      <p:sp>
        <p:nvSpPr>
          <p:cNvPr id="4" name="Slide Number Placeholder 3"/>
          <p:cNvSpPr>
            <a:spLocks noGrp="1"/>
          </p:cNvSpPr>
          <p:nvPr>
            <p:ph type="sldNum" sz="quarter" idx="5"/>
          </p:nvPr>
        </p:nvSpPr>
        <p:spPr/>
        <p:txBody>
          <a:bodyPr/>
          <a:lstStyle/>
          <a:p>
            <a:fld id="{4F224B9F-E08A-4B4F-BC3A-F5F15199DF19}" type="slidenum">
              <a:rPr lang="en-US" smtClean="0"/>
              <a:t>25</a:t>
            </a:fld>
            <a:endParaRPr lang="en-US"/>
          </a:p>
        </p:txBody>
      </p:sp>
    </p:spTree>
    <p:extLst>
      <p:ext uri="{BB962C8B-B14F-4D97-AF65-F5344CB8AC3E}">
        <p14:creationId xmlns:p14="http://schemas.microsoft.com/office/powerpoint/2010/main" val="13588841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shows the deployed state of the chemical node.  The relative position of the Sun and Earth are shown. </a:t>
            </a:r>
          </a:p>
          <a:p>
            <a:endParaRPr lang="en-US" dirty="0"/>
          </a:p>
        </p:txBody>
      </p:sp>
      <p:sp>
        <p:nvSpPr>
          <p:cNvPr id="4" name="Slide Number Placeholder 3"/>
          <p:cNvSpPr>
            <a:spLocks noGrp="1"/>
          </p:cNvSpPr>
          <p:nvPr>
            <p:ph type="sldNum" sz="quarter" idx="5"/>
          </p:nvPr>
        </p:nvSpPr>
        <p:spPr/>
        <p:txBody>
          <a:bodyPr/>
          <a:lstStyle/>
          <a:p>
            <a:fld id="{4F224B9F-E08A-4B4F-BC3A-F5F15199DF19}" type="slidenum">
              <a:rPr lang="en-US" smtClean="0"/>
              <a:t>26</a:t>
            </a:fld>
            <a:endParaRPr lang="en-US"/>
          </a:p>
        </p:txBody>
      </p:sp>
    </p:spTree>
    <p:extLst>
      <p:ext uri="{BB962C8B-B14F-4D97-AF65-F5344CB8AC3E}">
        <p14:creationId xmlns:p14="http://schemas.microsoft.com/office/powerpoint/2010/main" val="41919268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view shows just the external chemical node portion. The primary instruments are noted to show their positioning and placement. The instruments are: Electron without composition (1), Ion with composition (1), Ion without composition (2), and a magnetic boom instrument. </a:t>
            </a:r>
          </a:p>
          <a:p>
            <a:endParaRPr lang="en-US" dirty="0"/>
          </a:p>
        </p:txBody>
      </p:sp>
      <p:sp>
        <p:nvSpPr>
          <p:cNvPr id="4" name="Slide Number Placeholder 3"/>
          <p:cNvSpPr>
            <a:spLocks noGrp="1"/>
          </p:cNvSpPr>
          <p:nvPr>
            <p:ph type="sldNum" sz="quarter" idx="5"/>
          </p:nvPr>
        </p:nvSpPr>
        <p:spPr/>
        <p:txBody>
          <a:bodyPr/>
          <a:lstStyle/>
          <a:p>
            <a:fld id="{4F224B9F-E08A-4B4F-BC3A-F5F15199DF19}" type="slidenum">
              <a:rPr lang="en-US" smtClean="0"/>
              <a:t>27</a:t>
            </a:fld>
            <a:endParaRPr lang="en-US"/>
          </a:p>
        </p:txBody>
      </p:sp>
    </p:spTree>
    <p:extLst>
      <p:ext uri="{BB962C8B-B14F-4D97-AF65-F5344CB8AC3E}">
        <p14:creationId xmlns:p14="http://schemas.microsoft.com/office/powerpoint/2010/main" val="31292428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view shows just the internals of the chemical bus. The components shown are the major volume components and may not be inclusive of all required or noted in the MEL. There is sufficient room leftover to accommodate these smaller components</a:t>
            </a:r>
          </a:p>
        </p:txBody>
      </p:sp>
      <p:sp>
        <p:nvSpPr>
          <p:cNvPr id="4" name="Slide Number Placeholder 3"/>
          <p:cNvSpPr>
            <a:spLocks noGrp="1"/>
          </p:cNvSpPr>
          <p:nvPr>
            <p:ph type="sldNum" sz="quarter" idx="5"/>
          </p:nvPr>
        </p:nvSpPr>
        <p:spPr/>
        <p:txBody>
          <a:bodyPr/>
          <a:lstStyle/>
          <a:p>
            <a:fld id="{4F224B9F-E08A-4B4F-BC3A-F5F15199DF19}" type="slidenum">
              <a:rPr lang="en-US" smtClean="0"/>
              <a:t>28</a:t>
            </a:fld>
            <a:endParaRPr lang="en-US"/>
          </a:p>
        </p:txBody>
      </p:sp>
    </p:spTree>
    <p:extLst>
      <p:ext uri="{BB962C8B-B14F-4D97-AF65-F5344CB8AC3E}">
        <p14:creationId xmlns:p14="http://schemas.microsoft.com/office/powerpoint/2010/main" val="24455263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supplemental view shows just the internals of the chemical bus. It shows how the bus size was scaled up to incorporate the addition of a propellant tank. The components shown are the major volume components and may not be inclusive of all required or noted in the MEL. There is sufficient room leftover to accommodate these smaller components</a:t>
            </a:r>
          </a:p>
          <a:p>
            <a:endParaRPr lang="en-US" dirty="0"/>
          </a:p>
        </p:txBody>
      </p:sp>
      <p:sp>
        <p:nvSpPr>
          <p:cNvPr id="4" name="Slide Number Placeholder 3"/>
          <p:cNvSpPr>
            <a:spLocks noGrp="1"/>
          </p:cNvSpPr>
          <p:nvPr>
            <p:ph type="sldNum" sz="quarter" idx="5"/>
          </p:nvPr>
        </p:nvSpPr>
        <p:spPr/>
        <p:txBody>
          <a:bodyPr/>
          <a:lstStyle/>
          <a:p>
            <a:fld id="{4F224B9F-E08A-4B4F-BC3A-F5F15199DF19}" type="slidenum">
              <a:rPr lang="en-US" smtClean="0"/>
              <a:t>29</a:t>
            </a:fld>
            <a:endParaRPr lang="en-US"/>
          </a:p>
        </p:txBody>
      </p:sp>
    </p:spTree>
    <p:extLst>
      <p:ext uri="{BB962C8B-B14F-4D97-AF65-F5344CB8AC3E}">
        <p14:creationId xmlns:p14="http://schemas.microsoft.com/office/powerpoint/2010/main" val="35153008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above figure shows a three view of the Node sail configuration. A 24” to 15” adapter interface is utilized between the ESPA ring the spacecraft. This enables the interface adapter to remain attached to the ring to save weight from the spacecraft.  The solar array area dimensions were maximized for the ESPA envelope to minimize the deployed radial distance. This also minimizes the required center hole diameter in the sail. </a:t>
            </a:r>
          </a:p>
          <a:p>
            <a:endParaRPr lang="en-US" dirty="0"/>
          </a:p>
        </p:txBody>
      </p:sp>
      <p:sp>
        <p:nvSpPr>
          <p:cNvPr id="4" name="Slide Number Placeholder 3"/>
          <p:cNvSpPr>
            <a:spLocks noGrp="1"/>
          </p:cNvSpPr>
          <p:nvPr>
            <p:ph type="sldNum" sz="quarter" idx="5"/>
          </p:nvPr>
        </p:nvSpPr>
        <p:spPr/>
        <p:txBody>
          <a:bodyPr/>
          <a:lstStyle/>
          <a:p>
            <a:fld id="{4F224B9F-E08A-4B4F-BC3A-F5F15199DF19}" type="slidenum">
              <a:rPr lang="en-US" smtClean="0"/>
              <a:t>30</a:t>
            </a:fld>
            <a:endParaRPr lang="en-US"/>
          </a:p>
        </p:txBody>
      </p:sp>
    </p:spTree>
    <p:extLst>
      <p:ext uri="{BB962C8B-B14F-4D97-AF65-F5344CB8AC3E}">
        <p14:creationId xmlns:p14="http://schemas.microsoft.com/office/powerpoint/2010/main" val="8388868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chart shows how the bus and sail sections make up the total spacecraft and the relative position of the sun.</a:t>
            </a:r>
          </a:p>
          <a:p>
            <a:endParaRPr lang="en-US" dirty="0"/>
          </a:p>
        </p:txBody>
      </p:sp>
      <p:sp>
        <p:nvSpPr>
          <p:cNvPr id="4" name="Slide Number Placeholder 3"/>
          <p:cNvSpPr>
            <a:spLocks noGrp="1"/>
          </p:cNvSpPr>
          <p:nvPr>
            <p:ph type="sldNum" sz="quarter" idx="5"/>
          </p:nvPr>
        </p:nvSpPr>
        <p:spPr/>
        <p:txBody>
          <a:bodyPr/>
          <a:lstStyle/>
          <a:p>
            <a:fld id="{4F224B9F-E08A-4B4F-BC3A-F5F15199DF19}" type="slidenum">
              <a:rPr lang="en-US" smtClean="0"/>
              <a:t>31</a:t>
            </a:fld>
            <a:endParaRPr lang="en-US"/>
          </a:p>
        </p:txBody>
      </p:sp>
    </p:spTree>
    <p:extLst>
      <p:ext uri="{BB962C8B-B14F-4D97-AF65-F5344CB8AC3E}">
        <p14:creationId xmlns:p14="http://schemas.microsoft.com/office/powerpoint/2010/main" val="34195913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view shows just the external sail bus portion. The primary instruments are noted to show their positioning and placement. The instruments are: Electron without composition (1), Ion with composition (1), Ion without composition (2), and a magnetic boom instrument. </a:t>
            </a:r>
          </a:p>
          <a:p>
            <a:endParaRPr lang="en-US" dirty="0"/>
          </a:p>
        </p:txBody>
      </p:sp>
      <p:sp>
        <p:nvSpPr>
          <p:cNvPr id="4" name="Slide Number Placeholder 3"/>
          <p:cNvSpPr>
            <a:spLocks noGrp="1"/>
          </p:cNvSpPr>
          <p:nvPr>
            <p:ph type="sldNum" sz="quarter" idx="5"/>
          </p:nvPr>
        </p:nvSpPr>
        <p:spPr/>
        <p:txBody>
          <a:bodyPr/>
          <a:lstStyle/>
          <a:p>
            <a:fld id="{4F224B9F-E08A-4B4F-BC3A-F5F15199DF19}" type="slidenum">
              <a:rPr lang="en-US" smtClean="0"/>
              <a:t>32</a:t>
            </a:fld>
            <a:endParaRPr lang="en-US"/>
          </a:p>
        </p:txBody>
      </p:sp>
    </p:spTree>
    <p:extLst>
      <p:ext uri="{BB962C8B-B14F-4D97-AF65-F5344CB8AC3E}">
        <p14:creationId xmlns:p14="http://schemas.microsoft.com/office/powerpoint/2010/main" val="17956187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view shows just the internals of the node sail. The components shown are the major volume components and may not be inclusive of all required or noted in the MEL. There is sufficient room leftover to accommodate these smaller components.</a:t>
            </a:r>
          </a:p>
          <a:p>
            <a:endParaRPr lang="en-US" dirty="0"/>
          </a:p>
        </p:txBody>
      </p:sp>
      <p:sp>
        <p:nvSpPr>
          <p:cNvPr id="4" name="Slide Number Placeholder 3"/>
          <p:cNvSpPr>
            <a:spLocks noGrp="1"/>
          </p:cNvSpPr>
          <p:nvPr>
            <p:ph type="sldNum" sz="quarter" idx="5"/>
          </p:nvPr>
        </p:nvSpPr>
        <p:spPr/>
        <p:txBody>
          <a:bodyPr/>
          <a:lstStyle/>
          <a:p>
            <a:fld id="{4F224B9F-E08A-4B4F-BC3A-F5F15199DF19}" type="slidenum">
              <a:rPr lang="en-US" smtClean="0"/>
              <a:t>33</a:t>
            </a:fld>
            <a:endParaRPr lang="en-US"/>
          </a:p>
        </p:txBody>
      </p:sp>
    </p:spTree>
    <p:extLst>
      <p:ext uri="{BB962C8B-B14F-4D97-AF65-F5344CB8AC3E}">
        <p14:creationId xmlns:p14="http://schemas.microsoft.com/office/powerpoint/2010/main" val="36145539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deployed Hub sail is shown to give a relative perspective of size. A 4m center hole is required to allow for the solar arrays sun viewing.  A 29m sail side dimension is required to provide the required sail array (with the 4m center hole)</a:t>
            </a:r>
          </a:p>
          <a:p>
            <a:endParaRPr lang="en-US" dirty="0"/>
          </a:p>
        </p:txBody>
      </p:sp>
      <p:sp>
        <p:nvSpPr>
          <p:cNvPr id="4" name="Slide Number Placeholder 3"/>
          <p:cNvSpPr>
            <a:spLocks noGrp="1"/>
          </p:cNvSpPr>
          <p:nvPr>
            <p:ph type="sldNum" sz="quarter" idx="5"/>
          </p:nvPr>
        </p:nvSpPr>
        <p:spPr/>
        <p:txBody>
          <a:bodyPr/>
          <a:lstStyle/>
          <a:p>
            <a:fld id="{4F224B9F-E08A-4B4F-BC3A-F5F15199DF19}" type="slidenum">
              <a:rPr lang="en-US" smtClean="0"/>
              <a:t>34</a:t>
            </a:fld>
            <a:endParaRPr lang="en-US"/>
          </a:p>
        </p:txBody>
      </p:sp>
    </p:spTree>
    <p:extLst>
      <p:ext uri="{BB962C8B-B14F-4D97-AF65-F5344CB8AC3E}">
        <p14:creationId xmlns:p14="http://schemas.microsoft.com/office/powerpoint/2010/main" val="848801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224B9F-E08A-4B4F-BC3A-F5F15199DF19}" type="slidenum">
              <a:rPr lang="en-US" smtClean="0"/>
              <a:t>35</a:t>
            </a:fld>
            <a:endParaRPr lang="en-US"/>
          </a:p>
        </p:txBody>
      </p:sp>
    </p:spTree>
    <p:extLst>
      <p:ext uri="{BB962C8B-B14F-4D97-AF65-F5344CB8AC3E}">
        <p14:creationId xmlns:p14="http://schemas.microsoft.com/office/powerpoint/2010/main" val="12750542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communications trade analysis was done for this study, trading one hub ground link used for all four probes versus each probe having its own ground link capability.  The analysis shows Direct-to-Earth links for each probe is best the option.  Using the Hub for relay to ground is not a good option because an additional comm system would be needed for cross-links that would be larger than DTE.</a:t>
            </a:r>
          </a:p>
          <a:p>
            <a:pPr lvl="1"/>
            <a:endParaRPr lang="en-US" dirty="0"/>
          </a:p>
          <a:p>
            <a:r>
              <a:rPr lang="en-US" dirty="0"/>
              <a:t>Trading Ka versus X-band, its seen that X-band communications is best option using the NEN, assuming DSN is not available for this mission.  Ka-band is not a good option using the NEN because Ka-band is used for downlink only.  An additional S-band system would be required for uplink Command and Navigation.</a:t>
            </a:r>
          </a:p>
          <a:p>
            <a:pPr lvl="1"/>
            <a:endParaRPr lang="en-US" dirty="0"/>
          </a:p>
          <a:p>
            <a:r>
              <a:rPr lang="en-US" dirty="0"/>
              <a:t>Analysis for the Real-time solar event communications to NOAA ground network shows it is achievable using an existing network of at least 3 stations globally separated.  The DSCOVR tracking network is used for example.  It's assumed that this or a similar network will be made available in the future for this mission because SWIFT provides a better warning time than any existing missions.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4F224B9F-E08A-4B4F-BC3A-F5F15199DF19}" type="slidenum">
              <a:rPr lang="en-US" smtClean="0"/>
              <a:t>64</a:t>
            </a:fld>
            <a:endParaRPr lang="en-US"/>
          </a:p>
        </p:txBody>
      </p:sp>
    </p:spTree>
    <p:extLst>
      <p:ext uri="{BB962C8B-B14F-4D97-AF65-F5344CB8AC3E}">
        <p14:creationId xmlns:p14="http://schemas.microsoft.com/office/powerpoint/2010/main" val="12222605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800"/>
              </a:spcBef>
            </a:pPr>
            <a:r>
              <a:rPr lang="en-US" dirty="0"/>
              <a:t>Key Avionics and Comm assumptions for this study are as follows:  Flight Computer to provide all S/C command and control functions, including data management, navigation, power and thermal control, and store and format data for downlink.  Science Instruments are to supply electronics required to process data, including Analog to Digital conversion, data compression, serializing, etc.  Use NOAA ground stations for real-time solar event notification and data, 6 kbps total link rate (Magnetometer 1 kbps, FIPS 5 kbps).  Use NEN ground stations for daily downlinks of telemetry data (DSN not available), 20 kbps total science data (continuous), plus 30% overhead and margin,  2.5 </a:t>
            </a:r>
            <a:r>
              <a:rPr lang="en-US" dirty="0" err="1"/>
              <a:t>Gbits</a:t>
            </a:r>
            <a:r>
              <a:rPr lang="en-US" dirty="0"/>
              <a:t>/day (includes 2 kbps housekeeping data, CCSDS formatting).  No S/C pointing maneuvers will be provided for data downlink.  Antenna gimbaling allowed during observation times.  Data storage provided for sun-outage times (10 days).  Science data to be taken before and after solar sail deployment.  This is a Class D mission, no Avionics redundancy is required.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CCSDS – Consultative Committee for Space Data Systems</a:t>
            </a:r>
          </a:p>
        </p:txBody>
      </p:sp>
      <p:sp>
        <p:nvSpPr>
          <p:cNvPr id="4" name="Slide Number Placeholder 3"/>
          <p:cNvSpPr>
            <a:spLocks noGrp="1"/>
          </p:cNvSpPr>
          <p:nvPr>
            <p:ph type="sldNum" sz="quarter" idx="5"/>
          </p:nvPr>
        </p:nvSpPr>
        <p:spPr/>
        <p:txBody>
          <a:bodyPr/>
          <a:lstStyle/>
          <a:p>
            <a:fld id="{4F224B9F-E08A-4B4F-BC3A-F5F15199DF19}" type="slidenum">
              <a:rPr lang="en-US" smtClean="0"/>
              <a:t>65</a:t>
            </a:fld>
            <a:endParaRPr lang="en-US"/>
          </a:p>
        </p:txBody>
      </p:sp>
    </p:spTree>
    <p:extLst>
      <p:ext uri="{BB962C8B-B14F-4D97-AF65-F5344CB8AC3E}">
        <p14:creationId xmlns:p14="http://schemas.microsoft.com/office/powerpoint/2010/main" val="1427307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approach used for Avionics and Comm are as follows: Use high TRL levels were possible for Avionics.  Use Space Micro avionics suite.  Its small, low mass, with flight heritage, and has very good space radiation tolerance.  All Avionics, Power, and Navigation boards are packaged into one Integrated Avionics Box, an 11 slice Proton X-Box.  This approach provides the best packaging and thermal management efficiencies, while minimizes cabling required.</a:t>
            </a:r>
            <a:r>
              <a:rPr lang="en-US" sz="706" dirty="0"/>
              <a:t>  The following circuit boards are contained within the Integrated Avionics Unit (IEU):</a:t>
            </a:r>
          </a:p>
          <a:p>
            <a:pPr lvl="1"/>
            <a:r>
              <a:rPr lang="en-US" dirty="0"/>
              <a:t>1-Flight computer SBC: Space Micro Proton 400k SBC, with 32-bit dual core Power PC processor, 1.2 GHz, 5760 MIPS, 100krad TID</a:t>
            </a:r>
          </a:p>
          <a:p>
            <a:pPr lvl="1">
              <a:spcBef>
                <a:spcPts val="1200"/>
              </a:spcBef>
            </a:pPr>
            <a:r>
              <a:rPr lang="en-US" dirty="0"/>
              <a:t>1-Memory board: 8 GB provides 10 days of data storage with redundancy, where&lt;4 GB is required for 10 days of memory at 2.5 Gbit/day</a:t>
            </a:r>
          </a:p>
          <a:p>
            <a:pPr lvl="1">
              <a:spcBef>
                <a:spcPts val="1200"/>
              </a:spcBef>
            </a:pPr>
            <a:r>
              <a:rPr lang="en-US" dirty="0"/>
              <a:t>2- I/O boards: analog and digital signals, RS-422, LVDS</a:t>
            </a:r>
          </a:p>
          <a:p>
            <a:pPr lvl="1">
              <a:spcBef>
                <a:spcPts val="1200"/>
              </a:spcBef>
            </a:pPr>
            <a:r>
              <a:rPr lang="en-US" dirty="0"/>
              <a:t>2- Controller boards: Reaction Wheels, Antenna Gimbal (Sail deployment and AMT controllers supplied with sail mechanism)</a:t>
            </a:r>
          </a:p>
          <a:p>
            <a:pPr lvl="1">
              <a:spcBef>
                <a:spcPts val="1200"/>
              </a:spcBef>
            </a:pPr>
            <a:r>
              <a:rPr lang="en-US" dirty="0"/>
              <a:t>3- Power switching boards (see power section)</a:t>
            </a:r>
          </a:p>
          <a:p>
            <a:pPr lvl="1">
              <a:spcBef>
                <a:spcPts val="1200"/>
              </a:spcBef>
            </a:pPr>
            <a:r>
              <a:rPr lang="en-US" dirty="0"/>
              <a:t>1-Power conditioning and management board (see power section)</a:t>
            </a:r>
          </a:p>
          <a:p>
            <a:pPr lvl="1">
              <a:spcBef>
                <a:spcPts val="1200"/>
              </a:spcBef>
            </a:pPr>
            <a:r>
              <a:rPr lang="en-US" dirty="0"/>
              <a:t>1-Power conditioning board: 5 VDC, 3.3 VDC, +/-12 VDC, EMI filters</a:t>
            </a:r>
          </a:p>
          <a:p>
            <a:endParaRPr lang="en-US" dirty="0"/>
          </a:p>
        </p:txBody>
      </p:sp>
      <p:sp>
        <p:nvSpPr>
          <p:cNvPr id="4" name="Slide Number Placeholder 3"/>
          <p:cNvSpPr>
            <a:spLocks noGrp="1"/>
          </p:cNvSpPr>
          <p:nvPr>
            <p:ph type="sldNum" sz="quarter" idx="5"/>
          </p:nvPr>
        </p:nvSpPr>
        <p:spPr/>
        <p:txBody>
          <a:bodyPr/>
          <a:lstStyle/>
          <a:p>
            <a:fld id="{4F224B9F-E08A-4B4F-BC3A-F5F15199DF19}" type="slidenum">
              <a:rPr lang="en-US" smtClean="0"/>
              <a:t>66</a:t>
            </a:fld>
            <a:endParaRPr lang="en-US"/>
          </a:p>
        </p:txBody>
      </p:sp>
    </p:spTree>
    <p:extLst>
      <p:ext uri="{BB962C8B-B14F-4D97-AF65-F5344CB8AC3E}">
        <p14:creationId xmlns:p14="http://schemas.microsoft.com/office/powerpoint/2010/main" val="26370699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diagram shows the Space Micro Integrated Avionics Unit (IAU) and how it is constructed.  It is an 11-slice box where the previously described circuit boards are bolted together to make an integrated unit.  Each board slice has the required housing wall already included.  The IEU total mass is 2.4 kg, and the total nominal power consumption is 44 watts.</a:t>
            </a:r>
          </a:p>
        </p:txBody>
      </p:sp>
      <p:sp>
        <p:nvSpPr>
          <p:cNvPr id="4" name="Slide Number Placeholder 3"/>
          <p:cNvSpPr>
            <a:spLocks noGrp="1"/>
          </p:cNvSpPr>
          <p:nvPr>
            <p:ph type="sldNum" sz="quarter" idx="5"/>
          </p:nvPr>
        </p:nvSpPr>
        <p:spPr/>
        <p:txBody>
          <a:bodyPr/>
          <a:lstStyle/>
          <a:p>
            <a:fld id="{4F224B9F-E08A-4B4F-BC3A-F5F15199DF19}" type="slidenum">
              <a:rPr lang="en-US" smtClean="0"/>
              <a:t>67</a:t>
            </a:fld>
            <a:endParaRPr lang="en-US"/>
          </a:p>
        </p:txBody>
      </p:sp>
    </p:spTree>
    <p:extLst>
      <p:ext uri="{BB962C8B-B14F-4D97-AF65-F5344CB8AC3E}">
        <p14:creationId xmlns:p14="http://schemas.microsoft.com/office/powerpoint/2010/main" val="31641269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the communications approach, Each S/C will communicate individually with ground for nominal Science and S/C telemetry.  The trade analysis shows a Hub relay to ground is not a good option because an additional comm system would be needed for cross-links, which would be larger than the DTE system.  X-band will be used for science/telemetry downlink and command/navigation uplink.  The trade analysis shows Ka-band is not a good option using NEN because Ka is used for downlink only.  An additional S-band system would be required for uplink command and navigation.  No Spacecraft pointing maneuvers will be provided for communication links.  An antenna gimbal mechanism is used to achieve the X-band pointing requirements, assume gimbaling is allowed during science observations.  For Real-time Solar Event Communications, only the Hub S/C needs to downlink real-time event data.  Use NOAA ground stations.  3 stations with ~120 deg separation will provide continuous contact time.  Use same X-band antenna for both nominal and real-time links.  Event data can be integrated with nominal downlink to NEN during those link times.  The NEN stations will relay event data to NOAA SWPC.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SWPC - Space Weather Prediction Center</a:t>
            </a:r>
          </a:p>
        </p:txBody>
      </p:sp>
      <p:sp>
        <p:nvSpPr>
          <p:cNvPr id="4" name="Slide Number Placeholder 3"/>
          <p:cNvSpPr>
            <a:spLocks noGrp="1"/>
          </p:cNvSpPr>
          <p:nvPr>
            <p:ph type="sldNum" sz="quarter" idx="5"/>
          </p:nvPr>
        </p:nvSpPr>
        <p:spPr/>
        <p:txBody>
          <a:bodyPr/>
          <a:lstStyle/>
          <a:p>
            <a:fld id="{4F224B9F-E08A-4B4F-BC3A-F5F15199DF19}" type="slidenum">
              <a:rPr lang="en-US" smtClean="0"/>
              <a:t>68</a:t>
            </a:fld>
            <a:endParaRPr lang="en-US"/>
          </a:p>
        </p:txBody>
      </p:sp>
    </p:spTree>
    <p:extLst>
      <p:ext uri="{BB962C8B-B14F-4D97-AF65-F5344CB8AC3E}">
        <p14:creationId xmlns:p14="http://schemas.microsoft.com/office/powerpoint/2010/main" val="4173314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kern="0" dirty="0"/>
              <a:t>The Science and Telemetry NEN link budget results for 2.5 </a:t>
            </a:r>
            <a:r>
              <a:rPr lang="en-US" kern="0" dirty="0" err="1"/>
              <a:t>Gbits</a:t>
            </a:r>
            <a:r>
              <a:rPr lang="en-US" kern="0" dirty="0"/>
              <a:t>/day shows 1 Mbps data rate is achieved using the 0.75-meter dish antenna for both Hub and Nodes.  The  South Point Hawaii 13m X-band antenna is used for the ground station, with a 37 G/T.  South Point is the only NEN station with both X-band downlink and uplink for command and navigation within the same antenna.  The Hub requires 12 watts of RF power at a distance of 2.1 </a:t>
            </a:r>
            <a:r>
              <a:rPr lang="en-US" kern="0" dirty="0" err="1"/>
              <a:t>Mkm</a:t>
            </a:r>
            <a:r>
              <a:rPr lang="en-US" kern="0" dirty="0"/>
              <a:t>.  The Nodes require 8 watts of RF power at a distance of 1.6 </a:t>
            </a:r>
            <a:r>
              <a:rPr lang="en-US" kern="0" dirty="0" err="1"/>
              <a:t>Mkm</a:t>
            </a:r>
            <a:r>
              <a:rPr lang="en-US" kern="0" dirty="0"/>
              <a:t>.  Downlink time required are 0.7 hour/day for each probe, 2.8 hours/day total for all 4 probes.  As an option, Wallops has 16.4-meter X-band antennas that would work, but they are used for GOES-R satellites.  Another possibility is the 16.4-meter antennas at the Consolidated Backup (CBU) facility in West Virginia.</a:t>
            </a:r>
          </a:p>
          <a:p>
            <a:pPr lvl="3"/>
            <a:endParaRPr lang="en-US" kern="0" dirty="0"/>
          </a:p>
          <a:p>
            <a:r>
              <a:rPr lang="en-US" kern="0" dirty="0"/>
              <a:t>For the Solar event NOAA ground station link budget results, 6 kbps data rate is achieved using the same 0.75-meter dish antenna and 1 watt of RF power at a distance of 2.2 </a:t>
            </a:r>
            <a:r>
              <a:rPr lang="en-US" kern="0" dirty="0" err="1"/>
              <a:t>Mkm</a:t>
            </a:r>
            <a:r>
              <a:rPr lang="en-US" kern="0" dirty="0"/>
              <a:t> to a 7.2-meter NOAA antenna with 30 G/T X-band.  Using the DSCOVR tracking stations, continuous coverage could be achieved (KSWC S. Korea 13m, DRL Germany 7.2m, WCDAS Wallops 9.1m).  Its assumed NOAA will want to switch to SWIFT due to the increased warning time over existing missions.</a:t>
            </a:r>
          </a:p>
          <a:p>
            <a:endParaRPr lang="en-US" dirty="0"/>
          </a:p>
        </p:txBody>
      </p:sp>
      <p:sp>
        <p:nvSpPr>
          <p:cNvPr id="4" name="Slide Number Placeholder 3"/>
          <p:cNvSpPr>
            <a:spLocks noGrp="1"/>
          </p:cNvSpPr>
          <p:nvPr>
            <p:ph type="sldNum" sz="quarter" idx="5"/>
          </p:nvPr>
        </p:nvSpPr>
        <p:spPr/>
        <p:txBody>
          <a:bodyPr/>
          <a:lstStyle/>
          <a:p>
            <a:fld id="{4F224B9F-E08A-4B4F-BC3A-F5F15199DF19}" type="slidenum">
              <a:rPr lang="en-US" smtClean="0"/>
              <a:t>69</a:t>
            </a:fld>
            <a:endParaRPr lang="en-US"/>
          </a:p>
        </p:txBody>
      </p:sp>
    </p:spTree>
    <p:extLst>
      <p:ext uri="{BB962C8B-B14F-4D97-AF65-F5344CB8AC3E}">
        <p14:creationId xmlns:p14="http://schemas.microsoft.com/office/powerpoint/2010/main" val="24031360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diagram shows the components of the communications system.  Two SWIFT transceivers by Tether Unlimited Incorporated (TUI) are used, one for the Science data and telemetry to the NEN, and the other for the real-time solar event notifications to the NOAA network.  The SWIFT radios are small, low mass, with good power capability, which is highly desirable for this mission.  The SWIFT radios have flight heritage.  The two radios will operate at different frequencies to the different ground networks.  The NEN radio has a 12-watt RF capability while the NOAA radio only needs 1 watt RF for the warning signal.  The NOAA radio will be running continuously, so the lower power usage is better for sizing the spacecraft power system.  The two radios are connected to the same X-band dish antenna through an RF switch.  The antenna is gimbaled to provide the required pointing of the dish for ground contact using a space qualified type 1 actuator by Moog.</a:t>
            </a:r>
          </a:p>
        </p:txBody>
      </p:sp>
      <p:sp>
        <p:nvSpPr>
          <p:cNvPr id="4" name="Slide Number Placeholder 3"/>
          <p:cNvSpPr>
            <a:spLocks noGrp="1"/>
          </p:cNvSpPr>
          <p:nvPr>
            <p:ph type="sldNum" sz="quarter" idx="5"/>
          </p:nvPr>
        </p:nvSpPr>
        <p:spPr/>
        <p:txBody>
          <a:bodyPr/>
          <a:lstStyle/>
          <a:p>
            <a:fld id="{4F224B9F-E08A-4B4F-BC3A-F5F15199DF19}" type="slidenum">
              <a:rPr lang="en-US" smtClean="0"/>
              <a:t>70</a:t>
            </a:fld>
            <a:endParaRPr lang="en-US"/>
          </a:p>
        </p:txBody>
      </p:sp>
    </p:spTree>
    <p:extLst>
      <p:ext uri="{BB962C8B-B14F-4D97-AF65-F5344CB8AC3E}">
        <p14:creationId xmlns:p14="http://schemas.microsoft.com/office/powerpoint/2010/main" val="18677753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mass results for Avionics and Comm show that the systems for all 4 probes are vary similar.  The Hub probe will have an additional X-band radio for the NOAA soler event notification.  For the Chemical  Node option, a Thruster Controller is added.</a:t>
            </a:r>
          </a:p>
          <a:p>
            <a:endParaRPr lang="en-US" dirty="0"/>
          </a:p>
          <a:p>
            <a:endParaRPr lang="en-US" dirty="0"/>
          </a:p>
        </p:txBody>
      </p:sp>
      <p:sp>
        <p:nvSpPr>
          <p:cNvPr id="4" name="Slide Number Placeholder 3"/>
          <p:cNvSpPr>
            <a:spLocks noGrp="1"/>
          </p:cNvSpPr>
          <p:nvPr>
            <p:ph type="sldNum" sz="quarter" idx="5"/>
          </p:nvPr>
        </p:nvSpPr>
        <p:spPr/>
        <p:txBody>
          <a:bodyPr/>
          <a:lstStyle/>
          <a:p>
            <a:fld id="{4F224B9F-E08A-4B4F-BC3A-F5F15199DF19}" type="slidenum">
              <a:rPr lang="en-US" smtClean="0"/>
              <a:t>71</a:t>
            </a:fld>
            <a:endParaRPr lang="en-US"/>
          </a:p>
        </p:txBody>
      </p:sp>
    </p:spTree>
    <p:extLst>
      <p:ext uri="{BB962C8B-B14F-4D97-AF65-F5344CB8AC3E}">
        <p14:creationId xmlns:p14="http://schemas.microsoft.com/office/powerpoint/2010/main" val="31786878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conclusion, n</a:t>
            </a:r>
            <a:r>
              <a:rPr lang="en-US" kern="0" dirty="0"/>
              <a:t>o new Avionics technologies is required for this mission.  Many Off-the-Shelf components with flight heritage are used.  Some typical modifications of circuit boards will be required, but this is low risk.  The Avionics and Comm systems are nearly the same for all 4 probes, where this commonality will help with cost.  All communications requirements are achievable using NEN ground stations for nominal telemetry and NOAA stations for real-time solar event notification.  Availability of ground stations is always an issue for all missions.  The 0.75m pointing dish antenna and 8 to 12 watts RF power is reasonable for this mission.</a:t>
            </a:r>
            <a:endParaRPr lang="en-US" dirty="0"/>
          </a:p>
        </p:txBody>
      </p:sp>
      <p:sp>
        <p:nvSpPr>
          <p:cNvPr id="4" name="Slide Number Placeholder 3"/>
          <p:cNvSpPr>
            <a:spLocks noGrp="1"/>
          </p:cNvSpPr>
          <p:nvPr>
            <p:ph type="sldNum" sz="quarter" idx="5"/>
          </p:nvPr>
        </p:nvSpPr>
        <p:spPr/>
        <p:txBody>
          <a:bodyPr/>
          <a:lstStyle/>
          <a:p>
            <a:fld id="{4F224B9F-E08A-4B4F-BC3A-F5F15199DF19}" type="slidenum">
              <a:rPr lang="en-US" smtClean="0"/>
              <a:t>72</a:t>
            </a:fld>
            <a:endParaRPr lang="en-US"/>
          </a:p>
        </p:txBody>
      </p:sp>
    </p:spTree>
    <p:extLst>
      <p:ext uri="{BB962C8B-B14F-4D97-AF65-F5344CB8AC3E}">
        <p14:creationId xmlns:p14="http://schemas.microsoft.com/office/powerpoint/2010/main" val="6605393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work involved scaling critical actuators needed for attitude control and determination of the three different spacecraft configurations. This did not include design and testing of ADCS algorithms. Design heritage from Solar Cruiser (which reached PDR and Key Decision Point-C levels of design) and the ACO NOAA Solar Sail Study were leveraged for the detailed work put into verifying the capability of their selected hardware. Considering the uniqueness of the solar sail attitude control problem, these mission designs (which themselves leveraged the NEA Scout flight design) are the most representative of the SWIFT mission.</a:t>
            </a:r>
          </a:p>
        </p:txBody>
      </p:sp>
      <p:sp>
        <p:nvSpPr>
          <p:cNvPr id="4" name="Slide Number Placeholder 3"/>
          <p:cNvSpPr>
            <a:spLocks noGrp="1"/>
          </p:cNvSpPr>
          <p:nvPr>
            <p:ph type="sldNum" sz="quarter" idx="5"/>
          </p:nvPr>
        </p:nvSpPr>
        <p:spPr/>
        <p:txBody>
          <a:bodyPr/>
          <a:lstStyle/>
          <a:p>
            <a:fld id="{4F224B9F-E08A-4B4F-BC3A-F5F15199DF19}" type="slidenum">
              <a:rPr lang="en-US" smtClean="0"/>
              <a:t>78</a:t>
            </a:fld>
            <a:endParaRPr lang="en-US"/>
          </a:p>
        </p:txBody>
      </p:sp>
    </p:spTree>
    <p:extLst>
      <p:ext uri="{BB962C8B-B14F-4D97-AF65-F5344CB8AC3E}">
        <p14:creationId xmlns:p14="http://schemas.microsoft.com/office/powerpoint/2010/main" val="2099589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chart lists the key assumptions that drive the GN&amp;C design.</a:t>
            </a:r>
          </a:p>
          <a:p>
            <a:endParaRPr lang="en-US" dirty="0"/>
          </a:p>
          <a:p>
            <a:r>
              <a:rPr lang="en-US" dirty="0"/>
              <a:t>The slew rates come from Solar Cruiser, which has a similar mission profile as SWIFT. These slew rates were found to be fast enough to respond to mission design attitude changes and deliver the commanded trajectory.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tipoff rates come from Solar Cruiser, which had a similar launch accommodation as SWIFT - ESPA secondary launch to Sun-Earth L1.</a:t>
            </a:r>
          </a:p>
          <a:p>
            <a:endParaRPr lang="en-US" dirty="0"/>
          </a:p>
        </p:txBody>
      </p:sp>
      <p:sp>
        <p:nvSpPr>
          <p:cNvPr id="4" name="Slide Number Placeholder 3"/>
          <p:cNvSpPr>
            <a:spLocks noGrp="1"/>
          </p:cNvSpPr>
          <p:nvPr>
            <p:ph type="sldNum" sz="quarter" idx="5"/>
          </p:nvPr>
        </p:nvSpPr>
        <p:spPr/>
        <p:txBody>
          <a:bodyPr/>
          <a:lstStyle/>
          <a:p>
            <a:fld id="{4F224B9F-E08A-4B4F-BC3A-F5F15199DF19}" type="slidenum">
              <a:rPr lang="en-US" smtClean="0"/>
              <a:t>79</a:t>
            </a:fld>
            <a:endParaRPr lang="en-US"/>
          </a:p>
        </p:txBody>
      </p:sp>
    </p:spTree>
    <p:extLst>
      <p:ext uri="{BB962C8B-B14F-4D97-AF65-F5344CB8AC3E}">
        <p14:creationId xmlns:p14="http://schemas.microsoft.com/office/powerpoint/2010/main" val="6008437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Matlab</a:t>
            </a:r>
            <a:r>
              <a:rPr lang="en-US" dirty="0"/>
              <a:t> and Python code was used for the SSADCS design of NEA Scout and Solar Cruiser ADCS. Using them allowed re-use of existing resources for scaling the actuators for the SWIFT sail.</a:t>
            </a:r>
          </a:p>
          <a:p>
            <a:endParaRPr lang="en-US" dirty="0"/>
          </a:p>
        </p:txBody>
      </p:sp>
      <p:sp>
        <p:nvSpPr>
          <p:cNvPr id="4" name="Slide Number Placeholder 3"/>
          <p:cNvSpPr>
            <a:spLocks noGrp="1"/>
          </p:cNvSpPr>
          <p:nvPr>
            <p:ph type="sldNum" sz="quarter" idx="5"/>
          </p:nvPr>
        </p:nvSpPr>
        <p:spPr/>
        <p:txBody>
          <a:bodyPr/>
          <a:lstStyle/>
          <a:p>
            <a:fld id="{4F224B9F-E08A-4B4F-BC3A-F5F15199DF19}" type="slidenum">
              <a:rPr lang="en-US" smtClean="0"/>
              <a:t>80</a:t>
            </a:fld>
            <a:endParaRPr lang="en-US"/>
          </a:p>
        </p:txBody>
      </p:sp>
    </p:spTree>
    <p:extLst>
      <p:ext uri="{BB962C8B-B14F-4D97-AF65-F5344CB8AC3E}">
        <p14:creationId xmlns:p14="http://schemas.microsoft.com/office/powerpoint/2010/main" val="34581454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question of RWs vs. RCS was raised for detumble after separation from the launch vehicle upper stage because the Solar Cruiser design uses RWs. </a:t>
            </a:r>
          </a:p>
          <a:p>
            <a:pPr marL="171450" indent="-171450">
              <a:buFont typeface="Arial" panose="020B0604020202020204" pitchFamily="34" charset="0"/>
              <a:buChar char="•"/>
            </a:pPr>
            <a:r>
              <a:rPr lang="en-US" dirty="0"/>
              <a:t>Solar Cruiser only has a low-thrust EP system for MM, which is incapable of detumble in a reasonable time, and the RWs are larger anyway to support the larger sail.</a:t>
            </a:r>
          </a:p>
          <a:p>
            <a:pPr marL="171450" indent="-171450">
              <a:buFont typeface="Arial" panose="020B0604020202020204" pitchFamily="34" charset="0"/>
              <a:buChar char="•"/>
            </a:pPr>
            <a:r>
              <a:rPr lang="en-US" dirty="0"/>
              <a:t>The SWIFT hub and node sail elements use the same design, so they require using the RWs for detumble.</a:t>
            </a:r>
          </a:p>
          <a:p>
            <a:pPr marL="171450" indent="-171450">
              <a:buFont typeface="Arial" panose="020B0604020202020204" pitchFamily="34" charset="0"/>
              <a:buChar char="•"/>
            </a:pPr>
            <a:r>
              <a:rPr lang="en-US" dirty="0"/>
              <a:t>For the chemical propulsion node design, detumble can be performed quickly and with minimal propellant usage with the RCS thrusters, which are typically much higher torque than wheels or EP thrusters.</a:t>
            </a:r>
          </a:p>
          <a:p>
            <a:pPr marL="171450" indent="-171450">
              <a:buFont typeface="Arial" panose="020B0604020202020204" pitchFamily="34" charset="0"/>
              <a:buChar char="•"/>
            </a:pPr>
            <a:r>
              <a:rPr lang="en-US" dirty="0"/>
              <a:t>Using RCS for detumble, when available, also removes an additional constraint on the RW design, so they can be optimized to support attitude control and slews without the higher momentum requirements of detumble.</a:t>
            </a:r>
          </a:p>
          <a:p>
            <a:pPr marL="171450" indent="-171450">
              <a:buFont typeface="Arial" panose="020B0604020202020204" pitchFamily="34" charset="0"/>
              <a:buChar char="•"/>
            </a:pPr>
            <a:r>
              <a:rPr lang="en-US" dirty="0"/>
              <a:t>The RW selected for the chemical propulsion stage are large enough to be used for detumble, but by using the RCS instead, future detailed design can be done without detumble as a RW requirement.</a:t>
            </a:r>
          </a:p>
        </p:txBody>
      </p:sp>
      <p:sp>
        <p:nvSpPr>
          <p:cNvPr id="4" name="Slide Number Placeholder 3"/>
          <p:cNvSpPr>
            <a:spLocks noGrp="1"/>
          </p:cNvSpPr>
          <p:nvPr>
            <p:ph type="sldNum" sz="quarter" idx="5"/>
          </p:nvPr>
        </p:nvSpPr>
        <p:spPr/>
        <p:txBody>
          <a:bodyPr/>
          <a:lstStyle/>
          <a:p>
            <a:fld id="{4F224B9F-E08A-4B4F-BC3A-F5F15199DF19}" type="slidenum">
              <a:rPr lang="en-US" smtClean="0"/>
              <a:t>81</a:t>
            </a:fld>
            <a:endParaRPr lang="en-US"/>
          </a:p>
        </p:txBody>
      </p:sp>
    </p:spTree>
    <p:extLst>
      <p:ext uri="{BB962C8B-B14F-4D97-AF65-F5344CB8AC3E}">
        <p14:creationId xmlns:p14="http://schemas.microsoft.com/office/powerpoint/2010/main" val="24305828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attitude determination and control performance of the Solar Cruiser ADCS design was compared to the SWIFT requirements.</a:t>
            </a:r>
          </a:p>
          <a:p>
            <a:pPr marL="171450" indent="-171450">
              <a:buFont typeface="Arial" panose="020B0604020202020204" pitchFamily="34" charset="0"/>
              <a:buChar char="•"/>
            </a:pPr>
            <a:r>
              <a:rPr lang="en-US" dirty="0"/>
              <a:t>The SWIFT requirements are less stringent because it's science mission measures particles &amp; fields while Solar Cruiser had imaging requirements.</a:t>
            </a:r>
          </a:p>
          <a:p>
            <a:pPr marL="171450" indent="-171450">
              <a:buFont typeface="Arial" panose="020B0604020202020204" pitchFamily="34" charset="0"/>
              <a:buChar char="•"/>
            </a:pPr>
            <a:r>
              <a:rPr lang="en-US" dirty="0"/>
              <a:t>The SC performance is more than sufficient to meet SWIFT requirements, with margin to accommodate changes in the spacecraft design.</a:t>
            </a:r>
          </a:p>
          <a:p>
            <a:pPr marL="171450" indent="-171450">
              <a:buFont typeface="Arial" panose="020B0604020202020204" pitchFamily="34" charset="0"/>
              <a:buChar char="•"/>
            </a:pPr>
            <a:r>
              <a:rPr lang="en-US" dirty="0"/>
              <a:t>The AMT for SC could manage pitch/yaw momentum with &gt;6x control authority (torque output vs. environmental torque), which should provide sufficient margin for the larger SWIFT hub sail. </a:t>
            </a:r>
          </a:p>
          <a:p>
            <a:pPr marL="171450" indent="-171450">
              <a:buFont typeface="Arial" panose="020B0604020202020204" pitchFamily="34" charset="0"/>
              <a:buChar char="•"/>
            </a:pPr>
            <a:r>
              <a:rPr lang="en-US" dirty="0"/>
              <a:t>If in detailed design more margin is needed for SWIFT (due to larger CG and sail torque differences), only modest changes to the AMT are expected.</a:t>
            </a:r>
          </a:p>
          <a:p>
            <a:pPr marL="171450" indent="-171450">
              <a:buFont typeface="Arial" panose="020B0604020202020204" pitchFamily="34" charset="0"/>
              <a:buChar char="•"/>
            </a:pPr>
            <a:r>
              <a:rPr lang="en-US" dirty="0"/>
              <a:t>The SWIFT node sails are smaller, so using the existing SC AMT design will provide even more margin.</a:t>
            </a:r>
          </a:p>
        </p:txBody>
      </p:sp>
      <p:sp>
        <p:nvSpPr>
          <p:cNvPr id="4" name="Slide Number Placeholder 3"/>
          <p:cNvSpPr>
            <a:spLocks noGrp="1"/>
          </p:cNvSpPr>
          <p:nvPr>
            <p:ph type="sldNum" sz="quarter" idx="5"/>
          </p:nvPr>
        </p:nvSpPr>
        <p:spPr/>
        <p:txBody>
          <a:bodyPr/>
          <a:lstStyle/>
          <a:p>
            <a:fld id="{4F224B9F-E08A-4B4F-BC3A-F5F15199DF19}" type="slidenum">
              <a:rPr lang="en-US" smtClean="0"/>
              <a:t>82</a:t>
            </a:fld>
            <a:endParaRPr lang="en-US"/>
          </a:p>
        </p:txBody>
      </p:sp>
    </p:spTree>
    <p:extLst>
      <p:ext uri="{BB962C8B-B14F-4D97-AF65-F5344CB8AC3E}">
        <p14:creationId xmlns:p14="http://schemas.microsoft.com/office/powerpoint/2010/main" val="8222650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reaction wheel (RW) and electric propulsion (EP) configurations on Solar Cruiser were suboptimal due to constraints of the COTS bus selection. These configurations were revisited for SWIFT to find configurations that maximized the available RW momentum and EP torque.</a:t>
            </a:r>
          </a:p>
          <a:p>
            <a:endParaRPr lang="en-US" dirty="0"/>
          </a:p>
        </p:txBody>
      </p:sp>
      <p:sp>
        <p:nvSpPr>
          <p:cNvPr id="4" name="Slide Number Placeholder 3"/>
          <p:cNvSpPr>
            <a:spLocks noGrp="1"/>
          </p:cNvSpPr>
          <p:nvPr>
            <p:ph type="sldNum" sz="quarter" idx="5"/>
          </p:nvPr>
        </p:nvSpPr>
        <p:spPr/>
        <p:txBody>
          <a:bodyPr/>
          <a:lstStyle/>
          <a:p>
            <a:fld id="{4F224B9F-E08A-4B4F-BC3A-F5F15199DF19}" type="slidenum">
              <a:rPr lang="en-US" smtClean="0"/>
              <a:t>83</a:t>
            </a:fld>
            <a:endParaRPr lang="en-US"/>
          </a:p>
        </p:txBody>
      </p:sp>
    </p:spTree>
    <p:extLst>
      <p:ext uri="{BB962C8B-B14F-4D97-AF65-F5344CB8AC3E}">
        <p14:creationId xmlns:p14="http://schemas.microsoft.com/office/powerpoint/2010/main" val="17398047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results show the selection of attitude determination and control hardware needed for the sail hub, sail nodes, and chemical propulsion nodes that fulfill the key assumptions &amp; requirements.</a:t>
            </a:r>
          </a:p>
          <a:p>
            <a:pPr marL="171450" indent="-171450">
              <a:buFont typeface="Arial" panose="020B0604020202020204" pitchFamily="34" charset="0"/>
              <a:buChar char="•"/>
            </a:pPr>
            <a:r>
              <a:rPr lang="en-US" dirty="0"/>
              <a:t>The selection draws largely from the Solar Cruiser and NOAA Solar Sail designs.</a:t>
            </a:r>
          </a:p>
          <a:p>
            <a:pPr marL="171450" indent="-171450">
              <a:buFont typeface="Arial" panose="020B0604020202020204" pitchFamily="34" charset="0"/>
              <a:buChar char="•"/>
            </a:pPr>
            <a:r>
              <a:rPr lang="en-US" dirty="0"/>
              <a:t>The thrusters are covered by propulsion, while the active mass translator (AMT) is included in the sail subsystem.</a:t>
            </a:r>
          </a:p>
        </p:txBody>
      </p:sp>
      <p:sp>
        <p:nvSpPr>
          <p:cNvPr id="4" name="Slide Number Placeholder 3"/>
          <p:cNvSpPr>
            <a:spLocks noGrp="1"/>
          </p:cNvSpPr>
          <p:nvPr>
            <p:ph type="sldNum" sz="quarter" idx="5"/>
          </p:nvPr>
        </p:nvSpPr>
        <p:spPr/>
        <p:txBody>
          <a:bodyPr/>
          <a:lstStyle/>
          <a:p>
            <a:fld id="{4F224B9F-E08A-4B4F-BC3A-F5F15199DF19}" type="slidenum">
              <a:rPr lang="en-US" smtClean="0"/>
              <a:t>84</a:t>
            </a:fld>
            <a:endParaRPr lang="en-US"/>
          </a:p>
        </p:txBody>
      </p:sp>
    </p:spTree>
    <p:extLst>
      <p:ext uri="{BB962C8B-B14F-4D97-AF65-F5344CB8AC3E}">
        <p14:creationId xmlns:p14="http://schemas.microsoft.com/office/powerpoint/2010/main" val="15050608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Solar Cruiser and NOAA Solar Sail study designs provided complete ADCS solutions for missions that are very similar to SWIFT. </a:t>
            </a:r>
          </a:p>
          <a:p>
            <a:pPr marL="171450" indent="-171450">
              <a:buFont typeface="Arial" panose="020B0604020202020204" pitchFamily="34" charset="0"/>
              <a:buChar char="•"/>
            </a:pPr>
            <a:r>
              <a:rPr lang="en-US" dirty="0"/>
              <a:t>The attitude determination systems as designed should work directly. </a:t>
            </a:r>
          </a:p>
          <a:p>
            <a:pPr marL="171450" indent="-171450">
              <a:buFont typeface="Arial" panose="020B0604020202020204" pitchFamily="34" charset="0"/>
              <a:buChar char="•"/>
            </a:pPr>
            <a:r>
              <a:rPr lang="en-US" dirty="0"/>
              <a:t>The attitude control will require careful attention to scaling the RWs, electric thrusters, and AMT, without any major changes to those actuators. </a:t>
            </a:r>
          </a:p>
          <a:p>
            <a:pPr marL="171450" indent="-171450">
              <a:buFont typeface="Arial" panose="020B0604020202020204" pitchFamily="34" charset="0"/>
              <a:buChar char="•"/>
            </a:pPr>
            <a:r>
              <a:rPr lang="en-US" dirty="0"/>
              <a:t>The existing control algorithms and code for Solar Cruiser can be used with updates to the control gains, filters, and other parameters to the changes in physical configuration.</a:t>
            </a:r>
          </a:p>
          <a:p>
            <a:pPr marL="171450" indent="-171450">
              <a:buFont typeface="Arial" panose="020B0604020202020204" pitchFamily="34" charset="0"/>
              <a:buChar char="•"/>
            </a:pPr>
            <a:r>
              <a:rPr lang="en-US" dirty="0"/>
              <a:t>The larger sail size will decrease the structural dynamic modes, which will require changes to the control gains and filters.</a:t>
            </a:r>
          </a:p>
          <a:p>
            <a:pPr marL="628650" lvl="1" indent="-171450">
              <a:buFont typeface="Arial" panose="020B0604020202020204" pitchFamily="34" charset="0"/>
              <a:buChar char="•"/>
            </a:pPr>
            <a:r>
              <a:rPr lang="en-US" dirty="0"/>
              <a:t>The Solar Cruiser slew rate requirements were designed to accommodate mission design needs as well as that sail's structural modes.</a:t>
            </a:r>
          </a:p>
          <a:p>
            <a:pPr marL="628650" lvl="1" indent="-171450">
              <a:buFont typeface="Arial" panose="020B0604020202020204" pitchFamily="34" charset="0"/>
              <a:buChar char="•"/>
            </a:pPr>
            <a:r>
              <a:rPr lang="en-US" dirty="0"/>
              <a:t>The slew rates will need to be re-visited for a larger sail with different modes.</a:t>
            </a:r>
          </a:p>
          <a:p>
            <a:pPr marL="628650" lvl="1" indent="-171450">
              <a:buFont typeface="Arial" panose="020B0604020202020204" pitchFamily="34" charset="0"/>
              <a:buChar char="•"/>
            </a:pPr>
            <a:r>
              <a:rPr lang="en-US" dirty="0"/>
              <a:t>The smaller node sails may benefit from higher frequency modes than Solar Cruiser.</a:t>
            </a:r>
          </a:p>
          <a:p>
            <a:pPr marL="171450" lvl="0" indent="-171450">
              <a:buFont typeface="Arial" panose="020B0604020202020204" pitchFamily="34" charset="0"/>
              <a:buChar char="•"/>
            </a:pPr>
            <a:r>
              <a:rPr lang="en-US" dirty="0"/>
              <a:t>The final sizing of the SWIFT hub and node sails was not available at the time of GN&amp;C design, so further iteration is required. May continue to change in iteration with spacecraft design.</a:t>
            </a:r>
          </a:p>
        </p:txBody>
      </p:sp>
      <p:sp>
        <p:nvSpPr>
          <p:cNvPr id="4" name="Slide Number Placeholder 3"/>
          <p:cNvSpPr>
            <a:spLocks noGrp="1"/>
          </p:cNvSpPr>
          <p:nvPr>
            <p:ph type="sldNum" sz="quarter" idx="5"/>
          </p:nvPr>
        </p:nvSpPr>
        <p:spPr/>
        <p:txBody>
          <a:bodyPr/>
          <a:lstStyle/>
          <a:p>
            <a:fld id="{4F224B9F-E08A-4B4F-BC3A-F5F15199DF19}" type="slidenum">
              <a:rPr lang="en-US" smtClean="0"/>
              <a:t>85</a:t>
            </a:fld>
            <a:endParaRPr lang="en-US"/>
          </a:p>
        </p:txBody>
      </p:sp>
    </p:spTree>
    <p:extLst>
      <p:ext uri="{BB962C8B-B14F-4D97-AF65-F5344CB8AC3E}">
        <p14:creationId xmlns:p14="http://schemas.microsoft.com/office/powerpoint/2010/main" val="14905674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main goal of the propulsion system was to keep it very light, simple, and cost-effective. This led to the selection of a monopropellant blowdown system. The fuel is hydrazine and the pressurant is nitrogen. The thrusters selected are the MR-111G, which are 4 Newton thrusters (1 pound thrust) and the specific impulse is a range from 219 to 229 seconds. The starting pressure is 365 psia and the starting ullage is around 32%. We assumed the residual propellant would be 1% due to the effective ability of diaphragm tanks. The tank was assumed to be a standard temperature of 298.15 Kelvin.</a:t>
            </a:r>
          </a:p>
        </p:txBody>
      </p:sp>
      <p:sp>
        <p:nvSpPr>
          <p:cNvPr id="4" name="Slide Number Placeholder 3"/>
          <p:cNvSpPr>
            <a:spLocks noGrp="1"/>
          </p:cNvSpPr>
          <p:nvPr>
            <p:ph type="sldNum" sz="quarter" idx="5"/>
          </p:nvPr>
        </p:nvSpPr>
        <p:spPr/>
        <p:txBody>
          <a:bodyPr/>
          <a:lstStyle/>
          <a:p>
            <a:fld id="{4F224B9F-E08A-4B4F-BC3A-F5F15199DF19}" type="slidenum">
              <a:rPr lang="en-US" smtClean="0"/>
              <a:t>87</a:t>
            </a:fld>
            <a:endParaRPr lang="en-US" dirty="0"/>
          </a:p>
        </p:txBody>
      </p:sp>
    </p:spTree>
    <p:extLst>
      <p:ext uri="{BB962C8B-B14F-4D97-AF65-F5344CB8AC3E}">
        <p14:creationId xmlns:p14="http://schemas.microsoft.com/office/powerpoint/2010/main" val="23652142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schematic for the propulsion system. As mentioned earlier, the main goal of the propulsion system was to keep it very light, simple, and cost-effective. This led to the selection of a monopropellant blowdown system. The fuel is hydrazine and the pressurant is nitrogen. The thrusters selected are the MR-111G, which are 4 Newton thrusters (1 pound thrust) and the specific impulse is a range from 219 to 229 seconds. </a:t>
            </a:r>
          </a:p>
        </p:txBody>
      </p:sp>
      <p:sp>
        <p:nvSpPr>
          <p:cNvPr id="4" name="Slide Number Placeholder 3"/>
          <p:cNvSpPr>
            <a:spLocks noGrp="1"/>
          </p:cNvSpPr>
          <p:nvPr>
            <p:ph type="sldNum" sz="quarter" idx="5"/>
          </p:nvPr>
        </p:nvSpPr>
        <p:spPr/>
        <p:txBody>
          <a:bodyPr/>
          <a:lstStyle/>
          <a:p>
            <a:fld id="{4F224B9F-E08A-4B4F-BC3A-F5F15199DF19}" type="slidenum">
              <a:rPr lang="en-US" smtClean="0"/>
              <a:t>88</a:t>
            </a:fld>
            <a:endParaRPr lang="en-US" dirty="0"/>
          </a:p>
        </p:txBody>
      </p:sp>
    </p:spTree>
    <p:extLst>
      <p:ext uri="{BB962C8B-B14F-4D97-AF65-F5344CB8AC3E}">
        <p14:creationId xmlns:p14="http://schemas.microsoft.com/office/powerpoint/2010/main" val="22167350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tank selected for the propulsion system. This is a diaphragm tank. If the propellant volume increases due to mission changes, this tank might need to be replaced.</a:t>
            </a:r>
          </a:p>
        </p:txBody>
      </p:sp>
      <p:sp>
        <p:nvSpPr>
          <p:cNvPr id="4" name="Slide Number Placeholder 3"/>
          <p:cNvSpPr>
            <a:spLocks noGrp="1"/>
          </p:cNvSpPr>
          <p:nvPr>
            <p:ph type="sldNum" sz="quarter" idx="5"/>
          </p:nvPr>
        </p:nvSpPr>
        <p:spPr/>
        <p:txBody>
          <a:bodyPr/>
          <a:lstStyle/>
          <a:p>
            <a:fld id="{4F224B9F-E08A-4B4F-BC3A-F5F15199DF19}" type="slidenum">
              <a:rPr lang="en-US" smtClean="0"/>
              <a:t>89</a:t>
            </a:fld>
            <a:endParaRPr lang="en-US" dirty="0"/>
          </a:p>
        </p:txBody>
      </p:sp>
    </p:spTree>
    <p:extLst>
      <p:ext uri="{BB962C8B-B14F-4D97-AF65-F5344CB8AC3E}">
        <p14:creationId xmlns:p14="http://schemas.microsoft.com/office/powerpoint/2010/main" val="325001231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thruster selected for the mission. This thrust class and thruster count was verified by GN&amp;C to work with the current version of the mission. The thrust range refers to the max thrust at beginning of life, and the thrust level at the end of mission assuming the decrease in pressure due to the blowdown configuration. Currently designing the propulsion system to use 16 thrusters, though it is possible to reduce the number of thrusters in future cycles with analysis shared between propulsion, GN&amp;C, and mission analysis disciplines.</a:t>
            </a:r>
          </a:p>
        </p:txBody>
      </p:sp>
      <p:sp>
        <p:nvSpPr>
          <p:cNvPr id="4" name="Slide Number Placeholder 3"/>
          <p:cNvSpPr>
            <a:spLocks noGrp="1"/>
          </p:cNvSpPr>
          <p:nvPr>
            <p:ph type="sldNum" sz="quarter" idx="5"/>
          </p:nvPr>
        </p:nvSpPr>
        <p:spPr/>
        <p:txBody>
          <a:bodyPr/>
          <a:lstStyle/>
          <a:p>
            <a:fld id="{4F224B9F-E08A-4B4F-BC3A-F5F15199DF19}" type="slidenum">
              <a:rPr lang="en-US" smtClean="0"/>
              <a:t>90</a:t>
            </a:fld>
            <a:endParaRPr lang="en-US" dirty="0"/>
          </a:p>
        </p:txBody>
      </p:sp>
    </p:spTree>
    <p:extLst>
      <p:ext uri="{BB962C8B-B14F-4D97-AF65-F5344CB8AC3E}">
        <p14:creationId xmlns:p14="http://schemas.microsoft.com/office/powerpoint/2010/main" val="415662603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components reflect all of the items shown in the schematic. Each component is TRL-9 and each are based on components flown in the missions listed in the "Info" column. The lines and fittings line item is a mass-estimated relationship based on past experience and rules-of-thumb. </a:t>
            </a:r>
          </a:p>
        </p:txBody>
      </p:sp>
      <p:sp>
        <p:nvSpPr>
          <p:cNvPr id="4" name="Slide Number Placeholder 3"/>
          <p:cNvSpPr>
            <a:spLocks noGrp="1"/>
          </p:cNvSpPr>
          <p:nvPr>
            <p:ph type="sldNum" sz="quarter" idx="5"/>
          </p:nvPr>
        </p:nvSpPr>
        <p:spPr/>
        <p:txBody>
          <a:bodyPr/>
          <a:lstStyle/>
          <a:p>
            <a:fld id="{4F224B9F-E08A-4B4F-BC3A-F5F15199DF19}" type="slidenum">
              <a:rPr lang="en-US" smtClean="0"/>
              <a:t>91</a:t>
            </a:fld>
            <a:endParaRPr lang="en-US" dirty="0"/>
          </a:p>
        </p:txBody>
      </p:sp>
    </p:spTree>
    <p:extLst>
      <p:ext uri="{BB962C8B-B14F-4D97-AF65-F5344CB8AC3E}">
        <p14:creationId xmlns:p14="http://schemas.microsoft.com/office/powerpoint/2010/main" val="186892192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mentioned earlier, the main goal of the propulsion system was to keep it very light, simple, and cost-effective. This led to the selection of a monopropellant blowdown system. Each component is TRL-9 and each are based on components flown in past missions. Currently the propulsion system uses 16 thrusters, though it is possible to reduce the number of thrusters in future cycles with analysis shared between propulsion, GN&amp;C, and mission analysis disciplines.</a:t>
            </a:r>
          </a:p>
        </p:txBody>
      </p:sp>
      <p:sp>
        <p:nvSpPr>
          <p:cNvPr id="4" name="Slide Number Placeholder 3"/>
          <p:cNvSpPr>
            <a:spLocks noGrp="1"/>
          </p:cNvSpPr>
          <p:nvPr>
            <p:ph type="sldNum" sz="quarter" idx="5"/>
          </p:nvPr>
        </p:nvSpPr>
        <p:spPr/>
        <p:txBody>
          <a:bodyPr/>
          <a:lstStyle/>
          <a:p>
            <a:fld id="{4F224B9F-E08A-4B4F-BC3A-F5F15199DF19}" type="slidenum">
              <a:rPr lang="en-US" smtClean="0"/>
              <a:t>92</a:t>
            </a:fld>
            <a:endParaRPr lang="en-US" dirty="0"/>
          </a:p>
        </p:txBody>
      </p:sp>
    </p:spTree>
    <p:extLst>
      <p:ext uri="{BB962C8B-B14F-4D97-AF65-F5344CB8AC3E}">
        <p14:creationId xmlns:p14="http://schemas.microsoft.com/office/powerpoint/2010/main" val="56773575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Approach and Tools</a:t>
            </a:r>
          </a:p>
          <a:p>
            <a:r>
              <a:rPr lang="en-US" dirty="0"/>
              <a:t>The mission requires a hub spacecraft and three node spacecraft. As part of the study, we carried two propulsion options for the nodes: 1) chemical propulsion, or 2) solar sail. Overall, there were three spacecraft designs that were a part of this study. It was infeasible to create a Thermal Desktop model for all three spacecraft, so the spacecraft’s areal heat dissipation requirement was compared to determine which spacecraft would be analyzed in Thermal Desktop. If the Thermal Desktop model verified the thermal subsystem’s ability to meet requirements for the most difficult spacecraft, it will meet the requirements for the other spacecraft as well. Mass estimates were made for all spacecraft options, and the masses were cross checked against the masses from a similar study in the past called the NOAA study.</a:t>
            </a:r>
          </a:p>
        </p:txBody>
      </p:sp>
      <p:sp>
        <p:nvSpPr>
          <p:cNvPr id="4" name="Slide Number Placeholder 3"/>
          <p:cNvSpPr>
            <a:spLocks noGrp="1"/>
          </p:cNvSpPr>
          <p:nvPr>
            <p:ph type="sldNum" sz="quarter" idx="5"/>
          </p:nvPr>
        </p:nvSpPr>
        <p:spPr/>
        <p:txBody>
          <a:bodyPr/>
          <a:lstStyle/>
          <a:p>
            <a:fld id="{4F224B9F-E08A-4B4F-BC3A-F5F15199DF19}" type="slidenum">
              <a:rPr lang="en-US" smtClean="0"/>
              <a:t>94</a:t>
            </a:fld>
            <a:endParaRPr lang="en-US"/>
          </a:p>
        </p:txBody>
      </p:sp>
    </p:spTree>
    <p:extLst>
      <p:ext uri="{BB962C8B-B14F-4D97-AF65-F5344CB8AC3E}">
        <p14:creationId xmlns:p14="http://schemas.microsoft.com/office/powerpoint/2010/main" val="139777932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Assumptions:</a:t>
            </a:r>
          </a:p>
          <a:p>
            <a:r>
              <a:rPr lang="en-US" dirty="0"/>
              <a:t>The key assumptions that affected the thermal environment are in the table. It’s assumed that the spacecraft will be launched directly to L1 and not loiter in LEO. The solar sail will affect the thermal environment around the spacecraft, and it's assumed that the solar sail will be 2.5 um thick and made from Clear Polymer 1 with its first surface aluminum. The instruments’ power consumption and temperature ranges were provided by the science team and are listed in the table. It is preferrable that the instruments do not rely on the bus for their thermal management, so the instruments were insulated from the spacecraft and relied on their own surface area as a heat sink. The avionics and power interfaces were provided to the thermal engineer by the avionics and power engineers. The design architecture is as simple as it can be. Radiators provide a heat sink to space. Survival heaters provide heat during periods where the other subsystems are turned off and not dissipating heat. Thermal interface material is used to get heat from the electronics boxes to the spacecraft bus. Insulating spacers are used where its preferable to limit heat transfer, like between the instruments and the bus. Heat pipes are used to spread heat to the edges of the radiative surfaces.</a:t>
            </a:r>
          </a:p>
          <a:p>
            <a:endParaRPr lang="en-US" dirty="0"/>
          </a:p>
          <a:p>
            <a:r>
              <a:rPr lang="en-US" dirty="0"/>
              <a:t>Standard temperature margins are used with 15 C of margins on the hot side and 5 C on the cold side. The power engineer adds a 30% power growth allowance, and the resulting predicted power is used to determine heat dissipation. 40% mass margins are used which corresponds to an “estimated” design maturity in the ANSI/AIAA S-120A-2015 “Mass Properties Control for Space Systems” standard. The level of detail in the thermal analysis exceeds this design maturity, but the maturity of the requirements is at an estimated level.</a:t>
            </a:r>
          </a:p>
        </p:txBody>
      </p:sp>
      <p:sp>
        <p:nvSpPr>
          <p:cNvPr id="4" name="Slide Number Placeholder 3"/>
          <p:cNvSpPr>
            <a:spLocks noGrp="1"/>
          </p:cNvSpPr>
          <p:nvPr>
            <p:ph type="sldNum" sz="quarter" idx="5"/>
          </p:nvPr>
        </p:nvSpPr>
        <p:spPr/>
        <p:txBody>
          <a:bodyPr/>
          <a:lstStyle/>
          <a:p>
            <a:fld id="{4F224B9F-E08A-4B4F-BC3A-F5F15199DF19}" type="slidenum">
              <a:rPr lang="en-US" smtClean="0"/>
              <a:t>95</a:t>
            </a:fld>
            <a:endParaRPr lang="en-US"/>
          </a:p>
        </p:txBody>
      </p:sp>
    </p:spTree>
    <p:extLst>
      <p:ext uri="{BB962C8B-B14F-4D97-AF65-F5344CB8AC3E}">
        <p14:creationId xmlns:p14="http://schemas.microsoft.com/office/powerpoint/2010/main" val="191668790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Bus Comparison:</a:t>
            </a:r>
          </a:p>
          <a:p>
            <a:r>
              <a:rPr lang="en-US" dirty="0"/>
              <a:t>The main concern for the thermal subsystem of the SWIFT spacecraft, is that there may not be enough surface area to reject the heat produced by the spacecraft’s subsystems. If this is the case, then the spacecraft will require a deployable radiator which adds complexity and mass and could further require additional heat transport systems between the spacecraft bus and the deployed radiator such as heat straps or a fluid loop. Therefore, the areal heat dissipation is the correct metric for comparing the three spacecraft configurations to determine which spacecraft is at greatest risk of closing without adding additional hardware. The Hub – Sail was found to have the highest areal heat dissipation because it has the greatest heat dissipation while only being marginally larger than the Node – sail spacecraft. This is the spacecraft that was analyzed in the Thermal Desktop model.</a:t>
            </a:r>
          </a:p>
        </p:txBody>
      </p:sp>
      <p:sp>
        <p:nvSpPr>
          <p:cNvPr id="4" name="Slide Number Placeholder 3"/>
          <p:cNvSpPr>
            <a:spLocks noGrp="1"/>
          </p:cNvSpPr>
          <p:nvPr>
            <p:ph type="sldNum" sz="quarter" idx="5"/>
          </p:nvPr>
        </p:nvSpPr>
        <p:spPr/>
        <p:txBody>
          <a:bodyPr/>
          <a:lstStyle/>
          <a:p>
            <a:fld id="{4F224B9F-E08A-4B4F-BC3A-F5F15199DF19}" type="slidenum">
              <a:rPr lang="en-US" smtClean="0"/>
              <a:t>96</a:t>
            </a:fld>
            <a:endParaRPr lang="en-US"/>
          </a:p>
        </p:txBody>
      </p:sp>
    </p:spTree>
    <p:extLst>
      <p:ext uri="{BB962C8B-B14F-4D97-AF65-F5344CB8AC3E}">
        <p14:creationId xmlns:p14="http://schemas.microsoft.com/office/powerpoint/2010/main" val="232172816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Heat Flow Map:</a:t>
            </a:r>
          </a:p>
          <a:p>
            <a:r>
              <a:rPr lang="en-US" dirty="0"/>
              <a:t>The heat flow map shows how heat flows from the components that the bus’s thermal subsystem manages. The bus utilities like the avionics, comm system, GN&amp;C, and power are mechanically mounted to the spacecraft structure and conductively tied to it using thermal interface materials. The heat conducts from the electronics inside of the boxes to the structure where it is radiated to space. The instruments are adiabatically mounted to the spacecraft bus and therefore do not conduct heat through the bus. The instruments radiate heat directly to space from their own structure.</a:t>
            </a:r>
          </a:p>
        </p:txBody>
      </p:sp>
      <p:sp>
        <p:nvSpPr>
          <p:cNvPr id="4" name="Slide Number Placeholder 3"/>
          <p:cNvSpPr>
            <a:spLocks noGrp="1"/>
          </p:cNvSpPr>
          <p:nvPr>
            <p:ph type="sldNum" sz="quarter" idx="5"/>
          </p:nvPr>
        </p:nvSpPr>
        <p:spPr/>
        <p:txBody>
          <a:bodyPr/>
          <a:lstStyle/>
          <a:p>
            <a:fld id="{4F224B9F-E08A-4B4F-BC3A-F5F15199DF19}" type="slidenum">
              <a:rPr lang="en-US" smtClean="0"/>
              <a:t>97</a:t>
            </a:fld>
            <a:endParaRPr lang="en-US"/>
          </a:p>
        </p:txBody>
      </p:sp>
    </p:spTree>
    <p:extLst>
      <p:ext uri="{BB962C8B-B14F-4D97-AF65-F5344CB8AC3E}">
        <p14:creationId xmlns:p14="http://schemas.microsoft.com/office/powerpoint/2010/main" val="127931719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Radiative Bus Structure:</a:t>
            </a:r>
          </a:p>
          <a:p>
            <a:r>
              <a:rPr lang="en-US" dirty="0"/>
              <a:t>The bus structure also serves as a radiator. It is covered in silver Teflon tape which has a high emissivity and a low absorptivity to radiate as much heat a possible while absorbing little sunlight as heat. It was found that heat pipes are required on 3 sides of the bus to efficiently spread heat throughout the bus’s structure and reject heat. Otherwise, some of the radiator is very hot while the rest isn’t, and a large portion of the radiator does not radiate much heat while the electronics overheat.</a:t>
            </a:r>
          </a:p>
        </p:txBody>
      </p:sp>
      <p:sp>
        <p:nvSpPr>
          <p:cNvPr id="4" name="Slide Number Placeholder 3"/>
          <p:cNvSpPr>
            <a:spLocks noGrp="1"/>
          </p:cNvSpPr>
          <p:nvPr>
            <p:ph type="sldNum" sz="quarter" idx="5"/>
          </p:nvPr>
        </p:nvSpPr>
        <p:spPr/>
        <p:txBody>
          <a:bodyPr/>
          <a:lstStyle/>
          <a:p>
            <a:fld id="{4F224B9F-E08A-4B4F-BC3A-F5F15199DF19}" type="slidenum">
              <a:rPr lang="en-US" smtClean="0"/>
              <a:t>98</a:t>
            </a:fld>
            <a:endParaRPr lang="en-US"/>
          </a:p>
        </p:txBody>
      </p:sp>
    </p:spTree>
    <p:extLst>
      <p:ext uri="{BB962C8B-B14F-4D97-AF65-F5344CB8AC3E}">
        <p14:creationId xmlns:p14="http://schemas.microsoft.com/office/powerpoint/2010/main" val="71465072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avionics, comm, and power system needs to be below 45 C (this number includes 15 C margins) or else it will overheat. You can see that these systems can be kept below that value without requiring a deployable radiator.</a:t>
            </a:r>
          </a:p>
        </p:txBody>
      </p:sp>
      <p:sp>
        <p:nvSpPr>
          <p:cNvPr id="4" name="Slide Number Placeholder 3"/>
          <p:cNvSpPr>
            <a:spLocks noGrp="1"/>
          </p:cNvSpPr>
          <p:nvPr>
            <p:ph type="sldNum" sz="quarter" idx="5"/>
          </p:nvPr>
        </p:nvSpPr>
        <p:spPr/>
        <p:txBody>
          <a:bodyPr/>
          <a:lstStyle/>
          <a:p>
            <a:fld id="{4F224B9F-E08A-4B4F-BC3A-F5F15199DF19}" type="slidenum">
              <a:rPr lang="en-US" smtClean="0"/>
              <a:t>99</a:t>
            </a:fld>
            <a:endParaRPr lang="en-US"/>
          </a:p>
        </p:txBody>
      </p:sp>
    </p:spTree>
    <p:extLst>
      <p:ext uri="{BB962C8B-B14F-4D97-AF65-F5344CB8AC3E}">
        <p14:creationId xmlns:p14="http://schemas.microsoft.com/office/powerpoint/2010/main" val="26604824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Instruments:</a:t>
            </a:r>
          </a:p>
          <a:p>
            <a:r>
              <a:rPr lang="en-US" dirty="0"/>
              <a:t>The instruments can be maintained below their maximum temperature without using the bus as a heat sink. The instruments on average used about 10% of their surface area as radiative area and were still able to stay below the 25 C limit (includes 15 C margins).</a:t>
            </a:r>
          </a:p>
        </p:txBody>
      </p:sp>
      <p:sp>
        <p:nvSpPr>
          <p:cNvPr id="4" name="Slide Number Placeholder 3"/>
          <p:cNvSpPr>
            <a:spLocks noGrp="1"/>
          </p:cNvSpPr>
          <p:nvPr>
            <p:ph type="sldNum" sz="quarter" idx="5"/>
          </p:nvPr>
        </p:nvSpPr>
        <p:spPr/>
        <p:txBody>
          <a:bodyPr/>
          <a:lstStyle/>
          <a:p>
            <a:fld id="{4F224B9F-E08A-4B4F-BC3A-F5F15199DF19}" type="slidenum">
              <a:rPr lang="en-US" smtClean="0"/>
              <a:t>100</a:t>
            </a:fld>
            <a:endParaRPr lang="en-US"/>
          </a:p>
        </p:txBody>
      </p:sp>
    </p:spTree>
    <p:extLst>
      <p:ext uri="{BB962C8B-B14F-4D97-AF65-F5344CB8AC3E}">
        <p14:creationId xmlns:p14="http://schemas.microsoft.com/office/powerpoint/2010/main" val="417301870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MEL:</a:t>
            </a:r>
          </a:p>
          <a:p>
            <a:r>
              <a:rPr lang="en-US" dirty="0"/>
              <a:t>The MEL shows the masses of the thermal subsystem for the three options we considered. The driving cause of mass differences between the spacecraft stems from the difference in the size of the spacecraft buses. The Node – Chemical bus was larger to hold the required propellant tanks. Because of this, it required more MLI, tape, and paint. The chemical option also required additional MLI to cover the tank and additional survival heaters to prevent the tank from overheating. The Hub – Sail was marginally larger than the Node – Sail and this also caused a </a:t>
            </a:r>
            <a:r>
              <a:rPr lang="en-US"/>
              <a:t>small difference in mass.</a:t>
            </a:r>
            <a:endParaRPr lang="en-US" dirty="0"/>
          </a:p>
        </p:txBody>
      </p:sp>
      <p:sp>
        <p:nvSpPr>
          <p:cNvPr id="4" name="Slide Number Placeholder 3"/>
          <p:cNvSpPr>
            <a:spLocks noGrp="1"/>
          </p:cNvSpPr>
          <p:nvPr>
            <p:ph type="sldNum" sz="quarter" idx="5"/>
          </p:nvPr>
        </p:nvSpPr>
        <p:spPr/>
        <p:txBody>
          <a:bodyPr/>
          <a:lstStyle/>
          <a:p>
            <a:fld id="{4F224B9F-E08A-4B4F-BC3A-F5F15199DF19}" type="slidenum">
              <a:rPr lang="en-US" smtClean="0"/>
              <a:t>101</a:t>
            </a:fld>
            <a:endParaRPr lang="en-US"/>
          </a:p>
        </p:txBody>
      </p:sp>
    </p:spTree>
    <p:extLst>
      <p:ext uri="{BB962C8B-B14F-4D97-AF65-F5344CB8AC3E}">
        <p14:creationId xmlns:p14="http://schemas.microsoft.com/office/powerpoint/2010/main" val="108809533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Conclusions</a:t>
            </a:r>
          </a:p>
          <a:p>
            <a:r>
              <a:rPr lang="en-US" dirty="0"/>
              <a:t>SWIFT consumes a lot of power, but the bus’s heat dissipation and the thermal environment do not vary much throughout the mission. The surface area of the bus is more than adequate to reject all the bus’s waste heat, but heat pipes are required to spread the heat out across the bus’s surface area. The Hub bus has the most challenging surface area to heat dissipation ratio, because its comms and GN&amp;C systems use more power and generate more heat. The notional instruments have enough surface area to manage their own heat rejection, so they can be adiabatically mounted to the bus. The thermal subsystem mass were a small part of the overall system mass, and the thermal subsystem masses varied between buses mostly due to variable in the size of the buses. The larger buses required more MLI and surface treatment which causes them to be more massive.</a:t>
            </a:r>
          </a:p>
          <a:p>
            <a:endParaRPr lang="en-US" dirty="0"/>
          </a:p>
        </p:txBody>
      </p:sp>
      <p:sp>
        <p:nvSpPr>
          <p:cNvPr id="4" name="Slide Number Placeholder 3"/>
          <p:cNvSpPr>
            <a:spLocks noGrp="1"/>
          </p:cNvSpPr>
          <p:nvPr>
            <p:ph type="sldNum" sz="quarter" idx="5"/>
          </p:nvPr>
        </p:nvSpPr>
        <p:spPr/>
        <p:txBody>
          <a:bodyPr/>
          <a:lstStyle/>
          <a:p>
            <a:fld id="{4F224B9F-E08A-4B4F-BC3A-F5F15199DF19}" type="slidenum">
              <a:rPr lang="en-US" smtClean="0"/>
              <a:t>102</a:t>
            </a:fld>
            <a:endParaRPr lang="en-US"/>
          </a:p>
        </p:txBody>
      </p:sp>
    </p:spTree>
    <p:extLst>
      <p:ext uri="{BB962C8B-B14F-4D97-AF65-F5344CB8AC3E}">
        <p14:creationId xmlns:p14="http://schemas.microsoft.com/office/powerpoint/2010/main" val="428901778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solar sail propulsion is so low thrust, bus mass is especially precious. Every kg of mass will reduce the spacecraft’s acceleration and increase the length of the mission. At the same time, that long mission length increases the risk of component failure including the risk posed by the cumulative ionizing dose of radiation. At the same time, the usual methods for decreasing the probability of component failure (redundancy) increase the mass of the bus. Component selection is always important, but doubly so for solar sail missions.</a:t>
            </a:r>
          </a:p>
        </p:txBody>
      </p:sp>
      <p:sp>
        <p:nvSpPr>
          <p:cNvPr id="4" name="Slide Number Placeholder 3"/>
          <p:cNvSpPr>
            <a:spLocks noGrp="1"/>
          </p:cNvSpPr>
          <p:nvPr>
            <p:ph type="sldNum" sz="quarter" idx="5"/>
          </p:nvPr>
        </p:nvSpPr>
        <p:spPr/>
        <p:txBody>
          <a:bodyPr/>
          <a:lstStyle/>
          <a:p>
            <a:fld id="{4F224B9F-E08A-4B4F-BC3A-F5F15199DF19}" type="slidenum">
              <a:rPr lang="en-US" smtClean="0"/>
              <a:t>106</a:t>
            </a:fld>
            <a:endParaRPr lang="en-US"/>
          </a:p>
        </p:txBody>
      </p:sp>
    </p:spTree>
    <p:extLst>
      <p:ext uri="{BB962C8B-B14F-4D97-AF65-F5344CB8AC3E}">
        <p14:creationId xmlns:p14="http://schemas.microsoft.com/office/powerpoint/2010/main" val="266513419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power breakdown for the Hub spacecraft, listing the power required for each major source during each major mission phase. The De-Tumble phase occurs before array deployment, so battery power will be used throughout.  The Pre-Deploy phase requires the most power, but since it lasts only 2 minutes (while the </a:t>
            </a:r>
            <a:r>
              <a:rPr lang="en-US" dirty="0" err="1"/>
              <a:t>frangibolts</a:t>
            </a:r>
            <a:r>
              <a:rPr lang="en-US" dirty="0"/>
              <a:t> are actuated), we will perform this phase with battery power as well. The arrays are sized for the Science mission phase.</a:t>
            </a:r>
          </a:p>
        </p:txBody>
      </p:sp>
      <p:sp>
        <p:nvSpPr>
          <p:cNvPr id="4" name="Slide Number Placeholder 3"/>
          <p:cNvSpPr>
            <a:spLocks noGrp="1"/>
          </p:cNvSpPr>
          <p:nvPr>
            <p:ph type="sldNum" sz="quarter" idx="5"/>
          </p:nvPr>
        </p:nvSpPr>
        <p:spPr/>
        <p:txBody>
          <a:bodyPr/>
          <a:lstStyle/>
          <a:p>
            <a:fld id="{4F224B9F-E08A-4B4F-BC3A-F5F15199DF19}" type="slidenum">
              <a:rPr lang="en-US" smtClean="0"/>
              <a:t>107</a:t>
            </a:fld>
            <a:endParaRPr lang="en-US"/>
          </a:p>
        </p:txBody>
      </p:sp>
    </p:spTree>
    <p:extLst>
      <p:ext uri="{BB962C8B-B14F-4D97-AF65-F5344CB8AC3E}">
        <p14:creationId xmlns:p14="http://schemas.microsoft.com/office/powerpoint/2010/main" val="149824813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a power breakdown for the Sail Node spacecraft, listing the power required for each major source during each major mission phase. The De-Tumble phase occurs before array deployment, so battery power will be used throughout.  The Pre-Deploy phase requires the most power, but since it lasts only 2 minutes (while the </a:t>
            </a:r>
            <a:r>
              <a:rPr lang="en-US" dirty="0" err="1"/>
              <a:t>frangibolts</a:t>
            </a:r>
            <a:r>
              <a:rPr lang="en-US" dirty="0"/>
              <a:t> are actuated), we will perform this phase with battery power as well. The arrays are sized for the Science mission phase.</a:t>
            </a:r>
          </a:p>
          <a:p>
            <a:endParaRPr lang="en-US" dirty="0"/>
          </a:p>
        </p:txBody>
      </p:sp>
      <p:sp>
        <p:nvSpPr>
          <p:cNvPr id="4" name="Slide Number Placeholder 3"/>
          <p:cNvSpPr>
            <a:spLocks noGrp="1"/>
          </p:cNvSpPr>
          <p:nvPr>
            <p:ph type="sldNum" sz="quarter" idx="5"/>
          </p:nvPr>
        </p:nvSpPr>
        <p:spPr/>
        <p:txBody>
          <a:bodyPr/>
          <a:lstStyle/>
          <a:p>
            <a:fld id="{4F224B9F-E08A-4B4F-BC3A-F5F15199DF19}" type="slidenum">
              <a:rPr lang="en-US" smtClean="0"/>
              <a:t>108</a:t>
            </a:fld>
            <a:endParaRPr lang="en-US"/>
          </a:p>
        </p:txBody>
      </p:sp>
    </p:spTree>
    <p:extLst>
      <p:ext uri="{BB962C8B-B14F-4D97-AF65-F5344CB8AC3E}">
        <p14:creationId xmlns:p14="http://schemas.microsoft.com/office/powerpoint/2010/main" val="387327521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a power breakdown for the Chemical Node spacecraft, listing the power required for each major source during each major mission phase. The De-Tumble phase occurs before array deployment, so battery power will be used throughout. The arrays are sized for the Science mission phase.</a:t>
            </a:r>
          </a:p>
          <a:p>
            <a:endParaRPr lang="en-US" dirty="0"/>
          </a:p>
        </p:txBody>
      </p:sp>
      <p:sp>
        <p:nvSpPr>
          <p:cNvPr id="4" name="Slide Number Placeholder 3"/>
          <p:cNvSpPr>
            <a:spLocks noGrp="1"/>
          </p:cNvSpPr>
          <p:nvPr>
            <p:ph type="sldNum" sz="quarter" idx="5"/>
          </p:nvPr>
        </p:nvSpPr>
        <p:spPr/>
        <p:txBody>
          <a:bodyPr/>
          <a:lstStyle/>
          <a:p>
            <a:fld id="{4F224B9F-E08A-4B4F-BC3A-F5F15199DF19}" type="slidenum">
              <a:rPr lang="en-US" smtClean="0"/>
              <a:t>109</a:t>
            </a:fld>
            <a:endParaRPr lang="en-US"/>
          </a:p>
        </p:txBody>
      </p:sp>
    </p:spTree>
    <p:extLst>
      <p:ext uri="{BB962C8B-B14F-4D97-AF65-F5344CB8AC3E}">
        <p14:creationId xmlns:p14="http://schemas.microsoft.com/office/powerpoint/2010/main" val="400041395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comparison of the power requirements (predicted power) for all 3 cases by mission phase. In all 3 cases, the De-Tumble phase sizes the battery. For the Sail craft, the Science phase sizes the solar array, but for the Chemical Node, the solar array is sized by the requirements for the Propulsion phase.</a:t>
            </a:r>
          </a:p>
        </p:txBody>
      </p:sp>
      <p:sp>
        <p:nvSpPr>
          <p:cNvPr id="4" name="Slide Number Placeholder 3"/>
          <p:cNvSpPr>
            <a:spLocks noGrp="1"/>
          </p:cNvSpPr>
          <p:nvPr>
            <p:ph type="sldNum" sz="quarter" idx="5"/>
          </p:nvPr>
        </p:nvSpPr>
        <p:spPr/>
        <p:txBody>
          <a:bodyPr/>
          <a:lstStyle/>
          <a:p>
            <a:fld id="{4F224B9F-E08A-4B4F-BC3A-F5F15199DF19}" type="slidenum">
              <a:rPr lang="en-US" smtClean="0"/>
              <a:t>110</a:t>
            </a:fld>
            <a:endParaRPr lang="en-US"/>
          </a:p>
        </p:txBody>
      </p:sp>
    </p:spTree>
    <p:extLst>
      <p:ext uri="{BB962C8B-B14F-4D97-AF65-F5344CB8AC3E}">
        <p14:creationId xmlns:p14="http://schemas.microsoft.com/office/powerpoint/2010/main" val="112218282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224B9F-E08A-4B4F-BC3A-F5F15199DF19}" type="slidenum">
              <a:rPr lang="en-US" smtClean="0"/>
              <a:t>111</a:t>
            </a:fld>
            <a:endParaRPr lang="en-US"/>
          </a:p>
        </p:txBody>
      </p:sp>
    </p:spTree>
    <p:extLst>
      <p:ext uri="{BB962C8B-B14F-4D97-AF65-F5344CB8AC3E}">
        <p14:creationId xmlns:p14="http://schemas.microsoft.com/office/powerpoint/2010/main" val="325198879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Chemical and Sail Node require 50Whrs, so 1 string will be sufficient. The Hub, however, requires 2 strings.</a:t>
            </a:r>
          </a:p>
        </p:txBody>
      </p:sp>
      <p:sp>
        <p:nvSpPr>
          <p:cNvPr id="4" name="Slide Number Placeholder 3"/>
          <p:cNvSpPr>
            <a:spLocks noGrp="1"/>
          </p:cNvSpPr>
          <p:nvPr>
            <p:ph type="sldNum" sz="quarter" idx="5"/>
          </p:nvPr>
        </p:nvSpPr>
        <p:spPr/>
        <p:txBody>
          <a:bodyPr/>
          <a:lstStyle/>
          <a:p>
            <a:fld id="{4F224B9F-E08A-4B4F-BC3A-F5F15199DF19}" type="slidenum">
              <a:rPr lang="en-US" smtClean="0"/>
              <a:t>112</a:t>
            </a:fld>
            <a:endParaRPr lang="en-US"/>
          </a:p>
        </p:txBody>
      </p:sp>
    </p:spTree>
    <p:extLst>
      <p:ext uri="{BB962C8B-B14F-4D97-AF65-F5344CB8AC3E}">
        <p14:creationId xmlns:p14="http://schemas.microsoft.com/office/powerpoint/2010/main" val="49836564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expected, the Hub is slightly higher mass than the node cases. The Chemical Node option is a bit higher in mass than the Sail Node option, but is lower risk</a:t>
            </a:r>
          </a:p>
        </p:txBody>
      </p:sp>
      <p:sp>
        <p:nvSpPr>
          <p:cNvPr id="4" name="Slide Number Placeholder 3"/>
          <p:cNvSpPr>
            <a:spLocks noGrp="1"/>
          </p:cNvSpPr>
          <p:nvPr>
            <p:ph type="sldNum" sz="quarter" idx="5"/>
          </p:nvPr>
        </p:nvSpPr>
        <p:spPr/>
        <p:txBody>
          <a:bodyPr/>
          <a:lstStyle/>
          <a:p>
            <a:fld id="{4F224B9F-E08A-4B4F-BC3A-F5F15199DF19}" type="slidenum">
              <a:rPr lang="en-US" smtClean="0"/>
              <a:t>114</a:t>
            </a:fld>
            <a:endParaRPr lang="en-US"/>
          </a:p>
        </p:txBody>
      </p:sp>
    </p:spTree>
    <p:extLst>
      <p:ext uri="{BB962C8B-B14F-4D97-AF65-F5344CB8AC3E}">
        <p14:creationId xmlns:p14="http://schemas.microsoft.com/office/powerpoint/2010/main" val="45279905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224B9F-E08A-4B4F-BC3A-F5F15199DF19}" type="slidenum">
              <a:rPr lang="en-US" smtClean="0"/>
              <a:t>116</a:t>
            </a:fld>
            <a:endParaRPr lang="en-US"/>
          </a:p>
        </p:txBody>
      </p:sp>
    </p:spTree>
    <p:extLst>
      <p:ext uri="{BB962C8B-B14F-4D97-AF65-F5344CB8AC3E}">
        <p14:creationId xmlns:p14="http://schemas.microsoft.com/office/powerpoint/2010/main" val="41920724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4F224B9F-E08A-4B4F-BC3A-F5F15199DF19}" type="slidenum">
              <a:rPr lang="en-US" smtClean="0"/>
              <a:t>117</a:t>
            </a:fld>
            <a:endParaRPr lang="en-US"/>
          </a:p>
        </p:txBody>
      </p:sp>
    </p:spTree>
    <p:extLst>
      <p:ext uri="{BB962C8B-B14F-4D97-AF65-F5344CB8AC3E}">
        <p14:creationId xmlns:p14="http://schemas.microsoft.com/office/powerpoint/2010/main" val="122226050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spacecraft require a conical adapter which transitions from a 24 inch diameter ESPA Grande port interface to the 15 inch </a:t>
            </a:r>
            <a:r>
              <a:rPr lang="en-US" dirty="0" err="1"/>
              <a:t>Lightband</a:t>
            </a:r>
            <a:r>
              <a:rPr lang="en-US" dirty="0"/>
              <a:t> separation system diameter. Note that the conical adapter is assumed to remain with the ESPA ring when the spacecraft is jettisoned</a:t>
            </a:r>
          </a:p>
          <a:p>
            <a:endParaRPr lang="en-US" dirty="0"/>
          </a:p>
          <a:p>
            <a:r>
              <a:rPr lang="en-US" dirty="0"/>
              <a:t>Assume recommended 8.5g Axial / 8.5g Lateral loads as recommended in the ESPA Payload users guide. See backup notes for additional information. Note that these loads are applied in the launch vehicle coordinate frame.</a:t>
            </a:r>
          </a:p>
          <a:p>
            <a:endParaRPr lang="en-US" dirty="0"/>
          </a:p>
          <a:p>
            <a:r>
              <a:rPr lang="en-US" dirty="0"/>
              <a:t>A first cantilever mode of 25Hz is assumed as stated in the Falcon 9 Payload Users Guide. (No specific launch vehicle has been selected for this study)</a:t>
            </a:r>
          </a:p>
          <a:p>
            <a:endParaRPr lang="en-US" dirty="0"/>
          </a:p>
          <a:p>
            <a:r>
              <a:rPr lang="en-US" dirty="0"/>
              <a:t>Locking mechanisms will likely be required to provide additional support to the Solar Arrays during earth launch / ascent</a:t>
            </a:r>
          </a:p>
        </p:txBody>
      </p:sp>
      <p:sp>
        <p:nvSpPr>
          <p:cNvPr id="4" name="Slide Number Placeholder 3"/>
          <p:cNvSpPr>
            <a:spLocks noGrp="1"/>
          </p:cNvSpPr>
          <p:nvPr>
            <p:ph type="sldNum" sz="quarter" idx="5"/>
          </p:nvPr>
        </p:nvSpPr>
        <p:spPr/>
        <p:txBody>
          <a:bodyPr/>
          <a:lstStyle/>
          <a:p>
            <a:fld id="{4F224B9F-E08A-4B4F-BC3A-F5F15199DF19}" type="slidenum">
              <a:rPr lang="en-US" smtClean="0"/>
              <a:t>118</a:t>
            </a:fld>
            <a:endParaRPr lang="en-US"/>
          </a:p>
        </p:txBody>
      </p:sp>
    </p:spTree>
    <p:extLst>
      <p:ext uri="{BB962C8B-B14F-4D97-AF65-F5344CB8AC3E}">
        <p14:creationId xmlns:p14="http://schemas.microsoft.com/office/powerpoint/2010/main" val="257731777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finite element models were created to represent the three spacecraft configurations in the study. The Hub-Sail BUS and Node-Sail BUS are assumed to be identical in overall dimension, with the exception of the Solar Sail assemblies which differ in size and mass. The Hub-Sail assumes a 2060m</a:t>
            </a:r>
            <a:r>
              <a:rPr lang="en-US" baseline="30000" dirty="0"/>
              <a:t>2</a:t>
            </a:r>
            <a:r>
              <a:rPr lang="en-US" dirty="0"/>
              <a:t> sail while the Node-Sail assumes an 780m</a:t>
            </a:r>
            <a:r>
              <a:rPr lang="en-US" baseline="30000" dirty="0"/>
              <a:t>2</a:t>
            </a:r>
            <a:r>
              <a:rPr lang="en-US" dirty="0"/>
              <a:t> sail.</a:t>
            </a:r>
          </a:p>
          <a:p>
            <a:endParaRPr lang="en-US" dirty="0"/>
          </a:p>
          <a:p>
            <a:r>
              <a:rPr lang="en-US" dirty="0"/>
              <a:t>Subsystem component placement in the BUS is identical for the Hub-Sail and Node-Sail but is different in the Node-Chem option due to the fact that the Node-Chem configuration includes an internal Propellant tank in the BUS</a:t>
            </a:r>
          </a:p>
          <a:p>
            <a:endParaRPr lang="en-US" dirty="0"/>
          </a:p>
          <a:p>
            <a:r>
              <a:rPr lang="en-US" dirty="0"/>
              <a:t>All analysis models were evaluated using MSC Nastran with sizing optimization performed by Hypersizer.</a:t>
            </a:r>
          </a:p>
          <a:p>
            <a:endParaRPr lang="en-US" dirty="0"/>
          </a:p>
          <a:p>
            <a:r>
              <a:rPr lang="en-US" dirty="0"/>
              <a:t>Subsystem mounting provision mass is assumed to be included in the secondary mass estimate which assumes 20% of the subsystem mass.</a:t>
            </a:r>
          </a:p>
        </p:txBody>
      </p:sp>
      <p:sp>
        <p:nvSpPr>
          <p:cNvPr id="4" name="Slide Number Placeholder 3"/>
          <p:cNvSpPr>
            <a:spLocks noGrp="1"/>
          </p:cNvSpPr>
          <p:nvPr>
            <p:ph type="sldNum" sz="quarter" idx="5"/>
          </p:nvPr>
        </p:nvSpPr>
        <p:spPr/>
        <p:txBody>
          <a:bodyPr/>
          <a:lstStyle/>
          <a:p>
            <a:fld id="{4F224B9F-E08A-4B4F-BC3A-F5F15199DF19}" type="slidenum">
              <a:rPr lang="en-US" smtClean="0"/>
              <a:t>119</a:t>
            </a:fld>
            <a:endParaRPr lang="en-US"/>
          </a:p>
        </p:txBody>
      </p:sp>
    </p:spTree>
    <p:extLst>
      <p:ext uri="{BB962C8B-B14F-4D97-AF65-F5344CB8AC3E}">
        <p14:creationId xmlns:p14="http://schemas.microsoft.com/office/powerpoint/2010/main" val="100966321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Hub-Sail and Node-Sail configurations are assumed to have identical BUS dimensions. Variations in BUS sizing exists due to the Hub and Node having different Solar Sail area/mass</a:t>
            </a:r>
          </a:p>
          <a:p>
            <a:endParaRPr lang="en-US" dirty="0"/>
          </a:p>
          <a:p>
            <a:r>
              <a:rPr lang="en-US" dirty="0"/>
              <a:t>Subsystem and instrument definitions for both Hub-Sail and Node-Sail are assumed to be identical</a:t>
            </a:r>
          </a:p>
        </p:txBody>
      </p:sp>
      <p:sp>
        <p:nvSpPr>
          <p:cNvPr id="4" name="Slide Number Placeholder 3"/>
          <p:cNvSpPr>
            <a:spLocks noGrp="1"/>
          </p:cNvSpPr>
          <p:nvPr>
            <p:ph type="sldNum" sz="quarter" idx="5"/>
          </p:nvPr>
        </p:nvSpPr>
        <p:spPr/>
        <p:txBody>
          <a:bodyPr/>
          <a:lstStyle/>
          <a:p>
            <a:fld id="{4F224B9F-E08A-4B4F-BC3A-F5F15199DF19}" type="slidenum">
              <a:rPr lang="en-US" smtClean="0"/>
              <a:t>120</a:t>
            </a:fld>
            <a:endParaRPr lang="en-US"/>
          </a:p>
        </p:txBody>
      </p:sp>
    </p:spTree>
    <p:extLst>
      <p:ext uri="{BB962C8B-B14F-4D97-AF65-F5344CB8AC3E}">
        <p14:creationId xmlns:p14="http://schemas.microsoft.com/office/powerpoint/2010/main" val="326122307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Node-Chem design features a larger BUS structure which houses a propulsion tank located inside the BUS</a:t>
            </a:r>
          </a:p>
          <a:p>
            <a:endParaRPr lang="en-US" dirty="0"/>
          </a:p>
          <a:p>
            <a:r>
              <a:rPr lang="en-US" dirty="0"/>
              <a:t>Only four instruments exist in the Node-Chem option (One less than the Hub and Node Sail options)</a:t>
            </a:r>
          </a:p>
          <a:p>
            <a:endParaRPr lang="en-US" dirty="0"/>
          </a:p>
          <a:p>
            <a:r>
              <a:rPr lang="en-US" dirty="0"/>
              <a:t>Subsystem mass for the Node-Chem option is identical to that used in the Hub-Sail and Node-Sail options</a:t>
            </a:r>
          </a:p>
          <a:p>
            <a:endParaRPr lang="en-US" dirty="0"/>
          </a:p>
          <a:p>
            <a:r>
              <a:rPr lang="en-US" dirty="0"/>
              <a:t>Subsystem placement within the BUS is different for the Node-Chem option.</a:t>
            </a:r>
          </a:p>
          <a:p>
            <a:endParaRPr lang="en-US" dirty="0"/>
          </a:p>
          <a:p>
            <a:r>
              <a:rPr lang="en-US" dirty="0"/>
              <a:t>The Node-Chem option only assumes the use of one Magnetometer sensor while the Hub-Sail and Node-Sail options assume two Mag sensors mounted to the deployable Boom</a:t>
            </a:r>
          </a:p>
        </p:txBody>
      </p:sp>
      <p:sp>
        <p:nvSpPr>
          <p:cNvPr id="4" name="Slide Number Placeholder 3"/>
          <p:cNvSpPr>
            <a:spLocks noGrp="1"/>
          </p:cNvSpPr>
          <p:nvPr>
            <p:ph type="sldNum" sz="quarter" idx="5"/>
          </p:nvPr>
        </p:nvSpPr>
        <p:spPr/>
        <p:txBody>
          <a:bodyPr/>
          <a:lstStyle/>
          <a:p>
            <a:fld id="{4F224B9F-E08A-4B4F-BC3A-F5F15199DF19}" type="slidenum">
              <a:rPr lang="en-US" smtClean="0"/>
              <a:t>121</a:t>
            </a:fld>
            <a:endParaRPr lang="en-US"/>
          </a:p>
        </p:txBody>
      </p:sp>
    </p:spTree>
    <p:extLst>
      <p:ext uri="{BB962C8B-B14F-4D97-AF65-F5344CB8AC3E}">
        <p14:creationId xmlns:p14="http://schemas.microsoft.com/office/powerpoint/2010/main" val="52890492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Mass and mass inertias are assumed to be defined at the CG of the deployed spacecraft in the system shown</a:t>
            </a:r>
          </a:p>
          <a:p>
            <a:endParaRPr lang="en-US" dirty="0"/>
          </a:p>
          <a:p>
            <a:r>
              <a:rPr lang="en-US" dirty="0"/>
              <a:t>CG location relative to the BUS can be provided upon request</a:t>
            </a:r>
          </a:p>
        </p:txBody>
      </p:sp>
      <p:sp>
        <p:nvSpPr>
          <p:cNvPr id="4" name="Slide Number Placeholder 3"/>
          <p:cNvSpPr>
            <a:spLocks noGrp="1"/>
          </p:cNvSpPr>
          <p:nvPr>
            <p:ph type="sldNum" sz="quarter" idx="5"/>
          </p:nvPr>
        </p:nvSpPr>
        <p:spPr/>
        <p:txBody>
          <a:bodyPr/>
          <a:lstStyle/>
          <a:p>
            <a:fld id="{4F224B9F-E08A-4B4F-BC3A-F5F15199DF19}" type="slidenum">
              <a:rPr lang="en-US" smtClean="0"/>
              <a:t>122</a:t>
            </a:fld>
            <a:endParaRPr lang="en-US"/>
          </a:p>
        </p:txBody>
      </p:sp>
    </p:spTree>
    <p:extLst>
      <p:ext uri="{BB962C8B-B14F-4D97-AF65-F5344CB8AC3E}">
        <p14:creationId xmlns:p14="http://schemas.microsoft.com/office/powerpoint/2010/main" val="419069838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572000"/>
            <a:ext cx="5486400" cy="3600450"/>
          </a:xfrm>
        </p:spPr>
        <p:txBody>
          <a:bodyPr/>
          <a:lstStyle/>
          <a:p>
            <a:r>
              <a:rPr lang="en-US" dirty="0"/>
              <a:t>Mass and mass inertias are assumed to be defined at the CG of the deployed spacecraft in the system shown</a:t>
            </a:r>
          </a:p>
          <a:p>
            <a:endParaRPr lang="en-US" dirty="0"/>
          </a:p>
          <a:p>
            <a:r>
              <a:rPr lang="en-US" dirty="0"/>
              <a:t>CG location relative to the BUS can be provided upon request</a:t>
            </a:r>
          </a:p>
          <a:p>
            <a:endParaRPr lang="en-US" dirty="0"/>
          </a:p>
        </p:txBody>
      </p:sp>
      <p:sp>
        <p:nvSpPr>
          <p:cNvPr id="4" name="Slide Number Placeholder 3"/>
          <p:cNvSpPr>
            <a:spLocks noGrp="1"/>
          </p:cNvSpPr>
          <p:nvPr>
            <p:ph type="sldNum" sz="quarter" idx="5"/>
          </p:nvPr>
        </p:nvSpPr>
        <p:spPr/>
        <p:txBody>
          <a:bodyPr/>
          <a:lstStyle/>
          <a:p>
            <a:fld id="{4F224B9F-E08A-4B4F-BC3A-F5F15199DF19}" type="slidenum">
              <a:rPr lang="en-US" smtClean="0"/>
              <a:t>123</a:t>
            </a:fld>
            <a:endParaRPr lang="en-US"/>
          </a:p>
        </p:txBody>
      </p:sp>
    </p:spTree>
    <p:extLst>
      <p:ext uri="{BB962C8B-B14F-4D97-AF65-F5344CB8AC3E}">
        <p14:creationId xmlns:p14="http://schemas.microsoft.com/office/powerpoint/2010/main" val="160449129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Mass and mass inertias are assumed to be defined at the CG of the deployed spacecraft in the system shown</a:t>
            </a:r>
          </a:p>
          <a:p>
            <a:endParaRPr lang="en-US" dirty="0"/>
          </a:p>
          <a:p>
            <a:r>
              <a:rPr lang="en-US" dirty="0"/>
              <a:t>CG location relative to the BUS can be provided upon request</a:t>
            </a:r>
          </a:p>
          <a:p>
            <a:endParaRPr lang="en-US" dirty="0"/>
          </a:p>
        </p:txBody>
      </p:sp>
      <p:sp>
        <p:nvSpPr>
          <p:cNvPr id="4" name="Slide Number Placeholder 3"/>
          <p:cNvSpPr>
            <a:spLocks noGrp="1"/>
          </p:cNvSpPr>
          <p:nvPr>
            <p:ph type="sldNum" sz="quarter" idx="5"/>
          </p:nvPr>
        </p:nvSpPr>
        <p:spPr/>
        <p:txBody>
          <a:bodyPr/>
          <a:lstStyle/>
          <a:p>
            <a:fld id="{4F224B9F-E08A-4B4F-BC3A-F5F15199DF19}" type="slidenum">
              <a:rPr lang="en-US" smtClean="0"/>
              <a:t>124</a:t>
            </a:fld>
            <a:endParaRPr lang="en-US"/>
          </a:p>
        </p:txBody>
      </p:sp>
    </p:spTree>
    <p:extLst>
      <p:ext uri="{BB962C8B-B14F-4D97-AF65-F5344CB8AC3E}">
        <p14:creationId xmlns:p14="http://schemas.microsoft.com/office/powerpoint/2010/main" val="37906863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Loads are applied as shown, with the lateral load clocked to multiple vehicle radial positions.</a:t>
            </a:r>
          </a:p>
          <a:p>
            <a:endParaRPr lang="en-US" dirty="0"/>
          </a:p>
        </p:txBody>
      </p:sp>
      <p:sp>
        <p:nvSpPr>
          <p:cNvPr id="4" name="Slide Number Placeholder 3"/>
          <p:cNvSpPr>
            <a:spLocks noGrp="1"/>
          </p:cNvSpPr>
          <p:nvPr>
            <p:ph type="sldNum" sz="quarter" idx="5"/>
          </p:nvPr>
        </p:nvSpPr>
        <p:spPr/>
        <p:txBody>
          <a:bodyPr/>
          <a:lstStyle/>
          <a:p>
            <a:fld id="{4F224B9F-E08A-4B4F-BC3A-F5F15199DF19}" type="slidenum">
              <a:rPr lang="en-US" smtClean="0"/>
              <a:t>125</a:t>
            </a:fld>
            <a:endParaRPr lang="en-US"/>
          </a:p>
        </p:txBody>
      </p:sp>
    </p:spTree>
    <p:extLst>
      <p:ext uri="{BB962C8B-B14F-4D97-AF65-F5344CB8AC3E}">
        <p14:creationId xmlns:p14="http://schemas.microsoft.com/office/powerpoint/2010/main" val="194720160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cantilever mode of 29.3Hz meets the 25Hz requirement assumed for this analysis. Note that the value of 25Hz was set using engineering judgement and recommendations from the Falcon 9 Payload Users Guide</a:t>
            </a:r>
          </a:p>
          <a:p>
            <a:endParaRPr lang="en-US" dirty="0"/>
          </a:p>
        </p:txBody>
      </p:sp>
      <p:sp>
        <p:nvSpPr>
          <p:cNvPr id="4" name="Slide Number Placeholder 3"/>
          <p:cNvSpPr>
            <a:spLocks noGrp="1"/>
          </p:cNvSpPr>
          <p:nvPr>
            <p:ph type="sldNum" sz="quarter" idx="5"/>
          </p:nvPr>
        </p:nvSpPr>
        <p:spPr/>
        <p:txBody>
          <a:bodyPr/>
          <a:lstStyle/>
          <a:p>
            <a:fld id="{4F224B9F-E08A-4B4F-BC3A-F5F15199DF19}" type="slidenum">
              <a:rPr lang="en-US" smtClean="0"/>
              <a:t>126</a:t>
            </a:fld>
            <a:endParaRPr lang="en-US"/>
          </a:p>
        </p:txBody>
      </p:sp>
    </p:spTree>
    <p:extLst>
      <p:ext uri="{BB962C8B-B14F-4D97-AF65-F5344CB8AC3E}">
        <p14:creationId xmlns:p14="http://schemas.microsoft.com/office/powerpoint/2010/main" val="264531465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Basic / Predicted mass results do not reflect any additional margin carried by the study</a:t>
            </a:r>
          </a:p>
        </p:txBody>
      </p:sp>
      <p:sp>
        <p:nvSpPr>
          <p:cNvPr id="4" name="Slide Number Placeholder 3"/>
          <p:cNvSpPr>
            <a:spLocks noGrp="1"/>
          </p:cNvSpPr>
          <p:nvPr>
            <p:ph type="sldNum" sz="quarter" idx="5"/>
          </p:nvPr>
        </p:nvSpPr>
        <p:spPr/>
        <p:txBody>
          <a:bodyPr/>
          <a:lstStyle/>
          <a:p>
            <a:fld id="{4F224B9F-E08A-4B4F-BC3A-F5F15199DF19}" type="slidenum">
              <a:rPr lang="en-US" smtClean="0"/>
              <a:t>127</a:t>
            </a:fld>
            <a:endParaRPr lang="en-US"/>
          </a:p>
        </p:txBody>
      </p:sp>
    </p:spTree>
    <p:extLst>
      <p:ext uri="{BB962C8B-B14F-4D97-AF65-F5344CB8AC3E}">
        <p14:creationId xmlns:p14="http://schemas.microsoft.com/office/powerpoint/2010/main" val="59689830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Basic / Predicted mass results do not reflect any additional margin carried by the study</a:t>
            </a:r>
          </a:p>
          <a:p>
            <a:endParaRPr lang="en-US" dirty="0"/>
          </a:p>
        </p:txBody>
      </p:sp>
      <p:sp>
        <p:nvSpPr>
          <p:cNvPr id="4" name="Slide Number Placeholder 3"/>
          <p:cNvSpPr>
            <a:spLocks noGrp="1"/>
          </p:cNvSpPr>
          <p:nvPr>
            <p:ph type="sldNum" sz="quarter" idx="5"/>
          </p:nvPr>
        </p:nvSpPr>
        <p:spPr/>
        <p:txBody>
          <a:bodyPr/>
          <a:lstStyle/>
          <a:p>
            <a:fld id="{4F224B9F-E08A-4B4F-BC3A-F5F15199DF19}" type="slidenum">
              <a:rPr lang="en-US" smtClean="0"/>
              <a:t>128</a:t>
            </a:fld>
            <a:endParaRPr lang="en-US"/>
          </a:p>
        </p:txBody>
      </p:sp>
    </p:spTree>
    <p:extLst>
      <p:ext uri="{BB962C8B-B14F-4D97-AF65-F5344CB8AC3E}">
        <p14:creationId xmlns:p14="http://schemas.microsoft.com/office/powerpoint/2010/main" val="254009214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Basic / Predicted mass results do not reflect any additional margin carried by the study</a:t>
            </a:r>
          </a:p>
          <a:p>
            <a:endParaRPr lang="en-US" dirty="0"/>
          </a:p>
        </p:txBody>
      </p:sp>
      <p:sp>
        <p:nvSpPr>
          <p:cNvPr id="4" name="Slide Number Placeholder 3"/>
          <p:cNvSpPr>
            <a:spLocks noGrp="1"/>
          </p:cNvSpPr>
          <p:nvPr>
            <p:ph type="sldNum" sz="quarter" idx="5"/>
          </p:nvPr>
        </p:nvSpPr>
        <p:spPr/>
        <p:txBody>
          <a:bodyPr/>
          <a:lstStyle/>
          <a:p>
            <a:fld id="{4F224B9F-E08A-4B4F-BC3A-F5F15199DF19}" type="slidenum">
              <a:rPr lang="en-US" smtClean="0"/>
              <a:t>129</a:t>
            </a:fld>
            <a:endParaRPr lang="en-US"/>
          </a:p>
        </p:txBody>
      </p:sp>
    </p:spTree>
    <p:extLst>
      <p:ext uri="{BB962C8B-B14F-4D97-AF65-F5344CB8AC3E}">
        <p14:creationId xmlns:p14="http://schemas.microsoft.com/office/powerpoint/2010/main" val="216184815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Additional analysis may be required to account for vibro-acoustic / dynamic loading. (ESPA recommended loads should encompass these loads)</a:t>
            </a:r>
          </a:p>
          <a:p>
            <a:endParaRPr lang="en-US" dirty="0"/>
          </a:p>
          <a:p>
            <a:r>
              <a:rPr lang="en-US" dirty="0"/>
              <a:t>Subsystem components are attached to primary structure using Nastran MPC definitions. Models should be updated to reflect detail brackets, </a:t>
            </a:r>
            <a:r>
              <a:rPr lang="en-US" dirty="0" err="1"/>
              <a:t>etc</a:t>
            </a:r>
            <a:r>
              <a:rPr lang="en-US" dirty="0"/>
              <a:t> used to interface subsystems to the spacecraft BUS once these are defined.</a:t>
            </a:r>
          </a:p>
          <a:p>
            <a:endParaRPr lang="en-US" dirty="0"/>
          </a:p>
          <a:p>
            <a:r>
              <a:rPr lang="en-US" dirty="0"/>
              <a:t>The current analysis models do not include detail mechanical assembly of the BUS panels. Work remains to design the assembly of the six panels which make up the spacecraft BUS for each SWIFT configuration</a:t>
            </a:r>
          </a:p>
        </p:txBody>
      </p:sp>
      <p:sp>
        <p:nvSpPr>
          <p:cNvPr id="4" name="Slide Number Placeholder 3"/>
          <p:cNvSpPr>
            <a:spLocks noGrp="1"/>
          </p:cNvSpPr>
          <p:nvPr>
            <p:ph type="sldNum" sz="quarter" idx="5"/>
          </p:nvPr>
        </p:nvSpPr>
        <p:spPr/>
        <p:txBody>
          <a:bodyPr/>
          <a:lstStyle/>
          <a:p>
            <a:fld id="{4F224B9F-E08A-4B4F-BC3A-F5F15199DF19}" type="slidenum">
              <a:rPr lang="en-US" smtClean="0"/>
              <a:t>130</a:t>
            </a:fld>
            <a:endParaRPr lang="en-US"/>
          </a:p>
        </p:txBody>
      </p:sp>
    </p:spTree>
    <p:extLst>
      <p:ext uri="{BB962C8B-B14F-4D97-AF65-F5344CB8AC3E}">
        <p14:creationId xmlns:p14="http://schemas.microsoft.com/office/powerpoint/2010/main" val="22577664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External Audience Title Slide">
    <p:spTree>
      <p:nvGrpSpPr>
        <p:cNvPr id="1" name=""/>
        <p:cNvGrpSpPr/>
        <p:nvPr/>
      </p:nvGrpSpPr>
      <p:grpSpPr>
        <a:xfrm>
          <a:off x="0" y="0"/>
          <a:ext cx="0" cy="0"/>
          <a:chOff x="0" y="0"/>
          <a:chExt cx="0" cy="0"/>
        </a:xfrm>
      </p:grpSpPr>
      <p:pic>
        <p:nvPicPr>
          <p:cNvPr id="4" name="Picture 3" descr="Sunburst chart&#10;&#10;Description automatically generated with medium confidence">
            <a:extLst>
              <a:ext uri="{FF2B5EF4-FFF2-40B4-BE49-F238E27FC236}">
                <a16:creationId xmlns:a16="http://schemas.microsoft.com/office/drawing/2014/main" id="{C3A2FBE8-FCA2-020A-02BD-B7B7A647E858}"/>
              </a:ext>
            </a:extLst>
          </p:cNvPr>
          <p:cNvPicPr>
            <a:picLocks noChangeAspect="1"/>
          </p:cNvPicPr>
          <p:nvPr userDrawn="1"/>
        </p:nvPicPr>
        <p:blipFill>
          <a:blip r:embed="rId2"/>
          <a:stretch>
            <a:fillRect/>
          </a:stretch>
        </p:blipFill>
        <p:spPr>
          <a:xfrm>
            <a:off x="-1473" y="0"/>
            <a:ext cx="12193473" cy="6858000"/>
          </a:xfrm>
          <a:prstGeom prst="rect">
            <a:avLst/>
          </a:prstGeom>
        </p:spPr>
      </p:pic>
      <p:sp>
        <p:nvSpPr>
          <p:cNvPr id="12" name="Oval 11">
            <a:extLst>
              <a:ext uri="{FF2B5EF4-FFF2-40B4-BE49-F238E27FC236}">
                <a16:creationId xmlns:a16="http://schemas.microsoft.com/office/drawing/2014/main" id="{8FA85045-EE88-F59F-EB15-751E234446F7}"/>
              </a:ext>
            </a:extLst>
          </p:cNvPr>
          <p:cNvSpPr/>
          <p:nvPr userDrawn="1"/>
        </p:nvSpPr>
        <p:spPr>
          <a:xfrm>
            <a:off x="1929223" y="1507262"/>
            <a:ext cx="3425038" cy="3425038"/>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6B15F47-63EB-8278-480F-0E7DF28070F8}"/>
              </a:ext>
            </a:extLst>
          </p:cNvPr>
          <p:cNvSpPr>
            <a:spLocks noGrp="1"/>
          </p:cNvSpPr>
          <p:nvPr>
            <p:ph type="ctrTitle" hasCustomPrompt="1"/>
          </p:nvPr>
        </p:nvSpPr>
        <p:spPr>
          <a:xfrm>
            <a:off x="6059054" y="2687003"/>
            <a:ext cx="5899265" cy="1041717"/>
          </a:xfrm>
        </p:spPr>
        <p:txBody>
          <a:bodyPr anchor="t">
            <a:normAutofit/>
          </a:bodyPr>
          <a:lstStyle>
            <a:lvl1pPr algn="l">
              <a:defRPr sz="3200">
                <a:solidFill>
                  <a:schemeClr val="bg1"/>
                </a:solidFill>
              </a:defRPr>
            </a:lvl1pPr>
          </a:lstStyle>
          <a:p>
            <a:r>
              <a:rPr lang="en-US" dirty="0"/>
              <a:t>Main Title</a:t>
            </a:r>
          </a:p>
        </p:txBody>
      </p:sp>
      <p:sp>
        <p:nvSpPr>
          <p:cNvPr id="3" name="Subtitle 2">
            <a:extLst>
              <a:ext uri="{FF2B5EF4-FFF2-40B4-BE49-F238E27FC236}">
                <a16:creationId xmlns:a16="http://schemas.microsoft.com/office/drawing/2014/main" id="{4B955937-3421-9D33-8368-0945785C74FE}"/>
              </a:ext>
            </a:extLst>
          </p:cNvPr>
          <p:cNvSpPr>
            <a:spLocks noGrp="1"/>
          </p:cNvSpPr>
          <p:nvPr>
            <p:ph type="subTitle" idx="1" hasCustomPrompt="1"/>
          </p:nvPr>
        </p:nvSpPr>
        <p:spPr>
          <a:xfrm>
            <a:off x="6031345" y="4841875"/>
            <a:ext cx="5956820" cy="431482"/>
          </a:xfrm>
        </p:spPr>
        <p:txBody>
          <a:bodyPr>
            <a:normAutofit/>
          </a:bodyPr>
          <a:lstStyle>
            <a:lvl1pPr marL="0" indent="0" algn="r">
              <a:buNone/>
              <a:defRPr sz="22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a:t>
            </a:r>
          </a:p>
        </p:txBody>
      </p:sp>
      <p:sp>
        <p:nvSpPr>
          <p:cNvPr id="9" name="Text Placeholder 8">
            <a:extLst>
              <a:ext uri="{FF2B5EF4-FFF2-40B4-BE49-F238E27FC236}">
                <a16:creationId xmlns:a16="http://schemas.microsoft.com/office/drawing/2014/main" id="{1D8D995B-FDA1-994C-C9F1-896D5458D942}"/>
              </a:ext>
            </a:extLst>
          </p:cNvPr>
          <p:cNvSpPr>
            <a:spLocks noGrp="1"/>
          </p:cNvSpPr>
          <p:nvPr>
            <p:ph type="body" sz="quarter" idx="13" hasCustomPrompt="1"/>
          </p:nvPr>
        </p:nvSpPr>
        <p:spPr>
          <a:xfrm>
            <a:off x="6049818" y="3952240"/>
            <a:ext cx="5908502" cy="508000"/>
          </a:xfrm>
        </p:spPr>
        <p:txBody>
          <a:bodyPr>
            <a:normAutofit/>
          </a:bodyPr>
          <a:lstStyle>
            <a:lvl1pPr marL="0" indent="0">
              <a:buNone/>
              <a:defRPr sz="2400">
                <a:solidFill>
                  <a:schemeClr val="bg1"/>
                </a:solidFill>
              </a:defRPr>
            </a:lvl1pPr>
          </a:lstStyle>
          <a:p>
            <a:pPr lvl="0"/>
            <a:r>
              <a:rPr lang="en-US" dirty="0"/>
              <a:t>Subtitle</a:t>
            </a:r>
          </a:p>
        </p:txBody>
      </p:sp>
      <p:sp>
        <p:nvSpPr>
          <p:cNvPr id="11" name="Text Placeholder 10">
            <a:extLst>
              <a:ext uri="{FF2B5EF4-FFF2-40B4-BE49-F238E27FC236}">
                <a16:creationId xmlns:a16="http://schemas.microsoft.com/office/drawing/2014/main" id="{93997B1B-0DEB-D1FB-D654-54394BF05BF1}"/>
              </a:ext>
            </a:extLst>
          </p:cNvPr>
          <p:cNvSpPr>
            <a:spLocks noGrp="1"/>
          </p:cNvSpPr>
          <p:nvPr>
            <p:ph type="body" sz="quarter" idx="14" hasCustomPrompt="1"/>
          </p:nvPr>
        </p:nvSpPr>
        <p:spPr>
          <a:xfrm>
            <a:off x="6012873" y="5317981"/>
            <a:ext cx="5975292" cy="621002"/>
          </a:xfrm>
        </p:spPr>
        <p:txBody>
          <a:bodyPr>
            <a:normAutofit/>
          </a:bodyPr>
          <a:lstStyle>
            <a:lvl1pPr marL="0" indent="0" algn="r">
              <a:lnSpc>
                <a:spcPct val="100000"/>
              </a:lnSpc>
              <a:spcBef>
                <a:spcPts val="0"/>
              </a:spcBef>
              <a:buNone/>
              <a:defRPr sz="1400">
                <a:solidFill>
                  <a:schemeClr val="bg1"/>
                </a:solidFill>
              </a:defRPr>
            </a:lvl1pPr>
          </a:lstStyle>
          <a:p>
            <a:pPr lvl="0"/>
            <a:r>
              <a:rPr lang="en-US" dirty="0"/>
              <a:t>Advanced Concepts Office</a:t>
            </a:r>
          </a:p>
          <a:p>
            <a:pPr lvl="0"/>
            <a:r>
              <a:rPr lang="en-US" dirty="0"/>
              <a:t>NASA Marshall Space Flight Center</a:t>
            </a:r>
          </a:p>
        </p:txBody>
      </p:sp>
      <p:sp>
        <p:nvSpPr>
          <p:cNvPr id="13" name="Text Placeholder 12">
            <a:extLst>
              <a:ext uri="{FF2B5EF4-FFF2-40B4-BE49-F238E27FC236}">
                <a16:creationId xmlns:a16="http://schemas.microsoft.com/office/drawing/2014/main" id="{18F4C13D-DEC0-E09A-B56C-EE303EAC0216}"/>
              </a:ext>
            </a:extLst>
          </p:cNvPr>
          <p:cNvSpPr>
            <a:spLocks noGrp="1"/>
          </p:cNvSpPr>
          <p:nvPr>
            <p:ph type="body" sz="quarter" idx="15" hasCustomPrompt="1"/>
          </p:nvPr>
        </p:nvSpPr>
        <p:spPr>
          <a:xfrm>
            <a:off x="8717915" y="5978091"/>
            <a:ext cx="3270250" cy="334963"/>
          </a:xfrm>
        </p:spPr>
        <p:txBody>
          <a:bodyPr>
            <a:normAutofit/>
          </a:bodyPr>
          <a:lstStyle>
            <a:lvl1pPr marL="0" indent="0" algn="r">
              <a:buNone/>
              <a:defRPr sz="1400">
                <a:solidFill>
                  <a:schemeClr val="bg1"/>
                </a:solidFill>
              </a:defRPr>
            </a:lvl1pPr>
          </a:lstStyle>
          <a:p>
            <a:pPr lvl="0"/>
            <a:r>
              <a:rPr lang="en-US" dirty="0"/>
              <a:t>Date</a:t>
            </a:r>
          </a:p>
        </p:txBody>
      </p:sp>
      <p:sp>
        <p:nvSpPr>
          <p:cNvPr id="28" name="Text Placeholder 27">
            <a:extLst>
              <a:ext uri="{FF2B5EF4-FFF2-40B4-BE49-F238E27FC236}">
                <a16:creationId xmlns:a16="http://schemas.microsoft.com/office/drawing/2014/main" id="{06CA590B-38C7-6900-CD61-0EB3D90BA920}"/>
              </a:ext>
            </a:extLst>
          </p:cNvPr>
          <p:cNvSpPr>
            <a:spLocks noGrp="1"/>
          </p:cNvSpPr>
          <p:nvPr>
            <p:ph type="body" sz="quarter" idx="16" hasCustomPrompt="1"/>
          </p:nvPr>
        </p:nvSpPr>
        <p:spPr>
          <a:xfrm>
            <a:off x="4303395" y="81928"/>
            <a:ext cx="3676650" cy="277813"/>
          </a:xfrm>
        </p:spPr>
        <p:txBody>
          <a:bodyPr>
            <a:noAutofit/>
          </a:bodyPr>
          <a:lstStyle>
            <a:lvl1pPr marL="0" indent="0" algn="ctr">
              <a:buNone/>
              <a:defRPr sz="2000">
                <a:solidFill>
                  <a:srgbClr val="FFC000"/>
                </a:solidFill>
              </a:defRPr>
            </a:lvl1pPr>
            <a:lvl2pPr algn="ctr">
              <a:defRPr sz="1800">
                <a:solidFill>
                  <a:srgbClr val="FFC000"/>
                </a:solidFill>
              </a:defRPr>
            </a:lvl2pPr>
            <a:lvl3pPr algn="ctr">
              <a:defRPr sz="1600">
                <a:solidFill>
                  <a:srgbClr val="FFC000"/>
                </a:solidFill>
              </a:defRPr>
            </a:lvl3pPr>
            <a:lvl4pPr algn="ctr">
              <a:defRPr sz="1400">
                <a:solidFill>
                  <a:srgbClr val="FFC000"/>
                </a:solidFill>
              </a:defRPr>
            </a:lvl4pPr>
            <a:lvl5pPr algn="ctr">
              <a:defRPr sz="1400">
                <a:solidFill>
                  <a:srgbClr val="FFC000"/>
                </a:solidFill>
              </a:defRPr>
            </a:lvl5pPr>
          </a:lstStyle>
          <a:p>
            <a:pPr lvl="0"/>
            <a:r>
              <a:rPr lang="en-US" dirty="0"/>
              <a:t>Document Classification</a:t>
            </a:r>
          </a:p>
        </p:txBody>
      </p:sp>
      <p:sp>
        <p:nvSpPr>
          <p:cNvPr id="10" name="Oval 9">
            <a:extLst>
              <a:ext uri="{FF2B5EF4-FFF2-40B4-BE49-F238E27FC236}">
                <a16:creationId xmlns:a16="http://schemas.microsoft.com/office/drawing/2014/main" id="{22A3B43E-0378-78C6-285B-A12D006C80D9}"/>
              </a:ext>
            </a:extLst>
          </p:cNvPr>
          <p:cNvSpPr/>
          <p:nvPr userDrawn="1"/>
        </p:nvSpPr>
        <p:spPr>
          <a:xfrm>
            <a:off x="1418897" y="1051035"/>
            <a:ext cx="4466896" cy="439332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a:extLst>
              <a:ext uri="{FF2B5EF4-FFF2-40B4-BE49-F238E27FC236}">
                <a16:creationId xmlns:a16="http://schemas.microsoft.com/office/drawing/2014/main" id="{C4F13EE3-2A66-5726-496D-20CAE10132FB}"/>
              </a:ext>
            </a:extLst>
          </p:cNvPr>
          <p:cNvPicPr>
            <a:picLocks noChangeAspect="1"/>
          </p:cNvPicPr>
          <p:nvPr userDrawn="1"/>
        </p:nvPicPr>
        <p:blipFill>
          <a:blip r:embed="rId3"/>
          <a:stretch>
            <a:fillRect/>
          </a:stretch>
        </p:blipFill>
        <p:spPr>
          <a:xfrm>
            <a:off x="1405539" y="1397877"/>
            <a:ext cx="4283051" cy="3867806"/>
          </a:xfrm>
          <a:prstGeom prst="rect">
            <a:avLst/>
          </a:prstGeom>
        </p:spPr>
      </p:pic>
    </p:spTree>
    <p:extLst>
      <p:ext uri="{BB962C8B-B14F-4D97-AF65-F5344CB8AC3E}">
        <p14:creationId xmlns:p14="http://schemas.microsoft.com/office/powerpoint/2010/main" val="2575635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ullet Chart">
    <p:spTree>
      <p:nvGrpSpPr>
        <p:cNvPr id="1" name=""/>
        <p:cNvGrpSpPr/>
        <p:nvPr/>
      </p:nvGrpSpPr>
      <p:grpSpPr>
        <a:xfrm>
          <a:off x="0" y="0"/>
          <a:ext cx="0" cy="0"/>
          <a:chOff x="0" y="0"/>
          <a:chExt cx="0" cy="0"/>
        </a:xfrm>
      </p:grpSpPr>
      <p:pic>
        <p:nvPicPr>
          <p:cNvPr id="4" name="Picture 3" descr="Shape&#10;&#10;Description automatically generated">
            <a:extLst>
              <a:ext uri="{FF2B5EF4-FFF2-40B4-BE49-F238E27FC236}">
                <a16:creationId xmlns:a16="http://schemas.microsoft.com/office/drawing/2014/main" id="{2F53FC13-FFA1-5886-58BC-BB13460FEC60}"/>
              </a:ext>
            </a:extLst>
          </p:cNvPr>
          <p:cNvPicPr>
            <a:picLocks noChangeAspect="1"/>
          </p:cNvPicPr>
          <p:nvPr userDrawn="1"/>
        </p:nvPicPr>
        <p:blipFill>
          <a:blip r:embed="rId2"/>
          <a:stretch>
            <a:fillRect/>
          </a:stretch>
        </p:blipFill>
        <p:spPr>
          <a:xfrm>
            <a:off x="2467" y="0"/>
            <a:ext cx="12189533" cy="6859388"/>
          </a:xfrm>
          <a:prstGeom prst="rect">
            <a:avLst/>
          </a:prstGeom>
        </p:spPr>
      </p:pic>
      <p:cxnSp>
        <p:nvCxnSpPr>
          <p:cNvPr id="5" name="Straight Connector 4">
            <a:extLst>
              <a:ext uri="{FF2B5EF4-FFF2-40B4-BE49-F238E27FC236}">
                <a16:creationId xmlns:a16="http://schemas.microsoft.com/office/drawing/2014/main" id="{11A7A405-7182-2139-3D48-BCF44A9B7010}"/>
              </a:ext>
            </a:extLst>
          </p:cNvPr>
          <p:cNvCxnSpPr/>
          <p:nvPr userDrawn="1"/>
        </p:nvCxnSpPr>
        <p:spPr>
          <a:xfrm>
            <a:off x="208344" y="6620719"/>
            <a:ext cx="11840902"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8C612DCF-699A-A06E-2F03-A57342F60E6D}"/>
              </a:ext>
            </a:extLst>
          </p:cNvPr>
          <p:cNvSpPr/>
          <p:nvPr userDrawn="1"/>
        </p:nvSpPr>
        <p:spPr>
          <a:xfrm>
            <a:off x="219919" y="243065"/>
            <a:ext cx="381965" cy="38196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8508E41-4564-C820-62B5-FE598A8D2A07}"/>
              </a:ext>
            </a:extLst>
          </p:cNvPr>
          <p:cNvSpPr>
            <a:spLocks noGrp="1"/>
          </p:cNvSpPr>
          <p:nvPr>
            <p:ph type="title" hasCustomPrompt="1"/>
          </p:nvPr>
        </p:nvSpPr>
        <p:spPr>
          <a:xfrm>
            <a:off x="597131" y="170238"/>
            <a:ext cx="10515600" cy="610235"/>
          </a:xfrm>
        </p:spPr>
        <p:txBody>
          <a:bodyPr>
            <a:noAutofit/>
          </a:bodyPr>
          <a:lstStyle>
            <a:lvl1pPr>
              <a:defRPr sz="3200">
                <a:solidFill>
                  <a:schemeClr val="bg1"/>
                </a:solidFill>
              </a:defRPr>
            </a:lvl1pPr>
          </a:lstStyle>
          <a:p>
            <a:r>
              <a:rPr lang="en-US" dirty="0"/>
              <a:t>Click to edit Slide Title</a:t>
            </a:r>
          </a:p>
        </p:txBody>
      </p:sp>
      <p:sp>
        <p:nvSpPr>
          <p:cNvPr id="3" name="Content Placeholder 2">
            <a:extLst>
              <a:ext uri="{FF2B5EF4-FFF2-40B4-BE49-F238E27FC236}">
                <a16:creationId xmlns:a16="http://schemas.microsoft.com/office/drawing/2014/main" id="{E2406D8A-5855-9227-C4DF-A2AA3893AFD4}"/>
              </a:ext>
            </a:extLst>
          </p:cNvPr>
          <p:cNvSpPr>
            <a:spLocks noGrp="1"/>
          </p:cNvSpPr>
          <p:nvPr>
            <p:ph idx="1" hasCustomPrompt="1"/>
          </p:nvPr>
        </p:nvSpPr>
        <p:spPr>
          <a:xfrm>
            <a:off x="264160" y="1073784"/>
            <a:ext cx="11419840" cy="506285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a:extLst>
              <a:ext uri="{FF2B5EF4-FFF2-40B4-BE49-F238E27FC236}">
                <a16:creationId xmlns:a16="http://schemas.microsoft.com/office/drawing/2014/main" id="{85B925BD-3A72-B924-A416-A2EFE7867B6A}"/>
              </a:ext>
            </a:extLst>
          </p:cNvPr>
          <p:cNvSpPr txBox="1"/>
          <p:nvPr userDrawn="1"/>
        </p:nvSpPr>
        <p:spPr>
          <a:xfrm>
            <a:off x="10008078" y="6611779"/>
            <a:ext cx="2092239" cy="246221"/>
          </a:xfrm>
          <a:prstGeom prst="rect">
            <a:avLst/>
          </a:prstGeom>
          <a:noFill/>
        </p:spPr>
        <p:txBody>
          <a:bodyPr wrap="none" rtlCol="0">
            <a:spAutoFit/>
          </a:bodyPr>
          <a:lstStyle/>
          <a:p>
            <a:pPr algn="r"/>
            <a:r>
              <a:rPr lang="en-US" sz="1000" dirty="0">
                <a:solidFill>
                  <a:schemeClr val="bg2">
                    <a:lumMod val="90000"/>
                  </a:schemeClr>
                </a:solidFill>
                <a:latin typeface="Arial" panose="020B0604020202020204" pitchFamily="34" charset="0"/>
                <a:cs typeface="Arial" panose="020B0604020202020204" pitchFamily="34" charset="0"/>
              </a:rPr>
              <a:t>MSFC Advanced Concepts Office</a:t>
            </a:r>
          </a:p>
        </p:txBody>
      </p:sp>
    </p:spTree>
    <p:extLst>
      <p:ext uri="{BB962C8B-B14F-4D97-AF65-F5344CB8AC3E}">
        <p14:creationId xmlns:p14="http://schemas.microsoft.com/office/powerpoint/2010/main" val="2179809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_only">
    <p:spTree>
      <p:nvGrpSpPr>
        <p:cNvPr id="1" name=""/>
        <p:cNvGrpSpPr/>
        <p:nvPr/>
      </p:nvGrpSpPr>
      <p:grpSpPr>
        <a:xfrm>
          <a:off x="0" y="0"/>
          <a:ext cx="0" cy="0"/>
          <a:chOff x="0" y="0"/>
          <a:chExt cx="0" cy="0"/>
        </a:xfrm>
      </p:grpSpPr>
      <p:pic>
        <p:nvPicPr>
          <p:cNvPr id="4" name="Picture 3" descr="Shape&#10;&#10;Description automatically generated">
            <a:extLst>
              <a:ext uri="{FF2B5EF4-FFF2-40B4-BE49-F238E27FC236}">
                <a16:creationId xmlns:a16="http://schemas.microsoft.com/office/drawing/2014/main" id="{2F53FC13-FFA1-5886-58BC-BB13460FEC60}"/>
              </a:ext>
            </a:extLst>
          </p:cNvPr>
          <p:cNvPicPr>
            <a:picLocks noChangeAspect="1"/>
          </p:cNvPicPr>
          <p:nvPr userDrawn="1"/>
        </p:nvPicPr>
        <p:blipFill>
          <a:blip r:embed="rId2"/>
          <a:stretch>
            <a:fillRect/>
          </a:stretch>
        </p:blipFill>
        <p:spPr>
          <a:xfrm>
            <a:off x="2467" y="0"/>
            <a:ext cx="12189533" cy="6859388"/>
          </a:xfrm>
          <a:prstGeom prst="rect">
            <a:avLst/>
          </a:prstGeom>
        </p:spPr>
      </p:pic>
      <p:cxnSp>
        <p:nvCxnSpPr>
          <p:cNvPr id="5" name="Straight Connector 4">
            <a:extLst>
              <a:ext uri="{FF2B5EF4-FFF2-40B4-BE49-F238E27FC236}">
                <a16:creationId xmlns:a16="http://schemas.microsoft.com/office/drawing/2014/main" id="{11A7A405-7182-2139-3D48-BCF44A9B7010}"/>
              </a:ext>
            </a:extLst>
          </p:cNvPr>
          <p:cNvCxnSpPr/>
          <p:nvPr userDrawn="1"/>
        </p:nvCxnSpPr>
        <p:spPr>
          <a:xfrm>
            <a:off x="208344" y="6620719"/>
            <a:ext cx="11840902"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8C612DCF-699A-A06E-2F03-A57342F60E6D}"/>
              </a:ext>
            </a:extLst>
          </p:cNvPr>
          <p:cNvSpPr/>
          <p:nvPr userDrawn="1"/>
        </p:nvSpPr>
        <p:spPr>
          <a:xfrm>
            <a:off x="219919" y="243065"/>
            <a:ext cx="381965" cy="38196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8508E41-4564-C820-62B5-FE598A8D2A07}"/>
              </a:ext>
            </a:extLst>
          </p:cNvPr>
          <p:cNvSpPr>
            <a:spLocks noGrp="1"/>
          </p:cNvSpPr>
          <p:nvPr>
            <p:ph type="title" hasCustomPrompt="1"/>
          </p:nvPr>
        </p:nvSpPr>
        <p:spPr>
          <a:xfrm>
            <a:off x="597131" y="170238"/>
            <a:ext cx="10515600" cy="610235"/>
          </a:xfrm>
        </p:spPr>
        <p:txBody>
          <a:bodyPr>
            <a:noAutofit/>
          </a:bodyPr>
          <a:lstStyle>
            <a:lvl1pPr>
              <a:defRPr sz="3200">
                <a:solidFill>
                  <a:schemeClr val="bg1"/>
                </a:solidFill>
              </a:defRPr>
            </a:lvl1pPr>
          </a:lstStyle>
          <a:p>
            <a:r>
              <a:rPr lang="en-US" dirty="0"/>
              <a:t>Click to edit Slide Title</a:t>
            </a:r>
          </a:p>
        </p:txBody>
      </p:sp>
      <p:sp>
        <p:nvSpPr>
          <p:cNvPr id="8" name="TextBox 7">
            <a:extLst>
              <a:ext uri="{FF2B5EF4-FFF2-40B4-BE49-F238E27FC236}">
                <a16:creationId xmlns:a16="http://schemas.microsoft.com/office/drawing/2014/main" id="{85B925BD-3A72-B924-A416-A2EFE7867B6A}"/>
              </a:ext>
            </a:extLst>
          </p:cNvPr>
          <p:cNvSpPr txBox="1"/>
          <p:nvPr userDrawn="1"/>
        </p:nvSpPr>
        <p:spPr>
          <a:xfrm>
            <a:off x="10008078" y="6611779"/>
            <a:ext cx="2092239" cy="246221"/>
          </a:xfrm>
          <a:prstGeom prst="rect">
            <a:avLst/>
          </a:prstGeom>
          <a:noFill/>
        </p:spPr>
        <p:txBody>
          <a:bodyPr wrap="none" rtlCol="0">
            <a:spAutoFit/>
          </a:bodyPr>
          <a:lstStyle/>
          <a:p>
            <a:pPr algn="r"/>
            <a:r>
              <a:rPr lang="en-US" sz="1000" dirty="0">
                <a:solidFill>
                  <a:schemeClr val="bg2">
                    <a:lumMod val="90000"/>
                  </a:schemeClr>
                </a:solidFill>
                <a:latin typeface="Arial" panose="020B0604020202020204" pitchFamily="34" charset="0"/>
                <a:cs typeface="Arial" panose="020B0604020202020204" pitchFamily="34" charset="0"/>
              </a:rPr>
              <a:t>MSFC Advanced Concepts Office</a:t>
            </a:r>
          </a:p>
        </p:txBody>
      </p:sp>
    </p:spTree>
    <p:extLst>
      <p:ext uri="{BB962C8B-B14F-4D97-AF65-F5344CB8AC3E}">
        <p14:creationId xmlns:p14="http://schemas.microsoft.com/office/powerpoint/2010/main" val="2884970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4" descr="Shape&#10;&#10;Description automatically generated">
            <a:extLst>
              <a:ext uri="{FF2B5EF4-FFF2-40B4-BE49-F238E27FC236}">
                <a16:creationId xmlns:a16="http://schemas.microsoft.com/office/drawing/2014/main" id="{4B60501F-92DA-7A28-5064-B26CAF9A19D7}"/>
              </a:ext>
            </a:extLst>
          </p:cNvPr>
          <p:cNvPicPr>
            <a:picLocks noChangeAspect="1"/>
          </p:cNvPicPr>
          <p:nvPr userDrawn="1"/>
        </p:nvPicPr>
        <p:blipFill>
          <a:blip r:embed="rId2"/>
          <a:stretch>
            <a:fillRect/>
          </a:stretch>
        </p:blipFill>
        <p:spPr>
          <a:xfrm>
            <a:off x="2467" y="0"/>
            <a:ext cx="12189533" cy="6859388"/>
          </a:xfrm>
          <a:prstGeom prst="rect">
            <a:avLst/>
          </a:prstGeom>
        </p:spPr>
      </p:pic>
      <p:cxnSp>
        <p:nvCxnSpPr>
          <p:cNvPr id="6" name="Straight Connector 5">
            <a:extLst>
              <a:ext uri="{FF2B5EF4-FFF2-40B4-BE49-F238E27FC236}">
                <a16:creationId xmlns:a16="http://schemas.microsoft.com/office/drawing/2014/main" id="{A527369C-65C5-88DA-B433-6FD244B32B17}"/>
              </a:ext>
            </a:extLst>
          </p:cNvPr>
          <p:cNvCxnSpPr/>
          <p:nvPr userDrawn="1"/>
        </p:nvCxnSpPr>
        <p:spPr>
          <a:xfrm>
            <a:off x="208344" y="6620719"/>
            <a:ext cx="11840902"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C0A0963E-80D5-D865-103B-D0B144147F69}"/>
              </a:ext>
            </a:extLst>
          </p:cNvPr>
          <p:cNvSpPr/>
          <p:nvPr userDrawn="1"/>
        </p:nvSpPr>
        <p:spPr>
          <a:xfrm>
            <a:off x="219919" y="243065"/>
            <a:ext cx="381965" cy="38196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BE051231-DD9F-777F-BC15-93E492ABC4FF}"/>
              </a:ext>
            </a:extLst>
          </p:cNvPr>
          <p:cNvSpPr txBox="1"/>
          <p:nvPr userDrawn="1"/>
        </p:nvSpPr>
        <p:spPr>
          <a:xfrm>
            <a:off x="10008078" y="6611779"/>
            <a:ext cx="2092239" cy="246221"/>
          </a:xfrm>
          <a:prstGeom prst="rect">
            <a:avLst/>
          </a:prstGeom>
          <a:noFill/>
        </p:spPr>
        <p:txBody>
          <a:bodyPr wrap="none" rtlCol="0">
            <a:spAutoFit/>
          </a:bodyPr>
          <a:lstStyle/>
          <a:p>
            <a:pPr algn="r"/>
            <a:r>
              <a:rPr lang="en-US" sz="1000" dirty="0">
                <a:solidFill>
                  <a:schemeClr val="bg2">
                    <a:lumMod val="90000"/>
                  </a:schemeClr>
                </a:solidFill>
                <a:latin typeface="Arial" panose="020B0604020202020204" pitchFamily="34" charset="0"/>
                <a:cs typeface="Arial" panose="020B0604020202020204" pitchFamily="34" charset="0"/>
              </a:rPr>
              <a:t>MSFC Advanced Concepts Office</a:t>
            </a:r>
          </a:p>
        </p:txBody>
      </p:sp>
      <p:sp>
        <p:nvSpPr>
          <p:cNvPr id="2" name="Title 1">
            <a:extLst>
              <a:ext uri="{FF2B5EF4-FFF2-40B4-BE49-F238E27FC236}">
                <a16:creationId xmlns:a16="http://schemas.microsoft.com/office/drawing/2014/main" id="{23C493C8-C3BB-6CE9-23E1-8856EAEE44A5}"/>
              </a:ext>
            </a:extLst>
          </p:cNvPr>
          <p:cNvSpPr>
            <a:spLocks noGrp="1"/>
          </p:cNvSpPr>
          <p:nvPr>
            <p:ph type="title" hasCustomPrompt="1"/>
          </p:nvPr>
        </p:nvSpPr>
        <p:spPr>
          <a:xfrm>
            <a:off x="606367" y="182245"/>
            <a:ext cx="10515600" cy="508635"/>
          </a:xfrm>
        </p:spPr>
        <p:txBody>
          <a:bodyPr>
            <a:normAutofit/>
          </a:bodyPr>
          <a:lstStyle>
            <a:lvl1pPr>
              <a:defRPr sz="2800">
                <a:solidFill>
                  <a:schemeClr val="bg1"/>
                </a:solidFill>
              </a:defRPr>
            </a:lvl1pPr>
          </a:lstStyle>
          <a:p>
            <a:r>
              <a:rPr lang="en-US" dirty="0"/>
              <a:t>Click to edit Title</a:t>
            </a:r>
          </a:p>
        </p:txBody>
      </p:sp>
      <p:sp>
        <p:nvSpPr>
          <p:cNvPr id="3" name="Content Placeholder 2">
            <a:extLst>
              <a:ext uri="{FF2B5EF4-FFF2-40B4-BE49-F238E27FC236}">
                <a16:creationId xmlns:a16="http://schemas.microsoft.com/office/drawing/2014/main" id="{156FDB6A-A33E-D809-78FE-6786E69D57FA}"/>
              </a:ext>
            </a:extLst>
          </p:cNvPr>
          <p:cNvSpPr>
            <a:spLocks noGrp="1"/>
          </p:cNvSpPr>
          <p:nvPr>
            <p:ph sz="half" idx="1"/>
          </p:nvPr>
        </p:nvSpPr>
        <p:spPr>
          <a:xfrm>
            <a:off x="553720" y="1144905"/>
            <a:ext cx="5181600"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4E6022B-B38D-156D-B595-9A399AE3684D}"/>
              </a:ext>
            </a:extLst>
          </p:cNvPr>
          <p:cNvSpPr>
            <a:spLocks noGrp="1"/>
          </p:cNvSpPr>
          <p:nvPr>
            <p:ph sz="half" idx="2"/>
          </p:nvPr>
        </p:nvSpPr>
        <p:spPr>
          <a:xfrm>
            <a:off x="6460374" y="1144905"/>
            <a:ext cx="5181600"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674159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ullet Chart with Image">
    <p:spTree>
      <p:nvGrpSpPr>
        <p:cNvPr id="1" name=""/>
        <p:cNvGrpSpPr/>
        <p:nvPr/>
      </p:nvGrpSpPr>
      <p:grpSpPr>
        <a:xfrm>
          <a:off x="0" y="0"/>
          <a:ext cx="0" cy="0"/>
          <a:chOff x="0" y="0"/>
          <a:chExt cx="0" cy="0"/>
        </a:xfrm>
      </p:grpSpPr>
      <p:pic>
        <p:nvPicPr>
          <p:cNvPr id="3" name="Picture 2" descr="Shape&#10;&#10;Description automatically generated">
            <a:extLst>
              <a:ext uri="{FF2B5EF4-FFF2-40B4-BE49-F238E27FC236}">
                <a16:creationId xmlns:a16="http://schemas.microsoft.com/office/drawing/2014/main" id="{475E7D8B-9350-EBDD-26BB-6EFCA56E6C5E}"/>
              </a:ext>
            </a:extLst>
          </p:cNvPr>
          <p:cNvPicPr>
            <a:picLocks noChangeAspect="1"/>
          </p:cNvPicPr>
          <p:nvPr userDrawn="1"/>
        </p:nvPicPr>
        <p:blipFill>
          <a:blip r:embed="rId2"/>
          <a:stretch>
            <a:fillRect/>
          </a:stretch>
        </p:blipFill>
        <p:spPr>
          <a:xfrm>
            <a:off x="2467" y="0"/>
            <a:ext cx="12189533" cy="6859388"/>
          </a:xfrm>
          <a:prstGeom prst="rect">
            <a:avLst/>
          </a:prstGeom>
        </p:spPr>
      </p:pic>
      <p:cxnSp>
        <p:nvCxnSpPr>
          <p:cNvPr id="5" name="Straight Connector 4">
            <a:extLst>
              <a:ext uri="{FF2B5EF4-FFF2-40B4-BE49-F238E27FC236}">
                <a16:creationId xmlns:a16="http://schemas.microsoft.com/office/drawing/2014/main" id="{C8843643-884F-9A76-E049-1A8431092A6B}"/>
              </a:ext>
            </a:extLst>
          </p:cNvPr>
          <p:cNvCxnSpPr/>
          <p:nvPr userDrawn="1"/>
        </p:nvCxnSpPr>
        <p:spPr>
          <a:xfrm>
            <a:off x="208344" y="6620719"/>
            <a:ext cx="11840902"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830760A2-AF07-1611-183A-02D2F0021D48}"/>
              </a:ext>
            </a:extLst>
          </p:cNvPr>
          <p:cNvSpPr/>
          <p:nvPr userDrawn="1"/>
        </p:nvSpPr>
        <p:spPr>
          <a:xfrm>
            <a:off x="219919" y="243065"/>
            <a:ext cx="381965" cy="38196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B72C00E2-95E3-BF55-9C32-E8735D26E15C}"/>
              </a:ext>
            </a:extLst>
          </p:cNvPr>
          <p:cNvSpPr txBox="1"/>
          <p:nvPr userDrawn="1"/>
        </p:nvSpPr>
        <p:spPr>
          <a:xfrm>
            <a:off x="10008078" y="6611779"/>
            <a:ext cx="2092239" cy="246221"/>
          </a:xfrm>
          <a:prstGeom prst="rect">
            <a:avLst/>
          </a:prstGeom>
          <a:noFill/>
        </p:spPr>
        <p:txBody>
          <a:bodyPr wrap="none" rtlCol="0">
            <a:spAutoFit/>
          </a:bodyPr>
          <a:lstStyle/>
          <a:p>
            <a:pPr algn="r"/>
            <a:r>
              <a:rPr lang="en-US" sz="1000" dirty="0">
                <a:solidFill>
                  <a:schemeClr val="bg2">
                    <a:lumMod val="90000"/>
                  </a:schemeClr>
                </a:solidFill>
                <a:latin typeface="Arial" panose="020B0604020202020204" pitchFamily="34" charset="0"/>
                <a:cs typeface="Arial" panose="020B0604020202020204" pitchFamily="34" charset="0"/>
              </a:rPr>
              <a:t>MSFC Advanced Concepts Office</a:t>
            </a:r>
          </a:p>
        </p:txBody>
      </p:sp>
      <p:sp>
        <p:nvSpPr>
          <p:cNvPr id="2" name="Title 1">
            <a:extLst>
              <a:ext uri="{FF2B5EF4-FFF2-40B4-BE49-F238E27FC236}">
                <a16:creationId xmlns:a16="http://schemas.microsoft.com/office/drawing/2014/main" id="{2449BD4D-E300-0A57-53F3-2B1607FEEE89}"/>
              </a:ext>
            </a:extLst>
          </p:cNvPr>
          <p:cNvSpPr>
            <a:spLocks noGrp="1"/>
          </p:cNvSpPr>
          <p:nvPr>
            <p:ph type="title" hasCustomPrompt="1"/>
          </p:nvPr>
        </p:nvSpPr>
        <p:spPr>
          <a:xfrm>
            <a:off x="636588" y="131445"/>
            <a:ext cx="11331892" cy="620395"/>
          </a:xfrm>
        </p:spPr>
        <p:txBody>
          <a:bodyPr>
            <a:normAutofit/>
          </a:bodyPr>
          <a:lstStyle>
            <a:lvl1pPr>
              <a:defRPr sz="2800">
                <a:solidFill>
                  <a:schemeClr val="bg1"/>
                </a:solidFill>
              </a:defRPr>
            </a:lvl1pPr>
          </a:lstStyle>
          <a:p>
            <a:r>
              <a:rPr lang="en-US" dirty="0"/>
              <a:t>Click to edit Title</a:t>
            </a:r>
          </a:p>
        </p:txBody>
      </p:sp>
      <p:sp>
        <p:nvSpPr>
          <p:cNvPr id="4" name="Content Placeholder 3">
            <a:extLst>
              <a:ext uri="{FF2B5EF4-FFF2-40B4-BE49-F238E27FC236}">
                <a16:creationId xmlns:a16="http://schemas.microsoft.com/office/drawing/2014/main" id="{719D0AB4-7B43-0F97-3DE5-71BA97A2C2AE}"/>
              </a:ext>
            </a:extLst>
          </p:cNvPr>
          <p:cNvSpPr>
            <a:spLocks noGrp="1"/>
          </p:cNvSpPr>
          <p:nvPr>
            <p:ph sz="half" idx="2"/>
          </p:nvPr>
        </p:nvSpPr>
        <p:spPr>
          <a:xfrm>
            <a:off x="402908" y="1092835"/>
            <a:ext cx="5979419" cy="52710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Picture Placeholder 16">
            <a:extLst>
              <a:ext uri="{FF2B5EF4-FFF2-40B4-BE49-F238E27FC236}">
                <a16:creationId xmlns:a16="http://schemas.microsoft.com/office/drawing/2014/main" id="{6EBDF092-D175-35C9-7B4B-0BCAE41CFFB5}"/>
              </a:ext>
            </a:extLst>
          </p:cNvPr>
          <p:cNvSpPr>
            <a:spLocks noGrp="1"/>
          </p:cNvSpPr>
          <p:nvPr>
            <p:ph type="pic" sz="quarter" idx="13" hasCustomPrompt="1"/>
          </p:nvPr>
        </p:nvSpPr>
        <p:spPr>
          <a:xfrm>
            <a:off x="6939281" y="1071418"/>
            <a:ext cx="5049519" cy="5430982"/>
          </a:xfrm>
        </p:spPr>
        <p:txBody>
          <a:bodyPr anchor="ctr"/>
          <a:lstStyle>
            <a:lvl1pPr marL="0" indent="0" algn="ctr">
              <a:buNone/>
              <a:defRPr/>
            </a:lvl1pPr>
          </a:lstStyle>
          <a:p>
            <a:r>
              <a:rPr lang="en-US" dirty="0"/>
              <a:t>Insert Image Here</a:t>
            </a:r>
          </a:p>
          <a:p>
            <a:endParaRPr lang="en-US" dirty="0"/>
          </a:p>
          <a:p>
            <a:endParaRPr lang="en-US" dirty="0"/>
          </a:p>
        </p:txBody>
      </p:sp>
    </p:spTree>
    <p:extLst>
      <p:ext uri="{BB962C8B-B14F-4D97-AF65-F5344CB8AC3E}">
        <p14:creationId xmlns:p14="http://schemas.microsoft.com/office/powerpoint/2010/main" val="3240032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ullet Chart with Header Image">
    <p:spTree>
      <p:nvGrpSpPr>
        <p:cNvPr id="1" name=""/>
        <p:cNvGrpSpPr/>
        <p:nvPr/>
      </p:nvGrpSpPr>
      <p:grpSpPr>
        <a:xfrm>
          <a:off x="0" y="0"/>
          <a:ext cx="0" cy="0"/>
          <a:chOff x="0" y="0"/>
          <a:chExt cx="0" cy="0"/>
        </a:xfrm>
      </p:grpSpPr>
      <p:pic>
        <p:nvPicPr>
          <p:cNvPr id="18" name="Picture 17" descr="Shape&#10;&#10;Description automatically generated">
            <a:extLst>
              <a:ext uri="{FF2B5EF4-FFF2-40B4-BE49-F238E27FC236}">
                <a16:creationId xmlns:a16="http://schemas.microsoft.com/office/drawing/2014/main" id="{80823E9B-0616-E6D3-27C6-D043A8AC701C}"/>
              </a:ext>
            </a:extLst>
          </p:cNvPr>
          <p:cNvPicPr>
            <a:picLocks noChangeAspect="1"/>
          </p:cNvPicPr>
          <p:nvPr userDrawn="1"/>
        </p:nvPicPr>
        <p:blipFill>
          <a:blip r:embed="rId2"/>
          <a:stretch>
            <a:fillRect/>
          </a:stretch>
        </p:blipFill>
        <p:spPr>
          <a:xfrm>
            <a:off x="2467" y="-1388"/>
            <a:ext cx="12189533" cy="6859388"/>
          </a:xfrm>
          <a:prstGeom prst="rect">
            <a:avLst/>
          </a:prstGeom>
        </p:spPr>
      </p:pic>
      <p:cxnSp>
        <p:nvCxnSpPr>
          <p:cNvPr id="19" name="Straight Connector 18">
            <a:extLst>
              <a:ext uri="{FF2B5EF4-FFF2-40B4-BE49-F238E27FC236}">
                <a16:creationId xmlns:a16="http://schemas.microsoft.com/office/drawing/2014/main" id="{3EB1BC32-8A3F-F566-1781-EFD17FA3ACF4}"/>
              </a:ext>
            </a:extLst>
          </p:cNvPr>
          <p:cNvCxnSpPr/>
          <p:nvPr userDrawn="1"/>
        </p:nvCxnSpPr>
        <p:spPr>
          <a:xfrm>
            <a:off x="208344" y="6620719"/>
            <a:ext cx="11840902"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8C8C4AE5-ED4D-5A1F-836D-9D2F3872557C}"/>
              </a:ext>
            </a:extLst>
          </p:cNvPr>
          <p:cNvSpPr/>
          <p:nvPr userDrawn="1"/>
        </p:nvSpPr>
        <p:spPr>
          <a:xfrm>
            <a:off x="219919" y="243065"/>
            <a:ext cx="381965" cy="38196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8DD96C15-B567-136A-0C87-24228C588C4A}"/>
              </a:ext>
            </a:extLst>
          </p:cNvPr>
          <p:cNvSpPr txBox="1"/>
          <p:nvPr userDrawn="1"/>
        </p:nvSpPr>
        <p:spPr>
          <a:xfrm>
            <a:off x="10008078" y="6611779"/>
            <a:ext cx="2092239" cy="246221"/>
          </a:xfrm>
          <a:prstGeom prst="rect">
            <a:avLst/>
          </a:prstGeom>
          <a:noFill/>
        </p:spPr>
        <p:txBody>
          <a:bodyPr wrap="none" rtlCol="0">
            <a:spAutoFit/>
          </a:bodyPr>
          <a:lstStyle/>
          <a:p>
            <a:pPr algn="r"/>
            <a:r>
              <a:rPr lang="en-US" sz="1000" dirty="0">
                <a:solidFill>
                  <a:schemeClr val="bg2">
                    <a:lumMod val="90000"/>
                  </a:schemeClr>
                </a:solidFill>
                <a:latin typeface="Arial" panose="020B0604020202020204" pitchFamily="34" charset="0"/>
                <a:cs typeface="Arial" panose="020B0604020202020204" pitchFamily="34" charset="0"/>
              </a:rPr>
              <a:t>MSFC Advanced Concepts Office</a:t>
            </a:r>
          </a:p>
        </p:txBody>
      </p:sp>
      <p:sp>
        <p:nvSpPr>
          <p:cNvPr id="2" name="Title 1">
            <a:extLst>
              <a:ext uri="{FF2B5EF4-FFF2-40B4-BE49-F238E27FC236}">
                <a16:creationId xmlns:a16="http://schemas.microsoft.com/office/drawing/2014/main" id="{2449BD4D-E300-0A57-53F3-2B1607FEEE89}"/>
              </a:ext>
            </a:extLst>
          </p:cNvPr>
          <p:cNvSpPr>
            <a:spLocks noGrp="1"/>
          </p:cNvSpPr>
          <p:nvPr>
            <p:ph type="title" hasCustomPrompt="1"/>
          </p:nvPr>
        </p:nvSpPr>
        <p:spPr>
          <a:xfrm>
            <a:off x="630195" y="148683"/>
            <a:ext cx="6394132" cy="1505456"/>
          </a:xfrm>
        </p:spPr>
        <p:txBody>
          <a:bodyPr anchor="t">
            <a:normAutofit/>
          </a:bodyPr>
          <a:lstStyle>
            <a:lvl1pPr>
              <a:defRPr sz="3200">
                <a:solidFill>
                  <a:schemeClr val="bg1"/>
                </a:solidFill>
              </a:defRPr>
            </a:lvl1pPr>
          </a:lstStyle>
          <a:p>
            <a:r>
              <a:rPr lang="en-US" dirty="0"/>
              <a:t>Click to edit Title</a:t>
            </a:r>
          </a:p>
        </p:txBody>
      </p:sp>
      <p:sp>
        <p:nvSpPr>
          <p:cNvPr id="4" name="Content Placeholder 3">
            <a:extLst>
              <a:ext uri="{FF2B5EF4-FFF2-40B4-BE49-F238E27FC236}">
                <a16:creationId xmlns:a16="http://schemas.microsoft.com/office/drawing/2014/main" id="{719D0AB4-7B43-0F97-3DE5-71BA97A2C2AE}"/>
              </a:ext>
            </a:extLst>
          </p:cNvPr>
          <p:cNvSpPr>
            <a:spLocks noGrp="1"/>
          </p:cNvSpPr>
          <p:nvPr>
            <p:ph sz="half" idx="2"/>
          </p:nvPr>
        </p:nvSpPr>
        <p:spPr>
          <a:xfrm>
            <a:off x="1266508" y="2157573"/>
            <a:ext cx="10224452" cy="413369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Picture Placeholder 16">
            <a:extLst>
              <a:ext uri="{FF2B5EF4-FFF2-40B4-BE49-F238E27FC236}">
                <a16:creationId xmlns:a16="http://schemas.microsoft.com/office/drawing/2014/main" id="{6EBDF092-D175-35C9-7B4B-0BCAE41CFFB5}"/>
              </a:ext>
            </a:extLst>
          </p:cNvPr>
          <p:cNvSpPr>
            <a:spLocks noGrp="1"/>
          </p:cNvSpPr>
          <p:nvPr>
            <p:ph type="pic" sz="quarter" idx="13" hasCustomPrompt="1"/>
          </p:nvPr>
        </p:nvSpPr>
        <p:spPr>
          <a:xfrm>
            <a:off x="8250147" y="2"/>
            <a:ext cx="3941853" cy="1756880"/>
          </a:xfrm>
        </p:spPr>
        <p:txBody>
          <a:bodyPr anchor="ctr"/>
          <a:lstStyle>
            <a:lvl1pPr marL="0" indent="0" algn="ctr">
              <a:buNone/>
              <a:defRPr/>
            </a:lvl1pPr>
          </a:lstStyle>
          <a:p>
            <a:r>
              <a:rPr lang="en-US" dirty="0"/>
              <a:t>Insert Image Here</a:t>
            </a:r>
          </a:p>
          <a:p>
            <a:endParaRPr lang="en-US" dirty="0"/>
          </a:p>
          <a:p>
            <a:endParaRPr lang="en-US" dirty="0"/>
          </a:p>
        </p:txBody>
      </p:sp>
      <p:cxnSp>
        <p:nvCxnSpPr>
          <p:cNvPr id="14" name="Straight Connector 13">
            <a:extLst>
              <a:ext uri="{FF2B5EF4-FFF2-40B4-BE49-F238E27FC236}">
                <a16:creationId xmlns:a16="http://schemas.microsoft.com/office/drawing/2014/main" id="{F35C5C64-DB1B-2B00-428F-8F21CAF20822}"/>
              </a:ext>
            </a:extLst>
          </p:cNvPr>
          <p:cNvCxnSpPr/>
          <p:nvPr userDrawn="1"/>
        </p:nvCxnSpPr>
        <p:spPr>
          <a:xfrm>
            <a:off x="208344" y="6620719"/>
            <a:ext cx="11840902"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ECB8BF3-B55A-7FE5-C4F9-B911B13E33F1}"/>
              </a:ext>
            </a:extLst>
          </p:cNvPr>
          <p:cNvSpPr txBox="1"/>
          <p:nvPr userDrawn="1"/>
        </p:nvSpPr>
        <p:spPr>
          <a:xfrm>
            <a:off x="10008078" y="6611779"/>
            <a:ext cx="2092239" cy="246221"/>
          </a:xfrm>
          <a:prstGeom prst="rect">
            <a:avLst/>
          </a:prstGeom>
          <a:noFill/>
        </p:spPr>
        <p:txBody>
          <a:bodyPr wrap="none" rtlCol="0">
            <a:spAutoFit/>
          </a:bodyPr>
          <a:lstStyle/>
          <a:p>
            <a:pPr algn="r"/>
            <a:r>
              <a:rPr lang="en-US" sz="1000" dirty="0">
                <a:solidFill>
                  <a:schemeClr val="bg2">
                    <a:lumMod val="90000"/>
                  </a:schemeClr>
                </a:solidFill>
                <a:latin typeface="Arial" panose="020B0604020202020204" pitchFamily="34" charset="0"/>
                <a:cs typeface="Arial" panose="020B0604020202020204" pitchFamily="34" charset="0"/>
              </a:rPr>
              <a:t>MSFC Advanced Concepts Office</a:t>
            </a:r>
          </a:p>
        </p:txBody>
      </p:sp>
      <p:cxnSp>
        <p:nvCxnSpPr>
          <p:cNvPr id="23" name="Straight Connector 22">
            <a:extLst>
              <a:ext uri="{FF2B5EF4-FFF2-40B4-BE49-F238E27FC236}">
                <a16:creationId xmlns:a16="http://schemas.microsoft.com/office/drawing/2014/main" id="{110EDD97-DD01-3DB0-0A0B-E41696CDE568}"/>
              </a:ext>
            </a:extLst>
          </p:cNvPr>
          <p:cNvCxnSpPr/>
          <p:nvPr userDrawn="1"/>
        </p:nvCxnSpPr>
        <p:spPr>
          <a:xfrm>
            <a:off x="0" y="1756881"/>
            <a:ext cx="12192000"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023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udy Result Summary Slide">
    <p:spTree>
      <p:nvGrpSpPr>
        <p:cNvPr id="1" name=""/>
        <p:cNvGrpSpPr/>
        <p:nvPr/>
      </p:nvGrpSpPr>
      <p:grpSpPr>
        <a:xfrm>
          <a:off x="0" y="0"/>
          <a:ext cx="0" cy="0"/>
          <a:chOff x="0" y="0"/>
          <a:chExt cx="0" cy="0"/>
        </a:xfrm>
      </p:grpSpPr>
      <p:pic>
        <p:nvPicPr>
          <p:cNvPr id="18" name="Picture 17" descr="Shape&#10;&#10;Description automatically generated">
            <a:extLst>
              <a:ext uri="{FF2B5EF4-FFF2-40B4-BE49-F238E27FC236}">
                <a16:creationId xmlns:a16="http://schemas.microsoft.com/office/drawing/2014/main" id="{80823E9B-0616-E6D3-27C6-D043A8AC701C}"/>
              </a:ext>
            </a:extLst>
          </p:cNvPr>
          <p:cNvPicPr>
            <a:picLocks noChangeAspect="1"/>
          </p:cNvPicPr>
          <p:nvPr userDrawn="1"/>
        </p:nvPicPr>
        <p:blipFill>
          <a:blip r:embed="rId2"/>
          <a:stretch>
            <a:fillRect/>
          </a:stretch>
        </p:blipFill>
        <p:spPr>
          <a:xfrm>
            <a:off x="2467" y="0"/>
            <a:ext cx="12189533" cy="6859388"/>
          </a:xfrm>
          <a:prstGeom prst="rect">
            <a:avLst/>
          </a:prstGeom>
        </p:spPr>
      </p:pic>
      <p:sp>
        <p:nvSpPr>
          <p:cNvPr id="11" name="Rectangle 10">
            <a:extLst>
              <a:ext uri="{FF2B5EF4-FFF2-40B4-BE49-F238E27FC236}">
                <a16:creationId xmlns:a16="http://schemas.microsoft.com/office/drawing/2014/main" id="{BE38DA9F-9711-0BB7-42A3-6CC2AFD7A71F}"/>
              </a:ext>
            </a:extLst>
          </p:cNvPr>
          <p:cNvSpPr/>
          <p:nvPr userDrawn="1"/>
        </p:nvSpPr>
        <p:spPr>
          <a:xfrm>
            <a:off x="7966710" y="4652010"/>
            <a:ext cx="4080510" cy="190881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9" name="Straight Connector 18">
            <a:extLst>
              <a:ext uri="{FF2B5EF4-FFF2-40B4-BE49-F238E27FC236}">
                <a16:creationId xmlns:a16="http://schemas.microsoft.com/office/drawing/2014/main" id="{3EB1BC32-8A3F-F566-1781-EFD17FA3ACF4}"/>
              </a:ext>
            </a:extLst>
          </p:cNvPr>
          <p:cNvCxnSpPr/>
          <p:nvPr userDrawn="1"/>
        </p:nvCxnSpPr>
        <p:spPr>
          <a:xfrm>
            <a:off x="208344" y="6620719"/>
            <a:ext cx="11840902"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8C8C4AE5-ED4D-5A1F-836D-9D2F3872557C}"/>
              </a:ext>
            </a:extLst>
          </p:cNvPr>
          <p:cNvSpPr/>
          <p:nvPr userDrawn="1"/>
        </p:nvSpPr>
        <p:spPr>
          <a:xfrm>
            <a:off x="219919" y="243065"/>
            <a:ext cx="381965" cy="38196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8DD96C15-B567-136A-0C87-24228C588C4A}"/>
              </a:ext>
            </a:extLst>
          </p:cNvPr>
          <p:cNvSpPr txBox="1"/>
          <p:nvPr userDrawn="1"/>
        </p:nvSpPr>
        <p:spPr>
          <a:xfrm>
            <a:off x="10008078" y="6611779"/>
            <a:ext cx="2092239" cy="246221"/>
          </a:xfrm>
          <a:prstGeom prst="rect">
            <a:avLst/>
          </a:prstGeom>
          <a:noFill/>
        </p:spPr>
        <p:txBody>
          <a:bodyPr wrap="none" rtlCol="0">
            <a:spAutoFit/>
          </a:bodyPr>
          <a:lstStyle/>
          <a:p>
            <a:pPr algn="r"/>
            <a:r>
              <a:rPr lang="en-US" sz="1000" dirty="0">
                <a:solidFill>
                  <a:schemeClr val="bg2">
                    <a:lumMod val="90000"/>
                  </a:schemeClr>
                </a:solidFill>
                <a:latin typeface="Arial" panose="020B0604020202020204" pitchFamily="34" charset="0"/>
                <a:cs typeface="Arial" panose="020B0604020202020204" pitchFamily="34" charset="0"/>
              </a:rPr>
              <a:t>MSFC Advanced Concepts Office</a:t>
            </a:r>
          </a:p>
        </p:txBody>
      </p:sp>
      <p:sp>
        <p:nvSpPr>
          <p:cNvPr id="2" name="Title 1">
            <a:extLst>
              <a:ext uri="{FF2B5EF4-FFF2-40B4-BE49-F238E27FC236}">
                <a16:creationId xmlns:a16="http://schemas.microsoft.com/office/drawing/2014/main" id="{2449BD4D-E300-0A57-53F3-2B1607FEEE89}"/>
              </a:ext>
            </a:extLst>
          </p:cNvPr>
          <p:cNvSpPr>
            <a:spLocks noGrp="1"/>
          </p:cNvSpPr>
          <p:nvPr>
            <p:ph type="title" hasCustomPrompt="1"/>
          </p:nvPr>
        </p:nvSpPr>
        <p:spPr>
          <a:xfrm>
            <a:off x="618764" y="194403"/>
            <a:ext cx="10685505" cy="559977"/>
          </a:xfrm>
        </p:spPr>
        <p:txBody>
          <a:bodyPr anchor="t">
            <a:normAutofit/>
          </a:bodyPr>
          <a:lstStyle>
            <a:lvl1pPr>
              <a:defRPr sz="3200">
                <a:solidFill>
                  <a:schemeClr val="bg1"/>
                </a:solidFill>
              </a:defRPr>
            </a:lvl1pPr>
          </a:lstStyle>
          <a:p>
            <a:r>
              <a:rPr lang="en-US" dirty="0"/>
              <a:t>Click to edit Title</a:t>
            </a:r>
          </a:p>
        </p:txBody>
      </p:sp>
      <p:sp>
        <p:nvSpPr>
          <p:cNvPr id="4" name="Content Placeholder 3">
            <a:extLst>
              <a:ext uri="{FF2B5EF4-FFF2-40B4-BE49-F238E27FC236}">
                <a16:creationId xmlns:a16="http://schemas.microsoft.com/office/drawing/2014/main" id="{719D0AB4-7B43-0F97-3DE5-71BA97A2C2AE}"/>
              </a:ext>
            </a:extLst>
          </p:cNvPr>
          <p:cNvSpPr>
            <a:spLocks noGrp="1"/>
          </p:cNvSpPr>
          <p:nvPr>
            <p:ph sz="half" idx="2" hasCustomPrompt="1"/>
          </p:nvPr>
        </p:nvSpPr>
        <p:spPr>
          <a:xfrm>
            <a:off x="180658" y="1014573"/>
            <a:ext cx="7603172" cy="3340257"/>
          </a:xfrm>
        </p:spPr>
        <p:txBody>
          <a:bodyPr/>
          <a:lstStyle>
            <a:lvl1pPr marL="0" indent="0">
              <a:buNone/>
              <a:defRPr sz="2400" b="1">
                <a:solidFill>
                  <a:schemeClr val="bg1"/>
                </a:solidFill>
              </a:defRPr>
            </a:lvl1pPr>
            <a:lvl2pPr>
              <a:defRPr sz="2000">
                <a:solidFill>
                  <a:schemeClr val="bg1"/>
                </a:solidFill>
              </a:defRPr>
            </a:lvl2pPr>
            <a:lvl3pPr>
              <a:defRPr sz="1800">
                <a:solidFill>
                  <a:schemeClr val="bg1"/>
                </a:solidFill>
              </a:defRPr>
            </a:lvl3pPr>
            <a:lvl4pPr>
              <a:defRPr>
                <a:solidFill>
                  <a:schemeClr val="bg1"/>
                </a:solidFill>
              </a:defRPr>
            </a:lvl4pPr>
            <a:lvl5pPr>
              <a:defRPr>
                <a:solidFill>
                  <a:schemeClr val="bg1"/>
                </a:solidFill>
              </a:defRPr>
            </a:lvl5pPr>
          </a:lstStyle>
          <a:p>
            <a:pPr lvl="0"/>
            <a:r>
              <a:rPr lang="en-US" dirty="0"/>
              <a:t>Ground Rules</a:t>
            </a:r>
          </a:p>
          <a:p>
            <a:pPr lvl="1"/>
            <a:r>
              <a:rPr lang="en-US" dirty="0"/>
              <a:t>Second level</a:t>
            </a:r>
          </a:p>
          <a:p>
            <a:pPr lvl="2"/>
            <a:r>
              <a:rPr lang="en-US" dirty="0"/>
              <a:t>Third level</a:t>
            </a:r>
          </a:p>
        </p:txBody>
      </p:sp>
      <p:sp>
        <p:nvSpPr>
          <p:cNvPr id="17" name="Picture Placeholder 16">
            <a:extLst>
              <a:ext uri="{FF2B5EF4-FFF2-40B4-BE49-F238E27FC236}">
                <a16:creationId xmlns:a16="http://schemas.microsoft.com/office/drawing/2014/main" id="{6EBDF092-D175-35C9-7B4B-0BCAE41CFFB5}"/>
              </a:ext>
            </a:extLst>
          </p:cNvPr>
          <p:cNvSpPr>
            <a:spLocks noGrp="1"/>
          </p:cNvSpPr>
          <p:nvPr>
            <p:ph type="pic" sz="quarter" idx="13" hasCustomPrompt="1"/>
          </p:nvPr>
        </p:nvSpPr>
        <p:spPr>
          <a:xfrm>
            <a:off x="8032977" y="1005842"/>
            <a:ext cx="3941853" cy="3337558"/>
          </a:xfrm>
        </p:spPr>
        <p:txBody>
          <a:bodyPr anchor="ctr"/>
          <a:lstStyle>
            <a:lvl1pPr marL="0" indent="0" algn="ctr">
              <a:buNone/>
              <a:defRPr/>
            </a:lvl1pPr>
          </a:lstStyle>
          <a:p>
            <a:r>
              <a:rPr lang="en-US" dirty="0"/>
              <a:t>Insert Image(s) Here</a:t>
            </a:r>
          </a:p>
          <a:p>
            <a:endParaRPr lang="en-US" dirty="0"/>
          </a:p>
          <a:p>
            <a:endParaRPr lang="en-US" dirty="0"/>
          </a:p>
        </p:txBody>
      </p:sp>
      <p:cxnSp>
        <p:nvCxnSpPr>
          <p:cNvPr id="14" name="Straight Connector 13">
            <a:extLst>
              <a:ext uri="{FF2B5EF4-FFF2-40B4-BE49-F238E27FC236}">
                <a16:creationId xmlns:a16="http://schemas.microsoft.com/office/drawing/2014/main" id="{F35C5C64-DB1B-2B00-428F-8F21CAF20822}"/>
              </a:ext>
            </a:extLst>
          </p:cNvPr>
          <p:cNvCxnSpPr/>
          <p:nvPr userDrawn="1"/>
        </p:nvCxnSpPr>
        <p:spPr>
          <a:xfrm>
            <a:off x="208344" y="6620719"/>
            <a:ext cx="11840902"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ECB8BF3-B55A-7FE5-C4F9-B911B13E33F1}"/>
              </a:ext>
            </a:extLst>
          </p:cNvPr>
          <p:cNvSpPr txBox="1"/>
          <p:nvPr userDrawn="1"/>
        </p:nvSpPr>
        <p:spPr>
          <a:xfrm>
            <a:off x="10008078" y="6611779"/>
            <a:ext cx="2092239" cy="246221"/>
          </a:xfrm>
          <a:prstGeom prst="rect">
            <a:avLst/>
          </a:prstGeom>
          <a:noFill/>
        </p:spPr>
        <p:txBody>
          <a:bodyPr wrap="none" rtlCol="0">
            <a:spAutoFit/>
          </a:bodyPr>
          <a:lstStyle/>
          <a:p>
            <a:pPr algn="r"/>
            <a:r>
              <a:rPr lang="en-US" sz="1000" dirty="0">
                <a:solidFill>
                  <a:schemeClr val="bg2">
                    <a:lumMod val="90000"/>
                  </a:schemeClr>
                </a:solidFill>
                <a:latin typeface="Arial" panose="020B0604020202020204" pitchFamily="34" charset="0"/>
                <a:cs typeface="Arial" panose="020B0604020202020204" pitchFamily="34" charset="0"/>
              </a:rPr>
              <a:t>MSFC Advanced Concepts Office</a:t>
            </a:r>
          </a:p>
        </p:txBody>
      </p:sp>
      <p:cxnSp>
        <p:nvCxnSpPr>
          <p:cNvPr id="6" name="Straight Connector 5">
            <a:extLst>
              <a:ext uri="{FF2B5EF4-FFF2-40B4-BE49-F238E27FC236}">
                <a16:creationId xmlns:a16="http://schemas.microsoft.com/office/drawing/2014/main" id="{0A9A0263-3DEB-86B8-7995-63404D0C6229}"/>
              </a:ext>
            </a:extLst>
          </p:cNvPr>
          <p:cNvCxnSpPr/>
          <p:nvPr userDrawn="1"/>
        </p:nvCxnSpPr>
        <p:spPr>
          <a:xfrm>
            <a:off x="208344" y="4572000"/>
            <a:ext cx="11840902" cy="0"/>
          </a:xfrm>
          <a:prstGeom prst="line">
            <a:avLst/>
          </a:prstGeom>
          <a:ln w="15875">
            <a:solidFill>
              <a:srgbClr val="00B0F0"/>
            </a:solidFill>
          </a:ln>
        </p:spPr>
        <p:style>
          <a:lnRef idx="1">
            <a:schemeClr val="accent1"/>
          </a:lnRef>
          <a:fillRef idx="0">
            <a:schemeClr val="accent1"/>
          </a:fillRef>
          <a:effectRef idx="0">
            <a:schemeClr val="accent1"/>
          </a:effectRef>
          <a:fontRef idx="minor">
            <a:schemeClr val="tx1"/>
          </a:fontRef>
        </p:style>
      </p:cxnSp>
      <p:sp>
        <p:nvSpPr>
          <p:cNvPr id="7" name="Content Placeholder 3">
            <a:extLst>
              <a:ext uri="{FF2B5EF4-FFF2-40B4-BE49-F238E27FC236}">
                <a16:creationId xmlns:a16="http://schemas.microsoft.com/office/drawing/2014/main" id="{4A79E3ED-F001-453B-0E10-55FC1F46DFE1}"/>
              </a:ext>
            </a:extLst>
          </p:cNvPr>
          <p:cNvSpPr>
            <a:spLocks noGrp="1"/>
          </p:cNvSpPr>
          <p:nvPr>
            <p:ph sz="half" idx="14" hasCustomPrompt="1"/>
          </p:nvPr>
        </p:nvSpPr>
        <p:spPr>
          <a:xfrm>
            <a:off x="180658" y="4724401"/>
            <a:ext cx="7603172" cy="1790700"/>
          </a:xfrm>
        </p:spPr>
        <p:txBody>
          <a:bodyPr/>
          <a:lstStyle>
            <a:lvl1pPr marL="0" indent="0">
              <a:buNone/>
              <a:defRPr sz="2400" b="1">
                <a:solidFill>
                  <a:schemeClr val="bg1"/>
                </a:solidFill>
              </a:defRPr>
            </a:lvl1pPr>
            <a:lvl2pPr>
              <a:defRPr sz="2000">
                <a:solidFill>
                  <a:schemeClr val="bg1"/>
                </a:solidFill>
              </a:defRPr>
            </a:lvl2pPr>
            <a:lvl3pPr>
              <a:defRPr sz="1800">
                <a:solidFill>
                  <a:schemeClr val="bg1"/>
                </a:solidFill>
              </a:defRPr>
            </a:lvl3pPr>
            <a:lvl4pPr>
              <a:defRPr>
                <a:solidFill>
                  <a:schemeClr val="bg1"/>
                </a:solidFill>
              </a:defRPr>
            </a:lvl4pPr>
            <a:lvl5pPr>
              <a:defRPr>
                <a:solidFill>
                  <a:schemeClr val="bg1"/>
                </a:solidFill>
              </a:defRPr>
            </a:lvl5pPr>
          </a:lstStyle>
          <a:p>
            <a:pPr lvl="0"/>
            <a:r>
              <a:rPr lang="en-US" dirty="0"/>
              <a:t>Assumptions</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F386B6BD-7495-F082-41E8-949D34E33CD7}"/>
              </a:ext>
            </a:extLst>
          </p:cNvPr>
          <p:cNvSpPr>
            <a:spLocks noGrp="1"/>
          </p:cNvSpPr>
          <p:nvPr>
            <p:ph sz="half" idx="15" hasCustomPrompt="1"/>
          </p:nvPr>
        </p:nvSpPr>
        <p:spPr>
          <a:xfrm>
            <a:off x="8054340" y="4724401"/>
            <a:ext cx="3935730" cy="1790700"/>
          </a:xfrm>
        </p:spPr>
        <p:txBody>
          <a:bodyPr/>
          <a:lstStyle>
            <a:lvl1pPr marL="0" indent="0">
              <a:buNone/>
              <a:defRPr sz="2400" b="1">
                <a:solidFill>
                  <a:schemeClr val="bg1"/>
                </a:solidFill>
              </a:defRPr>
            </a:lvl1pPr>
            <a:lvl2pPr>
              <a:defRPr sz="2000">
                <a:solidFill>
                  <a:schemeClr val="bg1"/>
                </a:solidFill>
              </a:defRPr>
            </a:lvl2pPr>
            <a:lvl3pPr>
              <a:defRPr sz="1800">
                <a:solidFill>
                  <a:schemeClr val="bg1"/>
                </a:solidFill>
              </a:defRPr>
            </a:lvl3pPr>
            <a:lvl4pPr>
              <a:defRPr>
                <a:solidFill>
                  <a:schemeClr val="bg1"/>
                </a:solidFill>
              </a:defRPr>
            </a:lvl4pPr>
            <a:lvl5pPr>
              <a:defRPr>
                <a:solidFill>
                  <a:schemeClr val="bg1"/>
                </a:solidFill>
              </a:defRPr>
            </a:lvl5pPr>
          </a:lstStyle>
          <a:p>
            <a:pPr lvl="0"/>
            <a:r>
              <a:rPr lang="en-US" dirty="0"/>
              <a:t>Top Level Results</a:t>
            </a:r>
          </a:p>
          <a:p>
            <a:pPr lvl="1"/>
            <a:r>
              <a:rPr lang="en-US" dirty="0"/>
              <a:t>Second level</a:t>
            </a:r>
          </a:p>
          <a:p>
            <a:pPr lvl="2"/>
            <a:r>
              <a:rPr lang="en-US" dirty="0"/>
              <a:t>Third level</a:t>
            </a:r>
          </a:p>
        </p:txBody>
      </p:sp>
    </p:spTree>
    <p:extLst>
      <p:ext uri="{BB962C8B-B14F-4D97-AF65-F5344CB8AC3E}">
        <p14:creationId xmlns:p14="http://schemas.microsoft.com/office/powerpoint/2010/main" val="4270133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Full Picture">
    <p:spTree>
      <p:nvGrpSpPr>
        <p:cNvPr id="1" name=""/>
        <p:cNvGrpSpPr/>
        <p:nvPr/>
      </p:nvGrpSpPr>
      <p:grpSpPr>
        <a:xfrm>
          <a:off x="0" y="0"/>
          <a:ext cx="0" cy="0"/>
          <a:chOff x="0" y="0"/>
          <a:chExt cx="0" cy="0"/>
        </a:xfrm>
      </p:grpSpPr>
      <p:pic>
        <p:nvPicPr>
          <p:cNvPr id="6" name="Picture 5" descr="Shape&#10;&#10;Description automatically generated">
            <a:extLst>
              <a:ext uri="{FF2B5EF4-FFF2-40B4-BE49-F238E27FC236}">
                <a16:creationId xmlns:a16="http://schemas.microsoft.com/office/drawing/2014/main" id="{396356A3-DD57-02D2-D16D-3D49A16E9073}"/>
              </a:ext>
            </a:extLst>
          </p:cNvPr>
          <p:cNvPicPr>
            <a:picLocks noChangeAspect="1"/>
          </p:cNvPicPr>
          <p:nvPr userDrawn="1"/>
        </p:nvPicPr>
        <p:blipFill>
          <a:blip r:embed="rId2"/>
          <a:stretch>
            <a:fillRect/>
          </a:stretch>
        </p:blipFill>
        <p:spPr>
          <a:xfrm>
            <a:off x="2467" y="-1388"/>
            <a:ext cx="12189533" cy="6859388"/>
          </a:xfrm>
          <a:prstGeom prst="rect">
            <a:avLst/>
          </a:prstGeom>
        </p:spPr>
      </p:pic>
      <p:cxnSp>
        <p:nvCxnSpPr>
          <p:cNvPr id="7" name="Straight Connector 6">
            <a:extLst>
              <a:ext uri="{FF2B5EF4-FFF2-40B4-BE49-F238E27FC236}">
                <a16:creationId xmlns:a16="http://schemas.microsoft.com/office/drawing/2014/main" id="{ECF7A0CF-439F-2CD2-B324-E4A29A4289C8}"/>
              </a:ext>
            </a:extLst>
          </p:cNvPr>
          <p:cNvCxnSpPr/>
          <p:nvPr userDrawn="1"/>
        </p:nvCxnSpPr>
        <p:spPr>
          <a:xfrm>
            <a:off x="208344" y="6620719"/>
            <a:ext cx="11840902"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BC4631E-A902-0BF2-AB20-B4321C59D726}"/>
              </a:ext>
            </a:extLst>
          </p:cNvPr>
          <p:cNvSpPr txBox="1"/>
          <p:nvPr userDrawn="1"/>
        </p:nvSpPr>
        <p:spPr>
          <a:xfrm>
            <a:off x="10008078" y="6611779"/>
            <a:ext cx="2092239" cy="246221"/>
          </a:xfrm>
          <a:prstGeom prst="rect">
            <a:avLst/>
          </a:prstGeom>
          <a:noFill/>
        </p:spPr>
        <p:txBody>
          <a:bodyPr wrap="none" rtlCol="0">
            <a:spAutoFit/>
          </a:bodyPr>
          <a:lstStyle/>
          <a:p>
            <a:pPr algn="r"/>
            <a:r>
              <a:rPr lang="en-US" sz="1000" dirty="0">
                <a:solidFill>
                  <a:schemeClr val="bg2">
                    <a:lumMod val="90000"/>
                  </a:schemeClr>
                </a:solidFill>
                <a:latin typeface="Arial" panose="020B0604020202020204" pitchFamily="34" charset="0"/>
                <a:cs typeface="Arial" panose="020B0604020202020204" pitchFamily="34" charset="0"/>
              </a:rPr>
              <a:t>MSFC Advanced Concepts Office</a:t>
            </a:r>
          </a:p>
        </p:txBody>
      </p:sp>
      <p:cxnSp>
        <p:nvCxnSpPr>
          <p:cNvPr id="10" name="Straight Connector 9">
            <a:extLst>
              <a:ext uri="{FF2B5EF4-FFF2-40B4-BE49-F238E27FC236}">
                <a16:creationId xmlns:a16="http://schemas.microsoft.com/office/drawing/2014/main" id="{BE562BD2-7700-6023-AC37-597C6C33824F}"/>
              </a:ext>
            </a:extLst>
          </p:cNvPr>
          <p:cNvCxnSpPr/>
          <p:nvPr userDrawn="1"/>
        </p:nvCxnSpPr>
        <p:spPr>
          <a:xfrm>
            <a:off x="208344" y="6620719"/>
            <a:ext cx="11840902"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26B955EB-CD44-EB15-8D6E-3FAD2177C809}"/>
              </a:ext>
            </a:extLst>
          </p:cNvPr>
          <p:cNvSpPr txBox="1"/>
          <p:nvPr userDrawn="1"/>
        </p:nvSpPr>
        <p:spPr>
          <a:xfrm>
            <a:off x="10008078" y="6611779"/>
            <a:ext cx="2092239" cy="246221"/>
          </a:xfrm>
          <a:prstGeom prst="rect">
            <a:avLst/>
          </a:prstGeom>
          <a:noFill/>
        </p:spPr>
        <p:txBody>
          <a:bodyPr wrap="none" rtlCol="0">
            <a:spAutoFit/>
          </a:bodyPr>
          <a:lstStyle/>
          <a:p>
            <a:pPr algn="r"/>
            <a:r>
              <a:rPr lang="en-US" sz="1000" dirty="0">
                <a:solidFill>
                  <a:schemeClr val="bg2">
                    <a:lumMod val="90000"/>
                  </a:schemeClr>
                </a:solidFill>
                <a:latin typeface="Arial" panose="020B0604020202020204" pitchFamily="34" charset="0"/>
                <a:cs typeface="Arial" panose="020B0604020202020204" pitchFamily="34" charset="0"/>
              </a:rPr>
              <a:t>MSFC Advanced Concepts Office</a:t>
            </a:r>
          </a:p>
        </p:txBody>
      </p:sp>
      <p:sp>
        <p:nvSpPr>
          <p:cNvPr id="2" name="Title 1">
            <a:extLst>
              <a:ext uri="{FF2B5EF4-FFF2-40B4-BE49-F238E27FC236}">
                <a16:creationId xmlns:a16="http://schemas.microsoft.com/office/drawing/2014/main" id="{DFB99501-DF76-1FB8-7D20-04247C90BC9F}"/>
              </a:ext>
            </a:extLst>
          </p:cNvPr>
          <p:cNvSpPr>
            <a:spLocks noGrp="1"/>
          </p:cNvSpPr>
          <p:nvPr>
            <p:ph type="title"/>
          </p:nvPr>
        </p:nvSpPr>
        <p:spPr>
          <a:xfrm>
            <a:off x="201202" y="205483"/>
            <a:ext cx="10515600" cy="529708"/>
          </a:xfrm>
        </p:spPr>
        <p:txBody>
          <a:bodyPr>
            <a:noAutofit/>
          </a:bodyPr>
          <a:lstStyle>
            <a:lvl1pPr>
              <a:defRPr sz="32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9906907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Section Divider Pages">
    <p:spTree>
      <p:nvGrpSpPr>
        <p:cNvPr id="1" name=""/>
        <p:cNvGrpSpPr/>
        <p:nvPr/>
      </p:nvGrpSpPr>
      <p:grpSpPr>
        <a:xfrm>
          <a:off x="0" y="0"/>
          <a:ext cx="0" cy="0"/>
          <a:chOff x="0" y="0"/>
          <a:chExt cx="0" cy="0"/>
        </a:xfrm>
      </p:grpSpPr>
      <p:pic>
        <p:nvPicPr>
          <p:cNvPr id="4" name="Picture 3" descr="Chart, sunburst chart&#10;&#10;Description automatically generated">
            <a:extLst>
              <a:ext uri="{FF2B5EF4-FFF2-40B4-BE49-F238E27FC236}">
                <a16:creationId xmlns:a16="http://schemas.microsoft.com/office/drawing/2014/main" id="{A1745431-36F7-D863-F5EE-26C128B1807C}"/>
              </a:ext>
            </a:extLst>
          </p:cNvPr>
          <p:cNvPicPr>
            <a:picLocks noChangeAspect="1"/>
          </p:cNvPicPr>
          <p:nvPr userDrawn="1"/>
        </p:nvPicPr>
        <p:blipFill>
          <a:blip r:embed="rId2"/>
          <a:stretch>
            <a:fillRect/>
          </a:stretch>
        </p:blipFill>
        <p:spPr>
          <a:xfrm>
            <a:off x="-1" y="0"/>
            <a:ext cx="12193473" cy="6858000"/>
          </a:xfrm>
          <a:prstGeom prst="rect">
            <a:avLst/>
          </a:prstGeom>
        </p:spPr>
      </p:pic>
      <p:sp>
        <p:nvSpPr>
          <p:cNvPr id="2" name="Title 1">
            <a:extLst>
              <a:ext uri="{FF2B5EF4-FFF2-40B4-BE49-F238E27FC236}">
                <a16:creationId xmlns:a16="http://schemas.microsoft.com/office/drawing/2014/main" id="{DFB99501-DF76-1FB8-7D20-04247C90BC9F}"/>
              </a:ext>
            </a:extLst>
          </p:cNvPr>
          <p:cNvSpPr>
            <a:spLocks noGrp="1"/>
          </p:cNvSpPr>
          <p:nvPr>
            <p:ph type="title" hasCustomPrompt="1"/>
          </p:nvPr>
        </p:nvSpPr>
        <p:spPr>
          <a:xfrm>
            <a:off x="5449858" y="1801110"/>
            <a:ext cx="5614382" cy="1339853"/>
          </a:xfrm>
        </p:spPr>
        <p:txBody>
          <a:bodyPr>
            <a:noAutofit/>
          </a:bodyPr>
          <a:lstStyle>
            <a:lvl1pPr>
              <a:defRPr sz="4000">
                <a:solidFill>
                  <a:schemeClr val="bg1"/>
                </a:solidFill>
              </a:defRPr>
            </a:lvl1pPr>
          </a:lstStyle>
          <a:p>
            <a:r>
              <a:rPr lang="en-US" dirty="0"/>
              <a:t>Section Title</a:t>
            </a:r>
          </a:p>
        </p:txBody>
      </p:sp>
    </p:spTree>
    <p:extLst>
      <p:ext uri="{BB962C8B-B14F-4D97-AF65-F5344CB8AC3E}">
        <p14:creationId xmlns:p14="http://schemas.microsoft.com/office/powerpoint/2010/main" val="2025041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Closeout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4F16324-3812-8167-1739-8D79CB41EEC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Logo, icon&#10;&#10;Description automatically generated">
            <a:extLst>
              <a:ext uri="{FF2B5EF4-FFF2-40B4-BE49-F238E27FC236}">
                <a16:creationId xmlns:a16="http://schemas.microsoft.com/office/drawing/2014/main" id="{22F42683-3731-DDA9-E107-03A7C00E14CA}"/>
              </a:ext>
            </a:extLst>
          </p:cNvPr>
          <p:cNvPicPr>
            <a:picLocks noChangeAspect="1"/>
          </p:cNvPicPr>
          <p:nvPr userDrawn="1"/>
        </p:nvPicPr>
        <p:blipFill>
          <a:blip r:embed="rId2"/>
          <a:stretch>
            <a:fillRect/>
          </a:stretch>
        </p:blipFill>
        <p:spPr>
          <a:xfrm>
            <a:off x="4429909" y="1104404"/>
            <a:ext cx="3445698" cy="2858489"/>
          </a:xfrm>
          <a:prstGeom prst="rect">
            <a:avLst/>
          </a:prstGeom>
        </p:spPr>
      </p:pic>
      <p:sp>
        <p:nvSpPr>
          <p:cNvPr id="8" name="TextBox 7">
            <a:extLst>
              <a:ext uri="{FF2B5EF4-FFF2-40B4-BE49-F238E27FC236}">
                <a16:creationId xmlns:a16="http://schemas.microsoft.com/office/drawing/2014/main" id="{8ED167E5-DEAE-7562-4723-1ADAAB1FA412}"/>
              </a:ext>
            </a:extLst>
          </p:cNvPr>
          <p:cNvSpPr txBox="1"/>
          <p:nvPr userDrawn="1"/>
        </p:nvSpPr>
        <p:spPr>
          <a:xfrm>
            <a:off x="3560367" y="5159383"/>
            <a:ext cx="5118710" cy="523220"/>
          </a:xfrm>
          <a:prstGeom prst="rect">
            <a:avLst/>
          </a:prstGeom>
          <a:noFill/>
        </p:spPr>
        <p:txBody>
          <a:bodyPr wrap="none" rtlCol="0">
            <a:spAutoFit/>
          </a:bodyPr>
          <a:lstStyle/>
          <a:p>
            <a:pPr algn="ctr"/>
            <a:r>
              <a:rPr lang="en-US" sz="2800" b="1" i="0" dirty="0">
                <a:solidFill>
                  <a:schemeClr val="bg1"/>
                </a:solidFill>
                <a:latin typeface="Helvetica" pitchFamily="2" charset="0"/>
              </a:rPr>
              <a:t>Marshall Space Flight Center</a:t>
            </a:r>
          </a:p>
        </p:txBody>
      </p:sp>
      <p:sp>
        <p:nvSpPr>
          <p:cNvPr id="10" name="TextBox 9">
            <a:extLst>
              <a:ext uri="{FF2B5EF4-FFF2-40B4-BE49-F238E27FC236}">
                <a16:creationId xmlns:a16="http://schemas.microsoft.com/office/drawing/2014/main" id="{930AB6DF-D53F-67A4-5601-D2759395FDC4}"/>
              </a:ext>
            </a:extLst>
          </p:cNvPr>
          <p:cNvSpPr txBox="1"/>
          <p:nvPr userDrawn="1"/>
        </p:nvSpPr>
        <p:spPr>
          <a:xfrm>
            <a:off x="3629104" y="4549140"/>
            <a:ext cx="4981235" cy="369332"/>
          </a:xfrm>
          <a:prstGeom prst="rect">
            <a:avLst/>
          </a:prstGeom>
          <a:noFill/>
        </p:spPr>
        <p:txBody>
          <a:bodyPr wrap="none" rtlCol="0">
            <a:spAutoFit/>
          </a:bodyPr>
          <a:lstStyle/>
          <a:p>
            <a:pPr algn="ctr"/>
            <a:r>
              <a:rPr lang="en-US" b="0" i="0" dirty="0">
                <a:solidFill>
                  <a:schemeClr val="bg1"/>
                </a:solidFill>
                <a:latin typeface="Helvetica" pitchFamily="2" charset="0"/>
              </a:rPr>
              <a:t>National Aeronautics and Space Administration</a:t>
            </a:r>
          </a:p>
        </p:txBody>
      </p:sp>
    </p:spTree>
    <p:extLst>
      <p:ext uri="{BB962C8B-B14F-4D97-AF65-F5344CB8AC3E}">
        <p14:creationId xmlns:p14="http://schemas.microsoft.com/office/powerpoint/2010/main" val="547721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ppt_x</p:attrName>
                                        </p:attrNameLst>
                                      </p:cBhvr>
                                      <p:tavLst>
                                        <p:tav tm="0">
                                          <p:val>
                                            <p:strVal val="#ppt_x"/>
                                          </p:val>
                                        </p:tav>
                                        <p:tav tm="100000">
                                          <p:val>
                                            <p:strVal val="#ppt_x"/>
                                          </p:val>
                                        </p:tav>
                                      </p:tavLst>
                                    </p:anim>
                                    <p:anim calcmode="lin" valueType="num">
                                      <p:cBhvr>
                                        <p:cTn id="9" dur="1800" decel="100000" fill="hold"/>
                                        <p:tgtEl>
                                          <p:spTgt spid="7"/>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7"/>
                                        </p:tgtEl>
                                        <p:attrNameLst>
                                          <p:attrName>ppt_y</p:attrName>
                                        </p:attrNameLst>
                                      </p:cBhvr>
                                      <p:tavLst>
                                        <p:tav tm="0">
                                          <p:val>
                                            <p:strVal val="#ppt_y-.03"/>
                                          </p:val>
                                        </p:tav>
                                        <p:tav tm="100000">
                                          <p:val>
                                            <p:strVal val="#ppt_y"/>
                                          </p:val>
                                        </p:tav>
                                      </p:tavLst>
                                    </p:anim>
                                  </p:childTnLst>
                                </p:cTn>
                              </p:par>
                              <p:par>
                                <p:cTn id="11" presetID="9"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dissolve">
                                      <p:cBhvr>
                                        <p:cTn id="13" dur="2000"/>
                                        <p:tgtEl>
                                          <p:spTgt spid="10"/>
                                        </p:tgtEl>
                                      </p:cBhvr>
                                    </p:animEffect>
                                  </p:childTnLst>
                                </p:cTn>
                              </p:par>
                            </p:childTnLst>
                          </p:cTn>
                        </p:par>
                        <p:par>
                          <p:cTn id="14" fill="hold">
                            <p:stCondLst>
                              <p:cond delay="2000"/>
                            </p:stCondLst>
                            <p:childTnLst>
                              <p:par>
                                <p:cTn id="15" presetID="9"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3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B3FDD-7634-E42C-1752-B6C737CEAF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AC4C4CC-B2FF-90C9-6A85-49F346A469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FEA0C9-51D2-AFE0-2323-0212A3E962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14056A-5612-7BB8-2FC4-0A8DC84CCFFD}"/>
              </a:ext>
            </a:extLst>
          </p:cNvPr>
          <p:cNvSpPr>
            <a:spLocks noGrp="1"/>
          </p:cNvSpPr>
          <p:nvPr>
            <p:ph type="dt" sz="half" idx="10"/>
          </p:nvPr>
        </p:nvSpPr>
        <p:spPr/>
        <p:txBody>
          <a:bodyPr/>
          <a:lstStyle/>
          <a:p>
            <a:fld id="{7C3A37E3-1F5F-E144-88BC-6E36AAA4999A}" type="datetimeFigureOut">
              <a:rPr lang="en-US" smtClean="0"/>
              <a:t>11/6/23</a:t>
            </a:fld>
            <a:endParaRPr lang="en-US" dirty="0"/>
          </a:p>
        </p:txBody>
      </p:sp>
      <p:sp>
        <p:nvSpPr>
          <p:cNvPr id="6" name="Footer Placeholder 5">
            <a:extLst>
              <a:ext uri="{FF2B5EF4-FFF2-40B4-BE49-F238E27FC236}">
                <a16:creationId xmlns:a16="http://schemas.microsoft.com/office/drawing/2014/main" id="{BF2ED71F-B5D6-76C3-65AA-D7678C718D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B1867D3-18CC-C88B-8938-2E6A24291961}"/>
              </a:ext>
            </a:extLst>
          </p:cNvPr>
          <p:cNvSpPr>
            <a:spLocks noGrp="1"/>
          </p:cNvSpPr>
          <p:nvPr>
            <p:ph type="sldNum" sz="quarter" idx="12"/>
          </p:nvPr>
        </p:nvSpPr>
        <p:spPr/>
        <p:txBody>
          <a:bodyPr/>
          <a:lstStyle/>
          <a:p>
            <a:fld id="{8C339CAC-E811-7041-8C13-D6E1EE3B9412}" type="slidenum">
              <a:rPr lang="en-US" smtClean="0"/>
              <a:t>‹#›</a:t>
            </a:fld>
            <a:endParaRPr lang="en-US" dirty="0"/>
          </a:p>
        </p:txBody>
      </p:sp>
    </p:spTree>
    <p:extLst>
      <p:ext uri="{BB962C8B-B14F-4D97-AF65-F5344CB8AC3E}">
        <p14:creationId xmlns:p14="http://schemas.microsoft.com/office/powerpoint/2010/main" val="13120879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51F73-B7FF-5AAD-EC5E-19B1A06C0F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5447193-5CCA-E4DA-083A-E74D327794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FF902FB-EB48-F14D-E9AB-86B4756982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D35E1B-A0B9-6EFE-37EF-5CAF6AFDB890}"/>
              </a:ext>
            </a:extLst>
          </p:cNvPr>
          <p:cNvSpPr>
            <a:spLocks noGrp="1"/>
          </p:cNvSpPr>
          <p:nvPr>
            <p:ph type="dt" sz="half" idx="10"/>
          </p:nvPr>
        </p:nvSpPr>
        <p:spPr/>
        <p:txBody>
          <a:bodyPr/>
          <a:lstStyle/>
          <a:p>
            <a:fld id="{7C3A37E3-1F5F-E144-88BC-6E36AAA4999A}" type="datetimeFigureOut">
              <a:rPr lang="en-US" smtClean="0"/>
              <a:t>11/6/23</a:t>
            </a:fld>
            <a:endParaRPr lang="en-US" dirty="0"/>
          </a:p>
        </p:txBody>
      </p:sp>
      <p:sp>
        <p:nvSpPr>
          <p:cNvPr id="6" name="Footer Placeholder 5">
            <a:extLst>
              <a:ext uri="{FF2B5EF4-FFF2-40B4-BE49-F238E27FC236}">
                <a16:creationId xmlns:a16="http://schemas.microsoft.com/office/drawing/2014/main" id="{32D9AF51-C465-62E5-D554-50CF20CD3A7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6E96011-9584-47D2-2469-66D1A4C58B55}"/>
              </a:ext>
            </a:extLst>
          </p:cNvPr>
          <p:cNvSpPr>
            <a:spLocks noGrp="1"/>
          </p:cNvSpPr>
          <p:nvPr>
            <p:ph type="sldNum" sz="quarter" idx="12"/>
          </p:nvPr>
        </p:nvSpPr>
        <p:spPr/>
        <p:txBody>
          <a:bodyPr/>
          <a:lstStyle/>
          <a:p>
            <a:fld id="{8C339CAC-E811-7041-8C13-D6E1EE3B9412}" type="slidenum">
              <a:rPr lang="en-US" smtClean="0"/>
              <a:t>‹#›</a:t>
            </a:fld>
            <a:endParaRPr lang="en-US" dirty="0"/>
          </a:p>
        </p:txBody>
      </p:sp>
    </p:spTree>
    <p:extLst>
      <p:ext uri="{BB962C8B-B14F-4D97-AF65-F5344CB8AC3E}">
        <p14:creationId xmlns:p14="http://schemas.microsoft.com/office/powerpoint/2010/main" val="12622441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F8C21-46A4-9A3D-F6D1-EAB20A6BAF2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2E2B371-F21F-002D-E70E-83A620928B7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DC5A02-474E-26F4-AD55-60433488E93D}"/>
              </a:ext>
            </a:extLst>
          </p:cNvPr>
          <p:cNvSpPr>
            <a:spLocks noGrp="1"/>
          </p:cNvSpPr>
          <p:nvPr>
            <p:ph type="dt" sz="half" idx="10"/>
          </p:nvPr>
        </p:nvSpPr>
        <p:spPr/>
        <p:txBody>
          <a:bodyPr/>
          <a:lstStyle/>
          <a:p>
            <a:fld id="{7C3A37E3-1F5F-E144-88BC-6E36AAA4999A}" type="datetimeFigureOut">
              <a:rPr lang="en-US" smtClean="0"/>
              <a:t>11/6/23</a:t>
            </a:fld>
            <a:endParaRPr lang="en-US" dirty="0"/>
          </a:p>
        </p:txBody>
      </p:sp>
      <p:sp>
        <p:nvSpPr>
          <p:cNvPr id="5" name="Footer Placeholder 4">
            <a:extLst>
              <a:ext uri="{FF2B5EF4-FFF2-40B4-BE49-F238E27FC236}">
                <a16:creationId xmlns:a16="http://schemas.microsoft.com/office/drawing/2014/main" id="{BA1766F1-33B0-72DA-1581-4C86C5C0A8B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F4E2C5E-0BC3-1E21-8B31-1A6378CEEC0C}"/>
              </a:ext>
            </a:extLst>
          </p:cNvPr>
          <p:cNvSpPr>
            <a:spLocks noGrp="1"/>
          </p:cNvSpPr>
          <p:nvPr>
            <p:ph type="sldNum" sz="quarter" idx="12"/>
          </p:nvPr>
        </p:nvSpPr>
        <p:spPr/>
        <p:txBody>
          <a:bodyPr/>
          <a:lstStyle/>
          <a:p>
            <a:fld id="{8C339CAC-E811-7041-8C13-D6E1EE3B9412}" type="slidenum">
              <a:rPr lang="en-US" smtClean="0"/>
              <a:t>‹#›</a:t>
            </a:fld>
            <a:endParaRPr lang="en-US" dirty="0"/>
          </a:p>
        </p:txBody>
      </p:sp>
    </p:spTree>
    <p:extLst>
      <p:ext uri="{BB962C8B-B14F-4D97-AF65-F5344CB8AC3E}">
        <p14:creationId xmlns:p14="http://schemas.microsoft.com/office/powerpoint/2010/main" val="37027500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61508A-B882-C5E9-9FDE-6B392A7944E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7C152E6-086F-9694-4116-7688D6223D0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D09E6A-F1EC-2D82-A01E-C7CE59B75637}"/>
              </a:ext>
            </a:extLst>
          </p:cNvPr>
          <p:cNvSpPr>
            <a:spLocks noGrp="1"/>
          </p:cNvSpPr>
          <p:nvPr>
            <p:ph type="dt" sz="half" idx="10"/>
          </p:nvPr>
        </p:nvSpPr>
        <p:spPr/>
        <p:txBody>
          <a:bodyPr/>
          <a:lstStyle/>
          <a:p>
            <a:fld id="{7C3A37E3-1F5F-E144-88BC-6E36AAA4999A}" type="datetimeFigureOut">
              <a:rPr lang="en-US" smtClean="0"/>
              <a:t>11/6/23</a:t>
            </a:fld>
            <a:endParaRPr lang="en-US" dirty="0"/>
          </a:p>
        </p:txBody>
      </p:sp>
      <p:sp>
        <p:nvSpPr>
          <p:cNvPr id="5" name="Footer Placeholder 4">
            <a:extLst>
              <a:ext uri="{FF2B5EF4-FFF2-40B4-BE49-F238E27FC236}">
                <a16:creationId xmlns:a16="http://schemas.microsoft.com/office/drawing/2014/main" id="{2F397E2B-11F7-2E9B-4D13-0A4D7E37F83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C2FAAE4-EBD4-AE35-598D-0A00FD4B942F}"/>
              </a:ext>
            </a:extLst>
          </p:cNvPr>
          <p:cNvSpPr>
            <a:spLocks noGrp="1"/>
          </p:cNvSpPr>
          <p:nvPr>
            <p:ph type="sldNum" sz="quarter" idx="12"/>
          </p:nvPr>
        </p:nvSpPr>
        <p:spPr/>
        <p:txBody>
          <a:bodyPr/>
          <a:lstStyle/>
          <a:p>
            <a:fld id="{8C339CAC-E811-7041-8C13-D6E1EE3B9412}" type="slidenum">
              <a:rPr lang="en-US" smtClean="0"/>
              <a:t>‹#›</a:t>
            </a:fld>
            <a:endParaRPr lang="en-US" dirty="0"/>
          </a:p>
        </p:txBody>
      </p:sp>
    </p:spTree>
    <p:extLst>
      <p:ext uri="{BB962C8B-B14F-4D97-AF65-F5344CB8AC3E}">
        <p14:creationId xmlns:p14="http://schemas.microsoft.com/office/powerpoint/2010/main" val="1804782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C374BB-E0F9-41AE-8AAF-12B39D426F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504DC0E-4299-1B9B-40CA-2FD2E78AF1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ADC3E09-B3D5-F6F9-C596-B26A524F2E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3A37E3-1F5F-E144-88BC-6E36AAA4999A}" type="datetimeFigureOut">
              <a:rPr lang="en-US" smtClean="0"/>
              <a:t>11/6/23</a:t>
            </a:fld>
            <a:endParaRPr lang="en-US" dirty="0"/>
          </a:p>
        </p:txBody>
      </p:sp>
      <p:sp>
        <p:nvSpPr>
          <p:cNvPr id="5" name="Footer Placeholder 4">
            <a:extLst>
              <a:ext uri="{FF2B5EF4-FFF2-40B4-BE49-F238E27FC236}">
                <a16:creationId xmlns:a16="http://schemas.microsoft.com/office/drawing/2014/main" id="{12199E3B-2F44-5577-880F-4E752A2B10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7735A065-49C4-94B6-6E02-2DBB4FF218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339CAC-E811-7041-8C13-D6E1EE3B9412}" type="slidenum">
              <a:rPr lang="en-US" smtClean="0"/>
              <a:t>‹#›</a:t>
            </a:fld>
            <a:endParaRPr lang="en-US" dirty="0"/>
          </a:p>
        </p:txBody>
      </p:sp>
    </p:spTree>
    <p:extLst>
      <p:ext uri="{BB962C8B-B14F-4D97-AF65-F5344CB8AC3E}">
        <p14:creationId xmlns:p14="http://schemas.microsoft.com/office/powerpoint/2010/main" val="30918027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4" r:id="rId3"/>
    <p:sldLayoutId id="2147483652" r:id="rId4"/>
    <p:sldLayoutId id="2147483653" r:id="rId5"/>
    <p:sldLayoutId id="2147483661" r:id="rId6"/>
    <p:sldLayoutId id="2147483663" r:id="rId7"/>
    <p:sldLayoutId id="2147483654" r:id="rId8"/>
    <p:sldLayoutId id="2147483662" r:id="rId9"/>
    <p:sldLayoutId id="2147483655" r:id="rId10"/>
    <p:sldLayoutId id="2147483656" r:id="rId11"/>
    <p:sldLayoutId id="2147483657" r:id="rId12"/>
    <p:sldLayoutId id="2147483658" r:id="rId13"/>
    <p:sldLayoutId id="2147483659" r:id="rId14"/>
  </p:sldLayoutIdLst>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Wingdings" pitchFamily="2" charset="2"/>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28.png"/><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36.png"/><Relationship Id="rId4" Type="http://schemas.openxmlformats.org/officeDocument/2006/relationships/image" Target="../media/image35.png"/></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Layout" Target="../slideLayouts/slideLayout2.xml"/><Relationship Id="rId5" Type="http://schemas.openxmlformats.org/officeDocument/2006/relationships/image" Target="../media/image48.svg"/><Relationship Id="rId4" Type="http://schemas.openxmlformats.org/officeDocument/2006/relationships/image" Target="../media/image47.png"/></Relationships>
</file>

<file path=ppt/slides/_rels/slide4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hyperlink" Target="https://doi.org/10.2514/6.2023-0938" TargetMode="External"/><Relationship Id="rId7" Type="http://schemas.openxmlformats.org/officeDocument/2006/relationships/image" Target="../media/image62.png"/><Relationship Id="rId2" Type="http://schemas.openxmlformats.org/officeDocument/2006/relationships/hyperlink" Target="https://doi.org/10.2514/6.2021-0903" TargetMode="Externa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59.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70.png"/><Relationship Id="rId4" Type="http://schemas.openxmlformats.org/officeDocument/2006/relationships/image" Target="../media/image69.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2.xml"/><Relationship Id="rId1" Type="http://schemas.openxmlformats.org/officeDocument/2006/relationships/slideLayout" Target="../slideLayouts/slideLayout4.xml"/><Relationship Id="rId4" Type="http://schemas.openxmlformats.org/officeDocument/2006/relationships/image" Target="../media/image73.pn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8.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8.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8.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8.xml"/></Relationships>
</file>

<file path=ppt/slides/_rels/slide11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65.xml"/><Relationship Id="rId1" Type="http://schemas.openxmlformats.org/officeDocument/2006/relationships/slideLayout" Target="../slideLayouts/slideLayout8.xml"/></Relationships>
</file>

<file path=ppt/slides/_rels/slide11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6.xml"/><Relationship Id="rId1" Type="http://schemas.openxmlformats.org/officeDocument/2006/relationships/slideLayout" Target="../slideLayouts/slideLayout8.xml"/></Relationships>
</file>

<file path=ppt/slides/_rels/slide113.xml.rels><?xml version="1.0" encoding="UTF-8" standalone="yes"?>
<Relationships xmlns="http://schemas.openxmlformats.org/package/2006/relationships"><Relationship Id="rId3" Type="http://schemas.openxmlformats.org/officeDocument/2006/relationships/image" Target="../media/image85.emf"/><Relationship Id="rId2" Type="http://schemas.openxmlformats.org/officeDocument/2006/relationships/image" Target="../media/image84.emf"/><Relationship Id="rId1" Type="http://schemas.openxmlformats.org/officeDocument/2006/relationships/slideLayout" Target="../slideLayouts/slideLayout8.xml"/><Relationship Id="rId4" Type="http://schemas.openxmlformats.org/officeDocument/2006/relationships/image" Target="../media/image86.png"/></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9.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87.tmp"/><Relationship Id="rId2" Type="http://schemas.openxmlformats.org/officeDocument/2006/relationships/notesSlide" Target="../notesSlides/notesSlide72.xml"/><Relationship Id="rId1" Type="http://schemas.openxmlformats.org/officeDocument/2006/relationships/slideLayout" Target="../slideLayouts/slideLayout2.xml"/><Relationship Id="rId5" Type="http://schemas.openxmlformats.org/officeDocument/2006/relationships/image" Target="../media/image89.tmp"/><Relationship Id="rId4" Type="http://schemas.openxmlformats.org/officeDocument/2006/relationships/image" Target="../media/image88.tmp"/></Relationships>
</file>

<file path=ppt/slides/_rels/slide121.xml.rels><?xml version="1.0" encoding="UTF-8" standalone="yes"?>
<Relationships xmlns="http://schemas.openxmlformats.org/package/2006/relationships"><Relationship Id="rId3" Type="http://schemas.openxmlformats.org/officeDocument/2006/relationships/image" Target="../media/image90.tmp"/><Relationship Id="rId2" Type="http://schemas.openxmlformats.org/officeDocument/2006/relationships/notesSlide" Target="../notesSlides/notesSlide73.xml"/><Relationship Id="rId1" Type="http://schemas.openxmlformats.org/officeDocument/2006/relationships/slideLayout" Target="../slideLayouts/slideLayout2.xml"/><Relationship Id="rId5" Type="http://schemas.openxmlformats.org/officeDocument/2006/relationships/image" Target="../media/image92.tmp"/><Relationship Id="rId4" Type="http://schemas.openxmlformats.org/officeDocument/2006/relationships/image" Target="../media/image91.tmp"/></Relationships>
</file>

<file path=ppt/slides/_rels/slide12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95.tmp"/><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96.tmp"/><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97.tmp"/><Relationship Id="rId2" Type="http://schemas.openxmlformats.org/officeDocument/2006/relationships/notesSlide" Target="../notesSlides/notesSlide79.xml"/><Relationship Id="rId1" Type="http://schemas.openxmlformats.org/officeDocument/2006/relationships/slideLayout" Target="../slideLayouts/slideLayout2.xml"/><Relationship Id="rId4" Type="http://schemas.openxmlformats.org/officeDocument/2006/relationships/image" Target="../media/image87.tmp"/></Relationships>
</file>

<file path=ppt/slides/_rels/slide128.xml.rels><?xml version="1.0" encoding="UTF-8" standalone="yes"?>
<Relationships xmlns="http://schemas.openxmlformats.org/package/2006/relationships"><Relationship Id="rId3" Type="http://schemas.openxmlformats.org/officeDocument/2006/relationships/image" Target="../media/image87.tmp"/><Relationship Id="rId2" Type="http://schemas.openxmlformats.org/officeDocument/2006/relationships/notesSlide" Target="../notesSlides/notesSlide80.xml"/><Relationship Id="rId1" Type="http://schemas.openxmlformats.org/officeDocument/2006/relationships/slideLayout" Target="../slideLayouts/slideLayout2.xml"/><Relationship Id="rId4" Type="http://schemas.openxmlformats.org/officeDocument/2006/relationships/image" Target="../media/image98.tmp"/></Relationships>
</file>

<file path=ppt/slides/_rels/slide129.xml.rels><?xml version="1.0" encoding="UTF-8" standalone="yes"?>
<Relationships xmlns="http://schemas.openxmlformats.org/package/2006/relationships"><Relationship Id="rId3" Type="http://schemas.openxmlformats.org/officeDocument/2006/relationships/image" Target="../media/image92.tmp"/><Relationship Id="rId2" Type="http://schemas.openxmlformats.org/officeDocument/2006/relationships/notesSlide" Target="../notesSlides/notesSlide81.xml"/><Relationship Id="rId1" Type="http://schemas.openxmlformats.org/officeDocument/2006/relationships/slideLayout" Target="../slideLayouts/slideLayout2.xml"/><Relationship Id="rId4" Type="http://schemas.openxmlformats.org/officeDocument/2006/relationships/image" Target="../media/image99.tmp"/></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101.png"/><Relationship Id="rId7" Type="http://schemas.microsoft.com/office/2007/relationships/hdphoto" Target="../media/hdphoto1.wdp"/><Relationship Id="rId12" Type="http://schemas.openxmlformats.org/officeDocument/2006/relationships/image" Target="../media/image109.png"/><Relationship Id="rId2" Type="http://schemas.openxmlformats.org/officeDocument/2006/relationships/image" Target="../media/image100.png"/><Relationship Id="rId1" Type="http://schemas.openxmlformats.org/officeDocument/2006/relationships/slideLayout" Target="../slideLayouts/slideLayout3.xml"/><Relationship Id="rId6" Type="http://schemas.openxmlformats.org/officeDocument/2006/relationships/image" Target="../media/image104.png"/><Relationship Id="rId11" Type="http://schemas.openxmlformats.org/officeDocument/2006/relationships/image" Target="../media/image108.png"/><Relationship Id="rId5" Type="http://schemas.openxmlformats.org/officeDocument/2006/relationships/image" Target="../media/image103.jpeg"/><Relationship Id="rId10" Type="http://schemas.openxmlformats.org/officeDocument/2006/relationships/image" Target="../media/image107.png"/><Relationship Id="rId4" Type="http://schemas.openxmlformats.org/officeDocument/2006/relationships/image" Target="../media/image102.jpeg"/><Relationship Id="rId9" Type="http://schemas.openxmlformats.org/officeDocument/2006/relationships/image" Target="../media/image106.png"/></Relationships>
</file>

<file path=ppt/slides/_rels/slide135.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2.xml"/><Relationship Id="rId4" Type="http://schemas.openxmlformats.org/officeDocument/2006/relationships/image" Target="../media/image112.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5FF52DE-A872-14EE-7078-94DA6D80B858}"/>
              </a:ext>
            </a:extLst>
          </p:cNvPr>
          <p:cNvSpPr>
            <a:spLocks noGrp="1"/>
          </p:cNvSpPr>
          <p:nvPr>
            <p:ph type="ctrTitle"/>
          </p:nvPr>
        </p:nvSpPr>
        <p:spPr/>
        <p:txBody>
          <a:bodyPr/>
          <a:lstStyle/>
          <a:p>
            <a:r>
              <a:rPr lang="en-US" dirty="0"/>
              <a:t>SWIFT Study</a:t>
            </a:r>
          </a:p>
        </p:txBody>
      </p:sp>
      <p:sp>
        <p:nvSpPr>
          <p:cNvPr id="6" name="Text Placeholder 5">
            <a:extLst>
              <a:ext uri="{FF2B5EF4-FFF2-40B4-BE49-F238E27FC236}">
                <a16:creationId xmlns:a16="http://schemas.microsoft.com/office/drawing/2014/main" id="{5AFCF75C-123C-9227-83A6-491659B61636}"/>
              </a:ext>
            </a:extLst>
          </p:cNvPr>
          <p:cNvSpPr>
            <a:spLocks noGrp="1"/>
          </p:cNvSpPr>
          <p:nvPr>
            <p:ph type="body" sz="quarter" idx="13"/>
          </p:nvPr>
        </p:nvSpPr>
        <p:spPr/>
        <p:txBody>
          <a:bodyPr/>
          <a:lstStyle/>
          <a:p>
            <a:r>
              <a:rPr lang="en-US" dirty="0"/>
              <a:t>ACO Management Review</a:t>
            </a:r>
          </a:p>
        </p:txBody>
      </p:sp>
      <p:sp>
        <p:nvSpPr>
          <p:cNvPr id="7" name="Text Placeholder 6">
            <a:extLst>
              <a:ext uri="{FF2B5EF4-FFF2-40B4-BE49-F238E27FC236}">
                <a16:creationId xmlns:a16="http://schemas.microsoft.com/office/drawing/2014/main" id="{B19702FD-647E-707B-6AEC-8C63A99DC387}"/>
              </a:ext>
            </a:extLst>
          </p:cNvPr>
          <p:cNvSpPr>
            <a:spLocks noGrp="1"/>
          </p:cNvSpPr>
          <p:nvPr>
            <p:ph type="body" sz="quarter" idx="14"/>
          </p:nvPr>
        </p:nvSpPr>
        <p:spPr>
          <a:xfrm>
            <a:off x="6012873" y="5480355"/>
            <a:ext cx="5975292" cy="621002"/>
          </a:xfrm>
        </p:spPr>
        <p:txBody>
          <a:bodyPr/>
          <a:lstStyle/>
          <a:p>
            <a:r>
              <a:rPr lang="en-US" dirty="0"/>
              <a:t>Advanced Concepts Office</a:t>
            </a:r>
          </a:p>
          <a:p>
            <a:r>
              <a:rPr lang="en-US" dirty="0"/>
              <a:t>NASA Marshall Space Flight Center</a:t>
            </a:r>
          </a:p>
        </p:txBody>
      </p:sp>
      <p:sp>
        <p:nvSpPr>
          <p:cNvPr id="8" name="Text Placeholder 7">
            <a:extLst>
              <a:ext uri="{FF2B5EF4-FFF2-40B4-BE49-F238E27FC236}">
                <a16:creationId xmlns:a16="http://schemas.microsoft.com/office/drawing/2014/main" id="{DF9CFFDA-B537-82D0-EDBD-50FF1D137923}"/>
              </a:ext>
            </a:extLst>
          </p:cNvPr>
          <p:cNvSpPr>
            <a:spLocks noGrp="1"/>
          </p:cNvSpPr>
          <p:nvPr>
            <p:ph type="body" sz="quarter" idx="15"/>
          </p:nvPr>
        </p:nvSpPr>
        <p:spPr>
          <a:xfrm>
            <a:off x="8717915" y="6140465"/>
            <a:ext cx="3270250" cy="334963"/>
          </a:xfrm>
        </p:spPr>
        <p:txBody>
          <a:bodyPr/>
          <a:lstStyle/>
          <a:p>
            <a:r>
              <a:rPr lang="en-US" dirty="0"/>
              <a:t>September 21 / 2023</a:t>
            </a:r>
          </a:p>
        </p:txBody>
      </p:sp>
      <p:sp>
        <p:nvSpPr>
          <p:cNvPr id="3" name="TextBox 2">
            <a:extLst>
              <a:ext uri="{FF2B5EF4-FFF2-40B4-BE49-F238E27FC236}">
                <a16:creationId xmlns:a16="http://schemas.microsoft.com/office/drawing/2014/main" id="{BCFB80CC-8FD6-466B-A1A6-B810F54F2AA0}"/>
              </a:ext>
            </a:extLst>
          </p:cNvPr>
          <p:cNvSpPr txBox="1"/>
          <p:nvPr/>
        </p:nvSpPr>
        <p:spPr>
          <a:xfrm>
            <a:off x="3720662" y="4960883"/>
            <a:ext cx="434734" cy="307777"/>
          </a:xfrm>
          <a:prstGeom prst="rect">
            <a:avLst/>
          </a:prstGeom>
          <a:noFill/>
        </p:spPr>
        <p:txBody>
          <a:bodyPr wrap="none" rtlCol="0">
            <a:spAutoFit/>
          </a:bodyPr>
          <a:lstStyle/>
          <a:p>
            <a:r>
              <a:rPr lang="en-US" sz="1400" dirty="0">
                <a:solidFill>
                  <a:schemeClr val="bg1">
                    <a:lumMod val="85000"/>
                  </a:schemeClr>
                </a:solidFill>
                <a:latin typeface="Arial" panose="020B0604020202020204" pitchFamily="34" charset="0"/>
                <a:cs typeface="Arial" panose="020B0604020202020204" pitchFamily="34" charset="0"/>
              </a:rPr>
              <a:t>AU</a:t>
            </a:r>
          </a:p>
        </p:txBody>
      </p:sp>
      <p:sp>
        <p:nvSpPr>
          <p:cNvPr id="9" name="Subtitle 8">
            <a:extLst>
              <a:ext uri="{FF2B5EF4-FFF2-40B4-BE49-F238E27FC236}">
                <a16:creationId xmlns:a16="http://schemas.microsoft.com/office/drawing/2014/main" id="{0AD7CE2F-5670-DF81-E1B0-0B7E173E47DA}"/>
              </a:ext>
            </a:extLst>
          </p:cNvPr>
          <p:cNvSpPr>
            <a:spLocks noGrp="1"/>
          </p:cNvSpPr>
          <p:nvPr>
            <p:ph type="subTitle" idx="1"/>
          </p:nvPr>
        </p:nvSpPr>
        <p:spPr/>
        <p:txBody>
          <a:bodyPr/>
          <a:lstStyle/>
          <a:p>
            <a:r>
              <a:rPr lang="en-US" dirty="0"/>
              <a:t>Dan Thomas</a:t>
            </a:r>
          </a:p>
        </p:txBody>
      </p:sp>
    </p:spTree>
    <p:extLst>
      <p:ext uri="{BB962C8B-B14F-4D97-AF65-F5344CB8AC3E}">
        <p14:creationId xmlns:p14="http://schemas.microsoft.com/office/powerpoint/2010/main" val="2880014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55ABD-3C07-A172-F335-F91DC06D8D48}"/>
              </a:ext>
            </a:extLst>
          </p:cNvPr>
          <p:cNvSpPr>
            <a:spLocks noGrp="1"/>
          </p:cNvSpPr>
          <p:nvPr>
            <p:ph type="title"/>
          </p:nvPr>
        </p:nvSpPr>
        <p:spPr/>
        <p:txBody>
          <a:bodyPr/>
          <a:lstStyle/>
          <a:p>
            <a:endParaRPr lang="en-US"/>
          </a:p>
        </p:txBody>
      </p:sp>
      <p:sp>
        <p:nvSpPr>
          <p:cNvPr id="3" name="TextBox 2">
            <a:extLst>
              <a:ext uri="{FF2B5EF4-FFF2-40B4-BE49-F238E27FC236}">
                <a16:creationId xmlns:a16="http://schemas.microsoft.com/office/drawing/2014/main" id="{EE7A17F8-14E6-3FD1-DB10-8782881EB850}"/>
              </a:ext>
            </a:extLst>
          </p:cNvPr>
          <p:cNvSpPr txBox="1"/>
          <p:nvPr/>
        </p:nvSpPr>
        <p:spPr>
          <a:xfrm>
            <a:off x="98612" y="2196353"/>
            <a:ext cx="11949953" cy="830997"/>
          </a:xfrm>
          <a:prstGeom prst="rect">
            <a:avLst/>
          </a:prstGeom>
          <a:noFill/>
        </p:spPr>
        <p:txBody>
          <a:bodyPr wrap="square" rtlCol="0">
            <a:spAutoFit/>
          </a:bodyPr>
          <a:lstStyle/>
          <a:p>
            <a:pPr algn="ctr"/>
            <a:r>
              <a:rPr lang="en-US" sz="4800" b="1" dirty="0">
                <a:solidFill>
                  <a:schemeClr val="bg1"/>
                </a:solidFill>
              </a:rPr>
              <a:t>Study Overview</a:t>
            </a:r>
          </a:p>
        </p:txBody>
      </p:sp>
    </p:spTree>
    <p:extLst>
      <p:ext uri="{BB962C8B-B14F-4D97-AF65-F5344CB8AC3E}">
        <p14:creationId xmlns:p14="http://schemas.microsoft.com/office/powerpoint/2010/main" val="1646140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8CC05-A3FD-A910-7DEE-C857DF71DD1B}"/>
              </a:ext>
            </a:extLst>
          </p:cNvPr>
          <p:cNvSpPr>
            <a:spLocks noGrp="1"/>
          </p:cNvSpPr>
          <p:nvPr>
            <p:ph type="title"/>
          </p:nvPr>
        </p:nvSpPr>
        <p:spPr/>
        <p:txBody>
          <a:bodyPr/>
          <a:lstStyle/>
          <a:p>
            <a:r>
              <a:rPr lang="en-US" dirty="0"/>
              <a:t>Team Members</a:t>
            </a:r>
          </a:p>
        </p:txBody>
      </p:sp>
      <p:graphicFrame>
        <p:nvGraphicFramePr>
          <p:cNvPr id="4" name="Table 3">
            <a:extLst>
              <a:ext uri="{FF2B5EF4-FFF2-40B4-BE49-F238E27FC236}">
                <a16:creationId xmlns:a16="http://schemas.microsoft.com/office/drawing/2014/main" id="{AC8576C3-145D-BC5A-1F8C-1BAF76292CB0}"/>
              </a:ext>
            </a:extLst>
          </p:cNvPr>
          <p:cNvGraphicFramePr>
            <a:graphicFrameLocks noGrp="1"/>
          </p:cNvGraphicFramePr>
          <p:nvPr>
            <p:extLst>
              <p:ext uri="{D42A27DB-BD31-4B8C-83A1-F6EECF244321}">
                <p14:modId xmlns:p14="http://schemas.microsoft.com/office/powerpoint/2010/main" val="1348094944"/>
              </p:ext>
            </p:extLst>
          </p:nvPr>
        </p:nvGraphicFramePr>
        <p:xfrm>
          <a:off x="6847114" y="142360"/>
          <a:ext cx="5174975" cy="4937760"/>
        </p:xfrm>
        <a:graphic>
          <a:graphicData uri="http://schemas.openxmlformats.org/drawingml/2006/table">
            <a:tbl>
              <a:tblPr/>
              <a:tblGrid>
                <a:gridCol w="2100943">
                  <a:extLst>
                    <a:ext uri="{9D8B030D-6E8A-4147-A177-3AD203B41FA5}">
                      <a16:colId xmlns:a16="http://schemas.microsoft.com/office/drawing/2014/main" val="3389249597"/>
                    </a:ext>
                  </a:extLst>
                </a:gridCol>
                <a:gridCol w="1709057">
                  <a:extLst>
                    <a:ext uri="{9D8B030D-6E8A-4147-A177-3AD203B41FA5}">
                      <a16:colId xmlns:a16="http://schemas.microsoft.com/office/drawing/2014/main" val="3579263806"/>
                    </a:ext>
                  </a:extLst>
                </a:gridCol>
                <a:gridCol w="1364975">
                  <a:extLst>
                    <a:ext uri="{9D8B030D-6E8A-4147-A177-3AD203B41FA5}">
                      <a16:colId xmlns:a16="http://schemas.microsoft.com/office/drawing/2014/main" val="464833173"/>
                    </a:ext>
                  </a:extLst>
                </a:gridCol>
              </a:tblGrid>
              <a:tr h="262420">
                <a:tc gridSpan="3">
                  <a:txBody>
                    <a:bodyPr/>
                    <a:lstStyle/>
                    <a:p>
                      <a:pPr algn="ctr" fontAlgn="b"/>
                      <a:r>
                        <a:rPr lang="en-US" sz="1200" b="1" i="0" u="none" strike="noStrike" dirty="0">
                          <a:solidFill>
                            <a:schemeClr val="accent4"/>
                          </a:solidFill>
                          <a:effectLst/>
                          <a:latin typeface="Arial" panose="020B0604020202020204" pitchFamily="34" charset="0"/>
                          <a:cs typeface="Arial" panose="020B0604020202020204" pitchFamily="34" charset="0"/>
                        </a:rPr>
                        <a:t>MSFC Design Team</a:t>
                      </a:r>
                    </a:p>
                  </a:txBody>
                  <a:tcPr anchor="ctr">
                    <a:lnL>
                      <a:noFill/>
                    </a:lnL>
                    <a:lnR>
                      <a:noFill/>
                    </a:lnR>
                    <a:lnT>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lnL w="12700" cmpd="sng">
                      <a:noFill/>
                      <a:prstDash val="solid"/>
                    </a:lnL>
                  </a:tcPr>
                </a:tc>
                <a:extLst>
                  <a:ext uri="{0D108BD9-81ED-4DB2-BD59-A6C34878D82A}">
                    <a16:rowId xmlns:a16="http://schemas.microsoft.com/office/drawing/2014/main" val="936904368"/>
                  </a:ext>
                </a:extLst>
              </a:tr>
              <a:tr h="262420">
                <a:tc>
                  <a:txBody>
                    <a:bodyPr/>
                    <a:lstStyle/>
                    <a:p>
                      <a:pPr algn="r" fontAlgn="b"/>
                      <a:r>
                        <a:rPr lang="en-US" sz="1200" b="1" i="0" u="none" strike="noStrike" dirty="0">
                          <a:solidFill>
                            <a:srgbClr val="FFFF00"/>
                          </a:solidFill>
                          <a:effectLst/>
                          <a:latin typeface="Arial" panose="020B0604020202020204" pitchFamily="34" charset="0"/>
                          <a:cs typeface="Arial" panose="020B0604020202020204" pitchFamily="34" charset="0"/>
                        </a:rPr>
                        <a:t>Study Lead</a:t>
                      </a:r>
                    </a:p>
                  </a:txBody>
                  <a:tcPr anchor="ctr">
                    <a:lnL>
                      <a:noFill/>
                    </a:lnL>
                    <a:lnR w="6350" cap="flat" cmpd="sng" algn="ctr">
                      <a:noFill/>
                      <a:prstDash val="solid"/>
                      <a:round/>
                      <a:headEnd type="none" w="med" len="med"/>
                      <a:tailEnd type="none" w="med" len="med"/>
                    </a:lnR>
                    <a:lnT w="19050" cap="flat" cmpd="sng" algn="ctr">
                      <a:solidFill>
                        <a:schemeClr val="bg1"/>
                      </a:solidFill>
                      <a:prstDash val="solid"/>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200" b="1" i="0" u="none" strike="noStrike" dirty="0">
                          <a:solidFill>
                            <a:schemeClr val="bg1"/>
                          </a:solidFill>
                          <a:effectLst/>
                          <a:latin typeface="Arial" panose="020B0604020202020204" pitchFamily="34" charset="0"/>
                          <a:cs typeface="Arial" panose="020B0604020202020204" pitchFamily="34" charset="0"/>
                        </a:rPr>
                        <a:t>Dr. Dan Thomas</a:t>
                      </a:r>
                      <a:endParaRPr lang="en-US" sz="1200" b="1" i="0" u="none" strike="noStrike" dirty="0">
                        <a:solidFill>
                          <a:srgbClr val="FFFF00"/>
                        </a:solidFill>
                        <a:effectLst/>
                        <a:latin typeface="Arial" panose="020B0604020202020204" pitchFamily="34" charset="0"/>
                        <a:cs typeface="Arial" panose="020B060402020202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chemeClr val="bg1"/>
                      </a:solidFill>
                      <a:prstDash val="solid"/>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200" b="1" i="0" u="none" strike="noStrike" dirty="0">
                          <a:solidFill>
                            <a:schemeClr val="bg1"/>
                          </a:solidFill>
                          <a:effectLst/>
                          <a:latin typeface="Arial" panose="020B0604020202020204" pitchFamily="34" charset="0"/>
                          <a:cs typeface="Arial" panose="020B0604020202020204" pitchFamily="34" charset="0"/>
                        </a:rPr>
                        <a:t>ED04</a:t>
                      </a:r>
                    </a:p>
                  </a:txBody>
                  <a:tcPr anchor="ctr">
                    <a:lnL w="6350" cap="flat" cmpd="sng" algn="ctr">
                      <a:noFill/>
                      <a:prstDash val="solid"/>
                      <a:round/>
                      <a:headEnd type="none" w="med" len="med"/>
                      <a:tailEnd type="none" w="med" len="med"/>
                    </a:lnL>
                    <a:lnR>
                      <a:noFill/>
                    </a:lnR>
                    <a:lnT w="19050" cap="flat" cmpd="sng" algn="ctr">
                      <a:solidFill>
                        <a:schemeClr val="bg1"/>
                      </a:solidFill>
                      <a:prstDash val="solid"/>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05494348"/>
                  </a:ext>
                </a:extLst>
              </a:tr>
              <a:tr h="262420">
                <a:tc>
                  <a:txBody>
                    <a:bodyPr/>
                    <a:lstStyle/>
                    <a:p>
                      <a:pPr marL="0" algn="r" defTabSz="403433" rtl="0" eaLnBrk="1" fontAlgn="b" latinLnBrk="0" hangingPunct="1"/>
                      <a:r>
                        <a:rPr lang="en-US" sz="1200" b="1" i="0" u="none" strike="noStrike" dirty="0">
                          <a:solidFill>
                            <a:srgbClr val="FFFF00"/>
                          </a:solidFill>
                          <a:effectLst/>
                          <a:latin typeface="Arial" panose="020B0604020202020204" pitchFamily="34" charset="0"/>
                          <a:cs typeface="Arial" panose="020B0604020202020204" pitchFamily="34" charset="0"/>
                        </a:rPr>
                        <a:t>Study Co-lead</a:t>
                      </a:r>
                    </a:p>
                  </a:txBody>
                  <a:tcPr anchor="ctr">
                    <a:lnL>
                      <a:noFill/>
                    </a:lnL>
                    <a:lnR w="6350" cap="flat" cmpd="sng" algn="ctr">
                      <a:noFill/>
                      <a:prstDash val="solid"/>
                      <a:round/>
                      <a:headEnd type="none" w="med" len="med"/>
                      <a:tailEnd type="none" w="med" len="med"/>
                    </a:lnR>
                    <a:lnT>
                      <a:noFill/>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marL="0" algn="r" defTabSz="403433" rtl="0" eaLnBrk="1" fontAlgn="b" latinLnBrk="0" hangingPunct="1"/>
                      <a:r>
                        <a:rPr lang="en-US" sz="1200" b="1" i="0" u="none" strike="noStrike" dirty="0">
                          <a:solidFill>
                            <a:schemeClr val="bg1"/>
                          </a:solidFill>
                          <a:effectLst/>
                          <a:latin typeface="Arial" panose="020B0604020202020204" pitchFamily="34" charset="0"/>
                          <a:cs typeface="Arial" panose="020B0604020202020204" pitchFamily="34" charset="0"/>
                        </a:rPr>
                        <a:t>Tyrone Boswell</a:t>
                      </a:r>
                      <a:endParaRPr lang="en-US" sz="1200" b="1" i="0" u="none" strike="noStrike" dirty="0">
                        <a:solidFill>
                          <a:srgbClr val="FFFF00"/>
                        </a:solidFill>
                        <a:effectLst/>
                        <a:latin typeface="Arial" panose="020B0604020202020204" pitchFamily="34" charset="0"/>
                        <a:cs typeface="Arial" panose="020B060402020202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200" b="1" i="0" u="none" strike="noStrike" dirty="0">
                          <a:solidFill>
                            <a:schemeClr val="bg1"/>
                          </a:solidFill>
                          <a:effectLst/>
                          <a:latin typeface="Arial" panose="020B0604020202020204" pitchFamily="34" charset="0"/>
                          <a:cs typeface="Arial" panose="020B0604020202020204" pitchFamily="34" charset="0"/>
                        </a:rPr>
                        <a:t>ED04</a:t>
                      </a:r>
                    </a:p>
                  </a:txBody>
                  <a:tcPr anchor="ctr">
                    <a:lnL w="6350" cap="flat" cmpd="sng" algn="ctr">
                      <a:noFill/>
                      <a:prstDash val="solid"/>
                      <a:round/>
                      <a:headEnd type="none" w="med" len="med"/>
                      <a:tailEnd type="none" w="med" len="med"/>
                    </a:lnL>
                    <a:lnR>
                      <a:noFill/>
                    </a:lnR>
                    <a:lnT>
                      <a:noFill/>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78618705"/>
                  </a:ext>
                </a:extLst>
              </a:tr>
              <a:tr h="262420">
                <a:tc>
                  <a:txBody>
                    <a:bodyPr/>
                    <a:lstStyle/>
                    <a:p>
                      <a:pPr marL="0" algn="r" defTabSz="403433" rtl="0" eaLnBrk="1" fontAlgn="b" latinLnBrk="0" hangingPunct="1"/>
                      <a:r>
                        <a:rPr lang="en-US" sz="1200" b="1" i="0" u="none" strike="noStrike" dirty="0">
                          <a:solidFill>
                            <a:srgbClr val="FFFF00"/>
                          </a:solidFill>
                          <a:effectLst/>
                          <a:latin typeface="Arial" panose="020B0604020202020204" pitchFamily="34" charset="0"/>
                          <a:cs typeface="Arial" panose="020B0604020202020204" pitchFamily="34" charset="0"/>
                        </a:rPr>
                        <a:t>Mission Analysis</a:t>
                      </a:r>
                    </a:p>
                  </a:txBody>
                  <a:tcPr anchor="ctr">
                    <a:lnL>
                      <a:noFill/>
                    </a:lnL>
                    <a:lnR w="6350" cap="flat" cmpd="sng" algn="ctr">
                      <a:noFill/>
                      <a:prstDash val="solid"/>
                      <a:round/>
                      <a:headEnd type="none" w="med" len="med"/>
                      <a:tailEnd type="none" w="med" len="med"/>
                    </a:lnR>
                    <a:lnT>
                      <a:noFill/>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marL="0" algn="r" defTabSz="403433" rtl="0" eaLnBrk="1" fontAlgn="b" latinLnBrk="0" hangingPunct="1"/>
                      <a:r>
                        <a:rPr lang="en-US" sz="1200" b="1" i="0" u="none" strike="noStrike" dirty="0">
                          <a:solidFill>
                            <a:schemeClr val="bg1"/>
                          </a:solidFill>
                          <a:effectLst/>
                          <a:latin typeface="Arial" panose="020B0604020202020204" pitchFamily="34" charset="0"/>
                          <a:cs typeface="Arial" panose="020B0604020202020204" pitchFamily="34" charset="0"/>
                        </a:rPr>
                        <a:t>Ben Diedrich</a:t>
                      </a:r>
                      <a:endParaRPr lang="en-US" sz="1200" b="1" i="0" u="none" strike="noStrike" dirty="0">
                        <a:solidFill>
                          <a:srgbClr val="FFFF00"/>
                        </a:solidFill>
                        <a:effectLst/>
                        <a:latin typeface="Arial" panose="020B0604020202020204" pitchFamily="34" charset="0"/>
                        <a:cs typeface="Arial" panose="020B060402020202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200" b="1" i="0" u="none" strike="noStrike" dirty="0">
                          <a:solidFill>
                            <a:schemeClr val="bg1"/>
                          </a:solidFill>
                          <a:effectLst/>
                          <a:latin typeface="Arial" panose="020B0604020202020204" pitchFamily="34" charset="0"/>
                          <a:cs typeface="Arial" panose="020B0604020202020204" pitchFamily="34" charset="0"/>
                        </a:rPr>
                        <a:t>EV42</a:t>
                      </a:r>
                    </a:p>
                  </a:txBody>
                  <a:tcPr anchor="ctr">
                    <a:lnL w="6350" cap="flat" cmpd="sng" algn="ctr">
                      <a:noFill/>
                      <a:prstDash val="solid"/>
                      <a:round/>
                      <a:headEnd type="none" w="med" len="med"/>
                      <a:tailEnd type="none" w="med" len="med"/>
                    </a:lnL>
                    <a:lnR>
                      <a:noFill/>
                    </a:lnR>
                    <a:lnT>
                      <a:noFill/>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90665261"/>
                  </a:ext>
                </a:extLst>
              </a:tr>
              <a:tr h="262420">
                <a:tc>
                  <a:txBody>
                    <a:bodyPr/>
                    <a:lstStyle/>
                    <a:p>
                      <a:pPr algn="r" fontAlgn="b"/>
                      <a:r>
                        <a:rPr lang="en-US" sz="1200" b="1" i="0" u="none" strike="noStrike" dirty="0">
                          <a:solidFill>
                            <a:srgbClr val="FFFF00"/>
                          </a:solidFill>
                          <a:effectLst/>
                          <a:latin typeface="Arial" panose="020B0604020202020204" pitchFamily="34" charset="0"/>
                          <a:cs typeface="Arial" panose="020B0604020202020204" pitchFamily="34" charset="0"/>
                        </a:rPr>
                        <a:t>Design and Configuration</a:t>
                      </a:r>
                    </a:p>
                  </a:txBody>
                  <a:tcPr anchor="ctr">
                    <a:lnL>
                      <a:noFill/>
                    </a:lnL>
                    <a:lnR w="6350" cap="flat" cmpd="sng" algn="ctr">
                      <a:noFill/>
                      <a:prstDash val="solid"/>
                      <a:round/>
                      <a:headEnd type="none" w="med" len="med"/>
                      <a:tailEnd type="none" w="med" len="med"/>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200" b="1" i="0" u="none" strike="noStrike" dirty="0">
                          <a:solidFill>
                            <a:schemeClr val="bg1"/>
                          </a:solidFill>
                          <a:effectLst/>
                          <a:latin typeface="Arial" panose="020B0604020202020204" pitchFamily="34" charset="0"/>
                          <a:cs typeface="Arial" panose="020B0604020202020204" pitchFamily="34" charset="0"/>
                        </a:rPr>
                        <a:t>Mike Baysinger</a:t>
                      </a:r>
                      <a:endParaRPr lang="en-US" sz="1200" b="1" i="0" u="none" strike="noStrike" dirty="0">
                        <a:solidFill>
                          <a:srgbClr val="FFFF00"/>
                        </a:solidFill>
                        <a:effectLst/>
                        <a:latin typeface="Arial" panose="020B0604020202020204" pitchFamily="34" charset="0"/>
                        <a:cs typeface="Arial" panose="020B060402020202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200" b="1" i="0" u="none" strike="noStrike" dirty="0">
                          <a:solidFill>
                            <a:schemeClr val="bg1"/>
                          </a:solidFill>
                          <a:effectLst/>
                          <a:latin typeface="Arial" panose="020B0604020202020204" pitchFamily="34" charset="0"/>
                          <a:cs typeface="Arial" panose="020B0604020202020204" pitchFamily="34" charset="0"/>
                        </a:rPr>
                        <a:t>ED04</a:t>
                      </a:r>
                    </a:p>
                  </a:txBody>
                  <a:tcPr anchor="ctr">
                    <a:lnL w="6350" cap="flat" cmpd="sng" algn="ctr">
                      <a:noFill/>
                      <a:prstDash val="solid"/>
                      <a:round/>
                      <a:headEnd type="none" w="med" len="med"/>
                      <a:tailEnd type="none" w="med" len="med"/>
                    </a:lnL>
                    <a:lnR>
                      <a:noFill/>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32757529"/>
                  </a:ext>
                </a:extLst>
              </a:tr>
              <a:tr h="262420">
                <a:tc>
                  <a:txBody>
                    <a:bodyPr/>
                    <a:lstStyle/>
                    <a:p>
                      <a:pPr algn="r" fontAlgn="b"/>
                      <a:r>
                        <a:rPr lang="en-US" sz="1200" b="1" i="0" u="none" strike="noStrike" dirty="0">
                          <a:solidFill>
                            <a:srgbClr val="FFFF00"/>
                          </a:solidFill>
                          <a:effectLst/>
                          <a:latin typeface="Arial" panose="020B0604020202020204" pitchFamily="34" charset="0"/>
                          <a:cs typeface="Arial" panose="020B0604020202020204" pitchFamily="34" charset="0"/>
                        </a:rPr>
                        <a:t>Avionics and Comm</a:t>
                      </a:r>
                    </a:p>
                  </a:txBody>
                  <a:tcPr anchor="ctr">
                    <a:lnL>
                      <a:noFill/>
                    </a:lnL>
                    <a:lnR w="6350" cap="flat" cmpd="sng" algn="ctr">
                      <a:noFill/>
                      <a:prstDash val="solid"/>
                      <a:round/>
                      <a:headEnd type="none" w="med" len="med"/>
                      <a:tailEnd type="none" w="med" len="med"/>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200" b="1" i="0" u="none" strike="noStrike" dirty="0">
                          <a:solidFill>
                            <a:schemeClr val="bg1"/>
                          </a:solidFill>
                          <a:effectLst/>
                          <a:latin typeface="Arial" panose="020B0604020202020204" pitchFamily="34" charset="0"/>
                          <a:cs typeface="Arial" panose="020B0604020202020204" pitchFamily="34" charset="0"/>
                        </a:rPr>
                        <a:t>Pete Capizzo</a:t>
                      </a:r>
                      <a:endParaRPr lang="en-US" sz="1200" b="1" i="0" u="none" strike="noStrike" dirty="0">
                        <a:solidFill>
                          <a:srgbClr val="FFFF00"/>
                        </a:solidFill>
                        <a:effectLst/>
                        <a:latin typeface="Arial" panose="020B0604020202020204" pitchFamily="34" charset="0"/>
                        <a:cs typeface="Arial" panose="020B060402020202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200" b="1" i="0" u="none" strike="noStrike" dirty="0">
                          <a:solidFill>
                            <a:schemeClr val="bg1"/>
                          </a:solidFill>
                          <a:effectLst/>
                          <a:latin typeface="Arial" panose="020B0604020202020204" pitchFamily="34" charset="0"/>
                          <a:cs typeface="Arial" panose="020B0604020202020204" pitchFamily="34" charset="0"/>
                        </a:rPr>
                        <a:t>ED04</a:t>
                      </a:r>
                    </a:p>
                  </a:txBody>
                  <a:tcPr anchor="ctr">
                    <a:lnL w="6350" cap="flat" cmpd="sng" algn="ctr">
                      <a:noFill/>
                      <a:prstDash val="solid"/>
                      <a:round/>
                      <a:headEnd type="none" w="med" len="med"/>
                      <a:tailEnd type="none" w="med" len="med"/>
                    </a:lnL>
                    <a:lnR>
                      <a:noFill/>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79712924"/>
                  </a:ext>
                </a:extLst>
              </a:tr>
              <a:tr h="262420">
                <a:tc>
                  <a:txBody>
                    <a:bodyPr/>
                    <a:lstStyle/>
                    <a:p>
                      <a:pPr algn="r" fontAlgn="b"/>
                      <a:r>
                        <a:rPr lang="en-US" sz="1200" b="1" i="0" u="none" strike="noStrike" dirty="0">
                          <a:solidFill>
                            <a:srgbClr val="FFFF00"/>
                          </a:solidFill>
                          <a:effectLst/>
                          <a:latin typeface="Arial" panose="020B0604020202020204" pitchFamily="34" charset="0"/>
                          <a:cs typeface="Arial" panose="020B0604020202020204" pitchFamily="34" charset="0"/>
                        </a:rPr>
                        <a:t>Thermal Analysis</a:t>
                      </a:r>
                    </a:p>
                  </a:txBody>
                  <a:tcPr anchor="ctr">
                    <a:lnL>
                      <a:noFill/>
                    </a:lnL>
                    <a:lnR w="6350" cap="flat" cmpd="sng" algn="ctr">
                      <a:noFill/>
                      <a:prstDash val="solid"/>
                      <a:round/>
                      <a:headEnd type="none" w="med" len="med"/>
                      <a:tailEnd type="none" w="med" len="med"/>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200" b="1" i="0" u="none" strike="noStrike" dirty="0">
                          <a:solidFill>
                            <a:schemeClr val="bg1"/>
                          </a:solidFill>
                          <a:effectLst/>
                          <a:latin typeface="Arial" panose="020B0604020202020204" pitchFamily="34" charset="0"/>
                          <a:cs typeface="Arial" panose="020B0604020202020204" pitchFamily="34" charset="0"/>
                        </a:rPr>
                        <a:t>Thomas Brooks</a:t>
                      </a:r>
                      <a:endParaRPr lang="en-US" sz="1200" b="1" i="0" u="none" strike="noStrike" dirty="0">
                        <a:solidFill>
                          <a:srgbClr val="FFFF00"/>
                        </a:solidFill>
                        <a:effectLst/>
                        <a:latin typeface="Arial" panose="020B0604020202020204" pitchFamily="34" charset="0"/>
                        <a:cs typeface="Arial" panose="020B060402020202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200" b="1" i="0" u="none" strike="noStrike" dirty="0">
                          <a:solidFill>
                            <a:schemeClr val="bg1"/>
                          </a:solidFill>
                          <a:effectLst/>
                          <a:latin typeface="Arial" panose="020B0604020202020204" pitchFamily="34" charset="0"/>
                          <a:cs typeface="Arial" panose="020B0604020202020204" pitchFamily="34" charset="0"/>
                        </a:rPr>
                        <a:t>ED04</a:t>
                      </a:r>
                    </a:p>
                  </a:txBody>
                  <a:tcPr anchor="ctr">
                    <a:lnL w="6350" cap="flat" cmpd="sng" algn="ctr">
                      <a:noFill/>
                      <a:prstDash val="solid"/>
                      <a:round/>
                      <a:headEnd type="none" w="med" len="med"/>
                      <a:tailEnd type="none" w="med" len="med"/>
                    </a:lnL>
                    <a:lnR>
                      <a:noFill/>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95269764"/>
                  </a:ext>
                </a:extLst>
              </a:tr>
              <a:tr h="262420">
                <a:tc>
                  <a:txBody>
                    <a:bodyPr/>
                    <a:lstStyle/>
                    <a:p>
                      <a:pPr algn="r" fontAlgn="b"/>
                      <a:r>
                        <a:rPr lang="en-US" sz="1200" b="1" i="0" u="none" strike="noStrike" dirty="0">
                          <a:solidFill>
                            <a:srgbClr val="FFFF00"/>
                          </a:solidFill>
                          <a:effectLst/>
                          <a:latin typeface="Arial" panose="020B0604020202020204" pitchFamily="34" charset="0"/>
                          <a:cs typeface="Arial" panose="020B0604020202020204" pitchFamily="34" charset="0"/>
                        </a:rPr>
                        <a:t>GN&amp;C</a:t>
                      </a:r>
                    </a:p>
                  </a:txBody>
                  <a:tcPr anchor="ctr">
                    <a:lnL>
                      <a:noFill/>
                    </a:lnL>
                    <a:lnR w="6350" cap="flat" cmpd="sng" algn="ctr">
                      <a:noFill/>
                      <a:prstDash val="solid"/>
                      <a:round/>
                      <a:headEnd type="none" w="med" len="med"/>
                      <a:tailEnd type="none" w="med" len="med"/>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200" b="1" i="0" u="none" strike="noStrike" dirty="0">
                          <a:solidFill>
                            <a:schemeClr val="bg1"/>
                          </a:solidFill>
                          <a:effectLst/>
                          <a:latin typeface="Arial" panose="020B0604020202020204" pitchFamily="34" charset="0"/>
                          <a:cs typeface="Arial" panose="020B0604020202020204" pitchFamily="34" charset="0"/>
                        </a:rPr>
                        <a:t>Ben Diedrich</a:t>
                      </a:r>
                      <a:endParaRPr lang="en-US" sz="1200" b="1" i="0" u="none" strike="noStrike" dirty="0">
                        <a:solidFill>
                          <a:srgbClr val="FFFF00"/>
                        </a:solidFill>
                        <a:effectLst/>
                        <a:latin typeface="Arial" panose="020B0604020202020204" pitchFamily="34" charset="0"/>
                        <a:cs typeface="Arial" panose="020B060402020202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200" b="1" i="0" u="none" strike="noStrike" dirty="0">
                          <a:solidFill>
                            <a:schemeClr val="bg1"/>
                          </a:solidFill>
                          <a:effectLst/>
                          <a:latin typeface="Arial" panose="020B0604020202020204" pitchFamily="34" charset="0"/>
                          <a:cs typeface="Arial" panose="020B0604020202020204" pitchFamily="34" charset="0"/>
                        </a:rPr>
                        <a:t>EV42</a:t>
                      </a:r>
                    </a:p>
                  </a:txBody>
                  <a:tcPr anchor="ctr">
                    <a:lnL w="6350" cap="flat" cmpd="sng" algn="ctr">
                      <a:noFill/>
                      <a:prstDash val="solid"/>
                      <a:round/>
                      <a:headEnd type="none" w="med" len="med"/>
                      <a:tailEnd type="none" w="med" len="med"/>
                    </a:lnL>
                    <a:lnR>
                      <a:noFill/>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57202427"/>
                  </a:ext>
                </a:extLst>
              </a:tr>
              <a:tr h="262420">
                <a:tc>
                  <a:txBody>
                    <a:bodyPr/>
                    <a:lstStyle/>
                    <a:p>
                      <a:pPr algn="r" fontAlgn="b"/>
                      <a:r>
                        <a:rPr lang="en-US" sz="1200" b="1" i="0" u="none" strike="noStrike" dirty="0">
                          <a:solidFill>
                            <a:srgbClr val="FFFF00"/>
                          </a:solidFill>
                          <a:effectLst/>
                          <a:latin typeface="Arial" panose="020B0604020202020204" pitchFamily="34" charset="0"/>
                          <a:cs typeface="Arial" panose="020B0604020202020204" pitchFamily="34" charset="0"/>
                        </a:rPr>
                        <a:t>Power</a:t>
                      </a:r>
                    </a:p>
                  </a:txBody>
                  <a:tcPr anchor="ctr">
                    <a:lnL>
                      <a:noFill/>
                    </a:lnL>
                    <a:lnR w="6350" cap="flat" cmpd="sng" algn="ctr">
                      <a:noFill/>
                      <a:prstDash val="solid"/>
                      <a:round/>
                      <a:headEnd type="none" w="med" len="med"/>
                      <a:tailEnd type="none" w="med" len="med"/>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200" b="1" i="0" u="none" strike="noStrike" dirty="0">
                          <a:solidFill>
                            <a:schemeClr val="bg1"/>
                          </a:solidFill>
                          <a:effectLst/>
                          <a:latin typeface="Arial" panose="020B0604020202020204" pitchFamily="34" charset="0"/>
                          <a:cs typeface="Arial" panose="020B0604020202020204" pitchFamily="34" charset="0"/>
                        </a:rPr>
                        <a:t>Leo Fabisinski</a:t>
                      </a:r>
                      <a:endParaRPr lang="en-US" sz="1200" b="1" i="0" u="none" strike="noStrike" dirty="0">
                        <a:solidFill>
                          <a:srgbClr val="FFFF00"/>
                        </a:solidFill>
                        <a:effectLst/>
                        <a:latin typeface="Arial" panose="020B0604020202020204" pitchFamily="34" charset="0"/>
                        <a:cs typeface="Arial" panose="020B060402020202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200" b="1" i="0" u="none" strike="noStrike" dirty="0">
                          <a:solidFill>
                            <a:schemeClr val="bg1"/>
                          </a:solidFill>
                          <a:effectLst/>
                          <a:latin typeface="Arial" panose="020B0604020202020204" pitchFamily="34" charset="0"/>
                          <a:cs typeface="Arial" panose="020B0604020202020204" pitchFamily="34" charset="0"/>
                        </a:rPr>
                        <a:t>ED04</a:t>
                      </a:r>
                    </a:p>
                  </a:txBody>
                  <a:tcPr anchor="ctr">
                    <a:lnL w="6350" cap="flat" cmpd="sng" algn="ctr">
                      <a:noFill/>
                      <a:prstDash val="solid"/>
                      <a:round/>
                      <a:headEnd type="none" w="med" len="med"/>
                      <a:tailEnd type="none" w="med" len="med"/>
                    </a:lnL>
                    <a:lnR>
                      <a:noFill/>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21909422"/>
                  </a:ext>
                </a:extLst>
              </a:tr>
              <a:tr h="262420">
                <a:tc>
                  <a:txBody>
                    <a:bodyPr/>
                    <a:lstStyle/>
                    <a:p>
                      <a:pPr algn="r" fontAlgn="b"/>
                      <a:r>
                        <a:rPr lang="en-US" sz="1200" b="1" i="0" u="none" strike="noStrike" dirty="0">
                          <a:solidFill>
                            <a:srgbClr val="FFFF00"/>
                          </a:solidFill>
                          <a:effectLst/>
                          <a:latin typeface="Arial" panose="020B0604020202020204" pitchFamily="34" charset="0"/>
                          <a:cs typeface="Arial" panose="020B0604020202020204" pitchFamily="34" charset="0"/>
                        </a:rPr>
                        <a:t>Propulsion</a:t>
                      </a:r>
                    </a:p>
                  </a:txBody>
                  <a:tcPr anchor="ctr">
                    <a:lnL>
                      <a:noFill/>
                    </a:lnL>
                    <a:lnR w="6350" cap="flat" cmpd="sng" algn="ctr">
                      <a:noFill/>
                      <a:prstDash val="solid"/>
                      <a:round/>
                      <a:headEnd type="none" w="med" len="med"/>
                      <a:tailEnd type="none" w="med" len="med"/>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200" b="1" i="0" u="none" strike="noStrike" dirty="0">
                          <a:solidFill>
                            <a:schemeClr val="bg1"/>
                          </a:solidFill>
                          <a:effectLst/>
                          <a:latin typeface="Arial" panose="020B0604020202020204" pitchFamily="34" charset="0"/>
                          <a:cs typeface="Arial" panose="020B0604020202020204" pitchFamily="34" charset="0"/>
                        </a:rPr>
                        <a:t>Tyrone Boswell</a:t>
                      </a:r>
                      <a:endParaRPr lang="en-US" sz="1200" b="1" i="0" u="none" strike="noStrike" dirty="0">
                        <a:solidFill>
                          <a:srgbClr val="FFFF00"/>
                        </a:solidFill>
                        <a:effectLst/>
                        <a:latin typeface="Arial" panose="020B0604020202020204" pitchFamily="34" charset="0"/>
                        <a:cs typeface="Arial" panose="020B060402020202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200" b="1" i="0" u="none" strike="noStrike" dirty="0">
                          <a:solidFill>
                            <a:schemeClr val="bg1"/>
                          </a:solidFill>
                          <a:effectLst/>
                          <a:latin typeface="Arial" panose="020B0604020202020204" pitchFamily="34" charset="0"/>
                          <a:cs typeface="Arial" panose="020B0604020202020204" pitchFamily="34" charset="0"/>
                        </a:rPr>
                        <a:t>ED04</a:t>
                      </a:r>
                    </a:p>
                  </a:txBody>
                  <a:tcPr anchor="ctr">
                    <a:lnL w="6350" cap="flat" cmpd="sng" algn="ctr">
                      <a:noFill/>
                      <a:prstDash val="solid"/>
                      <a:round/>
                      <a:headEnd type="none" w="med" len="med"/>
                      <a:tailEnd type="none" w="med" len="med"/>
                    </a:lnL>
                    <a:lnR>
                      <a:noFill/>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39708840"/>
                  </a:ext>
                </a:extLst>
              </a:tr>
              <a:tr h="262420">
                <a:tc>
                  <a:txBody>
                    <a:bodyPr/>
                    <a:lstStyle/>
                    <a:p>
                      <a:pPr algn="r" fontAlgn="b"/>
                      <a:r>
                        <a:rPr lang="en-US" sz="1200" b="1" i="0" u="none" strike="noStrike" dirty="0">
                          <a:solidFill>
                            <a:srgbClr val="FFFF00"/>
                          </a:solidFill>
                          <a:effectLst/>
                          <a:latin typeface="Arial" panose="020B0604020202020204" pitchFamily="34" charset="0"/>
                          <a:cs typeface="Arial" panose="020B0604020202020204" pitchFamily="34" charset="0"/>
                        </a:rPr>
                        <a:t>Structures</a:t>
                      </a:r>
                    </a:p>
                  </a:txBody>
                  <a:tcPr anchor="ctr">
                    <a:lnL>
                      <a:noFill/>
                    </a:lnL>
                    <a:lnR w="6350" cap="flat" cmpd="sng" algn="ctr">
                      <a:noFill/>
                      <a:prstDash val="solid"/>
                      <a:round/>
                      <a:headEnd type="none" w="med" len="med"/>
                      <a:tailEnd type="none" w="med" len="med"/>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200" b="1" i="0" u="none" strike="noStrike" dirty="0">
                          <a:solidFill>
                            <a:schemeClr val="bg1"/>
                          </a:solidFill>
                          <a:effectLst/>
                          <a:latin typeface="Arial" panose="020B0604020202020204" pitchFamily="34" charset="0"/>
                          <a:cs typeface="Arial" panose="020B0604020202020204" pitchFamily="34" charset="0"/>
                        </a:rPr>
                        <a:t>Jay Garcia</a:t>
                      </a:r>
                      <a:endParaRPr lang="en-US" sz="1200" b="1" i="0" u="none" strike="noStrike" dirty="0">
                        <a:solidFill>
                          <a:srgbClr val="FFFF00"/>
                        </a:solidFill>
                        <a:effectLst/>
                        <a:latin typeface="Arial" panose="020B0604020202020204" pitchFamily="34" charset="0"/>
                        <a:cs typeface="Arial" panose="020B060402020202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200" b="1" i="0" u="none" strike="noStrike" dirty="0">
                          <a:solidFill>
                            <a:schemeClr val="bg1"/>
                          </a:solidFill>
                          <a:effectLst/>
                          <a:latin typeface="Arial" panose="020B0604020202020204" pitchFamily="34" charset="0"/>
                          <a:cs typeface="Arial" panose="020B0604020202020204" pitchFamily="34" charset="0"/>
                        </a:rPr>
                        <a:t>ED04</a:t>
                      </a:r>
                    </a:p>
                  </a:txBody>
                  <a:tcPr anchor="ctr">
                    <a:lnL w="6350" cap="flat" cmpd="sng" algn="ctr">
                      <a:noFill/>
                      <a:prstDash val="solid"/>
                      <a:round/>
                      <a:headEnd type="none" w="med" len="med"/>
                      <a:tailEnd type="none" w="med" len="med"/>
                    </a:lnL>
                    <a:lnR>
                      <a:noFill/>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13899559"/>
                  </a:ext>
                </a:extLst>
              </a:tr>
              <a:tr h="262420">
                <a:tc>
                  <a:txBody>
                    <a:bodyPr/>
                    <a:lstStyle/>
                    <a:p>
                      <a:pPr algn="r" fontAlgn="b"/>
                      <a:r>
                        <a:rPr lang="en-US" sz="1200" b="1" i="0" u="none" strike="noStrike" dirty="0">
                          <a:solidFill>
                            <a:srgbClr val="FFFF00"/>
                          </a:solidFill>
                          <a:effectLst/>
                          <a:latin typeface="Arial" panose="020B0604020202020204" pitchFamily="34" charset="0"/>
                          <a:cs typeface="Arial" panose="020B0604020202020204" pitchFamily="34" charset="0"/>
                        </a:rPr>
                        <a:t>Cost</a:t>
                      </a:r>
                    </a:p>
                  </a:txBody>
                  <a:tcPr anchor="ctr">
                    <a:lnL>
                      <a:noFill/>
                    </a:lnL>
                    <a:lnR w="6350" cap="flat" cmpd="sng" algn="ctr">
                      <a:noFill/>
                      <a:prstDash val="solid"/>
                      <a:round/>
                      <a:headEnd type="none" w="med" len="med"/>
                      <a:tailEnd type="none" w="med" len="med"/>
                    </a:lnR>
                    <a:lnT w="6350" cap="flat" cmpd="sng" algn="ctr">
                      <a:noFill/>
                      <a:prstDash val="dot"/>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200" b="1" i="0" u="none" strike="noStrike" dirty="0">
                          <a:solidFill>
                            <a:schemeClr val="bg1"/>
                          </a:solidFill>
                          <a:effectLst/>
                          <a:latin typeface="Arial" panose="020B0604020202020204" pitchFamily="34" charset="0"/>
                          <a:cs typeface="Arial" panose="020B0604020202020204" pitchFamily="34" charset="0"/>
                        </a:rPr>
                        <a:t>Teresa Brown</a:t>
                      </a:r>
                      <a:endParaRPr lang="en-US" sz="1200" b="1" i="0" u="none" strike="noStrike" dirty="0">
                        <a:solidFill>
                          <a:srgbClr val="FFFF00"/>
                        </a:solidFill>
                        <a:effectLst/>
                        <a:latin typeface="Arial" panose="020B0604020202020204" pitchFamily="34" charset="0"/>
                        <a:cs typeface="Arial" panose="020B060402020202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dot"/>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200" b="1" i="0" u="none" strike="noStrike" dirty="0">
                          <a:solidFill>
                            <a:schemeClr val="bg1"/>
                          </a:solidFill>
                          <a:effectLst/>
                          <a:latin typeface="Arial" panose="020B0604020202020204" pitchFamily="34" charset="0"/>
                          <a:cs typeface="Arial" panose="020B0604020202020204" pitchFamily="34" charset="0"/>
                        </a:rPr>
                        <a:t>CS50</a:t>
                      </a:r>
                    </a:p>
                  </a:txBody>
                  <a:tcPr anchor="ctr">
                    <a:lnL w="6350" cap="flat" cmpd="sng" algn="ctr">
                      <a:noFill/>
                      <a:prstDash val="solid"/>
                      <a:round/>
                      <a:headEnd type="none" w="med" len="med"/>
                      <a:tailEnd type="none" w="med" len="med"/>
                    </a:lnL>
                    <a:lnR>
                      <a:noFill/>
                    </a:lnR>
                    <a:lnT w="6350" cap="flat" cmpd="sng" algn="ctr">
                      <a:noFill/>
                      <a:prstDash val="dot"/>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7516858"/>
                  </a:ext>
                </a:extLst>
              </a:tr>
              <a:tr h="262420">
                <a:tc gridSpan="3">
                  <a:txBody>
                    <a:bodyPr/>
                    <a:lstStyle/>
                    <a:p>
                      <a:pPr algn="ctr" fontAlgn="b"/>
                      <a:r>
                        <a:rPr lang="en-US" sz="1200" b="1" i="0" u="none" strike="noStrike" dirty="0">
                          <a:solidFill>
                            <a:schemeClr val="accent4"/>
                          </a:solidFill>
                          <a:effectLst/>
                          <a:latin typeface="Arial" panose="020B0604020202020204" pitchFamily="34" charset="0"/>
                          <a:cs typeface="Arial" panose="020B0604020202020204" pitchFamily="34" charset="0"/>
                        </a:rPr>
                        <a:t>Langley Team Members</a:t>
                      </a:r>
                    </a:p>
                  </a:txBody>
                  <a:tcPr anchor="ctr">
                    <a:lnL>
                      <a:noFill/>
                    </a:lnL>
                    <a:lnR>
                      <a:noFill/>
                    </a:lnR>
                    <a:lnT w="19050" cap="flat" cmpd="sng" algn="ctr">
                      <a:solidFill>
                        <a:schemeClr val="bg1"/>
                      </a:solidFill>
                      <a:prstDash val="solid"/>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lnL w="12700" cmpd="sng">
                      <a:noFill/>
                      <a:prstDash val="solid"/>
                    </a:lnL>
                    <a:lnT w="1905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3323447966"/>
                  </a:ext>
                </a:extLst>
              </a:tr>
              <a:tr h="262420">
                <a:tc>
                  <a:txBody>
                    <a:bodyPr/>
                    <a:lstStyle/>
                    <a:p>
                      <a:pPr algn="r" fontAlgn="b"/>
                      <a:r>
                        <a:rPr lang="en-US" sz="1200" b="1" i="0" u="none" strike="noStrike" dirty="0">
                          <a:solidFill>
                            <a:srgbClr val="FFFF00"/>
                          </a:solidFill>
                          <a:effectLst/>
                          <a:latin typeface="Arial" panose="020B0604020202020204" pitchFamily="34" charset="0"/>
                          <a:cs typeface="Arial" panose="020B0604020202020204" pitchFamily="34" charset="0"/>
                        </a:rPr>
                        <a:t>Mission Analysis</a:t>
                      </a:r>
                    </a:p>
                  </a:txBody>
                  <a:tcPr anchor="ctr">
                    <a:lnL>
                      <a:noFill/>
                    </a:lnL>
                    <a:lnR w="6350" cap="flat" cmpd="sng" algn="ctr">
                      <a:noFill/>
                      <a:prstDash val="solid"/>
                      <a:round/>
                      <a:headEnd type="none" w="med" len="med"/>
                      <a:tailEnd type="none" w="med" len="med"/>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200" b="1" i="0" u="none" strike="noStrike" dirty="0">
                          <a:solidFill>
                            <a:schemeClr val="bg1"/>
                          </a:solidFill>
                          <a:effectLst/>
                          <a:latin typeface="Arial" panose="020B0604020202020204" pitchFamily="34" charset="0"/>
                          <a:cs typeface="Arial" panose="020B0604020202020204" pitchFamily="34" charset="0"/>
                        </a:rPr>
                        <a:t>Dr. Keats Wilkie</a:t>
                      </a:r>
                      <a:endParaRPr lang="en-US" sz="1200" b="1" i="0" u="none" strike="noStrike" dirty="0">
                        <a:solidFill>
                          <a:srgbClr val="FFFF00"/>
                        </a:solidFill>
                        <a:effectLst/>
                        <a:latin typeface="Arial" panose="020B0604020202020204" pitchFamily="34" charset="0"/>
                        <a:cs typeface="Arial" panose="020B060402020202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200" b="1" i="0" u="none" strike="noStrike" dirty="0">
                          <a:solidFill>
                            <a:schemeClr val="bg1"/>
                          </a:solidFill>
                          <a:effectLst/>
                          <a:latin typeface="Arial" panose="020B0604020202020204" pitchFamily="34" charset="0"/>
                          <a:cs typeface="Arial" panose="020B0604020202020204" pitchFamily="34" charset="0"/>
                        </a:rPr>
                        <a:t>D322</a:t>
                      </a:r>
                    </a:p>
                  </a:txBody>
                  <a:tcPr anchor="ctr">
                    <a:lnL w="6350" cap="flat" cmpd="sng" algn="ctr">
                      <a:noFill/>
                      <a:prstDash val="solid"/>
                      <a:round/>
                      <a:headEnd type="none" w="med" len="med"/>
                      <a:tailEnd type="none" w="med" len="med"/>
                    </a:lnL>
                    <a:lnR>
                      <a:noFill/>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08873191"/>
                  </a:ext>
                </a:extLst>
              </a:tr>
              <a:tr h="262420">
                <a:tc>
                  <a:txBody>
                    <a:bodyPr/>
                    <a:lstStyle/>
                    <a:p>
                      <a:pPr algn="r" fontAlgn="b"/>
                      <a:r>
                        <a:rPr lang="en-US" sz="1200" b="1" i="0" u="none" strike="noStrike" dirty="0">
                          <a:solidFill>
                            <a:srgbClr val="FFFF00"/>
                          </a:solidFill>
                          <a:effectLst/>
                          <a:latin typeface="Arial" panose="020B0604020202020204" pitchFamily="34" charset="0"/>
                          <a:cs typeface="Arial" panose="020B0604020202020204" pitchFamily="34" charset="0"/>
                        </a:rPr>
                        <a:t>Mission Analysis</a:t>
                      </a:r>
                    </a:p>
                  </a:txBody>
                  <a:tcPr anchor="ctr">
                    <a:lnL>
                      <a:noFill/>
                    </a:lnL>
                    <a:lnR w="6350" cap="flat" cmpd="sng" algn="ctr">
                      <a:noFill/>
                      <a:prstDash val="solid"/>
                      <a:round/>
                      <a:headEnd type="none" w="med" len="med"/>
                      <a:tailEnd type="none" w="med" len="med"/>
                    </a:lnR>
                    <a:lnT w="6350" cap="flat" cmpd="sng" algn="ctr">
                      <a:noFill/>
                      <a:prstDash val="dot"/>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200" b="1" i="0" u="none" strike="noStrike" dirty="0">
                          <a:solidFill>
                            <a:schemeClr val="bg1"/>
                          </a:solidFill>
                          <a:effectLst/>
                          <a:latin typeface="Arial" panose="020B0604020202020204" pitchFamily="34" charset="0"/>
                          <a:cs typeface="Arial" panose="020B0604020202020204" pitchFamily="34" charset="0"/>
                        </a:rPr>
                        <a:t>Johnny Fernandez</a:t>
                      </a:r>
                      <a:endParaRPr lang="en-US" sz="1200" b="1" i="0" u="none" strike="noStrike" dirty="0">
                        <a:solidFill>
                          <a:srgbClr val="FFFF00"/>
                        </a:solidFill>
                        <a:effectLst/>
                        <a:latin typeface="Arial" panose="020B0604020202020204" pitchFamily="34" charset="0"/>
                        <a:cs typeface="Arial" panose="020B060402020202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dot"/>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200" b="1" i="0" u="none" strike="noStrike" dirty="0">
                          <a:solidFill>
                            <a:schemeClr val="bg1"/>
                          </a:solidFill>
                          <a:effectLst/>
                          <a:latin typeface="Arial" panose="020B0604020202020204" pitchFamily="34" charset="0"/>
                          <a:cs typeface="Arial" panose="020B0604020202020204" pitchFamily="34" charset="0"/>
                        </a:rPr>
                        <a:t>D322</a:t>
                      </a:r>
                    </a:p>
                  </a:txBody>
                  <a:tcPr anchor="ctr">
                    <a:lnL w="6350" cap="flat" cmpd="sng" algn="ctr">
                      <a:noFill/>
                      <a:prstDash val="solid"/>
                      <a:round/>
                      <a:headEnd type="none" w="med" len="med"/>
                      <a:tailEnd type="none" w="med" len="med"/>
                    </a:lnL>
                    <a:lnR>
                      <a:noFill/>
                    </a:lnR>
                    <a:lnT w="6350" cap="flat" cmpd="sng" algn="ctr">
                      <a:noFill/>
                      <a:prstDash val="dot"/>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58087086"/>
                  </a:ext>
                </a:extLst>
              </a:tr>
              <a:tr h="262420">
                <a:tc gridSpan="3">
                  <a:txBody>
                    <a:bodyPr/>
                    <a:lstStyle/>
                    <a:p>
                      <a:pPr algn="ctr" fontAlgn="b"/>
                      <a:r>
                        <a:rPr lang="en-US" sz="1200" b="1" i="0" u="none" strike="noStrike" dirty="0">
                          <a:solidFill>
                            <a:schemeClr val="accent4"/>
                          </a:solidFill>
                          <a:effectLst/>
                          <a:latin typeface="Arial" panose="020B0604020202020204" pitchFamily="34" charset="0"/>
                          <a:cs typeface="Arial" panose="020B0604020202020204" pitchFamily="34" charset="0"/>
                        </a:rPr>
                        <a:t>Redwire Team Members</a:t>
                      </a:r>
                    </a:p>
                  </a:txBody>
                  <a:tcPr anchor="ctr">
                    <a:lnL>
                      <a:noFill/>
                    </a:lnL>
                    <a:lnR>
                      <a:noFill/>
                    </a:lnR>
                    <a:lnT w="19050" cap="flat" cmpd="sng" algn="ctr">
                      <a:solidFill>
                        <a:schemeClr val="bg1"/>
                      </a:solidFill>
                      <a:prstDash val="solid"/>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lnL w="12700" cmpd="sng">
                      <a:noFill/>
                      <a:prstDash val="solid"/>
                    </a:lnL>
                    <a:lnT w="1905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750761146"/>
                  </a:ext>
                </a:extLst>
              </a:tr>
              <a:tr h="262420">
                <a:tc>
                  <a:txBody>
                    <a:bodyPr/>
                    <a:lstStyle/>
                    <a:p>
                      <a:pPr algn="r" fontAlgn="b"/>
                      <a:r>
                        <a:rPr lang="en-US" sz="1200" b="1" i="0" u="none" strike="noStrike" dirty="0">
                          <a:solidFill>
                            <a:srgbClr val="FFFF00"/>
                          </a:solidFill>
                          <a:effectLst/>
                          <a:latin typeface="Arial" panose="020B0604020202020204" pitchFamily="34" charset="0"/>
                          <a:cs typeface="Arial" panose="020B0604020202020204" pitchFamily="34" charset="0"/>
                        </a:rPr>
                        <a:t>Sail Integration</a:t>
                      </a:r>
                    </a:p>
                  </a:txBody>
                  <a:tcPr anchor="ctr">
                    <a:lnL>
                      <a:noFill/>
                    </a:lnL>
                    <a:lnR w="6350" cap="flat" cmpd="sng" algn="ctr">
                      <a:noFill/>
                      <a:prstDash val="solid"/>
                      <a:round/>
                      <a:headEnd type="none" w="med" len="med"/>
                      <a:tailEnd type="none" w="med" len="med"/>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200" b="1" i="0" u="none" strike="noStrike" dirty="0">
                          <a:solidFill>
                            <a:schemeClr val="bg1"/>
                          </a:solidFill>
                          <a:effectLst/>
                          <a:latin typeface="Arial" panose="020B0604020202020204" pitchFamily="34" charset="0"/>
                          <a:cs typeface="Arial" panose="020B0604020202020204" pitchFamily="34" charset="0"/>
                        </a:rPr>
                        <a:t>Dana Turse</a:t>
                      </a:r>
                      <a:endParaRPr lang="en-US" sz="1200" b="1" i="0" u="none" strike="noStrike" dirty="0">
                        <a:solidFill>
                          <a:srgbClr val="FFFF00"/>
                        </a:solidFill>
                        <a:effectLst/>
                        <a:latin typeface="Arial" panose="020B0604020202020204" pitchFamily="34" charset="0"/>
                        <a:cs typeface="Arial" panose="020B060402020202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200" b="1" i="0" u="none" strike="noStrike" dirty="0">
                          <a:solidFill>
                            <a:schemeClr val="bg1"/>
                          </a:solidFill>
                          <a:effectLst/>
                          <a:latin typeface="Arial" panose="020B0604020202020204" pitchFamily="34" charset="0"/>
                          <a:cs typeface="Arial" panose="020B0604020202020204" pitchFamily="34" charset="0"/>
                        </a:rPr>
                        <a:t>Redwire Space</a:t>
                      </a:r>
                    </a:p>
                  </a:txBody>
                  <a:tcPr anchor="ctr">
                    <a:lnL w="6350" cap="flat" cmpd="sng" algn="ctr">
                      <a:noFill/>
                      <a:prstDash val="solid"/>
                      <a:round/>
                      <a:headEnd type="none" w="med" len="med"/>
                      <a:tailEnd type="none" w="med" len="med"/>
                    </a:lnL>
                    <a:lnR>
                      <a:noFill/>
                    </a:lnR>
                    <a:lnT w="12700" cmpd="sng">
                      <a:noFill/>
                      <a:prstDash val="soli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30834759"/>
                  </a:ext>
                </a:extLst>
              </a:tr>
              <a:tr h="262420">
                <a:tc>
                  <a:txBody>
                    <a:bodyPr/>
                    <a:lstStyle/>
                    <a:p>
                      <a:pPr algn="r" fontAlgn="b"/>
                      <a:r>
                        <a:rPr lang="en-US" sz="1200" b="1" i="0" u="none" strike="noStrike" dirty="0">
                          <a:solidFill>
                            <a:srgbClr val="FFFF00"/>
                          </a:solidFill>
                          <a:effectLst/>
                          <a:latin typeface="Arial" panose="020B0604020202020204" pitchFamily="34" charset="0"/>
                          <a:cs typeface="Arial" panose="020B0604020202020204" pitchFamily="34" charset="0"/>
                        </a:rPr>
                        <a:t>Sail Integration</a:t>
                      </a:r>
                    </a:p>
                  </a:txBody>
                  <a:tcPr anchor="ctr">
                    <a:lnL>
                      <a:noFill/>
                    </a:lnL>
                    <a:lnR w="6350" cap="flat" cmpd="sng" algn="ctr">
                      <a:noFill/>
                      <a:prstDash val="solid"/>
                      <a:round/>
                      <a:headEnd type="none" w="med" len="med"/>
                      <a:tailEnd type="none" w="med" len="med"/>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200" b="1" i="0" u="none" strike="noStrike" dirty="0">
                          <a:solidFill>
                            <a:schemeClr val="bg1"/>
                          </a:solidFill>
                          <a:effectLst/>
                          <a:latin typeface="Arial" panose="020B0604020202020204" pitchFamily="34" charset="0"/>
                          <a:cs typeface="Arial" panose="020B0604020202020204" pitchFamily="34" charset="0"/>
                        </a:rPr>
                        <a:t>Michael Winters</a:t>
                      </a:r>
                      <a:endParaRPr lang="en-US" sz="1200" b="1" i="0" u="none" strike="noStrike" dirty="0">
                        <a:solidFill>
                          <a:srgbClr val="FFFF00"/>
                        </a:solidFill>
                        <a:effectLst/>
                        <a:latin typeface="Arial" panose="020B0604020202020204" pitchFamily="34" charset="0"/>
                        <a:cs typeface="Arial" panose="020B060402020202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b="1" i="0" u="none" strike="noStrike" dirty="0">
                          <a:solidFill>
                            <a:schemeClr val="bg1"/>
                          </a:solidFill>
                          <a:effectLst/>
                          <a:latin typeface="Arial" panose="020B0604020202020204" pitchFamily="34" charset="0"/>
                          <a:cs typeface="Arial" panose="020B0604020202020204" pitchFamily="34" charset="0"/>
                        </a:rPr>
                        <a:t>Redwire Space</a:t>
                      </a:r>
                    </a:p>
                  </a:txBody>
                  <a:tcPr anchor="ctr">
                    <a:lnL w="6350" cap="flat" cmpd="sng" algn="ctr">
                      <a:noFill/>
                      <a:prstDash val="solid"/>
                      <a:round/>
                      <a:headEnd type="none" w="med" len="med"/>
                      <a:tailEnd type="none" w="med" len="med"/>
                    </a:lnL>
                    <a:lnR>
                      <a:noFill/>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11822446"/>
                  </a:ext>
                </a:extLst>
              </a:tr>
            </a:tbl>
          </a:graphicData>
        </a:graphic>
      </p:graphicFrame>
      <p:graphicFrame>
        <p:nvGraphicFramePr>
          <p:cNvPr id="5" name="Table 4">
            <a:extLst>
              <a:ext uri="{FF2B5EF4-FFF2-40B4-BE49-F238E27FC236}">
                <a16:creationId xmlns:a16="http://schemas.microsoft.com/office/drawing/2014/main" id="{82222516-D507-933A-2C16-04B3A3FE7F11}"/>
              </a:ext>
            </a:extLst>
          </p:cNvPr>
          <p:cNvGraphicFramePr>
            <a:graphicFrameLocks noGrp="1"/>
          </p:cNvGraphicFramePr>
          <p:nvPr>
            <p:extLst>
              <p:ext uri="{D42A27DB-BD31-4B8C-83A1-F6EECF244321}">
                <p14:modId xmlns:p14="http://schemas.microsoft.com/office/powerpoint/2010/main" val="73311502"/>
              </p:ext>
            </p:extLst>
          </p:nvPr>
        </p:nvGraphicFramePr>
        <p:xfrm>
          <a:off x="159391" y="1140903"/>
          <a:ext cx="6249798" cy="793162"/>
        </p:xfrm>
        <a:graphic>
          <a:graphicData uri="http://schemas.openxmlformats.org/drawingml/2006/table">
            <a:tbl>
              <a:tblPr/>
              <a:tblGrid>
                <a:gridCol w="1880474">
                  <a:extLst>
                    <a:ext uri="{9D8B030D-6E8A-4147-A177-3AD203B41FA5}">
                      <a16:colId xmlns:a16="http://schemas.microsoft.com/office/drawing/2014/main" val="3389249597"/>
                    </a:ext>
                  </a:extLst>
                </a:gridCol>
                <a:gridCol w="2671402">
                  <a:extLst>
                    <a:ext uri="{9D8B030D-6E8A-4147-A177-3AD203B41FA5}">
                      <a16:colId xmlns:a16="http://schemas.microsoft.com/office/drawing/2014/main" val="3727312779"/>
                    </a:ext>
                  </a:extLst>
                </a:gridCol>
                <a:gridCol w="1697922">
                  <a:extLst>
                    <a:ext uri="{9D8B030D-6E8A-4147-A177-3AD203B41FA5}">
                      <a16:colId xmlns:a16="http://schemas.microsoft.com/office/drawing/2014/main" val="1846791572"/>
                    </a:ext>
                  </a:extLst>
                </a:gridCol>
              </a:tblGrid>
              <a:tr h="396581">
                <a:tc>
                  <a:txBody>
                    <a:bodyPr/>
                    <a:lstStyle/>
                    <a:p>
                      <a:pPr algn="r" fontAlgn="b"/>
                      <a:r>
                        <a:rPr lang="en-US" sz="1400" b="1" i="0" u="none" strike="noStrike" dirty="0">
                          <a:solidFill>
                            <a:schemeClr val="accent4"/>
                          </a:solidFill>
                          <a:effectLst/>
                          <a:latin typeface="Arial" panose="020B0604020202020204" pitchFamily="34" charset="0"/>
                          <a:cs typeface="Arial" panose="020B0604020202020204" pitchFamily="34" charset="0"/>
                        </a:rPr>
                        <a:t>Customer / PI</a:t>
                      </a:r>
                    </a:p>
                  </a:txBody>
                  <a:tcPr anchor="ctr">
                    <a:lnL>
                      <a:noFill/>
                    </a:lnL>
                    <a:lnR w="6350" cap="flat" cmpd="sng" algn="ctr">
                      <a:noFill/>
                      <a:prstDash val="solid"/>
                      <a:round/>
                      <a:headEnd type="none" w="med" len="med"/>
                      <a:tailEnd type="none" w="med" len="med"/>
                    </a:lnR>
                    <a:lnT>
                      <a:noFill/>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600" b="1" i="0" u="none" strike="noStrike" dirty="0">
                          <a:solidFill>
                            <a:schemeClr val="bg1"/>
                          </a:solidFill>
                          <a:effectLst/>
                          <a:latin typeface="Arial" panose="020B0604020202020204" pitchFamily="34" charset="0"/>
                          <a:cs typeface="Arial" panose="020B0604020202020204" pitchFamily="34" charset="0"/>
                        </a:rPr>
                        <a:t>Dr. Mojtaba Akhavan-Tafti</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600" b="1" i="0" u="none" strike="noStrike" dirty="0">
                          <a:solidFill>
                            <a:schemeClr val="bg1"/>
                          </a:solidFill>
                          <a:effectLst/>
                          <a:latin typeface="Arial" panose="020B0604020202020204" pitchFamily="34" charset="0"/>
                          <a:cs typeface="Arial" panose="020B0604020202020204" pitchFamily="34" charset="0"/>
                        </a:rPr>
                        <a:t>Univ Mich</a:t>
                      </a:r>
                    </a:p>
                  </a:txBody>
                  <a:tcPr anchor="ctr">
                    <a:lnL w="6350" cap="flat" cmpd="sng" algn="ctr">
                      <a:noFill/>
                      <a:prstDash val="solid"/>
                      <a:round/>
                      <a:headEnd type="none" w="med" len="med"/>
                      <a:tailEnd type="none" w="med" len="med"/>
                    </a:lnL>
                    <a:lnR>
                      <a:noFill/>
                    </a:lnR>
                    <a:lnT>
                      <a:noFill/>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05494348"/>
                  </a:ext>
                </a:extLst>
              </a:tr>
              <a:tr h="396581">
                <a:tc>
                  <a:txBody>
                    <a:bodyPr/>
                    <a:lstStyle/>
                    <a:p>
                      <a:pPr marL="0" algn="r" defTabSz="403433" rtl="0" eaLnBrk="1" fontAlgn="b" latinLnBrk="0" hangingPunct="1"/>
                      <a:r>
                        <a:rPr lang="en-US" sz="1400" b="1" i="0" u="none" strike="noStrike" dirty="0">
                          <a:solidFill>
                            <a:schemeClr val="accent4"/>
                          </a:solidFill>
                          <a:effectLst/>
                          <a:latin typeface="Arial" panose="020B0604020202020204" pitchFamily="34" charset="0"/>
                          <a:cs typeface="Arial" panose="020B0604020202020204" pitchFamily="34" charset="0"/>
                        </a:rPr>
                        <a:t>Customer</a:t>
                      </a:r>
                    </a:p>
                  </a:txBody>
                  <a:tcPr anchor="ctr">
                    <a:lnL>
                      <a:noFill/>
                    </a:lnL>
                    <a:lnR w="6350" cap="flat" cmpd="sng" algn="ctr">
                      <a:noFill/>
                      <a:prstDash val="solid"/>
                      <a:round/>
                      <a:headEnd type="none" w="med" len="med"/>
                      <a:tailEnd type="none" w="med" len="med"/>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600" b="1" i="0" u="none" strike="noStrike" dirty="0">
                          <a:solidFill>
                            <a:schemeClr val="bg1"/>
                          </a:solidFill>
                          <a:effectLst/>
                          <a:latin typeface="Arial" panose="020B0604020202020204" pitchFamily="34" charset="0"/>
                          <a:cs typeface="Arial" panose="020B0604020202020204" pitchFamily="34" charset="0"/>
                        </a:rPr>
                        <a:t>Les Johnson</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600" b="1" i="0" u="none" strike="noStrike" dirty="0">
                          <a:solidFill>
                            <a:schemeClr val="bg1"/>
                          </a:solidFill>
                          <a:effectLst/>
                          <a:latin typeface="Arial" panose="020B0604020202020204" pitchFamily="34" charset="0"/>
                          <a:cs typeface="Arial" panose="020B0604020202020204" pitchFamily="34" charset="0"/>
                        </a:rPr>
                        <a:t>MSFC ST20</a:t>
                      </a:r>
                    </a:p>
                  </a:txBody>
                  <a:tcPr anchor="ctr">
                    <a:lnL w="6350" cap="flat" cmpd="sng" algn="ctr">
                      <a:noFill/>
                      <a:prstDash val="solid"/>
                      <a:round/>
                      <a:headEnd type="none" w="med" len="med"/>
                      <a:tailEnd type="none" w="med" len="med"/>
                    </a:lnL>
                    <a:lnR>
                      <a:noFill/>
                    </a:lnR>
                    <a:lnT w="6350" cap="flat" cmpd="sng" algn="ctr">
                      <a:noFill/>
                      <a:prstDash val="dot"/>
                      <a:round/>
                      <a:headEnd type="none" w="med" len="med"/>
                      <a:tailEnd type="none" w="med" len="med"/>
                    </a:lnT>
                    <a:lnB w="635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891725"/>
                  </a:ext>
                </a:extLst>
              </a:tr>
            </a:tbl>
          </a:graphicData>
        </a:graphic>
      </p:graphicFrame>
      <p:pic>
        <p:nvPicPr>
          <p:cNvPr id="3" name="Google Shape;60;p13">
            <a:extLst>
              <a:ext uri="{FF2B5EF4-FFF2-40B4-BE49-F238E27FC236}">
                <a16:creationId xmlns:a16="http://schemas.microsoft.com/office/drawing/2014/main" id="{8DF62969-9B56-F446-2E17-959BD9876560}"/>
              </a:ext>
            </a:extLst>
          </p:cNvPr>
          <p:cNvPicPr preferRelativeResize="0"/>
          <p:nvPr/>
        </p:nvPicPr>
        <p:blipFill rotWithShape="1">
          <a:blip r:embed="rId2">
            <a:alphaModFix/>
          </a:blip>
          <a:srcRect l="5881" t="82947" r="6590" b="6820"/>
          <a:stretch/>
        </p:blipFill>
        <p:spPr>
          <a:xfrm>
            <a:off x="2210400" y="5341680"/>
            <a:ext cx="7771201" cy="1174450"/>
          </a:xfrm>
          <a:prstGeom prst="rect">
            <a:avLst/>
          </a:prstGeom>
          <a:noFill/>
          <a:ln>
            <a:noFill/>
          </a:ln>
          <a:effectLst>
            <a:outerShdw blurRad="50800" dist="50800" dir="5400000" algn="ctr" rotWithShape="0">
              <a:schemeClr val="bg1"/>
            </a:outerShdw>
          </a:effectLst>
        </p:spPr>
      </p:pic>
      <p:graphicFrame>
        <p:nvGraphicFramePr>
          <p:cNvPr id="10" name="Table 11">
            <a:extLst>
              <a:ext uri="{FF2B5EF4-FFF2-40B4-BE49-F238E27FC236}">
                <a16:creationId xmlns:a16="http://schemas.microsoft.com/office/drawing/2014/main" id="{E1AEE345-5AD7-E0CD-C5CB-C0E5AD637988}"/>
              </a:ext>
            </a:extLst>
          </p:cNvPr>
          <p:cNvGraphicFramePr>
            <a:graphicFrameLocks noGrp="1"/>
          </p:cNvGraphicFramePr>
          <p:nvPr>
            <p:extLst>
              <p:ext uri="{D42A27DB-BD31-4B8C-83A1-F6EECF244321}">
                <p14:modId xmlns:p14="http://schemas.microsoft.com/office/powerpoint/2010/main" val="3681191204"/>
              </p:ext>
            </p:extLst>
          </p:nvPr>
        </p:nvGraphicFramePr>
        <p:xfrm>
          <a:off x="94111" y="2204519"/>
          <a:ext cx="6569448" cy="2743200"/>
        </p:xfrm>
        <a:graphic>
          <a:graphicData uri="http://schemas.openxmlformats.org/drawingml/2006/table">
            <a:tbl>
              <a:tblPr firstRow="1" bandRow="1">
                <a:tableStyleId>{2D5ABB26-0587-4C30-8999-92F81FD0307C}</a:tableStyleId>
              </a:tblPr>
              <a:tblGrid>
                <a:gridCol w="2964399">
                  <a:extLst>
                    <a:ext uri="{9D8B030D-6E8A-4147-A177-3AD203B41FA5}">
                      <a16:colId xmlns:a16="http://schemas.microsoft.com/office/drawing/2014/main" val="2420478194"/>
                    </a:ext>
                  </a:extLst>
                </a:gridCol>
                <a:gridCol w="3605049">
                  <a:extLst>
                    <a:ext uri="{9D8B030D-6E8A-4147-A177-3AD203B41FA5}">
                      <a16:colId xmlns:a16="http://schemas.microsoft.com/office/drawing/2014/main" val="3429533174"/>
                    </a:ext>
                  </a:extLst>
                </a:gridCol>
              </a:tblGrid>
              <a:tr h="370840">
                <a:tc gridSpan="2">
                  <a:txBody>
                    <a:bodyPr/>
                    <a:lstStyle/>
                    <a:p>
                      <a:pPr algn="ctr"/>
                      <a:r>
                        <a:rPr lang="en-US" sz="1400" b="1" dirty="0">
                          <a:solidFill>
                            <a:schemeClr val="accent4"/>
                          </a:solidFill>
                          <a:latin typeface="Arial" panose="020B0604020202020204" pitchFamily="34" charset="0"/>
                          <a:cs typeface="Arial" panose="020B0604020202020204" pitchFamily="34" charset="0"/>
                        </a:rPr>
                        <a:t>Co-Investigators</a:t>
                      </a:r>
                    </a:p>
                  </a:txBody>
                  <a:tcPr anchor="ctr">
                    <a:lnB w="19050" cap="flat" cmpd="sng" algn="ctr">
                      <a:solidFill>
                        <a:schemeClr val="bg1"/>
                      </a:solidFill>
                      <a:prstDash val="solid"/>
                      <a:round/>
                      <a:headEnd type="none" w="med" len="med"/>
                      <a:tailEnd type="none" w="med" len="med"/>
                    </a:lnB>
                  </a:tcPr>
                </a:tc>
                <a:tc hMerge="1">
                  <a:txBody>
                    <a:bodyPr/>
                    <a:lstStyle/>
                    <a:p>
                      <a:endParaRPr lang="en-US" sz="1400" dirty="0">
                        <a:solidFill>
                          <a:schemeClr val="bg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94373486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Arial" panose="020B0604020202020204" pitchFamily="34" charset="0"/>
                          <a:cs typeface="Arial" panose="020B0604020202020204" pitchFamily="34" charset="0"/>
                        </a:rPr>
                        <a:t>Les Johnson (MSFC, ST20)</a:t>
                      </a:r>
                    </a:p>
                  </a:txBody>
                  <a:tcPr anchor="ctr">
                    <a:lnT w="19050" cap="flat" cmpd="sng" algn="ctr">
                      <a:solidFill>
                        <a:schemeClr val="bg1"/>
                      </a:solidFill>
                      <a:prstDash val="solid"/>
                      <a:round/>
                      <a:headEnd type="none" w="med" len="med"/>
                      <a:tailEnd type="none" w="med" len="med"/>
                    </a:lnT>
                  </a:tcPr>
                </a:tc>
                <a:tc>
                  <a:txBody>
                    <a:bodyPr/>
                    <a:lstStyle/>
                    <a:p>
                      <a:r>
                        <a:rPr lang="en-US" sz="1400" dirty="0">
                          <a:solidFill>
                            <a:schemeClr val="bg1"/>
                          </a:solidFill>
                          <a:latin typeface="Arial" panose="020B0604020202020204" pitchFamily="34" charset="0"/>
                          <a:cs typeface="Arial" panose="020B0604020202020204" pitchFamily="34" charset="0"/>
                        </a:rPr>
                        <a:t>Dr. Adam Szabo (GSFC-6720)</a:t>
                      </a:r>
                    </a:p>
                  </a:txBody>
                  <a:tcPr anchor="ctr">
                    <a:lnT w="1905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2911477613"/>
                  </a:ext>
                </a:extLst>
              </a:tr>
              <a:tr h="370840">
                <a:tc>
                  <a:txBody>
                    <a:bodyPr/>
                    <a:lstStyle/>
                    <a:p>
                      <a:r>
                        <a:rPr lang="en-US" sz="1400" dirty="0">
                          <a:solidFill>
                            <a:schemeClr val="bg1"/>
                          </a:solidFill>
                          <a:latin typeface="Arial" panose="020B0604020202020204" pitchFamily="34" charset="0"/>
                          <a:cs typeface="Arial" panose="020B0604020202020204" pitchFamily="34" charset="0"/>
                        </a:rPr>
                        <a:t>Prof. James Slavin (Univ Mich)</a:t>
                      </a:r>
                    </a:p>
                  </a:txBody>
                  <a:tcPr anchor="ctr"/>
                </a:tc>
                <a:tc>
                  <a:txBody>
                    <a:bodyPr/>
                    <a:lstStyle/>
                    <a:p>
                      <a:r>
                        <a:rPr lang="en-US" sz="1400" dirty="0">
                          <a:solidFill>
                            <a:schemeClr val="bg1"/>
                          </a:solidFill>
                          <a:latin typeface="Arial" panose="020B0604020202020204" pitchFamily="34" charset="0"/>
                          <a:cs typeface="Arial" panose="020B0604020202020204" pitchFamily="34" charset="0"/>
                        </a:rPr>
                        <a:t>Dr. Lynn Wilson (GSFC-6720)</a:t>
                      </a:r>
                    </a:p>
                  </a:txBody>
                  <a:tcPr anchor="ctr"/>
                </a:tc>
                <a:extLst>
                  <a:ext uri="{0D108BD9-81ED-4DB2-BD59-A6C34878D82A}">
                    <a16:rowId xmlns:a16="http://schemas.microsoft.com/office/drawing/2014/main" val="2382941003"/>
                  </a:ext>
                </a:extLst>
              </a:tr>
              <a:tr h="370840">
                <a:tc>
                  <a:txBody>
                    <a:bodyPr/>
                    <a:lstStyle/>
                    <a:p>
                      <a:r>
                        <a:rPr lang="en-US" sz="1400" dirty="0">
                          <a:solidFill>
                            <a:schemeClr val="bg1"/>
                          </a:solidFill>
                          <a:latin typeface="Arial" panose="020B0604020202020204" pitchFamily="34" charset="0"/>
                          <a:cs typeface="Arial" panose="020B0604020202020204" pitchFamily="34" charset="0"/>
                        </a:rPr>
                        <a:t>Prof. Tuija Pulkkinen (Univ Mich)</a:t>
                      </a:r>
                    </a:p>
                  </a:txBody>
                  <a:tcPr anchor="ctr"/>
                </a:tc>
                <a:tc>
                  <a:txBody>
                    <a:bodyPr/>
                    <a:lstStyle/>
                    <a:p>
                      <a:r>
                        <a:rPr lang="en-US" sz="1400" dirty="0">
                          <a:solidFill>
                            <a:schemeClr val="bg1"/>
                          </a:solidFill>
                          <a:latin typeface="Arial" panose="020B0604020202020204" pitchFamily="34" charset="0"/>
                          <a:cs typeface="Arial" panose="020B0604020202020204" pitchFamily="34" charset="0"/>
                        </a:rPr>
                        <a:t>Dr. Douglas Biesecker (NOAA)</a:t>
                      </a:r>
                    </a:p>
                  </a:txBody>
                  <a:tcPr anchor="ctr"/>
                </a:tc>
                <a:extLst>
                  <a:ext uri="{0D108BD9-81ED-4DB2-BD59-A6C34878D82A}">
                    <a16:rowId xmlns:a16="http://schemas.microsoft.com/office/drawing/2014/main" val="2357333091"/>
                  </a:ext>
                </a:extLst>
              </a:tr>
              <a:tr h="370840">
                <a:tc>
                  <a:txBody>
                    <a:bodyPr/>
                    <a:lstStyle/>
                    <a:p>
                      <a:r>
                        <a:rPr lang="en-US" sz="1400" dirty="0">
                          <a:solidFill>
                            <a:schemeClr val="bg1"/>
                          </a:solidFill>
                          <a:latin typeface="Arial" panose="020B0604020202020204" pitchFamily="34" charset="0"/>
                          <a:cs typeface="Arial" panose="020B0604020202020204" pitchFamily="34" charset="0"/>
                        </a:rPr>
                        <a:t>Prof. Sue Lepri (Univ Mich)</a:t>
                      </a:r>
                    </a:p>
                  </a:txBody>
                  <a:tcPr anchor="ctr"/>
                </a:tc>
                <a:tc>
                  <a:txBody>
                    <a:bodyPr/>
                    <a:lstStyle/>
                    <a:p>
                      <a:r>
                        <a:rPr lang="en-US" sz="1400" dirty="0">
                          <a:solidFill>
                            <a:schemeClr val="bg1"/>
                          </a:solidFill>
                          <a:latin typeface="Arial" panose="020B0604020202020204" pitchFamily="34" charset="0"/>
                          <a:cs typeface="Arial" panose="020B0604020202020204" pitchFamily="34" charset="0"/>
                        </a:rPr>
                        <a:t>Prof. Rohan Sood (Univ Alabama)</a:t>
                      </a:r>
                    </a:p>
                  </a:txBody>
                  <a:tcPr anchor="ctr"/>
                </a:tc>
                <a:extLst>
                  <a:ext uri="{0D108BD9-81ED-4DB2-BD59-A6C34878D82A}">
                    <a16:rowId xmlns:a16="http://schemas.microsoft.com/office/drawing/2014/main" val="3874359613"/>
                  </a:ext>
                </a:extLst>
              </a:tr>
              <a:tr h="370840">
                <a:tc>
                  <a:txBody>
                    <a:bodyPr/>
                    <a:lstStyle/>
                    <a:p>
                      <a:r>
                        <a:rPr lang="en-US" sz="1400" dirty="0">
                          <a:solidFill>
                            <a:schemeClr val="bg1"/>
                          </a:solidFill>
                          <a:latin typeface="Arial" panose="020B0604020202020204" pitchFamily="34" charset="0"/>
                          <a:cs typeface="Arial" panose="020B0604020202020204" pitchFamily="34" charset="0"/>
                        </a:rPr>
                        <a:t>Dr. Tsige Atilaw (Univ Mich)</a:t>
                      </a:r>
                    </a:p>
                  </a:txBody>
                  <a:tcPr anchor="ctr"/>
                </a:tc>
                <a:tc>
                  <a:txBody>
                    <a:bodyPr/>
                    <a:lstStyle/>
                    <a:p>
                      <a:r>
                        <a:rPr lang="en-US" sz="1400" dirty="0">
                          <a:solidFill>
                            <a:schemeClr val="bg1"/>
                          </a:solidFill>
                          <a:latin typeface="Arial" panose="020B0604020202020204" pitchFamily="34" charset="0"/>
                          <a:cs typeface="Arial" panose="020B0604020202020204" pitchFamily="34" charset="0"/>
                        </a:rPr>
                        <a:t>Dr. Dominique Fontaine (Ecole </a:t>
                      </a:r>
                    </a:p>
                    <a:p>
                      <a:r>
                        <a:rPr lang="en-US" sz="1400" dirty="0">
                          <a:solidFill>
                            <a:schemeClr val="bg1"/>
                          </a:solidFill>
                          <a:latin typeface="Arial" panose="020B0604020202020204" pitchFamily="34" charset="0"/>
                          <a:cs typeface="Arial" panose="020B0604020202020204" pitchFamily="34" charset="0"/>
                        </a:rPr>
                        <a:t>     Polytechnique, France)</a:t>
                      </a:r>
                    </a:p>
                  </a:txBody>
                  <a:tcPr anchor="ctr"/>
                </a:tc>
                <a:extLst>
                  <a:ext uri="{0D108BD9-81ED-4DB2-BD59-A6C34878D82A}">
                    <a16:rowId xmlns:a16="http://schemas.microsoft.com/office/drawing/2014/main" val="980941496"/>
                  </a:ext>
                </a:extLst>
              </a:tr>
              <a:tr h="370840">
                <a:tc>
                  <a:txBody>
                    <a:bodyPr/>
                    <a:lstStyle/>
                    <a:p>
                      <a:r>
                        <a:rPr lang="en-US" sz="1400" dirty="0">
                          <a:solidFill>
                            <a:schemeClr val="bg1"/>
                          </a:solidFill>
                          <a:latin typeface="Arial" panose="020B0604020202020204" pitchFamily="34" charset="0"/>
                          <a:cs typeface="Arial" panose="020B0604020202020204" pitchFamily="34" charset="0"/>
                        </a:rPr>
                        <a:t>Dr. Matti Ala-Lahti (Univ Mich)</a:t>
                      </a:r>
                    </a:p>
                  </a:txBody>
                  <a:tcPr anchor="ctr"/>
                </a:tc>
                <a:tc>
                  <a:txBody>
                    <a:bodyPr/>
                    <a:lstStyle/>
                    <a:p>
                      <a:r>
                        <a:rPr lang="en-US" sz="1400" dirty="0">
                          <a:solidFill>
                            <a:schemeClr val="bg1"/>
                          </a:solidFill>
                          <a:latin typeface="Arial" panose="020B0604020202020204" pitchFamily="34" charset="0"/>
                          <a:cs typeface="Arial" panose="020B0604020202020204" pitchFamily="34" charset="0"/>
                        </a:rPr>
                        <a:t>Prof. Emilia Kilpua (Univ Helsinki, Finland)</a:t>
                      </a:r>
                    </a:p>
                  </a:txBody>
                  <a:tcPr anchor="ctr"/>
                </a:tc>
                <a:extLst>
                  <a:ext uri="{0D108BD9-81ED-4DB2-BD59-A6C34878D82A}">
                    <a16:rowId xmlns:a16="http://schemas.microsoft.com/office/drawing/2014/main" val="1252689257"/>
                  </a:ext>
                </a:extLst>
              </a:tr>
            </a:tbl>
          </a:graphicData>
        </a:graphic>
      </p:graphicFrame>
      <p:sp>
        <p:nvSpPr>
          <p:cNvPr id="7" name="TextBox 6">
            <a:extLst>
              <a:ext uri="{FF2B5EF4-FFF2-40B4-BE49-F238E27FC236}">
                <a16:creationId xmlns:a16="http://schemas.microsoft.com/office/drawing/2014/main" id="{8FF566CD-E7D9-E7E7-2CC7-C801228386D8}"/>
              </a:ext>
            </a:extLst>
          </p:cNvPr>
          <p:cNvSpPr txBox="1"/>
          <p:nvPr/>
        </p:nvSpPr>
        <p:spPr>
          <a:xfrm>
            <a:off x="5495926" y="3658671"/>
            <a:ext cx="1390650" cy="461665"/>
          </a:xfrm>
          <a:prstGeom prst="rect">
            <a:avLst/>
          </a:prstGeom>
          <a:noFill/>
        </p:spPr>
        <p:txBody>
          <a:bodyPr wrap="square">
            <a:spAutoFit/>
          </a:bodyPr>
          <a:lstStyle/>
          <a:p>
            <a:pPr algn="ctr" fontAlgn="b"/>
            <a:r>
              <a:rPr lang="en-US" sz="1200" b="1" i="0" u="none" strike="noStrike" dirty="0">
                <a:solidFill>
                  <a:srgbClr val="FFFF00"/>
                </a:solidFill>
                <a:effectLst/>
                <a:latin typeface="Arial" panose="020B0604020202020204" pitchFamily="34" charset="0"/>
                <a:cs typeface="Arial" panose="020B0604020202020204" pitchFamily="34" charset="0"/>
              </a:rPr>
              <a:t>Mission Analysis</a:t>
            </a:r>
          </a:p>
        </p:txBody>
      </p:sp>
    </p:spTree>
    <p:extLst>
      <p:ext uri="{BB962C8B-B14F-4D97-AF65-F5344CB8AC3E}">
        <p14:creationId xmlns:p14="http://schemas.microsoft.com/office/powerpoint/2010/main" val="2126093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65DD5-D455-2F44-99F2-FBBA60C12802}"/>
              </a:ext>
            </a:extLst>
          </p:cNvPr>
          <p:cNvSpPr>
            <a:spLocks noGrp="1"/>
          </p:cNvSpPr>
          <p:nvPr>
            <p:ph type="title"/>
          </p:nvPr>
        </p:nvSpPr>
        <p:spPr/>
        <p:txBody>
          <a:bodyPr/>
          <a:lstStyle/>
          <a:p>
            <a:r>
              <a:rPr lang="en-US" dirty="0"/>
              <a:t>SWIFT</a:t>
            </a:r>
          </a:p>
        </p:txBody>
      </p:sp>
      <p:sp>
        <p:nvSpPr>
          <p:cNvPr id="3" name="Content Placeholder 2">
            <a:extLst>
              <a:ext uri="{FF2B5EF4-FFF2-40B4-BE49-F238E27FC236}">
                <a16:creationId xmlns:a16="http://schemas.microsoft.com/office/drawing/2014/main" id="{4D0EBCFF-783B-F2F9-6017-FB00DAD46F0D}"/>
              </a:ext>
            </a:extLst>
          </p:cNvPr>
          <p:cNvSpPr>
            <a:spLocks noGrp="1"/>
          </p:cNvSpPr>
          <p:nvPr>
            <p:ph idx="1"/>
          </p:nvPr>
        </p:nvSpPr>
        <p:spPr>
          <a:xfrm>
            <a:off x="264160" y="849746"/>
            <a:ext cx="5234272" cy="5743560"/>
          </a:xfrm>
        </p:spPr>
        <p:txBody>
          <a:bodyPr>
            <a:normAutofit/>
          </a:bodyPr>
          <a:lstStyle/>
          <a:p>
            <a:r>
              <a:rPr lang="en-US" sz="1800" dirty="0"/>
              <a:t>The Space Weather Investigation Frontier (SWIFT) mission will aim at making major discoveries on 3D structure and dynamics of heliospheric structures that drive space weather</a:t>
            </a:r>
          </a:p>
          <a:p>
            <a:r>
              <a:rPr lang="en-US" sz="1800" dirty="0"/>
              <a:t>A probe sampling the upstream solar wind at sub-L1 (XL1), </a:t>
            </a:r>
          </a:p>
          <a:p>
            <a:pPr lvl="1"/>
            <a:r>
              <a:rPr lang="en-US" sz="1400" dirty="0"/>
              <a:t>Providing continuous observations of solar wind structures, such as CMEs, along the Sun-Earth-line (SEL),</a:t>
            </a:r>
            <a:endParaRPr lang="en-US" sz="1800" dirty="0"/>
          </a:p>
          <a:p>
            <a:pPr lvl="1"/>
            <a:r>
              <a:rPr lang="en-US" sz="1400" dirty="0"/>
              <a:t>Enhancing WIND, ACE, and DSCOVR (and IMAP), by providing upstream measurements for multiscale analyses</a:t>
            </a:r>
            <a:endParaRPr lang="en-US" sz="1800" dirty="0"/>
          </a:p>
          <a:p>
            <a:r>
              <a:rPr lang="en-US" sz="1800" dirty="0"/>
              <a:t>Solar sail UNIQUELY enables:</a:t>
            </a:r>
          </a:p>
          <a:p>
            <a:pPr lvl="1"/>
            <a:r>
              <a:rPr lang="en-US" sz="1400" dirty="0"/>
              <a:t>Affordable orbit insertion, and</a:t>
            </a:r>
          </a:p>
          <a:p>
            <a:pPr lvl="1"/>
            <a:r>
              <a:rPr lang="en-US" sz="1400" dirty="0"/>
              <a:t>Long-duration attitude control, allowing to “park” at a desired location.</a:t>
            </a:r>
            <a:endParaRPr lang="en-US" sz="1800" dirty="0"/>
          </a:p>
          <a:p>
            <a:r>
              <a:rPr lang="en-US" sz="1800" dirty="0"/>
              <a:t>The science objective is important to both NASA &amp; NOAA and addresses the space weather goals set forth by the Decadal Survey</a:t>
            </a:r>
          </a:p>
          <a:p>
            <a:r>
              <a:rPr lang="en-US" sz="1800" dirty="0"/>
              <a:t>Leverages Solar Cruiser sail development</a:t>
            </a:r>
          </a:p>
        </p:txBody>
      </p:sp>
      <p:sp>
        <p:nvSpPr>
          <p:cNvPr id="5" name="TextBox 4">
            <a:extLst>
              <a:ext uri="{FF2B5EF4-FFF2-40B4-BE49-F238E27FC236}">
                <a16:creationId xmlns:a16="http://schemas.microsoft.com/office/drawing/2014/main" id="{608DFBD0-0248-61DB-2D85-77284424CECF}"/>
              </a:ext>
            </a:extLst>
          </p:cNvPr>
          <p:cNvSpPr txBox="1"/>
          <p:nvPr/>
        </p:nvSpPr>
        <p:spPr>
          <a:xfrm>
            <a:off x="5799222" y="4908883"/>
            <a:ext cx="6172200" cy="1261884"/>
          </a:xfrm>
          <a:prstGeom prst="rect">
            <a:avLst/>
          </a:prstGeom>
          <a:noFill/>
          <a:ln w="19050">
            <a:solidFill>
              <a:srgbClr val="FFC000"/>
            </a:solidFill>
          </a:ln>
        </p:spPr>
        <p:txBody>
          <a:bodyPr wrap="square" rtlCol="0">
            <a:spAutoFit/>
          </a:bodyPr>
          <a:lstStyle/>
          <a:p>
            <a:r>
              <a:rPr lang="en-US" sz="2800" b="1" dirty="0">
                <a:solidFill>
                  <a:srgbClr val="FFFF00"/>
                </a:solidFill>
              </a:rPr>
              <a:t>Study covers preliminary designs for:</a:t>
            </a:r>
          </a:p>
          <a:p>
            <a:pPr marL="342900" indent="-342900">
              <a:buFont typeface="Arial" panose="020B0604020202020204" pitchFamily="34" charset="0"/>
              <a:buChar char="•"/>
            </a:pPr>
            <a:r>
              <a:rPr lang="en-US" sz="2400" dirty="0">
                <a:solidFill>
                  <a:srgbClr val="FFFF00"/>
                </a:solidFill>
              </a:rPr>
              <a:t>Main “hub” sailcraft in Sub-L1 Lissajous orbit</a:t>
            </a:r>
          </a:p>
          <a:p>
            <a:pPr marL="342900" indent="-342900">
              <a:buFont typeface="Arial" panose="020B0604020202020204" pitchFamily="34" charset="0"/>
              <a:buChar char="•"/>
            </a:pPr>
            <a:r>
              <a:rPr lang="en-US" sz="2400" dirty="0">
                <a:solidFill>
                  <a:srgbClr val="FFFF00"/>
                </a:solidFill>
              </a:rPr>
              <a:t>3 identical smallsats (“nodes”) orbiting SE-L1</a:t>
            </a:r>
          </a:p>
        </p:txBody>
      </p:sp>
      <p:pic>
        <p:nvPicPr>
          <p:cNvPr id="4" name="Picture 3" descr="A collage of images of planets and stars&#10;&#10;Description automatically generated">
            <a:extLst>
              <a:ext uri="{FF2B5EF4-FFF2-40B4-BE49-F238E27FC236}">
                <a16:creationId xmlns:a16="http://schemas.microsoft.com/office/drawing/2014/main" id="{F2B773AB-572B-7DE0-4BC5-E93F7176458B}"/>
              </a:ext>
            </a:extLst>
          </p:cNvPr>
          <p:cNvPicPr>
            <a:picLocks noChangeAspect="1"/>
          </p:cNvPicPr>
          <p:nvPr/>
        </p:nvPicPr>
        <p:blipFill>
          <a:blip r:embed="rId2"/>
          <a:stretch>
            <a:fillRect/>
          </a:stretch>
        </p:blipFill>
        <p:spPr>
          <a:xfrm>
            <a:off x="5356538" y="93484"/>
            <a:ext cx="6835462" cy="4646957"/>
          </a:xfrm>
          <a:prstGeom prst="rect">
            <a:avLst/>
          </a:prstGeom>
        </p:spPr>
      </p:pic>
      <p:sp>
        <p:nvSpPr>
          <p:cNvPr id="6" name="Rectangle 5">
            <a:extLst>
              <a:ext uri="{FF2B5EF4-FFF2-40B4-BE49-F238E27FC236}">
                <a16:creationId xmlns:a16="http://schemas.microsoft.com/office/drawing/2014/main" id="{185F3FFE-DE13-D9DF-A4F7-D9727A46DA7D}"/>
              </a:ext>
            </a:extLst>
          </p:cNvPr>
          <p:cNvSpPr/>
          <p:nvPr/>
        </p:nvSpPr>
        <p:spPr>
          <a:xfrm>
            <a:off x="6928556" y="4593571"/>
            <a:ext cx="677636" cy="13879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62463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E3032-7D05-36CC-F056-FC2F56391DAC}"/>
              </a:ext>
            </a:extLst>
          </p:cNvPr>
          <p:cNvSpPr>
            <a:spLocks noGrp="1"/>
          </p:cNvSpPr>
          <p:nvPr>
            <p:ph type="title"/>
          </p:nvPr>
        </p:nvSpPr>
        <p:spPr/>
        <p:txBody>
          <a:bodyPr/>
          <a:lstStyle/>
          <a:p>
            <a:r>
              <a:rPr lang="en-US" dirty="0"/>
              <a:t>SWIFT Constellation</a:t>
            </a:r>
          </a:p>
        </p:txBody>
      </p:sp>
      <p:pic>
        <p:nvPicPr>
          <p:cNvPr id="8" name="Picture 7" descr="A diagram of a diagram of a satellite&#10;&#10;Description automatically generated">
            <a:extLst>
              <a:ext uri="{FF2B5EF4-FFF2-40B4-BE49-F238E27FC236}">
                <a16:creationId xmlns:a16="http://schemas.microsoft.com/office/drawing/2014/main" id="{A7702182-8B78-A87F-6AEF-371092244C3C}"/>
              </a:ext>
            </a:extLst>
          </p:cNvPr>
          <p:cNvPicPr>
            <a:picLocks noChangeAspect="1"/>
          </p:cNvPicPr>
          <p:nvPr/>
        </p:nvPicPr>
        <p:blipFill>
          <a:blip r:embed="rId3"/>
          <a:stretch>
            <a:fillRect/>
          </a:stretch>
        </p:blipFill>
        <p:spPr>
          <a:xfrm>
            <a:off x="2382649" y="1019175"/>
            <a:ext cx="7772400" cy="5211973"/>
          </a:xfrm>
          <a:prstGeom prst="rect">
            <a:avLst/>
          </a:prstGeom>
        </p:spPr>
      </p:pic>
    </p:spTree>
    <p:extLst>
      <p:ext uri="{BB962C8B-B14F-4D97-AF65-F5344CB8AC3E}">
        <p14:creationId xmlns:p14="http://schemas.microsoft.com/office/powerpoint/2010/main" val="1873878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3F777-634E-8069-EF30-FA336D34EB48}"/>
              </a:ext>
            </a:extLst>
          </p:cNvPr>
          <p:cNvSpPr>
            <a:spLocks noGrp="1"/>
          </p:cNvSpPr>
          <p:nvPr>
            <p:ph type="title"/>
          </p:nvPr>
        </p:nvSpPr>
        <p:spPr/>
        <p:txBody>
          <a:bodyPr/>
          <a:lstStyle/>
          <a:p>
            <a:r>
              <a:rPr lang="en-US" dirty="0"/>
              <a:t>SWIFT Spacecraft Designs</a:t>
            </a:r>
          </a:p>
        </p:txBody>
      </p:sp>
      <p:sp>
        <p:nvSpPr>
          <p:cNvPr id="3" name="Content Placeholder 2">
            <a:extLst>
              <a:ext uri="{FF2B5EF4-FFF2-40B4-BE49-F238E27FC236}">
                <a16:creationId xmlns:a16="http://schemas.microsoft.com/office/drawing/2014/main" id="{2600CBFC-FAB3-3D8B-310B-42F8625986B9}"/>
              </a:ext>
            </a:extLst>
          </p:cNvPr>
          <p:cNvSpPr>
            <a:spLocks noGrp="1"/>
          </p:cNvSpPr>
          <p:nvPr>
            <p:ph idx="1"/>
          </p:nvPr>
        </p:nvSpPr>
        <p:spPr/>
        <p:txBody>
          <a:bodyPr/>
          <a:lstStyle/>
          <a:p>
            <a:r>
              <a:rPr lang="en-US" dirty="0"/>
              <a:t>Hub</a:t>
            </a:r>
          </a:p>
          <a:p>
            <a:pPr lvl="1"/>
            <a:r>
              <a:rPr lang="en-US" dirty="0"/>
              <a:t>Solar Cruiser-derived Solar Sail</a:t>
            </a:r>
          </a:p>
          <a:p>
            <a:pPr lvl="2"/>
            <a:endParaRPr lang="en-US" dirty="0"/>
          </a:p>
          <a:p>
            <a:r>
              <a:rPr lang="en-US" dirty="0"/>
              <a:t>Node (up to 3 identical)</a:t>
            </a:r>
          </a:p>
          <a:p>
            <a:pPr lvl="1"/>
            <a:r>
              <a:rPr lang="en-US" dirty="0">
                <a:solidFill>
                  <a:schemeClr val="accent4"/>
                </a:solidFill>
              </a:rPr>
              <a:t>Trade Solar Sail vs. Chemical Propulsion</a:t>
            </a:r>
          </a:p>
          <a:p>
            <a:pPr lvl="2"/>
            <a:r>
              <a:rPr lang="en-US" dirty="0"/>
              <a:t>High TRL Hydrazine system</a:t>
            </a:r>
          </a:p>
          <a:p>
            <a:pPr lvl="2"/>
            <a:endParaRPr lang="en-US" dirty="0"/>
          </a:p>
          <a:p>
            <a:r>
              <a:rPr lang="en-US" dirty="0"/>
              <a:t>No design restrictions (e.g., must be cubesats)</a:t>
            </a:r>
          </a:p>
          <a:p>
            <a:pPr lvl="1"/>
            <a:r>
              <a:rPr lang="en-US" dirty="0">
                <a:solidFill>
                  <a:schemeClr val="accent4"/>
                </a:solidFill>
              </a:rPr>
              <a:t>Reduced size is better</a:t>
            </a:r>
          </a:p>
          <a:p>
            <a:pPr lvl="4"/>
            <a:endParaRPr lang="en-US" dirty="0"/>
          </a:p>
          <a:p>
            <a:r>
              <a:rPr lang="en-US" dirty="0"/>
              <a:t>Hub and Nodes are  fully-independent</a:t>
            </a:r>
          </a:p>
        </p:txBody>
      </p:sp>
    </p:spTree>
    <p:extLst>
      <p:ext uri="{BB962C8B-B14F-4D97-AF65-F5344CB8AC3E}">
        <p14:creationId xmlns:p14="http://schemas.microsoft.com/office/powerpoint/2010/main" val="3117036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1C089-05AD-35F8-569F-0CCABAB8EAA3}"/>
              </a:ext>
            </a:extLst>
          </p:cNvPr>
          <p:cNvSpPr>
            <a:spLocks noGrp="1"/>
          </p:cNvSpPr>
          <p:nvPr>
            <p:ph type="title"/>
          </p:nvPr>
        </p:nvSpPr>
        <p:spPr/>
        <p:txBody>
          <a:bodyPr/>
          <a:lstStyle/>
          <a:p>
            <a:r>
              <a:rPr lang="en-US" dirty="0"/>
              <a:t>General Mission/Spacecraft Requirements</a:t>
            </a:r>
          </a:p>
        </p:txBody>
      </p:sp>
      <p:graphicFrame>
        <p:nvGraphicFramePr>
          <p:cNvPr id="3" name="Table 2">
            <a:extLst>
              <a:ext uri="{FF2B5EF4-FFF2-40B4-BE49-F238E27FC236}">
                <a16:creationId xmlns:a16="http://schemas.microsoft.com/office/drawing/2014/main" id="{D1D1CD8D-FFA0-7607-672F-0493CCDFD208}"/>
              </a:ext>
            </a:extLst>
          </p:cNvPr>
          <p:cNvGraphicFramePr>
            <a:graphicFrameLocks noGrp="1"/>
          </p:cNvGraphicFramePr>
          <p:nvPr>
            <p:extLst>
              <p:ext uri="{D42A27DB-BD31-4B8C-83A1-F6EECF244321}">
                <p14:modId xmlns:p14="http://schemas.microsoft.com/office/powerpoint/2010/main" val="130062575"/>
              </p:ext>
            </p:extLst>
          </p:nvPr>
        </p:nvGraphicFramePr>
        <p:xfrm>
          <a:off x="674468" y="923636"/>
          <a:ext cx="8191500" cy="5551052"/>
        </p:xfrm>
        <a:graphic>
          <a:graphicData uri="http://schemas.openxmlformats.org/drawingml/2006/table">
            <a:tbl>
              <a:tblPr/>
              <a:tblGrid>
                <a:gridCol w="4910957">
                  <a:extLst>
                    <a:ext uri="{9D8B030D-6E8A-4147-A177-3AD203B41FA5}">
                      <a16:colId xmlns:a16="http://schemas.microsoft.com/office/drawing/2014/main" val="2395560617"/>
                    </a:ext>
                  </a:extLst>
                </a:gridCol>
                <a:gridCol w="3280543">
                  <a:extLst>
                    <a:ext uri="{9D8B030D-6E8A-4147-A177-3AD203B41FA5}">
                      <a16:colId xmlns:a16="http://schemas.microsoft.com/office/drawing/2014/main" val="2157243138"/>
                    </a:ext>
                  </a:extLst>
                </a:gridCol>
              </a:tblGrid>
              <a:tr h="430060">
                <a:tc>
                  <a:txBody>
                    <a:bodyPr/>
                    <a:lstStyle/>
                    <a:p>
                      <a:pPr algn="ctr" fontAlgn="t"/>
                      <a:r>
                        <a:rPr lang="en-US" sz="1600" b="1" i="0" u="none" strike="noStrike" dirty="0">
                          <a:solidFill>
                            <a:schemeClr val="accent4"/>
                          </a:solidFill>
                          <a:effectLst/>
                          <a:latin typeface="Arial" panose="020B0604020202020204" pitchFamily="34" charset="0"/>
                        </a:rPr>
                        <a:t>Requirement</a:t>
                      </a:r>
                    </a:p>
                  </a:txBody>
                  <a:tcPr marL="3025" marR="3025" marT="30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noFill/>
                  </a:tcPr>
                </a:tc>
                <a:tc>
                  <a:txBody>
                    <a:bodyPr/>
                    <a:lstStyle/>
                    <a:p>
                      <a:pPr algn="ctr" fontAlgn="t"/>
                      <a:r>
                        <a:rPr lang="en-US" sz="1600" b="1" i="0" u="none" strike="noStrike" dirty="0">
                          <a:solidFill>
                            <a:schemeClr val="accent4"/>
                          </a:solidFill>
                          <a:effectLst/>
                          <a:latin typeface="Arial" panose="020B0604020202020204" pitchFamily="34" charset="0"/>
                        </a:rPr>
                        <a:t>Value</a:t>
                      </a:r>
                    </a:p>
                  </a:txBody>
                  <a:tcPr marL="3025" marR="3025" marT="30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958516103"/>
                  </a:ext>
                </a:extLst>
              </a:tr>
              <a:tr h="344605">
                <a:tc>
                  <a:txBody>
                    <a:bodyPr/>
                    <a:lstStyle/>
                    <a:p>
                      <a:pPr algn="ctr" fontAlgn="t"/>
                      <a:r>
                        <a:rPr lang="en-US" sz="1400" b="0" i="0" u="none" strike="noStrike" dirty="0">
                          <a:solidFill>
                            <a:schemeClr val="bg1"/>
                          </a:solidFill>
                          <a:effectLst/>
                          <a:latin typeface="Arial" panose="020B0604020202020204" pitchFamily="34" charset="0"/>
                        </a:rPr>
                        <a:t>Lifetime</a:t>
                      </a: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t"/>
                      <a:r>
                        <a:rPr lang="en-US" sz="1400" b="0" i="0" u="none" strike="noStrike" dirty="0">
                          <a:solidFill>
                            <a:schemeClr val="bg1"/>
                          </a:solidFill>
                          <a:effectLst/>
                          <a:latin typeface="Arial" panose="020B0604020202020204" pitchFamily="34" charset="0"/>
                        </a:rPr>
                        <a:t>3 years minimum</a:t>
                      </a:r>
                    </a:p>
                  </a:txBody>
                  <a:tcPr marL="3025" marR="3025" marT="30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924576437"/>
                  </a:ext>
                </a:extLst>
              </a:tr>
              <a:tr h="344605">
                <a:tc>
                  <a:txBody>
                    <a:bodyPr/>
                    <a:lstStyle/>
                    <a:p>
                      <a:pPr algn="ctr" fontAlgn="t"/>
                      <a:r>
                        <a:rPr lang="en-US" sz="1400" b="0" i="0" u="none" strike="noStrike" dirty="0">
                          <a:solidFill>
                            <a:schemeClr val="bg1"/>
                          </a:solidFill>
                          <a:effectLst/>
                          <a:latin typeface="Arial" panose="020B0604020202020204" pitchFamily="34" charset="0"/>
                        </a:rPr>
                        <a:t>Mission Class</a:t>
                      </a: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t"/>
                      <a:r>
                        <a:rPr lang="en-US" sz="1400" b="0" i="0" u="none" strike="noStrike" dirty="0">
                          <a:solidFill>
                            <a:schemeClr val="bg1"/>
                          </a:solidFill>
                          <a:effectLst/>
                          <a:latin typeface="Arial" panose="020B0604020202020204" pitchFamily="34" charset="0"/>
                        </a:rPr>
                        <a:t>MIDEX, Class D</a:t>
                      </a: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173312104"/>
                  </a:ext>
                </a:extLst>
              </a:tr>
              <a:tr h="344605">
                <a:tc>
                  <a:txBody>
                    <a:bodyPr/>
                    <a:lstStyle/>
                    <a:p>
                      <a:pPr algn="ctr" fontAlgn="t"/>
                      <a:r>
                        <a:rPr lang="en-US" sz="1400" b="0" i="0" u="none" strike="noStrike" dirty="0">
                          <a:solidFill>
                            <a:schemeClr val="bg1"/>
                          </a:solidFill>
                          <a:effectLst/>
                          <a:latin typeface="Arial" panose="020B0604020202020204" pitchFamily="34" charset="0"/>
                        </a:rPr>
                        <a:t>Destination</a:t>
                      </a: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t"/>
                      <a:r>
                        <a:rPr lang="en-US" sz="1400" b="0" i="0" u="none" strike="noStrike" dirty="0">
                          <a:solidFill>
                            <a:schemeClr val="bg1"/>
                          </a:solidFill>
                          <a:effectLst/>
                          <a:latin typeface="Arial" panose="020B0604020202020204" pitchFamily="34" charset="0"/>
                        </a:rPr>
                        <a:t>Sub-SE-L1 and SE-L1</a:t>
                      </a: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721359071"/>
                  </a:ext>
                </a:extLst>
              </a:tr>
              <a:tr h="344605">
                <a:tc>
                  <a:txBody>
                    <a:bodyPr/>
                    <a:lstStyle/>
                    <a:p>
                      <a:pPr algn="ctr" fontAlgn="t"/>
                      <a:r>
                        <a:rPr lang="en-US" sz="1400" b="0" i="0" u="none" strike="noStrike" dirty="0">
                          <a:solidFill>
                            <a:schemeClr val="bg1"/>
                          </a:solidFill>
                          <a:effectLst/>
                          <a:latin typeface="Arial" panose="020B0604020202020204" pitchFamily="34" charset="0"/>
                        </a:rPr>
                        <a:t>Pointing requirements</a:t>
                      </a: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t"/>
                      <a:r>
                        <a:rPr lang="en-US" sz="1400" b="0" i="0" u="none" strike="noStrike" dirty="0">
                          <a:solidFill>
                            <a:schemeClr val="bg1"/>
                          </a:solidFill>
                          <a:effectLst/>
                          <a:latin typeface="Arial" panose="020B0604020202020204" pitchFamily="34" charset="0"/>
                        </a:rPr>
                        <a:t>&lt; 1 deg</a:t>
                      </a: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724823479"/>
                  </a:ext>
                </a:extLst>
              </a:tr>
              <a:tr h="344605">
                <a:tc>
                  <a:txBody>
                    <a:bodyPr/>
                    <a:lstStyle/>
                    <a:p>
                      <a:pPr algn="ctr" fontAlgn="t"/>
                      <a:r>
                        <a:rPr lang="en-US" sz="1400" b="0" i="0" u="none" strike="noStrike" dirty="0">
                          <a:solidFill>
                            <a:schemeClr val="bg1"/>
                          </a:solidFill>
                          <a:effectLst/>
                          <a:latin typeface="Arial" panose="020B0604020202020204" pitchFamily="34" charset="0"/>
                        </a:rPr>
                        <a:t>Pointing scenarios</a:t>
                      </a: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t"/>
                      <a:r>
                        <a:rPr lang="en-US" sz="1400" b="0" i="0" u="none" strike="noStrike" dirty="0">
                          <a:solidFill>
                            <a:schemeClr val="bg1"/>
                          </a:solidFill>
                          <a:effectLst/>
                          <a:latin typeface="Arial" panose="020B0604020202020204" pitchFamily="34" charset="0"/>
                        </a:rPr>
                        <a:t>Sun facing</a:t>
                      </a: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700449090"/>
                  </a:ext>
                </a:extLst>
              </a:tr>
              <a:tr h="344605">
                <a:tc>
                  <a:txBody>
                    <a:bodyPr/>
                    <a:lstStyle/>
                    <a:p>
                      <a:pPr algn="ctr" fontAlgn="t"/>
                      <a:r>
                        <a:rPr lang="en-US" sz="1400" b="0" i="0" u="none" strike="noStrike" dirty="0">
                          <a:solidFill>
                            <a:schemeClr val="bg1"/>
                          </a:solidFill>
                          <a:effectLst/>
                          <a:latin typeface="Arial" panose="020B0604020202020204" pitchFamily="34" charset="0"/>
                        </a:rPr>
                        <a:t>Fast Slew Requirements</a:t>
                      </a: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t"/>
                      <a:r>
                        <a:rPr lang="en-US" sz="1400" b="0" i="0" u="none" strike="noStrike" dirty="0">
                          <a:solidFill>
                            <a:schemeClr val="bg1"/>
                          </a:solidFill>
                          <a:effectLst/>
                          <a:latin typeface="Arial" panose="020B0604020202020204" pitchFamily="34" charset="0"/>
                        </a:rPr>
                        <a:t>None</a:t>
                      </a: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039312894"/>
                  </a:ext>
                </a:extLst>
              </a:tr>
              <a:tr h="344605">
                <a:tc>
                  <a:txBody>
                    <a:bodyPr/>
                    <a:lstStyle/>
                    <a:p>
                      <a:pPr algn="ctr" fontAlgn="t"/>
                      <a:r>
                        <a:rPr lang="en-US" sz="1400" b="0" i="0" u="none" strike="noStrike" dirty="0">
                          <a:solidFill>
                            <a:schemeClr val="bg1"/>
                          </a:solidFill>
                          <a:effectLst/>
                          <a:latin typeface="Arial" panose="020B0604020202020204" pitchFamily="34" charset="0"/>
                        </a:rPr>
                        <a:t>Slow Slew Requirements</a:t>
                      </a: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t"/>
                      <a:r>
                        <a:rPr lang="en-US" sz="1400" b="0" i="0" u="none" strike="noStrike" dirty="0">
                          <a:solidFill>
                            <a:schemeClr val="bg1"/>
                          </a:solidFill>
                          <a:effectLst/>
                          <a:latin typeface="Arial" panose="020B0604020202020204" pitchFamily="34" charset="0"/>
                        </a:rPr>
                        <a:t>None</a:t>
                      </a: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295480693"/>
                  </a:ext>
                </a:extLst>
              </a:tr>
              <a:tr h="434990">
                <a:tc>
                  <a:txBody>
                    <a:bodyPr/>
                    <a:lstStyle/>
                    <a:p>
                      <a:pPr algn="ctr" fontAlgn="t"/>
                      <a:r>
                        <a:rPr lang="en-US" sz="1400" b="0" i="0" u="none" strike="noStrike" dirty="0">
                          <a:solidFill>
                            <a:schemeClr val="bg1"/>
                          </a:solidFill>
                          <a:effectLst/>
                          <a:latin typeface="Arial" panose="020B0604020202020204" pitchFamily="34" charset="0"/>
                        </a:rPr>
                        <a:t>Pointing Accuracy (roll, pitch, yaw*)</a:t>
                      </a: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t"/>
                      <a:r>
                        <a:rPr lang="en-US" sz="1400" b="0" i="0" u="none" strike="noStrike" dirty="0">
                          <a:solidFill>
                            <a:schemeClr val="bg1"/>
                          </a:solidFill>
                          <a:effectLst/>
                          <a:latin typeface="Arial" panose="020B0604020202020204" pitchFamily="34" charset="0"/>
                        </a:rPr>
                        <a:t>&lt; 1 deg</a:t>
                      </a: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72148891"/>
                  </a:ext>
                </a:extLst>
              </a:tr>
              <a:tr h="543226">
                <a:tc>
                  <a:txBody>
                    <a:bodyPr/>
                    <a:lstStyle/>
                    <a:p>
                      <a:pPr algn="ctr" fontAlgn="t"/>
                      <a:r>
                        <a:rPr lang="en-US" sz="1400" b="0" i="0" u="none" strike="noStrike" dirty="0">
                          <a:solidFill>
                            <a:schemeClr val="bg1"/>
                          </a:solidFill>
                          <a:effectLst/>
                          <a:latin typeface="Arial" panose="020B0604020202020204" pitchFamily="34" charset="0"/>
                        </a:rPr>
                        <a:t>Pointing Knowledge (roll, pitch, yaw)</a:t>
                      </a: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t"/>
                      <a:r>
                        <a:rPr lang="en-US" sz="1400" b="0" i="0" u="none" strike="noStrike" dirty="0">
                          <a:solidFill>
                            <a:schemeClr val="bg1"/>
                          </a:solidFill>
                          <a:effectLst/>
                          <a:latin typeface="Arial" panose="020B0604020202020204" pitchFamily="34" charset="0"/>
                        </a:rPr>
                        <a:t>&lt; 0.1 deg</a:t>
                      </a: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83608684"/>
                  </a:ext>
                </a:extLst>
              </a:tr>
              <a:tr h="434990">
                <a:tc>
                  <a:txBody>
                    <a:bodyPr/>
                    <a:lstStyle/>
                    <a:p>
                      <a:pPr algn="ctr" fontAlgn="t"/>
                      <a:r>
                        <a:rPr lang="en-US" sz="1400" b="0" i="0" u="none" strike="noStrike" dirty="0">
                          <a:solidFill>
                            <a:schemeClr val="bg1"/>
                          </a:solidFill>
                          <a:effectLst/>
                          <a:latin typeface="Arial" panose="020B0604020202020204" pitchFamily="34" charset="0"/>
                        </a:rPr>
                        <a:t>Pointing Stability (roll, pitch, yaw)</a:t>
                      </a: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t"/>
                      <a:r>
                        <a:rPr lang="en-US" sz="1400" b="0" i="0" u="none" strike="noStrike" dirty="0">
                          <a:solidFill>
                            <a:schemeClr val="bg1"/>
                          </a:solidFill>
                          <a:effectLst/>
                          <a:latin typeface="Arial" panose="020B0604020202020204" pitchFamily="34" charset="0"/>
                        </a:rPr>
                        <a:t>&lt; 0.1 deg</a:t>
                      </a: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261217138"/>
                  </a:ext>
                </a:extLst>
              </a:tr>
              <a:tr h="344605">
                <a:tc>
                  <a:txBody>
                    <a:bodyPr/>
                    <a:lstStyle/>
                    <a:p>
                      <a:pPr algn="ctr" fontAlgn="t"/>
                      <a:r>
                        <a:rPr lang="en-US" sz="1400" b="0" i="0" u="none" strike="noStrike" dirty="0">
                          <a:solidFill>
                            <a:schemeClr val="bg1"/>
                          </a:solidFill>
                          <a:effectLst/>
                          <a:latin typeface="Arial" panose="020B0604020202020204" pitchFamily="34" charset="0"/>
                        </a:rPr>
                        <a:t>Inertial Pointing</a:t>
                      </a: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t"/>
                      <a:r>
                        <a:rPr lang="en-US" sz="1400" b="0" i="0" u="none" strike="noStrike" dirty="0">
                          <a:solidFill>
                            <a:schemeClr val="bg1"/>
                          </a:solidFill>
                          <a:effectLst/>
                          <a:latin typeface="Arial" panose="020B0604020202020204" pitchFamily="34" charset="0"/>
                        </a:rPr>
                        <a:t>Continuous</a:t>
                      </a: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868381200"/>
                  </a:ext>
                </a:extLst>
              </a:tr>
              <a:tr h="344605">
                <a:tc>
                  <a:txBody>
                    <a:bodyPr/>
                    <a:lstStyle/>
                    <a:p>
                      <a:pPr algn="ctr" fontAlgn="t"/>
                      <a:r>
                        <a:rPr lang="en-US" sz="1400" b="0" i="0" u="none" strike="noStrike" dirty="0">
                          <a:solidFill>
                            <a:schemeClr val="bg1"/>
                          </a:solidFill>
                          <a:effectLst/>
                          <a:latin typeface="Arial" panose="020B0604020202020204" pitchFamily="34" charset="0"/>
                        </a:rPr>
                        <a:t>Roll Angle and Rate</a:t>
                      </a: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t"/>
                      <a:r>
                        <a:rPr lang="en-US" sz="1400" b="0" i="0" u="none" strike="noStrike" dirty="0">
                          <a:solidFill>
                            <a:schemeClr val="bg1"/>
                          </a:solidFill>
                          <a:effectLst/>
                          <a:latin typeface="Arial" panose="020B0604020202020204" pitchFamily="34" charset="0"/>
                        </a:rPr>
                        <a:t>None</a:t>
                      </a: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388708615"/>
                  </a:ext>
                </a:extLst>
              </a:tr>
              <a:tr h="606341">
                <a:tc>
                  <a:txBody>
                    <a:bodyPr/>
                    <a:lstStyle/>
                    <a:p>
                      <a:pPr algn="ctr" fontAlgn="t"/>
                      <a:r>
                        <a:rPr lang="en-US" sz="1400" b="0" i="0" u="none" strike="noStrike" dirty="0">
                          <a:solidFill>
                            <a:schemeClr val="bg1"/>
                          </a:solidFill>
                          <a:effectLst/>
                          <a:latin typeface="Arial" panose="020B0604020202020204" pitchFamily="34" charset="0"/>
                        </a:rPr>
                        <a:t>If this is a constellation, describe any requirements relating to how each satellite must operate relative to the others</a:t>
                      </a: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t"/>
                      <a:r>
                        <a:rPr lang="en-US" sz="1400" b="0" i="0" u="none" strike="noStrike" dirty="0">
                          <a:solidFill>
                            <a:schemeClr val="bg1"/>
                          </a:solidFill>
                          <a:effectLst/>
                          <a:latin typeface="Arial" panose="020B0604020202020204" pitchFamily="34" charset="0"/>
                        </a:rPr>
                        <a:t>Independently controlled probes</a:t>
                      </a: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57088925"/>
                  </a:ext>
                </a:extLst>
              </a:tr>
            </a:tbl>
          </a:graphicData>
        </a:graphic>
      </p:graphicFrame>
      <p:sp>
        <p:nvSpPr>
          <p:cNvPr id="4" name="TextBox 3">
            <a:extLst>
              <a:ext uri="{FF2B5EF4-FFF2-40B4-BE49-F238E27FC236}">
                <a16:creationId xmlns:a16="http://schemas.microsoft.com/office/drawing/2014/main" id="{5529599E-A46D-1ECE-8533-03202DA4F78F}"/>
              </a:ext>
            </a:extLst>
          </p:cNvPr>
          <p:cNvSpPr txBox="1"/>
          <p:nvPr/>
        </p:nvSpPr>
        <p:spPr>
          <a:xfrm>
            <a:off x="9096713" y="1354674"/>
            <a:ext cx="2940423" cy="707886"/>
          </a:xfrm>
          <a:prstGeom prst="rect">
            <a:avLst/>
          </a:prstGeom>
          <a:noFill/>
        </p:spPr>
        <p:txBody>
          <a:bodyPr wrap="square" rtlCol="0">
            <a:spAutoFit/>
          </a:bodyPr>
          <a:lstStyle/>
          <a:p>
            <a:r>
              <a:rPr lang="en-US" sz="2000" b="1" dirty="0">
                <a:solidFill>
                  <a:srgbClr val="FFFF00"/>
                </a:solidFill>
              </a:rPr>
              <a:t>Sized chemical propellant load for 10 years on-orbit</a:t>
            </a:r>
          </a:p>
        </p:txBody>
      </p:sp>
    </p:spTree>
    <p:extLst>
      <p:ext uri="{BB962C8B-B14F-4D97-AF65-F5344CB8AC3E}">
        <p14:creationId xmlns:p14="http://schemas.microsoft.com/office/powerpoint/2010/main" val="3886389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1C089-05AD-35F8-569F-0CCABAB8EAA3}"/>
              </a:ext>
            </a:extLst>
          </p:cNvPr>
          <p:cNvSpPr>
            <a:spLocks noGrp="1"/>
          </p:cNvSpPr>
          <p:nvPr>
            <p:ph type="title"/>
          </p:nvPr>
        </p:nvSpPr>
        <p:spPr>
          <a:xfrm>
            <a:off x="624026" y="197132"/>
            <a:ext cx="10515600" cy="610235"/>
          </a:xfrm>
        </p:spPr>
        <p:txBody>
          <a:bodyPr/>
          <a:lstStyle/>
          <a:p>
            <a:r>
              <a:rPr lang="en-US" dirty="0"/>
              <a:t>Science Payload (on each spacecraft)</a:t>
            </a:r>
          </a:p>
        </p:txBody>
      </p:sp>
      <p:graphicFrame>
        <p:nvGraphicFramePr>
          <p:cNvPr id="4" name="Table 3">
            <a:extLst>
              <a:ext uri="{FF2B5EF4-FFF2-40B4-BE49-F238E27FC236}">
                <a16:creationId xmlns:a16="http://schemas.microsoft.com/office/drawing/2014/main" id="{ABF06C48-6F9F-5A2F-54C7-0527B51A250B}"/>
              </a:ext>
            </a:extLst>
          </p:cNvPr>
          <p:cNvGraphicFramePr>
            <a:graphicFrameLocks noGrp="1"/>
          </p:cNvGraphicFramePr>
          <p:nvPr>
            <p:extLst>
              <p:ext uri="{D42A27DB-BD31-4B8C-83A1-F6EECF244321}">
                <p14:modId xmlns:p14="http://schemas.microsoft.com/office/powerpoint/2010/main" val="4264345798"/>
              </p:ext>
            </p:extLst>
          </p:nvPr>
        </p:nvGraphicFramePr>
        <p:xfrm>
          <a:off x="932329" y="884258"/>
          <a:ext cx="10327342" cy="5560065"/>
        </p:xfrm>
        <a:graphic>
          <a:graphicData uri="http://schemas.openxmlformats.org/drawingml/2006/table">
            <a:tbl>
              <a:tblPr/>
              <a:tblGrid>
                <a:gridCol w="1339487">
                  <a:extLst>
                    <a:ext uri="{9D8B030D-6E8A-4147-A177-3AD203B41FA5}">
                      <a16:colId xmlns:a16="http://schemas.microsoft.com/office/drawing/2014/main" val="1176083404"/>
                    </a:ext>
                  </a:extLst>
                </a:gridCol>
                <a:gridCol w="1543988">
                  <a:extLst>
                    <a:ext uri="{9D8B030D-6E8A-4147-A177-3AD203B41FA5}">
                      <a16:colId xmlns:a16="http://schemas.microsoft.com/office/drawing/2014/main" val="2043025956"/>
                    </a:ext>
                  </a:extLst>
                </a:gridCol>
                <a:gridCol w="2075694">
                  <a:extLst>
                    <a:ext uri="{9D8B030D-6E8A-4147-A177-3AD203B41FA5}">
                      <a16:colId xmlns:a16="http://schemas.microsoft.com/office/drawing/2014/main" val="1375066580"/>
                    </a:ext>
                  </a:extLst>
                </a:gridCol>
                <a:gridCol w="1789391">
                  <a:extLst>
                    <a:ext uri="{9D8B030D-6E8A-4147-A177-3AD203B41FA5}">
                      <a16:colId xmlns:a16="http://schemas.microsoft.com/office/drawing/2014/main" val="3094473459"/>
                    </a:ext>
                  </a:extLst>
                </a:gridCol>
                <a:gridCol w="1789391">
                  <a:extLst>
                    <a:ext uri="{9D8B030D-6E8A-4147-A177-3AD203B41FA5}">
                      <a16:colId xmlns:a16="http://schemas.microsoft.com/office/drawing/2014/main" val="4261862324"/>
                    </a:ext>
                  </a:extLst>
                </a:gridCol>
                <a:gridCol w="1789391">
                  <a:extLst>
                    <a:ext uri="{9D8B030D-6E8A-4147-A177-3AD203B41FA5}">
                      <a16:colId xmlns:a16="http://schemas.microsoft.com/office/drawing/2014/main" val="927971643"/>
                    </a:ext>
                  </a:extLst>
                </a:gridCol>
              </a:tblGrid>
              <a:tr h="389438">
                <a:tc rowSpan="2" gridSpan="2">
                  <a:txBody>
                    <a:bodyPr/>
                    <a:lstStyle/>
                    <a:p>
                      <a:pPr algn="ctr" fontAlgn="b"/>
                      <a:r>
                        <a:rPr lang="en-US" sz="1400" b="1" i="0" u="none" strike="noStrike" dirty="0">
                          <a:solidFill>
                            <a:schemeClr val="accent4"/>
                          </a:solidFill>
                          <a:effectLst/>
                          <a:latin typeface="Arial" panose="020B0604020202020204" pitchFamily="34" charset="0"/>
                        </a:rPr>
                        <a:t>Assumptions</a:t>
                      </a:r>
                    </a:p>
                  </a:txBody>
                  <a:tcPr marL="6405" marR="6405" marT="640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noFill/>
                  </a:tcPr>
                </a:tc>
                <a:tc rowSpan="2" hMerge="1">
                  <a:txBody>
                    <a:bodyPr/>
                    <a:lstStyle/>
                    <a:p>
                      <a:endParaRPr lang="en-US"/>
                    </a:p>
                  </a:txBody>
                  <a:tcPr>
                    <a:lnL w="19050" cap="flat" cmpd="sng" algn="ctr">
                      <a:solidFill>
                        <a:schemeClr val="bg1"/>
                      </a:solidFill>
                      <a:prstDash val="solid"/>
                      <a:round/>
                      <a:headEnd type="none" w="med" len="med"/>
                      <a:tailEnd type="none" w="med" len="med"/>
                    </a:lnL>
                  </a:tcPr>
                </a:tc>
                <a:tc gridSpan="4">
                  <a:txBody>
                    <a:bodyPr/>
                    <a:lstStyle/>
                    <a:p>
                      <a:pPr algn="ctr" fontAlgn="b"/>
                      <a:r>
                        <a:rPr lang="en-US" sz="1400" b="1" i="0" u="none" strike="noStrike" dirty="0">
                          <a:solidFill>
                            <a:schemeClr val="accent4"/>
                          </a:solidFill>
                          <a:effectLst/>
                          <a:latin typeface="Arial" panose="020B0604020202020204" pitchFamily="34" charset="0"/>
                        </a:rPr>
                        <a:t>Instrument</a:t>
                      </a:r>
                    </a:p>
                  </a:txBody>
                  <a:tcPr marL="6405" marR="6405" marT="640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hMerge="1">
                  <a:txBody>
                    <a:bodyPr/>
                    <a:lstStyle/>
                    <a:p>
                      <a:pPr algn="ctr" fontAlgn="b"/>
                      <a:endParaRPr lang="en-US" sz="1200" b="1" i="0" u="none" strike="noStrike">
                        <a:solidFill>
                          <a:schemeClr val="bg1"/>
                        </a:solidFill>
                        <a:effectLst/>
                        <a:latin typeface="Arial" panose="020B0604020202020204" pitchFamily="34" charset="0"/>
                      </a:endParaRPr>
                    </a:p>
                  </a:txBody>
                  <a:tcPr marL="6405" marR="6405" marT="640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hMerge="1">
                  <a:txBody>
                    <a:bodyPr/>
                    <a:lstStyle/>
                    <a:p>
                      <a:pPr algn="ctr" fontAlgn="b"/>
                      <a:endParaRPr lang="en-US" sz="1200" b="1" i="0" u="none" strike="noStrike">
                        <a:solidFill>
                          <a:schemeClr val="bg1"/>
                        </a:solidFill>
                        <a:effectLst/>
                        <a:latin typeface="Arial" panose="020B0604020202020204" pitchFamily="34" charset="0"/>
                      </a:endParaRPr>
                    </a:p>
                  </a:txBody>
                  <a:tcPr marL="6405" marR="6405" marT="640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hMerge="1">
                  <a:txBody>
                    <a:bodyPr/>
                    <a:lstStyle/>
                    <a:p>
                      <a:pPr algn="ctr" fontAlgn="b"/>
                      <a:endParaRPr lang="en-US" sz="1200" b="1" i="0" u="none" strike="noStrike" dirty="0">
                        <a:solidFill>
                          <a:schemeClr val="bg1"/>
                        </a:solidFill>
                        <a:effectLst/>
                        <a:latin typeface="Arial" panose="020B0604020202020204" pitchFamily="34" charset="0"/>
                      </a:endParaRPr>
                    </a:p>
                  </a:txBody>
                  <a:tcPr marL="6405" marR="6405" marT="640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10522806"/>
                  </a:ext>
                </a:extLst>
              </a:tr>
              <a:tr h="384285">
                <a:tc gridSpan="2" vMerge="1">
                  <a:txBody>
                    <a:bodyPr/>
                    <a:lstStyle/>
                    <a:p>
                      <a:pPr algn="l" fontAlgn="b"/>
                      <a:r>
                        <a:rPr lang="en-US" sz="1200" b="1" i="0" u="none" strike="noStrike" dirty="0">
                          <a:solidFill>
                            <a:schemeClr val="bg1"/>
                          </a:solidFill>
                          <a:effectLst/>
                          <a:latin typeface="Arial" panose="020B0604020202020204" pitchFamily="34" charset="0"/>
                        </a:rPr>
                        <a:t>Req's</a:t>
                      </a:r>
                    </a:p>
                  </a:txBody>
                  <a:tcPr marL="6405" marR="6405" marT="640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hMerge="1" vMerge="1">
                  <a:txBody>
                    <a:bodyPr/>
                    <a:lstStyle/>
                    <a:p>
                      <a:endParaRPr lang="en-US"/>
                    </a:p>
                  </a:txBody>
                  <a:tcPr/>
                </a:tc>
                <a:tc>
                  <a:txBody>
                    <a:bodyPr/>
                    <a:lstStyle/>
                    <a:p>
                      <a:pPr algn="ctr" fontAlgn="b"/>
                      <a:r>
                        <a:rPr lang="en-US" sz="1200" b="0" i="0" u="none" strike="noStrike" dirty="0">
                          <a:solidFill>
                            <a:schemeClr val="accent4"/>
                          </a:solidFill>
                          <a:effectLst/>
                          <a:latin typeface="Arial" panose="020B0604020202020204" pitchFamily="34" charset="0"/>
                        </a:rPr>
                        <a:t>Mag</a:t>
                      </a:r>
                    </a:p>
                  </a:txBody>
                  <a:tcPr marL="6405" marR="6405" marT="6405" marB="0" anchor="ctr">
                    <a:lnL w="19050"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noFill/>
                  </a:tcPr>
                </a:tc>
                <a:tc>
                  <a:txBody>
                    <a:bodyPr/>
                    <a:lstStyle/>
                    <a:p>
                      <a:pPr algn="ctr" fontAlgn="b"/>
                      <a:r>
                        <a:rPr lang="en-US" sz="1200" b="0" i="0" u="none" strike="noStrike" dirty="0">
                          <a:solidFill>
                            <a:schemeClr val="accent4"/>
                          </a:solidFill>
                          <a:effectLst/>
                          <a:latin typeface="Arial" panose="020B0604020202020204" pitchFamily="34" charset="0"/>
                        </a:rPr>
                        <a:t>2X (Ions w/o Comp)</a:t>
                      </a:r>
                    </a:p>
                  </a:txBody>
                  <a:tcPr marL="6405" marR="6405" marT="640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noFill/>
                  </a:tcPr>
                </a:tc>
                <a:tc>
                  <a:txBody>
                    <a:bodyPr/>
                    <a:lstStyle/>
                    <a:p>
                      <a:pPr algn="ctr" fontAlgn="b"/>
                      <a:r>
                        <a:rPr lang="en-US" sz="1200" b="0" i="0" u="none" strike="noStrike" dirty="0">
                          <a:solidFill>
                            <a:schemeClr val="accent4"/>
                          </a:solidFill>
                          <a:effectLst/>
                          <a:latin typeface="Arial" panose="020B0604020202020204" pitchFamily="34" charset="0"/>
                        </a:rPr>
                        <a:t>2X (Electrons)</a:t>
                      </a:r>
                    </a:p>
                  </a:txBody>
                  <a:tcPr marL="6405" marR="6405" marT="640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noFill/>
                  </a:tcPr>
                </a:tc>
                <a:tc>
                  <a:txBody>
                    <a:bodyPr/>
                    <a:lstStyle/>
                    <a:p>
                      <a:pPr algn="ctr" fontAlgn="b"/>
                      <a:r>
                        <a:rPr lang="en-US" sz="1200" b="0" i="0" u="none" strike="noStrike" dirty="0">
                          <a:solidFill>
                            <a:schemeClr val="accent4"/>
                          </a:solidFill>
                          <a:effectLst/>
                          <a:latin typeface="Arial" panose="020B0604020202020204" pitchFamily="34" charset="0"/>
                        </a:rPr>
                        <a:t>1X (Ions w Comp)</a:t>
                      </a:r>
                    </a:p>
                  </a:txBody>
                  <a:tcPr marL="6405" marR="6405" marT="6405" marB="0" anchor="ctr">
                    <a:lnL w="9525"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301013047"/>
                  </a:ext>
                </a:extLst>
              </a:tr>
              <a:tr h="260382">
                <a:tc gridSpan="2">
                  <a:txBody>
                    <a:bodyPr/>
                    <a:lstStyle/>
                    <a:p>
                      <a:pPr lvl="0" algn="l" fontAlgn="b"/>
                      <a:r>
                        <a:rPr lang="en-US" sz="1200" b="1" i="0" u="none" strike="noStrike" dirty="0">
                          <a:solidFill>
                            <a:schemeClr val="bg1"/>
                          </a:solidFill>
                          <a:effectLst/>
                          <a:latin typeface="Arial" panose="020B0604020202020204" pitchFamily="34" charset="0"/>
                        </a:rPr>
                        <a:t>Instrument</a:t>
                      </a:r>
                    </a:p>
                  </a:txBody>
                  <a:tcPr marR="6405" marT="640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lnL w="19050" cap="flat" cmpd="sng" algn="ctr">
                      <a:solidFill>
                        <a:schemeClr val="bg1"/>
                      </a:solidFill>
                      <a:prstDash val="solid"/>
                      <a:round/>
                      <a:headEnd type="none" w="med" len="med"/>
                      <a:tailEnd type="none" w="med" len="med"/>
                    </a:lnL>
                  </a:tcPr>
                </a:tc>
                <a:tc>
                  <a:txBody>
                    <a:bodyPr/>
                    <a:lstStyle/>
                    <a:p>
                      <a:pPr algn="ctr" fontAlgn="b"/>
                      <a:r>
                        <a:rPr lang="en-US" sz="1200" b="0" i="0" u="none" strike="noStrike" dirty="0">
                          <a:solidFill>
                            <a:schemeClr val="bg1"/>
                          </a:solidFill>
                          <a:effectLst/>
                          <a:latin typeface="Arial" panose="020B0604020202020204" pitchFamily="34" charset="0"/>
                        </a:rPr>
                        <a:t> </a:t>
                      </a:r>
                    </a:p>
                  </a:txBody>
                  <a:tcPr marL="6405" marR="6405" marT="6405" marB="0" anchor="ctr">
                    <a:lnL w="19050"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PAS (SolO)</a:t>
                      </a:r>
                    </a:p>
                  </a:txBody>
                  <a:tcPr marL="6405" marR="6405" marT="640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EAS (SolO)</a:t>
                      </a:r>
                    </a:p>
                  </a:txBody>
                  <a:tcPr marL="6405" marR="6405" marT="640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FIPS (UM/Sue)</a:t>
                      </a:r>
                    </a:p>
                  </a:txBody>
                  <a:tcPr marL="6405" marR="6405" marT="6405" marB="0" anchor="ctr">
                    <a:lnL w="9525"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1288223847"/>
                  </a:ext>
                </a:extLst>
              </a:tr>
              <a:tr h="260382">
                <a:tc>
                  <a:txBody>
                    <a:bodyPr/>
                    <a:lstStyle/>
                    <a:p>
                      <a:pPr algn="l" fontAlgn="b"/>
                      <a:r>
                        <a:rPr lang="en-US" sz="1200" b="1" i="0" u="none" strike="noStrike" dirty="0">
                          <a:solidFill>
                            <a:schemeClr val="bg1"/>
                          </a:solidFill>
                          <a:effectLst/>
                          <a:latin typeface="Arial" panose="020B0604020202020204" pitchFamily="34" charset="0"/>
                        </a:rPr>
                        <a:t> </a:t>
                      </a:r>
                    </a:p>
                  </a:txBody>
                  <a:tcPr marL="6405" marR="6405" marT="6405" marB="0" anchor="ctr">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l" fontAlgn="b"/>
                      <a:r>
                        <a:rPr lang="en-US" sz="1200" b="0" i="0" u="none" strike="noStrike" dirty="0">
                          <a:solidFill>
                            <a:schemeClr val="bg1"/>
                          </a:solidFill>
                          <a:effectLst/>
                          <a:latin typeface="Arial" panose="020B0604020202020204" pitchFamily="34" charset="0"/>
                        </a:rPr>
                        <a:t>Size/dims</a:t>
                      </a:r>
                    </a:p>
                  </a:txBody>
                  <a:tcPr marL="6405" marR="6405" marT="6405" marB="0"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prstDash val="soli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chemeClr val="bg1"/>
                          </a:solidFill>
                          <a:effectLst/>
                          <a:latin typeface="Arial" panose="020B0604020202020204" pitchFamily="34" charset="0"/>
                        </a:rPr>
                        <a:t>11cmx6.6cmx8.6 cm</a:t>
                      </a:r>
                    </a:p>
                  </a:txBody>
                  <a:tcPr marL="6405" marR="6405" marT="6405" marB="0" anchor="ctr">
                    <a:lnL w="19050"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30cm x 20cm x 20cm</a:t>
                      </a:r>
                    </a:p>
                  </a:txBody>
                  <a:tcPr marL="6405" marR="6405" marT="640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12cm x diam 14cm</a:t>
                      </a:r>
                    </a:p>
                  </a:txBody>
                  <a:tcPr marL="6405" marR="6405" marT="640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21cmx23cmx15cm</a:t>
                      </a:r>
                    </a:p>
                  </a:txBody>
                  <a:tcPr marL="6405" marR="6405" marT="6405" marB="0" anchor="ctr">
                    <a:lnL w="9525"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180009829"/>
                  </a:ext>
                </a:extLst>
              </a:tr>
              <a:tr h="260382">
                <a:tc>
                  <a:txBody>
                    <a:bodyPr/>
                    <a:lstStyle/>
                    <a:p>
                      <a:pPr algn="l" fontAlgn="b"/>
                      <a:r>
                        <a:rPr lang="en-US" sz="1200" b="1" i="0" u="none" strike="noStrike" dirty="0">
                          <a:solidFill>
                            <a:schemeClr val="bg1"/>
                          </a:solidFill>
                          <a:effectLst/>
                          <a:latin typeface="Arial" panose="020B0604020202020204" pitchFamily="34" charset="0"/>
                        </a:rPr>
                        <a:t> </a:t>
                      </a:r>
                    </a:p>
                  </a:txBody>
                  <a:tcPr marL="6405" marR="6405" marT="6405" marB="0" anchor="ctr">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l" fontAlgn="b"/>
                      <a:r>
                        <a:rPr lang="en-US" sz="1200" b="0" i="0" u="none" strike="noStrike" dirty="0">
                          <a:solidFill>
                            <a:schemeClr val="bg1"/>
                          </a:solidFill>
                          <a:effectLst/>
                          <a:latin typeface="Arial" panose="020B0604020202020204" pitchFamily="34" charset="0"/>
                        </a:rPr>
                        <a:t>Mass</a:t>
                      </a:r>
                    </a:p>
                  </a:txBody>
                  <a:tcPr marL="6405" marR="6405" marT="6405" marB="0"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chemeClr val="bg1"/>
                          </a:solidFill>
                          <a:effectLst/>
                          <a:latin typeface="Arial" panose="020B0604020202020204" pitchFamily="34" charset="0"/>
                        </a:rPr>
                        <a:t>1.0 kg (sensor: 250grams)</a:t>
                      </a:r>
                    </a:p>
                  </a:txBody>
                  <a:tcPr marL="6405" marR="6405" marT="6405" marB="0" anchor="ctr">
                    <a:lnL w="19050"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3 kg</a:t>
                      </a:r>
                    </a:p>
                  </a:txBody>
                  <a:tcPr marL="6405" marR="6405" marT="640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&lt;2 kg</a:t>
                      </a:r>
                    </a:p>
                  </a:txBody>
                  <a:tcPr marL="6405" marR="6405" marT="640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5kg</a:t>
                      </a:r>
                    </a:p>
                  </a:txBody>
                  <a:tcPr marL="6405" marR="6405" marT="6405" marB="0" anchor="ctr">
                    <a:lnL w="9525"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1761726565"/>
                  </a:ext>
                </a:extLst>
              </a:tr>
              <a:tr h="260382">
                <a:tc>
                  <a:txBody>
                    <a:bodyPr/>
                    <a:lstStyle/>
                    <a:p>
                      <a:pPr algn="l" fontAlgn="b"/>
                      <a:r>
                        <a:rPr lang="en-US" sz="1200" b="1" i="0" u="none" strike="noStrike" dirty="0">
                          <a:solidFill>
                            <a:schemeClr val="bg1"/>
                          </a:solidFill>
                          <a:effectLst/>
                          <a:latin typeface="Arial" panose="020B0604020202020204" pitchFamily="34" charset="0"/>
                        </a:rPr>
                        <a:t> </a:t>
                      </a:r>
                    </a:p>
                  </a:txBody>
                  <a:tcPr marL="6405" marR="6405" marT="6405" marB="0" anchor="ctr">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l" fontAlgn="b"/>
                      <a:r>
                        <a:rPr lang="en-US" sz="1200" b="0" i="0" u="none" strike="noStrike" dirty="0">
                          <a:solidFill>
                            <a:schemeClr val="bg1"/>
                          </a:solidFill>
                          <a:effectLst/>
                          <a:latin typeface="Arial" panose="020B0604020202020204" pitchFamily="34" charset="0"/>
                        </a:rPr>
                        <a:t>Placement on S/C</a:t>
                      </a:r>
                    </a:p>
                  </a:txBody>
                  <a:tcPr marL="6405" marR="6405" marT="6405" marB="0"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chemeClr val="bg1"/>
                          </a:solidFill>
                          <a:effectLst/>
                          <a:latin typeface="Arial" panose="020B0604020202020204" pitchFamily="34" charset="0"/>
                        </a:rPr>
                        <a:t>on boom (sun facing)</a:t>
                      </a:r>
                    </a:p>
                  </a:txBody>
                  <a:tcPr marL="6405" marR="6405" marT="6405" marB="0" anchor="ctr">
                    <a:lnL w="19050"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sun facing</a:t>
                      </a:r>
                    </a:p>
                  </a:txBody>
                  <a:tcPr marL="6405" marR="6405" marT="640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including sun dir.</a:t>
                      </a:r>
                    </a:p>
                  </a:txBody>
                  <a:tcPr marL="6405" marR="6405" marT="640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sun facing</a:t>
                      </a:r>
                    </a:p>
                  </a:txBody>
                  <a:tcPr marL="6405" marR="6405" marT="6405" marB="0" anchor="ctr">
                    <a:lnL w="9525"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3754153727"/>
                  </a:ext>
                </a:extLst>
              </a:tr>
              <a:tr h="260382">
                <a:tc>
                  <a:txBody>
                    <a:bodyPr/>
                    <a:lstStyle/>
                    <a:p>
                      <a:pPr algn="l" fontAlgn="b"/>
                      <a:r>
                        <a:rPr lang="en-US" sz="1200" b="1" i="0" u="none" strike="noStrike" dirty="0">
                          <a:solidFill>
                            <a:schemeClr val="bg1"/>
                          </a:solidFill>
                          <a:effectLst/>
                          <a:latin typeface="Arial" panose="020B0604020202020204" pitchFamily="34" charset="0"/>
                        </a:rPr>
                        <a:t> </a:t>
                      </a:r>
                    </a:p>
                  </a:txBody>
                  <a:tcPr marL="6405" marR="6405" marT="6405" marB="0" anchor="ctr">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l" fontAlgn="b"/>
                      <a:r>
                        <a:rPr lang="en-US" sz="1200" b="0" i="0" u="none" strike="noStrike" dirty="0">
                          <a:solidFill>
                            <a:schemeClr val="bg1"/>
                          </a:solidFill>
                          <a:effectLst/>
                          <a:latin typeface="Arial" panose="020B0604020202020204" pitchFamily="34" charset="0"/>
                        </a:rPr>
                        <a:t>Power</a:t>
                      </a:r>
                    </a:p>
                  </a:txBody>
                  <a:tcPr marL="6405" marR="6405" marT="6405" marB="0"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chemeClr val="bg1"/>
                          </a:solidFill>
                          <a:effectLst/>
                          <a:latin typeface="Arial" panose="020B0604020202020204" pitchFamily="34" charset="0"/>
                        </a:rPr>
                        <a:t>1.8 W</a:t>
                      </a:r>
                    </a:p>
                  </a:txBody>
                  <a:tcPr marL="6405" marR="6405" marT="6405" marB="0" anchor="ctr">
                    <a:lnL w="19050"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3 W</a:t>
                      </a:r>
                    </a:p>
                  </a:txBody>
                  <a:tcPr marL="6405" marR="6405" marT="640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2 W</a:t>
                      </a:r>
                    </a:p>
                  </a:txBody>
                  <a:tcPr marL="6405" marR="6405" marT="640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5W</a:t>
                      </a:r>
                    </a:p>
                  </a:txBody>
                  <a:tcPr marL="6405" marR="6405" marT="6405" marB="0" anchor="ctr">
                    <a:lnL w="9525"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478676095"/>
                  </a:ext>
                </a:extLst>
              </a:tr>
              <a:tr h="260382">
                <a:tc>
                  <a:txBody>
                    <a:bodyPr/>
                    <a:lstStyle/>
                    <a:p>
                      <a:pPr algn="l" fontAlgn="b"/>
                      <a:r>
                        <a:rPr lang="en-US" sz="1200" b="1" i="0" u="none" strike="noStrike" dirty="0">
                          <a:solidFill>
                            <a:schemeClr val="bg1"/>
                          </a:solidFill>
                          <a:effectLst/>
                          <a:latin typeface="Arial" panose="020B0604020202020204" pitchFamily="34" charset="0"/>
                        </a:rPr>
                        <a:t> </a:t>
                      </a:r>
                    </a:p>
                  </a:txBody>
                  <a:tcPr marL="6405" marR="6405" marT="6405" marB="0" anchor="ctr">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l" fontAlgn="b"/>
                      <a:r>
                        <a:rPr lang="en-US" sz="1200" b="0" i="0" u="none" strike="noStrike" dirty="0">
                          <a:solidFill>
                            <a:schemeClr val="bg1"/>
                          </a:solidFill>
                          <a:effectLst/>
                          <a:latin typeface="Arial" panose="020B0604020202020204" pitchFamily="34" charset="0"/>
                        </a:rPr>
                        <a:t>Survival Temp</a:t>
                      </a:r>
                    </a:p>
                  </a:txBody>
                  <a:tcPr marL="6405" marR="6405" marT="6405" marB="0"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chemeClr val="bg1"/>
                          </a:solidFill>
                          <a:effectLst/>
                          <a:latin typeface="Arial" panose="020B0604020202020204" pitchFamily="34" charset="0"/>
                        </a:rPr>
                        <a:t>-40 C - +65C</a:t>
                      </a:r>
                    </a:p>
                  </a:txBody>
                  <a:tcPr marL="6405" marR="6405" marT="6405" marB="0" anchor="ctr">
                    <a:lnL w="19050"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 </a:t>
                      </a:r>
                    </a:p>
                  </a:txBody>
                  <a:tcPr marL="6405" marR="6405" marT="640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 </a:t>
                      </a:r>
                    </a:p>
                  </a:txBody>
                  <a:tcPr marL="6405" marR="6405" marT="640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-35C-65C</a:t>
                      </a:r>
                    </a:p>
                  </a:txBody>
                  <a:tcPr marL="6405" marR="6405" marT="6405" marB="0" anchor="ctr">
                    <a:lnL w="9525"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3709763099"/>
                  </a:ext>
                </a:extLst>
              </a:tr>
              <a:tr h="260382">
                <a:tc>
                  <a:txBody>
                    <a:bodyPr/>
                    <a:lstStyle/>
                    <a:p>
                      <a:pPr algn="l" fontAlgn="b"/>
                      <a:r>
                        <a:rPr lang="en-US" sz="1200" b="1" i="0" u="none" strike="noStrike" dirty="0">
                          <a:solidFill>
                            <a:schemeClr val="bg1"/>
                          </a:solidFill>
                          <a:effectLst/>
                          <a:latin typeface="Arial" panose="020B0604020202020204" pitchFamily="34" charset="0"/>
                        </a:rPr>
                        <a:t> </a:t>
                      </a:r>
                    </a:p>
                  </a:txBody>
                  <a:tcPr marL="6405" marR="6405" marT="6405" marB="0" anchor="ctr">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fontAlgn="b"/>
                      <a:r>
                        <a:rPr lang="en-US" sz="1200" b="0" i="0" u="none" strike="noStrike" dirty="0">
                          <a:solidFill>
                            <a:schemeClr val="bg1"/>
                          </a:solidFill>
                          <a:effectLst/>
                          <a:latin typeface="Arial" panose="020B0604020202020204" pitchFamily="34" charset="0"/>
                        </a:rPr>
                        <a:t>Operating Temp</a:t>
                      </a:r>
                    </a:p>
                  </a:txBody>
                  <a:tcPr marL="6405" marR="6405" marT="6405" marB="0"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chemeClr val="bg1"/>
                          </a:solidFill>
                          <a:effectLst/>
                          <a:latin typeface="Arial" panose="020B0604020202020204" pitchFamily="34" charset="0"/>
                        </a:rPr>
                        <a:t>-30C - +40C</a:t>
                      </a:r>
                    </a:p>
                  </a:txBody>
                  <a:tcPr marL="6405" marR="6405" marT="6405" marB="0" anchor="ctr">
                    <a:lnL w="19050"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-20C / +50C</a:t>
                      </a:r>
                    </a:p>
                  </a:txBody>
                  <a:tcPr marL="6405" marR="6405" marT="640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-10C / +40C</a:t>
                      </a:r>
                    </a:p>
                  </a:txBody>
                  <a:tcPr marL="6405" marR="6405" marT="640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-30C-30C</a:t>
                      </a:r>
                    </a:p>
                  </a:txBody>
                  <a:tcPr marL="6405" marR="6405" marT="6405" marB="0" anchor="ctr">
                    <a:lnL w="9525"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866775329"/>
                  </a:ext>
                </a:extLst>
              </a:tr>
              <a:tr h="260382">
                <a:tc gridSpan="2">
                  <a:txBody>
                    <a:bodyPr/>
                    <a:lstStyle/>
                    <a:p>
                      <a:pPr algn="l" fontAlgn="b"/>
                      <a:r>
                        <a:rPr lang="en-US" sz="1200" b="1" i="0" u="none" strike="noStrike" dirty="0">
                          <a:solidFill>
                            <a:schemeClr val="bg1"/>
                          </a:solidFill>
                          <a:effectLst/>
                          <a:latin typeface="Arial" panose="020B0604020202020204" pitchFamily="34" charset="0"/>
                        </a:rPr>
                        <a:t>Data</a:t>
                      </a:r>
                    </a:p>
                  </a:txBody>
                  <a:tcPr marR="6405" marT="640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noFill/>
                  </a:tcPr>
                </a:tc>
                <a:tc hMerge="1">
                  <a:txBody>
                    <a:bodyPr/>
                    <a:lstStyle/>
                    <a:p>
                      <a:endParaRPr lang="en-US"/>
                    </a:p>
                  </a:txBody>
                  <a:tcPr>
                    <a:lnL w="19050" cap="flat" cmpd="sng" algn="ctr">
                      <a:solidFill>
                        <a:schemeClr val="bg1"/>
                      </a:solidFill>
                      <a:prstDash val="solid"/>
                      <a:round/>
                      <a:headEnd type="none" w="med" len="med"/>
                      <a:tailEnd type="none" w="med" len="med"/>
                    </a:lnL>
                    <a:lnT w="9525" cap="flat" cmpd="sng" algn="ctr">
                      <a:solidFill>
                        <a:schemeClr val="bg1"/>
                      </a:solidFill>
                      <a:prstDash val="solid"/>
                      <a:round/>
                      <a:headEnd type="none" w="med" len="med"/>
                      <a:tailEnd type="none" w="med" len="med"/>
                    </a:lnT>
                  </a:tcPr>
                </a:tc>
                <a:tc>
                  <a:txBody>
                    <a:bodyPr/>
                    <a:lstStyle/>
                    <a:p>
                      <a:pPr algn="ctr" fontAlgn="b"/>
                      <a:r>
                        <a:rPr lang="en-US" sz="1200" b="0" i="0" u="none" strike="noStrike" dirty="0">
                          <a:solidFill>
                            <a:schemeClr val="bg1"/>
                          </a:solidFill>
                          <a:effectLst/>
                          <a:latin typeface="Arial" panose="020B0604020202020204" pitchFamily="34" charset="0"/>
                        </a:rPr>
                        <a:t> </a:t>
                      </a:r>
                    </a:p>
                  </a:txBody>
                  <a:tcPr marL="6405" marR="6405" marT="6405" marB="0" anchor="ctr">
                    <a:lnL w="19050"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 </a:t>
                      </a:r>
                    </a:p>
                  </a:txBody>
                  <a:tcPr marL="6405" marR="6405" marT="640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 </a:t>
                      </a:r>
                    </a:p>
                  </a:txBody>
                  <a:tcPr marL="6405" marR="6405" marT="640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 </a:t>
                      </a:r>
                    </a:p>
                  </a:txBody>
                  <a:tcPr marL="6405" marR="6405" marT="6405" marB="0" anchor="ctr">
                    <a:lnL w="9525"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1237309094"/>
                  </a:ext>
                </a:extLst>
              </a:tr>
              <a:tr h="572841">
                <a:tc>
                  <a:txBody>
                    <a:bodyPr/>
                    <a:lstStyle/>
                    <a:p>
                      <a:pPr algn="l" fontAlgn="ctr"/>
                      <a:r>
                        <a:rPr lang="en-US" sz="1200" b="1" i="0" u="none" strike="noStrike" dirty="0">
                          <a:solidFill>
                            <a:schemeClr val="bg1"/>
                          </a:solidFill>
                          <a:effectLst/>
                          <a:latin typeface="Arial" panose="020B0604020202020204" pitchFamily="34" charset="0"/>
                        </a:rPr>
                        <a:t> </a:t>
                      </a:r>
                    </a:p>
                  </a:txBody>
                  <a:tcPr marL="6405" marR="6405" marT="6405" marB="0" anchor="ctr">
                    <a:lnL w="190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l" fontAlgn="ctr"/>
                      <a:r>
                        <a:rPr lang="en-US" sz="1200" b="0" i="0" u="none" strike="noStrike" dirty="0">
                          <a:solidFill>
                            <a:schemeClr val="bg1"/>
                          </a:solidFill>
                          <a:effectLst/>
                          <a:latin typeface="Arial" panose="020B0604020202020204" pitchFamily="34" charset="0"/>
                        </a:rPr>
                        <a:t>Volume (daily)</a:t>
                      </a:r>
                    </a:p>
                  </a:txBody>
                  <a:tcPr marL="6405" marR="6405" marT="6405" marB="0" anchor="ctr">
                    <a:lnL w="63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prstDash val="solid"/>
                    </a:lnT>
                    <a:lnB w="6350" cap="flat" cmpd="sng" algn="ctr">
                      <a:no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1 kbps continuous without compression</a:t>
                      </a:r>
                    </a:p>
                  </a:txBody>
                  <a:tcPr marL="6405" marR="6405" marT="6405" marB="0" anchor="ctr">
                    <a:lnL w="19050"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3 kbps (per second)</a:t>
                      </a:r>
                    </a:p>
                  </a:txBody>
                  <a:tcPr marL="6405" marR="6405" marT="640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2 kbps</a:t>
                      </a:r>
                      <a:br>
                        <a:rPr lang="en-US" sz="1200" b="0" i="0" u="none" strike="noStrike" dirty="0">
                          <a:solidFill>
                            <a:schemeClr val="bg1"/>
                          </a:solidFill>
                          <a:effectLst/>
                          <a:latin typeface="Arial" panose="020B0604020202020204" pitchFamily="34" charset="0"/>
                        </a:rPr>
                      </a:br>
                      <a:r>
                        <a:rPr lang="en-US" sz="1200" b="0" i="0" u="none" strike="noStrike" dirty="0">
                          <a:solidFill>
                            <a:schemeClr val="bg1"/>
                          </a:solidFill>
                          <a:effectLst/>
                          <a:latin typeface="Arial" panose="020B0604020202020204" pitchFamily="34" charset="0"/>
                        </a:rPr>
                        <a:t> (per second)</a:t>
                      </a:r>
                    </a:p>
                  </a:txBody>
                  <a:tcPr marL="6405" marR="6405" marT="640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5kbpsx24x3600s</a:t>
                      </a:r>
                    </a:p>
                  </a:txBody>
                  <a:tcPr marL="6405" marR="6405" marT="6405" marB="0" anchor="ctr">
                    <a:lnL w="9525"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3702795292"/>
                  </a:ext>
                </a:extLst>
              </a:tr>
              <a:tr h="260382">
                <a:tc>
                  <a:txBody>
                    <a:bodyPr/>
                    <a:lstStyle/>
                    <a:p>
                      <a:pPr algn="l" fontAlgn="b"/>
                      <a:r>
                        <a:rPr lang="en-US" sz="1200" b="1" i="0" u="none" strike="noStrike" dirty="0">
                          <a:solidFill>
                            <a:schemeClr val="bg1"/>
                          </a:solidFill>
                          <a:effectLst/>
                          <a:latin typeface="Arial" panose="020B0604020202020204" pitchFamily="34" charset="0"/>
                        </a:rPr>
                        <a:t> </a:t>
                      </a:r>
                    </a:p>
                  </a:txBody>
                  <a:tcPr marL="6405" marR="6405" marT="6405" marB="0" anchor="ctr">
                    <a:lnL w="190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fontAlgn="b"/>
                      <a:r>
                        <a:rPr lang="en-US" sz="1200" b="0" i="0" u="none" strike="noStrike" dirty="0">
                          <a:solidFill>
                            <a:schemeClr val="bg1"/>
                          </a:solidFill>
                          <a:effectLst/>
                          <a:latin typeface="Arial" panose="020B0604020202020204" pitchFamily="34" charset="0"/>
                        </a:rPr>
                        <a:t>Latency</a:t>
                      </a:r>
                    </a:p>
                  </a:txBody>
                  <a:tcPr marL="6405" marR="6405" marT="6405" marB="0" anchor="ctr">
                    <a:lnL w="63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real-time</a:t>
                      </a:r>
                    </a:p>
                  </a:txBody>
                  <a:tcPr marL="6405" marR="6405" marT="6405" marB="0" anchor="ctr">
                    <a:lnL w="19050"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 </a:t>
                      </a:r>
                    </a:p>
                  </a:txBody>
                  <a:tcPr marL="6405" marR="6405" marT="640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 </a:t>
                      </a:r>
                    </a:p>
                  </a:txBody>
                  <a:tcPr marL="6405" marR="6405" marT="640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real-time (beacon-mode)</a:t>
                      </a:r>
                    </a:p>
                  </a:txBody>
                  <a:tcPr marL="6405" marR="6405" marT="6405" marB="0" anchor="ctr">
                    <a:lnL w="9525"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235233621"/>
                  </a:ext>
                </a:extLst>
              </a:tr>
              <a:tr h="260382">
                <a:tc gridSpan="2">
                  <a:txBody>
                    <a:bodyPr/>
                    <a:lstStyle/>
                    <a:p>
                      <a:pPr algn="l" fontAlgn="b"/>
                      <a:r>
                        <a:rPr lang="en-US" sz="1200" b="1" i="0" u="none" strike="noStrike" dirty="0">
                          <a:solidFill>
                            <a:schemeClr val="bg1"/>
                          </a:solidFill>
                          <a:effectLst/>
                          <a:latin typeface="Arial" panose="020B0604020202020204" pitchFamily="34" charset="0"/>
                        </a:rPr>
                        <a:t>Pointing</a:t>
                      </a:r>
                    </a:p>
                  </a:txBody>
                  <a:tcPr marR="6405" marT="640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noFill/>
                  </a:tcPr>
                </a:tc>
                <a:tc hMerge="1">
                  <a:txBody>
                    <a:bodyPr/>
                    <a:lstStyle/>
                    <a:p>
                      <a:endParaRPr lang="en-US"/>
                    </a:p>
                  </a:txBody>
                  <a:tcPr>
                    <a:lnL w="19050" cap="flat" cmpd="sng" algn="ctr">
                      <a:solidFill>
                        <a:schemeClr val="bg1"/>
                      </a:solidFill>
                      <a:prstDash val="solid"/>
                      <a:round/>
                      <a:headEnd type="none" w="med" len="med"/>
                      <a:tailEnd type="none" w="med" len="med"/>
                    </a:lnL>
                    <a:lnT w="9525" cap="flat" cmpd="sng" algn="ctr">
                      <a:solidFill>
                        <a:schemeClr val="bg1"/>
                      </a:solidFill>
                      <a:prstDash val="solid"/>
                      <a:round/>
                      <a:headEnd type="none" w="med" len="med"/>
                      <a:tailEnd type="none" w="med" len="med"/>
                    </a:lnT>
                  </a:tcPr>
                </a:tc>
                <a:tc>
                  <a:txBody>
                    <a:bodyPr/>
                    <a:lstStyle/>
                    <a:p>
                      <a:pPr algn="ctr" fontAlgn="b"/>
                      <a:r>
                        <a:rPr lang="en-US" sz="1200" b="0" i="0" u="none" strike="noStrike" dirty="0">
                          <a:solidFill>
                            <a:schemeClr val="bg1"/>
                          </a:solidFill>
                          <a:effectLst/>
                          <a:latin typeface="Arial" panose="020B0604020202020204" pitchFamily="34" charset="0"/>
                        </a:rPr>
                        <a:t> </a:t>
                      </a:r>
                    </a:p>
                  </a:txBody>
                  <a:tcPr marL="6405" marR="6405" marT="6405" marB="0" anchor="ctr">
                    <a:lnL w="19050"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 </a:t>
                      </a:r>
                    </a:p>
                  </a:txBody>
                  <a:tcPr marL="6405" marR="6405" marT="640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 </a:t>
                      </a:r>
                    </a:p>
                  </a:txBody>
                  <a:tcPr marL="6405" marR="6405" marT="640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 </a:t>
                      </a:r>
                    </a:p>
                  </a:txBody>
                  <a:tcPr marL="6405" marR="6405" marT="6405" marB="0" anchor="ctr">
                    <a:lnL w="9525"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3307710695"/>
                  </a:ext>
                </a:extLst>
              </a:tr>
              <a:tr h="260382">
                <a:tc>
                  <a:txBody>
                    <a:bodyPr/>
                    <a:lstStyle/>
                    <a:p>
                      <a:pPr algn="l" fontAlgn="b"/>
                      <a:r>
                        <a:rPr lang="en-US" sz="1200" b="1" i="0" u="none" strike="noStrike" dirty="0">
                          <a:solidFill>
                            <a:schemeClr val="bg1"/>
                          </a:solidFill>
                          <a:effectLst/>
                          <a:latin typeface="Arial" panose="020B0604020202020204" pitchFamily="34" charset="0"/>
                        </a:rPr>
                        <a:t> </a:t>
                      </a:r>
                    </a:p>
                  </a:txBody>
                  <a:tcPr marL="6405" marR="6405" marT="6405" marB="0" anchor="ctr">
                    <a:lnL w="190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l" fontAlgn="b"/>
                      <a:r>
                        <a:rPr lang="en-US" sz="1200" b="0" i="0" u="none" strike="noStrike" dirty="0">
                          <a:solidFill>
                            <a:schemeClr val="bg1"/>
                          </a:solidFill>
                          <a:effectLst/>
                          <a:latin typeface="Arial" panose="020B0604020202020204" pitchFamily="34" charset="0"/>
                        </a:rPr>
                        <a:t>Stability</a:t>
                      </a:r>
                    </a:p>
                  </a:txBody>
                  <a:tcPr marL="6405" marR="6405" marT="6405" marB="0" anchor="ctr">
                    <a:lnL w="63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prstDash val="solid"/>
                    </a:lnT>
                    <a:lnB w="6350" cap="flat" cmpd="sng" algn="ctr">
                      <a:no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&lt;1 deg</a:t>
                      </a:r>
                    </a:p>
                  </a:txBody>
                  <a:tcPr marL="6405" marR="6405" marT="6405" marB="0" anchor="ctr">
                    <a:lnL w="19050"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&lt;1 deg</a:t>
                      </a:r>
                    </a:p>
                  </a:txBody>
                  <a:tcPr marL="6405" marR="6405" marT="640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&lt;1 deg</a:t>
                      </a:r>
                    </a:p>
                  </a:txBody>
                  <a:tcPr marL="6405" marR="6405" marT="640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&lt;1 deg</a:t>
                      </a:r>
                    </a:p>
                  </a:txBody>
                  <a:tcPr marL="6405" marR="6405" marT="6405" marB="0" anchor="ctr">
                    <a:lnL w="9525"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1996051546"/>
                  </a:ext>
                </a:extLst>
              </a:tr>
              <a:tr h="260382">
                <a:tc>
                  <a:txBody>
                    <a:bodyPr/>
                    <a:lstStyle/>
                    <a:p>
                      <a:pPr algn="l" fontAlgn="b"/>
                      <a:r>
                        <a:rPr lang="en-US" sz="1200" b="1" i="0" u="none" strike="noStrike" dirty="0">
                          <a:solidFill>
                            <a:schemeClr val="bg1"/>
                          </a:solidFill>
                          <a:effectLst/>
                          <a:latin typeface="Arial" panose="020B0604020202020204" pitchFamily="34" charset="0"/>
                        </a:rPr>
                        <a:t> </a:t>
                      </a:r>
                    </a:p>
                  </a:txBody>
                  <a:tcPr marL="6405" marR="6405" marT="6405" marB="0" anchor="ctr">
                    <a:lnL w="190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fontAlgn="b"/>
                      <a:r>
                        <a:rPr lang="en-US" sz="1200" b="0" i="0" u="none" strike="noStrike" dirty="0">
                          <a:solidFill>
                            <a:schemeClr val="bg1"/>
                          </a:solidFill>
                          <a:effectLst/>
                          <a:latin typeface="Arial" panose="020B0604020202020204" pitchFamily="34" charset="0"/>
                        </a:rPr>
                        <a:t>Accuracy</a:t>
                      </a:r>
                    </a:p>
                  </a:txBody>
                  <a:tcPr marL="6405" marR="6405" marT="6405" marB="0" anchor="ctr">
                    <a:lnL w="63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&lt;1 deg</a:t>
                      </a:r>
                    </a:p>
                  </a:txBody>
                  <a:tcPr marL="6405" marR="6405" marT="6405" marB="0" anchor="ctr">
                    <a:lnL w="19050"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&lt;1 deg</a:t>
                      </a:r>
                    </a:p>
                  </a:txBody>
                  <a:tcPr marL="6405" marR="6405" marT="640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&lt;1 deg</a:t>
                      </a:r>
                    </a:p>
                  </a:txBody>
                  <a:tcPr marL="6405" marR="6405" marT="640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&lt;1 deg</a:t>
                      </a:r>
                    </a:p>
                  </a:txBody>
                  <a:tcPr marL="6405" marR="6405" marT="6405" marB="0" anchor="ctr">
                    <a:lnL w="9525"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135093936"/>
                  </a:ext>
                </a:extLst>
              </a:tr>
              <a:tr h="260382">
                <a:tc gridSpan="2">
                  <a:txBody>
                    <a:bodyPr/>
                    <a:lstStyle/>
                    <a:p>
                      <a:pPr algn="l" fontAlgn="b"/>
                      <a:r>
                        <a:rPr lang="en-US" sz="1200" b="1" i="0" u="none" strike="noStrike" dirty="0">
                          <a:solidFill>
                            <a:schemeClr val="bg1"/>
                          </a:solidFill>
                          <a:effectLst/>
                          <a:latin typeface="Arial" panose="020B0604020202020204" pitchFamily="34" charset="0"/>
                        </a:rPr>
                        <a:t>Environment</a:t>
                      </a:r>
                    </a:p>
                  </a:txBody>
                  <a:tcPr marR="6405" marT="640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noFill/>
                  </a:tcPr>
                </a:tc>
                <a:tc hMerge="1">
                  <a:txBody>
                    <a:bodyPr/>
                    <a:lstStyle/>
                    <a:p>
                      <a:endParaRPr lang="en-US"/>
                    </a:p>
                  </a:txBody>
                  <a:tcPr>
                    <a:lnL w="19050" cap="flat" cmpd="sng" algn="ctr">
                      <a:solidFill>
                        <a:schemeClr val="bg1"/>
                      </a:solidFill>
                      <a:prstDash val="solid"/>
                      <a:round/>
                      <a:headEnd type="none" w="med" len="med"/>
                      <a:tailEnd type="none" w="med" len="med"/>
                    </a:lnL>
                    <a:lnT w="9525" cap="flat" cmpd="sng" algn="ctr">
                      <a:solidFill>
                        <a:schemeClr val="bg1"/>
                      </a:solidFill>
                      <a:prstDash val="solid"/>
                      <a:round/>
                      <a:headEnd type="none" w="med" len="med"/>
                      <a:tailEnd type="none" w="med" len="med"/>
                    </a:lnT>
                  </a:tcPr>
                </a:tc>
                <a:tc>
                  <a:txBody>
                    <a:bodyPr/>
                    <a:lstStyle/>
                    <a:p>
                      <a:pPr algn="ctr" fontAlgn="b"/>
                      <a:r>
                        <a:rPr lang="en-US" sz="1200" b="0" i="0" u="none" strike="noStrike" dirty="0">
                          <a:solidFill>
                            <a:schemeClr val="bg1"/>
                          </a:solidFill>
                          <a:effectLst/>
                          <a:latin typeface="Arial" panose="020B0604020202020204" pitchFamily="34" charset="0"/>
                        </a:rPr>
                        <a:t> </a:t>
                      </a:r>
                    </a:p>
                  </a:txBody>
                  <a:tcPr marL="6405" marR="6405" marT="6405" marB="0" anchor="ctr">
                    <a:lnL w="19050"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 </a:t>
                      </a:r>
                    </a:p>
                  </a:txBody>
                  <a:tcPr marL="6405" marR="6405" marT="640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 </a:t>
                      </a:r>
                    </a:p>
                  </a:txBody>
                  <a:tcPr marL="6405" marR="6405" marT="640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 </a:t>
                      </a:r>
                    </a:p>
                  </a:txBody>
                  <a:tcPr marL="6405" marR="6405" marT="6405" marB="0" anchor="ctr">
                    <a:lnL w="9525"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4073711035"/>
                  </a:ext>
                </a:extLst>
              </a:tr>
              <a:tr h="260382">
                <a:tc>
                  <a:txBody>
                    <a:bodyPr/>
                    <a:lstStyle/>
                    <a:p>
                      <a:pPr algn="l" fontAlgn="b"/>
                      <a:r>
                        <a:rPr lang="en-US" sz="1200" b="1" i="0" u="none" strike="noStrike" dirty="0">
                          <a:solidFill>
                            <a:schemeClr val="bg1"/>
                          </a:solidFill>
                          <a:effectLst/>
                          <a:latin typeface="Arial" panose="020B0604020202020204" pitchFamily="34" charset="0"/>
                        </a:rPr>
                        <a:t> </a:t>
                      </a:r>
                    </a:p>
                  </a:txBody>
                  <a:tcPr marL="6405" marR="6405" marT="6405" marB="0" anchor="ctr">
                    <a:lnL w="190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l" fontAlgn="b"/>
                      <a:r>
                        <a:rPr lang="en-US" sz="1200" b="0" i="0" u="none" strike="noStrike" dirty="0">
                          <a:solidFill>
                            <a:schemeClr val="bg1"/>
                          </a:solidFill>
                          <a:effectLst/>
                          <a:latin typeface="Arial" panose="020B0604020202020204" pitchFamily="34" charset="0"/>
                        </a:rPr>
                        <a:t>Cleanliness</a:t>
                      </a:r>
                    </a:p>
                  </a:txBody>
                  <a:tcPr marL="6405" marR="6405" marT="6405" marB="0" anchor="ctr">
                    <a:lnL w="63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prstDash val="solid"/>
                    </a:lnT>
                    <a:lnB w="6350" cap="flat" cmpd="sng" algn="ctr">
                      <a:no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Magnetic cleanliness</a:t>
                      </a:r>
                    </a:p>
                  </a:txBody>
                  <a:tcPr marL="6405" marR="6405" marT="6405" marB="0" anchor="ctr">
                    <a:lnL w="19050"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 </a:t>
                      </a:r>
                    </a:p>
                  </a:txBody>
                  <a:tcPr marL="6405" marR="6405" marT="640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 </a:t>
                      </a:r>
                    </a:p>
                  </a:txBody>
                  <a:tcPr marL="6405" marR="6405" marT="640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 </a:t>
                      </a:r>
                    </a:p>
                  </a:txBody>
                  <a:tcPr marL="6405" marR="6405" marT="6405" marB="0" anchor="ctr">
                    <a:lnL w="9525"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31226314"/>
                  </a:ext>
                </a:extLst>
              </a:tr>
              <a:tr h="307771">
                <a:tc>
                  <a:txBody>
                    <a:bodyPr/>
                    <a:lstStyle/>
                    <a:p>
                      <a:pPr algn="l" fontAlgn="b"/>
                      <a:r>
                        <a:rPr lang="en-US" sz="1200" b="1" i="0" u="none" strike="noStrike" dirty="0">
                          <a:solidFill>
                            <a:schemeClr val="bg1"/>
                          </a:solidFill>
                          <a:effectLst/>
                          <a:latin typeface="Arial" panose="020B0604020202020204" pitchFamily="34" charset="0"/>
                        </a:rPr>
                        <a:t> </a:t>
                      </a:r>
                    </a:p>
                  </a:txBody>
                  <a:tcPr marL="6405" marR="6405" marT="6405" marB="0" anchor="ctr">
                    <a:lnL w="190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fontAlgn="b"/>
                      <a:r>
                        <a:rPr lang="en-US" sz="1200" b="0" i="0" u="none" strike="noStrike" dirty="0">
                          <a:solidFill>
                            <a:schemeClr val="bg1"/>
                          </a:solidFill>
                          <a:effectLst/>
                          <a:latin typeface="Arial" panose="020B0604020202020204" pitchFamily="34" charset="0"/>
                        </a:rPr>
                        <a:t>Radiation Shielding</a:t>
                      </a:r>
                    </a:p>
                  </a:txBody>
                  <a:tcPr marL="6405" marR="6405" marT="6405" marB="0" anchor="ctr">
                    <a:lnL w="63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 </a:t>
                      </a:r>
                    </a:p>
                  </a:txBody>
                  <a:tcPr marL="6405" marR="6405" marT="6405" marB="0" anchor="ctr">
                    <a:lnL w="19050"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 </a:t>
                      </a:r>
                    </a:p>
                  </a:txBody>
                  <a:tcPr marL="6405" marR="6405" marT="640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 </a:t>
                      </a:r>
                    </a:p>
                  </a:txBody>
                  <a:tcPr marL="6405" marR="6405" marT="640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30 krad (tunable)</a:t>
                      </a:r>
                    </a:p>
                  </a:txBody>
                  <a:tcPr marL="6405" marR="6405" marT="6405" marB="0" anchor="ctr">
                    <a:lnL w="9525"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963531509"/>
                  </a:ext>
                </a:extLst>
              </a:tr>
              <a:tr h="260382">
                <a:tc gridSpan="2">
                  <a:txBody>
                    <a:bodyPr/>
                    <a:lstStyle/>
                    <a:p>
                      <a:pPr algn="l" fontAlgn="b"/>
                      <a:r>
                        <a:rPr lang="en-US" sz="1200" b="1" i="0" u="none" strike="noStrike" dirty="0">
                          <a:solidFill>
                            <a:schemeClr val="bg1"/>
                          </a:solidFill>
                          <a:effectLst/>
                          <a:latin typeface="Arial" panose="020B0604020202020204" pitchFamily="34" charset="0"/>
                        </a:rPr>
                        <a:t>Avoidance Angles</a:t>
                      </a:r>
                    </a:p>
                  </a:txBody>
                  <a:tcPr marL="6405" marR="6405" marT="640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noFill/>
                  </a:tcPr>
                </a:tc>
                <a:tc hMerge="1">
                  <a:txBody>
                    <a:bodyPr/>
                    <a:lstStyle/>
                    <a:p>
                      <a:endParaRPr lang="en-US"/>
                    </a:p>
                  </a:txBody>
                  <a:tcPr>
                    <a:lnL w="19050" cap="flat" cmpd="sng" algn="ctr">
                      <a:solidFill>
                        <a:schemeClr val="bg1"/>
                      </a:solidFill>
                      <a:prstDash val="solid"/>
                      <a:round/>
                      <a:headEnd type="none" w="med" len="med"/>
                      <a:tailEnd type="none" w="med" len="med"/>
                    </a:lnL>
                    <a:lnT>
                      <a:noFill/>
                    </a:lnT>
                  </a:tcPr>
                </a:tc>
                <a:tc>
                  <a:txBody>
                    <a:bodyPr/>
                    <a:lstStyle/>
                    <a:p>
                      <a:pPr algn="ctr" fontAlgn="b"/>
                      <a:r>
                        <a:rPr lang="en-US" sz="1200" b="0" i="0" u="none" strike="noStrike" dirty="0">
                          <a:solidFill>
                            <a:schemeClr val="bg1"/>
                          </a:solidFill>
                          <a:effectLst/>
                          <a:latin typeface="Arial" panose="020B0604020202020204" pitchFamily="34" charset="0"/>
                        </a:rPr>
                        <a:t> </a:t>
                      </a:r>
                    </a:p>
                  </a:txBody>
                  <a:tcPr marL="6405" marR="6405" marT="6405" marB="0" anchor="ctr">
                    <a:lnL w="19050"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 </a:t>
                      </a:r>
                    </a:p>
                  </a:txBody>
                  <a:tcPr marL="6405" marR="6405" marT="640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 </a:t>
                      </a:r>
                    </a:p>
                  </a:txBody>
                  <a:tcPr marL="6405" marR="6405" marT="640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noFill/>
                  </a:tcPr>
                </a:tc>
                <a:tc>
                  <a:txBody>
                    <a:bodyPr/>
                    <a:lstStyle/>
                    <a:p>
                      <a:pPr algn="ctr" fontAlgn="b"/>
                      <a:r>
                        <a:rPr lang="en-US" sz="1200" b="0" i="0" u="none" strike="noStrike" dirty="0">
                          <a:solidFill>
                            <a:schemeClr val="bg1"/>
                          </a:solidFill>
                          <a:effectLst/>
                          <a:latin typeface="Arial" panose="020B0604020202020204" pitchFamily="34" charset="0"/>
                        </a:rPr>
                        <a:t> </a:t>
                      </a:r>
                    </a:p>
                  </a:txBody>
                  <a:tcPr marL="6405" marR="6405" marT="6405" marB="0" anchor="ctr">
                    <a:lnL w="9525"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497098621"/>
                  </a:ext>
                </a:extLst>
              </a:tr>
            </a:tbl>
          </a:graphicData>
        </a:graphic>
      </p:graphicFrame>
    </p:spTree>
    <p:extLst>
      <p:ext uri="{BB962C8B-B14F-4D97-AF65-F5344CB8AC3E}">
        <p14:creationId xmlns:p14="http://schemas.microsoft.com/office/powerpoint/2010/main" val="28849321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6920D-832D-7317-A78B-2C5AC6D54DA6}"/>
              </a:ext>
            </a:extLst>
          </p:cNvPr>
          <p:cNvSpPr>
            <a:spLocks noGrp="1"/>
          </p:cNvSpPr>
          <p:nvPr>
            <p:ph type="title"/>
          </p:nvPr>
        </p:nvSpPr>
        <p:spPr/>
        <p:txBody>
          <a:bodyPr/>
          <a:lstStyle/>
          <a:p>
            <a:r>
              <a:rPr lang="en-US" dirty="0"/>
              <a:t>Stowed Designs (as Secondary Payloads, ESPA Grande)</a:t>
            </a:r>
          </a:p>
        </p:txBody>
      </p:sp>
      <p:pic>
        <p:nvPicPr>
          <p:cNvPr id="3" name="Picture 2" descr="A picture containing dark, automaton&#10;&#10;Description automatically generated">
            <a:extLst>
              <a:ext uri="{FF2B5EF4-FFF2-40B4-BE49-F238E27FC236}">
                <a16:creationId xmlns:a16="http://schemas.microsoft.com/office/drawing/2014/main" id="{4F2F2A9E-127E-0EB6-55C7-E04E984B8B3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003455" y="1735023"/>
            <a:ext cx="5076906" cy="4171167"/>
          </a:xfrm>
          <a:prstGeom prst="rect">
            <a:avLst/>
          </a:prstGeom>
        </p:spPr>
      </p:pic>
      <p:sp>
        <p:nvSpPr>
          <p:cNvPr id="4" name="TextBox 3">
            <a:extLst>
              <a:ext uri="{FF2B5EF4-FFF2-40B4-BE49-F238E27FC236}">
                <a16:creationId xmlns:a16="http://schemas.microsoft.com/office/drawing/2014/main" id="{FC216AC2-0AA8-7950-2759-1B25F8A4F9CC}"/>
              </a:ext>
            </a:extLst>
          </p:cNvPr>
          <p:cNvSpPr txBox="1"/>
          <p:nvPr/>
        </p:nvSpPr>
        <p:spPr>
          <a:xfrm>
            <a:off x="4199081" y="5752301"/>
            <a:ext cx="777777" cy="307777"/>
          </a:xfrm>
          <a:prstGeom prst="rect">
            <a:avLst/>
          </a:prstGeom>
          <a:noFill/>
        </p:spPr>
        <p:txBody>
          <a:bodyPr wrap="none" rtlCol="0">
            <a:spAutoFit/>
          </a:bodyPr>
          <a:lstStyle/>
          <a:p>
            <a:r>
              <a:rPr lang="en-US" sz="1400" dirty="0">
                <a:solidFill>
                  <a:schemeClr val="bg1"/>
                </a:solidFill>
              </a:rPr>
              <a:t>Hub Sail</a:t>
            </a:r>
          </a:p>
        </p:txBody>
      </p:sp>
      <p:sp>
        <p:nvSpPr>
          <p:cNvPr id="5" name="TextBox 4">
            <a:extLst>
              <a:ext uri="{FF2B5EF4-FFF2-40B4-BE49-F238E27FC236}">
                <a16:creationId xmlns:a16="http://schemas.microsoft.com/office/drawing/2014/main" id="{2F9D54E6-B25A-1303-B854-040AD437A415}"/>
              </a:ext>
            </a:extLst>
          </p:cNvPr>
          <p:cNvSpPr txBox="1"/>
          <p:nvPr/>
        </p:nvSpPr>
        <p:spPr>
          <a:xfrm>
            <a:off x="7968541" y="2588486"/>
            <a:ext cx="870751" cy="307777"/>
          </a:xfrm>
          <a:prstGeom prst="rect">
            <a:avLst/>
          </a:prstGeom>
          <a:noFill/>
        </p:spPr>
        <p:txBody>
          <a:bodyPr wrap="none" rtlCol="0">
            <a:spAutoFit/>
          </a:bodyPr>
          <a:lstStyle/>
          <a:p>
            <a:r>
              <a:rPr lang="en-US" sz="1400" dirty="0">
                <a:solidFill>
                  <a:schemeClr val="bg1"/>
                </a:solidFill>
              </a:rPr>
              <a:t>Node Sail</a:t>
            </a:r>
          </a:p>
        </p:txBody>
      </p:sp>
      <p:sp>
        <p:nvSpPr>
          <p:cNvPr id="6" name="TextBox 5">
            <a:extLst>
              <a:ext uri="{FF2B5EF4-FFF2-40B4-BE49-F238E27FC236}">
                <a16:creationId xmlns:a16="http://schemas.microsoft.com/office/drawing/2014/main" id="{B600C5FB-A869-B9A7-D264-E839CC32AC35}"/>
              </a:ext>
            </a:extLst>
          </p:cNvPr>
          <p:cNvSpPr txBox="1"/>
          <p:nvPr/>
        </p:nvSpPr>
        <p:spPr>
          <a:xfrm>
            <a:off x="3600858" y="3844380"/>
            <a:ext cx="1384033" cy="307777"/>
          </a:xfrm>
          <a:prstGeom prst="rect">
            <a:avLst/>
          </a:prstGeom>
          <a:noFill/>
        </p:spPr>
        <p:txBody>
          <a:bodyPr wrap="none" rtlCol="0">
            <a:spAutoFit/>
          </a:bodyPr>
          <a:lstStyle/>
          <a:p>
            <a:r>
              <a:rPr lang="en-US" sz="1400" dirty="0">
                <a:solidFill>
                  <a:schemeClr val="bg1"/>
                </a:solidFill>
              </a:rPr>
              <a:t>ChemProp Node</a:t>
            </a:r>
          </a:p>
        </p:txBody>
      </p:sp>
      <p:sp>
        <p:nvSpPr>
          <p:cNvPr id="7" name="TextBox 6">
            <a:extLst>
              <a:ext uri="{FF2B5EF4-FFF2-40B4-BE49-F238E27FC236}">
                <a16:creationId xmlns:a16="http://schemas.microsoft.com/office/drawing/2014/main" id="{FBBCA065-A8D6-3BA8-51B7-71A9BBC271F4}"/>
              </a:ext>
            </a:extLst>
          </p:cNvPr>
          <p:cNvSpPr txBox="1"/>
          <p:nvPr/>
        </p:nvSpPr>
        <p:spPr>
          <a:xfrm>
            <a:off x="7968540" y="5091523"/>
            <a:ext cx="870751" cy="307777"/>
          </a:xfrm>
          <a:prstGeom prst="rect">
            <a:avLst/>
          </a:prstGeom>
          <a:noFill/>
        </p:spPr>
        <p:txBody>
          <a:bodyPr wrap="none" rtlCol="0">
            <a:spAutoFit/>
          </a:bodyPr>
          <a:lstStyle/>
          <a:p>
            <a:r>
              <a:rPr lang="en-US" sz="1400" dirty="0">
                <a:solidFill>
                  <a:schemeClr val="bg1"/>
                </a:solidFill>
              </a:rPr>
              <a:t>Node Sail</a:t>
            </a:r>
          </a:p>
        </p:txBody>
      </p:sp>
      <p:sp>
        <p:nvSpPr>
          <p:cNvPr id="8" name="TextBox 7">
            <a:extLst>
              <a:ext uri="{FF2B5EF4-FFF2-40B4-BE49-F238E27FC236}">
                <a16:creationId xmlns:a16="http://schemas.microsoft.com/office/drawing/2014/main" id="{BE4164AD-FCD0-D6E1-7E7D-FD30DE80B9ED}"/>
              </a:ext>
            </a:extLst>
          </p:cNvPr>
          <p:cNvSpPr txBox="1"/>
          <p:nvPr/>
        </p:nvSpPr>
        <p:spPr>
          <a:xfrm>
            <a:off x="614153" y="1195753"/>
            <a:ext cx="5861028" cy="707886"/>
          </a:xfrm>
          <a:prstGeom prst="rect">
            <a:avLst/>
          </a:prstGeom>
          <a:noFill/>
        </p:spPr>
        <p:txBody>
          <a:bodyPr wrap="none" rtlCol="0">
            <a:spAutoFit/>
          </a:bodyPr>
          <a:lstStyle/>
          <a:p>
            <a:pPr algn="ctr"/>
            <a:r>
              <a:rPr lang="en-US" sz="2000" b="1" dirty="0">
                <a:solidFill>
                  <a:schemeClr val="bg1"/>
                </a:solidFill>
              </a:rPr>
              <a:t>Note:  all 3 Nodes will be either “Sail” or “ChemProp”</a:t>
            </a:r>
            <a:endParaRPr lang="en-US" b="1" dirty="0">
              <a:solidFill>
                <a:schemeClr val="bg1"/>
              </a:solidFill>
            </a:endParaRPr>
          </a:p>
          <a:p>
            <a:pPr algn="ctr"/>
            <a:r>
              <a:rPr lang="en-US" sz="2000" dirty="0">
                <a:solidFill>
                  <a:srgbClr val="FDFFB5"/>
                </a:solidFill>
              </a:rPr>
              <a:t>(separate options displayed to show relative size)</a:t>
            </a:r>
          </a:p>
        </p:txBody>
      </p:sp>
    </p:spTree>
    <p:extLst>
      <p:ext uri="{BB962C8B-B14F-4D97-AF65-F5344CB8AC3E}">
        <p14:creationId xmlns:p14="http://schemas.microsoft.com/office/powerpoint/2010/main" val="21882777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A60A6-873E-A8CB-ABF9-44B8E09E5373}"/>
              </a:ext>
            </a:extLst>
          </p:cNvPr>
          <p:cNvSpPr>
            <a:spLocks noGrp="1"/>
          </p:cNvSpPr>
          <p:nvPr>
            <p:ph type="title"/>
          </p:nvPr>
        </p:nvSpPr>
        <p:spPr/>
        <p:txBody>
          <a:bodyPr/>
          <a:lstStyle/>
          <a:p>
            <a:r>
              <a:rPr lang="en-US" dirty="0"/>
              <a:t>Hub Sailcraft (Deployed)</a:t>
            </a:r>
          </a:p>
        </p:txBody>
      </p:sp>
      <p:pic>
        <p:nvPicPr>
          <p:cNvPr id="3" name="Picture 2" descr="A picture containing accessory&#10;&#10;Description automatically generated">
            <a:extLst>
              <a:ext uri="{FF2B5EF4-FFF2-40B4-BE49-F238E27FC236}">
                <a16:creationId xmlns:a16="http://schemas.microsoft.com/office/drawing/2014/main" id="{82DF84C3-AAE6-D392-73BA-3C6A8147A04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27093" y="763675"/>
            <a:ext cx="3028322" cy="5377864"/>
          </a:xfrm>
          <a:prstGeom prst="rect">
            <a:avLst/>
          </a:prstGeom>
        </p:spPr>
      </p:pic>
      <p:cxnSp>
        <p:nvCxnSpPr>
          <p:cNvPr id="4" name="Straight Connector 3">
            <a:extLst>
              <a:ext uri="{FF2B5EF4-FFF2-40B4-BE49-F238E27FC236}">
                <a16:creationId xmlns:a16="http://schemas.microsoft.com/office/drawing/2014/main" id="{336A9E39-B0DE-9941-06E8-2A654BE00F37}"/>
              </a:ext>
            </a:extLst>
          </p:cNvPr>
          <p:cNvCxnSpPr>
            <a:cxnSpLocks/>
          </p:cNvCxnSpPr>
          <p:nvPr/>
        </p:nvCxnSpPr>
        <p:spPr>
          <a:xfrm>
            <a:off x="627686" y="6181463"/>
            <a:ext cx="0" cy="3153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99B954B2-B5A3-60EA-B5C7-C6868BF87241}"/>
              </a:ext>
            </a:extLst>
          </p:cNvPr>
          <p:cNvCxnSpPr>
            <a:cxnSpLocks/>
          </p:cNvCxnSpPr>
          <p:nvPr/>
        </p:nvCxnSpPr>
        <p:spPr>
          <a:xfrm flipV="1">
            <a:off x="648452" y="5526594"/>
            <a:ext cx="2828277" cy="847128"/>
          </a:xfrm>
          <a:prstGeom prst="straightConnector1">
            <a:avLst/>
          </a:prstGeom>
          <a:ln>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659B5DCB-5147-814B-CE43-7B1C5564867A}"/>
              </a:ext>
            </a:extLst>
          </p:cNvPr>
          <p:cNvSpPr txBox="1"/>
          <p:nvPr/>
        </p:nvSpPr>
        <p:spPr>
          <a:xfrm>
            <a:off x="1864255" y="5597973"/>
            <a:ext cx="550151" cy="307777"/>
          </a:xfrm>
          <a:prstGeom prst="rect">
            <a:avLst/>
          </a:prstGeom>
          <a:noFill/>
        </p:spPr>
        <p:txBody>
          <a:bodyPr wrap="square" rtlCol="0">
            <a:spAutoFit/>
          </a:bodyPr>
          <a:lstStyle/>
          <a:p>
            <a:r>
              <a:rPr lang="en-US" sz="1400" dirty="0">
                <a:solidFill>
                  <a:schemeClr val="bg1"/>
                </a:solidFill>
              </a:rPr>
              <a:t>46 m</a:t>
            </a:r>
          </a:p>
        </p:txBody>
      </p:sp>
      <p:cxnSp>
        <p:nvCxnSpPr>
          <p:cNvPr id="11" name="Straight Connector 10">
            <a:extLst>
              <a:ext uri="{FF2B5EF4-FFF2-40B4-BE49-F238E27FC236}">
                <a16:creationId xmlns:a16="http://schemas.microsoft.com/office/drawing/2014/main" id="{458AF4CC-C492-BA0F-23EC-161A30FAFC16}"/>
              </a:ext>
            </a:extLst>
          </p:cNvPr>
          <p:cNvCxnSpPr>
            <a:cxnSpLocks/>
          </p:cNvCxnSpPr>
          <p:nvPr/>
        </p:nvCxnSpPr>
        <p:spPr>
          <a:xfrm>
            <a:off x="3503189" y="5359173"/>
            <a:ext cx="0" cy="3153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Picture 11" descr="A picture containing satellite, transport&#10;&#10;Description automatically generated">
            <a:extLst>
              <a:ext uri="{FF2B5EF4-FFF2-40B4-BE49-F238E27FC236}">
                <a16:creationId xmlns:a16="http://schemas.microsoft.com/office/drawing/2014/main" id="{CC7E32EB-0EDD-BD6A-8E23-721479B24D5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137339" y="1225898"/>
            <a:ext cx="4013690" cy="4587073"/>
          </a:xfrm>
          <a:prstGeom prst="rect">
            <a:avLst/>
          </a:prstGeom>
        </p:spPr>
      </p:pic>
      <p:sp>
        <p:nvSpPr>
          <p:cNvPr id="13" name="Arc 12">
            <a:extLst>
              <a:ext uri="{FF2B5EF4-FFF2-40B4-BE49-F238E27FC236}">
                <a16:creationId xmlns:a16="http://schemas.microsoft.com/office/drawing/2014/main" id="{1303B6E9-135B-36D5-EB84-4BDAF8F7186D}"/>
              </a:ext>
            </a:extLst>
          </p:cNvPr>
          <p:cNvSpPr/>
          <p:nvPr/>
        </p:nvSpPr>
        <p:spPr>
          <a:xfrm rot="21243817">
            <a:off x="2061111" y="2093035"/>
            <a:ext cx="7873832" cy="2039815"/>
          </a:xfrm>
          <a:prstGeom prst="arc">
            <a:avLst>
              <a:gd name="adj1" fmla="val 11134505"/>
              <a:gd name="adj2" fmla="val 18256972"/>
            </a:avLst>
          </a:prstGeom>
          <a:ln w="19050">
            <a:solidFill>
              <a:schemeClr val="accent4"/>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 name="TextBox 13">
            <a:extLst>
              <a:ext uri="{FF2B5EF4-FFF2-40B4-BE49-F238E27FC236}">
                <a16:creationId xmlns:a16="http://schemas.microsoft.com/office/drawing/2014/main" id="{5383426D-8C0A-EB1A-201E-7A253FBDC570}"/>
              </a:ext>
            </a:extLst>
          </p:cNvPr>
          <p:cNvSpPr txBox="1"/>
          <p:nvPr/>
        </p:nvSpPr>
        <p:spPr>
          <a:xfrm>
            <a:off x="2247847" y="3217148"/>
            <a:ext cx="1696170" cy="369332"/>
          </a:xfrm>
          <a:prstGeom prst="rect">
            <a:avLst/>
          </a:prstGeom>
          <a:noFill/>
        </p:spPr>
        <p:txBody>
          <a:bodyPr wrap="none" rtlCol="0">
            <a:spAutoFit/>
          </a:bodyPr>
          <a:lstStyle/>
          <a:p>
            <a:pPr algn="ctr"/>
            <a:r>
              <a:rPr lang="en-US" dirty="0">
                <a:solidFill>
                  <a:schemeClr val="bg1"/>
                </a:solidFill>
              </a:rPr>
              <a:t>4 m Center-hole</a:t>
            </a:r>
          </a:p>
        </p:txBody>
      </p:sp>
      <p:sp>
        <p:nvSpPr>
          <p:cNvPr id="15" name="TextBox 14">
            <a:extLst>
              <a:ext uri="{FF2B5EF4-FFF2-40B4-BE49-F238E27FC236}">
                <a16:creationId xmlns:a16="http://schemas.microsoft.com/office/drawing/2014/main" id="{C3F1546A-9FD7-0969-3670-7649FE1759DC}"/>
              </a:ext>
            </a:extLst>
          </p:cNvPr>
          <p:cNvSpPr txBox="1"/>
          <p:nvPr/>
        </p:nvSpPr>
        <p:spPr>
          <a:xfrm>
            <a:off x="6973557" y="4873450"/>
            <a:ext cx="2816284" cy="369332"/>
          </a:xfrm>
          <a:prstGeom prst="rect">
            <a:avLst/>
          </a:prstGeom>
          <a:noFill/>
        </p:spPr>
        <p:txBody>
          <a:bodyPr wrap="none" rtlCol="0">
            <a:spAutoFit/>
          </a:bodyPr>
          <a:lstStyle/>
          <a:p>
            <a:r>
              <a:rPr lang="en-US" dirty="0">
                <a:solidFill>
                  <a:schemeClr val="bg1"/>
                </a:solidFill>
              </a:rPr>
              <a:t>Two Magnetometer Sensors</a:t>
            </a:r>
          </a:p>
        </p:txBody>
      </p:sp>
      <p:sp>
        <p:nvSpPr>
          <p:cNvPr id="20" name="TextBox 19">
            <a:extLst>
              <a:ext uri="{FF2B5EF4-FFF2-40B4-BE49-F238E27FC236}">
                <a16:creationId xmlns:a16="http://schemas.microsoft.com/office/drawing/2014/main" id="{7BD313C6-B0BF-77C6-B653-70E450FC9725}"/>
              </a:ext>
            </a:extLst>
          </p:cNvPr>
          <p:cNvSpPr txBox="1"/>
          <p:nvPr/>
        </p:nvSpPr>
        <p:spPr>
          <a:xfrm>
            <a:off x="3828422" y="1366575"/>
            <a:ext cx="2039533" cy="369332"/>
          </a:xfrm>
          <a:prstGeom prst="rect">
            <a:avLst/>
          </a:prstGeom>
          <a:noFill/>
        </p:spPr>
        <p:txBody>
          <a:bodyPr wrap="none" rtlCol="0">
            <a:spAutoFit/>
          </a:bodyPr>
          <a:lstStyle/>
          <a:p>
            <a:r>
              <a:rPr lang="en-US" dirty="0">
                <a:solidFill>
                  <a:schemeClr val="bg1"/>
                </a:solidFill>
              </a:rPr>
              <a:t>Sail Area = 2060 m</a:t>
            </a:r>
            <a:r>
              <a:rPr lang="en-US" baseline="30000" dirty="0">
                <a:solidFill>
                  <a:schemeClr val="bg1"/>
                </a:solidFill>
              </a:rPr>
              <a:t>2</a:t>
            </a:r>
          </a:p>
        </p:txBody>
      </p:sp>
    </p:spTree>
    <p:extLst>
      <p:ext uri="{BB962C8B-B14F-4D97-AF65-F5344CB8AC3E}">
        <p14:creationId xmlns:p14="http://schemas.microsoft.com/office/powerpoint/2010/main" val="43259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picture containing text, envelope&#10;&#10;Description automatically generated">
            <a:extLst>
              <a:ext uri="{FF2B5EF4-FFF2-40B4-BE49-F238E27FC236}">
                <a16:creationId xmlns:a16="http://schemas.microsoft.com/office/drawing/2014/main" id="{96D42F36-FE66-F43A-25B3-734D40DAA2B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74690" y="1446962"/>
            <a:ext cx="2390771" cy="3717893"/>
          </a:xfrm>
          <a:prstGeom prst="rect">
            <a:avLst/>
          </a:prstGeom>
        </p:spPr>
      </p:pic>
      <p:sp>
        <p:nvSpPr>
          <p:cNvPr id="2" name="Title 1">
            <a:extLst>
              <a:ext uri="{FF2B5EF4-FFF2-40B4-BE49-F238E27FC236}">
                <a16:creationId xmlns:a16="http://schemas.microsoft.com/office/drawing/2014/main" id="{B35A60A6-873E-A8CB-ABF9-44B8E09E5373}"/>
              </a:ext>
            </a:extLst>
          </p:cNvPr>
          <p:cNvSpPr>
            <a:spLocks noGrp="1"/>
          </p:cNvSpPr>
          <p:nvPr>
            <p:ph type="title"/>
          </p:nvPr>
        </p:nvSpPr>
        <p:spPr/>
        <p:txBody>
          <a:bodyPr/>
          <a:lstStyle/>
          <a:p>
            <a:r>
              <a:rPr lang="en-US" dirty="0"/>
              <a:t>Node Sailcraft (Deployed)</a:t>
            </a:r>
          </a:p>
        </p:txBody>
      </p:sp>
      <p:cxnSp>
        <p:nvCxnSpPr>
          <p:cNvPr id="4" name="Straight Connector 3">
            <a:extLst>
              <a:ext uri="{FF2B5EF4-FFF2-40B4-BE49-F238E27FC236}">
                <a16:creationId xmlns:a16="http://schemas.microsoft.com/office/drawing/2014/main" id="{336A9E39-B0DE-9941-06E8-2A654BE00F37}"/>
              </a:ext>
            </a:extLst>
          </p:cNvPr>
          <p:cNvCxnSpPr>
            <a:cxnSpLocks/>
          </p:cNvCxnSpPr>
          <p:nvPr/>
        </p:nvCxnSpPr>
        <p:spPr>
          <a:xfrm>
            <a:off x="1220539" y="5086192"/>
            <a:ext cx="0" cy="3153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99B954B2-B5A3-60EA-B5C7-C6868BF87241}"/>
              </a:ext>
            </a:extLst>
          </p:cNvPr>
          <p:cNvCxnSpPr>
            <a:cxnSpLocks/>
          </p:cNvCxnSpPr>
          <p:nvPr/>
        </p:nvCxnSpPr>
        <p:spPr>
          <a:xfrm flipV="1">
            <a:off x="1245996" y="4722725"/>
            <a:ext cx="1728316" cy="532563"/>
          </a:xfrm>
          <a:prstGeom prst="straightConnector1">
            <a:avLst/>
          </a:prstGeom>
          <a:ln>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659B5DCB-5147-814B-CE43-7B1C5564867A}"/>
              </a:ext>
            </a:extLst>
          </p:cNvPr>
          <p:cNvSpPr txBox="1"/>
          <p:nvPr/>
        </p:nvSpPr>
        <p:spPr>
          <a:xfrm>
            <a:off x="1894400" y="5045313"/>
            <a:ext cx="708123" cy="307777"/>
          </a:xfrm>
          <a:prstGeom prst="rect">
            <a:avLst/>
          </a:prstGeom>
          <a:noFill/>
        </p:spPr>
        <p:txBody>
          <a:bodyPr wrap="square" rtlCol="0">
            <a:spAutoFit/>
          </a:bodyPr>
          <a:lstStyle/>
          <a:p>
            <a:r>
              <a:rPr lang="en-US" sz="1400" dirty="0">
                <a:solidFill>
                  <a:schemeClr val="bg1"/>
                </a:solidFill>
              </a:rPr>
              <a:t>28.2 m</a:t>
            </a:r>
          </a:p>
        </p:txBody>
      </p:sp>
      <p:cxnSp>
        <p:nvCxnSpPr>
          <p:cNvPr id="11" name="Straight Connector 10">
            <a:extLst>
              <a:ext uri="{FF2B5EF4-FFF2-40B4-BE49-F238E27FC236}">
                <a16:creationId xmlns:a16="http://schemas.microsoft.com/office/drawing/2014/main" id="{458AF4CC-C492-BA0F-23EC-161A30FAFC16}"/>
              </a:ext>
            </a:extLst>
          </p:cNvPr>
          <p:cNvCxnSpPr>
            <a:cxnSpLocks/>
          </p:cNvCxnSpPr>
          <p:nvPr/>
        </p:nvCxnSpPr>
        <p:spPr>
          <a:xfrm>
            <a:off x="3000771" y="4565353"/>
            <a:ext cx="0" cy="3153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Picture 11" descr="A picture containing satellite, transport&#10;&#10;Description automatically generated">
            <a:extLst>
              <a:ext uri="{FF2B5EF4-FFF2-40B4-BE49-F238E27FC236}">
                <a16:creationId xmlns:a16="http://schemas.microsoft.com/office/drawing/2014/main" id="{CC7E32EB-0EDD-BD6A-8E23-721479B24D5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137339" y="1225898"/>
            <a:ext cx="4013690" cy="4587073"/>
          </a:xfrm>
          <a:prstGeom prst="rect">
            <a:avLst/>
          </a:prstGeom>
        </p:spPr>
      </p:pic>
      <p:sp>
        <p:nvSpPr>
          <p:cNvPr id="13" name="Arc 12">
            <a:extLst>
              <a:ext uri="{FF2B5EF4-FFF2-40B4-BE49-F238E27FC236}">
                <a16:creationId xmlns:a16="http://schemas.microsoft.com/office/drawing/2014/main" id="{1303B6E9-135B-36D5-EB84-4BDAF8F7186D}"/>
              </a:ext>
            </a:extLst>
          </p:cNvPr>
          <p:cNvSpPr/>
          <p:nvPr/>
        </p:nvSpPr>
        <p:spPr>
          <a:xfrm rot="21243817">
            <a:off x="2061111" y="2093035"/>
            <a:ext cx="7873832" cy="2039815"/>
          </a:xfrm>
          <a:prstGeom prst="arc">
            <a:avLst>
              <a:gd name="adj1" fmla="val 11134505"/>
              <a:gd name="adj2" fmla="val 18256972"/>
            </a:avLst>
          </a:prstGeom>
          <a:ln w="19050">
            <a:solidFill>
              <a:schemeClr val="accent4"/>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 name="TextBox 4">
            <a:extLst>
              <a:ext uri="{FF2B5EF4-FFF2-40B4-BE49-F238E27FC236}">
                <a16:creationId xmlns:a16="http://schemas.microsoft.com/office/drawing/2014/main" id="{122C8937-6EEC-7D2E-87C1-06DCC602ABCE}"/>
              </a:ext>
            </a:extLst>
          </p:cNvPr>
          <p:cNvSpPr txBox="1"/>
          <p:nvPr/>
        </p:nvSpPr>
        <p:spPr>
          <a:xfrm>
            <a:off x="8890830" y="1245997"/>
            <a:ext cx="1791260" cy="369332"/>
          </a:xfrm>
          <a:prstGeom prst="rect">
            <a:avLst/>
          </a:prstGeom>
          <a:noFill/>
        </p:spPr>
        <p:txBody>
          <a:bodyPr wrap="none" rtlCol="0">
            <a:spAutoFit/>
          </a:bodyPr>
          <a:lstStyle/>
          <a:p>
            <a:pPr algn="ctr"/>
            <a:r>
              <a:rPr lang="en-US" dirty="0">
                <a:solidFill>
                  <a:schemeClr val="bg1"/>
                </a:solidFill>
              </a:rPr>
              <a:t>Identical Bus Size</a:t>
            </a:r>
          </a:p>
        </p:txBody>
      </p:sp>
      <p:sp>
        <p:nvSpPr>
          <p:cNvPr id="8" name="TextBox 7">
            <a:extLst>
              <a:ext uri="{FF2B5EF4-FFF2-40B4-BE49-F238E27FC236}">
                <a16:creationId xmlns:a16="http://schemas.microsoft.com/office/drawing/2014/main" id="{873AE4F0-B2D2-FD12-EE08-7796513B9CF1}"/>
              </a:ext>
            </a:extLst>
          </p:cNvPr>
          <p:cNvSpPr txBox="1"/>
          <p:nvPr/>
        </p:nvSpPr>
        <p:spPr>
          <a:xfrm>
            <a:off x="2247847" y="3217148"/>
            <a:ext cx="1696170" cy="369332"/>
          </a:xfrm>
          <a:prstGeom prst="rect">
            <a:avLst/>
          </a:prstGeom>
          <a:noFill/>
        </p:spPr>
        <p:txBody>
          <a:bodyPr wrap="none" rtlCol="0">
            <a:spAutoFit/>
          </a:bodyPr>
          <a:lstStyle/>
          <a:p>
            <a:pPr algn="ctr"/>
            <a:r>
              <a:rPr lang="en-US" dirty="0">
                <a:solidFill>
                  <a:schemeClr val="bg1"/>
                </a:solidFill>
              </a:rPr>
              <a:t>4 m Center-hole</a:t>
            </a:r>
          </a:p>
        </p:txBody>
      </p:sp>
      <p:sp>
        <p:nvSpPr>
          <p:cNvPr id="9" name="TextBox 8">
            <a:extLst>
              <a:ext uri="{FF2B5EF4-FFF2-40B4-BE49-F238E27FC236}">
                <a16:creationId xmlns:a16="http://schemas.microsoft.com/office/drawing/2014/main" id="{EAB628C0-37C4-901E-8406-BCB8E9DD57E1}"/>
              </a:ext>
            </a:extLst>
          </p:cNvPr>
          <p:cNvSpPr txBox="1"/>
          <p:nvPr/>
        </p:nvSpPr>
        <p:spPr>
          <a:xfrm>
            <a:off x="6973557" y="4873450"/>
            <a:ext cx="2816284" cy="369332"/>
          </a:xfrm>
          <a:prstGeom prst="rect">
            <a:avLst/>
          </a:prstGeom>
          <a:noFill/>
        </p:spPr>
        <p:txBody>
          <a:bodyPr wrap="none" rtlCol="0">
            <a:spAutoFit/>
          </a:bodyPr>
          <a:lstStyle/>
          <a:p>
            <a:r>
              <a:rPr lang="en-US" dirty="0">
                <a:solidFill>
                  <a:schemeClr val="bg1"/>
                </a:solidFill>
              </a:rPr>
              <a:t>Two Magnetometer Sensors</a:t>
            </a:r>
          </a:p>
        </p:txBody>
      </p:sp>
      <p:sp>
        <p:nvSpPr>
          <p:cNvPr id="19" name="TextBox 18">
            <a:extLst>
              <a:ext uri="{FF2B5EF4-FFF2-40B4-BE49-F238E27FC236}">
                <a16:creationId xmlns:a16="http://schemas.microsoft.com/office/drawing/2014/main" id="{B81F8D9E-276A-1812-915A-E6F1DFA1EC9F}"/>
              </a:ext>
            </a:extLst>
          </p:cNvPr>
          <p:cNvSpPr txBox="1"/>
          <p:nvPr/>
        </p:nvSpPr>
        <p:spPr>
          <a:xfrm>
            <a:off x="3587262" y="1336430"/>
            <a:ext cx="1884042" cy="369332"/>
          </a:xfrm>
          <a:prstGeom prst="rect">
            <a:avLst/>
          </a:prstGeom>
          <a:noFill/>
        </p:spPr>
        <p:txBody>
          <a:bodyPr wrap="none" rtlCol="0">
            <a:spAutoFit/>
          </a:bodyPr>
          <a:lstStyle/>
          <a:p>
            <a:r>
              <a:rPr lang="en-US" dirty="0">
                <a:solidFill>
                  <a:schemeClr val="bg1"/>
                </a:solidFill>
              </a:rPr>
              <a:t>Sail Area = 780 m</a:t>
            </a:r>
            <a:r>
              <a:rPr lang="en-US" baseline="30000" dirty="0">
                <a:solidFill>
                  <a:schemeClr val="bg1"/>
                </a:solidFill>
              </a:rPr>
              <a:t>2</a:t>
            </a:r>
          </a:p>
        </p:txBody>
      </p:sp>
    </p:spTree>
    <p:extLst>
      <p:ext uri="{BB962C8B-B14F-4D97-AF65-F5344CB8AC3E}">
        <p14:creationId xmlns:p14="http://schemas.microsoft.com/office/powerpoint/2010/main" val="912799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indoor, dark&#10;&#10;Description automatically generated">
            <a:extLst>
              <a:ext uri="{FF2B5EF4-FFF2-40B4-BE49-F238E27FC236}">
                <a16:creationId xmlns:a16="http://schemas.microsoft.com/office/drawing/2014/main" id="{4238C0E0-F81D-37CC-3A0A-28344FFE511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271362" y="2539449"/>
            <a:ext cx="3520568" cy="3826181"/>
          </a:xfrm>
          <a:prstGeom prst="rect">
            <a:avLst/>
          </a:prstGeom>
        </p:spPr>
      </p:pic>
      <p:sp>
        <p:nvSpPr>
          <p:cNvPr id="2" name="Title 1">
            <a:extLst>
              <a:ext uri="{FF2B5EF4-FFF2-40B4-BE49-F238E27FC236}">
                <a16:creationId xmlns:a16="http://schemas.microsoft.com/office/drawing/2014/main" id="{B0E51991-056D-ADB1-4C62-CE9B43198D65}"/>
              </a:ext>
            </a:extLst>
          </p:cNvPr>
          <p:cNvSpPr>
            <a:spLocks noGrp="1"/>
          </p:cNvSpPr>
          <p:nvPr>
            <p:ph type="title"/>
          </p:nvPr>
        </p:nvSpPr>
        <p:spPr/>
        <p:txBody>
          <a:bodyPr/>
          <a:lstStyle/>
          <a:p>
            <a:r>
              <a:rPr lang="en-US" dirty="0"/>
              <a:t>ChemProp Node (Deployed)</a:t>
            </a:r>
          </a:p>
        </p:txBody>
      </p:sp>
      <p:pic>
        <p:nvPicPr>
          <p:cNvPr id="5" name="Picture 4" descr="A satellite with blue panels&#10;&#10;Description automatically generated">
            <a:extLst>
              <a:ext uri="{FF2B5EF4-FFF2-40B4-BE49-F238E27FC236}">
                <a16:creationId xmlns:a16="http://schemas.microsoft.com/office/drawing/2014/main" id="{81678707-5B93-DE85-7FEF-53489CB60039}"/>
              </a:ext>
            </a:extLst>
          </p:cNvPr>
          <p:cNvPicPr>
            <a:picLocks noChangeAspect="1"/>
          </p:cNvPicPr>
          <p:nvPr/>
        </p:nvPicPr>
        <p:blipFill>
          <a:blip r:embed="rId3"/>
          <a:stretch>
            <a:fillRect/>
          </a:stretch>
        </p:blipFill>
        <p:spPr>
          <a:xfrm>
            <a:off x="925706" y="1497204"/>
            <a:ext cx="5420802" cy="4162810"/>
          </a:xfrm>
          <a:prstGeom prst="rect">
            <a:avLst/>
          </a:prstGeom>
        </p:spPr>
      </p:pic>
      <p:sp>
        <p:nvSpPr>
          <p:cNvPr id="7" name="TextBox 6">
            <a:extLst>
              <a:ext uri="{FF2B5EF4-FFF2-40B4-BE49-F238E27FC236}">
                <a16:creationId xmlns:a16="http://schemas.microsoft.com/office/drawing/2014/main" id="{587946CA-8CF4-2524-5B4A-EC917DBED49B}"/>
              </a:ext>
            </a:extLst>
          </p:cNvPr>
          <p:cNvSpPr txBox="1"/>
          <p:nvPr/>
        </p:nvSpPr>
        <p:spPr>
          <a:xfrm>
            <a:off x="7425731" y="1617785"/>
            <a:ext cx="3327449" cy="369332"/>
          </a:xfrm>
          <a:prstGeom prst="rect">
            <a:avLst/>
          </a:prstGeom>
          <a:noFill/>
        </p:spPr>
        <p:txBody>
          <a:bodyPr wrap="none" rtlCol="0">
            <a:spAutoFit/>
          </a:bodyPr>
          <a:lstStyle/>
          <a:p>
            <a:r>
              <a:rPr lang="en-US" dirty="0">
                <a:solidFill>
                  <a:schemeClr val="bg1"/>
                </a:solidFill>
              </a:rPr>
              <a:t>Larger Bus due to Propellant Tank</a:t>
            </a:r>
          </a:p>
        </p:txBody>
      </p:sp>
      <p:sp>
        <p:nvSpPr>
          <p:cNvPr id="9" name="Arc 8">
            <a:extLst>
              <a:ext uri="{FF2B5EF4-FFF2-40B4-BE49-F238E27FC236}">
                <a16:creationId xmlns:a16="http://schemas.microsoft.com/office/drawing/2014/main" id="{CA4C4A2D-74C9-B6B1-2B8B-C8C6231E55B1}"/>
              </a:ext>
            </a:extLst>
          </p:cNvPr>
          <p:cNvSpPr/>
          <p:nvPr/>
        </p:nvSpPr>
        <p:spPr>
          <a:xfrm rot="6043203">
            <a:off x="6057684" y="1504518"/>
            <a:ext cx="5361242" cy="2039815"/>
          </a:xfrm>
          <a:prstGeom prst="arc">
            <a:avLst>
              <a:gd name="adj1" fmla="val 13960375"/>
              <a:gd name="adj2" fmla="val 19681987"/>
            </a:avLst>
          </a:prstGeom>
          <a:ln w="19050">
            <a:solidFill>
              <a:schemeClr val="accent4"/>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 name="TextBox 9">
            <a:extLst>
              <a:ext uri="{FF2B5EF4-FFF2-40B4-BE49-F238E27FC236}">
                <a16:creationId xmlns:a16="http://schemas.microsoft.com/office/drawing/2014/main" id="{6F154820-2477-0687-0E11-315490CA4A92}"/>
              </a:ext>
            </a:extLst>
          </p:cNvPr>
          <p:cNvSpPr txBox="1"/>
          <p:nvPr/>
        </p:nvSpPr>
        <p:spPr>
          <a:xfrm>
            <a:off x="2381460" y="5627076"/>
            <a:ext cx="2900987" cy="369332"/>
          </a:xfrm>
          <a:prstGeom prst="rect">
            <a:avLst/>
          </a:prstGeom>
          <a:noFill/>
        </p:spPr>
        <p:txBody>
          <a:bodyPr wrap="none" rtlCol="0">
            <a:spAutoFit/>
          </a:bodyPr>
          <a:lstStyle/>
          <a:p>
            <a:r>
              <a:rPr lang="en-US" dirty="0">
                <a:solidFill>
                  <a:schemeClr val="bg1"/>
                </a:solidFill>
              </a:rPr>
              <a:t>Single Magnetometer Sensor</a:t>
            </a:r>
          </a:p>
        </p:txBody>
      </p:sp>
    </p:spTree>
    <p:extLst>
      <p:ext uri="{BB962C8B-B14F-4D97-AF65-F5344CB8AC3E}">
        <p14:creationId xmlns:p14="http://schemas.microsoft.com/office/powerpoint/2010/main" val="708191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976DD-9C56-6CAE-55FB-5C7BF54E2EDA}"/>
              </a:ext>
            </a:extLst>
          </p:cNvPr>
          <p:cNvSpPr>
            <a:spLocks noGrp="1"/>
          </p:cNvSpPr>
          <p:nvPr>
            <p:ph type="title"/>
          </p:nvPr>
        </p:nvSpPr>
        <p:spPr/>
        <p:txBody>
          <a:bodyPr/>
          <a:lstStyle/>
          <a:p>
            <a:r>
              <a:rPr lang="en-US" dirty="0"/>
              <a:t>Mass Results</a:t>
            </a:r>
          </a:p>
        </p:txBody>
      </p:sp>
      <p:graphicFrame>
        <p:nvGraphicFramePr>
          <p:cNvPr id="3" name="Table 2">
            <a:extLst>
              <a:ext uri="{FF2B5EF4-FFF2-40B4-BE49-F238E27FC236}">
                <a16:creationId xmlns:a16="http://schemas.microsoft.com/office/drawing/2014/main" id="{338B45F8-5707-57DE-B9A1-AD9DF694D923}"/>
              </a:ext>
            </a:extLst>
          </p:cNvPr>
          <p:cNvGraphicFramePr>
            <a:graphicFrameLocks noGrp="1"/>
          </p:cNvGraphicFramePr>
          <p:nvPr>
            <p:extLst>
              <p:ext uri="{D42A27DB-BD31-4B8C-83A1-F6EECF244321}">
                <p14:modId xmlns:p14="http://schemas.microsoft.com/office/powerpoint/2010/main" val="1815520285"/>
              </p:ext>
            </p:extLst>
          </p:nvPr>
        </p:nvGraphicFramePr>
        <p:xfrm>
          <a:off x="343319" y="743577"/>
          <a:ext cx="11505363" cy="5747663"/>
        </p:xfrm>
        <a:graphic>
          <a:graphicData uri="http://schemas.openxmlformats.org/drawingml/2006/table">
            <a:tbl>
              <a:tblPr/>
              <a:tblGrid>
                <a:gridCol w="1459930">
                  <a:extLst>
                    <a:ext uri="{9D8B030D-6E8A-4147-A177-3AD203B41FA5}">
                      <a16:colId xmlns:a16="http://schemas.microsoft.com/office/drawing/2014/main" val="1315104147"/>
                    </a:ext>
                  </a:extLst>
                </a:gridCol>
                <a:gridCol w="682236">
                  <a:extLst>
                    <a:ext uri="{9D8B030D-6E8A-4147-A177-3AD203B41FA5}">
                      <a16:colId xmlns:a16="http://schemas.microsoft.com/office/drawing/2014/main" val="1059517781"/>
                    </a:ext>
                  </a:extLst>
                </a:gridCol>
                <a:gridCol w="707503">
                  <a:extLst>
                    <a:ext uri="{9D8B030D-6E8A-4147-A177-3AD203B41FA5}">
                      <a16:colId xmlns:a16="http://schemas.microsoft.com/office/drawing/2014/main" val="3828508765"/>
                    </a:ext>
                  </a:extLst>
                </a:gridCol>
                <a:gridCol w="808576">
                  <a:extLst>
                    <a:ext uri="{9D8B030D-6E8A-4147-A177-3AD203B41FA5}">
                      <a16:colId xmlns:a16="http://schemas.microsoft.com/office/drawing/2014/main" val="3369328983"/>
                    </a:ext>
                  </a:extLst>
                </a:gridCol>
                <a:gridCol w="261102">
                  <a:extLst>
                    <a:ext uri="{9D8B030D-6E8A-4147-A177-3AD203B41FA5}">
                      <a16:colId xmlns:a16="http://schemas.microsoft.com/office/drawing/2014/main" val="1919085850"/>
                    </a:ext>
                  </a:extLst>
                </a:gridCol>
                <a:gridCol w="1459930">
                  <a:extLst>
                    <a:ext uri="{9D8B030D-6E8A-4147-A177-3AD203B41FA5}">
                      <a16:colId xmlns:a16="http://schemas.microsoft.com/office/drawing/2014/main" val="2352518657"/>
                    </a:ext>
                  </a:extLst>
                </a:gridCol>
                <a:gridCol w="682236">
                  <a:extLst>
                    <a:ext uri="{9D8B030D-6E8A-4147-A177-3AD203B41FA5}">
                      <a16:colId xmlns:a16="http://schemas.microsoft.com/office/drawing/2014/main" val="2138662382"/>
                    </a:ext>
                  </a:extLst>
                </a:gridCol>
                <a:gridCol w="707503">
                  <a:extLst>
                    <a:ext uri="{9D8B030D-6E8A-4147-A177-3AD203B41FA5}">
                      <a16:colId xmlns:a16="http://schemas.microsoft.com/office/drawing/2014/main" val="2918668732"/>
                    </a:ext>
                  </a:extLst>
                </a:gridCol>
                <a:gridCol w="808576">
                  <a:extLst>
                    <a:ext uri="{9D8B030D-6E8A-4147-A177-3AD203B41FA5}">
                      <a16:colId xmlns:a16="http://schemas.microsoft.com/office/drawing/2014/main" val="270640822"/>
                    </a:ext>
                  </a:extLst>
                </a:gridCol>
                <a:gridCol w="269526">
                  <a:extLst>
                    <a:ext uri="{9D8B030D-6E8A-4147-A177-3AD203B41FA5}">
                      <a16:colId xmlns:a16="http://schemas.microsoft.com/office/drawing/2014/main" val="3883985019"/>
                    </a:ext>
                  </a:extLst>
                </a:gridCol>
                <a:gridCol w="1459930">
                  <a:extLst>
                    <a:ext uri="{9D8B030D-6E8A-4147-A177-3AD203B41FA5}">
                      <a16:colId xmlns:a16="http://schemas.microsoft.com/office/drawing/2014/main" val="3703211228"/>
                    </a:ext>
                  </a:extLst>
                </a:gridCol>
                <a:gridCol w="682236">
                  <a:extLst>
                    <a:ext uri="{9D8B030D-6E8A-4147-A177-3AD203B41FA5}">
                      <a16:colId xmlns:a16="http://schemas.microsoft.com/office/drawing/2014/main" val="3342312910"/>
                    </a:ext>
                  </a:extLst>
                </a:gridCol>
                <a:gridCol w="707503">
                  <a:extLst>
                    <a:ext uri="{9D8B030D-6E8A-4147-A177-3AD203B41FA5}">
                      <a16:colId xmlns:a16="http://schemas.microsoft.com/office/drawing/2014/main" val="3787316461"/>
                    </a:ext>
                  </a:extLst>
                </a:gridCol>
                <a:gridCol w="808576">
                  <a:extLst>
                    <a:ext uri="{9D8B030D-6E8A-4147-A177-3AD203B41FA5}">
                      <a16:colId xmlns:a16="http://schemas.microsoft.com/office/drawing/2014/main" val="3810310068"/>
                    </a:ext>
                  </a:extLst>
                </a:gridCol>
              </a:tblGrid>
              <a:tr h="359014">
                <a:tc gridSpan="4">
                  <a:txBody>
                    <a:bodyPr/>
                    <a:lstStyle/>
                    <a:p>
                      <a:pPr algn="ctr" fontAlgn="ctr"/>
                      <a:r>
                        <a:rPr lang="en-US" sz="1400" b="1" i="0" u="none" strike="noStrike" dirty="0">
                          <a:solidFill>
                            <a:schemeClr val="tx1"/>
                          </a:solidFill>
                          <a:effectLst/>
                          <a:latin typeface="Arial" panose="020B0604020202020204" pitchFamily="34" charset="0"/>
                        </a:rPr>
                        <a:t>Hub</a:t>
                      </a:r>
                    </a:p>
                  </a:txBody>
                  <a:tcPr marL="5782" marR="5782" marT="5782"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6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endParaRPr lang="en-US" sz="1400" b="0" i="0" u="none" strike="noStrike" dirty="0">
                        <a:solidFill>
                          <a:schemeClr val="bg1"/>
                        </a:solidFill>
                        <a:effectLst/>
                        <a:latin typeface="Arial" panose="020B0604020202020204" pitchFamily="34" charset="0"/>
                      </a:endParaRPr>
                    </a:p>
                  </a:txBody>
                  <a:tcPr marL="5782" marR="5782" marT="5782"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a:noFill/>
                    </a:lnT>
                    <a:lnB>
                      <a:noFill/>
                    </a:lnB>
                    <a:noFill/>
                  </a:tcPr>
                </a:tc>
                <a:tc gridSpan="4">
                  <a:txBody>
                    <a:bodyPr/>
                    <a:lstStyle/>
                    <a:p>
                      <a:pPr algn="ctr" fontAlgn="ctr"/>
                      <a:r>
                        <a:rPr lang="en-US" sz="1400" b="1" i="0" u="none" strike="noStrike" dirty="0">
                          <a:solidFill>
                            <a:schemeClr val="tx1"/>
                          </a:solidFill>
                          <a:effectLst/>
                          <a:latin typeface="Arial" panose="020B0604020202020204" pitchFamily="34" charset="0"/>
                        </a:rPr>
                        <a:t>Sail Node</a:t>
                      </a:r>
                    </a:p>
                  </a:txBody>
                  <a:tcPr marL="5782" marR="5782" marT="5782"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6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endParaRPr lang="en-US" sz="1400" b="0" i="0" u="none" strike="noStrike" dirty="0">
                        <a:solidFill>
                          <a:schemeClr val="bg1"/>
                        </a:solidFill>
                        <a:effectLst/>
                        <a:latin typeface="Arial" panose="020B0604020202020204" pitchFamily="34" charset="0"/>
                      </a:endParaRPr>
                    </a:p>
                  </a:txBody>
                  <a:tcPr marL="5782" marR="5782" marT="5782"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a:noFill/>
                    </a:lnT>
                    <a:lnB>
                      <a:noFill/>
                    </a:lnB>
                    <a:noFill/>
                  </a:tcPr>
                </a:tc>
                <a:tc gridSpan="4">
                  <a:txBody>
                    <a:bodyPr/>
                    <a:lstStyle/>
                    <a:p>
                      <a:pPr algn="ctr" fontAlgn="ctr"/>
                      <a:r>
                        <a:rPr lang="en-US" sz="1400" b="1" i="0" u="none" strike="noStrike" dirty="0">
                          <a:solidFill>
                            <a:schemeClr val="tx1"/>
                          </a:solidFill>
                          <a:effectLst/>
                          <a:latin typeface="Arial" panose="020B0604020202020204" pitchFamily="34" charset="0"/>
                        </a:rPr>
                        <a:t>ChemProp Node</a:t>
                      </a:r>
                    </a:p>
                  </a:txBody>
                  <a:tcPr marL="5782" marR="5782" marT="5782"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6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8118217"/>
                  </a:ext>
                </a:extLst>
              </a:tr>
              <a:tr h="256463">
                <a:tc rowSpan="2">
                  <a:txBody>
                    <a:bodyPr/>
                    <a:lstStyle/>
                    <a:p>
                      <a:pPr algn="ctr" fontAlgn="ctr"/>
                      <a:r>
                        <a:rPr lang="en-US" sz="1200" b="1" i="0" u="none" strike="noStrike" dirty="0">
                          <a:solidFill>
                            <a:schemeClr val="bg1"/>
                          </a:solidFill>
                          <a:effectLst/>
                          <a:latin typeface="Arial" panose="020B0604020202020204" pitchFamily="34" charset="0"/>
                        </a:rPr>
                        <a:t>System</a:t>
                      </a:r>
                    </a:p>
                  </a:txBody>
                  <a:tcPr marL="5782" marR="5782" marT="5782"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noFill/>
                  </a:tcPr>
                </a:tc>
                <a:tc gridSpan="3">
                  <a:txBody>
                    <a:bodyPr/>
                    <a:lstStyle/>
                    <a:p>
                      <a:pPr algn="ctr" fontAlgn="ctr"/>
                      <a:r>
                        <a:rPr lang="en-US" sz="1200" b="1" i="0" u="none" strike="noStrike" dirty="0">
                          <a:solidFill>
                            <a:schemeClr val="bg1"/>
                          </a:solidFill>
                          <a:effectLst/>
                          <a:latin typeface="Arial" panose="020B0604020202020204" pitchFamily="34" charset="0"/>
                        </a:rPr>
                        <a:t>Dry Masses (kg)</a:t>
                      </a:r>
                    </a:p>
                  </a:txBody>
                  <a:tcPr marL="5782" marR="5782" marT="5782"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a:txBody>
                    <a:bodyPr/>
                    <a:lstStyle/>
                    <a:p>
                      <a:pPr algn="ctr" fontAlgn="ctr"/>
                      <a:endParaRPr lang="en-US" sz="1200" b="0" i="0" u="none" strike="noStrike" dirty="0">
                        <a:solidFill>
                          <a:schemeClr val="bg1"/>
                        </a:solidFill>
                        <a:effectLst/>
                        <a:latin typeface="Arial" panose="020B0604020202020204" pitchFamily="34" charset="0"/>
                      </a:endParaRPr>
                    </a:p>
                  </a:txBody>
                  <a:tcPr marL="5782" marR="5782" marT="5782"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a:noFill/>
                    </a:lnT>
                    <a:lnB>
                      <a:noFill/>
                    </a:lnB>
                    <a:noFill/>
                  </a:tcPr>
                </a:tc>
                <a:tc rowSpan="2">
                  <a:txBody>
                    <a:bodyPr/>
                    <a:lstStyle/>
                    <a:p>
                      <a:pPr algn="ctr" fontAlgn="ctr"/>
                      <a:r>
                        <a:rPr lang="en-US" sz="1200" b="1" i="0" u="none" strike="noStrike" dirty="0">
                          <a:solidFill>
                            <a:schemeClr val="bg1"/>
                          </a:solidFill>
                          <a:effectLst/>
                          <a:latin typeface="Arial" panose="020B0604020202020204" pitchFamily="34" charset="0"/>
                        </a:rPr>
                        <a:t>System</a:t>
                      </a:r>
                    </a:p>
                  </a:txBody>
                  <a:tcPr marL="5782" marR="5782" marT="5782"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noFill/>
                  </a:tcPr>
                </a:tc>
                <a:tc gridSpan="3">
                  <a:txBody>
                    <a:bodyPr/>
                    <a:lstStyle/>
                    <a:p>
                      <a:pPr algn="ctr" fontAlgn="ctr"/>
                      <a:r>
                        <a:rPr lang="en-US" sz="1200" b="1" i="0" u="none" strike="noStrike" dirty="0">
                          <a:solidFill>
                            <a:schemeClr val="bg1"/>
                          </a:solidFill>
                          <a:effectLst/>
                          <a:latin typeface="Arial" panose="020B0604020202020204" pitchFamily="34" charset="0"/>
                        </a:rPr>
                        <a:t>Dry Masses (kg)</a:t>
                      </a:r>
                    </a:p>
                  </a:txBody>
                  <a:tcPr marL="5782" marR="5782" marT="5782"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a:txBody>
                    <a:bodyPr/>
                    <a:lstStyle/>
                    <a:p>
                      <a:pPr algn="ctr" fontAlgn="ctr"/>
                      <a:endParaRPr lang="en-US" sz="1200" b="0" i="0" u="none" strike="noStrike" dirty="0">
                        <a:solidFill>
                          <a:schemeClr val="bg1"/>
                        </a:solidFill>
                        <a:effectLst/>
                        <a:latin typeface="Arial" panose="020B0604020202020204" pitchFamily="34" charset="0"/>
                      </a:endParaRPr>
                    </a:p>
                  </a:txBody>
                  <a:tcPr marL="5782" marR="5782" marT="5782"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a:noFill/>
                    </a:lnT>
                    <a:lnB>
                      <a:noFill/>
                    </a:lnB>
                    <a:noFill/>
                  </a:tcPr>
                </a:tc>
                <a:tc rowSpan="2">
                  <a:txBody>
                    <a:bodyPr/>
                    <a:lstStyle/>
                    <a:p>
                      <a:pPr algn="ctr" fontAlgn="ctr"/>
                      <a:r>
                        <a:rPr lang="en-US" sz="1200" b="1" i="0" u="none" strike="noStrike" dirty="0">
                          <a:solidFill>
                            <a:schemeClr val="bg1"/>
                          </a:solidFill>
                          <a:effectLst/>
                          <a:latin typeface="Arial" panose="020B0604020202020204" pitchFamily="34" charset="0"/>
                        </a:rPr>
                        <a:t>System</a:t>
                      </a:r>
                    </a:p>
                  </a:txBody>
                  <a:tcPr marL="5782" marR="5782" marT="5782"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noFill/>
                  </a:tcPr>
                </a:tc>
                <a:tc gridSpan="3">
                  <a:txBody>
                    <a:bodyPr/>
                    <a:lstStyle/>
                    <a:p>
                      <a:pPr algn="ctr" fontAlgn="ctr"/>
                      <a:r>
                        <a:rPr lang="en-US" sz="1200" b="1" i="0" u="none" strike="noStrike" dirty="0">
                          <a:solidFill>
                            <a:schemeClr val="bg1"/>
                          </a:solidFill>
                          <a:effectLst/>
                          <a:latin typeface="Arial" panose="020B0604020202020204" pitchFamily="34" charset="0"/>
                        </a:rPr>
                        <a:t>Dry Masses (kg)</a:t>
                      </a:r>
                    </a:p>
                  </a:txBody>
                  <a:tcPr marL="5782" marR="5782" marT="5782"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75968482"/>
                  </a:ext>
                </a:extLst>
              </a:tr>
              <a:tr h="256463">
                <a:tc vMerge="1">
                  <a:txBody>
                    <a:bodyPr/>
                    <a:lstStyle/>
                    <a:p>
                      <a:endParaRPr lang="en-US"/>
                    </a:p>
                  </a:txBody>
                  <a:tcPr/>
                </a:tc>
                <a:tc>
                  <a:txBody>
                    <a:bodyPr/>
                    <a:lstStyle/>
                    <a:p>
                      <a:pPr algn="ctr" fontAlgn="ctr"/>
                      <a:r>
                        <a:rPr lang="en-US" sz="1200" b="0" i="0" u="none" strike="noStrike" dirty="0">
                          <a:solidFill>
                            <a:schemeClr val="bg1"/>
                          </a:solidFill>
                          <a:effectLst/>
                          <a:latin typeface="Arial" panose="020B0604020202020204" pitchFamily="34" charset="0"/>
                        </a:rPr>
                        <a:t>Basic</a:t>
                      </a:r>
                    </a:p>
                  </a:txBody>
                  <a:tcPr marL="5782" marR="5782" marT="5782" marB="0" anchor="ctr">
                    <a:lnL w="19050"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MGA</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Predicted</a:t>
                      </a:r>
                    </a:p>
                  </a:txBody>
                  <a:tcPr marL="5782" marR="5782" marT="5782" marB="0" anchor="ctr">
                    <a:lnL w="9525"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noFill/>
                  </a:tcPr>
                </a:tc>
                <a:tc>
                  <a:txBody>
                    <a:bodyPr/>
                    <a:lstStyle/>
                    <a:p>
                      <a:pPr algn="ctr" fontAlgn="ctr"/>
                      <a:endParaRPr lang="en-US" sz="1200" b="0" i="0" u="none" strike="noStrike" dirty="0">
                        <a:solidFill>
                          <a:schemeClr val="bg1"/>
                        </a:solidFill>
                        <a:effectLst/>
                        <a:latin typeface="Arial" panose="020B0604020202020204" pitchFamily="34" charset="0"/>
                      </a:endParaRPr>
                    </a:p>
                  </a:txBody>
                  <a:tcPr marL="5782" marR="5782" marT="5782"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a:noFill/>
                    </a:lnT>
                    <a:lnB>
                      <a:noFill/>
                    </a:lnB>
                    <a:noFill/>
                  </a:tcPr>
                </a:tc>
                <a:tc vMerge="1">
                  <a:txBody>
                    <a:bodyPr/>
                    <a:lstStyle/>
                    <a:p>
                      <a:endParaRPr lang="en-US"/>
                    </a:p>
                  </a:txBody>
                  <a:tcPr/>
                </a:tc>
                <a:tc>
                  <a:txBody>
                    <a:bodyPr/>
                    <a:lstStyle/>
                    <a:p>
                      <a:pPr algn="ctr" fontAlgn="ctr"/>
                      <a:r>
                        <a:rPr lang="en-US" sz="1200" b="0" i="0" u="none" strike="noStrike" dirty="0">
                          <a:solidFill>
                            <a:schemeClr val="bg1"/>
                          </a:solidFill>
                          <a:effectLst/>
                          <a:latin typeface="Arial" panose="020B0604020202020204" pitchFamily="34" charset="0"/>
                        </a:rPr>
                        <a:t>Basic</a:t>
                      </a:r>
                    </a:p>
                  </a:txBody>
                  <a:tcPr marL="5782" marR="5782" marT="5782" marB="0" anchor="ctr">
                    <a:lnL w="19050"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MGA</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Predicted</a:t>
                      </a:r>
                    </a:p>
                  </a:txBody>
                  <a:tcPr marL="5782" marR="5782" marT="5782" marB="0" anchor="ctr">
                    <a:lnL w="9525"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noFill/>
                  </a:tcPr>
                </a:tc>
                <a:tc>
                  <a:txBody>
                    <a:bodyPr/>
                    <a:lstStyle/>
                    <a:p>
                      <a:pPr algn="ctr" fontAlgn="ctr"/>
                      <a:endParaRPr lang="en-US" sz="1200" b="0" i="0" u="none" strike="noStrike" dirty="0">
                        <a:solidFill>
                          <a:schemeClr val="bg1"/>
                        </a:solidFill>
                        <a:effectLst/>
                        <a:latin typeface="Arial" panose="020B0604020202020204" pitchFamily="34" charset="0"/>
                      </a:endParaRPr>
                    </a:p>
                  </a:txBody>
                  <a:tcPr marL="5782" marR="5782" marT="5782"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a:noFill/>
                    </a:lnT>
                    <a:lnB>
                      <a:noFill/>
                    </a:lnB>
                    <a:noFill/>
                  </a:tcPr>
                </a:tc>
                <a:tc vMerge="1">
                  <a:txBody>
                    <a:bodyPr/>
                    <a:lstStyle/>
                    <a:p>
                      <a:endParaRPr lang="en-US"/>
                    </a:p>
                  </a:txBody>
                  <a:tcPr/>
                </a:tc>
                <a:tc>
                  <a:txBody>
                    <a:bodyPr/>
                    <a:lstStyle/>
                    <a:p>
                      <a:pPr algn="ctr" fontAlgn="ctr"/>
                      <a:r>
                        <a:rPr lang="en-US" sz="1200" b="0" i="0" u="none" strike="noStrike" dirty="0">
                          <a:solidFill>
                            <a:schemeClr val="bg1"/>
                          </a:solidFill>
                          <a:effectLst/>
                          <a:latin typeface="Arial" panose="020B0604020202020204" pitchFamily="34" charset="0"/>
                        </a:rPr>
                        <a:t>Basic</a:t>
                      </a:r>
                    </a:p>
                  </a:txBody>
                  <a:tcPr marL="5782" marR="5782" marT="5782" marB="0" anchor="ctr">
                    <a:lnL w="19050"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MGA</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Predicted</a:t>
                      </a:r>
                    </a:p>
                  </a:txBody>
                  <a:tcPr marL="5782" marR="5782" marT="5782" marB="0" anchor="ctr">
                    <a:lnL w="9525"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160470428"/>
                  </a:ext>
                </a:extLst>
              </a:tr>
              <a:tr h="256463">
                <a:tc>
                  <a:txBody>
                    <a:bodyPr/>
                    <a:lstStyle/>
                    <a:p>
                      <a:pPr algn="ctr" fontAlgn="ctr"/>
                      <a:r>
                        <a:rPr lang="en-US" sz="1200" b="0" i="0" u="none" strike="noStrike" dirty="0">
                          <a:solidFill>
                            <a:schemeClr val="bg1"/>
                          </a:solidFill>
                          <a:effectLst/>
                          <a:latin typeface="Arial" panose="020B0604020202020204" pitchFamily="34" charset="0"/>
                        </a:rPr>
                        <a:t>Structures</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18.6</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20.0%</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22.4</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endParaRPr lang="en-US" sz="1200" b="0" i="0" u="none" strike="noStrike" dirty="0">
                        <a:solidFill>
                          <a:schemeClr val="bg1"/>
                        </a:solidFill>
                        <a:effectLst/>
                        <a:latin typeface="Arial" panose="020B0604020202020204" pitchFamily="34" charset="0"/>
                      </a:endParaRP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noFill/>
                  </a:tcPr>
                </a:tc>
                <a:tc>
                  <a:txBody>
                    <a:bodyPr/>
                    <a:lstStyle/>
                    <a:p>
                      <a:pPr algn="ctr" fontAlgn="ctr"/>
                      <a:r>
                        <a:rPr lang="en-US" sz="1200" b="0" i="0" u="none" strike="noStrike" dirty="0">
                          <a:solidFill>
                            <a:schemeClr val="bg1"/>
                          </a:solidFill>
                          <a:effectLst/>
                          <a:latin typeface="Arial" panose="020B0604020202020204" pitchFamily="34" charset="0"/>
                        </a:rPr>
                        <a:t>Structures</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17.3</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20.0%</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20.8</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endParaRPr lang="en-US" sz="1200" b="0" i="0" u="none" strike="noStrike" dirty="0">
                        <a:solidFill>
                          <a:schemeClr val="bg1"/>
                        </a:solidFill>
                        <a:effectLst/>
                        <a:latin typeface="Arial" panose="020B0604020202020204" pitchFamily="34" charset="0"/>
                      </a:endParaRP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noFill/>
                  </a:tcPr>
                </a:tc>
                <a:tc>
                  <a:txBody>
                    <a:bodyPr/>
                    <a:lstStyle/>
                    <a:p>
                      <a:pPr algn="ctr" fontAlgn="ctr"/>
                      <a:r>
                        <a:rPr lang="en-US" sz="1200" b="0" i="0" u="none" strike="noStrike" dirty="0">
                          <a:solidFill>
                            <a:schemeClr val="bg1"/>
                          </a:solidFill>
                          <a:effectLst/>
                          <a:latin typeface="Arial" panose="020B0604020202020204" pitchFamily="34" charset="0"/>
                        </a:rPr>
                        <a:t>Structures</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20.3</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20.0%</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24.4</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544041594"/>
                  </a:ext>
                </a:extLst>
              </a:tr>
              <a:tr h="256463">
                <a:tc>
                  <a:txBody>
                    <a:bodyPr/>
                    <a:lstStyle/>
                    <a:p>
                      <a:pPr algn="ctr" fontAlgn="ctr"/>
                      <a:r>
                        <a:rPr lang="en-US" sz="1200" b="0" i="0" u="none" strike="noStrike" dirty="0">
                          <a:solidFill>
                            <a:schemeClr val="bg1"/>
                          </a:solidFill>
                          <a:effectLst/>
                          <a:latin typeface="Arial" panose="020B0604020202020204" pitchFamily="34" charset="0"/>
                        </a:rPr>
                        <a:t>Solar Sail System</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44.8</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7.3%</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48.0</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endParaRPr lang="en-US" sz="1200" b="0" i="0" u="none" strike="noStrike" dirty="0">
                        <a:solidFill>
                          <a:schemeClr val="bg1"/>
                        </a:solidFill>
                        <a:effectLst/>
                        <a:latin typeface="Arial" panose="020B0604020202020204" pitchFamily="34" charset="0"/>
                      </a:endParaRP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noFill/>
                  </a:tcPr>
                </a:tc>
                <a:tc>
                  <a:txBody>
                    <a:bodyPr/>
                    <a:lstStyle/>
                    <a:p>
                      <a:pPr algn="ctr" fontAlgn="ctr"/>
                      <a:r>
                        <a:rPr lang="en-US" sz="1200" b="0" i="0" u="none" strike="noStrike" dirty="0">
                          <a:solidFill>
                            <a:schemeClr val="bg1"/>
                          </a:solidFill>
                          <a:effectLst/>
                          <a:latin typeface="Arial" panose="020B0604020202020204" pitchFamily="34" charset="0"/>
                        </a:rPr>
                        <a:t>Solar Sail System</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22.9</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16.6%</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26.6</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endParaRPr lang="en-US" sz="1200" b="0" i="0" u="none" strike="noStrike" dirty="0">
                        <a:solidFill>
                          <a:schemeClr val="bg1"/>
                        </a:solidFill>
                        <a:effectLst/>
                        <a:latin typeface="Arial" panose="020B0604020202020204" pitchFamily="34" charset="0"/>
                      </a:endParaRP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noFill/>
                  </a:tcPr>
                </a:tc>
                <a:tc>
                  <a:txBody>
                    <a:bodyPr/>
                    <a:lstStyle/>
                    <a:p>
                      <a:pPr algn="ctr" fontAlgn="ctr"/>
                      <a:r>
                        <a:rPr lang="en-US" sz="1200" b="0" i="0" u="none" strike="noStrike" dirty="0">
                          <a:solidFill>
                            <a:schemeClr val="bg1"/>
                          </a:solidFill>
                          <a:effectLst/>
                          <a:latin typeface="Arial" panose="020B0604020202020204" pitchFamily="34" charset="0"/>
                        </a:rPr>
                        <a:t>Solar Sail</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0.0</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0.0%</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0.0</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633649998"/>
                  </a:ext>
                </a:extLst>
              </a:tr>
              <a:tr h="256463">
                <a:tc>
                  <a:txBody>
                    <a:bodyPr/>
                    <a:lstStyle/>
                    <a:p>
                      <a:pPr algn="ctr" fontAlgn="ctr"/>
                      <a:r>
                        <a:rPr lang="en-US" sz="1200" b="0" i="0" u="none" strike="noStrike" dirty="0">
                          <a:solidFill>
                            <a:schemeClr val="bg1"/>
                          </a:solidFill>
                          <a:effectLst/>
                          <a:latin typeface="Arial" panose="020B0604020202020204" pitchFamily="34" charset="0"/>
                        </a:rPr>
                        <a:t>Electric Propulsion</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5.3</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5.0%</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5.6</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endParaRPr lang="en-US" sz="1200" b="0" i="0" u="none" strike="noStrike" dirty="0">
                        <a:solidFill>
                          <a:schemeClr val="bg1"/>
                        </a:solidFill>
                        <a:effectLst/>
                        <a:latin typeface="Arial" panose="020B0604020202020204" pitchFamily="34" charset="0"/>
                      </a:endParaRP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noFill/>
                  </a:tcPr>
                </a:tc>
                <a:tc>
                  <a:txBody>
                    <a:bodyPr/>
                    <a:lstStyle/>
                    <a:p>
                      <a:pPr algn="ctr" fontAlgn="ctr"/>
                      <a:r>
                        <a:rPr lang="en-US" sz="1200" b="0" i="0" u="none" strike="noStrike" dirty="0">
                          <a:solidFill>
                            <a:schemeClr val="bg1"/>
                          </a:solidFill>
                          <a:effectLst/>
                          <a:latin typeface="Arial" panose="020B0604020202020204" pitchFamily="34" charset="0"/>
                        </a:rPr>
                        <a:t>Electric Propulsion</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5.3</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5.0%</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5.6</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endParaRPr lang="en-US" sz="1200" b="0" i="0" u="none" strike="noStrike" dirty="0">
                        <a:solidFill>
                          <a:schemeClr val="bg1"/>
                        </a:solidFill>
                        <a:effectLst/>
                        <a:latin typeface="Arial" panose="020B0604020202020204" pitchFamily="34" charset="0"/>
                      </a:endParaRP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noFill/>
                  </a:tcPr>
                </a:tc>
                <a:tc>
                  <a:txBody>
                    <a:bodyPr/>
                    <a:lstStyle/>
                    <a:p>
                      <a:pPr algn="ctr" fontAlgn="ctr"/>
                      <a:r>
                        <a:rPr lang="en-US" sz="1200" b="0" i="0" u="none" strike="noStrike" dirty="0">
                          <a:solidFill>
                            <a:schemeClr val="bg1"/>
                          </a:solidFill>
                          <a:effectLst/>
                          <a:latin typeface="Arial" panose="020B0604020202020204" pitchFamily="34" charset="0"/>
                        </a:rPr>
                        <a:t>Chemical Propulsion</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15.9</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4.9%</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16.7</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546446882"/>
                  </a:ext>
                </a:extLst>
              </a:tr>
              <a:tr h="256463">
                <a:tc>
                  <a:txBody>
                    <a:bodyPr/>
                    <a:lstStyle/>
                    <a:p>
                      <a:pPr algn="ctr" fontAlgn="ctr"/>
                      <a:r>
                        <a:rPr lang="en-US" sz="1200" b="0" i="0" u="none" strike="noStrike" dirty="0">
                          <a:solidFill>
                            <a:schemeClr val="bg1"/>
                          </a:solidFill>
                          <a:effectLst/>
                          <a:latin typeface="Arial" panose="020B0604020202020204" pitchFamily="34" charset="0"/>
                        </a:rPr>
                        <a:t>Power</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9.0</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22.7%</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11.1</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endParaRPr lang="en-US" sz="1200" b="0" i="0" u="none" strike="noStrike" dirty="0">
                        <a:solidFill>
                          <a:schemeClr val="bg1"/>
                        </a:solidFill>
                        <a:effectLst/>
                        <a:latin typeface="Arial" panose="020B0604020202020204" pitchFamily="34" charset="0"/>
                      </a:endParaRP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noFill/>
                  </a:tcPr>
                </a:tc>
                <a:tc>
                  <a:txBody>
                    <a:bodyPr/>
                    <a:lstStyle/>
                    <a:p>
                      <a:pPr algn="ctr" fontAlgn="ctr"/>
                      <a:r>
                        <a:rPr lang="en-US" sz="1200" b="0" i="0" u="none" strike="noStrike" dirty="0">
                          <a:solidFill>
                            <a:schemeClr val="bg1"/>
                          </a:solidFill>
                          <a:effectLst/>
                          <a:latin typeface="Arial" panose="020B0604020202020204" pitchFamily="34" charset="0"/>
                        </a:rPr>
                        <a:t>Power</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6.3</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23.9%</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7.8</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endParaRPr lang="en-US" sz="1200" b="0" i="0" u="none" strike="noStrike" dirty="0">
                        <a:solidFill>
                          <a:schemeClr val="bg1"/>
                        </a:solidFill>
                        <a:effectLst/>
                        <a:latin typeface="Arial" panose="020B0604020202020204" pitchFamily="34" charset="0"/>
                      </a:endParaRP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noFill/>
                  </a:tcPr>
                </a:tc>
                <a:tc>
                  <a:txBody>
                    <a:bodyPr/>
                    <a:lstStyle/>
                    <a:p>
                      <a:pPr algn="ctr" fontAlgn="ctr"/>
                      <a:r>
                        <a:rPr lang="en-US" sz="1200" b="0" i="0" u="none" strike="noStrike" dirty="0">
                          <a:solidFill>
                            <a:schemeClr val="bg1"/>
                          </a:solidFill>
                          <a:effectLst/>
                          <a:latin typeface="Arial" panose="020B0604020202020204" pitchFamily="34" charset="0"/>
                        </a:rPr>
                        <a:t>Power</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7.1</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23.5%</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8.8</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151026130"/>
                  </a:ext>
                </a:extLst>
              </a:tr>
              <a:tr h="256463">
                <a:tc>
                  <a:txBody>
                    <a:bodyPr/>
                    <a:lstStyle/>
                    <a:p>
                      <a:pPr algn="ctr" fontAlgn="ctr"/>
                      <a:r>
                        <a:rPr lang="en-US" sz="1200" b="0" i="0" u="none" strike="noStrike" dirty="0">
                          <a:solidFill>
                            <a:schemeClr val="bg1"/>
                          </a:solidFill>
                          <a:effectLst/>
                          <a:latin typeface="Arial" panose="020B0604020202020204" pitchFamily="34" charset="0"/>
                        </a:rPr>
                        <a:t>Avionics</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11.7</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9.5%</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12.9</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endParaRPr lang="en-US" sz="1200" b="0" i="0" u="none" strike="noStrike" dirty="0">
                        <a:solidFill>
                          <a:schemeClr val="bg1"/>
                        </a:solidFill>
                        <a:effectLst/>
                        <a:latin typeface="Arial" panose="020B0604020202020204" pitchFamily="34" charset="0"/>
                      </a:endParaRP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noFill/>
                  </a:tcPr>
                </a:tc>
                <a:tc>
                  <a:txBody>
                    <a:bodyPr/>
                    <a:lstStyle/>
                    <a:p>
                      <a:pPr algn="ctr" fontAlgn="ctr"/>
                      <a:r>
                        <a:rPr lang="en-US" sz="1200" b="0" i="0" u="none" strike="noStrike" dirty="0">
                          <a:solidFill>
                            <a:schemeClr val="bg1"/>
                          </a:solidFill>
                          <a:effectLst/>
                          <a:latin typeface="Arial" panose="020B0604020202020204" pitchFamily="34" charset="0"/>
                        </a:rPr>
                        <a:t>Avionics</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10.7</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9.6%</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11.7</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endParaRPr lang="en-US" sz="1200" b="0" i="0" u="none" strike="noStrike" dirty="0">
                        <a:solidFill>
                          <a:schemeClr val="bg1"/>
                        </a:solidFill>
                        <a:effectLst/>
                        <a:latin typeface="Arial" panose="020B0604020202020204" pitchFamily="34" charset="0"/>
                      </a:endParaRP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noFill/>
                  </a:tcPr>
                </a:tc>
                <a:tc>
                  <a:txBody>
                    <a:bodyPr/>
                    <a:lstStyle/>
                    <a:p>
                      <a:pPr algn="ctr" fontAlgn="ctr"/>
                      <a:r>
                        <a:rPr lang="en-US" sz="1200" b="0" i="0" u="none" strike="noStrike" dirty="0">
                          <a:solidFill>
                            <a:schemeClr val="bg1"/>
                          </a:solidFill>
                          <a:effectLst/>
                          <a:latin typeface="Arial" panose="020B0604020202020204" pitchFamily="34" charset="0"/>
                        </a:rPr>
                        <a:t>Avionics</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11.3</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10.1%</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12.5</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117631771"/>
                  </a:ext>
                </a:extLst>
              </a:tr>
              <a:tr h="256463">
                <a:tc>
                  <a:txBody>
                    <a:bodyPr/>
                    <a:lstStyle/>
                    <a:p>
                      <a:pPr algn="ctr" fontAlgn="ctr"/>
                      <a:r>
                        <a:rPr lang="en-US" sz="1200" b="0" i="0" u="none" strike="noStrike" dirty="0">
                          <a:solidFill>
                            <a:schemeClr val="bg1"/>
                          </a:solidFill>
                          <a:effectLst/>
                          <a:latin typeface="Arial" panose="020B0604020202020204" pitchFamily="34" charset="0"/>
                        </a:rPr>
                        <a:t>GN&amp;C</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5.2</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5.0%</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5.5</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endParaRPr lang="en-US" sz="1200" b="0" i="0" u="none" strike="noStrike" dirty="0">
                        <a:solidFill>
                          <a:schemeClr val="bg1"/>
                        </a:solidFill>
                        <a:effectLst/>
                        <a:latin typeface="Arial" panose="020B0604020202020204" pitchFamily="34" charset="0"/>
                      </a:endParaRP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noFill/>
                  </a:tcPr>
                </a:tc>
                <a:tc>
                  <a:txBody>
                    <a:bodyPr/>
                    <a:lstStyle/>
                    <a:p>
                      <a:pPr algn="ctr" fontAlgn="ctr"/>
                      <a:r>
                        <a:rPr lang="en-US" sz="1200" b="0" i="0" u="none" strike="noStrike" dirty="0">
                          <a:solidFill>
                            <a:schemeClr val="bg1"/>
                          </a:solidFill>
                          <a:effectLst/>
                          <a:latin typeface="Arial" panose="020B0604020202020204" pitchFamily="34" charset="0"/>
                        </a:rPr>
                        <a:t>GN&amp;C</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4.2</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5.0%</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4.5</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endParaRPr lang="en-US" sz="1200" b="0" i="0" u="none" strike="noStrike" dirty="0">
                        <a:solidFill>
                          <a:schemeClr val="bg1"/>
                        </a:solidFill>
                        <a:effectLst/>
                        <a:latin typeface="Arial" panose="020B0604020202020204" pitchFamily="34" charset="0"/>
                      </a:endParaRP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noFill/>
                  </a:tcPr>
                </a:tc>
                <a:tc>
                  <a:txBody>
                    <a:bodyPr/>
                    <a:lstStyle/>
                    <a:p>
                      <a:pPr algn="ctr" fontAlgn="ctr"/>
                      <a:r>
                        <a:rPr lang="en-US" sz="1200" b="0" i="0" u="none" strike="noStrike" dirty="0">
                          <a:solidFill>
                            <a:schemeClr val="bg1"/>
                          </a:solidFill>
                          <a:effectLst/>
                          <a:latin typeface="Arial" panose="020B0604020202020204" pitchFamily="34" charset="0"/>
                        </a:rPr>
                        <a:t>GN&amp;C</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4.2</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5.0%</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4.5</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988987620"/>
                  </a:ext>
                </a:extLst>
              </a:tr>
              <a:tr h="256463">
                <a:tc>
                  <a:txBody>
                    <a:bodyPr/>
                    <a:lstStyle/>
                    <a:p>
                      <a:pPr algn="ctr" fontAlgn="ctr"/>
                      <a:r>
                        <a:rPr lang="en-US" sz="1200" b="0" i="0" u="none" strike="noStrike" dirty="0">
                          <a:solidFill>
                            <a:schemeClr val="bg1"/>
                          </a:solidFill>
                          <a:effectLst/>
                          <a:latin typeface="Arial" panose="020B0604020202020204" pitchFamily="34" charset="0"/>
                        </a:rPr>
                        <a:t>Thermal</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2.1</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40.0%</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2.9</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endParaRPr lang="en-US" sz="1200" b="0" i="0" u="none" strike="noStrike" dirty="0">
                        <a:solidFill>
                          <a:schemeClr val="bg1"/>
                        </a:solidFill>
                        <a:effectLst/>
                        <a:latin typeface="Arial" panose="020B0604020202020204" pitchFamily="34" charset="0"/>
                      </a:endParaRP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noFill/>
                  </a:tcPr>
                </a:tc>
                <a:tc>
                  <a:txBody>
                    <a:bodyPr/>
                    <a:lstStyle/>
                    <a:p>
                      <a:pPr algn="ctr" fontAlgn="ctr"/>
                      <a:r>
                        <a:rPr lang="en-US" sz="1200" b="0" i="0" u="none" strike="noStrike" dirty="0">
                          <a:solidFill>
                            <a:schemeClr val="bg1"/>
                          </a:solidFill>
                          <a:effectLst/>
                          <a:latin typeface="Arial" panose="020B0604020202020204" pitchFamily="34" charset="0"/>
                        </a:rPr>
                        <a:t>Thermal</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2.0</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40.0%</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2.9</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endParaRPr lang="en-US" sz="1200" b="0" i="0" u="none" strike="noStrike" dirty="0">
                        <a:solidFill>
                          <a:schemeClr val="bg1"/>
                        </a:solidFill>
                        <a:effectLst/>
                        <a:latin typeface="Arial" panose="020B0604020202020204" pitchFamily="34" charset="0"/>
                      </a:endParaRP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noFill/>
                  </a:tcPr>
                </a:tc>
                <a:tc>
                  <a:txBody>
                    <a:bodyPr/>
                    <a:lstStyle/>
                    <a:p>
                      <a:pPr algn="ctr" fontAlgn="ctr"/>
                      <a:r>
                        <a:rPr lang="en-US" sz="1200" b="0" i="0" u="none" strike="noStrike" dirty="0">
                          <a:solidFill>
                            <a:schemeClr val="bg1"/>
                          </a:solidFill>
                          <a:effectLst/>
                          <a:latin typeface="Arial" panose="020B0604020202020204" pitchFamily="34" charset="0"/>
                        </a:rPr>
                        <a:t>Thermal</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3.6</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40.0%</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5.1</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566601776"/>
                  </a:ext>
                </a:extLst>
              </a:tr>
              <a:tr h="256463">
                <a:tc>
                  <a:txBody>
                    <a:bodyPr/>
                    <a:lstStyle/>
                    <a:p>
                      <a:pPr algn="ctr" fontAlgn="ctr"/>
                      <a:r>
                        <a:rPr lang="en-US" sz="1200" b="0" i="0" u="none" strike="noStrike" dirty="0">
                          <a:solidFill>
                            <a:schemeClr val="bg1"/>
                          </a:solidFill>
                          <a:effectLst/>
                          <a:latin typeface="Arial" panose="020B0604020202020204" pitchFamily="34" charset="0"/>
                        </a:rPr>
                        <a:t>Science Instruments</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19.6</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2.7%</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20.1</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endParaRPr lang="en-US" sz="1200" b="0" i="0" u="none" strike="noStrike" dirty="0">
                        <a:solidFill>
                          <a:schemeClr val="bg1"/>
                        </a:solidFill>
                        <a:effectLst/>
                        <a:latin typeface="Arial" panose="020B0604020202020204" pitchFamily="34" charset="0"/>
                      </a:endParaRP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noFill/>
                  </a:tcPr>
                </a:tc>
                <a:tc>
                  <a:txBody>
                    <a:bodyPr/>
                    <a:lstStyle/>
                    <a:p>
                      <a:pPr algn="ctr" fontAlgn="ctr"/>
                      <a:r>
                        <a:rPr lang="en-US" sz="1200" b="0" i="0" u="none" strike="noStrike" dirty="0">
                          <a:solidFill>
                            <a:schemeClr val="bg1"/>
                          </a:solidFill>
                          <a:effectLst/>
                          <a:latin typeface="Arial" panose="020B0604020202020204" pitchFamily="34" charset="0"/>
                        </a:rPr>
                        <a:t>Science Instruments</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19.6</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2.7%</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20.1</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endParaRPr lang="en-US" sz="1200" b="0" i="0" u="none" strike="noStrike" dirty="0">
                        <a:solidFill>
                          <a:schemeClr val="bg1"/>
                        </a:solidFill>
                        <a:effectLst/>
                        <a:latin typeface="Arial" panose="020B0604020202020204" pitchFamily="34" charset="0"/>
                      </a:endParaRP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a:noFill/>
                    </a:lnB>
                    <a:noFill/>
                  </a:tcPr>
                </a:tc>
                <a:tc>
                  <a:txBody>
                    <a:bodyPr/>
                    <a:lstStyle/>
                    <a:p>
                      <a:pPr algn="ctr" fontAlgn="ctr"/>
                      <a:r>
                        <a:rPr lang="en-US" sz="1200" b="0" i="0" u="none" strike="noStrike" dirty="0">
                          <a:solidFill>
                            <a:schemeClr val="bg1"/>
                          </a:solidFill>
                          <a:effectLst/>
                          <a:latin typeface="Arial" panose="020B0604020202020204" pitchFamily="34" charset="0"/>
                        </a:rPr>
                        <a:t>Science Instruments</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18.3</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2.5%</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r>
                        <a:rPr lang="en-US" sz="1200" b="0" i="0" u="none" strike="noStrike" dirty="0">
                          <a:solidFill>
                            <a:schemeClr val="bg1"/>
                          </a:solidFill>
                          <a:effectLst/>
                          <a:latin typeface="Arial" panose="020B0604020202020204" pitchFamily="34" charset="0"/>
                        </a:rPr>
                        <a:t>18.8</a:t>
                      </a:r>
                    </a:p>
                  </a:txBody>
                  <a:tcPr marL="5782" marR="5782" marT="5782"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548704683"/>
                  </a:ext>
                </a:extLst>
              </a:tr>
              <a:tr h="355493">
                <a:tc>
                  <a:txBody>
                    <a:bodyPr/>
                    <a:lstStyle/>
                    <a:p>
                      <a:pPr algn="ctr" fontAlgn="ctr"/>
                      <a:r>
                        <a:rPr lang="en-US" sz="1200" b="1" i="0" u="none" strike="noStrike" dirty="0">
                          <a:solidFill>
                            <a:schemeClr val="bg1"/>
                          </a:solidFill>
                          <a:effectLst/>
                          <a:latin typeface="Arial" panose="020B0604020202020204" pitchFamily="34" charset="0"/>
                        </a:rPr>
                        <a:t>Total Dry Mass</a:t>
                      </a:r>
                    </a:p>
                  </a:txBody>
                  <a:tcPr marL="5782" marR="5782" marT="578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chemeClr val="bg1"/>
                          </a:solidFill>
                          <a:effectLst/>
                          <a:latin typeface="Arial" panose="020B0604020202020204" pitchFamily="34" charset="0"/>
                        </a:rPr>
                        <a:t>116.4</a:t>
                      </a:r>
                    </a:p>
                  </a:txBody>
                  <a:tcPr marL="5782" marR="5782" marT="578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chemeClr val="bg1"/>
                          </a:solidFill>
                          <a:effectLst/>
                          <a:latin typeface="Arial" panose="020B0604020202020204" pitchFamily="34" charset="0"/>
                        </a:rPr>
                        <a:t>10.3%</a:t>
                      </a:r>
                    </a:p>
                  </a:txBody>
                  <a:tcPr marL="5782" marR="5782" marT="578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chemeClr val="bg1"/>
                          </a:solidFill>
                          <a:effectLst/>
                          <a:latin typeface="Arial" panose="020B0604020202020204" pitchFamily="34" charset="0"/>
                        </a:rPr>
                        <a:t>128.4</a:t>
                      </a:r>
                    </a:p>
                  </a:txBody>
                  <a:tcPr marL="5782" marR="5782" marT="578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0" i="0" u="none" strike="noStrike" dirty="0">
                        <a:solidFill>
                          <a:schemeClr val="bg1"/>
                        </a:solidFill>
                        <a:effectLst/>
                        <a:latin typeface="Arial" panose="020B0604020202020204" pitchFamily="34" charset="0"/>
                      </a:endParaRPr>
                    </a:p>
                  </a:txBody>
                  <a:tcPr marL="5782" marR="5782" marT="578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a:noFill/>
                    </a:lnT>
                    <a:lnB>
                      <a:noFill/>
                    </a:lnB>
                    <a:noFill/>
                  </a:tcPr>
                </a:tc>
                <a:tc>
                  <a:txBody>
                    <a:bodyPr/>
                    <a:lstStyle/>
                    <a:p>
                      <a:pPr algn="ctr" fontAlgn="ctr"/>
                      <a:r>
                        <a:rPr lang="en-US" sz="1200" b="1" i="0" u="none" strike="noStrike" dirty="0">
                          <a:solidFill>
                            <a:schemeClr val="bg1"/>
                          </a:solidFill>
                          <a:effectLst/>
                          <a:latin typeface="Arial" panose="020B0604020202020204" pitchFamily="34" charset="0"/>
                        </a:rPr>
                        <a:t>Total Dry Mass</a:t>
                      </a:r>
                    </a:p>
                  </a:txBody>
                  <a:tcPr marL="5782" marR="5782" marT="578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chemeClr val="bg1"/>
                          </a:solidFill>
                          <a:effectLst/>
                          <a:latin typeface="Arial" panose="020B0604020202020204" pitchFamily="34" charset="0"/>
                        </a:rPr>
                        <a:t>88.4</a:t>
                      </a:r>
                    </a:p>
                  </a:txBody>
                  <a:tcPr marL="5782" marR="5782" marT="578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chemeClr val="bg1"/>
                          </a:solidFill>
                          <a:effectLst/>
                          <a:latin typeface="Arial" panose="020B0604020202020204" pitchFamily="34" charset="0"/>
                        </a:rPr>
                        <a:t>13.1%</a:t>
                      </a:r>
                    </a:p>
                  </a:txBody>
                  <a:tcPr marL="5782" marR="5782" marT="578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chemeClr val="bg1"/>
                          </a:solidFill>
                          <a:effectLst/>
                          <a:latin typeface="Arial" panose="020B0604020202020204" pitchFamily="34" charset="0"/>
                        </a:rPr>
                        <a:t>100.0</a:t>
                      </a:r>
                    </a:p>
                  </a:txBody>
                  <a:tcPr marL="5782" marR="5782" marT="578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200" b="0" i="0" u="none" strike="noStrike" dirty="0">
                        <a:solidFill>
                          <a:schemeClr val="bg1"/>
                        </a:solidFill>
                        <a:effectLst/>
                        <a:latin typeface="Arial" panose="020B0604020202020204" pitchFamily="34" charset="0"/>
                      </a:endParaRPr>
                    </a:p>
                  </a:txBody>
                  <a:tcPr marL="5782" marR="5782" marT="578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a:noFill/>
                    </a:lnT>
                    <a:lnB>
                      <a:noFill/>
                    </a:lnB>
                    <a:noFill/>
                  </a:tcPr>
                </a:tc>
                <a:tc>
                  <a:txBody>
                    <a:bodyPr/>
                    <a:lstStyle/>
                    <a:p>
                      <a:pPr algn="ctr" fontAlgn="ctr"/>
                      <a:r>
                        <a:rPr lang="en-US" sz="1200" b="1" i="0" u="none" strike="noStrike" dirty="0">
                          <a:solidFill>
                            <a:schemeClr val="bg1"/>
                          </a:solidFill>
                          <a:effectLst/>
                          <a:latin typeface="Arial" panose="020B0604020202020204" pitchFamily="34" charset="0"/>
                        </a:rPr>
                        <a:t>Total Dry Mass</a:t>
                      </a:r>
                    </a:p>
                  </a:txBody>
                  <a:tcPr marL="5782" marR="5782" marT="578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chemeClr val="bg1"/>
                          </a:solidFill>
                          <a:effectLst/>
                          <a:latin typeface="Arial" panose="020B0604020202020204" pitchFamily="34" charset="0"/>
                        </a:rPr>
                        <a:t>80.8</a:t>
                      </a:r>
                    </a:p>
                  </a:txBody>
                  <a:tcPr marL="5782" marR="5782" marT="578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chemeClr val="bg1"/>
                          </a:solidFill>
                          <a:effectLst/>
                          <a:latin typeface="Arial" panose="020B0604020202020204" pitchFamily="34" charset="0"/>
                        </a:rPr>
                        <a:t>12.1%</a:t>
                      </a:r>
                    </a:p>
                  </a:txBody>
                  <a:tcPr marL="5782" marR="5782" marT="578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200" b="1" i="0" u="none" strike="noStrike" dirty="0">
                          <a:solidFill>
                            <a:schemeClr val="bg1"/>
                          </a:solidFill>
                          <a:effectLst/>
                          <a:latin typeface="Arial" panose="020B0604020202020204" pitchFamily="34" charset="0"/>
                        </a:rPr>
                        <a:t>90.6</a:t>
                      </a:r>
                    </a:p>
                  </a:txBody>
                  <a:tcPr marL="5782" marR="5782" marT="5782"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7707949"/>
                  </a:ext>
                </a:extLst>
              </a:tr>
              <a:tr h="416435">
                <a:tc gridSpan="3">
                  <a:txBody>
                    <a:bodyPr/>
                    <a:lstStyle/>
                    <a:p>
                      <a:pPr algn="r" fontAlgn="ctr"/>
                      <a:r>
                        <a:rPr lang="en-US" sz="1200" b="0" i="0" u="none" strike="noStrike" dirty="0">
                          <a:solidFill>
                            <a:schemeClr val="accent4"/>
                          </a:solidFill>
                          <a:effectLst/>
                          <a:latin typeface="Arial" panose="020B0604020202020204" pitchFamily="34" charset="0"/>
                        </a:rPr>
                        <a:t>Extra Systems Margin:</a:t>
                      </a:r>
                      <a:br>
                        <a:rPr lang="en-US" sz="1200" b="0" i="0" u="none" strike="noStrike" dirty="0">
                          <a:solidFill>
                            <a:schemeClr val="accent4"/>
                          </a:solidFill>
                          <a:effectLst/>
                          <a:latin typeface="Arial" panose="020B0604020202020204" pitchFamily="34" charset="0"/>
                        </a:rPr>
                      </a:br>
                      <a:r>
                        <a:rPr lang="en-US" sz="1200" b="0" i="0" u="none" strike="noStrike" dirty="0">
                          <a:solidFill>
                            <a:schemeClr val="accent4"/>
                          </a:solidFill>
                          <a:effectLst/>
                          <a:latin typeface="Arial" panose="020B0604020202020204" pitchFamily="34" charset="0"/>
                        </a:rPr>
                        <a:t>(15% of Basic)</a:t>
                      </a:r>
                    </a:p>
                  </a:txBody>
                  <a:tcPr marL="5782" marR="34694" marT="5782" marB="0" anchor="ctr">
                    <a:lnL>
                      <a:noFill/>
                    </a:lnL>
                    <a:lnR>
                      <a:noFill/>
                    </a:lnR>
                    <a:lnT w="9525" cap="flat" cmpd="sng" algn="ctr">
                      <a:noFill/>
                      <a:prstDash val="solid"/>
                      <a:round/>
                      <a:headEnd type="none" w="med" len="med"/>
                      <a:tailEnd type="none" w="med" len="med"/>
                    </a:lnT>
                    <a:lnB>
                      <a:noFill/>
                    </a:lnB>
                    <a:noFill/>
                  </a:tcPr>
                </a:tc>
                <a:tc hMerge="1">
                  <a:txBody>
                    <a:bodyPr/>
                    <a:lstStyle/>
                    <a:p>
                      <a:endParaRPr lang="en-US"/>
                    </a:p>
                  </a:txBody>
                  <a:tcPr/>
                </a:tc>
                <a:tc hMerge="1">
                  <a:txBody>
                    <a:bodyPr/>
                    <a:lstStyle/>
                    <a:p>
                      <a:endParaRPr lang="en-US"/>
                    </a:p>
                  </a:txBody>
                  <a:tcPr/>
                </a:tc>
                <a:tc>
                  <a:txBody>
                    <a:bodyPr/>
                    <a:lstStyle/>
                    <a:p>
                      <a:pPr algn="ctr" fontAlgn="ctr"/>
                      <a:r>
                        <a:rPr lang="en-US" sz="1200" b="0" i="0" u="none" strike="noStrike" dirty="0">
                          <a:solidFill>
                            <a:schemeClr val="accent4"/>
                          </a:solidFill>
                          <a:effectLst/>
                          <a:latin typeface="Arial" panose="020B0604020202020204" pitchFamily="34" charset="0"/>
                        </a:rPr>
                        <a:t>17.5 kg</a:t>
                      </a:r>
                    </a:p>
                  </a:txBody>
                  <a:tcPr marL="5782" marR="5782" marT="5782" marB="0" anchor="ctr">
                    <a:lnL>
                      <a:noFill/>
                    </a:lnL>
                    <a:lnR>
                      <a:noFill/>
                    </a:lnR>
                    <a:lnT w="9525" cap="flat" cmpd="sng" algn="ctr">
                      <a:noFill/>
                      <a:prstDash val="solid"/>
                      <a:round/>
                      <a:headEnd type="none" w="med" len="med"/>
                      <a:tailEnd type="none" w="med" len="med"/>
                    </a:lnT>
                    <a:lnB>
                      <a:noFill/>
                    </a:lnB>
                    <a:noFill/>
                  </a:tcPr>
                </a:tc>
                <a:tc>
                  <a:txBody>
                    <a:bodyPr/>
                    <a:lstStyle/>
                    <a:p>
                      <a:pPr algn="ctr" fontAlgn="ctr"/>
                      <a:endParaRPr lang="en-US" sz="1200" b="0" i="0" u="none" strike="noStrike" dirty="0">
                        <a:solidFill>
                          <a:schemeClr val="bg1"/>
                        </a:solidFill>
                        <a:effectLst/>
                        <a:latin typeface="Arial" panose="020B0604020202020204" pitchFamily="34" charset="0"/>
                      </a:endParaRPr>
                    </a:p>
                  </a:txBody>
                  <a:tcPr marL="5782" marR="5782" marT="5782" marB="0" anchor="ctr">
                    <a:lnL>
                      <a:noFill/>
                    </a:lnL>
                    <a:lnR>
                      <a:noFill/>
                    </a:lnR>
                    <a:lnT>
                      <a:noFill/>
                    </a:lnT>
                    <a:lnB>
                      <a:noFill/>
                    </a:lnB>
                    <a:noFill/>
                  </a:tcPr>
                </a:tc>
                <a:tc gridSpan="3">
                  <a:txBody>
                    <a:bodyPr/>
                    <a:lstStyle/>
                    <a:p>
                      <a:pPr algn="r" fontAlgn="ctr"/>
                      <a:r>
                        <a:rPr lang="en-US" sz="1200" b="0" i="0" u="none" strike="noStrike" dirty="0">
                          <a:solidFill>
                            <a:schemeClr val="accent4"/>
                          </a:solidFill>
                          <a:effectLst/>
                          <a:latin typeface="Arial" panose="020B0604020202020204" pitchFamily="34" charset="0"/>
                        </a:rPr>
                        <a:t>Extra Systems Margin:</a:t>
                      </a:r>
                      <a:br>
                        <a:rPr lang="en-US" sz="1200" b="0" i="0" u="none" strike="noStrike" dirty="0">
                          <a:solidFill>
                            <a:schemeClr val="accent4"/>
                          </a:solidFill>
                          <a:effectLst/>
                          <a:latin typeface="Arial" panose="020B0604020202020204" pitchFamily="34" charset="0"/>
                        </a:rPr>
                      </a:br>
                      <a:r>
                        <a:rPr lang="en-US" sz="1200" b="0" i="0" u="none" strike="noStrike" dirty="0">
                          <a:solidFill>
                            <a:schemeClr val="accent4"/>
                          </a:solidFill>
                          <a:effectLst/>
                          <a:latin typeface="Arial" panose="020B0604020202020204" pitchFamily="34" charset="0"/>
                        </a:rPr>
                        <a:t>(15% of Basic)</a:t>
                      </a:r>
                    </a:p>
                  </a:txBody>
                  <a:tcPr marL="5782" marR="34694" marT="5782" marB="0" anchor="ctr">
                    <a:lnL>
                      <a:noFill/>
                    </a:lnL>
                    <a:lnR>
                      <a:noFill/>
                    </a:lnR>
                    <a:lnT w="9525" cap="flat" cmpd="sng" algn="ctr">
                      <a:noFill/>
                      <a:prstDash val="solid"/>
                      <a:round/>
                      <a:headEnd type="none" w="med" len="med"/>
                      <a:tailEnd type="none" w="med" len="med"/>
                    </a:lnT>
                    <a:lnB>
                      <a:noFill/>
                    </a:lnB>
                    <a:noFill/>
                  </a:tcPr>
                </a:tc>
                <a:tc hMerge="1">
                  <a:txBody>
                    <a:bodyPr/>
                    <a:lstStyle/>
                    <a:p>
                      <a:endParaRPr lang="en-US"/>
                    </a:p>
                  </a:txBody>
                  <a:tcPr/>
                </a:tc>
                <a:tc hMerge="1">
                  <a:txBody>
                    <a:bodyPr/>
                    <a:lstStyle/>
                    <a:p>
                      <a:endParaRPr lang="en-US"/>
                    </a:p>
                  </a:txBody>
                  <a:tcPr/>
                </a:tc>
                <a:tc>
                  <a:txBody>
                    <a:bodyPr/>
                    <a:lstStyle/>
                    <a:p>
                      <a:pPr algn="ctr" fontAlgn="ctr"/>
                      <a:r>
                        <a:rPr lang="en-US" sz="1200" b="0" i="0" u="none" strike="noStrike" dirty="0">
                          <a:solidFill>
                            <a:schemeClr val="accent4"/>
                          </a:solidFill>
                          <a:effectLst/>
                          <a:latin typeface="Arial" panose="020B0604020202020204" pitchFamily="34" charset="0"/>
                        </a:rPr>
                        <a:t>13.3 kg</a:t>
                      </a:r>
                    </a:p>
                  </a:txBody>
                  <a:tcPr marL="5782" marR="5782" marT="5782" marB="0" anchor="ctr">
                    <a:lnL>
                      <a:noFill/>
                    </a:lnL>
                    <a:lnR>
                      <a:noFill/>
                    </a:lnR>
                    <a:lnT w="9525" cap="flat" cmpd="sng" algn="ctr">
                      <a:noFill/>
                      <a:prstDash val="solid"/>
                      <a:round/>
                      <a:headEnd type="none" w="med" len="med"/>
                      <a:tailEnd type="none" w="med" len="med"/>
                    </a:lnT>
                    <a:lnB>
                      <a:noFill/>
                    </a:lnB>
                    <a:noFill/>
                  </a:tcPr>
                </a:tc>
                <a:tc>
                  <a:txBody>
                    <a:bodyPr/>
                    <a:lstStyle/>
                    <a:p>
                      <a:pPr algn="ctr" fontAlgn="ctr"/>
                      <a:endParaRPr lang="en-US" sz="1200" b="0" i="0" u="none" strike="noStrike" dirty="0">
                        <a:solidFill>
                          <a:schemeClr val="bg1"/>
                        </a:solidFill>
                        <a:effectLst/>
                        <a:latin typeface="Arial" panose="020B0604020202020204" pitchFamily="34" charset="0"/>
                      </a:endParaRPr>
                    </a:p>
                  </a:txBody>
                  <a:tcPr marL="5782" marR="5782" marT="5782" marB="0" anchor="ctr">
                    <a:lnL>
                      <a:noFill/>
                    </a:lnL>
                    <a:lnR>
                      <a:noFill/>
                    </a:lnR>
                    <a:lnT>
                      <a:noFill/>
                    </a:lnT>
                    <a:lnB>
                      <a:noFill/>
                    </a:lnB>
                    <a:noFill/>
                  </a:tcPr>
                </a:tc>
                <a:tc gridSpan="3">
                  <a:txBody>
                    <a:bodyPr/>
                    <a:lstStyle/>
                    <a:p>
                      <a:pPr algn="r" fontAlgn="ctr"/>
                      <a:r>
                        <a:rPr lang="en-US" sz="1200" b="0" i="0" u="none" strike="noStrike" dirty="0">
                          <a:solidFill>
                            <a:schemeClr val="accent4"/>
                          </a:solidFill>
                          <a:effectLst/>
                          <a:latin typeface="Arial" panose="020B0604020202020204" pitchFamily="34" charset="0"/>
                        </a:rPr>
                        <a:t>Extra Systems Margin:</a:t>
                      </a:r>
                      <a:br>
                        <a:rPr lang="en-US" sz="1200" b="0" i="0" u="none" strike="noStrike" dirty="0">
                          <a:solidFill>
                            <a:schemeClr val="accent4"/>
                          </a:solidFill>
                          <a:effectLst/>
                          <a:latin typeface="Arial" panose="020B0604020202020204" pitchFamily="34" charset="0"/>
                        </a:rPr>
                      </a:br>
                      <a:r>
                        <a:rPr lang="en-US" sz="1200" b="0" i="0" u="none" strike="noStrike" dirty="0">
                          <a:solidFill>
                            <a:schemeClr val="accent4"/>
                          </a:solidFill>
                          <a:effectLst/>
                          <a:latin typeface="Arial" panose="020B0604020202020204" pitchFamily="34" charset="0"/>
                        </a:rPr>
                        <a:t>(15% of Basic)</a:t>
                      </a:r>
                    </a:p>
                  </a:txBody>
                  <a:tcPr marL="5782" marR="34694" marT="5782" marB="0" anchor="ctr">
                    <a:lnL>
                      <a:noFill/>
                    </a:lnL>
                    <a:lnR>
                      <a:noFill/>
                    </a:lnR>
                    <a:lnT w="9525" cap="flat" cmpd="sng" algn="ctr">
                      <a:noFill/>
                      <a:prstDash val="solid"/>
                      <a:round/>
                      <a:headEnd type="none" w="med" len="med"/>
                      <a:tailEnd type="none" w="med" len="med"/>
                    </a:lnT>
                    <a:lnB>
                      <a:noFill/>
                    </a:lnB>
                    <a:noFill/>
                  </a:tcPr>
                </a:tc>
                <a:tc hMerge="1">
                  <a:txBody>
                    <a:bodyPr/>
                    <a:lstStyle/>
                    <a:p>
                      <a:endParaRPr lang="en-US"/>
                    </a:p>
                  </a:txBody>
                  <a:tcPr/>
                </a:tc>
                <a:tc hMerge="1">
                  <a:txBody>
                    <a:bodyPr/>
                    <a:lstStyle/>
                    <a:p>
                      <a:endParaRPr lang="en-US"/>
                    </a:p>
                  </a:txBody>
                  <a:tcPr/>
                </a:tc>
                <a:tc>
                  <a:txBody>
                    <a:bodyPr/>
                    <a:lstStyle/>
                    <a:p>
                      <a:pPr algn="ctr" fontAlgn="ctr"/>
                      <a:r>
                        <a:rPr lang="en-US" sz="1200" b="0" i="0" u="none" strike="noStrike" dirty="0">
                          <a:solidFill>
                            <a:schemeClr val="accent4"/>
                          </a:solidFill>
                          <a:effectLst/>
                          <a:latin typeface="Arial" panose="020B0604020202020204" pitchFamily="34" charset="0"/>
                        </a:rPr>
                        <a:t>12.1</a:t>
                      </a:r>
                    </a:p>
                  </a:txBody>
                  <a:tcPr marL="5782" marR="5782" marT="5782" marB="0" anchor="ctr">
                    <a:lnL>
                      <a:noFill/>
                    </a:lnL>
                    <a:lnR>
                      <a:noFill/>
                    </a:lnR>
                    <a:lnT w="9525" cap="flat" cmpd="sng" algn="ctr">
                      <a:noFill/>
                      <a:prstDash val="solid"/>
                      <a:round/>
                      <a:headEnd type="none" w="med" len="med"/>
                      <a:tailEnd type="none" w="med" len="med"/>
                    </a:lnT>
                    <a:lnB>
                      <a:noFill/>
                    </a:lnB>
                    <a:noFill/>
                  </a:tcPr>
                </a:tc>
                <a:extLst>
                  <a:ext uri="{0D108BD9-81ED-4DB2-BD59-A6C34878D82A}">
                    <a16:rowId xmlns:a16="http://schemas.microsoft.com/office/drawing/2014/main" val="1073955107"/>
                  </a:ext>
                </a:extLst>
              </a:tr>
              <a:tr h="385963">
                <a:tc gridSpan="3">
                  <a:txBody>
                    <a:bodyPr/>
                    <a:lstStyle/>
                    <a:p>
                      <a:pPr algn="r" fontAlgn="ctr"/>
                      <a:r>
                        <a:rPr lang="en-US" sz="1200" b="0" i="0" u="none" strike="noStrike" dirty="0">
                          <a:solidFill>
                            <a:schemeClr val="bg1"/>
                          </a:solidFill>
                          <a:effectLst/>
                          <a:latin typeface="Arial" panose="020B0604020202020204" pitchFamily="34" charset="0"/>
                        </a:rPr>
                        <a:t>Non-prop Fluids</a:t>
                      </a:r>
                      <a:br>
                        <a:rPr lang="en-US" sz="1200" b="0" i="0" u="none" strike="noStrike" dirty="0">
                          <a:solidFill>
                            <a:schemeClr val="bg1"/>
                          </a:solidFill>
                          <a:effectLst/>
                          <a:latin typeface="Arial" panose="020B0604020202020204" pitchFamily="34" charset="0"/>
                        </a:rPr>
                      </a:br>
                      <a:r>
                        <a:rPr lang="en-US" sz="1200" b="0" i="0" u="none" strike="noStrike" dirty="0">
                          <a:solidFill>
                            <a:schemeClr val="bg1"/>
                          </a:solidFill>
                          <a:effectLst/>
                          <a:latin typeface="Arial" panose="020B0604020202020204" pitchFamily="34" charset="0"/>
                        </a:rPr>
                        <a:t>(all fluids other than usable prop):</a:t>
                      </a:r>
                    </a:p>
                  </a:txBody>
                  <a:tcPr marL="5782" marR="34694" marT="5782" marB="0" anchor="ctr">
                    <a:lnL>
                      <a:noFill/>
                    </a:lnL>
                    <a:lnR>
                      <a:noFill/>
                    </a:lnR>
                    <a:lnT>
                      <a:noFill/>
                    </a:lnT>
                    <a:lnB w="9525" cap="flat" cmpd="sng" algn="ctr">
                      <a:solidFill>
                        <a:schemeClr val="bg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a:txBody>
                    <a:bodyPr/>
                    <a:lstStyle/>
                    <a:p>
                      <a:pPr algn="ctr" fontAlgn="ctr"/>
                      <a:r>
                        <a:rPr lang="en-US" sz="1200" b="0" i="0" u="none" strike="noStrike" dirty="0">
                          <a:solidFill>
                            <a:schemeClr val="bg1"/>
                          </a:solidFill>
                          <a:effectLst/>
                          <a:latin typeface="Arial" panose="020B0604020202020204" pitchFamily="34" charset="0"/>
                        </a:rPr>
                        <a:t>0.0</a:t>
                      </a:r>
                    </a:p>
                  </a:txBody>
                  <a:tcPr marL="5782" marR="5782" marT="5782" marB="0" anchor="ctr">
                    <a:lnL>
                      <a:noFill/>
                    </a:lnL>
                    <a:lnR>
                      <a:noFill/>
                    </a:lnR>
                    <a:lnT>
                      <a:noFill/>
                    </a:lnT>
                    <a:lnB w="9525" cap="flat" cmpd="sng" algn="ctr">
                      <a:solidFill>
                        <a:schemeClr val="bg1"/>
                      </a:solidFill>
                      <a:prstDash val="solid"/>
                      <a:round/>
                      <a:headEnd type="none" w="med" len="med"/>
                      <a:tailEnd type="none" w="med" len="med"/>
                    </a:lnB>
                    <a:noFill/>
                  </a:tcPr>
                </a:tc>
                <a:tc>
                  <a:txBody>
                    <a:bodyPr/>
                    <a:lstStyle/>
                    <a:p>
                      <a:pPr algn="ctr" fontAlgn="ctr"/>
                      <a:endParaRPr lang="en-US" sz="1200" b="0" i="0" u="none" strike="noStrike" dirty="0">
                        <a:solidFill>
                          <a:schemeClr val="bg1"/>
                        </a:solidFill>
                        <a:effectLst/>
                        <a:latin typeface="Arial" panose="020B0604020202020204" pitchFamily="34" charset="0"/>
                      </a:endParaRPr>
                    </a:p>
                  </a:txBody>
                  <a:tcPr marL="5782" marR="5782" marT="5782" marB="0" anchor="ctr">
                    <a:lnL>
                      <a:noFill/>
                    </a:lnL>
                    <a:lnR>
                      <a:noFill/>
                    </a:lnR>
                    <a:lnT>
                      <a:noFill/>
                    </a:lnT>
                    <a:lnB>
                      <a:noFill/>
                    </a:lnB>
                    <a:noFill/>
                  </a:tcPr>
                </a:tc>
                <a:tc gridSpan="3">
                  <a:txBody>
                    <a:bodyPr/>
                    <a:lstStyle/>
                    <a:p>
                      <a:pPr algn="r" fontAlgn="ctr"/>
                      <a:r>
                        <a:rPr lang="en-US" sz="1200" b="0" i="0" u="none" strike="noStrike" dirty="0">
                          <a:solidFill>
                            <a:schemeClr val="bg1"/>
                          </a:solidFill>
                          <a:effectLst/>
                          <a:latin typeface="Arial" panose="020B0604020202020204" pitchFamily="34" charset="0"/>
                        </a:rPr>
                        <a:t>Non-prop Fluids</a:t>
                      </a:r>
                      <a:br>
                        <a:rPr lang="en-US" sz="1200" b="0" i="0" u="none" strike="noStrike" dirty="0">
                          <a:solidFill>
                            <a:schemeClr val="bg1"/>
                          </a:solidFill>
                          <a:effectLst/>
                          <a:latin typeface="Arial" panose="020B0604020202020204" pitchFamily="34" charset="0"/>
                        </a:rPr>
                      </a:br>
                      <a:r>
                        <a:rPr lang="en-US" sz="1200" b="0" i="0" u="none" strike="noStrike" dirty="0">
                          <a:solidFill>
                            <a:schemeClr val="bg1"/>
                          </a:solidFill>
                          <a:effectLst/>
                          <a:latin typeface="Arial" panose="020B0604020202020204" pitchFamily="34" charset="0"/>
                        </a:rPr>
                        <a:t>(all fluids other than usable prop):</a:t>
                      </a:r>
                    </a:p>
                  </a:txBody>
                  <a:tcPr marL="5782" marR="34694" marT="5782" marB="0" anchor="ctr">
                    <a:lnL>
                      <a:noFill/>
                    </a:lnL>
                    <a:lnR>
                      <a:noFill/>
                    </a:lnR>
                    <a:lnT>
                      <a:noFill/>
                    </a:lnT>
                    <a:lnB w="9525" cap="flat" cmpd="sng" algn="ctr">
                      <a:solidFill>
                        <a:schemeClr val="bg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a:txBody>
                    <a:bodyPr/>
                    <a:lstStyle/>
                    <a:p>
                      <a:pPr algn="ctr" fontAlgn="ctr"/>
                      <a:r>
                        <a:rPr lang="en-US" sz="1200" b="0" i="0" u="none" strike="noStrike" dirty="0">
                          <a:solidFill>
                            <a:schemeClr val="bg1"/>
                          </a:solidFill>
                          <a:effectLst/>
                          <a:latin typeface="Arial" panose="020B0604020202020204" pitchFamily="34" charset="0"/>
                        </a:rPr>
                        <a:t>0.0</a:t>
                      </a:r>
                    </a:p>
                  </a:txBody>
                  <a:tcPr marL="5782" marR="5782" marT="5782" marB="0" anchor="ctr">
                    <a:lnL>
                      <a:noFill/>
                    </a:lnL>
                    <a:lnR>
                      <a:noFill/>
                    </a:lnR>
                    <a:lnT>
                      <a:noFill/>
                    </a:lnT>
                    <a:lnB w="9525" cap="flat" cmpd="sng" algn="ctr">
                      <a:solidFill>
                        <a:schemeClr val="bg1"/>
                      </a:solidFill>
                      <a:prstDash val="solid"/>
                      <a:round/>
                      <a:headEnd type="none" w="med" len="med"/>
                      <a:tailEnd type="none" w="med" len="med"/>
                    </a:lnB>
                    <a:noFill/>
                  </a:tcPr>
                </a:tc>
                <a:tc>
                  <a:txBody>
                    <a:bodyPr/>
                    <a:lstStyle/>
                    <a:p>
                      <a:pPr algn="ctr" fontAlgn="ctr"/>
                      <a:endParaRPr lang="en-US" sz="1200" b="0" i="0" u="none" strike="noStrike" dirty="0">
                        <a:solidFill>
                          <a:schemeClr val="bg1"/>
                        </a:solidFill>
                        <a:effectLst/>
                        <a:latin typeface="Arial" panose="020B0604020202020204" pitchFamily="34" charset="0"/>
                      </a:endParaRPr>
                    </a:p>
                  </a:txBody>
                  <a:tcPr marL="5782" marR="5782" marT="5782" marB="0" anchor="ctr">
                    <a:lnL>
                      <a:noFill/>
                    </a:lnL>
                    <a:lnR>
                      <a:noFill/>
                    </a:lnR>
                    <a:lnT>
                      <a:noFill/>
                    </a:lnT>
                    <a:lnB>
                      <a:noFill/>
                    </a:lnB>
                    <a:noFill/>
                  </a:tcPr>
                </a:tc>
                <a:tc gridSpan="3">
                  <a:txBody>
                    <a:bodyPr/>
                    <a:lstStyle/>
                    <a:p>
                      <a:pPr algn="r" fontAlgn="ctr"/>
                      <a:r>
                        <a:rPr lang="en-US" sz="1200" b="0" i="0" u="none" strike="noStrike" dirty="0">
                          <a:solidFill>
                            <a:schemeClr val="bg1"/>
                          </a:solidFill>
                          <a:effectLst/>
                          <a:latin typeface="Arial" panose="020B0604020202020204" pitchFamily="34" charset="0"/>
                        </a:rPr>
                        <a:t>Non-prop Fluids</a:t>
                      </a:r>
                      <a:br>
                        <a:rPr lang="en-US" sz="1200" b="0" i="0" u="none" strike="noStrike" dirty="0">
                          <a:solidFill>
                            <a:schemeClr val="bg1"/>
                          </a:solidFill>
                          <a:effectLst/>
                          <a:latin typeface="Arial" panose="020B0604020202020204" pitchFamily="34" charset="0"/>
                        </a:rPr>
                      </a:br>
                      <a:r>
                        <a:rPr lang="en-US" sz="1200" b="0" i="0" u="none" strike="noStrike" dirty="0">
                          <a:solidFill>
                            <a:schemeClr val="bg1"/>
                          </a:solidFill>
                          <a:effectLst/>
                          <a:latin typeface="Arial" panose="020B0604020202020204" pitchFamily="34" charset="0"/>
                        </a:rPr>
                        <a:t>(all fluids other than usable prop):</a:t>
                      </a:r>
                    </a:p>
                  </a:txBody>
                  <a:tcPr marL="5782" marR="34694" marT="5782" marB="0" anchor="ctr">
                    <a:lnL>
                      <a:noFill/>
                    </a:lnL>
                    <a:lnR>
                      <a:noFill/>
                    </a:lnR>
                    <a:lnT>
                      <a:noFill/>
                    </a:lnT>
                    <a:lnB w="9525" cap="flat" cmpd="sng" algn="ctr">
                      <a:solidFill>
                        <a:schemeClr val="bg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a:txBody>
                    <a:bodyPr/>
                    <a:lstStyle/>
                    <a:p>
                      <a:pPr algn="ctr" fontAlgn="ctr"/>
                      <a:r>
                        <a:rPr lang="en-US" sz="1200" b="0" i="0" u="none" strike="noStrike" dirty="0">
                          <a:solidFill>
                            <a:schemeClr val="bg1"/>
                          </a:solidFill>
                          <a:effectLst/>
                          <a:latin typeface="Arial" panose="020B0604020202020204" pitchFamily="34" charset="0"/>
                        </a:rPr>
                        <a:t>4.2</a:t>
                      </a:r>
                    </a:p>
                  </a:txBody>
                  <a:tcPr marL="5782" marR="5782" marT="5782" marB="0" anchor="ctr">
                    <a:lnL>
                      <a:noFill/>
                    </a:lnL>
                    <a:lnR>
                      <a:noFill/>
                    </a:lnR>
                    <a:lnT>
                      <a:noFill/>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228337551"/>
                  </a:ext>
                </a:extLst>
              </a:tr>
              <a:tr h="256463">
                <a:tc gridSpan="3">
                  <a:txBody>
                    <a:bodyPr/>
                    <a:lstStyle/>
                    <a:p>
                      <a:pPr algn="r" fontAlgn="ctr"/>
                      <a:r>
                        <a:rPr lang="en-US" sz="1200" b="1" i="0" u="none" strike="noStrike" dirty="0">
                          <a:solidFill>
                            <a:schemeClr val="bg1"/>
                          </a:solidFill>
                          <a:effectLst/>
                          <a:latin typeface="Arial" panose="020B0604020202020204" pitchFamily="34" charset="0"/>
                        </a:rPr>
                        <a:t>Total Inert Mass:</a:t>
                      </a:r>
                    </a:p>
                  </a:txBody>
                  <a:tcPr marL="5782" marR="34694" marT="5782" marB="0" anchor="ctr">
                    <a:lnL>
                      <a:noFill/>
                    </a:lnL>
                    <a:lnR>
                      <a:noFill/>
                    </a:lnR>
                    <a:lnT w="9525"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a:txBody>
                    <a:bodyPr/>
                    <a:lstStyle/>
                    <a:p>
                      <a:pPr algn="ctr" fontAlgn="ctr"/>
                      <a:r>
                        <a:rPr lang="en-US" sz="1200" b="1" i="0" u="none" strike="noStrike" dirty="0">
                          <a:solidFill>
                            <a:schemeClr val="bg1"/>
                          </a:solidFill>
                          <a:effectLst/>
                          <a:latin typeface="Arial" panose="020B0604020202020204" pitchFamily="34" charset="0"/>
                        </a:rPr>
                        <a:t>145.9 kg</a:t>
                      </a:r>
                    </a:p>
                  </a:txBody>
                  <a:tcPr marL="5782" marR="5782" marT="5782" marB="0" anchor="ctr">
                    <a:lnL>
                      <a:noFill/>
                    </a:lnL>
                    <a:lnR>
                      <a:noFill/>
                    </a:lnR>
                    <a:lnT w="9525"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ctr"/>
                      <a:endParaRPr lang="en-US" sz="1200" b="0" i="0" u="none" strike="noStrike" dirty="0">
                        <a:solidFill>
                          <a:schemeClr val="bg1"/>
                        </a:solidFill>
                        <a:effectLst/>
                        <a:latin typeface="Arial" panose="020B0604020202020204" pitchFamily="34" charset="0"/>
                      </a:endParaRPr>
                    </a:p>
                  </a:txBody>
                  <a:tcPr marL="5782" marR="5782" marT="5782" marB="0" anchor="ctr">
                    <a:lnL>
                      <a:noFill/>
                    </a:lnL>
                    <a:lnR>
                      <a:noFill/>
                    </a:lnR>
                    <a:lnT>
                      <a:noFill/>
                    </a:lnT>
                    <a:lnB>
                      <a:noFill/>
                    </a:lnB>
                    <a:noFill/>
                  </a:tcPr>
                </a:tc>
                <a:tc gridSpan="3">
                  <a:txBody>
                    <a:bodyPr/>
                    <a:lstStyle/>
                    <a:p>
                      <a:pPr algn="r" fontAlgn="ctr"/>
                      <a:r>
                        <a:rPr lang="en-US" sz="1200" b="1" i="0" u="none" strike="noStrike" dirty="0">
                          <a:solidFill>
                            <a:schemeClr val="bg1"/>
                          </a:solidFill>
                          <a:effectLst/>
                          <a:latin typeface="Arial" panose="020B0604020202020204" pitchFamily="34" charset="0"/>
                        </a:rPr>
                        <a:t>Total Inert Mass:</a:t>
                      </a:r>
                    </a:p>
                  </a:txBody>
                  <a:tcPr marL="5782" marR="34694" marT="5782" marB="0" anchor="ctr">
                    <a:lnL>
                      <a:noFill/>
                    </a:lnL>
                    <a:lnR>
                      <a:noFill/>
                    </a:lnR>
                    <a:lnT w="9525"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a:txBody>
                    <a:bodyPr/>
                    <a:lstStyle/>
                    <a:p>
                      <a:pPr algn="ctr" fontAlgn="ctr"/>
                      <a:r>
                        <a:rPr lang="en-US" sz="1200" b="1" i="0" u="none" strike="noStrike" dirty="0">
                          <a:solidFill>
                            <a:schemeClr val="bg1"/>
                          </a:solidFill>
                          <a:effectLst/>
                          <a:latin typeface="Arial" panose="020B0604020202020204" pitchFamily="34" charset="0"/>
                        </a:rPr>
                        <a:t>113.3 kg</a:t>
                      </a:r>
                    </a:p>
                  </a:txBody>
                  <a:tcPr marL="5782" marR="5782" marT="5782" marB="0" anchor="ctr">
                    <a:lnL>
                      <a:noFill/>
                    </a:lnL>
                    <a:lnR>
                      <a:noFill/>
                    </a:lnR>
                    <a:lnT w="9525"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ctr"/>
                      <a:endParaRPr lang="en-US" sz="1200" b="0" i="0" u="none" strike="noStrike" dirty="0">
                        <a:solidFill>
                          <a:schemeClr val="bg1"/>
                        </a:solidFill>
                        <a:effectLst/>
                        <a:latin typeface="Arial" panose="020B0604020202020204" pitchFamily="34" charset="0"/>
                      </a:endParaRPr>
                    </a:p>
                  </a:txBody>
                  <a:tcPr marL="5782" marR="5782" marT="5782" marB="0" anchor="ctr">
                    <a:lnL>
                      <a:noFill/>
                    </a:lnL>
                    <a:lnR>
                      <a:noFill/>
                    </a:lnR>
                    <a:lnT>
                      <a:noFill/>
                    </a:lnT>
                    <a:lnB>
                      <a:noFill/>
                    </a:lnB>
                    <a:noFill/>
                  </a:tcPr>
                </a:tc>
                <a:tc gridSpan="3">
                  <a:txBody>
                    <a:bodyPr/>
                    <a:lstStyle/>
                    <a:p>
                      <a:pPr algn="r" fontAlgn="ctr"/>
                      <a:r>
                        <a:rPr lang="en-US" sz="1200" b="1" i="0" u="none" strike="noStrike" dirty="0">
                          <a:solidFill>
                            <a:schemeClr val="bg1"/>
                          </a:solidFill>
                          <a:effectLst/>
                          <a:latin typeface="Arial" panose="020B0604020202020204" pitchFamily="34" charset="0"/>
                        </a:rPr>
                        <a:t>Total Inert Mass:</a:t>
                      </a:r>
                    </a:p>
                  </a:txBody>
                  <a:tcPr marL="5782" marR="34694" marT="5782" marB="0" anchor="ctr">
                    <a:lnL>
                      <a:noFill/>
                    </a:lnL>
                    <a:lnR>
                      <a:noFill/>
                    </a:lnR>
                    <a:lnT w="9525"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a:txBody>
                    <a:bodyPr/>
                    <a:lstStyle/>
                    <a:p>
                      <a:pPr algn="ctr" fontAlgn="ctr"/>
                      <a:r>
                        <a:rPr lang="en-US" sz="1200" b="1" i="0" u="none" strike="noStrike" dirty="0">
                          <a:solidFill>
                            <a:schemeClr val="bg1"/>
                          </a:solidFill>
                          <a:effectLst/>
                          <a:latin typeface="Arial" panose="020B0604020202020204" pitchFamily="34" charset="0"/>
                        </a:rPr>
                        <a:t>106.9</a:t>
                      </a:r>
                    </a:p>
                  </a:txBody>
                  <a:tcPr marL="5782" marR="5782" marT="5782" marB="0" anchor="ctr">
                    <a:lnL>
                      <a:noFill/>
                    </a:lnL>
                    <a:lnR>
                      <a:noFill/>
                    </a:lnR>
                    <a:lnT w="9525"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3843779149"/>
                  </a:ext>
                </a:extLst>
              </a:tr>
              <a:tr h="256463">
                <a:tc gridSpan="3">
                  <a:txBody>
                    <a:bodyPr/>
                    <a:lstStyle/>
                    <a:p>
                      <a:pPr algn="r" fontAlgn="ctr"/>
                      <a:r>
                        <a:rPr lang="en-US" sz="1200" b="0" i="0" u="none" strike="noStrike" dirty="0">
                          <a:solidFill>
                            <a:schemeClr val="bg1"/>
                          </a:solidFill>
                          <a:effectLst/>
                          <a:latin typeface="Arial" panose="020B0604020202020204" pitchFamily="34" charset="0"/>
                        </a:rPr>
                        <a:t>Maneuver Propellant</a:t>
                      </a:r>
                    </a:p>
                  </a:txBody>
                  <a:tcPr marL="5782" marR="34694" marT="5782" marB="0" anchor="ctr">
                    <a:lnL>
                      <a:noFill/>
                    </a:lnL>
                    <a:lnR>
                      <a:noFill/>
                    </a:lnR>
                    <a:lnT w="635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a:txBody>
                    <a:bodyPr/>
                    <a:lstStyle/>
                    <a:p>
                      <a:pPr algn="ctr" fontAlgn="ctr"/>
                      <a:r>
                        <a:rPr lang="en-US" sz="1200" b="0" i="0" u="none" strike="noStrike" dirty="0">
                          <a:solidFill>
                            <a:schemeClr val="bg1"/>
                          </a:solidFill>
                          <a:effectLst/>
                          <a:latin typeface="Arial" panose="020B0604020202020204" pitchFamily="34" charset="0"/>
                        </a:rPr>
                        <a:t>0.0</a:t>
                      </a:r>
                    </a:p>
                  </a:txBody>
                  <a:tcPr marL="5782" marR="5782" marT="5782" marB="0" anchor="ctr">
                    <a:lnL>
                      <a:noFill/>
                    </a:lnL>
                    <a:lnR>
                      <a:noFill/>
                    </a:lnR>
                    <a:lnT w="635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endParaRPr lang="en-US" sz="1200" b="0" i="0" u="none" strike="noStrike" dirty="0">
                        <a:solidFill>
                          <a:schemeClr val="bg1"/>
                        </a:solidFill>
                        <a:effectLst/>
                        <a:latin typeface="Arial" panose="020B0604020202020204" pitchFamily="34" charset="0"/>
                      </a:endParaRPr>
                    </a:p>
                  </a:txBody>
                  <a:tcPr marL="5782" marR="5782" marT="5782" marB="0" anchor="ctr">
                    <a:lnL>
                      <a:noFill/>
                    </a:lnL>
                    <a:lnR>
                      <a:noFill/>
                    </a:lnR>
                    <a:lnT>
                      <a:noFill/>
                    </a:lnT>
                    <a:lnB>
                      <a:noFill/>
                    </a:lnB>
                    <a:noFill/>
                  </a:tcPr>
                </a:tc>
                <a:tc gridSpan="3">
                  <a:txBody>
                    <a:bodyPr/>
                    <a:lstStyle/>
                    <a:p>
                      <a:pPr algn="r" fontAlgn="ctr"/>
                      <a:r>
                        <a:rPr lang="en-US" sz="1200" b="0" i="0" u="none" strike="noStrike" dirty="0">
                          <a:solidFill>
                            <a:schemeClr val="bg1"/>
                          </a:solidFill>
                          <a:effectLst/>
                          <a:latin typeface="Arial" panose="020B0604020202020204" pitchFamily="34" charset="0"/>
                        </a:rPr>
                        <a:t>Maneuver Propellant</a:t>
                      </a:r>
                    </a:p>
                  </a:txBody>
                  <a:tcPr marL="5782" marR="34694" marT="5782" marB="0" anchor="ctr">
                    <a:lnL>
                      <a:noFill/>
                    </a:lnL>
                    <a:lnR>
                      <a:noFill/>
                    </a:lnR>
                    <a:lnT w="635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a:txBody>
                    <a:bodyPr/>
                    <a:lstStyle/>
                    <a:p>
                      <a:pPr algn="ctr" fontAlgn="ctr"/>
                      <a:r>
                        <a:rPr lang="en-US" sz="1200" b="0" i="0" u="none" strike="noStrike" dirty="0">
                          <a:solidFill>
                            <a:schemeClr val="bg1"/>
                          </a:solidFill>
                          <a:effectLst/>
                          <a:latin typeface="Arial" panose="020B0604020202020204" pitchFamily="34" charset="0"/>
                        </a:rPr>
                        <a:t>0.0</a:t>
                      </a:r>
                    </a:p>
                  </a:txBody>
                  <a:tcPr marL="5782" marR="5782" marT="5782" marB="0" anchor="ctr">
                    <a:lnL>
                      <a:noFill/>
                    </a:lnL>
                    <a:lnR>
                      <a:noFill/>
                    </a:lnR>
                    <a:lnT w="635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fontAlgn="ctr"/>
                      <a:endParaRPr lang="en-US" sz="1200" b="0" i="0" u="none" strike="noStrike" dirty="0">
                        <a:solidFill>
                          <a:schemeClr val="bg1"/>
                        </a:solidFill>
                        <a:effectLst/>
                        <a:latin typeface="Arial" panose="020B0604020202020204" pitchFamily="34" charset="0"/>
                      </a:endParaRPr>
                    </a:p>
                  </a:txBody>
                  <a:tcPr marL="5782" marR="5782" marT="5782" marB="0" anchor="ctr">
                    <a:lnL>
                      <a:noFill/>
                    </a:lnL>
                    <a:lnR>
                      <a:noFill/>
                    </a:lnR>
                    <a:lnT>
                      <a:noFill/>
                    </a:lnT>
                    <a:lnB>
                      <a:noFill/>
                    </a:lnB>
                    <a:noFill/>
                  </a:tcPr>
                </a:tc>
                <a:tc gridSpan="3">
                  <a:txBody>
                    <a:bodyPr/>
                    <a:lstStyle/>
                    <a:p>
                      <a:pPr algn="r" fontAlgn="ctr"/>
                      <a:r>
                        <a:rPr lang="en-US" sz="1200" b="0" i="0" u="none" strike="noStrike" dirty="0">
                          <a:solidFill>
                            <a:schemeClr val="bg1"/>
                          </a:solidFill>
                          <a:effectLst/>
                          <a:latin typeface="Arial" panose="020B0604020202020204" pitchFamily="34" charset="0"/>
                        </a:rPr>
                        <a:t>Maneuver Propellant</a:t>
                      </a:r>
                    </a:p>
                  </a:txBody>
                  <a:tcPr marL="5782" marR="34694" marT="5782" marB="0" anchor="ctr">
                    <a:lnL>
                      <a:noFill/>
                    </a:lnL>
                    <a:lnR>
                      <a:noFill/>
                    </a:lnR>
                    <a:lnT w="635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a:txBody>
                    <a:bodyPr/>
                    <a:lstStyle/>
                    <a:p>
                      <a:pPr algn="ctr" fontAlgn="ctr"/>
                      <a:r>
                        <a:rPr lang="en-US" sz="1200" b="0" i="0" u="none" strike="noStrike" dirty="0">
                          <a:solidFill>
                            <a:schemeClr val="bg1"/>
                          </a:solidFill>
                          <a:effectLst/>
                          <a:latin typeface="Arial" panose="020B0604020202020204" pitchFamily="34" charset="0"/>
                        </a:rPr>
                        <a:t>26.4</a:t>
                      </a:r>
                    </a:p>
                  </a:txBody>
                  <a:tcPr marL="5782" marR="5782" marT="5782" marB="0" anchor="ctr">
                    <a:lnL>
                      <a:noFill/>
                    </a:lnL>
                    <a:lnR>
                      <a:noFill/>
                    </a:lnR>
                    <a:lnT w="635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39909493"/>
                  </a:ext>
                </a:extLst>
              </a:tr>
              <a:tr h="317404">
                <a:tc gridSpan="3">
                  <a:txBody>
                    <a:bodyPr/>
                    <a:lstStyle/>
                    <a:p>
                      <a:pPr algn="r" fontAlgn="ctr"/>
                      <a:r>
                        <a:rPr lang="en-US" sz="1400" b="1" i="0" u="none" strike="noStrike" dirty="0">
                          <a:solidFill>
                            <a:schemeClr val="bg1"/>
                          </a:solidFill>
                          <a:effectLst/>
                          <a:latin typeface="Arial" panose="020B0604020202020204" pitchFamily="34" charset="0"/>
                        </a:rPr>
                        <a:t>Mass at Launch:</a:t>
                      </a:r>
                    </a:p>
                  </a:txBody>
                  <a:tcPr marL="5782" marR="34694" marT="5782" marB="0" anchor="ctr">
                    <a:lnL w="19050" cap="flat" cmpd="sng" algn="ctr">
                      <a:no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a:txBody>
                    <a:bodyPr/>
                    <a:lstStyle/>
                    <a:p>
                      <a:pPr algn="ctr" fontAlgn="ctr"/>
                      <a:r>
                        <a:rPr lang="en-US" sz="1400" b="1" i="0" u="none" strike="noStrike" dirty="0">
                          <a:solidFill>
                            <a:schemeClr val="bg1"/>
                          </a:solidFill>
                          <a:effectLst/>
                          <a:latin typeface="Arial" panose="020B0604020202020204" pitchFamily="34" charset="0"/>
                        </a:rPr>
                        <a:t>145.9 kg</a:t>
                      </a:r>
                    </a:p>
                  </a:txBody>
                  <a:tcPr marL="5782" marR="5782" marT="5782" marB="0" anchor="ctr">
                    <a:lnL>
                      <a:noFill/>
                    </a:lnL>
                    <a:lnR w="19050"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fontAlgn="ctr"/>
                      <a:endParaRPr lang="en-US" sz="1000" b="0" i="0" u="none" strike="noStrike" dirty="0">
                        <a:solidFill>
                          <a:schemeClr val="bg1"/>
                        </a:solidFill>
                        <a:effectLst/>
                        <a:latin typeface="Arial" panose="020B0604020202020204" pitchFamily="34" charset="0"/>
                      </a:endParaRPr>
                    </a:p>
                  </a:txBody>
                  <a:tcPr marL="5782" marR="5782" marT="5782"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gridSpan="3">
                  <a:txBody>
                    <a:bodyPr/>
                    <a:lstStyle/>
                    <a:p>
                      <a:pPr algn="r" fontAlgn="ctr"/>
                      <a:r>
                        <a:rPr lang="en-US" sz="1400" b="1" i="0" u="none" strike="noStrike" dirty="0">
                          <a:solidFill>
                            <a:schemeClr val="bg1"/>
                          </a:solidFill>
                          <a:effectLst/>
                          <a:latin typeface="Arial" panose="020B0604020202020204" pitchFamily="34" charset="0"/>
                        </a:rPr>
                        <a:t>Mass at Launch:</a:t>
                      </a:r>
                    </a:p>
                  </a:txBody>
                  <a:tcPr marL="5782" marR="34694" marT="5782" marB="0" anchor="ctr">
                    <a:lnL w="12700" cap="flat" cmpd="sng" algn="ctr">
                      <a:no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a:txBody>
                    <a:bodyPr/>
                    <a:lstStyle/>
                    <a:p>
                      <a:pPr algn="ctr" fontAlgn="ctr"/>
                      <a:r>
                        <a:rPr lang="en-US" sz="1400" b="1" i="0" u="none" strike="noStrike" dirty="0">
                          <a:solidFill>
                            <a:schemeClr val="bg1"/>
                          </a:solidFill>
                          <a:effectLst/>
                          <a:latin typeface="Arial" panose="020B0604020202020204" pitchFamily="34" charset="0"/>
                        </a:rPr>
                        <a:t>113.3 kg</a:t>
                      </a:r>
                    </a:p>
                  </a:txBody>
                  <a:tcPr marL="5782" marR="5782" marT="5782" marB="0" anchor="ctr">
                    <a:lnL>
                      <a:noFill/>
                    </a:lnL>
                    <a:lnR w="12700"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endParaRPr lang="en-US" sz="1000" b="0" i="0" u="none" strike="noStrike" dirty="0">
                        <a:solidFill>
                          <a:schemeClr val="bg1"/>
                        </a:solidFill>
                        <a:effectLst/>
                        <a:latin typeface="Arial" panose="020B0604020202020204" pitchFamily="34" charset="0"/>
                      </a:endParaRPr>
                    </a:p>
                  </a:txBody>
                  <a:tcPr marL="5782" marR="5782" marT="5782"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gridSpan="3">
                  <a:txBody>
                    <a:bodyPr/>
                    <a:lstStyle/>
                    <a:p>
                      <a:pPr algn="r" fontAlgn="ctr"/>
                      <a:r>
                        <a:rPr lang="en-US" sz="1400" b="1" i="0" u="none" strike="noStrike" dirty="0">
                          <a:solidFill>
                            <a:schemeClr val="bg1"/>
                          </a:solidFill>
                          <a:effectLst/>
                          <a:latin typeface="Arial" panose="020B0604020202020204" pitchFamily="34" charset="0"/>
                        </a:rPr>
                        <a:t>Mass at Launch:</a:t>
                      </a:r>
                    </a:p>
                  </a:txBody>
                  <a:tcPr marL="5782" marR="34694" marT="5782" marB="0" anchor="ctr">
                    <a:lnL w="12700" cap="flat" cmpd="sng" algn="ctr">
                      <a:no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a:txBody>
                    <a:bodyPr/>
                    <a:lstStyle/>
                    <a:p>
                      <a:pPr algn="ctr" fontAlgn="ctr"/>
                      <a:r>
                        <a:rPr lang="en-US" sz="1400" b="1" i="0" u="none" strike="noStrike" dirty="0">
                          <a:solidFill>
                            <a:schemeClr val="bg1"/>
                          </a:solidFill>
                          <a:effectLst/>
                          <a:latin typeface="Arial" panose="020B0604020202020204" pitchFamily="34" charset="0"/>
                        </a:rPr>
                        <a:t>133.3</a:t>
                      </a:r>
                    </a:p>
                  </a:txBody>
                  <a:tcPr marL="5782" marR="5782" marT="5782" marB="0" anchor="ctr">
                    <a:lnL>
                      <a:noFill/>
                    </a:lnL>
                    <a:lnR w="12700"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220256575"/>
                  </a:ext>
                </a:extLst>
              </a:tr>
              <a:tr h="161436">
                <a:tc>
                  <a:txBody>
                    <a:bodyPr/>
                    <a:lstStyle/>
                    <a:p>
                      <a:pPr algn="ctr" fontAlgn="ctr"/>
                      <a:endParaRPr lang="en-US" sz="1000" b="0" i="0" u="none" strike="noStrike" dirty="0">
                        <a:solidFill>
                          <a:schemeClr val="bg1"/>
                        </a:solidFill>
                        <a:effectLst/>
                        <a:latin typeface="Arial" panose="020B0604020202020204" pitchFamily="34" charset="0"/>
                      </a:endParaRPr>
                    </a:p>
                  </a:txBody>
                  <a:tcPr marL="5782" marR="5782" marT="5782" marB="0" anchor="ctr">
                    <a:lnL>
                      <a:noFill/>
                    </a:lnL>
                    <a:lnR>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endParaRPr lang="en-US" sz="1000" b="0" i="0" u="none" strike="noStrike" dirty="0">
                        <a:solidFill>
                          <a:schemeClr val="bg1"/>
                        </a:solidFill>
                        <a:effectLst/>
                        <a:latin typeface="Arial" panose="020B0604020202020204" pitchFamily="34" charset="0"/>
                      </a:endParaRPr>
                    </a:p>
                  </a:txBody>
                  <a:tcPr marL="5782" marR="5782" marT="5782" marB="0" anchor="ctr">
                    <a:lnL>
                      <a:noFill/>
                    </a:lnL>
                    <a:lnR>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endParaRPr lang="en-US" sz="1000" b="0" i="0" u="none" strike="noStrike" dirty="0">
                        <a:solidFill>
                          <a:schemeClr val="bg1"/>
                        </a:solidFill>
                        <a:effectLst/>
                        <a:latin typeface="Arial" panose="020B0604020202020204" pitchFamily="34" charset="0"/>
                      </a:endParaRPr>
                    </a:p>
                  </a:txBody>
                  <a:tcPr marL="5782" marR="5782" marT="5782" marB="0" anchor="ctr">
                    <a:lnL>
                      <a:noFill/>
                    </a:lnL>
                    <a:lnR>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endParaRPr lang="en-US" sz="1000" b="0" i="0" u="none" strike="noStrike" dirty="0">
                        <a:solidFill>
                          <a:schemeClr val="bg1"/>
                        </a:solidFill>
                        <a:effectLst/>
                        <a:latin typeface="Arial" panose="020B0604020202020204" pitchFamily="34" charset="0"/>
                      </a:endParaRPr>
                    </a:p>
                  </a:txBody>
                  <a:tcPr marL="5782" marR="5782" marT="5782" marB="0" anchor="ctr">
                    <a:lnL>
                      <a:noFill/>
                    </a:lnL>
                    <a:lnR>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endParaRPr lang="en-US" sz="1000" b="0" i="0" u="none" strike="noStrike" dirty="0">
                        <a:solidFill>
                          <a:schemeClr val="bg1"/>
                        </a:solidFill>
                        <a:effectLst/>
                        <a:latin typeface="Arial" panose="020B0604020202020204" pitchFamily="34" charset="0"/>
                      </a:endParaRPr>
                    </a:p>
                  </a:txBody>
                  <a:tcPr marL="5782" marR="5782" marT="5782" marB="0" anchor="ctr">
                    <a:lnL>
                      <a:noFill/>
                    </a:lnL>
                    <a:lnR>
                      <a:noFill/>
                    </a:lnR>
                    <a:lnT>
                      <a:noFill/>
                    </a:lnT>
                    <a:lnB>
                      <a:noFill/>
                    </a:lnB>
                    <a:noFill/>
                  </a:tcPr>
                </a:tc>
                <a:tc>
                  <a:txBody>
                    <a:bodyPr/>
                    <a:lstStyle/>
                    <a:p>
                      <a:pPr algn="ctr" fontAlgn="ctr"/>
                      <a:endParaRPr lang="en-US" sz="1000" b="0" i="0" u="none" strike="noStrike" dirty="0">
                        <a:solidFill>
                          <a:schemeClr val="bg1"/>
                        </a:solidFill>
                        <a:effectLst/>
                        <a:latin typeface="Arial" panose="020B0604020202020204" pitchFamily="34" charset="0"/>
                      </a:endParaRPr>
                    </a:p>
                  </a:txBody>
                  <a:tcPr marL="5782" marR="5782" marT="5782" marB="0"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fontAlgn="ctr"/>
                      <a:endParaRPr lang="en-US" sz="1000" b="0" i="0" u="none" strike="noStrike" dirty="0">
                        <a:solidFill>
                          <a:schemeClr val="bg1"/>
                        </a:solidFill>
                        <a:effectLst/>
                        <a:latin typeface="Arial" panose="020B0604020202020204" pitchFamily="34" charset="0"/>
                      </a:endParaRPr>
                    </a:p>
                  </a:txBody>
                  <a:tcPr marL="5782" marR="5782" marT="5782" marB="0"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fontAlgn="ctr"/>
                      <a:endParaRPr lang="en-US" sz="1000" b="0" i="0" u="none" strike="noStrike" dirty="0">
                        <a:solidFill>
                          <a:schemeClr val="bg1"/>
                        </a:solidFill>
                        <a:effectLst/>
                        <a:latin typeface="Arial" panose="020B0604020202020204" pitchFamily="34" charset="0"/>
                      </a:endParaRPr>
                    </a:p>
                  </a:txBody>
                  <a:tcPr marL="5782" marR="5782" marT="5782" marB="0"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fontAlgn="ctr"/>
                      <a:endParaRPr lang="en-US" sz="1000" b="0" i="0" u="none" strike="noStrike" dirty="0">
                        <a:solidFill>
                          <a:schemeClr val="bg1"/>
                        </a:solidFill>
                        <a:effectLst/>
                        <a:latin typeface="Arial" panose="020B0604020202020204" pitchFamily="34" charset="0"/>
                      </a:endParaRPr>
                    </a:p>
                  </a:txBody>
                  <a:tcPr marL="5782" marR="5782" marT="5782" marB="0"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fontAlgn="ctr"/>
                      <a:endParaRPr lang="en-US" sz="1000" b="0" i="0" u="none" strike="noStrike" dirty="0">
                        <a:solidFill>
                          <a:schemeClr val="bg1"/>
                        </a:solidFill>
                        <a:effectLst/>
                        <a:latin typeface="Arial" panose="020B0604020202020204" pitchFamily="34" charset="0"/>
                      </a:endParaRPr>
                    </a:p>
                  </a:txBody>
                  <a:tcPr marL="5782" marR="5782" marT="5782" marB="0" anchor="ctr">
                    <a:lnL>
                      <a:noFill/>
                    </a:lnL>
                    <a:lnR>
                      <a:noFill/>
                    </a:lnR>
                    <a:lnT>
                      <a:noFill/>
                    </a:lnT>
                    <a:lnB>
                      <a:noFill/>
                    </a:lnB>
                    <a:noFill/>
                  </a:tcPr>
                </a:tc>
                <a:tc>
                  <a:txBody>
                    <a:bodyPr/>
                    <a:lstStyle/>
                    <a:p>
                      <a:pPr algn="ctr" fontAlgn="ctr"/>
                      <a:endParaRPr lang="en-US" sz="1000" b="0" i="0" u="none" strike="noStrike" dirty="0">
                        <a:solidFill>
                          <a:schemeClr val="bg1"/>
                        </a:solidFill>
                        <a:effectLst/>
                        <a:latin typeface="Arial" panose="020B0604020202020204" pitchFamily="34" charset="0"/>
                      </a:endParaRPr>
                    </a:p>
                  </a:txBody>
                  <a:tcPr marL="5782" marR="5782" marT="5782" marB="0"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fontAlgn="ctr"/>
                      <a:endParaRPr lang="en-US" sz="1000" b="0" i="0" u="none" strike="noStrike" dirty="0">
                        <a:solidFill>
                          <a:schemeClr val="bg1"/>
                        </a:solidFill>
                        <a:effectLst/>
                        <a:latin typeface="Arial" panose="020B0604020202020204" pitchFamily="34" charset="0"/>
                      </a:endParaRPr>
                    </a:p>
                  </a:txBody>
                  <a:tcPr marL="5782" marR="5782" marT="5782" marB="0"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fontAlgn="ctr"/>
                      <a:endParaRPr lang="en-US" sz="1000" b="0" i="0" u="none" strike="noStrike" dirty="0">
                        <a:solidFill>
                          <a:schemeClr val="bg1"/>
                        </a:solidFill>
                        <a:effectLst/>
                        <a:latin typeface="Arial" panose="020B0604020202020204" pitchFamily="34" charset="0"/>
                      </a:endParaRPr>
                    </a:p>
                  </a:txBody>
                  <a:tcPr marL="5782" marR="5782" marT="5782" marB="0"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fontAlgn="ctr"/>
                      <a:endParaRPr lang="en-US" sz="1000" b="0" i="0" u="none" strike="noStrike" dirty="0">
                        <a:solidFill>
                          <a:schemeClr val="bg1"/>
                        </a:solidFill>
                        <a:effectLst/>
                        <a:latin typeface="Arial" panose="020B0604020202020204" pitchFamily="34" charset="0"/>
                      </a:endParaRPr>
                    </a:p>
                  </a:txBody>
                  <a:tcPr marL="5782" marR="5782" marT="5782" marB="0"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noFill/>
                  </a:tcPr>
                </a:tc>
                <a:extLst>
                  <a:ext uri="{0D108BD9-81ED-4DB2-BD59-A6C34878D82A}">
                    <a16:rowId xmlns:a16="http://schemas.microsoft.com/office/drawing/2014/main" val="2818769766"/>
                  </a:ext>
                </a:extLst>
              </a:tr>
              <a:tr h="256463">
                <a:tc gridSpan="3">
                  <a:txBody>
                    <a:bodyPr/>
                    <a:lstStyle/>
                    <a:p>
                      <a:pPr algn="r" fontAlgn="ctr"/>
                      <a:r>
                        <a:rPr lang="en-US" sz="1400" b="1" i="0" u="none" strike="noStrike" dirty="0">
                          <a:solidFill>
                            <a:schemeClr val="accent4"/>
                          </a:solidFill>
                          <a:effectLst/>
                          <a:latin typeface="Arial" panose="020B0604020202020204" pitchFamily="34" charset="0"/>
                        </a:rPr>
                        <a:t>Mass after ESPA Separation:</a:t>
                      </a:r>
                    </a:p>
                  </a:txBody>
                  <a:tcPr marL="5782" marR="34694" marT="5782"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a:txBody>
                    <a:bodyPr/>
                    <a:lstStyle/>
                    <a:p>
                      <a:pPr algn="ctr" fontAlgn="ctr"/>
                      <a:r>
                        <a:rPr lang="en-US" sz="1400" b="1" i="0" u="none" strike="noStrike" dirty="0">
                          <a:solidFill>
                            <a:schemeClr val="accent4"/>
                          </a:solidFill>
                          <a:effectLst/>
                          <a:latin typeface="Arial" panose="020B0604020202020204" pitchFamily="34" charset="0"/>
                        </a:rPr>
                        <a:t>140.4 kg</a:t>
                      </a:r>
                    </a:p>
                  </a:txBody>
                  <a:tcPr marL="5782" marR="5782" marT="5782"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endParaRPr lang="en-US" sz="1400" b="0" i="0" u="none" strike="noStrike" dirty="0">
                        <a:solidFill>
                          <a:schemeClr val="accent4"/>
                        </a:solidFill>
                        <a:effectLst/>
                        <a:latin typeface="Arial" panose="020B0604020202020204" pitchFamily="34" charset="0"/>
                      </a:endParaRPr>
                    </a:p>
                  </a:txBody>
                  <a:tcPr marL="5782" marR="5782" marT="5782"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noFill/>
                  </a:tcPr>
                </a:tc>
                <a:tc gridSpan="3">
                  <a:txBody>
                    <a:bodyPr/>
                    <a:lstStyle/>
                    <a:p>
                      <a:pPr algn="r" fontAlgn="ctr"/>
                      <a:r>
                        <a:rPr lang="en-US" sz="1400" b="1" i="0" u="none" strike="noStrike" dirty="0">
                          <a:solidFill>
                            <a:schemeClr val="accent4"/>
                          </a:solidFill>
                          <a:effectLst/>
                          <a:latin typeface="Arial" panose="020B0604020202020204" pitchFamily="34" charset="0"/>
                        </a:rPr>
                        <a:t>Mass after ESPA Separation:</a:t>
                      </a:r>
                    </a:p>
                  </a:txBody>
                  <a:tcPr marL="5782" marR="34694" marT="5782" marB="0" anchor="ctr">
                    <a:lnL w="19050" cap="flat" cmpd="sng" algn="ctr">
                      <a:noFill/>
                      <a:prstDash val="solid"/>
                      <a:round/>
                      <a:headEnd type="none" w="med" len="med"/>
                      <a:tailEnd type="none" w="med" len="med"/>
                    </a:lnL>
                    <a:lnR>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a:txBody>
                    <a:bodyPr/>
                    <a:lstStyle/>
                    <a:p>
                      <a:pPr algn="ctr" fontAlgn="ctr"/>
                      <a:r>
                        <a:rPr lang="en-US" sz="1400" b="1" i="0" u="none" strike="noStrike" dirty="0">
                          <a:solidFill>
                            <a:schemeClr val="accent4"/>
                          </a:solidFill>
                          <a:effectLst/>
                          <a:latin typeface="Arial" panose="020B0604020202020204" pitchFamily="34" charset="0"/>
                        </a:rPr>
                        <a:t>107.8 kg</a:t>
                      </a:r>
                    </a:p>
                  </a:txBody>
                  <a:tcPr marL="5782" marR="5782" marT="5782" marB="0" anchor="ctr">
                    <a:lnL>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a:txBody>
                    <a:bodyPr/>
                    <a:lstStyle/>
                    <a:p>
                      <a:pPr algn="ctr" fontAlgn="ctr"/>
                      <a:endParaRPr lang="en-US" sz="1400" b="0" i="0" u="none" strike="noStrike" dirty="0">
                        <a:solidFill>
                          <a:schemeClr val="accent4"/>
                        </a:solidFill>
                        <a:effectLst/>
                        <a:latin typeface="Arial" panose="020B0604020202020204" pitchFamily="34" charset="0"/>
                      </a:endParaRPr>
                    </a:p>
                  </a:txBody>
                  <a:tcPr marL="5782" marR="5782" marT="5782"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a:noFill/>
                    </a:lnT>
                    <a:lnB>
                      <a:noFill/>
                    </a:lnB>
                    <a:noFill/>
                  </a:tcPr>
                </a:tc>
                <a:tc gridSpan="3">
                  <a:txBody>
                    <a:bodyPr/>
                    <a:lstStyle/>
                    <a:p>
                      <a:pPr algn="r" fontAlgn="ctr"/>
                      <a:r>
                        <a:rPr lang="en-US" sz="1400" b="1" i="0" u="none" strike="noStrike" dirty="0">
                          <a:solidFill>
                            <a:schemeClr val="accent4"/>
                          </a:solidFill>
                          <a:effectLst/>
                          <a:latin typeface="Arial" panose="020B0604020202020204" pitchFamily="34" charset="0"/>
                        </a:rPr>
                        <a:t>Mass after ESPA Separation:</a:t>
                      </a:r>
                    </a:p>
                  </a:txBody>
                  <a:tcPr marL="5782" marR="34694" marT="5782" marB="0" anchor="ctr">
                    <a:lnL w="19050" cap="flat" cmpd="sng" algn="ctr">
                      <a:noFill/>
                      <a:prstDash val="solid"/>
                      <a:round/>
                      <a:headEnd type="none" w="med" len="med"/>
                      <a:tailEnd type="none" w="med" len="med"/>
                    </a:lnL>
                    <a:lnR>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a:txBody>
                    <a:bodyPr/>
                    <a:lstStyle/>
                    <a:p>
                      <a:pPr algn="ctr" fontAlgn="ctr"/>
                      <a:r>
                        <a:rPr lang="en-US" sz="1400" b="1" i="0" u="none" strike="noStrike" dirty="0">
                          <a:solidFill>
                            <a:schemeClr val="accent4"/>
                          </a:solidFill>
                          <a:effectLst/>
                          <a:latin typeface="Arial" panose="020B0604020202020204" pitchFamily="34" charset="0"/>
                        </a:rPr>
                        <a:t>127.8</a:t>
                      </a:r>
                    </a:p>
                  </a:txBody>
                  <a:tcPr marL="5782" marR="5782" marT="5782" marB="0" anchor="ctr">
                    <a:lnL>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noFill/>
                  </a:tcPr>
                </a:tc>
                <a:extLst>
                  <a:ext uri="{0D108BD9-81ED-4DB2-BD59-A6C34878D82A}">
                    <a16:rowId xmlns:a16="http://schemas.microsoft.com/office/drawing/2014/main" val="3363808890"/>
                  </a:ext>
                </a:extLst>
              </a:tr>
              <a:tr h="161436">
                <a:tc>
                  <a:txBody>
                    <a:bodyPr/>
                    <a:lstStyle/>
                    <a:p>
                      <a:pPr algn="ctr" fontAlgn="ctr"/>
                      <a:endParaRPr lang="en-US" sz="1000" b="0" i="0" u="none" strike="noStrike" dirty="0">
                        <a:solidFill>
                          <a:schemeClr val="bg1"/>
                        </a:solidFill>
                        <a:effectLst/>
                        <a:latin typeface="Arial" panose="020B0604020202020204" pitchFamily="34" charset="0"/>
                      </a:endParaRPr>
                    </a:p>
                  </a:txBody>
                  <a:tcPr marL="5782" marR="5782" marT="5782" marB="0" anchor="ctr">
                    <a:lnL>
                      <a:noFill/>
                    </a:lnL>
                    <a:lnR>
                      <a:noFill/>
                    </a:lnR>
                    <a:lnT w="12700" cap="flat" cmpd="sng" algn="ctr">
                      <a:noFill/>
                      <a:prstDash val="solid"/>
                      <a:round/>
                      <a:headEnd type="none" w="med" len="med"/>
                      <a:tailEnd type="none" w="med" len="med"/>
                    </a:lnT>
                    <a:lnB>
                      <a:noFill/>
                    </a:lnB>
                    <a:noFill/>
                  </a:tcPr>
                </a:tc>
                <a:tc>
                  <a:txBody>
                    <a:bodyPr/>
                    <a:lstStyle/>
                    <a:p>
                      <a:pPr algn="ctr" fontAlgn="ctr"/>
                      <a:endParaRPr lang="en-US" sz="1000" b="0" i="0" u="none" strike="noStrike" dirty="0">
                        <a:solidFill>
                          <a:schemeClr val="bg1"/>
                        </a:solidFill>
                        <a:effectLst/>
                        <a:latin typeface="Arial" panose="020B0604020202020204" pitchFamily="34" charset="0"/>
                      </a:endParaRPr>
                    </a:p>
                  </a:txBody>
                  <a:tcPr marL="5782" marR="5782" marT="5782" marB="0" anchor="ctr">
                    <a:lnL>
                      <a:noFill/>
                    </a:lnL>
                    <a:lnR>
                      <a:noFill/>
                    </a:lnR>
                    <a:lnT w="12700" cap="flat" cmpd="sng" algn="ctr">
                      <a:noFill/>
                      <a:prstDash val="solid"/>
                      <a:round/>
                      <a:headEnd type="none" w="med" len="med"/>
                      <a:tailEnd type="none" w="med" len="med"/>
                    </a:lnT>
                    <a:lnB>
                      <a:noFill/>
                    </a:lnB>
                    <a:noFill/>
                  </a:tcPr>
                </a:tc>
                <a:tc gridSpan="3">
                  <a:txBody>
                    <a:bodyPr/>
                    <a:lstStyle/>
                    <a:p>
                      <a:pPr algn="l" fontAlgn="ctr"/>
                      <a:endParaRPr lang="en-US" sz="1000" b="0" i="0" u="none" strike="noStrike" dirty="0">
                        <a:solidFill>
                          <a:schemeClr val="bg1"/>
                        </a:solidFill>
                        <a:effectLst/>
                        <a:latin typeface="Arial" panose="020B0604020202020204" pitchFamily="34" charset="0"/>
                      </a:endParaRPr>
                    </a:p>
                  </a:txBody>
                  <a:tcPr marL="5782" marR="5782" marT="5782" marB="0" anchor="ctr">
                    <a:lnL>
                      <a:noFill/>
                    </a:lnL>
                    <a:lnR>
                      <a:noFill/>
                    </a:lnR>
                    <a:lnT w="12700" cap="flat" cmpd="sng" algn="ctr">
                      <a:noFill/>
                      <a:prstDash val="solid"/>
                      <a:round/>
                      <a:headEnd type="none" w="med" len="med"/>
                      <a:tailEnd type="none" w="med" len="med"/>
                    </a:lnT>
                    <a:lnB>
                      <a:noFill/>
                    </a:lnB>
                    <a:noFill/>
                  </a:tcPr>
                </a:tc>
                <a:tc hMerge="1">
                  <a:txBody>
                    <a:bodyPr/>
                    <a:lstStyle/>
                    <a:p>
                      <a:endParaRPr lang="en-US"/>
                    </a:p>
                  </a:txBody>
                  <a:tcPr/>
                </a:tc>
                <a:tc hMerge="1">
                  <a:txBody>
                    <a:bodyPr/>
                    <a:lstStyle/>
                    <a:p>
                      <a:endParaRPr lang="en-US"/>
                    </a:p>
                  </a:txBody>
                  <a:tcPr/>
                </a:tc>
                <a:tc>
                  <a:txBody>
                    <a:bodyPr/>
                    <a:lstStyle/>
                    <a:p>
                      <a:pPr algn="ctr" fontAlgn="ctr"/>
                      <a:endParaRPr lang="en-US" sz="1000" b="0" i="0" u="none" strike="noStrike" dirty="0">
                        <a:solidFill>
                          <a:schemeClr val="bg1"/>
                        </a:solidFill>
                        <a:effectLst/>
                        <a:latin typeface="Arial" panose="020B0604020202020204" pitchFamily="34" charset="0"/>
                      </a:endParaRPr>
                    </a:p>
                  </a:txBody>
                  <a:tcPr marL="5782" marR="5782" marT="5782" marB="0" anchor="ctr">
                    <a:lnL>
                      <a:noFill/>
                    </a:lnL>
                    <a:lnR>
                      <a:noFill/>
                    </a:lnR>
                    <a:lnT w="19050" cap="flat" cmpd="sng" algn="ctr">
                      <a:noFill/>
                      <a:prstDash val="solid"/>
                      <a:round/>
                      <a:headEnd type="none" w="med" len="med"/>
                      <a:tailEnd type="none" w="med" len="med"/>
                    </a:lnT>
                    <a:lnB>
                      <a:noFill/>
                    </a:lnB>
                    <a:noFill/>
                  </a:tcPr>
                </a:tc>
                <a:tc>
                  <a:txBody>
                    <a:bodyPr/>
                    <a:lstStyle/>
                    <a:p>
                      <a:pPr algn="ctr" fontAlgn="ctr"/>
                      <a:endParaRPr lang="en-US" sz="1000" b="0" i="0" u="none" strike="noStrike" dirty="0">
                        <a:solidFill>
                          <a:schemeClr val="bg1"/>
                        </a:solidFill>
                        <a:effectLst/>
                        <a:latin typeface="Arial" panose="020B0604020202020204" pitchFamily="34" charset="0"/>
                      </a:endParaRPr>
                    </a:p>
                  </a:txBody>
                  <a:tcPr marL="5782" marR="5782" marT="5782" marB="0" anchor="ctr">
                    <a:lnL>
                      <a:noFill/>
                    </a:lnL>
                    <a:lnR>
                      <a:noFill/>
                    </a:lnR>
                    <a:lnT w="19050" cap="flat" cmpd="sng" algn="ctr">
                      <a:noFill/>
                      <a:prstDash val="solid"/>
                      <a:round/>
                      <a:headEnd type="none" w="med" len="med"/>
                      <a:tailEnd type="none" w="med" len="med"/>
                    </a:lnT>
                    <a:lnB>
                      <a:noFill/>
                    </a:lnB>
                    <a:noFill/>
                  </a:tcPr>
                </a:tc>
                <a:tc>
                  <a:txBody>
                    <a:bodyPr/>
                    <a:lstStyle/>
                    <a:p>
                      <a:pPr algn="ctr" fontAlgn="ctr"/>
                      <a:endParaRPr lang="en-US" sz="1000" b="0" i="0" u="none" strike="noStrike" dirty="0">
                        <a:solidFill>
                          <a:schemeClr val="bg1"/>
                        </a:solidFill>
                        <a:effectLst/>
                        <a:latin typeface="Arial" panose="020B0604020202020204" pitchFamily="34" charset="0"/>
                      </a:endParaRPr>
                    </a:p>
                  </a:txBody>
                  <a:tcPr marL="5782" marR="5782" marT="5782" marB="0" anchor="ctr">
                    <a:lnL>
                      <a:noFill/>
                    </a:lnL>
                    <a:lnR>
                      <a:noFill/>
                    </a:lnR>
                    <a:lnT w="19050" cap="flat" cmpd="sng" algn="ctr">
                      <a:noFill/>
                      <a:prstDash val="solid"/>
                      <a:round/>
                      <a:headEnd type="none" w="med" len="med"/>
                      <a:tailEnd type="none" w="med" len="med"/>
                    </a:lnT>
                    <a:lnB>
                      <a:noFill/>
                    </a:lnB>
                    <a:noFill/>
                  </a:tcPr>
                </a:tc>
                <a:tc>
                  <a:txBody>
                    <a:bodyPr/>
                    <a:lstStyle/>
                    <a:p>
                      <a:pPr algn="ctr" fontAlgn="ctr"/>
                      <a:endParaRPr lang="en-US" sz="1000" b="0" i="0" u="none" strike="noStrike" dirty="0">
                        <a:solidFill>
                          <a:schemeClr val="bg1"/>
                        </a:solidFill>
                        <a:effectLst/>
                        <a:latin typeface="Arial" panose="020B0604020202020204" pitchFamily="34" charset="0"/>
                      </a:endParaRPr>
                    </a:p>
                  </a:txBody>
                  <a:tcPr marL="5782" marR="5782" marT="5782" marB="0" anchor="ctr">
                    <a:lnL>
                      <a:noFill/>
                    </a:lnL>
                    <a:lnR>
                      <a:noFill/>
                    </a:lnR>
                    <a:lnT w="19050" cap="flat" cmpd="sng" algn="ctr">
                      <a:noFill/>
                      <a:prstDash val="solid"/>
                      <a:round/>
                      <a:headEnd type="none" w="med" len="med"/>
                      <a:tailEnd type="none" w="med" len="med"/>
                    </a:lnT>
                    <a:lnB>
                      <a:noFill/>
                    </a:lnB>
                    <a:noFill/>
                  </a:tcPr>
                </a:tc>
                <a:tc>
                  <a:txBody>
                    <a:bodyPr/>
                    <a:lstStyle/>
                    <a:p>
                      <a:pPr algn="ctr" fontAlgn="ctr"/>
                      <a:endParaRPr lang="en-US" sz="1000" b="0" i="0" u="none" strike="noStrike" dirty="0">
                        <a:solidFill>
                          <a:schemeClr val="bg1"/>
                        </a:solidFill>
                        <a:effectLst/>
                        <a:latin typeface="Arial" panose="020B0604020202020204" pitchFamily="34" charset="0"/>
                      </a:endParaRPr>
                    </a:p>
                  </a:txBody>
                  <a:tcPr marL="5782" marR="5782" marT="5782" marB="0" anchor="ctr">
                    <a:lnL>
                      <a:noFill/>
                    </a:lnL>
                    <a:lnR>
                      <a:noFill/>
                    </a:lnR>
                    <a:lnT>
                      <a:noFill/>
                    </a:lnT>
                    <a:lnB>
                      <a:noFill/>
                    </a:lnB>
                    <a:noFill/>
                  </a:tcPr>
                </a:tc>
                <a:tc>
                  <a:txBody>
                    <a:bodyPr/>
                    <a:lstStyle/>
                    <a:p>
                      <a:pPr algn="ctr" fontAlgn="ctr"/>
                      <a:endParaRPr lang="en-US" sz="1000" b="0" i="0" u="none" strike="noStrike" dirty="0">
                        <a:solidFill>
                          <a:schemeClr val="bg1"/>
                        </a:solidFill>
                        <a:effectLst/>
                        <a:latin typeface="Arial" panose="020B0604020202020204" pitchFamily="34" charset="0"/>
                      </a:endParaRPr>
                    </a:p>
                  </a:txBody>
                  <a:tcPr marL="5782" marR="5782" marT="5782" marB="0" anchor="ctr">
                    <a:lnL>
                      <a:noFill/>
                    </a:lnL>
                    <a:lnR>
                      <a:noFill/>
                    </a:lnR>
                    <a:lnT w="19050" cap="flat" cmpd="sng" algn="ctr">
                      <a:noFill/>
                      <a:prstDash val="solid"/>
                      <a:round/>
                      <a:headEnd type="none" w="med" len="med"/>
                      <a:tailEnd type="none" w="med" len="med"/>
                    </a:lnT>
                    <a:lnB>
                      <a:noFill/>
                    </a:lnB>
                    <a:noFill/>
                  </a:tcPr>
                </a:tc>
                <a:tc>
                  <a:txBody>
                    <a:bodyPr/>
                    <a:lstStyle/>
                    <a:p>
                      <a:pPr algn="ctr" fontAlgn="ctr"/>
                      <a:endParaRPr lang="en-US" sz="1000" b="0" i="0" u="none" strike="noStrike" dirty="0">
                        <a:solidFill>
                          <a:schemeClr val="bg1"/>
                        </a:solidFill>
                        <a:effectLst/>
                        <a:latin typeface="Arial" panose="020B0604020202020204" pitchFamily="34" charset="0"/>
                      </a:endParaRPr>
                    </a:p>
                  </a:txBody>
                  <a:tcPr marL="5782" marR="5782" marT="5782" marB="0" anchor="ctr">
                    <a:lnL>
                      <a:noFill/>
                    </a:lnL>
                    <a:lnR>
                      <a:noFill/>
                    </a:lnR>
                    <a:lnT w="19050" cap="flat" cmpd="sng" algn="ctr">
                      <a:noFill/>
                      <a:prstDash val="solid"/>
                      <a:round/>
                      <a:headEnd type="none" w="med" len="med"/>
                      <a:tailEnd type="none" w="med" len="med"/>
                    </a:lnT>
                    <a:lnB>
                      <a:noFill/>
                    </a:lnB>
                    <a:noFill/>
                  </a:tcPr>
                </a:tc>
                <a:tc>
                  <a:txBody>
                    <a:bodyPr/>
                    <a:lstStyle/>
                    <a:p>
                      <a:pPr algn="ctr" fontAlgn="ctr"/>
                      <a:endParaRPr lang="en-US" sz="1000" b="0" i="0" u="none" strike="noStrike" dirty="0">
                        <a:solidFill>
                          <a:schemeClr val="bg1"/>
                        </a:solidFill>
                        <a:effectLst/>
                        <a:latin typeface="Arial" panose="020B0604020202020204" pitchFamily="34" charset="0"/>
                      </a:endParaRPr>
                    </a:p>
                  </a:txBody>
                  <a:tcPr marL="5782" marR="5782" marT="5782" marB="0" anchor="ctr">
                    <a:lnL>
                      <a:noFill/>
                    </a:lnL>
                    <a:lnR>
                      <a:noFill/>
                    </a:lnR>
                    <a:lnT w="19050" cap="flat" cmpd="sng" algn="ctr">
                      <a:noFill/>
                      <a:prstDash val="solid"/>
                      <a:round/>
                      <a:headEnd type="none" w="med" len="med"/>
                      <a:tailEnd type="none" w="med" len="med"/>
                    </a:lnT>
                    <a:lnB>
                      <a:noFill/>
                    </a:lnB>
                    <a:noFill/>
                  </a:tcPr>
                </a:tc>
                <a:tc>
                  <a:txBody>
                    <a:bodyPr/>
                    <a:lstStyle/>
                    <a:p>
                      <a:pPr algn="ctr" fontAlgn="ctr"/>
                      <a:endParaRPr lang="en-US" sz="1000" b="0" i="0" u="none" strike="noStrike" dirty="0">
                        <a:solidFill>
                          <a:schemeClr val="bg1"/>
                        </a:solidFill>
                        <a:effectLst/>
                        <a:latin typeface="Arial" panose="020B0604020202020204" pitchFamily="34" charset="0"/>
                      </a:endParaRPr>
                    </a:p>
                  </a:txBody>
                  <a:tcPr marL="5782" marR="5782" marT="5782" marB="0" anchor="ctr">
                    <a:lnL>
                      <a:noFill/>
                    </a:lnL>
                    <a:lnR>
                      <a:noFill/>
                    </a:lnR>
                    <a:lnT w="19050" cap="flat" cmpd="sng" algn="ctr">
                      <a:noFill/>
                      <a:prstDash val="solid"/>
                      <a:round/>
                      <a:headEnd type="none" w="med" len="med"/>
                      <a:tailEnd type="none" w="med" len="med"/>
                    </a:lnT>
                    <a:lnB>
                      <a:noFill/>
                    </a:lnB>
                    <a:noFill/>
                  </a:tcPr>
                </a:tc>
                <a:extLst>
                  <a:ext uri="{0D108BD9-81ED-4DB2-BD59-A6C34878D82A}">
                    <a16:rowId xmlns:a16="http://schemas.microsoft.com/office/drawing/2014/main" val="1615672592"/>
                  </a:ext>
                </a:extLst>
              </a:tr>
              <a:tr h="256463">
                <a:tc>
                  <a:txBody>
                    <a:bodyPr/>
                    <a:lstStyle/>
                    <a:p>
                      <a:pPr algn="ctr" fontAlgn="ctr"/>
                      <a:endParaRPr lang="en-US" sz="1000" b="0" i="0" u="none" strike="noStrike" dirty="0">
                        <a:solidFill>
                          <a:schemeClr val="bg1"/>
                        </a:solidFill>
                        <a:effectLst/>
                        <a:latin typeface="Arial" panose="020B0604020202020204" pitchFamily="34" charset="0"/>
                      </a:endParaRPr>
                    </a:p>
                  </a:txBody>
                  <a:tcPr marL="5782" marR="5782" marT="5782" marB="0" anchor="ctr">
                    <a:lnL>
                      <a:noFill/>
                    </a:lnL>
                    <a:lnR>
                      <a:noFill/>
                    </a:lnR>
                    <a:lnT>
                      <a:noFill/>
                    </a:lnT>
                    <a:lnB>
                      <a:noFill/>
                    </a:lnB>
                    <a:noFill/>
                  </a:tcPr>
                </a:tc>
                <a:tc>
                  <a:txBody>
                    <a:bodyPr/>
                    <a:lstStyle/>
                    <a:p>
                      <a:pPr algn="ctr" fontAlgn="ctr"/>
                      <a:endParaRPr lang="en-US" sz="1000" b="0" i="0" u="none" strike="noStrike" dirty="0">
                        <a:solidFill>
                          <a:schemeClr val="bg1"/>
                        </a:solidFill>
                        <a:effectLst/>
                        <a:latin typeface="Arial" panose="020B0604020202020204" pitchFamily="34" charset="0"/>
                      </a:endParaRPr>
                    </a:p>
                  </a:txBody>
                  <a:tcPr marL="5782" marR="5782" marT="5782" marB="0" anchor="ctr">
                    <a:lnL>
                      <a:noFill/>
                    </a:lnL>
                    <a:lnR>
                      <a:noFill/>
                    </a:lnR>
                    <a:lnT>
                      <a:noFill/>
                    </a:lnT>
                    <a:lnB>
                      <a:noFill/>
                    </a:lnB>
                    <a:noFill/>
                  </a:tcPr>
                </a:tc>
                <a:tc>
                  <a:txBody>
                    <a:bodyPr/>
                    <a:lstStyle/>
                    <a:p>
                      <a:pPr algn="r" fontAlgn="ctr"/>
                      <a:endParaRPr lang="en-US" sz="1000" b="0" i="0" u="none" strike="noStrike" dirty="0">
                        <a:solidFill>
                          <a:schemeClr val="bg1"/>
                        </a:solidFill>
                        <a:effectLst/>
                        <a:latin typeface="Arial" panose="020B0604020202020204" pitchFamily="34" charset="0"/>
                      </a:endParaRPr>
                    </a:p>
                  </a:txBody>
                  <a:tcPr marL="5782" marR="5782" marT="5782" marB="0" anchor="ctr">
                    <a:lnL>
                      <a:noFill/>
                    </a:lnL>
                    <a:lnR>
                      <a:noFill/>
                    </a:lnR>
                    <a:lnT>
                      <a:noFill/>
                    </a:lnT>
                    <a:lnB>
                      <a:noFill/>
                    </a:lnB>
                    <a:noFill/>
                  </a:tcPr>
                </a:tc>
                <a:tc>
                  <a:txBody>
                    <a:bodyPr/>
                    <a:lstStyle/>
                    <a:p>
                      <a:pPr algn="ctr" fontAlgn="ctr"/>
                      <a:endParaRPr lang="en-US" sz="1000" b="0" i="0" u="none" strike="noStrike" dirty="0">
                        <a:solidFill>
                          <a:schemeClr val="bg1"/>
                        </a:solidFill>
                        <a:effectLst/>
                        <a:latin typeface="Arial" panose="020B0604020202020204" pitchFamily="34" charset="0"/>
                      </a:endParaRPr>
                    </a:p>
                  </a:txBody>
                  <a:tcPr marL="5782" marR="5782" marT="5782" marB="0" anchor="ctr">
                    <a:lnL>
                      <a:noFill/>
                    </a:lnL>
                    <a:lnR>
                      <a:noFill/>
                    </a:lnR>
                    <a:lnT>
                      <a:noFill/>
                    </a:lnT>
                    <a:lnB>
                      <a:noFill/>
                    </a:lnB>
                    <a:noFill/>
                  </a:tcPr>
                </a:tc>
                <a:tc>
                  <a:txBody>
                    <a:bodyPr/>
                    <a:lstStyle/>
                    <a:p>
                      <a:pPr algn="ctr" fontAlgn="ctr"/>
                      <a:endParaRPr lang="en-US" sz="1000" b="0" i="0" u="none" strike="noStrike" dirty="0">
                        <a:solidFill>
                          <a:schemeClr val="bg1"/>
                        </a:solidFill>
                        <a:effectLst/>
                        <a:latin typeface="Arial" panose="020B0604020202020204" pitchFamily="34" charset="0"/>
                      </a:endParaRPr>
                    </a:p>
                  </a:txBody>
                  <a:tcPr marL="5782" marR="5782" marT="5782" marB="0" anchor="ctr">
                    <a:lnL>
                      <a:noFill/>
                    </a:lnL>
                    <a:lnR>
                      <a:noFill/>
                    </a:lnR>
                    <a:lnT>
                      <a:noFill/>
                    </a:lnT>
                    <a:lnB>
                      <a:noFill/>
                    </a:lnB>
                    <a:noFill/>
                  </a:tcPr>
                </a:tc>
                <a:tc>
                  <a:txBody>
                    <a:bodyPr/>
                    <a:lstStyle/>
                    <a:p>
                      <a:pPr algn="ctr" fontAlgn="ctr"/>
                      <a:endParaRPr lang="en-US" sz="1000" b="0" i="0" u="none" strike="noStrike" dirty="0">
                        <a:solidFill>
                          <a:schemeClr val="bg1"/>
                        </a:solidFill>
                        <a:effectLst/>
                        <a:latin typeface="Arial" panose="020B0604020202020204" pitchFamily="34" charset="0"/>
                      </a:endParaRPr>
                    </a:p>
                  </a:txBody>
                  <a:tcPr marL="5782" marR="5782" marT="5782" marB="0" anchor="ctr">
                    <a:lnL>
                      <a:noFill/>
                    </a:lnL>
                    <a:lnR>
                      <a:noFill/>
                    </a:lnR>
                    <a:lnT>
                      <a:noFill/>
                    </a:lnT>
                    <a:lnB>
                      <a:noFill/>
                    </a:lnB>
                    <a:noFill/>
                  </a:tcPr>
                </a:tc>
                <a:tc>
                  <a:txBody>
                    <a:bodyPr/>
                    <a:lstStyle/>
                    <a:p>
                      <a:pPr algn="ctr" fontAlgn="ctr"/>
                      <a:endParaRPr lang="en-US" sz="1000" b="0" i="0" u="none" strike="noStrike" dirty="0">
                        <a:solidFill>
                          <a:schemeClr val="bg1"/>
                        </a:solidFill>
                        <a:effectLst/>
                        <a:latin typeface="Arial" panose="020B0604020202020204" pitchFamily="34" charset="0"/>
                      </a:endParaRPr>
                    </a:p>
                  </a:txBody>
                  <a:tcPr marL="5782" marR="5782" marT="5782" marB="0" anchor="ctr">
                    <a:lnL>
                      <a:noFill/>
                    </a:lnL>
                    <a:lnR>
                      <a:noFill/>
                    </a:lnR>
                    <a:lnT>
                      <a:noFill/>
                    </a:lnT>
                    <a:lnB>
                      <a:noFill/>
                    </a:lnB>
                    <a:noFill/>
                  </a:tcPr>
                </a:tc>
                <a:tc>
                  <a:txBody>
                    <a:bodyPr/>
                    <a:lstStyle/>
                    <a:p>
                      <a:pPr algn="r" fontAlgn="ctr"/>
                      <a:endParaRPr lang="en-US" sz="1000" b="0" i="0" u="none" strike="noStrike" dirty="0">
                        <a:solidFill>
                          <a:schemeClr val="bg1"/>
                        </a:solidFill>
                        <a:effectLst/>
                        <a:latin typeface="Arial" panose="020B0604020202020204" pitchFamily="34" charset="0"/>
                      </a:endParaRPr>
                    </a:p>
                  </a:txBody>
                  <a:tcPr marL="5782" marR="5782" marT="5782" marB="0" anchor="ctr">
                    <a:lnL>
                      <a:noFill/>
                    </a:lnL>
                    <a:lnR>
                      <a:noFill/>
                    </a:lnR>
                    <a:lnT>
                      <a:noFill/>
                    </a:lnT>
                    <a:lnB>
                      <a:noFill/>
                    </a:lnB>
                    <a:noFill/>
                  </a:tcPr>
                </a:tc>
                <a:tc>
                  <a:txBody>
                    <a:bodyPr/>
                    <a:lstStyle/>
                    <a:p>
                      <a:pPr algn="ctr" fontAlgn="ctr"/>
                      <a:endParaRPr lang="en-US" sz="1000" b="0" i="0" u="none" strike="noStrike" dirty="0">
                        <a:solidFill>
                          <a:schemeClr val="bg1"/>
                        </a:solidFill>
                        <a:effectLst/>
                        <a:latin typeface="Arial" panose="020B0604020202020204" pitchFamily="34" charset="0"/>
                      </a:endParaRPr>
                    </a:p>
                  </a:txBody>
                  <a:tcPr marL="5782" marR="5782" marT="5782" marB="0" anchor="ctr">
                    <a:lnL>
                      <a:noFill/>
                    </a:lnL>
                    <a:lnR>
                      <a:noFill/>
                    </a:lnR>
                    <a:lnT>
                      <a:noFill/>
                    </a:lnT>
                    <a:lnB>
                      <a:noFill/>
                    </a:lnB>
                    <a:noFill/>
                  </a:tcPr>
                </a:tc>
                <a:tc>
                  <a:txBody>
                    <a:bodyPr/>
                    <a:lstStyle/>
                    <a:p>
                      <a:pPr algn="ctr" fontAlgn="ctr"/>
                      <a:endParaRPr lang="en-US" sz="1000" b="0" i="0" u="none" strike="noStrike" dirty="0">
                        <a:solidFill>
                          <a:schemeClr val="bg1"/>
                        </a:solidFill>
                        <a:effectLst/>
                        <a:latin typeface="Arial" panose="020B0604020202020204" pitchFamily="34" charset="0"/>
                      </a:endParaRPr>
                    </a:p>
                  </a:txBody>
                  <a:tcPr marL="5782" marR="5782" marT="5782" marB="0" anchor="ctr">
                    <a:lnL>
                      <a:noFill/>
                    </a:lnL>
                    <a:lnR>
                      <a:noFill/>
                    </a:lnR>
                    <a:lnT>
                      <a:noFill/>
                    </a:lnT>
                    <a:lnB>
                      <a:noFill/>
                    </a:lnB>
                    <a:noFill/>
                  </a:tcPr>
                </a:tc>
                <a:tc gridSpan="3">
                  <a:txBody>
                    <a:bodyPr/>
                    <a:lstStyle/>
                    <a:p>
                      <a:pPr algn="r" fontAlgn="ctr"/>
                      <a:r>
                        <a:rPr lang="en-US" sz="1000" b="0" i="0" u="none" strike="noStrike" dirty="0">
                          <a:solidFill>
                            <a:schemeClr val="bg1"/>
                          </a:solidFill>
                          <a:effectLst/>
                          <a:latin typeface="Arial" panose="020B0604020202020204" pitchFamily="34" charset="0"/>
                        </a:rPr>
                        <a:t>Total Loaded Propellant:</a:t>
                      </a:r>
                    </a:p>
                  </a:txBody>
                  <a:tcPr marL="5782" marR="34694" marT="5782" marB="0" anchor="ctr">
                    <a:lnL>
                      <a:noFill/>
                    </a:lnL>
                    <a:lnR>
                      <a:noFill/>
                    </a:lnR>
                    <a:lnT>
                      <a:noFill/>
                    </a:lnT>
                    <a:lnB>
                      <a:noFill/>
                    </a:lnB>
                    <a:noFill/>
                  </a:tcPr>
                </a:tc>
                <a:tc hMerge="1">
                  <a:txBody>
                    <a:bodyPr/>
                    <a:lstStyle/>
                    <a:p>
                      <a:endParaRPr lang="en-US"/>
                    </a:p>
                  </a:txBody>
                  <a:tcPr/>
                </a:tc>
                <a:tc hMerge="1">
                  <a:txBody>
                    <a:bodyPr/>
                    <a:lstStyle/>
                    <a:p>
                      <a:endParaRPr lang="en-US"/>
                    </a:p>
                  </a:txBody>
                  <a:tcPr/>
                </a:tc>
                <a:tc>
                  <a:txBody>
                    <a:bodyPr/>
                    <a:lstStyle/>
                    <a:p>
                      <a:pPr algn="ctr" fontAlgn="ctr"/>
                      <a:r>
                        <a:rPr lang="en-US" sz="1000" b="0" i="0" u="none" strike="noStrike" dirty="0">
                          <a:solidFill>
                            <a:schemeClr val="bg1"/>
                          </a:solidFill>
                          <a:effectLst/>
                          <a:latin typeface="Arial" panose="020B0604020202020204" pitchFamily="34" charset="0"/>
                        </a:rPr>
                        <a:t>30.1 kg</a:t>
                      </a:r>
                    </a:p>
                  </a:txBody>
                  <a:tcPr marL="5782" marR="5782" marT="5782" marB="0" anchor="ctr">
                    <a:lnL>
                      <a:noFill/>
                    </a:lnL>
                    <a:lnR>
                      <a:noFill/>
                    </a:lnR>
                    <a:lnT>
                      <a:noFill/>
                    </a:lnT>
                    <a:lnB>
                      <a:noFill/>
                    </a:lnB>
                    <a:noFill/>
                  </a:tcPr>
                </a:tc>
                <a:extLst>
                  <a:ext uri="{0D108BD9-81ED-4DB2-BD59-A6C34878D82A}">
                    <a16:rowId xmlns:a16="http://schemas.microsoft.com/office/drawing/2014/main" val="1325135747"/>
                  </a:ext>
                </a:extLst>
              </a:tr>
            </a:tbl>
          </a:graphicData>
        </a:graphic>
      </p:graphicFrame>
    </p:spTree>
    <p:extLst>
      <p:ext uri="{BB962C8B-B14F-4D97-AF65-F5344CB8AC3E}">
        <p14:creationId xmlns:p14="http://schemas.microsoft.com/office/powerpoint/2010/main" val="8220166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FF26D-4227-7F79-9440-FAB1537589DF}"/>
              </a:ext>
            </a:extLst>
          </p:cNvPr>
          <p:cNvSpPr>
            <a:spLocks noGrp="1"/>
          </p:cNvSpPr>
          <p:nvPr>
            <p:ph type="title"/>
          </p:nvPr>
        </p:nvSpPr>
        <p:spPr/>
        <p:txBody>
          <a:bodyPr/>
          <a:lstStyle/>
          <a:p>
            <a:r>
              <a:rPr lang="en-US" dirty="0"/>
              <a:t>Major Findings</a:t>
            </a:r>
          </a:p>
        </p:txBody>
      </p:sp>
      <p:sp>
        <p:nvSpPr>
          <p:cNvPr id="3" name="Content Placeholder 2">
            <a:extLst>
              <a:ext uri="{FF2B5EF4-FFF2-40B4-BE49-F238E27FC236}">
                <a16:creationId xmlns:a16="http://schemas.microsoft.com/office/drawing/2014/main" id="{8B7EBCC2-E561-EE61-FF0E-0493FC297BF5}"/>
              </a:ext>
            </a:extLst>
          </p:cNvPr>
          <p:cNvSpPr>
            <a:spLocks noGrp="1"/>
          </p:cNvSpPr>
          <p:nvPr>
            <p:ph idx="1"/>
          </p:nvPr>
        </p:nvSpPr>
        <p:spPr/>
        <p:txBody>
          <a:bodyPr>
            <a:normAutofit/>
          </a:bodyPr>
          <a:lstStyle/>
          <a:p>
            <a:r>
              <a:rPr lang="en-US" dirty="0"/>
              <a:t>Desired Hub sail ac = 0.12 mm/s</a:t>
            </a:r>
            <a:r>
              <a:rPr lang="en-US" baseline="30000" dirty="0"/>
              <a:t>2</a:t>
            </a:r>
          </a:p>
          <a:p>
            <a:pPr lvl="1"/>
            <a:r>
              <a:rPr lang="en-US" dirty="0"/>
              <a:t>Current sail area = 2060 m</a:t>
            </a:r>
            <a:r>
              <a:rPr lang="en-US" baseline="30000" dirty="0"/>
              <a:t>2</a:t>
            </a:r>
          </a:p>
          <a:p>
            <a:pPr lvl="1"/>
            <a:r>
              <a:rPr lang="en-US" dirty="0">
                <a:solidFill>
                  <a:schemeClr val="accent4"/>
                </a:solidFill>
              </a:rPr>
              <a:t>At limit of scaling Solar Cruiser sail system without TRL decrease</a:t>
            </a:r>
          </a:p>
          <a:p>
            <a:pPr lvl="3"/>
            <a:endParaRPr lang="en-US" dirty="0"/>
          </a:p>
          <a:p>
            <a:r>
              <a:rPr lang="en-US" dirty="0"/>
              <a:t>Desired Node sail ac = 0.06 mm/s</a:t>
            </a:r>
            <a:r>
              <a:rPr lang="en-US" baseline="30000" dirty="0"/>
              <a:t>2</a:t>
            </a:r>
          </a:p>
          <a:p>
            <a:pPr lvl="1"/>
            <a:r>
              <a:rPr lang="en-US" dirty="0"/>
              <a:t>Current sail area = 780 m</a:t>
            </a:r>
            <a:r>
              <a:rPr lang="en-US" baseline="30000" dirty="0"/>
              <a:t>2</a:t>
            </a:r>
          </a:p>
          <a:p>
            <a:pPr lvl="1"/>
            <a:r>
              <a:rPr lang="en-US" dirty="0">
                <a:solidFill>
                  <a:schemeClr val="accent4"/>
                </a:solidFill>
              </a:rPr>
              <a:t>Too large to scale from HIPERSail technology</a:t>
            </a:r>
          </a:p>
          <a:p>
            <a:pPr lvl="3"/>
            <a:endParaRPr lang="en-US" dirty="0"/>
          </a:p>
          <a:p>
            <a:r>
              <a:rPr lang="en-US" dirty="0"/>
              <a:t>Current ChemProp Node designed for a </a:t>
            </a:r>
            <a:r>
              <a:rPr lang="en-US" dirty="0">
                <a:latin typeface="Symbol" pitchFamily="2" charset="2"/>
              </a:rPr>
              <a:t>D</a:t>
            </a:r>
            <a:r>
              <a:rPr lang="en-US" dirty="0"/>
              <a:t>V = 495 m/s</a:t>
            </a:r>
          </a:p>
          <a:p>
            <a:pPr lvl="1"/>
            <a:r>
              <a:rPr lang="en-US" dirty="0"/>
              <a:t>Updated </a:t>
            </a:r>
            <a:r>
              <a:rPr lang="en-US" dirty="0">
                <a:latin typeface="Symbol" pitchFamily="2" charset="2"/>
              </a:rPr>
              <a:t>D</a:t>
            </a:r>
            <a:r>
              <a:rPr lang="en-US" dirty="0"/>
              <a:t>V = 557 m/s proposed late in the study</a:t>
            </a:r>
          </a:p>
          <a:p>
            <a:pPr lvl="1"/>
            <a:r>
              <a:rPr lang="en-US" dirty="0">
                <a:solidFill>
                  <a:schemeClr val="accent4"/>
                </a:solidFill>
              </a:rPr>
              <a:t>Will increase mass after ESPA separation to ~ 145 - 150 kg (13 – 17% increase over current design)</a:t>
            </a:r>
          </a:p>
          <a:p>
            <a:endParaRPr lang="en-US" dirty="0"/>
          </a:p>
        </p:txBody>
      </p:sp>
    </p:spTree>
    <p:extLst>
      <p:ext uri="{BB962C8B-B14F-4D97-AF65-F5344CB8AC3E}">
        <p14:creationId xmlns:p14="http://schemas.microsoft.com/office/powerpoint/2010/main" val="36753285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55ABD-3C07-A172-F335-F91DC06D8D48}"/>
              </a:ext>
            </a:extLst>
          </p:cNvPr>
          <p:cNvSpPr>
            <a:spLocks noGrp="1"/>
          </p:cNvSpPr>
          <p:nvPr>
            <p:ph type="title"/>
          </p:nvPr>
        </p:nvSpPr>
        <p:spPr/>
        <p:txBody>
          <a:bodyPr/>
          <a:lstStyle/>
          <a:p>
            <a:endParaRPr lang="en-US"/>
          </a:p>
        </p:txBody>
      </p:sp>
      <p:sp>
        <p:nvSpPr>
          <p:cNvPr id="3" name="TextBox 2">
            <a:extLst>
              <a:ext uri="{FF2B5EF4-FFF2-40B4-BE49-F238E27FC236}">
                <a16:creationId xmlns:a16="http://schemas.microsoft.com/office/drawing/2014/main" id="{EE7A17F8-14E6-3FD1-DB10-8782881EB850}"/>
              </a:ext>
            </a:extLst>
          </p:cNvPr>
          <p:cNvSpPr txBox="1"/>
          <p:nvPr/>
        </p:nvSpPr>
        <p:spPr>
          <a:xfrm>
            <a:off x="98612" y="2196353"/>
            <a:ext cx="11949953" cy="830997"/>
          </a:xfrm>
          <a:prstGeom prst="rect">
            <a:avLst/>
          </a:prstGeom>
          <a:noFill/>
        </p:spPr>
        <p:txBody>
          <a:bodyPr wrap="square" rtlCol="0">
            <a:spAutoFit/>
          </a:bodyPr>
          <a:lstStyle/>
          <a:p>
            <a:pPr algn="ctr"/>
            <a:r>
              <a:rPr lang="en-US" sz="4800" b="1" dirty="0">
                <a:solidFill>
                  <a:schemeClr val="bg1"/>
                </a:solidFill>
              </a:rPr>
              <a:t>Design Specifics</a:t>
            </a:r>
          </a:p>
        </p:txBody>
      </p:sp>
    </p:spTree>
    <p:extLst>
      <p:ext uri="{BB962C8B-B14F-4D97-AF65-F5344CB8AC3E}">
        <p14:creationId xmlns:p14="http://schemas.microsoft.com/office/powerpoint/2010/main" val="26978659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F9B90-F19A-C021-0958-A92D78FA0A69}"/>
              </a:ext>
            </a:extLst>
          </p:cNvPr>
          <p:cNvSpPr>
            <a:spLocks noGrp="1"/>
          </p:cNvSpPr>
          <p:nvPr>
            <p:ph type="title"/>
          </p:nvPr>
        </p:nvSpPr>
        <p:spPr>
          <a:xfrm>
            <a:off x="5449858" y="1839686"/>
            <a:ext cx="5614382" cy="2177143"/>
          </a:xfrm>
        </p:spPr>
        <p:txBody>
          <a:bodyPr/>
          <a:lstStyle/>
          <a:p>
            <a:r>
              <a:rPr lang="en-US" dirty="0"/>
              <a:t>Configuration	</a:t>
            </a:r>
            <a:br>
              <a:rPr lang="en-US" dirty="0"/>
            </a:br>
            <a:br>
              <a:rPr lang="en-US" dirty="0"/>
            </a:br>
            <a:r>
              <a:rPr lang="en-US" sz="2400" dirty="0">
                <a:solidFill>
                  <a:srgbClr val="FFFF00"/>
                </a:solidFill>
              </a:rPr>
              <a:t>Mike Baysinger / NASA MSFC ED04</a:t>
            </a:r>
          </a:p>
        </p:txBody>
      </p:sp>
    </p:spTree>
    <p:extLst>
      <p:ext uri="{BB962C8B-B14F-4D97-AF65-F5344CB8AC3E}">
        <p14:creationId xmlns:p14="http://schemas.microsoft.com/office/powerpoint/2010/main" val="2403583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Approach and Tools</a:t>
            </a:r>
          </a:p>
        </p:txBody>
      </p:sp>
      <p:sp>
        <p:nvSpPr>
          <p:cNvPr id="3" name="Content Placeholder 2">
            <a:extLst>
              <a:ext uri="{FF2B5EF4-FFF2-40B4-BE49-F238E27FC236}">
                <a16:creationId xmlns:a16="http://schemas.microsoft.com/office/drawing/2014/main" id="{9267DBEC-9679-2232-4B80-15BD30BCB7A1}"/>
              </a:ext>
            </a:extLst>
          </p:cNvPr>
          <p:cNvSpPr>
            <a:spLocks noGrp="1"/>
          </p:cNvSpPr>
          <p:nvPr>
            <p:ph idx="1"/>
          </p:nvPr>
        </p:nvSpPr>
        <p:spPr/>
        <p:txBody>
          <a:bodyPr/>
          <a:lstStyle/>
          <a:p>
            <a:r>
              <a:rPr lang="en-US" dirty="0"/>
              <a:t>Each bus design was based on existing Solar Cruiser layout and design.</a:t>
            </a:r>
          </a:p>
          <a:p>
            <a:r>
              <a:rPr lang="en-US" dirty="0"/>
              <a:t>Sail node bus designs are nearly identical to maintain commonality</a:t>
            </a:r>
          </a:p>
          <a:p>
            <a:r>
              <a:rPr lang="en-US" dirty="0"/>
              <a:t>Sail models were based on or from existing models</a:t>
            </a:r>
          </a:p>
          <a:p>
            <a:pPr marL="0" indent="0">
              <a:buNone/>
            </a:pPr>
            <a:endParaRPr lang="en-US" dirty="0"/>
          </a:p>
        </p:txBody>
      </p:sp>
    </p:spTree>
    <p:extLst>
      <p:ext uri="{BB962C8B-B14F-4D97-AF65-F5344CB8AC3E}">
        <p14:creationId xmlns:p14="http://schemas.microsoft.com/office/powerpoint/2010/main" val="21034303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Results-Launch Configuration</a:t>
            </a:r>
          </a:p>
        </p:txBody>
      </p:sp>
      <p:pic>
        <p:nvPicPr>
          <p:cNvPr id="5" name="Picture 4" descr="A picture containing dark, automaton&#10;&#10;Description automatically generated">
            <a:extLst>
              <a:ext uri="{FF2B5EF4-FFF2-40B4-BE49-F238E27FC236}">
                <a16:creationId xmlns:a16="http://schemas.microsoft.com/office/drawing/2014/main" id="{30F94714-F8AD-9FEF-FBD5-E8AFF0550F3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019094" y="1594346"/>
            <a:ext cx="5076906" cy="4171167"/>
          </a:xfrm>
          <a:prstGeom prst="rect">
            <a:avLst/>
          </a:prstGeom>
        </p:spPr>
      </p:pic>
      <p:pic>
        <p:nvPicPr>
          <p:cNvPr id="7" name="Picture 6" descr="A picture containing projector&#10;&#10;Description automatically generated">
            <a:extLst>
              <a:ext uri="{FF2B5EF4-FFF2-40B4-BE49-F238E27FC236}">
                <a16:creationId xmlns:a16="http://schemas.microsoft.com/office/drawing/2014/main" id="{63914410-2D86-51CB-4591-9452E5A6906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rot="10800000">
            <a:off x="7052152" y="1253440"/>
            <a:ext cx="4421378" cy="4512073"/>
          </a:xfrm>
          <a:prstGeom prst="rect">
            <a:avLst/>
          </a:prstGeom>
        </p:spPr>
      </p:pic>
      <p:sp>
        <p:nvSpPr>
          <p:cNvPr id="3" name="TextBox 2">
            <a:extLst>
              <a:ext uri="{FF2B5EF4-FFF2-40B4-BE49-F238E27FC236}">
                <a16:creationId xmlns:a16="http://schemas.microsoft.com/office/drawing/2014/main" id="{10C12597-2C0E-0A62-D3A3-F9125302B292}"/>
              </a:ext>
            </a:extLst>
          </p:cNvPr>
          <p:cNvSpPr txBox="1"/>
          <p:nvPr/>
        </p:nvSpPr>
        <p:spPr>
          <a:xfrm>
            <a:off x="1214720" y="5611624"/>
            <a:ext cx="777777" cy="307777"/>
          </a:xfrm>
          <a:prstGeom prst="rect">
            <a:avLst/>
          </a:prstGeom>
          <a:noFill/>
        </p:spPr>
        <p:txBody>
          <a:bodyPr wrap="none" rtlCol="0">
            <a:spAutoFit/>
          </a:bodyPr>
          <a:lstStyle/>
          <a:p>
            <a:r>
              <a:rPr lang="en-US" sz="1400" dirty="0">
                <a:solidFill>
                  <a:schemeClr val="bg1"/>
                </a:solidFill>
              </a:rPr>
              <a:t>Hub Sail</a:t>
            </a:r>
          </a:p>
        </p:txBody>
      </p:sp>
      <p:sp>
        <p:nvSpPr>
          <p:cNvPr id="4" name="TextBox 3">
            <a:extLst>
              <a:ext uri="{FF2B5EF4-FFF2-40B4-BE49-F238E27FC236}">
                <a16:creationId xmlns:a16="http://schemas.microsoft.com/office/drawing/2014/main" id="{6768BB44-9A41-2659-3DA0-F5541E11306A}"/>
              </a:ext>
            </a:extLst>
          </p:cNvPr>
          <p:cNvSpPr txBox="1"/>
          <p:nvPr/>
        </p:nvSpPr>
        <p:spPr>
          <a:xfrm>
            <a:off x="4984180" y="2447809"/>
            <a:ext cx="870751" cy="307777"/>
          </a:xfrm>
          <a:prstGeom prst="rect">
            <a:avLst/>
          </a:prstGeom>
          <a:noFill/>
        </p:spPr>
        <p:txBody>
          <a:bodyPr wrap="none" rtlCol="0">
            <a:spAutoFit/>
          </a:bodyPr>
          <a:lstStyle/>
          <a:p>
            <a:r>
              <a:rPr lang="en-US" sz="1400" dirty="0">
                <a:solidFill>
                  <a:schemeClr val="bg1"/>
                </a:solidFill>
              </a:rPr>
              <a:t>Node Sail</a:t>
            </a:r>
          </a:p>
        </p:txBody>
      </p:sp>
      <p:sp>
        <p:nvSpPr>
          <p:cNvPr id="9" name="TextBox 8">
            <a:extLst>
              <a:ext uri="{FF2B5EF4-FFF2-40B4-BE49-F238E27FC236}">
                <a16:creationId xmlns:a16="http://schemas.microsoft.com/office/drawing/2014/main" id="{FA815C1C-17A6-047A-6C58-373EF7747C21}"/>
              </a:ext>
            </a:extLst>
          </p:cNvPr>
          <p:cNvSpPr txBox="1"/>
          <p:nvPr/>
        </p:nvSpPr>
        <p:spPr>
          <a:xfrm>
            <a:off x="847609" y="3683606"/>
            <a:ext cx="1042273" cy="307777"/>
          </a:xfrm>
          <a:prstGeom prst="rect">
            <a:avLst/>
          </a:prstGeom>
          <a:noFill/>
        </p:spPr>
        <p:txBody>
          <a:bodyPr wrap="none" rtlCol="0">
            <a:spAutoFit/>
          </a:bodyPr>
          <a:lstStyle/>
          <a:p>
            <a:r>
              <a:rPr lang="en-US" sz="1400" dirty="0">
                <a:solidFill>
                  <a:schemeClr val="bg1"/>
                </a:solidFill>
              </a:rPr>
              <a:t>Chem Node</a:t>
            </a:r>
          </a:p>
        </p:txBody>
      </p:sp>
      <p:sp>
        <p:nvSpPr>
          <p:cNvPr id="10" name="TextBox 9">
            <a:extLst>
              <a:ext uri="{FF2B5EF4-FFF2-40B4-BE49-F238E27FC236}">
                <a16:creationId xmlns:a16="http://schemas.microsoft.com/office/drawing/2014/main" id="{AE0D767F-0D26-5BF1-61F7-68E7409453CC}"/>
              </a:ext>
            </a:extLst>
          </p:cNvPr>
          <p:cNvSpPr txBox="1"/>
          <p:nvPr/>
        </p:nvSpPr>
        <p:spPr>
          <a:xfrm>
            <a:off x="4984179" y="4950846"/>
            <a:ext cx="870751" cy="307777"/>
          </a:xfrm>
          <a:prstGeom prst="rect">
            <a:avLst/>
          </a:prstGeom>
          <a:noFill/>
        </p:spPr>
        <p:txBody>
          <a:bodyPr wrap="none" rtlCol="0">
            <a:spAutoFit/>
          </a:bodyPr>
          <a:lstStyle/>
          <a:p>
            <a:r>
              <a:rPr lang="en-US" sz="1400" dirty="0">
                <a:solidFill>
                  <a:schemeClr val="bg1"/>
                </a:solidFill>
              </a:rPr>
              <a:t>Node Sail</a:t>
            </a:r>
          </a:p>
        </p:txBody>
      </p:sp>
      <p:sp>
        <p:nvSpPr>
          <p:cNvPr id="11" name="TextBox 10">
            <a:extLst>
              <a:ext uri="{FF2B5EF4-FFF2-40B4-BE49-F238E27FC236}">
                <a16:creationId xmlns:a16="http://schemas.microsoft.com/office/drawing/2014/main" id="{3FAA0C03-15C9-AE76-585D-EB4BA1A44786}"/>
              </a:ext>
            </a:extLst>
          </p:cNvPr>
          <p:cNvSpPr txBox="1"/>
          <p:nvPr/>
        </p:nvSpPr>
        <p:spPr>
          <a:xfrm>
            <a:off x="5419554" y="5932264"/>
            <a:ext cx="1875322" cy="369332"/>
          </a:xfrm>
          <a:prstGeom prst="rect">
            <a:avLst/>
          </a:prstGeom>
          <a:noFill/>
        </p:spPr>
        <p:txBody>
          <a:bodyPr wrap="none" rtlCol="0">
            <a:spAutoFit/>
          </a:bodyPr>
          <a:lstStyle/>
          <a:p>
            <a:r>
              <a:rPr lang="en-US" b="1" u="sng" dirty="0">
                <a:solidFill>
                  <a:schemeClr val="bg1"/>
                </a:solidFill>
              </a:rPr>
              <a:t>ESPA Grande Ring</a:t>
            </a:r>
          </a:p>
        </p:txBody>
      </p:sp>
      <p:sp>
        <p:nvSpPr>
          <p:cNvPr id="6" name="TextBox 5">
            <a:extLst>
              <a:ext uri="{FF2B5EF4-FFF2-40B4-BE49-F238E27FC236}">
                <a16:creationId xmlns:a16="http://schemas.microsoft.com/office/drawing/2014/main" id="{E360500E-D33C-B1ED-72AD-A9FF5F02FBE7}"/>
              </a:ext>
            </a:extLst>
          </p:cNvPr>
          <p:cNvSpPr txBox="1"/>
          <p:nvPr/>
        </p:nvSpPr>
        <p:spPr>
          <a:xfrm>
            <a:off x="9477472" y="1424899"/>
            <a:ext cx="870751" cy="307777"/>
          </a:xfrm>
          <a:prstGeom prst="rect">
            <a:avLst/>
          </a:prstGeom>
          <a:noFill/>
        </p:spPr>
        <p:txBody>
          <a:bodyPr wrap="none" rtlCol="0">
            <a:spAutoFit/>
          </a:bodyPr>
          <a:lstStyle/>
          <a:p>
            <a:r>
              <a:rPr lang="en-US" sz="1400" dirty="0">
                <a:solidFill>
                  <a:schemeClr val="bg1"/>
                </a:solidFill>
              </a:rPr>
              <a:t>Node Sail</a:t>
            </a:r>
          </a:p>
        </p:txBody>
      </p:sp>
      <p:sp>
        <p:nvSpPr>
          <p:cNvPr id="8" name="TextBox 7">
            <a:extLst>
              <a:ext uri="{FF2B5EF4-FFF2-40B4-BE49-F238E27FC236}">
                <a16:creationId xmlns:a16="http://schemas.microsoft.com/office/drawing/2014/main" id="{29D246F3-7487-DB1D-739D-0306B9F55454}"/>
              </a:ext>
            </a:extLst>
          </p:cNvPr>
          <p:cNvSpPr txBox="1"/>
          <p:nvPr/>
        </p:nvSpPr>
        <p:spPr>
          <a:xfrm>
            <a:off x="10169530" y="2753384"/>
            <a:ext cx="870751" cy="307777"/>
          </a:xfrm>
          <a:prstGeom prst="rect">
            <a:avLst/>
          </a:prstGeom>
          <a:noFill/>
        </p:spPr>
        <p:txBody>
          <a:bodyPr wrap="none" rtlCol="0">
            <a:spAutoFit/>
          </a:bodyPr>
          <a:lstStyle/>
          <a:p>
            <a:r>
              <a:rPr lang="en-US" sz="1400" dirty="0">
                <a:solidFill>
                  <a:schemeClr val="bg1"/>
                </a:solidFill>
              </a:rPr>
              <a:t>Node Sail</a:t>
            </a:r>
          </a:p>
        </p:txBody>
      </p:sp>
      <p:sp>
        <p:nvSpPr>
          <p:cNvPr id="12" name="TextBox 11">
            <a:extLst>
              <a:ext uri="{FF2B5EF4-FFF2-40B4-BE49-F238E27FC236}">
                <a16:creationId xmlns:a16="http://schemas.microsoft.com/office/drawing/2014/main" id="{10B43DF2-3C85-DFC4-9FCD-E0CEB90D3F1D}"/>
              </a:ext>
            </a:extLst>
          </p:cNvPr>
          <p:cNvSpPr txBox="1"/>
          <p:nvPr/>
        </p:nvSpPr>
        <p:spPr>
          <a:xfrm>
            <a:off x="6868587" y="2753384"/>
            <a:ext cx="1042273" cy="307777"/>
          </a:xfrm>
          <a:prstGeom prst="rect">
            <a:avLst/>
          </a:prstGeom>
          <a:noFill/>
        </p:spPr>
        <p:txBody>
          <a:bodyPr wrap="none" rtlCol="0">
            <a:spAutoFit/>
          </a:bodyPr>
          <a:lstStyle/>
          <a:p>
            <a:r>
              <a:rPr lang="en-US" sz="1400" dirty="0">
                <a:solidFill>
                  <a:schemeClr val="bg1"/>
                </a:solidFill>
              </a:rPr>
              <a:t>Chem Node</a:t>
            </a:r>
          </a:p>
        </p:txBody>
      </p:sp>
      <p:sp>
        <p:nvSpPr>
          <p:cNvPr id="13" name="TextBox 12">
            <a:extLst>
              <a:ext uri="{FF2B5EF4-FFF2-40B4-BE49-F238E27FC236}">
                <a16:creationId xmlns:a16="http://schemas.microsoft.com/office/drawing/2014/main" id="{45A66BBF-4B02-32D4-E337-6465128A1224}"/>
              </a:ext>
            </a:extLst>
          </p:cNvPr>
          <p:cNvSpPr txBox="1"/>
          <p:nvPr/>
        </p:nvSpPr>
        <p:spPr>
          <a:xfrm>
            <a:off x="9228896" y="5545076"/>
            <a:ext cx="777777" cy="307777"/>
          </a:xfrm>
          <a:prstGeom prst="rect">
            <a:avLst/>
          </a:prstGeom>
          <a:noFill/>
        </p:spPr>
        <p:txBody>
          <a:bodyPr wrap="none" rtlCol="0">
            <a:spAutoFit/>
          </a:bodyPr>
          <a:lstStyle/>
          <a:p>
            <a:r>
              <a:rPr lang="en-US" sz="1400" dirty="0">
                <a:solidFill>
                  <a:schemeClr val="bg1"/>
                </a:solidFill>
              </a:rPr>
              <a:t>Hub Sail</a:t>
            </a:r>
          </a:p>
        </p:txBody>
      </p:sp>
      <p:sp>
        <p:nvSpPr>
          <p:cNvPr id="15" name="TextBox 14">
            <a:extLst>
              <a:ext uri="{FF2B5EF4-FFF2-40B4-BE49-F238E27FC236}">
                <a16:creationId xmlns:a16="http://schemas.microsoft.com/office/drawing/2014/main" id="{54265615-8524-97E9-5DA0-75208CAF5113}"/>
              </a:ext>
            </a:extLst>
          </p:cNvPr>
          <p:cNvSpPr txBox="1"/>
          <p:nvPr/>
        </p:nvSpPr>
        <p:spPr>
          <a:xfrm>
            <a:off x="7348594" y="1005147"/>
            <a:ext cx="3558282" cy="307777"/>
          </a:xfrm>
          <a:prstGeom prst="rect">
            <a:avLst/>
          </a:prstGeom>
          <a:noFill/>
        </p:spPr>
        <p:txBody>
          <a:bodyPr wrap="none" rtlCol="0">
            <a:spAutoFit/>
          </a:bodyPr>
          <a:lstStyle/>
          <a:p>
            <a:r>
              <a:rPr lang="en-US" sz="1400" dirty="0">
                <a:solidFill>
                  <a:schemeClr val="bg1"/>
                </a:solidFill>
              </a:rPr>
              <a:t>These three will be Sail or Chem Configuration</a:t>
            </a:r>
          </a:p>
        </p:txBody>
      </p:sp>
      <p:sp>
        <p:nvSpPr>
          <p:cNvPr id="16" name="Rectangle 15">
            <a:extLst>
              <a:ext uri="{FF2B5EF4-FFF2-40B4-BE49-F238E27FC236}">
                <a16:creationId xmlns:a16="http://schemas.microsoft.com/office/drawing/2014/main" id="{22C35236-522E-8BA0-F844-9E35D278C360}"/>
              </a:ext>
            </a:extLst>
          </p:cNvPr>
          <p:cNvSpPr/>
          <p:nvPr/>
        </p:nvSpPr>
        <p:spPr>
          <a:xfrm>
            <a:off x="6690443" y="1341257"/>
            <a:ext cx="5076906" cy="2862234"/>
          </a:xfrm>
          <a:prstGeom prst="rect">
            <a:avLst/>
          </a:prstGeom>
          <a:noFill/>
          <a:ln>
            <a:solidFill>
              <a:srgbClr val="FFFF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08154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Graphical user interface&#10;&#10;Description automatically generated with low confidence">
            <a:extLst>
              <a:ext uri="{FF2B5EF4-FFF2-40B4-BE49-F238E27FC236}">
                <a16:creationId xmlns:a16="http://schemas.microsoft.com/office/drawing/2014/main" id="{967EE185-B3C4-E1F7-C7A0-66B1B76076C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16200000">
            <a:off x="2983876" y="718073"/>
            <a:ext cx="2373517" cy="3201599"/>
          </a:xfrm>
          <a:prstGeom prst="rect">
            <a:avLst/>
          </a:prstGeom>
        </p:spPr>
      </p:pic>
      <p:pic>
        <p:nvPicPr>
          <p:cNvPr id="9" name="Picture 8" descr="Graphical user interface&#10;&#10;Description automatically generated">
            <a:extLst>
              <a:ext uri="{FF2B5EF4-FFF2-40B4-BE49-F238E27FC236}">
                <a16:creationId xmlns:a16="http://schemas.microsoft.com/office/drawing/2014/main" id="{58BFF31C-EC74-0852-895A-7414C8721B9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58528" y="3321229"/>
            <a:ext cx="5166251" cy="2896330"/>
          </a:xfrm>
          <a:prstGeom prst="rect">
            <a:avLst/>
          </a:prstGeom>
        </p:spPr>
      </p:pic>
      <p:pic>
        <p:nvPicPr>
          <p:cNvPr id="6" name="Picture 5" descr="A picture containing graphical user interface&#10;&#10;Description automatically generated">
            <a:extLst>
              <a:ext uri="{FF2B5EF4-FFF2-40B4-BE49-F238E27FC236}">
                <a16:creationId xmlns:a16="http://schemas.microsoft.com/office/drawing/2014/main" id="{615D3144-02B2-6A9C-582F-400EB0553A1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0800000">
            <a:off x="1698161" y="3350817"/>
            <a:ext cx="4737478" cy="2655949"/>
          </a:xfrm>
          <a:prstGeom prst="rect">
            <a:avLst/>
          </a:prstGeom>
        </p:spPr>
      </p:pic>
      <p:pic>
        <p:nvPicPr>
          <p:cNvPr id="18" name="Picture 17" descr="A picture containing dark, automaton&#10;&#10;Description automatically generated">
            <a:extLst>
              <a:ext uri="{FF2B5EF4-FFF2-40B4-BE49-F238E27FC236}">
                <a16:creationId xmlns:a16="http://schemas.microsoft.com/office/drawing/2014/main" id="{3B7A03BA-7BD6-D7CE-0C64-E1E21AACFBF2}"/>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316557" y="535680"/>
            <a:ext cx="3043679" cy="2500675"/>
          </a:xfrm>
          <a:prstGeom prst="rect">
            <a:avLst/>
          </a:prstGeom>
        </p:spPr>
      </p:pic>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Results-Hub Sail</a:t>
            </a:r>
          </a:p>
        </p:txBody>
      </p:sp>
      <p:sp>
        <p:nvSpPr>
          <p:cNvPr id="19" name="TextBox 18">
            <a:extLst>
              <a:ext uri="{FF2B5EF4-FFF2-40B4-BE49-F238E27FC236}">
                <a16:creationId xmlns:a16="http://schemas.microsoft.com/office/drawing/2014/main" id="{F9775C9E-1370-937D-1136-0837F7E21831}"/>
              </a:ext>
            </a:extLst>
          </p:cNvPr>
          <p:cNvSpPr txBox="1"/>
          <p:nvPr/>
        </p:nvSpPr>
        <p:spPr>
          <a:xfrm>
            <a:off x="5011606" y="6032893"/>
            <a:ext cx="2329997" cy="369332"/>
          </a:xfrm>
          <a:prstGeom prst="rect">
            <a:avLst/>
          </a:prstGeom>
          <a:noFill/>
        </p:spPr>
        <p:txBody>
          <a:bodyPr wrap="none" rtlCol="0">
            <a:spAutoFit/>
          </a:bodyPr>
          <a:lstStyle/>
          <a:p>
            <a:r>
              <a:rPr lang="en-US" b="1" u="sng" dirty="0">
                <a:solidFill>
                  <a:schemeClr val="bg1"/>
                </a:solidFill>
              </a:rPr>
              <a:t>ESPA Grande Envelope</a:t>
            </a:r>
          </a:p>
        </p:txBody>
      </p:sp>
      <p:sp>
        <p:nvSpPr>
          <p:cNvPr id="20" name="Rectangle 19">
            <a:extLst>
              <a:ext uri="{FF2B5EF4-FFF2-40B4-BE49-F238E27FC236}">
                <a16:creationId xmlns:a16="http://schemas.microsoft.com/office/drawing/2014/main" id="{061AAC2B-6688-3DBF-8FD3-D8DDF5B41A0C}"/>
              </a:ext>
            </a:extLst>
          </p:cNvPr>
          <p:cNvSpPr/>
          <p:nvPr/>
        </p:nvSpPr>
        <p:spPr>
          <a:xfrm>
            <a:off x="8516983" y="1786017"/>
            <a:ext cx="1240876" cy="1314994"/>
          </a:xfrm>
          <a:prstGeom prst="rect">
            <a:avLst/>
          </a:prstGeom>
          <a:noFill/>
          <a:ln w="38100">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9F96E72-23A3-9514-75FB-48C5F0E8FE5E}"/>
              </a:ext>
            </a:extLst>
          </p:cNvPr>
          <p:cNvSpPr txBox="1"/>
          <p:nvPr/>
        </p:nvSpPr>
        <p:spPr>
          <a:xfrm>
            <a:off x="5496779" y="3256573"/>
            <a:ext cx="5558573" cy="307777"/>
          </a:xfrm>
          <a:prstGeom prst="rect">
            <a:avLst/>
          </a:prstGeom>
          <a:noFill/>
        </p:spPr>
        <p:txBody>
          <a:bodyPr wrap="none" rtlCol="0">
            <a:spAutoFit/>
          </a:bodyPr>
          <a:lstStyle/>
          <a:p>
            <a:r>
              <a:rPr lang="en-US" sz="1400" dirty="0">
                <a:solidFill>
                  <a:schemeClr val="bg1"/>
                </a:solidFill>
              </a:rPr>
              <a:t>Solar arrays maximized to envelope to minimize sail center hold diameter </a:t>
            </a:r>
          </a:p>
        </p:txBody>
      </p:sp>
      <p:cxnSp>
        <p:nvCxnSpPr>
          <p:cNvPr id="5" name="Straight Connector 4">
            <a:extLst>
              <a:ext uri="{FF2B5EF4-FFF2-40B4-BE49-F238E27FC236}">
                <a16:creationId xmlns:a16="http://schemas.microsoft.com/office/drawing/2014/main" id="{84A8CD05-2718-B995-D09E-129B11771C79}"/>
              </a:ext>
            </a:extLst>
          </p:cNvPr>
          <p:cNvCxnSpPr/>
          <p:nvPr/>
        </p:nvCxnSpPr>
        <p:spPr>
          <a:xfrm flipV="1">
            <a:off x="3327550" y="780473"/>
            <a:ext cx="0" cy="39592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32C144E-BBBC-7DCA-B987-2AD6559437B0}"/>
              </a:ext>
            </a:extLst>
          </p:cNvPr>
          <p:cNvCxnSpPr/>
          <p:nvPr/>
        </p:nvCxnSpPr>
        <p:spPr>
          <a:xfrm flipV="1">
            <a:off x="5540506" y="780473"/>
            <a:ext cx="0" cy="3959257"/>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12" name="Straight Arrow Connector 11">
            <a:extLst>
              <a:ext uri="{FF2B5EF4-FFF2-40B4-BE49-F238E27FC236}">
                <a16:creationId xmlns:a16="http://schemas.microsoft.com/office/drawing/2014/main" id="{2C0C8E72-48EE-139D-C1E7-957CDC72FF88}"/>
              </a:ext>
            </a:extLst>
          </p:cNvPr>
          <p:cNvCxnSpPr>
            <a:cxnSpLocks/>
          </p:cNvCxnSpPr>
          <p:nvPr/>
        </p:nvCxnSpPr>
        <p:spPr>
          <a:xfrm>
            <a:off x="3397889" y="1011791"/>
            <a:ext cx="2142617" cy="0"/>
          </a:xfrm>
          <a:prstGeom prst="straightConnector1">
            <a:avLst/>
          </a:prstGeom>
          <a:ln>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D4FC7937-D260-A97D-C67A-C21D6C78FA22}"/>
              </a:ext>
            </a:extLst>
          </p:cNvPr>
          <p:cNvSpPr txBox="1"/>
          <p:nvPr/>
        </p:nvSpPr>
        <p:spPr>
          <a:xfrm>
            <a:off x="4265404" y="743583"/>
            <a:ext cx="458780" cy="307777"/>
          </a:xfrm>
          <a:prstGeom prst="rect">
            <a:avLst/>
          </a:prstGeom>
          <a:noFill/>
        </p:spPr>
        <p:txBody>
          <a:bodyPr wrap="none" rtlCol="0">
            <a:spAutoFit/>
          </a:bodyPr>
          <a:lstStyle/>
          <a:p>
            <a:r>
              <a:rPr lang="en-US" sz="1400" dirty="0">
                <a:solidFill>
                  <a:schemeClr val="bg1"/>
                </a:solidFill>
              </a:rPr>
              <a:t>1 m</a:t>
            </a:r>
          </a:p>
        </p:txBody>
      </p:sp>
    </p:spTree>
    <p:extLst>
      <p:ext uri="{BB962C8B-B14F-4D97-AF65-F5344CB8AC3E}">
        <p14:creationId xmlns:p14="http://schemas.microsoft.com/office/powerpoint/2010/main" val="25457658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Results-Hub Sail</a:t>
            </a:r>
          </a:p>
        </p:txBody>
      </p:sp>
      <p:pic>
        <p:nvPicPr>
          <p:cNvPr id="5" name="Picture 4" descr="A picture containing indoor, dark&#10;&#10;Description automatically generated">
            <a:extLst>
              <a:ext uri="{FF2B5EF4-FFF2-40B4-BE49-F238E27FC236}">
                <a16:creationId xmlns:a16="http://schemas.microsoft.com/office/drawing/2014/main" id="{E4607FF6-0A42-1270-1A3C-1EA9C655D49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784454" y="358114"/>
            <a:ext cx="4623091" cy="5408712"/>
          </a:xfrm>
          <a:prstGeom prst="rect">
            <a:avLst/>
          </a:prstGeom>
        </p:spPr>
      </p:pic>
      <p:sp>
        <p:nvSpPr>
          <p:cNvPr id="6" name="TextBox 5">
            <a:extLst>
              <a:ext uri="{FF2B5EF4-FFF2-40B4-BE49-F238E27FC236}">
                <a16:creationId xmlns:a16="http://schemas.microsoft.com/office/drawing/2014/main" id="{DBBF0C9C-2CFA-F6EF-9615-297ACFF307B5}"/>
              </a:ext>
            </a:extLst>
          </p:cNvPr>
          <p:cNvSpPr txBox="1"/>
          <p:nvPr/>
        </p:nvSpPr>
        <p:spPr>
          <a:xfrm>
            <a:off x="7428077" y="5397494"/>
            <a:ext cx="1245469" cy="369332"/>
          </a:xfrm>
          <a:prstGeom prst="rect">
            <a:avLst/>
          </a:prstGeom>
          <a:noFill/>
        </p:spPr>
        <p:txBody>
          <a:bodyPr wrap="none" rtlCol="0">
            <a:spAutoFit/>
          </a:bodyPr>
          <a:lstStyle/>
          <a:p>
            <a:r>
              <a:rPr lang="en-US" dirty="0">
                <a:solidFill>
                  <a:schemeClr val="bg1"/>
                </a:solidFill>
              </a:rPr>
              <a:t>Stowed sail</a:t>
            </a:r>
          </a:p>
        </p:txBody>
      </p:sp>
      <p:sp>
        <p:nvSpPr>
          <p:cNvPr id="9" name="TextBox 8">
            <a:extLst>
              <a:ext uri="{FF2B5EF4-FFF2-40B4-BE49-F238E27FC236}">
                <a16:creationId xmlns:a16="http://schemas.microsoft.com/office/drawing/2014/main" id="{BBA86616-148E-B381-F6EC-7CA948EF9316}"/>
              </a:ext>
            </a:extLst>
          </p:cNvPr>
          <p:cNvSpPr txBox="1"/>
          <p:nvPr/>
        </p:nvSpPr>
        <p:spPr>
          <a:xfrm>
            <a:off x="6676050" y="5670870"/>
            <a:ext cx="521297" cy="369332"/>
          </a:xfrm>
          <a:prstGeom prst="rect">
            <a:avLst/>
          </a:prstGeom>
          <a:noFill/>
        </p:spPr>
        <p:txBody>
          <a:bodyPr wrap="none" rtlCol="0">
            <a:spAutoFit/>
          </a:bodyPr>
          <a:lstStyle/>
          <a:p>
            <a:r>
              <a:rPr lang="en-US" dirty="0">
                <a:solidFill>
                  <a:schemeClr val="bg1"/>
                </a:solidFill>
              </a:rPr>
              <a:t>Bus</a:t>
            </a:r>
          </a:p>
        </p:txBody>
      </p:sp>
      <p:cxnSp>
        <p:nvCxnSpPr>
          <p:cNvPr id="15" name="Straight Connector 14">
            <a:extLst>
              <a:ext uri="{FF2B5EF4-FFF2-40B4-BE49-F238E27FC236}">
                <a16:creationId xmlns:a16="http://schemas.microsoft.com/office/drawing/2014/main" id="{89E23434-8A72-32D8-5955-D2B84F89F203}"/>
              </a:ext>
            </a:extLst>
          </p:cNvPr>
          <p:cNvCxnSpPr/>
          <p:nvPr/>
        </p:nvCxnSpPr>
        <p:spPr>
          <a:xfrm>
            <a:off x="7274257" y="4319516"/>
            <a:ext cx="0" cy="2180370"/>
          </a:xfrm>
          <a:prstGeom prst="line">
            <a:avLst/>
          </a:prstGeom>
          <a:ln w="381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4104AF72-B96D-65E0-830F-B0FE81A4ED69}"/>
              </a:ext>
            </a:extLst>
          </p:cNvPr>
          <p:cNvSpPr txBox="1"/>
          <p:nvPr/>
        </p:nvSpPr>
        <p:spPr>
          <a:xfrm>
            <a:off x="3579668" y="4651221"/>
            <a:ext cx="455574" cy="307777"/>
          </a:xfrm>
          <a:prstGeom prst="rect">
            <a:avLst/>
          </a:prstGeom>
          <a:noFill/>
        </p:spPr>
        <p:txBody>
          <a:bodyPr wrap="none" rtlCol="0">
            <a:spAutoFit/>
          </a:bodyPr>
          <a:lstStyle/>
          <a:p>
            <a:r>
              <a:rPr lang="en-US" sz="1400" dirty="0">
                <a:solidFill>
                  <a:schemeClr val="bg1"/>
                </a:solidFill>
              </a:rPr>
              <a:t>Sun</a:t>
            </a:r>
          </a:p>
        </p:txBody>
      </p:sp>
      <p:sp>
        <p:nvSpPr>
          <p:cNvPr id="4" name="Arrow: Down 3">
            <a:extLst>
              <a:ext uri="{FF2B5EF4-FFF2-40B4-BE49-F238E27FC236}">
                <a16:creationId xmlns:a16="http://schemas.microsoft.com/office/drawing/2014/main" id="{0FB2E341-BDF8-F7C0-9FF4-EF094BBC5007}"/>
              </a:ext>
            </a:extLst>
          </p:cNvPr>
          <p:cNvSpPr/>
          <p:nvPr/>
        </p:nvSpPr>
        <p:spPr>
          <a:xfrm rot="3309117">
            <a:off x="3919257" y="4690462"/>
            <a:ext cx="367412" cy="520399"/>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4044359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atellite in space&#10;&#10;Description automatically generated with medium confidence">
            <a:extLst>
              <a:ext uri="{FF2B5EF4-FFF2-40B4-BE49-F238E27FC236}">
                <a16:creationId xmlns:a16="http://schemas.microsoft.com/office/drawing/2014/main" id="{1CEDD5C6-DF2E-5766-4FEF-0F45E559964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363715" y="266287"/>
            <a:ext cx="3202833" cy="6154889"/>
          </a:xfrm>
          <a:prstGeom prst="rect">
            <a:avLst/>
          </a:prstGeom>
        </p:spPr>
      </p:pic>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Results-Hub Sail</a:t>
            </a:r>
          </a:p>
        </p:txBody>
      </p:sp>
      <p:sp>
        <p:nvSpPr>
          <p:cNvPr id="7" name="TextBox 6">
            <a:extLst>
              <a:ext uri="{FF2B5EF4-FFF2-40B4-BE49-F238E27FC236}">
                <a16:creationId xmlns:a16="http://schemas.microsoft.com/office/drawing/2014/main" id="{B1E7EE68-22FA-1D1C-5D5D-5BAB50C9C8F2}"/>
              </a:ext>
            </a:extLst>
          </p:cNvPr>
          <p:cNvSpPr txBox="1"/>
          <p:nvPr/>
        </p:nvSpPr>
        <p:spPr>
          <a:xfrm>
            <a:off x="6909799" y="4994342"/>
            <a:ext cx="1193212" cy="307777"/>
          </a:xfrm>
          <a:prstGeom prst="rect">
            <a:avLst/>
          </a:prstGeom>
          <a:noFill/>
        </p:spPr>
        <p:txBody>
          <a:bodyPr wrap="none" rtlCol="0">
            <a:spAutoFit/>
          </a:bodyPr>
          <a:lstStyle/>
          <a:p>
            <a:r>
              <a:rPr lang="en-US" sz="1400" dirty="0">
                <a:solidFill>
                  <a:schemeClr val="bg1"/>
                </a:solidFill>
              </a:rPr>
              <a:t>Ion w/o comp</a:t>
            </a:r>
          </a:p>
        </p:txBody>
      </p:sp>
      <p:sp>
        <p:nvSpPr>
          <p:cNvPr id="9" name="TextBox 8">
            <a:extLst>
              <a:ext uri="{FF2B5EF4-FFF2-40B4-BE49-F238E27FC236}">
                <a16:creationId xmlns:a16="http://schemas.microsoft.com/office/drawing/2014/main" id="{BBA86616-148E-B381-F6EC-7CA948EF9316}"/>
              </a:ext>
            </a:extLst>
          </p:cNvPr>
          <p:cNvSpPr txBox="1"/>
          <p:nvPr/>
        </p:nvSpPr>
        <p:spPr>
          <a:xfrm>
            <a:off x="6909799" y="2425823"/>
            <a:ext cx="1193212" cy="307777"/>
          </a:xfrm>
          <a:prstGeom prst="rect">
            <a:avLst/>
          </a:prstGeom>
          <a:noFill/>
        </p:spPr>
        <p:txBody>
          <a:bodyPr wrap="none" rtlCol="0">
            <a:spAutoFit/>
          </a:bodyPr>
          <a:lstStyle/>
          <a:p>
            <a:r>
              <a:rPr lang="en-US" sz="1400" dirty="0">
                <a:solidFill>
                  <a:schemeClr val="bg1"/>
                </a:solidFill>
              </a:rPr>
              <a:t>Ion w/o comp</a:t>
            </a:r>
          </a:p>
        </p:txBody>
      </p:sp>
      <p:sp>
        <p:nvSpPr>
          <p:cNvPr id="10" name="TextBox 9">
            <a:extLst>
              <a:ext uri="{FF2B5EF4-FFF2-40B4-BE49-F238E27FC236}">
                <a16:creationId xmlns:a16="http://schemas.microsoft.com/office/drawing/2014/main" id="{43BBCC8F-446F-0322-F2B6-567367B66C35}"/>
              </a:ext>
            </a:extLst>
          </p:cNvPr>
          <p:cNvSpPr txBox="1"/>
          <p:nvPr/>
        </p:nvSpPr>
        <p:spPr>
          <a:xfrm>
            <a:off x="3583278" y="2265671"/>
            <a:ext cx="1058367" cy="307777"/>
          </a:xfrm>
          <a:prstGeom prst="rect">
            <a:avLst/>
          </a:prstGeom>
          <a:noFill/>
        </p:spPr>
        <p:txBody>
          <a:bodyPr wrap="none" rtlCol="0">
            <a:spAutoFit/>
          </a:bodyPr>
          <a:lstStyle/>
          <a:p>
            <a:r>
              <a:rPr lang="en-US" sz="1400" dirty="0">
                <a:solidFill>
                  <a:schemeClr val="bg1"/>
                </a:solidFill>
              </a:rPr>
              <a:t>Ion w/comp</a:t>
            </a:r>
          </a:p>
        </p:txBody>
      </p:sp>
      <p:sp>
        <p:nvSpPr>
          <p:cNvPr id="11" name="TextBox 10">
            <a:extLst>
              <a:ext uri="{FF2B5EF4-FFF2-40B4-BE49-F238E27FC236}">
                <a16:creationId xmlns:a16="http://schemas.microsoft.com/office/drawing/2014/main" id="{ABE2DC05-C007-C10A-FFF3-F1BAC39656C0}"/>
              </a:ext>
            </a:extLst>
          </p:cNvPr>
          <p:cNvSpPr txBox="1"/>
          <p:nvPr/>
        </p:nvSpPr>
        <p:spPr>
          <a:xfrm>
            <a:off x="3282438" y="4828000"/>
            <a:ext cx="1563826" cy="307777"/>
          </a:xfrm>
          <a:prstGeom prst="rect">
            <a:avLst/>
          </a:prstGeom>
          <a:noFill/>
        </p:spPr>
        <p:txBody>
          <a:bodyPr wrap="none" rtlCol="0">
            <a:spAutoFit/>
          </a:bodyPr>
          <a:lstStyle/>
          <a:p>
            <a:r>
              <a:rPr lang="en-US" sz="1400" dirty="0">
                <a:solidFill>
                  <a:schemeClr val="bg1"/>
                </a:solidFill>
              </a:rPr>
              <a:t>Electron w/o comp</a:t>
            </a:r>
          </a:p>
        </p:txBody>
      </p:sp>
      <p:sp>
        <p:nvSpPr>
          <p:cNvPr id="12" name="TextBox 11">
            <a:extLst>
              <a:ext uri="{FF2B5EF4-FFF2-40B4-BE49-F238E27FC236}">
                <a16:creationId xmlns:a16="http://schemas.microsoft.com/office/drawing/2014/main" id="{42826D2A-7EB8-C275-9FF9-62BD2533032D}"/>
              </a:ext>
            </a:extLst>
          </p:cNvPr>
          <p:cNvSpPr txBox="1"/>
          <p:nvPr/>
        </p:nvSpPr>
        <p:spPr>
          <a:xfrm>
            <a:off x="3414349" y="1401830"/>
            <a:ext cx="1563826" cy="307777"/>
          </a:xfrm>
          <a:prstGeom prst="rect">
            <a:avLst/>
          </a:prstGeom>
          <a:noFill/>
        </p:spPr>
        <p:txBody>
          <a:bodyPr wrap="none" rtlCol="0">
            <a:spAutoFit/>
          </a:bodyPr>
          <a:lstStyle/>
          <a:p>
            <a:r>
              <a:rPr lang="en-US" sz="1400" dirty="0">
                <a:solidFill>
                  <a:schemeClr val="bg1"/>
                </a:solidFill>
              </a:rPr>
              <a:t>Electron w/o comp</a:t>
            </a:r>
          </a:p>
        </p:txBody>
      </p:sp>
      <p:sp>
        <p:nvSpPr>
          <p:cNvPr id="13" name="TextBox 12">
            <a:extLst>
              <a:ext uri="{FF2B5EF4-FFF2-40B4-BE49-F238E27FC236}">
                <a16:creationId xmlns:a16="http://schemas.microsoft.com/office/drawing/2014/main" id="{D7896274-17FC-035F-B987-B4F44F56D51A}"/>
              </a:ext>
            </a:extLst>
          </p:cNvPr>
          <p:cNvSpPr txBox="1"/>
          <p:nvPr/>
        </p:nvSpPr>
        <p:spPr>
          <a:xfrm>
            <a:off x="4064351" y="5757134"/>
            <a:ext cx="1021690" cy="307777"/>
          </a:xfrm>
          <a:prstGeom prst="rect">
            <a:avLst/>
          </a:prstGeom>
          <a:noFill/>
        </p:spPr>
        <p:txBody>
          <a:bodyPr wrap="none" rtlCol="0">
            <a:spAutoFit/>
          </a:bodyPr>
          <a:lstStyle/>
          <a:p>
            <a:r>
              <a:rPr lang="en-US" sz="1400" dirty="0">
                <a:solidFill>
                  <a:schemeClr val="bg1"/>
                </a:solidFill>
              </a:rPr>
              <a:t>MAG boom</a:t>
            </a:r>
          </a:p>
        </p:txBody>
      </p:sp>
      <p:sp>
        <p:nvSpPr>
          <p:cNvPr id="8" name="TextBox 7">
            <a:extLst>
              <a:ext uri="{FF2B5EF4-FFF2-40B4-BE49-F238E27FC236}">
                <a16:creationId xmlns:a16="http://schemas.microsoft.com/office/drawing/2014/main" id="{E3897EFC-17BD-D478-67E3-DC1EC292A81D}"/>
              </a:ext>
            </a:extLst>
          </p:cNvPr>
          <p:cNvSpPr txBox="1"/>
          <p:nvPr/>
        </p:nvSpPr>
        <p:spPr>
          <a:xfrm>
            <a:off x="2904182" y="2852371"/>
            <a:ext cx="1593000" cy="307777"/>
          </a:xfrm>
          <a:prstGeom prst="rect">
            <a:avLst/>
          </a:prstGeom>
          <a:noFill/>
        </p:spPr>
        <p:txBody>
          <a:bodyPr wrap="none" rtlCol="0">
            <a:spAutoFit/>
          </a:bodyPr>
          <a:lstStyle/>
          <a:p>
            <a:r>
              <a:rPr lang="en-US" sz="1400" dirty="0">
                <a:solidFill>
                  <a:schemeClr val="bg1"/>
                </a:solidFill>
              </a:rPr>
              <a:t>Electric thruster (4)</a:t>
            </a:r>
          </a:p>
        </p:txBody>
      </p:sp>
      <p:sp>
        <p:nvSpPr>
          <p:cNvPr id="14" name="TextBox 13">
            <a:extLst>
              <a:ext uri="{FF2B5EF4-FFF2-40B4-BE49-F238E27FC236}">
                <a16:creationId xmlns:a16="http://schemas.microsoft.com/office/drawing/2014/main" id="{AACC32A6-733E-047E-660E-27C728DD03AE}"/>
              </a:ext>
            </a:extLst>
          </p:cNvPr>
          <p:cNvSpPr txBox="1"/>
          <p:nvPr/>
        </p:nvSpPr>
        <p:spPr>
          <a:xfrm>
            <a:off x="3371678" y="4149023"/>
            <a:ext cx="455574" cy="307777"/>
          </a:xfrm>
          <a:prstGeom prst="rect">
            <a:avLst/>
          </a:prstGeom>
          <a:noFill/>
        </p:spPr>
        <p:txBody>
          <a:bodyPr wrap="none" rtlCol="0">
            <a:spAutoFit/>
          </a:bodyPr>
          <a:lstStyle/>
          <a:p>
            <a:r>
              <a:rPr lang="en-US" sz="1400" dirty="0">
                <a:solidFill>
                  <a:schemeClr val="bg1"/>
                </a:solidFill>
              </a:rPr>
              <a:t>Sun</a:t>
            </a:r>
          </a:p>
        </p:txBody>
      </p:sp>
      <p:sp>
        <p:nvSpPr>
          <p:cNvPr id="15" name="Arrow: Down 14">
            <a:extLst>
              <a:ext uri="{FF2B5EF4-FFF2-40B4-BE49-F238E27FC236}">
                <a16:creationId xmlns:a16="http://schemas.microsoft.com/office/drawing/2014/main" id="{4DB61E38-8460-D832-D639-5E269BAF0FAA}"/>
              </a:ext>
            </a:extLst>
          </p:cNvPr>
          <p:cNvSpPr/>
          <p:nvPr/>
        </p:nvSpPr>
        <p:spPr>
          <a:xfrm rot="3309117">
            <a:off x="3711267" y="4188264"/>
            <a:ext cx="367412" cy="520399"/>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 name="TextBox 2">
            <a:extLst>
              <a:ext uri="{FF2B5EF4-FFF2-40B4-BE49-F238E27FC236}">
                <a16:creationId xmlns:a16="http://schemas.microsoft.com/office/drawing/2014/main" id="{D334E42A-465F-AB1A-B2BB-CC95BCA05541}"/>
              </a:ext>
            </a:extLst>
          </p:cNvPr>
          <p:cNvSpPr txBox="1"/>
          <p:nvPr/>
        </p:nvSpPr>
        <p:spPr>
          <a:xfrm>
            <a:off x="7153773" y="722633"/>
            <a:ext cx="1761188" cy="307777"/>
          </a:xfrm>
          <a:prstGeom prst="rect">
            <a:avLst/>
          </a:prstGeom>
          <a:noFill/>
        </p:spPr>
        <p:txBody>
          <a:bodyPr wrap="none" rtlCol="0">
            <a:spAutoFit/>
          </a:bodyPr>
          <a:lstStyle/>
          <a:p>
            <a:r>
              <a:rPr lang="en-US" sz="1400" dirty="0">
                <a:solidFill>
                  <a:schemeClr val="bg1"/>
                </a:solidFill>
              </a:rPr>
              <a:t>Antenna (deployable)</a:t>
            </a:r>
          </a:p>
        </p:txBody>
      </p:sp>
    </p:spTree>
    <p:extLst>
      <p:ext uri="{BB962C8B-B14F-4D97-AF65-F5344CB8AC3E}">
        <p14:creationId xmlns:p14="http://schemas.microsoft.com/office/powerpoint/2010/main" val="12785949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Results-Hub Sail</a:t>
            </a:r>
          </a:p>
        </p:txBody>
      </p:sp>
      <p:pic>
        <p:nvPicPr>
          <p:cNvPr id="4" name="Picture 3">
            <a:extLst>
              <a:ext uri="{FF2B5EF4-FFF2-40B4-BE49-F238E27FC236}">
                <a16:creationId xmlns:a16="http://schemas.microsoft.com/office/drawing/2014/main" id="{1F421E0F-1017-913D-DB74-097A12597DE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751155" y="1187768"/>
            <a:ext cx="3143955" cy="3871724"/>
          </a:xfrm>
          <a:prstGeom prst="rect">
            <a:avLst/>
          </a:prstGeom>
        </p:spPr>
      </p:pic>
      <p:pic>
        <p:nvPicPr>
          <p:cNvPr id="14" name="Picture 13" descr="A picture containing toy, dark&#10;&#10;Description automatically generated">
            <a:extLst>
              <a:ext uri="{FF2B5EF4-FFF2-40B4-BE49-F238E27FC236}">
                <a16:creationId xmlns:a16="http://schemas.microsoft.com/office/drawing/2014/main" id="{10CBA167-1EE8-6C46-CCA8-F87A4F0A04C4}"/>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730711" y="1631442"/>
            <a:ext cx="3143955" cy="3871724"/>
          </a:xfrm>
          <a:prstGeom prst="rect">
            <a:avLst/>
          </a:prstGeom>
        </p:spPr>
      </p:pic>
      <p:sp>
        <p:nvSpPr>
          <p:cNvPr id="3" name="TextBox 2">
            <a:extLst>
              <a:ext uri="{FF2B5EF4-FFF2-40B4-BE49-F238E27FC236}">
                <a16:creationId xmlns:a16="http://schemas.microsoft.com/office/drawing/2014/main" id="{B50558A6-B2AE-73E1-7ED5-7DABB45CF409}"/>
              </a:ext>
            </a:extLst>
          </p:cNvPr>
          <p:cNvSpPr txBox="1"/>
          <p:nvPr/>
        </p:nvSpPr>
        <p:spPr>
          <a:xfrm>
            <a:off x="2308447" y="1771477"/>
            <a:ext cx="844527" cy="307777"/>
          </a:xfrm>
          <a:prstGeom prst="rect">
            <a:avLst/>
          </a:prstGeom>
          <a:noFill/>
        </p:spPr>
        <p:txBody>
          <a:bodyPr wrap="none" rtlCol="0">
            <a:spAutoFit/>
          </a:bodyPr>
          <a:lstStyle/>
          <a:p>
            <a:r>
              <a:rPr lang="en-US" sz="1400" dirty="0">
                <a:solidFill>
                  <a:schemeClr val="bg1"/>
                </a:solidFill>
              </a:rPr>
              <a:t>thrusters</a:t>
            </a:r>
          </a:p>
        </p:txBody>
      </p:sp>
      <p:sp>
        <p:nvSpPr>
          <p:cNvPr id="6" name="TextBox 5">
            <a:extLst>
              <a:ext uri="{FF2B5EF4-FFF2-40B4-BE49-F238E27FC236}">
                <a16:creationId xmlns:a16="http://schemas.microsoft.com/office/drawing/2014/main" id="{7B139852-7392-1926-1031-02CE206195DC}"/>
              </a:ext>
            </a:extLst>
          </p:cNvPr>
          <p:cNvSpPr txBox="1"/>
          <p:nvPr/>
        </p:nvSpPr>
        <p:spPr>
          <a:xfrm>
            <a:off x="6644992" y="3429000"/>
            <a:ext cx="446341" cy="307777"/>
          </a:xfrm>
          <a:prstGeom prst="rect">
            <a:avLst/>
          </a:prstGeom>
          <a:noFill/>
        </p:spPr>
        <p:txBody>
          <a:bodyPr wrap="none" rtlCol="0">
            <a:spAutoFit/>
          </a:bodyPr>
          <a:lstStyle/>
          <a:p>
            <a:r>
              <a:rPr lang="en-US" sz="1400" dirty="0">
                <a:solidFill>
                  <a:schemeClr val="bg1"/>
                </a:solidFill>
              </a:rPr>
              <a:t>IAU</a:t>
            </a:r>
          </a:p>
        </p:txBody>
      </p:sp>
      <p:sp>
        <p:nvSpPr>
          <p:cNvPr id="8" name="TextBox 7">
            <a:extLst>
              <a:ext uri="{FF2B5EF4-FFF2-40B4-BE49-F238E27FC236}">
                <a16:creationId xmlns:a16="http://schemas.microsoft.com/office/drawing/2014/main" id="{6574E744-4739-729D-C7B9-E176D2DBB20E}"/>
              </a:ext>
            </a:extLst>
          </p:cNvPr>
          <p:cNvSpPr txBox="1"/>
          <p:nvPr/>
        </p:nvSpPr>
        <p:spPr>
          <a:xfrm>
            <a:off x="8652665" y="1547251"/>
            <a:ext cx="806246" cy="307777"/>
          </a:xfrm>
          <a:prstGeom prst="rect">
            <a:avLst/>
          </a:prstGeom>
          <a:noFill/>
        </p:spPr>
        <p:txBody>
          <a:bodyPr wrap="none" rtlCol="0">
            <a:spAutoFit/>
          </a:bodyPr>
          <a:lstStyle/>
          <a:p>
            <a:r>
              <a:rPr lang="en-US" sz="1400" dirty="0">
                <a:solidFill>
                  <a:schemeClr val="bg1"/>
                </a:solidFill>
              </a:rPr>
              <a:t>Antenna</a:t>
            </a:r>
          </a:p>
        </p:txBody>
      </p:sp>
      <p:sp>
        <p:nvSpPr>
          <p:cNvPr id="9" name="TextBox 8">
            <a:extLst>
              <a:ext uri="{FF2B5EF4-FFF2-40B4-BE49-F238E27FC236}">
                <a16:creationId xmlns:a16="http://schemas.microsoft.com/office/drawing/2014/main" id="{F95A95E0-C466-4C5F-2E3D-9723115CDDA3}"/>
              </a:ext>
            </a:extLst>
          </p:cNvPr>
          <p:cNvSpPr txBox="1"/>
          <p:nvPr/>
        </p:nvSpPr>
        <p:spPr>
          <a:xfrm>
            <a:off x="5232099" y="5159010"/>
            <a:ext cx="1617815" cy="307777"/>
          </a:xfrm>
          <a:prstGeom prst="rect">
            <a:avLst/>
          </a:prstGeom>
          <a:noFill/>
        </p:spPr>
        <p:txBody>
          <a:bodyPr wrap="none" rtlCol="0">
            <a:spAutoFit/>
          </a:bodyPr>
          <a:lstStyle/>
          <a:p>
            <a:r>
              <a:rPr lang="en-US" sz="1400" dirty="0">
                <a:solidFill>
                  <a:schemeClr val="bg1"/>
                </a:solidFill>
              </a:rPr>
              <a:t>Reaction wheels (4)</a:t>
            </a:r>
          </a:p>
        </p:txBody>
      </p:sp>
      <p:cxnSp>
        <p:nvCxnSpPr>
          <p:cNvPr id="10" name="Straight Arrow Connector 9">
            <a:extLst>
              <a:ext uri="{FF2B5EF4-FFF2-40B4-BE49-F238E27FC236}">
                <a16:creationId xmlns:a16="http://schemas.microsoft.com/office/drawing/2014/main" id="{BE1E5229-B087-59A9-9FDE-60BAD6A1009A}"/>
              </a:ext>
            </a:extLst>
          </p:cNvPr>
          <p:cNvCxnSpPr>
            <a:cxnSpLocks/>
          </p:cNvCxnSpPr>
          <p:nvPr/>
        </p:nvCxnSpPr>
        <p:spPr>
          <a:xfrm flipH="1" flipV="1">
            <a:off x="4725762" y="4453515"/>
            <a:ext cx="506337" cy="811048"/>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E18FD856-B685-AC2F-9BDA-F985A3B01274}"/>
              </a:ext>
            </a:extLst>
          </p:cNvPr>
          <p:cNvSpPr txBox="1"/>
          <p:nvPr/>
        </p:nvSpPr>
        <p:spPr>
          <a:xfrm>
            <a:off x="4978930" y="3770013"/>
            <a:ext cx="446341" cy="307777"/>
          </a:xfrm>
          <a:prstGeom prst="rect">
            <a:avLst/>
          </a:prstGeom>
          <a:noFill/>
        </p:spPr>
        <p:txBody>
          <a:bodyPr wrap="none" rtlCol="0">
            <a:spAutoFit/>
          </a:bodyPr>
          <a:lstStyle/>
          <a:p>
            <a:r>
              <a:rPr lang="en-US" sz="1400" dirty="0">
                <a:solidFill>
                  <a:schemeClr val="bg1"/>
                </a:solidFill>
              </a:rPr>
              <a:t>IAU</a:t>
            </a:r>
          </a:p>
        </p:txBody>
      </p:sp>
      <p:sp>
        <p:nvSpPr>
          <p:cNvPr id="13" name="TextBox 12">
            <a:extLst>
              <a:ext uri="{FF2B5EF4-FFF2-40B4-BE49-F238E27FC236}">
                <a16:creationId xmlns:a16="http://schemas.microsoft.com/office/drawing/2014/main" id="{40B33C8E-4944-C9B9-78DC-5562CAD53C8F}"/>
              </a:ext>
            </a:extLst>
          </p:cNvPr>
          <p:cNvSpPr txBox="1"/>
          <p:nvPr/>
        </p:nvSpPr>
        <p:spPr>
          <a:xfrm>
            <a:off x="9009095" y="2935893"/>
            <a:ext cx="719621" cy="307777"/>
          </a:xfrm>
          <a:prstGeom prst="rect">
            <a:avLst/>
          </a:prstGeom>
          <a:noFill/>
        </p:spPr>
        <p:txBody>
          <a:bodyPr wrap="none" rtlCol="0">
            <a:spAutoFit/>
          </a:bodyPr>
          <a:lstStyle/>
          <a:p>
            <a:r>
              <a:rPr lang="en-US" sz="1400" dirty="0">
                <a:solidFill>
                  <a:schemeClr val="bg1"/>
                </a:solidFill>
              </a:rPr>
              <a:t>Battery</a:t>
            </a:r>
          </a:p>
        </p:txBody>
      </p:sp>
      <p:sp>
        <p:nvSpPr>
          <p:cNvPr id="15" name="TextBox 14">
            <a:extLst>
              <a:ext uri="{FF2B5EF4-FFF2-40B4-BE49-F238E27FC236}">
                <a16:creationId xmlns:a16="http://schemas.microsoft.com/office/drawing/2014/main" id="{59EC0522-B8A9-4C28-583F-E6D1DDEFED1B}"/>
              </a:ext>
            </a:extLst>
          </p:cNvPr>
          <p:cNvSpPr txBox="1"/>
          <p:nvPr/>
        </p:nvSpPr>
        <p:spPr>
          <a:xfrm>
            <a:off x="2901974" y="4956786"/>
            <a:ext cx="719621" cy="307777"/>
          </a:xfrm>
          <a:prstGeom prst="rect">
            <a:avLst/>
          </a:prstGeom>
          <a:noFill/>
        </p:spPr>
        <p:txBody>
          <a:bodyPr wrap="none" rtlCol="0">
            <a:spAutoFit/>
          </a:bodyPr>
          <a:lstStyle/>
          <a:p>
            <a:r>
              <a:rPr lang="en-US" sz="1400" dirty="0">
                <a:solidFill>
                  <a:schemeClr val="bg1"/>
                </a:solidFill>
              </a:rPr>
              <a:t>Battery</a:t>
            </a:r>
          </a:p>
        </p:txBody>
      </p:sp>
      <p:cxnSp>
        <p:nvCxnSpPr>
          <p:cNvPr id="18" name="Straight Arrow Connector 17">
            <a:extLst>
              <a:ext uri="{FF2B5EF4-FFF2-40B4-BE49-F238E27FC236}">
                <a16:creationId xmlns:a16="http://schemas.microsoft.com/office/drawing/2014/main" id="{2B5D3C84-4A64-8F58-6EAA-6C4E26BBB8C8}"/>
              </a:ext>
            </a:extLst>
          </p:cNvPr>
          <p:cNvCxnSpPr>
            <a:cxnSpLocks/>
          </p:cNvCxnSpPr>
          <p:nvPr/>
        </p:nvCxnSpPr>
        <p:spPr>
          <a:xfrm flipH="1">
            <a:off x="7830342" y="3089782"/>
            <a:ext cx="1230746" cy="750773"/>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E92A0DD9-6447-CF0F-9DC3-1F412123C6B6}"/>
              </a:ext>
            </a:extLst>
          </p:cNvPr>
          <p:cNvCxnSpPr>
            <a:cxnSpLocks/>
            <a:stCxn id="15" idx="3"/>
          </p:cNvCxnSpPr>
          <p:nvPr/>
        </p:nvCxnSpPr>
        <p:spPr>
          <a:xfrm flipV="1">
            <a:off x="3621595" y="4353319"/>
            <a:ext cx="561499" cy="757356"/>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B9E152F5-A18B-0966-D974-7D19388BF3EE}"/>
              </a:ext>
            </a:extLst>
          </p:cNvPr>
          <p:cNvSpPr txBox="1"/>
          <p:nvPr/>
        </p:nvSpPr>
        <p:spPr>
          <a:xfrm>
            <a:off x="3405146" y="1383115"/>
            <a:ext cx="1024255" cy="307777"/>
          </a:xfrm>
          <a:prstGeom prst="rect">
            <a:avLst/>
          </a:prstGeom>
          <a:noFill/>
        </p:spPr>
        <p:txBody>
          <a:bodyPr wrap="none" rtlCol="0">
            <a:spAutoFit/>
          </a:bodyPr>
          <a:lstStyle/>
          <a:p>
            <a:r>
              <a:rPr lang="en-US" sz="1400" dirty="0">
                <a:solidFill>
                  <a:schemeClr val="bg1"/>
                </a:solidFill>
              </a:rPr>
              <a:t>Star tracker</a:t>
            </a:r>
          </a:p>
        </p:txBody>
      </p:sp>
      <p:sp>
        <p:nvSpPr>
          <p:cNvPr id="23" name="TextBox 22">
            <a:extLst>
              <a:ext uri="{FF2B5EF4-FFF2-40B4-BE49-F238E27FC236}">
                <a16:creationId xmlns:a16="http://schemas.microsoft.com/office/drawing/2014/main" id="{350DE13F-2BCC-1B14-F9A0-A7DA683EBC06}"/>
              </a:ext>
            </a:extLst>
          </p:cNvPr>
          <p:cNvSpPr txBox="1"/>
          <p:nvPr/>
        </p:nvSpPr>
        <p:spPr>
          <a:xfrm>
            <a:off x="4552736" y="2969741"/>
            <a:ext cx="647934" cy="307777"/>
          </a:xfrm>
          <a:prstGeom prst="rect">
            <a:avLst/>
          </a:prstGeom>
          <a:noFill/>
        </p:spPr>
        <p:txBody>
          <a:bodyPr wrap="none" rtlCol="0">
            <a:spAutoFit/>
          </a:bodyPr>
          <a:lstStyle/>
          <a:p>
            <a:r>
              <a:rPr lang="en-US" sz="1400" dirty="0" err="1">
                <a:solidFill>
                  <a:schemeClr val="bg1"/>
                </a:solidFill>
              </a:rPr>
              <a:t>Xband</a:t>
            </a:r>
            <a:endParaRPr lang="en-US" sz="1400" dirty="0">
              <a:solidFill>
                <a:schemeClr val="bg1"/>
              </a:solidFill>
            </a:endParaRPr>
          </a:p>
        </p:txBody>
      </p:sp>
    </p:spTree>
    <p:extLst>
      <p:ext uri="{BB962C8B-B14F-4D97-AF65-F5344CB8AC3E}">
        <p14:creationId xmlns:p14="http://schemas.microsoft.com/office/powerpoint/2010/main" val="30343851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satellite, transport&#10;&#10;Description automatically generated">
            <a:extLst>
              <a:ext uri="{FF2B5EF4-FFF2-40B4-BE49-F238E27FC236}">
                <a16:creationId xmlns:a16="http://schemas.microsoft.com/office/drawing/2014/main" id="{EF6CBC0F-178B-FEA7-D75B-AAC10C3B044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9884" y="941690"/>
            <a:ext cx="5029291" cy="3682653"/>
          </a:xfrm>
          <a:prstGeom prst="rect">
            <a:avLst/>
          </a:prstGeom>
        </p:spPr>
      </p:pic>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Results-Hub Sail</a:t>
            </a:r>
          </a:p>
        </p:txBody>
      </p:sp>
      <p:pic>
        <p:nvPicPr>
          <p:cNvPr id="8" name="Picture 7" descr="A picture containing satellite, transport&#10;&#10;Description automatically generated">
            <a:extLst>
              <a:ext uri="{FF2B5EF4-FFF2-40B4-BE49-F238E27FC236}">
                <a16:creationId xmlns:a16="http://schemas.microsoft.com/office/drawing/2014/main" id="{AAEDAA33-BAD4-A476-2DA4-98E3EEF98E0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288066" y="1561282"/>
            <a:ext cx="4634630" cy="5296718"/>
          </a:xfrm>
          <a:prstGeom prst="rect">
            <a:avLst/>
          </a:prstGeom>
        </p:spPr>
      </p:pic>
      <p:sp>
        <p:nvSpPr>
          <p:cNvPr id="3" name="TextBox 2">
            <a:extLst>
              <a:ext uri="{FF2B5EF4-FFF2-40B4-BE49-F238E27FC236}">
                <a16:creationId xmlns:a16="http://schemas.microsoft.com/office/drawing/2014/main" id="{B2976F3F-FE29-02E5-B767-65D860E641F3}"/>
              </a:ext>
            </a:extLst>
          </p:cNvPr>
          <p:cNvSpPr txBox="1"/>
          <p:nvPr/>
        </p:nvSpPr>
        <p:spPr>
          <a:xfrm>
            <a:off x="3224125" y="3744057"/>
            <a:ext cx="1022203" cy="307777"/>
          </a:xfrm>
          <a:prstGeom prst="rect">
            <a:avLst/>
          </a:prstGeom>
          <a:noFill/>
        </p:spPr>
        <p:txBody>
          <a:bodyPr wrap="none" rtlCol="0">
            <a:spAutoFit/>
          </a:bodyPr>
          <a:lstStyle/>
          <a:p>
            <a:r>
              <a:rPr lang="en-US" sz="1400" dirty="0">
                <a:solidFill>
                  <a:schemeClr val="bg1"/>
                </a:solidFill>
              </a:rPr>
              <a:t>Stowed Sail</a:t>
            </a:r>
          </a:p>
        </p:txBody>
      </p:sp>
      <p:sp>
        <p:nvSpPr>
          <p:cNvPr id="5" name="TextBox 4">
            <a:extLst>
              <a:ext uri="{FF2B5EF4-FFF2-40B4-BE49-F238E27FC236}">
                <a16:creationId xmlns:a16="http://schemas.microsoft.com/office/drawing/2014/main" id="{4DBF375D-2EE2-3F36-A50A-0B85441F1906}"/>
              </a:ext>
            </a:extLst>
          </p:cNvPr>
          <p:cNvSpPr txBox="1"/>
          <p:nvPr/>
        </p:nvSpPr>
        <p:spPr>
          <a:xfrm>
            <a:off x="4467187" y="3707831"/>
            <a:ext cx="574453" cy="307777"/>
          </a:xfrm>
          <a:prstGeom prst="rect">
            <a:avLst/>
          </a:prstGeom>
          <a:noFill/>
        </p:spPr>
        <p:txBody>
          <a:bodyPr wrap="none" rtlCol="0">
            <a:spAutoFit/>
          </a:bodyPr>
          <a:lstStyle/>
          <a:p>
            <a:r>
              <a:rPr lang="en-US" sz="1400" dirty="0">
                <a:solidFill>
                  <a:schemeClr val="bg1"/>
                </a:solidFill>
              </a:rPr>
              <a:t>Earth</a:t>
            </a:r>
          </a:p>
        </p:txBody>
      </p:sp>
      <p:sp>
        <p:nvSpPr>
          <p:cNvPr id="6" name="Arrow: Down 5">
            <a:extLst>
              <a:ext uri="{FF2B5EF4-FFF2-40B4-BE49-F238E27FC236}">
                <a16:creationId xmlns:a16="http://schemas.microsoft.com/office/drawing/2014/main" id="{99E9C397-A0CD-6FC7-E4BB-A8FBE3B417F3}"/>
              </a:ext>
            </a:extLst>
          </p:cNvPr>
          <p:cNvSpPr/>
          <p:nvPr/>
        </p:nvSpPr>
        <p:spPr>
          <a:xfrm rot="17596063">
            <a:off x="5083491" y="3755409"/>
            <a:ext cx="367412" cy="5203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0A15B14-8828-5524-6FF8-5B45BD1A5AE6}"/>
              </a:ext>
            </a:extLst>
          </p:cNvPr>
          <p:cNvSpPr txBox="1"/>
          <p:nvPr/>
        </p:nvSpPr>
        <p:spPr>
          <a:xfrm>
            <a:off x="1780982" y="2052773"/>
            <a:ext cx="455574" cy="307777"/>
          </a:xfrm>
          <a:prstGeom prst="rect">
            <a:avLst/>
          </a:prstGeom>
          <a:noFill/>
        </p:spPr>
        <p:txBody>
          <a:bodyPr wrap="none" rtlCol="0">
            <a:spAutoFit/>
          </a:bodyPr>
          <a:lstStyle/>
          <a:p>
            <a:r>
              <a:rPr lang="en-US" sz="1400" dirty="0">
                <a:solidFill>
                  <a:schemeClr val="bg1"/>
                </a:solidFill>
              </a:rPr>
              <a:t>Sun</a:t>
            </a:r>
          </a:p>
        </p:txBody>
      </p:sp>
      <p:sp>
        <p:nvSpPr>
          <p:cNvPr id="9" name="Arrow: Down 8">
            <a:extLst>
              <a:ext uri="{FF2B5EF4-FFF2-40B4-BE49-F238E27FC236}">
                <a16:creationId xmlns:a16="http://schemas.microsoft.com/office/drawing/2014/main" id="{31F53E2C-CB07-5DEC-E4B2-D699C72DF5A3}"/>
              </a:ext>
            </a:extLst>
          </p:cNvPr>
          <p:cNvSpPr/>
          <p:nvPr/>
        </p:nvSpPr>
        <p:spPr>
          <a:xfrm rot="6747674">
            <a:off x="2221760" y="2061755"/>
            <a:ext cx="367412" cy="520399"/>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1" name="TextBox 10">
            <a:extLst>
              <a:ext uri="{FF2B5EF4-FFF2-40B4-BE49-F238E27FC236}">
                <a16:creationId xmlns:a16="http://schemas.microsoft.com/office/drawing/2014/main" id="{7CB1AF89-4340-6F6F-5C60-9836B79DC9EC}"/>
              </a:ext>
            </a:extLst>
          </p:cNvPr>
          <p:cNvSpPr txBox="1"/>
          <p:nvPr/>
        </p:nvSpPr>
        <p:spPr>
          <a:xfrm>
            <a:off x="7713072" y="3553942"/>
            <a:ext cx="455574" cy="307777"/>
          </a:xfrm>
          <a:prstGeom prst="rect">
            <a:avLst/>
          </a:prstGeom>
          <a:noFill/>
        </p:spPr>
        <p:txBody>
          <a:bodyPr wrap="none" rtlCol="0">
            <a:spAutoFit/>
          </a:bodyPr>
          <a:lstStyle/>
          <a:p>
            <a:r>
              <a:rPr lang="en-US" sz="1400" dirty="0">
                <a:solidFill>
                  <a:schemeClr val="bg1"/>
                </a:solidFill>
              </a:rPr>
              <a:t>Sun</a:t>
            </a:r>
          </a:p>
        </p:txBody>
      </p:sp>
      <p:sp>
        <p:nvSpPr>
          <p:cNvPr id="12" name="Arrow: Down 11">
            <a:extLst>
              <a:ext uri="{FF2B5EF4-FFF2-40B4-BE49-F238E27FC236}">
                <a16:creationId xmlns:a16="http://schemas.microsoft.com/office/drawing/2014/main" id="{E2DE87F1-29AD-E9C9-019D-7B897ECEA180}"/>
              </a:ext>
            </a:extLst>
          </p:cNvPr>
          <p:cNvSpPr/>
          <p:nvPr/>
        </p:nvSpPr>
        <p:spPr>
          <a:xfrm rot="3309117">
            <a:off x="8052661" y="3593183"/>
            <a:ext cx="367412" cy="520399"/>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6789180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a:xfrm>
            <a:off x="597131" y="175013"/>
            <a:ext cx="10515600" cy="610235"/>
          </a:xfrm>
        </p:spPr>
        <p:txBody>
          <a:bodyPr/>
          <a:lstStyle/>
          <a:p>
            <a:r>
              <a:rPr lang="en-US" dirty="0"/>
              <a:t>Results-Hub Sail</a:t>
            </a:r>
          </a:p>
        </p:txBody>
      </p:sp>
      <p:pic>
        <p:nvPicPr>
          <p:cNvPr id="4" name="Picture 3" descr="A picture containing accessory&#10;&#10;Description automatically generated">
            <a:extLst>
              <a:ext uri="{FF2B5EF4-FFF2-40B4-BE49-F238E27FC236}">
                <a16:creationId xmlns:a16="http://schemas.microsoft.com/office/drawing/2014/main" id="{8A0A7DFE-B024-9EDA-4C1D-535A98150F0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079269" y="611892"/>
            <a:ext cx="3334466" cy="5921532"/>
          </a:xfrm>
          <a:prstGeom prst="rect">
            <a:avLst/>
          </a:prstGeom>
        </p:spPr>
      </p:pic>
      <p:pic>
        <p:nvPicPr>
          <p:cNvPr id="14" name="Picture 13" descr="A picture containing text, stone&#10;&#10;Description automatically generated">
            <a:extLst>
              <a:ext uri="{FF2B5EF4-FFF2-40B4-BE49-F238E27FC236}">
                <a16:creationId xmlns:a16="http://schemas.microsoft.com/office/drawing/2014/main" id="{66EBCC1E-C16D-1CAB-9A35-3AE86CBD8F7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854930" y="1388788"/>
            <a:ext cx="4945989" cy="3874378"/>
          </a:xfrm>
          <a:prstGeom prst="rect">
            <a:avLst/>
          </a:prstGeom>
        </p:spPr>
      </p:pic>
      <p:sp>
        <p:nvSpPr>
          <p:cNvPr id="3" name="TextBox 2">
            <a:extLst>
              <a:ext uri="{FF2B5EF4-FFF2-40B4-BE49-F238E27FC236}">
                <a16:creationId xmlns:a16="http://schemas.microsoft.com/office/drawing/2014/main" id="{D6AEBED0-5B2C-1BA9-AF22-5A7D2A9D6CD0}"/>
              </a:ext>
            </a:extLst>
          </p:cNvPr>
          <p:cNvSpPr txBox="1"/>
          <p:nvPr/>
        </p:nvSpPr>
        <p:spPr>
          <a:xfrm>
            <a:off x="7942219" y="3753403"/>
            <a:ext cx="938077" cy="307777"/>
          </a:xfrm>
          <a:prstGeom prst="rect">
            <a:avLst/>
          </a:prstGeom>
          <a:noFill/>
        </p:spPr>
        <p:txBody>
          <a:bodyPr wrap="none" rtlCol="0">
            <a:spAutoFit/>
          </a:bodyPr>
          <a:lstStyle/>
          <a:p>
            <a:r>
              <a:rPr lang="en-US" sz="1400" dirty="0">
                <a:solidFill>
                  <a:schemeClr val="bg1"/>
                </a:solidFill>
              </a:rPr>
              <a:t>Ø4 m hole</a:t>
            </a:r>
          </a:p>
        </p:txBody>
      </p:sp>
      <p:cxnSp>
        <p:nvCxnSpPr>
          <p:cNvPr id="5" name="Straight Connector 4">
            <a:extLst>
              <a:ext uri="{FF2B5EF4-FFF2-40B4-BE49-F238E27FC236}">
                <a16:creationId xmlns:a16="http://schemas.microsoft.com/office/drawing/2014/main" id="{E51614D6-2954-AC1F-B744-1488149858E4}"/>
              </a:ext>
            </a:extLst>
          </p:cNvPr>
          <p:cNvCxnSpPr>
            <a:cxnSpLocks/>
          </p:cNvCxnSpPr>
          <p:nvPr/>
        </p:nvCxnSpPr>
        <p:spPr>
          <a:xfrm>
            <a:off x="1210491" y="6372382"/>
            <a:ext cx="0" cy="3153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D3924F4E-45F7-7D8C-E8D7-8D24BBC436DD}"/>
              </a:ext>
            </a:extLst>
          </p:cNvPr>
          <p:cNvCxnSpPr/>
          <p:nvPr/>
        </p:nvCxnSpPr>
        <p:spPr>
          <a:xfrm>
            <a:off x="4284616" y="5370896"/>
            <a:ext cx="0" cy="53122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2193294C-F76F-9654-9F27-04EC65C06ECD}"/>
              </a:ext>
            </a:extLst>
          </p:cNvPr>
          <p:cNvCxnSpPr>
            <a:cxnSpLocks/>
          </p:cNvCxnSpPr>
          <p:nvPr/>
        </p:nvCxnSpPr>
        <p:spPr>
          <a:xfrm flipV="1">
            <a:off x="1271451" y="5738949"/>
            <a:ext cx="3013165" cy="885982"/>
          </a:xfrm>
          <a:prstGeom prst="straightConnector1">
            <a:avLst/>
          </a:prstGeom>
          <a:ln>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D1F8D86-68A0-AE19-8BBC-699B702BB23D}"/>
              </a:ext>
            </a:extLst>
          </p:cNvPr>
          <p:cNvSpPr txBox="1"/>
          <p:nvPr/>
        </p:nvSpPr>
        <p:spPr>
          <a:xfrm>
            <a:off x="2406867" y="5869279"/>
            <a:ext cx="550151" cy="307777"/>
          </a:xfrm>
          <a:prstGeom prst="rect">
            <a:avLst/>
          </a:prstGeom>
          <a:noFill/>
        </p:spPr>
        <p:txBody>
          <a:bodyPr wrap="none" rtlCol="0">
            <a:spAutoFit/>
          </a:bodyPr>
          <a:lstStyle/>
          <a:p>
            <a:r>
              <a:rPr lang="en-US" sz="1400" dirty="0">
                <a:solidFill>
                  <a:schemeClr val="bg1"/>
                </a:solidFill>
              </a:rPr>
              <a:t>46 m</a:t>
            </a:r>
          </a:p>
        </p:txBody>
      </p:sp>
      <p:sp>
        <p:nvSpPr>
          <p:cNvPr id="9" name="TextBox 8">
            <a:extLst>
              <a:ext uri="{FF2B5EF4-FFF2-40B4-BE49-F238E27FC236}">
                <a16:creationId xmlns:a16="http://schemas.microsoft.com/office/drawing/2014/main" id="{606B9DE2-27AF-10A5-7382-A7F13796F188}"/>
              </a:ext>
            </a:extLst>
          </p:cNvPr>
          <p:cNvSpPr txBox="1"/>
          <p:nvPr/>
        </p:nvSpPr>
        <p:spPr>
          <a:xfrm>
            <a:off x="4078604" y="3351558"/>
            <a:ext cx="1437445" cy="307777"/>
          </a:xfrm>
          <a:prstGeom prst="rect">
            <a:avLst/>
          </a:prstGeom>
          <a:noFill/>
        </p:spPr>
        <p:txBody>
          <a:bodyPr wrap="none" rtlCol="0">
            <a:spAutoFit/>
          </a:bodyPr>
          <a:lstStyle/>
          <a:p>
            <a:r>
              <a:rPr lang="en-US" sz="1400" dirty="0">
                <a:solidFill>
                  <a:schemeClr val="bg1"/>
                </a:solidFill>
              </a:rPr>
              <a:t>2060 m</a:t>
            </a:r>
            <a:r>
              <a:rPr lang="en-US" sz="1400" baseline="30000" dirty="0">
                <a:solidFill>
                  <a:schemeClr val="bg1"/>
                </a:solidFill>
              </a:rPr>
              <a:t>2</a:t>
            </a:r>
            <a:r>
              <a:rPr lang="en-US" sz="1400" dirty="0">
                <a:solidFill>
                  <a:schemeClr val="bg1"/>
                </a:solidFill>
              </a:rPr>
              <a:t> sail area</a:t>
            </a:r>
          </a:p>
        </p:txBody>
      </p:sp>
    </p:spTree>
    <p:extLst>
      <p:ext uri="{BB962C8B-B14F-4D97-AF65-F5344CB8AC3E}">
        <p14:creationId xmlns:p14="http://schemas.microsoft.com/office/powerpoint/2010/main" val="17232371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text, electronics, screenshot, dark&#10;&#10;Description automatically generated">
            <a:extLst>
              <a:ext uri="{FF2B5EF4-FFF2-40B4-BE49-F238E27FC236}">
                <a16:creationId xmlns:a16="http://schemas.microsoft.com/office/drawing/2014/main" id="{B2F931FD-6058-93D3-7E07-861256F14C6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1161"/>
          <a:stretch/>
        </p:blipFill>
        <p:spPr>
          <a:xfrm rot="16200000">
            <a:off x="2792628" y="462106"/>
            <a:ext cx="2629871" cy="3621539"/>
          </a:xfrm>
          <a:prstGeom prst="rect">
            <a:avLst/>
          </a:prstGeom>
        </p:spPr>
      </p:pic>
      <p:pic>
        <p:nvPicPr>
          <p:cNvPr id="6" name="Picture 5" descr="A picture containing television&#10;&#10;Description automatically generated">
            <a:extLst>
              <a:ext uri="{FF2B5EF4-FFF2-40B4-BE49-F238E27FC236}">
                <a16:creationId xmlns:a16="http://schemas.microsoft.com/office/drawing/2014/main" id="{3708B168-EB13-89D9-3D6A-016D261B763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rot="16200000">
            <a:off x="2435523" y="3042658"/>
            <a:ext cx="3128689" cy="3901373"/>
          </a:xfrm>
          <a:prstGeom prst="rect">
            <a:avLst/>
          </a:prstGeom>
        </p:spPr>
      </p:pic>
      <p:pic>
        <p:nvPicPr>
          <p:cNvPr id="4" name="Picture 3" descr="Graphical user interface, application&#10;&#10;Description automatically generated">
            <a:extLst>
              <a:ext uri="{FF2B5EF4-FFF2-40B4-BE49-F238E27FC236}">
                <a16:creationId xmlns:a16="http://schemas.microsoft.com/office/drawing/2014/main" id="{23239735-14A7-0D98-7BC0-237B514344C9}"/>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482878" y="3549040"/>
            <a:ext cx="2718382" cy="2483853"/>
          </a:xfrm>
          <a:prstGeom prst="rect">
            <a:avLst/>
          </a:prstGeom>
        </p:spPr>
      </p:pic>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Results-Chemical Node</a:t>
            </a:r>
          </a:p>
        </p:txBody>
      </p:sp>
      <p:pic>
        <p:nvPicPr>
          <p:cNvPr id="18" name="Picture 17" descr="A picture containing dark, automaton&#10;&#10;Description automatically generated">
            <a:extLst>
              <a:ext uri="{FF2B5EF4-FFF2-40B4-BE49-F238E27FC236}">
                <a16:creationId xmlns:a16="http://schemas.microsoft.com/office/drawing/2014/main" id="{3B7A03BA-7BD6-D7CE-0C64-E1E21AACFBF2}"/>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316557" y="535680"/>
            <a:ext cx="3043679" cy="2500675"/>
          </a:xfrm>
          <a:prstGeom prst="rect">
            <a:avLst/>
          </a:prstGeom>
        </p:spPr>
      </p:pic>
      <p:sp>
        <p:nvSpPr>
          <p:cNvPr id="19" name="TextBox 18">
            <a:extLst>
              <a:ext uri="{FF2B5EF4-FFF2-40B4-BE49-F238E27FC236}">
                <a16:creationId xmlns:a16="http://schemas.microsoft.com/office/drawing/2014/main" id="{F9775C9E-1370-937D-1136-0837F7E21831}"/>
              </a:ext>
            </a:extLst>
          </p:cNvPr>
          <p:cNvSpPr txBox="1"/>
          <p:nvPr/>
        </p:nvSpPr>
        <p:spPr>
          <a:xfrm>
            <a:off x="5011606" y="6032893"/>
            <a:ext cx="2329997" cy="369332"/>
          </a:xfrm>
          <a:prstGeom prst="rect">
            <a:avLst/>
          </a:prstGeom>
          <a:noFill/>
        </p:spPr>
        <p:txBody>
          <a:bodyPr wrap="none" rtlCol="0">
            <a:spAutoFit/>
          </a:bodyPr>
          <a:lstStyle/>
          <a:p>
            <a:r>
              <a:rPr lang="en-US" b="1" u="sng" dirty="0">
                <a:solidFill>
                  <a:schemeClr val="bg1"/>
                </a:solidFill>
              </a:rPr>
              <a:t>ESPA Grande Envelope</a:t>
            </a:r>
          </a:p>
        </p:txBody>
      </p:sp>
      <p:sp>
        <p:nvSpPr>
          <p:cNvPr id="20" name="Rectangle 19">
            <a:extLst>
              <a:ext uri="{FF2B5EF4-FFF2-40B4-BE49-F238E27FC236}">
                <a16:creationId xmlns:a16="http://schemas.microsoft.com/office/drawing/2014/main" id="{061AAC2B-6688-3DBF-8FD3-D8DDF5B41A0C}"/>
              </a:ext>
            </a:extLst>
          </p:cNvPr>
          <p:cNvSpPr/>
          <p:nvPr/>
        </p:nvSpPr>
        <p:spPr>
          <a:xfrm>
            <a:off x="8107680" y="593420"/>
            <a:ext cx="1240876" cy="1314994"/>
          </a:xfrm>
          <a:prstGeom prst="rect">
            <a:avLst/>
          </a:prstGeom>
          <a:noFill/>
          <a:ln w="38100">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A7AE1406-BD94-46CC-1023-BBA2B4F23731}"/>
              </a:ext>
            </a:extLst>
          </p:cNvPr>
          <p:cNvSpPr txBox="1"/>
          <p:nvPr/>
        </p:nvSpPr>
        <p:spPr>
          <a:xfrm>
            <a:off x="5802107" y="3251533"/>
            <a:ext cx="2863348" cy="307777"/>
          </a:xfrm>
          <a:prstGeom prst="rect">
            <a:avLst/>
          </a:prstGeom>
          <a:noFill/>
        </p:spPr>
        <p:txBody>
          <a:bodyPr wrap="none" rtlCol="0">
            <a:spAutoFit/>
          </a:bodyPr>
          <a:lstStyle/>
          <a:p>
            <a:r>
              <a:rPr lang="en-US" sz="1400" dirty="0">
                <a:solidFill>
                  <a:schemeClr val="bg1"/>
                </a:solidFill>
              </a:rPr>
              <a:t>Solar arrays maximized to envelope </a:t>
            </a:r>
          </a:p>
        </p:txBody>
      </p:sp>
      <p:cxnSp>
        <p:nvCxnSpPr>
          <p:cNvPr id="5" name="Straight Arrow Connector 4">
            <a:extLst>
              <a:ext uri="{FF2B5EF4-FFF2-40B4-BE49-F238E27FC236}">
                <a16:creationId xmlns:a16="http://schemas.microsoft.com/office/drawing/2014/main" id="{02372FC4-4FCE-033A-C2B8-219A3012FF0B}"/>
              </a:ext>
            </a:extLst>
          </p:cNvPr>
          <p:cNvCxnSpPr>
            <a:cxnSpLocks/>
          </p:cNvCxnSpPr>
          <p:nvPr/>
        </p:nvCxnSpPr>
        <p:spPr>
          <a:xfrm flipH="1">
            <a:off x="5640090" y="3540931"/>
            <a:ext cx="324034" cy="19222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608481FB-1331-B9EE-688D-76DDE3279CD5}"/>
              </a:ext>
            </a:extLst>
          </p:cNvPr>
          <p:cNvCxnSpPr>
            <a:cxnSpLocks/>
          </p:cNvCxnSpPr>
          <p:nvPr/>
        </p:nvCxnSpPr>
        <p:spPr>
          <a:xfrm flipV="1">
            <a:off x="3782045" y="780473"/>
            <a:ext cx="0" cy="5073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6E63A76-1D41-7283-2145-7802009251CA}"/>
              </a:ext>
            </a:extLst>
          </p:cNvPr>
          <p:cNvCxnSpPr/>
          <p:nvPr/>
        </p:nvCxnSpPr>
        <p:spPr>
          <a:xfrm flipV="1">
            <a:off x="5540506" y="780473"/>
            <a:ext cx="0" cy="3959257"/>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10" name="Straight Arrow Connector 9">
            <a:extLst>
              <a:ext uri="{FF2B5EF4-FFF2-40B4-BE49-F238E27FC236}">
                <a16:creationId xmlns:a16="http://schemas.microsoft.com/office/drawing/2014/main" id="{28A85B27-3159-E943-0263-73A6A5D8C29A}"/>
              </a:ext>
            </a:extLst>
          </p:cNvPr>
          <p:cNvCxnSpPr>
            <a:cxnSpLocks/>
          </p:cNvCxnSpPr>
          <p:nvPr/>
        </p:nvCxnSpPr>
        <p:spPr>
          <a:xfrm>
            <a:off x="3782045" y="947117"/>
            <a:ext cx="1807157" cy="0"/>
          </a:xfrm>
          <a:prstGeom prst="straightConnector1">
            <a:avLst/>
          </a:prstGeom>
          <a:ln>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FB96E303-80CC-7A60-4CFA-BB5B65425081}"/>
              </a:ext>
            </a:extLst>
          </p:cNvPr>
          <p:cNvSpPr txBox="1"/>
          <p:nvPr/>
        </p:nvSpPr>
        <p:spPr>
          <a:xfrm>
            <a:off x="4329106" y="656911"/>
            <a:ext cx="686406" cy="307777"/>
          </a:xfrm>
          <a:prstGeom prst="rect">
            <a:avLst/>
          </a:prstGeom>
          <a:noFill/>
        </p:spPr>
        <p:txBody>
          <a:bodyPr wrap="none" rtlCol="0">
            <a:spAutoFit/>
          </a:bodyPr>
          <a:lstStyle/>
          <a:p>
            <a:r>
              <a:rPr lang="en-US" sz="1400" dirty="0">
                <a:solidFill>
                  <a:schemeClr val="bg1"/>
                </a:solidFill>
              </a:rPr>
              <a:t>0.83 m</a:t>
            </a:r>
          </a:p>
        </p:txBody>
      </p:sp>
    </p:spTree>
    <p:extLst>
      <p:ext uri="{BB962C8B-B14F-4D97-AF65-F5344CB8AC3E}">
        <p14:creationId xmlns:p14="http://schemas.microsoft.com/office/powerpoint/2010/main" val="11103706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satellite in space&#10;&#10;Description automatically generated with medium confidence">
            <a:extLst>
              <a:ext uri="{FF2B5EF4-FFF2-40B4-BE49-F238E27FC236}">
                <a16:creationId xmlns:a16="http://schemas.microsoft.com/office/drawing/2014/main" id="{838B2823-2803-9847-D5F7-1D15349AF89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03764" y="993095"/>
            <a:ext cx="6163743" cy="3825924"/>
          </a:xfrm>
          <a:prstGeom prst="rect">
            <a:avLst/>
          </a:prstGeom>
        </p:spPr>
      </p:pic>
      <p:pic>
        <p:nvPicPr>
          <p:cNvPr id="7" name="Picture 6" descr="A satellite in space&#10;&#10;Description automatically generated with low confidence">
            <a:extLst>
              <a:ext uri="{FF2B5EF4-FFF2-40B4-BE49-F238E27FC236}">
                <a16:creationId xmlns:a16="http://schemas.microsoft.com/office/drawing/2014/main" id="{D230C410-8230-4BC8-BD15-2B60941BE49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926109" y="993095"/>
            <a:ext cx="6013937" cy="4616021"/>
          </a:xfrm>
          <a:prstGeom prst="rect">
            <a:avLst/>
          </a:prstGeom>
        </p:spPr>
      </p:pic>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Results-Chemical Node</a:t>
            </a:r>
          </a:p>
        </p:txBody>
      </p:sp>
      <p:sp>
        <p:nvSpPr>
          <p:cNvPr id="11" name="TextBox 10">
            <a:extLst>
              <a:ext uri="{FF2B5EF4-FFF2-40B4-BE49-F238E27FC236}">
                <a16:creationId xmlns:a16="http://schemas.microsoft.com/office/drawing/2014/main" id="{58EC1FA8-C2ED-4358-2A2E-BB982B0C7AB8}"/>
              </a:ext>
            </a:extLst>
          </p:cNvPr>
          <p:cNvSpPr txBox="1"/>
          <p:nvPr/>
        </p:nvSpPr>
        <p:spPr>
          <a:xfrm>
            <a:off x="4467187" y="3707831"/>
            <a:ext cx="574453" cy="307777"/>
          </a:xfrm>
          <a:prstGeom prst="rect">
            <a:avLst/>
          </a:prstGeom>
          <a:noFill/>
        </p:spPr>
        <p:txBody>
          <a:bodyPr wrap="none" rtlCol="0">
            <a:spAutoFit/>
          </a:bodyPr>
          <a:lstStyle/>
          <a:p>
            <a:r>
              <a:rPr lang="en-US" sz="1400" dirty="0">
                <a:solidFill>
                  <a:schemeClr val="bg1"/>
                </a:solidFill>
              </a:rPr>
              <a:t>Earth</a:t>
            </a:r>
          </a:p>
        </p:txBody>
      </p:sp>
      <p:sp>
        <p:nvSpPr>
          <p:cNvPr id="12" name="Arrow: Down 11">
            <a:extLst>
              <a:ext uri="{FF2B5EF4-FFF2-40B4-BE49-F238E27FC236}">
                <a16:creationId xmlns:a16="http://schemas.microsoft.com/office/drawing/2014/main" id="{9C5A7A05-6227-1FCA-3A85-3F8631A3AB80}"/>
              </a:ext>
            </a:extLst>
          </p:cNvPr>
          <p:cNvSpPr/>
          <p:nvPr/>
        </p:nvSpPr>
        <p:spPr>
          <a:xfrm rot="17596063">
            <a:off x="5083491" y="3755409"/>
            <a:ext cx="367412" cy="5203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76F5132D-D9AC-9BC2-8DF9-EE93A2A72F44}"/>
              </a:ext>
            </a:extLst>
          </p:cNvPr>
          <p:cNvSpPr txBox="1"/>
          <p:nvPr/>
        </p:nvSpPr>
        <p:spPr>
          <a:xfrm>
            <a:off x="1780982" y="2052773"/>
            <a:ext cx="455574" cy="307777"/>
          </a:xfrm>
          <a:prstGeom prst="rect">
            <a:avLst/>
          </a:prstGeom>
          <a:noFill/>
        </p:spPr>
        <p:txBody>
          <a:bodyPr wrap="square" rtlCol="0">
            <a:spAutoFit/>
          </a:bodyPr>
          <a:lstStyle/>
          <a:p>
            <a:r>
              <a:rPr lang="en-US" sz="1400" dirty="0">
                <a:solidFill>
                  <a:schemeClr val="bg1"/>
                </a:solidFill>
              </a:rPr>
              <a:t>Sun</a:t>
            </a:r>
          </a:p>
        </p:txBody>
      </p:sp>
      <p:sp>
        <p:nvSpPr>
          <p:cNvPr id="14" name="Arrow: Down 13">
            <a:extLst>
              <a:ext uri="{FF2B5EF4-FFF2-40B4-BE49-F238E27FC236}">
                <a16:creationId xmlns:a16="http://schemas.microsoft.com/office/drawing/2014/main" id="{0EFBA8B6-C4AC-EF75-0B82-C86854D8454E}"/>
              </a:ext>
            </a:extLst>
          </p:cNvPr>
          <p:cNvSpPr/>
          <p:nvPr/>
        </p:nvSpPr>
        <p:spPr>
          <a:xfrm rot="6747674">
            <a:off x="2221760" y="2061755"/>
            <a:ext cx="367412" cy="520399"/>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5" name="TextBox 14">
            <a:extLst>
              <a:ext uri="{FF2B5EF4-FFF2-40B4-BE49-F238E27FC236}">
                <a16:creationId xmlns:a16="http://schemas.microsoft.com/office/drawing/2014/main" id="{88FF784A-C610-A34A-5510-21688F83C25D}"/>
              </a:ext>
            </a:extLst>
          </p:cNvPr>
          <p:cNvSpPr txBox="1"/>
          <p:nvPr/>
        </p:nvSpPr>
        <p:spPr>
          <a:xfrm>
            <a:off x="7874677" y="2925212"/>
            <a:ext cx="455574" cy="307777"/>
          </a:xfrm>
          <a:prstGeom prst="rect">
            <a:avLst/>
          </a:prstGeom>
          <a:noFill/>
        </p:spPr>
        <p:txBody>
          <a:bodyPr wrap="square" rtlCol="0">
            <a:spAutoFit/>
          </a:bodyPr>
          <a:lstStyle/>
          <a:p>
            <a:r>
              <a:rPr lang="en-US" sz="1400" dirty="0">
                <a:solidFill>
                  <a:schemeClr val="bg1"/>
                </a:solidFill>
              </a:rPr>
              <a:t>Sun</a:t>
            </a:r>
          </a:p>
        </p:txBody>
      </p:sp>
      <p:sp>
        <p:nvSpPr>
          <p:cNvPr id="16" name="Arrow: Down 15">
            <a:extLst>
              <a:ext uri="{FF2B5EF4-FFF2-40B4-BE49-F238E27FC236}">
                <a16:creationId xmlns:a16="http://schemas.microsoft.com/office/drawing/2014/main" id="{93777B36-1701-5A51-9D20-F5DDDB68F671}"/>
              </a:ext>
            </a:extLst>
          </p:cNvPr>
          <p:cNvSpPr/>
          <p:nvPr/>
        </p:nvSpPr>
        <p:spPr>
          <a:xfrm rot="2197889">
            <a:off x="8146545" y="2972790"/>
            <a:ext cx="367412" cy="520399"/>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300454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satellite in space&#10;&#10;Description automatically generated with medium confidence">
            <a:extLst>
              <a:ext uri="{FF2B5EF4-FFF2-40B4-BE49-F238E27FC236}">
                <a16:creationId xmlns:a16="http://schemas.microsoft.com/office/drawing/2014/main" id="{314B8826-5E28-4461-FA77-63272F049A0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186129" y="-58536"/>
            <a:ext cx="4623091" cy="7261684"/>
          </a:xfrm>
          <a:prstGeom prst="rect">
            <a:avLst/>
          </a:prstGeom>
        </p:spPr>
      </p:pic>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Results-Chemical Node</a:t>
            </a:r>
          </a:p>
        </p:txBody>
      </p:sp>
      <p:sp>
        <p:nvSpPr>
          <p:cNvPr id="10" name="TextBox 9">
            <a:extLst>
              <a:ext uri="{FF2B5EF4-FFF2-40B4-BE49-F238E27FC236}">
                <a16:creationId xmlns:a16="http://schemas.microsoft.com/office/drawing/2014/main" id="{83BEFB13-5F8D-A561-D464-449F71B3948C}"/>
              </a:ext>
            </a:extLst>
          </p:cNvPr>
          <p:cNvSpPr txBox="1"/>
          <p:nvPr/>
        </p:nvSpPr>
        <p:spPr>
          <a:xfrm>
            <a:off x="8065009" y="4574865"/>
            <a:ext cx="1193212" cy="307777"/>
          </a:xfrm>
          <a:prstGeom prst="rect">
            <a:avLst/>
          </a:prstGeom>
          <a:noFill/>
        </p:spPr>
        <p:txBody>
          <a:bodyPr wrap="none" rtlCol="0">
            <a:spAutoFit/>
          </a:bodyPr>
          <a:lstStyle/>
          <a:p>
            <a:r>
              <a:rPr lang="en-US" sz="1400" dirty="0">
                <a:solidFill>
                  <a:schemeClr val="bg1"/>
                </a:solidFill>
              </a:rPr>
              <a:t>Ion w/o comp</a:t>
            </a:r>
          </a:p>
        </p:txBody>
      </p:sp>
      <p:sp>
        <p:nvSpPr>
          <p:cNvPr id="11" name="TextBox 10">
            <a:extLst>
              <a:ext uri="{FF2B5EF4-FFF2-40B4-BE49-F238E27FC236}">
                <a16:creationId xmlns:a16="http://schemas.microsoft.com/office/drawing/2014/main" id="{D155E8FB-ED34-55C3-2E71-10CBFBB614B8}"/>
              </a:ext>
            </a:extLst>
          </p:cNvPr>
          <p:cNvSpPr txBox="1"/>
          <p:nvPr/>
        </p:nvSpPr>
        <p:spPr>
          <a:xfrm>
            <a:off x="8005872" y="1729138"/>
            <a:ext cx="1193212" cy="307777"/>
          </a:xfrm>
          <a:prstGeom prst="rect">
            <a:avLst/>
          </a:prstGeom>
          <a:noFill/>
        </p:spPr>
        <p:txBody>
          <a:bodyPr wrap="none" rtlCol="0">
            <a:spAutoFit/>
          </a:bodyPr>
          <a:lstStyle/>
          <a:p>
            <a:r>
              <a:rPr lang="en-US" sz="1400" dirty="0">
                <a:solidFill>
                  <a:schemeClr val="bg1"/>
                </a:solidFill>
              </a:rPr>
              <a:t>Ion w/o comp</a:t>
            </a:r>
          </a:p>
        </p:txBody>
      </p:sp>
      <p:sp>
        <p:nvSpPr>
          <p:cNvPr id="12" name="TextBox 11">
            <a:extLst>
              <a:ext uri="{FF2B5EF4-FFF2-40B4-BE49-F238E27FC236}">
                <a16:creationId xmlns:a16="http://schemas.microsoft.com/office/drawing/2014/main" id="{A93B362A-5CB8-6EEA-6583-BBF68212C303}"/>
              </a:ext>
            </a:extLst>
          </p:cNvPr>
          <p:cNvSpPr txBox="1"/>
          <p:nvPr/>
        </p:nvSpPr>
        <p:spPr>
          <a:xfrm>
            <a:off x="4969137" y="3277750"/>
            <a:ext cx="1058367" cy="307777"/>
          </a:xfrm>
          <a:prstGeom prst="rect">
            <a:avLst/>
          </a:prstGeom>
          <a:noFill/>
        </p:spPr>
        <p:txBody>
          <a:bodyPr wrap="none" rtlCol="0">
            <a:spAutoFit/>
          </a:bodyPr>
          <a:lstStyle/>
          <a:p>
            <a:r>
              <a:rPr lang="en-US" sz="1400" dirty="0">
                <a:solidFill>
                  <a:schemeClr val="bg1"/>
                </a:solidFill>
              </a:rPr>
              <a:t>Ion w/comp</a:t>
            </a:r>
          </a:p>
        </p:txBody>
      </p:sp>
      <p:sp>
        <p:nvSpPr>
          <p:cNvPr id="13" name="TextBox 12">
            <a:extLst>
              <a:ext uri="{FF2B5EF4-FFF2-40B4-BE49-F238E27FC236}">
                <a16:creationId xmlns:a16="http://schemas.microsoft.com/office/drawing/2014/main" id="{3D5C7943-F3E4-1185-5446-940F6B82A687}"/>
              </a:ext>
            </a:extLst>
          </p:cNvPr>
          <p:cNvSpPr txBox="1"/>
          <p:nvPr/>
        </p:nvSpPr>
        <p:spPr>
          <a:xfrm>
            <a:off x="4644690" y="5177384"/>
            <a:ext cx="1563826" cy="307777"/>
          </a:xfrm>
          <a:prstGeom prst="rect">
            <a:avLst/>
          </a:prstGeom>
          <a:noFill/>
        </p:spPr>
        <p:txBody>
          <a:bodyPr wrap="none" rtlCol="0">
            <a:spAutoFit/>
          </a:bodyPr>
          <a:lstStyle/>
          <a:p>
            <a:r>
              <a:rPr lang="en-US" sz="1400" dirty="0">
                <a:solidFill>
                  <a:schemeClr val="bg1"/>
                </a:solidFill>
              </a:rPr>
              <a:t>Electron w/o comp</a:t>
            </a:r>
          </a:p>
        </p:txBody>
      </p:sp>
      <p:sp>
        <p:nvSpPr>
          <p:cNvPr id="16" name="TextBox 15">
            <a:extLst>
              <a:ext uri="{FF2B5EF4-FFF2-40B4-BE49-F238E27FC236}">
                <a16:creationId xmlns:a16="http://schemas.microsoft.com/office/drawing/2014/main" id="{5F7AB4E2-2211-754B-B92D-82E47CC9FDCC}"/>
              </a:ext>
            </a:extLst>
          </p:cNvPr>
          <p:cNvSpPr txBox="1"/>
          <p:nvPr/>
        </p:nvSpPr>
        <p:spPr>
          <a:xfrm>
            <a:off x="8650893" y="2379346"/>
            <a:ext cx="1021690" cy="307777"/>
          </a:xfrm>
          <a:prstGeom prst="rect">
            <a:avLst/>
          </a:prstGeom>
          <a:noFill/>
        </p:spPr>
        <p:txBody>
          <a:bodyPr wrap="none" rtlCol="0">
            <a:spAutoFit/>
          </a:bodyPr>
          <a:lstStyle/>
          <a:p>
            <a:r>
              <a:rPr lang="en-US" sz="1400" dirty="0">
                <a:solidFill>
                  <a:schemeClr val="bg1"/>
                </a:solidFill>
              </a:rPr>
              <a:t>MAG boom</a:t>
            </a:r>
          </a:p>
        </p:txBody>
      </p:sp>
      <p:sp>
        <p:nvSpPr>
          <p:cNvPr id="17" name="TextBox 16">
            <a:extLst>
              <a:ext uri="{FF2B5EF4-FFF2-40B4-BE49-F238E27FC236}">
                <a16:creationId xmlns:a16="http://schemas.microsoft.com/office/drawing/2014/main" id="{C56304C2-70C6-D20C-7C9E-00D4E13CF59A}"/>
              </a:ext>
            </a:extLst>
          </p:cNvPr>
          <p:cNvSpPr txBox="1"/>
          <p:nvPr/>
        </p:nvSpPr>
        <p:spPr>
          <a:xfrm>
            <a:off x="3360370" y="2424037"/>
            <a:ext cx="777072" cy="307777"/>
          </a:xfrm>
          <a:prstGeom prst="rect">
            <a:avLst/>
          </a:prstGeom>
          <a:noFill/>
        </p:spPr>
        <p:txBody>
          <a:bodyPr wrap="none" rtlCol="0">
            <a:spAutoFit/>
          </a:bodyPr>
          <a:lstStyle/>
          <a:p>
            <a:r>
              <a:rPr lang="en-US" sz="1400" dirty="0">
                <a:solidFill>
                  <a:schemeClr val="bg1"/>
                </a:solidFill>
              </a:rPr>
              <a:t>thruster</a:t>
            </a:r>
          </a:p>
        </p:txBody>
      </p:sp>
      <p:sp>
        <p:nvSpPr>
          <p:cNvPr id="18" name="TextBox 17">
            <a:extLst>
              <a:ext uri="{FF2B5EF4-FFF2-40B4-BE49-F238E27FC236}">
                <a16:creationId xmlns:a16="http://schemas.microsoft.com/office/drawing/2014/main" id="{66FD74D6-F522-18D1-F9BD-9A33CFF7A8E6}"/>
              </a:ext>
            </a:extLst>
          </p:cNvPr>
          <p:cNvSpPr txBox="1"/>
          <p:nvPr/>
        </p:nvSpPr>
        <p:spPr>
          <a:xfrm>
            <a:off x="7837222" y="5400127"/>
            <a:ext cx="455574" cy="307777"/>
          </a:xfrm>
          <a:prstGeom prst="rect">
            <a:avLst/>
          </a:prstGeom>
          <a:noFill/>
        </p:spPr>
        <p:txBody>
          <a:bodyPr wrap="square" rtlCol="0">
            <a:spAutoFit/>
          </a:bodyPr>
          <a:lstStyle/>
          <a:p>
            <a:r>
              <a:rPr lang="en-US" sz="1400" dirty="0">
                <a:solidFill>
                  <a:schemeClr val="bg1"/>
                </a:solidFill>
              </a:rPr>
              <a:t>Sun</a:t>
            </a:r>
          </a:p>
        </p:txBody>
      </p:sp>
      <p:sp>
        <p:nvSpPr>
          <p:cNvPr id="19" name="Arrow: Down 18">
            <a:extLst>
              <a:ext uri="{FF2B5EF4-FFF2-40B4-BE49-F238E27FC236}">
                <a16:creationId xmlns:a16="http://schemas.microsoft.com/office/drawing/2014/main" id="{196B9173-1FD7-8737-6176-1B3D8764C8E9}"/>
              </a:ext>
            </a:extLst>
          </p:cNvPr>
          <p:cNvSpPr/>
          <p:nvPr/>
        </p:nvSpPr>
        <p:spPr>
          <a:xfrm rot="18223245">
            <a:off x="8327358" y="5485448"/>
            <a:ext cx="367412" cy="520399"/>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15830685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 satellite, transport&#10;&#10;Description automatically generated">
            <a:extLst>
              <a:ext uri="{FF2B5EF4-FFF2-40B4-BE49-F238E27FC236}">
                <a16:creationId xmlns:a16="http://schemas.microsoft.com/office/drawing/2014/main" id="{4DDE3C2D-94EB-5A39-7DC1-B698166A1B4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708247" y="632427"/>
            <a:ext cx="4083670" cy="5090986"/>
          </a:xfrm>
          <a:prstGeom prst="rect">
            <a:avLst/>
          </a:prstGeom>
        </p:spPr>
      </p:pic>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Results-Chemical Node</a:t>
            </a:r>
          </a:p>
        </p:txBody>
      </p:sp>
      <p:sp>
        <p:nvSpPr>
          <p:cNvPr id="10" name="TextBox 9">
            <a:extLst>
              <a:ext uri="{FF2B5EF4-FFF2-40B4-BE49-F238E27FC236}">
                <a16:creationId xmlns:a16="http://schemas.microsoft.com/office/drawing/2014/main" id="{83BEFB13-5F8D-A561-D464-449F71B3948C}"/>
              </a:ext>
            </a:extLst>
          </p:cNvPr>
          <p:cNvSpPr txBox="1"/>
          <p:nvPr/>
        </p:nvSpPr>
        <p:spPr>
          <a:xfrm>
            <a:off x="6306338" y="3059668"/>
            <a:ext cx="844527" cy="307777"/>
          </a:xfrm>
          <a:prstGeom prst="rect">
            <a:avLst/>
          </a:prstGeom>
          <a:noFill/>
        </p:spPr>
        <p:txBody>
          <a:bodyPr wrap="none" rtlCol="0">
            <a:spAutoFit/>
          </a:bodyPr>
          <a:lstStyle/>
          <a:p>
            <a:r>
              <a:rPr lang="en-US" sz="1400" dirty="0">
                <a:solidFill>
                  <a:schemeClr val="bg1"/>
                </a:solidFill>
              </a:rPr>
              <a:t>thrusters</a:t>
            </a:r>
          </a:p>
        </p:txBody>
      </p:sp>
      <p:sp>
        <p:nvSpPr>
          <p:cNvPr id="11" name="TextBox 10">
            <a:extLst>
              <a:ext uri="{FF2B5EF4-FFF2-40B4-BE49-F238E27FC236}">
                <a16:creationId xmlns:a16="http://schemas.microsoft.com/office/drawing/2014/main" id="{D155E8FB-ED34-55C3-2E71-10CBFBB614B8}"/>
              </a:ext>
            </a:extLst>
          </p:cNvPr>
          <p:cNvSpPr txBox="1"/>
          <p:nvPr/>
        </p:nvSpPr>
        <p:spPr>
          <a:xfrm>
            <a:off x="8396810" y="3156201"/>
            <a:ext cx="888128" cy="307777"/>
          </a:xfrm>
          <a:prstGeom prst="rect">
            <a:avLst/>
          </a:prstGeom>
          <a:noFill/>
        </p:spPr>
        <p:txBody>
          <a:bodyPr wrap="none" rtlCol="0">
            <a:spAutoFit/>
          </a:bodyPr>
          <a:lstStyle/>
          <a:p>
            <a:r>
              <a:rPr lang="en-US" sz="1400" dirty="0">
                <a:solidFill>
                  <a:schemeClr val="bg1"/>
                </a:solidFill>
              </a:rPr>
              <a:t>Prop tank</a:t>
            </a:r>
          </a:p>
        </p:txBody>
      </p:sp>
      <p:sp>
        <p:nvSpPr>
          <p:cNvPr id="16" name="TextBox 15">
            <a:extLst>
              <a:ext uri="{FF2B5EF4-FFF2-40B4-BE49-F238E27FC236}">
                <a16:creationId xmlns:a16="http://schemas.microsoft.com/office/drawing/2014/main" id="{5F7AB4E2-2211-754B-B92D-82E47CC9FDCC}"/>
              </a:ext>
            </a:extLst>
          </p:cNvPr>
          <p:cNvSpPr txBox="1"/>
          <p:nvPr/>
        </p:nvSpPr>
        <p:spPr>
          <a:xfrm>
            <a:off x="10059112" y="3784201"/>
            <a:ext cx="446341" cy="307777"/>
          </a:xfrm>
          <a:prstGeom prst="rect">
            <a:avLst/>
          </a:prstGeom>
          <a:noFill/>
        </p:spPr>
        <p:txBody>
          <a:bodyPr wrap="none" rtlCol="0">
            <a:spAutoFit/>
          </a:bodyPr>
          <a:lstStyle/>
          <a:p>
            <a:r>
              <a:rPr lang="en-US" sz="1400" dirty="0">
                <a:solidFill>
                  <a:schemeClr val="bg1"/>
                </a:solidFill>
              </a:rPr>
              <a:t>IAU</a:t>
            </a:r>
          </a:p>
        </p:txBody>
      </p:sp>
      <p:pic>
        <p:nvPicPr>
          <p:cNvPr id="4" name="Picture 3" descr="A picture containing satellite, dark, projector&#10;&#10;Description automatically generated">
            <a:extLst>
              <a:ext uri="{FF2B5EF4-FFF2-40B4-BE49-F238E27FC236}">
                <a16:creationId xmlns:a16="http://schemas.microsoft.com/office/drawing/2014/main" id="{392A758D-607B-6707-711B-F0A56396C13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390659" y="890534"/>
            <a:ext cx="4300898" cy="4900666"/>
          </a:xfrm>
          <a:prstGeom prst="rect">
            <a:avLst/>
          </a:prstGeom>
        </p:spPr>
      </p:pic>
      <p:sp>
        <p:nvSpPr>
          <p:cNvPr id="7" name="TextBox 6">
            <a:extLst>
              <a:ext uri="{FF2B5EF4-FFF2-40B4-BE49-F238E27FC236}">
                <a16:creationId xmlns:a16="http://schemas.microsoft.com/office/drawing/2014/main" id="{6A675CBC-184A-C93F-C494-523FFB477E4B}"/>
              </a:ext>
            </a:extLst>
          </p:cNvPr>
          <p:cNvSpPr txBox="1"/>
          <p:nvPr/>
        </p:nvSpPr>
        <p:spPr>
          <a:xfrm>
            <a:off x="9179546" y="4779843"/>
            <a:ext cx="719621" cy="307777"/>
          </a:xfrm>
          <a:prstGeom prst="rect">
            <a:avLst/>
          </a:prstGeom>
          <a:noFill/>
        </p:spPr>
        <p:txBody>
          <a:bodyPr wrap="none" rtlCol="0">
            <a:spAutoFit/>
          </a:bodyPr>
          <a:lstStyle/>
          <a:p>
            <a:r>
              <a:rPr lang="en-US" sz="1400" dirty="0">
                <a:solidFill>
                  <a:schemeClr val="bg1"/>
                </a:solidFill>
              </a:rPr>
              <a:t>Battery</a:t>
            </a:r>
          </a:p>
        </p:txBody>
      </p:sp>
      <p:sp>
        <p:nvSpPr>
          <p:cNvPr id="15" name="TextBox 14">
            <a:extLst>
              <a:ext uri="{FF2B5EF4-FFF2-40B4-BE49-F238E27FC236}">
                <a16:creationId xmlns:a16="http://schemas.microsoft.com/office/drawing/2014/main" id="{639FDD61-9967-4A37-13EB-1D259FCFE375}"/>
              </a:ext>
            </a:extLst>
          </p:cNvPr>
          <p:cNvSpPr txBox="1"/>
          <p:nvPr/>
        </p:nvSpPr>
        <p:spPr>
          <a:xfrm>
            <a:off x="8073725" y="1325415"/>
            <a:ext cx="806246" cy="307777"/>
          </a:xfrm>
          <a:prstGeom prst="rect">
            <a:avLst/>
          </a:prstGeom>
          <a:noFill/>
        </p:spPr>
        <p:txBody>
          <a:bodyPr wrap="none" rtlCol="0">
            <a:spAutoFit/>
          </a:bodyPr>
          <a:lstStyle/>
          <a:p>
            <a:r>
              <a:rPr lang="en-US" sz="1400" dirty="0">
                <a:solidFill>
                  <a:schemeClr val="bg1"/>
                </a:solidFill>
              </a:rPr>
              <a:t>Antenna</a:t>
            </a:r>
          </a:p>
        </p:txBody>
      </p:sp>
      <p:sp>
        <p:nvSpPr>
          <p:cNvPr id="18" name="TextBox 17">
            <a:extLst>
              <a:ext uri="{FF2B5EF4-FFF2-40B4-BE49-F238E27FC236}">
                <a16:creationId xmlns:a16="http://schemas.microsoft.com/office/drawing/2014/main" id="{C330847C-F6BA-6AB7-A971-C2C51F671237}"/>
              </a:ext>
            </a:extLst>
          </p:cNvPr>
          <p:cNvSpPr txBox="1"/>
          <p:nvPr/>
        </p:nvSpPr>
        <p:spPr>
          <a:xfrm>
            <a:off x="9937192" y="2595492"/>
            <a:ext cx="1617815" cy="307777"/>
          </a:xfrm>
          <a:prstGeom prst="rect">
            <a:avLst/>
          </a:prstGeom>
          <a:noFill/>
        </p:spPr>
        <p:txBody>
          <a:bodyPr wrap="none" rtlCol="0">
            <a:spAutoFit/>
          </a:bodyPr>
          <a:lstStyle/>
          <a:p>
            <a:r>
              <a:rPr lang="en-US" sz="1400" dirty="0">
                <a:solidFill>
                  <a:schemeClr val="bg1"/>
                </a:solidFill>
              </a:rPr>
              <a:t>Reaction wheels (4)</a:t>
            </a:r>
          </a:p>
        </p:txBody>
      </p:sp>
      <p:cxnSp>
        <p:nvCxnSpPr>
          <p:cNvPr id="20" name="Straight Arrow Connector 19">
            <a:extLst>
              <a:ext uri="{FF2B5EF4-FFF2-40B4-BE49-F238E27FC236}">
                <a16:creationId xmlns:a16="http://schemas.microsoft.com/office/drawing/2014/main" id="{210EDF0E-0217-AAE5-DFF9-BE37ED4A5E24}"/>
              </a:ext>
            </a:extLst>
          </p:cNvPr>
          <p:cNvCxnSpPr>
            <a:cxnSpLocks/>
          </p:cNvCxnSpPr>
          <p:nvPr/>
        </p:nvCxnSpPr>
        <p:spPr>
          <a:xfrm flipH="1">
            <a:off x="9775175" y="2881577"/>
            <a:ext cx="324034" cy="19222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78339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indoor, dark&#10;&#10;Description automatically generated">
            <a:extLst>
              <a:ext uri="{FF2B5EF4-FFF2-40B4-BE49-F238E27FC236}">
                <a16:creationId xmlns:a16="http://schemas.microsoft.com/office/drawing/2014/main" id="{CFD89EB0-9EFA-6102-E597-89B0CD303AF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041006" y="571371"/>
            <a:ext cx="5627850" cy="6116391"/>
          </a:xfrm>
          <a:prstGeom prst="rect">
            <a:avLst/>
          </a:prstGeom>
        </p:spPr>
      </p:pic>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Results-Chemical Node</a:t>
            </a:r>
          </a:p>
        </p:txBody>
      </p:sp>
      <p:sp>
        <p:nvSpPr>
          <p:cNvPr id="10" name="TextBox 9">
            <a:extLst>
              <a:ext uri="{FF2B5EF4-FFF2-40B4-BE49-F238E27FC236}">
                <a16:creationId xmlns:a16="http://schemas.microsoft.com/office/drawing/2014/main" id="{83BEFB13-5F8D-A561-D464-449F71B3948C}"/>
              </a:ext>
            </a:extLst>
          </p:cNvPr>
          <p:cNvSpPr txBox="1"/>
          <p:nvPr/>
        </p:nvSpPr>
        <p:spPr>
          <a:xfrm>
            <a:off x="7833643" y="4077523"/>
            <a:ext cx="844527" cy="307777"/>
          </a:xfrm>
          <a:prstGeom prst="rect">
            <a:avLst/>
          </a:prstGeom>
          <a:noFill/>
        </p:spPr>
        <p:txBody>
          <a:bodyPr wrap="none" rtlCol="0">
            <a:spAutoFit/>
          </a:bodyPr>
          <a:lstStyle/>
          <a:p>
            <a:r>
              <a:rPr lang="en-US" sz="1400" dirty="0">
                <a:solidFill>
                  <a:schemeClr val="bg1"/>
                </a:solidFill>
              </a:rPr>
              <a:t>thrusters</a:t>
            </a:r>
          </a:p>
        </p:txBody>
      </p:sp>
      <p:sp>
        <p:nvSpPr>
          <p:cNvPr id="11" name="TextBox 10">
            <a:extLst>
              <a:ext uri="{FF2B5EF4-FFF2-40B4-BE49-F238E27FC236}">
                <a16:creationId xmlns:a16="http://schemas.microsoft.com/office/drawing/2014/main" id="{D155E8FB-ED34-55C3-2E71-10CBFBB614B8}"/>
              </a:ext>
            </a:extLst>
          </p:cNvPr>
          <p:cNvSpPr txBox="1"/>
          <p:nvPr/>
        </p:nvSpPr>
        <p:spPr>
          <a:xfrm>
            <a:off x="5552485" y="4262189"/>
            <a:ext cx="888128" cy="307777"/>
          </a:xfrm>
          <a:prstGeom prst="rect">
            <a:avLst/>
          </a:prstGeom>
          <a:noFill/>
        </p:spPr>
        <p:txBody>
          <a:bodyPr wrap="none" rtlCol="0">
            <a:spAutoFit/>
          </a:bodyPr>
          <a:lstStyle/>
          <a:p>
            <a:r>
              <a:rPr lang="en-US" sz="1400" dirty="0">
                <a:solidFill>
                  <a:schemeClr val="bg1"/>
                </a:solidFill>
              </a:rPr>
              <a:t>Prop tank</a:t>
            </a:r>
          </a:p>
        </p:txBody>
      </p:sp>
      <p:sp>
        <p:nvSpPr>
          <p:cNvPr id="16" name="TextBox 15">
            <a:extLst>
              <a:ext uri="{FF2B5EF4-FFF2-40B4-BE49-F238E27FC236}">
                <a16:creationId xmlns:a16="http://schemas.microsoft.com/office/drawing/2014/main" id="{5F7AB4E2-2211-754B-B92D-82E47CC9FDCC}"/>
              </a:ext>
            </a:extLst>
          </p:cNvPr>
          <p:cNvSpPr txBox="1"/>
          <p:nvPr/>
        </p:nvSpPr>
        <p:spPr>
          <a:xfrm>
            <a:off x="5323182" y="2336665"/>
            <a:ext cx="446341" cy="307777"/>
          </a:xfrm>
          <a:prstGeom prst="rect">
            <a:avLst/>
          </a:prstGeom>
          <a:noFill/>
        </p:spPr>
        <p:txBody>
          <a:bodyPr wrap="none" rtlCol="0">
            <a:spAutoFit/>
          </a:bodyPr>
          <a:lstStyle/>
          <a:p>
            <a:r>
              <a:rPr lang="en-US" sz="1400" dirty="0">
                <a:solidFill>
                  <a:schemeClr val="bg1"/>
                </a:solidFill>
              </a:rPr>
              <a:t>IAU</a:t>
            </a:r>
          </a:p>
        </p:txBody>
      </p:sp>
      <p:sp>
        <p:nvSpPr>
          <p:cNvPr id="7" name="TextBox 6">
            <a:extLst>
              <a:ext uri="{FF2B5EF4-FFF2-40B4-BE49-F238E27FC236}">
                <a16:creationId xmlns:a16="http://schemas.microsoft.com/office/drawing/2014/main" id="{6A675CBC-184A-C93F-C494-523FFB477E4B}"/>
              </a:ext>
            </a:extLst>
          </p:cNvPr>
          <p:cNvSpPr txBox="1"/>
          <p:nvPr/>
        </p:nvSpPr>
        <p:spPr>
          <a:xfrm>
            <a:off x="4302746" y="2263006"/>
            <a:ext cx="719621" cy="307777"/>
          </a:xfrm>
          <a:prstGeom prst="rect">
            <a:avLst/>
          </a:prstGeom>
          <a:noFill/>
        </p:spPr>
        <p:txBody>
          <a:bodyPr wrap="none" rtlCol="0">
            <a:spAutoFit/>
          </a:bodyPr>
          <a:lstStyle/>
          <a:p>
            <a:r>
              <a:rPr lang="en-US" sz="1400" dirty="0">
                <a:solidFill>
                  <a:schemeClr val="bg1"/>
                </a:solidFill>
              </a:rPr>
              <a:t>Battery</a:t>
            </a:r>
          </a:p>
        </p:txBody>
      </p:sp>
      <p:sp>
        <p:nvSpPr>
          <p:cNvPr id="15" name="TextBox 14">
            <a:extLst>
              <a:ext uri="{FF2B5EF4-FFF2-40B4-BE49-F238E27FC236}">
                <a16:creationId xmlns:a16="http://schemas.microsoft.com/office/drawing/2014/main" id="{639FDD61-9967-4A37-13EB-1D259FCFE375}"/>
              </a:ext>
            </a:extLst>
          </p:cNvPr>
          <p:cNvSpPr txBox="1"/>
          <p:nvPr/>
        </p:nvSpPr>
        <p:spPr>
          <a:xfrm>
            <a:off x="7150617" y="5610032"/>
            <a:ext cx="806246" cy="307777"/>
          </a:xfrm>
          <a:prstGeom prst="rect">
            <a:avLst/>
          </a:prstGeom>
          <a:noFill/>
        </p:spPr>
        <p:txBody>
          <a:bodyPr wrap="none" rtlCol="0">
            <a:spAutoFit/>
          </a:bodyPr>
          <a:lstStyle/>
          <a:p>
            <a:r>
              <a:rPr lang="en-US" sz="1400" dirty="0">
                <a:solidFill>
                  <a:schemeClr val="bg1"/>
                </a:solidFill>
              </a:rPr>
              <a:t>Antenna</a:t>
            </a:r>
          </a:p>
        </p:txBody>
      </p:sp>
      <p:sp>
        <p:nvSpPr>
          <p:cNvPr id="18" name="TextBox 17">
            <a:extLst>
              <a:ext uri="{FF2B5EF4-FFF2-40B4-BE49-F238E27FC236}">
                <a16:creationId xmlns:a16="http://schemas.microsoft.com/office/drawing/2014/main" id="{C330847C-F6BA-6AB7-A971-C2C51F671237}"/>
              </a:ext>
            </a:extLst>
          </p:cNvPr>
          <p:cNvSpPr txBox="1"/>
          <p:nvPr/>
        </p:nvSpPr>
        <p:spPr>
          <a:xfrm>
            <a:off x="7953847" y="1981064"/>
            <a:ext cx="1617815" cy="307777"/>
          </a:xfrm>
          <a:prstGeom prst="rect">
            <a:avLst/>
          </a:prstGeom>
          <a:noFill/>
        </p:spPr>
        <p:txBody>
          <a:bodyPr wrap="none" rtlCol="0">
            <a:spAutoFit/>
          </a:bodyPr>
          <a:lstStyle/>
          <a:p>
            <a:r>
              <a:rPr lang="en-US" sz="1400" dirty="0">
                <a:solidFill>
                  <a:schemeClr val="bg1"/>
                </a:solidFill>
              </a:rPr>
              <a:t>Reaction wheels (4)</a:t>
            </a:r>
          </a:p>
        </p:txBody>
      </p:sp>
      <p:cxnSp>
        <p:nvCxnSpPr>
          <p:cNvPr id="20" name="Straight Arrow Connector 19">
            <a:extLst>
              <a:ext uri="{FF2B5EF4-FFF2-40B4-BE49-F238E27FC236}">
                <a16:creationId xmlns:a16="http://schemas.microsoft.com/office/drawing/2014/main" id="{210EDF0E-0217-AAE5-DFF9-BE37ED4A5E24}"/>
              </a:ext>
            </a:extLst>
          </p:cNvPr>
          <p:cNvCxnSpPr>
            <a:cxnSpLocks/>
          </p:cNvCxnSpPr>
          <p:nvPr/>
        </p:nvCxnSpPr>
        <p:spPr>
          <a:xfrm flipH="1">
            <a:off x="7585872" y="2155777"/>
            <a:ext cx="426014"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41ABECFA-5CFB-BF2C-8968-CF79F4319BE9}"/>
              </a:ext>
            </a:extLst>
          </p:cNvPr>
          <p:cNvSpPr txBox="1"/>
          <p:nvPr/>
        </p:nvSpPr>
        <p:spPr>
          <a:xfrm>
            <a:off x="3177942" y="5425366"/>
            <a:ext cx="1394228" cy="307777"/>
          </a:xfrm>
          <a:prstGeom prst="rect">
            <a:avLst/>
          </a:prstGeom>
          <a:noFill/>
        </p:spPr>
        <p:txBody>
          <a:bodyPr wrap="none" rtlCol="0">
            <a:spAutoFit/>
          </a:bodyPr>
          <a:lstStyle/>
          <a:p>
            <a:r>
              <a:rPr lang="en-US" sz="1400" dirty="0">
                <a:solidFill>
                  <a:schemeClr val="bg1"/>
                </a:solidFill>
              </a:rPr>
              <a:t>Launch interface</a:t>
            </a:r>
          </a:p>
        </p:txBody>
      </p:sp>
      <p:cxnSp>
        <p:nvCxnSpPr>
          <p:cNvPr id="12" name="Straight Arrow Connector 11">
            <a:extLst>
              <a:ext uri="{FF2B5EF4-FFF2-40B4-BE49-F238E27FC236}">
                <a16:creationId xmlns:a16="http://schemas.microsoft.com/office/drawing/2014/main" id="{B7F17CD2-7399-D812-E303-43103998347D}"/>
              </a:ext>
            </a:extLst>
          </p:cNvPr>
          <p:cNvCxnSpPr>
            <a:cxnSpLocks/>
          </p:cNvCxnSpPr>
          <p:nvPr/>
        </p:nvCxnSpPr>
        <p:spPr>
          <a:xfrm flipV="1">
            <a:off x="4736358" y="5203777"/>
            <a:ext cx="433613" cy="288628"/>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59420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Results-Node Sail</a:t>
            </a:r>
          </a:p>
        </p:txBody>
      </p:sp>
      <p:pic>
        <p:nvPicPr>
          <p:cNvPr id="8" name="Picture 7" descr="Graphical user interface&#10;&#10;Description automatically generated">
            <a:extLst>
              <a:ext uri="{FF2B5EF4-FFF2-40B4-BE49-F238E27FC236}">
                <a16:creationId xmlns:a16="http://schemas.microsoft.com/office/drawing/2014/main" id="{5E9792A9-59E7-21BF-9B31-4A39BC33285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644640" y="3492137"/>
            <a:ext cx="2394858" cy="2595154"/>
          </a:xfrm>
          <a:prstGeom prst="rect">
            <a:avLst/>
          </a:prstGeom>
        </p:spPr>
      </p:pic>
      <p:pic>
        <p:nvPicPr>
          <p:cNvPr id="14" name="Picture 13" descr="A picture containing text&#10;&#10;Description automatically generated">
            <a:extLst>
              <a:ext uri="{FF2B5EF4-FFF2-40B4-BE49-F238E27FC236}">
                <a16:creationId xmlns:a16="http://schemas.microsoft.com/office/drawing/2014/main" id="{D59FED1A-D91F-D90F-B07A-B7C27C710AE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98161" y="3353229"/>
            <a:ext cx="4876810" cy="2734062"/>
          </a:xfrm>
          <a:prstGeom prst="rect">
            <a:avLst/>
          </a:prstGeom>
        </p:spPr>
      </p:pic>
      <p:pic>
        <p:nvPicPr>
          <p:cNvPr id="17" name="Picture 16" descr="Graphical user interface&#10;&#10;Description automatically generated">
            <a:extLst>
              <a:ext uri="{FF2B5EF4-FFF2-40B4-BE49-F238E27FC236}">
                <a16:creationId xmlns:a16="http://schemas.microsoft.com/office/drawing/2014/main" id="{81D6EDAD-D628-E1E7-F16C-965CDE9E3113}"/>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rot="5400000">
            <a:off x="2932581" y="726718"/>
            <a:ext cx="2645711" cy="3390234"/>
          </a:xfrm>
          <a:prstGeom prst="rect">
            <a:avLst/>
          </a:prstGeom>
        </p:spPr>
      </p:pic>
      <p:pic>
        <p:nvPicPr>
          <p:cNvPr id="18" name="Picture 17" descr="A picture containing dark, automaton&#10;&#10;Description automatically generated">
            <a:extLst>
              <a:ext uri="{FF2B5EF4-FFF2-40B4-BE49-F238E27FC236}">
                <a16:creationId xmlns:a16="http://schemas.microsoft.com/office/drawing/2014/main" id="{3B7A03BA-7BD6-D7CE-0C64-E1E21AACFBF2}"/>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316557" y="535680"/>
            <a:ext cx="3043679" cy="2500675"/>
          </a:xfrm>
          <a:prstGeom prst="rect">
            <a:avLst/>
          </a:prstGeom>
        </p:spPr>
      </p:pic>
      <p:sp>
        <p:nvSpPr>
          <p:cNvPr id="19" name="TextBox 18">
            <a:extLst>
              <a:ext uri="{FF2B5EF4-FFF2-40B4-BE49-F238E27FC236}">
                <a16:creationId xmlns:a16="http://schemas.microsoft.com/office/drawing/2014/main" id="{F9775C9E-1370-937D-1136-0837F7E21831}"/>
              </a:ext>
            </a:extLst>
          </p:cNvPr>
          <p:cNvSpPr txBox="1"/>
          <p:nvPr/>
        </p:nvSpPr>
        <p:spPr>
          <a:xfrm>
            <a:off x="5011606" y="6032893"/>
            <a:ext cx="2329997" cy="369332"/>
          </a:xfrm>
          <a:prstGeom prst="rect">
            <a:avLst/>
          </a:prstGeom>
          <a:noFill/>
        </p:spPr>
        <p:txBody>
          <a:bodyPr wrap="none" rtlCol="0">
            <a:spAutoFit/>
          </a:bodyPr>
          <a:lstStyle/>
          <a:p>
            <a:r>
              <a:rPr lang="en-US" b="1" u="sng" dirty="0">
                <a:solidFill>
                  <a:schemeClr val="bg1"/>
                </a:solidFill>
              </a:rPr>
              <a:t>ESPA Grande Envelope</a:t>
            </a:r>
          </a:p>
        </p:txBody>
      </p:sp>
      <p:sp>
        <p:nvSpPr>
          <p:cNvPr id="20" name="Rectangle 19">
            <a:extLst>
              <a:ext uri="{FF2B5EF4-FFF2-40B4-BE49-F238E27FC236}">
                <a16:creationId xmlns:a16="http://schemas.microsoft.com/office/drawing/2014/main" id="{061AAC2B-6688-3DBF-8FD3-D8DDF5B41A0C}"/>
              </a:ext>
            </a:extLst>
          </p:cNvPr>
          <p:cNvSpPr/>
          <p:nvPr/>
        </p:nvSpPr>
        <p:spPr>
          <a:xfrm>
            <a:off x="10119360" y="1445623"/>
            <a:ext cx="1240876" cy="1314994"/>
          </a:xfrm>
          <a:prstGeom prst="rect">
            <a:avLst/>
          </a:prstGeom>
          <a:noFill/>
          <a:ln w="38100">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C4D5467-A72F-FA16-1C4B-75589CAFB67B}"/>
              </a:ext>
            </a:extLst>
          </p:cNvPr>
          <p:cNvSpPr txBox="1"/>
          <p:nvPr/>
        </p:nvSpPr>
        <p:spPr>
          <a:xfrm>
            <a:off x="5496779" y="3256573"/>
            <a:ext cx="5558573" cy="307777"/>
          </a:xfrm>
          <a:prstGeom prst="rect">
            <a:avLst/>
          </a:prstGeom>
          <a:noFill/>
        </p:spPr>
        <p:txBody>
          <a:bodyPr wrap="none" rtlCol="0">
            <a:spAutoFit/>
          </a:bodyPr>
          <a:lstStyle/>
          <a:p>
            <a:r>
              <a:rPr lang="en-US" sz="1400" dirty="0">
                <a:solidFill>
                  <a:schemeClr val="bg1"/>
                </a:solidFill>
              </a:rPr>
              <a:t>Solar arrays maximized to envelope to minimize sail center hold diameter </a:t>
            </a:r>
          </a:p>
        </p:txBody>
      </p:sp>
      <p:cxnSp>
        <p:nvCxnSpPr>
          <p:cNvPr id="4" name="Straight Connector 3">
            <a:extLst>
              <a:ext uri="{FF2B5EF4-FFF2-40B4-BE49-F238E27FC236}">
                <a16:creationId xmlns:a16="http://schemas.microsoft.com/office/drawing/2014/main" id="{E8D80ED5-265B-261A-733B-A1A8046F137B}"/>
              </a:ext>
            </a:extLst>
          </p:cNvPr>
          <p:cNvCxnSpPr>
            <a:cxnSpLocks/>
          </p:cNvCxnSpPr>
          <p:nvPr/>
        </p:nvCxnSpPr>
        <p:spPr>
          <a:xfrm flipV="1">
            <a:off x="3782045" y="780473"/>
            <a:ext cx="0" cy="5073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77F0D25-92C0-076B-50F7-6703C747FF5F}"/>
              </a:ext>
            </a:extLst>
          </p:cNvPr>
          <p:cNvCxnSpPr/>
          <p:nvPr/>
        </p:nvCxnSpPr>
        <p:spPr>
          <a:xfrm flipV="1">
            <a:off x="5540506" y="780473"/>
            <a:ext cx="0" cy="3959257"/>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6" name="Straight Arrow Connector 5">
            <a:extLst>
              <a:ext uri="{FF2B5EF4-FFF2-40B4-BE49-F238E27FC236}">
                <a16:creationId xmlns:a16="http://schemas.microsoft.com/office/drawing/2014/main" id="{3A586719-5231-F6EE-B9C4-88D812179E10}"/>
              </a:ext>
            </a:extLst>
          </p:cNvPr>
          <p:cNvCxnSpPr>
            <a:cxnSpLocks/>
          </p:cNvCxnSpPr>
          <p:nvPr/>
        </p:nvCxnSpPr>
        <p:spPr>
          <a:xfrm>
            <a:off x="3782045" y="947117"/>
            <a:ext cx="1807157" cy="0"/>
          </a:xfrm>
          <a:prstGeom prst="straightConnector1">
            <a:avLst/>
          </a:prstGeom>
          <a:ln>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57897980-7ED1-6672-A6F9-4BF0ED050122}"/>
              </a:ext>
            </a:extLst>
          </p:cNvPr>
          <p:cNvSpPr txBox="1"/>
          <p:nvPr/>
        </p:nvSpPr>
        <p:spPr>
          <a:xfrm>
            <a:off x="4329106" y="656911"/>
            <a:ext cx="595035" cy="307777"/>
          </a:xfrm>
          <a:prstGeom prst="rect">
            <a:avLst/>
          </a:prstGeom>
          <a:noFill/>
        </p:spPr>
        <p:txBody>
          <a:bodyPr wrap="none" rtlCol="0">
            <a:spAutoFit/>
          </a:bodyPr>
          <a:lstStyle/>
          <a:p>
            <a:r>
              <a:rPr lang="en-US" sz="1400" dirty="0">
                <a:solidFill>
                  <a:schemeClr val="bg1"/>
                </a:solidFill>
              </a:rPr>
              <a:t>0.8 m</a:t>
            </a:r>
          </a:p>
        </p:txBody>
      </p:sp>
    </p:spTree>
    <p:extLst>
      <p:ext uri="{BB962C8B-B14F-4D97-AF65-F5344CB8AC3E}">
        <p14:creationId xmlns:p14="http://schemas.microsoft.com/office/powerpoint/2010/main" val="14882371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satellite in space&#10;&#10;Description automatically generated with medium confidence">
            <a:extLst>
              <a:ext uri="{FF2B5EF4-FFF2-40B4-BE49-F238E27FC236}">
                <a16:creationId xmlns:a16="http://schemas.microsoft.com/office/drawing/2014/main" id="{9A7D3387-DBD4-5FC6-A83F-1E28DA1F1E3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045325" y="-220176"/>
            <a:ext cx="3815773" cy="6248897"/>
          </a:xfrm>
          <a:prstGeom prst="rect">
            <a:avLst/>
          </a:prstGeom>
        </p:spPr>
      </p:pic>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Results-Node Sail</a:t>
            </a:r>
          </a:p>
        </p:txBody>
      </p:sp>
      <p:sp>
        <p:nvSpPr>
          <p:cNvPr id="6" name="TextBox 5">
            <a:extLst>
              <a:ext uri="{FF2B5EF4-FFF2-40B4-BE49-F238E27FC236}">
                <a16:creationId xmlns:a16="http://schemas.microsoft.com/office/drawing/2014/main" id="{DBBF0C9C-2CFA-F6EF-9615-297ACFF307B5}"/>
              </a:ext>
            </a:extLst>
          </p:cNvPr>
          <p:cNvSpPr txBox="1"/>
          <p:nvPr/>
        </p:nvSpPr>
        <p:spPr>
          <a:xfrm>
            <a:off x="7428077" y="5397494"/>
            <a:ext cx="1010982" cy="307777"/>
          </a:xfrm>
          <a:prstGeom prst="rect">
            <a:avLst/>
          </a:prstGeom>
          <a:noFill/>
        </p:spPr>
        <p:txBody>
          <a:bodyPr wrap="none" rtlCol="0">
            <a:spAutoFit/>
          </a:bodyPr>
          <a:lstStyle/>
          <a:p>
            <a:r>
              <a:rPr lang="en-US" sz="1400" dirty="0">
                <a:solidFill>
                  <a:schemeClr val="bg1"/>
                </a:solidFill>
              </a:rPr>
              <a:t>Stowed sail</a:t>
            </a:r>
          </a:p>
        </p:txBody>
      </p:sp>
      <p:sp>
        <p:nvSpPr>
          <p:cNvPr id="9" name="TextBox 8">
            <a:extLst>
              <a:ext uri="{FF2B5EF4-FFF2-40B4-BE49-F238E27FC236}">
                <a16:creationId xmlns:a16="http://schemas.microsoft.com/office/drawing/2014/main" id="{BBA86616-148E-B381-F6EC-7CA948EF9316}"/>
              </a:ext>
            </a:extLst>
          </p:cNvPr>
          <p:cNvSpPr txBox="1"/>
          <p:nvPr/>
        </p:nvSpPr>
        <p:spPr>
          <a:xfrm>
            <a:off x="6676050" y="5670870"/>
            <a:ext cx="447558" cy="307777"/>
          </a:xfrm>
          <a:prstGeom prst="rect">
            <a:avLst/>
          </a:prstGeom>
          <a:noFill/>
        </p:spPr>
        <p:txBody>
          <a:bodyPr wrap="none" rtlCol="0">
            <a:spAutoFit/>
          </a:bodyPr>
          <a:lstStyle/>
          <a:p>
            <a:r>
              <a:rPr lang="en-US" sz="1400" dirty="0">
                <a:solidFill>
                  <a:schemeClr val="bg1"/>
                </a:solidFill>
              </a:rPr>
              <a:t>Bus</a:t>
            </a:r>
          </a:p>
        </p:txBody>
      </p:sp>
      <p:cxnSp>
        <p:nvCxnSpPr>
          <p:cNvPr id="15" name="Straight Connector 14">
            <a:extLst>
              <a:ext uri="{FF2B5EF4-FFF2-40B4-BE49-F238E27FC236}">
                <a16:creationId xmlns:a16="http://schemas.microsoft.com/office/drawing/2014/main" id="{89E23434-8A72-32D8-5955-D2B84F89F203}"/>
              </a:ext>
            </a:extLst>
          </p:cNvPr>
          <p:cNvCxnSpPr/>
          <p:nvPr/>
        </p:nvCxnSpPr>
        <p:spPr>
          <a:xfrm>
            <a:off x="7274257" y="4319516"/>
            <a:ext cx="0" cy="2180370"/>
          </a:xfrm>
          <a:prstGeom prst="line">
            <a:avLst/>
          </a:prstGeom>
          <a:ln w="381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0FF3A416-DBB8-3384-61D9-7375F158E4E5}"/>
              </a:ext>
            </a:extLst>
          </p:cNvPr>
          <p:cNvSpPr txBox="1"/>
          <p:nvPr/>
        </p:nvSpPr>
        <p:spPr>
          <a:xfrm>
            <a:off x="3894448" y="4816970"/>
            <a:ext cx="455574" cy="307777"/>
          </a:xfrm>
          <a:prstGeom prst="rect">
            <a:avLst/>
          </a:prstGeom>
          <a:noFill/>
        </p:spPr>
        <p:txBody>
          <a:bodyPr wrap="square" rtlCol="0">
            <a:spAutoFit/>
          </a:bodyPr>
          <a:lstStyle/>
          <a:p>
            <a:r>
              <a:rPr lang="en-US" sz="1400" dirty="0">
                <a:solidFill>
                  <a:schemeClr val="bg1"/>
                </a:solidFill>
              </a:rPr>
              <a:t>Sun</a:t>
            </a:r>
          </a:p>
        </p:txBody>
      </p:sp>
      <p:sp>
        <p:nvSpPr>
          <p:cNvPr id="4" name="Arrow: Down 3">
            <a:extLst>
              <a:ext uri="{FF2B5EF4-FFF2-40B4-BE49-F238E27FC236}">
                <a16:creationId xmlns:a16="http://schemas.microsoft.com/office/drawing/2014/main" id="{76575C2E-2130-59DB-6D18-9EC18C6C0D4B}"/>
              </a:ext>
            </a:extLst>
          </p:cNvPr>
          <p:cNvSpPr/>
          <p:nvPr/>
        </p:nvSpPr>
        <p:spPr>
          <a:xfrm rot="3572269">
            <a:off x="3544203" y="5000921"/>
            <a:ext cx="367412" cy="520399"/>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42048215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satellite in space&#10;&#10;Description automatically generated with medium confidence">
            <a:extLst>
              <a:ext uri="{FF2B5EF4-FFF2-40B4-BE49-F238E27FC236}">
                <a16:creationId xmlns:a16="http://schemas.microsoft.com/office/drawing/2014/main" id="{4A8EAD10-599E-8820-5BD8-CD00EB74C41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153985" y="170238"/>
            <a:ext cx="3471005" cy="6120468"/>
          </a:xfrm>
          <a:prstGeom prst="rect">
            <a:avLst/>
          </a:prstGeom>
        </p:spPr>
      </p:pic>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Results-Node Sail</a:t>
            </a:r>
          </a:p>
        </p:txBody>
      </p:sp>
      <p:sp>
        <p:nvSpPr>
          <p:cNvPr id="7" name="TextBox 6">
            <a:extLst>
              <a:ext uri="{FF2B5EF4-FFF2-40B4-BE49-F238E27FC236}">
                <a16:creationId xmlns:a16="http://schemas.microsoft.com/office/drawing/2014/main" id="{B1E7EE68-22FA-1D1C-5D5D-5BAB50C9C8F2}"/>
              </a:ext>
            </a:extLst>
          </p:cNvPr>
          <p:cNvSpPr txBox="1"/>
          <p:nvPr/>
        </p:nvSpPr>
        <p:spPr>
          <a:xfrm>
            <a:off x="6909799" y="5148392"/>
            <a:ext cx="1193212" cy="307777"/>
          </a:xfrm>
          <a:prstGeom prst="rect">
            <a:avLst/>
          </a:prstGeom>
          <a:noFill/>
        </p:spPr>
        <p:txBody>
          <a:bodyPr wrap="none" rtlCol="0">
            <a:spAutoFit/>
          </a:bodyPr>
          <a:lstStyle/>
          <a:p>
            <a:r>
              <a:rPr lang="en-US" sz="1400" dirty="0">
                <a:solidFill>
                  <a:schemeClr val="bg1"/>
                </a:solidFill>
              </a:rPr>
              <a:t>Ion w/o comp</a:t>
            </a:r>
          </a:p>
        </p:txBody>
      </p:sp>
      <p:sp>
        <p:nvSpPr>
          <p:cNvPr id="9" name="TextBox 8">
            <a:extLst>
              <a:ext uri="{FF2B5EF4-FFF2-40B4-BE49-F238E27FC236}">
                <a16:creationId xmlns:a16="http://schemas.microsoft.com/office/drawing/2014/main" id="{BBA86616-148E-B381-F6EC-7CA948EF9316}"/>
              </a:ext>
            </a:extLst>
          </p:cNvPr>
          <p:cNvSpPr txBox="1"/>
          <p:nvPr/>
        </p:nvSpPr>
        <p:spPr>
          <a:xfrm>
            <a:off x="6909799" y="2425823"/>
            <a:ext cx="1193212" cy="307777"/>
          </a:xfrm>
          <a:prstGeom prst="rect">
            <a:avLst/>
          </a:prstGeom>
          <a:noFill/>
        </p:spPr>
        <p:txBody>
          <a:bodyPr wrap="none" rtlCol="0">
            <a:spAutoFit/>
          </a:bodyPr>
          <a:lstStyle/>
          <a:p>
            <a:r>
              <a:rPr lang="en-US" sz="1400" dirty="0">
                <a:solidFill>
                  <a:schemeClr val="bg1"/>
                </a:solidFill>
              </a:rPr>
              <a:t>Ion w/o comp</a:t>
            </a:r>
          </a:p>
        </p:txBody>
      </p:sp>
      <p:sp>
        <p:nvSpPr>
          <p:cNvPr id="10" name="TextBox 9">
            <a:extLst>
              <a:ext uri="{FF2B5EF4-FFF2-40B4-BE49-F238E27FC236}">
                <a16:creationId xmlns:a16="http://schemas.microsoft.com/office/drawing/2014/main" id="{43BBCC8F-446F-0322-F2B6-567367B66C35}"/>
              </a:ext>
            </a:extLst>
          </p:cNvPr>
          <p:cNvSpPr txBox="1"/>
          <p:nvPr/>
        </p:nvSpPr>
        <p:spPr>
          <a:xfrm>
            <a:off x="3597966" y="2161310"/>
            <a:ext cx="1058367" cy="307777"/>
          </a:xfrm>
          <a:prstGeom prst="rect">
            <a:avLst/>
          </a:prstGeom>
          <a:noFill/>
        </p:spPr>
        <p:txBody>
          <a:bodyPr wrap="none" rtlCol="0">
            <a:spAutoFit/>
          </a:bodyPr>
          <a:lstStyle/>
          <a:p>
            <a:r>
              <a:rPr lang="en-US" sz="1400" dirty="0">
                <a:solidFill>
                  <a:schemeClr val="bg1"/>
                </a:solidFill>
              </a:rPr>
              <a:t>Ion w/comp</a:t>
            </a:r>
          </a:p>
        </p:txBody>
      </p:sp>
      <p:sp>
        <p:nvSpPr>
          <p:cNvPr id="11" name="TextBox 10">
            <a:extLst>
              <a:ext uri="{FF2B5EF4-FFF2-40B4-BE49-F238E27FC236}">
                <a16:creationId xmlns:a16="http://schemas.microsoft.com/office/drawing/2014/main" id="{ABE2DC05-C007-C10A-FFF3-F1BAC39656C0}"/>
              </a:ext>
            </a:extLst>
          </p:cNvPr>
          <p:cNvSpPr txBox="1"/>
          <p:nvPr/>
        </p:nvSpPr>
        <p:spPr>
          <a:xfrm>
            <a:off x="3198928" y="4959649"/>
            <a:ext cx="1563826" cy="307777"/>
          </a:xfrm>
          <a:prstGeom prst="rect">
            <a:avLst/>
          </a:prstGeom>
          <a:noFill/>
        </p:spPr>
        <p:txBody>
          <a:bodyPr wrap="none" rtlCol="0">
            <a:spAutoFit/>
          </a:bodyPr>
          <a:lstStyle/>
          <a:p>
            <a:r>
              <a:rPr lang="en-US" sz="1400" dirty="0">
                <a:solidFill>
                  <a:schemeClr val="bg1"/>
                </a:solidFill>
              </a:rPr>
              <a:t>Electron w/o comp</a:t>
            </a:r>
          </a:p>
        </p:txBody>
      </p:sp>
      <p:sp>
        <p:nvSpPr>
          <p:cNvPr id="13" name="TextBox 12">
            <a:extLst>
              <a:ext uri="{FF2B5EF4-FFF2-40B4-BE49-F238E27FC236}">
                <a16:creationId xmlns:a16="http://schemas.microsoft.com/office/drawing/2014/main" id="{D7896274-17FC-035F-B987-B4F44F56D51A}"/>
              </a:ext>
            </a:extLst>
          </p:cNvPr>
          <p:cNvSpPr txBox="1"/>
          <p:nvPr/>
        </p:nvSpPr>
        <p:spPr>
          <a:xfrm>
            <a:off x="4064351" y="5757134"/>
            <a:ext cx="1021690" cy="307777"/>
          </a:xfrm>
          <a:prstGeom prst="rect">
            <a:avLst/>
          </a:prstGeom>
          <a:noFill/>
        </p:spPr>
        <p:txBody>
          <a:bodyPr wrap="none" rtlCol="0">
            <a:spAutoFit/>
          </a:bodyPr>
          <a:lstStyle/>
          <a:p>
            <a:r>
              <a:rPr lang="en-US" sz="1400" dirty="0">
                <a:solidFill>
                  <a:schemeClr val="bg1"/>
                </a:solidFill>
              </a:rPr>
              <a:t>MAG boom</a:t>
            </a:r>
          </a:p>
        </p:txBody>
      </p:sp>
      <p:sp>
        <p:nvSpPr>
          <p:cNvPr id="8" name="TextBox 7">
            <a:extLst>
              <a:ext uri="{FF2B5EF4-FFF2-40B4-BE49-F238E27FC236}">
                <a16:creationId xmlns:a16="http://schemas.microsoft.com/office/drawing/2014/main" id="{E3897EFC-17BD-D478-67E3-DC1EC292A81D}"/>
              </a:ext>
            </a:extLst>
          </p:cNvPr>
          <p:cNvSpPr txBox="1"/>
          <p:nvPr/>
        </p:nvSpPr>
        <p:spPr>
          <a:xfrm>
            <a:off x="2801466" y="2793116"/>
            <a:ext cx="1593000" cy="307777"/>
          </a:xfrm>
          <a:prstGeom prst="rect">
            <a:avLst/>
          </a:prstGeom>
          <a:noFill/>
        </p:spPr>
        <p:txBody>
          <a:bodyPr wrap="none" rtlCol="0">
            <a:spAutoFit/>
          </a:bodyPr>
          <a:lstStyle/>
          <a:p>
            <a:r>
              <a:rPr lang="en-US" sz="1400" dirty="0">
                <a:solidFill>
                  <a:schemeClr val="bg1"/>
                </a:solidFill>
              </a:rPr>
              <a:t>Electric thruster (4)</a:t>
            </a:r>
          </a:p>
        </p:txBody>
      </p:sp>
      <p:sp>
        <p:nvSpPr>
          <p:cNvPr id="3" name="TextBox 2">
            <a:extLst>
              <a:ext uri="{FF2B5EF4-FFF2-40B4-BE49-F238E27FC236}">
                <a16:creationId xmlns:a16="http://schemas.microsoft.com/office/drawing/2014/main" id="{2D7BB6BC-8BF1-3FF9-B273-F30B52E3AB38}"/>
              </a:ext>
            </a:extLst>
          </p:cNvPr>
          <p:cNvSpPr txBox="1"/>
          <p:nvPr/>
        </p:nvSpPr>
        <p:spPr>
          <a:xfrm>
            <a:off x="2504745" y="5113537"/>
            <a:ext cx="455574" cy="307777"/>
          </a:xfrm>
          <a:prstGeom prst="rect">
            <a:avLst/>
          </a:prstGeom>
          <a:noFill/>
        </p:spPr>
        <p:txBody>
          <a:bodyPr wrap="square" rtlCol="0">
            <a:spAutoFit/>
          </a:bodyPr>
          <a:lstStyle/>
          <a:p>
            <a:r>
              <a:rPr lang="en-US" sz="1400" dirty="0">
                <a:solidFill>
                  <a:schemeClr val="bg1"/>
                </a:solidFill>
              </a:rPr>
              <a:t>Sun</a:t>
            </a:r>
          </a:p>
        </p:txBody>
      </p:sp>
      <p:sp>
        <p:nvSpPr>
          <p:cNvPr id="5" name="Arrow: Down 4">
            <a:extLst>
              <a:ext uri="{FF2B5EF4-FFF2-40B4-BE49-F238E27FC236}">
                <a16:creationId xmlns:a16="http://schemas.microsoft.com/office/drawing/2014/main" id="{2E5CF231-F622-4F3F-ED00-F33F8AFA24F1}"/>
              </a:ext>
            </a:extLst>
          </p:cNvPr>
          <p:cNvSpPr/>
          <p:nvPr/>
        </p:nvSpPr>
        <p:spPr>
          <a:xfrm rot="3572269">
            <a:off x="2154500" y="5297488"/>
            <a:ext cx="367412" cy="520399"/>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TextBox 3">
            <a:extLst>
              <a:ext uri="{FF2B5EF4-FFF2-40B4-BE49-F238E27FC236}">
                <a16:creationId xmlns:a16="http://schemas.microsoft.com/office/drawing/2014/main" id="{C95BEA03-4C36-65A4-419D-D323A6206338}"/>
              </a:ext>
            </a:extLst>
          </p:cNvPr>
          <p:cNvSpPr txBox="1"/>
          <p:nvPr/>
        </p:nvSpPr>
        <p:spPr>
          <a:xfrm>
            <a:off x="7153773" y="722633"/>
            <a:ext cx="1761188" cy="307777"/>
          </a:xfrm>
          <a:prstGeom prst="rect">
            <a:avLst/>
          </a:prstGeom>
          <a:noFill/>
        </p:spPr>
        <p:txBody>
          <a:bodyPr wrap="none" rtlCol="0">
            <a:spAutoFit/>
          </a:bodyPr>
          <a:lstStyle/>
          <a:p>
            <a:r>
              <a:rPr lang="en-US" sz="1400" dirty="0">
                <a:solidFill>
                  <a:schemeClr val="bg1"/>
                </a:solidFill>
              </a:rPr>
              <a:t>Antenna (deployable)</a:t>
            </a:r>
          </a:p>
        </p:txBody>
      </p:sp>
    </p:spTree>
    <p:extLst>
      <p:ext uri="{BB962C8B-B14F-4D97-AF65-F5344CB8AC3E}">
        <p14:creationId xmlns:p14="http://schemas.microsoft.com/office/powerpoint/2010/main" val="34845483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Results-Node Sail</a:t>
            </a:r>
          </a:p>
        </p:txBody>
      </p:sp>
      <p:pic>
        <p:nvPicPr>
          <p:cNvPr id="4" name="Picture 3">
            <a:extLst>
              <a:ext uri="{FF2B5EF4-FFF2-40B4-BE49-F238E27FC236}">
                <a16:creationId xmlns:a16="http://schemas.microsoft.com/office/drawing/2014/main" id="{1F421E0F-1017-913D-DB74-097A12597DE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751155" y="1187768"/>
            <a:ext cx="3143955" cy="3871724"/>
          </a:xfrm>
          <a:prstGeom prst="rect">
            <a:avLst/>
          </a:prstGeom>
        </p:spPr>
      </p:pic>
      <p:pic>
        <p:nvPicPr>
          <p:cNvPr id="14" name="Picture 13" descr="A picture containing toy, dark&#10;&#10;Description automatically generated">
            <a:extLst>
              <a:ext uri="{FF2B5EF4-FFF2-40B4-BE49-F238E27FC236}">
                <a16:creationId xmlns:a16="http://schemas.microsoft.com/office/drawing/2014/main" id="{10CBA167-1EE8-6C46-CCA8-F87A4F0A04C4}"/>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730711" y="1631442"/>
            <a:ext cx="3143955" cy="3871724"/>
          </a:xfrm>
          <a:prstGeom prst="rect">
            <a:avLst/>
          </a:prstGeom>
        </p:spPr>
      </p:pic>
      <p:sp>
        <p:nvSpPr>
          <p:cNvPr id="3" name="TextBox 2">
            <a:extLst>
              <a:ext uri="{FF2B5EF4-FFF2-40B4-BE49-F238E27FC236}">
                <a16:creationId xmlns:a16="http://schemas.microsoft.com/office/drawing/2014/main" id="{B50558A6-B2AE-73E1-7ED5-7DABB45CF409}"/>
              </a:ext>
            </a:extLst>
          </p:cNvPr>
          <p:cNvSpPr txBox="1"/>
          <p:nvPr/>
        </p:nvSpPr>
        <p:spPr>
          <a:xfrm>
            <a:off x="2308447" y="1771477"/>
            <a:ext cx="844527" cy="307777"/>
          </a:xfrm>
          <a:prstGeom prst="rect">
            <a:avLst/>
          </a:prstGeom>
          <a:noFill/>
        </p:spPr>
        <p:txBody>
          <a:bodyPr wrap="none" rtlCol="0">
            <a:spAutoFit/>
          </a:bodyPr>
          <a:lstStyle/>
          <a:p>
            <a:r>
              <a:rPr lang="en-US" sz="1400" dirty="0">
                <a:solidFill>
                  <a:schemeClr val="bg1"/>
                </a:solidFill>
              </a:rPr>
              <a:t>thrusters</a:t>
            </a:r>
          </a:p>
        </p:txBody>
      </p:sp>
      <p:sp>
        <p:nvSpPr>
          <p:cNvPr id="6" name="TextBox 5">
            <a:extLst>
              <a:ext uri="{FF2B5EF4-FFF2-40B4-BE49-F238E27FC236}">
                <a16:creationId xmlns:a16="http://schemas.microsoft.com/office/drawing/2014/main" id="{7B139852-7392-1926-1031-02CE206195DC}"/>
              </a:ext>
            </a:extLst>
          </p:cNvPr>
          <p:cNvSpPr txBox="1"/>
          <p:nvPr/>
        </p:nvSpPr>
        <p:spPr>
          <a:xfrm>
            <a:off x="6644992" y="3429000"/>
            <a:ext cx="446341" cy="307777"/>
          </a:xfrm>
          <a:prstGeom prst="rect">
            <a:avLst/>
          </a:prstGeom>
          <a:noFill/>
        </p:spPr>
        <p:txBody>
          <a:bodyPr wrap="none" rtlCol="0">
            <a:spAutoFit/>
          </a:bodyPr>
          <a:lstStyle/>
          <a:p>
            <a:r>
              <a:rPr lang="en-US" sz="1400" dirty="0">
                <a:solidFill>
                  <a:schemeClr val="bg1"/>
                </a:solidFill>
              </a:rPr>
              <a:t>IAU</a:t>
            </a:r>
          </a:p>
        </p:txBody>
      </p:sp>
      <p:sp>
        <p:nvSpPr>
          <p:cNvPr id="8" name="TextBox 7">
            <a:extLst>
              <a:ext uri="{FF2B5EF4-FFF2-40B4-BE49-F238E27FC236}">
                <a16:creationId xmlns:a16="http://schemas.microsoft.com/office/drawing/2014/main" id="{6574E744-4739-729D-C7B9-E176D2DBB20E}"/>
              </a:ext>
            </a:extLst>
          </p:cNvPr>
          <p:cNvSpPr txBox="1"/>
          <p:nvPr/>
        </p:nvSpPr>
        <p:spPr>
          <a:xfrm>
            <a:off x="8652665" y="1547251"/>
            <a:ext cx="806246" cy="307777"/>
          </a:xfrm>
          <a:prstGeom prst="rect">
            <a:avLst/>
          </a:prstGeom>
          <a:noFill/>
        </p:spPr>
        <p:txBody>
          <a:bodyPr wrap="none" rtlCol="0">
            <a:spAutoFit/>
          </a:bodyPr>
          <a:lstStyle/>
          <a:p>
            <a:r>
              <a:rPr lang="en-US" sz="1400" dirty="0">
                <a:solidFill>
                  <a:schemeClr val="bg1"/>
                </a:solidFill>
              </a:rPr>
              <a:t>Antenna</a:t>
            </a:r>
          </a:p>
        </p:txBody>
      </p:sp>
      <p:sp>
        <p:nvSpPr>
          <p:cNvPr id="9" name="TextBox 8">
            <a:extLst>
              <a:ext uri="{FF2B5EF4-FFF2-40B4-BE49-F238E27FC236}">
                <a16:creationId xmlns:a16="http://schemas.microsoft.com/office/drawing/2014/main" id="{F95A95E0-C466-4C5F-2E3D-9723115CDDA3}"/>
              </a:ext>
            </a:extLst>
          </p:cNvPr>
          <p:cNvSpPr txBox="1"/>
          <p:nvPr/>
        </p:nvSpPr>
        <p:spPr>
          <a:xfrm>
            <a:off x="5232099" y="5159010"/>
            <a:ext cx="1617815" cy="307777"/>
          </a:xfrm>
          <a:prstGeom prst="rect">
            <a:avLst/>
          </a:prstGeom>
          <a:noFill/>
        </p:spPr>
        <p:txBody>
          <a:bodyPr wrap="none" rtlCol="0">
            <a:spAutoFit/>
          </a:bodyPr>
          <a:lstStyle/>
          <a:p>
            <a:r>
              <a:rPr lang="en-US" sz="1400" dirty="0">
                <a:solidFill>
                  <a:schemeClr val="bg1"/>
                </a:solidFill>
              </a:rPr>
              <a:t>Reaction wheels (4)</a:t>
            </a:r>
          </a:p>
        </p:txBody>
      </p:sp>
      <p:cxnSp>
        <p:nvCxnSpPr>
          <p:cNvPr id="10" name="Straight Arrow Connector 9">
            <a:extLst>
              <a:ext uri="{FF2B5EF4-FFF2-40B4-BE49-F238E27FC236}">
                <a16:creationId xmlns:a16="http://schemas.microsoft.com/office/drawing/2014/main" id="{BE1E5229-B087-59A9-9FDE-60BAD6A1009A}"/>
              </a:ext>
            </a:extLst>
          </p:cNvPr>
          <p:cNvCxnSpPr>
            <a:cxnSpLocks/>
          </p:cNvCxnSpPr>
          <p:nvPr/>
        </p:nvCxnSpPr>
        <p:spPr>
          <a:xfrm flipH="1" flipV="1">
            <a:off x="4725762" y="4453515"/>
            <a:ext cx="506337" cy="811048"/>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E18FD856-B685-AC2F-9BDA-F985A3B01274}"/>
              </a:ext>
            </a:extLst>
          </p:cNvPr>
          <p:cNvSpPr txBox="1"/>
          <p:nvPr/>
        </p:nvSpPr>
        <p:spPr>
          <a:xfrm>
            <a:off x="4978930" y="3770013"/>
            <a:ext cx="446341" cy="307777"/>
          </a:xfrm>
          <a:prstGeom prst="rect">
            <a:avLst/>
          </a:prstGeom>
          <a:noFill/>
        </p:spPr>
        <p:txBody>
          <a:bodyPr wrap="none" rtlCol="0">
            <a:spAutoFit/>
          </a:bodyPr>
          <a:lstStyle/>
          <a:p>
            <a:r>
              <a:rPr lang="en-US" sz="1400" dirty="0">
                <a:solidFill>
                  <a:schemeClr val="bg1"/>
                </a:solidFill>
              </a:rPr>
              <a:t>IAU</a:t>
            </a:r>
          </a:p>
        </p:txBody>
      </p:sp>
      <p:sp>
        <p:nvSpPr>
          <p:cNvPr id="13" name="TextBox 12">
            <a:extLst>
              <a:ext uri="{FF2B5EF4-FFF2-40B4-BE49-F238E27FC236}">
                <a16:creationId xmlns:a16="http://schemas.microsoft.com/office/drawing/2014/main" id="{40B33C8E-4944-C9B9-78DC-5562CAD53C8F}"/>
              </a:ext>
            </a:extLst>
          </p:cNvPr>
          <p:cNvSpPr txBox="1"/>
          <p:nvPr/>
        </p:nvSpPr>
        <p:spPr>
          <a:xfrm>
            <a:off x="9009095" y="2935893"/>
            <a:ext cx="719621" cy="307777"/>
          </a:xfrm>
          <a:prstGeom prst="rect">
            <a:avLst/>
          </a:prstGeom>
          <a:noFill/>
        </p:spPr>
        <p:txBody>
          <a:bodyPr wrap="none" rtlCol="0">
            <a:spAutoFit/>
          </a:bodyPr>
          <a:lstStyle/>
          <a:p>
            <a:r>
              <a:rPr lang="en-US" sz="1400" dirty="0">
                <a:solidFill>
                  <a:schemeClr val="bg1"/>
                </a:solidFill>
              </a:rPr>
              <a:t>Battery</a:t>
            </a:r>
          </a:p>
        </p:txBody>
      </p:sp>
      <p:sp>
        <p:nvSpPr>
          <p:cNvPr id="15" name="TextBox 14">
            <a:extLst>
              <a:ext uri="{FF2B5EF4-FFF2-40B4-BE49-F238E27FC236}">
                <a16:creationId xmlns:a16="http://schemas.microsoft.com/office/drawing/2014/main" id="{59EC0522-B8A9-4C28-583F-E6D1DDEFED1B}"/>
              </a:ext>
            </a:extLst>
          </p:cNvPr>
          <p:cNvSpPr txBox="1"/>
          <p:nvPr/>
        </p:nvSpPr>
        <p:spPr>
          <a:xfrm>
            <a:off x="2901974" y="4956786"/>
            <a:ext cx="719621" cy="307777"/>
          </a:xfrm>
          <a:prstGeom prst="rect">
            <a:avLst/>
          </a:prstGeom>
          <a:noFill/>
        </p:spPr>
        <p:txBody>
          <a:bodyPr wrap="none" rtlCol="0">
            <a:spAutoFit/>
          </a:bodyPr>
          <a:lstStyle/>
          <a:p>
            <a:r>
              <a:rPr lang="en-US" sz="1400" dirty="0">
                <a:solidFill>
                  <a:schemeClr val="bg1"/>
                </a:solidFill>
              </a:rPr>
              <a:t>Battery</a:t>
            </a:r>
          </a:p>
        </p:txBody>
      </p:sp>
      <p:cxnSp>
        <p:nvCxnSpPr>
          <p:cNvPr id="18" name="Straight Arrow Connector 17">
            <a:extLst>
              <a:ext uri="{FF2B5EF4-FFF2-40B4-BE49-F238E27FC236}">
                <a16:creationId xmlns:a16="http://schemas.microsoft.com/office/drawing/2014/main" id="{2B5D3C84-4A64-8F58-6EAA-6C4E26BBB8C8}"/>
              </a:ext>
            </a:extLst>
          </p:cNvPr>
          <p:cNvCxnSpPr>
            <a:cxnSpLocks/>
          </p:cNvCxnSpPr>
          <p:nvPr/>
        </p:nvCxnSpPr>
        <p:spPr>
          <a:xfrm flipH="1">
            <a:off x="7830342" y="3089782"/>
            <a:ext cx="1230746" cy="750773"/>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E92A0DD9-6447-CF0F-9DC3-1F412123C6B6}"/>
              </a:ext>
            </a:extLst>
          </p:cNvPr>
          <p:cNvCxnSpPr>
            <a:cxnSpLocks/>
            <a:stCxn id="15" idx="3"/>
          </p:cNvCxnSpPr>
          <p:nvPr/>
        </p:nvCxnSpPr>
        <p:spPr>
          <a:xfrm flipV="1">
            <a:off x="3621595" y="4353319"/>
            <a:ext cx="561499" cy="757356"/>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B9E152F5-A18B-0966-D974-7D19388BF3EE}"/>
              </a:ext>
            </a:extLst>
          </p:cNvPr>
          <p:cNvSpPr txBox="1"/>
          <p:nvPr/>
        </p:nvSpPr>
        <p:spPr>
          <a:xfrm>
            <a:off x="3405146" y="1383115"/>
            <a:ext cx="1024255" cy="307777"/>
          </a:xfrm>
          <a:prstGeom prst="rect">
            <a:avLst/>
          </a:prstGeom>
          <a:noFill/>
        </p:spPr>
        <p:txBody>
          <a:bodyPr wrap="none" rtlCol="0">
            <a:spAutoFit/>
          </a:bodyPr>
          <a:lstStyle/>
          <a:p>
            <a:r>
              <a:rPr lang="en-US" sz="1400" dirty="0">
                <a:solidFill>
                  <a:schemeClr val="bg1"/>
                </a:solidFill>
              </a:rPr>
              <a:t>Star tracker</a:t>
            </a:r>
          </a:p>
        </p:txBody>
      </p:sp>
      <p:sp>
        <p:nvSpPr>
          <p:cNvPr id="23" name="TextBox 22">
            <a:extLst>
              <a:ext uri="{FF2B5EF4-FFF2-40B4-BE49-F238E27FC236}">
                <a16:creationId xmlns:a16="http://schemas.microsoft.com/office/drawing/2014/main" id="{350DE13F-2BCC-1B14-F9A0-A7DA683EBC06}"/>
              </a:ext>
            </a:extLst>
          </p:cNvPr>
          <p:cNvSpPr txBox="1"/>
          <p:nvPr/>
        </p:nvSpPr>
        <p:spPr>
          <a:xfrm>
            <a:off x="4552736" y="2969741"/>
            <a:ext cx="647934" cy="307777"/>
          </a:xfrm>
          <a:prstGeom prst="rect">
            <a:avLst/>
          </a:prstGeom>
          <a:noFill/>
        </p:spPr>
        <p:txBody>
          <a:bodyPr wrap="none" rtlCol="0">
            <a:spAutoFit/>
          </a:bodyPr>
          <a:lstStyle/>
          <a:p>
            <a:r>
              <a:rPr lang="en-US" sz="1400" dirty="0" err="1">
                <a:solidFill>
                  <a:schemeClr val="bg1"/>
                </a:solidFill>
              </a:rPr>
              <a:t>Xband</a:t>
            </a:r>
            <a:endParaRPr lang="en-US" sz="1400" dirty="0">
              <a:solidFill>
                <a:schemeClr val="bg1"/>
              </a:solidFill>
            </a:endParaRPr>
          </a:p>
        </p:txBody>
      </p:sp>
    </p:spTree>
    <p:extLst>
      <p:ext uri="{BB962C8B-B14F-4D97-AF65-F5344CB8AC3E}">
        <p14:creationId xmlns:p14="http://schemas.microsoft.com/office/powerpoint/2010/main" val="2049544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iled&#10;&#10;Description automatically generated">
            <a:extLst>
              <a:ext uri="{FF2B5EF4-FFF2-40B4-BE49-F238E27FC236}">
                <a16:creationId xmlns:a16="http://schemas.microsoft.com/office/drawing/2014/main" id="{6B99D391-215A-E624-DC61-3CD36B2FEB4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514012" y="1854926"/>
            <a:ext cx="3918858" cy="2760617"/>
          </a:xfrm>
          <a:prstGeom prst="rect">
            <a:avLst/>
          </a:prstGeom>
        </p:spPr>
      </p:pic>
      <p:pic>
        <p:nvPicPr>
          <p:cNvPr id="5" name="Picture 4" descr="A picture containing text, envelope&#10;&#10;Description automatically generated">
            <a:extLst>
              <a:ext uri="{FF2B5EF4-FFF2-40B4-BE49-F238E27FC236}">
                <a16:creationId xmlns:a16="http://schemas.microsoft.com/office/drawing/2014/main" id="{2F5E0A5F-0559-1E48-CB55-EFBE62BE761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312359" y="1220569"/>
            <a:ext cx="3045864" cy="4283248"/>
          </a:xfrm>
          <a:prstGeom prst="rect">
            <a:avLst/>
          </a:prstGeom>
        </p:spPr>
      </p:pic>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Results-Node Sail</a:t>
            </a:r>
          </a:p>
        </p:txBody>
      </p:sp>
      <p:cxnSp>
        <p:nvCxnSpPr>
          <p:cNvPr id="9" name="Straight Connector 8">
            <a:extLst>
              <a:ext uri="{FF2B5EF4-FFF2-40B4-BE49-F238E27FC236}">
                <a16:creationId xmlns:a16="http://schemas.microsoft.com/office/drawing/2014/main" id="{68C24E9F-260A-8A47-887F-D21FAF1C13B2}"/>
              </a:ext>
            </a:extLst>
          </p:cNvPr>
          <p:cNvCxnSpPr/>
          <p:nvPr/>
        </p:nvCxnSpPr>
        <p:spPr>
          <a:xfrm>
            <a:off x="1619794" y="5503817"/>
            <a:ext cx="0" cy="53122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A790F0B-2EF0-7677-5D8B-CAB10C9A7C00}"/>
              </a:ext>
            </a:extLst>
          </p:cNvPr>
          <p:cNvCxnSpPr/>
          <p:nvPr/>
        </p:nvCxnSpPr>
        <p:spPr>
          <a:xfrm>
            <a:off x="3884022" y="4815840"/>
            <a:ext cx="0" cy="53122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9E30D02-D078-30FE-6A2B-9A56CA66C046}"/>
              </a:ext>
            </a:extLst>
          </p:cNvPr>
          <p:cNvCxnSpPr/>
          <p:nvPr/>
        </p:nvCxnSpPr>
        <p:spPr>
          <a:xfrm flipV="1">
            <a:off x="1680754" y="5033554"/>
            <a:ext cx="2177143" cy="757646"/>
          </a:xfrm>
          <a:prstGeom prst="straightConnector1">
            <a:avLst/>
          </a:prstGeom>
          <a:ln>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D1AE5E8-F2D0-51C3-0B19-436B440934ED}"/>
              </a:ext>
            </a:extLst>
          </p:cNvPr>
          <p:cNvSpPr txBox="1"/>
          <p:nvPr/>
        </p:nvSpPr>
        <p:spPr>
          <a:xfrm>
            <a:off x="2560215" y="5425448"/>
            <a:ext cx="686406" cy="307777"/>
          </a:xfrm>
          <a:prstGeom prst="rect">
            <a:avLst/>
          </a:prstGeom>
          <a:noFill/>
        </p:spPr>
        <p:txBody>
          <a:bodyPr wrap="none" rtlCol="0">
            <a:spAutoFit/>
          </a:bodyPr>
          <a:lstStyle/>
          <a:p>
            <a:r>
              <a:rPr lang="en-US" sz="1400" dirty="0">
                <a:solidFill>
                  <a:schemeClr val="bg1"/>
                </a:solidFill>
              </a:rPr>
              <a:t>28.2 m</a:t>
            </a:r>
          </a:p>
        </p:txBody>
      </p:sp>
      <p:sp>
        <p:nvSpPr>
          <p:cNvPr id="15" name="TextBox 14">
            <a:extLst>
              <a:ext uri="{FF2B5EF4-FFF2-40B4-BE49-F238E27FC236}">
                <a16:creationId xmlns:a16="http://schemas.microsoft.com/office/drawing/2014/main" id="{F2884F25-E4D4-AC33-2DA3-7CA5A2664E7E}"/>
              </a:ext>
            </a:extLst>
          </p:cNvPr>
          <p:cNvSpPr txBox="1"/>
          <p:nvPr/>
        </p:nvSpPr>
        <p:spPr>
          <a:xfrm>
            <a:off x="7942219" y="3753403"/>
            <a:ext cx="938077" cy="307777"/>
          </a:xfrm>
          <a:prstGeom prst="rect">
            <a:avLst/>
          </a:prstGeom>
          <a:noFill/>
        </p:spPr>
        <p:txBody>
          <a:bodyPr wrap="none" rtlCol="0">
            <a:spAutoFit/>
          </a:bodyPr>
          <a:lstStyle/>
          <a:p>
            <a:r>
              <a:rPr lang="en-US" sz="1400" dirty="0">
                <a:solidFill>
                  <a:schemeClr val="bg1"/>
                </a:solidFill>
              </a:rPr>
              <a:t>Ø4 m hole</a:t>
            </a:r>
          </a:p>
        </p:txBody>
      </p:sp>
      <p:sp>
        <p:nvSpPr>
          <p:cNvPr id="3" name="TextBox 2">
            <a:extLst>
              <a:ext uri="{FF2B5EF4-FFF2-40B4-BE49-F238E27FC236}">
                <a16:creationId xmlns:a16="http://schemas.microsoft.com/office/drawing/2014/main" id="{718ABF44-3186-E9A7-2B82-3B472CB44F66}"/>
              </a:ext>
            </a:extLst>
          </p:cNvPr>
          <p:cNvSpPr txBox="1"/>
          <p:nvPr/>
        </p:nvSpPr>
        <p:spPr>
          <a:xfrm>
            <a:off x="3808072" y="3113747"/>
            <a:ext cx="1336456" cy="307777"/>
          </a:xfrm>
          <a:prstGeom prst="rect">
            <a:avLst/>
          </a:prstGeom>
          <a:noFill/>
        </p:spPr>
        <p:txBody>
          <a:bodyPr wrap="none" rtlCol="0">
            <a:spAutoFit/>
          </a:bodyPr>
          <a:lstStyle/>
          <a:p>
            <a:r>
              <a:rPr lang="en-US" sz="1400" dirty="0">
                <a:solidFill>
                  <a:schemeClr val="bg1"/>
                </a:solidFill>
              </a:rPr>
              <a:t>780m</a:t>
            </a:r>
            <a:r>
              <a:rPr lang="en-US" sz="1400" baseline="30000" dirty="0">
                <a:solidFill>
                  <a:schemeClr val="bg1"/>
                </a:solidFill>
              </a:rPr>
              <a:t>2</a:t>
            </a:r>
            <a:r>
              <a:rPr lang="en-US" sz="1400" dirty="0">
                <a:solidFill>
                  <a:schemeClr val="bg1"/>
                </a:solidFill>
              </a:rPr>
              <a:t> sail area</a:t>
            </a:r>
          </a:p>
        </p:txBody>
      </p:sp>
    </p:spTree>
    <p:extLst>
      <p:ext uri="{BB962C8B-B14F-4D97-AF65-F5344CB8AC3E}">
        <p14:creationId xmlns:p14="http://schemas.microsoft.com/office/powerpoint/2010/main" val="4254324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Conclusions and Recommendations</a:t>
            </a:r>
          </a:p>
        </p:txBody>
      </p:sp>
      <p:sp>
        <p:nvSpPr>
          <p:cNvPr id="3" name="Content Placeholder 2">
            <a:extLst>
              <a:ext uri="{FF2B5EF4-FFF2-40B4-BE49-F238E27FC236}">
                <a16:creationId xmlns:a16="http://schemas.microsoft.com/office/drawing/2014/main" id="{9267DBEC-9679-2232-4B80-15BD30BCB7A1}"/>
              </a:ext>
            </a:extLst>
          </p:cNvPr>
          <p:cNvSpPr>
            <a:spLocks noGrp="1"/>
          </p:cNvSpPr>
          <p:nvPr>
            <p:ph idx="1"/>
          </p:nvPr>
        </p:nvSpPr>
        <p:spPr/>
        <p:txBody>
          <a:bodyPr/>
          <a:lstStyle/>
          <a:p>
            <a:r>
              <a:rPr lang="en-US" dirty="0"/>
              <a:t>Solar array dimensions may be need further analysis to fit into minimum size sail center hole.</a:t>
            </a:r>
          </a:p>
          <a:p>
            <a:pPr lvl="1"/>
            <a:r>
              <a:rPr lang="en-US" dirty="0"/>
              <a:t>Adjusting length, width and deployment approach.</a:t>
            </a:r>
          </a:p>
        </p:txBody>
      </p:sp>
    </p:spTree>
    <p:extLst>
      <p:ext uri="{BB962C8B-B14F-4D97-AF65-F5344CB8AC3E}">
        <p14:creationId xmlns:p14="http://schemas.microsoft.com/office/powerpoint/2010/main" val="8895536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F9B90-F19A-C021-0958-A92D78FA0A69}"/>
              </a:ext>
            </a:extLst>
          </p:cNvPr>
          <p:cNvSpPr>
            <a:spLocks noGrp="1"/>
          </p:cNvSpPr>
          <p:nvPr>
            <p:ph type="title"/>
          </p:nvPr>
        </p:nvSpPr>
        <p:spPr>
          <a:xfrm>
            <a:off x="5569601" y="1859255"/>
            <a:ext cx="6366586" cy="2177143"/>
          </a:xfrm>
        </p:spPr>
        <p:txBody>
          <a:bodyPr/>
          <a:lstStyle/>
          <a:p>
            <a:r>
              <a:rPr lang="en-US" dirty="0"/>
              <a:t>Mission Analysis</a:t>
            </a:r>
            <a:br>
              <a:rPr lang="en-US" dirty="0"/>
            </a:br>
            <a:br>
              <a:rPr lang="en-US" dirty="0"/>
            </a:br>
            <a:r>
              <a:rPr lang="en-US" sz="2400" dirty="0">
                <a:solidFill>
                  <a:srgbClr val="FFFF00"/>
                </a:solidFill>
              </a:rPr>
              <a:t>James Pezent, Jared Sikes, and Rohan Sood</a:t>
            </a:r>
            <a:br>
              <a:rPr lang="en-US" sz="2400" dirty="0">
                <a:solidFill>
                  <a:srgbClr val="FFFF00"/>
                </a:solidFill>
              </a:rPr>
            </a:br>
            <a:br>
              <a:rPr lang="en-US" sz="2400" dirty="0">
                <a:solidFill>
                  <a:srgbClr val="FFFF00"/>
                </a:solidFill>
              </a:rPr>
            </a:br>
            <a:endParaRPr lang="en-US" sz="2400" dirty="0"/>
          </a:p>
        </p:txBody>
      </p:sp>
      <p:pic>
        <p:nvPicPr>
          <p:cNvPr id="3" name="Picture 2" descr="Logo, icon&#10;&#10;Description automatically generated">
            <a:extLst>
              <a:ext uri="{FF2B5EF4-FFF2-40B4-BE49-F238E27FC236}">
                <a16:creationId xmlns:a16="http://schemas.microsoft.com/office/drawing/2014/main" id="{32B16556-A813-4570-9BD5-FECBA062E93C}"/>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5675135" y="4036398"/>
            <a:ext cx="816076" cy="816076"/>
          </a:xfrm>
          <a:prstGeom prst="rect">
            <a:avLst/>
          </a:prstGeom>
        </p:spPr>
      </p:pic>
      <p:sp>
        <p:nvSpPr>
          <p:cNvPr id="4" name="Rectangle 3"/>
          <p:cNvSpPr/>
          <p:nvPr/>
        </p:nvSpPr>
        <p:spPr>
          <a:xfrm>
            <a:off x="6449786" y="3921784"/>
            <a:ext cx="6096000" cy="707886"/>
          </a:xfrm>
          <a:prstGeom prst="rect">
            <a:avLst/>
          </a:prstGeom>
        </p:spPr>
        <p:txBody>
          <a:bodyPr>
            <a:spAutoFit/>
          </a:bodyPr>
          <a:lstStyle/>
          <a:p>
            <a:r>
              <a:rPr lang="en-US" sz="2000" dirty="0">
                <a:solidFill>
                  <a:schemeClr val="bg1"/>
                </a:solidFill>
              </a:rPr>
              <a:t>Astrodynamics and Space Research Laboratory</a:t>
            </a:r>
            <a:br>
              <a:rPr lang="en-US" sz="2000" dirty="0">
                <a:solidFill>
                  <a:schemeClr val="bg1"/>
                </a:solidFill>
              </a:rPr>
            </a:br>
            <a:r>
              <a:rPr lang="en-US" sz="2000" dirty="0">
                <a:solidFill>
                  <a:schemeClr val="bg1"/>
                </a:solidFill>
              </a:rPr>
              <a:t>The University of Alabama</a:t>
            </a:r>
          </a:p>
        </p:txBody>
      </p:sp>
    </p:spTree>
    <p:extLst>
      <p:ext uri="{BB962C8B-B14F-4D97-AF65-F5344CB8AC3E}">
        <p14:creationId xmlns:p14="http://schemas.microsoft.com/office/powerpoint/2010/main" val="38198707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999C2-9C46-5B75-ED94-1BB6EF325887}"/>
              </a:ext>
            </a:extLst>
          </p:cNvPr>
          <p:cNvSpPr>
            <a:spLocks noGrp="1"/>
          </p:cNvSpPr>
          <p:nvPr>
            <p:ph type="title"/>
          </p:nvPr>
        </p:nvSpPr>
        <p:spPr/>
        <p:txBody>
          <a:bodyPr/>
          <a:lstStyle/>
          <a:p>
            <a:r>
              <a:rPr lang="en-US" dirty="0"/>
              <a:t>Work Summary</a:t>
            </a:r>
          </a:p>
        </p:txBody>
      </p:sp>
      <p:sp>
        <p:nvSpPr>
          <p:cNvPr id="3" name="Content Placeholder 2">
            <a:extLst>
              <a:ext uri="{FF2B5EF4-FFF2-40B4-BE49-F238E27FC236}">
                <a16:creationId xmlns:a16="http://schemas.microsoft.com/office/drawing/2014/main" id="{3F8C88F4-08F8-24B8-D706-5E5C3A335666}"/>
              </a:ext>
            </a:extLst>
          </p:cNvPr>
          <p:cNvSpPr>
            <a:spLocks noGrp="1"/>
          </p:cNvSpPr>
          <p:nvPr>
            <p:ph idx="1"/>
          </p:nvPr>
        </p:nvSpPr>
        <p:spPr/>
        <p:txBody>
          <a:bodyPr/>
          <a:lstStyle/>
          <a:p>
            <a:r>
              <a:rPr lang="en-US" dirty="0"/>
              <a:t>Analysis for two mission concepts:</a:t>
            </a:r>
          </a:p>
          <a:p>
            <a:pPr lvl="1"/>
            <a:r>
              <a:rPr lang="en-US" dirty="0"/>
              <a:t>Solar sail equipped node spacecraft</a:t>
            </a:r>
          </a:p>
          <a:p>
            <a:pPr lvl="1"/>
            <a:r>
              <a:rPr lang="en-US" dirty="0"/>
              <a:t>Chemical propulsion equipped node spacecraft</a:t>
            </a:r>
          </a:p>
        </p:txBody>
      </p:sp>
    </p:spTree>
    <p:extLst>
      <p:ext uri="{BB962C8B-B14F-4D97-AF65-F5344CB8AC3E}">
        <p14:creationId xmlns:p14="http://schemas.microsoft.com/office/powerpoint/2010/main" val="12977393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Key Assumptions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267DBEC-9679-2232-4B80-15BD30BCB7A1}"/>
                  </a:ext>
                </a:extLst>
              </p:cNvPr>
              <p:cNvSpPr>
                <a:spLocks noGrp="1"/>
              </p:cNvSpPr>
              <p:nvPr>
                <p:ph idx="1"/>
              </p:nvPr>
            </p:nvSpPr>
            <p:spPr/>
            <p:txBody>
              <a:bodyPr/>
              <a:lstStyle/>
              <a:p>
                <a:r>
                  <a:rPr lang="en-US" dirty="0"/>
                  <a:t>Solar Sailing Spacecraft</a:t>
                </a:r>
              </a:p>
              <a:p>
                <a:pPr lvl="1"/>
                <a:r>
                  <a:rPr lang="en-US" dirty="0"/>
                  <a:t>Hub Spacecraft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𝑐</m:t>
                        </m:r>
                      </m:sub>
                    </m:sSub>
                    <m:r>
                      <a:rPr lang="en-US" b="0" i="1" smtClean="0">
                        <a:latin typeface="Cambria Math" panose="02040503050406030204" pitchFamily="18" charset="0"/>
                      </a:rPr>
                      <m:t>=0.12 </m:t>
                    </m:r>
                    <m:f>
                      <m:fPr>
                        <m:ctrlPr>
                          <a:rPr lang="en-US" b="0" i="1" smtClean="0">
                            <a:latin typeface="Cambria Math" panose="02040503050406030204" pitchFamily="18" charset="0"/>
                          </a:rPr>
                        </m:ctrlPr>
                      </m:fPr>
                      <m:num>
                        <m:r>
                          <a:rPr lang="en-US" b="0" i="1" smtClean="0">
                            <a:latin typeface="Cambria Math" panose="02040503050406030204" pitchFamily="18" charset="0"/>
                          </a:rPr>
                          <m:t>𝑚𝑚</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2</m:t>
                            </m:r>
                          </m:sup>
                        </m:sSup>
                      </m:den>
                    </m:f>
                  </m:oMath>
                </a14:m>
                <a:endParaRPr lang="en-US" dirty="0"/>
              </a:p>
              <a:p>
                <a:pPr lvl="1"/>
                <a:r>
                  <a:rPr lang="en-US" dirty="0"/>
                  <a:t>Spoke Spacecraft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𝑐</m:t>
                        </m:r>
                      </m:sub>
                    </m:sSub>
                    <m:r>
                      <a:rPr lang="en-US" b="0" i="1" smtClean="0">
                        <a:latin typeface="Cambria Math" panose="02040503050406030204" pitchFamily="18" charset="0"/>
                      </a:rPr>
                      <m:t>=0.06 </m:t>
                    </m:r>
                    <m:f>
                      <m:fPr>
                        <m:ctrlPr>
                          <a:rPr lang="en-US" b="0" i="1" smtClean="0">
                            <a:latin typeface="Cambria Math" panose="02040503050406030204" pitchFamily="18" charset="0"/>
                          </a:rPr>
                        </m:ctrlPr>
                      </m:fPr>
                      <m:num>
                        <m:r>
                          <a:rPr lang="en-US" b="0" i="1" smtClean="0">
                            <a:latin typeface="Cambria Math" panose="02040503050406030204" pitchFamily="18" charset="0"/>
                          </a:rPr>
                          <m:t>𝑚𝑚</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2</m:t>
                            </m:r>
                          </m:sup>
                        </m:sSup>
                      </m:den>
                    </m:f>
                  </m:oMath>
                </a14:m>
                <a:endParaRPr lang="en-US" dirty="0"/>
              </a:p>
              <a:p>
                <a:pPr lvl="1"/>
                <a:r>
                  <a:rPr lang="en-US" dirty="0"/>
                  <a:t>Max Sun-incidence Angle (</a:t>
                </a:r>
                <a14:m>
                  <m:oMath xmlns:m="http://schemas.openxmlformats.org/officeDocument/2006/math">
                    <m:r>
                      <a:rPr lang="en-US" b="0" i="1" smtClean="0">
                        <a:latin typeface="Cambria Math" panose="02040503050406030204" pitchFamily="18" charset="0"/>
                      </a:rPr>
                      <m:t>𝛼</m:t>
                    </m:r>
                  </m:oMath>
                </a14:m>
                <a:r>
                  <a:rPr lang="en-US" dirty="0"/>
                  <a:t>) = </a:t>
                </a:r>
                <a14:m>
                  <m:oMath xmlns:m="http://schemas.openxmlformats.org/officeDocument/2006/math">
                    <m:r>
                      <a:rPr lang="en-US" b="0" i="1" smtClean="0">
                        <a:latin typeface="Cambria Math" panose="02040503050406030204" pitchFamily="18" charset="0"/>
                      </a:rPr>
                      <m:t>60°</m:t>
                    </m:r>
                  </m:oMath>
                </a14:m>
                <a:r>
                  <a:rPr lang="en-US" dirty="0"/>
                  <a:t> </a:t>
                </a:r>
              </a:p>
              <a:p>
                <a:endParaRPr lang="en-US" dirty="0"/>
              </a:p>
              <a:p>
                <a:r>
                  <a:rPr lang="en-US" dirty="0"/>
                  <a:t>Chemical Propulsion Spacecraft</a:t>
                </a:r>
              </a:p>
              <a:p>
                <a:pPr lvl="1"/>
                <a:r>
                  <a:rPr lang="en-US" dirty="0"/>
                  <a:t>3 Impulsive maneuvers per spacecraft</a:t>
                </a:r>
              </a:p>
              <a:p>
                <a:pPr lvl="1"/>
                <a:endParaRPr lang="en-US" dirty="0"/>
              </a:p>
              <a:p>
                <a:r>
                  <a:rPr lang="en-US" dirty="0"/>
                  <a:t>Earth-Sun Circular Restricted Three Body Problem</a:t>
                </a:r>
              </a:p>
              <a:p>
                <a:endParaRPr lang="en-US" dirty="0"/>
              </a:p>
              <a:p>
                <a:endParaRPr lang="en-US" dirty="0"/>
              </a:p>
            </p:txBody>
          </p:sp>
        </mc:Choice>
        <mc:Fallback xmlns="">
          <p:sp>
            <p:nvSpPr>
              <p:cNvPr id="3" name="Content Placeholder 2">
                <a:extLst>
                  <a:ext uri="{FF2B5EF4-FFF2-40B4-BE49-F238E27FC236}">
                    <a16:creationId xmlns:a16="http://schemas.microsoft.com/office/drawing/2014/main" id="{9267DBEC-9679-2232-4B80-15BD30BCB7A1}"/>
                  </a:ext>
                </a:extLst>
              </p:cNvPr>
              <p:cNvSpPr>
                <a:spLocks noGrp="1" noRot="1" noChangeAspect="1" noMove="1" noResize="1" noEditPoints="1" noAdjustHandles="1" noChangeArrowheads="1" noChangeShapeType="1" noTextEdit="1"/>
              </p:cNvSpPr>
              <p:nvPr>
                <p:ph idx="1"/>
              </p:nvPr>
            </p:nvSpPr>
            <p:spPr>
              <a:blipFill>
                <a:blip r:embed="rId2"/>
                <a:stretch>
                  <a:fillRect l="-888" t="-2000"/>
                </a:stretch>
              </a:blipFill>
            </p:spPr>
            <p:txBody>
              <a:bodyPr/>
              <a:lstStyle/>
              <a:p>
                <a:r>
                  <a:rPr lang="en-US">
                    <a:noFill/>
                  </a:rPr>
                  <a:t> </a:t>
                </a:r>
              </a:p>
            </p:txBody>
          </p:sp>
        </mc:Fallback>
      </mc:AlternateContent>
    </p:spTree>
    <p:extLst>
      <p:ext uri="{BB962C8B-B14F-4D97-AF65-F5344CB8AC3E}">
        <p14:creationId xmlns:p14="http://schemas.microsoft.com/office/powerpoint/2010/main" val="34254494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Approach and Tools</a:t>
            </a:r>
          </a:p>
        </p:txBody>
      </p:sp>
      <p:sp>
        <p:nvSpPr>
          <p:cNvPr id="3" name="Content Placeholder 2">
            <a:extLst>
              <a:ext uri="{FF2B5EF4-FFF2-40B4-BE49-F238E27FC236}">
                <a16:creationId xmlns:a16="http://schemas.microsoft.com/office/drawing/2014/main" id="{9267DBEC-9679-2232-4B80-15BD30BCB7A1}"/>
              </a:ext>
            </a:extLst>
          </p:cNvPr>
          <p:cNvSpPr>
            <a:spLocks noGrp="1"/>
          </p:cNvSpPr>
          <p:nvPr>
            <p:ph idx="1"/>
          </p:nvPr>
        </p:nvSpPr>
        <p:spPr/>
        <p:txBody>
          <a:bodyPr/>
          <a:lstStyle/>
          <a:p>
            <a:r>
              <a:rPr lang="en-US" dirty="0"/>
              <a:t>Astrodynamics and Science Enabling Toolkit</a:t>
            </a:r>
          </a:p>
          <a:p>
            <a:pPr lvl="1"/>
            <a:r>
              <a:rPr lang="en-US" dirty="0"/>
              <a:t>Multiple shooting and LGL Collocation</a:t>
            </a:r>
          </a:p>
          <a:p>
            <a:pPr lvl="1"/>
            <a:endParaRPr lang="en-US" dirty="0"/>
          </a:p>
          <a:p>
            <a:endParaRPr lang="en-US" dirty="0"/>
          </a:p>
        </p:txBody>
      </p:sp>
    </p:spTree>
    <p:extLst>
      <p:ext uri="{BB962C8B-B14F-4D97-AF65-F5344CB8AC3E}">
        <p14:creationId xmlns:p14="http://schemas.microsoft.com/office/powerpoint/2010/main" val="31226350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Results: Solar Sailing</a:t>
            </a:r>
          </a:p>
        </p:txBody>
      </p:sp>
      <p:pic>
        <p:nvPicPr>
          <p:cNvPr id="4" name="Content Placeholder 3">
            <a:extLst>
              <a:ext uri="{FF2B5EF4-FFF2-40B4-BE49-F238E27FC236}">
                <a16:creationId xmlns:a16="http://schemas.microsoft.com/office/drawing/2014/main" id="{48A0434D-4305-E6B9-AEBD-E71586068EE6}"/>
              </a:ext>
            </a:extLst>
          </p:cNvPr>
          <p:cNvPicPr>
            <a:picLocks noGrp="1" noRot="1" noChangeAspect="1" noMove="1" noResize="1" noEditPoints="1" noAdjustHandles="1" noChangeArrowheads="1" noChangeShapeType="1" noCrop="1"/>
          </p:cNvPicPr>
          <p:nvPr>
            <p:ph idx="1"/>
          </p:nvPr>
        </p:nvPicPr>
        <p:blipFill rotWithShape="1">
          <a:blip r:embed="rId2"/>
          <a:srcRect r="527"/>
          <a:stretch/>
        </p:blipFill>
        <p:spPr>
          <a:xfrm>
            <a:off x="263525" y="1273704"/>
            <a:ext cx="11420475" cy="4663016"/>
          </a:xfrm>
          <a:prstGeom prst="rect">
            <a:avLst/>
          </a:prstGeom>
        </p:spPr>
      </p:pic>
      <p:sp>
        <p:nvSpPr>
          <p:cNvPr id="8" name="Arc 7">
            <a:extLst>
              <a:ext uri="{FF2B5EF4-FFF2-40B4-BE49-F238E27FC236}">
                <a16:creationId xmlns:a16="http://schemas.microsoft.com/office/drawing/2014/main" id="{798BEE6E-03C2-2E23-C22F-EF5BE24A512F}"/>
              </a:ext>
            </a:extLst>
          </p:cNvPr>
          <p:cNvSpPr/>
          <p:nvPr/>
        </p:nvSpPr>
        <p:spPr>
          <a:xfrm rot="226869">
            <a:off x="8008528" y="3055381"/>
            <a:ext cx="2867819" cy="914400"/>
          </a:xfrm>
          <a:prstGeom prst="arc">
            <a:avLst>
              <a:gd name="adj1" fmla="val 14178593"/>
              <a:gd name="adj2" fmla="val 19507726"/>
            </a:avLst>
          </a:prstGeom>
          <a:ln w="1270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Arc 8">
            <a:extLst>
              <a:ext uri="{FF2B5EF4-FFF2-40B4-BE49-F238E27FC236}">
                <a16:creationId xmlns:a16="http://schemas.microsoft.com/office/drawing/2014/main" id="{BBC72FE1-8001-75E4-0B94-C4745629911F}"/>
              </a:ext>
            </a:extLst>
          </p:cNvPr>
          <p:cNvSpPr/>
          <p:nvPr/>
        </p:nvSpPr>
        <p:spPr>
          <a:xfrm rot="11752035" flipH="1">
            <a:off x="1956200" y="4203501"/>
            <a:ext cx="817055" cy="914400"/>
          </a:xfrm>
          <a:prstGeom prst="arc">
            <a:avLst>
              <a:gd name="adj1" fmla="val 14178593"/>
              <a:gd name="adj2" fmla="val 19507726"/>
            </a:avLst>
          </a:prstGeom>
          <a:ln w="1270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Arc 9">
            <a:extLst>
              <a:ext uri="{FF2B5EF4-FFF2-40B4-BE49-F238E27FC236}">
                <a16:creationId xmlns:a16="http://schemas.microsoft.com/office/drawing/2014/main" id="{F9B1240F-205C-8041-1C1D-5C989107F0FF}"/>
              </a:ext>
            </a:extLst>
          </p:cNvPr>
          <p:cNvSpPr/>
          <p:nvPr/>
        </p:nvSpPr>
        <p:spPr>
          <a:xfrm rot="11752035" flipH="1">
            <a:off x="2722465" y="2609789"/>
            <a:ext cx="1855988" cy="914400"/>
          </a:xfrm>
          <a:prstGeom prst="arc">
            <a:avLst>
              <a:gd name="adj1" fmla="val 14178593"/>
              <a:gd name="adj2" fmla="val 20005131"/>
            </a:avLst>
          </a:prstGeom>
          <a:ln w="1270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9032169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4C8E6-A555-C7D1-68DE-2073259398E3}"/>
              </a:ext>
            </a:extLst>
          </p:cNvPr>
          <p:cNvSpPr>
            <a:spLocks noGrp="1"/>
          </p:cNvSpPr>
          <p:nvPr>
            <p:ph type="title"/>
          </p:nvPr>
        </p:nvSpPr>
        <p:spPr/>
        <p:txBody>
          <a:bodyPr/>
          <a:lstStyle/>
          <a:p>
            <a:r>
              <a:rPr lang="en-US" dirty="0"/>
              <a:t>Results: Solar Sailing</a:t>
            </a:r>
          </a:p>
        </p:txBody>
      </p:sp>
      <p:pic>
        <p:nvPicPr>
          <p:cNvPr id="7" name="Content Placeholder 6" descr="A green line with red dots&#10;&#10;Description automatically generated">
            <a:extLst>
              <a:ext uri="{FF2B5EF4-FFF2-40B4-BE49-F238E27FC236}">
                <a16:creationId xmlns:a16="http://schemas.microsoft.com/office/drawing/2014/main" id="{ECBE8BF3-2E4F-0549-42B7-782BD494527F}"/>
              </a:ext>
            </a:extLst>
          </p:cNvPr>
          <p:cNvPicPr>
            <a:picLocks noGrp="1" noChangeAspect="1"/>
          </p:cNvPicPr>
          <p:nvPr>
            <p:ph idx="1"/>
          </p:nvPr>
        </p:nvPicPr>
        <p:blipFill>
          <a:blip r:embed="rId2"/>
          <a:stretch>
            <a:fillRect/>
          </a:stretch>
        </p:blipFill>
        <p:spPr>
          <a:xfrm>
            <a:off x="263525" y="2005138"/>
            <a:ext cx="11420475" cy="3200148"/>
          </a:xfrm>
        </p:spPr>
      </p:pic>
      <p:sp>
        <p:nvSpPr>
          <p:cNvPr id="3" name="TextBox 2">
            <a:extLst>
              <a:ext uri="{FF2B5EF4-FFF2-40B4-BE49-F238E27FC236}">
                <a16:creationId xmlns:a16="http://schemas.microsoft.com/office/drawing/2014/main" id="{462C4991-91A7-8350-3D61-90C900F2881D}"/>
              </a:ext>
            </a:extLst>
          </p:cNvPr>
          <p:cNvSpPr txBox="1"/>
          <p:nvPr/>
        </p:nvSpPr>
        <p:spPr>
          <a:xfrm>
            <a:off x="10316497" y="2998169"/>
            <a:ext cx="1363739" cy="461665"/>
          </a:xfrm>
          <a:prstGeom prst="rect">
            <a:avLst/>
          </a:prstGeom>
          <a:solidFill>
            <a:schemeClr val="bg1"/>
          </a:solidFill>
        </p:spPr>
        <p:txBody>
          <a:bodyPr wrap="square" rtlCol="0">
            <a:spAutoFit/>
          </a:bodyPr>
          <a:lstStyle/>
          <a:p>
            <a:pPr algn="ctr"/>
            <a:r>
              <a:rPr lang="en-US" sz="1200" dirty="0">
                <a:latin typeface="Arial" panose="020B0604020202020204" pitchFamily="34" charset="0"/>
                <a:cs typeface="Arial" panose="020B0604020202020204" pitchFamily="34" charset="0"/>
              </a:rPr>
              <a:t>Nodes Arrive</a:t>
            </a:r>
          </a:p>
          <a:p>
            <a:pPr algn="ctr"/>
            <a:r>
              <a:rPr lang="en-US" sz="1200" dirty="0">
                <a:latin typeface="Arial" panose="020B0604020202020204" pitchFamily="34" charset="0"/>
                <a:cs typeface="Arial" panose="020B0604020202020204" pitchFamily="34" charset="0"/>
              </a:rPr>
              <a:t>Phased at L1</a:t>
            </a:r>
          </a:p>
        </p:txBody>
      </p:sp>
    </p:spTree>
    <p:extLst>
      <p:ext uri="{BB962C8B-B14F-4D97-AF65-F5344CB8AC3E}">
        <p14:creationId xmlns:p14="http://schemas.microsoft.com/office/powerpoint/2010/main" val="38445155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Results: Chemical Propulsion </a:t>
            </a:r>
          </a:p>
        </p:txBody>
      </p:sp>
      <p:pic>
        <p:nvPicPr>
          <p:cNvPr id="4" name="Content Placeholder 3">
            <a:extLst>
              <a:ext uri="{FF2B5EF4-FFF2-40B4-BE49-F238E27FC236}">
                <a16:creationId xmlns:a16="http://schemas.microsoft.com/office/drawing/2014/main" id="{FE495660-A406-8585-E2F5-10BDEE9F31B3}"/>
              </a:ext>
            </a:extLst>
          </p:cNvPr>
          <p:cNvPicPr>
            <a:picLocks noGrp="1" noChangeAspect="1"/>
          </p:cNvPicPr>
          <p:nvPr>
            <p:ph idx="1"/>
          </p:nvPr>
        </p:nvPicPr>
        <p:blipFill>
          <a:blip r:embed="rId2">
            <a:extLst>
              <a:ext uri="{96DAC541-7B7A-43D3-8B79-37D633B846F1}">
                <asvg:svgBlip xmlns:asvg="http://schemas.microsoft.com/office/drawing/2016/SVG/main" r:embed="rId3"/>
              </a:ext>
            </a:extLst>
          </a:blip>
          <a:stretch>
            <a:fillRect/>
          </a:stretch>
        </p:blipFill>
        <p:spPr>
          <a:xfrm>
            <a:off x="301625" y="1385887"/>
            <a:ext cx="11344275" cy="4438650"/>
          </a:xfrm>
        </p:spPr>
      </p:pic>
    </p:spTree>
    <p:extLst>
      <p:ext uri="{BB962C8B-B14F-4D97-AF65-F5344CB8AC3E}">
        <p14:creationId xmlns:p14="http://schemas.microsoft.com/office/powerpoint/2010/main" val="13664975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Results: Chemical Propulsion </a:t>
            </a:r>
          </a:p>
        </p:txBody>
      </p:sp>
      <p:sp>
        <p:nvSpPr>
          <p:cNvPr id="3" name="Content Placeholder 2"/>
          <p:cNvSpPr>
            <a:spLocks noGrp="1"/>
          </p:cNvSpPr>
          <p:nvPr>
            <p:ph idx="1"/>
          </p:nvPr>
        </p:nvSpPr>
        <p:spPr>
          <a:xfrm>
            <a:off x="264160" y="1073784"/>
            <a:ext cx="4585425" cy="5062855"/>
          </a:xfrm>
        </p:spPr>
        <p:txBody>
          <a:bodyPr>
            <a:normAutofit lnSpcReduction="10000"/>
          </a:bodyPr>
          <a:lstStyle/>
          <a:p>
            <a:pPr>
              <a:buFont typeface="Wingdings" panose="05000000000000000000" pitchFamily="2" charset="2"/>
              <a:buChar char="Ø"/>
            </a:pPr>
            <a:r>
              <a:rPr lang="en-US" dirty="0"/>
              <a:t>Improve Q factor and obey SES constraints</a:t>
            </a:r>
          </a:p>
          <a:p>
            <a:pPr lvl="1">
              <a:buFont typeface="Wingdings" panose="05000000000000000000" pitchFamily="2" charset="2"/>
              <a:buChar char="Ø"/>
            </a:pPr>
            <a:r>
              <a:rPr lang="en-US" dirty="0"/>
              <a:t>Doubled Z amplitude</a:t>
            </a:r>
          </a:p>
          <a:p>
            <a:pPr lvl="1">
              <a:buFont typeface="Wingdings" panose="05000000000000000000" pitchFamily="2" charset="2"/>
              <a:buChar char="Ø"/>
            </a:pPr>
            <a:r>
              <a:rPr lang="en-US" dirty="0"/>
              <a:t>&gt; 5 degree (Sun-Earth-Spacecraft) SES angle at all times for exclusion zone</a:t>
            </a:r>
          </a:p>
          <a:p>
            <a:pPr lvl="1">
              <a:buFont typeface="Wingdings" panose="05000000000000000000" pitchFamily="2" charset="2"/>
              <a:buChar char="Ø"/>
            </a:pPr>
            <a:r>
              <a:rPr lang="en-US" dirty="0"/>
              <a:t>Increases DV by 60 m/s per spacecraft</a:t>
            </a:r>
          </a:p>
          <a:p>
            <a:pPr lvl="1">
              <a:buFont typeface="Wingdings" panose="05000000000000000000" pitchFamily="2" charset="2"/>
              <a:buChar char="Ø"/>
            </a:pPr>
            <a:r>
              <a:rPr lang="en-US" dirty="0"/>
              <a:t>Total DV 531 m/s per node for two nodes and            63 m/s for third node</a:t>
            </a:r>
          </a:p>
          <a:p>
            <a:pPr lvl="1">
              <a:buFont typeface="Wingdings" panose="05000000000000000000" pitchFamily="2" charset="2"/>
              <a:buChar char="Ø"/>
            </a:pPr>
            <a:r>
              <a:rPr lang="en-US" dirty="0">
                <a:solidFill>
                  <a:srgbClr val="00B050"/>
                </a:solidFill>
              </a:rPr>
              <a:t>Chemical prop feasible (preferred) solution compared to solar sail     for three nodes</a:t>
            </a:r>
          </a:p>
        </p:txBody>
      </p:sp>
      <p:pic>
        <p:nvPicPr>
          <p:cNvPr id="5" name="Graphic 7">
            <a:extLst>
              <a:ext uri="{FF2B5EF4-FFF2-40B4-BE49-F238E27FC236}">
                <a16:creationId xmlns:a16="http://schemas.microsoft.com/office/drawing/2014/main" id="{D115999D-8CDE-156B-6BE5-F25BFF29BFE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59825" y="4069583"/>
            <a:ext cx="7860028" cy="2377567"/>
          </a:xfrm>
          <a:prstGeom prst="rect">
            <a:avLst/>
          </a:prstGeom>
        </p:spPr>
      </p:pic>
      <p:grpSp>
        <p:nvGrpSpPr>
          <p:cNvPr id="9" name="Group 8"/>
          <p:cNvGrpSpPr/>
          <p:nvPr/>
        </p:nvGrpSpPr>
        <p:grpSpPr>
          <a:xfrm>
            <a:off x="5263401" y="780473"/>
            <a:ext cx="6303275" cy="2983031"/>
            <a:chOff x="5263401" y="780473"/>
            <a:chExt cx="6303275" cy="2983031"/>
          </a:xfrm>
        </p:grpSpPr>
        <p:pic>
          <p:nvPicPr>
            <p:cNvPr id="6" name="Graphic 10">
              <a:extLst>
                <a:ext uri="{FF2B5EF4-FFF2-40B4-BE49-F238E27FC236}">
                  <a16:creationId xmlns:a16="http://schemas.microsoft.com/office/drawing/2014/main" id="{0209272B-4388-1933-E563-BE2A33E5E50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263401" y="780473"/>
              <a:ext cx="6303275" cy="2983031"/>
            </a:xfrm>
            <a:prstGeom prst="rect">
              <a:avLst/>
            </a:prstGeom>
          </p:spPr>
        </p:pic>
        <p:sp>
          <p:nvSpPr>
            <p:cNvPr id="7" name="TextBox 6"/>
            <p:cNvSpPr txBox="1"/>
            <p:nvPr/>
          </p:nvSpPr>
          <p:spPr>
            <a:xfrm>
              <a:off x="10856704" y="2928058"/>
              <a:ext cx="579676" cy="431829"/>
            </a:xfrm>
            <a:prstGeom prst="rect">
              <a:avLst/>
            </a:prstGeom>
            <a:solidFill>
              <a:schemeClr val="bg1"/>
            </a:solidFill>
          </p:spPr>
          <p:txBody>
            <a:bodyPr wrap="square" rtlCol="0">
              <a:spAutoFit/>
            </a:bodyPr>
            <a:lstStyle/>
            <a:p>
              <a:r>
                <a:rPr lang="en-US" sz="700" dirty="0"/>
                <a:t>Node -1</a:t>
              </a:r>
            </a:p>
            <a:p>
              <a:r>
                <a:rPr lang="en-US" sz="700" dirty="0"/>
                <a:t>Node -2</a:t>
              </a:r>
            </a:p>
            <a:p>
              <a:r>
                <a:rPr lang="en-US" sz="700" dirty="0"/>
                <a:t>Node -3</a:t>
              </a:r>
            </a:p>
          </p:txBody>
        </p:sp>
        <p:pic>
          <p:nvPicPr>
            <p:cNvPr id="8" name="Graphic 10">
              <a:extLst>
                <a:ext uri="{FF2B5EF4-FFF2-40B4-BE49-F238E27FC236}">
                  <a16:creationId xmlns:a16="http://schemas.microsoft.com/office/drawing/2014/main" id="{0209272B-4388-1933-E563-BE2A33E5E50F}"/>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88815" t="72737" r="7328" b="15231"/>
            <a:stretch/>
          </p:blipFill>
          <p:spPr>
            <a:xfrm>
              <a:off x="10590028" y="2984903"/>
              <a:ext cx="296447" cy="318138"/>
            </a:xfrm>
            <a:prstGeom prst="rect">
              <a:avLst/>
            </a:prstGeom>
          </p:spPr>
        </p:pic>
      </p:grpSp>
    </p:spTree>
    <p:extLst>
      <p:ext uri="{BB962C8B-B14F-4D97-AF65-F5344CB8AC3E}">
        <p14:creationId xmlns:p14="http://schemas.microsoft.com/office/powerpoint/2010/main" val="12999436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Results: Chemical Propulsion </a:t>
            </a:r>
          </a:p>
        </p:txBody>
      </p:sp>
      <p:sp>
        <p:nvSpPr>
          <p:cNvPr id="5" name="Content Placeholder 4">
            <a:extLst>
              <a:ext uri="{FF2B5EF4-FFF2-40B4-BE49-F238E27FC236}">
                <a16:creationId xmlns:a16="http://schemas.microsoft.com/office/drawing/2014/main" id="{7270D919-0ABD-7FFE-AFC1-97CDF338E2DF}"/>
              </a:ext>
            </a:extLst>
          </p:cNvPr>
          <p:cNvSpPr>
            <a:spLocks noGrp="1"/>
          </p:cNvSpPr>
          <p:nvPr>
            <p:ph idx="1"/>
          </p:nvPr>
        </p:nvSpPr>
        <p:spPr>
          <a:xfrm>
            <a:off x="264160" y="1073784"/>
            <a:ext cx="11419840" cy="4695645"/>
          </a:xfrm>
        </p:spPr>
        <p:txBody>
          <a:bodyPr/>
          <a:lstStyle/>
          <a:p>
            <a:endParaRPr lang="en-US" dirty="0"/>
          </a:p>
        </p:txBody>
      </p:sp>
      <p:sp>
        <p:nvSpPr>
          <p:cNvPr id="6" name="Rectangle 5"/>
          <p:cNvSpPr/>
          <p:nvPr/>
        </p:nvSpPr>
        <p:spPr>
          <a:xfrm>
            <a:off x="450174" y="5865374"/>
            <a:ext cx="11398926" cy="646331"/>
          </a:xfrm>
          <a:prstGeom prst="rect">
            <a:avLst/>
          </a:prstGeom>
        </p:spPr>
        <p:txBody>
          <a:bodyPr wrap="square">
            <a:spAutoFit/>
          </a:bodyPr>
          <a:lstStyle/>
          <a:p>
            <a:r>
              <a:rPr lang="en-US" dirty="0">
                <a:solidFill>
                  <a:schemeClr val="bg1"/>
                </a:solidFill>
              </a:rPr>
              <a:t>Impulsive mission requires 531 m/s per spacecraft (for two nodes) at a minimum to be able to do the mission quickly. The third node requires 63 m/s</a:t>
            </a:r>
          </a:p>
        </p:txBody>
      </p:sp>
      <p:pic>
        <p:nvPicPr>
          <p:cNvPr id="4" name="Picture 3">
            <a:extLst>
              <a:ext uri="{FF2B5EF4-FFF2-40B4-BE49-F238E27FC236}">
                <a16:creationId xmlns:a16="http://schemas.microsoft.com/office/drawing/2014/main" id="{92E2BC43-7A0B-DAEA-0561-5B8E76CF2B3B}"/>
              </a:ext>
            </a:extLst>
          </p:cNvPr>
          <p:cNvPicPr>
            <a:picLocks noChangeAspect="1"/>
          </p:cNvPicPr>
          <p:nvPr/>
        </p:nvPicPr>
        <p:blipFill>
          <a:blip r:embed="rId2"/>
          <a:stretch>
            <a:fillRect/>
          </a:stretch>
        </p:blipFill>
        <p:spPr>
          <a:xfrm>
            <a:off x="279400" y="2068885"/>
            <a:ext cx="11195050" cy="2818856"/>
          </a:xfrm>
          <a:prstGeom prst="rect">
            <a:avLst/>
          </a:prstGeom>
        </p:spPr>
      </p:pic>
    </p:spTree>
    <p:extLst>
      <p:ext uri="{BB962C8B-B14F-4D97-AF65-F5344CB8AC3E}">
        <p14:creationId xmlns:p14="http://schemas.microsoft.com/office/powerpoint/2010/main" val="19834266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Conclusions and Recommendations</a:t>
            </a:r>
          </a:p>
        </p:txBody>
      </p:sp>
      <p:sp>
        <p:nvSpPr>
          <p:cNvPr id="3" name="Content Placeholder 2">
            <a:extLst>
              <a:ext uri="{FF2B5EF4-FFF2-40B4-BE49-F238E27FC236}">
                <a16:creationId xmlns:a16="http://schemas.microsoft.com/office/drawing/2014/main" id="{9267DBEC-9679-2232-4B80-15BD30BCB7A1}"/>
              </a:ext>
            </a:extLst>
          </p:cNvPr>
          <p:cNvSpPr>
            <a:spLocks noGrp="1"/>
          </p:cNvSpPr>
          <p:nvPr>
            <p:ph idx="1"/>
          </p:nvPr>
        </p:nvSpPr>
        <p:spPr>
          <a:xfrm>
            <a:off x="264159" y="1073784"/>
            <a:ext cx="11742125" cy="5062855"/>
          </a:xfrm>
        </p:spPr>
        <p:txBody>
          <a:bodyPr>
            <a:normAutofit fontScale="92500" lnSpcReduction="10000"/>
          </a:bodyPr>
          <a:lstStyle/>
          <a:p>
            <a:r>
              <a:rPr lang="en-US" dirty="0"/>
              <a:t>Solar sailing proves to be feasible option</a:t>
            </a:r>
          </a:p>
          <a:p>
            <a:pPr lvl="1"/>
            <a:r>
              <a:rPr lang="en-US" dirty="0"/>
              <a:t>Hub: Solar Cruiser size</a:t>
            </a:r>
          </a:p>
          <a:p>
            <a:pPr lvl="1"/>
            <a:r>
              <a:rPr lang="en-US" dirty="0"/>
              <a:t>Nodes: NEA Scout size</a:t>
            </a:r>
          </a:p>
          <a:p>
            <a:pPr lvl="1"/>
            <a:r>
              <a:rPr lang="en-US" dirty="0"/>
              <a:t>Additional analysis recommended for:</a:t>
            </a:r>
          </a:p>
          <a:p>
            <a:pPr lvl="2"/>
            <a:r>
              <a:rPr lang="en-US" dirty="0"/>
              <a:t>New/updated constraints to be incorporated</a:t>
            </a:r>
          </a:p>
          <a:p>
            <a:pPr lvl="2"/>
            <a:r>
              <a:rPr lang="en-US" dirty="0"/>
              <a:t>High-fidelity analysis</a:t>
            </a:r>
          </a:p>
          <a:p>
            <a:r>
              <a:rPr lang="en-US" dirty="0"/>
              <a:t>Preliminary analysis for chemical propulsion gives higher but more realistic numbers</a:t>
            </a:r>
          </a:p>
          <a:p>
            <a:pPr lvl="1"/>
            <a:r>
              <a:rPr lang="en-US" dirty="0"/>
              <a:t>The DV requirements are higher compared to SOHO because node phasing require additional propellant</a:t>
            </a:r>
          </a:p>
          <a:p>
            <a:pPr lvl="1"/>
            <a:r>
              <a:rPr lang="en-US" dirty="0"/>
              <a:t>Increasing or decreasing number of DV maneuvers per node did not have significant effect on overall DV. </a:t>
            </a:r>
          </a:p>
          <a:p>
            <a:pPr lvl="1"/>
            <a:r>
              <a:rPr lang="en-US" dirty="0"/>
              <a:t>Three maneuvers per node appeared to be sweet spot.</a:t>
            </a:r>
          </a:p>
          <a:p>
            <a:pPr lvl="1"/>
            <a:r>
              <a:rPr lang="en-US" dirty="0"/>
              <a:t>Additional analysis in higher-fidelity model will be good down the line.</a:t>
            </a:r>
          </a:p>
          <a:p>
            <a:r>
              <a:rPr lang="en-US" b="1" dirty="0">
                <a:solidFill>
                  <a:srgbClr val="00B050"/>
                </a:solidFill>
              </a:rPr>
              <a:t>Chemical Propulsion for three nodes and solar sail for hub is preferred</a:t>
            </a:r>
            <a:endParaRPr lang="en-US" dirty="0">
              <a:solidFill>
                <a:srgbClr val="00B050"/>
              </a:solidFill>
            </a:endParaRPr>
          </a:p>
        </p:txBody>
      </p:sp>
    </p:spTree>
    <p:extLst>
      <p:ext uri="{BB962C8B-B14F-4D97-AF65-F5344CB8AC3E}">
        <p14:creationId xmlns:p14="http://schemas.microsoft.com/office/powerpoint/2010/main" val="2076443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F9B90-F19A-C021-0958-A92D78FA0A69}"/>
              </a:ext>
            </a:extLst>
          </p:cNvPr>
          <p:cNvSpPr>
            <a:spLocks noGrp="1"/>
          </p:cNvSpPr>
          <p:nvPr>
            <p:ph type="title"/>
          </p:nvPr>
        </p:nvSpPr>
        <p:spPr>
          <a:xfrm>
            <a:off x="5449858" y="1839686"/>
            <a:ext cx="5614382" cy="2177143"/>
          </a:xfrm>
        </p:spPr>
        <p:txBody>
          <a:bodyPr/>
          <a:lstStyle/>
          <a:p>
            <a:r>
              <a:rPr lang="en-US" dirty="0"/>
              <a:t>Hub Solar Sail System</a:t>
            </a:r>
            <a:br>
              <a:rPr lang="en-US" dirty="0"/>
            </a:br>
            <a:br>
              <a:rPr lang="en-US" dirty="0"/>
            </a:br>
            <a:r>
              <a:rPr lang="en-US" sz="2400" dirty="0">
                <a:solidFill>
                  <a:srgbClr val="FFFF00"/>
                </a:solidFill>
              </a:rPr>
              <a:t>Dana Turse/ Redwire</a:t>
            </a:r>
          </a:p>
        </p:txBody>
      </p:sp>
    </p:spTree>
    <p:extLst>
      <p:ext uri="{BB962C8B-B14F-4D97-AF65-F5344CB8AC3E}">
        <p14:creationId xmlns:p14="http://schemas.microsoft.com/office/powerpoint/2010/main" val="16264183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999C2-9C46-5B75-ED94-1BB6EF325887}"/>
              </a:ext>
            </a:extLst>
          </p:cNvPr>
          <p:cNvSpPr>
            <a:spLocks noGrp="1"/>
          </p:cNvSpPr>
          <p:nvPr>
            <p:ph type="title"/>
          </p:nvPr>
        </p:nvSpPr>
        <p:spPr/>
        <p:txBody>
          <a:bodyPr/>
          <a:lstStyle/>
          <a:p>
            <a:r>
              <a:rPr lang="en-US" dirty="0"/>
              <a:t>Solar Sail System – Top-level Overview, Stowed</a:t>
            </a:r>
          </a:p>
        </p:txBody>
      </p:sp>
      <p:pic>
        <p:nvPicPr>
          <p:cNvPr id="5" name="Picture 4">
            <a:extLst>
              <a:ext uri="{FF2B5EF4-FFF2-40B4-BE49-F238E27FC236}">
                <a16:creationId xmlns:a16="http://schemas.microsoft.com/office/drawing/2014/main" id="{07A799D3-778E-E9AB-BC5C-2AD3C8AC34F6}"/>
              </a:ext>
            </a:extLst>
          </p:cNvPr>
          <p:cNvPicPr>
            <a:picLocks noChangeAspect="1"/>
          </p:cNvPicPr>
          <p:nvPr/>
        </p:nvPicPr>
        <p:blipFill rotWithShape="1">
          <a:blip r:embed="rId2">
            <a:clrChange>
              <a:clrFrom>
                <a:srgbClr val="FFFFFF"/>
              </a:clrFrom>
              <a:clrTo>
                <a:srgbClr val="FFFFFF">
                  <a:alpha val="0"/>
                </a:srgbClr>
              </a:clrTo>
            </a:clrChange>
          </a:blip>
          <a:srcRect b="33582"/>
          <a:stretch/>
        </p:blipFill>
        <p:spPr>
          <a:xfrm>
            <a:off x="4838102" y="780473"/>
            <a:ext cx="5264570" cy="3719442"/>
          </a:xfrm>
          <a:prstGeom prst="rect">
            <a:avLst/>
          </a:prstGeom>
        </p:spPr>
      </p:pic>
      <p:sp>
        <p:nvSpPr>
          <p:cNvPr id="6" name="TextBox 5">
            <a:extLst>
              <a:ext uri="{FF2B5EF4-FFF2-40B4-BE49-F238E27FC236}">
                <a16:creationId xmlns:a16="http://schemas.microsoft.com/office/drawing/2014/main" id="{F4325C7F-A17E-D109-04F9-F81D8DFBAB89}"/>
              </a:ext>
            </a:extLst>
          </p:cNvPr>
          <p:cNvSpPr txBox="1"/>
          <p:nvPr/>
        </p:nvSpPr>
        <p:spPr>
          <a:xfrm>
            <a:off x="2089328" y="2382917"/>
            <a:ext cx="284677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rPr>
              <a:t>Solar Sail System (SSS)</a:t>
            </a:r>
          </a:p>
        </p:txBody>
      </p:sp>
      <p:sp>
        <p:nvSpPr>
          <p:cNvPr id="7" name="TextBox 6">
            <a:extLst>
              <a:ext uri="{FF2B5EF4-FFF2-40B4-BE49-F238E27FC236}">
                <a16:creationId xmlns:a16="http://schemas.microsoft.com/office/drawing/2014/main" id="{FDE152D8-F7CA-34E0-90AC-0F39140F7825}"/>
              </a:ext>
            </a:extLst>
          </p:cNvPr>
          <p:cNvSpPr txBox="1"/>
          <p:nvPr/>
        </p:nvSpPr>
        <p:spPr>
          <a:xfrm>
            <a:off x="1653642" y="4205641"/>
            <a:ext cx="3515358" cy="369332"/>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b="0" i="0" u="none" strike="noStrike" cap="none" spc="0" normalizeH="0" baseline="0">
                <a:ln>
                  <a:noFill/>
                </a:ln>
                <a:solidFill>
                  <a:schemeClr val="bg1"/>
                </a:solidFill>
                <a:effectLst/>
                <a:uLnTx/>
                <a:uFillTx/>
                <a:latin typeface="Calibri" panose="020F0502020204030204"/>
              </a:defRPr>
            </a:lvl1pPr>
          </a:lstStyle>
          <a:p>
            <a:r>
              <a:rPr lang="en-US" dirty="0"/>
              <a:t>Launch Restraint Subassembly (LRS)</a:t>
            </a:r>
          </a:p>
        </p:txBody>
      </p:sp>
      <p:cxnSp>
        <p:nvCxnSpPr>
          <p:cNvPr id="8" name="Straight Arrow Connector 7">
            <a:extLst>
              <a:ext uri="{FF2B5EF4-FFF2-40B4-BE49-F238E27FC236}">
                <a16:creationId xmlns:a16="http://schemas.microsoft.com/office/drawing/2014/main" id="{B07816B5-D59F-C2F3-FAA1-0DEBBDDBAEE5}"/>
              </a:ext>
            </a:extLst>
          </p:cNvPr>
          <p:cNvCxnSpPr>
            <a:cxnSpLocks/>
            <a:stCxn id="7" idx="3"/>
          </p:cNvCxnSpPr>
          <p:nvPr/>
        </p:nvCxnSpPr>
        <p:spPr>
          <a:xfrm>
            <a:off x="5169000" y="4390307"/>
            <a:ext cx="1017961" cy="0"/>
          </a:xfrm>
          <a:prstGeom prst="straightConnector1">
            <a:avLst/>
          </a:prstGeom>
          <a:ln w="28575">
            <a:solidFill>
              <a:srgbClr val="00B050"/>
            </a:solidFill>
            <a:tailEnd type="triangle"/>
          </a:ln>
        </p:spPr>
        <p:style>
          <a:lnRef idx="3">
            <a:schemeClr val="accent2"/>
          </a:lnRef>
          <a:fillRef idx="0">
            <a:schemeClr val="accent2"/>
          </a:fillRef>
          <a:effectRef idx="2">
            <a:schemeClr val="accent2"/>
          </a:effectRef>
          <a:fontRef idx="minor">
            <a:schemeClr val="tx1"/>
          </a:fontRef>
        </p:style>
      </p:cxnSp>
      <p:sp>
        <p:nvSpPr>
          <p:cNvPr id="9" name="Left Brace 8">
            <a:extLst>
              <a:ext uri="{FF2B5EF4-FFF2-40B4-BE49-F238E27FC236}">
                <a16:creationId xmlns:a16="http://schemas.microsoft.com/office/drawing/2014/main" id="{1109E467-D058-F392-08E3-4ADFF4434CA6}"/>
              </a:ext>
            </a:extLst>
          </p:cNvPr>
          <p:cNvSpPr/>
          <p:nvPr/>
        </p:nvSpPr>
        <p:spPr>
          <a:xfrm>
            <a:off x="4397952" y="1219029"/>
            <a:ext cx="681640" cy="2697108"/>
          </a:xfrm>
          <a:prstGeom prst="leftBrace">
            <a:avLst/>
          </a:prstGeom>
          <a:ln w="28575">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 name="TextBox 9">
            <a:extLst>
              <a:ext uri="{FF2B5EF4-FFF2-40B4-BE49-F238E27FC236}">
                <a16:creationId xmlns:a16="http://schemas.microsoft.com/office/drawing/2014/main" id="{F8BF9411-A036-8110-082A-40F9E79221EF}"/>
              </a:ext>
            </a:extLst>
          </p:cNvPr>
          <p:cNvSpPr txBox="1"/>
          <p:nvPr/>
        </p:nvSpPr>
        <p:spPr>
          <a:xfrm>
            <a:off x="1553947" y="3836309"/>
            <a:ext cx="3064080" cy="369332"/>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b="0" i="0" u="none" strike="noStrike" cap="none" spc="0" normalizeH="0" baseline="0">
                <a:ln>
                  <a:noFill/>
                </a:ln>
                <a:solidFill>
                  <a:schemeClr val="bg1"/>
                </a:solidFill>
                <a:effectLst/>
                <a:uLnTx/>
                <a:uFillTx/>
                <a:latin typeface="Calibri" panose="020F0502020204030204"/>
              </a:defRPr>
            </a:lvl1pPr>
          </a:lstStyle>
          <a:p>
            <a:r>
              <a:rPr lang="en-US" dirty="0"/>
              <a:t>Active Mass Translator (AMT)</a:t>
            </a:r>
          </a:p>
        </p:txBody>
      </p:sp>
      <p:cxnSp>
        <p:nvCxnSpPr>
          <p:cNvPr id="11" name="Straight Arrow Connector 10">
            <a:extLst>
              <a:ext uri="{FF2B5EF4-FFF2-40B4-BE49-F238E27FC236}">
                <a16:creationId xmlns:a16="http://schemas.microsoft.com/office/drawing/2014/main" id="{8F33DF70-7097-252D-9D31-B74BF1F27649}"/>
              </a:ext>
            </a:extLst>
          </p:cNvPr>
          <p:cNvCxnSpPr>
            <a:cxnSpLocks/>
            <a:stCxn id="10" idx="3"/>
          </p:cNvCxnSpPr>
          <p:nvPr/>
        </p:nvCxnSpPr>
        <p:spPr>
          <a:xfrm>
            <a:off x="4618027" y="4020975"/>
            <a:ext cx="1469239" cy="0"/>
          </a:xfrm>
          <a:prstGeom prst="straightConnector1">
            <a:avLst/>
          </a:prstGeom>
          <a:ln w="28575">
            <a:solidFill>
              <a:srgbClr val="00B050"/>
            </a:solidFill>
            <a:tailEnd type="triangle"/>
          </a:ln>
        </p:spPr>
        <p:style>
          <a:lnRef idx="3">
            <a:schemeClr val="accent2"/>
          </a:lnRef>
          <a:fillRef idx="0">
            <a:schemeClr val="accent2"/>
          </a:fillRef>
          <a:effectRef idx="2">
            <a:schemeClr val="accent2"/>
          </a:effectRef>
          <a:fontRef idx="minor">
            <a:schemeClr val="tx1"/>
          </a:fontRef>
        </p:style>
      </p:cxnSp>
      <p:sp>
        <p:nvSpPr>
          <p:cNvPr id="12" name="TextBox 11">
            <a:extLst>
              <a:ext uri="{FF2B5EF4-FFF2-40B4-BE49-F238E27FC236}">
                <a16:creationId xmlns:a16="http://schemas.microsoft.com/office/drawing/2014/main" id="{87971517-3A51-EF67-BBB4-99F5F9AFF7ED}"/>
              </a:ext>
            </a:extLst>
          </p:cNvPr>
          <p:cNvSpPr txBox="1"/>
          <p:nvPr/>
        </p:nvSpPr>
        <p:spPr>
          <a:xfrm>
            <a:off x="3914166" y="5159713"/>
            <a:ext cx="53421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rPr>
              <a:t>Bus</a:t>
            </a:r>
          </a:p>
        </p:txBody>
      </p:sp>
      <p:cxnSp>
        <p:nvCxnSpPr>
          <p:cNvPr id="13" name="Straight Arrow Connector 12">
            <a:extLst>
              <a:ext uri="{FF2B5EF4-FFF2-40B4-BE49-F238E27FC236}">
                <a16:creationId xmlns:a16="http://schemas.microsoft.com/office/drawing/2014/main" id="{B70BDB87-B760-A3E5-6E3C-FCB1381A05CC}"/>
              </a:ext>
            </a:extLst>
          </p:cNvPr>
          <p:cNvCxnSpPr>
            <a:cxnSpLocks/>
            <a:stCxn id="12" idx="3"/>
          </p:cNvCxnSpPr>
          <p:nvPr/>
        </p:nvCxnSpPr>
        <p:spPr>
          <a:xfrm>
            <a:off x="4448382" y="5344379"/>
            <a:ext cx="992890" cy="133382"/>
          </a:xfrm>
          <a:prstGeom prst="straightConnector1">
            <a:avLst/>
          </a:prstGeom>
          <a:ln w="28575">
            <a:solidFill>
              <a:srgbClr val="00B050"/>
            </a:solidFill>
            <a:tailEnd type="triangle"/>
          </a:ln>
        </p:spPr>
        <p:style>
          <a:lnRef idx="3">
            <a:schemeClr val="accent2"/>
          </a:lnRef>
          <a:fillRef idx="0">
            <a:schemeClr val="accent2"/>
          </a:fillRef>
          <a:effectRef idx="2">
            <a:schemeClr val="accent2"/>
          </a:effectRef>
          <a:fontRef idx="minor">
            <a:schemeClr val="tx1"/>
          </a:fontRef>
        </p:style>
      </p:cxnSp>
      <p:sp>
        <p:nvSpPr>
          <p:cNvPr id="14" name="Rectangle 13">
            <a:extLst>
              <a:ext uri="{FF2B5EF4-FFF2-40B4-BE49-F238E27FC236}">
                <a16:creationId xmlns:a16="http://schemas.microsoft.com/office/drawing/2014/main" id="{730F3F67-959C-A9EF-89C5-276976EEFBAF}"/>
              </a:ext>
            </a:extLst>
          </p:cNvPr>
          <p:cNvSpPr/>
          <p:nvPr/>
        </p:nvSpPr>
        <p:spPr>
          <a:xfrm>
            <a:off x="5441272" y="4499915"/>
            <a:ext cx="4228743" cy="1637646"/>
          </a:xfrm>
          <a:prstGeom prst="rect">
            <a:avLst/>
          </a:prstGeom>
          <a:solidFill>
            <a:schemeClr val="tx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048448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999C2-9C46-5B75-ED94-1BB6EF325887}"/>
              </a:ext>
            </a:extLst>
          </p:cNvPr>
          <p:cNvSpPr>
            <a:spLocks noGrp="1"/>
          </p:cNvSpPr>
          <p:nvPr>
            <p:ph type="title"/>
          </p:nvPr>
        </p:nvSpPr>
        <p:spPr/>
        <p:txBody>
          <a:bodyPr/>
          <a:lstStyle/>
          <a:p>
            <a:r>
              <a:rPr lang="en-US" dirty="0"/>
              <a:t>Solar Sail System – Top-level Overview, Deployed</a:t>
            </a:r>
          </a:p>
        </p:txBody>
      </p:sp>
      <p:pic>
        <p:nvPicPr>
          <p:cNvPr id="3" name="Picture 2">
            <a:extLst>
              <a:ext uri="{FF2B5EF4-FFF2-40B4-BE49-F238E27FC236}">
                <a16:creationId xmlns:a16="http://schemas.microsoft.com/office/drawing/2014/main" id="{7752F325-738A-896E-871B-2635ED333B25}"/>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765716" y="927765"/>
            <a:ext cx="5119257" cy="5191562"/>
          </a:xfrm>
          <a:prstGeom prst="rect">
            <a:avLst/>
          </a:prstGeom>
        </p:spPr>
      </p:pic>
      <p:sp>
        <p:nvSpPr>
          <p:cNvPr id="4" name="Rectangle 3">
            <a:extLst>
              <a:ext uri="{FF2B5EF4-FFF2-40B4-BE49-F238E27FC236}">
                <a16:creationId xmlns:a16="http://schemas.microsoft.com/office/drawing/2014/main" id="{806930EF-80C5-48AE-D2B6-8F56A588E92F}"/>
              </a:ext>
            </a:extLst>
          </p:cNvPr>
          <p:cNvSpPr/>
          <p:nvPr/>
        </p:nvSpPr>
        <p:spPr>
          <a:xfrm>
            <a:off x="3176466" y="3426310"/>
            <a:ext cx="297759" cy="289107"/>
          </a:xfrm>
          <a:prstGeom prst="rect">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cxnSp>
        <p:nvCxnSpPr>
          <p:cNvPr id="15" name="Straight Arrow Connector 14">
            <a:extLst>
              <a:ext uri="{FF2B5EF4-FFF2-40B4-BE49-F238E27FC236}">
                <a16:creationId xmlns:a16="http://schemas.microsoft.com/office/drawing/2014/main" id="{8084A061-452B-5990-9B99-542C2B33E090}"/>
              </a:ext>
            </a:extLst>
          </p:cNvPr>
          <p:cNvCxnSpPr>
            <a:cxnSpLocks/>
            <a:stCxn id="4" idx="3"/>
          </p:cNvCxnSpPr>
          <p:nvPr/>
        </p:nvCxnSpPr>
        <p:spPr>
          <a:xfrm flipV="1">
            <a:off x="3474225" y="2440256"/>
            <a:ext cx="4078108" cy="1130608"/>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28" name="Straight Arrow Connector 27">
            <a:extLst>
              <a:ext uri="{FF2B5EF4-FFF2-40B4-BE49-F238E27FC236}">
                <a16:creationId xmlns:a16="http://schemas.microsoft.com/office/drawing/2014/main" id="{8D83412D-4C26-828F-3445-EF68F9DEF61B}"/>
              </a:ext>
            </a:extLst>
          </p:cNvPr>
          <p:cNvCxnSpPr>
            <a:cxnSpLocks/>
          </p:cNvCxnSpPr>
          <p:nvPr/>
        </p:nvCxnSpPr>
        <p:spPr>
          <a:xfrm>
            <a:off x="2248678" y="927765"/>
            <a:ext cx="3636295" cy="1414219"/>
          </a:xfrm>
          <a:prstGeom prst="straightConnector1">
            <a:avLst/>
          </a:prstGeom>
          <a:ln w="28575">
            <a:solidFill>
              <a:srgbClr val="00B05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C08BF17A-99F3-0CDF-EA2C-69CDC833F08E}"/>
              </a:ext>
            </a:extLst>
          </p:cNvPr>
          <p:cNvSpPr txBox="1"/>
          <p:nvPr/>
        </p:nvSpPr>
        <p:spPr>
          <a:xfrm rot="1193887">
            <a:off x="3338495" y="1236829"/>
            <a:ext cx="131403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latin typeface="Calibri" panose="020F0502020204030204"/>
              </a:rPr>
              <a:t>~45m</a:t>
            </a:r>
            <a:endParaRPr kumimoji="0" lang="en-US" sz="14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pic>
        <p:nvPicPr>
          <p:cNvPr id="31" name="Picture 30">
            <a:extLst>
              <a:ext uri="{FF2B5EF4-FFF2-40B4-BE49-F238E27FC236}">
                <a16:creationId xmlns:a16="http://schemas.microsoft.com/office/drawing/2014/main" id="{9D73C943-A0A9-1907-056B-F03DE0E8EDA9}"/>
              </a:ext>
            </a:extLst>
          </p:cNvPr>
          <p:cNvPicPr>
            <a:picLocks noChangeAspect="1"/>
          </p:cNvPicPr>
          <p:nvPr/>
        </p:nvPicPr>
        <p:blipFill>
          <a:blip r:embed="rId3"/>
          <a:stretch>
            <a:fillRect/>
          </a:stretch>
        </p:blipFill>
        <p:spPr>
          <a:xfrm>
            <a:off x="7552333" y="1215477"/>
            <a:ext cx="4365114" cy="4072481"/>
          </a:xfrm>
          <a:prstGeom prst="rect">
            <a:avLst/>
          </a:prstGeom>
        </p:spPr>
      </p:pic>
    </p:spTree>
    <p:extLst>
      <p:ext uri="{BB962C8B-B14F-4D97-AF65-F5344CB8AC3E}">
        <p14:creationId xmlns:p14="http://schemas.microsoft.com/office/powerpoint/2010/main" val="11650069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999C2-9C46-5B75-ED94-1BB6EF325887}"/>
              </a:ext>
            </a:extLst>
          </p:cNvPr>
          <p:cNvSpPr>
            <a:spLocks noGrp="1"/>
          </p:cNvSpPr>
          <p:nvPr>
            <p:ph type="title"/>
          </p:nvPr>
        </p:nvSpPr>
        <p:spPr/>
        <p:txBody>
          <a:bodyPr/>
          <a:lstStyle/>
          <a:p>
            <a:r>
              <a:rPr lang="en-US" dirty="0"/>
              <a:t>Solar Sail System – Key Features</a:t>
            </a:r>
          </a:p>
        </p:txBody>
      </p:sp>
      <p:pic>
        <p:nvPicPr>
          <p:cNvPr id="6" name="Picture 4">
            <a:extLst>
              <a:ext uri="{FF2B5EF4-FFF2-40B4-BE49-F238E27FC236}">
                <a16:creationId xmlns:a16="http://schemas.microsoft.com/office/drawing/2014/main" id="{2E048B12-7BA1-7F97-3716-0E4607830EE6}"/>
              </a:ext>
            </a:extLst>
          </p:cNvPr>
          <p:cNvPicPr>
            <a:picLocks noChangeAspect="1"/>
          </p:cNvPicPr>
          <p:nvPr/>
        </p:nvPicPr>
        <p:blipFill rotWithShape="1">
          <a:blip r:embed="rId2">
            <a:clrChange>
              <a:clrFrom>
                <a:srgbClr val="FFFFFF"/>
              </a:clrFrom>
              <a:clrTo>
                <a:srgbClr val="FFFFFF">
                  <a:alpha val="0"/>
                </a:srgbClr>
              </a:clrTo>
            </a:clrChange>
          </a:blip>
          <a:srcRect r="107" b="766"/>
          <a:stretch/>
        </p:blipFill>
        <p:spPr>
          <a:xfrm>
            <a:off x="2411186" y="668875"/>
            <a:ext cx="8449141" cy="5233615"/>
          </a:xfrm>
          <a:prstGeom prst="rect">
            <a:avLst/>
          </a:prstGeom>
        </p:spPr>
      </p:pic>
      <p:sp>
        <p:nvSpPr>
          <p:cNvPr id="7" name="TextBox 6">
            <a:extLst>
              <a:ext uri="{FF2B5EF4-FFF2-40B4-BE49-F238E27FC236}">
                <a16:creationId xmlns:a16="http://schemas.microsoft.com/office/drawing/2014/main" id="{0DE64DBA-5E08-45F2-A83E-D7B118DFB38E}"/>
              </a:ext>
            </a:extLst>
          </p:cNvPr>
          <p:cNvSpPr txBox="1"/>
          <p:nvPr/>
        </p:nvSpPr>
        <p:spPr>
          <a:xfrm>
            <a:off x="568158" y="1185392"/>
            <a:ext cx="3346878" cy="369332"/>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rPr>
              <a:t>Sail Spool Launch Restraint Tripod</a:t>
            </a:r>
          </a:p>
        </p:txBody>
      </p:sp>
      <p:sp>
        <p:nvSpPr>
          <p:cNvPr id="8" name="TextBox 7">
            <a:extLst>
              <a:ext uri="{FF2B5EF4-FFF2-40B4-BE49-F238E27FC236}">
                <a16:creationId xmlns:a16="http://schemas.microsoft.com/office/drawing/2014/main" id="{5E472BDC-58DD-9CB9-8133-B1FF09142A60}"/>
              </a:ext>
            </a:extLst>
          </p:cNvPr>
          <p:cNvSpPr txBox="1"/>
          <p:nvPr/>
        </p:nvSpPr>
        <p:spPr>
          <a:xfrm>
            <a:off x="8968247" y="1273016"/>
            <a:ext cx="186621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rPr>
              <a:t>Sail and Sail Spool</a:t>
            </a:r>
          </a:p>
        </p:txBody>
      </p:sp>
      <p:sp>
        <p:nvSpPr>
          <p:cNvPr id="9" name="TextBox 8">
            <a:extLst>
              <a:ext uri="{FF2B5EF4-FFF2-40B4-BE49-F238E27FC236}">
                <a16:creationId xmlns:a16="http://schemas.microsoft.com/office/drawing/2014/main" id="{F101D116-4412-F770-8DE5-0B255A683983}"/>
              </a:ext>
            </a:extLst>
          </p:cNvPr>
          <p:cNvSpPr txBox="1"/>
          <p:nvPr/>
        </p:nvSpPr>
        <p:spPr>
          <a:xfrm>
            <a:off x="196201" y="4817632"/>
            <a:ext cx="2174185" cy="369332"/>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rPr>
              <a:t>Aluminum Base Plate</a:t>
            </a:r>
          </a:p>
        </p:txBody>
      </p:sp>
      <p:sp>
        <p:nvSpPr>
          <p:cNvPr id="10" name="TextBox 9">
            <a:extLst>
              <a:ext uri="{FF2B5EF4-FFF2-40B4-BE49-F238E27FC236}">
                <a16:creationId xmlns:a16="http://schemas.microsoft.com/office/drawing/2014/main" id="{FC45476E-E98F-616D-CB2C-E50E3979DB69}"/>
              </a:ext>
            </a:extLst>
          </p:cNvPr>
          <p:cNvSpPr txBox="1"/>
          <p:nvPr/>
        </p:nvSpPr>
        <p:spPr>
          <a:xfrm>
            <a:off x="10725459" y="3677144"/>
            <a:ext cx="737702" cy="369332"/>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rPr>
              <a:t>Boom</a:t>
            </a:r>
          </a:p>
        </p:txBody>
      </p:sp>
      <p:cxnSp>
        <p:nvCxnSpPr>
          <p:cNvPr id="11" name="Straight Arrow Connector 10">
            <a:extLst>
              <a:ext uri="{FF2B5EF4-FFF2-40B4-BE49-F238E27FC236}">
                <a16:creationId xmlns:a16="http://schemas.microsoft.com/office/drawing/2014/main" id="{C47E779F-EA75-212B-2527-377B761F251D}"/>
              </a:ext>
            </a:extLst>
          </p:cNvPr>
          <p:cNvCxnSpPr>
            <a:cxnSpLocks/>
            <a:stCxn id="7" idx="3"/>
          </p:cNvCxnSpPr>
          <p:nvPr/>
        </p:nvCxnSpPr>
        <p:spPr>
          <a:xfrm flipV="1">
            <a:off x="3924107" y="1023193"/>
            <a:ext cx="2219396" cy="346865"/>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2" name="Straight Arrow Connector 11">
            <a:extLst>
              <a:ext uri="{FF2B5EF4-FFF2-40B4-BE49-F238E27FC236}">
                <a16:creationId xmlns:a16="http://schemas.microsoft.com/office/drawing/2014/main" id="{F99FF649-6C61-5379-AE4B-10C066BAEB0F}"/>
              </a:ext>
            </a:extLst>
          </p:cNvPr>
          <p:cNvCxnSpPr>
            <a:cxnSpLocks/>
            <a:stCxn id="8" idx="1"/>
          </p:cNvCxnSpPr>
          <p:nvPr/>
        </p:nvCxnSpPr>
        <p:spPr>
          <a:xfrm flipH="1">
            <a:off x="7623110" y="1457682"/>
            <a:ext cx="1345137" cy="974003"/>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3" name="Straight Arrow Connector 12">
            <a:extLst>
              <a:ext uri="{FF2B5EF4-FFF2-40B4-BE49-F238E27FC236}">
                <a16:creationId xmlns:a16="http://schemas.microsoft.com/office/drawing/2014/main" id="{45A4B72B-70DD-9E6A-EF88-73EAB90D6337}"/>
              </a:ext>
            </a:extLst>
          </p:cNvPr>
          <p:cNvCxnSpPr>
            <a:cxnSpLocks/>
          </p:cNvCxnSpPr>
          <p:nvPr/>
        </p:nvCxnSpPr>
        <p:spPr>
          <a:xfrm flipV="1">
            <a:off x="2262433" y="4604852"/>
            <a:ext cx="754144" cy="21278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4" name="Straight Arrow Connector 13">
            <a:extLst>
              <a:ext uri="{FF2B5EF4-FFF2-40B4-BE49-F238E27FC236}">
                <a16:creationId xmlns:a16="http://schemas.microsoft.com/office/drawing/2014/main" id="{4E3AD503-1A27-CE53-F5B8-4888263A5AC8}"/>
              </a:ext>
            </a:extLst>
          </p:cNvPr>
          <p:cNvCxnSpPr>
            <a:cxnSpLocks/>
            <a:stCxn id="10" idx="1"/>
          </p:cNvCxnSpPr>
          <p:nvPr/>
        </p:nvCxnSpPr>
        <p:spPr>
          <a:xfrm flipH="1">
            <a:off x="10059565" y="3861810"/>
            <a:ext cx="665894" cy="14020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6" name="Straight Arrow Connector 15">
            <a:extLst>
              <a:ext uri="{FF2B5EF4-FFF2-40B4-BE49-F238E27FC236}">
                <a16:creationId xmlns:a16="http://schemas.microsoft.com/office/drawing/2014/main" id="{809D9D9B-697F-5025-9E73-54AD1A4A1056}"/>
              </a:ext>
            </a:extLst>
          </p:cNvPr>
          <p:cNvCxnSpPr>
            <a:cxnSpLocks/>
            <a:stCxn id="8" idx="1"/>
          </p:cNvCxnSpPr>
          <p:nvPr/>
        </p:nvCxnSpPr>
        <p:spPr>
          <a:xfrm flipH="1" flipV="1">
            <a:off x="8443573" y="1309908"/>
            <a:ext cx="524674" cy="156845"/>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7" name="TextBox 16">
            <a:extLst>
              <a:ext uri="{FF2B5EF4-FFF2-40B4-BE49-F238E27FC236}">
                <a16:creationId xmlns:a16="http://schemas.microsoft.com/office/drawing/2014/main" id="{CC47B4E3-9240-0F13-4484-0D1B0EC52D1D}"/>
              </a:ext>
            </a:extLst>
          </p:cNvPr>
          <p:cNvSpPr txBox="1"/>
          <p:nvPr/>
        </p:nvSpPr>
        <p:spPr>
          <a:xfrm>
            <a:off x="434719" y="2287159"/>
            <a:ext cx="1284326" cy="369332"/>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rPr>
              <a:t>Upper Deck</a:t>
            </a:r>
          </a:p>
        </p:txBody>
      </p:sp>
      <p:cxnSp>
        <p:nvCxnSpPr>
          <p:cNvPr id="18" name="Straight Arrow Connector 17">
            <a:extLst>
              <a:ext uri="{FF2B5EF4-FFF2-40B4-BE49-F238E27FC236}">
                <a16:creationId xmlns:a16="http://schemas.microsoft.com/office/drawing/2014/main" id="{AEBCB93A-F6B9-B831-3691-923A4286AC80}"/>
              </a:ext>
            </a:extLst>
          </p:cNvPr>
          <p:cNvCxnSpPr>
            <a:cxnSpLocks/>
            <a:stCxn id="17" idx="3"/>
          </p:cNvCxnSpPr>
          <p:nvPr/>
        </p:nvCxnSpPr>
        <p:spPr>
          <a:xfrm>
            <a:off x="1719045" y="2471825"/>
            <a:ext cx="1740592" cy="17908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9" name="Straight Arrow Connector 18">
            <a:extLst>
              <a:ext uri="{FF2B5EF4-FFF2-40B4-BE49-F238E27FC236}">
                <a16:creationId xmlns:a16="http://schemas.microsoft.com/office/drawing/2014/main" id="{8FF2047E-4C34-515A-548A-9FC1FD62E1AA}"/>
              </a:ext>
            </a:extLst>
          </p:cNvPr>
          <p:cNvCxnSpPr>
            <a:cxnSpLocks/>
            <a:stCxn id="24" idx="3"/>
          </p:cNvCxnSpPr>
          <p:nvPr/>
        </p:nvCxnSpPr>
        <p:spPr>
          <a:xfrm flipV="1">
            <a:off x="3769810" y="4999299"/>
            <a:ext cx="1186004" cy="42851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20" name="TextBox 19">
            <a:extLst>
              <a:ext uri="{FF2B5EF4-FFF2-40B4-BE49-F238E27FC236}">
                <a16:creationId xmlns:a16="http://schemas.microsoft.com/office/drawing/2014/main" id="{318CDE7B-D845-32D9-5630-CF8FC085D7C1}"/>
              </a:ext>
            </a:extLst>
          </p:cNvPr>
          <p:cNvSpPr txBox="1"/>
          <p:nvPr/>
        </p:nvSpPr>
        <p:spPr>
          <a:xfrm>
            <a:off x="3134367" y="6055903"/>
            <a:ext cx="1934247" cy="369332"/>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rPr>
              <a:t>Bus Interface Plate</a:t>
            </a:r>
          </a:p>
        </p:txBody>
      </p:sp>
      <p:cxnSp>
        <p:nvCxnSpPr>
          <p:cNvPr id="21" name="Straight Arrow Connector 20">
            <a:extLst>
              <a:ext uri="{FF2B5EF4-FFF2-40B4-BE49-F238E27FC236}">
                <a16:creationId xmlns:a16="http://schemas.microsoft.com/office/drawing/2014/main" id="{80117BB7-9463-C0F3-1325-D020BCE5D702}"/>
              </a:ext>
            </a:extLst>
          </p:cNvPr>
          <p:cNvCxnSpPr>
            <a:cxnSpLocks/>
          </p:cNvCxnSpPr>
          <p:nvPr/>
        </p:nvCxnSpPr>
        <p:spPr>
          <a:xfrm flipV="1">
            <a:off x="5013916" y="5723328"/>
            <a:ext cx="572588" cy="38321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22" name="TextBox 21">
            <a:extLst>
              <a:ext uri="{FF2B5EF4-FFF2-40B4-BE49-F238E27FC236}">
                <a16:creationId xmlns:a16="http://schemas.microsoft.com/office/drawing/2014/main" id="{725710BE-FFDB-7018-BA7A-07B31DD0F176}"/>
              </a:ext>
            </a:extLst>
          </p:cNvPr>
          <p:cNvSpPr txBox="1"/>
          <p:nvPr/>
        </p:nvSpPr>
        <p:spPr>
          <a:xfrm>
            <a:off x="7270570" y="6262061"/>
            <a:ext cx="1491690" cy="369332"/>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rPr>
              <a:t>LRS Stanchion</a:t>
            </a:r>
          </a:p>
        </p:txBody>
      </p:sp>
      <p:cxnSp>
        <p:nvCxnSpPr>
          <p:cNvPr id="23" name="Straight Arrow Connector 22">
            <a:extLst>
              <a:ext uri="{FF2B5EF4-FFF2-40B4-BE49-F238E27FC236}">
                <a16:creationId xmlns:a16="http://schemas.microsoft.com/office/drawing/2014/main" id="{43D1FA8A-CBB7-B036-8D5B-FEA770CB9519}"/>
              </a:ext>
            </a:extLst>
          </p:cNvPr>
          <p:cNvCxnSpPr>
            <a:cxnSpLocks/>
          </p:cNvCxnSpPr>
          <p:nvPr/>
        </p:nvCxnSpPr>
        <p:spPr>
          <a:xfrm flipH="1" flipV="1">
            <a:off x="7386459" y="5866308"/>
            <a:ext cx="151756" cy="395753"/>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24" name="TextBox 23">
            <a:extLst>
              <a:ext uri="{FF2B5EF4-FFF2-40B4-BE49-F238E27FC236}">
                <a16:creationId xmlns:a16="http://schemas.microsoft.com/office/drawing/2014/main" id="{B157D37E-E0A4-E8C8-B512-6C68DF28ABDE}"/>
              </a:ext>
            </a:extLst>
          </p:cNvPr>
          <p:cNvSpPr txBox="1"/>
          <p:nvPr/>
        </p:nvSpPr>
        <p:spPr>
          <a:xfrm>
            <a:off x="1435453" y="5243144"/>
            <a:ext cx="2334357" cy="369332"/>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rPr>
              <a:t>Root Guide Assemblies</a:t>
            </a:r>
          </a:p>
        </p:txBody>
      </p:sp>
    </p:spTree>
    <p:extLst>
      <p:ext uri="{BB962C8B-B14F-4D97-AF65-F5344CB8AC3E}">
        <p14:creationId xmlns:p14="http://schemas.microsoft.com/office/powerpoint/2010/main" val="34964457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EDCD1-ABE0-2745-213D-78464275805C}"/>
              </a:ext>
            </a:extLst>
          </p:cNvPr>
          <p:cNvSpPr>
            <a:spLocks noGrp="1"/>
          </p:cNvSpPr>
          <p:nvPr>
            <p:ph type="title"/>
          </p:nvPr>
        </p:nvSpPr>
        <p:spPr/>
        <p:txBody>
          <a:bodyPr/>
          <a:lstStyle/>
          <a:p>
            <a:r>
              <a:rPr lang="en-US" dirty="0"/>
              <a:t>Technical Maturity</a:t>
            </a:r>
          </a:p>
        </p:txBody>
      </p:sp>
      <p:sp>
        <p:nvSpPr>
          <p:cNvPr id="3" name="Content Placeholder 2">
            <a:extLst>
              <a:ext uri="{FF2B5EF4-FFF2-40B4-BE49-F238E27FC236}">
                <a16:creationId xmlns:a16="http://schemas.microsoft.com/office/drawing/2014/main" id="{1BF73987-9943-5B0B-3D65-73ECF4C38499}"/>
              </a:ext>
            </a:extLst>
          </p:cNvPr>
          <p:cNvSpPr>
            <a:spLocks noGrp="1"/>
          </p:cNvSpPr>
          <p:nvPr>
            <p:ph idx="1"/>
          </p:nvPr>
        </p:nvSpPr>
        <p:spPr/>
        <p:txBody>
          <a:bodyPr/>
          <a:lstStyle/>
          <a:p>
            <a:r>
              <a:rPr lang="en-US" dirty="0"/>
              <a:t>Describe test campaign and the fact that Solar Cruiser will be at TRL 6 by end of 2023</a:t>
            </a:r>
          </a:p>
        </p:txBody>
      </p:sp>
    </p:spTree>
    <p:extLst>
      <p:ext uri="{BB962C8B-B14F-4D97-AF65-F5344CB8AC3E}">
        <p14:creationId xmlns:p14="http://schemas.microsoft.com/office/powerpoint/2010/main" val="12777561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191C6-557F-FC11-6EB7-307120724DDE}"/>
              </a:ext>
            </a:extLst>
          </p:cNvPr>
          <p:cNvSpPr>
            <a:spLocks noGrp="1"/>
          </p:cNvSpPr>
          <p:nvPr>
            <p:ph type="title"/>
          </p:nvPr>
        </p:nvSpPr>
        <p:spPr/>
        <p:txBody>
          <a:bodyPr/>
          <a:lstStyle/>
          <a:p>
            <a:r>
              <a:rPr lang="en-US" dirty="0"/>
              <a:t>Modifications From Solar Cruiser for SWIFT</a:t>
            </a:r>
          </a:p>
        </p:txBody>
      </p:sp>
      <p:sp>
        <p:nvSpPr>
          <p:cNvPr id="3" name="Content Placeholder 2">
            <a:extLst>
              <a:ext uri="{FF2B5EF4-FFF2-40B4-BE49-F238E27FC236}">
                <a16:creationId xmlns:a16="http://schemas.microsoft.com/office/drawing/2014/main" id="{0D39C5A9-89D4-0357-116B-8C83342612BB}"/>
              </a:ext>
            </a:extLst>
          </p:cNvPr>
          <p:cNvSpPr>
            <a:spLocks noGrp="1"/>
          </p:cNvSpPr>
          <p:nvPr>
            <p:ph idx="1"/>
          </p:nvPr>
        </p:nvSpPr>
        <p:spPr/>
        <p:txBody>
          <a:bodyPr/>
          <a:lstStyle/>
          <a:p>
            <a:r>
              <a:rPr lang="en-US" dirty="0"/>
              <a:t>Talk about need to grow size and impacts/implications </a:t>
            </a:r>
            <a:r>
              <a:rPr lang="en-US"/>
              <a:t>(relatively minor</a:t>
            </a:r>
            <a:r>
              <a:rPr lang="en-US" dirty="0"/>
              <a:t>)</a:t>
            </a:r>
          </a:p>
        </p:txBody>
      </p:sp>
    </p:spTree>
    <p:extLst>
      <p:ext uri="{BB962C8B-B14F-4D97-AF65-F5344CB8AC3E}">
        <p14:creationId xmlns:p14="http://schemas.microsoft.com/office/powerpoint/2010/main" val="36640496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F9B90-F19A-C021-0958-A92D78FA0A69}"/>
              </a:ext>
            </a:extLst>
          </p:cNvPr>
          <p:cNvSpPr>
            <a:spLocks noGrp="1"/>
          </p:cNvSpPr>
          <p:nvPr>
            <p:ph type="title"/>
          </p:nvPr>
        </p:nvSpPr>
        <p:spPr>
          <a:xfrm>
            <a:off x="5449858" y="1839686"/>
            <a:ext cx="5614382" cy="2177143"/>
          </a:xfrm>
        </p:spPr>
        <p:txBody>
          <a:bodyPr/>
          <a:lstStyle/>
          <a:p>
            <a:r>
              <a:rPr lang="en-US" dirty="0">
                <a:solidFill>
                  <a:prstClr val="white"/>
                </a:solidFill>
              </a:rPr>
              <a:t>Solar Sail System (Node Spacecraft)</a:t>
            </a:r>
            <a:br>
              <a:rPr kumimoji="0" lang="en-US" sz="40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br>
            <a:br>
              <a:rPr kumimoji="0" lang="en-US" sz="40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br>
            <a:r>
              <a:rPr kumimoji="0" lang="en-US" sz="2400" b="0" i="0" u="none" strike="noStrike" kern="1200" cap="none" spc="0" normalizeH="0" baseline="0" noProof="0" dirty="0">
                <a:ln>
                  <a:noFill/>
                </a:ln>
                <a:solidFill>
                  <a:srgbClr val="FFFF00"/>
                </a:solidFill>
                <a:effectLst/>
                <a:uLnTx/>
                <a:uFillTx/>
                <a:latin typeface="Arial" panose="020B0604020202020204" pitchFamily="34" charset="0"/>
                <a:ea typeface="+mj-ea"/>
                <a:cs typeface="Arial" panose="020B0604020202020204" pitchFamily="34" charset="0"/>
              </a:rPr>
              <a:t>Johnny Fernandez &amp; Keats Wilkie / NASA Langley Research Center (</a:t>
            </a:r>
            <a:r>
              <a:rPr kumimoji="0" lang="en-US" sz="2400" b="0" i="0" u="none" strike="noStrike" kern="1200" cap="none" spc="0" normalizeH="0" baseline="0" noProof="0" dirty="0" err="1">
                <a:ln>
                  <a:noFill/>
                </a:ln>
                <a:solidFill>
                  <a:srgbClr val="FFFF00"/>
                </a:solidFill>
                <a:effectLst/>
                <a:uLnTx/>
                <a:uFillTx/>
                <a:latin typeface="Arial" panose="020B0604020202020204" pitchFamily="34" charset="0"/>
                <a:ea typeface="+mj-ea"/>
                <a:cs typeface="Arial" panose="020B0604020202020204" pitchFamily="34" charset="0"/>
              </a:rPr>
              <a:t>LaRC</a:t>
            </a:r>
            <a:r>
              <a:rPr kumimoji="0" lang="en-US" sz="2400" b="0" i="0" u="none" strike="noStrike" kern="1200" cap="none" spc="0" normalizeH="0" baseline="0" noProof="0" dirty="0">
                <a:ln>
                  <a:noFill/>
                </a:ln>
                <a:solidFill>
                  <a:srgbClr val="FFFF00"/>
                </a:solidFill>
                <a:effectLst/>
                <a:uLnTx/>
                <a:uFillTx/>
                <a:latin typeface="Arial" panose="020B0604020202020204" pitchFamily="34" charset="0"/>
                <a:ea typeface="+mj-ea"/>
                <a:cs typeface="Arial" panose="020B0604020202020204" pitchFamily="34" charset="0"/>
              </a:rPr>
              <a:t>) D322</a:t>
            </a:r>
            <a:endParaRPr lang="en-US" sz="2400" dirty="0">
              <a:solidFill>
                <a:srgbClr val="FFFF00"/>
              </a:solidFill>
            </a:endParaRPr>
          </a:p>
        </p:txBody>
      </p:sp>
    </p:spTree>
    <p:extLst>
      <p:ext uri="{BB962C8B-B14F-4D97-AF65-F5344CB8AC3E}">
        <p14:creationId xmlns:p14="http://schemas.microsoft.com/office/powerpoint/2010/main" val="1108022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999C2-9C46-5B75-ED94-1BB6EF325887}"/>
              </a:ext>
            </a:extLst>
          </p:cNvPr>
          <p:cNvSpPr>
            <a:spLocks noGrp="1"/>
          </p:cNvSpPr>
          <p:nvPr>
            <p:ph type="title"/>
          </p:nvPr>
        </p:nvSpPr>
        <p:spPr/>
        <p:txBody>
          <a:bodyPr/>
          <a:lstStyle/>
          <a:p>
            <a:r>
              <a:rPr lang="en-US" dirty="0"/>
              <a:t>Work Summary</a:t>
            </a:r>
          </a:p>
        </p:txBody>
      </p:sp>
      <p:sp>
        <p:nvSpPr>
          <p:cNvPr id="3" name="Content Placeholder 2">
            <a:extLst>
              <a:ext uri="{FF2B5EF4-FFF2-40B4-BE49-F238E27FC236}">
                <a16:creationId xmlns:a16="http://schemas.microsoft.com/office/drawing/2014/main" id="{3F8C88F4-08F8-24B8-D706-5E5C3A335666}"/>
              </a:ext>
            </a:extLst>
          </p:cNvPr>
          <p:cNvSpPr>
            <a:spLocks noGrp="1"/>
          </p:cNvSpPr>
          <p:nvPr>
            <p:ph idx="1"/>
          </p:nvPr>
        </p:nvSpPr>
        <p:spPr>
          <a:xfrm>
            <a:off x="264159" y="1073784"/>
            <a:ext cx="11491155" cy="5344601"/>
          </a:xfrm>
        </p:spPr>
        <p:txBody>
          <a:bodyPr>
            <a:normAutofit/>
          </a:bodyPr>
          <a:lstStyle/>
          <a:p>
            <a:r>
              <a:rPr lang="en-US" dirty="0"/>
              <a:t>A solar sail system preliminary design for the Node Spacecraft for the SWIFT ACO Study has been performed based on </a:t>
            </a:r>
            <a:r>
              <a:rPr lang="en-US" dirty="0" err="1"/>
              <a:t>LaRC</a:t>
            </a:r>
            <a:r>
              <a:rPr lang="en-US" dirty="0"/>
              <a:t> composite boom and solar sail technology developed under STMD.</a:t>
            </a:r>
          </a:p>
          <a:p>
            <a:r>
              <a:rPr lang="en-US" dirty="0"/>
              <a:t>A 650-750 m</a:t>
            </a:r>
            <a:r>
              <a:rPr lang="en-US" baseline="30000" dirty="0"/>
              <a:t>2</a:t>
            </a:r>
            <a:r>
              <a:rPr lang="en-US" dirty="0"/>
              <a:t> sail area was deemed necessary to achieve a characteristic acceleration requirement of a</a:t>
            </a:r>
            <a:r>
              <a:rPr lang="en-US" baseline="-25000" dirty="0"/>
              <a:t>c </a:t>
            </a:r>
            <a:r>
              <a:rPr lang="en-US" dirty="0"/>
              <a:t>= 0.05-0.06 mm/s2, based on technology previously developed at the 500-m</a:t>
            </a:r>
            <a:r>
              <a:rPr lang="en-US" baseline="30000" dirty="0"/>
              <a:t>2</a:t>
            </a:r>
            <a:r>
              <a:rPr lang="en-US" dirty="0"/>
              <a:t> scale.</a:t>
            </a:r>
          </a:p>
          <a:p>
            <a:r>
              <a:rPr lang="en-US" dirty="0"/>
              <a:t>It is possible to grow the solar sail system with minor redesign of the sail canister and sail deployment mechanism and extend boom length from existing 16.5 m to 19-20.5 m using a non-NASA fabrication facility and extension of current molds.</a:t>
            </a:r>
          </a:p>
          <a:p>
            <a:r>
              <a:rPr lang="en-US" dirty="0"/>
              <a:t>A compact and lightweight solar sail system that weights </a:t>
            </a:r>
            <a:r>
              <a:rPr lang="en-US" dirty="0">
                <a:latin typeface="Grotesque" panose="020B0504020202020204" pitchFamily="34" charset="0"/>
              </a:rPr>
              <a:t>~</a:t>
            </a:r>
            <a:r>
              <a:rPr lang="en-US" dirty="0"/>
              <a:t>26 kg and fits in a </a:t>
            </a:r>
            <a:r>
              <a:rPr lang="en-US" dirty="0">
                <a:latin typeface="Grotesque" panose="020B0504020202020204" pitchFamily="34" charset="0"/>
              </a:rPr>
              <a:t>~</a:t>
            </a:r>
            <a:r>
              <a:rPr lang="en-US" dirty="0"/>
              <a:t>27U </a:t>
            </a:r>
            <a:r>
              <a:rPr lang="en-US" dirty="0" err="1"/>
              <a:t>Cubesat</a:t>
            </a:r>
            <a:r>
              <a:rPr lang="en-US" dirty="0"/>
              <a:t> form factor is proposed.</a:t>
            </a:r>
          </a:p>
        </p:txBody>
      </p:sp>
    </p:spTree>
    <p:extLst>
      <p:ext uri="{BB962C8B-B14F-4D97-AF65-F5344CB8AC3E}">
        <p14:creationId xmlns:p14="http://schemas.microsoft.com/office/powerpoint/2010/main" val="22599056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Key Assumptions</a:t>
            </a:r>
          </a:p>
        </p:txBody>
      </p:sp>
      <p:sp>
        <p:nvSpPr>
          <p:cNvPr id="3" name="Content Placeholder 2">
            <a:extLst>
              <a:ext uri="{FF2B5EF4-FFF2-40B4-BE49-F238E27FC236}">
                <a16:creationId xmlns:a16="http://schemas.microsoft.com/office/drawing/2014/main" id="{9267DBEC-9679-2232-4B80-15BD30BCB7A1}"/>
              </a:ext>
            </a:extLst>
          </p:cNvPr>
          <p:cNvSpPr>
            <a:spLocks noGrp="1"/>
          </p:cNvSpPr>
          <p:nvPr>
            <p:ph idx="1"/>
          </p:nvPr>
        </p:nvSpPr>
        <p:spPr/>
        <p:txBody>
          <a:bodyPr/>
          <a:lstStyle/>
          <a:p>
            <a:r>
              <a:rPr lang="en-US" dirty="0"/>
              <a:t>Solar sail system design proposed needs to use key technology at TRL = 5/6 at the appropriate needed scale.</a:t>
            </a:r>
          </a:p>
          <a:p>
            <a:r>
              <a:rPr lang="en-US" dirty="0"/>
              <a:t>The characteristic acceleration of the Node Spacecraft with the solar sail attached needs to be &gt;0.05 mm/s</a:t>
            </a:r>
            <a:r>
              <a:rPr lang="en-US" baseline="30000" dirty="0"/>
              <a:t>2</a:t>
            </a:r>
            <a:r>
              <a:rPr lang="en-US" dirty="0"/>
              <a:t> with a goal of 0.06 mm/s</a:t>
            </a:r>
            <a:r>
              <a:rPr lang="en-US" baseline="30000" dirty="0"/>
              <a:t>2</a:t>
            </a:r>
            <a:r>
              <a:rPr lang="en-US" dirty="0"/>
              <a:t>.</a:t>
            </a:r>
          </a:p>
          <a:p>
            <a:endParaRPr lang="en-US" dirty="0"/>
          </a:p>
        </p:txBody>
      </p:sp>
    </p:spTree>
    <p:extLst>
      <p:ext uri="{BB962C8B-B14F-4D97-AF65-F5344CB8AC3E}">
        <p14:creationId xmlns:p14="http://schemas.microsoft.com/office/powerpoint/2010/main" val="42173837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Approach and Tools</a:t>
            </a:r>
          </a:p>
        </p:txBody>
      </p:sp>
      <p:sp>
        <p:nvSpPr>
          <p:cNvPr id="3" name="Content Placeholder 2">
            <a:extLst>
              <a:ext uri="{FF2B5EF4-FFF2-40B4-BE49-F238E27FC236}">
                <a16:creationId xmlns:a16="http://schemas.microsoft.com/office/drawing/2014/main" id="{9267DBEC-9679-2232-4B80-15BD30BCB7A1}"/>
              </a:ext>
            </a:extLst>
          </p:cNvPr>
          <p:cNvSpPr>
            <a:spLocks noGrp="1"/>
          </p:cNvSpPr>
          <p:nvPr>
            <p:ph idx="1"/>
          </p:nvPr>
        </p:nvSpPr>
        <p:spPr/>
        <p:txBody>
          <a:bodyPr>
            <a:normAutofit lnSpcReduction="10000"/>
          </a:bodyPr>
          <a:lstStyle/>
          <a:p>
            <a:r>
              <a:rPr lang="en-US" dirty="0"/>
              <a:t>Based on the desired characteristic acceleration, </a:t>
            </a:r>
            <a:r>
              <a:rPr lang="en-US" dirty="0" err="1"/>
              <a:t>LaRC</a:t>
            </a:r>
            <a:r>
              <a:rPr lang="en-US" dirty="0"/>
              <a:t> sized the sail area needed using existing technology.</a:t>
            </a:r>
          </a:p>
          <a:p>
            <a:r>
              <a:rPr lang="en-US" dirty="0"/>
              <a:t>At the appropriate lengths, the booms were sized structurally against deployed loads using an analytical model. No deployment loads were assumed in this initial sizing effort.</a:t>
            </a:r>
          </a:p>
          <a:p>
            <a:r>
              <a:rPr lang="en-US" dirty="0"/>
              <a:t>The packaged configuration of the four-boom system was determined and a boom deployer was sized.</a:t>
            </a:r>
          </a:p>
          <a:p>
            <a:r>
              <a:rPr lang="en-US" dirty="0"/>
              <a:t>The sail canisters were also sized accordingly to the required sail area.</a:t>
            </a:r>
          </a:p>
          <a:p>
            <a:r>
              <a:rPr lang="en-US" dirty="0"/>
              <a:t>The Active Mass Translation (AMT) unit and deployment system electronics for Solar Cruiser were assumed to be used in this solar sail system to reduce duplication efforts and use existing parameters for systems designed for interplanetary travel.</a:t>
            </a:r>
          </a:p>
        </p:txBody>
      </p:sp>
    </p:spTree>
    <p:extLst>
      <p:ext uri="{BB962C8B-B14F-4D97-AF65-F5344CB8AC3E}">
        <p14:creationId xmlns:p14="http://schemas.microsoft.com/office/powerpoint/2010/main" val="25754043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Trades: Boom Deployment Mechanism</a:t>
            </a:r>
          </a:p>
        </p:txBody>
      </p:sp>
      <p:pic>
        <p:nvPicPr>
          <p:cNvPr id="5" name="Content Placeholder 4" descr="A machine with gears and a green screen&#10;&#10;Description automatically generated">
            <a:extLst>
              <a:ext uri="{FF2B5EF4-FFF2-40B4-BE49-F238E27FC236}">
                <a16:creationId xmlns:a16="http://schemas.microsoft.com/office/drawing/2014/main" id="{168DCF21-7768-585C-37C9-73F7F2F376A3}"/>
              </a:ext>
            </a:extLst>
          </p:cNvPr>
          <p:cNvPicPr>
            <a:picLocks noGrp="1" noChangeAspect="1"/>
          </p:cNvPicPr>
          <p:nvPr>
            <p:ph idx="1"/>
          </p:nvPr>
        </p:nvPicPr>
        <p:blipFill>
          <a:blip r:embed="rId2"/>
          <a:stretch>
            <a:fillRect/>
          </a:stretch>
        </p:blipFill>
        <p:spPr>
          <a:xfrm>
            <a:off x="9797687" y="4871634"/>
            <a:ext cx="2382387" cy="1538834"/>
          </a:xfrm>
        </p:spPr>
      </p:pic>
      <p:pic>
        <p:nvPicPr>
          <p:cNvPr id="7" name="Picture 6" descr="A diagram of a square with a circle and a circle with colored lines&#10;&#10;Description automatically generated">
            <a:extLst>
              <a:ext uri="{FF2B5EF4-FFF2-40B4-BE49-F238E27FC236}">
                <a16:creationId xmlns:a16="http://schemas.microsoft.com/office/drawing/2014/main" id="{FD956DEB-089A-AB90-AD9A-146C2E9FB056}"/>
              </a:ext>
            </a:extLst>
          </p:cNvPr>
          <p:cNvPicPr>
            <a:picLocks noChangeAspect="1"/>
          </p:cNvPicPr>
          <p:nvPr/>
        </p:nvPicPr>
        <p:blipFill>
          <a:blip r:embed="rId3"/>
          <a:stretch>
            <a:fillRect/>
          </a:stretch>
        </p:blipFill>
        <p:spPr>
          <a:xfrm>
            <a:off x="9797687" y="3111147"/>
            <a:ext cx="2369414" cy="1682659"/>
          </a:xfrm>
          <a:prstGeom prst="rect">
            <a:avLst/>
          </a:prstGeom>
        </p:spPr>
      </p:pic>
      <p:pic>
        <p:nvPicPr>
          <p:cNvPr id="11" name="Picture 10" descr="A machine with a few parts&#10;&#10;Description automatically generated with medium confidence">
            <a:extLst>
              <a:ext uri="{FF2B5EF4-FFF2-40B4-BE49-F238E27FC236}">
                <a16:creationId xmlns:a16="http://schemas.microsoft.com/office/drawing/2014/main" id="{B711348D-3BC0-7527-3BFD-9AA731DC5C51}"/>
              </a:ext>
            </a:extLst>
          </p:cNvPr>
          <p:cNvPicPr>
            <a:picLocks noChangeAspect="1"/>
          </p:cNvPicPr>
          <p:nvPr/>
        </p:nvPicPr>
        <p:blipFill>
          <a:blip r:embed="rId4"/>
          <a:stretch>
            <a:fillRect/>
          </a:stretch>
        </p:blipFill>
        <p:spPr>
          <a:xfrm rot="5400000">
            <a:off x="6785926" y="3609315"/>
            <a:ext cx="3158643" cy="2368982"/>
          </a:xfrm>
          <a:prstGeom prst="rect">
            <a:avLst/>
          </a:prstGeom>
        </p:spPr>
      </p:pic>
      <p:sp>
        <p:nvSpPr>
          <p:cNvPr id="14" name="TextBox 13">
            <a:extLst>
              <a:ext uri="{FF2B5EF4-FFF2-40B4-BE49-F238E27FC236}">
                <a16:creationId xmlns:a16="http://schemas.microsoft.com/office/drawing/2014/main" id="{CB4A63DD-D09C-A881-4E66-5D38066547FF}"/>
              </a:ext>
            </a:extLst>
          </p:cNvPr>
          <p:cNvSpPr txBox="1"/>
          <p:nvPr/>
        </p:nvSpPr>
        <p:spPr>
          <a:xfrm>
            <a:off x="243336" y="843760"/>
            <a:ext cx="11223190" cy="2031325"/>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For existing +15m scale composite booms trade different deployment mechanisms under development:</a:t>
            </a:r>
            <a:br>
              <a:rPr lang="en-US" dirty="0">
                <a:solidFill>
                  <a:schemeClr val="bg1"/>
                </a:solidFill>
                <a:latin typeface="Arial" panose="020B0604020202020204" pitchFamily="34" charset="0"/>
                <a:cs typeface="Arial" panose="020B0604020202020204" pitchFamily="34" charset="0"/>
              </a:rPr>
            </a:br>
            <a:endParaRPr lang="en-US" dirty="0">
              <a:solidFill>
                <a:schemeClr val="bg1"/>
              </a:solidFill>
              <a:latin typeface="Arial" panose="020B0604020202020204" pitchFamily="34" charset="0"/>
              <a:cs typeface="Arial" panose="020B0604020202020204" pitchFamily="34" charset="0"/>
            </a:endParaRPr>
          </a:p>
          <a:p>
            <a:pPr marL="342900" indent="-342900">
              <a:buFont typeface="+mj-lt"/>
              <a:buAutoNum type="arabicParenR"/>
            </a:pPr>
            <a:r>
              <a:rPr lang="en-US" dirty="0">
                <a:solidFill>
                  <a:schemeClr val="bg1"/>
                </a:solidFill>
                <a:latin typeface="Arial" panose="020B0604020202020204" pitchFamily="34" charset="0"/>
                <a:cs typeface="Arial" panose="020B0604020202020204" pitchFamily="34" charset="0"/>
              </a:rPr>
              <a:t>DLR deployer design previously used in the STMD DCB project to characterize and evaluate performance of 16.5 m long composite booms developed at NASA LaRC. </a:t>
            </a:r>
          </a:p>
          <a:p>
            <a:pPr marL="342900" indent="-342900">
              <a:buFont typeface="+mj-lt"/>
              <a:buAutoNum type="arabicParenR"/>
            </a:pPr>
            <a:endParaRPr lang="en-US" dirty="0">
              <a:solidFill>
                <a:schemeClr val="bg1"/>
              </a:solidFill>
              <a:latin typeface="Arial" panose="020B0604020202020204" pitchFamily="34" charset="0"/>
              <a:cs typeface="Arial" panose="020B0604020202020204" pitchFamily="34" charset="0"/>
            </a:endParaRPr>
          </a:p>
          <a:p>
            <a:pPr marL="342900" indent="-342900">
              <a:buFont typeface="+mj-lt"/>
              <a:buAutoNum type="arabicParenR"/>
            </a:pPr>
            <a:r>
              <a:rPr lang="en-US" dirty="0">
                <a:solidFill>
                  <a:schemeClr val="bg1"/>
                </a:solidFill>
                <a:latin typeface="Arial" panose="020B0604020202020204" pitchFamily="34" charset="0"/>
                <a:cs typeface="Arial" panose="020B0604020202020204" pitchFamily="34" charset="0"/>
              </a:rPr>
              <a:t>LaRC design developed for a lunar tower concept that uses similar composite booms, adapted to a four-boom configuration as required for a solar sail system. </a:t>
            </a:r>
          </a:p>
        </p:txBody>
      </p:sp>
      <p:sp>
        <p:nvSpPr>
          <p:cNvPr id="15" name="Arrow: Right 14">
            <a:extLst>
              <a:ext uri="{FF2B5EF4-FFF2-40B4-BE49-F238E27FC236}">
                <a16:creationId xmlns:a16="http://schemas.microsoft.com/office/drawing/2014/main" id="{EC3CD87D-3DF2-7E56-141F-F577A9376F86}"/>
              </a:ext>
            </a:extLst>
          </p:cNvPr>
          <p:cNvSpPr/>
          <p:nvPr/>
        </p:nvSpPr>
        <p:spPr>
          <a:xfrm>
            <a:off x="9300745" y="5414731"/>
            <a:ext cx="773723" cy="40444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image27.png">
            <a:extLst>
              <a:ext uri="{FF2B5EF4-FFF2-40B4-BE49-F238E27FC236}">
                <a16:creationId xmlns:a16="http://schemas.microsoft.com/office/drawing/2014/main" id="{93E98E41-A2EF-3A6A-D945-19E5EE4C64AC}"/>
              </a:ext>
            </a:extLst>
          </p:cNvPr>
          <p:cNvPicPr/>
          <p:nvPr/>
        </p:nvPicPr>
        <p:blipFill>
          <a:blip r:embed="rId5" cstate="screen">
            <a:extLst>
              <a:ext uri="{28A0092B-C50C-407E-A947-70E740481C1C}">
                <a14:useLocalDpi xmlns:a14="http://schemas.microsoft.com/office/drawing/2010/main"/>
              </a:ext>
            </a:extLst>
          </a:blip>
          <a:srcRect/>
          <a:stretch>
            <a:fillRect/>
          </a:stretch>
        </p:blipFill>
        <p:spPr>
          <a:xfrm>
            <a:off x="4786317" y="3269895"/>
            <a:ext cx="2368982" cy="3103233"/>
          </a:xfrm>
          <a:prstGeom prst="rect">
            <a:avLst/>
          </a:prstGeom>
          <a:ln/>
        </p:spPr>
      </p:pic>
      <p:pic>
        <p:nvPicPr>
          <p:cNvPr id="18" name="Picture 17">
            <a:extLst>
              <a:ext uri="{FF2B5EF4-FFF2-40B4-BE49-F238E27FC236}">
                <a16:creationId xmlns:a16="http://schemas.microsoft.com/office/drawing/2014/main" id="{1429BEA6-82F6-279E-58D1-71D60EC77A19}"/>
              </a:ext>
            </a:extLst>
          </p:cNvPr>
          <p:cNvPicPr>
            <a:picLocks noChangeAspect="1"/>
          </p:cNvPicPr>
          <p:nvPr/>
        </p:nvPicPr>
        <p:blipFill>
          <a:blip r:embed="rId6"/>
          <a:stretch>
            <a:fillRect/>
          </a:stretch>
        </p:blipFill>
        <p:spPr>
          <a:xfrm>
            <a:off x="11926" y="3106864"/>
            <a:ext cx="4572396" cy="3429297"/>
          </a:xfrm>
          <a:prstGeom prst="rect">
            <a:avLst/>
          </a:prstGeom>
        </p:spPr>
      </p:pic>
      <p:cxnSp>
        <p:nvCxnSpPr>
          <p:cNvPr id="20" name="Straight Connector 19">
            <a:extLst>
              <a:ext uri="{FF2B5EF4-FFF2-40B4-BE49-F238E27FC236}">
                <a16:creationId xmlns:a16="http://schemas.microsoft.com/office/drawing/2014/main" id="{260CC744-2CC9-9DA1-92B3-E0983CEA16B2}"/>
              </a:ext>
            </a:extLst>
          </p:cNvPr>
          <p:cNvCxnSpPr>
            <a:cxnSpLocks/>
          </p:cNvCxnSpPr>
          <p:nvPr/>
        </p:nvCxnSpPr>
        <p:spPr>
          <a:xfrm>
            <a:off x="4703885" y="2971800"/>
            <a:ext cx="0" cy="3719146"/>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EDD4CD7C-A6FC-6B95-A93E-D318A08E4DC9}"/>
              </a:ext>
            </a:extLst>
          </p:cNvPr>
          <p:cNvSpPr txBox="1"/>
          <p:nvPr/>
        </p:nvSpPr>
        <p:spPr>
          <a:xfrm>
            <a:off x="1942444" y="3112156"/>
            <a:ext cx="1038169" cy="369332"/>
          </a:xfrm>
          <a:prstGeom prst="rect">
            <a:avLst/>
          </a:prstGeom>
          <a:noFill/>
        </p:spPr>
        <p:txBody>
          <a:bodyPr wrap="none" rtlCol="0">
            <a:spAutoFit/>
          </a:bodyPr>
          <a:lstStyle/>
          <a:p>
            <a:r>
              <a:rPr lang="en-US" b="1" dirty="0">
                <a:solidFill>
                  <a:srgbClr val="FFFF00"/>
                </a:solidFill>
              </a:rPr>
              <a:t>Option 1</a:t>
            </a:r>
          </a:p>
        </p:txBody>
      </p:sp>
      <p:sp>
        <p:nvSpPr>
          <p:cNvPr id="23" name="TextBox 22">
            <a:extLst>
              <a:ext uri="{FF2B5EF4-FFF2-40B4-BE49-F238E27FC236}">
                <a16:creationId xmlns:a16="http://schemas.microsoft.com/office/drawing/2014/main" id="{95EE3B88-4186-AD25-E76F-30A9E58BFD2E}"/>
              </a:ext>
            </a:extLst>
          </p:cNvPr>
          <p:cNvSpPr txBox="1"/>
          <p:nvPr/>
        </p:nvSpPr>
        <p:spPr>
          <a:xfrm>
            <a:off x="7846162" y="3214484"/>
            <a:ext cx="1038169" cy="369332"/>
          </a:xfrm>
          <a:prstGeom prst="rect">
            <a:avLst/>
          </a:prstGeom>
          <a:noFill/>
        </p:spPr>
        <p:txBody>
          <a:bodyPr wrap="none" rtlCol="0">
            <a:spAutoFit/>
          </a:bodyPr>
          <a:lstStyle/>
          <a:p>
            <a:r>
              <a:rPr lang="en-US" b="1" dirty="0">
                <a:solidFill>
                  <a:srgbClr val="FFFF00"/>
                </a:solidFill>
              </a:rPr>
              <a:t>Option 2</a:t>
            </a:r>
          </a:p>
        </p:txBody>
      </p:sp>
    </p:spTree>
    <p:extLst>
      <p:ext uri="{BB962C8B-B14F-4D97-AF65-F5344CB8AC3E}">
        <p14:creationId xmlns:p14="http://schemas.microsoft.com/office/powerpoint/2010/main" val="12303426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Trades: Boom Deployment Mechanism</a:t>
            </a:r>
          </a:p>
        </p:txBody>
      </p:sp>
      <p:sp>
        <p:nvSpPr>
          <p:cNvPr id="14" name="TextBox 13">
            <a:extLst>
              <a:ext uri="{FF2B5EF4-FFF2-40B4-BE49-F238E27FC236}">
                <a16:creationId xmlns:a16="http://schemas.microsoft.com/office/drawing/2014/main" id="{CB4A63DD-D09C-A881-4E66-5D38066547FF}"/>
              </a:ext>
            </a:extLst>
          </p:cNvPr>
          <p:cNvSpPr txBox="1"/>
          <p:nvPr/>
        </p:nvSpPr>
        <p:spPr>
          <a:xfrm>
            <a:off x="243335" y="771798"/>
            <a:ext cx="11351533" cy="2554545"/>
          </a:xfrm>
          <a:prstGeom prst="rect">
            <a:avLst/>
          </a:prstGeom>
          <a:noFill/>
        </p:spPr>
        <p:txBody>
          <a:bodyPr wrap="square" rtlCol="0">
            <a:spAutoFit/>
          </a:bodyPr>
          <a:lstStyle/>
          <a:p>
            <a:pPr marL="285750" indent="-285750">
              <a:buFont typeface="Arial" panose="020B0604020202020204" pitchFamily="34" charset="0"/>
              <a:buChar char="•"/>
            </a:pPr>
            <a:r>
              <a:rPr lang="en-US" sz="2000" dirty="0">
                <a:solidFill>
                  <a:schemeClr val="bg1"/>
                </a:solidFill>
              </a:rPr>
              <a:t>The DLR deployer developed under the joint NASA-DLR Deployable Composite Booms (DCB) project was preferred as the highest TRL solution. </a:t>
            </a:r>
            <a:r>
              <a:rPr lang="en-US" sz="2000" b="1" i="1" dirty="0">
                <a:solidFill>
                  <a:schemeClr val="bg1"/>
                </a:solidFill>
              </a:rPr>
              <a:t>A smaller version of this design developed by </a:t>
            </a:r>
            <a:r>
              <a:rPr lang="en-US" sz="2000" b="1" i="1" dirty="0" err="1">
                <a:solidFill>
                  <a:schemeClr val="bg1"/>
                </a:solidFill>
              </a:rPr>
              <a:t>LaRC</a:t>
            </a:r>
            <a:r>
              <a:rPr lang="en-US" sz="2000" b="1" i="1" dirty="0">
                <a:solidFill>
                  <a:schemeClr val="bg1"/>
                </a:solidFill>
              </a:rPr>
              <a:t> will be flown in LEO in Q2 2024 as part of the ACS3 12U </a:t>
            </a:r>
            <a:r>
              <a:rPr lang="en-US" sz="2000" b="1" i="1" dirty="0" err="1">
                <a:solidFill>
                  <a:schemeClr val="bg1"/>
                </a:solidFill>
              </a:rPr>
              <a:t>Cubesat</a:t>
            </a:r>
            <a:r>
              <a:rPr lang="en-US" sz="2000" b="1" i="1" dirty="0">
                <a:solidFill>
                  <a:schemeClr val="bg1"/>
                </a:solidFill>
              </a:rPr>
              <a:t> solar sail demonstration mission.</a:t>
            </a:r>
          </a:p>
          <a:p>
            <a:pPr marL="285750" indent="-285750">
              <a:buFont typeface="Arial" panose="020B0604020202020204" pitchFamily="34" charset="0"/>
              <a:buChar char="•"/>
            </a:pPr>
            <a:r>
              <a:rPr lang="en-US" sz="2000" dirty="0">
                <a:solidFill>
                  <a:schemeClr val="bg1"/>
                </a:solidFill>
              </a:rPr>
              <a:t>‘Lunar Tower’ deployer technology, although preferred for larger scale solar sail systems and more compact designs (sail membrane can be collocated within the boom bay) is at a lower TRL and would not meet the entry requirement for the expected follow-on SMD proposal from this SWIFT study.</a:t>
            </a:r>
          </a:p>
          <a:p>
            <a:pPr marL="285750" indent="-285750">
              <a:buFont typeface="Arial" panose="020B0604020202020204" pitchFamily="34" charset="0"/>
              <a:buChar char="•"/>
            </a:pPr>
            <a:r>
              <a:rPr lang="en-US" sz="2000" dirty="0">
                <a:solidFill>
                  <a:schemeClr val="bg1"/>
                </a:solidFill>
              </a:rPr>
              <a:t>A redesign of the DLR-NASA LaRC deployer would be required to scale up unit to support the 650-750 m2 sail area needed for SWIFT.</a:t>
            </a:r>
          </a:p>
        </p:txBody>
      </p:sp>
      <p:graphicFrame>
        <p:nvGraphicFramePr>
          <p:cNvPr id="6" name="Content Placeholder 5">
            <a:extLst>
              <a:ext uri="{FF2B5EF4-FFF2-40B4-BE49-F238E27FC236}">
                <a16:creationId xmlns:a16="http://schemas.microsoft.com/office/drawing/2014/main" id="{67FF384F-B9BA-C7BE-CE6C-4B0B17B12A20}"/>
              </a:ext>
            </a:extLst>
          </p:cNvPr>
          <p:cNvGraphicFramePr>
            <a:graphicFrameLocks noGrp="1"/>
          </p:cNvGraphicFramePr>
          <p:nvPr>
            <p:ph idx="1"/>
          </p:nvPr>
        </p:nvGraphicFramePr>
        <p:xfrm>
          <a:off x="509710" y="3315188"/>
          <a:ext cx="11420475" cy="3235960"/>
        </p:xfrm>
        <a:graphic>
          <a:graphicData uri="http://schemas.openxmlformats.org/drawingml/2006/table">
            <a:tbl>
              <a:tblPr firstRow="1" bandRow="1">
                <a:tableStyleId>{5C22544A-7EE6-4342-B048-85BDC9FD1C3A}</a:tableStyleId>
              </a:tblPr>
              <a:tblGrid>
                <a:gridCol w="4150213">
                  <a:extLst>
                    <a:ext uri="{9D8B030D-6E8A-4147-A177-3AD203B41FA5}">
                      <a16:colId xmlns:a16="http://schemas.microsoft.com/office/drawing/2014/main" val="3941197658"/>
                    </a:ext>
                  </a:extLst>
                </a:gridCol>
                <a:gridCol w="3587262">
                  <a:extLst>
                    <a:ext uri="{9D8B030D-6E8A-4147-A177-3AD203B41FA5}">
                      <a16:colId xmlns:a16="http://schemas.microsoft.com/office/drawing/2014/main" val="2200790855"/>
                    </a:ext>
                  </a:extLst>
                </a:gridCol>
                <a:gridCol w="3683000">
                  <a:extLst>
                    <a:ext uri="{9D8B030D-6E8A-4147-A177-3AD203B41FA5}">
                      <a16:colId xmlns:a16="http://schemas.microsoft.com/office/drawing/2014/main" val="2987589509"/>
                    </a:ext>
                  </a:extLst>
                </a:gridCol>
              </a:tblGrid>
              <a:tr h="370840">
                <a:tc>
                  <a:txBody>
                    <a:bodyPr/>
                    <a:lstStyle/>
                    <a:p>
                      <a:r>
                        <a:rPr lang="en-US" dirty="0"/>
                        <a:t>Deployer Type /</a:t>
                      </a:r>
                      <a:br>
                        <a:rPr lang="en-US" dirty="0"/>
                      </a:br>
                      <a:r>
                        <a:rPr lang="en-US" dirty="0"/>
                        <a:t>Metric</a:t>
                      </a:r>
                    </a:p>
                  </a:txBody>
                  <a:tcPr/>
                </a:tc>
                <a:tc>
                  <a:txBody>
                    <a:bodyPr/>
                    <a:lstStyle/>
                    <a:p>
                      <a:pPr algn="ctr"/>
                      <a:r>
                        <a:rPr lang="en-US" dirty="0"/>
                        <a:t>DLR-NASA </a:t>
                      </a:r>
                      <a:r>
                        <a:rPr lang="en-US" dirty="0" err="1"/>
                        <a:t>LaRC</a:t>
                      </a:r>
                      <a:r>
                        <a:rPr lang="en-US" dirty="0"/>
                        <a:t> for </a:t>
                      </a:r>
                      <a:r>
                        <a:rPr lang="en-US" dirty="0" err="1"/>
                        <a:t>HIPERSail</a:t>
                      </a:r>
                      <a:endParaRPr lang="en-US" dirty="0"/>
                    </a:p>
                  </a:txBody>
                  <a:tcPr/>
                </a:tc>
                <a:tc>
                  <a:txBody>
                    <a:bodyPr/>
                    <a:lstStyle/>
                    <a:p>
                      <a:pPr algn="ctr"/>
                      <a:r>
                        <a:rPr lang="en-US" dirty="0"/>
                        <a:t>Lunar Tower adapted to quad-boom system</a:t>
                      </a:r>
                    </a:p>
                  </a:txBody>
                  <a:tcPr/>
                </a:tc>
                <a:extLst>
                  <a:ext uri="{0D108BD9-81ED-4DB2-BD59-A6C34878D82A}">
                    <a16:rowId xmlns:a16="http://schemas.microsoft.com/office/drawing/2014/main" val="2137349320"/>
                  </a:ext>
                </a:extLst>
              </a:tr>
              <a:tr h="370840">
                <a:tc>
                  <a:txBody>
                    <a:bodyPr/>
                    <a:lstStyle/>
                    <a:p>
                      <a:r>
                        <a:rPr lang="en-US" dirty="0"/>
                        <a:t>TRL</a:t>
                      </a:r>
                    </a:p>
                  </a:txBody>
                  <a:tcPr/>
                </a:tc>
                <a:tc>
                  <a:txBody>
                    <a:bodyPr/>
                    <a:lstStyle/>
                    <a:p>
                      <a:pPr algn="ctr"/>
                      <a:r>
                        <a:rPr lang="en-US" dirty="0"/>
                        <a:t>5</a:t>
                      </a:r>
                    </a:p>
                  </a:txBody>
                  <a:tcPr/>
                </a:tc>
                <a:tc>
                  <a:txBody>
                    <a:bodyPr/>
                    <a:lstStyle/>
                    <a:p>
                      <a:pPr algn="ctr"/>
                      <a:r>
                        <a:rPr lang="en-US" dirty="0"/>
                        <a:t>4 (for single boom system)</a:t>
                      </a:r>
                    </a:p>
                  </a:txBody>
                  <a:tcPr/>
                </a:tc>
                <a:extLst>
                  <a:ext uri="{0D108BD9-81ED-4DB2-BD59-A6C34878D82A}">
                    <a16:rowId xmlns:a16="http://schemas.microsoft.com/office/drawing/2014/main" val="850090642"/>
                  </a:ext>
                </a:extLst>
              </a:tr>
              <a:tr h="370840">
                <a:tc>
                  <a:txBody>
                    <a:bodyPr/>
                    <a:lstStyle/>
                    <a:p>
                      <a:r>
                        <a:rPr lang="en-US" dirty="0"/>
                        <a:t>Mass </a:t>
                      </a:r>
                    </a:p>
                  </a:txBody>
                  <a:tcPr/>
                </a:tc>
                <a:tc>
                  <a:txBody>
                    <a:bodyPr/>
                    <a:lstStyle/>
                    <a:p>
                      <a:pPr algn="ctr"/>
                      <a:r>
                        <a:rPr lang="en-US" dirty="0"/>
                        <a:t>11.5 kg</a:t>
                      </a:r>
                    </a:p>
                  </a:txBody>
                  <a:tcPr/>
                </a:tc>
                <a:tc>
                  <a:txBody>
                    <a:bodyPr/>
                    <a:lstStyle/>
                    <a:p>
                      <a:pPr algn="ctr"/>
                      <a:r>
                        <a:rPr lang="en-US" dirty="0"/>
                        <a:t>13 kg</a:t>
                      </a:r>
                    </a:p>
                  </a:txBody>
                  <a:tcPr/>
                </a:tc>
                <a:extLst>
                  <a:ext uri="{0D108BD9-81ED-4DB2-BD59-A6C34878D82A}">
                    <a16:rowId xmlns:a16="http://schemas.microsoft.com/office/drawing/2014/main" val="3324009951"/>
                  </a:ext>
                </a:extLst>
              </a:tr>
              <a:tr h="370840">
                <a:tc>
                  <a:txBody>
                    <a:bodyPr/>
                    <a:lstStyle/>
                    <a:p>
                      <a:r>
                        <a:rPr lang="en-US" dirty="0"/>
                        <a:t>Volume (just the boom deployer)</a:t>
                      </a:r>
                    </a:p>
                  </a:txBody>
                  <a:tcPr/>
                </a:tc>
                <a:tc>
                  <a:txBody>
                    <a:bodyPr/>
                    <a:lstStyle/>
                    <a:p>
                      <a:pPr algn="ctr"/>
                      <a:r>
                        <a:rPr lang="en-US" dirty="0"/>
                        <a:t>33 cm x 33 cm x 15 cm</a:t>
                      </a:r>
                    </a:p>
                  </a:txBody>
                  <a:tcPr/>
                </a:tc>
                <a:tc>
                  <a:txBody>
                    <a:bodyPr/>
                    <a:lstStyle/>
                    <a:p>
                      <a:pPr algn="ctr"/>
                      <a:r>
                        <a:rPr lang="en-US" dirty="0"/>
                        <a:t>53 cm x 53 cm x 17 cm</a:t>
                      </a:r>
                    </a:p>
                  </a:txBody>
                  <a:tcPr/>
                </a:tc>
                <a:extLst>
                  <a:ext uri="{0D108BD9-81ED-4DB2-BD59-A6C34878D82A}">
                    <a16:rowId xmlns:a16="http://schemas.microsoft.com/office/drawing/2014/main" val="3078929438"/>
                  </a:ext>
                </a:extLst>
              </a:tr>
              <a:tr h="370840">
                <a:tc>
                  <a:txBody>
                    <a:bodyPr/>
                    <a:lstStyle/>
                    <a:p>
                      <a:r>
                        <a:rPr lang="en-US" dirty="0"/>
                        <a:t>Sail canisters integrated within volume</a:t>
                      </a:r>
                    </a:p>
                  </a:txBody>
                  <a:tcPr/>
                </a:tc>
                <a:tc>
                  <a:txBody>
                    <a:bodyPr/>
                    <a:lstStyle/>
                    <a:p>
                      <a:pPr algn="ctr"/>
                      <a:r>
                        <a:rPr lang="en-US" dirty="0"/>
                        <a:t>No</a:t>
                      </a:r>
                    </a:p>
                  </a:txBody>
                  <a:tcPr/>
                </a:tc>
                <a:tc>
                  <a:txBody>
                    <a:bodyPr/>
                    <a:lstStyle/>
                    <a:p>
                      <a:pPr algn="ctr"/>
                      <a:r>
                        <a:rPr lang="en-US" dirty="0"/>
                        <a:t>Yes</a:t>
                      </a:r>
                    </a:p>
                  </a:txBody>
                  <a:tcPr/>
                </a:tc>
                <a:extLst>
                  <a:ext uri="{0D108BD9-81ED-4DB2-BD59-A6C34878D82A}">
                    <a16:rowId xmlns:a16="http://schemas.microsoft.com/office/drawing/2014/main" val="792710684"/>
                  </a:ext>
                </a:extLst>
              </a:tr>
              <a:tr h="370840">
                <a:tc>
                  <a:txBody>
                    <a:bodyPr/>
                    <a:lstStyle/>
                    <a:p>
                      <a:r>
                        <a:rPr lang="en-US" dirty="0"/>
                        <a:t>NASA-design</a:t>
                      </a:r>
                    </a:p>
                  </a:txBody>
                  <a:tcPr/>
                </a:tc>
                <a:tc>
                  <a:txBody>
                    <a:bodyPr/>
                    <a:lstStyle/>
                    <a:p>
                      <a:pPr algn="ctr"/>
                      <a:r>
                        <a:rPr lang="en-US" dirty="0"/>
                        <a:t>Partially</a:t>
                      </a:r>
                    </a:p>
                  </a:txBody>
                  <a:tcPr/>
                </a:tc>
                <a:tc>
                  <a:txBody>
                    <a:bodyPr/>
                    <a:lstStyle/>
                    <a:p>
                      <a:pPr algn="ctr"/>
                      <a:r>
                        <a:rPr lang="en-US" dirty="0"/>
                        <a:t>Yes</a:t>
                      </a:r>
                    </a:p>
                  </a:txBody>
                  <a:tcPr/>
                </a:tc>
                <a:extLst>
                  <a:ext uri="{0D108BD9-81ED-4DB2-BD59-A6C34878D82A}">
                    <a16:rowId xmlns:a16="http://schemas.microsoft.com/office/drawing/2014/main" val="1739427275"/>
                  </a:ext>
                </a:extLst>
              </a:tr>
              <a:tr h="370840">
                <a:tc>
                  <a:txBody>
                    <a:bodyPr/>
                    <a:lstStyle/>
                    <a:p>
                      <a:r>
                        <a:rPr lang="en-US" dirty="0"/>
                        <a:t>Flight Heritage</a:t>
                      </a:r>
                    </a:p>
                  </a:txBody>
                  <a:tcPr/>
                </a:tc>
                <a:tc>
                  <a:txBody>
                    <a:bodyPr/>
                    <a:lstStyle/>
                    <a:p>
                      <a:pPr algn="ctr"/>
                      <a:r>
                        <a:rPr lang="en-US" dirty="0"/>
                        <a:t>No, but ACS3 is based on this design</a:t>
                      </a:r>
                    </a:p>
                  </a:txBody>
                  <a:tcPr/>
                </a:tc>
                <a:tc>
                  <a:txBody>
                    <a:bodyPr/>
                    <a:lstStyle/>
                    <a:p>
                      <a:pPr algn="ctr"/>
                      <a:r>
                        <a:rPr lang="en-US" dirty="0"/>
                        <a:t>No</a:t>
                      </a:r>
                    </a:p>
                  </a:txBody>
                  <a:tcPr/>
                </a:tc>
                <a:extLst>
                  <a:ext uri="{0D108BD9-81ED-4DB2-BD59-A6C34878D82A}">
                    <a16:rowId xmlns:a16="http://schemas.microsoft.com/office/drawing/2014/main" val="2543387555"/>
                  </a:ext>
                </a:extLst>
              </a:tr>
              <a:tr h="370840">
                <a:tc>
                  <a:txBody>
                    <a:bodyPr/>
                    <a:lstStyle/>
                    <a:p>
                      <a:r>
                        <a:rPr lang="en-US" dirty="0"/>
                        <a:t>Development time to TRL 6</a:t>
                      </a:r>
                    </a:p>
                  </a:txBody>
                  <a:tcPr/>
                </a:tc>
                <a:tc>
                  <a:txBody>
                    <a:bodyPr/>
                    <a:lstStyle/>
                    <a:p>
                      <a:pPr algn="ctr"/>
                      <a:r>
                        <a:rPr lang="en-US" dirty="0"/>
                        <a:t>0.5-1 year</a:t>
                      </a:r>
                    </a:p>
                  </a:txBody>
                  <a:tcPr/>
                </a:tc>
                <a:tc>
                  <a:txBody>
                    <a:bodyPr/>
                    <a:lstStyle/>
                    <a:p>
                      <a:pPr algn="ctr"/>
                      <a:r>
                        <a:rPr lang="en-US" dirty="0"/>
                        <a:t>1.5-2 years</a:t>
                      </a:r>
                    </a:p>
                  </a:txBody>
                  <a:tcPr/>
                </a:tc>
                <a:extLst>
                  <a:ext uri="{0D108BD9-81ED-4DB2-BD59-A6C34878D82A}">
                    <a16:rowId xmlns:a16="http://schemas.microsoft.com/office/drawing/2014/main" val="3492710205"/>
                  </a:ext>
                </a:extLst>
              </a:tr>
            </a:tbl>
          </a:graphicData>
        </a:graphic>
      </p:graphicFrame>
      <p:sp>
        <p:nvSpPr>
          <p:cNvPr id="8" name="Rectangle 7">
            <a:extLst>
              <a:ext uri="{FF2B5EF4-FFF2-40B4-BE49-F238E27FC236}">
                <a16:creationId xmlns:a16="http://schemas.microsoft.com/office/drawing/2014/main" id="{DBB51671-D3E9-5111-8BD6-35C25DB601DA}"/>
              </a:ext>
            </a:extLst>
          </p:cNvPr>
          <p:cNvSpPr/>
          <p:nvPr/>
        </p:nvSpPr>
        <p:spPr>
          <a:xfrm>
            <a:off x="4607169" y="3094892"/>
            <a:ext cx="3692769" cy="3592870"/>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63863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Results: Booms</a:t>
            </a:r>
          </a:p>
        </p:txBody>
      </p:sp>
      <p:sp>
        <p:nvSpPr>
          <p:cNvPr id="4" name="Content Placeholder 3">
            <a:extLst>
              <a:ext uri="{FF2B5EF4-FFF2-40B4-BE49-F238E27FC236}">
                <a16:creationId xmlns:a16="http://schemas.microsoft.com/office/drawing/2014/main" id="{D72CF181-54CA-7718-4385-A561B635C43E}"/>
              </a:ext>
            </a:extLst>
          </p:cNvPr>
          <p:cNvSpPr>
            <a:spLocks noGrp="1"/>
          </p:cNvSpPr>
          <p:nvPr>
            <p:ph idx="1"/>
          </p:nvPr>
        </p:nvSpPr>
        <p:spPr>
          <a:xfrm>
            <a:off x="293112" y="1356590"/>
            <a:ext cx="6195612" cy="5686047"/>
          </a:xfrm>
        </p:spPr>
        <p:txBody>
          <a:bodyPr>
            <a:normAutofit fontScale="55000" lnSpcReduction="20000"/>
          </a:bodyPr>
          <a:lstStyle/>
          <a:p>
            <a:pPr>
              <a:lnSpc>
                <a:spcPct val="120000"/>
              </a:lnSpc>
              <a:spcBef>
                <a:spcPts val="600"/>
              </a:spcBef>
            </a:pPr>
            <a:r>
              <a:rPr lang="en-US" dirty="0"/>
              <a:t>Boom Technology chosen for the solar sail is the Collapsible Tubular Mast (CTM) boom developed and fabricated by </a:t>
            </a:r>
            <a:r>
              <a:rPr lang="en-US" dirty="0" err="1"/>
              <a:t>LaRC</a:t>
            </a:r>
            <a:r>
              <a:rPr lang="en-US" dirty="0"/>
              <a:t> under the STMD DCB project to TRL 6. For more details on the booms see: </a:t>
            </a:r>
            <a:r>
              <a:rPr lang="en-US" sz="2200" b="0" i="0" u="none" strike="noStrike" dirty="0">
                <a:solidFill>
                  <a:srgbClr val="003A70"/>
                </a:solidFill>
                <a:effectLst/>
                <a:latin typeface="Lato Subset"/>
                <a:hlinkClick r:id="rId2"/>
              </a:rPr>
              <a:t>https://doi.org/10.2514/6.2021-0903</a:t>
            </a:r>
            <a:r>
              <a:rPr lang="en-US" sz="2200" b="0" i="0" u="none" strike="noStrike" dirty="0">
                <a:solidFill>
                  <a:srgbClr val="003A70"/>
                </a:solidFill>
                <a:effectLst/>
                <a:latin typeface="Lato Subset"/>
              </a:rPr>
              <a:t> </a:t>
            </a:r>
            <a:r>
              <a:rPr lang="en-US" sz="2200" b="0" i="0" u="none" strike="noStrike" dirty="0">
                <a:effectLst/>
                <a:latin typeface="Lato Subset"/>
              </a:rPr>
              <a:t>and</a:t>
            </a:r>
            <a:r>
              <a:rPr lang="en-US" sz="2200" b="0" i="0" u="none" strike="noStrike" dirty="0">
                <a:solidFill>
                  <a:srgbClr val="003A70"/>
                </a:solidFill>
                <a:effectLst/>
                <a:latin typeface="Lato Subset"/>
              </a:rPr>
              <a:t> </a:t>
            </a:r>
            <a:r>
              <a:rPr lang="en-US" sz="2200" b="0" i="0" u="none" strike="noStrike" dirty="0">
                <a:solidFill>
                  <a:srgbClr val="003A70"/>
                </a:solidFill>
                <a:effectLst/>
                <a:latin typeface="Lato" panose="020F0502020204030203" pitchFamily="34" charset="0"/>
                <a:hlinkClick r:id="rId3"/>
              </a:rPr>
              <a:t>https://doi.org/10.2514/6.2023-0938</a:t>
            </a:r>
            <a:endParaRPr lang="en-US" sz="2200" b="0" i="0" u="none" strike="noStrike" dirty="0">
              <a:solidFill>
                <a:srgbClr val="003A70"/>
              </a:solidFill>
              <a:effectLst/>
              <a:latin typeface="Lato" panose="020F0502020204030203" pitchFamily="34" charset="0"/>
            </a:endParaRPr>
          </a:p>
          <a:p>
            <a:pPr>
              <a:lnSpc>
                <a:spcPct val="120000"/>
              </a:lnSpc>
              <a:spcBef>
                <a:spcPts val="600"/>
              </a:spcBef>
            </a:pPr>
            <a:endParaRPr lang="en-US" sz="2500" dirty="0"/>
          </a:p>
          <a:p>
            <a:pPr>
              <a:lnSpc>
                <a:spcPct val="120000"/>
              </a:lnSpc>
              <a:spcBef>
                <a:spcPts val="600"/>
              </a:spcBef>
            </a:pPr>
            <a:r>
              <a:rPr lang="en-US" dirty="0"/>
              <a:t>130-mm flattened height CTM Booms at the 16.5 m scale deployed in ambient and microgravity condition using a DLR deployer. </a:t>
            </a:r>
          </a:p>
          <a:p>
            <a:pPr>
              <a:lnSpc>
                <a:spcPct val="120000"/>
              </a:lnSpc>
              <a:spcBef>
                <a:spcPts val="600"/>
              </a:spcBef>
            </a:pPr>
            <a:endParaRPr lang="en-US" dirty="0"/>
          </a:p>
          <a:p>
            <a:pPr>
              <a:lnSpc>
                <a:spcPct val="120000"/>
              </a:lnSpc>
              <a:spcBef>
                <a:spcPts val="600"/>
              </a:spcBef>
            </a:pPr>
            <a:r>
              <a:rPr lang="en-US" dirty="0"/>
              <a:t>Boom static and dynamic load testing and in 0-g tests emulated forces on a single boom as part of a 500 m</a:t>
            </a:r>
            <a:r>
              <a:rPr lang="en-US" baseline="30000" dirty="0"/>
              <a:t>2</a:t>
            </a:r>
            <a:r>
              <a:rPr lang="en-US" dirty="0"/>
              <a:t> square solar sail through deployment and final tensioning to an average 5 psi sail skin stress, including a safety factor (SF) of 3.</a:t>
            </a:r>
          </a:p>
          <a:p>
            <a:pPr>
              <a:lnSpc>
                <a:spcPct val="120000"/>
              </a:lnSpc>
              <a:spcBef>
                <a:spcPts val="600"/>
              </a:spcBef>
            </a:pPr>
            <a:endParaRPr lang="en-US" dirty="0"/>
          </a:p>
          <a:p>
            <a:pPr>
              <a:lnSpc>
                <a:spcPct val="120000"/>
              </a:lnSpc>
              <a:spcBef>
                <a:spcPts val="600"/>
              </a:spcBef>
            </a:pPr>
            <a:r>
              <a:rPr lang="en-US" dirty="0"/>
              <a:t>The 130-mm CTM Boom would be scaled up only in length, not in cross-section, to meet the demands of the SWIFT mission as the SF is still sufficient.</a:t>
            </a:r>
          </a:p>
          <a:p>
            <a:pPr>
              <a:lnSpc>
                <a:spcPct val="120000"/>
              </a:lnSpc>
              <a:spcBef>
                <a:spcPts val="600"/>
              </a:spcBef>
            </a:pPr>
            <a:endParaRPr lang="en-US" dirty="0"/>
          </a:p>
          <a:p>
            <a:pPr>
              <a:lnSpc>
                <a:spcPct val="120000"/>
              </a:lnSpc>
              <a:spcBef>
                <a:spcPts val="600"/>
              </a:spcBef>
            </a:pPr>
            <a:r>
              <a:rPr lang="en-US" dirty="0"/>
              <a:t>A maximum of 5 N tip compressive load and 0.1 N tip side load can be sustained by this boom design at a 20.5-m length scale. A 750 m</a:t>
            </a:r>
            <a:r>
              <a:rPr lang="en-US" baseline="30000" dirty="0"/>
              <a:t>2</a:t>
            </a:r>
            <a:r>
              <a:rPr lang="en-US" dirty="0"/>
              <a:t>  solar sail can be designed to operate within these requirements.</a:t>
            </a:r>
          </a:p>
        </p:txBody>
      </p:sp>
      <p:pic>
        <p:nvPicPr>
          <p:cNvPr id="11" name="Picture 10">
            <a:extLst>
              <a:ext uri="{FF2B5EF4-FFF2-40B4-BE49-F238E27FC236}">
                <a16:creationId xmlns:a16="http://schemas.microsoft.com/office/drawing/2014/main" id="{47700300-2E9F-05EC-C95E-71B21856C622}"/>
              </a:ext>
            </a:extLst>
          </p:cNvPr>
          <p:cNvPicPr>
            <a:picLocks noChangeAspect="1"/>
          </p:cNvPicPr>
          <p:nvPr/>
        </p:nvPicPr>
        <p:blipFill>
          <a:blip r:embed="rId4"/>
          <a:stretch>
            <a:fillRect/>
          </a:stretch>
        </p:blipFill>
        <p:spPr>
          <a:xfrm>
            <a:off x="6698770" y="3996283"/>
            <a:ext cx="1829736" cy="2737621"/>
          </a:xfrm>
          <a:prstGeom prst="rect">
            <a:avLst/>
          </a:prstGeom>
        </p:spPr>
      </p:pic>
      <p:pic>
        <p:nvPicPr>
          <p:cNvPr id="15" name="Picture 14">
            <a:extLst>
              <a:ext uri="{FF2B5EF4-FFF2-40B4-BE49-F238E27FC236}">
                <a16:creationId xmlns:a16="http://schemas.microsoft.com/office/drawing/2014/main" id="{92CC0771-F6AA-3C33-16BD-5A3CE14D6570}"/>
              </a:ext>
            </a:extLst>
          </p:cNvPr>
          <p:cNvPicPr>
            <a:picLocks noChangeAspect="1"/>
          </p:cNvPicPr>
          <p:nvPr/>
        </p:nvPicPr>
        <p:blipFill>
          <a:blip r:embed="rId5"/>
          <a:stretch>
            <a:fillRect/>
          </a:stretch>
        </p:blipFill>
        <p:spPr>
          <a:xfrm>
            <a:off x="8223935" y="3996283"/>
            <a:ext cx="3428350" cy="2787890"/>
          </a:xfrm>
          <a:prstGeom prst="rect">
            <a:avLst/>
          </a:prstGeom>
        </p:spPr>
      </p:pic>
      <p:pic>
        <p:nvPicPr>
          <p:cNvPr id="16" name="Picture 15">
            <a:extLst>
              <a:ext uri="{FF2B5EF4-FFF2-40B4-BE49-F238E27FC236}">
                <a16:creationId xmlns:a16="http://schemas.microsoft.com/office/drawing/2014/main" id="{8B5430D0-386A-7A0A-954E-A8FA2484DFBB}"/>
              </a:ext>
            </a:extLst>
          </p:cNvPr>
          <p:cNvPicPr>
            <a:picLocks noChangeAspect="1"/>
          </p:cNvPicPr>
          <p:nvPr/>
        </p:nvPicPr>
        <p:blipFill>
          <a:blip r:embed="rId6"/>
          <a:stretch>
            <a:fillRect/>
          </a:stretch>
        </p:blipFill>
        <p:spPr>
          <a:xfrm>
            <a:off x="6811502" y="33500"/>
            <a:ext cx="5175673" cy="3881754"/>
          </a:xfrm>
          <a:prstGeom prst="rect">
            <a:avLst/>
          </a:prstGeom>
        </p:spPr>
      </p:pic>
      <p:pic>
        <p:nvPicPr>
          <p:cNvPr id="7" name="Picture 4">
            <a:extLst>
              <a:ext uri="{FF2B5EF4-FFF2-40B4-BE49-F238E27FC236}">
                <a16:creationId xmlns:a16="http://schemas.microsoft.com/office/drawing/2014/main" id="{B5DCAB9E-AC34-4A1D-6FA2-4EAE27C6C806}"/>
              </a:ext>
            </a:extLst>
          </p:cNvPr>
          <p:cNvPicPr>
            <a:picLocks noChangeAspect="1"/>
          </p:cNvPicPr>
          <p:nvPr/>
        </p:nvPicPr>
        <p:blipFill>
          <a:blip r:embed="rId7"/>
          <a:stretch>
            <a:fillRect/>
          </a:stretch>
        </p:blipFill>
        <p:spPr>
          <a:xfrm>
            <a:off x="4806447" y="59088"/>
            <a:ext cx="2005055" cy="1186353"/>
          </a:xfrm>
          <a:prstGeom prst="rect">
            <a:avLst/>
          </a:prstGeom>
        </p:spPr>
      </p:pic>
      <p:sp>
        <p:nvSpPr>
          <p:cNvPr id="17" name="TextBox 16">
            <a:extLst>
              <a:ext uri="{FF2B5EF4-FFF2-40B4-BE49-F238E27FC236}">
                <a16:creationId xmlns:a16="http://schemas.microsoft.com/office/drawing/2014/main" id="{09979F3D-EC78-7F16-C050-62546BD17B66}"/>
              </a:ext>
            </a:extLst>
          </p:cNvPr>
          <p:cNvSpPr txBox="1"/>
          <p:nvPr/>
        </p:nvSpPr>
        <p:spPr>
          <a:xfrm flipH="1">
            <a:off x="6625708" y="3915254"/>
            <a:ext cx="1389575" cy="646331"/>
          </a:xfrm>
          <a:prstGeom prst="rect">
            <a:avLst/>
          </a:prstGeom>
          <a:noFill/>
        </p:spPr>
        <p:txBody>
          <a:bodyPr wrap="square" rtlCol="0">
            <a:spAutoFit/>
          </a:bodyPr>
          <a:lstStyle/>
          <a:p>
            <a:r>
              <a:rPr lang="en-US" b="1" dirty="0">
                <a:solidFill>
                  <a:srgbClr val="FFFF00"/>
                </a:solidFill>
              </a:rPr>
              <a:t>Microgravity test</a:t>
            </a:r>
          </a:p>
        </p:txBody>
      </p:sp>
      <p:sp>
        <p:nvSpPr>
          <p:cNvPr id="21" name="TextBox 20">
            <a:extLst>
              <a:ext uri="{FF2B5EF4-FFF2-40B4-BE49-F238E27FC236}">
                <a16:creationId xmlns:a16="http://schemas.microsoft.com/office/drawing/2014/main" id="{6A72FC50-A9F8-EB73-C5C9-BEEEEE96C966}"/>
              </a:ext>
            </a:extLst>
          </p:cNvPr>
          <p:cNvSpPr txBox="1"/>
          <p:nvPr/>
        </p:nvSpPr>
        <p:spPr>
          <a:xfrm flipH="1">
            <a:off x="8335497" y="6205041"/>
            <a:ext cx="2215755" cy="369332"/>
          </a:xfrm>
          <a:prstGeom prst="rect">
            <a:avLst/>
          </a:prstGeom>
          <a:noFill/>
        </p:spPr>
        <p:txBody>
          <a:bodyPr wrap="square" rtlCol="0">
            <a:spAutoFit/>
          </a:bodyPr>
          <a:lstStyle/>
          <a:p>
            <a:r>
              <a:rPr lang="en-US" b="1" dirty="0">
                <a:solidFill>
                  <a:srgbClr val="FFFF00"/>
                </a:solidFill>
              </a:rPr>
              <a:t>Ground test at DLR</a:t>
            </a:r>
          </a:p>
        </p:txBody>
      </p:sp>
      <p:pic>
        <p:nvPicPr>
          <p:cNvPr id="24" name="Picture 23">
            <a:extLst>
              <a:ext uri="{FF2B5EF4-FFF2-40B4-BE49-F238E27FC236}">
                <a16:creationId xmlns:a16="http://schemas.microsoft.com/office/drawing/2014/main" id="{7FBC13EB-B3B6-60ED-2BE0-D240864A1206}"/>
              </a:ext>
            </a:extLst>
          </p:cNvPr>
          <p:cNvPicPr>
            <a:picLocks noChangeAspect="1"/>
          </p:cNvPicPr>
          <p:nvPr/>
        </p:nvPicPr>
        <p:blipFill>
          <a:blip r:embed="rId8"/>
          <a:stretch>
            <a:fillRect/>
          </a:stretch>
        </p:blipFill>
        <p:spPr>
          <a:xfrm>
            <a:off x="10473148" y="5010281"/>
            <a:ext cx="1718852" cy="984960"/>
          </a:xfrm>
          <a:prstGeom prst="rect">
            <a:avLst/>
          </a:prstGeom>
        </p:spPr>
      </p:pic>
      <p:sp>
        <p:nvSpPr>
          <p:cNvPr id="25" name="TextBox 24">
            <a:extLst>
              <a:ext uri="{FF2B5EF4-FFF2-40B4-BE49-F238E27FC236}">
                <a16:creationId xmlns:a16="http://schemas.microsoft.com/office/drawing/2014/main" id="{B379A5CD-478E-5B53-97B7-F8043542437E}"/>
              </a:ext>
            </a:extLst>
          </p:cNvPr>
          <p:cNvSpPr txBox="1"/>
          <p:nvPr/>
        </p:nvSpPr>
        <p:spPr>
          <a:xfrm>
            <a:off x="4753300" y="901244"/>
            <a:ext cx="2115323" cy="369332"/>
          </a:xfrm>
          <a:prstGeom prst="rect">
            <a:avLst/>
          </a:prstGeom>
          <a:noFill/>
        </p:spPr>
        <p:txBody>
          <a:bodyPr wrap="none" rtlCol="0">
            <a:spAutoFit/>
          </a:bodyPr>
          <a:lstStyle/>
          <a:p>
            <a:r>
              <a:rPr lang="en-US" b="1" i="1" dirty="0">
                <a:solidFill>
                  <a:srgbClr val="FFFF00"/>
                </a:solidFill>
              </a:rPr>
              <a:t>CTM Boom rolled up</a:t>
            </a:r>
          </a:p>
        </p:txBody>
      </p:sp>
    </p:spTree>
    <p:extLst>
      <p:ext uri="{BB962C8B-B14F-4D97-AF65-F5344CB8AC3E}">
        <p14:creationId xmlns:p14="http://schemas.microsoft.com/office/powerpoint/2010/main" val="16015415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Results: Mass Breakdown and Solar Sail System Layout</a:t>
            </a:r>
          </a:p>
        </p:txBody>
      </p:sp>
      <p:pic>
        <p:nvPicPr>
          <p:cNvPr id="5" name="Content Placeholder 4" descr="A machine in a room&#10;&#10;Description automatically generated">
            <a:extLst>
              <a:ext uri="{FF2B5EF4-FFF2-40B4-BE49-F238E27FC236}">
                <a16:creationId xmlns:a16="http://schemas.microsoft.com/office/drawing/2014/main" id="{51D17FC2-0EE7-1A5B-C66F-43A65D8B3700}"/>
              </a:ext>
            </a:extLst>
          </p:cNvPr>
          <p:cNvPicPr>
            <a:picLocks noGrp="1" noChangeAspect="1"/>
          </p:cNvPicPr>
          <p:nvPr>
            <p:ph idx="1"/>
          </p:nvPr>
        </p:nvPicPr>
        <p:blipFill rotWithShape="1">
          <a:blip r:embed="rId2"/>
          <a:srcRect l="10299" r="10463" b="20447"/>
          <a:stretch/>
        </p:blipFill>
        <p:spPr>
          <a:xfrm>
            <a:off x="597131" y="3713100"/>
            <a:ext cx="2954216" cy="2224454"/>
          </a:xfrm>
        </p:spPr>
      </p:pic>
      <p:graphicFrame>
        <p:nvGraphicFramePr>
          <p:cNvPr id="6" name="Table 5">
            <a:extLst>
              <a:ext uri="{FF2B5EF4-FFF2-40B4-BE49-F238E27FC236}">
                <a16:creationId xmlns:a16="http://schemas.microsoft.com/office/drawing/2014/main" id="{03419C30-CD74-06D2-DB05-0E0A5E59F53A}"/>
              </a:ext>
            </a:extLst>
          </p:cNvPr>
          <p:cNvGraphicFramePr>
            <a:graphicFrameLocks noGrp="1"/>
          </p:cNvGraphicFramePr>
          <p:nvPr/>
        </p:nvGraphicFramePr>
        <p:xfrm>
          <a:off x="597131" y="1230868"/>
          <a:ext cx="10750060" cy="2118675"/>
        </p:xfrm>
        <a:graphic>
          <a:graphicData uri="http://schemas.openxmlformats.org/drawingml/2006/table">
            <a:tbl>
              <a:tblPr>
                <a:tableStyleId>{5C22544A-7EE6-4342-B048-85BDC9FD1C3A}</a:tableStyleId>
              </a:tblPr>
              <a:tblGrid>
                <a:gridCol w="503143">
                  <a:extLst>
                    <a:ext uri="{9D8B030D-6E8A-4147-A177-3AD203B41FA5}">
                      <a16:colId xmlns:a16="http://schemas.microsoft.com/office/drawing/2014/main" val="3523752656"/>
                    </a:ext>
                  </a:extLst>
                </a:gridCol>
                <a:gridCol w="312930">
                  <a:extLst>
                    <a:ext uri="{9D8B030D-6E8A-4147-A177-3AD203B41FA5}">
                      <a16:colId xmlns:a16="http://schemas.microsoft.com/office/drawing/2014/main" val="1989097048"/>
                    </a:ext>
                  </a:extLst>
                </a:gridCol>
                <a:gridCol w="2509574">
                  <a:extLst>
                    <a:ext uri="{9D8B030D-6E8A-4147-A177-3AD203B41FA5}">
                      <a16:colId xmlns:a16="http://schemas.microsoft.com/office/drawing/2014/main" val="3200620059"/>
                    </a:ext>
                  </a:extLst>
                </a:gridCol>
                <a:gridCol w="552229">
                  <a:extLst>
                    <a:ext uri="{9D8B030D-6E8A-4147-A177-3AD203B41FA5}">
                      <a16:colId xmlns:a16="http://schemas.microsoft.com/office/drawing/2014/main" val="3488457617"/>
                    </a:ext>
                  </a:extLst>
                </a:gridCol>
                <a:gridCol w="1313078">
                  <a:extLst>
                    <a:ext uri="{9D8B030D-6E8A-4147-A177-3AD203B41FA5}">
                      <a16:colId xmlns:a16="http://schemas.microsoft.com/office/drawing/2014/main" val="589173115"/>
                    </a:ext>
                  </a:extLst>
                </a:gridCol>
                <a:gridCol w="1313078">
                  <a:extLst>
                    <a:ext uri="{9D8B030D-6E8A-4147-A177-3AD203B41FA5}">
                      <a16:colId xmlns:a16="http://schemas.microsoft.com/office/drawing/2014/main" val="3891604508"/>
                    </a:ext>
                  </a:extLst>
                </a:gridCol>
                <a:gridCol w="1313078">
                  <a:extLst>
                    <a:ext uri="{9D8B030D-6E8A-4147-A177-3AD203B41FA5}">
                      <a16:colId xmlns:a16="http://schemas.microsoft.com/office/drawing/2014/main" val="1473474034"/>
                    </a:ext>
                  </a:extLst>
                </a:gridCol>
                <a:gridCol w="1362165">
                  <a:extLst>
                    <a:ext uri="{9D8B030D-6E8A-4147-A177-3AD203B41FA5}">
                      <a16:colId xmlns:a16="http://schemas.microsoft.com/office/drawing/2014/main" val="2690831890"/>
                    </a:ext>
                  </a:extLst>
                </a:gridCol>
                <a:gridCol w="1570785">
                  <a:extLst>
                    <a:ext uri="{9D8B030D-6E8A-4147-A177-3AD203B41FA5}">
                      <a16:colId xmlns:a16="http://schemas.microsoft.com/office/drawing/2014/main" val="2973589756"/>
                    </a:ext>
                  </a:extLst>
                </a:gridCol>
              </a:tblGrid>
              <a:tr h="250929">
                <a:tc>
                  <a:txBody>
                    <a:bodyPr/>
                    <a:lstStyle/>
                    <a:p>
                      <a:pPr algn="r" fontAlgn="ctr"/>
                      <a:endParaRPr lang="en-US" sz="1400" b="1" i="0" u="none" strike="noStrike" dirty="0">
                        <a:solidFill>
                          <a:srgbClr val="0000FF"/>
                        </a:solidFill>
                        <a:effectLst/>
                        <a:latin typeface="Arial" panose="020B0604020202020204" pitchFamily="34" charset="0"/>
                      </a:endParaRPr>
                    </a:p>
                  </a:txBody>
                  <a:tcPr marL="5295" marR="5295" marT="5295" marB="0" anchor="ctr"/>
                </a:tc>
                <a:tc gridSpan="2">
                  <a:txBody>
                    <a:bodyPr/>
                    <a:lstStyle/>
                    <a:p>
                      <a:pPr algn="l" fontAlgn="ctr"/>
                      <a:r>
                        <a:rPr lang="en-US" sz="1400" b="1" i="0" u="none" strike="noStrike" dirty="0">
                          <a:solidFill>
                            <a:srgbClr val="0000FF"/>
                          </a:solidFill>
                          <a:effectLst/>
                          <a:latin typeface="Arial" panose="020B0604020202020204" pitchFamily="34" charset="0"/>
                        </a:rPr>
                        <a:t>Mass Breakdown Structure</a:t>
                      </a:r>
                    </a:p>
                  </a:txBody>
                  <a:tcPr marL="5295" marR="5295" marT="5295" marB="0" anchor="ctr"/>
                </a:tc>
                <a:tc hMerge="1">
                  <a:txBody>
                    <a:bodyPr/>
                    <a:lstStyle/>
                    <a:p>
                      <a:endParaRPr lang="en-US"/>
                    </a:p>
                  </a:txBody>
                  <a:tcPr/>
                </a:tc>
                <a:tc>
                  <a:txBody>
                    <a:bodyPr/>
                    <a:lstStyle/>
                    <a:p>
                      <a:pPr algn="ctr" fontAlgn="ctr"/>
                      <a:r>
                        <a:rPr lang="en-US" sz="1400" b="1" i="0" u="none" strike="noStrike" dirty="0">
                          <a:solidFill>
                            <a:srgbClr val="0000FF"/>
                          </a:solidFill>
                          <a:effectLst/>
                          <a:latin typeface="Arial" panose="020B0604020202020204" pitchFamily="34" charset="0"/>
                        </a:rPr>
                        <a:t>Qty</a:t>
                      </a:r>
                    </a:p>
                  </a:txBody>
                  <a:tcPr marL="5295" marR="5295" marT="5295" marB="0" anchor="ctr"/>
                </a:tc>
                <a:tc>
                  <a:txBody>
                    <a:bodyPr/>
                    <a:lstStyle/>
                    <a:p>
                      <a:pPr algn="ctr" fontAlgn="ctr"/>
                      <a:r>
                        <a:rPr lang="en-US" sz="1400" b="1" i="0" u="none" strike="noStrike" dirty="0">
                          <a:solidFill>
                            <a:srgbClr val="0000FF"/>
                          </a:solidFill>
                          <a:effectLst/>
                          <a:latin typeface="Arial" panose="020B0604020202020204" pitchFamily="34" charset="0"/>
                        </a:rPr>
                        <a:t>Unit Mass (kg)</a:t>
                      </a:r>
                    </a:p>
                  </a:txBody>
                  <a:tcPr marL="5295" marR="5295" marT="5295" marB="0" anchor="ctr"/>
                </a:tc>
                <a:tc>
                  <a:txBody>
                    <a:bodyPr/>
                    <a:lstStyle/>
                    <a:p>
                      <a:pPr algn="ctr" fontAlgn="ctr"/>
                      <a:r>
                        <a:rPr lang="en-US" sz="1400" b="1" i="0" u="none" strike="noStrike" dirty="0">
                          <a:solidFill>
                            <a:srgbClr val="0000FF"/>
                          </a:solidFill>
                          <a:effectLst/>
                          <a:latin typeface="Arial" panose="020B0604020202020204" pitchFamily="34" charset="0"/>
                        </a:rPr>
                        <a:t>Basic Mass (kg)</a:t>
                      </a:r>
                    </a:p>
                  </a:txBody>
                  <a:tcPr marL="5295" marR="5295" marT="5295" marB="0" anchor="ctr"/>
                </a:tc>
                <a:tc>
                  <a:txBody>
                    <a:bodyPr/>
                    <a:lstStyle/>
                    <a:p>
                      <a:pPr algn="ctr" fontAlgn="ctr"/>
                      <a:r>
                        <a:rPr lang="en-US" sz="1400" b="1" i="0" u="none" strike="noStrike" dirty="0">
                          <a:solidFill>
                            <a:srgbClr val="0000FF"/>
                          </a:solidFill>
                          <a:effectLst/>
                          <a:latin typeface="Arial" panose="020B0604020202020204" pitchFamily="34" charset="0"/>
                        </a:rPr>
                        <a:t>Contingency (%)</a:t>
                      </a:r>
                    </a:p>
                  </a:txBody>
                  <a:tcPr marL="5295" marR="5295" marT="5295" marB="0" anchor="ctr"/>
                </a:tc>
                <a:tc>
                  <a:txBody>
                    <a:bodyPr/>
                    <a:lstStyle/>
                    <a:p>
                      <a:pPr algn="ctr" fontAlgn="ctr"/>
                      <a:r>
                        <a:rPr lang="en-US" sz="1400" b="1" i="0" u="none" strike="noStrike" dirty="0">
                          <a:solidFill>
                            <a:srgbClr val="0000FF"/>
                          </a:solidFill>
                          <a:effectLst/>
                          <a:latin typeface="Arial" panose="020B0604020202020204" pitchFamily="34" charset="0"/>
                        </a:rPr>
                        <a:t>Contingency (kg)</a:t>
                      </a:r>
                    </a:p>
                  </a:txBody>
                  <a:tcPr marL="5295" marR="5295" marT="5295" marB="0" anchor="ctr"/>
                </a:tc>
                <a:tc>
                  <a:txBody>
                    <a:bodyPr/>
                    <a:lstStyle/>
                    <a:p>
                      <a:pPr algn="ctr" fontAlgn="ctr"/>
                      <a:r>
                        <a:rPr lang="en-US" sz="1400" b="1" i="0" u="none" strike="noStrike" dirty="0">
                          <a:solidFill>
                            <a:srgbClr val="0000FF"/>
                          </a:solidFill>
                          <a:effectLst/>
                          <a:latin typeface="Arial" panose="020B0604020202020204" pitchFamily="34" charset="0"/>
                        </a:rPr>
                        <a:t>Predicted Mass (kg)</a:t>
                      </a:r>
                    </a:p>
                  </a:txBody>
                  <a:tcPr marL="5295" marR="5295" marT="5295" marB="0" anchor="ctr"/>
                </a:tc>
                <a:extLst>
                  <a:ext uri="{0D108BD9-81ED-4DB2-BD59-A6C34878D82A}">
                    <a16:rowId xmlns:a16="http://schemas.microsoft.com/office/drawing/2014/main" val="523254954"/>
                  </a:ext>
                </a:extLst>
              </a:tr>
              <a:tr h="250929">
                <a:tc>
                  <a:txBody>
                    <a:bodyPr/>
                    <a:lstStyle/>
                    <a:p>
                      <a:pPr algn="r" fontAlgn="ctr"/>
                      <a:r>
                        <a:rPr lang="en-US" sz="1400" u="none" strike="noStrike" dirty="0">
                          <a:effectLst/>
                        </a:rPr>
                        <a:t>2.0</a:t>
                      </a:r>
                      <a:endParaRPr lang="en-US" sz="1400" b="1" i="0" u="none" strike="noStrike" dirty="0">
                        <a:solidFill>
                          <a:srgbClr val="0000FF"/>
                        </a:solidFill>
                        <a:effectLst/>
                        <a:latin typeface="Arial" panose="020B0604020202020204" pitchFamily="34" charset="0"/>
                      </a:endParaRPr>
                    </a:p>
                  </a:txBody>
                  <a:tcPr marL="5295" marR="5295" marT="5295" marB="0" anchor="ctr"/>
                </a:tc>
                <a:tc gridSpan="2">
                  <a:txBody>
                    <a:bodyPr/>
                    <a:lstStyle/>
                    <a:p>
                      <a:pPr algn="l" fontAlgn="ctr"/>
                      <a:r>
                        <a:rPr lang="en-US" sz="1400" u="none" strike="noStrike">
                          <a:effectLst/>
                        </a:rPr>
                        <a:t>Solar Sail System</a:t>
                      </a:r>
                      <a:endParaRPr lang="en-US" sz="1400" b="1" i="0" u="none" strike="noStrike">
                        <a:solidFill>
                          <a:srgbClr val="0000FF"/>
                        </a:solidFill>
                        <a:effectLst/>
                        <a:latin typeface="Arial" panose="020B0604020202020204" pitchFamily="34" charset="0"/>
                      </a:endParaRPr>
                    </a:p>
                  </a:txBody>
                  <a:tcPr marL="5295" marR="5295" marT="5295" marB="0" anchor="ctr"/>
                </a:tc>
                <a:tc hMerge="1">
                  <a:txBody>
                    <a:bodyPr/>
                    <a:lstStyle/>
                    <a:p>
                      <a:endParaRPr lang="en-US"/>
                    </a:p>
                  </a:txBody>
                  <a:tcPr/>
                </a:tc>
                <a:tc>
                  <a:txBody>
                    <a:bodyPr/>
                    <a:lstStyle/>
                    <a:p>
                      <a:pPr algn="ctr" fontAlgn="ctr"/>
                      <a:r>
                        <a:rPr lang="en-US" sz="1400" u="none" strike="noStrike" dirty="0">
                          <a:effectLst/>
                        </a:rPr>
                        <a:t> </a:t>
                      </a:r>
                      <a:endParaRPr lang="en-US" sz="1400" b="1" i="0" u="none" strike="noStrike" dirty="0">
                        <a:solidFill>
                          <a:srgbClr val="0000FF"/>
                        </a:solidFill>
                        <a:effectLst/>
                        <a:latin typeface="Arial" panose="020B0604020202020204" pitchFamily="34" charset="0"/>
                      </a:endParaRPr>
                    </a:p>
                  </a:txBody>
                  <a:tcPr marL="5295" marR="5295" marT="5295" marB="0" anchor="ctr"/>
                </a:tc>
                <a:tc>
                  <a:txBody>
                    <a:bodyPr/>
                    <a:lstStyle/>
                    <a:p>
                      <a:pPr algn="ctr" fontAlgn="ctr"/>
                      <a:r>
                        <a:rPr lang="en-US" sz="1400" u="none" strike="noStrike" dirty="0">
                          <a:effectLst/>
                        </a:rPr>
                        <a:t> </a:t>
                      </a:r>
                      <a:endParaRPr lang="en-US" sz="1400" b="0" i="0" u="none" strike="noStrike" dirty="0">
                        <a:solidFill>
                          <a:srgbClr val="0000FF"/>
                        </a:solidFill>
                        <a:effectLst/>
                        <a:latin typeface="Arial" panose="020B0604020202020204" pitchFamily="34" charset="0"/>
                      </a:endParaRPr>
                    </a:p>
                  </a:txBody>
                  <a:tcPr marL="5295" marR="5295" marT="5295" marB="0" anchor="ctr"/>
                </a:tc>
                <a:tc>
                  <a:txBody>
                    <a:bodyPr/>
                    <a:lstStyle/>
                    <a:p>
                      <a:pPr algn="ctr" fontAlgn="ctr"/>
                      <a:r>
                        <a:rPr lang="en-US" sz="1400" u="none" strike="noStrike" dirty="0">
                          <a:effectLst/>
                        </a:rPr>
                        <a:t>22.66</a:t>
                      </a:r>
                      <a:endParaRPr lang="en-US" sz="1400" b="1" i="0" u="none" strike="noStrike" dirty="0">
                        <a:solidFill>
                          <a:srgbClr val="0000FF"/>
                        </a:solidFill>
                        <a:effectLst/>
                        <a:latin typeface="Arial" panose="020B0604020202020204" pitchFamily="34" charset="0"/>
                      </a:endParaRPr>
                    </a:p>
                  </a:txBody>
                  <a:tcPr marL="5295" marR="5295" marT="5295" marB="0" anchor="ctr"/>
                </a:tc>
                <a:tc>
                  <a:txBody>
                    <a:bodyPr/>
                    <a:lstStyle/>
                    <a:p>
                      <a:pPr algn="ctr" fontAlgn="ctr"/>
                      <a:r>
                        <a:rPr lang="en-US" sz="1400" u="none" strike="noStrike">
                          <a:effectLst/>
                        </a:rPr>
                        <a:t>16.63%</a:t>
                      </a:r>
                      <a:endParaRPr lang="en-US" sz="1400" b="1" i="0" u="none" strike="noStrike">
                        <a:solidFill>
                          <a:srgbClr val="0000FF"/>
                        </a:solidFill>
                        <a:effectLst/>
                        <a:latin typeface="Arial" panose="020B0604020202020204" pitchFamily="34" charset="0"/>
                      </a:endParaRPr>
                    </a:p>
                  </a:txBody>
                  <a:tcPr marL="5295" marR="5295" marT="5295" marB="0" anchor="ctr"/>
                </a:tc>
                <a:tc>
                  <a:txBody>
                    <a:bodyPr/>
                    <a:lstStyle/>
                    <a:p>
                      <a:pPr algn="ctr" fontAlgn="ctr"/>
                      <a:r>
                        <a:rPr lang="en-US" sz="1400" u="none" strike="noStrike">
                          <a:effectLst/>
                        </a:rPr>
                        <a:t>3.77</a:t>
                      </a:r>
                      <a:endParaRPr lang="en-US" sz="1400" b="1" i="0" u="none" strike="noStrike">
                        <a:solidFill>
                          <a:srgbClr val="0000FF"/>
                        </a:solidFill>
                        <a:effectLst/>
                        <a:latin typeface="Arial" panose="020B0604020202020204" pitchFamily="34" charset="0"/>
                      </a:endParaRPr>
                    </a:p>
                  </a:txBody>
                  <a:tcPr marL="5295" marR="5295" marT="5295" marB="0" anchor="ctr"/>
                </a:tc>
                <a:tc>
                  <a:txBody>
                    <a:bodyPr/>
                    <a:lstStyle/>
                    <a:p>
                      <a:pPr algn="ctr" fontAlgn="ctr"/>
                      <a:r>
                        <a:rPr lang="en-US" sz="1400" u="none" strike="noStrike" dirty="0">
                          <a:solidFill>
                            <a:srgbClr val="FF0000"/>
                          </a:solidFill>
                          <a:effectLst/>
                        </a:rPr>
                        <a:t>26.43</a:t>
                      </a:r>
                      <a:endParaRPr lang="en-US" sz="1400" b="1" i="0" u="none" strike="noStrike" dirty="0">
                        <a:solidFill>
                          <a:srgbClr val="FF0000"/>
                        </a:solidFill>
                        <a:effectLst/>
                        <a:latin typeface="Arial" panose="020B0604020202020204" pitchFamily="34" charset="0"/>
                      </a:endParaRPr>
                    </a:p>
                  </a:txBody>
                  <a:tcPr marL="5295" marR="5295" marT="5295" marB="0" anchor="ctr"/>
                </a:tc>
                <a:extLst>
                  <a:ext uri="{0D108BD9-81ED-4DB2-BD59-A6C34878D82A}">
                    <a16:rowId xmlns:a16="http://schemas.microsoft.com/office/drawing/2014/main" val="1722942572"/>
                  </a:ext>
                </a:extLst>
              </a:tr>
              <a:tr h="250929">
                <a:tc>
                  <a:txBody>
                    <a:bodyPr/>
                    <a:lstStyle/>
                    <a:p>
                      <a:pPr algn="l" fontAlgn="ctr"/>
                      <a:r>
                        <a:rPr lang="en-US" sz="1400" u="none" strike="noStrike">
                          <a:effectLst/>
                        </a:rPr>
                        <a:t> </a:t>
                      </a:r>
                      <a:endParaRPr lang="en-US" sz="1400" b="0" i="0" u="none" strike="noStrike">
                        <a:solidFill>
                          <a:srgbClr val="000000"/>
                        </a:solidFill>
                        <a:effectLst/>
                        <a:latin typeface="Arial" panose="020B0604020202020204" pitchFamily="34" charset="0"/>
                      </a:endParaRPr>
                    </a:p>
                  </a:txBody>
                  <a:tcPr marL="5295" marR="5295" marT="5295" marB="0" anchor="ctr"/>
                </a:tc>
                <a:tc>
                  <a:txBody>
                    <a:bodyPr/>
                    <a:lstStyle/>
                    <a:p>
                      <a:pPr algn="r" fontAlgn="ctr"/>
                      <a:r>
                        <a:rPr lang="en-US" sz="1400" u="none" strike="noStrike" dirty="0">
                          <a:effectLst/>
                        </a:rPr>
                        <a:t>2.1</a:t>
                      </a:r>
                      <a:endParaRPr lang="en-US" sz="1400" b="0" i="0" u="none" strike="noStrike" dirty="0">
                        <a:solidFill>
                          <a:srgbClr val="000000"/>
                        </a:solidFill>
                        <a:effectLst/>
                        <a:latin typeface="Arial" panose="020B0604020202020204" pitchFamily="34" charset="0"/>
                      </a:endParaRPr>
                    </a:p>
                  </a:txBody>
                  <a:tcPr marL="5295" marR="5295" marT="5295" marB="0" anchor="ctr"/>
                </a:tc>
                <a:tc>
                  <a:txBody>
                    <a:bodyPr/>
                    <a:lstStyle/>
                    <a:p>
                      <a:pPr algn="l" fontAlgn="ctr"/>
                      <a:r>
                        <a:rPr lang="en-US" sz="1400" u="none" strike="noStrike" dirty="0">
                          <a:effectLst/>
                        </a:rPr>
                        <a:t>Booms</a:t>
                      </a:r>
                      <a:endParaRPr lang="en-US" sz="1400" b="0" i="0" u="none" strike="noStrike" dirty="0">
                        <a:solidFill>
                          <a:srgbClr val="000000"/>
                        </a:solidFill>
                        <a:effectLst/>
                        <a:latin typeface="Arial" panose="020B0604020202020204" pitchFamily="34" charset="0"/>
                      </a:endParaRPr>
                    </a:p>
                  </a:txBody>
                  <a:tcPr marL="5295" marR="5295" marT="5295" marB="0" anchor="ctr"/>
                </a:tc>
                <a:tc>
                  <a:txBody>
                    <a:bodyPr/>
                    <a:lstStyle/>
                    <a:p>
                      <a:pPr algn="ctr" fontAlgn="ctr"/>
                      <a:r>
                        <a:rPr lang="en-US" sz="1400" u="none" strike="noStrike">
                          <a:effectLst/>
                        </a:rPr>
                        <a:t>1</a:t>
                      </a:r>
                      <a:endParaRPr lang="en-US" sz="1400" b="0" i="0" u="none" strike="noStrike">
                        <a:solidFill>
                          <a:srgbClr val="000000"/>
                        </a:solidFill>
                        <a:effectLst/>
                        <a:latin typeface="Arial" panose="020B0604020202020204" pitchFamily="34" charset="0"/>
                      </a:endParaRPr>
                    </a:p>
                  </a:txBody>
                  <a:tcPr marL="5295" marR="5295" marT="5295" marB="0" anchor="ctr"/>
                </a:tc>
                <a:tc>
                  <a:txBody>
                    <a:bodyPr/>
                    <a:lstStyle/>
                    <a:p>
                      <a:pPr algn="ctr" fontAlgn="ctr"/>
                      <a:r>
                        <a:rPr lang="en-US" sz="1400" u="none" strike="noStrike" dirty="0">
                          <a:effectLst/>
                        </a:rPr>
                        <a:t>5.41</a:t>
                      </a:r>
                      <a:endParaRPr lang="en-US" sz="1400" b="0" i="0" u="none" strike="noStrike" dirty="0">
                        <a:solidFill>
                          <a:srgbClr val="000000"/>
                        </a:solidFill>
                        <a:effectLst/>
                        <a:latin typeface="Arial" panose="020B0604020202020204" pitchFamily="34" charset="0"/>
                      </a:endParaRPr>
                    </a:p>
                  </a:txBody>
                  <a:tcPr marL="5295" marR="5295" marT="5295" marB="0" anchor="ctr"/>
                </a:tc>
                <a:tc>
                  <a:txBody>
                    <a:bodyPr/>
                    <a:lstStyle/>
                    <a:p>
                      <a:pPr algn="ctr" fontAlgn="ctr"/>
                      <a:r>
                        <a:rPr lang="en-US" sz="1400" u="none" strike="noStrike">
                          <a:effectLst/>
                        </a:rPr>
                        <a:t>5.41</a:t>
                      </a:r>
                      <a:endParaRPr lang="en-US" sz="1400" b="0" i="0" u="none" strike="noStrike">
                        <a:solidFill>
                          <a:srgbClr val="000000"/>
                        </a:solidFill>
                        <a:effectLst/>
                        <a:latin typeface="Arial" panose="020B0604020202020204" pitchFamily="34" charset="0"/>
                      </a:endParaRPr>
                    </a:p>
                  </a:txBody>
                  <a:tcPr marL="5295" marR="5295" marT="5295" marB="0" anchor="ctr"/>
                </a:tc>
                <a:tc>
                  <a:txBody>
                    <a:bodyPr/>
                    <a:lstStyle/>
                    <a:p>
                      <a:pPr algn="ctr" fontAlgn="ctr"/>
                      <a:r>
                        <a:rPr lang="en-US" sz="1400" u="none" strike="noStrike" dirty="0">
                          <a:effectLst/>
                        </a:rPr>
                        <a:t>10.00%</a:t>
                      </a:r>
                      <a:endParaRPr lang="en-US" sz="1400" b="0" i="0" u="none" strike="noStrike" dirty="0">
                        <a:solidFill>
                          <a:srgbClr val="000000"/>
                        </a:solidFill>
                        <a:effectLst/>
                        <a:latin typeface="Arial" panose="020B0604020202020204" pitchFamily="34" charset="0"/>
                      </a:endParaRPr>
                    </a:p>
                  </a:txBody>
                  <a:tcPr marL="5295" marR="5295" marT="5295" marB="0" anchor="ctr"/>
                </a:tc>
                <a:tc>
                  <a:txBody>
                    <a:bodyPr/>
                    <a:lstStyle/>
                    <a:p>
                      <a:pPr algn="ctr" fontAlgn="ctr"/>
                      <a:r>
                        <a:rPr lang="en-US" sz="1400" u="none" strike="noStrike" dirty="0">
                          <a:effectLst/>
                        </a:rPr>
                        <a:t>0.54</a:t>
                      </a:r>
                      <a:endParaRPr lang="en-US" sz="1400" b="0" i="0" u="none" strike="noStrike" dirty="0">
                        <a:solidFill>
                          <a:srgbClr val="000000"/>
                        </a:solidFill>
                        <a:effectLst/>
                        <a:latin typeface="Arial" panose="020B0604020202020204" pitchFamily="34" charset="0"/>
                      </a:endParaRPr>
                    </a:p>
                  </a:txBody>
                  <a:tcPr marL="5295" marR="5295" marT="5295" marB="0" anchor="ctr"/>
                </a:tc>
                <a:tc>
                  <a:txBody>
                    <a:bodyPr/>
                    <a:lstStyle/>
                    <a:p>
                      <a:pPr algn="ctr" fontAlgn="ctr"/>
                      <a:r>
                        <a:rPr lang="en-US" sz="1400" u="none" strike="noStrike" dirty="0">
                          <a:effectLst/>
                        </a:rPr>
                        <a:t>5.95</a:t>
                      </a:r>
                      <a:endParaRPr lang="en-US" sz="1400" b="0" i="0" u="none" strike="noStrike" dirty="0">
                        <a:solidFill>
                          <a:srgbClr val="000000"/>
                        </a:solidFill>
                        <a:effectLst/>
                        <a:latin typeface="Arial" panose="020B0604020202020204" pitchFamily="34" charset="0"/>
                      </a:endParaRPr>
                    </a:p>
                  </a:txBody>
                  <a:tcPr marL="5295" marR="5295" marT="5295" marB="0" anchor="ctr"/>
                </a:tc>
                <a:extLst>
                  <a:ext uri="{0D108BD9-81ED-4DB2-BD59-A6C34878D82A}">
                    <a16:rowId xmlns:a16="http://schemas.microsoft.com/office/drawing/2014/main" val="344707661"/>
                  </a:ext>
                </a:extLst>
              </a:tr>
              <a:tr h="250929">
                <a:tc>
                  <a:txBody>
                    <a:bodyPr/>
                    <a:lstStyle/>
                    <a:p>
                      <a:pPr algn="l" fontAlgn="ctr"/>
                      <a:r>
                        <a:rPr lang="en-US" sz="1400" u="none" strike="noStrike">
                          <a:effectLst/>
                        </a:rPr>
                        <a:t> </a:t>
                      </a:r>
                      <a:endParaRPr lang="en-US" sz="1400" b="0" i="0" u="none" strike="noStrike">
                        <a:solidFill>
                          <a:srgbClr val="000000"/>
                        </a:solidFill>
                        <a:effectLst/>
                        <a:latin typeface="Arial" panose="020B0604020202020204" pitchFamily="34" charset="0"/>
                      </a:endParaRPr>
                    </a:p>
                  </a:txBody>
                  <a:tcPr marL="5295" marR="5295" marT="5295" marB="0" anchor="ctr"/>
                </a:tc>
                <a:tc>
                  <a:txBody>
                    <a:bodyPr/>
                    <a:lstStyle/>
                    <a:p>
                      <a:pPr algn="r" fontAlgn="ctr"/>
                      <a:r>
                        <a:rPr lang="en-US" sz="1400" u="none" strike="noStrike">
                          <a:effectLst/>
                        </a:rPr>
                        <a:t>2.2</a:t>
                      </a:r>
                      <a:endParaRPr lang="en-US" sz="1400" b="0" i="0" u="none" strike="noStrike">
                        <a:solidFill>
                          <a:srgbClr val="000000"/>
                        </a:solidFill>
                        <a:effectLst/>
                        <a:latin typeface="Arial" panose="020B0604020202020204" pitchFamily="34" charset="0"/>
                      </a:endParaRPr>
                    </a:p>
                  </a:txBody>
                  <a:tcPr marL="5295" marR="5295" marT="5295" marB="0" anchor="ctr"/>
                </a:tc>
                <a:tc>
                  <a:txBody>
                    <a:bodyPr/>
                    <a:lstStyle/>
                    <a:p>
                      <a:pPr algn="l" fontAlgn="ctr"/>
                      <a:r>
                        <a:rPr lang="en-US" sz="1400" u="none" strike="noStrike">
                          <a:effectLst/>
                        </a:rPr>
                        <a:t>Sail Membrane</a:t>
                      </a:r>
                      <a:endParaRPr lang="en-US" sz="1400" b="0" i="0" u="none" strike="noStrike">
                        <a:solidFill>
                          <a:srgbClr val="000000"/>
                        </a:solidFill>
                        <a:effectLst/>
                        <a:latin typeface="Arial" panose="020B0604020202020204" pitchFamily="34" charset="0"/>
                      </a:endParaRPr>
                    </a:p>
                  </a:txBody>
                  <a:tcPr marL="5295" marR="5295" marT="5295" marB="0" anchor="ctr"/>
                </a:tc>
                <a:tc>
                  <a:txBody>
                    <a:bodyPr/>
                    <a:lstStyle/>
                    <a:p>
                      <a:pPr algn="ctr" fontAlgn="ctr"/>
                      <a:r>
                        <a:rPr lang="en-US" sz="1400" u="none" strike="noStrike">
                          <a:effectLst/>
                        </a:rPr>
                        <a:t>1</a:t>
                      </a:r>
                      <a:endParaRPr lang="en-US" sz="1400" b="0" i="0" u="none" strike="noStrike">
                        <a:solidFill>
                          <a:srgbClr val="000000"/>
                        </a:solidFill>
                        <a:effectLst/>
                        <a:latin typeface="Arial" panose="020B0604020202020204" pitchFamily="34" charset="0"/>
                      </a:endParaRPr>
                    </a:p>
                  </a:txBody>
                  <a:tcPr marL="5295" marR="5295" marT="5295" marB="0" anchor="ctr"/>
                </a:tc>
                <a:tc>
                  <a:txBody>
                    <a:bodyPr/>
                    <a:lstStyle/>
                    <a:p>
                      <a:pPr algn="ctr" fontAlgn="ctr"/>
                      <a:r>
                        <a:rPr lang="en-US" sz="1400" u="none" strike="noStrike">
                          <a:effectLst/>
                        </a:rPr>
                        <a:t>3.03</a:t>
                      </a:r>
                      <a:endParaRPr lang="en-US" sz="1400" b="0" i="0" u="none" strike="noStrike">
                        <a:solidFill>
                          <a:srgbClr val="000000"/>
                        </a:solidFill>
                        <a:effectLst/>
                        <a:latin typeface="Arial" panose="020B0604020202020204" pitchFamily="34" charset="0"/>
                      </a:endParaRPr>
                    </a:p>
                  </a:txBody>
                  <a:tcPr marL="5295" marR="5295" marT="5295" marB="0" anchor="ctr"/>
                </a:tc>
                <a:tc>
                  <a:txBody>
                    <a:bodyPr/>
                    <a:lstStyle/>
                    <a:p>
                      <a:pPr algn="ctr" fontAlgn="ctr"/>
                      <a:r>
                        <a:rPr lang="en-US" sz="1400" u="none" strike="noStrike">
                          <a:effectLst/>
                        </a:rPr>
                        <a:t>3.03</a:t>
                      </a:r>
                      <a:endParaRPr lang="en-US" sz="1400" b="0" i="0" u="none" strike="noStrike">
                        <a:solidFill>
                          <a:srgbClr val="000000"/>
                        </a:solidFill>
                        <a:effectLst/>
                        <a:latin typeface="Arial" panose="020B0604020202020204" pitchFamily="34" charset="0"/>
                      </a:endParaRPr>
                    </a:p>
                  </a:txBody>
                  <a:tcPr marL="5295" marR="5295" marT="5295" marB="0" anchor="ctr"/>
                </a:tc>
                <a:tc>
                  <a:txBody>
                    <a:bodyPr/>
                    <a:lstStyle/>
                    <a:p>
                      <a:pPr algn="ctr" fontAlgn="ctr"/>
                      <a:r>
                        <a:rPr lang="en-US" sz="1400" u="none" strike="noStrike" dirty="0">
                          <a:effectLst/>
                        </a:rPr>
                        <a:t>20.00%</a:t>
                      </a:r>
                      <a:endParaRPr lang="en-US" sz="1400" b="0" i="0" u="none" strike="noStrike" dirty="0">
                        <a:solidFill>
                          <a:srgbClr val="000000"/>
                        </a:solidFill>
                        <a:effectLst/>
                        <a:latin typeface="Arial" panose="020B0604020202020204" pitchFamily="34" charset="0"/>
                      </a:endParaRPr>
                    </a:p>
                  </a:txBody>
                  <a:tcPr marL="5295" marR="5295" marT="5295" marB="0" anchor="ctr"/>
                </a:tc>
                <a:tc>
                  <a:txBody>
                    <a:bodyPr/>
                    <a:lstStyle/>
                    <a:p>
                      <a:pPr algn="ctr" fontAlgn="ctr"/>
                      <a:r>
                        <a:rPr lang="en-US" sz="1400" u="none" strike="noStrike">
                          <a:effectLst/>
                        </a:rPr>
                        <a:t>0.61</a:t>
                      </a:r>
                      <a:endParaRPr lang="en-US" sz="1400" b="0" i="0" u="none" strike="noStrike">
                        <a:solidFill>
                          <a:srgbClr val="000000"/>
                        </a:solidFill>
                        <a:effectLst/>
                        <a:latin typeface="Arial" panose="020B0604020202020204" pitchFamily="34" charset="0"/>
                      </a:endParaRPr>
                    </a:p>
                  </a:txBody>
                  <a:tcPr marL="5295" marR="5295" marT="5295" marB="0" anchor="ctr"/>
                </a:tc>
                <a:tc>
                  <a:txBody>
                    <a:bodyPr/>
                    <a:lstStyle/>
                    <a:p>
                      <a:pPr algn="ctr" fontAlgn="ctr"/>
                      <a:r>
                        <a:rPr lang="en-US" sz="1400" u="none" strike="noStrike">
                          <a:effectLst/>
                        </a:rPr>
                        <a:t>3.64</a:t>
                      </a:r>
                      <a:endParaRPr lang="en-US" sz="1400" b="0" i="0" u="none" strike="noStrike">
                        <a:solidFill>
                          <a:srgbClr val="000000"/>
                        </a:solidFill>
                        <a:effectLst/>
                        <a:latin typeface="Arial" panose="020B0604020202020204" pitchFamily="34" charset="0"/>
                      </a:endParaRPr>
                    </a:p>
                  </a:txBody>
                  <a:tcPr marL="5295" marR="5295" marT="5295" marB="0" anchor="ctr"/>
                </a:tc>
                <a:extLst>
                  <a:ext uri="{0D108BD9-81ED-4DB2-BD59-A6C34878D82A}">
                    <a16:rowId xmlns:a16="http://schemas.microsoft.com/office/drawing/2014/main" val="2827535944"/>
                  </a:ext>
                </a:extLst>
              </a:tr>
              <a:tr h="250929">
                <a:tc>
                  <a:txBody>
                    <a:bodyPr/>
                    <a:lstStyle/>
                    <a:p>
                      <a:pPr algn="l" fontAlgn="ctr"/>
                      <a:r>
                        <a:rPr lang="en-US" sz="1400" u="none" strike="noStrike">
                          <a:effectLst/>
                        </a:rPr>
                        <a:t> </a:t>
                      </a:r>
                      <a:endParaRPr lang="en-US" sz="1400" b="0" i="0" u="none" strike="noStrike">
                        <a:solidFill>
                          <a:srgbClr val="000000"/>
                        </a:solidFill>
                        <a:effectLst/>
                        <a:latin typeface="Arial" panose="020B0604020202020204" pitchFamily="34" charset="0"/>
                      </a:endParaRPr>
                    </a:p>
                  </a:txBody>
                  <a:tcPr marL="5295" marR="5295" marT="5295" marB="0" anchor="ctr"/>
                </a:tc>
                <a:tc>
                  <a:txBody>
                    <a:bodyPr/>
                    <a:lstStyle/>
                    <a:p>
                      <a:pPr algn="r" fontAlgn="ctr"/>
                      <a:r>
                        <a:rPr lang="en-US" sz="1400" u="none" strike="noStrike">
                          <a:effectLst/>
                        </a:rPr>
                        <a:t>2.3</a:t>
                      </a:r>
                      <a:endParaRPr lang="en-US" sz="1400" b="0" i="0" u="none" strike="noStrike">
                        <a:solidFill>
                          <a:srgbClr val="000000"/>
                        </a:solidFill>
                        <a:effectLst/>
                        <a:latin typeface="Arial" panose="020B0604020202020204" pitchFamily="34" charset="0"/>
                      </a:endParaRPr>
                    </a:p>
                  </a:txBody>
                  <a:tcPr marL="5295" marR="5295" marT="5295" marB="0" anchor="ctr"/>
                </a:tc>
                <a:tc>
                  <a:txBody>
                    <a:bodyPr/>
                    <a:lstStyle/>
                    <a:p>
                      <a:pPr algn="l" fontAlgn="ctr"/>
                      <a:r>
                        <a:rPr lang="en-US" sz="1400" u="none" strike="noStrike" dirty="0">
                          <a:effectLst/>
                        </a:rPr>
                        <a:t>Sail Canisters</a:t>
                      </a:r>
                      <a:endParaRPr lang="en-US" sz="1400" b="0" i="0" u="none" strike="noStrike" dirty="0">
                        <a:solidFill>
                          <a:srgbClr val="000000"/>
                        </a:solidFill>
                        <a:effectLst/>
                        <a:latin typeface="Arial" panose="020B0604020202020204" pitchFamily="34" charset="0"/>
                      </a:endParaRPr>
                    </a:p>
                  </a:txBody>
                  <a:tcPr marL="5295" marR="5295" marT="5295" marB="0" anchor="ctr"/>
                </a:tc>
                <a:tc>
                  <a:txBody>
                    <a:bodyPr/>
                    <a:lstStyle/>
                    <a:p>
                      <a:pPr algn="ctr" fontAlgn="ctr"/>
                      <a:r>
                        <a:rPr lang="en-US" sz="1400" u="none" strike="noStrike">
                          <a:effectLst/>
                        </a:rPr>
                        <a:t>1</a:t>
                      </a:r>
                      <a:endParaRPr lang="en-US" sz="1400" b="0" i="0" u="none" strike="noStrike">
                        <a:solidFill>
                          <a:srgbClr val="000000"/>
                        </a:solidFill>
                        <a:effectLst/>
                        <a:latin typeface="Arial" panose="020B0604020202020204" pitchFamily="34" charset="0"/>
                      </a:endParaRPr>
                    </a:p>
                  </a:txBody>
                  <a:tcPr marL="5295" marR="5295" marT="5295" marB="0" anchor="ctr"/>
                </a:tc>
                <a:tc>
                  <a:txBody>
                    <a:bodyPr/>
                    <a:lstStyle/>
                    <a:p>
                      <a:pPr algn="ctr" fontAlgn="ctr"/>
                      <a:r>
                        <a:rPr lang="en-US" sz="1400" u="none" strike="noStrike">
                          <a:effectLst/>
                        </a:rPr>
                        <a:t>2.50</a:t>
                      </a:r>
                      <a:endParaRPr lang="en-US" sz="1400" b="0" i="0" u="none" strike="noStrike">
                        <a:solidFill>
                          <a:srgbClr val="000000"/>
                        </a:solidFill>
                        <a:effectLst/>
                        <a:latin typeface="Arial" panose="020B0604020202020204" pitchFamily="34" charset="0"/>
                      </a:endParaRPr>
                    </a:p>
                  </a:txBody>
                  <a:tcPr marL="5295" marR="5295" marT="5295" marB="0" anchor="ctr"/>
                </a:tc>
                <a:tc>
                  <a:txBody>
                    <a:bodyPr/>
                    <a:lstStyle/>
                    <a:p>
                      <a:pPr algn="ctr" fontAlgn="ctr"/>
                      <a:r>
                        <a:rPr lang="en-US" sz="1400" u="none" strike="noStrike">
                          <a:effectLst/>
                        </a:rPr>
                        <a:t>2.50</a:t>
                      </a:r>
                      <a:endParaRPr lang="en-US" sz="1400" b="0" i="0" u="none" strike="noStrike">
                        <a:solidFill>
                          <a:srgbClr val="000000"/>
                        </a:solidFill>
                        <a:effectLst/>
                        <a:latin typeface="Arial" panose="020B0604020202020204" pitchFamily="34" charset="0"/>
                      </a:endParaRPr>
                    </a:p>
                  </a:txBody>
                  <a:tcPr marL="5295" marR="5295" marT="5295" marB="0" anchor="ctr"/>
                </a:tc>
                <a:tc>
                  <a:txBody>
                    <a:bodyPr/>
                    <a:lstStyle/>
                    <a:p>
                      <a:pPr algn="ctr" fontAlgn="ctr"/>
                      <a:r>
                        <a:rPr lang="en-US" sz="1400" u="none" strike="noStrike">
                          <a:effectLst/>
                        </a:rPr>
                        <a:t>20.00%</a:t>
                      </a:r>
                      <a:endParaRPr lang="en-US" sz="1400" b="0" i="0" u="none" strike="noStrike">
                        <a:solidFill>
                          <a:srgbClr val="000000"/>
                        </a:solidFill>
                        <a:effectLst/>
                        <a:latin typeface="Arial" panose="020B0604020202020204" pitchFamily="34" charset="0"/>
                      </a:endParaRPr>
                    </a:p>
                  </a:txBody>
                  <a:tcPr marL="5295" marR="5295" marT="5295" marB="0" anchor="ctr"/>
                </a:tc>
                <a:tc>
                  <a:txBody>
                    <a:bodyPr/>
                    <a:lstStyle/>
                    <a:p>
                      <a:pPr algn="ctr" fontAlgn="ctr"/>
                      <a:r>
                        <a:rPr lang="en-US" sz="1400" u="none" strike="noStrike">
                          <a:effectLst/>
                        </a:rPr>
                        <a:t>0.50</a:t>
                      </a:r>
                      <a:endParaRPr lang="en-US" sz="1400" b="0" i="0" u="none" strike="noStrike">
                        <a:solidFill>
                          <a:srgbClr val="000000"/>
                        </a:solidFill>
                        <a:effectLst/>
                        <a:latin typeface="Arial" panose="020B0604020202020204" pitchFamily="34" charset="0"/>
                      </a:endParaRPr>
                    </a:p>
                  </a:txBody>
                  <a:tcPr marL="5295" marR="5295" marT="5295" marB="0" anchor="ctr"/>
                </a:tc>
                <a:tc>
                  <a:txBody>
                    <a:bodyPr/>
                    <a:lstStyle/>
                    <a:p>
                      <a:pPr algn="ctr" fontAlgn="ctr"/>
                      <a:r>
                        <a:rPr lang="en-US" sz="1400" u="none" strike="noStrike">
                          <a:effectLst/>
                        </a:rPr>
                        <a:t>3.00</a:t>
                      </a:r>
                      <a:endParaRPr lang="en-US" sz="1400" b="0" i="0" u="none" strike="noStrike">
                        <a:solidFill>
                          <a:srgbClr val="000000"/>
                        </a:solidFill>
                        <a:effectLst/>
                        <a:latin typeface="Arial" panose="020B0604020202020204" pitchFamily="34" charset="0"/>
                      </a:endParaRPr>
                    </a:p>
                  </a:txBody>
                  <a:tcPr marL="5295" marR="5295" marT="5295" marB="0" anchor="ctr"/>
                </a:tc>
                <a:extLst>
                  <a:ext uri="{0D108BD9-81ED-4DB2-BD59-A6C34878D82A}">
                    <a16:rowId xmlns:a16="http://schemas.microsoft.com/office/drawing/2014/main" val="2905751243"/>
                  </a:ext>
                </a:extLst>
              </a:tr>
              <a:tr h="408457">
                <a:tc>
                  <a:txBody>
                    <a:bodyPr/>
                    <a:lstStyle/>
                    <a:p>
                      <a:pPr algn="l" fontAlgn="ctr"/>
                      <a:r>
                        <a:rPr lang="en-US" sz="1400" u="none" strike="noStrike">
                          <a:effectLst/>
                        </a:rPr>
                        <a:t> </a:t>
                      </a:r>
                      <a:endParaRPr lang="en-US" sz="1400" b="0" i="0" u="none" strike="noStrike">
                        <a:solidFill>
                          <a:srgbClr val="000000"/>
                        </a:solidFill>
                        <a:effectLst/>
                        <a:latin typeface="Arial" panose="020B0604020202020204" pitchFamily="34" charset="0"/>
                      </a:endParaRPr>
                    </a:p>
                  </a:txBody>
                  <a:tcPr marL="5295" marR="5295" marT="5295" marB="0" anchor="ctr"/>
                </a:tc>
                <a:tc>
                  <a:txBody>
                    <a:bodyPr/>
                    <a:lstStyle/>
                    <a:p>
                      <a:pPr algn="r" fontAlgn="ctr"/>
                      <a:r>
                        <a:rPr lang="en-US" sz="1400" u="none" strike="noStrike">
                          <a:effectLst/>
                        </a:rPr>
                        <a:t>2.4</a:t>
                      </a:r>
                      <a:endParaRPr lang="en-US" sz="1400" b="0" i="0" u="none" strike="noStrike">
                        <a:solidFill>
                          <a:srgbClr val="000000"/>
                        </a:solidFill>
                        <a:effectLst/>
                        <a:latin typeface="Arial" panose="020B0604020202020204" pitchFamily="34" charset="0"/>
                      </a:endParaRPr>
                    </a:p>
                  </a:txBody>
                  <a:tcPr marL="5295" marR="5295" marT="5295" marB="0" anchor="ctr"/>
                </a:tc>
                <a:tc>
                  <a:txBody>
                    <a:bodyPr/>
                    <a:lstStyle/>
                    <a:p>
                      <a:pPr algn="l" fontAlgn="ctr"/>
                      <a:r>
                        <a:rPr lang="en-US" sz="1400" u="none" strike="noStrike">
                          <a:effectLst/>
                        </a:rPr>
                        <a:t>Boom Deployer Mechanism, including electronics</a:t>
                      </a:r>
                      <a:endParaRPr lang="en-US" sz="1400" b="0" i="0" u="none" strike="noStrike">
                        <a:solidFill>
                          <a:srgbClr val="000000"/>
                        </a:solidFill>
                        <a:effectLst/>
                        <a:latin typeface="Arial" panose="020B0604020202020204" pitchFamily="34" charset="0"/>
                      </a:endParaRPr>
                    </a:p>
                  </a:txBody>
                  <a:tcPr marL="5295" marR="5295" marT="5295" marB="0" anchor="ctr"/>
                </a:tc>
                <a:tc>
                  <a:txBody>
                    <a:bodyPr/>
                    <a:lstStyle/>
                    <a:p>
                      <a:pPr algn="ctr" fontAlgn="ctr"/>
                      <a:r>
                        <a:rPr lang="en-US" sz="1400" u="none" strike="noStrike">
                          <a:effectLst/>
                        </a:rPr>
                        <a:t>1</a:t>
                      </a:r>
                      <a:endParaRPr lang="en-US" sz="1400" b="0" i="0" u="none" strike="noStrike">
                        <a:solidFill>
                          <a:srgbClr val="000000"/>
                        </a:solidFill>
                        <a:effectLst/>
                        <a:latin typeface="Arial" panose="020B0604020202020204" pitchFamily="34" charset="0"/>
                      </a:endParaRPr>
                    </a:p>
                  </a:txBody>
                  <a:tcPr marL="5295" marR="5295" marT="5295" marB="0" anchor="ctr"/>
                </a:tc>
                <a:tc>
                  <a:txBody>
                    <a:bodyPr/>
                    <a:lstStyle/>
                    <a:p>
                      <a:pPr algn="ctr" fontAlgn="ctr"/>
                      <a:r>
                        <a:rPr lang="en-US" sz="1400" u="none" strike="noStrike">
                          <a:effectLst/>
                        </a:rPr>
                        <a:t>9.50</a:t>
                      </a:r>
                      <a:endParaRPr lang="en-US" sz="1400" b="0" i="0" u="none" strike="noStrike">
                        <a:solidFill>
                          <a:srgbClr val="000000"/>
                        </a:solidFill>
                        <a:effectLst/>
                        <a:latin typeface="Arial" panose="020B0604020202020204" pitchFamily="34" charset="0"/>
                      </a:endParaRPr>
                    </a:p>
                  </a:txBody>
                  <a:tcPr marL="5295" marR="5295" marT="5295" marB="0" anchor="ctr"/>
                </a:tc>
                <a:tc>
                  <a:txBody>
                    <a:bodyPr/>
                    <a:lstStyle/>
                    <a:p>
                      <a:pPr algn="ctr" fontAlgn="ctr"/>
                      <a:r>
                        <a:rPr lang="en-US" sz="1400" u="none" strike="noStrike">
                          <a:effectLst/>
                        </a:rPr>
                        <a:t>9.50</a:t>
                      </a:r>
                      <a:endParaRPr lang="en-US" sz="1400" b="0" i="0" u="none" strike="noStrike">
                        <a:solidFill>
                          <a:srgbClr val="000000"/>
                        </a:solidFill>
                        <a:effectLst/>
                        <a:latin typeface="Arial" panose="020B0604020202020204" pitchFamily="34" charset="0"/>
                      </a:endParaRPr>
                    </a:p>
                  </a:txBody>
                  <a:tcPr marL="5295" marR="5295" marT="5295" marB="0" anchor="ctr"/>
                </a:tc>
                <a:tc>
                  <a:txBody>
                    <a:bodyPr/>
                    <a:lstStyle/>
                    <a:p>
                      <a:pPr algn="ctr" fontAlgn="ctr"/>
                      <a:r>
                        <a:rPr lang="en-US" sz="1400" u="none" strike="noStrike">
                          <a:effectLst/>
                        </a:rPr>
                        <a:t>20.00%</a:t>
                      </a:r>
                      <a:endParaRPr lang="en-US" sz="1400" b="0" i="0" u="none" strike="noStrike">
                        <a:solidFill>
                          <a:srgbClr val="000000"/>
                        </a:solidFill>
                        <a:effectLst/>
                        <a:latin typeface="Arial" panose="020B0604020202020204" pitchFamily="34" charset="0"/>
                      </a:endParaRPr>
                    </a:p>
                  </a:txBody>
                  <a:tcPr marL="5295" marR="5295" marT="5295" marB="0" anchor="ctr"/>
                </a:tc>
                <a:tc>
                  <a:txBody>
                    <a:bodyPr/>
                    <a:lstStyle/>
                    <a:p>
                      <a:pPr algn="ctr" fontAlgn="ctr"/>
                      <a:r>
                        <a:rPr lang="en-US" sz="1400" u="none" strike="noStrike" dirty="0">
                          <a:effectLst/>
                        </a:rPr>
                        <a:t>1.90</a:t>
                      </a:r>
                      <a:endParaRPr lang="en-US" sz="1400" b="0" i="0" u="none" strike="noStrike" dirty="0">
                        <a:solidFill>
                          <a:srgbClr val="000000"/>
                        </a:solidFill>
                        <a:effectLst/>
                        <a:latin typeface="Arial" panose="020B0604020202020204" pitchFamily="34" charset="0"/>
                      </a:endParaRPr>
                    </a:p>
                  </a:txBody>
                  <a:tcPr marL="5295" marR="5295" marT="5295" marB="0" anchor="ctr"/>
                </a:tc>
                <a:tc>
                  <a:txBody>
                    <a:bodyPr/>
                    <a:lstStyle/>
                    <a:p>
                      <a:pPr algn="ctr" fontAlgn="ctr"/>
                      <a:r>
                        <a:rPr lang="en-US" sz="1400" u="none" strike="noStrike" dirty="0">
                          <a:effectLst/>
                        </a:rPr>
                        <a:t>11.40</a:t>
                      </a:r>
                      <a:endParaRPr lang="en-US" sz="1400" b="0" i="0" u="none" strike="noStrike" dirty="0">
                        <a:solidFill>
                          <a:srgbClr val="000000"/>
                        </a:solidFill>
                        <a:effectLst/>
                        <a:latin typeface="Arial" panose="020B0604020202020204" pitchFamily="34" charset="0"/>
                      </a:endParaRPr>
                    </a:p>
                  </a:txBody>
                  <a:tcPr marL="5295" marR="5295" marT="5295" marB="0" anchor="ctr"/>
                </a:tc>
                <a:extLst>
                  <a:ext uri="{0D108BD9-81ED-4DB2-BD59-A6C34878D82A}">
                    <a16:rowId xmlns:a16="http://schemas.microsoft.com/office/drawing/2014/main" val="4100205460"/>
                  </a:ext>
                </a:extLst>
              </a:tr>
              <a:tr h="250929">
                <a:tc>
                  <a:txBody>
                    <a:bodyPr/>
                    <a:lstStyle/>
                    <a:p>
                      <a:pPr algn="l" fontAlgn="ctr"/>
                      <a:r>
                        <a:rPr lang="en-US" sz="1400" u="none" strike="noStrike">
                          <a:effectLst/>
                        </a:rPr>
                        <a:t> </a:t>
                      </a:r>
                      <a:endParaRPr lang="en-US" sz="1400" b="0" i="0" u="none" strike="noStrike">
                        <a:solidFill>
                          <a:srgbClr val="000000"/>
                        </a:solidFill>
                        <a:effectLst/>
                        <a:latin typeface="Arial" panose="020B0604020202020204" pitchFamily="34" charset="0"/>
                      </a:endParaRPr>
                    </a:p>
                  </a:txBody>
                  <a:tcPr marL="5295" marR="5295" marT="5295" marB="0" anchor="ctr"/>
                </a:tc>
                <a:tc>
                  <a:txBody>
                    <a:bodyPr/>
                    <a:lstStyle/>
                    <a:p>
                      <a:pPr algn="r" fontAlgn="ctr"/>
                      <a:r>
                        <a:rPr lang="en-US" sz="1400" u="none" strike="noStrike">
                          <a:effectLst/>
                        </a:rPr>
                        <a:t>2.5</a:t>
                      </a:r>
                      <a:endParaRPr lang="en-US" sz="1400" b="0" i="0" u="none" strike="noStrike">
                        <a:solidFill>
                          <a:srgbClr val="000000"/>
                        </a:solidFill>
                        <a:effectLst/>
                        <a:latin typeface="Arial" panose="020B0604020202020204" pitchFamily="34" charset="0"/>
                      </a:endParaRPr>
                    </a:p>
                  </a:txBody>
                  <a:tcPr marL="5295" marR="5295" marT="5295" marB="0" anchor="ctr"/>
                </a:tc>
                <a:tc>
                  <a:txBody>
                    <a:bodyPr/>
                    <a:lstStyle/>
                    <a:p>
                      <a:pPr algn="l" fontAlgn="ctr"/>
                      <a:r>
                        <a:rPr lang="en-US" sz="1400" u="none" strike="noStrike">
                          <a:effectLst/>
                        </a:rPr>
                        <a:t>AMT</a:t>
                      </a:r>
                      <a:endParaRPr lang="en-US" sz="1400" b="0" i="0" u="none" strike="noStrike">
                        <a:solidFill>
                          <a:srgbClr val="000000"/>
                        </a:solidFill>
                        <a:effectLst/>
                        <a:latin typeface="Arial" panose="020B0604020202020204" pitchFamily="34" charset="0"/>
                      </a:endParaRPr>
                    </a:p>
                  </a:txBody>
                  <a:tcPr marL="5295" marR="5295" marT="5295" marB="0" anchor="ctr"/>
                </a:tc>
                <a:tc>
                  <a:txBody>
                    <a:bodyPr/>
                    <a:lstStyle/>
                    <a:p>
                      <a:pPr algn="ctr" fontAlgn="ctr"/>
                      <a:r>
                        <a:rPr lang="en-US" sz="1400" u="none" strike="noStrike">
                          <a:effectLst/>
                        </a:rPr>
                        <a:t>1</a:t>
                      </a:r>
                      <a:endParaRPr lang="en-US" sz="1400" b="0" i="0" u="none" strike="noStrike">
                        <a:solidFill>
                          <a:srgbClr val="000000"/>
                        </a:solidFill>
                        <a:effectLst/>
                        <a:latin typeface="Arial" panose="020B0604020202020204" pitchFamily="34" charset="0"/>
                      </a:endParaRPr>
                    </a:p>
                  </a:txBody>
                  <a:tcPr marL="5295" marR="5295" marT="5295" marB="0" anchor="ctr"/>
                </a:tc>
                <a:tc>
                  <a:txBody>
                    <a:bodyPr/>
                    <a:lstStyle/>
                    <a:p>
                      <a:pPr algn="ctr" fontAlgn="ctr"/>
                      <a:r>
                        <a:rPr lang="en-US" sz="1400" u="none" strike="noStrike">
                          <a:effectLst/>
                        </a:rPr>
                        <a:t>2.22</a:t>
                      </a:r>
                      <a:endParaRPr lang="en-US" sz="1400" b="0" i="0" u="none" strike="noStrike">
                        <a:solidFill>
                          <a:srgbClr val="000000"/>
                        </a:solidFill>
                        <a:effectLst/>
                        <a:latin typeface="Arial" panose="020B0604020202020204" pitchFamily="34" charset="0"/>
                      </a:endParaRPr>
                    </a:p>
                  </a:txBody>
                  <a:tcPr marL="5295" marR="5295" marT="5295" marB="0" anchor="ctr"/>
                </a:tc>
                <a:tc>
                  <a:txBody>
                    <a:bodyPr/>
                    <a:lstStyle/>
                    <a:p>
                      <a:pPr algn="ctr" fontAlgn="ctr"/>
                      <a:r>
                        <a:rPr lang="en-US" sz="1400" u="none" strike="noStrike">
                          <a:effectLst/>
                        </a:rPr>
                        <a:t>2.22</a:t>
                      </a:r>
                      <a:endParaRPr lang="en-US" sz="1400" b="0" i="0" u="none" strike="noStrike">
                        <a:solidFill>
                          <a:srgbClr val="000000"/>
                        </a:solidFill>
                        <a:effectLst/>
                        <a:latin typeface="Arial" panose="020B0604020202020204" pitchFamily="34" charset="0"/>
                      </a:endParaRPr>
                    </a:p>
                  </a:txBody>
                  <a:tcPr marL="5295" marR="5295" marT="5295" marB="0" anchor="ctr"/>
                </a:tc>
                <a:tc>
                  <a:txBody>
                    <a:bodyPr/>
                    <a:lstStyle/>
                    <a:p>
                      <a:pPr algn="ctr" fontAlgn="ctr"/>
                      <a:r>
                        <a:rPr lang="en-US" sz="1400" u="none" strike="noStrike">
                          <a:effectLst/>
                        </a:rPr>
                        <a:t>10.00%</a:t>
                      </a:r>
                      <a:endParaRPr lang="en-US" sz="1400" b="0" i="0" u="none" strike="noStrike">
                        <a:solidFill>
                          <a:srgbClr val="000000"/>
                        </a:solidFill>
                        <a:effectLst/>
                        <a:latin typeface="Arial" panose="020B0604020202020204" pitchFamily="34" charset="0"/>
                      </a:endParaRPr>
                    </a:p>
                  </a:txBody>
                  <a:tcPr marL="5295" marR="5295" marT="5295" marB="0" anchor="ctr"/>
                </a:tc>
                <a:tc>
                  <a:txBody>
                    <a:bodyPr/>
                    <a:lstStyle/>
                    <a:p>
                      <a:pPr algn="ctr" fontAlgn="ctr"/>
                      <a:r>
                        <a:rPr lang="en-US" sz="1400" u="none" strike="noStrike">
                          <a:effectLst/>
                        </a:rPr>
                        <a:t>0.22</a:t>
                      </a:r>
                      <a:endParaRPr lang="en-US" sz="1400" b="0" i="0" u="none" strike="noStrike">
                        <a:solidFill>
                          <a:srgbClr val="000000"/>
                        </a:solidFill>
                        <a:effectLst/>
                        <a:latin typeface="Arial" panose="020B0604020202020204" pitchFamily="34" charset="0"/>
                      </a:endParaRPr>
                    </a:p>
                  </a:txBody>
                  <a:tcPr marL="5295" marR="5295" marT="5295" marB="0" anchor="ctr"/>
                </a:tc>
                <a:tc>
                  <a:txBody>
                    <a:bodyPr/>
                    <a:lstStyle/>
                    <a:p>
                      <a:pPr algn="ctr" fontAlgn="ctr"/>
                      <a:r>
                        <a:rPr lang="en-US" sz="1400" u="none" strike="noStrike" dirty="0">
                          <a:effectLst/>
                        </a:rPr>
                        <a:t>2.44</a:t>
                      </a:r>
                      <a:endParaRPr lang="en-US" sz="1400" b="0" i="0" u="none" strike="noStrike" dirty="0">
                        <a:solidFill>
                          <a:srgbClr val="000000"/>
                        </a:solidFill>
                        <a:effectLst/>
                        <a:latin typeface="Arial" panose="020B0604020202020204" pitchFamily="34" charset="0"/>
                      </a:endParaRPr>
                    </a:p>
                  </a:txBody>
                  <a:tcPr marL="5295" marR="5295" marT="5295" marB="0" anchor="ctr"/>
                </a:tc>
                <a:extLst>
                  <a:ext uri="{0D108BD9-81ED-4DB2-BD59-A6C34878D82A}">
                    <a16:rowId xmlns:a16="http://schemas.microsoft.com/office/drawing/2014/main" val="3052987913"/>
                  </a:ext>
                </a:extLst>
              </a:tr>
            </a:tbl>
          </a:graphicData>
        </a:graphic>
      </p:graphicFrame>
      <p:sp>
        <p:nvSpPr>
          <p:cNvPr id="11" name="Right Brace 10">
            <a:extLst>
              <a:ext uri="{FF2B5EF4-FFF2-40B4-BE49-F238E27FC236}">
                <a16:creationId xmlns:a16="http://schemas.microsoft.com/office/drawing/2014/main" id="{707F5A2F-5401-2D3D-E773-FFD628C09F94}"/>
              </a:ext>
            </a:extLst>
          </p:cNvPr>
          <p:cNvSpPr/>
          <p:nvPr/>
        </p:nvSpPr>
        <p:spPr>
          <a:xfrm>
            <a:off x="3305908" y="4785762"/>
            <a:ext cx="131884" cy="1151792"/>
          </a:xfrm>
          <a:prstGeom prst="rightBrace">
            <a:avLst/>
          </a:prstGeom>
          <a:ln w="28575">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 name="Right Brace 11">
            <a:extLst>
              <a:ext uri="{FF2B5EF4-FFF2-40B4-BE49-F238E27FC236}">
                <a16:creationId xmlns:a16="http://schemas.microsoft.com/office/drawing/2014/main" id="{ABF62CEC-A753-6ADB-5D20-E52F2E4471B6}"/>
              </a:ext>
            </a:extLst>
          </p:cNvPr>
          <p:cNvSpPr/>
          <p:nvPr/>
        </p:nvSpPr>
        <p:spPr>
          <a:xfrm>
            <a:off x="3288697" y="4055360"/>
            <a:ext cx="131884" cy="730402"/>
          </a:xfrm>
          <a:prstGeom prst="righ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3" name="TextBox 12">
            <a:extLst>
              <a:ext uri="{FF2B5EF4-FFF2-40B4-BE49-F238E27FC236}">
                <a16:creationId xmlns:a16="http://schemas.microsoft.com/office/drawing/2014/main" id="{EBA491BD-84AF-A6E9-7BF5-6303EBE86A9C}"/>
              </a:ext>
            </a:extLst>
          </p:cNvPr>
          <p:cNvSpPr txBox="1"/>
          <p:nvPr/>
        </p:nvSpPr>
        <p:spPr>
          <a:xfrm>
            <a:off x="3568558" y="5257800"/>
            <a:ext cx="8313943" cy="646331"/>
          </a:xfrm>
          <a:prstGeom prst="rect">
            <a:avLst/>
          </a:prstGeom>
          <a:noFill/>
        </p:spPr>
        <p:txBody>
          <a:bodyPr wrap="none" rtlCol="0">
            <a:spAutoFit/>
          </a:bodyPr>
          <a:lstStyle/>
          <a:p>
            <a:r>
              <a:rPr lang="en-US" dirty="0">
                <a:solidFill>
                  <a:srgbClr val="FFFF00"/>
                </a:solidFill>
              </a:rPr>
              <a:t>Boom deployer with four booms co-wrapped (electronics will reside on spacecraft bus)</a:t>
            </a:r>
          </a:p>
          <a:p>
            <a:r>
              <a:rPr lang="en-US" dirty="0">
                <a:solidFill>
                  <a:srgbClr val="FFFF00"/>
                </a:solidFill>
              </a:rPr>
              <a:t>Boom bay volume: 38 cm L x 38 cm W x 18 cm H.</a:t>
            </a:r>
          </a:p>
        </p:txBody>
      </p:sp>
      <p:sp>
        <p:nvSpPr>
          <p:cNvPr id="14" name="TextBox 13">
            <a:extLst>
              <a:ext uri="{FF2B5EF4-FFF2-40B4-BE49-F238E27FC236}">
                <a16:creationId xmlns:a16="http://schemas.microsoft.com/office/drawing/2014/main" id="{EDD0E4A1-8B14-76FF-B566-F9215BB22063}"/>
              </a:ext>
            </a:extLst>
          </p:cNvPr>
          <p:cNvSpPr txBox="1"/>
          <p:nvPr/>
        </p:nvSpPr>
        <p:spPr>
          <a:xfrm>
            <a:off x="3544619" y="4235895"/>
            <a:ext cx="5702715" cy="646331"/>
          </a:xfrm>
          <a:prstGeom prst="rect">
            <a:avLst/>
          </a:prstGeom>
          <a:noFill/>
        </p:spPr>
        <p:txBody>
          <a:bodyPr wrap="none" rtlCol="0">
            <a:spAutoFit/>
          </a:bodyPr>
          <a:lstStyle/>
          <a:p>
            <a:r>
              <a:rPr lang="en-US" dirty="0">
                <a:solidFill>
                  <a:srgbClr val="FF0000"/>
                </a:solidFill>
              </a:rPr>
              <a:t>Four sail spools/canisters for each sail membrane quadrant</a:t>
            </a:r>
            <a:br>
              <a:rPr lang="en-US" dirty="0">
                <a:solidFill>
                  <a:srgbClr val="FF0000"/>
                </a:solidFill>
              </a:rPr>
            </a:br>
            <a:r>
              <a:rPr lang="en-US" dirty="0">
                <a:solidFill>
                  <a:srgbClr val="FF0000"/>
                </a:solidFill>
              </a:rPr>
              <a:t>Sail bay volume: 38 cm L x 38 cm W x 15 cm H.</a:t>
            </a:r>
          </a:p>
        </p:txBody>
      </p:sp>
      <p:sp>
        <p:nvSpPr>
          <p:cNvPr id="15" name="TextBox 14">
            <a:extLst>
              <a:ext uri="{FF2B5EF4-FFF2-40B4-BE49-F238E27FC236}">
                <a16:creationId xmlns:a16="http://schemas.microsoft.com/office/drawing/2014/main" id="{01D7261C-91C5-384C-9C34-36C2774629DB}"/>
              </a:ext>
            </a:extLst>
          </p:cNvPr>
          <p:cNvSpPr txBox="1"/>
          <p:nvPr/>
        </p:nvSpPr>
        <p:spPr>
          <a:xfrm>
            <a:off x="433755" y="5937554"/>
            <a:ext cx="3812930" cy="646331"/>
          </a:xfrm>
          <a:prstGeom prst="rect">
            <a:avLst/>
          </a:prstGeom>
          <a:noFill/>
        </p:spPr>
        <p:txBody>
          <a:bodyPr wrap="square" rtlCol="0">
            <a:spAutoFit/>
          </a:bodyPr>
          <a:lstStyle/>
          <a:p>
            <a:r>
              <a:rPr lang="en-US" dirty="0">
                <a:solidFill>
                  <a:srgbClr val="00B0F0"/>
                </a:solidFill>
              </a:rPr>
              <a:t>AMT will be located between the </a:t>
            </a:r>
            <a:br>
              <a:rPr lang="en-US" dirty="0">
                <a:solidFill>
                  <a:srgbClr val="00B0F0"/>
                </a:solidFill>
              </a:rPr>
            </a:br>
            <a:r>
              <a:rPr lang="en-US" dirty="0">
                <a:solidFill>
                  <a:srgbClr val="00B0F0"/>
                </a:solidFill>
              </a:rPr>
              <a:t>boom deployer and the spacecraft bus</a:t>
            </a:r>
          </a:p>
        </p:txBody>
      </p:sp>
      <p:sp>
        <p:nvSpPr>
          <p:cNvPr id="16" name="TextBox 15">
            <a:extLst>
              <a:ext uri="{FF2B5EF4-FFF2-40B4-BE49-F238E27FC236}">
                <a16:creationId xmlns:a16="http://schemas.microsoft.com/office/drawing/2014/main" id="{F5BDDEBA-8438-3596-FE4E-16612B1A3620}"/>
              </a:ext>
            </a:extLst>
          </p:cNvPr>
          <p:cNvSpPr txBox="1"/>
          <p:nvPr/>
        </p:nvSpPr>
        <p:spPr>
          <a:xfrm>
            <a:off x="844809" y="892638"/>
            <a:ext cx="3735412" cy="369332"/>
          </a:xfrm>
          <a:prstGeom prst="rect">
            <a:avLst/>
          </a:prstGeom>
          <a:noFill/>
        </p:spPr>
        <p:txBody>
          <a:bodyPr wrap="square" rtlCol="0">
            <a:spAutoFit/>
          </a:bodyPr>
          <a:lstStyle/>
          <a:p>
            <a:r>
              <a:rPr lang="en-US" b="1" dirty="0">
                <a:solidFill>
                  <a:schemeClr val="bg1"/>
                </a:solidFill>
              </a:rPr>
              <a:t>For the larger 750 m</a:t>
            </a:r>
            <a:r>
              <a:rPr lang="en-US" b="1" baseline="30000" dirty="0">
                <a:solidFill>
                  <a:schemeClr val="bg1"/>
                </a:solidFill>
              </a:rPr>
              <a:t>2</a:t>
            </a:r>
            <a:r>
              <a:rPr lang="en-US" b="1" dirty="0">
                <a:solidFill>
                  <a:schemeClr val="bg1"/>
                </a:solidFill>
              </a:rPr>
              <a:t> system:</a:t>
            </a:r>
          </a:p>
        </p:txBody>
      </p:sp>
      <p:cxnSp>
        <p:nvCxnSpPr>
          <p:cNvPr id="4" name="Straight Arrow Connector 3">
            <a:extLst>
              <a:ext uri="{FF2B5EF4-FFF2-40B4-BE49-F238E27FC236}">
                <a16:creationId xmlns:a16="http://schemas.microsoft.com/office/drawing/2014/main" id="{314D4D04-6F18-F5D1-DBB4-7ADC20994B4D}"/>
              </a:ext>
            </a:extLst>
          </p:cNvPr>
          <p:cNvCxnSpPr>
            <a:cxnSpLocks/>
          </p:cNvCxnSpPr>
          <p:nvPr/>
        </p:nvCxnSpPr>
        <p:spPr>
          <a:xfrm flipV="1">
            <a:off x="1345223" y="5731589"/>
            <a:ext cx="351692" cy="2558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64903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Results: Solar Sail System Inertias for Attitude Control</a:t>
            </a:r>
          </a:p>
        </p:txBody>
      </p:sp>
      <p:pic>
        <p:nvPicPr>
          <p:cNvPr id="7" name="Picture 6">
            <a:extLst>
              <a:ext uri="{FF2B5EF4-FFF2-40B4-BE49-F238E27FC236}">
                <a16:creationId xmlns:a16="http://schemas.microsoft.com/office/drawing/2014/main" id="{D4A0A11E-FDCD-6825-4837-3ADBDBCDD56F}"/>
              </a:ext>
            </a:extLst>
          </p:cNvPr>
          <p:cNvPicPr>
            <a:picLocks noChangeAspect="1"/>
          </p:cNvPicPr>
          <p:nvPr/>
        </p:nvPicPr>
        <p:blipFill>
          <a:blip r:embed="rId2"/>
          <a:stretch>
            <a:fillRect/>
          </a:stretch>
        </p:blipFill>
        <p:spPr>
          <a:xfrm>
            <a:off x="964223" y="1591408"/>
            <a:ext cx="4358054" cy="4358054"/>
          </a:xfrm>
          <a:prstGeom prst="rect">
            <a:avLst/>
          </a:prstGeom>
        </p:spPr>
      </p:pic>
      <p:sp>
        <p:nvSpPr>
          <p:cNvPr id="8" name="Rectangle 7">
            <a:extLst>
              <a:ext uri="{FF2B5EF4-FFF2-40B4-BE49-F238E27FC236}">
                <a16:creationId xmlns:a16="http://schemas.microsoft.com/office/drawing/2014/main" id="{0B0E942B-0058-A02A-2821-0ED532352C33}"/>
              </a:ext>
            </a:extLst>
          </p:cNvPr>
          <p:cNvSpPr/>
          <p:nvPr/>
        </p:nvSpPr>
        <p:spPr>
          <a:xfrm>
            <a:off x="6231623" y="3117172"/>
            <a:ext cx="5139558" cy="2308324"/>
          </a:xfrm>
          <a:prstGeom prst="rect">
            <a:avLst/>
          </a:prstGeom>
          <a:solidFill>
            <a:schemeClr val="bg1"/>
          </a:solidFill>
        </p:spPr>
        <p:txBody>
          <a:bodyPr wrap="square">
            <a:spAutoFit/>
          </a:bodyPr>
          <a:lstStyle/>
          <a:p>
            <a:r>
              <a:rPr lang="en-US" dirty="0">
                <a:latin typeface="Courier New" panose="02070309020205020404" pitchFamily="49" charset="0"/>
                <a:cs typeface="Courier New" panose="02070309020205020404" pitchFamily="49" charset="0"/>
              </a:rPr>
              <a:t>Boom Length: 19.0 m</a:t>
            </a:r>
          </a:p>
          <a:p>
            <a:r>
              <a:rPr lang="en-US" dirty="0">
                <a:latin typeface="Courier New" panose="02070309020205020404" pitchFamily="49" charset="0"/>
                <a:cs typeface="Courier New" panose="02070309020205020404" pitchFamily="49" charset="0"/>
              </a:rPr>
              <a:t>Sail area: 650 m2</a:t>
            </a:r>
          </a:p>
          <a:p>
            <a:r>
              <a:rPr lang="en-US" dirty="0">
                <a:latin typeface="Courier New" panose="02070309020205020404" pitchFamily="49" charset="0"/>
                <a:cs typeface="Courier New" panose="02070309020205020404" pitchFamily="49" charset="0"/>
              </a:rPr>
              <a:t>Sail mass (deployed mass): 7.3 kg</a:t>
            </a:r>
          </a:p>
          <a:p>
            <a:r>
              <a:rPr lang="en-US" dirty="0">
                <a:latin typeface="Courier New" panose="02070309020205020404" pitchFamily="49" charset="0"/>
                <a:cs typeface="Courier New" panose="02070309020205020404" pitchFamily="49" charset="0"/>
              </a:rPr>
              <a:t>Sail inertia (kg-m2; about boom reference plane):</a:t>
            </a:r>
          </a:p>
          <a:p>
            <a:r>
              <a:rPr lang="en-US" dirty="0">
                <a:latin typeface="Courier New" panose="02070309020205020404" pitchFamily="49" charset="0"/>
                <a:cs typeface="Courier New" panose="02070309020205020404" pitchFamily="49" charset="0"/>
              </a:rPr>
              <a:t>  </a:t>
            </a:r>
            <a:r>
              <a:rPr lang="en-US" b="1" dirty="0">
                <a:latin typeface="Courier New" panose="02070309020205020404" pitchFamily="49" charset="0"/>
                <a:cs typeface="Courier New" panose="02070309020205020404" pitchFamily="49" charset="0"/>
              </a:rPr>
              <a:t> 1080 	</a:t>
            </a:r>
            <a:r>
              <a:rPr lang="en-US" dirty="0">
                <a:latin typeface="Courier New" panose="02070309020205020404" pitchFamily="49" charset="0"/>
                <a:cs typeface="Courier New" panose="02070309020205020404" pitchFamily="49" charset="0"/>
              </a:rPr>
              <a:t>0 	0 </a:t>
            </a:r>
          </a:p>
          <a:p>
            <a:r>
              <a:rPr lang="en-US" dirty="0">
                <a:latin typeface="Courier New" panose="02070309020205020404" pitchFamily="49" charset="0"/>
                <a:cs typeface="Courier New" panose="02070309020205020404" pitchFamily="49" charset="0"/>
              </a:rPr>
              <a:t>	0 	</a:t>
            </a:r>
            <a:r>
              <a:rPr lang="en-US" b="1" dirty="0">
                <a:latin typeface="Courier New" panose="02070309020205020404" pitchFamily="49" charset="0"/>
                <a:cs typeface="Courier New" panose="02070309020205020404" pitchFamily="49" charset="0"/>
              </a:rPr>
              <a:t>540</a:t>
            </a:r>
            <a:r>
              <a:rPr lang="en-US" dirty="0">
                <a:latin typeface="Courier New" panose="02070309020205020404" pitchFamily="49" charset="0"/>
                <a:cs typeface="Courier New" panose="02070309020205020404" pitchFamily="49" charset="0"/>
              </a:rPr>
              <a:t> 	0</a:t>
            </a:r>
          </a:p>
          <a:p>
            <a:r>
              <a:rPr lang="en-US" dirty="0">
                <a:latin typeface="Courier New" panose="02070309020205020404" pitchFamily="49" charset="0"/>
                <a:cs typeface="Courier New" panose="02070309020205020404" pitchFamily="49" charset="0"/>
              </a:rPr>
              <a:t>	0 	0	</a:t>
            </a:r>
            <a:r>
              <a:rPr lang="en-US" b="1" dirty="0">
                <a:latin typeface="Courier New" panose="02070309020205020404" pitchFamily="49" charset="0"/>
                <a:cs typeface="Courier New" panose="02070309020205020404" pitchFamily="49" charset="0"/>
              </a:rPr>
              <a:t>540</a:t>
            </a:r>
          </a:p>
        </p:txBody>
      </p:sp>
      <p:sp>
        <p:nvSpPr>
          <p:cNvPr id="9" name="TextBox 8">
            <a:extLst>
              <a:ext uri="{FF2B5EF4-FFF2-40B4-BE49-F238E27FC236}">
                <a16:creationId xmlns:a16="http://schemas.microsoft.com/office/drawing/2014/main" id="{4AC35517-5549-54E2-1740-C8982FBE6231}"/>
              </a:ext>
            </a:extLst>
          </p:cNvPr>
          <p:cNvSpPr txBox="1"/>
          <p:nvPr/>
        </p:nvSpPr>
        <p:spPr>
          <a:xfrm>
            <a:off x="6231623" y="2747840"/>
            <a:ext cx="3735412" cy="369332"/>
          </a:xfrm>
          <a:prstGeom prst="rect">
            <a:avLst/>
          </a:prstGeom>
          <a:noFill/>
        </p:spPr>
        <p:txBody>
          <a:bodyPr wrap="square" rtlCol="0">
            <a:spAutoFit/>
          </a:bodyPr>
          <a:lstStyle/>
          <a:p>
            <a:r>
              <a:rPr lang="en-US" b="1" dirty="0">
                <a:solidFill>
                  <a:schemeClr val="bg1"/>
                </a:solidFill>
              </a:rPr>
              <a:t>For the smaller 650 m</a:t>
            </a:r>
            <a:r>
              <a:rPr lang="en-US" b="1" baseline="30000" dirty="0">
                <a:solidFill>
                  <a:schemeClr val="bg1"/>
                </a:solidFill>
              </a:rPr>
              <a:t>2</a:t>
            </a:r>
            <a:r>
              <a:rPr lang="en-US" b="1" dirty="0">
                <a:solidFill>
                  <a:schemeClr val="bg1"/>
                </a:solidFill>
              </a:rPr>
              <a:t> system:</a:t>
            </a:r>
          </a:p>
        </p:txBody>
      </p:sp>
    </p:spTree>
    <p:extLst>
      <p:ext uri="{BB962C8B-B14F-4D97-AF65-F5344CB8AC3E}">
        <p14:creationId xmlns:p14="http://schemas.microsoft.com/office/powerpoint/2010/main" val="198629329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Results: Solar Sail System Estimate Cost</a:t>
            </a:r>
          </a:p>
        </p:txBody>
      </p:sp>
      <p:sp>
        <p:nvSpPr>
          <p:cNvPr id="3" name="TextBox 2">
            <a:extLst>
              <a:ext uri="{FF2B5EF4-FFF2-40B4-BE49-F238E27FC236}">
                <a16:creationId xmlns:a16="http://schemas.microsoft.com/office/drawing/2014/main" id="{85094D17-1BF3-47C4-8343-12DE6CB22355}"/>
              </a:ext>
            </a:extLst>
          </p:cNvPr>
          <p:cNvSpPr txBox="1"/>
          <p:nvPr/>
        </p:nvSpPr>
        <p:spPr>
          <a:xfrm>
            <a:off x="597130" y="1441938"/>
            <a:ext cx="11026301" cy="1938992"/>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bg1"/>
                </a:solidFill>
              </a:rPr>
              <a:t>ROM cost of an EDU and a </a:t>
            </a:r>
            <a:r>
              <a:rPr lang="en-US" sz="2400" dirty="0" err="1">
                <a:solidFill>
                  <a:schemeClr val="bg1"/>
                </a:solidFill>
              </a:rPr>
              <a:t>protoflight</a:t>
            </a:r>
            <a:r>
              <a:rPr lang="en-US" sz="2400" dirty="0">
                <a:solidFill>
                  <a:schemeClr val="bg1"/>
                </a:solidFill>
              </a:rPr>
              <a:t> unit of a 750 m2 solar sail system, based on DCB and ACS flight solar sail system development:  $12 M. </a:t>
            </a:r>
          </a:p>
          <a:p>
            <a:pPr marL="285750" indent="-285750">
              <a:buFont typeface="Arial" panose="020B0604020202020204" pitchFamily="34" charset="0"/>
              <a:buChar char="•"/>
            </a:pPr>
            <a:r>
              <a:rPr lang="en-US" sz="2400" dirty="0">
                <a:solidFill>
                  <a:schemeClr val="bg1"/>
                </a:solidFill>
              </a:rPr>
              <a:t>Cost includes booms, boom deployer, sail membrane, sail canister, and deployment system electronics. </a:t>
            </a:r>
          </a:p>
          <a:p>
            <a:pPr marL="285750" indent="-285750">
              <a:buFont typeface="Arial" panose="020B0604020202020204" pitchFamily="34" charset="0"/>
              <a:buChar char="•"/>
            </a:pPr>
            <a:r>
              <a:rPr lang="en-US" sz="2400" dirty="0">
                <a:solidFill>
                  <a:schemeClr val="bg1"/>
                </a:solidFill>
              </a:rPr>
              <a:t>Costs do not include the AMT.</a:t>
            </a:r>
            <a:r>
              <a:rPr lang="en-US" dirty="0"/>
              <a:t> </a:t>
            </a:r>
          </a:p>
        </p:txBody>
      </p:sp>
    </p:spTree>
    <p:extLst>
      <p:ext uri="{BB962C8B-B14F-4D97-AF65-F5344CB8AC3E}">
        <p14:creationId xmlns:p14="http://schemas.microsoft.com/office/powerpoint/2010/main" val="41899550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Conclusions and Recommendations</a:t>
            </a:r>
          </a:p>
        </p:txBody>
      </p:sp>
      <p:sp>
        <p:nvSpPr>
          <p:cNvPr id="3" name="Content Placeholder 2">
            <a:extLst>
              <a:ext uri="{FF2B5EF4-FFF2-40B4-BE49-F238E27FC236}">
                <a16:creationId xmlns:a16="http://schemas.microsoft.com/office/drawing/2014/main" id="{9267DBEC-9679-2232-4B80-15BD30BCB7A1}"/>
              </a:ext>
            </a:extLst>
          </p:cNvPr>
          <p:cNvSpPr>
            <a:spLocks noGrp="1"/>
          </p:cNvSpPr>
          <p:nvPr>
            <p:ph idx="1"/>
          </p:nvPr>
        </p:nvSpPr>
        <p:spPr>
          <a:xfrm>
            <a:off x="325804" y="845826"/>
            <a:ext cx="11746331" cy="5841936"/>
          </a:xfrm>
        </p:spPr>
        <p:txBody>
          <a:bodyPr>
            <a:normAutofit fontScale="77500" lnSpcReduction="20000"/>
          </a:bodyPr>
          <a:lstStyle/>
          <a:p>
            <a:pPr>
              <a:lnSpc>
                <a:spcPct val="120000"/>
              </a:lnSpc>
              <a:spcAft>
                <a:spcPts val="600"/>
              </a:spcAft>
            </a:pPr>
            <a:r>
              <a:rPr lang="en-US" dirty="0"/>
              <a:t>A compact solar sail system based on the heritage STMD DCB and ACS3 technology developed at </a:t>
            </a:r>
            <a:r>
              <a:rPr lang="en-US" dirty="0" err="1"/>
              <a:t>LaRC</a:t>
            </a:r>
            <a:r>
              <a:rPr lang="en-US" dirty="0"/>
              <a:t> is recommended for the Node Spacecraft sail.</a:t>
            </a:r>
          </a:p>
          <a:p>
            <a:pPr>
              <a:lnSpc>
                <a:spcPct val="120000"/>
              </a:lnSpc>
              <a:spcAft>
                <a:spcPts val="600"/>
              </a:spcAft>
            </a:pPr>
            <a:r>
              <a:rPr lang="en-US" dirty="0"/>
              <a:t>A 750 m</a:t>
            </a:r>
            <a:r>
              <a:rPr lang="en-US" baseline="30000" dirty="0"/>
              <a:t>2</a:t>
            </a:r>
            <a:r>
              <a:rPr lang="en-US" dirty="0"/>
              <a:t> solar sail system is required to achieve a</a:t>
            </a:r>
            <a:r>
              <a:rPr lang="en-US" baseline="-25000" dirty="0"/>
              <a:t>c</a:t>
            </a:r>
            <a:r>
              <a:rPr lang="en-US" dirty="0"/>
              <a:t> = 0.06 mm/s2.</a:t>
            </a:r>
          </a:p>
          <a:p>
            <a:pPr>
              <a:lnSpc>
                <a:spcPct val="120000"/>
              </a:lnSpc>
              <a:spcAft>
                <a:spcPts val="600"/>
              </a:spcAft>
            </a:pPr>
            <a:r>
              <a:rPr lang="en-US" dirty="0"/>
              <a:t>The DCB/ACS3 boom design previously characterized and modelled under 1-g and 0-g tests with an increase in boom length from 16.5 m to 20.5 mis proposed . Such booms would have to be manufactured outside of </a:t>
            </a:r>
            <a:r>
              <a:rPr lang="en-US" dirty="0" err="1"/>
              <a:t>LaRC</a:t>
            </a:r>
            <a:r>
              <a:rPr lang="en-US" dirty="0"/>
              <a:t> as the composite cure oven is 16.8 </a:t>
            </a:r>
            <a:r>
              <a:rPr lang="en-US" dirty="0" err="1"/>
              <a:t>m.</a:t>
            </a:r>
            <a:r>
              <a:rPr lang="en-US" dirty="0"/>
              <a:t> Existing modular boom molds would be used with an extension to the larger length.</a:t>
            </a:r>
          </a:p>
          <a:p>
            <a:pPr>
              <a:lnSpc>
                <a:spcPct val="120000"/>
              </a:lnSpc>
              <a:spcAft>
                <a:spcPts val="600"/>
              </a:spcAft>
            </a:pPr>
            <a:r>
              <a:rPr lang="en-US" dirty="0"/>
              <a:t>The deployer mechanism would follow the designed developed by DLR under the STMD DCB project but adapted to the longer booms.</a:t>
            </a:r>
          </a:p>
          <a:p>
            <a:pPr>
              <a:lnSpc>
                <a:spcPct val="120000"/>
              </a:lnSpc>
              <a:spcAft>
                <a:spcPts val="600"/>
              </a:spcAft>
            </a:pPr>
            <a:r>
              <a:rPr lang="en-US" dirty="0"/>
              <a:t>The sail bay will follow the design for STMD ACS3, scaled up to the sail area required.</a:t>
            </a:r>
          </a:p>
          <a:p>
            <a:pPr>
              <a:lnSpc>
                <a:spcPct val="120000"/>
              </a:lnSpc>
              <a:spcAft>
                <a:spcPts val="600"/>
              </a:spcAft>
            </a:pPr>
            <a:r>
              <a:rPr lang="en-US" dirty="0" err="1"/>
              <a:t>LaRC</a:t>
            </a:r>
            <a:r>
              <a:rPr lang="en-US" dirty="0"/>
              <a:t> team recommends further lightning the spacecraft bus so the sail area can be reduced from 750 m</a:t>
            </a:r>
            <a:r>
              <a:rPr lang="en-US" baseline="30000" dirty="0"/>
              <a:t>2</a:t>
            </a:r>
            <a:r>
              <a:rPr lang="en-US" dirty="0"/>
              <a:t>  down to &lt; 650 m</a:t>
            </a:r>
            <a:r>
              <a:rPr lang="en-US" baseline="30000" dirty="0"/>
              <a:t>2</a:t>
            </a:r>
            <a:r>
              <a:rPr lang="en-US" dirty="0"/>
              <a:t>. In addition, a deeper look at the minimum a</a:t>
            </a:r>
            <a:r>
              <a:rPr lang="en-US" baseline="-25000" dirty="0"/>
              <a:t>c</a:t>
            </a:r>
            <a:r>
              <a:rPr lang="en-US" dirty="0"/>
              <a:t>  required for the Node spacecraft to do the science proposed is recommended.</a:t>
            </a:r>
          </a:p>
        </p:txBody>
      </p:sp>
    </p:spTree>
    <p:extLst>
      <p:ext uri="{BB962C8B-B14F-4D97-AF65-F5344CB8AC3E}">
        <p14:creationId xmlns:p14="http://schemas.microsoft.com/office/powerpoint/2010/main" val="294596850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F9B90-F19A-C021-0958-A92D78FA0A69}"/>
              </a:ext>
            </a:extLst>
          </p:cNvPr>
          <p:cNvSpPr>
            <a:spLocks noGrp="1"/>
          </p:cNvSpPr>
          <p:nvPr>
            <p:ph type="title"/>
          </p:nvPr>
        </p:nvSpPr>
        <p:spPr>
          <a:xfrm>
            <a:off x="5449858" y="1839686"/>
            <a:ext cx="5614382" cy="2177143"/>
          </a:xfrm>
        </p:spPr>
        <p:txBody>
          <a:bodyPr/>
          <a:lstStyle/>
          <a:p>
            <a:r>
              <a:rPr lang="en-US" dirty="0"/>
              <a:t>Avionics and Comm</a:t>
            </a:r>
            <a:br>
              <a:rPr lang="en-US" dirty="0"/>
            </a:br>
            <a:br>
              <a:rPr lang="en-US" dirty="0"/>
            </a:br>
            <a:r>
              <a:rPr lang="en-US" sz="2400" dirty="0">
                <a:solidFill>
                  <a:srgbClr val="FFFF00"/>
                </a:solidFill>
              </a:rPr>
              <a:t>Pete Capizzo / NASA MSFC ED04</a:t>
            </a:r>
          </a:p>
        </p:txBody>
      </p:sp>
    </p:spTree>
    <p:extLst>
      <p:ext uri="{BB962C8B-B14F-4D97-AF65-F5344CB8AC3E}">
        <p14:creationId xmlns:p14="http://schemas.microsoft.com/office/powerpoint/2010/main" val="31303262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999C2-9C46-5B75-ED94-1BB6EF325887}"/>
              </a:ext>
            </a:extLst>
          </p:cNvPr>
          <p:cNvSpPr>
            <a:spLocks noGrp="1"/>
          </p:cNvSpPr>
          <p:nvPr>
            <p:ph type="title"/>
          </p:nvPr>
        </p:nvSpPr>
        <p:spPr/>
        <p:txBody>
          <a:bodyPr/>
          <a:lstStyle/>
          <a:p>
            <a:r>
              <a:rPr lang="en-US" dirty="0"/>
              <a:t>Work Summary</a:t>
            </a:r>
          </a:p>
        </p:txBody>
      </p:sp>
      <p:sp>
        <p:nvSpPr>
          <p:cNvPr id="3" name="Content Placeholder 2">
            <a:extLst>
              <a:ext uri="{FF2B5EF4-FFF2-40B4-BE49-F238E27FC236}">
                <a16:creationId xmlns:a16="http://schemas.microsoft.com/office/drawing/2014/main" id="{3F8C88F4-08F8-24B8-D706-5E5C3A335666}"/>
              </a:ext>
            </a:extLst>
          </p:cNvPr>
          <p:cNvSpPr>
            <a:spLocks noGrp="1"/>
          </p:cNvSpPr>
          <p:nvPr>
            <p:ph idx="1"/>
          </p:nvPr>
        </p:nvSpPr>
        <p:spPr>
          <a:xfrm>
            <a:off x="264160" y="1083211"/>
            <a:ext cx="11434504" cy="5062855"/>
          </a:xfrm>
        </p:spPr>
        <p:txBody>
          <a:bodyPr>
            <a:normAutofit fontScale="92500" lnSpcReduction="20000"/>
          </a:bodyPr>
          <a:lstStyle/>
          <a:p>
            <a:r>
              <a:rPr lang="en-US" dirty="0"/>
              <a:t>Comm analysis shows Direct-to-Earth links for each probe is best option</a:t>
            </a:r>
          </a:p>
          <a:p>
            <a:pPr lvl="1"/>
            <a:r>
              <a:rPr lang="en-US" dirty="0"/>
              <a:t>Using the Hub for relay to ground is not a good option</a:t>
            </a:r>
          </a:p>
          <a:p>
            <a:pPr lvl="1"/>
            <a:r>
              <a:rPr lang="en-US" dirty="0"/>
              <a:t>An additional comm system would be needed for cross-links, larger than DTE</a:t>
            </a:r>
          </a:p>
          <a:p>
            <a:pPr lvl="1"/>
            <a:endParaRPr lang="en-US" dirty="0"/>
          </a:p>
          <a:p>
            <a:r>
              <a:rPr lang="en-US" dirty="0"/>
              <a:t>X-band communications is best option using NEN</a:t>
            </a:r>
          </a:p>
          <a:p>
            <a:pPr lvl="1"/>
            <a:r>
              <a:rPr lang="en-US" dirty="0"/>
              <a:t>Assuming DSN is not available for this mission</a:t>
            </a:r>
          </a:p>
          <a:p>
            <a:pPr lvl="1"/>
            <a:r>
              <a:rPr lang="en-US" dirty="0"/>
              <a:t>Ka-band is not a good option using NEN</a:t>
            </a:r>
          </a:p>
          <a:p>
            <a:pPr lvl="2"/>
            <a:r>
              <a:rPr lang="en-US" dirty="0"/>
              <a:t>Ka-band downlink only provided</a:t>
            </a:r>
          </a:p>
          <a:p>
            <a:pPr lvl="2"/>
            <a:r>
              <a:rPr lang="en-US" dirty="0"/>
              <a:t>An additional S-band system would be required for uplink Command and Navigation</a:t>
            </a:r>
          </a:p>
          <a:p>
            <a:pPr lvl="1"/>
            <a:endParaRPr lang="en-US" dirty="0"/>
          </a:p>
          <a:p>
            <a:r>
              <a:rPr lang="en-US" dirty="0"/>
              <a:t>Real-time solar event comm to NOAA ground network is achievable</a:t>
            </a:r>
          </a:p>
          <a:p>
            <a:pPr lvl="1"/>
            <a:r>
              <a:rPr lang="en-US" dirty="0"/>
              <a:t>Using existing network of at least 3 stations globally separated</a:t>
            </a:r>
          </a:p>
          <a:p>
            <a:pPr lvl="1"/>
            <a:r>
              <a:rPr lang="en-US" dirty="0"/>
              <a:t>DSCOVR tracking network used for example</a:t>
            </a:r>
          </a:p>
          <a:p>
            <a:pPr lvl="1"/>
            <a:r>
              <a:rPr lang="en-US" dirty="0"/>
              <a:t>Assuming made available in the future for this mission</a:t>
            </a:r>
          </a:p>
          <a:p>
            <a:pPr lvl="2"/>
            <a:r>
              <a:rPr lang="en-US" dirty="0"/>
              <a:t>SWIFT provides better warning time than existing missions</a:t>
            </a:r>
          </a:p>
        </p:txBody>
      </p:sp>
    </p:spTree>
    <p:extLst>
      <p:ext uri="{BB962C8B-B14F-4D97-AF65-F5344CB8AC3E}">
        <p14:creationId xmlns:p14="http://schemas.microsoft.com/office/powerpoint/2010/main" val="41241681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Key Assumptions</a:t>
            </a:r>
          </a:p>
        </p:txBody>
      </p:sp>
      <p:sp>
        <p:nvSpPr>
          <p:cNvPr id="3" name="Content Placeholder 2">
            <a:extLst>
              <a:ext uri="{FF2B5EF4-FFF2-40B4-BE49-F238E27FC236}">
                <a16:creationId xmlns:a16="http://schemas.microsoft.com/office/drawing/2014/main" id="{9267DBEC-9679-2232-4B80-15BD30BCB7A1}"/>
              </a:ext>
            </a:extLst>
          </p:cNvPr>
          <p:cNvSpPr>
            <a:spLocks noGrp="1"/>
          </p:cNvSpPr>
          <p:nvPr>
            <p:ph idx="1"/>
          </p:nvPr>
        </p:nvSpPr>
        <p:spPr>
          <a:xfrm>
            <a:off x="367854" y="988943"/>
            <a:ext cx="11419840" cy="5062855"/>
          </a:xfrm>
        </p:spPr>
        <p:txBody>
          <a:bodyPr>
            <a:normAutofit fontScale="70000" lnSpcReduction="20000"/>
          </a:bodyPr>
          <a:lstStyle/>
          <a:p>
            <a:pPr>
              <a:spcBef>
                <a:spcPts val="1800"/>
              </a:spcBef>
            </a:pPr>
            <a:r>
              <a:rPr lang="en-US" dirty="0"/>
              <a:t>Flight Computer to provide all S/C command and control functions</a:t>
            </a:r>
          </a:p>
          <a:p>
            <a:pPr lvl="1"/>
            <a:r>
              <a:rPr lang="en-US" dirty="0"/>
              <a:t>Including data management, navigation, power and thermal control</a:t>
            </a:r>
          </a:p>
          <a:p>
            <a:pPr lvl="1"/>
            <a:r>
              <a:rPr lang="en-US" dirty="0"/>
              <a:t>Store and format data for downlink</a:t>
            </a:r>
          </a:p>
          <a:p>
            <a:pPr>
              <a:spcBef>
                <a:spcPts val="1800"/>
              </a:spcBef>
            </a:pPr>
            <a:r>
              <a:rPr lang="en-US" dirty="0"/>
              <a:t>Science Instruments to supply electronics required to process data</a:t>
            </a:r>
          </a:p>
          <a:p>
            <a:pPr lvl="1"/>
            <a:r>
              <a:rPr lang="en-US" dirty="0"/>
              <a:t>Including Analog to Digital conversion, data compression, serializing, etc. </a:t>
            </a:r>
          </a:p>
          <a:p>
            <a:pPr>
              <a:spcBef>
                <a:spcPts val="1800"/>
              </a:spcBef>
            </a:pPr>
            <a:r>
              <a:rPr lang="en-US" dirty="0"/>
              <a:t>Use NOAA ground stations for real-time solar event notification and data</a:t>
            </a:r>
          </a:p>
          <a:p>
            <a:pPr lvl="1"/>
            <a:r>
              <a:rPr lang="en-US" dirty="0"/>
              <a:t>6 kbps total link rate (Magnetometer 1 kbps, FIPS 5 kbps)</a:t>
            </a:r>
          </a:p>
          <a:p>
            <a:pPr>
              <a:spcBef>
                <a:spcPts val="1800"/>
              </a:spcBef>
            </a:pPr>
            <a:r>
              <a:rPr lang="en-US" dirty="0"/>
              <a:t>Use NEN ground stations for daily downlinks of telemetry data (DSN not available)</a:t>
            </a:r>
          </a:p>
          <a:p>
            <a:pPr lvl="1"/>
            <a:r>
              <a:rPr lang="en-US" dirty="0"/>
              <a:t>20 kbps total science data (continuous), plus 30% overhead and margin</a:t>
            </a:r>
          </a:p>
          <a:p>
            <a:pPr lvl="1"/>
            <a:r>
              <a:rPr lang="en-US" dirty="0"/>
              <a:t>2.5 </a:t>
            </a:r>
            <a:r>
              <a:rPr lang="en-US" dirty="0" err="1"/>
              <a:t>Gbits</a:t>
            </a:r>
            <a:r>
              <a:rPr lang="en-US" dirty="0"/>
              <a:t>/day (includes 2 kbps housekeeping data, CCSDS formatting)</a:t>
            </a:r>
          </a:p>
          <a:p>
            <a:pPr>
              <a:spcBef>
                <a:spcPts val="1800"/>
              </a:spcBef>
            </a:pPr>
            <a:r>
              <a:rPr lang="en-US" dirty="0"/>
              <a:t>No S/C pointing maneuvers will be provided for data downlink</a:t>
            </a:r>
          </a:p>
          <a:p>
            <a:pPr lvl="1"/>
            <a:r>
              <a:rPr lang="en-US" dirty="0"/>
              <a:t>Antenna gimbaling allowed during observation times</a:t>
            </a:r>
          </a:p>
          <a:p>
            <a:pPr>
              <a:spcBef>
                <a:spcPts val="1800"/>
              </a:spcBef>
            </a:pPr>
            <a:r>
              <a:rPr lang="en-US" dirty="0"/>
              <a:t>Data storage provided for sun-outage times (10 days)</a:t>
            </a:r>
          </a:p>
          <a:p>
            <a:pPr lvl="1"/>
            <a:r>
              <a:rPr lang="en-US" dirty="0"/>
              <a:t>Science data to be taken before and after solar sail deployment</a:t>
            </a:r>
          </a:p>
          <a:p>
            <a:pPr>
              <a:spcBef>
                <a:spcPts val="1800"/>
              </a:spcBef>
            </a:pPr>
            <a:r>
              <a:rPr lang="en-US" dirty="0"/>
              <a:t>Class D mission, no Avionics redundancy required</a:t>
            </a:r>
          </a:p>
        </p:txBody>
      </p:sp>
    </p:spTree>
    <p:extLst>
      <p:ext uri="{BB962C8B-B14F-4D97-AF65-F5344CB8AC3E}">
        <p14:creationId xmlns:p14="http://schemas.microsoft.com/office/powerpoint/2010/main" val="20271440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Avionics Approach</a:t>
            </a:r>
          </a:p>
        </p:txBody>
      </p:sp>
      <p:sp>
        <p:nvSpPr>
          <p:cNvPr id="3" name="Content Placeholder 2">
            <a:extLst>
              <a:ext uri="{FF2B5EF4-FFF2-40B4-BE49-F238E27FC236}">
                <a16:creationId xmlns:a16="http://schemas.microsoft.com/office/drawing/2014/main" id="{9267DBEC-9679-2232-4B80-15BD30BCB7A1}"/>
              </a:ext>
            </a:extLst>
          </p:cNvPr>
          <p:cNvSpPr>
            <a:spLocks noGrp="1"/>
          </p:cNvSpPr>
          <p:nvPr>
            <p:ph idx="1"/>
          </p:nvPr>
        </p:nvSpPr>
        <p:spPr>
          <a:xfrm>
            <a:off x="301868" y="970089"/>
            <a:ext cx="11419840" cy="5062855"/>
          </a:xfrm>
        </p:spPr>
        <p:txBody>
          <a:bodyPr>
            <a:normAutofit fontScale="77500" lnSpcReduction="20000"/>
          </a:bodyPr>
          <a:lstStyle/>
          <a:p>
            <a:r>
              <a:rPr lang="en-US" dirty="0"/>
              <a:t>Use high TRL levels were possible for Avionics</a:t>
            </a:r>
          </a:p>
          <a:p>
            <a:pPr lvl="1"/>
            <a:r>
              <a:rPr lang="en-US" dirty="0"/>
              <a:t>Space Micro avionics suite is small, low mass, with flight heritage</a:t>
            </a:r>
          </a:p>
          <a:p>
            <a:pPr>
              <a:spcBef>
                <a:spcPts val="1800"/>
              </a:spcBef>
            </a:pPr>
            <a:r>
              <a:rPr lang="en-US" dirty="0"/>
              <a:t>All Avionics, Power, and Navigation boards are packaged into one Integrated Avionics Box: 11 slice Proton X-Box</a:t>
            </a:r>
          </a:p>
          <a:p>
            <a:pPr lvl="2"/>
            <a:r>
              <a:rPr lang="en-US" dirty="0"/>
              <a:t>Provides best packaging and thermal management efficiencies</a:t>
            </a:r>
          </a:p>
          <a:p>
            <a:pPr lvl="2"/>
            <a:r>
              <a:rPr lang="en-US" dirty="0"/>
              <a:t>Minimizes cabling required</a:t>
            </a:r>
            <a:endParaRPr lang="en-US" sz="706" dirty="0"/>
          </a:p>
          <a:p>
            <a:pPr lvl="1">
              <a:spcBef>
                <a:spcPts val="1200"/>
              </a:spcBef>
            </a:pPr>
            <a:r>
              <a:rPr lang="en-US" dirty="0"/>
              <a:t>Flight computer SBC: Space Micro Proton 400k SBC</a:t>
            </a:r>
          </a:p>
          <a:p>
            <a:pPr lvl="2"/>
            <a:r>
              <a:rPr lang="en-US" dirty="0"/>
              <a:t>32-bit dual core Power PC processor, 1.2 GHz, 5760 MIPS, 100krad TID</a:t>
            </a:r>
          </a:p>
          <a:p>
            <a:pPr lvl="1">
              <a:spcBef>
                <a:spcPts val="1200"/>
              </a:spcBef>
            </a:pPr>
            <a:r>
              <a:rPr lang="en-US" dirty="0"/>
              <a:t>Memory board: 8 GB provides 10 days of data storage with redundancy</a:t>
            </a:r>
          </a:p>
          <a:p>
            <a:pPr lvl="2"/>
            <a:r>
              <a:rPr lang="en-US" dirty="0"/>
              <a:t>&lt;4 GB required for 10 days of memory at 2.5 Gbit/day</a:t>
            </a:r>
          </a:p>
          <a:p>
            <a:pPr lvl="1">
              <a:spcBef>
                <a:spcPts val="1200"/>
              </a:spcBef>
            </a:pPr>
            <a:r>
              <a:rPr lang="en-US" dirty="0"/>
              <a:t>Two I/O boards: analog and digital signals, RS-422, LVDS</a:t>
            </a:r>
          </a:p>
          <a:p>
            <a:pPr lvl="1">
              <a:spcBef>
                <a:spcPts val="1200"/>
              </a:spcBef>
            </a:pPr>
            <a:r>
              <a:rPr lang="en-US" dirty="0"/>
              <a:t>Two controller boards: Reaction Wheels, Antenna Gimbal</a:t>
            </a:r>
          </a:p>
          <a:p>
            <a:pPr lvl="2"/>
            <a:r>
              <a:rPr lang="en-US" dirty="0"/>
              <a:t>Sail deployment and AMT controllers supplied with sail mechanism</a:t>
            </a:r>
          </a:p>
          <a:p>
            <a:pPr lvl="1">
              <a:spcBef>
                <a:spcPts val="1200"/>
              </a:spcBef>
            </a:pPr>
            <a:r>
              <a:rPr lang="en-US" dirty="0"/>
              <a:t>Three power switching boards (see power section)</a:t>
            </a:r>
          </a:p>
          <a:p>
            <a:pPr lvl="1">
              <a:spcBef>
                <a:spcPts val="1200"/>
              </a:spcBef>
            </a:pPr>
            <a:r>
              <a:rPr lang="en-US" dirty="0"/>
              <a:t>Power conditioning and management board (see power section)</a:t>
            </a:r>
          </a:p>
          <a:p>
            <a:pPr lvl="1">
              <a:spcBef>
                <a:spcPts val="1200"/>
              </a:spcBef>
            </a:pPr>
            <a:r>
              <a:rPr lang="en-US" dirty="0"/>
              <a:t>Power conditioning board: 5 VDC, 3.3 VDC, +/-12 VDC, EMI filters</a:t>
            </a:r>
          </a:p>
          <a:p>
            <a:endParaRPr lang="en-US" dirty="0"/>
          </a:p>
        </p:txBody>
      </p:sp>
    </p:spTree>
    <p:extLst>
      <p:ext uri="{BB962C8B-B14F-4D97-AF65-F5344CB8AC3E}">
        <p14:creationId xmlns:p14="http://schemas.microsoft.com/office/powerpoint/2010/main" val="34032195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pPr eaLnBrk="1" hangingPunct="1"/>
            <a:r>
              <a:rPr lang="en-US" sz="3200" kern="0" dirty="0">
                <a:solidFill>
                  <a:schemeClr val="bg1"/>
                </a:solidFill>
              </a:rPr>
              <a:t>Integrated Avionic Unit</a:t>
            </a:r>
          </a:p>
        </p:txBody>
      </p:sp>
      <p:pic>
        <p:nvPicPr>
          <p:cNvPr id="5" name="Picture 4">
            <a:extLst>
              <a:ext uri="{FF2B5EF4-FFF2-40B4-BE49-F238E27FC236}">
                <a16:creationId xmlns:a16="http://schemas.microsoft.com/office/drawing/2014/main" id="{1D5EC088-54F4-B0E7-D381-8A35664C327F}"/>
              </a:ext>
            </a:extLst>
          </p:cNvPr>
          <p:cNvPicPr>
            <a:picLocks noChangeAspect="1"/>
          </p:cNvPicPr>
          <p:nvPr/>
        </p:nvPicPr>
        <p:blipFill>
          <a:blip r:embed="rId3"/>
          <a:stretch>
            <a:fillRect/>
          </a:stretch>
        </p:blipFill>
        <p:spPr>
          <a:xfrm>
            <a:off x="1385740" y="982402"/>
            <a:ext cx="9332536" cy="5187287"/>
          </a:xfrm>
          <a:prstGeom prst="rect">
            <a:avLst/>
          </a:prstGeom>
        </p:spPr>
      </p:pic>
    </p:spTree>
    <p:extLst>
      <p:ext uri="{BB962C8B-B14F-4D97-AF65-F5344CB8AC3E}">
        <p14:creationId xmlns:p14="http://schemas.microsoft.com/office/powerpoint/2010/main" val="387808774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Communications Approach</a:t>
            </a:r>
          </a:p>
        </p:txBody>
      </p:sp>
      <p:sp>
        <p:nvSpPr>
          <p:cNvPr id="3" name="Content Placeholder 2">
            <a:extLst>
              <a:ext uri="{FF2B5EF4-FFF2-40B4-BE49-F238E27FC236}">
                <a16:creationId xmlns:a16="http://schemas.microsoft.com/office/drawing/2014/main" id="{9267DBEC-9679-2232-4B80-15BD30BCB7A1}"/>
              </a:ext>
            </a:extLst>
          </p:cNvPr>
          <p:cNvSpPr>
            <a:spLocks noGrp="1"/>
          </p:cNvSpPr>
          <p:nvPr>
            <p:ph idx="1"/>
          </p:nvPr>
        </p:nvSpPr>
        <p:spPr>
          <a:xfrm>
            <a:off x="301867" y="970089"/>
            <a:ext cx="11670173" cy="5062855"/>
          </a:xfrm>
        </p:spPr>
        <p:txBody>
          <a:bodyPr>
            <a:normAutofit fontScale="92500" lnSpcReduction="20000"/>
          </a:bodyPr>
          <a:lstStyle/>
          <a:p>
            <a:r>
              <a:rPr lang="en-US" dirty="0"/>
              <a:t>Nominal Science and S/C telemetry Communications</a:t>
            </a:r>
          </a:p>
          <a:p>
            <a:pPr lvl="1"/>
            <a:r>
              <a:rPr lang="en-US" dirty="0"/>
              <a:t>Each S/C will communicate individually with ground</a:t>
            </a:r>
          </a:p>
          <a:p>
            <a:pPr lvl="2"/>
            <a:r>
              <a:rPr lang="en-US" dirty="0"/>
              <a:t>Trade shows a Hub relay to ground is not a good option</a:t>
            </a:r>
          </a:p>
          <a:p>
            <a:pPr lvl="2"/>
            <a:r>
              <a:rPr lang="en-US" dirty="0"/>
              <a:t>An additional comm system would be needed for cross-links, larger than DTE</a:t>
            </a:r>
          </a:p>
          <a:p>
            <a:pPr lvl="1"/>
            <a:r>
              <a:rPr lang="en-US" dirty="0"/>
              <a:t>X-band will be used for science/telemetry downlink and command/navigation uplink</a:t>
            </a:r>
          </a:p>
          <a:p>
            <a:pPr lvl="2"/>
            <a:r>
              <a:rPr lang="en-US" dirty="0"/>
              <a:t>Trade shows Ka-band is not a good option using NEN (Ka downlink only provided)</a:t>
            </a:r>
          </a:p>
          <a:p>
            <a:pPr lvl="3"/>
            <a:r>
              <a:rPr lang="en-US" dirty="0"/>
              <a:t>An additional S-band system would be required for uplink command and navigation</a:t>
            </a:r>
          </a:p>
          <a:p>
            <a:pPr lvl="1"/>
            <a:r>
              <a:rPr lang="en-US" dirty="0"/>
              <a:t>No Spacecraft pointing maneuvers will be provided for communication links</a:t>
            </a:r>
          </a:p>
          <a:p>
            <a:pPr lvl="2"/>
            <a:r>
              <a:rPr lang="en-US" dirty="0"/>
              <a:t>Antenna gimbal mechanism used to achieve X-band pointing requirements</a:t>
            </a:r>
          </a:p>
          <a:p>
            <a:pPr lvl="2"/>
            <a:r>
              <a:rPr lang="en-US" dirty="0"/>
              <a:t>Assume gimbaling is allowed during science observations</a:t>
            </a:r>
          </a:p>
          <a:p>
            <a:pPr>
              <a:spcBef>
                <a:spcPts val="1800"/>
              </a:spcBef>
            </a:pPr>
            <a:r>
              <a:rPr lang="en-US" dirty="0"/>
              <a:t>Real-time Solar Event Communications</a:t>
            </a:r>
          </a:p>
          <a:p>
            <a:pPr lvl="1"/>
            <a:r>
              <a:rPr lang="en-US" dirty="0"/>
              <a:t>Only the Hub S/C needs to downlink real-time event data</a:t>
            </a:r>
          </a:p>
          <a:p>
            <a:pPr lvl="1"/>
            <a:r>
              <a:rPr lang="en-US" dirty="0"/>
              <a:t>Use NOAA ground stations, 3 stations ~120 deg separation for continuous contact time</a:t>
            </a:r>
          </a:p>
          <a:p>
            <a:pPr lvl="1"/>
            <a:r>
              <a:rPr lang="en-US" dirty="0"/>
              <a:t>Use same X-band antenna for both nominal and real-time links</a:t>
            </a:r>
          </a:p>
          <a:p>
            <a:pPr lvl="2"/>
            <a:r>
              <a:rPr lang="en-US" dirty="0"/>
              <a:t>Event data can be integrated with nominal downlink to NEN during those link times</a:t>
            </a:r>
          </a:p>
          <a:p>
            <a:pPr lvl="2"/>
            <a:r>
              <a:rPr lang="en-US" dirty="0"/>
              <a:t>NEN station will relay event data to NOAA SWPC</a:t>
            </a:r>
          </a:p>
          <a:p>
            <a:endParaRPr lang="en-US" dirty="0"/>
          </a:p>
        </p:txBody>
      </p:sp>
    </p:spTree>
    <p:extLst>
      <p:ext uri="{BB962C8B-B14F-4D97-AF65-F5344CB8AC3E}">
        <p14:creationId xmlns:p14="http://schemas.microsoft.com/office/powerpoint/2010/main" val="27174853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sz="3200" b="0" kern="0" dirty="0">
                <a:solidFill>
                  <a:schemeClr val="bg1"/>
                </a:solidFill>
              </a:rPr>
              <a:t>Link Budget Results</a:t>
            </a:r>
          </a:p>
        </p:txBody>
      </p:sp>
      <p:sp>
        <p:nvSpPr>
          <p:cNvPr id="3" name="Content Placeholder 2">
            <a:extLst>
              <a:ext uri="{FF2B5EF4-FFF2-40B4-BE49-F238E27FC236}">
                <a16:creationId xmlns:a16="http://schemas.microsoft.com/office/drawing/2014/main" id="{9267DBEC-9679-2232-4B80-15BD30BCB7A1}"/>
              </a:ext>
            </a:extLst>
          </p:cNvPr>
          <p:cNvSpPr>
            <a:spLocks noGrp="1"/>
          </p:cNvSpPr>
          <p:nvPr>
            <p:ph idx="1"/>
          </p:nvPr>
        </p:nvSpPr>
        <p:spPr>
          <a:xfrm>
            <a:off x="301867" y="970089"/>
            <a:ext cx="11670173" cy="5062855"/>
          </a:xfrm>
        </p:spPr>
        <p:txBody>
          <a:bodyPr>
            <a:normAutofit fontScale="85000" lnSpcReduction="10000"/>
          </a:bodyPr>
          <a:lstStyle/>
          <a:p>
            <a:r>
              <a:rPr lang="en-US" kern="0" dirty="0"/>
              <a:t>Science and Telemetry NEN link budget results for 2.5 </a:t>
            </a:r>
            <a:r>
              <a:rPr lang="en-US" kern="0" dirty="0" err="1"/>
              <a:t>Gbits</a:t>
            </a:r>
            <a:r>
              <a:rPr lang="en-US" kern="0" dirty="0"/>
              <a:t>/day</a:t>
            </a:r>
          </a:p>
          <a:p>
            <a:pPr lvl="1"/>
            <a:r>
              <a:rPr lang="en-US" kern="0" dirty="0"/>
              <a:t>1 Mbps data rate is achieved using the 0.75 meter dish antenna for both Hub and Nodes </a:t>
            </a:r>
          </a:p>
          <a:p>
            <a:pPr lvl="2"/>
            <a:r>
              <a:rPr lang="en-US" kern="0" dirty="0"/>
              <a:t>To 13m </a:t>
            </a:r>
            <a:r>
              <a:rPr lang="en-US" kern="0" dirty="0" err="1"/>
              <a:t>SouthPoint</a:t>
            </a:r>
            <a:r>
              <a:rPr lang="en-US" kern="0" dirty="0"/>
              <a:t> X-band antenna, 37 G/T</a:t>
            </a:r>
          </a:p>
          <a:p>
            <a:pPr lvl="3"/>
            <a:r>
              <a:rPr lang="en-US" kern="0" dirty="0" err="1"/>
              <a:t>SouthPoint</a:t>
            </a:r>
            <a:r>
              <a:rPr lang="en-US" kern="0" dirty="0"/>
              <a:t> only NEN station with both X-band downlink/uplink for command and navigation</a:t>
            </a:r>
          </a:p>
          <a:p>
            <a:pPr lvl="2"/>
            <a:r>
              <a:rPr lang="en-US" kern="0" dirty="0"/>
              <a:t>Hub: 12 watts of RF power, at a distance of 2.1Mkm</a:t>
            </a:r>
          </a:p>
          <a:p>
            <a:pPr lvl="2"/>
            <a:r>
              <a:rPr lang="en-US" kern="0" dirty="0"/>
              <a:t>Nodes: 8 watts of RF power, at a distance of 1.6Mkm</a:t>
            </a:r>
          </a:p>
          <a:p>
            <a:pPr lvl="1"/>
            <a:r>
              <a:rPr lang="en-US" kern="0" dirty="0"/>
              <a:t>Downlink time required: 0.7 hour/day for each probe, 2.8 hours/day total for all 4 probes</a:t>
            </a:r>
          </a:p>
          <a:p>
            <a:pPr lvl="2"/>
            <a:r>
              <a:rPr lang="en-US" kern="0" dirty="0"/>
              <a:t>Wallops has 16.4m X-band antennas that would work, but used for GOES-R satellites</a:t>
            </a:r>
          </a:p>
          <a:p>
            <a:pPr lvl="3"/>
            <a:r>
              <a:rPr lang="en-US" kern="0" dirty="0"/>
              <a:t>Other possibility is the 16.4m antennas at the Consolidated Backup (CBU) facility in West Virginia</a:t>
            </a:r>
          </a:p>
          <a:p>
            <a:pPr lvl="3"/>
            <a:endParaRPr lang="en-US" kern="0" dirty="0"/>
          </a:p>
          <a:p>
            <a:r>
              <a:rPr lang="en-US" kern="0" dirty="0"/>
              <a:t>Solar event NOAA ground station link budget results</a:t>
            </a:r>
          </a:p>
          <a:p>
            <a:pPr lvl="1"/>
            <a:r>
              <a:rPr lang="en-US" kern="0" dirty="0"/>
              <a:t>6 kbps data rate is achieved using the same 0.75 meter dish antenna and 1 watt of RF power:</a:t>
            </a:r>
          </a:p>
          <a:p>
            <a:pPr lvl="2">
              <a:spcBef>
                <a:spcPts val="0"/>
              </a:spcBef>
            </a:pPr>
            <a:r>
              <a:rPr lang="en-US" kern="0" dirty="0"/>
              <a:t>At a distance of 2.2Mkm, to a 7.2m NOAA antenna, with 30 G/T X-band</a:t>
            </a:r>
          </a:p>
          <a:p>
            <a:pPr lvl="1"/>
            <a:r>
              <a:rPr lang="en-US" kern="0" dirty="0"/>
              <a:t>Using DSCOVR tracking stations continuous coverage could be achieved</a:t>
            </a:r>
          </a:p>
          <a:p>
            <a:pPr lvl="2">
              <a:spcBef>
                <a:spcPts val="0"/>
              </a:spcBef>
            </a:pPr>
            <a:r>
              <a:rPr lang="en-US" kern="0" dirty="0"/>
              <a:t>KSWC S. Korea 13m, DRL Germany 7.2m, WCDAS Wallops 9.1m</a:t>
            </a:r>
          </a:p>
          <a:p>
            <a:pPr lvl="2">
              <a:spcBef>
                <a:spcPts val="0"/>
              </a:spcBef>
            </a:pPr>
            <a:r>
              <a:rPr lang="en-US" kern="0" dirty="0"/>
              <a:t>Its assumed NOAA will want to switch to SWIFT due to the increased warning time</a:t>
            </a:r>
          </a:p>
          <a:p>
            <a:endParaRPr lang="en-US" dirty="0"/>
          </a:p>
        </p:txBody>
      </p:sp>
    </p:spTree>
    <p:extLst>
      <p:ext uri="{BB962C8B-B14F-4D97-AF65-F5344CB8AC3E}">
        <p14:creationId xmlns:p14="http://schemas.microsoft.com/office/powerpoint/2010/main" val="93185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sz="3200" b="0" kern="0" dirty="0">
                <a:solidFill>
                  <a:schemeClr val="bg1"/>
                </a:solidFill>
              </a:rPr>
              <a:t>Communications Diagram</a:t>
            </a:r>
          </a:p>
        </p:txBody>
      </p:sp>
      <p:pic>
        <p:nvPicPr>
          <p:cNvPr id="4" name="Picture 3">
            <a:extLst>
              <a:ext uri="{FF2B5EF4-FFF2-40B4-BE49-F238E27FC236}">
                <a16:creationId xmlns:a16="http://schemas.microsoft.com/office/drawing/2014/main" id="{93F57F04-68FE-2503-C814-289C57A2FA32}"/>
              </a:ext>
            </a:extLst>
          </p:cNvPr>
          <p:cNvPicPr>
            <a:picLocks noChangeAspect="1"/>
          </p:cNvPicPr>
          <p:nvPr/>
        </p:nvPicPr>
        <p:blipFill>
          <a:blip r:embed="rId3"/>
          <a:stretch>
            <a:fillRect/>
          </a:stretch>
        </p:blipFill>
        <p:spPr>
          <a:xfrm>
            <a:off x="1181989" y="935453"/>
            <a:ext cx="10054762" cy="5295663"/>
          </a:xfrm>
          <a:prstGeom prst="rect">
            <a:avLst/>
          </a:prstGeom>
        </p:spPr>
      </p:pic>
    </p:spTree>
    <p:extLst>
      <p:ext uri="{BB962C8B-B14F-4D97-AF65-F5344CB8AC3E}">
        <p14:creationId xmlns:p14="http://schemas.microsoft.com/office/powerpoint/2010/main" val="85634905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pPr eaLnBrk="1" hangingPunct="1"/>
            <a:r>
              <a:rPr lang="en-US" sz="3200" kern="0" dirty="0">
                <a:solidFill>
                  <a:schemeClr val="bg1"/>
                </a:solidFill>
              </a:rPr>
              <a:t>MEL Results</a:t>
            </a:r>
          </a:p>
        </p:txBody>
      </p:sp>
      <p:pic>
        <p:nvPicPr>
          <p:cNvPr id="3" name="Picture 2">
            <a:extLst>
              <a:ext uri="{FF2B5EF4-FFF2-40B4-BE49-F238E27FC236}">
                <a16:creationId xmlns:a16="http://schemas.microsoft.com/office/drawing/2014/main" id="{E98D6D84-00D3-30DE-D7F8-201D1C252705}"/>
              </a:ext>
            </a:extLst>
          </p:cNvPr>
          <p:cNvPicPr>
            <a:picLocks noChangeAspect="1"/>
          </p:cNvPicPr>
          <p:nvPr/>
        </p:nvPicPr>
        <p:blipFill>
          <a:blip r:embed="rId3"/>
          <a:stretch>
            <a:fillRect/>
          </a:stretch>
        </p:blipFill>
        <p:spPr>
          <a:xfrm>
            <a:off x="1320586" y="843216"/>
            <a:ext cx="8671826" cy="1984042"/>
          </a:xfrm>
          <a:prstGeom prst="rect">
            <a:avLst/>
          </a:prstGeom>
        </p:spPr>
      </p:pic>
      <p:pic>
        <p:nvPicPr>
          <p:cNvPr id="5" name="Picture 4">
            <a:extLst>
              <a:ext uri="{FF2B5EF4-FFF2-40B4-BE49-F238E27FC236}">
                <a16:creationId xmlns:a16="http://schemas.microsoft.com/office/drawing/2014/main" id="{493174E9-3DFD-C4CE-B44D-B62B989874D5}"/>
              </a:ext>
            </a:extLst>
          </p:cNvPr>
          <p:cNvPicPr>
            <a:picLocks noChangeAspect="1"/>
          </p:cNvPicPr>
          <p:nvPr/>
        </p:nvPicPr>
        <p:blipFill>
          <a:blip r:embed="rId4"/>
          <a:stretch>
            <a:fillRect/>
          </a:stretch>
        </p:blipFill>
        <p:spPr>
          <a:xfrm>
            <a:off x="1339441" y="4577694"/>
            <a:ext cx="8662397" cy="1826006"/>
          </a:xfrm>
          <a:prstGeom prst="rect">
            <a:avLst/>
          </a:prstGeom>
        </p:spPr>
      </p:pic>
      <p:sp>
        <p:nvSpPr>
          <p:cNvPr id="6" name="Rectangle: Rounded Corners 5">
            <a:extLst>
              <a:ext uri="{FF2B5EF4-FFF2-40B4-BE49-F238E27FC236}">
                <a16:creationId xmlns:a16="http://schemas.microsoft.com/office/drawing/2014/main" id="{396490C1-2FB6-B5E1-AD9F-30BD52B103D3}"/>
              </a:ext>
            </a:extLst>
          </p:cNvPr>
          <p:cNvSpPr/>
          <p:nvPr/>
        </p:nvSpPr>
        <p:spPr bwMode="auto">
          <a:xfrm>
            <a:off x="1725105" y="1982234"/>
            <a:ext cx="8107050" cy="348792"/>
          </a:xfrm>
          <a:prstGeom prst="roundRect">
            <a:avLst/>
          </a:prstGeom>
          <a:noFill/>
          <a:ln w="3175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7" name="TextBox 6">
            <a:extLst>
              <a:ext uri="{FF2B5EF4-FFF2-40B4-BE49-F238E27FC236}">
                <a16:creationId xmlns:a16="http://schemas.microsoft.com/office/drawing/2014/main" id="{5F7813C8-326B-4BEE-FC8D-535162323355}"/>
              </a:ext>
            </a:extLst>
          </p:cNvPr>
          <p:cNvSpPr txBox="1"/>
          <p:nvPr/>
        </p:nvSpPr>
        <p:spPr>
          <a:xfrm>
            <a:off x="10174663" y="1633443"/>
            <a:ext cx="1929353" cy="430887"/>
          </a:xfrm>
          <a:prstGeom prst="rect">
            <a:avLst/>
          </a:prstGeom>
          <a:noFill/>
        </p:spPr>
        <p:txBody>
          <a:bodyPr wrap="square" rtlCol="0">
            <a:spAutoFit/>
          </a:bodyPr>
          <a:lstStyle/>
          <a:p>
            <a:r>
              <a:rPr lang="en-US" sz="1100" b="1" dirty="0">
                <a:solidFill>
                  <a:srgbClr val="C00000"/>
                </a:solidFill>
                <a:latin typeface="+mj-lt"/>
              </a:rPr>
              <a:t>Hub has additional Comm for real-time NOAA link</a:t>
            </a:r>
          </a:p>
        </p:txBody>
      </p:sp>
      <p:pic>
        <p:nvPicPr>
          <p:cNvPr id="8" name="Picture 7">
            <a:extLst>
              <a:ext uri="{FF2B5EF4-FFF2-40B4-BE49-F238E27FC236}">
                <a16:creationId xmlns:a16="http://schemas.microsoft.com/office/drawing/2014/main" id="{34A9FCDC-759F-9106-E28A-AD96F291FA12}"/>
              </a:ext>
            </a:extLst>
          </p:cNvPr>
          <p:cNvPicPr>
            <a:picLocks noChangeAspect="1"/>
          </p:cNvPicPr>
          <p:nvPr/>
        </p:nvPicPr>
        <p:blipFill>
          <a:blip r:embed="rId5"/>
          <a:stretch>
            <a:fillRect/>
          </a:stretch>
        </p:blipFill>
        <p:spPr>
          <a:xfrm>
            <a:off x="1325252" y="2879068"/>
            <a:ext cx="8683163" cy="1657830"/>
          </a:xfrm>
          <a:prstGeom prst="rect">
            <a:avLst/>
          </a:prstGeom>
        </p:spPr>
      </p:pic>
      <p:sp>
        <p:nvSpPr>
          <p:cNvPr id="9" name="Rectangle: Rounded Corners 8">
            <a:extLst>
              <a:ext uri="{FF2B5EF4-FFF2-40B4-BE49-F238E27FC236}">
                <a16:creationId xmlns:a16="http://schemas.microsoft.com/office/drawing/2014/main" id="{84C14C1C-F8B0-25D2-6854-C98EA2A976F7}"/>
              </a:ext>
            </a:extLst>
          </p:cNvPr>
          <p:cNvSpPr/>
          <p:nvPr/>
        </p:nvSpPr>
        <p:spPr bwMode="auto">
          <a:xfrm>
            <a:off x="1753385" y="6035760"/>
            <a:ext cx="8089768" cy="188536"/>
          </a:xfrm>
          <a:prstGeom prst="roundRect">
            <a:avLst/>
          </a:prstGeom>
          <a:noFill/>
          <a:ln w="3175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0" name="TextBox 9">
            <a:extLst>
              <a:ext uri="{FF2B5EF4-FFF2-40B4-BE49-F238E27FC236}">
                <a16:creationId xmlns:a16="http://schemas.microsoft.com/office/drawing/2014/main" id="{3643BE85-CA66-FC5E-B08E-8AE42F6583AF}"/>
              </a:ext>
            </a:extLst>
          </p:cNvPr>
          <p:cNvSpPr txBox="1"/>
          <p:nvPr/>
        </p:nvSpPr>
        <p:spPr>
          <a:xfrm>
            <a:off x="10185661" y="5613125"/>
            <a:ext cx="1748673" cy="430887"/>
          </a:xfrm>
          <a:prstGeom prst="rect">
            <a:avLst/>
          </a:prstGeom>
          <a:noFill/>
        </p:spPr>
        <p:txBody>
          <a:bodyPr wrap="square" rtlCol="0">
            <a:spAutoFit/>
          </a:bodyPr>
          <a:lstStyle/>
          <a:p>
            <a:r>
              <a:rPr lang="en-US" sz="1100" b="1" dirty="0">
                <a:solidFill>
                  <a:srgbClr val="C00000"/>
                </a:solidFill>
                <a:latin typeface="+mj-lt"/>
              </a:rPr>
              <a:t>Chem Hub includes a propulsion controller</a:t>
            </a:r>
          </a:p>
        </p:txBody>
      </p:sp>
      <p:cxnSp>
        <p:nvCxnSpPr>
          <p:cNvPr id="11" name="Straight Connector 10">
            <a:extLst>
              <a:ext uri="{FF2B5EF4-FFF2-40B4-BE49-F238E27FC236}">
                <a16:creationId xmlns:a16="http://schemas.microsoft.com/office/drawing/2014/main" id="{6008FF57-A1C3-EBFC-6FF1-149F19F5874F}"/>
              </a:ext>
            </a:extLst>
          </p:cNvPr>
          <p:cNvCxnSpPr>
            <a:cxnSpLocks/>
          </p:cNvCxnSpPr>
          <p:nvPr/>
        </p:nvCxnSpPr>
        <p:spPr bwMode="auto">
          <a:xfrm flipV="1">
            <a:off x="9860437" y="1972807"/>
            <a:ext cx="320511" cy="169683"/>
          </a:xfrm>
          <a:prstGeom prst="line">
            <a:avLst/>
          </a:prstGeom>
          <a:solidFill>
            <a:schemeClr val="accent1"/>
          </a:solidFill>
          <a:ln w="12700" cap="flat" cmpd="sng" algn="ctr">
            <a:solidFill>
              <a:srgbClr val="C00000"/>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6314CEF2-D911-E3C3-79BA-3CD2149DB143}"/>
              </a:ext>
            </a:extLst>
          </p:cNvPr>
          <p:cNvCxnSpPr>
            <a:cxnSpLocks/>
          </p:cNvCxnSpPr>
          <p:nvPr/>
        </p:nvCxnSpPr>
        <p:spPr bwMode="auto">
          <a:xfrm flipV="1">
            <a:off x="9862008" y="5961917"/>
            <a:ext cx="320511" cy="169683"/>
          </a:xfrm>
          <a:prstGeom prst="line">
            <a:avLst/>
          </a:prstGeom>
          <a:solidFill>
            <a:schemeClr val="accent1"/>
          </a:solidFill>
          <a:ln w="12700" cap="flat" cmpd="sng" algn="ctr">
            <a:solidFill>
              <a:srgbClr val="C00000"/>
            </a:solidFill>
            <a:prstDash val="solid"/>
            <a:round/>
            <a:headEnd type="none" w="med" len="med"/>
            <a:tailEnd type="none" w="med" len="med"/>
          </a:ln>
          <a:effectLst/>
        </p:spPr>
      </p:cxnSp>
    </p:spTree>
    <p:extLst>
      <p:ext uri="{BB962C8B-B14F-4D97-AF65-F5344CB8AC3E}">
        <p14:creationId xmlns:p14="http://schemas.microsoft.com/office/powerpoint/2010/main" val="303710158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Conclusions and Recommendations</a:t>
            </a:r>
          </a:p>
        </p:txBody>
      </p:sp>
      <p:sp>
        <p:nvSpPr>
          <p:cNvPr id="3" name="Content Placeholder 2">
            <a:extLst>
              <a:ext uri="{FF2B5EF4-FFF2-40B4-BE49-F238E27FC236}">
                <a16:creationId xmlns:a16="http://schemas.microsoft.com/office/drawing/2014/main" id="{9267DBEC-9679-2232-4B80-15BD30BCB7A1}"/>
              </a:ext>
            </a:extLst>
          </p:cNvPr>
          <p:cNvSpPr>
            <a:spLocks noGrp="1"/>
          </p:cNvSpPr>
          <p:nvPr>
            <p:ph idx="1"/>
          </p:nvPr>
        </p:nvSpPr>
        <p:spPr>
          <a:xfrm>
            <a:off x="405562" y="970089"/>
            <a:ext cx="10444689" cy="5062855"/>
          </a:xfrm>
        </p:spPr>
        <p:txBody>
          <a:bodyPr/>
          <a:lstStyle/>
          <a:p>
            <a:r>
              <a:rPr lang="en-US" kern="0" dirty="0"/>
              <a:t>No new Avionics technologies required for this mission</a:t>
            </a:r>
          </a:p>
          <a:p>
            <a:pPr lvl="1"/>
            <a:r>
              <a:rPr lang="en-US" kern="0" dirty="0"/>
              <a:t>Many Off-the-Shelf components with flight heritage used</a:t>
            </a:r>
          </a:p>
          <a:p>
            <a:pPr lvl="1"/>
            <a:r>
              <a:rPr lang="en-US" kern="0" dirty="0"/>
              <a:t>Some typical modifications of circuit boards, Low risk</a:t>
            </a:r>
          </a:p>
          <a:p>
            <a:pPr lvl="1"/>
            <a:r>
              <a:rPr lang="en-US" kern="0" dirty="0"/>
              <a:t>Avionics and Comm systems are nearly the same for all 4 probes</a:t>
            </a:r>
          </a:p>
          <a:p>
            <a:pPr lvl="2"/>
            <a:r>
              <a:rPr lang="en-US" kern="0" dirty="0"/>
              <a:t>Commonality helps with cost</a:t>
            </a:r>
          </a:p>
          <a:p>
            <a:pPr lvl="1"/>
            <a:endParaRPr lang="en-US" kern="0" dirty="0"/>
          </a:p>
          <a:p>
            <a:r>
              <a:rPr lang="en-US" kern="0" dirty="0"/>
              <a:t>All communications requirements are achievable:</a:t>
            </a:r>
          </a:p>
          <a:p>
            <a:pPr lvl="1"/>
            <a:r>
              <a:rPr lang="en-US" kern="0" dirty="0"/>
              <a:t>Using NEN ground stations for nominal telemetry and NOAA stations for real-time solar event</a:t>
            </a:r>
          </a:p>
          <a:p>
            <a:pPr lvl="2"/>
            <a:r>
              <a:rPr lang="en-US" kern="0" dirty="0"/>
              <a:t>Availability of ground stations is always an issue for all missions</a:t>
            </a:r>
          </a:p>
          <a:p>
            <a:pPr lvl="1"/>
            <a:r>
              <a:rPr lang="en-US" kern="0" dirty="0"/>
              <a:t>0.75m pointing dish antenna and 8 to 12 watts RF power is reasonable for this mission</a:t>
            </a:r>
          </a:p>
          <a:p>
            <a:pPr lvl="2"/>
            <a:r>
              <a:rPr lang="en-US" kern="0" dirty="0"/>
              <a:t>Same system on all 4 probes, good commonality, reduced cost</a:t>
            </a:r>
          </a:p>
          <a:p>
            <a:endParaRPr lang="en-US" dirty="0"/>
          </a:p>
        </p:txBody>
      </p:sp>
    </p:spTree>
    <p:extLst>
      <p:ext uri="{BB962C8B-B14F-4D97-AF65-F5344CB8AC3E}">
        <p14:creationId xmlns:p14="http://schemas.microsoft.com/office/powerpoint/2010/main" val="316482188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4D7EE-3526-84E6-719C-2ADB64B9D2BB}"/>
              </a:ext>
            </a:extLst>
          </p:cNvPr>
          <p:cNvSpPr>
            <a:spLocks noGrp="1"/>
          </p:cNvSpPr>
          <p:nvPr>
            <p:ph type="title"/>
          </p:nvPr>
        </p:nvSpPr>
        <p:spPr/>
        <p:txBody>
          <a:bodyPr/>
          <a:lstStyle/>
          <a:p>
            <a:endParaRPr lang="en-US"/>
          </a:p>
        </p:txBody>
      </p:sp>
      <p:sp>
        <p:nvSpPr>
          <p:cNvPr id="3" name="TextBox 2">
            <a:extLst>
              <a:ext uri="{FF2B5EF4-FFF2-40B4-BE49-F238E27FC236}">
                <a16:creationId xmlns:a16="http://schemas.microsoft.com/office/drawing/2014/main" id="{6D0451EC-638E-ACAE-39F4-2F9936ABA2D0}"/>
              </a:ext>
            </a:extLst>
          </p:cNvPr>
          <p:cNvSpPr txBox="1"/>
          <p:nvPr/>
        </p:nvSpPr>
        <p:spPr>
          <a:xfrm>
            <a:off x="116541" y="2635624"/>
            <a:ext cx="11905130" cy="769441"/>
          </a:xfrm>
          <a:prstGeom prst="rect">
            <a:avLst/>
          </a:prstGeom>
          <a:noFill/>
        </p:spPr>
        <p:txBody>
          <a:bodyPr wrap="square" rtlCol="0">
            <a:spAutoFit/>
          </a:bodyPr>
          <a:lstStyle/>
          <a:p>
            <a:pPr algn="ctr"/>
            <a:r>
              <a:rPr lang="en-US" sz="4400" dirty="0">
                <a:solidFill>
                  <a:schemeClr val="bg1"/>
                </a:solidFill>
              </a:rPr>
              <a:t>Avionics Backup</a:t>
            </a:r>
          </a:p>
        </p:txBody>
      </p:sp>
    </p:spTree>
    <p:extLst>
      <p:ext uri="{BB962C8B-B14F-4D97-AF65-F5344CB8AC3E}">
        <p14:creationId xmlns:p14="http://schemas.microsoft.com/office/powerpoint/2010/main" val="148375299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u="sng" dirty="0"/>
              <a:t>Communications Trade Analysis</a:t>
            </a:r>
          </a:p>
        </p:txBody>
      </p:sp>
      <p:sp>
        <p:nvSpPr>
          <p:cNvPr id="3" name="Content Placeholder 2">
            <a:extLst>
              <a:ext uri="{FF2B5EF4-FFF2-40B4-BE49-F238E27FC236}">
                <a16:creationId xmlns:a16="http://schemas.microsoft.com/office/drawing/2014/main" id="{9267DBEC-9679-2232-4B80-15BD30BCB7A1}"/>
              </a:ext>
            </a:extLst>
          </p:cNvPr>
          <p:cNvSpPr>
            <a:spLocks noGrp="1"/>
          </p:cNvSpPr>
          <p:nvPr>
            <p:ph idx="1"/>
          </p:nvPr>
        </p:nvSpPr>
        <p:spPr>
          <a:xfrm>
            <a:off x="443269" y="988943"/>
            <a:ext cx="11419840" cy="5062855"/>
          </a:xfrm>
        </p:spPr>
        <p:txBody>
          <a:bodyPr/>
          <a:lstStyle/>
          <a:p>
            <a:r>
              <a:rPr lang="en-US" sz="2800" b="1" dirty="0"/>
              <a:t>General Trade Assumptions:</a:t>
            </a:r>
            <a:endParaRPr lang="en-US" sz="2800" b="1" dirty="0">
              <a:solidFill>
                <a:schemeClr val="accent4"/>
              </a:solidFill>
              <a:latin typeface="+mj-lt"/>
            </a:endParaRPr>
          </a:p>
          <a:p>
            <a:pPr marL="560324" lvl="1" indent="-256349" defTabSz="899320" fontAlgn="base">
              <a:spcAft>
                <a:spcPts val="600"/>
              </a:spcAft>
              <a:buClr>
                <a:schemeClr val="accent2">
                  <a:lumMod val="75000"/>
                </a:schemeClr>
              </a:buClr>
              <a:buSzPct val="75000"/>
              <a:buFont typeface="Wingdings" pitchFamily="2" charset="2"/>
              <a:buChar char="u"/>
            </a:pPr>
            <a:r>
              <a:rPr lang="en-US" sz="2400" dirty="0">
                <a:latin typeface="Calibri" panose="020F0502020204030204" pitchFamily="34" charset="0"/>
                <a:ea typeface="ＭＳ Ｐゴシック" charset="-128"/>
              </a:rPr>
              <a:t>Worst case distance for Hub to Earth: 2.04 </a:t>
            </a:r>
            <a:r>
              <a:rPr lang="en-US" sz="2400" dirty="0" err="1">
                <a:latin typeface="Calibri" panose="020F0502020204030204" pitchFamily="34" charset="0"/>
                <a:ea typeface="ＭＳ Ｐゴシック" charset="-128"/>
              </a:rPr>
              <a:t>Mkm</a:t>
            </a:r>
            <a:endParaRPr lang="en-US" sz="2400" dirty="0">
              <a:latin typeface="Calibri" panose="020F0502020204030204" pitchFamily="34" charset="0"/>
              <a:ea typeface="ＭＳ Ｐゴシック" charset="-128"/>
            </a:endParaRPr>
          </a:p>
          <a:p>
            <a:pPr marL="560324" lvl="1" indent="-256349" defTabSz="899320" fontAlgn="base">
              <a:spcAft>
                <a:spcPts val="600"/>
              </a:spcAft>
              <a:buClr>
                <a:schemeClr val="accent2">
                  <a:lumMod val="75000"/>
                </a:schemeClr>
              </a:buClr>
              <a:buSzPct val="75000"/>
              <a:buFont typeface="Wingdings" pitchFamily="2" charset="2"/>
              <a:buChar char="u"/>
            </a:pPr>
            <a:r>
              <a:rPr lang="en-US" sz="2400" dirty="0">
                <a:latin typeface="Calibri" panose="020F0502020204030204" pitchFamily="34" charset="0"/>
                <a:ea typeface="ＭＳ Ｐゴシック" charset="-128"/>
              </a:rPr>
              <a:t>Crosslink Hub to Nodes distance 1.15 </a:t>
            </a:r>
            <a:r>
              <a:rPr lang="en-US" sz="2400" dirty="0" err="1">
                <a:latin typeface="Calibri" panose="020F0502020204030204" pitchFamily="34" charset="0"/>
                <a:ea typeface="ＭＳ Ｐゴシック" charset="-128"/>
              </a:rPr>
              <a:t>Mkm</a:t>
            </a:r>
            <a:endParaRPr lang="en-US" sz="2400" dirty="0">
              <a:latin typeface="Calibri" panose="020F0502020204030204" pitchFamily="34" charset="0"/>
              <a:ea typeface="ＭＳ Ｐゴシック" charset="-128"/>
            </a:endParaRPr>
          </a:p>
          <a:p>
            <a:pPr marL="560324" lvl="1" indent="-256349" defTabSz="899320" fontAlgn="base">
              <a:spcAft>
                <a:spcPts val="600"/>
              </a:spcAft>
              <a:buClr>
                <a:schemeClr val="accent2">
                  <a:lumMod val="75000"/>
                </a:schemeClr>
              </a:buClr>
              <a:buSzPct val="75000"/>
              <a:buFont typeface="Wingdings" pitchFamily="2" charset="2"/>
              <a:buChar char="u"/>
            </a:pPr>
            <a:r>
              <a:rPr lang="en-US" sz="2400" dirty="0">
                <a:latin typeface="Calibri" panose="020F0502020204030204" pitchFamily="34" charset="0"/>
                <a:ea typeface="ＭＳ Ｐゴシック" charset="-128"/>
              </a:rPr>
              <a:t>Worst case distance for Nodes to Earth: 1.61 </a:t>
            </a:r>
            <a:r>
              <a:rPr lang="en-US" sz="2400" dirty="0" err="1">
                <a:latin typeface="Calibri" panose="020F0502020204030204" pitchFamily="34" charset="0"/>
                <a:ea typeface="ＭＳ Ｐゴシック" charset="-128"/>
              </a:rPr>
              <a:t>Mkm</a:t>
            </a:r>
            <a:endParaRPr lang="en-US" sz="2400" dirty="0">
              <a:latin typeface="Calibri" panose="020F0502020204030204" pitchFamily="34" charset="0"/>
              <a:ea typeface="ＭＳ Ｐゴシック" charset="-128"/>
            </a:endParaRPr>
          </a:p>
          <a:p>
            <a:pPr marL="560324" lvl="1" indent="-256349" defTabSz="899320" fontAlgn="base">
              <a:spcAft>
                <a:spcPts val="600"/>
              </a:spcAft>
              <a:buClr>
                <a:schemeClr val="accent2">
                  <a:lumMod val="75000"/>
                </a:schemeClr>
              </a:buClr>
              <a:buSzPct val="75000"/>
              <a:buFont typeface="Wingdings" pitchFamily="2" charset="2"/>
              <a:buChar char="u"/>
            </a:pPr>
            <a:r>
              <a:rPr lang="en-US" sz="2400" dirty="0">
                <a:latin typeface="Calibri" panose="020F0502020204030204" pitchFamily="34" charset="0"/>
                <a:ea typeface="ＭＳ Ｐゴシック" charset="-128"/>
              </a:rPr>
              <a:t>Hub relay daily data volume: </a:t>
            </a:r>
            <a:r>
              <a:rPr lang="en-US" sz="2400" u="sng" dirty="0">
                <a:latin typeface="Calibri" panose="020F0502020204030204" pitchFamily="34" charset="0"/>
                <a:ea typeface="ＭＳ Ｐゴシック" charset="-128"/>
              </a:rPr>
              <a:t>10 </a:t>
            </a:r>
            <a:r>
              <a:rPr lang="en-US" sz="2400" u="sng" dirty="0" err="1">
                <a:latin typeface="Calibri" panose="020F0502020204030204" pitchFamily="34" charset="0"/>
                <a:ea typeface="ＭＳ Ｐゴシック" charset="-128"/>
              </a:rPr>
              <a:t>Gbits</a:t>
            </a:r>
            <a:r>
              <a:rPr lang="en-US" sz="2400" u="sng" dirty="0">
                <a:latin typeface="Calibri" panose="020F0502020204030204" pitchFamily="34" charset="0"/>
                <a:ea typeface="ＭＳ Ｐゴシック" charset="-128"/>
              </a:rPr>
              <a:t> </a:t>
            </a:r>
            <a:r>
              <a:rPr lang="en-US" sz="2400" dirty="0">
                <a:latin typeface="Calibri" panose="020F0502020204030204" pitchFamily="34" charset="0"/>
                <a:ea typeface="ＭＳ Ｐゴシック" charset="-128"/>
              </a:rPr>
              <a:t>(2.5 Gb x4)</a:t>
            </a:r>
          </a:p>
          <a:p>
            <a:pPr marL="560324" lvl="1" indent="-256349" defTabSz="899320" fontAlgn="base">
              <a:spcAft>
                <a:spcPts val="600"/>
              </a:spcAft>
              <a:buClr>
                <a:schemeClr val="accent2">
                  <a:lumMod val="75000"/>
                </a:schemeClr>
              </a:buClr>
              <a:buSzPct val="75000"/>
              <a:buFont typeface="Wingdings" pitchFamily="2" charset="2"/>
              <a:buChar char="u"/>
            </a:pPr>
            <a:r>
              <a:rPr lang="en-US" sz="2400" dirty="0">
                <a:latin typeface="Calibri" panose="020F0502020204030204" pitchFamily="34" charset="0"/>
                <a:ea typeface="ＭＳ Ｐゴシック" charset="-128"/>
              </a:rPr>
              <a:t>Independent daily data volumes: </a:t>
            </a:r>
            <a:r>
              <a:rPr lang="en-US" sz="2400" u="sng" dirty="0">
                <a:latin typeface="Calibri" panose="020F0502020204030204" pitchFamily="34" charset="0"/>
                <a:ea typeface="ＭＳ Ｐゴシック" charset="-128"/>
              </a:rPr>
              <a:t>2.5 </a:t>
            </a:r>
            <a:r>
              <a:rPr lang="en-US" sz="2400" u="sng" dirty="0" err="1">
                <a:latin typeface="Calibri" panose="020F0502020204030204" pitchFamily="34" charset="0"/>
                <a:ea typeface="ＭＳ Ｐゴシック" charset="-128"/>
              </a:rPr>
              <a:t>Gbits</a:t>
            </a:r>
            <a:endParaRPr lang="en-US" sz="2400" dirty="0">
              <a:latin typeface="Calibri" panose="020F0502020204030204" pitchFamily="34" charset="0"/>
              <a:ea typeface="ＭＳ Ｐゴシック" charset="-128"/>
            </a:endParaRPr>
          </a:p>
          <a:p>
            <a:pPr marL="560324" lvl="1" indent="-256349" defTabSz="899320" fontAlgn="base">
              <a:spcAft>
                <a:spcPts val="600"/>
              </a:spcAft>
              <a:buClr>
                <a:schemeClr val="accent2">
                  <a:lumMod val="75000"/>
                </a:schemeClr>
              </a:buClr>
              <a:buSzPct val="75000"/>
              <a:buFont typeface="Wingdings" pitchFamily="2" charset="2"/>
              <a:buChar char="u"/>
            </a:pPr>
            <a:r>
              <a:rPr lang="en-US" sz="2400" dirty="0">
                <a:latin typeface="Calibri" panose="020F0502020204030204" pitchFamily="34" charset="0"/>
                <a:ea typeface="ＭＳ Ｐゴシック" charset="-128"/>
              </a:rPr>
              <a:t>DSN: use 34m antennas</a:t>
            </a:r>
          </a:p>
          <a:p>
            <a:pPr marL="560324" lvl="1" indent="-256349" defTabSz="899320" fontAlgn="base">
              <a:spcAft>
                <a:spcPts val="265"/>
              </a:spcAft>
              <a:buClr>
                <a:schemeClr val="accent2">
                  <a:lumMod val="75000"/>
                </a:schemeClr>
              </a:buClr>
              <a:buSzPct val="75000"/>
              <a:buFont typeface="Wingdings" pitchFamily="2" charset="2"/>
              <a:buChar char="u"/>
            </a:pPr>
            <a:r>
              <a:rPr lang="en-US" sz="2400" dirty="0">
                <a:latin typeface="Calibri" panose="020F0502020204030204" pitchFamily="34" charset="0"/>
                <a:ea typeface="ＭＳ Ｐゴシック" charset="-128"/>
              </a:rPr>
              <a:t>NSN: for X-band, use </a:t>
            </a:r>
            <a:r>
              <a:rPr lang="en-US" sz="2400" dirty="0" err="1">
                <a:latin typeface="Calibri" panose="020F0502020204030204" pitchFamily="34" charset="0"/>
                <a:ea typeface="ＭＳ Ｐゴシック" charset="-128"/>
              </a:rPr>
              <a:t>SouthPoint</a:t>
            </a:r>
            <a:r>
              <a:rPr lang="en-US" sz="2400" dirty="0">
                <a:latin typeface="Calibri" panose="020F0502020204030204" pitchFamily="34" charset="0"/>
                <a:ea typeface="ＭＳ Ｐゴシック" charset="-128"/>
              </a:rPr>
              <a:t> 13m antenna </a:t>
            </a:r>
            <a:r>
              <a:rPr lang="en-US" sz="2000" dirty="0">
                <a:latin typeface="Calibri" panose="020F0502020204030204" pitchFamily="34" charset="0"/>
                <a:ea typeface="ＭＳ Ｐゴシック" charset="-128"/>
              </a:rPr>
              <a:t>( in use)</a:t>
            </a:r>
          </a:p>
          <a:p>
            <a:pPr marL="761175" lvl="2" defTabSz="899320" fontAlgn="base">
              <a:buClr>
                <a:schemeClr val="accent2">
                  <a:lumMod val="75000"/>
                </a:schemeClr>
              </a:buClr>
              <a:buSzPct val="75000"/>
            </a:pPr>
            <a:r>
              <a:rPr lang="en-US" sz="2400" dirty="0">
                <a:latin typeface="Calibri" panose="020F0502020204030204" pitchFamily="34" charset="0"/>
                <a:ea typeface="ＭＳ Ｐゴシック" charset="-128"/>
              </a:rPr>
              <a:t>    * for Ka-band, use Wallops 11m antenna </a:t>
            </a:r>
            <a:r>
              <a:rPr lang="en-US" sz="2000" dirty="0">
                <a:latin typeface="Calibri" panose="020F0502020204030204" pitchFamily="34" charset="0"/>
                <a:ea typeface="ＭＳ Ｐゴシック" charset="-128"/>
              </a:rPr>
              <a:t>(in development)</a:t>
            </a:r>
          </a:p>
          <a:p>
            <a:pPr marL="761175" lvl="2" defTabSz="899320" fontAlgn="base">
              <a:spcAft>
                <a:spcPts val="265"/>
              </a:spcAft>
              <a:buClr>
                <a:schemeClr val="accent2">
                  <a:lumMod val="75000"/>
                </a:schemeClr>
              </a:buClr>
              <a:buSzPct val="75000"/>
            </a:pPr>
            <a:r>
              <a:rPr lang="en-US" sz="2400" dirty="0">
                <a:latin typeface="Calibri" panose="020F0502020204030204" pitchFamily="34" charset="0"/>
                <a:ea typeface="ＭＳ Ｐゴシック" charset="-128"/>
              </a:rPr>
              <a:t>	</a:t>
            </a:r>
            <a:r>
              <a:rPr lang="en-US" sz="2000" dirty="0">
                <a:latin typeface="Calibri" panose="020F0502020204030204" pitchFamily="34" charset="0"/>
                <a:ea typeface="ＭＳ Ｐゴシック" charset="-128"/>
              </a:rPr>
              <a:t>     (when using Ka for downlink, S-band required for PNT)</a:t>
            </a:r>
          </a:p>
          <a:p>
            <a:endParaRPr lang="en-US" dirty="0"/>
          </a:p>
        </p:txBody>
      </p:sp>
    </p:spTree>
    <p:extLst>
      <p:ext uri="{BB962C8B-B14F-4D97-AF65-F5344CB8AC3E}">
        <p14:creationId xmlns:p14="http://schemas.microsoft.com/office/powerpoint/2010/main" val="264645826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Communications Trade Analysis</a:t>
            </a:r>
          </a:p>
        </p:txBody>
      </p:sp>
      <p:pic>
        <p:nvPicPr>
          <p:cNvPr id="27" name="Picture 26">
            <a:extLst>
              <a:ext uri="{FF2B5EF4-FFF2-40B4-BE49-F238E27FC236}">
                <a16:creationId xmlns:a16="http://schemas.microsoft.com/office/drawing/2014/main" id="{D367CC8E-6912-F5D2-AA15-0C80AA28C9A2}"/>
              </a:ext>
            </a:extLst>
          </p:cNvPr>
          <p:cNvPicPr>
            <a:picLocks noChangeAspect="1"/>
          </p:cNvPicPr>
          <p:nvPr/>
        </p:nvPicPr>
        <p:blipFill>
          <a:blip r:embed="rId2"/>
          <a:stretch>
            <a:fillRect/>
          </a:stretch>
        </p:blipFill>
        <p:spPr>
          <a:xfrm>
            <a:off x="1074213" y="1110840"/>
            <a:ext cx="10213986" cy="4724351"/>
          </a:xfrm>
          <a:prstGeom prst="rect">
            <a:avLst/>
          </a:prstGeom>
        </p:spPr>
      </p:pic>
    </p:spTree>
    <p:extLst>
      <p:ext uri="{BB962C8B-B14F-4D97-AF65-F5344CB8AC3E}">
        <p14:creationId xmlns:p14="http://schemas.microsoft.com/office/powerpoint/2010/main" val="354560399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Communications Trade Analysis - Results</a:t>
            </a:r>
          </a:p>
        </p:txBody>
      </p:sp>
      <p:sp>
        <p:nvSpPr>
          <p:cNvPr id="3" name="Content Placeholder 2">
            <a:extLst>
              <a:ext uri="{FF2B5EF4-FFF2-40B4-BE49-F238E27FC236}">
                <a16:creationId xmlns:a16="http://schemas.microsoft.com/office/drawing/2014/main" id="{9267DBEC-9679-2232-4B80-15BD30BCB7A1}"/>
              </a:ext>
            </a:extLst>
          </p:cNvPr>
          <p:cNvSpPr>
            <a:spLocks noGrp="1"/>
          </p:cNvSpPr>
          <p:nvPr>
            <p:ph idx="1"/>
          </p:nvPr>
        </p:nvSpPr>
        <p:spPr>
          <a:xfrm>
            <a:off x="443269" y="988943"/>
            <a:ext cx="11419840" cy="5062855"/>
          </a:xfrm>
        </p:spPr>
        <p:txBody>
          <a:bodyPr>
            <a:normAutofit fontScale="92500" lnSpcReduction="20000"/>
          </a:bodyPr>
          <a:lstStyle/>
          <a:p>
            <a:r>
              <a:rPr lang="en-US" kern="0" dirty="0"/>
              <a:t>Larger Antennas and more RF power required means  more mass and volume for the comm system</a:t>
            </a:r>
          </a:p>
          <a:p>
            <a:pPr lvl="2"/>
            <a:endParaRPr lang="en-US" sz="800" kern="0" dirty="0"/>
          </a:p>
          <a:p>
            <a:r>
              <a:rPr lang="en-US" kern="0" dirty="0"/>
              <a:t>The Hub relay option is the worst for size and power</a:t>
            </a:r>
          </a:p>
          <a:p>
            <a:pPr lvl="1"/>
            <a:r>
              <a:rPr lang="en-US" kern="0" dirty="0"/>
              <a:t>Hub needs an additional crosslink comm to the Nodes</a:t>
            </a:r>
          </a:p>
          <a:p>
            <a:pPr lvl="1"/>
            <a:r>
              <a:rPr lang="en-US" kern="0" dirty="0"/>
              <a:t>The link times are 4 times longer than independent link (using same hardware)</a:t>
            </a:r>
          </a:p>
          <a:p>
            <a:pPr lvl="2"/>
            <a:r>
              <a:rPr lang="en-US" kern="0" dirty="0"/>
              <a:t>This is may be an advantage since ground has only one contact to make instead of 4 per day</a:t>
            </a:r>
          </a:p>
          <a:p>
            <a:pPr lvl="1"/>
            <a:r>
              <a:rPr lang="en-US" kern="0" dirty="0"/>
              <a:t>The Node relay comm is larger than independent DTE</a:t>
            </a:r>
          </a:p>
          <a:p>
            <a:pPr lvl="2"/>
            <a:endParaRPr lang="en-US" sz="800" kern="0" dirty="0"/>
          </a:p>
          <a:p>
            <a:r>
              <a:rPr lang="en-US" kern="0" dirty="0"/>
              <a:t>DSN wins over NSN with less power and smaller antennas needed</a:t>
            </a:r>
          </a:p>
          <a:p>
            <a:pPr lvl="1"/>
            <a:r>
              <a:rPr lang="en-US" kern="0" dirty="0"/>
              <a:t>But availability of DSN may be an issue in the future with all the Lunar activity</a:t>
            </a:r>
          </a:p>
          <a:p>
            <a:pPr lvl="1"/>
            <a:r>
              <a:rPr lang="en-US" kern="0" dirty="0"/>
              <a:t>Kept DSN link times to about 1 hour (1.4 hr. for X-band)</a:t>
            </a:r>
          </a:p>
          <a:p>
            <a:pPr lvl="2"/>
            <a:r>
              <a:rPr lang="en-US" kern="0" dirty="0"/>
              <a:t>NEA Scout used about 1-hour DSN link time per day</a:t>
            </a:r>
          </a:p>
          <a:p>
            <a:pPr lvl="1"/>
            <a:r>
              <a:rPr lang="en-US" kern="0" dirty="0"/>
              <a:t>If NSN were used, X-band would win over Ka-band</a:t>
            </a:r>
          </a:p>
          <a:p>
            <a:pPr lvl="2"/>
            <a:r>
              <a:rPr lang="en-US" kern="0" dirty="0"/>
              <a:t>When using Ka-band for downlink, S-band is required for navigation and tracking</a:t>
            </a:r>
          </a:p>
          <a:p>
            <a:pPr lvl="2"/>
            <a:r>
              <a:rPr lang="en-US" kern="0" dirty="0"/>
              <a:t>This S-band was not included in analysis, but would exceed savings of Ka sizing over X-band</a:t>
            </a:r>
          </a:p>
          <a:p>
            <a:endParaRPr lang="en-US" dirty="0"/>
          </a:p>
        </p:txBody>
      </p:sp>
    </p:spTree>
    <p:extLst>
      <p:ext uri="{BB962C8B-B14F-4D97-AF65-F5344CB8AC3E}">
        <p14:creationId xmlns:p14="http://schemas.microsoft.com/office/powerpoint/2010/main" val="24756777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F9B90-F19A-C021-0958-A92D78FA0A69}"/>
              </a:ext>
            </a:extLst>
          </p:cNvPr>
          <p:cNvSpPr>
            <a:spLocks noGrp="1"/>
          </p:cNvSpPr>
          <p:nvPr>
            <p:ph type="title"/>
          </p:nvPr>
        </p:nvSpPr>
        <p:spPr>
          <a:xfrm>
            <a:off x="5449858" y="1839686"/>
            <a:ext cx="5614382" cy="2177143"/>
          </a:xfrm>
        </p:spPr>
        <p:txBody>
          <a:bodyPr/>
          <a:lstStyle/>
          <a:p>
            <a:r>
              <a:rPr lang="en-US" dirty="0"/>
              <a:t>Guidance, Navigation, &amp; Control</a:t>
            </a:r>
            <a:br>
              <a:rPr lang="en-US" dirty="0"/>
            </a:br>
            <a:br>
              <a:rPr lang="en-US" dirty="0"/>
            </a:br>
            <a:r>
              <a:rPr lang="en-US" sz="2400" dirty="0">
                <a:solidFill>
                  <a:srgbClr val="FFFF00"/>
                </a:solidFill>
              </a:rPr>
              <a:t>Ben Diedrich / NASA MSFC EV42</a:t>
            </a:r>
          </a:p>
        </p:txBody>
      </p:sp>
    </p:spTree>
    <p:extLst>
      <p:ext uri="{BB962C8B-B14F-4D97-AF65-F5344CB8AC3E}">
        <p14:creationId xmlns:p14="http://schemas.microsoft.com/office/powerpoint/2010/main" val="291532877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999C2-9C46-5B75-ED94-1BB6EF325887}"/>
              </a:ext>
            </a:extLst>
          </p:cNvPr>
          <p:cNvSpPr>
            <a:spLocks noGrp="1"/>
          </p:cNvSpPr>
          <p:nvPr>
            <p:ph type="title"/>
          </p:nvPr>
        </p:nvSpPr>
        <p:spPr/>
        <p:txBody>
          <a:bodyPr/>
          <a:lstStyle/>
          <a:p>
            <a:r>
              <a:rPr lang="en-US" dirty="0"/>
              <a:t>Work Summary</a:t>
            </a:r>
          </a:p>
        </p:txBody>
      </p:sp>
      <p:sp>
        <p:nvSpPr>
          <p:cNvPr id="3" name="Content Placeholder 2">
            <a:extLst>
              <a:ext uri="{FF2B5EF4-FFF2-40B4-BE49-F238E27FC236}">
                <a16:creationId xmlns:a16="http://schemas.microsoft.com/office/drawing/2014/main" id="{3F8C88F4-08F8-24B8-D706-5E5C3A335666}"/>
              </a:ext>
            </a:extLst>
          </p:cNvPr>
          <p:cNvSpPr>
            <a:spLocks noGrp="1"/>
          </p:cNvSpPr>
          <p:nvPr>
            <p:ph idx="1"/>
          </p:nvPr>
        </p:nvSpPr>
        <p:spPr/>
        <p:txBody>
          <a:bodyPr>
            <a:normAutofit fontScale="77500" lnSpcReduction="20000"/>
          </a:bodyPr>
          <a:lstStyle/>
          <a:p>
            <a:r>
              <a:rPr lang="en-US" dirty="0"/>
              <a:t>GN&amp;C subsystem concept needed for 3 different spacecraft elements</a:t>
            </a:r>
          </a:p>
          <a:p>
            <a:pPr lvl="1"/>
            <a:r>
              <a:rPr lang="en-US" dirty="0"/>
              <a:t>1 hub spacecraft (solar sail at sub-L1)</a:t>
            </a:r>
          </a:p>
          <a:p>
            <a:pPr lvl="1"/>
            <a:r>
              <a:rPr lang="en-US" dirty="0"/>
              <a:t>3 node sail spacecraft (L1)</a:t>
            </a:r>
          </a:p>
          <a:p>
            <a:pPr lvl="1"/>
            <a:r>
              <a:rPr lang="en-US" dirty="0"/>
              <a:t>3 node chemical propulsion spacecraft (L1)</a:t>
            </a:r>
          </a:p>
          <a:p>
            <a:r>
              <a:rPr lang="en-US" dirty="0"/>
              <a:t>Actuator and sensor selection based on heritage missions</a:t>
            </a:r>
          </a:p>
          <a:p>
            <a:pPr lvl="1"/>
            <a:r>
              <a:rPr lang="en-US" dirty="0"/>
              <a:t>Solar Cruiser</a:t>
            </a:r>
          </a:p>
          <a:p>
            <a:pPr lvl="1"/>
            <a:r>
              <a:rPr lang="en-US" dirty="0"/>
              <a:t>NOAA Solar Sail Design Study</a:t>
            </a:r>
          </a:p>
          <a:p>
            <a:r>
              <a:rPr lang="en-US" dirty="0"/>
              <a:t>Reaction wheels (RWs)</a:t>
            </a:r>
          </a:p>
          <a:p>
            <a:pPr lvl="1"/>
            <a:r>
              <a:rPr lang="en-US" dirty="0"/>
              <a:t>Size and arrangement designed to accommodate</a:t>
            </a:r>
          </a:p>
          <a:p>
            <a:pPr lvl="2"/>
            <a:r>
              <a:rPr lang="en-US" dirty="0"/>
              <a:t>Detumble momentum of stowed </a:t>
            </a:r>
            <a:r>
              <a:rPr lang="en-US" dirty="0" err="1"/>
              <a:t>sailcraft</a:t>
            </a:r>
            <a:endParaRPr lang="en-US" dirty="0"/>
          </a:p>
          <a:p>
            <a:pPr lvl="2"/>
            <a:r>
              <a:rPr lang="en-US" dirty="0"/>
              <a:t>Solar Cruiser slew rates</a:t>
            </a:r>
          </a:p>
          <a:p>
            <a:r>
              <a:rPr lang="en-US" dirty="0"/>
              <a:t>Electric propulsion (EP)</a:t>
            </a:r>
          </a:p>
          <a:p>
            <a:pPr lvl="1"/>
            <a:r>
              <a:rPr lang="en-US" dirty="0"/>
              <a:t>Arrangement to maximize 3-axis torque</a:t>
            </a:r>
          </a:p>
          <a:p>
            <a:pPr lvl="1"/>
            <a:r>
              <a:rPr lang="en-US" dirty="0"/>
              <a:t>Evaluated using sail solar torque accumulation</a:t>
            </a:r>
          </a:p>
          <a:p>
            <a:r>
              <a:rPr lang="en-US" dirty="0"/>
              <a:t>Reaction Control System (RCS)</a:t>
            </a:r>
          </a:p>
          <a:p>
            <a:pPr lvl="1"/>
            <a:r>
              <a:rPr lang="en-US" dirty="0"/>
              <a:t>Arrangement to maximize 3-axis torque</a:t>
            </a:r>
          </a:p>
          <a:p>
            <a:pPr lvl="1"/>
            <a:r>
              <a:rPr lang="en-US" dirty="0"/>
              <a:t>Evaluated based on estimated chemical propulsion spacecraft solar torque accumulation</a:t>
            </a:r>
          </a:p>
        </p:txBody>
      </p:sp>
    </p:spTree>
    <p:extLst>
      <p:ext uri="{BB962C8B-B14F-4D97-AF65-F5344CB8AC3E}">
        <p14:creationId xmlns:p14="http://schemas.microsoft.com/office/powerpoint/2010/main" val="227100626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Key Assumptions</a:t>
            </a:r>
          </a:p>
        </p:txBody>
      </p:sp>
      <p:sp>
        <p:nvSpPr>
          <p:cNvPr id="4" name="Content Placeholder 3">
            <a:extLst>
              <a:ext uri="{FF2B5EF4-FFF2-40B4-BE49-F238E27FC236}">
                <a16:creationId xmlns:a16="http://schemas.microsoft.com/office/drawing/2014/main" id="{2CADD288-916D-8FF3-A342-DD97145984DB}"/>
              </a:ext>
            </a:extLst>
          </p:cNvPr>
          <p:cNvSpPr>
            <a:spLocks noGrp="1"/>
          </p:cNvSpPr>
          <p:nvPr>
            <p:ph idx="1"/>
          </p:nvPr>
        </p:nvSpPr>
        <p:spPr/>
        <p:txBody>
          <a:bodyPr>
            <a:normAutofit fontScale="55000" lnSpcReduction="20000"/>
          </a:bodyPr>
          <a:lstStyle/>
          <a:p>
            <a:r>
              <a:rPr lang="en-US" dirty="0"/>
              <a:t>Margin philosophy</a:t>
            </a:r>
          </a:p>
          <a:p>
            <a:pPr lvl="1"/>
            <a:r>
              <a:rPr lang="en-US" dirty="0"/>
              <a:t>Goddard Gold Rules</a:t>
            </a:r>
          </a:p>
          <a:p>
            <a:r>
              <a:rPr lang="en-US" dirty="0"/>
              <a:t>Slew rates</a:t>
            </a:r>
          </a:p>
          <a:p>
            <a:pPr lvl="1"/>
            <a:r>
              <a:rPr lang="en-US" dirty="0"/>
              <a:t>0.02 °/s pitch &amp; yaw, 0.0075 °/s roll</a:t>
            </a:r>
          </a:p>
          <a:p>
            <a:r>
              <a:rPr lang="en-US" dirty="0"/>
              <a:t>Tipoff rates from launch vehicle upper stage</a:t>
            </a:r>
          </a:p>
          <a:p>
            <a:pPr lvl="1"/>
            <a:r>
              <a:rPr lang="en-US" dirty="0"/>
              <a:t>5 °/s pitch &amp; yaw, 2 °/s roll</a:t>
            </a:r>
          </a:p>
          <a:p>
            <a:r>
              <a:rPr lang="en-US" dirty="0"/>
              <a:t>Sail element actuators &amp; sensors</a:t>
            </a:r>
          </a:p>
          <a:p>
            <a:pPr lvl="1"/>
            <a:r>
              <a:rPr lang="en-US" dirty="0"/>
              <a:t>Reaction Wheels (RWs) for detumble &amp; attitude control</a:t>
            </a:r>
          </a:p>
          <a:p>
            <a:pPr lvl="1"/>
            <a:r>
              <a:rPr lang="en-US" dirty="0"/>
              <a:t>Active Mass Translator (AMT) for pitch/yaw momentum management (MM)</a:t>
            </a:r>
          </a:p>
          <a:p>
            <a:pPr lvl="1"/>
            <a:r>
              <a:rPr lang="en-US" dirty="0"/>
              <a:t>Electric Propulsion (EP) for roll MM</a:t>
            </a:r>
          </a:p>
          <a:p>
            <a:pPr lvl="1"/>
            <a:r>
              <a:rPr lang="en-US" dirty="0"/>
              <a:t>Star Trackers (STs) for attitude determination &amp; post-sail deploy rates</a:t>
            </a:r>
          </a:p>
          <a:p>
            <a:pPr lvl="1"/>
            <a:r>
              <a:rPr lang="en-US" dirty="0"/>
              <a:t>Inertial Measurement Unit (IMU) for pre-sail deploy rates &amp; ST backup</a:t>
            </a:r>
          </a:p>
          <a:p>
            <a:pPr lvl="1"/>
            <a:r>
              <a:rPr lang="en-US" dirty="0"/>
              <a:t>Coarse Sun Sensors (CSS) for sun pointing safe mode</a:t>
            </a:r>
          </a:p>
          <a:p>
            <a:r>
              <a:rPr lang="en-US" dirty="0"/>
              <a:t>Chemical Propulsion Elements</a:t>
            </a:r>
          </a:p>
          <a:p>
            <a:pPr lvl="1"/>
            <a:r>
              <a:rPr lang="en-US" dirty="0"/>
              <a:t>Reaction Wheels (RWs) for attitude control</a:t>
            </a:r>
          </a:p>
          <a:p>
            <a:pPr lvl="1"/>
            <a:r>
              <a:rPr lang="en-US" dirty="0"/>
              <a:t>Reaction Control System (RCS) for detumble, MM, and backup attitude control</a:t>
            </a:r>
          </a:p>
          <a:p>
            <a:pPr lvl="1"/>
            <a:r>
              <a:rPr lang="en-US" dirty="0"/>
              <a:t>Sensors same as sail elements</a:t>
            </a:r>
          </a:p>
          <a:p>
            <a:r>
              <a:rPr lang="en-US" dirty="0"/>
              <a:t>Mission requirements</a:t>
            </a:r>
          </a:p>
          <a:p>
            <a:pPr lvl="1"/>
            <a:r>
              <a:rPr lang="en-US" dirty="0"/>
              <a:t>Duration: 3 years</a:t>
            </a:r>
          </a:p>
          <a:p>
            <a:pPr lvl="1"/>
            <a:r>
              <a:rPr lang="en-US" dirty="0"/>
              <a:t>Pointing accuracy: &lt; 1 deg</a:t>
            </a:r>
          </a:p>
          <a:p>
            <a:pPr lvl="1"/>
            <a:r>
              <a:rPr lang="en-US" dirty="0"/>
              <a:t>Pointing knowledge: &lt; 0.1 deg</a:t>
            </a:r>
          </a:p>
        </p:txBody>
      </p:sp>
    </p:spTree>
    <p:extLst>
      <p:ext uri="{BB962C8B-B14F-4D97-AF65-F5344CB8AC3E}">
        <p14:creationId xmlns:p14="http://schemas.microsoft.com/office/powerpoint/2010/main" val="167981927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Approach and Tools</a:t>
            </a:r>
          </a:p>
        </p:txBody>
      </p:sp>
      <p:sp>
        <p:nvSpPr>
          <p:cNvPr id="3" name="Content Placeholder 2">
            <a:extLst>
              <a:ext uri="{FF2B5EF4-FFF2-40B4-BE49-F238E27FC236}">
                <a16:creationId xmlns:a16="http://schemas.microsoft.com/office/drawing/2014/main" id="{9267DBEC-9679-2232-4B80-15BD30BCB7A1}"/>
              </a:ext>
            </a:extLst>
          </p:cNvPr>
          <p:cNvSpPr>
            <a:spLocks noGrp="1"/>
          </p:cNvSpPr>
          <p:nvPr>
            <p:ph idx="1"/>
          </p:nvPr>
        </p:nvSpPr>
        <p:spPr/>
        <p:txBody>
          <a:bodyPr>
            <a:normAutofit lnSpcReduction="10000"/>
          </a:bodyPr>
          <a:lstStyle/>
          <a:p>
            <a:r>
              <a:rPr lang="en-US" dirty="0"/>
              <a:t>Size actuators based on driving requirements &amp; assumptions</a:t>
            </a:r>
          </a:p>
          <a:p>
            <a:pPr lvl="1"/>
            <a:r>
              <a:rPr lang="en-US" dirty="0"/>
              <a:t>Deployed sail slew rates</a:t>
            </a:r>
          </a:p>
          <a:p>
            <a:pPr lvl="1"/>
            <a:r>
              <a:rPr lang="en-US" dirty="0"/>
              <a:t>Tipoff rate damping</a:t>
            </a:r>
          </a:p>
          <a:p>
            <a:pPr lvl="1"/>
            <a:r>
              <a:rPr lang="en-US" dirty="0"/>
              <a:t>Solar torque accumulation</a:t>
            </a:r>
          </a:p>
          <a:p>
            <a:r>
              <a:rPr lang="en-US" dirty="0"/>
              <a:t>Select sensors based on pointing requirements</a:t>
            </a:r>
          </a:p>
          <a:p>
            <a:r>
              <a:rPr lang="en-US" dirty="0"/>
              <a:t>Employ heritage designs if possible</a:t>
            </a:r>
          </a:p>
          <a:p>
            <a:pPr lvl="1"/>
            <a:r>
              <a:rPr lang="en-US" dirty="0"/>
              <a:t>Solar Cruiser and NOAA Solar Sail study</a:t>
            </a:r>
          </a:p>
          <a:p>
            <a:r>
              <a:rPr lang="en-US" dirty="0"/>
              <a:t>Wrote a selection of Python and </a:t>
            </a:r>
            <a:r>
              <a:rPr lang="en-US" dirty="0" err="1"/>
              <a:t>Matlab</a:t>
            </a:r>
            <a:r>
              <a:rPr lang="en-US" dirty="0"/>
              <a:t> notebooks for calculations</a:t>
            </a:r>
          </a:p>
          <a:p>
            <a:pPr lvl="1"/>
            <a:r>
              <a:rPr lang="en-US" dirty="0"/>
              <a:t>Scale deployed hub sail inertias from Solar Cruiser to SWIFT size</a:t>
            </a:r>
          </a:p>
          <a:p>
            <a:pPr lvl="1"/>
            <a:r>
              <a:rPr lang="en-US" dirty="0"/>
              <a:t>Calculate reaction wheel size needed for slews rates</a:t>
            </a:r>
          </a:p>
          <a:p>
            <a:pPr lvl="1"/>
            <a:r>
              <a:rPr lang="en-US" dirty="0"/>
              <a:t>Chemical propulsion detumble &amp; MM delta-V</a:t>
            </a:r>
          </a:p>
          <a:p>
            <a:pPr lvl="1"/>
            <a:r>
              <a:rPr lang="en-US" dirty="0"/>
              <a:t>Electric propulsion position &amp; alignment for optimal MM torques</a:t>
            </a:r>
          </a:p>
        </p:txBody>
      </p:sp>
    </p:spTree>
    <p:extLst>
      <p:ext uri="{BB962C8B-B14F-4D97-AF65-F5344CB8AC3E}">
        <p14:creationId xmlns:p14="http://schemas.microsoft.com/office/powerpoint/2010/main" val="377468047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Trades</a:t>
            </a:r>
          </a:p>
        </p:txBody>
      </p:sp>
      <p:sp>
        <p:nvSpPr>
          <p:cNvPr id="3" name="Content Placeholder 2">
            <a:extLst>
              <a:ext uri="{FF2B5EF4-FFF2-40B4-BE49-F238E27FC236}">
                <a16:creationId xmlns:a16="http://schemas.microsoft.com/office/drawing/2014/main" id="{9267DBEC-9679-2232-4B80-15BD30BCB7A1}"/>
              </a:ext>
            </a:extLst>
          </p:cNvPr>
          <p:cNvSpPr>
            <a:spLocks noGrp="1"/>
          </p:cNvSpPr>
          <p:nvPr>
            <p:ph idx="1"/>
          </p:nvPr>
        </p:nvSpPr>
        <p:spPr/>
        <p:txBody>
          <a:bodyPr/>
          <a:lstStyle/>
          <a:p>
            <a:r>
              <a:rPr lang="en-US" dirty="0"/>
              <a:t>For chemical propulsion node spacecraft, evaluated feasibility of damping tipoff rates with RCS vs. RWs</a:t>
            </a:r>
          </a:p>
          <a:p>
            <a:pPr lvl="1"/>
            <a:r>
              <a:rPr lang="en-US" dirty="0"/>
              <a:t>Minimal delta-V usage</a:t>
            </a:r>
          </a:p>
          <a:p>
            <a:pPr lvl="1"/>
            <a:r>
              <a:rPr lang="en-US" dirty="0"/>
              <a:t>RCS has large torque authority</a:t>
            </a:r>
          </a:p>
          <a:p>
            <a:pPr lvl="1"/>
            <a:r>
              <a:rPr lang="en-US" dirty="0"/>
              <a:t>Control design previously developed for NEA Scout</a:t>
            </a:r>
          </a:p>
          <a:p>
            <a:pPr lvl="1"/>
            <a:r>
              <a:rPr lang="en-US" dirty="0"/>
              <a:t>Relieves constraint on RW design</a:t>
            </a:r>
          </a:p>
          <a:p>
            <a:pPr lvl="1"/>
            <a:r>
              <a:rPr lang="en-US" dirty="0"/>
              <a:t>Either method would work</a:t>
            </a:r>
          </a:p>
        </p:txBody>
      </p:sp>
    </p:spTree>
    <p:extLst>
      <p:ext uri="{BB962C8B-B14F-4D97-AF65-F5344CB8AC3E}">
        <p14:creationId xmlns:p14="http://schemas.microsoft.com/office/powerpoint/2010/main" val="244104915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Analysis</a:t>
            </a:r>
          </a:p>
        </p:txBody>
      </p:sp>
      <p:sp>
        <p:nvSpPr>
          <p:cNvPr id="3" name="Content Placeholder 2">
            <a:extLst>
              <a:ext uri="{FF2B5EF4-FFF2-40B4-BE49-F238E27FC236}">
                <a16:creationId xmlns:a16="http://schemas.microsoft.com/office/drawing/2014/main" id="{9267DBEC-9679-2232-4B80-15BD30BCB7A1}"/>
              </a:ext>
            </a:extLst>
          </p:cNvPr>
          <p:cNvSpPr>
            <a:spLocks noGrp="1"/>
          </p:cNvSpPr>
          <p:nvPr>
            <p:ph idx="1"/>
          </p:nvPr>
        </p:nvSpPr>
        <p:spPr/>
        <p:txBody>
          <a:bodyPr>
            <a:normAutofit lnSpcReduction="10000"/>
          </a:bodyPr>
          <a:lstStyle/>
          <a:p>
            <a:r>
              <a:rPr lang="en-US" dirty="0"/>
              <a:t>Pointing knowledge</a:t>
            </a:r>
          </a:p>
          <a:p>
            <a:pPr lvl="1"/>
            <a:r>
              <a:rPr lang="en-US" dirty="0"/>
              <a:t>2 Star Tracker solution from Solar Cruiser meets SWIFT requirement</a:t>
            </a:r>
          </a:p>
          <a:p>
            <a:pPr lvl="1"/>
            <a:r>
              <a:rPr lang="en-US" dirty="0"/>
              <a:t>SWIFT: &lt; 0.1 deg/axis, Solar Cruiser: 20 arcsec pitch/yaw &amp; 276 arcsec roll</a:t>
            </a:r>
          </a:p>
          <a:p>
            <a:r>
              <a:rPr lang="en-US" dirty="0"/>
              <a:t>Pointing accuracy</a:t>
            </a:r>
          </a:p>
          <a:p>
            <a:pPr lvl="1"/>
            <a:r>
              <a:rPr lang="en-US" dirty="0"/>
              <a:t>4 RW controller from Solar Cruiser meets SWIFT requirement</a:t>
            </a:r>
          </a:p>
          <a:p>
            <a:pPr lvl="1"/>
            <a:r>
              <a:rPr lang="en-US" dirty="0"/>
              <a:t>SWIFT: &lt; 1 deg/axis, which is well above Solar Cruiser's 45  arc pitch/yaw &amp; 306 arcsec roll</a:t>
            </a:r>
          </a:p>
          <a:p>
            <a:r>
              <a:rPr lang="en-US" dirty="0"/>
              <a:t>IMU and CSS performance from Solar Cruiser will meet SWIFT's needs for pre-sail deploy control (with/without sail) &amp; sun pointing safe mode</a:t>
            </a:r>
          </a:p>
          <a:p>
            <a:r>
              <a:rPr lang="en-US" dirty="0"/>
              <a:t>AMT design from sail subsystem had &gt;6x control authority for Solar Cruiser</a:t>
            </a:r>
          </a:p>
          <a:p>
            <a:pPr lvl="1"/>
            <a:r>
              <a:rPr lang="en-US" dirty="0"/>
              <a:t>Sufficient margins to cover increased pitch/yaw torques of larger sail</a:t>
            </a:r>
          </a:p>
        </p:txBody>
      </p:sp>
    </p:spTree>
    <p:extLst>
      <p:ext uri="{BB962C8B-B14F-4D97-AF65-F5344CB8AC3E}">
        <p14:creationId xmlns:p14="http://schemas.microsoft.com/office/powerpoint/2010/main" val="358142528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noAutofit/>
          </a:bodyPr>
          <a:lstStyle/>
          <a:p>
            <a:r>
              <a:rPr lang="en-US" sz="3200" dirty="0"/>
              <a:t>Analysis</a:t>
            </a:r>
          </a:p>
        </p:txBody>
      </p:sp>
      <p:sp>
        <p:nvSpPr>
          <p:cNvPr id="5" name="Content Placeholder 4">
            <a:extLst>
              <a:ext uri="{FF2B5EF4-FFF2-40B4-BE49-F238E27FC236}">
                <a16:creationId xmlns:a16="http://schemas.microsoft.com/office/drawing/2014/main" id="{BE76A784-3CC9-DDDA-6D2D-DED413D08E57}"/>
              </a:ext>
            </a:extLst>
          </p:cNvPr>
          <p:cNvSpPr>
            <a:spLocks noGrp="1"/>
          </p:cNvSpPr>
          <p:nvPr>
            <p:ph sz="half" idx="1"/>
          </p:nvPr>
        </p:nvSpPr>
        <p:spPr>
          <a:xfrm>
            <a:off x="553720" y="1144905"/>
            <a:ext cx="6324158" cy="5115132"/>
          </a:xfrm>
        </p:spPr>
        <p:txBody>
          <a:bodyPr>
            <a:normAutofit fontScale="85000" lnSpcReduction="10000"/>
          </a:bodyPr>
          <a:lstStyle/>
          <a:p>
            <a:r>
              <a:rPr lang="en-US" dirty="0"/>
              <a:t>Using increased area &amp; mass, scale SWIFT inertia over Solar Cruiser</a:t>
            </a:r>
          </a:p>
          <a:p>
            <a:pPr lvl="1"/>
            <a:r>
              <a:rPr lang="en-US" dirty="0"/>
              <a:t>Using an optimized pyramid layout, 1 </a:t>
            </a:r>
            <a:r>
              <a:rPr lang="en-US" dirty="0" err="1"/>
              <a:t>Nms</a:t>
            </a:r>
            <a:r>
              <a:rPr lang="en-US" dirty="0"/>
              <a:t> RWs have 57-60% margin after absorbing maximum tipoff rates</a:t>
            </a:r>
          </a:p>
          <a:p>
            <a:pPr lvl="1"/>
            <a:r>
              <a:rPr lang="en-US" dirty="0"/>
              <a:t>Smaller 0.5 </a:t>
            </a:r>
            <a:r>
              <a:rPr lang="en-US" dirty="0" err="1"/>
              <a:t>Nms</a:t>
            </a:r>
            <a:r>
              <a:rPr lang="en-US" dirty="0"/>
              <a:t> RWs sufficient for smaller sub-L1 sail and chemical propulsion node spacecraft</a:t>
            </a:r>
          </a:p>
          <a:p>
            <a:r>
              <a:rPr lang="en-US" dirty="0"/>
              <a:t>4 EP thrusters aligned for maximum roll/pitch/yaw MM torques</a:t>
            </a:r>
          </a:p>
          <a:p>
            <a:pPr lvl="1"/>
            <a:r>
              <a:rPr lang="en-US" dirty="0"/>
              <a:t>Increased torque by &gt;4X over Solar Cruiser design, reducing duty cycle from ~33% to &lt; 7%</a:t>
            </a:r>
          </a:p>
          <a:p>
            <a:r>
              <a:rPr lang="en-US" dirty="0"/>
              <a:t>Chemical propulsion</a:t>
            </a:r>
          </a:p>
          <a:p>
            <a:pPr lvl="1"/>
            <a:r>
              <a:rPr lang="en-US" dirty="0"/>
              <a:t>2 4-N thruster, ~224 sec </a:t>
            </a:r>
            <a:r>
              <a:rPr lang="en-US" dirty="0" err="1"/>
              <a:t>Isp</a:t>
            </a:r>
            <a:r>
              <a:rPr lang="en-US" dirty="0"/>
              <a:t>, ~0.29 m radius</a:t>
            </a:r>
          </a:p>
          <a:p>
            <a:pPr lvl="1"/>
            <a:r>
              <a:rPr lang="en-US" dirty="0"/>
              <a:t>Detumble: ~6.1 cm/s delta-V</a:t>
            </a:r>
          </a:p>
          <a:p>
            <a:pPr lvl="1"/>
            <a:r>
              <a:rPr lang="en-US" dirty="0"/>
              <a:t>Momentum management: 1.8 m/s / year delta-V</a:t>
            </a:r>
          </a:p>
        </p:txBody>
      </p:sp>
      <p:pic>
        <p:nvPicPr>
          <p:cNvPr id="7" name="Picture 6" descr="Diagram&#10;&#10;Description automatically generated">
            <a:extLst>
              <a:ext uri="{FF2B5EF4-FFF2-40B4-BE49-F238E27FC236}">
                <a16:creationId xmlns:a16="http://schemas.microsoft.com/office/drawing/2014/main" id="{A31C4BB4-95CF-C45F-E766-850B21D4B3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6600" y="182245"/>
            <a:ext cx="3653324" cy="3106302"/>
          </a:xfrm>
          <a:prstGeom prst="rect">
            <a:avLst/>
          </a:prstGeom>
        </p:spPr>
      </p:pic>
      <p:pic>
        <p:nvPicPr>
          <p:cNvPr id="8" name="Picture 7" descr="A picture containing toy&#10;&#10;Description automatically generated">
            <a:extLst>
              <a:ext uri="{FF2B5EF4-FFF2-40B4-BE49-F238E27FC236}">
                <a16:creationId xmlns:a16="http://schemas.microsoft.com/office/drawing/2014/main" id="{823B259B-0A9E-E404-9053-08128E0716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14354" y="3569454"/>
            <a:ext cx="3565570" cy="2690583"/>
          </a:xfrm>
          <a:prstGeom prst="rect">
            <a:avLst/>
          </a:prstGeom>
        </p:spPr>
      </p:pic>
    </p:spTree>
    <p:extLst>
      <p:ext uri="{BB962C8B-B14F-4D97-AF65-F5344CB8AC3E}">
        <p14:creationId xmlns:p14="http://schemas.microsoft.com/office/powerpoint/2010/main" val="261728350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Results</a:t>
            </a:r>
          </a:p>
        </p:txBody>
      </p:sp>
      <p:sp>
        <p:nvSpPr>
          <p:cNvPr id="13" name="Content Placeholder 12">
            <a:extLst>
              <a:ext uri="{FF2B5EF4-FFF2-40B4-BE49-F238E27FC236}">
                <a16:creationId xmlns:a16="http://schemas.microsoft.com/office/drawing/2014/main" id="{0E1BDBF4-563B-D23E-BD80-3499DEA34D2E}"/>
              </a:ext>
            </a:extLst>
          </p:cNvPr>
          <p:cNvSpPr>
            <a:spLocks noGrp="1"/>
          </p:cNvSpPr>
          <p:nvPr>
            <p:ph idx="1"/>
          </p:nvPr>
        </p:nvSpPr>
        <p:spPr>
          <a:xfrm>
            <a:off x="264160" y="1073784"/>
            <a:ext cx="5239656" cy="5062855"/>
          </a:xfrm>
        </p:spPr>
        <p:txBody>
          <a:bodyPr/>
          <a:lstStyle/>
          <a:p>
            <a:r>
              <a:rPr lang="en-US" dirty="0"/>
              <a:t>Sub-L1 sail uses larger 1 Nm reaction wheels from Solar Cruiser while L1 sails and chemical propulsion elements use 0.5 </a:t>
            </a:r>
            <a:r>
              <a:rPr lang="en-US" dirty="0" err="1"/>
              <a:t>Nms</a:t>
            </a:r>
            <a:r>
              <a:rPr lang="en-US" dirty="0"/>
              <a:t> RWs from NOAA Solar Sail study</a:t>
            </a:r>
          </a:p>
          <a:p>
            <a:r>
              <a:rPr lang="en-US" dirty="0"/>
              <a:t>Attitude determination hardware in common</a:t>
            </a:r>
          </a:p>
          <a:p>
            <a:r>
              <a:rPr lang="en-US" dirty="0"/>
              <a:t>RCS, EP thrusters, and AMT under propulsion &amp; sail complete GN&amp;C functionality</a:t>
            </a:r>
          </a:p>
        </p:txBody>
      </p:sp>
      <p:graphicFrame>
        <p:nvGraphicFramePr>
          <p:cNvPr id="9" name="Table 8">
            <a:extLst>
              <a:ext uri="{FF2B5EF4-FFF2-40B4-BE49-F238E27FC236}">
                <a16:creationId xmlns:a16="http://schemas.microsoft.com/office/drawing/2014/main" id="{3549331B-B7F6-A9D2-7197-7FA8A6327143}"/>
              </a:ext>
            </a:extLst>
          </p:cNvPr>
          <p:cNvGraphicFramePr>
            <a:graphicFrameLocks noGrp="1"/>
          </p:cNvGraphicFramePr>
          <p:nvPr/>
        </p:nvGraphicFramePr>
        <p:xfrm>
          <a:off x="5503816" y="1026324"/>
          <a:ext cx="6252759" cy="1112624"/>
        </p:xfrm>
        <a:graphic>
          <a:graphicData uri="http://schemas.openxmlformats.org/drawingml/2006/table">
            <a:tbl>
              <a:tblPr>
                <a:tableStyleId>{5C22544A-7EE6-4342-B048-85BDC9FD1C3A}</a:tableStyleId>
              </a:tblPr>
              <a:tblGrid>
                <a:gridCol w="257778">
                  <a:extLst>
                    <a:ext uri="{9D8B030D-6E8A-4147-A177-3AD203B41FA5}">
                      <a16:colId xmlns:a16="http://schemas.microsoft.com/office/drawing/2014/main" val="3270398109"/>
                    </a:ext>
                  </a:extLst>
                </a:gridCol>
                <a:gridCol w="242906">
                  <a:extLst>
                    <a:ext uri="{9D8B030D-6E8A-4147-A177-3AD203B41FA5}">
                      <a16:colId xmlns:a16="http://schemas.microsoft.com/office/drawing/2014/main" val="2675236210"/>
                    </a:ext>
                  </a:extLst>
                </a:gridCol>
                <a:gridCol w="1938289">
                  <a:extLst>
                    <a:ext uri="{9D8B030D-6E8A-4147-A177-3AD203B41FA5}">
                      <a16:colId xmlns:a16="http://schemas.microsoft.com/office/drawing/2014/main" val="441948280"/>
                    </a:ext>
                  </a:extLst>
                </a:gridCol>
                <a:gridCol w="284217">
                  <a:extLst>
                    <a:ext uri="{9D8B030D-6E8A-4147-A177-3AD203B41FA5}">
                      <a16:colId xmlns:a16="http://schemas.microsoft.com/office/drawing/2014/main" val="1763533997"/>
                    </a:ext>
                  </a:extLst>
                </a:gridCol>
                <a:gridCol w="674187">
                  <a:extLst>
                    <a:ext uri="{9D8B030D-6E8A-4147-A177-3AD203B41FA5}">
                      <a16:colId xmlns:a16="http://schemas.microsoft.com/office/drawing/2014/main" val="1572200094"/>
                    </a:ext>
                  </a:extLst>
                </a:gridCol>
                <a:gridCol w="674187">
                  <a:extLst>
                    <a:ext uri="{9D8B030D-6E8A-4147-A177-3AD203B41FA5}">
                      <a16:colId xmlns:a16="http://schemas.microsoft.com/office/drawing/2014/main" val="4057595432"/>
                    </a:ext>
                  </a:extLst>
                </a:gridCol>
                <a:gridCol w="674187">
                  <a:extLst>
                    <a:ext uri="{9D8B030D-6E8A-4147-A177-3AD203B41FA5}">
                      <a16:colId xmlns:a16="http://schemas.microsoft.com/office/drawing/2014/main" val="3873980098"/>
                    </a:ext>
                  </a:extLst>
                </a:gridCol>
                <a:gridCol w="700626">
                  <a:extLst>
                    <a:ext uri="{9D8B030D-6E8A-4147-A177-3AD203B41FA5}">
                      <a16:colId xmlns:a16="http://schemas.microsoft.com/office/drawing/2014/main" val="2072905793"/>
                    </a:ext>
                  </a:extLst>
                </a:gridCol>
                <a:gridCol w="806382">
                  <a:extLst>
                    <a:ext uri="{9D8B030D-6E8A-4147-A177-3AD203B41FA5}">
                      <a16:colId xmlns:a16="http://schemas.microsoft.com/office/drawing/2014/main" val="630909931"/>
                    </a:ext>
                  </a:extLst>
                </a:gridCol>
              </a:tblGrid>
              <a:tr h="199874">
                <a:tc>
                  <a:txBody>
                    <a:bodyPr/>
                    <a:lstStyle/>
                    <a:p>
                      <a:pPr algn="r" fontAlgn="ctr"/>
                      <a:r>
                        <a:rPr lang="en-US" sz="1000" b="1" u="none" strike="noStrike" dirty="0">
                          <a:effectLst/>
                        </a:rPr>
                        <a:t>6.0</a:t>
                      </a:r>
                      <a:endParaRPr lang="en-US" sz="1000" b="1" i="0" u="none" strike="noStrike" dirty="0">
                        <a:solidFill>
                          <a:srgbClr val="0000FF"/>
                        </a:solidFill>
                        <a:effectLst/>
                        <a:latin typeface="Arial" panose="020B0604020202020204" pitchFamily="34" charset="0"/>
                      </a:endParaRPr>
                    </a:p>
                  </a:txBody>
                  <a:tcPr marL="8328" marR="8328" marT="8328" marB="0" anchor="ctr"/>
                </a:tc>
                <a:tc gridSpan="2">
                  <a:txBody>
                    <a:bodyPr/>
                    <a:lstStyle/>
                    <a:p>
                      <a:pPr algn="l" fontAlgn="ctr"/>
                      <a:r>
                        <a:rPr lang="en-US" sz="1000" b="1" u="none" strike="noStrike" dirty="0">
                          <a:effectLst/>
                        </a:rPr>
                        <a:t>Sub-L1 Sail Hub GN&amp;C</a:t>
                      </a:r>
                      <a:endParaRPr lang="en-US" sz="1000" b="1" i="0" u="none" strike="noStrike" dirty="0">
                        <a:solidFill>
                          <a:srgbClr val="0000FF"/>
                        </a:solidFill>
                        <a:effectLst/>
                        <a:latin typeface="Arial" panose="020B0604020202020204" pitchFamily="34" charset="0"/>
                      </a:endParaRPr>
                    </a:p>
                  </a:txBody>
                  <a:tcPr marL="8328" marR="8328" marT="8328" marB="0" anchor="ctr"/>
                </a:tc>
                <a:tc hMerge="1">
                  <a:txBody>
                    <a:bodyPr/>
                    <a:lstStyle/>
                    <a:p>
                      <a:endParaRPr lang="en-US"/>
                    </a:p>
                  </a:txBody>
                  <a:tcPr/>
                </a:tc>
                <a:tc>
                  <a:txBody>
                    <a:bodyPr/>
                    <a:lstStyle/>
                    <a:p>
                      <a:pPr algn="ctr" fontAlgn="ctr"/>
                      <a:r>
                        <a:rPr lang="en-US" sz="1000" b="1" u="none" strike="noStrike" dirty="0">
                          <a:effectLst/>
                        </a:rPr>
                        <a:t> Qty</a:t>
                      </a:r>
                      <a:endParaRPr lang="en-US" sz="1000" b="1" i="0" u="none" strike="noStrike" dirty="0">
                        <a:solidFill>
                          <a:srgbClr val="0000FF"/>
                        </a:solidFill>
                        <a:effectLst/>
                        <a:latin typeface="Arial" panose="020B0604020202020204" pitchFamily="34" charset="0"/>
                      </a:endParaRPr>
                    </a:p>
                  </a:txBody>
                  <a:tcPr marL="8328" marR="8328" marT="8328" marB="0" anchor="ctr"/>
                </a:tc>
                <a:tc>
                  <a:txBody>
                    <a:bodyPr/>
                    <a:lstStyle/>
                    <a:p>
                      <a:pPr algn="ctr" fontAlgn="ctr"/>
                      <a:r>
                        <a:rPr lang="en-US" sz="1000" b="1" u="none" strike="noStrike" dirty="0">
                          <a:effectLst/>
                        </a:rPr>
                        <a:t>Unit Mass (kg)</a:t>
                      </a:r>
                      <a:endParaRPr lang="en-US" sz="1000" b="1" i="0" u="none" strike="noStrike" dirty="0">
                        <a:solidFill>
                          <a:srgbClr val="0000FF"/>
                        </a:solidFill>
                        <a:effectLst/>
                        <a:latin typeface="Arial" panose="020B0604020202020204" pitchFamily="34" charset="0"/>
                      </a:endParaRPr>
                    </a:p>
                  </a:txBody>
                  <a:tcPr marL="8328" marR="8328" marT="8328" marB="0" anchor="ctr"/>
                </a:tc>
                <a:tc>
                  <a:txBody>
                    <a:bodyPr/>
                    <a:lstStyle/>
                    <a:p>
                      <a:pPr algn="ctr" fontAlgn="ctr"/>
                      <a:r>
                        <a:rPr lang="en-US" sz="1000" b="1" u="none" strike="noStrike" dirty="0">
                          <a:effectLst/>
                        </a:rPr>
                        <a:t>Basic Mass (kg)</a:t>
                      </a:r>
                      <a:endParaRPr lang="en-US" sz="1000" b="1" i="0" u="none" strike="noStrike" dirty="0">
                        <a:solidFill>
                          <a:srgbClr val="0000FF"/>
                        </a:solidFill>
                        <a:effectLst/>
                        <a:latin typeface="Arial" panose="020B0604020202020204" pitchFamily="34" charset="0"/>
                      </a:endParaRPr>
                    </a:p>
                  </a:txBody>
                  <a:tcPr marL="8328" marR="8328" marT="8328" marB="0" anchor="ctr"/>
                </a:tc>
                <a:tc>
                  <a:txBody>
                    <a:bodyPr/>
                    <a:lstStyle/>
                    <a:p>
                      <a:pPr algn="ctr" fontAlgn="ctr"/>
                      <a:r>
                        <a:rPr lang="en-US" sz="1000" b="1" u="none" strike="noStrike" dirty="0">
                          <a:effectLst/>
                        </a:rPr>
                        <a:t>Contingency (%)</a:t>
                      </a:r>
                      <a:endParaRPr lang="en-US" sz="1000" b="1" i="0" u="none" strike="noStrike" dirty="0">
                        <a:solidFill>
                          <a:srgbClr val="0000FF"/>
                        </a:solidFill>
                        <a:effectLst/>
                        <a:latin typeface="Arial" panose="020B0604020202020204" pitchFamily="34" charset="0"/>
                      </a:endParaRPr>
                    </a:p>
                  </a:txBody>
                  <a:tcPr marL="8328" marR="8328" marT="8328" marB="0" anchor="ctr"/>
                </a:tc>
                <a:tc>
                  <a:txBody>
                    <a:bodyPr/>
                    <a:lstStyle/>
                    <a:p>
                      <a:pPr algn="ctr" fontAlgn="ctr"/>
                      <a:r>
                        <a:rPr lang="en-US" sz="1000" b="1" u="none" strike="noStrike" dirty="0">
                          <a:effectLst/>
                        </a:rPr>
                        <a:t>Contingency (kg)</a:t>
                      </a:r>
                      <a:endParaRPr lang="en-US" sz="1000" b="1" i="0" u="none" strike="noStrike" dirty="0">
                        <a:solidFill>
                          <a:srgbClr val="0000FF"/>
                        </a:solidFill>
                        <a:effectLst/>
                        <a:latin typeface="Arial" panose="020B0604020202020204" pitchFamily="34" charset="0"/>
                      </a:endParaRPr>
                    </a:p>
                  </a:txBody>
                  <a:tcPr marL="8328" marR="8328" marT="8328" marB="0" anchor="ctr"/>
                </a:tc>
                <a:tc>
                  <a:txBody>
                    <a:bodyPr/>
                    <a:lstStyle/>
                    <a:p>
                      <a:pPr algn="ctr" fontAlgn="ctr"/>
                      <a:r>
                        <a:rPr lang="en-US" sz="1000" b="1" u="none" strike="noStrike" dirty="0">
                          <a:effectLst/>
                        </a:rPr>
                        <a:t>Predicted Mass (kg)</a:t>
                      </a:r>
                      <a:endParaRPr lang="en-US" sz="1000" b="1" i="0" u="none" strike="noStrike" dirty="0">
                        <a:solidFill>
                          <a:srgbClr val="0000FF"/>
                        </a:solidFill>
                        <a:effectLst/>
                        <a:latin typeface="Arial" panose="020B0604020202020204" pitchFamily="34" charset="0"/>
                      </a:endParaRPr>
                    </a:p>
                  </a:txBody>
                  <a:tcPr marL="8328" marR="8328" marT="8328" marB="0" anchor="ctr"/>
                </a:tc>
                <a:extLst>
                  <a:ext uri="{0D108BD9-81ED-4DB2-BD59-A6C34878D82A}">
                    <a16:rowId xmlns:a16="http://schemas.microsoft.com/office/drawing/2014/main" val="830146103"/>
                  </a:ext>
                </a:extLst>
              </a:tr>
              <a:tr h="199874">
                <a:tc>
                  <a:txBody>
                    <a:bodyPr/>
                    <a:lstStyle/>
                    <a:p>
                      <a:pPr algn="l"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r" fontAlgn="ctr"/>
                      <a:r>
                        <a:rPr lang="en-US" sz="1000" u="none" strike="noStrike">
                          <a:effectLst/>
                        </a:rPr>
                        <a:t>6.1</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l" fontAlgn="ctr"/>
                      <a:r>
                        <a:rPr lang="en-US" sz="1000" u="none" strike="noStrike" dirty="0">
                          <a:effectLst/>
                        </a:rPr>
                        <a:t>Reaction Wheels</a:t>
                      </a:r>
                      <a:endParaRPr lang="en-US" sz="1000" b="0" i="0" u="none" strike="noStrike" dirty="0">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4</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1.10</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4.40</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5.00%</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dirty="0">
                          <a:effectLst/>
                        </a:rPr>
                        <a:t>0.22</a:t>
                      </a:r>
                      <a:endParaRPr lang="en-US" sz="1000" b="0" i="0" u="none" strike="noStrike" dirty="0">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4.62</a:t>
                      </a:r>
                      <a:endParaRPr lang="en-US" sz="1000" b="0" i="0" u="none" strike="noStrike">
                        <a:solidFill>
                          <a:srgbClr val="000000"/>
                        </a:solidFill>
                        <a:effectLst/>
                        <a:latin typeface="Arial" panose="020B0604020202020204" pitchFamily="34" charset="0"/>
                      </a:endParaRPr>
                    </a:p>
                  </a:txBody>
                  <a:tcPr marL="8328" marR="8328" marT="8328" marB="0" anchor="ctr"/>
                </a:tc>
                <a:extLst>
                  <a:ext uri="{0D108BD9-81ED-4DB2-BD59-A6C34878D82A}">
                    <a16:rowId xmlns:a16="http://schemas.microsoft.com/office/drawing/2014/main" val="208871134"/>
                  </a:ext>
                </a:extLst>
              </a:tr>
              <a:tr h="199874">
                <a:tc>
                  <a:txBody>
                    <a:bodyPr/>
                    <a:lstStyle/>
                    <a:p>
                      <a:pPr algn="l"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r" fontAlgn="ctr"/>
                      <a:r>
                        <a:rPr lang="en-US" sz="1000" u="none" strike="noStrike" dirty="0">
                          <a:effectLst/>
                        </a:rPr>
                        <a:t>6.2</a:t>
                      </a:r>
                      <a:endParaRPr lang="en-US" sz="1000" b="0" i="0" u="none" strike="noStrike" dirty="0">
                        <a:solidFill>
                          <a:srgbClr val="000000"/>
                        </a:solidFill>
                        <a:effectLst/>
                        <a:latin typeface="Arial" panose="020B0604020202020204" pitchFamily="34" charset="0"/>
                      </a:endParaRPr>
                    </a:p>
                  </a:txBody>
                  <a:tcPr marL="8328" marR="8328" marT="8328" marB="0" anchor="ctr"/>
                </a:tc>
                <a:tc>
                  <a:txBody>
                    <a:bodyPr/>
                    <a:lstStyle/>
                    <a:p>
                      <a:pPr algn="l" fontAlgn="ctr"/>
                      <a:r>
                        <a:rPr lang="en-US" sz="1000" u="none" strike="noStrike">
                          <a:effectLst/>
                        </a:rPr>
                        <a:t>IMU</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1</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0.007</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0.01</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5.00%</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dirty="0">
                          <a:effectLst/>
                        </a:rPr>
                        <a:t>0.00</a:t>
                      </a:r>
                      <a:endParaRPr lang="en-US" sz="1000" b="0" i="0" u="none" strike="noStrike" dirty="0">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dirty="0">
                          <a:effectLst/>
                        </a:rPr>
                        <a:t>0.01</a:t>
                      </a:r>
                      <a:endParaRPr lang="en-US" sz="1000" b="0" i="0" u="none" strike="noStrike" dirty="0">
                        <a:solidFill>
                          <a:srgbClr val="000000"/>
                        </a:solidFill>
                        <a:effectLst/>
                        <a:latin typeface="Arial" panose="020B0604020202020204" pitchFamily="34" charset="0"/>
                      </a:endParaRPr>
                    </a:p>
                  </a:txBody>
                  <a:tcPr marL="8328" marR="8328" marT="8328" marB="0" anchor="ctr"/>
                </a:tc>
                <a:extLst>
                  <a:ext uri="{0D108BD9-81ED-4DB2-BD59-A6C34878D82A}">
                    <a16:rowId xmlns:a16="http://schemas.microsoft.com/office/drawing/2014/main" val="1726734579"/>
                  </a:ext>
                </a:extLst>
              </a:tr>
              <a:tr h="199874">
                <a:tc>
                  <a:txBody>
                    <a:bodyPr/>
                    <a:lstStyle/>
                    <a:p>
                      <a:pPr algn="l"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r" fontAlgn="ctr"/>
                      <a:r>
                        <a:rPr lang="en-US" sz="1000" u="none" strike="noStrike">
                          <a:effectLst/>
                        </a:rPr>
                        <a:t>6.3</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l" fontAlgn="ctr"/>
                      <a:r>
                        <a:rPr lang="en-US" sz="1000" u="none" strike="noStrike">
                          <a:effectLst/>
                        </a:rPr>
                        <a:t>Star Trackers</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2</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0.31</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0.62</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5.00%</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dirty="0">
                          <a:effectLst/>
                        </a:rPr>
                        <a:t>0.03</a:t>
                      </a:r>
                      <a:endParaRPr lang="en-US" sz="1000" b="0" i="0" u="none" strike="noStrike" dirty="0">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dirty="0">
                          <a:effectLst/>
                        </a:rPr>
                        <a:t>0.65</a:t>
                      </a:r>
                      <a:endParaRPr lang="en-US" sz="1000" b="0" i="0" u="none" strike="noStrike" dirty="0">
                        <a:solidFill>
                          <a:srgbClr val="000000"/>
                        </a:solidFill>
                        <a:effectLst/>
                        <a:latin typeface="Arial" panose="020B0604020202020204" pitchFamily="34" charset="0"/>
                      </a:endParaRPr>
                    </a:p>
                  </a:txBody>
                  <a:tcPr marL="8328" marR="8328" marT="8328" marB="0" anchor="ctr"/>
                </a:tc>
                <a:extLst>
                  <a:ext uri="{0D108BD9-81ED-4DB2-BD59-A6C34878D82A}">
                    <a16:rowId xmlns:a16="http://schemas.microsoft.com/office/drawing/2014/main" val="297959172"/>
                  </a:ext>
                </a:extLst>
              </a:tr>
              <a:tr h="199874">
                <a:tc>
                  <a:txBody>
                    <a:bodyPr/>
                    <a:lstStyle/>
                    <a:p>
                      <a:pPr algn="l"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r" fontAlgn="ctr"/>
                      <a:r>
                        <a:rPr lang="en-US" sz="1000" u="none" strike="noStrike">
                          <a:effectLst/>
                        </a:rPr>
                        <a:t>6.4</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l" fontAlgn="ctr"/>
                      <a:r>
                        <a:rPr lang="en-US" sz="1000" u="none" strike="noStrike">
                          <a:effectLst/>
                        </a:rPr>
                        <a:t>Coarse Sun Sensor</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4</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0.053</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0.21</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5.00%</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0.01</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dirty="0">
                          <a:effectLst/>
                        </a:rPr>
                        <a:t>0.22</a:t>
                      </a:r>
                      <a:endParaRPr lang="en-US" sz="1000" b="0" i="0" u="none" strike="noStrike" dirty="0">
                        <a:solidFill>
                          <a:srgbClr val="000000"/>
                        </a:solidFill>
                        <a:effectLst/>
                        <a:latin typeface="Arial" panose="020B0604020202020204" pitchFamily="34" charset="0"/>
                      </a:endParaRPr>
                    </a:p>
                  </a:txBody>
                  <a:tcPr marL="8328" marR="8328" marT="8328" marB="0" anchor="ctr"/>
                </a:tc>
                <a:extLst>
                  <a:ext uri="{0D108BD9-81ED-4DB2-BD59-A6C34878D82A}">
                    <a16:rowId xmlns:a16="http://schemas.microsoft.com/office/drawing/2014/main" val="3506426131"/>
                  </a:ext>
                </a:extLst>
              </a:tr>
            </a:tbl>
          </a:graphicData>
        </a:graphic>
      </p:graphicFrame>
      <p:graphicFrame>
        <p:nvGraphicFramePr>
          <p:cNvPr id="10" name="Table 9">
            <a:extLst>
              <a:ext uri="{FF2B5EF4-FFF2-40B4-BE49-F238E27FC236}">
                <a16:creationId xmlns:a16="http://schemas.microsoft.com/office/drawing/2014/main" id="{FDCD528D-47FE-3042-2D6E-7CAE704810F1}"/>
              </a:ext>
            </a:extLst>
          </p:cNvPr>
          <p:cNvGraphicFramePr>
            <a:graphicFrameLocks noGrp="1"/>
          </p:cNvGraphicFramePr>
          <p:nvPr/>
        </p:nvGraphicFramePr>
        <p:xfrm>
          <a:off x="5503817" y="2929315"/>
          <a:ext cx="6252759" cy="1112624"/>
        </p:xfrm>
        <a:graphic>
          <a:graphicData uri="http://schemas.openxmlformats.org/drawingml/2006/table">
            <a:tbl>
              <a:tblPr>
                <a:tableStyleId>{5C22544A-7EE6-4342-B048-85BDC9FD1C3A}</a:tableStyleId>
              </a:tblPr>
              <a:tblGrid>
                <a:gridCol w="257778">
                  <a:extLst>
                    <a:ext uri="{9D8B030D-6E8A-4147-A177-3AD203B41FA5}">
                      <a16:colId xmlns:a16="http://schemas.microsoft.com/office/drawing/2014/main" val="37190111"/>
                    </a:ext>
                  </a:extLst>
                </a:gridCol>
                <a:gridCol w="242906">
                  <a:extLst>
                    <a:ext uri="{9D8B030D-6E8A-4147-A177-3AD203B41FA5}">
                      <a16:colId xmlns:a16="http://schemas.microsoft.com/office/drawing/2014/main" val="1502691575"/>
                    </a:ext>
                  </a:extLst>
                </a:gridCol>
                <a:gridCol w="1938289">
                  <a:extLst>
                    <a:ext uri="{9D8B030D-6E8A-4147-A177-3AD203B41FA5}">
                      <a16:colId xmlns:a16="http://schemas.microsoft.com/office/drawing/2014/main" val="1153975194"/>
                    </a:ext>
                  </a:extLst>
                </a:gridCol>
                <a:gridCol w="284217">
                  <a:extLst>
                    <a:ext uri="{9D8B030D-6E8A-4147-A177-3AD203B41FA5}">
                      <a16:colId xmlns:a16="http://schemas.microsoft.com/office/drawing/2014/main" val="2078618040"/>
                    </a:ext>
                  </a:extLst>
                </a:gridCol>
                <a:gridCol w="674187">
                  <a:extLst>
                    <a:ext uri="{9D8B030D-6E8A-4147-A177-3AD203B41FA5}">
                      <a16:colId xmlns:a16="http://schemas.microsoft.com/office/drawing/2014/main" val="3175813937"/>
                    </a:ext>
                  </a:extLst>
                </a:gridCol>
                <a:gridCol w="674187">
                  <a:extLst>
                    <a:ext uri="{9D8B030D-6E8A-4147-A177-3AD203B41FA5}">
                      <a16:colId xmlns:a16="http://schemas.microsoft.com/office/drawing/2014/main" val="2719002066"/>
                    </a:ext>
                  </a:extLst>
                </a:gridCol>
                <a:gridCol w="674187">
                  <a:extLst>
                    <a:ext uri="{9D8B030D-6E8A-4147-A177-3AD203B41FA5}">
                      <a16:colId xmlns:a16="http://schemas.microsoft.com/office/drawing/2014/main" val="3423043730"/>
                    </a:ext>
                  </a:extLst>
                </a:gridCol>
                <a:gridCol w="700626">
                  <a:extLst>
                    <a:ext uri="{9D8B030D-6E8A-4147-A177-3AD203B41FA5}">
                      <a16:colId xmlns:a16="http://schemas.microsoft.com/office/drawing/2014/main" val="658682725"/>
                    </a:ext>
                  </a:extLst>
                </a:gridCol>
                <a:gridCol w="806382">
                  <a:extLst>
                    <a:ext uri="{9D8B030D-6E8A-4147-A177-3AD203B41FA5}">
                      <a16:colId xmlns:a16="http://schemas.microsoft.com/office/drawing/2014/main" val="2368842101"/>
                    </a:ext>
                  </a:extLst>
                </a:gridCol>
              </a:tblGrid>
              <a:tr h="199874">
                <a:tc>
                  <a:txBody>
                    <a:bodyPr/>
                    <a:lstStyle/>
                    <a:p>
                      <a:pPr algn="r" fontAlgn="ctr"/>
                      <a:r>
                        <a:rPr lang="en-US" sz="1000" b="1" u="none" strike="noStrike" dirty="0">
                          <a:effectLst/>
                        </a:rPr>
                        <a:t>6.0</a:t>
                      </a:r>
                      <a:endParaRPr lang="en-US" sz="1000" b="1" i="0" u="none" strike="noStrike" dirty="0">
                        <a:solidFill>
                          <a:srgbClr val="0000FF"/>
                        </a:solidFill>
                        <a:effectLst/>
                        <a:latin typeface="Arial" panose="020B0604020202020204" pitchFamily="34" charset="0"/>
                      </a:endParaRPr>
                    </a:p>
                  </a:txBody>
                  <a:tcPr marL="8328" marR="8328" marT="8328" marB="0" anchor="ctr"/>
                </a:tc>
                <a:tc gridSpan="2">
                  <a:txBody>
                    <a:bodyPr/>
                    <a:lstStyle/>
                    <a:p>
                      <a:pPr algn="l" fontAlgn="ctr"/>
                      <a:r>
                        <a:rPr lang="en-US" sz="1000" b="1" u="none" strike="noStrike" dirty="0">
                          <a:effectLst/>
                        </a:rPr>
                        <a:t>L1 Sail Node GN&amp;C</a:t>
                      </a:r>
                      <a:endParaRPr lang="en-US" sz="1000" b="1" i="0" u="none" strike="noStrike" dirty="0">
                        <a:solidFill>
                          <a:srgbClr val="0000FF"/>
                        </a:solidFill>
                        <a:effectLst/>
                        <a:latin typeface="Arial" panose="020B0604020202020204" pitchFamily="34" charset="0"/>
                      </a:endParaRPr>
                    </a:p>
                  </a:txBody>
                  <a:tcPr marL="8328" marR="8328" marT="8328" marB="0" anchor="ctr"/>
                </a:tc>
                <a:tc hMerge="1">
                  <a:txBody>
                    <a:bodyPr/>
                    <a:lstStyle/>
                    <a:p>
                      <a:endParaRPr lang="en-US"/>
                    </a:p>
                  </a:txBody>
                  <a:tcPr/>
                </a:tc>
                <a:tc>
                  <a:txBody>
                    <a:bodyPr/>
                    <a:lstStyle/>
                    <a:p>
                      <a:pPr algn="ctr" fontAlgn="ctr"/>
                      <a:r>
                        <a:rPr lang="en-US" sz="1000" b="1" u="none" strike="noStrike" dirty="0">
                          <a:effectLst/>
                        </a:rPr>
                        <a:t>Qty </a:t>
                      </a:r>
                      <a:endParaRPr lang="en-US" sz="1000" b="1" i="0" u="none" strike="noStrike" dirty="0">
                        <a:solidFill>
                          <a:srgbClr val="0000FF"/>
                        </a:solidFill>
                        <a:effectLst/>
                        <a:latin typeface="Arial" panose="020B0604020202020204" pitchFamily="34" charset="0"/>
                      </a:endParaRPr>
                    </a:p>
                  </a:txBody>
                  <a:tcPr marL="8328" marR="8328" marT="8328" marB="0" anchor="ctr"/>
                </a:tc>
                <a:tc>
                  <a:txBody>
                    <a:bodyPr/>
                    <a:lstStyle/>
                    <a:p>
                      <a:pPr algn="ctr" fontAlgn="ctr"/>
                      <a:r>
                        <a:rPr lang="en-US" sz="1000" b="1" u="none" strike="noStrike" dirty="0">
                          <a:effectLst/>
                        </a:rPr>
                        <a:t> Unit Mass (kg)</a:t>
                      </a:r>
                      <a:endParaRPr lang="en-US" sz="1000" b="1" i="0" u="none" strike="noStrike" dirty="0">
                        <a:solidFill>
                          <a:srgbClr val="0000FF"/>
                        </a:solidFill>
                        <a:effectLst/>
                        <a:latin typeface="Arial" panose="020B0604020202020204" pitchFamily="34" charset="0"/>
                      </a:endParaRPr>
                    </a:p>
                  </a:txBody>
                  <a:tcPr marL="8328" marR="8328" marT="8328" marB="0" anchor="ctr"/>
                </a:tc>
                <a:tc>
                  <a:txBody>
                    <a:bodyPr/>
                    <a:lstStyle/>
                    <a:p>
                      <a:pPr algn="ctr" fontAlgn="ctr"/>
                      <a:r>
                        <a:rPr lang="en-US" sz="1000" b="1" u="none" strike="noStrike" dirty="0">
                          <a:effectLst/>
                        </a:rPr>
                        <a:t>Basic Mass (kg)</a:t>
                      </a:r>
                      <a:endParaRPr lang="en-US" sz="1000" b="1" i="0" u="none" strike="noStrike" dirty="0">
                        <a:solidFill>
                          <a:srgbClr val="0000FF"/>
                        </a:solidFill>
                        <a:effectLst/>
                        <a:latin typeface="Arial" panose="020B0604020202020204" pitchFamily="34" charset="0"/>
                      </a:endParaRPr>
                    </a:p>
                  </a:txBody>
                  <a:tcPr marL="8328" marR="8328" marT="8328" marB="0" anchor="ctr"/>
                </a:tc>
                <a:tc>
                  <a:txBody>
                    <a:bodyPr/>
                    <a:lstStyle/>
                    <a:p>
                      <a:pPr algn="ctr" fontAlgn="ctr"/>
                      <a:r>
                        <a:rPr lang="en-US" sz="1000" b="1" u="none" strike="noStrike" dirty="0">
                          <a:effectLst/>
                        </a:rPr>
                        <a:t>Contingency (%)</a:t>
                      </a:r>
                      <a:endParaRPr lang="en-US" sz="1000" b="1" i="0" u="none" strike="noStrike" dirty="0">
                        <a:solidFill>
                          <a:srgbClr val="0000FF"/>
                        </a:solidFill>
                        <a:effectLst/>
                        <a:latin typeface="Arial" panose="020B0604020202020204" pitchFamily="34" charset="0"/>
                      </a:endParaRPr>
                    </a:p>
                  </a:txBody>
                  <a:tcPr marL="8328" marR="8328" marT="8328" marB="0" anchor="ctr"/>
                </a:tc>
                <a:tc>
                  <a:txBody>
                    <a:bodyPr/>
                    <a:lstStyle/>
                    <a:p>
                      <a:pPr algn="ctr" fontAlgn="ctr"/>
                      <a:r>
                        <a:rPr lang="en-US" sz="1000" b="1" u="none" strike="noStrike" dirty="0">
                          <a:effectLst/>
                        </a:rPr>
                        <a:t>Contingency (kg)</a:t>
                      </a:r>
                      <a:endParaRPr lang="en-US" sz="1000" b="1" i="0" u="none" strike="noStrike" dirty="0">
                        <a:solidFill>
                          <a:srgbClr val="0000FF"/>
                        </a:solidFill>
                        <a:effectLst/>
                        <a:latin typeface="Arial" panose="020B0604020202020204" pitchFamily="34" charset="0"/>
                      </a:endParaRPr>
                    </a:p>
                  </a:txBody>
                  <a:tcPr marL="8328" marR="8328" marT="8328" marB="0" anchor="ctr"/>
                </a:tc>
                <a:tc>
                  <a:txBody>
                    <a:bodyPr/>
                    <a:lstStyle/>
                    <a:p>
                      <a:pPr algn="ctr" fontAlgn="ctr"/>
                      <a:r>
                        <a:rPr lang="en-US" sz="1000" b="1" u="none" strike="noStrike" dirty="0">
                          <a:effectLst/>
                        </a:rPr>
                        <a:t>Predicted Mass (kg)</a:t>
                      </a:r>
                      <a:endParaRPr lang="en-US" sz="1000" b="1" i="0" u="none" strike="noStrike" dirty="0">
                        <a:solidFill>
                          <a:srgbClr val="0000FF"/>
                        </a:solidFill>
                        <a:effectLst/>
                        <a:latin typeface="Arial" panose="020B0604020202020204" pitchFamily="34" charset="0"/>
                      </a:endParaRPr>
                    </a:p>
                  </a:txBody>
                  <a:tcPr marL="8328" marR="8328" marT="8328" marB="0" anchor="ctr"/>
                </a:tc>
                <a:extLst>
                  <a:ext uri="{0D108BD9-81ED-4DB2-BD59-A6C34878D82A}">
                    <a16:rowId xmlns:a16="http://schemas.microsoft.com/office/drawing/2014/main" val="1124752555"/>
                  </a:ext>
                </a:extLst>
              </a:tr>
              <a:tr h="199874">
                <a:tc>
                  <a:txBody>
                    <a:bodyPr/>
                    <a:lstStyle/>
                    <a:p>
                      <a:pPr algn="l"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r" fontAlgn="ctr"/>
                      <a:r>
                        <a:rPr lang="en-US" sz="1000" u="none" strike="noStrike">
                          <a:effectLst/>
                        </a:rPr>
                        <a:t>6.1</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l" fontAlgn="ctr"/>
                      <a:r>
                        <a:rPr lang="en-US" sz="1000" u="none" strike="noStrike">
                          <a:effectLst/>
                        </a:rPr>
                        <a:t>Reaction Wheels</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4</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dirty="0">
                          <a:effectLst/>
                        </a:rPr>
                        <a:t>0.85</a:t>
                      </a:r>
                      <a:endParaRPr lang="en-US" sz="1000" b="0" i="0" u="none" strike="noStrike" dirty="0">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dirty="0">
                          <a:effectLst/>
                        </a:rPr>
                        <a:t>3.40</a:t>
                      </a:r>
                      <a:endParaRPr lang="en-US" sz="1000" b="0" i="0" u="none" strike="noStrike" dirty="0">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dirty="0">
                          <a:effectLst/>
                        </a:rPr>
                        <a:t>5.00%</a:t>
                      </a:r>
                      <a:endParaRPr lang="en-US" sz="1000" b="0" i="0" u="none" strike="noStrike" dirty="0">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dirty="0">
                          <a:effectLst/>
                        </a:rPr>
                        <a:t>0.17</a:t>
                      </a:r>
                      <a:endParaRPr lang="en-US" sz="1000" b="0" i="0" u="none" strike="noStrike" dirty="0">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dirty="0">
                          <a:effectLst/>
                        </a:rPr>
                        <a:t>3.57</a:t>
                      </a:r>
                      <a:endParaRPr lang="en-US" sz="1000" b="0" i="0" u="none" strike="noStrike" dirty="0">
                        <a:solidFill>
                          <a:srgbClr val="000000"/>
                        </a:solidFill>
                        <a:effectLst/>
                        <a:latin typeface="Arial" panose="020B0604020202020204" pitchFamily="34" charset="0"/>
                      </a:endParaRPr>
                    </a:p>
                  </a:txBody>
                  <a:tcPr marL="8328" marR="8328" marT="8328" marB="0" anchor="ctr"/>
                </a:tc>
                <a:extLst>
                  <a:ext uri="{0D108BD9-81ED-4DB2-BD59-A6C34878D82A}">
                    <a16:rowId xmlns:a16="http://schemas.microsoft.com/office/drawing/2014/main" val="4241044703"/>
                  </a:ext>
                </a:extLst>
              </a:tr>
              <a:tr h="199874">
                <a:tc>
                  <a:txBody>
                    <a:bodyPr/>
                    <a:lstStyle/>
                    <a:p>
                      <a:pPr algn="l"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r" fontAlgn="ctr"/>
                      <a:r>
                        <a:rPr lang="en-US" sz="1000" u="none" strike="noStrike">
                          <a:effectLst/>
                        </a:rPr>
                        <a:t>6.2</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l" fontAlgn="ctr"/>
                      <a:r>
                        <a:rPr lang="en-US" sz="1000" u="none" strike="noStrike">
                          <a:effectLst/>
                        </a:rPr>
                        <a:t>IMU</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1</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0.007</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0.01</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dirty="0">
                          <a:effectLst/>
                        </a:rPr>
                        <a:t>5.00%</a:t>
                      </a:r>
                      <a:endParaRPr lang="en-US" sz="1000" b="0" i="0" u="none" strike="noStrike" dirty="0">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0.00</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dirty="0">
                          <a:effectLst/>
                        </a:rPr>
                        <a:t>0.01</a:t>
                      </a:r>
                      <a:endParaRPr lang="en-US" sz="1000" b="0" i="0" u="none" strike="noStrike" dirty="0">
                        <a:solidFill>
                          <a:srgbClr val="000000"/>
                        </a:solidFill>
                        <a:effectLst/>
                        <a:latin typeface="Arial" panose="020B0604020202020204" pitchFamily="34" charset="0"/>
                      </a:endParaRPr>
                    </a:p>
                  </a:txBody>
                  <a:tcPr marL="8328" marR="8328" marT="8328" marB="0" anchor="ctr"/>
                </a:tc>
                <a:extLst>
                  <a:ext uri="{0D108BD9-81ED-4DB2-BD59-A6C34878D82A}">
                    <a16:rowId xmlns:a16="http://schemas.microsoft.com/office/drawing/2014/main" val="435468049"/>
                  </a:ext>
                </a:extLst>
              </a:tr>
              <a:tr h="199874">
                <a:tc>
                  <a:txBody>
                    <a:bodyPr/>
                    <a:lstStyle/>
                    <a:p>
                      <a:pPr algn="l"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r" fontAlgn="ctr"/>
                      <a:r>
                        <a:rPr lang="en-US" sz="1000" u="none" strike="noStrike">
                          <a:effectLst/>
                        </a:rPr>
                        <a:t>6.3</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l" fontAlgn="ctr"/>
                      <a:r>
                        <a:rPr lang="en-US" sz="1000" u="none" strike="noStrike">
                          <a:effectLst/>
                        </a:rPr>
                        <a:t>Star Trackers</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2</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0.31</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0.62</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dirty="0">
                          <a:effectLst/>
                        </a:rPr>
                        <a:t>5.00%</a:t>
                      </a:r>
                      <a:endParaRPr lang="en-US" sz="1000" b="0" i="0" u="none" strike="noStrike" dirty="0">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dirty="0">
                          <a:effectLst/>
                        </a:rPr>
                        <a:t>0.03</a:t>
                      </a:r>
                      <a:endParaRPr lang="en-US" sz="1000" b="0" i="0" u="none" strike="noStrike" dirty="0">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dirty="0">
                          <a:effectLst/>
                        </a:rPr>
                        <a:t>0.65</a:t>
                      </a:r>
                      <a:endParaRPr lang="en-US" sz="1000" b="0" i="0" u="none" strike="noStrike" dirty="0">
                        <a:solidFill>
                          <a:srgbClr val="000000"/>
                        </a:solidFill>
                        <a:effectLst/>
                        <a:latin typeface="Arial" panose="020B0604020202020204" pitchFamily="34" charset="0"/>
                      </a:endParaRPr>
                    </a:p>
                  </a:txBody>
                  <a:tcPr marL="8328" marR="8328" marT="8328" marB="0" anchor="ctr"/>
                </a:tc>
                <a:extLst>
                  <a:ext uri="{0D108BD9-81ED-4DB2-BD59-A6C34878D82A}">
                    <a16:rowId xmlns:a16="http://schemas.microsoft.com/office/drawing/2014/main" val="3909468661"/>
                  </a:ext>
                </a:extLst>
              </a:tr>
              <a:tr h="199874">
                <a:tc>
                  <a:txBody>
                    <a:bodyPr/>
                    <a:lstStyle/>
                    <a:p>
                      <a:pPr algn="l"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r" fontAlgn="ctr"/>
                      <a:r>
                        <a:rPr lang="en-US" sz="1000" u="none" strike="noStrike">
                          <a:effectLst/>
                        </a:rPr>
                        <a:t>6.4</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l" fontAlgn="ctr"/>
                      <a:r>
                        <a:rPr lang="en-US" sz="1000" u="none" strike="noStrike">
                          <a:effectLst/>
                        </a:rPr>
                        <a:t>Coarse Sun Sensor</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4</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0.053</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0.21</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5.00%</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0.01</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dirty="0">
                          <a:effectLst/>
                        </a:rPr>
                        <a:t>0.22</a:t>
                      </a:r>
                      <a:endParaRPr lang="en-US" sz="1000" b="0" i="0" u="none" strike="noStrike" dirty="0">
                        <a:solidFill>
                          <a:srgbClr val="000000"/>
                        </a:solidFill>
                        <a:effectLst/>
                        <a:latin typeface="Arial" panose="020B0604020202020204" pitchFamily="34" charset="0"/>
                      </a:endParaRPr>
                    </a:p>
                  </a:txBody>
                  <a:tcPr marL="8328" marR="8328" marT="8328" marB="0" anchor="ctr"/>
                </a:tc>
                <a:extLst>
                  <a:ext uri="{0D108BD9-81ED-4DB2-BD59-A6C34878D82A}">
                    <a16:rowId xmlns:a16="http://schemas.microsoft.com/office/drawing/2014/main" val="420606362"/>
                  </a:ext>
                </a:extLst>
              </a:tr>
            </a:tbl>
          </a:graphicData>
        </a:graphic>
      </p:graphicFrame>
      <p:graphicFrame>
        <p:nvGraphicFramePr>
          <p:cNvPr id="12" name="Table 11">
            <a:extLst>
              <a:ext uri="{FF2B5EF4-FFF2-40B4-BE49-F238E27FC236}">
                <a16:creationId xmlns:a16="http://schemas.microsoft.com/office/drawing/2014/main" id="{8444B497-ECC6-54CA-6401-728066B608F9}"/>
              </a:ext>
            </a:extLst>
          </p:cNvPr>
          <p:cNvGraphicFramePr>
            <a:graphicFrameLocks noGrp="1"/>
          </p:cNvGraphicFramePr>
          <p:nvPr/>
        </p:nvGraphicFramePr>
        <p:xfrm>
          <a:off x="5503818" y="4715782"/>
          <a:ext cx="6252757" cy="1112624"/>
        </p:xfrm>
        <a:graphic>
          <a:graphicData uri="http://schemas.openxmlformats.org/drawingml/2006/table">
            <a:tbl>
              <a:tblPr>
                <a:tableStyleId>{5C22544A-7EE6-4342-B048-85BDC9FD1C3A}</a:tableStyleId>
              </a:tblPr>
              <a:tblGrid>
                <a:gridCol w="257778">
                  <a:extLst>
                    <a:ext uri="{9D8B030D-6E8A-4147-A177-3AD203B41FA5}">
                      <a16:colId xmlns:a16="http://schemas.microsoft.com/office/drawing/2014/main" val="3331881694"/>
                    </a:ext>
                  </a:extLst>
                </a:gridCol>
                <a:gridCol w="242906">
                  <a:extLst>
                    <a:ext uri="{9D8B030D-6E8A-4147-A177-3AD203B41FA5}">
                      <a16:colId xmlns:a16="http://schemas.microsoft.com/office/drawing/2014/main" val="292414015"/>
                    </a:ext>
                  </a:extLst>
                </a:gridCol>
                <a:gridCol w="1938287">
                  <a:extLst>
                    <a:ext uri="{9D8B030D-6E8A-4147-A177-3AD203B41FA5}">
                      <a16:colId xmlns:a16="http://schemas.microsoft.com/office/drawing/2014/main" val="2821527904"/>
                    </a:ext>
                  </a:extLst>
                </a:gridCol>
                <a:gridCol w="284217">
                  <a:extLst>
                    <a:ext uri="{9D8B030D-6E8A-4147-A177-3AD203B41FA5}">
                      <a16:colId xmlns:a16="http://schemas.microsoft.com/office/drawing/2014/main" val="2914216317"/>
                    </a:ext>
                  </a:extLst>
                </a:gridCol>
                <a:gridCol w="674187">
                  <a:extLst>
                    <a:ext uri="{9D8B030D-6E8A-4147-A177-3AD203B41FA5}">
                      <a16:colId xmlns:a16="http://schemas.microsoft.com/office/drawing/2014/main" val="1746955213"/>
                    </a:ext>
                  </a:extLst>
                </a:gridCol>
                <a:gridCol w="674187">
                  <a:extLst>
                    <a:ext uri="{9D8B030D-6E8A-4147-A177-3AD203B41FA5}">
                      <a16:colId xmlns:a16="http://schemas.microsoft.com/office/drawing/2014/main" val="890492201"/>
                    </a:ext>
                  </a:extLst>
                </a:gridCol>
                <a:gridCol w="674187">
                  <a:extLst>
                    <a:ext uri="{9D8B030D-6E8A-4147-A177-3AD203B41FA5}">
                      <a16:colId xmlns:a16="http://schemas.microsoft.com/office/drawing/2014/main" val="1092548365"/>
                    </a:ext>
                  </a:extLst>
                </a:gridCol>
                <a:gridCol w="700626">
                  <a:extLst>
                    <a:ext uri="{9D8B030D-6E8A-4147-A177-3AD203B41FA5}">
                      <a16:colId xmlns:a16="http://schemas.microsoft.com/office/drawing/2014/main" val="2029631321"/>
                    </a:ext>
                  </a:extLst>
                </a:gridCol>
                <a:gridCol w="806382">
                  <a:extLst>
                    <a:ext uri="{9D8B030D-6E8A-4147-A177-3AD203B41FA5}">
                      <a16:colId xmlns:a16="http://schemas.microsoft.com/office/drawing/2014/main" val="3316469432"/>
                    </a:ext>
                  </a:extLst>
                </a:gridCol>
              </a:tblGrid>
              <a:tr h="199874">
                <a:tc>
                  <a:txBody>
                    <a:bodyPr/>
                    <a:lstStyle/>
                    <a:p>
                      <a:pPr algn="r" fontAlgn="ctr"/>
                      <a:r>
                        <a:rPr lang="en-US" sz="1000" b="1" u="none" strike="noStrike" dirty="0">
                          <a:effectLst/>
                        </a:rPr>
                        <a:t>6.0</a:t>
                      </a:r>
                      <a:endParaRPr lang="en-US" sz="1000" b="1" i="0" u="none" strike="noStrike" dirty="0">
                        <a:solidFill>
                          <a:srgbClr val="0000FF"/>
                        </a:solidFill>
                        <a:effectLst/>
                        <a:latin typeface="Arial" panose="020B0604020202020204" pitchFamily="34" charset="0"/>
                      </a:endParaRPr>
                    </a:p>
                  </a:txBody>
                  <a:tcPr marL="8328" marR="8328" marT="8328" marB="0" anchor="ctr"/>
                </a:tc>
                <a:tc gridSpan="2">
                  <a:txBody>
                    <a:bodyPr/>
                    <a:lstStyle/>
                    <a:p>
                      <a:pPr algn="l" fontAlgn="ctr"/>
                      <a:r>
                        <a:rPr lang="en-US" sz="1000" b="1" u="none" strike="noStrike" dirty="0">
                          <a:effectLst/>
                        </a:rPr>
                        <a:t>L1 Chemical Propulsion GN&amp;C</a:t>
                      </a:r>
                      <a:endParaRPr lang="en-US" sz="1000" b="1" i="0" u="none" strike="noStrike" dirty="0">
                        <a:solidFill>
                          <a:srgbClr val="0000FF"/>
                        </a:solidFill>
                        <a:effectLst/>
                        <a:latin typeface="Arial" panose="020B0604020202020204" pitchFamily="34" charset="0"/>
                      </a:endParaRPr>
                    </a:p>
                  </a:txBody>
                  <a:tcPr marL="8328" marR="8328" marT="8328" marB="0" anchor="ctr"/>
                </a:tc>
                <a:tc hMerge="1">
                  <a:txBody>
                    <a:bodyPr/>
                    <a:lstStyle/>
                    <a:p>
                      <a:endParaRPr lang="en-US"/>
                    </a:p>
                  </a:txBody>
                  <a:tcPr/>
                </a:tc>
                <a:tc>
                  <a:txBody>
                    <a:bodyPr/>
                    <a:lstStyle/>
                    <a:p>
                      <a:pPr algn="ctr" fontAlgn="ctr"/>
                      <a:r>
                        <a:rPr lang="en-US" sz="1000" b="1" u="none" strike="noStrike" dirty="0">
                          <a:effectLst/>
                        </a:rPr>
                        <a:t> </a:t>
                      </a:r>
                      <a:endParaRPr lang="en-US" sz="1000" b="1" i="0" u="none" strike="noStrike" dirty="0">
                        <a:solidFill>
                          <a:srgbClr val="0000FF"/>
                        </a:solidFill>
                        <a:effectLst/>
                        <a:latin typeface="Arial" panose="020B0604020202020204" pitchFamily="34" charset="0"/>
                      </a:endParaRPr>
                    </a:p>
                  </a:txBody>
                  <a:tcPr marL="8328" marR="8328" marT="8328" marB="0" anchor="ctr"/>
                </a:tc>
                <a:tc>
                  <a:txBody>
                    <a:bodyPr/>
                    <a:lstStyle/>
                    <a:p>
                      <a:pPr algn="ctr" fontAlgn="ctr"/>
                      <a:r>
                        <a:rPr lang="en-US" sz="1000" b="1" u="none" strike="noStrike" dirty="0">
                          <a:effectLst/>
                        </a:rPr>
                        <a:t> Unit Mass (kg)</a:t>
                      </a:r>
                      <a:endParaRPr lang="en-US" sz="1000" b="1" i="0" u="none" strike="noStrike" dirty="0">
                        <a:solidFill>
                          <a:srgbClr val="0000FF"/>
                        </a:solidFill>
                        <a:effectLst/>
                        <a:latin typeface="Arial" panose="020B0604020202020204" pitchFamily="34" charset="0"/>
                      </a:endParaRPr>
                    </a:p>
                  </a:txBody>
                  <a:tcPr marL="8328" marR="8328" marT="8328" marB="0" anchor="ctr"/>
                </a:tc>
                <a:tc>
                  <a:txBody>
                    <a:bodyPr/>
                    <a:lstStyle/>
                    <a:p>
                      <a:pPr algn="ctr" fontAlgn="ctr"/>
                      <a:r>
                        <a:rPr lang="en-US" sz="1000" b="1" u="none" strike="noStrike" dirty="0">
                          <a:effectLst/>
                        </a:rPr>
                        <a:t>Basic Mass (kg)</a:t>
                      </a:r>
                      <a:endParaRPr lang="en-US" sz="1000" b="1" i="0" u="none" strike="noStrike" dirty="0">
                        <a:solidFill>
                          <a:srgbClr val="0000FF"/>
                        </a:solidFill>
                        <a:effectLst/>
                        <a:latin typeface="Arial" panose="020B0604020202020204" pitchFamily="34" charset="0"/>
                      </a:endParaRPr>
                    </a:p>
                  </a:txBody>
                  <a:tcPr marL="8328" marR="8328" marT="8328" marB="0" anchor="ctr"/>
                </a:tc>
                <a:tc>
                  <a:txBody>
                    <a:bodyPr/>
                    <a:lstStyle/>
                    <a:p>
                      <a:pPr algn="ctr" fontAlgn="ctr"/>
                      <a:r>
                        <a:rPr lang="en-US" sz="1000" b="1" u="none" strike="noStrike" dirty="0">
                          <a:effectLst/>
                        </a:rPr>
                        <a:t>Contingency (%)</a:t>
                      </a:r>
                      <a:endParaRPr lang="en-US" sz="1000" b="1" i="0" u="none" strike="noStrike" dirty="0">
                        <a:solidFill>
                          <a:srgbClr val="0000FF"/>
                        </a:solidFill>
                        <a:effectLst/>
                        <a:latin typeface="Arial" panose="020B0604020202020204" pitchFamily="34" charset="0"/>
                      </a:endParaRPr>
                    </a:p>
                  </a:txBody>
                  <a:tcPr marL="8328" marR="8328" marT="8328" marB="0" anchor="ctr"/>
                </a:tc>
                <a:tc>
                  <a:txBody>
                    <a:bodyPr/>
                    <a:lstStyle/>
                    <a:p>
                      <a:pPr algn="ctr" fontAlgn="ctr"/>
                      <a:r>
                        <a:rPr lang="en-US" sz="1000" b="1" u="none" strike="noStrike" dirty="0">
                          <a:effectLst/>
                        </a:rPr>
                        <a:t>Contingency (kg)</a:t>
                      </a:r>
                      <a:endParaRPr lang="en-US" sz="1000" b="1" i="0" u="none" strike="noStrike" dirty="0">
                        <a:solidFill>
                          <a:srgbClr val="0000FF"/>
                        </a:solidFill>
                        <a:effectLst/>
                        <a:latin typeface="Arial" panose="020B0604020202020204" pitchFamily="34" charset="0"/>
                      </a:endParaRPr>
                    </a:p>
                  </a:txBody>
                  <a:tcPr marL="8328" marR="8328" marT="8328" marB="0" anchor="ctr"/>
                </a:tc>
                <a:tc>
                  <a:txBody>
                    <a:bodyPr/>
                    <a:lstStyle/>
                    <a:p>
                      <a:pPr algn="ctr" fontAlgn="ctr"/>
                      <a:r>
                        <a:rPr lang="en-US" sz="1000" b="1" u="none" strike="noStrike" dirty="0">
                          <a:effectLst/>
                        </a:rPr>
                        <a:t>Predicted Mass (kg)</a:t>
                      </a:r>
                      <a:endParaRPr lang="en-US" sz="1000" b="1" i="0" u="none" strike="noStrike" dirty="0">
                        <a:solidFill>
                          <a:srgbClr val="0000FF"/>
                        </a:solidFill>
                        <a:effectLst/>
                        <a:latin typeface="Arial" panose="020B0604020202020204" pitchFamily="34" charset="0"/>
                      </a:endParaRPr>
                    </a:p>
                  </a:txBody>
                  <a:tcPr marL="8328" marR="8328" marT="8328" marB="0" anchor="ctr"/>
                </a:tc>
                <a:extLst>
                  <a:ext uri="{0D108BD9-81ED-4DB2-BD59-A6C34878D82A}">
                    <a16:rowId xmlns:a16="http://schemas.microsoft.com/office/drawing/2014/main" val="4088173291"/>
                  </a:ext>
                </a:extLst>
              </a:tr>
              <a:tr h="199874">
                <a:tc>
                  <a:txBody>
                    <a:bodyPr/>
                    <a:lstStyle/>
                    <a:p>
                      <a:pPr algn="l"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r" fontAlgn="ctr"/>
                      <a:r>
                        <a:rPr lang="en-US" sz="1000" u="none" strike="noStrike">
                          <a:effectLst/>
                        </a:rPr>
                        <a:t>6.1</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l" fontAlgn="ctr"/>
                      <a:r>
                        <a:rPr lang="en-US" sz="1000" u="none" strike="noStrike">
                          <a:effectLst/>
                        </a:rPr>
                        <a:t>Reaction Wheels</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4</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0.85</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3.40</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5.00%</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0.17</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dirty="0">
                          <a:effectLst/>
                        </a:rPr>
                        <a:t>3.57</a:t>
                      </a:r>
                      <a:endParaRPr lang="en-US" sz="1000" b="0" i="0" u="none" strike="noStrike" dirty="0">
                        <a:solidFill>
                          <a:srgbClr val="000000"/>
                        </a:solidFill>
                        <a:effectLst/>
                        <a:latin typeface="Arial" panose="020B0604020202020204" pitchFamily="34" charset="0"/>
                      </a:endParaRPr>
                    </a:p>
                  </a:txBody>
                  <a:tcPr marL="8328" marR="8328" marT="8328" marB="0" anchor="ctr"/>
                </a:tc>
                <a:extLst>
                  <a:ext uri="{0D108BD9-81ED-4DB2-BD59-A6C34878D82A}">
                    <a16:rowId xmlns:a16="http://schemas.microsoft.com/office/drawing/2014/main" val="1131583395"/>
                  </a:ext>
                </a:extLst>
              </a:tr>
              <a:tr h="199874">
                <a:tc>
                  <a:txBody>
                    <a:bodyPr/>
                    <a:lstStyle/>
                    <a:p>
                      <a:pPr algn="l"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r" fontAlgn="ctr"/>
                      <a:r>
                        <a:rPr lang="en-US" sz="1000" u="none" strike="noStrike">
                          <a:effectLst/>
                        </a:rPr>
                        <a:t>6.2</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l" fontAlgn="ctr"/>
                      <a:r>
                        <a:rPr lang="en-US" sz="1000" u="none" strike="noStrike">
                          <a:effectLst/>
                        </a:rPr>
                        <a:t>IMU</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1</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0.007</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0.01</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5.00%</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0.00</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dirty="0">
                          <a:effectLst/>
                        </a:rPr>
                        <a:t>0.01</a:t>
                      </a:r>
                      <a:endParaRPr lang="en-US" sz="1000" b="0" i="0" u="none" strike="noStrike" dirty="0">
                        <a:solidFill>
                          <a:srgbClr val="000000"/>
                        </a:solidFill>
                        <a:effectLst/>
                        <a:latin typeface="Arial" panose="020B0604020202020204" pitchFamily="34" charset="0"/>
                      </a:endParaRPr>
                    </a:p>
                  </a:txBody>
                  <a:tcPr marL="8328" marR="8328" marT="8328" marB="0" anchor="ctr"/>
                </a:tc>
                <a:extLst>
                  <a:ext uri="{0D108BD9-81ED-4DB2-BD59-A6C34878D82A}">
                    <a16:rowId xmlns:a16="http://schemas.microsoft.com/office/drawing/2014/main" val="2106214943"/>
                  </a:ext>
                </a:extLst>
              </a:tr>
              <a:tr h="199874">
                <a:tc>
                  <a:txBody>
                    <a:bodyPr/>
                    <a:lstStyle/>
                    <a:p>
                      <a:pPr algn="l"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r" fontAlgn="ctr"/>
                      <a:r>
                        <a:rPr lang="en-US" sz="1000" u="none" strike="noStrike">
                          <a:effectLst/>
                        </a:rPr>
                        <a:t>6.3</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l" fontAlgn="ctr"/>
                      <a:r>
                        <a:rPr lang="en-US" sz="1000" u="none" strike="noStrike">
                          <a:effectLst/>
                        </a:rPr>
                        <a:t>Star Trackers</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2</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0.31</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0.62</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5.00%</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0.03</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0.65</a:t>
                      </a:r>
                      <a:endParaRPr lang="en-US" sz="1000" b="0" i="0" u="none" strike="noStrike">
                        <a:solidFill>
                          <a:srgbClr val="000000"/>
                        </a:solidFill>
                        <a:effectLst/>
                        <a:latin typeface="Arial" panose="020B0604020202020204" pitchFamily="34" charset="0"/>
                      </a:endParaRPr>
                    </a:p>
                  </a:txBody>
                  <a:tcPr marL="8328" marR="8328" marT="8328" marB="0" anchor="ctr"/>
                </a:tc>
                <a:extLst>
                  <a:ext uri="{0D108BD9-81ED-4DB2-BD59-A6C34878D82A}">
                    <a16:rowId xmlns:a16="http://schemas.microsoft.com/office/drawing/2014/main" val="3250628879"/>
                  </a:ext>
                </a:extLst>
              </a:tr>
              <a:tr h="199874">
                <a:tc>
                  <a:txBody>
                    <a:bodyPr/>
                    <a:lstStyle/>
                    <a:p>
                      <a:pPr algn="l"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r" fontAlgn="ctr"/>
                      <a:r>
                        <a:rPr lang="en-US" sz="1000" u="none" strike="noStrike">
                          <a:effectLst/>
                        </a:rPr>
                        <a:t>6.4</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l" fontAlgn="ctr"/>
                      <a:r>
                        <a:rPr lang="en-US" sz="1000" u="none" strike="noStrike">
                          <a:effectLst/>
                        </a:rPr>
                        <a:t>Coarse Sun Sensor</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4</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0.053</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0.21</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5.00%</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a:effectLst/>
                        </a:rPr>
                        <a:t>0.01</a:t>
                      </a:r>
                      <a:endParaRPr lang="en-US" sz="1000" b="0" i="0" u="none" strike="noStrike">
                        <a:solidFill>
                          <a:srgbClr val="000000"/>
                        </a:solidFill>
                        <a:effectLst/>
                        <a:latin typeface="Arial" panose="020B0604020202020204" pitchFamily="34" charset="0"/>
                      </a:endParaRPr>
                    </a:p>
                  </a:txBody>
                  <a:tcPr marL="8328" marR="8328" marT="8328" marB="0" anchor="ctr"/>
                </a:tc>
                <a:tc>
                  <a:txBody>
                    <a:bodyPr/>
                    <a:lstStyle/>
                    <a:p>
                      <a:pPr algn="ctr" fontAlgn="ctr"/>
                      <a:r>
                        <a:rPr lang="en-US" sz="1000" u="none" strike="noStrike" dirty="0">
                          <a:effectLst/>
                        </a:rPr>
                        <a:t>0.22</a:t>
                      </a:r>
                      <a:endParaRPr lang="en-US" sz="1000" b="0" i="0" u="none" strike="noStrike" dirty="0">
                        <a:solidFill>
                          <a:srgbClr val="000000"/>
                        </a:solidFill>
                        <a:effectLst/>
                        <a:latin typeface="Arial" panose="020B0604020202020204" pitchFamily="34" charset="0"/>
                      </a:endParaRPr>
                    </a:p>
                  </a:txBody>
                  <a:tcPr marL="8328" marR="8328" marT="8328" marB="0" anchor="ctr"/>
                </a:tc>
                <a:extLst>
                  <a:ext uri="{0D108BD9-81ED-4DB2-BD59-A6C34878D82A}">
                    <a16:rowId xmlns:a16="http://schemas.microsoft.com/office/drawing/2014/main" val="1974280175"/>
                  </a:ext>
                </a:extLst>
              </a:tr>
            </a:tbl>
          </a:graphicData>
        </a:graphic>
      </p:graphicFrame>
    </p:spTree>
    <p:extLst>
      <p:ext uri="{BB962C8B-B14F-4D97-AF65-F5344CB8AC3E}">
        <p14:creationId xmlns:p14="http://schemas.microsoft.com/office/powerpoint/2010/main" val="398148021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Conclusions and Recommendations</a:t>
            </a:r>
          </a:p>
        </p:txBody>
      </p:sp>
      <p:sp>
        <p:nvSpPr>
          <p:cNvPr id="3" name="Content Placeholder 2">
            <a:extLst>
              <a:ext uri="{FF2B5EF4-FFF2-40B4-BE49-F238E27FC236}">
                <a16:creationId xmlns:a16="http://schemas.microsoft.com/office/drawing/2014/main" id="{9267DBEC-9679-2232-4B80-15BD30BCB7A1}"/>
              </a:ext>
            </a:extLst>
          </p:cNvPr>
          <p:cNvSpPr>
            <a:spLocks noGrp="1"/>
          </p:cNvSpPr>
          <p:nvPr>
            <p:ph idx="1"/>
          </p:nvPr>
        </p:nvSpPr>
        <p:spPr/>
        <p:txBody>
          <a:bodyPr/>
          <a:lstStyle/>
          <a:p>
            <a:r>
              <a:rPr lang="en-US" dirty="0"/>
              <a:t>Conclusions</a:t>
            </a:r>
          </a:p>
          <a:p>
            <a:pPr lvl="1"/>
            <a:r>
              <a:rPr lang="en-US" dirty="0"/>
              <a:t>SWIFT GN&amp;C requirements can be met leveraging heritage GN&amp;C designs and developments for Solar Cruiser and the NOAA Solar Sail Study</a:t>
            </a:r>
          </a:p>
          <a:p>
            <a:r>
              <a:rPr lang="en-US" dirty="0"/>
              <a:t>Recommendations</a:t>
            </a:r>
          </a:p>
          <a:p>
            <a:pPr lvl="1"/>
            <a:r>
              <a:rPr lang="en-US" dirty="0"/>
              <a:t>Scale of SWIFT GN&amp;C problem is close enough to the Solar Cruiser &amp; NOAA designs that the control designs scale well</a:t>
            </a:r>
          </a:p>
          <a:p>
            <a:pPr lvl="1"/>
            <a:r>
              <a:rPr lang="en-US" dirty="0"/>
              <a:t>Refine analysis by iterating with other subsystems</a:t>
            </a:r>
          </a:p>
          <a:p>
            <a:pPr lvl="2"/>
            <a:r>
              <a:rPr lang="en-US" dirty="0"/>
              <a:t>Mass properties &amp; sail geometry</a:t>
            </a:r>
          </a:p>
          <a:p>
            <a:pPr lvl="2"/>
            <a:r>
              <a:rPr lang="en-US" dirty="0"/>
              <a:t>Mission design pointing requirements &gt; higher sun incidence angles</a:t>
            </a:r>
          </a:p>
          <a:p>
            <a:pPr lvl="2"/>
            <a:r>
              <a:rPr lang="en-US" dirty="0"/>
              <a:t>Increased sail size changes structural modes &gt; impacts control system design &amp; slew rate requirements</a:t>
            </a:r>
          </a:p>
          <a:p>
            <a:pPr marL="457200" lvl="1" indent="0">
              <a:buNone/>
            </a:pPr>
            <a:endParaRPr lang="en-US" dirty="0"/>
          </a:p>
        </p:txBody>
      </p:sp>
    </p:spTree>
    <p:extLst>
      <p:ext uri="{BB962C8B-B14F-4D97-AF65-F5344CB8AC3E}">
        <p14:creationId xmlns:p14="http://schemas.microsoft.com/office/powerpoint/2010/main" val="269247187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F9B90-F19A-C021-0958-A92D78FA0A69}"/>
              </a:ext>
            </a:extLst>
          </p:cNvPr>
          <p:cNvSpPr>
            <a:spLocks noGrp="1"/>
          </p:cNvSpPr>
          <p:nvPr>
            <p:ph type="title"/>
          </p:nvPr>
        </p:nvSpPr>
        <p:spPr>
          <a:xfrm>
            <a:off x="5449858" y="1839686"/>
            <a:ext cx="5614382" cy="2177143"/>
          </a:xfrm>
        </p:spPr>
        <p:txBody>
          <a:bodyPr/>
          <a:lstStyle/>
          <a:p>
            <a:r>
              <a:rPr lang="en-US" dirty="0"/>
              <a:t>Chemical Propulsion</a:t>
            </a:r>
            <a:br>
              <a:rPr lang="en-US" dirty="0"/>
            </a:br>
            <a:br>
              <a:rPr lang="en-US" dirty="0"/>
            </a:br>
            <a:r>
              <a:rPr lang="en-US" sz="2400" dirty="0">
                <a:solidFill>
                  <a:srgbClr val="FFFF00"/>
                </a:solidFill>
              </a:rPr>
              <a:t>Tyrone Boswell / NASA MSFC ED04</a:t>
            </a:r>
          </a:p>
        </p:txBody>
      </p:sp>
    </p:spTree>
    <p:extLst>
      <p:ext uri="{BB962C8B-B14F-4D97-AF65-F5344CB8AC3E}">
        <p14:creationId xmlns:p14="http://schemas.microsoft.com/office/powerpoint/2010/main" val="312957910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1395F-12B6-07B4-E52C-7E0851CC85A3}"/>
              </a:ext>
            </a:extLst>
          </p:cNvPr>
          <p:cNvSpPr>
            <a:spLocks noGrp="1"/>
          </p:cNvSpPr>
          <p:nvPr>
            <p:ph type="title"/>
          </p:nvPr>
        </p:nvSpPr>
        <p:spPr/>
        <p:txBody>
          <a:bodyPr/>
          <a:lstStyle/>
          <a:p>
            <a:r>
              <a:rPr lang="en-US" dirty="0"/>
              <a:t>Key Assumptions</a:t>
            </a:r>
          </a:p>
        </p:txBody>
      </p:sp>
      <p:sp>
        <p:nvSpPr>
          <p:cNvPr id="3" name="Content Placeholder 2">
            <a:extLst>
              <a:ext uri="{FF2B5EF4-FFF2-40B4-BE49-F238E27FC236}">
                <a16:creationId xmlns:a16="http://schemas.microsoft.com/office/drawing/2014/main" id="{2FE61694-2BF9-24AB-F17F-D0DCF30F3FC7}"/>
              </a:ext>
            </a:extLst>
          </p:cNvPr>
          <p:cNvSpPr>
            <a:spLocks noGrp="1"/>
          </p:cNvSpPr>
          <p:nvPr>
            <p:ph idx="1"/>
          </p:nvPr>
        </p:nvSpPr>
        <p:spPr/>
        <p:txBody>
          <a:bodyPr>
            <a:normAutofit lnSpcReduction="10000"/>
          </a:bodyPr>
          <a:lstStyle/>
          <a:p>
            <a:r>
              <a:rPr lang="en-US" dirty="0"/>
              <a:t>Propulsion system type: Monopropellant blowdown system</a:t>
            </a:r>
          </a:p>
          <a:p>
            <a:r>
              <a:rPr lang="en-US" dirty="0"/>
              <a:t>Fuel: Hydrazine</a:t>
            </a:r>
          </a:p>
          <a:p>
            <a:r>
              <a:rPr lang="en-US" dirty="0"/>
              <a:t>Pressurant: Nitrogen</a:t>
            </a:r>
          </a:p>
          <a:p>
            <a:r>
              <a:rPr lang="en-US" dirty="0"/>
              <a:t>Thrusters: MR-111G, 4N Thruster (1 </a:t>
            </a:r>
            <a:r>
              <a:rPr lang="en-US" dirty="0" err="1"/>
              <a:t>lbf</a:t>
            </a:r>
            <a:r>
              <a:rPr lang="en-US" dirty="0"/>
              <a:t>)</a:t>
            </a:r>
          </a:p>
          <a:p>
            <a:r>
              <a:rPr lang="en-US" dirty="0"/>
              <a:t>Specific Impulse: 219-229 seconds </a:t>
            </a:r>
          </a:p>
          <a:p>
            <a:r>
              <a:rPr lang="en-US" dirty="0"/>
              <a:t>Starting pressure: 365 psia</a:t>
            </a:r>
          </a:p>
          <a:p>
            <a:r>
              <a:rPr lang="en-US"/>
              <a:t>Final pressure: 115 psia</a:t>
            </a:r>
            <a:endParaRPr lang="en-US" dirty="0"/>
          </a:p>
          <a:p>
            <a:r>
              <a:rPr lang="en-US" dirty="0"/>
              <a:t>Starting ullage: 32%</a:t>
            </a:r>
          </a:p>
          <a:p>
            <a:r>
              <a:rPr lang="en-US" dirty="0"/>
              <a:t>Residual propellant: 1%</a:t>
            </a:r>
          </a:p>
          <a:p>
            <a:r>
              <a:rPr lang="en-US" dirty="0"/>
              <a:t>Tank temperature: 298.15 deg K</a:t>
            </a:r>
          </a:p>
        </p:txBody>
      </p:sp>
    </p:spTree>
    <p:extLst>
      <p:ext uri="{BB962C8B-B14F-4D97-AF65-F5344CB8AC3E}">
        <p14:creationId xmlns:p14="http://schemas.microsoft.com/office/powerpoint/2010/main" val="56664026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72F4D-03F3-EF53-BCE5-FF3BA68C23A3}"/>
              </a:ext>
            </a:extLst>
          </p:cNvPr>
          <p:cNvSpPr>
            <a:spLocks noGrp="1"/>
          </p:cNvSpPr>
          <p:nvPr>
            <p:ph type="title"/>
          </p:nvPr>
        </p:nvSpPr>
        <p:spPr/>
        <p:txBody>
          <a:bodyPr/>
          <a:lstStyle/>
          <a:p>
            <a:r>
              <a:rPr lang="en-US" dirty="0"/>
              <a:t>Approach</a:t>
            </a:r>
          </a:p>
        </p:txBody>
      </p:sp>
      <p:grpSp>
        <p:nvGrpSpPr>
          <p:cNvPr id="16" name="Group 15">
            <a:extLst>
              <a:ext uri="{FF2B5EF4-FFF2-40B4-BE49-F238E27FC236}">
                <a16:creationId xmlns:a16="http://schemas.microsoft.com/office/drawing/2014/main" id="{23C2C4CC-C853-0AF2-58A0-1555551DE7D8}"/>
              </a:ext>
            </a:extLst>
          </p:cNvPr>
          <p:cNvGrpSpPr/>
          <p:nvPr/>
        </p:nvGrpSpPr>
        <p:grpSpPr>
          <a:xfrm>
            <a:off x="5818078" y="862769"/>
            <a:ext cx="6110598" cy="4900660"/>
            <a:chOff x="2558415" y="980498"/>
            <a:chExt cx="7652195" cy="5443445"/>
          </a:xfrm>
        </p:grpSpPr>
        <p:sp>
          <p:nvSpPr>
            <p:cNvPr id="227" name="Rectangle 226">
              <a:extLst>
                <a:ext uri="{FF2B5EF4-FFF2-40B4-BE49-F238E27FC236}">
                  <a16:creationId xmlns:a16="http://schemas.microsoft.com/office/drawing/2014/main" id="{3D9DB700-1FF7-2EAB-AA38-7F83489D5AFA}"/>
                </a:ext>
              </a:extLst>
            </p:cNvPr>
            <p:cNvSpPr/>
            <p:nvPr/>
          </p:nvSpPr>
          <p:spPr bwMode="auto">
            <a:xfrm>
              <a:off x="2558415" y="980498"/>
              <a:ext cx="7652195" cy="5443445"/>
            </a:xfrm>
            <a:prstGeom prst="rect">
              <a:avLst/>
            </a:prstGeom>
            <a:solidFill>
              <a:schemeClr val="bg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cxnSp>
          <p:nvCxnSpPr>
            <p:cNvPr id="116" name="Straight Connector 115">
              <a:extLst>
                <a:ext uri="{FF2B5EF4-FFF2-40B4-BE49-F238E27FC236}">
                  <a16:creationId xmlns:a16="http://schemas.microsoft.com/office/drawing/2014/main" id="{0F47EE7B-2864-CC71-E94C-381326D7097E}"/>
                </a:ext>
              </a:extLst>
            </p:cNvPr>
            <p:cNvCxnSpPr>
              <a:stCxn id="117" idx="4"/>
            </p:cNvCxnSpPr>
            <p:nvPr/>
          </p:nvCxnSpPr>
          <p:spPr bwMode="auto">
            <a:xfrm>
              <a:off x="5891358" y="2948840"/>
              <a:ext cx="3437" cy="1539344"/>
            </a:xfrm>
            <a:prstGeom prst="line">
              <a:avLst/>
            </a:prstGeom>
            <a:solidFill>
              <a:schemeClr val="accent1"/>
            </a:solidFill>
            <a:ln w="31750" cap="flat" cmpd="sng" algn="ctr">
              <a:solidFill>
                <a:schemeClr val="tx1"/>
              </a:solidFill>
              <a:prstDash val="solid"/>
              <a:round/>
              <a:headEnd type="none" w="med" len="med"/>
              <a:tailEnd type="none"/>
            </a:ln>
            <a:effectLst/>
          </p:spPr>
        </p:cxnSp>
        <p:sp>
          <p:nvSpPr>
            <p:cNvPr id="117" name="Oval 116">
              <a:extLst>
                <a:ext uri="{FF2B5EF4-FFF2-40B4-BE49-F238E27FC236}">
                  <a16:creationId xmlns:a16="http://schemas.microsoft.com/office/drawing/2014/main" id="{FEAB5728-DD47-0591-7905-5E12B35FFC5A}"/>
                </a:ext>
              </a:extLst>
            </p:cNvPr>
            <p:cNvSpPr/>
            <p:nvPr/>
          </p:nvSpPr>
          <p:spPr bwMode="auto">
            <a:xfrm>
              <a:off x="5325750" y="1819287"/>
              <a:ext cx="1131216" cy="1129553"/>
            </a:xfrm>
            <a:prstGeom prst="ellipse">
              <a:avLst/>
            </a:prstGeom>
            <a:noFill/>
            <a:ln w="15875" cap="flat" cmpd="sng" algn="ctr">
              <a:solidFill>
                <a:schemeClr val="tx1"/>
              </a:solidFill>
              <a:prstDash val="solid"/>
              <a:round/>
              <a:headEnd type="none" w="med" len="med"/>
              <a:tailEnd type="none" w="med" len="med"/>
            </a:ln>
            <a:effectLst/>
          </p:spPr>
          <p:txBody>
            <a:bodyPr rot="0" spcFirstLastPara="0" vertOverflow="overflow" horzOverflow="overflow" vert="horz" wrap="square" lIns="80682" tIns="40341" rIns="80682" bIns="40341" numCol="1" spcCol="0" rtlCol="0" fromWordArt="0" anchor="t" anchorCtr="0" forceAA="0" compatLnSpc="1">
              <a:prstTxWarp prst="textNoShape">
                <a:avLst/>
              </a:prstTxWarp>
              <a:noAutofit/>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grpSp>
          <p:nvGrpSpPr>
            <p:cNvPr id="118" name="Group 117">
              <a:extLst>
                <a:ext uri="{FF2B5EF4-FFF2-40B4-BE49-F238E27FC236}">
                  <a16:creationId xmlns:a16="http://schemas.microsoft.com/office/drawing/2014/main" id="{8C3B1E48-43C3-8636-2D9B-B05B2EE69153}"/>
                </a:ext>
              </a:extLst>
            </p:cNvPr>
            <p:cNvGrpSpPr>
              <a:grpSpLocks noChangeAspect="1"/>
            </p:cNvGrpSpPr>
            <p:nvPr/>
          </p:nvGrpSpPr>
          <p:grpSpPr>
            <a:xfrm>
              <a:off x="3496770" y="2697986"/>
              <a:ext cx="330690" cy="242047"/>
              <a:chOff x="1819334" y="3823724"/>
              <a:chExt cx="200012" cy="146398"/>
            </a:xfrm>
          </p:grpSpPr>
          <p:grpSp>
            <p:nvGrpSpPr>
              <p:cNvPr id="119" name="Group 118">
                <a:extLst>
                  <a:ext uri="{FF2B5EF4-FFF2-40B4-BE49-F238E27FC236}">
                    <a16:creationId xmlns:a16="http://schemas.microsoft.com/office/drawing/2014/main" id="{499A2166-D38B-4E5C-4C26-86108C3CD704}"/>
                  </a:ext>
                </a:extLst>
              </p:cNvPr>
              <p:cNvGrpSpPr/>
              <p:nvPr/>
            </p:nvGrpSpPr>
            <p:grpSpPr>
              <a:xfrm>
                <a:off x="1882186" y="3823724"/>
                <a:ext cx="137160" cy="137160"/>
                <a:chOff x="5343526" y="4217954"/>
                <a:chExt cx="636157" cy="407684"/>
              </a:xfrm>
              <a:noFill/>
            </p:grpSpPr>
            <p:sp>
              <p:nvSpPr>
                <p:cNvPr id="122" name="Rectangle 121">
                  <a:extLst>
                    <a:ext uri="{FF2B5EF4-FFF2-40B4-BE49-F238E27FC236}">
                      <a16:creationId xmlns:a16="http://schemas.microsoft.com/office/drawing/2014/main" id="{CDF6B4F2-BA7C-044C-0BCA-A4B56541ACDF}"/>
                    </a:ext>
                  </a:extLst>
                </p:cNvPr>
                <p:cNvSpPr/>
                <p:nvPr/>
              </p:nvSpPr>
              <p:spPr bwMode="auto">
                <a:xfrm>
                  <a:off x="5343526" y="4217954"/>
                  <a:ext cx="636157" cy="407681"/>
                </a:xfrm>
                <a:prstGeom prst="rect">
                  <a:avLst/>
                </a:prstGeom>
                <a:grp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sp>
              <p:nvSpPr>
                <p:cNvPr id="123" name="Isosceles Triangle 122">
                  <a:extLst>
                    <a:ext uri="{FF2B5EF4-FFF2-40B4-BE49-F238E27FC236}">
                      <a16:creationId xmlns:a16="http://schemas.microsoft.com/office/drawing/2014/main" id="{7A90EC5B-CF4B-3D2C-ED06-C4E749094938}"/>
                    </a:ext>
                  </a:extLst>
                </p:cNvPr>
                <p:cNvSpPr/>
                <p:nvPr/>
              </p:nvSpPr>
              <p:spPr bwMode="auto">
                <a:xfrm>
                  <a:off x="5343526" y="4217954"/>
                  <a:ext cx="636157" cy="407681"/>
                </a:xfrm>
                <a:prstGeom prst="triangle">
                  <a:avLst>
                    <a:gd name="adj" fmla="val 0"/>
                  </a:avLst>
                </a:prstGeom>
                <a:grp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sp>
              <p:nvSpPr>
                <p:cNvPr id="124" name="Isosceles Triangle 123">
                  <a:extLst>
                    <a:ext uri="{FF2B5EF4-FFF2-40B4-BE49-F238E27FC236}">
                      <a16:creationId xmlns:a16="http://schemas.microsoft.com/office/drawing/2014/main" id="{C85C5F31-08E9-457C-BE06-E707141D24BC}"/>
                    </a:ext>
                  </a:extLst>
                </p:cNvPr>
                <p:cNvSpPr/>
                <p:nvPr/>
              </p:nvSpPr>
              <p:spPr bwMode="auto">
                <a:xfrm rot="5400000">
                  <a:off x="5457764" y="4103718"/>
                  <a:ext cx="407682" cy="636157"/>
                </a:xfrm>
                <a:prstGeom prst="triangle">
                  <a:avLst>
                    <a:gd name="adj" fmla="val 0"/>
                  </a:avLst>
                </a:prstGeom>
                <a:grp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grpSp>
          <p:cxnSp>
            <p:nvCxnSpPr>
              <p:cNvPr id="120" name="Straight Connector 119">
                <a:extLst>
                  <a:ext uri="{FF2B5EF4-FFF2-40B4-BE49-F238E27FC236}">
                    <a16:creationId xmlns:a16="http://schemas.microsoft.com/office/drawing/2014/main" id="{3864AD78-7471-676C-4CEC-8E0304131D1E}"/>
                  </a:ext>
                </a:extLst>
              </p:cNvPr>
              <p:cNvCxnSpPr/>
              <p:nvPr/>
            </p:nvCxnSpPr>
            <p:spPr bwMode="auto">
              <a:xfrm flipV="1">
                <a:off x="1819334" y="3823724"/>
                <a:ext cx="0" cy="146398"/>
              </a:xfrm>
              <a:prstGeom prst="line">
                <a:avLst/>
              </a:prstGeom>
              <a:solidFill>
                <a:schemeClr val="accent1"/>
              </a:solidFill>
              <a:ln w="12700" cap="flat" cmpd="sng" algn="ctr">
                <a:solidFill>
                  <a:schemeClr val="tx1"/>
                </a:solidFill>
                <a:prstDash val="solid"/>
                <a:round/>
                <a:headEnd type="none" w="med" len="med"/>
                <a:tailEnd type="none"/>
              </a:ln>
              <a:effectLst/>
            </p:spPr>
          </p:cxnSp>
          <p:cxnSp>
            <p:nvCxnSpPr>
              <p:cNvPr id="121" name="Straight Connector 120">
                <a:extLst>
                  <a:ext uri="{FF2B5EF4-FFF2-40B4-BE49-F238E27FC236}">
                    <a16:creationId xmlns:a16="http://schemas.microsoft.com/office/drawing/2014/main" id="{48B2BDC1-EBBD-A085-9983-B2A15E9D3375}"/>
                  </a:ext>
                </a:extLst>
              </p:cNvPr>
              <p:cNvCxnSpPr/>
              <p:nvPr/>
            </p:nvCxnSpPr>
            <p:spPr bwMode="auto">
              <a:xfrm flipH="1" flipV="1">
                <a:off x="1819334" y="3892303"/>
                <a:ext cx="62851" cy="2"/>
              </a:xfrm>
              <a:prstGeom prst="line">
                <a:avLst/>
              </a:prstGeom>
              <a:solidFill>
                <a:schemeClr val="accent1"/>
              </a:solidFill>
              <a:ln w="12700" cap="flat" cmpd="sng" algn="ctr">
                <a:solidFill>
                  <a:schemeClr val="tx1"/>
                </a:solidFill>
                <a:prstDash val="solid"/>
                <a:round/>
                <a:headEnd type="none" w="med" len="med"/>
                <a:tailEnd type="none"/>
              </a:ln>
              <a:effectLst/>
            </p:spPr>
          </p:cxnSp>
        </p:grpSp>
        <p:sp>
          <p:nvSpPr>
            <p:cNvPr id="125" name="Oval 124">
              <a:extLst>
                <a:ext uri="{FF2B5EF4-FFF2-40B4-BE49-F238E27FC236}">
                  <a16:creationId xmlns:a16="http://schemas.microsoft.com/office/drawing/2014/main" id="{CFDC9939-D9E9-D70B-ACAF-627E0C470817}"/>
                </a:ext>
              </a:extLst>
            </p:cNvPr>
            <p:cNvSpPr>
              <a:spLocks/>
            </p:cNvSpPr>
            <p:nvPr/>
          </p:nvSpPr>
          <p:spPr bwMode="auto">
            <a:xfrm>
              <a:off x="5758828" y="3808832"/>
              <a:ext cx="242047" cy="242047"/>
            </a:xfrm>
            <a:prstGeom prst="ellipse">
              <a:avLst/>
            </a:prstGeom>
            <a:pattFill prst="openDmnd">
              <a:fgClr>
                <a:schemeClr val="tx1"/>
              </a:fgClr>
              <a:bgClr>
                <a:schemeClr val="bg1"/>
              </a:bgClr>
            </a:patt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cxnSp>
          <p:nvCxnSpPr>
            <p:cNvPr id="126" name="Straight Connector 125">
              <a:extLst>
                <a:ext uri="{FF2B5EF4-FFF2-40B4-BE49-F238E27FC236}">
                  <a16:creationId xmlns:a16="http://schemas.microsoft.com/office/drawing/2014/main" id="{2CFC6BD3-E6B8-00DC-FAE9-06F9F9124095}"/>
                </a:ext>
              </a:extLst>
            </p:cNvPr>
            <p:cNvCxnSpPr/>
            <p:nvPr/>
          </p:nvCxnSpPr>
          <p:spPr bwMode="auto">
            <a:xfrm flipH="1">
              <a:off x="3645023" y="4488184"/>
              <a:ext cx="4499544" cy="0"/>
            </a:xfrm>
            <a:prstGeom prst="line">
              <a:avLst/>
            </a:prstGeom>
            <a:solidFill>
              <a:schemeClr val="accent1"/>
            </a:solidFill>
            <a:ln w="31750" cap="flat" cmpd="sng" algn="ctr">
              <a:solidFill>
                <a:schemeClr val="tx1"/>
              </a:solidFill>
              <a:prstDash val="solid"/>
              <a:round/>
              <a:headEnd type="none" w="med" len="med"/>
              <a:tailEnd type="none"/>
            </a:ln>
            <a:effectLst/>
          </p:spPr>
        </p:cxnSp>
        <p:grpSp>
          <p:nvGrpSpPr>
            <p:cNvPr id="127" name="Group 126">
              <a:extLst>
                <a:ext uri="{FF2B5EF4-FFF2-40B4-BE49-F238E27FC236}">
                  <a16:creationId xmlns:a16="http://schemas.microsoft.com/office/drawing/2014/main" id="{A9AB1CDD-93A4-3DF1-6EFB-708B2955D152}"/>
                </a:ext>
              </a:extLst>
            </p:cNvPr>
            <p:cNvGrpSpPr/>
            <p:nvPr/>
          </p:nvGrpSpPr>
          <p:grpSpPr>
            <a:xfrm>
              <a:off x="5758828" y="3354484"/>
              <a:ext cx="242047" cy="242045"/>
              <a:chOff x="6891642" y="2968302"/>
              <a:chExt cx="274320" cy="274318"/>
            </a:xfrm>
          </p:grpSpPr>
          <p:sp>
            <p:nvSpPr>
              <p:cNvPr id="128" name="Rectangle 127">
                <a:extLst>
                  <a:ext uri="{FF2B5EF4-FFF2-40B4-BE49-F238E27FC236}">
                    <a16:creationId xmlns:a16="http://schemas.microsoft.com/office/drawing/2014/main" id="{1FF959A4-80FF-C101-C99B-7BBED8BFBDB1}"/>
                  </a:ext>
                </a:extLst>
              </p:cNvPr>
              <p:cNvSpPr/>
              <p:nvPr/>
            </p:nvSpPr>
            <p:spPr bwMode="auto">
              <a:xfrm>
                <a:off x="6891642" y="2968302"/>
                <a:ext cx="274320" cy="274318"/>
              </a:xfrm>
              <a:prstGeom prst="rect">
                <a:avLst/>
              </a:prstGeom>
              <a:solidFill>
                <a:schemeClr val="bg1"/>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cxnSp>
            <p:nvCxnSpPr>
              <p:cNvPr id="129" name="Straight Connector 128">
                <a:extLst>
                  <a:ext uri="{FF2B5EF4-FFF2-40B4-BE49-F238E27FC236}">
                    <a16:creationId xmlns:a16="http://schemas.microsoft.com/office/drawing/2014/main" id="{5FBC8FFF-26E5-01AD-B406-C8290021A5EF}"/>
                  </a:ext>
                </a:extLst>
              </p:cNvPr>
              <p:cNvCxnSpPr/>
              <p:nvPr/>
            </p:nvCxnSpPr>
            <p:spPr bwMode="auto">
              <a:xfrm>
                <a:off x="6891642" y="2968302"/>
                <a:ext cx="274320" cy="274318"/>
              </a:xfrm>
              <a:prstGeom prst="line">
                <a:avLst/>
              </a:prstGeom>
              <a:solidFill>
                <a:schemeClr val="accent1"/>
              </a:solidFill>
              <a:ln w="12700" cap="flat" cmpd="sng" algn="ctr">
                <a:solidFill>
                  <a:schemeClr val="tx1"/>
                </a:solidFill>
                <a:prstDash val="solid"/>
                <a:round/>
                <a:headEnd type="none" w="med" len="med"/>
                <a:tailEnd type="none"/>
              </a:ln>
              <a:effectLst/>
            </p:spPr>
          </p:cxnSp>
          <p:cxnSp>
            <p:nvCxnSpPr>
              <p:cNvPr id="130" name="Straight Connector 129">
                <a:extLst>
                  <a:ext uri="{FF2B5EF4-FFF2-40B4-BE49-F238E27FC236}">
                    <a16:creationId xmlns:a16="http://schemas.microsoft.com/office/drawing/2014/main" id="{821FB1A9-A60C-581D-A5AF-8F824DB8C5A3}"/>
                  </a:ext>
                </a:extLst>
              </p:cNvPr>
              <p:cNvCxnSpPr/>
              <p:nvPr/>
            </p:nvCxnSpPr>
            <p:spPr bwMode="auto">
              <a:xfrm flipH="1">
                <a:off x="6891642" y="2968302"/>
                <a:ext cx="274320" cy="274318"/>
              </a:xfrm>
              <a:prstGeom prst="line">
                <a:avLst/>
              </a:prstGeom>
              <a:solidFill>
                <a:schemeClr val="accent1"/>
              </a:solidFill>
              <a:ln w="12700" cap="flat" cmpd="sng" algn="ctr">
                <a:solidFill>
                  <a:schemeClr val="tx1"/>
                </a:solidFill>
                <a:prstDash val="solid"/>
                <a:round/>
                <a:headEnd type="none" w="med" len="med"/>
                <a:tailEnd type="none"/>
              </a:ln>
              <a:effectLst/>
            </p:spPr>
          </p:cxnSp>
        </p:grpSp>
        <p:sp>
          <p:nvSpPr>
            <p:cNvPr id="131" name="TextBox 130">
              <a:extLst>
                <a:ext uri="{FF2B5EF4-FFF2-40B4-BE49-F238E27FC236}">
                  <a16:creationId xmlns:a16="http://schemas.microsoft.com/office/drawing/2014/main" id="{4D1671B5-12F5-BFE4-4A7F-E242DF77BF06}"/>
                </a:ext>
              </a:extLst>
            </p:cNvPr>
            <p:cNvSpPr txBox="1"/>
            <p:nvPr/>
          </p:nvSpPr>
          <p:spPr>
            <a:xfrm>
              <a:off x="6602529" y="1844887"/>
              <a:ext cx="1069995" cy="524763"/>
            </a:xfrm>
            <a:prstGeom prst="rect">
              <a:avLst/>
            </a:prstGeom>
            <a:noFill/>
          </p:spPr>
          <p:txBody>
            <a:bodyPr wrap="square" rtlCol="0">
              <a:spAutoFit/>
            </a:bodyPr>
            <a:lstStyle/>
            <a:p>
              <a:pPr algn="ctr"/>
              <a:r>
                <a:rPr lang="en-US" sz="1235" b="1" dirty="0">
                  <a:latin typeface="+mj-lt"/>
                </a:rPr>
                <a:t>GN2 Pressurant</a:t>
              </a:r>
            </a:p>
          </p:txBody>
        </p:sp>
        <p:cxnSp>
          <p:nvCxnSpPr>
            <p:cNvPr id="132" name="Elbow Connector 78">
              <a:extLst>
                <a:ext uri="{FF2B5EF4-FFF2-40B4-BE49-F238E27FC236}">
                  <a16:creationId xmlns:a16="http://schemas.microsoft.com/office/drawing/2014/main" id="{0ED4C37C-EBF8-829D-0F42-1F1B22D4FAE1}"/>
                </a:ext>
              </a:extLst>
            </p:cNvPr>
            <p:cNvCxnSpPr>
              <a:stCxn id="117" idx="0"/>
              <a:endCxn id="137" idx="3"/>
            </p:cNvCxnSpPr>
            <p:nvPr/>
          </p:nvCxnSpPr>
          <p:spPr bwMode="auto">
            <a:xfrm rot="16200000" flipV="1">
              <a:off x="4760524" y="688453"/>
              <a:ext cx="197771" cy="2063898"/>
            </a:xfrm>
            <a:prstGeom prst="bentConnector2">
              <a:avLst/>
            </a:prstGeom>
            <a:solidFill>
              <a:schemeClr val="accent1"/>
            </a:solidFill>
            <a:ln w="31750" cap="flat" cmpd="sng" algn="ctr">
              <a:solidFill>
                <a:schemeClr val="tx1"/>
              </a:solidFill>
              <a:prstDash val="solid"/>
              <a:round/>
              <a:headEnd type="none" w="med" len="med"/>
              <a:tailEnd type="none"/>
            </a:ln>
            <a:effectLst/>
          </p:spPr>
        </p:cxnSp>
        <p:grpSp>
          <p:nvGrpSpPr>
            <p:cNvPr id="133" name="Group 132">
              <a:extLst>
                <a:ext uri="{FF2B5EF4-FFF2-40B4-BE49-F238E27FC236}">
                  <a16:creationId xmlns:a16="http://schemas.microsoft.com/office/drawing/2014/main" id="{A55779E4-3BA6-6C78-2315-F3A05DBA4A43}"/>
                </a:ext>
              </a:extLst>
            </p:cNvPr>
            <p:cNvGrpSpPr>
              <a:grpSpLocks noChangeAspect="1"/>
            </p:cNvGrpSpPr>
            <p:nvPr/>
          </p:nvGrpSpPr>
          <p:grpSpPr>
            <a:xfrm>
              <a:off x="3496770" y="1508130"/>
              <a:ext cx="330690" cy="242047"/>
              <a:chOff x="1819334" y="3823724"/>
              <a:chExt cx="200012" cy="146398"/>
            </a:xfrm>
          </p:grpSpPr>
          <p:grpSp>
            <p:nvGrpSpPr>
              <p:cNvPr id="134" name="Group 133">
                <a:extLst>
                  <a:ext uri="{FF2B5EF4-FFF2-40B4-BE49-F238E27FC236}">
                    <a16:creationId xmlns:a16="http://schemas.microsoft.com/office/drawing/2014/main" id="{9851369A-3737-BE71-C478-96252456853A}"/>
                  </a:ext>
                </a:extLst>
              </p:cNvPr>
              <p:cNvGrpSpPr/>
              <p:nvPr/>
            </p:nvGrpSpPr>
            <p:grpSpPr>
              <a:xfrm>
                <a:off x="1882186" y="3823724"/>
                <a:ext cx="137160" cy="137160"/>
                <a:chOff x="5343526" y="4217954"/>
                <a:chExt cx="636157" cy="407684"/>
              </a:xfrm>
              <a:noFill/>
            </p:grpSpPr>
            <p:sp>
              <p:nvSpPr>
                <p:cNvPr id="137" name="Rectangle 136">
                  <a:extLst>
                    <a:ext uri="{FF2B5EF4-FFF2-40B4-BE49-F238E27FC236}">
                      <a16:creationId xmlns:a16="http://schemas.microsoft.com/office/drawing/2014/main" id="{1FAD834A-40BA-955E-AEC4-F8977B30CCAF}"/>
                    </a:ext>
                  </a:extLst>
                </p:cNvPr>
                <p:cNvSpPr/>
                <p:nvPr/>
              </p:nvSpPr>
              <p:spPr bwMode="auto">
                <a:xfrm>
                  <a:off x="5343526" y="4217954"/>
                  <a:ext cx="636157" cy="407681"/>
                </a:xfrm>
                <a:prstGeom prst="rect">
                  <a:avLst/>
                </a:prstGeom>
                <a:grp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sp>
              <p:nvSpPr>
                <p:cNvPr id="138" name="Isosceles Triangle 137">
                  <a:extLst>
                    <a:ext uri="{FF2B5EF4-FFF2-40B4-BE49-F238E27FC236}">
                      <a16:creationId xmlns:a16="http://schemas.microsoft.com/office/drawing/2014/main" id="{6F8D107C-B91F-CE7B-A3FC-A2961E3108D1}"/>
                    </a:ext>
                  </a:extLst>
                </p:cNvPr>
                <p:cNvSpPr/>
                <p:nvPr/>
              </p:nvSpPr>
              <p:spPr bwMode="auto">
                <a:xfrm>
                  <a:off x="5343526" y="4217954"/>
                  <a:ext cx="636157" cy="407681"/>
                </a:xfrm>
                <a:prstGeom prst="triangle">
                  <a:avLst>
                    <a:gd name="adj" fmla="val 0"/>
                  </a:avLst>
                </a:prstGeom>
                <a:grp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sp>
              <p:nvSpPr>
                <p:cNvPr id="139" name="Isosceles Triangle 138">
                  <a:extLst>
                    <a:ext uri="{FF2B5EF4-FFF2-40B4-BE49-F238E27FC236}">
                      <a16:creationId xmlns:a16="http://schemas.microsoft.com/office/drawing/2014/main" id="{6B8166E1-E82D-8883-6F66-7FFD33312948}"/>
                    </a:ext>
                  </a:extLst>
                </p:cNvPr>
                <p:cNvSpPr/>
                <p:nvPr/>
              </p:nvSpPr>
              <p:spPr bwMode="auto">
                <a:xfrm rot="5400000">
                  <a:off x="5457764" y="4103718"/>
                  <a:ext cx="407682" cy="636157"/>
                </a:xfrm>
                <a:prstGeom prst="triangle">
                  <a:avLst>
                    <a:gd name="adj" fmla="val 0"/>
                  </a:avLst>
                </a:prstGeom>
                <a:grp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grpSp>
          <p:cxnSp>
            <p:nvCxnSpPr>
              <p:cNvPr id="135" name="Straight Connector 134">
                <a:extLst>
                  <a:ext uri="{FF2B5EF4-FFF2-40B4-BE49-F238E27FC236}">
                    <a16:creationId xmlns:a16="http://schemas.microsoft.com/office/drawing/2014/main" id="{75E47039-ED6F-7DCC-CA03-5DC691C20278}"/>
                  </a:ext>
                </a:extLst>
              </p:cNvPr>
              <p:cNvCxnSpPr/>
              <p:nvPr/>
            </p:nvCxnSpPr>
            <p:spPr bwMode="auto">
              <a:xfrm flipV="1">
                <a:off x="1819334" y="3823724"/>
                <a:ext cx="0" cy="146398"/>
              </a:xfrm>
              <a:prstGeom prst="line">
                <a:avLst/>
              </a:prstGeom>
              <a:solidFill>
                <a:schemeClr val="accent1"/>
              </a:solidFill>
              <a:ln w="12700" cap="flat" cmpd="sng" algn="ctr">
                <a:solidFill>
                  <a:schemeClr val="tx1"/>
                </a:solidFill>
                <a:prstDash val="solid"/>
                <a:round/>
                <a:headEnd type="none" w="med" len="med"/>
                <a:tailEnd type="none"/>
              </a:ln>
              <a:effectLst/>
            </p:spPr>
          </p:cxnSp>
          <p:cxnSp>
            <p:nvCxnSpPr>
              <p:cNvPr id="136" name="Straight Connector 135">
                <a:extLst>
                  <a:ext uri="{FF2B5EF4-FFF2-40B4-BE49-F238E27FC236}">
                    <a16:creationId xmlns:a16="http://schemas.microsoft.com/office/drawing/2014/main" id="{BDF5ECD9-F204-035E-08FF-CC7CEE0ADAF8}"/>
                  </a:ext>
                </a:extLst>
              </p:cNvPr>
              <p:cNvCxnSpPr/>
              <p:nvPr/>
            </p:nvCxnSpPr>
            <p:spPr bwMode="auto">
              <a:xfrm flipH="1" flipV="1">
                <a:off x="1819334" y="3892303"/>
                <a:ext cx="62851" cy="2"/>
              </a:xfrm>
              <a:prstGeom prst="line">
                <a:avLst/>
              </a:prstGeom>
              <a:solidFill>
                <a:schemeClr val="accent1"/>
              </a:solidFill>
              <a:ln w="12700" cap="flat" cmpd="sng" algn="ctr">
                <a:solidFill>
                  <a:schemeClr val="tx1"/>
                </a:solidFill>
                <a:prstDash val="solid"/>
                <a:round/>
                <a:headEnd type="none" w="med" len="med"/>
                <a:tailEnd type="none"/>
              </a:ln>
              <a:effectLst/>
            </p:spPr>
          </p:cxnSp>
        </p:grpSp>
        <p:sp>
          <p:nvSpPr>
            <p:cNvPr id="140" name="TextBox 139">
              <a:extLst>
                <a:ext uri="{FF2B5EF4-FFF2-40B4-BE49-F238E27FC236}">
                  <a16:creationId xmlns:a16="http://schemas.microsoft.com/office/drawing/2014/main" id="{21F7EE52-CF53-980E-0A48-775584E565E3}"/>
                </a:ext>
              </a:extLst>
            </p:cNvPr>
            <p:cNvSpPr txBox="1"/>
            <p:nvPr/>
          </p:nvSpPr>
          <p:spPr>
            <a:xfrm>
              <a:off x="6507869" y="2966907"/>
              <a:ext cx="1091970" cy="282385"/>
            </a:xfrm>
            <a:prstGeom prst="rect">
              <a:avLst/>
            </a:prstGeom>
            <a:noFill/>
          </p:spPr>
          <p:txBody>
            <a:bodyPr wrap="square" rtlCol="0">
              <a:spAutoFit/>
            </a:bodyPr>
            <a:lstStyle/>
            <a:p>
              <a:pPr algn="ctr"/>
              <a:r>
                <a:rPr lang="en-US" sz="1235" b="1" dirty="0">
                  <a:latin typeface="+mj-lt"/>
                </a:rPr>
                <a:t>Hydrazine</a:t>
              </a:r>
            </a:p>
          </p:txBody>
        </p:sp>
        <p:sp>
          <p:nvSpPr>
            <p:cNvPr id="141" name="Arc 140">
              <a:extLst>
                <a:ext uri="{FF2B5EF4-FFF2-40B4-BE49-F238E27FC236}">
                  <a16:creationId xmlns:a16="http://schemas.microsoft.com/office/drawing/2014/main" id="{31AACE7A-16CE-F0CD-8AA5-0B55DE15192A}"/>
                </a:ext>
              </a:extLst>
            </p:cNvPr>
            <p:cNvSpPr/>
            <p:nvPr/>
          </p:nvSpPr>
          <p:spPr bwMode="auto">
            <a:xfrm>
              <a:off x="5325750" y="2061134"/>
              <a:ext cx="1131216" cy="660242"/>
            </a:xfrm>
            <a:prstGeom prst="arc">
              <a:avLst>
                <a:gd name="adj1" fmla="val 10868286"/>
                <a:gd name="adj2" fmla="val 0"/>
              </a:avLst>
            </a:prstGeom>
            <a:noFill/>
            <a:ln w="19050" cap="flat" cmpd="sng" algn="ctr">
              <a:solidFill>
                <a:schemeClr val="tx1"/>
              </a:solidFill>
              <a:prstDash val="solid"/>
              <a:round/>
              <a:headEnd type="none" w="med" len="med"/>
              <a:tailEnd type="none"/>
            </a:ln>
            <a:effectLst/>
          </p:spPr>
          <p:txBody>
            <a:bodyPr rot="0" spcFirstLastPara="0" vertOverflow="overflow" horzOverflow="overflow" vert="horz" wrap="square" lIns="80682" tIns="40341" rIns="80682" bIns="40341" numCol="1" spcCol="0" rtlCol="0" fromWordArt="0" anchor="ctr" anchorCtr="0" forceAA="0" compatLnSpc="1">
              <a:prstTxWarp prst="textNoShape">
                <a:avLst/>
              </a:prstTxWarp>
              <a:noAutofit/>
            </a:bodyPr>
            <a:lstStyle/>
            <a:p>
              <a:pPr algn="ctr"/>
              <a:endParaRPr lang="en-US" sz="1588"/>
            </a:p>
          </p:txBody>
        </p:sp>
        <p:cxnSp>
          <p:nvCxnSpPr>
            <p:cNvPr id="142" name="Straight Connector 141">
              <a:extLst>
                <a:ext uri="{FF2B5EF4-FFF2-40B4-BE49-F238E27FC236}">
                  <a16:creationId xmlns:a16="http://schemas.microsoft.com/office/drawing/2014/main" id="{6CFEC434-D9DF-2A3B-E8BA-080F95365C87}"/>
                </a:ext>
              </a:extLst>
            </p:cNvPr>
            <p:cNvCxnSpPr/>
            <p:nvPr/>
          </p:nvCxnSpPr>
          <p:spPr bwMode="auto">
            <a:xfrm flipH="1" flipV="1">
              <a:off x="5878798" y="1943829"/>
              <a:ext cx="764218" cy="117306"/>
            </a:xfrm>
            <a:prstGeom prst="line">
              <a:avLst/>
            </a:prstGeom>
            <a:solidFill>
              <a:schemeClr val="accent1"/>
            </a:solidFill>
            <a:ln w="12700" cap="flat" cmpd="sng" algn="ctr">
              <a:solidFill>
                <a:schemeClr val="tx1"/>
              </a:solidFill>
              <a:prstDash val="solid"/>
              <a:round/>
              <a:headEnd type="none" w="med" len="med"/>
              <a:tailEnd type="arrow"/>
            </a:ln>
            <a:effectLst/>
          </p:spPr>
        </p:cxnSp>
        <p:cxnSp>
          <p:nvCxnSpPr>
            <p:cNvPr id="143" name="Straight Connector 142">
              <a:extLst>
                <a:ext uri="{FF2B5EF4-FFF2-40B4-BE49-F238E27FC236}">
                  <a16:creationId xmlns:a16="http://schemas.microsoft.com/office/drawing/2014/main" id="{41434950-CBD2-15FC-FB8F-5BA323C4337A}"/>
                </a:ext>
              </a:extLst>
            </p:cNvPr>
            <p:cNvCxnSpPr>
              <a:stCxn id="140" idx="1"/>
            </p:cNvCxnSpPr>
            <p:nvPr/>
          </p:nvCxnSpPr>
          <p:spPr bwMode="auto">
            <a:xfrm flipH="1" flipV="1">
              <a:off x="5879852" y="2609245"/>
              <a:ext cx="770722" cy="498855"/>
            </a:xfrm>
            <a:prstGeom prst="line">
              <a:avLst/>
            </a:prstGeom>
            <a:solidFill>
              <a:schemeClr val="accent1"/>
            </a:solidFill>
            <a:ln w="12700" cap="flat" cmpd="sng" algn="ctr">
              <a:solidFill>
                <a:schemeClr val="tx1"/>
              </a:solidFill>
              <a:prstDash val="solid"/>
              <a:round/>
              <a:headEnd type="none" w="med" len="med"/>
              <a:tailEnd type="arrow"/>
            </a:ln>
            <a:effectLst/>
          </p:spPr>
        </p:cxnSp>
        <p:grpSp>
          <p:nvGrpSpPr>
            <p:cNvPr id="144" name="Group 143">
              <a:extLst>
                <a:ext uri="{FF2B5EF4-FFF2-40B4-BE49-F238E27FC236}">
                  <a16:creationId xmlns:a16="http://schemas.microsoft.com/office/drawing/2014/main" id="{35B6AF53-FCF7-D585-B84C-00E0572DF1E2}"/>
                </a:ext>
              </a:extLst>
            </p:cNvPr>
            <p:cNvGrpSpPr>
              <a:grpSpLocks noChangeAspect="1"/>
            </p:cNvGrpSpPr>
            <p:nvPr/>
          </p:nvGrpSpPr>
          <p:grpSpPr>
            <a:xfrm>
              <a:off x="8133457" y="1147567"/>
              <a:ext cx="330690" cy="242047"/>
              <a:chOff x="1819334" y="3823724"/>
              <a:chExt cx="200012" cy="146398"/>
            </a:xfrm>
          </p:grpSpPr>
          <p:grpSp>
            <p:nvGrpSpPr>
              <p:cNvPr id="145" name="Group 144">
                <a:extLst>
                  <a:ext uri="{FF2B5EF4-FFF2-40B4-BE49-F238E27FC236}">
                    <a16:creationId xmlns:a16="http://schemas.microsoft.com/office/drawing/2014/main" id="{584B1F5C-D4D4-F9A1-F389-274EFCD663BD}"/>
                  </a:ext>
                </a:extLst>
              </p:cNvPr>
              <p:cNvGrpSpPr/>
              <p:nvPr/>
            </p:nvGrpSpPr>
            <p:grpSpPr>
              <a:xfrm>
                <a:off x="1882186" y="3823724"/>
                <a:ext cx="137160" cy="137160"/>
                <a:chOff x="5343526" y="4217954"/>
                <a:chExt cx="636157" cy="407684"/>
              </a:xfrm>
              <a:noFill/>
            </p:grpSpPr>
            <p:sp>
              <p:nvSpPr>
                <p:cNvPr id="148" name="Rectangle 147">
                  <a:extLst>
                    <a:ext uri="{FF2B5EF4-FFF2-40B4-BE49-F238E27FC236}">
                      <a16:creationId xmlns:a16="http://schemas.microsoft.com/office/drawing/2014/main" id="{14043E76-E46E-F6E5-8761-75639B200C9C}"/>
                    </a:ext>
                  </a:extLst>
                </p:cNvPr>
                <p:cNvSpPr/>
                <p:nvPr/>
              </p:nvSpPr>
              <p:spPr bwMode="auto">
                <a:xfrm>
                  <a:off x="5343526" y="4217954"/>
                  <a:ext cx="636157" cy="407681"/>
                </a:xfrm>
                <a:prstGeom prst="rect">
                  <a:avLst/>
                </a:prstGeom>
                <a:grp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sp>
              <p:nvSpPr>
                <p:cNvPr id="149" name="Isosceles Triangle 148">
                  <a:extLst>
                    <a:ext uri="{FF2B5EF4-FFF2-40B4-BE49-F238E27FC236}">
                      <a16:creationId xmlns:a16="http://schemas.microsoft.com/office/drawing/2014/main" id="{970E1B39-3DBD-5E36-F771-44D4B2546F54}"/>
                    </a:ext>
                  </a:extLst>
                </p:cNvPr>
                <p:cNvSpPr/>
                <p:nvPr/>
              </p:nvSpPr>
              <p:spPr bwMode="auto">
                <a:xfrm>
                  <a:off x="5343526" y="4217954"/>
                  <a:ext cx="636157" cy="407681"/>
                </a:xfrm>
                <a:prstGeom prst="triangle">
                  <a:avLst>
                    <a:gd name="adj" fmla="val 0"/>
                  </a:avLst>
                </a:prstGeom>
                <a:grp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sp>
              <p:nvSpPr>
                <p:cNvPr id="150" name="Isosceles Triangle 149">
                  <a:extLst>
                    <a:ext uri="{FF2B5EF4-FFF2-40B4-BE49-F238E27FC236}">
                      <a16:creationId xmlns:a16="http://schemas.microsoft.com/office/drawing/2014/main" id="{B5E8F795-5890-11D3-F90B-B6E5A1E4B4AB}"/>
                    </a:ext>
                  </a:extLst>
                </p:cNvPr>
                <p:cNvSpPr/>
                <p:nvPr/>
              </p:nvSpPr>
              <p:spPr bwMode="auto">
                <a:xfrm rot="5400000">
                  <a:off x="5457764" y="4103718"/>
                  <a:ext cx="407682" cy="636157"/>
                </a:xfrm>
                <a:prstGeom prst="triangle">
                  <a:avLst>
                    <a:gd name="adj" fmla="val 0"/>
                  </a:avLst>
                </a:prstGeom>
                <a:grp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grpSp>
          <p:cxnSp>
            <p:nvCxnSpPr>
              <p:cNvPr id="146" name="Straight Connector 145">
                <a:extLst>
                  <a:ext uri="{FF2B5EF4-FFF2-40B4-BE49-F238E27FC236}">
                    <a16:creationId xmlns:a16="http://schemas.microsoft.com/office/drawing/2014/main" id="{C6718289-FB25-BC00-B765-2B1EE1AD106D}"/>
                  </a:ext>
                </a:extLst>
              </p:cNvPr>
              <p:cNvCxnSpPr/>
              <p:nvPr/>
            </p:nvCxnSpPr>
            <p:spPr bwMode="auto">
              <a:xfrm flipV="1">
                <a:off x="1819334" y="3823724"/>
                <a:ext cx="0" cy="146398"/>
              </a:xfrm>
              <a:prstGeom prst="line">
                <a:avLst/>
              </a:prstGeom>
              <a:solidFill>
                <a:schemeClr val="accent1"/>
              </a:solidFill>
              <a:ln w="12700" cap="flat" cmpd="sng" algn="ctr">
                <a:solidFill>
                  <a:schemeClr val="tx1"/>
                </a:solidFill>
                <a:prstDash val="solid"/>
                <a:round/>
                <a:headEnd type="none" w="med" len="med"/>
                <a:tailEnd type="none"/>
              </a:ln>
              <a:effectLst/>
            </p:spPr>
          </p:cxnSp>
          <p:cxnSp>
            <p:nvCxnSpPr>
              <p:cNvPr id="147" name="Straight Connector 146">
                <a:extLst>
                  <a:ext uri="{FF2B5EF4-FFF2-40B4-BE49-F238E27FC236}">
                    <a16:creationId xmlns:a16="http://schemas.microsoft.com/office/drawing/2014/main" id="{F2D7B2D7-FA4C-EF00-4996-ACF8C8528C13}"/>
                  </a:ext>
                </a:extLst>
              </p:cNvPr>
              <p:cNvCxnSpPr/>
              <p:nvPr/>
            </p:nvCxnSpPr>
            <p:spPr bwMode="auto">
              <a:xfrm flipH="1" flipV="1">
                <a:off x="1819334" y="3892303"/>
                <a:ext cx="62851" cy="2"/>
              </a:xfrm>
              <a:prstGeom prst="line">
                <a:avLst/>
              </a:prstGeom>
              <a:solidFill>
                <a:schemeClr val="accent1"/>
              </a:solidFill>
              <a:ln w="12700" cap="flat" cmpd="sng" algn="ctr">
                <a:solidFill>
                  <a:schemeClr val="tx1"/>
                </a:solidFill>
                <a:prstDash val="solid"/>
                <a:round/>
                <a:headEnd type="none" w="med" len="med"/>
                <a:tailEnd type="none"/>
              </a:ln>
              <a:effectLst/>
            </p:spPr>
          </p:cxnSp>
        </p:grpSp>
        <p:sp>
          <p:nvSpPr>
            <p:cNvPr id="151" name="TextBox 150">
              <a:extLst>
                <a:ext uri="{FF2B5EF4-FFF2-40B4-BE49-F238E27FC236}">
                  <a16:creationId xmlns:a16="http://schemas.microsoft.com/office/drawing/2014/main" id="{C6E90779-61DD-383D-033D-B6E06EF9B20B}"/>
                </a:ext>
              </a:extLst>
            </p:cNvPr>
            <p:cNvSpPr txBox="1"/>
            <p:nvPr/>
          </p:nvSpPr>
          <p:spPr>
            <a:xfrm>
              <a:off x="8568062" y="1125918"/>
              <a:ext cx="1485760" cy="282385"/>
            </a:xfrm>
            <a:prstGeom prst="rect">
              <a:avLst/>
            </a:prstGeom>
            <a:noFill/>
          </p:spPr>
          <p:txBody>
            <a:bodyPr wrap="square" rtlCol="0">
              <a:spAutoFit/>
            </a:bodyPr>
            <a:lstStyle/>
            <a:p>
              <a:pPr algn="ctr"/>
              <a:r>
                <a:rPr lang="en-US" sz="1235" b="1" dirty="0">
                  <a:latin typeface="+mj-lt"/>
                </a:rPr>
                <a:t>Fill / Drain Valve</a:t>
              </a:r>
            </a:p>
          </p:txBody>
        </p:sp>
        <p:grpSp>
          <p:nvGrpSpPr>
            <p:cNvPr id="152" name="Group 151">
              <a:extLst>
                <a:ext uri="{FF2B5EF4-FFF2-40B4-BE49-F238E27FC236}">
                  <a16:creationId xmlns:a16="http://schemas.microsoft.com/office/drawing/2014/main" id="{10CFD1A7-FA25-F714-4651-AF936F0F65B6}"/>
                </a:ext>
              </a:extLst>
            </p:cNvPr>
            <p:cNvGrpSpPr/>
            <p:nvPr/>
          </p:nvGrpSpPr>
          <p:grpSpPr>
            <a:xfrm>
              <a:off x="8222100" y="1550873"/>
              <a:ext cx="242047" cy="242045"/>
              <a:chOff x="6891642" y="2968302"/>
              <a:chExt cx="274320" cy="274318"/>
            </a:xfrm>
          </p:grpSpPr>
          <p:sp>
            <p:nvSpPr>
              <p:cNvPr id="153" name="Rectangle 152">
                <a:extLst>
                  <a:ext uri="{FF2B5EF4-FFF2-40B4-BE49-F238E27FC236}">
                    <a16:creationId xmlns:a16="http://schemas.microsoft.com/office/drawing/2014/main" id="{3878153A-9171-5F24-4FB1-DAB84B4EDDCD}"/>
                  </a:ext>
                </a:extLst>
              </p:cNvPr>
              <p:cNvSpPr/>
              <p:nvPr/>
            </p:nvSpPr>
            <p:spPr bwMode="auto">
              <a:xfrm>
                <a:off x="6891642" y="2968302"/>
                <a:ext cx="274320" cy="274318"/>
              </a:xfrm>
              <a:prstGeom prst="rect">
                <a:avLst/>
              </a:prstGeom>
              <a:solidFill>
                <a:schemeClr val="bg1"/>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cxnSp>
            <p:nvCxnSpPr>
              <p:cNvPr id="154" name="Straight Connector 153">
                <a:extLst>
                  <a:ext uri="{FF2B5EF4-FFF2-40B4-BE49-F238E27FC236}">
                    <a16:creationId xmlns:a16="http://schemas.microsoft.com/office/drawing/2014/main" id="{86AA9822-7BD3-D365-F5C1-3387D2C7BF7B}"/>
                  </a:ext>
                </a:extLst>
              </p:cNvPr>
              <p:cNvCxnSpPr/>
              <p:nvPr/>
            </p:nvCxnSpPr>
            <p:spPr bwMode="auto">
              <a:xfrm>
                <a:off x="6891642" y="2968302"/>
                <a:ext cx="274320" cy="274318"/>
              </a:xfrm>
              <a:prstGeom prst="line">
                <a:avLst/>
              </a:prstGeom>
              <a:solidFill>
                <a:schemeClr val="accent1"/>
              </a:solidFill>
              <a:ln w="12700" cap="flat" cmpd="sng" algn="ctr">
                <a:solidFill>
                  <a:schemeClr val="tx1"/>
                </a:solidFill>
                <a:prstDash val="solid"/>
                <a:round/>
                <a:headEnd type="none" w="med" len="med"/>
                <a:tailEnd type="none"/>
              </a:ln>
              <a:effectLst/>
            </p:spPr>
          </p:cxnSp>
          <p:cxnSp>
            <p:nvCxnSpPr>
              <p:cNvPr id="155" name="Straight Connector 154">
                <a:extLst>
                  <a:ext uri="{FF2B5EF4-FFF2-40B4-BE49-F238E27FC236}">
                    <a16:creationId xmlns:a16="http://schemas.microsoft.com/office/drawing/2014/main" id="{F6F0F5A9-E3FA-676C-D7D8-3E25820CF83D}"/>
                  </a:ext>
                </a:extLst>
              </p:cNvPr>
              <p:cNvCxnSpPr/>
              <p:nvPr/>
            </p:nvCxnSpPr>
            <p:spPr bwMode="auto">
              <a:xfrm flipH="1">
                <a:off x="6891642" y="2968302"/>
                <a:ext cx="274320" cy="274318"/>
              </a:xfrm>
              <a:prstGeom prst="line">
                <a:avLst/>
              </a:prstGeom>
              <a:solidFill>
                <a:schemeClr val="accent1"/>
              </a:solidFill>
              <a:ln w="12700" cap="flat" cmpd="sng" algn="ctr">
                <a:solidFill>
                  <a:schemeClr val="tx1"/>
                </a:solidFill>
                <a:prstDash val="solid"/>
                <a:round/>
                <a:headEnd type="none" w="med" len="med"/>
                <a:tailEnd type="none"/>
              </a:ln>
              <a:effectLst/>
            </p:spPr>
          </p:cxnSp>
        </p:grpSp>
        <p:sp>
          <p:nvSpPr>
            <p:cNvPr id="156" name="TextBox 155">
              <a:extLst>
                <a:ext uri="{FF2B5EF4-FFF2-40B4-BE49-F238E27FC236}">
                  <a16:creationId xmlns:a16="http://schemas.microsoft.com/office/drawing/2014/main" id="{A812E38C-B7D1-CCB8-74D0-73F431B2B160}"/>
                </a:ext>
              </a:extLst>
            </p:cNvPr>
            <p:cNvSpPr txBox="1"/>
            <p:nvPr/>
          </p:nvSpPr>
          <p:spPr>
            <a:xfrm>
              <a:off x="8568062" y="1452589"/>
              <a:ext cx="1485761" cy="512798"/>
            </a:xfrm>
            <a:prstGeom prst="rect">
              <a:avLst/>
            </a:prstGeom>
            <a:noFill/>
          </p:spPr>
          <p:txBody>
            <a:bodyPr wrap="square" rtlCol="0">
              <a:spAutoFit/>
            </a:bodyPr>
            <a:lstStyle/>
            <a:p>
              <a:pPr algn="ctr"/>
              <a:r>
                <a:rPr lang="en-US" sz="1200" b="1" dirty="0">
                  <a:latin typeface="+mj-lt"/>
                </a:rPr>
                <a:t>Isolation Valve, Normally Closed</a:t>
              </a:r>
            </a:p>
          </p:txBody>
        </p:sp>
        <p:sp>
          <p:nvSpPr>
            <p:cNvPr id="157" name="Oval 156">
              <a:extLst>
                <a:ext uri="{FF2B5EF4-FFF2-40B4-BE49-F238E27FC236}">
                  <a16:creationId xmlns:a16="http://schemas.microsoft.com/office/drawing/2014/main" id="{1A9123F3-6DEB-E41B-7740-105D22A16CF2}"/>
                </a:ext>
              </a:extLst>
            </p:cNvPr>
            <p:cNvSpPr>
              <a:spLocks/>
            </p:cNvSpPr>
            <p:nvPr/>
          </p:nvSpPr>
          <p:spPr bwMode="auto">
            <a:xfrm>
              <a:off x="8237372" y="1987629"/>
              <a:ext cx="242047" cy="242047"/>
            </a:xfrm>
            <a:prstGeom prst="ellipse">
              <a:avLst/>
            </a:prstGeom>
            <a:pattFill prst="openDmnd">
              <a:fgClr>
                <a:schemeClr val="tx1"/>
              </a:fgClr>
              <a:bgClr>
                <a:schemeClr val="bg1"/>
              </a:bgClr>
            </a:patt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sp>
          <p:nvSpPr>
            <p:cNvPr id="158" name="TextBox 157">
              <a:extLst>
                <a:ext uri="{FF2B5EF4-FFF2-40B4-BE49-F238E27FC236}">
                  <a16:creationId xmlns:a16="http://schemas.microsoft.com/office/drawing/2014/main" id="{B23B4C4A-057B-3D63-FB94-820534246B38}"/>
                </a:ext>
              </a:extLst>
            </p:cNvPr>
            <p:cNvSpPr txBox="1"/>
            <p:nvPr/>
          </p:nvSpPr>
          <p:spPr>
            <a:xfrm>
              <a:off x="8568062" y="1969312"/>
              <a:ext cx="1485760" cy="282385"/>
            </a:xfrm>
            <a:prstGeom prst="rect">
              <a:avLst/>
            </a:prstGeom>
            <a:noFill/>
          </p:spPr>
          <p:txBody>
            <a:bodyPr wrap="square" rtlCol="0">
              <a:spAutoFit/>
            </a:bodyPr>
            <a:lstStyle/>
            <a:p>
              <a:pPr algn="ctr"/>
              <a:r>
                <a:rPr lang="en-US" sz="1235" b="1" dirty="0">
                  <a:latin typeface="+mj-lt"/>
                </a:rPr>
                <a:t>Propellant Filter</a:t>
              </a:r>
            </a:p>
          </p:txBody>
        </p:sp>
        <p:grpSp>
          <p:nvGrpSpPr>
            <p:cNvPr id="159" name="Group 158">
              <a:extLst>
                <a:ext uri="{FF2B5EF4-FFF2-40B4-BE49-F238E27FC236}">
                  <a16:creationId xmlns:a16="http://schemas.microsoft.com/office/drawing/2014/main" id="{B69C9E0C-4A59-2F12-16ED-28E9BF3076AE}"/>
                </a:ext>
              </a:extLst>
            </p:cNvPr>
            <p:cNvGrpSpPr/>
            <p:nvPr/>
          </p:nvGrpSpPr>
          <p:grpSpPr>
            <a:xfrm>
              <a:off x="8140517" y="2458381"/>
              <a:ext cx="403412" cy="605118"/>
              <a:chOff x="8920492" y="4965403"/>
              <a:chExt cx="403412" cy="605118"/>
            </a:xfrm>
          </p:grpSpPr>
          <p:sp>
            <p:nvSpPr>
              <p:cNvPr id="160" name="Isosceles Triangle 159">
                <a:extLst>
                  <a:ext uri="{FF2B5EF4-FFF2-40B4-BE49-F238E27FC236}">
                    <a16:creationId xmlns:a16="http://schemas.microsoft.com/office/drawing/2014/main" id="{668133E6-F8D6-E1CE-1085-3FE3FA443ACE}"/>
                  </a:ext>
                </a:extLst>
              </p:cNvPr>
              <p:cNvSpPr/>
              <p:nvPr/>
            </p:nvSpPr>
            <p:spPr bwMode="auto">
              <a:xfrm>
                <a:off x="8920492" y="5086427"/>
                <a:ext cx="403412" cy="484094"/>
              </a:xfrm>
              <a:prstGeom prst="triangle">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sp>
            <p:nvSpPr>
              <p:cNvPr id="161" name="Rectangle 160">
                <a:extLst>
                  <a:ext uri="{FF2B5EF4-FFF2-40B4-BE49-F238E27FC236}">
                    <a16:creationId xmlns:a16="http://schemas.microsoft.com/office/drawing/2014/main" id="{CF83FCAB-710A-1598-BA33-9C454D01B113}"/>
                  </a:ext>
                </a:extLst>
              </p:cNvPr>
              <p:cNvSpPr/>
              <p:nvPr/>
            </p:nvSpPr>
            <p:spPr bwMode="auto">
              <a:xfrm>
                <a:off x="9001174" y="4965403"/>
                <a:ext cx="242047" cy="242047"/>
              </a:xfrm>
              <a:prstGeom prst="rect">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grpSp>
        <p:sp>
          <p:nvSpPr>
            <p:cNvPr id="162" name="TextBox 161">
              <a:extLst>
                <a:ext uri="{FF2B5EF4-FFF2-40B4-BE49-F238E27FC236}">
                  <a16:creationId xmlns:a16="http://schemas.microsoft.com/office/drawing/2014/main" id="{1BABD038-8277-6B7F-D4E5-F192E393A4E9}"/>
                </a:ext>
              </a:extLst>
            </p:cNvPr>
            <p:cNvSpPr txBox="1"/>
            <p:nvPr/>
          </p:nvSpPr>
          <p:spPr>
            <a:xfrm>
              <a:off x="8568062" y="2559235"/>
              <a:ext cx="1485760" cy="472437"/>
            </a:xfrm>
            <a:prstGeom prst="rect">
              <a:avLst/>
            </a:prstGeom>
            <a:noFill/>
          </p:spPr>
          <p:txBody>
            <a:bodyPr wrap="square" rtlCol="0">
              <a:spAutoFit/>
            </a:bodyPr>
            <a:lstStyle/>
            <a:p>
              <a:pPr algn="ctr"/>
              <a:r>
                <a:rPr lang="en-US" sz="1235" b="1" dirty="0">
                  <a:latin typeface="+mj-lt"/>
                </a:rPr>
                <a:t>MR-111G, 4N Thruster</a:t>
              </a:r>
            </a:p>
          </p:txBody>
        </p:sp>
        <p:sp>
          <p:nvSpPr>
            <p:cNvPr id="163" name="Rectangle 162">
              <a:extLst>
                <a:ext uri="{FF2B5EF4-FFF2-40B4-BE49-F238E27FC236}">
                  <a16:creationId xmlns:a16="http://schemas.microsoft.com/office/drawing/2014/main" id="{F92F9AED-DE09-C694-EB2C-8EC52D9D0016}"/>
                </a:ext>
              </a:extLst>
            </p:cNvPr>
            <p:cNvSpPr/>
            <p:nvPr/>
          </p:nvSpPr>
          <p:spPr bwMode="auto">
            <a:xfrm>
              <a:off x="7829311" y="980498"/>
              <a:ext cx="2381299" cy="2265645"/>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cxnSp>
          <p:nvCxnSpPr>
            <p:cNvPr id="164" name="Elbow Connector 243">
              <a:extLst>
                <a:ext uri="{FF2B5EF4-FFF2-40B4-BE49-F238E27FC236}">
                  <a16:creationId xmlns:a16="http://schemas.microsoft.com/office/drawing/2014/main" id="{24CF7C10-2079-4D5D-6DF3-2E3A45F3FD0F}"/>
                </a:ext>
              </a:extLst>
            </p:cNvPr>
            <p:cNvCxnSpPr>
              <a:endCxn id="122" idx="3"/>
            </p:cNvCxnSpPr>
            <p:nvPr/>
          </p:nvCxnSpPr>
          <p:spPr bwMode="auto">
            <a:xfrm rot="10800000">
              <a:off x="3827461" y="2811373"/>
              <a:ext cx="2063897" cy="349771"/>
            </a:xfrm>
            <a:prstGeom prst="bentConnector3">
              <a:avLst>
                <a:gd name="adj1" fmla="val 50000"/>
              </a:avLst>
            </a:prstGeom>
            <a:solidFill>
              <a:schemeClr val="accent1"/>
            </a:solidFill>
            <a:ln w="31750" cap="flat" cmpd="sng" algn="ctr">
              <a:solidFill>
                <a:schemeClr val="tx1"/>
              </a:solidFill>
              <a:prstDash val="solid"/>
              <a:round/>
              <a:headEnd type="none" w="med" len="med"/>
              <a:tailEnd type="none"/>
            </a:ln>
            <a:effectLst/>
          </p:spPr>
        </p:cxnSp>
        <p:grpSp>
          <p:nvGrpSpPr>
            <p:cNvPr id="165" name="Group 164">
              <a:extLst>
                <a:ext uri="{FF2B5EF4-FFF2-40B4-BE49-F238E27FC236}">
                  <a16:creationId xmlns:a16="http://schemas.microsoft.com/office/drawing/2014/main" id="{F399FDD0-4CE2-8A2A-2975-73128D09ECB5}"/>
                </a:ext>
              </a:extLst>
            </p:cNvPr>
            <p:cNvGrpSpPr/>
            <p:nvPr/>
          </p:nvGrpSpPr>
          <p:grpSpPr>
            <a:xfrm>
              <a:off x="3761797" y="5538114"/>
              <a:ext cx="1855694" cy="611468"/>
              <a:chOff x="2350637" y="5089596"/>
              <a:chExt cx="1855694" cy="611468"/>
            </a:xfrm>
          </p:grpSpPr>
          <p:cxnSp>
            <p:nvCxnSpPr>
              <p:cNvPr id="166" name="Elbow Connector 53">
                <a:extLst>
                  <a:ext uri="{FF2B5EF4-FFF2-40B4-BE49-F238E27FC236}">
                    <a16:creationId xmlns:a16="http://schemas.microsoft.com/office/drawing/2014/main" id="{5B537A46-263B-0186-6438-7687D8BD3507}"/>
                  </a:ext>
                </a:extLst>
              </p:cNvPr>
              <p:cNvCxnSpPr>
                <a:stCxn id="179" idx="0"/>
                <a:endCxn id="173" idx="0"/>
              </p:cNvCxnSpPr>
              <p:nvPr/>
            </p:nvCxnSpPr>
            <p:spPr bwMode="auto">
              <a:xfrm rot="5400000" flipH="1" flipV="1">
                <a:off x="3277429" y="4368750"/>
                <a:ext cx="2111" cy="1452282"/>
              </a:xfrm>
              <a:prstGeom prst="bentConnector3">
                <a:avLst>
                  <a:gd name="adj1" fmla="val 10141355"/>
                </a:avLst>
              </a:prstGeom>
              <a:solidFill>
                <a:schemeClr val="accent1"/>
              </a:solidFill>
              <a:ln w="31750" cap="flat" cmpd="sng" algn="ctr">
                <a:solidFill>
                  <a:schemeClr val="tx1"/>
                </a:solidFill>
                <a:prstDash val="solid"/>
                <a:round/>
                <a:headEnd type="none" w="med" len="med"/>
                <a:tailEnd type="none"/>
              </a:ln>
              <a:effectLst/>
            </p:spPr>
          </p:cxnSp>
          <p:grpSp>
            <p:nvGrpSpPr>
              <p:cNvPr id="167" name="Group 166">
                <a:extLst>
                  <a:ext uri="{FF2B5EF4-FFF2-40B4-BE49-F238E27FC236}">
                    <a16:creationId xmlns:a16="http://schemas.microsoft.com/office/drawing/2014/main" id="{C07A49DA-5C70-CAA8-B366-86D05C58D260}"/>
                  </a:ext>
                </a:extLst>
              </p:cNvPr>
              <p:cNvGrpSpPr>
                <a:grpSpLocks noChangeAspect="1"/>
              </p:cNvGrpSpPr>
              <p:nvPr/>
            </p:nvGrpSpPr>
            <p:grpSpPr>
              <a:xfrm>
                <a:off x="2350637" y="5095946"/>
                <a:ext cx="403412" cy="605118"/>
                <a:chOff x="1546944" y="4608180"/>
                <a:chExt cx="228600" cy="342900"/>
              </a:xfrm>
            </p:grpSpPr>
            <p:sp>
              <p:nvSpPr>
                <p:cNvPr id="178" name="Isosceles Triangle 177">
                  <a:extLst>
                    <a:ext uri="{FF2B5EF4-FFF2-40B4-BE49-F238E27FC236}">
                      <a16:creationId xmlns:a16="http://schemas.microsoft.com/office/drawing/2014/main" id="{05C40B4B-7F3D-B263-B0BC-A4148CE4D5BB}"/>
                    </a:ext>
                  </a:extLst>
                </p:cNvPr>
                <p:cNvSpPr/>
                <p:nvPr/>
              </p:nvSpPr>
              <p:spPr bwMode="auto">
                <a:xfrm>
                  <a:off x="1546944" y="4676760"/>
                  <a:ext cx="228600" cy="274320"/>
                </a:xfrm>
                <a:prstGeom prst="triangle">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sp>
              <p:nvSpPr>
                <p:cNvPr id="179" name="Rectangle 178">
                  <a:extLst>
                    <a:ext uri="{FF2B5EF4-FFF2-40B4-BE49-F238E27FC236}">
                      <a16:creationId xmlns:a16="http://schemas.microsoft.com/office/drawing/2014/main" id="{7151FAB4-52DA-4648-2D07-FF49B85DB581}"/>
                    </a:ext>
                  </a:extLst>
                </p:cNvPr>
                <p:cNvSpPr/>
                <p:nvPr/>
              </p:nvSpPr>
              <p:spPr bwMode="auto">
                <a:xfrm>
                  <a:off x="1592664" y="4608180"/>
                  <a:ext cx="137160" cy="137160"/>
                </a:xfrm>
                <a:prstGeom prst="rect">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grpSp>
          <p:grpSp>
            <p:nvGrpSpPr>
              <p:cNvPr id="168" name="Group 167">
                <a:extLst>
                  <a:ext uri="{FF2B5EF4-FFF2-40B4-BE49-F238E27FC236}">
                    <a16:creationId xmlns:a16="http://schemas.microsoft.com/office/drawing/2014/main" id="{831AA567-664A-E676-E2EE-1201B5BA8ABE}"/>
                  </a:ext>
                </a:extLst>
              </p:cNvPr>
              <p:cNvGrpSpPr>
                <a:grpSpLocks noChangeAspect="1"/>
              </p:cNvGrpSpPr>
              <p:nvPr/>
            </p:nvGrpSpPr>
            <p:grpSpPr>
              <a:xfrm>
                <a:off x="2834731" y="5095946"/>
                <a:ext cx="403412" cy="605118"/>
                <a:chOff x="1546944" y="4608180"/>
                <a:chExt cx="228600" cy="342900"/>
              </a:xfrm>
            </p:grpSpPr>
            <p:sp>
              <p:nvSpPr>
                <p:cNvPr id="176" name="Isosceles Triangle 175">
                  <a:extLst>
                    <a:ext uri="{FF2B5EF4-FFF2-40B4-BE49-F238E27FC236}">
                      <a16:creationId xmlns:a16="http://schemas.microsoft.com/office/drawing/2014/main" id="{19E14389-BD83-D2A1-35C8-386A96F12358}"/>
                    </a:ext>
                  </a:extLst>
                </p:cNvPr>
                <p:cNvSpPr/>
                <p:nvPr/>
              </p:nvSpPr>
              <p:spPr bwMode="auto">
                <a:xfrm>
                  <a:off x="1546944" y="4676760"/>
                  <a:ext cx="228600" cy="274320"/>
                </a:xfrm>
                <a:prstGeom prst="triangle">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sp>
              <p:nvSpPr>
                <p:cNvPr id="177" name="Rectangle 176">
                  <a:extLst>
                    <a:ext uri="{FF2B5EF4-FFF2-40B4-BE49-F238E27FC236}">
                      <a16:creationId xmlns:a16="http://schemas.microsoft.com/office/drawing/2014/main" id="{293B7A3C-EC31-730C-A717-1E3F38C96970}"/>
                    </a:ext>
                  </a:extLst>
                </p:cNvPr>
                <p:cNvSpPr/>
                <p:nvPr/>
              </p:nvSpPr>
              <p:spPr bwMode="auto">
                <a:xfrm>
                  <a:off x="1592664" y="4608180"/>
                  <a:ext cx="137160" cy="137160"/>
                </a:xfrm>
                <a:prstGeom prst="rect">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grpSp>
          <p:grpSp>
            <p:nvGrpSpPr>
              <p:cNvPr id="169" name="Group 168">
                <a:extLst>
                  <a:ext uri="{FF2B5EF4-FFF2-40B4-BE49-F238E27FC236}">
                    <a16:creationId xmlns:a16="http://schemas.microsoft.com/office/drawing/2014/main" id="{6479D50E-71B6-4D4E-D460-4A5E4E514915}"/>
                  </a:ext>
                </a:extLst>
              </p:cNvPr>
              <p:cNvGrpSpPr>
                <a:grpSpLocks noChangeAspect="1"/>
              </p:cNvGrpSpPr>
              <p:nvPr/>
            </p:nvGrpSpPr>
            <p:grpSpPr>
              <a:xfrm>
                <a:off x="3318825" y="5095946"/>
                <a:ext cx="403412" cy="605118"/>
                <a:chOff x="1546944" y="4608180"/>
                <a:chExt cx="228600" cy="342900"/>
              </a:xfrm>
            </p:grpSpPr>
            <p:sp>
              <p:nvSpPr>
                <p:cNvPr id="174" name="Isosceles Triangle 173">
                  <a:extLst>
                    <a:ext uri="{FF2B5EF4-FFF2-40B4-BE49-F238E27FC236}">
                      <a16:creationId xmlns:a16="http://schemas.microsoft.com/office/drawing/2014/main" id="{1D1E95C8-D313-D028-F613-6952CEA11B65}"/>
                    </a:ext>
                  </a:extLst>
                </p:cNvPr>
                <p:cNvSpPr/>
                <p:nvPr/>
              </p:nvSpPr>
              <p:spPr bwMode="auto">
                <a:xfrm>
                  <a:off x="1546944" y="4676760"/>
                  <a:ext cx="228600" cy="274320"/>
                </a:xfrm>
                <a:prstGeom prst="triangle">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sp>
              <p:nvSpPr>
                <p:cNvPr id="175" name="Rectangle 174">
                  <a:extLst>
                    <a:ext uri="{FF2B5EF4-FFF2-40B4-BE49-F238E27FC236}">
                      <a16:creationId xmlns:a16="http://schemas.microsoft.com/office/drawing/2014/main" id="{A2D7014F-3F9B-1310-19BD-821643DF71C5}"/>
                    </a:ext>
                  </a:extLst>
                </p:cNvPr>
                <p:cNvSpPr/>
                <p:nvPr/>
              </p:nvSpPr>
              <p:spPr bwMode="auto">
                <a:xfrm>
                  <a:off x="1592664" y="4608180"/>
                  <a:ext cx="137160" cy="137160"/>
                </a:xfrm>
                <a:prstGeom prst="rect">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grpSp>
          <p:grpSp>
            <p:nvGrpSpPr>
              <p:cNvPr id="170" name="Group 169">
                <a:extLst>
                  <a:ext uri="{FF2B5EF4-FFF2-40B4-BE49-F238E27FC236}">
                    <a16:creationId xmlns:a16="http://schemas.microsoft.com/office/drawing/2014/main" id="{1DDD779F-BDAA-0238-4A9C-8252619D24A2}"/>
                  </a:ext>
                </a:extLst>
              </p:cNvPr>
              <p:cNvGrpSpPr>
                <a:grpSpLocks noChangeAspect="1"/>
              </p:cNvGrpSpPr>
              <p:nvPr/>
            </p:nvGrpSpPr>
            <p:grpSpPr>
              <a:xfrm>
                <a:off x="3802919" y="5093835"/>
                <a:ext cx="403412" cy="605118"/>
                <a:chOff x="1546944" y="4608180"/>
                <a:chExt cx="228600" cy="342900"/>
              </a:xfrm>
            </p:grpSpPr>
            <p:sp>
              <p:nvSpPr>
                <p:cNvPr id="172" name="Isosceles Triangle 171">
                  <a:extLst>
                    <a:ext uri="{FF2B5EF4-FFF2-40B4-BE49-F238E27FC236}">
                      <a16:creationId xmlns:a16="http://schemas.microsoft.com/office/drawing/2014/main" id="{8D462EEB-602F-1960-5484-8056D36D8BAA}"/>
                    </a:ext>
                  </a:extLst>
                </p:cNvPr>
                <p:cNvSpPr/>
                <p:nvPr/>
              </p:nvSpPr>
              <p:spPr bwMode="auto">
                <a:xfrm>
                  <a:off x="1546944" y="4676760"/>
                  <a:ext cx="228600" cy="274320"/>
                </a:xfrm>
                <a:prstGeom prst="triangle">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sp>
              <p:nvSpPr>
                <p:cNvPr id="173" name="Rectangle 172">
                  <a:extLst>
                    <a:ext uri="{FF2B5EF4-FFF2-40B4-BE49-F238E27FC236}">
                      <a16:creationId xmlns:a16="http://schemas.microsoft.com/office/drawing/2014/main" id="{D6C73BB5-D221-A274-83A7-4A82CC8762D4}"/>
                    </a:ext>
                  </a:extLst>
                </p:cNvPr>
                <p:cNvSpPr/>
                <p:nvPr/>
              </p:nvSpPr>
              <p:spPr bwMode="auto">
                <a:xfrm>
                  <a:off x="1592664" y="4608180"/>
                  <a:ext cx="137160" cy="137160"/>
                </a:xfrm>
                <a:prstGeom prst="rect">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grpSp>
          <p:cxnSp>
            <p:nvCxnSpPr>
              <p:cNvPr id="171" name="Elbow Connector 247">
                <a:extLst>
                  <a:ext uri="{FF2B5EF4-FFF2-40B4-BE49-F238E27FC236}">
                    <a16:creationId xmlns:a16="http://schemas.microsoft.com/office/drawing/2014/main" id="{ACD4080E-5827-062B-4688-E8DB3CAD5C7A}"/>
                  </a:ext>
                </a:extLst>
              </p:cNvPr>
              <p:cNvCxnSpPr>
                <a:stCxn id="177" idx="0"/>
                <a:endCxn id="175" idx="0"/>
              </p:cNvCxnSpPr>
              <p:nvPr/>
            </p:nvCxnSpPr>
            <p:spPr bwMode="auto">
              <a:xfrm rot="5400000" flipH="1" flipV="1">
                <a:off x="3278484" y="4853899"/>
                <a:ext cx="12700" cy="484094"/>
              </a:xfrm>
              <a:prstGeom prst="bentConnector3">
                <a:avLst>
                  <a:gd name="adj1" fmla="val 1669094"/>
                </a:avLst>
              </a:prstGeom>
              <a:solidFill>
                <a:schemeClr val="accent1"/>
              </a:solidFill>
              <a:ln w="31750" cap="flat" cmpd="sng" algn="ctr">
                <a:solidFill>
                  <a:schemeClr val="tx1"/>
                </a:solidFill>
                <a:prstDash val="solid"/>
                <a:round/>
                <a:headEnd type="none" w="med" len="med"/>
                <a:tailEnd type="none"/>
              </a:ln>
              <a:effectLst/>
            </p:spPr>
          </p:cxnSp>
        </p:grpSp>
        <p:grpSp>
          <p:nvGrpSpPr>
            <p:cNvPr id="180" name="Group 179">
              <a:extLst>
                <a:ext uri="{FF2B5EF4-FFF2-40B4-BE49-F238E27FC236}">
                  <a16:creationId xmlns:a16="http://schemas.microsoft.com/office/drawing/2014/main" id="{D3CB189A-EAE6-87A9-5C76-8A3598F482AD}"/>
                </a:ext>
              </a:extLst>
            </p:cNvPr>
            <p:cNvGrpSpPr/>
            <p:nvPr/>
          </p:nvGrpSpPr>
          <p:grpSpPr>
            <a:xfrm>
              <a:off x="6158922" y="5540225"/>
              <a:ext cx="1855694" cy="611468"/>
              <a:chOff x="2350637" y="5089596"/>
              <a:chExt cx="1855694" cy="611468"/>
            </a:xfrm>
          </p:grpSpPr>
          <p:cxnSp>
            <p:nvCxnSpPr>
              <p:cNvPr id="181" name="Elbow Connector 254">
                <a:extLst>
                  <a:ext uri="{FF2B5EF4-FFF2-40B4-BE49-F238E27FC236}">
                    <a16:creationId xmlns:a16="http://schemas.microsoft.com/office/drawing/2014/main" id="{B50861C2-5A58-A2B5-AD0A-8A7917FF3133}"/>
                  </a:ext>
                </a:extLst>
              </p:cNvPr>
              <p:cNvCxnSpPr>
                <a:stCxn id="194" idx="0"/>
                <a:endCxn id="188" idx="0"/>
              </p:cNvCxnSpPr>
              <p:nvPr/>
            </p:nvCxnSpPr>
            <p:spPr bwMode="auto">
              <a:xfrm rot="5400000" flipH="1" flipV="1">
                <a:off x="3277429" y="4368750"/>
                <a:ext cx="2111" cy="1452282"/>
              </a:xfrm>
              <a:prstGeom prst="bentConnector3">
                <a:avLst>
                  <a:gd name="adj1" fmla="val 9747324"/>
                </a:avLst>
              </a:prstGeom>
              <a:solidFill>
                <a:schemeClr val="accent1"/>
              </a:solidFill>
              <a:ln w="31750" cap="flat" cmpd="sng" algn="ctr">
                <a:solidFill>
                  <a:schemeClr val="tx1"/>
                </a:solidFill>
                <a:prstDash val="solid"/>
                <a:round/>
                <a:headEnd type="none" w="med" len="med"/>
                <a:tailEnd type="none"/>
              </a:ln>
              <a:effectLst/>
            </p:spPr>
          </p:cxnSp>
          <p:grpSp>
            <p:nvGrpSpPr>
              <p:cNvPr id="182" name="Group 181">
                <a:extLst>
                  <a:ext uri="{FF2B5EF4-FFF2-40B4-BE49-F238E27FC236}">
                    <a16:creationId xmlns:a16="http://schemas.microsoft.com/office/drawing/2014/main" id="{E449BFF5-2937-5515-E7AA-9F452B433650}"/>
                  </a:ext>
                </a:extLst>
              </p:cNvPr>
              <p:cNvGrpSpPr>
                <a:grpSpLocks noChangeAspect="1"/>
              </p:cNvGrpSpPr>
              <p:nvPr/>
            </p:nvGrpSpPr>
            <p:grpSpPr>
              <a:xfrm>
                <a:off x="2350637" y="5095946"/>
                <a:ext cx="403412" cy="605118"/>
                <a:chOff x="1546944" y="4608180"/>
                <a:chExt cx="228600" cy="342900"/>
              </a:xfrm>
            </p:grpSpPr>
            <p:sp>
              <p:nvSpPr>
                <p:cNvPr id="193" name="Isosceles Triangle 192">
                  <a:extLst>
                    <a:ext uri="{FF2B5EF4-FFF2-40B4-BE49-F238E27FC236}">
                      <a16:creationId xmlns:a16="http://schemas.microsoft.com/office/drawing/2014/main" id="{1E7DFD14-222A-25A6-7A5E-3C280140B909}"/>
                    </a:ext>
                  </a:extLst>
                </p:cNvPr>
                <p:cNvSpPr/>
                <p:nvPr/>
              </p:nvSpPr>
              <p:spPr bwMode="auto">
                <a:xfrm>
                  <a:off x="1546944" y="4676760"/>
                  <a:ext cx="228600" cy="274320"/>
                </a:xfrm>
                <a:prstGeom prst="triangle">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sp>
              <p:nvSpPr>
                <p:cNvPr id="194" name="Rectangle 193">
                  <a:extLst>
                    <a:ext uri="{FF2B5EF4-FFF2-40B4-BE49-F238E27FC236}">
                      <a16:creationId xmlns:a16="http://schemas.microsoft.com/office/drawing/2014/main" id="{F0734422-5BCB-EBEE-56DB-89CBA1F45A7A}"/>
                    </a:ext>
                  </a:extLst>
                </p:cNvPr>
                <p:cNvSpPr/>
                <p:nvPr/>
              </p:nvSpPr>
              <p:spPr bwMode="auto">
                <a:xfrm>
                  <a:off x="1592664" y="4608180"/>
                  <a:ext cx="137160" cy="137160"/>
                </a:xfrm>
                <a:prstGeom prst="rect">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grpSp>
          <p:grpSp>
            <p:nvGrpSpPr>
              <p:cNvPr id="183" name="Group 182">
                <a:extLst>
                  <a:ext uri="{FF2B5EF4-FFF2-40B4-BE49-F238E27FC236}">
                    <a16:creationId xmlns:a16="http://schemas.microsoft.com/office/drawing/2014/main" id="{858E7EB3-BD08-68E1-1A6D-ACAB14F2460B}"/>
                  </a:ext>
                </a:extLst>
              </p:cNvPr>
              <p:cNvGrpSpPr>
                <a:grpSpLocks noChangeAspect="1"/>
              </p:cNvGrpSpPr>
              <p:nvPr/>
            </p:nvGrpSpPr>
            <p:grpSpPr>
              <a:xfrm>
                <a:off x="2834731" y="5095946"/>
                <a:ext cx="403412" cy="605118"/>
                <a:chOff x="1546944" y="4608180"/>
                <a:chExt cx="228600" cy="342900"/>
              </a:xfrm>
            </p:grpSpPr>
            <p:sp>
              <p:nvSpPr>
                <p:cNvPr id="191" name="Isosceles Triangle 190">
                  <a:extLst>
                    <a:ext uri="{FF2B5EF4-FFF2-40B4-BE49-F238E27FC236}">
                      <a16:creationId xmlns:a16="http://schemas.microsoft.com/office/drawing/2014/main" id="{3B7AB3E6-769D-D212-0EB3-CF19227D9C41}"/>
                    </a:ext>
                  </a:extLst>
                </p:cNvPr>
                <p:cNvSpPr/>
                <p:nvPr/>
              </p:nvSpPr>
              <p:spPr bwMode="auto">
                <a:xfrm>
                  <a:off x="1546944" y="4676760"/>
                  <a:ext cx="228600" cy="274320"/>
                </a:xfrm>
                <a:prstGeom prst="triangle">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sp>
              <p:nvSpPr>
                <p:cNvPr id="192" name="Rectangle 191">
                  <a:extLst>
                    <a:ext uri="{FF2B5EF4-FFF2-40B4-BE49-F238E27FC236}">
                      <a16:creationId xmlns:a16="http://schemas.microsoft.com/office/drawing/2014/main" id="{D48CFDAC-8790-C230-5040-F9C53E8C7850}"/>
                    </a:ext>
                  </a:extLst>
                </p:cNvPr>
                <p:cNvSpPr/>
                <p:nvPr/>
              </p:nvSpPr>
              <p:spPr bwMode="auto">
                <a:xfrm>
                  <a:off x="1592664" y="4608180"/>
                  <a:ext cx="137160" cy="137160"/>
                </a:xfrm>
                <a:prstGeom prst="rect">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grpSp>
          <p:grpSp>
            <p:nvGrpSpPr>
              <p:cNvPr id="184" name="Group 183">
                <a:extLst>
                  <a:ext uri="{FF2B5EF4-FFF2-40B4-BE49-F238E27FC236}">
                    <a16:creationId xmlns:a16="http://schemas.microsoft.com/office/drawing/2014/main" id="{4B3410F9-FA13-2672-B8B0-3CA4A1205605}"/>
                  </a:ext>
                </a:extLst>
              </p:cNvPr>
              <p:cNvGrpSpPr>
                <a:grpSpLocks noChangeAspect="1"/>
              </p:cNvGrpSpPr>
              <p:nvPr/>
            </p:nvGrpSpPr>
            <p:grpSpPr>
              <a:xfrm>
                <a:off x="3318825" y="5095946"/>
                <a:ext cx="403412" cy="605118"/>
                <a:chOff x="1546944" y="4608180"/>
                <a:chExt cx="228600" cy="342900"/>
              </a:xfrm>
            </p:grpSpPr>
            <p:sp>
              <p:nvSpPr>
                <p:cNvPr id="189" name="Isosceles Triangle 188">
                  <a:extLst>
                    <a:ext uri="{FF2B5EF4-FFF2-40B4-BE49-F238E27FC236}">
                      <a16:creationId xmlns:a16="http://schemas.microsoft.com/office/drawing/2014/main" id="{E25E12D7-D62C-C8EB-97E4-92B4E7D58467}"/>
                    </a:ext>
                  </a:extLst>
                </p:cNvPr>
                <p:cNvSpPr/>
                <p:nvPr/>
              </p:nvSpPr>
              <p:spPr bwMode="auto">
                <a:xfrm>
                  <a:off x="1546944" y="4676760"/>
                  <a:ext cx="228600" cy="274320"/>
                </a:xfrm>
                <a:prstGeom prst="triangle">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sp>
              <p:nvSpPr>
                <p:cNvPr id="190" name="Rectangle 189">
                  <a:extLst>
                    <a:ext uri="{FF2B5EF4-FFF2-40B4-BE49-F238E27FC236}">
                      <a16:creationId xmlns:a16="http://schemas.microsoft.com/office/drawing/2014/main" id="{0C204AC2-A744-B31B-CE99-86C29EDD41EE}"/>
                    </a:ext>
                  </a:extLst>
                </p:cNvPr>
                <p:cNvSpPr/>
                <p:nvPr/>
              </p:nvSpPr>
              <p:spPr bwMode="auto">
                <a:xfrm>
                  <a:off x="1592664" y="4608180"/>
                  <a:ext cx="137160" cy="137160"/>
                </a:xfrm>
                <a:prstGeom prst="rect">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grpSp>
          <p:grpSp>
            <p:nvGrpSpPr>
              <p:cNvPr id="185" name="Group 184">
                <a:extLst>
                  <a:ext uri="{FF2B5EF4-FFF2-40B4-BE49-F238E27FC236}">
                    <a16:creationId xmlns:a16="http://schemas.microsoft.com/office/drawing/2014/main" id="{4092FE62-773F-5A2E-6B59-5BCF3DE50DD3}"/>
                  </a:ext>
                </a:extLst>
              </p:cNvPr>
              <p:cNvGrpSpPr>
                <a:grpSpLocks noChangeAspect="1"/>
              </p:cNvGrpSpPr>
              <p:nvPr/>
            </p:nvGrpSpPr>
            <p:grpSpPr>
              <a:xfrm>
                <a:off x="3802919" y="5093835"/>
                <a:ext cx="403412" cy="605118"/>
                <a:chOff x="1546944" y="4608180"/>
                <a:chExt cx="228600" cy="342900"/>
              </a:xfrm>
            </p:grpSpPr>
            <p:sp>
              <p:nvSpPr>
                <p:cNvPr id="187" name="Isosceles Triangle 186">
                  <a:extLst>
                    <a:ext uri="{FF2B5EF4-FFF2-40B4-BE49-F238E27FC236}">
                      <a16:creationId xmlns:a16="http://schemas.microsoft.com/office/drawing/2014/main" id="{6CB6A2EB-1D09-4722-D9CA-1282EC3653EB}"/>
                    </a:ext>
                  </a:extLst>
                </p:cNvPr>
                <p:cNvSpPr/>
                <p:nvPr/>
              </p:nvSpPr>
              <p:spPr bwMode="auto">
                <a:xfrm>
                  <a:off x="1546944" y="4676760"/>
                  <a:ext cx="228600" cy="274320"/>
                </a:xfrm>
                <a:prstGeom prst="triangle">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sp>
              <p:nvSpPr>
                <p:cNvPr id="188" name="Rectangle 187">
                  <a:extLst>
                    <a:ext uri="{FF2B5EF4-FFF2-40B4-BE49-F238E27FC236}">
                      <a16:creationId xmlns:a16="http://schemas.microsoft.com/office/drawing/2014/main" id="{7F83F049-4DA6-827F-4E72-7FB2D554446C}"/>
                    </a:ext>
                  </a:extLst>
                </p:cNvPr>
                <p:cNvSpPr/>
                <p:nvPr/>
              </p:nvSpPr>
              <p:spPr bwMode="auto">
                <a:xfrm>
                  <a:off x="1592664" y="4608180"/>
                  <a:ext cx="137160" cy="137160"/>
                </a:xfrm>
                <a:prstGeom prst="rect">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grpSp>
          <p:cxnSp>
            <p:nvCxnSpPr>
              <p:cNvPr id="186" name="Elbow Connector 259">
                <a:extLst>
                  <a:ext uri="{FF2B5EF4-FFF2-40B4-BE49-F238E27FC236}">
                    <a16:creationId xmlns:a16="http://schemas.microsoft.com/office/drawing/2014/main" id="{ED3BC99C-D070-02DD-07C8-3BCED18FA452}"/>
                  </a:ext>
                </a:extLst>
              </p:cNvPr>
              <p:cNvCxnSpPr>
                <a:stCxn id="192" idx="0"/>
                <a:endCxn id="190" idx="0"/>
              </p:cNvCxnSpPr>
              <p:nvPr/>
            </p:nvCxnSpPr>
            <p:spPr bwMode="auto">
              <a:xfrm rot="5400000" flipH="1" flipV="1">
                <a:off x="3278484" y="4853899"/>
                <a:ext cx="12700" cy="484094"/>
              </a:xfrm>
              <a:prstGeom prst="bentConnector3">
                <a:avLst>
                  <a:gd name="adj1" fmla="val 1669094"/>
                </a:avLst>
              </a:prstGeom>
              <a:solidFill>
                <a:schemeClr val="accent1"/>
              </a:solidFill>
              <a:ln w="31750" cap="flat" cmpd="sng" algn="ctr">
                <a:solidFill>
                  <a:schemeClr val="tx1"/>
                </a:solidFill>
                <a:prstDash val="solid"/>
                <a:round/>
                <a:headEnd type="none" w="med" len="med"/>
                <a:tailEnd type="none"/>
              </a:ln>
              <a:effectLst/>
            </p:spPr>
          </p:cxnSp>
        </p:grpSp>
        <p:grpSp>
          <p:nvGrpSpPr>
            <p:cNvPr id="195" name="Group 194">
              <a:extLst>
                <a:ext uri="{FF2B5EF4-FFF2-40B4-BE49-F238E27FC236}">
                  <a16:creationId xmlns:a16="http://schemas.microsoft.com/office/drawing/2014/main" id="{0929AC8D-D462-C919-E570-965DB59761A4}"/>
                </a:ext>
              </a:extLst>
            </p:cNvPr>
            <p:cNvGrpSpPr/>
            <p:nvPr/>
          </p:nvGrpSpPr>
          <p:grpSpPr>
            <a:xfrm rot="16200000">
              <a:off x="7741606" y="4182450"/>
              <a:ext cx="1855694" cy="611468"/>
              <a:chOff x="2350637" y="5089596"/>
              <a:chExt cx="1855694" cy="611468"/>
            </a:xfrm>
          </p:grpSpPr>
          <p:cxnSp>
            <p:nvCxnSpPr>
              <p:cNvPr id="196" name="Elbow Connector 269">
                <a:extLst>
                  <a:ext uri="{FF2B5EF4-FFF2-40B4-BE49-F238E27FC236}">
                    <a16:creationId xmlns:a16="http://schemas.microsoft.com/office/drawing/2014/main" id="{28A26EDF-14D4-A5C5-F8F7-FAF5A9D3E6DE}"/>
                  </a:ext>
                </a:extLst>
              </p:cNvPr>
              <p:cNvCxnSpPr>
                <a:stCxn id="209" idx="0"/>
                <a:endCxn id="203" idx="0"/>
              </p:cNvCxnSpPr>
              <p:nvPr/>
            </p:nvCxnSpPr>
            <p:spPr bwMode="auto">
              <a:xfrm rot="5400000" flipH="1" flipV="1">
                <a:off x="3277429" y="4368750"/>
                <a:ext cx="2111" cy="1452282"/>
              </a:xfrm>
              <a:prstGeom prst="bentConnector3">
                <a:avLst>
                  <a:gd name="adj1" fmla="val 10928944"/>
                </a:avLst>
              </a:prstGeom>
              <a:solidFill>
                <a:schemeClr val="accent1"/>
              </a:solidFill>
              <a:ln w="31750" cap="flat" cmpd="sng" algn="ctr">
                <a:solidFill>
                  <a:schemeClr val="tx1"/>
                </a:solidFill>
                <a:prstDash val="solid"/>
                <a:round/>
                <a:headEnd type="none" w="med" len="med"/>
                <a:tailEnd type="none"/>
              </a:ln>
              <a:effectLst/>
            </p:spPr>
          </p:cxnSp>
          <p:grpSp>
            <p:nvGrpSpPr>
              <p:cNvPr id="197" name="Group 196">
                <a:extLst>
                  <a:ext uri="{FF2B5EF4-FFF2-40B4-BE49-F238E27FC236}">
                    <a16:creationId xmlns:a16="http://schemas.microsoft.com/office/drawing/2014/main" id="{7F24995C-AB6B-D9FC-4E31-B8154D2E475D}"/>
                  </a:ext>
                </a:extLst>
              </p:cNvPr>
              <p:cNvGrpSpPr>
                <a:grpSpLocks noChangeAspect="1"/>
              </p:cNvGrpSpPr>
              <p:nvPr/>
            </p:nvGrpSpPr>
            <p:grpSpPr>
              <a:xfrm>
                <a:off x="2350637" y="5095946"/>
                <a:ext cx="403412" cy="605118"/>
                <a:chOff x="1546944" y="4608180"/>
                <a:chExt cx="228600" cy="342900"/>
              </a:xfrm>
            </p:grpSpPr>
            <p:sp>
              <p:nvSpPr>
                <p:cNvPr id="208" name="Isosceles Triangle 207">
                  <a:extLst>
                    <a:ext uri="{FF2B5EF4-FFF2-40B4-BE49-F238E27FC236}">
                      <a16:creationId xmlns:a16="http://schemas.microsoft.com/office/drawing/2014/main" id="{A70668CF-2567-5530-B0CD-3FA447CBF367}"/>
                    </a:ext>
                  </a:extLst>
                </p:cNvPr>
                <p:cNvSpPr/>
                <p:nvPr/>
              </p:nvSpPr>
              <p:spPr bwMode="auto">
                <a:xfrm>
                  <a:off x="1546944" y="4676760"/>
                  <a:ext cx="228600" cy="274320"/>
                </a:xfrm>
                <a:prstGeom prst="triangle">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sp>
              <p:nvSpPr>
                <p:cNvPr id="209" name="Rectangle 208">
                  <a:extLst>
                    <a:ext uri="{FF2B5EF4-FFF2-40B4-BE49-F238E27FC236}">
                      <a16:creationId xmlns:a16="http://schemas.microsoft.com/office/drawing/2014/main" id="{3574FA80-8DD1-B753-CCAB-4E6DF4822C8B}"/>
                    </a:ext>
                  </a:extLst>
                </p:cNvPr>
                <p:cNvSpPr/>
                <p:nvPr/>
              </p:nvSpPr>
              <p:spPr bwMode="auto">
                <a:xfrm>
                  <a:off x="1592664" y="4608180"/>
                  <a:ext cx="137160" cy="137160"/>
                </a:xfrm>
                <a:prstGeom prst="rect">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grpSp>
          <p:grpSp>
            <p:nvGrpSpPr>
              <p:cNvPr id="198" name="Group 197">
                <a:extLst>
                  <a:ext uri="{FF2B5EF4-FFF2-40B4-BE49-F238E27FC236}">
                    <a16:creationId xmlns:a16="http://schemas.microsoft.com/office/drawing/2014/main" id="{DCDAD741-5972-55A9-2396-3DFB3E60F8A7}"/>
                  </a:ext>
                </a:extLst>
              </p:cNvPr>
              <p:cNvGrpSpPr>
                <a:grpSpLocks noChangeAspect="1"/>
              </p:cNvGrpSpPr>
              <p:nvPr/>
            </p:nvGrpSpPr>
            <p:grpSpPr>
              <a:xfrm>
                <a:off x="2834731" y="5095946"/>
                <a:ext cx="403412" cy="605118"/>
                <a:chOff x="1546944" y="4608180"/>
                <a:chExt cx="228600" cy="342900"/>
              </a:xfrm>
            </p:grpSpPr>
            <p:sp>
              <p:nvSpPr>
                <p:cNvPr id="206" name="Isosceles Triangle 205">
                  <a:extLst>
                    <a:ext uri="{FF2B5EF4-FFF2-40B4-BE49-F238E27FC236}">
                      <a16:creationId xmlns:a16="http://schemas.microsoft.com/office/drawing/2014/main" id="{D2DEC335-EC56-B80D-7762-2446B54447A9}"/>
                    </a:ext>
                  </a:extLst>
                </p:cNvPr>
                <p:cNvSpPr/>
                <p:nvPr/>
              </p:nvSpPr>
              <p:spPr bwMode="auto">
                <a:xfrm>
                  <a:off x="1546944" y="4676760"/>
                  <a:ext cx="228600" cy="274320"/>
                </a:xfrm>
                <a:prstGeom prst="triangle">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sp>
              <p:nvSpPr>
                <p:cNvPr id="207" name="Rectangle 206">
                  <a:extLst>
                    <a:ext uri="{FF2B5EF4-FFF2-40B4-BE49-F238E27FC236}">
                      <a16:creationId xmlns:a16="http://schemas.microsoft.com/office/drawing/2014/main" id="{DB8B9903-EA77-0888-9ADE-7C696B9EB36D}"/>
                    </a:ext>
                  </a:extLst>
                </p:cNvPr>
                <p:cNvSpPr/>
                <p:nvPr/>
              </p:nvSpPr>
              <p:spPr bwMode="auto">
                <a:xfrm>
                  <a:off x="1592664" y="4608180"/>
                  <a:ext cx="137160" cy="137160"/>
                </a:xfrm>
                <a:prstGeom prst="rect">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grpSp>
          <p:grpSp>
            <p:nvGrpSpPr>
              <p:cNvPr id="199" name="Group 198">
                <a:extLst>
                  <a:ext uri="{FF2B5EF4-FFF2-40B4-BE49-F238E27FC236}">
                    <a16:creationId xmlns:a16="http://schemas.microsoft.com/office/drawing/2014/main" id="{52CDCD97-02DA-D56E-42E3-672094385823}"/>
                  </a:ext>
                </a:extLst>
              </p:cNvPr>
              <p:cNvGrpSpPr>
                <a:grpSpLocks noChangeAspect="1"/>
              </p:cNvGrpSpPr>
              <p:nvPr/>
            </p:nvGrpSpPr>
            <p:grpSpPr>
              <a:xfrm>
                <a:off x="3318825" y="5095946"/>
                <a:ext cx="403412" cy="605118"/>
                <a:chOff x="1546944" y="4608180"/>
                <a:chExt cx="228600" cy="342900"/>
              </a:xfrm>
            </p:grpSpPr>
            <p:sp>
              <p:nvSpPr>
                <p:cNvPr id="204" name="Isosceles Triangle 203">
                  <a:extLst>
                    <a:ext uri="{FF2B5EF4-FFF2-40B4-BE49-F238E27FC236}">
                      <a16:creationId xmlns:a16="http://schemas.microsoft.com/office/drawing/2014/main" id="{8F763BC9-BBC9-16FC-DD39-664BD188D324}"/>
                    </a:ext>
                  </a:extLst>
                </p:cNvPr>
                <p:cNvSpPr/>
                <p:nvPr/>
              </p:nvSpPr>
              <p:spPr bwMode="auto">
                <a:xfrm>
                  <a:off x="1546944" y="4676760"/>
                  <a:ext cx="228600" cy="274320"/>
                </a:xfrm>
                <a:prstGeom prst="triangle">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sp>
              <p:nvSpPr>
                <p:cNvPr id="205" name="Rectangle 204">
                  <a:extLst>
                    <a:ext uri="{FF2B5EF4-FFF2-40B4-BE49-F238E27FC236}">
                      <a16:creationId xmlns:a16="http://schemas.microsoft.com/office/drawing/2014/main" id="{6D255D30-B730-916F-EB08-257917DA63B6}"/>
                    </a:ext>
                  </a:extLst>
                </p:cNvPr>
                <p:cNvSpPr/>
                <p:nvPr/>
              </p:nvSpPr>
              <p:spPr bwMode="auto">
                <a:xfrm>
                  <a:off x="1592664" y="4608180"/>
                  <a:ext cx="137160" cy="137160"/>
                </a:xfrm>
                <a:prstGeom prst="rect">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grpSp>
          <p:grpSp>
            <p:nvGrpSpPr>
              <p:cNvPr id="200" name="Group 199">
                <a:extLst>
                  <a:ext uri="{FF2B5EF4-FFF2-40B4-BE49-F238E27FC236}">
                    <a16:creationId xmlns:a16="http://schemas.microsoft.com/office/drawing/2014/main" id="{35313CE8-FA99-D7DF-B4D5-8272C84AF867}"/>
                  </a:ext>
                </a:extLst>
              </p:cNvPr>
              <p:cNvGrpSpPr>
                <a:grpSpLocks noChangeAspect="1"/>
              </p:cNvGrpSpPr>
              <p:nvPr/>
            </p:nvGrpSpPr>
            <p:grpSpPr>
              <a:xfrm>
                <a:off x="3802919" y="5093835"/>
                <a:ext cx="403412" cy="605118"/>
                <a:chOff x="1546944" y="4608180"/>
                <a:chExt cx="228600" cy="342900"/>
              </a:xfrm>
            </p:grpSpPr>
            <p:sp>
              <p:nvSpPr>
                <p:cNvPr id="202" name="Isosceles Triangle 201">
                  <a:extLst>
                    <a:ext uri="{FF2B5EF4-FFF2-40B4-BE49-F238E27FC236}">
                      <a16:creationId xmlns:a16="http://schemas.microsoft.com/office/drawing/2014/main" id="{A8547390-EAFE-CB69-9945-3DE014143132}"/>
                    </a:ext>
                  </a:extLst>
                </p:cNvPr>
                <p:cNvSpPr/>
                <p:nvPr/>
              </p:nvSpPr>
              <p:spPr bwMode="auto">
                <a:xfrm>
                  <a:off x="1546944" y="4676760"/>
                  <a:ext cx="228600" cy="274320"/>
                </a:xfrm>
                <a:prstGeom prst="triangle">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sp>
              <p:nvSpPr>
                <p:cNvPr id="203" name="Rectangle 202">
                  <a:extLst>
                    <a:ext uri="{FF2B5EF4-FFF2-40B4-BE49-F238E27FC236}">
                      <a16:creationId xmlns:a16="http://schemas.microsoft.com/office/drawing/2014/main" id="{99ABFE1B-8956-94B2-C989-795186787ECF}"/>
                    </a:ext>
                  </a:extLst>
                </p:cNvPr>
                <p:cNvSpPr/>
                <p:nvPr/>
              </p:nvSpPr>
              <p:spPr bwMode="auto">
                <a:xfrm>
                  <a:off x="1592664" y="4608180"/>
                  <a:ext cx="137160" cy="137160"/>
                </a:xfrm>
                <a:prstGeom prst="rect">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grpSp>
          <p:cxnSp>
            <p:nvCxnSpPr>
              <p:cNvPr id="201" name="Elbow Connector 274">
                <a:extLst>
                  <a:ext uri="{FF2B5EF4-FFF2-40B4-BE49-F238E27FC236}">
                    <a16:creationId xmlns:a16="http://schemas.microsoft.com/office/drawing/2014/main" id="{9636411C-93BE-6E01-8AFC-B6D96F1A4CE8}"/>
                  </a:ext>
                </a:extLst>
              </p:cNvPr>
              <p:cNvCxnSpPr>
                <a:stCxn id="207" idx="0"/>
                <a:endCxn id="205" idx="0"/>
              </p:cNvCxnSpPr>
              <p:nvPr/>
            </p:nvCxnSpPr>
            <p:spPr bwMode="auto">
              <a:xfrm rot="5400000" flipH="1" flipV="1">
                <a:off x="3278484" y="4853899"/>
                <a:ext cx="12700" cy="484094"/>
              </a:xfrm>
              <a:prstGeom prst="bentConnector3">
                <a:avLst>
                  <a:gd name="adj1" fmla="val 1800008"/>
                </a:avLst>
              </a:prstGeom>
              <a:solidFill>
                <a:schemeClr val="accent1"/>
              </a:solidFill>
              <a:ln w="31750" cap="flat" cmpd="sng" algn="ctr">
                <a:solidFill>
                  <a:schemeClr val="tx1"/>
                </a:solidFill>
                <a:prstDash val="solid"/>
                <a:round/>
                <a:headEnd type="none" w="med" len="med"/>
                <a:tailEnd type="none"/>
              </a:ln>
              <a:effectLst/>
            </p:spPr>
          </p:cxnSp>
        </p:grpSp>
        <p:grpSp>
          <p:nvGrpSpPr>
            <p:cNvPr id="210" name="Group 209">
              <a:extLst>
                <a:ext uri="{FF2B5EF4-FFF2-40B4-BE49-F238E27FC236}">
                  <a16:creationId xmlns:a16="http://schemas.microsoft.com/office/drawing/2014/main" id="{1F174FD2-1E21-26CB-7916-5499FD61459E}"/>
                </a:ext>
              </a:extLst>
            </p:cNvPr>
            <p:cNvGrpSpPr/>
            <p:nvPr/>
          </p:nvGrpSpPr>
          <p:grpSpPr>
            <a:xfrm rot="5400000">
              <a:off x="2175743" y="4176100"/>
              <a:ext cx="1855694" cy="611468"/>
              <a:chOff x="2350637" y="5089596"/>
              <a:chExt cx="1855694" cy="611468"/>
            </a:xfrm>
          </p:grpSpPr>
          <p:cxnSp>
            <p:nvCxnSpPr>
              <p:cNvPr id="211" name="Elbow Connector 284">
                <a:extLst>
                  <a:ext uri="{FF2B5EF4-FFF2-40B4-BE49-F238E27FC236}">
                    <a16:creationId xmlns:a16="http://schemas.microsoft.com/office/drawing/2014/main" id="{9459203C-6896-54CF-FC50-A7426A33AC38}"/>
                  </a:ext>
                </a:extLst>
              </p:cNvPr>
              <p:cNvCxnSpPr>
                <a:stCxn id="224" idx="0"/>
                <a:endCxn id="218" idx="0"/>
              </p:cNvCxnSpPr>
              <p:nvPr/>
            </p:nvCxnSpPr>
            <p:spPr bwMode="auto">
              <a:xfrm rot="5400000" flipH="1" flipV="1">
                <a:off x="3277429" y="4368750"/>
                <a:ext cx="2111" cy="1452282"/>
              </a:xfrm>
              <a:prstGeom prst="bentConnector3">
                <a:avLst>
                  <a:gd name="adj1" fmla="val 10535149"/>
                </a:avLst>
              </a:prstGeom>
              <a:solidFill>
                <a:schemeClr val="accent1"/>
              </a:solidFill>
              <a:ln w="31750" cap="flat" cmpd="sng" algn="ctr">
                <a:solidFill>
                  <a:schemeClr val="tx1"/>
                </a:solidFill>
                <a:prstDash val="solid"/>
                <a:round/>
                <a:headEnd type="none" w="med" len="med"/>
                <a:tailEnd type="none"/>
              </a:ln>
              <a:effectLst/>
            </p:spPr>
          </p:cxnSp>
          <p:grpSp>
            <p:nvGrpSpPr>
              <p:cNvPr id="212" name="Group 211">
                <a:extLst>
                  <a:ext uri="{FF2B5EF4-FFF2-40B4-BE49-F238E27FC236}">
                    <a16:creationId xmlns:a16="http://schemas.microsoft.com/office/drawing/2014/main" id="{00894472-D020-5708-9722-664407D7D802}"/>
                  </a:ext>
                </a:extLst>
              </p:cNvPr>
              <p:cNvGrpSpPr>
                <a:grpSpLocks noChangeAspect="1"/>
              </p:cNvGrpSpPr>
              <p:nvPr/>
            </p:nvGrpSpPr>
            <p:grpSpPr>
              <a:xfrm>
                <a:off x="2350637" y="5095946"/>
                <a:ext cx="403412" cy="605118"/>
                <a:chOff x="1546944" y="4608180"/>
                <a:chExt cx="228600" cy="342900"/>
              </a:xfrm>
            </p:grpSpPr>
            <p:sp>
              <p:nvSpPr>
                <p:cNvPr id="223" name="Isosceles Triangle 222">
                  <a:extLst>
                    <a:ext uri="{FF2B5EF4-FFF2-40B4-BE49-F238E27FC236}">
                      <a16:creationId xmlns:a16="http://schemas.microsoft.com/office/drawing/2014/main" id="{3442E6A5-3872-E22F-B28B-A418BCE084A0}"/>
                    </a:ext>
                  </a:extLst>
                </p:cNvPr>
                <p:cNvSpPr/>
                <p:nvPr/>
              </p:nvSpPr>
              <p:spPr bwMode="auto">
                <a:xfrm>
                  <a:off x="1546944" y="4676760"/>
                  <a:ext cx="228600" cy="274320"/>
                </a:xfrm>
                <a:prstGeom prst="triangle">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sp>
              <p:nvSpPr>
                <p:cNvPr id="224" name="Rectangle 223">
                  <a:extLst>
                    <a:ext uri="{FF2B5EF4-FFF2-40B4-BE49-F238E27FC236}">
                      <a16:creationId xmlns:a16="http://schemas.microsoft.com/office/drawing/2014/main" id="{AF46BF02-5775-3558-BC62-2C8755572FA3}"/>
                    </a:ext>
                  </a:extLst>
                </p:cNvPr>
                <p:cNvSpPr/>
                <p:nvPr/>
              </p:nvSpPr>
              <p:spPr bwMode="auto">
                <a:xfrm>
                  <a:off x="1592664" y="4608180"/>
                  <a:ext cx="137160" cy="137160"/>
                </a:xfrm>
                <a:prstGeom prst="rect">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grpSp>
          <p:grpSp>
            <p:nvGrpSpPr>
              <p:cNvPr id="213" name="Group 212">
                <a:extLst>
                  <a:ext uri="{FF2B5EF4-FFF2-40B4-BE49-F238E27FC236}">
                    <a16:creationId xmlns:a16="http://schemas.microsoft.com/office/drawing/2014/main" id="{AFBFC702-B876-4D57-5F7F-8AA242521759}"/>
                  </a:ext>
                </a:extLst>
              </p:cNvPr>
              <p:cNvGrpSpPr>
                <a:grpSpLocks noChangeAspect="1"/>
              </p:cNvGrpSpPr>
              <p:nvPr/>
            </p:nvGrpSpPr>
            <p:grpSpPr>
              <a:xfrm>
                <a:off x="2834731" y="5095946"/>
                <a:ext cx="403412" cy="605118"/>
                <a:chOff x="1546944" y="4608180"/>
                <a:chExt cx="228600" cy="342900"/>
              </a:xfrm>
            </p:grpSpPr>
            <p:sp>
              <p:nvSpPr>
                <p:cNvPr id="221" name="Isosceles Triangle 220">
                  <a:extLst>
                    <a:ext uri="{FF2B5EF4-FFF2-40B4-BE49-F238E27FC236}">
                      <a16:creationId xmlns:a16="http://schemas.microsoft.com/office/drawing/2014/main" id="{402D675C-1473-D9A9-5230-F8590076B25B}"/>
                    </a:ext>
                  </a:extLst>
                </p:cNvPr>
                <p:cNvSpPr/>
                <p:nvPr/>
              </p:nvSpPr>
              <p:spPr bwMode="auto">
                <a:xfrm>
                  <a:off x="1546944" y="4676760"/>
                  <a:ext cx="228600" cy="274320"/>
                </a:xfrm>
                <a:prstGeom prst="triangle">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sp>
              <p:nvSpPr>
                <p:cNvPr id="222" name="Rectangle 221">
                  <a:extLst>
                    <a:ext uri="{FF2B5EF4-FFF2-40B4-BE49-F238E27FC236}">
                      <a16:creationId xmlns:a16="http://schemas.microsoft.com/office/drawing/2014/main" id="{4F3EA64B-0980-D907-46CB-1B6993A0ED71}"/>
                    </a:ext>
                  </a:extLst>
                </p:cNvPr>
                <p:cNvSpPr/>
                <p:nvPr/>
              </p:nvSpPr>
              <p:spPr bwMode="auto">
                <a:xfrm>
                  <a:off x="1592664" y="4608180"/>
                  <a:ext cx="137160" cy="137160"/>
                </a:xfrm>
                <a:prstGeom prst="rect">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grpSp>
          <p:grpSp>
            <p:nvGrpSpPr>
              <p:cNvPr id="214" name="Group 213">
                <a:extLst>
                  <a:ext uri="{FF2B5EF4-FFF2-40B4-BE49-F238E27FC236}">
                    <a16:creationId xmlns:a16="http://schemas.microsoft.com/office/drawing/2014/main" id="{8ED5817C-3A82-402F-B89D-FABE1FFAFA8B}"/>
                  </a:ext>
                </a:extLst>
              </p:cNvPr>
              <p:cNvGrpSpPr>
                <a:grpSpLocks noChangeAspect="1"/>
              </p:cNvGrpSpPr>
              <p:nvPr/>
            </p:nvGrpSpPr>
            <p:grpSpPr>
              <a:xfrm>
                <a:off x="3318825" y="5095946"/>
                <a:ext cx="403412" cy="605118"/>
                <a:chOff x="1546944" y="4608180"/>
                <a:chExt cx="228600" cy="342900"/>
              </a:xfrm>
            </p:grpSpPr>
            <p:sp>
              <p:nvSpPr>
                <p:cNvPr id="219" name="Isosceles Triangle 218">
                  <a:extLst>
                    <a:ext uri="{FF2B5EF4-FFF2-40B4-BE49-F238E27FC236}">
                      <a16:creationId xmlns:a16="http://schemas.microsoft.com/office/drawing/2014/main" id="{E4CCD2CE-3202-BFCB-0A83-6C07F9C9ECED}"/>
                    </a:ext>
                  </a:extLst>
                </p:cNvPr>
                <p:cNvSpPr/>
                <p:nvPr/>
              </p:nvSpPr>
              <p:spPr bwMode="auto">
                <a:xfrm>
                  <a:off x="1546944" y="4676760"/>
                  <a:ext cx="228600" cy="274320"/>
                </a:xfrm>
                <a:prstGeom prst="triangle">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sp>
              <p:nvSpPr>
                <p:cNvPr id="220" name="Rectangle 219">
                  <a:extLst>
                    <a:ext uri="{FF2B5EF4-FFF2-40B4-BE49-F238E27FC236}">
                      <a16:creationId xmlns:a16="http://schemas.microsoft.com/office/drawing/2014/main" id="{5F7770C2-4DC4-3DF9-C6C2-4619A0655348}"/>
                    </a:ext>
                  </a:extLst>
                </p:cNvPr>
                <p:cNvSpPr/>
                <p:nvPr/>
              </p:nvSpPr>
              <p:spPr bwMode="auto">
                <a:xfrm>
                  <a:off x="1592664" y="4608180"/>
                  <a:ext cx="137160" cy="137160"/>
                </a:xfrm>
                <a:prstGeom prst="rect">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grpSp>
          <p:grpSp>
            <p:nvGrpSpPr>
              <p:cNvPr id="215" name="Group 214">
                <a:extLst>
                  <a:ext uri="{FF2B5EF4-FFF2-40B4-BE49-F238E27FC236}">
                    <a16:creationId xmlns:a16="http://schemas.microsoft.com/office/drawing/2014/main" id="{956C6E74-CBCB-6E39-D60A-22BDDC0B2627}"/>
                  </a:ext>
                </a:extLst>
              </p:cNvPr>
              <p:cNvGrpSpPr>
                <a:grpSpLocks noChangeAspect="1"/>
              </p:cNvGrpSpPr>
              <p:nvPr/>
            </p:nvGrpSpPr>
            <p:grpSpPr>
              <a:xfrm>
                <a:off x="3802919" y="5093835"/>
                <a:ext cx="403412" cy="605118"/>
                <a:chOff x="1546944" y="4608180"/>
                <a:chExt cx="228600" cy="342900"/>
              </a:xfrm>
            </p:grpSpPr>
            <p:sp>
              <p:nvSpPr>
                <p:cNvPr id="217" name="Isosceles Triangle 216">
                  <a:extLst>
                    <a:ext uri="{FF2B5EF4-FFF2-40B4-BE49-F238E27FC236}">
                      <a16:creationId xmlns:a16="http://schemas.microsoft.com/office/drawing/2014/main" id="{A8D9B0AA-E7CA-40A5-07B0-EC025DA2F6D9}"/>
                    </a:ext>
                  </a:extLst>
                </p:cNvPr>
                <p:cNvSpPr/>
                <p:nvPr/>
              </p:nvSpPr>
              <p:spPr bwMode="auto">
                <a:xfrm>
                  <a:off x="1546944" y="4676760"/>
                  <a:ext cx="228600" cy="274320"/>
                </a:xfrm>
                <a:prstGeom prst="triangle">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sp>
              <p:nvSpPr>
                <p:cNvPr id="218" name="Rectangle 217">
                  <a:extLst>
                    <a:ext uri="{FF2B5EF4-FFF2-40B4-BE49-F238E27FC236}">
                      <a16:creationId xmlns:a16="http://schemas.microsoft.com/office/drawing/2014/main" id="{30A84F31-7441-9D9D-191F-C68D6E002135}"/>
                    </a:ext>
                  </a:extLst>
                </p:cNvPr>
                <p:cNvSpPr/>
                <p:nvPr/>
              </p:nvSpPr>
              <p:spPr bwMode="auto">
                <a:xfrm>
                  <a:off x="1592664" y="4608180"/>
                  <a:ext cx="137160" cy="137160"/>
                </a:xfrm>
                <a:prstGeom prst="rect">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grpSp>
          <p:cxnSp>
            <p:nvCxnSpPr>
              <p:cNvPr id="216" name="Elbow Connector 289">
                <a:extLst>
                  <a:ext uri="{FF2B5EF4-FFF2-40B4-BE49-F238E27FC236}">
                    <a16:creationId xmlns:a16="http://schemas.microsoft.com/office/drawing/2014/main" id="{0FCD362E-CDFE-AEFB-E5AD-E1334D7CD8A6}"/>
                  </a:ext>
                </a:extLst>
              </p:cNvPr>
              <p:cNvCxnSpPr>
                <a:stCxn id="222" idx="0"/>
                <a:endCxn id="220" idx="0"/>
              </p:cNvCxnSpPr>
              <p:nvPr/>
            </p:nvCxnSpPr>
            <p:spPr bwMode="auto">
              <a:xfrm rot="5400000" flipH="1" flipV="1">
                <a:off x="3278484" y="4853899"/>
                <a:ext cx="12700" cy="484094"/>
              </a:xfrm>
              <a:prstGeom prst="bentConnector3">
                <a:avLst>
                  <a:gd name="adj1" fmla="val 1800008"/>
                </a:avLst>
              </a:prstGeom>
              <a:solidFill>
                <a:schemeClr val="accent1"/>
              </a:solidFill>
              <a:ln w="31750" cap="flat" cmpd="sng" algn="ctr">
                <a:solidFill>
                  <a:schemeClr val="tx1"/>
                </a:solidFill>
                <a:prstDash val="solid"/>
                <a:round/>
                <a:headEnd type="none" w="med" len="med"/>
                <a:tailEnd type="none"/>
              </a:ln>
              <a:effectLst/>
            </p:spPr>
          </p:cxnSp>
        </p:grpSp>
        <p:cxnSp>
          <p:nvCxnSpPr>
            <p:cNvPr id="225" name="Straight Connector 224">
              <a:extLst>
                <a:ext uri="{FF2B5EF4-FFF2-40B4-BE49-F238E27FC236}">
                  <a16:creationId xmlns:a16="http://schemas.microsoft.com/office/drawing/2014/main" id="{1847C55F-81D6-BE27-0FE1-7A429D2DE943}"/>
                </a:ext>
              </a:extLst>
            </p:cNvPr>
            <p:cNvCxnSpPr/>
            <p:nvPr/>
          </p:nvCxnSpPr>
          <p:spPr bwMode="auto">
            <a:xfrm>
              <a:off x="4695994" y="4484046"/>
              <a:ext cx="2" cy="844952"/>
            </a:xfrm>
            <a:prstGeom prst="line">
              <a:avLst/>
            </a:prstGeom>
            <a:solidFill>
              <a:schemeClr val="accent1"/>
            </a:solidFill>
            <a:ln w="31750" cap="flat" cmpd="sng" algn="ctr">
              <a:solidFill>
                <a:schemeClr val="tx1"/>
              </a:solidFill>
              <a:prstDash val="solid"/>
              <a:round/>
              <a:headEnd type="none" w="med" len="med"/>
              <a:tailEnd type="none"/>
            </a:ln>
            <a:effectLst/>
          </p:spPr>
        </p:cxnSp>
        <p:cxnSp>
          <p:nvCxnSpPr>
            <p:cNvPr id="226" name="Straight Connector 225">
              <a:extLst>
                <a:ext uri="{FF2B5EF4-FFF2-40B4-BE49-F238E27FC236}">
                  <a16:creationId xmlns:a16="http://schemas.microsoft.com/office/drawing/2014/main" id="{83997D7A-2EE2-B8AA-B754-773002802C72}"/>
                </a:ext>
              </a:extLst>
            </p:cNvPr>
            <p:cNvCxnSpPr/>
            <p:nvPr/>
          </p:nvCxnSpPr>
          <p:spPr bwMode="auto">
            <a:xfrm>
              <a:off x="7093119" y="4499717"/>
              <a:ext cx="0" cy="829281"/>
            </a:xfrm>
            <a:prstGeom prst="line">
              <a:avLst/>
            </a:prstGeom>
            <a:solidFill>
              <a:schemeClr val="accent1"/>
            </a:solidFill>
            <a:ln w="31750" cap="flat" cmpd="sng" algn="ctr">
              <a:solidFill>
                <a:schemeClr val="tx1"/>
              </a:solidFill>
              <a:prstDash val="solid"/>
              <a:round/>
              <a:headEnd type="none" w="med" len="med"/>
              <a:tailEnd type="none"/>
            </a:ln>
            <a:effectLst/>
          </p:spPr>
        </p:cxnSp>
        <p:grpSp>
          <p:nvGrpSpPr>
            <p:cNvPr id="3" name="Group 2">
              <a:extLst>
                <a:ext uri="{FF2B5EF4-FFF2-40B4-BE49-F238E27FC236}">
                  <a16:creationId xmlns:a16="http://schemas.microsoft.com/office/drawing/2014/main" id="{539858A1-79EC-0526-934D-D34846BB582E}"/>
                </a:ext>
              </a:extLst>
            </p:cNvPr>
            <p:cNvGrpSpPr>
              <a:grpSpLocks noChangeAspect="1"/>
            </p:cNvGrpSpPr>
            <p:nvPr/>
          </p:nvGrpSpPr>
          <p:grpSpPr>
            <a:xfrm>
              <a:off x="4461971" y="4078053"/>
              <a:ext cx="330690" cy="242047"/>
              <a:chOff x="1819334" y="3823724"/>
              <a:chExt cx="200012" cy="146398"/>
            </a:xfrm>
          </p:grpSpPr>
          <p:grpSp>
            <p:nvGrpSpPr>
              <p:cNvPr id="4" name="Group 3">
                <a:extLst>
                  <a:ext uri="{FF2B5EF4-FFF2-40B4-BE49-F238E27FC236}">
                    <a16:creationId xmlns:a16="http://schemas.microsoft.com/office/drawing/2014/main" id="{938B9268-1F2B-DC9F-63A5-EC715F493CFE}"/>
                  </a:ext>
                </a:extLst>
              </p:cNvPr>
              <p:cNvGrpSpPr/>
              <p:nvPr/>
            </p:nvGrpSpPr>
            <p:grpSpPr>
              <a:xfrm>
                <a:off x="1882186" y="3823724"/>
                <a:ext cx="137160" cy="137160"/>
                <a:chOff x="5343526" y="4217954"/>
                <a:chExt cx="636157" cy="407684"/>
              </a:xfrm>
              <a:noFill/>
            </p:grpSpPr>
            <p:sp>
              <p:nvSpPr>
                <p:cNvPr id="7" name="Rectangle 6">
                  <a:extLst>
                    <a:ext uri="{FF2B5EF4-FFF2-40B4-BE49-F238E27FC236}">
                      <a16:creationId xmlns:a16="http://schemas.microsoft.com/office/drawing/2014/main" id="{896EBA5B-6E9D-88D8-5732-526E545A3B9D}"/>
                    </a:ext>
                  </a:extLst>
                </p:cNvPr>
                <p:cNvSpPr/>
                <p:nvPr/>
              </p:nvSpPr>
              <p:spPr bwMode="auto">
                <a:xfrm>
                  <a:off x="5343526" y="4217954"/>
                  <a:ext cx="636157" cy="407681"/>
                </a:xfrm>
                <a:prstGeom prst="rect">
                  <a:avLst/>
                </a:prstGeom>
                <a:grp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sp>
              <p:nvSpPr>
                <p:cNvPr id="8" name="Isosceles Triangle 7">
                  <a:extLst>
                    <a:ext uri="{FF2B5EF4-FFF2-40B4-BE49-F238E27FC236}">
                      <a16:creationId xmlns:a16="http://schemas.microsoft.com/office/drawing/2014/main" id="{5F073555-95BB-54DF-E738-CA7596D4309A}"/>
                    </a:ext>
                  </a:extLst>
                </p:cNvPr>
                <p:cNvSpPr/>
                <p:nvPr/>
              </p:nvSpPr>
              <p:spPr bwMode="auto">
                <a:xfrm>
                  <a:off x="5343526" y="4217954"/>
                  <a:ext cx="636157" cy="407681"/>
                </a:xfrm>
                <a:prstGeom prst="triangle">
                  <a:avLst>
                    <a:gd name="adj" fmla="val 0"/>
                  </a:avLst>
                </a:prstGeom>
                <a:grp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sp>
              <p:nvSpPr>
                <p:cNvPr id="9" name="Isosceles Triangle 8">
                  <a:extLst>
                    <a:ext uri="{FF2B5EF4-FFF2-40B4-BE49-F238E27FC236}">
                      <a16:creationId xmlns:a16="http://schemas.microsoft.com/office/drawing/2014/main" id="{8B81FC5B-C3B3-D8EB-54FD-A87D875CAAEF}"/>
                    </a:ext>
                  </a:extLst>
                </p:cNvPr>
                <p:cNvSpPr/>
                <p:nvPr/>
              </p:nvSpPr>
              <p:spPr bwMode="auto">
                <a:xfrm rot="5400000">
                  <a:off x="5457764" y="4103718"/>
                  <a:ext cx="407682" cy="636157"/>
                </a:xfrm>
                <a:prstGeom prst="triangle">
                  <a:avLst>
                    <a:gd name="adj" fmla="val 0"/>
                  </a:avLst>
                </a:prstGeom>
                <a:grpFill/>
                <a:ln w="127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794">
                    <a:solidFill>
                      <a:srgbClr val="666666"/>
                    </a:solidFill>
                    <a:latin typeface="55 Helvetica Roman" pitchFamily="1" charset="0"/>
                  </a:endParaRPr>
                </a:p>
              </p:txBody>
            </p:sp>
          </p:grpSp>
          <p:cxnSp>
            <p:nvCxnSpPr>
              <p:cNvPr id="5" name="Straight Connector 4">
                <a:extLst>
                  <a:ext uri="{FF2B5EF4-FFF2-40B4-BE49-F238E27FC236}">
                    <a16:creationId xmlns:a16="http://schemas.microsoft.com/office/drawing/2014/main" id="{BB9788F7-9D08-2C9A-C64A-763F38350404}"/>
                  </a:ext>
                </a:extLst>
              </p:cNvPr>
              <p:cNvCxnSpPr/>
              <p:nvPr/>
            </p:nvCxnSpPr>
            <p:spPr bwMode="auto">
              <a:xfrm flipV="1">
                <a:off x="1819334" y="3823724"/>
                <a:ext cx="0" cy="146398"/>
              </a:xfrm>
              <a:prstGeom prst="line">
                <a:avLst/>
              </a:prstGeom>
              <a:solidFill>
                <a:schemeClr val="accent1"/>
              </a:solidFill>
              <a:ln w="12700" cap="flat" cmpd="sng" algn="ctr">
                <a:solidFill>
                  <a:schemeClr val="tx1"/>
                </a:solidFill>
                <a:prstDash val="solid"/>
                <a:round/>
                <a:headEnd type="none" w="med" len="med"/>
                <a:tailEnd type="none"/>
              </a:ln>
              <a:effectLst/>
            </p:spPr>
          </p:cxnSp>
          <p:cxnSp>
            <p:nvCxnSpPr>
              <p:cNvPr id="6" name="Straight Connector 5">
                <a:extLst>
                  <a:ext uri="{FF2B5EF4-FFF2-40B4-BE49-F238E27FC236}">
                    <a16:creationId xmlns:a16="http://schemas.microsoft.com/office/drawing/2014/main" id="{CF2DFB60-EC73-C668-42F1-8BAC94D388D0}"/>
                  </a:ext>
                </a:extLst>
              </p:cNvPr>
              <p:cNvCxnSpPr/>
              <p:nvPr/>
            </p:nvCxnSpPr>
            <p:spPr bwMode="auto">
              <a:xfrm flipH="1" flipV="1">
                <a:off x="1819334" y="3892303"/>
                <a:ext cx="62851" cy="2"/>
              </a:xfrm>
              <a:prstGeom prst="line">
                <a:avLst/>
              </a:prstGeom>
              <a:solidFill>
                <a:schemeClr val="accent1"/>
              </a:solidFill>
              <a:ln w="12700" cap="flat" cmpd="sng" algn="ctr">
                <a:solidFill>
                  <a:schemeClr val="tx1"/>
                </a:solidFill>
                <a:prstDash val="solid"/>
                <a:round/>
                <a:headEnd type="none" w="med" len="med"/>
                <a:tailEnd type="none"/>
              </a:ln>
              <a:effectLst/>
            </p:spPr>
          </p:cxnSp>
        </p:grpSp>
        <p:cxnSp>
          <p:nvCxnSpPr>
            <p:cNvPr id="10" name="Elbow Connector 243">
              <a:extLst>
                <a:ext uri="{FF2B5EF4-FFF2-40B4-BE49-F238E27FC236}">
                  <a16:creationId xmlns:a16="http://schemas.microsoft.com/office/drawing/2014/main" id="{63012CAD-3B0F-CD67-B3DD-60B733A51F99}"/>
                </a:ext>
              </a:extLst>
            </p:cNvPr>
            <p:cNvCxnSpPr>
              <a:cxnSpLocks/>
              <a:endCxn id="7" idx="3"/>
            </p:cNvCxnSpPr>
            <p:nvPr/>
          </p:nvCxnSpPr>
          <p:spPr bwMode="auto">
            <a:xfrm rot="10800000" flipV="1">
              <a:off x="4792662" y="4191437"/>
              <a:ext cx="1086137" cy="1"/>
            </a:xfrm>
            <a:prstGeom prst="bentConnector3">
              <a:avLst>
                <a:gd name="adj1" fmla="val 50000"/>
              </a:avLst>
            </a:prstGeom>
            <a:solidFill>
              <a:schemeClr val="accent1"/>
            </a:solidFill>
            <a:ln w="31750" cap="flat" cmpd="sng" algn="ctr">
              <a:solidFill>
                <a:schemeClr val="tx1"/>
              </a:solidFill>
              <a:prstDash val="solid"/>
              <a:round/>
              <a:headEnd type="none" w="med" len="med"/>
              <a:tailEnd type="none"/>
            </a:ln>
            <a:effectLst/>
          </p:spPr>
        </p:cxnSp>
      </p:grpSp>
      <p:sp>
        <p:nvSpPr>
          <p:cNvPr id="15" name="Content Placeholder 7">
            <a:extLst>
              <a:ext uri="{FF2B5EF4-FFF2-40B4-BE49-F238E27FC236}">
                <a16:creationId xmlns:a16="http://schemas.microsoft.com/office/drawing/2014/main" id="{D7E29941-3BA6-87F3-18F1-8007FA2962AB}"/>
              </a:ext>
            </a:extLst>
          </p:cNvPr>
          <p:cNvSpPr>
            <a:spLocks noGrp="1"/>
          </p:cNvSpPr>
          <p:nvPr>
            <p:ph sz="half" idx="1"/>
          </p:nvPr>
        </p:nvSpPr>
        <p:spPr>
          <a:xfrm>
            <a:off x="553720" y="1144905"/>
            <a:ext cx="4906242" cy="4351338"/>
          </a:xfrm>
        </p:spPr>
        <p:txBody>
          <a:bodyPr/>
          <a:lstStyle/>
          <a:p>
            <a:r>
              <a:rPr lang="en-US" dirty="0"/>
              <a:t>Design philosophy: keep the propulsion simple and light</a:t>
            </a:r>
          </a:p>
          <a:p>
            <a:r>
              <a:rPr lang="en-US" dirty="0"/>
              <a:t>Result: monopropellant blowdown hydrazine system</a:t>
            </a:r>
          </a:p>
          <a:p>
            <a:r>
              <a:rPr lang="en-US" dirty="0"/>
              <a:t>Propellant tank is a diaphragm positive expulsion tank</a:t>
            </a:r>
          </a:p>
          <a:p>
            <a:endParaRPr lang="en-US" dirty="0"/>
          </a:p>
        </p:txBody>
      </p:sp>
    </p:spTree>
    <p:extLst>
      <p:ext uri="{BB962C8B-B14F-4D97-AF65-F5344CB8AC3E}">
        <p14:creationId xmlns:p14="http://schemas.microsoft.com/office/powerpoint/2010/main" val="359352268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72F4D-03F3-EF53-BCE5-FF3BA68C23A3}"/>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n-US" kern="1200" dirty="0">
                <a:solidFill>
                  <a:srgbClr val="FFFFFF"/>
                </a:solidFill>
                <a:latin typeface="+mj-lt"/>
                <a:ea typeface="+mj-ea"/>
                <a:cs typeface="+mj-cs"/>
              </a:rPr>
              <a:t>Northrop Grumman Tank 80401-1</a:t>
            </a:r>
          </a:p>
        </p:txBody>
      </p:sp>
      <p:pic>
        <p:nvPicPr>
          <p:cNvPr id="4" name="Picture 3">
            <a:extLst>
              <a:ext uri="{FF2B5EF4-FFF2-40B4-BE49-F238E27FC236}">
                <a16:creationId xmlns:a16="http://schemas.microsoft.com/office/drawing/2014/main" id="{064774CC-067C-224C-D1FA-68C43E96C108}"/>
              </a:ext>
            </a:extLst>
          </p:cNvPr>
          <p:cNvPicPr>
            <a:picLocks noChangeAspect="1"/>
          </p:cNvPicPr>
          <p:nvPr/>
        </p:nvPicPr>
        <p:blipFill>
          <a:blip r:embed="rId3"/>
          <a:stretch>
            <a:fillRect/>
          </a:stretch>
        </p:blipFill>
        <p:spPr>
          <a:xfrm>
            <a:off x="5350314" y="321876"/>
            <a:ext cx="5520886" cy="6083622"/>
          </a:xfrm>
          <a:prstGeom prst="rect">
            <a:avLst/>
          </a:prstGeom>
        </p:spPr>
      </p:pic>
    </p:spTree>
    <p:extLst>
      <p:ext uri="{BB962C8B-B14F-4D97-AF65-F5344CB8AC3E}">
        <p14:creationId xmlns:p14="http://schemas.microsoft.com/office/powerpoint/2010/main" val="238360456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FEAB5-DBB4-AF6C-65E9-F1AA6A50916C}"/>
              </a:ext>
            </a:extLst>
          </p:cNvPr>
          <p:cNvSpPr>
            <a:spLocks noGrp="1"/>
          </p:cNvSpPr>
          <p:nvPr>
            <p:ph type="title"/>
          </p:nvPr>
        </p:nvSpPr>
        <p:spPr/>
        <p:txBody>
          <a:bodyPr/>
          <a:lstStyle/>
          <a:p>
            <a:r>
              <a:rPr lang="en-US" dirty="0"/>
              <a:t>Thruster Info</a:t>
            </a:r>
          </a:p>
        </p:txBody>
      </p:sp>
      <p:pic>
        <p:nvPicPr>
          <p:cNvPr id="5" name="Content Placeholder 4">
            <a:extLst>
              <a:ext uri="{FF2B5EF4-FFF2-40B4-BE49-F238E27FC236}">
                <a16:creationId xmlns:a16="http://schemas.microsoft.com/office/drawing/2014/main" id="{EAAA92C3-1DB6-6F3B-D212-5121537AF93B}"/>
              </a:ext>
            </a:extLst>
          </p:cNvPr>
          <p:cNvPicPr>
            <a:picLocks noGrp="1" noChangeAspect="1"/>
          </p:cNvPicPr>
          <p:nvPr>
            <p:ph idx="1"/>
          </p:nvPr>
        </p:nvPicPr>
        <p:blipFill>
          <a:blip r:embed="rId3"/>
          <a:stretch>
            <a:fillRect/>
          </a:stretch>
        </p:blipFill>
        <p:spPr>
          <a:xfrm>
            <a:off x="2227984" y="1073150"/>
            <a:ext cx="7491557" cy="5064125"/>
          </a:xfrm>
        </p:spPr>
      </p:pic>
    </p:spTree>
    <p:extLst>
      <p:ext uri="{BB962C8B-B14F-4D97-AF65-F5344CB8AC3E}">
        <p14:creationId xmlns:p14="http://schemas.microsoft.com/office/powerpoint/2010/main" val="139879584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D664F-5CEC-D444-6B06-36DC529FDA76}"/>
              </a:ext>
            </a:extLst>
          </p:cNvPr>
          <p:cNvSpPr>
            <a:spLocks noGrp="1"/>
          </p:cNvSpPr>
          <p:nvPr>
            <p:ph type="title"/>
          </p:nvPr>
        </p:nvSpPr>
        <p:spPr/>
        <p:txBody>
          <a:bodyPr/>
          <a:lstStyle/>
          <a:p>
            <a:r>
              <a:rPr lang="en-US" dirty="0"/>
              <a:t>Results: MEL</a:t>
            </a:r>
          </a:p>
        </p:txBody>
      </p:sp>
      <p:graphicFrame>
        <p:nvGraphicFramePr>
          <p:cNvPr id="4" name="Content Placeholder 3">
            <a:extLst>
              <a:ext uri="{FF2B5EF4-FFF2-40B4-BE49-F238E27FC236}">
                <a16:creationId xmlns:a16="http://schemas.microsoft.com/office/drawing/2014/main" id="{27F9CB97-D8AA-D513-4AF3-51444983A3EE}"/>
              </a:ext>
            </a:extLst>
          </p:cNvPr>
          <p:cNvGraphicFramePr>
            <a:graphicFrameLocks noGrp="1"/>
          </p:cNvGraphicFramePr>
          <p:nvPr>
            <p:ph idx="1"/>
          </p:nvPr>
        </p:nvGraphicFramePr>
        <p:xfrm>
          <a:off x="638492" y="1100667"/>
          <a:ext cx="10915016" cy="4965065"/>
        </p:xfrm>
        <a:graphic>
          <a:graphicData uri="http://schemas.openxmlformats.org/drawingml/2006/table">
            <a:tbl>
              <a:tblPr firstRow="1" firstCol="1" lastRow="1" bandRow="1">
                <a:tableStyleId>{69CF1AB2-1976-4502-BF36-3FF5EA218861}</a:tableStyleId>
              </a:tblPr>
              <a:tblGrid>
                <a:gridCol w="3568700">
                  <a:extLst>
                    <a:ext uri="{9D8B030D-6E8A-4147-A177-3AD203B41FA5}">
                      <a16:colId xmlns:a16="http://schemas.microsoft.com/office/drawing/2014/main" val="284118391"/>
                    </a:ext>
                  </a:extLst>
                </a:gridCol>
                <a:gridCol w="499428">
                  <a:extLst>
                    <a:ext uri="{9D8B030D-6E8A-4147-A177-3AD203B41FA5}">
                      <a16:colId xmlns:a16="http://schemas.microsoft.com/office/drawing/2014/main" val="3531232416"/>
                    </a:ext>
                  </a:extLst>
                </a:gridCol>
                <a:gridCol w="1017588">
                  <a:extLst>
                    <a:ext uri="{9D8B030D-6E8A-4147-A177-3AD203B41FA5}">
                      <a16:colId xmlns:a16="http://schemas.microsoft.com/office/drawing/2014/main" val="1176230490"/>
                    </a:ext>
                  </a:extLst>
                </a:gridCol>
                <a:gridCol w="1041400">
                  <a:extLst>
                    <a:ext uri="{9D8B030D-6E8A-4147-A177-3AD203B41FA5}">
                      <a16:colId xmlns:a16="http://schemas.microsoft.com/office/drawing/2014/main" val="2633518826"/>
                    </a:ext>
                  </a:extLst>
                </a:gridCol>
                <a:gridCol w="812800">
                  <a:extLst>
                    <a:ext uri="{9D8B030D-6E8A-4147-A177-3AD203B41FA5}">
                      <a16:colId xmlns:a16="http://schemas.microsoft.com/office/drawing/2014/main" val="4020194423"/>
                    </a:ext>
                  </a:extLst>
                </a:gridCol>
                <a:gridCol w="685800">
                  <a:extLst>
                    <a:ext uri="{9D8B030D-6E8A-4147-A177-3AD203B41FA5}">
                      <a16:colId xmlns:a16="http://schemas.microsoft.com/office/drawing/2014/main" val="3321094892"/>
                    </a:ext>
                  </a:extLst>
                </a:gridCol>
                <a:gridCol w="1358900">
                  <a:extLst>
                    <a:ext uri="{9D8B030D-6E8A-4147-A177-3AD203B41FA5}">
                      <a16:colId xmlns:a16="http://schemas.microsoft.com/office/drawing/2014/main" val="3800763704"/>
                    </a:ext>
                  </a:extLst>
                </a:gridCol>
                <a:gridCol w="1930400">
                  <a:extLst>
                    <a:ext uri="{9D8B030D-6E8A-4147-A177-3AD203B41FA5}">
                      <a16:colId xmlns:a16="http://schemas.microsoft.com/office/drawing/2014/main" val="804606862"/>
                    </a:ext>
                  </a:extLst>
                </a:gridCol>
              </a:tblGrid>
              <a:tr h="635000">
                <a:tc>
                  <a:txBody>
                    <a:bodyPr/>
                    <a:lstStyle/>
                    <a:p>
                      <a:pPr algn="ctr" fontAlgn="ctr"/>
                      <a:r>
                        <a:rPr lang="en-US" sz="1800" u="none" strike="noStrike">
                          <a:effectLst/>
                        </a:rPr>
                        <a:t>Item</a:t>
                      </a:r>
                      <a:endParaRPr lang="en-US" sz="1800" b="1" i="0" u="none" strike="noStrike">
                        <a:effectLst/>
                        <a:latin typeface="Arial" panose="020B0604020202020204" pitchFamily="34" charset="0"/>
                      </a:endParaRPr>
                    </a:p>
                  </a:txBody>
                  <a:tcPr marL="6350" marR="6350" marT="6350" marB="0" anchor="ctr"/>
                </a:tc>
                <a:tc>
                  <a:txBody>
                    <a:bodyPr/>
                    <a:lstStyle/>
                    <a:p>
                      <a:pPr algn="ctr" fontAlgn="ctr"/>
                      <a:r>
                        <a:rPr lang="en-US" sz="1800" u="none" strike="noStrike" dirty="0">
                          <a:effectLst/>
                        </a:rPr>
                        <a:t>Qty</a:t>
                      </a:r>
                      <a:endParaRPr lang="en-US" sz="1800" b="1" i="0" u="none" strike="noStrike" dirty="0">
                        <a:effectLst/>
                        <a:latin typeface="Arial" panose="020B0604020202020204" pitchFamily="34" charset="0"/>
                      </a:endParaRPr>
                    </a:p>
                  </a:txBody>
                  <a:tcPr marL="45720" marR="45720" anchor="ctr"/>
                </a:tc>
                <a:tc>
                  <a:txBody>
                    <a:bodyPr/>
                    <a:lstStyle/>
                    <a:p>
                      <a:pPr algn="ctr" fontAlgn="ctr"/>
                      <a:r>
                        <a:rPr lang="en-US" sz="1800" u="none" strike="noStrike" dirty="0">
                          <a:effectLst/>
                        </a:rPr>
                        <a:t>Unit Mass</a:t>
                      </a:r>
                      <a:br>
                        <a:rPr lang="en-US" sz="1800" u="none" strike="noStrike" dirty="0">
                          <a:effectLst/>
                        </a:rPr>
                      </a:br>
                      <a:r>
                        <a:rPr lang="en-US" sz="1800" u="none" strike="noStrike" dirty="0">
                          <a:effectLst/>
                        </a:rPr>
                        <a:t>(kg)</a:t>
                      </a:r>
                      <a:endParaRPr lang="en-US" sz="1800" b="1" i="0" u="none" strike="noStrike" dirty="0">
                        <a:effectLst/>
                        <a:latin typeface="Arial" panose="020B0604020202020204" pitchFamily="34" charset="0"/>
                      </a:endParaRPr>
                    </a:p>
                  </a:txBody>
                  <a:tcPr marL="45720" marR="45720" anchor="ctr"/>
                </a:tc>
                <a:tc>
                  <a:txBody>
                    <a:bodyPr/>
                    <a:lstStyle/>
                    <a:p>
                      <a:pPr algn="ctr" fontAlgn="ctr"/>
                      <a:r>
                        <a:rPr lang="en-US" sz="1800" u="none" strike="noStrike">
                          <a:effectLst/>
                        </a:rPr>
                        <a:t>Basic Mass</a:t>
                      </a:r>
                      <a:br>
                        <a:rPr lang="en-US" sz="1800" u="none" strike="noStrike">
                          <a:effectLst/>
                        </a:rPr>
                      </a:br>
                      <a:r>
                        <a:rPr lang="en-US" sz="1800" u="none" strike="noStrike">
                          <a:effectLst/>
                        </a:rPr>
                        <a:t>(kg)</a:t>
                      </a:r>
                      <a:endParaRPr lang="en-US" sz="1800" b="1" i="0" u="none" strike="noStrike">
                        <a:effectLst/>
                        <a:latin typeface="Arial" panose="020B0604020202020204" pitchFamily="34" charset="0"/>
                      </a:endParaRPr>
                    </a:p>
                  </a:txBody>
                  <a:tcPr marL="45720" marR="45720" anchor="ctr"/>
                </a:tc>
                <a:tc>
                  <a:txBody>
                    <a:bodyPr/>
                    <a:lstStyle/>
                    <a:p>
                      <a:pPr algn="ctr" fontAlgn="ctr"/>
                      <a:r>
                        <a:rPr lang="en-US" sz="1800" u="none" strike="noStrike">
                          <a:effectLst/>
                        </a:rPr>
                        <a:t>MGA</a:t>
                      </a:r>
                      <a:br>
                        <a:rPr lang="en-US" sz="1800" u="none" strike="noStrike">
                          <a:effectLst/>
                        </a:rPr>
                      </a:br>
                      <a:r>
                        <a:rPr lang="en-US" sz="1800" u="none" strike="noStrike">
                          <a:effectLst/>
                        </a:rPr>
                        <a:t>(%)</a:t>
                      </a:r>
                      <a:endParaRPr lang="en-US" sz="1800" b="1" i="0" u="none" strike="noStrike">
                        <a:effectLst/>
                        <a:latin typeface="Arial" panose="020B0604020202020204" pitchFamily="34" charset="0"/>
                      </a:endParaRPr>
                    </a:p>
                  </a:txBody>
                  <a:tcPr marL="45720" marR="45720" anchor="ctr"/>
                </a:tc>
                <a:tc>
                  <a:txBody>
                    <a:bodyPr/>
                    <a:lstStyle/>
                    <a:p>
                      <a:pPr algn="ctr" fontAlgn="ctr"/>
                      <a:r>
                        <a:rPr lang="en-US" sz="1800" u="none" strike="noStrike">
                          <a:effectLst/>
                        </a:rPr>
                        <a:t>MGA</a:t>
                      </a:r>
                      <a:br>
                        <a:rPr lang="en-US" sz="1800" u="none" strike="noStrike">
                          <a:effectLst/>
                        </a:rPr>
                      </a:br>
                      <a:r>
                        <a:rPr lang="en-US" sz="1800" u="none" strike="noStrike">
                          <a:effectLst/>
                        </a:rPr>
                        <a:t>(kg)</a:t>
                      </a:r>
                      <a:endParaRPr lang="en-US" sz="1800" b="1" i="0" u="none" strike="noStrike">
                        <a:effectLst/>
                        <a:latin typeface="Arial" panose="020B0604020202020204" pitchFamily="34" charset="0"/>
                      </a:endParaRPr>
                    </a:p>
                  </a:txBody>
                  <a:tcPr marL="45720" marR="45720" anchor="ctr"/>
                </a:tc>
                <a:tc>
                  <a:txBody>
                    <a:bodyPr/>
                    <a:lstStyle/>
                    <a:p>
                      <a:pPr algn="ctr" fontAlgn="ctr"/>
                      <a:r>
                        <a:rPr lang="en-US" sz="1800" u="none" strike="noStrike">
                          <a:effectLst/>
                        </a:rPr>
                        <a:t>Predicted Mass</a:t>
                      </a:r>
                      <a:br>
                        <a:rPr lang="en-US" sz="1800" u="none" strike="noStrike">
                          <a:effectLst/>
                        </a:rPr>
                      </a:br>
                      <a:r>
                        <a:rPr lang="en-US" sz="1800" u="none" strike="noStrike">
                          <a:effectLst/>
                        </a:rPr>
                        <a:t>(kg)</a:t>
                      </a:r>
                      <a:endParaRPr lang="en-US" sz="1800" b="1" i="0" u="none" strike="noStrike">
                        <a:effectLst/>
                        <a:latin typeface="Arial" panose="020B0604020202020204" pitchFamily="34" charset="0"/>
                      </a:endParaRPr>
                    </a:p>
                  </a:txBody>
                  <a:tcPr marL="45720" marR="45720" anchor="ctr"/>
                </a:tc>
                <a:tc>
                  <a:txBody>
                    <a:bodyPr/>
                    <a:lstStyle/>
                    <a:p>
                      <a:pPr algn="ctr" fontAlgn="ctr"/>
                      <a:r>
                        <a:rPr lang="en-US" sz="1800" u="none" strike="noStrike">
                          <a:effectLst/>
                        </a:rPr>
                        <a:t>Info</a:t>
                      </a:r>
                      <a:endParaRPr lang="en-US" sz="1800" b="1" i="1" u="none" strike="noStrike">
                        <a:effectLst/>
                        <a:latin typeface="Arial" panose="020B0604020202020204" pitchFamily="34" charset="0"/>
                      </a:endParaRPr>
                    </a:p>
                  </a:txBody>
                  <a:tcPr marL="6350" marR="6350" marT="6350" marB="0" anchor="ctr"/>
                </a:tc>
                <a:extLst>
                  <a:ext uri="{0D108BD9-81ED-4DB2-BD59-A6C34878D82A}">
                    <a16:rowId xmlns:a16="http://schemas.microsoft.com/office/drawing/2014/main" val="2299976038"/>
                  </a:ext>
                </a:extLst>
              </a:tr>
              <a:tr h="317500">
                <a:tc>
                  <a:txBody>
                    <a:bodyPr/>
                    <a:lstStyle/>
                    <a:p>
                      <a:pPr algn="ctr" fontAlgn="ctr"/>
                      <a:r>
                        <a:rPr lang="en-US" sz="1800" u="none" strike="noStrike" dirty="0">
                          <a:effectLst/>
                        </a:rPr>
                        <a:t>Thrusters (1 </a:t>
                      </a:r>
                      <a:r>
                        <a:rPr lang="en-US" sz="1800" u="none" strike="noStrike" dirty="0" err="1">
                          <a:effectLst/>
                        </a:rPr>
                        <a:t>lbf</a:t>
                      </a:r>
                      <a:r>
                        <a:rPr lang="en-US" sz="1800" u="none" strike="noStrike" dirty="0">
                          <a:effectLst/>
                        </a:rPr>
                        <a:t>)</a:t>
                      </a:r>
                      <a:endParaRPr lang="en-US" sz="1800" b="0" i="0" u="none" strike="noStrike" dirty="0">
                        <a:effectLst/>
                        <a:latin typeface="Arial" panose="020B0604020202020204" pitchFamily="34" charset="0"/>
                      </a:endParaRPr>
                    </a:p>
                  </a:txBody>
                  <a:tcPr marL="6350" marR="6350" marT="6350" marB="0" anchor="ctr"/>
                </a:tc>
                <a:tc>
                  <a:txBody>
                    <a:bodyPr/>
                    <a:lstStyle/>
                    <a:p>
                      <a:pPr algn="ctr" fontAlgn="ctr"/>
                      <a:r>
                        <a:rPr lang="en-US" sz="1800" u="none" strike="noStrike" dirty="0">
                          <a:effectLst/>
                        </a:rPr>
                        <a:t>16</a:t>
                      </a:r>
                      <a:endParaRPr lang="en-US" sz="1800" b="0" i="0" u="none" strike="noStrike" dirty="0">
                        <a:effectLst/>
                        <a:latin typeface="Arial" panose="020B0604020202020204" pitchFamily="34" charset="0"/>
                      </a:endParaRPr>
                    </a:p>
                  </a:txBody>
                  <a:tcPr marL="45720" marR="45720" anchor="ctr"/>
                </a:tc>
                <a:tc>
                  <a:txBody>
                    <a:bodyPr/>
                    <a:lstStyle/>
                    <a:p>
                      <a:pPr algn="ctr" fontAlgn="ctr"/>
                      <a:r>
                        <a:rPr lang="en-US" sz="1800" u="none" strike="noStrike" dirty="0">
                          <a:effectLst/>
                        </a:rPr>
                        <a:t>0.37</a:t>
                      </a:r>
                      <a:endParaRPr lang="en-US" sz="1800" b="0" i="0" u="none" strike="noStrike" dirty="0">
                        <a:effectLst/>
                        <a:latin typeface="Arial" panose="020B0604020202020204" pitchFamily="34" charset="0"/>
                      </a:endParaRPr>
                    </a:p>
                  </a:txBody>
                  <a:tcPr marL="45720" marR="45720" anchor="ctr"/>
                </a:tc>
                <a:tc>
                  <a:txBody>
                    <a:bodyPr/>
                    <a:lstStyle/>
                    <a:p>
                      <a:pPr algn="ctr" fontAlgn="ctr"/>
                      <a:r>
                        <a:rPr lang="en-US" sz="1800" u="none" strike="noStrike" dirty="0">
                          <a:effectLst/>
                        </a:rPr>
                        <a:t>5.92</a:t>
                      </a:r>
                      <a:endParaRPr lang="en-US" sz="1800" b="0" i="0" u="none" strike="noStrike" dirty="0">
                        <a:effectLst/>
                        <a:latin typeface="Arial" panose="020B0604020202020204" pitchFamily="34" charset="0"/>
                      </a:endParaRPr>
                    </a:p>
                  </a:txBody>
                  <a:tcPr marL="45720" marR="45720" anchor="ctr"/>
                </a:tc>
                <a:tc>
                  <a:txBody>
                    <a:bodyPr/>
                    <a:lstStyle/>
                    <a:p>
                      <a:pPr algn="ctr" fontAlgn="ctr"/>
                      <a:r>
                        <a:rPr lang="en-US" sz="1800" u="none" strike="noStrike" dirty="0">
                          <a:effectLst/>
                        </a:rPr>
                        <a:t>3.00%</a:t>
                      </a:r>
                      <a:endParaRPr lang="en-US" sz="1800" b="0" i="0" u="none" strike="noStrike" dirty="0">
                        <a:effectLst/>
                        <a:latin typeface="Arial" panose="020B0604020202020204" pitchFamily="34" charset="0"/>
                      </a:endParaRPr>
                    </a:p>
                  </a:txBody>
                  <a:tcPr marL="45720" marR="45720" anchor="ctr"/>
                </a:tc>
                <a:tc>
                  <a:txBody>
                    <a:bodyPr/>
                    <a:lstStyle/>
                    <a:p>
                      <a:pPr algn="ctr" fontAlgn="ctr"/>
                      <a:r>
                        <a:rPr lang="en-US" sz="1800" u="none" strike="noStrike" dirty="0">
                          <a:effectLst/>
                        </a:rPr>
                        <a:t>0.18</a:t>
                      </a:r>
                      <a:endParaRPr lang="en-US" sz="1800" b="0" i="0" u="none" strike="noStrike" dirty="0">
                        <a:effectLst/>
                        <a:latin typeface="Arial" panose="020B0604020202020204" pitchFamily="34" charset="0"/>
                      </a:endParaRPr>
                    </a:p>
                  </a:txBody>
                  <a:tcPr marL="45720" marR="45720" anchor="ctr"/>
                </a:tc>
                <a:tc>
                  <a:txBody>
                    <a:bodyPr/>
                    <a:lstStyle/>
                    <a:p>
                      <a:pPr algn="ctr" fontAlgn="ctr"/>
                      <a:r>
                        <a:rPr lang="en-US" sz="1800" u="none" strike="noStrike" dirty="0">
                          <a:effectLst/>
                        </a:rPr>
                        <a:t>6.10</a:t>
                      </a:r>
                      <a:endParaRPr lang="en-US" sz="1800" b="0" i="0" u="none" strike="noStrike" dirty="0">
                        <a:effectLst/>
                        <a:latin typeface="Arial" panose="020B0604020202020204" pitchFamily="34" charset="0"/>
                      </a:endParaRPr>
                    </a:p>
                  </a:txBody>
                  <a:tcPr marL="45720" marR="45720" anchor="ctr"/>
                </a:tc>
                <a:tc>
                  <a:txBody>
                    <a:bodyPr/>
                    <a:lstStyle/>
                    <a:p>
                      <a:pPr algn="ctr" fontAlgn="ctr"/>
                      <a:r>
                        <a:rPr lang="en-US" sz="1800" u="none" strike="noStrike" dirty="0">
                          <a:effectLst/>
                        </a:rPr>
                        <a:t>Aerojet MR-111G</a:t>
                      </a:r>
                      <a:endParaRPr lang="en-US" sz="1800" b="0" i="1" u="none" strike="noStrike" dirty="0">
                        <a:effectLst/>
                        <a:latin typeface="Arial" panose="020B0604020202020204" pitchFamily="34" charset="0"/>
                      </a:endParaRPr>
                    </a:p>
                  </a:txBody>
                  <a:tcPr marL="6350" marR="6350" marT="6350" marB="0" anchor="ctr"/>
                </a:tc>
                <a:extLst>
                  <a:ext uri="{0D108BD9-81ED-4DB2-BD59-A6C34878D82A}">
                    <a16:rowId xmlns:a16="http://schemas.microsoft.com/office/drawing/2014/main" val="3612744674"/>
                  </a:ext>
                </a:extLst>
              </a:tr>
              <a:tr h="317500">
                <a:tc>
                  <a:txBody>
                    <a:bodyPr/>
                    <a:lstStyle/>
                    <a:p>
                      <a:pPr marL="0" algn="ctr" defTabSz="914400" rtl="0" eaLnBrk="1" fontAlgn="ctr" latinLnBrk="0" hangingPunct="1"/>
                      <a:r>
                        <a:rPr lang="en-US" sz="1800" b="1" u="none" strike="noStrike" kern="1200" dirty="0">
                          <a:solidFill>
                            <a:schemeClr val="dk1"/>
                          </a:solidFill>
                          <a:effectLst/>
                          <a:latin typeface="+mn-lt"/>
                          <a:ea typeface="+mn-ea"/>
                          <a:cs typeface="+mn-cs"/>
                        </a:rPr>
                        <a:t>Propellant Tank</a:t>
                      </a:r>
                    </a:p>
                  </a:txBody>
                  <a:tcPr marL="6350" marR="6350" marT="6350" marB="0" anchor="ctr"/>
                </a:tc>
                <a:tc>
                  <a:txBody>
                    <a:bodyPr/>
                    <a:lstStyle/>
                    <a:p>
                      <a:pPr marL="0" algn="ctr" defTabSz="914400" rtl="0" eaLnBrk="1" fontAlgn="ctr" latinLnBrk="0" hangingPunct="1"/>
                      <a:r>
                        <a:rPr lang="en-US" sz="1800" b="0" u="none" strike="noStrike" kern="1200" dirty="0">
                          <a:solidFill>
                            <a:schemeClr val="dk1"/>
                          </a:solidFill>
                          <a:effectLst/>
                          <a:latin typeface="+mn-lt"/>
                          <a:ea typeface="+mn-ea"/>
                          <a:cs typeface="+mn-cs"/>
                        </a:rPr>
                        <a:t>1</a:t>
                      </a:r>
                    </a:p>
                  </a:txBody>
                  <a:tcPr marL="6350" marR="6350" marT="6350" marB="0" anchor="ctr"/>
                </a:tc>
                <a:tc>
                  <a:txBody>
                    <a:bodyPr/>
                    <a:lstStyle/>
                    <a:p>
                      <a:pPr marL="0" algn="ctr" defTabSz="914400" rtl="0" eaLnBrk="1" fontAlgn="ctr" latinLnBrk="0" hangingPunct="1"/>
                      <a:r>
                        <a:rPr lang="en-US" sz="1800" b="0" u="none" strike="noStrike" kern="1200" dirty="0">
                          <a:solidFill>
                            <a:schemeClr val="dk1"/>
                          </a:solidFill>
                          <a:effectLst/>
                          <a:latin typeface="+mn-lt"/>
                          <a:ea typeface="+mn-ea"/>
                          <a:cs typeface="+mn-cs"/>
                        </a:rPr>
                        <a:t>7.00</a:t>
                      </a:r>
                    </a:p>
                  </a:txBody>
                  <a:tcPr marL="6350" marR="6350" marT="6350" marB="0" anchor="ctr"/>
                </a:tc>
                <a:tc>
                  <a:txBody>
                    <a:bodyPr/>
                    <a:lstStyle/>
                    <a:p>
                      <a:pPr marL="0" algn="ctr" defTabSz="914400" rtl="0" eaLnBrk="1" fontAlgn="ctr" latinLnBrk="0" hangingPunct="1"/>
                      <a:r>
                        <a:rPr lang="en-US" sz="1800" b="0" u="none" strike="noStrike" kern="1200">
                          <a:solidFill>
                            <a:schemeClr val="dk1"/>
                          </a:solidFill>
                          <a:effectLst/>
                          <a:latin typeface="+mn-lt"/>
                          <a:ea typeface="+mn-ea"/>
                          <a:cs typeface="+mn-cs"/>
                        </a:rPr>
                        <a:t>7.00</a:t>
                      </a:r>
                    </a:p>
                  </a:txBody>
                  <a:tcPr marL="6350" marR="6350" marT="6350" marB="0" anchor="ctr"/>
                </a:tc>
                <a:tc>
                  <a:txBody>
                    <a:bodyPr/>
                    <a:lstStyle/>
                    <a:p>
                      <a:pPr marL="0" algn="ctr" defTabSz="914400" rtl="0" eaLnBrk="1" fontAlgn="ctr" latinLnBrk="0" hangingPunct="1"/>
                      <a:r>
                        <a:rPr lang="en-US" sz="1800" u="none" strike="noStrike" kern="1200" dirty="0">
                          <a:solidFill>
                            <a:schemeClr val="dk1"/>
                          </a:solidFill>
                          <a:effectLst/>
                          <a:latin typeface="+mn-lt"/>
                          <a:ea typeface="+mn-ea"/>
                          <a:cs typeface="+mn-cs"/>
                        </a:rPr>
                        <a:t>3.00%</a:t>
                      </a:r>
                    </a:p>
                  </a:txBody>
                  <a:tcPr marL="6350" marR="6350" marT="6350" marB="0" anchor="ctr"/>
                </a:tc>
                <a:tc>
                  <a:txBody>
                    <a:bodyPr/>
                    <a:lstStyle/>
                    <a:p>
                      <a:pPr marL="0" algn="ctr" defTabSz="914400" rtl="0" eaLnBrk="1" fontAlgn="ctr" latinLnBrk="0" hangingPunct="1"/>
                      <a:r>
                        <a:rPr lang="en-US" sz="1800" u="none" strike="noStrike" kern="1200">
                          <a:solidFill>
                            <a:schemeClr val="dk1"/>
                          </a:solidFill>
                          <a:effectLst/>
                          <a:latin typeface="+mn-lt"/>
                          <a:ea typeface="+mn-ea"/>
                          <a:cs typeface="+mn-cs"/>
                        </a:rPr>
                        <a:t>0.21</a:t>
                      </a:r>
                    </a:p>
                  </a:txBody>
                  <a:tcPr marL="6350" marR="6350" marT="6350" marB="0" anchor="ctr"/>
                </a:tc>
                <a:tc>
                  <a:txBody>
                    <a:bodyPr/>
                    <a:lstStyle/>
                    <a:p>
                      <a:pPr marL="0" algn="ctr" defTabSz="914400" rtl="0" eaLnBrk="1" fontAlgn="ctr" latinLnBrk="0" hangingPunct="1"/>
                      <a:r>
                        <a:rPr lang="en-US" sz="1800" u="none" strike="noStrike" kern="1200">
                          <a:solidFill>
                            <a:schemeClr val="dk1"/>
                          </a:solidFill>
                          <a:effectLst/>
                          <a:latin typeface="+mn-lt"/>
                          <a:ea typeface="+mn-ea"/>
                          <a:cs typeface="+mn-cs"/>
                        </a:rPr>
                        <a:t>7.21</a:t>
                      </a:r>
                    </a:p>
                  </a:txBody>
                  <a:tcPr marL="6350" marR="6350" marT="6350" marB="0" anchor="ctr"/>
                </a:tc>
                <a:tc>
                  <a:txBody>
                    <a:bodyPr/>
                    <a:lstStyle/>
                    <a:p>
                      <a:pPr marL="0" algn="ctr" defTabSz="914400" rtl="0" eaLnBrk="1" fontAlgn="ctr" latinLnBrk="0" hangingPunct="1"/>
                      <a:r>
                        <a:rPr lang="en-US" sz="1800" u="none" strike="noStrike" kern="1200">
                          <a:solidFill>
                            <a:schemeClr val="dk1"/>
                          </a:solidFill>
                          <a:effectLst/>
                          <a:latin typeface="+mn-lt"/>
                          <a:ea typeface="+mn-ea"/>
                          <a:cs typeface="+mn-cs"/>
                        </a:rPr>
                        <a:t>Northop Grumman  80401-1</a:t>
                      </a:r>
                    </a:p>
                  </a:txBody>
                  <a:tcPr marL="6350" marR="6350" marT="6350" marB="0" anchor="ctr"/>
                </a:tc>
                <a:extLst>
                  <a:ext uri="{0D108BD9-81ED-4DB2-BD59-A6C34878D82A}">
                    <a16:rowId xmlns:a16="http://schemas.microsoft.com/office/drawing/2014/main" val="1097310098"/>
                  </a:ext>
                </a:extLst>
              </a:tr>
              <a:tr h="317500">
                <a:tc>
                  <a:txBody>
                    <a:bodyPr/>
                    <a:lstStyle/>
                    <a:p>
                      <a:pPr marL="0" algn="ctr" defTabSz="914400" rtl="0" eaLnBrk="1" fontAlgn="ctr" latinLnBrk="0" hangingPunct="1"/>
                      <a:r>
                        <a:rPr lang="en-US" sz="1800" b="1" u="none" strike="noStrike" kern="1200">
                          <a:solidFill>
                            <a:schemeClr val="dk1"/>
                          </a:solidFill>
                          <a:effectLst/>
                          <a:latin typeface="+mn-lt"/>
                          <a:ea typeface="+mn-ea"/>
                          <a:cs typeface="+mn-cs"/>
                        </a:rPr>
                        <a:t>Pressurant Fill/Drain Valve</a:t>
                      </a:r>
                    </a:p>
                  </a:txBody>
                  <a:tcPr marL="6350" marR="6350" marT="6350" marB="0" anchor="ctr"/>
                </a:tc>
                <a:tc>
                  <a:txBody>
                    <a:bodyPr/>
                    <a:lstStyle/>
                    <a:p>
                      <a:pPr marL="0" algn="ctr" defTabSz="914400" rtl="0" eaLnBrk="1" fontAlgn="ctr" latinLnBrk="0" hangingPunct="1"/>
                      <a:r>
                        <a:rPr lang="en-US" sz="1800" b="0" u="none" strike="noStrike" kern="1200">
                          <a:solidFill>
                            <a:schemeClr val="dk1"/>
                          </a:solidFill>
                          <a:effectLst/>
                          <a:latin typeface="+mn-lt"/>
                          <a:ea typeface="+mn-ea"/>
                          <a:cs typeface="+mn-cs"/>
                        </a:rPr>
                        <a:t>1</a:t>
                      </a:r>
                    </a:p>
                  </a:txBody>
                  <a:tcPr marL="6350" marR="6350" marT="6350" marB="0" anchor="ctr"/>
                </a:tc>
                <a:tc>
                  <a:txBody>
                    <a:bodyPr/>
                    <a:lstStyle/>
                    <a:p>
                      <a:pPr marL="0" algn="ctr" defTabSz="914400" rtl="0" eaLnBrk="1" fontAlgn="ctr" latinLnBrk="0" hangingPunct="1"/>
                      <a:r>
                        <a:rPr lang="en-US" sz="1800" b="0" u="none" strike="noStrike" kern="1200">
                          <a:solidFill>
                            <a:schemeClr val="dk1"/>
                          </a:solidFill>
                          <a:effectLst/>
                          <a:latin typeface="+mn-lt"/>
                          <a:ea typeface="+mn-ea"/>
                          <a:cs typeface="+mn-cs"/>
                        </a:rPr>
                        <a:t>0.21</a:t>
                      </a:r>
                    </a:p>
                  </a:txBody>
                  <a:tcPr marL="6350" marR="6350" marT="6350" marB="0" anchor="ctr"/>
                </a:tc>
                <a:tc>
                  <a:txBody>
                    <a:bodyPr/>
                    <a:lstStyle/>
                    <a:p>
                      <a:pPr marL="0" algn="ctr" defTabSz="914400" rtl="0" eaLnBrk="1" fontAlgn="ctr" latinLnBrk="0" hangingPunct="1"/>
                      <a:r>
                        <a:rPr lang="en-US" sz="1800" b="0" u="none" strike="noStrike" kern="1200">
                          <a:solidFill>
                            <a:schemeClr val="dk1"/>
                          </a:solidFill>
                          <a:effectLst/>
                          <a:latin typeface="+mn-lt"/>
                          <a:ea typeface="+mn-ea"/>
                          <a:cs typeface="+mn-cs"/>
                        </a:rPr>
                        <a:t>0.21</a:t>
                      </a:r>
                    </a:p>
                  </a:txBody>
                  <a:tcPr marL="6350" marR="6350" marT="6350" marB="0" anchor="ctr"/>
                </a:tc>
                <a:tc>
                  <a:txBody>
                    <a:bodyPr/>
                    <a:lstStyle/>
                    <a:p>
                      <a:pPr marL="0" algn="ctr" defTabSz="914400" rtl="0" eaLnBrk="1" fontAlgn="ctr" latinLnBrk="0" hangingPunct="1"/>
                      <a:r>
                        <a:rPr lang="en-US" sz="1800" u="none" strike="noStrike" kern="1200">
                          <a:solidFill>
                            <a:schemeClr val="dk1"/>
                          </a:solidFill>
                          <a:effectLst/>
                          <a:latin typeface="+mn-lt"/>
                          <a:ea typeface="+mn-ea"/>
                          <a:cs typeface="+mn-cs"/>
                        </a:rPr>
                        <a:t>3.00%</a:t>
                      </a:r>
                    </a:p>
                  </a:txBody>
                  <a:tcPr marL="6350" marR="6350" marT="6350" marB="0" anchor="ctr"/>
                </a:tc>
                <a:tc>
                  <a:txBody>
                    <a:bodyPr/>
                    <a:lstStyle/>
                    <a:p>
                      <a:pPr marL="0" algn="ctr" defTabSz="914400" rtl="0" eaLnBrk="1" fontAlgn="ctr" latinLnBrk="0" hangingPunct="1"/>
                      <a:r>
                        <a:rPr lang="en-US" sz="1800" u="none" strike="noStrike" kern="1200" dirty="0">
                          <a:solidFill>
                            <a:schemeClr val="dk1"/>
                          </a:solidFill>
                          <a:effectLst/>
                          <a:latin typeface="+mn-lt"/>
                          <a:ea typeface="+mn-ea"/>
                          <a:cs typeface="+mn-cs"/>
                        </a:rPr>
                        <a:t>0.01</a:t>
                      </a:r>
                    </a:p>
                  </a:txBody>
                  <a:tcPr marL="6350" marR="6350" marT="6350" marB="0" anchor="ctr"/>
                </a:tc>
                <a:tc>
                  <a:txBody>
                    <a:bodyPr/>
                    <a:lstStyle/>
                    <a:p>
                      <a:pPr marL="0" algn="ctr" defTabSz="914400" rtl="0" eaLnBrk="1" fontAlgn="ctr" latinLnBrk="0" hangingPunct="1"/>
                      <a:r>
                        <a:rPr lang="en-US" sz="1800" u="none" strike="noStrike" kern="1200">
                          <a:solidFill>
                            <a:schemeClr val="dk1"/>
                          </a:solidFill>
                          <a:effectLst/>
                          <a:latin typeface="+mn-lt"/>
                          <a:ea typeface="+mn-ea"/>
                          <a:cs typeface="+mn-cs"/>
                        </a:rPr>
                        <a:t>0.22</a:t>
                      </a:r>
                    </a:p>
                  </a:txBody>
                  <a:tcPr marL="6350" marR="6350" marT="6350" marB="0" anchor="ctr"/>
                </a:tc>
                <a:tc>
                  <a:txBody>
                    <a:bodyPr/>
                    <a:lstStyle/>
                    <a:p>
                      <a:pPr marL="0" algn="ctr" defTabSz="914400" rtl="0" eaLnBrk="1" fontAlgn="ctr" latinLnBrk="0" hangingPunct="1"/>
                      <a:r>
                        <a:rPr lang="en-US" sz="1800" u="none" strike="noStrike" kern="1200">
                          <a:solidFill>
                            <a:schemeClr val="dk1"/>
                          </a:solidFill>
                          <a:effectLst/>
                          <a:latin typeface="+mn-lt"/>
                          <a:ea typeface="+mn-ea"/>
                          <a:cs typeface="+mn-cs"/>
                        </a:rPr>
                        <a:t>Moog (50-787)</a:t>
                      </a:r>
                    </a:p>
                  </a:txBody>
                  <a:tcPr marL="6350" marR="6350" marT="6350" marB="0" anchor="ctr"/>
                </a:tc>
                <a:extLst>
                  <a:ext uri="{0D108BD9-81ED-4DB2-BD59-A6C34878D82A}">
                    <a16:rowId xmlns:a16="http://schemas.microsoft.com/office/drawing/2014/main" val="270036783"/>
                  </a:ext>
                </a:extLst>
              </a:tr>
              <a:tr h="317500">
                <a:tc>
                  <a:txBody>
                    <a:bodyPr/>
                    <a:lstStyle/>
                    <a:p>
                      <a:pPr marL="0" algn="ctr" defTabSz="914400" rtl="0" eaLnBrk="1" fontAlgn="ctr" latinLnBrk="0" hangingPunct="1"/>
                      <a:r>
                        <a:rPr lang="en-US" sz="1800" b="1" u="none" strike="noStrike" kern="1200" dirty="0">
                          <a:solidFill>
                            <a:schemeClr val="dk1"/>
                          </a:solidFill>
                          <a:effectLst/>
                          <a:latin typeface="+mn-lt"/>
                          <a:ea typeface="+mn-ea"/>
                          <a:cs typeface="+mn-cs"/>
                        </a:rPr>
                        <a:t>Pressure Transducer</a:t>
                      </a:r>
                    </a:p>
                  </a:txBody>
                  <a:tcPr marL="6350" marR="6350" marT="6350" marB="0" anchor="ctr"/>
                </a:tc>
                <a:tc>
                  <a:txBody>
                    <a:bodyPr/>
                    <a:lstStyle/>
                    <a:p>
                      <a:pPr marL="0" algn="ctr" defTabSz="914400" rtl="0" eaLnBrk="1" fontAlgn="ctr" latinLnBrk="0" hangingPunct="1"/>
                      <a:r>
                        <a:rPr lang="en-US" sz="1800" b="0" u="none" strike="noStrike" kern="1200">
                          <a:solidFill>
                            <a:schemeClr val="dk1"/>
                          </a:solidFill>
                          <a:effectLst/>
                          <a:latin typeface="+mn-lt"/>
                          <a:ea typeface="+mn-ea"/>
                          <a:cs typeface="+mn-cs"/>
                        </a:rPr>
                        <a:t>1</a:t>
                      </a:r>
                    </a:p>
                  </a:txBody>
                  <a:tcPr marL="6350" marR="6350" marT="6350" marB="0" anchor="ctr"/>
                </a:tc>
                <a:tc>
                  <a:txBody>
                    <a:bodyPr/>
                    <a:lstStyle/>
                    <a:p>
                      <a:pPr marL="0" algn="ctr" defTabSz="914400" rtl="0" eaLnBrk="1" fontAlgn="ctr" latinLnBrk="0" hangingPunct="1"/>
                      <a:r>
                        <a:rPr lang="en-US" sz="1800" b="0" u="none" strike="noStrike" kern="1200">
                          <a:solidFill>
                            <a:schemeClr val="dk1"/>
                          </a:solidFill>
                          <a:effectLst/>
                          <a:latin typeface="+mn-lt"/>
                          <a:ea typeface="+mn-ea"/>
                          <a:cs typeface="+mn-cs"/>
                        </a:rPr>
                        <a:t>0.28</a:t>
                      </a:r>
                    </a:p>
                  </a:txBody>
                  <a:tcPr marL="6350" marR="6350" marT="6350" marB="0" anchor="ctr"/>
                </a:tc>
                <a:tc>
                  <a:txBody>
                    <a:bodyPr/>
                    <a:lstStyle/>
                    <a:p>
                      <a:pPr marL="0" algn="ctr" defTabSz="914400" rtl="0" eaLnBrk="1" fontAlgn="ctr" latinLnBrk="0" hangingPunct="1"/>
                      <a:r>
                        <a:rPr lang="en-US" sz="1800" b="0" u="none" strike="noStrike" kern="1200" dirty="0">
                          <a:solidFill>
                            <a:schemeClr val="dk1"/>
                          </a:solidFill>
                          <a:effectLst/>
                          <a:latin typeface="+mn-lt"/>
                          <a:ea typeface="+mn-ea"/>
                          <a:cs typeface="+mn-cs"/>
                        </a:rPr>
                        <a:t>0.28</a:t>
                      </a:r>
                    </a:p>
                  </a:txBody>
                  <a:tcPr marL="6350" marR="6350" marT="6350" marB="0" anchor="ctr"/>
                </a:tc>
                <a:tc>
                  <a:txBody>
                    <a:bodyPr/>
                    <a:lstStyle/>
                    <a:p>
                      <a:pPr marL="0" algn="ctr" defTabSz="914400" rtl="0" eaLnBrk="1" fontAlgn="ctr" latinLnBrk="0" hangingPunct="1"/>
                      <a:r>
                        <a:rPr lang="en-US" sz="1800" u="none" strike="noStrike" kern="1200">
                          <a:solidFill>
                            <a:schemeClr val="dk1"/>
                          </a:solidFill>
                          <a:effectLst/>
                          <a:latin typeface="+mn-lt"/>
                          <a:ea typeface="+mn-ea"/>
                          <a:cs typeface="+mn-cs"/>
                        </a:rPr>
                        <a:t>3.00%</a:t>
                      </a:r>
                    </a:p>
                  </a:txBody>
                  <a:tcPr marL="6350" marR="6350" marT="6350" marB="0" anchor="ctr"/>
                </a:tc>
                <a:tc>
                  <a:txBody>
                    <a:bodyPr/>
                    <a:lstStyle/>
                    <a:p>
                      <a:pPr marL="0" algn="ctr" defTabSz="914400" rtl="0" eaLnBrk="1" fontAlgn="ctr" latinLnBrk="0" hangingPunct="1"/>
                      <a:r>
                        <a:rPr lang="en-US" sz="1800" u="none" strike="noStrike" kern="1200">
                          <a:solidFill>
                            <a:schemeClr val="dk1"/>
                          </a:solidFill>
                          <a:effectLst/>
                          <a:latin typeface="+mn-lt"/>
                          <a:ea typeface="+mn-ea"/>
                          <a:cs typeface="+mn-cs"/>
                        </a:rPr>
                        <a:t>0.01</a:t>
                      </a:r>
                    </a:p>
                  </a:txBody>
                  <a:tcPr marL="6350" marR="6350" marT="6350" marB="0" anchor="ctr"/>
                </a:tc>
                <a:tc>
                  <a:txBody>
                    <a:bodyPr/>
                    <a:lstStyle/>
                    <a:p>
                      <a:pPr marL="0" algn="ctr" defTabSz="914400" rtl="0" eaLnBrk="1" fontAlgn="ctr" latinLnBrk="0" hangingPunct="1"/>
                      <a:r>
                        <a:rPr lang="en-US" sz="1800" u="none" strike="noStrike" kern="1200" dirty="0">
                          <a:solidFill>
                            <a:schemeClr val="dk1"/>
                          </a:solidFill>
                          <a:effectLst/>
                          <a:latin typeface="+mn-lt"/>
                          <a:ea typeface="+mn-ea"/>
                          <a:cs typeface="+mn-cs"/>
                        </a:rPr>
                        <a:t>0.29</a:t>
                      </a:r>
                    </a:p>
                  </a:txBody>
                  <a:tcPr marL="6350" marR="6350" marT="6350" marB="0" anchor="ctr"/>
                </a:tc>
                <a:tc>
                  <a:txBody>
                    <a:bodyPr/>
                    <a:lstStyle/>
                    <a:p>
                      <a:pPr marL="0" algn="ctr" defTabSz="914400" rtl="0" eaLnBrk="1" fontAlgn="ctr" latinLnBrk="0" hangingPunct="1"/>
                      <a:r>
                        <a:rPr lang="en-US" sz="1800" u="none" strike="noStrike" kern="1200">
                          <a:solidFill>
                            <a:schemeClr val="dk1"/>
                          </a:solidFill>
                          <a:effectLst/>
                          <a:latin typeface="+mn-lt"/>
                          <a:ea typeface="+mn-ea"/>
                          <a:cs typeface="+mn-cs"/>
                        </a:rPr>
                        <a:t>Lunar Prospector</a:t>
                      </a:r>
                    </a:p>
                  </a:txBody>
                  <a:tcPr marL="6350" marR="6350" marT="6350" marB="0" anchor="ctr"/>
                </a:tc>
                <a:extLst>
                  <a:ext uri="{0D108BD9-81ED-4DB2-BD59-A6C34878D82A}">
                    <a16:rowId xmlns:a16="http://schemas.microsoft.com/office/drawing/2014/main" val="1295420765"/>
                  </a:ext>
                </a:extLst>
              </a:tr>
              <a:tr h="317500">
                <a:tc>
                  <a:txBody>
                    <a:bodyPr/>
                    <a:lstStyle/>
                    <a:p>
                      <a:pPr marL="0" algn="ctr" defTabSz="914400" rtl="0" eaLnBrk="1" fontAlgn="ctr" latinLnBrk="0" hangingPunct="1"/>
                      <a:r>
                        <a:rPr lang="en-US" sz="1800" b="1" u="none" strike="noStrike" kern="1200" dirty="0">
                          <a:solidFill>
                            <a:schemeClr val="dk1"/>
                          </a:solidFill>
                          <a:effectLst/>
                          <a:latin typeface="+mn-lt"/>
                          <a:ea typeface="+mn-ea"/>
                          <a:cs typeface="+mn-cs"/>
                        </a:rPr>
                        <a:t>Propellant Filters</a:t>
                      </a:r>
                    </a:p>
                  </a:txBody>
                  <a:tcPr marL="6350" marR="6350" marT="6350" marB="0" anchor="ctr"/>
                </a:tc>
                <a:tc>
                  <a:txBody>
                    <a:bodyPr/>
                    <a:lstStyle/>
                    <a:p>
                      <a:pPr marL="0" algn="ctr" defTabSz="914400" rtl="0" eaLnBrk="1" fontAlgn="ctr" latinLnBrk="0" hangingPunct="1"/>
                      <a:r>
                        <a:rPr lang="en-US" sz="1800" b="0" u="none" strike="noStrike" kern="1200">
                          <a:solidFill>
                            <a:schemeClr val="dk1"/>
                          </a:solidFill>
                          <a:effectLst/>
                          <a:latin typeface="+mn-lt"/>
                          <a:ea typeface="+mn-ea"/>
                          <a:cs typeface="+mn-cs"/>
                        </a:rPr>
                        <a:t>1</a:t>
                      </a:r>
                    </a:p>
                  </a:txBody>
                  <a:tcPr marL="6350" marR="6350" marT="6350" marB="0" anchor="ctr"/>
                </a:tc>
                <a:tc>
                  <a:txBody>
                    <a:bodyPr/>
                    <a:lstStyle/>
                    <a:p>
                      <a:pPr marL="0" algn="ctr" defTabSz="914400" rtl="0" eaLnBrk="1" fontAlgn="ctr" latinLnBrk="0" hangingPunct="1"/>
                      <a:r>
                        <a:rPr lang="en-US" sz="1800" b="0" u="none" strike="noStrike" kern="1200">
                          <a:solidFill>
                            <a:schemeClr val="dk1"/>
                          </a:solidFill>
                          <a:effectLst/>
                          <a:latin typeface="+mn-lt"/>
                          <a:ea typeface="+mn-ea"/>
                          <a:cs typeface="+mn-cs"/>
                        </a:rPr>
                        <a:t>0.18</a:t>
                      </a:r>
                    </a:p>
                  </a:txBody>
                  <a:tcPr marL="6350" marR="6350" marT="6350" marB="0" anchor="ctr"/>
                </a:tc>
                <a:tc>
                  <a:txBody>
                    <a:bodyPr/>
                    <a:lstStyle/>
                    <a:p>
                      <a:pPr marL="0" algn="ctr" defTabSz="914400" rtl="0" eaLnBrk="1" fontAlgn="ctr" latinLnBrk="0" hangingPunct="1"/>
                      <a:r>
                        <a:rPr lang="en-US" sz="1800" b="0" u="none" strike="noStrike" kern="1200">
                          <a:solidFill>
                            <a:schemeClr val="dk1"/>
                          </a:solidFill>
                          <a:effectLst/>
                          <a:latin typeface="+mn-lt"/>
                          <a:ea typeface="+mn-ea"/>
                          <a:cs typeface="+mn-cs"/>
                        </a:rPr>
                        <a:t>0.18</a:t>
                      </a:r>
                    </a:p>
                  </a:txBody>
                  <a:tcPr marL="6350" marR="6350" marT="6350" marB="0" anchor="ctr"/>
                </a:tc>
                <a:tc>
                  <a:txBody>
                    <a:bodyPr/>
                    <a:lstStyle/>
                    <a:p>
                      <a:pPr marL="0" algn="ctr" defTabSz="914400" rtl="0" eaLnBrk="1" fontAlgn="ctr" latinLnBrk="0" hangingPunct="1"/>
                      <a:r>
                        <a:rPr lang="en-US" sz="1800" u="none" strike="noStrike" kern="1200">
                          <a:solidFill>
                            <a:schemeClr val="dk1"/>
                          </a:solidFill>
                          <a:effectLst/>
                          <a:latin typeface="+mn-lt"/>
                          <a:ea typeface="+mn-ea"/>
                          <a:cs typeface="+mn-cs"/>
                        </a:rPr>
                        <a:t>3.00%</a:t>
                      </a:r>
                    </a:p>
                  </a:txBody>
                  <a:tcPr marL="6350" marR="6350" marT="6350" marB="0" anchor="ctr"/>
                </a:tc>
                <a:tc>
                  <a:txBody>
                    <a:bodyPr/>
                    <a:lstStyle/>
                    <a:p>
                      <a:pPr marL="0" algn="ctr" defTabSz="914400" rtl="0" eaLnBrk="1" fontAlgn="ctr" latinLnBrk="0" hangingPunct="1"/>
                      <a:r>
                        <a:rPr lang="en-US" sz="1800" u="none" strike="noStrike" kern="1200">
                          <a:solidFill>
                            <a:schemeClr val="dk1"/>
                          </a:solidFill>
                          <a:effectLst/>
                          <a:latin typeface="+mn-lt"/>
                          <a:ea typeface="+mn-ea"/>
                          <a:cs typeface="+mn-cs"/>
                        </a:rPr>
                        <a:t>0.01</a:t>
                      </a:r>
                    </a:p>
                  </a:txBody>
                  <a:tcPr marL="6350" marR="6350" marT="6350" marB="0" anchor="ctr"/>
                </a:tc>
                <a:tc>
                  <a:txBody>
                    <a:bodyPr/>
                    <a:lstStyle/>
                    <a:p>
                      <a:pPr marL="0" algn="ctr" defTabSz="914400" rtl="0" eaLnBrk="1" fontAlgn="ctr" latinLnBrk="0" hangingPunct="1"/>
                      <a:r>
                        <a:rPr lang="en-US" sz="1800" u="none" strike="noStrike" kern="1200" dirty="0">
                          <a:solidFill>
                            <a:schemeClr val="dk1"/>
                          </a:solidFill>
                          <a:effectLst/>
                          <a:latin typeface="+mn-lt"/>
                          <a:ea typeface="+mn-ea"/>
                          <a:cs typeface="+mn-cs"/>
                        </a:rPr>
                        <a:t>0.19</a:t>
                      </a:r>
                    </a:p>
                  </a:txBody>
                  <a:tcPr marL="6350" marR="6350" marT="6350" marB="0" anchor="ctr"/>
                </a:tc>
                <a:tc>
                  <a:txBody>
                    <a:bodyPr/>
                    <a:lstStyle/>
                    <a:p>
                      <a:pPr marL="0" algn="ctr" defTabSz="914400" rtl="0" eaLnBrk="1" fontAlgn="ctr" latinLnBrk="0" hangingPunct="1"/>
                      <a:r>
                        <a:rPr lang="en-US" sz="1800" u="none" strike="noStrike" kern="1200">
                          <a:solidFill>
                            <a:schemeClr val="dk1"/>
                          </a:solidFill>
                          <a:effectLst/>
                          <a:latin typeface="+mn-lt"/>
                          <a:ea typeface="+mn-ea"/>
                          <a:cs typeface="+mn-cs"/>
                        </a:rPr>
                        <a:t>VACCO (F1D10638-01)</a:t>
                      </a:r>
                    </a:p>
                  </a:txBody>
                  <a:tcPr marL="6350" marR="6350" marT="6350" marB="0" anchor="ctr"/>
                </a:tc>
                <a:extLst>
                  <a:ext uri="{0D108BD9-81ED-4DB2-BD59-A6C34878D82A}">
                    <a16:rowId xmlns:a16="http://schemas.microsoft.com/office/drawing/2014/main" val="2802242850"/>
                  </a:ext>
                </a:extLst>
              </a:tr>
              <a:tr h="317500">
                <a:tc>
                  <a:txBody>
                    <a:bodyPr/>
                    <a:lstStyle/>
                    <a:p>
                      <a:pPr marL="0" algn="ctr" defTabSz="914400" rtl="0" eaLnBrk="1" fontAlgn="ctr" latinLnBrk="0" hangingPunct="1"/>
                      <a:r>
                        <a:rPr lang="en-US" sz="1800" b="1" u="none" strike="noStrike" kern="1200">
                          <a:solidFill>
                            <a:schemeClr val="dk1"/>
                          </a:solidFill>
                          <a:effectLst/>
                          <a:latin typeface="+mn-lt"/>
                          <a:ea typeface="+mn-ea"/>
                          <a:cs typeface="+mn-cs"/>
                        </a:rPr>
                        <a:t>Flow Control Orifice</a:t>
                      </a:r>
                    </a:p>
                  </a:txBody>
                  <a:tcPr marL="6350" marR="6350" marT="6350" marB="0" anchor="ctr"/>
                </a:tc>
                <a:tc>
                  <a:txBody>
                    <a:bodyPr/>
                    <a:lstStyle/>
                    <a:p>
                      <a:pPr marL="0" algn="ctr" defTabSz="914400" rtl="0" eaLnBrk="1" fontAlgn="ctr" latinLnBrk="0" hangingPunct="1"/>
                      <a:r>
                        <a:rPr lang="en-US" sz="1800" b="0" u="none" strike="noStrike" kern="1200">
                          <a:solidFill>
                            <a:schemeClr val="dk1"/>
                          </a:solidFill>
                          <a:effectLst/>
                          <a:latin typeface="+mn-lt"/>
                          <a:ea typeface="+mn-ea"/>
                          <a:cs typeface="+mn-cs"/>
                        </a:rPr>
                        <a:t>1</a:t>
                      </a:r>
                    </a:p>
                  </a:txBody>
                  <a:tcPr marL="6350" marR="6350" marT="6350" marB="0" anchor="ctr"/>
                </a:tc>
                <a:tc>
                  <a:txBody>
                    <a:bodyPr/>
                    <a:lstStyle/>
                    <a:p>
                      <a:pPr marL="0" algn="ctr" defTabSz="914400" rtl="0" eaLnBrk="1" fontAlgn="ctr" latinLnBrk="0" hangingPunct="1"/>
                      <a:r>
                        <a:rPr lang="en-US" sz="1800" b="0" u="none" strike="noStrike" kern="1200">
                          <a:solidFill>
                            <a:schemeClr val="dk1"/>
                          </a:solidFill>
                          <a:effectLst/>
                          <a:latin typeface="+mn-lt"/>
                          <a:ea typeface="+mn-ea"/>
                          <a:cs typeface="+mn-cs"/>
                        </a:rPr>
                        <a:t>0.02</a:t>
                      </a:r>
                    </a:p>
                  </a:txBody>
                  <a:tcPr marL="6350" marR="6350" marT="6350" marB="0" anchor="ctr"/>
                </a:tc>
                <a:tc>
                  <a:txBody>
                    <a:bodyPr/>
                    <a:lstStyle/>
                    <a:p>
                      <a:pPr marL="0" algn="ctr" defTabSz="914400" rtl="0" eaLnBrk="1" fontAlgn="ctr" latinLnBrk="0" hangingPunct="1"/>
                      <a:r>
                        <a:rPr lang="en-US" sz="1800" b="0" u="none" strike="noStrike" kern="1200">
                          <a:solidFill>
                            <a:schemeClr val="dk1"/>
                          </a:solidFill>
                          <a:effectLst/>
                          <a:latin typeface="+mn-lt"/>
                          <a:ea typeface="+mn-ea"/>
                          <a:cs typeface="+mn-cs"/>
                        </a:rPr>
                        <a:t>0.02</a:t>
                      </a:r>
                    </a:p>
                  </a:txBody>
                  <a:tcPr marL="6350" marR="6350" marT="6350" marB="0" anchor="ctr"/>
                </a:tc>
                <a:tc>
                  <a:txBody>
                    <a:bodyPr/>
                    <a:lstStyle/>
                    <a:p>
                      <a:pPr marL="0" algn="ctr" defTabSz="914400" rtl="0" eaLnBrk="1" fontAlgn="ctr" latinLnBrk="0" hangingPunct="1"/>
                      <a:r>
                        <a:rPr lang="en-US" sz="1800" u="none" strike="noStrike" kern="1200">
                          <a:solidFill>
                            <a:schemeClr val="dk1"/>
                          </a:solidFill>
                          <a:effectLst/>
                          <a:latin typeface="+mn-lt"/>
                          <a:ea typeface="+mn-ea"/>
                          <a:cs typeface="+mn-cs"/>
                        </a:rPr>
                        <a:t>3.00%</a:t>
                      </a:r>
                    </a:p>
                  </a:txBody>
                  <a:tcPr marL="6350" marR="6350" marT="6350" marB="0" anchor="ctr"/>
                </a:tc>
                <a:tc>
                  <a:txBody>
                    <a:bodyPr/>
                    <a:lstStyle/>
                    <a:p>
                      <a:pPr marL="0" algn="ctr" defTabSz="914400" rtl="0" eaLnBrk="1" fontAlgn="ctr" latinLnBrk="0" hangingPunct="1"/>
                      <a:r>
                        <a:rPr lang="en-US" sz="1800" u="none" strike="noStrike" kern="1200">
                          <a:solidFill>
                            <a:schemeClr val="dk1"/>
                          </a:solidFill>
                          <a:effectLst/>
                          <a:latin typeface="+mn-lt"/>
                          <a:ea typeface="+mn-ea"/>
                          <a:cs typeface="+mn-cs"/>
                        </a:rPr>
                        <a:t>0.00</a:t>
                      </a:r>
                    </a:p>
                  </a:txBody>
                  <a:tcPr marL="6350" marR="6350" marT="6350" marB="0" anchor="ctr"/>
                </a:tc>
                <a:tc>
                  <a:txBody>
                    <a:bodyPr/>
                    <a:lstStyle/>
                    <a:p>
                      <a:pPr marL="0" algn="ctr" defTabSz="914400" rtl="0" eaLnBrk="1" fontAlgn="ctr" latinLnBrk="0" hangingPunct="1"/>
                      <a:r>
                        <a:rPr lang="en-US" sz="1800" u="none" strike="noStrike" kern="1200" dirty="0">
                          <a:solidFill>
                            <a:schemeClr val="dk1"/>
                          </a:solidFill>
                          <a:effectLst/>
                          <a:latin typeface="+mn-lt"/>
                          <a:ea typeface="+mn-ea"/>
                          <a:cs typeface="+mn-cs"/>
                        </a:rPr>
                        <a:t>0.02</a:t>
                      </a:r>
                    </a:p>
                  </a:txBody>
                  <a:tcPr marL="6350" marR="6350" marT="6350" marB="0" anchor="ctr"/>
                </a:tc>
                <a:tc>
                  <a:txBody>
                    <a:bodyPr/>
                    <a:lstStyle/>
                    <a:p>
                      <a:pPr marL="0" algn="ctr" defTabSz="914400" rtl="0" eaLnBrk="1" fontAlgn="ctr" latinLnBrk="0" hangingPunct="1"/>
                      <a:r>
                        <a:rPr lang="en-US" sz="1800" u="none" strike="noStrike" kern="1200">
                          <a:solidFill>
                            <a:schemeClr val="dk1"/>
                          </a:solidFill>
                          <a:effectLst/>
                          <a:latin typeface="+mn-lt"/>
                          <a:ea typeface="+mn-ea"/>
                          <a:cs typeface="+mn-cs"/>
                        </a:rPr>
                        <a:t>AIAA 2003-4470</a:t>
                      </a:r>
                    </a:p>
                  </a:txBody>
                  <a:tcPr marL="6350" marR="6350" marT="6350" marB="0" anchor="ctr"/>
                </a:tc>
                <a:extLst>
                  <a:ext uri="{0D108BD9-81ED-4DB2-BD59-A6C34878D82A}">
                    <a16:rowId xmlns:a16="http://schemas.microsoft.com/office/drawing/2014/main" val="238076149"/>
                  </a:ext>
                </a:extLst>
              </a:tr>
              <a:tr h="317500">
                <a:tc>
                  <a:txBody>
                    <a:bodyPr/>
                    <a:lstStyle/>
                    <a:p>
                      <a:pPr marL="0" algn="ctr" defTabSz="914400" rtl="0" eaLnBrk="1" fontAlgn="ctr" latinLnBrk="0" hangingPunct="1"/>
                      <a:r>
                        <a:rPr lang="en-US" sz="1800" b="1" u="none" strike="noStrike" kern="1200">
                          <a:solidFill>
                            <a:schemeClr val="dk1"/>
                          </a:solidFill>
                          <a:effectLst/>
                          <a:latin typeface="+mn-lt"/>
                          <a:ea typeface="+mn-ea"/>
                          <a:cs typeface="+mn-cs"/>
                        </a:rPr>
                        <a:t>Latch Valves</a:t>
                      </a:r>
                    </a:p>
                  </a:txBody>
                  <a:tcPr marL="6350" marR="6350" marT="6350" marB="0" anchor="ctr"/>
                </a:tc>
                <a:tc>
                  <a:txBody>
                    <a:bodyPr/>
                    <a:lstStyle/>
                    <a:p>
                      <a:pPr marL="0" algn="ctr" defTabSz="914400" rtl="0" eaLnBrk="1" fontAlgn="ctr" latinLnBrk="0" hangingPunct="1"/>
                      <a:r>
                        <a:rPr lang="en-US" sz="1800" b="0" u="none" strike="noStrike" kern="1200">
                          <a:solidFill>
                            <a:schemeClr val="dk1"/>
                          </a:solidFill>
                          <a:effectLst/>
                          <a:latin typeface="+mn-lt"/>
                          <a:ea typeface="+mn-ea"/>
                          <a:cs typeface="+mn-cs"/>
                        </a:rPr>
                        <a:t>1</a:t>
                      </a:r>
                    </a:p>
                  </a:txBody>
                  <a:tcPr marL="6350" marR="6350" marT="6350" marB="0" anchor="ctr"/>
                </a:tc>
                <a:tc>
                  <a:txBody>
                    <a:bodyPr/>
                    <a:lstStyle/>
                    <a:p>
                      <a:pPr marL="0" algn="ctr" defTabSz="914400" rtl="0" eaLnBrk="1" fontAlgn="ctr" latinLnBrk="0" hangingPunct="1"/>
                      <a:r>
                        <a:rPr lang="en-US" sz="1800" b="0" u="none" strike="noStrike" kern="1200">
                          <a:solidFill>
                            <a:schemeClr val="dk1"/>
                          </a:solidFill>
                          <a:effectLst/>
                          <a:latin typeface="+mn-lt"/>
                          <a:ea typeface="+mn-ea"/>
                          <a:cs typeface="+mn-cs"/>
                        </a:rPr>
                        <a:t>0.50</a:t>
                      </a:r>
                    </a:p>
                  </a:txBody>
                  <a:tcPr marL="6350" marR="6350" marT="6350" marB="0" anchor="ctr"/>
                </a:tc>
                <a:tc>
                  <a:txBody>
                    <a:bodyPr/>
                    <a:lstStyle/>
                    <a:p>
                      <a:pPr marL="0" algn="ctr" defTabSz="914400" rtl="0" eaLnBrk="1" fontAlgn="ctr" latinLnBrk="0" hangingPunct="1"/>
                      <a:r>
                        <a:rPr lang="en-US" sz="1800" b="0" u="none" strike="noStrike" kern="1200">
                          <a:solidFill>
                            <a:schemeClr val="dk1"/>
                          </a:solidFill>
                          <a:effectLst/>
                          <a:latin typeface="+mn-lt"/>
                          <a:ea typeface="+mn-ea"/>
                          <a:cs typeface="+mn-cs"/>
                        </a:rPr>
                        <a:t>0.50</a:t>
                      </a:r>
                    </a:p>
                  </a:txBody>
                  <a:tcPr marL="6350" marR="6350" marT="6350" marB="0" anchor="ctr"/>
                </a:tc>
                <a:tc>
                  <a:txBody>
                    <a:bodyPr/>
                    <a:lstStyle/>
                    <a:p>
                      <a:pPr marL="0" algn="ctr" defTabSz="914400" rtl="0" eaLnBrk="1" fontAlgn="ctr" latinLnBrk="0" hangingPunct="1"/>
                      <a:r>
                        <a:rPr lang="en-US" sz="1800" u="none" strike="noStrike" kern="1200">
                          <a:solidFill>
                            <a:schemeClr val="dk1"/>
                          </a:solidFill>
                          <a:effectLst/>
                          <a:latin typeface="+mn-lt"/>
                          <a:ea typeface="+mn-ea"/>
                          <a:cs typeface="+mn-cs"/>
                        </a:rPr>
                        <a:t>3.00%</a:t>
                      </a:r>
                    </a:p>
                  </a:txBody>
                  <a:tcPr marL="6350" marR="6350" marT="6350" marB="0" anchor="ctr"/>
                </a:tc>
                <a:tc>
                  <a:txBody>
                    <a:bodyPr/>
                    <a:lstStyle/>
                    <a:p>
                      <a:pPr marL="0" algn="ctr" defTabSz="914400" rtl="0" eaLnBrk="1" fontAlgn="ctr" latinLnBrk="0" hangingPunct="1"/>
                      <a:r>
                        <a:rPr lang="en-US" sz="1800" u="none" strike="noStrike" kern="1200">
                          <a:solidFill>
                            <a:schemeClr val="dk1"/>
                          </a:solidFill>
                          <a:effectLst/>
                          <a:latin typeface="+mn-lt"/>
                          <a:ea typeface="+mn-ea"/>
                          <a:cs typeface="+mn-cs"/>
                        </a:rPr>
                        <a:t>0.02</a:t>
                      </a:r>
                    </a:p>
                  </a:txBody>
                  <a:tcPr marL="6350" marR="6350" marT="6350" marB="0" anchor="ctr"/>
                </a:tc>
                <a:tc>
                  <a:txBody>
                    <a:bodyPr/>
                    <a:lstStyle/>
                    <a:p>
                      <a:pPr marL="0" algn="ctr" defTabSz="914400" rtl="0" eaLnBrk="1" fontAlgn="ctr" latinLnBrk="0" hangingPunct="1"/>
                      <a:r>
                        <a:rPr lang="en-US" sz="1800" u="none" strike="noStrike" kern="1200" dirty="0">
                          <a:solidFill>
                            <a:schemeClr val="dk1"/>
                          </a:solidFill>
                          <a:effectLst/>
                          <a:latin typeface="+mn-lt"/>
                          <a:ea typeface="+mn-ea"/>
                          <a:cs typeface="+mn-cs"/>
                        </a:rPr>
                        <a:t>0.52</a:t>
                      </a:r>
                    </a:p>
                  </a:txBody>
                  <a:tcPr marL="6350" marR="6350" marT="6350" marB="0" anchor="ctr"/>
                </a:tc>
                <a:tc>
                  <a:txBody>
                    <a:bodyPr/>
                    <a:lstStyle/>
                    <a:p>
                      <a:pPr marL="0" algn="ctr" defTabSz="914400" rtl="0" eaLnBrk="1" fontAlgn="ctr" latinLnBrk="0" hangingPunct="1"/>
                      <a:r>
                        <a:rPr lang="en-US" sz="1800" u="none" strike="noStrike" kern="1200">
                          <a:solidFill>
                            <a:schemeClr val="dk1"/>
                          </a:solidFill>
                          <a:effectLst/>
                          <a:latin typeface="+mn-lt"/>
                          <a:ea typeface="+mn-ea"/>
                          <a:cs typeface="+mn-cs"/>
                        </a:rPr>
                        <a:t>Moog (51-134)</a:t>
                      </a:r>
                    </a:p>
                  </a:txBody>
                  <a:tcPr marL="6350" marR="6350" marT="6350" marB="0" anchor="ctr"/>
                </a:tc>
                <a:extLst>
                  <a:ext uri="{0D108BD9-81ED-4DB2-BD59-A6C34878D82A}">
                    <a16:rowId xmlns:a16="http://schemas.microsoft.com/office/drawing/2014/main" val="329570188"/>
                  </a:ext>
                </a:extLst>
              </a:tr>
              <a:tr h="317500">
                <a:tc>
                  <a:txBody>
                    <a:bodyPr/>
                    <a:lstStyle/>
                    <a:p>
                      <a:pPr marL="0" algn="ctr" defTabSz="914400" rtl="0" eaLnBrk="1" fontAlgn="ctr" latinLnBrk="0" hangingPunct="1"/>
                      <a:r>
                        <a:rPr lang="en-US" sz="1800" b="1" u="none" strike="noStrike" kern="1200" dirty="0">
                          <a:solidFill>
                            <a:schemeClr val="dk1"/>
                          </a:solidFill>
                          <a:effectLst/>
                          <a:latin typeface="+mn-lt"/>
                          <a:ea typeface="+mn-ea"/>
                          <a:cs typeface="+mn-cs"/>
                        </a:rPr>
                        <a:t>Propellant Fill/Drain Valves</a:t>
                      </a:r>
                    </a:p>
                  </a:txBody>
                  <a:tcPr marL="6350" marR="6350" marT="6350" marB="0" anchor="ctr"/>
                </a:tc>
                <a:tc>
                  <a:txBody>
                    <a:bodyPr/>
                    <a:lstStyle/>
                    <a:p>
                      <a:pPr marL="0" algn="ctr" defTabSz="914400" rtl="0" eaLnBrk="1" fontAlgn="ctr" latinLnBrk="0" hangingPunct="1"/>
                      <a:r>
                        <a:rPr lang="en-US" sz="1800" b="0" u="none" strike="noStrike" kern="1200">
                          <a:solidFill>
                            <a:schemeClr val="dk1"/>
                          </a:solidFill>
                          <a:effectLst/>
                          <a:latin typeface="+mn-lt"/>
                          <a:ea typeface="+mn-ea"/>
                          <a:cs typeface="+mn-cs"/>
                        </a:rPr>
                        <a:t>1</a:t>
                      </a:r>
                    </a:p>
                  </a:txBody>
                  <a:tcPr marL="6350" marR="6350" marT="6350" marB="0" anchor="ctr"/>
                </a:tc>
                <a:tc>
                  <a:txBody>
                    <a:bodyPr/>
                    <a:lstStyle/>
                    <a:p>
                      <a:pPr marL="0" algn="ctr" defTabSz="914400" rtl="0" eaLnBrk="1" fontAlgn="ctr" latinLnBrk="0" hangingPunct="1"/>
                      <a:r>
                        <a:rPr lang="en-US" sz="1800" b="0" u="none" strike="noStrike" kern="1200">
                          <a:solidFill>
                            <a:schemeClr val="dk1"/>
                          </a:solidFill>
                          <a:effectLst/>
                          <a:latin typeface="+mn-lt"/>
                          <a:ea typeface="+mn-ea"/>
                          <a:cs typeface="+mn-cs"/>
                        </a:rPr>
                        <a:t>0.21</a:t>
                      </a:r>
                    </a:p>
                  </a:txBody>
                  <a:tcPr marL="6350" marR="6350" marT="6350" marB="0" anchor="ctr"/>
                </a:tc>
                <a:tc>
                  <a:txBody>
                    <a:bodyPr/>
                    <a:lstStyle/>
                    <a:p>
                      <a:pPr marL="0" algn="ctr" defTabSz="914400" rtl="0" eaLnBrk="1" fontAlgn="ctr" latinLnBrk="0" hangingPunct="1"/>
                      <a:r>
                        <a:rPr lang="en-US" sz="1800" b="0" u="none" strike="noStrike" kern="1200">
                          <a:solidFill>
                            <a:schemeClr val="dk1"/>
                          </a:solidFill>
                          <a:effectLst/>
                          <a:latin typeface="+mn-lt"/>
                          <a:ea typeface="+mn-ea"/>
                          <a:cs typeface="+mn-cs"/>
                        </a:rPr>
                        <a:t>0.21</a:t>
                      </a:r>
                    </a:p>
                  </a:txBody>
                  <a:tcPr marL="6350" marR="6350" marT="6350" marB="0" anchor="ctr"/>
                </a:tc>
                <a:tc>
                  <a:txBody>
                    <a:bodyPr/>
                    <a:lstStyle/>
                    <a:p>
                      <a:pPr marL="0" algn="ctr" defTabSz="914400" rtl="0" eaLnBrk="1" fontAlgn="ctr" latinLnBrk="0" hangingPunct="1"/>
                      <a:r>
                        <a:rPr lang="en-US" sz="1800" u="none" strike="noStrike" kern="1200">
                          <a:solidFill>
                            <a:schemeClr val="dk1"/>
                          </a:solidFill>
                          <a:effectLst/>
                          <a:latin typeface="+mn-lt"/>
                          <a:ea typeface="+mn-ea"/>
                          <a:cs typeface="+mn-cs"/>
                        </a:rPr>
                        <a:t>3.00%</a:t>
                      </a:r>
                    </a:p>
                  </a:txBody>
                  <a:tcPr marL="6350" marR="6350" marT="6350" marB="0" anchor="ctr"/>
                </a:tc>
                <a:tc>
                  <a:txBody>
                    <a:bodyPr/>
                    <a:lstStyle/>
                    <a:p>
                      <a:pPr marL="0" algn="ctr" defTabSz="914400" rtl="0" eaLnBrk="1" fontAlgn="ctr" latinLnBrk="0" hangingPunct="1"/>
                      <a:r>
                        <a:rPr lang="en-US" sz="1800" u="none" strike="noStrike" kern="1200">
                          <a:solidFill>
                            <a:schemeClr val="dk1"/>
                          </a:solidFill>
                          <a:effectLst/>
                          <a:latin typeface="+mn-lt"/>
                          <a:ea typeface="+mn-ea"/>
                          <a:cs typeface="+mn-cs"/>
                        </a:rPr>
                        <a:t>0.01</a:t>
                      </a:r>
                    </a:p>
                  </a:txBody>
                  <a:tcPr marL="6350" marR="6350" marT="6350" marB="0" anchor="ctr"/>
                </a:tc>
                <a:tc>
                  <a:txBody>
                    <a:bodyPr/>
                    <a:lstStyle/>
                    <a:p>
                      <a:pPr marL="0" algn="ctr" defTabSz="914400" rtl="0" eaLnBrk="1" fontAlgn="ctr" latinLnBrk="0" hangingPunct="1"/>
                      <a:r>
                        <a:rPr lang="en-US" sz="1800" u="none" strike="noStrike" kern="1200" dirty="0">
                          <a:solidFill>
                            <a:schemeClr val="dk1"/>
                          </a:solidFill>
                          <a:effectLst/>
                          <a:latin typeface="+mn-lt"/>
                          <a:ea typeface="+mn-ea"/>
                          <a:cs typeface="+mn-cs"/>
                        </a:rPr>
                        <a:t>0.22</a:t>
                      </a:r>
                    </a:p>
                  </a:txBody>
                  <a:tcPr marL="6350" marR="6350" marT="6350" marB="0" anchor="ctr"/>
                </a:tc>
                <a:tc>
                  <a:txBody>
                    <a:bodyPr/>
                    <a:lstStyle/>
                    <a:p>
                      <a:pPr marL="0" algn="ctr" defTabSz="914400" rtl="0" eaLnBrk="1" fontAlgn="ctr" latinLnBrk="0" hangingPunct="1"/>
                      <a:r>
                        <a:rPr lang="en-US" sz="1800" u="none" strike="noStrike" kern="1200">
                          <a:solidFill>
                            <a:schemeClr val="dk1"/>
                          </a:solidFill>
                          <a:effectLst/>
                          <a:latin typeface="+mn-lt"/>
                          <a:ea typeface="+mn-ea"/>
                          <a:cs typeface="+mn-cs"/>
                        </a:rPr>
                        <a:t>Moog (50-787)</a:t>
                      </a:r>
                    </a:p>
                  </a:txBody>
                  <a:tcPr marL="6350" marR="6350" marT="6350" marB="0" anchor="ctr"/>
                </a:tc>
                <a:extLst>
                  <a:ext uri="{0D108BD9-81ED-4DB2-BD59-A6C34878D82A}">
                    <a16:rowId xmlns:a16="http://schemas.microsoft.com/office/drawing/2014/main" val="3187281334"/>
                  </a:ext>
                </a:extLst>
              </a:tr>
              <a:tr h="317500">
                <a:tc>
                  <a:txBody>
                    <a:bodyPr/>
                    <a:lstStyle/>
                    <a:p>
                      <a:pPr marL="0" algn="ctr" defTabSz="914400" rtl="0" eaLnBrk="1" fontAlgn="ctr" latinLnBrk="0" hangingPunct="1"/>
                      <a:r>
                        <a:rPr lang="en-US" sz="1800" b="1" u="none" strike="noStrike" kern="1200" dirty="0">
                          <a:solidFill>
                            <a:schemeClr val="dk1"/>
                          </a:solidFill>
                          <a:effectLst/>
                          <a:latin typeface="+mn-lt"/>
                          <a:ea typeface="+mn-ea"/>
                          <a:cs typeface="+mn-cs"/>
                        </a:rPr>
                        <a:t>Propellant Service Valve</a:t>
                      </a:r>
                    </a:p>
                  </a:txBody>
                  <a:tcPr marL="6350" marR="6350" marT="6350" marB="0" anchor="ctr"/>
                </a:tc>
                <a:tc>
                  <a:txBody>
                    <a:bodyPr/>
                    <a:lstStyle/>
                    <a:p>
                      <a:pPr marL="0" algn="ctr" defTabSz="914400" rtl="0" eaLnBrk="1" fontAlgn="ctr" latinLnBrk="0" hangingPunct="1"/>
                      <a:r>
                        <a:rPr lang="en-US" sz="1800" b="0" u="none" strike="noStrike" kern="1200">
                          <a:solidFill>
                            <a:schemeClr val="dk1"/>
                          </a:solidFill>
                          <a:effectLst/>
                          <a:latin typeface="+mn-lt"/>
                          <a:ea typeface="+mn-ea"/>
                          <a:cs typeface="+mn-cs"/>
                        </a:rPr>
                        <a:t>1</a:t>
                      </a:r>
                    </a:p>
                  </a:txBody>
                  <a:tcPr marL="6350" marR="6350" marT="6350" marB="0" anchor="ctr"/>
                </a:tc>
                <a:tc>
                  <a:txBody>
                    <a:bodyPr/>
                    <a:lstStyle/>
                    <a:p>
                      <a:pPr marL="0" algn="ctr" defTabSz="914400" rtl="0" eaLnBrk="1" fontAlgn="ctr" latinLnBrk="0" hangingPunct="1"/>
                      <a:r>
                        <a:rPr lang="en-US" sz="1800" b="0" u="none" strike="noStrike" kern="1200">
                          <a:solidFill>
                            <a:schemeClr val="dk1"/>
                          </a:solidFill>
                          <a:effectLst/>
                          <a:latin typeface="+mn-lt"/>
                          <a:ea typeface="+mn-ea"/>
                          <a:cs typeface="+mn-cs"/>
                        </a:rPr>
                        <a:t>0.21</a:t>
                      </a:r>
                    </a:p>
                  </a:txBody>
                  <a:tcPr marL="6350" marR="6350" marT="6350" marB="0" anchor="ctr"/>
                </a:tc>
                <a:tc>
                  <a:txBody>
                    <a:bodyPr/>
                    <a:lstStyle/>
                    <a:p>
                      <a:pPr marL="0" algn="ctr" defTabSz="914400" rtl="0" eaLnBrk="1" fontAlgn="ctr" latinLnBrk="0" hangingPunct="1"/>
                      <a:r>
                        <a:rPr lang="en-US" sz="1800" b="0" u="none" strike="noStrike" kern="1200">
                          <a:solidFill>
                            <a:schemeClr val="dk1"/>
                          </a:solidFill>
                          <a:effectLst/>
                          <a:latin typeface="+mn-lt"/>
                          <a:ea typeface="+mn-ea"/>
                          <a:cs typeface="+mn-cs"/>
                        </a:rPr>
                        <a:t>0.21</a:t>
                      </a:r>
                    </a:p>
                  </a:txBody>
                  <a:tcPr marL="6350" marR="6350" marT="6350" marB="0" anchor="ctr"/>
                </a:tc>
                <a:tc>
                  <a:txBody>
                    <a:bodyPr/>
                    <a:lstStyle/>
                    <a:p>
                      <a:pPr marL="0" algn="ctr" defTabSz="914400" rtl="0" eaLnBrk="1" fontAlgn="ctr" latinLnBrk="0" hangingPunct="1"/>
                      <a:r>
                        <a:rPr lang="en-US" sz="1800" u="none" strike="noStrike" kern="1200">
                          <a:solidFill>
                            <a:schemeClr val="dk1"/>
                          </a:solidFill>
                          <a:effectLst/>
                          <a:latin typeface="+mn-lt"/>
                          <a:ea typeface="+mn-ea"/>
                          <a:cs typeface="+mn-cs"/>
                        </a:rPr>
                        <a:t>3.00%</a:t>
                      </a:r>
                    </a:p>
                  </a:txBody>
                  <a:tcPr marL="6350" marR="6350" marT="6350" marB="0" anchor="ctr"/>
                </a:tc>
                <a:tc>
                  <a:txBody>
                    <a:bodyPr/>
                    <a:lstStyle/>
                    <a:p>
                      <a:pPr marL="0" algn="ctr" defTabSz="914400" rtl="0" eaLnBrk="1" fontAlgn="ctr" latinLnBrk="0" hangingPunct="1"/>
                      <a:r>
                        <a:rPr lang="en-US" sz="1800" u="none" strike="noStrike" kern="1200">
                          <a:solidFill>
                            <a:schemeClr val="dk1"/>
                          </a:solidFill>
                          <a:effectLst/>
                          <a:latin typeface="+mn-lt"/>
                          <a:ea typeface="+mn-ea"/>
                          <a:cs typeface="+mn-cs"/>
                        </a:rPr>
                        <a:t>0.01</a:t>
                      </a:r>
                    </a:p>
                  </a:txBody>
                  <a:tcPr marL="6350" marR="6350" marT="6350" marB="0" anchor="ctr"/>
                </a:tc>
                <a:tc>
                  <a:txBody>
                    <a:bodyPr/>
                    <a:lstStyle/>
                    <a:p>
                      <a:pPr marL="0" algn="ctr" defTabSz="914400" rtl="0" eaLnBrk="1" fontAlgn="ctr" latinLnBrk="0" hangingPunct="1"/>
                      <a:r>
                        <a:rPr lang="en-US" sz="1800" u="none" strike="noStrike" kern="1200" dirty="0">
                          <a:solidFill>
                            <a:schemeClr val="dk1"/>
                          </a:solidFill>
                          <a:effectLst/>
                          <a:latin typeface="+mn-lt"/>
                          <a:ea typeface="+mn-ea"/>
                          <a:cs typeface="+mn-cs"/>
                        </a:rPr>
                        <a:t>0.22</a:t>
                      </a:r>
                    </a:p>
                  </a:txBody>
                  <a:tcPr marL="6350" marR="6350" marT="6350" marB="0" anchor="ctr"/>
                </a:tc>
                <a:tc>
                  <a:txBody>
                    <a:bodyPr/>
                    <a:lstStyle/>
                    <a:p>
                      <a:pPr marL="0" algn="ctr" defTabSz="914400" rtl="0" eaLnBrk="1" fontAlgn="ctr" latinLnBrk="0" hangingPunct="1"/>
                      <a:r>
                        <a:rPr lang="en-US" sz="1800" u="none" strike="noStrike" kern="1200" dirty="0">
                          <a:solidFill>
                            <a:schemeClr val="dk1"/>
                          </a:solidFill>
                          <a:effectLst/>
                          <a:latin typeface="+mn-lt"/>
                          <a:ea typeface="+mn-ea"/>
                          <a:cs typeface="+mn-cs"/>
                        </a:rPr>
                        <a:t>Moog (50-787)</a:t>
                      </a:r>
                    </a:p>
                  </a:txBody>
                  <a:tcPr marL="6350" marR="6350" marT="6350" marB="0" anchor="ctr"/>
                </a:tc>
                <a:extLst>
                  <a:ext uri="{0D108BD9-81ED-4DB2-BD59-A6C34878D82A}">
                    <a16:rowId xmlns:a16="http://schemas.microsoft.com/office/drawing/2014/main" val="862400961"/>
                  </a:ext>
                </a:extLst>
              </a:tr>
              <a:tr h="317500">
                <a:tc>
                  <a:txBody>
                    <a:bodyPr/>
                    <a:lstStyle/>
                    <a:p>
                      <a:pPr marL="0" algn="ctr" defTabSz="914400" rtl="0" eaLnBrk="1" fontAlgn="ctr" latinLnBrk="0" hangingPunct="1"/>
                      <a:r>
                        <a:rPr lang="en-US" sz="1800" b="1" u="none" strike="noStrike" kern="1200" dirty="0">
                          <a:solidFill>
                            <a:schemeClr val="dk1"/>
                          </a:solidFill>
                          <a:effectLst/>
                          <a:latin typeface="+mn-lt"/>
                          <a:ea typeface="+mn-ea"/>
                          <a:cs typeface="+mn-cs"/>
                        </a:rPr>
                        <a:t>Lines and Fittings</a:t>
                      </a:r>
                    </a:p>
                  </a:txBody>
                  <a:tcPr marL="6350" marR="6350" marT="6350" marB="0" anchor="ctr"/>
                </a:tc>
                <a:tc>
                  <a:txBody>
                    <a:bodyPr/>
                    <a:lstStyle/>
                    <a:p>
                      <a:pPr marL="0" algn="ctr" defTabSz="914400" rtl="0" eaLnBrk="1" fontAlgn="ctr" latinLnBrk="0" hangingPunct="1"/>
                      <a:r>
                        <a:rPr lang="en-US" sz="1800" b="0" u="none" strike="noStrike" kern="1200">
                          <a:solidFill>
                            <a:schemeClr val="dk1"/>
                          </a:solidFill>
                          <a:effectLst/>
                          <a:latin typeface="+mn-lt"/>
                          <a:ea typeface="+mn-ea"/>
                          <a:cs typeface="+mn-cs"/>
                        </a:rPr>
                        <a:t>1</a:t>
                      </a:r>
                    </a:p>
                  </a:txBody>
                  <a:tcPr marL="6350" marR="6350" marT="6350" marB="0" anchor="ctr"/>
                </a:tc>
                <a:tc>
                  <a:txBody>
                    <a:bodyPr/>
                    <a:lstStyle/>
                    <a:p>
                      <a:pPr marL="0" algn="ctr" defTabSz="914400" rtl="0" eaLnBrk="1" fontAlgn="ctr" latinLnBrk="0" hangingPunct="1"/>
                      <a:r>
                        <a:rPr lang="en-US" sz="1800" b="0" u="none" strike="noStrike" kern="1200" dirty="0">
                          <a:solidFill>
                            <a:schemeClr val="dk1"/>
                          </a:solidFill>
                          <a:effectLst/>
                          <a:latin typeface="+mn-lt"/>
                          <a:ea typeface="+mn-ea"/>
                          <a:cs typeface="+mn-cs"/>
                        </a:rPr>
                        <a:t>1.35</a:t>
                      </a:r>
                    </a:p>
                  </a:txBody>
                  <a:tcPr marL="6350" marR="6350" marT="6350" marB="0" anchor="ctr"/>
                </a:tc>
                <a:tc>
                  <a:txBody>
                    <a:bodyPr/>
                    <a:lstStyle/>
                    <a:p>
                      <a:pPr marL="0" algn="ctr" defTabSz="914400" rtl="0" eaLnBrk="1" fontAlgn="ctr" latinLnBrk="0" hangingPunct="1"/>
                      <a:r>
                        <a:rPr lang="en-US" sz="1800" b="0" u="none" strike="noStrike" kern="1200" dirty="0">
                          <a:solidFill>
                            <a:schemeClr val="dk1"/>
                          </a:solidFill>
                          <a:effectLst/>
                          <a:latin typeface="+mn-lt"/>
                          <a:ea typeface="+mn-ea"/>
                          <a:cs typeface="+mn-cs"/>
                        </a:rPr>
                        <a:t>1.35</a:t>
                      </a:r>
                    </a:p>
                  </a:txBody>
                  <a:tcPr marL="6350" marR="6350" marT="6350" marB="0" anchor="ctr"/>
                </a:tc>
                <a:tc>
                  <a:txBody>
                    <a:bodyPr/>
                    <a:lstStyle/>
                    <a:p>
                      <a:pPr marL="0" algn="ctr" defTabSz="914400" rtl="0" eaLnBrk="1" fontAlgn="ctr" latinLnBrk="0" hangingPunct="1"/>
                      <a:r>
                        <a:rPr lang="en-US" sz="1800" u="none" strike="noStrike" kern="1200" dirty="0">
                          <a:solidFill>
                            <a:schemeClr val="dk1"/>
                          </a:solidFill>
                          <a:effectLst/>
                          <a:latin typeface="+mn-lt"/>
                          <a:ea typeface="+mn-ea"/>
                          <a:cs typeface="+mn-cs"/>
                        </a:rPr>
                        <a:t>25.00%</a:t>
                      </a:r>
                    </a:p>
                  </a:txBody>
                  <a:tcPr marL="6350" marR="6350" marT="6350" marB="0" anchor="ctr"/>
                </a:tc>
                <a:tc>
                  <a:txBody>
                    <a:bodyPr/>
                    <a:lstStyle/>
                    <a:p>
                      <a:pPr marL="0" algn="ctr" defTabSz="914400" rtl="0" eaLnBrk="1" fontAlgn="ctr" latinLnBrk="0" hangingPunct="1"/>
                      <a:r>
                        <a:rPr lang="en-US" sz="1800" u="none" strike="noStrike" kern="1200">
                          <a:solidFill>
                            <a:schemeClr val="dk1"/>
                          </a:solidFill>
                          <a:effectLst/>
                          <a:latin typeface="+mn-lt"/>
                          <a:ea typeface="+mn-ea"/>
                          <a:cs typeface="+mn-cs"/>
                        </a:rPr>
                        <a:t>0.34</a:t>
                      </a:r>
                    </a:p>
                  </a:txBody>
                  <a:tcPr marL="6350" marR="6350" marT="6350" marB="0" anchor="ctr"/>
                </a:tc>
                <a:tc>
                  <a:txBody>
                    <a:bodyPr/>
                    <a:lstStyle/>
                    <a:p>
                      <a:pPr marL="0" algn="ctr" defTabSz="914400" rtl="0" eaLnBrk="1" fontAlgn="ctr" latinLnBrk="0" hangingPunct="1"/>
                      <a:r>
                        <a:rPr lang="en-US" sz="1800" u="none" strike="noStrike" kern="1200" dirty="0">
                          <a:solidFill>
                            <a:schemeClr val="dk1"/>
                          </a:solidFill>
                          <a:effectLst/>
                          <a:latin typeface="+mn-lt"/>
                          <a:ea typeface="+mn-ea"/>
                          <a:cs typeface="+mn-cs"/>
                        </a:rPr>
                        <a:t>1.68</a:t>
                      </a:r>
                    </a:p>
                  </a:txBody>
                  <a:tcPr marL="6350" marR="6350" marT="6350" marB="0" anchor="ctr"/>
                </a:tc>
                <a:tc>
                  <a:txBody>
                    <a:bodyPr/>
                    <a:lstStyle/>
                    <a:p>
                      <a:pPr marL="0" algn="ctr" defTabSz="914400" rtl="0" eaLnBrk="1" fontAlgn="ctr" latinLnBrk="0" hangingPunct="1"/>
                      <a:r>
                        <a:rPr lang="en-US" sz="1800" b="0" u="none" strike="noStrike" kern="1200">
                          <a:solidFill>
                            <a:schemeClr val="dk1"/>
                          </a:solidFill>
                          <a:effectLst/>
                          <a:latin typeface="+mn-lt"/>
                          <a:ea typeface="+mn-ea"/>
                          <a:cs typeface="+mn-cs"/>
                        </a:rPr>
                        <a:t>Estimate </a:t>
                      </a:r>
                      <a:endParaRPr lang="en-US" sz="1800" b="0" u="none" strike="noStrike" kern="1200" dirty="0">
                        <a:solidFill>
                          <a:schemeClr val="dk1"/>
                        </a:solidFill>
                        <a:effectLst/>
                        <a:latin typeface="+mn-lt"/>
                        <a:ea typeface="+mn-ea"/>
                        <a:cs typeface="+mn-cs"/>
                      </a:endParaRPr>
                    </a:p>
                  </a:txBody>
                  <a:tcPr marL="6350" marR="6350" marT="6350" marB="0" anchor="ctr"/>
                </a:tc>
                <a:extLst>
                  <a:ext uri="{0D108BD9-81ED-4DB2-BD59-A6C34878D82A}">
                    <a16:rowId xmlns:a16="http://schemas.microsoft.com/office/drawing/2014/main" val="726938055"/>
                  </a:ext>
                </a:extLst>
              </a:tr>
              <a:tr h="352425">
                <a:tc gridSpan="3">
                  <a:txBody>
                    <a:bodyPr/>
                    <a:lstStyle/>
                    <a:p>
                      <a:pPr algn="r" fontAlgn="ctr"/>
                      <a:r>
                        <a:rPr lang="en-US" sz="2000" u="none" strike="noStrike" dirty="0">
                          <a:solidFill>
                            <a:schemeClr val="tx1"/>
                          </a:solidFill>
                          <a:effectLst/>
                        </a:rPr>
                        <a:t>Totals:</a:t>
                      </a:r>
                      <a:endParaRPr lang="en-US" sz="2000" b="1" i="0" u="none" strike="noStrike" dirty="0">
                        <a:solidFill>
                          <a:schemeClr val="tx1"/>
                        </a:solidFill>
                        <a:effectLst/>
                        <a:latin typeface="Arial" panose="020B0604020202020204" pitchFamily="34" charset="0"/>
                      </a:endParaRPr>
                    </a:p>
                  </a:txBody>
                  <a:tcPr marL="6350" marR="114300" marT="6350" marB="0" anchor="ctr"/>
                </a:tc>
                <a:tc hMerge="1">
                  <a:txBody>
                    <a:bodyPr/>
                    <a:lstStyle/>
                    <a:p>
                      <a:endParaRPr lang="en-US"/>
                    </a:p>
                  </a:txBody>
                  <a:tcPr/>
                </a:tc>
                <a:tc hMerge="1">
                  <a:txBody>
                    <a:bodyPr/>
                    <a:lstStyle/>
                    <a:p>
                      <a:endParaRPr lang="en-US"/>
                    </a:p>
                  </a:txBody>
                  <a:tcPr/>
                </a:tc>
                <a:tc>
                  <a:txBody>
                    <a:bodyPr/>
                    <a:lstStyle/>
                    <a:p>
                      <a:pPr marL="0" algn="ctr" defTabSz="914400" rtl="0" eaLnBrk="1" fontAlgn="ctr" latinLnBrk="0" hangingPunct="1"/>
                      <a:r>
                        <a:rPr lang="en-US" sz="1800" b="1" u="none" strike="noStrike" kern="1200" dirty="0">
                          <a:solidFill>
                            <a:schemeClr val="dk1"/>
                          </a:solidFill>
                          <a:effectLst/>
                          <a:latin typeface="+mn-lt"/>
                          <a:ea typeface="+mn-ea"/>
                          <a:cs typeface="+mn-cs"/>
                        </a:rPr>
                        <a:t>15.88</a:t>
                      </a:r>
                    </a:p>
                  </a:txBody>
                  <a:tcPr marL="6350" marR="6350" marT="6350" marB="0" anchor="ctr"/>
                </a:tc>
                <a:tc>
                  <a:txBody>
                    <a:bodyPr/>
                    <a:lstStyle/>
                    <a:p>
                      <a:pPr marL="0" algn="ctr" defTabSz="914400" rtl="0" eaLnBrk="1" fontAlgn="ctr" latinLnBrk="0" hangingPunct="1"/>
                      <a:r>
                        <a:rPr lang="en-US" sz="1800" b="1" u="none" strike="noStrike" kern="1200" dirty="0">
                          <a:solidFill>
                            <a:schemeClr val="dk1"/>
                          </a:solidFill>
                          <a:effectLst/>
                          <a:latin typeface="+mn-lt"/>
                          <a:ea typeface="+mn-ea"/>
                          <a:cs typeface="+mn-cs"/>
                        </a:rPr>
                        <a:t>4.87%</a:t>
                      </a:r>
                    </a:p>
                  </a:txBody>
                  <a:tcPr marL="6350" marR="6350" marT="6350" marB="0" anchor="ctr"/>
                </a:tc>
                <a:tc>
                  <a:txBody>
                    <a:bodyPr/>
                    <a:lstStyle/>
                    <a:p>
                      <a:pPr marL="0" algn="ctr" defTabSz="914400" rtl="0" eaLnBrk="1" fontAlgn="ctr" latinLnBrk="0" hangingPunct="1"/>
                      <a:r>
                        <a:rPr lang="en-US" sz="1800" b="1" u="none" strike="noStrike" kern="1200" dirty="0">
                          <a:solidFill>
                            <a:schemeClr val="dk1"/>
                          </a:solidFill>
                          <a:effectLst/>
                          <a:latin typeface="+mn-lt"/>
                          <a:ea typeface="+mn-ea"/>
                          <a:cs typeface="+mn-cs"/>
                        </a:rPr>
                        <a:t>0.77</a:t>
                      </a:r>
                    </a:p>
                  </a:txBody>
                  <a:tcPr marL="6350" marR="6350" marT="6350" marB="0" anchor="ctr"/>
                </a:tc>
                <a:tc>
                  <a:txBody>
                    <a:bodyPr/>
                    <a:lstStyle/>
                    <a:p>
                      <a:pPr marL="0" algn="ctr" defTabSz="914400" rtl="0" eaLnBrk="1" fontAlgn="ctr" latinLnBrk="0" hangingPunct="1"/>
                      <a:r>
                        <a:rPr lang="en-US" sz="1800" b="1" u="none" strike="noStrike" kern="1200" dirty="0">
                          <a:solidFill>
                            <a:schemeClr val="dk1"/>
                          </a:solidFill>
                          <a:effectLst/>
                          <a:latin typeface="+mn-lt"/>
                          <a:ea typeface="+mn-ea"/>
                          <a:cs typeface="+mn-cs"/>
                        </a:rPr>
                        <a:t>16.65</a:t>
                      </a:r>
                    </a:p>
                  </a:txBody>
                  <a:tcPr marL="6350" marR="6350" marT="6350" marB="0" anchor="ctr"/>
                </a:tc>
                <a:tc>
                  <a:txBody>
                    <a:bodyPr/>
                    <a:lstStyle/>
                    <a:p>
                      <a:pPr algn="l" fontAlgn="b"/>
                      <a:r>
                        <a:rPr lang="en-US" sz="1800" u="none" strike="noStrike" dirty="0">
                          <a:effectLst/>
                        </a:rPr>
                        <a:t> </a:t>
                      </a:r>
                      <a:endParaRPr lang="en-US" sz="1800" b="1" i="0" u="none" strike="noStrike" dirty="0">
                        <a:solidFill>
                          <a:srgbClr val="0000CC"/>
                        </a:solidFill>
                        <a:effectLst/>
                        <a:latin typeface="Arial" panose="020B0604020202020204" pitchFamily="34" charset="0"/>
                      </a:endParaRPr>
                    </a:p>
                  </a:txBody>
                  <a:tcPr marL="6350" marR="6350" marT="6350" marB="0" anchor="b"/>
                </a:tc>
                <a:extLst>
                  <a:ext uri="{0D108BD9-81ED-4DB2-BD59-A6C34878D82A}">
                    <a16:rowId xmlns:a16="http://schemas.microsoft.com/office/drawing/2014/main" val="3081931488"/>
                  </a:ext>
                </a:extLst>
              </a:tr>
            </a:tbl>
          </a:graphicData>
        </a:graphic>
      </p:graphicFrame>
    </p:spTree>
    <p:extLst>
      <p:ext uri="{BB962C8B-B14F-4D97-AF65-F5344CB8AC3E}">
        <p14:creationId xmlns:p14="http://schemas.microsoft.com/office/powerpoint/2010/main" val="229256584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B8A7C-6370-3B01-E534-3E21913AB3C3}"/>
              </a:ext>
            </a:extLst>
          </p:cNvPr>
          <p:cNvSpPr>
            <a:spLocks noGrp="1"/>
          </p:cNvSpPr>
          <p:nvPr>
            <p:ph type="title"/>
          </p:nvPr>
        </p:nvSpPr>
        <p:spPr/>
        <p:txBody>
          <a:bodyPr/>
          <a:lstStyle/>
          <a:p>
            <a:r>
              <a:rPr lang="en-US" dirty="0"/>
              <a:t>Conclusions &amp; Future Work</a:t>
            </a:r>
          </a:p>
        </p:txBody>
      </p:sp>
      <p:sp>
        <p:nvSpPr>
          <p:cNvPr id="3" name="Content Placeholder 2">
            <a:extLst>
              <a:ext uri="{FF2B5EF4-FFF2-40B4-BE49-F238E27FC236}">
                <a16:creationId xmlns:a16="http://schemas.microsoft.com/office/drawing/2014/main" id="{663BCAD6-58F8-7D58-6D2E-5295BFA8D458}"/>
              </a:ext>
            </a:extLst>
          </p:cNvPr>
          <p:cNvSpPr>
            <a:spLocks noGrp="1"/>
          </p:cNvSpPr>
          <p:nvPr>
            <p:ph idx="1"/>
          </p:nvPr>
        </p:nvSpPr>
        <p:spPr/>
        <p:txBody>
          <a:bodyPr/>
          <a:lstStyle/>
          <a:p>
            <a:r>
              <a:rPr lang="en-US" dirty="0"/>
              <a:t>Design philosophy: keep the propulsion simple and light</a:t>
            </a:r>
          </a:p>
          <a:p>
            <a:r>
              <a:rPr lang="en-US" dirty="0"/>
              <a:t>The propulsion system consists entirely of TRL 9 components</a:t>
            </a:r>
          </a:p>
          <a:p>
            <a:endParaRPr lang="en-US" dirty="0"/>
          </a:p>
          <a:p>
            <a:endParaRPr lang="en-US" dirty="0"/>
          </a:p>
          <a:p>
            <a:r>
              <a:rPr lang="en-US" dirty="0"/>
              <a:t>The number of thrusters (16) were selected as a first cut to ensure full control authority</a:t>
            </a:r>
          </a:p>
          <a:p>
            <a:pPr lvl="1"/>
            <a:r>
              <a:rPr lang="en-US" dirty="0"/>
              <a:t>Could possibly be reduced after careful analysis of the mission profile and GN&amp;C control authority </a:t>
            </a:r>
          </a:p>
          <a:p>
            <a:endParaRPr lang="en-US" dirty="0"/>
          </a:p>
        </p:txBody>
      </p:sp>
    </p:spTree>
    <p:extLst>
      <p:ext uri="{BB962C8B-B14F-4D97-AF65-F5344CB8AC3E}">
        <p14:creationId xmlns:p14="http://schemas.microsoft.com/office/powerpoint/2010/main" val="96957824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F9B90-F19A-C021-0958-A92D78FA0A69}"/>
              </a:ext>
            </a:extLst>
          </p:cNvPr>
          <p:cNvSpPr>
            <a:spLocks noGrp="1"/>
          </p:cNvSpPr>
          <p:nvPr>
            <p:ph type="title"/>
          </p:nvPr>
        </p:nvSpPr>
        <p:spPr>
          <a:xfrm>
            <a:off x="5449858" y="1839686"/>
            <a:ext cx="5614382" cy="2177143"/>
          </a:xfrm>
        </p:spPr>
        <p:txBody>
          <a:bodyPr/>
          <a:lstStyle/>
          <a:p>
            <a:r>
              <a:rPr lang="en-US" dirty="0"/>
              <a:t>Thermal</a:t>
            </a:r>
            <a:br>
              <a:rPr lang="en-US" dirty="0"/>
            </a:br>
            <a:br>
              <a:rPr lang="en-US" dirty="0"/>
            </a:br>
            <a:r>
              <a:rPr lang="en-US" sz="2400" dirty="0">
                <a:solidFill>
                  <a:srgbClr val="FFFF00"/>
                </a:solidFill>
              </a:rPr>
              <a:t>Thomas Brooks / NASA MSFC ED04</a:t>
            </a:r>
            <a:br>
              <a:rPr lang="en-US" sz="2400" dirty="0">
                <a:solidFill>
                  <a:srgbClr val="FFFF00"/>
                </a:solidFill>
              </a:rPr>
            </a:br>
            <a:r>
              <a:rPr lang="en-US" sz="2400" dirty="0">
                <a:solidFill>
                  <a:srgbClr val="FFFF00"/>
                </a:solidFill>
              </a:rPr>
              <a:t>Elaine Hatfield / NASA MSFC ER15</a:t>
            </a:r>
          </a:p>
        </p:txBody>
      </p:sp>
    </p:spTree>
    <p:extLst>
      <p:ext uri="{BB962C8B-B14F-4D97-AF65-F5344CB8AC3E}">
        <p14:creationId xmlns:p14="http://schemas.microsoft.com/office/powerpoint/2010/main" val="217614207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Approach and Tools</a:t>
            </a:r>
          </a:p>
        </p:txBody>
      </p:sp>
      <p:sp>
        <p:nvSpPr>
          <p:cNvPr id="3" name="Content Placeholder 2">
            <a:extLst>
              <a:ext uri="{FF2B5EF4-FFF2-40B4-BE49-F238E27FC236}">
                <a16:creationId xmlns:a16="http://schemas.microsoft.com/office/drawing/2014/main" id="{9267DBEC-9679-2232-4B80-15BD30BCB7A1}"/>
              </a:ext>
            </a:extLst>
          </p:cNvPr>
          <p:cNvSpPr>
            <a:spLocks noGrp="1"/>
          </p:cNvSpPr>
          <p:nvPr>
            <p:ph idx="1"/>
          </p:nvPr>
        </p:nvSpPr>
        <p:spPr>
          <a:xfrm>
            <a:off x="264160" y="1073784"/>
            <a:ext cx="5335362" cy="5062855"/>
          </a:xfrm>
        </p:spPr>
        <p:txBody>
          <a:bodyPr/>
          <a:lstStyle/>
          <a:p>
            <a:r>
              <a:rPr lang="en-US" dirty="0"/>
              <a:t>Compare the three bus cases (Hub sail, Node sail, and Node chemical) to determine worst case</a:t>
            </a:r>
          </a:p>
          <a:p>
            <a:r>
              <a:rPr lang="en-US" dirty="0"/>
              <a:t>Detailed Thermal Desktop analysis of the most challenging bus</a:t>
            </a:r>
          </a:p>
          <a:p>
            <a:r>
              <a:rPr lang="en-US" dirty="0"/>
              <a:t>Mass estimates based upon quantity and size of hardware</a:t>
            </a:r>
          </a:p>
          <a:p>
            <a:r>
              <a:rPr lang="en-US" dirty="0"/>
              <a:t>Cross check against NOAA study for comprehensiveness</a:t>
            </a:r>
          </a:p>
          <a:p>
            <a:endParaRPr lang="en-US" dirty="0"/>
          </a:p>
        </p:txBody>
      </p:sp>
      <p:pic>
        <p:nvPicPr>
          <p:cNvPr id="7" name="Picture 6">
            <a:extLst>
              <a:ext uri="{FF2B5EF4-FFF2-40B4-BE49-F238E27FC236}">
                <a16:creationId xmlns:a16="http://schemas.microsoft.com/office/drawing/2014/main" id="{5199D552-098E-A261-76A3-0344D47C4317}"/>
              </a:ext>
            </a:extLst>
          </p:cNvPr>
          <p:cNvPicPr>
            <a:picLocks noChangeAspect="1"/>
          </p:cNvPicPr>
          <p:nvPr/>
        </p:nvPicPr>
        <p:blipFill>
          <a:blip r:embed="rId3"/>
          <a:stretch>
            <a:fillRect/>
          </a:stretch>
        </p:blipFill>
        <p:spPr>
          <a:xfrm>
            <a:off x="5854931" y="464136"/>
            <a:ext cx="6056231" cy="5672503"/>
          </a:xfrm>
          <a:prstGeom prst="rect">
            <a:avLst/>
          </a:prstGeom>
        </p:spPr>
      </p:pic>
    </p:spTree>
    <p:extLst>
      <p:ext uri="{BB962C8B-B14F-4D97-AF65-F5344CB8AC3E}">
        <p14:creationId xmlns:p14="http://schemas.microsoft.com/office/powerpoint/2010/main" val="70581104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Key Assumptions</a:t>
            </a:r>
          </a:p>
        </p:txBody>
      </p:sp>
      <p:pic>
        <p:nvPicPr>
          <p:cNvPr id="5" name="Picture 4">
            <a:extLst>
              <a:ext uri="{FF2B5EF4-FFF2-40B4-BE49-F238E27FC236}">
                <a16:creationId xmlns:a16="http://schemas.microsoft.com/office/drawing/2014/main" id="{068A249A-C366-A0DC-1B8E-CB29775DB40B}"/>
              </a:ext>
            </a:extLst>
          </p:cNvPr>
          <p:cNvPicPr>
            <a:picLocks noChangeAspect="1"/>
          </p:cNvPicPr>
          <p:nvPr/>
        </p:nvPicPr>
        <p:blipFill>
          <a:blip r:embed="rId3"/>
          <a:stretch>
            <a:fillRect/>
          </a:stretch>
        </p:blipFill>
        <p:spPr>
          <a:xfrm>
            <a:off x="1357312" y="1181100"/>
            <a:ext cx="9477375" cy="4495800"/>
          </a:xfrm>
          <a:prstGeom prst="rect">
            <a:avLst/>
          </a:prstGeom>
        </p:spPr>
      </p:pic>
    </p:spTree>
    <p:extLst>
      <p:ext uri="{BB962C8B-B14F-4D97-AF65-F5344CB8AC3E}">
        <p14:creationId xmlns:p14="http://schemas.microsoft.com/office/powerpoint/2010/main" val="123851167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Bus Comparison</a:t>
            </a:r>
          </a:p>
        </p:txBody>
      </p:sp>
      <p:sp>
        <p:nvSpPr>
          <p:cNvPr id="3" name="Content Placeholder 2">
            <a:extLst>
              <a:ext uri="{FF2B5EF4-FFF2-40B4-BE49-F238E27FC236}">
                <a16:creationId xmlns:a16="http://schemas.microsoft.com/office/drawing/2014/main" id="{9267DBEC-9679-2232-4B80-15BD30BCB7A1}"/>
              </a:ext>
            </a:extLst>
          </p:cNvPr>
          <p:cNvSpPr>
            <a:spLocks noGrp="1"/>
          </p:cNvSpPr>
          <p:nvPr>
            <p:ph idx="1"/>
          </p:nvPr>
        </p:nvSpPr>
        <p:spPr>
          <a:xfrm>
            <a:off x="264159" y="1073785"/>
            <a:ext cx="7259227" cy="1820244"/>
          </a:xfrm>
        </p:spPr>
        <p:txBody>
          <a:bodyPr>
            <a:normAutofit/>
          </a:bodyPr>
          <a:lstStyle/>
          <a:p>
            <a:r>
              <a:rPr lang="en-US" dirty="0"/>
              <a:t>The Hub – Sail configuration “worst-case”</a:t>
            </a:r>
          </a:p>
          <a:p>
            <a:pPr lvl="1"/>
            <a:r>
              <a:rPr lang="en-US" dirty="0"/>
              <a:t>Worst heat dissipation to surface area ratio</a:t>
            </a:r>
          </a:p>
          <a:p>
            <a:pPr lvl="1"/>
            <a:r>
              <a:rPr lang="en-US" dirty="0"/>
              <a:t>Most likely to have challenging heat rejection</a:t>
            </a:r>
          </a:p>
          <a:p>
            <a:pPr lvl="1"/>
            <a:endParaRPr lang="en-US" dirty="0"/>
          </a:p>
          <a:p>
            <a:endParaRPr lang="en-US" dirty="0"/>
          </a:p>
        </p:txBody>
      </p:sp>
      <p:graphicFrame>
        <p:nvGraphicFramePr>
          <p:cNvPr id="5" name="Table 4">
            <a:extLst>
              <a:ext uri="{FF2B5EF4-FFF2-40B4-BE49-F238E27FC236}">
                <a16:creationId xmlns:a16="http://schemas.microsoft.com/office/drawing/2014/main" id="{78DD4671-326E-DBE0-1062-15213B31D0ED}"/>
              </a:ext>
            </a:extLst>
          </p:cNvPr>
          <p:cNvGraphicFramePr>
            <a:graphicFrameLocks noGrp="1"/>
          </p:cNvGraphicFramePr>
          <p:nvPr/>
        </p:nvGraphicFramePr>
        <p:xfrm>
          <a:off x="732583" y="2780579"/>
          <a:ext cx="6228112" cy="1775460"/>
        </p:xfrm>
        <a:graphic>
          <a:graphicData uri="http://schemas.openxmlformats.org/drawingml/2006/table">
            <a:tbl>
              <a:tblPr>
                <a:tableStyleId>{5C22544A-7EE6-4342-B048-85BDC9FD1C3A}</a:tableStyleId>
              </a:tblPr>
              <a:tblGrid>
                <a:gridCol w="1298575">
                  <a:extLst>
                    <a:ext uri="{9D8B030D-6E8A-4147-A177-3AD203B41FA5}">
                      <a16:colId xmlns:a16="http://schemas.microsoft.com/office/drawing/2014/main" val="1271736736"/>
                    </a:ext>
                  </a:extLst>
                </a:gridCol>
                <a:gridCol w="829559">
                  <a:extLst>
                    <a:ext uri="{9D8B030D-6E8A-4147-A177-3AD203B41FA5}">
                      <a16:colId xmlns:a16="http://schemas.microsoft.com/office/drawing/2014/main" val="3881058148"/>
                    </a:ext>
                  </a:extLst>
                </a:gridCol>
                <a:gridCol w="1649690">
                  <a:extLst>
                    <a:ext uri="{9D8B030D-6E8A-4147-A177-3AD203B41FA5}">
                      <a16:colId xmlns:a16="http://schemas.microsoft.com/office/drawing/2014/main" val="3158545629"/>
                    </a:ext>
                  </a:extLst>
                </a:gridCol>
                <a:gridCol w="2450288">
                  <a:extLst>
                    <a:ext uri="{9D8B030D-6E8A-4147-A177-3AD203B41FA5}">
                      <a16:colId xmlns:a16="http://schemas.microsoft.com/office/drawing/2014/main" val="1876077380"/>
                    </a:ext>
                  </a:extLst>
                </a:gridCol>
              </a:tblGrid>
              <a:tr h="190500">
                <a:tc>
                  <a:txBody>
                    <a:bodyPr/>
                    <a:lstStyle/>
                    <a:p>
                      <a:pPr algn="ctr" fontAlgn="b"/>
                      <a:r>
                        <a:rPr lang="en-US" sz="1800" b="1" u="none" strike="noStrike" dirty="0">
                          <a:effectLst/>
                        </a:rPr>
                        <a:t>Bus</a:t>
                      </a:r>
                      <a:endParaRPr lang="en-US" sz="18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800" b="1" u="none" strike="noStrike" dirty="0">
                          <a:effectLst/>
                        </a:rPr>
                        <a:t>Surface Area</a:t>
                      </a:r>
                      <a:br>
                        <a:rPr lang="en-US" sz="1800" b="1" u="none" strike="noStrike" dirty="0">
                          <a:effectLst/>
                        </a:rPr>
                      </a:br>
                      <a:r>
                        <a:rPr lang="en-US" sz="1800" b="1" u="none" strike="noStrike" dirty="0">
                          <a:effectLst/>
                        </a:rPr>
                        <a:t>(m2)</a:t>
                      </a:r>
                      <a:endParaRPr lang="en-US" sz="18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800" b="1" u="none" strike="noStrike" dirty="0">
                          <a:effectLst/>
                        </a:rPr>
                        <a:t>Maximum Heat Dissipation</a:t>
                      </a:r>
                      <a:br>
                        <a:rPr lang="en-US" sz="1800" b="1" u="none" strike="noStrike" dirty="0">
                          <a:effectLst/>
                        </a:rPr>
                      </a:br>
                      <a:r>
                        <a:rPr lang="en-US" sz="1800" b="1" u="none" strike="noStrike" dirty="0">
                          <a:effectLst/>
                        </a:rPr>
                        <a:t>(W)*</a:t>
                      </a:r>
                      <a:endParaRPr lang="en-US" sz="18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800" b="1" i="0" u="none" strike="noStrike" dirty="0">
                          <a:solidFill>
                            <a:srgbClr val="000000"/>
                          </a:solidFill>
                          <a:effectLst/>
                          <a:latin typeface="Calibri" panose="020F0502020204030204" pitchFamily="34" charset="0"/>
                        </a:rPr>
                        <a:t>Areal Heat Dissipation</a:t>
                      </a:r>
                      <a:br>
                        <a:rPr lang="en-US" sz="1800" b="1" i="0" u="none" strike="noStrike" dirty="0">
                          <a:solidFill>
                            <a:srgbClr val="000000"/>
                          </a:solidFill>
                          <a:effectLst/>
                          <a:latin typeface="Calibri" panose="020F0502020204030204" pitchFamily="34" charset="0"/>
                        </a:rPr>
                      </a:br>
                      <a:r>
                        <a:rPr lang="en-US" sz="1800" b="1" i="0" u="none" strike="noStrike" dirty="0">
                          <a:solidFill>
                            <a:srgbClr val="000000"/>
                          </a:solidFill>
                          <a:effectLst/>
                          <a:latin typeface="Calibri" panose="020F0502020204030204" pitchFamily="34" charset="0"/>
                        </a:rPr>
                        <a:t>(W/m</a:t>
                      </a:r>
                      <a:r>
                        <a:rPr lang="en-US" sz="1800" b="1" i="0" u="none" strike="noStrike" baseline="30000" dirty="0">
                          <a:solidFill>
                            <a:srgbClr val="000000"/>
                          </a:solidFill>
                          <a:effectLst/>
                          <a:latin typeface="Calibri" panose="020F0502020204030204" pitchFamily="34" charset="0"/>
                        </a:rPr>
                        <a:t>2</a:t>
                      </a:r>
                      <a:r>
                        <a:rPr lang="en-US" sz="1800" b="1" i="0" u="none" strike="noStrike" dirty="0">
                          <a:solidFill>
                            <a:srgbClr val="000000"/>
                          </a:solidFill>
                          <a:effectLst/>
                          <a:latin typeface="Calibri" panose="020F0502020204030204" pitchFamily="34" charset="0"/>
                        </a:rPr>
                        <a:t>)</a:t>
                      </a:r>
                    </a:p>
                  </a:txBody>
                  <a:tcPr marL="9525" marR="9525" marT="9525" marB="0" anchor="ctr"/>
                </a:tc>
                <a:extLst>
                  <a:ext uri="{0D108BD9-81ED-4DB2-BD59-A6C34878D82A}">
                    <a16:rowId xmlns:a16="http://schemas.microsoft.com/office/drawing/2014/main" val="2154175537"/>
                  </a:ext>
                </a:extLst>
              </a:tr>
              <a:tr h="190500">
                <a:tc>
                  <a:txBody>
                    <a:bodyPr/>
                    <a:lstStyle/>
                    <a:p>
                      <a:pPr algn="ctr" fontAlgn="b"/>
                      <a:r>
                        <a:rPr lang="en-US" sz="1800" b="1" u="none" strike="noStrike" dirty="0">
                          <a:effectLst/>
                        </a:rPr>
                        <a:t>Hub - Sail</a:t>
                      </a:r>
                      <a:endParaRPr lang="en-US" sz="1800" b="1" i="0" u="none" strike="noStrike" dirty="0">
                        <a:solidFill>
                          <a:srgbClr val="000000"/>
                        </a:solidFill>
                        <a:effectLst/>
                        <a:latin typeface="Calibri" panose="020F0502020204030204" pitchFamily="34" charset="0"/>
                      </a:endParaRPr>
                    </a:p>
                  </a:txBody>
                  <a:tcPr marL="9525" marR="9525" marT="9525" marB="0" anchor="ctr">
                    <a:solidFill>
                      <a:srgbClr val="FFFF00"/>
                    </a:solidFill>
                  </a:tcPr>
                </a:tc>
                <a:tc>
                  <a:txBody>
                    <a:bodyPr/>
                    <a:lstStyle/>
                    <a:p>
                      <a:pPr algn="ctr" fontAlgn="b"/>
                      <a:r>
                        <a:rPr lang="en-US" sz="2000" u="none" strike="noStrike" dirty="0">
                          <a:effectLst/>
                        </a:rPr>
                        <a:t>1.2</a:t>
                      </a:r>
                      <a:endParaRPr lang="en-US" sz="2000" b="0" i="0" u="none" strike="noStrike" dirty="0">
                        <a:solidFill>
                          <a:srgbClr val="000000"/>
                        </a:solidFill>
                        <a:effectLst/>
                        <a:latin typeface="Calibri" panose="020F0502020204030204" pitchFamily="34" charset="0"/>
                      </a:endParaRPr>
                    </a:p>
                  </a:txBody>
                  <a:tcPr marL="9525" marR="9525" marT="9525" marB="0" anchor="ctr">
                    <a:solidFill>
                      <a:srgbClr val="FFFF00"/>
                    </a:solidFill>
                  </a:tcPr>
                </a:tc>
                <a:tc>
                  <a:txBody>
                    <a:bodyPr/>
                    <a:lstStyle/>
                    <a:p>
                      <a:pPr algn="ctr" fontAlgn="b"/>
                      <a:r>
                        <a:rPr lang="en-US" sz="2000" u="none" strike="noStrike" dirty="0">
                          <a:effectLst/>
                        </a:rPr>
                        <a:t>329.8</a:t>
                      </a:r>
                      <a:endParaRPr lang="en-US" sz="2000" b="0" i="0" u="none" strike="noStrike" dirty="0">
                        <a:solidFill>
                          <a:srgbClr val="000000"/>
                        </a:solidFill>
                        <a:effectLst/>
                        <a:latin typeface="Calibri" panose="020F0502020204030204" pitchFamily="34" charset="0"/>
                      </a:endParaRPr>
                    </a:p>
                  </a:txBody>
                  <a:tcPr marL="9525" marR="9525" marT="9525" marB="0" anchor="ctr">
                    <a:solidFill>
                      <a:srgbClr val="FFFF00"/>
                    </a:solidFill>
                  </a:tcPr>
                </a:tc>
                <a:tc>
                  <a:txBody>
                    <a:bodyPr/>
                    <a:lstStyle/>
                    <a:p>
                      <a:pPr algn="ctr" fontAlgn="b"/>
                      <a:r>
                        <a:rPr lang="en-US" sz="2000" b="0" i="0" u="none" strike="noStrike" dirty="0">
                          <a:solidFill>
                            <a:srgbClr val="000000"/>
                          </a:solidFill>
                          <a:effectLst/>
                          <a:latin typeface="Calibri" panose="020F0502020204030204" pitchFamily="34" charset="0"/>
                        </a:rPr>
                        <a:t>275</a:t>
                      </a:r>
                    </a:p>
                  </a:txBody>
                  <a:tcPr marL="9525" marR="9525" marT="9525" marB="0" anchor="ctr">
                    <a:solidFill>
                      <a:srgbClr val="FFFF00"/>
                    </a:solidFill>
                  </a:tcPr>
                </a:tc>
                <a:extLst>
                  <a:ext uri="{0D108BD9-81ED-4DB2-BD59-A6C34878D82A}">
                    <a16:rowId xmlns:a16="http://schemas.microsoft.com/office/drawing/2014/main" val="2513794528"/>
                  </a:ext>
                </a:extLst>
              </a:tr>
              <a:tr h="190500">
                <a:tc>
                  <a:txBody>
                    <a:bodyPr/>
                    <a:lstStyle/>
                    <a:p>
                      <a:pPr algn="ctr" fontAlgn="b"/>
                      <a:r>
                        <a:rPr lang="en-US" sz="1800" b="1" u="none" strike="noStrike" dirty="0">
                          <a:effectLst/>
                        </a:rPr>
                        <a:t>Node - Sail</a:t>
                      </a:r>
                      <a:endParaRPr lang="en-US" sz="18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2000" u="none" strike="noStrike" dirty="0">
                          <a:effectLst/>
                        </a:rPr>
                        <a:t>1.2</a:t>
                      </a:r>
                      <a:endParaRPr lang="en-US" sz="2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2000" u="none" strike="noStrike" dirty="0">
                          <a:effectLst/>
                        </a:rPr>
                        <a:t>196.1</a:t>
                      </a:r>
                      <a:endParaRPr lang="en-US" sz="2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2000" b="0" i="0" u="none" strike="noStrike" dirty="0">
                          <a:solidFill>
                            <a:srgbClr val="000000"/>
                          </a:solidFill>
                          <a:effectLst/>
                          <a:latin typeface="Calibri" panose="020F0502020204030204" pitchFamily="34" charset="0"/>
                        </a:rPr>
                        <a:t>170</a:t>
                      </a:r>
                    </a:p>
                  </a:txBody>
                  <a:tcPr marL="9525" marR="9525" marT="9525" marB="0" anchor="ctr"/>
                </a:tc>
                <a:extLst>
                  <a:ext uri="{0D108BD9-81ED-4DB2-BD59-A6C34878D82A}">
                    <a16:rowId xmlns:a16="http://schemas.microsoft.com/office/drawing/2014/main" val="1847465421"/>
                  </a:ext>
                </a:extLst>
              </a:tr>
              <a:tr h="190500">
                <a:tc>
                  <a:txBody>
                    <a:bodyPr/>
                    <a:lstStyle/>
                    <a:p>
                      <a:pPr algn="ctr" fontAlgn="b"/>
                      <a:r>
                        <a:rPr lang="en-US" sz="1800" b="1" u="none" strike="noStrike" dirty="0">
                          <a:effectLst/>
                        </a:rPr>
                        <a:t>Node - Chem</a:t>
                      </a:r>
                      <a:endParaRPr lang="en-US" sz="18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2000" u="none" strike="noStrike" dirty="0">
                          <a:effectLst/>
                        </a:rPr>
                        <a:t>2.1</a:t>
                      </a:r>
                      <a:endParaRPr lang="en-US" sz="2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2000" u="none" strike="noStrike" dirty="0">
                          <a:effectLst/>
                        </a:rPr>
                        <a:t>197.4</a:t>
                      </a:r>
                      <a:endParaRPr lang="en-US" sz="2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2000" b="0" i="0" u="none" strike="noStrike" dirty="0">
                          <a:solidFill>
                            <a:srgbClr val="000000"/>
                          </a:solidFill>
                          <a:effectLst/>
                          <a:latin typeface="Calibri" panose="020F0502020204030204" pitchFamily="34" charset="0"/>
                        </a:rPr>
                        <a:t>93</a:t>
                      </a:r>
                    </a:p>
                  </a:txBody>
                  <a:tcPr marL="9525" marR="9525" marT="9525" marB="0" anchor="ctr"/>
                </a:tc>
                <a:extLst>
                  <a:ext uri="{0D108BD9-81ED-4DB2-BD59-A6C34878D82A}">
                    <a16:rowId xmlns:a16="http://schemas.microsoft.com/office/drawing/2014/main" val="1593283658"/>
                  </a:ext>
                </a:extLst>
              </a:tr>
            </a:tbl>
          </a:graphicData>
        </a:graphic>
      </p:graphicFrame>
      <p:sp>
        <p:nvSpPr>
          <p:cNvPr id="6" name="Content Placeholder 2">
            <a:extLst>
              <a:ext uri="{FF2B5EF4-FFF2-40B4-BE49-F238E27FC236}">
                <a16:creationId xmlns:a16="http://schemas.microsoft.com/office/drawing/2014/main" id="{A9C782C2-56B0-9FC4-635F-C3FB5B33246A}"/>
              </a:ext>
            </a:extLst>
          </p:cNvPr>
          <p:cNvSpPr txBox="1">
            <a:spLocks/>
          </p:cNvSpPr>
          <p:nvPr/>
        </p:nvSpPr>
        <p:spPr>
          <a:xfrm>
            <a:off x="510827" y="5448693"/>
            <a:ext cx="10256153" cy="941170"/>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Wingdings" pitchFamily="2" charset="2"/>
              <a:buChar char="§"/>
              <a:defRPr sz="2800" b="0" i="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b="0" i="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b="0" i="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b="0" i="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b="0" i="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ctr">
              <a:buNone/>
            </a:pPr>
            <a:r>
              <a:rPr lang="en-US" dirty="0"/>
              <a:t>* Includes only heat dissipations the bus must manage (no sail or instrument heat dissipations), 30% power growth allowance, and 20% comms efficiency</a:t>
            </a:r>
          </a:p>
          <a:p>
            <a:endParaRPr lang="en-US" dirty="0"/>
          </a:p>
        </p:txBody>
      </p:sp>
      <p:pic>
        <p:nvPicPr>
          <p:cNvPr id="9" name="Picture 8">
            <a:extLst>
              <a:ext uri="{FF2B5EF4-FFF2-40B4-BE49-F238E27FC236}">
                <a16:creationId xmlns:a16="http://schemas.microsoft.com/office/drawing/2014/main" id="{9C8DA714-1C20-10D8-8F11-C39D7AFC8700}"/>
              </a:ext>
            </a:extLst>
          </p:cNvPr>
          <p:cNvPicPr>
            <a:picLocks noChangeAspect="1"/>
          </p:cNvPicPr>
          <p:nvPr/>
        </p:nvPicPr>
        <p:blipFill>
          <a:blip r:embed="rId3"/>
          <a:stretch>
            <a:fillRect/>
          </a:stretch>
        </p:blipFill>
        <p:spPr>
          <a:xfrm>
            <a:off x="7429118" y="1058725"/>
            <a:ext cx="4583563" cy="3443709"/>
          </a:xfrm>
          <a:prstGeom prst="rect">
            <a:avLst/>
          </a:prstGeom>
        </p:spPr>
      </p:pic>
    </p:spTree>
    <p:extLst>
      <p:ext uri="{BB962C8B-B14F-4D97-AF65-F5344CB8AC3E}">
        <p14:creationId xmlns:p14="http://schemas.microsoft.com/office/powerpoint/2010/main" val="1532290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Heat Flow Map</a:t>
            </a:r>
          </a:p>
        </p:txBody>
      </p:sp>
      <p:sp>
        <p:nvSpPr>
          <p:cNvPr id="6" name="Content Placeholder 2">
            <a:extLst>
              <a:ext uri="{FF2B5EF4-FFF2-40B4-BE49-F238E27FC236}">
                <a16:creationId xmlns:a16="http://schemas.microsoft.com/office/drawing/2014/main" id="{A9C782C2-56B0-9FC4-635F-C3FB5B33246A}"/>
              </a:ext>
            </a:extLst>
          </p:cNvPr>
          <p:cNvSpPr txBox="1">
            <a:spLocks/>
          </p:cNvSpPr>
          <p:nvPr/>
        </p:nvSpPr>
        <p:spPr>
          <a:xfrm>
            <a:off x="510827" y="5448693"/>
            <a:ext cx="10256153" cy="9411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itchFamily="2" charset="2"/>
              <a:buChar char="§"/>
              <a:defRPr sz="2800" b="0" i="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b="0" i="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b="0" i="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b="0" i="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b="0" i="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ctr">
              <a:buNone/>
            </a:pPr>
            <a:r>
              <a:rPr lang="en-US" dirty="0"/>
              <a:t>The bus is a single thermal region connected by heat pipes and TIMs.</a:t>
            </a:r>
          </a:p>
          <a:p>
            <a:pPr marL="457200" lvl="1" indent="0" algn="ctr">
              <a:buNone/>
            </a:pPr>
            <a:r>
              <a:rPr lang="en-US" dirty="0"/>
              <a:t>The instruments manage their own heat rejection.</a:t>
            </a:r>
          </a:p>
          <a:p>
            <a:endParaRPr lang="en-US" dirty="0"/>
          </a:p>
        </p:txBody>
      </p:sp>
      <p:cxnSp>
        <p:nvCxnSpPr>
          <p:cNvPr id="15" name="Straight Arrow Connector 14">
            <a:extLst>
              <a:ext uri="{FF2B5EF4-FFF2-40B4-BE49-F238E27FC236}">
                <a16:creationId xmlns:a16="http://schemas.microsoft.com/office/drawing/2014/main" id="{B8745E08-E5F1-CF9B-7F0F-53670A78C9F0}"/>
              </a:ext>
            </a:extLst>
          </p:cNvPr>
          <p:cNvCxnSpPr/>
          <p:nvPr/>
        </p:nvCxnSpPr>
        <p:spPr>
          <a:xfrm flipH="1">
            <a:off x="6202838" y="3016578"/>
            <a:ext cx="1517715" cy="0"/>
          </a:xfrm>
          <a:prstGeom prst="straightConnector1">
            <a:avLst/>
          </a:prstGeom>
          <a:ln w="57150">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17" name="Straight Connector 16">
            <a:extLst>
              <a:ext uri="{FF2B5EF4-FFF2-40B4-BE49-F238E27FC236}">
                <a16:creationId xmlns:a16="http://schemas.microsoft.com/office/drawing/2014/main" id="{DD5BB0D5-65E5-EB76-8864-77BFC9914CF9}"/>
              </a:ext>
            </a:extLst>
          </p:cNvPr>
          <p:cNvCxnSpPr/>
          <p:nvPr/>
        </p:nvCxnSpPr>
        <p:spPr>
          <a:xfrm>
            <a:off x="6202838" y="1828801"/>
            <a:ext cx="0" cy="263950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B7D8A7BB-AB86-0E1D-58BF-B29FBB399773}"/>
              </a:ext>
            </a:extLst>
          </p:cNvPr>
          <p:cNvSpPr txBox="1"/>
          <p:nvPr/>
        </p:nvSpPr>
        <p:spPr>
          <a:xfrm>
            <a:off x="5466028" y="1154891"/>
            <a:ext cx="1473620" cy="646331"/>
          </a:xfrm>
          <a:prstGeom prst="rect">
            <a:avLst/>
          </a:prstGeom>
          <a:noFill/>
        </p:spPr>
        <p:txBody>
          <a:bodyPr wrap="square">
            <a:spAutoFit/>
          </a:bodyPr>
          <a:lstStyle/>
          <a:p>
            <a:pPr algn="ctr"/>
            <a:r>
              <a:rPr lang="en-US" dirty="0">
                <a:solidFill>
                  <a:schemeClr val="bg1"/>
                </a:solidFill>
              </a:rPr>
              <a:t>Radiative Bus Structure</a:t>
            </a:r>
          </a:p>
        </p:txBody>
      </p:sp>
      <p:cxnSp>
        <p:nvCxnSpPr>
          <p:cNvPr id="20" name="Straight Arrow Connector 19">
            <a:extLst>
              <a:ext uri="{FF2B5EF4-FFF2-40B4-BE49-F238E27FC236}">
                <a16:creationId xmlns:a16="http://schemas.microsoft.com/office/drawing/2014/main" id="{741B8B29-D8B0-6DD8-AADD-1116D95B27CA}"/>
              </a:ext>
            </a:extLst>
          </p:cNvPr>
          <p:cNvCxnSpPr/>
          <p:nvPr/>
        </p:nvCxnSpPr>
        <p:spPr>
          <a:xfrm flipH="1">
            <a:off x="4685123" y="2188591"/>
            <a:ext cx="1517715" cy="0"/>
          </a:xfrm>
          <a:prstGeom prst="straightConnector1">
            <a:avLst/>
          </a:prstGeom>
          <a:ln w="57150">
            <a:solidFill>
              <a:srgbClr val="FF0000"/>
            </a:solidFill>
            <a:tailEnd type="triangle"/>
          </a:ln>
        </p:spPr>
        <p:style>
          <a:lnRef idx="3">
            <a:schemeClr val="accent2"/>
          </a:lnRef>
          <a:fillRef idx="0">
            <a:schemeClr val="accent2"/>
          </a:fillRef>
          <a:effectRef idx="2">
            <a:schemeClr val="accent2"/>
          </a:effectRef>
          <a:fontRef idx="minor">
            <a:schemeClr val="tx1"/>
          </a:fontRef>
        </p:style>
      </p:cxnSp>
      <p:sp>
        <p:nvSpPr>
          <p:cNvPr id="21" name="TextBox 20">
            <a:extLst>
              <a:ext uri="{FF2B5EF4-FFF2-40B4-BE49-F238E27FC236}">
                <a16:creationId xmlns:a16="http://schemas.microsoft.com/office/drawing/2014/main" id="{77796D1A-1B3C-19CE-B237-EEED40142D7D}"/>
              </a:ext>
            </a:extLst>
          </p:cNvPr>
          <p:cNvSpPr txBox="1"/>
          <p:nvPr/>
        </p:nvSpPr>
        <p:spPr>
          <a:xfrm>
            <a:off x="3747942" y="1865425"/>
            <a:ext cx="1093457" cy="646331"/>
          </a:xfrm>
          <a:prstGeom prst="rect">
            <a:avLst/>
          </a:prstGeom>
          <a:noFill/>
        </p:spPr>
        <p:txBody>
          <a:bodyPr wrap="square">
            <a:spAutoFit/>
          </a:bodyPr>
          <a:lstStyle/>
          <a:p>
            <a:pPr algn="ctr"/>
            <a:r>
              <a:rPr lang="en-US" dirty="0">
                <a:solidFill>
                  <a:schemeClr val="bg1"/>
                </a:solidFill>
              </a:rPr>
              <a:t>Space (2.7K)</a:t>
            </a:r>
          </a:p>
        </p:txBody>
      </p:sp>
      <p:cxnSp>
        <p:nvCxnSpPr>
          <p:cNvPr id="22" name="Straight Arrow Connector 21">
            <a:extLst>
              <a:ext uri="{FF2B5EF4-FFF2-40B4-BE49-F238E27FC236}">
                <a16:creationId xmlns:a16="http://schemas.microsoft.com/office/drawing/2014/main" id="{3BDD1EF4-BBAA-3A67-60E5-AB41FD16DC60}"/>
              </a:ext>
            </a:extLst>
          </p:cNvPr>
          <p:cNvCxnSpPr>
            <a:cxnSpLocks/>
          </p:cNvCxnSpPr>
          <p:nvPr/>
        </p:nvCxnSpPr>
        <p:spPr>
          <a:xfrm>
            <a:off x="4841399" y="4132084"/>
            <a:ext cx="1361439" cy="0"/>
          </a:xfrm>
          <a:prstGeom prst="straightConnector1">
            <a:avLst/>
          </a:prstGeom>
          <a:ln w="57150">
            <a:solidFill>
              <a:srgbClr val="FF0000"/>
            </a:solidFill>
            <a:tailEnd type="triangle"/>
          </a:ln>
        </p:spPr>
        <p:style>
          <a:lnRef idx="3">
            <a:schemeClr val="accent2"/>
          </a:lnRef>
          <a:fillRef idx="0">
            <a:schemeClr val="accent2"/>
          </a:fillRef>
          <a:effectRef idx="2">
            <a:schemeClr val="accent2"/>
          </a:effectRef>
          <a:fontRef idx="minor">
            <a:schemeClr val="tx1"/>
          </a:fontRef>
        </p:style>
      </p:cxnSp>
      <p:sp>
        <p:nvSpPr>
          <p:cNvPr id="25" name="TextBox 24">
            <a:extLst>
              <a:ext uri="{FF2B5EF4-FFF2-40B4-BE49-F238E27FC236}">
                <a16:creationId xmlns:a16="http://schemas.microsoft.com/office/drawing/2014/main" id="{FAB6C1A8-2400-F26B-488A-C02562A4FBD3}"/>
              </a:ext>
            </a:extLst>
          </p:cNvPr>
          <p:cNvSpPr txBox="1"/>
          <p:nvPr/>
        </p:nvSpPr>
        <p:spPr>
          <a:xfrm>
            <a:off x="3813930" y="3676940"/>
            <a:ext cx="1093457" cy="923330"/>
          </a:xfrm>
          <a:prstGeom prst="rect">
            <a:avLst/>
          </a:prstGeom>
          <a:noFill/>
        </p:spPr>
        <p:txBody>
          <a:bodyPr wrap="square">
            <a:spAutoFit/>
          </a:bodyPr>
          <a:lstStyle/>
          <a:p>
            <a:pPr algn="ctr"/>
            <a:r>
              <a:rPr lang="en-US" dirty="0">
                <a:solidFill>
                  <a:schemeClr val="bg1"/>
                </a:solidFill>
              </a:rPr>
              <a:t>Sun</a:t>
            </a:r>
            <a:br>
              <a:rPr lang="en-US" dirty="0">
                <a:solidFill>
                  <a:schemeClr val="bg1"/>
                </a:solidFill>
              </a:rPr>
            </a:br>
            <a:r>
              <a:rPr lang="en-US" dirty="0">
                <a:solidFill>
                  <a:schemeClr val="bg1"/>
                </a:solidFill>
              </a:rPr>
              <a:t>(1354 W/m2)</a:t>
            </a:r>
          </a:p>
        </p:txBody>
      </p:sp>
      <p:sp>
        <p:nvSpPr>
          <p:cNvPr id="26" name="Rectangle 25">
            <a:extLst>
              <a:ext uri="{FF2B5EF4-FFF2-40B4-BE49-F238E27FC236}">
                <a16:creationId xmlns:a16="http://schemas.microsoft.com/office/drawing/2014/main" id="{CDFF5822-E0EF-C3AA-171C-71DE5CA26F9F}"/>
              </a:ext>
            </a:extLst>
          </p:cNvPr>
          <p:cNvSpPr/>
          <p:nvPr/>
        </p:nvSpPr>
        <p:spPr>
          <a:xfrm>
            <a:off x="1773813" y="1901262"/>
            <a:ext cx="1393596" cy="242563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Instruments</a:t>
            </a:r>
          </a:p>
        </p:txBody>
      </p:sp>
      <p:cxnSp>
        <p:nvCxnSpPr>
          <p:cNvPr id="27" name="Straight Arrow Connector 26">
            <a:extLst>
              <a:ext uri="{FF2B5EF4-FFF2-40B4-BE49-F238E27FC236}">
                <a16:creationId xmlns:a16="http://schemas.microsoft.com/office/drawing/2014/main" id="{E98D99B8-A70E-911D-D534-4F8F08595DD2}"/>
              </a:ext>
            </a:extLst>
          </p:cNvPr>
          <p:cNvCxnSpPr>
            <a:cxnSpLocks/>
          </p:cNvCxnSpPr>
          <p:nvPr/>
        </p:nvCxnSpPr>
        <p:spPr>
          <a:xfrm flipV="1">
            <a:off x="3323684" y="2177976"/>
            <a:ext cx="580533" cy="10614"/>
          </a:xfrm>
          <a:prstGeom prst="straightConnector1">
            <a:avLst/>
          </a:prstGeom>
          <a:ln w="57150">
            <a:solidFill>
              <a:srgbClr val="FF0000"/>
            </a:solidFill>
            <a:tailEnd type="triangle"/>
          </a:ln>
        </p:spPr>
        <p:style>
          <a:lnRef idx="3">
            <a:schemeClr val="accent2"/>
          </a:lnRef>
          <a:fillRef idx="0">
            <a:schemeClr val="accent2"/>
          </a:fillRef>
          <a:effectRef idx="2">
            <a:schemeClr val="accent2"/>
          </a:effectRef>
          <a:fontRef idx="minor">
            <a:schemeClr val="tx1"/>
          </a:fontRef>
        </p:style>
      </p:cxnSp>
      <p:sp>
        <p:nvSpPr>
          <p:cNvPr id="8" name="Rectangle 7">
            <a:extLst>
              <a:ext uri="{FF2B5EF4-FFF2-40B4-BE49-F238E27FC236}">
                <a16:creationId xmlns:a16="http://schemas.microsoft.com/office/drawing/2014/main" id="{9607230D-696C-41C4-6DA5-256D83D57685}"/>
              </a:ext>
            </a:extLst>
          </p:cNvPr>
          <p:cNvSpPr/>
          <p:nvPr/>
        </p:nvSpPr>
        <p:spPr>
          <a:xfrm>
            <a:off x="6961695" y="2679761"/>
            <a:ext cx="3814028" cy="67363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Bus Utilities (Avionics, Comm, GNC, and Power)</a:t>
            </a:r>
          </a:p>
        </p:txBody>
      </p:sp>
      <p:cxnSp>
        <p:nvCxnSpPr>
          <p:cNvPr id="33" name="Straight Arrow Connector 32">
            <a:extLst>
              <a:ext uri="{FF2B5EF4-FFF2-40B4-BE49-F238E27FC236}">
                <a16:creationId xmlns:a16="http://schemas.microsoft.com/office/drawing/2014/main" id="{EC5FBB69-57BD-EF93-B24B-A38DC5C42B15}"/>
              </a:ext>
            </a:extLst>
          </p:cNvPr>
          <p:cNvCxnSpPr>
            <a:cxnSpLocks/>
          </p:cNvCxnSpPr>
          <p:nvPr/>
        </p:nvCxnSpPr>
        <p:spPr>
          <a:xfrm flipH="1">
            <a:off x="3383083" y="4133894"/>
            <a:ext cx="540394" cy="10614"/>
          </a:xfrm>
          <a:prstGeom prst="straightConnector1">
            <a:avLst/>
          </a:prstGeom>
          <a:ln w="57150">
            <a:solidFill>
              <a:srgbClr val="FF0000"/>
            </a:solidFill>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51883253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Radiative Bus Structure</a:t>
            </a:r>
          </a:p>
        </p:txBody>
      </p:sp>
      <p:pic>
        <p:nvPicPr>
          <p:cNvPr id="4" name="Picture 3">
            <a:extLst>
              <a:ext uri="{FF2B5EF4-FFF2-40B4-BE49-F238E27FC236}">
                <a16:creationId xmlns:a16="http://schemas.microsoft.com/office/drawing/2014/main" id="{402617F6-8F6B-6EE0-9471-9B72DB434306}"/>
              </a:ext>
            </a:extLst>
          </p:cNvPr>
          <p:cNvPicPr>
            <a:picLocks noChangeAspect="1"/>
          </p:cNvPicPr>
          <p:nvPr/>
        </p:nvPicPr>
        <p:blipFill>
          <a:blip r:embed="rId3"/>
          <a:stretch>
            <a:fillRect/>
          </a:stretch>
        </p:blipFill>
        <p:spPr>
          <a:xfrm>
            <a:off x="5729782" y="868626"/>
            <a:ext cx="4902182" cy="4378791"/>
          </a:xfrm>
          <a:prstGeom prst="rect">
            <a:avLst/>
          </a:prstGeom>
        </p:spPr>
      </p:pic>
      <p:sp>
        <p:nvSpPr>
          <p:cNvPr id="5" name="Content Placeholder 2">
            <a:extLst>
              <a:ext uri="{FF2B5EF4-FFF2-40B4-BE49-F238E27FC236}">
                <a16:creationId xmlns:a16="http://schemas.microsoft.com/office/drawing/2014/main" id="{98490FD9-52BA-1EB9-D92E-14988EC8D330}"/>
              </a:ext>
            </a:extLst>
          </p:cNvPr>
          <p:cNvSpPr>
            <a:spLocks noGrp="1"/>
          </p:cNvSpPr>
          <p:nvPr>
            <p:ph idx="1"/>
          </p:nvPr>
        </p:nvSpPr>
        <p:spPr>
          <a:xfrm>
            <a:off x="264160" y="1073784"/>
            <a:ext cx="5335362" cy="5062855"/>
          </a:xfrm>
        </p:spPr>
        <p:txBody>
          <a:bodyPr/>
          <a:lstStyle/>
          <a:p>
            <a:r>
              <a:rPr lang="en-US" dirty="0"/>
              <a:t>Bus structure serves a dual purpose as a radiator</a:t>
            </a:r>
          </a:p>
          <a:p>
            <a:r>
              <a:rPr lang="en-US" dirty="0"/>
              <a:t>Covered in silver Teflon tape (paint also acceptable)</a:t>
            </a:r>
          </a:p>
          <a:p>
            <a:r>
              <a:rPr lang="en-US" dirty="0"/>
              <a:t>Thermal interface materials between the bus and electronics</a:t>
            </a:r>
          </a:p>
          <a:p>
            <a:r>
              <a:rPr lang="en-US" dirty="0"/>
              <a:t>Heat pipes on 3 sides of the bus spread heat efficiently</a:t>
            </a:r>
          </a:p>
          <a:p>
            <a:endParaRPr lang="en-US" dirty="0"/>
          </a:p>
        </p:txBody>
      </p:sp>
      <p:cxnSp>
        <p:nvCxnSpPr>
          <p:cNvPr id="9" name="Straight Arrow Connector 8">
            <a:extLst>
              <a:ext uri="{FF2B5EF4-FFF2-40B4-BE49-F238E27FC236}">
                <a16:creationId xmlns:a16="http://schemas.microsoft.com/office/drawing/2014/main" id="{95E8A070-FCFF-1B3C-A711-A4CF87284673}"/>
              </a:ext>
            </a:extLst>
          </p:cNvPr>
          <p:cNvCxnSpPr>
            <a:cxnSpLocks/>
          </p:cNvCxnSpPr>
          <p:nvPr/>
        </p:nvCxnSpPr>
        <p:spPr>
          <a:xfrm flipH="1">
            <a:off x="9153427" y="1706252"/>
            <a:ext cx="1564953" cy="2828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5898D36-10DB-7705-8DE9-025DE7B3A508}"/>
              </a:ext>
            </a:extLst>
          </p:cNvPr>
          <p:cNvCxnSpPr>
            <a:cxnSpLocks/>
          </p:cNvCxnSpPr>
          <p:nvPr/>
        </p:nvCxnSpPr>
        <p:spPr>
          <a:xfrm flipH="1">
            <a:off x="9864841" y="2117570"/>
            <a:ext cx="1098532" cy="94045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4217D07-D5BD-630D-BC1D-A0BAF10863CB}"/>
              </a:ext>
            </a:extLst>
          </p:cNvPr>
          <p:cNvSpPr txBox="1"/>
          <p:nvPr/>
        </p:nvSpPr>
        <p:spPr>
          <a:xfrm>
            <a:off x="10718380" y="1471239"/>
            <a:ext cx="1473620" cy="646331"/>
          </a:xfrm>
          <a:prstGeom prst="rect">
            <a:avLst/>
          </a:prstGeom>
          <a:noFill/>
        </p:spPr>
        <p:txBody>
          <a:bodyPr wrap="square">
            <a:spAutoFit/>
          </a:bodyPr>
          <a:lstStyle/>
          <a:p>
            <a:pPr algn="ctr"/>
            <a:r>
              <a:rPr lang="en-US" dirty="0">
                <a:solidFill>
                  <a:schemeClr val="bg1"/>
                </a:solidFill>
              </a:rPr>
              <a:t>Embedded Heat Pipes</a:t>
            </a:r>
          </a:p>
        </p:txBody>
      </p:sp>
      <p:cxnSp>
        <p:nvCxnSpPr>
          <p:cNvPr id="29" name="Connector: Curved 28">
            <a:extLst>
              <a:ext uri="{FF2B5EF4-FFF2-40B4-BE49-F238E27FC236}">
                <a16:creationId xmlns:a16="http://schemas.microsoft.com/office/drawing/2014/main" id="{6CFA388F-8392-C838-F921-63CCDD6B877C}"/>
              </a:ext>
            </a:extLst>
          </p:cNvPr>
          <p:cNvCxnSpPr>
            <a:cxnSpLocks/>
          </p:cNvCxnSpPr>
          <p:nvPr/>
        </p:nvCxnSpPr>
        <p:spPr>
          <a:xfrm rot="5400000">
            <a:off x="9626896" y="2443670"/>
            <a:ext cx="1932644" cy="1456753"/>
          </a:xfrm>
          <a:prstGeom prst="curvedConnector3">
            <a:avLst>
              <a:gd name="adj1" fmla="val 114873"/>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323778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Thermal Desktop Results - Bus</a:t>
            </a:r>
          </a:p>
        </p:txBody>
      </p:sp>
      <p:sp>
        <p:nvSpPr>
          <p:cNvPr id="3" name="Content Placeholder 2">
            <a:extLst>
              <a:ext uri="{FF2B5EF4-FFF2-40B4-BE49-F238E27FC236}">
                <a16:creationId xmlns:a16="http://schemas.microsoft.com/office/drawing/2014/main" id="{9267DBEC-9679-2232-4B80-15BD30BCB7A1}"/>
              </a:ext>
            </a:extLst>
          </p:cNvPr>
          <p:cNvSpPr>
            <a:spLocks noGrp="1"/>
          </p:cNvSpPr>
          <p:nvPr>
            <p:ph idx="1"/>
          </p:nvPr>
        </p:nvSpPr>
        <p:spPr>
          <a:xfrm>
            <a:off x="264160" y="1073784"/>
            <a:ext cx="4892301" cy="5062855"/>
          </a:xfrm>
        </p:spPr>
        <p:txBody>
          <a:bodyPr/>
          <a:lstStyle/>
          <a:p>
            <a:r>
              <a:rPr lang="en-US" dirty="0"/>
              <a:t>Avionics, Comm, and Power</a:t>
            </a:r>
          </a:p>
          <a:p>
            <a:pPr lvl="1"/>
            <a:r>
              <a:rPr lang="en-US" dirty="0"/>
              <a:t>Held between their allowable temperature limits</a:t>
            </a:r>
          </a:p>
          <a:p>
            <a:pPr lvl="1"/>
            <a:r>
              <a:rPr lang="en-US" dirty="0"/>
              <a:t>Heat pipes required to adequately spread the box heat throughout the bus radiator surface area</a:t>
            </a:r>
          </a:p>
        </p:txBody>
      </p:sp>
      <p:pic>
        <p:nvPicPr>
          <p:cNvPr id="6" name="Picture 5">
            <a:extLst>
              <a:ext uri="{FF2B5EF4-FFF2-40B4-BE49-F238E27FC236}">
                <a16:creationId xmlns:a16="http://schemas.microsoft.com/office/drawing/2014/main" id="{55A83404-A102-0795-188E-336DA2D659C0}"/>
              </a:ext>
            </a:extLst>
          </p:cNvPr>
          <p:cNvPicPr>
            <a:picLocks noChangeAspect="1"/>
          </p:cNvPicPr>
          <p:nvPr/>
        </p:nvPicPr>
        <p:blipFill>
          <a:blip r:embed="rId3"/>
          <a:stretch>
            <a:fillRect/>
          </a:stretch>
        </p:blipFill>
        <p:spPr>
          <a:xfrm>
            <a:off x="5548952" y="1289587"/>
            <a:ext cx="6378888" cy="4631248"/>
          </a:xfrm>
          <a:prstGeom prst="rect">
            <a:avLst/>
          </a:prstGeom>
        </p:spPr>
      </p:pic>
    </p:spTree>
    <p:extLst>
      <p:ext uri="{BB962C8B-B14F-4D97-AF65-F5344CB8AC3E}">
        <p14:creationId xmlns:p14="http://schemas.microsoft.com/office/powerpoint/2010/main" val="225393158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Thermal Desktop Results - Instruments</a:t>
            </a:r>
          </a:p>
        </p:txBody>
      </p:sp>
      <p:sp>
        <p:nvSpPr>
          <p:cNvPr id="3" name="Content Placeholder 2">
            <a:extLst>
              <a:ext uri="{FF2B5EF4-FFF2-40B4-BE49-F238E27FC236}">
                <a16:creationId xmlns:a16="http://schemas.microsoft.com/office/drawing/2014/main" id="{9267DBEC-9679-2232-4B80-15BD30BCB7A1}"/>
              </a:ext>
            </a:extLst>
          </p:cNvPr>
          <p:cNvSpPr>
            <a:spLocks noGrp="1"/>
          </p:cNvSpPr>
          <p:nvPr>
            <p:ph idx="1"/>
          </p:nvPr>
        </p:nvSpPr>
        <p:spPr>
          <a:xfrm>
            <a:off x="264160" y="1073784"/>
            <a:ext cx="4892301" cy="5062855"/>
          </a:xfrm>
        </p:spPr>
        <p:txBody>
          <a:bodyPr/>
          <a:lstStyle/>
          <a:p>
            <a:r>
              <a:rPr lang="en-US" dirty="0"/>
              <a:t>Instruments</a:t>
            </a:r>
          </a:p>
          <a:p>
            <a:pPr lvl="1"/>
            <a:r>
              <a:rPr lang="en-US" dirty="0"/>
              <a:t>Held between their -35 to 25 C allowable</a:t>
            </a:r>
          </a:p>
          <a:p>
            <a:pPr lvl="1"/>
            <a:r>
              <a:rPr lang="en-US" dirty="0"/>
              <a:t>Instruments adiabatic to the bus</a:t>
            </a:r>
          </a:p>
          <a:p>
            <a:pPr lvl="1"/>
            <a:r>
              <a:rPr lang="en-US" dirty="0"/>
              <a:t>Instruments use only ~10% of their surface area to radiate heat (plenty of margin)</a:t>
            </a:r>
          </a:p>
          <a:p>
            <a:pPr lvl="1"/>
            <a:r>
              <a:rPr lang="en-US" dirty="0"/>
              <a:t>Instruments capable of handling their own heat rejection</a:t>
            </a:r>
          </a:p>
        </p:txBody>
      </p:sp>
      <p:pic>
        <p:nvPicPr>
          <p:cNvPr id="5" name="Picture 4">
            <a:extLst>
              <a:ext uri="{FF2B5EF4-FFF2-40B4-BE49-F238E27FC236}">
                <a16:creationId xmlns:a16="http://schemas.microsoft.com/office/drawing/2014/main" id="{0EB6C61E-3EBD-1CEC-8B0C-4A74AABA363E}"/>
              </a:ext>
            </a:extLst>
          </p:cNvPr>
          <p:cNvPicPr>
            <a:picLocks noChangeAspect="1"/>
          </p:cNvPicPr>
          <p:nvPr/>
        </p:nvPicPr>
        <p:blipFill>
          <a:blip r:embed="rId3"/>
          <a:stretch>
            <a:fillRect/>
          </a:stretch>
        </p:blipFill>
        <p:spPr>
          <a:xfrm>
            <a:off x="5223874" y="1716725"/>
            <a:ext cx="6703965" cy="3776972"/>
          </a:xfrm>
          <a:prstGeom prst="rect">
            <a:avLst/>
          </a:prstGeom>
        </p:spPr>
      </p:pic>
    </p:spTree>
    <p:extLst>
      <p:ext uri="{BB962C8B-B14F-4D97-AF65-F5344CB8AC3E}">
        <p14:creationId xmlns:p14="http://schemas.microsoft.com/office/powerpoint/2010/main" val="126740330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Mass Estimates</a:t>
            </a:r>
          </a:p>
        </p:txBody>
      </p:sp>
      <p:graphicFrame>
        <p:nvGraphicFramePr>
          <p:cNvPr id="7" name="Table 6">
            <a:extLst>
              <a:ext uri="{FF2B5EF4-FFF2-40B4-BE49-F238E27FC236}">
                <a16:creationId xmlns:a16="http://schemas.microsoft.com/office/drawing/2014/main" id="{72C52E06-F72A-78C9-8417-26B271F49430}"/>
              </a:ext>
            </a:extLst>
          </p:cNvPr>
          <p:cNvGraphicFramePr>
            <a:graphicFrameLocks noGrp="1"/>
          </p:cNvGraphicFramePr>
          <p:nvPr/>
        </p:nvGraphicFramePr>
        <p:xfrm>
          <a:off x="660394" y="1314820"/>
          <a:ext cx="5307551" cy="2204085"/>
        </p:xfrm>
        <a:graphic>
          <a:graphicData uri="http://schemas.openxmlformats.org/drawingml/2006/table">
            <a:tbl>
              <a:tblPr>
                <a:tableStyleId>{5C22544A-7EE6-4342-B048-85BDC9FD1C3A}</a:tableStyleId>
              </a:tblPr>
              <a:tblGrid>
                <a:gridCol w="314325">
                  <a:extLst>
                    <a:ext uri="{9D8B030D-6E8A-4147-A177-3AD203B41FA5}">
                      <a16:colId xmlns:a16="http://schemas.microsoft.com/office/drawing/2014/main" val="2548626527"/>
                    </a:ext>
                  </a:extLst>
                </a:gridCol>
                <a:gridCol w="2424113">
                  <a:extLst>
                    <a:ext uri="{9D8B030D-6E8A-4147-A177-3AD203B41FA5}">
                      <a16:colId xmlns:a16="http://schemas.microsoft.com/office/drawing/2014/main" val="3761938169"/>
                    </a:ext>
                  </a:extLst>
                </a:gridCol>
                <a:gridCol w="985837">
                  <a:extLst>
                    <a:ext uri="{9D8B030D-6E8A-4147-A177-3AD203B41FA5}">
                      <a16:colId xmlns:a16="http://schemas.microsoft.com/office/drawing/2014/main" val="1750337387"/>
                    </a:ext>
                  </a:extLst>
                </a:gridCol>
                <a:gridCol w="1177925">
                  <a:extLst>
                    <a:ext uri="{9D8B030D-6E8A-4147-A177-3AD203B41FA5}">
                      <a16:colId xmlns:a16="http://schemas.microsoft.com/office/drawing/2014/main" val="3396383148"/>
                    </a:ext>
                  </a:extLst>
                </a:gridCol>
                <a:gridCol w="405351">
                  <a:extLst>
                    <a:ext uri="{9D8B030D-6E8A-4147-A177-3AD203B41FA5}">
                      <a16:colId xmlns:a16="http://schemas.microsoft.com/office/drawing/2014/main" val="3939485431"/>
                    </a:ext>
                  </a:extLst>
                </a:gridCol>
              </a:tblGrid>
              <a:tr h="228600">
                <a:tc>
                  <a:txBody>
                    <a:bodyPr/>
                    <a:lstStyle/>
                    <a:p>
                      <a:pPr algn="ctr" fontAlgn="ctr"/>
                      <a:endParaRPr lang="en-US" sz="1200" b="0" i="0" u="none" strike="noStrike" dirty="0">
                        <a:solidFill>
                          <a:srgbClr val="000000"/>
                        </a:solidFill>
                        <a:effectLst/>
                        <a:latin typeface="Arial" panose="020B0604020202020204" pitchFamily="34" charset="0"/>
                      </a:endParaRPr>
                    </a:p>
                  </a:txBody>
                  <a:tcPr marL="9525" marR="9525" marT="9525" marB="0" anchor="ctr"/>
                </a:tc>
                <a:tc>
                  <a:txBody>
                    <a:bodyPr/>
                    <a:lstStyle/>
                    <a:p>
                      <a:pPr algn="l" fontAlgn="ctr"/>
                      <a:r>
                        <a:rPr lang="en-US" sz="1200" b="1" i="0" u="none" strike="noStrike" dirty="0">
                          <a:solidFill>
                            <a:srgbClr val="000000"/>
                          </a:solidFill>
                          <a:effectLst/>
                          <a:latin typeface="Arial" panose="020B0604020202020204" pitchFamily="34" charset="0"/>
                        </a:rPr>
                        <a:t>Item</a:t>
                      </a:r>
                    </a:p>
                  </a:txBody>
                  <a:tcPr marL="9525" marR="9525" marT="9525" marB="0" anchor="ctr"/>
                </a:tc>
                <a:tc>
                  <a:txBody>
                    <a:bodyPr/>
                    <a:lstStyle/>
                    <a:p>
                      <a:pPr algn="ctr" fontAlgn="ctr"/>
                      <a:r>
                        <a:rPr lang="en-US" sz="1200" b="1" i="0" u="none" strike="noStrike" dirty="0">
                          <a:solidFill>
                            <a:srgbClr val="000000"/>
                          </a:solidFill>
                          <a:effectLst/>
                          <a:latin typeface="Arial" panose="020B0604020202020204" pitchFamily="34" charset="0"/>
                        </a:rPr>
                        <a:t>Contingency</a:t>
                      </a:r>
                      <a:br>
                        <a:rPr lang="en-US" sz="1200" b="1" i="0" u="none" strike="noStrike" dirty="0">
                          <a:solidFill>
                            <a:srgbClr val="000000"/>
                          </a:solidFill>
                          <a:effectLst/>
                          <a:latin typeface="Arial" panose="020B0604020202020204" pitchFamily="34" charset="0"/>
                        </a:rPr>
                      </a:br>
                      <a:r>
                        <a:rPr lang="en-US" sz="1200" b="1" i="0" u="none" strike="noStrike" dirty="0">
                          <a:solidFill>
                            <a:srgbClr val="000000"/>
                          </a:solidFill>
                          <a:effectLst/>
                          <a:latin typeface="Arial" panose="020B0604020202020204" pitchFamily="34" charset="0"/>
                        </a:rPr>
                        <a:t>(%)</a:t>
                      </a:r>
                    </a:p>
                  </a:txBody>
                  <a:tcPr marL="9525" marR="9525" marT="9525" marB="0" anchor="ctr"/>
                </a:tc>
                <a:tc>
                  <a:txBody>
                    <a:bodyPr/>
                    <a:lstStyle/>
                    <a:p>
                      <a:pPr algn="ctr" fontAlgn="ctr"/>
                      <a:r>
                        <a:rPr lang="en-US" sz="1200" b="1" i="0" u="none" strike="noStrike" dirty="0">
                          <a:solidFill>
                            <a:srgbClr val="000000"/>
                          </a:solidFill>
                          <a:effectLst/>
                          <a:latin typeface="Arial" panose="020B0604020202020204" pitchFamily="34" charset="0"/>
                        </a:rPr>
                        <a:t>Predicted Mass</a:t>
                      </a:r>
                      <a:br>
                        <a:rPr lang="en-US" sz="1200" b="1" i="0" u="none" strike="noStrike" dirty="0">
                          <a:solidFill>
                            <a:srgbClr val="000000"/>
                          </a:solidFill>
                          <a:effectLst/>
                          <a:latin typeface="Arial" panose="020B0604020202020204" pitchFamily="34" charset="0"/>
                        </a:rPr>
                      </a:br>
                      <a:r>
                        <a:rPr lang="en-US" sz="1200" b="1" i="0" u="none" strike="noStrike" dirty="0">
                          <a:solidFill>
                            <a:srgbClr val="000000"/>
                          </a:solidFill>
                          <a:effectLst/>
                          <a:latin typeface="Arial" panose="020B0604020202020204" pitchFamily="34" charset="0"/>
                        </a:rPr>
                        <a:t>(kg)</a:t>
                      </a:r>
                    </a:p>
                  </a:txBody>
                  <a:tcPr marL="9525" marR="9525" marT="9525" marB="0" anchor="ctr"/>
                </a:tc>
                <a:tc>
                  <a:txBody>
                    <a:bodyPr/>
                    <a:lstStyle/>
                    <a:p>
                      <a:pPr algn="ctr" fontAlgn="ctr"/>
                      <a:r>
                        <a:rPr lang="en-US" sz="1200" b="1" i="0" u="none" strike="noStrike" dirty="0">
                          <a:solidFill>
                            <a:srgbClr val="000000"/>
                          </a:solidFill>
                          <a:effectLst/>
                          <a:latin typeface="Arial" panose="020B0604020202020204" pitchFamily="34" charset="0"/>
                        </a:rPr>
                        <a:t>TRL</a:t>
                      </a:r>
                    </a:p>
                  </a:txBody>
                  <a:tcPr marL="9525" marR="9525" marT="9525" marB="0" anchor="ctr"/>
                </a:tc>
                <a:extLst>
                  <a:ext uri="{0D108BD9-81ED-4DB2-BD59-A6C34878D82A}">
                    <a16:rowId xmlns:a16="http://schemas.microsoft.com/office/drawing/2014/main" val="2429064529"/>
                  </a:ext>
                </a:extLst>
              </a:tr>
              <a:tr h="228600">
                <a:tc>
                  <a:txBody>
                    <a:bodyPr/>
                    <a:lstStyle/>
                    <a:p>
                      <a:pPr algn="ctr" fontAlgn="ctr"/>
                      <a:r>
                        <a:rPr lang="en-US" sz="1200" b="1" u="none" strike="noStrike" dirty="0">
                          <a:effectLst/>
                          <a:latin typeface="Arial" panose="020B0604020202020204" pitchFamily="34" charset="0"/>
                          <a:cs typeface="Arial" panose="020B0604020202020204" pitchFamily="34" charset="0"/>
                        </a:rPr>
                        <a:t>7.1</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200" b="1" u="none" strike="noStrike" dirty="0">
                          <a:effectLst/>
                          <a:latin typeface="Arial" panose="020B0604020202020204" pitchFamily="34" charset="0"/>
                          <a:cs typeface="Arial" panose="020B0604020202020204" pitchFamily="34" charset="0"/>
                        </a:rPr>
                        <a:t>MLI</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200" b="0" i="0" u="none" strike="noStrike" dirty="0">
                          <a:solidFill>
                            <a:srgbClr val="000000"/>
                          </a:solidFill>
                          <a:effectLst/>
                          <a:latin typeface="Arial" panose="020B0604020202020204" pitchFamily="34" charset="0"/>
                        </a:rPr>
                        <a:t>40.00%</a:t>
                      </a:r>
                    </a:p>
                  </a:txBody>
                  <a:tcPr marL="9525" marR="9525" marT="9525" marB="0" anchor="ctr"/>
                </a:tc>
                <a:tc>
                  <a:txBody>
                    <a:bodyPr/>
                    <a:lstStyle/>
                    <a:p>
                      <a:pPr algn="ctr" fontAlgn="ctr"/>
                      <a:r>
                        <a:rPr lang="en-US" sz="1200" b="0" i="0" u="none" strike="noStrike">
                          <a:solidFill>
                            <a:srgbClr val="000000"/>
                          </a:solidFill>
                          <a:effectLst/>
                          <a:latin typeface="Arial" panose="020B0604020202020204" pitchFamily="34" charset="0"/>
                        </a:rPr>
                        <a:t>0.18</a:t>
                      </a:r>
                    </a:p>
                  </a:txBody>
                  <a:tcPr marL="9525" marR="9525" marT="9525" marB="0" anchor="ctr"/>
                </a:tc>
                <a:tc>
                  <a:txBody>
                    <a:bodyPr/>
                    <a:lstStyle/>
                    <a:p>
                      <a:pPr algn="ctr" fontAlgn="ctr"/>
                      <a:r>
                        <a:rPr lang="en-US" sz="1200" b="0" i="0" u="none" strike="noStrike" dirty="0">
                          <a:solidFill>
                            <a:srgbClr val="000000"/>
                          </a:solidFill>
                          <a:effectLst/>
                          <a:latin typeface="Arial" panose="020B0604020202020204" pitchFamily="34" charset="0"/>
                        </a:rPr>
                        <a:t>7</a:t>
                      </a:r>
                    </a:p>
                  </a:txBody>
                  <a:tcPr marL="9525" marR="9525" marT="9525" marB="0" anchor="ctr"/>
                </a:tc>
                <a:extLst>
                  <a:ext uri="{0D108BD9-81ED-4DB2-BD59-A6C34878D82A}">
                    <a16:rowId xmlns:a16="http://schemas.microsoft.com/office/drawing/2014/main" val="3330503746"/>
                  </a:ext>
                </a:extLst>
              </a:tr>
              <a:tr h="228600">
                <a:tc>
                  <a:txBody>
                    <a:bodyPr/>
                    <a:lstStyle/>
                    <a:p>
                      <a:pPr algn="ctr" fontAlgn="ctr"/>
                      <a:r>
                        <a:rPr lang="en-US" sz="1200" b="1" u="none" strike="noStrike" dirty="0">
                          <a:effectLst/>
                          <a:latin typeface="Arial" panose="020B0604020202020204" pitchFamily="34" charset="0"/>
                          <a:cs typeface="Arial" panose="020B0604020202020204" pitchFamily="34" charset="0"/>
                        </a:rPr>
                        <a:t>7.2</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200" b="1" u="none" strike="noStrike" dirty="0">
                          <a:effectLst/>
                          <a:latin typeface="Arial" panose="020B0604020202020204" pitchFamily="34" charset="0"/>
                          <a:cs typeface="Arial" panose="020B0604020202020204" pitchFamily="34" charset="0"/>
                        </a:rPr>
                        <a:t>Heat Pipes</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200" b="0" i="0" u="none" strike="noStrike" dirty="0">
                          <a:solidFill>
                            <a:srgbClr val="000000"/>
                          </a:solidFill>
                          <a:effectLst/>
                          <a:latin typeface="Arial" panose="020B0604020202020204" pitchFamily="34" charset="0"/>
                        </a:rPr>
                        <a:t>40.00%</a:t>
                      </a:r>
                    </a:p>
                  </a:txBody>
                  <a:tcPr marL="9525" marR="9525" marT="9525" marB="0" anchor="ctr"/>
                </a:tc>
                <a:tc>
                  <a:txBody>
                    <a:bodyPr/>
                    <a:lstStyle/>
                    <a:p>
                      <a:pPr algn="ctr" fontAlgn="ctr"/>
                      <a:r>
                        <a:rPr lang="en-US" sz="1200" b="0" i="0" u="none" strike="noStrike">
                          <a:solidFill>
                            <a:srgbClr val="000000"/>
                          </a:solidFill>
                          <a:effectLst/>
                          <a:latin typeface="Arial" panose="020B0604020202020204" pitchFamily="34" charset="0"/>
                        </a:rPr>
                        <a:t>0.29</a:t>
                      </a:r>
                    </a:p>
                  </a:txBody>
                  <a:tcPr marL="9525" marR="9525" marT="9525" marB="0" anchor="ctr"/>
                </a:tc>
                <a:tc>
                  <a:txBody>
                    <a:bodyPr/>
                    <a:lstStyle/>
                    <a:p>
                      <a:pPr algn="ctr" fontAlgn="ctr"/>
                      <a:r>
                        <a:rPr lang="en-US" sz="1200" b="0" i="0" u="none" strike="noStrike">
                          <a:solidFill>
                            <a:srgbClr val="000000"/>
                          </a:solidFill>
                          <a:effectLst/>
                          <a:latin typeface="Arial" panose="020B0604020202020204" pitchFamily="34" charset="0"/>
                        </a:rPr>
                        <a:t>7</a:t>
                      </a:r>
                    </a:p>
                  </a:txBody>
                  <a:tcPr marL="9525" marR="9525" marT="9525" marB="0" anchor="ctr"/>
                </a:tc>
                <a:extLst>
                  <a:ext uri="{0D108BD9-81ED-4DB2-BD59-A6C34878D82A}">
                    <a16:rowId xmlns:a16="http://schemas.microsoft.com/office/drawing/2014/main" val="3283380947"/>
                  </a:ext>
                </a:extLst>
              </a:tr>
              <a:tr h="228600">
                <a:tc>
                  <a:txBody>
                    <a:bodyPr/>
                    <a:lstStyle/>
                    <a:p>
                      <a:pPr algn="ctr" fontAlgn="ctr"/>
                      <a:r>
                        <a:rPr lang="en-US" sz="1200" b="1" u="none" strike="noStrike" dirty="0">
                          <a:effectLst/>
                          <a:latin typeface="Arial" panose="020B0604020202020204" pitchFamily="34" charset="0"/>
                          <a:cs typeface="Arial" panose="020B0604020202020204" pitchFamily="34" charset="0"/>
                        </a:rPr>
                        <a:t>7.3</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200" b="1" u="none" strike="noStrike" dirty="0">
                          <a:effectLst/>
                          <a:latin typeface="Arial" panose="020B0604020202020204" pitchFamily="34" charset="0"/>
                          <a:cs typeface="Arial" panose="020B0604020202020204" pitchFamily="34" charset="0"/>
                        </a:rPr>
                        <a:t>Instrument Standoffs</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200" b="0" i="0" u="none" strike="noStrike" dirty="0">
                          <a:solidFill>
                            <a:srgbClr val="000000"/>
                          </a:solidFill>
                          <a:effectLst/>
                          <a:latin typeface="Arial" panose="020B0604020202020204" pitchFamily="34" charset="0"/>
                        </a:rPr>
                        <a:t>40.00%</a:t>
                      </a:r>
                    </a:p>
                  </a:txBody>
                  <a:tcPr marL="9525" marR="9525" marT="9525" marB="0" anchor="ctr"/>
                </a:tc>
                <a:tc>
                  <a:txBody>
                    <a:bodyPr/>
                    <a:lstStyle/>
                    <a:p>
                      <a:pPr algn="ctr" fontAlgn="ctr"/>
                      <a:r>
                        <a:rPr lang="en-US" sz="1200" b="0" i="0" u="none" strike="noStrike">
                          <a:solidFill>
                            <a:srgbClr val="000000"/>
                          </a:solidFill>
                          <a:effectLst/>
                          <a:latin typeface="Arial" panose="020B0604020202020204" pitchFamily="34" charset="0"/>
                        </a:rPr>
                        <a:t>0.07</a:t>
                      </a:r>
                    </a:p>
                  </a:txBody>
                  <a:tcPr marL="9525" marR="9525" marT="9525" marB="0" anchor="ctr"/>
                </a:tc>
                <a:tc>
                  <a:txBody>
                    <a:bodyPr/>
                    <a:lstStyle/>
                    <a:p>
                      <a:pPr algn="ctr" fontAlgn="ctr"/>
                      <a:r>
                        <a:rPr lang="en-US" sz="1200" b="0" i="0" u="none" strike="noStrike">
                          <a:solidFill>
                            <a:srgbClr val="000000"/>
                          </a:solidFill>
                          <a:effectLst/>
                          <a:latin typeface="Arial" panose="020B0604020202020204" pitchFamily="34" charset="0"/>
                        </a:rPr>
                        <a:t>8</a:t>
                      </a:r>
                    </a:p>
                  </a:txBody>
                  <a:tcPr marL="9525" marR="9525" marT="9525" marB="0" anchor="ctr"/>
                </a:tc>
                <a:extLst>
                  <a:ext uri="{0D108BD9-81ED-4DB2-BD59-A6C34878D82A}">
                    <a16:rowId xmlns:a16="http://schemas.microsoft.com/office/drawing/2014/main" val="1690069837"/>
                  </a:ext>
                </a:extLst>
              </a:tr>
              <a:tr h="228600">
                <a:tc>
                  <a:txBody>
                    <a:bodyPr/>
                    <a:lstStyle/>
                    <a:p>
                      <a:pPr algn="ctr" fontAlgn="ctr"/>
                      <a:r>
                        <a:rPr lang="en-US" sz="1200" b="1" u="none" strike="noStrike" dirty="0">
                          <a:effectLst/>
                          <a:latin typeface="Arial" panose="020B0604020202020204" pitchFamily="34" charset="0"/>
                          <a:cs typeface="Arial" panose="020B0604020202020204" pitchFamily="34" charset="0"/>
                        </a:rPr>
                        <a:t>7.4</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200" b="1" u="none" strike="noStrike">
                          <a:effectLst/>
                          <a:latin typeface="Arial" panose="020B0604020202020204" pitchFamily="34" charset="0"/>
                          <a:cs typeface="Arial" panose="020B0604020202020204" pitchFamily="34" charset="0"/>
                        </a:rPr>
                        <a:t>Tape and Paint</a:t>
                      </a:r>
                      <a:endParaRPr lang="en-US" sz="12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200" b="0" i="0" u="none" strike="noStrike">
                          <a:solidFill>
                            <a:srgbClr val="000000"/>
                          </a:solidFill>
                          <a:effectLst/>
                          <a:latin typeface="Arial" panose="020B0604020202020204" pitchFamily="34" charset="0"/>
                        </a:rPr>
                        <a:t>40.00%</a:t>
                      </a:r>
                    </a:p>
                  </a:txBody>
                  <a:tcPr marL="9525" marR="9525" marT="9525" marB="0" anchor="ctr"/>
                </a:tc>
                <a:tc>
                  <a:txBody>
                    <a:bodyPr/>
                    <a:lstStyle/>
                    <a:p>
                      <a:pPr algn="ctr" fontAlgn="ctr"/>
                      <a:r>
                        <a:rPr lang="en-US" sz="1200" b="0" i="0" u="none" strike="noStrike" dirty="0">
                          <a:solidFill>
                            <a:srgbClr val="000000"/>
                          </a:solidFill>
                          <a:effectLst/>
                          <a:latin typeface="Arial" panose="020B0604020202020204" pitchFamily="34" charset="0"/>
                        </a:rPr>
                        <a:t>1.02</a:t>
                      </a:r>
                    </a:p>
                  </a:txBody>
                  <a:tcPr marL="9525" marR="9525" marT="9525" marB="0" anchor="ctr"/>
                </a:tc>
                <a:tc>
                  <a:txBody>
                    <a:bodyPr/>
                    <a:lstStyle/>
                    <a:p>
                      <a:pPr algn="ctr" fontAlgn="ctr"/>
                      <a:r>
                        <a:rPr lang="en-US" sz="1200" b="0" i="0" u="none" strike="noStrike">
                          <a:solidFill>
                            <a:srgbClr val="000000"/>
                          </a:solidFill>
                          <a:effectLst/>
                          <a:latin typeface="Arial" panose="020B0604020202020204" pitchFamily="34" charset="0"/>
                        </a:rPr>
                        <a:t>8</a:t>
                      </a:r>
                    </a:p>
                  </a:txBody>
                  <a:tcPr marL="9525" marR="9525" marT="9525" marB="0" anchor="ctr"/>
                </a:tc>
                <a:extLst>
                  <a:ext uri="{0D108BD9-81ED-4DB2-BD59-A6C34878D82A}">
                    <a16:rowId xmlns:a16="http://schemas.microsoft.com/office/drawing/2014/main" val="1147998636"/>
                  </a:ext>
                </a:extLst>
              </a:tr>
              <a:tr h="228600">
                <a:tc>
                  <a:txBody>
                    <a:bodyPr/>
                    <a:lstStyle/>
                    <a:p>
                      <a:pPr algn="ctr" fontAlgn="ctr"/>
                      <a:r>
                        <a:rPr lang="en-US" sz="1200" b="1" u="none" strike="noStrike" dirty="0">
                          <a:effectLst/>
                          <a:latin typeface="Arial" panose="020B0604020202020204" pitchFamily="34" charset="0"/>
                          <a:cs typeface="Arial" panose="020B0604020202020204" pitchFamily="34" charset="0"/>
                        </a:rPr>
                        <a:t>7.5</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200" b="1" u="none" strike="noStrike">
                          <a:effectLst/>
                          <a:latin typeface="Arial" panose="020B0604020202020204" pitchFamily="34" charset="0"/>
                          <a:cs typeface="Arial" panose="020B0604020202020204" pitchFamily="34" charset="0"/>
                        </a:rPr>
                        <a:t>Thruster thermal strap</a:t>
                      </a:r>
                      <a:endParaRPr lang="en-US" sz="12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200" b="0" i="0" u="none" strike="noStrike">
                          <a:solidFill>
                            <a:srgbClr val="000000"/>
                          </a:solidFill>
                          <a:effectLst/>
                          <a:latin typeface="Arial" panose="020B0604020202020204" pitchFamily="34" charset="0"/>
                        </a:rPr>
                        <a:t>40.00%</a:t>
                      </a:r>
                    </a:p>
                  </a:txBody>
                  <a:tcPr marL="9525" marR="9525" marT="9525" marB="0" anchor="ctr"/>
                </a:tc>
                <a:tc>
                  <a:txBody>
                    <a:bodyPr/>
                    <a:lstStyle/>
                    <a:p>
                      <a:pPr algn="ctr" fontAlgn="ctr"/>
                      <a:r>
                        <a:rPr lang="en-US" sz="1200" b="0" i="0" u="none" strike="noStrike">
                          <a:solidFill>
                            <a:srgbClr val="000000"/>
                          </a:solidFill>
                          <a:effectLst/>
                          <a:latin typeface="Arial" panose="020B0604020202020204" pitchFamily="34" charset="0"/>
                        </a:rPr>
                        <a:t>0.34</a:t>
                      </a:r>
                    </a:p>
                  </a:txBody>
                  <a:tcPr marL="9525" marR="9525" marT="9525" marB="0" anchor="ctr"/>
                </a:tc>
                <a:tc>
                  <a:txBody>
                    <a:bodyPr/>
                    <a:lstStyle/>
                    <a:p>
                      <a:pPr algn="ctr" fontAlgn="ctr"/>
                      <a:r>
                        <a:rPr lang="en-US" sz="1200" b="0" i="0" u="none" strike="noStrike" dirty="0">
                          <a:solidFill>
                            <a:srgbClr val="000000"/>
                          </a:solidFill>
                          <a:effectLst/>
                          <a:latin typeface="Arial" panose="020B0604020202020204" pitchFamily="34" charset="0"/>
                        </a:rPr>
                        <a:t>8</a:t>
                      </a:r>
                    </a:p>
                  </a:txBody>
                  <a:tcPr marL="9525" marR="9525" marT="9525" marB="0" anchor="ctr"/>
                </a:tc>
                <a:extLst>
                  <a:ext uri="{0D108BD9-81ED-4DB2-BD59-A6C34878D82A}">
                    <a16:rowId xmlns:a16="http://schemas.microsoft.com/office/drawing/2014/main" val="1717170907"/>
                  </a:ext>
                </a:extLst>
              </a:tr>
              <a:tr h="228600">
                <a:tc>
                  <a:txBody>
                    <a:bodyPr/>
                    <a:lstStyle/>
                    <a:p>
                      <a:pPr algn="ctr" fontAlgn="ctr"/>
                      <a:r>
                        <a:rPr lang="en-US" sz="1200" b="1" u="none" strike="noStrike" dirty="0">
                          <a:effectLst/>
                          <a:latin typeface="Arial" panose="020B0604020202020204" pitchFamily="34" charset="0"/>
                          <a:cs typeface="Arial" panose="020B0604020202020204" pitchFamily="34" charset="0"/>
                        </a:rPr>
                        <a:t>7.6</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200" b="1" u="none" strike="noStrike" dirty="0">
                          <a:effectLst/>
                          <a:latin typeface="Arial" panose="020B0604020202020204" pitchFamily="34" charset="0"/>
                          <a:cs typeface="Arial" panose="020B0604020202020204" pitchFamily="34" charset="0"/>
                        </a:rPr>
                        <a:t>Heaters, thermostats, and wiring</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200" b="0" i="0" u="none" strike="noStrike" dirty="0">
                          <a:solidFill>
                            <a:srgbClr val="000000"/>
                          </a:solidFill>
                          <a:effectLst/>
                          <a:latin typeface="Arial" panose="020B0604020202020204" pitchFamily="34" charset="0"/>
                        </a:rPr>
                        <a:t>40.00%</a:t>
                      </a:r>
                    </a:p>
                  </a:txBody>
                  <a:tcPr marL="9525" marR="9525" marT="9525" marB="0" anchor="ctr"/>
                </a:tc>
                <a:tc>
                  <a:txBody>
                    <a:bodyPr/>
                    <a:lstStyle/>
                    <a:p>
                      <a:pPr algn="ctr" fontAlgn="ctr"/>
                      <a:r>
                        <a:rPr lang="en-US" sz="1200" b="0" i="0" u="none" strike="noStrike" dirty="0">
                          <a:solidFill>
                            <a:srgbClr val="000000"/>
                          </a:solidFill>
                          <a:effectLst/>
                          <a:latin typeface="Arial" panose="020B0604020202020204" pitchFamily="34" charset="0"/>
                        </a:rPr>
                        <a:t>1.03</a:t>
                      </a:r>
                    </a:p>
                  </a:txBody>
                  <a:tcPr marL="9525" marR="9525" marT="9525" marB="0" anchor="ctr"/>
                </a:tc>
                <a:tc>
                  <a:txBody>
                    <a:bodyPr/>
                    <a:lstStyle/>
                    <a:p>
                      <a:pPr algn="ctr" fontAlgn="ctr"/>
                      <a:r>
                        <a:rPr lang="en-US" sz="1200" b="0" i="0" u="none" strike="noStrike" dirty="0">
                          <a:solidFill>
                            <a:srgbClr val="000000"/>
                          </a:solidFill>
                          <a:effectLst/>
                          <a:latin typeface="Arial" panose="020B0604020202020204" pitchFamily="34" charset="0"/>
                        </a:rPr>
                        <a:t>8</a:t>
                      </a:r>
                    </a:p>
                  </a:txBody>
                  <a:tcPr marL="9525" marR="9525" marT="9525" marB="0" anchor="ctr"/>
                </a:tc>
                <a:extLst>
                  <a:ext uri="{0D108BD9-81ED-4DB2-BD59-A6C34878D82A}">
                    <a16:rowId xmlns:a16="http://schemas.microsoft.com/office/drawing/2014/main" val="1465199559"/>
                  </a:ext>
                </a:extLst>
              </a:tr>
              <a:tr h="228600">
                <a:tc>
                  <a:txBody>
                    <a:bodyPr/>
                    <a:lstStyle/>
                    <a:p>
                      <a:pPr algn="ctr" fontAlgn="ctr"/>
                      <a:endParaRPr lang="en-US" sz="1200" b="0" i="0" u="none" strike="noStrike" dirty="0">
                        <a:solidFill>
                          <a:srgbClr val="000000"/>
                        </a:solidFill>
                        <a:effectLst/>
                        <a:latin typeface="Arial" panose="020B0604020202020204" pitchFamily="34" charset="0"/>
                      </a:endParaRPr>
                    </a:p>
                  </a:txBody>
                  <a:tcPr marL="9525" marR="9525" marT="9525" marB="0" anchor="ctr"/>
                </a:tc>
                <a:tc>
                  <a:txBody>
                    <a:bodyPr/>
                    <a:lstStyle/>
                    <a:p>
                      <a:pPr algn="l" fontAlgn="ctr"/>
                      <a:endParaRPr lang="en-US" sz="1200" b="0" i="0" u="none" strike="noStrike" dirty="0">
                        <a:solidFill>
                          <a:srgbClr val="000000"/>
                        </a:solidFill>
                        <a:effectLst/>
                        <a:latin typeface="Arial" panose="020B0604020202020204" pitchFamily="34" charset="0"/>
                      </a:endParaRPr>
                    </a:p>
                  </a:txBody>
                  <a:tcPr marL="9525" marR="9525" marT="9525" marB="0" anchor="ctr"/>
                </a:tc>
                <a:tc>
                  <a:txBody>
                    <a:bodyPr/>
                    <a:lstStyle/>
                    <a:p>
                      <a:pPr algn="ctr" fontAlgn="ctr"/>
                      <a:endParaRPr lang="en-US" sz="1200" b="0" i="0" u="none" strike="noStrike" dirty="0">
                        <a:solidFill>
                          <a:srgbClr val="000000"/>
                        </a:solidFill>
                        <a:effectLst/>
                        <a:latin typeface="Arial" panose="020B0604020202020204" pitchFamily="34" charset="0"/>
                      </a:endParaRPr>
                    </a:p>
                  </a:txBody>
                  <a:tcPr marL="9525" marR="9525" marT="9525" marB="0" anchor="ctr"/>
                </a:tc>
                <a:tc>
                  <a:txBody>
                    <a:bodyPr/>
                    <a:lstStyle/>
                    <a:p>
                      <a:pPr algn="ctr" fontAlgn="ctr"/>
                      <a:endParaRPr lang="en-US" sz="1200" b="0" i="0" u="none" strike="noStrike" dirty="0">
                        <a:solidFill>
                          <a:srgbClr val="000000"/>
                        </a:solidFill>
                        <a:effectLst/>
                        <a:latin typeface="Arial" panose="020B0604020202020204" pitchFamily="34" charset="0"/>
                      </a:endParaRPr>
                    </a:p>
                  </a:txBody>
                  <a:tcPr marL="9525" marR="9525" marT="9525" marB="0" anchor="ctr"/>
                </a:tc>
                <a:tc>
                  <a:txBody>
                    <a:bodyPr/>
                    <a:lstStyle/>
                    <a:p>
                      <a:pPr algn="ctr" fontAlgn="ctr"/>
                      <a:endParaRPr lang="en-US" sz="12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301568168"/>
                  </a:ext>
                </a:extLst>
              </a:tr>
              <a:tr h="228600">
                <a:tc>
                  <a:txBody>
                    <a:bodyPr/>
                    <a:lstStyle/>
                    <a:p>
                      <a:pPr algn="ctr" fontAlgn="ctr"/>
                      <a:endParaRPr lang="en-US" sz="1200" b="0" i="0" u="none" strike="noStrike" dirty="0">
                        <a:solidFill>
                          <a:srgbClr val="000000"/>
                        </a:solidFill>
                        <a:effectLst/>
                        <a:latin typeface="Arial" panose="020B0604020202020204" pitchFamily="34" charset="0"/>
                      </a:endParaRPr>
                    </a:p>
                  </a:txBody>
                  <a:tcPr marL="9525" marR="9525" marT="9525" marB="0" anchor="ctr"/>
                </a:tc>
                <a:tc>
                  <a:txBody>
                    <a:bodyPr/>
                    <a:lstStyle/>
                    <a:p>
                      <a:pPr algn="l" fontAlgn="ctr"/>
                      <a:endParaRPr lang="en-US" sz="1200" b="0" i="0" u="none" strike="noStrike" dirty="0">
                        <a:solidFill>
                          <a:srgbClr val="000000"/>
                        </a:solidFill>
                        <a:effectLst/>
                        <a:latin typeface="Arial" panose="020B0604020202020204" pitchFamily="34" charset="0"/>
                      </a:endParaRPr>
                    </a:p>
                  </a:txBody>
                  <a:tcPr marL="9525" marR="9525" marT="9525" marB="0" anchor="ctr"/>
                </a:tc>
                <a:tc>
                  <a:txBody>
                    <a:bodyPr/>
                    <a:lstStyle/>
                    <a:p>
                      <a:pPr algn="ctr" fontAlgn="ctr"/>
                      <a:r>
                        <a:rPr lang="en-US" sz="1200" b="1" i="0" u="none" strike="noStrike" dirty="0">
                          <a:solidFill>
                            <a:srgbClr val="000000"/>
                          </a:solidFill>
                          <a:effectLst/>
                          <a:latin typeface="Arial" panose="020B0604020202020204" pitchFamily="34" charset="0"/>
                        </a:rPr>
                        <a:t>Total</a:t>
                      </a: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ctr"/>
                      <a:r>
                        <a:rPr lang="en-US" sz="1200" b="1" i="0" u="none" strike="noStrike" dirty="0">
                          <a:solidFill>
                            <a:srgbClr val="000000"/>
                          </a:solidFill>
                          <a:effectLst/>
                          <a:latin typeface="Arial" panose="020B0604020202020204" pitchFamily="34" charset="0"/>
                        </a:rPr>
                        <a:t>2.91</a:t>
                      </a: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ctr"/>
                      <a:endParaRPr lang="en-US" sz="12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765219769"/>
                  </a:ext>
                </a:extLst>
              </a:tr>
            </a:tbl>
          </a:graphicData>
        </a:graphic>
      </p:graphicFrame>
      <p:sp>
        <p:nvSpPr>
          <p:cNvPr id="8" name="TextBox 7">
            <a:extLst>
              <a:ext uri="{FF2B5EF4-FFF2-40B4-BE49-F238E27FC236}">
                <a16:creationId xmlns:a16="http://schemas.microsoft.com/office/drawing/2014/main" id="{A79B21FA-27D0-A197-1CAB-21E4782E47F2}"/>
              </a:ext>
            </a:extLst>
          </p:cNvPr>
          <p:cNvSpPr txBox="1"/>
          <p:nvPr/>
        </p:nvSpPr>
        <p:spPr>
          <a:xfrm>
            <a:off x="660394" y="730845"/>
            <a:ext cx="5307551" cy="523220"/>
          </a:xfrm>
          <a:prstGeom prst="rect">
            <a:avLst/>
          </a:prstGeom>
          <a:noFill/>
        </p:spPr>
        <p:txBody>
          <a:bodyPr wrap="square" rtlCol="0">
            <a:spAutoFit/>
          </a:bodyPr>
          <a:lstStyle/>
          <a:p>
            <a:pPr algn="ctr"/>
            <a:r>
              <a:rPr lang="en-US" sz="2800" dirty="0">
                <a:solidFill>
                  <a:schemeClr val="bg1"/>
                </a:solidFill>
              </a:rPr>
              <a:t>Hub – Sail</a:t>
            </a:r>
          </a:p>
        </p:txBody>
      </p:sp>
      <p:graphicFrame>
        <p:nvGraphicFramePr>
          <p:cNvPr id="9" name="Table 8">
            <a:extLst>
              <a:ext uri="{FF2B5EF4-FFF2-40B4-BE49-F238E27FC236}">
                <a16:creationId xmlns:a16="http://schemas.microsoft.com/office/drawing/2014/main" id="{0D4F3687-8F05-4E47-9B3F-5280880CDA39}"/>
              </a:ext>
            </a:extLst>
          </p:cNvPr>
          <p:cNvGraphicFramePr>
            <a:graphicFrameLocks noGrp="1"/>
          </p:cNvGraphicFramePr>
          <p:nvPr/>
        </p:nvGraphicFramePr>
        <p:xfrm>
          <a:off x="6303609" y="1314820"/>
          <a:ext cx="5307551" cy="2204085"/>
        </p:xfrm>
        <a:graphic>
          <a:graphicData uri="http://schemas.openxmlformats.org/drawingml/2006/table">
            <a:tbl>
              <a:tblPr>
                <a:tableStyleId>{5C22544A-7EE6-4342-B048-85BDC9FD1C3A}</a:tableStyleId>
              </a:tblPr>
              <a:tblGrid>
                <a:gridCol w="314325">
                  <a:extLst>
                    <a:ext uri="{9D8B030D-6E8A-4147-A177-3AD203B41FA5}">
                      <a16:colId xmlns:a16="http://schemas.microsoft.com/office/drawing/2014/main" val="2548626527"/>
                    </a:ext>
                  </a:extLst>
                </a:gridCol>
                <a:gridCol w="2424113">
                  <a:extLst>
                    <a:ext uri="{9D8B030D-6E8A-4147-A177-3AD203B41FA5}">
                      <a16:colId xmlns:a16="http://schemas.microsoft.com/office/drawing/2014/main" val="3761938169"/>
                    </a:ext>
                  </a:extLst>
                </a:gridCol>
                <a:gridCol w="985837">
                  <a:extLst>
                    <a:ext uri="{9D8B030D-6E8A-4147-A177-3AD203B41FA5}">
                      <a16:colId xmlns:a16="http://schemas.microsoft.com/office/drawing/2014/main" val="1750337387"/>
                    </a:ext>
                  </a:extLst>
                </a:gridCol>
                <a:gridCol w="1177925">
                  <a:extLst>
                    <a:ext uri="{9D8B030D-6E8A-4147-A177-3AD203B41FA5}">
                      <a16:colId xmlns:a16="http://schemas.microsoft.com/office/drawing/2014/main" val="3396383148"/>
                    </a:ext>
                  </a:extLst>
                </a:gridCol>
                <a:gridCol w="405351">
                  <a:extLst>
                    <a:ext uri="{9D8B030D-6E8A-4147-A177-3AD203B41FA5}">
                      <a16:colId xmlns:a16="http://schemas.microsoft.com/office/drawing/2014/main" val="3939485431"/>
                    </a:ext>
                  </a:extLst>
                </a:gridCol>
              </a:tblGrid>
              <a:tr h="228600">
                <a:tc>
                  <a:txBody>
                    <a:bodyPr/>
                    <a:lstStyle/>
                    <a:p>
                      <a:pPr algn="ctr" fontAlgn="ctr"/>
                      <a:endParaRPr lang="en-US" sz="1200" b="0" i="0" u="none" strike="noStrike" dirty="0">
                        <a:solidFill>
                          <a:srgbClr val="000000"/>
                        </a:solidFill>
                        <a:effectLst/>
                        <a:latin typeface="Arial" panose="020B0604020202020204" pitchFamily="34" charset="0"/>
                      </a:endParaRPr>
                    </a:p>
                  </a:txBody>
                  <a:tcPr marL="9525" marR="9525" marT="9525" marB="0" anchor="ctr"/>
                </a:tc>
                <a:tc>
                  <a:txBody>
                    <a:bodyPr/>
                    <a:lstStyle/>
                    <a:p>
                      <a:pPr algn="l" fontAlgn="ctr"/>
                      <a:r>
                        <a:rPr lang="en-US" sz="1200" b="1" i="0" u="none" strike="noStrike" dirty="0">
                          <a:solidFill>
                            <a:srgbClr val="000000"/>
                          </a:solidFill>
                          <a:effectLst/>
                          <a:latin typeface="Arial" panose="020B0604020202020204" pitchFamily="34" charset="0"/>
                        </a:rPr>
                        <a:t>Item</a:t>
                      </a:r>
                    </a:p>
                  </a:txBody>
                  <a:tcPr marL="9525" marR="9525" marT="9525" marB="0" anchor="ctr"/>
                </a:tc>
                <a:tc>
                  <a:txBody>
                    <a:bodyPr/>
                    <a:lstStyle/>
                    <a:p>
                      <a:pPr algn="ctr" fontAlgn="ctr"/>
                      <a:r>
                        <a:rPr lang="en-US" sz="1200" b="1" i="0" u="none" strike="noStrike" dirty="0">
                          <a:solidFill>
                            <a:srgbClr val="000000"/>
                          </a:solidFill>
                          <a:effectLst/>
                          <a:latin typeface="Arial" panose="020B0604020202020204" pitchFamily="34" charset="0"/>
                        </a:rPr>
                        <a:t>Contingency</a:t>
                      </a:r>
                      <a:br>
                        <a:rPr lang="en-US" sz="1200" b="1" i="0" u="none" strike="noStrike" dirty="0">
                          <a:solidFill>
                            <a:srgbClr val="000000"/>
                          </a:solidFill>
                          <a:effectLst/>
                          <a:latin typeface="Arial" panose="020B0604020202020204" pitchFamily="34" charset="0"/>
                        </a:rPr>
                      </a:br>
                      <a:r>
                        <a:rPr lang="en-US" sz="1200" b="1" i="0" u="none" strike="noStrike" dirty="0">
                          <a:solidFill>
                            <a:srgbClr val="000000"/>
                          </a:solidFill>
                          <a:effectLst/>
                          <a:latin typeface="Arial" panose="020B0604020202020204" pitchFamily="34" charset="0"/>
                        </a:rPr>
                        <a:t>(%)</a:t>
                      </a:r>
                    </a:p>
                  </a:txBody>
                  <a:tcPr marL="9525" marR="9525" marT="9525" marB="0" anchor="ctr"/>
                </a:tc>
                <a:tc>
                  <a:txBody>
                    <a:bodyPr/>
                    <a:lstStyle/>
                    <a:p>
                      <a:pPr algn="ctr" fontAlgn="ctr"/>
                      <a:r>
                        <a:rPr lang="en-US" sz="1200" b="1" i="0" u="none" strike="noStrike" dirty="0">
                          <a:solidFill>
                            <a:srgbClr val="000000"/>
                          </a:solidFill>
                          <a:effectLst/>
                          <a:latin typeface="Arial" panose="020B0604020202020204" pitchFamily="34" charset="0"/>
                        </a:rPr>
                        <a:t>Predicted Mass</a:t>
                      </a:r>
                      <a:br>
                        <a:rPr lang="en-US" sz="1200" b="1" i="0" u="none" strike="noStrike" dirty="0">
                          <a:solidFill>
                            <a:srgbClr val="000000"/>
                          </a:solidFill>
                          <a:effectLst/>
                          <a:latin typeface="Arial" panose="020B0604020202020204" pitchFamily="34" charset="0"/>
                        </a:rPr>
                      </a:br>
                      <a:r>
                        <a:rPr lang="en-US" sz="1200" b="1" i="0" u="none" strike="noStrike" dirty="0">
                          <a:solidFill>
                            <a:srgbClr val="000000"/>
                          </a:solidFill>
                          <a:effectLst/>
                          <a:latin typeface="Arial" panose="020B0604020202020204" pitchFamily="34" charset="0"/>
                        </a:rPr>
                        <a:t>(kg)</a:t>
                      </a:r>
                    </a:p>
                  </a:txBody>
                  <a:tcPr marL="9525" marR="9525" marT="9525" marB="0" anchor="ctr"/>
                </a:tc>
                <a:tc>
                  <a:txBody>
                    <a:bodyPr/>
                    <a:lstStyle/>
                    <a:p>
                      <a:pPr algn="ctr" fontAlgn="ctr"/>
                      <a:r>
                        <a:rPr lang="en-US" sz="1200" b="1" i="0" u="none" strike="noStrike" dirty="0">
                          <a:solidFill>
                            <a:srgbClr val="000000"/>
                          </a:solidFill>
                          <a:effectLst/>
                          <a:latin typeface="Arial" panose="020B0604020202020204" pitchFamily="34" charset="0"/>
                        </a:rPr>
                        <a:t>TRL</a:t>
                      </a:r>
                    </a:p>
                  </a:txBody>
                  <a:tcPr marL="9525" marR="9525" marT="9525" marB="0" anchor="ctr"/>
                </a:tc>
                <a:extLst>
                  <a:ext uri="{0D108BD9-81ED-4DB2-BD59-A6C34878D82A}">
                    <a16:rowId xmlns:a16="http://schemas.microsoft.com/office/drawing/2014/main" val="2429064529"/>
                  </a:ext>
                </a:extLst>
              </a:tr>
              <a:tr h="228600">
                <a:tc>
                  <a:txBody>
                    <a:bodyPr/>
                    <a:lstStyle/>
                    <a:p>
                      <a:pPr algn="ctr" fontAlgn="ctr"/>
                      <a:r>
                        <a:rPr lang="en-US" sz="1200" b="1" u="none" strike="noStrike" dirty="0">
                          <a:effectLst/>
                          <a:latin typeface="Arial" panose="020B0604020202020204" pitchFamily="34" charset="0"/>
                          <a:cs typeface="Arial" panose="020B0604020202020204" pitchFamily="34" charset="0"/>
                        </a:rPr>
                        <a:t>7.1</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200" b="1" u="none" strike="noStrike" dirty="0">
                          <a:effectLst/>
                          <a:latin typeface="Arial" panose="020B0604020202020204" pitchFamily="34" charset="0"/>
                          <a:cs typeface="Arial" panose="020B0604020202020204" pitchFamily="34" charset="0"/>
                        </a:rPr>
                        <a:t>MLI</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200" b="0" i="0" u="none" strike="noStrike" dirty="0">
                          <a:solidFill>
                            <a:srgbClr val="000000"/>
                          </a:solidFill>
                          <a:effectLst/>
                          <a:latin typeface="Arial" panose="020B0604020202020204" pitchFamily="34" charset="0"/>
                        </a:rPr>
                        <a:t>40.00%</a:t>
                      </a:r>
                    </a:p>
                  </a:txBody>
                  <a:tcPr marL="9525" marR="9525" marT="9525" marB="0" anchor="ctr"/>
                </a:tc>
                <a:tc>
                  <a:txBody>
                    <a:bodyPr/>
                    <a:lstStyle/>
                    <a:p>
                      <a:pPr algn="ctr" fontAlgn="ctr"/>
                      <a:r>
                        <a:rPr lang="en-US" sz="1200" b="0" i="0" u="none" strike="noStrike">
                          <a:solidFill>
                            <a:srgbClr val="000000"/>
                          </a:solidFill>
                          <a:effectLst/>
                          <a:latin typeface="Arial" panose="020B0604020202020204" pitchFamily="34" charset="0"/>
                        </a:rPr>
                        <a:t>0.18</a:t>
                      </a:r>
                    </a:p>
                  </a:txBody>
                  <a:tcPr marL="9525" marR="9525" marT="9525" marB="0" anchor="ctr"/>
                </a:tc>
                <a:tc>
                  <a:txBody>
                    <a:bodyPr/>
                    <a:lstStyle/>
                    <a:p>
                      <a:pPr algn="ctr" fontAlgn="ctr"/>
                      <a:r>
                        <a:rPr lang="en-US" sz="1200" b="0" i="0" u="none" strike="noStrike" dirty="0">
                          <a:solidFill>
                            <a:srgbClr val="000000"/>
                          </a:solidFill>
                          <a:effectLst/>
                          <a:latin typeface="Arial" panose="020B0604020202020204" pitchFamily="34" charset="0"/>
                        </a:rPr>
                        <a:t>7</a:t>
                      </a:r>
                    </a:p>
                  </a:txBody>
                  <a:tcPr marL="9525" marR="9525" marT="9525" marB="0" anchor="ctr"/>
                </a:tc>
                <a:extLst>
                  <a:ext uri="{0D108BD9-81ED-4DB2-BD59-A6C34878D82A}">
                    <a16:rowId xmlns:a16="http://schemas.microsoft.com/office/drawing/2014/main" val="3330503746"/>
                  </a:ext>
                </a:extLst>
              </a:tr>
              <a:tr h="228600">
                <a:tc>
                  <a:txBody>
                    <a:bodyPr/>
                    <a:lstStyle/>
                    <a:p>
                      <a:pPr algn="ctr" fontAlgn="ctr"/>
                      <a:r>
                        <a:rPr lang="en-US" sz="1200" b="1" u="none" strike="noStrike" dirty="0">
                          <a:effectLst/>
                          <a:latin typeface="Arial" panose="020B0604020202020204" pitchFamily="34" charset="0"/>
                          <a:cs typeface="Arial" panose="020B0604020202020204" pitchFamily="34" charset="0"/>
                        </a:rPr>
                        <a:t>7.2</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200" b="1" u="none" strike="noStrike" dirty="0">
                          <a:effectLst/>
                          <a:latin typeface="Arial" panose="020B0604020202020204" pitchFamily="34" charset="0"/>
                          <a:cs typeface="Arial" panose="020B0604020202020204" pitchFamily="34" charset="0"/>
                        </a:rPr>
                        <a:t>Heat Pipes</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200" b="0" i="0" u="none" strike="noStrike" dirty="0">
                          <a:solidFill>
                            <a:srgbClr val="000000"/>
                          </a:solidFill>
                          <a:effectLst/>
                          <a:latin typeface="Arial" panose="020B0604020202020204" pitchFamily="34" charset="0"/>
                        </a:rPr>
                        <a:t>40.00%</a:t>
                      </a:r>
                    </a:p>
                  </a:txBody>
                  <a:tcPr marL="9525" marR="9525" marT="9525" marB="0" anchor="ctr"/>
                </a:tc>
                <a:tc>
                  <a:txBody>
                    <a:bodyPr/>
                    <a:lstStyle/>
                    <a:p>
                      <a:pPr algn="ctr" fontAlgn="ctr"/>
                      <a:r>
                        <a:rPr lang="en-US" sz="1200" b="0" i="0" u="none" strike="noStrike">
                          <a:solidFill>
                            <a:srgbClr val="000000"/>
                          </a:solidFill>
                          <a:effectLst/>
                          <a:latin typeface="Arial" panose="020B0604020202020204" pitchFamily="34" charset="0"/>
                        </a:rPr>
                        <a:t>0.29</a:t>
                      </a:r>
                    </a:p>
                  </a:txBody>
                  <a:tcPr marL="9525" marR="9525" marT="9525" marB="0" anchor="ctr"/>
                </a:tc>
                <a:tc>
                  <a:txBody>
                    <a:bodyPr/>
                    <a:lstStyle/>
                    <a:p>
                      <a:pPr algn="ctr" fontAlgn="ctr"/>
                      <a:r>
                        <a:rPr lang="en-US" sz="1200" b="0" i="0" u="none" strike="noStrike">
                          <a:solidFill>
                            <a:srgbClr val="000000"/>
                          </a:solidFill>
                          <a:effectLst/>
                          <a:latin typeface="Arial" panose="020B0604020202020204" pitchFamily="34" charset="0"/>
                        </a:rPr>
                        <a:t>7</a:t>
                      </a:r>
                    </a:p>
                  </a:txBody>
                  <a:tcPr marL="9525" marR="9525" marT="9525" marB="0" anchor="ctr"/>
                </a:tc>
                <a:extLst>
                  <a:ext uri="{0D108BD9-81ED-4DB2-BD59-A6C34878D82A}">
                    <a16:rowId xmlns:a16="http://schemas.microsoft.com/office/drawing/2014/main" val="3283380947"/>
                  </a:ext>
                </a:extLst>
              </a:tr>
              <a:tr h="228600">
                <a:tc>
                  <a:txBody>
                    <a:bodyPr/>
                    <a:lstStyle/>
                    <a:p>
                      <a:pPr algn="ctr" fontAlgn="ctr"/>
                      <a:r>
                        <a:rPr lang="en-US" sz="1200" b="1" u="none" strike="noStrike" dirty="0">
                          <a:effectLst/>
                          <a:latin typeface="Arial" panose="020B0604020202020204" pitchFamily="34" charset="0"/>
                          <a:cs typeface="Arial" panose="020B0604020202020204" pitchFamily="34" charset="0"/>
                        </a:rPr>
                        <a:t>7.3</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200" b="1" u="none" strike="noStrike" dirty="0">
                          <a:effectLst/>
                          <a:latin typeface="Arial" panose="020B0604020202020204" pitchFamily="34" charset="0"/>
                          <a:cs typeface="Arial" panose="020B0604020202020204" pitchFamily="34" charset="0"/>
                        </a:rPr>
                        <a:t>Instrument Standoffs</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200" b="0" i="0" u="none" strike="noStrike" dirty="0">
                          <a:solidFill>
                            <a:srgbClr val="000000"/>
                          </a:solidFill>
                          <a:effectLst/>
                          <a:latin typeface="Arial" panose="020B0604020202020204" pitchFamily="34" charset="0"/>
                        </a:rPr>
                        <a:t>40.00%</a:t>
                      </a:r>
                    </a:p>
                  </a:txBody>
                  <a:tcPr marL="9525" marR="9525" marT="9525" marB="0" anchor="ctr"/>
                </a:tc>
                <a:tc>
                  <a:txBody>
                    <a:bodyPr/>
                    <a:lstStyle/>
                    <a:p>
                      <a:pPr algn="ctr" fontAlgn="ctr"/>
                      <a:r>
                        <a:rPr lang="en-US" sz="1200" b="0" i="0" u="none" strike="noStrike">
                          <a:solidFill>
                            <a:srgbClr val="000000"/>
                          </a:solidFill>
                          <a:effectLst/>
                          <a:latin typeface="Arial" panose="020B0604020202020204" pitchFamily="34" charset="0"/>
                        </a:rPr>
                        <a:t>0.07</a:t>
                      </a:r>
                    </a:p>
                  </a:txBody>
                  <a:tcPr marL="9525" marR="9525" marT="9525" marB="0" anchor="ctr"/>
                </a:tc>
                <a:tc>
                  <a:txBody>
                    <a:bodyPr/>
                    <a:lstStyle/>
                    <a:p>
                      <a:pPr algn="ctr" fontAlgn="ctr"/>
                      <a:r>
                        <a:rPr lang="en-US" sz="1200" b="0" i="0" u="none" strike="noStrike">
                          <a:solidFill>
                            <a:srgbClr val="000000"/>
                          </a:solidFill>
                          <a:effectLst/>
                          <a:latin typeface="Arial" panose="020B0604020202020204" pitchFamily="34" charset="0"/>
                        </a:rPr>
                        <a:t>8</a:t>
                      </a:r>
                    </a:p>
                  </a:txBody>
                  <a:tcPr marL="9525" marR="9525" marT="9525" marB="0" anchor="ctr"/>
                </a:tc>
                <a:extLst>
                  <a:ext uri="{0D108BD9-81ED-4DB2-BD59-A6C34878D82A}">
                    <a16:rowId xmlns:a16="http://schemas.microsoft.com/office/drawing/2014/main" val="1690069837"/>
                  </a:ext>
                </a:extLst>
              </a:tr>
              <a:tr h="228600">
                <a:tc>
                  <a:txBody>
                    <a:bodyPr/>
                    <a:lstStyle/>
                    <a:p>
                      <a:pPr algn="ctr" fontAlgn="ctr"/>
                      <a:r>
                        <a:rPr lang="en-US" sz="1200" b="1" u="none" strike="noStrike" dirty="0">
                          <a:effectLst/>
                          <a:latin typeface="Arial" panose="020B0604020202020204" pitchFamily="34" charset="0"/>
                          <a:cs typeface="Arial" panose="020B0604020202020204" pitchFamily="34" charset="0"/>
                        </a:rPr>
                        <a:t>7.4</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200" b="1" u="none" strike="noStrike">
                          <a:effectLst/>
                          <a:latin typeface="Arial" panose="020B0604020202020204" pitchFamily="34" charset="0"/>
                          <a:cs typeface="Arial" panose="020B0604020202020204" pitchFamily="34" charset="0"/>
                        </a:rPr>
                        <a:t>Tape and Paint</a:t>
                      </a:r>
                      <a:endParaRPr lang="en-US" sz="12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200" b="0" i="0" u="none" strike="noStrike">
                          <a:solidFill>
                            <a:srgbClr val="000000"/>
                          </a:solidFill>
                          <a:effectLst/>
                          <a:latin typeface="Arial" panose="020B0604020202020204" pitchFamily="34" charset="0"/>
                        </a:rPr>
                        <a:t>40.00%</a:t>
                      </a:r>
                    </a:p>
                  </a:txBody>
                  <a:tcPr marL="9525" marR="9525" marT="9525" marB="0" anchor="ctr"/>
                </a:tc>
                <a:tc>
                  <a:txBody>
                    <a:bodyPr/>
                    <a:lstStyle/>
                    <a:p>
                      <a:pPr algn="ctr" fontAlgn="ctr"/>
                      <a:r>
                        <a:rPr lang="en-US" sz="1200" b="0" i="0" u="none" strike="noStrike">
                          <a:solidFill>
                            <a:srgbClr val="000000"/>
                          </a:solidFill>
                          <a:effectLst/>
                          <a:latin typeface="Arial" panose="020B0604020202020204" pitchFamily="34" charset="0"/>
                        </a:rPr>
                        <a:t>0.98</a:t>
                      </a:r>
                    </a:p>
                  </a:txBody>
                  <a:tcPr marL="9525" marR="9525" marT="9525" marB="0" anchor="ctr"/>
                </a:tc>
                <a:tc>
                  <a:txBody>
                    <a:bodyPr/>
                    <a:lstStyle/>
                    <a:p>
                      <a:pPr algn="ctr" fontAlgn="ctr"/>
                      <a:r>
                        <a:rPr lang="en-US" sz="1200" b="0" i="0" u="none" strike="noStrike">
                          <a:solidFill>
                            <a:srgbClr val="000000"/>
                          </a:solidFill>
                          <a:effectLst/>
                          <a:latin typeface="Arial" panose="020B0604020202020204" pitchFamily="34" charset="0"/>
                        </a:rPr>
                        <a:t>8</a:t>
                      </a:r>
                    </a:p>
                  </a:txBody>
                  <a:tcPr marL="9525" marR="9525" marT="9525" marB="0" anchor="ctr"/>
                </a:tc>
                <a:extLst>
                  <a:ext uri="{0D108BD9-81ED-4DB2-BD59-A6C34878D82A}">
                    <a16:rowId xmlns:a16="http://schemas.microsoft.com/office/drawing/2014/main" val="1147998636"/>
                  </a:ext>
                </a:extLst>
              </a:tr>
              <a:tr h="228600">
                <a:tc>
                  <a:txBody>
                    <a:bodyPr/>
                    <a:lstStyle/>
                    <a:p>
                      <a:pPr algn="ctr" fontAlgn="ctr"/>
                      <a:r>
                        <a:rPr lang="en-US" sz="1200" b="1" u="none" strike="noStrike" dirty="0">
                          <a:effectLst/>
                          <a:latin typeface="Arial" panose="020B0604020202020204" pitchFamily="34" charset="0"/>
                          <a:cs typeface="Arial" panose="020B0604020202020204" pitchFamily="34" charset="0"/>
                        </a:rPr>
                        <a:t>7.5</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200" b="1" u="none" strike="noStrike">
                          <a:effectLst/>
                          <a:latin typeface="Arial" panose="020B0604020202020204" pitchFamily="34" charset="0"/>
                          <a:cs typeface="Arial" panose="020B0604020202020204" pitchFamily="34" charset="0"/>
                        </a:rPr>
                        <a:t>Thruster thermal strap</a:t>
                      </a:r>
                      <a:endParaRPr lang="en-US" sz="12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200" b="0" i="0" u="none" strike="noStrike">
                          <a:solidFill>
                            <a:srgbClr val="000000"/>
                          </a:solidFill>
                          <a:effectLst/>
                          <a:latin typeface="Arial" panose="020B0604020202020204" pitchFamily="34" charset="0"/>
                        </a:rPr>
                        <a:t>40.00%</a:t>
                      </a:r>
                    </a:p>
                  </a:txBody>
                  <a:tcPr marL="9525" marR="9525" marT="9525" marB="0" anchor="ctr"/>
                </a:tc>
                <a:tc>
                  <a:txBody>
                    <a:bodyPr/>
                    <a:lstStyle/>
                    <a:p>
                      <a:pPr algn="ctr" fontAlgn="ctr"/>
                      <a:r>
                        <a:rPr lang="en-US" sz="1200" b="0" i="0" u="none" strike="noStrike">
                          <a:solidFill>
                            <a:srgbClr val="000000"/>
                          </a:solidFill>
                          <a:effectLst/>
                          <a:latin typeface="Arial" panose="020B0604020202020204" pitchFamily="34" charset="0"/>
                        </a:rPr>
                        <a:t>0.34</a:t>
                      </a:r>
                    </a:p>
                  </a:txBody>
                  <a:tcPr marL="9525" marR="9525" marT="9525" marB="0" anchor="ctr"/>
                </a:tc>
                <a:tc>
                  <a:txBody>
                    <a:bodyPr/>
                    <a:lstStyle/>
                    <a:p>
                      <a:pPr algn="ctr" fontAlgn="ctr"/>
                      <a:r>
                        <a:rPr lang="en-US" sz="1200" b="0" i="0" u="none" strike="noStrike">
                          <a:solidFill>
                            <a:srgbClr val="000000"/>
                          </a:solidFill>
                          <a:effectLst/>
                          <a:latin typeface="Arial" panose="020B0604020202020204" pitchFamily="34" charset="0"/>
                        </a:rPr>
                        <a:t>8</a:t>
                      </a:r>
                    </a:p>
                  </a:txBody>
                  <a:tcPr marL="9525" marR="9525" marT="9525" marB="0" anchor="ctr"/>
                </a:tc>
                <a:extLst>
                  <a:ext uri="{0D108BD9-81ED-4DB2-BD59-A6C34878D82A}">
                    <a16:rowId xmlns:a16="http://schemas.microsoft.com/office/drawing/2014/main" val="1717170907"/>
                  </a:ext>
                </a:extLst>
              </a:tr>
              <a:tr h="228600">
                <a:tc>
                  <a:txBody>
                    <a:bodyPr/>
                    <a:lstStyle/>
                    <a:p>
                      <a:pPr algn="ctr" fontAlgn="ctr"/>
                      <a:r>
                        <a:rPr lang="en-US" sz="1200" b="1" u="none" strike="noStrike" dirty="0">
                          <a:effectLst/>
                          <a:latin typeface="Arial" panose="020B0604020202020204" pitchFamily="34" charset="0"/>
                          <a:cs typeface="Arial" panose="020B0604020202020204" pitchFamily="34" charset="0"/>
                        </a:rPr>
                        <a:t>7.6</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en-US" sz="1200" b="1" u="none" strike="noStrike" dirty="0">
                          <a:effectLst/>
                          <a:latin typeface="Arial" panose="020B0604020202020204" pitchFamily="34" charset="0"/>
                          <a:cs typeface="Arial" panose="020B0604020202020204" pitchFamily="34" charset="0"/>
                        </a:rPr>
                        <a:t>Heaters, thermostats, and wiring</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1200" b="0" i="0" u="none" strike="noStrike" dirty="0">
                          <a:solidFill>
                            <a:srgbClr val="000000"/>
                          </a:solidFill>
                          <a:effectLst/>
                          <a:latin typeface="Arial" panose="020B0604020202020204" pitchFamily="34" charset="0"/>
                        </a:rPr>
                        <a:t>40.00%</a:t>
                      </a:r>
                    </a:p>
                  </a:txBody>
                  <a:tcPr marL="9525" marR="9525" marT="9525" marB="0" anchor="ctr"/>
                </a:tc>
                <a:tc>
                  <a:txBody>
                    <a:bodyPr/>
                    <a:lstStyle/>
                    <a:p>
                      <a:pPr algn="ctr" fontAlgn="ctr"/>
                      <a:r>
                        <a:rPr lang="en-US" sz="1200" b="0" i="0" u="none" strike="noStrike" dirty="0">
                          <a:solidFill>
                            <a:srgbClr val="000000"/>
                          </a:solidFill>
                          <a:effectLst/>
                          <a:latin typeface="Arial" panose="020B0604020202020204" pitchFamily="34" charset="0"/>
                        </a:rPr>
                        <a:t>1.03</a:t>
                      </a:r>
                    </a:p>
                  </a:txBody>
                  <a:tcPr marL="9525" marR="9525" marT="9525" marB="0" anchor="ctr"/>
                </a:tc>
                <a:tc>
                  <a:txBody>
                    <a:bodyPr/>
                    <a:lstStyle/>
                    <a:p>
                      <a:pPr algn="ctr" fontAlgn="ctr"/>
                      <a:r>
                        <a:rPr lang="en-US" sz="1200" b="0" i="0" u="none" strike="noStrike" dirty="0">
                          <a:solidFill>
                            <a:srgbClr val="000000"/>
                          </a:solidFill>
                          <a:effectLst/>
                          <a:latin typeface="Arial" panose="020B0604020202020204" pitchFamily="34" charset="0"/>
                        </a:rPr>
                        <a:t>8</a:t>
                      </a:r>
                    </a:p>
                  </a:txBody>
                  <a:tcPr marL="9525" marR="9525" marT="9525" marB="0" anchor="ctr"/>
                </a:tc>
                <a:extLst>
                  <a:ext uri="{0D108BD9-81ED-4DB2-BD59-A6C34878D82A}">
                    <a16:rowId xmlns:a16="http://schemas.microsoft.com/office/drawing/2014/main" val="1465199559"/>
                  </a:ext>
                </a:extLst>
              </a:tr>
              <a:tr h="228600">
                <a:tc>
                  <a:txBody>
                    <a:bodyPr/>
                    <a:lstStyle/>
                    <a:p>
                      <a:pPr algn="ctr" fontAlgn="ctr"/>
                      <a:endParaRPr lang="en-US" sz="1200" b="0" i="0" u="none" strike="noStrike" dirty="0">
                        <a:solidFill>
                          <a:srgbClr val="000000"/>
                        </a:solidFill>
                        <a:effectLst/>
                        <a:latin typeface="Arial" panose="020B0604020202020204" pitchFamily="34" charset="0"/>
                      </a:endParaRPr>
                    </a:p>
                  </a:txBody>
                  <a:tcPr marL="9525" marR="9525" marT="9525" marB="0" anchor="ctr"/>
                </a:tc>
                <a:tc>
                  <a:txBody>
                    <a:bodyPr/>
                    <a:lstStyle/>
                    <a:p>
                      <a:pPr algn="l" fontAlgn="ctr"/>
                      <a:endParaRPr lang="en-US" sz="1200" b="0" i="0" u="none" strike="noStrike" dirty="0">
                        <a:solidFill>
                          <a:srgbClr val="000000"/>
                        </a:solidFill>
                        <a:effectLst/>
                        <a:latin typeface="Arial" panose="020B0604020202020204" pitchFamily="34" charset="0"/>
                      </a:endParaRPr>
                    </a:p>
                  </a:txBody>
                  <a:tcPr marL="9525" marR="9525" marT="9525" marB="0" anchor="ctr"/>
                </a:tc>
                <a:tc>
                  <a:txBody>
                    <a:bodyPr/>
                    <a:lstStyle/>
                    <a:p>
                      <a:pPr algn="ctr" fontAlgn="ctr"/>
                      <a:endParaRPr lang="en-US" sz="1200" b="0" i="0" u="none" strike="noStrike" dirty="0">
                        <a:solidFill>
                          <a:srgbClr val="000000"/>
                        </a:solidFill>
                        <a:effectLst/>
                        <a:latin typeface="Arial" panose="020B0604020202020204" pitchFamily="34" charset="0"/>
                      </a:endParaRPr>
                    </a:p>
                  </a:txBody>
                  <a:tcPr marL="9525" marR="9525" marT="9525" marB="0" anchor="ctr"/>
                </a:tc>
                <a:tc>
                  <a:txBody>
                    <a:bodyPr/>
                    <a:lstStyle/>
                    <a:p>
                      <a:pPr algn="ctr" fontAlgn="ctr"/>
                      <a:endParaRPr lang="en-US" sz="1200" b="0" i="0" u="none" strike="noStrike" dirty="0">
                        <a:solidFill>
                          <a:srgbClr val="000000"/>
                        </a:solidFill>
                        <a:effectLst/>
                        <a:latin typeface="Arial" panose="020B0604020202020204" pitchFamily="34" charset="0"/>
                      </a:endParaRPr>
                    </a:p>
                  </a:txBody>
                  <a:tcPr marL="9525" marR="9525" marT="9525" marB="0" anchor="ctr"/>
                </a:tc>
                <a:tc>
                  <a:txBody>
                    <a:bodyPr/>
                    <a:lstStyle/>
                    <a:p>
                      <a:pPr algn="ctr" fontAlgn="ctr"/>
                      <a:endParaRPr lang="en-US" sz="12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301568168"/>
                  </a:ext>
                </a:extLst>
              </a:tr>
              <a:tr h="228600">
                <a:tc>
                  <a:txBody>
                    <a:bodyPr/>
                    <a:lstStyle/>
                    <a:p>
                      <a:pPr algn="ctr" fontAlgn="ctr"/>
                      <a:endParaRPr lang="en-US" sz="1200" b="0" i="0" u="none" strike="noStrike" dirty="0">
                        <a:solidFill>
                          <a:srgbClr val="000000"/>
                        </a:solidFill>
                        <a:effectLst/>
                        <a:latin typeface="Arial" panose="020B0604020202020204" pitchFamily="34" charset="0"/>
                      </a:endParaRPr>
                    </a:p>
                  </a:txBody>
                  <a:tcPr marL="9525" marR="9525" marT="9525" marB="0" anchor="ctr"/>
                </a:tc>
                <a:tc>
                  <a:txBody>
                    <a:bodyPr/>
                    <a:lstStyle/>
                    <a:p>
                      <a:pPr algn="l" fontAlgn="ctr"/>
                      <a:endParaRPr lang="en-US" sz="1200" b="0" i="0" u="none" strike="noStrike" dirty="0">
                        <a:solidFill>
                          <a:srgbClr val="000000"/>
                        </a:solidFill>
                        <a:effectLst/>
                        <a:latin typeface="Arial" panose="020B0604020202020204" pitchFamily="34" charset="0"/>
                      </a:endParaRPr>
                    </a:p>
                  </a:txBody>
                  <a:tcPr marL="9525" marR="9525" marT="9525" marB="0" anchor="ctr"/>
                </a:tc>
                <a:tc>
                  <a:txBody>
                    <a:bodyPr/>
                    <a:lstStyle/>
                    <a:p>
                      <a:pPr algn="ctr" fontAlgn="ctr"/>
                      <a:r>
                        <a:rPr lang="en-US" sz="1200" b="1" i="0" u="none" strike="noStrike" dirty="0">
                          <a:solidFill>
                            <a:srgbClr val="000000"/>
                          </a:solidFill>
                          <a:effectLst/>
                          <a:latin typeface="Arial" panose="020B0604020202020204" pitchFamily="34" charset="0"/>
                        </a:rPr>
                        <a:t>Total</a:t>
                      </a: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ctr"/>
                      <a:r>
                        <a:rPr lang="en-US" sz="1200" b="1" i="0" u="none" strike="noStrike" dirty="0">
                          <a:solidFill>
                            <a:srgbClr val="000000"/>
                          </a:solidFill>
                          <a:effectLst/>
                          <a:latin typeface="Arial" panose="020B0604020202020204" pitchFamily="34" charset="0"/>
                        </a:rPr>
                        <a:t>2.87</a:t>
                      </a: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ctr"/>
                      <a:endParaRPr lang="en-US" sz="12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765219769"/>
                  </a:ext>
                </a:extLst>
              </a:tr>
            </a:tbl>
          </a:graphicData>
        </a:graphic>
      </p:graphicFrame>
      <p:sp>
        <p:nvSpPr>
          <p:cNvPr id="10" name="TextBox 9">
            <a:extLst>
              <a:ext uri="{FF2B5EF4-FFF2-40B4-BE49-F238E27FC236}">
                <a16:creationId xmlns:a16="http://schemas.microsoft.com/office/drawing/2014/main" id="{19157E06-9426-353C-44C8-9B6A51C44A67}"/>
              </a:ext>
            </a:extLst>
          </p:cNvPr>
          <p:cNvSpPr txBox="1"/>
          <p:nvPr/>
        </p:nvSpPr>
        <p:spPr>
          <a:xfrm>
            <a:off x="6303609" y="730845"/>
            <a:ext cx="5307551" cy="523220"/>
          </a:xfrm>
          <a:prstGeom prst="rect">
            <a:avLst/>
          </a:prstGeom>
          <a:noFill/>
        </p:spPr>
        <p:txBody>
          <a:bodyPr wrap="square" rtlCol="0">
            <a:spAutoFit/>
          </a:bodyPr>
          <a:lstStyle/>
          <a:p>
            <a:pPr algn="ctr"/>
            <a:r>
              <a:rPr lang="en-US" sz="2800" dirty="0">
                <a:solidFill>
                  <a:schemeClr val="bg1"/>
                </a:solidFill>
              </a:rPr>
              <a:t>Node - Sail</a:t>
            </a:r>
          </a:p>
        </p:txBody>
      </p:sp>
      <p:graphicFrame>
        <p:nvGraphicFramePr>
          <p:cNvPr id="11" name="Table 10">
            <a:extLst>
              <a:ext uri="{FF2B5EF4-FFF2-40B4-BE49-F238E27FC236}">
                <a16:creationId xmlns:a16="http://schemas.microsoft.com/office/drawing/2014/main" id="{EEC85D07-85DE-CFAD-D120-27458FC77ED4}"/>
              </a:ext>
            </a:extLst>
          </p:cNvPr>
          <p:cNvGraphicFramePr>
            <a:graphicFrameLocks noGrp="1"/>
          </p:cNvGraphicFramePr>
          <p:nvPr/>
        </p:nvGraphicFramePr>
        <p:xfrm>
          <a:off x="3159611" y="4051512"/>
          <a:ext cx="5870401" cy="2432685"/>
        </p:xfrm>
        <a:graphic>
          <a:graphicData uri="http://schemas.openxmlformats.org/drawingml/2006/table">
            <a:tbl>
              <a:tblPr>
                <a:tableStyleId>{5C22544A-7EE6-4342-B048-85BDC9FD1C3A}</a:tableStyleId>
              </a:tblPr>
              <a:tblGrid>
                <a:gridCol w="343492">
                  <a:extLst>
                    <a:ext uri="{9D8B030D-6E8A-4147-A177-3AD203B41FA5}">
                      <a16:colId xmlns:a16="http://schemas.microsoft.com/office/drawing/2014/main" val="2548626527"/>
                    </a:ext>
                  </a:extLst>
                </a:gridCol>
                <a:gridCol w="2851687">
                  <a:extLst>
                    <a:ext uri="{9D8B030D-6E8A-4147-A177-3AD203B41FA5}">
                      <a16:colId xmlns:a16="http://schemas.microsoft.com/office/drawing/2014/main" val="3761938169"/>
                    </a:ext>
                  </a:extLst>
                </a:gridCol>
                <a:gridCol w="1026554">
                  <a:extLst>
                    <a:ext uri="{9D8B030D-6E8A-4147-A177-3AD203B41FA5}">
                      <a16:colId xmlns:a16="http://schemas.microsoft.com/office/drawing/2014/main" val="1750337387"/>
                    </a:ext>
                  </a:extLst>
                </a:gridCol>
                <a:gridCol w="1226575">
                  <a:extLst>
                    <a:ext uri="{9D8B030D-6E8A-4147-A177-3AD203B41FA5}">
                      <a16:colId xmlns:a16="http://schemas.microsoft.com/office/drawing/2014/main" val="3396383148"/>
                    </a:ext>
                  </a:extLst>
                </a:gridCol>
                <a:gridCol w="422093">
                  <a:extLst>
                    <a:ext uri="{9D8B030D-6E8A-4147-A177-3AD203B41FA5}">
                      <a16:colId xmlns:a16="http://schemas.microsoft.com/office/drawing/2014/main" val="3939485431"/>
                    </a:ext>
                  </a:extLst>
                </a:gridCol>
              </a:tblGrid>
              <a:tr h="228600">
                <a:tc>
                  <a:txBody>
                    <a:bodyPr/>
                    <a:lstStyle/>
                    <a:p>
                      <a:pPr algn="ctr" fontAlgn="ctr"/>
                      <a:endParaRPr lang="en-US" sz="1200" b="0" i="0" u="none" strike="noStrike" dirty="0">
                        <a:solidFill>
                          <a:srgbClr val="000000"/>
                        </a:solidFill>
                        <a:effectLst/>
                        <a:latin typeface="Arial" panose="020B0604020202020204" pitchFamily="34" charset="0"/>
                      </a:endParaRPr>
                    </a:p>
                  </a:txBody>
                  <a:tcPr marL="9525" marR="9525" marT="9525" marB="0" anchor="ctr"/>
                </a:tc>
                <a:tc>
                  <a:txBody>
                    <a:bodyPr/>
                    <a:lstStyle/>
                    <a:p>
                      <a:pPr algn="l" fontAlgn="ctr"/>
                      <a:r>
                        <a:rPr lang="en-US" sz="1200" b="1" i="0" u="none" strike="noStrike" dirty="0">
                          <a:solidFill>
                            <a:srgbClr val="000000"/>
                          </a:solidFill>
                          <a:effectLst/>
                          <a:latin typeface="Arial" panose="020B0604020202020204" pitchFamily="34" charset="0"/>
                        </a:rPr>
                        <a:t>Item</a:t>
                      </a:r>
                    </a:p>
                  </a:txBody>
                  <a:tcPr marL="9525" marR="9525" marT="9525" marB="0" anchor="ctr"/>
                </a:tc>
                <a:tc>
                  <a:txBody>
                    <a:bodyPr/>
                    <a:lstStyle/>
                    <a:p>
                      <a:pPr algn="ctr" fontAlgn="ctr"/>
                      <a:r>
                        <a:rPr lang="en-US" sz="1200" b="1" i="0" u="none" strike="noStrike" dirty="0">
                          <a:solidFill>
                            <a:srgbClr val="000000"/>
                          </a:solidFill>
                          <a:effectLst/>
                          <a:latin typeface="Arial" panose="020B0604020202020204" pitchFamily="34" charset="0"/>
                        </a:rPr>
                        <a:t>Contingency</a:t>
                      </a:r>
                      <a:br>
                        <a:rPr lang="en-US" sz="1200" b="1" i="0" u="none" strike="noStrike" dirty="0">
                          <a:solidFill>
                            <a:srgbClr val="000000"/>
                          </a:solidFill>
                          <a:effectLst/>
                          <a:latin typeface="Arial" panose="020B0604020202020204" pitchFamily="34" charset="0"/>
                        </a:rPr>
                      </a:br>
                      <a:r>
                        <a:rPr lang="en-US" sz="1200" b="1" i="0" u="none" strike="noStrike" dirty="0">
                          <a:solidFill>
                            <a:srgbClr val="000000"/>
                          </a:solidFill>
                          <a:effectLst/>
                          <a:latin typeface="Arial" panose="020B0604020202020204" pitchFamily="34" charset="0"/>
                        </a:rPr>
                        <a:t>(%)</a:t>
                      </a:r>
                    </a:p>
                  </a:txBody>
                  <a:tcPr marL="9525" marR="9525" marT="9525" marB="0" anchor="ctr"/>
                </a:tc>
                <a:tc>
                  <a:txBody>
                    <a:bodyPr/>
                    <a:lstStyle/>
                    <a:p>
                      <a:pPr algn="ctr" fontAlgn="ctr"/>
                      <a:r>
                        <a:rPr lang="en-US" sz="1200" b="1" i="0" u="none" strike="noStrike" dirty="0">
                          <a:solidFill>
                            <a:srgbClr val="000000"/>
                          </a:solidFill>
                          <a:effectLst/>
                          <a:latin typeface="Arial" panose="020B0604020202020204" pitchFamily="34" charset="0"/>
                        </a:rPr>
                        <a:t>Predicted Mass</a:t>
                      </a:r>
                      <a:br>
                        <a:rPr lang="en-US" sz="1200" b="1" i="0" u="none" strike="noStrike" dirty="0">
                          <a:solidFill>
                            <a:srgbClr val="000000"/>
                          </a:solidFill>
                          <a:effectLst/>
                          <a:latin typeface="Arial" panose="020B0604020202020204" pitchFamily="34" charset="0"/>
                        </a:rPr>
                      </a:br>
                      <a:r>
                        <a:rPr lang="en-US" sz="1200" b="1" i="0" u="none" strike="noStrike" dirty="0">
                          <a:solidFill>
                            <a:srgbClr val="000000"/>
                          </a:solidFill>
                          <a:effectLst/>
                          <a:latin typeface="Arial" panose="020B0604020202020204" pitchFamily="34" charset="0"/>
                        </a:rPr>
                        <a:t>(kg)</a:t>
                      </a:r>
                    </a:p>
                  </a:txBody>
                  <a:tcPr marL="9525" marR="9525" marT="9525" marB="0" anchor="ctr"/>
                </a:tc>
                <a:tc>
                  <a:txBody>
                    <a:bodyPr/>
                    <a:lstStyle/>
                    <a:p>
                      <a:pPr algn="ctr" fontAlgn="ctr"/>
                      <a:r>
                        <a:rPr lang="en-US" sz="1200" b="1" i="0" u="none" strike="noStrike" dirty="0">
                          <a:solidFill>
                            <a:srgbClr val="000000"/>
                          </a:solidFill>
                          <a:effectLst/>
                          <a:latin typeface="Arial" panose="020B0604020202020204" pitchFamily="34" charset="0"/>
                        </a:rPr>
                        <a:t>TRL</a:t>
                      </a:r>
                    </a:p>
                  </a:txBody>
                  <a:tcPr marL="9525" marR="9525" marT="9525" marB="0" anchor="ctr"/>
                </a:tc>
                <a:extLst>
                  <a:ext uri="{0D108BD9-81ED-4DB2-BD59-A6C34878D82A}">
                    <a16:rowId xmlns:a16="http://schemas.microsoft.com/office/drawing/2014/main" val="2429064529"/>
                  </a:ext>
                </a:extLst>
              </a:tr>
              <a:tr h="228600">
                <a:tc>
                  <a:txBody>
                    <a:bodyPr/>
                    <a:lstStyle/>
                    <a:p>
                      <a:pPr algn="r" fontAlgn="ctr"/>
                      <a:r>
                        <a:rPr lang="en-US" sz="1200" b="1" i="0" u="none" strike="noStrike">
                          <a:solidFill>
                            <a:srgbClr val="000000"/>
                          </a:solidFill>
                          <a:effectLst/>
                          <a:latin typeface="Arial" panose="020B0604020202020204" pitchFamily="34" charset="0"/>
                        </a:rPr>
                        <a:t>7.1</a:t>
                      </a:r>
                    </a:p>
                  </a:txBody>
                  <a:tcPr marL="9525" marR="9525" marT="9525" marB="0" anchor="ctr"/>
                </a:tc>
                <a:tc>
                  <a:txBody>
                    <a:bodyPr/>
                    <a:lstStyle/>
                    <a:p>
                      <a:pPr algn="l" fontAlgn="ctr"/>
                      <a:r>
                        <a:rPr lang="en-US" sz="1200" b="1" i="0" u="none" strike="noStrike">
                          <a:solidFill>
                            <a:srgbClr val="000000"/>
                          </a:solidFill>
                          <a:effectLst/>
                          <a:latin typeface="Arial" panose="020B0604020202020204" pitchFamily="34" charset="0"/>
                        </a:rPr>
                        <a:t>MLI</a:t>
                      </a:r>
                    </a:p>
                  </a:txBody>
                  <a:tcPr marL="9525" marR="9525" marT="9525" marB="0" anchor="ctr"/>
                </a:tc>
                <a:tc>
                  <a:txBody>
                    <a:bodyPr/>
                    <a:lstStyle/>
                    <a:p>
                      <a:pPr algn="ctr" fontAlgn="ctr"/>
                      <a:r>
                        <a:rPr lang="en-US" sz="1200" b="0" i="0" u="none" strike="noStrike" dirty="0">
                          <a:solidFill>
                            <a:srgbClr val="000000"/>
                          </a:solidFill>
                          <a:effectLst/>
                          <a:latin typeface="Arial" panose="020B0604020202020204" pitchFamily="34" charset="0"/>
                        </a:rPr>
                        <a:t>40.00%</a:t>
                      </a:r>
                    </a:p>
                  </a:txBody>
                  <a:tcPr marL="9525" marR="9525" marT="9525" marB="0" anchor="ctr"/>
                </a:tc>
                <a:tc>
                  <a:txBody>
                    <a:bodyPr/>
                    <a:lstStyle/>
                    <a:p>
                      <a:pPr algn="ctr" fontAlgn="ctr"/>
                      <a:r>
                        <a:rPr lang="en-US" sz="1200" b="0" i="0" u="none" strike="noStrike">
                          <a:solidFill>
                            <a:srgbClr val="000000"/>
                          </a:solidFill>
                          <a:effectLst/>
                          <a:latin typeface="Arial" panose="020B0604020202020204" pitchFamily="34" charset="0"/>
                        </a:rPr>
                        <a:t>1.52</a:t>
                      </a:r>
                    </a:p>
                  </a:txBody>
                  <a:tcPr marL="9525" marR="9525" marT="9525" marB="0" anchor="ctr"/>
                </a:tc>
                <a:tc>
                  <a:txBody>
                    <a:bodyPr/>
                    <a:lstStyle/>
                    <a:p>
                      <a:pPr algn="ctr" fontAlgn="ctr"/>
                      <a:r>
                        <a:rPr lang="en-US" sz="1200" b="0" i="0" u="none" strike="noStrike">
                          <a:solidFill>
                            <a:srgbClr val="000000"/>
                          </a:solidFill>
                          <a:effectLst/>
                          <a:latin typeface="Arial" panose="020B0604020202020204" pitchFamily="34" charset="0"/>
                        </a:rPr>
                        <a:t>7</a:t>
                      </a:r>
                    </a:p>
                  </a:txBody>
                  <a:tcPr marL="9525" marR="9525" marT="9525" marB="0" anchor="ctr"/>
                </a:tc>
                <a:extLst>
                  <a:ext uri="{0D108BD9-81ED-4DB2-BD59-A6C34878D82A}">
                    <a16:rowId xmlns:a16="http://schemas.microsoft.com/office/drawing/2014/main" val="3330503746"/>
                  </a:ext>
                </a:extLst>
              </a:tr>
              <a:tr h="228600">
                <a:tc>
                  <a:txBody>
                    <a:bodyPr/>
                    <a:lstStyle/>
                    <a:p>
                      <a:pPr algn="r" fontAlgn="ctr"/>
                      <a:r>
                        <a:rPr lang="en-US" sz="1200" b="1" i="0" u="none" strike="noStrike">
                          <a:solidFill>
                            <a:srgbClr val="000000"/>
                          </a:solidFill>
                          <a:effectLst/>
                          <a:latin typeface="Arial" panose="020B0604020202020204" pitchFamily="34" charset="0"/>
                        </a:rPr>
                        <a:t>7.2</a:t>
                      </a:r>
                    </a:p>
                  </a:txBody>
                  <a:tcPr marL="9525" marR="9525" marT="9525" marB="0" anchor="ctr"/>
                </a:tc>
                <a:tc>
                  <a:txBody>
                    <a:bodyPr/>
                    <a:lstStyle/>
                    <a:p>
                      <a:pPr algn="l" fontAlgn="ctr"/>
                      <a:r>
                        <a:rPr lang="en-US" sz="1200" b="1" i="0" u="none" strike="noStrike" dirty="0">
                          <a:solidFill>
                            <a:srgbClr val="000000"/>
                          </a:solidFill>
                          <a:effectLst/>
                          <a:latin typeface="Arial" panose="020B0604020202020204" pitchFamily="34" charset="0"/>
                        </a:rPr>
                        <a:t>Heat Pipes</a:t>
                      </a:r>
                    </a:p>
                  </a:txBody>
                  <a:tcPr marL="9525" marR="9525" marT="9525" marB="0" anchor="ctr"/>
                </a:tc>
                <a:tc>
                  <a:txBody>
                    <a:bodyPr/>
                    <a:lstStyle/>
                    <a:p>
                      <a:pPr algn="ctr" fontAlgn="ctr"/>
                      <a:r>
                        <a:rPr lang="en-US" sz="1200" b="0" i="0" u="none" strike="noStrike" dirty="0">
                          <a:solidFill>
                            <a:srgbClr val="000000"/>
                          </a:solidFill>
                          <a:effectLst/>
                          <a:latin typeface="Arial" panose="020B0604020202020204" pitchFamily="34" charset="0"/>
                        </a:rPr>
                        <a:t>40.00%</a:t>
                      </a:r>
                    </a:p>
                  </a:txBody>
                  <a:tcPr marL="9525" marR="9525" marT="9525" marB="0" anchor="ctr"/>
                </a:tc>
                <a:tc>
                  <a:txBody>
                    <a:bodyPr/>
                    <a:lstStyle/>
                    <a:p>
                      <a:pPr algn="ctr" fontAlgn="ctr"/>
                      <a:r>
                        <a:rPr lang="en-US" sz="1200" b="0" i="0" u="none" strike="noStrike">
                          <a:solidFill>
                            <a:srgbClr val="000000"/>
                          </a:solidFill>
                          <a:effectLst/>
                          <a:latin typeface="Arial" panose="020B0604020202020204" pitchFamily="34" charset="0"/>
                        </a:rPr>
                        <a:t>0.37</a:t>
                      </a:r>
                    </a:p>
                  </a:txBody>
                  <a:tcPr marL="9525" marR="9525" marT="9525" marB="0" anchor="ctr"/>
                </a:tc>
                <a:tc>
                  <a:txBody>
                    <a:bodyPr/>
                    <a:lstStyle/>
                    <a:p>
                      <a:pPr algn="ctr" fontAlgn="ctr"/>
                      <a:r>
                        <a:rPr lang="en-US" sz="1200" b="0" i="0" u="none" strike="noStrike">
                          <a:solidFill>
                            <a:srgbClr val="000000"/>
                          </a:solidFill>
                          <a:effectLst/>
                          <a:latin typeface="Arial" panose="020B0604020202020204" pitchFamily="34" charset="0"/>
                        </a:rPr>
                        <a:t>7</a:t>
                      </a:r>
                    </a:p>
                  </a:txBody>
                  <a:tcPr marL="9525" marR="9525" marT="9525" marB="0" anchor="ctr"/>
                </a:tc>
                <a:extLst>
                  <a:ext uri="{0D108BD9-81ED-4DB2-BD59-A6C34878D82A}">
                    <a16:rowId xmlns:a16="http://schemas.microsoft.com/office/drawing/2014/main" val="3283380947"/>
                  </a:ext>
                </a:extLst>
              </a:tr>
              <a:tr h="228600">
                <a:tc>
                  <a:txBody>
                    <a:bodyPr/>
                    <a:lstStyle/>
                    <a:p>
                      <a:pPr algn="r" fontAlgn="ctr"/>
                      <a:r>
                        <a:rPr lang="en-US" sz="1200" b="1" i="0" u="none" strike="noStrike">
                          <a:solidFill>
                            <a:srgbClr val="000000"/>
                          </a:solidFill>
                          <a:effectLst/>
                          <a:latin typeface="Arial" panose="020B0604020202020204" pitchFamily="34" charset="0"/>
                        </a:rPr>
                        <a:t>7.3</a:t>
                      </a:r>
                    </a:p>
                  </a:txBody>
                  <a:tcPr marL="9525" marR="9525" marT="9525" marB="0" anchor="ctr"/>
                </a:tc>
                <a:tc>
                  <a:txBody>
                    <a:bodyPr/>
                    <a:lstStyle/>
                    <a:p>
                      <a:pPr algn="l" fontAlgn="ctr"/>
                      <a:r>
                        <a:rPr lang="en-US" sz="1200" b="1" i="0" u="none" strike="noStrike">
                          <a:solidFill>
                            <a:srgbClr val="000000"/>
                          </a:solidFill>
                          <a:effectLst/>
                          <a:latin typeface="Arial" panose="020B0604020202020204" pitchFamily="34" charset="0"/>
                        </a:rPr>
                        <a:t>Instrument Standoffs</a:t>
                      </a:r>
                    </a:p>
                  </a:txBody>
                  <a:tcPr marL="9525" marR="9525" marT="9525" marB="0" anchor="ctr"/>
                </a:tc>
                <a:tc>
                  <a:txBody>
                    <a:bodyPr/>
                    <a:lstStyle/>
                    <a:p>
                      <a:pPr algn="ctr" fontAlgn="ctr"/>
                      <a:r>
                        <a:rPr lang="en-US" sz="1200" b="0" i="0" u="none" strike="noStrike" dirty="0">
                          <a:solidFill>
                            <a:srgbClr val="000000"/>
                          </a:solidFill>
                          <a:effectLst/>
                          <a:latin typeface="Arial" panose="020B0604020202020204" pitchFamily="34" charset="0"/>
                        </a:rPr>
                        <a:t>40.00%</a:t>
                      </a:r>
                    </a:p>
                  </a:txBody>
                  <a:tcPr marL="9525" marR="9525" marT="9525" marB="0" anchor="ctr"/>
                </a:tc>
                <a:tc>
                  <a:txBody>
                    <a:bodyPr/>
                    <a:lstStyle/>
                    <a:p>
                      <a:pPr algn="ctr" fontAlgn="ctr"/>
                      <a:r>
                        <a:rPr lang="en-US" sz="1200" b="0" i="0" u="none" strike="noStrike">
                          <a:solidFill>
                            <a:srgbClr val="000000"/>
                          </a:solidFill>
                          <a:effectLst/>
                          <a:latin typeface="Arial" panose="020B0604020202020204" pitchFamily="34" charset="0"/>
                        </a:rPr>
                        <a:t>0.07</a:t>
                      </a:r>
                    </a:p>
                  </a:txBody>
                  <a:tcPr marL="9525" marR="9525" marT="9525" marB="0" anchor="ctr"/>
                </a:tc>
                <a:tc>
                  <a:txBody>
                    <a:bodyPr/>
                    <a:lstStyle/>
                    <a:p>
                      <a:pPr algn="ctr" fontAlgn="ctr"/>
                      <a:r>
                        <a:rPr lang="en-US" sz="1200" b="0" i="0" u="none" strike="noStrike">
                          <a:solidFill>
                            <a:srgbClr val="000000"/>
                          </a:solidFill>
                          <a:effectLst/>
                          <a:latin typeface="Arial" panose="020B0604020202020204" pitchFamily="34" charset="0"/>
                        </a:rPr>
                        <a:t>8</a:t>
                      </a:r>
                    </a:p>
                  </a:txBody>
                  <a:tcPr marL="9525" marR="9525" marT="9525" marB="0" anchor="ctr"/>
                </a:tc>
                <a:extLst>
                  <a:ext uri="{0D108BD9-81ED-4DB2-BD59-A6C34878D82A}">
                    <a16:rowId xmlns:a16="http://schemas.microsoft.com/office/drawing/2014/main" val="1690069837"/>
                  </a:ext>
                </a:extLst>
              </a:tr>
              <a:tr h="228600">
                <a:tc>
                  <a:txBody>
                    <a:bodyPr/>
                    <a:lstStyle/>
                    <a:p>
                      <a:pPr algn="r" fontAlgn="ctr"/>
                      <a:r>
                        <a:rPr lang="en-US" sz="1200" b="1" i="0" u="none" strike="noStrike">
                          <a:solidFill>
                            <a:srgbClr val="000000"/>
                          </a:solidFill>
                          <a:effectLst/>
                          <a:latin typeface="Arial" panose="020B0604020202020204" pitchFamily="34" charset="0"/>
                        </a:rPr>
                        <a:t>7.4</a:t>
                      </a:r>
                    </a:p>
                  </a:txBody>
                  <a:tcPr marL="9525" marR="9525" marT="9525" marB="0" anchor="ctr"/>
                </a:tc>
                <a:tc>
                  <a:txBody>
                    <a:bodyPr/>
                    <a:lstStyle/>
                    <a:p>
                      <a:pPr algn="l" fontAlgn="ctr"/>
                      <a:r>
                        <a:rPr lang="en-US" sz="1200" b="1" i="0" u="none" strike="noStrike">
                          <a:solidFill>
                            <a:srgbClr val="000000"/>
                          </a:solidFill>
                          <a:effectLst/>
                          <a:latin typeface="Arial" panose="020B0604020202020204" pitchFamily="34" charset="0"/>
                        </a:rPr>
                        <a:t>Tape and Paint</a:t>
                      </a:r>
                    </a:p>
                  </a:txBody>
                  <a:tcPr marL="9525" marR="9525" marT="9525" marB="0" anchor="ctr"/>
                </a:tc>
                <a:tc>
                  <a:txBody>
                    <a:bodyPr/>
                    <a:lstStyle/>
                    <a:p>
                      <a:pPr algn="ctr" fontAlgn="ctr"/>
                      <a:r>
                        <a:rPr lang="en-US" sz="1200" b="0" i="0" u="none" strike="noStrike">
                          <a:solidFill>
                            <a:srgbClr val="000000"/>
                          </a:solidFill>
                          <a:effectLst/>
                          <a:latin typeface="Arial" panose="020B0604020202020204" pitchFamily="34" charset="0"/>
                        </a:rPr>
                        <a:t>40.00%</a:t>
                      </a:r>
                    </a:p>
                  </a:txBody>
                  <a:tcPr marL="9525" marR="9525" marT="9525" marB="0" anchor="ctr"/>
                </a:tc>
                <a:tc>
                  <a:txBody>
                    <a:bodyPr/>
                    <a:lstStyle/>
                    <a:p>
                      <a:pPr algn="ctr" fontAlgn="ctr"/>
                      <a:r>
                        <a:rPr lang="en-US" sz="1200" b="0" i="0" u="none" strike="noStrike">
                          <a:solidFill>
                            <a:srgbClr val="000000"/>
                          </a:solidFill>
                          <a:effectLst/>
                          <a:latin typeface="Arial" panose="020B0604020202020204" pitchFamily="34" charset="0"/>
                        </a:rPr>
                        <a:t>1.80</a:t>
                      </a:r>
                    </a:p>
                  </a:txBody>
                  <a:tcPr marL="9525" marR="9525" marT="9525" marB="0" anchor="ctr"/>
                </a:tc>
                <a:tc>
                  <a:txBody>
                    <a:bodyPr/>
                    <a:lstStyle/>
                    <a:p>
                      <a:pPr algn="ctr" fontAlgn="ctr"/>
                      <a:r>
                        <a:rPr lang="en-US" sz="1200" b="0" i="0" u="none" strike="noStrike">
                          <a:solidFill>
                            <a:srgbClr val="000000"/>
                          </a:solidFill>
                          <a:effectLst/>
                          <a:latin typeface="Arial" panose="020B0604020202020204" pitchFamily="34" charset="0"/>
                        </a:rPr>
                        <a:t>8</a:t>
                      </a:r>
                    </a:p>
                  </a:txBody>
                  <a:tcPr marL="9525" marR="9525" marT="9525" marB="0" anchor="ctr"/>
                </a:tc>
                <a:extLst>
                  <a:ext uri="{0D108BD9-81ED-4DB2-BD59-A6C34878D82A}">
                    <a16:rowId xmlns:a16="http://schemas.microsoft.com/office/drawing/2014/main" val="1147998636"/>
                  </a:ext>
                </a:extLst>
              </a:tr>
              <a:tr h="228600">
                <a:tc>
                  <a:txBody>
                    <a:bodyPr/>
                    <a:lstStyle/>
                    <a:p>
                      <a:pPr algn="r" fontAlgn="ctr"/>
                      <a:r>
                        <a:rPr lang="en-US" sz="1200" b="1" i="0" u="none" strike="noStrike">
                          <a:solidFill>
                            <a:srgbClr val="000000"/>
                          </a:solidFill>
                          <a:effectLst/>
                          <a:latin typeface="Arial" panose="020B0604020202020204" pitchFamily="34" charset="0"/>
                        </a:rPr>
                        <a:t>7.5</a:t>
                      </a:r>
                    </a:p>
                  </a:txBody>
                  <a:tcPr marL="9525" marR="9525" marT="9525" marB="0" anchor="ctr"/>
                </a:tc>
                <a:tc>
                  <a:txBody>
                    <a:bodyPr/>
                    <a:lstStyle/>
                    <a:p>
                      <a:pPr algn="l" fontAlgn="ctr"/>
                      <a:r>
                        <a:rPr lang="en-US" sz="1200" b="1" i="0" u="none" strike="noStrike">
                          <a:solidFill>
                            <a:srgbClr val="000000"/>
                          </a:solidFill>
                          <a:effectLst/>
                          <a:latin typeface="Arial" panose="020B0604020202020204" pitchFamily="34" charset="0"/>
                        </a:rPr>
                        <a:t>Heaters, thermostats, and wiring</a:t>
                      </a:r>
                    </a:p>
                  </a:txBody>
                  <a:tcPr marL="9525" marR="9525" marT="9525" marB="0" anchor="ctr"/>
                </a:tc>
                <a:tc>
                  <a:txBody>
                    <a:bodyPr/>
                    <a:lstStyle/>
                    <a:p>
                      <a:pPr algn="ctr" fontAlgn="ctr"/>
                      <a:r>
                        <a:rPr lang="en-US" sz="1200" b="0" i="0" u="none" strike="noStrike">
                          <a:solidFill>
                            <a:srgbClr val="000000"/>
                          </a:solidFill>
                          <a:effectLst/>
                          <a:latin typeface="Arial" panose="020B0604020202020204" pitchFamily="34" charset="0"/>
                        </a:rPr>
                        <a:t>40.00%</a:t>
                      </a:r>
                    </a:p>
                  </a:txBody>
                  <a:tcPr marL="9525" marR="9525" marT="9525" marB="0" anchor="ctr"/>
                </a:tc>
                <a:tc>
                  <a:txBody>
                    <a:bodyPr/>
                    <a:lstStyle/>
                    <a:p>
                      <a:pPr algn="ctr" fontAlgn="ctr"/>
                      <a:r>
                        <a:rPr lang="en-US" sz="1200" b="0" i="0" u="none" strike="noStrike">
                          <a:solidFill>
                            <a:srgbClr val="000000"/>
                          </a:solidFill>
                          <a:effectLst/>
                          <a:latin typeface="Arial" panose="020B0604020202020204" pitchFamily="34" charset="0"/>
                        </a:rPr>
                        <a:t>1.03</a:t>
                      </a:r>
                    </a:p>
                  </a:txBody>
                  <a:tcPr marL="9525" marR="9525" marT="9525" marB="0" anchor="ctr"/>
                </a:tc>
                <a:tc>
                  <a:txBody>
                    <a:bodyPr/>
                    <a:lstStyle/>
                    <a:p>
                      <a:pPr algn="ctr" fontAlgn="ctr"/>
                      <a:r>
                        <a:rPr lang="en-US" sz="1200" b="0" i="0" u="none" strike="noStrike">
                          <a:solidFill>
                            <a:srgbClr val="000000"/>
                          </a:solidFill>
                          <a:effectLst/>
                          <a:latin typeface="Arial" panose="020B0604020202020204" pitchFamily="34" charset="0"/>
                        </a:rPr>
                        <a:t>8</a:t>
                      </a:r>
                    </a:p>
                  </a:txBody>
                  <a:tcPr marL="9525" marR="9525" marT="9525" marB="0" anchor="ctr"/>
                </a:tc>
                <a:extLst>
                  <a:ext uri="{0D108BD9-81ED-4DB2-BD59-A6C34878D82A}">
                    <a16:rowId xmlns:a16="http://schemas.microsoft.com/office/drawing/2014/main" val="1717170907"/>
                  </a:ext>
                </a:extLst>
              </a:tr>
              <a:tr h="228600">
                <a:tc>
                  <a:txBody>
                    <a:bodyPr/>
                    <a:lstStyle/>
                    <a:p>
                      <a:pPr algn="r" fontAlgn="ctr"/>
                      <a:r>
                        <a:rPr lang="en-US" sz="1200" b="1" i="0" u="none" strike="noStrike">
                          <a:solidFill>
                            <a:srgbClr val="000000"/>
                          </a:solidFill>
                          <a:effectLst/>
                          <a:latin typeface="Arial" panose="020B0604020202020204" pitchFamily="34" charset="0"/>
                        </a:rPr>
                        <a:t>7.6</a:t>
                      </a:r>
                    </a:p>
                  </a:txBody>
                  <a:tcPr marL="9525" marR="9525" marT="9525" marB="0" anchor="ctr"/>
                </a:tc>
                <a:tc>
                  <a:txBody>
                    <a:bodyPr/>
                    <a:lstStyle/>
                    <a:p>
                      <a:pPr algn="l" fontAlgn="ctr"/>
                      <a:r>
                        <a:rPr lang="en-US" sz="1200" b="1" i="0" u="none" strike="noStrike">
                          <a:solidFill>
                            <a:srgbClr val="000000"/>
                          </a:solidFill>
                          <a:effectLst/>
                          <a:latin typeface="Arial" panose="020B0604020202020204" pitchFamily="34" charset="0"/>
                        </a:rPr>
                        <a:t>Tank Insulation</a:t>
                      </a:r>
                    </a:p>
                  </a:txBody>
                  <a:tcPr marL="9525" marR="9525" marT="9525" marB="0" anchor="ctr"/>
                </a:tc>
                <a:tc>
                  <a:txBody>
                    <a:bodyPr/>
                    <a:lstStyle/>
                    <a:p>
                      <a:pPr algn="ctr" fontAlgn="ctr"/>
                      <a:r>
                        <a:rPr lang="en-US" sz="1200" b="0" i="0" u="none" strike="noStrike" dirty="0">
                          <a:solidFill>
                            <a:srgbClr val="000000"/>
                          </a:solidFill>
                          <a:effectLst/>
                          <a:latin typeface="Arial" panose="020B0604020202020204" pitchFamily="34" charset="0"/>
                        </a:rPr>
                        <a:t>40.00%</a:t>
                      </a:r>
                    </a:p>
                  </a:txBody>
                  <a:tcPr marL="9525" marR="9525" marT="9525" marB="0" anchor="ctr"/>
                </a:tc>
                <a:tc>
                  <a:txBody>
                    <a:bodyPr/>
                    <a:lstStyle/>
                    <a:p>
                      <a:pPr algn="ctr" fontAlgn="ctr"/>
                      <a:r>
                        <a:rPr lang="en-US" sz="1200" b="0" i="0" u="none" strike="noStrike">
                          <a:solidFill>
                            <a:srgbClr val="000000"/>
                          </a:solidFill>
                          <a:effectLst/>
                          <a:latin typeface="Arial" panose="020B0604020202020204" pitchFamily="34" charset="0"/>
                        </a:rPr>
                        <a:t>0.24</a:t>
                      </a:r>
                    </a:p>
                  </a:txBody>
                  <a:tcPr marL="9525" marR="9525" marT="9525" marB="0" anchor="ctr"/>
                </a:tc>
                <a:tc>
                  <a:txBody>
                    <a:bodyPr/>
                    <a:lstStyle/>
                    <a:p>
                      <a:pPr algn="ctr" fontAlgn="ctr"/>
                      <a:r>
                        <a:rPr lang="en-US" sz="1200" b="0" i="0" u="none" strike="noStrike">
                          <a:solidFill>
                            <a:srgbClr val="000000"/>
                          </a:solidFill>
                          <a:effectLst/>
                          <a:latin typeface="Arial" panose="020B0604020202020204" pitchFamily="34" charset="0"/>
                        </a:rPr>
                        <a:t>7</a:t>
                      </a:r>
                    </a:p>
                  </a:txBody>
                  <a:tcPr marL="9525" marR="9525" marT="9525" marB="0" anchor="ctr"/>
                </a:tc>
                <a:extLst>
                  <a:ext uri="{0D108BD9-81ED-4DB2-BD59-A6C34878D82A}">
                    <a16:rowId xmlns:a16="http://schemas.microsoft.com/office/drawing/2014/main" val="1465199559"/>
                  </a:ext>
                </a:extLst>
              </a:tr>
              <a:tr h="228600">
                <a:tc>
                  <a:txBody>
                    <a:bodyPr/>
                    <a:lstStyle/>
                    <a:p>
                      <a:pPr algn="r" fontAlgn="ctr"/>
                      <a:r>
                        <a:rPr lang="en-US" sz="1200" b="1" i="0" u="none" strike="noStrike">
                          <a:solidFill>
                            <a:srgbClr val="000000"/>
                          </a:solidFill>
                          <a:effectLst/>
                          <a:latin typeface="Arial" panose="020B0604020202020204" pitchFamily="34" charset="0"/>
                        </a:rPr>
                        <a:t>7.7</a:t>
                      </a:r>
                    </a:p>
                  </a:txBody>
                  <a:tcPr marL="9525" marR="9525" marT="9525" marB="0" anchor="ctr"/>
                </a:tc>
                <a:tc>
                  <a:txBody>
                    <a:bodyPr/>
                    <a:lstStyle/>
                    <a:p>
                      <a:pPr algn="l" fontAlgn="ctr"/>
                      <a:r>
                        <a:rPr lang="en-US" sz="1200" b="1" i="0" u="none" strike="noStrike" dirty="0">
                          <a:solidFill>
                            <a:srgbClr val="000000"/>
                          </a:solidFill>
                          <a:effectLst/>
                          <a:latin typeface="Arial" panose="020B0604020202020204" pitchFamily="34" charset="0"/>
                        </a:rPr>
                        <a:t>Tank heaters, thermostats, and wiring</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Arial" panose="020B0604020202020204" pitchFamily="34" charset="0"/>
                        </a:rPr>
                        <a:t>40.00%</a:t>
                      </a:r>
                    </a:p>
                  </a:txBody>
                  <a:tcPr marL="9525" marR="9525" marT="9525" marB="0" anchor="ctr"/>
                </a:tc>
                <a:tc>
                  <a:txBody>
                    <a:bodyPr/>
                    <a:lstStyle/>
                    <a:p>
                      <a:pPr algn="ctr" fontAlgn="ctr"/>
                      <a:r>
                        <a:rPr lang="en-US" sz="1200" b="0" i="0" u="none" strike="noStrike" dirty="0">
                          <a:solidFill>
                            <a:srgbClr val="000000"/>
                          </a:solidFill>
                          <a:effectLst/>
                          <a:latin typeface="Arial" panose="020B0604020202020204" pitchFamily="34" charset="0"/>
                        </a:rPr>
                        <a:t>0.08</a:t>
                      </a:r>
                    </a:p>
                  </a:txBody>
                  <a:tcPr marL="9525" marR="9525" marT="9525" marB="0" anchor="ctr"/>
                </a:tc>
                <a:tc>
                  <a:txBody>
                    <a:bodyPr/>
                    <a:lstStyle/>
                    <a:p>
                      <a:pPr algn="ctr" fontAlgn="ctr"/>
                      <a:r>
                        <a:rPr lang="en-US" sz="1200" b="0" i="0" u="none" strike="noStrike" dirty="0">
                          <a:solidFill>
                            <a:srgbClr val="000000"/>
                          </a:solidFill>
                          <a:effectLst/>
                          <a:latin typeface="Arial" panose="020B0604020202020204" pitchFamily="34" charset="0"/>
                        </a:rPr>
                        <a:t>8</a:t>
                      </a:r>
                    </a:p>
                  </a:txBody>
                  <a:tcPr marL="9525" marR="9525" marT="9525" marB="0" anchor="ctr"/>
                </a:tc>
                <a:extLst>
                  <a:ext uri="{0D108BD9-81ED-4DB2-BD59-A6C34878D82A}">
                    <a16:rowId xmlns:a16="http://schemas.microsoft.com/office/drawing/2014/main" val="2913567205"/>
                  </a:ext>
                </a:extLst>
              </a:tr>
              <a:tr h="228600">
                <a:tc>
                  <a:txBody>
                    <a:bodyPr/>
                    <a:lstStyle/>
                    <a:p>
                      <a:pPr algn="ctr" fontAlgn="ctr"/>
                      <a:endParaRPr lang="en-US" sz="1200" b="0" i="0" u="none" strike="noStrike" dirty="0">
                        <a:solidFill>
                          <a:srgbClr val="000000"/>
                        </a:solidFill>
                        <a:effectLst/>
                        <a:latin typeface="Arial" panose="020B0604020202020204" pitchFamily="34" charset="0"/>
                      </a:endParaRPr>
                    </a:p>
                  </a:txBody>
                  <a:tcPr marL="9525" marR="9525" marT="9525" marB="0" anchor="ctr"/>
                </a:tc>
                <a:tc>
                  <a:txBody>
                    <a:bodyPr/>
                    <a:lstStyle/>
                    <a:p>
                      <a:pPr algn="l" fontAlgn="ctr"/>
                      <a:endParaRPr lang="en-US" sz="1200" b="0" i="0" u="none" strike="noStrike" dirty="0">
                        <a:solidFill>
                          <a:srgbClr val="000000"/>
                        </a:solidFill>
                        <a:effectLst/>
                        <a:latin typeface="Arial" panose="020B0604020202020204" pitchFamily="34" charset="0"/>
                      </a:endParaRPr>
                    </a:p>
                  </a:txBody>
                  <a:tcPr marL="9525" marR="9525" marT="9525" marB="0" anchor="ctr"/>
                </a:tc>
                <a:tc>
                  <a:txBody>
                    <a:bodyPr/>
                    <a:lstStyle/>
                    <a:p>
                      <a:pPr algn="ctr" fontAlgn="ctr"/>
                      <a:endParaRPr lang="en-US" sz="1200" b="0" i="0" u="none" strike="noStrike" dirty="0">
                        <a:solidFill>
                          <a:srgbClr val="000000"/>
                        </a:solidFill>
                        <a:effectLst/>
                        <a:latin typeface="Arial" panose="020B0604020202020204" pitchFamily="34" charset="0"/>
                      </a:endParaRPr>
                    </a:p>
                  </a:txBody>
                  <a:tcPr marL="9525" marR="9525" marT="9525" marB="0" anchor="ctr"/>
                </a:tc>
                <a:tc>
                  <a:txBody>
                    <a:bodyPr/>
                    <a:lstStyle/>
                    <a:p>
                      <a:pPr algn="ctr" fontAlgn="ctr"/>
                      <a:endParaRPr lang="en-US" sz="1200" b="0" i="0" u="none" strike="noStrike" dirty="0">
                        <a:solidFill>
                          <a:srgbClr val="000000"/>
                        </a:solidFill>
                        <a:effectLst/>
                        <a:latin typeface="Arial" panose="020B0604020202020204" pitchFamily="34" charset="0"/>
                      </a:endParaRPr>
                    </a:p>
                  </a:txBody>
                  <a:tcPr marL="9525" marR="9525" marT="9525" marB="0" anchor="ctr"/>
                </a:tc>
                <a:tc>
                  <a:txBody>
                    <a:bodyPr/>
                    <a:lstStyle/>
                    <a:p>
                      <a:pPr algn="ctr" fontAlgn="ctr"/>
                      <a:endParaRPr lang="en-US" sz="12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301568168"/>
                  </a:ext>
                </a:extLst>
              </a:tr>
              <a:tr h="228600">
                <a:tc>
                  <a:txBody>
                    <a:bodyPr/>
                    <a:lstStyle/>
                    <a:p>
                      <a:pPr algn="ctr" fontAlgn="ctr"/>
                      <a:endParaRPr lang="en-US" sz="1200" b="0" i="0" u="none" strike="noStrike" dirty="0">
                        <a:solidFill>
                          <a:srgbClr val="000000"/>
                        </a:solidFill>
                        <a:effectLst/>
                        <a:latin typeface="Arial" panose="020B0604020202020204" pitchFamily="34" charset="0"/>
                      </a:endParaRPr>
                    </a:p>
                  </a:txBody>
                  <a:tcPr marL="9525" marR="9525" marT="9525" marB="0" anchor="ctr"/>
                </a:tc>
                <a:tc>
                  <a:txBody>
                    <a:bodyPr/>
                    <a:lstStyle/>
                    <a:p>
                      <a:pPr algn="l" fontAlgn="ctr"/>
                      <a:endParaRPr lang="en-US" sz="1200" b="0" i="0" u="none" strike="noStrike" dirty="0">
                        <a:solidFill>
                          <a:srgbClr val="000000"/>
                        </a:solidFill>
                        <a:effectLst/>
                        <a:latin typeface="Arial" panose="020B0604020202020204" pitchFamily="34" charset="0"/>
                      </a:endParaRPr>
                    </a:p>
                  </a:txBody>
                  <a:tcPr marL="9525" marR="9525" marT="9525" marB="0" anchor="ctr"/>
                </a:tc>
                <a:tc>
                  <a:txBody>
                    <a:bodyPr/>
                    <a:lstStyle/>
                    <a:p>
                      <a:pPr algn="ctr" fontAlgn="ctr"/>
                      <a:r>
                        <a:rPr lang="en-US" sz="1200" b="1" i="0" u="none" strike="noStrike" dirty="0">
                          <a:solidFill>
                            <a:srgbClr val="000000"/>
                          </a:solidFill>
                          <a:effectLst/>
                          <a:latin typeface="Arial" panose="020B0604020202020204" pitchFamily="34" charset="0"/>
                        </a:rPr>
                        <a:t>Total</a:t>
                      </a: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ctr"/>
                      <a:r>
                        <a:rPr lang="en-US" sz="1200" b="1" i="0" u="none" strike="noStrike" dirty="0">
                          <a:solidFill>
                            <a:srgbClr val="000000"/>
                          </a:solidFill>
                          <a:effectLst/>
                          <a:latin typeface="Arial" panose="020B0604020202020204" pitchFamily="34" charset="0"/>
                        </a:rPr>
                        <a:t>5.10</a:t>
                      </a: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ctr"/>
                      <a:endParaRPr lang="en-US" sz="12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765219769"/>
                  </a:ext>
                </a:extLst>
              </a:tr>
            </a:tbl>
          </a:graphicData>
        </a:graphic>
      </p:graphicFrame>
      <p:sp>
        <p:nvSpPr>
          <p:cNvPr id="12" name="TextBox 11">
            <a:extLst>
              <a:ext uri="{FF2B5EF4-FFF2-40B4-BE49-F238E27FC236}">
                <a16:creationId xmlns:a16="http://schemas.microsoft.com/office/drawing/2014/main" id="{BBCAC57C-D30C-F889-1C03-5BE26E442FE5}"/>
              </a:ext>
            </a:extLst>
          </p:cNvPr>
          <p:cNvSpPr txBox="1"/>
          <p:nvPr/>
        </p:nvSpPr>
        <p:spPr>
          <a:xfrm>
            <a:off x="3351178" y="3518905"/>
            <a:ext cx="5678834" cy="523220"/>
          </a:xfrm>
          <a:prstGeom prst="rect">
            <a:avLst/>
          </a:prstGeom>
          <a:noFill/>
        </p:spPr>
        <p:txBody>
          <a:bodyPr wrap="square" rtlCol="0">
            <a:spAutoFit/>
          </a:bodyPr>
          <a:lstStyle/>
          <a:p>
            <a:pPr algn="ctr"/>
            <a:r>
              <a:rPr lang="en-US" sz="2800" dirty="0">
                <a:solidFill>
                  <a:schemeClr val="bg1"/>
                </a:solidFill>
              </a:rPr>
              <a:t>Node – Chemical</a:t>
            </a:r>
          </a:p>
        </p:txBody>
      </p:sp>
    </p:spTree>
    <p:extLst>
      <p:ext uri="{BB962C8B-B14F-4D97-AF65-F5344CB8AC3E}">
        <p14:creationId xmlns:p14="http://schemas.microsoft.com/office/powerpoint/2010/main" val="223196040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9267DBEC-9679-2232-4B80-15BD30BCB7A1}"/>
              </a:ext>
            </a:extLst>
          </p:cNvPr>
          <p:cNvSpPr>
            <a:spLocks noGrp="1"/>
          </p:cNvSpPr>
          <p:nvPr>
            <p:ph idx="1"/>
          </p:nvPr>
        </p:nvSpPr>
        <p:spPr>
          <a:xfrm>
            <a:off x="264160" y="1073784"/>
            <a:ext cx="11689028" cy="5062855"/>
          </a:xfrm>
        </p:spPr>
        <p:txBody>
          <a:bodyPr/>
          <a:lstStyle/>
          <a:p>
            <a:r>
              <a:rPr lang="en-US" dirty="0"/>
              <a:t>The thermal design closes with common thermal hardware</a:t>
            </a:r>
          </a:p>
          <a:p>
            <a:r>
              <a:rPr lang="en-US" dirty="0"/>
              <a:t>All configurations have enough surface area to reject all the waste heat</a:t>
            </a:r>
          </a:p>
          <a:p>
            <a:r>
              <a:rPr lang="en-US" dirty="0"/>
              <a:t>Instruments capable of handling their own heat rejection</a:t>
            </a:r>
          </a:p>
          <a:p>
            <a:r>
              <a:rPr lang="en-US" dirty="0"/>
              <a:t>The larger buses require more insulation, paint, and tape, so the thermal subsystem is more massive</a:t>
            </a:r>
          </a:p>
          <a:p>
            <a:r>
              <a:rPr lang="en-US" dirty="0"/>
              <a:t>Masses are like those found in the NOAA study</a:t>
            </a:r>
          </a:p>
          <a:p>
            <a:pPr lvl="1"/>
            <a:endParaRPr lang="en-US" dirty="0"/>
          </a:p>
        </p:txBody>
      </p:sp>
    </p:spTree>
    <p:extLst>
      <p:ext uri="{BB962C8B-B14F-4D97-AF65-F5344CB8AC3E}">
        <p14:creationId xmlns:p14="http://schemas.microsoft.com/office/powerpoint/2010/main" val="403157188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F9B90-F19A-C021-0958-A92D78FA0A69}"/>
              </a:ext>
            </a:extLst>
          </p:cNvPr>
          <p:cNvSpPr>
            <a:spLocks noGrp="1"/>
          </p:cNvSpPr>
          <p:nvPr>
            <p:ph type="title"/>
          </p:nvPr>
        </p:nvSpPr>
        <p:spPr>
          <a:xfrm>
            <a:off x="5449858" y="1839686"/>
            <a:ext cx="5614382" cy="2177143"/>
          </a:xfrm>
        </p:spPr>
        <p:txBody>
          <a:bodyPr/>
          <a:lstStyle/>
          <a:p>
            <a:r>
              <a:rPr lang="en-US" dirty="0"/>
              <a:t>Power System</a:t>
            </a:r>
            <a:br>
              <a:rPr lang="en-US" dirty="0"/>
            </a:br>
            <a:br>
              <a:rPr lang="en-US" dirty="0"/>
            </a:br>
            <a:r>
              <a:rPr lang="en-US" sz="2400" dirty="0">
                <a:solidFill>
                  <a:srgbClr val="FFFF00"/>
                </a:solidFill>
              </a:rPr>
              <a:t>Leo Fabisinski / NASA MSFC ED04</a:t>
            </a:r>
          </a:p>
        </p:txBody>
      </p:sp>
    </p:spTree>
    <p:extLst>
      <p:ext uri="{BB962C8B-B14F-4D97-AF65-F5344CB8AC3E}">
        <p14:creationId xmlns:p14="http://schemas.microsoft.com/office/powerpoint/2010/main" val="297090700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999C2-9C46-5B75-ED94-1BB6EF325887}"/>
              </a:ext>
            </a:extLst>
          </p:cNvPr>
          <p:cNvSpPr>
            <a:spLocks noGrp="1"/>
          </p:cNvSpPr>
          <p:nvPr>
            <p:ph type="title"/>
          </p:nvPr>
        </p:nvSpPr>
        <p:spPr/>
        <p:txBody>
          <a:bodyPr/>
          <a:lstStyle/>
          <a:p>
            <a:r>
              <a:rPr lang="en-US" dirty="0"/>
              <a:t>Work Summary</a:t>
            </a:r>
          </a:p>
        </p:txBody>
      </p:sp>
      <p:sp>
        <p:nvSpPr>
          <p:cNvPr id="3" name="Content Placeholder 2">
            <a:extLst>
              <a:ext uri="{FF2B5EF4-FFF2-40B4-BE49-F238E27FC236}">
                <a16:creationId xmlns:a16="http://schemas.microsoft.com/office/drawing/2014/main" id="{3F8C88F4-08F8-24B8-D706-5E5C3A335666}"/>
              </a:ext>
            </a:extLst>
          </p:cNvPr>
          <p:cNvSpPr>
            <a:spLocks noGrp="1"/>
          </p:cNvSpPr>
          <p:nvPr>
            <p:ph idx="1"/>
          </p:nvPr>
        </p:nvSpPr>
        <p:spPr/>
        <p:txBody>
          <a:bodyPr/>
          <a:lstStyle/>
          <a:p>
            <a:r>
              <a:rPr lang="en-US" dirty="0"/>
              <a:t>Analyzed 3 Cases</a:t>
            </a:r>
          </a:p>
          <a:p>
            <a:pPr lvl="1"/>
            <a:r>
              <a:rPr lang="en-US" dirty="0"/>
              <a:t>Sail Propelled Hub Spacecraft</a:t>
            </a:r>
          </a:p>
          <a:p>
            <a:pPr lvl="1"/>
            <a:r>
              <a:rPr lang="en-US" dirty="0"/>
              <a:t>Sail Propelled Node Spacecraft</a:t>
            </a:r>
          </a:p>
          <a:p>
            <a:pPr lvl="1"/>
            <a:r>
              <a:rPr lang="en-US" dirty="0"/>
              <a:t>Chemical Propelled Node Spacecraft</a:t>
            </a:r>
          </a:p>
          <a:p>
            <a:r>
              <a:rPr lang="en-US" dirty="0"/>
              <a:t>All power systems are solar array based</a:t>
            </a:r>
          </a:p>
        </p:txBody>
      </p:sp>
    </p:spTree>
    <p:extLst>
      <p:ext uri="{BB962C8B-B14F-4D97-AF65-F5344CB8AC3E}">
        <p14:creationId xmlns:p14="http://schemas.microsoft.com/office/powerpoint/2010/main" val="24310228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Key Ground Rules &amp; Assumptions</a:t>
            </a:r>
          </a:p>
        </p:txBody>
      </p:sp>
      <p:sp>
        <p:nvSpPr>
          <p:cNvPr id="3" name="Content Placeholder 2">
            <a:extLst>
              <a:ext uri="{FF2B5EF4-FFF2-40B4-BE49-F238E27FC236}">
                <a16:creationId xmlns:a16="http://schemas.microsoft.com/office/drawing/2014/main" id="{9267DBEC-9679-2232-4B80-15BD30BCB7A1}"/>
              </a:ext>
            </a:extLst>
          </p:cNvPr>
          <p:cNvSpPr>
            <a:spLocks noGrp="1"/>
          </p:cNvSpPr>
          <p:nvPr>
            <p:ph idx="1"/>
          </p:nvPr>
        </p:nvSpPr>
        <p:spPr/>
        <p:txBody>
          <a:bodyPr/>
          <a:lstStyle/>
          <a:p>
            <a:r>
              <a:rPr lang="en-US" dirty="0"/>
              <a:t>Power provided to spacecraft bus and all science instruments</a:t>
            </a:r>
          </a:p>
          <a:p>
            <a:r>
              <a:rPr lang="en-US" dirty="0"/>
              <a:t>Power conversion uses rigid panel solar arrays (27% Efficiency)</a:t>
            </a:r>
          </a:p>
          <a:p>
            <a:r>
              <a:rPr lang="en-US" dirty="0"/>
              <a:t>Energy storage uses batteries comprised of LG INR18650 MJ1 Cells (each 3500 </a:t>
            </a:r>
            <a:r>
              <a:rPr lang="en-US" dirty="0" err="1"/>
              <a:t>mAhr</a:t>
            </a:r>
            <a:r>
              <a:rPr lang="en-US" dirty="0"/>
              <a:t>).</a:t>
            </a:r>
          </a:p>
          <a:p>
            <a:r>
              <a:rPr lang="en-US" dirty="0"/>
              <a:t>Max battery depth of discharge is 65%</a:t>
            </a:r>
          </a:p>
          <a:p>
            <a:r>
              <a:rPr lang="en-US" dirty="0"/>
              <a:t>Deep Space radiation environment</a:t>
            </a:r>
          </a:p>
          <a:p>
            <a:r>
              <a:rPr lang="en-US" dirty="0"/>
              <a:t>No redundancy /  fault tolerance</a:t>
            </a:r>
          </a:p>
        </p:txBody>
      </p:sp>
    </p:spTree>
    <p:extLst>
      <p:ext uri="{BB962C8B-B14F-4D97-AF65-F5344CB8AC3E}">
        <p14:creationId xmlns:p14="http://schemas.microsoft.com/office/powerpoint/2010/main" val="29986361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Approach and Tools</a:t>
            </a:r>
          </a:p>
        </p:txBody>
      </p:sp>
      <p:sp>
        <p:nvSpPr>
          <p:cNvPr id="3" name="Content Placeholder 2">
            <a:extLst>
              <a:ext uri="{FF2B5EF4-FFF2-40B4-BE49-F238E27FC236}">
                <a16:creationId xmlns:a16="http://schemas.microsoft.com/office/drawing/2014/main" id="{9267DBEC-9679-2232-4B80-15BD30BCB7A1}"/>
              </a:ext>
            </a:extLst>
          </p:cNvPr>
          <p:cNvSpPr>
            <a:spLocks noGrp="1"/>
          </p:cNvSpPr>
          <p:nvPr>
            <p:ph idx="1"/>
          </p:nvPr>
        </p:nvSpPr>
        <p:spPr/>
        <p:txBody>
          <a:bodyPr/>
          <a:lstStyle/>
          <a:p>
            <a:r>
              <a:rPr lang="en-US" dirty="0"/>
              <a:t>Solar sail acceleration limitations drive minimal mass design for solar sail cases.</a:t>
            </a:r>
          </a:p>
          <a:p>
            <a:r>
              <a:rPr lang="en-US" dirty="0"/>
              <a:t>Deep space radiation environment combined with long life requirements necessitate hardened power electronics</a:t>
            </a:r>
          </a:p>
          <a:p>
            <a:r>
              <a:rPr lang="en-US" dirty="0"/>
              <a:t>Batteries and solar arrays sized with Level 1 physics-based tools</a:t>
            </a:r>
          </a:p>
        </p:txBody>
      </p:sp>
    </p:spTree>
    <p:extLst>
      <p:ext uri="{BB962C8B-B14F-4D97-AF65-F5344CB8AC3E}">
        <p14:creationId xmlns:p14="http://schemas.microsoft.com/office/powerpoint/2010/main" val="89328390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EAE9369-8694-1529-7423-301054D428C8}"/>
              </a:ext>
            </a:extLst>
          </p:cNvPr>
          <p:cNvSpPr/>
          <p:nvPr/>
        </p:nvSpPr>
        <p:spPr>
          <a:xfrm>
            <a:off x="1" y="815786"/>
            <a:ext cx="12192000" cy="583673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C4466F44-1280-F283-EBEF-130B293A6B40}"/>
              </a:ext>
            </a:extLst>
          </p:cNvPr>
          <p:cNvSpPr>
            <a:spLocks noGrp="1"/>
          </p:cNvSpPr>
          <p:nvPr>
            <p:ph type="title"/>
          </p:nvPr>
        </p:nvSpPr>
        <p:spPr/>
        <p:txBody>
          <a:bodyPr/>
          <a:lstStyle/>
          <a:p>
            <a:r>
              <a:rPr lang="en-US" dirty="0"/>
              <a:t>Power Requirements - Hub</a:t>
            </a:r>
          </a:p>
        </p:txBody>
      </p:sp>
      <p:graphicFrame>
        <p:nvGraphicFramePr>
          <p:cNvPr id="5" name="Table 4">
            <a:extLst>
              <a:ext uri="{FF2B5EF4-FFF2-40B4-BE49-F238E27FC236}">
                <a16:creationId xmlns:a16="http://schemas.microsoft.com/office/drawing/2014/main" id="{8483C7E4-E994-956A-8B93-B871D5F62DB1}"/>
              </a:ext>
            </a:extLst>
          </p:cNvPr>
          <p:cNvGraphicFramePr>
            <a:graphicFrameLocks noGrp="1"/>
          </p:cNvGraphicFramePr>
          <p:nvPr/>
        </p:nvGraphicFramePr>
        <p:xfrm>
          <a:off x="1563709" y="2039644"/>
          <a:ext cx="8636000" cy="2851785"/>
        </p:xfrm>
        <a:graphic>
          <a:graphicData uri="http://schemas.openxmlformats.org/drawingml/2006/table">
            <a:tbl>
              <a:tblPr/>
              <a:tblGrid>
                <a:gridCol w="2311400">
                  <a:extLst>
                    <a:ext uri="{9D8B030D-6E8A-4147-A177-3AD203B41FA5}">
                      <a16:colId xmlns:a16="http://schemas.microsoft.com/office/drawing/2014/main" val="2619002350"/>
                    </a:ext>
                  </a:extLst>
                </a:gridCol>
                <a:gridCol w="990600">
                  <a:extLst>
                    <a:ext uri="{9D8B030D-6E8A-4147-A177-3AD203B41FA5}">
                      <a16:colId xmlns:a16="http://schemas.microsoft.com/office/drawing/2014/main" val="2984502382"/>
                    </a:ext>
                  </a:extLst>
                </a:gridCol>
                <a:gridCol w="762000">
                  <a:extLst>
                    <a:ext uri="{9D8B030D-6E8A-4147-A177-3AD203B41FA5}">
                      <a16:colId xmlns:a16="http://schemas.microsoft.com/office/drawing/2014/main" val="4195222389"/>
                    </a:ext>
                  </a:extLst>
                </a:gridCol>
                <a:gridCol w="762000">
                  <a:extLst>
                    <a:ext uri="{9D8B030D-6E8A-4147-A177-3AD203B41FA5}">
                      <a16:colId xmlns:a16="http://schemas.microsoft.com/office/drawing/2014/main" val="471710005"/>
                    </a:ext>
                  </a:extLst>
                </a:gridCol>
                <a:gridCol w="762000">
                  <a:extLst>
                    <a:ext uri="{9D8B030D-6E8A-4147-A177-3AD203B41FA5}">
                      <a16:colId xmlns:a16="http://schemas.microsoft.com/office/drawing/2014/main" val="2404869731"/>
                    </a:ext>
                  </a:extLst>
                </a:gridCol>
                <a:gridCol w="762000">
                  <a:extLst>
                    <a:ext uri="{9D8B030D-6E8A-4147-A177-3AD203B41FA5}">
                      <a16:colId xmlns:a16="http://schemas.microsoft.com/office/drawing/2014/main" val="3560951644"/>
                    </a:ext>
                  </a:extLst>
                </a:gridCol>
                <a:gridCol w="762000">
                  <a:extLst>
                    <a:ext uri="{9D8B030D-6E8A-4147-A177-3AD203B41FA5}">
                      <a16:colId xmlns:a16="http://schemas.microsoft.com/office/drawing/2014/main" val="3767464502"/>
                    </a:ext>
                  </a:extLst>
                </a:gridCol>
                <a:gridCol w="762000">
                  <a:extLst>
                    <a:ext uri="{9D8B030D-6E8A-4147-A177-3AD203B41FA5}">
                      <a16:colId xmlns:a16="http://schemas.microsoft.com/office/drawing/2014/main" val="3289469762"/>
                    </a:ext>
                  </a:extLst>
                </a:gridCol>
                <a:gridCol w="762000">
                  <a:extLst>
                    <a:ext uri="{9D8B030D-6E8A-4147-A177-3AD203B41FA5}">
                      <a16:colId xmlns:a16="http://schemas.microsoft.com/office/drawing/2014/main" val="3046645956"/>
                    </a:ext>
                  </a:extLst>
                </a:gridCol>
              </a:tblGrid>
              <a:tr h="400050">
                <a:tc>
                  <a:txBody>
                    <a:bodyPr/>
                    <a:lstStyle/>
                    <a:p>
                      <a:pPr algn="ctr" fontAlgn="b"/>
                      <a:r>
                        <a:rPr lang="en-US" sz="1200" b="1" i="0" u="none" strike="noStrike" dirty="0">
                          <a:solidFill>
                            <a:schemeClr val="bg1"/>
                          </a:solidFill>
                          <a:effectLst/>
                          <a:latin typeface="Arial" panose="020B0604020202020204" pitchFamily="34" charset="0"/>
                        </a:rPr>
                        <a:t>Source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fontAlgn="b"/>
                      <a:r>
                        <a:rPr lang="en-US" sz="1200" b="1" i="0" u="none" strike="noStrike" dirty="0">
                          <a:solidFill>
                            <a:schemeClr val="bg1"/>
                          </a:solidFill>
                          <a:effectLst/>
                          <a:latin typeface="Arial" panose="020B0604020202020204" pitchFamily="34" charset="0"/>
                        </a:rPr>
                        <a:t>De-Tumble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fontAlgn="b"/>
                      <a:r>
                        <a:rPr lang="en-US" sz="1200" b="1" i="0" u="none" strike="noStrike" dirty="0">
                          <a:solidFill>
                            <a:schemeClr val="bg1"/>
                          </a:solidFill>
                          <a:effectLst/>
                          <a:latin typeface="Arial" panose="020B0604020202020204" pitchFamily="34" charset="0"/>
                        </a:rPr>
                        <a:t>De-Sat</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fontAlgn="b"/>
                      <a:r>
                        <a:rPr lang="en-US" sz="1200" b="1" i="0" u="none" strike="noStrike" dirty="0">
                          <a:solidFill>
                            <a:schemeClr val="bg1"/>
                          </a:solidFill>
                          <a:effectLst/>
                          <a:latin typeface="Arial" panose="020B0604020202020204" pitchFamily="34" charset="0"/>
                        </a:rPr>
                        <a:t>Ballistic</a:t>
                      </a:r>
                      <a:br>
                        <a:rPr lang="en-US" sz="1200" b="1" i="0" u="none" strike="noStrike" dirty="0">
                          <a:solidFill>
                            <a:schemeClr val="bg1"/>
                          </a:solidFill>
                          <a:effectLst/>
                          <a:latin typeface="Arial" panose="020B0604020202020204" pitchFamily="34" charset="0"/>
                        </a:rPr>
                      </a:br>
                      <a:r>
                        <a:rPr lang="en-US" sz="1200" b="1" i="0" u="none" strike="noStrike" dirty="0">
                          <a:solidFill>
                            <a:schemeClr val="bg1"/>
                          </a:solidFill>
                          <a:effectLst/>
                          <a:latin typeface="Arial" panose="020B0604020202020204" pitchFamily="34" charset="0"/>
                        </a:rPr>
                        <a:t>Cruise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fontAlgn="b"/>
                      <a:r>
                        <a:rPr lang="en-US" sz="1200" b="1" i="0" u="none" strike="noStrike" dirty="0">
                          <a:solidFill>
                            <a:schemeClr val="bg1"/>
                          </a:solidFill>
                          <a:effectLst/>
                          <a:latin typeface="Arial" panose="020B0604020202020204" pitchFamily="34" charset="0"/>
                        </a:rPr>
                        <a:t>Pre-Deploy</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fontAlgn="b"/>
                      <a:r>
                        <a:rPr lang="en-US" sz="1200" b="1" i="0" u="none" strike="noStrike" dirty="0">
                          <a:solidFill>
                            <a:schemeClr val="bg1"/>
                          </a:solidFill>
                          <a:effectLst/>
                          <a:latin typeface="Arial" panose="020B0604020202020204" pitchFamily="34" charset="0"/>
                        </a:rPr>
                        <a:t>Sail</a:t>
                      </a:r>
                      <a:br>
                        <a:rPr lang="en-US" sz="1200" b="1" i="0" u="none" strike="noStrike" dirty="0">
                          <a:solidFill>
                            <a:schemeClr val="bg1"/>
                          </a:solidFill>
                          <a:effectLst/>
                          <a:latin typeface="Arial" panose="020B0604020202020204" pitchFamily="34" charset="0"/>
                        </a:rPr>
                      </a:br>
                      <a:r>
                        <a:rPr lang="en-US" sz="1200" b="1" i="0" u="none" strike="noStrike" dirty="0">
                          <a:solidFill>
                            <a:schemeClr val="bg1"/>
                          </a:solidFill>
                          <a:effectLst/>
                          <a:latin typeface="Arial" panose="020B0604020202020204" pitchFamily="34" charset="0"/>
                        </a:rPr>
                        <a:t>Deploy</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fontAlgn="b"/>
                      <a:r>
                        <a:rPr lang="en-US" sz="1200" b="1" i="0" u="none" strike="noStrike" dirty="0">
                          <a:solidFill>
                            <a:schemeClr val="bg1"/>
                          </a:solidFill>
                          <a:effectLst/>
                          <a:latin typeface="Arial" panose="020B0604020202020204" pitchFamily="34" charset="0"/>
                        </a:rPr>
                        <a:t>Sail </a:t>
                      </a:r>
                      <a:br>
                        <a:rPr lang="en-US" sz="1200" b="1" i="0" u="none" strike="noStrike" dirty="0">
                          <a:solidFill>
                            <a:schemeClr val="bg1"/>
                          </a:solidFill>
                          <a:effectLst/>
                          <a:latin typeface="Arial" panose="020B0604020202020204" pitchFamily="34" charset="0"/>
                        </a:rPr>
                      </a:br>
                      <a:r>
                        <a:rPr lang="en-US" sz="1200" b="1" i="0" u="none" strike="noStrike" dirty="0">
                          <a:solidFill>
                            <a:schemeClr val="bg1"/>
                          </a:solidFill>
                          <a:effectLst/>
                          <a:latin typeface="Arial" panose="020B0604020202020204" pitchFamily="34" charset="0"/>
                        </a:rPr>
                        <a:t>Cruise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fontAlgn="b"/>
                      <a:r>
                        <a:rPr lang="en-US" sz="1200" b="1" i="0" u="none" strike="noStrike" dirty="0">
                          <a:solidFill>
                            <a:schemeClr val="bg1"/>
                          </a:solidFill>
                          <a:effectLst/>
                          <a:latin typeface="Arial" panose="020B0604020202020204" pitchFamily="34" charset="0"/>
                        </a:rPr>
                        <a:t>Science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fontAlgn="b"/>
                      <a:r>
                        <a:rPr lang="en-US" sz="1200" b="1" i="0" u="none" strike="noStrike" dirty="0">
                          <a:solidFill>
                            <a:schemeClr val="bg1"/>
                          </a:solidFill>
                          <a:effectLst/>
                          <a:latin typeface="Arial" panose="020B0604020202020204" pitchFamily="34" charset="0"/>
                        </a:rPr>
                        <a:t>Comm</a:t>
                      </a:r>
                      <a:br>
                        <a:rPr lang="en-US" sz="1200" b="1" i="0" u="none" strike="noStrike" dirty="0">
                          <a:solidFill>
                            <a:schemeClr val="bg1"/>
                          </a:solidFill>
                          <a:effectLst/>
                          <a:latin typeface="Arial" panose="020B0604020202020204" pitchFamily="34" charset="0"/>
                        </a:rPr>
                      </a:br>
                      <a:r>
                        <a:rPr lang="en-US" sz="1200" b="1" i="0" u="none" strike="noStrike" dirty="0">
                          <a:solidFill>
                            <a:schemeClr val="bg1"/>
                          </a:solidFill>
                          <a:effectLst/>
                          <a:latin typeface="Arial" panose="020B0604020202020204" pitchFamily="34" charset="0"/>
                        </a:rPr>
                        <a:t>Out</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1356127936"/>
                  </a:ext>
                </a:extLst>
              </a:tr>
              <a:tr h="190500">
                <a:tc>
                  <a:txBody>
                    <a:bodyPr/>
                    <a:lstStyle/>
                    <a:p>
                      <a:pPr algn="l" fontAlgn="b"/>
                      <a:r>
                        <a:rPr lang="en-US" sz="1400" b="0" i="0" u="none" strike="noStrike" dirty="0">
                          <a:solidFill>
                            <a:srgbClr val="1B446A"/>
                          </a:solidFill>
                          <a:effectLst/>
                          <a:latin typeface="Arial" panose="020B0604020202020204" pitchFamily="34" charset="0"/>
                        </a:rPr>
                        <a:t>Science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dirty="0">
                          <a:solidFill>
                            <a:srgbClr val="1B446A"/>
                          </a:solidFill>
                          <a:effectLst/>
                          <a:latin typeface="Arial" panose="020B06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dirty="0">
                          <a:solidFill>
                            <a:srgbClr val="1B446A"/>
                          </a:solidFill>
                          <a:effectLst/>
                          <a:latin typeface="Arial" panose="020B0604020202020204" pitchFamily="34" charset="0"/>
                        </a:rPr>
                        <a:t>16.8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3.4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16.8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16.8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16.8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extLst>
                  <a:ext uri="{0D108BD9-81ED-4DB2-BD59-A6C34878D82A}">
                    <a16:rowId xmlns:a16="http://schemas.microsoft.com/office/drawing/2014/main" val="565839854"/>
                  </a:ext>
                </a:extLst>
              </a:tr>
              <a:tr h="190500">
                <a:tc>
                  <a:txBody>
                    <a:bodyPr/>
                    <a:lstStyle/>
                    <a:p>
                      <a:pPr algn="l" fontAlgn="b"/>
                      <a:r>
                        <a:rPr lang="en-US" sz="1400" b="0" i="0" u="none" strike="noStrike" dirty="0">
                          <a:solidFill>
                            <a:srgbClr val="1B446A"/>
                          </a:solidFill>
                          <a:effectLst/>
                          <a:latin typeface="Arial" panose="020B0604020202020204" pitchFamily="34" charset="0"/>
                        </a:rPr>
                        <a:t>Sail</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120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27.5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27.5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27.5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extLst>
                  <a:ext uri="{0D108BD9-81ED-4DB2-BD59-A6C34878D82A}">
                    <a16:rowId xmlns:a16="http://schemas.microsoft.com/office/drawing/2014/main" val="2525128222"/>
                  </a:ext>
                </a:extLst>
              </a:tr>
              <a:tr h="190500">
                <a:tc>
                  <a:txBody>
                    <a:bodyPr/>
                    <a:lstStyle/>
                    <a:p>
                      <a:pPr algn="l" fontAlgn="b"/>
                      <a:r>
                        <a:rPr lang="en-US" sz="1400" b="0" i="0" u="none" strike="noStrike" dirty="0">
                          <a:solidFill>
                            <a:srgbClr val="1B446A"/>
                          </a:solidFill>
                          <a:effectLst/>
                          <a:latin typeface="Arial" panose="020B0604020202020204" pitchFamily="34" charset="0"/>
                        </a:rPr>
                        <a:t>GNC</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dirty="0">
                          <a:solidFill>
                            <a:srgbClr val="1B446A"/>
                          </a:solidFill>
                          <a:effectLst/>
                          <a:latin typeface="Arial" panose="020B0604020202020204" pitchFamily="34" charset="0"/>
                        </a:rPr>
                        <a:t>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extLst>
                  <a:ext uri="{0D108BD9-81ED-4DB2-BD59-A6C34878D82A}">
                    <a16:rowId xmlns:a16="http://schemas.microsoft.com/office/drawing/2014/main" val="1539936479"/>
                  </a:ext>
                </a:extLst>
              </a:tr>
              <a:tr h="190500">
                <a:tc>
                  <a:txBody>
                    <a:bodyPr/>
                    <a:lstStyle/>
                    <a:p>
                      <a:pPr algn="l" fontAlgn="b"/>
                      <a:r>
                        <a:rPr lang="en-US" sz="1400" b="0" i="0" u="none" strike="noStrike" dirty="0">
                          <a:solidFill>
                            <a:srgbClr val="1B446A"/>
                          </a:solidFill>
                          <a:effectLst/>
                          <a:latin typeface="Arial" panose="020B0604020202020204" pitchFamily="34" charset="0"/>
                        </a:rPr>
                        <a:t>C&amp;DH, </a:t>
                      </a:r>
                      <a:r>
                        <a:rPr lang="en-US" sz="1400" b="0" i="0" u="none" strike="noStrike" dirty="0" err="1">
                          <a:solidFill>
                            <a:srgbClr val="1B446A"/>
                          </a:solidFill>
                          <a:effectLst/>
                          <a:latin typeface="Arial" panose="020B0604020202020204" pitchFamily="34" charset="0"/>
                        </a:rPr>
                        <a:t>Intrumentation</a:t>
                      </a:r>
                      <a:endParaRPr lang="en-US" sz="1400" b="0" i="0" u="none" strike="noStrike" dirty="0">
                        <a:solidFill>
                          <a:srgbClr val="1B446A"/>
                        </a:solidFill>
                        <a:effectLst/>
                        <a:latin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dirty="0">
                          <a:solidFill>
                            <a:srgbClr val="1B446A"/>
                          </a:solidFill>
                          <a:effectLst/>
                          <a:latin typeface="Arial" panose="020B0604020202020204" pitchFamily="34" charset="0"/>
                        </a:rPr>
                        <a:t>44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44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extLst>
                  <a:ext uri="{0D108BD9-81ED-4DB2-BD59-A6C34878D82A}">
                    <a16:rowId xmlns:a16="http://schemas.microsoft.com/office/drawing/2014/main" val="1368958054"/>
                  </a:ext>
                </a:extLst>
              </a:tr>
              <a:tr h="190500">
                <a:tc>
                  <a:txBody>
                    <a:bodyPr/>
                    <a:lstStyle/>
                    <a:p>
                      <a:pPr algn="l" fontAlgn="b"/>
                      <a:r>
                        <a:rPr lang="en-US" sz="1400" b="0" i="0" u="none" strike="noStrike">
                          <a:solidFill>
                            <a:srgbClr val="1B446A"/>
                          </a:solidFill>
                          <a:effectLst/>
                          <a:latin typeface="Arial" panose="020B0604020202020204" pitchFamily="34" charset="0"/>
                        </a:rPr>
                        <a:t>Communications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116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116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116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116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dirty="0">
                          <a:solidFill>
                            <a:srgbClr val="1B446A"/>
                          </a:solidFill>
                          <a:effectLst/>
                          <a:latin typeface="Arial" panose="020B0604020202020204" pitchFamily="34" charset="0"/>
                        </a:rPr>
                        <a:t>116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116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116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11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extLst>
                  <a:ext uri="{0D108BD9-81ED-4DB2-BD59-A6C34878D82A}">
                    <a16:rowId xmlns:a16="http://schemas.microsoft.com/office/drawing/2014/main" val="1620975697"/>
                  </a:ext>
                </a:extLst>
              </a:tr>
              <a:tr h="190500">
                <a:tc>
                  <a:txBody>
                    <a:bodyPr/>
                    <a:lstStyle/>
                    <a:p>
                      <a:pPr algn="l" fontAlgn="b"/>
                      <a:r>
                        <a:rPr lang="en-US" sz="1400" b="0" i="0" u="none" strike="noStrike">
                          <a:solidFill>
                            <a:srgbClr val="1B446A"/>
                          </a:solidFill>
                          <a:effectLst/>
                          <a:latin typeface="Arial" panose="020B0604020202020204" pitchFamily="34" charset="0"/>
                        </a:rPr>
                        <a:t>System Controllers, Heaters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12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12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dirty="0">
                          <a:solidFill>
                            <a:srgbClr val="1B446A"/>
                          </a:solidFill>
                          <a:effectLst/>
                          <a:latin typeface="Arial" panose="020B0604020202020204" pitchFamily="34" charset="0"/>
                        </a:rPr>
                        <a:t>23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32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extLst>
                  <a:ext uri="{0D108BD9-81ED-4DB2-BD59-A6C34878D82A}">
                    <a16:rowId xmlns:a16="http://schemas.microsoft.com/office/drawing/2014/main" val="2478312234"/>
                  </a:ext>
                </a:extLst>
              </a:tr>
              <a:tr h="190500">
                <a:tc>
                  <a:txBody>
                    <a:bodyPr/>
                    <a:lstStyle/>
                    <a:p>
                      <a:pPr algn="l" fontAlgn="b"/>
                      <a:r>
                        <a:rPr lang="en-US" sz="1400" b="0" i="0" u="none" strike="noStrike">
                          <a:solidFill>
                            <a:srgbClr val="1B446A"/>
                          </a:solidFill>
                          <a:effectLst/>
                          <a:latin typeface="Arial" panose="020B0604020202020204" pitchFamily="34" charset="0"/>
                        </a:rPr>
                        <a:t>Propulsion</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dirty="0">
                          <a:solidFill>
                            <a:srgbClr val="1B446A"/>
                          </a:solidFill>
                          <a:effectLst/>
                          <a:latin typeface="Arial" panose="020B0604020202020204" pitchFamily="34" charset="0"/>
                        </a:rPr>
                        <a:t>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dirty="0">
                          <a:solidFill>
                            <a:srgbClr val="1B446A"/>
                          </a:solidFill>
                          <a:effectLst/>
                          <a:latin typeface="Arial" panose="020B0604020202020204" pitchFamily="34" charset="0"/>
                        </a:rPr>
                        <a:t>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extLst>
                  <a:ext uri="{0D108BD9-81ED-4DB2-BD59-A6C34878D82A}">
                    <a16:rowId xmlns:a16="http://schemas.microsoft.com/office/drawing/2014/main" val="3253185271"/>
                  </a:ext>
                </a:extLst>
              </a:tr>
              <a:tr h="190500">
                <a:tc>
                  <a:txBody>
                    <a:bodyPr/>
                    <a:lstStyle/>
                    <a:p>
                      <a:pPr algn="l" fontAlgn="b"/>
                      <a:r>
                        <a:rPr lang="en-US" sz="1400" b="0" i="0" u="none" strike="noStrike">
                          <a:solidFill>
                            <a:srgbClr val="1B446A"/>
                          </a:solidFill>
                          <a:effectLst/>
                          <a:latin typeface="Arial" panose="020B0604020202020204" pitchFamily="34" charset="0"/>
                        </a:rPr>
                        <a:t>Thermal</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dirty="0">
                          <a:solidFill>
                            <a:srgbClr val="1B446A"/>
                          </a:solidFill>
                          <a:effectLst/>
                          <a:latin typeface="Arial" panose="020B06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extLst>
                  <a:ext uri="{0D108BD9-81ED-4DB2-BD59-A6C34878D82A}">
                    <a16:rowId xmlns:a16="http://schemas.microsoft.com/office/drawing/2014/main" val="2421487485"/>
                  </a:ext>
                </a:extLst>
              </a:tr>
              <a:tr h="200025">
                <a:tc>
                  <a:txBody>
                    <a:bodyPr/>
                    <a:lstStyle/>
                    <a:p>
                      <a:pPr algn="l" fontAlgn="b"/>
                      <a:r>
                        <a:rPr lang="en-US" sz="1400" b="1" i="0" u="none" strike="noStrike">
                          <a:solidFill>
                            <a:srgbClr val="1B446A"/>
                          </a:solidFill>
                          <a:effectLst/>
                          <a:latin typeface="Arial" panose="020B0604020202020204" pitchFamily="34" charset="0"/>
                        </a:rPr>
                        <a:t>Totals</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252.0</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271.3</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268.9</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387.5</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302.0</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312.3</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312.3</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solidFill>
                      <a:srgbClr val="FFFFFF"/>
                    </a:solidFill>
                  </a:tcPr>
                </a:tc>
                <a:tc>
                  <a:txBody>
                    <a:bodyPr/>
                    <a:lstStyle/>
                    <a:p>
                      <a:pPr algn="r" fontAlgn="b"/>
                      <a:r>
                        <a:rPr lang="en-US" sz="1400" b="1" i="0" u="none" strike="noStrike" dirty="0">
                          <a:solidFill>
                            <a:srgbClr val="1B446A"/>
                          </a:solidFill>
                          <a:effectLst/>
                          <a:latin typeface="Arial" panose="020B0604020202020204" pitchFamily="34" charset="0"/>
                        </a:rPr>
                        <a:t>216.3</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299664115"/>
                  </a:ext>
                </a:extLst>
              </a:tr>
              <a:tr h="200025">
                <a:tc>
                  <a:txBody>
                    <a:bodyPr/>
                    <a:lstStyle/>
                    <a:p>
                      <a:pPr algn="l" fontAlgn="b"/>
                      <a:r>
                        <a:rPr lang="en-US" sz="1400" b="1" i="0" u="none" strike="noStrike">
                          <a:solidFill>
                            <a:srgbClr val="1B446A"/>
                          </a:solidFill>
                          <a:effectLst/>
                          <a:latin typeface="Arial" panose="020B0604020202020204" pitchFamily="34" charset="0"/>
                        </a:rPr>
                        <a:t>Growth (30%)</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75.6</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81.4</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80.7</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116.3</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90.6</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93.7</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93.7</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dirty="0">
                          <a:solidFill>
                            <a:srgbClr val="1B446A"/>
                          </a:solidFill>
                          <a:effectLst/>
                          <a:latin typeface="Arial" panose="020B0604020202020204" pitchFamily="34" charset="0"/>
                        </a:rPr>
                        <a:t>64.9</a:t>
                      </a:r>
                    </a:p>
                  </a:txBody>
                  <a:tcPr marL="9525" marR="9525" marT="9525" marB="0" anchor="b">
                    <a:lnL>
                      <a:noFill/>
                    </a:lnL>
                    <a:lnR>
                      <a:noFill/>
                    </a:lnR>
                    <a:lnT>
                      <a:noFill/>
                    </a:lnT>
                    <a:lnB>
                      <a:noFill/>
                    </a:lnB>
                    <a:solidFill>
                      <a:srgbClr val="FFFFFF"/>
                    </a:solidFill>
                  </a:tcPr>
                </a:tc>
                <a:extLst>
                  <a:ext uri="{0D108BD9-81ED-4DB2-BD59-A6C34878D82A}">
                    <a16:rowId xmlns:a16="http://schemas.microsoft.com/office/drawing/2014/main" val="1849420828"/>
                  </a:ext>
                </a:extLst>
              </a:tr>
              <a:tr h="200025">
                <a:tc>
                  <a:txBody>
                    <a:bodyPr/>
                    <a:lstStyle/>
                    <a:p>
                      <a:pPr algn="l" fontAlgn="b"/>
                      <a:r>
                        <a:rPr lang="en-US" sz="1400" b="1" i="0" u="none" strike="noStrike">
                          <a:solidFill>
                            <a:srgbClr val="1B446A"/>
                          </a:solidFill>
                          <a:effectLst/>
                          <a:latin typeface="Arial" panose="020B0604020202020204" pitchFamily="34" charset="0"/>
                        </a:rPr>
                        <a:t>Predicted Power</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327.6</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352.7</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349.6</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503.8</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392.6</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406.0</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406.0</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dirty="0">
                          <a:solidFill>
                            <a:srgbClr val="1B446A"/>
                          </a:solidFill>
                          <a:effectLst/>
                          <a:latin typeface="Arial" panose="020B0604020202020204" pitchFamily="34" charset="0"/>
                        </a:rPr>
                        <a:t>281.2</a:t>
                      </a:r>
                    </a:p>
                  </a:txBody>
                  <a:tcPr marL="9525" marR="9525" marT="9525" marB="0" anchor="b">
                    <a:lnL>
                      <a:noFill/>
                    </a:lnL>
                    <a:lnR>
                      <a:noFill/>
                    </a:lnR>
                    <a:lnT>
                      <a:noFill/>
                    </a:lnT>
                    <a:lnB>
                      <a:noFill/>
                    </a:lnB>
                    <a:solidFill>
                      <a:srgbClr val="FFFFFF"/>
                    </a:solidFill>
                  </a:tcPr>
                </a:tc>
                <a:extLst>
                  <a:ext uri="{0D108BD9-81ED-4DB2-BD59-A6C34878D82A}">
                    <a16:rowId xmlns:a16="http://schemas.microsoft.com/office/drawing/2014/main" val="3637148421"/>
                  </a:ext>
                </a:extLst>
              </a:tr>
            </a:tbl>
          </a:graphicData>
        </a:graphic>
      </p:graphicFrame>
    </p:spTree>
    <p:extLst>
      <p:ext uri="{BB962C8B-B14F-4D97-AF65-F5344CB8AC3E}">
        <p14:creationId xmlns:p14="http://schemas.microsoft.com/office/powerpoint/2010/main" val="356119870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B847553-C7F4-BFCF-5B2F-6A44B5C42B2F}"/>
              </a:ext>
            </a:extLst>
          </p:cNvPr>
          <p:cNvSpPr/>
          <p:nvPr/>
        </p:nvSpPr>
        <p:spPr>
          <a:xfrm>
            <a:off x="0" y="815787"/>
            <a:ext cx="12191999" cy="583673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C4466F44-1280-F283-EBEF-130B293A6B40}"/>
              </a:ext>
            </a:extLst>
          </p:cNvPr>
          <p:cNvSpPr>
            <a:spLocks noGrp="1"/>
          </p:cNvSpPr>
          <p:nvPr>
            <p:ph type="title"/>
          </p:nvPr>
        </p:nvSpPr>
        <p:spPr/>
        <p:txBody>
          <a:bodyPr/>
          <a:lstStyle/>
          <a:p>
            <a:r>
              <a:rPr lang="en-US" dirty="0"/>
              <a:t>Power Requirements – Sail Node</a:t>
            </a:r>
          </a:p>
        </p:txBody>
      </p:sp>
      <p:graphicFrame>
        <p:nvGraphicFramePr>
          <p:cNvPr id="6" name="Table 5">
            <a:extLst>
              <a:ext uri="{FF2B5EF4-FFF2-40B4-BE49-F238E27FC236}">
                <a16:creationId xmlns:a16="http://schemas.microsoft.com/office/drawing/2014/main" id="{03A02E3A-6F10-4831-E50B-DC0715718728}"/>
              </a:ext>
            </a:extLst>
          </p:cNvPr>
          <p:cNvGraphicFramePr>
            <a:graphicFrameLocks noGrp="1"/>
          </p:cNvGraphicFramePr>
          <p:nvPr/>
        </p:nvGraphicFramePr>
        <p:xfrm>
          <a:off x="2358291" y="2001849"/>
          <a:ext cx="8636000" cy="2851785"/>
        </p:xfrm>
        <a:graphic>
          <a:graphicData uri="http://schemas.openxmlformats.org/drawingml/2006/table">
            <a:tbl>
              <a:tblPr/>
              <a:tblGrid>
                <a:gridCol w="2311400">
                  <a:extLst>
                    <a:ext uri="{9D8B030D-6E8A-4147-A177-3AD203B41FA5}">
                      <a16:colId xmlns:a16="http://schemas.microsoft.com/office/drawing/2014/main" val="2707950684"/>
                    </a:ext>
                  </a:extLst>
                </a:gridCol>
                <a:gridCol w="990600">
                  <a:extLst>
                    <a:ext uri="{9D8B030D-6E8A-4147-A177-3AD203B41FA5}">
                      <a16:colId xmlns:a16="http://schemas.microsoft.com/office/drawing/2014/main" val="85147344"/>
                    </a:ext>
                  </a:extLst>
                </a:gridCol>
                <a:gridCol w="762000">
                  <a:extLst>
                    <a:ext uri="{9D8B030D-6E8A-4147-A177-3AD203B41FA5}">
                      <a16:colId xmlns:a16="http://schemas.microsoft.com/office/drawing/2014/main" val="1300594975"/>
                    </a:ext>
                  </a:extLst>
                </a:gridCol>
                <a:gridCol w="762000">
                  <a:extLst>
                    <a:ext uri="{9D8B030D-6E8A-4147-A177-3AD203B41FA5}">
                      <a16:colId xmlns:a16="http://schemas.microsoft.com/office/drawing/2014/main" val="3588309586"/>
                    </a:ext>
                  </a:extLst>
                </a:gridCol>
                <a:gridCol w="762000">
                  <a:extLst>
                    <a:ext uri="{9D8B030D-6E8A-4147-A177-3AD203B41FA5}">
                      <a16:colId xmlns:a16="http://schemas.microsoft.com/office/drawing/2014/main" val="3207517997"/>
                    </a:ext>
                  </a:extLst>
                </a:gridCol>
                <a:gridCol w="762000">
                  <a:extLst>
                    <a:ext uri="{9D8B030D-6E8A-4147-A177-3AD203B41FA5}">
                      <a16:colId xmlns:a16="http://schemas.microsoft.com/office/drawing/2014/main" val="858086638"/>
                    </a:ext>
                  </a:extLst>
                </a:gridCol>
                <a:gridCol w="762000">
                  <a:extLst>
                    <a:ext uri="{9D8B030D-6E8A-4147-A177-3AD203B41FA5}">
                      <a16:colId xmlns:a16="http://schemas.microsoft.com/office/drawing/2014/main" val="3149149370"/>
                    </a:ext>
                  </a:extLst>
                </a:gridCol>
                <a:gridCol w="762000">
                  <a:extLst>
                    <a:ext uri="{9D8B030D-6E8A-4147-A177-3AD203B41FA5}">
                      <a16:colId xmlns:a16="http://schemas.microsoft.com/office/drawing/2014/main" val="949819946"/>
                    </a:ext>
                  </a:extLst>
                </a:gridCol>
                <a:gridCol w="762000">
                  <a:extLst>
                    <a:ext uri="{9D8B030D-6E8A-4147-A177-3AD203B41FA5}">
                      <a16:colId xmlns:a16="http://schemas.microsoft.com/office/drawing/2014/main" val="244010363"/>
                    </a:ext>
                  </a:extLst>
                </a:gridCol>
              </a:tblGrid>
              <a:tr h="400050">
                <a:tc>
                  <a:txBody>
                    <a:bodyPr/>
                    <a:lstStyle/>
                    <a:p>
                      <a:pPr algn="ctr" fontAlgn="b"/>
                      <a:r>
                        <a:rPr lang="en-US" sz="1200" b="1" i="0" u="none" strike="noStrike" dirty="0">
                          <a:solidFill>
                            <a:schemeClr val="bg1"/>
                          </a:solidFill>
                          <a:effectLst/>
                          <a:latin typeface="Arial" panose="020B0604020202020204" pitchFamily="34" charset="0"/>
                        </a:rPr>
                        <a:t>Source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B446A"/>
                    </a:solidFill>
                  </a:tcPr>
                </a:tc>
                <a:tc>
                  <a:txBody>
                    <a:bodyPr/>
                    <a:lstStyle/>
                    <a:p>
                      <a:pPr algn="ctr" fontAlgn="b"/>
                      <a:r>
                        <a:rPr lang="en-US" sz="1200" b="1" i="0" u="none" strike="noStrike" dirty="0">
                          <a:solidFill>
                            <a:schemeClr val="bg1"/>
                          </a:solidFill>
                          <a:effectLst/>
                          <a:latin typeface="Arial" panose="020B0604020202020204" pitchFamily="34" charset="0"/>
                        </a:rPr>
                        <a:t>De-Tumble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B446A"/>
                    </a:solidFill>
                  </a:tcPr>
                </a:tc>
                <a:tc>
                  <a:txBody>
                    <a:bodyPr/>
                    <a:lstStyle/>
                    <a:p>
                      <a:pPr algn="ctr" fontAlgn="b"/>
                      <a:r>
                        <a:rPr lang="en-US" sz="1200" b="1" i="0" u="none" strike="noStrike" dirty="0">
                          <a:solidFill>
                            <a:schemeClr val="bg1"/>
                          </a:solidFill>
                          <a:effectLst/>
                          <a:latin typeface="Arial" panose="020B0604020202020204" pitchFamily="34" charset="0"/>
                        </a:rPr>
                        <a:t>De-Sat</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B446A"/>
                    </a:solidFill>
                  </a:tcPr>
                </a:tc>
                <a:tc>
                  <a:txBody>
                    <a:bodyPr/>
                    <a:lstStyle/>
                    <a:p>
                      <a:pPr algn="ctr" fontAlgn="b"/>
                      <a:r>
                        <a:rPr lang="en-US" sz="1200" b="1" i="0" u="none" strike="noStrike" dirty="0">
                          <a:solidFill>
                            <a:schemeClr val="bg1"/>
                          </a:solidFill>
                          <a:effectLst/>
                          <a:latin typeface="Arial" panose="020B0604020202020204" pitchFamily="34" charset="0"/>
                        </a:rPr>
                        <a:t>Ballistic</a:t>
                      </a:r>
                      <a:br>
                        <a:rPr lang="en-US" sz="1200" b="1" i="0" u="none" strike="noStrike" dirty="0">
                          <a:solidFill>
                            <a:schemeClr val="bg1"/>
                          </a:solidFill>
                          <a:effectLst/>
                          <a:latin typeface="Arial" panose="020B0604020202020204" pitchFamily="34" charset="0"/>
                        </a:rPr>
                      </a:br>
                      <a:r>
                        <a:rPr lang="en-US" sz="1200" b="1" i="0" u="none" strike="noStrike" dirty="0">
                          <a:solidFill>
                            <a:schemeClr val="bg1"/>
                          </a:solidFill>
                          <a:effectLst/>
                          <a:latin typeface="Arial" panose="020B0604020202020204" pitchFamily="34" charset="0"/>
                        </a:rPr>
                        <a:t>Cruise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B446A"/>
                    </a:solidFill>
                  </a:tcPr>
                </a:tc>
                <a:tc>
                  <a:txBody>
                    <a:bodyPr/>
                    <a:lstStyle/>
                    <a:p>
                      <a:pPr algn="ctr" fontAlgn="b"/>
                      <a:r>
                        <a:rPr lang="en-US" sz="1200" b="1" i="0" u="none" strike="noStrike" dirty="0">
                          <a:solidFill>
                            <a:schemeClr val="bg1"/>
                          </a:solidFill>
                          <a:effectLst/>
                          <a:latin typeface="Arial" panose="020B0604020202020204" pitchFamily="34" charset="0"/>
                        </a:rPr>
                        <a:t>Pre-Deploy</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B446A"/>
                    </a:solidFill>
                  </a:tcPr>
                </a:tc>
                <a:tc>
                  <a:txBody>
                    <a:bodyPr/>
                    <a:lstStyle/>
                    <a:p>
                      <a:pPr algn="ctr" fontAlgn="b"/>
                      <a:r>
                        <a:rPr lang="en-US" sz="1200" b="1" i="0" u="none" strike="noStrike" dirty="0">
                          <a:solidFill>
                            <a:schemeClr val="bg1"/>
                          </a:solidFill>
                          <a:effectLst/>
                          <a:latin typeface="Arial" panose="020B0604020202020204" pitchFamily="34" charset="0"/>
                        </a:rPr>
                        <a:t>Sail</a:t>
                      </a:r>
                      <a:br>
                        <a:rPr lang="en-US" sz="1200" b="1" i="0" u="none" strike="noStrike" dirty="0">
                          <a:solidFill>
                            <a:schemeClr val="bg1"/>
                          </a:solidFill>
                          <a:effectLst/>
                          <a:latin typeface="Arial" panose="020B0604020202020204" pitchFamily="34" charset="0"/>
                        </a:rPr>
                      </a:br>
                      <a:r>
                        <a:rPr lang="en-US" sz="1200" b="1" i="0" u="none" strike="noStrike" dirty="0">
                          <a:solidFill>
                            <a:schemeClr val="bg1"/>
                          </a:solidFill>
                          <a:effectLst/>
                          <a:latin typeface="Arial" panose="020B0604020202020204" pitchFamily="34" charset="0"/>
                        </a:rPr>
                        <a:t>Deploy</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B446A"/>
                    </a:solidFill>
                  </a:tcPr>
                </a:tc>
                <a:tc>
                  <a:txBody>
                    <a:bodyPr/>
                    <a:lstStyle/>
                    <a:p>
                      <a:pPr algn="ctr" fontAlgn="b"/>
                      <a:r>
                        <a:rPr lang="en-US" sz="1200" b="1" i="0" u="none" strike="noStrike" dirty="0">
                          <a:solidFill>
                            <a:schemeClr val="bg1"/>
                          </a:solidFill>
                          <a:effectLst/>
                          <a:latin typeface="Arial" panose="020B0604020202020204" pitchFamily="34" charset="0"/>
                        </a:rPr>
                        <a:t>Sail </a:t>
                      </a:r>
                      <a:br>
                        <a:rPr lang="en-US" sz="1200" b="1" i="0" u="none" strike="noStrike" dirty="0">
                          <a:solidFill>
                            <a:schemeClr val="bg1"/>
                          </a:solidFill>
                          <a:effectLst/>
                          <a:latin typeface="Arial" panose="020B0604020202020204" pitchFamily="34" charset="0"/>
                        </a:rPr>
                      </a:br>
                      <a:r>
                        <a:rPr lang="en-US" sz="1200" b="1" i="0" u="none" strike="noStrike" dirty="0">
                          <a:solidFill>
                            <a:schemeClr val="bg1"/>
                          </a:solidFill>
                          <a:effectLst/>
                          <a:latin typeface="Arial" panose="020B0604020202020204" pitchFamily="34" charset="0"/>
                        </a:rPr>
                        <a:t>Cruise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B446A"/>
                    </a:solidFill>
                  </a:tcPr>
                </a:tc>
                <a:tc>
                  <a:txBody>
                    <a:bodyPr/>
                    <a:lstStyle/>
                    <a:p>
                      <a:pPr algn="ctr" fontAlgn="b"/>
                      <a:r>
                        <a:rPr lang="en-US" sz="1200" b="1" i="0" u="none" strike="noStrike" dirty="0">
                          <a:solidFill>
                            <a:schemeClr val="bg1"/>
                          </a:solidFill>
                          <a:effectLst/>
                          <a:latin typeface="Arial" panose="020B0604020202020204" pitchFamily="34" charset="0"/>
                        </a:rPr>
                        <a:t>Science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B446A"/>
                    </a:solidFill>
                  </a:tcPr>
                </a:tc>
                <a:tc>
                  <a:txBody>
                    <a:bodyPr/>
                    <a:lstStyle/>
                    <a:p>
                      <a:pPr algn="ctr" fontAlgn="b"/>
                      <a:r>
                        <a:rPr lang="en-US" sz="1200" b="1" i="0" u="none" strike="noStrike" dirty="0">
                          <a:solidFill>
                            <a:schemeClr val="bg1"/>
                          </a:solidFill>
                          <a:effectLst/>
                          <a:latin typeface="Arial" panose="020B0604020202020204" pitchFamily="34" charset="0"/>
                        </a:rPr>
                        <a:t>Comm</a:t>
                      </a:r>
                      <a:br>
                        <a:rPr lang="en-US" sz="1200" b="1" i="0" u="none" strike="noStrike" dirty="0">
                          <a:solidFill>
                            <a:schemeClr val="bg1"/>
                          </a:solidFill>
                          <a:effectLst/>
                          <a:latin typeface="Arial" panose="020B0604020202020204" pitchFamily="34" charset="0"/>
                        </a:rPr>
                      </a:br>
                      <a:r>
                        <a:rPr lang="en-US" sz="1200" b="1" i="0" u="none" strike="noStrike" dirty="0">
                          <a:solidFill>
                            <a:schemeClr val="bg1"/>
                          </a:solidFill>
                          <a:effectLst/>
                          <a:latin typeface="Arial" panose="020B0604020202020204" pitchFamily="34" charset="0"/>
                        </a:rPr>
                        <a:t>Out</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B446A"/>
                    </a:solidFill>
                  </a:tcPr>
                </a:tc>
                <a:extLst>
                  <a:ext uri="{0D108BD9-81ED-4DB2-BD59-A6C34878D82A}">
                    <a16:rowId xmlns:a16="http://schemas.microsoft.com/office/drawing/2014/main" val="1189532987"/>
                  </a:ext>
                </a:extLst>
              </a:tr>
              <a:tr h="190500">
                <a:tc>
                  <a:txBody>
                    <a:bodyPr/>
                    <a:lstStyle/>
                    <a:p>
                      <a:pPr algn="l" fontAlgn="b"/>
                      <a:r>
                        <a:rPr lang="en-US" sz="1400" b="0" i="0" u="none" strike="noStrike" dirty="0">
                          <a:solidFill>
                            <a:srgbClr val="1B446A"/>
                          </a:solidFill>
                          <a:effectLst/>
                          <a:latin typeface="Arial" panose="020B0604020202020204" pitchFamily="34" charset="0"/>
                        </a:rPr>
                        <a:t>Science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dirty="0">
                          <a:solidFill>
                            <a:srgbClr val="1B446A"/>
                          </a:solidFill>
                          <a:effectLst/>
                          <a:latin typeface="Arial" panose="020B06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16.8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3.4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16.8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16.8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16.8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extLst>
                  <a:ext uri="{0D108BD9-81ED-4DB2-BD59-A6C34878D82A}">
                    <a16:rowId xmlns:a16="http://schemas.microsoft.com/office/drawing/2014/main" val="2913770439"/>
                  </a:ext>
                </a:extLst>
              </a:tr>
              <a:tr h="190500">
                <a:tc>
                  <a:txBody>
                    <a:bodyPr/>
                    <a:lstStyle/>
                    <a:p>
                      <a:pPr algn="l" fontAlgn="b"/>
                      <a:r>
                        <a:rPr lang="en-US" sz="1400" b="0" i="0" u="none" strike="noStrike" dirty="0">
                          <a:solidFill>
                            <a:srgbClr val="1B446A"/>
                          </a:solidFill>
                          <a:effectLst/>
                          <a:latin typeface="Arial" panose="020B0604020202020204" pitchFamily="34" charset="0"/>
                        </a:rPr>
                        <a:t>Sail</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dirty="0">
                          <a:solidFill>
                            <a:srgbClr val="1B446A"/>
                          </a:solidFill>
                          <a:effectLst/>
                          <a:latin typeface="Arial" panose="020B06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120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27.5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27.5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27.5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extLst>
                  <a:ext uri="{0D108BD9-81ED-4DB2-BD59-A6C34878D82A}">
                    <a16:rowId xmlns:a16="http://schemas.microsoft.com/office/drawing/2014/main" val="720824627"/>
                  </a:ext>
                </a:extLst>
              </a:tr>
              <a:tr h="190500">
                <a:tc>
                  <a:txBody>
                    <a:bodyPr/>
                    <a:lstStyle/>
                    <a:p>
                      <a:pPr algn="l" fontAlgn="b"/>
                      <a:r>
                        <a:rPr lang="en-US" sz="1400" b="0" i="0" u="none" strike="noStrike">
                          <a:solidFill>
                            <a:srgbClr val="1B446A"/>
                          </a:solidFill>
                          <a:effectLst/>
                          <a:latin typeface="Arial" panose="020B0604020202020204" pitchFamily="34" charset="0"/>
                        </a:rPr>
                        <a:t>GNC</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dirty="0">
                          <a:solidFill>
                            <a:srgbClr val="1B446A"/>
                          </a:solidFill>
                          <a:effectLst/>
                          <a:latin typeface="Arial" panose="020B0604020202020204" pitchFamily="34" charset="0"/>
                        </a:rPr>
                        <a:t>23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extLst>
                  <a:ext uri="{0D108BD9-81ED-4DB2-BD59-A6C34878D82A}">
                    <a16:rowId xmlns:a16="http://schemas.microsoft.com/office/drawing/2014/main" val="1703966793"/>
                  </a:ext>
                </a:extLst>
              </a:tr>
              <a:tr h="190500">
                <a:tc>
                  <a:txBody>
                    <a:bodyPr/>
                    <a:lstStyle/>
                    <a:p>
                      <a:pPr algn="l" fontAlgn="b"/>
                      <a:r>
                        <a:rPr lang="en-US" sz="1400" b="0" i="0" u="none" strike="noStrike">
                          <a:solidFill>
                            <a:srgbClr val="1B446A"/>
                          </a:solidFill>
                          <a:effectLst/>
                          <a:latin typeface="Arial" panose="020B0604020202020204" pitchFamily="34" charset="0"/>
                        </a:rPr>
                        <a:t>C&amp;DH, Intrumentation</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dirty="0">
                          <a:solidFill>
                            <a:srgbClr val="1B446A"/>
                          </a:solidFill>
                          <a:effectLst/>
                          <a:latin typeface="Arial" panose="020B0604020202020204" pitchFamily="34" charset="0"/>
                        </a:rPr>
                        <a:t>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44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44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extLst>
                  <a:ext uri="{0D108BD9-81ED-4DB2-BD59-A6C34878D82A}">
                    <a16:rowId xmlns:a16="http://schemas.microsoft.com/office/drawing/2014/main" val="1479536811"/>
                  </a:ext>
                </a:extLst>
              </a:tr>
              <a:tr h="190500">
                <a:tc>
                  <a:txBody>
                    <a:bodyPr/>
                    <a:lstStyle/>
                    <a:p>
                      <a:pPr algn="l" fontAlgn="b"/>
                      <a:r>
                        <a:rPr lang="en-US" sz="1400" b="0" i="0" u="none" strike="noStrike" dirty="0">
                          <a:solidFill>
                            <a:srgbClr val="1B446A"/>
                          </a:solidFill>
                          <a:effectLst/>
                          <a:latin typeface="Arial" panose="020B0604020202020204" pitchFamily="34" charset="0"/>
                        </a:rPr>
                        <a:t>Communications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74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74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74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dirty="0">
                          <a:solidFill>
                            <a:srgbClr val="1B446A"/>
                          </a:solidFill>
                          <a:effectLst/>
                          <a:latin typeface="Arial" panose="020B0604020202020204" pitchFamily="34" charset="0"/>
                        </a:rPr>
                        <a:t>74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74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74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74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extLst>
                  <a:ext uri="{0D108BD9-81ED-4DB2-BD59-A6C34878D82A}">
                    <a16:rowId xmlns:a16="http://schemas.microsoft.com/office/drawing/2014/main" val="1982091059"/>
                  </a:ext>
                </a:extLst>
              </a:tr>
              <a:tr h="190500">
                <a:tc>
                  <a:txBody>
                    <a:bodyPr/>
                    <a:lstStyle/>
                    <a:p>
                      <a:pPr algn="l" fontAlgn="b"/>
                      <a:r>
                        <a:rPr lang="en-US" sz="1400" b="0" i="0" u="none" strike="noStrike">
                          <a:solidFill>
                            <a:srgbClr val="1B446A"/>
                          </a:solidFill>
                          <a:effectLst/>
                          <a:latin typeface="Arial" panose="020B0604020202020204" pitchFamily="34" charset="0"/>
                        </a:rPr>
                        <a:t>System Controllers, Heaters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10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dirty="0">
                          <a:solidFill>
                            <a:srgbClr val="1B446A"/>
                          </a:solidFill>
                          <a:effectLst/>
                          <a:latin typeface="Arial" panose="020B0604020202020204" pitchFamily="34" charset="0"/>
                        </a:rPr>
                        <a:t>23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30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extLst>
                  <a:ext uri="{0D108BD9-81ED-4DB2-BD59-A6C34878D82A}">
                    <a16:rowId xmlns:a16="http://schemas.microsoft.com/office/drawing/2014/main" val="286077907"/>
                  </a:ext>
                </a:extLst>
              </a:tr>
              <a:tr h="190500">
                <a:tc>
                  <a:txBody>
                    <a:bodyPr/>
                    <a:lstStyle/>
                    <a:p>
                      <a:pPr algn="l" fontAlgn="b"/>
                      <a:r>
                        <a:rPr lang="en-US" sz="1400" b="0" i="0" u="none" strike="noStrike">
                          <a:solidFill>
                            <a:srgbClr val="1B446A"/>
                          </a:solidFill>
                          <a:effectLst/>
                          <a:latin typeface="Arial" panose="020B0604020202020204" pitchFamily="34" charset="0"/>
                        </a:rPr>
                        <a:t>Propulsion</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dirty="0">
                          <a:solidFill>
                            <a:srgbClr val="1B446A"/>
                          </a:solidFill>
                          <a:effectLst/>
                          <a:latin typeface="Arial" panose="020B0604020202020204" pitchFamily="34" charset="0"/>
                        </a:rPr>
                        <a:t>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extLst>
                  <a:ext uri="{0D108BD9-81ED-4DB2-BD59-A6C34878D82A}">
                    <a16:rowId xmlns:a16="http://schemas.microsoft.com/office/drawing/2014/main" val="1134632047"/>
                  </a:ext>
                </a:extLst>
              </a:tr>
              <a:tr h="190500">
                <a:tc>
                  <a:txBody>
                    <a:bodyPr/>
                    <a:lstStyle/>
                    <a:p>
                      <a:pPr algn="l" fontAlgn="b"/>
                      <a:r>
                        <a:rPr lang="en-US" sz="1400" b="0" i="0" u="none" strike="noStrike">
                          <a:solidFill>
                            <a:srgbClr val="1B446A"/>
                          </a:solidFill>
                          <a:effectLst/>
                          <a:latin typeface="Arial" panose="020B0604020202020204" pitchFamily="34" charset="0"/>
                        </a:rPr>
                        <a:t>Thermal</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dirty="0">
                          <a:solidFill>
                            <a:srgbClr val="1B446A"/>
                          </a:solidFill>
                          <a:effectLst/>
                          <a:latin typeface="Arial" panose="020B06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dirty="0">
                          <a:solidFill>
                            <a:srgbClr val="1B446A"/>
                          </a:solidFill>
                          <a:effectLst/>
                          <a:latin typeface="Arial" panose="020B06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FDD"/>
                    </a:solidFill>
                  </a:tcPr>
                </a:tc>
                <a:extLst>
                  <a:ext uri="{0D108BD9-81ED-4DB2-BD59-A6C34878D82A}">
                    <a16:rowId xmlns:a16="http://schemas.microsoft.com/office/drawing/2014/main" val="634342151"/>
                  </a:ext>
                </a:extLst>
              </a:tr>
              <a:tr h="200025">
                <a:tc>
                  <a:txBody>
                    <a:bodyPr/>
                    <a:lstStyle/>
                    <a:p>
                      <a:pPr algn="l" fontAlgn="b"/>
                      <a:r>
                        <a:rPr lang="en-US" sz="1400" b="1" i="0" u="none" strike="noStrike">
                          <a:solidFill>
                            <a:srgbClr val="1B446A"/>
                          </a:solidFill>
                          <a:effectLst/>
                          <a:latin typeface="Arial" panose="020B0604020202020204" pitchFamily="34" charset="0"/>
                        </a:rPr>
                        <a:t>Totals</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149.0</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178.3</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167.9</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286.5</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201.0</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211.3</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211.3</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solidFill>
                      <a:srgbClr val="FFFFFF"/>
                    </a:solidFill>
                  </a:tcPr>
                </a:tc>
                <a:tc>
                  <a:txBody>
                    <a:bodyPr/>
                    <a:lstStyle/>
                    <a:p>
                      <a:pPr algn="r" fontAlgn="b"/>
                      <a:r>
                        <a:rPr lang="en-US" sz="1400" b="1" i="0" u="none" strike="noStrike" dirty="0">
                          <a:solidFill>
                            <a:srgbClr val="1B446A"/>
                          </a:solidFill>
                          <a:effectLst/>
                          <a:latin typeface="Arial" panose="020B0604020202020204" pitchFamily="34" charset="0"/>
                        </a:rPr>
                        <a:t>150.3</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2038154674"/>
                  </a:ext>
                </a:extLst>
              </a:tr>
              <a:tr h="200025">
                <a:tc>
                  <a:txBody>
                    <a:bodyPr/>
                    <a:lstStyle/>
                    <a:p>
                      <a:pPr algn="l" fontAlgn="b"/>
                      <a:r>
                        <a:rPr lang="en-US" sz="1400" b="1" i="0" u="none" strike="noStrike">
                          <a:solidFill>
                            <a:srgbClr val="1B446A"/>
                          </a:solidFill>
                          <a:effectLst/>
                          <a:latin typeface="Arial" panose="020B0604020202020204" pitchFamily="34" charset="0"/>
                        </a:rPr>
                        <a:t>Growth (30%)</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44.7</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53.5</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50.4</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86.0</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60.3</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63.4</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63.4</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dirty="0">
                          <a:solidFill>
                            <a:srgbClr val="1B446A"/>
                          </a:solidFill>
                          <a:effectLst/>
                          <a:latin typeface="Arial" panose="020B0604020202020204" pitchFamily="34" charset="0"/>
                        </a:rPr>
                        <a:t>45.1</a:t>
                      </a:r>
                    </a:p>
                  </a:txBody>
                  <a:tcPr marL="9525" marR="9525" marT="9525" marB="0" anchor="b">
                    <a:lnL>
                      <a:noFill/>
                    </a:lnL>
                    <a:lnR>
                      <a:noFill/>
                    </a:lnR>
                    <a:lnT>
                      <a:noFill/>
                    </a:lnT>
                    <a:lnB>
                      <a:noFill/>
                    </a:lnB>
                    <a:solidFill>
                      <a:srgbClr val="FFFFFF"/>
                    </a:solidFill>
                  </a:tcPr>
                </a:tc>
                <a:extLst>
                  <a:ext uri="{0D108BD9-81ED-4DB2-BD59-A6C34878D82A}">
                    <a16:rowId xmlns:a16="http://schemas.microsoft.com/office/drawing/2014/main" val="888195626"/>
                  </a:ext>
                </a:extLst>
              </a:tr>
              <a:tr h="200025">
                <a:tc>
                  <a:txBody>
                    <a:bodyPr/>
                    <a:lstStyle/>
                    <a:p>
                      <a:pPr algn="l" fontAlgn="b"/>
                      <a:r>
                        <a:rPr lang="en-US" sz="1400" b="1" i="0" u="none" strike="noStrike">
                          <a:solidFill>
                            <a:srgbClr val="1B446A"/>
                          </a:solidFill>
                          <a:effectLst/>
                          <a:latin typeface="Arial" panose="020B0604020202020204" pitchFamily="34" charset="0"/>
                        </a:rPr>
                        <a:t>Predicted Power</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193.7</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231.8</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218.3</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372.5</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261.3</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274.7</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274.7</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dirty="0">
                          <a:solidFill>
                            <a:srgbClr val="1B446A"/>
                          </a:solidFill>
                          <a:effectLst/>
                          <a:latin typeface="Arial" panose="020B0604020202020204" pitchFamily="34" charset="0"/>
                        </a:rPr>
                        <a:t>195.4</a:t>
                      </a:r>
                    </a:p>
                  </a:txBody>
                  <a:tcPr marL="9525" marR="9525" marT="9525" marB="0" anchor="b">
                    <a:lnL>
                      <a:noFill/>
                    </a:lnL>
                    <a:lnR>
                      <a:noFill/>
                    </a:lnR>
                    <a:lnT>
                      <a:noFill/>
                    </a:lnT>
                    <a:lnB>
                      <a:noFill/>
                    </a:lnB>
                    <a:solidFill>
                      <a:srgbClr val="FFFFFF"/>
                    </a:solidFill>
                  </a:tcPr>
                </a:tc>
                <a:extLst>
                  <a:ext uri="{0D108BD9-81ED-4DB2-BD59-A6C34878D82A}">
                    <a16:rowId xmlns:a16="http://schemas.microsoft.com/office/drawing/2014/main" val="3877131874"/>
                  </a:ext>
                </a:extLst>
              </a:tr>
            </a:tbl>
          </a:graphicData>
        </a:graphic>
      </p:graphicFrame>
    </p:spTree>
    <p:extLst>
      <p:ext uri="{BB962C8B-B14F-4D97-AF65-F5344CB8AC3E}">
        <p14:creationId xmlns:p14="http://schemas.microsoft.com/office/powerpoint/2010/main" val="254742401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940D33D-37E6-88E6-9288-9C71F767FF07}"/>
              </a:ext>
            </a:extLst>
          </p:cNvPr>
          <p:cNvSpPr/>
          <p:nvPr/>
        </p:nvSpPr>
        <p:spPr>
          <a:xfrm>
            <a:off x="1" y="891658"/>
            <a:ext cx="12191999" cy="5760859"/>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C4466F44-1280-F283-EBEF-130B293A6B40}"/>
              </a:ext>
            </a:extLst>
          </p:cNvPr>
          <p:cNvSpPr>
            <a:spLocks noGrp="1"/>
          </p:cNvSpPr>
          <p:nvPr>
            <p:ph type="title"/>
          </p:nvPr>
        </p:nvSpPr>
        <p:spPr/>
        <p:txBody>
          <a:bodyPr/>
          <a:lstStyle/>
          <a:p>
            <a:r>
              <a:rPr lang="en-US" dirty="0"/>
              <a:t>Power Requirements – Chem Node</a:t>
            </a:r>
          </a:p>
        </p:txBody>
      </p:sp>
      <p:graphicFrame>
        <p:nvGraphicFramePr>
          <p:cNvPr id="2" name="Table 1">
            <a:extLst>
              <a:ext uri="{FF2B5EF4-FFF2-40B4-BE49-F238E27FC236}">
                <a16:creationId xmlns:a16="http://schemas.microsoft.com/office/drawing/2014/main" id="{FB2394FA-4F31-7BF9-3CC8-8CDD246E8AFB}"/>
              </a:ext>
            </a:extLst>
          </p:cNvPr>
          <p:cNvGraphicFramePr>
            <a:graphicFrameLocks noGrp="1"/>
          </p:cNvGraphicFramePr>
          <p:nvPr/>
        </p:nvGraphicFramePr>
        <p:xfrm>
          <a:off x="2408602" y="2133222"/>
          <a:ext cx="7251701" cy="2628900"/>
        </p:xfrm>
        <a:graphic>
          <a:graphicData uri="http://schemas.openxmlformats.org/drawingml/2006/table">
            <a:tbl>
              <a:tblPr/>
              <a:tblGrid>
                <a:gridCol w="2310388">
                  <a:extLst>
                    <a:ext uri="{9D8B030D-6E8A-4147-A177-3AD203B41FA5}">
                      <a16:colId xmlns:a16="http://schemas.microsoft.com/office/drawing/2014/main" val="3135837426"/>
                    </a:ext>
                  </a:extLst>
                </a:gridCol>
                <a:gridCol w="990166">
                  <a:extLst>
                    <a:ext uri="{9D8B030D-6E8A-4147-A177-3AD203B41FA5}">
                      <a16:colId xmlns:a16="http://schemas.microsoft.com/office/drawing/2014/main" val="2700757186"/>
                    </a:ext>
                  </a:extLst>
                </a:gridCol>
                <a:gridCol w="761667">
                  <a:extLst>
                    <a:ext uri="{9D8B030D-6E8A-4147-A177-3AD203B41FA5}">
                      <a16:colId xmlns:a16="http://schemas.microsoft.com/office/drawing/2014/main" val="3482619813"/>
                    </a:ext>
                  </a:extLst>
                </a:gridCol>
                <a:gridCol w="761667">
                  <a:extLst>
                    <a:ext uri="{9D8B030D-6E8A-4147-A177-3AD203B41FA5}">
                      <a16:colId xmlns:a16="http://schemas.microsoft.com/office/drawing/2014/main" val="3453557775"/>
                    </a:ext>
                  </a:extLst>
                </a:gridCol>
                <a:gridCol w="904479">
                  <a:extLst>
                    <a:ext uri="{9D8B030D-6E8A-4147-A177-3AD203B41FA5}">
                      <a16:colId xmlns:a16="http://schemas.microsoft.com/office/drawing/2014/main" val="2867850957"/>
                    </a:ext>
                  </a:extLst>
                </a:gridCol>
                <a:gridCol w="761667">
                  <a:extLst>
                    <a:ext uri="{9D8B030D-6E8A-4147-A177-3AD203B41FA5}">
                      <a16:colId xmlns:a16="http://schemas.microsoft.com/office/drawing/2014/main" val="1137473500"/>
                    </a:ext>
                  </a:extLst>
                </a:gridCol>
                <a:gridCol w="761667">
                  <a:extLst>
                    <a:ext uri="{9D8B030D-6E8A-4147-A177-3AD203B41FA5}">
                      <a16:colId xmlns:a16="http://schemas.microsoft.com/office/drawing/2014/main" val="2101515288"/>
                    </a:ext>
                  </a:extLst>
                </a:gridCol>
              </a:tblGrid>
              <a:tr h="400050">
                <a:tc>
                  <a:txBody>
                    <a:bodyPr/>
                    <a:lstStyle/>
                    <a:p>
                      <a:pPr algn="ctr" fontAlgn="b"/>
                      <a:r>
                        <a:rPr lang="en-US" sz="1200" b="1" i="0" u="none" strike="noStrike" dirty="0">
                          <a:solidFill>
                            <a:schemeClr val="bg1"/>
                          </a:solidFill>
                          <a:effectLst/>
                          <a:latin typeface="Arial" panose="020B0604020202020204" pitchFamily="34" charset="0"/>
                        </a:rPr>
                        <a:t>Source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B446A"/>
                    </a:solidFill>
                  </a:tcPr>
                </a:tc>
                <a:tc>
                  <a:txBody>
                    <a:bodyPr/>
                    <a:lstStyle/>
                    <a:p>
                      <a:pPr algn="ctr" fontAlgn="b"/>
                      <a:r>
                        <a:rPr lang="en-US" sz="1200" b="1" i="0" u="none" strike="noStrike" dirty="0">
                          <a:solidFill>
                            <a:schemeClr val="bg1"/>
                          </a:solidFill>
                          <a:effectLst/>
                          <a:latin typeface="Arial" panose="020B0604020202020204" pitchFamily="34" charset="0"/>
                        </a:rPr>
                        <a:t>De-Tumble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B446A"/>
                    </a:solidFill>
                  </a:tcPr>
                </a:tc>
                <a:tc>
                  <a:txBody>
                    <a:bodyPr/>
                    <a:lstStyle/>
                    <a:p>
                      <a:pPr algn="ctr" fontAlgn="b"/>
                      <a:r>
                        <a:rPr lang="en-US" sz="1200" b="1" i="0" u="none" strike="noStrike" dirty="0">
                          <a:solidFill>
                            <a:schemeClr val="bg1"/>
                          </a:solidFill>
                          <a:effectLst/>
                          <a:latin typeface="Arial" panose="020B0604020202020204" pitchFamily="34" charset="0"/>
                        </a:rPr>
                        <a:t>De-Sat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B446A"/>
                    </a:solidFill>
                  </a:tcPr>
                </a:tc>
                <a:tc>
                  <a:txBody>
                    <a:bodyPr/>
                    <a:lstStyle/>
                    <a:p>
                      <a:pPr algn="ctr" fontAlgn="b"/>
                      <a:r>
                        <a:rPr lang="en-US" sz="1200" b="1" i="0" u="none" strike="noStrike" dirty="0">
                          <a:solidFill>
                            <a:schemeClr val="bg1"/>
                          </a:solidFill>
                          <a:effectLst/>
                          <a:latin typeface="Arial" panose="020B0604020202020204" pitchFamily="34" charset="0"/>
                        </a:rPr>
                        <a:t>Ballistic</a:t>
                      </a:r>
                      <a:br>
                        <a:rPr lang="en-US" sz="1200" b="1" i="0" u="none" strike="noStrike" dirty="0">
                          <a:solidFill>
                            <a:schemeClr val="bg1"/>
                          </a:solidFill>
                          <a:effectLst/>
                          <a:latin typeface="Arial" panose="020B0604020202020204" pitchFamily="34" charset="0"/>
                        </a:rPr>
                      </a:br>
                      <a:r>
                        <a:rPr lang="en-US" sz="1200" b="1" i="0" u="none" strike="noStrike" dirty="0">
                          <a:solidFill>
                            <a:schemeClr val="bg1"/>
                          </a:solidFill>
                          <a:effectLst/>
                          <a:latin typeface="Arial" panose="020B0604020202020204" pitchFamily="34" charset="0"/>
                        </a:rPr>
                        <a:t>Cruise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B446A"/>
                    </a:solidFill>
                  </a:tcPr>
                </a:tc>
                <a:tc>
                  <a:txBody>
                    <a:bodyPr/>
                    <a:lstStyle/>
                    <a:p>
                      <a:pPr algn="ctr" fontAlgn="b"/>
                      <a:r>
                        <a:rPr lang="en-US" sz="1200" b="1" i="0" u="none" strike="noStrike" dirty="0">
                          <a:solidFill>
                            <a:schemeClr val="bg1"/>
                          </a:solidFill>
                          <a:effectLst/>
                          <a:latin typeface="Arial" panose="020B0604020202020204" pitchFamily="34" charset="0"/>
                        </a:rPr>
                        <a:t>Propulsion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B446A"/>
                    </a:solidFill>
                  </a:tcPr>
                </a:tc>
                <a:tc>
                  <a:txBody>
                    <a:bodyPr/>
                    <a:lstStyle/>
                    <a:p>
                      <a:pPr algn="ctr" fontAlgn="b"/>
                      <a:r>
                        <a:rPr lang="en-US" sz="1200" b="1" i="0" u="none" strike="noStrike" dirty="0">
                          <a:solidFill>
                            <a:schemeClr val="bg1"/>
                          </a:solidFill>
                          <a:effectLst/>
                          <a:latin typeface="Arial" panose="020B0604020202020204" pitchFamily="34" charset="0"/>
                        </a:rPr>
                        <a:t>Science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B446A"/>
                    </a:solidFill>
                  </a:tcPr>
                </a:tc>
                <a:tc>
                  <a:txBody>
                    <a:bodyPr/>
                    <a:lstStyle/>
                    <a:p>
                      <a:pPr algn="ctr" fontAlgn="b"/>
                      <a:r>
                        <a:rPr lang="en-US" sz="1200" b="1" i="0" u="none" strike="noStrike" dirty="0">
                          <a:solidFill>
                            <a:schemeClr val="bg1"/>
                          </a:solidFill>
                          <a:effectLst/>
                          <a:latin typeface="Arial" panose="020B0604020202020204" pitchFamily="34" charset="0"/>
                        </a:rPr>
                        <a:t>Comm</a:t>
                      </a:r>
                      <a:br>
                        <a:rPr lang="en-US" sz="1200" b="1" i="0" u="none" strike="noStrike" dirty="0">
                          <a:solidFill>
                            <a:schemeClr val="bg1"/>
                          </a:solidFill>
                          <a:effectLst/>
                          <a:latin typeface="Arial" panose="020B0604020202020204" pitchFamily="34" charset="0"/>
                        </a:rPr>
                      </a:br>
                      <a:r>
                        <a:rPr lang="en-US" sz="1200" b="1" i="0" u="none" strike="noStrike" dirty="0">
                          <a:solidFill>
                            <a:schemeClr val="bg1"/>
                          </a:solidFill>
                          <a:effectLst/>
                          <a:latin typeface="Arial" panose="020B0604020202020204" pitchFamily="34" charset="0"/>
                        </a:rPr>
                        <a:t>Out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B446A"/>
                    </a:solidFill>
                  </a:tcPr>
                </a:tc>
                <a:extLst>
                  <a:ext uri="{0D108BD9-81ED-4DB2-BD59-A6C34878D82A}">
                    <a16:rowId xmlns:a16="http://schemas.microsoft.com/office/drawing/2014/main" val="3714715838"/>
                  </a:ext>
                </a:extLst>
              </a:tr>
              <a:tr h="190500">
                <a:tc>
                  <a:txBody>
                    <a:bodyPr/>
                    <a:lstStyle/>
                    <a:p>
                      <a:pPr algn="l" fontAlgn="b"/>
                      <a:r>
                        <a:rPr lang="en-US" sz="1400" b="0" i="0" u="none" strike="noStrike" dirty="0">
                          <a:solidFill>
                            <a:srgbClr val="1B446A"/>
                          </a:solidFill>
                          <a:effectLst/>
                          <a:latin typeface="Arial" panose="020B0604020202020204" pitchFamily="34" charset="0"/>
                        </a:rPr>
                        <a:t>Science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16.8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16.8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16.8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extLst>
                  <a:ext uri="{0D108BD9-81ED-4DB2-BD59-A6C34878D82A}">
                    <a16:rowId xmlns:a16="http://schemas.microsoft.com/office/drawing/2014/main" val="3339034857"/>
                  </a:ext>
                </a:extLst>
              </a:tr>
              <a:tr h="190500">
                <a:tc>
                  <a:txBody>
                    <a:bodyPr/>
                    <a:lstStyle/>
                    <a:p>
                      <a:pPr algn="l" fontAlgn="b"/>
                      <a:r>
                        <a:rPr lang="en-US" sz="1400" b="0" i="0" u="none" strike="noStrike" dirty="0">
                          <a:solidFill>
                            <a:srgbClr val="1B446A"/>
                          </a:solidFill>
                          <a:effectLst/>
                          <a:latin typeface="Arial" panose="020B0604020202020204" pitchFamily="34" charset="0"/>
                        </a:rPr>
                        <a:t>GNC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extLst>
                  <a:ext uri="{0D108BD9-81ED-4DB2-BD59-A6C34878D82A}">
                    <a16:rowId xmlns:a16="http://schemas.microsoft.com/office/drawing/2014/main" val="772449500"/>
                  </a:ext>
                </a:extLst>
              </a:tr>
              <a:tr h="190500">
                <a:tc>
                  <a:txBody>
                    <a:bodyPr/>
                    <a:lstStyle/>
                    <a:p>
                      <a:pPr algn="l" fontAlgn="b"/>
                      <a:r>
                        <a:rPr lang="en-US" sz="1400" b="0" i="0" u="none" strike="noStrike">
                          <a:solidFill>
                            <a:srgbClr val="1B446A"/>
                          </a:solidFill>
                          <a:effectLst/>
                          <a:latin typeface="Arial" panose="020B0604020202020204" pitchFamily="34" charset="0"/>
                        </a:rPr>
                        <a:t>C&amp;DH, Intrumentation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extLst>
                  <a:ext uri="{0D108BD9-81ED-4DB2-BD59-A6C34878D82A}">
                    <a16:rowId xmlns:a16="http://schemas.microsoft.com/office/drawing/2014/main" val="44264733"/>
                  </a:ext>
                </a:extLst>
              </a:tr>
              <a:tr h="190500">
                <a:tc>
                  <a:txBody>
                    <a:bodyPr/>
                    <a:lstStyle/>
                    <a:p>
                      <a:pPr algn="l" fontAlgn="b"/>
                      <a:r>
                        <a:rPr lang="en-US" sz="1400" b="0" i="0" u="none" strike="noStrike">
                          <a:solidFill>
                            <a:srgbClr val="1B446A"/>
                          </a:solidFill>
                          <a:effectLst/>
                          <a:latin typeface="Arial" panose="020B0604020202020204" pitchFamily="34" charset="0"/>
                        </a:rPr>
                        <a:t>Communications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extLst>
                  <a:ext uri="{0D108BD9-81ED-4DB2-BD59-A6C34878D82A}">
                    <a16:rowId xmlns:a16="http://schemas.microsoft.com/office/drawing/2014/main" val="4059156662"/>
                  </a:ext>
                </a:extLst>
              </a:tr>
              <a:tr h="190500">
                <a:tc>
                  <a:txBody>
                    <a:bodyPr/>
                    <a:lstStyle/>
                    <a:p>
                      <a:pPr algn="l" fontAlgn="b"/>
                      <a:r>
                        <a:rPr lang="en-US" sz="1400" b="0" i="0" u="none" strike="noStrike">
                          <a:solidFill>
                            <a:srgbClr val="1B446A"/>
                          </a:solidFill>
                          <a:effectLst/>
                          <a:latin typeface="Arial" panose="020B0604020202020204" pitchFamily="34" charset="0"/>
                        </a:rPr>
                        <a:t>System Controllers, Heaters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extLst>
                  <a:ext uri="{0D108BD9-81ED-4DB2-BD59-A6C34878D82A}">
                    <a16:rowId xmlns:a16="http://schemas.microsoft.com/office/drawing/2014/main" val="1301573832"/>
                  </a:ext>
                </a:extLst>
              </a:tr>
              <a:tr h="190500">
                <a:tc>
                  <a:txBody>
                    <a:bodyPr/>
                    <a:lstStyle/>
                    <a:p>
                      <a:pPr algn="l" fontAlgn="b"/>
                      <a:r>
                        <a:rPr lang="en-US" sz="1400" b="0" i="0" u="none" strike="noStrike">
                          <a:solidFill>
                            <a:srgbClr val="1B446A"/>
                          </a:solidFill>
                          <a:effectLst/>
                          <a:latin typeface="Arial" panose="020B0604020202020204" pitchFamily="34" charset="0"/>
                        </a:rPr>
                        <a:t>Propulsion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extLst>
                  <a:ext uri="{0D108BD9-81ED-4DB2-BD59-A6C34878D82A}">
                    <a16:rowId xmlns:a16="http://schemas.microsoft.com/office/drawing/2014/main" val="3629559543"/>
                  </a:ext>
                </a:extLst>
              </a:tr>
              <a:tr h="190500">
                <a:tc>
                  <a:txBody>
                    <a:bodyPr/>
                    <a:lstStyle/>
                    <a:p>
                      <a:pPr algn="l" fontAlgn="b"/>
                      <a:r>
                        <a:rPr lang="en-US" sz="1400" b="0" i="0" u="none" strike="noStrike">
                          <a:solidFill>
                            <a:srgbClr val="1B446A"/>
                          </a:solidFill>
                          <a:effectLst/>
                          <a:latin typeface="Arial" panose="020B0604020202020204" pitchFamily="34" charset="0"/>
                        </a:rPr>
                        <a:t>Thermal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tc>
                  <a:txBody>
                    <a:bodyPr/>
                    <a:lstStyle/>
                    <a:p>
                      <a:pPr algn="r" fontAlgn="b"/>
                      <a:r>
                        <a:rPr lang="en-US" sz="1400" b="0" i="0" u="none" strike="noStrike">
                          <a:solidFill>
                            <a:srgbClr val="1B446A"/>
                          </a:solidFill>
                          <a:effectLst/>
                          <a:latin typeface="Arial" panose="020B060402020202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FFDD"/>
                    </a:solidFill>
                  </a:tcPr>
                </a:tc>
                <a:extLst>
                  <a:ext uri="{0D108BD9-81ED-4DB2-BD59-A6C34878D82A}">
                    <a16:rowId xmlns:a16="http://schemas.microsoft.com/office/drawing/2014/main" val="3161704797"/>
                  </a:ext>
                </a:extLst>
              </a:tr>
              <a:tr h="200025">
                <a:tc>
                  <a:txBody>
                    <a:bodyPr/>
                    <a:lstStyle/>
                    <a:p>
                      <a:pPr algn="l" fontAlgn="b"/>
                      <a:r>
                        <a:rPr lang="en-US" sz="1400" b="1" i="0" u="none" strike="noStrike">
                          <a:solidFill>
                            <a:srgbClr val="1B446A"/>
                          </a:solidFill>
                          <a:effectLst/>
                          <a:latin typeface="Arial" panose="020B0604020202020204" pitchFamily="34" charset="0"/>
                        </a:rPr>
                        <a:t>Totals</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157.0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262.8</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173.4</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252.4</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186.8</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128.2</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910710788"/>
                  </a:ext>
                </a:extLst>
              </a:tr>
              <a:tr h="200025">
                <a:tc>
                  <a:txBody>
                    <a:bodyPr/>
                    <a:lstStyle/>
                    <a:p>
                      <a:pPr algn="l" fontAlgn="b"/>
                      <a:r>
                        <a:rPr lang="en-US" sz="1400" b="1" i="0" u="none" strike="noStrike">
                          <a:solidFill>
                            <a:srgbClr val="1B446A"/>
                          </a:solidFill>
                          <a:effectLst/>
                          <a:latin typeface="Arial" panose="020B0604020202020204" pitchFamily="34" charset="0"/>
                        </a:rPr>
                        <a:t>Growth (30%)</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47.1</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78.8</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52.0</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75.7</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56.0</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38.5</a:t>
                      </a:r>
                    </a:p>
                  </a:txBody>
                  <a:tcPr marL="9525" marR="9525" marT="9525" marB="0" anchor="b">
                    <a:lnL>
                      <a:noFill/>
                    </a:lnL>
                    <a:lnR>
                      <a:noFill/>
                    </a:lnR>
                    <a:lnT>
                      <a:noFill/>
                    </a:lnT>
                    <a:lnB>
                      <a:noFill/>
                    </a:lnB>
                    <a:solidFill>
                      <a:srgbClr val="FFFFFF"/>
                    </a:solidFill>
                  </a:tcPr>
                </a:tc>
                <a:extLst>
                  <a:ext uri="{0D108BD9-81ED-4DB2-BD59-A6C34878D82A}">
                    <a16:rowId xmlns:a16="http://schemas.microsoft.com/office/drawing/2014/main" val="1480993498"/>
                  </a:ext>
                </a:extLst>
              </a:tr>
              <a:tr h="200025">
                <a:tc>
                  <a:txBody>
                    <a:bodyPr/>
                    <a:lstStyle/>
                    <a:p>
                      <a:pPr algn="l" fontAlgn="b"/>
                      <a:r>
                        <a:rPr lang="en-US" sz="1400" b="1" i="0" u="none" strike="noStrike">
                          <a:solidFill>
                            <a:srgbClr val="1B446A"/>
                          </a:solidFill>
                          <a:effectLst/>
                          <a:latin typeface="Arial" panose="020B0604020202020204" pitchFamily="34" charset="0"/>
                        </a:rPr>
                        <a:t>Predicted Power</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204.1</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341.6</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225.4</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328.1</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a:solidFill>
                            <a:srgbClr val="1B446A"/>
                          </a:solidFill>
                          <a:effectLst/>
                          <a:latin typeface="Arial" panose="020B0604020202020204" pitchFamily="34" charset="0"/>
                        </a:rPr>
                        <a:t>242.8</a:t>
                      </a:r>
                    </a:p>
                  </a:txBody>
                  <a:tcPr marL="9525" marR="9525" marT="9525" marB="0" anchor="b">
                    <a:lnL>
                      <a:noFill/>
                    </a:lnL>
                    <a:lnR>
                      <a:noFill/>
                    </a:lnR>
                    <a:lnT>
                      <a:noFill/>
                    </a:lnT>
                    <a:lnB>
                      <a:noFill/>
                    </a:lnB>
                    <a:solidFill>
                      <a:srgbClr val="FFFFFF"/>
                    </a:solidFill>
                  </a:tcPr>
                </a:tc>
                <a:tc>
                  <a:txBody>
                    <a:bodyPr/>
                    <a:lstStyle/>
                    <a:p>
                      <a:pPr algn="r" fontAlgn="b"/>
                      <a:r>
                        <a:rPr lang="en-US" sz="1400" b="1" i="0" u="none" strike="noStrike" dirty="0">
                          <a:solidFill>
                            <a:srgbClr val="1B446A"/>
                          </a:solidFill>
                          <a:effectLst/>
                          <a:latin typeface="Arial" panose="020B0604020202020204" pitchFamily="34" charset="0"/>
                        </a:rPr>
                        <a:t>166.7</a:t>
                      </a:r>
                    </a:p>
                  </a:txBody>
                  <a:tcPr marL="9525" marR="9525" marT="9525" marB="0" anchor="b">
                    <a:lnL>
                      <a:noFill/>
                    </a:lnL>
                    <a:lnR>
                      <a:noFill/>
                    </a:lnR>
                    <a:lnT>
                      <a:noFill/>
                    </a:lnT>
                    <a:lnB>
                      <a:noFill/>
                    </a:lnB>
                    <a:solidFill>
                      <a:srgbClr val="FFFFFF"/>
                    </a:solidFill>
                  </a:tcPr>
                </a:tc>
                <a:extLst>
                  <a:ext uri="{0D108BD9-81ED-4DB2-BD59-A6C34878D82A}">
                    <a16:rowId xmlns:a16="http://schemas.microsoft.com/office/drawing/2014/main" val="1672031045"/>
                  </a:ext>
                </a:extLst>
              </a:tr>
            </a:tbl>
          </a:graphicData>
        </a:graphic>
      </p:graphicFrame>
    </p:spTree>
    <p:extLst>
      <p:ext uri="{BB962C8B-B14F-4D97-AF65-F5344CB8AC3E}">
        <p14:creationId xmlns:p14="http://schemas.microsoft.com/office/powerpoint/2010/main" val="90275272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940D33D-37E6-88E6-9288-9C71F767FF07}"/>
              </a:ext>
            </a:extLst>
          </p:cNvPr>
          <p:cNvSpPr/>
          <p:nvPr/>
        </p:nvSpPr>
        <p:spPr>
          <a:xfrm>
            <a:off x="-8795" y="735191"/>
            <a:ext cx="12191999" cy="591732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bnbnbnbn</a:t>
            </a:r>
            <a:endParaRPr lang="en-US" dirty="0"/>
          </a:p>
        </p:txBody>
      </p:sp>
      <p:sp>
        <p:nvSpPr>
          <p:cNvPr id="4" name="Title 3">
            <a:extLst>
              <a:ext uri="{FF2B5EF4-FFF2-40B4-BE49-F238E27FC236}">
                <a16:creationId xmlns:a16="http://schemas.microsoft.com/office/drawing/2014/main" id="{C4466F44-1280-F283-EBEF-130B293A6B40}"/>
              </a:ext>
            </a:extLst>
          </p:cNvPr>
          <p:cNvSpPr>
            <a:spLocks noGrp="1"/>
          </p:cNvSpPr>
          <p:nvPr>
            <p:ph type="title"/>
          </p:nvPr>
        </p:nvSpPr>
        <p:spPr/>
        <p:txBody>
          <a:bodyPr/>
          <a:lstStyle/>
          <a:p>
            <a:r>
              <a:rPr lang="en-US" dirty="0"/>
              <a:t>Power Requirements – Element Comparison</a:t>
            </a:r>
          </a:p>
        </p:txBody>
      </p:sp>
      <p:graphicFrame>
        <p:nvGraphicFramePr>
          <p:cNvPr id="5" name="Table 4">
            <a:extLst>
              <a:ext uri="{FF2B5EF4-FFF2-40B4-BE49-F238E27FC236}">
                <a16:creationId xmlns:a16="http://schemas.microsoft.com/office/drawing/2014/main" id="{11E9712C-0947-8A1D-1FD9-5A52A07AF450}"/>
              </a:ext>
            </a:extLst>
          </p:cNvPr>
          <p:cNvGraphicFramePr>
            <a:graphicFrameLocks noGrp="1"/>
          </p:cNvGraphicFramePr>
          <p:nvPr/>
        </p:nvGraphicFramePr>
        <p:xfrm>
          <a:off x="2259579" y="2095206"/>
          <a:ext cx="5653499" cy="2503170"/>
        </p:xfrm>
        <a:graphic>
          <a:graphicData uri="http://schemas.openxmlformats.org/drawingml/2006/table">
            <a:tbl>
              <a:tblPr/>
              <a:tblGrid>
                <a:gridCol w="2419549">
                  <a:extLst>
                    <a:ext uri="{9D8B030D-6E8A-4147-A177-3AD203B41FA5}">
                      <a16:colId xmlns:a16="http://schemas.microsoft.com/office/drawing/2014/main" val="4293971922"/>
                    </a:ext>
                  </a:extLst>
                </a:gridCol>
                <a:gridCol w="1067845">
                  <a:extLst>
                    <a:ext uri="{9D8B030D-6E8A-4147-A177-3AD203B41FA5}">
                      <a16:colId xmlns:a16="http://schemas.microsoft.com/office/drawing/2014/main" val="4195669678"/>
                    </a:ext>
                  </a:extLst>
                </a:gridCol>
                <a:gridCol w="1121914">
                  <a:extLst>
                    <a:ext uri="{9D8B030D-6E8A-4147-A177-3AD203B41FA5}">
                      <a16:colId xmlns:a16="http://schemas.microsoft.com/office/drawing/2014/main" val="493267587"/>
                    </a:ext>
                  </a:extLst>
                </a:gridCol>
                <a:gridCol w="1044191">
                  <a:extLst>
                    <a:ext uri="{9D8B030D-6E8A-4147-A177-3AD203B41FA5}">
                      <a16:colId xmlns:a16="http://schemas.microsoft.com/office/drawing/2014/main" val="2009221267"/>
                    </a:ext>
                  </a:extLst>
                </a:gridCol>
              </a:tblGrid>
              <a:tr h="200025">
                <a:tc>
                  <a:txBody>
                    <a:bodyPr/>
                    <a:lstStyle/>
                    <a:p>
                      <a:pPr algn="ctr" fontAlgn="b"/>
                      <a:r>
                        <a:rPr lang="en-US" sz="1400" b="1" i="0" u="none" strike="noStrike" dirty="0">
                          <a:solidFill>
                            <a:srgbClr val="FFFFFF"/>
                          </a:solidFill>
                          <a:effectLst/>
                          <a:latin typeface="Arial" panose="020B0604020202020204" pitchFamily="34" charset="0"/>
                        </a:rPr>
                        <a:t>Mission Phase</a:t>
                      </a:r>
                    </a:p>
                  </a:txBody>
                  <a:tcPr marL="9525" marR="9525" marT="9525" marB="0" anchor="b">
                    <a:lnL>
                      <a:noFill/>
                    </a:lnL>
                    <a:lnR>
                      <a:noFill/>
                    </a:lnR>
                    <a:lnT>
                      <a:noFill/>
                    </a:lnT>
                    <a:lnB>
                      <a:noFill/>
                    </a:lnB>
                    <a:solidFill>
                      <a:srgbClr val="002060"/>
                    </a:solidFill>
                  </a:tcPr>
                </a:tc>
                <a:tc>
                  <a:txBody>
                    <a:bodyPr/>
                    <a:lstStyle/>
                    <a:p>
                      <a:pPr algn="ctr" fontAlgn="b"/>
                      <a:r>
                        <a:rPr lang="en-US" sz="1400" b="1" i="0" u="none" strike="noStrike">
                          <a:solidFill>
                            <a:srgbClr val="FFFFFF"/>
                          </a:solidFill>
                          <a:effectLst/>
                          <a:latin typeface="Arial" panose="020B0604020202020204" pitchFamily="34" charset="0"/>
                        </a:rPr>
                        <a:t>Hub</a:t>
                      </a:r>
                    </a:p>
                  </a:txBody>
                  <a:tcPr marL="9525" marR="9525" marT="9525" marB="0" anchor="b">
                    <a:lnL>
                      <a:noFill/>
                    </a:lnL>
                    <a:lnR>
                      <a:noFill/>
                    </a:lnR>
                    <a:lnT>
                      <a:noFill/>
                    </a:lnT>
                    <a:lnB>
                      <a:noFill/>
                    </a:lnB>
                    <a:solidFill>
                      <a:srgbClr val="002060"/>
                    </a:solidFill>
                  </a:tcPr>
                </a:tc>
                <a:tc>
                  <a:txBody>
                    <a:bodyPr/>
                    <a:lstStyle/>
                    <a:p>
                      <a:pPr algn="ctr" fontAlgn="b"/>
                      <a:r>
                        <a:rPr lang="en-US" sz="1400" b="1" i="0" u="none" strike="noStrike" dirty="0">
                          <a:solidFill>
                            <a:srgbClr val="FFFFFF"/>
                          </a:solidFill>
                          <a:effectLst/>
                          <a:latin typeface="Arial" panose="020B0604020202020204" pitchFamily="34" charset="0"/>
                        </a:rPr>
                        <a:t>Sail Node</a:t>
                      </a:r>
                    </a:p>
                  </a:txBody>
                  <a:tcPr marL="9525" marR="9525" marT="9525" marB="0" anchor="b">
                    <a:lnL>
                      <a:noFill/>
                    </a:lnL>
                    <a:lnR>
                      <a:noFill/>
                    </a:lnR>
                    <a:lnT>
                      <a:noFill/>
                    </a:lnT>
                    <a:lnB>
                      <a:noFill/>
                    </a:lnB>
                    <a:solidFill>
                      <a:srgbClr val="002060"/>
                    </a:solidFill>
                  </a:tcPr>
                </a:tc>
                <a:tc>
                  <a:txBody>
                    <a:bodyPr/>
                    <a:lstStyle/>
                    <a:p>
                      <a:pPr algn="ctr" fontAlgn="b"/>
                      <a:r>
                        <a:rPr lang="en-US" sz="1400" b="1" i="0" u="none" strike="noStrike">
                          <a:solidFill>
                            <a:srgbClr val="FFFFFF"/>
                          </a:solidFill>
                          <a:effectLst/>
                          <a:latin typeface="Arial" panose="020B0604020202020204" pitchFamily="34" charset="0"/>
                        </a:rPr>
                        <a:t>Chem Node</a:t>
                      </a:r>
                    </a:p>
                  </a:txBody>
                  <a:tcPr marL="9525" marR="9525" marT="9525" marB="0" anchor="b">
                    <a:lnL>
                      <a:noFill/>
                    </a:lnL>
                    <a:lnR>
                      <a:noFill/>
                    </a:lnR>
                    <a:lnT>
                      <a:noFill/>
                    </a:lnT>
                    <a:lnB>
                      <a:noFill/>
                    </a:lnB>
                    <a:solidFill>
                      <a:srgbClr val="002060"/>
                    </a:solidFill>
                  </a:tcPr>
                </a:tc>
                <a:extLst>
                  <a:ext uri="{0D108BD9-81ED-4DB2-BD59-A6C34878D82A}">
                    <a16:rowId xmlns:a16="http://schemas.microsoft.com/office/drawing/2014/main" val="269424286"/>
                  </a:ext>
                </a:extLst>
              </a:tr>
              <a:tr h="190500">
                <a:tc>
                  <a:txBody>
                    <a:bodyPr/>
                    <a:lstStyle/>
                    <a:p>
                      <a:pPr algn="l" fontAlgn="b"/>
                      <a:r>
                        <a:rPr lang="en-US" sz="1600" b="1" i="0" u="none" strike="noStrike" dirty="0">
                          <a:solidFill>
                            <a:schemeClr val="accent5">
                              <a:lumMod val="50000"/>
                            </a:schemeClr>
                          </a:solidFill>
                          <a:effectLst/>
                          <a:latin typeface="Arial" panose="020B0604020202020204" pitchFamily="34" charset="0"/>
                        </a:rPr>
                        <a:t>De-Tumble</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n-US" sz="1400" b="1" i="0" u="none" strike="noStrike" dirty="0">
                          <a:solidFill>
                            <a:srgbClr val="1B446A"/>
                          </a:solidFill>
                          <a:effectLst/>
                          <a:latin typeface="Arial" panose="020B0604020202020204" pitchFamily="34" charset="0"/>
                        </a:rPr>
                        <a:t>328</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n-US" sz="1400" b="1" i="0" u="none" strike="noStrike" dirty="0">
                          <a:solidFill>
                            <a:srgbClr val="1B446A"/>
                          </a:solidFill>
                          <a:effectLst/>
                          <a:latin typeface="Arial" panose="020B0604020202020204" pitchFamily="34" charset="0"/>
                        </a:rPr>
                        <a:t>194</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n-US" sz="1400" b="1" i="0" u="none" strike="noStrike" dirty="0">
                          <a:solidFill>
                            <a:srgbClr val="1B446A"/>
                          </a:solidFill>
                          <a:effectLst/>
                          <a:latin typeface="Arial" panose="020B0604020202020204" pitchFamily="34" charset="0"/>
                        </a:rPr>
                        <a:t>204</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024803707"/>
                  </a:ext>
                </a:extLst>
              </a:tr>
              <a:tr h="190500">
                <a:tc>
                  <a:txBody>
                    <a:bodyPr/>
                    <a:lstStyle/>
                    <a:p>
                      <a:pPr algn="l" fontAlgn="b"/>
                      <a:r>
                        <a:rPr lang="en-US" sz="1600" b="1" i="0" u="none" strike="noStrike" dirty="0">
                          <a:solidFill>
                            <a:schemeClr val="accent5">
                              <a:lumMod val="50000"/>
                            </a:schemeClr>
                          </a:solidFill>
                          <a:effectLst/>
                          <a:latin typeface="Arial" panose="020B0604020202020204" pitchFamily="34" charset="0"/>
                        </a:rPr>
                        <a:t>De-Saturation</a:t>
                      </a: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b"/>
                      <a:r>
                        <a:rPr lang="en-US" sz="1400" b="1" i="0" u="none" strike="noStrike">
                          <a:solidFill>
                            <a:srgbClr val="1B446A"/>
                          </a:solidFill>
                          <a:effectLst/>
                          <a:latin typeface="Arial" panose="020B0604020202020204" pitchFamily="34" charset="0"/>
                        </a:rPr>
                        <a:t>353</a:t>
                      </a: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b"/>
                      <a:r>
                        <a:rPr lang="en-US" sz="1400" b="1" i="0" u="none" strike="noStrike">
                          <a:solidFill>
                            <a:srgbClr val="1B446A"/>
                          </a:solidFill>
                          <a:effectLst/>
                          <a:latin typeface="Arial" panose="020B0604020202020204" pitchFamily="34" charset="0"/>
                        </a:rPr>
                        <a:t>232</a:t>
                      </a: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b"/>
                      <a:r>
                        <a:rPr lang="en-US" sz="1400" b="1" i="0" u="none" strike="noStrike">
                          <a:solidFill>
                            <a:srgbClr val="1B446A"/>
                          </a:solidFill>
                          <a:effectLst/>
                          <a:latin typeface="Arial" panose="020B0604020202020204" pitchFamily="34" charset="0"/>
                        </a:rPr>
                        <a:t>342</a:t>
                      </a: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786569505"/>
                  </a:ext>
                </a:extLst>
              </a:tr>
              <a:tr h="190500">
                <a:tc>
                  <a:txBody>
                    <a:bodyPr/>
                    <a:lstStyle/>
                    <a:p>
                      <a:pPr algn="l" fontAlgn="b"/>
                      <a:r>
                        <a:rPr lang="en-US" sz="1600" b="1" i="0" u="none" strike="noStrike" dirty="0">
                          <a:solidFill>
                            <a:schemeClr val="accent5">
                              <a:lumMod val="50000"/>
                            </a:schemeClr>
                          </a:solidFill>
                          <a:effectLst/>
                          <a:latin typeface="Arial" panose="020B0604020202020204" pitchFamily="34" charset="0"/>
                        </a:rPr>
                        <a:t>Ballistic Cruise</a:t>
                      </a: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b"/>
                      <a:r>
                        <a:rPr lang="en-US" sz="1400" b="1" i="0" u="none" strike="noStrike">
                          <a:solidFill>
                            <a:srgbClr val="1B446A"/>
                          </a:solidFill>
                          <a:effectLst/>
                          <a:latin typeface="Arial" panose="020B0604020202020204" pitchFamily="34" charset="0"/>
                        </a:rPr>
                        <a:t>350</a:t>
                      </a: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b"/>
                      <a:r>
                        <a:rPr lang="en-US" sz="1400" b="1" i="0" u="none" strike="noStrike">
                          <a:solidFill>
                            <a:srgbClr val="1B446A"/>
                          </a:solidFill>
                          <a:effectLst/>
                          <a:latin typeface="Arial" panose="020B0604020202020204" pitchFamily="34" charset="0"/>
                        </a:rPr>
                        <a:t>218</a:t>
                      </a: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b"/>
                      <a:r>
                        <a:rPr lang="en-US" sz="1400" b="1" i="0" u="none" strike="noStrike">
                          <a:solidFill>
                            <a:srgbClr val="1B446A"/>
                          </a:solidFill>
                          <a:effectLst/>
                          <a:latin typeface="Arial" panose="020B0604020202020204" pitchFamily="34" charset="0"/>
                        </a:rPr>
                        <a:t>225</a:t>
                      </a: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2097831547"/>
                  </a:ext>
                </a:extLst>
              </a:tr>
              <a:tr h="190500">
                <a:tc>
                  <a:txBody>
                    <a:bodyPr/>
                    <a:lstStyle/>
                    <a:p>
                      <a:pPr algn="l" fontAlgn="b"/>
                      <a:r>
                        <a:rPr lang="en-US" sz="1600" b="1" i="0" u="none" strike="noStrike" dirty="0">
                          <a:solidFill>
                            <a:schemeClr val="accent5">
                              <a:lumMod val="50000"/>
                            </a:schemeClr>
                          </a:solidFill>
                          <a:effectLst/>
                          <a:latin typeface="Arial" panose="020B0604020202020204" pitchFamily="34" charset="0"/>
                        </a:rPr>
                        <a:t>Propulsion</a:t>
                      </a: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b"/>
                      <a:r>
                        <a:rPr lang="en-US" sz="1400" b="1" i="0" u="none" strike="noStrike">
                          <a:solidFill>
                            <a:srgbClr val="1B446A"/>
                          </a:solidFill>
                          <a:effectLst/>
                          <a:latin typeface="Arial" panose="020B0604020202020204" pitchFamily="34" charset="0"/>
                        </a:rPr>
                        <a:t>N/A</a:t>
                      </a: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b"/>
                      <a:r>
                        <a:rPr lang="en-US" sz="1400" b="1" i="0" u="none" strike="noStrike">
                          <a:solidFill>
                            <a:srgbClr val="1B446A"/>
                          </a:solidFill>
                          <a:effectLst/>
                          <a:latin typeface="Arial" panose="020B0604020202020204" pitchFamily="34" charset="0"/>
                        </a:rPr>
                        <a:t>N/A</a:t>
                      </a: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b"/>
                      <a:r>
                        <a:rPr lang="en-US" sz="1400" b="1" i="0" u="none" strike="noStrike">
                          <a:solidFill>
                            <a:srgbClr val="1B446A"/>
                          </a:solidFill>
                          <a:effectLst/>
                          <a:latin typeface="Arial" panose="020B0604020202020204" pitchFamily="34" charset="0"/>
                        </a:rPr>
                        <a:t>328</a:t>
                      </a: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2052732323"/>
                  </a:ext>
                </a:extLst>
              </a:tr>
              <a:tr h="190500">
                <a:tc>
                  <a:txBody>
                    <a:bodyPr/>
                    <a:lstStyle/>
                    <a:p>
                      <a:pPr algn="l" fontAlgn="b"/>
                      <a:r>
                        <a:rPr lang="en-US" sz="1600" b="1" i="0" u="none" strike="noStrike">
                          <a:solidFill>
                            <a:schemeClr val="accent5">
                              <a:lumMod val="50000"/>
                            </a:schemeClr>
                          </a:solidFill>
                          <a:effectLst/>
                          <a:latin typeface="Arial" panose="020B0604020202020204" pitchFamily="34" charset="0"/>
                        </a:rPr>
                        <a:t>Pre-Deploy</a:t>
                      </a: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b"/>
                      <a:r>
                        <a:rPr lang="en-US" sz="1400" b="1" i="0" u="none" strike="noStrike">
                          <a:solidFill>
                            <a:srgbClr val="1B446A"/>
                          </a:solidFill>
                          <a:effectLst/>
                          <a:latin typeface="Arial" panose="020B0604020202020204" pitchFamily="34" charset="0"/>
                        </a:rPr>
                        <a:t>504</a:t>
                      </a: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b"/>
                      <a:r>
                        <a:rPr lang="en-US" sz="1400" b="1" i="0" u="none" strike="noStrike">
                          <a:solidFill>
                            <a:srgbClr val="1B446A"/>
                          </a:solidFill>
                          <a:effectLst/>
                          <a:latin typeface="Arial" panose="020B0604020202020204" pitchFamily="34" charset="0"/>
                        </a:rPr>
                        <a:t>372</a:t>
                      </a: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b"/>
                      <a:r>
                        <a:rPr lang="en-US" sz="1400" b="1" i="0" u="none" strike="noStrike">
                          <a:solidFill>
                            <a:srgbClr val="1B446A"/>
                          </a:solidFill>
                          <a:effectLst/>
                          <a:latin typeface="Arial" panose="020B0604020202020204" pitchFamily="34" charset="0"/>
                        </a:rPr>
                        <a:t>N/A</a:t>
                      </a: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1642632017"/>
                  </a:ext>
                </a:extLst>
              </a:tr>
              <a:tr h="190500">
                <a:tc>
                  <a:txBody>
                    <a:bodyPr/>
                    <a:lstStyle/>
                    <a:p>
                      <a:pPr algn="l" fontAlgn="b"/>
                      <a:r>
                        <a:rPr lang="en-US" sz="1600" b="1" i="0" u="none" strike="noStrike">
                          <a:solidFill>
                            <a:schemeClr val="accent5">
                              <a:lumMod val="50000"/>
                            </a:schemeClr>
                          </a:solidFill>
                          <a:effectLst/>
                          <a:latin typeface="Arial" panose="020B0604020202020204" pitchFamily="34" charset="0"/>
                        </a:rPr>
                        <a:t>Sail Deploy</a:t>
                      </a: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b"/>
                      <a:r>
                        <a:rPr lang="en-US" sz="1400" b="1" i="0" u="none" strike="noStrike">
                          <a:solidFill>
                            <a:srgbClr val="1B446A"/>
                          </a:solidFill>
                          <a:effectLst/>
                          <a:latin typeface="Arial" panose="020B0604020202020204" pitchFamily="34" charset="0"/>
                        </a:rPr>
                        <a:t>393</a:t>
                      </a: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b"/>
                      <a:r>
                        <a:rPr lang="en-US" sz="1400" b="1" i="0" u="none" strike="noStrike">
                          <a:solidFill>
                            <a:srgbClr val="1B446A"/>
                          </a:solidFill>
                          <a:effectLst/>
                          <a:latin typeface="Arial" panose="020B0604020202020204" pitchFamily="34" charset="0"/>
                        </a:rPr>
                        <a:t>261</a:t>
                      </a: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b"/>
                      <a:r>
                        <a:rPr lang="en-US" sz="1400" b="1" i="0" u="none" strike="noStrike">
                          <a:solidFill>
                            <a:srgbClr val="1B446A"/>
                          </a:solidFill>
                          <a:effectLst/>
                          <a:latin typeface="Arial" panose="020B0604020202020204" pitchFamily="34" charset="0"/>
                        </a:rPr>
                        <a:t>N/A</a:t>
                      </a: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865571486"/>
                  </a:ext>
                </a:extLst>
              </a:tr>
              <a:tr h="190500">
                <a:tc>
                  <a:txBody>
                    <a:bodyPr/>
                    <a:lstStyle/>
                    <a:p>
                      <a:pPr algn="l" fontAlgn="b"/>
                      <a:r>
                        <a:rPr lang="en-US" sz="1600" b="1" i="0" u="none" strike="noStrike">
                          <a:solidFill>
                            <a:schemeClr val="accent5">
                              <a:lumMod val="50000"/>
                            </a:schemeClr>
                          </a:solidFill>
                          <a:effectLst/>
                          <a:latin typeface="Arial" panose="020B0604020202020204" pitchFamily="34" charset="0"/>
                        </a:rPr>
                        <a:t>Sail Cruise</a:t>
                      </a: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b"/>
                      <a:r>
                        <a:rPr lang="en-US" sz="1400" b="1" i="0" u="none" strike="noStrike">
                          <a:solidFill>
                            <a:srgbClr val="1B446A"/>
                          </a:solidFill>
                          <a:effectLst/>
                          <a:latin typeface="Arial" panose="020B0604020202020204" pitchFamily="34" charset="0"/>
                        </a:rPr>
                        <a:t>406</a:t>
                      </a: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b"/>
                      <a:r>
                        <a:rPr lang="en-US" sz="1400" b="1" i="0" u="none" strike="noStrike">
                          <a:solidFill>
                            <a:srgbClr val="1B446A"/>
                          </a:solidFill>
                          <a:effectLst/>
                          <a:latin typeface="Arial" panose="020B0604020202020204" pitchFamily="34" charset="0"/>
                        </a:rPr>
                        <a:t>275</a:t>
                      </a: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b"/>
                      <a:r>
                        <a:rPr lang="en-US" sz="1400" b="1" i="0" u="none" strike="noStrike">
                          <a:solidFill>
                            <a:srgbClr val="1B446A"/>
                          </a:solidFill>
                          <a:effectLst/>
                          <a:latin typeface="Arial" panose="020B0604020202020204" pitchFamily="34" charset="0"/>
                        </a:rPr>
                        <a:t>N/A</a:t>
                      </a: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2760184527"/>
                  </a:ext>
                </a:extLst>
              </a:tr>
              <a:tr h="190500">
                <a:tc>
                  <a:txBody>
                    <a:bodyPr/>
                    <a:lstStyle/>
                    <a:p>
                      <a:pPr algn="l" fontAlgn="b"/>
                      <a:r>
                        <a:rPr lang="en-US" sz="1600" b="1" i="0" u="none" strike="noStrike" dirty="0">
                          <a:solidFill>
                            <a:schemeClr val="accent5">
                              <a:lumMod val="50000"/>
                            </a:schemeClr>
                          </a:solidFill>
                          <a:effectLst/>
                          <a:latin typeface="Arial" panose="020B0604020202020204" pitchFamily="34" charset="0"/>
                        </a:rPr>
                        <a:t>Science</a:t>
                      </a: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n-US" sz="1400" b="1" i="0" u="none" strike="noStrike" dirty="0">
                          <a:solidFill>
                            <a:srgbClr val="1B446A"/>
                          </a:solidFill>
                          <a:effectLst/>
                          <a:latin typeface="Arial" panose="020B0604020202020204" pitchFamily="34" charset="0"/>
                        </a:rPr>
                        <a:t>406</a:t>
                      </a: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n-US" sz="1400" b="1" i="0" u="none" strike="noStrike" dirty="0">
                          <a:solidFill>
                            <a:srgbClr val="1B446A"/>
                          </a:solidFill>
                          <a:effectLst/>
                          <a:latin typeface="Arial" panose="020B0604020202020204" pitchFamily="34" charset="0"/>
                        </a:rPr>
                        <a:t>275</a:t>
                      </a: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n-US" sz="1400" b="1" i="0" u="none" strike="noStrike" dirty="0">
                          <a:solidFill>
                            <a:srgbClr val="1B446A"/>
                          </a:solidFill>
                          <a:effectLst/>
                          <a:latin typeface="Arial" panose="020B0604020202020204" pitchFamily="34" charset="0"/>
                        </a:rPr>
                        <a:t>243</a:t>
                      </a: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691842692"/>
                  </a:ext>
                </a:extLst>
              </a:tr>
              <a:tr h="190500">
                <a:tc>
                  <a:txBody>
                    <a:bodyPr/>
                    <a:lstStyle/>
                    <a:p>
                      <a:pPr algn="l" fontAlgn="b"/>
                      <a:r>
                        <a:rPr lang="en-US" sz="1600" b="1" i="0" u="none" strike="noStrike">
                          <a:solidFill>
                            <a:schemeClr val="accent5">
                              <a:lumMod val="50000"/>
                            </a:schemeClr>
                          </a:solidFill>
                          <a:effectLst/>
                          <a:latin typeface="Arial" panose="020B0604020202020204" pitchFamily="34" charset="0"/>
                        </a:rPr>
                        <a:t>Comm Out</a:t>
                      </a: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b"/>
                      <a:r>
                        <a:rPr lang="en-US" sz="1400" b="1" i="0" u="none" strike="noStrike">
                          <a:solidFill>
                            <a:srgbClr val="1B446A"/>
                          </a:solidFill>
                          <a:effectLst/>
                          <a:latin typeface="Arial" panose="020B0604020202020204" pitchFamily="34" charset="0"/>
                        </a:rPr>
                        <a:t>281</a:t>
                      </a: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b"/>
                      <a:r>
                        <a:rPr lang="en-US" sz="1400" b="1" i="0" u="none" strike="noStrike">
                          <a:solidFill>
                            <a:srgbClr val="1B446A"/>
                          </a:solidFill>
                          <a:effectLst/>
                          <a:latin typeface="Arial" panose="020B0604020202020204" pitchFamily="34" charset="0"/>
                        </a:rPr>
                        <a:t>195</a:t>
                      </a: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b"/>
                      <a:r>
                        <a:rPr lang="en-US" sz="1400" b="1" i="0" u="none" strike="noStrike" dirty="0">
                          <a:solidFill>
                            <a:srgbClr val="1B446A"/>
                          </a:solidFill>
                          <a:effectLst/>
                          <a:latin typeface="Arial" panose="020B0604020202020204" pitchFamily="34" charset="0"/>
                        </a:rPr>
                        <a:t>167</a:t>
                      </a: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1388913431"/>
                  </a:ext>
                </a:extLst>
              </a:tr>
            </a:tbl>
          </a:graphicData>
        </a:graphic>
      </p:graphicFrame>
      <p:sp>
        <p:nvSpPr>
          <p:cNvPr id="7" name="TextBox 6">
            <a:extLst>
              <a:ext uri="{FF2B5EF4-FFF2-40B4-BE49-F238E27FC236}">
                <a16:creationId xmlns:a16="http://schemas.microsoft.com/office/drawing/2014/main" id="{717F7C11-003C-2086-7994-36072A03F2A3}"/>
              </a:ext>
            </a:extLst>
          </p:cNvPr>
          <p:cNvSpPr txBox="1"/>
          <p:nvPr/>
        </p:nvSpPr>
        <p:spPr>
          <a:xfrm>
            <a:off x="8414238" y="2233246"/>
            <a:ext cx="1370183" cy="369332"/>
          </a:xfrm>
          <a:prstGeom prst="rect">
            <a:avLst/>
          </a:prstGeom>
          <a:noFill/>
        </p:spPr>
        <p:txBody>
          <a:bodyPr wrap="none" rtlCol="0">
            <a:spAutoFit/>
          </a:bodyPr>
          <a:lstStyle/>
          <a:p>
            <a:r>
              <a:rPr lang="en-US" dirty="0"/>
              <a:t>Sizes Battery</a:t>
            </a:r>
          </a:p>
        </p:txBody>
      </p:sp>
      <p:sp>
        <p:nvSpPr>
          <p:cNvPr id="8" name="TextBox 7">
            <a:extLst>
              <a:ext uri="{FF2B5EF4-FFF2-40B4-BE49-F238E27FC236}">
                <a16:creationId xmlns:a16="http://schemas.microsoft.com/office/drawing/2014/main" id="{918DA561-6824-5783-BF80-9087AE058CBE}"/>
              </a:ext>
            </a:extLst>
          </p:cNvPr>
          <p:cNvSpPr txBox="1"/>
          <p:nvPr/>
        </p:nvSpPr>
        <p:spPr>
          <a:xfrm>
            <a:off x="8414237" y="4003431"/>
            <a:ext cx="2915029" cy="369332"/>
          </a:xfrm>
          <a:prstGeom prst="rect">
            <a:avLst/>
          </a:prstGeom>
          <a:noFill/>
        </p:spPr>
        <p:txBody>
          <a:bodyPr wrap="none" rtlCol="0">
            <a:spAutoFit/>
          </a:bodyPr>
          <a:lstStyle/>
          <a:p>
            <a:r>
              <a:rPr lang="en-US" dirty="0"/>
              <a:t>Sizes Solar Array for Sail Craft</a:t>
            </a:r>
          </a:p>
        </p:txBody>
      </p:sp>
      <p:cxnSp>
        <p:nvCxnSpPr>
          <p:cNvPr id="10" name="Straight Arrow Connector 9">
            <a:extLst>
              <a:ext uri="{FF2B5EF4-FFF2-40B4-BE49-F238E27FC236}">
                <a16:creationId xmlns:a16="http://schemas.microsoft.com/office/drawing/2014/main" id="{B88B628E-0AAA-952B-5468-28F1F3E4FCD3}"/>
              </a:ext>
            </a:extLst>
          </p:cNvPr>
          <p:cNvCxnSpPr>
            <a:stCxn id="7" idx="1"/>
          </p:cNvCxnSpPr>
          <p:nvPr/>
        </p:nvCxnSpPr>
        <p:spPr>
          <a:xfrm flipH="1">
            <a:off x="8080131" y="2417912"/>
            <a:ext cx="33410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4D652FB2-EF40-1F78-BB59-15146F096972}"/>
              </a:ext>
            </a:extLst>
          </p:cNvPr>
          <p:cNvCxnSpPr>
            <a:cxnSpLocks/>
          </p:cNvCxnSpPr>
          <p:nvPr/>
        </p:nvCxnSpPr>
        <p:spPr>
          <a:xfrm flipH="1">
            <a:off x="8018585" y="4188097"/>
            <a:ext cx="37806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DC0B30DA-D29B-71A0-156C-59E96415DFA6}"/>
              </a:ext>
            </a:extLst>
          </p:cNvPr>
          <p:cNvSpPr txBox="1"/>
          <p:nvPr/>
        </p:nvSpPr>
        <p:spPr>
          <a:xfrm>
            <a:off x="8376133" y="3039017"/>
            <a:ext cx="3190425" cy="369332"/>
          </a:xfrm>
          <a:prstGeom prst="rect">
            <a:avLst/>
          </a:prstGeom>
          <a:noFill/>
        </p:spPr>
        <p:txBody>
          <a:bodyPr wrap="none" rtlCol="0">
            <a:spAutoFit/>
          </a:bodyPr>
          <a:lstStyle/>
          <a:p>
            <a:r>
              <a:rPr lang="en-US" dirty="0"/>
              <a:t>Sizes Solar Array for Chem Node</a:t>
            </a:r>
          </a:p>
        </p:txBody>
      </p:sp>
      <p:cxnSp>
        <p:nvCxnSpPr>
          <p:cNvPr id="6" name="Straight Arrow Connector 5">
            <a:extLst>
              <a:ext uri="{FF2B5EF4-FFF2-40B4-BE49-F238E27FC236}">
                <a16:creationId xmlns:a16="http://schemas.microsoft.com/office/drawing/2014/main" id="{898CF86A-3067-C4DD-4FA3-7E1F1F721444}"/>
              </a:ext>
            </a:extLst>
          </p:cNvPr>
          <p:cNvCxnSpPr>
            <a:cxnSpLocks/>
          </p:cNvCxnSpPr>
          <p:nvPr/>
        </p:nvCxnSpPr>
        <p:spPr>
          <a:xfrm flipH="1">
            <a:off x="7955572" y="3223683"/>
            <a:ext cx="37806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779043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73F92-DD8F-D747-592B-51658EC76EDA}"/>
              </a:ext>
            </a:extLst>
          </p:cNvPr>
          <p:cNvSpPr>
            <a:spLocks noGrp="1"/>
          </p:cNvSpPr>
          <p:nvPr>
            <p:ph type="title"/>
          </p:nvPr>
        </p:nvSpPr>
        <p:spPr/>
        <p:txBody>
          <a:bodyPr/>
          <a:lstStyle/>
          <a:p>
            <a:r>
              <a:rPr lang="en-US" dirty="0"/>
              <a:t>Solar Arrays</a:t>
            </a:r>
          </a:p>
        </p:txBody>
      </p:sp>
      <p:sp>
        <p:nvSpPr>
          <p:cNvPr id="3" name="Rectangle 2">
            <a:extLst>
              <a:ext uri="{FF2B5EF4-FFF2-40B4-BE49-F238E27FC236}">
                <a16:creationId xmlns:a16="http://schemas.microsoft.com/office/drawing/2014/main" id="{A98D5AF3-6A27-E31D-AC6C-3B871B0E8D6D}"/>
              </a:ext>
            </a:extLst>
          </p:cNvPr>
          <p:cNvSpPr/>
          <p:nvPr/>
        </p:nvSpPr>
        <p:spPr>
          <a:xfrm>
            <a:off x="-8795" y="735191"/>
            <a:ext cx="12191999" cy="591732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BC26808-A6FF-5D74-2532-461517F1EA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6189" y="1264899"/>
            <a:ext cx="2674852" cy="1516511"/>
          </a:xfrm>
          <a:prstGeom prst="rect">
            <a:avLst/>
          </a:prstGeom>
        </p:spPr>
      </p:pic>
      <p:sp>
        <p:nvSpPr>
          <p:cNvPr id="5" name="Content Placeholder 7">
            <a:extLst>
              <a:ext uri="{FF2B5EF4-FFF2-40B4-BE49-F238E27FC236}">
                <a16:creationId xmlns:a16="http://schemas.microsoft.com/office/drawing/2014/main" id="{982738AA-C8C2-FC8D-E9AF-BE8A7C738DE0}"/>
              </a:ext>
            </a:extLst>
          </p:cNvPr>
          <p:cNvSpPr txBox="1">
            <a:spLocks/>
          </p:cNvSpPr>
          <p:nvPr/>
        </p:nvSpPr>
        <p:spPr bwMode="auto">
          <a:xfrm>
            <a:off x="4639585" y="1264899"/>
            <a:ext cx="6759737" cy="1998350"/>
          </a:xfrm>
          <a:prstGeom prst="rect">
            <a:avLst/>
          </a:prstGeom>
          <a:noFill/>
          <a:ln w="9525">
            <a:noFill/>
            <a:miter lim="800000"/>
            <a:headEnd/>
            <a:tailEnd/>
          </a:ln>
          <a:effectLst/>
        </p:spPr>
        <p:txBody>
          <a:bodyPr vert="horz" wrap="square" lIns="101882" tIns="50941" rIns="101882" bIns="50941" numCol="1" anchor="t" anchorCtr="0" compatLnSpc="1">
            <a:prstTxWarp prst="textNoShape">
              <a:avLst/>
            </a:prstTxWarp>
          </a:bodyPr>
          <a:lstStyle>
            <a:lvl1pPr marL="254947" indent="-254947" algn="l" defTabSz="899320" rtl="0" fontAlgn="base">
              <a:lnSpc>
                <a:spcPct val="100000"/>
              </a:lnSpc>
              <a:spcBef>
                <a:spcPts val="265"/>
              </a:spcBef>
              <a:spcAft>
                <a:spcPts val="265"/>
              </a:spcAft>
              <a:buClr>
                <a:srgbClr val="004FA6"/>
              </a:buClr>
              <a:buSzPct val="80000"/>
              <a:buFont typeface="Wingdings" pitchFamily="2" charset="2"/>
              <a:buChar char=""/>
              <a:defRPr sz="2118">
                <a:solidFill>
                  <a:srgbClr val="000000"/>
                </a:solidFill>
                <a:latin typeface="Calibri" panose="020F0502020204030204" pitchFamily="34" charset="0"/>
                <a:ea typeface="+mn-ea"/>
                <a:cs typeface="+mn-cs"/>
              </a:defRPr>
            </a:lvl1pPr>
            <a:lvl2pPr marL="560324" indent="-256349" algn="l" defTabSz="899320" rtl="0" fontAlgn="base">
              <a:lnSpc>
                <a:spcPct val="100000"/>
              </a:lnSpc>
              <a:spcBef>
                <a:spcPts val="265"/>
              </a:spcBef>
              <a:spcAft>
                <a:spcPts val="265"/>
              </a:spcAft>
              <a:buClr>
                <a:schemeClr val="accent2">
                  <a:lumMod val="75000"/>
                </a:schemeClr>
              </a:buClr>
              <a:buSzPct val="75000"/>
              <a:buFont typeface="Wingdings" pitchFamily="2" charset="2"/>
              <a:buChar char="u"/>
              <a:defRPr sz="1765">
                <a:solidFill>
                  <a:srgbClr val="000000"/>
                </a:solidFill>
                <a:latin typeface="Calibri" panose="020F0502020204030204" pitchFamily="34" charset="0"/>
                <a:ea typeface="ＭＳ Ｐゴシック" charset="-128"/>
              </a:defRPr>
            </a:lvl2pPr>
            <a:lvl3pPr marL="806867" indent="-197515" algn="l" defTabSz="899320" rtl="0" fontAlgn="base">
              <a:lnSpc>
                <a:spcPct val="100000"/>
              </a:lnSpc>
              <a:spcBef>
                <a:spcPts val="265"/>
              </a:spcBef>
              <a:spcAft>
                <a:spcPts val="265"/>
              </a:spcAft>
              <a:buClr>
                <a:schemeClr val="bg1">
                  <a:lumMod val="50000"/>
                </a:schemeClr>
              </a:buClr>
              <a:buSzPct val="80000"/>
              <a:buFont typeface="Arial" pitchFamily="34" charset="0"/>
              <a:buChar char="●"/>
              <a:defRPr sz="1588">
                <a:solidFill>
                  <a:srgbClr val="000000"/>
                </a:solidFill>
                <a:latin typeface="Calibri" panose="020F0502020204030204" pitchFamily="34" charset="0"/>
                <a:ea typeface="ＭＳ Ｐゴシック" charset="-128"/>
              </a:defRPr>
            </a:lvl3pPr>
            <a:lvl4pPr marL="1012786" indent="-156891" algn="l" defTabSz="899320" rtl="0" fontAlgn="base">
              <a:lnSpc>
                <a:spcPct val="100000"/>
              </a:lnSpc>
              <a:spcBef>
                <a:spcPts val="265"/>
              </a:spcBef>
              <a:spcAft>
                <a:spcPts val="265"/>
              </a:spcAft>
              <a:buClr>
                <a:schemeClr val="bg1">
                  <a:lumMod val="50000"/>
                </a:schemeClr>
              </a:buClr>
              <a:buSzPct val="80000"/>
              <a:buFont typeface="Arial" pitchFamily="34" charset="0"/>
              <a:buChar char="−"/>
              <a:defRPr sz="1412">
                <a:solidFill>
                  <a:srgbClr val="000000"/>
                </a:solidFill>
                <a:latin typeface="Calibri" panose="020F0502020204030204" pitchFamily="34" charset="0"/>
                <a:ea typeface="ＭＳ Ｐゴシック" charset="-128"/>
              </a:defRPr>
            </a:lvl4pPr>
            <a:lvl5pPr marL="1210300" indent="-148486" algn="l" defTabSz="899320" rtl="0" fontAlgn="base">
              <a:lnSpc>
                <a:spcPct val="100000"/>
              </a:lnSpc>
              <a:spcBef>
                <a:spcPts val="265"/>
              </a:spcBef>
              <a:spcAft>
                <a:spcPts val="265"/>
              </a:spcAft>
              <a:buClr>
                <a:schemeClr val="bg1">
                  <a:lumMod val="50000"/>
                </a:schemeClr>
              </a:buClr>
              <a:buSzPct val="80000"/>
              <a:buFont typeface="Arial" pitchFamily="34" charset="0"/>
              <a:buChar char="▪"/>
              <a:defRPr sz="1412">
                <a:solidFill>
                  <a:srgbClr val="000000"/>
                </a:solidFill>
                <a:latin typeface="Calibri" panose="020F0502020204030204" pitchFamily="34" charset="0"/>
                <a:ea typeface="ＭＳ Ｐゴシック" charset="-128"/>
              </a:defRPr>
            </a:lvl5pPr>
            <a:lvl6pPr marL="2426203" indent="-224130" algn="l" defTabSz="899320" rtl="0" fontAlgn="base">
              <a:lnSpc>
                <a:spcPts val="2559"/>
              </a:lnSpc>
              <a:spcBef>
                <a:spcPct val="0"/>
              </a:spcBef>
              <a:spcAft>
                <a:spcPts val="585"/>
              </a:spcAft>
              <a:defRPr sz="1235">
                <a:solidFill>
                  <a:srgbClr val="666666"/>
                </a:solidFill>
                <a:latin typeface="+mn-lt"/>
                <a:ea typeface="ＭＳ Ｐゴシック" charset="-128"/>
              </a:defRPr>
            </a:lvl6pPr>
            <a:lvl7pPr marL="2829636" indent="-224130" algn="l" defTabSz="899320" rtl="0" fontAlgn="base">
              <a:lnSpc>
                <a:spcPts val="2559"/>
              </a:lnSpc>
              <a:spcBef>
                <a:spcPct val="0"/>
              </a:spcBef>
              <a:spcAft>
                <a:spcPts val="585"/>
              </a:spcAft>
              <a:defRPr sz="1235">
                <a:solidFill>
                  <a:srgbClr val="666666"/>
                </a:solidFill>
                <a:latin typeface="+mn-lt"/>
                <a:ea typeface="ＭＳ Ｐゴシック" charset="-128"/>
              </a:defRPr>
            </a:lvl7pPr>
            <a:lvl8pPr marL="3233069" indent="-224130" algn="l" defTabSz="899320" rtl="0" fontAlgn="base">
              <a:lnSpc>
                <a:spcPts val="2559"/>
              </a:lnSpc>
              <a:spcBef>
                <a:spcPct val="0"/>
              </a:spcBef>
              <a:spcAft>
                <a:spcPts val="585"/>
              </a:spcAft>
              <a:defRPr sz="1235">
                <a:solidFill>
                  <a:srgbClr val="666666"/>
                </a:solidFill>
                <a:latin typeface="+mn-lt"/>
                <a:ea typeface="ＭＳ Ｐゴシック" charset="-128"/>
              </a:defRPr>
            </a:lvl8pPr>
            <a:lvl9pPr marL="3636503" indent="-224130" algn="l" defTabSz="899320" rtl="0" fontAlgn="base">
              <a:lnSpc>
                <a:spcPts val="2559"/>
              </a:lnSpc>
              <a:spcBef>
                <a:spcPct val="0"/>
              </a:spcBef>
              <a:spcAft>
                <a:spcPts val="585"/>
              </a:spcAft>
              <a:defRPr sz="1235">
                <a:solidFill>
                  <a:srgbClr val="666666"/>
                </a:solidFill>
                <a:latin typeface="+mn-lt"/>
                <a:ea typeface="ＭＳ Ｐゴシック" charset="-128"/>
              </a:defRPr>
            </a:lvl9pPr>
          </a:lstStyle>
          <a:p>
            <a:pPr marL="254947" marR="0" lvl="0" indent="-254947" algn="l" defTabSz="899320" rtl="0" eaLnBrk="1" fontAlgn="base" latinLnBrk="0" hangingPunct="1">
              <a:lnSpc>
                <a:spcPct val="100000"/>
              </a:lnSpc>
              <a:spcBef>
                <a:spcPts val="265"/>
              </a:spcBef>
              <a:spcAft>
                <a:spcPts val="265"/>
              </a:spcAft>
              <a:buClr>
                <a:srgbClr val="004FA6"/>
              </a:buClr>
              <a:buSzPct val="80000"/>
              <a:buFont typeface="Wingdings" pitchFamily="2" charset="2"/>
              <a:buChar char=""/>
              <a:tabLst/>
              <a:defRPr/>
            </a:pPr>
            <a:r>
              <a:rPr kumimoji="0" lang="en-US" sz="2118"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Each wing is 90%  covered with Photovoltaic Cells – 27% conversion efficiency with knockdown. Inverted Meta Morphic IMM cells are used for weight reduction</a:t>
            </a:r>
          </a:p>
          <a:p>
            <a:pPr marL="254947" marR="0" lvl="0" indent="-254947" algn="l" defTabSz="899320" rtl="0" eaLnBrk="1" fontAlgn="base" latinLnBrk="0" hangingPunct="1">
              <a:lnSpc>
                <a:spcPct val="100000"/>
              </a:lnSpc>
              <a:spcBef>
                <a:spcPts val="265"/>
              </a:spcBef>
              <a:spcAft>
                <a:spcPts val="265"/>
              </a:spcAft>
              <a:buClr>
                <a:srgbClr val="004FA6"/>
              </a:buClr>
              <a:buSzPct val="80000"/>
              <a:buFont typeface="Wingdings" pitchFamily="2" charset="2"/>
              <a:buChar char=""/>
              <a:tabLst/>
              <a:defRPr/>
            </a:pPr>
            <a:r>
              <a:rPr lang="en-US" kern="0" dirty="0"/>
              <a:t>Hub and Sail Node Arrays sized for max</a:t>
            </a:r>
            <a:r>
              <a:rPr kumimoji="0" lang="en-US" sz="2118"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61 deg Off-Point</a:t>
            </a:r>
          </a:p>
          <a:p>
            <a:pPr marL="254947" marR="0" lvl="0" indent="-254947" algn="l" defTabSz="899320" rtl="0" eaLnBrk="1" fontAlgn="base" latinLnBrk="0" hangingPunct="1">
              <a:lnSpc>
                <a:spcPct val="100000"/>
              </a:lnSpc>
              <a:spcBef>
                <a:spcPts val="265"/>
              </a:spcBef>
              <a:spcAft>
                <a:spcPts val="265"/>
              </a:spcAft>
              <a:buClr>
                <a:srgbClr val="004FA6"/>
              </a:buClr>
              <a:buSzPct val="80000"/>
              <a:buFont typeface="Wingdings" pitchFamily="2" charset="2"/>
              <a:buChar char=""/>
              <a:tabLst/>
              <a:defRPr/>
            </a:pPr>
            <a:r>
              <a:rPr kumimoji="0" lang="en-US" sz="2118"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Assume 3% yearly degradation rate</a:t>
            </a:r>
          </a:p>
        </p:txBody>
      </p:sp>
      <p:graphicFrame>
        <p:nvGraphicFramePr>
          <p:cNvPr id="6" name="Table 6">
            <a:extLst>
              <a:ext uri="{FF2B5EF4-FFF2-40B4-BE49-F238E27FC236}">
                <a16:creationId xmlns:a16="http://schemas.microsoft.com/office/drawing/2014/main" id="{76A0AAED-0859-21D9-05E3-65D49D1F366C}"/>
              </a:ext>
            </a:extLst>
          </p:cNvPr>
          <p:cNvGraphicFramePr>
            <a:graphicFrameLocks noGrp="1"/>
          </p:cNvGraphicFramePr>
          <p:nvPr/>
        </p:nvGraphicFramePr>
        <p:xfrm>
          <a:off x="2032000" y="3594751"/>
          <a:ext cx="8128000" cy="175260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662459990"/>
                    </a:ext>
                  </a:extLst>
                </a:gridCol>
                <a:gridCol w="2032000">
                  <a:extLst>
                    <a:ext uri="{9D8B030D-6E8A-4147-A177-3AD203B41FA5}">
                      <a16:colId xmlns:a16="http://schemas.microsoft.com/office/drawing/2014/main" val="1352075677"/>
                    </a:ext>
                  </a:extLst>
                </a:gridCol>
                <a:gridCol w="2032000">
                  <a:extLst>
                    <a:ext uri="{9D8B030D-6E8A-4147-A177-3AD203B41FA5}">
                      <a16:colId xmlns:a16="http://schemas.microsoft.com/office/drawing/2014/main" val="1883676122"/>
                    </a:ext>
                  </a:extLst>
                </a:gridCol>
                <a:gridCol w="2032000">
                  <a:extLst>
                    <a:ext uri="{9D8B030D-6E8A-4147-A177-3AD203B41FA5}">
                      <a16:colId xmlns:a16="http://schemas.microsoft.com/office/drawing/2014/main" val="663585223"/>
                    </a:ext>
                  </a:extLst>
                </a:gridCol>
              </a:tblGrid>
              <a:tr h="370840">
                <a:tc>
                  <a:txBody>
                    <a:bodyPr/>
                    <a:lstStyle/>
                    <a:p>
                      <a:pPr algn="ctr"/>
                      <a:r>
                        <a:rPr lang="en-US" dirty="0"/>
                        <a:t>Case</a:t>
                      </a:r>
                    </a:p>
                  </a:txBody>
                  <a:tcPr/>
                </a:tc>
                <a:tc>
                  <a:txBody>
                    <a:bodyPr/>
                    <a:lstStyle/>
                    <a:p>
                      <a:pPr algn="ctr"/>
                      <a:r>
                        <a:rPr lang="en-US" dirty="0"/>
                        <a:t>Area (m</a:t>
                      </a:r>
                      <a:r>
                        <a:rPr lang="en-US" baseline="30000" dirty="0"/>
                        <a:t>2</a:t>
                      </a:r>
                      <a:r>
                        <a:rPr lang="en-US" baseline="0" dirty="0"/>
                        <a:t>)</a:t>
                      </a:r>
                      <a:endParaRPr lang="en-US" dirty="0"/>
                    </a:p>
                  </a:txBody>
                  <a:tcPr/>
                </a:tc>
                <a:tc>
                  <a:txBody>
                    <a:bodyPr/>
                    <a:lstStyle/>
                    <a:p>
                      <a:pPr algn="ctr"/>
                      <a:r>
                        <a:rPr lang="en-US" dirty="0"/>
                        <a:t>Predicted</a:t>
                      </a:r>
                    </a:p>
                    <a:p>
                      <a:pPr algn="ctr"/>
                      <a:r>
                        <a:rPr lang="en-US" dirty="0"/>
                        <a:t>Mass(kg)</a:t>
                      </a:r>
                    </a:p>
                  </a:txBody>
                  <a:tcPr/>
                </a:tc>
                <a:tc>
                  <a:txBody>
                    <a:bodyPr/>
                    <a:lstStyle/>
                    <a:p>
                      <a:pPr algn="ctr"/>
                      <a:r>
                        <a:rPr lang="en-US" dirty="0"/>
                        <a:t>Power Production (W)</a:t>
                      </a:r>
                    </a:p>
                  </a:txBody>
                  <a:tcPr/>
                </a:tc>
                <a:extLst>
                  <a:ext uri="{0D108BD9-81ED-4DB2-BD59-A6C34878D82A}">
                    <a16:rowId xmlns:a16="http://schemas.microsoft.com/office/drawing/2014/main" val="4036906178"/>
                  </a:ext>
                </a:extLst>
              </a:tr>
              <a:tr h="370840">
                <a:tc>
                  <a:txBody>
                    <a:bodyPr/>
                    <a:lstStyle/>
                    <a:p>
                      <a:r>
                        <a:rPr lang="en-US" dirty="0"/>
                        <a:t>Hub</a:t>
                      </a:r>
                    </a:p>
                  </a:txBody>
                  <a:tcPr/>
                </a:tc>
                <a:tc>
                  <a:txBody>
                    <a:bodyPr/>
                    <a:lstStyle/>
                    <a:p>
                      <a:pPr algn="r"/>
                      <a:r>
                        <a:rPr lang="en-US" dirty="0"/>
                        <a:t>3.2</a:t>
                      </a:r>
                    </a:p>
                  </a:txBody>
                  <a:tcPr/>
                </a:tc>
                <a:tc>
                  <a:txBody>
                    <a:bodyPr/>
                    <a:lstStyle/>
                    <a:p>
                      <a:pPr algn="r"/>
                      <a:r>
                        <a:rPr lang="en-US" dirty="0"/>
                        <a:t>8.6</a:t>
                      </a:r>
                    </a:p>
                  </a:txBody>
                  <a:tcPr/>
                </a:tc>
                <a:tc>
                  <a:txBody>
                    <a:bodyPr/>
                    <a:lstStyle/>
                    <a:p>
                      <a:pPr algn="r"/>
                      <a:r>
                        <a:rPr lang="en-US" dirty="0"/>
                        <a:t>466</a:t>
                      </a:r>
                    </a:p>
                  </a:txBody>
                  <a:tcPr/>
                </a:tc>
                <a:extLst>
                  <a:ext uri="{0D108BD9-81ED-4DB2-BD59-A6C34878D82A}">
                    <a16:rowId xmlns:a16="http://schemas.microsoft.com/office/drawing/2014/main" val="3871908696"/>
                  </a:ext>
                </a:extLst>
              </a:tr>
              <a:tr h="370840">
                <a:tc>
                  <a:txBody>
                    <a:bodyPr/>
                    <a:lstStyle/>
                    <a:p>
                      <a:r>
                        <a:rPr lang="en-US" dirty="0"/>
                        <a:t>Sail Node</a:t>
                      </a:r>
                    </a:p>
                  </a:txBody>
                  <a:tcPr/>
                </a:tc>
                <a:tc>
                  <a:txBody>
                    <a:bodyPr/>
                    <a:lstStyle/>
                    <a:p>
                      <a:pPr algn="r"/>
                      <a:r>
                        <a:rPr lang="en-US" dirty="0"/>
                        <a:t>2.3</a:t>
                      </a:r>
                    </a:p>
                  </a:txBody>
                  <a:tcPr/>
                </a:tc>
                <a:tc>
                  <a:txBody>
                    <a:bodyPr/>
                    <a:lstStyle/>
                    <a:p>
                      <a:pPr algn="r"/>
                      <a:r>
                        <a:rPr lang="en-US" dirty="0"/>
                        <a:t>6.0</a:t>
                      </a:r>
                    </a:p>
                  </a:txBody>
                  <a:tcPr/>
                </a:tc>
                <a:tc>
                  <a:txBody>
                    <a:bodyPr/>
                    <a:lstStyle/>
                    <a:p>
                      <a:pPr algn="r"/>
                      <a:r>
                        <a:rPr lang="en-US" dirty="0"/>
                        <a:t>332</a:t>
                      </a:r>
                    </a:p>
                  </a:txBody>
                  <a:tcPr/>
                </a:tc>
                <a:extLst>
                  <a:ext uri="{0D108BD9-81ED-4DB2-BD59-A6C34878D82A}">
                    <a16:rowId xmlns:a16="http://schemas.microsoft.com/office/drawing/2014/main" val="3859011033"/>
                  </a:ext>
                </a:extLst>
              </a:tr>
              <a:tr h="370840">
                <a:tc>
                  <a:txBody>
                    <a:bodyPr/>
                    <a:lstStyle/>
                    <a:p>
                      <a:r>
                        <a:rPr lang="en-US" dirty="0"/>
                        <a:t>Chem Node</a:t>
                      </a:r>
                    </a:p>
                  </a:txBody>
                  <a:tcPr/>
                </a:tc>
                <a:tc>
                  <a:txBody>
                    <a:bodyPr/>
                    <a:lstStyle/>
                    <a:p>
                      <a:pPr algn="r"/>
                      <a:r>
                        <a:rPr lang="en-US" dirty="0"/>
                        <a:t>2.7</a:t>
                      </a:r>
                    </a:p>
                  </a:txBody>
                  <a:tcPr/>
                </a:tc>
                <a:tc>
                  <a:txBody>
                    <a:bodyPr/>
                    <a:lstStyle/>
                    <a:p>
                      <a:pPr algn="r"/>
                      <a:r>
                        <a:rPr lang="en-US" dirty="0"/>
                        <a:t>7.0</a:t>
                      </a:r>
                    </a:p>
                  </a:txBody>
                  <a:tcPr/>
                </a:tc>
                <a:tc>
                  <a:txBody>
                    <a:bodyPr/>
                    <a:lstStyle/>
                    <a:p>
                      <a:pPr algn="r"/>
                      <a:r>
                        <a:rPr lang="en-US" dirty="0"/>
                        <a:t>387</a:t>
                      </a:r>
                    </a:p>
                  </a:txBody>
                  <a:tcPr/>
                </a:tc>
                <a:extLst>
                  <a:ext uri="{0D108BD9-81ED-4DB2-BD59-A6C34878D82A}">
                    <a16:rowId xmlns:a16="http://schemas.microsoft.com/office/drawing/2014/main" val="1683077472"/>
                  </a:ext>
                </a:extLst>
              </a:tr>
            </a:tbl>
          </a:graphicData>
        </a:graphic>
      </p:graphicFrame>
    </p:spTree>
    <p:extLst>
      <p:ext uri="{BB962C8B-B14F-4D97-AF65-F5344CB8AC3E}">
        <p14:creationId xmlns:p14="http://schemas.microsoft.com/office/powerpoint/2010/main" val="427963189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73F92-DD8F-D747-592B-51658EC76EDA}"/>
              </a:ext>
            </a:extLst>
          </p:cNvPr>
          <p:cNvSpPr>
            <a:spLocks noGrp="1"/>
          </p:cNvSpPr>
          <p:nvPr>
            <p:ph type="title"/>
          </p:nvPr>
        </p:nvSpPr>
        <p:spPr/>
        <p:txBody>
          <a:bodyPr/>
          <a:lstStyle/>
          <a:p>
            <a:r>
              <a:rPr lang="en-US" dirty="0"/>
              <a:t>Energy Storage</a:t>
            </a:r>
          </a:p>
        </p:txBody>
      </p:sp>
      <p:sp>
        <p:nvSpPr>
          <p:cNvPr id="3" name="Rectangle 2">
            <a:extLst>
              <a:ext uri="{FF2B5EF4-FFF2-40B4-BE49-F238E27FC236}">
                <a16:creationId xmlns:a16="http://schemas.microsoft.com/office/drawing/2014/main" id="{A98D5AF3-6A27-E31D-AC6C-3B871B0E8D6D}"/>
              </a:ext>
            </a:extLst>
          </p:cNvPr>
          <p:cNvSpPr/>
          <p:nvPr/>
        </p:nvSpPr>
        <p:spPr>
          <a:xfrm>
            <a:off x="-8795" y="735191"/>
            <a:ext cx="12191999" cy="591732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7">
            <a:extLst>
              <a:ext uri="{FF2B5EF4-FFF2-40B4-BE49-F238E27FC236}">
                <a16:creationId xmlns:a16="http://schemas.microsoft.com/office/drawing/2014/main" id="{982738AA-C8C2-FC8D-E9AF-BE8A7C738DE0}"/>
              </a:ext>
            </a:extLst>
          </p:cNvPr>
          <p:cNvSpPr txBox="1">
            <a:spLocks/>
          </p:cNvSpPr>
          <p:nvPr/>
        </p:nvSpPr>
        <p:spPr bwMode="auto">
          <a:xfrm>
            <a:off x="4639585" y="1264899"/>
            <a:ext cx="6759737" cy="1998350"/>
          </a:xfrm>
          <a:prstGeom prst="rect">
            <a:avLst/>
          </a:prstGeom>
          <a:noFill/>
          <a:ln w="9525">
            <a:noFill/>
            <a:miter lim="800000"/>
            <a:headEnd/>
            <a:tailEnd/>
          </a:ln>
          <a:effectLst/>
        </p:spPr>
        <p:txBody>
          <a:bodyPr vert="horz" wrap="square" lIns="101882" tIns="50941" rIns="101882" bIns="50941" numCol="1" anchor="t" anchorCtr="0" compatLnSpc="1">
            <a:prstTxWarp prst="textNoShape">
              <a:avLst/>
            </a:prstTxWarp>
          </a:bodyPr>
          <a:lstStyle>
            <a:lvl1pPr marL="254947" indent="-254947" algn="l" defTabSz="899320" rtl="0" fontAlgn="base">
              <a:lnSpc>
                <a:spcPct val="100000"/>
              </a:lnSpc>
              <a:spcBef>
                <a:spcPts val="265"/>
              </a:spcBef>
              <a:spcAft>
                <a:spcPts val="265"/>
              </a:spcAft>
              <a:buClr>
                <a:srgbClr val="004FA6"/>
              </a:buClr>
              <a:buSzPct val="80000"/>
              <a:buFont typeface="Wingdings" pitchFamily="2" charset="2"/>
              <a:buChar char=""/>
              <a:defRPr sz="2118">
                <a:solidFill>
                  <a:srgbClr val="000000"/>
                </a:solidFill>
                <a:latin typeface="Calibri" panose="020F0502020204030204" pitchFamily="34" charset="0"/>
                <a:ea typeface="+mn-ea"/>
                <a:cs typeface="+mn-cs"/>
              </a:defRPr>
            </a:lvl1pPr>
            <a:lvl2pPr marL="560324" indent="-256349" algn="l" defTabSz="899320" rtl="0" fontAlgn="base">
              <a:lnSpc>
                <a:spcPct val="100000"/>
              </a:lnSpc>
              <a:spcBef>
                <a:spcPts val="265"/>
              </a:spcBef>
              <a:spcAft>
                <a:spcPts val="265"/>
              </a:spcAft>
              <a:buClr>
                <a:schemeClr val="accent2">
                  <a:lumMod val="75000"/>
                </a:schemeClr>
              </a:buClr>
              <a:buSzPct val="75000"/>
              <a:buFont typeface="Wingdings" pitchFamily="2" charset="2"/>
              <a:buChar char="u"/>
              <a:defRPr sz="1765">
                <a:solidFill>
                  <a:srgbClr val="000000"/>
                </a:solidFill>
                <a:latin typeface="Calibri" panose="020F0502020204030204" pitchFamily="34" charset="0"/>
                <a:ea typeface="ＭＳ Ｐゴシック" charset="-128"/>
              </a:defRPr>
            </a:lvl2pPr>
            <a:lvl3pPr marL="806867" indent="-197515" algn="l" defTabSz="899320" rtl="0" fontAlgn="base">
              <a:lnSpc>
                <a:spcPct val="100000"/>
              </a:lnSpc>
              <a:spcBef>
                <a:spcPts val="265"/>
              </a:spcBef>
              <a:spcAft>
                <a:spcPts val="265"/>
              </a:spcAft>
              <a:buClr>
                <a:schemeClr val="bg1">
                  <a:lumMod val="50000"/>
                </a:schemeClr>
              </a:buClr>
              <a:buSzPct val="80000"/>
              <a:buFont typeface="Arial" pitchFamily="34" charset="0"/>
              <a:buChar char="●"/>
              <a:defRPr sz="1588">
                <a:solidFill>
                  <a:srgbClr val="000000"/>
                </a:solidFill>
                <a:latin typeface="Calibri" panose="020F0502020204030204" pitchFamily="34" charset="0"/>
                <a:ea typeface="ＭＳ Ｐゴシック" charset="-128"/>
              </a:defRPr>
            </a:lvl3pPr>
            <a:lvl4pPr marL="1012786" indent="-156891" algn="l" defTabSz="899320" rtl="0" fontAlgn="base">
              <a:lnSpc>
                <a:spcPct val="100000"/>
              </a:lnSpc>
              <a:spcBef>
                <a:spcPts val="265"/>
              </a:spcBef>
              <a:spcAft>
                <a:spcPts val="265"/>
              </a:spcAft>
              <a:buClr>
                <a:schemeClr val="bg1">
                  <a:lumMod val="50000"/>
                </a:schemeClr>
              </a:buClr>
              <a:buSzPct val="80000"/>
              <a:buFont typeface="Arial" pitchFamily="34" charset="0"/>
              <a:buChar char="−"/>
              <a:defRPr sz="1412">
                <a:solidFill>
                  <a:srgbClr val="000000"/>
                </a:solidFill>
                <a:latin typeface="Calibri" panose="020F0502020204030204" pitchFamily="34" charset="0"/>
                <a:ea typeface="ＭＳ Ｐゴシック" charset="-128"/>
              </a:defRPr>
            </a:lvl4pPr>
            <a:lvl5pPr marL="1210300" indent="-148486" algn="l" defTabSz="899320" rtl="0" fontAlgn="base">
              <a:lnSpc>
                <a:spcPct val="100000"/>
              </a:lnSpc>
              <a:spcBef>
                <a:spcPts val="265"/>
              </a:spcBef>
              <a:spcAft>
                <a:spcPts val="265"/>
              </a:spcAft>
              <a:buClr>
                <a:schemeClr val="bg1">
                  <a:lumMod val="50000"/>
                </a:schemeClr>
              </a:buClr>
              <a:buSzPct val="80000"/>
              <a:buFont typeface="Arial" pitchFamily="34" charset="0"/>
              <a:buChar char="▪"/>
              <a:defRPr sz="1412">
                <a:solidFill>
                  <a:srgbClr val="000000"/>
                </a:solidFill>
                <a:latin typeface="Calibri" panose="020F0502020204030204" pitchFamily="34" charset="0"/>
                <a:ea typeface="ＭＳ Ｐゴシック" charset="-128"/>
              </a:defRPr>
            </a:lvl5pPr>
            <a:lvl6pPr marL="2426203" indent="-224130" algn="l" defTabSz="899320" rtl="0" fontAlgn="base">
              <a:lnSpc>
                <a:spcPts val="2559"/>
              </a:lnSpc>
              <a:spcBef>
                <a:spcPct val="0"/>
              </a:spcBef>
              <a:spcAft>
                <a:spcPts val="585"/>
              </a:spcAft>
              <a:defRPr sz="1235">
                <a:solidFill>
                  <a:srgbClr val="666666"/>
                </a:solidFill>
                <a:latin typeface="+mn-lt"/>
                <a:ea typeface="ＭＳ Ｐゴシック" charset="-128"/>
              </a:defRPr>
            </a:lvl6pPr>
            <a:lvl7pPr marL="2829636" indent="-224130" algn="l" defTabSz="899320" rtl="0" fontAlgn="base">
              <a:lnSpc>
                <a:spcPts val="2559"/>
              </a:lnSpc>
              <a:spcBef>
                <a:spcPct val="0"/>
              </a:spcBef>
              <a:spcAft>
                <a:spcPts val="585"/>
              </a:spcAft>
              <a:defRPr sz="1235">
                <a:solidFill>
                  <a:srgbClr val="666666"/>
                </a:solidFill>
                <a:latin typeface="+mn-lt"/>
                <a:ea typeface="ＭＳ Ｐゴシック" charset="-128"/>
              </a:defRPr>
            </a:lvl7pPr>
            <a:lvl8pPr marL="3233069" indent="-224130" algn="l" defTabSz="899320" rtl="0" fontAlgn="base">
              <a:lnSpc>
                <a:spcPts val="2559"/>
              </a:lnSpc>
              <a:spcBef>
                <a:spcPct val="0"/>
              </a:spcBef>
              <a:spcAft>
                <a:spcPts val="585"/>
              </a:spcAft>
              <a:defRPr sz="1235">
                <a:solidFill>
                  <a:srgbClr val="666666"/>
                </a:solidFill>
                <a:latin typeface="+mn-lt"/>
                <a:ea typeface="ＭＳ Ｐゴシック" charset="-128"/>
              </a:defRPr>
            </a:lvl8pPr>
            <a:lvl9pPr marL="3636503" indent="-224130" algn="l" defTabSz="899320" rtl="0" fontAlgn="base">
              <a:lnSpc>
                <a:spcPts val="2559"/>
              </a:lnSpc>
              <a:spcBef>
                <a:spcPct val="0"/>
              </a:spcBef>
              <a:spcAft>
                <a:spcPts val="585"/>
              </a:spcAft>
              <a:defRPr sz="1235">
                <a:solidFill>
                  <a:srgbClr val="666666"/>
                </a:solidFill>
                <a:latin typeface="+mn-lt"/>
                <a:ea typeface="ＭＳ Ｐゴシック" charset="-128"/>
              </a:defRPr>
            </a:lvl9pPr>
          </a:lstStyle>
          <a:p>
            <a:pPr marL="254947" marR="0" lvl="0" indent="-254947" algn="l" defTabSz="899320" rtl="0" eaLnBrk="1" fontAlgn="base" latinLnBrk="0" hangingPunct="1">
              <a:lnSpc>
                <a:spcPct val="100000"/>
              </a:lnSpc>
              <a:spcBef>
                <a:spcPts val="265"/>
              </a:spcBef>
              <a:spcAft>
                <a:spcPts val="265"/>
              </a:spcAft>
              <a:buClr>
                <a:srgbClr val="004FA6"/>
              </a:buClr>
              <a:buSzPct val="80000"/>
              <a:buFont typeface="Wingdings" pitchFamily="2" charset="2"/>
              <a:buChar char=""/>
              <a:tabLst/>
              <a:defRPr/>
            </a:pPr>
            <a:r>
              <a:rPr lang="en-US" kern="0" dirty="0"/>
              <a:t>Each Battery is comprised of </a:t>
            </a:r>
            <a:r>
              <a:rPr lang="en-US" dirty="0"/>
              <a:t>LG INR18650 MJ1 Cells </a:t>
            </a:r>
            <a:endParaRPr kumimoji="0" lang="en-US" sz="2118"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254947" marR="0" lvl="0" indent="-254947" algn="l" defTabSz="899320" rtl="0" eaLnBrk="1" fontAlgn="base" latinLnBrk="0" hangingPunct="1">
              <a:lnSpc>
                <a:spcPct val="100000"/>
              </a:lnSpc>
              <a:spcBef>
                <a:spcPts val="265"/>
              </a:spcBef>
              <a:spcAft>
                <a:spcPts val="265"/>
              </a:spcAft>
              <a:buClr>
                <a:srgbClr val="004FA6"/>
              </a:buClr>
              <a:buSzPct val="80000"/>
              <a:buFont typeface="Wingdings" pitchFamily="2" charset="2"/>
              <a:buChar char=""/>
              <a:tabLst/>
              <a:defRPr/>
            </a:pPr>
            <a:r>
              <a:rPr kumimoji="0" lang="en-US" sz="2118"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28VDC requires (8) 3.6V Cells / String</a:t>
            </a:r>
          </a:p>
          <a:p>
            <a:pPr marL="254947" marR="0" lvl="0" indent="-254947" algn="l" defTabSz="899320" rtl="0" eaLnBrk="1" fontAlgn="base" latinLnBrk="0" hangingPunct="1">
              <a:lnSpc>
                <a:spcPct val="100000"/>
              </a:lnSpc>
              <a:spcBef>
                <a:spcPts val="265"/>
              </a:spcBef>
              <a:spcAft>
                <a:spcPts val="265"/>
              </a:spcAft>
              <a:buClr>
                <a:srgbClr val="004FA6"/>
              </a:buClr>
              <a:buSzPct val="80000"/>
              <a:buFont typeface="Wingdings" pitchFamily="2" charset="2"/>
              <a:buChar char=""/>
              <a:tabLst/>
              <a:defRPr/>
            </a:pPr>
            <a:r>
              <a:rPr kumimoji="0" lang="en-US" sz="2118"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At 65% Depth of Discharge, each string will provide 65.7 </a:t>
            </a:r>
            <a:r>
              <a:rPr kumimoji="0" lang="en-US" sz="2118" b="0" i="0" u="none" strike="noStrike" kern="0" cap="none" spc="0" normalizeH="0" baseline="0" noProof="0" dirty="0" err="1">
                <a:ln>
                  <a:noFill/>
                </a:ln>
                <a:solidFill>
                  <a:srgbClr val="000000"/>
                </a:solidFill>
                <a:effectLst/>
                <a:uLnTx/>
                <a:uFillTx/>
                <a:latin typeface="Calibri" panose="020F0502020204030204" pitchFamily="34" charset="0"/>
                <a:ea typeface="+mn-ea"/>
                <a:cs typeface="+mn-cs"/>
              </a:rPr>
              <a:t>Whr</a:t>
            </a:r>
            <a:r>
              <a:rPr kumimoji="0" lang="en-US" sz="2118"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energy</a:t>
            </a:r>
          </a:p>
          <a:p>
            <a:pPr marL="254947" marR="0" lvl="0" indent="-254947" algn="l" defTabSz="899320" rtl="0" eaLnBrk="1" fontAlgn="base" latinLnBrk="0" hangingPunct="1">
              <a:lnSpc>
                <a:spcPct val="100000"/>
              </a:lnSpc>
              <a:spcBef>
                <a:spcPts val="265"/>
              </a:spcBef>
              <a:spcAft>
                <a:spcPts val="265"/>
              </a:spcAft>
              <a:buClr>
                <a:srgbClr val="004FA6"/>
              </a:buClr>
              <a:buSzPct val="80000"/>
              <a:buFont typeface="Wingdings" pitchFamily="2" charset="2"/>
              <a:buChar char=""/>
              <a:tabLst/>
              <a:defRPr/>
            </a:pPr>
            <a:r>
              <a:rPr lang="en-US" kern="0" dirty="0"/>
              <a:t>De-Tumble phase sizes battery for every case</a:t>
            </a:r>
            <a:endParaRPr kumimoji="0" lang="en-US" sz="2118"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graphicFrame>
        <p:nvGraphicFramePr>
          <p:cNvPr id="6" name="Table 6">
            <a:extLst>
              <a:ext uri="{FF2B5EF4-FFF2-40B4-BE49-F238E27FC236}">
                <a16:creationId xmlns:a16="http://schemas.microsoft.com/office/drawing/2014/main" id="{76A0AAED-0859-21D9-05E3-65D49D1F366C}"/>
              </a:ext>
            </a:extLst>
          </p:cNvPr>
          <p:cNvGraphicFramePr>
            <a:graphicFrameLocks noGrp="1"/>
          </p:cNvGraphicFramePr>
          <p:nvPr/>
        </p:nvGraphicFramePr>
        <p:xfrm>
          <a:off x="2032000" y="3594751"/>
          <a:ext cx="8128000" cy="177012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662459990"/>
                    </a:ext>
                  </a:extLst>
                </a:gridCol>
                <a:gridCol w="2032000">
                  <a:extLst>
                    <a:ext uri="{9D8B030D-6E8A-4147-A177-3AD203B41FA5}">
                      <a16:colId xmlns:a16="http://schemas.microsoft.com/office/drawing/2014/main" val="1352075677"/>
                    </a:ext>
                  </a:extLst>
                </a:gridCol>
                <a:gridCol w="2032000">
                  <a:extLst>
                    <a:ext uri="{9D8B030D-6E8A-4147-A177-3AD203B41FA5}">
                      <a16:colId xmlns:a16="http://schemas.microsoft.com/office/drawing/2014/main" val="1883676122"/>
                    </a:ext>
                  </a:extLst>
                </a:gridCol>
                <a:gridCol w="2032000">
                  <a:extLst>
                    <a:ext uri="{9D8B030D-6E8A-4147-A177-3AD203B41FA5}">
                      <a16:colId xmlns:a16="http://schemas.microsoft.com/office/drawing/2014/main" val="663585223"/>
                    </a:ext>
                  </a:extLst>
                </a:gridCol>
              </a:tblGrid>
              <a:tr h="370840">
                <a:tc>
                  <a:txBody>
                    <a:bodyPr/>
                    <a:lstStyle/>
                    <a:p>
                      <a:pPr algn="ctr"/>
                      <a:r>
                        <a:rPr lang="en-US" dirty="0"/>
                        <a:t>Case</a:t>
                      </a:r>
                    </a:p>
                  </a:txBody>
                  <a:tcPr/>
                </a:tc>
                <a:tc>
                  <a:txBody>
                    <a:bodyPr/>
                    <a:lstStyle/>
                    <a:p>
                      <a:pPr algn="ctr"/>
                      <a:r>
                        <a:rPr lang="en-US" dirty="0"/>
                        <a:t>Energy Required</a:t>
                      </a:r>
                    </a:p>
                    <a:p>
                      <a:pPr algn="ctr"/>
                      <a:r>
                        <a:rPr lang="en-US" dirty="0"/>
                        <a:t>(</a:t>
                      </a:r>
                      <a:r>
                        <a:rPr lang="en-US" dirty="0" err="1"/>
                        <a:t>Whr</a:t>
                      </a:r>
                      <a:r>
                        <a:rPr lang="en-US" dirty="0"/>
                        <a:t>)</a:t>
                      </a:r>
                    </a:p>
                  </a:txBody>
                  <a:tcPr/>
                </a:tc>
                <a:tc>
                  <a:txBody>
                    <a:bodyPr/>
                    <a:lstStyle/>
                    <a:p>
                      <a:pPr algn="ctr"/>
                      <a:r>
                        <a:rPr lang="en-US" dirty="0"/>
                        <a:t>Number of Strings</a:t>
                      </a:r>
                    </a:p>
                  </a:txBody>
                  <a:tcPr/>
                </a:tc>
                <a:tc>
                  <a:txBody>
                    <a:bodyPr/>
                    <a:lstStyle/>
                    <a:p>
                      <a:pPr algn="ctr"/>
                      <a:r>
                        <a:rPr lang="en-US" dirty="0"/>
                        <a:t>Predicted Mass (kg)</a:t>
                      </a:r>
                    </a:p>
                  </a:txBody>
                  <a:tcPr/>
                </a:tc>
                <a:extLst>
                  <a:ext uri="{0D108BD9-81ED-4DB2-BD59-A6C34878D82A}">
                    <a16:rowId xmlns:a16="http://schemas.microsoft.com/office/drawing/2014/main" val="4036906178"/>
                  </a:ext>
                </a:extLst>
              </a:tr>
              <a:tr h="370840">
                <a:tc>
                  <a:txBody>
                    <a:bodyPr/>
                    <a:lstStyle/>
                    <a:p>
                      <a:r>
                        <a:rPr lang="en-US" dirty="0"/>
                        <a:t>Hub</a:t>
                      </a:r>
                    </a:p>
                  </a:txBody>
                  <a:tcPr/>
                </a:tc>
                <a:tc>
                  <a:txBody>
                    <a:bodyPr/>
                    <a:lstStyle/>
                    <a:p>
                      <a:pPr algn="r"/>
                      <a:r>
                        <a:rPr lang="en-US" dirty="0"/>
                        <a:t>78</a:t>
                      </a:r>
                    </a:p>
                  </a:txBody>
                  <a:tcPr/>
                </a:tc>
                <a:tc>
                  <a:txBody>
                    <a:bodyPr/>
                    <a:lstStyle/>
                    <a:p>
                      <a:pPr algn="r"/>
                      <a:r>
                        <a:rPr lang="en-US" dirty="0"/>
                        <a:t>2</a:t>
                      </a:r>
                    </a:p>
                  </a:txBody>
                  <a:tcPr/>
                </a:tc>
                <a:tc>
                  <a:txBody>
                    <a:bodyPr/>
                    <a:lstStyle/>
                    <a:p>
                      <a:pPr algn="r"/>
                      <a:r>
                        <a:rPr lang="en-US" dirty="0"/>
                        <a:t>1.2</a:t>
                      </a:r>
                    </a:p>
                  </a:txBody>
                  <a:tcPr/>
                </a:tc>
                <a:extLst>
                  <a:ext uri="{0D108BD9-81ED-4DB2-BD59-A6C34878D82A}">
                    <a16:rowId xmlns:a16="http://schemas.microsoft.com/office/drawing/2014/main" val="3871908696"/>
                  </a:ext>
                </a:extLst>
              </a:tr>
              <a:tr h="388360">
                <a:tc>
                  <a:txBody>
                    <a:bodyPr/>
                    <a:lstStyle/>
                    <a:p>
                      <a:r>
                        <a:rPr lang="en-US" dirty="0"/>
                        <a:t>Sail Node</a:t>
                      </a:r>
                    </a:p>
                  </a:txBody>
                  <a:tcPr/>
                </a:tc>
                <a:tc>
                  <a:txBody>
                    <a:bodyPr/>
                    <a:lstStyle/>
                    <a:p>
                      <a:pPr algn="r"/>
                      <a:r>
                        <a:rPr lang="en-US" dirty="0"/>
                        <a:t>50</a:t>
                      </a:r>
                    </a:p>
                  </a:txBody>
                  <a:tcPr/>
                </a:tc>
                <a:tc>
                  <a:txBody>
                    <a:bodyPr/>
                    <a:lstStyle/>
                    <a:p>
                      <a:pPr algn="r"/>
                      <a:r>
                        <a:rPr lang="en-US" dirty="0"/>
                        <a:t>1</a:t>
                      </a:r>
                    </a:p>
                  </a:txBody>
                  <a:tcPr/>
                </a:tc>
                <a:tc>
                  <a:txBody>
                    <a:bodyPr/>
                    <a:lstStyle/>
                    <a:p>
                      <a:pPr algn="r"/>
                      <a:r>
                        <a:rPr lang="en-US" dirty="0"/>
                        <a:t>0.6</a:t>
                      </a:r>
                    </a:p>
                  </a:txBody>
                  <a:tcPr/>
                </a:tc>
                <a:extLst>
                  <a:ext uri="{0D108BD9-81ED-4DB2-BD59-A6C34878D82A}">
                    <a16:rowId xmlns:a16="http://schemas.microsoft.com/office/drawing/2014/main" val="3859011033"/>
                  </a:ext>
                </a:extLst>
              </a:tr>
              <a:tr h="370840">
                <a:tc>
                  <a:txBody>
                    <a:bodyPr/>
                    <a:lstStyle/>
                    <a:p>
                      <a:r>
                        <a:rPr lang="en-US" dirty="0"/>
                        <a:t>Chem Node</a:t>
                      </a:r>
                    </a:p>
                  </a:txBody>
                  <a:tcPr/>
                </a:tc>
                <a:tc>
                  <a:txBody>
                    <a:bodyPr/>
                    <a:lstStyle/>
                    <a:p>
                      <a:pPr algn="r"/>
                      <a:r>
                        <a:rPr lang="en-US" dirty="0"/>
                        <a:t>50</a:t>
                      </a:r>
                    </a:p>
                  </a:txBody>
                  <a:tcPr/>
                </a:tc>
                <a:tc>
                  <a:txBody>
                    <a:bodyPr/>
                    <a:lstStyle/>
                    <a:p>
                      <a:pPr algn="r"/>
                      <a:r>
                        <a:rPr lang="en-US" dirty="0"/>
                        <a:t>1</a:t>
                      </a:r>
                    </a:p>
                  </a:txBody>
                  <a:tcPr/>
                </a:tc>
                <a:tc>
                  <a:txBody>
                    <a:bodyPr/>
                    <a:lstStyle/>
                    <a:p>
                      <a:pPr algn="r"/>
                      <a:r>
                        <a:rPr lang="en-US" dirty="0"/>
                        <a:t>0.6</a:t>
                      </a:r>
                    </a:p>
                  </a:txBody>
                  <a:tcPr/>
                </a:tc>
                <a:extLst>
                  <a:ext uri="{0D108BD9-81ED-4DB2-BD59-A6C34878D82A}">
                    <a16:rowId xmlns:a16="http://schemas.microsoft.com/office/drawing/2014/main" val="1683077472"/>
                  </a:ext>
                </a:extLst>
              </a:tr>
            </a:tbl>
          </a:graphicData>
        </a:graphic>
      </p:graphicFrame>
      <p:pic>
        <p:nvPicPr>
          <p:cNvPr id="5122" name="Picture 2" descr="Figure 4: GomSpace NanoPower BP-X battery pack as a 6 cell system (image credit: GomSpace)">
            <a:extLst>
              <a:ext uri="{FF2B5EF4-FFF2-40B4-BE49-F238E27FC236}">
                <a16:creationId xmlns:a16="http://schemas.microsoft.com/office/drawing/2014/main" id="{A506A3AB-37B6-4191-E9ED-B29D95E59B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221" y="1131200"/>
            <a:ext cx="2447558" cy="1650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671955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73F92-DD8F-D747-592B-51658EC76EDA}"/>
              </a:ext>
            </a:extLst>
          </p:cNvPr>
          <p:cNvSpPr>
            <a:spLocks noGrp="1"/>
          </p:cNvSpPr>
          <p:nvPr>
            <p:ph type="title"/>
          </p:nvPr>
        </p:nvSpPr>
        <p:spPr/>
        <p:txBody>
          <a:bodyPr/>
          <a:lstStyle/>
          <a:p>
            <a:r>
              <a:rPr lang="en-US" dirty="0"/>
              <a:t>Power Electronics</a:t>
            </a:r>
          </a:p>
        </p:txBody>
      </p:sp>
      <p:sp>
        <p:nvSpPr>
          <p:cNvPr id="3" name="Rectangle 2">
            <a:extLst>
              <a:ext uri="{FF2B5EF4-FFF2-40B4-BE49-F238E27FC236}">
                <a16:creationId xmlns:a16="http://schemas.microsoft.com/office/drawing/2014/main" id="{A98D5AF3-6A27-E31D-AC6C-3B871B0E8D6D}"/>
              </a:ext>
            </a:extLst>
          </p:cNvPr>
          <p:cNvSpPr/>
          <p:nvPr/>
        </p:nvSpPr>
        <p:spPr>
          <a:xfrm>
            <a:off x="-8795" y="735191"/>
            <a:ext cx="12191999" cy="591732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7">
            <a:extLst>
              <a:ext uri="{FF2B5EF4-FFF2-40B4-BE49-F238E27FC236}">
                <a16:creationId xmlns:a16="http://schemas.microsoft.com/office/drawing/2014/main" id="{982738AA-C8C2-FC8D-E9AF-BE8A7C738DE0}"/>
              </a:ext>
            </a:extLst>
          </p:cNvPr>
          <p:cNvSpPr txBox="1">
            <a:spLocks/>
          </p:cNvSpPr>
          <p:nvPr/>
        </p:nvSpPr>
        <p:spPr bwMode="auto">
          <a:xfrm>
            <a:off x="4639585" y="1264899"/>
            <a:ext cx="6759737" cy="2876278"/>
          </a:xfrm>
          <a:prstGeom prst="rect">
            <a:avLst/>
          </a:prstGeom>
          <a:noFill/>
          <a:ln w="9525">
            <a:noFill/>
            <a:miter lim="800000"/>
            <a:headEnd/>
            <a:tailEnd/>
          </a:ln>
          <a:effectLst/>
        </p:spPr>
        <p:txBody>
          <a:bodyPr vert="horz" wrap="square" lIns="101882" tIns="50941" rIns="101882" bIns="50941" numCol="1" anchor="t" anchorCtr="0" compatLnSpc="1">
            <a:prstTxWarp prst="textNoShape">
              <a:avLst/>
            </a:prstTxWarp>
          </a:bodyPr>
          <a:lstStyle>
            <a:lvl1pPr marL="254947" indent="-254947" algn="l" defTabSz="899320" rtl="0" fontAlgn="base">
              <a:lnSpc>
                <a:spcPct val="100000"/>
              </a:lnSpc>
              <a:spcBef>
                <a:spcPts val="265"/>
              </a:spcBef>
              <a:spcAft>
                <a:spcPts val="265"/>
              </a:spcAft>
              <a:buClr>
                <a:srgbClr val="004FA6"/>
              </a:buClr>
              <a:buSzPct val="80000"/>
              <a:buFont typeface="Wingdings" pitchFamily="2" charset="2"/>
              <a:buChar char=""/>
              <a:defRPr sz="2118">
                <a:solidFill>
                  <a:srgbClr val="000000"/>
                </a:solidFill>
                <a:latin typeface="Calibri" panose="020F0502020204030204" pitchFamily="34" charset="0"/>
                <a:ea typeface="+mn-ea"/>
                <a:cs typeface="+mn-cs"/>
              </a:defRPr>
            </a:lvl1pPr>
            <a:lvl2pPr marL="560324" indent="-256349" algn="l" defTabSz="899320" rtl="0" fontAlgn="base">
              <a:lnSpc>
                <a:spcPct val="100000"/>
              </a:lnSpc>
              <a:spcBef>
                <a:spcPts val="265"/>
              </a:spcBef>
              <a:spcAft>
                <a:spcPts val="265"/>
              </a:spcAft>
              <a:buClr>
                <a:schemeClr val="accent2">
                  <a:lumMod val="75000"/>
                </a:schemeClr>
              </a:buClr>
              <a:buSzPct val="75000"/>
              <a:buFont typeface="Wingdings" pitchFamily="2" charset="2"/>
              <a:buChar char="u"/>
              <a:defRPr sz="1765">
                <a:solidFill>
                  <a:srgbClr val="000000"/>
                </a:solidFill>
                <a:latin typeface="Calibri" panose="020F0502020204030204" pitchFamily="34" charset="0"/>
                <a:ea typeface="ＭＳ Ｐゴシック" charset="-128"/>
              </a:defRPr>
            </a:lvl2pPr>
            <a:lvl3pPr marL="806867" indent="-197515" algn="l" defTabSz="899320" rtl="0" fontAlgn="base">
              <a:lnSpc>
                <a:spcPct val="100000"/>
              </a:lnSpc>
              <a:spcBef>
                <a:spcPts val="265"/>
              </a:spcBef>
              <a:spcAft>
                <a:spcPts val="265"/>
              </a:spcAft>
              <a:buClr>
                <a:schemeClr val="bg1">
                  <a:lumMod val="50000"/>
                </a:schemeClr>
              </a:buClr>
              <a:buSzPct val="80000"/>
              <a:buFont typeface="Arial" pitchFamily="34" charset="0"/>
              <a:buChar char="●"/>
              <a:defRPr sz="1588">
                <a:solidFill>
                  <a:srgbClr val="000000"/>
                </a:solidFill>
                <a:latin typeface="Calibri" panose="020F0502020204030204" pitchFamily="34" charset="0"/>
                <a:ea typeface="ＭＳ Ｐゴシック" charset="-128"/>
              </a:defRPr>
            </a:lvl3pPr>
            <a:lvl4pPr marL="1012786" indent="-156891" algn="l" defTabSz="899320" rtl="0" fontAlgn="base">
              <a:lnSpc>
                <a:spcPct val="100000"/>
              </a:lnSpc>
              <a:spcBef>
                <a:spcPts val="265"/>
              </a:spcBef>
              <a:spcAft>
                <a:spcPts val="265"/>
              </a:spcAft>
              <a:buClr>
                <a:schemeClr val="bg1">
                  <a:lumMod val="50000"/>
                </a:schemeClr>
              </a:buClr>
              <a:buSzPct val="80000"/>
              <a:buFont typeface="Arial" pitchFamily="34" charset="0"/>
              <a:buChar char="−"/>
              <a:defRPr sz="1412">
                <a:solidFill>
                  <a:srgbClr val="000000"/>
                </a:solidFill>
                <a:latin typeface="Calibri" panose="020F0502020204030204" pitchFamily="34" charset="0"/>
                <a:ea typeface="ＭＳ Ｐゴシック" charset="-128"/>
              </a:defRPr>
            </a:lvl4pPr>
            <a:lvl5pPr marL="1210300" indent="-148486" algn="l" defTabSz="899320" rtl="0" fontAlgn="base">
              <a:lnSpc>
                <a:spcPct val="100000"/>
              </a:lnSpc>
              <a:spcBef>
                <a:spcPts val="265"/>
              </a:spcBef>
              <a:spcAft>
                <a:spcPts val="265"/>
              </a:spcAft>
              <a:buClr>
                <a:schemeClr val="bg1">
                  <a:lumMod val="50000"/>
                </a:schemeClr>
              </a:buClr>
              <a:buSzPct val="80000"/>
              <a:buFont typeface="Arial" pitchFamily="34" charset="0"/>
              <a:buChar char="▪"/>
              <a:defRPr sz="1412">
                <a:solidFill>
                  <a:srgbClr val="000000"/>
                </a:solidFill>
                <a:latin typeface="Calibri" panose="020F0502020204030204" pitchFamily="34" charset="0"/>
                <a:ea typeface="ＭＳ Ｐゴシック" charset="-128"/>
              </a:defRPr>
            </a:lvl5pPr>
            <a:lvl6pPr marL="2426203" indent="-224130" algn="l" defTabSz="899320" rtl="0" fontAlgn="base">
              <a:lnSpc>
                <a:spcPts val="2559"/>
              </a:lnSpc>
              <a:spcBef>
                <a:spcPct val="0"/>
              </a:spcBef>
              <a:spcAft>
                <a:spcPts val="585"/>
              </a:spcAft>
              <a:defRPr sz="1235">
                <a:solidFill>
                  <a:srgbClr val="666666"/>
                </a:solidFill>
                <a:latin typeface="+mn-lt"/>
                <a:ea typeface="ＭＳ Ｐゴシック" charset="-128"/>
              </a:defRPr>
            </a:lvl6pPr>
            <a:lvl7pPr marL="2829636" indent="-224130" algn="l" defTabSz="899320" rtl="0" fontAlgn="base">
              <a:lnSpc>
                <a:spcPts val="2559"/>
              </a:lnSpc>
              <a:spcBef>
                <a:spcPct val="0"/>
              </a:spcBef>
              <a:spcAft>
                <a:spcPts val="585"/>
              </a:spcAft>
              <a:defRPr sz="1235">
                <a:solidFill>
                  <a:srgbClr val="666666"/>
                </a:solidFill>
                <a:latin typeface="+mn-lt"/>
                <a:ea typeface="ＭＳ Ｐゴシック" charset="-128"/>
              </a:defRPr>
            </a:lvl7pPr>
            <a:lvl8pPr marL="3233069" indent="-224130" algn="l" defTabSz="899320" rtl="0" fontAlgn="base">
              <a:lnSpc>
                <a:spcPts val="2559"/>
              </a:lnSpc>
              <a:spcBef>
                <a:spcPct val="0"/>
              </a:spcBef>
              <a:spcAft>
                <a:spcPts val="585"/>
              </a:spcAft>
              <a:defRPr sz="1235">
                <a:solidFill>
                  <a:srgbClr val="666666"/>
                </a:solidFill>
                <a:latin typeface="+mn-lt"/>
                <a:ea typeface="ＭＳ Ｐゴシック" charset="-128"/>
              </a:defRPr>
            </a:lvl8pPr>
            <a:lvl9pPr marL="3636503" indent="-224130" algn="l" defTabSz="899320" rtl="0" fontAlgn="base">
              <a:lnSpc>
                <a:spcPts val="2559"/>
              </a:lnSpc>
              <a:spcBef>
                <a:spcPct val="0"/>
              </a:spcBef>
              <a:spcAft>
                <a:spcPts val="585"/>
              </a:spcAft>
              <a:defRPr sz="1235">
                <a:solidFill>
                  <a:srgbClr val="666666"/>
                </a:solidFill>
                <a:latin typeface="+mn-lt"/>
                <a:ea typeface="ＭＳ Ｐゴシック" charset="-128"/>
              </a:defRPr>
            </a:lvl9pPr>
          </a:lstStyle>
          <a:p>
            <a:pPr marL="254947" marR="0" lvl="0" indent="-254947" algn="l" defTabSz="899320" rtl="0" eaLnBrk="1" fontAlgn="base" latinLnBrk="0" hangingPunct="1">
              <a:lnSpc>
                <a:spcPct val="100000"/>
              </a:lnSpc>
              <a:spcBef>
                <a:spcPts val="265"/>
              </a:spcBef>
              <a:spcAft>
                <a:spcPts val="265"/>
              </a:spcAft>
              <a:buClr>
                <a:srgbClr val="004FA6"/>
              </a:buClr>
              <a:buSzPct val="80000"/>
              <a:buFont typeface="Wingdings" pitchFamily="2" charset="2"/>
              <a:buChar char=""/>
              <a:tabLst/>
              <a:defRPr/>
            </a:pPr>
            <a:r>
              <a:rPr lang="en-US" kern="0" dirty="0"/>
              <a:t>Power Electronics are contained in the same enclosure with the Avionics Boards (Proton X Suite)</a:t>
            </a:r>
            <a:r>
              <a:rPr lang="en-US" dirty="0"/>
              <a:t> </a:t>
            </a:r>
            <a:endParaRPr kumimoji="0" lang="en-US" sz="2118"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254947" marR="0" lvl="0" indent="-254947" algn="l" defTabSz="899320" rtl="0" eaLnBrk="1" fontAlgn="base" latinLnBrk="0" hangingPunct="1">
              <a:lnSpc>
                <a:spcPct val="100000"/>
              </a:lnSpc>
              <a:spcBef>
                <a:spcPts val="265"/>
              </a:spcBef>
              <a:spcAft>
                <a:spcPts val="265"/>
              </a:spcAft>
              <a:buClr>
                <a:srgbClr val="004FA6"/>
              </a:buClr>
              <a:buSzPct val="80000"/>
              <a:buFont typeface="Wingdings" pitchFamily="2" charset="2"/>
              <a:buChar char=""/>
              <a:tabLst/>
              <a:defRPr/>
            </a:pPr>
            <a:r>
              <a:rPr lang="en-US" kern="0" dirty="0"/>
              <a:t>1 Power / Battery Management board (interfaces solar array and battery)</a:t>
            </a:r>
            <a:endParaRPr kumimoji="0" lang="en-US" sz="2118"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254947" marR="0" lvl="0" indent="-254947" algn="l" defTabSz="899320" rtl="0" eaLnBrk="1" fontAlgn="base" latinLnBrk="0" hangingPunct="1">
              <a:lnSpc>
                <a:spcPct val="100000"/>
              </a:lnSpc>
              <a:spcBef>
                <a:spcPts val="265"/>
              </a:spcBef>
              <a:spcAft>
                <a:spcPts val="265"/>
              </a:spcAft>
              <a:buClr>
                <a:srgbClr val="004FA6"/>
              </a:buClr>
              <a:buSzPct val="80000"/>
              <a:buFont typeface="Wingdings" pitchFamily="2" charset="2"/>
              <a:buChar char=""/>
              <a:tabLst/>
              <a:defRPr/>
            </a:pPr>
            <a:r>
              <a:rPr lang="en-US" kern="0" dirty="0"/>
              <a:t>3 Power Switching boards (switches and conditions individual load circuits</a:t>
            </a:r>
            <a:endParaRPr kumimoji="0" lang="en-US" sz="2118"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254947" marR="0" lvl="0" indent="-254947" algn="l" defTabSz="899320" rtl="0" eaLnBrk="1" fontAlgn="base" latinLnBrk="0" hangingPunct="1">
              <a:lnSpc>
                <a:spcPct val="100000"/>
              </a:lnSpc>
              <a:spcBef>
                <a:spcPts val="265"/>
              </a:spcBef>
              <a:spcAft>
                <a:spcPts val="265"/>
              </a:spcAft>
              <a:buClr>
                <a:srgbClr val="004FA6"/>
              </a:buClr>
              <a:buSzPct val="80000"/>
              <a:buFont typeface="Wingdings" pitchFamily="2" charset="2"/>
              <a:buChar char=""/>
              <a:tabLst/>
              <a:defRPr/>
            </a:pPr>
            <a:r>
              <a:rPr kumimoji="0" lang="en-US" sz="2118"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Board masses are bookkept in Avionics</a:t>
            </a:r>
          </a:p>
        </p:txBody>
      </p:sp>
      <p:pic>
        <p:nvPicPr>
          <p:cNvPr id="4" name="Picture 3">
            <a:extLst>
              <a:ext uri="{FF2B5EF4-FFF2-40B4-BE49-F238E27FC236}">
                <a16:creationId xmlns:a16="http://schemas.microsoft.com/office/drawing/2014/main" id="{A902C022-7D8E-05C0-976C-9B75670D35CA}"/>
              </a:ext>
            </a:extLst>
          </p:cNvPr>
          <p:cNvPicPr>
            <a:picLocks noChangeAspect="1"/>
          </p:cNvPicPr>
          <p:nvPr/>
        </p:nvPicPr>
        <p:blipFill>
          <a:blip r:embed="rId2"/>
          <a:stretch>
            <a:fillRect/>
          </a:stretch>
        </p:blipFill>
        <p:spPr>
          <a:xfrm>
            <a:off x="382818" y="2838294"/>
            <a:ext cx="2562115" cy="1711120"/>
          </a:xfrm>
          <a:prstGeom prst="rect">
            <a:avLst/>
          </a:prstGeom>
        </p:spPr>
      </p:pic>
      <p:pic>
        <p:nvPicPr>
          <p:cNvPr id="7" name="Picture 6">
            <a:extLst>
              <a:ext uri="{FF2B5EF4-FFF2-40B4-BE49-F238E27FC236}">
                <a16:creationId xmlns:a16="http://schemas.microsoft.com/office/drawing/2014/main" id="{A10EC798-CA61-1981-41ED-C72102F72716}"/>
              </a:ext>
            </a:extLst>
          </p:cNvPr>
          <p:cNvPicPr>
            <a:picLocks noChangeAspect="1"/>
          </p:cNvPicPr>
          <p:nvPr/>
        </p:nvPicPr>
        <p:blipFill>
          <a:blip r:embed="rId3"/>
          <a:stretch>
            <a:fillRect/>
          </a:stretch>
        </p:blipFill>
        <p:spPr>
          <a:xfrm>
            <a:off x="382819" y="4617149"/>
            <a:ext cx="2562115" cy="1915925"/>
          </a:xfrm>
          <a:prstGeom prst="rect">
            <a:avLst/>
          </a:prstGeom>
        </p:spPr>
      </p:pic>
      <p:pic>
        <p:nvPicPr>
          <p:cNvPr id="11" name="Picture 10" descr="A picture containing electronics, circuit&#10;&#10;Description automatically generated">
            <a:extLst>
              <a:ext uri="{FF2B5EF4-FFF2-40B4-BE49-F238E27FC236}">
                <a16:creationId xmlns:a16="http://schemas.microsoft.com/office/drawing/2014/main" id="{495E0B1A-542B-280F-6CC0-96721DA71A78}"/>
              </a:ext>
            </a:extLst>
          </p:cNvPr>
          <p:cNvPicPr>
            <a:picLocks noChangeAspect="1"/>
          </p:cNvPicPr>
          <p:nvPr/>
        </p:nvPicPr>
        <p:blipFill>
          <a:blip r:embed="rId4"/>
          <a:stretch>
            <a:fillRect/>
          </a:stretch>
        </p:blipFill>
        <p:spPr>
          <a:xfrm>
            <a:off x="400893" y="836597"/>
            <a:ext cx="1870984" cy="1837673"/>
          </a:xfrm>
          <a:prstGeom prst="rect">
            <a:avLst/>
          </a:prstGeom>
        </p:spPr>
      </p:pic>
    </p:spTree>
    <p:extLst>
      <p:ext uri="{BB962C8B-B14F-4D97-AF65-F5344CB8AC3E}">
        <p14:creationId xmlns:p14="http://schemas.microsoft.com/office/powerpoint/2010/main" val="278260042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Results</a:t>
            </a:r>
          </a:p>
        </p:txBody>
      </p:sp>
      <p:graphicFrame>
        <p:nvGraphicFramePr>
          <p:cNvPr id="4" name="Table 4">
            <a:extLst>
              <a:ext uri="{FF2B5EF4-FFF2-40B4-BE49-F238E27FC236}">
                <a16:creationId xmlns:a16="http://schemas.microsoft.com/office/drawing/2014/main" id="{C3DE7CEC-ED68-35CB-8914-2B819BC5206C}"/>
              </a:ext>
            </a:extLst>
          </p:cNvPr>
          <p:cNvGraphicFramePr>
            <a:graphicFrameLocks noGrp="1"/>
          </p:cNvGraphicFramePr>
          <p:nvPr/>
        </p:nvGraphicFramePr>
        <p:xfrm>
          <a:off x="2032000" y="1783535"/>
          <a:ext cx="8128000" cy="2225040"/>
        </p:xfrm>
        <a:graphic>
          <a:graphicData uri="http://schemas.openxmlformats.org/drawingml/2006/table">
            <a:tbl>
              <a:tblPr firstRow="1" bandRow="1">
                <a:tableStyleId>{5C22544A-7EE6-4342-B048-85BDC9FD1C3A}</a:tableStyleId>
              </a:tblPr>
              <a:tblGrid>
                <a:gridCol w="2038838">
                  <a:extLst>
                    <a:ext uri="{9D8B030D-6E8A-4147-A177-3AD203B41FA5}">
                      <a16:colId xmlns:a16="http://schemas.microsoft.com/office/drawing/2014/main" val="1959483739"/>
                    </a:ext>
                  </a:extLst>
                </a:gridCol>
                <a:gridCol w="2025162">
                  <a:extLst>
                    <a:ext uri="{9D8B030D-6E8A-4147-A177-3AD203B41FA5}">
                      <a16:colId xmlns:a16="http://schemas.microsoft.com/office/drawing/2014/main" val="3343544549"/>
                    </a:ext>
                  </a:extLst>
                </a:gridCol>
                <a:gridCol w="2032000">
                  <a:extLst>
                    <a:ext uri="{9D8B030D-6E8A-4147-A177-3AD203B41FA5}">
                      <a16:colId xmlns:a16="http://schemas.microsoft.com/office/drawing/2014/main" val="3588914472"/>
                    </a:ext>
                  </a:extLst>
                </a:gridCol>
                <a:gridCol w="2032000">
                  <a:extLst>
                    <a:ext uri="{9D8B030D-6E8A-4147-A177-3AD203B41FA5}">
                      <a16:colId xmlns:a16="http://schemas.microsoft.com/office/drawing/2014/main" val="2375007212"/>
                    </a:ext>
                  </a:extLst>
                </a:gridCol>
              </a:tblGrid>
              <a:tr h="370840">
                <a:tc>
                  <a:txBody>
                    <a:bodyPr/>
                    <a:lstStyle/>
                    <a:p>
                      <a:r>
                        <a:rPr lang="en-US" dirty="0"/>
                        <a:t>Item</a:t>
                      </a:r>
                    </a:p>
                  </a:txBody>
                  <a:tcPr/>
                </a:tc>
                <a:tc>
                  <a:txBody>
                    <a:bodyPr/>
                    <a:lstStyle/>
                    <a:p>
                      <a:r>
                        <a:rPr lang="en-US" dirty="0"/>
                        <a:t>Hub Mass</a:t>
                      </a:r>
                    </a:p>
                  </a:txBody>
                  <a:tcPr/>
                </a:tc>
                <a:tc>
                  <a:txBody>
                    <a:bodyPr/>
                    <a:lstStyle/>
                    <a:p>
                      <a:r>
                        <a:rPr lang="en-US" dirty="0"/>
                        <a:t>Sail Node Mass</a:t>
                      </a:r>
                    </a:p>
                  </a:txBody>
                  <a:tcPr/>
                </a:tc>
                <a:tc>
                  <a:txBody>
                    <a:bodyPr/>
                    <a:lstStyle/>
                    <a:p>
                      <a:r>
                        <a:rPr lang="en-US" dirty="0"/>
                        <a:t>Chem Node Mass</a:t>
                      </a:r>
                    </a:p>
                  </a:txBody>
                  <a:tcPr/>
                </a:tc>
                <a:extLst>
                  <a:ext uri="{0D108BD9-81ED-4DB2-BD59-A6C34878D82A}">
                    <a16:rowId xmlns:a16="http://schemas.microsoft.com/office/drawing/2014/main" val="1649354695"/>
                  </a:ext>
                </a:extLst>
              </a:tr>
              <a:tr h="370840">
                <a:tc>
                  <a:txBody>
                    <a:bodyPr/>
                    <a:lstStyle/>
                    <a:p>
                      <a:pPr marL="0" algn="l" defTabSz="914400" rtl="0" eaLnBrk="1" latinLnBrk="0" hangingPunct="1"/>
                      <a:r>
                        <a:rPr lang="en-US" sz="1800" b="1" kern="1200" dirty="0">
                          <a:solidFill>
                            <a:schemeClr val="dk1"/>
                          </a:solidFill>
                          <a:latin typeface="+mn-lt"/>
                          <a:ea typeface="+mn-ea"/>
                          <a:cs typeface="+mn-cs"/>
                        </a:rPr>
                        <a:t>Solar Arrays</a:t>
                      </a:r>
                    </a:p>
                  </a:txBody>
                  <a:tcPr/>
                </a:tc>
                <a:tc>
                  <a:txBody>
                    <a:bodyPr/>
                    <a:lstStyle/>
                    <a:p>
                      <a:pPr marL="0" algn="r" defTabSz="914400" rtl="0" eaLnBrk="1" fontAlgn="ctr" latinLnBrk="0" hangingPunct="1">
                        <a:spcAft>
                          <a:spcPts val="600"/>
                        </a:spcAft>
                      </a:pPr>
                      <a:r>
                        <a:rPr lang="en-US" sz="1800" kern="1200" dirty="0">
                          <a:solidFill>
                            <a:schemeClr val="dk1"/>
                          </a:solidFill>
                          <a:latin typeface="+mn-lt"/>
                          <a:ea typeface="+mn-ea"/>
                          <a:cs typeface="+mn-cs"/>
                        </a:rPr>
                        <a:t>8.64 </a:t>
                      </a:r>
                    </a:p>
                  </a:txBody>
                  <a:tcPr marL="9525" marT="9525" anchor="ctr"/>
                </a:tc>
                <a:tc>
                  <a:txBody>
                    <a:bodyPr/>
                    <a:lstStyle/>
                    <a:p>
                      <a:pPr algn="r"/>
                      <a:r>
                        <a:rPr lang="en-US" dirty="0"/>
                        <a:t>6.00</a:t>
                      </a:r>
                    </a:p>
                  </a:txBody>
                  <a:tcPr/>
                </a:tc>
                <a:tc>
                  <a:txBody>
                    <a:bodyPr/>
                    <a:lstStyle/>
                    <a:p>
                      <a:pPr algn="r"/>
                      <a:r>
                        <a:rPr lang="en-US" dirty="0"/>
                        <a:t>6.96</a:t>
                      </a:r>
                    </a:p>
                  </a:txBody>
                  <a:tcPr/>
                </a:tc>
                <a:extLst>
                  <a:ext uri="{0D108BD9-81ED-4DB2-BD59-A6C34878D82A}">
                    <a16:rowId xmlns:a16="http://schemas.microsoft.com/office/drawing/2014/main" val="1394400096"/>
                  </a:ext>
                </a:extLst>
              </a:tr>
              <a:tr h="370840">
                <a:tc>
                  <a:txBody>
                    <a:bodyPr/>
                    <a:lstStyle/>
                    <a:p>
                      <a:r>
                        <a:rPr lang="en-US" b="1" dirty="0"/>
                        <a:t>Secondary Battery</a:t>
                      </a:r>
                    </a:p>
                  </a:txBody>
                  <a:tcPr/>
                </a:tc>
                <a:tc>
                  <a:txBody>
                    <a:bodyPr/>
                    <a:lstStyle/>
                    <a:p>
                      <a:pPr algn="r"/>
                      <a:r>
                        <a:rPr lang="en-US" dirty="0"/>
                        <a:t>1.20</a:t>
                      </a:r>
                    </a:p>
                  </a:txBody>
                  <a:tcPr/>
                </a:tc>
                <a:tc>
                  <a:txBody>
                    <a:bodyPr/>
                    <a:lstStyle/>
                    <a:p>
                      <a:pPr algn="r"/>
                      <a:r>
                        <a:rPr lang="en-US" dirty="0"/>
                        <a:t>0.60</a:t>
                      </a:r>
                    </a:p>
                  </a:txBody>
                  <a:tcPr/>
                </a:tc>
                <a:tc>
                  <a:txBody>
                    <a:bodyPr/>
                    <a:lstStyle/>
                    <a:p>
                      <a:pPr algn="r"/>
                      <a:r>
                        <a:rPr lang="en-US" dirty="0"/>
                        <a:t>0.60</a:t>
                      </a:r>
                    </a:p>
                  </a:txBody>
                  <a:tcPr/>
                </a:tc>
                <a:extLst>
                  <a:ext uri="{0D108BD9-81ED-4DB2-BD59-A6C34878D82A}">
                    <a16:rowId xmlns:a16="http://schemas.microsoft.com/office/drawing/2014/main" val="357512690"/>
                  </a:ext>
                </a:extLst>
              </a:tr>
              <a:tr h="370840">
                <a:tc>
                  <a:txBody>
                    <a:bodyPr/>
                    <a:lstStyle/>
                    <a:p>
                      <a:r>
                        <a:rPr lang="en-US" b="1" dirty="0"/>
                        <a:t>Power Electronics</a:t>
                      </a:r>
                    </a:p>
                  </a:txBody>
                  <a:tcPr/>
                </a:tc>
                <a:tc>
                  <a:txBody>
                    <a:bodyPr/>
                    <a:lstStyle/>
                    <a:p>
                      <a:pPr algn="r"/>
                      <a:r>
                        <a:rPr lang="en-US" dirty="0"/>
                        <a:t>0.74</a:t>
                      </a:r>
                    </a:p>
                  </a:txBody>
                  <a:tcPr/>
                </a:tc>
                <a:tc>
                  <a:txBody>
                    <a:bodyPr/>
                    <a:lstStyle/>
                    <a:p>
                      <a:pPr algn="r"/>
                      <a:r>
                        <a:rPr lang="en-US" dirty="0"/>
                        <a:t>0.74</a:t>
                      </a:r>
                    </a:p>
                  </a:txBody>
                  <a:tcPr/>
                </a:tc>
                <a:tc>
                  <a:txBody>
                    <a:bodyPr/>
                    <a:lstStyle/>
                    <a:p>
                      <a:pPr algn="r"/>
                      <a:r>
                        <a:rPr lang="en-US" dirty="0"/>
                        <a:t>0.74</a:t>
                      </a:r>
                    </a:p>
                  </a:txBody>
                  <a:tcPr/>
                </a:tc>
                <a:extLst>
                  <a:ext uri="{0D108BD9-81ED-4DB2-BD59-A6C34878D82A}">
                    <a16:rowId xmlns:a16="http://schemas.microsoft.com/office/drawing/2014/main" val="3223812532"/>
                  </a:ext>
                </a:extLst>
              </a:tr>
              <a:tr h="370840">
                <a:tc>
                  <a:txBody>
                    <a:bodyPr/>
                    <a:lstStyle/>
                    <a:p>
                      <a:r>
                        <a:rPr lang="en-US" b="1" dirty="0"/>
                        <a:t>Cabling</a:t>
                      </a:r>
                    </a:p>
                  </a:txBody>
                  <a:tcPr/>
                </a:tc>
                <a:tc>
                  <a:txBody>
                    <a:bodyPr/>
                    <a:lstStyle/>
                    <a:p>
                      <a:pPr algn="r"/>
                      <a:r>
                        <a:rPr lang="en-US" dirty="0"/>
                        <a:t>1.23</a:t>
                      </a:r>
                    </a:p>
                  </a:txBody>
                  <a:tcPr/>
                </a:tc>
                <a:tc>
                  <a:txBody>
                    <a:bodyPr/>
                    <a:lstStyle/>
                    <a:p>
                      <a:pPr algn="r"/>
                      <a:r>
                        <a:rPr lang="en-US" dirty="0"/>
                        <a:t>1.23</a:t>
                      </a:r>
                    </a:p>
                  </a:txBody>
                  <a:tcPr/>
                </a:tc>
                <a:tc>
                  <a:txBody>
                    <a:bodyPr/>
                    <a:lstStyle/>
                    <a:p>
                      <a:pPr algn="r"/>
                      <a:r>
                        <a:rPr lang="en-US" dirty="0"/>
                        <a:t>1.23</a:t>
                      </a:r>
                    </a:p>
                  </a:txBody>
                  <a:tcPr/>
                </a:tc>
                <a:extLst>
                  <a:ext uri="{0D108BD9-81ED-4DB2-BD59-A6C34878D82A}">
                    <a16:rowId xmlns:a16="http://schemas.microsoft.com/office/drawing/2014/main" val="3062090944"/>
                  </a:ext>
                </a:extLst>
              </a:tr>
              <a:tr h="370840">
                <a:tc>
                  <a:txBody>
                    <a:bodyPr/>
                    <a:lstStyle/>
                    <a:p>
                      <a:r>
                        <a:rPr lang="en-US" b="1" dirty="0"/>
                        <a:t>Total</a:t>
                      </a:r>
                    </a:p>
                  </a:txBody>
                  <a:tcPr/>
                </a:tc>
                <a:tc>
                  <a:txBody>
                    <a:bodyPr/>
                    <a:lstStyle/>
                    <a:p>
                      <a:pPr algn="r"/>
                      <a:r>
                        <a:rPr lang="en-US" b="1" dirty="0"/>
                        <a:t>11.07</a:t>
                      </a:r>
                    </a:p>
                  </a:txBody>
                  <a:tcPr/>
                </a:tc>
                <a:tc>
                  <a:txBody>
                    <a:bodyPr/>
                    <a:lstStyle/>
                    <a:p>
                      <a:pPr algn="r"/>
                      <a:r>
                        <a:rPr lang="en-US" b="1" dirty="0"/>
                        <a:t>7.83</a:t>
                      </a:r>
                    </a:p>
                  </a:txBody>
                  <a:tcPr/>
                </a:tc>
                <a:tc>
                  <a:txBody>
                    <a:bodyPr/>
                    <a:lstStyle/>
                    <a:p>
                      <a:pPr algn="r"/>
                      <a:r>
                        <a:rPr lang="en-US" b="1" dirty="0"/>
                        <a:t>8.79</a:t>
                      </a:r>
                    </a:p>
                  </a:txBody>
                  <a:tcPr/>
                </a:tc>
                <a:extLst>
                  <a:ext uri="{0D108BD9-81ED-4DB2-BD59-A6C34878D82A}">
                    <a16:rowId xmlns:a16="http://schemas.microsoft.com/office/drawing/2014/main" val="2879262423"/>
                  </a:ext>
                </a:extLst>
              </a:tr>
            </a:tbl>
          </a:graphicData>
        </a:graphic>
      </p:graphicFrame>
      <p:sp>
        <p:nvSpPr>
          <p:cNvPr id="5" name="TextBox 4">
            <a:extLst>
              <a:ext uri="{FF2B5EF4-FFF2-40B4-BE49-F238E27FC236}">
                <a16:creationId xmlns:a16="http://schemas.microsoft.com/office/drawing/2014/main" id="{60F88C3E-C880-C98F-EF4A-380B1C867C1B}"/>
              </a:ext>
            </a:extLst>
          </p:cNvPr>
          <p:cNvSpPr txBox="1"/>
          <p:nvPr/>
        </p:nvSpPr>
        <p:spPr>
          <a:xfrm>
            <a:off x="3992379" y="1125416"/>
            <a:ext cx="4207242" cy="461665"/>
          </a:xfrm>
          <a:prstGeom prst="rect">
            <a:avLst/>
          </a:prstGeom>
          <a:noFill/>
        </p:spPr>
        <p:txBody>
          <a:bodyPr wrap="none" rtlCol="0">
            <a:spAutoFit/>
          </a:bodyPr>
          <a:lstStyle/>
          <a:p>
            <a:r>
              <a:rPr lang="en-US" sz="2400" dirty="0">
                <a:solidFill>
                  <a:schemeClr val="bg1"/>
                </a:solidFill>
              </a:rPr>
              <a:t>Predicted Mass Comparison (kg)</a:t>
            </a:r>
          </a:p>
        </p:txBody>
      </p:sp>
    </p:spTree>
    <p:extLst>
      <p:ext uri="{BB962C8B-B14F-4D97-AF65-F5344CB8AC3E}">
        <p14:creationId xmlns:p14="http://schemas.microsoft.com/office/powerpoint/2010/main" val="165414340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Conclusions and Recommendations</a:t>
            </a:r>
          </a:p>
        </p:txBody>
      </p:sp>
      <p:sp>
        <p:nvSpPr>
          <p:cNvPr id="3" name="Content Placeholder 2">
            <a:extLst>
              <a:ext uri="{FF2B5EF4-FFF2-40B4-BE49-F238E27FC236}">
                <a16:creationId xmlns:a16="http://schemas.microsoft.com/office/drawing/2014/main" id="{9267DBEC-9679-2232-4B80-15BD30BCB7A1}"/>
              </a:ext>
            </a:extLst>
          </p:cNvPr>
          <p:cNvSpPr>
            <a:spLocks noGrp="1"/>
          </p:cNvSpPr>
          <p:nvPr>
            <p:ph idx="1"/>
          </p:nvPr>
        </p:nvSpPr>
        <p:spPr/>
        <p:txBody>
          <a:bodyPr/>
          <a:lstStyle/>
          <a:p>
            <a:r>
              <a:rPr lang="en-US" dirty="0"/>
              <a:t>Solar Sail propulsion necessitates low mass design, but deep space environment requires high radiation tolerance and relatively long life.</a:t>
            </a:r>
          </a:p>
          <a:p>
            <a:r>
              <a:rPr lang="en-US" dirty="0"/>
              <a:t>Solar arrays comprised of thin Inverted Meta-Morphic cells on a light rigid panel</a:t>
            </a:r>
          </a:p>
          <a:p>
            <a:r>
              <a:rPr lang="en-US" dirty="0"/>
              <a:t>Power electronics are sized from Space Micro Proton X suite known for small size and high radiation tolerance</a:t>
            </a:r>
          </a:p>
          <a:p>
            <a:r>
              <a:rPr lang="en-US" dirty="0"/>
              <a:t>Secondary batteries are used only for de-tumble and pre-deployment – future designs could allow batteries and perhaps reaction wheels to be discarded after sail deployment</a:t>
            </a:r>
          </a:p>
        </p:txBody>
      </p:sp>
    </p:spTree>
    <p:extLst>
      <p:ext uri="{BB962C8B-B14F-4D97-AF65-F5344CB8AC3E}">
        <p14:creationId xmlns:p14="http://schemas.microsoft.com/office/powerpoint/2010/main" val="21821591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F9B90-F19A-C021-0958-A92D78FA0A69}"/>
              </a:ext>
            </a:extLst>
          </p:cNvPr>
          <p:cNvSpPr>
            <a:spLocks noGrp="1"/>
          </p:cNvSpPr>
          <p:nvPr>
            <p:ph type="title"/>
          </p:nvPr>
        </p:nvSpPr>
        <p:spPr>
          <a:xfrm>
            <a:off x="5449858" y="1839686"/>
            <a:ext cx="5614382" cy="2177143"/>
          </a:xfrm>
        </p:spPr>
        <p:txBody>
          <a:bodyPr/>
          <a:lstStyle/>
          <a:p>
            <a:r>
              <a:rPr lang="en-US" dirty="0"/>
              <a:t>Structures</a:t>
            </a:r>
            <a:br>
              <a:rPr lang="en-US" dirty="0"/>
            </a:br>
            <a:br>
              <a:rPr lang="en-US" dirty="0"/>
            </a:br>
            <a:r>
              <a:rPr lang="en-US" sz="2400" dirty="0">
                <a:solidFill>
                  <a:srgbClr val="FFFF00"/>
                </a:solidFill>
              </a:rPr>
              <a:t>Jay Garcia / NASA MSFC ED04</a:t>
            </a:r>
          </a:p>
        </p:txBody>
      </p:sp>
    </p:spTree>
    <p:extLst>
      <p:ext uri="{BB962C8B-B14F-4D97-AF65-F5344CB8AC3E}">
        <p14:creationId xmlns:p14="http://schemas.microsoft.com/office/powerpoint/2010/main" val="346938563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999C2-9C46-5B75-ED94-1BB6EF325887}"/>
              </a:ext>
            </a:extLst>
          </p:cNvPr>
          <p:cNvSpPr>
            <a:spLocks noGrp="1"/>
          </p:cNvSpPr>
          <p:nvPr>
            <p:ph type="title"/>
          </p:nvPr>
        </p:nvSpPr>
        <p:spPr/>
        <p:txBody>
          <a:bodyPr/>
          <a:lstStyle/>
          <a:p>
            <a:r>
              <a:rPr lang="en-US" dirty="0"/>
              <a:t>Work Summary</a:t>
            </a:r>
          </a:p>
        </p:txBody>
      </p:sp>
      <p:sp>
        <p:nvSpPr>
          <p:cNvPr id="3" name="Content Placeholder 2">
            <a:extLst>
              <a:ext uri="{FF2B5EF4-FFF2-40B4-BE49-F238E27FC236}">
                <a16:creationId xmlns:a16="http://schemas.microsoft.com/office/drawing/2014/main" id="{3F8C88F4-08F8-24B8-D706-5E5C3A335666}"/>
              </a:ext>
            </a:extLst>
          </p:cNvPr>
          <p:cNvSpPr>
            <a:spLocks noGrp="1"/>
          </p:cNvSpPr>
          <p:nvPr>
            <p:ph idx="1"/>
          </p:nvPr>
        </p:nvSpPr>
        <p:spPr>
          <a:xfrm>
            <a:off x="264160" y="1083211"/>
            <a:ext cx="11434504" cy="5062855"/>
          </a:xfrm>
        </p:spPr>
        <p:txBody>
          <a:bodyPr>
            <a:normAutofit fontScale="92500" lnSpcReduction="20000"/>
          </a:bodyPr>
          <a:lstStyle/>
          <a:p>
            <a:r>
              <a:rPr lang="en-US" dirty="0"/>
              <a:t>Sized primary structures for the following SWIFT Spacecraft. This is a multi spacecraft design which has one Hub and three Node spacecraft that work together as a group to perform science tasks. A trade study was performed to evaluate Node spacecraft using either Solar Sail or chemical propulsion. Note that only one of the Node options will be selected for final use.</a:t>
            </a:r>
          </a:p>
          <a:p>
            <a:pPr lvl="1"/>
            <a:r>
              <a:rPr lang="en-US" dirty="0"/>
              <a:t>Hub – Solar Sail</a:t>
            </a:r>
          </a:p>
          <a:p>
            <a:pPr lvl="1"/>
            <a:r>
              <a:rPr lang="en-US" dirty="0"/>
              <a:t>Node – Solar Sail</a:t>
            </a:r>
          </a:p>
          <a:p>
            <a:pPr lvl="1"/>
            <a:r>
              <a:rPr lang="en-US" dirty="0"/>
              <a:t>Node – Chemical Propulsion (No solar sail)</a:t>
            </a:r>
          </a:p>
          <a:p>
            <a:pPr lvl="1"/>
            <a:endParaRPr lang="en-US" dirty="0"/>
          </a:p>
          <a:p>
            <a:r>
              <a:rPr lang="en-US" dirty="0"/>
              <a:t>The chemical propulsion Node required one additional design iteration to meet the mission requirements. Updates included a larger tank and BUS structure.</a:t>
            </a:r>
          </a:p>
          <a:p>
            <a:pPr lvl="1"/>
            <a:endParaRPr lang="en-US" dirty="0"/>
          </a:p>
          <a:p>
            <a:r>
              <a:rPr lang="en-US" dirty="0"/>
              <a:t>Note that no analysis was performed for design of the solar sail assembly. These mass inputs were obtained either from Solar Cruiser or provided by solar sail design.</a:t>
            </a:r>
          </a:p>
        </p:txBody>
      </p:sp>
    </p:spTree>
    <p:extLst>
      <p:ext uri="{BB962C8B-B14F-4D97-AF65-F5344CB8AC3E}">
        <p14:creationId xmlns:p14="http://schemas.microsoft.com/office/powerpoint/2010/main" val="135309405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Key Assumptions</a:t>
            </a:r>
          </a:p>
        </p:txBody>
      </p:sp>
      <p:sp>
        <p:nvSpPr>
          <p:cNvPr id="4" name="Content Placeholder 4">
            <a:extLst>
              <a:ext uri="{FF2B5EF4-FFF2-40B4-BE49-F238E27FC236}">
                <a16:creationId xmlns:a16="http://schemas.microsoft.com/office/drawing/2014/main" id="{239FB3EA-B6AC-52B7-1B30-CEDE7DE63107}"/>
              </a:ext>
            </a:extLst>
          </p:cNvPr>
          <p:cNvSpPr txBox="1">
            <a:spLocks/>
          </p:cNvSpPr>
          <p:nvPr/>
        </p:nvSpPr>
        <p:spPr>
          <a:xfrm>
            <a:off x="746761" y="1054998"/>
            <a:ext cx="9347853" cy="5475342"/>
          </a:xfrm>
          <a:prstGeom prst="rect">
            <a:avLst/>
          </a:prstGeom>
        </p:spPr>
        <p:txBody>
          <a:bodyPr/>
          <a:lstStyle>
            <a:lvl1pPr marL="228600" indent="-228600" algn="l" defTabSz="914400" rtl="0" eaLnBrk="1" latinLnBrk="0" hangingPunct="1">
              <a:lnSpc>
                <a:spcPct val="90000"/>
              </a:lnSpc>
              <a:spcBef>
                <a:spcPts val="1000"/>
              </a:spcBef>
              <a:buFont typeface="Wingdings" pitchFamily="2" charset="2"/>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solidFill>
                  <a:schemeClr val="bg1"/>
                </a:solidFill>
              </a:rPr>
              <a:t>Primary structures are designed to meet minimum strength and stability requirements as stated in NASA STD-5001B</a:t>
            </a:r>
          </a:p>
          <a:p>
            <a:pPr lvl="1"/>
            <a:r>
              <a:rPr lang="en-US" sz="1800" dirty="0">
                <a:solidFill>
                  <a:schemeClr val="bg1"/>
                </a:solidFill>
              </a:rPr>
              <a:t>Assume Proto-flight design approach</a:t>
            </a:r>
          </a:p>
          <a:p>
            <a:r>
              <a:rPr lang="en-US" sz="1800" dirty="0">
                <a:solidFill>
                  <a:schemeClr val="bg1"/>
                </a:solidFill>
              </a:rPr>
              <a:t>Assume Planetary Systems Corp 15 inch </a:t>
            </a:r>
            <a:r>
              <a:rPr lang="en-US" sz="1800" dirty="0" err="1">
                <a:solidFill>
                  <a:schemeClr val="bg1"/>
                </a:solidFill>
              </a:rPr>
              <a:t>Lightband</a:t>
            </a:r>
            <a:r>
              <a:rPr lang="en-US" sz="1800" dirty="0">
                <a:solidFill>
                  <a:schemeClr val="bg1"/>
                </a:solidFill>
              </a:rPr>
              <a:t> Separation System</a:t>
            </a:r>
          </a:p>
          <a:p>
            <a:r>
              <a:rPr lang="en-US" sz="1800" dirty="0">
                <a:solidFill>
                  <a:schemeClr val="bg1"/>
                </a:solidFill>
              </a:rPr>
              <a:t>Assume launch / ascent loads as recommended in the ESPA users guide</a:t>
            </a:r>
          </a:p>
          <a:p>
            <a:r>
              <a:rPr lang="en-US" sz="1800" dirty="0">
                <a:solidFill>
                  <a:schemeClr val="bg1"/>
                </a:solidFill>
              </a:rPr>
              <a:t>Assume the following strength factors of safety in accordance with a Proto-flight design approach</a:t>
            </a:r>
          </a:p>
          <a:p>
            <a:pPr lvl="1"/>
            <a:r>
              <a:rPr lang="en-US" sz="1800" dirty="0" err="1">
                <a:solidFill>
                  <a:schemeClr val="bg1"/>
                </a:solidFill>
              </a:rPr>
              <a:t>FSu</a:t>
            </a:r>
            <a:r>
              <a:rPr lang="en-US" sz="1800" dirty="0">
                <a:solidFill>
                  <a:schemeClr val="bg1"/>
                </a:solidFill>
              </a:rPr>
              <a:t> = 1.4, </a:t>
            </a:r>
            <a:r>
              <a:rPr lang="en-US" sz="1800" dirty="0" err="1">
                <a:solidFill>
                  <a:schemeClr val="bg1"/>
                </a:solidFill>
              </a:rPr>
              <a:t>FSy</a:t>
            </a:r>
            <a:r>
              <a:rPr lang="en-US" sz="1800" dirty="0">
                <a:solidFill>
                  <a:schemeClr val="bg1"/>
                </a:solidFill>
              </a:rPr>
              <a:t> = 1.25</a:t>
            </a:r>
          </a:p>
          <a:p>
            <a:r>
              <a:rPr lang="en-US" sz="1800" dirty="0">
                <a:solidFill>
                  <a:schemeClr val="bg1"/>
                </a:solidFill>
              </a:rPr>
              <a:t>Assume all metallic aluminum construction</a:t>
            </a:r>
          </a:p>
          <a:p>
            <a:r>
              <a:rPr lang="en-US" sz="1800" dirty="0">
                <a:solidFill>
                  <a:schemeClr val="bg1"/>
                </a:solidFill>
              </a:rPr>
              <a:t>Assume use of locking mechanisms during launch/ascent (This applies to Solar arrays and Dish Antenna)</a:t>
            </a:r>
          </a:p>
          <a:p>
            <a:r>
              <a:rPr lang="en-US" sz="1800" dirty="0">
                <a:solidFill>
                  <a:schemeClr val="bg1"/>
                </a:solidFill>
              </a:rPr>
              <a:t>SWIFT Spacecraft should adhere to mass/cg requirements as stated in the ESPA PUG</a:t>
            </a:r>
          </a:p>
          <a:p>
            <a:r>
              <a:rPr lang="en-US" sz="1800" dirty="0">
                <a:solidFill>
                  <a:schemeClr val="bg1"/>
                </a:solidFill>
              </a:rPr>
              <a:t>Stiffness Requirements</a:t>
            </a:r>
          </a:p>
          <a:p>
            <a:pPr lvl="1"/>
            <a:r>
              <a:rPr lang="en-US" sz="1800" dirty="0">
                <a:solidFill>
                  <a:schemeClr val="bg1"/>
                </a:solidFill>
              </a:rPr>
              <a:t>First Cantilever lateral mode &gt; 25Hz</a:t>
            </a:r>
          </a:p>
          <a:p>
            <a:r>
              <a:rPr lang="en-US" sz="1800" dirty="0">
                <a:solidFill>
                  <a:schemeClr val="bg1"/>
                </a:solidFill>
              </a:rPr>
              <a:t>Secondary structure mass assumes 20% of subsystem mass (Excluding tanks, solar panels, and solar sail related mass)</a:t>
            </a:r>
          </a:p>
        </p:txBody>
      </p:sp>
    </p:spTree>
    <p:extLst>
      <p:ext uri="{BB962C8B-B14F-4D97-AF65-F5344CB8AC3E}">
        <p14:creationId xmlns:p14="http://schemas.microsoft.com/office/powerpoint/2010/main" val="68722721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Approach and Tools</a:t>
            </a:r>
          </a:p>
        </p:txBody>
      </p:sp>
      <p:sp>
        <p:nvSpPr>
          <p:cNvPr id="4" name="Content Placeholder 4">
            <a:extLst>
              <a:ext uri="{FF2B5EF4-FFF2-40B4-BE49-F238E27FC236}">
                <a16:creationId xmlns:a16="http://schemas.microsoft.com/office/drawing/2014/main" id="{8C56A3AB-D72C-9D06-0CC1-C5EFA2824A0B}"/>
              </a:ext>
            </a:extLst>
          </p:cNvPr>
          <p:cNvSpPr txBox="1">
            <a:spLocks/>
          </p:cNvSpPr>
          <p:nvPr/>
        </p:nvSpPr>
        <p:spPr>
          <a:xfrm>
            <a:off x="472441" y="1032138"/>
            <a:ext cx="8562917" cy="5002306"/>
          </a:xfrm>
          <a:prstGeom prst="rect">
            <a:avLst/>
          </a:prstGeom>
        </p:spPr>
        <p:txBody>
          <a:bodyPr/>
          <a:lstStyle>
            <a:lvl1pPr marL="228600" indent="-228600" algn="l" defTabSz="914400" rtl="0" eaLnBrk="1" latinLnBrk="0" hangingPunct="1">
              <a:lnSpc>
                <a:spcPct val="90000"/>
              </a:lnSpc>
              <a:spcBef>
                <a:spcPts val="1000"/>
              </a:spcBef>
              <a:buFont typeface="Wingdings" pitchFamily="2" charset="2"/>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itchFamily="2" charset="2"/>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itchFamily="2" charset="2"/>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itchFamily="2" charset="2"/>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4635" indent="-254635"/>
            <a:r>
              <a:rPr lang="en-US" sz="1800" dirty="0">
                <a:solidFill>
                  <a:schemeClr val="bg1"/>
                </a:solidFill>
                <a:cs typeface="Calibri"/>
              </a:rPr>
              <a:t>Structural model created using Creo CAD provided by design.</a:t>
            </a:r>
          </a:p>
          <a:p>
            <a:pPr marL="254635" indent="-254635"/>
            <a:r>
              <a:rPr lang="en-US" sz="1800" dirty="0">
                <a:solidFill>
                  <a:schemeClr val="bg1"/>
                </a:solidFill>
                <a:cs typeface="Calibri"/>
              </a:rPr>
              <a:t>SWIFT HUB and Node BUS primary structure sized using MSC Nastran finite element models</a:t>
            </a:r>
          </a:p>
          <a:p>
            <a:pPr marL="254635" indent="-254635"/>
            <a:r>
              <a:rPr lang="en-US" sz="1800" dirty="0">
                <a:solidFill>
                  <a:schemeClr val="bg1"/>
                </a:solidFill>
              </a:rPr>
              <a:t>Structural Analysis Tools</a:t>
            </a:r>
            <a:endParaRPr lang="en-US" sz="1800" dirty="0">
              <a:solidFill>
                <a:schemeClr val="bg1"/>
              </a:solidFill>
              <a:cs typeface="Calibri"/>
            </a:endParaRPr>
          </a:p>
          <a:p>
            <a:pPr marL="560070" lvl="1" indent="-255905"/>
            <a:r>
              <a:rPr lang="en-US" sz="1800" dirty="0">
                <a:solidFill>
                  <a:schemeClr val="bg1"/>
                </a:solidFill>
                <a:cs typeface="Calibri"/>
              </a:rPr>
              <a:t>Pre Processor - MSC Patran </a:t>
            </a:r>
          </a:p>
          <a:p>
            <a:pPr marL="560070" lvl="1" indent="-255905"/>
            <a:r>
              <a:rPr lang="en-US" sz="1800" dirty="0">
                <a:solidFill>
                  <a:schemeClr val="bg1"/>
                </a:solidFill>
                <a:cs typeface="Calibri"/>
              </a:rPr>
              <a:t>MSC Nastran SOL 101 – Linear Static</a:t>
            </a:r>
          </a:p>
          <a:p>
            <a:pPr marL="560070" lvl="1" indent="-255905"/>
            <a:r>
              <a:rPr lang="en-US" sz="1800" dirty="0">
                <a:solidFill>
                  <a:schemeClr val="bg1"/>
                </a:solidFill>
                <a:cs typeface="Calibri"/>
              </a:rPr>
              <a:t>MSC Nastran SOL 103 – Normal Modes</a:t>
            </a:r>
          </a:p>
          <a:p>
            <a:pPr marL="560070" lvl="1" indent="-255905"/>
            <a:r>
              <a:rPr lang="en-US" sz="1800" dirty="0">
                <a:solidFill>
                  <a:schemeClr val="bg1"/>
                </a:solidFill>
                <a:cs typeface="Calibri"/>
              </a:rPr>
              <a:t>Sizing Optimization – Collier Research Hypersizer</a:t>
            </a:r>
          </a:p>
          <a:p>
            <a:pPr marL="227013" indent="-227013"/>
            <a:r>
              <a:rPr lang="en-US" sz="1800" dirty="0">
                <a:solidFill>
                  <a:schemeClr val="bg1"/>
                </a:solidFill>
                <a:cs typeface="Calibri"/>
              </a:rPr>
              <a:t>Subsystem components represented using either stiff elements with appropriate mass density or concentrated masses</a:t>
            </a:r>
          </a:p>
          <a:p>
            <a:pPr marL="569913" lvl="1" indent="-280988"/>
            <a:r>
              <a:rPr lang="en-US" sz="1800" dirty="0">
                <a:solidFill>
                  <a:schemeClr val="bg1"/>
                </a:solidFill>
                <a:cs typeface="Calibri"/>
              </a:rPr>
              <a:t>Subsystem components attached to primary structure using Multi Point Constraint (MPC) definitions</a:t>
            </a:r>
          </a:p>
        </p:txBody>
      </p:sp>
    </p:spTree>
    <p:extLst>
      <p:ext uri="{BB962C8B-B14F-4D97-AF65-F5344CB8AC3E}">
        <p14:creationId xmlns:p14="http://schemas.microsoft.com/office/powerpoint/2010/main" val="362893012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SWIFT Hub / Node – with solar sail</a:t>
            </a:r>
          </a:p>
        </p:txBody>
      </p:sp>
      <p:sp>
        <p:nvSpPr>
          <p:cNvPr id="6" name="TextBox 5">
            <a:extLst>
              <a:ext uri="{FF2B5EF4-FFF2-40B4-BE49-F238E27FC236}">
                <a16:creationId xmlns:a16="http://schemas.microsoft.com/office/drawing/2014/main" id="{A3B004D9-7ED1-26E6-1953-661AF84644E9}"/>
              </a:ext>
            </a:extLst>
          </p:cNvPr>
          <p:cNvSpPr txBox="1"/>
          <p:nvPr/>
        </p:nvSpPr>
        <p:spPr>
          <a:xfrm>
            <a:off x="666877" y="1303486"/>
            <a:ext cx="1083951" cy="369332"/>
          </a:xfrm>
          <a:prstGeom prst="rect">
            <a:avLst/>
          </a:prstGeom>
          <a:noFill/>
        </p:spPr>
        <p:txBody>
          <a:bodyPr wrap="none" rtlCol="0">
            <a:spAutoFit/>
          </a:bodyPr>
          <a:lstStyle/>
          <a:p>
            <a:r>
              <a:rPr lang="en-US" dirty="0">
                <a:solidFill>
                  <a:schemeClr val="bg1"/>
                </a:solidFill>
              </a:rPr>
              <a:t>Sail Spool</a:t>
            </a:r>
          </a:p>
        </p:txBody>
      </p:sp>
      <p:sp>
        <p:nvSpPr>
          <p:cNvPr id="7" name="TextBox 6">
            <a:extLst>
              <a:ext uri="{FF2B5EF4-FFF2-40B4-BE49-F238E27FC236}">
                <a16:creationId xmlns:a16="http://schemas.microsoft.com/office/drawing/2014/main" id="{3E2C3141-1EDC-1B55-3232-9C60FEA5CFDB}"/>
              </a:ext>
            </a:extLst>
          </p:cNvPr>
          <p:cNvSpPr txBox="1"/>
          <p:nvPr/>
        </p:nvSpPr>
        <p:spPr>
          <a:xfrm>
            <a:off x="411549" y="2283912"/>
            <a:ext cx="1314784" cy="369332"/>
          </a:xfrm>
          <a:prstGeom prst="rect">
            <a:avLst/>
          </a:prstGeom>
          <a:noFill/>
        </p:spPr>
        <p:txBody>
          <a:bodyPr wrap="none" rtlCol="0">
            <a:spAutoFit/>
          </a:bodyPr>
          <a:lstStyle/>
          <a:p>
            <a:r>
              <a:rPr lang="en-US" dirty="0">
                <a:solidFill>
                  <a:schemeClr val="bg1"/>
                </a:solidFill>
              </a:rPr>
              <a:t>Boom Spool</a:t>
            </a:r>
          </a:p>
        </p:txBody>
      </p:sp>
      <p:sp>
        <p:nvSpPr>
          <p:cNvPr id="8" name="TextBox 7">
            <a:extLst>
              <a:ext uri="{FF2B5EF4-FFF2-40B4-BE49-F238E27FC236}">
                <a16:creationId xmlns:a16="http://schemas.microsoft.com/office/drawing/2014/main" id="{553B2210-1D7E-D0B6-E5D5-75FAD17ABB6B}"/>
              </a:ext>
            </a:extLst>
          </p:cNvPr>
          <p:cNvSpPr txBox="1"/>
          <p:nvPr/>
        </p:nvSpPr>
        <p:spPr>
          <a:xfrm>
            <a:off x="4395490" y="2557252"/>
            <a:ext cx="1295611" cy="369332"/>
          </a:xfrm>
          <a:prstGeom prst="rect">
            <a:avLst/>
          </a:prstGeom>
          <a:noFill/>
        </p:spPr>
        <p:txBody>
          <a:bodyPr wrap="none" rtlCol="0">
            <a:spAutoFit/>
          </a:bodyPr>
          <a:lstStyle/>
          <a:p>
            <a:r>
              <a:rPr lang="en-US" dirty="0">
                <a:solidFill>
                  <a:schemeClr val="bg1"/>
                </a:solidFill>
              </a:rPr>
              <a:t>Solar Arrays</a:t>
            </a:r>
          </a:p>
        </p:txBody>
      </p:sp>
      <p:sp>
        <p:nvSpPr>
          <p:cNvPr id="9" name="TextBox 8">
            <a:extLst>
              <a:ext uri="{FF2B5EF4-FFF2-40B4-BE49-F238E27FC236}">
                <a16:creationId xmlns:a16="http://schemas.microsoft.com/office/drawing/2014/main" id="{7CB87E70-AC08-B9D8-598C-6947E2B83005}"/>
              </a:ext>
            </a:extLst>
          </p:cNvPr>
          <p:cNvSpPr txBox="1"/>
          <p:nvPr/>
        </p:nvSpPr>
        <p:spPr>
          <a:xfrm>
            <a:off x="2941590" y="5307223"/>
            <a:ext cx="2043060" cy="369332"/>
          </a:xfrm>
          <a:prstGeom prst="rect">
            <a:avLst/>
          </a:prstGeom>
          <a:noFill/>
        </p:spPr>
        <p:txBody>
          <a:bodyPr wrap="none" rtlCol="0">
            <a:spAutoFit/>
          </a:bodyPr>
          <a:lstStyle/>
          <a:p>
            <a:r>
              <a:rPr lang="en-US" dirty="0">
                <a:solidFill>
                  <a:schemeClr val="bg1"/>
                </a:solidFill>
              </a:rPr>
              <a:t>Comm Antenna Box</a:t>
            </a:r>
          </a:p>
        </p:txBody>
      </p:sp>
      <p:sp>
        <p:nvSpPr>
          <p:cNvPr id="10" name="TextBox 9">
            <a:extLst>
              <a:ext uri="{FF2B5EF4-FFF2-40B4-BE49-F238E27FC236}">
                <a16:creationId xmlns:a16="http://schemas.microsoft.com/office/drawing/2014/main" id="{287C5A0E-ACB3-B545-0496-73A0025BF712}"/>
              </a:ext>
            </a:extLst>
          </p:cNvPr>
          <p:cNvSpPr txBox="1"/>
          <p:nvPr/>
        </p:nvSpPr>
        <p:spPr>
          <a:xfrm>
            <a:off x="471810" y="5055858"/>
            <a:ext cx="1673215" cy="369332"/>
          </a:xfrm>
          <a:prstGeom prst="rect">
            <a:avLst/>
          </a:prstGeom>
          <a:noFill/>
        </p:spPr>
        <p:txBody>
          <a:bodyPr wrap="none" rtlCol="0">
            <a:spAutoFit/>
          </a:bodyPr>
          <a:lstStyle/>
          <a:p>
            <a:r>
              <a:rPr lang="en-US" dirty="0">
                <a:solidFill>
                  <a:schemeClr val="bg1"/>
                </a:solidFill>
              </a:rPr>
              <a:t>Conical Adapter</a:t>
            </a:r>
          </a:p>
        </p:txBody>
      </p:sp>
      <p:pic>
        <p:nvPicPr>
          <p:cNvPr id="12" name="Picture 11" descr="Icon&#10;&#10;Description automatically generated">
            <a:extLst>
              <a:ext uri="{FF2B5EF4-FFF2-40B4-BE49-F238E27FC236}">
                <a16:creationId xmlns:a16="http://schemas.microsoft.com/office/drawing/2014/main" id="{B9446A24-125D-F0C6-C597-DCE3B106AEBE}"/>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068941" y="1661747"/>
            <a:ext cx="3316963" cy="3512078"/>
          </a:xfrm>
          <a:prstGeom prst="rect">
            <a:avLst/>
          </a:prstGeom>
        </p:spPr>
      </p:pic>
      <p:sp>
        <p:nvSpPr>
          <p:cNvPr id="13" name="TextBox 12">
            <a:extLst>
              <a:ext uri="{FF2B5EF4-FFF2-40B4-BE49-F238E27FC236}">
                <a16:creationId xmlns:a16="http://schemas.microsoft.com/office/drawing/2014/main" id="{967BE893-3316-3F01-BA1C-D0018F9B5F78}"/>
              </a:ext>
            </a:extLst>
          </p:cNvPr>
          <p:cNvSpPr txBox="1"/>
          <p:nvPr/>
        </p:nvSpPr>
        <p:spPr>
          <a:xfrm>
            <a:off x="3701479" y="1601048"/>
            <a:ext cx="990977" cy="369332"/>
          </a:xfrm>
          <a:prstGeom prst="rect">
            <a:avLst/>
          </a:prstGeom>
          <a:noFill/>
        </p:spPr>
        <p:txBody>
          <a:bodyPr wrap="none" rtlCol="0">
            <a:spAutoFit/>
          </a:bodyPr>
          <a:lstStyle/>
          <a:p>
            <a:r>
              <a:rPr lang="en-US" dirty="0">
                <a:solidFill>
                  <a:schemeClr val="bg1"/>
                </a:solidFill>
              </a:rPr>
              <a:t>HUB Bus</a:t>
            </a:r>
          </a:p>
        </p:txBody>
      </p:sp>
      <p:cxnSp>
        <p:nvCxnSpPr>
          <p:cNvPr id="15" name="Straight Arrow Connector 14">
            <a:extLst>
              <a:ext uri="{FF2B5EF4-FFF2-40B4-BE49-F238E27FC236}">
                <a16:creationId xmlns:a16="http://schemas.microsoft.com/office/drawing/2014/main" id="{5133BEB3-4241-A1A5-B4E4-7A36D1A5969A}"/>
              </a:ext>
            </a:extLst>
          </p:cNvPr>
          <p:cNvCxnSpPr>
            <a:cxnSpLocks/>
          </p:cNvCxnSpPr>
          <p:nvPr/>
        </p:nvCxnSpPr>
        <p:spPr>
          <a:xfrm>
            <a:off x="1750828" y="1518172"/>
            <a:ext cx="368713" cy="379316"/>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E8F0C323-B251-4F5C-0A60-666D2F191CE0}"/>
              </a:ext>
            </a:extLst>
          </p:cNvPr>
          <p:cNvCxnSpPr>
            <a:cxnSpLocks/>
            <a:stCxn id="8" idx="1"/>
          </p:cNvCxnSpPr>
          <p:nvPr/>
        </p:nvCxnSpPr>
        <p:spPr>
          <a:xfrm flipH="1">
            <a:off x="4206341" y="2741918"/>
            <a:ext cx="189149" cy="160311"/>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9B8BD826-607D-A31D-9059-C6B730A2E2A7}"/>
              </a:ext>
            </a:extLst>
          </p:cNvPr>
          <p:cNvCxnSpPr>
            <a:cxnSpLocks/>
          </p:cNvCxnSpPr>
          <p:nvPr/>
        </p:nvCxnSpPr>
        <p:spPr>
          <a:xfrm>
            <a:off x="1670224" y="2508582"/>
            <a:ext cx="393742" cy="244899"/>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3AAD7E51-9B26-96BA-8895-D53991762344}"/>
              </a:ext>
            </a:extLst>
          </p:cNvPr>
          <p:cNvCxnSpPr>
            <a:cxnSpLocks/>
            <a:stCxn id="10" idx="3"/>
          </p:cNvCxnSpPr>
          <p:nvPr/>
        </p:nvCxnSpPr>
        <p:spPr>
          <a:xfrm flipV="1">
            <a:off x="2145025" y="4922460"/>
            <a:ext cx="197251" cy="318064"/>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5E5DB953-44B7-C778-3B60-2F0FCA398CF0}"/>
              </a:ext>
            </a:extLst>
          </p:cNvPr>
          <p:cNvCxnSpPr>
            <a:cxnSpLocks/>
          </p:cNvCxnSpPr>
          <p:nvPr/>
        </p:nvCxnSpPr>
        <p:spPr>
          <a:xfrm flipH="1">
            <a:off x="3279530" y="1970380"/>
            <a:ext cx="849880" cy="1311165"/>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EE1C99BC-72C9-CCE3-5FA2-2C1B59717F78}"/>
              </a:ext>
            </a:extLst>
          </p:cNvPr>
          <p:cNvCxnSpPr>
            <a:cxnSpLocks/>
            <a:stCxn id="9" idx="1"/>
          </p:cNvCxnSpPr>
          <p:nvPr/>
        </p:nvCxnSpPr>
        <p:spPr>
          <a:xfrm flipH="1" flipV="1">
            <a:off x="2462987" y="4583507"/>
            <a:ext cx="478603" cy="908382"/>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32" name="Picture 31" descr="A picture containing icon&#10;&#10;Description automatically generated">
            <a:extLst>
              <a:ext uri="{FF2B5EF4-FFF2-40B4-BE49-F238E27FC236}">
                <a16:creationId xmlns:a16="http://schemas.microsoft.com/office/drawing/2014/main" id="{70216341-5553-38A7-94DC-5541F9D92CE5}"/>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371337" y="935902"/>
            <a:ext cx="2871028" cy="1554001"/>
          </a:xfrm>
          <a:prstGeom prst="rect">
            <a:avLst/>
          </a:prstGeom>
        </p:spPr>
      </p:pic>
      <p:cxnSp>
        <p:nvCxnSpPr>
          <p:cNvPr id="34" name="Straight Connector 33">
            <a:extLst>
              <a:ext uri="{FF2B5EF4-FFF2-40B4-BE49-F238E27FC236}">
                <a16:creationId xmlns:a16="http://schemas.microsoft.com/office/drawing/2014/main" id="{5AC21EF8-B62D-8E56-727C-A0308A4BEB0D}"/>
              </a:ext>
            </a:extLst>
          </p:cNvPr>
          <p:cNvCxnSpPr/>
          <p:nvPr/>
        </p:nvCxnSpPr>
        <p:spPr>
          <a:xfrm>
            <a:off x="6183517" y="1068309"/>
            <a:ext cx="0" cy="5205742"/>
          </a:xfrm>
          <a:prstGeom prst="line">
            <a:avLst/>
          </a:prstGeom>
          <a:ln w="28575">
            <a:solidFill>
              <a:schemeClr val="bg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9D0B7C79-FAE4-C51D-153E-40A57A8D7504}"/>
              </a:ext>
            </a:extLst>
          </p:cNvPr>
          <p:cNvCxnSpPr>
            <a:cxnSpLocks/>
          </p:cNvCxnSpPr>
          <p:nvPr/>
        </p:nvCxnSpPr>
        <p:spPr>
          <a:xfrm flipH="1">
            <a:off x="6489826" y="3116673"/>
            <a:ext cx="5080503" cy="0"/>
          </a:xfrm>
          <a:prstGeom prst="line">
            <a:avLst/>
          </a:prstGeom>
          <a:ln w="28575">
            <a:solidFill>
              <a:schemeClr val="bg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8" name="Picture 37" descr="A picture containing LEGO, toy&#10;&#10;Description automatically generated">
            <a:extLst>
              <a:ext uri="{FF2B5EF4-FFF2-40B4-BE49-F238E27FC236}">
                <a16:creationId xmlns:a16="http://schemas.microsoft.com/office/drawing/2014/main" id="{02801EF7-05F2-6930-42C0-1F1A7696B5F4}"/>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854195" y="3847502"/>
            <a:ext cx="2273810" cy="1917134"/>
          </a:xfrm>
          <a:prstGeom prst="rect">
            <a:avLst/>
          </a:prstGeom>
        </p:spPr>
      </p:pic>
      <p:sp>
        <p:nvSpPr>
          <p:cNvPr id="39" name="TextBox 38">
            <a:extLst>
              <a:ext uri="{FF2B5EF4-FFF2-40B4-BE49-F238E27FC236}">
                <a16:creationId xmlns:a16="http://schemas.microsoft.com/office/drawing/2014/main" id="{428D4994-FABE-3EC5-BC78-5D2C61EE57B9}"/>
              </a:ext>
            </a:extLst>
          </p:cNvPr>
          <p:cNvSpPr txBox="1"/>
          <p:nvPr/>
        </p:nvSpPr>
        <p:spPr>
          <a:xfrm>
            <a:off x="8410035" y="2714043"/>
            <a:ext cx="1316514" cy="369332"/>
          </a:xfrm>
          <a:prstGeom prst="rect">
            <a:avLst/>
          </a:prstGeom>
          <a:noFill/>
        </p:spPr>
        <p:txBody>
          <a:bodyPr wrap="none" rtlCol="0">
            <a:spAutoFit/>
          </a:bodyPr>
          <a:lstStyle/>
          <a:p>
            <a:r>
              <a:rPr lang="en-US" dirty="0">
                <a:solidFill>
                  <a:schemeClr val="bg1"/>
                </a:solidFill>
              </a:rPr>
              <a:t>Instruments</a:t>
            </a:r>
          </a:p>
        </p:txBody>
      </p:sp>
      <p:sp>
        <p:nvSpPr>
          <p:cNvPr id="40" name="TextBox 39">
            <a:extLst>
              <a:ext uri="{FF2B5EF4-FFF2-40B4-BE49-F238E27FC236}">
                <a16:creationId xmlns:a16="http://schemas.microsoft.com/office/drawing/2014/main" id="{58372A34-AFDC-7B4D-4A40-ECE9726C663F}"/>
              </a:ext>
            </a:extLst>
          </p:cNvPr>
          <p:cNvSpPr txBox="1"/>
          <p:nvPr/>
        </p:nvSpPr>
        <p:spPr>
          <a:xfrm>
            <a:off x="8146389" y="5984068"/>
            <a:ext cx="2599301" cy="369332"/>
          </a:xfrm>
          <a:prstGeom prst="rect">
            <a:avLst/>
          </a:prstGeom>
          <a:noFill/>
        </p:spPr>
        <p:txBody>
          <a:bodyPr wrap="none" rtlCol="0">
            <a:spAutoFit/>
          </a:bodyPr>
          <a:lstStyle/>
          <a:p>
            <a:r>
              <a:rPr lang="en-US" dirty="0">
                <a:solidFill>
                  <a:schemeClr val="bg1"/>
                </a:solidFill>
              </a:rPr>
              <a:t>BUS mounted subsystems</a:t>
            </a:r>
          </a:p>
        </p:txBody>
      </p:sp>
      <p:sp>
        <p:nvSpPr>
          <p:cNvPr id="41" name="TextBox 40">
            <a:extLst>
              <a:ext uri="{FF2B5EF4-FFF2-40B4-BE49-F238E27FC236}">
                <a16:creationId xmlns:a16="http://schemas.microsoft.com/office/drawing/2014/main" id="{D5BB2CC0-691E-2205-4D7B-9F9F7562B336}"/>
              </a:ext>
            </a:extLst>
          </p:cNvPr>
          <p:cNvSpPr txBox="1"/>
          <p:nvPr/>
        </p:nvSpPr>
        <p:spPr>
          <a:xfrm>
            <a:off x="6797899" y="3659307"/>
            <a:ext cx="1448473" cy="369332"/>
          </a:xfrm>
          <a:prstGeom prst="rect">
            <a:avLst/>
          </a:prstGeom>
          <a:noFill/>
        </p:spPr>
        <p:txBody>
          <a:bodyPr wrap="none" rtlCol="0">
            <a:spAutoFit/>
          </a:bodyPr>
          <a:lstStyle/>
          <a:p>
            <a:r>
              <a:rPr lang="en-US" dirty="0">
                <a:solidFill>
                  <a:schemeClr val="bg1"/>
                </a:solidFill>
              </a:rPr>
              <a:t>X-Band Boxes</a:t>
            </a:r>
          </a:p>
        </p:txBody>
      </p:sp>
      <p:sp>
        <p:nvSpPr>
          <p:cNvPr id="42" name="TextBox 41">
            <a:extLst>
              <a:ext uri="{FF2B5EF4-FFF2-40B4-BE49-F238E27FC236}">
                <a16:creationId xmlns:a16="http://schemas.microsoft.com/office/drawing/2014/main" id="{9C4469B3-C410-E7BF-630C-49B5C0474FBB}"/>
              </a:ext>
            </a:extLst>
          </p:cNvPr>
          <p:cNvSpPr txBox="1"/>
          <p:nvPr/>
        </p:nvSpPr>
        <p:spPr>
          <a:xfrm>
            <a:off x="9608696" y="5367573"/>
            <a:ext cx="519309" cy="369332"/>
          </a:xfrm>
          <a:prstGeom prst="rect">
            <a:avLst/>
          </a:prstGeom>
          <a:noFill/>
        </p:spPr>
        <p:txBody>
          <a:bodyPr wrap="none" rtlCol="0">
            <a:spAutoFit/>
          </a:bodyPr>
          <a:lstStyle/>
          <a:p>
            <a:r>
              <a:rPr lang="en-US" dirty="0">
                <a:solidFill>
                  <a:schemeClr val="bg1"/>
                </a:solidFill>
              </a:rPr>
              <a:t>IAU</a:t>
            </a:r>
          </a:p>
        </p:txBody>
      </p:sp>
      <p:sp>
        <p:nvSpPr>
          <p:cNvPr id="43" name="TextBox 42">
            <a:extLst>
              <a:ext uri="{FF2B5EF4-FFF2-40B4-BE49-F238E27FC236}">
                <a16:creationId xmlns:a16="http://schemas.microsoft.com/office/drawing/2014/main" id="{109565DA-5582-AF15-94DF-5D84AD265AA2}"/>
              </a:ext>
            </a:extLst>
          </p:cNvPr>
          <p:cNvSpPr txBox="1"/>
          <p:nvPr/>
        </p:nvSpPr>
        <p:spPr>
          <a:xfrm>
            <a:off x="6958717" y="5309936"/>
            <a:ext cx="1368067" cy="369332"/>
          </a:xfrm>
          <a:prstGeom prst="rect">
            <a:avLst/>
          </a:prstGeom>
          <a:noFill/>
        </p:spPr>
        <p:txBody>
          <a:bodyPr wrap="none" rtlCol="0">
            <a:spAutoFit/>
          </a:bodyPr>
          <a:lstStyle/>
          <a:p>
            <a:r>
              <a:rPr lang="en-US" dirty="0">
                <a:solidFill>
                  <a:schemeClr val="bg1"/>
                </a:solidFill>
              </a:rPr>
              <a:t>Star Trackers</a:t>
            </a:r>
          </a:p>
        </p:txBody>
      </p:sp>
      <p:sp>
        <p:nvSpPr>
          <p:cNvPr id="44" name="TextBox 43">
            <a:extLst>
              <a:ext uri="{FF2B5EF4-FFF2-40B4-BE49-F238E27FC236}">
                <a16:creationId xmlns:a16="http://schemas.microsoft.com/office/drawing/2014/main" id="{13799C6E-74C2-D53B-9F72-9E7EA8F6FEDD}"/>
              </a:ext>
            </a:extLst>
          </p:cNvPr>
          <p:cNvSpPr txBox="1"/>
          <p:nvPr/>
        </p:nvSpPr>
        <p:spPr>
          <a:xfrm>
            <a:off x="9915093" y="4135089"/>
            <a:ext cx="1207382" cy="369332"/>
          </a:xfrm>
          <a:prstGeom prst="rect">
            <a:avLst/>
          </a:prstGeom>
          <a:noFill/>
        </p:spPr>
        <p:txBody>
          <a:bodyPr wrap="none" rtlCol="0">
            <a:spAutoFit/>
          </a:bodyPr>
          <a:lstStyle/>
          <a:p>
            <a:r>
              <a:rPr lang="en-US" dirty="0">
                <a:solidFill>
                  <a:schemeClr val="bg1"/>
                </a:solidFill>
              </a:rPr>
              <a:t>Mag Boom</a:t>
            </a:r>
          </a:p>
        </p:txBody>
      </p:sp>
      <p:sp>
        <p:nvSpPr>
          <p:cNvPr id="45" name="TextBox 44">
            <a:extLst>
              <a:ext uri="{FF2B5EF4-FFF2-40B4-BE49-F238E27FC236}">
                <a16:creationId xmlns:a16="http://schemas.microsoft.com/office/drawing/2014/main" id="{38C13BCF-0111-31A2-2425-89D74D82BA63}"/>
              </a:ext>
            </a:extLst>
          </p:cNvPr>
          <p:cNvSpPr txBox="1"/>
          <p:nvPr/>
        </p:nvSpPr>
        <p:spPr>
          <a:xfrm>
            <a:off x="10085172" y="4817493"/>
            <a:ext cx="867225" cy="369332"/>
          </a:xfrm>
          <a:prstGeom prst="rect">
            <a:avLst/>
          </a:prstGeom>
          <a:noFill/>
        </p:spPr>
        <p:txBody>
          <a:bodyPr wrap="none" rtlCol="0">
            <a:spAutoFit/>
          </a:bodyPr>
          <a:lstStyle/>
          <a:p>
            <a:r>
              <a:rPr lang="en-US" dirty="0">
                <a:solidFill>
                  <a:schemeClr val="bg1"/>
                </a:solidFill>
              </a:rPr>
              <a:t>Battery</a:t>
            </a:r>
          </a:p>
        </p:txBody>
      </p:sp>
      <p:sp>
        <p:nvSpPr>
          <p:cNvPr id="46" name="TextBox 45">
            <a:extLst>
              <a:ext uri="{FF2B5EF4-FFF2-40B4-BE49-F238E27FC236}">
                <a16:creationId xmlns:a16="http://schemas.microsoft.com/office/drawing/2014/main" id="{F7CCA92F-1A77-D07E-CA68-71D982EFD0C8}"/>
              </a:ext>
            </a:extLst>
          </p:cNvPr>
          <p:cNvSpPr txBox="1"/>
          <p:nvPr/>
        </p:nvSpPr>
        <p:spPr>
          <a:xfrm>
            <a:off x="10380409" y="766250"/>
            <a:ext cx="1049775" cy="646331"/>
          </a:xfrm>
          <a:prstGeom prst="rect">
            <a:avLst/>
          </a:prstGeom>
          <a:noFill/>
        </p:spPr>
        <p:txBody>
          <a:bodyPr wrap="none" rtlCol="0">
            <a:spAutoFit/>
          </a:bodyPr>
          <a:lstStyle/>
          <a:p>
            <a:pPr algn="ctr"/>
            <a:r>
              <a:rPr lang="en-US" dirty="0" err="1">
                <a:solidFill>
                  <a:schemeClr val="bg1"/>
                </a:solidFill>
              </a:rPr>
              <a:t>Instr</a:t>
            </a:r>
            <a:endParaRPr lang="en-US" dirty="0">
              <a:solidFill>
                <a:schemeClr val="bg1"/>
              </a:solidFill>
            </a:endParaRPr>
          </a:p>
          <a:p>
            <a:pPr algn="ctr"/>
            <a:r>
              <a:rPr lang="en-US" dirty="0">
                <a:solidFill>
                  <a:schemeClr val="bg1"/>
                </a:solidFill>
              </a:rPr>
              <a:t>Electrons</a:t>
            </a:r>
          </a:p>
        </p:txBody>
      </p:sp>
      <p:sp>
        <p:nvSpPr>
          <p:cNvPr id="47" name="TextBox 46">
            <a:extLst>
              <a:ext uri="{FF2B5EF4-FFF2-40B4-BE49-F238E27FC236}">
                <a16:creationId xmlns:a16="http://schemas.microsoft.com/office/drawing/2014/main" id="{C40E2FC1-05F2-6D49-2367-2151E588DBF6}"/>
              </a:ext>
            </a:extLst>
          </p:cNvPr>
          <p:cNvSpPr txBox="1"/>
          <p:nvPr/>
        </p:nvSpPr>
        <p:spPr>
          <a:xfrm>
            <a:off x="9816863" y="2205293"/>
            <a:ext cx="2043188" cy="369332"/>
          </a:xfrm>
          <a:prstGeom prst="rect">
            <a:avLst/>
          </a:prstGeom>
          <a:noFill/>
        </p:spPr>
        <p:txBody>
          <a:bodyPr wrap="none" rtlCol="0">
            <a:spAutoFit/>
          </a:bodyPr>
          <a:lstStyle/>
          <a:p>
            <a:r>
              <a:rPr lang="en-US" dirty="0" err="1">
                <a:solidFill>
                  <a:schemeClr val="bg1"/>
                </a:solidFill>
              </a:rPr>
              <a:t>Instr</a:t>
            </a:r>
            <a:r>
              <a:rPr lang="en-US" dirty="0">
                <a:solidFill>
                  <a:schemeClr val="bg1"/>
                </a:solidFill>
              </a:rPr>
              <a:t> Ions – w Comp</a:t>
            </a:r>
          </a:p>
        </p:txBody>
      </p:sp>
      <p:sp>
        <p:nvSpPr>
          <p:cNvPr id="48" name="TextBox 47">
            <a:extLst>
              <a:ext uri="{FF2B5EF4-FFF2-40B4-BE49-F238E27FC236}">
                <a16:creationId xmlns:a16="http://schemas.microsoft.com/office/drawing/2014/main" id="{64CD4DD0-E1F3-B1FF-3AC8-CB8AAC090B32}"/>
              </a:ext>
            </a:extLst>
          </p:cNvPr>
          <p:cNvSpPr txBox="1"/>
          <p:nvPr/>
        </p:nvSpPr>
        <p:spPr>
          <a:xfrm>
            <a:off x="7020984" y="2415450"/>
            <a:ext cx="2250809" cy="369332"/>
          </a:xfrm>
          <a:prstGeom prst="rect">
            <a:avLst/>
          </a:prstGeom>
          <a:noFill/>
        </p:spPr>
        <p:txBody>
          <a:bodyPr wrap="none" rtlCol="0">
            <a:spAutoFit/>
          </a:bodyPr>
          <a:lstStyle/>
          <a:p>
            <a:r>
              <a:rPr lang="en-US" dirty="0" err="1">
                <a:solidFill>
                  <a:schemeClr val="bg1"/>
                </a:solidFill>
              </a:rPr>
              <a:t>Instr</a:t>
            </a:r>
            <a:r>
              <a:rPr lang="en-US" dirty="0">
                <a:solidFill>
                  <a:schemeClr val="bg1"/>
                </a:solidFill>
              </a:rPr>
              <a:t> Ions – w/o Comp</a:t>
            </a:r>
          </a:p>
        </p:txBody>
      </p:sp>
      <p:sp>
        <p:nvSpPr>
          <p:cNvPr id="49" name="TextBox 48">
            <a:extLst>
              <a:ext uri="{FF2B5EF4-FFF2-40B4-BE49-F238E27FC236}">
                <a16:creationId xmlns:a16="http://schemas.microsoft.com/office/drawing/2014/main" id="{F742C98A-5484-AA8B-F376-5F461167CAF3}"/>
              </a:ext>
            </a:extLst>
          </p:cNvPr>
          <p:cNvSpPr txBox="1"/>
          <p:nvPr/>
        </p:nvSpPr>
        <p:spPr>
          <a:xfrm>
            <a:off x="6242875" y="783529"/>
            <a:ext cx="1049775" cy="646331"/>
          </a:xfrm>
          <a:prstGeom prst="rect">
            <a:avLst/>
          </a:prstGeom>
          <a:noFill/>
        </p:spPr>
        <p:txBody>
          <a:bodyPr wrap="none" rtlCol="0">
            <a:spAutoFit/>
          </a:bodyPr>
          <a:lstStyle/>
          <a:p>
            <a:pPr algn="ctr"/>
            <a:r>
              <a:rPr lang="en-US" dirty="0" err="1">
                <a:solidFill>
                  <a:schemeClr val="bg1"/>
                </a:solidFill>
              </a:rPr>
              <a:t>Instr</a:t>
            </a:r>
            <a:endParaRPr lang="en-US" dirty="0">
              <a:solidFill>
                <a:schemeClr val="bg1"/>
              </a:solidFill>
            </a:endParaRPr>
          </a:p>
          <a:p>
            <a:pPr algn="ctr"/>
            <a:r>
              <a:rPr lang="en-US" dirty="0">
                <a:solidFill>
                  <a:schemeClr val="bg1"/>
                </a:solidFill>
              </a:rPr>
              <a:t>Electrons</a:t>
            </a:r>
          </a:p>
        </p:txBody>
      </p:sp>
      <p:cxnSp>
        <p:nvCxnSpPr>
          <p:cNvPr id="50" name="Straight Arrow Connector 49">
            <a:extLst>
              <a:ext uri="{FF2B5EF4-FFF2-40B4-BE49-F238E27FC236}">
                <a16:creationId xmlns:a16="http://schemas.microsoft.com/office/drawing/2014/main" id="{CBE925FD-942F-DF4C-60A2-A72DDB3FB93C}"/>
              </a:ext>
            </a:extLst>
          </p:cNvPr>
          <p:cNvCxnSpPr>
            <a:cxnSpLocks/>
            <a:stCxn id="49" idx="3"/>
          </p:cNvCxnSpPr>
          <p:nvPr/>
        </p:nvCxnSpPr>
        <p:spPr>
          <a:xfrm>
            <a:off x="7292650" y="1106695"/>
            <a:ext cx="255525" cy="278694"/>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6A1ED860-6B49-A09F-1093-393B5CCE0DEB}"/>
              </a:ext>
            </a:extLst>
          </p:cNvPr>
          <p:cNvCxnSpPr>
            <a:cxnSpLocks/>
          </p:cNvCxnSpPr>
          <p:nvPr/>
        </p:nvCxnSpPr>
        <p:spPr>
          <a:xfrm flipH="1" flipV="1">
            <a:off x="7998371" y="2136214"/>
            <a:ext cx="195015" cy="260192"/>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1DC69403-0060-B664-C3F7-6AB3F9E1B1A5}"/>
              </a:ext>
            </a:extLst>
          </p:cNvPr>
          <p:cNvCxnSpPr>
            <a:cxnSpLocks/>
          </p:cNvCxnSpPr>
          <p:nvPr/>
        </p:nvCxnSpPr>
        <p:spPr>
          <a:xfrm flipH="1" flipV="1">
            <a:off x="9384280" y="2171410"/>
            <a:ext cx="432583" cy="224996"/>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5563B113-597A-3E72-2818-70A9B8F8A73C}"/>
              </a:ext>
            </a:extLst>
          </p:cNvPr>
          <p:cNvCxnSpPr>
            <a:cxnSpLocks/>
          </p:cNvCxnSpPr>
          <p:nvPr/>
        </p:nvCxnSpPr>
        <p:spPr>
          <a:xfrm flipH="1">
            <a:off x="10177417" y="1259094"/>
            <a:ext cx="296035" cy="214726"/>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72583498-C233-6FBF-710F-365E52993DEF}"/>
              </a:ext>
            </a:extLst>
          </p:cNvPr>
          <p:cNvCxnSpPr>
            <a:cxnSpLocks/>
          </p:cNvCxnSpPr>
          <p:nvPr/>
        </p:nvCxnSpPr>
        <p:spPr>
          <a:xfrm flipV="1">
            <a:off x="8246372" y="1630803"/>
            <a:ext cx="313710" cy="765603"/>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C69290E9-B164-DD46-D7B4-746655786302}"/>
              </a:ext>
            </a:extLst>
          </p:cNvPr>
          <p:cNvSpPr txBox="1"/>
          <p:nvPr/>
        </p:nvSpPr>
        <p:spPr>
          <a:xfrm>
            <a:off x="1208851" y="5998733"/>
            <a:ext cx="3915407" cy="276999"/>
          </a:xfrm>
          <a:prstGeom prst="rect">
            <a:avLst/>
          </a:prstGeom>
          <a:noFill/>
        </p:spPr>
        <p:txBody>
          <a:bodyPr wrap="square" rtlCol="0">
            <a:spAutoFit/>
          </a:bodyPr>
          <a:lstStyle/>
          <a:p>
            <a:pPr algn="ctr"/>
            <a:r>
              <a:rPr lang="en-US" sz="1200" i="1" dirty="0">
                <a:solidFill>
                  <a:srgbClr val="FF0000"/>
                </a:solidFill>
              </a:rPr>
              <a:t>Note: Hub and Node Solar Sail assembly mass are different</a:t>
            </a:r>
          </a:p>
        </p:txBody>
      </p:sp>
    </p:spTree>
    <p:extLst>
      <p:ext uri="{BB962C8B-B14F-4D97-AF65-F5344CB8AC3E}">
        <p14:creationId xmlns:p14="http://schemas.microsoft.com/office/powerpoint/2010/main" val="283464779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Picture 67" descr="Icon&#10;&#10;Description automatically generated">
            <a:extLst>
              <a:ext uri="{FF2B5EF4-FFF2-40B4-BE49-F238E27FC236}">
                <a16:creationId xmlns:a16="http://schemas.microsoft.com/office/drawing/2014/main" id="{11C7E000-247B-849C-3AAA-51FAD8A8D5FA}"/>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306102" y="490365"/>
            <a:ext cx="3419300" cy="1865516"/>
          </a:xfrm>
          <a:prstGeom prst="rect">
            <a:avLst/>
          </a:prstGeom>
        </p:spPr>
      </p:pic>
      <p:pic>
        <p:nvPicPr>
          <p:cNvPr id="22" name="Picture 21" descr="A picture containing icon&#10;&#10;Description automatically generated">
            <a:extLst>
              <a:ext uri="{FF2B5EF4-FFF2-40B4-BE49-F238E27FC236}">
                <a16:creationId xmlns:a16="http://schemas.microsoft.com/office/drawing/2014/main" id="{23282BDD-12D1-2A12-253E-65CB071A91E2}"/>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581858" y="3183275"/>
            <a:ext cx="3116222" cy="3079903"/>
          </a:xfrm>
          <a:prstGeom prst="rect">
            <a:avLst/>
          </a:prstGeom>
        </p:spPr>
      </p:pic>
      <p:pic>
        <p:nvPicPr>
          <p:cNvPr id="4" name="Picture 3" descr="A picture containing diagram&#10;&#10;Description automatically generated">
            <a:extLst>
              <a:ext uri="{FF2B5EF4-FFF2-40B4-BE49-F238E27FC236}">
                <a16:creationId xmlns:a16="http://schemas.microsoft.com/office/drawing/2014/main" id="{9E625E00-1116-FBB3-FC21-BE8431983BC7}"/>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1054854" y="1732015"/>
            <a:ext cx="3751943" cy="3454810"/>
          </a:xfrm>
          <a:prstGeom prst="rect">
            <a:avLst/>
          </a:prstGeom>
        </p:spPr>
      </p:pic>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SWIFT Node – Chemical Propulsion</a:t>
            </a:r>
          </a:p>
        </p:txBody>
      </p:sp>
      <p:sp>
        <p:nvSpPr>
          <p:cNvPr id="8" name="TextBox 7">
            <a:extLst>
              <a:ext uri="{FF2B5EF4-FFF2-40B4-BE49-F238E27FC236}">
                <a16:creationId xmlns:a16="http://schemas.microsoft.com/office/drawing/2014/main" id="{553B2210-1D7E-D0B6-E5D5-75FAD17ABB6B}"/>
              </a:ext>
            </a:extLst>
          </p:cNvPr>
          <p:cNvSpPr txBox="1"/>
          <p:nvPr/>
        </p:nvSpPr>
        <p:spPr>
          <a:xfrm>
            <a:off x="4834180" y="3345362"/>
            <a:ext cx="1295611" cy="369332"/>
          </a:xfrm>
          <a:prstGeom prst="rect">
            <a:avLst/>
          </a:prstGeom>
          <a:noFill/>
        </p:spPr>
        <p:txBody>
          <a:bodyPr wrap="none" rtlCol="0">
            <a:spAutoFit/>
          </a:bodyPr>
          <a:lstStyle/>
          <a:p>
            <a:r>
              <a:rPr lang="en-US" dirty="0">
                <a:solidFill>
                  <a:schemeClr val="bg1"/>
                </a:solidFill>
              </a:rPr>
              <a:t>Solar Arrays</a:t>
            </a:r>
          </a:p>
        </p:txBody>
      </p:sp>
      <p:sp>
        <p:nvSpPr>
          <p:cNvPr id="9" name="TextBox 8">
            <a:extLst>
              <a:ext uri="{FF2B5EF4-FFF2-40B4-BE49-F238E27FC236}">
                <a16:creationId xmlns:a16="http://schemas.microsoft.com/office/drawing/2014/main" id="{7CB87E70-AC08-B9D8-598C-6947E2B83005}"/>
              </a:ext>
            </a:extLst>
          </p:cNvPr>
          <p:cNvSpPr txBox="1"/>
          <p:nvPr/>
        </p:nvSpPr>
        <p:spPr>
          <a:xfrm>
            <a:off x="3152241" y="5250297"/>
            <a:ext cx="2043060" cy="369332"/>
          </a:xfrm>
          <a:prstGeom prst="rect">
            <a:avLst/>
          </a:prstGeom>
          <a:noFill/>
        </p:spPr>
        <p:txBody>
          <a:bodyPr wrap="none" rtlCol="0">
            <a:spAutoFit/>
          </a:bodyPr>
          <a:lstStyle/>
          <a:p>
            <a:r>
              <a:rPr lang="en-US" dirty="0">
                <a:solidFill>
                  <a:schemeClr val="bg1"/>
                </a:solidFill>
              </a:rPr>
              <a:t>Comm Antenna Box</a:t>
            </a:r>
          </a:p>
        </p:txBody>
      </p:sp>
      <p:sp>
        <p:nvSpPr>
          <p:cNvPr id="10" name="TextBox 9">
            <a:extLst>
              <a:ext uri="{FF2B5EF4-FFF2-40B4-BE49-F238E27FC236}">
                <a16:creationId xmlns:a16="http://schemas.microsoft.com/office/drawing/2014/main" id="{287C5A0E-ACB3-B545-0496-73A0025BF712}"/>
              </a:ext>
            </a:extLst>
          </p:cNvPr>
          <p:cNvSpPr txBox="1"/>
          <p:nvPr/>
        </p:nvSpPr>
        <p:spPr>
          <a:xfrm>
            <a:off x="498763" y="5038781"/>
            <a:ext cx="1673215" cy="369332"/>
          </a:xfrm>
          <a:prstGeom prst="rect">
            <a:avLst/>
          </a:prstGeom>
          <a:noFill/>
        </p:spPr>
        <p:txBody>
          <a:bodyPr wrap="none" rtlCol="0">
            <a:spAutoFit/>
          </a:bodyPr>
          <a:lstStyle/>
          <a:p>
            <a:r>
              <a:rPr lang="en-US" dirty="0">
                <a:solidFill>
                  <a:schemeClr val="bg1"/>
                </a:solidFill>
              </a:rPr>
              <a:t>Conical Adapter</a:t>
            </a:r>
          </a:p>
        </p:txBody>
      </p:sp>
      <p:sp>
        <p:nvSpPr>
          <p:cNvPr id="13" name="TextBox 12">
            <a:extLst>
              <a:ext uri="{FF2B5EF4-FFF2-40B4-BE49-F238E27FC236}">
                <a16:creationId xmlns:a16="http://schemas.microsoft.com/office/drawing/2014/main" id="{967BE893-3316-3F01-BA1C-D0018F9B5F78}"/>
              </a:ext>
            </a:extLst>
          </p:cNvPr>
          <p:cNvSpPr txBox="1"/>
          <p:nvPr/>
        </p:nvSpPr>
        <p:spPr>
          <a:xfrm>
            <a:off x="4239303" y="1440428"/>
            <a:ext cx="1082348" cy="369332"/>
          </a:xfrm>
          <a:prstGeom prst="rect">
            <a:avLst/>
          </a:prstGeom>
          <a:noFill/>
        </p:spPr>
        <p:txBody>
          <a:bodyPr wrap="none" rtlCol="0">
            <a:spAutoFit/>
          </a:bodyPr>
          <a:lstStyle/>
          <a:p>
            <a:r>
              <a:rPr lang="en-US" dirty="0">
                <a:solidFill>
                  <a:schemeClr val="bg1"/>
                </a:solidFill>
              </a:rPr>
              <a:t>Node Bus</a:t>
            </a:r>
          </a:p>
        </p:txBody>
      </p:sp>
      <p:cxnSp>
        <p:nvCxnSpPr>
          <p:cNvPr id="16" name="Straight Arrow Connector 15">
            <a:extLst>
              <a:ext uri="{FF2B5EF4-FFF2-40B4-BE49-F238E27FC236}">
                <a16:creationId xmlns:a16="http://schemas.microsoft.com/office/drawing/2014/main" id="{E8F0C323-B251-4F5C-0A60-666D2F191CE0}"/>
              </a:ext>
            </a:extLst>
          </p:cNvPr>
          <p:cNvCxnSpPr>
            <a:cxnSpLocks/>
          </p:cNvCxnSpPr>
          <p:nvPr/>
        </p:nvCxnSpPr>
        <p:spPr>
          <a:xfrm flipH="1" flipV="1">
            <a:off x="4647326" y="3183275"/>
            <a:ext cx="224886" cy="230592"/>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3AAD7E51-9B26-96BA-8895-D53991762344}"/>
              </a:ext>
            </a:extLst>
          </p:cNvPr>
          <p:cNvCxnSpPr>
            <a:cxnSpLocks/>
          </p:cNvCxnSpPr>
          <p:nvPr/>
        </p:nvCxnSpPr>
        <p:spPr>
          <a:xfrm flipV="1">
            <a:off x="2172837" y="4817493"/>
            <a:ext cx="197251" cy="318064"/>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5E5DB953-44B7-C778-3B60-2F0FCA398CF0}"/>
              </a:ext>
            </a:extLst>
          </p:cNvPr>
          <p:cNvCxnSpPr>
            <a:cxnSpLocks/>
            <a:stCxn id="13" idx="1"/>
          </p:cNvCxnSpPr>
          <p:nvPr/>
        </p:nvCxnSpPr>
        <p:spPr>
          <a:xfrm flipH="1">
            <a:off x="3591960" y="1625094"/>
            <a:ext cx="647343" cy="641216"/>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EE1C99BC-72C9-CCE3-5FA2-2C1B59717F78}"/>
              </a:ext>
            </a:extLst>
          </p:cNvPr>
          <p:cNvCxnSpPr>
            <a:cxnSpLocks/>
          </p:cNvCxnSpPr>
          <p:nvPr/>
        </p:nvCxnSpPr>
        <p:spPr>
          <a:xfrm flipH="1" flipV="1">
            <a:off x="2605807" y="4543158"/>
            <a:ext cx="511668" cy="824415"/>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AC21EF8-B62D-8E56-727C-A0308A4BEB0D}"/>
              </a:ext>
            </a:extLst>
          </p:cNvPr>
          <p:cNvCxnSpPr/>
          <p:nvPr/>
        </p:nvCxnSpPr>
        <p:spPr>
          <a:xfrm>
            <a:off x="6183517" y="1068309"/>
            <a:ext cx="0" cy="5205742"/>
          </a:xfrm>
          <a:prstGeom prst="line">
            <a:avLst/>
          </a:prstGeom>
          <a:ln w="28575">
            <a:solidFill>
              <a:schemeClr val="bg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9D0B7C79-FAE4-C51D-153E-40A57A8D7504}"/>
              </a:ext>
            </a:extLst>
          </p:cNvPr>
          <p:cNvCxnSpPr>
            <a:cxnSpLocks/>
          </p:cNvCxnSpPr>
          <p:nvPr/>
        </p:nvCxnSpPr>
        <p:spPr>
          <a:xfrm flipH="1">
            <a:off x="6678105" y="3148544"/>
            <a:ext cx="5080503" cy="0"/>
          </a:xfrm>
          <a:prstGeom prst="line">
            <a:avLst/>
          </a:prstGeom>
          <a:ln w="28575">
            <a:solidFill>
              <a:schemeClr val="bg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428D4994-FABE-3EC5-BC78-5D2C61EE57B9}"/>
              </a:ext>
            </a:extLst>
          </p:cNvPr>
          <p:cNvSpPr txBox="1"/>
          <p:nvPr/>
        </p:nvSpPr>
        <p:spPr>
          <a:xfrm>
            <a:off x="6183514" y="2714043"/>
            <a:ext cx="6008482" cy="369332"/>
          </a:xfrm>
          <a:prstGeom prst="rect">
            <a:avLst/>
          </a:prstGeom>
          <a:noFill/>
        </p:spPr>
        <p:txBody>
          <a:bodyPr wrap="square" rtlCol="0">
            <a:spAutoFit/>
          </a:bodyPr>
          <a:lstStyle/>
          <a:p>
            <a:pPr algn="ctr"/>
            <a:r>
              <a:rPr lang="en-US" dirty="0">
                <a:solidFill>
                  <a:schemeClr val="bg1"/>
                </a:solidFill>
              </a:rPr>
              <a:t>Instruments</a:t>
            </a:r>
          </a:p>
        </p:txBody>
      </p:sp>
      <p:sp>
        <p:nvSpPr>
          <p:cNvPr id="40" name="TextBox 39">
            <a:extLst>
              <a:ext uri="{FF2B5EF4-FFF2-40B4-BE49-F238E27FC236}">
                <a16:creationId xmlns:a16="http://schemas.microsoft.com/office/drawing/2014/main" id="{58372A34-AFDC-7B4D-4A40-ECE9726C663F}"/>
              </a:ext>
            </a:extLst>
          </p:cNvPr>
          <p:cNvSpPr txBox="1"/>
          <p:nvPr/>
        </p:nvSpPr>
        <p:spPr>
          <a:xfrm>
            <a:off x="6183515" y="5967509"/>
            <a:ext cx="6008483" cy="369332"/>
          </a:xfrm>
          <a:prstGeom prst="rect">
            <a:avLst/>
          </a:prstGeom>
          <a:noFill/>
        </p:spPr>
        <p:txBody>
          <a:bodyPr wrap="square" rtlCol="0">
            <a:spAutoFit/>
          </a:bodyPr>
          <a:lstStyle/>
          <a:p>
            <a:pPr algn="ctr"/>
            <a:r>
              <a:rPr lang="en-US" dirty="0">
                <a:solidFill>
                  <a:schemeClr val="bg1"/>
                </a:solidFill>
              </a:rPr>
              <a:t>BUS mounted subsystems</a:t>
            </a:r>
          </a:p>
        </p:txBody>
      </p:sp>
      <p:sp>
        <p:nvSpPr>
          <p:cNvPr id="41" name="TextBox 40">
            <a:extLst>
              <a:ext uri="{FF2B5EF4-FFF2-40B4-BE49-F238E27FC236}">
                <a16:creationId xmlns:a16="http://schemas.microsoft.com/office/drawing/2014/main" id="{D5BB2CC0-691E-2205-4D7B-9F9F7562B336}"/>
              </a:ext>
            </a:extLst>
          </p:cNvPr>
          <p:cNvSpPr txBox="1"/>
          <p:nvPr/>
        </p:nvSpPr>
        <p:spPr>
          <a:xfrm>
            <a:off x="10645577" y="4978874"/>
            <a:ext cx="1448473" cy="369332"/>
          </a:xfrm>
          <a:prstGeom prst="rect">
            <a:avLst/>
          </a:prstGeom>
          <a:noFill/>
        </p:spPr>
        <p:txBody>
          <a:bodyPr wrap="none" rtlCol="0">
            <a:spAutoFit/>
          </a:bodyPr>
          <a:lstStyle/>
          <a:p>
            <a:r>
              <a:rPr lang="en-US" dirty="0">
                <a:solidFill>
                  <a:schemeClr val="bg1"/>
                </a:solidFill>
              </a:rPr>
              <a:t>X-Band Boxes</a:t>
            </a:r>
          </a:p>
        </p:txBody>
      </p:sp>
      <p:sp>
        <p:nvSpPr>
          <p:cNvPr id="42" name="TextBox 41">
            <a:extLst>
              <a:ext uri="{FF2B5EF4-FFF2-40B4-BE49-F238E27FC236}">
                <a16:creationId xmlns:a16="http://schemas.microsoft.com/office/drawing/2014/main" id="{9C4469B3-C410-E7BF-630C-49B5C0474FBB}"/>
              </a:ext>
            </a:extLst>
          </p:cNvPr>
          <p:cNvSpPr txBox="1"/>
          <p:nvPr/>
        </p:nvSpPr>
        <p:spPr>
          <a:xfrm>
            <a:off x="11038508" y="3249065"/>
            <a:ext cx="519309" cy="369332"/>
          </a:xfrm>
          <a:prstGeom prst="rect">
            <a:avLst/>
          </a:prstGeom>
          <a:noFill/>
        </p:spPr>
        <p:txBody>
          <a:bodyPr wrap="none" rtlCol="0">
            <a:spAutoFit/>
          </a:bodyPr>
          <a:lstStyle/>
          <a:p>
            <a:r>
              <a:rPr lang="en-US" dirty="0">
                <a:solidFill>
                  <a:schemeClr val="bg1"/>
                </a:solidFill>
              </a:rPr>
              <a:t>IAU</a:t>
            </a:r>
          </a:p>
        </p:txBody>
      </p:sp>
      <p:sp>
        <p:nvSpPr>
          <p:cNvPr id="43" name="TextBox 42">
            <a:extLst>
              <a:ext uri="{FF2B5EF4-FFF2-40B4-BE49-F238E27FC236}">
                <a16:creationId xmlns:a16="http://schemas.microsoft.com/office/drawing/2014/main" id="{109565DA-5582-AF15-94DF-5D84AD265AA2}"/>
              </a:ext>
            </a:extLst>
          </p:cNvPr>
          <p:cNvSpPr txBox="1"/>
          <p:nvPr/>
        </p:nvSpPr>
        <p:spPr>
          <a:xfrm>
            <a:off x="10508649" y="4164156"/>
            <a:ext cx="1368067" cy="369332"/>
          </a:xfrm>
          <a:prstGeom prst="rect">
            <a:avLst/>
          </a:prstGeom>
          <a:noFill/>
        </p:spPr>
        <p:txBody>
          <a:bodyPr wrap="none" rtlCol="0">
            <a:spAutoFit/>
          </a:bodyPr>
          <a:lstStyle/>
          <a:p>
            <a:r>
              <a:rPr lang="en-US" dirty="0">
                <a:solidFill>
                  <a:schemeClr val="bg1"/>
                </a:solidFill>
              </a:rPr>
              <a:t>Star Trackers</a:t>
            </a:r>
          </a:p>
        </p:txBody>
      </p:sp>
      <p:sp>
        <p:nvSpPr>
          <p:cNvPr id="44" name="TextBox 43">
            <a:extLst>
              <a:ext uri="{FF2B5EF4-FFF2-40B4-BE49-F238E27FC236}">
                <a16:creationId xmlns:a16="http://schemas.microsoft.com/office/drawing/2014/main" id="{13799C6E-74C2-D53B-9F72-9E7EA8F6FEDD}"/>
              </a:ext>
            </a:extLst>
          </p:cNvPr>
          <p:cNvSpPr txBox="1"/>
          <p:nvPr/>
        </p:nvSpPr>
        <p:spPr>
          <a:xfrm>
            <a:off x="6571209" y="3679413"/>
            <a:ext cx="1207382" cy="369332"/>
          </a:xfrm>
          <a:prstGeom prst="rect">
            <a:avLst/>
          </a:prstGeom>
          <a:noFill/>
        </p:spPr>
        <p:txBody>
          <a:bodyPr wrap="none" rtlCol="0">
            <a:spAutoFit/>
          </a:bodyPr>
          <a:lstStyle/>
          <a:p>
            <a:r>
              <a:rPr lang="en-US" dirty="0">
                <a:solidFill>
                  <a:schemeClr val="bg1"/>
                </a:solidFill>
              </a:rPr>
              <a:t>Mag Boom</a:t>
            </a:r>
          </a:p>
        </p:txBody>
      </p:sp>
      <p:sp>
        <p:nvSpPr>
          <p:cNvPr id="45" name="TextBox 44">
            <a:extLst>
              <a:ext uri="{FF2B5EF4-FFF2-40B4-BE49-F238E27FC236}">
                <a16:creationId xmlns:a16="http://schemas.microsoft.com/office/drawing/2014/main" id="{38C13BCF-0111-31A2-2425-89D74D82BA63}"/>
              </a:ext>
            </a:extLst>
          </p:cNvPr>
          <p:cNvSpPr txBox="1"/>
          <p:nvPr/>
        </p:nvSpPr>
        <p:spPr>
          <a:xfrm>
            <a:off x="7647273" y="3229201"/>
            <a:ext cx="867225" cy="369332"/>
          </a:xfrm>
          <a:prstGeom prst="rect">
            <a:avLst/>
          </a:prstGeom>
          <a:noFill/>
        </p:spPr>
        <p:txBody>
          <a:bodyPr wrap="none" rtlCol="0">
            <a:spAutoFit/>
          </a:bodyPr>
          <a:lstStyle/>
          <a:p>
            <a:r>
              <a:rPr lang="en-US" dirty="0">
                <a:solidFill>
                  <a:schemeClr val="bg1"/>
                </a:solidFill>
              </a:rPr>
              <a:t>Battery</a:t>
            </a:r>
          </a:p>
        </p:txBody>
      </p:sp>
      <p:sp>
        <p:nvSpPr>
          <p:cNvPr id="47" name="TextBox 46">
            <a:extLst>
              <a:ext uri="{FF2B5EF4-FFF2-40B4-BE49-F238E27FC236}">
                <a16:creationId xmlns:a16="http://schemas.microsoft.com/office/drawing/2014/main" id="{C40E2FC1-05F2-6D49-2367-2151E588DBF6}"/>
              </a:ext>
            </a:extLst>
          </p:cNvPr>
          <p:cNvSpPr txBox="1"/>
          <p:nvPr/>
        </p:nvSpPr>
        <p:spPr>
          <a:xfrm>
            <a:off x="9218356" y="213366"/>
            <a:ext cx="2043188" cy="369332"/>
          </a:xfrm>
          <a:prstGeom prst="rect">
            <a:avLst/>
          </a:prstGeom>
          <a:noFill/>
        </p:spPr>
        <p:txBody>
          <a:bodyPr wrap="none" rtlCol="0">
            <a:spAutoFit/>
          </a:bodyPr>
          <a:lstStyle/>
          <a:p>
            <a:r>
              <a:rPr lang="en-US" dirty="0" err="1">
                <a:solidFill>
                  <a:schemeClr val="bg1"/>
                </a:solidFill>
              </a:rPr>
              <a:t>Instr</a:t>
            </a:r>
            <a:r>
              <a:rPr lang="en-US" dirty="0">
                <a:solidFill>
                  <a:schemeClr val="bg1"/>
                </a:solidFill>
              </a:rPr>
              <a:t> Ions – w Comp</a:t>
            </a:r>
          </a:p>
        </p:txBody>
      </p:sp>
      <p:sp>
        <p:nvSpPr>
          <p:cNvPr id="48" name="TextBox 47">
            <a:extLst>
              <a:ext uri="{FF2B5EF4-FFF2-40B4-BE49-F238E27FC236}">
                <a16:creationId xmlns:a16="http://schemas.microsoft.com/office/drawing/2014/main" id="{64CD4DD0-E1F3-B1FF-3AC8-CB8AAC090B32}"/>
              </a:ext>
            </a:extLst>
          </p:cNvPr>
          <p:cNvSpPr txBox="1"/>
          <p:nvPr/>
        </p:nvSpPr>
        <p:spPr>
          <a:xfrm>
            <a:off x="9234197" y="2279542"/>
            <a:ext cx="2250809" cy="369332"/>
          </a:xfrm>
          <a:prstGeom prst="rect">
            <a:avLst/>
          </a:prstGeom>
          <a:noFill/>
        </p:spPr>
        <p:txBody>
          <a:bodyPr wrap="none" rtlCol="0">
            <a:spAutoFit/>
          </a:bodyPr>
          <a:lstStyle/>
          <a:p>
            <a:r>
              <a:rPr lang="en-US" dirty="0" err="1">
                <a:solidFill>
                  <a:schemeClr val="bg1"/>
                </a:solidFill>
              </a:rPr>
              <a:t>Instr</a:t>
            </a:r>
            <a:r>
              <a:rPr lang="en-US" dirty="0">
                <a:solidFill>
                  <a:schemeClr val="bg1"/>
                </a:solidFill>
              </a:rPr>
              <a:t> Ions – w/o Comp</a:t>
            </a:r>
          </a:p>
        </p:txBody>
      </p:sp>
      <p:sp>
        <p:nvSpPr>
          <p:cNvPr id="49" name="TextBox 48">
            <a:extLst>
              <a:ext uri="{FF2B5EF4-FFF2-40B4-BE49-F238E27FC236}">
                <a16:creationId xmlns:a16="http://schemas.microsoft.com/office/drawing/2014/main" id="{F742C98A-5484-AA8B-F376-5F461167CAF3}"/>
              </a:ext>
            </a:extLst>
          </p:cNvPr>
          <p:cNvSpPr txBox="1"/>
          <p:nvPr/>
        </p:nvSpPr>
        <p:spPr>
          <a:xfrm>
            <a:off x="6242875" y="783529"/>
            <a:ext cx="1049775" cy="646331"/>
          </a:xfrm>
          <a:prstGeom prst="rect">
            <a:avLst/>
          </a:prstGeom>
          <a:noFill/>
        </p:spPr>
        <p:txBody>
          <a:bodyPr wrap="none" rtlCol="0">
            <a:spAutoFit/>
          </a:bodyPr>
          <a:lstStyle/>
          <a:p>
            <a:pPr algn="ctr"/>
            <a:r>
              <a:rPr lang="en-US" dirty="0" err="1">
                <a:solidFill>
                  <a:schemeClr val="bg1"/>
                </a:solidFill>
              </a:rPr>
              <a:t>Instr</a:t>
            </a:r>
            <a:endParaRPr lang="en-US" dirty="0">
              <a:solidFill>
                <a:schemeClr val="bg1"/>
              </a:solidFill>
            </a:endParaRPr>
          </a:p>
          <a:p>
            <a:pPr algn="ctr"/>
            <a:r>
              <a:rPr lang="en-US" dirty="0">
                <a:solidFill>
                  <a:schemeClr val="bg1"/>
                </a:solidFill>
              </a:rPr>
              <a:t>Electrons</a:t>
            </a:r>
          </a:p>
        </p:txBody>
      </p:sp>
      <p:cxnSp>
        <p:nvCxnSpPr>
          <p:cNvPr id="50" name="Straight Arrow Connector 49">
            <a:extLst>
              <a:ext uri="{FF2B5EF4-FFF2-40B4-BE49-F238E27FC236}">
                <a16:creationId xmlns:a16="http://schemas.microsoft.com/office/drawing/2014/main" id="{CBE925FD-942F-DF4C-60A2-A72DDB3FB93C}"/>
              </a:ext>
            </a:extLst>
          </p:cNvPr>
          <p:cNvCxnSpPr>
            <a:cxnSpLocks/>
            <a:stCxn id="49" idx="3"/>
          </p:cNvCxnSpPr>
          <p:nvPr/>
        </p:nvCxnSpPr>
        <p:spPr>
          <a:xfrm>
            <a:off x="7292650" y="1106695"/>
            <a:ext cx="255525" cy="278694"/>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6A1ED860-6B49-A09F-1093-393B5CCE0DEB}"/>
              </a:ext>
            </a:extLst>
          </p:cNvPr>
          <p:cNvCxnSpPr>
            <a:cxnSpLocks/>
          </p:cNvCxnSpPr>
          <p:nvPr/>
        </p:nvCxnSpPr>
        <p:spPr>
          <a:xfrm flipV="1">
            <a:off x="10086048" y="1523093"/>
            <a:ext cx="153902" cy="773255"/>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1DC69403-0060-B664-C3F7-6AB3F9E1B1A5}"/>
              </a:ext>
            </a:extLst>
          </p:cNvPr>
          <p:cNvCxnSpPr>
            <a:cxnSpLocks/>
            <a:stCxn id="47" idx="1"/>
          </p:cNvCxnSpPr>
          <p:nvPr/>
        </p:nvCxnSpPr>
        <p:spPr>
          <a:xfrm flipH="1">
            <a:off x="8760761" y="398032"/>
            <a:ext cx="457595" cy="299728"/>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72583498-C233-6FBF-710F-365E52993DEF}"/>
              </a:ext>
            </a:extLst>
          </p:cNvPr>
          <p:cNvCxnSpPr>
            <a:cxnSpLocks/>
          </p:cNvCxnSpPr>
          <p:nvPr/>
        </p:nvCxnSpPr>
        <p:spPr>
          <a:xfrm flipH="1" flipV="1">
            <a:off x="9627235" y="2019429"/>
            <a:ext cx="381004" cy="279228"/>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C69290E9-B164-DD46-D7B4-746655786302}"/>
              </a:ext>
            </a:extLst>
          </p:cNvPr>
          <p:cNvSpPr txBox="1"/>
          <p:nvPr/>
        </p:nvSpPr>
        <p:spPr>
          <a:xfrm>
            <a:off x="0" y="5998733"/>
            <a:ext cx="6183515" cy="276999"/>
          </a:xfrm>
          <a:prstGeom prst="rect">
            <a:avLst/>
          </a:prstGeom>
          <a:noFill/>
        </p:spPr>
        <p:txBody>
          <a:bodyPr wrap="square" rtlCol="0">
            <a:spAutoFit/>
          </a:bodyPr>
          <a:lstStyle/>
          <a:p>
            <a:pPr algn="ctr"/>
            <a:r>
              <a:rPr lang="en-US" sz="1200" i="1" dirty="0">
                <a:solidFill>
                  <a:schemeClr val="bg1"/>
                </a:solidFill>
              </a:rPr>
              <a:t>Note: Chemical thrusters exist at each corner of the SWIFT BUS</a:t>
            </a:r>
          </a:p>
        </p:txBody>
      </p:sp>
      <p:cxnSp>
        <p:nvCxnSpPr>
          <p:cNvPr id="24" name="Straight Arrow Connector 23">
            <a:extLst>
              <a:ext uri="{FF2B5EF4-FFF2-40B4-BE49-F238E27FC236}">
                <a16:creationId xmlns:a16="http://schemas.microsoft.com/office/drawing/2014/main" id="{2A75FCC6-ABAC-8AE2-1759-EDC3097D7CDD}"/>
              </a:ext>
            </a:extLst>
          </p:cNvPr>
          <p:cNvCxnSpPr>
            <a:cxnSpLocks/>
          </p:cNvCxnSpPr>
          <p:nvPr/>
        </p:nvCxnSpPr>
        <p:spPr>
          <a:xfrm>
            <a:off x="7870516" y="4924353"/>
            <a:ext cx="267096" cy="180591"/>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06B62DFA-ED68-FDCB-D883-86162C6FCF17}"/>
              </a:ext>
            </a:extLst>
          </p:cNvPr>
          <p:cNvCxnSpPr>
            <a:cxnSpLocks/>
          </p:cNvCxnSpPr>
          <p:nvPr/>
        </p:nvCxnSpPr>
        <p:spPr>
          <a:xfrm>
            <a:off x="7778591" y="4296201"/>
            <a:ext cx="580136" cy="293658"/>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7A2F924C-3C5C-3F9F-009F-A731AE72B3B0}"/>
              </a:ext>
            </a:extLst>
          </p:cNvPr>
          <p:cNvCxnSpPr>
            <a:cxnSpLocks/>
          </p:cNvCxnSpPr>
          <p:nvPr/>
        </p:nvCxnSpPr>
        <p:spPr>
          <a:xfrm flipH="1" flipV="1">
            <a:off x="10170199" y="4866376"/>
            <a:ext cx="432583" cy="224996"/>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4B52ABA4-D362-1BBE-A79E-34A1D6C8E8FC}"/>
              </a:ext>
            </a:extLst>
          </p:cNvPr>
          <p:cNvCxnSpPr>
            <a:cxnSpLocks/>
            <a:stCxn id="42" idx="1"/>
          </p:cNvCxnSpPr>
          <p:nvPr/>
        </p:nvCxnSpPr>
        <p:spPr>
          <a:xfrm flipH="1">
            <a:off x="10365696" y="3433731"/>
            <a:ext cx="672812" cy="255394"/>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D60D4218-B327-7668-4630-CD198E9A13E8}"/>
              </a:ext>
            </a:extLst>
          </p:cNvPr>
          <p:cNvCxnSpPr>
            <a:cxnSpLocks/>
            <a:stCxn id="44" idx="3"/>
          </p:cNvCxnSpPr>
          <p:nvPr/>
        </p:nvCxnSpPr>
        <p:spPr>
          <a:xfrm>
            <a:off x="7778591" y="3864079"/>
            <a:ext cx="575313" cy="97628"/>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F46ED347-98C5-D871-A5E2-B7051CFA5B48}"/>
              </a:ext>
            </a:extLst>
          </p:cNvPr>
          <p:cNvCxnSpPr>
            <a:cxnSpLocks/>
            <a:stCxn id="45" idx="3"/>
          </p:cNvCxnSpPr>
          <p:nvPr/>
        </p:nvCxnSpPr>
        <p:spPr>
          <a:xfrm>
            <a:off x="8514498" y="3413867"/>
            <a:ext cx="413845" cy="550517"/>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FA7C1E93-2EAB-C49E-D4CF-8624D4AE5843}"/>
              </a:ext>
            </a:extLst>
          </p:cNvPr>
          <p:cNvSpPr txBox="1"/>
          <p:nvPr/>
        </p:nvSpPr>
        <p:spPr>
          <a:xfrm>
            <a:off x="6643682" y="4111535"/>
            <a:ext cx="1107098" cy="369332"/>
          </a:xfrm>
          <a:prstGeom prst="rect">
            <a:avLst/>
          </a:prstGeom>
          <a:noFill/>
        </p:spPr>
        <p:txBody>
          <a:bodyPr wrap="none" rtlCol="0">
            <a:spAutoFit/>
          </a:bodyPr>
          <a:lstStyle/>
          <a:p>
            <a:r>
              <a:rPr lang="en-US" dirty="0">
                <a:solidFill>
                  <a:schemeClr val="bg1"/>
                </a:solidFill>
              </a:rPr>
              <a:t>Prop Tank</a:t>
            </a:r>
          </a:p>
        </p:txBody>
      </p:sp>
      <p:sp>
        <p:nvSpPr>
          <p:cNvPr id="59" name="TextBox 58">
            <a:extLst>
              <a:ext uri="{FF2B5EF4-FFF2-40B4-BE49-F238E27FC236}">
                <a16:creationId xmlns:a16="http://schemas.microsoft.com/office/drawing/2014/main" id="{3B3F1849-4790-053F-86E1-EB13F25CF94C}"/>
              </a:ext>
            </a:extLst>
          </p:cNvPr>
          <p:cNvSpPr txBox="1"/>
          <p:nvPr/>
        </p:nvSpPr>
        <p:spPr>
          <a:xfrm>
            <a:off x="6147126" y="4741096"/>
            <a:ext cx="1711431" cy="369332"/>
          </a:xfrm>
          <a:prstGeom prst="rect">
            <a:avLst/>
          </a:prstGeom>
          <a:noFill/>
        </p:spPr>
        <p:txBody>
          <a:bodyPr wrap="none" rtlCol="0">
            <a:spAutoFit/>
          </a:bodyPr>
          <a:lstStyle/>
          <a:p>
            <a:r>
              <a:rPr lang="en-US" dirty="0">
                <a:solidFill>
                  <a:schemeClr val="bg1"/>
                </a:solidFill>
              </a:rPr>
              <a:t>Prop Tank Struts</a:t>
            </a:r>
          </a:p>
        </p:txBody>
      </p:sp>
      <p:cxnSp>
        <p:nvCxnSpPr>
          <p:cNvPr id="61" name="Straight Arrow Connector 60">
            <a:extLst>
              <a:ext uri="{FF2B5EF4-FFF2-40B4-BE49-F238E27FC236}">
                <a16:creationId xmlns:a16="http://schemas.microsoft.com/office/drawing/2014/main" id="{656BE68A-E775-8FDC-0FBC-3A3EA7FD2154}"/>
              </a:ext>
            </a:extLst>
          </p:cNvPr>
          <p:cNvCxnSpPr>
            <a:cxnSpLocks/>
          </p:cNvCxnSpPr>
          <p:nvPr/>
        </p:nvCxnSpPr>
        <p:spPr>
          <a:xfrm flipH="1" flipV="1">
            <a:off x="9860983" y="4200556"/>
            <a:ext cx="642843" cy="125240"/>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323227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SWIFT HUB / Sail (Mass Properties)</a:t>
            </a:r>
          </a:p>
        </p:txBody>
      </p:sp>
      <p:pic>
        <p:nvPicPr>
          <p:cNvPr id="5" name="Picture 4">
            <a:extLst>
              <a:ext uri="{FF2B5EF4-FFF2-40B4-BE49-F238E27FC236}">
                <a16:creationId xmlns:a16="http://schemas.microsoft.com/office/drawing/2014/main" id="{17954CE5-A740-90BC-26A1-FE02BE0AFE08}"/>
              </a:ext>
            </a:extLst>
          </p:cNvPr>
          <p:cNvPicPr>
            <a:picLocks noChangeAspect="1"/>
          </p:cNvPicPr>
          <p:nvPr/>
        </p:nvPicPr>
        <p:blipFill rotWithShape="1">
          <a:blip r:embed="rId3">
            <a:clrChange>
              <a:clrFrom>
                <a:srgbClr val="FFFFFF"/>
              </a:clrFrom>
              <a:clrTo>
                <a:srgbClr val="FFFFFF">
                  <a:alpha val="0"/>
                </a:srgbClr>
              </a:clrTo>
            </a:clrChange>
          </a:blip>
          <a:srcRect l="15594" t="28911" r="16757" b="17360"/>
          <a:stretch/>
        </p:blipFill>
        <p:spPr>
          <a:xfrm>
            <a:off x="1883120" y="874532"/>
            <a:ext cx="8247707" cy="3684761"/>
          </a:xfrm>
          <a:prstGeom prst="rect">
            <a:avLst/>
          </a:prstGeom>
        </p:spPr>
      </p:pic>
      <p:sp>
        <p:nvSpPr>
          <p:cNvPr id="6" name="TextBox 5">
            <a:extLst>
              <a:ext uri="{FF2B5EF4-FFF2-40B4-BE49-F238E27FC236}">
                <a16:creationId xmlns:a16="http://schemas.microsoft.com/office/drawing/2014/main" id="{C42FB948-3CF7-FE19-C4C4-789D09E1D761}"/>
              </a:ext>
            </a:extLst>
          </p:cNvPr>
          <p:cNvSpPr txBox="1"/>
          <p:nvPr/>
        </p:nvSpPr>
        <p:spPr>
          <a:xfrm>
            <a:off x="7804088" y="4230878"/>
            <a:ext cx="2070952" cy="1200329"/>
          </a:xfrm>
          <a:prstGeom prst="rect">
            <a:avLst/>
          </a:prstGeom>
          <a:noFill/>
        </p:spPr>
        <p:txBody>
          <a:bodyPr wrap="none" rtlCol="0">
            <a:spAutoFit/>
          </a:bodyPr>
          <a:lstStyle/>
          <a:p>
            <a:r>
              <a:rPr lang="en-US" dirty="0">
                <a:solidFill>
                  <a:schemeClr val="bg1"/>
                </a:solidFill>
              </a:rPr>
              <a:t>Mass = 111.97kg</a:t>
            </a:r>
          </a:p>
          <a:p>
            <a:r>
              <a:rPr lang="en-US" dirty="0" err="1">
                <a:solidFill>
                  <a:schemeClr val="bg1"/>
                </a:solidFill>
              </a:rPr>
              <a:t>Ixx</a:t>
            </a:r>
            <a:r>
              <a:rPr lang="en-US" dirty="0">
                <a:solidFill>
                  <a:schemeClr val="bg1"/>
                </a:solidFill>
              </a:rPr>
              <a:t> = 4211.08 kg-m</a:t>
            </a:r>
            <a:r>
              <a:rPr lang="en-US" baseline="30000" dirty="0">
                <a:solidFill>
                  <a:schemeClr val="bg1"/>
                </a:solidFill>
              </a:rPr>
              <a:t>2</a:t>
            </a:r>
          </a:p>
          <a:p>
            <a:r>
              <a:rPr lang="en-US" dirty="0" err="1">
                <a:solidFill>
                  <a:schemeClr val="bg1"/>
                </a:solidFill>
              </a:rPr>
              <a:t>Iyy</a:t>
            </a:r>
            <a:r>
              <a:rPr lang="en-US" dirty="0">
                <a:solidFill>
                  <a:schemeClr val="bg1"/>
                </a:solidFill>
              </a:rPr>
              <a:t> = 8389.97 kg-m</a:t>
            </a:r>
            <a:r>
              <a:rPr lang="en-US" baseline="30000" dirty="0">
                <a:solidFill>
                  <a:schemeClr val="bg1"/>
                </a:solidFill>
              </a:rPr>
              <a:t>2</a:t>
            </a:r>
          </a:p>
          <a:p>
            <a:r>
              <a:rPr lang="en-US" dirty="0" err="1">
                <a:solidFill>
                  <a:schemeClr val="bg1"/>
                </a:solidFill>
              </a:rPr>
              <a:t>Izz</a:t>
            </a:r>
            <a:r>
              <a:rPr lang="en-US" dirty="0">
                <a:solidFill>
                  <a:schemeClr val="bg1"/>
                </a:solidFill>
              </a:rPr>
              <a:t> = 4216.94 kg-m</a:t>
            </a:r>
            <a:r>
              <a:rPr lang="en-US" baseline="30000" dirty="0">
                <a:solidFill>
                  <a:schemeClr val="bg1"/>
                </a:solidFill>
              </a:rPr>
              <a:t>2</a:t>
            </a:r>
          </a:p>
        </p:txBody>
      </p:sp>
      <p:sp>
        <p:nvSpPr>
          <p:cNvPr id="7" name="TextBox 6">
            <a:extLst>
              <a:ext uri="{FF2B5EF4-FFF2-40B4-BE49-F238E27FC236}">
                <a16:creationId xmlns:a16="http://schemas.microsoft.com/office/drawing/2014/main" id="{2972E999-CB83-EA9D-4FAC-1DF8B7172E39}"/>
              </a:ext>
            </a:extLst>
          </p:cNvPr>
          <p:cNvSpPr txBox="1"/>
          <p:nvPr/>
        </p:nvSpPr>
        <p:spPr>
          <a:xfrm>
            <a:off x="0" y="5946382"/>
            <a:ext cx="12192000" cy="369332"/>
          </a:xfrm>
          <a:prstGeom prst="rect">
            <a:avLst/>
          </a:prstGeom>
          <a:noFill/>
        </p:spPr>
        <p:txBody>
          <a:bodyPr wrap="square" rtlCol="0">
            <a:spAutoFit/>
          </a:bodyPr>
          <a:lstStyle/>
          <a:p>
            <a:pPr algn="ctr"/>
            <a:r>
              <a:rPr lang="en-US" i="1" dirty="0">
                <a:solidFill>
                  <a:schemeClr val="bg1"/>
                </a:solidFill>
              </a:rPr>
              <a:t>**Note – Mass inertia at CG in system shown </a:t>
            </a:r>
          </a:p>
        </p:txBody>
      </p:sp>
    </p:spTree>
    <p:extLst>
      <p:ext uri="{BB962C8B-B14F-4D97-AF65-F5344CB8AC3E}">
        <p14:creationId xmlns:p14="http://schemas.microsoft.com/office/powerpoint/2010/main" val="178405171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SWIFT Node / Sail (Mass Properties)</a:t>
            </a:r>
          </a:p>
        </p:txBody>
      </p:sp>
      <p:pic>
        <p:nvPicPr>
          <p:cNvPr id="3" name="Picture 2">
            <a:extLst>
              <a:ext uri="{FF2B5EF4-FFF2-40B4-BE49-F238E27FC236}">
                <a16:creationId xmlns:a16="http://schemas.microsoft.com/office/drawing/2014/main" id="{6A54321C-4B85-C27A-1CB6-60C63A4F76DE}"/>
              </a:ext>
            </a:extLst>
          </p:cNvPr>
          <p:cNvPicPr>
            <a:picLocks noChangeAspect="1"/>
          </p:cNvPicPr>
          <p:nvPr/>
        </p:nvPicPr>
        <p:blipFill rotWithShape="1">
          <a:blip r:embed="rId3">
            <a:clrChange>
              <a:clrFrom>
                <a:srgbClr val="FFFFFF"/>
              </a:clrFrom>
              <a:clrTo>
                <a:srgbClr val="FFFFFF">
                  <a:alpha val="0"/>
                </a:srgbClr>
              </a:clrTo>
            </a:clrChange>
          </a:blip>
          <a:srcRect l="15594" t="28911" r="16757" b="17360"/>
          <a:stretch/>
        </p:blipFill>
        <p:spPr>
          <a:xfrm>
            <a:off x="1883120" y="874532"/>
            <a:ext cx="8247707" cy="3684761"/>
          </a:xfrm>
          <a:prstGeom prst="rect">
            <a:avLst/>
          </a:prstGeom>
        </p:spPr>
      </p:pic>
      <p:sp>
        <p:nvSpPr>
          <p:cNvPr id="4" name="TextBox 3">
            <a:extLst>
              <a:ext uri="{FF2B5EF4-FFF2-40B4-BE49-F238E27FC236}">
                <a16:creationId xmlns:a16="http://schemas.microsoft.com/office/drawing/2014/main" id="{A512108D-3F08-2931-1E0E-4D39483204A9}"/>
              </a:ext>
            </a:extLst>
          </p:cNvPr>
          <p:cNvSpPr txBox="1"/>
          <p:nvPr/>
        </p:nvSpPr>
        <p:spPr>
          <a:xfrm>
            <a:off x="7804088" y="4230878"/>
            <a:ext cx="2070952" cy="1200329"/>
          </a:xfrm>
          <a:prstGeom prst="rect">
            <a:avLst/>
          </a:prstGeom>
          <a:noFill/>
        </p:spPr>
        <p:txBody>
          <a:bodyPr wrap="none" rtlCol="0">
            <a:spAutoFit/>
          </a:bodyPr>
          <a:lstStyle/>
          <a:p>
            <a:r>
              <a:rPr lang="en-US" dirty="0">
                <a:solidFill>
                  <a:schemeClr val="bg1"/>
                </a:solidFill>
              </a:rPr>
              <a:t>Mass = 83.9kg</a:t>
            </a:r>
          </a:p>
          <a:p>
            <a:r>
              <a:rPr lang="en-US" dirty="0" err="1">
                <a:solidFill>
                  <a:schemeClr val="bg1"/>
                </a:solidFill>
              </a:rPr>
              <a:t>Ixx</a:t>
            </a:r>
            <a:r>
              <a:rPr lang="en-US" dirty="0">
                <a:solidFill>
                  <a:schemeClr val="bg1"/>
                </a:solidFill>
              </a:rPr>
              <a:t> = 539.63 kg-m</a:t>
            </a:r>
            <a:r>
              <a:rPr lang="en-US" baseline="30000" dirty="0">
                <a:solidFill>
                  <a:schemeClr val="bg1"/>
                </a:solidFill>
              </a:rPr>
              <a:t>2</a:t>
            </a:r>
          </a:p>
          <a:p>
            <a:r>
              <a:rPr lang="en-US" dirty="0" err="1">
                <a:solidFill>
                  <a:schemeClr val="bg1"/>
                </a:solidFill>
              </a:rPr>
              <a:t>Iyy</a:t>
            </a:r>
            <a:r>
              <a:rPr lang="en-US" dirty="0">
                <a:solidFill>
                  <a:schemeClr val="bg1"/>
                </a:solidFill>
              </a:rPr>
              <a:t> = 1076.62 kg-m</a:t>
            </a:r>
            <a:r>
              <a:rPr lang="en-US" baseline="30000" dirty="0">
                <a:solidFill>
                  <a:schemeClr val="bg1"/>
                </a:solidFill>
              </a:rPr>
              <a:t>2</a:t>
            </a:r>
          </a:p>
          <a:p>
            <a:r>
              <a:rPr lang="en-US" dirty="0" err="1">
                <a:solidFill>
                  <a:schemeClr val="bg1"/>
                </a:solidFill>
              </a:rPr>
              <a:t>Izz</a:t>
            </a:r>
            <a:r>
              <a:rPr lang="en-US" dirty="0">
                <a:solidFill>
                  <a:schemeClr val="bg1"/>
                </a:solidFill>
              </a:rPr>
              <a:t> = 546.07 kg-m</a:t>
            </a:r>
            <a:r>
              <a:rPr lang="en-US" baseline="30000" dirty="0">
                <a:solidFill>
                  <a:schemeClr val="bg1"/>
                </a:solidFill>
              </a:rPr>
              <a:t>2</a:t>
            </a:r>
          </a:p>
        </p:txBody>
      </p:sp>
      <p:sp>
        <p:nvSpPr>
          <p:cNvPr id="5" name="TextBox 4">
            <a:extLst>
              <a:ext uri="{FF2B5EF4-FFF2-40B4-BE49-F238E27FC236}">
                <a16:creationId xmlns:a16="http://schemas.microsoft.com/office/drawing/2014/main" id="{C27009C7-6B62-506B-EA6B-CD14A0E76BBF}"/>
              </a:ext>
            </a:extLst>
          </p:cNvPr>
          <p:cNvSpPr txBox="1"/>
          <p:nvPr/>
        </p:nvSpPr>
        <p:spPr>
          <a:xfrm>
            <a:off x="0" y="5946382"/>
            <a:ext cx="12192000" cy="369332"/>
          </a:xfrm>
          <a:prstGeom prst="rect">
            <a:avLst/>
          </a:prstGeom>
          <a:noFill/>
        </p:spPr>
        <p:txBody>
          <a:bodyPr wrap="square" rtlCol="0">
            <a:spAutoFit/>
          </a:bodyPr>
          <a:lstStyle/>
          <a:p>
            <a:pPr algn="ctr"/>
            <a:r>
              <a:rPr lang="en-US" i="1" dirty="0">
                <a:solidFill>
                  <a:schemeClr val="bg1"/>
                </a:solidFill>
              </a:rPr>
              <a:t>**Note – Mass inertia at CG in system shown </a:t>
            </a:r>
          </a:p>
        </p:txBody>
      </p:sp>
    </p:spTree>
    <p:extLst>
      <p:ext uri="{BB962C8B-B14F-4D97-AF65-F5344CB8AC3E}">
        <p14:creationId xmlns:p14="http://schemas.microsoft.com/office/powerpoint/2010/main" val="328120324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SWIFT Node / Chem Prop (Mass Properties)</a:t>
            </a:r>
          </a:p>
        </p:txBody>
      </p:sp>
      <p:pic>
        <p:nvPicPr>
          <p:cNvPr id="4" name="Picture 3">
            <a:extLst>
              <a:ext uri="{FF2B5EF4-FFF2-40B4-BE49-F238E27FC236}">
                <a16:creationId xmlns:a16="http://schemas.microsoft.com/office/drawing/2014/main" id="{B1E6FD2E-5D5C-1346-C089-C3FD561E2596}"/>
              </a:ext>
            </a:extLst>
          </p:cNvPr>
          <p:cNvPicPr>
            <a:picLocks noChangeAspect="1"/>
          </p:cNvPicPr>
          <p:nvPr/>
        </p:nvPicPr>
        <p:blipFill rotWithShape="1">
          <a:blip r:embed="rId3">
            <a:clrChange>
              <a:clrFrom>
                <a:srgbClr val="000000"/>
              </a:clrFrom>
              <a:clrTo>
                <a:srgbClr val="000000">
                  <a:alpha val="0"/>
                </a:srgbClr>
              </a:clrTo>
            </a:clrChange>
          </a:blip>
          <a:srcRect l="21015" t="19538" r="41782" b="7063"/>
          <a:stretch/>
        </p:blipFill>
        <p:spPr>
          <a:xfrm>
            <a:off x="4001632" y="912136"/>
            <a:ext cx="4535785" cy="5033728"/>
          </a:xfrm>
          <a:prstGeom prst="rect">
            <a:avLst/>
          </a:prstGeom>
        </p:spPr>
      </p:pic>
      <p:grpSp>
        <p:nvGrpSpPr>
          <p:cNvPr id="11" name="Group 10">
            <a:extLst>
              <a:ext uri="{FF2B5EF4-FFF2-40B4-BE49-F238E27FC236}">
                <a16:creationId xmlns:a16="http://schemas.microsoft.com/office/drawing/2014/main" id="{CC2B1B73-9576-2790-4A73-7842AE05B95F}"/>
              </a:ext>
            </a:extLst>
          </p:cNvPr>
          <p:cNvGrpSpPr/>
          <p:nvPr/>
        </p:nvGrpSpPr>
        <p:grpSpPr>
          <a:xfrm>
            <a:off x="6025077" y="1991764"/>
            <a:ext cx="597529" cy="488887"/>
            <a:chOff x="506994" y="6102036"/>
            <a:chExt cx="597529" cy="488887"/>
          </a:xfrm>
        </p:grpSpPr>
        <p:cxnSp>
          <p:nvCxnSpPr>
            <p:cNvPr id="6" name="Straight Arrow Connector 5">
              <a:extLst>
                <a:ext uri="{FF2B5EF4-FFF2-40B4-BE49-F238E27FC236}">
                  <a16:creationId xmlns:a16="http://schemas.microsoft.com/office/drawing/2014/main" id="{3DBA665C-05A3-8774-DC94-B7E27359C0D3}"/>
                </a:ext>
              </a:extLst>
            </p:cNvPr>
            <p:cNvCxnSpPr/>
            <p:nvPr/>
          </p:nvCxnSpPr>
          <p:spPr>
            <a:xfrm>
              <a:off x="769545" y="6247765"/>
              <a:ext cx="0" cy="343158"/>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7C3FC7B2-15AB-5429-10FC-2212359E8F55}"/>
                </a:ext>
              </a:extLst>
            </p:cNvPr>
            <p:cNvCxnSpPr/>
            <p:nvPr/>
          </p:nvCxnSpPr>
          <p:spPr>
            <a:xfrm flipV="1">
              <a:off x="769545" y="6129196"/>
              <a:ext cx="334978" cy="108642"/>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B209E665-0E30-1987-46FF-F65E74721F13}"/>
                </a:ext>
              </a:extLst>
            </p:cNvPr>
            <p:cNvCxnSpPr/>
            <p:nvPr/>
          </p:nvCxnSpPr>
          <p:spPr>
            <a:xfrm flipH="1" flipV="1">
              <a:off x="506994" y="6102036"/>
              <a:ext cx="262551" cy="145729"/>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grpSp>
      <p:sp>
        <p:nvSpPr>
          <p:cNvPr id="12" name="TextBox 11">
            <a:extLst>
              <a:ext uri="{FF2B5EF4-FFF2-40B4-BE49-F238E27FC236}">
                <a16:creationId xmlns:a16="http://schemas.microsoft.com/office/drawing/2014/main" id="{8031CB76-97BA-21D4-AFA9-FA8C70EF6FBB}"/>
              </a:ext>
            </a:extLst>
          </p:cNvPr>
          <p:cNvSpPr txBox="1"/>
          <p:nvPr/>
        </p:nvSpPr>
        <p:spPr>
          <a:xfrm flipH="1">
            <a:off x="6586845" y="1807098"/>
            <a:ext cx="298312" cy="369332"/>
          </a:xfrm>
          <a:prstGeom prst="rect">
            <a:avLst/>
          </a:prstGeom>
          <a:noFill/>
        </p:spPr>
        <p:txBody>
          <a:bodyPr wrap="square" rtlCol="0">
            <a:spAutoFit/>
          </a:bodyPr>
          <a:lstStyle/>
          <a:p>
            <a:r>
              <a:rPr lang="en-US" dirty="0">
                <a:solidFill>
                  <a:srgbClr val="FFFF00"/>
                </a:solidFill>
              </a:rPr>
              <a:t>x</a:t>
            </a:r>
          </a:p>
        </p:txBody>
      </p:sp>
      <p:sp>
        <p:nvSpPr>
          <p:cNvPr id="13" name="TextBox 12">
            <a:extLst>
              <a:ext uri="{FF2B5EF4-FFF2-40B4-BE49-F238E27FC236}">
                <a16:creationId xmlns:a16="http://schemas.microsoft.com/office/drawing/2014/main" id="{5E305EE3-3A2C-1C2C-3A36-26FDDFCD359B}"/>
              </a:ext>
            </a:extLst>
          </p:cNvPr>
          <p:cNvSpPr txBox="1"/>
          <p:nvPr/>
        </p:nvSpPr>
        <p:spPr>
          <a:xfrm flipH="1">
            <a:off x="5755217" y="1755074"/>
            <a:ext cx="298312" cy="369332"/>
          </a:xfrm>
          <a:prstGeom prst="rect">
            <a:avLst/>
          </a:prstGeom>
          <a:noFill/>
        </p:spPr>
        <p:txBody>
          <a:bodyPr wrap="square" rtlCol="0">
            <a:spAutoFit/>
          </a:bodyPr>
          <a:lstStyle/>
          <a:p>
            <a:r>
              <a:rPr lang="en-US" dirty="0">
                <a:solidFill>
                  <a:srgbClr val="FFFF00"/>
                </a:solidFill>
              </a:rPr>
              <a:t>z</a:t>
            </a:r>
          </a:p>
        </p:txBody>
      </p:sp>
      <p:sp>
        <p:nvSpPr>
          <p:cNvPr id="14" name="TextBox 13">
            <a:extLst>
              <a:ext uri="{FF2B5EF4-FFF2-40B4-BE49-F238E27FC236}">
                <a16:creationId xmlns:a16="http://schemas.microsoft.com/office/drawing/2014/main" id="{353914E2-C061-C850-C595-D740BB6FA14E}"/>
              </a:ext>
            </a:extLst>
          </p:cNvPr>
          <p:cNvSpPr txBox="1"/>
          <p:nvPr/>
        </p:nvSpPr>
        <p:spPr>
          <a:xfrm flipH="1">
            <a:off x="6165855" y="2427648"/>
            <a:ext cx="298312" cy="369332"/>
          </a:xfrm>
          <a:prstGeom prst="rect">
            <a:avLst/>
          </a:prstGeom>
          <a:noFill/>
        </p:spPr>
        <p:txBody>
          <a:bodyPr wrap="square" rtlCol="0">
            <a:spAutoFit/>
          </a:bodyPr>
          <a:lstStyle/>
          <a:p>
            <a:r>
              <a:rPr lang="en-US" dirty="0">
                <a:solidFill>
                  <a:srgbClr val="FFFF00"/>
                </a:solidFill>
              </a:rPr>
              <a:t>y</a:t>
            </a:r>
          </a:p>
        </p:txBody>
      </p:sp>
      <p:sp>
        <p:nvSpPr>
          <p:cNvPr id="15" name="TextBox 14">
            <a:extLst>
              <a:ext uri="{FF2B5EF4-FFF2-40B4-BE49-F238E27FC236}">
                <a16:creationId xmlns:a16="http://schemas.microsoft.com/office/drawing/2014/main" id="{38B0D72A-6F73-BC69-4188-4564C50AC891}"/>
              </a:ext>
            </a:extLst>
          </p:cNvPr>
          <p:cNvSpPr txBox="1"/>
          <p:nvPr/>
        </p:nvSpPr>
        <p:spPr>
          <a:xfrm>
            <a:off x="3195874" y="4004542"/>
            <a:ext cx="1802096" cy="1200329"/>
          </a:xfrm>
          <a:prstGeom prst="rect">
            <a:avLst/>
          </a:prstGeom>
          <a:noFill/>
        </p:spPr>
        <p:txBody>
          <a:bodyPr wrap="none" rtlCol="0">
            <a:spAutoFit/>
          </a:bodyPr>
          <a:lstStyle/>
          <a:p>
            <a:r>
              <a:rPr lang="en-US" dirty="0">
                <a:solidFill>
                  <a:schemeClr val="bg1"/>
                </a:solidFill>
              </a:rPr>
              <a:t>Mass = 104.72 kg</a:t>
            </a:r>
          </a:p>
          <a:p>
            <a:r>
              <a:rPr lang="en-US" dirty="0" err="1">
                <a:solidFill>
                  <a:schemeClr val="bg1"/>
                </a:solidFill>
              </a:rPr>
              <a:t>Ixx</a:t>
            </a:r>
            <a:r>
              <a:rPr lang="en-US" dirty="0">
                <a:solidFill>
                  <a:schemeClr val="bg1"/>
                </a:solidFill>
              </a:rPr>
              <a:t> = 22.74 kg-m</a:t>
            </a:r>
            <a:r>
              <a:rPr lang="en-US" baseline="30000" dirty="0">
                <a:solidFill>
                  <a:schemeClr val="bg1"/>
                </a:solidFill>
              </a:rPr>
              <a:t>2</a:t>
            </a:r>
          </a:p>
          <a:p>
            <a:r>
              <a:rPr lang="en-US" dirty="0" err="1">
                <a:solidFill>
                  <a:schemeClr val="bg1"/>
                </a:solidFill>
              </a:rPr>
              <a:t>Iyy</a:t>
            </a:r>
            <a:r>
              <a:rPr lang="en-US" dirty="0">
                <a:solidFill>
                  <a:schemeClr val="bg1"/>
                </a:solidFill>
              </a:rPr>
              <a:t> = 27.13 kg-m</a:t>
            </a:r>
            <a:r>
              <a:rPr lang="en-US" baseline="30000" dirty="0">
                <a:solidFill>
                  <a:schemeClr val="bg1"/>
                </a:solidFill>
              </a:rPr>
              <a:t>2</a:t>
            </a:r>
          </a:p>
          <a:p>
            <a:r>
              <a:rPr lang="en-US" dirty="0" err="1">
                <a:solidFill>
                  <a:schemeClr val="bg1"/>
                </a:solidFill>
              </a:rPr>
              <a:t>Izz</a:t>
            </a:r>
            <a:r>
              <a:rPr lang="en-US" dirty="0">
                <a:solidFill>
                  <a:schemeClr val="bg1"/>
                </a:solidFill>
              </a:rPr>
              <a:t> = 31.46 kg-m</a:t>
            </a:r>
            <a:r>
              <a:rPr lang="en-US" baseline="30000" dirty="0">
                <a:solidFill>
                  <a:schemeClr val="bg1"/>
                </a:solidFill>
              </a:rPr>
              <a:t>2</a:t>
            </a:r>
          </a:p>
        </p:txBody>
      </p:sp>
      <p:sp>
        <p:nvSpPr>
          <p:cNvPr id="16" name="TextBox 15">
            <a:extLst>
              <a:ext uri="{FF2B5EF4-FFF2-40B4-BE49-F238E27FC236}">
                <a16:creationId xmlns:a16="http://schemas.microsoft.com/office/drawing/2014/main" id="{32B2C32E-B2E1-0DDD-C4DE-3529304702FA}"/>
              </a:ext>
            </a:extLst>
          </p:cNvPr>
          <p:cNvSpPr txBox="1"/>
          <p:nvPr/>
        </p:nvSpPr>
        <p:spPr>
          <a:xfrm>
            <a:off x="0" y="5946382"/>
            <a:ext cx="12192000" cy="369332"/>
          </a:xfrm>
          <a:prstGeom prst="rect">
            <a:avLst/>
          </a:prstGeom>
          <a:noFill/>
        </p:spPr>
        <p:txBody>
          <a:bodyPr wrap="square" rtlCol="0">
            <a:spAutoFit/>
          </a:bodyPr>
          <a:lstStyle/>
          <a:p>
            <a:pPr algn="ctr"/>
            <a:r>
              <a:rPr lang="en-US" i="1" dirty="0">
                <a:solidFill>
                  <a:schemeClr val="bg1"/>
                </a:solidFill>
              </a:rPr>
              <a:t>**Note – Mass inertia at CG in system shown </a:t>
            </a:r>
          </a:p>
        </p:txBody>
      </p:sp>
    </p:spTree>
    <p:extLst>
      <p:ext uri="{BB962C8B-B14F-4D97-AF65-F5344CB8AC3E}">
        <p14:creationId xmlns:p14="http://schemas.microsoft.com/office/powerpoint/2010/main" val="268572386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SWIFT Applied Loads (Typical)</a:t>
            </a:r>
          </a:p>
        </p:txBody>
      </p:sp>
      <p:sp>
        <p:nvSpPr>
          <p:cNvPr id="3" name="Rectangle 2">
            <a:extLst>
              <a:ext uri="{FF2B5EF4-FFF2-40B4-BE49-F238E27FC236}">
                <a16:creationId xmlns:a16="http://schemas.microsoft.com/office/drawing/2014/main" id="{ABF5787B-6A5B-A4EF-E3C1-CE6382C93716}"/>
              </a:ext>
            </a:extLst>
          </p:cNvPr>
          <p:cNvSpPr/>
          <p:nvPr/>
        </p:nvSpPr>
        <p:spPr>
          <a:xfrm>
            <a:off x="2139351" y="2298065"/>
            <a:ext cx="4157932" cy="2130724"/>
          </a:xfrm>
          <a:prstGeom prst="rect">
            <a:avLst/>
          </a:prstGeom>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C09D071-3DBB-9801-B8A3-7FE14CED16C1}"/>
              </a:ext>
            </a:extLst>
          </p:cNvPr>
          <p:cNvSpPr/>
          <p:nvPr/>
        </p:nvSpPr>
        <p:spPr>
          <a:xfrm>
            <a:off x="6215332" y="2708366"/>
            <a:ext cx="163902" cy="1431985"/>
          </a:xfrm>
          <a:prstGeom prst="rect">
            <a:avLst/>
          </a:prstGeom>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1F22611-1E75-18AF-0A8E-0AB0F4B33A85}"/>
              </a:ext>
            </a:extLst>
          </p:cNvPr>
          <p:cNvSpPr/>
          <p:nvPr/>
        </p:nvSpPr>
        <p:spPr>
          <a:xfrm>
            <a:off x="2044457" y="2708365"/>
            <a:ext cx="163902" cy="1431985"/>
          </a:xfrm>
          <a:prstGeom prst="rect">
            <a:avLst/>
          </a:prstGeom>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Chart&#10;&#10;Description automatically generated">
            <a:extLst>
              <a:ext uri="{FF2B5EF4-FFF2-40B4-BE49-F238E27FC236}">
                <a16:creationId xmlns:a16="http://schemas.microsoft.com/office/drawing/2014/main" id="{DD6B72DD-8D07-AB7D-284B-E34DA2DA91E9}"/>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6297283" y="2475782"/>
            <a:ext cx="2894731" cy="1953007"/>
          </a:xfrm>
          <a:prstGeom prst="rect">
            <a:avLst/>
          </a:prstGeom>
        </p:spPr>
      </p:pic>
      <p:sp>
        <p:nvSpPr>
          <p:cNvPr id="18" name="Oval 17">
            <a:extLst>
              <a:ext uri="{FF2B5EF4-FFF2-40B4-BE49-F238E27FC236}">
                <a16:creationId xmlns:a16="http://schemas.microsoft.com/office/drawing/2014/main" id="{29D1A0EB-BFC3-7F0F-F075-E5429EA67ABE}"/>
              </a:ext>
            </a:extLst>
          </p:cNvPr>
          <p:cNvSpPr/>
          <p:nvPr/>
        </p:nvSpPr>
        <p:spPr>
          <a:xfrm>
            <a:off x="3500513" y="2708365"/>
            <a:ext cx="1435608" cy="1431985"/>
          </a:xfrm>
          <a:prstGeom prst="ellipse">
            <a:avLst/>
          </a:prstGeom>
          <a:solidFill>
            <a:schemeClr val="tx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Down 18">
            <a:extLst>
              <a:ext uri="{FF2B5EF4-FFF2-40B4-BE49-F238E27FC236}">
                <a16:creationId xmlns:a16="http://schemas.microsoft.com/office/drawing/2014/main" id="{25017B9C-8B08-19CB-BBA3-4348C77722F7}"/>
              </a:ext>
            </a:extLst>
          </p:cNvPr>
          <p:cNvSpPr/>
          <p:nvPr/>
        </p:nvSpPr>
        <p:spPr>
          <a:xfrm>
            <a:off x="7634377" y="1471571"/>
            <a:ext cx="370936" cy="610235"/>
          </a:xfrm>
          <a:prstGeom prst="downArrow">
            <a:avLst/>
          </a:prstGeom>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0" name="TextBox 19">
            <a:extLst>
              <a:ext uri="{FF2B5EF4-FFF2-40B4-BE49-F238E27FC236}">
                <a16:creationId xmlns:a16="http://schemas.microsoft.com/office/drawing/2014/main" id="{3B07BBEB-8FC6-84FE-025A-8F3BC322593A}"/>
              </a:ext>
            </a:extLst>
          </p:cNvPr>
          <p:cNvSpPr txBox="1"/>
          <p:nvPr/>
        </p:nvSpPr>
        <p:spPr>
          <a:xfrm>
            <a:off x="7276266" y="905251"/>
            <a:ext cx="1087157" cy="369332"/>
          </a:xfrm>
          <a:prstGeom prst="rect">
            <a:avLst/>
          </a:prstGeom>
          <a:noFill/>
        </p:spPr>
        <p:txBody>
          <a:bodyPr wrap="none" rtlCol="0">
            <a:spAutoFit/>
          </a:bodyPr>
          <a:lstStyle/>
          <a:p>
            <a:pPr algn="ctr"/>
            <a:r>
              <a:rPr lang="en-US" dirty="0">
                <a:solidFill>
                  <a:schemeClr val="bg1"/>
                </a:solidFill>
              </a:rPr>
              <a:t>8.5g Axial</a:t>
            </a:r>
          </a:p>
        </p:txBody>
      </p:sp>
      <p:sp>
        <p:nvSpPr>
          <p:cNvPr id="21" name="Oval 20">
            <a:extLst>
              <a:ext uri="{FF2B5EF4-FFF2-40B4-BE49-F238E27FC236}">
                <a16:creationId xmlns:a16="http://schemas.microsoft.com/office/drawing/2014/main" id="{678B0834-389B-3A9E-9056-6523DDCE3825}"/>
              </a:ext>
            </a:extLst>
          </p:cNvPr>
          <p:cNvSpPr/>
          <p:nvPr/>
        </p:nvSpPr>
        <p:spPr>
          <a:xfrm>
            <a:off x="9825487" y="3311776"/>
            <a:ext cx="227162" cy="225162"/>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2" name="TextBox 21">
            <a:extLst>
              <a:ext uri="{FF2B5EF4-FFF2-40B4-BE49-F238E27FC236}">
                <a16:creationId xmlns:a16="http://schemas.microsoft.com/office/drawing/2014/main" id="{16C3839A-35B4-7579-B677-39883C047E0F}"/>
              </a:ext>
            </a:extLst>
          </p:cNvPr>
          <p:cNvSpPr txBox="1"/>
          <p:nvPr/>
        </p:nvSpPr>
        <p:spPr>
          <a:xfrm>
            <a:off x="10188669" y="3129119"/>
            <a:ext cx="1385957" cy="646331"/>
          </a:xfrm>
          <a:prstGeom prst="rect">
            <a:avLst/>
          </a:prstGeom>
          <a:noFill/>
        </p:spPr>
        <p:txBody>
          <a:bodyPr wrap="none" rtlCol="0">
            <a:spAutoFit/>
          </a:bodyPr>
          <a:lstStyle/>
          <a:p>
            <a:pPr algn="ctr"/>
            <a:r>
              <a:rPr lang="en-US" dirty="0">
                <a:solidFill>
                  <a:schemeClr val="bg1"/>
                </a:solidFill>
              </a:rPr>
              <a:t>8.5g Lateral</a:t>
            </a:r>
          </a:p>
          <a:p>
            <a:pPr algn="ctr"/>
            <a:r>
              <a:rPr lang="en-US" dirty="0">
                <a:solidFill>
                  <a:schemeClr val="bg1"/>
                </a:solidFill>
              </a:rPr>
              <a:t>(Into Screen)</a:t>
            </a:r>
          </a:p>
        </p:txBody>
      </p:sp>
      <p:sp>
        <p:nvSpPr>
          <p:cNvPr id="23" name="TextBox 22">
            <a:extLst>
              <a:ext uri="{FF2B5EF4-FFF2-40B4-BE49-F238E27FC236}">
                <a16:creationId xmlns:a16="http://schemas.microsoft.com/office/drawing/2014/main" id="{CE95C1D1-2C2E-065D-A9CA-8BA8EBBC4E26}"/>
              </a:ext>
            </a:extLst>
          </p:cNvPr>
          <p:cNvSpPr txBox="1"/>
          <p:nvPr/>
        </p:nvSpPr>
        <p:spPr>
          <a:xfrm>
            <a:off x="3298001" y="4550650"/>
            <a:ext cx="1840632" cy="369332"/>
          </a:xfrm>
          <a:prstGeom prst="rect">
            <a:avLst/>
          </a:prstGeom>
          <a:noFill/>
        </p:spPr>
        <p:txBody>
          <a:bodyPr wrap="none" rtlCol="0">
            <a:spAutoFit/>
          </a:bodyPr>
          <a:lstStyle/>
          <a:p>
            <a:pPr algn="ctr"/>
            <a:r>
              <a:rPr lang="en-US" dirty="0">
                <a:solidFill>
                  <a:schemeClr val="bg1"/>
                </a:solidFill>
              </a:rPr>
              <a:t>ESPA Grande Ring</a:t>
            </a:r>
          </a:p>
        </p:txBody>
      </p:sp>
    </p:spTree>
    <p:extLst>
      <p:ext uri="{BB962C8B-B14F-4D97-AF65-F5344CB8AC3E}">
        <p14:creationId xmlns:p14="http://schemas.microsoft.com/office/powerpoint/2010/main" val="210484143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SWIFT HUB-Sail 1</a:t>
            </a:r>
            <a:r>
              <a:rPr lang="en-US" baseline="30000" dirty="0"/>
              <a:t>st</a:t>
            </a:r>
            <a:r>
              <a:rPr lang="en-US" dirty="0"/>
              <a:t> Cantilever Normal Mode</a:t>
            </a:r>
          </a:p>
        </p:txBody>
      </p:sp>
      <p:sp>
        <p:nvSpPr>
          <p:cNvPr id="16" name="TextBox 15">
            <a:extLst>
              <a:ext uri="{FF2B5EF4-FFF2-40B4-BE49-F238E27FC236}">
                <a16:creationId xmlns:a16="http://schemas.microsoft.com/office/drawing/2014/main" id="{32B2C32E-B2E1-0DDD-C4DE-3529304702FA}"/>
              </a:ext>
            </a:extLst>
          </p:cNvPr>
          <p:cNvSpPr txBox="1"/>
          <p:nvPr/>
        </p:nvSpPr>
        <p:spPr>
          <a:xfrm>
            <a:off x="0" y="5946382"/>
            <a:ext cx="12192000" cy="369332"/>
          </a:xfrm>
          <a:prstGeom prst="rect">
            <a:avLst/>
          </a:prstGeom>
          <a:noFill/>
        </p:spPr>
        <p:txBody>
          <a:bodyPr wrap="square" rtlCol="0">
            <a:spAutoFit/>
          </a:bodyPr>
          <a:lstStyle/>
          <a:p>
            <a:pPr algn="ctr"/>
            <a:r>
              <a:rPr lang="en-US" i="1" dirty="0">
                <a:solidFill>
                  <a:schemeClr val="bg1"/>
                </a:solidFill>
              </a:rPr>
              <a:t>**Note – First Cantilever Mode 29.3Hz</a:t>
            </a:r>
          </a:p>
        </p:txBody>
      </p:sp>
      <p:pic>
        <p:nvPicPr>
          <p:cNvPr id="20" name="Picture 19" descr="Chart&#10;&#10;Description automatically generated with low confidence">
            <a:extLst>
              <a:ext uri="{FF2B5EF4-FFF2-40B4-BE49-F238E27FC236}">
                <a16:creationId xmlns:a16="http://schemas.microsoft.com/office/drawing/2014/main" id="{FB45105D-740D-C493-4497-6A650D95A1BE}"/>
              </a:ext>
            </a:extLst>
          </p:cNvPr>
          <p:cNvPicPr>
            <a:picLocks noChangeAspect="1"/>
          </p:cNvPicPr>
          <p:nvPr/>
        </p:nvPicPr>
        <p:blipFill>
          <a:blip r:embed="rId3"/>
          <a:stretch>
            <a:fillRect/>
          </a:stretch>
        </p:blipFill>
        <p:spPr>
          <a:xfrm>
            <a:off x="1780023" y="836415"/>
            <a:ext cx="8631953" cy="5054024"/>
          </a:xfrm>
          <a:prstGeom prst="rect">
            <a:avLst/>
          </a:prstGeom>
        </p:spPr>
      </p:pic>
    </p:spTree>
    <p:extLst>
      <p:ext uri="{BB962C8B-B14F-4D97-AF65-F5344CB8AC3E}">
        <p14:creationId xmlns:p14="http://schemas.microsoft.com/office/powerpoint/2010/main" val="231981521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Results HUB / Sail</a:t>
            </a:r>
          </a:p>
        </p:txBody>
      </p:sp>
      <p:pic>
        <p:nvPicPr>
          <p:cNvPr id="5" name="Picture 4" descr="Table&#10;&#10;Description automatically generated">
            <a:extLst>
              <a:ext uri="{FF2B5EF4-FFF2-40B4-BE49-F238E27FC236}">
                <a16:creationId xmlns:a16="http://schemas.microsoft.com/office/drawing/2014/main" id="{63C8859B-7183-6296-6AB6-FF762380C7D5}"/>
              </a:ext>
            </a:extLst>
          </p:cNvPr>
          <p:cNvPicPr>
            <a:picLocks noChangeAspect="1"/>
          </p:cNvPicPr>
          <p:nvPr/>
        </p:nvPicPr>
        <p:blipFill rotWithShape="1">
          <a:blip r:embed="rId3"/>
          <a:srcRect l="1262" t="5564" r="4356" b="25784"/>
          <a:stretch/>
        </p:blipFill>
        <p:spPr>
          <a:xfrm>
            <a:off x="609600" y="1538328"/>
            <a:ext cx="10972800" cy="1890672"/>
          </a:xfrm>
          <a:prstGeom prst="rect">
            <a:avLst/>
          </a:prstGeom>
        </p:spPr>
      </p:pic>
      <p:pic>
        <p:nvPicPr>
          <p:cNvPr id="6" name="Picture 5" descr="Icon&#10;&#10;Description automatically generated">
            <a:extLst>
              <a:ext uri="{FF2B5EF4-FFF2-40B4-BE49-F238E27FC236}">
                <a16:creationId xmlns:a16="http://schemas.microsoft.com/office/drawing/2014/main" id="{38A2B26F-97F5-5CE0-B371-59C58C358D60}"/>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4918278" y="3775294"/>
            <a:ext cx="2355444" cy="2493999"/>
          </a:xfrm>
          <a:prstGeom prst="rect">
            <a:avLst/>
          </a:prstGeom>
        </p:spPr>
      </p:pic>
    </p:spTree>
    <p:extLst>
      <p:ext uri="{BB962C8B-B14F-4D97-AF65-F5344CB8AC3E}">
        <p14:creationId xmlns:p14="http://schemas.microsoft.com/office/powerpoint/2010/main" val="144307954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Results Node / Sail</a:t>
            </a:r>
          </a:p>
        </p:txBody>
      </p:sp>
      <p:pic>
        <p:nvPicPr>
          <p:cNvPr id="6" name="Picture 5" descr="Icon&#10;&#10;Description automatically generated">
            <a:extLst>
              <a:ext uri="{FF2B5EF4-FFF2-40B4-BE49-F238E27FC236}">
                <a16:creationId xmlns:a16="http://schemas.microsoft.com/office/drawing/2014/main" id="{38A2B26F-97F5-5CE0-B371-59C58C358D60}"/>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918278" y="3775294"/>
            <a:ext cx="2355444" cy="2493999"/>
          </a:xfrm>
          <a:prstGeom prst="rect">
            <a:avLst/>
          </a:prstGeom>
        </p:spPr>
      </p:pic>
      <p:pic>
        <p:nvPicPr>
          <p:cNvPr id="4" name="Picture 3" descr="Table&#10;&#10;Description automatically generated">
            <a:extLst>
              <a:ext uri="{FF2B5EF4-FFF2-40B4-BE49-F238E27FC236}">
                <a16:creationId xmlns:a16="http://schemas.microsoft.com/office/drawing/2014/main" id="{79723E35-CCB9-4B02-11E9-D5E8ED86FC15}"/>
              </a:ext>
            </a:extLst>
          </p:cNvPr>
          <p:cNvPicPr>
            <a:picLocks noChangeAspect="1"/>
          </p:cNvPicPr>
          <p:nvPr/>
        </p:nvPicPr>
        <p:blipFill rotWithShape="1">
          <a:blip r:embed="rId4"/>
          <a:srcRect l="1262" t="12391" r="4134" b="27816"/>
          <a:stretch/>
        </p:blipFill>
        <p:spPr>
          <a:xfrm>
            <a:off x="609600" y="1542781"/>
            <a:ext cx="10972800" cy="1886219"/>
          </a:xfrm>
          <a:prstGeom prst="rect">
            <a:avLst/>
          </a:prstGeom>
        </p:spPr>
      </p:pic>
    </p:spTree>
    <p:extLst>
      <p:ext uri="{BB962C8B-B14F-4D97-AF65-F5344CB8AC3E}">
        <p14:creationId xmlns:p14="http://schemas.microsoft.com/office/powerpoint/2010/main" val="28760646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Results Node / Chemical Propulsion</a:t>
            </a:r>
          </a:p>
        </p:txBody>
      </p:sp>
      <p:pic>
        <p:nvPicPr>
          <p:cNvPr id="7" name="Picture 6" descr="A picture containing diagram&#10;&#10;Description automatically generated">
            <a:extLst>
              <a:ext uri="{FF2B5EF4-FFF2-40B4-BE49-F238E27FC236}">
                <a16:creationId xmlns:a16="http://schemas.microsoft.com/office/drawing/2014/main" id="{5DC5C377-6968-1464-09F9-5E52AC547ACF}"/>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761170" y="3824057"/>
            <a:ext cx="2669659" cy="2458237"/>
          </a:xfrm>
          <a:prstGeom prst="rect">
            <a:avLst/>
          </a:prstGeom>
        </p:spPr>
      </p:pic>
      <p:pic>
        <p:nvPicPr>
          <p:cNvPr id="4" name="Picture 3" descr="Table&#10;&#10;Description automatically generated">
            <a:extLst>
              <a:ext uri="{FF2B5EF4-FFF2-40B4-BE49-F238E27FC236}">
                <a16:creationId xmlns:a16="http://schemas.microsoft.com/office/drawing/2014/main" id="{329A0886-98A6-BB68-1F1E-B2356E1FFFFA}"/>
              </a:ext>
            </a:extLst>
          </p:cNvPr>
          <p:cNvPicPr>
            <a:picLocks noChangeAspect="1"/>
          </p:cNvPicPr>
          <p:nvPr/>
        </p:nvPicPr>
        <p:blipFill rotWithShape="1">
          <a:blip r:embed="rId4"/>
          <a:srcRect l="1552" t="9176" r="2500" b="14475"/>
          <a:stretch/>
        </p:blipFill>
        <p:spPr>
          <a:xfrm>
            <a:off x="609599" y="1154036"/>
            <a:ext cx="10972800" cy="2088086"/>
          </a:xfrm>
          <a:prstGeom prst="rect">
            <a:avLst/>
          </a:prstGeom>
        </p:spPr>
      </p:pic>
    </p:spTree>
    <p:extLst>
      <p:ext uri="{BB962C8B-B14F-4D97-AF65-F5344CB8AC3E}">
        <p14:creationId xmlns:p14="http://schemas.microsoft.com/office/powerpoint/2010/main" val="138979796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Conclusions and Recommendations</a:t>
            </a:r>
          </a:p>
        </p:txBody>
      </p:sp>
      <p:sp>
        <p:nvSpPr>
          <p:cNvPr id="3" name="Content Placeholder 2">
            <a:extLst>
              <a:ext uri="{FF2B5EF4-FFF2-40B4-BE49-F238E27FC236}">
                <a16:creationId xmlns:a16="http://schemas.microsoft.com/office/drawing/2014/main" id="{9267DBEC-9679-2232-4B80-15BD30BCB7A1}"/>
              </a:ext>
            </a:extLst>
          </p:cNvPr>
          <p:cNvSpPr>
            <a:spLocks noGrp="1"/>
          </p:cNvSpPr>
          <p:nvPr>
            <p:ph idx="1"/>
          </p:nvPr>
        </p:nvSpPr>
        <p:spPr/>
        <p:txBody>
          <a:bodyPr/>
          <a:lstStyle/>
          <a:p>
            <a:r>
              <a:rPr lang="en-US" dirty="0"/>
              <a:t>All primary structures meet or exceed strength / stability requirements per NASA STD5001B</a:t>
            </a:r>
          </a:p>
          <a:p>
            <a:r>
              <a:rPr lang="en-US" dirty="0"/>
              <a:t>Hub-Sail first cantilever mode is 29.3Hz which meets the 25Hz first cantilever mode requirement</a:t>
            </a:r>
          </a:p>
          <a:p>
            <a:r>
              <a:rPr lang="en-US" dirty="0"/>
              <a:t>Structural mass/cg is within the ESPA Grande recommended limits</a:t>
            </a:r>
          </a:p>
          <a:p>
            <a:r>
              <a:rPr lang="en-US" dirty="0"/>
              <a:t>Future work remains to define design details for subsystem attachment to the primary structure</a:t>
            </a:r>
          </a:p>
          <a:p>
            <a:r>
              <a:rPr lang="en-US" dirty="0"/>
              <a:t>Future work remains to define the structural integration of the BUS panels</a:t>
            </a:r>
          </a:p>
        </p:txBody>
      </p:sp>
    </p:spTree>
    <p:extLst>
      <p:ext uri="{BB962C8B-B14F-4D97-AF65-F5344CB8AC3E}">
        <p14:creationId xmlns:p14="http://schemas.microsoft.com/office/powerpoint/2010/main" val="3251988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F9B90-F19A-C021-0958-A92D78FA0A69}"/>
              </a:ext>
            </a:extLst>
          </p:cNvPr>
          <p:cNvSpPr>
            <a:spLocks noGrp="1"/>
          </p:cNvSpPr>
          <p:nvPr>
            <p:ph type="title"/>
          </p:nvPr>
        </p:nvSpPr>
        <p:spPr>
          <a:xfrm>
            <a:off x="5449858" y="1839686"/>
            <a:ext cx="5614382" cy="2177143"/>
          </a:xfrm>
        </p:spPr>
        <p:txBody>
          <a:bodyPr/>
          <a:lstStyle/>
          <a:p>
            <a:r>
              <a:rPr lang="en-US" dirty="0"/>
              <a:t>Magnetometer Booms</a:t>
            </a:r>
            <a:br>
              <a:rPr lang="en-US" dirty="0"/>
            </a:br>
            <a:r>
              <a:rPr lang="en-US" sz="3200" dirty="0">
                <a:solidFill>
                  <a:schemeClr val="bg1">
                    <a:lumMod val="50000"/>
                  </a:schemeClr>
                </a:solidFill>
              </a:rPr>
              <a:t>prepared by Redwire Space</a:t>
            </a:r>
            <a:endParaRPr lang="en-US" sz="2400" dirty="0">
              <a:solidFill>
                <a:schemeClr val="bg1">
                  <a:lumMod val="50000"/>
                </a:schemeClr>
              </a:solidFill>
            </a:endParaRPr>
          </a:p>
        </p:txBody>
      </p:sp>
    </p:spTree>
    <p:extLst>
      <p:ext uri="{BB962C8B-B14F-4D97-AF65-F5344CB8AC3E}">
        <p14:creationId xmlns:p14="http://schemas.microsoft.com/office/powerpoint/2010/main" val="243278483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Key Assumptions</a:t>
            </a:r>
          </a:p>
        </p:txBody>
      </p:sp>
      <p:sp>
        <p:nvSpPr>
          <p:cNvPr id="3" name="Content Placeholder 2">
            <a:extLst>
              <a:ext uri="{FF2B5EF4-FFF2-40B4-BE49-F238E27FC236}">
                <a16:creationId xmlns:a16="http://schemas.microsoft.com/office/drawing/2014/main" id="{9267DBEC-9679-2232-4B80-15BD30BCB7A1}"/>
              </a:ext>
            </a:extLst>
          </p:cNvPr>
          <p:cNvSpPr>
            <a:spLocks noGrp="1"/>
          </p:cNvSpPr>
          <p:nvPr>
            <p:ph idx="1"/>
          </p:nvPr>
        </p:nvSpPr>
        <p:spPr/>
        <p:txBody>
          <a:bodyPr>
            <a:normAutofit/>
          </a:bodyPr>
          <a:lstStyle/>
          <a:p>
            <a:pPr>
              <a:lnSpc>
                <a:spcPct val="100000"/>
              </a:lnSpc>
              <a:spcBef>
                <a:spcPts val="1800"/>
              </a:spcBef>
            </a:pPr>
            <a:r>
              <a:rPr lang="en-US" sz="2400" b="1" dirty="0">
                <a:latin typeface="+mn-lt"/>
              </a:rPr>
              <a:t>Hub &amp; Node (solar sail variant)</a:t>
            </a:r>
          </a:p>
          <a:p>
            <a:pPr lvl="1">
              <a:buFont typeface="Arial" panose="020B0604020202020204" pitchFamily="34" charset="0"/>
              <a:buChar char="–"/>
            </a:pPr>
            <a:r>
              <a:rPr lang="en-US" sz="2000" dirty="0">
                <a:latin typeface="+mn-lt"/>
              </a:rPr>
              <a:t>Two Magnetometers deployed at different distances from bus</a:t>
            </a:r>
          </a:p>
          <a:p>
            <a:pPr lvl="1">
              <a:buFont typeface="Arial" panose="020B0604020202020204" pitchFamily="34" charset="0"/>
              <a:buChar char="–"/>
            </a:pPr>
            <a:r>
              <a:rPr lang="en-US" sz="2000" dirty="0">
                <a:latin typeface="+mn-lt"/>
              </a:rPr>
              <a:t>1x @ 2.0m from bus; 1x @ 3.5m from bus</a:t>
            </a:r>
          </a:p>
          <a:p>
            <a:pPr>
              <a:lnSpc>
                <a:spcPct val="100000"/>
              </a:lnSpc>
              <a:spcBef>
                <a:spcPts val="1800"/>
              </a:spcBef>
            </a:pPr>
            <a:r>
              <a:rPr lang="en-US" sz="2400" b="1" dirty="0">
                <a:latin typeface="+mn-lt"/>
              </a:rPr>
              <a:t>Node (chemical propulsion variant)</a:t>
            </a:r>
          </a:p>
          <a:p>
            <a:pPr lvl="1">
              <a:buFont typeface="Arial" panose="020B0604020202020204" pitchFamily="34" charset="0"/>
              <a:buChar char="–"/>
            </a:pPr>
            <a:r>
              <a:rPr lang="en-US" sz="2000" dirty="0">
                <a:latin typeface="+mn-lt"/>
              </a:rPr>
              <a:t>One Magnetometer deployed at different distances from bus</a:t>
            </a:r>
          </a:p>
          <a:p>
            <a:pPr lvl="1">
              <a:buFont typeface="Arial" panose="020B0604020202020204" pitchFamily="34" charset="0"/>
              <a:buChar char="–"/>
            </a:pPr>
            <a:r>
              <a:rPr lang="en-US" sz="2000" dirty="0">
                <a:latin typeface="+mn-lt"/>
              </a:rPr>
              <a:t>1x @ 3.5m from bus</a:t>
            </a:r>
          </a:p>
          <a:p>
            <a:pPr>
              <a:lnSpc>
                <a:spcPct val="100000"/>
              </a:lnSpc>
              <a:spcBef>
                <a:spcPts val="1800"/>
              </a:spcBef>
            </a:pPr>
            <a:r>
              <a:rPr lang="en-US" sz="2400" b="1" dirty="0">
                <a:latin typeface="+mn-lt"/>
              </a:rPr>
              <a:t>Deployed stiffness</a:t>
            </a:r>
          </a:p>
          <a:p>
            <a:pPr lvl="1">
              <a:buFont typeface="Arial" panose="020B0604020202020204" pitchFamily="34" charset="0"/>
              <a:buChar char="–"/>
            </a:pPr>
            <a:r>
              <a:rPr lang="en-US" sz="2000" dirty="0">
                <a:latin typeface="+mn-lt"/>
              </a:rPr>
              <a:t>Greater than 1 Hz </a:t>
            </a:r>
            <a:br>
              <a:rPr lang="en-US" sz="2000" dirty="0">
                <a:latin typeface="+mn-lt"/>
              </a:rPr>
            </a:br>
            <a:r>
              <a:rPr lang="en-US" sz="2000" dirty="0">
                <a:latin typeface="+mn-lt"/>
              </a:rPr>
              <a:t>First Mode (TBR)</a:t>
            </a:r>
          </a:p>
        </p:txBody>
      </p:sp>
      <p:sp>
        <p:nvSpPr>
          <p:cNvPr id="21" name="TextBox 20">
            <a:extLst>
              <a:ext uri="{FF2B5EF4-FFF2-40B4-BE49-F238E27FC236}">
                <a16:creationId xmlns:a16="http://schemas.microsoft.com/office/drawing/2014/main" id="{2A66DD66-0C08-B987-8818-7A154DA1BB57}"/>
              </a:ext>
            </a:extLst>
          </p:cNvPr>
          <p:cNvSpPr txBox="1">
            <a:spLocks/>
          </p:cNvSpPr>
          <p:nvPr/>
        </p:nvSpPr>
        <p:spPr>
          <a:xfrm>
            <a:off x="4651098" y="3892360"/>
            <a:ext cx="554960" cy="206708"/>
          </a:xfrm>
          <a:prstGeom prst="rect">
            <a:avLst/>
          </a:prstGeom>
          <a:noFill/>
        </p:spPr>
        <p:txBody>
          <a:bodyPr wrap="none" rtlCol="0" anchor="ctr" anchorCtr="1">
            <a:noAutofit/>
          </a:bodyPr>
          <a:lstStyle/>
          <a:p>
            <a:endParaRPr lang="en-US" sz="1400" dirty="0">
              <a:solidFill>
                <a:schemeClr val="bg1"/>
              </a:solidFill>
            </a:endParaRPr>
          </a:p>
        </p:txBody>
      </p:sp>
      <p:sp>
        <p:nvSpPr>
          <p:cNvPr id="22" name="TextBox 21">
            <a:extLst>
              <a:ext uri="{FF2B5EF4-FFF2-40B4-BE49-F238E27FC236}">
                <a16:creationId xmlns:a16="http://schemas.microsoft.com/office/drawing/2014/main" id="{8383DE59-DAFA-BDF1-C98D-08FF26209656}"/>
              </a:ext>
            </a:extLst>
          </p:cNvPr>
          <p:cNvSpPr txBox="1">
            <a:spLocks/>
          </p:cNvSpPr>
          <p:nvPr/>
        </p:nvSpPr>
        <p:spPr>
          <a:xfrm>
            <a:off x="2913511" y="4010002"/>
            <a:ext cx="554960" cy="170833"/>
          </a:xfrm>
          <a:prstGeom prst="rect">
            <a:avLst/>
          </a:prstGeom>
          <a:noFill/>
        </p:spPr>
        <p:txBody>
          <a:bodyPr wrap="none" rtlCol="0" anchor="ctr" anchorCtr="1">
            <a:noAutofit/>
          </a:bodyPr>
          <a:lstStyle/>
          <a:p>
            <a:endParaRPr lang="en-US" sz="1400" dirty="0">
              <a:solidFill>
                <a:schemeClr val="bg1"/>
              </a:solidFill>
            </a:endParaRPr>
          </a:p>
        </p:txBody>
      </p:sp>
      <p:grpSp>
        <p:nvGrpSpPr>
          <p:cNvPr id="215" name="Group 214">
            <a:extLst>
              <a:ext uri="{FF2B5EF4-FFF2-40B4-BE49-F238E27FC236}">
                <a16:creationId xmlns:a16="http://schemas.microsoft.com/office/drawing/2014/main" id="{9A774A52-ABAB-40A7-2F9C-03255AE58662}"/>
              </a:ext>
            </a:extLst>
          </p:cNvPr>
          <p:cNvGrpSpPr/>
          <p:nvPr/>
        </p:nvGrpSpPr>
        <p:grpSpPr>
          <a:xfrm>
            <a:off x="4182404" y="3563758"/>
            <a:ext cx="7304586" cy="2567201"/>
            <a:chOff x="4182404" y="3563759"/>
            <a:chExt cx="6204200" cy="2180470"/>
          </a:xfrm>
        </p:grpSpPr>
        <p:sp>
          <p:nvSpPr>
            <p:cNvPr id="7" name="Rectangle 6">
              <a:extLst>
                <a:ext uri="{FF2B5EF4-FFF2-40B4-BE49-F238E27FC236}">
                  <a16:creationId xmlns:a16="http://schemas.microsoft.com/office/drawing/2014/main" id="{9F13AFE4-DEC7-C040-F9C8-0F0EA187F4F1}"/>
                </a:ext>
              </a:extLst>
            </p:cNvPr>
            <p:cNvSpPr>
              <a:spLocks/>
            </p:cNvSpPr>
            <p:nvPr/>
          </p:nvSpPr>
          <p:spPr>
            <a:xfrm>
              <a:off x="5465231" y="4109952"/>
              <a:ext cx="1686812" cy="109481"/>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endParaRPr lang="en-US" sz="1400"/>
            </a:p>
          </p:txBody>
        </p:sp>
        <p:sp>
          <p:nvSpPr>
            <p:cNvPr id="8" name="Rectangle 7">
              <a:extLst>
                <a:ext uri="{FF2B5EF4-FFF2-40B4-BE49-F238E27FC236}">
                  <a16:creationId xmlns:a16="http://schemas.microsoft.com/office/drawing/2014/main" id="{BA19A4AB-C187-641E-79E6-22A79EA98571}"/>
                </a:ext>
              </a:extLst>
            </p:cNvPr>
            <p:cNvSpPr>
              <a:spLocks/>
            </p:cNvSpPr>
            <p:nvPr/>
          </p:nvSpPr>
          <p:spPr>
            <a:xfrm>
              <a:off x="7392071" y="4109952"/>
              <a:ext cx="2642680" cy="109481"/>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r>
                <a:rPr lang="en-US" sz="1400" dirty="0"/>
                <a:t>Boom</a:t>
              </a:r>
            </a:p>
          </p:txBody>
        </p:sp>
        <p:sp>
          <p:nvSpPr>
            <p:cNvPr id="5" name="Rectangle 4">
              <a:extLst>
                <a:ext uri="{FF2B5EF4-FFF2-40B4-BE49-F238E27FC236}">
                  <a16:creationId xmlns:a16="http://schemas.microsoft.com/office/drawing/2014/main" id="{86BA1337-6AC3-5784-A4AB-85F9ED711023}"/>
                </a:ext>
              </a:extLst>
            </p:cNvPr>
            <p:cNvSpPr>
              <a:spLocks/>
            </p:cNvSpPr>
            <p:nvPr/>
          </p:nvSpPr>
          <p:spPr>
            <a:xfrm>
              <a:off x="6991073" y="3978386"/>
              <a:ext cx="529840" cy="382136"/>
            </a:xfrm>
            <a:prstGeom prst="rect">
              <a:avLst/>
            </a:prstGeom>
            <a:solidFill>
              <a:srgbClr val="6F81AD"/>
            </a:solid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1">
              <a:noAutofit/>
            </a:bodyPr>
            <a:lstStyle/>
            <a:p>
              <a:pPr algn="ctr"/>
              <a:r>
                <a:rPr lang="en-US" sz="1050" dirty="0"/>
                <a:t>Mag #2</a:t>
              </a:r>
            </a:p>
          </p:txBody>
        </p:sp>
        <p:sp>
          <p:nvSpPr>
            <p:cNvPr id="6" name="Rectangle 5">
              <a:extLst>
                <a:ext uri="{FF2B5EF4-FFF2-40B4-BE49-F238E27FC236}">
                  <a16:creationId xmlns:a16="http://schemas.microsoft.com/office/drawing/2014/main" id="{59CF8158-2263-F820-8696-7EDC55960E57}"/>
                </a:ext>
              </a:extLst>
            </p:cNvPr>
            <p:cNvSpPr>
              <a:spLocks/>
            </p:cNvSpPr>
            <p:nvPr/>
          </p:nvSpPr>
          <p:spPr>
            <a:xfrm>
              <a:off x="9856764" y="3978386"/>
              <a:ext cx="529840" cy="382136"/>
            </a:xfrm>
            <a:prstGeom prst="rect">
              <a:avLst/>
            </a:prstGeom>
            <a:solidFill>
              <a:srgbClr val="6F81AD"/>
            </a:solid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1">
              <a:noAutofit/>
            </a:bodyPr>
            <a:lstStyle/>
            <a:p>
              <a:pPr algn="ctr"/>
              <a:r>
                <a:rPr lang="en-US" sz="1050" dirty="0"/>
                <a:t>Mag #1</a:t>
              </a:r>
            </a:p>
          </p:txBody>
        </p:sp>
        <p:cxnSp>
          <p:nvCxnSpPr>
            <p:cNvPr id="10" name="Straight Arrow Connector 9">
              <a:extLst>
                <a:ext uri="{FF2B5EF4-FFF2-40B4-BE49-F238E27FC236}">
                  <a16:creationId xmlns:a16="http://schemas.microsoft.com/office/drawing/2014/main" id="{E6EC9690-1F30-2C73-72C7-62FFE2058303}"/>
                </a:ext>
              </a:extLst>
            </p:cNvPr>
            <p:cNvCxnSpPr>
              <a:cxnSpLocks/>
            </p:cNvCxnSpPr>
            <p:nvPr/>
          </p:nvCxnSpPr>
          <p:spPr>
            <a:xfrm>
              <a:off x="6672975" y="3863097"/>
              <a:ext cx="584199"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6EDAD4C9-4B26-2E60-296A-E5E93353F31C}"/>
                </a:ext>
              </a:extLst>
            </p:cNvPr>
            <p:cNvCxnSpPr>
              <a:cxnSpLocks/>
            </p:cNvCxnSpPr>
            <p:nvPr/>
          </p:nvCxnSpPr>
          <p:spPr>
            <a:xfrm flipV="1">
              <a:off x="8410562" y="3737119"/>
              <a:ext cx="1708076"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4EC23E9-0837-BCB4-E56A-B6BDB57196CD}"/>
                </a:ext>
              </a:extLst>
            </p:cNvPr>
            <p:cNvCxnSpPr>
              <a:cxnSpLocks/>
            </p:cNvCxnSpPr>
            <p:nvPr/>
          </p:nvCxnSpPr>
          <p:spPr>
            <a:xfrm flipV="1">
              <a:off x="7255993" y="3813824"/>
              <a:ext cx="0" cy="13113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A31DDB7-39A7-6CB8-3120-67F46F08E01B}"/>
                </a:ext>
              </a:extLst>
            </p:cNvPr>
            <p:cNvCxnSpPr>
              <a:cxnSpLocks/>
            </p:cNvCxnSpPr>
            <p:nvPr/>
          </p:nvCxnSpPr>
          <p:spPr>
            <a:xfrm flipV="1">
              <a:off x="10120503" y="3714917"/>
              <a:ext cx="0" cy="2300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137F4389-D3C4-2B26-169C-FE1C5D01D816}"/>
                </a:ext>
              </a:extLst>
            </p:cNvPr>
            <p:cNvCxnSpPr>
              <a:cxnSpLocks/>
            </p:cNvCxnSpPr>
            <p:nvPr/>
          </p:nvCxnSpPr>
          <p:spPr>
            <a:xfrm>
              <a:off x="5435754" y="3735956"/>
              <a:ext cx="2419848" cy="0"/>
            </a:xfrm>
            <a:prstGeom prst="straightConnector1">
              <a:avLst/>
            </a:prstGeom>
            <a:ln>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D90DB86A-D766-C452-2668-C8406231FC4C}"/>
                </a:ext>
              </a:extLst>
            </p:cNvPr>
            <p:cNvCxnSpPr>
              <a:cxnSpLocks/>
            </p:cNvCxnSpPr>
            <p:nvPr/>
          </p:nvCxnSpPr>
          <p:spPr>
            <a:xfrm>
              <a:off x="5464641" y="3859474"/>
              <a:ext cx="653374" cy="0"/>
            </a:xfrm>
            <a:prstGeom prst="straightConnector1">
              <a:avLst/>
            </a:prstGeom>
            <a:ln>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C12EEC33-AFD4-40C8-AD8A-A04430D95E4F}"/>
                </a:ext>
              </a:extLst>
            </p:cNvPr>
            <p:cNvCxnSpPr>
              <a:cxnSpLocks/>
              <a:stCxn id="81" idx="3"/>
            </p:cNvCxnSpPr>
            <p:nvPr/>
          </p:nvCxnSpPr>
          <p:spPr>
            <a:xfrm flipV="1">
              <a:off x="8410562" y="4838914"/>
              <a:ext cx="1708076"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75" name="Rectangle 74">
              <a:extLst>
                <a:ext uri="{FF2B5EF4-FFF2-40B4-BE49-F238E27FC236}">
                  <a16:creationId xmlns:a16="http://schemas.microsoft.com/office/drawing/2014/main" id="{B06A3EC6-72EF-9248-B7CE-110085A62B66}"/>
                </a:ext>
              </a:extLst>
            </p:cNvPr>
            <p:cNvSpPr>
              <a:spLocks/>
            </p:cNvSpPr>
            <p:nvPr/>
          </p:nvSpPr>
          <p:spPr>
            <a:xfrm>
              <a:off x="5379379" y="5196368"/>
              <a:ext cx="4655372" cy="109481"/>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wrap="none" lIns="2103120" rtlCol="0" anchor="ctr">
              <a:noAutofit/>
            </a:bodyPr>
            <a:lstStyle/>
            <a:p>
              <a:pPr algn="ctr"/>
              <a:r>
                <a:rPr lang="en-US" sz="1400" dirty="0"/>
                <a:t>Boom</a:t>
              </a:r>
            </a:p>
          </p:txBody>
        </p:sp>
        <p:sp>
          <p:nvSpPr>
            <p:cNvPr id="78" name="Rectangle 77">
              <a:extLst>
                <a:ext uri="{FF2B5EF4-FFF2-40B4-BE49-F238E27FC236}">
                  <a16:creationId xmlns:a16="http://schemas.microsoft.com/office/drawing/2014/main" id="{A14EE53D-8514-428D-CAF9-4C0C086B1E2D}"/>
                </a:ext>
              </a:extLst>
            </p:cNvPr>
            <p:cNvSpPr>
              <a:spLocks/>
            </p:cNvSpPr>
            <p:nvPr/>
          </p:nvSpPr>
          <p:spPr>
            <a:xfrm>
              <a:off x="9856764" y="5064802"/>
              <a:ext cx="529840" cy="382136"/>
            </a:xfrm>
            <a:prstGeom prst="rect">
              <a:avLst/>
            </a:prstGeom>
            <a:solidFill>
              <a:srgbClr val="6F81AD"/>
            </a:solid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1">
              <a:noAutofit/>
            </a:bodyPr>
            <a:lstStyle/>
            <a:p>
              <a:pPr algn="ctr"/>
              <a:r>
                <a:rPr lang="en-US" sz="1050" dirty="0"/>
                <a:t>Mag #1</a:t>
              </a:r>
            </a:p>
          </p:txBody>
        </p:sp>
        <p:cxnSp>
          <p:nvCxnSpPr>
            <p:cNvPr id="80" name="Straight Connector 79">
              <a:extLst>
                <a:ext uri="{FF2B5EF4-FFF2-40B4-BE49-F238E27FC236}">
                  <a16:creationId xmlns:a16="http://schemas.microsoft.com/office/drawing/2014/main" id="{7CD1B6BF-570D-26D0-FC18-D25B7057DEDF}"/>
                </a:ext>
              </a:extLst>
            </p:cNvPr>
            <p:cNvCxnSpPr>
              <a:cxnSpLocks/>
            </p:cNvCxnSpPr>
            <p:nvPr/>
          </p:nvCxnSpPr>
          <p:spPr>
            <a:xfrm flipV="1">
              <a:off x="10120503" y="4801333"/>
              <a:ext cx="0" cy="2300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D7452DF5-927D-B6BA-5E7F-7722FB134B9B}"/>
                </a:ext>
              </a:extLst>
            </p:cNvPr>
            <p:cNvSpPr txBox="1">
              <a:spLocks/>
            </p:cNvSpPr>
            <p:nvPr/>
          </p:nvSpPr>
          <p:spPr>
            <a:xfrm>
              <a:off x="7855602" y="4740657"/>
              <a:ext cx="554960" cy="206708"/>
            </a:xfrm>
            <a:prstGeom prst="rect">
              <a:avLst/>
            </a:prstGeom>
            <a:noFill/>
          </p:spPr>
          <p:txBody>
            <a:bodyPr wrap="none" rtlCol="0" anchor="ctr" anchorCtr="1">
              <a:noAutofit/>
            </a:bodyPr>
            <a:lstStyle/>
            <a:p>
              <a:r>
                <a:rPr lang="en-US" sz="1400" dirty="0">
                  <a:solidFill>
                    <a:schemeClr val="bg1"/>
                  </a:solidFill>
                </a:rPr>
                <a:t>3.5m</a:t>
              </a:r>
            </a:p>
          </p:txBody>
        </p:sp>
        <p:cxnSp>
          <p:nvCxnSpPr>
            <p:cNvPr id="83" name="Straight Arrow Connector 82">
              <a:extLst>
                <a:ext uri="{FF2B5EF4-FFF2-40B4-BE49-F238E27FC236}">
                  <a16:creationId xmlns:a16="http://schemas.microsoft.com/office/drawing/2014/main" id="{4E086E93-F3CF-D75E-280E-4B113C5EF7E0}"/>
                </a:ext>
              </a:extLst>
            </p:cNvPr>
            <p:cNvCxnSpPr>
              <a:cxnSpLocks/>
              <a:endCxn id="81" idx="1"/>
            </p:cNvCxnSpPr>
            <p:nvPr/>
          </p:nvCxnSpPr>
          <p:spPr>
            <a:xfrm>
              <a:off x="5435754" y="4837750"/>
              <a:ext cx="2419848" cy="0"/>
            </a:xfrm>
            <a:prstGeom prst="straightConnector1">
              <a:avLst/>
            </a:prstGeom>
            <a:ln>
              <a:solidFill>
                <a:schemeClr val="bg1"/>
              </a:solidFill>
              <a:tailEnd type="none"/>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AEEC421F-F925-5BEE-4D37-E904784F82B9}"/>
                </a:ext>
              </a:extLst>
            </p:cNvPr>
            <p:cNvSpPr>
              <a:spLocks/>
            </p:cNvSpPr>
            <p:nvPr/>
          </p:nvSpPr>
          <p:spPr>
            <a:xfrm>
              <a:off x="4182404" y="3664353"/>
              <a:ext cx="1282827" cy="993460"/>
            </a:xfrm>
            <a:prstGeom prst="rect">
              <a:avLst/>
            </a:prstGeom>
            <a:solidFill>
              <a:srgbClr val="1836B4"/>
            </a:solidFill>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r>
                <a:rPr lang="en-US" sz="1600" dirty="0">
                  <a:solidFill>
                    <a:schemeClr val="bg1"/>
                  </a:solidFill>
                  <a:effectLst/>
                </a:rPr>
                <a:t>Bus</a:t>
              </a:r>
            </a:p>
            <a:p>
              <a:pPr algn="ctr"/>
              <a:r>
                <a:rPr lang="en-US" sz="1100" dirty="0">
                  <a:solidFill>
                    <a:schemeClr val="bg1"/>
                  </a:solidFill>
                  <a:effectLst/>
                </a:rPr>
                <a:t>hub &amp; sail node</a:t>
              </a:r>
            </a:p>
          </p:txBody>
        </p:sp>
        <p:sp>
          <p:nvSpPr>
            <p:cNvPr id="76" name="Rectangle 75">
              <a:extLst>
                <a:ext uri="{FF2B5EF4-FFF2-40B4-BE49-F238E27FC236}">
                  <a16:creationId xmlns:a16="http://schemas.microsoft.com/office/drawing/2014/main" id="{B97CE13C-6B16-0433-7749-305318DA5976}"/>
                </a:ext>
              </a:extLst>
            </p:cNvPr>
            <p:cNvSpPr>
              <a:spLocks/>
            </p:cNvSpPr>
            <p:nvPr/>
          </p:nvSpPr>
          <p:spPr>
            <a:xfrm>
              <a:off x="4182404" y="4750769"/>
              <a:ext cx="1282827" cy="99346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algn="ctr"/>
              <a:r>
                <a:rPr lang="en-US" sz="1600" dirty="0"/>
                <a:t>Bus</a:t>
              </a:r>
            </a:p>
            <a:p>
              <a:pPr algn="ctr"/>
              <a:r>
                <a:rPr lang="en-US" sz="1100" dirty="0"/>
                <a:t>chemical propulsion</a:t>
              </a:r>
              <a:br>
                <a:rPr lang="en-US" sz="1100" dirty="0"/>
              </a:br>
              <a:r>
                <a:rPr lang="en-US" sz="1100" dirty="0"/>
                <a:t>node only</a:t>
              </a:r>
            </a:p>
          </p:txBody>
        </p:sp>
        <p:sp>
          <p:nvSpPr>
            <p:cNvPr id="212" name="TextBox 211">
              <a:extLst>
                <a:ext uri="{FF2B5EF4-FFF2-40B4-BE49-F238E27FC236}">
                  <a16:creationId xmlns:a16="http://schemas.microsoft.com/office/drawing/2014/main" id="{D9E599D5-24D9-5B8E-7072-919EC91282F0}"/>
                </a:ext>
              </a:extLst>
            </p:cNvPr>
            <p:cNvSpPr txBox="1"/>
            <p:nvPr/>
          </p:nvSpPr>
          <p:spPr>
            <a:xfrm>
              <a:off x="7828661" y="3563759"/>
              <a:ext cx="607859" cy="338554"/>
            </a:xfrm>
            <a:prstGeom prst="rect">
              <a:avLst/>
            </a:prstGeom>
            <a:noFill/>
          </p:spPr>
          <p:txBody>
            <a:bodyPr wrap="none" rtlCol="0">
              <a:spAutoFit/>
            </a:bodyPr>
            <a:lstStyle/>
            <a:p>
              <a:r>
                <a:rPr lang="en-US" sz="1600" dirty="0">
                  <a:solidFill>
                    <a:schemeClr val="bg1"/>
                  </a:solidFill>
                </a:rPr>
                <a:t>3.5m</a:t>
              </a:r>
            </a:p>
          </p:txBody>
        </p:sp>
        <p:sp>
          <p:nvSpPr>
            <p:cNvPr id="213" name="TextBox 212">
              <a:extLst>
                <a:ext uri="{FF2B5EF4-FFF2-40B4-BE49-F238E27FC236}">
                  <a16:creationId xmlns:a16="http://schemas.microsoft.com/office/drawing/2014/main" id="{3B541FA8-15AE-F2B2-EE7B-594F5F3C6AD1}"/>
                </a:ext>
              </a:extLst>
            </p:cNvPr>
            <p:cNvSpPr txBox="1"/>
            <p:nvPr/>
          </p:nvSpPr>
          <p:spPr>
            <a:xfrm>
              <a:off x="6101461" y="3694387"/>
              <a:ext cx="607859" cy="338554"/>
            </a:xfrm>
            <a:prstGeom prst="rect">
              <a:avLst/>
            </a:prstGeom>
            <a:noFill/>
          </p:spPr>
          <p:txBody>
            <a:bodyPr wrap="none" rtlCol="0">
              <a:spAutoFit/>
            </a:bodyPr>
            <a:lstStyle/>
            <a:p>
              <a:r>
                <a:rPr lang="en-US" sz="1600" dirty="0">
                  <a:solidFill>
                    <a:schemeClr val="bg1"/>
                  </a:solidFill>
                </a:rPr>
                <a:t>2.0m</a:t>
              </a:r>
            </a:p>
          </p:txBody>
        </p:sp>
      </p:grpSp>
    </p:spTree>
    <p:extLst>
      <p:ext uri="{BB962C8B-B14F-4D97-AF65-F5344CB8AC3E}">
        <p14:creationId xmlns:p14="http://schemas.microsoft.com/office/powerpoint/2010/main" val="170276730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Approach and Tools</a:t>
            </a:r>
          </a:p>
        </p:txBody>
      </p:sp>
      <p:sp>
        <p:nvSpPr>
          <p:cNvPr id="3" name="Content Placeholder 2">
            <a:extLst>
              <a:ext uri="{FF2B5EF4-FFF2-40B4-BE49-F238E27FC236}">
                <a16:creationId xmlns:a16="http://schemas.microsoft.com/office/drawing/2014/main" id="{9267DBEC-9679-2232-4B80-15BD30BCB7A1}"/>
              </a:ext>
            </a:extLst>
          </p:cNvPr>
          <p:cNvSpPr>
            <a:spLocks noGrp="1"/>
          </p:cNvSpPr>
          <p:nvPr>
            <p:ph idx="1"/>
          </p:nvPr>
        </p:nvSpPr>
        <p:spPr/>
        <p:txBody>
          <a:bodyPr>
            <a:normAutofit/>
          </a:bodyPr>
          <a:lstStyle/>
          <a:p>
            <a:pPr>
              <a:lnSpc>
                <a:spcPct val="100000"/>
              </a:lnSpc>
              <a:spcBef>
                <a:spcPts val="1800"/>
              </a:spcBef>
            </a:pPr>
            <a:r>
              <a:rPr lang="en-US" sz="2400" b="1" dirty="0">
                <a:latin typeface="+mn-lt"/>
              </a:rPr>
              <a:t>Existing prototypes and flight hardware produced under flight program</a:t>
            </a:r>
          </a:p>
          <a:p>
            <a:pPr lvl="1">
              <a:lnSpc>
                <a:spcPct val="100000"/>
              </a:lnSpc>
              <a:buFont typeface="Arial" panose="020B0604020202020204" pitchFamily="34" charset="0"/>
              <a:buChar char="–"/>
            </a:pPr>
            <a:r>
              <a:rPr lang="en-US" sz="2000" dirty="0">
                <a:latin typeface="+mn-lt"/>
              </a:rPr>
              <a:t>Anticipate TRL-6 by Oct 2023</a:t>
            </a:r>
          </a:p>
          <a:p>
            <a:pPr>
              <a:lnSpc>
                <a:spcPct val="100000"/>
              </a:lnSpc>
              <a:spcBef>
                <a:spcPts val="1800"/>
              </a:spcBef>
            </a:pPr>
            <a:r>
              <a:rPr lang="en-US" sz="2400" b="1" dirty="0">
                <a:latin typeface="+mn-lt"/>
              </a:rPr>
              <a:t>In-house Finite Element Modeling &amp; Analysis tools created</a:t>
            </a:r>
          </a:p>
          <a:p>
            <a:pPr lvl="1">
              <a:lnSpc>
                <a:spcPct val="100000"/>
              </a:lnSpc>
              <a:buFont typeface="Arial" panose="020B0604020202020204" pitchFamily="34" charset="0"/>
              <a:buChar char="–"/>
            </a:pPr>
            <a:r>
              <a:rPr lang="en-US" sz="2000" dirty="0">
                <a:latin typeface="+mn-lt"/>
              </a:rPr>
              <a:t>Conduct sensitivity analyses to iterate and identify optimal design</a:t>
            </a:r>
          </a:p>
          <a:p>
            <a:pPr>
              <a:lnSpc>
                <a:spcPct val="100000"/>
              </a:lnSpc>
              <a:spcBef>
                <a:spcPts val="1800"/>
              </a:spcBef>
            </a:pPr>
            <a:r>
              <a:rPr lang="en-US" sz="2400" b="1" dirty="0">
                <a:latin typeface="+mn-lt"/>
              </a:rPr>
              <a:t>Additional prototypes to be developed to verify analyses</a:t>
            </a:r>
          </a:p>
          <a:p>
            <a:pPr lvl="1">
              <a:buFont typeface="Arial" panose="020B0604020202020204" pitchFamily="34" charset="0"/>
              <a:buChar char="–"/>
            </a:pPr>
            <a:r>
              <a:rPr lang="en-US" sz="2000" dirty="0">
                <a:latin typeface="+mn-lt"/>
              </a:rPr>
              <a:t>Conduct various mechanical &amp; environmental testing</a:t>
            </a:r>
          </a:p>
          <a:p>
            <a:pPr lvl="1">
              <a:buFont typeface="Arial" panose="020B0604020202020204" pitchFamily="34" charset="0"/>
              <a:buChar char="–"/>
            </a:pPr>
            <a:r>
              <a:rPr lang="en-US" sz="2000" dirty="0">
                <a:latin typeface="+mn-lt"/>
              </a:rPr>
              <a:t>Vibe, thermal, strength, stiffness, repeatability, etc.</a:t>
            </a:r>
          </a:p>
          <a:p>
            <a:pPr>
              <a:lnSpc>
                <a:spcPct val="100000"/>
              </a:lnSpc>
              <a:spcBef>
                <a:spcPts val="1800"/>
              </a:spcBef>
            </a:pPr>
            <a:r>
              <a:rPr lang="en-US" sz="2400" b="1" dirty="0">
                <a:latin typeface="+mn-lt"/>
              </a:rPr>
              <a:t>Composite lay-up and testing performed in-house</a:t>
            </a:r>
          </a:p>
          <a:p>
            <a:pPr>
              <a:lnSpc>
                <a:spcPct val="100000"/>
              </a:lnSpc>
              <a:spcBef>
                <a:spcPts val="1800"/>
              </a:spcBef>
            </a:pPr>
            <a:r>
              <a:rPr lang="en-US" sz="2400" b="1" dirty="0">
                <a:latin typeface="+mn-lt"/>
              </a:rPr>
              <a:t>Manufacturability assessments &amp; improvements planned to minimize recurring cost</a:t>
            </a:r>
          </a:p>
        </p:txBody>
      </p:sp>
    </p:spTree>
    <p:extLst>
      <p:ext uri="{BB962C8B-B14F-4D97-AF65-F5344CB8AC3E}">
        <p14:creationId xmlns:p14="http://schemas.microsoft.com/office/powerpoint/2010/main" val="212594329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Mag-Boom Trade</a:t>
            </a:r>
            <a:br>
              <a:rPr lang="en-US" dirty="0"/>
            </a:br>
            <a:r>
              <a:rPr lang="en-US" sz="1600" dirty="0">
                <a:solidFill>
                  <a:schemeClr val="bg1">
                    <a:lumMod val="65000"/>
                  </a:schemeClr>
                </a:solidFill>
              </a:rPr>
              <a:t>Subset of Redwire product portfolio</a:t>
            </a:r>
            <a:endParaRPr lang="en-US" sz="1600" dirty="0"/>
          </a:p>
        </p:txBody>
      </p:sp>
      <p:pic>
        <p:nvPicPr>
          <p:cNvPr id="5" name="Picture 4">
            <a:extLst>
              <a:ext uri="{FF2B5EF4-FFF2-40B4-BE49-F238E27FC236}">
                <a16:creationId xmlns:a16="http://schemas.microsoft.com/office/drawing/2014/main" id="{3137F1D1-BF71-F562-9AB5-7F66DB481A7B}"/>
              </a:ext>
            </a:extLst>
          </p:cNvPr>
          <p:cNvPicPr>
            <a:picLocks noChangeAspect="1"/>
          </p:cNvPicPr>
          <p:nvPr/>
        </p:nvPicPr>
        <p:blipFill rotWithShape="1">
          <a:blip r:embed="rId2"/>
          <a:srcRect l="4419" t="13761" r="48241" b="15761"/>
          <a:stretch/>
        </p:blipFill>
        <p:spPr>
          <a:xfrm>
            <a:off x="5379159" y="2166783"/>
            <a:ext cx="1374726" cy="1107090"/>
          </a:xfrm>
          <a:prstGeom prst="rect">
            <a:avLst/>
          </a:prstGeom>
          <a:solidFill>
            <a:schemeClr val="bg1"/>
          </a:solidFill>
          <a:ln w="0">
            <a:solidFill>
              <a:schemeClr val="bg1">
                <a:lumMod val="95000"/>
              </a:schemeClr>
            </a:solidFill>
          </a:ln>
        </p:spPr>
      </p:pic>
      <p:pic>
        <p:nvPicPr>
          <p:cNvPr id="6" name="Picture 5">
            <a:extLst>
              <a:ext uri="{FF2B5EF4-FFF2-40B4-BE49-F238E27FC236}">
                <a16:creationId xmlns:a16="http://schemas.microsoft.com/office/drawing/2014/main" id="{2C066361-9DAA-27CA-AE7C-D9BBDAD80434}"/>
              </a:ext>
            </a:extLst>
          </p:cNvPr>
          <p:cNvPicPr>
            <a:picLocks noChangeAspect="1"/>
          </p:cNvPicPr>
          <p:nvPr/>
        </p:nvPicPr>
        <p:blipFill rotWithShape="1">
          <a:blip r:embed="rId3"/>
          <a:srcRect l="10633" t="11025" r="9163" b="5439"/>
          <a:stretch/>
        </p:blipFill>
        <p:spPr>
          <a:xfrm>
            <a:off x="2000728" y="2145507"/>
            <a:ext cx="1557555" cy="1128366"/>
          </a:xfrm>
          <a:prstGeom prst="rect">
            <a:avLst/>
          </a:prstGeom>
          <a:solidFill>
            <a:schemeClr val="bg1"/>
          </a:solidFill>
        </p:spPr>
      </p:pic>
      <p:pic>
        <p:nvPicPr>
          <p:cNvPr id="7" name="Picture 7" descr="Deployment Simulations of a Composite Boom for Small Satellites Pau Mallol  Parera">
            <a:extLst>
              <a:ext uri="{FF2B5EF4-FFF2-40B4-BE49-F238E27FC236}">
                <a16:creationId xmlns:a16="http://schemas.microsoft.com/office/drawing/2014/main" id="{726097AD-3F26-D29D-23D4-997B3FBBE2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52594" y="2193215"/>
            <a:ext cx="1489090" cy="1107090"/>
          </a:xfrm>
          <a:prstGeom prst="rect">
            <a:avLst/>
          </a:prstGeom>
          <a:solidFill>
            <a:schemeClr val="bg1"/>
          </a:solidFill>
          <a:ln>
            <a:noFill/>
          </a:ln>
        </p:spPr>
      </p:pic>
      <p:pic>
        <p:nvPicPr>
          <p:cNvPr id="8" name="Picture 4">
            <a:extLst>
              <a:ext uri="{FF2B5EF4-FFF2-40B4-BE49-F238E27FC236}">
                <a16:creationId xmlns:a16="http://schemas.microsoft.com/office/drawing/2014/main" id="{D1ECA34D-2790-8DE5-093C-DD6429F4450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470" r="10470"/>
          <a:stretch/>
        </p:blipFill>
        <p:spPr bwMode="auto">
          <a:xfrm>
            <a:off x="331786" y="2166783"/>
            <a:ext cx="1489089" cy="1107090"/>
          </a:xfrm>
          <a:prstGeom prst="rect">
            <a:avLst/>
          </a:prstGeom>
          <a:solidFill>
            <a:schemeClr val="bg1"/>
          </a:solidFill>
        </p:spPr>
      </p:pic>
      <p:pic>
        <p:nvPicPr>
          <p:cNvPr id="9" name="Picture 8">
            <a:extLst>
              <a:ext uri="{FF2B5EF4-FFF2-40B4-BE49-F238E27FC236}">
                <a16:creationId xmlns:a16="http://schemas.microsoft.com/office/drawing/2014/main" id="{1D782B71-CBE8-A654-0BEE-97387EAE3164}"/>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6489" b="65156" l="14900" r="67700">
                        <a14:foregroundMark x1="27750" y1="62311" x2="22550" y2="33156"/>
                        <a14:foregroundMark x1="20500" y1="37067" x2="20000" y2="35289"/>
                        <a14:foregroundMark x1="16200" y1="30667" x2="16200" y2="30667"/>
                        <a14:foregroundMark x1="31050" y1="53867" x2="36100" y2="54844"/>
                        <a14:foregroundMark x1="42000" y1="51378" x2="42000" y2="51378"/>
                        <a14:foregroundMark x1="42150" y1="51822" x2="42150" y2="51822"/>
                        <a14:foregroundMark x1="62150" y1="45956" x2="56550" y2="44356"/>
                        <a14:foregroundMark x1="66600" y1="49333" x2="60450" y2="56711"/>
                        <a14:foregroundMark x1="60950" y1="59022" x2="60950" y2="59022"/>
                        <a14:foregroundMark x1="59550" y1="57867" x2="59550" y2="57867"/>
                        <a14:foregroundMark x1="62400" y1="59467" x2="62400" y2="59467"/>
                        <a14:foregroundMark x1="57200" y1="56889" x2="41650" y2="51822"/>
                        <a14:foregroundMark x1="36550" y1="13867" x2="36350" y2="10133"/>
                        <a14:foregroundMark x1="27450" y1="6933" x2="28150" y2="9067"/>
                        <a14:foregroundMark x1="33650" y1="59289" x2="37000" y2="52711"/>
                        <a14:foregroundMark x1="36650" y1="55556" x2="34950" y2="57689"/>
                        <a14:foregroundMark x1="37731" y1="55111" x2="39750" y2="50400"/>
                        <a14:foregroundMark x1="37309" y1="56096" x2="37731" y2="55111"/>
                        <a14:foregroundMark x1="34150" y1="63467" x2="37102" y2="56578"/>
                        <a14:foregroundMark x1="41900" y1="25067" x2="41900" y2="33067"/>
                        <a14:foregroundMark x1="41900" y1="33067" x2="42400" y2="29689"/>
                        <a14:foregroundMark x1="34800" y1="63200" x2="34800" y2="63200"/>
                        <a14:foregroundMark x1="35350" y1="62756" x2="35350" y2="62756"/>
                        <a14:foregroundMark x1="18550" y1="42133" x2="20250" y2="49244"/>
                        <a14:foregroundMark x1="36900" y1="59467" x2="34400" y2="63467"/>
                        <a14:foregroundMark x1="32500" y1="10133" x2="32500" y2="10133"/>
                        <a14:foregroundMark x1="31250" y1="9600" x2="31250" y2="9600"/>
                        <a14:foregroundMark x1="31750" y1="9422" x2="31750" y2="9422"/>
                        <a14:foregroundMark x1="28050" y1="6844" x2="28050" y2="6844"/>
                        <a14:foregroundMark x1="27300" y1="6667" x2="27300" y2="6667"/>
                        <a14:foregroundMark x1="28650" y1="6933" x2="28650" y2="6933"/>
                        <a14:foregroundMark x1="26900" y1="6578" x2="29100" y2="7644"/>
                        <a14:foregroundMark x1="35850" y1="10133" x2="35250" y2="14311"/>
                        <a14:foregroundMark x1="35150" y1="9778" x2="35150" y2="9778"/>
                        <a14:foregroundMark x1="35050" y1="9600" x2="35050" y2="9600"/>
                        <a14:foregroundMark x1="17900" y1="40533" x2="17900" y2="40533"/>
                        <a14:foregroundMark x1="17750" y1="40889" x2="17750" y2="40889"/>
                        <a14:foregroundMark x1="14900" y1="29867" x2="14900" y2="29867"/>
                        <a14:foregroundMark x1="15000" y1="28711" x2="19250" y2="37333"/>
                        <a14:foregroundMark x1="30600" y1="9511" x2="30600" y2="9511"/>
                        <a14:foregroundMark x1="30550" y1="9067" x2="32900" y2="11022"/>
                        <a14:foregroundMark x1="28450" y1="7200" x2="27150" y2="6667"/>
                        <a14:foregroundMark x1="31850" y1="9600" x2="31850" y2="9600"/>
                        <a14:foregroundMark x1="34800" y1="9867" x2="34800" y2="9867"/>
                        <a14:foregroundMark x1="25600" y1="62133" x2="30700" y2="63378"/>
                        <a14:foregroundMark x1="30350" y1="64978" x2="30350" y2="64978"/>
                        <a14:foregroundMark x1="30350" y1="65244" x2="26250" y2="62933"/>
                        <a14:foregroundMark x1="26350" y1="63556" x2="26350" y2="63556"/>
                        <a14:foregroundMark x1="35300" y1="63200" x2="35300" y2="63200"/>
                        <a14:foregroundMark x1="35400" y1="63022" x2="35400" y2="63022"/>
                        <a14:foregroundMark x1="35600" y1="62756" x2="35600" y2="62756"/>
                        <a14:foregroundMark x1="31150" y1="64711" x2="31150" y2="64711"/>
                        <a14:foregroundMark x1="65100" y1="44711" x2="65100" y2="44711"/>
                        <a14:foregroundMark x1="65700" y1="44800" x2="65700" y2="44800"/>
                        <a14:foregroundMark x1="67700" y1="45422" x2="67700" y2="45422"/>
                        <a14:foregroundMark x1="66600" y1="44800" x2="66600" y2="44800"/>
                        <a14:backgroundMark x1="38100" y1="64444" x2="47650" y2="59911"/>
                        <a14:backgroundMark x1="47650" y1="59911" x2="53900" y2="63289"/>
                        <a14:backgroundMark x1="40950" y1="54400" x2="40550" y2="59467"/>
                        <a14:backgroundMark x1="38850" y1="55111" x2="38850" y2="55111"/>
                        <a14:backgroundMark x1="38700" y1="56978" x2="38700" y2="56978"/>
                        <a14:backgroundMark x1="38350" y1="57511" x2="37500" y2="60889"/>
                        <a14:backgroundMark x1="38650" y1="56356" x2="38650" y2="56356"/>
                        <a14:backgroundMark x1="38550" y1="56444" x2="38550" y2="56444"/>
                        <a14:backgroundMark x1="38400" y1="57156" x2="38400" y2="57156"/>
                        <a14:backgroundMark x1="61100" y1="40356" x2="57700" y2="30844"/>
                        <a14:backgroundMark x1="58600" y1="16978" x2="59150" y2="38222"/>
                        <a14:backgroundMark x1="59350" y1="40622" x2="59350" y2="40622"/>
                        <a14:backgroundMark x1="44150" y1="16089" x2="43400" y2="17956"/>
                        <a14:backgroundMark x1="64500" y1="30222" x2="61600" y2="23822"/>
                        <a14:backgroundMark x1="66500" y1="39378" x2="67700" y2="30400"/>
                        <a14:backgroundMark x1="59100" y1="29333" x2="61750" y2="34311"/>
                        <a14:backgroundMark x1="64950" y1="38489" x2="52850" y2="29778"/>
                        <a14:backgroundMark x1="54200" y1="34933" x2="62100" y2="36000"/>
                        <a14:backgroundMark x1="61350" y1="36000" x2="61950" y2="35733"/>
                      </a14:backgroundRemoval>
                    </a14:imgEffect>
                  </a14:imgLayer>
                </a14:imgProps>
              </a:ext>
            </a:extLst>
          </a:blip>
          <a:srcRect l="12372" r="28615" b="34334"/>
          <a:stretch/>
        </p:blipFill>
        <p:spPr>
          <a:xfrm>
            <a:off x="8481978" y="2193215"/>
            <a:ext cx="1606428" cy="1005483"/>
          </a:xfrm>
          <a:prstGeom prst="rect">
            <a:avLst/>
          </a:prstGeom>
          <a:ln w="19050">
            <a:noFill/>
          </a:ln>
        </p:spPr>
      </p:pic>
      <p:sp>
        <p:nvSpPr>
          <p:cNvPr id="10" name="TextBox 9">
            <a:extLst>
              <a:ext uri="{FF2B5EF4-FFF2-40B4-BE49-F238E27FC236}">
                <a16:creationId xmlns:a16="http://schemas.microsoft.com/office/drawing/2014/main" id="{1F350423-5BD6-F961-3187-AEAE566183C7}"/>
              </a:ext>
            </a:extLst>
          </p:cNvPr>
          <p:cNvSpPr txBox="1"/>
          <p:nvPr/>
        </p:nvSpPr>
        <p:spPr>
          <a:xfrm>
            <a:off x="489070" y="3380996"/>
            <a:ext cx="1274309"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Hinged Boom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050"/>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Cost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Mass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Stiffness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050"/>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TRL-6/7</a:t>
            </a:r>
          </a:p>
        </p:txBody>
      </p:sp>
      <p:sp>
        <p:nvSpPr>
          <p:cNvPr id="11" name="TextBox 10">
            <a:extLst>
              <a:ext uri="{FF2B5EF4-FFF2-40B4-BE49-F238E27FC236}">
                <a16:creationId xmlns:a16="http://schemas.microsoft.com/office/drawing/2014/main" id="{3827F8DF-B14B-D59F-FA58-28CCCC1DA97B}"/>
              </a:ext>
            </a:extLst>
          </p:cNvPr>
          <p:cNvSpPr txBox="1"/>
          <p:nvPr/>
        </p:nvSpPr>
        <p:spPr>
          <a:xfrm>
            <a:off x="2065032" y="3380996"/>
            <a:ext cx="1528738" cy="16004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Telescoping Boom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Cost</a:t>
            </a:r>
            <a:r>
              <a:rPr kumimoji="0" lang="en-US" sz="1400" b="1" i="0" u="none" strike="noStrike" kern="1200" cap="none" spc="0" normalizeH="0" baseline="0" noProof="0" dirty="0">
                <a:ln>
                  <a:noFill/>
                </a:ln>
                <a:solidFill>
                  <a:srgbClr val="00B050"/>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Mass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050"/>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Stiffness</a:t>
            </a:r>
            <a:endParaRPr kumimoji="0" lang="en-US" sz="1400" b="1" i="0" u="none" strike="noStrike" kern="1200" cap="none" spc="0" normalizeH="0" baseline="0" noProof="0" dirty="0">
              <a:ln>
                <a:noFill/>
              </a:ln>
              <a:solidFill>
                <a:srgbClr val="FF0000"/>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050"/>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TRL-6</a:t>
            </a:r>
          </a:p>
        </p:txBody>
      </p:sp>
      <p:sp>
        <p:nvSpPr>
          <p:cNvPr id="12" name="TextBox 11">
            <a:extLst>
              <a:ext uri="{FF2B5EF4-FFF2-40B4-BE49-F238E27FC236}">
                <a16:creationId xmlns:a16="http://schemas.microsoft.com/office/drawing/2014/main" id="{46097722-C401-D7EE-18E9-DB64F6AFDE53}"/>
              </a:ext>
            </a:extLst>
          </p:cNvPr>
          <p:cNvSpPr txBox="1"/>
          <p:nvPr/>
        </p:nvSpPr>
        <p:spPr>
          <a:xfrm>
            <a:off x="5257844" y="3380996"/>
            <a:ext cx="1614545" cy="1384995"/>
          </a:xfrm>
          <a:prstGeom prst="rect">
            <a:avLst/>
          </a:prstGeom>
          <a:noFill/>
        </p:spPr>
        <p:txBody>
          <a:bodyPr wrap="non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Open Lattice Mast</a:t>
            </a:r>
            <a:endParaRPr lang="en-US"/>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endParaRPr>
          </a:p>
          <a:p>
            <a:pPr>
              <a:defRPr/>
            </a:pPr>
            <a:r>
              <a:rPr lang="en-US" sz="1400" b="1" dirty="0">
                <a:solidFill>
                  <a:srgbClr val="FF0000"/>
                </a:solidFill>
                <a:latin typeface="Segoe UI Historic"/>
                <a:ea typeface="Segoe UI Historic"/>
                <a:cs typeface="Segoe UI Historic"/>
              </a:rPr>
              <a:t>  </a:t>
            </a:r>
            <a:r>
              <a:rPr kumimoji="0" lang="en-US" sz="1400" b="1" i="0" u="none" strike="noStrike" kern="1200" cap="none" spc="0" normalizeH="0" baseline="0" noProof="0" dirty="0">
                <a:ln>
                  <a:noFill/>
                </a:ln>
                <a:solidFill>
                  <a:srgbClr val="FF0000"/>
                </a:solidFill>
                <a:effectLst/>
                <a:uLnTx/>
                <a:uFillTx/>
                <a:latin typeface="Segoe UI Historic"/>
                <a:ea typeface="Segoe UI Historic"/>
                <a:cs typeface="Segoe UI Historic"/>
              </a:rPr>
              <a:t>Cost</a:t>
            </a:r>
            <a:r>
              <a:rPr lang="en-US" sz="1400" b="1" dirty="0">
                <a:solidFill>
                  <a:srgbClr val="FF0000"/>
                </a:solidFill>
                <a:latin typeface="Segoe UI Historic"/>
                <a:ea typeface="Segoe UI Historic"/>
                <a:cs typeface="Segoe UI Historic"/>
              </a:rPr>
              <a:t> </a:t>
            </a:r>
            <a:endParaRPr lang="en-US" sz="1400" b="1" i="0" u="none" strike="noStrike" kern="1200" cap="none" spc="0" normalizeH="0" baseline="0" noProof="0" dirty="0">
              <a:ln>
                <a:noFill/>
              </a:ln>
              <a:solidFill>
                <a:srgbClr val="FF0000"/>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endParaRPr>
          </a:p>
          <a:p>
            <a:pPr>
              <a:defRPr/>
            </a:pPr>
            <a:r>
              <a:rPr lang="en-US" sz="1400" b="1" dirty="0">
                <a:solidFill>
                  <a:srgbClr val="00B050"/>
                </a:solidFill>
                <a:latin typeface="Segoe UI Historic"/>
                <a:ea typeface="Segoe UI Historic"/>
                <a:cs typeface="Segoe UI Historic"/>
              </a:rPr>
              <a:t>  </a:t>
            </a:r>
            <a:r>
              <a:rPr kumimoji="0" lang="en-US" sz="1400" b="1" i="0" u="none" strike="noStrike" kern="1200" cap="none" spc="0" normalizeH="0" baseline="0" noProof="0" dirty="0">
                <a:ln>
                  <a:noFill/>
                </a:ln>
                <a:solidFill>
                  <a:srgbClr val="00B050"/>
                </a:solidFill>
                <a:effectLst/>
                <a:uLnTx/>
                <a:uFillTx/>
                <a:latin typeface="Segoe UI Historic"/>
                <a:ea typeface="Segoe UI Historic"/>
                <a:cs typeface="Segoe UI Historic"/>
              </a:rPr>
              <a:t>Mass</a:t>
            </a:r>
            <a:endParaRPr lang="en-US" sz="1400" b="1" i="0" u="none" strike="noStrike" kern="1200" cap="none" spc="0" normalizeH="0" baseline="0" noProof="0" dirty="0">
              <a:ln>
                <a:noFill/>
              </a:ln>
              <a:solidFill>
                <a:srgbClr val="00B050"/>
              </a:solidFill>
              <a:effectLst/>
              <a:uLnTx/>
              <a:uFillTx/>
              <a:latin typeface="Segoe UI Historic"/>
              <a:ea typeface="Segoe UI Historic"/>
              <a:cs typeface="Segoe UI Historic"/>
            </a:endParaRPr>
          </a:p>
          <a:p>
            <a:pPr>
              <a:defRPr/>
            </a:pPr>
            <a:r>
              <a:rPr lang="en-US" sz="1400" b="1" dirty="0">
                <a:solidFill>
                  <a:srgbClr val="00B050"/>
                </a:solidFill>
                <a:latin typeface="Segoe UI Historic"/>
                <a:ea typeface="Segoe UI Historic"/>
                <a:cs typeface="Segoe UI Historic"/>
              </a:rPr>
              <a:t>  </a:t>
            </a:r>
            <a:r>
              <a:rPr kumimoji="0" lang="en-US" sz="1400" b="1" i="0" u="none" strike="noStrike" kern="1200" cap="none" spc="0" normalizeH="0" baseline="0" noProof="0" dirty="0">
                <a:ln>
                  <a:noFill/>
                </a:ln>
                <a:solidFill>
                  <a:srgbClr val="00B050"/>
                </a:solidFill>
                <a:effectLst/>
                <a:uLnTx/>
                <a:uFillTx/>
                <a:latin typeface="Segoe UI Historic"/>
                <a:ea typeface="Segoe UI Historic"/>
                <a:cs typeface="Segoe UI Historic"/>
              </a:rPr>
              <a:t>Stiffness</a:t>
            </a:r>
            <a:endParaRPr lang="en-US" sz="1400" b="1" i="0" u="none" strike="noStrike" kern="1200" cap="none" spc="0" normalizeH="0" baseline="0" noProof="0" dirty="0">
              <a:ln>
                <a:noFill/>
              </a:ln>
              <a:solidFill>
                <a:srgbClr val="00B050"/>
              </a:solidFill>
              <a:effectLst/>
              <a:uLnTx/>
              <a:uFillTx/>
              <a:latin typeface="Segoe UI Historic"/>
              <a:ea typeface="Segoe UI Historic"/>
              <a:cs typeface="Segoe UI Historic"/>
            </a:endParaRPr>
          </a:p>
          <a:p>
            <a:pPr>
              <a:defRPr/>
            </a:pPr>
            <a:r>
              <a:rPr lang="en-US" sz="1400" b="1" dirty="0">
                <a:solidFill>
                  <a:srgbClr val="00B050"/>
                </a:solidFill>
                <a:latin typeface="Segoe UI Historic"/>
                <a:ea typeface="Segoe UI Historic"/>
                <a:cs typeface="Segoe UI Historic"/>
              </a:rPr>
              <a:t>  </a:t>
            </a:r>
            <a:r>
              <a:rPr kumimoji="0" lang="en-US" sz="1400" b="1" i="0" u="none" strike="noStrike" kern="1200" cap="none" spc="0" normalizeH="0" baseline="0" noProof="0" dirty="0">
                <a:ln>
                  <a:noFill/>
                </a:ln>
                <a:solidFill>
                  <a:srgbClr val="00B050"/>
                </a:solidFill>
                <a:effectLst/>
                <a:uLnTx/>
                <a:uFillTx/>
                <a:latin typeface="Segoe UI Historic"/>
                <a:ea typeface="Segoe UI Historic"/>
                <a:cs typeface="Segoe UI Historic"/>
              </a:rPr>
              <a:t>TRL-9</a:t>
            </a:r>
            <a:endParaRPr lang="en-US" sz="1400" b="1" i="0" u="none" strike="noStrike" kern="1200" cap="none" spc="0" normalizeH="0" baseline="0" noProof="0" dirty="0">
              <a:ln>
                <a:noFill/>
              </a:ln>
              <a:solidFill>
                <a:srgbClr val="00B050"/>
              </a:solidFill>
              <a:effectLst/>
              <a:uLnTx/>
              <a:uFillTx/>
              <a:latin typeface="Segoe UI Historic"/>
              <a:ea typeface="Segoe UI Historic"/>
              <a:cs typeface="Segoe UI Historic"/>
            </a:endParaRPr>
          </a:p>
        </p:txBody>
      </p:sp>
      <p:sp>
        <p:nvSpPr>
          <p:cNvPr id="13" name="TextBox 12">
            <a:extLst>
              <a:ext uri="{FF2B5EF4-FFF2-40B4-BE49-F238E27FC236}">
                <a16:creationId xmlns:a16="http://schemas.microsoft.com/office/drawing/2014/main" id="{895DE747-549C-833A-C0EF-5F9A59BB0D06}"/>
              </a:ext>
            </a:extLst>
          </p:cNvPr>
          <p:cNvSpPr txBox="1"/>
          <p:nvPr/>
        </p:nvSpPr>
        <p:spPr>
          <a:xfrm>
            <a:off x="10208042" y="3380996"/>
            <a:ext cx="1688873" cy="16004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Closed Section Tube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050"/>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Cost </a:t>
            </a:r>
          </a:p>
          <a:p>
            <a:r>
              <a:rPr lang="en-US" sz="1400" b="1" dirty="0">
                <a:solidFill>
                  <a:srgbClr val="00B050"/>
                </a:solidFill>
                <a:latin typeface="Segoe UI Historic" panose="020B0502040204020203" pitchFamily="34" charset="0"/>
                <a:ea typeface="Segoe UI Historic" panose="020B0502040204020203" pitchFamily="34" charset="0"/>
                <a:cs typeface="Segoe UI Historic" panose="020B0502040204020203" pitchFamily="34" charset="0"/>
              </a:rPr>
              <a:t>Mass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050"/>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Stiffness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TRL-3</a:t>
            </a:r>
          </a:p>
        </p:txBody>
      </p:sp>
      <p:sp>
        <p:nvSpPr>
          <p:cNvPr id="14" name="TextBox 13">
            <a:extLst>
              <a:ext uri="{FF2B5EF4-FFF2-40B4-BE49-F238E27FC236}">
                <a16:creationId xmlns:a16="http://schemas.microsoft.com/office/drawing/2014/main" id="{55B2F130-356B-76E4-CF03-83BA99AF6EE1}"/>
              </a:ext>
            </a:extLst>
          </p:cNvPr>
          <p:cNvSpPr txBox="1"/>
          <p:nvPr/>
        </p:nvSpPr>
        <p:spPr>
          <a:xfrm>
            <a:off x="8554064" y="3380996"/>
            <a:ext cx="1397690" cy="13824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Rhino Deployer</a:t>
            </a:r>
            <a:br>
              <a:rPr kumimoji="0" lang="en-US" sz="1400" b="1" i="0" u="none" strike="noStrike" kern="1200" cap="none" spc="0" normalizeH="0" baseline="0" noProof="0" dirty="0">
                <a:ln>
                  <a:noFill/>
                </a:ln>
                <a:solidFill>
                  <a:srgbClr val="000000"/>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br>
            <a:r>
              <a:rPr kumimoji="0" lang="en-US" sz="1050" b="0" i="0" u="none" strike="noStrike" kern="1200" cap="none" spc="0" normalizeH="0" baseline="0" noProof="0" dirty="0">
                <a:ln>
                  <a:noFill/>
                </a:ln>
                <a:solidFill>
                  <a:srgbClr val="FFFFFF">
                    <a:lumMod val="65000"/>
                  </a:srgbClr>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Off the Shelf</a:t>
            </a:r>
            <a:endParaRPr kumimoji="0" lang="en-US" sz="1400" b="1" i="0" u="none" strike="noStrike" kern="1200" cap="none" spc="0" normalizeH="0" baseline="0" noProof="0" dirty="0">
              <a:ln>
                <a:noFill/>
              </a:ln>
              <a:solidFill>
                <a:srgbClr val="FFFFFF">
                  <a:lumMod val="65000"/>
                </a:srgbClr>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endParaRPr>
          </a:p>
          <a:p>
            <a:pPr marL="0" marR="0" lvl="0" indent="0" algn="l" defTabSz="914400" rtl="0" eaLnBrk="1" fontAlgn="auto" latinLnBrk="0" hangingPunct="1">
              <a:lnSpc>
                <a:spcPct val="100000"/>
              </a:lnSpc>
              <a:spcBef>
                <a:spcPts val="400"/>
              </a:spcBef>
              <a:spcAft>
                <a:spcPts val="0"/>
              </a:spcAft>
              <a:buClrTx/>
              <a:buSzTx/>
              <a:buFontTx/>
              <a:buNone/>
              <a:tabLst/>
              <a:defRPr/>
            </a:pPr>
            <a:r>
              <a:rPr kumimoji="0" lang="en-US" sz="1400" b="1" i="0" u="none" strike="noStrike" kern="1200" cap="none" spc="0" normalizeH="0" baseline="0" noProof="0" dirty="0">
                <a:ln>
                  <a:noFill/>
                </a:ln>
                <a:solidFill>
                  <a:srgbClr val="00B050"/>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Cost </a:t>
            </a:r>
          </a:p>
          <a:p>
            <a:r>
              <a:rPr kumimoji="0" lang="en-US" sz="1400" b="1" i="0" u="none" strike="noStrike" kern="1200" cap="none" spc="0" normalizeH="0" baseline="0" noProof="0" dirty="0">
                <a:ln>
                  <a:noFill/>
                </a:ln>
                <a:solidFill>
                  <a:srgbClr val="00B050"/>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Mass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Stiffness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050"/>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TRL-9</a:t>
            </a:r>
          </a:p>
        </p:txBody>
      </p:sp>
      <p:pic>
        <p:nvPicPr>
          <p:cNvPr id="15" name="Picture 14">
            <a:extLst>
              <a:ext uri="{FF2B5EF4-FFF2-40B4-BE49-F238E27FC236}">
                <a16:creationId xmlns:a16="http://schemas.microsoft.com/office/drawing/2014/main" id="{4BE38876-FC0B-EB14-CF80-DAC82B9B701B}"/>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7776875" y="1288827"/>
            <a:ext cx="654469" cy="2037222"/>
          </a:xfrm>
          <a:prstGeom prst="rect">
            <a:avLst/>
          </a:prstGeom>
          <a:effectLst>
            <a:softEdge rad="12700"/>
          </a:effectLst>
        </p:spPr>
      </p:pic>
      <p:pic>
        <p:nvPicPr>
          <p:cNvPr id="16" name="Picture 15">
            <a:extLst>
              <a:ext uri="{FF2B5EF4-FFF2-40B4-BE49-F238E27FC236}">
                <a16:creationId xmlns:a16="http://schemas.microsoft.com/office/drawing/2014/main" id="{635683B5-A758-31CF-4D3A-5D840B142543}"/>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6757757" y="2307439"/>
            <a:ext cx="1090801" cy="1288273"/>
          </a:xfrm>
          <a:prstGeom prst="rect">
            <a:avLst/>
          </a:prstGeom>
          <a:noFill/>
          <a:effectLst>
            <a:softEdge rad="12700"/>
          </a:effectLst>
        </p:spPr>
      </p:pic>
      <p:sp>
        <p:nvSpPr>
          <p:cNvPr id="17" name="TextBox 16">
            <a:extLst>
              <a:ext uri="{FF2B5EF4-FFF2-40B4-BE49-F238E27FC236}">
                <a16:creationId xmlns:a16="http://schemas.microsoft.com/office/drawing/2014/main" id="{36B1ADA2-F47F-783D-D9E5-2217D46C94DA}"/>
              </a:ext>
            </a:extLst>
          </p:cNvPr>
          <p:cNvSpPr txBox="1"/>
          <p:nvPr/>
        </p:nvSpPr>
        <p:spPr>
          <a:xfrm>
            <a:off x="7252800" y="3380996"/>
            <a:ext cx="890303" cy="16004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OMNI Arm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050"/>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Cost </a:t>
            </a:r>
          </a:p>
          <a:p>
            <a:r>
              <a:rPr kumimoji="0" lang="en-US" sz="1400" b="1" i="0" u="none" strike="noStrike" kern="1200" cap="none" spc="0" normalizeH="0" baseline="0" noProof="0" dirty="0">
                <a:ln>
                  <a:noFill/>
                </a:ln>
                <a:solidFill>
                  <a:srgbClr val="FF0000"/>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Mass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050"/>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Stiffness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TRL-4</a:t>
            </a:r>
          </a:p>
        </p:txBody>
      </p:sp>
      <p:sp>
        <p:nvSpPr>
          <p:cNvPr id="18" name="Rectangle 17">
            <a:extLst>
              <a:ext uri="{FF2B5EF4-FFF2-40B4-BE49-F238E27FC236}">
                <a16:creationId xmlns:a16="http://schemas.microsoft.com/office/drawing/2014/main" id="{051D9CCD-9718-7077-8C56-82B52648D3B9}"/>
              </a:ext>
            </a:extLst>
          </p:cNvPr>
          <p:cNvSpPr/>
          <p:nvPr/>
        </p:nvSpPr>
        <p:spPr>
          <a:xfrm>
            <a:off x="7255740" y="5534140"/>
            <a:ext cx="4533571" cy="695209"/>
          </a:xfrm>
          <a:prstGeom prst="rect">
            <a:avLst/>
          </a:prstGeom>
          <a:solidFill>
            <a:schemeClr val="tx1">
              <a:lumMod val="85000"/>
              <a:lumOff val="1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Verdana"/>
                <a:ea typeface="+mn-ea"/>
                <a:cs typeface="+mn-cs"/>
              </a:rPr>
              <a:t>Evaluation based on very long deployed position and desire for low system mass</a:t>
            </a:r>
          </a:p>
        </p:txBody>
      </p:sp>
      <p:sp>
        <p:nvSpPr>
          <p:cNvPr id="20" name="TextBox 19">
            <a:extLst>
              <a:ext uri="{FF2B5EF4-FFF2-40B4-BE49-F238E27FC236}">
                <a16:creationId xmlns:a16="http://schemas.microsoft.com/office/drawing/2014/main" id="{1066EF24-0008-E7D9-B666-2442782EE9A6}"/>
              </a:ext>
            </a:extLst>
          </p:cNvPr>
          <p:cNvSpPr txBox="1"/>
          <p:nvPr/>
        </p:nvSpPr>
        <p:spPr>
          <a:xfrm>
            <a:off x="3773623" y="3380996"/>
            <a:ext cx="1475052" cy="138499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Collapsible Truss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050"/>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Cost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050"/>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Mass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050"/>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Stiffness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Segoe UI Historic"/>
                <a:ea typeface="Segoe UI Historic"/>
                <a:cs typeface="Segoe UI Historic"/>
              </a:rPr>
              <a:t>TRL-5</a:t>
            </a:r>
            <a:r>
              <a:rPr kumimoji="0" lang="en-US" sz="1400" b="1" i="0" u="none" strike="noStrike" kern="1200" cap="none" spc="0" normalizeH="0" baseline="0" noProof="0" dirty="0">
                <a:ln>
                  <a:noFill/>
                </a:ln>
                <a:solidFill>
                  <a:srgbClr val="00B050"/>
                </a:solidFill>
                <a:effectLst/>
                <a:uLnTx/>
                <a:uFillTx/>
                <a:latin typeface="Segoe UI Historic"/>
                <a:ea typeface="Segoe UI Historic"/>
                <a:cs typeface="Segoe UI Historic"/>
              </a:rPr>
              <a:t>/6 (Oct 23</a:t>
            </a:r>
            <a:r>
              <a:rPr lang="en-US" sz="1400" b="1" dirty="0">
                <a:solidFill>
                  <a:srgbClr val="00B050"/>
                </a:solidFill>
                <a:latin typeface="Segoe UI Historic"/>
                <a:ea typeface="Segoe UI Historic"/>
                <a:cs typeface="Segoe UI Historic"/>
              </a:rPr>
              <a:t>)</a:t>
            </a:r>
            <a:endParaRPr lang="en-US" sz="1400" b="1" i="0" u="none" strike="noStrike" kern="1200" cap="none" spc="0" normalizeH="0" baseline="0" noProof="0" dirty="0">
              <a:ln>
                <a:noFill/>
              </a:ln>
              <a:solidFill>
                <a:srgbClr val="00B050"/>
              </a:solidFill>
              <a:effectLst/>
              <a:uLnTx/>
              <a:uFillTx/>
              <a:latin typeface="Segoe UI Historic"/>
              <a:ea typeface="Segoe UI Historic"/>
              <a:cs typeface="Segoe UI Historic"/>
            </a:endParaRPr>
          </a:p>
        </p:txBody>
      </p:sp>
      <p:sp>
        <p:nvSpPr>
          <p:cNvPr id="21" name="Rectangle 20">
            <a:extLst>
              <a:ext uri="{FF2B5EF4-FFF2-40B4-BE49-F238E27FC236}">
                <a16:creationId xmlns:a16="http://schemas.microsoft.com/office/drawing/2014/main" id="{A1D30EC1-3581-7D6B-7AF9-51BED2094689}"/>
              </a:ext>
            </a:extLst>
          </p:cNvPr>
          <p:cNvSpPr/>
          <p:nvPr/>
        </p:nvSpPr>
        <p:spPr>
          <a:xfrm>
            <a:off x="3770916" y="1377723"/>
            <a:ext cx="1483336" cy="3431354"/>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sp>
        <p:nvSpPr>
          <p:cNvPr id="22" name="TextBox 21">
            <a:extLst>
              <a:ext uri="{FF2B5EF4-FFF2-40B4-BE49-F238E27FC236}">
                <a16:creationId xmlns:a16="http://schemas.microsoft.com/office/drawing/2014/main" id="{BCC8FF41-FBA4-9D51-745F-8F7272407FF9}"/>
              </a:ext>
            </a:extLst>
          </p:cNvPr>
          <p:cNvSpPr txBox="1"/>
          <p:nvPr/>
        </p:nvSpPr>
        <p:spPr>
          <a:xfrm>
            <a:off x="2285093" y="5179724"/>
            <a:ext cx="4631370" cy="101566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1200"/>
              </a:spcBef>
              <a:spcAft>
                <a:spcPts val="0"/>
              </a:spcAft>
              <a:buClr>
                <a:srgbClr val="00B050"/>
              </a:buClr>
              <a:buSzPct val="150000"/>
              <a:buFont typeface="Wingdings" panose="05000000000000000000" pitchFamily="2" charset="2"/>
              <a:buChar char="ü"/>
              <a:tabLst/>
              <a:defRPr/>
            </a:pPr>
            <a:r>
              <a:rPr kumimoji="0" lang="en-US" sz="1600" b="0" i="0" u="none" strike="noStrike" kern="1200" cap="none" spc="0" normalizeH="0" baseline="0" noProof="0" dirty="0">
                <a:ln>
                  <a:noFill/>
                </a:ln>
                <a:solidFill>
                  <a:schemeClr val="bg1"/>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Simple truss architecture with repeating bays meets aggressive price &amp; performance targets</a:t>
            </a:r>
          </a:p>
          <a:p>
            <a:pPr marL="285750" marR="0" lvl="0" indent="-285750" algn="l" defTabSz="914400" rtl="0" eaLnBrk="1" fontAlgn="auto" latinLnBrk="0" hangingPunct="1">
              <a:lnSpc>
                <a:spcPct val="100000"/>
              </a:lnSpc>
              <a:spcBef>
                <a:spcPts val="1200"/>
              </a:spcBef>
              <a:spcAft>
                <a:spcPts val="0"/>
              </a:spcAft>
              <a:buClr>
                <a:srgbClr val="00B050"/>
              </a:buClr>
              <a:buSzPct val="150000"/>
              <a:buFont typeface="Wingdings" panose="05000000000000000000" pitchFamily="2" charset="2"/>
              <a:buChar char="ü"/>
              <a:tabLst/>
              <a:defRPr/>
            </a:pPr>
            <a:r>
              <a:rPr kumimoji="0" lang="en-US" sz="1600" b="0" i="0" u="none" strike="noStrike" kern="1200" cap="none" spc="0" normalizeH="0" baseline="0" noProof="0" dirty="0">
                <a:ln>
                  <a:noFill/>
                </a:ln>
                <a:solidFill>
                  <a:schemeClr val="bg1"/>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Pathfinder flight program at CDR </a:t>
            </a:r>
          </a:p>
        </p:txBody>
      </p:sp>
      <p:sp>
        <p:nvSpPr>
          <p:cNvPr id="23" name="Isosceles Triangle 22">
            <a:extLst>
              <a:ext uri="{FF2B5EF4-FFF2-40B4-BE49-F238E27FC236}">
                <a16:creationId xmlns:a16="http://schemas.microsoft.com/office/drawing/2014/main" id="{F3824C1B-07C7-4D3E-CFFB-B0440A432C07}"/>
              </a:ext>
            </a:extLst>
          </p:cNvPr>
          <p:cNvSpPr/>
          <p:nvPr/>
        </p:nvSpPr>
        <p:spPr>
          <a:xfrm>
            <a:off x="2126366" y="4859828"/>
            <a:ext cx="4763364" cy="340693"/>
          </a:xfrm>
          <a:prstGeom prst="triangle">
            <a:avLst>
              <a:gd name="adj" fmla="val 49398"/>
            </a:avLst>
          </a:prstGeom>
          <a:gradFill flip="none" rotWithShape="1">
            <a:gsLst>
              <a:gs pos="17000">
                <a:schemeClr val="accent3">
                  <a:lumMod val="0"/>
                  <a:lumOff val="100000"/>
                  <a:alpha val="0"/>
                </a:schemeClr>
              </a:gs>
              <a:gs pos="100000">
                <a:schemeClr val="tx1">
                  <a:lumMod val="75000"/>
                  <a:lumOff val="2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Verdana"/>
              <a:ea typeface="+mn-ea"/>
              <a:cs typeface="+mn-cs"/>
            </a:endParaRPr>
          </a:p>
        </p:txBody>
      </p:sp>
      <p:pic>
        <p:nvPicPr>
          <p:cNvPr id="27" name="Picture 26">
            <a:extLst>
              <a:ext uri="{FF2B5EF4-FFF2-40B4-BE49-F238E27FC236}">
                <a16:creationId xmlns:a16="http://schemas.microsoft.com/office/drawing/2014/main" id="{66263BBC-E253-C56C-A489-3FC4B1581A8C}"/>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3621235" y="3015101"/>
            <a:ext cx="1115665" cy="450975"/>
          </a:xfrm>
          <a:prstGeom prst="rect">
            <a:avLst/>
          </a:prstGeom>
        </p:spPr>
      </p:pic>
      <p:sp>
        <p:nvSpPr>
          <p:cNvPr id="28" name="Rectangle 27">
            <a:extLst>
              <a:ext uri="{FF2B5EF4-FFF2-40B4-BE49-F238E27FC236}">
                <a16:creationId xmlns:a16="http://schemas.microsoft.com/office/drawing/2014/main" id="{D5A329B1-CC89-7E69-04D2-DA1368647BAE}"/>
              </a:ext>
            </a:extLst>
          </p:cNvPr>
          <p:cNvSpPr/>
          <p:nvPr/>
        </p:nvSpPr>
        <p:spPr>
          <a:xfrm>
            <a:off x="4069444" y="2857500"/>
            <a:ext cx="300037" cy="2238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a:t>payload</a:t>
            </a:r>
            <a:endParaRPr lang="en-US" sz="600" dirty="0"/>
          </a:p>
        </p:txBody>
      </p:sp>
      <p:pic>
        <p:nvPicPr>
          <p:cNvPr id="34" name="Picture 6" descr="Redwire Space | Heritage + Innovation">
            <a:extLst>
              <a:ext uri="{FF2B5EF4-FFF2-40B4-BE49-F238E27FC236}">
                <a16:creationId xmlns:a16="http://schemas.microsoft.com/office/drawing/2014/main" id="{B36B7BD1-33AF-C3EB-E4C8-5CA12BABE2D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152465" y="143079"/>
            <a:ext cx="2681079" cy="789429"/>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657F4CD5-B4A9-515E-64BF-D2506F9A225E}"/>
              </a:ext>
            </a:extLst>
          </p:cNvPr>
          <p:cNvPicPr>
            <a:picLocks noChangeAspect="1"/>
          </p:cNvPicPr>
          <p:nvPr/>
        </p:nvPicPr>
        <p:blipFill>
          <a:blip r:embed="rId12"/>
          <a:stretch>
            <a:fillRect/>
          </a:stretch>
        </p:blipFill>
        <p:spPr>
          <a:xfrm>
            <a:off x="4508047" y="1449387"/>
            <a:ext cx="572407" cy="1881868"/>
          </a:xfrm>
          <a:prstGeom prst="rect">
            <a:avLst/>
          </a:prstGeom>
        </p:spPr>
      </p:pic>
    </p:spTree>
    <p:extLst>
      <p:ext uri="{BB962C8B-B14F-4D97-AF65-F5344CB8AC3E}">
        <p14:creationId xmlns:p14="http://schemas.microsoft.com/office/powerpoint/2010/main" val="157130485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Results</a:t>
            </a:r>
          </a:p>
        </p:txBody>
      </p:sp>
      <p:sp>
        <p:nvSpPr>
          <p:cNvPr id="3" name="Content Placeholder 2">
            <a:extLst>
              <a:ext uri="{FF2B5EF4-FFF2-40B4-BE49-F238E27FC236}">
                <a16:creationId xmlns:a16="http://schemas.microsoft.com/office/drawing/2014/main" id="{9267DBEC-9679-2232-4B80-15BD30BCB7A1}"/>
              </a:ext>
            </a:extLst>
          </p:cNvPr>
          <p:cNvSpPr>
            <a:spLocks noGrp="1"/>
          </p:cNvSpPr>
          <p:nvPr>
            <p:ph idx="1"/>
          </p:nvPr>
        </p:nvSpPr>
        <p:spPr/>
        <p:txBody>
          <a:bodyPr>
            <a:normAutofit fontScale="77500" lnSpcReduction="20000"/>
          </a:bodyPr>
          <a:lstStyle/>
          <a:p>
            <a:pPr marL="0" indent="0">
              <a:lnSpc>
                <a:spcPct val="110000"/>
              </a:lnSpc>
              <a:spcBef>
                <a:spcPts val="2400"/>
              </a:spcBef>
              <a:buNone/>
            </a:pPr>
            <a:r>
              <a:rPr lang="en-US" sz="3300" b="1" dirty="0">
                <a:latin typeface="+mn-lt"/>
              </a:rPr>
              <a:t>Dual </a:t>
            </a:r>
            <a:r>
              <a:rPr lang="en-US" sz="3300" b="1" dirty="0" err="1">
                <a:latin typeface="+mn-lt"/>
              </a:rPr>
              <a:t>Isogrid</a:t>
            </a:r>
            <a:r>
              <a:rPr lang="en-US" sz="3300" b="1" dirty="0">
                <a:latin typeface="+mn-lt"/>
              </a:rPr>
              <a:t> Column selected</a:t>
            </a:r>
          </a:p>
          <a:p>
            <a:pPr>
              <a:lnSpc>
                <a:spcPct val="100000"/>
              </a:lnSpc>
            </a:pPr>
            <a:r>
              <a:rPr lang="en-US" dirty="0">
                <a:latin typeface="+mn-lt"/>
              </a:rPr>
              <a:t>Known as: Collapsible Truss Boom</a:t>
            </a:r>
          </a:p>
          <a:p>
            <a:pPr>
              <a:lnSpc>
                <a:spcPct val="100000"/>
              </a:lnSpc>
            </a:pPr>
            <a:r>
              <a:rPr lang="en-US" dirty="0">
                <a:latin typeface="+mn-lt"/>
              </a:rPr>
              <a:t>Magnetometer dims assumed, TBR</a:t>
            </a:r>
          </a:p>
          <a:p>
            <a:pPr marL="0" indent="0">
              <a:lnSpc>
                <a:spcPct val="110000"/>
              </a:lnSpc>
              <a:spcBef>
                <a:spcPts val="2400"/>
              </a:spcBef>
              <a:buNone/>
            </a:pPr>
            <a:r>
              <a:rPr lang="en-US" sz="3300" b="1" dirty="0">
                <a:latin typeface="+mn-lt"/>
              </a:rPr>
              <a:t>Ideal architecture</a:t>
            </a:r>
          </a:p>
          <a:p>
            <a:pPr>
              <a:lnSpc>
                <a:spcPct val="100000"/>
              </a:lnSpc>
            </a:pPr>
            <a:r>
              <a:rPr lang="en-US" dirty="0">
                <a:latin typeface="+mn-lt"/>
              </a:rPr>
              <a:t>Lowest mass architecture</a:t>
            </a:r>
          </a:p>
          <a:p>
            <a:pPr>
              <a:lnSpc>
                <a:spcPct val="100000"/>
              </a:lnSpc>
            </a:pPr>
            <a:r>
              <a:rPr lang="en-US" dirty="0">
                <a:latin typeface="+mn-lt"/>
              </a:rPr>
              <a:t>Strain energy driven</a:t>
            </a:r>
          </a:p>
          <a:p>
            <a:pPr>
              <a:lnSpc>
                <a:spcPct val="100000"/>
              </a:lnSpc>
            </a:pPr>
            <a:r>
              <a:rPr lang="en-US" dirty="0">
                <a:latin typeface="+mn-lt"/>
              </a:rPr>
              <a:t>Minimal/negligible magnetic materials</a:t>
            </a:r>
          </a:p>
          <a:p>
            <a:pPr>
              <a:lnSpc>
                <a:spcPct val="100000"/>
              </a:lnSpc>
            </a:pPr>
            <a:r>
              <a:rPr lang="en-US" dirty="0">
                <a:latin typeface="+mn-lt"/>
              </a:rPr>
              <a:t>Stackable architecture</a:t>
            </a:r>
          </a:p>
          <a:p>
            <a:pPr lvl="1">
              <a:lnSpc>
                <a:spcPct val="120000"/>
              </a:lnSpc>
              <a:spcBef>
                <a:spcPts val="0"/>
              </a:spcBef>
              <a:buFont typeface="Arial" panose="020B0604020202020204" pitchFamily="34" charset="0"/>
              <a:buChar char="–"/>
            </a:pPr>
            <a:r>
              <a:rPr lang="en-US" dirty="0">
                <a:latin typeface="+mn-lt"/>
              </a:rPr>
              <a:t>Accommodates multiple mags</a:t>
            </a:r>
          </a:p>
          <a:p>
            <a:pPr>
              <a:lnSpc>
                <a:spcPct val="100000"/>
              </a:lnSpc>
            </a:pPr>
            <a:r>
              <a:rPr lang="en-US" dirty="0">
                <a:latin typeface="+mn-lt"/>
              </a:rPr>
              <a:t>Rate controlled pay-out optional</a:t>
            </a:r>
          </a:p>
          <a:p>
            <a:pPr>
              <a:lnSpc>
                <a:spcPct val="100000"/>
              </a:lnSpc>
            </a:pPr>
            <a:r>
              <a:rPr lang="en-US" dirty="0">
                <a:latin typeface="+mn-lt"/>
              </a:rPr>
              <a:t>HDRM config TBD</a:t>
            </a:r>
          </a:p>
          <a:p>
            <a:pPr>
              <a:lnSpc>
                <a:spcPct val="100000"/>
              </a:lnSpc>
            </a:pPr>
            <a:r>
              <a:rPr lang="en-US" dirty="0">
                <a:latin typeface="+mn-lt"/>
              </a:rPr>
              <a:t>Magnetometer size TBD</a:t>
            </a:r>
          </a:p>
        </p:txBody>
      </p:sp>
      <p:grpSp>
        <p:nvGrpSpPr>
          <p:cNvPr id="22" name="Group 21">
            <a:extLst>
              <a:ext uri="{FF2B5EF4-FFF2-40B4-BE49-F238E27FC236}">
                <a16:creationId xmlns:a16="http://schemas.microsoft.com/office/drawing/2014/main" id="{6C442E1A-34BE-184A-5A82-EAF52727FDC1}"/>
              </a:ext>
            </a:extLst>
          </p:cNvPr>
          <p:cNvGrpSpPr/>
          <p:nvPr/>
        </p:nvGrpSpPr>
        <p:grpSpPr>
          <a:xfrm>
            <a:off x="5348124" y="1244472"/>
            <a:ext cx="6418852" cy="4198385"/>
            <a:chOff x="5821378" y="1244472"/>
            <a:chExt cx="5945598" cy="3888843"/>
          </a:xfrm>
        </p:grpSpPr>
        <p:sp>
          <p:nvSpPr>
            <p:cNvPr id="10" name="Rectangle 9">
              <a:extLst>
                <a:ext uri="{FF2B5EF4-FFF2-40B4-BE49-F238E27FC236}">
                  <a16:creationId xmlns:a16="http://schemas.microsoft.com/office/drawing/2014/main" id="{4970BCF3-EC24-82AA-A039-ECB494E6FA0D}"/>
                </a:ext>
              </a:extLst>
            </p:cNvPr>
            <p:cNvSpPr/>
            <p:nvPr/>
          </p:nvSpPr>
          <p:spPr>
            <a:xfrm>
              <a:off x="5821378" y="1244472"/>
              <a:ext cx="2064789" cy="38888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a:extLst>
                <a:ext uri="{FF2B5EF4-FFF2-40B4-BE49-F238E27FC236}">
                  <a16:creationId xmlns:a16="http://schemas.microsoft.com/office/drawing/2014/main" id="{A4372891-D589-6749-5B85-C03969CE4C47}"/>
                </a:ext>
              </a:extLst>
            </p:cNvPr>
            <p:cNvGrpSpPr/>
            <p:nvPr/>
          </p:nvGrpSpPr>
          <p:grpSpPr>
            <a:xfrm>
              <a:off x="7507737" y="1244472"/>
              <a:ext cx="4259239" cy="3888842"/>
              <a:chOff x="5974080" y="1181099"/>
              <a:chExt cx="5276850" cy="4817958"/>
            </a:xfrm>
          </p:grpSpPr>
          <p:pic>
            <p:nvPicPr>
              <p:cNvPr id="1026" name="Picture 2">
                <a:extLst>
                  <a:ext uri="{FF2B5EF4-FFF2-40B4-BE49-F238E27FC236}">
                    <a16:creationId xmlns:a16="http://schemas.microsoft.com/office/drawing/2014/main" id="{3F8526F3-D4AD-A8C6-AFEC-1A0C7DEB3F1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422" r="9476"/>
              <a:stretch/>
            </p:blipFill>
            <p:spPr bwMode="auto">
              <a:xfrm>
                <a:off x="5974080" y="1181099"/>
                <a:ext cx="5276850" cy="4817958"/>
              </a:xfrm>
              <a:prstGeom prst="rect">
                <a:avLst/>
              </a:prstGeom>
              <a:solidFill>
                <a:schemeClr val="bg1"/>
              </a:solidFill>
            </p:spPr>
          </p:pic>
          <p:sp>
            <p:nvSpPr>
              <p:cNvPr id="4" name="TextBox 3">
                <a:extLst>
                  <a:ext uri="{FF2B5EF4-FFF2-40B4-BE49-F238E27FC236}">
                    <a16:creationId xmlns:a16="http://schemas.microsoft.com/office/drawing/2014/main" id="{AA128672-6BB7-FF29-243F-8BAB84AF717C}"/>
                  </a:ext>
                </a:extLst>
              </p:cNvPr>
              <p:cNvSpPr txBox="1"/>
              <p:nvPr/>
            </p:nvSpPr>
            <p:spPr>
              <a:xfrm>
                <a:off x="8734594" y="3438779"/>
                <a:ext cx="495649" cy="215444"/>
              </a:xfrm>
              <a:prstGeom prst="rect">
                <a:avLst/>
              </a:prstGeom>
              <a:noFill/>
            </p:spPr>
            <p:txBody>
              <a:bodyPr wrap="none" rtlCol="0">
                <a:spAutoFit/>
              </a:bodyPr>
              <a:lstStyle/>
              <a:p>
                <a:pPr algn="ctr"/>
                <a:r>
                  <a:rPr lang="en-US" sz="800" b="1" dirty="0">
                    <a:solidFill>
                      <a:schemeClr val="accent1"/>
                    </a:solidFill>
                  </a:rPr>
                  <a:t>Mag #1</a:t>
                </a:r>
              </a:p>
            </p:txBody>
          </p:sp>
          <p:sp>
            <p:nvSpPr>
              <p:cNvPr id="5" name="TextBox 4">
                <a:extLst>
                  <a:ext uri="{FF2B5EF4-FFF2-40B4-BE49-F238E27FC236}">
                    <a16:creationId xmlns:a16="http://schemas.microsoft.com/office/drawing/2014/main" id="{74C179F5-B399-94B0-2B48-D67980C592B0}"/>
                  </a:ext>
                </a:extLst>
              </p:cNvPr>
              <p:cNvSpPr txBox="1"/>
              <p:nvPr/>
            </p:nvSpPr>
            <p:spPr>
              <a:xfrm>
                <a:off x="8083753" y="3311779"/>
                <a:ext cx="495649" cy="215444"/>
              </a:xfrm>
              <a:prstGeom prst="rect">
                <a:avLst/>
              </a:prstGeom>
              <a:noFill/>
            </p:spPr>
            <p:txBody>
              <a:bodyPr wrap="none" rtlCol="0">
                <a:spAutoFit/>
              </a:bodyPr>
              <a:lstStyle/>
              <a:p>
                <a:pPr algn="ctr"/>
                <a:r>
                  <a:rPr lang="en-US" sz="800" b="1" dirty="0">
                    <a:solidFill>
                      <a:schemeClr val="accent1"/>
                    </a:solidFill>
                  </a:rPr>
                  <a:t>Mag #2</a:t>
                </a:r>
              </a:p>
            </p:txBody>
          </p:sp>
          <p:sp>
            <p:nvSpPr>
              <p:cNvPr id="6" name="TextBox 5">
                <a:extLst>
                  <a:ext uri="{FF2B5EF4-FFF2-40B4-BE49-F238E27FC236}">
                    <a16:creationId xmlns:a16="http://schemas.microsoft.com/office/drawing/2014/main" id="{47C35595-7821-C5BA-4A60-3CDF0A5A1DD4}"/>
                  </a:ext>
                </a:extLst>
              </p:cNvPr>
              <p:cNvSpPr txBox="1"/>
              <p:nvPr/>
            </p:nvSpPr>
            <p:spPr>
              <a:xfrm>
                <a:off x="7428800" y="3167986"/>
                <a:ext cx="479618" cy="215444"/>
              </a:xfrm>
              <a:prstGeom prst="rect">
                <a:avLst/>
              </a:prstGeom>
              <a:noFill/>
            </p:spPr>
            <p:txBody>
              <a:bodyPr wrap="none" rtlCol="0">
                <a:spAutoFit/>
              </a:bodyPr>
              <a:lstStyle/>
              <a:p>
                <a:pPr algn="ctr"/>
                <a:r>
                  <a:rPr lang="en-US" sz="800" b="1" dirty="0">
                    <a:solidFill>
                      <a:schemeClr val="accent1"/>
                    </a:solidFill>
                  </a:rPr>
                  <a:t>Bus I/F</a:t>
                </a:r>
              </a:p>
            </p:txBody>
          </p:sp>
        </p:grpSp>
        <p:pic>
          <p:nvPicPr>
            <p:cNvPr id="7" name="Picture 6">
              <a:extLst>
                <a:ext uri="{FF2B5EF4-FFF2-40B4-BE49-F238E27FC236}">
                  <a16:creationId xmlns:a16="http://schemas.microsoft.com/office/drawing/2014/main" id="{B7D0DEEA-783B-7184-D601-679838820C82}"/>
                </a:ext>
              </a:extLst>
            </p:cNvPr>
            <p:cNvPicPr>
              <a:picLocks noChangeAspect="1"/>
            </p:cNvPicPr>
            <p:nvPr/>
          </p:nvPicPr>
          <p:blipFill>
            <a:blip r:embed="rId3"/>
            <a:srcRect/>
            <a:stretch/>
          </p:blipFill>
          <p:spPr>
            <a:xfrm>
              <a:off x="6001686" y="3301025"/>
              <a:ext cx="1396736" cy="1621069"/>
            </a:xfrm>
            <a:prstGeom prst="rect">
              <a:avLst/>
            </a:prstGeom>
            <a:ln>
              <a:solidFill>
                <a:schemeClr val="bg1">
                  <a:lumMod val="75000"/>
                </a:schemeClr>
              </a:solidFill>
            </a:ln>
          </p:spPr>
        </p:pic>
        <p:sp>
          <p:nvSpPr>
            <p:cNvPr id="13" name="Arrow: Right 12">
              <a:extLst>
                <a:ext uri="{FF2B5EF4-FFF2-40B4-BE49-F238E27FC236}">
                  <a16:creationId xmlns:a16="http://schemas.microsoft.com/office/drawing/2014/main" id="{03E65C69-86AC-21F9-C98E-D4A72E445B63}"/>
                </a:ext>
              </a:extLst>
            </p:cNvPr>
            <p:cNvSpPr/>
            <p:nvPr/>
          </p:nvSpPr>
          <p:spPr>
            <a:xfrm rot="16200000">
              <a:off x="6604993" y="2865889"/>
              <a:ext cx="190123" cy="3313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174EC200-D0CB-A1BA-4C5D-3DD88703989E}"/>
                </a:ext>
              </a:extLst>
            </p:cNvPr>
            <p:cNvSpPr txBox="1"/>
            <p:nvPr/>
          </p:nvSpPr>
          <p:spPr>
            <a:xfrm>
              <a:off x="6397728" y="3104274"/>
              <a:ext cx="604653" cy="261610"/>
            </a:xfrm>
            <a:prstGeom prst="rect">
              <a:avLst/>
            </a:prstGeom>
            <a:noFill/>
          </p:spPr>
          <p:txBody>
            <a:bodyPr wrap="none" rtlCol="0">
              <a:spAutoFit/>
            </a:bodyPr>
            <a:lstStyle/>
            <a:p>
              <a:r>
                <a:rPr lang="en-US" sz="1050" b="1" dirty="0"/>
                <a:t>stowed</a:t>
              </a:r>
            </a:p>
          </p:txBody>
        </p:sp>
        <p:sp>
          <p:nvSpPr>
            <p:cNvPr id="15" name="TextBox 14">
              <a:extLst>
                <a:ext uri="{FF2B5EF4-FFF2-40B4-BE49-F238E27FC236}">
                  <a16:creationId xmlns:a16="http://schemas.microsoft.com/office/drawing/2014/main" id="{407F1AC2-BD05-196C-82A3-284A232F9799}"/>
                </a:ext>
              </a:extLst>
            </p:cNvPr>
            <p:cNvSpPr txBox="1"/>
            <p:nvPr/>
          </p:nvSpPr>
          <p:spPr>
            <a:xfrm>
              <a:off x="6291128" y="2607338"/>
              <a:ext cx="817853" cy="335285"/>
            </a:xfrm>
            <a:prstGeom prst="rect">
              <a:avLst/>
            </a:prstGeom>
            <a:noFill/>
          </p:spPr>
          <p:txBody>
            <a:bodyPr wrap="none" rtlCol="0">
              <a:spAutoFit/>
            </a:bodyPr>
            <a:lstStyle/>
            <a:p>
              <a:pPr algn="ctr">
                <a:lnSpc>
                  <a:spcPct val="85000"/>
                </a:lnSpc>
              </a:pPr>
              <a:r>
                <a:rPr lang="en-US" sz="1050" b="1" dirty="0"/>
                <a:t>deployed</a:t>
              </a:r>
            </a:p>
            <a:p>
              <a:pPr algn="ctr">
                <a:lnSpc>
                  <a:spcPct val="85000"/>
                </a:lnSpc>
              </a:pPr>
              <a:r>
                <a:rPr lang="en-US" sz="800" dirty="0">
                  <a:solidFill>
                    <a:schemeClr val="bg1">
                      <a:lumMod val="65000"/>
                    </a:schemeClr>
                  </a:solidFill>
                </a:rPr>
                <a:t>one bay shown</a:t>
              </a:r>
            </a:p>
          </p:txBody>
        </p:sp>
        <p:pic>
          <p:nvPicPr>
            <p:cNvPr id="21" name="Picture 20">
              <a:extLst>
                <a:ext uri="{FF2B5EF4-FFF2-40B4-BE49-F238E27FC236}">
                  <a16:creationId xmlns:a16="http://schemas.microsoft.com/office/drawing/2014/main" id="{54E9A58F-1FC9-351E-7476-E377AD42013A}"/>
                </a:ext>
              </a:extLst>
            </p:cNvPr>
            <p:cNvPicPr>
              <a:picLocks noChangeAspect="1"/>
            </p:cNvPicPr>
            <p:nvPr/>
          </p:nvPicPr>
          <p:blipFill>
            <a:blip r:embed="rId4"/>
            <a:stretch>
              <a:fillRect/>
            </a:stretch>
          </p:blipFill>
          <p:spPr>
            <a:xfrm>
              <a:off x="5989808" y="1389851"/>
              <a:ext cx="1420491" cy="1255885"/>
            </a:xfrm>
            <a:prstGeom prst="rect">
              <a:avLst/>
            </a:prstGeom>
          </p:spPr>
        </p:pic>
      </p:grpSp>
    </p:spTree>
    <p:extLst>
      <p:ext uri="{BB962C8B-B14F-4D97-AF65-F5344CB8AC3E}">
        <p14:creationId xmlns:p14="http://schemas.microsoft.com/office/powerpoint/2010/main" val="314202589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2917-5568-FF59-D952-5207C7C34D67}"/>
              </a:ext>
            </a:extLst>
          </p:cNvPr>
          <p:cNvSpPr>
            <a:spLocks noGrp="1"/>
          </p:cNvSpPr>
          <p:nvPr>
            <p:ph type="title"/>
          </p:nvPr>
        </p:nvSpPr>
        <p:spPr/>
        <p:txBody>
          <a:bodyPr/>
          <a:lstStyle/>
          <a:p>
            <a:r>
              <a:rPr lang="en-US" dirty="0"/>
              <a:t>Conclusions and Recommendations</a:t>
            </a:r>
          </a:p>
        </p:txBody>
      </p:sp>
      <p:sp>
        <p:nvSpPr>
          <p:cNvPr id="3" name="Content Placeholder 2">
            <a:extLst>
              <a:ext uri="{FF2B5EF4-FFF2-40B4-BE49-F238E27FC236}">
                <a16:creationId xmlns:a16="http://schemas.microsoft.com/office/drawing/2014/main" id="{9267DBEC-9679-2232-4B80-15BD30BCB7A1}"/>
              </a:ext>
            </a:extLst>
          </p:cNvPr>
          <p:cNvSpPr>
            <a:spLocks noGrp="1"/>
          </p:cNvSpPr>
          <p:nvPr>
            <p:ph idx="1"/>
          </p:nvPr>
        </p:nvSpPr>
        <p:spPr/>
        <p:txBody>
          <a:bodyPr/>
          <a:lstStyle/>
          <a:p>
            <a:r>
              <a:rPr lang="en-US" b="1" dirty="0">
                <a:latin typeface="+mn-lt"/>
              </a:rPr>
              <a:t>TRL 5/6 Collapsible Truss Boom architecture selected</a:t>
            </a:r>
          </a:p>
          <a:p>
            <a:pPr lvl="1">
              <a:buFont typeface="Arial" panose="020B0604020202020204" pitchFamily="34" charset="0"/>
              <a:buChar char="–"/>
            </a:pPr>
            <a:r>
              <a:rPr lang="en-US" dirty="0">
                <a:latin typeface="+mn-lt"/>
              </a:rPr>
              <a:t>Low mass</a:t>
            </a:r>
          </a:p>
          <a:p>
            <a:pPr lvl="1">
              <a:buFont typeface="Arial" panose="020B0604020202020204" pitchFamily="34" charset="0"/>
              <a:buChar char="–"/>
            </a:pPr>
            <a:r>
              <a:rPr lang="en-US" dirty="0">
                <a:latin typeface="+mn-lt"/>
              </a:rPr>
              <a:t>High stiffness</a:t>
            </a:r>
          </a:p>
          <a:p>
            <a:pPr lvl="1">
              <a:buFont typeface="Arial" panose="020B0604020202020204" pitchFamily="34" charset="0"/>
              <a:buChar char="–"/>
            </a:pPr>
            <a:r>
              <a:rPr lang="en-US" dirty="0">
                <a:latin typeface="+mn-lt"/>
              </a:rPr>
              <a:t>Low stowed volume</a:t>
            </a:r>
          </a:p>
          <a:p>
            <a:pPr lvl="1">
              <a:buFont typeface="Arial" panose="020B0604020202020204" pitchFamily="34" charset="0"/>
              <a:buChar char="–"/>
            </a:pPr>
            <a:r>
              <a:rPr lang="en-US" dirty="0">
                <a:latin typeface="+mn-lt"/>
              </a:rPr>
              <a:t>Stackable for multiple mags with minimal </a:t>
            </a:r>
          </a:p>
          <a:p>
            <a:r>
              <a:rPr lang="en-US" b="1" dirty="0">
                <a:latin typeface="+mn-lt"/>
              </a:rPr>
              <a:t>Further maturation ongoing</a:t>
            </a:r>
          </a:p>
          <a:p>
            <a:pPr lvl="1">
              <a:buFont typeface="Arial" panose="020B0604020202020204" pitchFamily="34" charset="0"/>
              <a:buChar char="–"/>
            </a:pPr>
            <a:r>
              <a:rPr lang="en-US" dirty="0">
                <a:latin typeface="+mn-lt"/>
              </a:rPr>
              <a:t>Baseline architecture for other near term magnetometer pursuits</a:t>
            </a:r>
          </a:p>
          <a:p>
            <a:r>
              <a:rPr lang="en-US" b="1" dirty="0">
                <a:latin typeface="+mn-lt"/>
              </a:rPr>
              <a:t>Rapidly iterated with in-house tools pending requirements update</a:t>
            </a:r>
          </a:p>
          <a:p>
            <a:pPr lvl="1">
              <a:buFont typeface="Arial" panose="020B0604020202020204" pitchFamily="34" charset="0"/>
              <a:buChar char="–"/>
            </a:pPr>
            <a:r>
              <a:rPr lang="en-US" dirty="0">
                <a:latin typeface="+mn-lt"/>
              </a:rPr>
              <a:t>Stay-in volume</a:t>
            </a:r>
          </a:p>
          <a:p>
            <a:pPr lvl="1">
              <a:buFont typeface="Arial" panose="020B0604020202020204" pitchFamily="34" charset="0"/>
              <a:buChar char="–"/>
            </a:pPr>
            <a:r>
              <a:rPr lang="en-US" dirty="0">
                <a:latin typeface="+mn-lt"/>
              </a:rPr>
              <a:t>Deployed stiffness</a:t>
            </a:r>
          </a:p>
          <a:p>
            <a:pPr lvl="1">
              <a:buFont typeface="Arial" panose="020B0604020202020204" pitchFamily="34" charset="0"/>
              <a:buChar char="–"/>
            </a:pPr>
            <a:r>
              <a:rPr lang="en-US" dirty="0">
                <a:latin typeface="+mn-lt"/>
              </a:rPr>
              <a:t>Mass budget</a:t>
            </a:r>
          </a:p>
        </p:txBody>
      </p:sp>
    </p:spTree>
    <p:extLst>
      <p:ext uri="{BB962C8B-B14F-4D97-AF65-F5344CB8AC3E}">
        <p14:creationId xmlns:p14="http://schemas.microsoft.com/office/powerpoint/2010/main" val="100488752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137721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D78B1F89695A648ADE9F5B1F3E0EEF2" ma:contentTypeVersion="14" ma:contentTypeDescription="Create a new document." ma:contentTypeScope="" ma:versionID="cb2930b23e1085514d477e9ed2272a35">
  <xsd:schema xmlns:xsd="http://www.w3.org/2001/XMLSchema" xmlns:xs="http://www.w3.org/2001/XMLSchema" xmlns:p="http://schemas.microsoft.com/office/2006/metadata/properties" xmlns:ns2="e698ca81-8296-4fdc-b75e-d1db1a500dd7" xmlns:ns3="be954756-5a2a-422e-a924-a134369c6615" xmlns:ns4="d900e117-17a0-4b24-9e47-511ef1d02c43" targetNamespace="http://schemas.microsoft.com/office/2006/metadata/properties" ma:root="true" ma:fieldsID="b1065eb14eefcb54dcf8a89ac430226d" ns2:_="" ns3:_="" ns4:_="">
    <xsd:import namespace="e698ca81-8296-4fdc-b75e-d1db1a500dd7"/>
    <xsd:import namespace="be954756-5a2a-422e-a924-a134369c6615"/>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lcf76f155ced4ddcb4097134ff3c332f" minOccurs="0"/>
                <xsd:element ref="ns4:TaxCatchAll"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98ca81-8296-4fdc-b75e-d1db1a500dd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e954756-5a2a-422e-a924-a134369c6615"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3edf698c-c94d-4659-a916-16122bd46a39}" ma:internalName="TaxCatchAll" ma:showField="CatchAllData" ma:web="be954756-5a2a-422e-a924-a134369c661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ABD68D4-E7EC-464F-A6E4-24379BCBD71C}">
  <ds:schemaRefs>
    <ds:schemaRef ds:uri="http://schemas.microsoft.com/sharepoint/v3/contenttype/forms"/>
  </ds:schemaRefs>
</ds:datastoreItem>
</file>

<file path=customXml/itemProps2.xml><?xml version="1.0" encoding="utf-8"?>
<ds:datastoreItem xmlns:ds="http://schemas.openxmlformats.org/officeDocument/2006/customXml" ds:itemID="{6D1F22F0-B156-420C-A46A-E5439EBEEAD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698ca81-8296-4fdc-b75e-d1db1a500dd7"/>
    <ds:schemaRef ds:uri="be954756-5a2a-422e-a924-a134369c6615"/>
    <ds:schemaRef ds:uri="d900e117-17a0-4b24-9e47-511ef1d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2119</TotalTime>
  <Words>15067</Words>
  <Application>Microsoft Macintosh PowerPoint</Application>
  <PresentationFormat>Widescreen</PresentationFormat>
  <Paragraphs>2328</Paragraphs>
  <Slides>137</Slides>
  <Notes>82</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137</vt:i4>
      </vt:variant>
    </vt:vector>
  </HeadingPairs>
  <TitlesOfParts>
    <vt:vector size="152" baseType="lpstr">
      <vt:lpstr>55 Helvetica Roman</vt:lpstr>
      <vt:lpstr>Arial</vt:lpstr>
      <vt:lpstr>Calibri</vt:lpstr>
      <vt:lpstr>Calibri Light</vt:lpstr>
      <vt:lpstr>Cambria Math</vt:lpstr>
      <vt:lpstr>Courier New</vt:lpstr>
      <vt:lpstr>Grotesque</vt:lpstr>
      <vt:lpstr>Helvetica</vt:lpstr>
      <vt:lpstr>Lato</vt:lpstr>
      <vt:lpstr>Lato Subset</vt:lpstr>
      <vt:lpstr>Segoe UI Historic</vt:lpstr>
      <vt:lpstr>Symbol</vt:lpstr>
      <vt:lpstr>Verdana</vt:lpstr>
      <vt:lpstr>Wingdings</vt:lpstr>
      <vt:lpstr>Office Theme</vt:lpstr>
      <vt:lpstr>SWIFT Study</vt:lpstr>
      <vt:lpstr>PowerPoint Presentation</vt:lpstr>
      <vt:lpstr>Team Members</vt:lpstr>
      <vt:lpstr>SWIFT</vt:lpstr>
      <vt:lpstr>SWIFT Constellation</vt:lpstr>
      <vt:lpstr>SWIFT Spacecraft Designs</vt:lpstr>
      <vt:lpstr>General Mission/Spacecraft Requirements</vt:lpstr>
      <vt:lpstr>Science Payload (on each spacecraft)</vt:lpstr>
      <vt:lpstr>Stowed Designs (as Secondary Payloads, ESPA Grande)</vt:lpstr>
      <vt:lpstr>Hub Sailcraft (Deployed)</vt:lpstr>
      <vt:lpstr>Node Sailcraft (Deployed)</vt:lpstr>
      <vt:lpstr>ChemProp Node (Deployed)</vt:lpstr>
      <vt:lpstr>Mass Results</vt:lpstr>
      <vt:lpstr>Major Findings</vt:lpstr>
      <vt:lpstr>PowerPoint Presentation</vt:lpstr>
      <vt:lpstr>Configuration   Mike Baysinger / NASA MSFC ED04</vt:lpstr>
      <vt:lpstr>Approach and Tools</vt:lpstr>
      <vt:lpstr>Results-Launch Configuration</vt:lpstr>
      <vt:lpstr>Results-Hub Sail</vt:lpstr>
      <vt:lpstr>Results-Hub Sail</vt:lpstr>
      <vt:lpstr>Results-Hub Sail</vt:lpstr>
      <vt:lpstr>Results-Hub Sail</vt:lpstr>
      <vt:lpstr>Results-Hub Sail</vt:lpstr>
      <vt:lpstr>Results-Hub Sail</vt:lpstr>
      <vt:lpstr>Results-Chemical Node</vt:lpstr>
      <vt:lpstr>Results-Chemical Node</vt:lpstr>
      <vt:lpstr>Results-Chemical Node</vt:lpstr>
      <vt:lpstr>Results-Chemical Node</vt:lpstr>
      <vt:lpstr>Results-Chemical Node</vt:lpstr>
      <vt:lpstr>Results-Node Sail</vt:lpstr>
      <vt:lpstr>Results-Node Sail</vt:lpstr>
      <vt:lpstr>Results-Node Sail</vt:lpstr>
      <vt:lpstr>Results-Node Sail</vt:lpstr>
      <vt:lpstr>Results-Node Sail</vt:lpstr>
      <vt:lpstr>Conclusions and Recommendations</vt:lpstr>
      <vt:lpstr>Mission Analysis  James Pezent, Jared Sikes, and Rohan Sood  </vt:lpstr>
      <vt:lpstr>Work Summary</vt:lpstr>
      <vt:lpstr>Key Assumptions</vt:lpstr>
      <vt:lpstr>Approach and Tools</vt:lpstr>
      <vt:lpstr>Results: Solar Sailing</vt:lpstr>
      <vt:lpstr>Results: Solar Sailing</vt:lpstr>
      <vt:lpstr>Results: Chemical Propulsion </vt:lpstr>
      <vt:lpstr>Results: Chemical Propulsion </vt:lpstr>
      <vt:lpstr>Results: Chemical Propulsion </vt:lpstr>
      <vt:lpstr>Conclusions and Recommendations</vt:lpstr>
      <vt:lpstr>Hub Solar Sail System  Dana Turse/ Redwire</vt:lpstr>
      <vt:lpstr>Solar Sail System – Top-level Overview, Stowed</vt:lpstr>
      <vt:lpstr>Solar Sail System – Top-level Overview, Deployed</vt:lpstr>
      <vt:lpstr>Solar Sail System – Key Features</vt:lpstr>
      <vt:lpstr>Technical Maturity</vt:lpstr>
      <vt:lpstr>Modifications From Solar Cruiser for SWIFT</vt:lpstr>
      <vt:lpstr>Solar Sail System (Node Spacecraft)  Johnny Fernandez &amp; Keats Wilkie / NASA Langley Research Center (LaRC) D322</vt:lpstr>
      <vt:lpstr>Work Summary</vt:lpstr>
      <vt:lpstr>Key Assumptions</vt:lpstr>
      <vt:lpstr>Approach and Tools</vt:lpstr>
      <vt:lpstr>Trades: Boom Deployment Mechanism</vt:lpstr>
      <vt:lpstr>Trades: Boom Deployment Mechanism</vt:lpstr>
      <vt:lpstr>Results: Booms</vt:lpstr>
      <vt:lpstr>Results: Mass Breakdown and Solar Sail System Layout</vt:lpstr>
      <vt:lpstr>Results: Solar Sail System Inertias for Attitude Control</vt:lpstr>
      <vt:lpstr>Results: Solar Sail System Estimate Cost</vt:lpstr>
      <vt:lpstr>Conclusions and Recommendations</vt:lpstr>
      <vt:lpstr>Avionics and Comm  Pete Capizzo / NASA MSFC ED04</vt:lpstr>
      <vt:lpstr>Work Summary</vt:lpstr>
      <vt:lpstr>Key Assumptions</vt:lpstr>
      <vt:lpstr>Avionics Approach</vt:lpstr>
      <vt:lpstr>Integrated Avionic Unit</vt:lpstr>
      <vt:lpstr>Communications Approach</vt:lpstr>
      <vt:lpstr>Link Budget Results</vt:lpstr>
      <vt:lpstr>Communications Diagram</vt:lpstr>
      <vt:lpstr>MEL Results</vt:lpstr>
      <vt:lpstr>Conclusions and Recommendations</vt:lpstr>
      <vt:lpstr>PowerPoint Presentation</vt:lpstr>
      <vt:lpstr>Communications Trade Analysis</vt:lpstr>
      <vt:lpstr>Communications Trade Analysis</vt:lpstr>
      <vt:lpstr>Communications Trade Analysis - Results</vt:lpstr>
      <vt:lpstr>Guidance, Navigation, &amp; Control  Ben Diedrich / NASA MSFC EV42</vt:lpstr>
      <vt:lpstr>Work Summary</vt:lpstr>
      <vt:lpstr>Key Assumptions</vt:lpstr>
      <vt:lpstr>Approach and Tools</vt:lpstr>
      <vt:lpstr>Trades</vt:lpstr>
      <vt:lpstr>Analysis</vt:lpstr>
      <vt:lpstr>Analysis</vt:lpstr>
      <vt:lpstr>Results</vt:lpstr>
      <vt:lpstr>Conclusions and Recommendations</vt:lpstr>
      <vt:lpstr>Chemical Propulsion  Tyrone Boswell / NASA MSFC ED04</vt:lpstr>
      <vt:lpstr>Key Assumptions</vt:lpstr>
      <vt:lpstr>Approach</vt:lpstr>
      <vt:lpstr>Northrop Grumman Tank 80401-1</vt:lpstr>
      <vt:lpstr>Thruster Info</vt:lpstr>
      <vt:lpstr>Results: MEL</vt:lpstr>
      <vt:lpstr>Conclusions &amp; Future Work</vt:lpstr>
      <vt:lpstr>Thermal  Thomas Brooks / NASA MSFC ED04 Elaine Hatfield / NASA MSFC ER15</vt:lpstr>
      <vt:lpstr>Approach and Tools</vt:lpstr>
      <vt:lpstr>Key Assumptions</vt:lpstr>
      <vt:lpstr>Bus Comparison</vt:lpstr>
      <vt:lpstr>Heat Flow Map</vt:lpstr>
      <vt:lpstr>Radiative Bus Structure</vt:lpstr>
      <vt:lpstr>Thermal Desktop Results - Bus</vt:lpstr>
      <vt:lpstr>Thermal Desktop Results - Instruments</vt:lpstr>
      <vt:lpstr>Mass Estimates</vt:lpstr>
      <vt:lpstr>Conclusions</vt:lpstr>
      <vt:lpstr>Power System  Leo Fabisinski / NASA MSFC ED04</vt:lpstr>
      <vt:lpstr>Work Summary</vt:lpstr>
      <vt:lpstr>Key Ground Rules &amp; Assumptions</vt:lpstr>
      <vt:lpstr>Approach and Tools</vt:lpstr>
      <vt:lpstr>Power Requirements - Hub</vt:lpstr>
      <vt:lpstr>Power Requirements – Sail Node</vt:lpstr>
      <vt:lpstr>Power Requirements – Chem Node</vt:lpstr>
      <vt:lpstr>Power Requirements – Element Comparison</vt:lpstr>
      <vt:lpstr>Solar Arrays</vt:lpstr>
      <vt:lpstr>Energy Storage</vt:lpstr>
      <vt:lpstr>Power Electronics</vt:lpstr>
      <vt:lpstr>Results</vt:lpstr>
      <vt:lpstr>Conclusions and Recommendations</vt:lpstr>
      <vt:lpstr>Structures  Jay Garcia / NASA MSFC ED04</vt:lpstr>
      <vt:lpstr>Work Summary</vt:lpstr>
      <vt:lpstr>Key Assumptions</vt:lpstr>
      <vt:lpstr>Approach and Tools</vt:lpstr>
      <vt:lpstr>SWIFT Hub / Node – with solar sail</vt:lpstr>
      <vt:lpstr>SWIFT Node – Chemical Propulsion</vt:lpstr>
      <vt:lpstr>SWIFT HUB / Sail (Mass Properties)</vt:lpstr>
      <vt:lpstr>SWIFT Node / Sail (Mass Properties)</vt:lpstr>
      <vt:lpstr>SWIFT Node / Chem Prop (Mass Properties)</vt:lpstr>
      <vt:lpstr>SWIFT Applied Loads (Typical)</vt:lpstr>
      <vt:lpstr>SWIFT HUB-Sail 1st Cantilever Normal Mode</vt:lpstr>
      <vt:lpstr>Results HUB / Sail</vt:lpstr>
      <vt:lpstr>Results Node / Sail</vt:lpstr>
      <vt:lpstr>Results Node / Chemical Propulsion</vt:lpstr>
      <vt:lpstr>Conclusions and Recommendations</vt:lpstr>
      <vt:lpstr>Magnetometer Booms prepared by Redwire Space</vt:lpstr>
      <vt:lpstr>Key Assumptions</vt:lpstr>
      <vt:lpstr>Approach and Tools</vt:lpstr>
      <vt:lpstr>Mag-Boom Trade Subset of Redwire product portfolio</vt:lpstr>
      <vt:lpstr>Results</vt:lpstr>
      <vt:lpstr>Conclusions and Recommendations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Robinson, Janice C. (MSFC-CS80)[Media Fusion]</dc:creator>
  <cp:lastModifiedBy>Thomas, Herbert D. (MSFC-ED04)</cp:lastModifiedBy>
  <cp:revision>295</cp:revision>
  <dcterms:created xsi:type="dcterms:W3CDTF">2023-05-01T16:22:49Z</dcterms:created>
  <dcterms:modified xsi:type="dcterms:W3CDTF">2023-11-06T22:04:09Z</dcterms:modified>
</cp:coreProperties>
</file>