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Palatino Linotype" panose="02040502050505030304" pitchFamily="18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96d016a5b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96d016a5b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5e7654f597_0_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5e7654f597_0_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5e7654f597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5e7654f597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5e7654f597_0_1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5e7654f597_0_1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5e7654f597_0_10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5e7654f597_0_10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5e7654f597_0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5e7654f597_0_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5fee2d78c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5fee2d78c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67d16226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67d16226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5fee2d78c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5fee2d78cc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5e7654f597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5e7654f597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952bfb851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952bfb851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5e7654f597_0_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5e7654f597_0_7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5e7654f597_0_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5e7654f597_0_7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5fee2d78cc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5fee2d78cc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96d016a5b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96d016a5b9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5e7654f597_0_10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5e7654f597_0_10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5e7654f597_0_1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5e7654f597_0_1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96d016a5b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96d016a5b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952bfb851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952bfb851f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5e7654f597_0_10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5e7654f597_0_10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5e7654f597_0_10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5e7654f597_0_10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5f9e2fd13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5f9e2fd13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mar.edu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hyperlink" Target="http://drive.google.com/file/d/1n3yUDDCVGN9E5xhQM6yMzszj54gEBVRk/view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sihpKB-4JADKqLAkz8I29as7qg5KA_Ih/view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hyperlink" Target="http://www.youtube.com/watch?v=W4S8soXXNg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04500" y="61825"/>
            <a:ext cx="8931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Nanoflare heating in coronal X-ray Bright Points</a:t>
            </a:r>
            <a:endParaRPr sz="2600" b="1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2025200" y="684950"/>
            <a:ext cx="4931100" cy="20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60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60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500" b="1" i="1" u="none" strike="noStrike" cap="none">
                <a:solidFill>
                  <a:srgbClr val="274E1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Biswajit Mondal</a:t>
            </a:r>
            <a:endParaRPr sz="1500" b="1" i="1" u="none" strike="noStrike" cap="none">
              <a:solidFill>
                <a:srgbClr val="274E13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60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300">
                <a:solidFill>
                  <a:srgbClr val="1E1C1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NASA Postdoctoral Program Fellow</a:t>
            </a:r>
            <a:endParaRPr sz="130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300">
                <a:solidFill>
                  <a:srgbClr val="1E1C1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Marshall Space Flight Centre, Alabama</a:t>
            </a:r>
            <a:endParaRPr sz="130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80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500" u="sng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500" u="sng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600" i="1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500" i="1" u="none" strike="noStrike" cap="none">
              <a:solidFill>
                <a:srgbClr val="000000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44425" y="2317600"/>
            <a:ext cx="8891100" cy="14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chemeClr val="dk1"/>
                </a:solidFill>
              </a:rPr>
              <a:t>Amy R. Winebarger</a:t>
            </a:r>
            <a:r>
              <a:rPr lang="en" sz="1200" i="1" baseline="30000" dirty="0">
                <a:solidFill>
                  <a:schemeClr val="dk1"/>
                </a:solidFill>
              </a:rPr>
              <a:t>1</a:t>
            </a:r>
            <a:r>
              <a:rPr lang="en" sz="1200" i="1" dirty="0">
                <a:solidFill>
                  <a:schemeClr val="dk1"/>
                </a:solidFill>
              </a:rPr>
              <a:t> , P. S. Athiray</a:t>
            </a:r>
            <a:r>
              <a:rPr lang="en" sz="1200" i="1" baseline="30000" dirty="0">
                <a:solidFill>
                  <a:schemeClr val="dk1"/>
                </a:solidFill>
              </a:rPr>
              <a:t>2</a:t>
            </a:r>
            <a:r>
              <a:rPr lang="en" sz="1200" i="1" dirty="0">
                <a:solidFill>
                  <a:schemeClr val="dk1"/>
                </a:solidFill>
              </a:rPr>
              <a:t>, </a:t>
            </a:r>
            <a:r>
              <a:rPr lang="en-US" sz="1200" i="1" dirty="0" err="1">
                <a:solidFill>
                  <a:schemeClr val="dk1"/>
                </a:solidFill>
              </a:rPr>
              <a:t>MaGIXS</a:t>
            </a:r>
            <a:r>
              <a:rPr lang="en-US" sz="1200" i="1" dirty="0">
                <a:solidFill>
                  <a:schemeClr val="dk1"/>
                </a:solidFill>
              </a:rPr>
              <a:t>-team</a:t>
            </a:r>
            <a:endParaRPr sz="1200" i="1" baseline="300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endParaRPr sz="1500" i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aseline="30000" dirty="0">
                <a:solidFill>
                  <a:schemeClr val="dk1"/>
                </a:solidFill>
              </a:rPr>
              <a:t>1</a:t>
            </a:r>
            <a:r>
              <a:rPr lang="en" sz="1000" dirty="0">
                <a:solidFill>
                  <a:srgbClr val="1E1C1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Marshall Space Flight Centre, </a:t>
            </a:r>
            <a:r>
              <a:rPr lang="en" sz="1000" baseline="30000" dirty="0">
                <a:solidFill>
                  <a:schemeClr val="dk1"/>
                </a:solidFill>
              </a:rPr>
              <a:t>2</a:t>
            </a:r>
            <a:r>
              <a:rPr lang="en" sz="1000" dirty="0">
                <a:solidFill>
                  <a:srgbClr val="202124"/>
                </a:solidFill>
              </a:rPr>
              <a:t>The University of Alabama in Huntsville</a:t>
            </a:r>
            <a:endParaRPr dirty="0"/>
          </a:p>
        </p:txBody>
      </p:sp>
      <p:sp>
        <p:nvSpPr>
          <p:cNvPr id="57" name="Google Shape;57;p13"/>
          <p:cNvSpPr txBox="1"/>
          <p:nvPr/>
        </p:nvSpPr>
        <p:spPr>
          <a:xfrm>
            <a:off x="260250" y="4414550"/>
            <a:ext cx="844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20212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20212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144425" y="4009875"/>
            <a:ext cx="8822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Nov-06-2023</a:t>
            </a:r>
            <a:endParaRPr sz="1200">
              <a:solidFill>
                <a:srgbClr val="666666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D5156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Lamar University</a:t>
            </a:r>
            <a:r>
              <a:rPr lang="en" sz="1000">
                <a:solidFill>
                  <a:srgbClr val="4D5156"/>
                </a:solidFill>
              </a:rPr>
              <a:t>, </a:t>
            </a:r>
            <a:r>
              <a:rPr lang="en" sz="1000">
                <a:solidFill>
                  <a:srgbClr val="4D5156"/>
                </a:solidFill>
                <a:highlight>
                  <a:srgbClr val="FFFFFF"/>
                </a:highlight>
              </a:rPr>
              <a:t>Beaumont, Texas</a:t>
            </a:r>
            <a:endParaRPr sz="1000">
              <a:solidFill>
                <a:srgbClr val="4D5156"/>
              </a:solidFill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7132" y="684961"/>
            <a:ext cx="1072785" cy="88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750" y="800650"/>
            <a:ext cx="1382150" cy="4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124" y="475075"/>
            <a:ext cx="7979351" cy="46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2"/>
          <p:cNvSpPr txBox="1"/>
          <p:nvPr/>
        </p:nvSpPr>
        <p:spPr>
          <a:xfrm>
            <a:off x="21100" y="0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 b="1" i="1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Observation requirement  </a:t>
            </a:r>
            <a:endParaRPr sz="1800" b="1" i="1">
              <a:solidFill>
                <a:srgbClr val="5C2D91"/>
              </a:solidFill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6307150" y="4691525"/>
            <a:ext cx="1985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Champey et al. 2022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/>
          <p:nvPr/>
        </p:nvSpPr>
        <p:spPr>
          <a:xfrm>
            <a:off x="21100" y="0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 b="1" i="1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Marshall Grazing Incident X-ray Spectrometer (MaGIXS) </a:t>
            </a:r>
            <a:endParaRPr sz="1800" b="1" i="1">
              <a:solidFill>
                <a:srgbClr val="5C2D91"/>
              </a:solidFill>
            </a:endParaRPr>
          </a:p>
        </p:txBody>
      </p:sp>
      <p:sp>
        <p:nvSpPr>
          <p:cNvPr id="157" name="Google Shape;157;p23"/>
          <p:cNvSpPr txBox="1"/>
          <p:nvPr/>
        </p:nvSpPr>
        <p:spPr>
          <a:xfrm>
            <a:off x="211425" y="3584325"/>
            <a:ext cx="8455200" cy="7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MaGIXS is sensitive to hot plasma whereas most of the EUV instruments (e.g., EIS) is more sensitive to cool plasma.</a:t>
            </a:r>
            <a:endParaRPr/>
          </a:p>
        </p:txBody>
      </p:sp>
      <p:pic>
        <p:nvPicPr>
          <p:cNvPr id="158" name="Google Shape;15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516025"/>
            <a:ext cx="7876674" cy="196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3"/>
          <p:cNvSpPr txBox="1"/>
          <p:nvPr/>
        </p:nvSpPr>
        <p:spPr>
          <a:xfrm>
            <a:off x="6338850" y="4312050"/>
            <a:ext cx="1985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Champey et al. 2022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60" name="Google Shape;160;p23"/>
          <p:cNvSpPr txBox="1"/>
          <p:nvPr/>
        </p:nvSpPr>
        <p:spPr>
          <a:xfrm>
            <a:off x="3223400" y="323175"/>
            <a:ext cx="594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/>
          <p:nvPr/>
        </p:nvSpPr>
        <p:spPr>
          <a:xfrm>
            <a:off x="21100" y="76200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 b="1" i="1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First flight of MaGIXS </a:t>
            </a:r>
            <a:endParaRPr sz="1800" b="1" i="1">
              <a:solidFill>
                <a:srgbClr val="5C2D91"/>
              </a:solidFill>
            </a:endParaRPr>
          </a:p>
        </p:txBody>
      </p:sp>
      <p:pic>
        <p:nvPicPr>
          <p:cNvPr id="166" name="Google Shape;16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4494" y="690300"/>
            <a:ext cx="2478758" cy="37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4"/>
          <p:cNvSpPr txBox="1"/>
          <p:nvPr/>
        </p:nvSpPr>
        <p:spPr>
          <a:xfrm>
            <a:off x="7038250" y="4513975"/>
            <a:ext cx="1566600" cy="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68" name="Google Shape;168;p24"/>
          <p:cNvSpPr txBox="1"/>
          <p:nvPr/>
        </p:nvSpPr>
        <p:spPr>
          <a:xfrm>
            <a:off x="6713650" y="4357375"/>
            <a:ext cx="292950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July-30-2021, 18:20 UT</a:t>
            </a:r>
            <a:endParaRPr sz="1200"/>
          </a:p>
        </p:txBody>
      </p:sp>
      <p:pic>
        <p:nvPicPr>
          <p:cNvPr id="169" name="Google Shape;169;p24" title="MaGIXS_trimmed_launch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750" y="537900"/>
            <a:ext cx="5678400" cy="425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4"/>
          <p:cNvSpPr txBox="1"/>
          <p:nvPr/>
        </p:nvSpPr>
        <p:spPr>
          <a:xfrm>
            <a:off x="115000" y="472517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Credit: MaGIXS team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/>
          <p:nvPr/>
        </p:nvSpPr>
        <p:spPr>
          <a:xfrm>
            <a:off x="21100" y="76200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 b="1" i="1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First flight of MaGIXS </a:t>
            </a:r>
            <a:endParaRPr sz="1800" b="1" i="1">
              <a:solidFill>
                <a:srgbClr val="5C2D91"/>
              </a:solidFill>
            </a:endParaRPr>
          </a:p>
        </p:txBody>
      </p:sp>
      <p:pic>
        <p:nvPicPr>
          <p:cNvPr id="176" name="Google Shape;176;p25" title="magixs1_movie_observation_withoutsum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5425" y="690300"/>
            <a:ext cx="5609774" cy="420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 txBox="1"/>
          <p:nvPr/>
        </p:nvSpPr>
        <p:spPr>
          <a:xfrm>
            <a:off x="115000" y="472517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Credit: Athiray, MaGIXS team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/>
          <p:nvPr/>
        </p:nvSpPr>
        <p:spPr>
          <a:xfrm>
            <a:off x="21100" y="0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 b="1" i="1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Overlapping spectral images observed by MaGIXS </a:t>
            </a:r>
            <a:endParaRPr sz="1800" b="1" i="1">
              <a:solidFill>
                <a:srgbClr val="5C2D91"/>
              </a:solidFill>
            </a:endParaRPr>
          </a:p>
        </p:txBody>
      </p:sp>
      <p:sp>
        <p:nvSpPr>
          <p:cNvPr id="183" name="Google Shape;183;p26"/>
          <p:cNvSpPr txBox="1"/>
          <p:nvPr/>
        </p:nvSpPr>
        <p:spPr>
          <a:xfrm>
            <a:off x="6692325" y="3950050"/>
            <a:ext cx="17616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Savage et al 2023</a:t>
            </a:r>
            <a:endParaRPr sz="1300"/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6350" y="1336050"/>
            <a:ext cx="5949351" cy="261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450" y="1144075"/>
            <a:ext cx="2829800" cy="308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 txBox="1"/>
          <p:nvPr/>
        </p:nvSpPr>
        <p:spPr>
          <a:xfrm>
            <a:off x="857600" y="4600625"/>
            <a:ext cx="29466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Connect Obs to Model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/>
          <p:nvPr/>
        </p:nvSpPr>
        <p:spPr>
          <a:xfrm>
            <a:off x="1333175" y="4494800"/>
            <a:ext cx="292950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July-30-2021, 18:20 UT</a:t>
            </a:r>
            <a:endParaRPr sz="1200"/>
          </a:p>
        </p:txBody>
      </p:sp>
      <p:sp>
        <p:nvSpPr>
          <p:cNvPr id="192" name="Google Shape;192;p27"/>
          <p:cNvSpPr txBox="1"/>
          <p:nvPr/>
        </p:nvSpPr>
        <p:spPr>
          <a:xfrm>
            <a:off x="963925" y="525"/>
            <a:ext cx="7492500" cy="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Concurrent observations of XBP-1 by  </a:t>
            </a:r>
            <a:r>
              <a:rPr lang="en" sz="2000" b="1" i="1">
                <a:solidFill>
                  <a:schemeClr val="accent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MaGIXS, AIA, and XRT</a:t>
            </a:r>
            <a:endParaRPr sz="20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93" name="Google Shape;193;p27"/>
          <p:cNvSpPr/>
          <p:nvPr/>
        </p:nvSpPr>
        <p:spPr>
          <a:xfrm>
            <a:off x="2653400" y="2657650"/>
            <a:ext cx="95400" cy="12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4" name="Google Shape;1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578" y="545753"/>
            <a:ext cx="8557749" cy="400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 txBox="1"/>
          <p:nvPr/>
        </p:nvSpPr>
        <p:spPr>
          <a:xfrm>
            <a:off x="109650" y="41400"/>
            <a:ext cx="8924700" cy="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Hydrodynamic simulation of XBP-1</a:t>
            </a:r>
            <a:endParaRPr sz="2000" b="0" i="0" u="none" strike="noStrike" cap="non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8"/>
          <p:cNvSpPr txBox="1"/>
          <p:nvPr/>
        </p:nvSpPr>
        <p:spPr>
          <a:xfrm>
            <a:off x="227350" y="515025"/>
            <a:ext cx="86850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Our goal is to simulate XBP-1 emissions considering the nanoflare heating scenarios.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We use field-aligned hydrodynamic codes HYDRAD.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8"/>
          <p:cNvSpPr txBox="1"/>
          <p:nvPr/>
        </p:nvSpPr>
        <p:spPr>
          <a:xfrm>
            <a:off x="273875" y="1970300"/>
            <a:ext cx="3910500" cy="17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➢"/>
            </a:pPr>
            <a:r>
              <a:rPr lang="en">
                <a:solidFill>
                  <a:schemeClr val="dk1"/>
                </a:solidFill>
              </a:rPr>
              <a:t>Determine Magnetic skeleton using potential field extrapolation.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➢"/>
            </a:pPr>
            <a:r>
              <a:rPr lang="en">
                <a:solidFill>
                  <a:schemeClr val="dk1"/>
                </a:solidFill>
              </a:rPr>
              <a:t>XBP-1 located away from the disk-centre.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➢"/>
            </a:pPr>
            <a:r>
              <a:rPr lang="en">
                <a:solidFill>
                  <a:schemeClr val="dk1"/>
                </a:solidFill>
              </a:rPr>
              <a:t>Required projection corrections.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02" name="Google Shape;20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3541" y="1331325"/>
            <a:ext cx="5098408" cy="369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/>
          <p:nvPr/>
        </p:nvSpPr>
        <p:spPr>
          <a:xfrm>
            <a:off x="-76200" y="-762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Nanoflare heating sequence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08" name="Google Shape;208;p29"/>
          <p:cNvSpPr txBox="1"/>
          <p:nvPr/>
        </p:nvSpPr>
        <p:spPr>
          <a:xfrm>
            <a:off x="194550" y="522425"/>
            <a:ext cx="50253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Consider triangular heating profiles having a duration, 𝜏 = 100 s.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peak heating rate during an event is randomly chosen between minimum (H</a:t>
            </a:r>
            <a:r>
              <a:rPr lang="en" baseline="-25000"/>
              <a:t>0</a:t>
            </a:r>
            <a:r>
              <a:rPr lang="en" baseline="30000"/>
              <a:t>min</a:t>
            </a:r>
            <a:r>
              <a:rPr lang="en"/>
              <a:t> ) and maximum (</a:t>
            </a:r>
            <a:r>
              <a:rPr lang="en">
                <a:solidFill>
                  <a:schemeClr val="dk1"/>
                </a:solidFill>
              </a:rPr>
              <a:t>H</a:t>
            </a:r>
            <a:r>
              <a:rPr lang="en" baseline="-25000">
                <a:solidFill>
                  <a:schemeClr val="dk1"/>
                </a:solidFill>
              </a:rPr>
              <a:t>0</a:t>
            </a:r>
            <a:r>
              <a:rPr lang="en" baseline="30000">
                <a:solidFill>
                  <a:schemeClr val="dk1"/>
                </a:solidFill>
              </a:rPr>
              <a:t>max</a:t>
            </a:r>
            <a:r>
              <a:rPr lang="en"/>
              <a:t>) values that are loop dependent.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9" name="Google Shape;20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150" y="2394525"/>
            <a:ext cx="3400375" cy="623557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0" name="Google Shape;21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8150" y="3166748"/>
            <a:ext cx="1729539" cy="6235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1" name="Google Shape;21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8150" y="3947600"/>
            <a:ext cx="2966875" cy="60017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2" name="Google Shape;21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0800" y="937584"/>
            <a:ext cx="3257726" cy="217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67000" y="2997400"/>
            <a:ext cx="3181524" cy="20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9"/>
          <p:cNvSpPr txBox="1"/>
          <p:nvPr/>
        </p:nvSpPr>
        <p:spPr>
          <a:xfrm>
            <a:off x="7167275" y="956900"/>
            <a:ext cx="14634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tan(θ) = 0.2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</a:t>
            </a:r>
            <a:r>
              <a:rPr lang="en" sz="1200" baseline="-25000"/>
              <a:t>h</a:t>
            </a:r>
            <a:r>
              <a:rPr lang="en" sz="1200"/>
              <a:t> = 1.5 km/s</a:t>
            </a:r>
            <a:endParaRPr sz="1200"/>
          </a:p>
        </p:txBody>
      </p:sp>
      <p:sp>
        <p:nvSpPr>
          <p:cNvPr id="215" name="Google Shape;215;p29"/>
          <p:cNvSpPr txBox="1"/>
          <p:nvPr/>
        </p:nvSpPr>
        <p:spPr>
          <a:xfrm>
            <a:off x="5643275" y="3014300"/>
            <a:ext cx="14634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tan(θ)</a:t>
            </a:r>
            <a:r>
              <a:rPr lang="en" sz="1200"/>
              <a:t>= 0.2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</a:t>
            </a:r>
            <a:r>
              <a:rPr lang="en" sz="1200" baseline="-25000"/>
              <a:t>h</a:t>
            </a:r>
            <a:r>
              <a:rPr lang="en" sz="1200"/>
              <a:t> = 0.5 km/s</a:t>
            </a:r>
            <a:endParaRPr sz="1200"/>
          </a:p>
        </p:txBody>
      </p:sp>
      <p:sp>
        <p:nvSpPr>
          <p:cNvPr id="216" name="Google Shape;216;p29"/>
          <p:cNvSpPr txBox="1"/>
          <p:nvPr/>
        </p:nvSpPr>
        <p:spPr>
          <a:xfrm>
            <a:off x="1754750" y="4575225"/>
            <a:ext cx="35898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Mondal, Klimchuk et al 2023</a:t>
            </a:r>
            <a:endParaRPr sz="1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/>
          <p:nvPr/>
        </p:nvSpPr>
        <p:spPr>
          <a:xfrm>
            <a:off x="-76200" y="159075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Distribution of nanoflare events for different heating parameters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22" name="Google Shape;22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312" y="757750"/>
            <a:ext cx="8003376" cy="2667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3" name="Google Shape;223;p30"/>
          <p:cNvSpPr txBox="1"/>
          <p:nvPr/>
        </p:nvSpPr>
        <p:spPr>
          <a:xfrm>
            <a:off x="570300" y="757750"/>
            <a:ext cx="933300" cy="1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 = tan(θ)</a:t>
            </a:r>
            <a:endParaRPr sz="1000"/>
          </a:p>
        </p:txBody>
      </p:sp>
      <p:sp>
        <p:nvSpPr>
          <p:cNvPr id="224" name="Google Shape;224;p30"/>
          <p:cNvSpPr txBox="1"/>
          <p:nvPr/>
        </p:nvSpPr>
        <p:spPr>
          <a:xfrm>
            <a:off x="606625" y="3619175"/>
            <a:ext cx="8003400" cy="8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Run the simulation setup for various combination of </a:t>
            </a:r>
            <a:r>
              <a:rPr lang="en">
                <a:solidFill>
                  <a:schemeClr val="dk1"/>
                </a:solidFill>
              </a:rPr>
              <a:t>tan(θ) and V</a:t>
            </a:r>
            <a:r>
              <a:rPr lang="en" baseline="-25000">
                <a:solidFill>
                  <a:schemeClr val="dk1"/>
                </a:solidFill>
              </a:rPr>
              <a:t>h</a:t>
            </a:r>
            <a:r>
              <a:rPr lang="en">
                <a:solidFill>
                  <a:schemeClr val="dk1"/>
                </a:solidFill>
              </a:rPr>
              <a:t>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For each combination, we create the DEM map for the XBP.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Convolving instrument response with the DEM map provides the images.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1"/>
          <p:cNvPicPr preferRelativeResize="0"/>
          <p:nvPr/>
        </p:nvPicPr>
        <p:blipFill rotWithShape="1">
          <a:blip r:embed="rId3">
            <a:alphaModFix/>
          </a:blip>
          <a:srcRect b="5722"/>
          <a:stretch/>
        </p:blipFill>
        <p:spPr>
          <a:xfrm>
            <a:off x="4984950" y="2340950"/>
            <a:ext cx="3319775" cy="145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1400" y="562650"/>
            <a:ext cx="3239199" cy="1502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950" y="401689"/>
            <a:ext cx="3319777" cy="175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1825" y="1930625"/>
            <a:ext cx="3319758" cy="175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1"/>
          <p:cNvSpPr txBox="1"/>
          <p:nvPr/>
        </p:nvSpPr>
        <p:spPr>
          <a:xfrm>
            <a:off x="76200" y="-762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Observed and Predicted images of XBP-1 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34" name="Google Shape;234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1525" y="3477533"/>
            <a:ext cx="3239200" cy="1589767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1"/>
          <p:cNvSpPr txBox="1"/>
          <p:nvPr/>
        </p:nvSpPr>
        <p:spPr>
          <a:xfrm rot="-5400000">
            <a:off x="-805600" y="2546800"/>
            <a:ext cx="27045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0000FF"/>
                </a:solidFill>
              </a:rPr>
              <a:t>Observed by AIA &amp; XRT</a:t>
            </a:r>
            <a:endParaRPr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36" name="Google Shape;236;p31"/>
          <p:cNvSpPr txBox="1"/>
          <p:nvPr/>
        </p:nvSpPr>
        <p:spPr>
          <a:xfrm rot="-5400000">
            <a:off x="3650750" y="2085100"/>
            <a:ext cx="23262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Derived from MaGIXS</a:t>
            </a:r>
            <a:endParaRPr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37" name="Google Shape;237;p31"/>
          <p:cNvSpPr/>
          <p:nvPr/>
        </p:nvSpPr>
        <p:spPr>
          <a:xfrm>
            <a:off x="733100" y="483600"/>
            <a:ext cx="1680900" cy="46599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1"/>
          <p:cNvSpPr/>
          <p:nvPr/>
        </p:nvSpPr>
        <p:spPr>
          <a:xfrm>
            <a:off x="5058700" y="483600"/>
            <a:ext cx="1488900" cy="36717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1"/>
          <p:cNvSpPr/>
          <p:nvPr/>
        </p:nvSpPr>
        <p:spPr>
          <a:xfrm>
            <a:off x="2485700" y="483600"/>
            <a:ext cx="1680900" cy="46599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</p:txBody>
      </p:sp>
      <p:sp>
        <p:nvSpPr>
          <p:cNvPr id="240" name="Google Shape;240;p31"/>
          <p:cNvSpPr txBox="1"/>
          <p:nvPr/>
        </p:nvSpPr>
        <p:spPr>
          <a:xfrm rot="5400000">
            <a:off x="3615200" y="2774200"/>
            <a:ext cx="14829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FF0000"/>
                </a:solidFill>
              </a:rPr>
              <a:t>Simulated</a:t>
            </a:r>
            <a:endParaRPr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41" name="Google Shape;241;p31"/>
          <p:cNvSpPr/>
          <p:nvPr/>
        </p:nvSpPr>
        <p:spPr>
          <a:xfrm>
            <a:off x="6658900" y="483600"/>
            <a:ext cx="1488900" cy="36717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1"/>
          <p:cNvSpPr txBox="1"/>
          <p:nvPr/>
        </p:nvSpPr>
        <p:spPr>
          <a:xfrm rot="5400000">
            <a:off x="7869350" y="2158300"/>
            <a:ext cx="10518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Simulated</a:t>
            </a:r>
            <a:endParaRPr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43" name="Google Shape;243;p31"/>
          <p:cNvSpPr txBox="1"/>
          <p:nvPr/>
        </p:nvSpPr>
        <p:spPr>
          <a:xfrm rot="-5400000">
            <a:off x="1652600" y="1444725"/>
            <a:ext cx="9555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DN/s</a:t>
            </a:r>
            <a:endParaRPr sz="1200"/>
          </a:p>
        </p:txBody>
      </p:sp>
      <p:sp>
        <p:nvSpPr>
          <p:cNvPr id="244" name="Google Shape;244;p31"/>
          <p:cNvSpPr txBox="1"/>
          <p:nvPr/>
        </p:nvSpPr>
        <p:spPr>
          <a:xfrm rot="-5400000">
            <a:off x="3329000" y="1444725"/>
            <a:ext cx="9555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DN/s</a:t>
            </a:r>
            <a:endParaRPr sz="1200"/>
          </a:p>
        </p:txBody>
      </p:sp>
      <p:sp>
        <p:nvSpPr>
          <p:cNvPr id="245" name="Google Shape;245;p31"/>
          <p:cNvSpPr txBox="1"/>
          <p:nvPr/>
        </p:nvSpPr>
        <p:spPr>
          <a:xfrm>
            <a:off x="4068325" y="4141800"/>
            <a:ext cx="4847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85200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HF hanoflare heating can explain the observed intensity with average delay time in the order of 400-700 s.</a:t>
            </a:r>
            <a:endParaRPr sz="1600">
              <a:solidFill>
                <a:srgbClr val="85200C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/>
        </p:nvSpPr>
        <p:spPr>
          <a:xfrm>
            <a:off x="0" y="-141775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500" b="1" i="1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Sun in different wavelengths</a:t>
            </a:r>
            <a:endParaRPr sz="2500" b="1" i="1">
              <a:solidFill>
                <a:srgbClr val="5C2D91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1101" y="331625"/>
            <a:ext cx="2307775" cy="2254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3325" y="331625"/>
            <a:ext cx="3325785" cy="225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1778791" y="275220"/>
            <a:ext cx="211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lt1"/>
                </a:solidFill>
              </a:rPr>
              <a:t>Visible </a:t>
            </a:r>
            <a:endParaRPr sz="1200" b="1" i="1">
              <a:solidFill>
                <a:schemeClr val="lt1"/>
              </a:solidFill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4171721" y="307595"/>
            <a:ext cx="3586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lt1"/>
                </a:solidFill>
              </a:rPr>
              <a:t>Visible wavelength, during solar eclipse</a:t>
            </a:r>
            <a:endParaRPr sz="1200" b="1" i="1">
              <a:solidFill>
                <a:schemeClr val="lt1"/>
              </a:solidFill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199966" y="5562266"/>
            <a:ext cx="1682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Druckmüller et al., (2009)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3850" y="2650700"/>
            <a:ext cx="2451684" cy="234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6075" y="2650712"/>
            <a:ext cx="2345329" cy="2340713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6749624" y="2586425"/>
            <a:ext cx="75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lt1"/>
                </a:solidFill>
              </a:rPr>
              <a:t>X-rays</a:t>
            </a:r>
            <a:endParaRPr sz="1200" b="1" i="1">
              <a:solidFill>
                <a:schemeClr val="lt1"/>
              </a:solidFill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1851824" y="2743200"/>
            <a:ext cx="312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lt1"/>
                </a:solidFill>
              </a:rPr>
              <a:t>EUV</a:t>
            </a:r>
            <a:endParaRPr sz="12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6450" y="304800"/>
            <a:ext cx="4634261" cy="470010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2"/>
          <p:cNvSpPr txBox="1"/>
          <p:nvPr/>
        </p:nvSpPr>
        <p:spPr>
          <a:xfrm>
            <a:off x="0" y="-76200"/>
            <a:ext cx="8556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Results for all heating parameters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52" name="Google Shape;252;p32"/>
          <p:cNvSpPr/>
          <p:nvPr/>
        </p:nvSpPr>
        <p:spPr>
          <a:xfrm rot="-5400000">
            <a:off x="953050" y="1581150"/>
            <a:ext cx="1781700" cy="307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Count rates (s</a:t>
            </a:r>
            <a:r>
              <a:rPr lang="en" baseline="30000"/>
              <a:t>-1</a:t>
            </a:r>
            <a:r>
              <a:rPr lang="en"/>
              <a:t>)</a:t>
            </a:r>
            <a:endParaRPr/>
          </a:p>
        </p:txBody>
      </p:sp>
      <p:sp>
        <p:nvSpPr>
          <p:cNvPr id="253" name="Google Shape;253;p32"/>
          <p:cNvSpPr/>
          <p:nvPr/>
        </p:nvSpPr>
        <p:spPr>
          <a:xfrm rot="-5400000">
            <a:off x="1485400" y="3567000"/>
            <a:ext cx="863700" cy="45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Ratio</a:t>
            </a:r>
            <a:endParaRPr/>
          </a:p>
        </p:txBody>
      </p:sp>
      <p:sp>
        <p:nvSpPr>
          <p:cNvPr id="254" name="Google Shape;254;p32"/>
          <p:cNvSpPr/>
          <p:nvPr/>
        </p:nvSpPr>
        <p:spPr>
          <a:xfrm>
            <a:off x="2239800" y="4396900"/>
            <a:ext cx="1881300" cy="455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2"/>
          <p:cNvSpPr txBox="1"/>
          <p:nvPr/>
        </p:nvSpPr>
        <p:spPr>
          <a:xfrm>
            <a:off x="2746900" y="4764150"/>
            <a:ext cx="1219500" cy="1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MaGIXS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56" name="Google Shape;256;p32"/>
          <p:cNvSpPr/>
          <p:nvPr/>
        </p:nvSpPr>
        <p:spPr>
          <a:xfrm>
            <a:off x="4121100" y="479500"/>
            <a:ext cx="1373100" cy="41733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2"/>
          <p:cNvSpPr txBox="1"/>
          <p:nvPr/>
        </p:nvSpPr>
        <p:spPr>
          <a:xfrm>
            <a:off x="4575700" y="4598950"/>
            <a:ext cx="1219500" cy="1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AIA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58" name="Google Shape;258;p32"/>
          <p:cNvSpPr/>
          <p:nvPr/>
        </p:nvSpPr>
        <p:spPr>
          <a:xfrm>
            <a:off x="5516400" y="479500"/>
            <a:ext cx="727500" cy="4226700"/>
          </a:xfrm>
          <a:prstGeom prst="rect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85200C"/>
              </a:solidFill>
            </a:endParaRPr>
          </a:p>
        </p:txBody>
      </p:sp>
      <p:sp>
        <p:nvSpPr>
          <p:cNvPr id="259" name="Google Shape;259;p32"/>
          <p:cNvSpPr txBox="1"/>
          <p:nvPr/>
        </p:nvSpPr>
        <p:spPr>
          <a:xfrm>
            <a:off x="5661411" y="4623900"/>
            <a:ext cx="1077900" cy="1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61C00"/>
                </a:solidFill>
              </a:rPr>
              <a:t>XRT</a:t>
            </a:r>
            <a:endParaRPr>
              <a:solidFill>
                <a:srgbClr val="A61C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000" y="330600"/>
            <a:ext cx="4023351" cy="473694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3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Discussions</a:t>
            </a:r>
            <a:endParaRPr sz="2400" b="1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6" name="Google Shape;266;p33"/>
          <p:cNvSpPr txBox="1"/>
          <p:nvPr/>
        </p:nvSpPr>
        <p:spPr>
          <a:xfrm>
            <a:off x="4121125" y="2772250"/>
            <a:ext cx="18318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MaGIXS and XRT are more sensitive compared with AIA to diagnose the heating frequency.</a:t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67" name="Google Shape;267;p33"/>
          <p:cNvPicPr preferRelativeResize="0"/>
          <p:nvPr/>
        </p:nvPicPr>
        <p:blipFill rotWithShape="1">
          <a:blip r:embed="rId4">
            <a:alphaModFix/>
          </a:blip>
          <a:srcRect l="68198" t="12633"/>
          <a:stretch/>
        </p:blipFill>
        <p:spPr>
          <a:xfrm>
            <a:off x="6067750" y="2596363"/>
            <a:ext cx="2545251" cy="23307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8" name="Google Shape;268;p33"/>
          <p:cNvSpPr/>
          <p:nvPr/>
        </p:nvSpPr>
        <p:spPr>
          <a:xfrm>
            <a:off x="7077275" y="2678863"/>
            <a:ext cx="511200" cy="1855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9" name="Google Shape;269;p33"/>
          <p:cNvPicPr preferRelativeResize="0"/>
          <p:nvPr/>
        </p:nvPicPr>
        <p:blipFill rotWithShape="1">
          <a:blip r:embed="rId4">
            <a:alphaModFix/>
          </a:blip>
          <a:srcRect l="36099" t="12633" r="32098"/>
          <a:stretch/>
        </p:blipFill>
        <p:spPr>
          <a:xfrm>
            <a:off x="4375000" y="471013"/>
            <a:ext cx="2545251" cy="23307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0" name="Google Shape;270;p33"/>
          <p:cNvSpPr/>
          <p:nvPr/>
        </p:nvSpPr>
        <p:spPr>
          <a:xfrm>
            <a:off x="5096125" y="545263"/>
            <a:ext cx="381900" cy="1855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3"/>
          <p:cNvSpPr txBox="1"/>
          <p:nvPr/>
        </p:nvSpPr>
        <p:spPr>
          <a:xfrm>
            <a:off x="6487550" y="471025"/>
            <a:ext cx="24408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HF hanoflare heating can explain the observed intensity with average delay time in the order of 400-700 s.</a:t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4"/>
          <p:cNvSpPr txBox="1"/>
          <p:nvPr/>
        </p:nvSpPr>
        <p:spPr>
          <a:xfrm>
            <a:off x="2868900" y="4336600"/>
            <a:ext cx="319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rgbClr val="980000"/>
              </a:solidFill>
            </a:endParaRPr>
          </a:p>
        </p:txBody>
      </p:sp>
      <p:sp>
        <p:nvSpPr>
          <p:cNvPr id="277" name="Google Shape;277;p34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Summary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78" name="Google Shape;278;p34"/>
          <p:cNvSpPr txBox="1"/>
          <p:nvPr/>
        </p:nvSpPr>
        <p:spPr>
          <a:xfrm>
            <a:off x="152400" y="613875"/>
            <a:ext cx="85011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Investigated the nanoflare heating of an XBP observed by MaGIXS, AIA and XRT</a:t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Nanoflare heating can reproduce the observed intensity of the XBP with an average nanoflare delay time in the order of 400-700 s, which is likely to be  high-frequency.  </a:t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1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The average poynting flux is found to be in the range of 1.5-2.3 ✕ 10</a:t>
            </a:r>
            <a:r>
              <a:rPr lang="en" sz="1600" baseline="30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6 </a:t>
            </a: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erg cm</a:t>
            </a:r>
            <a:r>
              <a:rPr lang="en" sz="1600" baseline="30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-2</a:t>
            </a: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s</a:t>
            </a:r>
            <a:r>
              <a:rPr lang="en" sz="1600" baseline="30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-1</a:t>
            </a: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which is intermediate between the total coronal loss of quiet-Sun and ARs, as predicted by Withbroe et al 1977.</a:t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MaGIXS and XRT are more sensitive to diagnose the heating frequency, whereas only AIA channels are less sensitive.</a:t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MaGIXS-2 will fly next year!!</a:t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5"/>
          <p:cNvSpPr txBox="1"/>
          <p:nvPr/>
        </p:nvSpPr>
        <p:spPr>
          <a:xfrm>
            <a:off x="2868900" y="4336600"/>
            <a:ext cx="319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rgbClr val="980000"/>
              </a:solidFill>
            </a:endParaRPr>
          </a:p>
        </p:txBody>
      </p:sp>
      <p:sp>
        <p:nvSpPr>
          <p:cNvPr id="284" name="Google Shape;284;p35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MaGIXS-2 (Next Summer)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85" name="Google Shape;285;p35"/>
          <p:cNvSpPr txBox="1"/>
          <p:nvPr/>
        </p:nvSpPr>
        <p:spPr>
          <a:xfrm>
            <a:off x="2868900" y="4565200"/>
            <a:ext cx="319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rgbClr val="980000"/>
                </a:solidFill>
              </a:rPr>
              <a:t>Thank You for your attention! </a:t>
            </a:r>
            <a:endParaRPr sz="1800" i="1">
              <a:solidFill>
                <a:srgbClr val="980000"/>
              </a:solidFill>
            </a:endParaRPr>
          </a:p>
        </p:txBody>
      </p:sp>
      <p:pic>
        <p:nvPicPr>
          <p:cNvPr id="286" name="Google Shape;28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9175" y="459050"/>
            <a:ext cx="6971321" cy="395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/>
        </p:nvSpPr>
        <p:spPr>
          <a:xfrm>
            <a:off x="1320750" y="194350"/>
            <a:ext cx="6653700" cy="18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>
                <a:solidFill>
                  <a:srgbClr val="980000"/>
                </a:solidFill>
              </a:rPr>
              <a:t>Absorption of EUV and X-rays by Earth atmosphere</a:t>
            </a:r>
            <a:endParaRPr sz="2000" b="1" i="1">
              <a:solidFill>
                <a:srgbClr val="980000"/>
              </a:solidFill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200" y="892600"/>
            <a:ext cx="7953250" cy="361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l="20841" r="20713"/>
          <a:stretch/>
        </p:blipFill>
        <p:spPr>
          <a:xfrm>
            <a:off x="2302275" y="597775"/>
            <a:ext cx="4660576" cy="44857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44350" y="38025"/>
            <a:ext cx="90408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85200C"/>
                </a:solidFill>
              </a:rPr>
              <a:t>Dynamics of solar corona</a:t>
            </a:r>
            <a:endParaRPr sz="2000">
              <a:solidFill>
                <a:srgbClr val="85200C"/>
              </a:solidFill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2365650" y="627200"/>
            <a:ext cx="18801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EUV, AIA/SDO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/>
        </p:nvSpPr>
        <p:spPr>
          <a:xfrm>
            <a:off x="655425" y="0"/>
            <a:ext cx="8488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Coronal Heating Problem</a:t>
            </a:r>
            <a:endParaRPr sz="2400" b="1" i="1">
              <a:solidFill>
                <a:srgbClr val="5C2D9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0490" y="1045250"/>
            <a:ext cx="4387425" cy="27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 rotWithShape="1">
          <a:blip r:embed="rId4">
            <a:alphaModFix/>
          </a:blip>
          <a:srcRect l="6417" r="4200"/>
          <a:stretch/>
        </p:blipFill>
        <p:spPr>
          <a:xfrm>
            <a:off x="177115" y="1045250"/>
            <a:ext cx="4493374" cy="283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8"/>
          <p:cNvPicPr preferRelativeResize="0"/>
          <p:nvPr/>
        </p:nvPicPr>
        <p:blipFill rotWithShape="1">
          <a:blip r:embed="rId3">
            <a:alphaModFix/>
          </a:blip>
          <a:srcRect b="50019"/>
          <a:stretch/>
        </p:blipFill>
        <p:spPr>
          <a:xfrm>
            <a:off x="370250" y="3156475"/>
            <a:ext cx="4901298" cy="186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025" y="457975"/>
            <a:ext cx="4047750" cy="26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/>
        </p:nvSpPr>
        <p:spPr>
          <a:xfrm>
            <a:off x="655425" y="0"/>
            <a:ext cx="8488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Nanoflare concepts from larger flares</a:t>
            </a:r>
            <a:endParaRPr sz="2400" b="1" i="1">
              <a:solidFill>
                <a:srgbClr val="5C2D9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4921700" y="675525"/>
            <a:ext cx="40476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alatino Linotype"/>
              <a:buChar char="➢"/>
            </a:pPr>
            <a:r>
              <a:rPr lang="en">
                <a:latin typeface="Palatino Linotype"/>
                <a:ea typeface="Palatino Linotype"/>
                <a:cs typeface="Palatino Linotype"/>
                <a:sym typeface="Palatino Linotype"/>
              </a:rPr>
              <a:t>The large solar flares, can not account for the overall coronal energy requirement (Sakurai 2017). </a:t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alatino Linotype"/>
              <a:buChar char="➢"/>
            </a:pPr>
            <a:r>
              <a:rPr lang="en">
                <a:latin typeface="Palatino Linotype"/>
                <a:ea typeface="Palatino Linotype"/>
                <a:cs typeface="Palatino Linotype"/>
                <a:sym typeface="Palatino Linotype"/>
              </a:rPr>
              <a:t>smaller flares occur more frequently.</a:t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alatino Linotype"/>
              <a:buChar char="➢"/>
            </a:pPr>
            <a:r>
              <a:rPr lang="en">
                <a:latin typeface="Palatino Linotype"/>
                <a:ea typeface="Palatino Linotype"/>
                <a:cs typeface="Palatino Linotype"/>
                <a:sym typeface="Palatino Linotype"/>
              </a:rPr>
              <a:t>Parker (1988) hypothesized the small-scale flares, termed as nanoflares having total energy around ∼10</a:t>
            </a:r>
            <a:r>
              <a:rPr lang="en" baseline="30000">
                <a:latin typeface="Palatino Linotype"/>
                <a:ea typeface="Palatino Linotype"/>
                <a:cs typeface="Palatino Linotype"/>
                <a:sym typeface="Palatino Linotype"/>
              </a:rPr>
              <a:t>24</a:t>
            </a:r>
            <a:r>
              <a:rPr lang="en">
                <a:latin typeface="Palatino Linotype"/>
                <a:ea typeface="Palatino Linotype"/>
                <a:cs typeface="Palatino Linotype"/>
                <a:sym typeface="Palatino Linotype"/>
              </a:rPr>
              <a:t> erg, occurring all over the Sun.</a:t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8"/>
          <p:cNvSpPr txBox="1"/>
          <p:nvPr/>
        </p:nvSpPr>
        <p:spPr>
          <a:xfrm>
            <a:off x="5398300" y="3746000"/>
            <a:ext cx="35601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sensitive detection of a large number X-ray flares in quiescent Sun by Solar X-ray Monitor (XSM, Vadawale et al 2021)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9"/>
          <p:cNvGrpSpPr/>
          <p:nvPr/>
        </p:nvGrpSpPr>
        <p:grpSpPr>
          <a:xfrm>
            <a:off x="3135717" y="421246"/>
            <a:ext cx="5232511" cy="2963617"/>
            <a:chOff x="2723801" y="575627"/>
            <a:chExt cx="5845075" cy="3342300"/>
          </a:xfrm>
        </p:grpSpPr>
        <p:pic>
          <p:nvPicPr>
            <p:cNvPr id="110" name="Google Shape;110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53876" y="723877"/>
              <a:ext cx="5715000" cy="2771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p19"/>
            <p:cNvSpPr/>
            <p:nvPr/>
          </p:nvSpPr>
          <p:spPr>
            <a:xfrm>
              <a:off x="2723801" y="575627"/>
              <a:ext cx="3032100" cy="3342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19"/>
          <p:cNvSpPr txBox="1"/>
          <p:nvPr/>
        </p:nvSpPr>
        <p:spPr>
          <a:xfrm>
            <a:off x="44350" y="90825"/>
            <a:ext cx="90996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85200C"/>
                </a:solidFill>
              </a:rPr>
              <a:t>Physics of nanoflares</a:t>
            </a:r>
            <a:endParaRPr sz="2000">
              <a:solidFill>
                <a:srgbClr val="85200C"/>
              </a:solidFill>
            </a:endParaRPr>
          </a:p>
        </p:txBody>
      </p:sp>
      <p:pic>
        <p:nvPicPr>
          <p:cNvPr id="113" name="Google Shape;113;p19" descr="Have you seen the highest quality, most-zoomed in images of the Sun ever taken?  This video breaks down the some of the science behind the Inouye Solar Telescope's first-light image.  More than a pretty picture, the image shows us convection happening on the surface of the Sun.  &#10;&#10;The first-light image marks the beginning of more world-class data to come.  The goal of the telescope's observations is to better understand solar magnetic fields at the root of Space Weather, a phenomenon that can cause power outages and communication problems on Earth." title="Behind Inouye Solar Telescope's First Light Image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1600" y="584200"/>
            <a:ext cx="4312850" cy="2425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19"/>
          <p:cNvGrpSpPr/>
          <p:nvPr/>
        </p:nvGrpSpPr>
        <p:grpSpPr>
          <a:xfrm>
            <a:off x="6582000" y="1749000"/>
            <a:ext cx="1015476" cy="875880"/>
            <a:chOff x="6582000" y="1749000"/>
            <a:chExt cx="1015476" cy="875880"/>
          </a:xfrm>
        </p:grpSpPr>
        <p:sp>
          <p:nvSpPr>
            <p:cNvPr id="115" name="Google Shape;115;p19"/>
            <p:cNvSpPr/>
            <p:nvPr/>
          </p:nvSpPr>
          <p:spPr>
            <a:xfrm>
              <a:off x="6582000" y="1749000"/>
              <a:ext cx="253476" cy="190080"/>
            </a:xfrm>
            <a:prstGeom prst="irregularSeal1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9"/>
            <p:cNvSpPr/>
            <p:nvPr/>
          </p:nvSpPr>
          <p:spPr>
            <a:xfrm>
              <a:off x="6734400" y="2206200"/>
              <a:ext cx="253476" cy="190080"/>
            </a:xfrm>
            <a:prstGeom prst="irregularSeal1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9"/>
            <p:cNvSpPr/>
            <p:nvPr/>
          </p:nvSpPr>
          <p:spPr>
            <a:xfrm>
              <a:off x="6886800" y="2053800"/>
              <a:ext cx="253476" cy="190080"/>
            </a:xfrm>
            <a:prstGeom prst="irregularSeal1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9"/>
            <p:cNvSpPr/>
            <p:nvPr/>
          </p:nvSpPr>
          <p:spPr>
            <a:xfrm>
              <a:off x="7344000" y="2434800"/>
              <a:ext cx="253476" cy="190080"/>
            </a:xfrm>
            <a:prstGeom prst="irregularSeal1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/>
          <p:nvPr/>
        </p:nvSpPr>
        <p:spPr>
          <a:xfrm>
            <a:off x="0" y="-11010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2500" b="1" i="1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Nanoflare heating </a:t>
            </a:r>
            <a:endParaRPr sz="2500" b="1" i="1">
              <a:solidFill>
                <a:srgbClr val="5C2D91"/>
              </a:solidFill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0" y="459300"/>
            <a:ext cx="9436800" cy="20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Direct detection of individual nanoflares are difficult, with present generation instruments.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Used indirect methods: DEM -&gt; measurement of plasma emission associated with different temperatures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425" y="1260275"/>
            <a:ext cx="7328852" cy="282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/>
          <p:nvPr/>
        </p:nvSpPr>
        <p:spPr>
          <a:xfrm>
            <a:off x="177475" y="3882125"/>
            <a:ext cx="1776300" cy="709800"/>
          </a:xfrm>
          <a:prstGeom prst="wedgeEllipseCallout">
            <a:avLst>
              <a:gd name="adj1" fmla="val 72126"/>
              <a:gd name="adj2" fmla="val -7554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0000"/>
                </a:solidFill>
              </a:rPr>
              <a:t>Want to understand this</a:t>
            </a:r>
            <a:endParaRPr/>
          </a:p>
        </p:txBody>
      </p:sp>
      <p:sp>
        <p:nvSpPr>
          <p:cNvPr id="127" name="Google Shape;127;p20"/>
          <p:cNvSpPr/>
          <p:nvPr/>
        </p:nvSpPr>
        <p:spPr>
          <a:xfrm>
            <a:off x="7164925" y="4081325"/>
            <a:ext cx="1883700" cy="510600"/>
          </a:xfrm>
          <a:prstGeom prst="wedgeEllipseCallout">
            <a:avLst>
              <a:gd name="adj1" fmla="val -51790"/>
              <a:gd name="adj2" fmla="val -9556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Observable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/>
        </p:nvSpPr>
        <p:spPr>
          <a:xfrm>
            <a:off x="0" y="-11010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2500" b="1" i="1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Observational limitations</a:t>
            </a:r>
            <a:endParaRPr sz="2500" b="1" i="1">
              <a:solidFill>
                <a:srgbClr val="5C2D91"/>
              </a:solidFill>
            </a:endParaRPr>
          </a:p>
        </p:txBody>
      </p:sp>
      <p:grpSp>
        <p:nvGrpSpPr>
          <p:cNvPr id="133" name="Google Shape;133;p21"/>
          <p:cNvGrpSpPr/>
          <p:nvPr/>
        </p:nvGrpSpPr>
        <p:grpSpPr>
          <a:xfrm>
            <a:off x="123978" y="562600"/>
            <a:ext cx="4106486" cy="4028575"/>
            <a:chOff x="193375" y="468500"/>
            <a:chExt cx="4944000" cy="4028575"/>
          </a:xfrm>
        </p:grpSpPr>
        <p:pic>
          <p:nvPicPr>
            <p:cNvPr id="134" name="Google Shape;134;p21"/>
            <p:cNvPicPr preferRelativeResize="0"/>
            <p:nvPr/>
          </p:nvPicPr>
          <p:blipFill rotWithShape="1">
            <a:blip r:embed="rId3">
              <a:alphaModFix/>
            </a:blip>
            <a:srcRect r="49351"/>
            <a:stretch/>
          </p:blipFill>
          <p:spPr>
            <a:xfrm>
              <a:off x="500920" y="1352250"/>
              <a:ext cx="4588943" cy="29055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5" name="Google Shape;135;p21"/>
            <p:cNvGrpSpPr/>
            <p:nvPr/>
          </p:nvGrpSpPr>
          <p:grpSpPr>
            <a:xfrm>
              <a:off x="193375" y="468500"/>
              <a:ext cx="4944000" cy="4028575"/>
              <a:chOff x="5832175" y="620900"/>
              <a:chExt cx="4944000" cy="4028575"/>
            </a:xfrm>
          </p:grpSpPr>
          <p:sp>
            <p:nvSpPr>
              <p:cNvPr id="136" name="Google Shape;136;p21"/>
              <p:cNvSpPr txBox="1"/>
              <p:nvPr/>
            </p:nvSpPr>
            <p:spPr>
              <a:xfrm>
                <a:off x="5832175" y="620900"/>
                <a:ext cx="4944000" cy="50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accent1"/>
                    </a:solidFill>
                  </a:rPr>
                  <a:t>EIS + XRT -&gt; Poorly constrained the hot part of DEM</a:t>
                </a:r>
                <a:endParaRPr>
                  <a:solidFill>
                    <a:schemeClr val="accent1"/>
                  </a:solidFill>
                </a:endParaRPr>
              </a:p>
            </p:txBody>
          </p:sp>
          <p:sp>
            <p:nvSpPr>
              <p:cNvPr id="137" name="Google Shape;137;p21"/>
              <p:cNvSpPr txBox="1"/>
              <p:nvPr/>
            </p:nvSpPr>
            <p:spPr>
              <a:xfrm>
                <a:off x="8139999" y="4356375"/>
                <a:ext cx="2534100" cy="29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/>
                  <a:t>Winebarger et al (2012)</a:t>
                </a:r>
                <a:endParaRPr sz="1200"/>
              </a:p>
            </p:txBody>
          </p:sp>
        </p:grpSp>
      </p:grpSp>
      <p:sp>
        <p:nvSpPr>
          <p:cNvPr id="138" name="Google Shape;138;p21"/>
          <p:cNvSpPr txBox="1"/>
          <p:nvPr/>
        </p:nvSpPr>
        <p:spPr>
          <a:xfrm>
            <a:off x="4267200" y="593650"/>
            <a:ext cx="49440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A few observations to support nanoflare heated plasma: e.g: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7575" y="944350"/>
            <a:ext cx="2911375" cy="2798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" name="Google Shape;140;p21"/>
          <p:cNvCxnSpPr/>
          <p:nvPr/>
        </p:nvCxnSpPr>
        <p:spPr>
          <a:xfrm>
            <a:off x="4282200" y="600875"/>
            <a:ext cx="6900" cy="4366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1" name="Google Shape;141;p21"/>
          <p:cNvSpPr txBox="1"/>
          <p:nvPr/>
        </p:nvSpPr>
        <p:spPr>
          <a:xfrm>
            <a:off x="7433726" y="3459875"/>
            <a:ext cx="2307000" cy="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Ishikawa et al (2017)</a:t>
            </a:r>
            <a:endParaRPr sz="1200"/>
          </a:p>
        </p:txBody>
      </p:sp>
      <p:sp>
        <p:nvSpPr>
          <p:cNvPr id="142" name="Google Shape;142;p21"/>
          <p:cNvSpPr txBox="1"/>
          <p:nvPr/>
        </p:nvSpPr>
        <p:spPr>
          <a:xfrm>
            <a:off x="4343400" y="3717850"/>
            <a:ext cx="49440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In a few more studies combined EUV observations with X-ray observations of NuSTAR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43" name="Google Shape;143;p21"/>
          <p:cNvSpPr txBox="1"/>
          <p:nvPr/>
        </p:nvSpPr>
        <p:spPr>
          <a:xfrm>
            <a:off x="4778125" y="2571750"/>
            <a:ext cx="1538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</a:rPr>
              <a:t>XRT + FOXSI</a:t>
            </a:r>
            <a:endParaRPr sz="1000"/>
          </a:p>
        </p:txBody>
      </p:sp>
      <p:sp>
        <p:nvSpPr>
          <p:cNvPr id="144" name="Google Shape;144;p21"/>
          <p:cNvSpPr txBox="1"/>
          <p:nvPr/>
        </p:nvSpPr>
        <p:spPr>
          <a:xfrm>
            <a:off x="4366975" y="4312475"/>
            <a:ext cx="46284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Thus, sensitive soft X-ray observations are important for non-flaring ARs.</a:t>
            </a:r>
            <a:endParaRPr>
              <a:solidFill>
                <a:srgbClr val="99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748</Words>
  <Application>Microsoft Macintosh PowerPoint</Application>
  <PresentationFormat>On-screen Show (16:9)</PresentationFormat>
  <Paragraphs>121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Palatino Linotype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Mondal, Biswajit (MSFC-ST13)[NPP POST-DOC CONTRACT]</cp:lastModifiedBy>
  <cp:revision>2</cp:revision>
  <dcterms:modified xsi:type="dcterms:W3CDTF">2023-11-03T21:59:41Z</dcterms:modified>
</cp:coreProperties>
</file>