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  <p:sldMasterId id="2147483740" r:id="rId2"/>
  </p:sldMasterIdLst>
  <p:notesMasterIdLst>
    <p:notesMasterId r:id="rId22"/>
  </p:notesMasterIdLst>
  <p:handoutMasterIdLst>
    <p:handoutMasterId r:id="rId23"/>
  </p:handoutMasterIdLst>
  <p:sldIdLst>
    <p:sldId id="5278" r:id="rId3"/>
    <p:sldId id="7430" r:id="rId4"/>
    <p:sldId id="7438" r:id="rId5"/>
    <p:sldId id="19195" r:id="rId6"/>
    <p:sldId id="7432" r:id="rId7"/>
    <p:sldId id="19196" r:id="rId8"/>
    <p:sldId id="19198" r:id="rId9"/>
    <p:sldId id="19199" r:id="rId10"/>
    <p:sldId id="19200" r:id="rId11"/>
    <p:sldId id="19201" r:id="rId12"/>
    <p:sldId id="19202" r:id="rId13"/>
    <p:sldId id="19223" r:id="rId14"/>
    <p:sldId id="19210" r:id="rId15"/>
    <p:sldId id="19209" r:id="rId16"/>
    <p:sldId id="19221" r:id="rId17"/>
    <p:sldId id="19216" r:id="rId18"/>
    <p:sldId id="19224" r:id="rId19"/>
    <p:sldId id="19213" r:id="rId20"/>
    <p:sldId id="19222" r:id="rId21"/>
  </p:sldIdLst>
  <p:sldSz cx="12192000" cy="6858000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23E30F3-E557-49BF-B9BA-6D7DE88EFD48}">
          <p14:sldIdLst>
            <p14:sldId id="5278"/>
            <p14:sldId id="7430"/>
            <p14:sldId id="7438"/>
            <p14:sldId id="19195"/>
            <p14:sldId id="7432"/>
            <p14:sldId id="19196"/>
            <p14:sldId id="19198"/>
            <p14:sldId id="19199"/>
            <p14:sldId id="19200"/>
            <p14:sldId id="19201"/>
            <p14:sldId id="19202"/>
            <p14:sldId id="19223"/>
            <p14:sldId id="19210"/>
            <p14:sldId id="19209"/>
            <p14:sldId id="19221"/>
            <p14:sldId id="19216"/>
            <p14:sldId id="19224"/>
            <p14:sldId id="19213"/>
            <p14:sldId id="192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86" userDrawn="1">
          <p15:clr>
            <a:srgbClr val="A4A3A4"/>
          </p15:clr>
        </p15:guide>
        <p15:guide id="2" pos="5003" userDrawn="1">
          <p15:clr>
            <a:srgbClr val="A4A3A4"/>
          </p15:clr>
        </p15:guide>
        <p15:guide id="3" pos="70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ff, Gary A. (GRC-MXT0)" initials="GA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FFCC"/>
    <a:srgbClr val="99CCFF"/>
    <a:srgbClr val="FF9900"/>
    <a:srgbClr val="CCECFF"/>
    <a:srgbClr val="DDDDDD"/>
    <a:srgbClr val="FFCC00"/>
    <a:srgbClr val="808080"/>
    <a:srgbClr val="C0C0C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0990" autoAdjust="0"/>
  </p:normalViewPr>
  <p:slideViewPr>
    <p:cSldViewPr>
      <p:cViewPr varScale="1">
        <p:scale>
          <a:sx n="139" d="100"/>
          <a:sy n="139" d="100"/>
        </p:scale>
        <p:origin x="756" y="120"/>
      </p:cViewPr>
      <p:guideLst>
        <p:guide orient="horz" pos="3486"/>
        <p:guide pos="5003"/>
        <p:guide pos="7085"/>
      </p:guideLst>
    </p:cSldViewPr>
  </p:slideViewPr>
  <p:outlineViewPr>
    <p:cViewPr>
      <p:scale>
        <a:sx n="33" d="100"/>
        <a:sy n="33" d="100"/>
      </p:scale>
      <p:origin x="42" y="802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22" y="-9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t" anchorCtr="0" compatLnSpc="1">
            <a:prstTxWarp prst="textNoShape">
              <a:avLst/>
            </a:prstTxWarp>
          </a:bodyPr>
          <a:lstStyle>
            <a:lvl1pPr algn="l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t" anchorCtr="0" compatLnSpc="1">
            <a:prstTxWarp prst="textNoShape">
              <a:avLst/>
            </a:prstTxWarp>
          </a:bodyPr>
          <a:lstStyle>
            <a:lvl1pPr algn="r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b" anchorCtr="0" compatLnSpc="1">
            <a:prstTxWarp prst="textNoShape">
              <a:avLst/>
            </a:prstTxWarp>
          </a:bodyPr>
          <a:lstStyle>
            <a:lvl1pPr algn="l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b" anchorCtr="0" compatLnSpc="1">
            <a:prstTxWarp prst="textNoShape">
              <a:avLst/>
            </a:prstTxWarp>
          </a:bodyPr>
          <a:lstStyle>
            <a:lvl1pPr algn="r" defTabSz="915892" eaLnBrk="1" hangingPunct="1">
              <a:defRPr sz="1200"/>
            </a:lvl1pPr>
          </a:lstStyle>
          <a:p>
            <a:fld id="{2D33388C-D0CD-4754-8894-4170D92AEA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2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algn="l" defTabSz="93176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algn="r" defTabSz="93176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192838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4838"/>
            <a:ext cx="5607050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b" anchorCtr="0" compatLnSpc="1">
            <a:prstTxWarp prst="textNoShape">
              <a:avLst/>
            </a:prstTxWarp>
          </a:bodyPr>
          <a:lstStyle>
            <a:lvl1pPr algn="l" defTabSz="931765" eaLnBrk="1" hangingPunct="1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86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048000"/>
            <a:ext cx="8534400" cy="1752600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60438"/>
            <a:ext cx="113792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06400" y="3779838"/>
            <a:ext cx="113792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65235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06400" y="37798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61976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6197600" y="3789777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51439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960438"/>
            <a:ext cx="5588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60438"/>
            <a:ext cx="5588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Block_Big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960438"/>
            <a:ext cx="5588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197600" y="3762376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9912201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Block_Big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7600" y="960438"/>
            <a:ext cx="5588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4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06400" y="3762376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378592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lock_Big_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60438"/>
            <a:ext cx="113792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06400" y="37798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6197600" y="37798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93617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lock_Big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3779838"/>
            <a:ext cx="113792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064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6197600" y="960438"/>
            <a:ext cx="5588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05544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7937" y="5176719"/>
            <a:ext cx="9144000" cy="64633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17937" y="4363315"/>
            <a:ext cx="7749117" cy="507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0143744" y="5680190"/>
            <a:ext cx="16720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85248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877308"/>
            <a:ext cx="11379200" cy="558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145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9635"/>
            <a:ext cx="9448800" cy="68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04800" y="762000"/>
            <a:ext cx="11667067" cy="50800"/>
            <a:chOff x="123" y="681"/>
            <a:chExt cx="5512" cy="32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27" y="681"/>
              <a:ext cx="5504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 dirty="0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23" y="712"/>
              <a:ext cx="551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 dirty="0"/>
            </a:p>
          </p:txBody>
        </p:sp>
      </p:grp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0" y="6583680"/>
            <a:ext cx="12192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15 Nov 2023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1040" y="6583680"/>
            <a:ext cx="42672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07040" y="6583680"/>
            <a:ext cx="1219200" cy="228600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CADD9E1-CBA7-450F-9BCA-F61EBB7FA5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Box 7">
            <a:hlinkClick r:id="" action="ppaction://noaction"/>
          </p:cNvPr>
          <p:cNvSpPr txBox="1">
            <a:spLocks noChangeArrowheads="1"/>
          </p:cNvSpPr>
          <p:nvPr userDrawn="1"/>
        </p:nvSpPr>
        <p:spPr bwMode="auto">
          <a:xfrm>
            <a:off x="365760" y="6583680"/>
            <a:ext cx="316992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4" rIns="91429" bIns="45714" anchor="ctr" anchorCtr="0">
            <a:prstTxWarp prst="textNoShape">
              <a:avLst/>
            </a:prstTxWarp>
            <a:noAutofit/>
          </a:bodyPr>
          <a:lstStyle/>
          <a:p>
            <a:pPr algn="l" defTabSz="914608">
              <a:spcBef>
                <a:spcPct val="50000"/>
              </a:spcBef>
              <a:defRPr/>
            </a:pPr>
            <a:r>
              <a:rPr lang="en-US" sz="800" dirty="0">
                <a:solidFill>
                  <a:srgbClr val="000000"/>
                </a:solidFill>
                <a:ea typeface="ＭＳ Ｐゴシック" charset="-128"/>
              </a:rPr>
              <a:t>National Aeronautics and Space Administration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>
            <a:off x="353023" y="6519172"/>
            <a:ext cx="11512973" cy="0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5" descr="meatball.png">
            <a:extLst>
              <a:ext uri="{FF2B5EF4-FFF2-40B4-BE49-F238E27FC236}">
                <a16:creationId xmlns:a16="http://schemas.microsoft.com/office/drawing/2014/main" id="{71FF116C-FBCA-4144-A514-1C0622215D2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3675" y="78280"/>
            <a:ext cx="762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A854FB-DF7D-4DCF-9D39-4AEF1733D69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44" y="117051"/>
            <a:ext cx="1557356" cy="542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31" r:id="rId3"/>
    <p:sldLayoutId id="2147483732" r:id="rId4"/>
    <p:sldLayoutId id="2147483694" r:id="rId5"/>
    <p:sldLayoutId id="2147483735" r:id="rId6"/>
    <p:sldLayoutId id="2147483736" r:id="rId7"/>
    <p:sldLayoutId id="2147483737" r:id="rId8"/>
    <p:sldLayoutId id="2147483738" r:id="rId9"/>
    <p:sldLayoutId id="2147483696" r:id="rId10"/>
    <p:sldLayoutId id="2147483697" r:id="rId11"/>
  </p:sldLayoutIdLst>
  <p:transition advClick="0"/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30000"/>
        </a:spcBef>
        <a:spcAft>
          <a:spcPct val="0"/>
        </a:spcAft>
        <a:buClrTx/>
        <a:buSzPct val="85000"/>
        <a:buFont typeface="Wingdings" panose="05000000000000000000" pitchFamily="2" charset="2"/>
        <a:buChar char="Ø"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7813" algn="l" rtl="0" eaLnBrk="1" fontAlgn="base" hangingPunct="1">
        <a:spcBef>
          <a:spcPct val="30000"/>
        </a:spcBef>
        <a:spcAft>
          <a:spcPct val="0"/>
        </a:spcAft>
        <a:buClrTx/>
        <a:buSzPct val="100000"/>
        <a:buFont typeface="Symbol" pitchFamily="18" charset="2"/>
        <a:buChar char="·"/>
        <a:defRPr sz="2400">
          <a:solidFill>
            <a:schemeClr val="tx1"/>
          </a:solidFill>
          <a:latin typeface="+mn-lt"/>
        </a:defRPr>
      </a:lvl2pPr>
      <a:lvl3pPr marL="854075" indent="-228600" algn="l" rtl="0" eaLnBrk="1" fontAlgn="base" hangingPunct="1">
        <a:spcBef>
          <a:spcPct val="30000"/>
        </a:spcBef>
        <a:spcAft>
          <a:spcPct val="0"/>
        </a:spcAft>
        <a:buSzPct val="70000"/>
        <a:buFont typeface="Arial" panose="020B0604020202020204" pitchFamily="34" charset="0"/>
        <a:buChar char="‒"/>
        <a:defRPr sz="2000">
          <a:solidFill>
            <a:schemeClr val="tx1"/>
          </a:solidFill>
          <a:latin typeface="+mn-lt"/>
        </a:defRPr>
      </a:lvl3pPr>
      <a:lvl4pPr marL="1203325" indent="-228600" algn="l" rtl="0" eaLnBrk="1" fontAlgn="base" hangingPunct="1">
        <a:spcBef>
          <a:spcPct val="30000"/>
        </a:spcBef>
        <a:spcAft>
          <a:spcPct val="0"/>
        </a:spcAft>
        <a:buFont typeface="Arial" panose="020B0604020202020204" pitchFamily="34" charset="0"/>
        <a:buChar char="›"/>
        <a:defRPr sz="1800">
          <a:solidFill>
            <a:schemeClr val="tx1"/>
          </a:solidFill>
          <a:latin typeface="+mn-lt"/>
        </a:defRPr>
      </a:lvl4pPr>
      <a:lvl5pPr marL="1431925" indent="-228600" algn="l" rtl="0" eaLnBrk="1" fontAlgn="base" hangingPunct="1">
        <a:spcBef>
          <a:spcPct val="3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ED2744-54A7-35C9-BDBA-3ACAF66EAE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3200"/>
          <a:stretch/>
        </p:blipFill>
        <p:spPr>
          <a:xfrm>
            <a:off x="0" y="0"/>
            <a:ext cx="1222116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6B377-FBC0-12F5-E216-D996096FAF38}"/>
              </a:ext>
            </a:extLst>
          </p:cNvPr>
          <p:cNvSpPr txBox="1"/>
          <p:nvPr userDrawn="1"/>
        </p:nvSpPr>
        <p:spPr>
          <a:xfrm>
            <a:off x="5550263" y="5862935"/>
            <a:ext cx="6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Hypersonic Technology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5E90D-0ABA-FECD-3243-2A7587019E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0448" y="5046750"/>
            <a:ext cx="1916441" cy="86868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5" name="Picture 2" descr="Image result for hifire2">
            <a:extLst>
              <a:ext uri="{FF2B5EF4-FFF2-40B4-BE49-F238E27FC236}">
                <a16:creationId xmlns:a16="http://schemas.microsoft.com/office/drawing/2014/main" id="{74296804-1699-F546-BC0E-8D0863CE312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01547" y="5042716"/>
            <a:ext cx="918012" cy="87271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E9B1FD-6D9B-09F1-084B-A38173F10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9828" y="5042716"/>
            <a:ext cx="1765965" cy="86971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9010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ntrs.nasa.gov/citations/2021001493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trs.nasa.gov/citations/20210014711" TargetMode="External"/><Relationship Id="rId5" Type="http://schemas.openxmlformats.org/officeDocument/2006/relationships/hyperlink" Target="https://ntrs.nasa.gov/citations/20210015472" TargetMode="External"/><Relationship Id="rId4" Type="http://schemas.openxmlformats.org/officeDocument/2006/relationships/hyperlink" Target="https://ntrs.nasa.gov/citations/20210015471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230012245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649553D-7F77-446A-ACD1-3C03E0E70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Jeff Robinson</a:t>
            </a:r>
          </a:p>
          <a:p>
            <a:r>
              <a:rPr lang="en-US" dirty="0"/>
              <a:t>15 Nov 2023</a:t>
            </a:r>
          </a:p>
          <a:p>
            <a:endParaRPr lang="en-US" dirty="0"/>
          </a:p>
          <a:p>
            <a:r>
              <a:rPr lang="en-US" dirty="0"/>
              <a:t>2023 Systems Analysis Symposium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5670E1-E118-4233-BBBA-E481C4429B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Commercial High Speed Market Study(s) Summary</a:t>
            </a:r>
          </a:p>
        </p:txBody>
      </p:sp>
    </p:spTree>
    <p:extLst>
      <p:ext uri="{BB962C8B-B14F-4D97-AF65-F5344CB8AC3E}">
        <p14:creationId xmlns:p14="http://schemas.microsoft.com/office/powerpoint/2010/main" val="53230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3EBCB3E-396F-33C3-16D0-B2A01A3BB926}"/>
              </a:ext>
            </a:extLst>
          </p:cNvPr>
          <p:cNvGrpSpPr/>
          <p:nvPr/>
        </p:nvGrpSpPr>
        <p:grpSpPr>
          <a:xfrm>
            <a:off x="9887956" y="4572000"/>
            <a:ext cx="2164439" cy="1965802"/>
            <a:chOff x="9756159" y="4863984"/>
            <a:chExt cx="2164439" cy="1965802"/>
          </a:xfrm>
        </p:grpSpPr>
        <p:pic>
          <p:nvPicPr>
            <p:cNvPr id="12" name="Picture 11" descr="Qr code&#10;&#10;Description automatically generated">
              <a:extLst>
                <a:ext uri="{FF2B5EF4-FFF2-40B4-BE49-F238E27FC236}">
                  <a16:creationId xmlns:a16="http://schemas.microsoft.com/office/drawing/2014/main" id="{C6027FC1-F445-40F0-A348-99DB35FB2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44410" y="4863984"/>
              <a:ext cx="1781136" cy="17811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3E74AD-2AB2-4964-BDAA-F3FDB654588D}"/>
                </a:ext>
              </a:extLst>
            </p:cNvPr>
            <p:cNvSpPr txBox="1"/>
            <p:nvPr/>
          </p:nvSpPr>
          <p:spPr>
            <a:xfrm>
              <a:off x="9756159" y="6460454"/>
              <a:ext cx="2164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Deloitte/SpaceWorks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D069C85-5EEA-2A11-F5DE-B03BD7CEDE76}"/>
              </a:ext>
            </a:extLst>
          </p:cNvPr>
          <p:cNvGrpSpPr/>
          <p:nvPr/>
        </p:nvGrpSpPr>
        <p:grpSpPr>
          <a:xfrm>
            <a:off x="271402" y="4595650"/>
            <a:ext cx="1781136" cy="1965802"/>
            <a:chOff x="689052" y="4863984"/>
            <a:chExt cx="1781136" cy="1965802"/>
          </a:xfrm>
        </p:grpSpPr>
        <p:pic>
          <p:nvPicPr>
            <p:cNvPr id="10" name="Picture 9" descr="Qr code&#10;&#10;Description automatically generated">
              <a:extLst>
                <a:ext uri="{FF2B5EF4-FFF2-40B4-BE49-F238E27FC236}">
                  <a16:creationId xmlns:a16="http://schemas.microsoft.com/office/drawing/2014/main" id="{9D8BDB3F-9016-40A8-B881-1EAD2A057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052" y="4863984"/>
              <a:ext cx="1781136" cy="178113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5653F8-9FD5-4C86-BAA6-AED400F93849}"/>
                </a:ext>
              </a:extLst>
            </p:cNvPr>
            <p:cNvSpPr txBox="1"/>
            <p:nvPr/>
          </p:nvSpPr>
          <p:spPr>
            <a:xfrm>
              <a:off x="999833" y="6460454"/>
              <a:ext cx="1213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SAIC/Bryce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C342E4-8169-4F79-82F8-24A28550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FY20/21 High-Speed Market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EB653-ECE8-421E-A5AE-EB040DD36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12359"/>
            <a:ext cx="11734801" cy="5436041"/>
          </a:xfrm>
        </p:spPr>
        <p:txBody>
          <a:bodyPr>
            <a:normAutofit fontScale="85000" lnSpcReduction="10000"/>
          </a:bodyPr>
          <a:lstStyle/>
          <a:p>
            <a:r>
              <a:rPr lang="en-US" b="0" dirty="0"/>
              <a:t>The overwhelming number one request that industry had for NASA from the Jan 2020 Commercial High-Speed Workshop was to conduct an independent market study to determine the viability of high-speed / hypersonic commercial travel.  </a:t>
            </a:r>
          </a:p>
          <a:p>
            <a:r>
              <a:rPr lang="en-US" b="0" dirty="0"/>
              <a:t>NASA subsequently funded two contracts, one to Deloitte/SpaceWorks and one to SAIC/Bryce, to study the market given three specific tasks:</a:t>
            </a:r>
          </a:p>
          <a:p>
            <a:pPr lvl="1"/>
            <a:r>
              <a:rPr lang="en-US" dirty="0"/>
              <a:t>Define the market – how many people would be willing to travel and how much revenue could be generated</a:t>
            </a:r>
          </a:p>
          <a:p>
            <a:pPr lvl="1"/>
            <a:r>
              <a:rPr lang="en-US" dirty="0"/>
              <a:t>Define the business case – can an aircraft (Mach 2-5+)be fielded to serve this market and be able to generate enough profit to make it economically viable</a:t>
            </a:r>
          </a:p>
          <a:p>
            <a:pPr lvl="1"/>
            <a:r>
              <a:rPr lang="en-US" dirty="0"/>
              <a:t>What are the barriers preventing this market from becoming reality</a:t>
            </a:r>
          </a:p>
          <a:p>
            <a:r>
              <a:rPr lang="en-US" b="0" dirty="0"/>
              <a:t>Deloitte and SAIC spent six months studying the problem; final reports are public</a:t>
            </a:r>
          </a:p>
          <a:p>
            <a:pPr marL="2001838" lvl="1"/>
            <a:r>
              <a:rPr lang="en-US" dirty="0"/>
              <a:t>SAIC Report:  </a:t>
            </a:r>
            <a:r>
              <a:rPr lang="en-US" dirty="0">
                <a:hlinkClick r:id="rId4"/>
              </a:rPr>
              <a:t>https://ntrs.nasa.gov/citations/20210015471</a:t>
            </a:r>
            <a:endParaRPr lang="en-US" dirty="0"/>
          </a:p>
          <a:p>
            <a:pPr marL="2001838" lvl="1"/>
            <a:r>
              <a:rPr lang="en-US" dirty="0"/>
              <a:t>SAIC Presentation:  </a:t>
            </a:r>
            <a:r>
              <a:rPr lang="en-US" dirty="0">
                <a:hlinkClick r:id="rId5"/>
              </a:rPr>
              <a:t>https://ntrs.nasa.gov/citations/20210015472</a:t>
            </a:r>
            <a:endParaRPr lang="en-US" dirty="0"/>
          </a:p>
          <a:p>
            <a:pPr marL="2001838" lvl="1"/>
            <a:r>
              <a:rPr lang="en-US" dirty="0"/>
              <a:t>Deloitte Report:  </a:t>
            </a:r>
            <a:r>
              <a:rPr lang="en-US" dirty="0">
                <a:hlinkClick r:id="rId6"/>
              </a:rPr>
              <a:t>https://ntrs.nasa.gov/citations/20210014711</a:t>
            </a:r>
            <a:endParaRPr lang="en-US" dirty="0"/>
          </a:p>
          <a:p>
            <a:pPr marL="2001838" lvl="1"/>
            <a:r>
              <a:rPr lang="en-US" dirty="0"/>
              <a:t>Deloitte Presentation:  </a:t>
            </a:r>
            <a:r>
              <a:rPr lang="en-US" dirty="0">
                <a:hlinkClick r:id="rId7"/>
              </a:rPr>
              <a:t>https://ntrs.nasa.gov/citations/20210014932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A1E66F9-A821-B3DB-3CCD-4367D28B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040" y="6583680"/>
            <a:ext cx="1219200" cy="228600"/>
          </a:xfrm>
        </p:spPr>
        <p:txBody>
          <a:bodyPr/>
          <a:lstStyle/>
          <a:p>
            <a:fld id="{02AB23C8-BD94-CF46-8CDE-CAF6D2C30563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9" name="Date Placeholder 21">
            <a:extLst>
              <a:ext uri="{FF2B5EF4-FFF2-40B4-BE49-F238E27FC236}">
                <a16:creationId xmlns:a16="http://schemas.microsoft.com/office/drawing/2014/main" id="{F5794E64-EE16-732E-7E08-8EB74AEDB6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0" y="6583680"/>
            <a:ext cx="1219200" cy="228600"/>
          </a:xfrm>
        </p:spPr>
        <p:txBody>
          <a:bodyPr/>
          <a:lstStyle/>
          <a:p>
            <a:r>
              <a:rPr lang="en-US"/>
              <a:t>15 Nov 2023</a:t>
            </a:r>
          </a:p>
        </p:txBody>
      </p:sp>
    </p:spTree>
    <p:extLst>
      <p:ext uri="{BB962C8B-B14F-4D97-AF65-F5344CB8AC3E}">
        <p14:creationId xmlns:p14="http://schemas.microsoft.com/office/powerpoint/2010/main" val="56742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04892B5-88B1-44AA-BA6B-A5A90C35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Approach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84147A7-6A26-45FF-BF2D-C79A96D4D6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u="sng" dirty="0"/>
              <a:t>Deloitte/SpaceWorks</a:t>
            </a:r>
          </a:p>
          <a:p>
            <a:r>
              <a:rPr lang="en-US" dirty="0"/>
              <a:t>Examined commercial, private, cargo</a:t>
            </a:r>
          </a:p>
          <a:p>
            <a:r>
              <a:rPr lang="en-US" dirty="0"/>
              <a:t>Evaluated demand / price elasticity by surveying willingness to pay (actual $) for various flight time savings (correlated to Mach 2, 3, 4, 5, 6) across three proxy routes</a:t>
            </a:r>
          </a:p>
          <a:p>
            <a:r>
              <a:rPr lang="en-US" dirty="0"/>
              <a:t>Developed list of 90 city pairs deemed favorable for high-speed travel considering multiple factors</a:t>
            </a:r>
          </a:p>
          <a:p>
            <a:pPr lvl="1"/>
            <a:r>
              <a:rPr lang="en-US" dirty="0"/>
              <a:t>City pairs are predominantly over water</a:t>
            </a:r>
          </a:p>
          <a:p>
            <a:pPr lvl="1"/>
            <a:r>
              <a:rPr lang="en-US" dirty="0"/>
              <a:t>Five additional over-land routes would add 24% annual revenue (four are over US)</a:t>
            </a:r>
          </a:p>
          <a:p>
            <a:r>
              <a:rPr lang="en-US" dirty="0"/>
              <a:t>Developed “Level 0/1” aircraft sizing model to drive costs and environmental factors</a:t>
            </a:r>
          </a:p>
          <a:p>
            <a:pPr lvl="1"/>
            <a:r>
              <a:rPr lang="en-US" dirty="0"/>
              <a:t>Sizing model anchored to existing (Concorde, Tu-144) and proposed aircraft</a:t>
            </a:r>
          </a:p>
          <a:p>
            <a:pPr lvl="1"/>
            <a:r>
              <a:rPr lang="en-US" dirty="0"/>
              <a:t>Estimates for sonic boom, LTO noise &amp; emissions</a:t>
            </a:r>
          </a:p>
          <a:p>
            <a:pPr lvl="1"/>
            <a:r>
              <a:rPr lang="en-US" dirty="0"/>
              <a:t>Costs calculated using </a:t>
            </a:r>
            <a:r>
              <a:rPr lang="en-US" dirty="0" err="1"/>
              <a:t>Galorath</a:t>
            </a:r>
            <a:r>
              <a:rPr lang="en-US" dirty="0"/>
              <a:t> SEER </a:t>
            </a:r>
          </a:p>
          <a:p>
            <a:pPr lvl="1"/>
            <a:r>
              <a:rPr lang="en-US" dirty="0"/>
              <a:t>Average IRR primary cost output; required to be equal across manufacturers and operator; minimum 25% IRR to be “viable” </a:t>
            </a:r>
          </a:p>
          <a:p>
            <a:pPr lvl="1"/>
            <a:r>
              <a:rPr lang="en-US" dirty="0"/>
              <a:t>Single aircraft type operating model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67B7A-3CA7-4D02-A3B0-33614FD0C8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u="sng" dirty="0"/>
              <a:t>SAIC/Bryce</a:t>
            </a:r>
          </a:p>
          <a:p>
            <a:r>
              <a:rPr lang="en-US" dirty="0"/>
              <a:t>Examined commercial, private, cargo</a:t>
            </a:r>
          </a:p>
          <a:p>
            <a:r>
              <a:rPr lang="en-US" dirty="0"/>
              <a:t>Evaluated demand / price elasticity by speed (Mach 2, 3, 4, 5) and willingness to pay (1.5x, 2.5x, 5x, 10x subsonic premium fair price)</a:t>
            </a:r>
          </a:p>
          <a:p>
            <a:r>
              <a:rPr lang="en-US" dirty="0"/>
              <a:t>Surveyed 150 high net worth individuals and executive travelers</a:t>
            </a:r>
          </a:p>
          <a:p>
            <a:r>
              <a:rPr lang="en-US" dirty="0"/>
              <a:t>800 long-haul city pairs considered</a:t>
            </a:r>
          </a:p>
          <a:p>
            <a:r>
              <a:rPr lang="en-US" dirty="0"/>
              <a:t>Demand &amp; revenue growth forecasted thru 2070</a:t>
            </a:r>
          </a:p>
          <a:p>
            <a:r>
              <a:rPr lang="en-US" dirty="0"/>
              <a:t>Interviewed 50+ engineering SMEs, aircraft developers, industry experts and observers </a:t>
            </a:r>
          </a:p>
          <a:p>
            <a:r>
              <a:rPr lang="en-US" dirty="0"/>
              <a:t>Business case subtracts costs from available revenue, what remains is available for RDT&amp;E</a:t>
            </a:r>
          </a:p>
          <a:p>
            <a:pPr lvl="1"/>
            <a:r>
              <a:rPr lang="en-US" dirty="0"/>
              <a:t>Costs include operating costs, marginal aircraft manufacturing costs, and industry ecosystem profit</a:t>
            </a:r>
          </a:p>
          <a:p>
            <a:pPr lvl="1"/>
            <a:r>
              <a:rPr lang="en-US" dirty="0"/>
              <a:t>Operating costs use multipliers over current aircraft operating costs on a per seat mile basis</a:t>
            </a:r>
          </a:p>
          <a:p>
            <a:pPr lvl="1"/>
            <a:r>
              <a:rPr lang="en-US" dirty="0"/>
              <a:t>25% profit for manufacturers and operator</a:t>
            </a:r>
          </a:p>
          <a:p>
            <a:pPr lvl="1"/>
            <a:r>
              <a:rPr lang="en-US" dirty="0"/>
              <a:t>Single aircraft type operating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0FF1C-564A-41D8-A810-4B0A70F68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23C8-BD94-CF46-8CDE-CAF6D2C30563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F12C2EA-D270-F84F-5AB8-4F4CD962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</p:spTree>
    <p:extLst>
      <p:ext uri="{BB962C8B-B14F-4D97-AF65-F5344CB8AC3E}">
        <p14:creationId xmlns:p14="http://schemas.microsoft.com/office/powerpoint/2010/main" val="216115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DA25F-AE0D-5613-254B-7CA3A6EC1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Market Study Summary</a:t>
            </a:r>
          </a:p>
        </p:txBody>
      </p:sp>
      <p:sp>
        <p:nvSpPr>
          <p:cNvPr id="10" name="Date Placeholder 21">
            <a:extLst>
              <a:ext uri="{FF2B5EF4-FFF2-40B4-BE49-F238E27FC236}">
                <a16:creationId xmlns:a16="http://schemas.microsoft.com/office/drawing/2014/main" id="{459A65AA-C3BF-CD44-3874-D74BAA3E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4B048F7-5B58-7D7B-8BF9-7045AA2F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23C8-BD94-CF46-8CDE-CAF6D2C30563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8D7B32B-9A23-0B35-92CC-27BC6D1FD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698835"/>
              </p:ext>
            </p:extLst>
          </p:nvPr>
        </p:nvGraphicFramePr>
        <p:xfrm>
          <a:off x="1128246" y="1011148"/>
          <a:ext cx="9873859" cy="4039223"/>
        </p:xfrm>
        <a:graphic>
          <a:graphicData uri="http://schemas.openxmlformats.org/drawingml/2006/table">
            <a:tbl>
              <a:tblPr firstRow="1" bandRow="1">
                <a:effectLst>
                  <a:outerShdw blurRad="40005" dist="127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37356">
                  <a:extLst>
                    <a:ext uri="{9D8B030D-6E8A-4147-A177-3AD203B41FA5}">
                      <a16:colId xmlns:a16="http://schemas.microsoft.com/office/drawing/2014/main" val="3889255279"/>
                    </a:ext>
                  </a:extLst>
                </a:gridCol>
                <a:gridCol w="3445217">
                  <a:extLst>
                    <a:ext uri="{9D8B030D-6E8A-4147-A177-3AD203B41FA5}">
                      <a16:colId xmlns:a16="http://schemas.microsoft.com/office/drawing/2014/main" val="2138553477"/>
                    </a:ext>
                  </a:extLst>
                </a:gridCol>
                <a:gridCol w="3291286">
                  <a:extLst>
                    <a:ext uri="{9D8B030D-6E8A-4147-A177-3AD203B41FA5}">
                      <a16:colId xmlns:a16="http://schemas.microsoft.com/office/drawing/2014/main" val="3783924015"/>
                    </a:ext>
                  </a:extLst>
                </a:gridCol>
              </a:tblGrid>
              <a:tr h="1095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2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SAIC</a:t>
                      </a:r>
                    </a:p>
                    <a:p>
                      <a:pPr algn="ctr"/>
                      <a:r>
                        <a:rPr lang="en-US" sz="1900">
                          <a:latin typeface="+mn-lt"/>
                        </a:rPr>
                        <a:t>(with Bryce Space </a:t>
                      </a:r>
                      <a:br>
                        <a:rPr lang="en-US" sz="1900">
                          <a:latin typeface="+mn-lt"/>
                        </a:rPr>
                      </a:br>
                      <a:r>
                        <a:rPr lang="en-US" sz="1900">
                          <a:latin typeface="+mn-lt"/>
                        </a:rPr>
                        <a:t>and Technology)</a:t>
                      </a:r>
                      <a:endParaRPr lang="en-US" sz="19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Deloitte</a:t>
                      </a:r>
                    </a:p>
                    <a:p>
                      <a:pPr algn="ctr"/>
                      <a:r>
                        <a:rPr lang="en-US" sz="1900">
                          <a:latin typeface="+mn-lt"/>
                        </a:rPr>
                        <a:t>(with SpaceWorks </a:t>
                      </a:r>
                      <a:br>
                        <a:rPr lang="en-US" sz="1900">
                          <a:latin typeface="+mn-lt"/>
                        </a:rPr>
                      </a:br>
                      <a:r>
                        <a:rPr lang="en-US" sz="1900">
                          <a:latin typeface="+mn-lt"/>
                        </a:rPr>
                        <a:t>and NIA)</a:t>
                      </a:r>
                      <a:endParaRPr lang="en-US" sz="19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68805"/>
                  </a:ext>
                </a:extLst>
              </a:tr>
              <a:tr h="566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200" b="1">
                          <a:latin typeface="+mn-lt"/>
                        </a:rPr>
                        <a:t>Mach</a:t>
                      </a:r>
                      <a:endParaRPr lang="en-US" sz="2200" b="1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3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2 to 4</a:t>
                      </a:r>
                      <a:r>
                        <a:rPr lang="en-US" sz="2200" baseline="30000">
                          <a:latin typeface="+mn-lt"/>
                        </a:rPr>
                        <a:t>(1)</a:t>
                      </a:r>
                      <a:r>
                        <a:rPr lang="en-US" sz="2200">
                          <a:latin typeface="+mn-lt"/>
                        </a:rPr>
                        <a:t> 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600763"/>
                  </a:ext>
                </a:extLst>
              </a:tr>
              <a:tr h="599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200" b="1">
                          <a:latin typeface="+mn-lt"/>
                        </a:rPr>
                        <a:t>Range </a:t>
                      </a:r>
                      <a:endParaRPr lang="en-US" sz="2200" b="1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4,500 nmi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4,000 nmi to 4,500 nmi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612728"/>
                  </a:ext>
                </a:extLst>
              </a:tr>
              <a:tr h="566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inden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200" b="1" dirty="0">
                          <a:solidFill>
                            <a:prstClr val="black"/>
                          </a:solidFill>
                          <a:latin typeface="+mn-lt"/>
                        </a:rPr>
                        <a:t>Number of routes</a:t>
                      </a:r>
                      <a:r>
                        <a:rPr lang="en-US" sz="2200" b="1" baseline="30000" dirty="0">
                          <a:solidFill>
                            <a:prstClr val="black"/>
                          </a:solidFill>
                          <a:latin typeface="+mn-lt"/>
                        </a:rPr>
                        <a:t>(2)</a:t>
                      </a:r>
                      <a:endParaRPr lang="en-US" sz="2200" b="1" dirty="0">
                        <a:solidFill>
                          <a:prstClr val="black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300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90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01068"/>
                  </a:ext>
                </a:extLst>
              </a:tr>
              <a:tr h="642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200" b="1">
                          <a:latin typeface="+mn-lt"/>
                        </a:rPr>
                        <a:t>Aircraft Size (# PAX)</a:t>
                      </a:r>
                      <a:endParaRPr lang="en-US" sz="2200" b="1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10 GA or 50 Commercial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 dirty="0">
                          <a:latin typeface="+mn-lt"/>
                        </a:rPr>
                        <a:t>20 to 50</a:t>
                      </a:r>
                      <a:endParaRPr lang="en-US" sz="2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473339"/>
                  </a:ext>
                </a:extLst>
              </a:tr>
              <a:tr h="570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200" b="1">
                          <a:latin typeface="+mn-lt"/>
                        </a:rPr>
                        <a:t>Aircraft Cost</a:t>
                      </a:r>
                      <a:endParaRPr lang="en-US" sz="2200" b="1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>
                          <a:latin typeface="+mn-lt"/>
                        </a:rPr>
                        <a:t>$200M</a:t>
                      </a:r>
                      <a:r>
                        <a:rPr lang="en-US" sz="2200" baseline="0">
                          <a:latin typeface="+mn-lt"/>
                        </a:rPr>
                        <a:t> to $300M</a:t>
                      </a:r>
                      <a:endParaRPr lang="en-US" sz="220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200" dirty="0">
                          <a:latin typeface="+mn-lt"/>
                        </a:rPr>
                        <a:t>$131M</a:t>
                      </a:r>
                      <a:r>
                        <a:rPr lang="en-US" sz="2200" baseline="0" dirty="0">
                          <a:latin typeface="+mn-lt"/>
                        </a:rPr>
                        <a:t> to </a:t>
                      </a:r>
                      <a:r>
                        <a:rPr lang="en-US" sz="2200" dirty="0">
                          <a:latin typeface="+mn-lt"/>
                        </a:rPr>
                        <a:t>$228M</a:t>
                      </a:r>
                      <a:r>
                        <a:rPr lang="en-US" sz="2200" baseline="30000" dirty="0">
                          <a:latin typeface="+mn-lt"/>
                        </a:rPr>
                        <a:t>(3)</a:t>
                      </a:r>
                      <a:endParaRPr lang="en-US" sz="2200" baseline="300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3005" marR="123005" marT="61503" marB="61503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747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446D35C-D728-A50B-C458-C0700DA841CC}"/>
              </a:ext>
            </a:extLst>
          </p:cNvPr>
          <p:cNvSpPr txBox="1"/>
          <p:nvPr/>
        </p:nvSpPr>
        <p:spPr>
          <a:xfrm>
            <a:off x="1141088" y="5066019"/>
            <a:ext cx="9861017" cy="707886"/>
          </a:xfrm>
          <a:prstGeom prst="rect">
            <a:avLst/>
          </a:prstGeom>
          <a:effectLst>
            <a:outerShdw blurRad="40000" dist="20000" dir="27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defTabSz="914400" eaLnBrk="1" latinLnBrk="0" hangingPunct="1">
              <a:defRPr sz="2000" b="1">
                <a:solidFill>
                  <a:srgbClr val="FF0000"/>
                </a:solidFill>
              </a:defRPr>
            </a:lvl1pPr>
            <a:lvl2pPr algn="l" defTabSz="914400" eaLnBrk="1" latinLnBrk="0" hangingPunct="1">
              <a:defRPr sz="1800"/>
            </a:lvl2pPr>
            <a:lvl3pPr algn="l" defTabSz="914400" eaLnBrk="1" latinLnBrk="0" hangingPunct="1">
              <a:defRPr sz="1800"/>
            </a:lvl3pPr>
            <a:lvl4pPr algn="l" defTabSz="914400" eaLnBrk="1" latinLnBrk="0" hangingPunct="1">
              <a:defRPr sz="1800"/>
            </a:lvl4pPr>
            <a:lvl5pPr algn="l" defTabSz="914400" eaLnBrk="1" latinLnBrk="0" hangingPunct="1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dirty="0"/>
              <a:t>Results DO NOT include accommodations to meet </a:t>
            </a:r>
          </a:p>
          <a:p>
            <a:r>
              <a:rPr lang="en-US" dirty="0"/>
              <a:t>environmental / regulatory constraints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603F7E-BCE7-9BF2-6B5D-A5E619DA5F3D}"/>
              </a:ext>
            </a:extLst>
          </p:cNvPr>
          <p:cNvSpPr txBox="1"/>
          <p:nvPr/>
        </p:nvSpPr>
        <p:spPr>
          <a:xfrm>
            <a:off x="1149650" y="5872499"/>
            <a:ext cx="4091255" cy="642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8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(1)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Analysis showed profitable routes up to M5.25</a:t>
            </a:r>
          </a:p>
          <a:p>
            <a:pPr marL="0" marR="0" lvl="0" indent="0" algn="l" defTabSz="914400" rtl="0" eaLnBrk="1" fontAlgn="auto" latinLnBrk="0" hangingPunct="1">
              <a:lnSpc>
                <a:spcPts val="118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(2)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Deloitte only considers over-water routes</a:t>
            </a:r>
          </a:p>
          <a:p>
            <a:pPr marL="0" marR="0" lvl="0" indent="0" algn="l" defTabSz="914400" rtl="0" eaLnBrk="1" fontAlgn="auto" latinLnBrk="0" hangingPunct="1">
              <a:lnSpc>
                <a:spcPts val="118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(3)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 Mach 3 at 4,500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nmi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92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5B1A-6DBB-4A72-8B5E-B0608A40F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Deloitte/SpaceWorks – Barriers / Challenges Heat Map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82041B7-5CF5-4C8E-8945-3F8A1462E34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356" y="1052513"/>
            <a:ext cx="9926176" cy="53403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DF64C90-10F2-1B1B-5400-1CFA8A44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040" y="6583680"/>
            <a:ext cx="1219200" cy="228600"/>
          </a:xfrm>
        </p:spPr>
        <p:txBody>
          <a:bodyPr/>
          <a:lstStyle/>
          <a:p>
            <a:fld id="{02AB23C8-BD94-CF46-8CDE-CAF6D2C30563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7" name="Date Placeholder 21">
            <a:extLst>
              <a:ext uri="{FF2B5EF4-FFF2-40B4-BE49-F238E27FC236}">
                <a16:creationId xmlns:a16="http://schemas.microsoft.com/office/drawing/2014/main" id="{5C88C493-A9F3-07EF-0379-25447C0F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0" y="6583680"/>
            <a:ext cx="1219200" cy="228600"/>
          </a:xfrm>
        </p:spPr>
        <p:txBody>
          <a:bodyPr/>
          <a:lstStyle/>
          <a:p>
            <a:r>
              <a:rPr lang="en-US"/>
              <a:t>15 Nov 2023</a:t>
            </a:r>
          </a:p>
        </p:txBody>
      </p:sp>
    </p:spTree>
    <p:extLst>
      <p:ext uri="{BB962C8B-B14F-4D97-AF65-F5344CB8AC3E}">
        <p14:creationId xmlns:p14="http://schemas.microsoft.com/office/powerpoint/2010/main" val="351445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13EB-5082-02AF-6AE8-A2029B89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SpaceWorks</a:t>
            </a:r>
            <a:r>
              <a:rPr lang="en-US" dirty="0"/>
              <a:t> Initial Follow-on Tasks (Sep21)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AD188-BDFC-829E-5CE4-82BB2D2B8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Initial Deloitte and SAIC efforts use single “aircraft type” model; first task here was to explore whether a “two type” model was better or worse economically (e.g. only a 737 vs both 737 &amp; 777) with A/C split by range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Evaluate economic cases for specific matrix of aircraft requirements</a:t>
            </a:r>
          </a:p>
          <a:p>
            <a:pPr lvl="1"/>
            <a:r>
              <a:rPr lang="en-US" dirty="0"/>
              <a:t>20 and 50 PAX, Mach 2, 3, 4, &amp; 5, for “short-range” and “long-range” versions</a:t>
            </a:r>
          </a:p>
          <a:p>
            <a:pPr lvl="1"/>
            <a:r>
              <a:rPr lang="en-US" dirty="0"/>
              <a:t>All on Jet-A, and include an “optimized” short- and long-range A/C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Develop “baseball card” format for ease of data comparison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Evaluate “alternate fuels” (SAF, LNG, LH2) across same matrix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impact does inclusion of overland flights have?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impact does delay of IOC have (does optimal PAX or Mach change)?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Develop Discrete Event Simulation (DES) to provide additional fidelity / insight into “two type” operational model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2097106-250B-2A89-0752-ECFDFFEFD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040" y="6583680"/>
            <a:ext cx="1219200" cy="228600"/>
          </a:xfrm>
        </p:spPr>
        <p:txBody>
          <a:bodyPr/>
          <a:lstStyle/>
          <a:p>
            <a:fld id="{02AB23C8-BD94-CF46-8CDE-CAF6D2C30563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8" name="Date Placeholder 21">
            <a:extLst>
              <a:ext uri="{FF2B5EF4-FFF2-40B4-BE49-F238E27FC236}">
                <a16:creationId xmlns:a16="http://schemas.microsoft.com/office/drawing/2014/main" id="{38E86CFC-E1B4-5DD5-657D-78655B7484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0" y="6583680"/>
            <a:ext cx="1219200" cy="228600"/>
          </a:xfrm>
        </p:spPr>
        <p:txBody>
          <a:bodyPr/>
          <a:lstStyle/>
          <a:p>
            <a:r>
              <a:rPr lang="en-US"/>
              <a:t>15 Nov 2023</a:t>
            </a:r>
          </a:p>
        </p:txBody>
      </p:sp>
    </p:spTree>
    <p:extLst>
      <p:ext uri="{BB962C8B-B14F-4D97-AF65-F5344CB8AC3E}">
        <p14:creationId xmlns:p14="http://schemas.microsoft.com/office/powerpoint/2010/main" val="232591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0F98839F-9E97-004D-BC7C-8A0C35D8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9635"/>
            <a:ext cx="9601200" cy="687072"/>
          </a:xfrm>
        </p:spPr>
        <p:txBody>
          <a:bodyPr>
            <a:noAutofit/>
          </a:bodyPr>
          <a:lstStyle/>
          <a:p>
            <a:r>
              <a:rPr lang="en-US" sz="2800" dirty="0"/>
              <a:t>Baseline US-Based Transoceanic Flight Routes (90 routes)</a:t>
            </a:r>
          </a:p>
        </p:txBody>
      </p:sp>
      <p:sp>
        <p:nvSpPr>
          <p:cNvPr id="7" name="Date Placeholder 21">
            <a:extLst>
              <a:ext uri="{FF2B5EF4-FFF2-40B4-BE49-F238E27FC236}">
                <a16:creationId xmlns:a16="http://schemas.microsoft.com/office/drawing/2014/main" id="{457C6016-4FE7-012A-5AA8-B2DDB8B4E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E308866-9754-DA35-F5AA-0B3548AB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23C8-BD94-CF46-8CDE-CAF6D2C30563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103" name="Content Placeholder 102">
            <a:extLst>
              <a:ext uri="{FF2B5EF4-FFF2-40B4-BE49-F238E27FC236}">
                <a16:creationId xmlns:a16="http://schemas.microsoft.com/office/drawing/2014/main" id="{7B45F622-B65F-D2EB-1AB0-0E0F3A305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685" y="877888"/>
            <a:ext cx="10668630" cy="5581650"/>
          </a:xfrm>
        </p:spPr>
      </p:pic>
    </p:spTree>
    <p:extLst>
      <p:ext uri="{BB962C8B-B14F-4D97-AF65-F5344CB8AC3E}">
        <p14:creationId xmlns:p14="http://schemas.microsoft.com/office/powerpoint/2010/main" val="29120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56403-134D-0F77-67BC-4B64C6922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Passenger Market by Route Distance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F6625-C933-7D32-AEA0-5ACC1E10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128E0-20A6-C720-82D2-A455D553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9AA2796-6A60-4420-4173-296EFDBC7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592" y="877888"/>
            <a:ext cx="11344816" cy="5581650"/>
          </a:xfrm>
        </p:spPr>
      </p:pic>
    </p:spTree>
    <p:extLst>
      <p:ext uri="{BB962C8B-B14F-4D97-AF65-F5344CB8AC3E}">
        <p14:creationId xmlns:p14="http://schemas.microsoft.com/office/powerpoint/2010/main" val="180240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665D-0E1A-001B-CBAC-D0687A032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Elasticity Curves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408BDB-B7B6-E137-BAE0-552307122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162" y="877888"/>
            <a:ext cx="11075675" cy="55816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2D5B2-F87B-10D2-47AD-D1761296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37A8F-B3BA-9FCB-2757-C8021489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3AFC8-0C68-3221-D305-D0ACF555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Baseball Card (front)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7A6C9BB-7D8D-36EC-08FC-BC02A2539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2245" y="877888"/>
            <a:ext cx="9147510" cy="55816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D806-E320-16E1-9CEB-74462E8D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30057-4FD6-E464-9567-E2CFC876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2D8D7D-20CD-1454-25CA-8436197FA8AB}"/>
              </a:ext>
            </a:extLst>
          </p:cNvPr>
          <p:cNvGrpSpPr/>
          <p:nvPr/>
        </p:nvGrpSpPr>
        <p:grpSpPr>
          <a:xfrm>
            <a:off x="24343" y="4227790"/>
            <a:ext cx="5081058" cy="1752322"/>
            <a:chOff x="24343" y="4227790"/>
            <a:chExt cx="5081058" cy="175232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90562E-016A-276E-5737-50C57E80C4B4}"/>
                </a:ext>
              </a:extLst>
            </p:cNvPr>
            <p:cNvSpPr txBox="1"/>
            <p:nvPr/>
          </p:nvSpPr>
          <p:spPr>
            <a:xfrm>
              <a:off x="24343" y="4227790"/>
              <a:ext cx="258275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No accommodations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to try to achieve regs;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output engineering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estimates based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on SOA tech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0F93AD-80A5-C051-1D3C-AC736EA0A504}"/>
                </a:ext>
              </a:extLst>
            </p:cNvPr>
            <p:cNvGrpSpPr/>
            <p:nvPr/>
          </p:nvGrpSpPr>
          <p:grpSpPr>
            <a:xfrm flipV="1">
              <a:off x="2262936" y="5336631"/>
              <a:ext cx="2842465" cy="643481"/>
              <a:chOff x="2091885" y="5603912"/>
              <a:chExt cx="2739565" cy="643481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4ED19710-3BAD-127A-8366-FC21F38A910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091885" y="5945224"/>
                <a:ext cx="683202" cy="302169"/>
              </a:xfrm>
              <a:prstGeom prst="straightConnector1">
                <a:avLst/>
              </a:prstGeom>
              <a:solidFill>
                <a:schemeClr val="bg1"/>
              </a:solidFill>
              <a:ln w="635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4DA9D86-EA61-E033-EE64-15A50337AC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091885" y="5603912"/>
                <a:ext cx="683202" cy="643481"/>
              </a:xfrm>
              <a:prstGeom prst="straightConnector1">
                <a:avLst/>
              </a:prstGeom>
              <a:solidFill>
                <a:schemeClr val="bg1"/>
              </a:solidFill>
              <a:ln w="635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9486457D-6F3E-7A35-9A49-79FF3CD131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091885" y="6076031"/>
                <a:ext cx="2739565" cy="171362"/>
              </a:xfrm>
              <a:prstGeom prst="straightConnector1">
                <a:avLst/>
              </a:prstGeom>
              <a:solidFill>
                <a:schemeClr val="bg1"/>
              </a:solidFill>
              <a:ln w="635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8769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08125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A417A-25B5-AA8D-83D1-2D44A927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Baseball Card (back)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7908B5-3ABE-1429-97AD-560E580E1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608" y="877888"/>
            <a:ext cx="9124784" cy="55816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CAA6D-E2D7-C702-7C07-2AD93138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7C1A3-0F75-E746-A319-05F0CDA34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57592A-5D20-A869-2D4A-7AEE1B805A38}"/>
              </a:ext>
            </a:extLst>
          </p:cNvPr>
          <p:cNvGrpSpPr/>
          <p:nvPr/>
        </p:nvGrpSpPr>
        <p:grpSpPr>
          <a:xfrm>
            <a:off x="90353" y="4495800"/>
            <a:ext cx="11291781" cy="2155240"/>
            <a:chOff x="90353" y="4495800"/>
            <a:chExt cx="11291781" cy="21552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695B23-7C78-B466-9C22-E5D8282B8FCD}"/>
                </a:ext>
              </a:extLst>
            </p:cNvPr>
            <p:cNvSpPr txBox="1"/>
            <p:nvPr/>
          </p:nvSpPr>
          <p:spPr>
            <a:xfrm>
              <a:off x="90353" y="4495800"/>
              <a:ext cx="1800493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FF0000"/>
                  </a:solidFill>
                </a:rPr>
                <a:t>Engine guy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goes first</a:t>
              </a:r>
            </a:p>
            <a:p>
              <a:endParaRPr lang="en-US" sz="1800" b="1" dirty="0">
                <a:solidFill>
                  <a:srgbClr val="FF0000"/>
                </a:solidFill>
              </a:endParaRPr>
            </a:p>
            <a:p>
              <a:r>
                <a:rPr lang="en-US" sz="1800" b="1" dirty="0">
                  <a:solidFill>
                    <a:srgbClr val="FF0000"/>
                  </a:solidFill>
                </a:rPr>
                <a:t>But Operator’s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outlay is the</a:t>
              </a:r>
              <a:br>
                <a:rPr lang="en-US" sz="1800" b="1" dirty="0">
                  <a:solidFill>
                    <a:srgbClr val="FF0000"/>
                  </a:solidFill>
                </a:rPr>
              </a:br>
              <a:r>
                <a:rPr lang="en-US" sz="1800" b="1" dirty="0">
                  <a:solidFill>
                    <a:srgbClr val="FF0000"/>
                  </a:solidFill>
                </a:rPr>
                <a:t>biggest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47D88E9-70E2-3719-DB12-00616062D0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0200" y="5029200"/>
              <a:ext cx="3286208" cy="0"/>
            </a:xfrm>
            <a:prstGeom prst="straightConnector1">
              <a:avLst/>
            </a:prstGeom>
            <a:solidFill>
              <a:schemeClr val="bg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688D4D-B751-E4DD-04C3-D1E388827DE8}"/>
                </a:ext>
              </a:extLst>
            </p:cNvPr>
            <p:cNvSpPr/>
            <p:nvPr/>
          </p:nvSpPr>
          <p:spPr bwMode="auto">
            <a:xfrm>
              <a:off x="1540565" y="4800600"/>
              <a:ext cx="9841569" cy="1850440"/>
            </a:xfrm>
            <a:custGeom>
              <a:avLst/>
              <a:gdLst>
                <a:gd name="connsiteX0" fmla="*/ 0 w 9841569"/>
                <a:gd name="connsiteY0" fmla="*/ 1162878 h 1850440"/>
                <a:gd name="connsiteX1" fmla="*/ 805070 w 9841569"/>
                <a:gd name="connsiteY1" fmla="*/ 1679713 h 1850440"/>
                <a:gd name="connsiteX2" fmla="*/ 4641574 w 9841569"/>
                <a:gd name="connsiteY2" fmla="*/ 1848678 h 1850440"/>
                <a:gd name="connsiteX3" fmla="*/ 7861852 w 9841569"/>
                <a:gd name="connsiteY3" fmla="*/ 1759226 h 1850440"/>
                <a:gd name="connsiteX4" fmla="*/ 9611139 w 9841569"/>
                <a:gd name="connsiteY4" fmla="*/ 1620078 h 1850440"/>
                <a:gd name="connsiteX5" fmla="*/ 9809922 w 9841569"/>
                <a:gd name="connsiteY5" fmla="*/ 417443 h 1850440"/>
                <a:gd name="connsiteX6" fmla="*/ 9501809 w 9841569"/>
                <a:gd name="connsiteY6" fmla="*/ 0 h 1850440"/>
                <a:gd name="connsiteX7" fmla="*/ 9501809 w 9841569"/>
                <a:gd name="connsiteY7" fmla="*/ 0 h 185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41569" h="1850440">
                  <a:moveTo>
                    <a:pt x="0" y="1162878"/>
                  </a:moveTo>
                  <a:cubicBezTo>
                    <a:pt x="15737" y="1364145"/>
                    <a:pt x="31474" y="1565413"/>
                    <a:pt x="805070" y="1679713"/>
                  </a:cubicBezTo>
                  <a:cubicBezTo>
                    <a:pt x="1578666" y="1794013"/>
                    <a:pt x="3465444" y="1835426"/>
                    <a:pt x="4641574" y="1848678"/>
                  </a:cubicBezTo>
                  <a:cubicBezTo>
                    <a:pt x="5817704" y="1861930"/>
                    <a:pt x="7033591" y="1797326"/>
                    <a:pt x="7861852" y="1759226"/>
                  </a:cubicBezTo>
                  <a:cubicBezTo>
                    <a:pt x="8690113" y="1721126"/>
                    <a:pt x="9286461" y="1843709"/>
                    <a:pt x="9611139" y="1620078"/>
                  </a:cubicBezTo>
                  <a:cubicBezTo>
                    <a:pt x="9935817" y="1396448"/>
                    <a:pt x="9828144" y="687456"/>
                    <a:pt x="9809922" y="417443"/>
                  </a:cubicBezTo>
                  <a:cubicBezTo>
                    <a:pt x="9791700" y="147430"/>
                    <a:pt x="9501809" y="0"/>
                    <a:pt x="9501809" y="0"/>
                  </a:cubicBezTo>
                  <a:lnTo>
                    <a:pt x="9501809" y="0"/>
                  </a:lnTo>
                </a:path>
              </a:pathLst>
            </a:custGeom>
            <a:noFill/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9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03125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491D-E680-DB36-E2B0-BCA1FB7FE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 from Follow-on (Phase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3CC64-0EE7-B127-3B5A-C2E2F605C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Overall, when modeling a single Jet-A fueled aircraft type that serves a subset of our 90 candidate transoceanic passenger routes that lie within its unrefueled range, the Mach 2-2.5, 4,500-5,500 </a:t>
            </a:r>
            <a:r>
              <a:rPr lang="en-US" dirty="0" err="1"/>
              <a:t>nmi</a:t>
            </a:r>
            <a:r>
              <a:rPr lang="en-US" dirty="0"/>
              <a:t>, and 40-50 passenger aircraft had the best business cases</a:t>
            </a:r>
          </a:p>
          <a:p>
            <a:r>
              <a:rPr lang="en-US" dirty="0"/>
              <a:t>Safety, noise compliance, emission, compliance, and sonic boom remain significant challenges to this industry</a:t>
            </a:r>
          </a:p>
          <a:p>
            <a:r>
              <a:rPr lang="en-US" dirty="0"/>
              <a:t>Trade results: </a:t>
            </a:r>
          </a:p>
          <a:p>
            <a:pPr lvl="1"/>
            <a:r>
              <a:rPr lang="en-US" dirty="0"/>
              <a:t>A two-type model with A/C split by range offered minimal improvement over single type A/C operating model</a:t>
            </a:r>
          </a:p>
          <a:p>
            <a:pPr lvl="1"/>
            <a:r>
              <a:rPr lang="en-US" dirty="0"/>
              <a:t>Jet-A had the best economics initially, transitioning to SAF over time (assumed lower future cost of SAF and adequate producibility); jury still out on LNG, LH2 largely infeasible due to A/C physical size (size=cost)</a:t>
            </a:r>
          </a:p>
          <a:p>
            <a:pPr lvl="1"/>
            <a:r>
              <a:rPr lang="en-US" dirty="0"/>
              <a:t>Adding overland routes (still U.S. based) increases market &gt; 5X; capital outlay for single operator becomes restrictive; optimal PAX increases, ticket prices lower</a:t>
            </a:r>
          </a:p>
          <a:p>
            <a:pPr lvl="1"/>
            <a:r>
              <a:rPr lang="en-US" dirty="0"/>
              <a:t>Delayed IOC improves economics (market grows, tech advances), but </a:t>
            </a:r>
            <a:r>
              <a:rPr lang="en-US" dirty="0" err="1"/>
              <a:t>environmentals</a:t>
            </a:r>
            <a:r>
              <a:rPr lang="en-US" dirty="0"/>
              <a:t> (impacts not modeled here) also likely to get more stringent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14CEB-5B18-59B8-6833-AC48881E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3E2E9-FD88-66EA-783A-19E93FE7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4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F8D4-3226-0B64-AB45-A1828079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Solutions Are on Edge of Trade Space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64C38E-83F2-763A-A3DC-01C8DE91B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078" y="877888"/>
            <a:ext cx="10841843" cy="55816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81400-40CF-3CA6-20E7-3756E0381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993FF-FE7B-F5EA-CD8B-08BFC5E8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1774D1-55A8-CAFC-582C-EF5A418E1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590800"/>
            <a:ext cx="3629531" cy="1143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A76831-5FF3-5530-919E-729D977AB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3781679"/>
            <a:ext cx="3962400" cy="1219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BC9F67-B827-692F-EC68-0E5A324BF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399" y="5029200"/>
            <a:ext cx="4102367" cy="130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7D13CD-0B82-731B-6934-4338F5652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 Extension (Phase 2) -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9EB0B-6F4C-1F88-F4B3-F455A4B4D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Additional analysis with ROSETTA model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Add Mach 1.5 to trade space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Evaluate impact of performing tech stops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Change “two type” model from range-based to demand-based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Rerun design space for all fuels given new market data (task 2.0)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Evaluate same-day round-trip case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Evaluate various competitive scenarios to </a:t>
            </a:r>
            <a:br>
              <a:rPr lang="en-US" dirty="0"/>
            </a:br>
            <a:r>
              <a:rPr lang="en-US" dirty="0"/>
              <a:t>understand economic impact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Updated market research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Enhance DES capability to: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Analyze round-trip “business traveler” case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Analyze competitive market cases</a:t>
            </a:r>
          </a:p>
          <a:p>
            <a:pPr marL="796925" lvl="1" indent="-514350">
              <a:buFont typeface="+mj-lt"/>
              <a:buAutoNum type="arabicPeriod"/>
            </a:pPr>
            <a:r>
              <a:rPr lang="en-US" dirty="0"/>
              <a:t>Analyze tech stops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20DE3A3-8E58-E2CC-6EE6-D3D8D432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0" y="6583680"/>
            <a:ext cx="1219200" cy="228600"/>
          </a:xfrm>
        </p:spPr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4EC69F2-6FF1-399F-E253-446467B2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040" y="6583680"/>
            <a:ext cx="1219200" cy="228600"/>
          </a:xfrm>
        </p:spPr>
        <p:txBody>
          <a:bodyPr/>
          <a:lstStyle/>
          <a:p>
            <a:fld id="{CCADD9E1-CBA7-450F-9BCA-F61EBB7FA5B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37A08-6491-8AF3-8891-A6CC3D3F231D}"/>
              </a:ext>
            </a:extLst>
          </p:cNvPr>
          <p:cNvSpPr txBox="1"/>
          <p:nvPr/>
        </p:nvSpPr>
        <p:spPr>
          <a:xfrm rot="16200000">
            <a:off x="6475657" y="4248135"/>
            <a:ext cx="2234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Competitive Scenarios</a:t>
            </a:r>
          </a:p>
        </p:txBody>
      </p:sp>
    </p:spTree>
    <p:extLst>
      <p:ext uri="{BB962C8B-B14F-4D97-AF65-F5344CB8AC3E}">
        <p14:creationId xmlns:p14="http://schemas.microsoft.com/office/powerpoint/2010/main" val="36183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66E8-85E3-E752-26BD-647A8E352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MIDAS DES Tool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210706-F4E4-E688-7DC0-A34CFB36F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71" t="14369" r="25942"/>
          <a:stretch/>
        </p:blipFill>
        <p:spPr>
          <a:xfrm>
            <a:off x="74525" y="989328"/>
            <a:ext cx="7592064" cy="541147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7C422-367A-BD6F-83F2-0F72B38D3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A5D3B-A9CA-B73E-3FB8-8C6341051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8B5C4A-2039-E246-DE70-2C25FFE65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640" y="746707"/>
            <a:ext cx="3581400" cy="25307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6AC828-2448-2CDF-8F79-1DDA0B283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007" y="2286623"/>
            <a:ext cx="3791468" cy="2663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9BFDD4-BFDC-70A7-41DC-454FFF945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234" y="3936076"/>
            <a:ext cx="3654806" cy="257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DCCE-1C63-1AB5-C75E-823407C5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Elasticity Curve Differences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7B5E11-DEC9-6425-D7CA-A5D38A585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" b="518"/>
          <a:stretch/>
        </p:blipFill>
        <p:spPr>
          <a:xfrm>
            <a:off x="558688" y="877888"/>
            <a:ext cx="11074624" cy="55816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D6410-32E8-05C2-F31F-E7BFF3E3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C0436-F429-59BA-9807-8B9D2EBE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7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1A3C-3250-122F-E510-A66B60B7D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Trade Study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CC59F-ED96-8241-DEC8-0F0D3769C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Demand-based two-type aircraft model still showed only modest improvement over single type aircraft model </a:t>
            </a:r>
          </a:p>
          <a:p>
            <a:r>
              <a:rPr lang="en-US" dirty="0"/>
              <a:t>No premium found in new market data for “same day businessman” scenario; DES model incorporated flight scheduling / manifest</a:t>
            </a:r>
          </a:p>
          <a:p>
            <a:r>
              <a:rPr lang="en-US" dirty="0"/>
              <a:t>Tech stops modestly improve addressable market for </a:t>
            </a:r>
            <a:br>
              <a:rPr lang="en-US" dirty="0"/>
            </a:br>
            <a:r>
              <a:rPr lang="en-US" dirty="0"/>
              <a:t>shorter range aircraft (helps highspeed aircraft more) </a:t>
            </a:r>
          </a:p>
          <a:p>
            <a:pPr lvl="1"/>
            <a:r>
              <a:rPr lang="en-US" dirty="0"/>
              <a:t>Potential to open up Asian routes to east coast cities</a:t>
            </a:r>
          </a:p>
          <a:p>
            <a:r>
              <a:rPr lang="en-US" dirty="0"/>
              <a:t>Competitive analyses:</a:t>
            </a:r>
          </a:p>
          <a:p>
            <a:pPr lvl="1"/>
            <a:r>
              <a:rPr lang="en-US" dirty="0"/>
              <a:t>Even split of demand lowered operator outlay; all else </a:t>
            </a:r>
            <a:br>
              <a:rPr lang="en-US" dirty="0"/>
            </a:br>
            <a:r>
              <a:rPr lang="en-US" dirty="0"/>
              <a:t>similar to single type / single operator</a:t>
            </a:r>
          </a:p>
          <a:p>
            <a:pPr lvl="1"/>
            <a:r>
              <a:rPr lang="en-US" dirty="0"/>
              <a:t>Similar to mixed fleet; splitting demand between manufacturers has adverse effect on entire business case</a:t>
            </a:r>
          </a:p>
          <a:p>
            <a:pPr lvl="1"/>
            <a:r>
              <a:rPr lang="en-US" dirty="0"/>
              <a:t>Most promising results; advantage of splitting risk between operators and maximizing route/demand capture via tech stops; supports “leader/follower” scenario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6E07F-1B94-0A6E-4CCB-A2F80101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C4A250-77A6-E922-D22E-787FE56C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052CBB-F548-5031-2BA4-A31EDDA16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2514600"/>
            <a:ext cx="2438400" cy="237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06457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2CEED-1C40-A6DA-D2A6-5200E58B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Aircraft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73D95-38CB-1ACE-C9DE-A54D24C3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1F320-CE31-A097-69E4-4135E801C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2E5DD1D-2051-BBA7-A6E1-977156B82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74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A62AF9-ACC5-003F-E995-E7E437E11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553" y="3272318"/>
            <a:ext cx="3063239" cy="3063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640F07-B622-4105-86C0-76650629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SEI Recommendations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6EEFB-7294-585F-0DCB-4B25752D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 Nov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94F1E-5E99-4B7E-56E2-A153096F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9611A4-D1A2-4C30-59DF-692C178CA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i="0" u="none" strike="noStrike" baseline="0" dirty="0">
                <a:latin typeface="Arial" panose="020B0604020202020204" pitchFamily="34" charset="0"/>
              </a:rPr>
              <a:t>NASA and FAA should continue their efforts to enable and permit overland supersonic flight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Potential to drastically increase market size by six-fold and increase access to providers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Provides more robust business cases for supersonic / hypersonic developers and operators</a:t>
            </a:r>
          </a:p>
          <a:p>
            <a:r>
              <a:rPr lang="en-US" sz="1800" b="1" i="0" u="none" strike="noStrike" baseline="0" dirty="0">
                <a:latin typeface="Arial" panose="020B0604020202020204" pitchFamily="34" charset="0"/>
              </a:rPr>
              <a:t>In the meantime, enact a two-phased “leader-follower” strategy to allow markets and technology to mature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First-to-market transoceanic “leader” aircraft in Mach 1.5-2 range aimed at addressing high demand routes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“Follower” aircraft designed to address growing and/or newly emerging markets via further technology improvements (longer range, higher speeds, etc.)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Allows for initial regulatory requirements and certification processes to be established and matured for lower speed systems (Mach 1.5 to 2) before attempting higher speeds (Mach 3+)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r>
              <a:rPr lang="en-US" sz="1800" b="1" i="0" u="none" strike="noStrike" baseline="0" dirty="0">
                <a:latin typeface="Arial" panose="020B0604020202020204" pitchFamily="34" charset="0"/>
              </a:rPr>
              <a:t>Continue investments in supersonic and hypersonic aircraft technologies, </a:t>
            </a:r>
            <a:br>
              <a:rPr lang="en-US" sz="1800" b="1" i="0" u="none" strike="noStrike" baseline="0" dirty="0">
                <a:latin typeface="Arial" panose="020B0604020202020204" pitchFamily="34" charset="0"/>
              </a:rPr>
            </a:br>
            <a:r>
              <a:rPr lang="en-US" sz="1800" b="1" i="0" u="none" strike="noStrike" baseline="0" dirty="0">
                <a:latin typeface="Arial" panose="020B0604020202020204" pitchFamily="34" charset="0"/>
              </a:rPr>
              <a:t>particularly in the areas of: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Engine fuel efficiency and emissions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Takeoff noise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Aircraft and engine structures/materials</a:t>
            </a:r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r>
              <a:rPr lang="en-US" sz="1800" b="1" i="0" u="none" strike="noStrike" baseline="0" dirty="0">
                <a:latin typeface="Arial" panose="020B0604020202020204" pitchFamily="34" charset="0"/>
              </a:rPr>
              <a:t>Continue investment in SAF with further exploration of LNG and LH2 viability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Supply of all alternative fuels needs to be orders of magnitudes greater</a:t>
            </a:r>
          </a:p>
          <a:p>
            <a:pPr lvl="1"/>
            <a:r>
              <a:rPr lang="en-US" sz="1400" b="0" i="0" u="none" strike="noStrike" baseline="0" dirty="0">
                <a:latin typeface="Arial" panose="020B0604020202020204" pitchFamily="34" charset="0"/>
              </a:rPr>
              <a:t>LNG shows promise while LH2 is economically viable for some simulated solutions</a:t>
            </a:r>
          </a:p>
          <a:p>
            <a:endParaRPr lang="en-US" sz="1800" b="0" i="0" u="none" strike="noStrike" baseline="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710495-F326-6DFF-0438-585CA30B70E4}"/>
              </a:ext>
            </a:extLst>
          </p:cNvPr>
          <p:cNvSpPr txBox="1"/>
          <p:nvPr/>
        </p:nvSpPr>
        <p:spPr>
          <a:xfrm>
            <a:off x="8153400" y="6110326"/>
            <a:ext cx="403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https://ntrs.nasa.gov/citations/20230012245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3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blank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6659_Constell_Copy_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6659_Constell_Copy_10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6659_Constell_Copy_10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73873"/>
        </a:accent1>
        <a:accent2>
          <a:srgbClr val="DAE6FB"/>
        </a:accent2>
        <a:accent3>
          <a:srgbClr val="FFFFFF"/>
        </a:accent3>
        <a:accent4>
          <a:srgbClr val="000000"/>
        </a:accent4>
        <a:accent5>
          <a:srgbClr val="AEAEBC"/>
        </a:accent5>
        <a:accent6>
          <a:srgbClr val="C5D0E3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6" id="{5A3E3626-DD57-4C5D-BF9C-6E0E12CC430C}" vid="{365A0C3D-35E9-49E3-A008-B2950F2AE3D8}"/>
    </a:ext>
  </a:extLst>
</a:theme>
</file>

<file path=ppt/theme/theme2.xml><?xml version="1.0" encoding="utf-8"?>
<a:theme xmlns:a="http://schemas.openxmlformats.org/drawingml/2006/main" name="Title Slide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TP PowerPoint Template With DistroC April 2018 [Read-Only]" id="{49E7A9AB-7426-4037-9A1B-9A2009DB1443}" vid="{63F31FBE-BED9-4607-B362-2117665FDDB9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NASA_hypersonics_wide</Template>
  <TotalTime>8311</TotalTime>
  <Words>1576</Words>
  <Application>Microsoft Office PowerPoint</Application>
  <PresentationFormat>Widescreen</PresentationFormat>
  <Paragraphs>175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Symbol</vt:lpstr>
      <vt:lpstr>Wingdings</vt:lpstr>
      <vt:lpstr>blank</vt:lpstr>
      <vt:lpstr>Title Slide Template</vt:lpstr>
      <vt:lpstr>PowerPoint Presentation</vt:lpstr>
      <vt:lpstr>FY20/21 High-Speed Market Studies</vt:lpstr>
      <vt:lpstr>General Approach</vt:lpstr>
      <vt:lpstr>Initial Market Study Summary</vt:lpstr>
      <vt:lpstr>Deloitte/SpaceWorks – Barriers / Challenges Heat Map</vt:lpstr>
      <vt:lpstr>SpaceWorks Initial Follow-on Tasks (Sep21)</vt:lpstr>
      <vt:lpstr>Baseline US-Based Transoceanic Flight Routes (90 routes)</vt:lpstr>
      <vt:lpstr>Annual Passenger Market by Route Distance</vt:lpstr>
      <vt:lpstr>Price Elasticity Curves</vt:lpstr>
      <vt:lpstr>Example Baseball Card (front)</vt:lpstr>
      <vt:lpstr>Example Baseball Card (back) </vt:lpstr>
      <vt:lpstr>Key Findings from Follow-on (Phase 1)</vt:lpstr>
      <vt:lpstr>Best Solutions Are on Edge of Trade Space</vt:lpstr>
      <vt:lpstr>Contract Extension (Phase 2) - Tasks</vt:lpstr>
      <vt:lpstr>New MIDAS DES Tool</vt:lpstr>
      <vt:lpstr>Price Elasticity Curve Differences</vt:lpstr>
      <vt:lpstr>Phase 2 Trade Study Summary</vt:lpstr>
      <vt:lpstr>Final Aircraft Results</vt:lpstr>
      <vt:lpstr>SEI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Jeffrey S. (LARC-E401)</dc:creator>
  <cp:lastModifiedBy>Jones, Christopher A. (LARC-E4)</cp:lastModifiedBy>
  <cp:revision>23</cp:revision>
  <dcterms:created xsi:type="dcterms:W3CDTF">2023-08-11T14:42:03Z</dcterms:created>
  <dcterms:modified xsi:type="dcterms:W3CDTF">2023-11-08T16:34:44Z</dcterms:modified>
</cp:coreProperties>
</file>