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24" r:id="rId4"/>
    <p:sldMasterId id="2147484435" r:id="rId5"/>
  </p:sldMasterIdLst>
  <p:notesMasterIdLst>
    <p:notesMasterId r:id="rId14"/>
  </p:notesMasterIdLst>
  <p:handoutMasterIdLst>
    <p:handoutMasterId r:id="rId15"/>
  </p:handoutMasterIdLst>
  <p:sldIdLst>
    <p:sldId id="429" r:id="rId6"/>
    <p:sldId id="428" r:id="rId7"/>
    <p:sldId id="463" r:id="rId8"/>
    <p:sldId id="464" r:id="rId9"/>
    <p:sldId id="467" r:id="rId10"/>
    <p:sldId id="461" r:id="rId11"/>
    <p:sldId id="465" r:id="rId12"/>
    <p:sldId id="466" r:id="rId13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5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pos="7552" userDrawn="1">
          <p15:clr>
            <a:srgbClr val="A4A3A4"/>
          </p15:clr>
        </p15:guide>
        <p15:guide id="5" orient="horz" pos="4104" userDrawn="1">
          <p15:clr>
            <a:srgbClr val="A4A3A4"/>
          </p15:clr>
        </p15:guide>
        <p15:guide id="6" orient="horz" pos="4176" userDrawn="1">
          <p15:clr>
            <a:srgbClr val="A4A3A4"/>
          </p15:clr>
        </p15:guide>
        <p15:guide id="7" pos="128" userDrawn="1">
          <p15:clr>
            <a:srgbClr val="A4A3A4"/>
          </p15:clr>
        </p15:guide>
        <p15:guide id="9" orient="horz" pos="1128" userDrawn="1">
          <p15:clr>
            <a:srgbClr val="A4A3A4"/>
          </p15:clr>
        </p15:guide>
        <p15:guide id="10" orient="horz" pos="2832" userDrawn="1">
          <p15:clr>
            <a:srgbClr val="A4A3A4"/>
          </p15:clr>
        </p15:guide>
        <p15:guide id="11" pos="6624" userDrawn="1">
          <p15:clr>
            <a:srgbClr val="A4A3A4"/>
          </p15:clr>
        </p15:guide>
        <p15:guide id="12" pos="4064" userDrawn="1">
          <p15:clr>
            <a:srgbClr val="A4A3A4"/>
          </p15:clr>
        </p15:guide>
        <p15:guide id="13" pos="4128" userDrawn="1">
          <p15:clr>
            <a:srgbClr val="A4A3A4"/>
          </p15:clr>
        </p15:guide>
        <p15:guide id="14" pos="4224" userDrawn="1">
          <p15:clr>
            <a:srgbClr val="A4A3A4"/>
          </p15:clr>
        </p15:guide>
        <p15:guide id="15" orient="horz" pos="3024" userDrawn="1">
          <p15:clr>
            <a:srgbClr val="A4A3A4"/>
          </p15:clr>
        </p15:guide>
        <p15:guide id="16" pos="6688" userDrawn="1">
          <p15:clr>
            <a:srgbClr val="A4A3A4"/>
          </p15:clr>
        </p15:guide>
        <p15:guide id="17" pos="68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rth, Theresa C. (LARC-A3)[TEAMS3]" initials="FTC(A" lastIdx="1" clrIdx="0">
    <p:extLst>
      <p:ext uri="{19B8F6BF-5375-455C-9EA6-DF929625EA0E}">
        <p15:presenceInfo xmlns:p15="http://schemas.microsoft.com/office/powerpoint/2012/main" userId="S::tfirth@ndc.nasa.gov::8a038681-0486-4018-85bb-88f411c1f7e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002A00"/>
    <a:srgbClr val="008400"/>
    <a:srgbClr val="2D8B75"/>
    <a:srgbClr val="92BBFA"/>
    <a:srgbClr val="FF33CC"/>
    <a:srgbClr val="4BACC6"/>
    <a:srgbClr val="FFCC66"/>
    <a:srgbClr val="00BE00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733" autoAdjust="0"/>
  </p:normalViewPr>
  <p:slideViewPr>
    <p:cSldViewPr snapToGrid="0">
      <p:cViewPr varScale="1">
        <p:scale>
          <a:sx n="122" d="100"/>
          <a:sy n="122" d="100"/>
        </p:scale>
        <p:origin x="114" y="300"/>
      </p:cViewPr>
      <p:guideLst>
        <p:guide orient="horz" pos="2952"/>
        <p:guide pos="3840"/>
        <p:guide pos="7552"/>
        <p:guide orient="horz" pos="4104"/>
        <p:guide orient="horz" pos="4176"/>
        <p:guide pos="128"/>
        <p:guide orient="horz" pos="1128"/>
        <p:guide orient="horz" pos="2832"/>
        <p:guide pos="6624"/>
        <p:guide pos="4064"/>
        <p:guide pos="4128"/>
        <p:guide pos="4224"/>
        <p:guide orient="horz" pos="3024"/>
        <p:guide pos="6688"/>
        <p:guide pos="684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277E75D-796E-544A-918E-932386311232}" type="datetimeFigureOut">
              <a:rPr lang="en-US"/>
              <a:pPr>
                <a:defRPr/>
              </a:pPr>
              <a:t>11/4/2023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EB6B351-6F3D-EC46-A184-8530CFA3C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643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4DFE72E3-EEB0-5E49-804D-DD1262D95E69}" type="datetimeFigureOut">
              <a:rPr lang="en-US" altLang="x-none"/>
              <a:pPr>
                <a:defRPr/>
              </a:pPr>
              <a:t>11/4/2023</a:t>
            </a:fld>
            <a:endParaRPr lang="en-US" alt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83AEBCAE-0345-1F4B-AF5B-AFC84B023E8C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946341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763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sz="1600" dirty="0"/>
              <a:t>Provide an overview of why lunar dust is a concern and what some considerations would be.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16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sz="1600" dirty="0"/>
              <a:t>Overview of the Project/Task - as conceived pre-Covid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16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sz="1600" dirty="0"/>
              <a:t>Provide some terrestrial testing fidelity considerations.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959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  <p:sp>
        <p:nvSpPr>
          <p:cNvPr id="5" name="TextBox 4"/>
          <p:cNvSpPr txBox="1"/>
          <p:nvPr userDrawn="1"/>
        </p:nvSpPr>
        <p:spPr>
          <a:xfrm>
            <a:off x="2" y="6629400"/>
            <a:ext cx="52910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Path to Sustainable Technologies in the Lunar Surface Environment Workshop - Lunar Dust Mitigation </a:t>
            </a:r>
            <a:r>
              <a:rPr lang="en-US" sz="800" baseline="0" dirty="0">
                <a:solidFill>
                  <a:schemeClr val="bg1"/>
                </a:solidFill>
              </a:rPr>
              <a:t>Guide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67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FY18</a:t>
            </a:r>
            <a:r>
              <a:rPr lang="en-US" sz="800" baseline="0">
                <a:solidFill>
                  <a:schemeClr val="bg1"/>
                </a:solidFill>
              </a:rPr>
              <a:t> Mid Year Review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6" name="TextBox 5"/>
          <p:cNvSpPr txBox="1"/>
          <p:nvPr userDrawn="1"/>
        </p:nvSpPr>
        <p:spPr>
          <a:xfrm>
            <a:off x="31261" y="6621585"/>
            <a:ext cx="51581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Path to Sustainable Technologies in the Lunar Surface Environment Workshop - Lunar Dust Mitigation </a:t>
            </a:r>
            <a:r>
              <a:rPr lang="en-US" sz="800" baseline="0" dirty="0">
                <a:solidFill>
                  <a:schemeClr val="bg1"/>
                </a:solidFill>
              </a:rPr>
              <a:t>Guide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933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239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328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2144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FY18</a:t>
            </a:r>
            <a:r>
              <a:rPr lang="en-US" sz="800" baseline="0">
                <a:solidFill>
                  <a:schemeClr val="bg1"/>
                </a:solidFill>
              </a:rPr>
              <a:t> Mid Year Review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473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39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9729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4293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64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20849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728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25" r:id="rId1"/>
    <p:sldLayoutId id="2147484426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909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36" r:id="rId1"/>
    <p:sldLayoutId id="2147484437" r:id="rId2"/>
    <p:sldLayoutId id="2147484438" r:id="rId3"/>
    <p:sldLayoutId id="2147484439" r:id="rId4"/>
    <p:sldLayoutId id="2147484440" r:id="rId5"/>
    <p:sldLayoutId id="2147484441" r:id="rId6"/>
    <p:sldLayoutId id="2147484442" r:id="rId7"/>
    <p:sldLayoutId id="2147484443" r:id="rId8"/>
    <p:sldLayoutId id="2147484444" r:id="rId9"/>
    <p:sldLayoutId id="2147484445" r:id="rId10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ntrs.nasa.gov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://ntrs.nasa.gov/search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8FF917-5495-2B40-9F4F-35B3547594A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2012" y="5515550"/>
            <a:ext cx="8468436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Space Technology Mission Directorate</a:t>
            </a:r>
          </a:p>
          <a:p>
            <a:pPr>
              <a:lnSpc>
                <a:spcPts val="2400"/>
              </a:lnSpc>
            </a:pPr>
            <a:r>
              <a:rPr lang="en-US" sz="2100" b="1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Game Changing Development Program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4286" y="6232503"/>
            <a:ext cx="10604401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1400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Phillip Abel | Lunar Dust Mitigation Guide - Sustainable Technologies in the Lunar Surface Environment Workshop | Nov. 2023</a:t>
            </a:r>
          </a:p>
        </p:txBody>
      </p:sp>
      <p:pic>
        <p:nvPicPr>
          <p:cNvPr id="6" name="Picture 2" descr="Lunar Dusk">
            <a:extLst>
              <a:ext uri="{FF2B5EF4-FFF2-40B4-BE49-F238E27FC236}">
                <a16:creationId xmlns:a16="http://schemas.microsoft.com/office/drawing/2014/main" id="{F40C4268-7855-4490-A315-A7BB9767C0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9" t="1098" r="16375" b="-1098"/>
          <a:stretch/>
        </p:blipFill>
        <p:spPr bwMode="auto">
          <a:xfrm>
            <a:off x="5798940" y="4012271"/>
            <a:ext cx="1037818" cy="103680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57B8C7-3481-43C5-B7EF-7C50B240C32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0" r="21880"/>
          <a:stretch/>
        </p:blipFill>
        <p:spPr>
          <a:xfrm>
            <a:off x="8640896" y="1392149"/>
            <a:ext cx="1652048" cy="1652048"/>
          </a:xfrm>
          <a:prstGeom prst="ellipse">
            <a:avLst/>
          </a:prstGeom>
        </p:spPr>
      </p:pic>
      <p:pic>
        <p:nvPicPr>
          <p:cNvPr id="8" name="image4.jpg">
            <a:extLst>
              <a:ext uri="{FF2B5EF4-FFF2-40B4-BE49-F238E27FC236}">
                <a16:creationId xmlns:a16="http://schemas.microsoft.com/office/drawing/2014/main" id="{4FD52D31-B5A7-4073-9B3D-CC020534E06D}"/>
              </a:ext>
            </a:extLst>
          </p:cNvPr>
          <p:cNvPicPr/>
          <p:nvPr/>
        </p:nvPicPr>
        <p:blipFill rotWithShape="1">
          <a:blip r:embed="rId6"/>
          <a:srcRect l="5280" t="5236" r="50732" b="32602"/>
          <a:stretch/>
        </p:blipFill>
        <p:spPr>
          <a:xfrm>
            <a:off x="5372099" y="952500"/>
            <a:ext cx="1975205" cy="2019300"/>
          </a:xfrm>
          <a:prstGeom prst="flowChartConnector">
            <a:avLst/>
          </a:prstGeom>
          <a:ln/>
        </p:spPr>
      </p:pic>
      <p:pic>
        <p:nvPicPr>
          <p:cNvPr id="9" name="image7.png">
            <a:extLst>
              <a:ext uri="{FF2B5EF4-FFF2-40B4-BE49-F238E27FC236}">
                <a16:creationId xmlns:a16="http://schemas.microsoft.com/office/drawing/2014/main" id="{69C9557E-6DEB-4513-AA1D-67E9AB34D86E}"/>
              </a:ext>
            </a:extLst>
          </p:cNvPr>
          <p:cNvPicPr/>
          <p:nvPr/>
        </p:nvPicPr>
        <p:blipFill rotWithShape="1">
          <a:blip r:embed="rId7"/>
          <a:srcRect l="9805" t="-525" r="25143" b="525"/>
          <a:stretch/>
        </p:blipFill>
        <p:spPr>
          <a:xfrm>
            <a:off x="3427843" y="2845600"/>
            <a:ext cx="1493277" cy="1390650"/>
          </a:xfrm>
          <a:prstGeom prst="ellipse">
            <a:avLst/>
          </a:prstGeom>
          <a:ln/>
        </p:spPr>
      </p:pic>
      <p:pic>
        <p:nvPicPr>
          <p:cNvPr id="10" name="image2.jpg">
            <a:extLst>
              <a:ext uri="{FF2B5EF4-FFF2-40B4-BE49-F238E27FC236}">
                <a16:creationId xmlns:a16="http://schemas.microsoft.com/office/drawing/2014/main" id="{6C28B627-A0F3-4D90-B798-06DE6DD10E20}"/>
              </a:ext>
            </a:extLst>
          </p:cNvPr>
          <p:cNvPicPr/>
          <p:nvPr/>
        </p:nvPicPr>
        <p:blipFill rotWithShape="1">
          <a:blip r:embed="rId8"/>
          <a:srcRect l="654" t="9704" b="17374"/>
          <a:stretch/>
        </p:blipFill>
        <p:spPr>
          <a:xfrm rot="5400000">
            <a:off x="2700140" y="793337"/>
            <a:ext cx="1250612" cy="1383323"/>
          </a:xfrm>
          <a:prstGeom prst="ellipse">
            <a:avLst/>
          </a:prstGeom>
          <a:ln/>
        </p:spPr>
      </p:pic>
      <p:pic>
        <p:nvPicPr>
          <p:cNvPr id="13" name="image21.png">
            <a:extLst>
              <a:ext uri="{FF2B5EF4-FFF2-40B4-BE49-F238E27FC236}">
                <a16:creationId xmlns:a16="http://schemas.microsoft.com/office/drawing/2014/main" id="{9F952534-F2C6-4EF3-9525-6172E18B267A}"/>
              </a:ext>
            </a:extLst>
          </p:cNvPr>
          <p:cNvPicPr/>
          <p:nvPr/>
        </p:nvPicPr>
        <p:blipFill rotWithShape="1">
          <a:blip r:embed="rId9"/>
          <a:srcRect l="24552" r="24893"/>
          <a:stretch/>
        </p:blipFill>
        <p:spPr>
          <a:xfrm>
            <a:off x="7491680" y="3342476"/>
            <a:ext cx="1550721" cy="1554140"/>
          </a:xfrm>
          <a:prstGeom prst="ellipse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154746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ontent Placeholder 2"/>
          <p:cNvSpPr txBox="1">
            <a:spLocks/>
          </p:cNvSpPr>
          <p:nvPr/>
        </p:nvSpPr>
        <p:spPr>
          <a:xfrm>
            <a:off x="146092" y="1346474"/>
            <a:ext cx="8232000" cy="52892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the concern about lunar surface dust effects - sustained ops?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38188" lvl="1" indent="-280988" defTabSz="9144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Abrasive, adherent, sharp fine particulates - a problem for mechanisms?</a:t>
            </a:r>
          </a:p>
          <a:p>
            <a:pPr marL="738188" lvl="1" indent="-280988" defTabSz="9144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Ubiquitous - as discovered by the Apollo astronauts, completely avoiding lunar dust during surface operations would be nearly impossible.</a:t>
            </a:r>
          </a:p>
          <a:p>
            <a:pPr marL="738188" lvl="1" indent="-280988" defTabSz="9144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Electrostatics - potentially negatively </a:t>
            </a:r>
            <a:r>
              <a:rPr lang="en-US" sz="16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positively charged depending on solar illumination and charged particle flux, and in low gravity.</a:t>
            </a:r>
          </a:p>
          <a:p>
            <a:pPr marL="738188" lvl="1" indent="-280988" defTabSz="9144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Particle reactivity - chemically reactive fracture surfaces possible in hard vacuum.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should you be testing?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dust effects are your primary failure concern?  Mechanical wear?     Optical effects / visibility?  Thermal control?  Combined effects?  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long *must* your asset operate?  Should it degrade gracefully?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dust mitigation schemes to be tested?  Measured &amp; compared?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are you quantifying exposure / coverage / mitigations?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38188" lvl="1" indent="-280988" defTabSz="9144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Lunar surface particle size distribution extends down to nanometer range - optical microscopy resolves at best to ~micrometers.  Mass balance measurements typically cannot detect dust (&lt;20 µm dia.) differences.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89664" y="663575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800" kern="1200" baseline="0" smtClean="0">
                <a:solidFill>
                  <a:schemeClr val="tx1"/>
                </a:solidFill>
                <a:latin typeface="Arial" charset="0"/>
                <a:ea typeface="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C508F0-1AA7-8449-B96D-5FDB74B9F69F}" type="slidenum">
              <a:rPr lang="en-US" smtClean="0">
                <a:solidFill>
                  <a:schemeClr val="bg1"/>
                </a:solidFill>
              </a:rPr>
              <a:pPr/>
              <a:t>2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7" name="image8.png">
            <a:extLst>
              <a:ext uri="{FF2B5EF4-FFF2-40B4-BE49-F238E27FC236}">
                <a16:creationId xmlns:a16="http://schemas.microsoft.com/office/drawing/2014/main" id="{E6FD8BE6-F6F0-44B4-8564-6A44A94C3A1B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999538" y="4017892"/>
            <a:ext cx="4046370" cy="1573306"/>
          </a:xfrm>
          <a:prstGeom prst="rect">
            <a:avLst/>
          </a:prstGeom>
          <a:ln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E2EFD2-FEB0-4797-939E-CA9E8E14E259}"/>
              </a:ext>
            </a:extLst>
          </p:cNvPr>
          <p:cNvSpPr txBox="1"/>
          <p:nvPr/>
        </p:nvSpPr>
        <p:spPr>
          <a:xfrm>
            <a:off x="8188576" y="5558981"/>
            <a:ext cx="375096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Mineral grains common in lunar soils of</a:t>
            </a:r>
          </a:p>
          <a:p>
            <a:pPr algn="ctr"/>
            <a:r>
              <a:rPr lang="en-US" sz="1400">
                <a:solidFill>
                  <a:schemeClr val="bg1"/>
                </a:solidFill>
              </a:rPr>
              <a:t>(a) highland material (b) mare soils,</a:t>
            </a:r>
          </a:p>
          <a:p>
            <a:pPr algn="ctr"/>
            <a:r>
              <a:rPr lang="en-US" sz="1400" err="1">
                <a:solidFill>
                  <a:schemeClr val="bg1"/>
                </a:solidFill>
              </a:rPr>
              <a:t>Christoffersen</a:t>
            </a:r>
            <a:r>
              <a:rPr lang="en-US" sz="1400">
                <a:solidFill>
                  <a:schemeClr val="bg1"/>
                </a:solidFill>
              </a:rPr>
              <a:t> et al., NASA TP-2009-214786 </a:t>
            </a:r>
          </a:p>
        </p:txBody>
      </p:sp>
      <p:pic>
        <p:nvPicPr>
          <p:cNvPr id="9" name="image4.jpg">
            <a:extLst>
              <a:ext uri="{FF2B5EF4-FFF2-40B4-BE49-F238E27FC236}">
                <a16:creationId xmlns:a16="http://schemas.microsoft.com/office/drawing/2014/main" id="{A4D4E20D-6805-464A-BBA4-9A6357375B71}"/>
              </a:ext>
            </a:extLst>
          </p:cNvPr>
          <p:cNvPicPr/>
          <p:nvPr/>
        </p:nvPicPr>
        <p:blipFill>
          <a:blip r:embed="rId4"/>
          <a:srcRect r="20512" b="41258"/>
          <a:stretch>
            <a:fillRect/>
          </a:stretch>
        </p:blipFill>
        <p:spPr>
          <a:xfrm>
            <a:off x="8648473" y="1586179"/>
            <a:ext cx="2749446" cy="1421255"/>
          </a:xfrm>
          <a:prstGeom prst="rect">
            <a:avLst/>
          </a:prstGeom>
          <a:ln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F1BE19E-AC80-431A-8090-8CEFB34635B5}"/>
              </a:ext>
            </a:extLst>
          </p:cNvPr>
          <p:cNvSpPr txBox="1"/>
          <p:nvPr/>
        </p:nvSpPr>
        <p:spPr>
          <a:xfrm>
            <a:off x="8648473" y="2972645"/>
            <a:ext cx="2749446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Lunar Roving Vehicle (LRV) spraying regolith during Apollo 16 mission,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(NASA Photo S72-37002)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27366B-FB35-A8D7-B294-EF28FACB80E3}"/>
              </a:ext>
            </a:extLst>
          </p:cNvPr>
          <p:cNvSpPr txBox="1"/>
          <p:nvPr/>
        </p:nvSpPr>
        <p:spPr>
          <a:xfrm>
            <a:off x="533396" y="186859"/>
            <a:ext cx="10752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ysClr val="window" lastClr="FFFFFF">
                    <a:lumMod val="85000"/>
                  </a:sysClr>
                </a:solidFill>
                <a:latin typeface="Arial Bold" charset="0"/>
                <a:ea typeface="ＭＳ Ｐゴシック" charset="-128"/>
                <a:cs typeface="ＭＳ Ｐゴシック" charset="-128"/>
              </a:rPr>
              <a:t>Dust Mitigation Best Practices Guide </a:t>
            </a:r>
            <a:r>
              <a:rPr lang="en-US" sz="3600" dirty="0">
                <a:latin typeface="Arial Bold" charset="0"/>
                <a:ea typeface="ＭＳ Ｐゴシック" charset="-128"/>
                <a:cs typeface="ＭＳ Ｐゴシック" charset="-128"/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3635800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396" y="186859"/>
            <a:ext cx="10439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ysClr val="window" lastClr="FFFFFF">
                    <a:lumMod val="85000"/>
                  </a:sysClr>
                </a:solidFill>
                <a:latin typeface="Arial Bold" charset="0"/>
                <a:ea typeface="ＭＳ Ｐゴシック" charset="-128"/>
                <a:cs typeface="ＭＳ Ｐゴシック" charset="-128"/>
              </a:rPr>
              <a:t>Dust Mitigation Best Practices Guide </a:t>
            </a:r>
            <a:r>
              <a:rPr lang="en-US" sz="3600" dirty="0">
                <a:latin typeface="Arial Bold" charset="0"/>
                <a:ea typeface="ＭＳ Ｐゴシック" charset="-128"/>
                <a:cs typeface="ＭＳ Ｐゴシック" charset="-128"/>
              </a:rPr>
              <a:t>Overview</a:t>
            </a: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146092" y="1346475"/>
            <a:ext cx="8091796" cy="495211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Technology Product Capability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38188" lvl="1" indent="-280988" defTabSz="9144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an accessible, understandable, comprehensive, and refereed guide to avoiding lunar dust problems during surface operations, both for inexperienced mechanisms designers in academia or small companies *and* for seasoned mission veterans.  </a:t>
            </a:r>
          </a:p>
          <a:p>
            <a:pPr marL="738188" lvl="1" indent="-280988" defTabSz="9144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Extensive references into the detailed technical literature provide a “how to” lunar dust mitigation reference.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Capabilities 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Interactions and input from potential Guidebook users in industry that are external to NASA during COVID 19, to be incorporated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Identification and availability of technical expertise across NASA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Exploration &amp; Science Applicability 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38188" lvl="1" indent="-280988" defTabSz="9144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Publication and distribution to NASA stakeholders, aerospace industry, and academic partners </a:t>
            </a:r>
          </a:p>
          <a:p>
            <a:pPr marL="1138238" lvl="2" indent="-280988" defTabSz="9144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use by designers, commercial partners, and service providers</a:t>
            </a:r>
          </a:p>
          <a:p>
            <a:pPr marL="738188" lvl="1" indent="-280988" defTabSz="9144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missions targeted by the guidebook: CLPS, Artemis, Gateway, HLS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		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89664" y="663575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800" kern="1200" baseline="0" smtClean="0">
                <a:solidFill>
                  <a:schemeClr val="tx1"/>
                </a:solidFill>
                <a:latin typeface="Arial" charset="0"/>
                <a:ea typeface="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C508F0-1AA7-8449-B96D-5FDB74B9F69F}" type="slidenum">
              <a:rPr lang="en-US" smtClean="0">
                <a:solidFill>
                  <a:schemeClr val="bg1"/>
                </a:solidFill>
              </a:rPr>
              <a:pPr/>
              <a:t>3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7" name="image8.png">
            <a:extLst>
              <a:ext uri="{FF2B5EF4-FFF2-40B4-BE49-F238E27FC236}">
                <a16:creationId xmlns:a16="http://schemas.microsoft.com/office/drawing/2014/main" id="{E6FD8BE6-F6F0-44B4-8564-6A44A94C3A1B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999538" y="3611492"/>
            <a:ext cx="4046370" cy="1573306"/>
          </a:xfrm>
          <a:prstGeom prst="rect">
            <a:avLst/>
          </a:prstGeom>
          <a:ln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E2EFD2-FEB0-4797-939E-CA9E8E14E259}"/>
              </a:ext>
            </a:extLst>
          </p:cNvPr>
          <p:cNvSpPr txBox="1"/>
          <p:nvPr/>
        </p:nvSpPr>
        <p:spPr>
          <a:xfrm>
            <a:off x="8188576" y="5152581"/>
            <a:ext cx="375096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Mineral grains common in lunar soils of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(a) highland material (b) mare soils,</a:t>
            </a:r>
          </a:p>
          <a:p>
            <a:pPr algn="ctr"/>
            <a:r>
              <a:rPr lang="en-US" sz="1400" dirty="0" err="1">
                <a:solidFill>
                  <a:schemeClr val="bg1"/>
                </a:solidFill>
              </a:rPr>
              <a:t>Christoffersen</a:t>
            </a:r>
            <a:r>
              <a:rPr lang="en-US" sz="1400" dirty="0">
                <a:solidFill>
                  <a:schemeClr val="bg1"/>
                </a:solidFill>
              </a:rPr>
              <a:t> et al., NASA TP-2009-214786 </a:t>
            </a:r>
          </a:p>
        </p:txBody>
      </p:sp>
      <p:pic>
        <p:nvPicPr>
          <p:cNvPr id="9" name="image4.jpg">
            <a:extLst>
              <a:ext uri="{FF2B5EF4-FFF2-40B4-BE49-F238E27FC236}">
                <a16:creationId xmlns:a16="http://schemas.microsoft.com/office/drawing/2014/main" id="{A4D4E20D-6805-464A-BBA4-9A6357375B71}"/>
              </a:ext>
            </a:extLst>
          </p:cNvPr>
          <p:cNvPicPr/>
          <p:nvPr/>
        </p:nvPicPr>
        <p:blipFill>
          <a:blip r:embed="rId4"/>
          <a:srcRect r="20512" b="41258"/>
          <a:stretch>
            <a:fillRect/>
          </a:stretch>
        </p:blipFill>
        <p:spPr>
          <a:xfrm>
            <a:off x="8648473" y="1336087"/>
            <a:ext cx="2749446" cy="1421255"/>
          </a:xfrm>
          <a:prstGeom prst="rect">
            <a:avLst/>
          </a:prstGeom>
          <a:ln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F1BE19E-AC80-431A-8090-8CEFB34635B5}"/>
              </a:ext>
            </a:extLst>
          </p:cNvPr>
          <p:cNvSpPr txBox="1"/>
          <p:nvPr/>
        </p:nvSpPr>
        <p:spPr>
          <a:xfrm>
            <a:off x="8648473" y="2722553"/>
            <a:ext cx="2749446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Lunar Roving Vehicle (LRV) spraying regolith during Apollo 16 mission,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(NASA Photo S72-37002)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07E124-722C-664E-5967-19D5BC48688F}"/>
              </a:ext>
            </a:extLst>
          </p:cNvPr>
          <p:cNvSpPr txBox="1"/>
          <p:nvPr/>
        </p:nvSpPr>
        <p:spPr>
          <a:xfrm>
            <a:off x="8213964" y="6073116"/>
            <a:ext cx="2922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[ As presented &gt; 1 yr. ago ]</a:t>
            </a:r>
          </a:p>
        </p:txBody>
      </p:sp>
    </p:spTree>
    <p:extLst>
      <p:ext uri="{BB962C8B-B14F-4D97-AF65-F5344CB8AC3E}">
        <p14:creationId xmlns:p14="http://schemas.microsoft.com/office/powerpoint/2010/main" val="4291356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CCD990-C922-5CBC-34E6-A09680B5115F}"/>
              </a:ext>
            </a:extLst>
          </p:cNvPr>
          <p:cNvSpPr txBox="1"/>
          <p:nvPr/>
        </p:nvSpPr>
        <p:spPr>
          <a:xfrm>
            <a:off x="533396" y="186859"/>
            <a:ext cx="10752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ysClr val="window" lastClr="FFFFFF">
                    <a:lumMod val="85000"/>
                  </a:sysClr>
                </a:solidFill>
                <a:latin typeface="Arial Bold" charset="0"/>
                <a:ea typeface="ＭＳ Ｐゴシック" charset="-128"/>
                <a:cs typeface="ＭＳ Ｐゴシック" charset="-128"/>
              </a:rPr>
              <a:t>Dust Mitigation Best Practices Guide </a:t>
            </a:r>
            <a:r>
              <a:rPr lang="en-US" sz="3600" dirty="0">
                <a:latin typeface="Arial Bold" charset="0"/>
                <a:ea typeface="ＭＳ Ｐゴシック" charset="-128"/>
                <a:cs typeface="ＭＳ Ｐゴシック" charset="-128"/>
              </a:rPr>
              <a:t>- Contents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C94F36-92F1-0298-CB58-849CE627D1CB}"/>
              </a:ext>
            </a:extLst>
          </p:cNvPr>
          <p:cNvSpPr txBox="1"/>
          <p:nvPr/>
        </p:nvSpPr>
        <p:spPr>
          <a:xfrm>
            <a:off x="609597" y="1720882"/>
            <a:ext cx="640861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1.0 Introduction and Rationale 			   p.1</a:t>
            </a:r>
          </a:p>
          <a:p>
            <a:pPr algn="l"/>
            <a:r>
              <a:rPr lang="en-US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2.0 Dust Mitigation Overview </a:t>
            </a:r>
          </a:p>
          <a:p>
            <a:pPr algn="l"/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 The ART of Lunar Dust Mitigation </a:t>
            </a:r>
          </a:p>
          <a:p>
            <a:pPr algn="l"/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 Technique Categorizing: Avoid, Remove, Tolerate </a:t>
            </a:r>
          </a:p>
          <a:p>
            <a:pPr algn="l"/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 Specific Areas of Concern</a:t>
            </a:r>
          </a:p>
          <a:p>
            <a:pPr algn="l"/>
            <a:r>
              <a:rPr lang="en-US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3.0 Optical Surfaces </a:t>
            </a:r>
          </a:p>
          <a:p>
            <a:pPr algn="l"/>
            <a:r>
              <a:rPr lang="en-US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4.0 Radiator and Thermal Control Surfaces </a:t>
            </a:r>
          </a:p>
          <a:p>
            <a:pPr algn="l"/>
            <a:r>
              <a:rPr lang="en-US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5.0 Communications Antennas and Electronics </a:t>
            </a:r>
          </a:p>
          <a:p>
            <a:pPr algn="l"/>
            <a:r>
              <a:rPr lang="en-US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6.0 Mechanisms and Mechanical Assemblies </a:t>
            </a:r>
          </a:p>
          <a:p>
            <a:pPr algn="l"/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6.1 Bearings and Gears </a:t>
            </a:r>
          </a:p>
          <a:p>
            <a:pPr algn="l"/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6.2 Seals </a:t>
            </a:r>
          </a:p>
          <a:p>
            <a:pPr algn="l"/>
            <a:r>
              <a:rPr lang="en-US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7.0 Spacesuit Fabrics </a:t>
            </a:r>
          </a:p>
          <a:p>
            <a:pPr algn="l"/>
            <a:r>
              <a:rPr lang="en-US" b="0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8.0 Human Health</a:t>
            </a:r>
          </a:p>
          <a:p>
            <a:pPr algn="l"/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9.0 For Further Reading</a:t>
            </a:r>
          </a:p>
          <a:p>
            <a:pPr algn="l"/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10.0 Concluding Remarks				   p.38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1E4989-B741-399D-3903-85E7489C4C64}"/>
              </a:ext>
            </a:extLst>
          </p:cNvPr>
          <p:cNvSpPr txBox="1"/>
          <p:nvPr/>
        </p:nvSpPr>
        <p:spPr>
          <a:xfrm>
            <a:off x="7510583" y="1641245"/>
            <a:ext cx="38373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Take-Away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the extent possible - </a:t>
            </a:r>
          </a:p>
          <a:p>
            <a:r>
              <a:rPr lang="en-US" sz="20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design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avoid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dust exposure, or</a:t>
            </a: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*if* possible, 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remove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dust, </a:t>
            </a: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just design to 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tolerate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some level of dust loading in operation.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5AE90F-82EA-7037-0AEB-B28CC518DC28}"/>
              </a:ext>
            </a:extLst>
          </p:cNvPr>
          <p:cNvSpPr txBox="1"/>
          <p:nvPr/>
        </p:nvSpPr>
        <p:spPr>
          <a:xfrm>
            <a:off x="183653" y="1223117"/>
            <a:ext cx="1871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of Contents: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D9A037-A537-4CA0-A944-95332A0D2F81}"/>
              </a:ext>
            </a:extLst>
          </p:cNvPr>
          <p:cNvSpPr txBox="1"/>
          <p:nvPr/>
        </p:nvSpPr>
        <p:spPr>
          <a:xfrm>
            <a:off x="7510582" y="4071836"/>
            <a:ext cx="366541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Topics focused on lunar surface operation consequences, much less emphasis on cabin interior (filtration) / human health or on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Conops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mitigations.</a:t>
            </a:r>
          </a:p>
        </p:txBody>
      </p:sp>
    </p:spTree>
    <p:extLst>
      <p:ext uri="{BB962C8B-B14F-4D97-AF65-F5344CB8AC3E}">
        <p14:creationId xmlns:p14="http://schemas.microsoft.com/office/powerpoint/2010/main" val="4166696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CCD990-C922-5CBC-34E6-A09680B5115F}"/>
              </a:ext>
            </a:extLst>
          </p:cNvPr>
          <p:cNvSpPr txBox="1"/>
          <p:nvPr/>
        </p:nvSpPr>
        <p:spPr>
          <a:xfrm>
            <a:off x="533396" y="186859"/>
            <a:ext cx="10752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ysClr val="window" lastClr="FFFFFF">
                    <a:lumMod val="85000"/>
                  </a:sysClr>
                </a:solidFill>
                <a:latin typeface="Arial Bold" charset="0"/>
                <a:ea typeface="ＭＳ Ｐゴシック" charset="-128"/>
                <a:cs typeface="ＭＳ Ｐゴシック" charset="-128"/>
              </a:rPr>
              <a:t>Dust Mitigation Best Practices Guide </a:t>
            </a:r>
            <a:r>
              <a:rPr lang="en-US" sz="3600" dirty="0">
                <a:latin typeface="Arial Bold" charset="0"/>
                <a:ea typeface="ＭＳ Ｐゴシック" charset="-128"/>
                <a:cs typeface="ＭＳ Ｐゴシック" charset="-128"/>
              </a:rPr>
              <a:t>- Contents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C94F36-92F1-0298-CB58-849CE627D1CB}"/>
              </a:ext>
            </a:extLst>
          </p:cNvPr>
          <p:cNvSpPr txBox="1"/>
          <p:nvPr/>
        </p:nvSpPr>
        <p:spPr>
          <a:xfrm>
            <a:off x="586160" y="2252330"/>
            <a:ext cx="721359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Appendix A - Lunar Dust - What Is It?			   pp. 39 - 64</a:t>
            </a:r>
          </a:p>
          <a:p>
            <a:pPr algn="l"/>
            <a:endParaRPr lang="en-U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Appendix B - Measuring Lunar Dust and Simulants	   pp. 65 - 75</a:t>
            </a:r>
          </a:p>
          <a:p>
            <a:pPr algn="l"/>
            <a:endParaRPr lang="en-U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Appendix C - Inertial Particle Removal			   pp. 77 - 80</a:t>
            </a:r>
          </a:p>
          <a:p>
            <a:pPr algn="l"/>
            <a:endParaRPr lang="en-U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Appendix D - Terrestrial Dust Mitigation Best Practices	   pp. 81 - 83</a:t>
            </a:r>
          </a:p>
          <a:p>
            <a:pPr algn="l"/>
            <a:endParaRPr lang="en-U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Appendix E - Nomenclature				   pp. 85 - 88</a:t>
            </a:r>
          </a:p>
          <a:p>
            <a:pPr algn="l"/>
            <a:endParaRPr lang="en-U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					   pp. 89 - 94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5AE90F-82EA-7037-0AEB-B28CC518DC28}"/>
              </a:ext>
            </a:extLst>
          </p:cNvPr>
          <p:cNvSpPr txBox="1"/>
          <p:nvPr/>
        </p:nvSpPr>
        <p:spPr>
          <a:xfrm>
            <a:off x="183652" y="1223117"/>
            <a:ext cx="4388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of Contents (continued):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EA0671-34D9-815A-9E7C-279BAB6BF320}"/>
              </a:ext>
            </a:extLst>
          </p:cNvPr>
          <p:cNvSpPr txBox="1"/>
          <p:nvPr/>
        </p:nvSpPr>
        <p:spPr>
          <a:xfrm>
            <a:off x="7659083" y="2211762"/>
            <a:ext cx="4239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Synopsis of the Lunar Sourcebook, +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843C0-3B22-669F-0ED9-AFB86D5448D9}"/>
              </a:ext>
            </a:extLst>
          </p:cNvPr>
          <p:cNvSpPr txBox="1"/>
          <p:nvPr/>
        </p:nvSpPr>
        <p:spPr>
          <a:xfrm>
            <a:off x="7670811" y="2770554"/>
            <a:ext cx="4239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to quantify testing amounts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745719-D57D-559C-461C-67F03CD73B50}"/>
              </a:ext>
            </a:extLst>
          </p:cNvPr>
          <p:cNvSpPr txBox="1"/>
          <p:nvPr/>
        </p:nvSpPr>
        <p:spPr>
          <a:xfrm>
            <a:off x="7670806" y="3356707"/>
            <a:ext cx="422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Basis for limited use on small particles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36AAE0-A9FA-C987-404D-A246B2A877C7}"/>
              </a:ext>
            </a:extLst>
          </p:cNvPr>
          <p:cNvSpPr txBox="1"/>
          <p:nvPr/>
        </p:nvSpPr>
        <p:spPr>
          <a:xfrm>
            <a:off x="7674719" y="4970585"/>
            <a:ext cx="3595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Six pages long - a useful start!</a:t>
            </a:r>
          </a:p>
        </p:txBody>
      </p:sp>
    </p:spTree>
    <p:extLst>
      <p:ext uri="{BB962C8B-B14F-4D97-AF65-F5344CB8AC3E}">
        <p14:creationId xmlns:p14="http://schemas.microsoft.com/office/powerpoint/2010/main" val="3720612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0199" y="225934"/>
            <a:ext cx="11609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ysClr val="window" lastClr="FFFFFF">
                    <a:lumMod val="85000"/>
                  </a:sysClr>
                </a:solidFill>
                <a:latin typeface="Arial Bold" charset="0"/>
                <a:ea typeface="ＭＳ Ｐゴシック" charset="-128"/>
                <a:cs typeface="ＭＳ Ｐゴシック" charset="-128"/>
              </a:rPr>
              <a:t>Lunar Dust Tolerance - Terrestrial Testing Concerns</a:t>
            </a: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146092" y="1346475"/>
            <a:ext cx="8232000" cy="495211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fidelity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38188" lvl="1" indent="-280988" defTabSz="9144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simulant dust effects to be measured dictate the </a:t>
            </a:r>
            <a:r>
              <a:rPr lang="en-US" sz="16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and fidelity of testing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needed, particularly if comparing mitigation scheme effectiveness.</a:t>
            </a:r>
          </a:p>
          <a:p>
            <a:pPr marL="738188" lvl="1" indent="-280988" defTabSz="9144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dust mitigation is to be used, the approaches involve either avoiding lunar dust exposure, removing particulates as possible, or tolerating particulates during surface operations - or some combination of those three general approaches.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Fidelity determinants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simulant(s) to use, and particle size range of interest</a:t>
            </a:r>
          </a:p>
          <a:p>
            <a:pPr lvl="2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LSIC, and other websites - e.g., Univ. of Central Florida, Colorado School of Mines.</a:t>
            </a:r>
          </a:p>
          <a:p>
            <a:pPr lvl="2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Classifications and Requirements for Testing Systems and Hardware To Be Exposed To Dust in Planetary Environments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NASA Standard 1008 (2021),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https://ntrs.nasa.gov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2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Lunar Regolith Simulant User’s Guide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Schrader et al., NASA TM-2010-216446    (being updated!)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Vacuum level required / achievable with simulant, if relevant.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Simulant particle surface cleanliness / reactivity, if relevant.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Electrostatic field environment, if relevant.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789664" y="663575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800" kern="1200" baseline="0" smtClean="0">
                <a:solidFill>
                  <a:schemeClr val="tx1"/>
                </a:solidFill>
                <a:latin typeface="Arial" charset="0"/>
                <a:ea typeface="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C508F0-1AA7-8449-B96D-5FDB74B9F69F}" type="slidenum">
              <a:rPr lang="en-US" smtClean="0">
                <a:solidFill>
                  <a:schemeClr val="bg1"/>
                </a:solidFill>
              </a:rPr>
              <a:pPr/>
              <a:t>6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E2EFD2-FEB0-4797-939E-CA9E8E14E259}"/>
              </a:ext>
            </a:extLst>
          </p:cNvPr>
          <p:cNvSpPr txBox="1"/>
          <p:nvPr/>
        </p:nvSpPr>
        <p:spPr>
          <a:xfrm>
            <a:off x="8441018" y="6074789"/>
            <a:ext cx="32460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Uniform Dust Deposition System,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Gerdts et al., NASA TM-20210024128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1BE19E-AC80-431A-8090-8CEFB34635B5}"/>
              </a:ext>
            </a:extLst>
          </p:cNvPr>
          <p:cNvSpPr txBox="1"/>
          <p:nvPr/>
        </p:nvSpPr>
        <p:spPr>
          <a:xfrm>
            <a:off x="8609398" y="3191486"/>
            <a:ext cx="2841814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Low temperature mechanism seal - dust tolerance testing,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Delgado et al., NASA TM-2013-216587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6F41ED-FE6D-0DB0-08FE-59974F1ECB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6181" y="1306006"/>
            <a:ext cx="2511426" cy="18817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A47F08C-F2B1-67BC-05DB-8181AC0C66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8473" y="4032892"/>
            <a:ext cx="2807374" cy="204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431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B2D766-53CB-870F-D67D-946D2DEF3ED1}"/>
              </a:ext>
            </a:extLst>
          </p:cNvPr>
          <p:cNvSpPr txBox="1"/>
          <p:nvPr/>
        </p:nvSpPr>
        <p:spPr>
          <a:xfrm>
            <a:off x="533396" y="186859"/>
            <a:ext cx="10439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ysClr val="window" lastClr="FFFFFF">
                    <a:lumMod val="85000"/>
                  </a:sysClr>
                </a:solidFill>
                <a:latin typeface="Arial Bold" charset="0"/>
                <a:ea typeface="ＭＳ Ｐゴシック" charset="-128"/>
                <a:cs typeface="ＭＳ Ｐゴシック" charset="-128"/>
              </a:rPr>
              <a:t>Dust Mitigation Best Practices Guide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701806-BD6B-05B6-2E55-C72DE3A18A82}"/>
              </a:ext>
            </a:extLst>
          </p:cNvPr>
          <p:cNvSpPr txBox="1"/>
          <p:nvPr/>
        </p:nvSpPr>
        <p:spPr>
          <a:xfrm>
            <a:off x="508008" y="1774098"/>
            <a:ext cx="68619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resources: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Levine, Joel S. (Ed.) (2021) “</a:t>
            </a:r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Impact of Lunar Dust on Human Exploration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Newcastle: Cambridge Scholars Publishing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“</a:t>
            </a:r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Lunar Dust and Its Impact on Human Exploration: A NASA Engineering and Safety Center (NESC) Workshop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TM-2020-5008219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(2021) “</a:t>
            </a:r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Classifications and Requirements for Testing Systems and Hardware To Be Exposed To Dust in Planetary Environments”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NASA-STD-1008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Schrader, C.M., Rickman, D.L., McLemore, C.A., &amp;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Fikes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J.C. (2010) “</a:t>
            </a:r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Lunar Regolith Simulant User's Guide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 TM-2010-216446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Gaier, J.R. (2005) “</a:t>
            </a:r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Effects of Lunar Dust on EVA Systems During the Apollo Missions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TM-2005-213610</a:t>
            </a:r>
          </a:p>
          <a:p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publications are available at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https://ntrs.nasa.gov/search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including: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“Lunar Dust Mitigation: A Guide and Reference First Edition (2021)”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TP-20220018746</a:t>
            </a:r>
          </a:p>
          <a:p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0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Guide contributors - </a:t>
            </a:r>
            <a:r>
              <a:rPr lang="en-US" sz="20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thank-you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5" name="Picture 4" descr="Image of TP-20220018746 cover page.&#10;">
            <a:extLst>
              <a:ext uri="{FF2B5EF4-FFF2-40B4-BE49-F238E27FC236}">
                <a16:creationId xmlns:a16="http://schemas.microsoft.com/office/drawing/2014/main" id="{93A8848F-0EFD-0C2C-8907-2EFD82722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382" y="1375512"/>
            <a:ext cx="4097057" cy="527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371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B2D766-53CB-870F-D67D-946D2DEF3ED1}"/>
              </a:ext>
            </a:extLst>
          </p:cNvPr>
          <p:cNvSpPr txBox="1"/>
          <p:nvPr/>
        </p:nvSpPr>
        <p:spPr>
          <a:xfrm>
            <a:off x="533396" y="186859"/>
            <a:ext cx="10439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ysClr val="window" lastClr="FFFFFF">
                    <a:lumMod val="85000"/>
                  </a:sysClr>
                </a:solidFill>
                <a:latin typeface="Arial Bold" charset="0"/>
                <a:ea typeface="ＭＳ Ｐゴシック" charset="-128"/>
                <a:cs typeface="ＭＳ Ｐゴシック" charset="-128"/>
              </a:rPr>
              <a:t>Dust Mitigation Best Practices Guide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701806-BD6B-05B6-2E55-C72DE3A18A82}"/>
              </a:ext>
            </a:extLst>
          </p:cNvPr>
          <p:cNvSpPr txBox="1"/>
          <p:nvPr/>
        </p:nvSpPr>
        <p:spPr>
          <a:xfrm>
            <a:off x="4353171" y="3219940"/>
            <a:ext cx="21210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Thank-you!</a:t>
            </a:r>
          </a:p>
        </p:txBody>
      </p:sp>
    </p:spTree>
    <p:extLst>
      <p:ext uri="{BB962C8B-B14F-4D97-AF65-F5344CB8AC3E}">
        <p14:creationId xmlns:p14="http://schemas.microsoft.com/office/powerpoint/2010/main" val="4062052894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88085971FC764CA3B6AB8EFE560961" ma:contentTypeVersion="4" ma:contentTypeDescription="Create a new document." ma:contentTypeScope="" ma:versionID="bb4cb31e228017f16fcf1c43232b5d75">
  <xsd:schema xmlns:xsd="http://www.w3.org/2001/XMLSchema" xmlns:xs="http://www.w3.org/2001/XMLSchema" xmlns:p="http://schemas.microsoft.com/office/2006/metadata/properties" xmlns:ns2="29d62cbe-13e5-492d-b24d-bdb9cbcb56f6" xmlns:ns3="5b47f445-673d-4a3f-b1be-bffda735f20d" targetNamespace="http://schemas.microsoft.com/office/2006/metadata/properties" ma:root="true" ma:fieldsID="3e9857134dcd12ace5bd86f1dfe13e5f" ns2:_="" ns3:_="">
    <xsd:import namespace="29d62cbe-13e5-492d-b24d-bdb9cbcb56f6"/>
    <xsd:import namespace="5b47f445-673d-4a3f-b1be-bffda735f20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d62cbe-13e5-492d-b24d-bdb9cbcb56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47f445-673d-4a3f-b1be-bffda735f20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7AE54FD-935F-41B7-A2AD-D82757891F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7F6CF94-3835-4291-A7F5-6B61552363F6}">
  <ds:schemaRefs>
    <ds:schemaRef ds:uri="29d62cbe-13e5-492d-b24d-bdb9cbcb56f6"/>
    <ds:schemaRef ds:uri="5b47f445-673d-4a3f-b1be-bffda735f20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7D93553-E16E-4DC0-B509-91ABAE83A6C2}">
  <ds:schemaRefs>
    <ds:schemaRef ds:uri="29d62cbe-13e5-492d-b24d-bdb9cbcb56f6"/>
    <ds:schemaRef ds:uri="5b47f445-673d-4a3f-b1be-bffda735f20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3225</TotalTime>
  <Words>1172</Words>
  <Application>Microsoft Office PowerPoint</Application>
  <PresentationFormat>Widescreen</PresentationFormat>
  <Paragraphs>118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.AppleSystemUIFont</vt:lpstr>
      <vt:lpstr>Arial</vt:lpstr>
      <vt:lpstr>Arial</vt:lpstr>
      <vt:lpstr>Arial Bold</vt:lpstr>
      <vt:lpstr>Calibri</vt:lpstr>
      <vt:lpstr>Helvetica Neue</vt:lpstr>
      <vt:lpstr>Times New Roman</vt:lpstr>
      <vt:lpstr>Wingdings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GCD Annual Program Review - Project Presentation Template</dc:title>
  <dc:creator>Lee</dc:creator>
  <cp:lastModifiedBy>Abel, Phillip B. (GRC-LMT0)</cp:lastModifiedBy>
  <cp:revision>34</cp:revision>
  <cp:lastPrinted>2017-06-09T12:17:02Z</cp:lastPrinted>
  <dcterms:created xsi:type="dcterms:W3CDTF">2011-06-13T11:07:26Z</dcterms:created>
  <dcterms:modified xsi:type="dcterms:W3CDTF">2023-11-04T19:20:05Z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0x0101001988085971FC764CA3B6AB8EFE560961</vt:lpwstr>
  </property>
  <property fmtid="{D5CDD505-2E9C-101B-9397-08002B2CF9AE}" pid="3" name="Order">
    <vt:r8>939900</vt:r8>
  </property>
  <property fmtid="{D5CDD505-2E9C-101B-9397-08002B2CF9AE}" pid="4" name="ComplianceAssetId">
    <vt:lpwstr/>
  </property>
  <property fmtid="{D5CDD505-2E9C-101B-9397-08002B2CF9AE}" pid="5" name="PMDispositionComm">
    <vt:lpwstr/>
  </property>
  <property fmtid="{D5CDD505-2E9C-101B-9397-08002B2CF9AE}" pid="6" name="EvaluatorComments">
    <vt:lpwstr/>
  </property>
  <property fmtid="{D5CDD505-2E9C-101B-9397-08002B2CF9AE}" pid="7" name="Description0">
    <vt:lpwstr/>
  </property>
  <property fmtid="{D5CDD505-2E9C-101B-9397-08002B2CF9AE}" pid="8" name="ApprovedBy">
    <vt:lpwstr/>
  </property>
  <property fmtid="{D5CDD505-2E9C-101B-9397-08002B2CF9AE}" pid="9" name="Evaluators">
    <vt:lpwstr/>
  </property>
  <property fmtid="{D5CDD505-2E9C-101B-9397-08002B2CF9AE}" pid="10" name="DocumentLinkGen">
    <vt:lpwstr>, </vt:lpwstr>
  </property>
  <property fmtid="{D5CDD505-2E9C-101B-9397-08002B2CF9AE}" pid="11" name="DocumentLinkGenTest">
    <vt:lpwstr>, </vt:lpwstr>
  </property>
  <property fmtid="{D5CDD505-2E9C-101B-9397-08002B2CF9AE}" pid="12" name="MediaServiceImageTags">
    <vt:lpwstr/>
  </property>
</Properties>
</file>