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711" r:id="rId3"/>
  </p:sldMasterIdLst>
  <p:notesMasterIdLst>
    <p:notesMasterId r:id="rId27"/>
  </p:notesMasterIdLst>
  <p:sldIdLst>
    <p:sldId id="309" r:id="rId4"/>
    <p:sldId id="263" r:id="rId5"/>
    <p:sldId id="343" r:id="rId6"/>
    <p:sldId id="353" r:id="rId7"/>
    <p:sldId id="371" r:id="rId8"/>
    <p:sldId id="375" r:id="rId9"/>
    <p:sldId id="355" r:id="rId10"/>
    <p:sldId id="357" r:id="rId11"/>
    <p:sldId id="360" r:id="rId12"/>
    <p:sldId id="314" r:id="rId13"/>
    <p:sldId id="364" r:id="rId14"/>
    <p:sldId id="370" r:id="rId15"/>
    <p:sldId id="363" r:id="rId16"/>
    <p:sldId id="372" r:id="rId17"/>
    <p:sldId id="369" r:id="rId18"/>
    <p:sldId id="325" r:id="rId19"/>
    <p:sldId id="367" r:id="rId20"/>
    <p:sldId id="358" r:id="rId21"/>
    <p:sldId id="366" r:id="rId22"/>
    <p:sldId id="354" r:id="rId23"/>
    <p:sldId id="376" r:id="rId24"/>
    <p:sldId id="373" r:id="rId25"/>
    <p:sldId id="374" r:id="rId2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9D32B"/>
    <a:srgbClr val="13B2C3"/>
    <a:srgbClr val="F927D1"/>
    <a:srgbClr val="FFFFFF"/>
    <a:srgbClr val="4ED5A8"/>
    <a:srgbClr val="00B0F0"/>
    <a:srgbClr val="71DD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5" autoAdjust="0"/>
    <p:restoredTop sz="89894" autoAdjust="0"/>
  </p:normalViewPr>
  <p:slideViewPr>
    <p:cSldViewPr snapToGrid="0">
      <p:cViewPr varScale="1">
        <p:scale>
          <a:sx n="90" d="100"/>
          <a:sy n="90" d="100"/>
        </p:scale>
        <p:origin x="1344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FD45C1F-1E6C-4923-BEED-84EB082800B2}" type="datetimeFigureOut">
              <a:rPr lang="en-US" smtClean="0"/>
              <a:t>11/6/2023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A97A043-92C9-4834-B721-3C1AE05C4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73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B5DF-26F5-4CEF-B2C2-1F71EF77355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46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78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Classification is important because different aspects of uncertainty answer different questions…two examples</a:t>
            </a:r>
          </a:p>
          <a:p>
            <a:r>
              <a:rPr lang="en-US" dirty="0">
                <a:solidFill>
                  <a:srgbClr val="7030A0"/>
                </a:solidFill>
              </a:rPr>
              <a:t>- Customers looking to compare test results with CFD results are more concerned with systematic uncertainty effects.</a:t>
            </a:r>
          </a:p>
          <a:p>
            <a:r>
              <a:rPr lang="en-US" dirty="0">
                <a:solidFill>
                  <a:srgbClr val="13B2C3"/>
                </a:solidFill>
              </a:rPr>
              <a:t>- Customers testing for the effect of model changes will be more concerned about random uncertainty effects.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07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PSL team obtained test data to aid in understanding baseline random uncertainty from ASME nozzle test</a:t>
            </a:r>
          </a:p>
          <a:p>
            <a:r>
              <a:rPr lang="en-US" baseline="0" dirty="0"/>
              <a:t>MUA team has put together a simulation to estimate systematic uncertainty in the ASME test envelope</a:t>
            </a:r>
          </a:p>
          <a:p>
            <a:r>
              <a:rPr lang="en-US" baseline="0" dirty="0"/>
              <a:t>Customers are encouraged to incorporate repeats within their test matrices to get test-specific repeatability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02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“canonicalization”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24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main variables of interest</a:t>
            </a:r>
          </a:p>
          <a:p>
            <a:r>
              <a:rPr lang="en-US" dirty="0"/>
              <a:t>Summary estimate can be viewed as a “ceiling” estimate</a:t>
            </a:r>
            <a:r>
              <a:rPr lang="en-US" baseline="0" dirty="0"/>
              <a:t> underneath which “within test” variability would be expected to stay</a:t>
            </a:r>
          </a:p>
          <a:p>
            <a:endParaRPr lang="en-US" baseline="0" dirty="0"/>
          </a:p>
          <a:p>
            <a:r>
              <a:rPr lang="en-US" baseline="0" dirty="0"/>
              <a:t>This is a baseline estimate; more time = more data = more robust estimates</a:t>
            </a:r>
          </a:p>
          <a:p>
            <a:endParaRPr lang="en-US" baseline="0" dirty="0"/>
          </a:p>
          <a:p>
            <a:r>
              <a:rPr lang="en-US" baseline="0" dirty="0"/>
              <a:t>Customers encouraged to obtain some repeats; can use this summary model to target small number of set points to repeat and ensure variability levels are acceptable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06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 of full test sequence: Uncertainty from calibration tests and their effects on variables calculated in customer test captured in the simulation and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34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though there’s a lot involved in its</a:t>
            </a:r>
            <a:r>
              <a:rPr lang="en-US" baseline="0" dirty="0"/>
              <a:t> calculation, station 1 mass flow is very straightforward since dependent only on live measurements and constant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98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Order of magnitude scale differences between random and systematic</a:t>
            </a:r>
            <a:r>
              <a:rPr lang="en-US" baseline="0" dirty="0"/>
              <a:t> – this is a typical finding</a:t>
            </a:r>
          </a:p>
          <a:p>
            <a:r>
              <a:rPr lang="en-US" baseline="0" dirty="0"/>
              <a:t>There is likely room for improvement here but still need to investigate source contribution levels to see where majority of uncertainty is coming from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71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sequence</a:t>
            </a:r>
            <a:r>
              <a:rPr lang="en-US" baseline="0" dirty="0"/>
              <a:t> of calibrations/corrections for PSL</a:t>
            </a:r>
          </a:p>
          <a:p>
            <a:r>
              <a:rPr lang="en-US" baseline="0" dirty="0"/>
              <a:t>Uncertainties present during calibration tests are fossilized into the correction terms used “downstream”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1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Order of magnitude scale differences between random and systematic</a:t>
            </a:r>
            <a:r>
              <a:rPr lang="en-US" baseline="0" dirty="0"/>
              <a:t> – this is a typical finding</a:t>
            </a:r>
          </a:p>
          <a:p>
            <a:r>
              <a:rPr lang="en-US" baseline="0" dirty="0"/>
              <a:t>There is likely room for improvement here but still need to investigate source contribution levels to see where majority of uncertainty is coming from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21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9D93F6-24EA-44F7-832B-B3A1870F6A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10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UPC charts and the information it provides, we can continue to iterate to see if the “long pole” is easily reducible or what it would take to reduce it</a:t>
            </a:r>
          </a:p>
          <a:p>
            <a:r>
              <a:rPr lang="en-US" dirty="0"/>
              <a:t>Can use code already set up for MC to run simulations of improvements to find how beneficial they are to enable decision making about improvement efforts (cost/benefit analysis)</a:t>
            </a:r>
          </a:p>
          <a:p>
            <a:r>
              <a:rPr lang="en-US" dirty="0"/>
              <a:t>Note that these improvements are not added cost (except for this analysis) – no additional testing required, using current data this is expected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97A043-92C9-4834-B721-3C1AE05C46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07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43953" y="6597653"/>
            <a:ext cx="371476" cy="182563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B3E41AA-BC56-40CC-B51B-297F93C4EA82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5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5/18/2016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52115" y="6596066"/>
            <a:ext cx="363312" cy="192087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46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5/18/2016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C5C8D-20D9-4720-977C-7F1139372AC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88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65839-D6DC-4288-9AA5-E88FDBCD058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3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A2C45-F3D2-42BE-9630-3E956818BD13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1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E8F43-D6DC-4652-9974-EB8BBDE7BF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6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00E39-33B3-4819-AC28-D64CA3D9A28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37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8EC39-17F9-43E5-945A-866F2991EF12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7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52C90-E8EF-4AC9-9E5B-2163AFAAC45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8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B0C2-7F2E-45EC-8592-1763A8AB8F51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7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93700"/>
            <a:ext cx="1943100" cy="5778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93700"/>
            <a:ext cx="5676900" cy="5778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DDC32-30A8-4EB4-BDE5-DAC37E3C6E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216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393700"/>
            <a:ext cx="7239000" cy="7493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9CD0-A0CE-4E8E-A4EF-FCDC00566127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45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43953" y="6597653"/>
            <a:ext cx="371476" cy="182563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B3E41AA-BC56-40CC-B51B-297F93C4EA82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340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52115" y="6596066"/>
            <a:ext cx="363312" cy="192087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54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C5C8D-20D9-4720-977C-7F1139372AC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16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65839-D6DC-4288-9AA5-E88FDBCD058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235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A2C45-F3D2-42BE-9630-3E956818BD13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481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E8F43-D6DC-4652-9974-EB8BBDE7BF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107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00E39-33B3-4819-AC28-D64CA3D9A28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52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8EC39-17F9-43E5-945A-866F2991EF12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81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52C90-E8EF-4AC9-9E5B-2163AFAAC45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02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B0C2-7F2E-45EC-8592-1763A8AB8F51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94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93700"/>
            <a:ext cx="1943100" cy="5778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93700"/>
            <a:ext cx="5676900" cy="5778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DDC32-30A8-4EB4-BDE5-DAC37E3C6E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48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393700"/>
            <a:ext cx="7239000" cy="7493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9CD0-A0CE-4E8E-A4EF-FCDC00566127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83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563081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52115" y="6596062"/>
            <a:ext cx="363312" cy="192087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251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C5C8D-20D9-4720-977C-7F1139372AC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16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65839-D6DC-4288-9AA5-E88FDBCD0585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04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A2C45-F3D2-42BE-9630-3E956818BD13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979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E8F43-D6DC-4652-9974-EB8BBDE7BF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06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00E39-33B3-4819-AC28-D64CA3D9A28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584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8EC39-17F9-43E5-945A-866F2991EF12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822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52C90-E8EF-4AC9-9E5B-2163AFAAC454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960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0B0C2-7F2E-45EC-8592-1763A8AB8F51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9928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93700"/>
            <a:ext cx="1943100" cy="5778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93700"/>
            <a:ext cx="5676900" cy="5778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DDC32-30A8-4EB4-BDE5-DAC37E3C6E8F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772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393700"/>
            <a:ext cx="7239000" cy="7493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9CD0-A0CE-4E8E-A4EF-FCDC00566127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6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1450" y="6523038"/>
            <a:ext cx="48958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rgbClr val="3D86AB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9459" y="6596066"/>
            <a:ext cx="395969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E69178-E468-4449-A2EE-4C2C20EA39B1}" type="slidenum">
              <a:rPr lang="en-US" smtClean="0">
                <a:solidFill>
                  <a:srgbClr val="00329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13550" y="6597650"/>
            <a:ext cx="762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51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265115" y="6537325"/>
            <a:ext cx="85550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003296"/>
              </a:solidFill>
              <a:latin typeface="Times" pitchFamily="18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84151" y="84143"/>
            <a:ext cx="2183611" cy="20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1" dirty="0">
                <a:solidFill>
                  <a:srgbClr val="003296"/>
                </a:solidFill>
                <a:latin typeface="Helvetica" pitchFamily="1" charset="0"/>
              </a:rPr>
              <a:t>National Aeronautics and Space Administration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6164266" y="6535743"/>
            <a:ext cx="2751137" cy="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25" dirty="0">
                <a:solidFill>
                  <a:srgbClr val="0A075A"/>
                </a:solidFill>
              </a:rPr>
              <a:t>www.nasa.gov</a:t>
            </a:r>
            <a:endParaRPr lang="en-US" sz="825" dirty="0">
              <a:solidFill>
                <a:srgbClr val="003296"/>
              </a:solidFill>
            </a:endParaRPr>
          </a:p>
        </p:txBody>
      </p:sp>
      <p:sp>
        <p:nvSpPr>
          <p:cNvPr id="103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952500" y="393700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4" name="Group 24"/>
          <p:cNvGrpSpPr>
            <a:grpSpLocks/>
          </p:cNvGrpSpPr>
          <p:nvPr/>
        </p:nvGrpSpPr>
        <p:grpSpPr bwMode="auto">
          <a:xfrm>
            <a:off x="8264528" y="60331"/>
            <a:ext cx="727075" cy="720725"/>
            <a:chOff x="4128" y="1248"/>
            <a:chExt cx="646" cy="639"/>
          </a:xfrm>
        </p:grpSpPr>
        <p:sp>
          <p:nvSpPr>
            <p:cNvPr id="3095" name="Oval 23"/>
            <p:cNvSpPr>
              <a:spLocks noChangeArrowheads="1"/>
            </p:cNvSpPr>
            <p:nvPr userDrawn="1"/>
          </p:nvSpPr>
          <p:spPr bwMode="auto">
            <a:xfrm>
              <a:off x="4184" y="1342"/>
              <a:ext cx="484" cy="4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003296"/>
                </a:solidFill>
                <a:latin typeface="Times" pitchFamily="18" charset="0"/>
              </a:endParaRPr>
            </a:p>
          </p:txBody>
        </p:sp>
        <p:pic>
          <p:nvPicPr>
            <p:cNvPr id="1036" name="Picture 22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28" y="1248"/>
              <a:ext cx="646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07493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5pPr>
      <a:lvl6pPr marL="342891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7pPr>
      <a:lvl8pPr marL="1028674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814368" indent="-17144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071536" indent="-171446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328705" indent="-171446" algn="l" rtl="0" eaLnBrk="0" fontAlgn="base" hangingPunct="0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5pPr>
      <a:lvl6pPr marL="1671597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6pPr>
      <a:lvl7pPr marL="2014488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7pPr>
      <a:lvl8pPr marL="2357380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8pPr>
      <a:lvl9pPr marL="2700271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1450" y="6523038"/>
            <a:ext cx="48958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rgbClr val="3D86AB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9459" y="6596066"/>
            <a:ext cx="395969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E69178-E468-4449-A2EE-4C2C20EA39B1}" type="slidenum">
              <a:rPr lang="en-US" smtClean="0">
                <a:solidFill>
                  <a:srgbClr val="00329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13550" y="6597650"/>
            <a:ext cx="762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51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265115" y="6537325"/>
            <a:ext cx="85550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003296"/>
              </a:solidFill>
              <a:latin typeface="Times" pitchFamily="18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84151" y="84143"/>
            <a:ext cx="2183611" cy="20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1" dirty="0">
                <a:solidFill>
                  <a:srgbClr val="003296"/>
                </a:solidFill>
                <a:latin typeface="Helvetica" pitchFamily="1" charset="0"/>
              </a:rPr>
              <a:t>National Aeronautics and Space Administration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6164266" y="6535743"/>
            <a:ext cx="2751137" cy="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25" dirty="0">
                <a:solidFill>
                  <a:srgbClr val="0A075A"/>
                </a:solidFill>
              </a:rPr>
              <a:t>www.nasa.gov</a:t>
            </a:r>
            <a:endParaRPr lang="en-US" sz="825" dirty="0">
              <a:solidFill>
                <a:srgbClr val="003296"/>
              </a:solidFill>
            </a:endParaRPr>
          </a:p>
        </p:txBody>
      </p:sp>
      <p:sp>
        <p:nvSpPr>
          <p:cNvPr id="103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952500" y="393700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4" name="Group 24"/>
          <p:cNvGrpSpPr>
            <a:grpSpLocks/>
          </p:cNvGrpSpPr>
          <p:nvPr/>
        </p:nvGrpSpPr>
        <p:grpSpPr bwMode="auto">
          <a:xfrm>
            <a:off x="8264528" y="60331"/>
            <a:ext cx="727075" cy="720725"/>
            <a:chOff x="4128" y="1248"/>
            <a:chExt cx="646" cy="639"/>
          </a:xfrm>
        </p:grpSpPr>
        <p:sp>
          <p:nvSpPr>
            <p:cNvPr id="3095" name="Oval 23"/>
            <p:cNvSpPr>
              <a:spLocks noChangeArrowheads="1"/>
            </p:cNvSpPr>
            <p:nvPr userDrawn="1"/>
          </p:nvSpPr>
          <p:spPr bwMode="auto">
            <a:xfrm>
              <a:off x="4184" y="1342"/>
              <a:ext cx="484" cy="4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 dirty="0">
                <a:solidFill>
                  <a:srgbClr val="003296"/>
                </a:solidFill>
                <a:latin typeface="Times" pitchFamily="18" charset="0"/>
              </a:endParaRPr>
            </a:p>
          </p:txBody>
        </p:sp>
        <p:pic>
          <p:nvPicPr>
            <p:cNvPr id="1036" name="Picture 22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28" y="1248"/>
              <a:ext cx="646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5872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5pPr>
      <a:lvl6pPr marL="342891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7pPr>
      <a:lvl8pPr marL="1028674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814368" indent="-171446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071536" indent="-171446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328705" indent="-171446" algn="l" rtl="0" eaLnBrk="0" fontAlgn="base" hangingPunct="0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5pPr>
      <a:lvl6pPr marL="1671597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6pPr>
      <a:lvl7pPr marL="2014488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7pPr>
      <a:lvl8pPr marL="2357380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8pPr>
      <a:lvl9pPr marL="2700271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1450" y="6523038"/>
            <a:ext cx="48958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rgbClr val="3D86AB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9457" y="6596062"/>
            <a:ext cx="395969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E69178-E468-4449-A2EE-4C2C20EA39B1}" type="slidenum">
              <a:rPr lang="en-US" smtClean="0">
                <a:solidFill>
                  <a:srgbClr val="00329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13550" y="6597650"/>
            <a:ext cx="762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45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3296"/>
                </a:solidFill>
              </a:rPr>
              <a:t>3/17/2016</a:t>
            </a:r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265114" y="6537325"/>
            <a:ext cx="855503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3296"/>
              </a:solidFill>
              <a:latin typeface="Times" pitchFamily="18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184150" y="84140"/>
            <a:ext cx="2183611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dirty="0">
                <a:solidFill>
                  <a:srgbClr val="003296"/>
                </a:solidFill>
                <a:latin typeface="Helvetica" pitchFamily="1" charset="0"/>
              </a:rPr>
              <a:t>National Aeronautics and Space Administration</a:t>
            </a: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6164264" y="6535739"/>
            <a:ext cx="2751137" cy="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25" dirty="0">
                <a:solidFill>
                  <a:srgbClr val="0A075A"/>
                </a:solidFill>
              </a:rPr>
              <a:t>www.nasa.gov</a:t>
            </a:r>
            <a:endParaRPr lang="en-US" sz="825" dirty="0">
              <a:solidFill>
                <a:srgbClr val="003296"/>
              </a:solidFill>
            </a:endParaRPr>
          </a:p>
        </p:txBody>
      </p:sp>
      <p:sp>
        <p:nvSpPr>
          <p:cNvPr id="103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952500" y="393700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3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34" name="Group 24"/>
          <p:cNvGrpSpPr>
            <a:grpSpLocks/>
          </p:cNvGrpSpPr>
          <p:nvPr/>
        </p:nvGrpSpPr>
        <p:grpSpPr bwMode="auto">
          <a:xfrm>
            <a:off x="8264526" y="60327"/>
            <a:ext cx="727075" cy="720725"/>
            <a:chOff x="4128" y="1248"/>
            <a:chExt cx="646" cy="639"/>
          </a:xfrm>
        </p:grpSpPr>
        <p:sp>
          <p:nvSpPr>
            <p:cNvPr id="3095" name="Oval 23"/>
            <p:cNvSpPr>
              <a:spLocks noChangeArrowheads="1"/>
            </p:cNvSpPr>
            <p:nvPr userDrawn="1"/>
          </p:nvSpPr>
          <p:spPr bwMode="auto">
            <a:xfrm>
              <a:off x="4184" y="1342"/>
              <a:ext cx="484" cy="4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3296"/>
                </a:solidFill>
                <a:latin typeface="Times" pitchFamily="18" charset="0"/>
              </a:endParaRPr>
            </a:p>
          </p:txBody>
        </p:sp>
        <p:pic>
          <p:nvPicPr>
            <p:cNvPr id="1036" name="Picture 22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28" y="1248"/>
              <a:ext cx="646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9731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814388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071563" indent="-171450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328738" indent="-171450" algn="l" rtl="0" eaLnBrk="0" fontAlgn="base" hangingPunct="0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5pPr>
      <a:lvl6pPr marL="1671638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6pPr>
      <a:lvl7pPr marL="2014538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7pPr>
      <a:lvl8pPr marL="2357438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8pPr>
      <a:lvl9pPr marL="2700338" indent="-171450" algn="l" rtl="0" eaLnBrk="1" fontAlgn="base" hangingPunct="1">
        <a:spcBef>
          <a:spcPct val="20000"/>
        </a:spcBef>
        <a:spcAft>
          <a:spcPct val="0"/>
        </a:spcAft>
        <a:buChar char="»"/>
        <a:defRPr sz="10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b="1" dirty="0"/>
              <a:t>PSL ASME Nozzle Test:</a:t>
            </a:r>
            <a:br>
              <a:rPr lang="en-US" sz="2400" b="1" dirty="0"/>
            </a:br>
            <a:r>
              <a:rPr lang="en-US" sz="2400" b="1" dirty="0"/>
              <a:t>Uncertainty Analysis</a:t>
            </a:r>
            <a:br>
              <a:rPr lang="en-US" sz="2400" b="1" dirty="0"/>
            </a:br>
            <a:r>
              <a:rPr lang="en-US" sz="2400" b="1" dirty="0"/>
              <a:t>Methods and Results</a:t>
            </a:r>
            <a:br>
              <a:rPr lang="en-US" sz="2400" b="1" dirty="0"/>
            </a:br>
            <a:endParaRPr lang="en-US" sz="28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 bwMode="auto">
          <a:xfrm>
            <a:off x="1640883" y="4335452"/>
            <a:ext cx="5862233" cy="147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>
                <a:solidFill>
                  <a:srgbClr val="003296"/>
                </a:solidFill>
              </a:rPr>
              <a:t>Turbine Engine Test Working Group (</a:t>
            </a:r>
            <a:r>
              <a:rPr lang="en-US" sz="2000" b="1" kern="0" dirty="0" err="1">
                <a:solidFill>
                  <a:srgbClr val="003296"/>
                </a:solidFill>
              </a:rPr>
              <a:t>TETWoG</a:t>
            </a:r>
            <a:r>
              <a:rPr lang="en-US" sz="2000" b="1" kern="0" dirty="0">
                <a:solidFill>
                  <a:srgbClr val="003296"/>
                </a:solidFill>
              </a:rPr>
              <a:t>)</a:t>
            </a:r>
          </a:p>
          <a:p>
            <a:endParaRPr lang="en-US" sz="2000" b="1" kern="0" dirty="0">
              <a:solidFill>
                <a:srgbClr val="003296"/>
              </a:solidFill>
            </a:endParaRPr>
          </a:p>
          <a:p>
            <a:r>
              <a:rPr lang="en-US" sz="1800" kern="0" dirty="0">
                <a:solidFill>
                  <a:srgbClr val="003296"/>
                </a:solidFill>
              </a:rPr>
              <a:t>Erin Hubbard</a:t>
            </a:r>
          </a:p>
          <a:p>
            <a:r>
              <a:rPr lang="en-US" sz="1800" kern="0" dirty="0">
                <a:solidFill>
                  <a:srgbClr val="003296"/>
                </a:solidFill>
              </a:rPr>
              <a:t>11/16/23</a:t>
            </a:r>
          </a:p>
        </p:txBody>
      </p:sp>
    </p:spTree>
    <p:extLst>
      <p:ext uri="{BB962C8B-B14F-4D97-AF65-F5344CB8AC3E}">
        <p14:creationId xmlns:p14="http://schemas.microsoft.com/office/powerpoint/2010/main" val="61758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2</a:t>
            </a:fld>
            <a:endParaRPr lang="en-US" sz="750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808808" y="460098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kern="0" dirty="0">
                <a:solidFill>
                  <a:srgbClr val="0A075A"/>
                </a:solidFill>
                <a:latin typeface="Arial"/>
              </a:rPr>
              <a:t>What is uncertainty?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8754" y="1190660"/>
            <a:ext cx="8046492" cy="195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8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7156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3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5pPr>
            <a:lvl6pPr marL="16716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6pPr>
            <a:lvl7pPr marL="20145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7pPr>
            <a:lvl8pPr marL="23574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8pPr>
            <a:lvl9pPr marL="27003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rgbClr val="0A399A"/>
                </a:solidFill>
                <a:latin typeface="Arial"/>
              </a:rPr>
              <a:t>No physical value is ever truly “known” (except occasionally within the confines of primary calibration laboratories).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rgbClr val="0A399A"/>
                </a:solidFill>
                <a:latin typeface="Arial"/>
              </a:rPr>
              <a:t>Uncertainty defines the range within which the true value is likely to fall at a given level of confidence.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rgbClr val="0A399A"/>
                </a:solidFill>
                <a:latin typeface="Arial"/>
              </a:rPr>
              <a:t>Many different sources can contribute to errors in a measured or calculated value and should be considered when estimating uncertainty.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211779" y="3429000"/>
            <a:ext cx="4720442" cy="2753572"/>
            <a:chOff x="1643545" y="2920493"/>
            <a:chExt cx="4720442" cy="2753572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1643545" y="4658409"/>
              <a:ext cx="4720442" cy="0"/>
            </a:xfrm>
            <a:prstGeom prst="straightConnector1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9" name="Right Arrow 8"/>
            <p:cNvSpPr/>
            <p:nvPr/>
          </p:nvSpPr>
          <p:spPr>
            <a:xfrm rot="5400000">
              <a:off x="3725078" y="4380256"/>
              <a:ext cx="388001" cy="101711"/>
            </a:xfrm>
            <a:prstGeom prst="right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16200000">
              <a:off x="3194088" y="4834831"/>
              <a:ext cx="372058" cy="116381"/>
            </a:xfrm>
            <a:prstGeom prst="right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defRPr/>
              </a:pPr>
              <a:endParaRPr lang="en-US" sz="135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1" name="Text Box 7"/>
            <p:cNvSpPr txBox="1"/>
            <p:nvPr/>
          </p:nvSpPr>
          <p:spPr>
            <a:xfrm>
              <a:off x="2756468" y="5064667"/>
              <a:ext cx="1247298" cy="609398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07000"/>
                </a:lnSpc>
                <a:spcAft>
                  <a:spcPts val="600"/>
                </a:spcAft>
                <a:defRPr/>
              </a:pPr>
              <a:r>
                <a:rPr lang="en-US" sz="1500" kern="0" dirty="0">
                  <a:solidFill>
                    <a:srgbClr val="4ED5A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True value </a:t>
              </a:r>
              <a:r>
                <a:rPr lang="en-US" sz="1500" b="1" i="1" kern="0" dirty="0">
                  <a:solidFill>
                    <a:srgbClr val="4ED5A8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(unknown)</a:t>
              </a:r>
              <a:endParaRPr lang="en-US" sz="1500" b="1" i="1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6"/>
            <p:cNvSpPr txBox="1"/>
            <p:nvPr/>
          </p:nvSpPr>
          <p:spPr>
            <a:xfrm>
              <a:off x="2673395" y="3254367"/>
              <a:ext cx="337389" cy="35508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lnSpc>
                  <a:spcPct val="107000"/>
                </a:lnSpc>
                <a:spcAft>
                  <a:spcPts val="600"/>
                </a:spcAft>
                <a:defRPr/>
              </a:pPr>
              <a:r>
                <a:rPr lang="en-US" sz="1500" kern="0" dirty="0">
                  <a:solidFill>
                    <a:srgbClr val="F927D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-U</a:t>
              </a:r>
            </a:p>
          </p:txBody>
        </p:sp>
        <p:sp>
          <p:nvSpPr>
            <p:cNvPr id="16" name="Text Box 7"/>
            <p:cNvSpPr txBox="1"/>
            <p:nvPr/>
          </p:nvSpPr>
          <p:spPr>
            <a:xfrm>
              <a:off x="2959984" y="3698271"/>
              <a:ext cx="1876516" cy="553882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07000"/>
                </a:lnSpc>
                <a:spcAft>
                  <a:spcPts val="600"/>
                </a:spcAft>
                <a:defRPr/>
              </a:pPr>
              <a:r>
                <a:rPr lang="en-US" sz="1500" kern="0" dirty="0">
                  <a:solidFill>
                    <a:srgbClr val="003296">
                      <a:lumMod val="75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Measured/Calculated value</a:t>
              </a:r>
              <a:endParaRPr lang="en-US" sz="1500" b="1" i="1" kern="0" dirty="0">
                <a:solidFill>
                  <a:srgbClr val="003296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2822984" y="3543595"/>
              <a:ext cx="352" cy="1102889"/>
            </a:xfrm>
            <a:prstGeom prst="line">
              <a:avLst/>
            </a:prstGeom>
            <a:noFill/>
            <a:ln w="44450" cap="flat" cmpd="sng" algn="ctr">
              <a:solidFill>
                <a:srgbClr val="F927D1"/>
              </a:solidFill>
              <a:prstDash val="solid"/>
              <a:miter lim="800000"/>
            </a:ln>
            <a:effectLst/>
          </p:spPr>
        </p:cxnSp>
        <p:sp>
          <p:nvSpPr>
            <p:cNvPr id="19" name="Text Box 15"/>
            <p:cNvSpPr txBox="1"/>
            <p:nvPr/>
          </p:nvSpPr>
          <p:spPr>
            <a:xfrm>
              <a:off x="4755713" y="3268357"/>
              <a:ext cx="398098" cy="34109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800">
                <a:lnSpc>
                  <a:spcPct val="107000"/>
                </a:lnSpc>
                <a:spcAft>
                  <a:spcPts val="600"/>
                </a:spcAft>
                <a:defRPr/>
              </a:pPr>
              <a:r>
                <a:rPr lang="en-US" sz="1500" kern="0" dirty="0">
                  <a:solidFill>
                    <a:srgbClr val="F927D1"/>
                  </a:solidFill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+U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4976275" y="3534200"/>
              <a:ext cx="352" cy="1102890"/>
            </a:xfrm>
            <a:prstGeom prst="line">
              <a:avLst/>
            </a:prstGeom>
            <a:noFill/>
            <a:ln w="44450" cap="flat" cmpd="sng" algn="ctr">
              <a:solidFill>
                <a:srgbClr val="F927D1"/>
              </a:solidFill>
              <a:prstDash val="solid"/>
              <a:miter lim="800000"/>
            </a:ln>
            <a:effectLst/>
          </p:spPr>
        </p:cxnSp>
        <p:sp>
          <p:nvSpPr>
            <p:cNvPr id="21" name="Text Box 7"/>
            <p:cNvSpPr txBox="1"/>
            <p:nvPr/>
          </p:nvSpPr>
          <p:spPr>
            <a:xfrm>
              <a:off x="3042378" y="2920493"/>
              <a:ext cx="1711728" cy="69572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07000"/>
                </a:lnSpc>
                <a:spcAft>
                  <a:spcPts val="600"/>
                </a:spcAft>
                <a:defRPr/>
              </a:pPr>
              <a:r>
                <a:rPr lang="en-US" kern="0" dirty="0">
                  <a:solidFill>
                    <a:srgbClr val="F927D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Uncertainty range</a:t>
              </a:r>
              <a:endParaRPr lang="en-US" b="1" kern="0" dirty="0">
                <a:solidFill>
                  <a:srgbClr val="F927D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Straight Arrow Connector 21"/>
            <p:cNvCxnSpPr>
              <a:stCxn id="19" idx="2"/>
              <a:endCxn id="12" idx="2"/>
            </p:cNvCxnSpPr>
            <p:nvPr/>
          </p:nvCxnSpPr>
          <p:spPr bwMode="auto">
            <a:xfrm flipH="1">
              <a:off x="2842090" y="3609456"/>
              <a:ext cx="2112672" cy="0"/>
            </a:xfrm>
            <a:prstGeom prst="straightConnector1">
              <a:avLst/>
            </a:prstGeom>
            <a:solidFill>
              <a:srgbClr val="DCEBF5"/>
            </a:solidFill>
            <a:ln w="19050" cap="flat" cmpd="sng" algn="ctr">
              <a:solidFill>
                <a:srgbClr val="F927D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D0F9809-9571-5093-BB7B-F087321B53B6}"/>
              </a:ext>
            </a:extLst>
          </p:cNvPr>
          <p:cNvSpPr txBox="1"/>
          <p:nvPr/>
        </p:nvSpPr>
        <p:spPr>
          <a:xfrm>
            <a:off x="304380" y="3302586"/>
            <a:ext cx="2026102" cy="3182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100" dirty="0">
                <a:solidFill>
                  <a:srgbClr val="F927D1"/>
                </a:solidFill>
              </a:rPr>
              <a:t>Calibration methods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Vibration effects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Data reduction algorithms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Electrical Noise</a:t>
            </a:r>
          </a:p>
          <a:p>
            <a:r>
              <a:rPr lang="en-US" sz="1100" dirty="0">
                <a:solidFill>
                  <a:srgbClr val="F927D1"/>
                </a:solidFill>
              </a:rPr>
              <a:t>Communications and timing</a:t>
            </a:r>
          </a:p>
          <a:p>
            <a:r>
              <a:rPr lang="en-US" sz="1100" dirty="0">
                <a:solidFill>
                  <a:srgbClr val="F927D1"/>
                </a:solidFill>
              </a:rPr>
              <a:t>Dynamic motion</a:t>
            </a:r>
          </a:p>
          <a:p>
            <a:r>
              <a:rPr lang="en-US" sz="1100" dirty="0">
                <a:solidFill>
                  <a:srgbClr val="F927D1"/>
                </a:solidFill>
              </a:rPr>
              <a:t>Deterioration</a:t>
            </a:r>
          </a:p>
          <a:p>
            <a:r>
              <a:rPr lang="en-US" sz="1100" dirty="0">
                <a:solidFill>
                  <a:srgbClr val="F927D1"/>
                </a:solidFill>
              </a:rPr>
              <a:t>Misalignment</a:t>
            </a:r>
          </a:p>
          <a:p>
            <a:r>
              <a:rPr lang="en-US" sz="1100" dirty="0">
                <a:solidFill>
                  <a:srgbClr val="F927D1"/>
                </a:solidFill>
              </a:rPr>
              <a:t>Leakage</a:t>
            </a:r>
          </a:p>
          <a:p>
            <a:r>
              <a:rPr lang="en-US" sz="1100" dirty="0">
                <a:solidFill>
                  <a:srgbClr val="F927D1"/>
                </a:solidFill>
              </a:rPr>
              <a:t>Corrections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Thermal effects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Math models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Simplifications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Assumptions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Response times</a:t>
            </a:r>
          </a:p>
          <a:p>
            <a:r>
              <a:rPr lang="en-US" sz="1100" dirty="0">
                <a:solidFill>
                  <a:srgbClr val="F927D1"/>
                </a:solidFill>
              </a:rPr>
              <a:t>Orifice quality</a:t>
            </a:r>
          </a:p>
          <a:p>
            <a:r>
              <a:rPr lang="en-US" sz="1100" dirty="0">
                <a:solidFill>
                  <a:srgbClr val="F927D1"/>
                </a:solidFill>
              </a:rPr>
              <a:t>Dynamic response</a:t>
            </a:r>
          </a:p>
          <a:p>
            <a:endParaRPr lang="en-US" sz="1100" dirty="0">
              <a:solidFill>
                <a:srgbClr val="F927D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6BDB5-5576-0218-45A9-CFBE4B8E2B4D}"/>
              </a:ext>
            </a:extLst>
          </p:cNvPr>
          <p:cNvSpPr txBox="1"/>
          <p:nvPr/>
        </p:nvSpPr>
        <p:spPr>
          <a:xfrm>
            <a:off x="6692191" y="3302586"/>
            <a:ext cx="2158694" cy="3182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1100" dirty="0">
                <a:solidFill>
                  <a:srgbClr val="F927D1"/>
                </a:solidFill>
              </a:rPr>
              <a:t>Measurement errors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Installation effects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Surface quality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Geometries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Wire types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Instrument drift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Deflections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Reference measurement errors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Interconnects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Nonuniformities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Condition stability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Test techniques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Hysteresis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Nonlinearity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Zero offset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Measurement methods</a:t>
            </a:r>
          </a:p>
          <a:p>
            <a:pPr algn="r"/>
            <a:r>
              <a:rPr lang="en-US" sz="1100" dirty="0">
                <a:solidFill>
                  <a:srgbClr val="F927D1"/>
                </a:solidFill>
              </a:rPr>
              <a:t>Interference effects</a:t>
            </a:r>
          </a:p>
          <a:p>
            <a:pPr algn="r"/>
            <a:endParaRPr lang="en-US" sz="1100" dirty="0">
              <a:solidFill>
                <a:srgbClr val="F927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6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42" y="1725925"/>
            <a:ext cx="4512770" cy="3847481"/>
          </a:xfrm>
        </p:spPr>
        <p:txBody>
          <a:bodyPr/>
          <a:lstStyle/>
          <a:p>
            <a:r>
              <a:rPr lang="en-US" b="1" dirty="0"/>
              <a:t>Random</a:t>
            </a:r>
            <a:r>
              <a:rPr lang="en-US" dirty="0"/>
              <a:t>: uncertainty due to random effects from unknown sources; dispersion of observable results</a:t>
            </a:r>
          </a:p>
          <a:p>
            <a:pPr lvl="1"/>
            <a:r>
              <a:rPr lang="en-US" sz="1800" dirty="0"/>
              <a:t>“repeatability”, “precision”, “scatter”</a:t>
            </a:r>
          </a:p>
          <a:p>
            <a:pPr lvl="1"/>
            <a:r>
              <a:rPr lang="en-US" sz="1800" dirty="0"/>
              <a:t>Gaussian distribution</a:t>
            </a:r>
          </a:p>
          <a:p>
            <a:pPr lvl="1"/>
            <a:endParaRPr lang="en-US" dirty="0"/>
          </a:p>
          <a:p>
            <a:r>
              <a:rPr lang="en-US" b="1" dirty="0"/>
              <a:t>Systematic</a:t>
            </a:r>
            <a:r>
              <a:rPr lang="en-US" dirty="0"/>
              <a:t>: uncertainty due to offset-type effects from instrumentation, calibrations, corrections, assumptions, installation effects, etc.</a:t>
            </a:r>
          </a:p>
          <a:p>
            <a:pPr lvl="1"/>
            <a:r>
              <a:rPr lang="en-US" sz="1800" dirty="0"/>
              <a:t>“bias”, “accuracy”</a:t>
            </a:r>
          </a:p>
          <a:p>
            <a:pPr lvl="1"/>
            <a:r>
              <a:rPr lang="en-US" sz="1800" dirty="0"/>
              <a:t>assumed distributions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116148" y="1262475"/>
            <a:ext cx="3693117" cy="2821415"/>
            <a:chOff x="1478756" y="1621631"/>
            <a:chExt cx="5079207" cy="4137995"/>
          </a:xfrm>
        </p:grpSpPr>
        <p:cxnSp>
          <p:nvCxnSpPr>
            <p:cNvPr id="6" name="Straight Arrow Connector 5"/>
            <p:cNvCxnSpPr/>
            <p:nvPr/>
          </p:nvCxnSpPr>
          <p:spPr bwMode="auto">
            <a:xfrm flipH="1" flipV="1">
              <a:off x="1478756" y="1621631"/>
              <a:ext cx="14288" cy="362188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" name="Straight Arrow Connector 6"/>
            <p:cNvCxnSpPr/>
            <p:nvPr/>
          </p:nvCxnSpPr>
          <p:spPr bwMode="auto">
            <a:xfrm>
              <a:off x="1485900" y="5243513"/>
              <a:ext cx="507206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" name="Freeform 7"/>
            <p:cNvSpPr/>
            <p:nvPr/>
          </p:nvSpPr>
          <p:spPr bwMode="auto">
            <a:xfrm>
              <a:off x="3486150" y="3143194"/>
              <a:ext cx="2257425" cy="1886006"/>
            </a:xfrm>
            <a:custGeom>
              <a:avLst/>
              <a:gdLst>
                <a:gd name="connsiteX0" fmla="*/ 0 w 2895600"/>
                <a:gd name="connsiteY0" fmla="*/ 2533724 h 2533724"/>
                <a:gd name="connsiteX1" fmla="*/ 1495425 w 2895600"/>
                <a:gd name="connsiteY1" fmla="*/ 74 h 2533724"/>
                <a:gd name="connsiteX2" fmla="*/ 2895600 w 2895600"/>
                <a:gd name="connsiteY2" fmla="*/ 2467049 h 2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5600" h="2533724">
                  <a:moveTo>
                    <a:pt x="0" y="2533724"/>
                  </a:moveTo>
                  <a:cubicBezTo>
                    <a:pt x="506412" y="1272455"/>
                    <a:pt x="1012825" y="11186"/>
                    <a:pt x="1495425" y="74"/>
                  </a:cubicBezTo>
                  <a:cubicBezTo>
                    <a:pt x="1978025" y="-11038"/>
                    <a:pt x="2436812" y="1228005"/>
                    <a:pt x="2895600" y="2467049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51435" tIns="25719" rIns="51435" bIns="25719" numCol="1" rtlCol="0" anchor="t" anchorCtr="0" compatLnSpc="1">
              <a:prstTxWarp prst="textNoShape">
                <a:avLst/>
              </a:prstTxWarp>
            </a:bodyPr>
            <a:lstStyle/>
            <a:p>
              <a:pPr defTabSz="514338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1">
                <a:solidFill>
                  <a:srgbClr val="003296"/>
                </a:solidFill>
                <a:latin typeface="Times" pitchFamily="1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4650582" y="2135981"/>
              <a:ext cx="21431" cy="31075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Arrow Connector 9"/>
            <p:cNvCxnSpPr>
              <a:cxnSpLocks/>
            </p:cNvCxnSpPr>
            <p:nvPr/>
          </p:nvCxnSpPr>
          <p:spPr bwMode="auto">
            <a:xfrm>
              <a:off x="2764632" y="2807494"/>
              <a:ext cx="1797468" cy="0"/>
            </a:xfrm>
            <a:prstGeom prst="straightConnector1">
              <a:avLst/>
            </a:prstGeom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cxnSpLocks/>
            </p:cNvCxnSpPr>
            <p:nvPr/>
          </p:nvCxnSpPr>
          <p:spPr bwMode="auto">
            <a:xfrm flipH="1">
              <a:off x="2664619" y="2135981"/>
              <a:ext cx="13579" cy="310753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2382544" y="5319327"/>
              <a:ext cx="764176" cy="440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>
                  <a:solidFill>
                    <a:srgbClr val="003296"/>
                  </a:solidFill>
                </a:rPr>
                <a:t>X</a:t>
              </a:r>
              <a:r>
                <a:rPr lang="en-US" sz="1351" baseline="-25000" dirty="0">
                  <a:solidFill>
                    <a:srgbClr val="003296"/>
                  </a:solidFill>
                </a:rPr>
                <a:t>true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64831" y="5319327"/>
              <a:ext cx="926898" cy="440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1" dirty="0">
                  <a:solidFill>
                    <a:srgbClr val="003296"/>
                  </a:solidFill>
                </a:rPr>
                <a:t>X</a:t>
              </a:r>
              <a:r>
                <a:rPr lang="en-US" sz="1351" baseline="-25000" dirty="0">
                  <a:solidFill>
                    <a:srgbClr val="003296"/>
                  </a:solidFill>
                </a:rPr>
                <a:t>mean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43214" y="2329268"/>
              <a:ext cx="1500232" cy="473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7030A0"/>
                  </a:solidFill>
                </a:rPr>
                <a:t>systematic</a:t>
              </a:r>
              <a:endParaRPr lang="en-US" sz="1500" baseline="-25000" dirty="0">
                <a:solidFill>
                  <a:srgbClr val="7030A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4186238" y="3986213"/>
              <a:ext cx="9715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13B2C3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4052291" y="4086198"/>
              <a:ext cx="1239439" cy="47396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3B2C3"/>
                  </a:solidFill>
                </a:rPr>
                <a:t>random</a:t>
              </a:r>
              <a:endParaRPr lang="en-US" sz="1500" baseline="-25000" dirty="0">
                <a:solidFill>
                  <a:srgbClr val="13B2C3"/>
                </a:solidFill>
              </a:endParaRPr>
            </a:p>
          </p:txBody>
        </p:sp>
      </p:grpSp>
      <p:sp>
        <p:nvSpPr>
          <p:cNvPr id="24" name="Slide Number Placeholder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3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CC289B-F2F9-9D00-0607-CDF9F3509678}"/>
              </a:ext>
            </a:extLst>
          </p:cNvPr>
          <p:cNvSpPr txBox="1"/>
          <p:nvPr/>
        </p:nvSpPr>
        <p:spPr>
          <a:xfrm>
            <a:off x="5838227" y="12691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0004A1-68A3-A6C0-48A7-74FAA80FC52A}"/>
              </a:ext>
            </a:extLst>
          </p:cNvPr>
          <p:cNvSpPr txBox="1"/>
          <p:nvPr/>
        </p:nvSpPr>
        <p:spPr>
          <a:xfrm>
            <a:off x="7281526" y="12624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19D32B"/>
                </a:solidFill>
              </a:rPr>
              <a:t>x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ED8040B-9EEE-A7A2-7B7F-75F16A518B7B}"/>
              </a:ext>
            </a:extLst>
          </p:cNvPr>
          <p:cNvGrpSpPr/>
          <p:nvPr/>
        </p:nvGrpSpPr>
        <p:grpSpPr>
          <a:xfrm>
            <a:off x="5698625" y="4113290"/>
            <a:ext cx="2540500" cy="2392284"/>
            <a:chOff x="5613122" y="4026547"/>
            <a:chExt cx="2540500" cy="23922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3957"/>
            <a:stretch/>
          </p:blipFill>
          <p:spPr>
            <a:xfrm flipH="1">
              <a:off x="5613122" y="4160659"/>
              <a:ext cx="2391456" cy="225817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2B5C22-5EAD-4C39-6655-77B8B7889D45}"/>
                </a:ext>
              </a:extLst>
            </p:cNvPr>
            <p:cNvSpPr txBox="1"/>
            <p:nvPr/>
          </p:nvSpPr>
          <p:spPr>
            <a:xfrm>
              <a:off x="6652397" y="517311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3321ED-D395-5172-8144-6E54CF92F831}"/>
                </a:ext>
              </a:extLst>
            </p:cNvPr>
            <p:cNvSpPr txBox="1"/>
            <p:nvPr/>
          </p:nvSpPr>
          <p:spPr>
            <a:xfrm>
              <a:off x="7125073" y="465240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19D32B"/>
                  </a:solidFill>
                </a:rPr>
                <a:t>x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7EAAD11-0656-85C8-43C1-0B3BBC08EB50}"/>
                </a:ext>
              </a:extLst>
            </p:cNvPr>
            <p:cNvSpPr/>
            <p:nvPr/>
          </p:nvSpPr>
          <p:spPr bwMode="auto">
            <a:xfrm>
              <a:off x="6977999" y="4554258"/>
              <a:ext cx="607054" cy="605148"/>
            </a:xfrm>
            <a:prstGeom prst="ellipse">
              <a:avLst/>
            </a:prstGeom>
            <a:noFill/>
            <a:ln w="28575" cap="flat" cmpd="sng" algn="ctr">
              <a:solidFill>
                <a:srgbClr val="13B2C3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0F88794-CB00-9B1E-8C93-26101BE75D7F}"/>
                </a:ext>
              </a:extLst>
            </p:cNvPr>
            <p:cNvSpPr/>
            <p:nvPr/>
          </p:nvSpPr>
          <p:spPr bwMode="auto">
            <a:xfrm>
              <a:off x="6412711" y="4026547"/>
              <a:ext cx="1740911" cy="1666980"/>
            </a:xfrm>
            <a:prstGeom prst="ellipse">
              <a:avLst/>
            </a:prstGeom>
            <a:noFill/>
            <a:ln w="28575" cap="flat" cmpd="sng" algn="ctr">
              <a:solidFill>
                <a:srgbClr val="7030A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95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986560" y="1281355"/>
            <a:ext cx="3732899" cy="408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8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7156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3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5pPr>
            <a:lvl6pPr marL="16716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6pPr>
            <a:lvl7pPr marL="20145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7pPr>
            <a:lvl8pPr marL="23574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8pPr>
            <a:lvl9pPr marL="27003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  <a:defRPr/>
            </a:pPr>
            <a:r>
              <a:rPr lang="en-US" sz="2000" b="1" kern="0" dirty="0">
                <a:solidFill>
                  <a:srgbClr val="0A399A"/>
                </a:solidFill>
              </a:rPr>
              <a:t>Systematic uncertainty quantification</a:t>
            </a: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rgbClr val="0A399A"/>
                </a:solidFill>
              </a:rPr>
              <a:t>Quantify the impact of </a:t>
            </a:r>
            <a:r>
              <a:rPr lang="en-US" sz="2000" i="1" kern="0" dirty="0">
                <a:solidFill>
                  <a:srgbClr val="0A399A"/>
                </a:solidFill>
              </a:rPr>
              <a:t>INVISIBLE</a:t>
            </a:r>
            <a:r>
              <a:rPr lang="en-US" sz="2000" kern="0" dirty="0">
                <a:solidFill>
                  <a:srgbClr val="0A399A"/>
                </a:solidFill>
              </a:rPr>
              <a:t> biases via computer simulations</a:t>
            </a:r>
          </a:p>
          <a:p>
            <a:pPr marL="542925" lvl="2" indent="-285750"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0A399A"/>
                </a:solidFill>
              </a:rPr>
              <a:t>Analytical approach using uncertainty source estimates and uncertainty propagation methods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/>
              <a:pPr>
                <a:defRPr/>
              </a:pPr>
              <a:t>4</a:t>
            </a:fld>
            <a:endParaRPr lang="en-US" sz="1000" dirty="0">
              <a:latin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400834" y="1281355"/>
            <a:ext cx="4038972" cy="3774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8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7156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3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5pPr>
            <a:lvl6pPr marL="16716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6pPr>
            <a:lvl7pPr marL="20145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7pPr>
            <a:lvl8pPr marL="23574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8pPr>
            <a:lvl9pPr marL="2700338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  <a:defRPr/>
            </a:pPr>
            <a:r>
              <a:rPr lang="en-US" sz="2000" b="1" kern="0" dirty="0">
                <a:solidFill>
                  <a:srgbClr val="0A399A"/>
                </a:solidFill>
                <a:latin typeface="Arial"/>
              </a:rPr>
              <a:t>Random uncertainty quantification</a:t>
            </a: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rgbClr val="0A399A"/>
                </a:solidFill>
                <a:latin typeface="Arial"/>
              </a:rPr>
              <a:t>Quantify </a:t>
            </a:r>
            <a:r>
              <a:rPr lang="en-US" sz="2000" i="1" kern="0" dirty="0">
                <a:solidFill>
                  <a:srgbClr val="0A399A"/>
                </a:solidFill>
                <a:latin typeface="Arial"/>
              </a:rPr>
              <a:t>OBSERVABLE</a:t>
            </a:r>
            <a:r>
              <a:rPr lang="en-US" sz="2000" kern="0" dirty="0">
                <a:solidFill>
                  <a:srgbClr val="0A399A"/>
                </a:solidFill>
                <a:latin typeface="Arial"/>
              </a:rPr>
              <a:t> variation statistically</a:t>
            </a:r>
          </a:p>
          <a:p>
            <a:pPr marL="542925" lvl="2" indent="-285750"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0A399A"/>
                </a:solidFill>
                <a:latin typeface="Arial"/>
              </a:rPr>
              <a:t>Back-to-back repeats at steady-state condition</a:t>
            </a:r>
          </a:p>
          <a:p>
            <a:pPr marL="542925" lvl="2" indent="-285750"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0A399A"/>
                </a:solidFill>
                <a:latin typeface="Arial"/>
              </a:rPr>
              <a:t>Within-test repeats</a:t>
            </a:r>
          </a:p>
          <a:p>
            <a:pPr marL="542925" lvl="2" indent="-285750"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0A399A"/>
                </a:solidFill>
                <a:latin typeface="Arial"/>
              </a:rPr>
              <a:t>Between-test repeats</a:t>
            </a:r>
          </a:p>
          <a:p>
            <a:pPr marL="285750" lvl="1" indent="-285750">
              <a:buFont typeface="Arial" panose="020B0604020202020204" pitchFamily="34" charset="0"/>
              <a:buChar char="•"/>
              <a:defRPr/>
            </a:pPr>
            <a:endParaRPr lang="en-US" sz="1200" kern="0" dirty="0">
              <a:solidFill>
                <a:srgbClr val="0A399A"/>
              </a:solidFill>
              <a:latin typeface="Arial"/>
            </a:endParaRPr>
          </a:p>
          <a:p>
            <a:pPr marL="285750" lvl="1" indent="-285750">
              <a:buFont typeface="Wingdings" panose="05000000000000000000" pitchFamily="2" charset="2"/>
              <a:buChar char="Ø"/>
              <a:defRPr/>
            </a:pPr>
            <a:r>
              <a:rPr lang="en-US" sz="1600" kern="0" dirty="0">
                <a:solidFill>
                  <a:srgbClr val="0A399A"/>
                </a:solidFill>
              </a:rPr>
              <a:t>Check calibration, check probes, check standard testing, reference probes are common sources of data for analysis</a:t>
            </a:r>
            <a:endParaRPr lang="en-US" sz="900" kern="0" dirty="0">
              <a:solidFill>
                <a:srgbClr val="0A399A"/>
              </a:solidFill>
            </a:endParaRPr>
          </a:p>
          <a:p>
            <a:pPr marL="285750" lvl="1" indent="-285750">
              <a:buFontTx/>
              <a:buChar char="-"/>
              <a:defRPr/>
            </a:pPr>
            <a:endParaRPr lang="en-US" sz="1800" kern="0" dirty="0">
              <a:solidFill>
                <a:srgbClr val="0A399A"/>
              </a:solidFill>
              <a:latin typeface="Arial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064562" y="349255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0A075A"/>
                </a:solidFill>
                <a:latin typeface="Arial"/>
              </a:rPr>
              <a:t>Full picture of uncertainty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31161" y="4821218"/>
            <a:ext cx="3173628" cy="1649223"/>
            <a:chOff x="4879571" y="951808"/>
            <a:chExt cx="3872544" cy="2205250"/>
          </a:xfrm>
        </p:grpSpPr>
        <p:pic>
          <p:nvPicPr>
            <p:cNvPr id="7" name="Picture 2" descr="Image result for statistical process monitor char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9571" y="951808"/>
              <a:ext cx="3854853" cy="2103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565298" y="2987781"/>
              <a:ext cx="2186817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0" dirty="0"/>
                <a:t>https://www.moresteam.com/toolbox/statistical-process-control-spc.cfm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8963" b="25382"/>
          <a:stretch/>
        </p:blipFill>
        <p:spPr>
          <a:xfrm>
            <a:off x="5626783" y="3741161"/>
            <a:ext cx="2997723" cy="1219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45330" y="5663944"/>
            <a:ext cx="337917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Both are critical to characterize uncertainty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642897" y="1281355"/>
            <a:ext cx="0" cy="512775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ight Arrow 12"/>
          <p:cNvSpPr/>
          <p:nvPr/>
        </p:nvSpPr>
        <p:spPr bwMode="auto">
          <a:xfrm>
            <a:off x="4264429" y="5778211"/>
            <a:ext cx="980901" cy="506919"/>
          </a:xfrm>
          <a:prstGeom prst="rightArrow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5400000">
            <a:off x="5992297" y="5097512"/>
            <a:ext cx="589716" cy="506919"/>
          </a:xfrm>
          <a:prstGeom prst="rightArrow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056E-DE06-4A00-A33E-50485CE1F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9127"/>
            <a:ext cx="8229600" cy="1143000"/>
          </a:xfrm>
        </p:spPr>
        <p:txBody>
          <a:bodyPr/>
          <a:lstStyle/>
          <a:p>
            <a:r>
              <a:rPr lang="en-US" sz="2800" dirty="0"/>
              <a:t>Variables of Interest</a:t>
            </a:r>
          </a:p>
        </p:txBody>
      </p:sp>
      <p:pic>
        <p:nvPicPr>
          <p:cNvPr id="10" name="Content Placeholder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912B0C08-95C0-4BE2-81FA-D80BB9A17F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90" y="1533279"/>
            <a:ext cx="3915309" cy="2897329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A289222-3516-4A81-A8CA-1BBB98D173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19456" y="6230306"/>
            <a:ext cx="395969" cy="185737"/>
          </a:xfrm>
        </p:spPr>
        <p:txBody>
          <a:bodyPr/>
          <a:lstStyle/>
          <a:p>
            <a:pPr>
              <a:defRPr/>
            </a:pPr>
            <a:fld id="{751A2C45-F3D2-42BE-9630-3E956818BD13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5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628662-A4D4-4C08-94AF-D23C9DBFB860}"/>
              </a:ext>
            </a:extLst>
          </p:cNvPr>
          <p:cNvSpPr txBox="1">
            <a:spLocks/>
          </p:cNvSpPr>
          <p:nvPr/>
        </p:nvSpPr>
        <p:spPr bwMode="auto">
          <a:xfrm>
            <a:off x="457197" y="4430608"/>
            <a:ext cx="3759696" cy="211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6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351">
                <a:solidFill>
                  <a:schemeClr val="tx1"/>
                </a:solidFill>
                <a:latin typeface="+mn-lt"/>
              </a:defRPr>
            </a:lvl3pPr>
            <a:lvl4pPr marL="1071536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05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167159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014488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3573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2700271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Calculated from:</a:t>
            </a:r>
          </a:p>
          <a:p>
            <a:pPr lvl="1"/>
            <a:r>
              <a:rPr lang="en-US" kern="0" dirty="0"/>
              <a:t>Diameter, TC measurements, differential pressure measurements, and metal temperature at Station 1</a:t>
            </a:r>
          </a:p>
          <a:p>
            <a:pPr lvl="1"/>
            <a:r>
              <a:rPr lang="en-US" kern="0" dirty="0"/>
              <a:t>Area weighted pressure using pressure measurements from 4 rakes</a:t>
            </a:r>
          </a:p>
          <a:p>
            <a:pPr lvl="1"/>
            <a:endParaRPr lang="en-US" kern="0" dirty="0"/>
          </a:p>
        </p:txBody>
      </p:sp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6E1175F-D02D-4AA6-8BAA-B0C959021E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3"/>
          <a:stretch/>
        </p:blipFill>
        <p:spPr>
          <a:xfrm>
            <a:off x="4397073" y="1533279"/>
            <a:ext cx="4594528" cy="20616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3AD6020-DF09-41E1-8401-A91BD06E4484}"/>
              </a:ext>
            </a:extLst>
          </p:cNvPr>
          <p:cNvGrpSpPr/>
          <p:nvPr/>
        </p:nvGrpSpPr>
        <p:grpSpPr>
          <a:xfrm>
            <a:off x="6618010" y="3429000"/>
            <a:ext cx="2835254" cy="655687"/>
            <a:chOff x="5367716" y="3862203"/>
            <a:chExt cx="2387584" cy="6556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bject 97">
                  <a:extLst>
                    <a:ext uri="{FF2B5EF4-FFF2-40B4-BE49-F238E27FC236}">
                      <a16:creationId xmlns:a16="http://schemas.microsoft.com/office/drawing/2014/main" id="{90C1C177-03C8-49F0-8A02-8C6CB901614B}"/>
                    </a:ext>
                  </a:extLst>
                </p:cNvPr>
                <p:cNvSpPr txBox="1"/>
                <p:nvPr/>
              </p:nvSpPr>
              <p:spPr>
                <a:xfrm>
                  <a:off x="5367716" y="3878128"/>
                  <a:ext cx="2387584" cy="639762"/>
                </a:xfrm>
                <a:prstGeom prst="rect">
                  <a:avLst/>
                </a:prstGeom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1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𝐶𝑉</m:t>
                                </m:r>
                              </m:sub>
                            </m:sSub>
                          </m:e>
                        </m:nary>
                        <m:r>
                          <a:rPr lang="en-US" sz="1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1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nary>
                          <m:naryPr>
                            <m:limLoc m:val="undOvr"/>
                            <m:ctrlPr>
                              <a:rPr lang="en-US" sz="11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  <m:sup/>
                          <m:e>
                            <m:acc>
                              <m:accPr>
                                <m:chr m:val="⃑"/>
                                <m:ctrlP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  <m:r>
                              <a:rPr lang="en-US" sz="11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𝑑𝑉</m:t>
                            </m:r>
                          </m:e>
                        </m:nary>
                        <m:r>
                          <a:rPr lang="en-US" sz="11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limLoc m:val="undOvr"/>
                            <m:ctrlPr>
                              <a:rPr lang="en-US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/>
                          <m:e>
                            <m:acc>
                              <m:accPr>
                                <m:chr m:val="⃑"/>
                                <m:ctrlP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  <m:r>
                              <a:rPr lang="en-US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acc>
                              <m:accPr>
                                <m:chr m:val="⃑"/>
                                <m:ctrlP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  <m:r>
                              <a:rPr lang="en-US" sz="11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acc>
                              <m:accPr>
                                <m:chr m:val="⃑"/>
                                <m:ctrlPr>
                                  <a:rPr lang="en-US" sz="11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nary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14" name="Object 97">
                  <a:extLst>
                    <a:ext uri="{FF2B5EF4-FFF2-40B4-BE49-F238E27FC236}">
                      <a16:creationId xmlns:a16="http://schemas.microsoft.com/office/drawing/2014/main" id="{90C1C177-03C8-49F0-8A02-8C6CB90161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7716" y="3878128"/>
                  <a:ext cx="2387584" cy="63976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3AC9FC-3241-493C-8B06-E4FD8A5D9839}"/>
                </a:ext>
              </a:extLst>
            </p:cNvPr>
            <p:cNvSpPr/>
            <p:nvPr/>
          </p:nvSpPr>
          <p:spPr bwMode="auto">
            <a:xfrm>
              <a:off x="5958583" y="3862203"/>
              <a:ext cx="1090286" cy="170254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58CE45BB-4E63-426A-AF5B-70DC3B5EABF2}"/>
              </a:ext>
            </a:extLst>
          </p:cNvPr>
          <p:cNvSpPr txBox="1">
            <a:spLocks/>
          </p:cNvSpPr>
          <p:nvPr/>
        </p:nvSpPr>
        <p:spPr bwMode="auto">
          <a:xfrm>
            <a:off x="4237315" y="3777448"/>
            <a:ext cx="4906685" cy="276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6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351">
                <a:solidFill>
                  <a:schemeClr val="tx1"/>
                </a:solidFill>
                <a:latin typeface="+mn-lt"/>
              </a:defRPr>
            </a:lvl3pPr>
            <a:lvl4pPr marL="1071536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05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167159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014488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3573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2700271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Calculated from:</a:t>
            </a:r>
          </a:p>
          <a:p>
            <a:pPr lvl="1"/>
            <a:r>
              <a:rPr lang="en-US" sz="1400" kern="0" dirty="0"/>
              <a:t>Momentum entering the control volume (Station 1 measurements)</a:t>
            </a:r>
          </a:p>
          <a:p>
            <a:pPr lvl="1"/>
            <a:r>
              <a:rPr lang="en-US" sz="1400" kern="0" dirty="0"/>
              <a:t>Pressure and area measurements</a:t>
            </a:r>
          </a:p>
          <a:p>
            <a:pPr lvl="1"/>
            <a:r>
              <a:rPr lang="en-US" sz="1400" kern="0" dirty="0"/>
              <a:t>Motion resisting thrust stand force (load cell measurements, characterized thrust stand response)</a:t>
            </a:r>
          </a:p>
          <a:p>
            <a:pPr lvl="1"/>
            <a:r>
              <a:rPr lang="en-US" sz="1400" kern="0" dirty="0"/>
              <a:t>Drag force on inner duct surface (surface area, temperature and pressure measurements)</a:t>
            </a:r>
          </a:p>
          <a:p>
            <a:pPr lvl="1"/>
            <a:r>
              <a:rPr lang="en-US" sz="1400" kern="0" dirty="0"/>
              <a:t>Drag force on outer duct through lab seal (experimentally characterized)</a:t>
            </a:r>
          </a:p>
          <a:p>
            <a:pPr lvl="1"/>
            <a:r>
              <a:rPr lang="en-US" sz="1400" kern="0" dirty="0"/>
              <a:t>Cooling air force (experimentally characterized)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15A7A8-22C4-4B88-89B3-DBCFA0017C02}"/>
              </a:ext>
            </a:extLst>
          </p:cNvPr>
          <p:cNvCxnSpPr/>
          <p:nvPr/>
        </p:nvCxnSpPr>
        <p:spPr bwMode="auto">
          <a:xfrm flipV="1">
            <a:off x="7319664" y="3531155"/>
            <a:ext cx="531338" cy="5535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0C0F0C6-8356-5C66-AAD1-CA5062DE4CE1}"/>
              </a:ext>
            </a:extLst>
          </p:cNvPr>
          <p:cNvSpPr txBox="1">
            <a:spLocks/>
          </p:cNvSpPr>
          <p:nvPr/>
        </p:nvSpPr>
        <p:spPr bwMode="auto">
          <a:xfrm>
            <a:off x="457197" y="893517"/>
            <a:ext cx="404018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1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00" b="1">
                <a:solidFill>
                  <a:schemeClr val="tx1"/>
                </a:solidFill>
                <a:latin typeface="+mn-lt"/>
              </a:defRPr>
            </a:lvl2pPr>
            <a:lvl3pPr marL="685783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351" b="1">
                <a:solidFill>
                  <a:schemeClr val="tx1"/>
                </a:solidFill>
                <a:latin typeface="+mn-lt"/>
              </a:defRPr>
            </a:lvl3pPr>
            <a:lvl4pPr marL="1028674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4pPr>
            <a:lvl5pPr marL="1371566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5pPr>
            <a:lvl6pPr marL="1714457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6pPr>
            <a:lvl7pPr marL="2057349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7pPr>
            <a:lvl8pPr marL="240024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8pPr>
            <a:lvl9pPr marL="2743131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Mass flow rate at Station 1, WA1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9B86747-175B-3C9E-F248-09F1116F2C8F}"/>
              </a:ext>
            </a:extLst>
          </p:cNvPr>
          <p:cNvSpPr txBox="1">
            <a:spLocks/>
          </p:cNvSpPr>
          <p:nvPr/>
        </p:nvSpPr>
        <p:spPr bwMode="auto">
          <a:xfrm>
            <a:off x="4382380" y="893517"/>
            <a:ext cx="40417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1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00" b="1">
                <a:solidFill>
                  <a:schemeClr val="tx1"/>
                </a:solidFill>
                <a:latin typeface="+mn-lt"/>
              </a:defRPr>
            </a:lvl2pPr>
            <a:lvl3pPr marL="685783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351" b="1">
                <a:solidFill>
                  <a:schemeClr val="tx1"/>
                </a:solidFill>
                <a:latin typeface="+mn-lt"/>
              </a:defRPr>
            </a:lvl3pPr>
            <a:lvl4pPr marL="1028674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4pPr>
            <a:lvl5pPr marL="1371566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5pPr>
            <a:lvl6pPr marL="1714457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6pPr>
            <a:lvl7pPr marL="2057349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7pPr>
            <a:lvl8pPr marL="240024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8pPr>
            <a:lvl9pPr marL="2743131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 b="1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kern="0"/>
              <a:t>Thrust, FGZ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86467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27F8-5D08-474A-A424-9973D7E9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405279"/>
            <a:ext cx="7239000" cy="749300"/>
          </a:xfrm>
        </p:spPr>
        <p:txBody>
          <a:bodyPr/>
          <a:lstStyle/>
          <a:p>
            <a:r>
              <a:rPr lang="en-US" sz="2800" dirty="0"/>
              <a:t>ASME Nozzle Test Setup and Critical Measurements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7CDA3-69D0-4B24-B87D-6B248A341C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3EE8F43-D6DC-4652-9974-EB8BBDE7BF8F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6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53EEF1-361F-49F7-8C00-7D735D1E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79" y="1400956"/>
            <a:ext cx="9022649" cy="479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52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075" y="393700"/>
            <a:ext cx="7239000" cy="749300"/>
          </a:xfrm>
        </p:spPr>
        <p:txBody>
          <a:bodyPr/>
          <a:lstStyle/>
          <a:p>
            <a:r>
              <a:rPr lang="en-US" dirty="0"/>
              <a:t>PSL Random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25" y="2705100"/>
            <a:ext cx="8471979" cy="383821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Random uncertainty estimates</a:t>
            </a:r>
            <a:endParaRPr lang="en-US" sz="1800" b="1" dirty="0"/>
          </a:p>
          <a:p>
            <a:pPr lvl="1"/>
            <a:r>
              <a:rPr lang="en-US" sz="1800" dirty="0"/>
              <a:t>Normal distribution; 2-sigma (95% coverage interval) estimates</a:t>
            </a:r>
          </a:p>
          <a:p>
            <a:pPr lvl="1"/>
            <a:r>
              <a:rPr lang="en-US" sz="1800" dirty="0"/>
              <a:t>Data analysis techniques were used to remove “expected” levels of variation due to small set point differences (does not represent “uncertainty”)</a:t>
            </a:r>
          </a:p>
          <a:p>
            <a:pPr lvl="1"/>
            <a:r>
              <a:rPr lang="en-US" sz="1800" dirty="0"/>
              <a:t>Small sample size statistics used since n &lt; 10</a:t>
            </a:r>
          </a:p>
          <a:p>
            <a:pPr lvl="1"/>
            <a:r>
              <a:rPr lang="en-US" sz="1800" dirty="0"/>
              <a:t>Results defined as a “within-test” uncertainty</a:t>
            </a:r>
          </a:p>
          <a:p>
            <a:pPr lvl="2"/>
            <a:r>
              <a:rPr lang="en-US" sz="1600" dirty="0"/>
              <a:t>i.e., the level of variability expected over a short-term test installation</a:t>
            </a:r>
            <a:endParaRPr lang="en-US" sz="1800" dirty="0"/>
          </a:p>
          <a:p>
            <a:pPr lvl="1"/>
            <a:r>
              <a:rPr lang="en-US" sz="1800" dirty="0"/>
              <a:t>Thrust uncertainty is specific to ASME nozzle test setup – cannot   guarantee a customer would observe the same levels of variability in thrust</a:t>
            </a:r>
          </a:p>
          <a:p>
            <a:pPr lvl="2"/>
            <a:r>
              <a:rPr lang="en-US" sz="1600" dirty="0"/>
              <a:t>Each test setup is unique</a:t>
            </a:r>
          </a:p>
          <a:p>
            <a:pPr lvl="2"/>
            <a:r>
              <a:rPr lang="en-US" sz="1600" dirty="0"/>
              <a:t>A running engine is more dynamic than a passive nozzle</a:t>
            </a:r>
          </a:p>
          <a:p>
            <a:pPr lvl="2"/>
            <a:r>
              <a:rPr lang="en-US" sz="1600" dirty="0"/>
              <a:t>Cooling air dynamics are unique to each test installation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9C25C-F36D-4C7B-88CD-1AEF3D958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619" y="875908"/>
            <a:ext cx="1780496" cy="2134384"/>
          </a:xfrm>
          <a:prstGeom prst="rect">
            <a:avLst/>
          </a:prstGeom>
          <a:ln w="12700">
            <a:solidFill>
              <a:schemeClr val="tx1">
                <a:lumMod val="50000"/>
              </a:schemeClr>
            </a:solidFill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1FA57E-1E9E-EBC9-79F1-01FC12319761}"/>
              </a:ext>
            </a:extLst>
          </p:cNvPr>
          <p:cNvSpPr txBox="1">
            <a:spLocks/>
          </p:cNvSpPr>
          <p:nvPr/>
        </p:nvSpPr>
        <p:spPr bwMode="auto">
          <a:xfrm>
            <a:off x="352425" y="1064236"/>
            <a:ext cx="6610350" cy="1719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</a:defRPr>
            </a:lvl2pPr>
            <a:lvl3pPr marL="81436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71536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328705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51">
                <a:solidFill>
                  <a:schemeClr val="tx1"/>
                </a:solidFill>
                <a:latin typeface="+mn-lt"/>
              </a:defRPr>
            </a:lvl5pPr>
            <a:lvl6pPr marL="167159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1">
                <a:solidFill>
                  <a:schemeClr val="tx1"/>
                </a:solidFill>
                <a:latin typeface="+mn-lt"/>
              </a:defRPr>
            </a:lvl6pPr>
            <a:lvl7pPr marL="2014488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1">
                <a:solidFill>
                  <a:schemeClr val="tx1"/>
                </a:solidFill>
                <a:latin typeface="+mn-lt"/>
              </a:defRPr>
            </a:lvl7pPr>
            <a:lvl8pPr marL="23573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1">
                <a:solidFill>
                  <a:schemeClr val="tx1"/>
                </a:solidFill>
                <a:latin typeface="+mn-lt"/>
              </a:defRPr>
            </a:lvl8pPr>
            <a:lvl9pPr marL="2700271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5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b="1" kern="0" dirty="0"/>
              <a:t>Data description from ASME Nozzle Test, Side 4</a:t>
            </a:r>
          </a:p>
          <a:p>
            <a:pPr lvl="1"/>
            <a:r>
              <a:rPr lang="en-US" sz="1800" kern="0" dirty="0"/>
              <a:t>6 repeats obtained at 34 distinct facility conditions</a:t>
            </a:r>
          </a:p>
          <a:p>
            <a:pPr lvl="1"/>
            <a:r>
              <a:rPr lang="en-US" sz="1800" kern="0" dirty="0"/>
              <a:t>Repeats spread out as much as the test plan would allow</a:t>
            </a:r>
          </a:p>
          <a:p>
            <a:pPr lvl="1"/>
            <a:r>
              <a:rPr lang="en-US" sz="1800" kern="0" dirty="0"/>
              <a:t>Repeats are not back-to-back; some or all set point conditions were changed between repeats</a:t>
            </a:r>
          </a:p>
        </p:txBody>
      </p:sp>
    </p:spTree>
    <p:extLst>
      <p:ext uri="{BB962C8B-B14F-4D97-AF65-F5344CB8AC3E}">
        <p14:creationId xmlns:p14="http://schemas.microsoft.com/office/powerpoint/2010/main" val="31484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1A2C45-F3D2-42BE-9630-3E956818BD13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8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38250" y="312738"/>
            <a:ext cx="6915150" cy="1143000"/>
          </a:xfrm>
        </p:spPr>
        <p:txBody>
          <a:bodyPr/>
          <a:lstStyle/>
          <a:p>
            <a:r>
              <a:rPr lang="en-US" sz="2400" dirty="0"/>
              <a:t>PSL Random Uncertainty Results for Station 1 Mass Flow (WA1) and Axial Thrust (FGZ)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670" y="4610100"/>
            <a:ext cx="35242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Mass flow random uncertainty</a:t>
            </a:r>
          </a:p>
          <a:p>
            <a:endParaRPr lang="en-US" dirty="0"/>
          </a:p>
          <a:p>
            <a:r>
              <a:rPr lang="en-US" dirty="0"/>
              <a:t>Uncertainty range: </a:t>
            </a:r>
          </a:p>
          <a:p>
            <a:r>
              <a:rPr lang="en-US" dirty="0"/>
              <a:t>       &lt; 0.25 </a:t>
            </a:r>
            <a:r>
              <a:rPr lang="en-US" dirty="0" err="1"/>
              <a:t>pps</a:t>
            </a:r>
            <a:r>
              <a:rPr lang="en-US" dirty="0"/>
              <a:t> across range</a:t>
            </a:r>
          </a:p>
          <a:p>
            <a:r>
              <a:rPr lang="en-US" dirty="0"/>
              <a:t>       (0.05% to 0.3% of WA1)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89768" y="1410613"/>
            <a:ext cx="35242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Axial thrust random uncertainty</a:t>
            </a:r>
          </a:p>
          <a:p>
            <a:endParaRPr lang="en-US" sz="1000" dirty="0"/>
          </a:p>
          <a:p>
            <a:r>
              <a:rPr lang="en-US" dirty="0"/>
              <a:t>Uncertainty range: </a:t>
            </a:r>
          </a:p>
          <a:p>
            <a:r>
              <a:rPr lang="en-US" dirty="0"/>
              <a:t>       1-12 lbf across range</a:t>
            </a:r>
          </a:p>
          <a:p>
            <a:r>
              <a:rPr lang="en-US" dirty="0"/>
              <a:t>       (0.1% to 0.6% of FGZ)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0B8FC-507F-4270-9D07-999F882C1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1494631"/>
            <a:ext cx="4305300" cy="3076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945E87-A611-423F-B32A-2BF1BDD4E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277496"/>
            <a:ext cx="427672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55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075" y="393700"/>
            <a:ext cx="7239000" cy="749300"/>
          </a:xfrm>
        </p:spPr>
        <p:txBody>
          <a:bodyPr/>
          <a:lstStyle/>
          <a:p>
            <a:r>
              <a:rPr lang="en-US" dirty="0"/>
              <a:t>PSL Systematic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219200"/>
            <a:ext cx="8496300" cy="53768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PSL Side 4</a:t>
            </a:r>
          </a:p>
          <a:p>
            <a:pPr lvl="1"/>
            <a:r>
              <a:rPr lang="en-US" sz="1800" dirty="0"/>
              <a:t>Monte Carlo method of uncertainty propagation</a:t>
            </a:r>
          </a:p>
          <a:p>
            <a:pPr lvl="2"/>
            <a:r>
              <a:rPr lang="en-US" sz="1600" dirty="0"/>
              <a:t>Uncertainty inputs</a:t>
            </a:r>
          </a:p>
          <a:p>
            <a:pPr lvl="3"/>
            <a:r>
              <a:rPr lang="en-US" sz="1400" dirty="0"/>
              <a:t>Instrumentation system specifications for measured pressures, loads, temperatures</a:t>
            </a:r>
          </a:p>
          <a:p>
            <a:pPr lvl="3"/>
            <a:r>
              <a:rPr lang="en-US" sz="1400" dirty="0"/>
              <a:t>Facility specifications for parameters (diameters, areas, lengths, rake configs, etc.)</a:t>
            </a:r>
          </a:p>
          <a:p>
            <a:pPr lvl="3"/>
            <a:r>
              <a:rPr lang="en-US" sz="1400" dirty="0"/>
              <a:t>Calibration fit residuals </a:t>
            </a:r>
          </a:p>
          <a:p>
            <a:pPr lvl="2"/>
            <a:r>
              <a:rPr lang="en-US" sz="1600" dirty="0"/>
              <a:t>Simulation of full test sequence</a:t>
            </a:r>
          </a:p>
          <a:p>
            <a:pPr lvl="3"/>
            <a:r>
              <a:rPr lang="en-US" sz="1400" dirty="0"/>
              <a:t>Thrust stand calibration</a:t>
            </a:r>
          </a:p>
          <a:p>
            <a:pPr lvl="3"/>
            <a:r>
              <a:rPr lang="en-US" sz="1400" dirty="0"/>
              <a:t>ADP calibration</a:t>
            </a:r>
          </a:p>
          <a:p>
            <a:pPr lvl="3"/>
            <a:r>
              <a:rPr lang="en-US" sz="1400" dirty="0"/>
              <a:t>Cooling air calibration</a:t>
            </a:r>
          </a:p>
          <a:p>
            <a:pPr lvl="3"/>
            <a:r>
              <a:rPr lang="en-US" sz="1400" dirty="0"/>
              <a:t>Customer test (ASME nozzle points used to seed simulation)</a:t>
            </a:r>
          </a:p>
          <a:p>
            <a:pPr lvl="2"/>
            <a:r>
              <a:rPr lang="en-US" sz="1600" dirty="0"/>
              <a:t>MC outputs are large populations of WA1, </a:t>
            </a:r>
          </a:p>
          <a:p>
            <a:pPr marL="642922" lvl="2" indent="0">
              <a:buNone/>
            </a:pPr>
            <a:r>
              <a:rPr lang="en-US" sz="1600" dirty="0"/>
              <a:t>	FGZ for each condition, impacted by all uncertainties</a:t>
            </a:r>
          </a:p>
          <a:p>
            <a:pPr marL="642922" lvl="2" indent="0">
              <a:buNone/>
            </a:pPr>
            <a:r>
              <a:rPr lang="en-US" sz="1600" dirty="0"/>
              <a:t>	considered in the propagation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Systematic uncertainty estimates</a:t>
            </a:r>
            <a:endParaRPr lang="en-US" sz="1800" b="1" dirty="0"/>
          </a:p>
          <a:p>
            <a:pPr lvl="1"/>
            <a:r>
              <a:rPr lang="en-US" sz="1800" dirty="0"/>
              <a:t>Normal distribution of results; 2-sigma (95% coverage interval) estimates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764" y="3059400"/>
            <a:ext cx="2519362" cy="209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02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/>
          <p:cNvGrpSpPr/>
          <p:nvPr/>
        </p:nvGrpSpPr>
        <p:grpSpPr>
          <a:xfrm>
            <a:off x="5836066" y="1377283"/>
            <a:ext cx="1790696" cy="3161640"/>
            <a:chOff x="5836066" y="1377283"/>
            <a:chExt cx="1790696" cy="3161640"/>
          </a:xfrm>
        </p:grpSpPr>
        <p:sp>
          <p:nvSpPr>
            <p:cNvPr id="151" name="TextBox 150"/>
            <p:cNvSpPr txBox="1"/>
            <p:nvPr/>
          </p:nvSpPr>
          <p:spPr>
            <a:xfrm>
              <a:off x="6350301" y="3248006"/>
              <a:ext cx="1276461" cy="41575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1" i="1" dirty="0">
                  <a:solidFill>
                    <a:srgbClr val="00B050"/>
                  </a:solidFill>
                  <a:latin typeface="Calibri" panose="020F0502020204030204" pitchFamily="34" charset="0"/>
                </a:rPr>
                <a:t>y</a:t>
              </a:r>
              <a:r>
                <a:rPr lang="en-US" sz="1051" dirty="0">
                  <a:solidFill>
                    <a:srgbClr val="00B050"/>
                  </a:solidFill>
                  <a:latin typeface="Calibri" panose="020F0502020204030204" pitchFamily="34" charset="0"/>
                </a:rPr>
                <a:t>(</a:t>
              </a:r>
              <a:r>
                <a:rPr lang="en-US" sz="1051" i="1" dirty="0" err="1">
                  <a:solidFill>
                    <a:srgbClr val="00B050"/>
                  </a:solidFill>
                  <a:latin typeface="Calibri" panose="020F0502020204030204" pitchFamily="34" charset="0"/>
                </a:rPr>
                <a:t>i</a:t>
              </a:r>
              <a:r>
                <a:rPr lang="en-US" sz="1051" dirty="0">
                  <a:solidFill>
                    <a:srgbClr val="00B050"/>
                  </a:solidFill>
                  <a:latin typeface="Calibri" panose="020F0502020204030204" pitchFamily="34" charset="0"/>
                </a:rPr>
                <a:t>)</a:t>
              </a:r>
              <a:r>
                <a:rPr lang="en-US" sz="1051" i="1" dirty="0">
                  <a:solidFill>
                    <a:srgbClr val="00B050"/>
                  </a:solidFill>
                  <a:latin typeface="Calibri" panose="020F0502020204030204" pitchFamily="34" charset="0"/>
                </a:rPr>
                <a:t> = f </a:t>
              </a:r>
              <a:r>
                <a:rPr lang="en-US" sz="1051" dirty="0">
                  <a:solidFill>
                    <a:srgbClr val="00B050"/>
                  </a:solidFill>
                  <a:latin typeface="Calibri" panose="020F0502020204030204" pitchFamily="34" charset="0"/>
                </a:rPr>
                <a:t>[</a:t>
              </a:r>
              <a:r>
                <a:rPr lang="en-US" sz="1051" i="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M</a:t>
              </a:r>
              <a:r>
                <a:rPr lang="en-US" sz="1051" i="1" baseline="-25000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1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(</a:t>
              </a:r>
              <a:r>
                <a:rPr lang="en-US" sz="1051" i="1" dirty="0" err="1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i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)</a:t>
              </a:r>
              <a:r>
                <a:rPr lang="en-US" sz="1051" i="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, M</a:t>
              </a:r>
              <a:r>
                <a:rPr lang="en-US" sz="1051" i="1" baseline="-25000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2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(</a:t>
              </a:r>
              <a:r>
                <a:rPr lang="en-US" sz="1051" i="1" dirty="0" err="1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i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), … , </a:t>
              </a:r>
              <a:r>
                <a:rPr lang="en-US" sz="1051" i="1" dirty="0" err="1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M</a:t>
              </a:r>
              <a:r>
                <a:rPr lang="en-US" sz="1051" i="1" baseline="-25000" dirty="0" err="1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n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(</a:t>
              </a:r>
              <a:r>
                <a:rPr lang="en-US" sz="1051" i="1" dirty="0" err="1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i</a:t>
              </a:r>
              <a:r>
                <a:rPr lang="en-US" sz="1051" dirty="0">
                  <a:solidFill>
                    <a:schemeClr val="bg1">
                      <a:lumMod val="25000"/>
                    </a:schemeClr>
                  </a:solidFill>
                  <a:latin typeface="Calibri" panose="020F0502020204030204" pitchFamily="34" charset="0"/>
                </a:rPr>
                <a:t>)</a:t>
              </a:r>
              <a:r>
                <a:rPr lang="en-US" sz="1051" dirty="0">
                  <a:solidFill>
                    <a:srgbClr val="00B050"/>
                  </a:solidFill>
                  <a:latin typeface="Calibri" panose="020F0502020204030204" pitchFamily="34" charset="0"/>
                </a:rPr>
                <a:t>]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6418982" y="1377283"/>
              <a:ext cx="1139098" cy="106259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1" dirty="0">
                  <a:solidFill>
                    <a:srgbClr val="00B050"/>
                  </a:solidFill>
                  <a:latin typeface="Calibri" panose="020F0502020204030204" pitchFamily="34" charset="0"/>
                </a:rPr>
                <a:t>Calculate result of value of interest from applicable data reduction equation(s)</a:t>
              </a:r>
            </a:p>
          </p:txBody>
        </p:sp>
        <p:cxnSp>
          <p:nvCxnSpPr>
            <p:cNvPr id="153" name="Straight Arrow Connector 152"/>
            <p:cNvCxnSpPr>
              <a:stCxn id="141" idx="3"/>
              <a:endCxn id="151" idx="1"/>
            </p:cNvCxnSpPr>
            <p:nvPr/>
          </p:nvCxnSpPr>
          <p:spPr bwMode="auto">
            <a:xfrm flipV="1">
              <a:off x="5836066" y="3455884"/>
              <a:ext cx="514235" cy="3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4" name="Elbow Connector 153"/>
            <p:cNvCxnSpPr>
              <a:stCxn id="143" idx="3"/>
            </p:cNvCxnSpPr>
            <p:nvPr/>
          </p:nvCxnSpPr>
          <p:spPr bwMode="auto">
            <a:xfrm flipV="1">
              <a:off x="5836067" y="3465714"/>
              <a:ext cx="253459" cy="1073209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62" name="Elbow Connector 161"/>
          <p:cNvCxnSpPr>
            <a:stCxn id="151" idx="3"/>
            <a:endCxn id="56" idx="0"/>
          </p:cNvCxnSpPr>
          <p:nvPr/>
        </p:nvCxnSpPr>
        <p:spPr bwMode="auto">
          <a:xfrm>
            <a:off x="7626762" y="3455884"/>
            <a:ext cx="485728" cy="64838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5" name="Title 1"/>
          <p:cNvSpPr txBox="1">
            <a:spLocks/>
          </p:cNvSpPr>
          <p:nvPr/>
        </p:nvSpPr>
        <p:spPr bwMode="auto">
          <a:xfrm>
            <a:off x="957220" y="252382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kern="0" dirty="0">
                <a:solidFill>
                  <a:srgbClr val="0A075A"/>
                </a:solidFill>
              </a:rPr>
              <a:t>Performing a Monte Carlo Analysis</a:t>
            </a:r>
          </a:p>
        </p:txBody>
      </p:sp>
      <p:sp>
        <p:nvSpPr>
          <p:cNvPr id="119" name="Slide Number Placeholder 15"/>
          <p:cNvSpPr>
            <a:spLocks noGrp="1"/>
          </p:cNvSpPr>
          <p:nvPr>
            <p:ph type="sldNum" sz="quarter" idx="11"/>
          </p:nvPr>
        </p:nvSpPr>
        <p:spPr>
          <a:xfrm>
            <a:off x="8719461" y="6596066"/>
            <a:ext cx="395969" cy="185737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3296"/>
                </a:solidFill>
              </a:rPr>
              <a:t>21</a:t>
            </a:r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4826" y="1619850"/>
            <a:ext cx="2067244" cy="3242852"/>
            <a:chOff x="174826" y="1619850"/>
            <a:chExt cx="2067244" cy="3242852"/>
          </a:xfrm>
        </p:grpSpPr>
        <p:sp>
          <p:nvSpPr>
            <p:cNvPr id="6" name="TextBox 5"/>
            <p:cNvSpPr txBox="1"/>
            <p:nvPr/>
          </p:nvSpPr>
          <p:spPr>
            <a:xfrm>
              <a:off x="306718" y="3268342"/>
              <a:ext cx="739696" cy="323165"/>
            </a:xfrm>
            <a:prstGeom prst="rect">
              <a:avLst/>
            </a:prstGeom>
            <a:noFill/>
            <a:ln w="19050">
              <a:solidFill>
                <a:srgbClr val="F927D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i="1" dirty="0">
                  <a:solidFill>
                    <a:srgbClr val="F927D1"/>
                  </a:solidFill>
                  <a:latin typeface="Calibri" panose="020F0502020204030204"/>
                </a:rPr>
                <a:t>M</a:t>
              </a:r>
              <a:r>
                <a:rPr lang="en-US" sz="1500" i="1" baseline="-25000" dirty="0">
                  <a:solidFill>
                    <a:srgbClr val="F927D1"/>
                  </a:solidFill>
                  <a:latin typeface="Calibri" panose="020F0502020204030204"/>
                </a:rPr>
                <a:t>1</a:t>
              </a:r>
              <a:endParaRPr lang="en-US" sz="1500" i="1" dirty="0">
                <a:solidFill>
                  <a:srgbClr val="F927D1"/>
                </a:solidFill>
                <a:latin typeface="Calibri" panose="020F0502020204030204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6718" y="3686596"/>
              <a:ext cx="735112" cy="323165"/>
            </a:xfrm>
            <a:prstGeom prst="rect">
              <a:avLst/>
            </a:prstGeom>
            <a:noFill/>
            <a:ln w="19050">
              <a:solidFill>
                <a:srgbClr val="F927D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i="1" dirty="0">
                  <a:solidFill>
                    <a:srgbClr val="F927D1"/>
                  </a:solidFill>
                  <a:latin typeface="Calibri" panose="020F0502020204030204"/>
                </a:rPr>
                <a:t>M</a:t>
              </a:r>
              <a:r>
                <a:rPr lang="en-US" sz="1500" i="1" baseline="-25000" dirty="0">
                  <a:solidFill>
                    <a:srgbClr val="F927D1"/>
                  </a:solidFill>
                  <a:latin typeface="Calibri" panose="020F0502020204030204"/>
                </a:rPr>
                <a:t>2</a:t>
              </a:r>
              <a:endParaRPr lang="en-US" sz="1500" i="1" dirty="0">
                <a:solidFill>
                  <a:srgbClr val="F927D1"/>
                </a:solidFill>
                <a:latin typeface="Calibri" panose="020F0502020204030204"/>
              </a:endParaRPr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174826" y="1619850"/>
              <a:ext cx="2067244" cy="3242852"/>
              <a:chOff x="174826" y="1619850"/>
              <a:chExt cx="2067244" cy="3242852"/>
            </a:xfrm>
          </p:grpSpPr>
          <p:grpSp>
            <p:nvGrpSpPr>
              <p:cNvPr id="100" name="Group 99"/>
              <p:cNvGrpSpPr/>
              <p:nvPr/>
            </p:nvGrpSpPr>
            <p:grpSpPr>
              <a:xfrm>
                <a:off x="174826" y="1619850"/>
                <a:ext cx="1092020" cy="3242852"/>
                <a:chOff x="174826" y="1619850"/>
                <a:chExt cx="1092020" cy="3242852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185953" y="1619850"/>
                  <a:ext cx="1080893" cy="577466"/>
                </a:xfrm>
                <a:prstGeom prst="rect">
                  <a:avLst/>
                </a:prstGeom>
                <a:noFill/>
                <a:ln w="28575">
                  <a:solidFill>
                    <a:srgbClr val="F927D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1" dirty="0">
                      <a:solidFill>
                        <a:srgbClr val="F927D1"/>
                      </a:solidFill>
                      <a:latin typeface="Calibri" panose="020F0502020204030204" pitchFamily="34" charset="0"/>
                    </a:rPr>
                    <a:t>Input nominal values of measurements</a:t>
                  </a:r>
                </a:p>
              </p:txBody>
            </p:sp>
            <p:sp>
              <p:nvSpPr>
                <p:cNvPr id="9" name="Rectangle 8"/>
                <p:cNvSpPr/>
                <p:nvPr/>
              </p:nvSpPr>
              <p:spPr bwMode="auto">
                <a:xfrm>
                  <a:off x="174826" y="3156820"/>
                  <a:ext cx="1000621" cy="1705882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927D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1402933" y="3640574"/>
                <a:ext cx="839137" cy="739177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1" dirty="0">
                    <a:solidFill>
                      <a:srgbClr val="FFC000"/>
                    </a:solidFill>
                    <a:latin typeface="Calibri" panose="020F0502020204030204" pitchFamily="34" charset="0"/>
                  </a:rPr>
                  <a:t>Run simulation: </a:t>
                </a:r>
                <a:r>
                  <a:rPr lang="en-US" sz="1051" i="1" dirty="0" err="1">
                    <a:solidFill>
                      <a:srgbClr val="FFC000"/>
                    </a:solidFill>
                    <a:latin typeface="Calibri" panose="020F0502020204030204" pitchFamily="34" charset="0"/>
                  </a:rPr>
                  <a:t>i</a:t>
                </a:r>
                <a:r>
                  <a:rPr lang="en-US" sz="1051" dirty="0">
                    <a:solidFill>
                      <a:srgbClr val="FFC000"/>
                    </a:solidFill>
                    <a:latin typeface="Calibri" panose="020F0502020204030204" pitchFamily="34" charset="0"/>
                  </a:rPr>
                  <a:t> = 1 to </a:t>
                </a:r>
                <a:r>
                  <a:rPr lang="en-US" sz="1051" i="1" dirty="0">
                    <a:solidFill>
                      <a:srgbClr val="FFC000"/>
                    </a:solidFill>
                    <a:latin typeface="Calibri" panose="020F0502020204030204" pitchFamily="34" charset="0"/>
                  </a:rPr>
                  <a:t>j</a:t>
                </a:r>
                <a:r>
                  <a:rPr lang="en-US" sz="1051" dirty="0">
                    <a:solidFill>
                      <a:srgbClr val="FFC000"/>
                    </a:solidFill>
                    <a:latin typeface="Calibri" panose="020F0502020204030204" pitchFamily="34" charset="0"/>
                  </a:rPr>
                  <a:t> iterations </a:t>
                </a:r>
              </a:p>
            </p:txBody>
          </p:sp>
          <p:cxnSp>
            <p:nvCxnSpPr>
              <p:cNvPr id="23" name="Straight Arrow Connector 22"/>
              <p:cNvCxnSpPr>
                <a:stCxn id="9" idx="3"/>
                <a:endCxn id="10" idx="1"/>
              </p:cNvCxnSpPr>
              <p:nvPr/>
            </p:nvCxnSpPr>
            <p:spPr bwMode="auto">
              <a:xfrm>
                <a:off x="1175447" y="4009761"/>
                <a:ext cx="227486" cy="402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306718" y="4364317"/>
              <a:ext cx="735112" cy="323165"/>
            </a:xfrm>
            <a:prstGeom prst="rect">
              <a:avLst/>
            </a:prstGeom>
            <a:noFill/>
            <a:ln w="19050">
              <a:solidFill>
                <a:srgbClr val="F927D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i="1" dirty="0" err="1">
                  <a:solidFill>
                    <a:srgbClr val="F927D1"/>
                  </a:solidFill>
                  <a:latin typeface="Calibri" panose="020F0502020204030204"/>
                </a:rPr>
                <a:t>M</a:t>
              </a:r>
              <a:r>
                <a:rPr lang="en-US" sz="1500" i="1" baseline="-25000" dirty="0" err="1">
                  <a:solidFill>
                    <a:srgbClr val="F927D1"/>
                  </a:solidFill>
                  <a:latin typeface="Calibri" panose="020F0502020204030204"/>
                </a:rPr>
                <a:t>n</a:t>
              </a:r>
              <a:endParaRPr lang="en-US" sz="1500" i="1" dirty="0">
                <a:solidFill>
                  <a:srgbClr val="F927D1"/>
                </a:solidFill>
                <a:latin typeface="Calibri" panose="020F0502020204030204"/>
              </a:endParaRPr>
            </a:p>
          </p:txBody>
        </p:sp>
        <p:cxnSp>
          <p:nvCxnSpPr>
            <p:cNvPr id="3" name="Straight Connector 2"/>
            <p:cNvCxnSpPr/>
            <p:nvPr/>
          </p:nvCxnSpPr>
          <p:spPr bwMode="auto">
            <a:xfrm>
              <a:off x="674274" y="4106264"/>
              <a:ext cx="0" cy="17599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927D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2" name="Group 101"/>
          <p:cNvGrpSpPr/>
          <p:nvPr/>
        </p:nvGrpSpPr>
        <p:grpSpPr>
          <a:xfrm>
            <a:off x="2137643" y="1544207"/>
            <a:ext cx="1107545" cy="3349134"/>
            <a:chOff x="2137643" y="1544207"/>
            <a:chExt cx="1107545" cy="3349134"/>
          </a:xfrm>
        </p:grpSpPr>
        <p:sp>
          <p:nvSpPr>
            <p:cNvPr id="30" name="TextBox 29"/>
            <p:cNvSpPr txBox="1"/>
            <p:nvPr/>
          </p:nvSpPr>
          <p:spPr>
            <a:xfrm>
              <a:off x="2137643" y="1544207"/>
              <a:ext cx="1067716" cy="739177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1" dirty="0">
                  <a:solidFill>
                    <a:srgbClr val="003296"/>
                  </a:solidFill>
                  <a:latin typeface="Calibri" panose="020F0502020204030204" pitchFamily="34" charset="0"/>
                </a:rPr>
                <a:t>Input </a:t>
              </a:r>
              <a:r>
                <a:rPr lang="en-US" sz="1051" dirty="0">
                  <a:solidFill>
                    <a:srgbClr val="0BC587"/>
                  </a:solidFill>
                  <a:latin typeface="Calibri" panose="020F0502020204030204" pitchFamily="34" charset="0"/>
                </a:rPr>
                <a:t>random</a:t>
              </a:r>
              <a:r>
                <a:rPr lang="en-US" sz="1051" dirty="0">
                  <a:solidFill>
                    <a:srgbClr val="003296"/>
                  </a:solidFill>
                  <a:latin typeface="Calibri" panose="020F0502020204030204" pitchFamily="34" charset="0"/>
                </a:rPr>
                <a:t> and </a:t>
              </a:r>
              <a:r>
                <a:rPr lang="en-US" sz="1051" dirty="0">
                  <a:solidFill>
                    <a:srgbClr val="7030A0"/>
                  </a:solidFill>
                  <a:latin typeface="Calibri" panose="020F0502020204030204" pitchFamily="34" charset="0"/>
                </a:rPr>
                <a:t>systematic</a:t>
              </a:r>
              <a:r>
                <a:rPr lang="en-US" sz="1051" dirty="0">
                  <a:solidFill>
                    <a:srgbClr val="003296"/>
                  </a:solidFill>
                  <a:latin typeface="Calibri" panose="020F0502020204030204" pitchFamily="34" charset="0"/>
                </a:rPr>
                <a:t> uncertainties to be applied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30144" y="4241239"/>
              <a:ext cx="585447" cy="254044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9050">
              <a:solidFill>
                <a:srgbClr val="7030A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051" i="1" kern="0" dirty="0" err="1">
                  <a:solidFill>
                    <a:srgbClr val="7030A0"/>
                  </a:solidFill>
                </a:rPr>
                <a:t>b</a:t>
              </a:r>
              <a:r>
                <a:rPr lang="en-US" sz="1051" i="1" kern="0" baseline="-25000" dirty="0" err="1">
                  <a:solidFill>
                    <a:srgbClr val="7030A0"/>
                  </a:solidFill>
                </a:rPr>
                <a:t>M</a:t>
              </a:r>
              <a:r>
                <a:rPr lang="en-US" sz="1051" i="1" kern="0" baseline="-40000" dirty="0" err="1">
                  <a:solidFill>
                    <a:srgbClr val="7030A0"/>
                  </a:solidFill>
                </a:rPr>
                <a:t>n</a:t>
              </a:r>
              <a:endParaRPr lang="en-US" sz="1051" i="1" kern="0" dirty="0">
                <a:solidFill>
                  <a:srgbClr val="7030A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30144" y="4545282"/>
              <a:ext cx="585447" cy="254044"/>
            </a:xfrm>
            <a:prstGeom prst="rect">
              <a:avLst/>
            </a:prstGeom>
            <a:noFill/>
            <a:ln w="19050">
              <a:solidFill>
                <a:srgbClr val="0BC587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051" i="1" kern="0" dirty="0" err="1">
                  <a:solidFill>
                    <a:srgbClr val="0BC587"/>
                  </a:solidFill>
                </a:rPr>
                <a:t>s</a:t>
              </a:r>
              <a:r>
                <a:rPr lang="en-US" sz="1051" i="1" kern="0" baseline="-25000" dirty="0" err="1">
                  <a:solidFill>
                    <a:srgbClr val="0BC587"/>
                  </a:solidFill>
                </a:rPr>
                <a:t>M</a:t>
              </a:r>
              <a:r>
                <a:rPr lang="en-US" sz="1051" i="1" kern="0" baseline="-40000" dirty="0" err="1">
                  <a:solidFill>
                    <a:srgbClr val="0BC587"/>
                  </a:solidFill>
                </a:rPr>
                <a:t>n</a:t>
              </a:r>
              <a:endParaRPr lang="en-US" sz="1051" i="1" kern="0" dirty="0">
                <a:solidFill>
                  <a:srgbClr val="0BC587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632179" y="3201840"/>
              <a:ext cx="608079" cy="254044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9050">
              <a:solidFill>
                <a:srgbClr val="7030A0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 defTabSz="685783">
                <a:defRPr/>
              </a:pPr>
              <a:r>
                <a:rPr lang="en-US" sz="1051" i="1" kern="0" dirty="0">
                  <a:solidFill>
                    <a:srgbClr val="7030A0"/>
                  </a:solidFill>
                </a:rPr>
                <a:t>b</a:t>
              </a:r>
              <a:r>
                <a:rPr lang="en-US" sz="1051" i="1" kern="0" baseline="-25000" dirty="0">
                  <a:solidFill>
                    <a:srgbClr val="7030A0"/>
                  </a:solidFill>
                </a:rPr>
                <a:t>M</a:t>
              </a:r>
              <a:r>
                <a:rPr lang="en-US" sz="1051" i="1" kern="0" baseline="-40000" dirty="0">
                  <a:solidFill>
                    <a:srgbClr val="7030A0"/>
                  </a:solidFill>
                </a:rPr>
                <a:t>1</a:t>
              </a:r>
              <a:endParaRPr lang="en-US" sz="1051" i="1" kern="0" dirty="0">
                <a:solidFill>
                  <a:srgbClr val="7030A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27241" y="3492182"/>
              <a:ext cx="617947" cy="254044"/>
            </a:xfrm>
            <a:prstGeom prst="rect">
              <a:avLst/>
            </a:prstGeom>
            <a:noFill/>
            <a:ln w="19050">
              <a:solidFill>
                <a:srgbClr val="0BC587"/>
              </a:solidFill>
              <a:prstDash val="sysDot"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051" i="1" kern="0" dirty="0">
                  <a:solidFill>
                    <a:srgbClr val="0BC587"/>
                  </a:solidFill>
                </a:rPr>
                <a:t>s</a:t>
              </a:r>
              <a:r>
                <a:rPr lang="en-US" sz="1051" i="1" kern="0" baseline="-25000" dirty="0">
                  <a:solidFill>
                    <a:srgbClr val="0BC587"/>
                  </a:solidFill>
                </a:rPr>
                <a:t>M</a:t>
              </a:r>
              <a:r>
                <a:rPr lang="en-US" sz="1051" i="1" kern="0" baseline="-40000" dirty="0">
                  <a:solidFill>
                    <a:srgbClr val="0BC587"/>
                  </a:solidFill>
                </a:rPr>
                <a:t>1</a:t>
              </a:r>
              <a:endParaRPr lang="en-US" sz="1051" i="1" kern="0" dirty="0">
                <a:solidFill>
                  <a:srgbClr val="0BC587"/>
                </a:solidFill>
              </a:endParaRPr>
            </a:p>
          </p:txBody>
        </p:sp>
        <p:sp>
          <p:nvSpPr>
            <p:cNvPr id="20" name="Left Bracket 19"/>
            <p:cNvSpPr/>
            <p:nvPr/>
          </p:nvSpPr>
          <p:spPr bwMode="auto">
            <a:xfrm>
              <a:off x="2490572" y="3134584"/>
              <a:ext cx="45719" cy="1758757"/>
            </a:xfrm>
            <a:prstGeom prst="leftBracket">
              <a:avLst/>
            </a:prstGeom>
            <a:noFill/>
            <a:ln w="19050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1" rIns="68580" bIns="34291" numCol="1" rtlCol="0" anchor="t" anchorCtr="0" compatLnSpc="1">
              <a:prstTxWarp prst="textNoShape">
                <a:avLst/>
              </a:prstTxWarp>
            </a:bodyPr>
            <a:lstStyle/>
            <a:p>
              <a:pPr defTabSz="68578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3296"/>
                </a:solidFill>
                <a:latin typeface="Times" pitchFamily="18" charset="0"/>
              </a:endParaRPr>
            </a:p>
          </p:txBody>
        </p:sp>
        <p:cxnSp>
          <p:nvCxnSpPr>
            <p:cNvPr id="21" name="Straight Arrow Connector 20"/>
            <p:cNvCxnSpPr>
              <a:stCxn id="10" idx="3"/>
              <a:endCxn id="20" idx="1"/>
            </p:cNvCxnSpPr>
            <p:nvPr/>
          </p:nvCxnSpPr>
          <p:spPr bwMode="auto">
            <a:xfrm>
              <a:off x="2242070" y="4010163"/>
              <a:ext cx="248502" cy="3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>
              <a:off x="2933700" y="3855720"/>
              <a:ext cx="0" cy="278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2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5" name="Group 184"/>
          <p:cNvGrpSpPr/>
          <p:nvPr/>
        </p:nvGrpSpPr>
        <p:grpSpPr>
          <a:xfrm>
            <a:off x="7256774" y="1632371"/>
            <a:ext cx="1711430" cy="4250305"/>
            <a:chOff x="7256774" y="1632371"/>
            <a:chExt cx="1711430" cy="4250305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57351" y="4104266"/>
              <a:ext cx="1510277" cy="809364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sp>
          <p:nvSpPr>
            <p:cNvPr id="159" name="TextBox 158"/>
            <p:cNvSpPr txBox="1"/>
            <p:nvPr/>
          </p:nvSpPr>
          <p:spPr>
            <a:xfrm>
              <a:off x="7746047" y="1632371"/>
              <a:ext cx="1171398" cy="57746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1" dirty="0">
                  <a:solidFill>
                    <a:srgbClr val="FF0000"/>
                  </a:solidFill>
                  <a:latin typeface="Calibri" panose="020F0502020204030204" pitchFamily="34" charset="0"/>
                </a:rPr>
                <a:t>Calculate uncertainty of value of interest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256774" y="5305210"/>
              <a:ext cx="1711430" cy="57746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1" dirty="0">
                  <a:solidFill>
                    <a:srgbClr val="FF0000"/>
                  </a:solidFill>
                  <a:latin typeface="Calibri" panose="020F0502020204030204" pitchFamily="34" charset="0"/>
                </a:rPr>
                <a:t>Determine uncertainty </a:t>
              </a:r>
              <a:r>
                <a:rPr lang="en-US" sz="1051" i="1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u</a:t>
              </a:r>
              <a:r>
                <a:rPr lang="en-US" sz="1051" i="1" baseline="-25000" dirty="0" err="1">
                  <a:solidFill>
                    <a:srgbClr val="FF0000"/>
                  </a:solidFill>
                  <a:latin typeface="Calibri" panose="020F0502020204030204" pitchFamily="34" charset="0"/>
                </a:rPr>
                <a:t>y</a:t>
              </a:r>
              <a:r>
                <a:rPr lang="en-US" sz="1051" i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 </a:t>
              </a:r>
              <a:r>
                <a:rPr lang="en-US" sz="1051" dirty="0">
                  <a:solidFill>
                    <a:srgbClr val="FF0000"/>
                  </a:solidFill>
                  <a:latin typeface="Calibri" panose="020F0502020204030204" pitchFamily="34" charset="0"/>
                </a:rPr>
                <a:t>from values and distribution of </a:t>
              </a:r>
              <a:r>
                <a:rPr lang="en-US" sz="1051" i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j</a:t>
              </a:r>
              <a:r>
                <a:rPr lang="en-US" sz="1051" dirty="0">
                  <a:solidFill>
                    <a:srgbClr val="FF0000"/>
                  </a:solidFill>
                  <a:latin typeface="Calibri" panose="020F0502020204030204" pitchFamily="34" charset="0"/>
                </a:rPr>
                <a:t> simulated outcomes</a:t>
              </a:r>
            </a:p>
          </p:txBody>
        </p:sp>
        <p:cxnSp>
          <p:nvCxnSpPr>
            <p:cNvPr id="124" name="Straight Arrow Connector 123"/>
            <p:cNvCxnSpPr>
              <a:stCxn id="56" idx="2"/>
              <a:endCxn id="122" idx="0"/>
            </p:cNvCxnSpPr>
            <p:nvPr/>
          </p:nvCxnSpPr>
          <p:spPr bwMode="auto">
            <a:xfrm flipH="1">
              <a:off x="8112489" y="4913630"/>
              <a:ext cx="1" cy="391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84" name="Group 183"/>
          <p:cNvGrpSpPr/>
          <p:nvPr/>
        </p:nvGrpSpPr>
        <p:grpSpPr>
          <a:xfrm>
            <a:off x="2351299" y="2860399"/>
            <a:ext cx="6074407" cy="1221719"/>
            <a:chOff x="2351299" y="2860399"/>
            <a:chExt cx="6074407" cy="1221719"/>
          </a:xfrm>
        </p:grpSpPr>
        <p:cxnSp>
          <p:nvCxnSpPr>
            <p:cNvPr id="25" name="Straight Connector 24"/>
            <p:cNvCxnSpPr/>
            <p:nvPr/>
          </p:nvCxnSpPr>
          <p:spPr bwMode="auto">
            <a:xfrm flipV="1">
              <a:off x="2351299" y="2872329"/>
              <a:ext cx="6677" cy="110720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flipH="1" flipV="1">
              <a:off x="2351299" y="2860399"/>
              <a:ext cx="6045806" cy="119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flipH="1" flipV="1">
              <a:off x="8397104" y="2873300"/>
              <a:ext cx="6631" cy="89309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>
              <a:off x="8129710" y="3766396"/>
              <a:ext cx="267393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6" name="TextBox 125"/>
            <p:cNvSpPr txBox="1"/>
            <p:nvPr/>
          </p:nvSpPr>
          <p:spPr>
            <a:xfrm>
              <a:off x="7712384" y="3642542"/>
              <a:ext cx="4315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 err="1">
                  <a:solidFill>
                    <a:srgbClr val="FFC000"/>
                  </a:solidFill>
                </a:rPr>
                <a:t>i</a:t>
              </a:r>
              <a:r>
                <a:rPr lang="en-US" sz="900" i="1" dirty="0">
                  <a:solidFill>
                    <a:srgbClr val="FFC000"/>
                  </a:solidFill>
                </a:rPr>
                <a:t> = j</a:t>
              </a:r>
              <a:r>
                <a:rPr lang="en-US" sz="900" dirty="0">
                  <a:solidFill>
                    <a:srgbClr val="FFC000"/>
                  </a:solidFill>
                </a:rPr>
                <a:t>?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8112800" y="3555834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rgbClr val="FFC000"/>
                  </a:solidFill>
                </a:rPr>
                <a:t>no</a:t>
              </a:r>
              <a:endParaRPr lang="en-US" sz="900" dirty="0">
                <a:solidFill>
                  <a:srgbClr val="FFC000"/>
                </a:solidFill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779710" y="3851286"/>
              <a:ext cx="3642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solidFill>
                    <a:srgbClr val="FFC000"/>
                  </a:solidFill>
                </a:rPr>
                <a:t>yes</a:t>
              </a:r>
              <a:endParaRPr lang="en-US" sz="900" dirty="0">
                <a:solidFill>
                  <a:srgbClr val="FFC000"/>
                </a:solidFill>
              </a:endParaRPr>
            </a:p>
          </p:txBody>
        </p:sp>
        <p:sp>
          <p:nvSpPr>
            <p:cNvPr id="132" name="Oval 131"/>
            <p:cNvSpPr/>
            <p:nvPr/>
          </p:nvSpPr>
          <p:spPr bwMode="auto">
            <a:xfrm>
              <a:off x="8078827" y="3734759"/>
              <a:ext cx="65085" cy="60745"/>
            </a:xfrm>
            <a:prstGeom prst="ellipse">
              <a:avLst/>
            </a:prstGeom>
            <a:solidFill>
              <a:srgbClr val="FFC000"/>
            </a:solidFill>
            <a:ln w="19050" cap="flat" cmpd="sng" algn="ctr">
              <a:solidFill>
                <a:schemeClr val="bg1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96201" y="1218797"/>
            <a:ext cx="1271623" cy="3689492"/>
            <a:chOff x="3296201" y="1218797"/>
            <a:chExt cx="1271623" cy="3689492"/>
          </a:xfrm>
        </p:grpSpPr>
        <p:grpSp>
          <p:nvGrpSpPr>
            <p:cNvPr id="182" name="Group 181"/>
            <p:cNvGrpSpPr/>
            <p:nvPr/>
          </p:nvGrpSpPr>
          <p:grpSpPr>
            <a:xfrm>
              <a:off x="3296201" y="1218797"/>
              <a:ext cx="1271623" cy="3689492"/>
              <a:chOff x="3296201" y="1218797"/>
              <a:chExt cx="1271623" cy="3689492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3890107" y="3171426"/>
                <a:ext cx="677717" cy="254044"/>
              </a:xfrm>
              <a:prstGeom prst="rect">
                <a:avLst/>
              </a:prstGeom>
              <a:solidFill>
                <a:srgbClr val="FFFFFF"/>
              </a:solidFill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β</a:t>
                </a:r>
                <a:r>
                  <a:rPr lang="en-US" sz="1051" i="1" kern="0" baseline="-25000" dirty="0">
                    <a:solidFill>
                      <a:srgbClr val="7030A0"/>
                    </a:solidFill>
                  </a:rPr>
                  <a:t>M</a:t>
                </a:r>
                <a:r>
                  <a:rPr lang="en-US" sz="1051" i="1" kern="0" baseline="-40000" dirty="0">
                    <a:solidFill>
                      <a:srgbClr val="7030A0"/>
                    </a:solidFill>
                  </a:rPr>
                  <a:t>1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7030A0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)</a:t>
                </a:r>
                <a:endParaRPr lang="en-US" sz="1051" dirty="0">
                  <a:solidFill>
                    <a:srgbClr val="7030A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880100" y="4266290"/>
                <a:ext cx="686943" cy="254044"/>
              </a:xfrm>
              <a:prstGeom prst="rect">
                <a:avLst/>
              </a:prstGeom>
              <a:solidFill>
                <a:srgbClr val="FFFFFF"/>
              </a:solidFill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β</a:t>
                </a:r>
                <a:r>
                  <a:rPr lang="en-US" sz="1051" i="1" kern="0" baseline="-25000" dirty="0" err="1">
                    <a:solidFill>
                      <a:srgbClr val="7030A0"/>
                    </a:solidFill>
                  </a:rPr>
                  <a:t>M</a:t>
                </a:r>
                <a:r>
                  <a:rPr lang="en-US" sz="1051" i="1" kern="0" baseline="-40000" dirty="0" err="1">
                    <a:solidFill>
                      <a:srgbClr val="7030A0"/>
                    </a:solidFill>
                  </a:rPr>
                  <a:t>n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7030A0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)</a:t>
                </a:r>
                <a:endParaRPr lang="en-US" sz="1051" dirty="0">
                  <a:solidFill>
                    <a:srgbClr val="7030A0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81" name="Group 180"/>
              <p:cNvGrpSpPr/>
              <p:nvPr/>
            </p:nvGrpSpPr>
            <p:grpSpPr>
              <a:xfrm>
                <a:off x="3427583" y="4242098"/>
                <a:ext cx="382637" cy="326727"/>
                <a:chOff x="3427583" y="4242098"/>
                <a:chExt cx="382637" cy="326727"/>
              </a:xfrm>
            </p:grpSpPr>
            <p:pic>
              <p:nvPicPr>
                <p:cNvPr id="156" name="Picture 15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27583" y="4242098"/>
                  <a:ext cx="382637" cy="323770"/>
                </a:xfrm>
                <a:prstGeom prst="rect">
                  <a:avLst/>
                </a:prstGeom>
              </p:spPr>
            </p:pic>
            <p:sp>
              <p:nvSpPr>
                <p:cNvPr id="180" name="Rectangle 179"/>
                <p:cNvSpPr/>
                <p:nvPr/>
              </p:nvSpPr>
              <p:spPr bwMode="auto">
                <a:xfrm>
                  <a:off x="3519931" y="4458113"/>
                  <a:ext cx="148891" cy="110712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>
                <a:off x="3460857" y="3169206"/>
                <a:ext cx="380494" cy="360138"/>
                <a:chOff x="3460857" y="3169206"/>
                <a:chExt cx="380494" cy="360138"/>
              </a:xfrm>
            </p:grpSpPr>
            <p:pic>
              <p:nvPicPr>
                <p:cNvPr id="146" name="Picture 14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60857" y="3169206"/>
                  <a:ext cx="380173" cy="355107"/>
                </a:xfrm>
                <a:prstGeom prst="rect">
                  <a:avLst/>
                </a:prstGeom>
              </p:spPr>
            </p:pic>
            <p:sp>
              <p:nvSpPr>
                <p:cNvPr id="125" name="5-Point Star 124"/>
                <p:cNvSpPr>
                  <a:spLocks noChangeAspect="1"/>
                </p:cNvSpPr>
                <p:nvPr/>
              </p:nvSpPr>
              <p:spPr bwMode="auto">
                <a:xfrm flipH="1">
                  <a:off x="3663599" y="3260832"/>
                  <a:ext cx="69839" cy="69839"/>
                </a:xfrm>
                <a:prstGeom prst="star5">
                  <a:avLst/>
                </a:prstGeom>
                <a:solidFill>
                  <a:srgbClr val="7030A0"/>
                </a:solidFill>
                <a:ln w="9525" cap="flat" cmpd="sng" algn="ctr">
                  <a:solidFill>
                    <a:srgbClr val="7030A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  <p:sp>
              <p:nvSpPr>
                <p:cNvPr id="166" name="Rectangle 165"/>
                <p:cNvSpPr/>
                <p:nvPr/>
              </p:nvSpPr>
              <p:spPr bwMode="auto">
                <a:xfrm>
                  <a:off x="3722386" y="3425470"/>
                  <a:ext cx="118965" cy="10387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107" name="TextBox 106"/>
              <p:cNvSpPr txBox="1"/>
              <p:nvPr/>
            </p:nvSpPr>
            <p:spPr>
              <a:xfrm>
                <a:off x="3873592" y="4550249"/>
                <a:ext cx="678663" cy="25404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ϵ</a:t>
                </a:r>
                <a:r>
                  <a:rPr lang="en-US" sz="1051" i="1" kern="0" baseline="-25000" dirty="0" err="1">
                    <a:solidFill>
                      <a:srgbClr val="0BC587"/>
                    </a:solidFill>
                  </a:rPr>
                  <a:t>M</a:t>
                </a:r>
                <a:r>
                  <a:rPr lang="en-US" sz="1051" i="1" kern="0" baseline="-40000" dirty="0" err="1">
                    <a:solidFill>
                      <a:srgbClr val="0BC587"/>
                    </a:solidFill>
                  </a:rPr>
                  <a:t>n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0BC587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)</a:t>
                </a:r>
                <a:r>
                  <a:rPr lang="en-US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3312046" y="1218797"/>
                <a:ext cx="1237113" cy="1386020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Generate random numbers along appropriate distributions for each uncertainty source to create simulated errors (</a:t>
                </a:r>
                <a:r>
                  <a:rPr lang="el-GR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β</a:t>
                </a:r>
                <a:r>
                  <a:rPr lang="en-US" sz="1051" dirty="0">
                    <a:solidFill>
                      <a:schemeClr val="bg1">
                        <a:lumMod val="25000"/>
                      </a:schemeClr>
                    </a:solidFill>
                    <a:latin typeface="Calibri" panose="020F0502020204030204" pitchFamily="34" charset="0"/>
                  </a:rPr>
                  <a:t>,</a:t>
                </a:r>
                <a:r>
                  <a:rPr lang="en-US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l-GR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ϵ</a:t>
                </a:r>
                <a:r>
                  <a:rPr lang="en-US" sz="1051" dirty="0">
                    <a:solidFill>
                      <a:schemeClr val="bg1">
                        <a:lumMod val="25000"/>
                      </a:schemeClr>
                    </a:solidFill>
                    <a:latin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3913871" y="3480715"/>
                <a:ext cx="653953" cy="25404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ϵ</a:t>
                </a:r>
                <a:r>
                  <a:rPr lang="en-US" sz="1051" i="1" kern="0" baseline="-25000" dirty="0">
                    <a:solidFill>
                      <a:srgbClr val="0BC587"/>
                    </a:solidFill>
                  </a:rPr>
                  <a:t>M</a:t>
                </a:r>
                <a:r>
                  <a:rPr lang="en-US" sz="1051" i="1" kern="0" baseline="-40000" dirty="0">
                    <a:solidFill>
                      <a:srgbClr val="0BC587"/>
                    </a:solidFill>
                  </a:rPr>
                  <a:t>1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0BC587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)</a:t>
                </a:r>
                <a:endParaRPr lang="en-US" sz="1051" dirty="0">
                  <a:solidFill>
                    <a:srgbClr val="0BC587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27" name="5-Point Star 126"/>
              <p:cNvSpPr>
                <a:spLocks noChangeAspect="1"/>
              </p:cNvSpPr>
              <p:nvPr/>
            </p:nvSpPr>
            <p:spPr bwMode="auto">
              <a:xfrm flipH="1">
                <a:off x="3482468" y="4228484"/>
                <a:ext cx="69839" cy="69839"/>
              </a:xfrm>
              <a:prstGeom prst="star5">
                <a:avLst/>
              </a:prstGeom>
              <a:solidFill>
                <a:srgbClr val="7030A0"/>
              </a:solidFill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1" rIns="68580" bIns="34291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78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3296"/>
                  </a:solidFill>
                  <a:latin typeface="Times" pitchFamily="18" charset="0"/>
                </a:endParaRPr>
              </a:p>
            </p:txBody>
          </p:sp>
          <p:sp>
            <p:nvSpPr>
              <p:cNvPr id="15" name="Multiply 14"/>
              <p:cNvSpPr/>
              <p:nvPr/>
            </p:nvSpPr>
            <p:spPr bwMode="auto">
              <a:xfrm>
                <a:off x="3305662" y="3244161"/>
                <a:ext cx="120441" cy="149813"/>
              </a:xfrm>
              <a:prstGeom prst="mathMultiply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0" name="Multiply 89"/>
              <p:cNvSpPr/>
              <p:nvPr/>
            </p:nvSpPr>
            <p:spPr bwMode="auto">
              <a:xfrm>
                <a:off x="3296201" y="3537991"/>
                <a:ext cx="120441" cy="149813"/>
              </a:xfrm>
              <a:prstGeom prst="mathMultiply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6" name="Equal 15"/>
              <p:cNvSpPr/>
              <p:nvPr/>
            </p:nvSpPr>
            <p:spPr bwMode="auto">
              <a:xfrm>
                <a:off x="3864720" y="3258518"/>
                <a:ext cx="97615" cy="140687"/>
              </a:xfrm>
              <a:prstGeom prst="mathEqual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2" name="Equal 91"/>
              <p:cNvSpPr/>
              <p:nvPr/>
            </p:nvSpPr>
            <p:spPr bwMode="auto">
              <a:xfrm>
                <a:off x="3870949" y="3539981"/>
                <a:ext cx="91443" cy="158446"/>
              </a:xfrm>
              <a:prstGeom prst="mathEqual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6" name="Multiply 95"/>
              <p:cNvSpPr/>
              <p:nvPr/>
            </p:nvSpPr>
            <p:spPr bwMode="auto">
              <a:xfrm>
                <a:off x="3305662" y="4318406"/>
                <a:ext cx="120441" cy="149813"/>
              </a:xfrm>
              <a:prstGeom prst="mathMultiply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7" name="Multiply 96"/>
              <p:cNvSpPr/>
              <p:nvPr/>
            </p:nvSpPr>
            <p:spPr bwMode="auto">
              <a:xfrm>
                <a:off x="3296201" y="4612236"/>
                <a:ext cx="120441" cy="149813"/>
              </a:xfrm>
              <a:prstGeom prst="mathMultiply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8" name="Equal 97"/>
              <p:cNvSpPr/>
              <p:nvPr/>
            </p:nvSpPr>
            <p:spPr bwMode="auto">
              <a:xfrm>
                <a:off x="3864628" y="4317143"/>
                <a:ext cx="97615" cy="160446"/>
              </a:xfrm>
              <a:prstGeom prst="mathEqual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9" name="Equal 98"/>
              <p:cNvSpPr/>
              <p:nvPr/>
            </p:nvSpPr>
            <p:spPr bwMode="auto">
              <a:xfrm>
                <a:off x="3864628" y="4596043"/>
                <a:ext cx="97615" cy="171634"/>
              </a:xfrm>
              <a:prstGeom prst="mathEqual">
                <a:avLst/>
              </a:prstGeom>
              <a:solidFill>
                <a:schemeClr val="bg1">
                  <a:lumMod val="25000"/>
                </a:schemeClr>
              </a:solidFill>
              <a:ln w="9525" cap="flat" cmpd="sng" algn="ctr">
                <a:solidFill>
                  <a:schemeClr val="bg1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grpSp>
            <p:nvGrpSpPr>
              <p:cNvPr id="167" name="Group 166"/>
              <p:cNvGrpSpPr/>
              <p:nvPr/>
            </p:nvGrpSpPr>
            <p:grpSpPr>
              <a:xfrm>
                <a:off x="3468703" y="3495334"/>
                <a:ext cx="342900" cy="346434"/>
                <a:chOff x="3476025" y="3449070"/>
                <a:chExt cx="342900" cy="346434"/>
              </a:xfrm>
            </p:grpSpPr>
            <p:pic>
              <p:nvPicPr>
                <p:cNvPr id="114" name="Picture 5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561" t="46474" r="73110" b="45481"/>
                <a:stretch/>
              </p:blipFill>
              <p:spPr bwMode="auto">
                <a:xfrm>
                  <a:off x="3476025" y="3465714"/>
                  <a:ext cx="342900" cy="3083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8" name="5-Point Star 127"/>
                <p:cNvSpPr>
                  <a:spLocks noChangeAspect="1"/>
                </p:cNvSpPr>
                <p:nvPr/>
              </p:nvSpPr>
              <p:spPr bwMode="auto">
                <a:xfrm flipH="1">
                  <a:off x="3622411" y="3449070"/>
                  <a:ext cx="69839" cy="69839"/>
                </a:xfrm>
                <a:prstGeom prst="star5">
                  <a:avLst/>
                </a:prstGeom>
                <a:solidFill>
                  <a:srgbClr val="0BC587"/>
                </a:solidFill>
                <a:ln w="9525" cap="flat" cmpd="sng" algn="ctr">
                  <a:solidFill>
                    <a:srgbClr val="0BC587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  <p:sp>
              <p:nvSpPr>
                <p:cNvPr id="155" name="Rectangle 154"/>
                <p:cNvSpPr/>
                <p:nvPr/>
              </p:nvSpPr>
              <p:spPr bwMode="auto">
                <a:xfrm>
                  <a:off x="3670110" y="3691630"/>
                  <a:ext cx="118965" cy="10387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</p:grpSp>
          <p:grpSp>
            <p:nvGrpSpPr>
              <p:cNvPr id="172" name="Group 171"/>
              <p:cNvGrpSpPr/>
              <p:nvPr/>
            </p:nvGrpSpPr>
            <p:grpSpPr>
              <a:xfrm>
                <a:off x="3443806" y="4578306"/>
                <a:ext cx="342900" cy="329983"/>
                <a:chOff x="3443806" y="4578306"/>
                <a:chExt cx="342900" cy="329983"/>
              </a:xfrm>
            </p:grpSpPr>
            <p:grpSp>
              <p:nvGrpSpPr>
                <p:cNvPr id="169" name="Group 168"/>
                <p:cNvGrpSpPr/>
                <p:nvPr/>
              </p:nvGrpSpPr>
              <p:grpSpPr>
                <a:xfrm>
                  <a:off x="3443806" y="4578306"/>
                  <a:ext cx="342900" cy="329983"/>
                  <a:chOff x="3443806" y="4578306"/>
                  <a:chExt cx="342900" cy="329983"/>
                </a:xfrm>
              </p:grpSpPr>
              <p:pic>
                <p:nvPicPr>
                  <p:cNvPr id="115" name="Picture 5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6561" t="46474" r="73110" b="45481"/>
                  <a:stretch/>
                </p:blipFill>
                <p:spPr bwMode="auto">
                  <a:xfrm>
                    <a:off x="3443806" y="4578306"/>
                    <a:ext cx="342900" cy="3083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0" name="Rectangle 119"/>
                  <p:cNvSpPr/>
                  <p:nvPr/>
                </p:nvSpPr>
                <p:spPr bwMode="auto">
                  <a:xfrm>
                    <a:off x="3643630" y="4804415"/>
                    <a:ext cx="118965" cy="10387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8580" tIns="34291" rIns="68580" bIns="34291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68578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3296"/>
                      </a:solidFill>
                      <a:latin typeface="Times" pitchFamily="18" charset="0"/>
                    </a:endParaRPr>
                  </a:p>
                </p:txBody>
              </p:sp>
              <p:sp>
                <p:nvSpPr>
                  <p:cNvPr id="129" name="5-Point Star 12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535057" y="4635709"/>
                    <a:ext cx="69839" cy="69839"/>
                  </a:xfrm>
                  <a:prstGeom prst="star5">
                    <a:avLst/>
                  </a:prstGeom>
                  <a:solidFill>
                    <a:srgbClr val="0BC587"/>
                  </a:solidFill>
                  <a:ln w="9525" cap="flat" cmpd="sng" algn="ctr">
                    <a:solidFill>
                      <a:srgbClr val="0BC587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8580" tIns="34291" rIns="68580" bIns="34291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685783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>
                      <a:solidFill>
                        <a:srgbClr val="003296"/>
                      </a:solidFill>
                      <a:latin typeface="Times" pitchFamily="18" charset="0"/>
                    </a:endParaRPr>
                  </a:p>
                </p:txBody>
              </p:sp>
            </p:grpSp>
            <p:sp>
              <p:nvSpPr>
                <p:cNvPr id="170" name="Rectangle 169"/>
                <p:cNvSpPr/>
                <p:nvPr/>
              </p:nvSpPr>
              <p:spPr bwMode="auto">
                <a:xfrm>
                  <a:off x="3543823" y="4793209"/>
                  <a:ext cx="118965" cy="55090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 bwMode="auto">
                <a:xfrm>
                  <a:off x="3569976" y="4718982"/>
                  <a:ext cx="118965" cy="55090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1" rIns="68580" bIns="34291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783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3296"/>
                    </a:solidFill>
                    <a:latin typeface="Times" pitchFamily="18" charset="0"/>
                  </a:endParaRPr>
                </a:p>
              </p:txBody>
            </p:sp>
          </p:grpSp>
          <p:cxnSp>
            <p:nvCxnSpPr>
              <p:cNvPr id="174" name="Straight Connector 173"/>
              <p:cNvCxnSpPr/>
              <p:nvPr/>
            </p:nvCxnSpPr>
            <p:spPr bwMode="auto">
              <a:xfrm flipH="1">
                <a:off x="3566160" y="4736592"/>
                <a:ext cx="1" cy="91440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bg1">
                    <a:lumMod val="10000"/>
                    <a:alpha val="61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8" name="Straight Connector 87"/>
            <p:cNvCxnSpPr/>
            <p:nvPr/>
          </p:nvCxnSpPr>
          <p:spPr bwMode="auto">
            <a:xfrm>
              <a:off x="4183380" y="3851286"/>
              <a:ext cx="0" cy="278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2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4484900" y="1628464"/>
            <a:ext cx="1369602" cy="3118336"/>
            <a:chOff x="4484900" y="1628464"/>
            <a:chExt cx="1369602" cy="3118336"/>
          </a:xfrm>
        </p:grpSpPr>
        <p:grpSp>
          <p:nvGrpSpPr>
            <p:cNvPr id="183" name="Group 182"/>
            <p:cNvGrpSpPr/>
            <p:nvPr/>
          </p:nvGrpSpPr>
          <p:grpSpPr>
            <a:xfrm>
              <a:off x="4484900" y="1628464"/>
              <a:ext cx="1369602" cy="3118336"/>
              <a:chOff x="4484900" y="1628464"/>
              <a:chExt cx="1369602" cy="3118336"/>
            </a:xfrm>
          </p:grpSpPr>
          <p:sp>
            <p:nvSpPr>
              <p:cNvPr id="140" name="TextBox 139"/>
              <p:cNvSpPr txBox="1"/>
              <p:nvPr/>
            </p:nvSpPr>
            <p:spPr>
              <a:xfrm>
                <a:off x="4817111" y="1628464"/>
                <a:ext cx="1037391" cy="577466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Apply errors to appropriate variables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4805320" y="3248390"/>
                <a:ext cx="1030746" cy="415755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1" i="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M</a:t>
                </a:r>
                <a:r>
                  <a:rPr lang="en-US" sz="1051" i="1" baseline="-25000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1</a:t>
                </a:r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(</a:t>
                </a:r>
                <a:r>
                  <a:rPr lang="en-US" sz="1051" i="1" dirty="0" err="1">
                    <a:solidFill>
                      <a:srgbClr val="003296"/>
                    </a:solidFill>
                    <a:latin typeface="Calibri" panose="020F0502020204030204" pitchFamily="34" charset="0"/>
                  </a:rPr>
                  <a:t>i</a:t>
                </a:r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)</a:t>
                </a:r>
                <a:r>
                  <a:rPr lang="en-US" sz="1051" i="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 = </a:t>
                </a:r>
                <a:r>
                  <a:rPr lang="en-US" sz="1051" i="1" dirty="0">
                    <a:solidFill>
                      <a:srgbClr val="F927D1"/>
                    </a:solidFill>
                    <a:latin typeface="Calibri" panose="020F0502020204030204" pitchFamily="34" charset="0"/>
                  </a:rPr>
                  <a:t>M</a:t>
                </a:r>
                <a:r>
                  <a:rPr lang="en-US" sz="1051" i="1" baseline="-25000" dirty="0">
                    <a:solidFill>
                      <a:srgbClr val="F927D1"/>
                    </a:solidFill>
                    <a:latin typeface="Calibri" panose="020F0502020204030204" pitchFamily="34" charset="0"/>
                  </a:rPr>
                  <a:t>1</a:t>
                </a:r>
                <a:endParaRPr lang="en-US" sz="1051" i="1" dirty="0">
                  <a:solidFill>
                    <a:srgbClr val="3B61AE"/>
                  </a:solidFill>
                  <a:latin typeface="Calibri" panose="020F0502020204030204" pitchFamily="34" charset="0"/>
                </a:endParaRPr>
              </a:p>
              <a:p>
                <a:pPr algn="ctr"/>
                <a:r>
                  <a:rPr lang="en-US" sz="1051" i="1" dirty="0">
                    <a:solidFill>
                      <a:srgbClr val="3B61AE"/>
                    </a:solidFill>
                    <a:latin typeface="Calibri" panose="020F0502020204030204" pitchFamily="34" charset="0"/>
                  </a:rPr>
                  <a:t>+ </a:t>
                </a:r>
                <a:r>
                  <a:rPr lang="el-GR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ϵ</a:t>
                </a:r>
                <a:r>
                  <a:rPr lang="en-US" sz="1051" i="1" kern="0" baseline="-25000" dirty="0">
                    <a:solidFill>
                      <a:srgbClr val="0BC587"/>
                    </a:solidFill>
                  </a:rPr>
                  <a:t>M</a:t>
                </a:r>
                <a:r>
                  <a:rPr lang="en-US" sz="1051" i="1" kern="0" baseline="-40000" dirty="0">
                    <a:solidFill>
                      <a:srgbClr val="0BC587"/>
                    </a:solidFill>
                  </a:rPr>
                  <a:t>1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0BC587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)</a:t>
                </a:r>
                <a:r>
                  <a:rPr lang="en-US" sz="1051" i="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sz="1051" i="1" dirty="0">
                    <a:solidFill>
                      <a:srgbClr val="3B61AE"/>
                    </a:solidFill>
                    <a:latin typeface="Calibri" panose="020F0502020204030204" pitchFamily="34" charset="0"/>
                  </a:rPr>
                  <a:t>+ </a:t>
                </a:r>
                <a:r>
                  <a:rPr lang="el-GR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β</a:t>
                </a:r>
                <a:r>
                  <a:rPr lang="en-US" sz="1051" i="1" kern="0" baseline="-25000" dirty="0">
                    <a:solidFill>
                      <a:srgbClr val="7030A0"/>
                    </a:solidFill>
                  </a:rPr>
                  <a:t>M</a:t>
                </a:r>
                <a:r>
                  <a:rPr lang="en-US" sz="1051" i="1" kern="0" baseline="-40000" dirty="0">
                    <a:solidFill>
                      <a:srgbClr val="7030A0"/>
                    </a:solidFill>
                  </a:rPr>
                  <a:t>1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7030A0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)</a:t>
                </a:r>
                <a:endParaRPr lang="en-US" sz="1051" dirty="0">
                  <a:solidFill>
                    <a:srgbClr val="7030A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4829867" y="4331045"/>
                <a:ext cx="1006200" cy="415755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1" i="1" dirty="0" err="1">
                    <a:solidFill>
                      <a:srgbClr val="003296"/>
                    </a:solidFill>
                    <a:latin typeface="Calibri" panose="020F0502020204030204" pitchFamily="34" charset="0"/>
                  </a:rPr>
                  <a:t>M</a:t>
                </a:r>
                <a:r>
                  <a:rPr lang="en-US" sz="1051" i="1" baseline="-25000" dirty="0" err="1">
                    <a:solidFill>
                      <a:srgbClr val="003296"/>
                    </a:solidFill>
                    <a:latin typeface="Calibri" panose="020F0502020204030204" pitchFamily="34" charset="0"/>
                  </a:rPr>
                  <a:t>n</a:t>
                </a:r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(</a:t>
                </a:r>
                <a:r>
                  <a:rPr lang="en-US" sz="1051" i="1" dirty="0" err="1">
                    <a:solidFill>
                      <a:srgbClr val="003296"/>
                    </a:solidFill>
                    <a:latin typeface="Calibri" panose="020F0502020204030204" pitchFamily="34" charset="0"/>
                  </a:rPr>
                  <a:t>i</a:t>
                </a:r>
                <a:r>
                  <a:rPr lang="en-US" sz="105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)</a:t>
                </a:r>
                <a:r>
                  <a:rPr lang="en-US" sz="1051" i="1" dirty="0">
                    <a:solidFill>
                      <a:srgbClr val="003296"/>
                    </a:solidFill>
                    <a:latin typeface="Calibri" panose="020F0502020204030204" pitchFamily="34" charset="0"/>
                  </a:rPr>
                  <a:t> = </a:t>
                </a:r>
                <a:r>
                  <a:rPr lang="en-US" sz="1051" i="1" dirty="0" err="1">
                    <a:solidFill>
                      <a:srgbClr val="F927D1"/>
                    </a:solidFill>
                    <a:latin typeface="Calibri" panose="020F0502020204030204" pitchFamily="34" charset="0"/>
                  </a:rPr>
                  <a:t>M</a:t>
                </a:r>
                <a:r>
                  <a:rPr lang="en-US" sz="1051" i="1" kern="0" baseline="-25000" dirty="0" err="1">
                    <a:solidFill>
                      <a:srgbClr val="F927D1"/>
                    </a:solidFill>
                    <a:latin typeface="Calibri" panose="020F0502020204030204"/>
                  </a:rPr>
                  <a:t>n</a:t>
                </a:r>
                <a:endParaRPr lang="en-US" sz="1051" i="1" dirty="0">
                  <a:solidFill>
                    <a:srgbClr val="3B61AE"/>
                  </a:solidFill>
                  <a:latin typeface="Calibri" panose="020F0502020204030204" pitchFamily="34" charset="0"/>
                </a:endParaRPr>
              </a:p>
              <a:p>
                <a:pPr algn="ctr"/>
                <a:r>
                  <a:rPr lang="en-US" sz="1051" i="1" dirty="0">
                    <a:solidFill>
                      <a:srgbClr val="3B61AE"/>
                    </a:solidFill>
                    <a:latin typeface="Calibri" panose="020F0502020204030204" pitchFamily="34" charset="0"/>
                  </a:rPr>
                  <a:t>+ </a:t>
                </a:r>
                <a:r>
                  <a:rPr lang="el-GR" sz="105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ϵ</a:t>
                </a:r>
                <a:r>
                  <a:rPr lang="en-US" sz="1051" i="1" kern="0" baseline="-25000" dirty="0" err="1">
                    <a:solidFill>
                      <a:srgbClr val="0BC587"/>
                    </a:solidFill>
                  </a:rPr>
                  <a:t>M</a:t>
                </a:r>
                <a:r>
                  <a:rPr lang="en-US" sz="1051" i="1" kern="0" baseline="-40000" dirty="0" err="1">
                    <a:solidFill>
                      <a:srgbClr val="0BC587"/>
                    </a:solidFill>
                  </a:rPr>
                  <a:t>n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0BC587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0BC587"/>
                    </a:solidFill>
                    <a:latin typeface="Calibri" panose="020F0502020204030204"/>
                  </a:rPr>
                  <a:t>)</a:t>
                </a:r>
                <a:r>
                  <a:rPr lang="en-US" sz="1051" i="1" dirty="0">
                    <a:solidFill>
                      <a:srgbClr val="0BC587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sz="1051" i="1" dirty="0">
                    <a:solidFill>
                      <a:srgbClr val="3B61AE"/>
                    </a:solidFill>
                    <a:latin typeface="Calibri" panose="020F0502020204030204" pitchFamily="34" charset="0"/>
                  </a:rPr>
                  <a:t>+ </a:t>
                </a:r>
                <a:r>
                  <a:rPr lang="el-GR" sz="1051" dirty="0">
                    <a:solidFill>
                      <a:srgbClr val="7030A0"/>
                    </a:solidFill>
                    <a:latin typeface="Calibri" panose="020F0502020204030204" pitchFamily="34" charset="0"/>
                  </a:rPr>
                  <a:t>β</a:t>
                </a:r>
                <a:r>
                  <a:rPr lang="en-US" sz="1051" i="1" kern="0" baseline="-25000" dirty="0" err="1">
                    <a:solidFill>
                      <a:srgbClr val="7030A0"/>
                    </a:solidFill>
                  </a:rPr>
                  <a:t>M</a:t>
                </a:r>
                <a:r>
                  <a:rPr lang="en-US" sz="1051" i="1" kern="0" baseline="-40000" dirty="0" err="1">
                    <a:solidFill>
                      <a:srgbClr val="7030A0"/>
                    </a:solidFill>
                  </a:rPr>
                  <a:t>n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(</a:t>
                </a:r>
                <a:r>
                  <a:rPr lang="en-US" sz="1051" i="1" kern="0" dirty="0" err="1">
                    <a:solidFill>
                      <a:srgbClr val="7030A0"/>
                    </a:solidFill>
                    <a:latin typeface="Calibri" panose="020F0502020204030204"/>
                  </a:rPr>
                  <a:t>i</a:t>
                </a:r>
                <a:r>
                  <a:rPr lang="en-US" sz="1051" kern="0" dirty="0">
                    <a:solidFill>
                      <a:srgbClr val="7030A0"/>
                    </a:solidFill>
                    <a:latin typeface="Calibri" panose="020F0502020204030204"/>
                  </a:rPr>
                  <a:t>)</a:t>
                </a:r>
                <a:endParaRPr lang="en-US" sz="1051" dirty="0">
                  <a:solidFill>
                    <a:srgbClr val="7030A0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5" name="Straight Arrow Connector 144"/>
              <p:cNvCxnSpPr/>
              <p:nvPr/>
            </p:nvCxnSpPr>
            <p:spPr bwMode="auto">
              <a:xfrm flipV="1">
                <a:off x="4497053" y="3580300"/>
                <a:ext cx="185775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48" name="Straight Arrow Connector 147"/>
              <p:cNvCxnSpPr/>
              <p:nvPr/>
            </p:nvCxnSpPr>
            <p:spPr bwMode="auto">
              <a:xfrm flipV="1">
                <a:off x="4488579" y="4672303"/>
                <a:ext cx="185775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47" name="Straight Arrow Connector 146"/>
              <p:cNvCxnSpPr/>
              <p:nvPr/>
            </p:nvCxnSpPr>
            <p:spPr bwMode="auto">
              <a:xfrm flipV="1">
                <a:off x="4484900" y="4383463"/>
                <a:ext cx="185775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44" name="Straight Arrow Connector 143"/>
              <p:cNvCxnSpPr/>
              <p:nvPr/>
            </p:nvCxnSpPr>
            <p:spPr bwMode="auto">
              <a:xfrm flipV="1">
                <a:off x="4491217" y="3296235"/>
                <a:ext cx="185775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cxnSp>
          <p:nvCxnSpPr>
            <p:cNvPr id="89" name="Straight Connector 88"/>
            <p:cNvCxnSpPr/>
            <p:nvPr/>
          </p:nvCxnSpPr>
          <p:spPr bwMode="auto">
            <a:xfrm>
              <a:off x="5308369" y="3865396"/>
              <a:ext cx="0" cy="2780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2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extBox 10"/>
          <p:cNvSpPr txBox="1"/>
          <p:nvPr/>
        </p:nvSpPr>
        <p:spPr>
          <a:xfrm>
            <a:off x="1278276" y="5267439"/>
            <a:ext cx="3220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Sources of uncertainty estimates: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793687" y="5633384"/>
            <a:ext cx="617947" cy="254044"/>
          </a:xfrm>
          <a:prstGeom prst="rect">
            <a:avLst/>
          </a:prstGeom>
          <a:noFill/>
          <a:ln w="19050">
            <a:solidFill>
              <a:srgbClr val="0BC587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051" i="1" kern="0" dirty="0" err="1">
                <a:solidFill>
                  <a:srgbClr val="0BC587"/>
                </a:solidFill>
              </a:rPr>
              <a:t>s</a:t>
            </a:r>
            <a:r>
              <a:rPr lang="en-US" sz="1051" i="1" kern="0" baseline="-25000" dirty="0" err="1">
                <a:solidFill>
                  <a:srgbClr val="0BC587"/>
                </a:solidFill>
              </a:rPr>
              <a:t>M</a:t>
            </a:r>
            <a:endParaRPr lang="en-US" sz="1051" i="1" kern="0" dirty="0">
              <a:solidFill>
                <a:srgbClr val="0BC587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347569" y="5562799"/>
            <a:ext cx="3857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: SPC, data analysis, analysis of repeats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793686" y="5970449"/>
            <a:ext cx="617947" cy="25404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9050"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051" i="1" kern="0" dirty="0" err="1">
                <a:solidFill>
                  <a:srgbClr val="7030A0"/>
                </a:solidFill>
              </a:rPr>
              <a:t>b</a:t>
            </a:r>
            <a:r>
              <a:rPr lang="en-US" sz="1051" i="1" kern="0" baseline="-25000" dirty="0" err="1">
                <a:solidFill>
                  <a:srgbClr val="7030A0"/>
                </a:solidFill>
              </a:rPr>
              <a:t>M</a:t>
            </a:r>
            <a:endParaRPr lang="en-US" sz="1051" i="1" kern="0" dirty="0">
              <a:solidFill>
                <a:srgbClr val="7030A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347570" y="5915308"/>
            <a:ext cx="307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7030A0"/>
                </a:solidFill>
              </a:rPr>
              <a:t>: Data analysis, instrument spec sheets, calibration reports…</a:t>
            </a:r>
          </a:p>
        </p:txBody>
      </p:sp>
      <p:sp>
        <p:nvSpPr>
          <p:cNvPr id="12" name="Down Arrow 11"/>
          <p:cNvSpPr/>
          <p:nvPr/>
        </p:nvSpPr>
        <p:spPr bwMode="auto">
          <a:xfrm flipV="1">
            <a:off x="2843853" y="4893341"/>
            <a:ext cx="156522" cy="354562"/>
          </a:xfrm>
          <a:prstGeom prst="downArrow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77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11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6" y="1099004"/>
            <a:ext cx="9054182" cy="509859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1064562" y="349255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0A075A"/>
                </a:solidFill>
                <a:latin typeface="Arial"/>
              </a:rPr>
              <a:t>Variables of interest: Mass Flow, WA1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DC19DA-D63B-4E46-9D54-FF7F6C2E6164}"/>
              </a:ext>
            </a:extLst>
          </p:cNvPr>
          <p:cNvGrpSpPr/>
          <p:nvPr/>
        </p:nvGrpSpPr>
        <p:grpSpPr>
          <a:xfrm>
            <a:off x="242221" y="3476625"/>
            <a:ext cx="310229" cy="68336"/>
            <a:chOff x="6083166" y="4557063"/>
            <a:chExt cx="488305" cy="101674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BE2173AD-1A40-4817-963E-3928F1780B6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F280C08E-5CEC-4495-86BF-3D70591555F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988385-0262-49C6-89E4-D2EE31C2A0DA}"/>
              </a:ext>
            </a:extLst>
          </p:cNvPr>
          <p:cNvGrpSpPr/>
          <p:nvPr/>
        </p:nvGrpSpPr>
        <p:grpSpPr>
          <a:xfrm>
            <a:off x="242221" y="3579966"/>
            <a:ext cx="310229" cy="68336"/>
            <a:chOff x="6083166" y="4557063"/>
            <a:chExt cx="488305" cy="1016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E606A4C-C10F-4CFE-97A2-84169EFCF80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1BD78FA-D676-4261-8C01-736772862A5B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C8D3381-55D9-4A73-9947-19B3134E903F}"/>
              </a:ext>
            </a:extLst>
          </p:cNvPr>
          <p:cNvGrpSpPr/>
          <p:nvPr/>
        </p:nvGrpSpPr>
        <p:grpSpPr>
          <a:xfrm>
            <a:off x="242221" y="3683307"/>
            <a:ext cx="310229" cy="68336"/>
            <a:chOff x="6083166" y="4557063"/>
            <a:chExt cx="488305" cy="10167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5490299-5828-4262-82EC-D3869E5FB477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B5A2E87-E8BC-4ABB-B7D3-10BF76D78B50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79A42F-4409-4DCB-966A-4767EBB34EF9}"/>
              </a:ext>
            </a:extLst>
          </p:cNvPr>
          <p:cNvGrpSpPr/>
          <p:nvPr/>
        </p:nvGrpSpPr>
        <p:grpSpPr>
          <a:xfrm>
            <a:off x="242221" y="3786648"/>
            <a:ext cx="310229" cy="68336"/>
            <a:chOff x="6083166" y="4557063"/>
            <a:chExt cx="488305" cy="10167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19322F1-36EC-4F4E-851A-24FB6495E96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399348D-251E-4DAF-A1E7-AE57903707C1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6B65A4-261F-451F-A2B4-DA7F912A97CA}"/>
              </a:ext>
            </a:extLst>
          </p:cNvPr>
          <p:cNvGrpSpPr/>
          <p:nvPr/>
        </p:nvGrpSpPr>
        <p:grpSpPr>
          <a:xfrm>
            <a:off x="235514" y="3976688"/>
            <a:ext cx="310229" cy="68336"/>
            <a:chOff x="6083166" y="4557063"/>
            <a:chExt cx="488305" cy="10167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7BFF70E-04CF-4174-A53C-ED4D7BBD515B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0A4FDA6-182D-417B-AC92-C7DC65E0DF4B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5EF7B34-F1BC-4CF3-B590-308DF5C93FFE}"/>
              </a:ext>
            </a:extLst>
          </p:cNvPr>
          <p:cNvGrpSpPr/>
          <p:nvPr/>
        </p:nvGrpSpPr>
        <p:grpSpPr>
          <a:xfrm>
            <a:off x="235514" y="4080029"/>
            <a:ext cx="310229" cy="68336"/>
            <a:chOff x="6083166" y="4557063"/>
            <a:chExt cx="488305" cy="10167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337A9F0-C0EB-4D45-8144-75D32528C2CD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EC0CBB00-F0F6-4701-A89B-1648A69B3231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63B7311-F3B1-4672-869A-5544ADDCF9B2}"/>
              </a:ext>
            </a:extLst>
          </p:cNvPr>
          <p:cNvGrpSpPr/>
          <p:nvPr/>
        </p:nvGrpSpPr>
        <p:grpSpPr>
          <a:xfrm>
            <a:off x="235514" y="4183370"/>
            <a:ext cx="310229" cy="68336"/>
            <a:chOff x="6083166" y="4557063"/>
            <a:chExt cx="488305" cy="10167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AFB090C-C906-4C60-9D4D-C6D1B9DB88DD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AFF773C7-1CBC-4412-B7BD-CAA680E0D49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896E2B-69C3-451E-8133-13141F6F6FA8}"/>
              </a:ext>
            </a:extLst>
          </p:cNvPr>
          <p:cNvGrpSpPr/>
          <p:nvPr/>
        </p:nvGrpSpPr>
        <p:grpSpPr>
          <a:xfrm>
            <a:off x="235514" y="4286711"/>
            <a:ext cx="310229" cy="68336"/>
            <a:chOff x="6083166" y="4557063"/>
            <a:chExt cx="488305" cy="10167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C8672A-9665-4624-92FE-3CC792874D86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6E665AAA-B873-4BB3-A76F-E09F1E17157D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EA1A35-B924-492B-8044-C4644B6C4806}"/>
              </a:ext>
            </a:extLst>
          </p:cNvPr>
          <p:cNvGrpSpPr/>
          <p:nvPr/>
        </p:nvGrpSpPr>
        <p:grpSpPr>
          <a:xfrm>
            <a:off x="228807" y="4476751"/>
            <a:ext cx="310229" cy="68336"/>
            <a:chOff x="6083166" y="4557063"/>
            <a:chExt cx="488305" cy="10167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12126A0-CAC9-4BAD-B086-76098060ECCD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F3D4A227-63EC-4ECC-B660-0C1DF458EEFC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C4FBB2-959E-4485-88E9-508DB3BC3D99}"/>
              </a:ext>
            </a:extLst>
          </p:cNvPr>
          <p:cNvGrpSpPr/>
          <p:nvPr/>
        </p:nvGrpSpPr>
        <p:grpSpPr>
          <a:xfrm>
            <a:off x="228807" y="4580092"/>
            <a:ext cx="310229" cy="68336"/>
            <a:chOff x="6083166" y="4557063"/>
            <a:chExt cx="488305" cy="10167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C3C3F7-509F-4892-9764-95D662756BEA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5CD1AC9-E367-4925-8B8F-7FC52B38DE5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5C3F4B4-FDAC-4885-8CBC-7713A259197F}"/>
              </a:ext>
            </a:extLst>
          </p:cNvPr>
          <p:cNvGrpSpPr/>
          <p:nvPr/>
        </p:nvGrpSpPr>
        <p:grpSpPr>
          <a:xfrm>
            <a:off x="228807" y="4683433"/>
            <a:ext cx="310229" cy="68336"/>
            <a:chOff x="6083166" y="4557063"/>
            <a:chExt cx="488305" cy="10167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5379875-E4B1-495E-B5AB-F2BDE71230E2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31B90FE0-0A36-4DAD-A160-248F25F097D8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6AC705D-847B-454B-BBD6-C1857530A4ED}"/>
              </a:ext>
            </a:extLst>
          </p:cNvPr>
          <p:cNvGrpSpPr/>
          <p:nvPr/>
        </p:nvGrpSpPr>
        <p:grpSpPr>
          <a:xfrm>
            <a:off x="228807" y="4786774"/>
            <a:ext cx="310229" cy="68336"/>
            <a:chOff x="6083166" y="4557063"/>
            <a:chExt cx="488305" cy="10167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03F305-E7E9-4165-A11D-21448F0C580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62825A05-8EF1-4E42-B2B4-47928D3D9FE0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8BF531-2AD0-4AC5-AEF9-17BBC4F397F5}"/>
              </a:ext>
            </a:extLst>
          </p:cNvPr>
          <p:cNvGrpSpPr/>
          <p:nvPr/>
        </p:nvGrpSpPr>
        <p:grpSpPr>
          <a:xfrm>
            <a:off x="222100" y="4976814"/>
            <a:ext cx="310229" cy="68336"/>
            <a:chOff x="6083166" y="4557063"/>
            <a:chExt cx="488305" cy="101674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62222E0-87B9-4082-B98A-9B87B5A7C1BC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25D53A10-E90B-4DAE-8F9F-E8BEAC333E3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C746F56-1CC1-4084-A244-BA5C188F4AB6}"/>
              </a:ext>
            </a:extLst>
          </p:cNvPr>
          <p:cNvGrpSpPr/>
          <p:nvPr/>
        </p:nvGrpSpPr>
        <p:grpSpPr>
          <a:xfrm>
            <a:off x="222100" y="5080155"/>
            <a:ext cx="310229" cy="68336"/>
            <a:chOff x="6083166" y="4557063"/>
            <a:chExt cx="488305" cy="10167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5A7053F-1F81-4EB9-B443-17DEECB136BA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79131A46-3D16-4F2C-A459-AB238877FD57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C0FE973-4224-4DED-A9BA-580144DD7D84}"/>
              </a:ext>
            </a:extLst>
          </p:cNvPr>
          <p:cNvGrpSpPr/>
          <p:nvPr/>
        </p:nvGrpSpPr>
        <p:grpSpPr>
          <a:xfrm>
            <a:off x="222100" y="5183496"/>
            <a:ext cx="310229" cy="68336"/>
            <a:chOff x="6083166" y="4557063"/>
            <a:chExt cx="488305" cy="101674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421CFFB-35FD-4A0A-B7FB-98B5C064F5DC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3C0F510-5C5B-4B2C-819F-639279A265C2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2CDB6AE-30C8-4D4F-B936-3EA4B931DE2C}"/>
              </a:ext>
            </a:extLst>
          </p:cNvPr>
          <p:cNvGrpSpPr/>
          <p:nvPr/>
        </p:nvGrpSpPr>
        <p:grpSpPr>
          <a:xfrm>
            <a:off x="222100" y="5286837"/>
            <a:ext cx="310229" cy="68336"/>
            <a:chOff x="6083166" y="4557063"/>
            <a:chExt cx="488305" cy="101674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D045889-22DC-424B-8A76-54C9D2F9B4C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FB791C9E-DB68-4583-977F-2C5A9F3AFF0F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69F3356-0FAA-4700-B491-FF151FA5ABF3}"/>
              </a:ext>
            </a:extLst>
          </p:cNvPr>
          <p:cNvGrpSpPr/>
          <p:nvPr/>
        </p:nvGrpSpPr>
        <p:grpSpPr>
          <a:xfrm>
            <a:off x="824993" y="5778858"/>
            <a:ext cx="310229" cy="68336"/>
            <a:chOff x="6083166" y="4557063"/>
            <a:chExt cx="488305" cy="101674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28944F7-7B20-4C2A-866A-AF804CD34E49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6AA2BB40-94FD-487F-A328-8A0C163E0CD3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2DD10A2-C2D4-4656-9E27-DBE2D45E9B9E}"/>
              </a:ext>
            </a:extLst>
          </p:cNvPr>
          <p:cNvGrpSpPr/>
          <p:nvPr/>
        </p:nvGrpSpPr>
        <p:grpSpPr>
          <a:xfrm>
            <a:off x="824993" y="5882199"/>
            <a:ext cx="310229" cy="68336"/>
            <a:chOff x="6083166" y="4557063"/>
            <a:chExt cx="488305" cy="101674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459BFE-5271-4404-98A6-0E7D3B65A867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1BD5F7C9-946A-4150-B68F-25905089ECF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39C863D-2B10-4458-93C4-9507820CB64E}"/>
              </a:ext>
            </a:extLst>
          </p:cNvPr>
          <p:cNvGrpSpPr/>
          <p:nvPr/>
        </p:nvGrpSpPr>
        <p:grpSpPr>
          <a:xfrm>
            <a:off x="824993" y="5985540"/>
            <a:ext cx="310229" cy="68336"/>
            <a:chOff x="6083166" y="4557063"/>
            <a:chExt cx="488305" cy="101674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773BB11-92A8-4248-BD2A-D65FA1D1F09E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52345FE9-CAFF-4931-B2E3-D54D83CB34F3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4ADCDFD-B5A5-46FB-B404-D125ACFE722D}"/>
              </a:ext>
            </a:extLst>
          </p:cNvPr>
          <p:cNvGrpSpPr/>
          <p:nvPr/>
        </p:nvGrpSpPr>
        <p:grpSpPr>
          <a:xfrm>
            <a:off x="824993" y="6088881"/>
            <a:ext cx="310229" cy="68336"/>
            <a:chOff x="6083166" y="4557063"/>
            <a:chExt cx="488305" cy="101674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93D8CD9-A6C7-455E-801E-68B696BBC0C4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51AD0F73-DD88-4865-938A-78110BD8E40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FAC0B8-AE6B-4805-AE53-3A426C2A84E5}"/>
              </a:ext>
            </a:extLst>
          </p:cNvPr>
          <p:cNvGrpSpPr/>
          <p:nvPr/>
        </p:nvGrpSpPr>
        <p:grpSpPr>
          <a:xfrm rot="10800000">
            <a:off x="2164486" y="3476625"/>
            <a:ext cx="310229" cy="68336"/>
            <a:chOff x="6083166" y="4557063"/>
            <a:chExt cx="488305" cy="101674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93A562-1608-4140-859B-C8A0AD7C960F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6A77B5F6-1E69-4671-8DDA-60DDED3A619D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3075C82-AE2E-4E76-AFC6-B67242249DF2}"/>
              </a:ext>
            </a:extLst>
          </p:cNvPr>
          <p:cNvGrpSpPr/>
          <p:nvPr/>
        </p:nvGrpSpPr>
        <p:grpSpPr>
          <a:xfrm rot="10800000">
            <a:off x="2164486" y="3579966"/>
            <a:ext cx="310229" cy="68336"/>
            <a:chOff x="6083166" y="4557063"/>
            <a:chExt cx="488305" cy="101674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734B262-5DA7-4327-A1D2-CA4155DA0091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72" name="Isosceles Triangle 71">
              <a:extLst>
                <a:ext uri="{FF2B5EF4-FFF2-40B4-BE49-F238E27FC236}">
                  <a16:creationId xmlns:a16="http://schemas.microsoft.com/office/drawing/2014/main" id="{D99006EB-B61A-47AA-B3DF-1DBD50928F6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8C599D-4228-42A0-8D61-D1C51C8A8E5D}"/>
              </a:ext>
            </a:extLst>
          </p:cNvPr>
          <p:cNvGrpSpPr/>
          <p:nvPr/>
        </p:nvGrpSpPr>
        <p:grpSpPr>
          <a:xfrm rot="10800000">
            <a:off x="2164486" y="3683307"/>
            <a:ext cx="310229" cy="68336"/>
            <a:chOff x="6083166" y="4557063"/>
            <a:chExt cx="488305" cy="101674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5EB84C-5DE7-424D-9BC8-FF387CDAF50B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DB820F15-50BA-4CC6-B5BE-83D548450593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2A4F214-B370-41F9-8BE9-F9291EAA3F27}"/>
              </a:ext>
            </a:extLst>
          </p:cNvPr>
          <p:cNvGrpSpPr/>
          <p:nvPr/>
        </p:nvGrpSpPr>
        <p:grpSpPr>
          <a:xfrm rot="10800000">
            <a:off x="2164486" y="3786648"/>
            <a:ext cx="310229" cy="68336"/>
            <a:chOff x="6083166" y="4557063"/>
            <a:chExt cx="488305" cy="101674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A986D39-F758-48E9-8989-E7558A7FE1A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D1635A96-3A46-4602-9C6E-6B55282C099A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B68F62-8F78-4ABE-8CBF-7FCE6186C10D}"/>
              </a:ext>
            </a:extLst>
          </p:cNvPr>
          <p:cNvGrpSpPr/>
          <p:nvPr/>
        </p:nvGrpSpPr>
        <p:grpSpPr>
          <a:xfrm rot="10800000">
            <a:off x="2164486" y="3973118"/>
            <a:ext cx="310229" cy="68336"/>
            <a:chOff x="6083166" y="4557063"/>
            <a:chExt cx="488305" cy="101674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6CDDFBF-3A21-43D4-9CC1-19E4B501DBD6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1" name="Isosceles Triangle 80">
              <a:extLst>
                <a:ext uri="{FF2B5EF4-FFF2-40B4-BE49-F238E27FC236}">
                  <a16:creationId xmlns:a16="http://schemas.microsoft.com/office/drawing/2014/main" id="{634C68E3-B489-4FFD-BBCE-F48808418A58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283837B-6883-4763-89ED-603D123C0DC3}"/>
              </a:ext>
            </a:extLst>
          </p:cNvPr>
          <p:cNvGrpSpPr/>
          <p:nvPr/>
        </p:nvGrpSpPr>
        <p:grpSpPr>
          <a:xfrm rot="10800000">
            <a:off x="2164486" y="4076459"/>
            <a:ext cx="310229" cy="68336"/>
            <a:chOff x="6083166" y="4557063"/>
            <a:chExt cx="488305" cy="101674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513A066-82D6-41A0-9701-999435D7BC1B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77F745FD-99AE-4CAB-A8D0-8C62DB7AF31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860A7AA-180C-4E09-A4AB-386028B78B52}"/>
              </a:ext>
            </a:extLst>
          </p:cNvPr>
          <p:cNvGrpSpPr/>
          <p:nvPr/>
        </p:nvGrpSpPr>
        <p:grpSpPr>
          <a:xfrm rot="10800000">
            <a:off x="2164486" y="4179800"/>
            <a:ext cx="310229" cy="68336"/>
            <a:chOff x="6083166" y="4557063"/>
            <a:chExt cx="488305" cy="101674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08B2A65-9E9B-4138-80B7-8F92BC166D16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2DA2066D-61BB-4C0A-A7D2-614DBCF02DED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015DD32-F9C0-4010-90BE-4FAEBDB15BAA}"/>
              </a:ext>
            </a:extLst>
          </p:cNvPr>
          <p:cNvGrpSpPr/>
          <p:nvPr/>
        </p:nvGrpSpPr>
        <p:grpSpPr>
          <a:xfrm rot="10800000">
            <a:off x="2164486" y="4283141"/>
            <a:ext cx="310229" cy="68336"/>
            <a:chOff x="6083166" y="4557063"/>
            <a:chExt cx="488305" cy="101674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779990D-D556-411E-BFAC-55F28C6D3B1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0F423074-4739-4185-9E39-F6CA467DA0AE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693004-EF7A-4471-B14E-257DFC579EF6}"/>
              </a:ext>
            </a:extLst>
          </p:cNvPr>
          <p:cNvGrpSpPr/>
          <p:nvPr/>
        </p:nvGrpSpPr>
        <p:grpSpPr>
          <a:xfrm rot="10800000">
            <a:off x="2164486" y="4496749"/>
            <a:ext cx="310229" cy="68336"/>
            <a:chOff x="6083166" y="4557063"/>
            <a:chExt cx="488305" cy="101674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0957C89-9719-427A-8856-9E9BF29C65A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42E9FC7C-4EC8-4180-9E24-2541B816DAFF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153C5B9-11DB-4D5B-B9EA-CFE8604BB8C6}"/>
              </a:ext>
            </a:extLst>
          </p:cNvPr>
          <p:cNvGrpSpPr/>
          <p:nvPr/>
        </p:nvGrpSpPr>
        <p:grpSpPr>
          <a:xfrm rot="10800000">
            <a:off x="2164486" y="4600090"/>
            <a:ext cx="310229" cy="68336"/>
            <a:chOff x="6083166" y="4557063"/>
            <a:chExt cx="488305" cy="101674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F7D0D0-A27B-41F0-AA8D-ECCCC29A5578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96" name="Isosceles Triangle 95">
              <a:extLst>
                <a:ext uri="{FF2B5EF4-FFF2-40B4-BE49-F238E27FC236}">
                  <a16:creationId xmlns:a16="http://schemas.microsoft.com/office/drawing/2014/main" id="{CA82F3A2-4785-4D94-B965-26D21535B9DF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8CD90A4-F3A8-4928-9CBE-00AFDFAC3983}"/>
              </a:ext>
            </a:extLst>
          </p:cNvPr>
          <p:cNvGrpSpPr/>
          <p:nvPr/>
        </p:nvGrpSpPr>
        <p:grpSpPr>
          <a:xfrm rot="10800000">
            <a:off x="2164486" y="4703431"/>
            <a:ext cx="310229" cy="68336"/>
            <a:chOff x="6083166" y="4557063"/>
            <a:chExt cx="488305" cy="101674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FA394B3-29B9-45E8-BED0-9820D95D0F1A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99" name="Isosceles Triangle 98">
              <a:extLst>
                <a:ext uri="{FF2B5EF4-FFF2-40B4-BE49-F238E27FC236}">
                  <a16:creationId xmlns:a16="http://schemas.microsoft.com/office/drawing/2014/main" id="{736DA927-0FA3-48B9-8E4F-687910E1C6BA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3F97329-E079-4CE4-9446-831B780791D9}"/>
              </a:ext>
            </a:extLst>
          </p:cNvPr>
          <p:cNvGrpSpPr/>
          <p:nvPr/>
        </p:nvGrpSpPr>
        <p:grpSpPr>
          <a:xfrm rot="10800000">
            <a:off x="2164486" y="4806772"/>
            <a:ext cx="310229" cy="68336"/>
            <a:chOff x="6083166" y="4557063"/>
            <a:chExt cx="488305" cy="101674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FFCF2B4-27E7-40D6-8841-D7DFA55B81C5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426102AF-A793-4C51-99CB-226DE03B437F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F87B4DE-7ADE-4C43-A4FD-CD8B7EC674D0}"/>
              </a:ext>
            </a:extLst>
          </p:cNvPr>
          <p:cNvGrpSpPr/>
          <p:nvPr/>
        </p:nvGrpSpPr>
        <p:grpSpPr>
          <a:xfrm rot="10800000">
            <a:off x="2164486" y="5020380"/>
            <a:ext cx="310229" cy="68336"/>
            <a:chOff x="6083166" y="4557063"/>
            <a:chExt cx="488305" cy="10167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A3BADE4-D6D1-4960-817E-72143DE3C2D1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id="{2A2D02E5-A871-4D0A-8BF4-89DEADDE2E0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99F2E64-2ED4-4FB5-83F0-6F3961E6538A}"/>
              </a:ext>
            </a:extLst>
          </p:cNvPr>
          <p:cNvGrpSpPr/>
          <p:nvPr/>
        </p:nvGrpSpPr>
        <p:grpSpPr>
          <a:xfrm rot="10800000">
            <a:off x="2164486" y="5123721"/>
            <a:ext cx="310229" cy="68336"/>
            <a:chOff x="6083166" y="4557063"/>
            <a:chExt cx="488305" cy="101674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BF50FBE-1EE3-4474-8734-21F5FC498911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33F481E7-36DE-4C0A-A402-62C175B8D051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C5651ED-8888-45C1-95B3-D3DA8BD92CE3}"/>
              </a:ext>
            </a:extLst>
          </p:cNvPr>
          <p:cNvGrpSpPr/>
          <p:nvPr/>
        </p:nvGrpSpPr>
        <p:grpSpPr>
          <a:xfrm rot="10800000">
            <a:off x="2164486" y="5227062"/>
            <a:ext cx="310229" cy="68336"/>
            <a:chOff x="6083166" y="4557063"/>
            <a:chExt cx="488305" cy="101674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F3F45D-A9AA-41F2-9F83-DA9E0175EF89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196490BA-D7BB-4B1F-B848-56C5FD7B8593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02F871E-CA24-4BD8-94DB-B3758FB09373}"/>
              </a:ext>
            </a:extLst>
          </p:cNvPr>
          <p:cNvGrpSpPr/>
          <p:nvPr/>
        </p:nvGrpSpPr>
        <p:grpSpPr>
          <a:xfrm rot="10800000">
            <a:off x="2164486" y="5330403"/>
            <a:ext cx="310229" cy="68336"/>
            <a:chOff x="6083166" y="4557063"/>
            <a:chExt cx="488305" cy="101674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CFF56D1-BB58-47B5-A6DC-02B0805A6F04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96DDCF15-C434-4078-A62B-C832619ADCD2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786930C-B8FC-4E76-B565-CFFD91B671CA}"/>
              </a:ext>
            </a:extLst>
          </p:cNvPr>
          <p:cNvGrpSpPr/>
          <p:nvPr/>
        </p:nvGrpSpPr>
        <p:grpSpPr>
          <a:xfrm rot="10800000">
            <a:off x="2945536" y="3589295"/>
            <a:ext cx="310229" cy="68336"/>
            <a:chOff x="6083166" y="4557063"/>
            <a:chExt cx="488305" cy="101674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49CC2C6-8C2F-4F03-A684-B1AA90BFB845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17" name="Isosceles Triangle 116">
              <a:extLst>
                <a:ext uri="{FF2B5EF4-FFF2-40B4-BE49-F238E27FC236}">
                  <a16:creationId xmlns:a16="http://schemas.microsoft.com/office/drawing/2014/main" id="{B6CFB474-97CA-4D46-AE21-F72FFD8F73CB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EACBC54-04B9-4A7A-87DE-0D8464963295}"/>
              </a:ext>
            </a:extLst>
          </p:cNvPr>
          <p:cNvGrpSpPr/>
          <p:nvPr/>
        </p:nvGrpSpPr>
        <p:grpSpPr>
          <a:xfrm rot="10800000">
            <a:off x="2945536" y="3692636"/>
            <a:ext cx="310229" cy="68336"/>
            <a:chOff x="6083166" y="4557063"/>
            <a:chExt cx="488305" cy="101674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070E762-C3DA-4160-8569-5B910091EE1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20" name="Isosceles Triangle 119">
              <a:extLst>
                <a:ext uri="{FF2B5EF4-FFF2-40B4-BE49-F238E27FC236}">
                  <a16:creationId xmlns:a16="http://schemas.microsoft.com/office/drawing/2014/main" id="{5D4AC3C5-CDE9-41A5-A844-FA250238FC58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9D285E64-8A65-4051-905E-A5E950905D4F}"/>
              </a:ext>
            </a:extLst>
          </p:cNvPr>
          <p:cNvGrpSpPr/>
          <p:nvPr/>
        </p:nvGrpSpPr>
        <p:grpSpPr>
          <a:xfrm rot="10800000">
            <a:off x="2945536" y="3795977"/>
            <a:ext cx="310229" cy="68336"/>
            <a:chOff x="6083166" y="4557063"/>
            <a:chExt cx="488305" cy="101674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4609C94-A9D4-410A-92F4-97FAF27A32A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23" name="Isosceles Triangle 122">
              <a:extLst>
                <a:ext uri="{FF2B5EF4-FFF2-40B4-BE49-F238E27FC236}">
                  <a16:creationId xmlns:a16="http://schemas.microsoft.com/office/drawing/2014/main" id="{BC0FF73A-C121-43FC-9329-B34ABFEC8AFA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47AF174-705A-4B57-8887-D4749A3D9D15}"/>
              </a:ext>
            </a:extLst>
          </p:cNvPr>
          <p:cNvGrpSpPr/>
          <p:nvPr/>
        </p:nvGrpSpPr>
        <p:grpSpPr>
          <a:xfrm rot="10800000">
            <a:off x="2945536" y="3899318"/>
            <a:ext cx="310229" cy="68336"/>
            <a:chOff x="6083166" y="4557063"/>
            <a:chExt cx="488305" cy="101674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F426E3B-1CFC-43E1-A3F4-71CBA077C205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1B0AB93F-DD8B-481A-A085-BB11C7AB6462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9C733A8-28B7-4A43-8F61-9390E56B48D2}"/>
              </a:ext>
            </a:extLst>
          </p:cNvPr>
          <p:cNvGrpSpPr/>
          <p:nvPr/>
        </p:nvGrpSpPr>
        <p:grpSpPr>
          <a:xfrm rot="16200000">
            <a:off x="3289830" y="2094010"/>
            <a:ext cx="310229" cy="378359"/>
            <a:chOff x="3255765" y="2154970"/>
            <a:chExt cx="310229" cy="378359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5312664-37D5-4CC7-BD86-BDBFDBC95C4A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6CFC3A58-30CE-4231-8385-85D919F7B480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6FB9BA99-7176-4268-9BDB-50E7D2A7C884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6D05CBF-A0E1-48B5-A7D2-9DF2F9A8F508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96BA539-4FF3-4F90-9BEB-02E39CAA976A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2" name="Isosceles Triangle 131">
                <a:extLst>
                  <a:ext uri="{FF2B5EF4-FFF2-40B4-BE49-F238E27FC236}">
                    <a16:creationId xmlns:a16="http://schemas.microsoft.com/office/drawing/2014/main" id="{468BF833-5F5B-41D0-B7F5-23134D24B74C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E6F74CBD-8012-4F7F-9357-A1E328FCEA08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5FAEC838-4632-41EF-A214-3181500B754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5" name="Isosceles Triangle 134">
                <a:extLst>
                  <a:ext uri="{FF2B5EF4-FFF2-40B4-BE49-F238E27FC236}">
                    <a16:creationId xmlns:a16="http://schemas.microsoft.com/office/drawing/2014/main" id="{3792D83E-B649-446A-AF87-30A95FA82B04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34BA3C1E-F7F8-417B-8FEC-8A78335AA4FD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7C7BE81F-8ACE-4BA0-9DCB-CC09D74A9AE9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8" name="Isosceles Triangle 137">
                <a:extLst>
                  <a:ext uri="{FF2B5EF4-FFF2-40B4-BE49-F238E27FC236}">
                    <a16:creationId xmlns:a16="http://schemas.microsoft.com/office/drawing/2014/main" id="{78D2A4DE-740A-4332-AF7B-C466F20F5AC0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64A4D85-3A2E-4ADE-8578-C67E05ED11D3}"/>
              </a:ext>
            </a:extLst>
          </p:cNvPr>
          <p:cNvGrpSpPr/>
          <p:nvPr/>
        </p:nvGrpSpPr>
        <p:grpSpPr>
          <a:xfrm>
            <a:off x="57509" y="1394007"/>
            <a:ext cx="310229" cy="68336"/>
            <a:chOff x="6083166" y="4557063"/>
            <a:chExt cx="488305" cy="101674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FDA4FD3-80AF-4658-9ACF-DF60DF06D59F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42" name="Isosceles Triangle 141">
              <a:extLst>
                <a:ext uri="{FF2B5EF4-FFF2-40B4-BE49-F238E27FC236}">
                  <a16:creationId xmlns:a16="http://schemas.microsoft.com/office/drawing/2014/main" id="{09704B17-188F-4CCA-B65D-F5058CF4FA0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BCE659C-B664-4577-8CCE-7B0C73024BCF}"/>
              </a:ext>
            </a:extLst>
          </p:cNvPr>
          <p:cNvGrpSpPr/>
          <p:nvPr/>
        </p:nvGrpSpPr>
        <p:grpSpPr>
          <a:xfrm>
            <a:off x="57509" y="1497348"/>
            <a:ext cx="310229" cy="68336"/>
            <a:chOff x="6083166" y="4557063"/>
            <a:chExt cx="488305" cy="101674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C6342E3-6EE6-42B7-B6AD-D923D05E7632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45" name="Isosceles Triangle 144">
              <a:extLst>
                <a:ext uri="{FF2B5EF4-FFF2-40B4-BE49-F238E27FC236}">
                  <a16:creationId xmlns:a16="http://schemas.microsoft.com/office/drawing/2014/main" id="{02DF9167-F9B2-4089-8042-4A386D6EC04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3C44DD3-BBA9-4F7B-A282-465C29B148C8}"/>
              </a:ext>
            </a:extLst>
          </p:cNvPr>
          <p:cNvGrpSpPr/>
          <p:nvPr/>
        </p:nvGrpSpPr>
        <p:grpSpPr>
          <a:xfrm>
            <a:off x="57509" y="1600689"/>
            <a:ext cx="310229" cy="68336"/>
            <a:chOff x="6083166" y="4557063"/>
            <a:chExt cx="488305" cy="101674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4926EB8-7314-4B4F-BB2F-6AB649301147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48" name="Isosceles Triangle 147">
              <a:extLst>
                <a:ext uri="{FF2B5EF4-FFF2-40B4-BE49-F238E27FC236}">
                  <a16:creationId xmlns:a16="http://schemas.microsoft.com/office/drawing/2014/main" id="{F0B0CAFD-CB5E-4AF2-BA9C-7CF1B909B745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78DB047-6C73-42F5-B2CC-CC1AEE7A1034}"/>
              </a:ext>
            </a:extLst>
          </p:cNvPr>
          <p:cNvGrpSpPr/>
          <p:nvPr/>
        </p:nvGrpSpPr>
        <p:grpSpPr>
          <a:xfrm>
            <a:off x="57509" y="1704030"/>
            <a:ext cx="310229" cy="68336"/>
            <a:chOff x="6083166" y="4557063"/>
            <a:chExt cx="488305" cy="101674"/>
          </a:xfrm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50AEF6-2472-427E-A450-ACF4A6F6EDC8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51" name="Isosceles Triangle 150">
              <a:extLst>
                <a:ext uri="{FF2B5EF4-FFF2-40B4-BE49-F238E27FC236}">
                  <a16:creationId xmlns:a16="http://schemas.microsoft.com/office/drawing/2014/main" id="{89C6E9EF-785A-4CED-999E-88B3540C3322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188A735-7390-4BB1-A8A4-02F380A3A027}"/>
              </a:ext>
            </a:extLst>
          </p:cNvPr>
          <p:cNvGrpSpPr/>
          <p:nvPr/>
        </p:nvGrpSpPr>
        <p:grpSpPr>
          <a:xfrm>
            <a:off x="66985" y="1808711"/>
            <a:ext cx="310229" cy="68336"/>
            <a:chOff x="6083166" y="4557063"/>
            <a:chExt cx="488305" cy="101674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1106AC6-60FF-4340-8537-E1BDA8C5E84B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54" name="Isosceles Triangle 153">
              <a:extLst>
                <a:ext uri="{FF2B5EF4-FFF2-40B4-BE49-F238E27FC236}">
                  <a16:creationId xmlns:a16="http://schemas.microsoft.com/office/drawing/2014/main" id="{8BB650D9-FB73-4B3D-967C-270BE893C4FA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AB011536-F983-4B8F-AE02-259563B692A2}"/>
              </a:ext>
            </a:extLst>
          </p:cNvPr>
          <p:cNvGrpSpPr/>
          <p:nvPr/>
        </p:nvGrpSpPr>
        <p:grpSpPr>
          <a:xfrm>
            <a:off x="66985" y="1912052"/>
            <a:ext cx="310229" cy="68336"/>
            <a:chOff x="6083166" y="4557063"/>
            <a:chExt cx="488305" cy="101674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2E04933-B372-4DF3-86C0-8412B5CED778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57" name="Isosceles Triangle 156">
              <a:extLst>
                <a:ext uri="{FF2B5EF4-FFF2-40B4-BE49-F238E27FC236}">
                  <a16:creationId xmlns:a16="http://schemas.microsoft.com/office/drawing/2014/main" id="{C9A3E6DF-7541-4B93-9E20-9CE5EF796626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64DE2F1-02A3-4245-B76D-946C04199B9F}"/>
              </a:ext>
            </a:extLst>
          </p:cNvPr>
          <p:cNvGrpSpPr/>
          <p:nvPr/>
        </p:nvGrpSpPr>
        <p:grpSpPr>
          <a:xfrm>
            <a:off x="66985" y="2015393"/>
            <a:ext cx="310229" cy="68336"/>
            <a:chOff x="6083166" y="4557063"/>
            <a:chExt cx="488305" cy="101674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EE841FE-84CC-43C6-9AEC-0FE98FE13DC3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60" name="Isosceles Triangle 159">
              <a:extLst>
                <a:ext uri="{FF2B5EF4-FFF2-40B4-BE49-F238E27FC236}">
                  <a16:creationId xmlns:a16="http://schemas.microsoft.com/office/drawing/2014/main" id="{0A60DD15-6F44-4A8A-A973-96796311A9B0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41F77AA-E9B3-4FFE-88B7-1165A1726607}"/>
              </a:ext>
            </a:extLst>
          </p:cNvPr>
          <p:cNvGrpSpPr/>
          <p:nvPr/>
        </p:nvGrpSpPr>
        <p:grpSpPr>
          <a:xfrm>
            <a:off x="66985" y="2118734"/>
            <a:ext cx="310229" cy="68336"/>
            <a:chOff x="6083166" y="4557063"/>
            <a:chExt cx="488305" cy="101674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E782D21-5D56-4936-A604-6240C9EBAD78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63" name="Isosceles Triangle 162">
              <a:extLst>
                <a:ext uri="{FF2B5EF4-FFF2-40B4-BE49-F238E27FC236}">
                  <a16:creationId xmlns:a16="http://schemas.microsoft.com/office/drawing/2014/main" id="{A082DEB3-81E7-487E-B810-348BCA2DEBB2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86726081-7984-46BC-BD06-9C155CCF8839}"/>
              </a:ext>
            </a:extLst>
          </p:cNvPr>
          <p:cNvGrpSpPr/>
          <p:nvPr/>
        </p:nvGrpSpPr>
        <p:grpSpPr>
          <a:xfrm>
            <a:off x="66985" y="2222075"/>
            <a:ext cx="310229" cy="68336"/>
            <a:chOff x="6083166" y="4557063"/>
            <a:chExt cx="488305" cy="101674"/>
          </a:xfrm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7ACA656-E1F1-4E46-9B09-FB71F55A45D0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66" name="Isosceles Triangle 165">
              <a:extLst>
                <a:ext uri="{FF2B5EF4-FFF2-40B4-BE49-F238E27FC236}">
                  <a16:creationId xmlns:a16="http://schemas.microsoft.com/office/drawing/2014/main" id="{11E89C23-1C56-416D-B909-8F63B5270AF0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315FF6E-2446-4A72-8D39-E6ED4600053A}"/>
              </a:ext>
            </a:extLst>
          </p:cNvPr>
          <p:cNvGrpSpPr/>
          <p:nvPr/>
        </p:nvGrpSpPr>
        <p:grpSpPr>
          <a:xfrm>
            <a:off x="60406" y="2476210"/>
            <a:ext cx="310229" cy="68336"/>
            <a:chOff x="6083166" y="4557063"/>
            <a:chExt cx="488305" cy="101674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E5C482A1-0ACE-460C-9FC2-65901A8B8B8E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69" name="Isosceles Triangle 168">
              <a:extLst>
                <a:ext uri="{FF2B5EF4-FFF2-40B4-BE49-F238E27FC236}">
                  <a16:creationId xmlns:a16="http://schemas.microsoft.com/office/drawing/2014/main" id="{653C057C-4E7C-478B-AEA3-D6B9A8AFA223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7A267A2-6222-4281-99B9-72DBD0B5D82F}"/>
              </a:ext>
            </a:extLst>
          </p:cNvPr>
          <p:cNvGrpSpPr/>
          <p:nvPr/>
        </p:nvGrpSpPr>
        <p:grpSpPr>
          <a:xfrm rot="5400000">
            <a:off x="3203992" y="2597157"/>
            <a:ext cx="310229" cy="68336"/>
            <a:chOff x="6083166" y="4557063"/>
            <a:chExt cx="488305" cy="101674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0AE003E-96AB-45AA-9277-BD5C253056EE}"/>
                </a:ext>
              </a:extLst>
            </p:cNvPr>
            <p:cNvSpPr/>
            <p:nvPr/>
          </p:nvSpPr>
          <p:spPr bwMode="auto">
            <a:xfrm>
              <a:off x="6083166" y="4562375"/>
              <a:ext cx="404261" cy="96362"/>
            </a:xfrm>
            <a:custGeom>
              <a:avLst/>
              <a:gdLst>
                <a:gd name="connsiteX0" fmla="*/ 0 w 809764"/>
                <a:gd name="connsiteY0" fmla="*/ 105878 h 202240"/>
                <a:gd name="connsiteX1" fmla="*/ 67377 w 809764"/>
                <a:gd name="connsiteY1" fmla="*/ 202130 h 202240"/>
                <a:gd name="connsiteX2" fmla="*/ 134754 w 809764"/>
                <a:gd name="connsiteY2" fmla="*/ 115503 h 202240"/>
                <a:gd name="connsiteX3" fmla="*/ 211756 w 809764"/>
                <a:gd name="connsiteY3" fmla="*/ 0 h 202240"/>
                <a:gd name="connsiteX4" fmla="*/ 269508 w 809764"/>
                <a:gd name="connsiteY4" fmla="*/ 115503 h 202240"/>
                <a:gd name="connsiteX5" fmla="*/ 327259 w 809764"/>
                <a:gd name="connsiteY5" fmla="*/ 192505 h 202240"/>
                <a:gd name="connsiteX6" fmla="*/ 385011 w 809764"/>
                <a:gd name="connsiteY6" fmla="*/ 77002 h 202240"/>
                <a:gd name="connsiteX7" fmla="*/ 452388 w 809764"/>
                <a:gd name="connsiteY7" fmla="*/ 9625 h 202240"/>
                <a:gd name="connsiteX8" fmla="*/ 500514 w 809764"/>
                <a:gd name="connsiteY8" fmla="*/ 105878 h 202240"/>
                <a:gd name="connsiteX9" fmla="*/ 548640 w 809764"/>
                <a:gd name="connsiteY9" fmla="*/ 202130 h 202240"/>
                <a:gd name="connsiteX10" fmla="*/ 606392 w 809764"/>
                <a:gd name="connsiteY10" fmla="*/ 86627 h 202240"/>
                <a:gd name="connsiteX11" fmla="*/ 779647 w 809764"/>
                <a:gd name="connsiteY11" fmla="*/ 77002 h 202240"/>
                <a:gd name="connsiteX12" fmla="*/ 808522 w 809764"/>
                <a:gd name="connsiteY12" fmla="*/ 77002 h 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09764" h="202240">
                  <a:moveTo>
                    <a:pt x="0" y="105878"/>
                  </a:moveTo>
                  <a:cubicBezTo>
                    <a:pt x="22459" y="153202"/>
                    <a:pt x="44918" y="200526"/>
                    <a:pt x="67377" y="202130"/>
                  </a:cubicBezTo>
                  <a:cubicBezTo>
                    <a:pt x="89836" y="203734"/>
                    <a:pt x="110691" y="149191"/>
                    <a:pt x="134754" y="115503"/>
                  </a:cubicBezTo>
                  <a:cubicBezTo>
                    <a:pt x="158817" y="81815"/>
                    <a:pt x="189297" y="0"/>
                    <a:pt x="211756" y="0"/>
                  </a:cubicBezTo>
                  <a:cubicBezTo>
                    <a:pt x="234215" y="0"/>
                    <a:pt x="250258" y="83419"/>
                    <a:pt x="269508" y="115503"/>
                  </a:cubicBezTo>
                  <a:cubicBezTo>
                    <a:pt x="288758" y="147587"/>
                    <a:pt x="308009" y="198922"/>
                    <a:pt x="327259" y="192505"/>
                  </a:cubicBezTo>
                  <a:cubicBezTo>
                    <a:pt x="346509" y="186088"/>
                    <a:pt x="364156" y="107482"/>
                    <a:pt x="385011" y="77002"/>
                  </a:cubicBezTo>
                  <a:cubicBezTo>
                    <a:pt x="405866" y="46522"/>
                    <a:pt x="433138" y="4812"/>
                    <a:pt x="452388" y="9625"/>
                  </a:cubicBezTo>
                  <a:cubicBezTo>
                    <a:pt x="471638" y="14438"/>
                    <a:pt x="500514" y="105878"/>
                    <a:pt x="500514" y="105878"/>
                  </a:cubicBezTo>
                  <a:cubicBezTo>
                    <a:pt x="516556" y="137962"/>
                    <a:pt x="530994" y="205338"/>
                    <a:pt x="548640" y="202130"/>
                  </a:cubicBezTo>
                  <a:cubicBezTo>
                    <a:pt x="566286" y="198922"/>
                    <a:pt x="567891" y="107482"/>
                    <a:pt x="606392" y="86627"/>
                  </a:cubicBezTo>
                  <a:cubicBezTo>
                    <a:pt x="644893" y="65772"/>
                    <a:pt x="745959" y="78606"/>
                    <a:pt x="779647" y="77002"/>
                  </a:cubicBezTo>
                  <a:cubicBezTo>
                    <a:pt x="813335" y="75398"/>
                    <a:pt x="810928" y="76200"/>
                    <a:pt x="808522" y="77002"/>
                  </a:cubicBezTo>
                </a:path>
              </a:pathLst>
            </a:cu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72" name="Isosceles Triangle 171">
              <a:extLst>
                <a:ext uri="{FF2B5EF4-FFF2-40B4-BE49-F238E27FC236}">
                  <a16:creationId xmlns:a16="http://schemas.microsoft.com/office/drawing/2014/main" id="{8FF1E394-7193-456F-B088-25AFD0E2FBAF}"/>
                </a:ext>
              </a:extLst>
            </p:cNvPr>
            <p:cNvSpPr/>
            <p:nvPr/>
          </p:nvSpPr>
          <p:spPr bwMode="auto">
            <a:xfrm rot="5400000">
              <a:off x="6465538" y="4547492"/>
              <a:ext cx="96362" cy="115504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5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1A2C45-F3D2-42BE-9630-3E956818BD13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12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38250" y="312738"/>
            <a:ext cx="6915150" cy="1143000"/>
          </a:xfrm>
        </p:spPr>
        <p:txBody>
          <a:bodyPr/>
          <a:lstStyle/>
          <a:p>
            <a:r>
              <a:rPr lang="en-US" sz="2400" dirty="0"/>
              <a:t>PSL Systematic Uncertainty Results for Station 1 Mass Flow, WA1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13266" y="4479622"/>
            <a:ext cx="35242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Mass flow systematic uncertainty</a:t>
            </a:r>
          </a:p>
          <a:p>
            <a:endParaRPr lang="en-US" dirty="0"/>
          </a:p>
          <a:p>
            <a:r>
              <a:rPr lang="en-US" dirty="0"/>
              <a:t>Uncertainty range: </a:t>
            </a:r>
          </a:p>
          <a:p>
            <a:r>
              <a:rPr lang="en-US" dirty="0"/>
              <a:t>       &lt;1 </a:t>
            </a:r>
            <a:r>
              <a:rPr lang="en-US" dirty="0" err="1"/>
              <a:t>pps</a:t>
            </a:r>
            <a:r>
              <a:rPr lang="en-US" dirty="0"/>
              <a:t> across range</a:t>
            </a:r>
          </a:p>
          <a:p>
            <a:r>
              <a:rPr lang="en-US" dirty="0"/>
              <a:t>       (0.45% to 4% of WA1)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D7858-752C-4527-9839-A39F71525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455738"/>
            <a:ext cx="3314700" cy="2446141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59AE4E-496D-4EFC-A523-AE51AB49A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531" y="4052760"/>
            <a:ext cx="4245795" cy="24388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FB874C-AAA9-41B7-B4AE-2FD9C35EA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825" y="1455738"/>
            <a:ext cx="4245794" cy="2846432"/>
          </a:xfrm>
          <a:prstGeom prst="rect">
            <a:avLst/>
          </a:prstGeom>
          <a:ln w="9525">
            <a:solidFill>
              <a:schemeClr val="bg2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2748DBE-04DA-40A4-B6FB-BED105C1384C}"/>
              </a:ext>
            </a:extLst>
          </p:cNvPr>
          <p:cNvSpPr/>
          <p:nvPr/>
        </p:nvSpPr>
        <p:spPr bwMode="auto">
          <a:xfrm>
            <a:off x="1400175" y="2609850"/>
            <a:ext cx="266700" cy="295275"/>
          </a:xfrm>
          <a:prstGeom prst="ellipse">
            <a:avLst/>
          </a:prstGeom>
          <a:noFill/>
          <a:ln w="19050" cap="flat" cmpd="sng" algn="ctr">
            <a:solidFill>
              <a:srgbClr val="13B2C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7D0937E6-4779-4522-8E5E-8DC7191BAE09}"/>
              </a:ext>
            </a:extLst>
          </p:cNvPr>
          <p:cNvSpPr/>
          <p:nvPr/>
        </p:nvSpPr>
        <p:spPr bwMode="auto">
          <a:xfrm rot="5400000">
            <a:off x="3832687" y="3912266"/>
            <a:ext cx="178463" cy="280988"/>
          </a:xfrm>
          <a:prstGeom prst="leftBrace">
            <a:avLst/>
          </a:prstGeom>
          <a:ln w="19050">
            <a:solidFill>
              <a:srgbClr val="13B2C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8ED4831-7860-4638-95BC-11789B7B0482}"/>
              </a:ext>
            </a:extLst>
          </p:cNvPr>
          <p:cNvCxnSpPr>
            <a:cxnSpLocks/>
            <a:stCxn id="16" idx="5"/>
            <a:endCxn id="17" idx="1"/>
          </p:cNvCxnSpPr>
          <p:nvPr/>
        </p:nvCxnSpPr>
        <p:spPr bwMode="auto">
          <a:xfrm>
            <a:off x="1627818" y="2861883"/>
            <a:ext cx="2294101" cy="11016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13B2C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180F11C0-B635-4821-AEDF-923540F78D9D}"/>
              </a:ext>
            </a:extLst>
          </p:cNvPr>
          <p:cNvSpPr/>
          <p:nvPr/>
        </p:nvSpPr>
        <p:spPr bwMode="auto">
          <a:xfrm>
            <a:off x="1990725" y="1971676"/>
            <a:ext cx="419100" cy="394032"/>
          </a:xfrm>
          <a:prstGeom prst="ellipse">
            <a:avLst/>
          </a:prstGeom>
          <a:noFill/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3D13D74F-C437-4172-95AB-F487886D270A}"/>
              </a:ext>
            </a:extLst>
          </p:cNvPr>
          <p:cNvSpPr/>
          <p:nvPr/>
        </p:nvSpPr>
        <p:spPr bwMode="auto">
          <a:xfrm rot="5400000">
            <a:off x="2556570" y="3712736"/>
            <a:ext cx="178464" cy="556745"/>
          </a:xfrm>
          <a:prstGeom prst="leftBrace">
            <a:avLst/>
          </a:prstGeom>
          <a:ln w="19050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5DFA1B3-3DBF-419B-881E-A7E507886B22}"/>
              </a:ext>
            </a:extLst>
          </p:cNvPr>
          <p:cNvCxnSpPr>
            <a:cxnSpLocks/>
            <a:stCxn id="22" idx="4"/>
            <a:endCxn id="4" idx="2"/>
          </p:cNvCxnSpPr>
          <p:nvPr/>
        </p:nvCxnSpPr>
        <p:spPr bwMode="auto">
          <a:xfrm>
            <a:off x="2200275" y="2365708"/>
            <a:ext cx="447675" cy="153617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8E5EA4F8-6F4F-40A0-A8FA-1D67DED278C2}"/>
              </a:ext>
            </a:extLst>
          </p:cNvPr>
          <p:cNvSpPr/>
          <p:nvPr/>
        </p:nvSpPr>
        <p:spPr bwMode="auto">
          <a:xfrm>
            <a:off x="2707481" y="1638762"/>
            <a:ext cx="1171575" cy="613264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432501B5-D187-4324-8BCD-BEB7ADC9F5F6}"/>
              </a:ext>
            </a:extLst>
          </p:cNvPr>
          <p:cNvSpPr/>
          <p:nvPr/>
        </p:nvSpPr>
        <p:spPr bwMode="auto">
          <a:xfrm rot="5400000">
            <a:off x="1773139" y="3569134"/>
            <a:ext cx="178465" cy="967254"/>
          </a:xfrm>
          <a:prstGeom prst="leftBrac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CED1144-9AB3-434C-A410-A1E31083994F}"/>
              </a:ext>
            </a:extLst>
          </p:cNvPr>
          <p:cNvCxnSpPr>
            <a:cxnSpLocks/>
            <a:endCxn id="29" idx="1"/>
          </p:cNvCxnSpPr>
          <p:nvPr/>
        </p:nvCxnSpPr>
        <p:spPr bwMode="auto">
          <a:xfrm flipH="1">
            <a:off x="1862372" y="2252026"/>
            <a:ext cx="1413724" cy="171150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Left Brace 33">
            <a:extLst>
              <a:ext uri="{FF2B5EF4-FFF2-40B4-BE49-F238E27FC236}">
                <a16:creationId xmlns:a16="http://schemas.microsoft.com/office/drawing/2014/main" id="{D2A1AAB0-D1B5-46B3-BE70-2D7690A0396C}"/>
              </a:ext>
            </a:extLst>
          </p:cNvPr>
          <p:cNvSpPr/>
          <p:nvPr/>
        </p:nvSpPr>
        <p:spPr bwMode="auto">
          <a:xfrm rot="5400000">
            <a:off x="3272860" y="3645333"/>
            <a:ext cx="178463" cy="814856"/>
          </a:xfrm>
          <a:prstGeom prst="leftBrac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F61B5FE-FF02-47C7-A122-A80DBAE7EF96}"/>
              </a:ext>
            </a:extLst>
          </p:cNvPr>
          <p:cNvCxnSpPr>
            <a:cxnSpLocks/>
            <a:stCxn id="28" idx="4"/>
            <a:endCxn id="34" idx="1"/>
          </p:cNvCxnSpPr>
          <p:nvPr/>
        </p:nvCxnSpPr>
        <p:spPr bwMode="auto">
          <a:xfrm>
            <a:off x="3293269" y="2252026"/>
            <a:ext cx="68823" cy="171150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8621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  <p:bldP spid="23" grpId="0" animBg="1"/>
      <p:bldP spid="28" grpId="0" animBg="1"/>
      <p:bldP spid="29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13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6" y="1444785"/>
            <a:ext cx="9029934" cy="486918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349255"/>
            <a:ext cx="76939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0A075A"/>
                </a:solidFill>
                <a:latin typeface="Arial"/>
              </a:rPr>
              <a:t>Variables of interest: Axial thrust, FGZ (cont’d)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7A66FB-E6C2-47CC-B118-297D5F3B70A6}"/>
              </a:ext>
            </a:extLst>
          </p:cNvPr>
          <p:cNvGrpSpPr/>
          <p:nvPr/>
        </p:nvGrpSpPr>
        <p:grpSpPr>
          <a:xfrm rot="5400000">
            <a:off x="685323" y="1046559"/>
            <a:ext cx="310229" cy="378359"/>
            <a:chOff x="3255765" y="2154970"/>
            <a:chExt cx="310229" cy="37835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56DD55B-9B81-4B4E-8561-CC60EBFFCE76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DD193FB-EC82-40CA-8C66-AC56D2CCD87B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id="{E5850696-8438-46BB-AE3E-49D0C74D2FA9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1247EA4-F533-452A-8DAD-7971B525CF5C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673331A-E171-47A3-B49C-8A245DC6AD0D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E264A107-31AE-4CB5-BE52-F59E247BE40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B56DF7A-7102-478D-84BB-43AE46EFFB02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4F20651-9B56-4F1F-BFAC-EEDBDB7E22E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4" name="Isosceles Triangle 13">
                <a:extLst>
                  <a:ext uri="{FF2B5EF4-FFF2-40B4-BE49-F238E27FC236}">
                    <a16:creationId xmlns:a16="http://schemas.microsoft.com/office/drawing/2014/main" id="{FDA6A7C1-246F-4FAD-BA02-07C75A404177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D67B1FA-81B3-4B24-BEF5-F42FC0BFCF99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F0D0614-85F2-4DD5-BD2F-D64B0203CE5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BE4A53E4-7F05-4719-A475-262224A6265C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098A97-C2C1-4718-84E1-F56F4A094F12}"/>
              </a:ext>
            </a:extLst>
          </p:cNvPr>
          <p:cNvGrpSpPr/>
          <p:nvPr/>
        </p:nvGrpSpPr>
        <p:grpSpPr>
          <a:xfrm rot="5400000">
            <a:off x="2710912" y="1509678"/>
            <a:ext cx="310229" cy="378359"/>
            <a:chOff x="3255765" y="2154970"/>
            <a:chExt cx="310229" cy="37835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295C77E-91C3-49E9-90F3-25E47B1F1B29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4E403C6-765D-4BEA-B6D5-E0688007134C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31" name="Isosceles Triangle 30">
                <a:extLst>
                  <a:ext uri="{FF2B5EF4-FFF2-40B4-BE49-F238E27FC236}">
                    <a16:creationId xmlns:a16="http://schemas.microsoft.com/office/drawing/2014/main" id="{0CFEA965-E1EF-4B28-9CA5-AA66FA14617E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4468E2D-D291-49BA-A08F-EC9DDAB30626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AF4AC0D-1967-49A7-81FE-D190B1F5DE9D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29" name="Isosceles Triangle 28">
                <a:extLst>
                  <a:ext uri="{FF2B5EF4-FFF2-40B4-BE49-F238E27FC236}">
                    <a16:creationId xmlns:a16="http://schemas.microsoft.com/office/drawing/2014/main" id="{52108B48-4F2F-464A-94EE-D03B5A408E38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B359554-C867-49C5-AEFC-2251E9523267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01D51DA-CAD3-4FF3-9E80-89F1E7C7D459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27" name="Isosceles Triangle 26">
                <a:extLst>
                  <a:ext uri="{FF2B5EF4-FFF2-40B4-BE49-F238E27FC236}">
                    <a16:creationId xmlns:a16="http://schemas.microsoft.com/office/drawing/2014/main" id="{20551DA1-DBE3-4E61-97E8-455E6037FB2F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4AEEECB-578E-4E21-A170-63E0A0471B86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3547ED7-5E5C-44B2-B629-FF280928653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8373AF90-53E8-4332-9797-E06B67074C23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726C26-C45B-4741-BCEB-B9113A16B470}"/>
              </a:ext>
            </a:extLst>
          </p:cNvPr>
          <p:cNvGrpSpPr/>
          <p:nvPr/>
        </p:nvGrpSpPr>
        <p:grpSpPr>
          <a:xfrm rot="5400000">
            <a:off x="3127847" y="1509679"/>
            <a:ext cx="310229" cy="378359"/>
            <a:chOff x="3255765" y="2154970"/>
            <a:chExt cx="310229" cy="37835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E178FE6-B15B-4D0B-89C9-44714CF2B4C5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7E9E914-FA94-4272-A732-344726163FD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3087FB35-CD97-43AC-A474-E6315160BD49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E53C5A-5D04-4419-95EF-CC7A4B02A43C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24997FE-0BE7-4BF5-A3E6-C14E91CC17C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42" name="Isosceles Triangle 41">
                <a:extLst>
                  <a:ext uri="{FF2B5EF4-FFF2-40B4-BE49-F238E27FC236}">
                    <a16:creationId xmlns:a16="http://schemas.microsoft.com/office/drawing/2014/main" id="{831E82D4-4887-49F0-B4A1-A6DC40394CA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BE3CAF5-B069-4726-86B9-70B4863259E2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BF49892-F107-4002-8B6C-9E1CA339CD0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40" name="Isosceles Triangle 39">
                <a:extLst>
                  <a:ext uri="{FF2B5EF4-FFF2-40B4-BE49-F238E27FC236}">
                    <a16:creationId xmlns:a16="http://schemas.microsoft.com/office/drawing/2014/main" id="{857B9FB7-6DE7-4659-BC3F-837DCCF0B38D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DC3FEAB-7193-4D4A-8B2F-18B8869EDFC9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C66F320-F3EA-470C-88A0-0099E0E4AEF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994E47C5-963E-441C-9C77-9FE4C256A082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EA19FD-6D6E-4FEA-A927-D7C5E77B9562}"/>
              </a:ext>
            </a:extLst>
          </p:cNvPr>
          <p:cNvGrpSpPr/>
          <p:nvPr/>
        </p:nvGrpSpPr>
        <p:grpSpPr>
          <a:xfrm rot="5400000">
            <a:off x="4843032" y="2123716"/>
            <a:ext cx="310229" cy="378359"/>
            <a:chOff x="3255765" y="2154970"/>
            <a:chExt cx="310229" cy="378359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3E0C1F-CEFB-4421-BC7B-E7B209A78B9F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CF79E81-AEDD-49D1-9F9E-BBD4C3F3101D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37FE0558-2FD6-4513-9E34-4447810A94C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34BDB2B-5FDA-4F00-AD9D-B13ABF146394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C008D39-EB1B-4FC5-8D1B-498C19F8476C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55" name="Isosceles Triangle 54">
                <a:extLst>
                  <a:ext uri="{FF2B5EF4-FFF2-40B4-BE49-F238E27FC236}">
                    <a16:creationId xmlns:a16="http://schemas.microsoft.com/office/drawing/2014/main" id="{B2E9664A-7C86-4418-BB3C-660BEE9F58E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76DC6F7-3CFD-4B5B-8A83-8FCF29B604DF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D6F804A-9D49-41D9-A4C7-04BAA0716FD2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0F21A51B-1509-4305-AE4C-385D08CF5B8E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D9E3EE3-1881-4320-97DF-DAB96C726B51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4CAF5EAC-9381-44A5-B1F1-D80B9CA7E80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3FA1E832-DD04-4A1E-B1BA-75EFEFD6151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031F671-9D8E-4B6E-BFAA-7F6845620EC0}"/>
              </a:ext>
            </a:extLst>
          </p:cNvPr>
          <p:cNvGrpSpPr/>
          <p:nvPr/>
        </p:nvGrpSpPr>
        <p:grpSpPr>
          <a:xfrm rot="5400000">
            <a:off x="5259967" y="2123717"/>
            <a:ext cx="310229" cy="378359"/>
            <a:chOff x="3255765" y="2154970"/>
            <a:chExt cx="310229" cy="37835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59AB5C2-1852-4381-9962-1FB0A6DA9FBA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677350A4-1C52-4D44-9E3F-5825530FF68F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30DF7CBE-6491-4254-B6EA-EE1B17061917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F7D0769-BE67-48E9-A4F7-5F304843E54F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287BEFA6-4383-4A7D-91B7-29144962179D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68" name="Isosceles Triangle 67">
                <a:extLst>
                  <a:ext uri="{FF2B5EF4-FFF2-40B4-BE49-F238E27FC236}">
                    <a16:creationId xmlns:a16="http://schemas.microsoft.com/office/drawing/2014/main" id="{DAD02555-9730-4389-AFAF-F22FA2616760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608CC29-B02D-44BE-8CCE-D7D878A274FE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000CC635-4AEF-4466-8350-8D91B3BDBB0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66" name="Isosceles Triangle 65">
                <a:extLst>
                  <a:ext uri="{FF2B5EF4-FFF2-40B4-BE49-F238E27FC236}">
                    <a16:creationId xmlns:a16="http://schemas.microsoft.com/office/drawing/2014/main" id="{A56416A5-816E-4F09-8595-B2B24EA48498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2929C6E-2867-4D56-BB04-AD287650007A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C0659D4A-4616-4FE1-A711-9913B6E5383E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269E846C-C789-4C15-B3E7-27BAB94A5D14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E1A79B2-EDDB-4663-98D3-09A1640C0D57}"/>
              </a:ext>
            </a:extLst>
          </p:cNvPr>
          <p:cNvGrpSpPr/>
          <p:nvPr/>
        </p:nvGrpSpPr>
        <p:grpSpPr>
          <a:xfrm rot="5400000">
            <a:off x="5676902" y="2123718"/>
            <a:ext cx="310229" cy="378359"/>
            <a:chOff x="3255765" y="2154970"/>
            <a:chExt cx="310229" cy="378359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FF6F382-D9F0-4ECB-823E-717411C748B0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26F76C7-D658-444D-B2F2-53E91A93121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48B4E9EA-A8ED-418E-B5E4-D35498956D7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7E057EA-C299-461E-A4AF-C7129DDD1115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DD0E006-B74C-43E0-A293-2D3DDE88D2D2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7D5EB891-1D62-4536-90B6-EF65CD41462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F30DE9E-0A3B-416D-A774-CC998DF8D976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453AE36-DD19-458A-AD38-87F4214037E3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471F3091-A6CC-41C8-8BCE-E564C3B99ADE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B84E8CE-3A4F-402D-AED5-6DDFCEF488F4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00CF91F-5E3C-45E2-AD00-A2B37919A36D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965614AB-C3D3-450E-9842-72F4DEA58FBB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780A1D9-10C7-4F53-9734-4942E207C234}"/>
              </a:ext>
            </a:extLst>
          </p:cNvPr>
          <p:cNvGrpSpPr/>
          <p:nvPr/>
        </p:nvGrpSpPr>
        <p:grpSpPr>
          <a:xfrm rot="5400000">
            <a:off x="7120870" y="3084705"/>
            <a:ext cx="310229" cy="378359"/>
            <a:chOff x="3255765" y="2154970"/>
            <a:chExt cx="310229" cy="378359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5E9B7D2-3905-40C2-A30F-E9EF196E1C11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6330C8B-DFA8-4298-84C6-32125BBB2BD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D983542C-BEE6-4709-A58E-E0FBE68505FB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73B62742-DBFB-4A16-9F4E-BD9542510660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9D6803C-39C0-4267-8BB2-D5430614DD8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62FAC5F9-693A-45B2-911A-1B50D3AB9864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4FAF2F86-DD4E-4A89-A182-85F1D8896EA1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9E6C7DD-ECD4-4D08-8B78-374CB346E09B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16121D60-1AE5-4880-B78C-68D23776C299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C57CF76A-0549-4324-B1ED-3C73CB52A6A1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1B02D80-E242-49B3-A770-05EF94F57DB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9FA90E96-FD0E-46E5-8782-D0D7499D01B6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831762D-B0ED-4772-BAC1-04F91719BB14}"/>
              </a:ext>
            </a:extLst>
          </p:cNvPr>
          <p:cNvGrpSpPr/>
          <p:nvPr/>
        </p:nvGrpSpPr>
        <p:grpSpPr>
          <a:xfrm rot="5400000">
            <a:off x="7537805" y="3084706"/>
            <a:ext cx="310229" cy="378359"/>
            <a:chOff x="3255765" y="2154970"/>
            <a:chExt cx="310229" cy="378359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90F9AAFA-64F1-4114-93CC-A3E0D55B9ADB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D977DBF-7682-482B-A99C-852222B0820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CF77268E-3EBE-42DA-B46F-396CAEAE0506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FDC5C733-8C45-40BA-8EE4-B49E417ADB13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B7DE90E0-0231-4A79-A439-295AD3E416DF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07" name="Isosceles Triangle 106">
                <a:extLst>
                  <a:ext uri="{FF2B5EF4-FFF2-40B4-BE49-F238E27FC236}">
                    <a16:creationId xmlns:a16="http://schemas.microsoft.com/office/drawing/2014/main" id="{C54C77F1-2503-4041-A818-FCFFFED646F3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8C06B19-8575-4BA2-9F02-F247377D38E5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013100FB-1564-4DC1-B012-83021E78D9DC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05" name="Isosceles Triangle 104">
                <a:extLst>
                  <a:ext uri="{FF2B5EF4-FFF2-40B4-BE49-F238E27FC236}">
                    <a16:creationId xmlns:a16="http://schemas.microsoft.com/office/drawing/2014/main" id="{CFCF6975-B82C-4803-A653-1755BACB010D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1AAB6DF-DD88-41B6-9145-64711AE473CC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A7142CD-6B8E-4A22-AF0C-8E59B875985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03" name="Isosceles Triangle 102">
                <a:extLst>
                  <a:ext uri="{FF2B5EF4-FFF2-40B4-BE49-F238E27FC236}">
                    <a16:creationId xmlns:a16="http://schemas.microsoft.com/office/drawing/2014/main" id="{7DAD96AB-28FC-48DB-93BC-751DC1D44EC4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7429B80-0995-4470-B533-F4996849AE10}"/>
              </a:ext>
            </a:extLst>
          </p:cNvPr>
          <p:cNvGrpSpPr/>
          <p:nvPr/>
        </p:nvGrpSpPr>
        <p:grpSpPr>
          <a:xfrm rot="5400000">
            <a:off x="7954740" y="3084707"/>
            <a:ext cx="310229" cy="378359"/>
            <a:chOff x="3255765" y="2154970"/>
            <a:chExt cx="310229" cy="378359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F4D9CDF-BA6C-4109-BF62-E5D87BB6CB50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56735894-B839-4286-8675-3809145A660F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2" name="Isosceles Triangle 121">
                <a:extLst>
                  <a:ext uri="{FF2B5EF4-FFF2-40B4-BE49-F238E27FC236}">
                    <a16:creationId xmlns:a16="http://schemas.microsoft.com/office/drawing/2014/main" id="{009F341F-F27E-43E9-B414-8F7190EE320E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35FA9714-7165-4D30-BE54-B6794D5E160E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277F5E3-EEDC-4AFE-8C62-69D815517584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B5AD52FB-6BC4-4465-B09C-04491B1C4441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660C1B18-5F43-47E4-99C6-3C0AEFBDA591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BAC9723-0B26-4B37-A988-0D56B95B2FCF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93682E9E-30E7-4B8C-B3F5-0A4C882B1167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DEFC961-FD85-44C2-A7BD-FC04FCDFE35C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6AD7397B-6EFE-4195-9F0D-B36C6D8928B8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E1900CD7-5B76-401B-8174-0143542E082A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937B1EE-E370-4D15-9F2C-8BA612665581}"/>
              </a:ext>
            </a:extLst>
          </p:cNvPr>
          <p:cNvGrpSpPr/>
          <p:nvPr/>
        </p:nvGrpSpPr>
        <p:grpSpPr>
          <a:xfrm rot="5400000">
            <a:off x="8375165" y="3084706"/>
            <a:ext cx="310229" cy="378359"/>
            <a:chOff x="3255765" y="2154970"/>
            <a:chExt cx="310229" cy="378359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3512CFF-EAD9-404E-8609-5676D5311DC3}"/>
                </a:ext>
              </a:extLst>
            </p:cNvPr>
            <p:cNvGrpSpPr/>
            <p:nvPr/>
          </p:nvGrpSpPr>
          <p:grpSpPr>
            <a:xfrm>
              <a:off x="3255765" y="2154970"/>
              <a:ext cx="310229" cy="68336"/>
              <a:chOff x="6083166" y="4557063"/>
              <a:chExt cx="488305" cy="101674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56D69D9-4555-4C1D-A4F7-8ABCA593C5AB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5" name="Isosceles Triangle 134">
                <a:extLst>
                  <a:ext uri="{FF2B5EF4-FFF2-40B4-BE49-F238E27FC236}">
                    <a16:creationId xmlns:a16="http://schemas.microsoft.com/office/drawing/2014/main" id="{C9720452-2183-4EFB-AE36-978AB6DA2A1E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FB51179E-F586-47E4-BBC8-321F0F1DDAC1}"/>
                </a:ext>
              </a:extLst>
            </p:cNvPr>
            <p:cNvGrpSpPr/>
            <p:nvPr/>
          </p:nvGrpSpPr>
          <p:grpSpPr>
            <a:xfrm>
              <a:off x="3255765" y="2258311"/>
              <a:ext cx="310229" cy="68336"/>
              <a:chOff x="6083166" y="4557063"/>
              <a:chExt cx="488305" cy="101674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1FD988B6-FF7B-454A-B5CD-BB99EFFFED8A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B9D49B9D-E355-4D3B-B487-11E4F6EDE13D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7EED8B6B-5238-40DB-8237-1595890A6F43}"/>
                </a:ext>
              </a:extLst>
            </p:cNvPr>
            <p:cNvGrpSpPr/>
            <p:nvPr/>
          </p:nvGrpSpPr>
          <p:grpSpPr>
            <a:xfrm>
              <a:off x="3255765" y="2361652"/>
              <a:ext cx="310229" cy="68336"/>
              <a:chOff x="6083166" y="4557063"/>
              <a:chExt cx="488305" cy="101674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AE00776D-CDE0-4E99-A0E3-9E98C87627B6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31" name="Isosceles Triangle 130">
                <a:extLst>
                  <a:ext uri="{FF2B5EF4-FFF2-40B4-BE49-F238E27FC236}">
                    <a16:creationId xmlns:a16="http://schemas.microsoft.com/office/drawing/2014/main" id="{20267E45-33FE-41B6-A23C-F10AA01A78ED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A37524B1-1D8C-4CA2-A368-0DABEF6D6C1E}"/>
                </a:ext>
              </a:extLst>
            </p:cNvPr>
            <p:cNvGrpSpPr/>
            <p:nvPr/>
          </p:nvGrpSpPr>
          <p:grpSpPr>
            <a:xfrm>
              <a:off x="3255765" y="2464993"/>
              <a:ext cx="310229" cy="68336"/>
              <a:chOff x="6083166" y="4557063"/>
              <a:chExt cx="488305" cy="101674"/>
            </a:xfrm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4059001A-E8DC-4496-A25E-4185130796FB}"/>
                  </a:ext>
                </a:extLst>
              </p:cNvPr>
              <p:cNvSpPr/>
              <p:nvPr/>
            </p:nvSpPr>
            <p:spPr bwMode="auto">
              <a:xfrm>
                <a:off x="6083166" y="4562375"/>
                <a:ext cx="404261" cy="96362"/>
              </a:xfrm>
              <a:custGeom>
                <a:avLst/>
                <a:gdLst>
                  <a:gd name="connsiteX0" fmla="*/ 0 w 809764"/>
                  <a:gd name="connsiteY0" fmla="*/ 105878 h 202240"/>
                  <a:gd name="connsiteX1" fmla="*/ 67377 w 809764"/>
                  <a:gd name="connsiteY1" fmla="*/ 202130 h 202240"/>
                  <a:gd name="connsiteX2" fmla="*/ 134754 w 809764"/>
                  <a:gd name="connsiteY2" fmla="*/ 115503 h 202240"/>
                  <a:gd name="connsiteX3" fmla="*/ 211756 w 809764"/>
                  <a:gd name="connsiteY3" fmla="*/ 0 h 202240"/>
                  <a:gd name="connsiteX4" fmla="*/ 269508 w 809764"/>
                  <a:gd name="connsiteY4" fmla="*/ 115503 h 202240"/>
                  <a:gd name="connsiteX5" fmla="*/ 327259 w 809764"/>
                  <a:gd name="connsiteY5" fmla="*/ 192505 h 202240"/>
                  <a:gd name="connsiteX6" fmla="*/ 385011 w 809764"/>
                  <a:gd name="connsiteY6" fmla="*/ 77002 h 202240"/>
                  <a:gd name="connsiteX7" fmla="*/ 452388 w 809764"/>
                  <a:gd name="connsiteY7" fmla="*/ 9625 h 202240"/>
                  <a:gd name="connsiteX8" fmla="*/ 500514 w 809764"/>
                  <a:gd name="connsiteY8" fmla="*/ 105878 h 202240"/>
                  <a:gd name="connsiteX9" fmla="*/ 548640 w 809764"/>
                  <a:gd name="connsiteY9" fmla="*/ 202130 h 202240"/>
                  <a:gd name="connsiteX10" fmla="*/ 606392 w 809764"/>
                  <a:gd name="connsiteY10" fmla="*/ 86627 h 202240"/>
                  <a:gd name="connsiteX11" fmla="*/ 779647 w 809764"/>
                  <a:gd name="connsiteY11" fmla="*/ 77002 h 202240"/>
                  <a:gd name="connsiteX12" fmla="*/ 808522 w 809764"/>
                  <a:gd name="connsiteY12" fmla="*/ 77002 h 202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9764" h="202240">
                    <a:moveTo>
                      <a:pt x="0" y="105878"/>
                    </a:moveTo>
                    <a:cubicBezTo>
                      <a:pt x="22459" y="153202"/>
                      <a:pt x="44918" y="200526"/>
                      <a:pt x="67377" y="202130"/>
                    </a:cubicBezTo>
                    <a:cubicBezTo>
                      <a:pt x="89836" y="203734"/>
                      <a:pt x="110691" y="149191"/>
                      <a:pt x="134754" y="115503"/>
                    </a:cubicBezTo>
                    <a:cubicBezTo>
                      <a:pt x="158817" y="81815"/>
                      <a:pt x="189297" y="0"/>
                      <a:pt x="211756" y="0"/>
                    </a:cubicBezTo>
                    <a:cubicBezTo>
                      <a:pt x="234215" y="0"/>
                      <a:pt x="250258" y="83419"/>
                      <a:pt x="269508" y="115503"/>
                    </a:cubicBezTo>
                    <a:cubicBezTo>
                      <a:pt x="288758" y="147587"/>
                      <a:pt x="308009" y="198922"/>
                      <a:pt x="327259" y="192505"/>
                    </a:cubicBezTo>
                    <a:cubicBezTo>
                      <a:pt x="346509" y="186088"/>
                      <a:pt x="364156" y="107482"/>
                      <a:pt x="385011" y="77002"/>
                    </a:cubicBezTo>
                    <a:cubicBezTo>
                      <a:pt x="405866" y="46522"/>
                      <a:pt x="433138" y="4812"/>
                      <a:pt x="452388" y="9625"/>
                    </a:cubicBezTo>
                    <a:cubicBezTo>
                      <a:pt x="471638" y="14438"/>
                      <a:pt x="500514" y="105878"/>
                      <a:pt x="500514" y="105878"/>
                    </a:cubicBezTo>
                    <a:cubicBezTo>
                      <a:pt x="516556" y="137962"/>
                      <a:pt x="530994" y="205338"/>
                      <a:pt x="548640" y="202130"/>
                    </a:cubicBezTo>
                    <a:cubicBezTo>
                      <a:pt x="566286" y="198922"/>
                      <a:pt x="567891" y="107482"/>
                      <a:pt x="606392" y="86627"/>
                    </a:cubicBezTo>
                    <a:cubicBezTo>
                      <a:pt x="644893" y="65772"/>
                      <a:pt x="745959" y="78606"/>
                      <a:pt x="779647" y="77002"/>
                    </a:cubicBezTo>
                    <a:cubicBezTo>
                      <a:pt x="813335" y="75398"/>
                      <a:pt x="810928" y="76200"/>
                      <a:pt x="808522" y="77002"/>
                    </a:cubicBezTo>
                  </a:path>
                </a:pathLst>
              </a:custGeom>
              <a:noFill/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D2914160-933D-480B-BCDE-2D7577050F67}"/>
                  </a:ext>
                </a:extLst>
              </p:cNvPr>
              <p:cNvSpPr/>
              <p:nvPr/>
            </p:nvSpPr>
            <p:spPr bwMode="auto">
              <a:xfrm rot="5400000">
                <a:off x="6465538" y="4547492"/>
                <a:ext cx="96362" cy="115504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275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BDDFE0B-F3B6-4FCA-AF38-6CB5CFC35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00" y="4259254"/>
            <a:ext cx="4243820" cy="2267774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1A2C45-F3D2-42BE-9630-3E956818BD13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14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38250" y="312738"/>
            <a:ext cx="6915150" cy="1143000"/>
          </a:xfrm>
        </p:spPr>
        <p:txBody>
          <a:bodyPr/>
          <a:lstStyle/>
          <a:p>
            <a:r>
              <a:rPr lang="en-US" sz="2400" dirty="0"/>
              <a:t>PSL Systematic Uncertainty Results </a:t>
            </a:r>
            <a:br>
              <a:rPr lang="en-US" sz="2400" dirty="0"/>
            </a:br>
            <a:r>
              <a:rPr lang="en-US" sz="2400" dirty="0"/>
              <a:t>for Thrust, FGZ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89337" y="4606270"/>
            <a:ext cx="35242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Thrust systematic uncertainty</a:t>
            </a:r>
          </a:p>
          <a:p>
            <a:endParaRPr lang="en-US" dirty="0"/>
          </a:p>
          <a:p>
            <a:r>
              <a:rPr lang="en-US" dirty="0"/>
              <a:t>Uncertainty range: </a:t>
            </a:r>
          </a:p>
          <a:p>
            <a:r>
              <a:rPr lang="en-US" dirty="0"/>
              <a:t>       ~90 lbf across tested range</a:t>
            </a:r>
          </a:p>
          <a:p>
            <a:r>
              <a:rPr lang="en-US" dirty="0"/>
              <a:t>       (0.45% to 4% of FGZ)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9198F1-A058-4915-91D7-E12C65EFD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68" y="1455738"/>
            <a:ext cx="4371975" cy="2981325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23BF1A-6562-4065-A550-093D03F5A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455738"/>
            <a:ext cx="3261669" cy="2719160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123247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1B92A-9240-4126-BB3E-48C377BA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force components and their uncertainties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229A93-FCCA-4F9C-A51E-55D54D7EC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ACE691-1DCE-4787-86E5-A884997F1AAB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D53829-1BF9-01D9-12DC-F36867EF5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" y="1304952"/>
            <a:ext cx="8601075" cy="4781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9ED0FF-570D-689B-BFAE-20083D91BB8B}"/>
              </a:ext>
            </a:extLst>
          </p:cNvPr>
          <p:cNvSpPr txBox="1"/>
          <p:nvPr/>
        </p:nvSpPr>
        <p:spPr>
          <a:xfrm flipH="1">
            <a:off x="2074544" y="5986790"/>
            <a:ext cx="11639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CONDITION #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5D57D4-771E-E6DB-3325-1007F9B1941A}"/>
              </a:ext>
            </a:extLst>
          </p:cNvPr>
          <p:cNvSpPr txBox="1"/>
          <p:nvPr/>
        </p:nvSpPr>
        <p:spPr>
          <a:xfrm flipH="1">
            <a:off x="6517956" y="5948842"/>
            <a:ext cx="1406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CONDITION #</a:t>
            </a:r>
          </a:p>
        </p:txBody>
      </p:sp>
    </p:spTree>
    <p:extLst>
      <p:ext uri="{BB962C8B-B14F-4D97-AF65-F5344CB8AC3E}">
        <p14:creationId xmlns:p14="http://schemas.microsoft.com/office/powerpoint/2010/main" val="968549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1449602" y="3011805"/>
            <a:ext cx="6244796" cy="2949706"/>
            <a:chOff x="7462" y="1705140"/>
            <a:chExt cx="8326395" cy="3932942"/>
          </a:xfrm>
        </p:grpSpPr>
        <p:sp>
          <p:nvSpPr>
            <p:cNvPr id="45" name="Rectangle 44"/>
            <p:cNvSpPr/>
            <p:nvPr/>
          </p:nvSpPr>
          <p:spPr>
            <a:xfrm>
              <a:off x="2856911" y="4627571"/>
              <a:ext cx="272899" cy="765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  <a:latin typeface="55 Helvetica Roman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907888" y="2319008"/>
              <a:ext cx="2274151" cy="574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  <a:latin typeface="55 Helvetica Roman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907888" y="4570166"/>
              <a:ext cx="2274151" cy="574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  <a:latin typeface="55 Helvetica Roman"/>
              </a:endParaRPr>
            </a:p>
          </p:txBody>
        </p:sp>
        <p:cxnSp>
          <p:nvCxnSpPr>
            <p:cNvPr id="27" name="Straight Connector 26"/>
            <p:cNvCxnSpPr>
              <a:cxnSpLocks/>
            </p:cNvCxnSpPr>
            <p:nvPr/>
          </p:nvCxnSpPr>
          <p:spPr>
            <a:xfrm>
              <a:off x="1318246" y="2252360"/>
              <a:ext cx="0" cy="2473828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cxnSpLocks/>
            </p:cNvCxnSpPr>
            <p:nvPr/>
          </p:nvCxnSpPr>
          <p:spPr>
            <a:xfrm>
              <a:off x="1313648" y="2246628"/>
              <a:ext cx="5329277" cy="431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4878282" y="2444330"/>
              <a:ext cx="22467" cy="2047222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cxnSpLocks/>
            </p:cNvCxnSpPr>
            <p:nvPr/>
          </p:nvCxnSpPr>
          <p:spPr>
            <a:xfrm>
              <a:off x="1313648" y="4719692"/>
              <a:ext cx="5301929" cy="0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855686" y="1705140"/>
              <a:ext cx="705111" cy="430887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55 Helvetica Roman"/>
                </a:rPr>
                <a:t>F</a:t>
              </a:r>
              <a:r>
                <a:rPr lang="en-US" sz="1500" baseline="-25000" dirty="0">
                  <a:latin typeface="55 Helvetica Roman"/>
                </a:rPr>
                <a:t>ADP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62" y="1798283"/>
              <a:ext cx="924633" cy="430887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55 Helvetica Roman"/>
                </a:rPr>
                <a:t>F</a:t>
              </a:r>
              <a:r>
                <a:rPr lang="en-US" sz="1500" baseline="-25000" dirty="0">
                  <a:latin typeface="55 Helvetica Roman"/>
                </a:rPr>
                <a:t>WCOOL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97222" y="3901700"/>
              <a:ext cx="797948" cy="43088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55 Helvetica Roman"/>
                </a:rPr>
                <a:t>F</a:t>
              </a:r>
              <a:r>
                <a:rPr lang="en-US" sz="1500" baseline="-25000" dirty="0">
                  <a:latin typeface="55 Helvetica Roman"/>
                </a:rPr>
                <a:t>DRAG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5773363" y="4432156"/>
              <a:ext cx="685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4182039" y="2323550"/>
              <a:ext cx="2404962" cy="5287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  <a:latin typeface="55 Helvetica Roman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5624218" y="1964935"/>
              <a:ext cx="2708119" cy="411480"/>
              <a:chOff x="5624218" y="1707760"/>
              <a:chExt cx="2708119" cy="411480"/>
            </a:xfrm>
            <a:solidFill>
              <a:srgbClr val="CC6600"/>
            </a:solidFill>
          </p:grpSpPr>
          <p:sp>
            <p:nvSpPr>
              <p:cNvPr id="8" name="Rectangle 7"/>
              <p:cNvSpPr/>
              <p:nvPr/>
            </p:nvSpPr>
            <p:spPr>
              <a:xfrm>
                <a:off x="5624218" y="1707760"/>
                <a:ext cx="834945" cy="171783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459163" y="1707760"/>
                <a:ext cx="607233" cy="87889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982502" y="1795649"/>
                <a:ext cx="83894" cy="32359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702856" y="2059316"/>
                <a:ext cx="279646" cy="5992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624218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359290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169530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814977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993751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058796" y="2048492"/>
                <a:ext cx="1273541" cy="6055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921288" y="3383765"/>
              <a:ext cx="903575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55 Helvetica Roman"/>
                </a:rPr>
                <a:t>Station 1</a:t>
              </a:r>
            </a:p>
            <a:p>
              <a:r>
                <a:rPr lang="en-US" sz="1050" dirty="0">
                  <a:latin typeface="55 Helvetica Roman"/>
                </a:rPr>
                <a:t>Plane</a:t>
              </a:r>
            </a:p>
          </p:txBody>
        </p:sp>
        <p:cxnSp>
          <p:nvCxnSpPr>
            <p:cNvPr id="54" name="Straight Arrow Connector 53"/>
            <p:cNvCxnSpPr>
              <a:cxnSpLocks/>
            </p:cNvCxnSpPr>
            <p:nvPr/>
          </p:nvCxnSpPr>
          <p:spPr>
            <a:xfrm>
              <a:off x="4526342" y="3717088"/>
              <a:ext cx="351940" cy="137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 flipV="1">
              <a:off x="5165440" y="2190099"/>
              <a:ext cx="1450137" cy="60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468000" y="2224004"/>
              <a:ext cx="161251" cy="1874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6629251" y="2235251"/>
              <a:ext cx="0" cy="209079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4940911" y="2444330"/>
              <a:ext cx="1688340" cy="3149"/>
            </a:xfrm>
            <a:prstGeom prst="line">
              <a:avLst/>
            </a:prstGeom>
            <a:ln w="1587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/>
            <p:cNvGrpSpPr/>
            <p:nvPr/>
          </p:nvGrpSpPr>
          <p:grpSpPr>
            <a:xfrm flipV="1">
              <a:off x="4906301" y="4513943"/>
              <a:ext cx="1711949" cy="212245"/>
              <a:chOff x="7072913" y="3948541"/>
              <a:chExt cx="2282598" cy="282992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 flipV="1">
                <a:off x="9355511" y="3948541"/>
                <a:ext cx="0" cy="278772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 flipV="1">
                <a:off x="7072913" y="4227334"/>
                <a:ext cx="2251120" cy="4199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TextBox 93"/>
            <p:cNvSpPr txBox="1"/>
            <p:nvPr/>
          </p:nvSpPr>
          <p:spPr>
            <a:xfrm>
              <a:off x="1273404" y="1964935"/>
              <a:ext cx="1980301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55 Helvetica Roman"/>
                </a:rPr>
                <a:t>Control Volume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933100" y="2401801"/>
              <a:ext cx="734844" cy="43088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latin typeface="55 Helvetica Roman"/>
                </a:rPr>
                <a:t>F</a:t>
              </a:r>
              <a:r>
                <a:rPr lang="en-US" sz="1500" baseline="-25000" dirty="0">
                  <a:latin typeface="55 Helvetica Roman"/>
                </a:rPr>
                <a:t>SEAL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467910" y="5299527"/>
              <a:ext cx="1363740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Thrust Stand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495052" y="5033586"/>
              <a:ext cx="1522847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Labyrinth Seal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48724" y="4863777"/>
              <a:ext cx="1049361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55 Helvetica Roman"/>
                </a:rPr>
                <a:t>Live Bed</a:t>
              </a: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flipV="1">
              <a:off x="1638300" y="4591377"/>
              <a:ext cx="531159" cy="426287"/>
            </a:xfrm>
            <a:prstGeom prst="line">
              <a:avLst/>
            </a:prstGeom>
            <a:ln w="38100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/>
            <p:cNvGrpSpPr/>
            <p:nvPr/>
          </p:nvGrpSpPr>
          <p:grpSpPr>
            <a:xfrm flipV="1">
              <a:off x="5625738" y="4574848"/>
              <a:ext cx="2708119" cy="411480"/>
              <a:chOff x="5624218" y="1707760"/>
              <a:chExt cx="2708119" cy="411480"/>
            </a:xfrm>
            <a:solidFill>
              <a:srgbClr val="CC6600"/>
            </a:solidFill>
          </p:grpSpPr>
          <p:sp>
            <p:nvSpPr>
              <p:cNvPr id="77" name="Rectangle 76"/>
              <p:cNvSpPr/>
              <p:nvPr/>
            </p:nvSpPr>
            <p:spPr>
              <a:xfrm>
                <a:off x="5624218" y="1707760"/>
                <a:ext cx="834945" cy="171783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6459163" y="1707760"/>
                <a:ext cx="607233" cy="87889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6982502" y="1795649"/>
                <a:ext cx="83894" cy="32359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6702856" y="2059316"/>
                <a:ext cx="279646" cy="5992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5624218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6359290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6169530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5814977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5993751" y="1879543"/>
                <a:ext cx="99874" cy="67914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7058796" y="2048492"/>
                <a:ext cx="1273541" cy="6055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tx1"/>
                  </a:solidFill>
                  <a:latin typeface="55 Helvetica Roman"/>
                </a:endParaRPr>
              </a:p>
            </p:txBody>
          </p:sp>
        </p:grpSp>
        <p:sp>
          <p:nvSpPr>
            <p:cNvPr id="97" name="Rectangle 96"/>
            <p:cNvSpPr/>
            <p:nvPr/>
          </p:nvSpPr>
          <p:spPr>
            <a:xfrm flipV="1">
              <a:off x="4193772" y="4568521"/>
              <a:ext cx="2404963" cy="5992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chemeClr val="tx1"/>
                </a:solidFill>
                <a:latin typeface="55 Helvetica Roman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410575" y="5426681"/>
            <a:ext cx="571230" cy="3231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55 Helvetica Roman"/>
              </a:rPr>
              <a:t>Z</a:t>
            </a:r>
            <a:r>
              <a:rPr lang="en-US" sz="1500" baseline="-25000" dirty="0">
                <a:latin typeface="55 Helvetica Roman"/>
              </a:rPr>
              <a:t>CORR</a:t>
            </a:r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 flipH="1">
            <a:off x="3410574" y="5343858"/>
            <a:ext cx="4551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736698" y="4738635"/>
            <a:ext cx="471737" cy="3231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tx1"/>
                </a:solidFill>
                <a:latin typeface="55 Helvetica Roman"/>
              </a:defRPr>
            </a:lvl1pPr>
          </a:lstStyle>
          <a:p>
            <a:r>
              <a:rPr lang="en-US" sz="1500" dirty="0"/>
              <a:t>F</a:t>
            </a:r>
            <a:r>
              <a:rPr lang="en-US" sz="1500" baseline="-25000" dirty="0"/>
              <a:t>PAE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330090" y="3670030"/>
            <a:ext cx="475148" cy="3231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tx1"/>
                </a:solidFill>
                <a:latin typeface="55 Helvetica Roman"/>
              </a:defRPr>
            </a:lvl1pPr>
          </a:lstStyle>
          <a:p>
            <a:r>
              <a:rPr lang="en-US" sz="1500" dirty="0"/>
              <a:t>F</a:t>
            </a:r>
            <a:r>
              <a:rPr lang="en-US" sz="1500" baseline="-25000" dirty="0"/>
              <a:t>PA1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DCBD1467-B44B-4FAC-863A-60865E694563}"/>
              </a:ext>
            </a:extLst>
          </p:cNvPr>
          <p:cNvCxnSpPr>
            <a:cxnSpLocks/>
          </p:cNvCxnSpPr>
          <p:nvPr/>
        </p:nvCxnSpPr>
        <p:spPr bwMode="auto">
          <a:xfrm>
            <a:off x="1785503" y="3462200"/>
            <a:ext cx="64373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2E12E712-467A-4CCB-BAB7-931BF3F2FA5A}"/>
              </a:ext>
            </a:extLst>
          </p:cNvPr>
          <p:cNvSpPr/>
          <p:nvPr/>
        </p:nvSpPr>
        <p:spPr>
          <a:xfrm flipH="1">
            <a:off x="5429100" y="4116496"/>
            <a:ext cx="955156" cy="448408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n>
                  <a:solidFill>
                    <a:schemeClr val="tx1"/>
                  </a:solidFill>
                </a:ln>
              </a:rPr>
              <a:t>MV1</a:t>
            </a:r>
          </a:p>
        </p:txBody>
      </p:sp>
      <p:sp>
        <p:nvSpPr>
          <p:cNvPr id="96" name="Object 97">
            <a:extLst>
              <a:ext uri="{FF2B5EF4-FFF2-40B4-BE49-F238E27FC236}">
                <a16:creationId xmlns:a16="http://schemas.microsoft.com/office/drawing/2014/main" id="{0C945FDD-6800-489A-B7E0-437DF33A7159}"/>
              </a:ext>
            </a:extLst>
          </p:cNvPr>
          <p:cNvSpPr txBox="1"/>
          <p:nvPr/>
        </p:nvSpPr>
        <p:spPr>
          <a:xfrm>
            <a:off x="84089" y="896489"/>
            <a:ext cx="4289294" cy="55404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1500" b="1" dirty="0"/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69EC8653-274A-42C8-BC2C-93BECFA624F1}"/>
              </a:ext>
            </a:extLst>
          </p:cNvPr>
          <p:cNvCxnSpPr>
            <a:cxnSpLocks/>
          </p:cNvCxnSpPr>
          <p:nvPr/>
        </p:nvCxnSpPr>
        <p:spPr bwMode="auto">
          <a:xfrm>
            <a:off x="2253102" y="3566197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7BB91033-987A-40E1-B2C2-7F5BFCEB66A2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3611575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56F397AC-B3AC-4935-A930-36AB7BABD600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3720517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32BD72C-762D-4A37-8858-532988A3CD54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3829459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D74A26B-2D57-4BDA-A212-A4442B9D4C6A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3938401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054ECB62-CBF7-44DC-B796-E907C03AFFAF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047343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7D4BEC6D-56CA-428C-89A9-A6D0D7F10D40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156285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018AEF61-5544-4AFA-9E79-4EAD9C6ECB4A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265227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31B7A69-BEA0-4AA5-876D-1E9BEADCA6C5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374169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71963004-32B7-430B-992F-6EB24C591CAA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483111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BD9206AB-E3FD-4074-A178-E5B80DBCABE0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592053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CFF14307-3416-4E8A-8432-FE21132EC7B9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700995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2436A21-98E7-42D6-A581-DE7438F1736A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809937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CBCB878C-14D1-445A-A5DF-AB292D987BA7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4918879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B133009C-3516-4DC0-A931-B1C3F8CF080E}"/>
              </a:ext>
            </a:extLst>
          </p:cNvPr>
          <p:cNvCxnSpPr>
            <a:cxnSpLocks/>
          </p:cNvCxnSpPr>
          <p:nvPr/>
        </p:nvCxnSpPr>
        <p:spPr bwMode="auto">
          <a:xfrm flipH="1">
            <a:off x="5119567" y="5027821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661CB183-858B-457B-977C-AE5BABDB0122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6199" y="3409388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46D0541A-3490-4185-9FD7-FDAF4B59FC7B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6199" y="3478479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E9981553-9137-432B-915B-CD3118694A99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6199" y="3547571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BB58271F-C1B9-4A37-B30A-B0A537F118AA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0062" y="5134536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6FD2E785-F101-4287-BC93-134CC5CB87FA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0062" y="5203627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0A3E47DE-4DAC-458D-AE12-D1B0C116D4F6}"/>
              </a:ext>
            </a:extLst>
          </p:cNvPr>
          <p:cNvCxnSpPr>
            <a:cxnSpLocks/>
          </p:cNvCxnSpPr>
          <p:nvPr/>
        </p:nvCxnSpPr>
        <p:spPr bwMode="auto">
          <a:xfrm flipH="1">
            <a:off x="6420062" y="5272719"/>
            <a:ext cx="1638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C11E4863-4B6B-43EB-BE8D-B8D44A49D0C9}"/>
              </a:ext>
            </a:extLst>
          </p:cNvPr>
          <p:cNvCxnSpPr>
            <a:cxnSpLocks/>
          </p:cNvCxnSpPr>
          <p:nvPr/>
        </p:nvCxnSpPr>
        <p:spPr>
          <a:xfrm>
            <a:off x="7274929" y="5018333"/>
            <a:ext cx="36993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8B0C516F-0EED-40D8-AFA5-3BA26F548F63}"/>
                  </a:ext>
                </a:extLst>
              </p:cNvPr>
              <p:cNvSpPr txBox="1"/>
              <p:nvPr/>
            </p:nvSpPr>
            <p:spPr>
              <a:xfrm>
                <a:off x="7529280" y="4962222"/>
                <a:ext cx="331245" cy="25391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/>
                  <a:t>+</a:t>
                </a:r>
                <a14:m>
                  <m:oMath xmlns:m="http://schemas.openxmlformats.org/officeDocument/2006/math">
                    <m:r>
                      <a:rPr lang="en-US" sz="1050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1050" dirty="0"/>
              </a:p>
            </p:txBody>
          </p:sp>
        </mc:Choice>
        <mc:Fallback xmlns=""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8B0C516F-0EED-40D8-AFA5-3BA26F548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9280" y="4962222"/>
                <a:ext cx="331245" cy="253916"/>
              </a:xfrm>
              <a:prstGeom prst="rect">
                <a:avLst/>
              </a:prstGeom>
              <a:blipFill>
                <a:blip r:embed="rId3"/>
                <a:stretch>
                  <a:fillRect b="-1190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299FB7F-7745-462B-A70A-BACC7FF74F70}"/>
                  </a:ext>
                </a:extLst>
              </p:cNvPr>
              <p:cNvSpPr/>
              <p:nvPr/>
            </p:nvSpPr>
            <p:spPr>
              <a:xfrm>
                <a:off x="901675" y="2180533"/>
                <a:ext cx="71813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𝐺𝑍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𝑃𝐴𝐸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𝑆𝐸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𝐴𝐿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𝐴𝐷𝑃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𝐷𝑅𝐴𝐺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𝐶𝑂𝑅𝑅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𝑊𝐶𝑂𝑂𝐿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299FB7F-7745-462B-A70A-BACC7FF74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675" y="2180533"/>
                <a:ext cx="718132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lock Arc 3">
            <a:extLst>
              <a:ext uri="{FF2B5EF4-FFF2-40B4-BE49-F238E27FC236}">
                <a16:creationId xmlns:a16="http://schemas.microsoft.com/office/drawing/2014/main" id="{2C52E31B-AA3F-4BD5-BA4B-A70DF2957F1B}"/>
              </a:ext>
            </a:extLst>
          </p:cNvPr>
          <p:cNvSpPr/>
          <p:nvPr/>
        </p:nvSpPr>
        <p:spPr>
          <a:xfrm rot="11227884">
            <a:off x="2060754" y="3060235"/>
            <a:ext cx="827735" cy="834377"/>
          </a:xfrm>
          <a:prstGeom prst="blockArc">
            <a:avLst>
              <a:gd name="adj1" fmla="val 10327513"/>
              <a:gd name="adj2" fmla="val 15836253"/>
              <a:gd name="adj3" fmla="val 42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7" name="Block Arc 116">
            <a:extLst>
              <a:ext uri="{FF2B5EF4-FFF2-40B4-BE49-F238E27FC236}">
                <a16:creationId xmlns:a16="http://schemas.microsoft.com/office/drawing/2014/main" id="{E836E09F-98E8-430F-89EC-C1ECA4E14449}"/>
              </a:ext>
            </a:extLst>
          </p:cNvPr>
          <p:cNvSpPr/>
          <p:nvPr/>
        </p:nvSpPr>
        <p:spPr>
          <a:xfrm rot="5658026">
            <a:off x="2074560" y="4816260"/>
            <a:ext cx="827735" cy="834377"/>
          </a:xfrm>
          <a:prstGeom prst="blockArc">
            <a:avLst>
              <a:gd name="adj1" fmla="val 10327513"/>
              <a:gd name="adj2" fmla="val 15666472"/>
              <a:gd name="adj3" fmla="val 4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5458759-07B9-4EB2-A116-4BF4D29A33D2}"/>
              </a:ext>
            </a:extLst>
          </p:cNvPr>
          <p:cNvCxnSpPr>
            <a:cxnSpLocks/>
          </p:cNvCxnSpPr>
          <p:nvPr/>
        </p:nvCxnSpPr>
        <p:spPr bwMode="auto">
          <a:xfrm>
            <a:off x="2253102" y="3684342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025A85C6-3667-4B58-BE37-8AD6E83E644B}"/>
              </a:ext>
            </a:extLst>
          </p:cNvPr>
          <p:cNvCxnSpPr>
            <a:cxnSpLocks/>
          </p:cNvCxnSpPr>
          <p:nvPr/>
        </p:nvCxnSpPr>
        <p:spPr bwMode="auto">
          <a:xfrm>
            <a:off x="2253102" y="3802486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2E5289A5-38D9-4143-8DB5-AD726A4052F4}"/>
              </a:ext>
            </a:extLst>
          </p:cNvPr>
          <p:cNvCxnSpPr>
            <a:cxnSpLocks/>
          </p:cNvCxnSpPr>
          <p:nvPr/>
        </p:nvCxnSpPr>
        <p:spPr bwMode="auto">
          <a:xfrm>
            <a:off x="2253102" y="3920631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BCAC3CCE-C4F6-47A3-A29B-7E715C9AB070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038775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7CA7CE12-4C9A-4421-8E4E-623F821033C9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156920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1EDEFDDE-54DC-426F-B66E-6F144ADD80F0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275064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10C358AB-A540-4CF2-85FC-12E6117B2F5E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393209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12FE47C-CBA9-4C6D-BDA3-2BE466FBF411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511353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CE1CD999-6E94-4E98-B1CB-2E59D1CD9707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629498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DEDE201C-3F40-4DC3-8690-7B970A48055F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747642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CD49063C-C5AE-43C2-A4AB-F4DA50DB0082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865787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F6D91257-6FEC-4413-B78A-0FD715890F23}"/>
              </a:ext>
            </a:extLst>
          </p:cNvPr>
          <p:cNvCxnSpPr>
            <a:cxnSpLocks/>
          </p:cNvCxnSpPr>
          <p:nvPr/>
        </p:nvCxnSpPr>
        <p:spPr bwMode="auto">
          <a:xfrm>
            <a:off x="2253102" y="4983931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AED25BF4-C459-469F-B6B5-F05F6A95E6D5}"/>
              </a:ext>
            </a:extLst>
          </p:cNvPr>
          <p:cNvCxnSpPr>
            <a:cxnSpLocks/>
          </p:cNvCxnSpPr>
          <p:nvPr/>
        </p:nvCxnSpPr>
        <p:spPr bwMode="auto">
          <a:xfrm>
            <a:off x="2253102" y="5102076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1C9B216A-478D-4EEA-A1D6-C801AC135887}"/>
              </a:ext>
            </a:extLst>
          </p:cNvPr>
          <p:cNvCxnSpPr>
            <a:cxnSpLocks/>
          </p:cNvCxnSpPr>
          <p:nvPr/>
        </p:nvCxnSpPr>
        <p:spPr bwMode="auto">
          <a:xfrm>
            <a:off x="2253102" y="5220220"/>
            <a:ext cx="1761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Arrow: Right 114">
            <a:extLst>
              <a:ext uri="{FF2B5EF4-FFF2-40B4-BE49-F238E27FC236}">
                <a16:creationId xmlns:a16="http://schemas.microsoft.com/office/drawing/2014/main" id="{B538F2E0-C93E-4542-B16F-D094F5323E0C}"/>
              </a:ext>
            </a:extLst>
          </p:cNvPr>
          <p:cNvSpPr/>
          <p:nvPr/>
        </p:nvSpPr>
        <p:spPr>
          <a:xfrm>
            <a:off x="1150795" y="4116496"/>
            <a:ext cx="997772" cy="448408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ln>
                  <a:solidFill>
                    <a:schemeClr val="tx1"/>
                  </a:solidFill>
                </a:ln>
              </a:rPr>
              <a:t>FGZ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6A226997-3B83-411B-8035-B233F53FF422}"/>
              </a:ext>
            </a:extLst>
          </p:cNvPr>
          <p:cNvSpPr/>
          <p:nvPr/>
        </p:nvSpPr>
        <p:spPr bwMode="auto">
          <a:xfrm>
            <a:off x="4962834" y="2952545"/>
            <a:ext cx="776288" cy="467435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BB12A2B1-38AF-4B29-BE4F-ECE691DFCC87}"/>
              </a:ext>
            </a:extLst>
          </p:cNvPr>
          <p:cNvSpPr/>
          <p:nvPr/>
        </p:nvSpPr>
        <p:spPr bwMode="auto">
          <a:xfrm>
            <a:off x="6581870" y="3477423"/>
            <a:ext cx="675051" cy="467435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09450C48-965A-4F5F-825C-4FE6BC863118}"/>
              </a:ext>
            </a:extLst>
          </p:cNvPr>
          <p:cNvSpPr/>
          <p:nvPr/>
        </p:nvSpPr>
        <p:spPr bwMode="auto">
          <a:xfrm>
            <a:off x="5245051" y="3587153"/>
            <a:ext cx="702530" cy="467435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E99CD94-0D68-4B8F-8D50-ABC471291191}"/>
              </a:ext>
            </a:extLst>
          </p:cNvPr>
          <p:cNvCxnSpPr/>
          <p:nvPr/>
        </p:nvCxnSpPr>
        <p:spPr bwMode="auto">
          <a:xfrm flipV="1">
            <a:off x="5947581" y="4556763"/>
            <a:ext cx="600075" cy="53446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CA70232D-7275-458A-B402-6221D873F505}"/>
              </a:ext>
            </a:extLst>
          </p:cNvPr>
          <p:cNvSpPr/>
          <p:nvPr/>
        </p:nvSpPr>
        <p:spPr bwMode="auto">
          <a:xfrm>
            <a:off x="3249141" y="5364755"/>
            <a:ext cx="894097" cy="467436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93B8BD0C-D541-4E99-AFD4-285B014B2A72}"/>
              </a:ext>
            </a:extLst>
          </p:cNvPr>
          <p:cNvSpPr/>
          <p:nvPr/>
        </p:nvSpPr>
        <p:spPr bwMode="auto">
          <a:xfrm>
            <a:off x="1311151" y="3011805"/>
            <a:ext cx="966271" cy="467436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25000"/>
                <a:lumOff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47" name="Title 1">
            <a:extLst>
              <a:ext uri="{FF2B5EF4-FFF2-40B4-BE49-F238E27FC236}">
                <a16:creationId xmlns:a16="http://schemas.microsoft.com/office/drawing/2014/main" id="{F998818E-A5AC-4F66-8752-6A3610621BFF}"/>
              </a:ext>
            </a:extLst>
          </p:cNvPr>
          <p:cNvSpPr txBox="1">
            <a:spLocks/>
          </p:cNvSpPr>
          <p:nvPr/>
        </p:nvSpPr>
        <p:spPr>
          <a:xfrm>
            <a:off x="1304925" y="599943"/>
            <a:ext cx="69151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891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783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674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400" kern="0" dirty="0"/>
              <a:t>Relative contributions of thrust build-up terms</a:t>
            </a:r>
          </a:p>
          <a:p>
            <a:r>
              <a:rPr lang="en-US" sz="2400" kern="0" dirty="0"/>
              <a:t>to uncertainty in FGZ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DC44B2F-E54C-42EA-9513-9FC02734AAEE}"/>
              </a:ext>
            </a:extLst>
          </p:cNvPr>
          <p:cNvCxnSpPr/>
          <p:nvPr/>
        </p:nvCxnSpPr>
        <p:spPr bwMode="auto">
          <a:xfrm flipV="1">
            <a:off x="5386408" y="2190384"/>
            <a:ext cx="600075" cy="53446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8B765030-6640-4C53-A234-E2EDA7D7AFB8}"/>
              </a:ext>
            </a:extLst>
          </p:cNvPr>
          <p:cNvSpPr txBox="1"/>
          <p:nvPr/>
        </p:nvSpPr>
        <p:spPr>
          <a:xfrm>
            <a:off x="2729268" y="1781957"/>
            <a:ext cx="1252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10-25%*</a:t>
            </a:r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18B66E27-A26E-44DF-9723-C28899905790}"/>
              </a:ext>
            </a:extLst>
          </p:cNvPr>
          <p:cNvSpPr/>
          <p:nvPr/>
        </p:nvSpPr>
        <p:spPr bwMode="auto">
          <a:xfrm>
            <a:off x="1587200" y="2159299"/>
            <a:ext cx="3620575" cy="467435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20875CAD-D598-4D64-937A-CEA1FA63B100}"/>
              </a:ext>
            </a:extLst>
          </p:cNvPr>
          <p:cNvSpPr txBox="1"/>
          <p:nvPr/>
        </p:nvSpPr>
        <p:spPr>
          <a:xfrm>
            <a:off x="6140037" y="1806988"/>
            <a:ext cx="1097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20-25%</a:t>
            </a:r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76E50D06-892F-4498-9756-B5EA832CDB18}"/>
              </a:ext>
            </a:extLst>
          </p:cNvPr>
          <p:cNvSpPr/>
          <p:nvPr/>
        </p:nvSpPr>
        <p:spPr bwMode="auto">
          <a:xfrm>
            <a:off x="6229792" y="2159299"/>
            <a:ext cx="850736" cy="467436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41D3D396-351A-4EC2-8B5B-FCB99C46BF44}"/>
              </a:ext>
            </a:extLst>
          </p:cNvPr>
          <p:cNvSpPr txBox="1"/>
          <p:nvPr/>
        </p:nvSpPr>
        <p:spPr>
          <a:xfrm>
            <a:off x="7125516" y="1823291"/>
            <a:ext cx="1097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55-65%</a:t>
            </a:r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5CFCE2AA-A827-43F4-9DAF-5B4C6AFD20D5}"/>
              </a:ext>
            </a:extLst>
          </p:cNvPr>
          <p:cNvSpPr/>
          <p:nvPr/>
        </p:nvSpPr>
        <p:spPr bwMode="auto">
          <a:xfrm>
            <a:off x="7176924" y="2177984"/>
            <a:ext cx="848621" cy="467436"/>
          </a:xfrm>
          <a:prstGeom prst="roundRect">
            <a:avLst/>
          </a:prstGeom>
          <a:noFill/>
          <a:ln w="38100" cap="flat" cmpd="sng" algn="ctr">
            <a:solidFill>
              <a:schemeClr val="tx2">
                <a:lumMod val="25000"/>
                <a:lumOff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DB7EBB2-B59C-4D91-8119-A74F95642D63}"/>
              </a:ext>
            </a:extLst>
          </p:cNvPr>
          <p:cNvSpPr txBox="1"/>
          <p:nvPr/>
        </p:nvSpPr>
        <p:spPr>
          <a:xfrm>
            <a:off x="2374949" y="2577392"/>
            <a:ext cx="28328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*Uncertainty in these terms highly correlated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C4361A5-6FD9-413D-AEDE-95343ED6537A}"/>
              </a:ext>
            </a:extLst>
          </p:cNvPr>
          <p:cNvSpPr txBox="1"/>
          <p:nvPr/>
        </p:nvSpPr>
        <p:spPr>
          <a:xfrm>
            <a:off x="5392998" y="1922225"/>
            <a:ext cx="7841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2"/>
                </a:solidFill>
              </a:rPr>
              <a:t>negligible</a:t>
            </a: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DE49F48C-B9C3-4FE7-A53D-6CB3FC606DB5}"/>
              </a:ext>
            </a:extLst>
          </p:cNvPr>
          <p:cNvSpPr/>
          <p:nvPr/>
        </p:nvSpPr>
        <p:spPr bwMode="auto">
          <a:xfrm>
            <a:off x="1630463" y="4676460"/>
            <a:ext cx="675051" cy="467435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06C045B7-4923-4CE9-89CC-8D38AF02C8C6}"/>
              </a:ext>
            </a:extLst>
          </p:cNvPr>
          <p:cNvSpPr/>
          <p:nvPr/>
        </p:nvSpPr>
        <p:spPr bwMode="auto">
          <a:xfrm>
            <a:off x="5386408" y="4101075"/>
            <a:ext cx="1084739" cy="510809"/>
          </a:xfrm>
          <a:prstGeom prst="roundRect">
            <a:avLst/>
          </a:prstGeom>
          <a:noFill/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4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7215C-2A8E-4696-8D1F-D33FAD72D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17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F7E4C-B5A3-40E0-8506-6A91C8C46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414"/>
            <a:ext cx="9144000" cy="420717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51DF0E2-B0CB-46FB-9879-04D4BE6F1E8C}"/>
              </a:ext>
            </a:extLst>
          </p:cNvPr>
          <p:cNvSpPr txBox="1">
            <a:spLocks/>
          </p:cNvSpPr>
          <p:nvPr/>
        </p:nvSpPr>
        <p:spPr bwMode="auto">
          <a:xfrm>
            <a:off x="1064562" y="349255"/>
            <a:ext cx="7239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0A075A"/>
                </a:solidFill>
                <a:latin typeface="Arial"/>
              </a:rPr>
              <a:t>Total uncertainty estimation</a:t>
            </a:r>
          </a:p>
        </p:txBody>
      </p:sp>
    </p:spTree>
    <p:extLst>
      <p:ext uri="{BB962C8B-B14F-4D97-AF65-F5344CB8AC3E}">
        <p14:creationId xmlns:p14="http://schemas.microsoft.com/office/powerpoint/2010/main" val="211512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18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8DFB2E-65AC-4704-8304-877C8B7D2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13" y="2810718"/>
            <a:ext cx="7842774" cy="365753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BE64C3B-AFD2-44A4-A37F-A0532B731928}"/>
              </a:ext>
            </a:extLst>
          </p:cNvPr>
          <p:cNvSpPr txBox="1">
            <a:spLocks/>
          </p:cNvSpPr>
          <p:nvPr/>
        </p:nvSpPr>
        <p:spPr>
          <a:xfrm>
            <a:off x="952500" y="393700"/>
            <a:ext cx="7239000" cy="7493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891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783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674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kern="0" dirty="0"/>
              <a:t>Improvement Scenarios for Thrust Uncertainty Reduction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79B540-5B82-4CFF-A087-29F43D2EA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589" y="860028"/>
            <a:ext cx="3822551" cy="20426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F72E82-F4DC-4D33-A6E3-CBDC2E988568}"/>
              </a:ext>
            </a:extLst>
          </p:cNvPr>
          <p:cNvSpPr txBox="1"/>
          <p:nvPr/>
        </p:nvSpPr>
        <p:spPr>
          <a:xfrm>
            <a:off x="5359228" y="1143000"/>
            <a:ext cx="35894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cooling air calibration model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25% uncertainty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Additionally, remove statistically insignificant values from data reduction (PZ, FADP model intercept term)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45% uncertainty reduction!</a:t>
            </a:r>
          </a:p>
        </p:txBody>
      </p:sp>
    </p:spTree>
    <p:extLst>
      <p:ext uri="{BB962C8B-B14F-4D97-AF65-F5344CB8AC3E}">
        <p14:creationId xmlns:p14="http://schemas.microsoft.com/office/powerpoint/2010/main" val="1033117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19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1959" y="3030646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35827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20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57184" y="513567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Slides</a:t>
            </a:r>
          </a:p>
        </p:txBody>
      </p:sp>
    </p:spTree>
    <p:extLst>
      <p:ext uri="{BB962C8B-B14F-4D97-AF65-F5344CB8AC3E}">
        <p14:creationId xmlns:p14="http://schemas.microsoft.com/office/powerpoint/2010/main" val="4256099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88D373-F405-FC56-9C05-B91131AE6F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5/18/2016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2CB7A9-85F3-94F4-8F17-664555DEBE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21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723834-DFA7-9B31-C505-AFE8AB1F3A3D}"/>
              </a:ext>
            </a:extLst>
          </p:cNvPr>
          <p:cNvGrpSpPr/>
          <p:nvPr/>
        </p:nvGrpSpPr>
        <p:grpSpPr>
          <a:xfrm>
            <a:off x="2340505" y="973191"/>
            <a:ext cx="4462990" cy="5353109"/>
            <a:chOff x="470517" y="920029"/>
            <a:chExt cx="4462990" cy="535310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75AFFE1-BC1D-B6B1-D8E9-BD15C09B2F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45593"/>
            <a:stretch/>
          </p:blipFill>
          <p:spPr>
            <a:xfrm>
              <a:off x="470517" y="920029"/>
              <a:ext cx="4462990" cy="5353109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2EB4227-5E1B-D83A-269F-E7C407DCAA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33507" y="1119188"/>
              <a:ext cx="0" cy="508396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9637BD52-927A-8CF4-53A6-81967B2F0CF6}"/>
              </a:ext>
            </a:extLst>
          </p:cNvPr>
          <p:cNvSpPr txBox="1">
            <a:spLocks/>
          </p:cNvSpPr>
          <p:nvPr/>
        </p:nvSpPr>
        <p:spPr>
          <a:xfrm>
            <a:off x="1304925" y="599943"/>
            <a:ext cx="69151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5pPr>
            <a:lvl6pPr marL="342891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6pPr>
            <a:lvl7pPr marL="685783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7pPr>
            <a:lvl8pPr marL="1028674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8pPr>
            <a:lvl9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400" kern="0" dirty="0"/>
              <a:t>Conditions list (nominal)</a:t>
            </a:r>
          </a:p>
        </p:txBody>
      </p:sp>
    </p:spTree>
    <p:extLst>
      <p:ext uri="{BB962C8B-B14F-4D97-AF65-F5344CB8AC3E}">
        <p14:creationId xmlns:p14="http://schemas.microsoft.com/office/powerpoint/2010/main" val="244140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B7B73-6DB8-4E22-B931-613593E3D9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22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941A7-F4C4-4602-943A-71031002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38" y="947754"/>
            <a:ext cx="8321867" cy="53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19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B65959-22E4-43B3-9440-A8CF021206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F800E39-33B3-4819-AC28-D64CA3D9A284}" type="slidenum">
              <a:rPr lang="en-US" smtClean="0">
                <a:solidFill>
                  <a:srgbClr val="003296"/>
                </a:solidFill>
              </a:rPr>
              <a:pPr>
                <a:defRPr/>
              </a:pPr>
              <a:t>23</a:t>
            </a:fld>
            <a:endParaRPr lang="en-US" sz="751" dirty="0">
              <a:solidFill>
                <a:srgbClr val="003296"/>
              </a:solidFill>
              <a:latin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873911-B70E-46CC-A1A6-7F018F17A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190625"/>
            <a:ext cx="880110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57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Design 1">
      <a:dk1>
        <a:srgbClr val="003296"/>
      </a:dk1>
      <a:lt1>
        <a:srgbClr val="E6F5FF"/>
      </a:lt1>
      <a:dk2>
        <a:srgbClr val="0A075A"/>
      </a:dk2>
      <a:lt2>
        <a:srgbClr val="96AAB4"/>
      </a:lt2>
      <a:accent1>
        <a:srgbClr val="DCEBF5"/>
      </a:accent1>
      <a:accent2>
        <a:srgbClr val="E6C855"/>
      </a:accent2>
      <a:accent3>
        <a:srgbClr val="F0F9FF"/>
      </a:accent3>
      <a:accent4>
        <a:srgbClr val="00297F"/>
      </a:accent4>
      <a:accent5>
        <a:srgbClr val="EBF3F9"/>
      </a:accent5>
      <a:accent6>
        <a:srgbClr val="D0B54C"/>
      </a:accent6>
      <a:hlink>
        <a:srgbClr val="CD3732"/>
      </a:hlink>
      <a:folHlink>
        <a:srgbClr val="5AAAD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Default Design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Default Design 1">
      <a:dk1>
        <a:srgbClr val="003296"/>
      </a:dk1>
      <a:lt1>
        <a:srgbClr val="E6F5FF"/>
      </a:lt1>
      <a:dk2>
        <a:srgbClr val="0A075A"/>
      </a:dk2>
      <a:lt2>
        <a:srgbClr val="96AAB4"/>
      </a:lt2>
      <a:accent1>
        <a:srgbClr val="DCEBF5"/>
      </a:accent1>
      <a:accent2>
        <a:srgbClr val="E6C855"/>
      </a:accent2>
      <a:accent3>
        <a:srgbClr val="F0F9FF"/>
      </a:accent3>
      <a:accent4>
        <a:srgbClr val="00297F"/>
      </a:accent4>
      <a:accent5>
        <a:srgbClr val="EBF3F9"/>
      </a:accent5>
      <a:accent6>
        <a:srgbClr val="D0B54C"/>
      </a:accent6>
      <a:hlink>
        <a:srgbClr val="CD3732"/>
      </a:hlink>
      <a:folHlink>
        <a:srgbClr val="5AAAD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Default Design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">
  <a:themeElements>
    <a:clrScheme name="Default Design 1">
      <a:dk1>
        <a:srgbClr val="003296"/>
      </a:dk1>
      <a:lt1>
        <a:srgbClr val="E6F5FF"/>
      </a:lt1>
      <a:dk2>
        <a:srgbClr val="0A075A"/>
      </a:dk2>
      <a:lt2>
        <a:srgbClr val="96AAB4"/>
      </a:lt2>
      <a:accent1>
        <a:srgbClr val="DCEBF5"/>
      </a:accent1>
      <a:accent2>
        <a:srgbClr val="E6C855"/>
      </a:accent2>
      <a:accent3>
        <a:srgbClr val="F0F9FF"/>
      </a:accent3>
      <a:accent4>
        <a:srgbClr val="00297F"/>
      </a:accent4>
      <a:accent5>
        <a:srgbClr val="EBF3F9"/>
      </a:accent5>
      <a:accent6>
        <a:srgbClr val="D0B54C"/>
      </a:accent6>
      <a:hlink>
        <a:srgbClr val="CD3732"/>
      </a:hlink>
      <a:folHlink>
        <a:srgbClr val="5AAAD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Default Design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39237</TotalTime>
  <Words>1617</Words>
  <Application>Microsoft Office PowerPoint</Application>
  <PresentationFormat>On-screen Show (4:3)</PresentationFormat>
  <Paragraphs>278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55 Helvetica Roman</vt:lpstr>
      <vt:lpstr>Arial</vt:lpstr>
      <vt:lpstr>Calibri</vt:lpstr>
      <vt:lpstr>Cambria Math</vt:lpstr>
      <vt:lpstr>Helvetica</vt:lpstr>
      <vt:lpstr>Times</vt:lpstr>
      <vt:lpstr>Times New Roman</vt:lpstr>
      <vt:lpstr>Wingdings</vt:lpstr>
      <vt:lpstr>Blank</vt:lpstr>
      <vt:lpstr>1_Blank</vt:lpstr>
      <vt:lpstr>3_Blank</vt:lpstr>
      <vt:lpstr>PSL ASME Nozzle Test: Uncertainty Analysis Methods and Results </vt:lpstr>
      <vt:lpstr>PowerPoint Presentation</vt:lpstr>
      <vt:lpstr>Uncertainty Classification</vt:lpstr>
      <vt:lpstr>PowerPoint Presentation</vt:lpstr>
      <vt:lpstr>Variables of Interest</vt:lpstr>
      <vt:lpstr>ASME Nozzle Test Setup and Critical Measurements</vt:lpstr>
      <vt:lpstr>PSL Random Uncertainty</vt:lpstr>
      <vt:lpstr>PSL Random Uncertainty Results for Station 1 Mass Flow (WA1) and Axial Thrust (FGZ)</vt:lpstr>
      <vt:lpstr>PSL Systematic Uncertainty</vt:lpstr>
      <vt:lpstr>PowerPoint Presentation</vt:lpstr>
      <vt:lpstr>PowerPoint Presentation</vt:lpstr>
      <vt:lpstr>PSL Systematic Uncertainty Results for Station 1 Mass Flow, WA1</vt:lpstr>
      <vt:lpstr>PowerPoint Presentation</vt:lpstr>
      <vt:lpstr>PSL Systematic Uncertainty Results  for Thrust, FGZ</vt:lpstr>
      <vt:lpstr>Main force components and their uncertainties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Stephens, Julia E. (GRC-FT00)[SIERRA LOBO INC]</dc:creator>
  <cp:lastModifiedBy>Hubbard, Erin P. (GRC-FTD0)</cp:lastModifiedBy>
  <cp:revision>296</cp:revision>
  <cp:lastPrinted>2016-05-20T13:56:40Z</cp:lastPrinted>
  <dcterms:created xsi:type="dcterms:W3CDTF">2016-04-05T16:10:01Z</dcterms:created>
  <dcterms:modified xsi:type="dcterms:W3CDTF">2023-11-06T15:12:51Z</dcterms:modified>
</cp:coreProperties>
</file>