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3"/>
  </p:notesMasterIdLst>
  <p:handoutMasterIdLst>
    <p:handoutMasterId r:id="rId34"/>
  </p:handoutMasterIdLst>
  <p:sldIdLst>
    <p:sldId id="25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8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9" r:id="rId29"/>
    <p:sldId id="286" r:id="rId30"/>
    <p:sldId id="287" r:id="rId31"/>
    <p:sldId id="259" r:id="rId32"/>
  </p:sldIdLst>
  <p:sldSz cx="9144000" cy="5143500" type="screen16x9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ster, Linda M. (KSC-VAC00)" initials="FLM(" lastIdx="1" clrIdx="0">
    <p:extLst>
      <p:ext uri="{19B8F6BF-5375-455C-9EA6-DF929625EA0E}">
        <p15:presenceInfo xmlns:p15="http://schemas.microsoft.com/office/powerpoint/2012/main" userId="S::lmfoster@ndc.nasa.gov::6bdc4456-d61f-475b-8e8e-4acef1f382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62" autoAdjust="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-102" y="-103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5075-6DCA-4FCB-9528-18849863E1C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C560-C24D-4186-9ACC-9027C4E4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23791C-8427-4ECA-8234-9ABCBC43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3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3791C-8427-4ECA-8234-9ABCBC4366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7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fficial%20LSP%20Logo.JPG"/>
          <p:cNvPicPr>
            <a:picLocks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108710"/>
            <a:ext cx="386500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480CCA-DD01-44C7-94A2-5D3648D85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0AAE48-01B4-471A-8DD3-C3FBF21F03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31" y="1042346"/>
            <a:ext cx="8458200" cy="3498112"/>
          </a:xfrm>
        </p:spPr>
        <p:txBody>
          <a:bodyPr/>
          <a:lstStyle>
            <a:lvl2pPr marL="457200" indent="-223838">
              <a:defRPr/>
            </a:lvl2pPr>
            <a:lvl3pPr marL="690563" indent="-233363">
              <a:tabLst/>
              <a:defRPr/>
            </a:lvl3pPr>
            <a:lvl4pPr marL="914400" indent="-223838">
              <a:defRPr/>
            </a:lvl4pPr>
            <a:lvl5pPr marL="1147763" indent="-2333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0FFB-0FFD-462E-874C-098C8C90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2017F1-867C-4C5F-82CB-07124E6D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516" y="258918"/>
            <a:ext cx="5836830" cy="5715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C4D09-95A0-46DB-BC45-8AE6C8F1C7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G:\LSP_LOGO_Final_Color_larger_text_small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067"/>
            <a:ext cx="1193801" cy="9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33551" y="57150"/>
            <a:ext cx="583683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35665"/>
            <a:ext cx="8458200" cy="34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345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228600" y="785813"/>
            <a:ext cx="7096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V="1">
            <a:off x="8537576" y="785813"/>
            <a:ext cx="339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5413" y="4754940"/>
            <a:ext cx="1666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LSP Presentation Template</a:t>
            </a:r>
          </a:p>
          <a:p>
            <a:pPr>
              <a:spcBef>
                <a:spcPts val="0"/>
              </a:spcBef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LSP-F-352.06, Rev. E</a:t>
            </a:r>
          </a:p>
        </p:txBody>
      </p:sp>
      <p:pic>
        <p:nvPicPr>
          <p:cNvPr id="1033" name="Picture 19" descr="G:\JFK_text_capital_small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631032"/>
            <a:ext cx="1279917" cy="1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codece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5963" r="72000" b="10606"/>
          <a:stretch>
            <a:fillRect/>
          </a:stretch>
        </p:blipFill>
        <p:spPr bwMode="auto">
          <a:xfrm>
            <a:off x="685798" y="0"/>
            <a:ext cx="7086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6750" y="4705350"/>
            <a:ext cx="2000250" cy="388144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AAE48-01B4-471A-8DD3-C3FBF21F0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90563" indent="-233363" algn="l" rtl="0" eaLnBrk="1" fontAlgn="base" hangingPunct="1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="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Network telemetry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Nathaniel Garcia</a:t>
            </a:r>
          </a:p>
          <a:p>
            <a:pPr eaLnBrk="1" hangingPunct="1"/>
            <a:r>
              <a:rPr lang="en-US" b="1" dirty="0">
                <a:latin typeface="+mn-lt"/>
              </a:rPr>
              <a:t>VA-E1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94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93AD7-9BEA-B840-1AA3-4FF3698B7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For this design, we are using the “Native” Juniper Telemetry Interface (JTI) model.</a:t>
            </a:r>
          </a:p>
          <a:p>
            <a:r>
              <a:rPr lang="en-US" dirty="0">
                <a:latin typeface="+mn-lt"/>
              </a:rPr>
              <a:t>Things to know about JTI Native:</a:t>
            </a:r>
          </a:p>
          <a:p>
            <a:pPr lvl="1"/>
            <a:r>
              <a:rPr lang="en-US" dirty="0">
                <a:latin typeface="+mn-lt"/>
              </a:rPr>
              <a:t>Compact and efficient, high performance and little overhead.</a:t>
            </a:r>
          </a:p>
          <a:p>
            <a:pPr lvl="1"/>
            <a:r>
              <a:rPr lang="en-US" dirty="0">
                <a:latin typeface="+mn-lt"/>
              </a:rPr>
              <a:t>Best suited for direct export from the network processor.</a:t>
            </a:r>
          </a:p>
          <a:p>
            <a:pPr lvl="1"/>
            <a:r>
              <a:rPr lang="en-US" dirty="0">
                <a:latin typeface="+mn-lt"/>
              </a:rPr>
              <a:t>For third party use, defined by Juniper, but open.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7E786-2A9D-FBF3-67E7-FC0797F01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7F8B12-12ED-62FD-67DC-BFBD47CC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Juniper Telemetry Interface</a:t>
            </a:r>
          </a:p>
        </p:txBody>
      </p:sp>
    </p:spTree>
    <p:extLst>
      <p:ext uri="{BB962C8B-B14F-4D97-AF65-F5344CB8AC3E}">
        <p14:creationId xmlns:p14="http://schemas.microsoft.com/office/powerpoint/2010/main" val="58948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CE123-C66A-1BDB-BE6E-B29976FF0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925332-F4EF-C0B5-98D0-26DAA58F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Juniper Native Telemetry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1A4699-0650-E466-42DA-583844DE2167}"/>
              </a:ext>
            </a:extLst>
          </p:cNvPr>
          <p:cNvSpPr/>
          <p:nvPr/>
        </p:nvSpPr>
        <p:spPr>
          <a:xfrm>
            <a:off x="5787422" y="1301385"/>
            <a:ext cx="1814763" cy="10393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Routing Engine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78789E-CAB5-3A79-9D6C-9E9757A95866}"/>
              </a:ext>
            </a:extLst>
          </p:cNvPr>
          <p:cNvSpPr/>
          <p:nvPr/>
        </p:nvSpPr>
        <p:spPr>
          <a:xfrm>
            <a:off x="5787422" y="2813895"/>
            <a:ext cx="1793334" cy="166938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Line Card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AF8A9-AC0C-9F21-1188-22763217C883}"/>
              </a:ext>
            </a:extLst>
          </p:cNvPr>
          <p:cNvSpPr txBox="1"/>
          <p:nvPr/>
        </p:nvSpPr>
        <p:spPr>
          <a:xfrm>
            <a:off x="6103430" y="2565526"/>
            <a:ext cx="1213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Provision Sensors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8BCDEF7-28B2-537D-B5DF-333EFA38F33C}"/>
              </a:ext>
            </a:extLst>
          </p:cNvPr>
          <p:cNvCxnSpPr>
            <a:cxnSpLocks/>
          </p:cNvCxnSpPr>
          <p:nvPr/>
        </p:nvCxnSpPr>
        <p:spPr>
          <a:xfrm flipH="1">
            <a:off x="7329523" y="1804228"/>
            <a:ext cx="69324" cy="1517250"/>
          </a:xfrm>
          <a:prstGeom prst="bentConnector3">
            <a:avLst>
              <a:gd name="adj1" fmla="val -78421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924D87-9F12-46F6-FE34-0CD4B93BD130}"/>
              </a:ext>
            </a:extLst>
          </p:cNvPr>
          <p:cNvSpPr/>
          <p:nvPr/>
        </p:nvSpPr>
        <p:spPr>
          <a:xfrm>
            <a:off x="1466082" y="2974665"/>
            <a:ext cx="2275973" cy="153158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33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0214E2-CD20-E050-70FC-3382FC3A303C}"/>
              </a:ext>
            </a:extLst>
          </p:cNvPr>
          <p:cNvSpPr/>
          <p:nvPr/>
        </p:nvSpPr>
        <p:spPr>
          <a:xfrm>
            <a:off x="1661300" y="3048545"/>
            <a:ext cx="1333500" cy="13148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Database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InfluxDB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3" name="Graphic 22" descr="Database with solid fill">
            <a:extLst>
              <a:ext uri="{FF2B5EF4-FFF2-40B4-BE49-F238E27FC236}">
                <a16:creationId xmlns:a16="http://schemas.microsoft.com/office/drawing/2014/main" id="{4E1E473E-3A8B-ED54-5018-0E951358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2475" y="3936447"/>
            <a:ext cx="458263" cy="45826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FBDAF7-0DD0-0BBA-9F38-7EECAF481AC5}"/>
              </a:ext>
            </a:extLst>
          </p:cNvPr>
          <p:cNvSpPr/>
          <p:nvPr/>
        </p:nvSpPr>
        <p:spPr>
          <a:xfrm rot="16200000">
            <a:off x="2708848" y="3508161"/>
            <a:ext cx="1314836" cy="45826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Collector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Telegraf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5F27B1-8510-C985-39D6-F3A05C80E92A}"/>
              </a:ext>
            </a:extLst>
          </p:cNvPr>
          <p:cNvSpPr txBox="1"/>
          <p:nvPr/>
        </p:nvSpPr>
        <p:spPr>
          <a:xfrm>
            <a:off x="6105244" y="1067171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Network Element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B2523F-1E33-8506-EA51-68D3FEEB1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685" y="2083278"/>
            <a:ext cx="1209841" cy="659087"/>
          </a:xfrm>
          <a:prstGeom prst="rect">
            <a:avLst/>
          </a:prstGeom>
        </p:spPr>
      </p:pic>
      <p:pic>
        <p:nvPicPr>
          <p:cNvPr id="27" name="Graphic 26" descr="Programmer female with solid fill">
            <a:extLst>
              <a:ext uri="{FF2B5EF4-FFF2-40B4-BE49-F238E27FC236}">
                <a16:creationId xmlns:a16="http://schemas.microsoft.com/office/drawing/2014/main" id="{67F28B1F-DB66-8BE0-8EB5-A824A0EDC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4747" y="1324763"/>
            <a:ext cx="762000" cy="7620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866106-038B-70B0-C692-F576D69B7B9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796747" y="1705764"/>
            <a:ext cx="3212924" cy="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073913F-2FFB-F298-5A7F-407DCE4974DB}"/>
              </a:ext>
            </a:extLst>
          </p:cNvPr>
          <p:cNvSpPr txBox="1"/>
          <p:nvPr/>
        </p:nvSpPr>
        <p:spPr>
          <a:xfrm>
            <a:off x="3049739" y="1485816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Sensor Configuration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5E1A8E0-1F94-4F9D-0654-797D8393B630}"/>
              </a:ext>
            </a:extLst>
          </p:cNvPr>
          <p:cNvCxnSpPr>
            <a:cxnSpLocks/>
            <a:stCxn id="10" idx="1"/>
            <a:endCxn id="24" idx="2"/>
          </p:cNvCxnSpPr>
          <p:nvPr/>
        </p:nvCxnSpPr>
        <p:spPr>
          <a:xfrm rot="10800000" flipV="1">
            <a:off x="3595398" y="3648585"/>
            <a:ext cx="2192024" cy="8870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E0BAED-AABF-3222-5155-42688468C670}"/>
              </a:ext>
            </a:extLst>
          </p:cNvPr>
          <p:cNvCxnSpPr/>
          <p:nvPr/>
        </p:nvCxnSpPr>
        <p:spPr>
          <a:xfrm flipV="1">
            <a:off x="2503890" y="2721468"/>
            <a:ext cx="0" cy="3340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B90347-B0E7-F5E7-DAE3-0E8E40F509F8}"/>
              </a:ext>
            </a:extLst>
          </p:cNvPr>
          <p:cNvCxnSpPr>
            <a:cxnSpLocks/>
          </p:cNvCxnSpPr>
          <p:nvPr/>
        </p:nvCxnSpPr>
        <p:spPr>
          <a:xfrm>
            <a:off x="2072475" y="2721468"/>
            <a:ext cx="0" cy="3509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57C38A5-F48C-51BC-77F6-AD8E2FC72C8E}"/>
              </a:ext>
            </a:extLst>
          </p:cNvPr>
          <p:cNvSpPr txBox="1"/>
          <p:nvPr/>
        </p:nvSpPr>
        <p:spPr>
          <a:xfrm>
            <a:off x="1546948" y="1875638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Grafana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025FB5-7198-8B2E-9274-FEFFDEFFD0CE}"/>
              </a:ext>
            </a:extLst>
          </p:cNvPr>
          <p:cNvSpPr txBox="1"/>
          <p:nvPr/>
        </p:nvSpPr>
        <p:spPr>
          <a:xfrm>
            <a:off x="2581217" y="2738880"/>
            <a:ext cx="691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Receive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F17B93-38ED-7614-CC04-570242009C5A}"/>
              </a:ext>
            </a:extLst>
          </p:cNvPr>
          <p:cNvSpPr txBox="1"/>
          <p:nvPr/>
        </p:nvSpPr>
        <p:spPr>
          <a:xfrm>
            <a:off x="1317472" y="2734677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Request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A70B06-71A4-EA42-E4C0-5A79750946AD}"/>
              </a:ext>
            </a:extLst>
          </p:cNvPr>
          <p:cNvSpPr txBox="1"/>
          <p:nvPr/>
        </p:nvSpPr>
        <p:spPr>
          <a:xfrm>
            <a:off x="3999189" y="3413134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+mn-lt"/>
              </a:rPr>
              <a:t>Native Telemetry Data</a:t>
            </a:r>
          </a:p>
        </p:txBody>
      </p:sp>
    </p:spTree>
    <p:extLst>
      <p:ext uri="{BB962C8B-B14F-4D97-AF65-F5344CB8AC3E}">
        <p14:creationId xmlns:p14="http://schemas.microsoft.com/office/powerpoint/2010/main" val="75283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EE92591-D911-9177-8B53-2198A3485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72879"/>
            <a:ext cx="8458200" cy="279116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6458F-1F45-A28E-42EC-413FD32D8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5DDB4-0437-2A75-322F-529DC88D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InfluxDB</a:t>
            </a:r>
            <a:r>
              <a:rPr lang="en-US" dirty="0">
                <a:latin typeface="+mj-lt"/>
              </a:rPr>
              <a:t> Setup</a:t>
            </a:r>
          </a:p>
        </p:txBody>
      </p:sp>
    </p:spTree>
    <p:extLst>
      <p:ext uri="{BB962C8B-B14F-4D97-AF65-F5344CB8AC3E}">
        <p14:creationId xmlns:p14="http://schemas.microsoft.com/office/powerpoint/2010/main" val="272712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FBF2AEA-A32F-3925-25FD-43FEB8A8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74024"/>
            <a:ext cx="8458200" cy="274276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EDC6C-470B-327D-0F68-BC7190248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EBEB8-40B7-16B2-8C5C-1B20AAE1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InfluxDB</a:t>
            </a:r>
            <a:r>
              <a:rPr lang="en-US" dirty="0">
                <a:latin typeface="+mj-lt"/>
              </a:rPr>
              <a:t> Setup</a:t>
            </a:r>
          </a:p>
        </p:txBody>
      </p:sp>
    </p:spTree>
    <p:extLst>
      <p:ext uri="{BB962C8B-B14F-4D97-AF65-F5344CB8AC3E}">
        <p14:creationId xmlns:p14="http://schemas.microsoft.com/office/powerpoint/2010/main" val="336664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CF94E-DA0D-115F-69D4-89D5735F6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EB4AE2-1895-386B-8FE1-E56A9AB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Telegraf</a:t>
            </a:r>
            <a:r>
              <a:rPr lang="en-US" dirty="0">
                <a:latin typeface="+mj-lt"/>
              </a:rPr>
              <a:t> Configuration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5835A-CAA7-4001-30EB-AB77DEB84DF4}"/>
              </a:ext>
            </a:extLst>
          </p:cNvPr>
          <p:cNvSpPr/>
          <p:nvPr/>
        </p:nvSpPr>
        <p:spPr>
          <a:xfrm>
            <a:off x="1406178" y="1936376"/>
            <a:ext cx="3519288" cy="61473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6DEBC4E2-051C-A246-2A36-19CF2F587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/>
        </p:blipFill>
        <p:spPr>
          <a:xfrm>
            <a:off x="790740" y="1146355"/>
            <a:ext cx="7562520" cy="3497262"/>
          </a:xfrm>
        </p:spPr>
      </p:pic>
    </p:spTree>
    <p:extLst>
      <p:ext uri="{BB962C8B-B14F-4D97-AF65-F5344CB8AC3E}">
        <p14:creationId xmlns:p14="http://schemas.microsoft.com/office/powerpoint/2010/main" val="273494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ADDEE-A8B7-A34F-ECD0-64BCB61C1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EAA46-58B6-3342-266B-DD9A6478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Telegraf</a:t>
            </a:r>
            <a:r>
              <a:rPr lang="en-US" dirty="0">
                <a:latin typeface="+mj-lt"/>
              </a:rPr>
              <a:t> Configuration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85FB9-C35D-4D1D-522A-2E69A03B79C8}"/>
              </a:ext>
            </a:extLst>
          </p:cNvPr>
          <p:cNvSpPr/>
          <p:nvPr/>
        </p:nvSpPr>
        <p:spPr>
          <a:xfrm>
            <a:off x="1406178" y="1275550"/>
            <a:ext cx="660827" cy="6108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E07D01-5076-25E6-49E4-FD908770F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/>
          <a:stretch/>
        </p:blipFill>
        <p:spPr>
          <a:xfrm>
            <a:off x="756501" y="1208088"/>
            <a:ext cx="7630998" cy="3497262"/>
          </a:xfrm>
        </p:spPr>
      </p:pic>
    </p:spTree>
    <p:extLst>
      <p:ext uri="{BB962C8B-B14F-4D97-AF65-F5344CB8AC3E}">
        <p14:creationId xmlns:p14="http://schemas.microsoft.com/office/powerpoint/2010/main" val="95215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06BCF664-74C8-69AD-A932-28B01728D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21100"/>
            <a:ext cx="8458200" cy="32119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5BC0B-914E-E92B-FC5C-4C75FAB0F3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E6215A-826B-DF7F-ECEE-3F596B02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Connecting </a:t>
            </a:r>
            <a:r>
              <a:rPr lang="en-US" dirty="0" err="1">
                <a:latin typeface="+mj-lt"/>
              </a:rPr>
              <a:t>Telegraf</a:t>
            </a:r>
            <a:r>
              <a:rPr lang="en-US" dirty="0">
                <a:latin typeface="+mj-lt"/>
              </a:rPr>
              <a:t> to </a:t>
            </a:r>
            <a:r>
              <a:rPr lang="en-US" dirty="0" err="1">
                <a:latin typeface="+mj-lt"/>
              </a:rPr>
              <a:t>InfluxDB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95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1330616-EC90-C7BC-E225-652F6DE63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4" y="1127513"/>
            <a:ext cx="7466633" cy="34972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7E183-D2B2-E6E3-A8F5-53A2FA672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1979A0-BB72-08DD-96B9-CA3B7EF0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Connecting </a:t>
            </a:r>
            <a:r>
              <a:rPr lang="en-US" dirty="0" err="1">
                <a:latin typeface="+mj-lt"/>
              </a:rPr>
              <a:t>Telegraf</a:t>
            </a:r>
            <a:r>
              <a:rPr lang="en-US" dirty="0">
                <a:latin typeface="+mj-lt"/>
              </a:rPr>
              <a:t> to </a:t>
            </a:r>
            <a:r>
              <a:rPr lang="en-US" dirty="0" err="1">
                <a:latin typeface="+mj-lt"/>
              </a:rPr>
              <a:t>InfluxDB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78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4EE7A5-C9C8-D9E2-FE2F-F4ADCDC6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4" y="1208088"/>
            <a:ext cx="7349434" cy="34972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AF771-65D4-00FA-25BD-570EF8FA9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431F22-0C58-C434-D3E0-A1FDA5B3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Configuring Grafana</a:t>
            </a:r>
          </a:p>
        </p:txBody>
      </p:sp>
    </p:spTree>
    <p:extLst>
      <p:ext uri="{BB962C8B-B14F-4D97-AF65-F5344CB8AC3E}">
        <p14:creationId xmlns:p14="http://schemas.microsoft.com/office/powerpoint/2010/main" val="207730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29D7D4-EA87-072F-69C5-983B3422E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" y="1208088"/>
            <a:ext cx="7660373" cy="34972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2CB86-C6DB-39F8-554E-44E7FA816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2A2FD5-4599-A2B1-A5CE-8736315D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Configuring Grafana</a:t>
            </a:r>
          </a:p>
        </p:txBody>
      </p:sp>
    </p:spTree>
    <p:extLst>
      <p:ext uri="{BB962C8B-B14F-4D97-AF65-F5344CB8AC3E}">
        <p14:creationId xmlns:p14="http://schemas.microsoft.com/office/powerpoint/2010/main" val="80920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49" y="319649"/>
            <a:ext cx="5836830" cy="392384"/>
          </a:xfrm>
        </p:spPr>
        <p:txBody>
          <a:bodyPr/>
          <a:lstStyle/>
          <a:p>
            <a:r>
              <a:rPr lang="en-US" altLang="en-US" dirty="0">
                <a:latin typeface="+mj-lt"/>
              </a:rPr>
              <a:t>About Me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5664"/>
            <a:ext cx="8537121" cy="3930249"/>
          </a:xfrm>
        </p:spPr>
        <p:txBody>
          <a:bodyPr/>
          <a:lstStyle/>
          <a:p>
            <a:r>
              <a:rPr lang="en-US" sz="1600" dirty="0">
                <a:latin typeface="+mn-lt"/>
                <a:cs typeface="Arial" panose="020B0604020202020204" pitchFamily="34" charset="0"/>
              </a:rPr>
              <a:t>Born and raised in Miami, FL.</a:t>
            </a:r>
          </a:p>
          <a:p>
            <a:r>
              <a:rPr lang="en-US" sz="1600" dirty="0">
                <a:latin typeface="+mn-lt"/>
                <a:cs typeface="Arial" panose="020B0604020202020204" pitchFamily="34" charset="0"/>
              </a:rPr>
              <a:t>Electrical Engineering major, attending Florida International University.</a:t>
            </a:r>
          </a:p>
          <a:p>
            <a:r>
              <a:rPr lang="en-US" sz="1600" dirty="0">
                <a:latin typeface="+mn-lt"/>
                <a:cs typeface="Arial" panose="020B0604020202020204" pitchFamily="34" charset="0"/>
              </a:rPr>
              <a:t>Currently serving in the USMCR as of 2019.</a:t>
            </a:r>
          </a:p>
          <a:p>
            <a:r>
              <a:rPr lang="en-US" sz="1600" dirty="0">
                <a:latin typeface="+mn-lt"/>
                <a:cs typeface="Arial" panose="020B0604020202020204" pitchFamily="34" charset="0"/>
              </a:rPr>
              <a:t>First rotation with NASA Pathways.</a:t>
            </a:r>
          </a:p>
          <a:p>
            <a:r>
              <a:rPr lang="en-US" sz="1600" dirty="0">
                <a:latin typeface="+mn-lt"/>
                <a:cs typeface="Arial" panose="020B0604020202020204" pitchFamily="34" charset="0"/>
              </a:rPr>
              <a:t>Assigned to train as an MCE for the Ground Systems </a:t>
            </a:r>
            <a:br>
              <a:rPr lang="en-US" sz="1600" dirty="0"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Integration branch of LSP.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036F1-1859-4D3C-A869-550A8C426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 descr="A person wearing a lanyard&#10;&#10;Description automatically generated with low confidence">
            <a:extLst>
              <a:ext uri="{FF2B5EF4-FFF2-40B4-BE49-F238E27FC236}">
                <a16:creationId xmlns:a16="http://schemas.microsoft.com/office/drawing/2014/main" id="{39797585-0470-049C-61B3-0E432A95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11" y="1685142"/>
            <a:ext cx="2097278" cy="3020208"/>
          </a:xfrm>
          <a:prstGeom prst="rect">
            <a:avLst/>
          </a:prstGeom>
        </p:spPr>
      </p:pic>
      <p:pic>
        <p:nvPicPr>
          <p:cNvPr id="10" name="Picture 9" descr="A soldier using a computer&#10;&#10;Description automatically generated with low confidence">
            <a:extLst>
              <a:ext uri="{FF2B5EF4-FFF2-40B4-BE49-F238E27FC236}">
                <a16:creationId xmlns:a16="http://schemas.microsoft.com/office/drawing/2014/main" id="{9FE33C10-9916-9070-0399-1F1CB483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5" y="2665897"/>
            <a:ext cx="2589419" cy="20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0B8FDD4-1BD6-8BC8-88F8-9B5914F5A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6" y="1127512"/>
            <a:ext cx="7298029" cy="34972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6A788-476B-30E8-5960-6FA1B89FC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247B2E-807F-5BC9-1C88-D2C0257D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Connecting </a:t>
            </a:r>
            <a:r>
              <a:rPr lang="en-US" dirty="0" err="1">
                <a:latin typeface="+mj-lt"/>
              </a:rPr>
              <a:t>InfluxDB</a:t>
            </a:r>
            <a:r>
              <a:rPr lang="en-US" dirty="0">
                <a:latin typeface="+mj-lt"/>
              </a:rPr>
              <a:t> to Grafana</a:t>
            </a:r>
          </a:p>
        </p:txBody>
      </p:sp>
    </p:spTree>
    <p:extLst>
      <p:ext uri="{BB962C8B-B14F-4D97-AF65-F5344CB8AC3E}">
        <p14:creationId xmlns:p14="http://schemas.microsoft.com/office/powerpoint/2010/main" val="54219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1F8970-E5A6-5BD8-E3D6-FFA16714B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0" y="1142880"/>
            <a:ext cx="7334121" cy="34972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426AC-0BF6-C689-FDE1-55F0C75F7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E8E6A2-2A6B-4E42-084D-3B11314F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Connecting </a:t>
            </a:r>
            <a:r>
              <a:rPr lang="en-US" dirty="0" err="1">
                <a:latin typeface="+mj-lt"/>
              </a:rPr>
              <a:t>InfluxDB</a:t>
            </a:r>
            <a:r>
              <a:rPr lang="en-US" dirty="0">
                <a:latin typeface="+mj-lt"/>
              </a:rPr>
              <a:t> to Grafana</a:t>
            </a:r>
          </a:p>
        </p:txBody>
      </p:sp>
    </p:spTree>
    <p:extLst>
      <p:ext uri="{BB962C8B-B14F-4D97-AF65-F5344CB8AC3E}">
        <p14:creationId xmlns:p14="http://schemas.microsoft.com/office/powerpoint/2010/main" val="1194901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47A0DB1-BCEF-1980-401C-80FA1EA72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95" y="1167972"/>
            <a:ext cx="7244609" cy="338764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C85B6-D9A3-5FDC-2351-FF81A0A53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BE4654-DFB1-C912-5F7B-10A0D65A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Displaying Information on Grafana</a:t>
            </a:r>
          </a:p>
        </p:txBody>
      </p:sp>
    </p:spTree>
    <p:extLst>
      <p:ext uri="{BB962C8B-B14F-4D97-AF65-F5344CB8AC3E}">
        <p14:creationId xmlns:p14="http://schemas.microsoft.com/office/powerpoint/2010/main" val="84711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CA125-4FA5-5A41-5BEF-FE85CBA46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0C902-3443-F162-0BD7-18E826F7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End Result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EEDD91-A889-D403-90B1-7FFD3471E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8" y="1193204"/>
            <a:ext cx="7385484" cy="35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9B04C-FE8E-6BD6-F962-C031877F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Now that this configuration has been accomplished, we need to think about implementation.</a:t>
            </a:r>
          </a:p>
          <a:p>
            <a:r>
              <a:rPr lang="en-US" dirty="0">
                <a:latin typeface="+mn-lt"/>
              </a:rPr>
              <a:t>The idea is, now that we have this design on a single device, how could we scale it for the entirety of Hangar AE’s network?</a:t>
            </a:r>
          </a:p>
          <a:p>
            <a:r>
              <a:rPr lang="en-US" dirty="0">
                <a:latin typeface="+mn-lt"/>
              </a:rPr>
              <a:t>How could a larger scale affect the performance of the collector agent (</a:t>
            </a:r>
            <a:r>
              <a:rPr lang="en-US" dirty="0" err="1">
                <a:latin typeface="+mn-lt"/>
              </a:rPr>
              <a:t>Telegraf</a:t>
            </a:r>
            <a:r>
              <a:rPr lang="en-US" dirty="0">
                <a:latin typeface="+mn-lt"/>
              </a:rPr>
              <a:t>) and what could be done to ensure optimal performance?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9DCFD-F422-D764-2694-75125D1F5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83860-9B50-FBDB-4B1E-EF409977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11023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1AE94B-1C76-F0FD-95A5-A5D8C93C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C1B2E-2D60-816A-C615-F0B4FB24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8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rojectile&#10;&#10;Description automatically generated">
            <a:extLst>
              <a:ext uri="{FF2B5EF4-FFF2-40B4-BE49-F238E27FC236}">
                <a16:creationId xmlns:a16="http://schemas.microsoft.com/office/drawing/2014/main" id="{A60AE8AC-E59E-48E3-9385-4B542934D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"/>
            <a:ext cx="9144000" cy="514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CF92F-EE91-42CE-A315-89648B7C1EB8}"/>
              </a:ext>
            </a:extLst>
          </p:cNvPr>
          <p:cNvSpPr txBox="1"/>
          <p:nvPr/>
        </p:nvSpPr>
        <p:spPr>
          <a:xfrm>
            <a:off x="1726519" y="2017752"/>
            <a:ext cx="7109138" cy="1131079"/>
          </a:xfrm>
          <a:prstGeom prst="rect">
            <a:avLst/>
          </a:prstGeom>
          <a:solidFill>
            <a:srgbClr val="000000">
              <a:alpha val="8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Garamond" panose="02020404030301010803" pitchFamily="18" charset="0"/>
              </a:rPr>
              <a:t>Please take a few minutes to complete feedback evaluations for any of the presentations you attended. The survey link is in the chat.</a:t>
            </a:r>
            <a:endParaRPr lang="en-US" sz="1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DA832-1BE7-47F0-84FD-1121298BCDD9}"/>
              </a:ext>
            </a:extLst>
          </p:cNvPr>
          <p:cNvSpPr txBox="1"/>
          <p:nvPr/>
        </p:nvSpPr>
        <p:spPr>
          <a:xfrm>
            <a:off x="1726519" y="380148"/>
            <a:ext cx="7109138" cy="1477328"/>
          </a:xfrm>
          <a:prstGeom prst="rect">
            <a:avLst/>
          </a:prstGeom>
          <a:solidFill>
            <a:srgbClr val="000000">
              <a:alpha val="80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Thank you for coming to the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KSC Pathways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Fall 2023 Student Showcase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88C9F-D4EC-45A7-943F-B6174686FBD1}"/>
              </a:ext>
            </a:extLst>
          </p:cNvPr>
          <p:cNvSpPr txBox="1"/>
          <p:nvPr/>
        </p:nvSpPr>
        <p:spPr>
          <a:xfrm>
            <a:off x="1726519" y="3309108"/>
            <a:ext cx="7109138" cy="1477328"/>
          </a:xfrm>
          <a:prstGeom prst="rect">
            <a:avLst/>
          </a:prstGeom>
          <a:solidFill>
            <a:srgbClr val="000000">
              <a:alpha val="80000"/>
            </a:srgb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The next Student Showcase will be in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April  2024.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We hope you will join us again!</a:t>
            </a:r>
          </a:p>
        </p:txBody>
      </p:sp>
    </p:spTree>
    <p:extLst>
      <p:ext uri="{BB962C8B-B14F-4D97-AF65-F5344CB8AC3E}">
        <p14:creationId xmlns:p14="http://schemas.microsoft.com/office/powerpoint/2010/main" val="273895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DFA64-E3FA-78CC-DCEB-CC47670C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Create a prototype model of Juniper Network Telemetry facilitated through a TIG stack, having it collect, store, and display server metrics.</a:t>
            </a:r>
          </a:p>
          <a:p>
            <a:r>
              <a:rPr lang="en-US" dirty="0">
                <a:latin typeface="+mn-lt"/>
              </a:rPr>
              <a:t>This design would replace WUG and SNMP for Hangar AE’s network.</a:t>
            </a:r>
          </a:p>
          <a:p>
            <a:r>
              <a:rPr lang="en-US" dirty="0">
                <a:latin typeface="+mn-lt"/>
              </a:rPr>
              <a:t>The JTI model used for this design would be JTI Native.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61D51-073A-749C-22A8-0A79086D1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88E3E-DD51-B80B-3E91-4789D580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Task at Hand</a:t>
            </a:r>
          </a:p>
        </p:txBody>
      </p:sp>
    </p:spTree>
    <p:extLst>
      <p:ext uri="{BB962C8B-B14F-4D97-AF65-F5344CB8AC3E}">
        <p14:creationId xmlns:p14="http://schemas.microsoft.com/office/powerpoint/2010/main" val="20761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CA125-4FA5-5A41-5BEF-FE85CBA46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0C902-3443-F162-0BD7-18E826F7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that looks like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EEDD91-A889-D403-90B1-7FFD3471E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8" y="1193204"/>
            <a:ext cx="7385484" cy="35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4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197D3-CCC6-06B0-878E-A6ADF07F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Currently, the method for gathering network metrics has been via Simple Network Management Protocol in conjunction with tools such as </a:t>
            </a:r>
            <a:r>
              <a:rPr lang="en-US" dirty="0" err="1">
                <a:latin typeface="+mn-lt"/>
              </a:rPr>
              <a:t>WhatsUp</a:t>
            </a:r>
            <a:r>
              <a:rPr lang="en-US" dirty="0">
                <a:latin typeface="+mn-lt"/>
              </a:rPr>
              <a:t> Gold as a method of viewing this data.</a:t>
            </a:r>
          </a:p>
          <a:p>
            <a:r>
              <a:rPr lang="en-US" dirty="0">
                <a:latin typeface="+mn-lt"/>
              </a:rPr>
              <a:t>As more data passes through at higher speeds, more data tends to get lost in between data requests.</a:t>
            </a:r>
          </a:p>
          <a:p>
            <a:r>
              <a:rPr lang="en-US" dirty="0">
                <a:latin typeface="+mn-lt"/>
              </a:rPr>
              <a:t>Network telemetry is a newer method of gathering metrics, delivering data in a continuous stream, ensuring that no information is lost.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8ACE1-EB81-5AC8-7BCB-A0DF59A90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F027B5-1AAB-E76D-A922-7E76E0BF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Network Telemetry</a:t>
            </a:r>
          </a:p>
        </p:txBody>
      </p:sp>
    </p:spTree>
    <p:extLst>
      <p:ext uri="{BB962C8B-B14F-4D97-AF65-F5344CB8AC3E}">
        <p14:creationId xmlns:p14="http://schemas.microsoft.com/office/powerpoint/2010/main" val="160756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0FBA0-5649-3005-9FC4-7422A05C5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2976AF-7F53-9480-FA8F-CB6B7E06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SNMP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63B36-B04E-9C86-F42C-12C7843F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86" y="1954752"/>
            <a:ext cx="1235735" cy="1823093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8678CB56-AE52-E8A0-9FF0-EF52DAE68FB3}"/>
              </a:ext>
            </a:extLst>
          </p:cNvPr>
          <p:cNvSpPr/>
          <p:nvPr/>
        </p:nvSpPr>
        <p:spPr>
          <a:xfrm>
            <a:off x="2736292" y="2767690"/>
            <a:ext cx="1779734" cy="1142413"/>
          </a:xfrm>
          <a:prstGeom prst="cub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7" dirty="0">
                <a:solidFill>
                  <a:srgbClr val="FFFFFF"/>
                </a:solidFill>
                <a:latin typeface="Calibri" panose="020F0502020204030204"/>
              </a:rPr>
              <a:t>Manager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BEEC6D-AA67-2248-031E-D90BF3BDB0B7}"/>
              </a:ext>
            </a:extLst>
          </p:cNvPr>
          <p:cNvSpPr/>
          <p:nvPr/>
        </p:nvSpPr>
        <p:spPr>
          <a:xfrm>
            <a:off x="2592363" y="2164757"/>
            <a:ext cx="1987344" cy="1796433"/>
          </a:xfrm>
          <a:prstGeom prst="roundRect">
            <a:avLst>
              <a:gd name="adj" fmla="val 6595"/>
            </a:avLst>
          </a:prstGeom>
          <a:noFill/>
          <a:ln w="28575" cap="flat" cmpd="sng" algn="ctr">
            <a:solidFill>
              <a:srgbClr val="1796D2"/>
            </a:solidFill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394350"/>
              </a:solidFill>
              <a:latin typeface="Calibri Light" panose="020F0302020204030204"/>
            </a:endParaRPr>
          </a:p>
        </p:txBody>
      </p:sp>
      <p:sp>
        <p:nvSpPr>
          <p:cNvPr id="10" name="TextBox 105">
            <a:extLst>
              <a:ext uri="{FF2B5EF4-FFF2-40B4-BE49-F238E27FC236}">
                <a16:creationId xmlns:a16="http://schemas.microsoft.com/office/drawing/2014/main" id="{51E67249-51F7-4998-B1BA-3232D59F3A24}"/>
              </a:ext>
            </a:extLst>
          </p:cNvPr>
          <p:cNvSpPr txBox="1"/>
          <p:nvPr/>
        </p:nvSpPr>
        <p:spPr>
          <a:xfrm>
            <a:off x="4975701" y="1705359"/>
            <a:ext cx="132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Read/Write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Messages</a:t>
            </a:r>
          </a:p>
        </p:txBody>
      </p:sp>
      <p:sp>
        <p:nvSpPr>
          <p:cNvPr id="11" name="TextBox 109">
            <a:extLst>
              <a:ext uri="{FF2B5EF4-FFF2-40B4-BE49-F238E27FC236}">
                <a16:creationId xmlns:a16="http://schemas.microsoft.com/office/drawing/2014/main" id="{6152E478-3135-6B9A-B37C-8C6C473C06AA}"/>
              </a:ext>
            </a:extLst>
          </p:cNvPr>
          <p:cNvSpPr txBox="1"/>
          <p:nvPr/>
        </p:nvSpPr>
        <p:spPr>
          <a:xfrm>
            <a:off x="2961948" y="2290081"/>
            <a:ext cx="132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Management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System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AC890286-6ECA-2746-D129-14B9E1B0DF5F}"/>
              </a:ext>
            </a:extLst>
          </p:cNvPr>
          <p:cNvSpPr/>
          <p:nvPr/>
        </p:nvSpPr>
        <p:spPr>
          <a:xfrm rot="5400000">
            <a:off x="5130502" y="1698956"/>
            <a:ext cx="628583" cy="1745588"/>
          </a:xfrm>
          <a:prstGeom prst="upDown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 port 161</a:t>
            </a: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6B60C3EB-66A5-F049-519A-31834CA9BD76}"/>
              </a:ext>
            </a:extLst>
          </p:cNvPr>
          <p:cNvSpPr/>
          <p:nvPr/>
        </p:nvSpPr>
        <p:spPr>
          <a:xfrm>
            <a:off x="2807822" y="3378168"/>
            <a:ext cx="683176" cy="42601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7" dirty="0"/>
              <a:t>SQL Management Database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40440D8F-92BD-871A-C08F-48485A67A6FB}"/>
              </a:ext>
            </a:extLst>
          </p:cNvPr>
          <p:cNvSpPr/>
          <p:nvPr/>
        </p:nvSpPr>
        <p:spPr>
          <a:xfrm>
            <a:off x="7326357" y="3418250"/>
            <a:ext cx="690518" cy="320975"/>
          </a:xfrm>
          <a:prstGeom prst="cube">
            <a:avLst/>
          </a:prstGeom>
          <a:solidFill>
            <a:srgbClr val="95C763"/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7" dirty="0">
                <a:solidFill>
                  <a:srgbClr val="FFFFFF"/>
                </a:solidFill>
                <a:latin typeface="Calibri" panose="020F0502020204030204"/>
              </a:rPr>
              <a:t>Managed Objects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0BABA8-023B-49A9-D001-A2601DC81856}"/>
              </a:ext>
            </a:extLst>
          </p:cNvPr>
          <p:cNvSpPr/>
          <p:nvPr/>
        </p:nvSpPr>
        <p:spPr>
          <a:xfrm>
            <a:off x="6202891" y="1909071"/>
            <a:ext cx="2126298" cy="2069181"/>
          </a:xfrm>
          <a:prstGeom prst="roundRect">
            <a:avLst>
              <a:gd name="adj" fmla="val 6595"/>
            </a:avLst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394350"/>
              </a:solidFill>
              <a:latin typeface="Calibri Light" panose="020F0302020204030204"/>
            </a:endParaRPr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3A0BC8D6-5823-11C5-6AF1-91506CAB0D1A}"/>
              </a:ext>
            </a:extLst>
          </p:cNvPr>
          <p:cNvSpPr/>
          <p:nvPr/>
        </p:nvSpPr>
        <p:spPr>
          <a:xfrm>
            <a:off x="6582864" y="3356812"/>
            <a:ext cx="683176" cy="4210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7" dirty="0"/>
              <a:t>Management</a:t>
            </a:r>
          </a:p>
          <a:p>
            <a:pPr algn="ctr"/>
            <a:r>
              <a:rPr lang="en-US" sz="667" dirty="0"/>
              <a:t>Information</a:t>
            </a:r>
          </a:p>
          <a:p>
            <a:pPr algn="ctr"/>
            <a:r>
              <a:rPr lang="en-US" sz="667" dirty="0"/>
              <a:t>Base</a:t>
            </a:r>
          </a:p>
        </p:txBody>
      </p:sp>
      <p:sp>
        <p:nvSpPr>
          <p:cNvPr id="17" name="TextBox 109">
            <a:extLst>
              <a:ext uri="{FF2B5EF4-FFF2-40B4-BE49-F238E27FC236}">
                <a16:creationId xmlns:a16="http://schemas.microsoft.com/office/drawing/2014/main" id="{295678C4-5EAB-535F-9E1D-693955882614}"/>
              </a:ext>
            </a:extLst>
          </p:cNvPr>
          <p:cNvSpPr txBox="1"/>
          <p:nvPr/>
        </p:nvSpPr>
        <p:spPr>
          <a:xfrm>
            <a:off x="6504437" y="1192100"/>
            <a:ext cx="13662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Network Managed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Device</a:t>
            </a:r>
          </a:p>
        </p:txBody>
      </p:sp>
      <p:sp>
        <p:nvSpPr>
          <p:cNvPr id="19" name="TextBox 105">
            <a:extLst>
              <a:ext uri="{FF2B5EF4-FFF2-40B4-BE49-F238E27FC236}">
                <a16:creationId xmlns:a16="http://schemas.microsoft.com/office/drawing/2014/main" id="{C09795CD-005A-97C8-BA13-7E43A1C70B69}"/>
              </a:ext>
            </a:extLst>
          </p:cNvPr>
          <p:cNvSpPr txBox="1"/>
          <p:nvPr/>
        </p:nvSpPr>
        <p:spPr>
          <a:xfrm>
            <a:off x="3292459" y="3178618"/>
            <a:ext cx="476173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3" dirty="0">
                <a:latin typeface="Calibri" panose="020F0502020204030204"/>
              </a:rPr>
              <a:t>WUG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A168F-AE6F-0164-2CAA-D488975DD662}"/>
              </a:ext>
            </a:extLst>
          </p:cNvPr>
          <p:cNvSpPr txBox="1"/>
          <p:nvPr/>
        </p:nvSpPr>
        <p:spPr>
          <a:xfrm>
            <a:off x="814811" y="1685738"/>
            <a:ext cx="10501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Human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Network Manager</a:t>
            </a: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A0BEF8E6-5D8B-C856-575B-32B4F9F21149}"/>
              </a:ext>
            </a:extLst>
          </p:cNvPr>
          <p:cNvSpPr/>
          <p:nvPr/>
        </p:nvSpPr>
        <p:spPr>
          <a:xfrm rot="5400000">
            <a:off x="2199873" y="2892752"/>
            <a:ext cx="297581" cy="754454"/>
          </a:xfrm>
          <a:prstGeom prst="upDownArrow">
            <a:avLst/>
          </a:prstGeom>
          <a:solidFill>
            <a:srgbClr val="EA5C60"/>
          </a:solidFill>
          <a:ln w="12700" cap="flat" cmpd="sng" algn="ctr">
            <a:noFill/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394350"/>
              </a:solidFill>
              <a:latin typeface="Calibri Light" panose="020F0302020204030204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57932D04-0E24-AC96-C6C6-6BAE309A77CF}"/>
              </a:ext>
            </a:extLst>
          </p:cNvPr>
          <p:cNvSpPr/>
          <p:nvPr/>
        </p:nvSpPr>
        <p:spPr>
          <a:xfrm>
            <a:off x="3626729" y="3378168"/>
            <a:ext cx="683176" cy="42601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7" dirty="0"/>
              <a:t>Management</a:t>
            </a:r>
          </a:p>
          <a:p>
            <a:pPr algn="ctr"/>
            <a:r>
              <a:rPr lang="en-US" sz="667" dirty="0"/>
              <a:t>Information Base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B58E0EB-F3A9-EB1C-BBE7-7E3751977923}"/>
              </a:ext>
            </a:extLst>
          </p:cNvPr>
          <p:cNvSpPr/>
          <p:nvPr/>
        </p:nvSpPr>
        <p:spPr>
          <a:xfrm rot="10800000" flipV="1">
            <a:off x="4593171" y="3004822"/>
            <a:ext cx="1710950" cy="823483"/>
          </a:xfrm>
          <a:prstGeom prst="rightArrow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 port 162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96968D6-74F4-E7FD-39BC-DD9F343A6682}"/>
              </a:ext>
            </a:extLst>
          </p:cNvPr>
          <p:cNvCxnSpPr>
            <a:stCxn id="22" idx="3"/>
            <a:endCxn id="16" idx="3"/>
          </p:cNvCxnSpPr>
          <p:nvPr/>
        </p:nvCxnSpPr>
        <p:spPr>
          <a:xfrm rot="5400000" flipH="1" flipV="1">
            <a:off x="5433217" y="2312946"/>
            <a:ext cx="26333" cy="2956135"/>
          </a:xfrm>
          <a:prstGeom prst="bentConnector3">
            <a:avLst>
              <a:gd name="adj1" fmla="val -868112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0E40A18-656B-218E-D2A5-774347007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4" y="2476997"/>
            <a:ext cx="1057308" cy="15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D5827-3499-B776-F9D0-A37964485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71E4F-46BC-4DE7-20E5-3919AF56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SNMP Manager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65A8142-398B-6FF2-7BB3-D4BB5DCD8B8A}"/>
              </a:ext>
            </a:extLst>
          </p:cNvPr>
          <p:cNvSpPr/>
          <p:nvPr/>
        </p:nvSpPr>
        <p:spPr>
          <a:xfrm>
            <a:off x="6272262" y="2292960"/>
            <a:ext cx="1925865" cy="1256285"/>
          </a:xfrm>
          <a:prstGeom prst="cub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7" dirty="0">
                <a:solidFill>
                  <a:srgbClr val="FFFFFF"/>
                </a:solidFill>
                <a:latin typeface="Calibri" panose="020F0502020204030204"/>
              </a:rPr>
              <a:t>Manager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DD8EB8-6BB6-4C77-EC88-34D366417B4A}"/>
              </a:ext>
            </a:extLst>
          </p:cNvPr>
          <p:cNvSpPr/>
          <p:nvPr/>
        </p:nvSpPr>
        <p:spPr>
          <a:xfrm>
            <a:off x="2835293" y="1886512"/>
            <a:ext cx="5451376" cy="2069181"/>
          </a:xfrm>
          <a:prstGeom prst="roundRect">
            <a:avLst>
              <a:gd name="adj" fmla="val 6595"/>
            </a:avLst>
          </a:prstGeom>
          <a:noFill/>
          <a:ln w="28575" cap="flat" cmpd="sng" algn="ctr">
            <a:solidFill>
              <a:srgbClr val="1796D2"/>
            </a:solidFill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394350"/>
              </a:solidFill>
              <a:latin typeface="Calibri Light" panose="020F0302020204030204"/>
            </a:endParaRPr>
          </a:p>
        </p:txBody>
      </p:sp>
      <p:sp>
        <p:nvSpPr>
          <p:cNvPr id="8" name="TextBox 109">
            <a:extLst>
              <a:ext uri="{FF2B5EF4-FFF2-40B4-BE49-F238E27FC236}">
                <a16:creationId xmlns:a16="http://schemas.microsoft.com/office/drawing/2014/main" id="{D0A295D5-196E-BC66-A553-E1066D2C79D9}"/>
              </a:ext>
            </a:extLst>
          </p:cNvPr>
          <p:cNvSpPr txBox="1"/>
          <p:nvPr/>
        </p:nvSpPr>
        <p:spPr>
          <a:xfrm>
            <a:off x="5035324" y="1618175"/>
            <a:ext cx="1719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SNMP Manager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FE790DF6-DA4E-D791-3378-2CFA83D5489A}"/>
              </a:ext>
            </a:extLst>
          </p:cNvPr>
          <p:cNvSpPr/>
          <p:nvPr/>
        </p:nvSpPr>
        <p:spPr>
          <a:xfrm>
            <a:off x="6288103" y="3025212"/>
            <a:ext cx="683176" cy="42601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7" dirty="0"/>
              <a:t>SQL Management Database</a:t>
            </a:r>
          </a:p>
        </p:txBody>
      </p:sp>
      <p:sp>
        <p:nvSpPr>
          <p:cNvPr id="11" name="TextBox 105">
            <a:extLst>
              <a:ext uri="{FF2B5EF4-FFF2-40B4-BE49-F238E27FC236}">
                <a16:creationId xmlns:a16="http://schemas.microsoft.com/office/drawing/2014/main" id="{CBAD0863-476A-02E0-E0A0-18EE0E0CFBB8}"/>
              </a:ext>
            </a:extLst>
          </p:cNvPr>
          <p:cNvSpPr txBox="1"/>
          <p:nvPr/>
        </p:nvSpPr>
        <p:spPr>
          <a:xfrm>
            <a:off x="6878438" y="2777124"/>
            <a:ext cx="476173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3" dirty="0">
                <a:latin typeface="Calibri" panose="020F0502020204030204"/>
              </a:rPr>
              <a:t>WUG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97D72-27BE-B617-F249-4D5A6700C07E}"/>
              </a:ext>
            </a:extLst>
          </p:cNvPr>
          <p:cNvSpPr txBox="1"/>
          <p:nvPr/>
        </p:nvSpPr>
        <p:spPr>
          <a:xfrm>
            <a:off x="844646" y="1503808"/>
            <a:ext cx="13284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Human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Calibri" panose="020F0502020204030204"/>
              </a:rPr>
              <a:t>Network Manager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3457C234-EFB3-13F4-50A1-F7D828632CDB}"/>
              </a:ext>
            </a:extLst>
          </p:cNvPr>
          <p:cNvSpPr/>
          <p:nvPr/>
        </p:nvSpPr>
        <p:spPr>
          <a:xfrm rot="5400000">
            <a:off x="2309277" y="2692666"/>
            <a:ext cx="297581" cy="754454"/>
          </a:xfrm>
          <a:prstGeom prst="upDownArrow">
            <a:avLst/>
          </a:prstGeom>
          <a:solidFill>
            <a:srgbClr val="EA5C60"/>
          </a:solidFill>
          <a:ln w="12700" cap="flat" cmpd="sng" algn="ctr">
            <a:noFill/>
            <a:prstDash val="solid"/>
            <a:miter lim="800000"/>
          </a:ln>
          <a:effectLst>
            <a:outerShdw dist="38100" dir="5400000" algn="t" rotWithShape="0">
              <a:srgbClr val="9D9DA6">
                <a:alpha val="2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394350"/>
              </a:solidFill>
              <a:latin typeface="Calibri Light" panose="020F03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E7FB2A-FF1A-2F66-EE23-55C936BEB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13" y="2292960"/>
            <a:ext cx="1548618" cy="1205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BB8658-33D9-69E7-48EE-E12E30B84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13" y="2288638"/>
            <a:ext cx="1607820" cy="1186623"/>
          </a:xfrm>
          <a:prstGeom prst="rect">
            <a:avLst/>
          </a:prstGeom>
        </p:spPr>
      </p:pic>
      <p:sp>
        <p:nvSpPr>
          <p:cNvPr id="21" name="Cylinder 20">
            <a:extLst>
              <a:ext uri="{FF2B5EF4-FFF2-40B4-BE49-F238E27FC236}">
                <a16:creationId xmlns:a16="http://schemas.microsoft.com/office/drawing/2014/main" id="{943F9D6F-3A60-134B-614E-23EB3DB5888C}"/>
              </a:ext>
            </a:extLst>
          </p:cNvPr>
          <p:cNvSpPr/>
          <p:nvPr/>
        </p:nvSpPr>
        <p:spPr>
          <a:xfrm>
            <a:off x="7116718" y="3019439"/>
            <a:ext cx="683176" cy="42601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7" dirty="0"/>
              <a:t>Management</a:t>
            </a:r>
          </a:p>
          <a:p>
            <a:pPr algn="ctr"/>
            <a:r>
              <a:rPr lang="en-US" sz="667" dirty="0"/>
              <a:t>Information Base</a:t>
            </a:r>
          </a:p>
        </p:txBody>
      </p:sp>
      <p:pic>
        <p:nvPicPr>
          <p:cNvPr id="1026" name="Picture 2" descr="Business Man Holding His Thumbs Up Stock Photography - Image: 34968862">
            <a:extLst>
              <a:ext uri="{FF2B5EF4-FFF2-40B4-BE49-F238E27FC236}">
                <a16:creationId xmlns:a16="http://schemas.microsoft.com/office/drawing/2014/main" id="{86F3FA51-601C-9E20-EC83-A0A5E8FE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44" y="2288638"/>
            <a:ext cx="1061732" cy="1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3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43B62-B79B-70DE-D7F5-4E0C32046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A3926D-AE80-5C09-BA5F-8722AF79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SNMP vs Telemetry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2C9F905D-B0BB-609A-4023-AA08AB72A5D3}"/>
              </a:ext>
            </a:extLst>
          </p:cNvPr>
          <p:cNvSpPr/>
          <p:nvPr/>
        </p:nvSpPr>
        <p:spPr>
          <a:xfrm rot="16200000">
            <a:off x="1568400" y="999075"/>
            <a:ext cx="932689" cy="2053168"/>
          </a:xfrm>
          <a:prstGeom prst="flowChartOffpageConnector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PULL Model (SNMP)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0426580-DEE6-63CA-28FA-3CC6A62FB110}"/>
              </a:ext>
            </a:extLst>
          </p:cNvPr>
          <p:cNvSpPr/>
          <p:nvPr/>
        </p:nvSpPr>
        <p:spPr>
          <a:xfrm rot="16200000">
            <a:off x="1568400" y="2660662"/>
            <a:ext cx="932689" cy="2053167"/>
          </a:xfrm>
          <a:prstGeom prst="flowChartOffpageConnector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PUSH Model (Telemetry)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4D6EF-A2BE-60AB-071C-A6335EE994DD}"/>
              </a:ext>
            </a:extLst>
          </p:cNvPr>
          <p:cNvSpPr txBox="1"/>
          <p:nvPr/>
        </p:nvSpPr>
        <p:spPr>
          <a:xfrm>
            <a:off x="3394508" y="1382177"/>
            <a:ext cx="47413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69" indent="-142869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Traditional model for monitoring the network health is based on a “pull” model.</a:t>
            </a:r>
          </a:p>
          <a:p>
            <a:pPr marL="142869" indent="-142869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Uses SNMP, CLI or API calls to periodically poll network elements.</a:t>
            </a:r>
          </a:p>
          <a:p>
            <a:pPr marL="142869" indent="-142869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Has inherent scalability limitations and are resource intensive, particularly when polling many metrics at a very high frequency.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AE811-15F3-E608-5EEA-B0AB18D02CD2}"/>
              </a:ext>
            </a:extLst>
          </p:cNvPr>
          <p:cNvSpPr txBox="1"/>
          <p:nvPr/>
        </p:nvSpPr>
        <p:spPr>
          <a:xfrm>
            <a:off x="3336493" y="3294091"/>
            <a:ext cx="4741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69" indent="-142869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Telemetry relies on a “push” model to continuously deliver data as a stream to a collector.</a:t>
            </a:r>
          </a:p>
          <a:p>
            <a:pPr marL="142869" indent="-142869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More scalable and supports the monitoring of thousands of objects in a network with high resolution.</a:t>
            </a:r>
          </a:p>
        </p:txBody>
      </p:sp>
    </p:spTree>
    <p:extLst>
      <p:ext uri="{BB962C8B-B14F-4D97-AF65-F5344CB8AC3E}">
        <p14:creationId xmlns:p14="http://schemas.microsoft.com/office/powerpoint/2010/main" val="269538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D9E29-46E1-8FFD-04C9-B3A5B03B7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A0FFB-0FFD-462E-874C-098C8C90CC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BFBA95-9E60-8E40-455F-B0B0BA56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Telemetry Collection – TIG Stack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2D5E8-57E4-5851-9DD4-812807489BFD}"/>
              </a:ext>
            </a:extLst>
          </p:cNvPr>
          <p:cNvSpPr txBox="1"/>
          <p:nvPr/>
        </p:nvSpPr>
        <p:spPr>
          <a:xfrm>
            <a:off x="970322" y="907297"/>
            <a:ext cx="5947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Collecting telemetry data typically involves three types of functions: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B478FCAA-6FA1-0B31-6A9D-712D57A6B179}"/>
              </a:ext>
            </a:extLst>
          </p:cNvPr>
          <p:cNvSpPr/>
          <p:nvPr/>
        </p:nvSpPr>
        <p:spPr>
          <a:xfrm rot="16200000">
            <a:off x="1727028" y="782288"/>
            <a:ext cx="742178" cy="2073796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988C06ED-B1D6-4714-4622-FA70B35C6DDF}"/>
              </a:ext>
            </a:extLst>
          </p:cNvPr>
          <p:cNvSpPr/>
          <p:nvPr/>
        </p:nvSpPr>
        <p:spPr>
          <a:xfrm rot="16200000">
            <a:off x="1727028" y="1851207"/>
            <a:ext cx="742178" cy="2073798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Persistence</a:t>
            </a: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10979700-19A1-E937-02F7-86304C9B7CE5}"/>
              </a:ext>
            </a:extLst>
          </p:cNvPr>
          <p:cNvSpPr/>
          <p:nvPr/>
        </p:nvSpPr>
        <p:spPr>
          <a:xfrm rot="16200000">
            <a:off x="1727028" y="2874331"/>
            <a:ext cx="742178" cy="2073798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E4B8A-2E47-EEB4-759E-B9F3A9564DBB}"/>
              </a:ext>
            </a:extLst>
          </p:cNvPr>
          <p:cNvSpPr txBox="1"/>
          <p:nvPr/>
        </p:nvSpPr>
        <p:spPr>
          <a:xfrm>
            <a:off x="3135016" y="1511408"/>
            <a:ext cx="540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Collecting and parsing the telemetry data using an appropriate data collection engine, such as </a:t>
            </a:r>
            <a:r>
              <a:rPr lang="en-US" sz="1500" b="1" dirty="0" err="1">
                <a:latin typeface="+mn-lt"/>
                <a:cs typeface="Calibri" panose="020F0502020204030204" pitchFamily="34" charset="0"/>
              </a:rPr>
              <a:t>T</a:t>
            </a:r>
            <a:r>
              <a:rPr lang="en-US" sz="1500" dirty="0" err="1">
                <a:latin typeface="+mn-lt"/>
                <a:cs typeface="Calibri" panose="020F0502020204030204" pitchFamily="34" charset="0"/>
              </a:rPr>
              <a:t>elegraf</a:t>
            </a:r>
            <a:r>
              <a:rPr lang="en-US" sz="1500" dirty="0">
                <a:latin typeface="+mn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44939-46F8-E44F-7060-6332D614DD55}"/>
              </a:ext>
            </a:extLst>
          </p:cNvPr>
          <p:cNvSpPr txBox="1"/>
          <p:nvPr/>
        </p:nvSpPr>
        <p:spPr>
          <a:xfrm>
            <a:off x="3135016" y="2574457"/>
            <a:ext cx="540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Persisting the collected telemetry data in some type of datastore, like </a:t>
            </a:r>
            <a:r>
              <a:rPr lang="en-US" sz="1500" b="1" dirty="0" err="1">
                <a:latin typeface="+mn-lt"/>
                <a:cs typeface="Calibri" panose="020F0502020204030204" pitchFamily="34" charset="0"/>
              </a:rPr>
              <a:t>I</a:t>
            </a:r>
            <a:r>
              <a:rPr lang="en-US" sz="1500" dirty="0" err="1">
                <a:latin typeface="+mn-lt"/>
                <a:cs typeface="Calibri" panose="020F0502020204030204" pitchFamily="34" charset="0"/>
              </a:rPr>
              <a:t>nfluxDB</a:t>
            </a:r>
            <a:r>
              <a:rPr lang="en-US" sz="1500" dirty="0">
                <a:latin typeface="+mn-lt"/>
                <a:cs typeface="Calibri" panose="020F0502020204030204" pitchFamily="34" charset="0"/>
              </a:rPr>
              <a:t> - a time series database.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31BBF-FD83-8897-7217-E1FBAED60100}"/>
              </a:ext>
            </a:extLst>
          </p:cNvPr>
          <p:cNvSpPr txBox="1"/>
          <p:nvPr/>
        </p:nvSpPr>
        <p:spPr>
          <a:xfrm>
            <a:off x="3135016" y="3643378"/>
            <a:ext cx="540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Displaying the collected telemetry using some type of data dashboard tool, such as </a:t>
            </a:r>
            <a:r>
              <a:rPr lang="en-US" sz="1500" b="1" dirty="0">
                <a:latin typeface="+mn-lt"/>
                <a:cs typeface="Calibri" panose="020F0502020204030204" pitchFamily="34" charset="0"/>
              </a:rPr>
              <a:t>G</a:t>
            </a:r>
            <a:r>
              <a:rPr lang="en-US" sz="1500" dirty="0">
                <a:latin typeface="+mn-lt"/>
                <a:cs typeface="Calibri" panose="020F0502020204030204" pitchFamily="34" charset="0"/>
              </a:rPr>
              <a:t>rafana.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62519-0C0C-3635-3B12-C79300BCF90F}"/>
              </a:ext>
            </a:extLst>
          </p:cNvPr>
          <p:cNvSpPr txBox="1"/>
          <p:nvPr/>
        </p:nvSpPr>
        <p:spPr>
          <a:xfrm>
            <a:off x="3135015" y="4366829"/>
            <a:ext cx="38470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+mn-lt"/>
                <a:cs typeface="Calibri" panose="020F0502020204030204" pitchFamily="34" charset="0"/>
              </a:rPr>
              <a:t>Telegraf</a:t>
            </a:r>
            <a:r>
              <a:rPr lang="en-US" sz="1500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sz="1500" dirty="0" err="1">
                <a:latin typeface="+mn-lt"/>
                <a:cs typeface="Calibri" panose="020F0502020204030204" pitchFamily="34" charset="0"/>
              </a:rPr>
              <a:t>InfluxDB</a:t>
            </a:r>
            <a:r>
              <a:rPr lang="en-US" sz="1500" dirty="0">
                <a:latin typeface="+mn-lt"/>
                <a:cs typeface="Calibri" panose="020F0502020204030204" pitchFamily="34" charset="0"/>
              </a:rPr>
              <a:t>, Grafana = TIG stack. </a:t>
            </a:r>
          </a:p>
        </p:txBody>
      </p:sp>
    </p:spTree>
    <p:extLst>
      <p:ext uri="{BB962C8B-B14F-4D97-AF65-F5344CB8AC3E}">
        <p14:creationId xmlns:p14="http://schemas.microsoft.com/office/powerpoint/2010/main" val="34760556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CB Widescreen Template" id="{8A9FE80A-9995-4297-A5B8-A32CC38046F5}" vid="{13504B75-7258-4EB8-951C-FD9E8EA409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7ED834BA4DB49BA5DD6EB7826C8E1" ma:contentTypeVersion="2" ma:contentTypeDescription="Create a new document." ma:contentTypeScope="" ma:versionID="ad2074a20c749c7370f74eeef92f4cfd">
  <xsd:schema xmlns:xsd="http://www.w3.org/2001/XMLSchema" xmlns:xs="http://www.w3.org/2001/XMLSchema" xmlns:p="http://schemas.microsoft.com/office/2006/metadata/properties" xmlns:ns2="0ecd9b1b-ef63-4bb2-9f77-c2adc704a4b7" xmlns:ns3="http://schemas.microsoft.com/sharepoint/v4" targetNamespace="http://schemas.microsoft.com/office/2006/metadata/properties" ma:root="true" ma:fieldsID="103dfa7d46488370a17ed705ea0c8520" ns2:_="" ns3:_="">
    <xsd:import namespace="0ecd9b1b-ef63-4bb2-9f77-c2adc704a4b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d9b1b-ef63-4bb2-9f77-c2adc704a4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0ecd9b1b-ef63-4bb2-9f77-c2adc704a4b7">7NV3V3H5CYQW-1407-9</_dlc_DocId>
    <_dlc_DocIdUrl xmlns="0ecd9b1b-ef63-4bb2-9f77-c2adc704a4b7">
      <Url>https://elv.ksc.nasa.gov/fad/gnc/_layouts/15/DocIdRedir.aspx?ID=7NV3V3H5CYQW-1407-9</Url>
      <Description>7NV3V3H5CYQW-1407-9</Description>
    </_dlc_DocIdUrl>
  </documentManagement>
</p:properties>
</file>

<file path=customXml/itemProps1.xml><?xml version="1.0" encoding="utf-8"?>
<ds:datastoreItem xmlns:ds="http://schemas.openxmlformats.org/officeDocument/2006/customXml" ds:itemID="{1A7A3276-E247-4944-8800-D8D570FFE42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EF19FDD-0928-43CB-9523-40FDE11F7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A66226-4BA7-46B0-83DA-150C2BCAA3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4A0710-C520-404E-B6F4-42A921540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d9b1b-ef63-4bb2-9f77-c2adc704a4b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3ED7BA4-6339-4C1F-8BC7-0A12FDD85DC6}">
  <ds:schemaRefs>
    <ds:schemaRef ds:uri="http://schemas.microsoft.com/sharepoint/v4"/>
    <ds:schemaRef ds:uri="http://schemas.microsoft.com/office/2006/documentManagement/types"/>
    <ds:schemaRef ds:uri="http://www.w3.org/XML/1998/namespace"/>
    <ds:schemaRef ds:uri="http://purl.org/dc/terms/"/>
    <ds:schemaRef ds:uri="0ecd9b1b-ef63-4bb2-9f77-c2adc704a4b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PRCB Widescreen Template (003)</Template>
  <TotalTime>16407</TotalTime>
  <Words>687</Words>
  <Application>Microsoft Office PowerPoint</Application>
  <PresentationFormat>On-screen Show (16:9)</PresentationFormat>
  <Paragraphs>138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Times New Roman</vt:lpstr>
      <vt:lpstr>Default Design</vt:lpstr>
      <vt:lpstr>Network telemetry</vt:lpstr>
      <vt:lpstr>About Me</vt:lpstr>
      <vt:lpstr>The Task at Hand</vt:lpstr>
      <vt:lpstr>What that looks like</vt:lpstr>
      <vt:lpstr>Network Telemetry</vt:lpstr>
      <vt:lpstr>SNMP</vt:lpstr>
      <vt:lpstr>SNMP Manager</vt:lpstr>
      <vt:lpstr>SNMP vs Telemetry</vt:lpstr>
      <vt:lpstr>Telemetry Collection – TIG Stack</vt:lpstr>
      <vt:lpstr>Juniper Telemetry Interface</vt:lpstr>
      <vt:lpstr>Juniper Native Telemetry</vt:lpstr>
      <vt:lpstr>InfluxDB Setup</vt:lpstr>
      <vt:lpstr>InfluxDB Setup</vt:lpstr>
      <vt:lpstr>Telegraf Configuration</vt:lpstr>
      <vt:lpstr>Telegraf Configuration</vt:lpstr>
      <vt:lpstr>Connecting Telegraf to InfluxDB</vt:lpstr>
      <vt:lpstr>Connecting Telegraf to InfluxDB</vt:lpstr>
      <vt:lpstr>Configuring Grafana</vt:lpstr>
      <vt:lpstr>Configuring Grafana</vt:lpstr>
      <vt:lpstr>Connecting InfluxDB to Grafana</vt:lpstr>
      <vt:lpstr>Connecting InfluxDB to Grafana</vt:lpstr>
      <vt:lpstr>Displaying Information on Grafana</vt:lpstr>
      <vt:lpstr>End Result</vt:lpstr>
      <vt:lpstr>Moving Forward</vt:lpstr>
      <vt:lpstr>PowerPoint Presentation</vt:lpstr>
      <vt:lpstr>PowerPoint Presentation</vt:lpstr>
    </vt:vector>
  </TitlesOfParts>
  <Company>Analex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Houston, Lisa Michelle (KSC-ELVIS3-ZIN)[ZIN TECHNOLOGIES INC]</dc:creator>
  <cp:lastModifiedBy>Garcia, Nathaniel D. (KSC-BAA20)</cp:lastModifiedBy>
  <cp:revision>19</cp:revision>
  <cp:lastPrinted>2020-07-06T13:30:32Z</cp:lastPrinted>
  <dcterms:created xsi:type="dcterms:W3CDTF">2020-07-15T18:56:31Z</dcterms:created>
  <dcterms:modified xsi:type="dcterms:W3CDTF">2023-11-14T20:07:29Z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Review_x002f_Concurrence_x002f_Approval">
    <vt:lpwstr>Carr-Devries, Mary  (KSC-Analex-2)[ANALEX CORP]</vt:lpwstr>
  </property>
  <property fmtid="{D5CDD505-2E9C-101B-9397-08002B2CF9AE}" pid="4" name="ContentTypeId">
    <vt:lpwstr>0x010100ABA7ED834BA4DB49BA5DD6EB7826C8E1</vt:lpwstr>
  </property>
  <property fmtid="{D5CDD505-2E9C-101B-9397-08002B2CF9AE}" pid="5" name="_dlc_DocIdItemGuid">
    <vt:lpwstr>eb62a4af-76b3-4a2b-825b-35ed0f0faa1c</vt:lpwstr>
  </property>
</Properties>
</file>