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4" r:id="rId1"/>
    <p:sldMasterId id="2147483732" r:id="rId2"/>
    <p:sldMasterId id="2147483798" r:id="rId3"/>
    <p:sldMasterId id="2147483830" r:id="rId4"/>
    <p:sldMasterId id="2147483918" r:id="rId5"/>
    <p:sldMasterId id="2147483944" r:id="rId6"/>
    <p:sldMasterId id="2147483947" r:id="rId7"/>
    <p:sldMasterId id="2147483951" r:id="rId8"/>
    <p:sldMasterId id="2147483986" r:id="rId9"/>
    <p:sldMasterId id="2147483995" r:id="rId10"/>
    <p:sldMasterId id="2147484021" r:id="rId11"/>
    <p:sldMasterId id="2147484051" r:id="rId12"/>
  </p:sldMasterIdLst>
  <p:notesMasterIdLst>
    <p:notesMasterId r:id="rId56"/>
  </p:notesMasterIdLst>
  <p:handoutMasterIdLst>
    <p:handoutMasterId r:id="rId57"/>
  </p:handoutMasterIdLst>
  <p:sldIdLst>
    <p:sldId id="2072578013" r:id="rId13"/>
    <p:sldId id="2072578018" r:id="rId14"/>
    <p:sldId id="2072578017" r:id="rId15"/>
    <p:sldId id="16090" r:id="rId16"/>
    <p:sldId id="2072578019" r:id="rId17"/>
    <p:sldId id="2072578020" r:id="rId18"/>
    <p:sldId id="2072578029" r:id="rId19"/>
    <p:sldId id="2083" r:id="rId20"/>
    <p:sldId id="2144" r:id="rId21"/>
    <p:sldId id="2072578024" r:id="rId22"/>
    <p:sldId id="2072578025" r:id="rId23"/>
    <p:sldId id="2072578026" r:id="rId24"/>
    <p:sldId id="2072578031" r:id="rId25"/>
    <p:sldId id="2072578027" r:id="rId26"/>
    <p:sldId id="2072578004" r:id="rId27"/>
    <p:sldId id="38456" r:id="rId28"/>
    <p:sldId id="2072577997" r:id="rId29"/>
    <p:sldId id="38420" r:id="rId30"/>
    <p:sldId id="15727" r:id="rId31"/>
    <p:sldId id="2221" r:id="rId32"/>
    <p:sldId id="2203" r:id="rId33"/>
    <p:sldId id="2072577771" r:id="rId34"/>
    <p:sldId id="2072577775" r:id="rId35"/>
    <p:sldId id="2072578030" r:id="rId36"/>
    <p:sldId id="2072578015" r:id="rId37"/>
    <p:sldId id="2072577996" r:id="rId38"/>
    <p:sldId id="2072577990" r:id="rId39"/>
    <p:sldId id="2072577989" r:id="rId40"/>
    <p:sldId id="2072577991" r:id="rId41"/>
    <p:sldId id="2072578021" r:id="rId42"/>
    <p:sldId id="2072577806" r:id="rId43"/>
    <p:sldId id="2072577796" r:id="rId44"/>
    <p:sldId id="2072577800" r:id="rId45"/>
    <p:sldId id="2072577998" r:id="rId46"/>
    <p:sldId id="2072577805" r:id="rId47"/>
    <p:sldId id="15703" r:id="rId48"/>
    <p:sldId id="2152" r:id="rId49"/>
    <p:sldId id="38434" r:id="rId50"/>
    <p:sldId id="38414" r:id="rId51"/>
    <p:sldId id="2072578032" r:id="rId52"/>
    <p:sldId id="15778" r:id="rId53"/>
    <p:sldId id="2150" r:id="rId54"/>
    <p:sldId id="2125"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6" userDrawn="1">
          <p15:clr>
            <a:srgbClr val="A4A3A4"/>
          </p15:clr>
        </p15:guide>
        <p15:guide id="2" pos="2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rego, Melissa A. (JSC-EC711)" initials="BMA(" lastIdx="5" clrIdx="0">
    <p:extLst>
      <p:ext uri="{19B8F6BF-5375-455C-9EA6-DF929625EA0E}">
        <p15:presenceInfo xmlns:p15="http://schemas.microsoft.com/office/powerpoint/2012/main" userId="S::mborrego@ndc.nasa.gov::00c97821-4a1d-4c70-97df-34fe3ff721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7030A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F81BD"/>
    <a:srgbClr val="000000"/>
    <a:srgbClr val="0000FF"/>
    <a:srgbClr val="339966"/>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0018" autoAdjust="0"/>
    <p:restoredTop sz="94580" autoAdjust="0"/>
  </p:normalViewPr>
  <p:slideViewPr>
    <p:cSldViewPr snapToGrid="0" snapToObjects="1">
      <p:cViewPr>
        <p:scale>
          <a:sx n="90" d="100"/>
          <a:sy n="90" d="100"/>
        </p:scale>
        <p:origin x="3972" y="402"/>
      </p:cViewPr>
      <p:guideLst>
        <p:guide orient="horz" pos="456"/>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D6319D-AC41-BE49-9785-F2937A46C2F8}" type="datetimeFigureOut">
              <a:rPr lang="en-US" smtClean="0"/>
              <a:t>11/6/2023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E50A20-7294-E942-9360-CDE88365A73A}" type="slidenum">
              <a:rPr lang="en-US" smtClean="0"/>
              <a:t>‹#›</a:t>
            </a:fld>
            <a:endParaRPr lang="en-US" dirty="0"/>
          </a:p>
        </p:txBody>
      </p:sp>
    </p:spTree>
    <p:extLst>
      <p:ext uri="{BB962C8B-B14F-4D97-AF65-F5344CB8AC3E}">
        <p14:creationId xmlns:p14="http://schemas.microsoft.com/office/powerpoint/2010/main" val="17832301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32B8C-B3A9-9949-895E-7083058E962C}" type="datetimeFigureOut">
              <a:rPr lang="en-US" smtClean="0"/>
              <a:t>11/6/2023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587305-3A56-974A-AC5F-3DB03A2F216A}" type="slidenum">
              <a:rPr lang="en-US" smtClean="0"/>
              <a:t>‹#›</a:t>
            </a:fld>
            <a:endParaRPr lang="en-US" dirty="0"/>
          </a:p>
        </p:txBody>
      </p:sp>
    </p:spTree>
    <p:extLst>
      <p:ext uri="{BB962C8B-B14F-4D97-AF65-F5344CB8AC3E}">
        <p14:creationId xmlns:p14="http://schemas.microsoft.com/office/powerpoint/2010/main" val="4107971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asa.gov/feature/facts-and-figur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17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587305-3A56-974A-AC5F-3DB03A2F216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835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9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072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CFABBE-5F20-4BF1-A9D0-C5B81054C7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863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iss056e201352 (Oct. 4, 2018) --- The International Space Station photographed by Expedition 56 crew members from a Soyuz spacecraft after undocking. NASA astronauts Andrew Feustel and Ricky Arnold and Roscosmos cosmonaut Oleg Artemyev executed a fly around of the orbiting laboratory to take pictures of the station before returning home after spending 197 days in space. The station will celebrate the 20th anniversary of the launch of the first element Zarya in November 2018. Credit: NASA/Roscosmos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Expedition 37 in-flight photo.  NASA photo.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405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Assembly photo is from NASA website.  Oct</a:t>
            </a:r>
            <a:r>
              <a:rPr lang="en-US" baseline="0" dirty="0"/>
              <a:t> 2019 version.</a:t>
            </a:r>
            <a:endParaRPr lang="en-US" dirty="0"/>
          </a:p>
          <a:p>
            <a:r>
              <a:rPr lang="en-US" dirty="0">
                <a:hlinkClick r:id="rId3"/>
              </a:rPr>
              <a:t>https://www.nasa.gov/feature/facts-and-figures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905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65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429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863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EE2B090-7A44-4E8C-A52A-DE12A46914D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2397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663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587305-3A56-974A-AC5F-3DB03A2F216A}" type="slidenum">
              <a:rPr lang="en-US" smtClean="0"/>
              <a:t>18</a:t>
            </a:fld>
            <a:endParaRPr lang="en-US" dirty="0"/>
          </a:p>
        </p:txBody>
      </p:sp>
    </p:spTree>
    <p:extLst>
      <p:ext uri="{BB962C8B-B14F-4D97-AF65-F5344CB8AC3E}">
        <p14:creationId xmlns:p14="http://schemas.microsoft.com/office/powerpoint/2010/main" val="4030626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CFABBE-5F20-4BF1-A9D0-C5B81054C7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379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131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for a long duration largely closed ECLSS and its complications have potential for multiple contamination interfaces.  Multiple version of this depending on what functions are assumed to be beneficial.  Currently these do not consider additional functions for PP.  Adding these functions would require understanding the PP requirements.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35E54-2846-2B48-A77A-8348D38444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160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6460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33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250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947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406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378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2959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255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800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895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538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EE2B090-7A44-4E8C-A52A-DE12A46914D2}"/>
              </a:ext>
            </a:extLst>
          </p:cNvPr>
          <p:cNvSpPr>
            <a:spLocks noGrp="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342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0212CAB-F62D-4D4A-8881-BAD904502DC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83558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8003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48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766E6F-E922-994D-ABF4-E55A52741EC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8FD0FC61-68BE-DF4B-8C20-C9F6D9B036B7}"/>
              </a:ext>
            </a:extLst>
          </p:cNvPr>
          <p:cNvSpPr>
            <a:spLocks noGrp="1"/>
          </p:cNvSpPr>
          <p:nvPr>
            <p:ph type="title"/>
          </p:nvPr>
        </p:nvSpPr>
        <p:spPr>
          <a:xfrm>
            <a:off x="381000" y="2257735"/>
            <a:ext cx="8458200" cy="790834"/>
          </a:xfrm>
        </p:spPr>
        <p:txBody>
          <a:bodyPr>
            <a:normAutofit/>
          </a:bodyPr>
          <a:lstStyle>
            <a:lvl1pPr>
              <a:defRPr sz="3000" b="1">
                <a:solidFill>
                  <a:srgbClr val="3C6DB0"/>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grpSp>
        <p:nvGrpSpPr>
          <p:cNvPr id="13" name="Group 12">
            <a:extLst>
              <a:ext uri="{FF2B5EF4-FFF2-40B4-BE49-F238E27FC236}">
                <a16:creationId xmlns:a16="http://schemas.microsoft.com/office/drawing/2014/main" id="{B84B533E-3F26-DA4F-9BB4-6B62E16F227C}"/>
              </a:ext>
            </a:extLst>
          </p:cNvPr>
          <p:cNvGrpSpPr/>
          <p:nvPr userDrawn="1"/>
        </p:nvGrpSpPr>
        <p:grpSpPr>
          <a:xfrm>
            <a:off x="8598965" y="209248"/>
            <a:ext cx="3212036" cy="761999"/>
            <a:chOff x="8598964" y="209246"/>
            <a:chExt cx="3212036" cy="761999"/>
          </a:xfrm>
        </p:grpSpPr>
        <p:grpSp>
          <p:nvGrpSpPr>
            <p:cNvPr id="7" name="Group 6">
              <a:extLst>
                <a:ext uri="{FF2B5EF4-FFF2-40B4-BE49-F238E27FC236}">
                  <a16:creationId xmlns:a16="http://schemas.microsoft.com/office/drawing/2014/main" id="{85633354-8E48-B84A-B710-6F264C141B14}"/>
                </a:ext>
              </a:extLst>
            </p:cNvPr>
            <p:cNvGrpSpPr/>
            <p:nvPr userDrawn="1"/>
          </p:nvGrpSpPr>
          <p:grpSpPr>
            <a:xfrm>
              <a:off x="8598964" y="228295"/>
              <a:ext cx="2140806" cy="723900"/>
              <a:chOff x="8731250" y="422275"/>
              <a:chExt cx="2140806" cy="723900"/>
            </a:xfrm>
          </p:grpSpPr>
          <p:sp>
            <p:nvSpPr>
              <p:cNvPr id="9" name="TextBox 8">
                <a:extLst>
                  <a:ext uri="{FF2B5EF4-FFF2-40B4-BE49-F238E27FC236}">
                    <a16:creationId xmlns:a16="http://schemas.microsoft.com/office/drawing/2014/main" id="{B7C4ED51-D7F0-2247-A0D4-FCFEE02D2DE7}"/>
                  </a:ext>
                </a:extLst>
              </p:cNvPr>
              <p:cNvSpPr txBox="1"/>
              <p:nvPr userDrawn="1"/>
            </p:nvSpPr>
            <p:spPr>
              <a:xfrm>
                <a:off x="8731250" y="553393"/>
                <a:ext cx="2025650" cy="369332"/>
              </a:xfrm>
              <a:prstGeom prst="rect">
                <a:avLst/>
              </a:prstGeom>
              <a:noFill/>
            </p:spPr>
            <p:txBody>
              <a:bodyPr wrap="square" rtlCol="0">
                <a:spAutoFit/>
              </a:bodyPr>
              <a:lstStyle/>
              <a:p>
                <a:pPr algn="r"/>
                <a:r>
                  <a:rPr lang="en-US" sz="900" dirty="0">
                    <a:solidFill>
                      <a:schemeClr val="bg1"/>
                    </a:solidFill>
                    <a:latin typeface="Helvetica" pitchFamily="2" charset="0"/>
                  </a:rPr>
                  <a:t>National Aeronautics and Space Administration</a:t>
                </a:r>
              </a:p>
            </p:txBody>
          </p:sp>
          <p:cxnSp>
            <p:nvCxnSpPr>
              <p:cNvPr id="10" name="Straight Connector 9">
                <a:extLst>
                  <a:ext uri="{FF2B5EF4-FFF2-40B4-BE49-F238E27FC236}">
                    <a16:creationId xmlns:a16="http://schemas.microsoft.com/office/drawing/2014/main" id="{4B635DD3-1849-434D-9ECA-925A7E75697F}"/>
                  </a:ext>
                </a:extLst>
              </p:cNvPr>
              <p:cNvCxnSpPr>
                <a:cxnSpLocks/>
              </p:cNvCxnSpPr>
              <p:nvPr userDrawn="1"/>
            </p:nvCxnSpPr>
            <p:spPr>
              <a:xfrm>
                <a:off x="10872056" y="422275"/>
                <a:ext cx="0" cy="7239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88668" y="209246"/>
              <a:ext cx="922332" cy="761999"/>
            </a:xfrm>
            <a:prstGeom prst="rect">
              <a:avLst/>
            </a:prstGeom>
          </p:spPr>
        </p:pic>
      </p:grpSp>
      <p:sp>
        <p:nvSpPr>
          <p:cNvPr id="16" name="Text Placeholder 15">
            <a:extLst>
              <a:ext uri="{FF2B5EF4-FFF2-40B4-BE49-F238E27FC236}">
                <a16:creationId xmlns:a16="http://schemas.microsoft.com/office/drawing/2014/main" id="{32793016-7158-D644-B35B-1171C6243930}"/>
              </a:ext>
            </a:extLst>
          </p:cNvPr>
          <p:cNvSpPr>
            <a:spLocks noGrp="1"/>
          </p:cNvSpPr>
          <p:nvPr>
            <p:ph type="body" sz="quarter" idx="13"/>
          </p:nvPr>
        </p:nvSpPr>
        <p:spPr>
          <a:xfrm>
            <a:off x="381000" y="3321050"/>
            <a:ext cx="5715000" cy="599309"/>
          </a:xfrm>
        </p:spPr>
        <p:txBody>
          <a:bodyPr>
            <a:normAutofit/>
          </a:bodyPr>
          <a:lstStyle>
            <a:lvl1pPr>
              <a:lnSpc>
                <a:spcPct val="100000"/>
              </a:lnSpc>
              <a:spcBef>
                <a:spcPts val="0"/>
              </a:spcBef>
              <a:spcAft>
                <a:spcPts val="450"/>
              </a:spcAft>
              <a:buNone/>
              <a:defRPr sz="15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3889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1EA4F1-B4D9-E54C-A5F4-DA743177AE9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918669" y="0"/>
            <a:ext cx="9273332" cy="6858000"/>
          </a:xfrm>
          <a:prstGeom prst="rect">
            <a:avLst/>
          </a:prstGeom>
        </p:spPr>
      </p:pic>
      <p:sp>
        <p:nvSpPr>
          <p:cNvPr id="15" name="Rectangle 14">
            <a:extLst>
              <a:ext uri="{FF2B5EF4-FFF2-40B4-BE49-F238E27FC236}">
                <a16:creationId xmlns:a16="http://schemas.microsoft.com/office/drawing/2014/main" id="{13C3CDE7-D842-DE46-A42C-0D4BE058547F}"/>
              </a:ext>
            </a:extLst>
          </p:cNvPr>
          <p:cNvSpPr/>
          <p:nvPr userDrawn="1"/>
        </p:nvSpPr>
        <p:spPr>
          <a:xfrm>
            <a:off x="-11262" y="17774"/>
            <a:ext cx="6107263" cy="6858000"/>
          </a:xfrm>
          <a:prstGeom prst="rect">
            <a:avLst/>
          </a:prstGeom>
          <a:gradFill>
            <a:gsLst>
              <a:gs pos="0">
                <a:schemeClr val="tx1"/>
              </a:gs>
              <a:gs pos="51000">
                <a:srgbClr val="000000"/>
              </a:gs>
              <a:gs pos="100000">
                <a:schemeClr val="tx1">
                  <a:alpha val="0"/>
                </a:schemeClr>
              </a:gs>
              <a:gs pos="80000">
                <a:schemeClr val="tx1">
                  <a:alpha val="3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Rectangle 16">
            <a:extLst>
              <a:ext uri="{FF2B5EF4-FFF2-40B4-BE49-F238E27FC236}">
                <a16:creationId xmlns:a16="http://schemas.microsoft.com/office/drawing/2014/main" id="{73752DE6-E47D-DD40-B02B-C2A3C14D1FED}"/>
              </a:ext>
            </a:extLst>
          </p:cNvPr>
          <p:cNvSpPr/>
          <p:nvPr userDrawn="1"/>
        </p:nvSpPr>
        <p:spPr>
          <a:xfrm flipH="1">
            <a:off x="7129850" y="-17774"/>
            <a:ext cx="5062151" cy="1215954"/>
          </a:xfrm>
          <a:prstGeom prst="rect">
            <a:avLst/>
          </a:prstGeom>
          <a:gradFill flip="none" rotWithShape="1">
            <a:gsLst>
              <a:gs pos="0">
                <a:schemeClr val="tx1"/>
              </a:gs>
              <a:gs pos="31000">
                <a:srgbClr val="000000"/>
              </a:gs>
              <a:gs pos="100000">
                <a:schemeClr val="tx1">
                  <a:alpha val="0"/>
                </a:schemeClr>
              </a:gs>
              <a:gs pos="90001">
                <a:srgbClr val="000000">
                  <a:alpha val="0"/>
                </a:srgbClr>
              </a:gs>
              <a:gs pos="67000">
                <a:schemeClr val="tx1">
                  <a:alpha val="33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8FD0FC61-68BE-DF4B-8C20-C9F6D9B036B7}"/>
              </a:ext>
            </a:extLst>
          </p:cNvPr>
          <p:cNvSpPr>
            <a:spLocks noGrp="1"/>
          </p:cNvSpPr>
          <p:nvPr>
            <p:ph type="title"/>
          </p:nvPr>
        </p:nvSpPr>
        <p:spPr>
          <a:xfrm>
            <a:off x="381002" y="976183"/>
            <a:ext cx="4561703" cy="790834"/>
          </a:xfrm>
        </p:spPr>
        <p:txBody>
          <a:bodyPr>
            <a:normAutofit/>
          </a:bodyPr>
          <a:lstStyle>
            <a:lvl1pPr>
              <a:defRPr sz="3000" b="1">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grpSp>
        <p:nvGrpSpPr>
          <p:cNvPr id="13" name="Group 12">
            <a:extLst>
              <a:ext uri="{FF2B5EF4-FFF2-40B4-BE49-F238E27FC236}">
                <a16:creationId xmlns:a16="http://schemas.microsoft.com/office/drawing/2014/main" id="{B84B533E-3F26-DA4F-9BB4-6B62E16F227C}"/>
              </a:ext>
            </a:extLst>
          </p:cNvPr>
          <p:cNvGrpSpPr/>
          <p:nvPr userDrawn="1"/>
        </p:nvGrpSpPr>
        <p:grpSpPr>
          <a:xfrm>
            <a:off x="8598965" y="209248"/>
            <a:ext cx="3212036" cy="761999"/>
            <a:chOff x="8598964" y="209246"/>
            <a:chExt cx="3212036" cy="761999"/>
          </a:xfrm>
        </p:grpSpPr>
        <p:grpSp>
          <p:nvGrpSpPr>
            <p:cNvPr id="7" name="Group 6">
              <a:extLst>
                <a:ext uri="{FF2B5EF4-FFF2-40B4-BE49-F238E27FC236}">
                  <a16:creationId xmlns:a16="http://schemas.microsoft.com/office/drawing/2014/main" id="{85633354-8E48-B84A-B710-6F264C141B14}"/>
                </a:ext>
              </a:extLst>
            </p:cNvPr>
            <p:cNvGrpSpPr/>
            <p:nvPr userDrawn="1"/>
          </p:nvGrpSpPr>
          <p:grpSpPr>
            <a:xfrm>
              <a:off x="8598964" y="228295"/>
              <a:ext cx="2140806" cy="723900"/>
              <a:chOff x="8731250" y="422275"/>
              <a:chExt cx="2140806" cy="723900"/>
            </a:xfrm>
          </p:grpSpPr>
          <p:sp>
            <p:nvSpPr>
              <p:cNvPr id="9" name="TextBox 8">
                <a:extLst>
                  <a:ext uri="{FF2B5EF4-FFF2-40B4-BE49-F238E27FC236}">
                    <a16:creationId xmlns:a16="http://schemas.microsoft.com/office/drawing/2014/main" id="{B7C4ED51-D7F0-2247-A0D4-FCFEE02D2DE7}"/>
                  </a:ext>
                </a:extLst>
              </p:cNvPr>
              <p:cNvSpPr txBox="1"/>
              <p:nvPr userDrawn="1"/>
            </p:nvSpPr>
            <p:spPr>
              <a:xfrm>
                <a:off x="8731250" y="553393"/>
                <a:ext cx="2025650" cy="369332"/>
              </a:xfrm>
              <a:prstGeom prst="rect">
                <a:avLst/>
              </a:prstGeom>
              <a:noFill/>
            </p:spPr>
            <p:txBody>
              <a:bodyPr wrap="square" rtlCol="0">
                <a:spAutoFit/>
              </a:bodyPr>
              <a:lstStyle/>
              <a:p>
                <a:pPr algn="r"/>
                <a:r>
                  <a:rPr lang="en-US" sz="900" dirty="0">
                    <a:solidFill>
                      <a:schemeClr val="bg1"/>
                    </a:solidFill>
                    <a:latin typeface="Helvetica" pitchFamily="2" charset="0"/>
                  </a:rPr>
                  <a:t>National Aeronautics and Space Administration</a:t>
                </a:r>
              </a:p>
            </p:txBody>
          </p:sp>
          <p:cxnSp>
            <p:nvCxnSpPr>
              <p:cNvPr id="10" name="Straight Connector 9">
                <a:extLst>
                  <a:ext uri="{FF2B5EF4-FFF2-40B4-BE49-F238E27FC236}">
                    <a16:creationId xmlns:a16="http://schemas.microsoft.com/office/drawing/2014/main" id="{4B635DD3-1849-434D-9ECA-925A7E75697F}"/>
                  </a:ext>
                </a:extLst>
              </p:cNvPr>
              <p:cNvCxnSpPr>
                <a:cxnSpLocks/>
              </p:cNvCxnSpPr>
              <p:nvPr userDrawn="1"/>
            </p:nvCxnSpPr>
            <p:spPr>
              <a:xfrm>
                <a:off x="10872056" y="422275"/>
                <a:ext cx="0" cy="7239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88668" y="209246"/>
              <a:ext cx="922332" cy="761999"/>
            </a:xfrm>
            <a:prstGeom prst="rect">
              <a:avLst/>
            </a:prstGeom>
          </p:spPr>
        </p:pic>
      </p:grpSp>
      <p:sp>
        <p:nvSpPr>
          <p:cNvPr id="16" name="Text Placeholder 15">
            <a:extLst>
              <a:ext uri="{FF2B5EF4-FFF2-40B4-BE49-F238E27FC236}">
                <a16:creationId xmlns:a16="http://schemas.microsoft.com/office/drawing/2014/main" id="{32793016-7158-D644-B35B-1171C6243930}"/>
              </a:ext>
            </a:extLst>
          </p:cNvPr>
          <p:cNvSpPr>
            <a:spLocks noGrp="1"/>
          </p:cNvSpPr>
          <p:nvPr>
            <p:ph type="body" sz="quarter" idx="13"/>
          </p:nvPr>
        </p:nvSpPr>
        <p:spPr>
          <a:xfrm>
            <a:off x="381000" y="2146921"/>
            <a:ext cx="5715000" cy="599309"/>
          </a:xfrm>
        </p:spPr>
        <p:txBody>
          <a:bodyPr>
            <a:normAutofit/>
          </a:bodyPr>
          <a:lstStyle>
            <a:lvl1pPr>
              <a:lnSpc>
                <a:spcPct val="100000"/>
              </a:lnSpc>
              <a:spcBef>
                <a:spcPts val="0"/>
              </a:spcBef>
              <a:spcAft>
                <a:spcPts val="450"/>
              </a:spcAft>
              <a:buNone/>
              <a:defRPr sz="15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15422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766E6F-E922-994D-ABF4-E55A52741EC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88669" y="209248"/>
            <a:ext cx="922332" cy="761999"/>
          </a:xfrm>
          <a:prstGeom prst="rect">
            <a:avLst/>
          </a:prstGeom>
        </p:spPr>
      </p:pic>
      <p:sp>
        <p:nvSpPr>
          <p:cNvPr id="14" name="Title Placeholder 1">
            <a:extLst>
              <a:ext uri="{FF2B5EF4-FFF2-40B4-BE49-F238E27FC236}">
                <a16:creationId xmlns:a16="http://schemas.microsoft.com/office/drawing/2014/main" id="{DC58A945-F78F-BF44-BB28-F41CF7D041EC}"/>
              </a:ext>
            </a:extLst>
          </p:cNvPr>
          <p:cNvSpPr>
            <a:spLocks noGrp="1"/>
          </p:cNvSpPr>
          <p:nvPr>
            <p:ph type="title"/>
          </p:nvPr>
        </p:nvSpPr>
        <p:spPr>
          <a:xfrm>
            <a:off x="381000" y="243017"/>
            <a:ext cx="10126659" cy="723900"/>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
        <p:nvSpPr>
          <p:cNvPr id="15" name="Text Placeholder 2">
            <a:extLst>
              <a:ext uri="{FF2B5EF4-FFF2-40B4-BE49-F238E27FC236}">
                <a16:creationId xmlns:a16="http://schemas.microsoft.com/office/drawing/2014/main" id="{02709D73-8D6F-B140-A0D6-8C7782FA0290}"/>
              </a:ext>
            </a:extLst>
          </p:cNvPr>
          <p:cNvSpPr>
            <a:spLocks noGrp="1"/>
          </p:cNvSpPr>
          <p:nvPr>
            <p:ph idx="1" hasCustomPrompt="1"/>
          </p:nvPr>
        </p:nvSpPr>
        <p:spPr>
          <a:xfrm>
            <a:off x="381000" y="1600201"/>
            <a:ext cx="11430000" cy="4576763"/>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17266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CCAAF-CC33-3D41-8C63-C7B4BA2A235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A193E0DD-11AB-034F-8C30-BE228345582E}"/>
              </a:ext>
            </a:extLst>
          </p:cNvPr>
          <p:cNvSpPr>
            <a:spLocks noGrp="1"/>
          </p:cNvSpPr>
          <p:nvPr>
            <p:ph type="sldNum" sz="quarter" idx="12"/>
          </p:nvPr>
        </p:nvSpPr>
        <p:spPr/>
        <p:txBody>
          <a:bodyPr/>
          <a:lstStyle/>
          <a:p>
            <a:fld id="{4DAC10E1-AC07-EB4F-8B72-16B61D414E67}" type="slidenum">
              <a:rPr lang="en-US" smtClean="0"/>
              <a:t>‹#›</a:t>
            </a:fld>
            <a:endParaRPr lang="en-US" dirty="0"/>
          </a:p>
        </p:txBody>
      </p:sp>
      <p:sp>
        <p:nvSpPr>
          <p:cNvPr id="6" name="Text Placeholder 2">
            <a:extLst>
              <a:ext uri="{FF2B5EF4-FFF2-40B4-BE49-F238E27FC236}">
                <a16:creationId xmlns:a16="http://schemas.microsoft.com/office/drawing/2014/main" id="{310D188B-6450-C04F-B20B-B9B1429EC1E3}"/>
              </a:ext>
            </a:extLst>
          </p:cNvPr>
          <p:cNvSpPr>
            <a:spLocks noGrp="1"/>
          </p:cNvSpPr>
          <p:nvPr>
            <p:ph idx="1"/>
          </p:nvPr>
        </p:nvSpPr>
        <p:spPr>
          <a:xfrm>
            <a:off x="381000" y="1600201"/>
            <a:ext cx="11430000" cy="4576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0017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11/6/2023</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sp>
        <p:nvSpPr>
          <p:cNvPr id="6" name="Rectangle 5">
            <a:extLst>
              <a:ext uri="{FF2B5EF4-FFF2-40B4-BE49-F238E27FC236}">
                <a16:creationId xmlns:a16="http://schemas.microsoft.com/office/drawing/2014/main" id="{E13F3C27-4943-564D-8A89-1F71825A5A7D}"/>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02263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11/6/2023</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pic>
        <p:nvPicPr>
          <p:cNvPr id="7" name="Picture 6">
            <a:extLst>
              <a:ext uri="{FF2B5EF4-FFF2-40B4-BE49-F238E27FC236}">
                <a16:creationId xmlns:a16="http://schemas.microsoft.com/office/drawing/2014/main" id="{5439D315-795C-7542-999D-52A4D789E8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8651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11/6/2023</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sp>
        <p:nvSpPr>
          <p:cNvPr id="6" name="Rectangle 5">
            <a:extLst>
              <a:ext uri="{FF2B5EF4-FFF2-40B4-BE49-F238E27FC236}">
                <a16:creationId xmlns:a16="http://schemas.microsoft.com/office/drawing/2014/main" id="{E13F3C27-4943-564D-8A89-1F71825A5A7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4156614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2FCDD-A1DE-4F45-A285-980EAEABE667}"/>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618845D-E07A-D244-9C43-E5E2EC04B4A4}"/>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D31201C-3BDC-4146-AD46-B0F426A37316}"/>
              </a:ext>
            </a:extLst>
          </p:cNvPr>
          <p:cNvSpPr>
            <a:spLocks noGrp="1"/>
          </p:cNvSpPr>
          <p:nvPr>
            <p:ph type="dt" sz="half" idx="10"/>
          </p:nvPr>
        </p:nvSpPr>
        <p:spPr/>
        <p:txBody>
          <a:bodyPr/>
          <a:lstStyle/>
          <a:p>
            <a:fld id="{C0A6DCAA-F6C3-3C4C-8CFC-36A8F8F9B7C8}" type="datetimeFigureOut">
              <a:rPr lang="en-US" smtClean="0"/>
              <a:t>11/6/2023</a:t>
            </a:fld>
            <a:endParaRPr lang="en-US" dirty="0"/>
          </a:p>
        </p:txBody>
      </p:sp>
      <p:sp>
        <p:nvSpPr>
          <p:cNvPr id="5" name="Footer Placeholder 4">
            <a:extLst>
              <a:ext uri="{FF2B5EF4-FFF2-40B4-BE49-F238E27FC236}">
                <a16:creationId xmlns:a16="http://schemas.microsoft.com/office/drawing/2014/main" id="{0BE25082-023E-A349-80D3-2F753DC4F0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5F80DA-F787-DB48-8B4F-1FDFA0B82C60}"/>
              </a:ext>
            </a:extLst>
          </p:cNvPr>
          <p:cNvSpPr>
            <a:spLocks noGrp="1"/>
          </p:cNvSpPr>
          <p:nvPr>
            <p:ph type="sldNum" sz="quarter" idx="12"/>
          </p:nvPr>
        </p:nvSpPr>
        <p:spPr/>
        <p:txBody>
          <a:bodyPr/>
          <a:lstStyle/>
          <a:p>
            <a:fld id="{61D47ECC-EE62-CC45-BB82-6D92E58B63DE}" type="slidenum">
              <a:rPr lang="en-US" smtClean="0"/>
              <a:t>‹#›</a:t>
            </a:fld>
            <a:endParaRPr lang="en-US" dirty="0"/>
          </a:p>
        </p:txBody>
      </p:sp>
    </p:spTree>
    <p:extLst>
      <p:ext uri="{BB962C8B-B14F-4D97-AF65-F5344CB8AC3E}">
        <p14:creationId xmlns:p14="http://schemas.microsoft.com/office/powerpoint/2010/main" val="2049099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C6B703-DC5F-44AD-A64C-D527790F3C8D}" type="datetimeFigureOut">
              <a:rPr lang="en-US" smtClean="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08E318-6F3D-4B5C-9D62-64EEB61B5ECE}" type="slidenum">
              <a:rPr lang="en-US" smtClean="0"/>
              <a:t>‹#›</a:t>
            </a:fld>
            <a:endParaRPr lang="en-US" dirty="0"/>
          </a:p>
        </p:txBody>
      </p:sp>
    </p:spTree>
    <p:extLst>
      <p:ext uri="{BB962C8B-B14F-4D97-AF65-F5344CB8AC3E}">
        <p14:creationId xmlns:p14="http://schemas.microsoft.com/office/powerpoint/2010/main" val="343445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11/6/2023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86399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11/6/2023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876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Section Header">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A693C4-F351-6144-AF39-0E8AC643C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0583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11/6/2023</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16332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801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11/6/2023</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15396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59D5-0257-574A-B6EF-A7015AA6C84C}"/>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164B662-86C9-F446-980F-E1C63AF99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315F2CA-DBA9-3945-955D-B45A276F6ECE}"/>
              </a:ext>
            </a:extLst>
          </p:cNvPr>
          <p:cNvSpPr>
            <a:spLocks noGrp="1"/>
          </p:cNvSpPr>
          <p:nvPr>
            <p:ph type="sldNum" sz="quarter" idx="12"/>
          </p:nvPr>
        </p:nvSpPr>
        <p:spPr>
          <a:xfrm>
            <a:off x="10789920" y="6492875"/>
            <a:ext cx="14020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2507195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193E-7458-9346-B0CB-CDAE39471BD8}"/>
              </a:ext>
            </a:extLst>
          </p:cNvPr>
          <p:cNvSpPr>
            <a:spLocks noGrp="1"/>
          </p:cNvSpPr>
          <p:nvPr>
            <p:ph type="title"/>
          </p:nvPr>
        </p:nvSpPr>
        <p:spPr>
          <a:xfrm>
            <a:off x="241110" y="151028"/>
            <a:ext cx="10515600" cy="568411"/>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20D92B2-9173-6445-B0A1-4DA0C7B9A5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F3A73C-608E-554F-AD0E-7ED075BC6386}"/>
              </a:ext>
            </a:extLst>
          </p:cNvPr>
          <p:cNvSpPr>
            <a:spLocks noGrp="1"/>
          </p:cNvSpPr>
          <p:nvPr>
            <p:ph type="sldNum" sz="quarter" idx="12"/>
          </p:nvPr>
        </p:nvSpPr>
        <p:spPr>
          <a:xfrm>
            <a:off x="11106664" y="6489065"/>
            <a:ext cx="1085335"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826394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1E1-8B32-C242-94F3-5D301F754343}"/>
              </a:ext>
            </a:extLst>
          </p:cNvPr>
          <p:cNvSpPr>
            <a:spLocks noGrp="1"/>
          </p:cNvSpPr>
          <p:nvPr>
            <p:ph type="title"/>
          </p:nvPr>
        </p:nvSpPr>
        <p:spPr>
          <a:xfrm>
            <a:off x="831850" y="1709738"/>
            <a:ext cx="10515600" cy="2852737"/>
          </a:xfrm>
        </p:spPr>
        <p:txBody>
          <a:bodyPr anchor="b">
            <a:normAutofit/>
          </a:bodyPr>
          <a:lstStyle>
            <a:lvl1pP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5CC9AFA-2560-7F47-9ED2-D13507F048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D827C8F-D897-C449-B11F-9844E59375E1}"/>
              </a:ext>
            </a:extLst>
          </p:cNvPr>
          <p:cNvSpPr>
            <a:spLocks noGrp="1"/>
          </p:cNvSpPr>
          <p:nvPr>
            <p:ph type="sldNum" sz="quarter" idx="12"/>
          </p:nvPr>
        </p:nvSpPr>
        <p:spPr>
          <a:xfrm>
            <a:off x="11094720" y="6492875"/>
            <a:ext cx="10972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298273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5039-CAB5-434A-A31B-B6CE221B2EA9}"/>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5670A9E-689A-F04C-A030-241E4D8D6940}"/>
              </a:ext>
            </a:extLst>
          </p:cNvPr>
          <p:cNvSpPr>
            <a:spLocks noGrp="1"/>
          </p:cNvSpPr>
          <p:nvPr>
            <p:ph type="sldNum" sz="quarter" idx="12"/>
          </p:nvPr>
        </p:nvSpPr>
        <p:spPr>
          <a:xfrm>
            <a:off x="11176000" y="6489065"/>
            <a:ext cx="101600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7201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5B702-9549-1B41-A15F-85A6E855FE22}"/>
              </a:ext>
            </a:extLst>
          </p:cNvPr>
          <p:cNvSpPr>
            <a:spLocks noGrp="1"/>
          </p:cNvSpPr>
          <p:nvPr>
            <p:ph type="sldNum" sz="quarter" idx="12"/>
          </p:nvPr>
        </p:nvSpPr>
        <p:spPr>
          <a:xfrm>
            <a:off x="11257280" y="6492875"/>
            <a:ext cx="9347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4059150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424517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997099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533181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979946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447684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081075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3"/>
            <a:ext cx="11795887" cy="458787"/>
          </a:xfrm>
          <a:prstGeom prst="rect">
            <a:avLst/>
          </a:prstGeom>
        </p:spPr>
        <p:txBody>
          <a:bodyPr lIns="101882" tIns="50941" rIns="101882" bIns="50941"/>
          <a:lstStyle/>
          <a:p>
            <a:r>
              <a:rPr lang="en-US"/>
              <a:t>Click to edit Master title style</a:t>
            </a:r>
          </a:p>
        </p:txBody>
      </p:sp>
      <p:sp>
        <p:nvSpPr>
          <p:cNvPr id="6" name="Slide Number Placeholder 5"/>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203199" y="755650"/>
            <a:ext cx="11700934" cy="579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87160" indent="-234098">
              <a:defRPr/>
            </a:lvl3pPr>
            <a:lvl4pPr marL="511893" indent="-165429">
              <a:defRPr/>
            </a:lvl4pPr>
            <a:lvl5pPr marL="736628" indent="-165429">
              <a:defRPr/>
            </a:lvl5pPr>
          </a:lstStyle>
          <a:p>
            <a:pPr lvl="0"/>
            <a:r>
              <a:rPr lang="en-US"/>
              <a:t>Click to         </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3914937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889115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825258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2847950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7468005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286130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935146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4136238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11/6/2023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7813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12144"/>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65CBF9"/>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ADFF98-D15E-49A3-BCB0-4AD00A88430F}"/>
              </a:ext>
            </a:extLst>
          </p:cNvPr>
          <p:cNvSpPr>
            <a:spLocks noGrp="1"/>
          </p:cNvSpPr>
          <p:nvPr>
            <p:ph type="title"/>
          </p:nvPr>
        </p:nvSpPr>
        <p:spPr>
          <a:xfrm>
            <a:off x="0" y="0"/>
            <a:ext cx="10515600" cy="860223"/>
          </a:xfrm>
        </p:spPr>
        <p:txBody>
          <a:bodyPr>
            <a:normAutofit/>
          </a:bodyPr>
          <a:lstStyle>
            <a:lvl1pPr>
              <a:defRPr sz="2500"/>
            </a:lvl1pPr>
          </a:lstStyle>
          <a:p>
            <a:r>
              <a:rPr lang="en-US" dirty="0"/>
              <a:t>Click to edit Master title style</a:t>
            </a:r>
          </a:p>
        </p:txBody>
      </p:sp>
    </p:spTree>
    <p:extLst>
      <p:ext uri="{BB962C8B-B14F-4D97-AF65-F5344CB8AC3E}">
        <p14:creationId xmlns:p14="http://schemas.microsoft.com/office/powerpoint/2010/main" val="244740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FF82B-8BB4-412C-868D-1613DD2B13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74943-A63F-4E0F-970A-C5D1BA024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09BAC-088C-432F-9877-5CB5A1993298}"/>
              </a:ext>
            </a:extLst>
          </p:cNvPr>
          <p:cNvSpPr>
            <a:spLocks noGrp="1"/>
          </p:cNvSpPr>
          <p:nvPr>
            <p:ph type="dt" sz="half" idx="10"/>
          </p:nvPr>
        </p:nvSpPr>
        <p:spPr/>
        <p:txBody>
          <a:bodyPr/>
          <a:lstStyle/>
          <a:p>
            <a:fld id="{DCB87997-2EBF-4A3D-A5B6-58F3EBCC83F4}" type="datetime1">
              <a:rPr lang="en-US" smtClean="0"/>
              <a:t>11/6/2023</a:t>
            </a:fld>
            <a:endParaRPr lang="en-US" dirty="0"/>
          </a:p>
        </p:txBody>
      </p:sp>
      <p:sp>
        <p:nvSpPr>
          <p:cNvPr id="5" name="Footer Placeholder 4">
            <a:extLst>
              <a:ext uri="{FF2B5EF4-FFF2-40B4-BE49-F238E27FC236}">
                <a16:creationId xmlns:a16="http://schemas.microsoft.com/office/drawing/2014/main" id="{8E9D087F-F84E-4B7A-80CF-264587EEC98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37FF07-0CDF-40D1-98B0-9ABA5A920540}"/>
              </a:ext>
            </a:extLst>
          </p:cNvPr>
          <p:cNvSpPr>
            <a:spLocks noGrp="1"/>
          </p:cNvSpPr>
          <p:nvPr>
            <p:ph type="sldNum" sz="quarter" idx="12"/>
          </p:nvPr>
        </p:nvSpPr>
        <p:spPr/>
        <p:txBody>
          <a:bodyPr/>
          <a:lstStyle/>
          <a:p>
            <a:fld id="{A139E328-9CE7-45C9-8F07-A7104941DF3E}" type="slidenum">
              <a:rPr lang="en-US" smtClean="0"/>
              <a:t>‹#›</a:t>
            </a:fld>
            <a:endParaRPr lang="en-US" dirty="0"/>
          </a:p>
        </p:txBody>
      </p:sp>
    </p:spTree>
    <p:extLst>
      <p:ext uri="{BB962C8B-B14F-4D97-AF65-F5344CB8AC3E}">
        <p14:creationId xmlns:p14="http://schemas.microsoft.com/office/powerpoint/2010/main" val="22742866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11/6/2023</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176127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11/6/2023</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0331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59D5-0257-574A-B6EF-A7015AA6C84C}"/>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164B662-86C9-F446-980F-E1C63AF99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315F2CA-DBA9-3945-955D-B45A276F6ECE}"/>
              </a:ext>
            </a:extLst>
          </p:cNvPr>
          <p:cNvSpPr>
            <a:spLocks noGrp="1"/>
          </p:cNvSpPr>
          <p:nvPr>
            <p:ph type="sldNum" sz="quarter" idx="12"/>
          </p:nvPr>
        </p:nvSpPr>
        <p:spPr>
          <a:xfrm>
            <a:off x="10789920" y="6492875"/>
            <a:ext cx="1402080" cy="365125"/>
          </a:xfrm>
        </p:spPr>
        <p:txBody>
          <a:bodyPr/>
          <a:lstStyle/>
          <a:p>
            <a:fld id="{E033C6E5-ABCA-D247-98E1-2274F89B260E}" type="slidenum">
              <a:rPr lang="en-US" smtClean="0"/>
              <a:t>‹#›</a:t>
            </a:fld>
            <a:endParaRPr lang="en-US"/>
          </a:p>
        </p:txBody>
      </p:sp>
    </p:spTree>
    <p:extLst>
      <p:ext uri="{BB962C8B-B14F-4D97-AF65-F5344CB8AC3E}">
        <p14:creationId xmlns:p14="http://schemas.microsoft.com/office/powerpoint/2010/main" val="608108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1E1-8B32-C242-94F3-5D301F754343}"/>
              </a:ext>
            </a:extLst>
          </p:cNvPr>
          <p:cNvSpPr>
            <a:spLocks noGrp="1"/>
          </p:cNvSpPr>
          <p:nvPr>
            <p:ph type="title"/>
          </p:nvPr>
        </p:nvSpPr>
        <p:spPr>
          <a:xfrm>
            <a:off x="831850" y="1709738"/>
            <a:ext cx="10515600" cy="2852737"/>
          </a:xfrm>
        </p:spPr>
        <p:txBody>
          <a:bodyPr anchor="b">
            <a:normAutofit/>
          </a:bodyPr>
          <a:lstStyle>
            <a:lvl1pP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5CC9AFA-2560-7F47-9ED2-D13507F048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D827C8F-D897-C449-B11F-9844E59375E1}"/>
              </a:ext>
            </a:extLst>
          </p:cNvPr>
          <p:cNvSpPr>
            <a:spLocks noGrp="1"/>
          </p:cNvSpPr>
          <p:nvPr>
            <p:ph type="sldNum" sz="quarter" idx="12"/>
          </p:nvPr>
        </p:nvSpPr>
        <p:spPr>
          <a:xfrm>
            <a:off x="11094720" y="6492875"/>
            <a:ext cx="1097280" cy="365125"/>
          </a:xfrm>
        </p:spPr>
        <p:txBody>
          <a:bodyPr/>
          <a:lstStyle/>
          <a:p>
            <a:fld id="{E033C6E5-ABCA-D247-98E1-2274F89B260E}" type="slidenum">
              <a:rPr lang="en-US" smtClean="0"/>
              <a:t>‹#›</a:t>
            </a:fld>
            <a:endParaRPr lang="en-US"/>
          </a:p>
        </p:txBody>
      </p:sp>
    </p:spTree>
    <p:extLst>
      <p:ext uri="{BB962C8B-B14F-4D97-AF65-F5344CB8AC3E}">
        <p14:creationId xmlns:p14="http://schemas.microsoft.com/office/powerpoint/2010/main" val="16212053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5039-CAB5-434A-A31B-B6CE221B2EA9}"/>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5670A9E-689A-F04C-A030-241E4D8D6940}"/>
              </a:ext>
            </a:extLst>
          </p:cNvPr>
          <p:cNvSpPr>
            <a:spLocks noGrp="1"/>
          </p:cNvSpPr>
          <p:nvPr>
            <p:ph type="sldNum" sz="quarter" idx="12"/>
          </p:nvPr>
        </p:nvSpPr>
        <p:spPr>
          <a:xfrm>
            <a:off x="11176000" y="6489065"/>
            <a:ext cx="1016000" cy="365125"/>
          </a:xfrm>
        </p:spPr>
        <p:txBody>
          <a:bodyPr/>
          <a:lstStyle/>
          <a:p>
            <a:fld id="{E033C6E5-ABCA-D247-98E1-2274F89B260E}" type="slidenum">
              <a:rPr lang="en-US" smtClean="0"/>
              <a:t>‹#›</a:t>
            </a:fld>
            <a:endParaRPr lang="en-US"/>
          </a:p>
        </p:txBody>
      </p:sp>
    </p:spTree>
    <p:extLst>
      <p:ext uri="{BB962C8B-B14F-4D97-AF65-F5344CB8AC3E}">
        <p14:creationId xmlns:p14="http://schemas.microsoft.com/office/powerpoint/2010/main" val="3297257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5B702-9549-1B41-A15F-85A6E855FE22}"/>
              </a:ext>
            </a:extLst>
          </p:cNvPr>
          <p:cNvSpPr>
            <a:spLocks noGrp="1"/>
          </p:cNvSpPr>
          <p:nvPr>
            <p:ph type="sldNum" sz="quarter" idx="12"/>
          </p:nvPr>
        </p:nvSpPr>
        <p:spPr>
          <a:xfrm>
            <a:off x="11257280" y="6492875"/>
            <a:ext cx="934720" cy="365125"/>
          </a:xfrm>
        </p:spPr>
        <p:txBody>
          <a:bodyPr/>
          <a:lstStyle/>
          <a:p>
            <a:fld id="{E033C6E5-ABCA-D247-98E1-2274F89B260E}" type="slidenum">
              <a:rPr lang="en-US" smtClean="0"/>
              <a:t>‹#›</a:t>
            </a:fld>
            <a:endParaRPr lang="en-US"/>
          </a:p>
        </p:txBody>
      </p:sp>
    </p:spTree>
    <p:extLst>
      <p:ext uri="{BB962C8B-B14F-4D97-AF65-F5344CB8AC3E}">
        <p14:creationId xmlns:p14="http://schemas.microsoft.com/office/powerpoint/2010/main" val="3883068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9428055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836985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2227733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4012479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2164799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194233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5172779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3"/>
            <a:ext cx="11795887" cy="458787"/>
          </a:xfrm>
          <a:prstGeom prst="rect">
            <a:avLst/>
          </a:prstGeom>
        </p:spPr>
        <p:txBody>
          <a:bodyPr lIns="101882" tIns="50941" rIns="101882" bIns="50941"/>
          <a:lstStyle/>
          <a:p>
            <a:r>
              <a:rPr lang="en-US"/>
              <a:t>Click to edit Master title style</a:t>
            </a:r>
          </a:p>
        </p:txBody>
      </p:sp>
      <p:sp>
        <p:nvSpPr>
          <p:cNvPr id="6" name="Slide Number Placeholder 5"/>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solidFill>
                  <a:srgbClr val="000000"/>
                </a:solidFill>
              </a:defRPr>
            </a:lvl1pPr>
          </a:lstStyle>
          <a:p>
            <a:pPr>
              <a:defRPr/>
            </a:pPr>
            <a:fld id="{C3A6A015-D8BD-4962-994E-6940FF2BE1B2}" type="slidenum">
              <a:rPr lang="en-US"/>
              <a:pPr>
                <a:defRPr/>
              </a:pPr>
              <a:t>‹#›</a:t>
            </a:fld>
            <a:endParaRPr lang="en-US"/>
          </a:p>
        </p:txBody>
      </p:sp>
      <p:sp>
        <p:nvSpPr>
          <p:cNvPr id="5" name="Rectangle 3"/>
          <p:cNvSpPr>
            <a:spLocks noGrp="1" noChangeArrowheads="1"/>
          </p:cNvSpPr>
          <p:nvPr>
            <p:ph idx="1"/>
          </p:nvPr>
        </p:nvSpPr>
        <p:spPr bwMode="auto">
          <a:xfrm>
            <a:off x="203199" y="755650"/>
            <a:ext cx="11700934" cy="579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87160" indent="-234098">
              <a:defRPr/>
            </a:lvl3pPr>
            <a:lvl4pPr marL="511893" indent="-165429">
              <a:defRPr/>
            </a:lvl4pPr>
            <a:lvl5pPr marL="736628" indent="-165429">
              <a:defRPr/>
            </a:lvl5pPr>
          </a:lstStyle>
          <a:p>
            <a:pPr lvl="0"/>
            <a:r>
              <a:rPr lang="en-US"/>
              <a:t>Click to         </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4490992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27312564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5021336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7975891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3318799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5011540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4724375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a:solidFill>
                <a:prstClr val="white"/>
              </a:solidFill>
            </a:endParaRPr>
          </a:p>
        </p:txBody>
      </p:sp>
    </p:spTree>
    <p:extLst>
      <p:ext uri="{BB962C8B-B14F-4D97-AF65-F5344CB8AC3E}">
        <p14:creationId xmlns:p14="http://schemas.microsoft.com/office/powerpoint/2010/main" val="23888496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 3 columns" userDrawn="1">
  <p:cSld name="Title + 3 column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Shape 50"/>
        <p:cNvGrpSpPr/>
        <p:nvPr/>
      </p:nvGrpSpPr>
      <p:grpSpPr>
        <a:xfrm>
          <a:off x="0" y="0"/>
          <a:ext cx="0" cy="0"/>
          <a:chOff x="0" y="0"/>
          <a:chExt cx="0" cy="0"/>
        </a:xfrm>
      </p:grpSpPr>
      <p:sp>
        <p:nvSpPr>
          <p:cNvPr id="52" name="Google Shape;52;p8"/>
          <p:cNvSpPr/>
          <p:nvPr/>
        </p:nvSpPr>
        <p:spPr>
          <a:xfrm rot="-5400000" flipH="1">
            <a:off x="5997033" y="-5211696"/>
            <a:ext cx="197600" cy="12192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algn="ctr"/>
            <a:endParaRPr sz="1800">
              <a:solidFill>
                <a:srgbClr val="FFFFFF"/>
              </a:solidFill>
              <a:latin typeface="Raleway" panose="020B0604020202020204" charset="0"/>
              <a:ea typeface="Calibri"/>
              <a:cs typeface="Calibri"/>
              <a:sym typeface="Calibri"/>
            </a:endParaRPr>
          </a:p>
        </p:txBody>
      </p:sp>
      <p:sp>
        <p:nvSpPr>
          <p:cNvPr id="53" name="Google Shape;53;p8"/>
          <p:cNvSpPr/>
          <p:nvPr/>
        </p:nvSpPr>
        <p:spPr>
          <a:xfrm>
            <a:off x="0" y="0"/>
            <a:ext cx="12192000" cy="771920"/>
          </a:xfrm>
          <a:prstGeom prst="rect">
            <a:avLst/>
          </a:prstGeom>
          <a:solidFill>
            <a:srgbClr val="FFFFFF"/>
          </a:solidFill>
          <a:ln>
            <a:noFill/>
          </a:ln>
        </p:spPr>
        <p:txBody>
          <a:bodyPr spcFirstLastPara="1" wrap="square" lIns="91425" tIns="91425" rIns="91425" bIns="91425" anchor="ctr" anchorCtr="0">
            <a:noAutofit/>
          </a:bodyPr>
          <a:lstStyle/>
          <a:p>
            <a:endParaRPr sz="1800">
              <a:solidFill>
                <a:prstClr val="black"/>
              </a:solidFill>
              <a:latin typeface="Raleway" panose="020B0604020202020204" charset="0"/>
            </a:endParaRPr>
          </a:p>
        </p:txBody>
      </p:sp>
      <p:sp>
        <p:nvSpPr>
          <p:cNvPr id="54" name="Google Shape;54;p8"/>
          <p:cNvSpPr/>
          <p:nvPr/>
        </p:nvSpPr>
        <p:spPr>
          <a:xfrm>
            <a:off x="0" y="1197308"/>
            <a:ext cx="12192000" cy="5660696"/>
          </a:xfrm>
          <a:prstGeom prst="rect">
            <a:avLst/>
          </a:prstGeom>
          <a:solidFill>
            <a:srgbClr val="FFFFFF"/>
          </a:solidFill>
          <a:ln>
            <a:noFill/>
          </a:ln>
        </p:spPr>
        <p:txBody>
          <a:bodyPr spcFirstLastPara="1" wrap="square" lIns="91425" tIns="91425" rIns="91425" bIns="91425" anchor="ctr" anchorCtr="0">
            <a:noAutofit/>
          </a:bodyPr>
          <a:lstStyle/>
          <a:p>
            <a:endParaRPr sz="1800">
              <a:solidFill>
                <a:prstClr val="black"/>
              </a:solidFill>
              <a:latin typeface="Raleway" panose="020B0604020202020204" charset="0"/>
            </a:endParaRPr>
          </a:p>
        </p:txBody>
      </p:sp>
      <p:sp>
        <p:nvSpPr>
          <p:cNvPr id="56" name="Google Shape;56;p8"/>
          <p:cNvSpPr txBox="1">
            <a:spLocks noGrp="1"/>
          </p:cNvSpPr>
          <p:nvPr>
            <p:ph type="title"/>
          </p:nvPr>
        </p:nvSpPr>
        <p:spPr>
          <a:xfrm>
            <a:off x="791433" y="0"/>
            <a:ext cx="10608800" cy="771920"/>
          </a:xfrm>
          <a:prstGeom prst="rect">
            <a:avLst/>
          </a:prstGeom>
        </p:spPr>
        <p:txBody>
          <a:bodyPr spcFirstLastPara="1" wrap="square" lIns="91425" tIns="91425" rIns="91425" bIns="91425" anchor="ctr" anchorCtr="0"/>
          <a:lstStyle>
            <a:lvl1pPr lvl="0" rtl="0">
              <a:spcBef>
                <a:spcPts val="0"/>
              </a:spcBef>
              <a:spcAft>
                <a:spcPts val="0"/>
              </a:spcAft>
              <a:buSzPts val="1600"/>
              <a:buNone/>
              <a:defRPr>
                <a:latin typeface="Raleway" panose="020B0604020202020204" charset="0"/>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60" name="Google Shape;60;p8"/>
          <p:cNvSpPr txBox="1">
            <a:spLocks noGrp="1"/>
          </p:cNvSpPr>
          <p:nvPr>
            <p:ph type="sldNum" idx="12"/>
          </p:nvPr>
        </p:nvSpPr>
        <p:spPr>
          <a:xfrm>
            <a:off x="791433" y="6418333"/>
            <a:ext cx="10608800" cy="439600"/>
          </a:xfrm>
          <a:prstGeom prst="rect">
            <a:avLst/>
          </a:prstGeom>
        </p:spPr>
        <p:txBody>
          <a:bodyPr spcFirstLastPara="1" wrap="square" lIns="91425" tIns="91425" rIns="91425" bIns="91425" anchor="ctr" anchorCtr="0">
            <a:noAutofit/>
          </a:bodyPr>
          <a:lstStyle>
            <a:lvl1pPr lvl="0">
              <a:buNone/>
              <a:defRPr>
                <a:latin typeface="Raleway" panose="020B060402020202020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prstClr val="black">
                    <a:tint val="75000"/>
                  </a:prstClr>
                </a:solidFill>
              </a:rPr>
              <a:pPr/>
              <a:t>‹#›</a:t>
            </a:fld>
            <a:endParaRPr lang="en">
              <a:solidFill>
                <a:prstClr val="black">
                  <a:tint val="75000"/>
                </a:prstClr>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0042" y="823967"/>
            <a:ext cx="549913" cy="334877"/>
          </a:xfrm>
          <a:prstGeom prst="rect">
            <a:avLst/>
          </a:prstGeom>
        </p:spPr>
      </p:pic>
    </p:spTree>
    <p:extLst>
      <p:ext uri="{BB962C8B-B14F-4D97-AF65-F5344CB8AC3E}">
        <p14:creationId xmlns:p14="http://schemas.microsoft.com/office/powerpoint/2010/main" val="10655323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3_Section Header">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28953"/>
            <a:ext cx="12209795" cy="6729047"/>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11/6/2023</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91399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3913"/>
            <a:ext cx="10972800" cy="1018440"/>
          </a:xfrm>
        </p:spPr>
        <p:txBody>
          <a:bodyPr>
            <a:normAutofit/>
          </a:bodyPr>
          <a:lstStyle>
            <a:lvl1pPr>
              <a:defRPr sz="2800" b="1" baseline="0"/>
            </a:lvl1pPr>
          </a:lstStyle>
          <a:p>
            <a:endParaRPr lang="en-US" dirty="0"/>
          </a:p>
        </p:txBody>
      </p:sp>
      <p:sp>
        <p:nvSpPr>
          <p:cNvPr id="3" name="Content Placeholder 2"/>
          <p:cNvSpPr>
            <a:spLocks noGrp="1"/>
          </p:cNvSpPr>
          <p:nvPr>
            <p:ph idx="1" hasCustomPrompt="1"/>
          </p:nvPr>
        </p:nvSpPr>
        <p:spPr>
          <a:xfrm>
            <a:off x="737392" y="1444239"/>
            <a:ext cx="10845008" cy="4900129"/>
          </a:xfrm>
        </p:spPr>
        <p:txBody>
          <a:bodyPr/>
          <a:lstStyle>
            <a:lvl1pPr marL="230188" indent="-230188">
              <a:buSzPct val="120000"/>
              <a:buFont typeface="Arial" panose="020B0604020202020204" pitchFamily="34" charset="0"/>
              <a:buChar char="•"/>
              <a:defRPr/>
            </a:lvl1pPr>
            <a:lvl2pPr marL="684213" indent="-227013">
              <a:buSzPct val="60000"/>
              <a:buFont typeface="Wingdings" panose="05000000000000000000" pitchFamily="2" charset="2"/>
              <a:buChar char="q"/>
              <a:defRPr sz="2000"/>
            </a:lvl2pPr>
            <a:lvl3pPr marL="1143000" indent="-228600">
              <a:buSzPct val="80000"/>
              <a:buFont typeface="Courier New" panose="02070309020205020404" pitchFamily="49" charset="0"/>
              <a:buChar char="o"/>
              <a:defRPr sz="1800"/>
            </a:lvl3pPr>
          </a:lstStyle>
          <a:p>
            <a:pPr lvl="0"/>
            <a:r>
              <a:rPr lang="en-US" dirty="0"/>
              <a:t>Enter appropriate text</a:t>
            </a:r>
          </a:p>
          <a:p>
            <a:pPr lvl="1"/>
            <a:r>
              <a:rPr lang="en-US" dirty="0"/>
              <a:t>Xxx</a:t>
            </a:r>
          </a:p>
          <a:p>
            <a:pPr lvl="2"/>
            <a:r>
              <a:rPr lang="en-US" dirty="0"/>
              <a:t>xxx</a:t>
            </a:r>
          </a:p>
        </p:txBody>
      </p:sp>
      <p:sp>
        <p:nvSpPr>
          <p:cNvPr id="6" name="Slide Number Placeholder 5"/>
          <p:cNvSpPr>
            <a:spLocks noGrp="1"/>
          </p:cNvSpPr>
          <p:nvPr>
            <p:ph type="sldNum" sz="quarter" idx="12"/>
          </p:nvPr>
        </p:nvSpPr>
        <p:spPr>
          <a:xfrm>
            <a:off x="10319072" y="6356351"/>
            <a:ext cx="1263328" cy="365125"/>
          </a:xfrm>
          <a:prstGeom prst="rect">
            <a:avLst/>
          </a:prstGeom>
        </p:spPr>
        <p:txBody>
          <a:bodyPr/>
          <a:lstStyle>
            <a:lvl1pPr>
              <a:defRPr sz="1400" b="0"/>
            </a:lvl1pPr>
          </a:lstStyle>
          <a:p>
            <a:fld id="{DCD57FC4-C305-C246-BAEE-1D022AE99BB3}" type="slidenum">
              <a:rPr lang="en-US" smtClean="0"/>
              <a:pPr/>
              <a:t>‹#›</a:t>
            </a:fld>
            <a:endParaRPr lang="en-US" dirty="0"/>
          </a:p>
        </p:txBody>
      </p:sp>
      <p:cxnSp>
        <p:nvCxnSpPr>
          <p:cNvPr id="7" name="Straight Connector 6"/>
          <p:cNvCxnSpPr/>
          <p:nvPr userDrawn="1"/>
        </p:nvCxnSpPr>
        <p:spPr>
          <a:xfrm>
            <a:off x="0" y="108037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Footer Placeholder 1">
            <a:extLst>
              <a:ext uri="{FF2B5EF4-FFF2-40B4-BE49-F238E27FC236}">
                <a16:creationId xmlns:a16="http://schemas.microsoft.com/office/drawing/2014/main" id="{9FB6F53C-5568-4DFA-8258-326E240D011F}"/>
              </a:ext>
            </a:extLst>
          </p:cNvPr>
          <p:cNvSpPr>
            <a:spLocks noGrp="1"/>
          </p:cNvSpPr>
          <p:nvPr>
            <p:ph type="ftr" sz="quarter" idx="3"/>
          </p:nvPr>
        </p:nvSpPr>
        <p:spPr>
          <a:xfrm>
            <a:off x="3598534" y="6356351"/>
            <a:ext cx="5051281" cy="365125"/>
          </a:xfrm>
          <a:prstGeom prst="rect">
            <a:avLst/>
          </a:prstGeom>
        </p:spPr>
        <p:txBody>
          <a:bodyPr/>
          <a:lstStyle>
            <a:lvl1pPr algn="ctr">
              <a:defRPr sz="1600">
                <a:solidFill>
                  <a:schemeClr val="tx1"/>
                </a:solidFill>
              </a:defRPr>
            </a:lvl1pPr>
          </a:lstStyle>
          <a:p>
            <a:r>
              <a:rPr lang="en-US" dirty="0"/>
              <a:t>51st International Conference on Environmental Systems July 10-14, 2022</a:t>
            </a:r>
          </a:p>
        </p:txBody>
      </p:sp>
    </p:spTree>
    <p:extLst>
      <p:ext uri="{BB962C8B-B14F-4D97-AF65-F5344CB8AC3E}">
        <p14:creationId xmlns:p14="http://schemas.microsoft.com/office/powerpoint/2010/main" val="26349049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A12194C5-4186-4BE9-AE80-22AC1ED57382}"/>
              </a:ext>
            </a:extLst>
          </p:cNvPr>
          <p:cNvSpPr>
            <a:spLocks noGrp="1"/>
          </p:cNvSpPr>
          <p:nvPr>
            <p:ph type="sldNum" sz="quarter" idx="12"/>
          </p:nvPr>
        </p:nvSpPr>
        <p:spPr>
          <a:xfrm>
            <a:off x="10319072" y="6356351"/>
            <a:ext cx="1263328" cy="365125"/>
          </a:xfrm>
          <a:prstGeom prst="rect">
            <a:avLst/>
          </a:prstGeom>
        </p:spPr>
        <p:txBody>
          <a:bodyPr/>
          <a:lstStyle>
            <a:lvl1pPr>
              <a:defRPr sz="1400" b="0"/>
            </a:lvl1pPr>
          </a:lstStyle>
          <a:p>
            <a:fld id="{DCD57FC4-C305-C246-BAEE-1D022AE99BB3}" type="slidenum">
              <a:rPr lang="en-US" smtClean="0"/>
              <a:pPr/>
              <a:t>‹#›</a:t>
            </a:fld>
            <a:endParaRPr lang="en-US" dirty="0"/>
          </a:p>
        </p:txBody>
      </p:sp>
    </p:spTree>
    <p:extLst>
      <p:ext uri="{BB962C8B-B14F-4D97-AF65-F5344CB8AC3E}">
        <p14:creationId xmlns:p14="http://schemas.microsoft.com/office/powerpoint/2010/main" val="7942644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p>
        </p:txBody>
      </p:sp>
      <p:sp>
        <p:nvSpPr>
          <p:cNvPr id="3" name="Content Placeholder 2"/>
          <p:cNvSpPr>
            <a:spLocks noGrp="1"/>
          </p:cNvSpPr>
          <p:nvPr>
            <p:ph idx="1"/>
          </p:nvPr>
        </p:nvSpPr>
        <p:spPr>
          <a:xfrm>
            <a:off x="609599" y="1003303"/>
            <a:ext cx="11385941"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9235440" y="6492240"/>
            <a:ext cx="2844800" cy="274320"/>
          </a:xfrm>
        </p:spPr>
        <p:txBody>
          <a:bodyPr/>
          <a:lstStyle>
            <a:lvl1pPr>
              <a:defRPr/>
            </a:lvl1pPr>
          </a:lstStyle>
          <a:p>
            <a:pPr>
              <a:defRPr/>
            </a:pPr>
            <a:fld id="{2FB12537-B55F-1D4C-AACF-3B10E7522722}" type="slidenum">
              <a:rPr lang="en-US"/>
              <a:pPr>
                <a:defRPr/>
              </a:pPr>
              <a:t>‹#›</a:t>
            </a:fld>
            <a:endParaRPr lang="en-US" dirty="0"/>
          </a:p>
        </p:txBody>
      </p:sp>
      <p:sp>
        <p:nvSpPr>
          <p:cNvPr id="6" name="Footer Placeholder 8">
            <a:extLst>
              <a:ext uri="{FF2B5EF4-FFF2-40B4-BE49-F238E27FC236}">
                <a16:creationId xmlns:a16="http://schemas.microsoft.com/office/drawing/2014/main" id="{120087D1-089D-4713-AA0A-AA3330A2B97F}"/>
              </a:ext>
            </a:extLst>
          </p:cNvPr>
          <p:cNvSpPr txBox="1">
            <a:spLocks/>
          </p:cNvSpPr>
          <p:nvPr userDrawn="1"/>
        </p:nvSpPr>
        <p:spPr>
          <a:xfrm>
            <a:off x="284337" y="6492240"/>
            <a:ext cx="11623325" cy="27432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marR="0" indent="0" algn="l" defTabSz="457200" rtl="0" eaLnBrk="1" fontAlgn="base" latinLnBrk="0" hangingPunct="1">
              <a:lnSpc>
                <a:spcPct val="100000"/>
              </a:lnSpc>
              <a:spcBef>
                <a:spcPct val="0"/>
              </a:spcBef>
              <a:spcAft>
                <a:spcPct val="0"/>
              </a:spcAft>
              <a:buClrTx/>
              <a:buSzTx/>
              <a:buFontTx/>
              <a:buNone/>
              <a:tabLst/>
              <a:defRPr sz="900" kern="1200">
                <a:solidFill>
                  <a:schemeClr val="tx1"/>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cs typeface="Arial" charset="0"/>
              </a:rPr>
              <a:t>Exploration Capabilities Quarterly Review, Jan 31-Feb 2, 2023</a:t>
            </a:r>
          </a:p>
        </p:txBody>
      </p:sp>
    </p:spTree>
    <p:extLst>
      <p:ext uri="{BB962C8B-B14F-4D97-AF65-F5344CB8AC3E}">
        <p14:creationId xmlns:p14="http://schemas.microsoft.com/office/powerpoint/2010/main" val="3887819328"/>
      </p:ext>
    </p:extLst>
  </p:cSld>
  <p:clrMapOvr>
    <a:masterClrMapping/>
  </p:clrMapOvr>
  <p:transition advClick="0"/>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5">
            <a:extLst>
              <a:ext uri="{FF2B5EF4-FFF2-40B4-BE49-F238E27FC236}">
                <a16:creationId xmlns:a16="http://schemas.microsoft.com/office/drawing/2014/main" id="{B1B833CF-CA6A-4569-A3B9-357EAF8462C3}"/>
              </a:ext>
            </a:extLst>
          </p:cNvPr>
          <p:cNvSpPr txBox="1">
            <a:spLocks/>
          </p:cNvSpPr>
          <p:nvPr userDrawn="1"/>
        </p:nvSpPr>
        <p:spPr>
          <a:xfrm>
            <a:off x="9235440" y="6492240"/>
            <a:ext cx="2844800" cy="27432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FB12537-B55F-1D4C-AACF-3B10E7522722}" type="slidenum">
              <a:rPr lang="en-US" smtClean="0"/>
              <a:pPr>
                <a:defRPr/>
              </a:pPr>
              <a:t>‹#›</a:t>
            </a:fld>
            <a:endParaRPr lang="en-US" dirty="0"/>
          </a:p>
        </p:txBody>
      </p:sp>
      <p:sp>
        <p:nvSpPr>
          <p:cNvPr id="5" name="Footer Placeholder 8">
            <a:extLst>
              <a:ext uri="{FF2B5EF4-FFF2-40B4-BE49-F238E27FC236}">
                <a16:creationId xmlns:a16="http://schemas.microsoft.com/office/drawing/2014/main" id="{8FBE5DFF-3C85-4DE9-A410-4D20E3934BA1}"/>
              </a:ext>
            </a:extLst>
          </p:cNvPr>
          <p:cNvSpPr txBox="1">
            <a:spLocks/>
          </p:cNvSpPr>
          <p:nvPr userDrawn="1"/>
        </p:nvSpPr>
        <p:spPr>
          <a:xfrm>
            <a:off x="315384" y="6537804"/>
            <a:ext cx="11623325" cy="27432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marR="0" indent="0" algn="l" defTabSz="457200" rtl="0" eaLnBrk="1" fontAlgn="base" latinLnBrk="0" hangingPunct="1">
              <a:lnSpc>
                <a:spcPct val="100000"/>
              </a:lnSpc>
              <a:spcBef>
                <a:spcPct val="0"/>
              </a:spcBef>
              <a:spcAft>
                <a:spcPct val="0"/>
              </a:spcAft>
              <a:buClrTx/>
              <a:buSzTx/>
              <a:buFontTx/>
              <a:buNone/>
              <a:tabLst/>
              <a:defRPr sz="900" kern="1200">
                <a:solidFill>
                  <a:schemeClr val="tx1"/>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cs typeface="Arial" charset="0"/>
              </a:rPr>
              <a:t>Exploration Capabilities Quarterly Review, Jan 31-Feb 2, 2023</a:t>
            </a:r>
          </a:p>
        </p:txBody>
      </p:sp>
    </p:spTree>
    <p:extLst>
      <p:ext uri="{BB962C8B-B14F-4D97-AF65-F5344CB8AC3E}">
        <p14:creationId xmlns:p14="http://schemas.microsoft.com/office/powerpoint/2010/main" val="3978279709"/>
      </p:ext>
    </p:extLst>
  </p:cSld>
  <p:clrMapOvr>
    <a:masterClrMapping/>
  </p:clrMapOvr>
  <p:transition advClick="0"/>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SCaN 2_Title and Content">
    <p:spTree>
      <p:nvGrpSpPr>
        <p:cNvPr id="1" name=""/>
        <p:cNvGrpSpPr/>
        <p:nvPr/>
      </p:nvGrpSpPr>
      <p:grpSpPr>
        <a:xfrm>
          <a:off x="0" y="0"/>
          <a:ext cx="0" cy="0"/>
          <a:chOff x="0" y="0"/>
          <a:chExt cx="0" cy="0"/>
        </a:xfrm>
      </p:grpSpPr>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6"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273" smtClean="0">
                <a:solidFill>
                  <a:schemeClr val="bg1"/>
                </a:solidFill>
              </a:rPr>
              <a:pPr algn="r"/>
              <a:t>‹#›</a:t>
            </a:fld>
            <a:endParaRPr lang="en-US" sz="1273" dirty="0">
              <a:solidFill>
                <a:schemeClr val="bg1"/>
              </a:solidFill>
            </a:endParaRPr>
          </a:p>
        </p:txBody>
      </p:sp>
      <p:sp>
        <p:nvSpPr>
          <p:cNvPr id="5" name="Text Placeholder 6">
            <a:extLst>
              <a:ext uri="{FF2B5EF4-FFF2-40B4-BE49-F238E27FC236}">
                <a16:creationId xmlns:a16="http://schemas.microsoft.com/office/drawing/2014/main" id="{006DE846-0AF6-4CC8-9129-2789D78D7433}"/>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6" name="Text Placeholder 6">
            <a:extLst>
              <a:ext uri="{FF2B5EF4-FFF2-40B4-BE49-F238E27FC236}">
                <a16:creationId xmlns:a16="http://schemas.microsoft.com/office/drawing/2014/main" id="{F63030EF-D373-406A-8E29-9A61893138D9}"/>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bg1"/>
                </a:solidFill>
                <a:latin typeface="Arial" panose="020B0604020202020204" pitchFamily="34" charset="0"/>
                <a:cs typeface="Arial" panose="020B0604020202020204" pitchFamily="34" charset="0"/>
              </a:defRPr>
            </a:lvl1pPr>
            <a:lvl2pPr marL="457200" indent="0" algn="ctr">
              <a:buNone/>
              <a:defRPr sz="1600">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Tree>
    <p:extLst>
      <p:ext uri="{BB962C8B-B14F-4D97-AF65-F5344CB8AC3E}">
        <p14:creationId xmlns:p14="http://schemas.microsoft.com/office/powerpoint/2010/main" val="4003820891"/>
      </p:ext>
    </p:extLst>
  </p:cSld>
  <p:clrMapOvr>
    <a:masterClrMapping/>
  </p:clrMapOvr>
  <p:transition spd="slow" advClick="0">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59D5-0257-574A-B6EF-A7015AA6C84C}"/>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164B662-86C9-F446-980F-E1C63AF99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315F2CA-DBA9-3945-955D-B45A276F6ECE}"/>
              </a:ext>
            </a:extLst>
          </p:cNvPr>
          <p:cNvSpPr>
            <a:spLocks noGrp="1"/>
          </p:cNvSpPr>
          <p:nvPr>
            <p:ph type="sldNum" sz="quarter" idx="12"/>
          </p:nvPr>
        </p:nvSpPr>
        <p:spPr>
          <a:xfrm>
            <a:off x="10789920" y="6492875"/>
            <a:ext cx="14020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5571999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193E-7458-9346-B0CB-CDAE39471BD8}"/>
              </a:ext>
            </a:extLst>
          </p:cNvPr>
          <p:cNvSpPr>
            <a:spLocks noGrp="1"/>
          </p:cNvSpPr>
          <p:nvPr>
            <p:ph type="title"/>
          </p:nvPr>
        </p:nvSpPr>
        <p:spPr>
          <a:xfrm>
            <a:off x="241110" y="151028"/>
            <a:ext cx="10515600" cy="568411"/>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20D92B2-9173-6445-B0A1-4DA0C7B9A5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F3A73C-608E-554F-AD0E-7ED075BC6386}"/>
              </a:ext>
            </a:extLst>
          </p:cNvPr>
          <p:cNvSpPr>
            <a:spLocks noGrp="1"/>
          </p:cNvSpPr>
          <p:nvPr>
            <p:ph type="sldNum" sz="quarter" idx="12"/>
          </p:nvPr>
        </p:nvSpPr>
        <p:spPr>
          <a:xfrm>
            <a:off x="11106664" y="6489065"/>
            <a:ext cx="1085335"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5616326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1E1-8B32-C242-94F3-5D301F754343}"/>
              </a:ext>
            </a:extLst>
          </p:cNvPr>
          <p:cNvSpPr>
            <a:spLocks noGrp="1"/>
          </p:cNvSpPr>
          <p:nvPr>
            <p:ph type="title"/>
          </p:nvPr>
        </p:nvSpPr>
        <p:spPr>
          <a:xfrm>
            <a:off x="831850" y="1709738"/>
            <a:ext cx="10515600" cy="2852737"/>
          </a:xfrm>
        </p:spPr>
        <p:txBody>
          <a:bodyPr anchor="b">
            <a:normAutofit/>
          </a:bodyPr>
          <a:lstStyle>
            <a:lvl1pP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5CC9AFA-2560-7F47-9ED2-D13507F048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D827C8F-D897-C449-B11F-9844E59375E1}"/>
              </a:ext>
            </a:extLst>
          </p:cNvPr>
          <p:cNvSpPr>
            <a:spLocks noGrp="1"/>
          </p:cNvSpPr>
          <p:nvPr>
            <p:ph type="sldNum" sz="quarter" idx="12"/>
          </p:nvPr>
        </p:nvSpPr>
        <p:spPr>
          <a:xfrm>
            <a:off x="11094720" y="6492875"/>
            <a:ext cx="10972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6343157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D58C-3855-264E-93C9-CB41B490ACB8}"/>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4517B2E-54EF-E242-8BD8-9CAD2D29AE2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21FFA8-EC25-0840-AF98-0B2911C2E71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2063B49-3942-434A-9D0E-18847E7076DC}"/>
              </a:ext>
            </a:extLst>
          </p:cNvPr>
          <p:cNvSpPr>
            <a:spLocks noGrp="1"/>
          </p:cNvSpPr>
          <p:nvPr>
            <p:ph type="sldNum" sz="quarter" idx="12"/>
          </p:nvPr>
        </p:nvSpPr>
        <p:spPr>
          <a:xfrm>
            <a:off x="10850880" y="6499225"/>
            <a:ext cx="13411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21490977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87C4D-B96A-4746-A677-FA35AA44E4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CE81AC-8D13-104B-830D-C5A139AA92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5169FF-F4F7-9144-A13F-6415679954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F4E988-A24B-E148-9AB4-5C3233A2FB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6734B1-8942-AC49-8C08-80EDDFE1E4F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8FF3D265-F3BE-2B4E-8886-0A042EE7668B}"/>
              </a:ext>
            </a:extLst>
          </p:cNvPr>
          <p:cNvSpPr>
            <a:spLocks noGrp="1"/>
          </p:cNvSpPr>
          <p:nvPr>
            <p:ph type="sldNum" sz="quarter" idx="12"/>
          </p:nvPr>
        </p:nvSpPr>
        <p:spPr>
          <a:xfrm>
            <a:off x="11355388" y="6492875"/>
            <a:ext cx="836612"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7978758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5039-CAB5-434A-A31B-B6CE221B2EA9}"/>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5670A9E-689A-F04C-A030-241E4D8D6940}"/>
              </a:ext>
            </a:extLst>
          </p:cNvPr>
          <p:cNvSpPr>
            <a:spLocks noGrp="1"/>
          </p:cNvSpPr>
          <p:nvPr>
            <p:ph type="sldNum" sz="quarter" idx="12"/>
          </p:nvPr>
        </p:nvSpPr>
        <p:spPr>
          <a:xfrm>
            <a:off x="11176000" y="6489065"/>
            <a:ext cx="101600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26317714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5B702-9549-1B41-A15F-85A6E855FE22}"/>
              </a:ext>
            </a:extLst>
          </p:cNvPr>
          <p:cNvSpPr>
            <a:spLocks noGrp="1"/>
          </p:cNvSpPr>
          <p:nvPr>
            <p:ph type="sldNum" sz="quarter" idx="12"/>
          </p:nvPr>
        </p:nvSpPr>
        <p:spPr>
          <a:xfrm>
            <a:off x="11257280" y="6492875"/>
            <a:ext cx="9347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922236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5092342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5957638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5696487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6603179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149032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34665092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3"/>
            <a:ext cx="11795887" cy="458787"/>
          </a:xfrm>
          <a:prstGeom prst="rect">
            <a:avLst/>
          </a:prstGeom>
        </p:spPr>
        <p:txBody>
          <a:bodyPr lIns="101882" tIns="50941" rIns="101882" bIns="50941"/>
          <a:lstStyle/>
          <a:p>
            <a:r>
              <a:rPr lang="en-US"/>
              <a:t>Click to edit Master title style</a:t>
            </a:r>
          </a:p>
        </p:txBody>
      </p:sp>
      <p:sp>
        <p:nvSpPr>
          <p:cNvPr id="6" name="Slide Number Placeholder 5"/>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203199" y="755650"/>
            <a:ext cx="11700934" cy="579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87160" indent="-234098">
              <a:defRPr/>
            </a:lvl3pPr>
            <a:lvl4pPr marL="511893" indent="-165429">
              <a:defRPr/>
            </a:lvl4pPr>
            <a:lvl5pPr marL="736628" indent="-165429">
              <a:defRPr/>
            </a:lvl5pPr>
          </a:lstStyle>
          <a:p>
            <a:pPr lvl="0"/>
            <a:r>
              <a:rPr lang="en-US"/>
              <a:t>Click to         </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40206503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0347991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22687949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4480526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6327381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2656718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4402007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3562508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6F1D83-E553-1147-AFA6-C856D0029701}"/>
              </a:ext>
            </a:extLst>
          </p:cNvPr>
          <p:cNvSpPr/>
          <p:nvPr userDrawn="1"/>
        </p:nvSpPr>
        <p:spPr>
          <a:xfrm>
            <a:off x="-25216" y="-17775"/>
            <a:ext cx="12217216" cy="68757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56527" y="1273878"/>
            <a:ext cx="11333043" cy="5584122"/>
          </a:xfrm>
          <a:prstGeom prst="rect">
            <a:avLst/>
          </a:prstGeom>
        </p:spPr>
      </p:pic>
      <p:sp>
        <p:nvSpPr>
          <p:cNvPr id="18" name="Rectangle 17">
            <a:extLst>
              <a:ext uri="{FF2B5EF4-FFF2-40B4-BE49-F238E27FC236}">
                <a16:creationId xmlns:a16="http://schemas.microsoft.com/office/drawing/2014/main" id="{3AC3942B-3506-DD42-AF29-C91638E61F73}"/>
              </a:ext>
            </a:extLst>
          </p:cNvPr>
          <p:cNvSpPr/>
          <p:nvPr userDrawn="1"/>
        </p:nvSpPr>
        <p:spPr>
          <a:xfrm>
            <a:off x="-11262" y="17774"/>
            <a:ext cx="4953965" cy="6858000"/>
          </a:xfrm>
          <a:prstGeom prst="rect">
            <a:avLst/>
          </a:prstGeom>
          <a:gradFill>
            <a:gsLst>
              <a:gs pos="0">
                <a:schemeClr val="tx1"/>
              </a:gs>
              <a:gs pos="51000">
                <a:srgbClr val="000000"/>
              </a:gs>
              <a:gs pos="100000">
                <a:schemeClr val="tx1">
                  <a:alpha val="0"/>
                </a:schemeClr>
              </a:gs>
              <a:gs pos="80000">
                <a:schemeClr val="tx1">
                  <a:alpha val="3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59">
            <a:extLst>
              <a:ext uri="{FF2B5EF4-FFF2-40B4-BE49-F238E27FC236}">
                <a16:creationId xmlns:a16="http://schemas.microsoft.com/office/drawing/2014/main" id="{74703A09-AA95-0E43-A44F-1C0E32364548}"/>
              </a:ext>
            </a:extLst>
          </p:cNvPr>
          <p:cNvGrpSpPr/>
          <p:nvPr userDrawn="1"/>
        </p:nvGrpSpPr>
        <p:grpSpPr>
          <a:xfrm>
            <a:off x="-513346" y="-28601"/>
            <a:ext cx="3244986" cy="6909751"/>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17" name="Rectangle 16">
            <a:extLst>
              <a:ext uri="{FF2B5EF4-FFF2-40B4-BE49-F238E27FC236}">
                <a16:creationId xmlns:a16="http://schemas.microsoft.com/office/drawing/2014/main" id="{5AD0C788-D8EB-BE48-809F-B175CFD56A4E}"/>
              </a:ext>
            </a:extLst>
          </p:cNvPr>
          <p:cNvSpPr/>
          <p:nvPr userDrawn="1"/>
        </p:nvSpPr>
        <p:spPr>
          <a:xfrm flipH="1">
            <a:off x="7129850" y="-7943"/>
            <a:ext cx="5062150" cy="1630265"/>
          </a:xfrm>
          <a:prstGeom prst="rect">
            <a:avLst/>
          </a:prstGeom>
          <a:gradFill flip="none" rotWithShape="1">
            <a:gsLst>
              <a:gs pos="0">
                <a:schemeClr val="tx1"/>
              </a:gs>
              <a:gs pos="31000">
                <a:srgbClr val="000000"/>
              </a:gs>
              <a:gs pos="100000">
                <a:schemeClr val="tx1">
                  <a:alpha val="0"/>
                </a:schemeClr>
              </a:gs>
              <a:gs pos="90001">
                <a:srgbClr val="000000">
                  <a:alpha val="0"/>
                </a:srgbClr>
              </a:gs>
              <a:gs pos="67000">
                <a:schemeClr val="tx1">
                  <a:alpha val="33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328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 3 columns" userDrawn="1">
  <p:cSld name="Title + 3 column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Shape 50"/>
        <p:cNvGrpSpPr/>
        <p:nvPr/>
      </p:nvGrpSpPr>
      <p:grpSpPr>
        <a:xfrm>
          <a:off x="0" y="0"/>
          <a:ext cx="0" cy="0"/>
          <a:chOff x="0" y="0"/>
          <a:chExt cx="0" cy="0"/>
        </a:xfrm>
      </p:grpSpPr>
      <p:sp>
        <p:nvSpPr>
          <p:cNvPr id="52" name="Google Shape;52;p8"/>
          <p:cNvSpPr/>
          <p:nvPr/>
        </p:nvSpPr>
        <p:spPr>
          <a:xfrm rot="-5400000" flipH="1">
            <a:off x="5997033" y="-5211696"/>
            <a:ext cx="197600" cy="12192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algn="ctr"/>
            <a:endParaRPr sz="1800" dirty="0">
              <a:solidFill>
                <a:srgbClr val="FFFFFF"/>
              </a:solidFill>
              <a:latin typeface="Raleway" panose="020B0604020202020204" charset="0"/>
              <a:ea typeface="Calibri"/>
              <a:cs typeface="Calibri"/>
              <a:sym typeface="Calibri"/>
            </a:endParaRPr>
          </a:p>
        </p:txBody>
      </p:sp>
      <p:sp>
        <p:nvSpPr>
          <p:cNvPr id="53" name="Google Shape;53;p8"/>
          <p:cNvSpPr/>
          <p:nvPr/>
        </p:nvSpPr>
        <p:spPr>
          <a:xfrm>
            <a:off x="0" y="0"/>
            <a:ext cx="12192000" cy="771920"/>
          </a:xfrm>
          <a:prstGeom prst="rect">
            <a:avLst/>
          </a:prstGeom>
          <a:solidFill>
            <a:srgbClr val="FFFFFF"/>
          </a:solidFill>
          <a:ln>
            <a:noFill/>
          </a:ln>
        </p:spPr>
        <p:txBody>
          <a:bodyPr spcFirstLastPara="1" wrap="square" lIns="91425" tIns="91425" rIns="91425" bIns="91425" anchor="ctr" anchorCtr="0">
            <a:noAutofit/>
          </a:bodyPr>
          <a:lstStyle/>
          <a:p>
            <a:endParaRPr sz="1800" dirty="0">
              <a:solidFill>
                <a:prstClr val="black"/>
              </a:solidFill>
              <a:latin typeface="Raleway" panose="020B0604020202020204" charset="0"/>
            </a:endParaRPr>
          </a:p>
        </p:txBody>
      </p:sp>
      <p:sp>
        <p:nvSpPr>
          <p:cNvPr id="54" name="Google Shape;54;p8"/>
          <p:cNvSpPr/>
          <p:nvPr/>
        </p:nvSpPr>
        <p:spPr>
          <a:xfrm>
            <a:off x="0" y="1197308"/>
            <a:ext cx="12192000" cy="5660696"/>
          </a:xfrm>
          <a:prstGeom prst="rect">
            <a:avLst/>
          </a:prstGeom>
          <a:solidFill>
            <a:srgbClr val="FFFFFF"/>
          </a:solidFill>
          <a:ln>
            <a:noFill/>
          </a:ln>
        </p:spPr>
        <p:txBody>
          <a:bodyPr spcFirstLastPara="1" wrap="square" lIns="91425" tIns="91425" rIns="91425" bIns="91425" anchor="ctr" anchorCtr="0">
            <a:noAutofit/>
          </a:bodyPr>
          <a:lstStyle/>
          <a:p>
            <a:endParaRPr sz="1800" dirty="0">
              <a:solidFill>
                <a:prstClr val="black"/>
              </a:solidFill>
              <a:latin typeface="Raleway" panose="020B0604020202020204" charset="0"/>
            </a:endParaRPr>
          </a:p>
        </p:txBody>
      </p:sp>
      <p:sp>
        <p:nvSpPr>
          <p:cNvPr id="56" name="Google Shape;56;p8"/>
          <p:cNvSpPr txBox="1">
            <a:spLocks noGrp="1"/>
          </p:cNvSpPr>
          <p:nvPr>
            <p:ph type="title"/>
          </p:nvPr>
        </p:nvSpPr>
        <p:spPr>
          <a:xfrm>
            <a:off x="791433" y="0"/>
            <a:ext cx="10608800" cy="771920"/>
          </a:xfrm>
          <a:prstGeom prst="rect">
            <a:avLst/>
          </a:prstGeom>
        </p:spPr>
        <p:txBody>
          <a:bodyPr spcFirstLastPara="1" wrap="square" lIns="91425" tIns="91425" rIns="91425" bIns="91425" anchor="ctr" anchorCtr="0"/>
          <a:lstStyle>
            <a:lvl1pPr lvl="0" rtl="0">
              <a:spcBef>
                <a:spcPts val="0"/>
              </a:spcBef>
              <a:spcAft>
                <a:spcPts val="0"/>
              </a:spcAft>
              <a:buSzPts val="1600"/>
              <a:buNone/>
              <a:defRPr>
                <a:latin typeface="Raleway" panose="020B0604020202020204" charset="0"/>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60" name="Google Shape;60;p8"/>
          <p:cNvSpPr txBox="1">
            <a:spLocks noGrp="1"/>
          </p:cNvSpPr>
          <p:nvPr>
            <p:ph type="sldNum" idx="12"/>
          </p:nvPr>
        </p:nvSpPr>
        <p:spPr>
          <a:xfrm>
            <a:off x="791433" y="6418333"/>
            <a:ext cx="10608800" cy="439600"/>
          </a:xfrm>
          <a:prstGeom prst="rect">
            <a:avLst/>
          </a:prstGeom>
        </p:spPr>
        <p:txBody>
          <a:bodyPr spcFirstLastPara="1" wrap="square" lIns="91425" tIns="91425" rIns="91425" bIns="91425" anchor="ctr" anchorCtr="0">
            <a:noAutofit/>
          </a:bodyPr>
          <a:lstStyle>
            <a:lvl1pPr lvl="0">
              <a:buNone/>
              <a:defRPr>
                <a:latin typeface="Raleway" panose="020B060402020202020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prstClr val="black">
                    <a:tint val="75000"/>
                  </a:prstClr>
                </a:solidFill>
              </a:rPr>
              <a:pPr/>
              <a:t>‹#›</a:t>
            </a:fld>
            <a:endParaRPr lang="en">
              <a:solidFill>
                <a:prstClr val="black">
                  <a:tint val="75000"/>
                </a:prstClr>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0042" y="823967"/>
            <a:ext cx="549913" cy="334877"/>
          </a:xfrm>
          <a:prstGeom prst="rect">
            <a:avLst/>
          </a:prstGeom>
        </p:spPr>
      </p:pic>
    </p:spTree>
    <p:extLst>
      <p:ext uri="{BB962C8B-B14F-4D97-AF65-F5344CB8AC3E}">
        <p14:creationId xmlns:p14="http://schemas.microsoft.com/office/powerpoint/2010/main" val="9435986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26BB370-F0D2-F644-A3B2-F5D7C290B4A9}" type="datetime1">
              <a:rPr kumimoji="0" lang="en-US" sz="1800" b="0" i="0" u="none" strike="noStrike" kern="1200" cap="none" spc="0" normalizeH="0" baseline="0" noProof="0" smtClean="0">
                <a:ln>
                  <a:noFill/>
                </a:ln>
                <a:solidFill>
                  <a:srgbClr val="65CBF9"/>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11/6/2023</a:t>
            </a:fld>
            <a:endParaRPr kumimoji="0" lang="en-US" sz="1800" b="0" i="0" u="none" strike="noStrike" kern="1200" cap="none" spc="0" normalizeH="0" baseline="0" noProof="0" dirty="0">
              <a:ln>
                <a:noFill/>
              </a:ln>
              <a:solidFill>
                <a:srgbClr val="65CBF9"/>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5CBF9"/>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65CBF9"/>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03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4C90-E79B-4B4F-B0A0-F366D632820E}"/>
              </a:ext>
            </a:extLst>
          </p:cNvPr>
          <p:cNvSpPr>
            <a:spLocks noGrp="1"/>
          </p:cNvSpPr>
          <p:nvPr>
            <p:ph type="title"/>
          </p:nvPr>
        </p:nvSpPr>
        <p:spPr>
          <a:xfrm>
            <a:off x="442247" y="1582995"/>
            <a:ext cx="11307506" cy="2255836"/>
          </a:xfrm>
          <a:prstGeom prst="rect">
            <a:avLst/>
          </a:prstGeom>
        </p:spPr>
        <p:txBody>
          <a:bodyPr/>
          <a:lstStyle>
            <a:lvl1pPr algn="l">
              <a:defRPr sz="4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673E8293-FDE8-4476-A5FE-A73EB4A38A5B}"/>
              </a:ext>
            </a:extLst>
          </p:cNvPr>
          <p:cNvSpPr>
            <a:spLocks noGrp="1"/>
          </p:cNvSpPr>
          <p:nvPr>
            <p:ph type="sldNum" sz="quarter" idx="10"/>
          </p:nvPr>
        </p:nvSpPr>
        <p:spPr/>
        <p:txBody>
          <a:bodyPr/>
          <a:lstStyle/>
          <a:p>
            <a:fld id="{957CD9FE-8BC0-CC4F-A8FD-B323F1DD77FA}" type="slidenum">
              <a:rPr lang="en-US" smtClean="0"/>
              <a:pPr/>
              <a:t>‹#›</a:t>
            </a:fld>
            <a:endParaRPr lang="en-US" dirty="0"/>
          </a:p>
        </p:txBody>
      </p:sp>
      <p:sp>
        <p:nvSpPr>
          <p:cNvPr id="6" name="Title 1">
            <a:extLst>
              <a:ext uri="{FF2B5EF4-FFF2-40B4-BE49-F238E27FC236}">
                <a16:creationId xmlns:a16="http://schemas.microsoft.com/office/drawing/2014/main" id="{7B38BBA7-7623-4A00-A1DC-62C6C982D0AF}"/>
              </a:ext>
            </a:extLst>
          </p:cNvPr>
          <p:cNvSpPr txBox="1">
            <a:spLocks/>
          </p:cNvSpPr>
          <p:nvPr userDrawn="1"/>
        </p:nvSpPr>
        <p:spPr>
          <a:xfrm>
            <a:off x="442247" y="4025615"/>
            <a:ext cx="11307506" cy="1342798"/>
          </a:xfrm>
          <a:prstGeom prst="rect">
            <a:avLst/>
          </a:prstGeom>
        </p:spPr>
        <p:txBody>
          <a:bodyPr/>
          <a:lstStyle>
            <a:lvl1pPr algn="ctr" defTabSz="457200" rtl="0" eaLnBrk="1" fontAlgn="base" hangingPunct="1">
              <a:spcBef>
                <a:spcPct val="0"/>
              </a:spcBef>
              <a:spcAft>
                <a:spcPct val="0"/>
              </a:spcAft>
              <a:defRPr sz="4000" b="1" kern="1200">
                <a:solidFill>
                  <a:schemeClr val="bg1"/>
                </a:solidFill>
                <a:latin typeface="Helvetica" panose="020B0604020202020204" pitchFamily="34" charset="0"/>
                <a:ea typeface="ヒラギノ角ゴ Pro W3" charset="-128"/>
                <a:cs typeface="Helvetica"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l"/>
            <a:r>
              <a:rPr lang="en-US" sz="2400" dirty="0"/>
              <a:t>Click to edit Master title style</a:t>
            </a:r>
          </a:p>
        </p:txBody>
      </p:sp>
    </p:spTree>
    <p:extLst>
      <p:ext uri="{BB962C8B-B14F-4D97-AF65-F5344CB8AC3E}">
        <p14:creationId xmlns:p14="http://schemas.microsoft.com/office/powerpoint/2010/main" val="12148270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4C90-E79B-4B4F-B0A0-F366D632820E}"/>
              </a:ext>
            </a:extLst>
          </p:cNvPr>
          <p:cNvSpPr>
            <a:spLocks noGrp="1"/>
          </p:cNvSpPr>
          <p:nvPr>
            <p:ph type="title"/>
          </p:nvPr>
        </p:nvSpPr>
        <p:spPr>
          <a:xfrm>
            <a:off x="442247" y="453614"/>
            <a:ext cx="11307506" cy="819661"/>
          </a:xfrm>
          <a:prstGeom prst="rect">
            <a:avLst/>
          </a:prstGeom>
        </p:spPr>
        <p:txBody>
          <a:bodyPr/>
          <a:lstStyle>
            <a:lvl1pPr>
              <a:defRPr sz="2800">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673E8293-FDE8-4476-A5FE-A73EB4A38A5B}"/>
              </a:ext>
            </a:extLst>
          </p:cNvPr>
          <p:cNvSpPr>
            <a:spLocks noGrp="1"/>
          </p:cNvSpPr>
          <p:nvPr>
            <p:ph type="sldNum" sz="quarter" idx="10"/>
          </p:nvPr>
        </p:nvSpPr>
        <p:spPr/>
        <p:txBody>
          <a:bodyPr/>
          <a:lstStyle/>
          <a:p>
            <a:fld id="{957CD9FE-8BC0-CC4F-A8FD-B323F1DD77FA}" type="slidenum">
              <a:rPr lang="en-US" smtClean="0"/>
              <a:pPr/>
              <a:t>‹#›</a:t>
            </a:fld>
            <a:endParaRPr lang="en-US" dirty="0"/>
          </a:p>
        </p:txBody>
      </p:sp>
      <p:sp>
        <p:nvSpPr>
          <p:cNvPr id="5" name="Content Placeholder 4">
            <a:extLst>
              <a:ext uri="{FF2B5EF4-FFF2-40B4-BE49-F238E27FC236}">
                <a16:creationId xmlns:a16="http://schemas.microsoft.com/office/drawing/2014/main" id="{6607097B-4634-4DA6-8D52-C1D595B9AF31}"/>
              </a:ext>
            </a:extLst>
          </p:cNvPr>
          <p:cNvSpPr>
            <a:spLocks noGrp="1"/>
          </p:cNvSpPr>
          <p:nvPr>
            <p:ph sz="quarter" idx="11"/>
          </p:nvPr>
        </p:nvSpPr>
        <p:spPr>
          <a:xfrm>
            <a:off x="442246" y="1366684"/>
            <a:ext cx="11307507" cy="4591664"/>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5240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hf hdr="0" ftr="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graphicFrame>
        <p:nvGraphicFramePr>
          <p:cNvPr id="33" name="Table 32">
            <a:extLst>
              <a:ext uri="{FF2B5EF4-FFF2-40B4-BE49-F238E27FC236}">
                <a16:creationId xmlns:a16="http://schemas.microsoft.com/office/drawing/2014/main" id="{F4532C37-414E-4F00-B519-C7407D888D87}"/>
              </a:ext>
            </a:extLst>
          </p:cNvPr>
          <p:cNvGraphicFramePr>
            <a:graphicFrameLocks noGrp="1"/>
          </p:cNvGraphicFramePr>
          <p:nvPr userDrawn="1">
            <p:extLst>
              <p:ext uri="{D42A27DB-BD31-4B8C-83A1-F6EECF244321}">
                <p14:modId xmlns:p14="http://schemas.microsoft.com/office/powerpoint/2010/main" val="3036378534"/>
              </p:ext>
            </p:extLst>
          </p:nvPr>
        </p:nvGraphicFramePr>
        <p:xfrm>
          <a:off x="-10" y="833937"/>
          <a:ext cx="12178280" cy="5349240"/>
        </p:xfrm>
        <a:graphic>
          <a:graphicData uri="http://schemas.openxmlformats.org/drawingml/2006/table">
            <a:tbl>
              <a:tblPr firstRow="1" bandRow="1">
                <a:tableStyleId>{5940675A-B579-460E-94D1-54222C63F5DA}</a:tableStyleId>
              </a:tblPr>
              <a:tblGrid>
                <a:gridCol w="2094624">
                  <a:extLst>
                    <a:ext uri="{9D8B030D-6E8A-4147-A177-3AD203B41FA5}">
                      <a16:colId xmlns:a16="http://schemas.microsoft.com/office/drawing/2014/main" val="3955792224"/>
                    </a:ext>
                  </a:extLst>
                </a:gridCol>
                <a:gridCol w="1850065">
                  <a:extLst>
                    <a:ext uri="{9D8B030D-6E8A-4147-A177-3AD203B41FA5}">
                      <a16:colId xmlns:a16="http://schemas.microsoft.com/office/drawing/2014/main" val="4271307032"/>
                    </a:ext>
                  </a:extLst>
                </a:gridCol>
                <a:gridCol w="1796902">
                  <a:extLst>
                    <a:ext uri="{9D8B030D-6E8A-4147-A177-3AD203B41FA5}">
                      <a16:colId xmlns:a16="http://schemas.microsoft.com/office/drawing/2014/main" val="1109800342"/>
                    </a:ext>
                  </a:extLst>
                </a:gridCol>
                <a:gridCol w="1818168">
                  <a:extLst>
                    <a:ext uri="{9D8B030D-6E8A-4147-A177-3AD203B41FA5}">
                      <a16:colId xmlns:a16="http://schemas.microsoft.com/office/drawing/2014/main" val="2971685822"/>
                    </a:ext>
                  </a:extLst>
                </a:gridCol>
                <a:gridCol w="1860698">
                  <a:extLst>
                    <a:ext uri="{9D8B030D-6E8A-4147-A177-3AD203B41FA5}">
                      <a16:colId xmlns:a16="http://schemas.microsoft.com/office/drawing/2014/main" val="2423778176"/>
                    </a:ext>
                  </a:extLst>
                </a:gridCol>
                <a:gridCol w="2757823">
                  <a:extLst>
                    <a:ext uri="{9D8B030D-6E8A-4147-A177-3AD203B41FA5}">
                      <a16:colId xmlns:a16="http://schemas.microsoft.com/office/drawing/2014/main" val="2802398681"/>
                    </a:ext>
                  </a:extLst>
                </a:gridCol>
              </a:tblGrid>
              <a:tr h="228600">
                <a:tc>
                  <a:txBody>
                    <a:bodyPr/>
                    <a:lstStyle/>
                    <a:p>
                      <a:pPr algn="ctr"/>
                      <a:r>
                        <a:rPr lang="en-US" sz="800" b="1" dirty="0">
                          <a:solidFill>
                            <a:schemeClr val="bg1"/>
                          </a:solidFill>
                          <a:latin typeface="Helvetica" panose="020B0604020202020204" pitchFamily="34" charset="0"/>
                          <a:cs typeface="Helvetica" panose="020B0604020202020204" pitchFamily="34" charset="0"/>
                        </a:rPr>
                        <a:t>2021-2025</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2026-2030</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2031-2035</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2036-2040</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2041+</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Additional Information</a:t>
                      </a:r>
                    </a:p>
                  </a:txBody>
                  <a:tcPr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182880">
                <a:tc>
                  <a:txBody>
                    <a:bodyPr/>
                    <a:lstStyle/>
                    <a:p>
                      <a:pPr algn="ctr"/>
                      <a:r>
                        <a:rPr lang="en-US" sz="800" b="1" dirty="0">
                          <a:solidFill>
                            <a:schemeClr val="bg1"/>
                          </a:solidFill>
                          <a:latin typeface="Helvetica" panose="020B0604020202020204" pitchFamily="34" charset="0"/>
                          <a:cs typeface="Helvetica" panose="020B0604020202020204" pitchFamily="34" charset="0"/>
                        </a:rPr>
                        <a:t>ISS</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ISS</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Commercial LEO</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Helvetica" panose="020B0604020202020204" pitchFamily="34" charset="0"/>
                          <a:cs typeface="Helvetica" panose="020B0604020202020204" pitchFamily="34" charset="0"/>
                        </a:rPr>
                        <a:t>Commercial LEO</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endParaRPr lang="en-US" sz="800" b="1" dirty="0">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txBody>
                  <a:tcPr marL="0" marR="0" marT="0" marB="0">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60000"/>
                      </a:schemeClr>
                    </a:solidFill>
                  </a:tcPr>
                </a:tc>
                <a:extLst>
                  <a:ext uri="{0D108BD9-81ED-4DB2-BD59-A6C34878D82A}">
                    <a16:rowId xmlns:a16="http://schemas.microsoft.com/office/drawing/2014/main" val="4244594621"/>
                  </a:ext>
                </a:extLst>
              </a:tr>
              <a:tr h="182880">
                <a:tc>
                  <a:txBody>
                    <a:bodyPr/>
                    <a:lstStyle/>
                    <a:p>
                      <a:pPr algn="ctr"/>
                      <a:endParaRPr lang="en-US" sz="800" b="1" dirty="0">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Initial Gateway</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Mars Transit Elements</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tx1">
                            <a:lumMod val="65000"/>
                            <a:lumOff val="35000"/>
                          </a:schemeClr>
                        </a:gs>
                        <a:gs pos="53000">
                          <a:schemeClr val="accent6">
                            <a:shade val="67500"/>
                            <a:satMod val="115000"/>
                          </a:schemeClr>
                        </a:gs>
                        <a:gs pos="100000">
                          <a:schemeClr val="accent6">
                            <a:shade val="100000"/>
                            <a:satMod val="115000"/>
                          </a:schemeClr>
                        </a:gs>
                      </a:gsLst>
                      <a:lin ang="0" scaled="1"/>
                      <a:tileRect/>
                    </a:gra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Initial Mars Transit </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Mars Surface Missions</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vMerge="1">
                  <a:txBody>
                    <a:bodyPr/>
                    <a:lstStyle/>
                    <a:p>
                      <a:pPr algn="ctr"/>
                      <a:endParaRPr lang="en-US" sz="800" b="1">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0478199"/>
                  </a:ext>
                </a:extLst>
              </a:tr>
              <a:tr h="182880">
                <a:tc>
                  <a:txBody>
                    <a:bodyPr/>
                    <a:lstStyle/>
                    <a:p>
                      <a:pPr algn="ctr"/>
                      <a:endParaRPr lang="en-US" sz="800" b="1" dirty="0">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Initial Lunar Surface</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Lunar Surface</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US" sz="800" b="1" dirty="0">
                          <a:solidFill>
                            <a:schemeClr val="bg1"/>
                          </a:solidFill>
                          <a:latin typeface="Helvetica" panose="020B0604020202020204" pitchFamily="34" charset="0"/>
                          <a:cs typeface="Helvetica" panose="020B0604020202020204" pitchFamily="34" charset="0"/>
                        </a:rPr>
                        <a:t>Sustained Lunar Surface</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Helvetica" panose="020B0604020202020204" pitchFamily="34" charset="0"/>
                          <a:cs typeface="Helvetica" panose="020B0604020202020204" pitchFamily="34" charset="0"/>
                        </a:rPr>
                        <a:t>Sustained Lunar Surface</a:t>
                      </a: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vMerge="1">
                  <a:txBody>
                    <a:bodyPr/>
                    <a:lstStyle/>
                    <a:p>
                      <a:pPr algn="ctr"/>
                      <a:endParaRPr lang="en-US" sz="800" b="1">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8608827"/>
                  </a:ext>
                </a:extLst>
              </a:tr>
              <a:tr h="4572000">
                <a:tc>
                  <a:txBody>
                    <a:bodyPr/>
                    <a:lstStyle/>
                    <a:p>
                      <a:endParaRPr lang="en-US" sz="800" b="1" dirty="0">
                        <a:solidFill>
                          <a:schemeClr val="bg1"/>
                        </a:solidFill>
                        <a:latin typeface="Helvetica" panose="020B0604020202020204" pitchFamily="34" charset="0"/>
                        <a:cs typeface="Helvetica" panose="020B0604020202020204" pitchFamily="34" charset="0"/>
                      </a:endParaRP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b="1" dirty="0">
                        <a:solidFill>
                          <a:schemeClr val="bg1"/>
                        </a:solidFill>
                        <a:latin typeface="Helvetica" panose="020B0604020202020204" pitchFamily="34" charset="0"/>
                        <a:cs typeface="Helvetica" panose="020B0604020202020204" pitchFamily="34" charset="0"/>
                      </a:endParaRP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b="1" dirty="0">
                        <a:solidFill>
                          <a:schemeClr val="bg1"/>
                        </a:solidFill>
                        <a:latin typeface="Helvetica" panose="020B0604020202020204" pitchFamily="34" charset="0"/>
                        <a:cs typeface="Helvetica" panose="020B0604020202020204" pitchFamily="34" charset="0"/>
                      </a:endParaRP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b="1" dirty="0">
                        <a:solidFill>
                          <a:schemeClr val="bg1"/>
                        </a:solidFill>
                        <a:latin typeface="Helvetica" panose="020B0604020202020204" pitchFamily="34" charset="0"/>
                        <a:cs typeface="Helvetica" panose="020B0604020202020204" pitchFamily="34" charset="0"/>
                      </a:endParaRP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b="1" dirty="0">
                        <a:solidFill>
                          <a:schemeClr val="bg1"/>
                        </a:solidFill>
                        <a:latin typeface="Helvetica" panose="020B0604020202020204" pitchFamily="34" charset="0"/>
                        <a:cs typeface="Helvetica" panose="020B0604020202020204" pitchFamily="34" charset="0"/>
                      </a:endParaRP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800" b="1">
                        <a:solidFill>
                          <a:schemeClr val="bg1"/>
                        </a:solidFill>
                        <a:latin typeface="Helvetica" panose="020B0604020202020204" pitchFamily="34" charset="0"/>
                        <a:cs typeface="Helvetica" panose="020B0604020202020204" pitchFamily="34" charset="0"/>
                      </a:endParaRPr>
                    </a:p>
                  </a:txBody>
                  <a:tcPr marL="0" marR="0" marT="0"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0418646"/>
                  </a:ext>
                </a:extLst>
              </a:tr>
            </a:tbl>
          </a:graphicData>
        </a:graphic>
      </p:graphicFrame>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1" y="293567"/>
            <a:ext cx="6324600" cy="486032"/>
          </a:xfrm>
          <a:prstGeom prst="rect">
            <a:avLst/>
          </a:prstGeom>
        </p:spPr>
        <p:txBody>
          <a:bodyPr/>
          <a:lstStyle>
            <a:lvl1pPr>
              <a:defRPr sz="1200">
                <a:latin typeface="Helvetica" pitchFamily="2" charset="0"/>
              </a:defRPr>
            </a:lvl1pPr>
          </a:lstStyle>
          <a:p>
            <a:r>
              <a:rPr lang="en-US"/>
              <a:t>Click to edit Master title style</a:t>
            </a:r>
          </a:p>
        </p:txBody>
      </p:sp>
      <p:sp>
        <p:nvSpPr>
          <p:cNvPr id="9" name="Rectangle 8">
            <a:extLst>
              <a:ext uri="{FF2B5EF4-FFF2-40B4-BE49-F238E27FC236}">
                <a16:creationId xmlns:a16="http://schemas.microsoft.com/office/drawing/2014/main" id="{A1C08579-E48D-4A28-9F75-00E2EC387004}"/>
              </a:ext>
            </a:extLst>
          </p:cNvPr>
          <p:cNvSpPr/>
          <p:nvPr userDrawn="1"/>
        </p:nvSpPr>
        <p:spPr>
          <a:xfrm>
            <a:off x="219589" y="6519527"/>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10" name="TextBox 9">
            <a:extLst>
              <a:ext uri="{FF2B5EF4-FFF2-40B4-BE49-F238E27FC236}">
                <a16:creationId xmlns:a16="http://schemas.microsoft.com/office/drawing/2014/main" id="{F1F35D29-ED6D-498F-95E5-02A32EE67A17}"/>
              </a:ext>
            </a:extLst>
          </p:cNvPr>
          <p:cNvSpPr txBox="1"/>
          <p:nvPr userDrawn="1"/>
        </p:nvSpPr>
        <p:spPr>
          <a:xfrm>
            <a:off x="351930" y="6482646"/>
            <a:ext cx="743940"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Lunar orbit</a:t>
            </a:r>
          </a:p>
        </p:txBody>
      </p:sp>
      <p:sp>
        <p:nvSpPr>
          <p:cNvPr id="11" name="Rectangle 10">
            <a:extLst>
              <a:ext uri="{FF2B5EF4-FFF2-40B4-BE49-F238E27FC236}">
                <a16:creationId xmlns:a16="http://schemas.microsoft.com/office/drawing/2014/main" id="{93AE5670-0E2F-4F56-B531-80ED31D8E9A2}"/>
              </a:ext>
            </a:extLst>
          </p:cNvPr>
          <p:cNvSpPr/>
          <p:nvPr userDrawn="1"/>
        </p:nvSpPr>
        <p:spPr>
          <a:xfrm>
            <a:off x="1129682" y="6385662"/>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8F704062-817C-454B-AAE5-16C72922E1E7}"/>
              </a:ext>
            </a:extLst>
          </p:cNvPr>
          <p:cNvSpPr txBox="1"/>
          <p:nvPr userDrawn="1"/>
        </p:nvSpPr>
        <p:spPr>
          <a:xfrm>
            <a:off x="1242758" y="6348781"/>
            <a:ext cx="743941"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Mars surface</a:t>
            </a:r>
          </a:p>
        </p:txBody>
      </p:sp>
      <p:sp>
        <p:nvSpPr>
          <p:cNvPr id="13" name="Rectangle 12">
            <a:extLst>
              <a:ext uri="{FF2B5EF4-FFF2-40B4-BE49-F238E27FC236}">
                <a16:creationId xmlns:a16="http://schemas.microsoft.com/office/drawing/2014/main" id="{DB39994D-4AE3-4788-B6D0-E348626450BE}"/>
              </a:ext>
            </a:extLst>
          </p:cNvPr>
          <p:cNvSpPr/>
          <p:nvPr userDrawn="1"/>
        </p:nvSpPr>
        <p:spPr>
          <a:xfrm>
            <a:off x="226351" y="6661100"/>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14" name="Rectangle 13">
            <a:extLst>
              <a:ext uri="{FF2B5EF4-FFF2-40B4-BE49-F238E27FC236}">
                <a16:creationId xmlns:a16="http://schemas.microsoft.com/office/drawing/2014/main" id="{45EF1278-12CF-48BF-983B-484B55B97232}"/>
              </a:ext>
            </a:extLst>
          </p:cNvPr>
          <p:cNvSpPr/>
          <p:nvPr userDrawn="1"/>
        </p:nvSpPr>
        <p:spPr>
          <a:xfrm>
            <a:off x="220787" y="6245853"/>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16" name="TextBox 15">
            <a:extLst>
              <a:ext uri="{FF2B5EF4-FFF2-40B4-BE49-F238E27FC236}">
                <a16:creationId xmlns:a16="http://schemas.microsoft.com/office/drawing/2014/main" id="{0DD3F233-BB46-4036-A59C-7EE81B0DBDE0}"/>
              </a:ext>
            </a:extLst>
          </p:cNvPr>
          <p:cNvSpPr txBox="1"/>
          <p:nvPr userDrawn="1"/>
        </p:nvSpPr>
        <p:spPr>
          <a:xfrm>
            <a:off x="353128" y="6209324"/>
            <a:ext cx="663876"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Ground</a:t>
            </a:r>
          </a:p>
        </p:txBody>
      </p:sp>
      <p:sp>
        <p:nvSpPr>
          <p:cNvPr id="17" name="TextBox 16">
            <a:extLst>
              <a:ext uri="{FF2B5EF4-FFF2-40B4-BE49-F238E27FC236}">
                <a16:creationId xmlns:a16="http://schemas.microsoft.com/office/drawing/2014/main" id="{86D05642-E214-4175-B50C-3AD728D5C589}"/>
              </a:ext>
            </a:extLst>
          </p:cNvPr>
          <p:cNvSpPr txBox="1"/>
          <p:nvPr userDrawn="1"/>
        </p:nvSpPr>
        <p:spPr>
          <a:xfrm>
            <a:off x="339428" y="6624219"/>
            <a:ext cx="802640"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Lunar surface</a:t>
            </a:r>
          </a:p>
        </p:txBody>
      </p:sp>
      <p:sp>
        <p:nvSpPr>
          <p:cNvPr id="20" name="Rectangle 19">
            <a:extLst>
              <a:ext uri="{FF2B5EF4-FFF2-40B4-BE49-F238E27FC236}">
                <a16:creationId xmlns:a16="http://schemas.microsoft.com/office/drawing/2014/main" id="{2722730A-CCBC-441D-9651-58AD72DEE730}"/>
              </a:ext>
            </a:extLst>
          </p:cNvPr>
          <p:cNvSpPr/>
          <p:nvPr userDrawn="1"/>
        </p:nvSpPr>
        <p:spPr>
          <a:xfrm>
            <a:off x="219589" y="6380070"/>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21" name="Rectangle 20">
            <a:extLst>
              <a:ext uri="{FF2B5EF4-FFF2-40B4-BE49-F238E27FC236}">
                <a16:creationId xmlns:a16="http://schemas.microsoft.com/office/drawing/2014/main" id="{FF8A1389-3CB9-4C22-9667-D203EFE65788}"/>
              </a:ext>
            </a:extLst>
          </p:cNvPr>
          <p:cNvSpPr/>
          <p:nvPr userDrawn="1"/>
        </p:nvSpPr>
        <p:spPr>
          <a:xfrm>
            <a:off x="1129682" y="6246205"/>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anose="020B0604020202020204" pitchFamily="34" charset="0"/>
              <a:cs typeface="Helvetica" panose="020B0604020202020204" pitchFamily="34" charset="0"/>
            </a:endParaRPr>
          </a:p>
        </p:txBody>
      </p:sp>
      <p:sp>
        <p:nvSpPr>
          <p:cNvPr id="22" name="TextBox 21">
            <a:extLst>
              <a:ext uri="{FF2B5EF4-FFF2-40B4-BE49-F238E27FC236}">
                <a16:creationId xmlns:a16="http://schemas.microsoft.com/office/drawing/2014/main" id="{A53BCB88-E2C3-4FB2-885A-A53D284CD796}"/>
              </a:ext>
            </a:extLst>
          </p:cNvPr>
          <p:cNvSpPr txBox="1"/>
          <p:nvPr userDrawn="1"/>
        </p:nvSpPr>
        <p:spPr>
          <a:xfrm>
            <a:off x="351930" y="6343189"/>
            <a:ext cx="586424"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LEO</a:t>
            </a:r>
          </a:p>
        </p:txBody>
      </p:sp>
      <p:sp>
        <p:nvSpPr>
          <p:cNvPr id="23" name="TextBox 22">
            <a:extLst>
              <a:ext uri="{FF2B5EF4-FFF2-40B4-BE49-F238E27FC236}">
                <a16:creationId xmlns:a16="http://schemas.microsoft.com/office/drawing/2014/main" id="{D0C382B6-8C5D-41D7-9310-FAB93DC55B75}"/>
              </a:ext>
            </a:extLst>
          </p:cNvPr>
          <p:cNvSpPr txBox="1"/>
          <p:nvPr userDrawn="1"/>
        </p:nvSpPr>
        <p:spPr>
          <a:xfrm>
            <a:off x="1242759" y="6209324"/>
            <a:ext cx="890828"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Mars transit</a:t>
            </a:r>
          </a:p>
        </p:txBody>
      </p:sp>
      <p:sp>
        <p:nvSpPr>
          <p:cNvPr id="24" name="TextBox 23">
            <a:extLst>
              <a:ext uri="{FF2B5EF4-FFF2-40B4-BE49-F238E27FC236}">
                <a16:creationId xmlns:a16="http://schemas.microsoft.com/office/drawing/2014/main" id="{32909D52-612C-42E0-B97C-5233FC93B548}"/>
              </a:ext>
            </a:extLst>
          </p:cNvPr>
          <p:cNvSpPr txBox="1"/>
          <p:nvPr userDrawn="1"/>
        </p:nvSpPr>
        <p:spPr>
          <a:xfrm>
            <a:off x="1251505" y="6492473"/>
            <a:ext cx="1081353"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Decision point</a:t>
            </a:r>
          </a:p>
        </p:txBody>
      </p:sp>
      <p:sp>
        <p:nvSpPr>
          <p:cNvPr id="25" name="Diamond 24">
            <a:extLst>
              <a:ext uri="{FF2B5EF4-FFF2-40B4-BE49-F238E27FC236}">
                <a16:creationId xmlns:a16="http://schemas.microsoft.com/office/drawing/2014/main" id="{3FD41DC7-2A48-46A2-8E0C-B2F5B11E344F}"/>
              </a:ext>
            </a:extLst>
          </p:cNvPr>
          <p:cNvSpPr/>
          <p:nvPr userDrawn="1"/>
        </p:nvSpPr>
        <p:spPr>
          <a:xfrm>
            <a:off x="1129682" y="6526864"/>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Helvetica" panose="020B0604020202020204" pitchFamily="34" charset="0"/>
              <a:cs typeface="Helvetica" panose="020B0604020202020204" pitchFamily="34" charset="0"/>
            </a:endParaRPr>
          </a:p>
        </p:txBody>
      </p:sp>
      <p:sp>
        <p:nvSpPr>
          <p:cNvPr id="26" name="Text Placeholder 25">
            <a:extLst>
              <a:ext uri="{FF2B5EF4-FFF2-40B4-BE49-F238E27FC236}">
                <a16:creationId xmlns:a16="http://schemas.microsoft.com/office/drawing/2014/main" id="{C14306D3-9C70-4866-959B-A87163201695}"/>
              </a:ext>
            </a:extLst>
          </p:cNvPr>
          <p:cNvSpPr>
            <a:spLocks noGrp="1"/>
          </p:cNvSpPr>
          <p:nvPr>
            <p:ph type="body" sz="quarter" idx="13"/>
          </p:nvPr>
        </p:nvSpPr>
        <p:spPr>
          <a:xfrm>
            <a:off x="9443102" y="1085850"/>
            <a:ext cx="2735167" cy="5108072"/>
          </a:xfrm>
          <a:prstGeom prst="rect">
            <a:avLst/>
          </a:prstGeom>
        </p:spPr>
        <p:txBody>
          <a:bodyPr/>
          <a:lstStyle>
            <a:lvl1pPr marL="228600" indent="-228600">
              <a:buFont typeface="+mj-lt"/>
              <a:buAutoNum type="arabicPeriod"/>
              <a:defRPr sz="900" b="1">
                <a:latin typeface="Helvetica" panose="020B0604020202020204" pitchFamily="34" charset="0"/>
                <a:cs typeface="Helvetica" panose="020B0604020202020204" pitchFamily="34" charset="0"/>
              </a:defRPr>
            </a:lvl1pPr>
            <a:lvl2pPr marL="457200" indent="-228600">
              <a:buFont typeface="Arial" panose="020B0604020202020204" pitchFamily="34" charset="0"/>
              <a:buChar char="•"/>
              <a:defRPr sz="900" b="1">
                <a:latin typeface="Helvetica" panose="020B0604020202020204" pitchFamily="34" charset="0"/>
                <a:cs typeface="Helvetica" panose="020B0604020202020204" pitchFamily="34" charset="0"/>
              </a:defRPr>
            </a:lvl2pPr>
            <a:lvl3pPr marL="690563" indent="-228600">
              <a:buFont typeface="Wingdings" panose="05000000000000000000" pitchFamily="2" charset="2"/>
              <a:buChar char="§"/>
              <a:defRPr sz="900" b="1">
                <a:latin typeface="Helvetica" panose="020B0604020202020204" pitchFamily="34" charset="0"/>
                <a:cs typeface="Helvetica" panose="020B0604020202020204" pitchFamily="34" charset="0"/>
              </a:defRPr>
            </a:lvl3pPr>
            <a:lvl4pPr marL="914400" indent="-228600">
              <a:defRPr sz="900" b="1">
                <a:latin typeface="Helvetica" panose="020B0604020202020204" pitchFamily="34" charset="0"/>
                <a:cs typeface="Helvetica" panose="020B0604020202020204" pitchFamily="34" charset="0"/>
              </a:defRPr>
            </a:lvl4pPr>
            <a:lvl5pPr marL="1147763" indent="-228600">
              <a:defRPr sz="900" b="1">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Box 26">
            <a:extLst>
              <a:ext uri="{FF2B5EF4-FFF2-40B4-BE49-F238E27FC236}">
                <a16:creationId xmlns:a16="http://schemas.microsoft.com/office/drawing/2014/main" id="{D2C88B0C-697E-4045-ACDB-FE3FF05D01DD}"/>
              </a:ext>
            </a:extLst>
          </p:cNvPr>
          <p:cNvSpPr txBox="1"/>
          <p:nvPr userDrawn="1"/>
        </p:nvSpPr>
        <p:spPr>
          <a:xfrm>
            <a:off x="2229950" y="6209324"/>
            <a:ext cx="1081353"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Notional development</a:t>
            </a:r>
          </a:p>
        </p:txBody>
      </p:sp>
      <p:sp>
        <p:nvSpPr>
          <p:cNvPr id="28" name="TextBox 27">
            <a:extLst>
              <a:ext uri="{FF2B5EF4-FFF2-40B4-BE49-F238E27FC236}">
                <a16:creationId xmlns:a16="http://schemas.microsoft.com/office/drawing/2014/main" id="{6E35E956-7CBA-46FD-B30C-51F355E200AF}"/>
              </a:ext>
            </a:extLst>
          </p:cNvPr>
          <p:cNvSpPr txBox="1"/>
          <p:nvPr userDrawn="1"/>
        </p:nvSpPr>
        <p:spPr>
          <a:xfrm>
            <a:off x="2223903" y="6347070"/>
            <a:ext cx="1413377" cy="178510"/>
          </a:xfrm>
          <a:prstGeom prst="rect">
            <a:avLst/>
          </a:prstGeom>
          <a:noFill/>
        </p:spPr>
        <p:txBody>
          <a:bodyPr wrap="square" lIns="27432" tIns="27432" rIns="27432" bIns="27432" rtlCol="0" anchor="ctr">
            <a:spAutoFit/>
          </a:bodyPr>
          <a:lstStyle/>
          <a:p>
            <a:r>
              <a:rPr lang="en-US" sz="800" b="0" dirty="0">
                <a:solidFill>
                  <a:schemeClr val="bg1"/>
                </a:solidFill>
                <a:latin typeface="Helvetica" panose="020B0604020202020204" pitchFamily="34" charset="0"/>
                <a:cs typeface="Helvetica" panose="020B0604020202020204" pitchFamily="34" charset="0"/>
              </a:rPr>
              <a:t>Potential BPS contributions</a:t>
            </a:r>
          </a:p>
        </p:txBody>
      </p:sp>
      <p:cxnSp>
        <p:nvCxnSpPr>
          <p:cNvPr id="7" name="Straight Connector 6">
            <a:extLst>
              <a:ext uri="{FF2B5EF4-FFF2-40B4-BE49-F238E27FC236}">
                <a16:creationId xmlns:a16="http://schemas.microsoft.com/office/drawing/2014/main" id="{3696D829-3E6D-482D-9F9D-C481E4B280ED}"/>
              </a:ext>
            </a:extLst>
          </p:cNvPr>
          <p:cNvCxnSpPr/>
          <p:nvPr userDrawn="1"/>
        </p:nvCxnSpPr>
        <p:spPr>
          <a:xfrm flipV="1">
            <a:off x="1986699" y="6298579"/>
            <a:ext cx="18288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6D7EB72-3081-43D7-8F4A-4D1C6957F844}"/>
              </a:ext>
            </a:extLst>
          </p:cNvPr>
          <p:cNvCxnSpPr/>
          <p:nvPr userDrawn="1"/>
        </p:nvCxnSpPr>
        <p:spPr>
          <a:xfrm flipV="1">
            <a:off x="1986699" y="6441502"/>
            <a:ext cx="182880"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CC521605-E1EE-4D44-9129-AA744B52CC51}"/>
              </a:ext>
            </a:extLst>
          </p:cNvPr>
          <p:cNvSpPr txBox="1"/>
          <p:nvPr userDrawn="1"/>
        </p:nvSpPr>
        <p:spPr>
          <a:xfrm>
            <a:off x="6311043" y="681138"/>
            <a:ext cx="327334" cy="215444"/>
          </a:xfrm>
          <a:prstGeom prst="rect">
            <a:avLst/>
          </a:prstGeom>
          <a:noFill/>
        </p:spPr>
        <p:txBody>
          <a:bodyPr wrap="none" rtlCol="0">
            <a:spAutoFit/>
          </a:bodyPr>
          <a:lstStyle/>
          <a:p>
            <a:pPr algn="l"/>
            <a:r>
              <a:rPr lang="en-US" sz="800" b="1" dirty="0">
                <a:solidFill>
                  <a:schemeClr val="tx1"/>
                </a:solidFill>
                <a:latin typeface="Helvetica" panose="020B0604020202020204" pitchFamily="34" charset="0"/>
                <a:cs typeface="Helvetica" panose="020B0604020202020204" pitchFamily="34" charset="0"/>
              </a:rPr>
              <a:t>AV</a:t>
            </a:r>
          </a:p>
        </p:txBody>
      </p:sp>
    </p:spTree>
    <p:extLst>
      <p:ext uri="{BB962C8B-B14F-4D97-AF65-F5344CB8AC3E}">
        <p14:creationId xmlns:p14="http://schemas.microsoft.com/office/powerpoint/2010/main" val="3196779209"/>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9" name="Footer Placeholder 1">
            <a:extLst>
              <a:ext uri="{FF2B5EF4-FFF2-40B4-BE49-F238E27FC236}">
                <a16:creationId xmlns:a16="http://schemas.microsoft.com/office/drawing/2014/main" id="{31D40EB6-C078-48CE-81F1-31FFB559316E}"/>
              </a:ext>
            </a:extLst>
          </p:cNvPr>
          <p:cNvSpPr>
            <a:spLocks noGrp="1"/>
          </p:cNvSpPr>
          <p:nvPr>
            <p:ph type="ftr" sz="quarter" idx="3"/>
          </p:nvPr>
        </p:nvSpPr>
        <p:spPr>
          <a:xfrm>
            <a:off x="3598534" y="6356351"/>
            <a:ext cx="5051281" cy="365125"/>
          </a:xfrm>
          <a:prstGeom prst="rect">
            <a:avLst/>
          </a:prstGeom>
        </p:spPr>
        <p:txBody>
          <a:bodyPr/>
          <a:lstStyle>
            <a:lvl1pPr algn="ctr">
              <a:defRPr sz="1600">
                <a:solidFill>
                  <a:schemeClr val="tx1"/>
                </a:solidFill>
              </a:defRPr>
            </a:lvl1pPr>
          </a:lstStyle>
          <a:p>
            <a:r>
              <a:rPr lang="en-US" dirty="0"/>
              <a:t>51st International Conference on Environmental Systems July 10-14, 2022</a:t>
            </a:r>
          </a:p>
        </p:txBody>
      </p:sp>
      <p:sp>
        <p:nvSpPr>
          <p:cNvPr id="11" name="Slide Number Placeholder 5">
            <a:extLst>
              <a:ext uri="{FF2B5EF4-FFF2-40B4-BE49-F238E27FC236}">
                <a16:creationId xmlns:a16="http://schemas.microsoft.com/office/drawing/2014/main" id="{A12194C5-4186-4BE9-AE80-22AC1ED57382}"/>
              </a:ext>
            </a:extLst>
          </p:cNvPr>
          <p:cNvSpPr>
            <a:spLocks noGrp="1"/>
          </p:cNvSpPr>
          <p:nvPr>
            <p:ph type="sldNum" sz="quarter" idx="12"/>
          </p:nvPr>
        </p:nvSpPr>
        <p:spPr>
          <a:xfrm>
            <a:off x="10319072" y="6356351"/>
            <a:ext cx="1263328" cy="365125"/>
          </a:xfrm>
          <a:prstGeom prst="rect">
            <a:avLst/>
          </a:prstGeom>
        </p:spPr>
        <p:txBody>
          <a:bodyPr/>
          <a:lstStyle>
            <a:lvl1pPr>
              <a:defRPr sz="1400" b="0"/>
            </a:lvl1pPr>
          </a:lstStyle>
          <a:p>
            <a:fld id="{DCD57FC4-C305-C246-BAEE-1D022AE99BB3}" type="slidenum">
              <a:rPr lang="en-US" smtClean="0"/>
              <a:pPr/>
              <a:t>‹#›</a:t>
            </a:fld>
            <a:endParaRPr lang="en-US" dirty="0"/>
          </a:p>
        </p:txBody>
      </p:sp>
    </p:spTree>
    <p:extLst>
      <p:ext uri="{BB962C8B-B14F-4D97-AF65-F5344CB8AC3E}">
        <p14:creationId xmlns:p14="http://schemas.microsoft.com/office/powerpoint/2010/main" val="11114196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59D5-0257-574A-B6EF-A7015AA6C84C}"/>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164B662-86C9-F446-980F-E1C63AF99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315F2CA-DBA9-3945-955D-B45A276F6ECE}"/>
              </a:ext>
            </a:extLst>
          </p:cNvPr>
          <p:cNvSpPr>
            <a:spLocks noGrp="1"/>
          </p:cNvSpPr>
          <p:nvPr>
            <p:ph type="sldNum" sz="quarter" idx="12"/>
          </p:nvPr>
        </p:nvSpPr>
        <p:spPr>
          <a:xfrm>
            <a:off x="10789920" y="6492875"/>
            <a:ext cx="14020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0544818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193E-7458-9346-B0CB-CDAE39471BD8}"/>
              </a:ext>
            </a:extLst>
          </p:cNvPr>
          <p:cNvSpPr>
            <a:spLocks noGrp="1"/>
          </p:cNvSpPr>
          <p:nvPr>
            <p:ph type="title"/>
          </p:nvPr>
        </p:nvSpPr>
        <p:spPr>
          <a:xfrm>
            <a:off x="241110" y="151028"/>
            <a:ext cx="10515600" cy="568411"/>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20D92B2-9173-6445-B0A1-4DA0C7B9A5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F3A73C-608E-554F-AD0E-7ED075BC6386}"/>
              </a:ext>
            </a:extLst>
          </p:cNvPr>
          <p:cNvSpPr>
            <a:spLocks noGrp="1"/>
          </p:cNvSpPr>
          <p:nvPr>
            <p:ph type="sldNum" sz="quarter" idx="12"/>
          </p:nvPr>
        </p:nvSpPr>
        <p:spPr>
          <a:xfrm>
            <a:off x="11106664" y="6489065"/>
            <a:ext cx="1085335"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291626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1E1-8B32-C242-94F3-5D301F754343}"/>
              </a:ext>
            </a:extLst>
          </p:cNvPr>
          <p:cNvSpPr>
            <a:spLocks noGrp="1"/>
          </p:cNvSpPr>
          <p:nvPr>
            <p:ph type="title"/>
          </p:nvPr>
        </p:nvSpPr>
        <p:spPr>
          <a:xfrm>
            <a:off x="831850" y="1709738"/>
            <a:ext cx="10515600" cy="2852737"/>
          </a:xfrm>
        </p:spPr>
        <p:txBody>
          <a:bodyPr anchor="b">
            <a:normAutofit/>
          </a:bodyPr>
          <a:lstStyle>
            <a:lvl1pP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5CC9AFA-2560-7F47-9ED2-D13507F048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D827C8F-D897-C449-B11F-9844E59375E1}"/>
              </a:ext>
            </a:extLst>
          </p:cNvPr>
          <p:cNvSpPr>
            <a:spLocks noGrp="1"/>
          </p:cNvSpPr>
          <p:nvPr>
            <p:ph type="sldNum" sz="quarter" idx="12"/>
          </p:nvPr>
        </p:nvSpPr>
        <p:spPr>
          <a:xfrm>
            <a:off x="11094720" y="6492875"/>
            <a:ext cx="10972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2049510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5039-CAB5-434A-A31B-B6CE221B2EA9}"/>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5670A9E-689A-F04C-A030-241E4D8D6940}"/>
              </a:ext>
            </a:extLst>
          </p:cNvPr>
          <p:cNvSpPr>
            <a:spLocks noGrp="1"/>
          </p:cNvSpPr>
          <p:nvPr>
            <p:ph type="sldNum" sz="quarter" idx="12"/>
          </p:nvPr>
        </p:nvSpPr>
        <p:spPr>
          <a:xfrm>
            <a:off x="11176000" y="6489065"/>
            <a:ext cx="101600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2712348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5B702-9549-1B41-A15F-85A6E855FE22}"/>
              </a:ext>
            </a:extLst>
          </p:cNvPr>
          <p:cNvSpPr>
            <a:spLocks noGrp="1"/>
          </p:cNvSpPr>
          <p:nvPr>
            <p:ph type="sldNum" sz="quarter" idx="12"/>
          </p:nvPr>
        </p:nvSpPr>
        <p:spPr>
          <a:xfrm>
            <a:off x="11257280" y="6492875"/>
            <a:ext cx="9347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0679192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9993570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4562639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1723658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36908740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40901592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55801791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00099504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3"/>
            <a:ext cx="11795887" cy="458787"/>
          </a:xfrm>
          <a:prstGeom prst="rect">
            <a:avLst/>
          </a:prstGeom>
        </p:spPr>
        <p:txBody>
          <a:bodyPr lIns="101882" tIns="50941" rIns="101882" bIns="50941"/>
          <a:lstStyle/>
          <a:p>
            <a:r>
              <a:rPr lang="en-US"/>
              <a:t>Click to edit Master title style</a:t>
            </a:r>
          </a:p>
        </p:txBody>
      </p:sp>
      <p:sp>
        <p:nvSpPr>
          <p:cNvPr id="6" name="Slide Number Placeholder 5"/>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203199" y="755650"/>
            <a:ext cx="11700934" cy="579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87160" indent="-234098">
              <a:defRPr/>
            </a:lvl3pPr>
            <a:lvl4pPr marL="511893" indent="-165429">
              <a:defRPr/>
            </a:lvl4pPr>
            <a:lvl5pPr marL="736628" indent="-165429">
              <a:defRPr/>
            </a:lvl5pPr>
          </a:lstStyle>
          <a:p>
            <a:pPr lvl="0"/>
            <a:r>
              <a:rPr lang="en-US"/>
              <a:t>Click to         </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30910028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9551" y="0"/>
            <a:ext cx="11779249" cy="458788"/>
          </a:xfrm>
          <a:prstGeom prst="rect">
            <a:avLst/>
          </a:prstGeom>
        </p:spPr>
        <p:txBody>
          <a:bodyPr lIns="101882" tIns="50941" rIns="101882" bIns="50941"/>
          <a:lstStyle/>
          <a:p>
            <a:r>
              <a:rPr lang="en-US"/>
              <a:t>Click to edit Master title style</a:t>
            </a:r>
          </a:p>
        </p:txBody>
      </p:sp>
      <p:sp>
        <p:nvSpPr>
          <p:cNvPr id="4" name="Content Placeholder 3"/>
          <p:cNvSpPr>
            <a:spLocks noGrp="1"/>
          </p:cNvSpPr>
          <p:nvPr>
            <p:ph sz="half" idx="2"/>
          </p:nvPr>
        </p:nvSpPr>
        <p:spPr>
          <a:xfrm>
            <a:off x="6197601" y="1447800"/>
            <a:ext cx="5384800" cy="4949825"/>
          </a:xfrm>
          <a:prstGeom prst="rect">
            <a:avLst/>
          </a:prstGeom>
        </p:spPr>
        <p:txBody>
          <a:bodyPr lIns="101882" tIns="50941" rIns="101882" bIns="50941"/>
          <a:lstStyle>
            <a:lvl1pPr>
              <a:defRPr sz="1941"/>
            </a:lvl1pPr>
            <a:lvl2pPr marL="337101" indent="-224734">
              <a:defRPr sz="1765"/>
            </a:lvl2pPr>
            <a:lvl3pPr>
              <a:defRPr sz="1765"/>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lvl1pPr>
          </a:lstStyle>
          <a:p>
            <a:pPr>
              <a:defRPr/>
            </a:pPr>
            <a:fld id="{1F0895D8-2E3B-4EC3-8F94-B7A4F8CC3C98}" type="slidenum">
              <a:rPr lang="en-US">
                <a:solidFill>
                  <a:srgbClr val="1D528D"/>
                </a:solidFill>
              </a:rPr>
              <a:pPr>
                <a:defRPr/>
              </a:pPr>
              <a:t>‹#›</a:t>
            </a:fld>
            <a:endParaRPr lang="en-US" dirty="0">
              <a:solidFill>
                <a:srgbClr val="1D528D"/>
              </a:solidFill>
            </a:endParaRPr>
          </a:p>
        </p:txBody>
      </p:sp>
    </p:spTree>
    <p:extLst>
      <p:ext uri="{BB962C8B-B14F-4D97-AF65-F5344CB8AC3E}">
        <p14:creationId xmlns:p14="http://schemas.microsoft.com/office/powerpoint/2010/main" val="33688443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273394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1948953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7516198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2348434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8816893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7837463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2225062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12144"/>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2" name="Title 1">
            <a:extLst>
              <a:ext uri="{FF2B5EF4-FFF2-40B4-BE49-F238E27FC236}">
                <a16:creationId xmlns:a16="http://schemas.microsoft.com/office/drawing/2014/main" id="{57ADFF98-D15E-49A3-BCB0-4AD00A88430F}"/>
              </a:ext>
            </a:extLst>
          </p:cNvPr>
          <p:cNvSpPr>
            <a:spLocks noGrp="1"/>
          </p:cNvSpPr>
          <p:nvPr>
            <p:ph type="title"/>
          </p:nvPr>
        </p:nvSpPr>
        <p:spPr>
          <a:xfrm>
            <a:off x="0" y="0"/>
            <a:ext cx="10515600" cy="860223"/>
          </a:xfrm>
        </p:spPr>
        <p:txBody>
          <a:bodyPr>
            <a:normAutofit/>
          </a:bodyPr>
          <a:lstStyle>
            <a:lvl1pPr>
              <a:defRPr sz="2500"/>
            </a:lvl1pPr>
          </a:lstStyle>
          <a:p>
            <a:r>
              <a:rPr lang="en-US" dirty="0"/>
              <a:t>Click to edit Master title style</a:t>
            </a:r>
          </a:p>
        </p:txBody>
      </p:sp>
    </p:spTree>
    <p:extLst>
      <p:ext uri="{BB962C8B-B14F-4D97-AF65-F5344CB8AC3E}">
        <p14:creationId xmlns:p14="http://schemas.microsoft.com/office/powerpoint/2010/main" val="157352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 3 columns" userDrawn="1">
  <p:cSld name="Title + 3 column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Shape 50"/>
        <p:cNvGrpSpPr/>
        <p:nvPr/>
      </p:nvGrpSpPr>
      <p:grpSpPr>
        <a:xfrm>
          <a:off x="0" y="0"/>
          <a:ext cx="0" cy="0"/>
          <a:chOff x="0" y="0"/>
          <a:chExt cx="0" cy="0"/>
        </a:xfrm>
      </p:grpSpPr>
      <p:sp>
        <p:nvSpPr>
          <p:cNvPr id="52" name="Google Shape;52;p8"/>
          <p:cNvSpPr/>
          <p:nvPr/>
        </p:nvSpPr>
        <p:spPr>
          <a:xfrm rot="-5400000" flipH="1">
            <a:off x="5997033" y="-5211696"/>
            <a:ext cx="197600" cy="12192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algn="ctr"/>
            <a:endParaRPr sz="1800" dirty="0">
              <a:solidFill>
                <a:srgbClr val="FFFFFF"/>
              </a:solidFill>
              <a:latin typeface="Raleway" panose="020B0604020202020204" charset="0"/>
              <a:ea typeface="Calibri"/>
              <a:cs typeface="Calibri"/>
              <a:sym typeface="Calibri"/>
            </a:endParaRPr>
          </a:p>
        </p:txBody>
      </p:sp>
      <p:sp>
        <p:nvSpPr>
          <p:cNvPr id="53" name="Google Shape;53;p8"/>
          <p:cNvSpPr/>
          <p:nvPr/>
        </p:nvSpPr>
        <p:spPr>
          <a:xfrm>
            <a:off x="0" y="0"/>
            <a:ext cx="12192000" cy="771920"/>
          </a:xfrm>
          <a:prstGeom prst="rect">
            <a:avLst/>
          </a:prstGeom>
          <a:solidFill>
            <a:srgbClr val="FFFFFF"/>
          </a:solidFill>
          <a:ln>
            <a:noFill/>
          </a:ln>
        </p:spPr>
        <p:txBody>
          <a:bodyPr spcFirstLastPara="1" wrap="square" lIns="91425" tIns="91425" rIns="91425" bIns="91425" anchor="ctr" anchorCtr="0">
            <a:noAutofit/>
          </a:bodyPr>
          <a:lstStyle/>
          <a:p>
            <a:endParaRPr sz="1800" dirty="0">
              <a:solidFill>
                <a:prstClr val="black"/>
              </a:solidFill>
              <a:latin typeface="Raleway" panose="020B0604020202020204" charset="0"/>
            </a:endParaRPr>
          </a:p>
        </p:txBody>
      </p:sp>
      <p:sp>
        <p:nvSpPr>
          <p:cNvPr id="54" name="Google Shape;54;p8"/>
          <p:cNvSpPr/>
          <p:nvPr/>
        </p:nvSpPr>
        <p:spPr>
          <a:xfrm>
            <a:off x="0" y="1197308"/>
            <a:ext cx="12192000" cy="5660696"/>
          </a:xfrm>
          <a:prstGeom prst="rect">
            <a:avLst/>
          </a:prstGeom>
          <a:solidFill>
            <a:srgbClr val="FFFFFF"/>
          </a:solidFill>
          <a:ln>
            <a:noFill/>
          </a:ln>
        </p:spPr>
        <p:txBody>
          <a:bodyPr spcFirstLastPara="1" wrap="square" lIns="91425" tIns="91425" rIns="91425" bIns="91425" anchor="ctr" anchorCtr="0">
            <a:noAutofit/>
          </a:bodyPr>
          <a:lstStyle/>
          <a:p>
            <a:endParaRPr sz="1800" dirty="0">
              <a:solidFill>
                <a:prstClr val="black"/>
              </a:solidFill>
              <a:latin typeface="Raleway" panose="020B0604020202020204" charset="0"/>
            </a:endParaRPr>
          </a:p>
        </p:txBody>
      </p:sp>
      <p:sp>
        <p:nvSpPr>
          <p:cNvPr id="56" name="Google Shape;56;p8"/>
          <p:cNvSpPr txBox="1">
            <a:spLocks noGrp="1"/>
          </p:cNvSpPr>
          <p:nvPr>
            <p:ph type="title"/>
          </p:nvPr>
        </p:nvSpPr>
        <p:spPr>
          <a:xfrm>
            <a:off x="791433" y="0"/>
            <a:ext cx="10608800" cy="771920"/>
          </a:xfrm>
          <a:prstGeom prst="rect">
            <a:avLst/>
          </a:prstGeom>
        </p:spPr>
        <p:txBody>
          <a:bodyPr spcFirstLastPara="1" wrap="square" lIns="91425" tIns="91425" rIns="91425" bIns="91425" anchor="ctr" anchorCtr="0"/>
          <a:lstStyle>
            <a:lvl1pPr lvl="0" rtl="0">
              <a:spcBef>
                <a:spcPts val="0"/>
              </a:spcBef>
              <a:spcAft>
                <a:spcPts val="0"/>
              </a:spcAft>
              <a:buSzPts val="1600"/>
              <a:buNone/>
              <a:defRPr>
                <a:latin typeface="Raleway" panose="020B0604020202020204" charset="0"/>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60" name="Google Shape;60;p8"/>
          <p:cNvSpPr txBox="1">
            <a:spLocks noGrp="1"/>
          </p:cNvSpPr>
          <p:nvPr>
            <p:ph type="sldNum" idx="12"/>
          </p:nvPr>
        </p:nvSpPr>
        <p:spPr>
          <a:xfrm>
            <a:off x="791433" y="6418333"/>
            <a:ext cx="10608800" cy="439600"/>
          </a:xfrm>
          <a:prstGeom prst="rect">
            <a:avLst/>
          </a:prstGeom>
        </p:spPr>
        <p:txBody>
          <a:bodyPr spcFirstLastPara="1" wrap="square" lIns="91425" tIns="91425" rIns="91425" bIns="91425" anchor="ctr" anchorCtr="0">
            <a:noAutofit/>
          </a:bodyPr>
          <a:lstStyle>
            <a:lvl1pPr lvl="0">
              <a:buNone/>
              <a:defRPr>
                <a:latin typeface="Raleway" panose="020B060402020202020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prstClr val="black">
                    <a:tint val="75000"/>
                  </a:prstClr>
                </a:solidFill>
              </a:rPr>
              <a:pPr/>
              <a:t>‹#›</a:t>
            </a:fld>
            <a:endParaRPr lang="en">
              <a:solidFill>
                <a:prstClr val="black">
                  <a:tint val="75000"/>
                </a:prstClr>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0042" y="823967"/>
            <a:ext cx="549913" cy="334877"/>
          </a:xfrm>
          <a:prstGeom prst="rect">
            <a:avLst/>
          </a:prstGeom>
        </p:spPr>
      </p:pic>
    </p:spTree>
    <p:extLst>
      <p:ext uri="{BB962C8B-B14F-4D97-AF65-F5344CB8AC3E}">
        <p14:creationId xmlns:p14="http://schemas.microsoft.com/office/powerpoint/2010/main" val="65284667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userDrawn="1">
  <p:cSld name="3_Section Header">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28953"/>
            <a:ext cx="12209795" cy="6729047"/>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11/6/2023</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299835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p>
        </p:txBody>
      </p:sp>
      <p:sp>
        <p:nvSpPr>
          <p:cNvPr id="3" name="Content Placeholder 2"/>
          <p:cNvSpPr>
            <a:spLocks noGrp="1"/>
          </p:cNvSpPr>
          <p:nvPr>
            <p:ph idx="1"/>
          </p:nvPr>
        </p:nvSpPr>
        <p:spPr>
          <a:xfrm>
            <a:off x="609599" y="1003303"/>
            <a:ext cx="11385941"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9235440" y="6492240"/>
            <a:ext cx="2844800" cy="274320"/>
          </a:xfrm>
        </p:spPr>
        <p:txBody>
          <a:bodyPr/>
          <a:lstStyle>
            <a:lvl1pPr>
              <a:defRPr/>
            </a:lvl1pPr>
          </a:lstStyle>
          <a:p>
            <a:pPr>
              <a:defRPr/>
            </a:pPr>
            <a:fld id="{2FB12537-B55F-1D4C-AACF-3B10E7522722}" type="slidenum">
              <a:rPr lang="en-US"/>
              <a:pPr>
                <a:defRPr/>
              </a:pPr>
              <a:t>‹#›</a:t>
            </a:fld>
            <a:endParaRPr lang="en-US" dirty="0"/>
          </a:p>
        </p:txBody>
      </p:sp>
      <p:sp>
        <p:nvSpPr>
          <p:cNvPr id="6" name="Footer Placeholder 8">
            <a:extLst>
              <a:ext uri="{FF2B5EF4-FFF2-40B4-BE49-F238E27FC236}">
                <a16:creationId xmlns:a16="http://schemas.microsoft.com/office/drawing/2014/main" id="{120087D1-089D-4713-AA0A-AA3330A2B97F}"/>
              </a:ext>
            </a:extLst>
          </p:cNvPr>
          <p:cNvSpPr txBox="1">
            <a:spLocks/>
          </p:cNvSpPr>
          <p:nvPr userDrawn="1"/>
        </p:nvSpPr>
        <p:spPr>
          <a:xfrm>
            <a:off x="284337" y="6492240"/>
            <a:ext cx="11623325" cy="27432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marR="0" indent="0" algn="l" defTabSz="457200" rtl="0" eaLnBrk="1" fontAlgn="base" latinLnBrk="0" hangingPunct="1">
              <a:lnSpc>
                <a:spcPct val="100000"/>
              </a:lnSpc>
              <a:spcBef>
                <a:spcPct val="0"/>
              </a:spcBef>
              <a:spcAft>
                <a:spcPct val="0"/>
              </a:spcAft>
              <a:buClrTx/>
              <a:buSzTx/>
              <a:buFontTx/>
              <a:buNone/>
              <a:tabLst/>
              <a:defRPr sz="900" kern="1200">
                <a:solidFill>
                  <a:schemeClr val="tx1"/>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cs typeface="Arial" charset="0"/>
              </a:rPr>
              <a:t>MCD PPBE25</a:t>
            </a:r>
          </a:p>
        </p:txBody>
      </p:sp>
    </p:spTree>
    <p:extLst>
      <p:ext uri="{BB962C8B-B14F-4D97-AF65-F5344CB8AC3E}">
        <p14:creationId xmlns:p14="http://schemas.microsoft.com/office/powerpoint/2010/main" val="1137445751"/>
      </p:ext>
    </p:extLst>
  </p:cSld>
  <p:clrMapOvr>
    <a:masterClrMapping/>
  </p:clrMapOvr>
  <p:transition advClick="0"/>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71845CE6-C3BF-264D-A66F-F22221B4F103}" type="datetime1">
              <a:rPr lang="en-US" smtClean="0"/>
              <a:pPr/>
              <a:t>11/6/2023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3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B2CC-326A-7F45-A629-4FF86CD20E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267DBE-52E1-B148-9E3D-54B50B6CFB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FD3C6D-FD22-0D44-AE42-2A909C852149}"/>
              </a:ext>
            </a:extLst>
          </p:cNvPr>
          <p:cNvSpPr>
            <a:spLocks noGrp="1"/>
          </p:cNvSpPr>
          <p:nvPr>
            <p:ph type="dt" sz="half" idx="10"/>
          </p:nvPr>
        </p:nvSpPr>
        <p:spPr/>
        <p:txBody>
          <a:bodyPr/>
          <a:lstStyle/>
          <a:p>
            <a:fld id="{929330CD-84BC-2F44-90B4-E6A6A0EF979A}" type="datetimeFigureOut">
              <a:rPr lang="en-US" smtClean="0"/>
              <a:t>11/6/2023</a:t>
            </a:fld>
            <a:endParaRPr lang="en-US" dirty="0"/>
          </a:p>
        </p:txBody>
      </p:sp>
      <p:sp>
        <p:nvSpPr>
          <p:cNvPr id="5" name="Footer Placeholder 4">
            <a:extLst>
              <a:ext uri="{FF2B5EF4-FFF2-40B4-BE49-F238E27FC236}">
                <a16:creationId xmlns:a16="http://schemas.microsoft.com/office/drawing/2014/main" id="{CB93AC51-25BA-4644-8FD2-6E88533B20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C7EA61-4380-2F4B-AB6D-953519D625CD}"/>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421245058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BFBA-6313-0248-AB6B-4730DD2104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5C2759-2C86-7049-A308-54461C4005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D83B77-A53D-794A-A1EF-D82AAC094C19}"/>
              </a:ext>
            </a:extLst>
          </p:cNvPr>
          <p:cNvSpPr>
            <a:spLocks noGrp="1"/>
          </p:cNvSpPr>
          <p:nvPr>
            <p:ph type="dt" sz="half" idx="10"/>
          </p:nvPr>
        </p:nvSpPr>
        <p:spPr/>
        <p:txBody>
          <a:bodyPr/>
          <a:lstStyle/>
          <a:p>
            <a:fld id="{929330CD-84BC-2F44-90B4-E6A6A0EF979A}" type="datetimeFigureOut">
              <a:rPr lang="en-US" smtClean="0"/>
              <a:t>11/6/2023</a:t>
            </a:fld>
            <a:endParaRPr lang="en-US" dirty="0"/>
          </a:p>
        </p:txBody>
      </p:sp>
      <p:sp>
        <p:nvSpPr>
          <p:cNvPr id="5" name="Footer Placeholder 4">
            <a:extLst>
              <a:ext uri="{FF2B5EF4-FFF2-40B4-BE49-F238E27FC236}">
                <a16:creationId xmlns:a16="http://schemas.microsoft.com/office/drawing/2014/main" id="{89DC83D4-A926-EB4D-8C31-DC655AECB5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BD1C4D-4F9A-A04B-B0B0-DB0970BC30ED}"/>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201854927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FDABC-11EC-D447-9735-B46E46060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5C2615-9D44-6244-B33E-9D98974458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4106F2-9049-C945-881A-7BDF2C872490}"/>
              </a:ext>
            </a:extLst>
          </p:cNvPr>
          <p:cNvSpPr>
            <a:spLocks noGrp="1"/>
          </p:cNvSpPr>
          <p:nvPr>
            <p:ph type="dt" sz="half" idx="10"/>
          </p:nvPr>
        </p:nvSpPr>
        <p:spPr/>
        <p:txBody>
          <a:bodyPr/>
          <a:lstStyle/>
          <a:p>
            <a:fld id="{929330CD-84BC-2F44-90B4-E6A6A0EF979A}" type="datetimeFigureOut">
              <a:rPr lang="en-US" smtClean="0"/>
              <a:t>11/6/2023</a:t>
            </a:fld>
            <a:endParaRPr lang="en-US" dirty="0"/>
          </a:p>
        </p:txBody>
      </p:sp>
      <p:sp>
        <p:nvSpPr>
          <p:cNvPr id="5" name="Footer Placeholder 4">
            <a:extLst>
              <a:ext uri="{FF2B5EF4-FFF2-40B4-BE49-F238E27FC236}">
                <a16:creationId xmlns:a16="http://schemas.microsoft.com/office/drawing/2014/main" id="{35D8B4D6-FFC7-4D4D-8F8F-A5E211BA70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F5C59D-096A-204F-8266-12210BFAE3A1}"/>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31565365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8C5B-A81E-0F4C-9E9B-D8E3BE21A7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C44FDC-4E60-FA46-8155-33F4A3EE38D6}"/>
              </a:ext>
            </a:extLst>
          </p:cNvPr>
          <p:cNvSpPr>
            <a:spLocks noGrp="1"/>
          </p:cNvSpPr>
          <p:nvPr>
            <p:ph type="dt" sz="half" idx="10"/>
          </p:nvPr>
        </p:nvSpPr>
        <p:spPr/>
        <p:txBody>
          <a:bodyPr/>
          <a:lstStyle/>
          <a:p>
            <a:fld id="{929330CD-84BC-2F44-90B4-E6A6A0EF979A}" type="datetimeFigureOut">
              <a:rPr lang="en-US" smtClean="0"/>
              <a:t>11/6/2023</a:t>
            </a:fld>
            <a:endParaRPr lang="en-US" dirty="0"/>
          </a:p>
        </p:txBody>
      </p:sp>
      <p:sp>
        <p:nvSpPr>
          <p:cNvPr id="4" name="Footer Placeholder 3">
            <a:extLst>
              <a:ext uri="{FF2B5EF4-FFF2-40B4-BE49-F238E27FC236}">
                <a16:creationId xmlns:a16="http://schemas.microsoft.com/office/drawing/2014/main" id="{B99FA2B5-1383-A044-A82F-A5D4DDD58B1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4CBA3DB-6B9B-D949-BA00-57DD73849C0E}"/>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20375935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2212A0-E7DC-6A4F-96D5-28ADAC8405D3}"/>
              </a:ext>
            </a:extLst>
          </p:cNvPr>
          <p:cNvSpPr>
            <a:spLocks noGrp="1"/>
          </p:cNvSpPr>
          <p:nvPr>
            <p:ph type="dt" sz="half" idx="10"/>
          </p:nvPr>
        </p:nvSpPr>
        <p:spPr/>
        <p:txBody>
          <a:bodyPr/>
          <a:lstStyle/>
          <a:p>
            <a:fld id="{929330CD-84BC-2F44-90B4-E6A6A0EF979A}" type="datetimeFigureOut">
              <a:rPr lang="en-US" smtClean="0"/>
              <a:t>11/6/2023</a:t>
            </a:fld>
            <a:endParaRPr lang="en-US" dirty="0"/>
          </a:p>
        </p:txBody>
      </p:sp>
      <p:sp>
        <p:nvSpPr>
          <p:cNvPr id="3" name="Footer Placeholder 2">
            <a:extLst>
              <a:ext uri="{FF2B5EF4-FFF2-40B4-BE49-F238E27FC236}">
                <a16:creationId xmlns:a16="http://schemas.microsoft.com/office/drawing/2014/main" id="{2BBA4DA7-3069-7F4B-AFE7-44970242C4F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4AFEB98-5D9C-4441-9CA4-ACE4B87401EC}"/>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142763206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329653817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image" Target="../media/image6.pn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35.xml"/><Relationship Id="rId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image" Target="../media/image6.png"/><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5" Type="http://schemas.openxmlformats.org/officeDocument/2006/relationships/image" Target="../media/image14.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image" Target="../media/image6.png"/><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theme" Target="../theme/theme8.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image" Target="../media/image17.jpeg"/><Relationship Id="rId5" Type="http://schemas.openxmlformats.org/officeDocument/2006/relationships/theme" Target="../theme/theme9.xml"/><Relationship Id="rId4"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26" Type="http://schemas.openxmlformats.org/officeDocument/2006/relationships/image" Target="../media/image6.png"/><Relationship Id="rId3" Type="http://schemas.openxmlformats.org/officeDocument/2006/relationships/slideLayout" Target="../slideLayouts/slideLayout94.xml"/><Relationship Id="rId21" Type="http://schemas.openxmlformats.org/officeDocument/2006/relationships/slideLayout" Target="../slideLayouts/slideLayout112.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theme" Target="../theme/theme10.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slideLayout" Target="../slideLayouts/slideLayout115.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4" Type="http://schemas.openxmlformats.org/officeDocument/2006/relationships/image" Target="../media/image14.png"/></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20.xml"/><Relationship Id="rId7"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70B08-42A3-8348-AFCE-BBCAF6EF3F3A}"/>
              </a:ext>
            </a:extLst>
          </p:cNvPr>
          <p:cNvSpPr/>
          <p:nvPr userDrawn="1"/>
        </p:nvSpPr>
        <p:spPr>
          <a:xfrm>
            <a:off x="0" y="0"/>
            <a:ext cx="12192000" cy="1143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a:extLst>
              <a:ext uri="{FF2B5EF4-FFF2-40B4-BE49-F238E27FC236}">
                <a16:creationId xmlns:a16="http://schemas.microsoft.com/office/drawing/2014/main" id="{B96C3E8B-107C-9046-B3CB-E80EBB743253}"/>
              </a:ext>
            </a:extLst>
          </p:cNvPr>
          <p:cNvSpPr>
            <a:spLocks noGrp="1"/>
          </p:cNvSpPr>
          <p:nvPr>
            <p:ph type="title"/>
          </p:nvPr>
        </p:nvSpPr>
        <p:spPr>
          <a:xfrm>
            <a:off x="381000" y="243017"/>
            <a:ext cx="10126659" cy="7239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67C52A2-B882-5244-9C20-1270C2BC8CB3}"/>
              </a:ext>
            </a:extLst>
          </p:cNvPr>
          <p:cNvSpPr>
            <a:spLocks noGrp="1"/>
          </p:cNvSpPr>
          <p:nvPr>
            <p:ph type="body" idx="1"/>
          </p:nvPr>
        </p:nvSpPr>
        <p:spPr>
          <a:xfrm>
            <a:off x="381000" y="1600201"/>
            <a:ext cx="11430000" cy="4576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C7E0349-1365-6F44-B603-88E2FE40AA41}"/>
              </a:ext>
            </a:extLst>
          </p:cNvPr>
          <p:cNvSpPr>
            <a:spLocks noGrp="1"/>
          </p:cNvSpPr>
          <p:nvPr>
            <p:ph type="sldNum" sz="quarter" idx="4"/>
          </p:nvPr>
        </p:nvSpPr>
        <p:spPr>
          <a:xfrm>
            <a:off x="9068927" y="6372403"/>
            <a:ext cx="27432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4DAC10E1-AC07-EB4F-8B72-16B61D414E67}" type="slidenum">
              <a:rPr lang="en-US" smtClean="0"/>
              <a:pPr/>
              <a:t>‹#›</a:t>
            </a:fld>
            <a:endParaRPr lang="en-US" dirty="0"/>
          </a:p>
        </p:txBody>
      </p:sp>
      <p:pic>
        <p:nvPicPr>
          <p:cNvPr id="11" name="Picture 10">
            <a:extLst>
              <a:ext uri="{FF2B5EF4-FFF2-40B4-BE49-F238E27FC236}">
                <a16:creationId xmlns:a16="http://schemas.microsoft.com/office/drawing/2014/main" id="{BABBD3DF-90E0-BE41-ABA1-DB19F274F214}"/>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888669" y="209248"/>
            <a:ext cx="922332" cy="761999"/>
          </a:xfrm>
          <a:prstGeom prst="rect">
            <a:avLst/>
          </a:prstGeom>
        </p:spPr>
      </p:pic>
    </p:spTree>
    <p:extLst>
      <p:ext uri="{BB962C8B-B14F-4D97-AF65-F5344CB8AC3E}">
        <p14:creationId xmlns:p14="http://schemas.microsoft.com/office/powerpoint/2010/main" val="1214179361"/>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60" r:id="rId5"/>
    <p:sldLayoutId id="2147483661" r:id="rId6"/>
    <p:sldLayoutId id="2147483662" r:id="rId7"/>
    <p:sldLayoutId id="2147483663" r:id="rId8"/>
    <p:sldLayoutId id="2147483664" r:id="rId9"/>
    <p:sldLayoutId id="2147483667" r:id="rId10"/>
    <p:sldLayoutId id="2147484065" r:id="rId11"/>
    <p:sldLayoutId id="2147484066" r:id="rId12"/>
    <p:sldLayoutId id="2147484067" r:id="rId13"/>
  </p:sldLayoutIdLst>
  <p:txStyles>
    <p:titleStyle>
      <a:lvl1pPr algn="l" defTabSz="685800" rtl="0" eaLnBrk="1" latinLnBrk="0" hangingPunct="1">
        <a:lnSpc>
          <a:spcPct val="90000"/>
        </a:lnSpc>
        <a:spcBef>
          <a:spcPct val="0"/>
        </a:spcBef>
        <a:buNone/>
        <a:defRPr sz="270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0" userDrawn="1">
          <p15:clr>
            <a:srgbClr val="F26B43"/>
          </p15:clr>
        </p15:guide>
        <p15:guide id="2" pos="320" userDrawn="1">
          <p15:clr>
            <a:srgbClr val="F26B43"/>
          </p15:clr>
        </p15:guide>
        <p15:guide id="3" pos="9920" userDrawn="1">
          <p15:clr>
            <a:srgbClr val="F26B43"/>
          </p15:clr>
        </p15:guide>
        <p15:guide id="4" orient="horz" pos="3888" userDrawn="1">
          <p15:clr>
            <a:srgbClr val="F26B43"/>
          </p15:clr>
        </p15:guide>
        <p15:guide id="5" orient="horz" pos="4176" userDrawn="1">
          <p15:clr>
            <a:srgbClr val="F26B43"/>
          </p15:clr>
        </p15:guide>
        <p15:guide id="6" orient="horz" pos="864" userDrawn="1">
          <p15:clr>
            <a:srgbClr val="F26B43"/>
          </p15:clr>
        </p15:guide>
        <p15:guide id="7" orient="horz" pos="1008" userDrawn="1">
          <p15:clr>
            <a:srgbClr val="F26B43"/>
          </p15:clr>
        </p15:guide>
        <p15:guide id="8" orient="horz" pos="144" userDrawn="1">
          <p15:clr>
            <a:srgbClr val="F26B43"/>
          </p15:clr>
        </p15:guide>
        <p15:guide id="9" orient="horz" pos="4032" userDrawn="1">
          <p15:clr>
            <a:srgbClr val="F26B43"/>
          </p15:clr>
        </p15:guide>
        <p15:guide id="10" orient="horz" pos="6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3B3E97-8A49-094E-A88D-DEBAE6F43781}"/>
              </a:ext>
            </a:extLst>
          </p:cNvPr>
          <p:cNvSpPr>
            <a:spLocks noGrp="1"/>
          </p:cNvSpPr>
          <p:nvPr>
            <p:ph type="body" idx="1"/>
          </p:nvPr>
        </p:nvSpPr>
        <p:spPr>
          <a:xfrm>
            <a:off x="334310" y="11939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21AEC7A-6012-D84E-BC2D-0A66356A898D}"/>
              </a:ext>
            </a:extLst>
          </p:cNvPr>
          <p:cNvSpPr>
            <a:spLocks noGrp="1"/>
          </p:cNvSpPr>
          <p:nvPr>
            <p:ph type="sldNum" sz="quarter" idx="4"/>
          </p:nvPr>
        </p:nvSpPr>
        <p:spPr>
          <a:xfrm>
            <a:off x="11024628" y="6492875"/>
            <a:ext cx="1159135" cy="365125"/>
          </a:xfrm>
          <a:prstGeom prst="rect">
            <a:avLst/>
          </a:prstGeom>
        </p:spPr>
        <p:txBody>
          <a:bodyPr vert="horz" lIns="91440" tIns="45720" rIns="91440" bIns="45720" rtlCol="0" anchor="ctr"/>
          <a:lstStyle>
            <a:lvl1pPr algn="r">
              <a:defRPr sz="1200">
                <a:solidFill>
                  <a:schemeClr val="bg1"/>
                </a:solidFill>
              </a:defRPr>
            </a:lvl1pPr>
          </a:lstStyle>
          <a:p>
            <a:fld id="{E033C6E5-ABCA-D247-98E1-2274F89B260E}" type="slidenum">
              <a:rPr lang="en-US" smtClean="0"/>
              <a:pPr/>
              <a:t>‹#›</a:t>
            </a:fld>
            <a:endParaRPr lang="en-US" dirty="0"/>
          </a:p>
        </p:txBody>
      </p:sp>
      <p:sp>
        <p:nvSpPr>
          <p:cNvPr id="9" name="Rectangle 9">
            <a:extLst>
              <a:ext uri="{FF2B5EF4-FFF2-40B4-BE49-F238E27FC236}">
                <a16:creationId xmlns:a16="http://schemas.microsoft.com/office/drawing/2014/main" id="{DEF85894-A28A-A349-BA20-6DFB2AAEDBA0}"/>
              </a:ext>
            </a:extLst>
          </p:cNvPr>
          <p:cNvSpPr>
            <a:spLocks noChangeArrowheads="1"/>
          </p:cNvSpPr>
          <p:nvPr userDrawn="1"/>
        </p:nvSpPr>
        <p:spPr bwMode="auto">
          <a:xfrm>
            <a:off x="0" y="-1"/>
            <a:ext cx="12192000" cy="894945"/>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2" name="Title Placeholder 1">
            <a:extLst>
              <a:ext uri="{FF2B5EF4-FFF2-40B4-BE49-F238E27FC236}">
                <a16:creationId xmlns:a16="http://schemas.microsoft.com/office/drawing/2014/main" id="{C9FAE6FF-C6E4-2C42-9349-CE9B16A39B42}"/>
              </a:ext>
            </a:extLst>
          </p:cNvPr>
          <p:cNvSpPr>
            <a:spLocks noGrp="1"/>
          </p:cNvSpPr>
          <p:nvPr>
            <p:ph type="title"/>
          </p:nvPr>
        </p:nvSpPr>
        <p:spPr>
          <a:xfrm>
            <a:off x="16894" y="34721"/>
            <a:ext cx="10515600" cy="860223"/>
          </a:xfrm>
          <a:prstGeom prst="rect">
            <a:avLst/>
          </a:prstGeom>
        </p:spPr>
        <p:txBody>
          <a:bodyPr vert="horz" lIns="91440" tIns="45720" rIns="91440" bIns="45720" rtlCol="0" anchor="ctr">
            <a:normAutofit/>
          </a:bodyPr>
          <a:lstStyle/>
          <a:p>
            <a:r>
              <a:rPr lang="en-US"/>
              <a:t>Click to edit Master title style</a:t>
            </a:r>
          </a:p>
        </p:txBody>
      </p:sp>
      <p:pic>
        <p:nvPicPr>
          <p:cNvPr id="31" name="Picture 67" descr="NASA insignia RGB"/>
          <p:cNvPicPr>
            <a:picLocks noChangeAspect="1" noChangeArrowheads="1"/>
          </p:cNvPicPr>
          <p:nvPr userDrawn="1"/>
        </p:nvPicPr>
        <p:blipFill>
          <a:blip r:embed="rId23">
            <a:extLst>
              <a:ext uri="{28A0092B-C50C-407E-A947-70E740481C1C}">
                <a14:useLocalDpi xmlns:a14="http://schemas.microsoft.com/office/drawing/2010/main"/>
              </a:ext>
            </a:extLst>
          </a:blip>
          <a:srcRect/>
          <a:stretch>
            <a:fillRect/>
          </a:stretch>
        </p:blipFill>
        <p:spPr bwMode="auto">
          <a:xfrm>
            <a:off x="11217201" y="94163"/>
            <a:ext cx="899306" cy="68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603189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8" r:id="rId4"/>
    <p:sldLayoutId id="2147483739" r:id="rId5"/>
    <p:sldLayoutId id="2147483745" r:id="rId6"/>
    <p:sldLayoutId id="2147483746" r:id="rId7"/>
    <p:sldLayoutId id="2147483747" r:id="rId8"/>
    <p:sldLayoutId id="2147483748" r:id="rId9"/>
    <p:sldLayoutId id="2147483749" r:id="rId10"/>
    <p:sldLayoutId id="2147483750" r:id="rId11"/>
    <p:sldLayoutId id="2147483751" r:id="rId12"/>
    <p:sldLayoutId id="2147483753" r:id="rId13"/>
    <p:sldLayoutId id="2147483754" r:id="rId14"/>
    <p:sldLayoutId id="2147483755" r:id="rId15"/>
    <p:sldLayoutId id="2147483756" r:id="rId16"/>
    <p:sldLayoutId id="2147483757" r:id="rId17"/>
    <p:sldLayoutId id="2147483758" r:id="rId18"/>
    <p:sldLayoutId id="2147483759" r:id="rId19"/>
    <p:sldLayoutId id="2147483761" r:id="rId20"/>
    <p:sldLayoutId id="2147483991" r:id="rId21"/>
  </p:sldLayoutIdLst>
  <p:hf hdr="0"/>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dirty="0"/>
          </a:p>
        </p:txBody>
      </p:sp>
    </p:spTree>
    <p:extLst>
      <p:ext uri="{BB962C8B-B14F-4D97-AF65-F5344CB8AC3E}">
        <p14:creationId xmlns:p14="http://schemas.microsoft.com/office/powerpoint/2010/main" val="1763000714"/>
      </p:ext>
    </p:extLst>
  </p:cSld>
  <p:clrMap bg1="lt1" tx1="dk1" bg2="lt2" tx2="dk2" accent1="accent1" accent2="accent2" accent3="accent3" accent4="accent4" accent5="accent5" accent6="accent6" hlink="hlink" folHlink="folHlink"/>
  <p:sldLayoutIdLst>
    <p:sldLayoutId id="2147483829"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11/6/2023</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90848015"/>
      </p:ext>
    </p:extLst>
  </p:cSld>
  <p:clrMap bg1="lt1" tx1="dk1" bg2="lt2" tx2="dk2" accent1="accent1" accent2="accent2" accent3="accent3" accent4="accent4" accent5="accent5" accent6="accent6" hlink="hlink" folHlink="folHlink"/>
  <p:sldLayoutIdLst>
    <p:sldLayoutId id="2147483834" r:id="rId1"/>
    <p:sldLayoutId id="2147483835" r:id="rId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3B3E97-8A49-094E-A88D-DEBAE6F43781}"/>
              </a:ext>
            </a:extLst>
          </p:cNvPr>
          <p:cNvSpPr>
            <a:spLocks noGrp="1"/>
          </p:cNvSpPr>
          <p:nvPr>
            <p:ph type="body" idx="1"/>
          </p:nvPr>
        </p:nvSpPr>
        <p:spPr>
          <a:xfrm>
            <a:off x="334310" y="11939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21AEC7A-6012-D84E-BC2D-0A66356A898D}"/>
              </a:ext>
            </a:extLst>
          </p:cNvPr>
          <p:cNvSpPr>
            <a:spLocks noGrp="1"/>
          </p:cNvSpPr>
          <p:nvPr>
            <p:ph type="sldNum" sz="quarter" idx="4"/>
          </p:nvPr>
        </p:nvSpPr>
        <p:spPr>
          <a:xfrm>
            <a:off x="11024628" y="6492875"/>
            <a:ext cx="1159135" cy="365125"/>
          </a:xfrm>
          <a:prstGeom prst="rect">
            <a:avLst/>
          </a:prstGeom>
        </p:spPr>
        <p:txBody>
          <a:bodyPr vert="horz" lIns="91440" tIns="45720" rIns="91440" bIns="45720" rtlCol="0" anchor="ctr"/>
          <a:lstStyle>
            <a:lvl1pPr algn="r">
              <a:defRPr sz="1200">
                <a:solidFill>
                  <a:schemeClr val="bg1"/>
                </a:solidFill>
              </a:defRPr>
            </a:lvl1pPr>
          </a:lstStyle>
          <a:p>
            <a:fld id="{E033C6E5-ABCA-D247-98E1-2274F89B260E}" type="slidenum">
              <a:rPr lang="en-US" smtClean="0"/>
              <a:pPr/>
              <a:t>‹#›</a:t>
            </a:fld>
            <a:endParaRPr lang="en-US"/>
          </a:p>
        </p:txBody>
      </p:sp>
      <p:sp>
        <p:nvSpPr>
          <p:cNvPr id="9" name="Rectangle 9">
            <a:extLst>
              <a:ext uri="{FF2B5EF4-FFF2-40B4-BE49-F238E27FC236}">
                <a16:creationId xmlns:a16="http://schemas.microsoft.com/office/drawing/2014/main" id="{DEF85894-A28A-A349-BA20-6DFB2AAEDBA0}"/>
              </a:ext>
            </a:extLst>
          </p:cNvPr>
          <p:cNvSpPr>
            <a:spLocks noChangeArrowheads="1"/>
          </p:cNvSpPr>
          <p:nvPr userDrawn="1"/>
        </p:nvSpPr>
        <p:spPr bwMode="auto">
          <a:xfrm>
            <a:off x="0" y="-1"/>
            <a:ext cx="12192000" cy="894945"/>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a:solidFill>
                <a:srgbClr val="000000"/>
              </a:solidFill>
              <a:latin typeface="Arial" pitchFamily="34" charset="0"/>
              <a:cs typeface="ＭＳ Ｐゴシック" charset="0"/>
            </a:endParaRPr>
          </a:p>
        </p:txBody>
      </p:sp>
      <p:sp>
        <p:nvSpPr>
          <p:cNvPr id="2" name="Title Placeholder 1">
            <a:extLst>
              <a:ext uri="{FF2B5EF4-FFF2-40B4-BE49-F238E27FC236}">
                <a16:creationId xmlns:a16="http://schemas.microsoft.com/office/drawing/2014/main" id="{C9FAE6FF-C6E4-2C42-9349-CE9B16A39B42}"/>
              </a:ext>
            </a:extLst>
          </p:cNvPr>
          <p:cNvSpPr>
            <a:spLocks noGrp="1"/>
          </p:cNvSpPr>
          <p:nvPr>
            <p:ph type="title"/>
          </p:nvPr>
        </p:nvSpPr>
        <p:spPr>
          <a:xfrm>
            <a:off x="16894" y="34721"/>
            <a:ext cx="10515600" cy="860223"/>
          </a:xfrm>
          <a:prstGeom prst="rect">
            <a:avLst/>
          </a:prstGeom>
        </p:spPr>
        <p:txBody>
          <a:bodyPr vert="horz" lIns="91440" tIns="45720" rIns="91440" bIns="45720" rtlCol="0" anchor="ctr">
            <a:normAutofit/>
          </a:bodyPr>
          <a:lstStyle/>
          <a:p>
            <a:r>
              <a:rPr lang="en-US"/>
              <a:t>Click to edit Master title style</a:t>
            </a:r>
          </a:p>
        </p:txBody>
      </p:sp>
      <p:pic>
        <p:nvPicPr>
          <p:cNvPr id="31" name="Picture 67" descr="NASA insignia RGB"/>
          <p:cNvPicPr>
            <a:picLocks noChangeAspect="1" noChangeArrowheads="1"/>
          </p:cNvPicPr>
          <p:nvPr userDrawn="1"/>
        </p:nvPicPr>
        <p:blipFill>
          <a:blip r:embed="rId23">
            <a:extLst>
              <a:ext uri="{28A0092B-C50C-407E-A947-70E740481C1C}">
                <a14:useLocalDpi xmlns:a14="http://schemas.microsoft.com/office/drawing/2010/main"/>
              </a:ext>
            </a:extLst>
          </a:blip>
          <a:srcRect/>
          <a:stretch>
            <a:fillRect/>
          </a:stretch>
        </p:blipFill>
        <p:spPr bwMode="auto">
          <a:xfrm>
            <a:off x="11217201" y="94163"/>
            <a:ext cx="899306" cy="68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025657"/>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2" r:id="rId13"/>
    <p:sldLayoutId id="2147483933" r:id="rId14"/>
    <p:sldLayoutId id="2147483934" r:id="rId15"/>
    <p:sldLayoutId id="2147483935" r:id="rId16"/>
    <p:sldLayoutId id="2147483936" r:id="rId17"/>
    <p:sldLayoutId id="2147483937" r:id="rId18"/>
    <p:sldLayoutId id="2147483938" r:id="rId19"/>
    <p:sldLayoutId id="2147483940" r:id="rId20"/>
    <p:sldLayoutId id="2147483942" r:id="rId21"/>
  </p:sldLayoutIdLst>
  <p:hf hdr="0"/>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67286"/>
            <a:ext cx="10972800" cy="1521853"/>
          </a:xfrm>
          <a:prstGeom prst="rect">
            <a:avLst/>
          </a:prstGeom>
        </p:spPr>
        <p:txBody>
          <a:bodyPr vert="horz" lIns="91440" tIns="45720" rIns="91440" bIns="45720" rtlCol="0" anchor="ctr">
            <a:normAutofit/>
          </a:bodyPr>
          <a:lstStyle/>
          <a:p>
            <a:r>
              <a:rPr lang="en-US" dirty="0"/>
              <a:t>Paper Title</a:t>
            </a:r>
            <a:br>
              <a:rPr lang="en-US" dirty="0"/>
            </a:br>
            <a:r>
              <a:rPr lang="en-US" sz="1800" dirty="0"/>
              <a:t>ICES Paper 20XX-XXX</a:t>
            </a:r>
            <a:endParaRPr lang="en-US" dirty="0"/>
          </a:p>
        </p:txBody>
      </p:sp>
      <p:sp>
        <p:nvSpPr>
          <p:cNvPr id="3" name="Text Placeholder 2"/>
          <p:cNvSpPr>
            <a:spLocks noGrp="1"/>
          </p:cNvSpPr>
          <p:nvPr>
            <p:ph type="body" idx="1"/>
          </p:nvPr>
        </p:nvSpPr>
        <p:spPr>
          <a:xfrm>
            <a:off x="3229304" y="3079286"/>
            <a:ext cx="5987577" cy="2192643"/>
          </a:xfrm>
          <a:prstGeom prst="rect">
            <a:avLst/>
          </a:prstGeom>
        </p:spPr>
        <p:txBody>
          <a:bodyPr vert="horz" lIns="91440" tIns="45720" rIns="91440" bIns="45720" rtlCol="0">
            <a:normAutofit/>
          </a:bodyPr>
          <a:lstStyle/>
          <a:p>
            <a:pPr lvl="0"/>
            <a:r>
              <a:rPr lang="en-US" dirty="0"/>
              <a:t>Author 1 – Affiliation</a:t>
            </a:r>
          </a:p>
          <a:p>
            <a:pPr lvl="0"/>
            <a:r>
              <a:rPr lang="en-US" dirty="0"/>
              <a:t>Author 2 – Affiliation</a:t>
            </a:r>
          </a:p>
          <a:p>
            <a:pPr lvl="0"/>
            <a:r>
              <a:rPr lang="en-US" dirty="0"/>
              <a:t>Author 3 – Affiliation</a:t>
            </a:r>
          </a:p>
          <a:p>
            <a:pPr lvl="0"/>
            <a:r>
              <a:rPr lang="en-US" dirty="0"/>
              <a:t>Author 4 – Affiliation</a:t>
            </a:r>
          </a:p>
          <a:p>
            <a:pPr lvl="0"/>
            <a:endParaRPr lang="en-US" dirty="0"/>
          </a:p>
        </p:txBody>
      </p:sp>
      <p:sp>
        <p:nvSpPr>
          <p:cNvPr id="8" name="Title Placeholder 1"/>
          <p:cNvSpPr txBox="1">
            <a:spLocks/>
          </p:cNvSpPr>
          <p:nvPr userDrawn="1"/>
        </p:nvSpPr>
        <p:spPr>
          <a:xfrm>
            <a:off x="4165600" y="2088610"/>
            <a:ext cx="4102669" cy="5473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ctr"/>
            <a:endParaRPr lang="en-US" sz="1800" dirty="0"/>
          </a:p>
        </p:txBody>
      </p:sp>
    </p:spTree>
    <p:extLst>
      <p:ext uri="{BB962C8B-B14F-4D97-AF65-F5344CB8AC3E}">
        <p14:creationId xmlns:p14="http://schemas.microsoft.com/office/powerpoint/2010/main" val="740612156"/>
      </p:ext>
    </p:extLst>
  </p:cSld>
  <p:clrMap bg1="lt1" tx1="dk1" bg2="lt2" tx2="dk2" accent1="accent1" accent2="accent2" accent3="accent3" accent4="accent4" accent5="accent5" accent6="accent6" hlink="hlink" folHlink="folHlink"/>
  <p:sldLayoutIdLst>
    <p:sldLayoutId id="2147483945" r:id="rId1"/>
    <p:sldLayoutId id="2147483946" r:id="rId2"/>
  </p:sldLayoutIdLst>
  <p:hf hdr="0" dt="0"/>
  <p:txStyles>
    <p:titleStyle>
      <a:lvl1pPr marL="0" marR="0" indent="0" algn="ctr" defTabSz="457200" rtl="0" eaLnBrk="1" fontAlgn="auto" latinLnBrk="0" hangingPunct="1">
        <a:lnSpc>
          <a:spcPct val="100000"/>
        </a:lnSpc>
        <a:spcBef>
          <a:spcPct val="0"/>
        </a:spcBef>
        <a:spcAft>
          <a:spcPts val="0"/>
        </a:spcAft>
        <a:buClrTx/>
        <a:buSzTx/>
        <a:buFontTx/>
        <a:buNone/>
        <a:tabLst/>
        <a:defRPr sz="3600" kern="1200">
          <a:solidFill>
            <a:schemeClr val="tx1"/>
          </a:solidFill>
          <a:latin typeface="+mj-lt"/>
          <a:ea typeface="+mj-ea"/>
          <a:cs typeface="+mj-cs"/>
        </a:defRPr>
      </a:lvl1pPr>
    </p:titleStyle>
    <p:bodyStyle>
      <a:lvl1pPr marL="0" marR="0" indent="0" algn="l" defTabSz="457200" rtl="0" eaLnBrk="1" fontAlgn="auto" latinLnBrk="0" hangingPunct="1">
        <a:lnSpc>
          <a:spcPct val="100000"/>
        </a:lnSpc>
        <a:spcBef>
          <a:spcPct val="20000"/>
        </a:spcBef>
        <a:spcAft>
          <a:spcPts val="0"/>
        </a:spcAft>
        <a:buClrTx/>
        <a:buSzTx/>
        <a:buFontTx/>
        <a:buNone/>
        <a:tabLst/>
        <a:defRPr sz="20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chemeClr val="tx1">
              <a:lumMod val="95000"/>
              <a:lumOff val="5000"/>
            </a:schemeClr>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1028" name="Title Placeholder 1"/>
          <p:cNvSpPr>
            <a:spLocks noGrp="1"/>
          </p:cNvSpPr>
          <p:nvPr>
            <p:ph type="title"/>
          </p:nvPr>
        </p:nvSpPr>
        <p:spPr bwMode="auto">
          <a:xfrm>
            <a:off x="356632" y="49796"/>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457200" fontAlgn="base">
              <a:spcBef>
                <a:spcPct val="0"/>
              </a:spcBef>
              <a:spcAft>
                <a:spcPct val="0"/>
              </a:spcAft>
              <a:defRPr/>
            </a:pPr>
            <a:fld id="{F9B15C5C-0988-094E-B1BA-EF1B8BCD2926}" type="slidenum">
              <a:rPr lang="en-US">
                <a:ea typeface="ＭＳ Ｐゴシック" charset="0"/>
              </a:rPr>
              <a:pPr defTabSz="457200" fontAlgn="base">
                <a:spcBef>
                  <a:spcPct val="0"/>
                </a:spcBef>
                <a:spcAft>
                  <a:spcPct val="0"/>
                </a:spcAft>
                <a:defRPr/>
              </a:pPr>
              <a:t>‹#›</a:t>
            </a:fld>
            <a:endParaRPr lang="en-US" dirty="0">
              <a:ea typeface="ＭＳ Ｐゴシック" charset="0"/>
            </a:endParaRPr>
          </a:p>
        </p:txBody>
      </p:sp>
      <p:sp>
        <p:nvSpPr>
          <p:cNvPr id="2" name="Footer Placeholder 1"/>
          <p:cNvSpPr>
            <a:spLocks noGrp="1"/>
          </p:cNvSpPr>
          <p:nvPr>
            <p:ph type="ftr" sz="quarter" idx="3"/>
          </p:nvPr>
        </p:nvSpPr>
        <p:spPr>
          <a:xfrm>
            <a:off x="4165600" y="6356353"/>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900">
                <a:solidFill>
                  <a:schemeClr val="tx1"/>
                </a:solidFill>
                <a:latin typeface="Arial" charset="0"/>
                <a:ea typeface="MS PGothic" charset="0"/>
                <a:cs typeface="Arial" charset="0"/>
              </a:defRPr>
            </a:lvl1pPr>
          </a:lstStyle>
          <a:p>
            <a:pPr fontAlgn="base">
              <a:spcBef>
                <a:spcPct val="0"/>
              </a:spcBef>
              <a:spcAft>
                <a:spcPct val="0"/>
              </a:spcAft>
              <a:defRPr/>
            </a:pPr>
            <a:r>
              <a:rPr lang="en-US" dirty="0">
                <a:solidFill>
                  <a:prstClr val="black"/>
                </a:solidFill>
              </a:rPr>
              <a:t> </a:t>
            </a:r>
          </a:p>
        </p:txBody>
      </p:sp>
      <p:pic>
        <p:nvPicPr>
          <p:cNvPr id="8" name="Picture 7">
            <a:extLst>
              <a:ext uri="{FF2B5EF4-FFF2-40B4-BE49-F238E27FC236}">
                <a16:creationId xmlns:a16="http://schemas.microsoft.com/office/drawing/2014/main" id="{D4D689FC-0ABB-4ECF-8F5D-3233FEDE0EA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265802" y="94518"/>
            <a:ext cx="786628" cy="653506"/>
          </a:xfrm>
          <a:prstGeom prst="rect">
            <a:avLst/>
          </a:prstGeom>
        </p:spPr>
      </p:pic>
    </p:spTree>
    <p:extLst>
      <p:ext uri="{BB962C8B-B14F-4D97-AF65-F5344CB8AC3E}">
        <p14:creationId xmlns:p14="http://schemas.microsoft.com/office/powerpoint/2010/main" val="354948386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Lst>
  <p:transition advClick="0"/>
  <p:hf hdr="0"/>
  <p:txStyles>
    <p:titleStyle>
      <a:lvl1pPr algn="l" defTabSz="457200" rtl="0" eaLnBrk="0" fontAlgn="base" hangingPunct="0">
        <a:spcBef>
          <a:spcPct val="0"/>
        </a:spcBef>
        <a:spcAft>
          <a:spcPct val="0"/>
        </a:spcAft>
        <a:defRPr sz="2400" b="1" kern="1200">
          <a:solidFill>
            <a:schemeClr val="bg1"/>
          </a:solidFill>
          <a:latin typeface="Arial Nova" panose="020B0504020202020204" pitchFamily="34" charset="0"/>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Nova" panose="020B0504020202020204" pitchFamily="34" charset="0"/>
          <a:ea typeface="ヒラギノ角ゴ Pro W3" charset="-128"/>
          <a:cs typeface="Arial"/>
        </a:defRPr>
      </a:lvl1pPr>
      <a:lvl2pPr marL="685800" indent="-228600" algn="l" defTabSz="457200" rtl="0" eaLnBrk="0" fontAlgn="base" hangingPunct="0">
        <a:spcBef>
          <a:spcPct val="20000"/>
        </a:spcBef>
        <a:spcAft>
          <a:spcPct val="0"/>
        </a:spcAft>
        <a:buFont typeface="Courier New" panose="02070309020205020404" pitchFamily="49" charset="0"/>
        <a:buChar char="o"/>
        <a:defRPr kern="1200">
          <a:solidFill>
            <a:schemeClr val="tx1"/>
          </a:solidFill>
          <a:latin typeface="Arial Nova" panose="020B0504020202020204" pitchFamily="34" charset="0"/>
          <a:ea typeface="ヒラギノ角ゴ Pro W3" charset="-128"/>
          <a:cs typeface="Arial"/>
        </a:defRPr>
      </a:lvl2pPr>
      <a:lvl3pPr marL="1143000" indent="-228600" algn="l" defTabSz="457200" rtl="0" eaLnBrk="0" fontAlgn="base" hangingPunct="0">
        <a:spcBef>
          <a:spcPct val="20000"/>
        </a:spcBef>
        <a:spcAft>
          <a:spcPct val="0"/>
        </a:spcAft>
        <a:buFont typeface="Wingdings" panose="05000000000000000000" pitchFamily="2" charset="2"/>
        <a:buChar char="§"/>
        <a:defRPr kern="1200">
          <a:solidFill>
            <a:schemeClr val="tx1"/>
          </a:solidFill>
          <a:latin typeface="Arial Nova" panose="020B0504020202020204" pitchFamily="34" charset="0"/>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Nova" panose="020B0504020202020204" pitchFamily="34" charset="0"/>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Nova" panose="020B0504020202020204" pitchFamily="34" charset="0"/>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3B3E97-8A49-094E-A88D-DEBAE6F43781}"/>
              </a:ext>
            </a:extLst>
          </p:cNvPr>
          <p:cNvSpPr>
            <a:spLocks noGrp="1"/>
          </p:cNvSpPr>
          <p:nvPr>
            <p:ph type="body" idx="1"/>
          </p:nvPr>
        </p:nvSpPr>
        <p:spPr>
          <a:xfrm>
            <a:off x="334310" y="11939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21AEC7A-6012-D84E-BC2D-0A66356A898D}"/>
              </a:ext>
            </a:extLst>
          </p:cNvPr>
          <p:cNvSpPr>
            <a:spLocks noGrp="1"/>
          </p:cNvSpPr>
          <p:nvPr>
            <p:ph type="sldNum" sz="quarter" idx="4"/>
          </p:nvPr>
        </p:nvSpPr>
        <p:spPr>
          <a:xfrm>
            <a:off x="11024628" y="6492875"/>
            <a:ext cx="1159135" cy="365125"/>
          </a:xfrm>
          <a:prstGeom prst="rect">
            <a:avLst/>
          </a:prstGeom>
        </p:spPr>
        <p:txBody>
          <a:bodyPr vert="horz" lIns="91440" tIns="45720" rIns="91440" bIns="45720" rtlCol="0" anchor="ctr"/>
          <a:lstStyle>
            <a:lvl1pPr algn="r">
              <a:defRPr sz="1200">
                <a:solidFill>
                  <a:schemeClr val="bg1"/>
                </a:solidFill>
              </a:defRPr>
            </a:lvl1pPr>
          </a:lstStyle>
          <a:p>
            <a:fld id="{E033C6E5-ABCA-D247-98E1-2274F89B260E}" type="slidenum">
              <a:rPr lang="en-US" smtClean="0"/>
              <a:pPr/>
              <a:t>‹#›</a:t>
            </a:fld>
            <a:endParaRPr lang="en-US" dirty="0"/>
          </a:p>
        </p:txBody>
      </p:sp>
      <p:sp>
        <p:nvSpPr>
          <p:cNvPr id="9" name="Rectangle 9">
            <a:extLst>
              <a:ext uri="{FF2B5EF4-FFF2-40B4-BE49-F238E27FC236}">
                <a16:creationId xmlns:a16="http://schemas.microsoft.com/office/drawing/2014/main" id="{DEF85894-A28A-A349-BA20-6DFB2AAEDBA0}"/>
              </a:ext>
            </a:extLst>
          </p:cNvPr>
          <p:cNvSpPr>
            <a:spLocks noChangeArrowheads="1"/>
          </p:cNvSpPr>
          <p:nvPr userDrawn="1"/>
        </p:nvSpPr>
        <p:spPr bwMode="auto">
          <a:xfrm>
            <a:off x="0" y="-1"/>
            <a:ext cx="12192000" cy="894945"/>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2" name="Title Placeholder 1">
            <a:extLst>
              <a:ext uri="{FF2B5EF4-FFF2-40B4-BE49-F238E27FC236}">
                <a16:creationId xmlns:a16="http://schemas.microsoft.com/office/drawing/2014/main" id="{C9FAE6FF-C6E4-2C42-9349-CE9B16A39B42}"/>
              </a:ext>
            </a:extLst>
          </p:cNvPr>
          <p:cNvSpPr>
            <a:spLocks noGrp="1"/>
          </p:cNvSpPr>
          <p:nvPr>
            <p:ph type="title"/>
          </p:nvPr>
        </p:nvSpPr>
        <p:spPr>
          <a:xfrm>
            <a:off x="16894" y="34721"/>
            <a:ext cx="10515600" cy="860223"/>
          </a:xfrm>
          <a:prstGeom prst="rect">
            <a:avLst/>
          </a:prstGeom>
        </p:spPr>
        <p:txBody>
          <a:bodyPr vert="horz" lIns="91440" tIns="45720" rIns="91440" bIns="45720" rtlCol="0" anchor="ctr">
            <a:normAutofit/>
          </a:bodyPr>
          <a:lstStyle/>
          <a:p>
            <a:r>
              <a:rPr lang="en-US"/>
              <a:t>Click to edit Master title style</a:t>
            </a:r>
          </a:p>
        </p:txBody>
      </p:sp>
      <p:pic>
        <p:nvPicPr>
          <p:cNvPr id="31" name="Picture 67" descr="NASA insignia RGB"/>
          <p:cNvPicPr>
            <a:picLocks noChangeAspect="1" noChangeArrowheads="1"/>
          </p:cNvPicPr>
          <p:nvPr userDrawn="1"/>
        </p:nvPicPr>
        <p:blipFill>
          <a:blip r:embed="rId26">
            <a:extLst>
              <a:ext uri="{28A0092B-C50C-407E-A947-70E740481C1C}">
                <a14:useLocalDpi xmlns:a14="http://schemas.microsoft.com/office/drawing/2010/main"/>
              </a:ext>
            </a:extLst>
          </a:blip>
          <a:srcRect/>
          <a:stretch>
            <a:fillRect/>
          </a:stretch>
        </p:blipFill>
        <p:spPr bwMode="auto">
          <a:xfrm>
            <a:off x="11217201" y="94163"/>
            <a:ext cx="899306" cy="68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326261"/>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64" r:id="rId8"/>
    <p:sldLayoutId id="2147483965" r:id="rId9"/>
    <p:sldLayoutId id="2147483966" r:id="rId10"/>
    <p:sldLayoutId id="2147483967" r:id="rId11"/>
    <p:sldLayoutId id="2147483968" r:id="rId12"/>
    <p:sldLayoutId id="2147483969" r:id="rId13"/>
    <p:sldLayoutId id="2147483970" r:id="rId14"/>
    <p:sldLayoutId id="2147483972" r:id="rId15"/>
    <p:sldLayoutId id="2147483973" r:id="rId16"/>
    <p:sldLayoutId id="2147483974" r:id="rId17"/>
    <p:sldLayoutId id="2147483975" r:id="rId18"/>
    <p:sldLayoutId id="2147483976" r:id="rId19"/>
    <p:sldLayoutId id="2147483977" r:id="rId20"/>
    <p:sldLayoutId id="2147483978" r:id="rId21"/>
    <p:sldLayoutId id="2147483979" r:id="rId22"/>
    <p:sldLayoutId id="2147483980" r:id="rId23"/>
    <p:sldLayoutId id="2147483981" r:id="rId24"/>
  </p:sldLayoutIdLst>
  <p:hf hdr="0"/>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74E7FAF-93A0-424A-9B47-3FD3F8799A37}"/>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0" y="-9974"/>
            <a:ext cx="12192000" cy="6193151"/>
          </a:xfrm>
          <a:prstGeom prst="rect">
            <a:avLst/>
          </a:prstGeom>
        </p:spPr>
      </p:pic>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11187671" y="6468235"/>
            <a:ext cx="990599" cy="365125"/>
          </a:xfrm>
          <a:prstGeom prst="rect">
            <a:avLst/>
          </a:prstGeom>
        </p:spPr>
        <p:txBody>
          <a:bodyPr vert="horz" lIns="91440" tIns="45720" rIns="91440" bIns="45720" rtlCol="0" anchor="ctr"/>
          <a:lstStyle>
            <a:lvl1pPr algn="r">
              <a:defRPr sz="1200" b="1">
                <a:solidFill>
                  <a:schemeClr val="bg1"/>
                </a:solidFill>
                <a:latin typeface="Helvetica" panose="020B0604020202020204" pitchFamily="34" charset="0"/>
                <a:cs typeface="Helvetica" panose="020B0604020202020204" pitchFamily="34" charset="0"/>
              </a:defRPr>
            </a:lvl1pPr>
          </a:lstStyle>
          <a:p>
            <a:fld id="{957CD9FE-8BC0-CC4F-A8FD-B323F1DD77FA}" type="slidenum">
              <a:rPr lang="en-US" smtClean="0"/>
              <a:pPr/>
              <a:t>‹#›</a:t>
            </a:fld>
            <a:endParaRPr lang="en-US" dirty="0"/>
          </a:p>
        </p:txBody>
      </p:sp>
    </p:spTree>
    <p:extLst>
      <p:ext uri="{BB962C8B-B14F-4D97-AF65-F5344CB8AC3E}">
        <p14:creationId xmlns:p14="http://schemas.microsoft.com/office/powerpoint/2010/main" val="3327422656"/>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8">
          <p15:clr>
            <a:srgbClr val="F26B43"/>
          </p15:clr>
        </p15:guide>
        <p15:guide id="3" pos="7680">
          <p15:clr>
            <a:srgbClr val="F26B43"/>
          </p15:clr>
        </p15:guide>
        <p15:guide id="5" orient="horz" pos="1056">
          <p15:clr>
            <a:srgbClr val="F26B43"/>
          </p15:clr>
        </p15:guide>
        <p15:guide id="6" orient="horz" pos="1152">
          <p15:clr>
            <a:srgbClr val="F26B43"/>
          </p15:clr>
        </p15:guide>
        <p15:guide id="11" orient="horz" pos="1104">
          <p15:clr>
            <a:srgbClr val="F26B43"/>
          </p15:clr>
        </p15:guide>
        <p15:guide id="30" orient="horz" pos="1200">
          <p15:clr>
            <a:srgbClr val="F26B43"/>
          </p15:clr>
        </p15:guide>
        <p15:guide id="31" orient="horz" pos="1248">
          <p15:clr>
            <a:srgbClr val="F26B43"/>
          </p15:clr>
        </p15:guide>
        <p15:guide id="32" orient="horz" pos="1296">
          <p15:clr>
            <a:srgbClr val="F26B43"/>
          </p15:clr>
        </p15:guide>
        <p15:guide id="33" orient="horz" pos="1344">
          <p15:clr>
            <a:srgbClr val="F26B43"/>
          </p15:clr>
        </p15:guide>
        <p15:guide id="34" orient="horz" pos="1392">
          <p15:clr>
            <a:srgbClr val="F26B43"/>
          </p15:clr>
        </p15:guide>
        <p15:guide id="35" orient="horz" pos="1440">
          <p15:clr>
            <a:srgbClr val="F26B43"/>
          </p15:clr>
        </p15:guide>
        <p15:guide id="36" orient="horz" pos="1488">
          <p15:clr>
            <a:srgbClr val="F26B43"/>
          </p15:clr>
        </p15:guide>
        <p15:guide id="37" orient="horz" pos="1536">
          <p15:clr>
            <a:srgbClr val="F26B43"/>
          </p15:clr>
        </p15:guide>
        <p15:guide id="38" orient="horz" pos="1584">
          <p15:clr>
            <a:srgbClr val="F26B43"/>
          </p15:clr>
        </p15:guide>
        <p15:guide id="39" orient="horz" pos="1632">
          <p15:clr>
            <a:srgbClr val="F26B43"/>
          </p15:clr>
        </p15:guide>
        <p15:guide id="40" orient="horz" pos="1680">
          <p15:clr>
            <a:srgbClr val="F26B43"/>
          </p15:clr>
        </p15:guide>
        <p15:guide id="41" orient="horz" pos="1728">
          <p15:clr>
            <a:srgbClr val="F26B43"/>
          </p15:clr>
        </p15:guide>
        <p15:guide id="42" orient="horz" pos="2064">
          <p15:clr>
            <a:srgbClr val="F26B43"/>
          </p15:clr>
        </p15:guide>
        <p15:guide id="43" orient="horz" pos="2112">
          <p15:clr>
            <a:srgbClr val="F26B43"/>
          </p15:clr>
        </p15:guide>
        <p15:guide id="44" orient="horz" pos="2160">
          <p15:clr>
            <a:srgbClr val="F26B43"/>
          </p15:clr>
        </p15:guide>
        <p15:guide id="45" orient="horz" pos="2208">
          <p15:clr>
            <a:srgbClr val="F26B43"/>
          </p15:clr>
        </p15:guide>
        <p15:guide id="46" orient="horz" pos="2256">
          <p15:clr>
            <a:srgbClr val="F26B43"/>
          </p15:clr>
        </p15:guide>
        <p15:guide id="47" orient="horz" pos="2304">
          <p15:clr>
            <a:srgbClr val="F26B43"/>
          </p15:clr>
        </p15:guide>
        <p15:guide id="48" orient="horz" pos="2352">
          <p15:clr>
            <a:srgbClr val="F26B43"/>
          </p15:clr>
        </p15:guide>
        <p15:guide id="49" orient="horz" pos="2400">
          <p15:clr>
            <a:srgbClr val="F26B43"/>
          </p15:clr>
        </p15:guide>
        <p15:guide id="50" orient="horz" pos="2448">
          <p15:clr>
            <a:srgbClr val="F26B43"/>
          </p15:clr>
        </p15:guide>
        <p15:guide id="51" orient="horz" pos="2496">
          <p15:clr>
            <a:srgbClr val="F26B43"/>
          </p15:clr>
        </p15:guide>
        <p15:guide id="52" orient="horz" pos="2880">
          <p15:clr>
            <a:srgbClr val="F26B43"/>
          </p15:clr>
        </p15:guide>
        <p15:guide id="53" orient="horz" pos="2928">
          <p15:clr>
            <a:srgbClr val="F26B43"/>
          </p15:clr>
        </p15:guide>
        <p15:guide id="54" orient="horz" pos="2976">
          <p15:clr>
            <a:srgbClr val="F26B43"/>
          </p15:clr>
        </p15:guide>
        <p15:guide id="55" orient="horz" pos="3024">
          <p15:clr>
            <a:srgbClr val="F26B43"/>
          </p15:clr>
        </p15:guide>
        <p15:guide id="56" orient="horz" pos="1776">
          <p15:clr>
            <a:srgbClr val="F26B43"/>
          </p15:clr>
        </p15:guide>
        <p15:guide id="57" orient="horz" pos="1824">
          <p15:clr>
            <a:srgbClr val="F26B43"/>
          </p15:clr>
        </p15:guide>
        <p15:guide id="58" orient="horz" pos="1872">
          <p15:clr>
            <a:srgbClr val="F26B43"/>
          </p15:clr>
        </p15:guide>
        <p15:guide id="59" orient="horz" pos="1920">
          <p15:clr>
            <a:srgbClr val="F26B43"/>
          </p15:clr>
        </p15:guide>
        <p15:guide id="60" orient="horz" pos="1968">
          <p15:clr>
            <a:srgbClr val="F26B43"/>
          </p15:clr>
        </p15:guide>
        <p15:guide id="61" orient="horz" pos="2016">
          <p15:clr>
            <a:srgbClr val="F26B43"/>
          </p15:clr>
        </p15:guide>
        <p15:guide id="62" orient="horz" pos="2544">
          <p15:clr>
            <a:srgbClr val="F26B43"/>
          </p15:clr>
        </p15:guide>
        <p15:guide id="63" orient="horz" pos="2592">
          <p15:clr>
            <a:srgbClr val="F26B43"/>
          </p15:clr>
        </p15:guide>
        <p15:guide id="64" orient="horz" pos="2640">
          <p15:clr>
            <a:srgbClr val="F26B43"/>
          </p15:clr>
        </p15:guide>
        <p15:guide id="65" orient="horz" pos="2688">
          <p15:clr>
            <a:srgbClr val="F26B43"/>
          </p15:clr>
        </p15:guide>
        <p15:guide id="66" orient="horz" pos="2736">
          <p15:clr>
            <a:srgbClr val="F26B43"/>
          </p15:clr>
        </p15:guide>
        <p15:guide id="67" orient="horz" pos="2784">
          <p15:clr>
            <a:srgbClr val="F26B43"/>
          </p15:clr>
        </p15:guide>
        <p15:guide id="68" orient="horz" pos="2832">
          <p15:clr>
            <a:srgbClr val="F26B43"/>
          </p15:clr>
        </p15:guide>
        <p15:guide id="69" orient="horz" pos="3072">
          <p15:clr>
            <a:srgbClr val="F26B43"/>
          </p15:clr>
        </p15:guide>
        <p15:guide id="70" orient="horz" pos="3120">
          <p15:clr>
            <a:srgbClr val="F26B43"/>
          </p15:clr>
        </p15:guide>
        <p15:guide id="71" orient="horz" pos="3168">
          <p15:clr>
            <a:srgbClr val="F26B43"/>
          </p15:clr>
        </p15:guide>
        <p15:guide id="72" orient="horz" pos="3216">
          <p15:clr>
            <a:srgbClr val="F26B43"/>
          </p15:clr>
        </p15:guide>
        <p15:guide id="73" orient="horz" pos="3264">
          <p15:clr>
            <a:srgbClr val="F26B43"/>
          </p15:clr>
        </p15:guide>
        <p15:guide id="74" orient="horz" pos="3312">
          <p15:clr>
            <a:srgbClr val="F26B43"/>
          </p15:clr>
        </p15:guide>
        <p15:guide id="75" orient="horz" pos="3360">
          <p15:clr>
            <a:srgbClr val="F26B43"/>
          </p15:clr>
        </p15:guide>
        <p15:guide id="76" orient="horz" pos="3408">
          <p15:clr>
            <a:srgbClr val="F26B43"/>
          </p15:clr>
        </p15:guide>
        <p15:guide id="77" orient="horz" pos="3456">
          <p15:clr>
            <a:srgbClr val="F26B43"/>
          </p15:clr>
        </p15:guide>
        <p15:guide id="78" orient="horz" pos="3504">
          <p15:clr>
            <a:srgbClr val="F26B43"/>
          </p15:clr>
        </p15:guide>
        <p15:guide id="79" orient="horz" pos="3552">
          <p15:clr>
            <a:srgbClr val="F26B43"/>
          </p15:clr>
        </p15:guide>
        <p15:guide id="80" orient="horz" pos="3600">
          <p15:clr>
            <a:srgbClr val="F26B43"/>
          </p15:clr>
        </p15:guide>
        <p15:guide id="81" orient="horz" pos="3648">
          <p15:clr>
            <a:srgbClr val="F26B43"/>
          </p15:clr>
        </p15:guide>
        <p15:guide id="82" orient="horz" pos="3696">
          <p15:clr>
            <a:srgbClr val="F26B43"/>
          </p15:clr>
        </p15:guide>
        <p15:guide id="83" orient="horz" pos="3744">
          <p15:clr>
            <a:srgbClr val="F26B43"/>
          </p15:clr>
        </p15:guide>
        <p15:guide id="84" orient="horz" pos="3792">
          <p15:clr>
            <a:srgbClr val="F26B43"/>
          </p15:clr>
        </p15:guide>
        <p15:guide id="85" orient="horz" pos="3840">
          <p15:clr>
            <a:srgbClr val="F26B43"/>
          </p15:clr>
        </p15:guide>
        <p15:guide id="86" orient="horz" pos="388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3B3E97-8A49-094E-A88D-DEBAE6F43781}"/>
              </a:ext>
            </a:extLst>
          </p:cNvPr>
          <p:cNvSpPr>
            <a:spLocks noGrp="1"/>
          </p:cNvSpPr>
          <p:nvPr>
            <p:ph type="body" idx="1"/>
          </p:nvPr>
        </p:nvSpPr>
        <p:spPr>
          <a:xfrm>
            <a:off x="334310" y="11939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21AEC7A-6012-D84E-BC2D-0A66356A898D}"/>
              </a:ext>
            </a:extLst>
          </p:cNvPr>
          <p:cNvSpPr>
            <a:spLocks noGrp="1"/>
          </p:cNvSpPr>
          <p:nvPr>
            <p:ph type="sldNum" sz="quarter" idx="4"/>
          </p:nvPr>
        </p:nvSpPr>
        <p:spPr>
          <a:xfrm>
            <a:off x="11024628" y="6492875"/>
            <a:ext cx="1159135" cy="365125"/>
          </a:xfrm>
          <a:prstGeom prst="rect">
            <a:avLst/>
          </a:prstGeom>
        </p:spPr>
        <p:txBody>
          <a:bodyPr vert="horz" lIns="91440" tIns="45720" rIns="91440" bIns="45720" rtlCol="0" anchor="ctr"/>
          <a:lstStyle>
            <a:lvl1pPr algn="r">
              <a:defRPr sz="1200">
                <a:solidFill>
                  <a:schemeClr val="bg1"/>
                </a:solidFill>
              </a:defRPr>
            </a:lvl1pPr>
          </a:lstStyle>
          <a:p>
            <a:fld id="{E033C6E5-ABCA-D247-98E1-2274F89B260E}" type="slidenum">
              <a:rPr lang="en-US" smtClean="0"/>
              <a:pPr/>
              <a:t>‹#›</a:t>
            </a:fld>
            <a:endParaRPr lang="en-US" dirty="0"/>
          </a:p>
        </p:txBody>
      </p:sp>
      <p:sp>
        <p:nvSpPr>
          <p:cNvPr id="9" name="Rectangle 9">
            <a:extLst>
              <a:ext uri="{FF2B5EF4-FFF2-40B4-BE49-F238E27FC236}">
                <a16:creationId xmlns:a16="http://schemas.microsoft.com/office/drawing/2014/main" id="{DEF85894-A28A-A349-BA20-6DFB2AAEDBA0}"/>
              </a:ext>
            </a:extLst>
          </p:cNvPr>
          <p:cNvSpPr>
            <a:spLocks noChangeArrowheads="1"/>
          </p:cNvSpPr>
          <p:nvPr userDrawn="1"/>
        </p:nvSpPr>
        <p:spPr bwMode="auto">
          <a:xfrm>
            <a:off x="0" y="-1"/>
            <a:ext cx="12192000" cy="894945"/>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2" name="Title Placeholder 1">
            <a:extLst>
              <a:ext uri="{FF2B5EF4-FFF2-40B4-BE49-F238E27FC236}">
                <a16:creationId xmlns:a16="http://schemas.microsoft.com/office/drawing/2014/main" id="{C9FAE6FF-C6E4-2C42-9349-CE9B16A39B42}"/>
              </a:ext>
            </a:extLst>
          </p:cNvPr>
          <p:cNvSpPr>
            <a:spLocks noGrp="1"/>
          </p:cNvSpPr>
          <p:nvPr>
            <p:ph type="title"/>
          </p:nvPr>
        </p:nvSpPr>
        <p:spPr>
          <a:xfrm>
            <a:off x="16894" y="34721"/>
            <a:ext cx="10515600" cy="860223"/>
          </a:xfrm>
          <a:prstGeom prst="rect">
            <a:avLst/>
          </a:prstGeom>
        </p:spPr>
        <p:txBody>
          <a:bodyPr vert="horz" lIns="91440" tIns="45720" rIns="91440" bIns="45720" rtlCol="0" anchor="ctr">
            <a:normAutofit/>
          </a:bodyPr>
          <a:lstStyle/>
          <a:p>
            <a:r>
              <a:rPr lang="en-US"/>
              <a:t>Click to edit Master title style</a:t>
            </a:r>
          </a:p>
        </p:txBody>
      </p:sp>
      <p:pic>
        <p:nvPicPr>
          <p:cNvPr id="31" name="Picture 67" descr="NASA insignia RGB"/>
          <p:cNvPicPr>
            <a:picLocks noChangeAspect="1" noChangeArrowheads="1"/>
          </p:cNvPicPr>
          <p:nvPr userDrawn="1"/>
        </p:nvPicPr>
        <p:blipFill>
          <a:blip r:embed="rId26">
            <a:extLst>
              <a:ext uri="{28A0092B-C50C-407E-A947-70E740481C1C}">
                <a14:useLocalDpi xmlns:a14="http://schemas.microsoft.com/office/drawing/2010/main"/>
              </a:ext>
            </a:extLst>
          </a:blip>
          <a:srcRect/>
          <a:stretch>
            <a:fillRect/>
          </a:stretch>
        </p:blipFill>
        <p:spPr bwMode="auto">
          <a:xfrm>
            <a:off x="11217201" y="94163"/>
            <a:ext cx="899306" cy="68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9274"/>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7" r:id="rId20"/>
    <p:sldLayoutId id="2147484018" r:id="rId21"/>
    <p:sldLayoutId id="2147484019" r:id="rId22"/>
    <p:sldLayoutId id="2147484020" r:id="rId23"/>
    <p:sldLayoutId id="2147484064" r:id="rId24"/>
  </p:sldLayoutIdLst>
  <p:hf hdr="0"/>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chemeClr val="tx1">
              <a:lumMod val="95000"/>
              <a:lumOff val="5000"/>
            </a:schemeClr>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1028" name="Title Placeholder 1"/>
          <p:cNvSpPr>
            <a:spLocks noGrp="1"/>
          </p:cNvSpPr>
          <p:nvPr>
            <p:ph type="title"/>
          </p:nvPr>
        </p:nvSpPr>
        <p:spPr bwMode="auto">
          <a:xfrm>
            <a:off x="356632" y="49796"/>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457200" fontAlgn="base">
              <a:spcBef>
                <a:spcPct val="0"/>
              </a:spcBef>
              <a:spcAft>
                <a:spcPct val="0"/>
              </a:spcAft>
              <a:defRPr/>
            </a:pPr>
            <a:fld id="{F9B15C5C-0988-094E-B1BA-EF1B8BCD2926}" type="slidenum">
              <a:rPr lang="en-US">
                <a:ea typeface="ＭＳ Ｐゴシック" charset="0"/>
              </a:rPr>
              <a:pPr defTabSz="457200" fontAlgn="base">
                <a:spcBef>
                  <a:spcPct val="0"/>
                </a:spcBef>
                <a:spcAft>
                  <a:spcPct val="0"/>
                </a:spcAft>
                <a:defRPr/>
              </a:pPr>
              <a:t>‹#›</a:t>
            </a:fld>
            <a:endParaRPr lang="en-US" dirty="0">
              <a:ea typeface="ＭＳ Ｐゴシック" charset="0"/>
            </a:endParaRPr>
          </a:p>
        </p:txBody>
      </p:sp>
      <p:sp>
        <p:nvSpPr>
          <p:cNvPr id="2" name="Footer Placeholder 1"/>
          <p:cNvSpPr>
            <a:spLocks noGrp="1"/>
          </p:cNvSpPr>
          <p:nvPr>
            <p:ph type="ftr" sz="quarter" idx="3"/>
          </p:nvPr>
        </p:nvSpPr>
        <p:spPr>
          <a:xfrm>
            <a:off x="4165600" y="6356353"/>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900">
                <a:solidFill>
                  <a:schemeClr val="tx1"/>
                </a:solidFill>
                <a:latin typeface="Arial" charset="0"/>
                <a:ea typeface="MS PGothic" charset="0"/>
                <a:cs typeface="Arial" charset="0"/>
              </a:defRPr>
            </a:lvl1pPr>
          </a:lstStyle>
          <a:p>
            <a:pPr fontAlgn="base">
              <a:spcBef>
                <a:spcPct val="0"/>
              </a:spcBef>
              <a:spcAft>
                <a:spcPct val="0"/>
              </a:spcAft>
              <a:defRPr/>
            </a:pPr>
            <a:r>
              <a:rPr lang="en-US" dirty="0">
                <a:solidFill>
                  <a:prstClr val="black"/>
                </a:solidFill>
              </a:rPr>
              <a:t> </a:t>
            </a:r>
          </a:p>
        </p:txBody>
      </p:sp>
      <p:pic>
        <p:nvPicPr>
          <p:cNvPr id="8" name="Picture 7">
            <a:extLst>
              <a:ext uri="{FF2B5EF4-FFF2-40B4-BE49-F238E27FC236}">
                <a16:creationId xmlns:a16="http://schemas.microsoft.com/office/drawing/2014/main" id="{D4D689FC-0ABB-4ECF-8F5D-3233FEDE0EA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65802" y="94518"/>
            <a:ext cx="786628" cy="653506"/>
          </a:xfrm>
          <a:prstGeom prst="rect">
            <a:avLst/>
          </a:prstGeom>
        </p:spPr>
      </p:pic>
    </p:spTree>
    <p:extLst>
      <p:ext uri="{BB962C8B-B14F-4D97-AF65-F5344CB8AC3E}">
        <p14:creationId xmlns:p14="http://schemas.microsoft.com/office/powerpoint/2010/main" val="105463525"/>
      </p:ext>
    </p:extLst>
  </p:cSld>
  <p:clrMap bg1="lt1" tx1="dk1" bg2="lt2" tx2="dk2" accent1="accent1" accent2="accent2" accent3="accent3" accent4="accent4" accent5="accent5" accent6="accent6" hlink="hlink" folHlink="folHlink"/>
  <p:sldLayoutIdLst>
    <p:sldLayoutId id="2147484022" r:id="rId1"/>
    <p:sldLayoutId id="2147484023" r:id="rId2"/>
  </p:sldLayoutIdLst>
  <p:transition advClick="0"/>
  <p:hf hdr="0"/>
  <p:txStyles>
    <p:titleStyle>
      <a:lvl1pPr algn="l" defTabSz="457200" rtl="0" eaLnBrk="0" fontAlgn="base" hangingPunct="0">
        <a:spcBef>
          <a:spcPct val="0"/>
        </a:spcBef>
        <a:spcAft>
          <a:spcPct val="0"/>
        </a:spcAft>
        <a:defRPr sz="2400" b="1" kern="1200">
          <a:solidFill>
            <a:schemeClr val="bg1"/>
          </a:solidFill>
          <a:latin typeface="Arial Nova" panose="020B0504020202020204" pitchFamily="34" charset="0"/>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Nova" panose="020B0504020202020204" pitchFamily="34" charset="0"/>
          <a:ea typeface="ヒラギノ角ゴ Pro W3" charset="-128"/>
          <a:cs typeface="Arial"/>
        </a:defRPr>
      </a:lvl1pPr>
      <a:lvl2pPr marL="685800" indent="-228600" algn="l" defTabSz="457200" rtl="0" eaLnBrk="0" fontAlgn="base" hangingPunct="0">
        <a:spcBef>
          <a:spcPct val="20000"/>
        </a:spcBef>
        <a:spcAft>
          <a:spcPct val="0"/>
        </a:spcAft>
        <a:buFont typeface="Courier New" panose="02070309020205020404" pitchFamily="49" charset="0"/>
        <a:buChar char="o"/>
        <a:defRPr kern="1200">
          <a:solidFill>
            <a:schemeClr val="tx1"/>
          </a:solidFill>
          <a:latin typeface="Arial Nova" panose="020B0504020202020204" pitchFamily="34" charset="0"/>
          <a:ea typeface="ヒラギノ角ゴ Pro W3" charset="-128"/>
          <a:cs typeface="Arial"/>
        </a:defRPr>
      </a:lvl2pPr>
      <a:lvl3pPr marL="1143000" indent="-228600" algn="l" defTabSz="457200" rtl="0" eaLnBrk="0" fontAlgn="base" hangingPunct="0">
        <a:spcBef>
          <a:spcPct val="20000"/>
        </a:spcBef>
        <a:spcAft>
          <a:spcPct val="0"/>
        </a:spcAft>
        <a:buFont typeface="Wingdings" panose="05000000000000000000" pitchFamily="2" charset="2"/>
        <a:buChar char="§"/>
        <a:defRPr kern="1200">
          <a:solidFill>
            <a:schemeClr val="tx1"/>
          </a:solidFill>
          <a:latin typeface="Arial Nova" panose="020B0504020202020204" pitchFamily="34" charset="0"/>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Nova" panose="020B0504020202020204" pitchFamily="34" charset="0"/>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Nova" panose="020B0504020202020204" pitchFamily="34" charset="0"/>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FFA69B-CA07-7749-ADE6-3684F7F919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6B85C5-3DFE-FC4F-92A2-3E8B0BCBDB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C102A-8AAA-174C-BA6D-D7C95C9DEA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330CD-84BC-2F44-90B4-E6A6A0EF979A}" type="datetimeFigureOut">
              <a:rPr lang="en-US" smtClean="0"/>
              <a:t>11/6/2023</a:t>
            </a:fld>
            <a:endParaRPr lang="en-US" dirty="0"/>
          </a:p>
        </p:txBody>
      </p:sp>
      <p:sp>
        <p:nvSpPr>
          <p:cNvPr id="5" name="Footer Placeholder 4">
            <a:extLst>
              <a:ext uri="{FF2B5EF4-FFF2-40B4-BE49-F238E27FC236}">
                <a16:creationId xmlns:a16="http://schemas.microsoft.com/office/drawing/2014/main" id="{D41488BE-F92F-C842-B506-C1C979EAD4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B1895CA-BFE1-9044-9AF2-35AA2F3680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14929-5FDC-9741-AAC3-15F5DD6A8CCA}" type="slidenum">
              <a:rPr lang="en-US" smtClean="0"/>
              <a:t>‹#›</a:t>
            </a:fld>
            <a:endParaRPr lang="en-US" dirty="0"/>
          </a:p>
        </p:txBody>
      </p:sp>
    </p:spTree>
    <p:extLst>
      <p:ext uri="{BB962C8B-B14F-4D97-AF65-F5344CB8AC3E}">
        <p14:creationId xmlns:p14="http://schemas.microsoft.com/office/powerpoint/2010/main" val="199624743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7" r:id="rId4"/>
    <p:sldLayoutId id="2147484058" r:id="rId5"/>
    <p:sldLayoutId id="214748406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63.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8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0.xml"/><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13.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13.xml"/><Relationship Id="rId6" Type="http://schemas.openxmlformats.org/officeDocument/2006/relationships/image" Target="../media/image27.png"/><Relationship Id="rId11" Type="http://schemas.openxmlformats.org/officeDocument/2006/relationships/image" Target="../media/image34.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hyperlink" Target="https://www.nasa.gov/international-space-station/space-station-facts-and-figures/"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15.xml"/><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1.emf"/><Relationship Id="rId4" Type="http://schemas.openxmlformats.org/officeDocument/2006/relationships/hyperlink" Target="https://ntrs.nasa.gov/api/citations/20230002706/downloads/M2MADD_ESDMD-001(TP-20230002706).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119.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33.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33.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image" Target="../media/image66.png"/><Relationship Id="rId7" Type="http://schemas.openxmlformats.org/officeDocument/2006/relationships/image" Target="../media/image69.emf"/><Relationship Id="rId2" Type="http://schemas.openxmlformats.org/officeDocument/2006/relationships/notesSlide" Target="../notesSlides/notesSlide20.xml"/><Relationship Id="rId1" Type="http://schemas.openxmlformats.org/officeDocument/2006/relationships/slideLayout" Target="../slideLayouts/slideLayout56.xml"/><Relationship Id="rId6" Type="http://schemas.openxmlformats.org/officeDocument/2006/relationships/image" Target="../media/image68.emf"/><Relationship Id="rId11" Type="http://schemas.openxmlformats.org/officeDocument/2006/relationships/image" Target="../media/image73.jpeg"/><Relationship Id="rId5" Type="http://schemas.openxmlformats.org/officeDocument/2006/relationships/image" Target="../media/image67.jpeg"/><Relationship Id="rId10" Type="http://schemas.openxmlformats.org/officeDocument/2006/relationships/image" Target="../media/image72.emf"/><Relationship Id="rId4" Type="http://schemas.openxmlformats.org/officeDocument/2006/relationships/image" Target="../media/image24.png"/><Relationship Id="rId9" Type="http://schemas.openxmlformats.org/officeDocument/2006/relationships/image" Target="../media/image71.emf"/></Relationships>
</file>

<file path=ppt/slides/_rels/slide2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66.png"/><Relationship Id="rId7"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56.xml"/><Relationship Id="rId6" Type="http://schemas.openxmlformats.org/officeDocument/2006/relationships/image" Target="../media/image75.emf"/><Relationship Id="rId5" Type="http://schemas.openxmlformats.org/officeDocument/2006/relationships/image" Target="../media/image74.emf"/><Relationship Id="rId10" Type="http://schemas.openxmlformats.org/officeDocument/2006/relationships/image" Target="../media/image79.jpeg"/><Relationship Id="rId4" Type="http://schemas.openxmlformats.org/officeDocument/2006/relationships/image" Target="../media/image25.png"/><Relationship Id="rId9" Type="http://schemas.openxmlformats.org/officeDocument/2006/relationships/image" Target="../media/image78.jpeg"/></Relationships>
</file>

<file path=ppt/slides/_rels/slide28.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66.png"/><Relationship Id="rId7"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5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23.png"/><Relationship Id="rId9" Type="http://schemas.openxmlformats.org/officeDocument/2006/relationships/image" Target="../media/image84.emf"/></Relationships>
</file>

<file path=ppt/slides/_rels/slide2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66.png"/><Relationship Id="rId7" Type="http://schemas.openxmlformats.org/officeDocument/2006/relationships/image" Target="../media/image87.jpe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22.png"/><Relationship Id="rId9" Type="http://schemas.openxmlformats.org/officeDocument/2006/relationships/image" Target="../media/image8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6.png"/><Relationship Id="rId7" Type="http://schemas.openxmlformats.org/officeDocument/2006/relationships/image" Target="../media/image92.jpe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29.png"/><Relationship Id="rId7" Type="http://schemas.openxmlformats.org/officeDocument/2006/relationships/image" Target="../media/image97.png"/><Relationship Id="rId2" Type="http://schemas.openxmlformats.org/officeDocument/2006/relationships/image" Target="../media/image66.png"/><Relationship Id="rId1" Type="http://schemas.openxmlformats.org/officeDocument/2006/relationships/slideLayout" Target="../slideLayouts/slideLayout117.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 Id="rId9" Type="http://schemas.openxmlformats.org/officeDocument/2006/relationships/image" Target="../media/image99.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102.jpe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66.png"/><Relationship Id="rId7" Type="http://schemas.openxmlformats.org/officeDocument/2006/relationships/image" Target="../media/image107.jpe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cid:image004.jpg@01D6F58E.8588BB20" TargetMode="External"/><Relationship Id="rId5" Type="http://schemas.openxmlformats.org/officeDocument/2006/relationships/image" Target="../media/image106.jpeg"/><Relationship Id="rId4" Type="http://schemas.openxmlformats.org/officeDocument/2006/relationships/image" Target="../media/image26.png"/><Relationship Id="rId9"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hyperlink" Target="https://www.ices.space/conference-proceedings-2/" TargetMode="External"/><Relationship Id="rId7" Type="http://schemas.openxmlformats.org/officeDocument/2006/relationships/image" Target="../media/image112.png"/><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hyperlink" Target="https://en.wikipedia.org/wiki/ISS_ECLSS" TargetMode="External"/><Relationship Id="rId5" Type="http://schemas.openxmlformats.org/officeDocument/2006/relationships/hyperlink" Target="https://www.youtube.com/watch?v=DhmdyQdu96M" TargetMode="External"/><Relationship Id="rId4" Type="http://schemas.openxmlformats.org/officeDocument/2006/relationships/hyperlink" Target="https://arc.aiaa.org/doi/book/10.2514/4.106545"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hyperlink" Target="https://www.nasa.gov/content/oscar-orbital-syngascommodity-augmentation-reactor#:~:text=OSCAR%20and%20%E2%80%9Ctrash%2Dto%2D,reduction%20and%20resource%20reutilization%20strategy." TargetMode="Externa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3.png"/><Relationship Id="rId7" Type="http://schemas.openxmlformats.org/officeDocument/2006/relationships/image" Target="../media/image117.jpeg"/><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43.xml.rels><?xml version="1.0" encoding="UTF-8" standalone="yes"?>
<Relationships xmlns="http://schemas.openxmlformats.org/package/2006/relationships"><Relationship Id="rId8" Type="http://schemas.openxmlformats.org/officeDocument/2006/relationships/hyperlink" Target="https://twitter.com/Space_Station" TargetMode="External"/><Relationship Id="rId13" Type="http://schemas.openxmlformats.org/officeDocument/2006/relationships/image" Target="../media/image122.png"/><Relationship Id="rId3" Type="http://schemas.openxmlformats.org/officeDocument/2006/relationships/image" Target="../media/image119.png"/><Relationship Id="rId7" Type="http://schemas.openxmlformats.org/officeDocument/2006/relationships/hyperlink" Target="https://astronauts.nasa.gov/" TargetMode="External"/><Relationship Id="rId12" Type="http://schemas.openxmlformats.org/officeDocument/2006/relationships/hyperlink" Target="https://www.facebook.com/ISS" TargetMode="External"/><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hyperlink" Target="https://www.nasa.gov/stem/express" TargetMode="External"/><Relationship Id="rId11" Type="http://schemas.openxmlformats.org/officeDocument/2006/relationships/image" Target="../media/image121.png"/><Relationship Id="rId5" Type="http://schemas.openxmlformats.org/officeDocument/2006/relationships/hyperlink" Target="https://www.nasa.gov/" TargetMode="External"/><Relationship Id="rId10" Type="http://schemas.openxmlformats.org/officeDocument/2006/relationships/hyperlink" Target="https://www.instagram.com/iss/" TargetMode="External"/><Relationship Id="rId4" Type="http://schemas.openxmlformats.org/officeDocument/2006/relationships/image" Target="../media/image36.png"/><Relationship Id="rId9"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704284-FCDF-41A2-B028-096466FDEC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Parallelogram 5">
            <a:extLst>
              <a:ext uri="{FF2B5EF4-FFF2-40B4-BE49-F238E27FC236}">
                <a16:creationId xmlns:a16="http://schemas.microsoft.com/office/drawing/2014/main" id="{39B6D085-3EA7-A744-99A8-ED1F8CB9BFAF}"/>
              </a:ext>
            </a:extLst>
          </p:cNvPr>
          <p:cNvSpPr/>
          <p:nvPr/>
        </p:nvSpPr>
        <p:spPr>
          <a:xfrm flipH="1">
            <a:off x="-88818" y="-121371"/>
            <a:ext cx="6359963" cy="7100741"/>
          </a:xfrm>
          <a:prstGeom prst="parallelogram">
            <a:avLst>
              <a:gd name="adj" fmla="val 40897"/>
            </a:avLst>
          </a:prstGeom>
          <a:solidFill>
            <a:schemeClr val="bg2">
              <a:lumMod val="1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DC5436A4-9FF8-4E82-A70A-CFDD3E92B0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24372" y="398230"/>
            <a:ext cx="786628" cy="653506"/>
          </a:xfrm>
          <a:prstGeom prst="rect">
            <a:avLst/>
          </a:prstGeom>
        </p:spPr>
      </p:pic>
      <p:sp>
        <p:nvSpPr>
          <p:cNvPr id="3" name="Rectangle 2">
            <a:extLst>
              <a:ext uri="{FF2B5EF4-FFF2-40B4-BE49-F238E27FC236}">
                <a16:creationId xmlns:a16="http://schemas.microsoft.com/office/drawing/2014/main" id="{78862153-B66D-40A8-885E-F8B221127803}"/>
              </a:ext>
            </a:extLst>
          </p:cNvPr>
          <p:cNvSpPr/>
          <p:nvPr/>
        </p:nvSpPr>
        <p:spPr>
          <a:xfrm>
            <a:off x="-31329" y="-121371"/>
            <a:ext cx="3139448" cy="7100740"/>
          </a:xfrm>
          <a:prstGeom prst="rect">
            <a:avLst/>
          </a:prstGeom>
          <a:solidFill>
            <a:schemeClr val="bg2">
              <a:lumMod val="1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itle 26">
            <a:extLst>
              <a:ext uri="{FF2B5EF4-FFF2-40B4-BE49-F238E27FC236}">
                <a16:creationId xmlns:a16="http://schemas.microsoft.com/office/drawing/2014/main" id="{42A344ED-30DA-4341-B13C-CCAE79ECE629}"/>
              </a:ext>
            </a:extLst>
          </p:cNvPr>
          <p:cNvSpPr txBox="1">
            <a:spLocks/>
          </p:cNvSpPr>
          <p:nvPr/>
        </p:nvSpPr>
        <p:spPr>
          <a:xfrm>
            <a:off x="478975" y="2800350"/>
            <a:ext cx="4391025" cy="1699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rPr>
              <a:t>NASA ECLSS Technology Overview</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rPr>
              <a:t>University of Houston </a:t>
            </a:r>
            <a:br>
              <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rPr>
            </a:br>
            <a:r>
              <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rPr>
              <a:t>Human Systems Integration Seminar - 6201</a:t>
            </a:r>
            <a:br>
              <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rPr>
            </a:br>
            <a:b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j-ea"/>
                <a:cs typeface="Arial" panose="020B0604020202020204" pitchFamily="34" charset="0"/>
              </a:rPr>
            </a:b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j-ea"/>
                <a:cs typeface="Arial" panose="020B0604020202020204" pitchFamily="34" charset="0"/>
              </a:rPr>
              <a:t>11/8/2023</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968C8C">
                  <a:lumMod val="20000"/>
                  <a:lumOff val="80000"/>
                </a:srgbClr>
              </a:solidFill>
              <a:effectLst/>
              <a:uLnTx/>
              <a:uFillTx/>
              <a:latin typeface="Century Gothic" panose="020B0502020202020204" pitchFamily="34" charset="0"/>
              <a:ea typeface="+mj-ea"/>
              <a:cs typeface="Arial" panose="020B0604020202020204" pitchFamily="34" charset="0"/>
            </a:endParaRPr>
          </a:p>
        </p:txBody>
      </p:sp>
      <p:sp>
        <p:nvSpPr>
          <p:cNvPr id="16" name="Subtitle 27">
            <a:extLst>
              <a:ext uri="{FF2B5EF4-FFF2-40B4-BE49-F238E27FC236}">
                <a16:creationId xmlns:a16="http://schemas.microsoft.com/office/drawing/2014/main" id="{FD5D9AC5-5716-436F-97EB-508975B38D2C}"/>
              </a:ext>
            </a:extLst>
          </p:cNvPr>
          <p:cNvSpPr txBox="1">
            <a:spLocks/>
          </p:cNvSpPr>
          <p:nvPr/>
        </p:nvSpPr>
        <p:spPr>
          <a:xfrm>
            <a:off x="482185" y="4838699"/>
            <a:ext cx="5806527" cy="150843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Jim Broyan – HQ / ECLSS-CHP SCLT Lead </a:t>
            </a:r>
          </a:p>
          <a:p>
            <a:pPr marL="0" indent="0">
              <a:spcBef>
                <a:spcPts val="0"/>
              </a:spcBef>
              <a:spcAft>
                <a:spcPts val="600"/>
              </a:spcAft>
              <a:buNone/>
              <a:defRPr/>
            </a:pPr>
            <a:br>
              <a:rPr kumimoji="0" lang="en-US" sz="1800" b="0"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(Environmental Control and Life Support Systems – </a:t>
            </a:r>
            <a:br>
              <a:rPr kumimoji="0" lang="en-US" sz="1800" b="0"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Crew Health and Performance)</a:t>
            </a:r>
            <a:endParaRPr kumimoji="0" lang="en-US" sz="20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a:t>
            </a:r>
          </a:p>
        </p:txBody>
      </p:sp>
      <p:sp>
        <p:nvSpPr>
          <p:cNvPr id="21" name="Rectangle 20">
            <a:extLst>
              <a:ext uri="{FF2B5EF4-FFF2-40B4-BE49-F238E27FC236}">
                <a16:creationId xmlns:a16="http://schemas.microsoft.com/office/drawing/2014/main" id="{A0B7184D-D203-43DF-B2ED-1E27A29653AB}"/>
              </a:ext>
            </a:extLst>
          </p:cNvPr>
          <p:cNvSpPr/>
          <p:nvPr/>
        </p:nvSpPr>
        <p:spPr>
          <a:xfrm>
            <a:off x="-376084" y="-300975"/>
            <a:ext cx="4277032" cy="295382"/>
          </a:xfrm>
          <a:prstGeom prst="rect">
            <a:avLst/>
          </a:prstGeom>
          <a:solidFill>
            <a:srgbClr val="E6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D973D98C-D718-4A39-86C0-B4045CB2F0FC}"/>
              </a:ext>
            </a:extLst>
          </p:cNvPr>
          <p:cNvSpPr/>
          <p:nvPr/>
        </p:nvSpPr>
        <p:spPr>
          <a:xfrm>
            <a:off x="-287594" y="6858000"/>
            <a:ext cx="6663813" cy="295382"/>
          </a:xfrm>
          <a:prstGeom prst="rect">
            <a:avLst/>
          </a:prstGeom>
          <a:solidFill>
            <a:srgbClr val="E6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3291191"/>
      </p:ext>
    </p:extLst>
  </p:cSld>
  <p:clrMapOvr>
    <a:masterClrMapping/>
  </p:clrMapOvr>
  <p:transition spd="slow" advClick="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469021-FF8F-4A75-B259-7C12F82FBE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8481" y="1897063"/>
            <a:ext cx="4578241" cy="5040265"/>
          </a:xfrm>
          <a:prstGeom prst="rect">
            <a:avLst/>
          </a:prstGeom>
          <a:effectLst>
            <a:softEdge rad="635000"/>
          </a:effectLst>
        </p:spPr>
      </p:pic>
      <p:pic>
        <p:nvPicPr>
          <p:cNvPr id="12" name="Picture 11">
            <a:extLst>
              <a:ext uri="{FF2B5EF4-FFF2-40B4-BE49-F238E27FC236}">
                <a16:creationId xmlns:a16="http://schemas.microsoft.com/office/drawing/2014/main" id="{26FF6213-6D1E-4F2C-A929-F6D0C334BD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97347" y="1606737"/>
            <a:ext cx="3316424" cy="5161801"/>
          </a:xfrm>
          <a:prstGeom prst="rect">
            <a:avLst/>
          </a:prstGeom>
          <a:effectLst>
            <a:softEdge rad="635000"/>
          </a:effectLst>
        </p:spPr>
      </p:pic>
      <p:sp>
        <p:nvSpPr>
          <p:cNvPr id="9" name="Title 8">
            <a:extLst>
              <a:ext uri="{FF2B5EF4-FFF2-40B4-BE49-F238E27FC236}">
                <a16:creationId xmlns:a16="http://schemas.microsoft.com/office/drawing/2014/main" id="{CF3F3D0D-B138-4240-A3C7-49788FBF9666}"/>
              </a:ext>
            </a:extLst>
          </p:cNvPr>
          <p:cNvSpPr>
            <a:spLocks noGrp="1"/>
          </p:cNvSpPr>
          <p:nvPr>
            <p:ph type="title"/>
          </p:nvPr>
        </p:nvSpPr>
        <p:spPr/>
        <p:txBody>
          <a:bodyPr>
            <a:normAutofit/>
          </a:bodyPr>
          <a:lstStyle/>
          <a:p>
            <a:r>
              <a:rPr lang="en-US" sz="2400" b="1" dirty="0"/>
              <a:t>Agenda</a:t>
            </a:r>
          </a:p>
        </p:txBody>
      </p:sp>
      <p:sp>
        <p:nvSpPr>
          <p:cNvPr id="10" name="Content Placeholder 9">
            <a:extLst>
              <a:ext uri="{FF2B5EF4-FFF2-40B4-BE49-F238E27FC236}">
                <a16:creationId xmlns:a16="http://schemas.microsoft.com/office/drawing/2014/main" id="{7DCF6F81-DF8F-4C97-88A6-40FAEF839CDD}"/>
              </a:ext>
            </a:extLst>
          </p:cNvPr>
          <p:cNvSpPr>
            <a:spLocks noGrp="1"/>
          </p:cNvSpPr>
          <p:nvPr>
            <p:ph idx="1"/>
          </p:nvPr>
        </p:nvSpPr>
        <p:spPr/>
        <p:txBody>
          <a:bodyPr>
            <a:normAutofit fontScale="70000" lnSpcReduction="20000"/>
          </a:bodyPr>
          <a:lstStyle/>
          <a:p>
            <a:r>
              <a:rPr lang="en-US" dirty="0"/>
              <a:t>ECLSS-CHP Overview</a:t>
            </a:r>
          </a:p>
          <a:p>
            <a:pPr lvl="1"/>
            <a:r>
              <a:rPr lang="en-US" dirty="0"/>
              <a:t>Capability area gaps</a:t>
            </a:r>
          </a:p>
          <a:p>
            <a:pPr lvl="1"/>
            <a:r>
              <a:rPr lang="en-US" dirty="0"/>
              <a:t>Capability area overview (SOA and envisioned futures) </a:t>
            </a:r>
          </a:p>
          <a:p>
            <a:r>
              <a:rPr lang="en-US" dirty="0"/>
              <a:t>ISS ECLSS Overview</a:t>
            </a:r>
          </a:p>
          <a:p>
            <a:r>
              <a:rPr lang="en-US" dirty="0"/>
              <a:t>Mars ECLSS Evolution</a:t>
            </a:r>
          </a:p>
          <a:p>
            <a:r>
              <a:rPr lang="en-US" dirty="0"/>
              <a:t>Architecture and ECLSS-CHP Interactions</a:t>
            </a:r>
          </a:p>
          <a:p>
            <a:r>
              <a:rPr lang="en-US" dirty="0"/>
              <a:t>ECLSS Capability Area Summaries</a:t>
            </a:r>
          </a:p>
          <a:p>
            <a:pPr lvl="1"/>
            <a:r>
              <a:rPr lang="en-US" dirty="0"/>
              <a:t>Life Support</a:t>
            </a:r>
          </a:p>
          <a:p>
            <a:pPr lvl="1"/>
            <a:r>
              <a:rPr lang="en-US" dirty="0"/>
              <a:t>Environmental Monitoring</a:t>
            </a:r>
          </a:p>
          <a:p>
            <a:pPr lvl="1"/>
            <a:r>
              <a:rPr lang="en-US" dirty="0"/>
              <a:t>Fire Safety</a:t>
            </a:r>
          </a:p>
          <a:p>
            <a:pPr lvl="1"/>
            <a:r>
              <a:rPr lang="en-US" dirty="0"/>
              <a:t>Logistics Reduction</a:t>
            </a:r>
          </a:p>
          <a:p>
            <a:r>
              <a:rPr lang="en-US" dirty="0"/>
              <a:t>CHP Capability Area Summaries</a:t>
            </a:r>
          </a:p>
          <a:p>
            <a:pPr lvl="1"/>
            <a:r>
              <a:rPr lang="en-US" dirty="0"/>
              <a:t>Spacesuit Physiology</a:t>
            </a:r>
          </a:p>
          <a:p>
            <a:pPr lvl="1"/>
            <a:r>
              <a:rPr lang="en-US" dirty="0"/>
              <a:t>Crew Health Countermeasures</a:t>
            </a:r>
          </a:p>
          <a:p>
            <a:pPr lvl="1"/>
            <a:r>
              <a:rPr lang="en-US" dirty="0"/>
              <a:t>Radiation Protection</a:t>
            </a:r>
          </a:p>
          <a:p>
            <a:pPr lvl="1"/>
            <a:r>
              <a:rPr lang="en-US" dirty="0"/>
              <a:t>Exploration Medical</a:t>
            </a:r>
          </a:p>
          <a:p>
            <a:pPr lvl="1"/>
            <a:r>
              <a:rPr lang="en-US" dirty="0"/>
              <a:t>Food &amp; Nutrition</a:t>
            </a:r>
          </a:p>
          <a:p>
            <a:r>
              <a:rPr lang="en-US" dirty="0"/>
              <a:t>Backup</a:t>
            </a:r>
          </a:p>
          <a:p>
            <a:pPr lvl="1"/>
            <a:r>
              <a:rPr lang="en-US" dirty="0"/>
              <a:t>NASA Architecture Definition Document</a:t>
            </a:r>
          </a:p>
          <a:p>
            <a:pPr lvl="1"/>
            <a:r>
              <a:rPr lang="en-US" dirty="0"/>
              <a:t>References</a:t>
            </a:r>
          </a:p>
          <a:p>
            <a:pPr lvl="1"/>
            <a:r>
              <a:rPr lang="en-US" dirty="0"/>
              <a:t>Acronyms</a:t>
            </a:r>
          </a:p>
          <a:p>
            <a:endParaRPr lang="en-US" dirty="0"/>
          </a:p>
          <a:p>
            <a:endParaRPr lang="en-US" dirty="0"/>
          </a:p>
        </p:txBody>
      </p:sp>
      <p:sp>
        <p:nvSpPr>
          <p:cNvPr id="4" name="Footer Placeholder 1">
            <a:extLst>
              <a:ext uri="{FF2B5EF4-FFF2-40B4-BE49-F238E27FC236}">
                <a16:creationId xmlns:a16="http://schemas.microsoft.com/office/drawing/2014/main" id="{93E1CE5F-EB56-729F-2D92-32945106F5B6}"/>
              </a:ext>
            </a:extLst>
          </p:cNvPr>
          <p:cNvSpPr txBox="1">
            <a:spLocks/>
          </p:cNvSpPr>
          <p:nvPr/>
        </p:nvSpPr>
        <p:spPr>
          <a:xfrm>
            <a:off x="93481" y="6469565"/>
            <a:ext cx="1174558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000" dirty="0">
                <a:solidFill>
                  <a:prstClr val="white"/>
                </a:solidFill>
                <a:latin typeface="Calibri" panose="020F0502020204030204"/>
              </a:rPr>
              <a:t>N</a:t>
            </a:r>
            <a:r>
              <a:rPr kumimoji="0" lang="en-US" sz="1000" b="0" i="0" u="none" strike="noStrike" kern="1200" cap="none" spc="0" normalizeH="0" baseline="0" noProof="0" dirty="0" err="1">
                <a:ln>
                  <a:noFill/>
                </a:ln>
                <a:solidFill>
                  <a:prstClr val="white"/>
                </a:solidFill>
                <a:effectLst/>
                <a:uLnTx/>
                <a:uFillTx/>
                <a:latin typeface="Calibri" panose="020F0502020204030204"/>
                <a:ea typeface="+mn-ea"/>
                <a:cs typeface="+mn-cs"/>
              </a:rPr>
              <a:t>ote</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at bottom of page indicates original information source – investigate for more details</a:t>
            </a:r>
          </a:p>
        </p:txBody>
      </p:sp>
      <p:sp>
        <p:nvSpPr>
          <p:cNvPr id="5" name="TextBox 4">
            <a:extLst>
              <a:ext uri="{FF2B5EF4-FFF2-40B4-BE49-F238E27FC236}">
                <a16:creationId xmlns:a16="http://schemas.microsoft.com/office/drawing/2014/main" id="{247304E7-74B0-E049-8DF5-69D0F2B0579F}"/>
              </a:ext>
            </a:extLst>
          </p:cNvPr>
          <p:cNvSpPr txBox="1"/>
          <p:nvPr/>
        </p:nvSpPr>
        <p:spPr>
          <a:xfrm>
            <a:off x="6309612" y="1083504"/>
            <a:ext cx="5602773" cy="1554272"/>
          </a:xfrm>
          <a:prstGeom prst="rect">
            <a:avLst/>
          </a:prstGeom>
          <a:solidFill>
            <a:schemeClr val="tx1"/>
          </a:solidFill>
          <a:ln w="38100">
            <a:solidFill>
              <a:srgbClr val="7030A0"/>
            </a:solidFill>
          </a:ln>
        </p:spPr>
        <p:txBody>
          <a:bodyPr wrap="square">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Open loop ECLSS for 4 Crew on round trip Mars mission (860 days) requires:</a:t>
            </a:r>
          </a:p>
          <a:p>
            <a:pPr marL="342900" marR="0" lvl="0" indent="-228600" algn="l" defTabSz="914400" rtl="0" eaLnBrk="1" fontAlgn="auto" latinLnBrk="0" hangingPunct="1">
              <a:lnSpc>
                <a:spcPts val="18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~16,500 kg water</a:t>
            </a:r>
          </a:p>
          <a:p>
            <a:pPr marL="342900" marR="0" lvl="0" indent="-228600" algn="l" defTabSz="914400" rtl="0" eaLnBrk="1" fontAlgn="auto" latinLnBrk="0" hangingPunct="1">
              <a:lnSpc>
                <a:spcPts val="18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  ~3,300 kg oxygen</a:t>
            </a:r>
          </a:p>
          <a:p>
            <a:pPr marL="342900" marR="0" lvl="0" indent="-228600" algn="l" defTabSz="914400" rtl="0" eaLnBrk="1" fontAlgn="auto" latinLnBrk="0" hangingPunct="1">
              <a:lnSpc>
                <a:spcPts val="18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 6,000 kg food (at</a:t>
            </a:r>
            <a:r>
              <a:rPr kumimoji="0" lang="en-US" sz="1600" b="1" i="0" u="none" strike="noStrike" kern="1200" cap="none" spc="0" normalizeH="0" noProof="0" dirty="0">
                <a:ln>
                  <a:noFill/>
                </a:ln>
                <a:solidFill>
                  <a:srgbClr val="00B050"/>
                </a:solidFill>
                <a:effectLst/>
                <a:uLnTx/>
                <a:uFillTx/>
                <a:latin typeface="Arial" panose="020B0604020202020204" pitchFamily="34" charset="0"/>
                <a:ea typeface="+mn-ea"/>
                <a:cs typeface="Arial" panose="020B0604020202020204" pitchFamily="34" charset="0"/>
              </a:rPr>
              <a:t> </a:t>
            </a:r>
            <a:r>
              <a:rPr lang="en-US" sz="1600" b="1" dirty="0">
                <a:solidFill>
                  <a:srgbClr val="00B050"/>
                </a:solidFill>
                <a:latin typeface="Arial" panose="020B0604020202020204" pitchFamily="34" charset="0"/>
                <a:cs typeface="Arial" panose="020B0604020202020204" pitchFamily="34" charset="0"/>
              </a:rPr>
              <a:t>50</a:t>
            </a:r>
            <a:r>
              <a:rPr kumimoji="0" lang="en-US" sz="16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 hydration)</a:t>
            </a:r>
          </a:p>
          <a:p>
            <a:pPr marL="342900" marR="0" lvl="0" indent="-228600" algn="l" defTabSz="914400" rtl="0" eaLnBrk="1" fontAlgn="auto" latinLnBrk="0" hangingPunct="1">
              <a:lnSpc>
                <a:spcPts val="18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Does not include tankage, packaging and structure</a:t>
            </a:r>
          </a:p>
        </p:txBody>
      </p:sp>
      <p:pic>
        <p:nvPicPr>
          <p:cNvPr id="14" name="Picture 13">
            <a:extLst>
              <a:ext uri="{FF2B5EF4-FFF2-40B4-BE49-F238E27FC236}">
                <a16:creationId xmlns:a16="http://schemas.microsoft.com/office/drawing/2014/main" id="{FC4DA81C-9E22-293B-587A-A7CF5CC1A0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97931" y="4961214"/>
            <a:ext cx="2711171" cy="1200366"/>
          </a:xfrm>
          <a:prstGeom prst="rect">
            <a:avLst/>
          </a:prstGeom>
        </p:spPr>
      </p:pic>
      <p:sp>
        <p:nvSpPr>
          <p:cNvPr id="15" name="TextBox 14">
            <a:extLst>
              <a:ext uri="{FF2B5EF4-FFF2-40B4-BE49-F238E27FC236}">
                <a16:creationId xmlns:a16="http://schemas.microsoft.com/office/drawing/2014/main" id="{1E0B32F8-B626-CADE-259A-965CA9BFF1C4}"/>
              </a:ext>
            </a:extLst>
          </p:cNvPr>
          <p:cNvSpPr txBox="1"/>
          <p:nvPr/>
        </p:nvSpPr>
        <p:spPr>
          <a:xfrm>
            <a:off x="7272532" y="6094416"/>
            <a:ext cx="3761969" cy="369332"/>
          </a:xfrm>
          <a:prstGeom prst="rect">
            <a:avLst/>
          </a:prstGeom>
          <a:noFill/>
        </p:spPr>
        <p:txBody>
          <a:bodyPr wrap="square">
            <a:spAutoFit/>
          </a:bodyPr>
          <a:lstStyle/>
          <a:p>
            <a:pPr marL="0" marR="0" lvl="1"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SCLT = System Capability Leadership Team</a:t>
            </a:r>
          </a:p>
        </p:txBody>
      </p:sp>
      <p:sp>
        <p:nvSpPr>
          <p:cNvPr id="16" name="TextBox 15">
            <a:extLst>
              <a:ext uri="{FF2B5EF4-FFF2-40B4-BE49-F238E27FC236}">
                <a16:creationId xmlns:a16="http://schemas.microsoft.com/office/drawing/2014/main" id="{FB01AE95-2CBC-E578-0D58-3597D6B4DD8D}"/>
              </a:ext>
            </a:extLst>
          </p:cNvPr>
          <p:cNvSpPr txBox="1"/>
          <p:nvPr/>
        </p:nvSpPr>
        <p:spPr>
          <a:xfrm>
            <a:off x="6749445" y="4350329"/>
            <a:ext cx="4808142" cy="646331"/>
          </a:xfrm>
          <a:prstGeom prst="rect">
            <a:avLst/>
          </a:prstGeom>
          <a:noFill/>
        </p:spPr>
        <p:txBody>
          <a:bodyPr wrap="square">
            <a:spAutoFit/>
          </a:bodyPr>
          <a:lstStyle/>
          <a:p>
            <a:pPr marL="0" marR="0" lvl="1"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ECLSS = Environmental Control and Life Support Systems</a:t>
            </a:r>
            <a:br>
              <a:rPr kumimoji="0" lang="en-US"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br>
            <a:r>
              <a:rPr lang="en-US" dirty="0">
                <a:solidFill>
                  <a:srgbClr val="FFFFFF"/>
                </a:solidFill>
                <a:latin typeface="Agency FB" panose="020B0503020202020204" pitchFamily="34" charset="0"/>
              </a:rPr>
              <a:t>CHP = Crew Health and Performance</a:t>
            </a:r>
            <a:endParaRPr kumimoji="0" lang="en-US"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endParaRPr>
          </a:p>
        </p:txBody>
      </p:sp>
      <p:sp>
        <p:nvSpPr>
          <p:cNvPr id="2" name="Slide Number Placeholder 3">
            <a:extLst>
              <a:ext uri="{FF2B5EF4-FFF2-40B4-BE49-F238E27FC236}">
                <a16:creationId xmlns:a16="http://schemas.microsoft.com/office/drawing/2014/main" id="{046FBD63-C327-51A0-7666-A047E1B5FEF3}"/>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81264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a:extLst>
              <a:ext uri="{FF2B5EF4-FFF2-40B4-BE49-F238E27FC236}">
                <a16:creationId xmlns:a16="http://schemas.microsoft.com/office/drawing/2014/main" id="{F9FC4AAA-D05D-438A-83D3-009D4DD14013}"/>
              </a:ext>
            </a:extLst>
          </p:cNvPr>
          <p:cNvSpPr txBox="1"/>
          <p:nvPr/>
        </p:nvSpPr>
        <p:spPr>
          <a:xfrm>
            <a:off x="1954797" y="2527701"/>
            <a:ext cx="480123" cy="3816014"/>
          </a:xfrm>
          <a:prstGeom prst="rect">
            <a:avLst/>
          </a:prstGeom>
          <a:solidFill>
            <a:srgbClr val="00FF00">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defTabSz="914400"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TextBox 34"/>
          <p:cNvSpPr txBox="1"/>
          <p:nvPr/>
        </p:nvSpPr>
        <p:spPr>
          <a:xfrm>
            <a:off x="599362" y="2527878"/>
            <a:ext cx="1355435" cy="3807448"/>
          </a:xfrm>
          <a:prstGeom prst="rect">
            <a:avLst/>
          </a:prstGeom>
          <a:solidFill>
            <a:srgbClr val="00FF00">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defTabSz="914400"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4 ECLSS Capability Areas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Capabilities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6 CHP Capability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Areas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Capabilities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TextBox 76"/>
          <p:cNvSpPr txBox="1"/>
          <p:nvPr/>
        </p:nvSpPr>
        <p:spPr>
          <a:xfrm>
            <a:off x="2433291" y="2527878"/>
            <a:ext cx="8562405" cy="367982"/>
          </a:xfrm>
          <a:prstGeom prst="rect">
            <a:avLst/>
          </a:prstGeom>
          <a:solidFill>
            <a:srgbClr val="00FF00">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defTabSz="914400"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ight Arrow 32"/>
          <p:cNvSpPr/>
          <p:nvPr/>
        </p:nvSpPr>
        <p:spPr>
          <a:xfrm>
            <a:off x="10995698" y="2555315"/>
            <a:ext cx="1196302" cy="2708507"/>
          </a:xfrm>
          <a:prstGeom prst="rightArrow">
            <a:avLst/>
          </a:prstGeom>
          <a:solidFill>
            <a:srgbClr val="00FF00">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Title 2">
            <a:extLst>
              <a:ext uri="{FF2B5EF4-FFF2-40B4-BE49-F238E27FC236}">
                <a16:creationId xmlns:a16="http://schemas.microsoft.com/office/drawing/2014/main" id="{E587C101-7D49-DB41-A391-752B789C9D2E}"/>
              </a:ext>
            </a:extLst>
          </p:cNvPr>
          <p:cNvSpPr txBox="1">
            <a:spLocks/>
          </p:cNvSpPr>
          <p:nvPr/>
        </p:nvSpPr>
        <p:spPr>
          <a:xfrm>
            <a:off x="439008"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ECLSS-CHP Capability Areas</a:t>
            </a:r>
          </a:p>
        </p:txBody>
      </p:sp>
      <p:sp>
        <p:nvSpPr>
          <p:cNvPr id="12" name="Rectangle 11"/>
          <p:cNvSpPr/>
          <p:nvPr/>
        </p:nvSpPr>
        <p:spPr>
          <a:xfrm>
            <a:off x="261033" y="1001697"/>
            <a:ext cx="10379258" cy="1077218"/>
          </a:xfrm>
          <a:prstGeom prst="rect">
            <a:avLst/>
          </a:prstGeom>
        </p:spPr>
        <p:txBody>
          <a:bodyPr wrap="square">
            <a:spAutoFit/>
          </a:bodyPr>
          <a:lstStyle/>
          <a:p>
            <a:pPr marL="285750" indent="-285750">
              <a:spcBef>
                <a:spcPts val="1200"/>
              </a:spcBef>
              <a:buFont typeface="Arial" panose="020B0604020202020204" pitchFamily="34" charset="0"/>
              <a:buChar char="•"/>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Broadly characterized into vehicle Environmental Control and Life Support Systems (ECLSS) and Crew Health and Performance (CHP) Capability Areas (ECLSS-CHP)</a:t>
            </a:r>
          </a:p>
          <a:p>
            <a:pPr marL="285750" marR="0" lvl="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Capabilities keep astronauts healthy and productive while living in space and planetary vehicles</a:t>
            </a:r>
          </a:p>
        </p:txBody>
      </p:sp>
      <p:sp>
        <p:nvSpPr>
          <p:cNvPr id="41" name="Rectangle 40">
            <a:extLst>
              <a:ext uri="{FF2B5EF4-FFF2-40B4-BE49-F238E27FC236}">
                <a16:creationId xmlns:a16="http://schemas.microsoft.com/office/drawing/2014/main" id="{62FA1D79-0936-3C4E-B74C-F6043EE5AD04}"/>
              </a:ext>
            </a:extLst>
          </p:cNvPr>
          <p:cNvSpPr/>
          <p:nvPr/>
        </p:nvSpPr>
        <p:spPr>
          <a:xfrm>
            <a:off x="2433294" y="2894482"/>
            <a:ext cx="8562405" cy="1304254"/>
          </a:xfrm>
          <a:prstGeom prst="rect">
            <a:avLst/>
          </a:prstGeom>
          <a:solidFill>
            <a:schemeClr val="bg1">
              <a:alpha val="60000"/>
            </a:schemeClr>
          </a:solidFill>
        </p:spPr>
        <p:txBody>
          <a:bodyPr anchor="b"/>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itchFamily="2" charset="0"/>
              <a:ea typeface="ヒラギノ角ゴ Pro W3"/>
              <a:cs typeface="Arial"/>
            </a:endParaRPr>
          </a:p>
        </p:txBody>
      </p:sp>
      <p:sp>
        <p:nvSpPr>
          <p:cNvPr id="45" name="Rectangle 44">
            <a:extLst>
              <a:ext uri="{FF2B5EF4-FFF2-40B4-BE49-F238E27FC236}">
                <a16:creationId xmlns:a16="http://schemas.microsoft.com/office/drawing/2014/main" id="{62FA1D79-0936-3C4E-B74C-F6043EE5AD04}"/>
              </a:ext>
            </a:extLst>
          </p:cNvPr>
          <p:cNvSpPr/>
          <p:nvPr/>
        </p:nvSpPr>
        <p:spPr>
          <a:xfrm>
            <a:off x="1758102" y="4536010"/>
            <a:ext cx="10120389" cy="1799316"/>
          </a:xfrm>
          <a:prstGeom prst="rect">
            <a:avLst/>
          </a:prstGeom>
          <a:solidFill>
            <a:schemeClr val="bg1">
              <a:alpha val="60000"/>
            </a:schemeClr>
          </a:solidFill>
        </p:spPr>
        <p:txBody>
          <a:bodyPr anchor="b"/>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 pitchFamily="2" charset="0"/>
              <a:ea typeface="ヒラギノ角ゴ Pro W3"/>
              <a:cs typeface="Arial"/>
            </a:endParaRPr>
          </a:p>
        </p:txBody>
      </p:sp>
      <p:sp>
        <p:nvSpPr>
          <p:cNvPr id="46" name="Rectangle 45">
            <a:extLst>
              <a:ext uri="{FF2B5EF4-FFF2-40B4-BE49-F238E27FC236}">
                <a16:creationId xmlns:a16="http://schemas.microsoft.com/office/drawing/2014/main" id="{7CCA5DAA-3E5F-4948-80E8-5E36E4B75E82}"/>
              </a:ext>
            </a:extLst>
          </p:cNvPr>
          <p:cNvSpPr/>
          <p:nvPr/>
        </p:nvSpPr>
        <p:spPr>
          <a:xfrm>
            <a:off x="7656692" y="3013301"/>
            <a:ext cx="1499658" cy="854966"/>
          </a:xfrm>
          <a:prstGeom prst="rect">
            <a:avLst/>
          </a:prstGeom>
          <a:solidFill>
            <a:srgbClr val="C0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FIRE SAFETY</a:t>
            </a:r>
          </a:p>
          <a:p>
            <a:pPr marL="630238" marR="0" lvl="2" indent="-10953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Detection</a:t>
            </a:r>
          </a:p>
          <a:p>
            <a:pPr marL="630238" marR="0" lvl="2" indent="-10953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Protection</a:t>
            </a:r>
          </a:p>
          <a:p>
            <a:pPr marL="630238" marR="0" lvl="2" indent="-10953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Suppression</a:t>
            </a:r>
          </a:p>
          <a:p>
            <a:pPr marL="630238" marR="0" lvl="2" indent="-10953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Cleanup</a:t>
            </a:r>
          </a:p>
        </p:txBody>
      </p:sp>
      <p:sp>
        <p:nvSpPr>
          <p:cNvPr id="47" name="Rectangle 46">
            <a:extLst>
              <a:ext uri="{FF2B5EF4-FFF2-40B4-BE49-F238E27FC236}">
                <a16:creationId xmlns:a16="http://schemas.microsoft.com/office/drawing/2014/main" id="{AD2ED3C7-A004-8F43-8A66-6134D27076E6}"/>
              </a:ext>
            </a:extLst>
          </p:cNvPr>
          <p:cNvSpPr/>
          <p:nvPr/>
        </p:nvSpPr>
        <p:spPr>
          <a:xfrm>
            <a:off x="9375926" y="3018997"/>
            <a:ext cx="1506695" cy="849270"/>
          </a:xfrm>
          <a:prstGeom prst="rect">
            <a:avLst/>
          </a:prstGeom>
          <a:solidFill>
            <a:srgbClr val="F7964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342900" marR="0" lvl="1" indent="0" algn="l"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LOGISTICS</a:t>
            </a:r>
          </a:p>
          <a:p>
            <a:pPr marL="741363" marR="0" lvl="2" indent="-1190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Tracking</a:t>
            </a:r>
          </a:p>
          <a:p>
            <a:pPr marL="741363" marR="0" lvl="2" indent="-1190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Relocating</a:t>
            </a:r>
          </a:p>
          <a:p>
            <a:pPr marL="741363" marR="0" lvl="2" indent="-1190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Clothing</a:t>
            </a:r>
          </a:p>
          <a:p>
            <a:pPr marL="741363" marR="0" lvl="2" indent="-1190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Trash</a:t>
            </a:r>
            <a:endPar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pic>
        <p:nvPicPr>
          <p:cNvPr id="48" name="Picture 47">
            <a:extLst>
              <a:ext uri="{FF2B5EF4-FFF2-40B4-BE49-F238E27FC236}">
                <a16:creationId xmlns:a16="http://schemas.microsoft.com/office/drawing/2014/main" id="{FF3781BF-548E-B846-A6AE-E7AE237C24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10770" y="3313946"/>
            <a:ext cx="479759" cy="479759"/>
          </a:xfrm>
          <a:prstGeom prst="rect">
            <a:avLst/>
          </a:prstGeom>
        </p:spPr>
      </p:pic>
      <p:pic>
        <p:nvPicPr>
          <p:cNvPr id="49" name="Picture 48">
            <a:extLst>
              <a:ext uri="{FF2B5EF4-FFF2-40B4-BE49-F238E27FC236}">
                <a16:creationId xmlns:a16="http://schemas.microsoft.com/office/drawing/2014/main" id="{94EB182D-C57A-DE4E-A363-8C69B45CF8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9660" y="3278451"/>
            <a:ext cx="483972" cy="483972"/>
          </a:xfrm>
          <a:prstGeom prst="rect">
            <a:avLst/>
          </a:prstGeom>
        </p:spPr>
      </p:pic>
      <p:sp>
        <p:nvSpPr>
          <p:cNvPr id="50" name="Rectangle 49">
            <a:extLst>
              <a:ext uri="{FF2B5EF4-FFF2-40B4-BE49-F238E27FC236}">
                <a16:creationId xmlns:a16="http://schemas.microsoft.com/office/drawing/2014/main" id="{A63F52E0-3213-2E47-8535-162375E51917}"/>
              </a:ext>
            </a:extLst>
          </p:cNvPr>
          <p:cNvSpPr/>
          <p:nvPr/>
        </p:nvSpPr>
        <p:spPr>
          <a:xfrm>
            <a:off x="2568939" y="3018998"/>
            <a:ext cx="2116648" cy="849269"/>
          </a:xfrm>
          <a:prstGeom prst="rect">
            <a:avLst/>
          </a:prstGeom>
          <a:solidFill>
            <a:srgbClr val="00B0F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685800" rtl="0" eaLnBrk="1" fontAlgn="auto" latinLnBrk="0" hangingPunct="1">
              <a:lnSpc>
                <a:spcPts val="144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LIFE SUPPORT</a:t>
            </a:r>
          </a:p>
          <a:p>
            <a:pPr marL="741363" marR="0" lvl="2"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Atmosphere Management</a:t>
            </a:r>
          </a:p>
          <a:p>
            <a:pPr marL="741363" marR="0" lvl="2"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Water Management </a:t>
            </a:r>
          </a:p>
          <a:p>
            <a:pPr marL="741363" marR="0" lvl="2"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Waste Management</a:t>
            </a:r>
          </a:p>
        </p:txBody>
      </p:sp>
      <p:pic>
        <p:nvPicPr>
          <p:cNvPr id="51" name="Picture 50">
            <a:extLst>
              <a:ext uri="{FF2B5EF4-FFF2-40B4-BE49-F238E27FC236}">
                <a16:creationId xmlns:a16="http://schemas.microsoft.com/office/drawing/2014/main" id="{A179C823-AE66-2141-8A89-C5E1B43CB0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56692" y="3244835"/>
            <a:ext cx="482981" cy="482981"/>
          </a:xfrm>
          <a:prstGeom prst="rect">
            <a:avLst/>
          </a:prstGeom>
        </p:spPr>
      </p:pic>
      <p:sp>
        <p:nvSpPr>
          <p:cNvPr id="52" name="TextBox 51">
            <a:extLst>
              <a:ext uri="{FF2B5EF4-FFF2-40B4-BE49-F238E27FC236}">
                <a16:creationId xmlns:a16="http://schemas.microsoft.com/office/drawing/2014/main" id="{450DF2B8-3B7A-4E4B-8F28-ECC06C1247D4}"/>
              </a:ext>
            </a:extLst>
          </p:cNvPr>
          <p:cNvSpPr txBox="1"/>
          <p:nvPr/>
        </p:nvSpPr>
        <p:spPr>
          <a:xfrm>
            <a:off x="4923450" y="3013531"/>
            <a:ext cx="2495378" cy="854736"/>
          </a:xfrm>
          <a:prstGeom prst="rect">
            <a:avLst/>
          </a:prstGeom>
          <a:solidFill>
            <a:srgbClr val="92D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numCol="1" rtlCol="0" anchor="ctr"/>
          <a:lstStyle>
            <a:defPPr>
              <a:defRPr lang="en-US"/>
            </a:defPPr>
            <a:lvl1pPr algn="ctr">
              <a:defRPr sz="1200" b="1">
                <a:solidFill>
                  <a:schemeClr val="lt1"/>
                </a:solidFill>
                <a:latin typeface="Helvetica"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685800" rtl="0" eaLnBrk="1" fontAlgn="auto" latinLnBrk="0" hangingPunct="1">
              <a:lnSpc>
                <a:spcPts val="4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685800" rtl="0" eaLnBrk="1" fontAlgn="auto" latinLnBrk="0" hangingPunct="1">
              <a:lnSpc>
                <a:spcPts val="144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ENVIRONMENTAL</a:t>
            </a:r>
            <a:b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b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MONITORING</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pic>
        <p:nvPicPr>
          <p:cNvPr id="53" name="Picture 52">
            <a:extLst>
              <a:ext uri="{FF2B5EF4-FFF2-40B4-BE49-F238E27FC236}">
                <a16:creationId xmlns:a16="http://schemas.microsoft.com/office/drawing/2014/main" id="{DA0C2EC7-F5DF-9740-9885-716F6155042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78061" y="3246525"/>
            <a:ext cx="476250" cy="476250"/>
          </a:xfrm>
          <a:prstGeom prst="rect">
            <a:avLst/>
          </a:prstGeom>
        </p:spPr>
      </p:pic>
      <p:sp>
        <p:nvSpPr>
          <p:cNvPr id="54" name="Rectangle 53">
            <a:extLst>
              <a:ext uri="{FF2B5EF4-FFF2-40B4-BE49-F238E27FC236}">
                <a16:creationId xmlns:a16="http://schemas.microsoft.com/office/drawing/2014/main" id="{A5F51B65-6280-BB4F-A0CA-1FE87C32B1E4}"/>
              </a:ext>
            </a:extLst>
          </p:cNvPr>
          <p:cNvSpPr/>
          <p:nvPr/>
        </p:nvSpPr>
        <p:spPr>
          <a:xfrm>
            <a:off x="6502061" y="3388412"/>
            <a:ext cx="864913" cy="45012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numCol="1" rtlCol="0" anchor="ctr"/>
          <a:lstStyle/>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Microbes</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Chemicals </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Sound</a:t>
            </a:r>
          </a:p>
        </p:txBody>
      </p:sp>
      <p:sp>
        <p:nvSpPr>
          <p:cNvPr id="55" name="Rectangle 54">
            <a:extLst>
              <a:ext uri="{FF2B5EF4-FFF2-40B4-BE49-F238E27FC236}">
                <a16:creationId xmlns:a16="http://schemas.microsoft.com/office/drawing/2014/main" id="{7542A74E-684D-2341-A593-99953BD7A133}"/>
              </a:ext>
            </a:extLst>
          </p:cNvPr>
          <p:cNvSpPr/>
          <p:nvPr/>
        </p:nvSpPr>
        <p:spPr>
          <a:xfrm>
            <a:off x="5544713" y="3308133"/>
            <a:ext cx="1146622" cy="577081"/>
          </a:xfrm>
          <a:prstGeom prst="rect">
            <a:avLst/>
          </a:prstGeom>
        </p:spPr>
        <p:txBody>
          <a:bodyPr wrap="square">
            <a:spAutoFit/>
          </a:bodyPr>
          <a:lstStyle/>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Pressure</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Moisture</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Particles</a:t>
            </a:r>
          </a:p>
        </p:txBody>
      </p:sp>
      <p:sp>
        <p:nvSpPr>
          <p:cNvPr id="56" name="Rectangle 55">
            <a:extLst>
              <a:ext uri="{FF2B5EF4-FFF2-40B4-BE49-F238E27FC236}">
                <a16:creationId xmlns:a16="http://schemas.microsoft.com/office/drawing/2014/main" id="{AD2ED3C7-A004-8F43-8A66-6134D27076E6}"/>
              </a:ext>
            </a:extLst>
          </p:cNvPr>
          <p:cNvSpPr/>
          <p:nvPr/>
        </p:nvSpPr>
        <p:spPr>
          <a:xfrm>
            <a:off x="5969278" y="4663442"/>
            <a:ext cx="1330405" cy="1344249"/>
          </a:xfrm>
          <a:prstGeom prst="rect">
            <a:avLst/>
          </a:prstGeom>
          <a:solidFill>
            <a:srgbClr val="7030A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68580" tIns="68580" rIns="68580" bIns="68580" rtlCol="0" anchor="t"/>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RADIATION PROTECTION</a:t>
            </a:r>
          </a:p>
          <a:p>
            <a:pPr marL="128588" marR="0" lvl="0" indent="-128588" algn="l" defTabSz="685800" rtl="0" eaLnBrk="1" fontAlgn="auto" latinLnBrk="0" hangingPunct="1">
              <a:lnSpc>
                <a:spcPts val="800"/>
              </a:lnSpc>
              <a:spcBef>
                <a:spcPts val="20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rPr>
              <a:t>Space Weather Forecasting</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rPr>
              <a:t>Monitoring</a:t>
            </a:r>
          </a:p>
          <a:p>
            <a:pPr marL="128588" marR="0" lvl="0" indent="-128588" algn="l" defTabSz="6858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rPr>
              <a:t>Shielding</a:t>
            </a:r>
          </a:p>
          <a:p>
            <a:pPr marL="128588" marR="0" lvl="0" indent="-128588" algn="l" defTabSz="685800" rtl="0" eaLnBrk="1" fontAlgn="auto" latinLnBrk="0" hangingPunct="1">
              <a:lnSpc>
                <a:spcPts val="8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rPr>
              <a:t>Health Risk Models</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rPr>
              <a:t>Biomedical CM</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57" name="Rectangle 56">
            <a:extLst>
              <a:ext uri="{FF2B5EF4-FFF2-40B4-BE49-F238E27FC236}">
                <a16:creationId xmlns:a16="http://schemas.microsoft.com/office/drawing/2014/main" id="{105573A0-ADBD-BF44-8E61-8B10BA1EDC77}"/>
              </a:ext>
            </a:extLst>
          </p:cNvPr>
          <p:cNvSpPr/>
          <p:nvPr/>
        </p:nvSpPr>
        <p:spPr>
          <a:xfrm>
            <a:off x="8842559" y="4650412"/>
            <a:ext cx="1375289" cy="1347434"/>
          </a:xfrm>
          <a:prstGeom prst="rect">
            <a:avLst/>
          </a:prstGeom>
          <a:solidFill>
            <a:srgbClr val="00B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68580" tIns="68580" rIns="68580" bIns="68580" numCol="1" rtlCol="0" anchor="t"/>
          <a:lstStyle/>
          <a:p>
            <a:pPr marL="0" marR="0" lvl="0" indent="0" algn="ctr" defTabSz="685800" rtl="0" eaLnBrk="1" fontAlgn="auto" latinLnBrk="0" hangingPunct="1">
              <a:lnSpc>
                <a:spcPts val="1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FOOD &amp; NUTRITION</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Pre-packaged</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Food Resources</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Dietary Tracking</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Health &amp; </a:t>
            </a:r>
            <a:b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b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Perform-</a:t>
            </a:r>
            <a:b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b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ance</a:t>
            </a:r>
          </a:p>
        </p:txBody>
      </p:sp>
      <p:sp>
        <p:nvSpPr>
          <p:cNvPr id="58" name="Rectangle 57">
            <a:extLst>
              <a:ext uri="{FF2B5EF4-FFF2-40B4-BE49-F238E27FC236}">
                <a16:creationId xmlns:a16="http://schemas.microsoft.com/office/drawing/2014/main" id="{A63F52E0-3213-2E47-8535-162375E51917}"/>
              </a:ext>
            </a:extLst>
          </p:cNvPr>
          <p:cNvSpPr/>
          <p:nvPr/>
        </p:nvSpPr>
        <p:spPr>
          <a:xfrm>
            <a:off x="7384227" y="4650413"/>
            <a:ext cx="1370444" cy="1347433"/>
          </a:xfrm>
          <a:prstGeom prst="rect">
            <a:avLst/>
          </a:prstGeom>
          <a:solidFill>
            <a:srgbClr val="17375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68580" tIns="68580" rIns="68580" bIns="68580"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EXPLORATION MEDICAL</a:t>
            </a:r>
          </a:p>
          <a:p>
            <a:pPr marL="512763"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Diagnostic</a:t>
            </a:r>
          </a:p>
          <a:p>
            <a:pPr marL="512763"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Treatment</a:t>
            </a:r>
          </a:p>
          <a:p>
            <a:pPr marL="512763"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Imaging</a:t>
            </a:r>
          </a:p>
          <a:p>
            <a:pPr marL="512763"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Pharmacy</a:t>
            </a:r>
          </a:p>
        </p:txBody>
      </p:sp>
      <p:sp>
        <p:nvSpPr>
          <p:cNvPr id="59" name="Rectangle 58">
            <a:extLst>
              <a:ext uri="{FF2B5EF4-FFF2-40B4-BE49-F238E27FC236}">
                <a16:creationId xmlns:a16="http://schemas.microsoft.com/office/drawing/2014/main" id="{4CE495FF-C95C-AE41-A798-CF1E6ECF6D77}"/>
              </a:ext>
            </a:extLst>
          </p:cNvPr>
          <p:cNvSpPr/>
          <p:nvPr/>
        </p:nvSpPr>
        <p:spPr>
          <a:xfrm>
            <a:off x="4361331" y="4656503"/>
            <a:ext cx="1525739" cy="1343016"/>
          </a:xfrm>
          <a:prstGeom prst="rect">
            <a:avLst/>
          </a:prstGeom>
          <a:solidFill>
            <a:srgbClr val="DABD18"/>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68580" tIns="68580" rIns="68580" bIns="68580" rtlCol="0" anchor="t"/>
          <a:lstStyle/>
          <a:p>
            <a:pPr marL="0" marR="0" lvl="0" indent="0" algn="ctr" defTabSz="685800" rtl="0" eaLnBrk="1" fontAlgn="auto" latinLnBrk="0" hangingPunct="1">
              <a:lnSpc>
                <a:spcPts val="144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Helvetica" pitchFamily="2" charset="0"/>
                <a:ea typeface="+mn-ea"/>
                <a:cs typeface="+mn-cs"/>
              </a:rPr>
              <a:t>CREW HEALTH COUNTERMEASURES</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Exercise Systems</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Sensorimotor</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Physiology Monitoring</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Informatics</a:t>
            </a:r>
          </a:p>
        </p:txBody>
      </p:sp>
      <p:sp>
        <p:nvSpPr>
          <p:cNvPr id="61" name="Rectangle 60">
            <a:extLst>
              <a:ext uri="{FF2B5EF4-FFF2-40B4-BE49-F238E27FC236}">
                <a16:creationId xmlns:a16="http://schemas.microsoft.com/office/drawing/2014/main" id="{1491BADF-00F0-E94E-AE96-2F69ED4A0A90}"/>
              </a:ext>
            </a:extLst>
          </p:cNvPr>
          <p:cNvSpPr/>
          <p:nvPr/>
        </p:nvSpPr>
        <p:spPr>
          <a:xfrm>
            <a:off x="1885604" y="4653597"/>
            <a:ext cx="2396317" cy="1344249"/>
          </a:xfrm>
          <a:prstGeom prst="rect">
            <a:avLst/>
          </a:prstGeom>
          <a:solidFill>
            <a:srgbClr val="7F7F7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274320" tIns="68580" rIns="68580" bIns="68580" rtlCol="0" anchor="ct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SPACESUIT  PHYSIOLOGY</a:t>
            </a:r>
          </a:p>
          <a:p>
            <a:pPr marL="401638" marR="0" lvl="1" indent="-1143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Suited Physiology &amp; Performance</a:t>
            </a:r>
          </a:p>
          <a:p>
            <a:pPr marL="401638" marR="0" lvl="1" indent="-1143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Bioinformatics &amp; Decision Support </a:t>
            </a:r>
          </a:p>
          <a:p>
            <a:pPr marL="401638" marR="0" lvl="1" indent="-1143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Fit &amp; Injury Risk Mitigation</a:t>
            </a:r>
          </a:p>
          <a:p>
            <a:pPr marL="401638" marR="0" lvl="1" indent="-1143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Atmosphere/Pre-breathe</a:t>
            </a:r>
          </a:p>
        </p:txBody>
      </p:sp>
      <p:pic>
        <p:nvPicPr>
          <p:cNvPr id="63" name="Picture 62">
            <a:extLst>
              <a:ext uri="{FF2B5EF4-FFF2-40B4-BE49-F238E27FC236}">
                <a16:creationId xmlns:a16="http://schemas.microsoft.com/office/drawing/2014/main" id="{98C0E336-47EE-444C-8A39-D09D7C5DFF5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95595" y="5480438"/>
            <a:ext cx="474096" cy="474096"/>
          </a:xfrm>
          <a:prstGeom prst="rect">
            <a:avLst/>
          </a:prstGeom>
        </p:spPr>
      </p:pic>
      <p:pic>
        <p:nvPicPr>
          <p:cNvPr id="65" name="Picture 64">
            <a:extLst>
              <a:ext uri="{FF2B5EF4-FFF2-40B4-BE49-F238E27FC236}">
                <a16:creationId xmlns:a16="http://schemas.microsoft.com/office/drawing/2014/main" id="{62038D08-B30D-4A45-9553-93024043DF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65014" y="5114266"/>
            <a:ext cx="474590" cy="474590"/>
          </a:xfrm>
          <a:prstGeom prst="rect">
            <a:avLst/>
          </a:prstGeom>
        </p:spPr>
      </p:pic>
      <p:pic>
        <p:nvPicPr>
          <p:cNvPr id="66" name="Picture 65">
            <a:extLst>
              <a:ext uri="{FF2B5EF4-FFF2-40B4-BE49-F238E27FC236}">
                <a16:creationId xmlns:a16="http://schemas.microsoft.com/office/drawing/2014/main" id="{5343CDCE-F2EB-B249-832B-3C4FD98B35D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59112" y="5351236"/>
            <a:ext cx="424625" cy="424625"/>
          </a:xfrm>
          <a:prstGeom prst="rect">
            <a:avLst/>
          </a:prstGeom>
        </p:spPr>
      </p:pic>
      <p:pic>
        <p:nvPicPr>
          <p:cNvPr id="67" name="Picture 66">
            <a:extLst>
              <a:ext uri="{FF2B5EF4-FFF2-40B4-BE49-F238E27FC236}">
                <a16:creationId xmlns:a16="http://schemas.microsoft.com/office/drawing/2014/main" id="{2C9D895D-1B88-8E41-BB4F-816675EC068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69621" y="5459390"/>
            <a:ext cx="465933" cy="465933"/>
          </a:xfrm>
          <a:prstGeom prst="rect">
            <a:avLst/>
          </a:prstGeom>
        </p:spPr>
      </p:pic>
      <p:pic>
        <p:nvPicPr>
          <p:cNvPr id="69" name="Picture 68">
            <a:extLst>
              <a:ext uri="{FF2B5EF4-FFF2-40B4-BE49-F238E27FC236}">
                <a16:creationId xmlns:a16="http://schemas.microsoft.com/office/drawing/2014/main" id="{F800F631-0886-AB43-913E-95440C96B17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398608" y="5168798"/>
            <a:ext cx="453167" cy="453167"/>
          </a:xfrm>
          <a:prstGeom prst="rect">
            <a:avLst/>
          </a:prstGeom>
        </p:spPr>
      </p:pic>
      <p:sp>
        <p:nvSpPr>
          <p:cNvPr id="71" name="Rectangle 70">
            <a:extLst>
              <a:ext uri="{FF2B5EF4-FFF2-40B4-BE49-F238E27FC236}">
                <a16:creationId xmlns:a16="http://schemas.microsoft.com/office/drawing/2014/main" id="{49ABC25F-11A4-F549-A712-D42E409C20D6}"/>
              </a:ext>
            </a:extLst>
          </p:cNvPr>
          <p:cNvSpPr/>
          <p:nvPr/>
        </p:nvSpPr>
        <p:spPr>
          <a:xfrm>
            <a:off x="3249845" y="5988206"/>
            <a:ext cx="6995547" cy="338554"/>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pitchFamily="2" charset="0"/>
                <a:ea typeface="ヒラギノ角ゴ Pro W3"/>
                <a:cs typeface="Arial"/>
              </a:rPr>
              <a:t>CREW HEALTH AND PERFORMANCE (CHP) SYSTEMS</a:t>
            </a:r>
          </a:p>
        </p:txBody>
      </p:sp>
      <p:sp>
        <p:nvSpPr>
          <p:cNvPr id="72" name="Rectangle 71">
            <a:extLst>
              <a:ext uri="{FF2B5EF4-FFF2-40B4-BE49-F238E27FC236}">
                <a16:creationId xmlns:a16="http://schemas.microsoft.com/office/drawing/2014/main" id="{1D11724C-DA8B-9540-9C74-6007748EF4D0}"/>
              </a:ext>
            </a:extLst>
          </p:cNvPr>
          <p:cNvSpPr/>
          <p:nvPr/>
        </p:nvSpPr>
        <p:spPr>
          <a:xfrm>
            <a:off x="2433293" y="3859570"/>
            <a:ext cx="8562405" cy="338554"/>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pitchFamily="2" charset="0"/>
                <a:ea typeface="ヒラギノ角ゴ Pro W3"/>
                <a:cs typeface="Arial"/>
              </a:rPr>
              <a:t>ENVIRONMENTAL CONTROL AND LIFE SUPPORT SYSTEMS (ECLSS)</a:t>
            </a:r>
          </a:p>
        </p:txBody>
      </p:sp>
      <p:cxnSp>
        <p:nvCxnSpPr>
          <p:cNvPr id="9" name="Straight Arrow Connector 8"/>
          <p:cNvCxnSpPr>
            <a:cxnSpLocks/>
          </p:cNvCxnSpPr>
          <p:nvPr/>
        </p:nvCxnSpPr>
        <p:spPr>
          <a:xfrm>
            <a:off x="1716933" y="2663056"/>
            <a:ext cx="1367168" cy="428680"/>
          </a:xfrm>
          <a:prstGeom prst="straightConnector1">
            <a:avLst/>
          </a:prstGeom>
          <a:ln w="38100">
            <a:solidFill>
              <a:srgbClr val="008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cxnSpLocks/>
          </p:cNvCxnSpPr>
          <p:nvPr/>
        </p:nvCxnSpPr>
        <p:spPr>
          <a:xfrm>
            <a:off x="1618369" y="4795206"/>
            <a:ext cx="604189" cy="41945"/>
          </a:xfrm>
          <a:prstGeom prst="straightConnector1">
            <a:avLst/>
          </a:prstGeom>
          <a:ln w="38100">
            <a:solidFill>
              <a:srgbClr val="008000"/>
            </a:solidFill>
            <a:tailEnd type="triangle" w="med" len="lg"/>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2433292" y="4194944"/>
            <a:ext cx="8562405" cy="342186"/>
          </a:xfrm>
          <a:prstGeom prst="rect">
            <a:avLst/>
          </a:prstGeom>
          <a:solidFill>
            <a:srgbClr val="00FF00">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defTabSz="914400"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10903416" y="3284592"/>
            <a:ext cx="123753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Enable long duration human exploration missions with Hab Sys technologies</a:t>
            </a:r>
          </a:p>
        </p:txBody>
      </p:sp>
      <p:sp>
        <p:nvSpPr>
          <p:cNvPr id="70" name="TextBox 69"/>
          <p:cNvSpPr txBox="1"/>
          <p:nvPr/>
        </p:nvSpPr>
        <p:spPr>
          <a:xfrm>
            <a:off x="2423911" y="2583694"/>
            <a:ext cx="85897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ECLSS-CHP – Primary Capabilities</a:t>
            </a:r>
          </a:p>
        </p:txBody>
      </p:sp>
      <p:sp>
        <p:nvSpPr>
          <p:cNvPr id="44" name="Rectangle 43">
            <a:extLst>
              <a:ext uri="{FF2B5EF4-FFF2-40B4-BE49-F238E27FC236}">
                <a16:creationId xmlns:a16="http://schemas.microsoft.com/office/drawing/2014/main" id="{A42B45F8-6288-49A3-8E7A-1FCA0FE160C4}"/>
              </a:ext>
            </a:extLst>
          </p:cNvPr>
          <p:cNvSpPr/>
          <p:nvPr/>
        </p:nvSpPr>
        <p:spPr>
          <a:xfrm>
            <a:off x="10322514" y="4645087"/>
            <a:ext cx="1375289" cy="1347434"/>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68580" tIns="68580" rIns="68580" bIns="68580" numCol="1" rtlCol="0" anchor="t"/>
          <a:lstStyle/>
          <a:p>
            <a:pPr marL="0" marR="0" lvl="0" indent="0" algn="ctr" defTabSz="685800" rtl="0" eaLnBrk="1" fontAlgn="auto" latinLnBrk="0" hangingPunct="1">
              <a:lnSpc>
                <a:spcPts val="1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Helvetica" pitchFamily="2" charset="0"/>
                <a:ea typeface="+mn-ea"/>
                <a:cs typeface="+mn-cs"/>
              </a:rPr>
              <a:t>HUMAN SYSTEM INTEGRATION</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Earth independent diagnostics &amp; repair</a:t>
            </a: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cxnSp>
        <p:nvCxnSpPr>
          <p:cNvPr id="79" name="Straight Arrow Connector 78">
            <a:extLst>
              <a:ext uri="{FF2B5EF4-FFF2-40B4-BE49-F238E27FC236}">
                <a16:creationId xmlns:a16="http://schemas.microsoft.com/office/drawing/2014/main" id="{E0A4B156-300A-4F28-9CF5-9FA3C49B08D2}"/>
              </a:ext>
            </a:extLst>
          </p:cNvPr>
          <p:cNvCxnSpPr>
            <a:cxnSpLocks/>
          </p:cNvCxnSpPr>
          <p:nvPr/>
        </p:nvCxnSpPr>
        <p:spPr>
          <a:xfrm flipV="1">
            <a:off x="1758102" y="5781348"/>
            <a:ext cx="623676" cy="24001"/>
          </a:xfrm>
          <a:prstGeom prst="straightConnector1">
            <a:avLst/>
          </a:prstGeom>
          <a:ln w="38100">
            <a:solidFill>
              <a:srgbClr val="008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A00BA968-5C5F-46EF-B573-C7E8E792D643}"/>
              </a:ext>
            </a:extLst>
          </p:cNvPr>
          <p:cNvCxnSpPr>
            <a:cxnSpLocks/>
          </p:cNvCxnSpPr>
          <p:nvPr/>
        </p:nvCxnSpPr>
        <p:spPr>
          <a:xfrm>
            <a:off x="1735221" y="3290913"/>
            <a:ext cx="1348541" cy="40177"/>
          </a:xfrm>
          <a:prstGeom prst="straightConnector1">
            <a:avLst/>
          </a:prstGeom>
          <a:ln w="38100">
            <a:solidFill>
              <a:srgbClr val="008000"/>
            </a:solidFill>
            <a:tailEnd type="triangle" w="med" len="lg"/>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9E5FCC8B-2047-4B56-86AC-61A01B2D14A2}"/>
              </a:ext>
            </a:extLst>
          </p:cNvPr>
          <p:cNvGrpSpPr/>
          <p:nvPr/>
        </p:nvGrpSpPr>
        <p:grpSpPr>
          <a:xfrm>
            <a:off x="11333003" y="5489205"/>
            <a:ext cx="352122" cy="477125"/>
            <a:chOff x="11316225" y="5489205"/>
            <a:chExt cx="352122" cy="477125"/>
          </a:xfrm>
        </p:grpSpPr>
        <p:sp>
          <p:nvSpPr>
            <p:cNvPr id="3" name="Arc 2">
              <a:extLst>
                <a:ext uri="{FF2B5EF4-FFF2-40B4-BE49-F238E27FC236}">
                  <a16:creationId xmlns:a16="http://schemas.microsoft.com/office/drawing/2014/main" id="{3D894BE3-D50C-4A8E-B56B-894EBF93DCB2}"/>
                </a:ext>
              </a:extLst>
            </p:cNvPr>
            <p:cNvSpPr/>
            <p:nvPr/>
          </p:nvSpPr>
          <p:spPr>
            <a:xfrm rot="16578397">
              <a:off x="11457210" y="5735058"/>
              <a:ext cx="174107" cy="200005"/>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Arc 73">
              <a:extLst>
                <a:ext uri="{FF2B5EF4-FFF2-40B4-BE49-F238E27FC236}">
                  <a16:creationId xmlns:a16="http://schemas.microsoft.com/office/drawing/2014/main" id="{B25C2385-4549-4E8F-847B-1B12CC1D9B0E}"/>
                </a:ext>
              </a:extLst>
            </p:cNvPr>
            <p:cNvSpPr/>
            <p:nvPr/>
          </p:nvSpPr>
          <p:spPr>
            <a:xfrm rot="16200000">
              <a:off x="11431614" y="5677589"/>
              <a:ext cx="203515" cy="233787"/>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Arc 75">
              <a:extLst>
                <a:ext uri="{FF2B5EF4-FFF2-40B4-BE49-F238E27FC236}">
                  <a16:creationId xmlns:a16="http://schemas.microsoft.com/office/drawing/2014/main" id="{878D8402-CAB3-481F-A83A-281D7A92DD86}"/>
                </a:ext>
              </a:extLst>
            </p:cNvPr>
            <p:cNvSpPr/>
            <p:nvPr/>
          </p:nvSpPr>
          <p:spPr>
            <a:xfrm rot="16553155">
              <a:off x="11386047" y="5617207"/>
              <a:ext cx="262758" cy="301842"/>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34" name="Picture 10" descr="Flat Wrench Icon - Flaticons.net">
              <a:extLst>
                <a:ext uri="{FF2B5EF4-FFF2-40B4-BE49-F238E27FC236}">
                  <a16:creationId xmlns:a16="http://schemas.microsoft.com/office/drawing/2014/main" id="{1B51D07D-AC63-4645-BE76-990B730C0DE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6134968">
              <a:off x="11316225" y="5489205"/>
              <a:ext cx="213156" cy="213156"/>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814F7AF5-BA72-495A-8338-C9184C9AEC24}"/>
                </a:ext>
              </a:extLst>
            </p:cNvPr>
            <p:cNvGrpSpPr/>
            <p:nvPr/>
          </p:nvGrpSpPr>
          <p:grpSpPr>
            <a:xfrm>
              <a:off x="11463979" y="5777086"/>
              <a:ext cx="189244" cy="189244"/>
              <a:chOff x="11403394" y="5400181"/>
              <a:chExt cx="189244" cy="189244"/>
            </a:xfrm>
          </p:grpSpPr>
          <p:sp>
            <p:nvSpPr>
              <p:cNvPr id="20" name="Oval 19">
                <a:extLst>
                  <a:ext uri="{FF2B5EF4-FFF2-40B4-BE49-F238E27FC236}">
                    <a16:creationId xmlns:a16="http://schemas.microsoft.com/office/drawing/2014/main" id="{86924E23-77D8-456A-BA0D-AF9B5CE687CE}"/>
                  </a:ext>
                </a:extLst>
              </p:cNvPr>
              <p:cNvSpPr/>
              <p:nvPr/>
            </p:nvSpPr>
            <p:spPr>
              <a:xfrm>
                <a:off x="11403394" y="5400181"/>
                <a:ext cx="189244" cy="18924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D822BC2A-7FF8-4AA1-A781-6A03F2F88322}"/>
                  </a:ext>
                </a:extLst>
              </p:cNvPr>
              <p:cNvCxnSpPr>
                <a:cxnSpLocks/>
                <a:stCxn id="20" idx="0"/>
                <a:endCxn id="20" idx="4"/>
              </p:cNvCxnSpPr>
              <p:nvPr/>
            </p:nvCxnSpPr>
            <p:spPr>
              <a:xfrm>
                <a:off x="11498016" y="5400181"/>
                <a:ext cx="0" cy="1892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4A7089B-9C9A-41CE-8075-3205D5A1B097}"/>
                  </a:ext>
                </a:extLst>
              </p:cNvPr>
              <p:cNvCxnSpPr>
                <a:cxnSpLocks/>
                <a:stCxn id="20" idx="2"/>
                <a:endCxn id="20" idx="6"/>
              </p:cNvCxnSpPr>
              <p:nvPr/>
            </p:nvCxnSpPr>
            <p:spPr>
              <a:xfrm>
                <a:off x="11403394" y="5494803"/>
                <a:ext cx="18924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85" name="Footer Placeholder 1">
            <a:extLst>
              <a:ext uri="{FF2B5EF4-FFF2-40B4-BE49-F238E27FC236}">
                <a16:creationId xmlns:a16="http://schemas.microsoft.com/office/drawing/2014/main" id="{AB21136F-D796-4AB2-887D-972F665410AA}"/>
              </a:ext>
            </a:extLst>
          </p:cNvPr>
          <p:cNvSpPr txBox="1">
            <a:spLocks/>
          </p:cNvSpPr>
          <p:nvPr/>
        </p:nvSpPr>
        <p:spPr>
          <a:xfrm>
            <a:off x="93481" y="6469565"/>
            <a:ext cx="1174558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Broyan, J.  L., McKinley, M., Stambaugh, I., Ruff, G.A., Owens, A.  C., ‘NASA Environmental Control and Life Support Technology Development and Maturation for Exploration: 2021 to 2022 Overview,’ 51st International Conference on Environmental Systems, St.  Paul, Minnesota, ICES-2022-281, July 10-14, 2022</a:t>
            </a:r>
          </a:p>
        </p:txBody>
      </p:sp>
      <p:sp>
        <p:nvSpPr>
          <p:cNvPr id="2" name="Slide Number Placeholder 3">
            <a:extLst>
              <a:ext uri="{FF2B5EF4-FFF2-40B4-BE49-F238E27FC236}">
                <a16:creationId xmlns:a16="http://schemas.microsoft.com/office/drawing/2014/main" id="{67764978-75EA-FE48-AD28-C5FA08AA3E2C}"/>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36815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E575-D7EC-344F-849B-7404F38E729F}"/>
              </a:ext>
            </a:extLst>
          </p:cNvPr>
          <p:cNvSpPr>
            <a:spLocks noGrp="1"/>
          </p:cNvSpPr>
          <p:nvPr>
            <p:ph type="title" idx="4294967295"/>
          </p:nvPr>
        </p:nvSpPr>
        <p:spPr>
          <a:xfrm>
            <a:off x="316641" y="26232"/>
            <a:ext cx="11588271" cy="892175"/>
          </a:xfrm>
        </p:spPr>
        <p:txBody>
          <a:bodyPr>
            <a:normAutofit/>
          </a:bodyPr>
          <a:lstStyle/>
          <a:p>
            <a:r>
              <a:rPr lang="en-US" sz="2400" dirty="0">
                <a:latin typeface="Helvetica" pitchFamily="2" charset="0"/>
              </a:rPr>
              <a:t>Capability Gaps</a:t>
            </a:r>
            <a:endParaRPr lang="en-US" sz="2400" dirty="0">
              <a:solidFill>
                <a:srgbClr val="FF0000"/>
              </a:solidFill>
              <a:latin typeface="Helvetica" pitchFamily="2" charset="0"/>
            </a:endParaRPr>
          </a:p>
        </p:txBody>
      </p:sp>
      <p:sp>
        <p:nvSpPr>
          <p:cNvPr id="122" name="TextBox 121">
            <a:extLst>
              <a:ext uri="{FF2B5EF4-FFF2-40B4-BE49-F238E27FC236}">
                <a16:creationId xmlns:a16="http://schemas.microsoft.com/office/drawing/2014/main" id="{C623AAE7-110C-844A-944E-5FD953A59577}"/>
              </a:ext>
            </a:extLst>
          </p:cNvPr>
          <p:cNvSpPr txBox="1"/>
          <p:nvPr/>
        </p:nvSpPr>
        <p:spPr>
          <a:xfrm>
            <a:off x="1257391" y="3398073"/>
            <a:ext cx="2818551"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Current Capabilities (state of the art)</a:t>
            </a:r>
          </a:p>
        </p:txBody>
      </p:sp>
      <p:sp>
        <p:nvSpPr>
          <p:cNvPr id="5" name="TextBox 4">
            <a:extLst>
              <a:ext uri="{FF2B5EF4-FFF2-40B4-BE49-F238E27FC236}">
                <a16:creationId xmlns:a16="http://schemas.microsoft.com/office/drawing/2014/main" id="{0060741A-938F-B145-BD87-3A603024E206}"/>
              </a:ext>
            </a:extLst>
          </p:cNvPr>
          <p:cNvSpPr txBox="1"/>
          <p:nvPr/>
        </p:nvSpPr>
        <p:spPr>
          <a:xfrm>
            <a:off x="2436942" y="1610267"/>
            <a:ext cx="9176347" cy="1015663"/>
          </a:xfrm>
          <a:prstGeom prst="rect">
            <a:avLst/>
          </a:prstGeom>
          <a:noFill/>
        </p:spPr>
        <p:txBody>
          <a:bodyPr wrap="square" rtlCol="0">
            <a:spAutoFit/>
          </a:bodyPr>
          <a:lstStyle/>
          <a:p>
            <a:pPr marL="468313"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ability to meet an exploration objective through Architecture, Engineering, Development, Technology, Operations or Research for a given set of constraints and level of risk.</a:t>
            </a:r>
          </a:p>
        </p:txBody>
      </p:sp>
      <p:sp>
        <p:nvSpPr>
          <p:cNvPr id="79" name="TextBox 78">
            <a:extLst>
              <a:ext uri="{FF2B5EF4-FFF2-40B4-BE49-F238E27FC236}">
                <a16:creationId xmlns:a16="http://schemas.microsoft.com/office/drawing/2014/main" id="{53A2FF12-439A-0B48-9587-F14161A65A46}"/>
              </a:ext>
            </a:extLst>
          </p:cNvPr>
          <p:cNvSpPr txBox="1"/>
          <p:nvPr/>
        </p:nvSpPr>
        <p:spPr>
          <a:xfrm>
            <a:off x="6490086" y="3446160"/>
            <a:ext cx="39629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Future Needed Capabilities (Envisioned Future)</a:t>
            </a:r>
          </a:p>
        </p:txBody>
      </p:sp>
      <p:sp>
        <p:nvSpPr>
          <p:cNvPr id="24" name="TextBox 23">
            <a:extLst>
              <a:ext uri="{FF2B5EF4-FFF2-40B4-BE49-F238E27FC236}">
                <a16:creationId xmlns:a16="http://schemas.microsoft.com/office/drawing/2014/main" id="{4DD248A3-FF4E-4F41-9210-F3F4B830F988}"/>
              </a:ext>
            </a:extLst>
          </p:cNvPr>
          <p:cNvSpPr txBox="1"/>
          <p:nvPr/>
        </p:nvSpPr>
        <p:spPr>
          <a:xfrm>
            <a:off x="1188251" y="1877913"/>
            <a:ext cx="168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CAPABILITY</a:t>
            </a:r>
          </a:p>
        </p:txBody>
      </p:sp>
      <p:cxnSp>
        <p:nvCxnSpPr>
          <p:cNvPr id="27" name="Straight Connector 26">
            <a:extLst>
              <a:ext uri="{FF2B5EF4-FFF2-40B4-BE49-F238E27FC236}">
                <a16:creationId xmlns:a16="http://schemas.microsoft.com/office/drawing/2014/main" id="{11324A4A-D9F0-5847-B9D8-489195646D87}"/>
              </a:ext>
            </a:extLst>
          </p:cNvPr>
          <p:cNvCxnSpPr>
            <a:cxnSpLocks/>
          </p:cNvCxnSpPr>
          <p:nvPr/>
        </p:nvCxnSpPr>
        <p:spPr>
          <a:xfrm>
            <a:off x="2861309" y="1720313"/>
            <a:ext cx="0" cy="75263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511A2922-0FCD-8948-A8DE-F2130243DA26}"/>
              </a:ext>
            </a:extLst>
          </p:cNvPr>
          <p:cNvSpPr txBox="1"/>
          <p:nvPr/>
        </p:nvSpPr>
        <p:spPr>
          <a:xfrm>
            <a:off x="1178672" y="4034355"/>
            <a:ext cx="2900952" cy="1200329"/>
          </a:xfrm>
          <a:prstGeom prst="rect">
            <a:avLst/>
          </a:prstGeom>
          <a:noFill/>
        </p:spPr>
        <p:txBody>
          <a:bodyPr wrap="square" rtlCol="0">
            <a:spAutoFit/>
          </a:bodyPr>
          <a:lstStyle/>
          <a:p>
            <a:pPr marL="635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Capabilities we have today, supporting or available for human or robotic missions….</a:t>
            </a:r>
          </a:p>
        </p:txBody>
      </p:sp>
      <p:sp>
        <p:nvSpPr>
          <p:cNvPr id="103" name="TextBox 102">
            <a:extLst>
              <a:ext uri="{FF2B5EF4-FFF2-40B4-BE49-F238E27FC236}">
                <a16:creationId xmlns:a16="http://schemas.microsoft.com/office/drawing/2014/main" id="{C18F588A-1713-7A43-A04C-5A319CC5E0C6}"/>
              </a:ext>
            </a:extLst>
          </p:cNvPr>
          <p:cNvSpPr txBox="1"/>
          <p:nvPr/>
        </p:nvSpPr>
        <p:spPr>
          <a:xfrm>
            <a:off x="6765613" y="4079840"/>
            <a:ext cx="3332161" cy="1200329"/>
          </a:xfrm>
          <a:prstGeom prst="rect">
            <a:avLst/>
          </a:prstGeom>
          <a:noFill/>
        </p:spPr>
        <p:txBody>
          <a:bodyPr wrap="square" rtlCol="0">
            <a:spAutoFit/>
          </a:bodyPr>
          <a:lstStyle/>
          <a:p>
            <a:pPr marL="635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Anticipated future capabilities based on future mission architectures and </a:t>
            </a:r>
          </a:p>
          <a:p>
            <a:pPr marL="635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agency strategic planning </a:t>
            </a:r>
          </a:p>
        </p:txBody>
      </p:sp>
      <p:cxnSp>
        <p:nvCxnSpPr>
          <p:cNvPr id="33" name="Straight Connector 32">
            <a:extLst>
              <a:ext uri="{FF2B5EF4-FFF2-40B4-BE49-F238E27FC236}">
                <a16:creationId xmlns:a16="http://schemas.microsoft.com/office/drawing/2014/main" id="{3EA48478-A36F-144E-967C-C3A7A263C1B9}"/>
              </a:ext>
            </a:extLst>
          </p:cNvPr>
          <p:cNvCxnSpPr>
            <a:cxnSpLocks/>
          </p:cNvCxnSpPr>
          <p:nvPr/>
        </p:nvCxnSpPr>
        <p:spPr>
          <a:xfrm>
            <a:off x="4159582" y="3509178"/>
            <a:ext cx="0" cy="17255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D22D6F9-3A9E-C347-9339-4559E6BD8BFB}"/>
              </a:ext>
            </a:extLst>
          </p:cNvPr>
          <p:cNvCxnSpPr>
            <a:cxnSpLocks/>
          </p:cNvCxnSpPr>
          <p:nvPr/>
        </p:nvCxnSpPr>
        <p:spPr>
          <a:xfrm>
            <a:off x="6721286" y="3537243"/>
            <a:ext cx="0" cy="16974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9A16C583-3220-2547-9FDB-F9B09AAE5A8E}"/>
              </a:ext>
            </a:extLst>
          </p:cNvPr>
          <p:cNvSpPr txBox="1"/>
          <p:nvPr/>
        </p:nvSpPr>
        <p:spPr>
          <a:xfrm>
            <a:off x="5162224" y="4244550"/>
            <a:ext cx="73289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60000"/>
                    <a:lumOff val="40000"/>
                  </a:srgbClr>
                </a:solidFill>
                <a:effectLst/>
                <a:uLnTx/>
                <a:uFillTx/>
                <a:latin typeface="Arial Narrow" panose="020B0604020202020204" pitchFamily="34" charset="0"/>
                <a:ea typeface="+mn-ea"/>
                <a:cs typeface="Arial Narrow" panose="020B0604020202020204" pitchFamily="34" charset="0"/>
              </a:rPr>
              <a:t>GAP</a:t>
            </a:r>
          </a:p>
        </p:txBody>
      </p:sp>
      <p:sp>
        <p:nvSpPr>
          <p:cNvPr id="37" name="TextBox 36">
            <a:extLst>
              <a:ext uri="{FF2B5EF4-FFF2-40B4-BE49-F238E27FC236}">
                <a16:creationId xmlns:a16="http://schemas.microsoft.com/office/drawing/2014/main" id="{C7382F5D-B184-5C4D-9CE6-BFBB074A1CA3}"/>
              </a:ext>
            </a:extLst>
          </p:cNvPr>
          <p:cNvSpPr txBox="1"/>
          <p:nvPr/>
        </p:nvSpPr>
        <p:spPr>
          <a:xfrm>
            <a:off x="4749179" y="3500610"/>
            <a:ext cx="155898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DIFFERENCE IS THE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Left Arrow 37">
            <a:extLst>
              <a:ext uri="{FF2B5EF4-FFF2-40B4-BE49-F238E27FC236}">
                <a16:creationId xmlns:a16="http://schemas.microsoft.com/office/drawing/2014/main" id="{F45D9C5F-8FE9-D14F-805A-68209D5672C8}"/>
              </a:ext>
            </a:extLst>
          </p:cNvPr>
          <p:cNvSpPr/>
          <p:nvPr/>
        </p:nvSpPr>
        <p:spPr>
          <a:xfrm>
            <a:off x="4758071" y="4346420"/>
            <a:ext cx="329921" cy="230832"/>
          </a:xfrm>
          <a:prstGeom prst="lef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Left Arrow 108">
            <a:extLst>
              <a:ext uri="{FF2B5EF4-FFF2-40B4-BE49-F238E27FC236}">
                <a16:creationId xmlns:a16="http://schemas.microsoft.com/office/drawing/2014/main" id="{0AC70ED8-26CB-A646-A3A9-788E20E1D406}"/>
              </a:ext>
            </a:extLst>
          </p:cNvPr>
          <p:cNvSpPr/>
          <p:nvPr/>
        </p:nvSpPr>
        <p:spPr>
          <a:xfrm rot="10800000">
            <a:off x="5969349" y="4346420"/>
            <a:ext cx="329921" cy="230832"/>
          </a:xfrm>
          <a:prstGeom prst="lef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0" name="Picture 109">
            <a:extLst>
              <a:ext uri="{FF2B5EF4-FFF2-40B4-BE49-F238E27FC236}">
                <a16:creationId xmlns:a16="http://schemas.microsoft.com/office/drawing/2014/main" id="{AC05211F-5204-7643-96FA-6589F9AE21AD}"/>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90062" y="3443434"/>
            <a:ext cx="762279" cy="400110"/>
          </a:xfrm>
          <a:prstGeom prst="rect">
            <a:avLst/>
          </a:prstGeom>
          <a:effectLst>
            <a:outerShdw blurRad="50800" dist="38100" dir="2700000" algn="tl" rotWithShape="0">
              <a:prstClr val="black">
                <a:alpha val="25000"/>
              </a:prstClr>
            </a:outerShdw>
          </a:effectLst>
        </p:spPr>
      </p:pic>
      <p:pic>
        <p:nvPicPr>
          <p:cNvPr id="6" name="Picture 5">
            <a:extLst>
              <a:ext uri="{FF2B5EF4-FFF2-40B4-BE49-F238E27FC236}">
                <a16:creationId xmlns:a16="http://schemas.microsoft.com/office/drawing/2014/main" id="{B7DD22C8-5454-4181-9854-D70D8A0B76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0088690" y="3552403"/>
            <a:ext cx="1524601" cy="892174"/>
          </a:xfrm>
          <a:prstGeom prst="rect">
            <a:avLst/>
          </a:prstGeom>
        </p:spPr>
      </p:pic>
      <p:sp>
        <p:nvSpPr>
          <p:cNvPr id="3" name="Footer Placeholder 1">
            <a:extLst>
              <a:ext uri="{FF2B5EF4-FFF2-40B4-BE49-F238E27FC236}">
                <a16:creationId xmlns:a16="http://schemas.microsoft.com/office/drawing/2014/main" id="{FC0240D5-A35E-F6CE-3BE3-E60CA7BF891E}"/>
              </a:ext>
            </a:extLst>
          </p:cNvPr>
          <p:cNvSpPr txBox="1">
            <a:spLocks/>
          </p:cNvSpPr>
          <p:nvPr/>
        </p:nvSpPr>
        <p:spPr>
          <a:xfrm>
            <a:off x="1178672" y="6485660"/>
            <a:ext cx="87966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Abercromby, F.J., et. al., NASA Crew Health &amp; Performance Capability Development for Exploration: 2022-2023 Overview - 52</a:t>
            </a:r>
            <a:r>
              <a:rPr kumimoji="0" lang="en-US" sz="1000" b="0" i="0" u="none" strike="noStrike" kern="1200" cap="none" spc="0" normalizeH="0" baseline="30000" noProof="0" dirty="0">
                <a:ln>
                  <a:noFill/>
                </a:ln>
                <a:solidFill>
                  <a:prstClr val="white"/>
                </a:solidFill>
                <a:effectLst/>
                <a:uLnTx/>
                <a:uFillTx/>
                <a:latin typeface="Calibri"/>
                <a:ea typeface="+mn-ea"/>
                <a:cs typeface="+mn-cs"/>
              </a:rPr>
              <a:t>nd</a:t>
            </a:r>
            <a:r>
              <a:rPr kumimoji="0" lang="en-US" sz="10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ICES-2023-255, July 16-20, 2023</a:t>
            </a:r>
          </a:p>
        </p:txBody>
      </p:sp>
      <p:sp>
        <p:nvSpPr>
          <p:cNvPr id="7" name="Slide Number Placeholder 3">
            <a:extLst>
              <a:ext uri="{FF2B5EF4-FFF2-40B4-BE49-F238E27FC236}">
                <a16:creationId xmlns:a16="http://schemas.microsoft.com/office/drawing/2014/main" id="{502C6A47-9ACE-7698-9B0F-53C2C7EEA6D3}"/>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408521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le 2">
            <a:extLst>
              <a:ext uri="{FF2B5EF4-FFF2-40B4-BE49-F238E27FC236}">
                <a16:creationId xmlns:a16="http://schemas.microsoft.com/office/drawing/2014/main" id="{E587C101-7D49-DB41-A391-752B789C9D2E}"/>
              </a:ext>
            </a:extLst>
          </p:cNvPr>
          <p:cNvSpPr txBox="1">
            <a:spLocks/>
          </p:cNvSpPr>
          <p:nvPr/>
        </p:nvSpPr>
        <p:spPr>
          <a:xfrm>
            <a:off x="439008"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Advanced ECLSS-CHP State-of-the-Art by Capability Area</a:t>
            </a:r>
          </a:p>
        </p:txBody>
      </p:sp>
      <p:sp>
        <p:nvSpPr>
          <p:cNvPr id="69" name="Rectangle 68">
            <a:extLst>
              <a:ext uri="{FF2B5EF4-FFF2-40B4-BE49-F238E27FC236}">
                <a16:creationId xmlns:a16="http://schemas.microsoft.com/office/drawing/2014/main" id="{C68C2E3E-F750-45B9-BC3E-B418EE9A7E33}"/>
              </a:ext>
            </a:extLst>
          </p:cNvPr>
          <p:cNvSpPr/>
          <p:nvPr/>
        </p:nvSpPr>
        <p:spPr>
          <a:xfrm>
            <a:off x="524307" y="935985"/>
            <a:ext cx="3247725" cy="750019"/>
          </a:xfrm>
          <a:prstGeom prst="rect">
            <a:avLst/>
          </a:prstGeom>
          <a:solidFill>
            <a:srgbClr val="00B0F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LIFE SUPPORT</a:t>
            </a:r>
          </a:p>
        </p:txBody>
      </p:sp>
      <p:pic>
        <p:nvPicPr>
          <p:cNvPr id="70" name="Picture 69">
            <a:extLst>
              <a:ext uri="{FF2B5EF4-FFF2-40B4-BE49-F238E27FC236}">
                <a16:creationId xmlns:a16="http://schemas.microsoft.com/office/drawing/2014/main" id="{B2697BEC-36C9-4C2B-B578-3BC93FC28D3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312" y="989007"/>
            <a:ext cx="643975" cy="643975"/>
          </a:xfrm>
          <a:prstGeom prst="rect">
            <a:avLst/>
          </a:prstGeom>
        </p:spPr>
      </p:pic>
      <p:sp>
        <p:nvSpPr>
          <p:cNvPr id="79" name="TextBox 53">
            <a:extLst>
              <a:ext uri="{FF2B5EF4-FFF2-40B4-BE49-F238E27FC236}">
                <a16:creationId xmlns:a16="http://schemas.microsoft.com/office/drawing/2014/main" id="{3BE33304-CDBD-47FD-9331-951D53B21719}"/>
              </a:ext>
            </a:extLst>
          </p:cNvPr>
          <p:cNvSpPr txBox="1"/>
          <p:nvPr/>
        </p:nvSpPr>
        <p:spPr>
          <a:xfrm>
            <a:off x="415784" y="1726290"/>
            <a:ext cx="3356248" cy="1992469"/>
          </a:xfrm>
          <a:prstGeom prst="rect">
            <a:avLst/>
          </a:prstGeom>
          <a:noFill/>
        </p:spPr>
        <p:txBody>
          <a:bodyPr wrap="square" rtlCol="0">
            <a:spAutoFit/>
          </a:body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ISS life support demonstrations have identified required system reliability issues – fixes in work</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~21,700 kg spares + food, 4 crew x 860days x Probability of Sufficiency (POS)=0.99</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Resupply every 2-6 months</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Nearly uninterrupted use of wetted systems </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~47% oxygen recovery at 2 mm-Hg CO</a:t>
            </a:r>
            <a:r>
              <a:rPr kumimoji="0" lang="en-US" sz="1200" b="1" i="0" u="none" strike="noStrike" kern="1200" cap="none" spc="0" normalizeH="0" baseline="-25000" noProof="0" dirty="0">
                <a:ln>
                  <a:noFill/>
                </a:ln>
                <a:solidFill>
                  <a:prstClr val="white"/>
                </a:solidFill>
                <a:effectLst/>
                <a:uLnTx/>
                <a:uFillTx/>
                <a:latin typeface="Calibri" panose="020F0502020204030204"/>
                <a:ea typeface="+mn-ea"/>
                <a:cs typeface="+mn-cs"/>
              </a:rPr>
              <a:t>2</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No in-flight EVA oxygen recharge capability</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~93% water recovery</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HEPA filters require frequent manual cleaning</a:t>
            </a:r>
          </a:p>
        </p:txBody>
      </p:sp>
      <p:sp>
        <p:nvSpPr>
          <p:cNvPr id="72" name="TextBox 71">
            <a:extLst>
              <a:ext uri="{FF2B5EF4-FFF2-40B4-BE49-F238E27FC236}">
                <a16:creationId xmlns:a16="http://schemas.microsoft.com/office/drawing/2014/main" id="{B5B37881-9758-4AE2-B35D-504DE16EC715}"/>
              </a:ext>
            </a:extLst>
          </p:cNvPr>
          <p:cNvSpPr txBox="1"/>
          <p:nvPr/>
        </p:nvSpPr>
        <p:spPr>
          <a:xfrm>
            <a:off x="4101544" y="944701"/>
            <a:ext cx="3017797" cy="750238"/>
          </a:xfrm>
          <a:prstGeom prst="rect">
            <a:avLst/>
          </a:prstGeom>
          <a:solidFill>
            <a:srgbClr val="92D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numCol="1" rtlCol="0" anchor="ctr"/>
          <a:lstStyle>
            <a:defPPr>
              <a:defRPr lang="en-US"/>
            </a:defPPr>
            <a:lvl1pPr algn="ctr">
              <a:defRPr sz="1200" b="1">
                <a:solidFill>
                  <a:schemeClr val="lt1"/>
                </a:solidFill>
                <a:latin typeface="Helvetica"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ENVIRONMENTAL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MONITORING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pic>
        <p:nvPicPr>
          <p:cNvPr id="73" name="Picture 72">
            <a:extLst>
              <a:ext uri="{FF2B5EF4-FFF2-40B4-BE49-F238E27FC236}">
                <a16:creationId xmlns:a16="http://schemas.microsoft.com/office/drawing/2014/main" id="{5B51EF37-F08E-4FAF-B7E2-939733C67036}"/>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47110" y="1002320"/>
            <a:ext cx="635000" cy="635000"/>
          </a:xfrm>
          <a:prstGeom prst="rect">
            <a:avLst/>
          </a:prstGeom>
        </p:spPr>
      </p:pic>
      <p:sp>
        <p:nvSpPr>
          <p:cNvPr id="64" name="TextBox 53">
            <a:extLst>
              <a:ext uri="{FF2B5EF4-FFF2-40B4-BE49-F238E27FC236}">
                <a16:creationId xmlns:a16="http://schemas.microsoft.com/office/drawing/2014/main" id="{3BE33304-CDBD-47FD-9331-951D53B21719}"/>
              </a:ext>
            </a:extLst>
          </p:cNvPr>
          <p:cNvSpPr txBox="1"/>
          <p:nvPr/>
        </p:nvSpPr>
        <p:spPr>
          <a:xfrm>
            <a:off x="4030474" y="1728785"/>
            <a:ext cx="3236600" cy="2402837"/>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Detailed gas/water chemical, microbial identification, and particle analysis only with samples returned to ground</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Major air constituents &amp; limited targeted trace gases in flight</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Water analysis limited to total organic carbon</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Culture based microbial sample return, DNA sequencing limited to surface microbes</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Limited particle measurement capability demonstrated </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Mass intensive passive acoustic adsorption/damping</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9310BAAA-BA3B-447F-BC39-278CDA5B9007}"/>
              </a:ext>
            </a:extLst>
          </p:cNvPr>
          <p:cNvSpPr/>
          <p:nvPr/>
        </p:nvSpPr>
        <p:spPr>
          <a:xfrm>
            <a:off x="7433866" y="939666"/>
            <a:ext cx="2207439" cy="746339"/>
          </a:xfrm>
          <a:prstGeom prst="rect">
            <a:avLst/>
          </a:prstGeom>
          <a:solidFill>
            <a:srgbClr val="C0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FIRE SAFETY</a:t>
            </a:r>
          </a:p>
        </p:txBody>
      </p:sp>
      <p:pic>
        <p:nvPicPr>
          <p:cNvPr id="76" name="Picture 75">
            <a:extLst>
              <a:ext uri="{FF2B5EF4-FFF2-40B4-BE49-F238E27FC236}">
                <a16:creationId xmlns:a16="http://schemas.microsoft.com/office/drawing/2014/main" id="{D50A4A7B-C45F-42E6-9DEB-70B11D5ADAD1}"/>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00290" y="1009468"/>
            <a:ext cx="645296" cy="645296"/>
          </a:xfrm>
          <a:prstGeom prst="rect">
            <a:avLst/>
          </a:prstGeom>
        </p:spPr>
      </p:pic>
      <p:sp>
        <p:nvSpPr>
          <p:cNvPr id="83" name="TextBox 53">
            <a:extLst>
              <a:ext uri="{FF2B5EF4-FFF2-40B4-BE49-F238E27FC236}">
                <a16:creationId xmlns:a16="http://schemas.microsoft.com/office/drawing/2014/main" id="{3BE33304-CDBD-47FD-9331-951D53B21719}"/>
              </a:ext>
            </a:extLst>
          </p:cNvPr>
          <p:cNvSpPr txBox="1"/>
          <p:nvPr/>
        </p:nvSpPr>
        <p:spPr>
          <a:xfrm>
            <a:off x="7360630" y="1728177"/>
            <a:ext cx="2472708" cy="1579920"/>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Partial understanding of large ug fire propagation and properties</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Very limited knowledge of partial gravity fire properties </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Obsolete monitoring</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Cleanup by depress/repress</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Limited mask emergency response</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CO</a:t>
            </a:r>
            <a:r>
              <a:rPr kumimoji="0" lang="en-US" sz="1200" b="1" i="0" u="none" strike="noStrike" kern="1200" cap="none" spc="0" normalizeH="0" baseline="-25000" noProof="0" dirty="0">
                <a:ln>
                  <a:noFill/>
                </a:ln>
                <a:solidFill>
                  <a:prstClr val="white"/>
                </a:solidFill>
                <a:effectLst/>
                <a:uLnTx/>
                <a:uFillTx/>
                <a:latin typeface="Calibri" panose="020F0502020204030204"/>
                <a:ea typeface="+mn-ea"/>
                <a:cs typeface="+mn-cs"/>
              </a:rPr>
              <a:t>2</a:t>
            </a: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 based fire extinguishers</a:t>
            </a:r>
          </a:p>
        </p:txBody>
      </p:sp>
      <p:sp>
        <p:nvSpPr>
          <p:cNvPr id="78" name="Rectangle 77">
            <a:extLst>
              <a:ext uri="{FF2B5EF4-FFF2-40B4-BE49-F238E27FC236}">
                <a16:creationId xmlns:a16="http://schemas.microsoft.com/office/drawing/2014/main" id="{6010D2AC-A4D2-4108-B700-5B38D49EA67C}"/>
              </a:ext>
            </a:extLst>
          </p:cNvPr>
          <p:cNvSpPr/>
          <p:nvPr/>
        </p:nvSpPr>
        <p:spPr>
          <a:xfrm>
            <a:off x="9940441" y="944360"/>
            <a:ext cx="2008927" cy="738779"/>
          </a:xfrm>
          <a:prstGeom prst="rect">
            <a:avLst/>
          </a:prstGeom>
          <a:solidFill>
            <a:srgbClr val="F7964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LOGISTICS</a:t>
            </a:r>
          </a:p>
        </p:txBody>
      </p:sp>
      <p:pic>
        <p:nvPicPr>
          <p:cNvPr id="80" name="Picture 79">
            <a:extLst>
              <a:ext uri="{FF2B5EF4-FFF2-40B4-BE49-F238E27FC236}">
                <a16:creationId xmlns:a16="http://schemas.microsoft.com/office/drawing/2014/main" id="{5AA2A093-A1A7-42DE-9AF8-D2438FBEB005}"/>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12806" y="1027043"/>
            <a:ext cx="639678" cy="639678"/>
          </a:xfrm>
          <a:prstGeom prst="rect">
            <a:avLst/>
          </a:prstGeom>
        </p:spPr>
      </p:pic>
      <p:sp>
        <p:nvSpPr>
          <p:cNvPr id="86" name="TextBox 53">
            <a:extLst>
              <a:ext uri="{FF2B5EF4-FFF2-40B4-BE49-F238E27FC236}">
                <a16:creationId xmlns:a16="http://schemas.microsoft.com/office/drawing/2014/main" id="{3BE33304-CDBD-47FD-9331-951D53B21719}"/>
              </a:ext>
            </a:extLst>
          </p:cNvPr>
          <p:cNvSpPr txBox="1"/>
          <p:nvPr/>
        </p:nvSpPr>
        <p:spPr>
          <a:xfrm>
            <a:off x="9867778" y="1720851"/>
            <a:ext cx="2117824" cy="1941172"/>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Manual trash compaction, short storage time, module level jettison only</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No planetary protection compliance for waste disposal</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Manual &amp; limited In-flight autonomous logistics tracking</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Disposable &amp; flammable clothing, towels, &amp; wipes</a:t>
            </a:r>
          </a:p>
        </p:txBody>
      </p:sp>
      <p:sp>
        <p:nvSpPr>
          <p:cNvPr id="102" name="TextBox 53">
            <a:extLst>
              <a:ext uri="{FF2B5EF4-FFF2-40B4-BE49-F238E27FC236}">
                <a16:creationId xmlns:a16="http://schemas.microsoft.com/office/drawing/2014/main" id="{3BE33304-CDBD-47FD-9331-951D53B21719}"/>
              </a:ext>
            </a:extLst>
          </p:cNvPr>
          <p:cNvSpPr txBox="1"/>
          <p:nvPr/>
        </p:nvSpPr>
        <p:spPr>
          <a:xfrm>
            <a:off x="432211" y="4778276"/>
            <a:ext cx="2199022" cy="2146357"/>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Physiological inputs/outputs adequately known for ISS EVA only</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Limited informatics; primarily ground-monitored </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Ground, ISS, and Apollo suit injuries occur (27 injury mechanisms identified)</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Prebreathe protocols for 14.7 and 10.2 psia microgravity only</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103" name="TextBox 53">
            <a:extLst>
              <a:ext uri="{FF2B5EF4-FFF2-40B4-BE49-F238E27FC236}">
                <a16:creationId xmlns:a16="http://schemas.microsoft.com/office/drawing/2014/main" id="{3BE33304-CDBD-47FD-9331-951D53B21719}"/>
              </a:ext>
            </a:extLst>
          </p:cNvPr>
          <p:cNvSpPr txBox="1"/>
          <p:nvPr/>
        </p:nvSpPr>
        <p:spPr>
          <a:xfrm>
            <a:off x="2615417" y="4789903"/>
            <a:ext cx="1999544" cy="1787284"/>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3+ large devices, large mass</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Returning crew egress from landing vehicle requires ground team assistance </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Exercise planning and monitoring via ground</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Limited sensorimotor countermeasures</a:t>
            </a:r>
          </a:p>
        </p:txBody>
      </p:sp>
      <p:sp>
        <p:nvSpPr>
          <p:cNvPr id="104" name="TextBox 53">
            <a:extLst>
              <a:ext uri="{FF2B5EF4-FFF2-40B4-BE49-F238E27FC236}">
                <a16:creationId xmlns:a16="http://schemas.microsoft.com/office/drawing/2014/main" id="{3BE33304-CDBD-47FD-9331-951D53B21719}"/>
              </a:ext>
            </a:extLst>
          </p:cNvPr>
          <p:cNvSpPr txBox="1"/>
          <p:nvPr/>
        </p:nvSpPr>
        <p:spPr>
          <a:xfrm>
            <a:off x="4574749" y="4769368"/>
            <a:ext cx="1798060" cy="1787284"/>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Mature shielding design tools</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Reconfigurable SPE shielding &amp; limited GCR shielding</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Crew radiation monitoring</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Short term space weather using earth centric assets </a:t>
            </a:r>
          </a:p>
        </p:txBody>
      </p:sp>
      <p:sp>
        <p:nvSpPr>
          <p:cNvPr id="105" name="TextBox 53">
            <a:extLst>
              <a:ext uri="{FF2B5EF4-FFF2-40B4-BE49-F238E27FC236}">
                <a16:creationId xmlns:a16="http://schemas.microsoft.com/office/drawing/2014/main" id="{3BE33304-CDBD-47FD-9331-951D53B21719}"/>
              </a:ext>
            </a:extLst>
          </p:cNvPr>
          <p:cNvSpPr txBox="1"/>
          <p:nvPr/>
        </p:nvSpPr>
        <p:spPr>
          <a:xfrm>
            <a:off x="6404728" y="4777059"/>
            <a:ext cx="1911803" cy="1325619"/>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Evacuate &lt;8 hrs </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Resupply 2-3 months</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Limited in-mission diagnostic, treatment</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Ground medical data &amp; decision support systems</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106" name="TextBox 53">
            <a:extLst>
              <a:ext uri="{FF2B5EF4-FFF2-40B4-BE49-F238E27FC236}">
                <a16:creationId xmlns:a16="http://schemas.microsoft.com/office/drawing/2014/main" id="{3BE33304-CDBD-47FD-9331-951D53B21719}"/>
              </a:ext>
            </a:extLst>
          </p:cNvPr>
          <p:cNvSpPr txBox="1"/>
          <p:nvPr/>
        </p:nvSpPr>
        <p:spPr>
          <a:xfrm>
            <a:off x="8456911" y="4774144"/>
            <a:ext cx="1694795" cy="1941172"/>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~1.5 year shelf life, fresh food resupply every 2-3 months</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Only ~215 standard food items, </a:t>
            </a:r>
            <a:r>
              <a:rPr kumimoji="0" lang="el-GR" sz="1200" b="1" i="0" u="none" strike="noStrike" kern="1200" cap="none" spc="0" normalizeH="0" baseline="0" noProof="0" dirty="0">
                <a:ln>
                  <a:noFill/>
                </a:ln>
                <a:solidFill>
                  <a:prstClr val="white"/>
                </a:solidFill>
                <a:effectLst/>
                <a:uLnTx/>
                <a:uFillTx/>
                <a:latin typeface="Calibri" panose="020F0502020204030204"/>
                <a:ea typeface="+mn-ea"/>
                <a:cs typeface="+mn-cs"/>
              </a:rPr>
              <a:t>μ</a:t>
            </a: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 plant experiments</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~47% launched water content</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In-mission nutrient intake monitoring in development</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C7ADA63B-627C-414F-E0B2-FFFDAE36A284}"/>
              </a:ext>
            </a:extLst>
          </p:cNvPr>
          <p:cNvSpPr/>
          <p:nvPr/>
        </p:nvSpPr>
        <p:spPr>
          <a:xfrm>
            <a:off x="524308" y="3993840"/>
            <a:ext cx="1994957" cy="750019"/>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5760" tIns="91440" rIns="91440" bIns="9144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a:ea typeface="+mn-ea"/>
                <a:cs typeface="Helvetica"/>
              </a:rPr>
              <a:t>SPACESUIT PHYSIOLOGY</a:t>
            </a:r>
            <a:endParaRPr kumimoji="0" lang="en-US" sz="1800" b="0" i="0" u="none" strike="noStrike" kern="1200" cap="none" spc="0" normalizeH="0" baseline="0" noProof="0" dirty="0">
              <a:ln>
                <a:noFill/>
              </a:ln>
              <a:solidFill>
                <a:prstClr val="white"/>
              </a:solidFill>
              <a:effectLst/>
              <a:uLnTx/>
              <a:uFillTx/>
              <a:latin typeface="Helvetica"/>
              <a:ea typeface="+mn-ea"/>
              <a:cs typeface="Helvetica"/>
            </a:endParaRPr>
          </a:p>
        </p:txBody>
      </p:sp>
      <p:pic>
        <p:nvPicPr>
          <p:cNvPr id="3" name="Picture 2">
            <a:extLst>
              <a:ext uri="{FF2B5EF4-FFF2-40B4-BE49-F238E27FC236}">
                <a16:creationId xmlns:a16="http://schemas.microsoft.com/office/drawing/2014/main" id="{90FB9D77-667E-A2B7-7247-E0C5002AC028}"/>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1312" y="4047743"/>
            <a:ext cx="632786" cy="632786"/>
          </a:xfrm>
          <a:prstGeom prst="rect">
            <a:avLst/>
          </a:prstGeom>
        </p:spPr>
      </p:pic>
      <p:sp>
        <p:nvSpPr>
          <p:cNvPr id="4" name="Rectangle 3">
            <a:extLst>
              <a:ext uri="{FF2B5EF4-FFF2-40B4-BE49-F238E27FC236}">
                <a16:creationId xmlns:a16="http://schemas.microsoft.com/office/drawing/2014/main" id="{549F0D22-032E-A5C6-6BE2-B66B21C80D25}"/>
              </a:ext>
            </a:extLst>
          </p:cNvPr>
          <p:cNvSpPr/>
          <p:nvPr/>
        </p:nvSpPr>
        <p:spPr>
          <a:xfrm>
            <a:off x="2700067" y="4003731"/>
            <a:ext cx="1547932" cy="746339"/>
          </a:xfrm>
          <a:prstGeom prst="rect">
            <a:avLst/>
          </a:prstGeom>
          <a:solidFill>
            <a:srgbClr val="DABD18"/>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457200" marR="0" lvl="0" indent="-55563"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COUNTER-MEASURES</a:t>
            </a:r>
          </a:p>
        </p:txBody>
      </p:sp>
      <p:pic>
        <p:nvPicPr>
          <p:cNvPr id="5" name="Picture 4">
            <a:extLst>
              <a:ext uri="{FF2B5EF4-FFF2-40B4-BE49-F238E27FC236}">
                <a16:creationId xmlns:a16="http://schemas.microsoft.com/office/drawing/2014/main" id="{945D327D-CA86-9686-F70F-F3777998E778}"/>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52542" y="4100104"/>
            <a:ext cx="497846" cy="497846"/>
          </a:xfrm>
          <a:prstGeom prst="rect">
            <a:avLst/>
          </a:prstGeom>
        </p:spPr>
      </p:pic>
      <p:sp>
        <p:nvSpPr>
          <p:cNvPr id="6" name="Rectangle 5">
            <a:extLst>
              <a:ext uri="{FF2B5EF4-FFF2-40B4-BE49-F238E27FC236}">
                <a16:creationId xmlns:a16="http://schemas.microsoft.com/office/drawing/2014/main" id="{2E1AB08A-99E8-7D8F-0D8C-B0F8BE61C7D1}"/>
              </a:ext>
            </a:extLst>
          </p:cNvPr>
          <p:cNvSpPr/>
          <p:nvPr/>
        </p:nvSpPr>
        <p:spPr>
          <a:xfrm>
            <a:off x="4626491" y="3993840"/>
            <a:ext cx="1644502" cy="746339"/>
          </a:xfrm>
          <a:prstGeom prst="rect">
            <a:avLst/>
          </a:prstGeom>
          <a:solidFill>
            <a:srgbClr val="7030A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RADIATION PROTECTION</a:t>
            </a:r>
          </a:p>
        </p:txBody>
      </p:sp>
      <p:pic>
        <p:nvPicPr>
          <p:cNvPr id="7" name="Picture 6">
            <a:extLst>
              <a:ext uri="{FF2B5EF4-FFF2-40B4-BE49-F238E27FC236}">
                <a16:creationId xmlns:a16="http://schemas.microsoft.com/office/drawing/2014/main" id="{C4ADC5B6-6F17-A726-4234-A4C96801CE09}"/>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75719" y="4119843"/>
            <a:ext cx="486795" cy="486795"/>
          </a:xfrm>
          <a:prstGeom prst="rect">
            <a:avLst/>
          </a:prstGeom>
        </p:spPr>
      </p:pic>
      <p:sp>
        <p:nvSpPr>
          <p:cNvPr id="8" name="Rectangle 7">
            <a:extLst>
              <a:ext uri="{FF2B5EF4-FFF2-40B4-BE49-F238E27FC236}">
                <a16:creationId xmlns:a16="http://schemas.microsoft.com/office/drawing/2014/main" id="{40A4FD53-43D5-155D-292B-67930AA6667E}"/>
              </a:ext>
            </a:extLst>
          </p:cNvPr>
          <p:cNvSpPr/>
          <p:nvPr/>
        </p:nvSpPr>
        <p:spPr>
          <a:xfrm>
            <a:off x="6563128" y="4005158"/>
            <a:ext cx="1663151" cy="746339"/>
          </a:xfrm>
          <a:prstGeom prst="rect">
            <a:avLst/>
          </a:prstGeom>
          <a:solidFill>
            <a:srgbClr val="17375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EXPLORATION MEDICAL</a:t>
            </a:r>
          </a:p>
        </p:txBody>
      </p:sp>
      <p:pic>
        <p:nvPicPr>
          <p:cNvPr id="9" name="Picture 8">
            <a:extLst>
              <a:ext uri="{FF2B5EF4-FFF2-40B4-BE49-F238E27FC236}">
                <a16:creationId xmlns:a16="http://schemas.microsoft.com/office/drawing/2014/main" id="{5E5B42FF-8DA3-0623-D46D-754DAD956DC7}"/>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596605" y="4114369"/>
            <a:ext cx="516994" cy="516994"/>
          </a:xfrm>
          <a:prstGeom prst="rect">
            <a:avLst/>
          </a:prstGeom>
        </p:spPr>
      </p:pic>
      <p:sp>
        <p:nvSpPr>
          <p:cNvPr id="10" name="Rectangle 9">
            <a:extLst>
              <a:ext uri="{FF2B5EF4-FFF2-40B4-BE49-F238E27FC236}">
                <a16:creationId xmlns:a16="http://schemas.microsoft.com/office/drawing/2014/main" id="{2328698D-73A7-212E-B30C-35AD2B67226E}"/>
              </a:ext>
            </a:extLst>
          </p:cNvPr>
          <p:cNvSpPr/>
          <p:nvPr/>
        </p:nvSpPr>
        <p:spPr>
          <a:xfrm>
            <a:off x="8554127" y="3993839"/>
            <a:ext cx="1474272" cy="746339"/>
          </a:xfrm>
          <a:prstGeom prst="rect">
            <a:avLst/>
          </a:prstGeom>
          <a:solidFill>
            <a:srgbClr val="00B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FOOD &amp; NUTRITION</a:t>
            </a:r>
          </a:p>
        </p:txBody>
      </p:sp>
      <p:pic>
        <p:nvPicPr>
          <p:cNvPr id="11" name="Picture 10">
            <a:extLst>
              <a:ext uri="{FF2B5EF4-FFF2-40B4-BE49-F238E27FC236}">
                <a16:creationId xmlns:a16="http://schemas.microsoft.com/office/drawing/2014/main" id="{88A1CA25-F083-5423-D28E-3D75498BCD49}"/>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563055" y="4064173"/>
            <a:ext cx="547002" cy="547002"/>
          </a:xfrm>
          <a:prstGeom prst="rect">
            <a:avLst/>
          </a:prstGeom>
        </p:spPr>
      </p:pic>
      <p:sp>
        <p:nvSpPr>
          <p:cNvPr id="12" name="Rectangle 11">
            <a:extLst>
              <a:ext uri="{FF2B5EF4-FFF2-40B4-BE49-F238E27FC236}">
                <a16:creationId xmlns:a16="http://schemas.microsoft.com/office/drawing/2014/main" id="{471CEC38-A199-AC23-AF72-3C5AAB0BFFD4}"/>
              </a:ext>
            </a:extLst>
          </p:cNvPr>
          <p:cNvSpPr/>
          <p:nvPr/>
        </p:nvSpPr>
        <p:spPr>
          <a:xfrm>
            <a:off x="10252363" y="4003894"/>
            <a:ext cx="1755949" cy="746339"/>
          </a:xfrm>
          <a:prstGeom prst="rect">
            <a:avLst/>
          </a:prstGeom>
          <a:solidFill>
            <a:srgbClr val="FF99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625475"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EARTH INDEPENDENT HUMAN OPERATION</a:t>
            </a:r>
          </a:p>
        </p:txBody>
      </p:sp>
      <p:pic>
        <p:nvPicPr>
          <p:cNvPr id="13" name="Picture 12">
            <a:extLst>
              <a:ext uri="{FF2B5EF4-FFF2-40B4-BE49-F238E27FC236}">
                <a16:creationId xmlns:a16="http://schemas.microsoft.com/office/drawing/2014/main" id="{3DF59D0F-DBBE-289C-8C30-90C40859242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343841" y="4105375"/>
            <a:ext cx="461789" cy="492575"/>
          </a:xfrm>
          <a:prstGeom prst="rect">
            <a:avLst/>
          </a:prstGeom>
          <a:effectLst>
            <a:outerShdw blurRad="50800" dist="38100" dir="2700000" algn="tl" rotWithShape="0">
              <a:prstClr val="black">
                <a:alpha val="40000"/>
              </a:prstClr>
            </a:outerShdw>
          </a:effectLst>
        </p:spPr>
      </p:pic>
      <p:sp>
        <p:nvSpPr>
          <p:cNvPr id="14" name="TextBox 53">
            <a:extLst>
              <a:ext uri="{FF2B5EF4-FFF2-40B4-BE49-F238E27FC236}">
                <a16:creationId xmlns:a16="http://schemas.microsoft.com/office/drawing/2014/main" id="{2D194213-D8D1-BC36-E923-775168C0BC82}"/>
              </a:ext>
            </a:extLst>
          </p:cNvPr>
          <p:cNvSpPr txBox="1"/>
          <p:nvPr/>
        </p:nvSpPr>
        <p:spPr>
          <a:xfrm>
            <a:off x="10295196" y="4789903"/>
            <a:ext cx="1694795" cy="2146357"/>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Minimal on-board crew decision support</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Near real time communication and control from Earth</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Minimal automatic emergency responses</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Unplanned repair/stabilization developed by ground control</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15" name="Footer Placeholder 1">
            <a:extLst>
              <a:ext uri="{FF2B5EF4-FFF2-40B4-BE49-F238E27FC236}">
                <a16:creationId xmlns:a16="http://schemas.microsoft.com/office/drawing/2014/main" id="{C38AA211-30DD-2970-910D-38D5FD8B8BC1}"/>
              </a:ext>
            </a:extLst>
          </p:cNvPr>
          <p:cNvSpPr txBox="1">
            <a:spLocks/>
          </p:cNvSpPr>
          <p:nvPr/>
        </p:nvSpPr>
        <p:spPr>
          <a:xfrm>
            <a:off x="93481" y="6630076"/>
            <a:ext cx="11745580" cy="22308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Broyan, J.  Advanced Habitation Systems (AHS) Overview, STMD Game Changing Division, Annual Program Review, San Antonio</a:t>
            </a:r>
            <a:r>
              <a:rPr lang="en-US" sz="900" dirty="0">
                <a:solidFill>
                  <a:prstClr val="white"/>
                </a:solidFill>
                <a:latin typeface="Calibri" panose="020F0502020204030204"/>
              </a:rPr>
              <a:t>, TX 9/19/2023 (with minor mods)</a:t>
            </a: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Slide Number Placeholder 3">
            <a:extLst>
              <a:ext uri="{FF2B5EF4-FFF2-40B4-BE49-F238E27FC236}">
                <a16:creationId xmlns:a16="http://schemas.microsoft.com/office/drawing/2014/main" id="{FFC54DE3-50E2-0A9A-097D-E3613DB860C9}"/>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24166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le 2">
            <a:extLst>
              <a:ext uri="{FF2B5EF4-FFF2-40B4-BE49-F238E27FC236}">
                <a16:creationId xmlns:a16="http://schemas.microsoft.com/office/drawing/2014/main" id="{E587C101-7D49-DB41-A391-752B789C9D2E}"/>
              </a:ext>
            </a:extLst>
          </p:cNvPr>
          <p:cNvSpPr txBox="1">
            <a:spLocks/>
          </p:cNvSpPr>
          <p:nvPr/>
        </p:nvSpPr>
        <p:spPr>
          <a:xfrm>
            <a:off x="439008"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ECLSS-CHP Envisioned Future (goals) by Capability Area</a:t>
            </a:r>
          </a:p>
        </p:txBody>
      </p:sp>
      <p:sp>
        <p:nvSpPr>
          <p:cNvPr id="66" name="TextBox 53">
            <a:extLst>
              <a:ext uri="{FF2B5EF4-FFF2-40B4-BE49-F238E27FC236}">
                <a16:creationId xmlns:a16="http://schemas.microsoft.com/office/drawing/2014/main" id="{0E5E2E70-994D-4DCB-A839-6027DC9FC4A3}"/>
              </a:ext>
            </a:extLst>
          </p:cNvPr>
          <p:cNvSpPr txBox="1"/>
          <p:nvPr/>
        </p:nvSpPr>
        <p:spPr>
          <a:xfrm>
            <a:off x="10401755" y="59267"/>
            <a:ext cx="1547612" cy="825482"/>
          </a:xfrm>
          <a:prstGeom prst="rect">
            <a:avLst/>
          </a:prstGeom>
          <a:noFill/>
          <a:ln w="28575">
            <a:solidFill>
              <a:schemeClr val="bg1">
                <a:lumMod val="95000"/>
              </a:schemeClr>
            </a:solidFill>
          </a:ln>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0" marR="0" lvl="0" indent="0" algn="ctr" defTabSz="914400" rtl="0" eaLnBrk="1" fontAlgn="auto" latinLnBrk="0" hangingPunct="1">
              <a:lnSpc>
                <a:spcPts val="1200"/>
              </a:lnSpc>
              <a:spcBef>
                <a:spcPts val="3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(Mission need)</a:t>
            </a:r>
          </a:p>
          <a:p>
            <a:pPr marL="83344" marR="0" lvl="0" indent="-83344" algn="l" defTabSz="914400" rtl="0" eaLnBrk="1" fontAlgn="auto" latinLnBrk="0" hangingPunct="1">
              <a:lnSpc>
                <a:spcPts val="1200"/>
              </a:lnSpc>
              <a:spcBef>
                <a:spcPts val="3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 = Lunar surface</a:t>
            </a:r>
          </a:p>
          <a:p>
            <a:pPr marL="83344" marR="0" lvl="0" indent="-83344" algn="l" defTabSz="914400" rtl="0" eaLnBrk="1" fontAlgn="auto" latinLnBrk="0" hangingPunct="1">
              <a:lnSpc>
                <a:spcPts val="1200"/>
              </a:lnSpc>
              <a:spcBef>
                <a:spcPts val="3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T = Transit to Mars</a:t>
            </a:r>
          </a:p>
          <a:p>
            <a:pPr marL="83344" marR="0" lvl="0" indent="-83344" algn="l" defTabSz="914400" rtl="0" eaLnBrk="1" fontAlgn="auto" latinLnBrk="0" hangingPunct="1">
              <a:lnSpc>
                <a:spcPts val="1200"/>
              </a:lnSpc>
              <a:spcBef>
                <a:spcPts val="3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 = Mars surface</a:t>
            </a:r>
          </a:p>
        </p:txBody>
      </p:sp>
      <p:sp>
        <p:nvSpPr>
          <p:cNvPr id="57" name="Rectangle 56">
            <a:extLst>
              <a:ext uri="{FF2B5EF4-FFF2-40B4-BE49-F238E27FC236}">
                <a16:creationId xmlns:a16="http://schemas.microsoft.com/office/drawing/2014/main" id="{A63F52E0-3213-2E47-8535-162375E51917}"/>
              </a:ext>
            </a:extLst>
          </p:cNvPr>
          <p:cNvSpPr/>
          <p:nvPr/>
        </p:nvSpPr>
        <p:spPr>
          <a:xfrm>
            <a:off x="524307" y="935985"/>
            <a:ext cx="3247725" cy="750019"/>
          </a:xfrm>
          <a:prstGeom prst="rect">
            <a:avLst/>
          </a:prstGeom>
          <a:solidFill>
            <a:srgbClr val="00B0F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LIFE SUPPORT</a:t>
            </a:r>
          </a:p>
        </p:txBody>
      </p:sp>
      <p:pic>
        <p:nvPicPr>
          <p:cNvPr id="58" name="Picture 57">
            <a:extLst>
              <a:ext uri="{FF2B5EF4-FFF2-40B4-BE49-F238E27FC236}">
                <a16:creationId xmlns:a16="http://schemas.microsoft.com/office/drawing/2014/main" id="{A179C823-AE66-2141-8A89-C5E1B43CB049}"/>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1312" y="989007"/>
            <a:ext cx="643975" cy="643975"/>
          </a:xfrm>
          <a:prstGeom prst="rect">
            <a:avLst/>
          </a:prstGeom>
        </p:spPr>
      </p:pic>
      <p:sp>
        <p:nvSpPr>
          <p:cNvPr id="79" name="TextBox 53">
            <a:extLst>
              <a:ext uri="{FF2B5EF4-FFF2-40B4-BE49-F238E27FC236}">
                <a16:creationId xmlns:a16="http://schemas.microsoft.com/office/drawing/2014/main" id="{3BE33304-CDBD-47FD-9331-951D53B21719}"/>
              </a:ext>
            </a:extLst>
          </p:cNvPr>
          <p:cNvSpPr txBox="1"/>
          <p:nvPr/>
        </p:nvSpPr>
        <p:spPr>
          <a:xfrm>
            <a:off x="415783" y="1734311"/>
            <a:ext cx="3486423" cy="2197653"/>
          </a:xfrm>
          <a:prstGeom prst="rect">
            <a:avLst/>
          </a:prstGeom>
          <a:noFill/>
        </p:spPr>
        <p:txBody>
          <a:bodyPr wrap="square" rtlCol="0">
            <a:spAutoFit/>
          </a:body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Reliable long-duration life support with Earth independent diagnostics and repair (L,T,M)</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&gt;20% reduction in spares and installed mass (T)</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Enable single missions &gt;800 days w/o resupply (T)</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Repeated missions with &gt;9 months dormancy (L,T,M)</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&gt;75% oxygen recovery at 2 mm-Hg CO</a:t>
            </a:r>
            <a:r>
              <a:rPr kumimoji="0" lang="en-US" sz="1200" b="1" i="0" u="none" strike="noStrike" kern="1200" cap="none" spc="0" normalizeH="0" baseline="-25000" noProof="0" dirty="0">
                <a:ln>
                  <a:noFill/>
                </a:ln>
                <a:solidFill>
                  <a:prstClr val="white"/>
                </a:solidFill>
                <a:effectLst/>
                <a:uLnTx/>
                <a:uFillTx/>
                <a:latin typeface="Calibri" panose="020F0502020204030204"/>
                <a:ea typeface="+mn-ea"/>
                <a:cs typeface="+mn-cs"/>
              </a:rPr>
              <a:t>2</a:t>
            </a: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 (T)</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High pressure oxygen recharge for EVA (L,M)</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&gt;98% water recovery (L,T,M)</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Remove respirable lunar and Mars dust (L,M)</a:t>
            </a:r>
          </a:p>
          <a:p>
            <a:pPr marL="82550" marR="0" lvl="1" indent="-82550"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Planetary protection compatible ECLSS venting (M)</a:t>
            </a:r>
          </a:p>
        </p:txBody>
      </p:sp>
      <p:sp>
        <p:nvSpPr>
          <p:cNvPr id="60" name="TextBox 59">
            <a:extLst>
              <a:ext uri="{FF2B5EF4-FFF2-40B4-BE49-F238E27FC236}">
                <a16:creationId xmlns:a16="http://schemas.microsoft.com/office/drawing/2014/main" id="{450DF2B8-3B7A-4E4B-8F28-ECC06C1247D4}"/>
              </a:ext>
            </a:extLst>
          </p:cNvPr>
          <p:cNvSpPr txBox="1"/>
          <p:nvPr/>
        </p:nvSpPr>
        <p:spPr>
          <a:xfrm>
            <a:off x="4101544" y="944701"/>
            <a:ext cx="3017797" cy="750238"/>
          </a:xfrm>
          <a:prstGeom prst="rect">
            <a:avLst/>
          </a:prstGeom>
          <a:solidFill>
            <a:srgbClr val="92D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numCol="1" rtlCol="0" anchor="ctr"/>
          <a:lstStyle>
            <a:defPPr>
              <a:defRPr lang="en-US"/>
            </a:defPPr>
            <a:lvl1pPr algn="ctr">
              <a:defRPr sz="1200" b="1">
                <a:solidFill>
                  <a:schemeClr val="lt1"/>
                </a:solidFill>
                <a:latin typeface="Helvetica"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ENVIRONMENTAL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MONITORING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pic>
        <p:nvPicPr>
          <p:cNvPr id="61" name="Picture 60">
            <a:extLst>
              <a:ext uri="{FF2B5EF4-FFF2-40B4-BE49-F238E27FC236}">
                <a16:creationId xmlns:a16="http://schemas.microsoft.com/office/drawing/2014/main" id="{DA0C2EC7-F5DF-9740-9885-716F6155042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47110" y="1002320"/>
            <a:ext cx="635000" cy="635000"/>
          </a:xfrm>
          <a:prstGeom prst="rect">
            <a:avLst/>
          </a:prstGeom>
        </p:spPr>
      </p:pic>
      <p:sp>
        <p:nvSpPr>
          <p:cNvPr id="64" name="TextBox 53">
            <a:extLst>
              <a:ext uri="{FF2B5EF4-FFF2-40B4-BE49-F238E27FC236}">
                <a16:creationId xmlns:a16="http://schemas.microsoft.com/office/drawing/2014/main" id="{3BE33304-CDBD-47FD-9331-951D53B21719}"/>
              </a:ext>
            </a:extLst>
          </p:cNvPr>
          <p:cNvSpPr txBox="1"/>
          <p:nvPr/>
        </p:nvSpPr>
        <p:spPr>
          <a:xfrm>
            <a:off x="3989366" y="1736806"/>
            <a:ext cx="3129975" cy="1838580"/>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Identify and quantify chemical (&gt;12 water, &gt;33 air) and microbial species  in-mission with out sample return (L,T,M)</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Ability to detect unknown constituents (T,M)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Distinguish between fire, habitat dust, and surface dust particles (L,M)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Support forward and backward planetary protection detection (both microbial and non-DNA techniques) (M)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p:txBody>
      </p:sp>
      <p:sp>
        <p:nvSpPr>
          <p:cNvPr id="65" name="Rectangle 64">
            <a:extLst>
              <a:ext uri="{FF2B5EF4-FFF2-40B4-BE49-F238E27FC236}">
                <a16:creationId xmlns:a16="http://schemas.microsoft.com/office/drawing/2014/main" id="{7CCA5DAA-3E5F-4948-80E8-5E36E4B75E82}"/>
              </a:ext>
            </a:extLst>
          </p:cNvPr>
          <p:cNvSpPr/>
          <p:nvPr/>
        </p:nvSpPr>
        <p:spPr>
          <a:xfrm>
            <a:off x="7433866" y="939666"/>
            <a:ext cx="2207439" cy="746339"/>
          </a:xfrm>
          <a:prstGeom prst="rect">
            <a:avLst/>
          </a:prstGeom>
          <a:solidFill>
            <a:srgbClr val="C0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FIRE SAFETY</a:t>
            </a:r>
          </a:p>
        </p:txBody>
      </p:sp>
      <p:pic>
        <p:nvPicPr>
          <p:cNvPr id="68" name="Picture 67">
            <a:extLst>
              <a:ext uri="{FF2B5EF4-FFF2-40B4-BE49-F238E27FC236}">
                <a16:creationId xmlns:a16="http://schemas.microsoft.com/office/drawing/2014/main" id="{94EB182D-C57A-DE4E-A363-8C69B45CF871}"/>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0290" y="1009468"/>
            <a:ext cx="645296" cy="645296"/>
          </a:xfrm>
          <a:prstGeom prst="rect">
            <a:avLst/>
          </a:prstGeom>
        </p:spPr>
      </p:pic>
      <p:sp>
        <p:nvSpPr>
          <p:cNvPr id="83" name="TextBox 53">
            <a:extLst>
              <a:ext uri="{FF2B5EF4-FFF2-40B4-BE49-F238E27FC236}">
                <a16:creationId xmlns:a16="http://schemas.microsoft.com/office/drawing/2014/main" id="{3BE33304-CDBD-47FD-9331-951D53B21719}"/>
              </a:ext>
            </a:extLst>
          </p:cNvPr>
          <p:cNvSpPr txBox="1"/>
          <p:nvPr/>
        </p:nvSpPr>
        <p:spPr>
          <a:xfrm>
            <a:off x="7344588" y="1736198"/>
            <a:ext cx="2409012" cy="1787284"/>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Test-verified partial gravity flammability characteristics and countermeasures (L,M)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ECLSS compatible fire suppression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Reduce post fire clean-up time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Common fire safety strategy across  element architectures (L,T,M)</a:t>
            </a:r>
          </a:p>
        </p:txBody>
      </p:sp>
      <p:sp>
        <p:nvSpPr>
          <p:cNvPr id="84" name="Rectangle 83">
            <a:extLst>
              <a:ext uri="{FF2B5EF4-FFF2-40B4-BE49-F238E27FC236}">
                <a16:creationId xmlns:a16="http://schemas.microsoft.com/office/drawing/2014/main" id="{AD2ED3C7-A004-8F43-8A66-6134D27076E6}"/>
              </a:ext>
            </a:extLst>
          </p:cNvPr>
          <p:cNvSpPr/>
          <p:nvPr/>
        </p:nvSpPr>
        <p:spPr>
          <a:xfrm>
            <a:off x="9940441" y="944360"/>
            <a:ext cx="2008927" cy="738779"/>
          </a:xfrm>
          <a:prstGeom prst="rect">
            <a:avLst/>
          </a:prstGeom>
          <a:solidFill>
            <a:srgbClr val="F7964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LOGISTICS</a:t>
            </a:r>
          </a:p>
        </p:txBody>
      </p:sp>
      <p:pic>
        <p:nvPicPr>
          <p:cNvPr id="85" name="Picture 84">
            <a:extLst>
              <a:ext uri="{FF2B5EF4-FFF2-40B4-BE49-F238E27FC236}">
                <a16:creationId xmlns:a16="http://schemas.microsoft.com/office/drawing/2014/main" id="{FF3781BF-548E-B846-A6AE-E7AE237C242E}"/>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12806" y="1027043"/>
            <a:ext cx="639678" cy="639678"/>
          </a:xfrm>
          <a:prstGeom prst="rect">
            <a:avLst/>
          </a:prstGeom>
        </p:spPr>
      </p:pic>
      <p:sp>
        <p:nvSpPr>
          <p:cNvPr id="86" name="TextBox 53">
            <a:extLst>
              <a:ext uri="{FF2B5EF4-FFF2-40B4-BE49-F238E27FC236}">
                <a16:creationId xmlns:a16="http://schemas.microsoft.com/office/drawing/2014/main" id="{3BE33304-CDBD-47FD-9331-951D53B21719}"/>
              </a:ext>
            </a:extLst>
          </p:cNvPr>
          <p:cNvSpPr txBox="1"/>
          <p:nvPr/>
        </p:nvSpPr>
        <p:spPr>
          <a:xfrm>
            <a:off x="9867777" y="1728872"/>
            <a:ext cx="2269041" cy="1992469"/>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Jettison &gt;90% of trash mass during Mars transit (T)</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Mars trash disposal compatible with planetary protection (M)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In-flight autonomous logistics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Reducing clothing and wipes mass by &gt;50%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Clothing flammability (and other non-metallics) &gt;36% O2 (L,M)</a:t>
            </a:r>
          </a:p>
        </p:txBody>
      </p:sp>
      <p:sp>
        <p:nvSpPr>
          <p:cNvPr id="91" name="Rectangle 90">
            <a:extLst>
              <a:ext uri="{FF2B5EF4-FFF2-40B4-BE49-F238E27FC236}">
                <a16:creationId xmlns:a16="http://schemas.microsoft.com/office/drawing/2014/main" id="{1491BADF-00F0-E94E-AE96-2F69ED4A0A90}"/>
              </a:ext>
            </a:extLst>
          </p:cNvPr>
          <p:cNvSpPr/>
          <p:nvPr/>
        </p:nvSpPr>
        <p:spPr>
          <a:xfrm>
            <a:off x="524308" y="3993840"/>
            <a:ext cx="1994957" cy="750019"/>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5760" tIns="91440" rIns="91440" bIns="9144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a:ea typeface="+mn-ea"/>
                <a:cs typeface="Helvetica"/>
              </a:rPr>
              <a:t>SPACESUIT PHYSIOLOGY</a:t>
            </a:r>
            <a:endParaRPr kumimoji="0" lang="en-US" sz="1800" b="0" i="0" u="none" strike="noStrike" kern="1200" cap="none" spc="0" normalizeH="0" baseline="0" noProof="0" dirty="0">
              <a:ln>
                <a:noFill/>
              </a:ln>
              <a:solidFill>
                <a:prstClr val="white"/>
              </a:solidFill>
              <a:effectLst/>
              <a:uLnTx/>
              <a:uFillTx/>
              <a:latin typeface="Helvetica"/>
              <a:ea typeface="+mn-ea"/>
              <a:cs typeface="Helvetica"/>
            </a:endParaRPr>
          </a:p>
        </p:txBody>
      </p:sp>
      <p:pic>
        <p:nvPicPr>
          <p:cNvPr id="92" name="Picture 91">
            <a:extLst>
              <a:ext uri="{FF2B5EF4-FFF2-40B4-BE49-F238E27FC236}">
                <a16:creationId xmlns:a16="http://schemas.microsoft.com/office/drawing/2014/main" id="{62038D08-B30D-4A45-9553-93024043DF04}"/>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1312" y="4047743"/>
            <a:ext cx="632786" cy="632786"/>
          </a:xfrm>
          <a:prstGeom prst="rect">
            <a:avLst/>
          </a:prstGeom>
        </p:spPr>
      </p:pic>
      <p:sp>
        <p:nvSpPr>
          <p:cNvPr id="102" name="TextBox 53">
            <a:extLst>
              <a:ext uri="{FF2B5EF4-FFF2-40B4-BE49-F238E27FC236}">
                <a16:creationId xmlns:a16="http://schemas.microsoft.com/office/drawing/2014/main" id="{3BE33304-CDBD-47FD-9331-951D53B21719}"/>
              </a:ext>
            </a:extLst>
          </p:cNvPr>
          <p:cNvSpPr txBox="1"/>
          <p:nvPr/>
        </p:nvSpPr>
        <p:spPr>
          <a:xfrm>
            <a:off x="432211" y="4770255"/>
            <a:ext cx="2255005" cy="2300245"/>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100% of tasks within human performance (L,T,M)</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Predict and mitigate decompression sickness for surface EVA</a:t>
            </a:r>
            <a:r>
              <a:rPr kumimoji="0" lang="en-US" sz="12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Predict and mitigate suited injury (L,M)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6 Major physiological informatics parameters provided in-suit to enable real time self-assessment or loss of communication areas (L,M)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43" name="Rectangle 42">
            <a:extLst>
              <a:ext uri="{FF2B5EF4-FFF2-40B4-BE49-F238E27FC236}">
                <a16:creationId xmlns:a16="http://schemas.microsoft.com/office/drawing/2014/main" id="{A8D65146-3CE3-44CE-849B-51D5DF616785}"/>
              </a:ext>
            </a:extLst>
          </p:cNvPr>
          <p:cNvSpPr/>
          <p:nvPr/>
        </p:nvSpPr>
        <p:spPr>
          <a:xfrm>
            <a:off x="2700067" y="4003731"/>
            <a:ext cx="1547932" cy="746339"/>
          </a:xfrm>
          <a:prstGeom prst="rect">
            <a:avLst/>
          </a:prstGeom>
          <a:solidFill>
            <a:srgbClr val="DABD18"/>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457200" marR="0" lvl="0" indent="-55563"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COUNTER-MEASURES</a:t>
            </a:r>
          </a:p>
        </p:txBody>
      </p:sp>
      <p:pic>
        <p:nvPicPr>
          <p:cNvPr id="98" name="Picture 97">
            <a:extLst>
              <a:ext uri="{FF2B5EF4-FFF2-40B4-BE49-F238E27FC236}">
                <a16:creationId xmlns:a16="http://schemas.microsoft.com/office/drawing/2014/main" id="{2C9D895D-1B88-8E41-BB4F-816675EC068C}"/>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752542" y="4100104"/>
            <a:ext cx="497846" cy="497846"/>
          </a:xfrm>
          <a:prstGeom prst="rect">
            <a:avLst/>
          </a:prstGeom>
        </p:spPr>
      </p:pic>
      <p:sp>
        <p:nvSpPr>
          <p:cNvPr id="103" name="TextBox 53">
            <a:extLst>
              <a:ext uri="{FF2B5EF4-FFF2-40B4-BE49-F238E27FC236}">
                <a16:creationId xmlns:a16="http://schemas.microsoft.com/office/drawing/2014/main" id="{3BE33304-CDBD-47FD-9331-951D53B21719}"/>
              </a:ext>
            </a:extLst>
          </p:cNvPr>
          <p:cNvSpPr txBox="1"/>
          <p:nvPr/>
        </p:nvSpPr>
        <p:spPr>
          <a:xfrm>
            <a:off x="2636269" y="4821987"/>
            <a:ext cx="1911803" cy="1633396"/>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Reduce mass and volume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Maintain/monitor fitness in-flight to enable unassisted landing egress &amp; EVA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Validated lunar and Mars fitness standards (L,M)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8273D53C-902E-482E-B8B1-AFD0FFE8E8F3}"/>
              </a:ext>
            </a:extLst>
          </p:cNvPr>
          <p:cNvSpPr/>
          <p:nvPr/>
        </p:nvSpPr>
        <p:spPr>
          <a:xfrm>
            <a:off x="4626491" y="3993840"/>
            <a:ext cx="1644502" cy="746339"/>
          </a:xfrm>
          <a:prstGeom prst="rect">
            <a:avLst/>
          </a:prstGeom>
          <a:solidFill>
            <a:srgbClr val="7030A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RADIATION PROTECTION</a:t>
            </a:r>
          </a:p>
        </p:txBody>
      </p:sp>
      <p:pic>
        <p:nvPicPr>
          <p:cNvPr id="52" name="Picture 51">
            <a:extLst>
              <a:ext uri="{FF2B5EF4-FFF2-40B4-BE49-F238E27FC236}">
                <a16:creationId xmlns:a16="http://schemas.microsoft.com/office/drawing/2014/main" id="{5343CDCE-F2EB-B249-832B-3C4FD98B35D5}"/>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75719" y="4119843"/>
            <a:ext cx="486795" cy="486795"/>
          </a:xfrm>
          <a:prstGeom prst="rect">
            <a:avLst/>
          </a:prstGeom>
        </p:spPr>
      </p:pic>
      <p:sp>
        <p:nvSpPr>
          <p:cNvPr id="104" name="TextBox 53">
            <a:extLst>
              <a:ext uri="{FF2B5EF4-FFF2-40B4-BE49-F238E27FC236}">
                <a16:creationId xmlns:a16="http://schemas.microsoft.com/office/drawing/2014/main" id="{3BE33304-CDBD-47FD-9331-951D53B21719}"/>
              </a:ext>
            </a:extLst>
          </p:cNvPr>
          <p:cNvSpPr txBox="1"/>
          <p:nvPr/>
        </p:nvSpPr>
        <p:spPr>
          <a:xfrm>
            <a:off x="4521678" y="4817494"/>
            <a:ext cx="1749316" cy="1992469"/>
          </a:xfrm>
          <a:prstGeom prst="rect">
            <a:avLst/>
          </a:prstGeom>
          <a:noFill/>
        </p:spPr>
        <p:txBody>
          <a:bodyPr wrap="square" rtlCol="0">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24-hr prediction of solar storm duration and intensity to &gt;90%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High energy neutron detectors (L,T,M)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Earth independent monitoring/forecasting (T,M)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GCR shielding (T,M)</a:t>
            </a:r>
          </a:p>
          <a:p>
            <a:pPr marL="83344" marR="0" lvl="0" indent="-83344"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89596C11-A9D4-40A6-B2AA-A3B611B037F4}"/>
              </a:ext>
            </a:extLst>
          </p:cNvPr>
          <p:cNvSpPr/>
          <p:nvPr/>
        </p:nvSpPr>
        <p:spPr>
          <a:xfrm>
            <a:off x="6563128" y="4005158"/>
            <a:ext cx="1663151" cy="746339"/>
          </a:xfrm>
          <a:prstGeom prst="rect">
            <a:avLst/>
          </a:prstGeom>
          <a:solidFill>
            <a:srgbClr val="17375E"/>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EXPLORATION MEDICAL</a:t>
            </a:r>
          </a:p>
        </p:txBody>
      </p:sp>
      <p:pic>
        <p:nvPicPr>
          <p:cNvPr id="101" name="Picture 100">
            <a:extLst>
              <a:ext uri="{FF2B5EF4-FFF2-40B4-BE49-F238E27FC236}">
                <a16:creationId xmlns:a16="http://schemas.microsoft.com/office/drawing/2014/main" id="{F800F631-0886-AB43-913E-95440C96B17F}"/>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96605" y="4114369"/>
            <a:ext cx="516994" cy="516994"/>
          </a:xfrm>
          <a:prstGeom prst="rect">
            <a:avLst/>
          </a:prstGeom>
        </p:spPr>
      </p:pic>
      <p:sp>
        <p:nvSpPr>
          <p:cNvPr id="105" name="TextBox 53">
            <a:extLst>
              <a:ext uri="{FF2B5EF4-FFF2-40B4-BE49-F238E27FC236}">
                <a16:creationId xmlns:a16="http://schemas.microsoft.com/office/drawing/2014/main" id="{3BE33304-CDBD-47FD-9331-951D53B21719}"/>
              </a:ext>
            </a:extLst>
          </p:cNvPr>
          <p:cNvSpPr txBox="1"/>
          <p:nvPr/>
        </p:nvSpPr>
        <p:spPr>
          <a:xfrm>
            <a:off x="6563128" y="4817164"/>
            <a:ext cx="1663152" cy="1889876"/>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In-mission diagnostics and treatment for 100 of 120 medical risk conditions (L,T,M)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Autonomous medical </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skill and &amp; decision </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support systems (T, 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rPr>
              <a:t>Integrated data architecture (L,T,M)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86702525-09B4-4588-AEBE-86880918981F}"/>
              </a:ext>
            </a:extLst>
          </p:cNvPr>
          <p:cNvSpPr/>
          <p:nvPr/>
        </p:nvSpPr>
        <p:spPr>
          <a:xfrm>
            <a:off x="8554127" y="3993839"/>
            <a:ext cx="1474272" cy="746339"/>
          </a:xfrm>
          <a:prstGeom prst="rect">
            <a:avLst/>
          </a:prstGeom>
          <a:solidFill>
            <a:srgbClr val="00B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569913"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FOOD &amp; NUTRITION</a:t>
            </a:r>
          </a:p>
        </p:txBody>
      </p:sp>
      <p:pic>
        <p:nvPicPr>
          <p:cNvPr id="89" name="Picture 88">
            <a:extLst>
              <a:ext uri="{FF2B5EF4-FFF2-40B4-BE49-F238E27FC236}">
                <a16:creationId xmlns:a16="http://schemas.microsoft.com/office/drawing/2014/main" id="{98C0E336-47EE-444C-8A39-D09D7C5DFF58}"/>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563055" y="4064173"/>
            <a:ext cx="547002" cy="547002"/>
          </a:xfrm>
          <a:prstGeom prst="rect">
            <a:avLst/>
          </a:prstGeom>
        </p:spPr>
      </p:pic>
      <p:sp>
        <p:nvSpPr>
          <p:cNvPr id="106" name="TextBox 53">
            <a:extLst>
              <a:ext uri="{FF2B5EF4-FFF2-40B4-BE49-F238E27FC236}">
                <a16:creationId xmlns:a16="http://schemas.microsoft.com/office/drawing/2014/main" id="{3BE33304-CDBD-47FD-9331-951D53B21719}"/>
              </a:ext>
            </a:extLst>
          </p:cNvPr>
          <p:cNvSpPr txBox="1"/>
          <p:nvPr/>
        </p:nvSpPr>
        <p:spPr>
          <a:xfrm>
            <a:off x="8444985" y="4774144"/>
            <a:ext cx="1875192" cy="2146357"/>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100% of nutrient stability    </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&gt;5-year shelf life (T,M)</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Food acceptability &gt;90% (L,T,M)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&lt;30% launched water content (T,M)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Exploration counter-measure in-mission nutrition intake monitoring (L,T,M)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E09DB156-0EFE-7F24-8223-B2947B47A182}"/>
              </a:ext>
            </a:extLst>
          </p:cNvPr>
          <p:cNvSpPr/>
          <p:nvPr/>
        </p:nvSpPr>
        <p:spPr>
          <a:xfrm>
            <a:off x="10252363" y="4003894"/>
            <a:ext cx="1755949" cy="746339"/>
          </a:xfrm>
          <a:prstGeom prst="rect">
            <a:avLst/>
          </a:prstGeom>
          <a:solidFill>
            <a:srgbClr val="FF99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625475"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EARTH INDEPENDENT HUMAN OPERATION</a:t>
            </a:r>
          </a:p>
        </p:txBody>
      </p:sp>
      <p:sp>
        <p:nvSpPr>
          <p:cNvPr id="4" name="TextBox 53">
            <a:extLst>
              <a:ext uri="{FF2B5EF4-FFF2-40B4-BE49-F238E27FC236}">
                <a16:creationId xmlns:a16="http://schemas.microsoft.com/office/drawing/2014/main" id="{A55C605E-2065-F133-D04E-90E382598B91}"/>
              </a:ext>
            </a:extLst>
          </p:cNvPr>
          <p:cNvSpPr txBox="1"/>
          <p:nvPr/>
        </p:nvSpPr>
        <p:spPr>
          <a:xfrm>
            <a:off x="10231187" y="4770255"/>
            <a:ext cx="1875192" cy="2095061"/>
          </a:xfrm>
          <a:prstGeom prst="rect">
            <a:avLst/>
          </a:prstGeom>
          <a:noFill/>
        </p:spPr>
        <p:txBody>
          <a:bodyPr wrap="square" lIns="91440" tIns="45720" rIns="91440" bIns="45720" rtlCol="0" anchor="t">
            <a:spAutoFit/>
          </a:bodyPr>
          <a:lstStyle>
            <a:defPPr>
              <a:defRPr lang="en-US"/>
            </a:defPPr>
            <a:lvl1pPr marL="83344" indent="-83344">
              <a:lnSpc>
                <a:spcPts val="1200"/>
              </a:lnSpc>
              <a:spcBef>
                <a:spcPts val="400"/>
              </a:spcBef>
              <a:buFont typeface="Arial" panose="020B0604020202020204" pitchFamily="34" charset="0"/>
              <a:buChar char="•"/>
              <a:defRPr sz="1200" b="1"/>
            </a:lvl1pPr>
            <a:lvl2pPr marL="82550" lvl="1" indent="-82550">
              <a:lnSpc>
                <a:spcPts val="1200"/>
              </a:lnSpc>
              <a:spcBef>
                <a:spcPts val="400"/>
              </a:spcBef>
              <a:buFont typeface="Arial" panose="020B0604020202020204" pitchFamily="34" charset="0"/>
              <a:buChar char="•"/>
              <a:defRPr sz="1200" b="1"/>
            </a:lvl2pPr>
          </a:lstStyle>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Crew decision support systems (L, T, M)</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Asynchronous communication and control systems (L, T, M)</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Autonomous response to time to effect emergency</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&lt;40 min (T,M)</a:t>
            </a:r>
          </a:p>
          <a:p>
            <a:pPr marL="83185" marR="0" lvl="0" indent="-83185" algn="l" defTabSz="914400" rtl="0" eaLnBrk="1" fontAlgn="auto" latinLnBrk="0" hangingPunct="1">
              <a:lnSpc>
                <a:spcPts val="1200"/>
              </a:lnSpc>
              <a:spcBef>
                <a:spcPts val="40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Autonomous critical unplanned repair/stabilization &lt;20 days (T,M)</a:t>
            </a: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6CF4157-F726-1A54-2994-310E90F3D83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343841" y="4105375"/>
            <a:ext cx="461789" cy="492575"/>
          </a:xfrm>
          <a:prstGeom prst="rect">
            <a:avLst/>
          </a:prstGeom>
          <a:effectLst>
            <a:outerShdw blurRad="50800" dist="38100" dir="2700000" algn="tl" rotWithShape="0">
              <a:prstClr val="black">
                <a:alpha val="40000"/>
              </a:prstClr>
            </a:outerShdw>
          </a:effectLst>
        </p:spPr>
      </p:pic>
      <p:sp>
        <p:nvSpPr>
          <p:cNvPr id="3" name="Footer Placeholder 1">
            <a:extLst>
              <a:ext uri="{FF2B5EF4-FFF2-40B4-BE49-F238E27FC236}">
                <a16:creationId xmlns:a16="http://schemas.microsoft.com/office/drawing/2014/main" id="{59B688EB-86E8-BC1A-CAE7-9F257152E128}"/>
              </a:ext>
            </a:extLst>
          </p:cNvPr>
          <p:cNvSpPr txBox="1">
            <a:spLocks/>
          </p:cNvSpPr>
          <p:nvPr/>
        </p:nvSpPr>
        <p:spPr>
          <a:xfrm>
            <a:off x="2353489" y="6649830"/>
            <a:ext cx="11745580" cy="22308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Broyan, J.  Advanced Habitation Systems (AHS) Overview, STMD Game Changing Division, Annual Program Review, San Antonio</a:t>
            </a:r>
            <a:r>
              <a:rPr lang="en-US" sz="900" dirty="0">
                <a:solidFill>
                  <a:prstClr val="white"/>
                </a:solidFill>
                <a:latin typeface="Calibri" panose="020F0502020204030204"/>
              </a:rPr>
              <a:t>, TX 9/19/2023 (with minor mods)</a:t>
            </a: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lide Number Placeholder 3">
            <a:extLst>
              <a:ext uri="{FF2B5EF4-FFF2-40B4-BE49-F238E27FC236}">
                <a16:creationId xmlns:a16="http://schemas.microsoft.com/office/drawing/2014/main" id="{8AEA7FD5-778D-3B19-BFC1-F6F77D3B072A}"/>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78540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676CF3-491D-4C84-BC8A-D9753F6AF5EB}"/>
              </a:ext>
            </a:extLst>
          </p:cNvPr>
          <p:cNvSpPr>
            <a:spLocks noGrp="1"/>
          </p:cNvSpPr>
          <p:nvPr>
            <p:ph type="title"/>
          </p:nvPr>
        </p:nvSpPr>
        <p:spPr/>
        <p:txBody>
          <a:bodyPr/>
          <a:lstStyle/>
          <a:p>
            <a:r>
              <a:rPr lang="en-US" dirty="0">
                <a:solidFill>
                  <a:srgbClr val="FFFFFF"/>
                </a:solidFill>
                <a:effectLst>
                  <a:outerShdw blurRad="38100" dist="38100" dir="2700000" algn="tl">
                    <a:srgbClr val="000000">
                      <a:alpha val="43137"/>
                    </a:srgbClr>
                  </a:outerShdw>
                </a:effectLst>
              </a:rPr>
              <a:t>ISS ECLSS Overview</a:t>
            </a:r>
          </a:p>
        </p:txBody>
      </p:sp>
      <p:sp>
        <p:nvSpPr>
          <p:cNvPr id="4" name="Slide Number Placeholder 3">
            <a:extLst>
              <a:ext uri="{FF2B5EF4-FFF2-40B4-BE49-F238E27FC236}">
                <a16:creationId xmlns:a16="http://schemas.microsoft.com/office/drawing/2014/main" id="{77F9D48F-2BE1-84B3-6CD6-358F417A66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tx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chemeClr val="tx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08610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4BB692C-34FA-CC43-B25E-C295FFF9BC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5000"/>
            <a:ext cx="12192000" cy="6763000"/>
          </a:xfrm>
          <a:prstGeom prst="rect">
            <a:avLst/>
          </a:prstGeom>
        </p:spPr>
      </p:pic>
      <p:sp>
        <p:nvSpPr>
          <p:cNvPr id="4" name="TextBox 3">
            <a:extLst>
              <a:ext uri="{FF2B5EF4-FFF2-40B4-BE49-F238E27FC236}">
                <a16:creationId xmlns:a16="http://schemas.microsoft.com/office/drawing/2014/main" id="{71CA25C6-73FB-1343-8AA7-716A88C94B2C}"/>
              </a:ext>
            </a:extLst>
          </p:cNvPr>
          <p:cNvSpPr txBox="1"/>
          <p:nvPr/>
        </p:nvSpPr>
        <p:spPr>
          <a:xfrm>
            <a:off x="397760" y="6247884"/>
            <a:ext cx="2870200" cy="307777"/>
          </a:xfrm>
          <a:prstGeom prst="rect">
            <a:avLst/>
          </a:prstGeom>
          <a:noFill/>
          <a:effectLst>
            <a:outerShdw blurRad="50800" dist="38100" dir="2700000" algn="tl" rotWithShape="0">
              <a:prstClr val="black">
                <a:alpha val="40000"/>
              </a:prstClr>
            </a:outerShdw>
          </a:effectLst>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Helvetica" pitchFamily="2" charset="0"/>
                <a:ea typeface="+mn-ea"/>
                <a:cs typeface="+mn-cs"/>
              </a:rPr>
              <a:t>nasa.gov/station</a:t>
            </a:r>
          </a:p>
        </p:txBody>
      </p:sp>
      <p:sp>
        <p:nvSpPr>
          <p:cNvPr id="5" name="Rectangle 4">
            <a:extLst>
              <a:ext uri="{FF2B5EF4-FFF2-40B4-BE49-F238E27FC236}">
                <a16:creationId xmlns:a16="http://schemas.microsoft.com/office/drawing/2014/main" id="{FCA5D048-68B3-9E47-8219-F0C83EF7DFCB}"/>
              </a:ext>
            </a:extLst>
          </p:cNvPr>
          <p:cNvSpPr/>
          <p:nvPr/>
        </p:nvSpPr>
        <p:spPr>
          <a:xfrm>
            <a:off x="381000" y="381000"/>
            <a:ext cx="114300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Helvetica" pitchFamily="2" charset="0"/>
                <a:ea typeface="+mn-ea"/>
                <a:cs typeface="+mn-cs"/>
              </a:rPr>
              <a:t>The International Space Station is a </a:t>
            </a:r>
            <a:r>
              <a:rPr kumimoji="0" lang="en-US" sz="2400" b="1" i="0" u="none" strike="noStrike" kern="1200" cap="none" spc="0" normalizeH="0" baseline="0" noProof="0" dirty="0">
                <a:ln>
                  <a:noFill/>
                </a:ln>
                <a:solidFill>
                  <a:srgbClr val="34BFEF"/>
                </a:solidFill>
                <a:effectLst/>
                <a:uLnTx/>
                <a:uFillTx/>
                <a:latin typeface="Helvetica" pitchFamily="2" charset="0"/>
                <a:ea typeface="+mn-ea"/>
                <a:cs typeface="+mn-cs"/>
              </a:rPr>
              <a:t>unique place…</a:t>
            </a:r>
          </a:p>
        </p:txBody>
      </p:sp>
      <p:sp>
        <p:nvSpPr>
          <p:cNvPr id="6" name="Rectangle 5">
            <a:extLst>
              <a:ext uri="{FF2B5EF4-FFF2-40B4-BE49-F238E27FC236}">
                <a16:creationId xmlns:a16="http://schemas.microsoft.com/office/drawing/2014/main" id="{C67B38BC-BB8A-2441-911A-7B60BD3F1E01}"/>
              </a:ext>
            </a:extLst>
          </p:cNvPr>
          <p:cNvSpPr/>
          <p:nvPr/>
        </p:nvSpPr>
        <p:spPr>
          <a:xfrm>
            <a:off x="704538" y="3916015"/>
            <a:ext cx="11106462" cy="1800493"/>
          </a:xfrm>
          <a:prstGeom prst="rect">
            <a:avLst/>
          </a:prstGeom>
        </p:spPr>
        <p:txBody>
          <a:bodyPr wrap="square">
            <a:spAutoFit/>
          </a:bodyPr>
          <a:lstStyle/>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A microgravity </a:t>
            </a:r>
            <a:r>
              <a:rPr kumimoji="0" lang="en-US" sz="2400" b="0" i="0" u="none" strike="noStrike" kern="1200" cap="none" spc="0" normalizeH="0" baseline="0" noProof="0" dirty="0">
                <a:ln>
                  <a:noFill/>
                </a:ln>
                <a:solidFill>
                  <a:srgbClr val="34BFEF"/>
                </a:solidFill>
                <a:effectLst/>
                <a:uLnTx/>
                <a:uFillTx/>
                <a:latin typeface="Helvetica" pitchFamily="2" charset="0"/>
                <a:ea typeface="+mn-ea"/>
                <a:cs typeface="+mn-cs"/>
              </a:rPr>
              <a:t>laboratory</a:t>
            </a: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 </a:t>
            </a:r>
          </a:p>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Home to an international crew of </a:t>
            </a:r>
            <a:r>
              <a:rPr kumimoji="0" lang="en-US" sz="2400" b="0" i="0" u="none" strike="noStrike" kern="1200" cap="none" spc="0" normalizeH="0" baseline="0" noProof="0" dirty="0">
                <a:ln>
                  <a:noFill/>
                </a:ln>
                <a:solidFill>
                  <a:srgbClr val="34BFEF"/>
                </a:solidFill>
                <a:effectLst/>
                <a:uLnTx/>
                <a:uFillTx/>
                <a:latin typeface="Helvetica" pitchFamily="2" charset="0"/>
                <a:ea typeface="+mn-ea"/>
                <a:cs typeface="+mn-cs"/>
              </a:rPr>
              <a:t>6+ people for 25 years</a:t>
            </a:r>
          </a:p>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Traveling at a speed of </a:t>
            </a:r>
            <a:r>
              <a:rPr kumimoji="0" lang="en-US" sz="2400" b="0" i="0" u="none" strike="noStrike" kern="1200" cap="none" spc="0" normalizeH="0" baseline="0" noProof="0" dirty="0">
                <a:ln>
                  <a:noFill/>
                </a:ln>
                <a:solidFill>
                  <a:srgbClr val="34BFEF"/>
                </a:solidFill>
                <a:effectLst/>
                <a:uLnTx/>
                <a:uFillTx/>
                <a:latin typeface="Helvetica" pitchFamily="2" charset="0"/>
                <a:ea typeface="+mn-ea"/>
                <a:cs typeface="+mn-cs"/>
              </a:rPr>
              <a:t>5 miles per second</a:t>
            </a:r>
          </a:p>
          <a:p>
            <a:pPr marL="0" marR="0" lvl="0" indent="0" algn="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Orbiting Earth </a:t>
            </a:r>
            <a:r>
              <a:rPr kumimoji="0" lang="en-US" sz="2400" b="0" i="0" u="none" strike="noStrike" kern="1200" cap="none" spc="0" normalizeH="0" baseline="0" noProof="0" dirty="0">
                <a:ln>
                  <a:noFill/>
                </a:ln>
                <a:solidFill>
                  <a:srgbClr val="34BFEF"/>
                </a:solidFill>
                <a:effectLst/>
                <a:uLnTx/>
                <a:uFillTx/>
                <a:latin typeface="Helvetica" pitchFamily="2" charset="0"/>
                <a:ea typeface="+mn-ea"/>
                <a:cs typeface="+mn-cs"/>
              </a:rPr>
              <a:t>every 90 minutes</a:t>
            </a:r>
          </a:p>
        </p:txBody>
      </p:sp>
      <p:pic>
        <p:nvPicPr>
          <p:cNvPr id="7" name="Picture 6">
            <a:extLst>
              <a:ext uri="{FF2B5EF4-FFF2-40B4-BE49-F238E27FC236}">
                <a16:creationId xmlns:a16="http://schemas.microsoft.com/office/drawing/2014/main" id="{2FDD8B87-B77A-0E44-9161-845575D8E4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4847858"/>
            <a:ext cx="1755826" cy="1755826"/>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413" y="1463844"/>
            <a:ext cx="3536676" cy="2317288"/>
          </a:xfrm>
          <a:prstGeom prst="rect">
            <a:avLst/>
          </a:prstGeom>
          <a:effectLst>
            <a:softEdge rad="63500"/>
          </a:effectLst>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55234" y="1463844"/>
            <a:ext cx="3488950" cy="2317288"/>
          </a:xfrm>
          <a:prstGeom prst="rect">
            <a:avLst/>
          </a:prstGeom>
          <a:effectLst>
            <a:softEdge rad="63500"/>
          </a:effectLst>
        </p:spPr>
      </p:pic>
      <p:sp>
        <p:nvSpPr>
          <p:cNvPr id="9" name="TextBox 8">
            <a:extLst>
              <a:ext uri="{FF2B5EF4-FFF2-40B4-BE49-F238E27FC236}">
                <a16:creationId xmlns:a16="http://schemas.microsoft.com/office/drawing/2014/main" id="{14507936-78F6-975A-F12F-E4D56DF0144F}"/>
              </a:ext>
            </a:extLst>
          </p:cNvPr>
          <p:cNvSpPr txBox="1"/>
          <p:nvPr/>
        </p:nvSpPr>
        <p:spPr>
          <a:xfrm>
            <a:off x="397760" y="6605012"/>
            <a:ext cx="6160654" cy="276999"/>
          </a:xfrm>
          <a:prstGeom prst="rect">
            <a:avLst/>
          </a:prstGeom>
          <a:noFill/>
        </p:spPr>
        <p:txBody>
          <a:bodyPr wrap="square">
            <a:spAutoFit/>
          </a:bodyPr>
          <a:lstStyle/>
          <a:p>
            <a:r>
              <a:rPr lang="en-US" sz="1200" dirty="0">
                <a:solidFill>
                  <a:srgbClr val="FFFFFF"/>
                </a:solidFill>
                <a:hlinkClick r:id="rId7">
                  <a:extLst>
                    <a:ext uri="{A12FA001-AC4F-418D-AE19-62706E023703}">
                      <ahyp:hlinkClr xmlns:ahyp="http://schemas.microsoft.com/office/drawing/2018/hyperlinkcolor" val="tx"/>
                    </a:ext>
                  </a:extLst>
                </a:hlinkClick>
              </a:rPr>
              <a:t>International Space Station Facts and Figures - NASA</a:t>
            </a:r>
            <a:endParaRPr lang="en-US" sz="1200" dirty="0">
              <a:solidFill>
                <a:srgbClr val="FFFFFF"/>
              </a:solidFill>
            </a:endParaRPr>
          </a:p>
        </p:txBody>
      </p:sp>
      <p:sp>
        <p:nvSpPr>
          <p:cNvPr id="2" name="Slide Number Placeholder 3">
            <a:extLst>
              <a:ext uri="{FF2B5EF4-FFF2-40B4-BE49-F238E27FC236}">
                <a16:creationId xmlns:a16="http://schemas.microsoft.com/office/drawing/2014/main" id="{C1E7CF61-77A9-F275-8187-E304FAF9281B}"/>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604679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anim calcmode="lin" valueType="num">
                                      <p:cBhvr>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nodeType="afterEffect">
                                  <p:stCondLst>
                                    <p:cond delay="50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1000"/>
                                        <p:tgtEl>
                                          <p:spTgt spid="6">
                                            <p:txEl>
                                              <p:pRg st="1" end="1"/>
                                            </p:txEl>
                                          </p:spTgt>
                                        </p:tgtEl>
                                      </p:cBhvr>
                                    </p:animEffect>
                                  </p:childTnLst>
                                </p:cTn>
                              </p:par>
                              <p:par>
                                <p:cTn id="18" presetID="53" presetClass="entr" presetSubtype="16" fill="hold" nodeType="withEffect">
                                  <p:stCondLst>
                                    <p:cond delay="150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fltVal val="0"/>
                                          </p:val>
                                        </p:tav>
                                        <p:tav tm="100000">
                                          <p:val>
                                            <p:strVal val="#ppt_w"/>
                                          </p:val>
                                        </p:tav>
                                      </p:tavLst>
                                    </p:anim>
                                    <p:anim calcmode="lin" valueType="num">
                                      <p:cBhvr>
                                        <p:cTn id="21" dur="1000" fill="hold"/>
                                        <p:tgtEl>
                                          <p:spTgt spid="10"/>
                                        </p:tgtEl>
                                        <p:attrNameLst>
                                          <p:attrName>ppt_h</p:attrName>
                                        </p:attrNameLst>
                                      </p:cBhvr>
                                      <p:tavLst>
                                        <p:tav tm="0">
                                          <p:val>
                                            <p:fltVal val="0"/>
                                          </p:val>
                                        </p:tav>
                                        <p:tav tm="100000">
                                          <p:val>
                                            <p:strVal val="#ppt_h"/>
                                          </p:val>
                                        </p:tav>
                                      </p:tavLst>
                                    </p:anim>
                                    <p:animEffect transition="in" filter="fade">
                                      <p:cBhvr>
                                        <p:cTn id="22" dur="1000"/>
                                        <p:tgtEl>
                                          <p:spTgt spid="10"/>
                                        </p:tgtEl>
                                      </p:cBhvr>
                                    </p:animEffect>
                                  </p:childTnLst>
                                </p:cTn>
                              </p:par>
                            </p:childTnLst>
                          </p:cTn>
                        </p:par>
                        <p:par>
                          <p:cTn id="23" fill="hold">
                            <p:stCondLst>
                              <p:cond delay="5500"/>
                            </p:stCondLst>
                            <p:childTnLst>
                              <p:par>
                                <p:cTn id="24" presetID="2" presetClass="entr" presetSubtype="4" fill="hold" nodeType="afterEffect">
                                  <p:stCondLst>
                                    <p:cond delay="100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25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25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28" fill="hold">
                            <p:stCondLst>
                              <p:cond delay="6750"/>
                            </p:stCondLst>
                            <p:childTnLst>
                              <p:par>
                                <p:cTn id="29" presetID="45" presetClass="entr" presetSubtype="0" fill="hold" nodeType="afterEffect">
                                  <p:stCondLst>
                                    <p:cond delay="200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1000"/>
                                        <p:tgtEl>
                                          <p:spTgt spid="6">
                                            <p:txEl>
                                              <p:pRg st="3" end="3"/>
                                            </p:txEl>
                                          </p:spTgt>
                                        </p:tgtEl>
                                      </p:cBhvr>
                                    </p:animEffect>
                                    <p:anim calcmode="lin" valueType="num">
                                      <p:cBhvr>
                                        <p:cTn id="32" dur="1000" fill="hold"/>
                                        <p:tgtEl>
                                          <p:spTgt spid="6">
                                            <p:txEl>
                                              <p:pRg st="3" end="3"/>
                                            </p:txEl>
                                          </p:spTgt>
                                        </p:tgtEl>
                                        <p:attrNameLst>
                                          <p:attrName>ppt_w</p:attrName>
                                        </p:attrNameLst>
                                      </p:cBhvr>
                                      <p:tavLst>
                                        <p:tav tm="0" fmla="#ppt_w*sin(2.5*pi*$)">
                                          <p:val>
                                            <p:fltVal val="0"/>
                                          </p:val>
                                        </p:tav>
                                        <p:tav tm="100000">
                                          <p:val>
                                            <p:fltVal val="1"/>
                                          </p:val>
                                        </p:tav>
                                      </p:tavLst>
                                    </p:anim>
                                    <p:anim calcmode="lin" valueType="num">
                                      <p:cBhvr>
                                        <p:cTn id="33" dur="1000" fill="hold"/>
                                        <p:tgtEl>
                                          <p:spTgt spid="6">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89512" y="1800774"/>
            <a:ext cx="8434647" cy="4995219"/>
          </a:xfrm>
          <a:prstGeom prst="rect">
            <a:avLst/>
          </a:prstGeom>
          <a:effectLst>
            <a:softEdge rad="127000"/>
          </a:effectLst>
        </p:spPr>
      </p:pic>
      <p:sp>
        <p:nvSpPr>
          <p:cNvPr id="29" name="TextBox 28">
            <a:extLst>
              <a:ext uri="{FF2B5EF4-FFF2-40B4-BE49-F238E27FC236}">
                <a16:creationId xmlns:a16="http://schemas.microsoft.com/office/drawing/2014/main" id="{EC8738EB-E084-174F-B852-0F4AA7377EA4}"/>
              </a:ext>
            </a:extLst>
          </p:cNvPr>
          <p:cNvSpPr txBox="1"/>
          <p:nvPr/>
        </p:nvSpPr>
        <p:spPr>
          <a:xfrm>
            <a:off x="381000" y="409065"/>
            <a:ext cx="11430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Helvetica" pitchFamily="2" charset="0"/>
                <a:ea typeface="+mn-ea"/>
                <a:cs typeface="+mn-cs"/>
              </a:rPr>
              <a:t>The International Space Station: Facts &amp; Figures</a:t>
            </a:r>
          </a:p>
        </p:txBody>
      </p:sp>
      <p:grpSp>
        <p:nvGrpSpPr>
          <p:cNvPr id="3" name="Group 2"/>
          <p:cNvGrpSpPr/>
          <p:nvPr/>
        </p:nvGrpSpPr>
        <p:grpSpPr>
          <a:xfrm>
            <a:off x="2820160" y="2369841"/>
            <a:ext cx="5319157" cy="1973333"/>
            <a:chOff x="2820160" y="2369841"/>
            <a:chExt cx="5319157" cy="1973333"/>
          </a:xfrm>
        </p:grpSpPr>
        <p:grpSp>
          <p:nvGrpSpPr>
            <p:cNvPr id="2" name="Group 1"/>
            <p:cNvGrpSpPr/>
            <p:nvPr/>
          </p:nvGrpSpPr>
          <p:grpSpPr>
            <a:xfrm>
              <a:off x="4071044" y="2369841"/>
              <a:ext cx="4068273" cy="1973333"/>
              <a:chOff x="4071044" y="2369841"/>
              <a:chExt cx="4068273" cy="1973333"/>
            </a:xfrm>
          </p:grpSpPr>
          <p:pic>
            <p:nvPicPr>
              <p:cNvPr id="8" name="Picture 7">
                <a:extLst>
                  <a:ext uri="{FF2B5EF4-FFF2-40B4-BE49-F238E27FC236}">
                    <a16:creationId xmlns:a16="http://schemas.microsoft.com/office/drawing/2014/main" id="{15B28066-9322-E649-BE51-225BAECA64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0348" y="2869974"/>
                <a:ext cx="2806700" cy="1473200"/>
              </a:xfrm>
              <a:prstGeom prst="rect">
                <a:avLst/>
              </a:prstGeom>
            </p:spPr>
          </p:pic>
          <p:sp>
            <p:nvSpPr>
              <p:cNvPr id="9" name="Right Bracket 8">
                <a:extLst>
                  <a:ext uri="{FF2B5EF4-FFF2-40B4-BE49-F238E27FC236}">
                    <a16:creationId xmlns:a16="http://schemas.microsoft.com/office/drawing/2014/main" id="{02F4324C-990A-7B44-BEE3-EE7061A0B527}"/>
                  </a:ext>
                </a:extLst>
              </p:cNvPr>
              <p:cNvSpPr/>
              <p:nvPr/>
            </p:nvSpPr>
            <p:spPr>
              <a:xfrm rot="3409585">
                <a:off x="6368610" y="2988048"/>
                <a:ext cx="285464" cy="1914357"/>
              </a:xfrm>
              <a:prstGeom prst="rightBracket">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ight Bracket 9">
                <a:extLst>
                  <a:ext uri="{FF2B5EF4-FFF2-40B4-BE49-F238E27FC236}">
                    <a16:creationId xmlns:a16="http://schemas.microsoft.com/office/drawing/2014/main" id="{4A2EDADF-43D3-3649-BBF3-BB3E80B6FDA9}"/>
                  </a:ext>
                </a:extLst>
              </p:cNvPr>
              <p:cNvSpPr/>
              <p:nvPr/>
            </p:nvSpPr>
            <p:spPr>
              <a:xfrm rot="17366349">
                <a:off x="6631193" y="2337950"/>
                <a:ext cx="159057" cy="1206252"/>
              </a:xfrm>
              <a:prstGeom prst="rightBracket">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ight Bracket 10">
                <a:extLst>
                  <a:ext uri="{FF2B5EF4-FFF2-40B4-BE49-F238E27FC236}">
                    <a16:creationId xmlns:a16="http://schemas.microsoft.com/office/drawing/2014/main" id="{CCBC0D07-1191-AC42-9925-4F43608D5005}"/>
                  </a:ext>
                </a:extLst>
              </p:cNvPr>
              <p:cNvSpPr/>
              <p:nvPr/>
            </p:nvSpPr>
            <p:spPr>
              <a:xfrm rot="10800000">
                <a:off x="4071044" y="3213997"/>
                <a:ext cx="1188504" cy="540623"/>
              </a:xfrm>
              <a:prstGeom prst="rightBracket">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A132039-D2AB-4A42-BBE2-8E22CC1CFABD}"/>
                  </a:ext>
                </a:extLst>
              </p:cNvPr>
              <p:cNvSpPr/>
              <p:nvPr/>
            </p:nvSpPr>
            <p:spPr>
              <a:xfrm>
                <a:off x="6481865" y="2369841"/>
                <a:ext cx="14029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Helvetica" pitchFamily="2" charset="0"/>
                    <a:ea typeface="+mn-ea"/>
                    <a:cs typeface="+mn-cs"/>
                  </a:rPr>
                  <a:t>240 ft long </a:t>
                </a:r>
                <a:endParaRPr kumimoji="0" lang="en-US" sz="1800" b="1" i="0" u="none" strike="noStrike" kern="1200" cap="none" spc="0" normalizeH="0" baseline="0" noProof="0" dirty="0">
                  <a:ln>
                    <a:noFill/>
                  </a:ln>
                  <a:solidFill>
                    <a:srgbClr val="FFFFFF"/>
                  </a:solidFill>
                  <a:effectLst/>
                  <a:uLnTx/>
                  <a:uFillTx/>
                  <a:latin typeface="Helvetica" pitchFamily="2" charset="0"/>
                  <a:ea typeface="+mn-ea"/>
                  <a:cs typeface="+mn-cs"/>
                </a:endParaRPr>
              </a:p>
            </p:txBody>
          </p:sp>
          <p:sp>
            <p:nvSpPr>
              <p:cNvPr id="13" name="Rectangle 12">
                <a:extLst>
                  <a:ext uri="{FF2B5EF4-FFF2-40B4-BE49-F238E27FC236}">
                    <a16:creationId xmlns:a16="http://schemas.microsoft.com/office/drawing/2014/main" id="{38EC89F7-2F8A-7747-9191-5A53DD712119}"/>
                  </a:ext>
                </a:extLst>
              </p:cNvPr>
              <p:cNvSpPr/>
              <p:nvPr/>
            </p:nvSpPr>
            <p:spPr>
              <a:xfrm>
                <a:off x="6710721" y="3968742"/>
                <a:ext cx="14285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Helvetica" pitchFamily="2" charset="0"/>
                    <a:ea typeface="+mn-ea"/>
                    <a:cs typeface="+mn-cs"/>
                  </a:rPr>
                  <a:t>350 ft wide </a:t>
                </a:r>
                <a:endParaRPr kumimoji="0" lang="en-US" sz="1800" b="1" i="0" u="none" strike="noStrike" kern="1200" cap="none" spc="0" normalizeH="0" baseline="0" noProof="0" dirty="0">
                  <a:ln>
                    <a:noFill/>
                  </a:ln>
                  <a:solidFill>
                    <a:srgbClr val="FFFFFF"/>
                  </a:solidFill>
                  <a:effectLst/>
                  <a:uLnTx/>
                  <a:uFillTx/>
                  <a:latin typeface="Helvetica" pitchFamily="2" charset="0"/>
                  <a:ea typeface="+mn-ea"/>
                  <a:cs typeface="+mn-cs"/>
                </a:endParaRPr>
              </a:p>
            </p:txBody>
          </p:sp>
        </p:grpSp>
        <p:sp>
          <p:nvSpPr>
            <p:cNvPr id="14" name="Rectangle 13">
              <a:extLst>
                <a:ext uri="{FF2B5EF4-FFF2-40B4-BE49-F238E27FC236}">
                  <a16:creationId xmlns:a16="http://schemas.microsoft.com/office/drawing/2014/main" id="{74149EAC-D26D-1848-A88B-B15EF1E620F9}"/>
                </a:ext>
              </a:extLst>
            </p:cNvPr>
            <p:cNvSpPr/>
            <p:nvPr/>
          </p:nvSpPr>
          <p:spPr>
            <a:xfrm>
              <a:off x="2820160" y="3299643"/>
              <a:ext cx="1243174"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Helvetica" pitchFamily="2" charset="0"/>
                  <a:ea typeface="+mn-ea"/>
                  <a:cs typeface="+mn-cs"/>
                </a:rPr>
                <a:t>45 ft high </a:t>
              </a:r>
              <a:endParaRPr kumimoji="0" lang="en-US" sz="1800" b="1" i="0" u="none" strike="noStrike" kern="1200" cap="none" spc="0" normalizeH="0" baseline="0" noProof="0" dirty="0">
                <a:ln>
                  <a:noFill/>
                </a:ln>
                <a:solidFill>
                  <a:srgbClr val="FFFFFF"/>
                </a:solidFill>
                <a:effectLst/>
                <a:uLnTx/>
                <a:uFillTx/>
                <a:latin typeface="Helvetica" pitchFamily="2" charset="0"/>
                <a:ea typeface="+mn-ea"/>
                <a:cs typeface="+mn-cs"/>
              </a:endParaRPr>
            </a:p>
          </p:txBody>
        </p:sp>
      </p:grpSp>
      <p:sp>
        <p:nvSpPr>
          <p:cNvPr id="23" name="TextBox 22">
            <a:extLst>
              <a:ext uri="{FF2B5EF4-FFF2-40B4-BE49-F238E27FC236}">
                <a16:creationId xmlns:a16="http://schemas.microsoft.com/office/drawing/2014/main" id="{DF6D8060-0C0B-8D42-982C-311315F6F8C1}"/>
              </a:ext>
            </a:extLst>
          </p:cNvPr>
          <p:cNvSpPr txBox="1"/>
          <p:nvPr/>
        </p:nvSpPr>
        <p:spPr>
          <a:xfrm>
            <a:off x="397760" y="6247884"/>
            <a:ext cx="2870200" cy="30777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Helvetica" pitchFamily="2" charset="0"/>
                <a:ea typeface="+mn-ea"/>
                <a:cs typeface="+mn-cs"/>
              </a:rPr>
              <a:t>nasa.gov/station</a:t>
            </a:r>
          </a:p>
        </p:txBody>
      </p:sp>
      <p:sp>
        <p:nvSpPr>
          <p:cNvPr id="4" name="Rectangular Callout 3">
            <a:extLst>
              <a:ext uri="{FF2B5EF4-FFF2-40B4-BE49-F238E27FC236}">
                <a16:creationId xmlns:a16="http://schemas.microsoft.com/office/drawing/2014/main" id="{23826B73-2177-974B-A6D9-1EE08D380A30}"/>
              </a:ext>
            </a:extLst>
          </p:cNvPr>
          <p:cNvSpPr/>
          <p:nvPr/>
        </p:nvSpPr>
        <p:spPr>
          <a:xfrm>
            <a:off x="8251170" y="1909484"/>
            <a:ext cx="3579956" cy="1286432"/>
          </a:xfrm>
          <a:prstGeom prst="wedgeRectCallout">
            <a:avLst>
              <a:gd name="adj1" fmla="val -86253"/>
              <a:gd name="adj2" fmla="val 41135"/>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rPr>
              <a:t>Powered by 262,400 solar cells housed on 38,400 square feet of solar arrays</a:t>
            </a:r>
          </a:p>
        </p:txBody>
      </p:sp>
      <p:sp>
        <p:nvSpPr>
          <p:cNvPr id="6" name="Rectangular Callout 5">
            <a:extLst>
              <a:ext uri="{FF2B5EF4-FFF2-40B4-BE49-F238E27FC236}">
                <a16:creationId xmlns:a16="http://schemas.microsoft.com/office/drawing/2014/main" id="{45751723-78EB-A449-B04F-12A92923D0D2}"/>
              </a:ext>
            </a:extLst>
          </p:cNvPr>
          <p:cNvSpPr/>
          <p:nvPr/>
        </p:nvSpPr>
        <p:spPr>
          <a:xfrm>
            <a:off x="388324" y="1909484"/>
            <a:ext cx="4620339" cy="983135"/>
          </a:xfrm>
          <a:prstGeom prst="wedgeRectCallout">
            <a:avLst>
              <a:gd name="adj1" fmla="val 60443"/>
              <a:gd name="adj2" fmla="val 59765"/>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rPr>
              <a:t>Internal volume of 32,333 cubic feet about the size of a 6-bedroom house</a:t>
            </a:r>
          </a:p>
        </p:txBody>
      </p:sp>
      <p:sp>
        <p:nvSpPr>
          <p:cNvPr id="18" name="Rectangular Callout 17">
            <a:extLst>
              <a:ext uri="{FF2B5EF4-FFF2-40B4-BE49-F238E27FC236}">
                <a16:creationId xmlns:a16="http://schemas.microsoft.com/office/drawing/2014/main" id="{D0D89C65-6B31-0A47-96FD-7A844DB9EDED}"/>
              </a:ext>
            </a:extLst>
          </p:cNvPr>
          <p:cNvSpPr/>
          <p:nvPr/>
        </p:nvSpPr>
        <p:spPr>
          <a:xfrm>
            <a:off x="6436954" y="5347804"/>
            <a:ext cx="4620339" cy="824396"/>
          </a:xfrm>
          <a:prstGeom prst="wedgeRectCallout">
            <a:avLst>
              <a:gd name="adj1" fmla="val -47823"/>
              <a:gd name="adj2" fmla="val -170030"/>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rPr>
              <a:t>3.3 million lines of code on the ground support 1.8 million lines of flight code</a:t>
            </a:r>
          </a:p>
        </p:txBody>
      </p:sp>
      <p:sp>
        <p:nvSpPr>
          <p:cNvPr id="19" name="Rectangular Callout 18">
            <a:extLst>
              <a:ext uri="{FF2B5EF4-FFF2-40B4-BE49-F238E27FC236}">
                <a16:creationId xmlns:a16="http://schemas.microsoft.com/office/drawing/2014/main" id="{99678112-D59E-A54C-BFD8-23114F066783}"/>
              </a:ext>
            </a:extLst>
          </p:cNvPr>
          <p:cNvSpPr/>
          <p:nvPr/>
        </p:nvSpPr>
        <p:spPr>
          <a:xfrm>
            <a:off x="8920766" y="3778102"/>
            <a:ext cx="2890234" cy="1215299"/>
          </a:xfrm>
          <a:prstGeom prst="wedgeRectCallout">
            <a:avLst>
              <a:gd name="adj1" fmla="val -98493"/>
              <a:gd name="adj2" fmla="val -54211"/>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Helvetica" pitchFamily="2" charset="0"/>
                <a:ea typeface="+mn-ea"/>
                <a:cs typeface="+mn-cs"/>
              </a:rPr>
              <a:t>Travels approximately 250 miles above the Earth at 17,500 mph</a:t>
            </a:r>
            <a:endPar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1" name="Rectangle 20">
            <a:extLst>
              <a:ext uri="{FF2B5EF4-FFF2-40B4-BE49-F238E27FC236}">
                <a16:creationId xmlns:a16="http://schemas.microsoft.com/office/drawing/2014/main" id="{BF1B75F5-FE8B-6A4D-A8F1-4C81B39294E4}"/>
              </a:ext>
            </a:extLst>
          </p:cNvPr>
          <p:cNvSpPr/>
          <p:nvPr/>
        </p:nvSpPr>
        <p:spPr>
          <a:xfrm>
            <a:off x="410459" y="1058178"/>
            <a:ext cx="11383779"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5CBF9"/>
                </a:solidFill>
                <a:effectLst/>
                <a:uLnTx/>
                <a:uFillTx/>
                <a:latin typeface="Helvetica" pitchFamily="2" charset="0"/>
                <a:ea typeface="ＭＳ Ｐゴシック" pitchFamily="34" charset="-128"/>
                <a:cs typeface="+mn-cs"/>
              </a:rPr>
              <a:t>The space station was built in orbit over 41 assembly flights between 1998 and 2011.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5CBF9"/>
                </a:solidFill>
                <a:effectLst/>
                <a:uLnTx/>
                <a:uFillTx/>
                <a:latin typeface="Helvetica" pitchFamily="2" charset="0"/>
                <a:ea typeface="ＭＳ Ｐゴシック" pitchFamily="34" charset="-128"/>
                <a:cs typeface="+mn-cs"/>
              </a:rPr>
              <a:t> There have been 220+ successful launches to ISS to date to deliver crews, supplies, and science. </a:t>
            </a:r>
          </a:p>
        </p:txBody>
      </p:sp>
      <p:sp>
        <p:nvSpPr>
          <p:cNvPr id="24" name="Rectangular Callout 23">
            <a:extLst>
              <a:ext uri="{FF2B5EF4-FFF2-40B4-BE49-F238E27FC236}">
                <a16:creationId xmlns:a16="http://schemas.microsoft.com/office/drawing/2014/main" id="{E4638426-4EA7-784E-9E59-B720DB674A6C}"/>
              </a:ext>
            </a:extLst>
          </p:cNvPr>
          <p:cNvSpPr/>
          <p:nvPr/>
        </p:nvSpPr>
        <p:spPr>
          <a:xfrm>
            <a:off x="1372751" y="3997708"/>
            <a:ext cx="2471737" cy="824396"/>
          </a:xfrm>
          <a:prstGeom prst="wedgeRectCallout">
            <a:avLst>
              <a:gd name="adj1" fmla="val 85006"/>
              <a:gd name="adj2" fmla="val -51617"/>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Helvetica" pitchFamily="2" charset="0"/>
                <a:ea typeface="+mn-ea"/>
                <a:cs typeface="+mn-cs"/>
              </a:rPr>
              <a:t>Orbits Earth 16 times per day</a:t>
            </a:r>
            <a:endPar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5" name="Rectangular Callout 24">
            <a:extLst>
              <a:ext uri="{FF2B5EF4-FFF2-40B4-BE49-F238E27FC236}">
                <a16:creationId xmlns:a16="http://schemas.microsoft.com/office/drawing/2014/main" id="{8C7FB425-D2DC-8843-AFBE-B62D84095544}"/>
              </a:ext>
            </a:extLst>
          </p:cNvPr>
          <p:cNvSpPr/>
          <p:nvPr/>
        </p:nvSpPr>
        <p:spPr>
          <a:xfrm>
            <a:off x="2698493" y="5368185"/>
            <a:ext cx="3073390" cy="824396"/>
          </a:xfrm>
          <a:prstGeom prst="wedgeRectCallout">
            <a:avLst>
              <a:gd name="adj1" fmla="val 30920"/>
              <a:gd name="adj2" fmla="val -178031"/>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Helvetica" pitchFamily="2" charset="0"/>
                <a:ea typeface="+mn-ea"/>
                <a:cs typeface="+mn-cs"/>
              </a:rPr>
              <a:t>Orbital path covers 90% of Earth’s population</a:t>
            </a:r>
            <a:endParaRPr kumimoji="0" lang="en-US" sz="20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pic>
        <p:nvPicPr>
          <p:cNvPr id="26" name="Picture 25">
            <a:extLst>
              <a:ext uri="{FF2B5EF4-FFF2-40B4-BE49-F238E27FC236}">
                <a16:creationId xmlns:a16="http://schemas.microsoft.com/office/drawing/2014/main" id="{8F2206BD-DF7E-024B-80DA-E48A63B210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1000" y="4847858"/>
            <a:ext cx="1755826" cy="1755826"/>
          </a:xfrm>
          <a:prstGeom prst="rect">
            <a:avLst/>
          </a:prstGeom>
          <a:effectLst>
            <a:outerShdw blurRad="50800" dist="38100" dir="2700000" algn="tl" rotWithShape="0">
              <a:prstClr val="black">
                <a:alpha val="40000"/>
              </a:prstClr>
            </a:outerShdw>
          </a:effectLst>
        </p:spPr>
      </p:pic>
      <p:sp>
        <p:nvSpPr>
          <p:cNvPr id="5" name="Slide Number Placeholder 3">
            <a:extLst>
              <a:ext uri="{FF2B5EF4-FFF2-40B4-BE49-F238E27FC236}">
                <a16:creationId xmlns:a16="http://schemas.microsoft.com/office/drawing/2014/main" id="{1718CB42-886D-AF0E-F347-477C940CCFDC}"/>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70523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nodeType="clickEffect">
                                  <p:stCondLst>
                                    <p:cond delay="0"/>
                                  </p:stCondLst>
                                  <p:childTnLst>
                                    <p:animEffect transition="out" filter="circle(out)">
                                      <p:cBhvr>
                                        <p:cTn id="11" dur="2000"/>
                                        <p:tgtEl>
                                          <p:spTgt spid="20"/>
                                        </p:tgtEl>
                                      </p:cBhvr>
                                    </p:animEffect>
                                    <p:set>
                                      <p:cBhvr>
                                        <p:cTn id="12" dur="1" fill="hold">
                                          <p:stCondLst>
                                            <p:cond delay="1999"/>
                                          </p:stCondLst>
                                        </p:cTn>
                                        <p:tgtEl>
                                          <p:spTgt spid="20"/>
                                        </p:tgtEl>
                                        <p:attrNameLst>
                                          <p:attrName>style.visibility</p:attrName>
                                        </p:attrNameLst>
                                      </p:cBhvr>
                                      <p:to>
                                        <p:strVal val="hidden"/>
                                      </p:to>
                                    </p:set>
                                  </p:childTnLst>
                                </p:cTn>
                              </p:par>
                            </p:childTnLst>
                          </p:cTn>
                        </p:par>
                        <p:par>
                          <p:cTn id="13" fill="hold">
                            <p:stCondLst>
                              <p:cond delay="2000"/>
                            </p:stCondLst>
                            <p:childTnLst>
                              <p:par>
                                <p:cTn id="14" presetID="53" presetClass="entr" presetSubtype="16" fill="hold" nodeType="afterEffect">
                                  <p:stCondLst>
                                    <p:cond delay="50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childTnLst>
                          </p:cTn>
                        </p:par>
                        <p:par>
                          <p:cTn id="19" fill="hold">
                            <p:stCondLst>
                              <p:cond delay="3500"/>
                            </p:stCondLst>
                            <p:childTnLst>
                              <p:par>
                                <p:cTn id="20" presetID="31" presetClass="entr" presetSubtype="0" fill="hold" grpId="0" nodeType="after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1000" fill="hold"/>
                                        <p:tgtEl>
                                          <p:spTgt spid="24"/>
                                        </p:tgtEl>
                                        <p:attrNameLst>
                                          <p:attrName>ppt_w</p:attrName>
                                        </p:attrNameLst>
                                      </p:cBhvr>
                                      <p:tavLst>
                                        <p:tav tm="0">
                                          <p:val>
                                            <p:fltVal val="0"/>
                                          </p:val>
                                        </p:tav>
                                        <p:tav tm="100000">
                                          <p:val>
                                            <p:strVal val="#ppt_w"/>
                                          </p:val>
                                        </p:tav>
                                      </p:tavLst>
                                    </p:anim>
                                    <p:anim calcmode="lin" valueType="num">
                                      <p:cBhvr>
                                        <p:cTn id="23" dur="1000" fill="hold"/>
                                        <p:tgtEl>
                                          <p:spTgt spid="24"/>
                                        </p:tgtEl>
                                        <p:attrNameLst>
                                          <p:attrName>ppt_h</p:attrName>
                                        </p:attrNameLst>
                                      </p:cBhvr>
                                      <p:tavLst>
                                        <p:tav tm="0">
                                          <p:val>
                                            <p:fltVal val="0"/>
                                          </p:val>
                                        </p:tav>
                                        <p:tav tm="100000">
                                          <p:val>
                                            <p:strVal val="#ppt_h"/>
                                          </p:val>
                                        </p:tav>
                                      </p:tavLst>
                                    </p:anim>
                                    <p:anim calcmode="lin" valueType="num">
                                      <p:cBhvr>
                                        <p:cTn id="24" dur="1000" fill="hold"/>
                                        <p:tgtEl>
                                          <p:spTgt spid="24"/>
                                        </p:tgtEl>
                                        <p:attrNameLst>
                                          <p:attrName>style.rotation</p:attrName>
                                        </p:attrNameLst>
                                      </p:cBhvr>
                                      <p:tavLst>
                                        <p:tav tm="0">
                                          <p:val>
                                            <p:fltVal val="90"/>
                                          </p:val>
                                        </p:tav>
                                        <p:tav tm="100000">
                                          <p:val>
                                            <p:fltVal val="0"/>
                                          </p:val>
                                        </p:tav>
                                      </p:tavLst>
                                    </p:anim>
                                    <p:animEffect transition="in" filter="fade">
                                      <p:cBhvr>
                                        <p:cTn id="25" dur="1000"/>
                                        <p:tgtEl>
                                          <p:spTgt spid="24"/>
                                        </p:tgtEl>
                                      </p:cBhvr>
                                    </p:animEffect>
                                  </p:childTnLst>
                                </p:cTn>
                              </p:par>
                            </p:childTnLst>
                          </p:cTn>
                        </p:par>
                        <p:par>
                          <p:cTn id="26" fill="hold">
                            <p:stCondLst>
                              <p:cond delay="5000"/>
                            </p:stCondLst>
                            <p:childTnLst>
                              <p:par>
                                <p:cTn id="27" presetID="31" presetClass="entr" presetSubtype="0" fill="hold" grpId="0" nodeType="afterEffect">
                                  <p:stCondLst>
                                    <p:cond delay="5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 calcmode="lin" valueType="num">
                                      <p:cBhvr>
                                        <p:cTn id="31" dur="1000" fill="hold"/>
                                        <p:tgtEl>
                                          <p:spTgt spid="19"/>
                                        </p:tgtEl>
                                        <p:attrNameLst>
                                          <p:attrName>style.rotation</p:attrName>
                                        </p:attrNameLst>
                                      </p:cBhvr>
                                      <p:tavLst>
                                        <p:tav tm="0">
                                          <p:val>
                                            <p:fltVal val="90"/>
                                          </p:val>
                                        </p:tav>
                                        <p:tav tm="100000">
                                          <p:val>
                                            <p:fltVal val="0"/>
                                          </p:val>
                                        </p:tav>
                                      </p:tavLst>
                                    </p:anim>
                                    <p:animEffect transition="in" filter="fade">
                                      <p:cBhvr>
                                        <p:cTn id="32" dur="1000"/>
                                        <p:tgtEl>
                                          <p:spTgt spid="19"/>
                                        </p:tgtEl>
                                      </p:cBhvr>
                                    </p:animEffect>
                                  </p:childTnLst>
                                </p:cTn>
                              </p:par>
                            </p:childTnLst>
                          </p:cTn>
                        </p:par>
                        <p:par>
                          <p:cTn id="33" fill="hold">
                            <p:stCondLst>
                              <p:cond delay="6500"/>
                            </p:stCondLst>
                            <p:childTnLst>
                              <p:par>
                                <p:cTn id="34" presetID="31" presetClass="entr" presetSubtype="0" fill="hold" grpId="0" nodeType="after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1000" fill="hold"/>
                                        <p:tgtEl>
                                          <p:spTgt spid="25"/>
                                        </p:tgtEl>
                                        <p:attrNameLst>
                                          <p:attrName>ppt_w</p:attrName>
                                        </p:attrNameLst>
                                      </p:cBhvr>
                                      <p:tavLst>
                                        <p:tav tm="0">
                                          <p:val>
                                            <p:fltVal val="0"/>
                                          </p:val>
                                        </p:tav>
                                        <p:tav tm="100000">
                                          <p:val>
                                            <p:strVal val="#ppt_w"/>
                                          </p:val>
                                        </p:tav>
                                      </p:tavLst>
                                    </p:anim>
                                    <p:anim calcmode="lin" valueType="num">
                                      <p:cBhvr>
                                        <p:cTn id="37" dur="1000" fill="hold"/>
                                        <p:tgtEl>
                                          <p:spTgt spid="25"/>
                                        </p:tgtEl>
                                        <p:attrNameLst>
                                          <p:attrName>ppt_h</p:attrName>
                                        </p:attrNameLst>
                                      </p:cBhvr>
                                      <p:tavLst>
                                        <p:tav tm="0">
                                          <p:val>
                                            <p:fltVal val="0"/>
                                          </p:val>
                                        </p:tav>
                                        <p:tav tm="100000">
                                          <p:val>
                                            <p:strVal val="#ppt_h"/>
                                          </p:val>
                                        </p:tav>
                                      </p:tavLst>
                                    </p:anim>
                                    <p:anim calcmode="lin" valueType="num">
                                      <p:cBhvr>
                                        <p:cTn id="38" dur="1000" fill="hold"/>
                                        <p:tgtEl>
                                          <p:spTgt spid="25"/>
                                        </p:tgtEl>
                                        <p:attrNameLst>
                                          <p:attrName>style.rotation</p:attrName>
                                        </p:attrNameLst>
                                      </p:cBhvr>
                                      <p:tavLst>
                                        <p:tav tm="0">
                                          <p:val>
                                            <p:fltVal val="90"/>
                                          </p:val>
                                        </p:tav>
                                        <p:tav tm="100000">
                                          <p:val>
                                            <p:fltVal val="0"/>
                                          </p:val>
                                        </p:tav>
                                      </p:tavLst>
                                    </p:anim>
                                    <p:animEffect transition="in" filter="fade">
                                      <p:cBhvr>
                                        <p:cTn id="39" dur="1000"/>
                                        <p:tgtEl>
                                          <p:spTgt spid="25"/>
                                        </p:tgtEl>
                                      </p:cBhvr>
                                    </p:animEffect>
                                  </p:childTnLst>
                                </p:cTn>
                              </p:par>
                            </p:childTnLst>
                          </p:cTn>
                        </p:par>
                        <p:par>
                          <p:cTn id="40" fill="hold">
                            <p:stCondLst>
                              <p:cond delay="8000"/>
                            </p:stCondLst>
                            <p:childTnLst>
                              <p:par>
                                <p:cTn id="41" presetID="31" presetClass="entr" presetSubtype="0" fill="hold" grpId="0" nodeType="afterEffect">
                                  <p:stCondLst>
                                    <p:cond delay="500"/>
                                  </p:stCondLst>
                                  <p:childTnLst>
                                    <p:set>
                                      <p:cBhvr>
                                        <p:cTn id="42" dur="1" fill="hold">
                                          <p:stCondLst>
                                            <p:cond delay="0"/>
                                          </p:stCondLst>
                                        </p:cTn>
                                        <p:tgtEl>
                                          <p:spTgt spid="6"/>
                                        </p:tgtEl>
                                        <p:attrNameLst>
                                          <p:attrName>style.visibility</p:attrName>
                                        </p:attrNameLst>
                                      </p:cBhvr>
                                      <p:to>
                                        <p:strVal val="visible"/>
                                      </p:to>
                                    </p:set>
                                    <p:anim calcmode="lin" valueType="num">
                                      <p:cBhvr>
                                        <p:cTn id="43" dur="1000" fill="hold"/>
                                        <p:tgtEl>
                                          <p:spTgt spid="6"/>
                                        </p:tgtEl>
                                        <p:attrNameLst>
                                          <p:attrName>ppt_w</p:attrName>
                                        </p:attrNameLst>
                                      </p:cBhvr>
                                      <p:tavLst>
                                        <p:tav tm="0">
                                          <p:val>
                                            <p:fltVal val="0"/>
                                          </p:val>
                                        </p:tav>
                                        <p:tav tm="100000">
                                          <p:val>
                                            <p:strVal val="#ppt_w"/>
                                          </p:val>
                                        </p:tav>
                                      </p:tavLst>
                                    </p:anim>
                                    <p:anim calcmode="lin" valueType="num">
                                      <p:cBhvr>
                                        <p:cTn id="44" dur="1000" fill="hold"/>
                                        <p:tgtEl>
                                          <p:spTgt spid="6"/>
                                        </p:tgtEl>
                                        <p:attrNameLst>
                                          <p:attrName>ppt_h</p:attrName>
                                        </p:attrNameLst>
                                      </p:cBhvr>
                                      <p:tavLst>
                                        <p:tav tm="0">
                                          <p:val>
                                            <p:fltVal val="0"/>
                                          </p:val>
                                        </p:tav>
                                        <p:tav tm="100000">
                                          <p:val>
                                            <p:strVal val="#ppt_h"/>
                                          </p:val>
                                        </p:tav>
                                      </p:tavLst>
                                    </p:anim>
                                    <p:anim calcmode="lin" valueType="num">
                                      <p:cBhvr>
                                        <p:cTn id="45" dur="1000" fill="hold"/>
                                        <p:tgtEl>
                                          <p:spTgt spid="6"/>
                                        </p:tgtEl>
                                        <p:attrNameLst>
                                          <p:attrName>style.rotation</p:attrName>
                                        </p:attrNameLst>
                                      </p:cBhvr>
                                      <p:tavLst>
                                        <p:tav tm="0">
                                          <p:val>
                                            <p:fltVal val="90"/>
                                          </p:val>
                                        </p:tav>
                                        <p:tav tm="100000">
                                          <p:val>
                                            <p:fltVal val="0"/>
                                          </p:val>
                                        </p:tav>
                                      </p:tavLst>
                                    </p:anim>
                                    <p:animEffect transition="in" filter="fade">
                                      <p:cBhvr>
                                        <p:cTn id="46" dur="1000"/>
                                        <p:tgtEl>
                                          <p:spTgt spid="6"/>
                                        </p:tgtEl>
                                      </p:cBhvr>
                                    </p:animEffect>
                                  </p:childTnLst>
                                </p:cTn>
                              </p:par>
                            </p:childTnLst>
                          </p:cTn>
                        </p:par>
                        <p:par>
                          <p:cTn id="47" fill="hold">
                            <p:stCondLst>
                              <p:cond delay="9500"/>
                            </p:stCondLst>
                            <p:childTnLst>
                              <p:par>
                                <p:cTn id="48" presetID="31" presetClass="entr" presetSubtype="0" fill="hold" grpId="0" nodeType="afterEffect">
                                  <p:stCondLst>
                                    <p:cond delay="1000"/>
                                  </p:stCondLst>
                                  <p:childTnLst>
                                    <p:set>
                                      <p:cBhvr>
                                        <p:cTn id="49" dur="1" fill="hold">
                                          <p:stCondLst>
                                            <p:cond delay="0"/>
                                          </p:stCondLst>
                                        </p:cTn>
                                        <p:tgtEl>
                                          <p:spTgt spid="4"/>
                                        </p:tgtEl>
                                        <p:attrNameLst>
                                          <p:attrName>style.visibility</p:attrName>
                                        </p:attrNameLst>
                                      </p:cBhvr>
                                      <p:to>
                                        <p:strVal val="visible"/>
                                      </p:to>
                                    </p:set>
                                    <p:anim calcmode="lin" valueType="num">
                                      <p:cBhvr>
                                        <p:cTn id="50" dur="1000" fill="hold"/>
                                        <p:tgtEl>
                                          <p:spTgt spid="4"/>
                                        </p:tgtEl>
                                        <p:attrNameLst>
                                          <p:attrName>ppt_w</p:attrName>
                                        </p:attrNameLst>
                                      </p:cBhvr>
                                      <p:tavLst>
                                        <p:tav tm="0">
                                          <p:val>
                                            <p:fltVal val="0"/>
                                          </p:val>
                                        </p:tav>
                                        <p:tav tm="100000">
                                          <p:val>
                                            <p:strVal val="#ppt_w"/>
                                          </p:val>
                                        </p:tav>
                                      </p:tavLst>
                                    </p:anim>
                                    <p:anim calcmode="lin" valueType="num">
                                      <p:cBhvr>
                                        <p:cTn id="51" dur="1000" fill="hold"/>
                                        <p:tgtEl>
                                          <p:spTgt spid="4"/>
                                        </p:tgtEl>
                                        <p:attrNameLst>
                                          <p:attrName>ppt_h</p:attrName>
                                        </p:attrNameLst>
                                      </p:cBhvr>
                                      <p:tavLst>
                                        <p:tav tm="0">
                                          <p:val>
                                            <p:fltVal val="0"/>
                                          </p:val>
                                        </p:tav>
                                        <p:tav tm="100000">
                                          <p:val>
                                            <p:strVal val="#ppt_h"/>
                                          </p:val>
                                        </p:tav>
                                      </p:tavLst>
                                    </p:anim>
                                    <p:anim calcmode="lin" valueType="num">
                                      <p:cBhvr>
                                        <p:cTn id="52" dur="1000" fill="hold"/>
                                        <p:tgtEl>
                                          <p:spTgt spid="4"/>
                                        </p:tgtEl>
                                        <p:attrNameLst>
                                          <p:attrName>style.rotation</p:attrName>
                                        </p:attrNameLst>
                                      </p:cBhvr>
                                      <p:tavLst>
                                        <p:tav tm="0">
                                          <p:val>
                                            <p:fltVal val="90"/>
                                          </p:val>
                                        </p:tav>
                                        <p:tav tm="100000">
                                          <p:val>
                                            <p:fltVal val="0"/>
                                          </p:val>
                                        </p:tav>
                                      </p:tavLst>
                                    </p:anim>
                                    <p:animEffect transition="in" filter="fade">
                                      <p:cBhvr>
                                        <p:cTn id="53" dur="1000"/>
                                        <p:tgtEl>
                                          <p:spTgt spid="4"/>
                                        </p:tgtEl>
                                      </p:cBhvr>
                                    </p:animEffect>
                                  </p:childTnLst>
                                </p:cTn>
                              </p:par>
                            </p:childTnLst>
                          </p:cTn>
                        </p:par>
                        <p:par>
                          <p:cTn id="54" fill="hold">
                            <p:stCondLst>
                              <p:cond delay="11500"/>
                            </p:stCondLst>
                            <p:childTnLst>
                              <p:par>
                                <p:cTn id="55" presetID="31" presetClass="entr" presetSubtype="0" fill="hold" grpId="0" nodeType="afterEffect">
                                  <p:stCondLst>
                                    <p:cond delay="10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1000" fill="hold"/>
                                        <p:tgtEl>
                                          <p:spTgt spid="18"/>
                                        </p:tgtEl>
                                        <p:attrNameLst>
                                          <p:attrName>ppt_w</p:attrName>
                                        </p:attrNameLst>
                                      </p:cBhvr>
                                      <p:tavLst>
                                        <p:tav tm="0">
                                          <p:val>
                                            <p:fltVal val="0"/>
                                          </p:val>
                                        </p:tav>
                                        <p:tav tm="100000">
                                          <p:val>
                                            <p:strVal val="#ppt_w"/>
                                          </p:val>
                                        </p:tav>
                                      </p:tavLst>
                                    </p:anim>
                                    <p:anim calcmode="lin" valueType="num">
                                      <p:cBhvr>
                                        <p:cTn id="58" dur="1000" fill="hold"/>
                                        <p:tgtEl>
                                          <p:spTgt spid="18"/>
                                        </p:tgtEl>
                                        <p:attrNameLst>
                                          <p:attrName>ppt_h</p:attrName>
                                        </p:attrNameLst>
                                      </p:cBhvr>
                                      <p:tavLst>
                                        <p:tav tm="0">
                                          <p:val>
                                            <p:fltVal val="0"/>
                                          </p:val>
                                        </p:tav>
                                        <p:tav tm="100000">
                                          <p:val>
                                            <p:strVal val="#ppt_h"/>
                                          </p:val>
                                        </p:tav>
                                      </p:tavLst>
                                    </p:anim>
                                    <p:anim calcmode="lin" valueType="num">
                                      <p:cBhvr>
                                        <p:cTn id="59" dur="1000" fill="hold"/>
                                        <p:tgtEl>
                                          <p:spTgt spid="18"/>
                                        </p:tgtEl>
                                        <p:attrNameLst>
                                          <p:attrName>style.rotation</p:attrName>
                                        </p:attrNameLst>
                                      </p:cBhvr>
                                      <p:tavLst>
                                        <p:tav tm="0">
                                          <p:val>
                                            <p:fltVal val="90"/>
                                          </p:val>
                                        </p:tav>
                                        <p:tav tm="100000">
                                          <p:val>
                                            <p:fltVal val="0"/>
                                          </p:val>
                                        </p:tav>
                                      </p:tavLst>
                                    </p:anim>
                                    <p:animEffect transition="in" filter="fade">
                                      <p:cBhvr>
                                        <p:cTn id="6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8" grpId="0" animBg="1"/>
      <p:bldP spid="19"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E575-D7EC-344F-849B-7404F38E729F}"/>
              </a:ext>
            </a:extLst>
          </p:cNvPr>
          <p:cNvSpPr>
            <a:spLocks noGrp="1"/>
          </p:cNvSpPr>
          <p:nvPr>
            <p:ph type="title" idx="4294967295"/>
          </p:nvPr>
        </p:nvSpPr>
        <p:spPr>
          <a:xfrm>
            <a:off x="316641" y="26232"/>
            <a:ext cx="11588271" cy="892175"/>
          </a:xfrm>
        </p:spPr>
        <p:txBody>
          <a:bodyPr>
            <a:normAutofit/>
          </a:bodyPr>
          <a:lstStyle/>
          <a:p>
            <a:r>
              <a:rPr lang="en-US" sz="2400" dirty="0">
                <a:latin typeface="Helvetica" pitchFamily="2" charset="0"/>
              </a:rPr>
              <a:t>Basic ISS ECLSS Recycling – Material Flow</a:t>
            </a:r>
            <a:endParaRPr lang="en-US" sz="2400" dirty="0">
              <a:solidFill>
                <a:srgbClr val="FF0000"/>
              </a:solidFill>
              <a:latin typeface="Helvetica" pitchFamily="2" charset="0"/>
            </a:endParaRPr>
          </a:p>
        </p:txBody>
      </p:sp>
      <p:sp>
        <p:nvSpPr>
          <p:cNvPr id="3" name="Footer Placeholder 1">
            <a:extLst>
              <a:ext uri="{FF2B5EF4-FFF2-40B4-BE49-F238E27FC236}">
                <a16:creationId xmlns:a16="http://schemas.microsoft.com/office/drawing/2014/main" id="{FC0240D5-A35E-F6CE-3BE3-E60CA7BF891E}"/>
              </a:ext>
            </a:extLst>
          </p:cNvPr>
          <p:cNvSpPr txBox="1">
            <a:spLocks/>
          </p:cNvSpPr>
          <p:nvPr/>
        </p:nvSpPr>
        <p:spPr>
          <a:xfrm>
            <a:off x="1178672" y="6485660"/>
            <a:ext cx="87966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000" dirty="0">
                <a:solidFill>
                  <a:prstClr val="white"/>
                </a:solidFill>
                <a:latin typeface="Calibri"/>
              </a:rPr>
              <a:t>Schneider, W</a:t>
            </a:r>
            <a:r>
              <a:rPr kumimoji="0" lang="en-US" sz="1000" b="0" i="0" u="none" strike="noStrike" kern="1200" cap="none" spc="0" normalizeH="0" baseline="0" noProof="0" dirty="0">
                <a:ln>
                  <a:noFill/>
                </a:ln>
                <a:solidFill>
                  <a:prstClr val="white"/>
                </a:solidFill>
                <a:effectLst/>
                <a:uLnTx/>
                <a:uFillTx/>
                <a:latin typeface="Calibri"/>
                <a:ea typeface="+mn-ea"/>
                <a:cs typeface="+mn-cs"/>
              </a:rPr>
              <a:t>., et. al., NASA Environmental Control and Life Support Technology Development for Exploration: 2022-2023 Status - 52</a:t>
            </a:r>
            <a:r>
              <a:rPr kumimoji="0" lang="en-US" sz="1000" b="0" i="0" u="none" strike="noStrike" kern="1200" cap="none" spc="0" normalizeH="0" baseline="30000" noProof="0" dirty="0">
                <a:ln>
                  <a:noFill/>
                </a:ln>
                <a:solidFill>
                  <a:prstClr val="white"/>
                </a:solidFill>
                <a:effectLst/>
                <a:uLnTx/>
                <a:uFillTx/>
                <a:latin typeface="Calibri"/>
                <a:ea typeface="+mn-ea"/>
                <a:cs typeface="+mn-cs"/>
              </a:rPr>
              <a:t>nd</a:t>
            </a:r>
            <a:r>
              <a:rPr kumimoji="0" lang="en-US" sz="10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ICES-2023-312, July 16-20, 2023</a:t>
            </a:r>
          </a:p>
        </p:txBody>
      </p:sp>
      <p:pic>
        <p:nvPicPr>
          <p:cNvPr id="8" name="Picture 7">
            <a:extLst>
              <a:ext uri="{FF2B5EF4-FFF2-40B4-BE49-F238E27FC236}">
                <a16:creationId xmlns:a16="http://schemas.microsoft.com/office/drawing/2014/main" id="{803F8B9F-DC75-F748-929F-3BDAD4E5D4BC}"/>
              </a:ext>
            </a:extLst>
          </p:cNvPr>
          <p:cNvPicPr>
            <a:picLocks noChangeAspect="1"/>
          </p:cNvPicPr>
          <p:nvPr/>
        </p:nvPicPr>
        <p:blipFill>
          <a:blip r:embed="rId3"/>
          <a:stretch>
            <a:fillRect/>
          </a:stretch>
        </p:blipFill>
        <p:spPr>
          <a:xfrm>
            <a:off x="2362200" y="1047717"/>
            <a:ext cx="6858000" cy="4991100"/>
          </a:xfrm>
          <a:prstGeom prst="rect">
            <a:avLst/>
          </a:prstGeom>
          <a:effectLst>
            <a:softEdge rad="63500"/>
          </a:effectLst>
        </p:spPr>
      </p:pic>
      <p:sp>
        <p:nvSpPr>
          <p:cNvPr id="5" name="Slide Number Placeholder 3">
            <a:extLst>
              <a:ext uri="{FF2B5EF4-FFF2-40B4-BE49-F238E27FC236}">
                <a16:creationId xmlns:a16="http://schemas.microsoft.com/office/drawing/2014/main" id="{16C36BE7-25A7-6F46-B21F-125D52C67FF0}"/>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6370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7DA1DE-C917-6306-C8A3-77518F253E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19700" y="2232062"/>
            <a:ext cx="6972300" cy="4525818"/>
          </a:xfrm>
          <a:prstGeom prst="rect">
            <a:avLst/>
          </a:prstGeom>
          <a:effectLst>
            <a:softEdge rad="63500"/>
          </a:effectLst>
        </p:spPr>
      </p:pic>
      <p:sp>
        <p:nvSpPr>
          <p:cNvPr id="2" name="Title 1">
            <a:extLst>
              <a:ext uri="{FF2B5EF4-FFF2-40B4-BE49-F238E27FC236}">
                <a16:creationId xmlns:a16="http://schemas.microsoft.com/office/drawing/2014/main" id="{0451E575-D7EC-344F-849B-7404F38E729F}"/>
              </a:ext>
            </a:extLst>
          </p:cNvPr>
          <p:cNvSpPr>
            <a:spLocks noGrp="1"/>
          </p:cNvSpPr>
          <p:nvPr>
            <p:ph type="title" idx="4294967295"/>
          </p:nvPr>
        </p:nvSpPr>
        <p:spPr>
          <a:xfrm>
            <a:off x="316641" y="26232"/>
            <a:ext cx="11588271" cy="892175"/>
          </a:xfrm>
        </p:spPr>
        <p:txBody>
          <a:bodyPr>
            <a:normAutofit/>
          </a:bodyPr>
          <a:lstStyle/>
          <a:p>
            <a:r>
              <a:rPr lang="en-US" sz="2400" dirty="0">
                <a:latin typeface="Helvetica" pitchFamily="2" charset="0"/>
              </a:rPr>
              <a:t>ISS ECLSS Recycling – Requires Many Integrated Systems</a:t>
            </a:r>
            <a:endParaRPr lang="en-US" sz="2400" dirty="0">
              <a:solidFill>
                <a:srgbClr val="FF0000"/>
              </a:solidFill>
              <a:latin typeface="Helvetica" pitchFamily="2" charset="0"/>
            </a:endParaRPr>
          </a:p>
        </p:txBody>
      </p:sp>
      <p:sp>
        <p:nvSpPr>
          <p:cNvPr id="3" name="Footer Placeholder 1">
            <a:extLst>
              <a:ext uri="{FF2B5EF4-FFF2-40B4-BE49-F238E27FC236}">
                <a16:creationId xmlns:a16="http://schemas.microsoft.com/office/drawing/2014/main" id="{FC0240D5-A35E-F6CE-3BE3-E60CA7BF891E}"/>
              </a:ext>
            </a:extLst>
          </p:cNvPr>
          <p:cNvSpPr txBox="1">
            <a:spLocks/>
          </p:cNvSpPr>
          <p:nvPr/>
        </p:nvSpPr>
        <p:spPr>
          <a:xfrm>
            <a:off x="316641" y="5992958"/>
            <a:ext cx="707863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defTabSz="457200">
              <a:buFont typeface="+mj-lt"/>
              <a:buAutoNum type="arabicPeriod"/>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Broyan, J.  L., McKinley, M., Stambaugh, I., Ruff, G.A., Owens, A.  C., ‘NASA Environmental Control and Life Support Technology Development and Maturation for Exploration: 2021 to 2022 Overview,’ 51st International Conference on Environmental Systems, St.  Paul, Minnesota, ICES-2022-281, July 10-14, 2022</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000" dirty="0">
                <a:solidFill>
                  <a:prstClr val="white"/>
                </a:solidFill>
                <a:latin typeface="Calibri"/>
              </a:rPr>
              <a:t>Ridley, A</a:t>
            </a:r>
            <a:r>
              <a:rPr kumimoji="0" lang="en-US" sz="1000" b="0" i="0" u="none" strike="noStrike" kern="1200" cap="none" spc="0" normalizeH="0" baseline="0" noProof="0" dirty="0">
                <a:ln>
                  <a:noFill/>
                </a:ln>
                <a:solidFill>
                  <a:prstClr val="white"/>
                </a:solidFill>
                <a:effectLst/>
                <a:uLnTx/>
                <a:uFillTx/>
                <a:latin typeface="Calibri"/>
                <a:ea typeface="+mn-ea"/>
                <a:cs typeface="+mn-cs"/>
              </a:rPr>
              <a:t>.H., et. al., International Space Station as a Testbed for Exploration Environmental Control and Life Support Systems – 2023 Status, - 52</a:t>
            </a:r>
            <a:r>
              <a:rPr kumimoji="0" lang="en-US" sz="1000" b="0" i="0" u="none" strike="noStrike" kern="1200" cap="none" spc="0" normalizeH="0" baseline="30000" noProof="0" dirty="0">
                <a:ln>
                  <a:noFill/>
                </a:ln>
                <a:solidFill>
                  <a:prstClr val="white"/>
                </a:solidFill>
                <a:effectLst/>
                <a:uLnTx/>
                <a:uFillTx/>
                <a:latin typeface="Calibri"/>
                <a:ea typeface="+mn-ea"/>
                <a:cs typeface="+mn-cs"/>
              </a:rPr>
              <a:t>nd</a:t>
            </a:r>
            <a:r>
              <a:rPr kumimoji="0" lang="en-US" sz="10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ICES-2023-259, July 16-20, 2023</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221564CB-87F4-5A06-D297-34C86512FE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490" y="737178"/>
            <a:ext cx="6972301" cy="3532127"/>
          </a:xfrm>
          <a:prstGeom prst="rect">
            <a:avLst/>
          </a:prstGeom>
          <a:effectLst>
            <a:softEdge rad="25400"/>
          </a:effectLst>
        </p:spPr>
      </p:pic>
      <p:cxnSp>
        <p:nvCxnSpPr>
          <p:cNvPr id="11" name="Straight Arrow Connector 10">
            <a:extLst>
              <a:ext uri="{FF2B5EF4-FFF2-40B4-BE49-F238E27FC236}">
                <a16:creationId xmlns:a16="http://schemas.microsoft.com/office/drawing/2014/main" id="{7D5DB508-625C-40BF-D77A-6EF864485A9A}"/>
              </a:ext>
            </a:extLst>
          </p:cNvPr>
          <p:cNvCxnSpPr>
            <a:cxnSpLocks/>
            <a:stCxn id="15" idx="1"/>
          </p:cNvCxnSpPr>
          <p:nvPr/>
        </p:nvCxnSpPr>
        <p:spPr>
          <a:xfrm flipH="1">
            <a:off x="9199418" y="2298369"/>
            <a:ext cx="1136073" cy="244726"/>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5006B5-B913-CD40-6D04-E2A73E6C89CB}"/>
              </a:ext>
            </a:extLst>
          </p:cNvPr>
          <p:cNvSpPr txBox="1"/>
          <p:nvPr/>
        </p:nvSpPr>
        <p:spPr>
          <a:xfrm>
            <a:off x="10335491" y="2182953"/>
            <a:ext cx="1034473" cy="230832"/>
          </a:xfrm>
          <a:prstGeom prst="rect">
            <a:avLst/>
          </a:prstGeom>
          <a:noFill/>
        </p:spPr>
        <p:txBody>
          <a:bodyPr wrap="square" rtlCol="0">
            <a:spAutoFit/>
          </a:bodyPr>
          <a:lstStyle/>
          <a:p>
            <a:r>
              <a:rPr lang="en-US" sz="900" b="1" dirty="0">
                <a:solidFill>
                  <a:srgbClr val="0000FF"/>
                </a:solidFill>
              </a:rPr>
              <a:t>Crew Quarters (4)</a:t>
            </a:r>
          </a:p>
        </p:txBody>
      </p:sp>
      <p:sp>
        <p:nvSpPr>
          <p:cNvPr id="22" name="TextBox 21">
            <a:extLst>
              <a:ext uri="{FF2B5EF4-FFF2-40B4-BE49-F238E27FC236}">
                <a16:creationId xmlns:a16="http://schemas.microsoft.com/office/drawing/2014/main" id="{1BC1F2F5-44A3-A124-5B99-37C61AB8A668}"/>
              </a:ext>
            </a:extLst>
          </p:cNvPr>
          <p:cNvSpPr txBox="1"/>
          <p:nvPr/>
        </p:nvSpPr>
        <p:spPr>
          <a:xfrm>
            <a:off x="204755" y="813386"/>
            <a:ext cx="263214" cy="276999"/>
          </a:xfrm>
          <a:prstGeom prst="rect">
            <a:avLst/>
          </a:prstGeom>
          <a:noFill/>
        </p:spPr>
        <p:txBody>
          <a:bodyPr wrap="none" rtlCol="0">
            <a:spAutoFit/>
          </a:bodyPr>
          <a:lstStyle/>
          <a:p>
            <a:r>
              <a:rPr lang="en-US" sz="1200" dirty="0"/>
              <a:t>1</a:t>
            </a:r>
          </a:p>
        </p:txBody>
      </p:sp>
      <p:sp>
        <p:nvSpPr>
          <p:cNvPr id="23" name="TextBox 22">
            <a:extLst>
              <a:ext uri="{FF2B5EF4-FFF2-40B4-BE49-F238E27FC236}">
                <a16:creationId xmlns:a16="http://schemas.microsoft.com/office/drawing/2014/main" id="{3A4A2230-C280-9EAF-65AA-DB57CCA98E07}"/>
              </a:ext>
            </a:extLst>
          </p:cNvPr>
          <p:cNvSpPr txBox="1"/>
          <p:nvPr/>
        </p:nvSpPr>
        <p:spPr>
          <a:xfrm>
            <a:off x="7174991" y="2364741"/>
            <a:ext cx="263214" cy="276999"/>
          </a:xfrm>
          <a:prstGeom prst="rect">
            <a:avLst/>
          </a:prstGeom>
          <a:noFill/>
        </p:spPr>
        <p:txBody>
          <a:bodyPr wrap="none" rtlCol="0">
            <a:spAutoFit/>
          </a:bodyPr>
          <a:lstStyle/>
          <a:p>
            <a:r>
              <a:rPr lang="en-US" sz="1200" dirty="0">
                <a:solidFill>
                  <a:schemeClr val="bg1"/>
                </a:solidFill>
              </a:rPr>
              <a:t>2</a:t>
            </a:r>
          </a:p>
        </p:txBody>
      </p:sp>
      <p:sp>
        <p:nvSpPr>
          <p:cNvPr id="5" name="Slide Number Placeholder 3">
            <a:extLst>
              <a:ext uri="{FF2B5EF4-FFF2-40B4-BE49-F238E27FC236}">
                <a16:creationId xmlns:a16="http://schemas.microsoft.com/office/drawing/2014/main" id="{ECAB2E58-B3ED-4683-C05B-2CE0A9A96960}"/>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70832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7DA1DE-C917-6306-C8A3-77518F253E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19700" y="2232062"/>
            <a:ext cx="6972300" cy="4525818"/>
          </a:xfrm>
          <a:prstGeom prst="rect">
            <a:avLst/>
          </a:prstGeom>
          <a:effectLst>
            <a:softEdge rad="63500"/>
          </a:effectLst>
        </p:spPr>
      </p:pic>
      <p:sp>
        <p:nvSpPr>
          <p:cNvPr id="13" name="Footer Placeholder 1">
            <a:extLst>
              <a:ext uri="{FF2B5EF4-FFF2-40B4-BE49-F238E27FC236}">
                <a16:creationId xmlns:a16="http://schemas.microsoft.com/office/drawing/2014/main" id="{6443B335-DA53-AA27-130C-3C534B3D30AD}"/>
              </a:ext>
            </a:extLst>
          </p:cNvPr>
          <p:cNvSpPr txBox="1">
            <a:spLocks/>
          </p:cNvSpPr>
          <p:nvPr/>
        </p:nvSpPr>
        <p:spPr>
          <a:xfrm>
            <a:off x="316641" y="5992958"/>
            <a:ext cx="707863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defTabSz="457200">
              <a:buFont typeface="+mj-lt"/>
              <a:buAutoNum type="arabicPeriod"/>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Broyan, J.  L., McKinley, M., Stambaugh, I., Ruff, G.A., Owens, A.  C., ‘NASA Environmental Control and Life Support Technology Development and Maturation for Exploration: 2021 to 2022 Overview,’ 51st International Conference on Environmental Systems, St.  Paul, Minnesota, ICES-2022-281, July 10-14, 2022</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000" dirty="0">
                <a:solidFill>
                  <a:prstClr val="white"/>
                </a:solidFill>
                <a:latin typeface="Calibri"/>
              </a:rPr>
              <a:t>Ridley, A</a:t>
            </a:r>
            <a:r>
              <a:rPr kumimoji="0" lang="en-US" sz="1000" b="0" i="0" u="none" strike="noStrike" kern="1200" cap="none" spc="0" normalizeH="0" baseline="0" noProof="0" dirty="0">
                <a:ln>
                  <a:noFill/>
                </a:ln>
                <a:solidFill>
                  <a:prstClr val="white"/>
                </a:solidFill>
                <a:effectLst/>
                <a:uLnTx/>
                <a:uFillTx/>
                <a:latin typeface="Calibri"/>
                <a:ea typeface="+mn-ea"/>
                <a:cs typeface="+mn-cs"/>
              </a:rPr>
              <a:t>.H., et. al., International Space Station as a Testbed for Exploration Environmental Control and Life Support Systems – 2023 Status, - 52</a:t>
            </a:r>
            <a:r>
              <a:rPr kumimoji="0" lang="en-US" sz="1000" b="0" i="0" u="none" strike="noStrike" kern="1200" cap="none" spc="0" normalizeH="0" baseline="30000" noProof="0" dirty="0">
                <a:ln>
                  <a:noFill/>
                </a:ln>
                <a:solidFill>
                  <a:prstClr val="white"/>
                </a:solidFill>
                <a:effectLst/>
                <a:uLnTx/>
                <a:uFillTx/>
                <a:latin typeface="Calibri"/>
                <a:ea typeface="+mn-ea"/>
                <a:cs typeface="+mn-cs"/>
              </a:rPr>
              <a:t>nd</a:t>
            </a:r>
            <a:r>
              <a:rPr kumimoji="0" lang="en-US" sz="10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ICES-2023-259, July 16-20, 2023</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451E575-D7EC-344F-849B-7404F38E729F}"/>
              </a:ext>
            </a:extLst>
          </p:cNvPr>
          <p:cNvSpPr>
            <a:spLocks noGrp="1"/>
          </p:cNvSpPr>
          <p:nvPr>
            <p:ph type="title" idx="4294967295"/>
          </p:nvPr>
        </p:nvSpPr>
        <p:spPr>
          <a:xfrm>
            <a:off x="316641" y="26232"/>
            <a:ext cx="11588271" cy="892175"/>
          </a:xfrm>
        </p:spPr>
        <p:txBody>
          <a:bodyPr>
            <a:normAutofit/>
          </a:bodyPr>
          <a:lstStyle/>
          <a:p>
            <a:r>
              <a:rPr lang="en-US" sz="2400" dirty="0">
                <a:latin typeface="Helvetica" pitchFamily="2" charset="0"/>
              </a:rPr>
              <a:t>ISS ECLSS Recycling – Lots of Processes and Challenges</a:t>
            </a:r>
            <a:endParaRPr lang="en-US" sz="2400" dirty="0">
              <a:solidFill>
                <a:srgbClr val="FF0000"/>
              </a:solidFill>
              <a:latin typeface="Helvetica" pitchFamily="2" charset="0"/>
            </a:endParaRPr>
          </a:p>
        </p:txBody>
      </p:sp>
      <p:pic>
        <p:nvPicPr>
          <p:cNvPr id="9" name="Picture 8">
            <a:extLst>
              <a:ext uri="{FF2B5EF4-FFF2-40B4-BE49-F238E27FC236}">
                <a16:creationId xmlns:a16="http://schemas.microsoft.com/office/drawing/2014/main" id="{221564CB-87F4-5A06-D297-34C86512FE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490" y="737178"/>
            <a:ext cx="6972301" cy="3532127"/>
          </a:xfrm>
          <a:prstGeom prst="rect">
            <a:avLst/>
          </a:prstGeom>
          <a:effectLst>
            <a:softEdge rad="25400"/>
          </a:effectLst>
        </p:spPr>
      </p:pic>
      <p:sp>
        <p:nvSpPr>
          <p:cNvPr id="22" name="TextBox 21">
            <a:extLst>
              <a:ext uri="{FF2B5EF4-FFF2-40B4-BE49-F238E27FC236}">
                <a16:creationId xmlns:a16="http://schemas.microsoft.com/office/drawing/2014/main" id="{1BC1F2F5-44A3-A124-5B99-37C61AB8A668}"/>
              </a:ext>
            </a:extLst>
          </p:cNvPr>
          <p:cNvSpPr txBox="1"/>
          <p:nvPr/>
        </p:nvSpPr>
        <p:spPr>
          <a:xfrm>
            <a:off x="204755" y="813386"/>
            <a:ext cx="263214" cy="276999"/>
          </a:xfrm>
          <a:prstGeom prst="rect">
            <a:avLst/>
          </a:prstGeom>
          <a:noFill/>
        </p:spPr>
        <p:txBody>
          <a:bodyPr wrap="none" rtlCol="0">
            <a:spAutoFit/>
          </a:bodyPr>
          <a:lstStyle/>
          <a:p>
            <a:r>
              <a:rPr lang="en-US" sz="1200" dirty="0"/>
              <a:t>1</a:t>
            </a:r>
          </a:p>
        </p:txBody>
      </p:sp>
      <p:sp>
        <p:nvSpPr>
          <p:cNvPr id="23" name="TextBox 22">
            <a:extLst>
              <a:ext uri="{FF2B5EF4-FFF2-40B4-BE49-F238E27FC236}">
                <a16:creationId xmlns:a16="http://schemas.microsoft.com/office/drawing/2014/main" id="{3A4A2230-C280-9EAF-65AA-DB57CCA98E07}"/>
              </a:ext>
            </a:extLst>
          </p:cNvPr>
          <p:cNvSpPr txBox="1"/>
          <p:nvPr/>
        </p:nvSpPr>
        <p:spPr>
          <a:xfrm>
            <a:off x="7174991" y="2364741"/>
            <a:ext cx="263214" cy="276999"/>
          </a:xfrm>
          <a:prstGeom prst="rect">
            <a:avLst/>
          </a:prstGeom>
          <a:noFill/>
        </p:spPr>
        <p:txBody>
          <a:bodyPr wrap="none" rtlCol="0">
            <a:spAutoFit/>
          </a:bodyPr>
          <a:lstStyle/>
          <a:p>
            <a:r>
              <a:rPr lang="en-US" sz="1200" dirty="0">
                <a:solidFill>
                  <a:schemeClr val="bg1"/>
                </a:solidFill>
              </a:rPr>
              <a:t>2</a:t>
            </a:r>
          </a:p>
        </p:txBody>
      </p:sp>
      <p:cxnSp>
        <p:nvCxnSpPr>
          <p:cNvPr id="8" name="Straight Arrow Connector 7">
            <a:extLst>
              <a:ext uri="{FF2B5EF4-FFF2-40B4-BE49-F238E27FC236}">
                <a16:creationId xmlns:a16="http://schemas.microsoft.com/office/drawing/2014/main" id="{4E328FE2-B299-267F-5215-0FCD74ED4C7E}"/>
              </a:ext>
            </a:extLst>
          </p:cNvPr>
          <p:cNvCxnSpPr>
            <a:cxnSpLocks/>
            <a:stCxn id="10" idx="1"/>
          </p:cNvCxnSpPr>
          <p:nvPr/>
        </p:nvCxnSpPr>
        <p:spPr>
          <a:xfrm flipH="1">
            <a:off x="9199418" y="2298369"/>
            <a:ext cx="1136073" cy="244726"/>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46FF4CC-6DF1-A268-91C6-34DBD59DFEF9}"/>
              </a:ext>
            </a:extLst>
          </p:cNvPr>
          <p:cNvSpPr txBox="1"/>
          <p:nvPr/>
        </p:nvSpPr>
        <p:spPr>
          <a:xfrm>
            <a:off x="10335491" y="2182953"/>
            <a:ext cx="1034473" cy="230832"/>
          </a:xfrm>
          <a:prstGeom prst="rect">
            <a:avLst/>
          </a:prstGeom>
          <a:noFill/>
        </p:spPr>
        <p:txBody>
          <a:bodyPr wrap="square" rtlCol="0">
            <a:spAutoFit/>
          </a:bodyPr>
          <a:lstStyle/>
          <a:p>
            <a:r>
              <a:rPr lang="en-US" sz="900" b="1" dirty="0">
                <a:solidFill>
                  <a:srgbClr val="0000FF"/>
                </a:solidFill>
              </a:rPr>
              <a:t>Crew Quarters (4)</a:t>
            </a:r>
          </a:p>
        </p:txBody>
      </p:sp>
      <p:sp>
        <p:nvSpPr>
          <p:cNvPr id="5" name="Rectangle 4">
            <a:extLst>
              <a:ext uri="{FF2B5EF4-FFF2-40B4-BE49-F238E27FC236}">
                <a16:creationId xmlns:a16="http://schemas.microsoft.com/office/drawing/2014/main" id="{E37DB970-9CBA-FE09-9CA6-995CEB734D53}"/>
              </a:ext>
            </a:extLst>
          </p:cNvPr>
          <p:cNvSpPr/>
          <p:nvPr/>
        </p:nvSpPr>
        <p:spPr>
          <a:xfrm>
            <a:off x="175490" y="737178"/>
            <a:ext cx="11588271" cy="6120822"/>
          </a:xfrm>
          <a:prstGeom prst="rect">
            <a:avLst/>
          </a:prstGeom>
          <a:solidFill>
            <a:srgbClr val="0000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020CCA5-4DB3-995B-1FC0-6EE57EC36BC3}"/>
              </a:ext>
            </a:extLst>
          </p:cNvPr>
          <p:cNvSpPr txBox="1"/>
          <p:nvPr/>
        </p:nvSpPr>
        <p:spPr>
          <a:xfrm>
            <a:off x="1025236" y="989854"/>
            <a:ext cx="4276437" cy="2092881"/>
          </a:xfrm>
          <a:prstGeom prst="rect">
            <a:avLst/>
          </a:prstGeom>
          <a:noFill/>
        </p:spPr>
        <p:txBody>
          <a:bodyPr wrap="square" rtlCol="0">
            <a:spAutoFit/>
          </a:bodyPr>
          <a:lstStyle/>
          <a:p>
            <a:r>
              <a:rPr lang="en-US" b="1" dirty="0">
                <a:solidFill>
                  <a:srgbClr val="00B0F0"/>
                </a:solidFill>
              </a:rPr>
              <a:t>Chemical processes include</a:t>
            </a:r>
          </a:p>
          <a:p>
            <a:pPr marL="176213" indent="-176213">
              <a:buFont typeface="Arial" panose="020B0604020202020204" pitchFamily="34" charset="0"/>
              <a:buChar char="•"/>
            </a:pPr>
            <a:r>
              <a:rPr lang="en-US" sz="1400" dirty="0">
                <a:solidFill>
                  <a:srgbClr val="00B0F0"/>
                </a:solidFill>
              </a:rPr>
              <a:t>Adsorption</a:t>
            </a:r>
          </a:p>
          <a:p>
            <a:pPr marL="176213" indent="-176213">
              <a:buFont typeface="Arial" panose="020B0604020202020204" pitchFamily="34" charset="0"/>
              <a:buChar char="•"/>
            </a:pPr>
            <a:r>
              <a:rPr lang="en-US" sz="1400" dirty="0">
                <a:solidFill>
                  <a:srgbClr val="00B0F0"/>
                </a:solidFill>
              </a:rPr>
              <a:t>Absorption </a:t>
            </a:r>
          </a:p>
          <a:p>
            <a:pPr marL="176213" indent="-176213">
              <a:buFont typeface="Arial" panose="020B0604020202020204" pitchFamily="34" charset="0"/>
              <a:buChar char="•"/>
            </a:pPr>
            <a:r>
              <a:rPr lang="en-US" sz="1400" dirty="0">
                <a:solidFill>
                  <a:srgbClr val="00B0F0"/>
                </a:solidFill>
              </a:rPr>
              <a:t>Thermo-catalytic reactions </a:t>
            </a:r>
          </a:p>
          <a:p>
            <a:pPr marL="176213" indent="-176213">
              <a:buFont typeface="Arial" panose="020B0604020202020204" pitchFamily="34" charset="0"/>
              <a:buChar char="•"/>
            </a:pPr>
            <a:r>
              <a:rPr lang="en-US" sz="1400" dirty="0">
                <a:solidFill>
                  <a:srgbClr val="00B0F0"/>
                </a:solidFill>
              </a:rPr>
              <a:t>Chemical deposition </a:t>
            </a:r>
          </a:p>
          <a:p>
            <a:pPr marL="176213" indent="-176213">
              <a:buFont typeface="Arial" panose="020B0604020202020204" pitchFamily="34" charset="0"/>
              <a:buChar char="•"/>
            </a:pPr>
            <a:r>
              <a:rPr lang="en-US" sz="1400" dirty="0">
                <a:solidFill>
                  <a:srgbClr val="00B0F0"/>
                </a:solidFill>
              </a:rPr>
              <a:t>Redox reactions </a:t>
            </a:r>
          </a:p>
          <a:p>
            <a:pPr marL="176213" indent="-176213">
              <a:buFont typeface="Arial" panose="020B0604020202020204" pitchFamily="34" charset="0"/>
              <a:buChar char="•"/>
            </a:pPr>
            <a:r>
              <a:rPr lang="en-US" sz="1400" dirty="0">
                <a:solidFill>
                  <a:srgbClr val="00B0F0"/>
                </a:solidFill>
              </a:rPr>
              <a:t>Electrolysis  </a:t>
            </a:r>
          </a:p>
          <a:p>
            <a:pPr marL="176213" indent="-176213">
              <a:buFont typeface="Arial" panose="020B0604020202020204" pitchFamily="34" charset="0"/>
              <a:buChar char="•"/>
            </a:pPr>
            <a:r>
              <a:rPr lang="en-US" sz="1400" dirty="0">
                <a:solidFill>
                  <a:srgbClr val="00B0F0"/>
                </a:solidFill>
              </a:rPr>
              <a:t>Precipitation</a:t>
            </a:r>
          </a:p>
          <a:p>
            <a:pPr marL="176213" indent="-176213">
              <a:buFont typeface="Arial" panose="020B0604020202020204" pitchFamily="34" charset="0"/>
              <a:buChar char="•"/>
            </a:pPr>
            <a:r>
              <a:rPr lang="en-US" sz="1400" dirty="0">
                <a:solidFill>
                  <a:srgbClr val="00B0F0"/>
                </a:solidFill>
              </a:rPr>
              <a:t>UV oxidation</a:t>
            </a:r>
          </a:p>
        </p:txBody>
      </p:sp>
      <p:sp>
        <p:nvSpPr>
          <p:cNvPr id="24" name="TextBox 23">
            <a:extLst>
              <a:ext uri="{FF2B5EF4-FFF2-40B4-BE49-F238E27FC236}">
                <a16:creationId xmlns:a16="http://schemas.microsoft.com/office/drawing/2014/main" id="{547909A6-B22C-DBBC-36E5-4DAFB5181A98}"/>
              </a:ext>
            </a:extLst>
          </p:cNvPr>
          <p:cNvSpPr txBox="1"/>
          <p:nvPr/>
        </p:nvSpPr>
        <p:spPr>
          <a:xfrm>
            <a:off x="1025236" y="3797589"/>
            <a:ext cx="4276437" cy="2308324"/>
          </a:xfrm>
          <a:prstGeom prst="rect">
            <a:avLst/>
          </a:prstGeom>
          <a:noFill/>
        </p:spPr>
        <p:txBody>
          <a:bodyPr wrap="square" rtlCol="0">
            <a:spAutoFit/>
          </a:bodyPr>
          <a:lstStyle/>
          <a:p>
            <a:r>
              <a:rPr lang="en-US" b="1" dirty="0">
                <a:solidFill>
                  <a:srgbClr val="00B0F0"/>
                </a:solidFill>
              </a:rPr>
              <a:t>Physical processes include</a:t>
            </a:r>
          </a:p>
          <a:p>
            <a:pPr marL="176213" indent="-176213">
              <a:buFont typeface="Arial" panose="020B0604020202020204" pitchFamily="34" charset="0"/>
              <a:buChar char="•"/>
            </a:pPr>
            <a:r>
              <a:rPr lang="en-US" sz="1400" dirty="0">
                <a:solidFill>
                  <a:srgbClr val="00B0F0"/>
                </a:solidFill>
              </a:rPr>
              <a:t>Flow distribution</a:t>
            </a:r>
          </a:p>
          <a:p>
            <a:pPr marL="176213" indent="-176213">
              <a:buFont typeface="Arial" panose="020B0604020202020204" pitchFamily="34" charset="0"/>
              <a:buChar char="•"/>
            </a:pPr>
            <a:r>
              <a:rPr lang="en-US" sz="1400" dirty="0">
                <a:solidFill>
                  <a:srgbClr val="00B0F0"/>
                </a:solidFill>
              </a:rPr>
              <a:t>Filtration</a:t>
            </a:r>
          </a:p>
          <a:p>
            <a:pPr marL="176213" indent="-176213">
              <a:buFont typeface="Arial" panose="020B0604020202020204" pitchFamily="34" charset="0"/>
              <a:buChar char="•"/>
            </a:pPr>
            <a:r>
              <a:rPr lang="en-US" sz="1400" dirty="0">
                <a:solidFill>
                  <a:srgbClr val="00B0F0"/>
                </a:solidFill>
              </a:rPr>
              <a:t>Heating and cooling of materials</a:t>
            </a:r>
          </a:p>
          <a:p>
            <a:pPr marL="176213" indent="-176213">
              <a:buFont typeface="Arial" panose="020B0604020202020204" pitchFamily="34" charset="0"/>
              <a:buChar char="•"/>
            </a:pPr>
            <a:r>
              <a:rPr lang="en-US" sz="1400" dirty="0">
                <a:solidFill>
                  <a:srgbClr val="00B0F0"/>
                </a:solidFill>
              </a:rPr>
              <a:t>Low temperature-pressure boiling</a:t>
            </a:r>
          </a:p>
          <a:p>
            <a:pPr marL="176213" indent="-176213">
              <a:buFont typeface="Arial" panose="020B0604020202020204" pitchFamily="34" charset="0"/>
              <a:buChar char="•"/>
            </a:pPr>
            <a:r>
              <a:rPr lang="en-US" sz="1400" dirty="0">
                <a:solidFill>
                  <a:srgbClr val="00B0F0"/>
                </a:solidFill>
              </a:rPr>
              <a:t>Centrifugal gas-liquid separation</a:t>
            </a:r>
          </a:p>
          <a:p>
            <a:pPr marL="176213" indent="-176213">
              <a:buFont typeface="Arial" panose="020B0604020202020204" pitchFamily="34" charset="0"/>
              <a:buChar char="•"/>
            </a:pPr>
            <a:r>
              <a:rPr lang="en-US" sz="1400" dirty="0">
                <a:solidFill>
                  <a:srgbClr val="00B0F0"/>
                </a:solidFill>
              </a:rPr>
              <a:t>Membrane gas-gas and gas-liquid separation</a:t>
            </a:r>
          </a:p>
          <a:p>
            <a:pPr marL="176213" indent="-176213">
              <a:buFont typeface="Arial" panose="020B0604020202020204" pitchFamily="34" charset="0"/>
              <a:buChar char="•"/>
            </a:pPr>
            <a:r>
              <a:rPr lang="en-US" sz="1400" dirty="0">
                <a:solidFill>
                  <a:srgbClr val="00B0F0"/>
                </a:solidFill>
              </a:rPr>
              <a:t>Precise chemical additions </a:t>
            </a:r>
          </a:p>
          <a:p>
            <a:pPr marL="176213" indent="-176213">
              <a:buFont typeface="Arial" panose="020B0604020202020204" pitchFamily="34" charset="0"/>
              <a:buChar char="•"/>
            </a:pPr>
            <a:r>
              <a:rPr lang="en-US" sz="1400" dirty="0">
                <a:solidFill>
                  <a:srgbClr val="00B0F0"/>
                </a:solidFill>
              </a:rPr>
              <a:t>Microbubble gas introduction</a:t>
            </a:r>
          </a:p>
          <a:p>
            <a:pPr marL="176213" indent="-176213">
              <a:buFont typeface="Arial" panose="020B0604020202020204" pitchFamily="34" charset="0"/>
              <a:buChar char="•"/>
            </a:pPr>
            <a:r>
              <a:rPr lang="en-US" sz="1400" dirty="0">
                <a:solidFill>
                  <a:srgbClr val="00B0F0"/>
                </a:solidFill>
              </a:rPr>
              <a:t>Controlled venting to space</a:t>
            </a:r>
          </a:p>
        </p:txBody>
      </p:sp>
      <p:sp>
        <p:nvSpPr>
          <p:cNvPr id="7" name="TextBox 6">
            <a:extLst>
              <a:ext uri="{FF2B5EF4-FFF2-40B4-BE49-F238E27FC236}">
                <a16:creationId xmlns:a16="http://schemas.microsoft.com/office/drawing/2014/main" id="{FF723C86-026F-4413-195F-0B5A8F6BB407}"/>
              </a:ext>
            </a:extLst>
          </p:cNvPr>
          <p:cNvSpPr txBox="1"/>
          <p:nvPr/>
        </p:nvSpPr>
        <p:spPr>
          <a:xfrm>
            <a:off x="7217100" y="2260358"/>
            <a:ext cx="4546661" cy="2739211"/>
          </a:xfrm>
          <a:prstGeom prst="rect">
            <a:avLst/>
          </a:prstGeom>
          <a:noFill/>
        </p:spPr>
        <p:txBody>
          <a:bodyPr wrap="square" rtlCol="0">
            <a:spAutoFit/>
          </a:bodyPr>
          <a:lstStyle/>
          <a:p>
            <a:r>
              <a:rPr lang="en-US" b="1" dirty="0">
                <a:solidFill>
                  <a:srgbClr val="FFC000"/>
                </a:solidFill>
              </a:rPr>
              <a:t>Long term system operation is challenging</a:t>
            </a:r>
          </a:p>
          <a:p>
            <a:pPr marL="176213" indent="-176213">
              <a:buFont typeface="Arial" panose="020B0604020202020204" pitchFamily="34" charset="0"/>
              <a:buChar char="•"/>
            </a:pPr>
            <a:r>
              <a:rPr lang="en-US" sz="1400" dirty="0">
                <a:solidFill>
                  <a:srgbClr val="FFC000"/>
                </a:solidFill>
              </a:rPr>
              <a:t>Troubleshooting supported by ground mission control and large number of system matter experts</a:t>
            </a:r>
          </a:p>
          <a:p>
            <a:pPr marL="176213" indent="-176213">
              <a:buFont typeface="Arial" panose="020B0604020202020204" pitchFamily="34" charset="0"/>
              <a:buChar char="•"/>
            </a:pPr>
            <a:r>
              <a:rPr lang="en-US" sz="1400" dirty="0">
                <a:solidFill>
                  <a:srgbClr val="FFC000"/>
                </a:solidFill>
              </a:rPr>
              <a:t>Components wear out and must be resupplied regularly from Earth</a:t>
            </a:r>
          </a:p>
          <a:p>
            <a:pPr marL="176213" indent="-176213">
              <a:buFont typeface="Arial" panose="020B0604020202020204" pitchFamily="34" charset="0"/>
              <a:buChar char="•"/>
            </a:pPr>
            <a:r>
              <a:rPr lang="en-US" sz="1400" dirty="0">
                <a:solidFill>
                  <a:srgbClr val="FFC000"/>
                </a:solidFill>
              </a:rPr>
              <a:t>Microgravity can cause fluids to migrate to unexpected locations</a:t>
            </a:r>
          </a:p>
          <a:p>
            <a:pPr marL="176213" indent="-176213">
              <a:buFont typeface="Arial" panose="020B0604020202020204" pitchFamily="34" charset="0"/>
              <a:buChar char="•"/>
            </a:pPr>
            <a:r>
              <a:rPr lang="en-US" sz="1400" dirty="0">
                <a:solidFill>
                  <a:srgbClr val="FFC000"/>
                </a:solidFill>
              </a:rPr>
              <a:t>Trace air and water contaminants buildup and change hydrophilic and hydrophobic surfaces and degrade chemical catalysts and membranes</a:t>
            </a:r>
          </a:p>
          <a:p>
            <a:pPr marL="176213" indent="-176213">
              <a:buFont typeface="Arial" panose="020B0604020202020204" pitchFamily="34" charset="0"/>
              <a:buChar char="•"/>
            </a:pPr>
            <a:r>
              <a:rPr lang="en-US" sz="1400" dirty="0">
                <a:solidFill>
                  <a:srgbClr val="FFC000"/>
                </a:solidFill>
              </a:rPr>
              <a:t>Microbial control without the strong chemicals and large amounts of water used on Earth can cause biofouling</a:t>
            </a:r>
          </a:p>
        </p:txBody>
      </p:sp>
      <p:sp>
        <p:nvSpPr>
          <p:cNvPr id="12" name="Slide Number Placeholder 3">
            <a:extLst>
              <a:ext uri="{FF2B5EF4-FFF2-40B4-BE49-F238E27FC236}">
                <a16:creationId xmlns:a16="http://schemas.microsoft.com/office/drawing/2014/main" id="{C23E9704-5B96-7110-4B8A-87B126711090}"/>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416240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2000"/>
                            </p:stCondLst>
                            <p:childTnLst>
                              <p:par>
                                <p:cTn id="9" presetID="10" presetClass="entr" presetSubtype="0" fill="hold" grpId="0" nodeType="afterEffect">
                                  <p:stCondLst>
                                    <p:cond delay="60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8500"/>
                            </p:stCondLst>
                            <p:childTnLst>
                              <p:par>
                                <p:cTn id="13" presetID="10" presetClass="entr" presetSubtype="0" fill="hold" grpId="0" nodeType="afterEffect">
                                  <p:stCondLst>
                                    <p:cond delay="8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FC42FA-29C3-0143-A5E7-C14B524D30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23604" y="0"/>
            <a:ext cx="9768396" cy="6858000"/>
          </a:xfrm>
          <a:prstGeom prst="rect">
            <a:avLst/>
          </a:prstGeom>
        </p:spPr>
      </p:pic>
      <p:sp>
        <p:nvSpPr>
          <p:cNvPr id="2" name="Title 4">
            <a:extLst>
              <a:ext uri="{FF2B5EF4-FFF2-40B4-BE49-F238E27FC236}">
                <a16:creationId xmlns:a16="http://schemas.microsoft.com/office/drawing/2014/main" id="{E8800C3F-07BC-A231-FDEE-F4D7B0CC66D5}"/>
              </a:ext>
            </a:extLst>
          </p:cNvPr>
          <p:cNvSpPr txBox="1">
            <a:spLocks/>
          </p:cNvSpPr>
          <p:nvPr/>
        </p:nvSpPr>
        <p:spPr>
          <a:xfrm>
            <a:off x="0" y="3639128"/>
            <a:ext cx="12192000" cy="766618"/>
          </a:xfrm>
          <a:prstGeom prst="rect">
            <a:avLst/>
          </a:prstGeom>
          <a:solidFill>
            <a:srgbClr val="4F81BD">
              <a:alpha val="50196"/>
            </a:srgbClr>
          </a:solidFill>
        </p:spPr>
        <p:txBody>
          <a:bodyPr/>
          <a:lstStyle>
            <a:lvl1pPr marL="0" marR="0" indent="0" algn="ctr" defTabSz="457200" rtl="0" eaLnBrk="1" fontAlgn="auto" latinLnBrk="0" hangingPunct="1">
              <a:lnSpc>
                <a:spcPct val="100000"/>
              </a:lnSpc>
              <a:spcBef>
                <a:spcPct val="0"/>
              </a:spcBef>
              <a:spcAft>
                <a:spcPts val="0"/>
              </a:spcAft>
              <a:buClrTx/>
              <a:buSzTx/>
              <a:buFontTx/>
              <a:buNone/>
              <a:tabLst/>
              <a:defRPr sz="3600" kern="1200">
                <a:solidFill>
                  <a:schemeClr val="tx1"/>
                </a:solidFill>
                <a:latin typeface="+mj-lt"/>
                <a:ea typeface="+mj-ea"/>
                <a:cs typeface="+mj-cs"/>
              </a:defRPr>
            </a:lvl1pPr>
          </a:lstStyle>
          <a:p>
            <a:r>
              <a:rPr lang="en-US" sz="4000" dirty="0">
                <a:solidFill>
                  <a:srgbClr val="FFFFFF"/>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Mars ECLSS Evolution</a:t>
            </a:r>
          </a:p>
        </p:txBody>
      </p:sp>
      <p:sp>
        <p:nvSpPr>
          <p:cNvPr id="4" name="Slide Number Placeholder 3">
            <a:extLst>
              <a:ext uri="{FF2B5EF4-FFF2-40B4-BE49-F238E27FC236}">
                <a16:creationId xmlns:a16="http://schemas.microsoft.com/office/drawing/2014/main" id="{74124B52-778C-1F78-4712-33193D789964}"/>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4046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203B-DCE5-4395-82F4-F50919C46DAA}"/>
              </a:ext>
            </a:extLst>
          </p:cNvPr>
          <p:cNvSpPr>
            <a:spLocks noGrp="1"/>
          </p:cNvSpPr>
          <p:nvPr>
            <p:ph type="title"/>
          </p:nvPr>
        </p:nvSpPr>
        <p:spPr/>
        <p:txBody>
          <a:bodyPr>
            <a:normAutofit fontScale="90000"/>
          </a:bodyPr>
          <a:lstStyle/>
          <a:p>
            <a:r>
              <a:rPr lang="en-US" sz="2700" dirty="0"/>
              <a:t>Mission</a:t>
            </a:r>
            <a:r>
              <a:rPr lang="en-US" dirty="0"/>
              <a:t> Endurance - Strong Influence on Technology Development</a:t>
            </a:r>
          </a:p>
        </p:txBody>
      </p:sp>
      <p:sp>
        <p:nvSpPr>
          <p:cNvPr id="3" name="Content Placeholder 2">
            <a:extLst>
              <a:ext uri="{FF2B5EF4-FFF2-40B4-BE49-F238E27FC236}">
                <a16:creationId xmlns:a16="http://schemas.microsoft.com/office/drawing/2014/main" id="{E9941CA9-75B9-4123-8193-2FE2A9A79ACA}"/>
              </a:ext>
            </a:extLst>
          </p:cNvPr>
          <p:cNvSpPr>
            <a:spLocks noGrp="1"/>
          </p:cNvSpPr>
          <p:nvPr>
            <p:ph idx="1"/>
          </p:nvPr>
        </p:nvSpPr>
        <p:spPr>
          <a:xfrm>
            <a:off x="203200" y="921173"/>
            <a:ext cx="4911433" cy="5715017"/>
          </a:xfrm>
        </p:spPr>
        <p:txBody>
          <a:bodyPr/>
          <a:lstStyle/>
          <a:p>
            <a:r>
              <a:rPr lang="en-US" sz="1600" dirty="0"/>
              <a:t>Mars missions require unprecedented endurance</a:t>
            </a:r>
          </a:p>
          <a:p>
            <a:r>
              <a:rPr lang="en-US" sz="1600" dirty="0"/>
              <a:t>Short mission durations have not </a:t>
            </a:r>
            <a:br>
              <a:rPr lang="en-US" sz="1600" dirty="0"/>
            </a:br>
            <a:r>
              <a:rPr lang="en-US" sz="1600" dirty="0"/>
              <a:t>occurred since Apollo</a:t>
            </a:r>
          </a:p>
          <a:p>
            <a:r>
              <a:rPr lang="en-US" sz="1600" dirty="0"/>
              <a:t>ISS Commercial Crew – ~8-36</a:t>
            </a:r>
            <a:r>
              <a:rPr lang="en-US" sz="1600" dirty="0">
                <a:solidFill>
                  <a:srgbClr val="FF0000"/>
                </a:solidFill>
              </a:rPr>
              <a:t> </a:t>
            </a:r>
            <a:r>
              <a:rPr lang="en-US" sz="1600" dirty="0"/>
              <a:t>hours ug</a:t>
            </a:r>
          </a:p>
          <a:p>
            <a:pPr lvl="1"/>
            <a:r>
              <a:rPr lang="en-US" sz="1600" dirty="0"/>
              <a:t>SpaceX &amp; Boeing proprietary</a:t>
            </a:r>
          </a:p>
          <a:p>
            <a:r>
              <a:rPr lang="en-US" sz="1600" dirty="0"/>
              <a:t>Human Landing System - ~10 days ug+ </a:t>
            </a:r>
            <a:br>
              <a:rPr lang="en-US" sz="1600" dirty="0"/>
            </a:br>
            <a:r>
              <a:rPr lang="en-US" sz="1600" dirty="0"/>
              <a:t>7-30 days lunar surface</a:t>
            </a:r>
          </a:p>
          <a:p>
            <a:r>
              <a:rPr lang="en-US" sz="1600" dirty="0"/>
              <a:t>Test Verified Reliablity will be critical</a:t>
            </a:r>
          </a:p>
        </p:txBody>
      </p:sp>
      <p:sp>
        <p:nvSpPr>
          <p:cNvPr id="4" name="Slide Number Placeholder 3">
            <a:extLst>
              <a:ext uri="{FF2B5EF4-FFF2-40B4-BE49-F238E27FC236}">
                <a16:creationId xmlns:a16="http://schemas.microsoft.com/office/drawing/2014/main" id="{A67F0EC3-55A0-4E80-B419-C5B2FD005C5E}"/>
              </a:ext>
            </a:extLst>
          </p:cNvPr>
          <p:cNvSpPr>
            <a:spLocks noGrp="1"/>
          </p:cNvSpPr>
          <p:nvPr>
            <p:ph type="sldNum" sz="quarter" idx="10"/>
          </p:nvPr>
        </p:nvSpPr>
        <p:spPr>
          <a:xfrm>
            <a:off x="934720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1000" kern="1200">
                <a:solidFill>
                  <a:srgbClr val="000000"/>
                </a:solidFill>
                <a:latin typeface="Arial"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lang="en-US" altLang="x-none" smtClean="0"/>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x-none" sz="1000" b="0" i="0" u="none" strike="noStrike" kern="1200" cap="none" spc="0" normalizeH="0" baseline="0" noProof="0" dirty="0">
              <a:ln>
                <a:noFill/>
              </a:ln>
              <a:solidFill>
                <a:srgbClr val="000000"/>
              </a:solidFill>
              <a:effectLst/>
              <a:uLnTx/>
              <a:uFillTx/>
              <a:latin typeface="Arial" charset="0"/>
              <a:ea typeface="+mn-ea"/>
              <a:cs typeface="+mn-cs"/>
            </a:endParaRPr>
          </a:p>
        </p:txBody>
      </p:sp>
      <p:grpSp>
        <p:nvGrpSpPr>
          <p:cNvPr id="21" name="Group 20">
            <a:extLst>
              <a:ext uri="{FF2B5EF4-FFF2-40B4-BE49-F238E27FC236}">
                <a16:creationId xmlns:a16="http://schemas.microsoft.com/office/drawing/2014/main" id="{43614986-96A8-4017-A692-1603472FF929}"/>
              </a:ext>
            </a:extLst>
          </p:cNvPr>
          <p:cNvGrpSpPr/>
          <p:nvPr/>
        </p:nvGrpSpPr>
        <p:grpSpPr>
          <a:xfrm>
            <a:off x="4434989" y="1473023"/>
            <a:ext cx="7772400" cy="4731755"/>
            <a:chOff x="3263212" y="1771039"/>
            <a:chExt cx="7772400" cy="4731755"/>
          </a:xfrm>
        </p:grpSpPr>
        <p:grpSp>
          <p:nvGrpSpPr>
            <p:cNvPr id="5" name="Group 4">
              <a:extLst>
                <a:ext uri="{FF2B5EF4-FFF2-40B4-BE49-F238E27FC236}">
                  <a16:creationId xmlns:a16="http://schemas.microsoft.com/office/drawing/2014/main" id="{B3506EE3-D303-4E71-94A0-ABA183A1316E}"/>
                </a:ext>
              </a:extLst>
            </p:cNvPr>
            <p:cNvGrpSpPr/>
            <p:nvPr/>
          </p:nvGrpSpPr>
          <p:grpSpPr>
            <a:xfrm>
              <a:off x="3263212" y="1771039"/>
              <a:ext cx="7772400" cy="4731755"/>
              <a:chOff x="3263212" y="1771039"/>
              <a:chExt cx="7772400" cy="4731755"/>
            </a:xfrm>
          </p:grpSpPr>
          <p:pic>
            <p:nvPicPr>
              <p:cNvPr id="6" name="Picture 5">
                <a:extLst>
                  <a:ext uri="{FF2B5EF4-FFF2-40B4-BE49-F238E27FC236}">
                    <a16:creationId xmlns:a16="http://schemas.microsoft.com/office/drawing/2014/main" id="{37C20A4B-5B83-42A6-80F8-345AE9058D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63212" y="1771039"/>
                <a:ext cx="7772400" cy="4731755"/>
              </a:xfrm>
              <a:prstGeom prst="rect">
                <a:avLst/>
              </a:prstGeom>
            </p:spPr>
          </p:pic>
          <p:sp>
            <p:nvSpPr>
              <p:cNvPr id="7" name="TextBox 6">
                <a:extLst>
                  <a:ext uri="{FF2B5EF4-FFF2-40B4-BE49-F238E27FC236}">
                    <a16:creationId xmlns:a16="http://schemas.microsoft.com/office/drawing/2014/main" id="{4604D872-1006-4277-8BC2-03B924EE5741}"/>
                  </a:ext>
                </a:extLst>
              </p:cNvPr>
              <p:cNvSpPr txBox="1"/>
              <p:nvPr/>
            </p:nvSpPr>
            <p:spPr>
              <a:xfrm>
                <a:off x="4285459" y="2409049"/>
                <a:ext cx="5136248" cy="1246495"/>
              </a:xfrm>
              <a:prstGeom prst="rect">
                <a:avLst/>
              </a:prstGeom>
              <a:solidFill>
                <a:srgbClr val="FFFFFF">
                  <a:alpha val="60000"/>
                </a:srgbClr>
              </a:solidFill>
            </p:spPr>
            <p:txBody>
              <a:bodyPr wrap="square" rtlCol="0">
                <a:spAutoFit/>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1" i="0" u="sng" strike="noStrike" kern="1200" cap="none" spc="0" normalizeH="0" baseline="0" noProof="0" dirty="0">
                    <a:ln>
                      <a:noFill/>
                    </a:ln>
                    <a:solidFill>
                      <a:srgbClr val="0066B3"/>
                    </a:solidFill>
                    <a:effectLst/>
                    <a:uLnTx/>
                    <a:uFillTx/>
                    <a:latin typeface="Arial"/>
                    <a:ea typeface="+mn-ea"/>
                    <a:cs typeface="Arial"/>
                  </a:rPr>
                  <a:t>Endurance</a:t>
                </a:r>
                <a:r>
                  <a:rPr kumimoji="0" lang="en-US" sz="1400" b="0" i="0" u="none" strike="noStrike" kern="1200" cap="none" spc="0" normalizeH="0" baseline="0" noProof="0" dirty="0">
                    <a:ln>
                      <a:noFill/>
                    </a:ln>
                    <a:solidFill>
                      <a:srgbClr val="0066B3"/>
                    </a:solidFill>
                    <a:effectLst/>
                    <a:uLnTx/>
                    <a:uFillTx/>
                    <a:latin typeface="Arial"/>
                    <a:ea typeface="+mn-ea"/>
                    <a:cs typeface="Arial"/>
                  </a:rPr>
                  <a:t> (crewed time between resupply) will be an order of magnitude greater challenge for crewed Mars missions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66B3"/>
                    </a:solidFill>
                    <a:effectLst/>
                    <a:uLnTx/>
                    <a:uFillTx/>
                    <a:latin typeface="Arial"/>
                    <a:ea typeface="+mn-ea"/>
                    <a:cs typeface="Arial"/>
                  </a:rPr>
                  <a:t>Absence of logistics resupply opportunities and an extremely limited abort capability drives the need for an updated logistics strategy to ensure a high level of </a:t>
                </a:r>
                <a:r>
                  <a:rPr kumimoji="0" lang="en-US" sz="1400" b="1" i="0" u="sng" strike="noStrike" kern="1200" cap="none" spc="0" normalizeH="0" baseline="0" noProof="0" dirty="0">
                    <a:ln>
                      <a:noFill/>
                    </a:ln>
                    <a:solidFill>
                      <a:srgbClr val="0066B3"/>
                    </a:solidFill>
                    <a:effectLst/>
                    <a:uLnTx/>
                    <a:uFillTx/>
                    <a:latin typeface="Arial"/>
                    <a:ea typeface="+mn-ea"/>
                    <a:cs typeface="Arial"/>
                  </a:rPr>
                  <a:t>crew safety</a:t>
                </a:r>
                <a:endParaRPr kumimoji="0" lang="en-US" sz="1400" b="0" i="0" u="none" strike="noStrike" kern="1200" cap="none" spc="0" normalizeH="0" baseline="0" noProof="0" dirty="0">
                  <a:ln>
                    <a:noFill/>
                  </a:ln>
                  <a:solidFill>
                    <a:srgbClr val="0066B3"/>
                  </a:solidFill>
                  <a:effectLst/>
                  <a:uLnTx/>
                  <a:uFillTx/>
                  <a:latin typeface="Arial"/>
                  <a:ea typeface="+mn-ea"/>
                  <a:cs typeface="Arial"/>
                </a:endParaRPr>
              </a:p>
            </p:txBody>
          </p:sp>
          <p:sp>
            <p:nvSpPr>
              <p:cNvPr id="8" name="TextBox 7">
                <a:extLst>
                  <a:ext uri="{FF2B5EF4-FFF2-40B4-BE49-F238E27FC236}">
                    <a16:creationId xmlns:a16="http://schemas.microsoft.com/office/drawing/2014/main" id="{58ED0CD3-606E-4876-8E68-5692B4D01AEC}"/>
                  </a:ext>
                </a:extLst>
              </p:cNvPr>
              <p:cNvSpPr txBox="1"/>
              <p:nvPr/>
            </p:nvSpPr>
            <p:spPr>
              <a:xfrm>
                <a:off x="6148115" y="4736092"/>
                <a:ext cx="2793933"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a:ea typeface="+mn-ea"/>
                    <a:cs typeface="Arial"/>
                  </a:rPr>
                  <a:t>Maximum previous on-orbit experience:</a:t>
                </a:r>
                <a:br>
                  <a:rPr kumimoji="0" lang="en-US" sz="1050" b="0" i="1" u="none" strike="noStrike" kern="1200" cap="none" spc="0" normalizeH="0" baseline="0" noProof="0" dirty="0">
                    <a:ln>
                      <a:noFill/>
                    </a:ln>
                    <a:solidFill>
                      <a:prstClr val="black"/>
                    </a:solidFill>
                    <a:effectLst/>
                    <a:uLnTx/>
                    <a:uFillTx/>
                    <a:latin typeface="Arial"/>
                    <a:ea typeface="+mn-ea"/>
                    <a:cs typeface="Arial"/>
                  </a:rPr>
                </a:br>
                <a:r>
                  <a:rPr kumimoji="0" lang="en-US" sz="1050" b="0" i="1" u="none" strike="noStrike" kern="1200" cap="none" spc="0" normalizeH="0" baseline="0" noProof="0" dirty="0">
                    <a:ln>
                      <a:noFill/>
                    </a:ln>
                    <a:solidFill>
                      <a:prstClr val="black"/>
                    </a:solidFill>
                    <a:effectLst/>
                    <a:uLnTx/>
                    <a:uFillTx/>
                    <a:latin typeface="Arial"/>
                    <a:ea typeface="+mn-ea"/>
                    <a:cs typeface="Arial"/>
                  </a:rPr>
                  <a:t>up to </a:t>
                </a:r>
                <a:r>
                  <a:rPr kumimoji="0" lang="en-US" sz="1050" b="1" i="1" u="none" strike="noStrike" kern="1200" cap="none" spc="0" normalizeH="0" baseline="0" noProof="0" dirty="0">
                    <a:ln>
                      <a:noFill/>
                    </a:ln>
                    <a:solidFill>
                      <a:srgbClr val="00B050"/>
                    </a:solidFill>
                    <a:effectLst/>
                    <a:uLnTx/>
                    <a:uFillTx/>
                    <a:latin typeface="Arial"/>
                    <a:ea typeface="+mn-ea"/>
                    <a:cs typeface="Arial"/>
                  </a:rPr>
                  <a:t>119 days</a:t>
                </a:r>
                <a:r>
                  <a:rPr kumimoji="0" lang="en-US" sz="1050" b="1" i="1" u="none" strike="noStrike" kern="1200" cap="none" spc="0" normalizeH="0" baseline="0" noProof="0" dirty="0">
                    <a:ln>
                      <a:noFill/>
                    </a:ln>
                    <a:solidFill>
                      <a:prstClr val="black"/>
                    </a:solidFill>
                    <a:effectLst/>
                    <a:uLnTx/>
                    <a:uFillTx/>
                    <a:latin typeface="Arial"/>
                    <a:ea typeface="+mn-ea"/>
                    <a:cs typeface="Arial"/>
                  </a:rPr>
                  <a:t> </a:t>
                </a:r>
                <a:r>
                  <a:rPr kumimoji="0" lang="en-US" sz="1050" b="0" i="1" u="none" strike="noStrike" kern="1200" cap="none" spc="0" normalizeH="0" baseline="0" noProof="0" dirty="0">
                    <a:ln>
                      <a:noFill/>
                    </a:ln>
                    <a:solidFill>
                      <a:prstClr val="black"/>
                    </a:solidFill>
                    <a:effectLst/>
                    <a:uLnTx/>
                    <a:uFillTx/>
                    <a:latin typeface="Arial"/>
                    <a:ea typeface="+mn-ea"/>
                    <a:cs typeface="Arial"/>
                  </a:rPr>
                  <a:t>without logistics resupply</a:t>
                </a:r>
              </a:p>
            </p:txBody>
          </p:sp>
          <p:sp>
            <p:nvSpPr>
              <p:cNvPr id="9" name="Right Brace 8">
                <a:extLst>
                  <a:ext uri="{FF2B5EF4-FFF2-40B4-BE49-F238E27FC236}">
                    <a16:creationId xmlns:a16="http://schemas.microsoft.com/office/drawing/2014/main" id="{380BC0C3-D104-432F-80E8-E70977C0A1D1}"/>
                  </a:ext>
                </a:extLst>
              </p:cNvPr>
              <p:cNvSpPr/>
              <p:nvPr/>
            </p:nvSpPr>
            <p:spPr>
              <a:xfrm rot="5400000" flipH="1">
                <a:off x="7034969" y="2411862"/>
                <a:ext cx="136187" cy="5635209"/>
              </a:xfrm>
              <a:prstGeom prst="rightBrace">
                <a:avLst>
                  <a:gd name="adj1" fmla="val 8333"/>
                  <a:gd name="adj2" fmla="val 54986"/>
                </a:avLst>
              </a:prstGeom>
              <a:ln w="12700">
                <a:solidFill>
                  <a:srgbClr val="00B050"/>
                </a:solidFill>
                <a:prstDash val="sys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val 9">
                <a:extLst>
                  <a:ext uri="{FF2B5EF4-FFF2-40B4-BE49-F238E27FC236}">
                    <a16:creationId xmlns:a16="http://schemas.microsoft.com/office/drawing/2014/main" id="{81B00AA5-BEB6-468A-A380-88DCA692EF71}"/>
                  </a:ext>
                </a:extLst>
              </p:cNvPr>
              <p:cNvSpPr/>
              <p:nvPr/>
            </p:nvSpPr>
            <p:spPr>
              <a:xfrm>
                <a:off x="10427038" y="2486544"/>
                <a:ext cx="182880" cy="182880"/>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val 10">
                <a:extLst>
                  <a:ext uri="{FF2B5EF4-FFF2-40B4-BE49-F238E27FC236}">
                    <a16:creationId xmlns:a16="http://schemas.microsoft.com/office/drawing/2014/main" id="{00FA6E97-AD6B-4AA9-81CE-36D30BF1F5DB}"/>
                  </a:ext>
                </a:extLst>
              </p:cNvPr>
              <p:cNvSpPr/>
              <p:nvPr/>
            </p:nvSpPr>
            <p:spPr>
              <a:xfrm>
                <a:off x="10427038" y="3662204"/>
                <a:ext cx="182880" cy="182880"/>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2" name="Straight Arrow Connector 11">
                <a:extLst>
                  <a:ext uri="{FF2B5EF4-FFF2-40B4-BE49-F238E27FC236}">
                    <a16:creationId xmlns:a16="http://schemas.microsoft.com/office/drawing/2014/main" id="{703A2E6E-C64E-4675-AB4A-901B93A441B7}"/>
                  </a:ext>
                </a:extLst>
              </p:cNvPr>
              <p:cNvCxnSpPr>
                <a:stCxn id="10" idx="4"/>
                <a:endCxn id="11" idx="0"/>
              </p:cNvCxnSpPr>
              <p:nvPr/>
            </p:nvCxnSpPr>
            <p:spPr>
              <a:xfrm>
                <a:off x="10518478" y="2669424"/>
                <a:ext cx="0" cy="992780"/>
              </a:xfrm>
              <a:prstGeom prst="straightConnector1">
                <a:avLst/>
              </a:prstGeom>
              <a:ln w="19050">
                <a:solidFill>
                  <a:srgbClr val="FF0000"/>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3F189ED7-1A96-4A1D-B1C0-16313611F338}"/>
                  </a:ext>
                </a:extLst>
              </p:cNvPr>
              <p:cNvSpPr txBox="1"/>
              <p:nvPr/>
            </p:nvSpPr>
            <p:spPr>
              <a:xfrm>
                <a:off x="9269757" y="2628558"/>
                <a:ext cx="1268594" cy="10618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a:ea typeface="+mn-ea"/>
                    <a:cs typeface="Arial"/>
                  </a:rPr>
                  <a:t>Mars missions:</a:t>
                </a:r>
                <a:br>
                  <a:rPr kumimoji="0" lang="en-US" sz="1050" b="0" i="1" u="none" strike="noStrike" kern="1200" cap="none" spc="0" normalizeH="0" baseline="0" noProof="0" dirty="0">
                    <a:ln>
                      <a:noFill/>
                    </a:ln>
                    <a:solidFill>
                      <a:prstClr val="black"/>
                    </a:solidFill>
                    <a:effectLst/>
                    <a:uLnTx/>
                    <a:uFillTx/>
                    <a:latin typeface="Arial"/>
                    <a:ea typeface="+mn-ea"/>
                    <a:cs typeface="Arial"/>
                  </a:rPr>
                </a:br>
                <a:r>
                  <a:rPr kumimoji="0" lang="en-US" sz="1050" b="1" i="1" u="none" strike="noStrike" kern="1200" cap="none" spc="0" normalizeH="0" baseline="0" noProof="0" dirty="0">
                    <a:ln>
                      <a:noFill/>
                    </a:ln>
                    <a:solidFill>
                      <a:srgbClr val="FF0000"/>
                    </a:solidFill>
                    <a:effectLst/>
                    <a:uLnTx/>
                    <a:uFillTx/>
                    <a:latin typeface="Arial"/>
                    <a:ea typeface="+mn-ea"/>
                    <a:cs typeface="Arial"/>
                  </a:rPr>
                  <a:t>750-1,200 days </a:t>
                </a:r>
                <a:r>
                  <a:rPr kumimoji="0" lang="en-US" sz="1050" b="0" i="1" u="none" strike="noStrike" kern="1200" cap="none" spc="0" normalizeH="0" baseline="0" noProof="0" dirty="0">
                    <a:ln>
                      <a:noFill/>
                    </a:ln>
                    <a:solidFill>
                      <a:prstClr val="black"/>
                    </a:solidFill>
                    <a:effectLst/>
                    <a:uLnTx/>
                    <a:uFillTx/>
                    <a:latin typeface="Arial"/>
                    <a:ea typeface="+mn-ea"/>
                    <a:cs typeface="Arial"/>
                  </a:rPr>
                  <a:t>without logistics resupply, with potential for dormancy at Mars</a:t>
                </a:r>
              </a:p>
            </p:txBody>
          </p:sp>
          <p:sp>
            <p:nvSpPr>
              <p:cNvPr id="14" name="TextBox 13">
                <a:extLst>
                  <a:ext uri="{FF2B5EF4-FFF2-40B4-BE49-F238E27FC236}">
                    <a16:creationId xmlns:a16="http://schemas.microsoft.com/office/drawing/2014/main" id="{4FB03558-AD73-4D8D-B0E1-C6045893A91B}"/>
                  </a:ext>
                </a:extLst>
              </p:cNvPr>
              <p:cNvSpPr txBox="1"/>
              <p:nvPr/>
            </p:nvSpPr>
            <p:spPr>
              <a:xfrm>
                <a:off x="4384683" y="6085296"/>
                <a:ext cx="5625526" cy="41549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a:ea typeface="+mn-ea"/>
                    <a:cs typeface="Arial"/>
                  </a:rPr>
                  <a:t>Each dot represents a time period where a crew remained in space between launch/landing or a new vehicle arrival at stations. Includes missions up to November 19, 2018.</a:t>
                </a:r>
              </a:p>
            </p:txBody>
          </p:sp>
          <p:sp>
            <p:nvSpPr>
              <p:cNvPr id="15" name="TextBox 14">
                <a:extLst>
                  <a:ext uri="{FF2B5EF4-FFF2-40B4-BE49-F238E27FC236}">
                    <a16:creationId xmlns:a16="http://schemas.microsoft.com/office/drawing/2014/main" id="{FA9F197A-159A-4A50-99F4-2054247CAB2D}"/>
                  </a:ext>
                </a:extLst>
              </p:cNvPr>
              <p:cNvSpPr txBox="1"/>
              <p:nvPr/>
            </p:nvSpPr>
            <p:spPr>
              <a:xfrm rot="5400000">
                <a:off x="9843440" y="5114811"/>
                <a:ext cx="831166"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white">
                        <a:lumMod val="50000"/>
                      </a:prstClr>
                    </a:solidFill>
                    <a:effectLst/>
                    <a:uLnTx/>
                    <a:uFillTx/>
                    <a:latin typeface="Arial"/>
                    <a:ea typeface="+mn-ea"/>
                    <a:cs typeface="Arial"/>
                  </a:rPr>
                  <a:t>Dormancy</a:t>
                </a:r>
              </a:p>
            </p:txBody>
          </p:sp>
          <p:sp>
            <p:nvSpPr>
              <p:cNvPr id="16" name="TextBox 15">
                <a:extLst>
                  <a:ext uri="{FF2B5EF4-FFF2-40B4-BE49-F238E27FC236}">
                    <a16:creationId xmlns:a16="http://schemas.microsoft.com/office/drawing/2014/main" id="{76407F84-5828-4D6D-B2DD-1398C4592365}"/>
                  </a:ext>
                </a:extLst>
              </p:cNvPr>
              <p:cNvSpPr txBox="1"/>
              <p:nvPr/>
            </p:nvSpPr>
            <p:spPr>
              <a:xfrm>
                <a:off x="9423327" y="3926316"/>
                <a:ext cx="1488522"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white">
                        <a:lumMod val="50000"/>
                      </a:prstClr>
                    </a:solidFill>
                    <a:effectLst/>
                    <a:uLnTx/>
                    <a:uFillTx/>
                    <a:latin typeface="Arial"/>
                    <a:ea typeface="+mn-ea"/>
                    <a:cs typeface="Arial"/>
                  </a:rPr>
                  <a:t>Artemis/Gateway:</a:t>
                </a:r>
                <a:br>
                  <a:rPr kumimoji="0" lang="en-US" sz="1050" b="0" i="1" u="none" strike="noStrike" kern="1200" cap="none" spc="0" normalizeH="0" baseline="0" noProof="0" dirty="0">
                    <a:ln>
                      <a:noFill/>
                    </a:ln>
                    <a:solidFill>
                      <a:prstClr val="black"/>
                    </a:solidFill>
                    <a:effectLst/>
                    <a:uLnTx/>
                    <a:uFillTx/>
                    <a:latin typeface="Arial"/>
                    <a:ea typeface="+mn-ea"/>
                    <a:cs typeface="Arial"/>
                  </a:rPr>
                </a:br>
                <a:r>
                  <a:rPr kumimoji="0" lang="en-US" sz="1050" b="0" i="1" u="none" strike="noStrike" kern="1200" cap="none" spc="0" normalizeH="0" baseline="0" noProof="0" dirty="0">
                    <a:ln>
                      <a:noFill/>
                    </a:ln>
                    <a:solidFill>
                      <a:prstClr val="black"/>
                    </a:solidFill>
                    <a:effectLst/>
                    <a:uLnTx/>
                    <a:uFillTx/>
                    <a:latin typeface="Arial"/>
                    <a:ea typeface="+mn-ea"/>
                    <a:cs typeface="Arial"/>
                  </a:rPr>
                  <a:t>~30 crewed days without logistics resupply, ~330 days of dormancy between missions</a:t>
                </a:r>
              </a:p>
            </p:txBody>
          </p:sp>
        </p:grpSp>
        <p:sp>
          <p:nvSpPr>
            <p:cNvPr id="18" name="Oval 17">
              <a:extLst>
                <a:ext uri="{FF2B5EF4-FFF2-40B4-BE49-F238E27FC236}">
                  <a16:creationId xmlns:a16="http://schemas.microsoft.com/office/drawing/2014/main" id="{F6FF598C-08CC-4791-A72D-334D9A63E17D}"/>
                </a:ext>
              </a:extLst>
            </p:cNvPr>
            <p:cNvSpPr/>
            <p:nvPr/>
          </p:nvSpPr>
          <p:spPr>
            <a:xfrm>
              <a:off x="10127776" y="5592798"/>
              <a:ext cx="97722" cy="97722"/>
            </a:xfrm>
            <a:prstGeom prst="ellipse">
              <a:avLst/>
            </a:prstGeom>
            <a:solidFill>
              <a:schemeClr val="bg1">
                <a:lumMod val="5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9" name="Straight Arrow Connector 18">
              <a:extLst>
                <a:ext uri="{FF2B5EF4-FFF2-40B4-BE49-F238E27FC236}">
                  <a16:creationId xmlns:a16="http://schemas.microsoft.com/office/drawing/2014/main" id="{B25EC5BC-F0F0-4BA4-9B71-8936F1F3C31B}"/>
                </a:ext>
              </a:extLst>
            </p:cNvPr>
            <p:cNvCxnSpPr/>
            <p:nvPr/>
          </p:nvCxnSpPr>
          <p:spPr>
            <a:xfrm flipH="1">
              <a:off x="10169751" y="4792930"/>
              <a:ext cx="13772" cy="799868"/>
            </a:xfrm>
            <a:prstGeom prst="straightConnector1">
              <a:avLst/>
            </a:prstGeom>
            <a:ln w="19050">
              <a:solidFill>
                <a:schemeClr val="bg1">
                  <a:lumMod val="50000"/>
                </a:schemeClr>
              </a:solidFill>
              <a:prstDash val="dash"/>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B920AF1E-B22D-44CF-85C5-1CF598AB6308}"/>
                </a:ext>
              </a:extLst>
            </p:cNvPr>
            <p:cNvCxnSpPr/>
            <p:nvPr/>
          </p:nvCxnSpPr>
          <p:spPr>
            <a:xfrm>
              <a:off x="10050108" y="4792930"/>
              <a:ext cx="253059" cy="0"/>
            </a:xfrm>
            <a:prstGeom prst="straightConnector1">
              <a:avLst/>
            </a:prstGeom>
            <a:ln w="19050">
              <a:solidFill>
                <a:schemeClr val="bg1">
                  <a:lumMod val="50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17" name="TextBox 16">
            <a:extLst>
              <a:ext uri="{FF2B5EF4-FFF2-40B4-BE49-F238E27FC236}">
                <a16:creationId xmlns:a16="http://schemas.microsoft.com/office/drawing/2014/main" id="{B2D62EE3-39E1-4C8F-854B-AC1ED0481CAE}"/>
              </a:ext>
            </a:extLst>
          </p:cNvPr>
          <p:cNvSpPr txBox="1"/>
          <p:nvPr/>
        </p:nvSpPr>
        <p:spPr>
          <a:xfrm>
            <a:off x="7319892" y="6341305"/>
            <a:ext cx="487265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65000"/>
                  </a:prstClr>
                </a:solidFill>
                <a:effectLst/>
                <a:uLnTx/>
                <a:uFillTx/>
                <a:latin typeface="Calibri"/>
                <a:ea typeface="+mn-ea"/>
                <a:cs typeface="+mn-cs"/>
              </a:rPr>
              <a:t>2-Owens, A. C. </a:t>
            </a:r>
            <a:r>
              <a:rPr kumimoji="0" lang="en-US" sz="1000" b="0" i="1" u="none" strike="noStrike" kern="1200" cap="none" spc="0" normalizeH="0" baseline="0" noProof="0" dirty="0">
                <a:ln>
                  <a:noFill/>
                </a:ln>
                <a:solidFill>
                  <a:prstClr val="white">
                    <a:lumMod val="65000"/>
                  </a:prstClr>
                </a:solidFill>
                <a:effectLst/>
                <a:uLnTx/>
                <a:uFillTx/>
                <a:latin typeface="Calibri"/>
                <a:ea typeface="+mn-ea"/>
                <a:cs typeface="+mn-cs"/>
              </a:rPr>
              <a:t>Multiobjective Optimization of Crewed Spacecraft Supportability Strategies</a:t>
            </a:r>
            <a:r>
              <a:rPr kumimoji="0" lang="en-US" sz="1000" b="0" i="0" u="none" strike="noStrike" kern="1200" cap="none" spc="0" normalizeH="0" baseline="0" noProof="0" dirty="0">
                <a:ln>
                  <a:noFill/>
                </a:ln>
                <a:solidFill>
                  <a:prstClr val="white">
                    <a:lumMod val="65000"/>
                  </a:prstClr>
                </a:solidFill>
                <a:effectLst/>
                <a:uLnTx/>
                <a:uFillTx/>
                <a:latin typeface="Calibri"/>
                <a:ea typeface="+mn-ea"/>
                <a:cs typeface="+mn-cs"/>
              </a:rPr>
              <a:t>. Doctoral Thesis. Massachusetts Institute of Technology, Cambridge, MA, 2019.</a:t>
            </a:r>
          </a:p>
        </p:txBody>
      </p:sp>
      <p:pic>
        <p:nvPicPr>
          <p:cNvPr id="25" name="Picture 24">
            <a:extLst>
              <a:ext uri="{FF2B5EF4-FFF2-40B4-BE49-F238E27FC236}">
                <a16:creationId xmlns:a16="http://schemas.microsoft.com/office/drawing/2014/main" id="{F32275EB-BEA2-47A2-8CE4-0F01EA040C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9797" y="3326386"/>
            <a:ext cx="4422683" cy="2550605"/>
          </a:xfrm>
          <a:prstGeom prst="rect">
            <a:avLst/>
          </a:prstGeom>
        </p:spPr>
      </p:pic>
      <p:sp>
        <p:nvSpPr>
          <p:cNvPr id="26" name="TextBox 25">
            <a:extLst>
              <a:ext uri="{FF2B5EF4-FFF2-40B4-BE49-F238E27FC236}">
                <a16:creationId xmlns:a16="http://schemas.microsoft.com/office/drawing/2014/main" id="{015CC07D-1F68-4BA4-A75F-618D5AC07EDF}"/>
              </a:ext>
            </a:extLst>
          </p:cNvPr>
          <p:cNvSpPr txBox="1"/>
          <p:nvPr/>
        </p:nvSpPr>
        <p:spPr>
          <a:xfrm>
            <a:off x="496390" y="6018497"/>
            <a:ext cx="420609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65000"/>
                  </a:prstClr>
                </a:solidFill>
                <a:effectLst/>
                <a:uLnTx/>
                <a:uFillTx/>
                <a:latin typeface="Calibri"/>
                <a:ea typeface="+mn-ea"/>
                <a:cs typeface="+mn-cs"/>
              </a:rPr>
              <a:t>1-Owens, A. C, Cirillo, W. M., Stromgren, C., Cho, J., Lynch, C., Vega, J. M. Integrated Logistics and Supportability Challenges of Sustained Human Lunar Exploration’ 51st International Conference on Environmental Systems, St.  Paul, Minnesota, ICES-2022-90, July 10-14, 2022</a:t>
            </a:r>
          </a:p>
        </p:txBody>
      </p:sp>
      <p:cxnSp>
        <p:nvCxnSpPr>
          <p:cNvPr id="28" name="Straight Arrow Connector 27">
            <a:extLst>
              <a:ext uri="{FF2B5EF4-FFF2-40B4-BE49-F238E27FC236}">
                <a16:creationId xmlns:a16="http://schemas.microsoft.com/office/drawing/2014/main" id="{5C195C56-72D3-43C0-8CA9-B625E5991136}"/>
              </a:ext>
            </a:extLst>
          </p:cNvPr>
          <p:cNvCxnSpPr>
            <a:cxnSpLocks/>
          </p:cNvCxnSpPr>
          <p:nvPr/>
        </p:nvCxnSpPr>
        <p:spPr>
          <a:xfrm>
            <a:off x="4963886" y="1101077"/>
            <a:ext cx="6609837" cy="1178891"/>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33DC8EAE-7F5F-4F2C-9552-EDA2DE2E3E89}"/>
              </a:ext>
            </a:extLst>
          </p:cNvPr>
          <p:cNvCxnSpPr>
            <a:cxnSpLocks/>
          </p:cNvCxnSpPr>
          <p:nvPr/>
        </p:nvCxnSpPr>
        <p:spPr>
          <a:xfrm>
            <a:off x="4598126" y="3547068"/>
            <a:ext cx="717862" cy="1366174"/>
          </a:xfrm>
          <a:prstGeom prst="line">
            <a:avLst/>
          </a:prstGeom>
          <a:ln w="952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51C6A11-3CCE-40BD-BA25-116756162B9C}"/>
              </a:ext>
            </a:extLst>
          </p:cNvPr>
          <p:cNvCxnSpPr>
            <a:cxnSpLocks/>
          </p:cNvCxnSpPr>
          <p:nvPr/>
        </p:nvCxnSpPr>
        <p:spPr>
          <a:xfrm flipV="1">
            <a:off x="4598126" y="5392504"/>
            <a:ext cx="717862" cy="186260"/>
          </a:xfrm>
          <a:prstGeom prst="line">
            <a:avLst/>
          </a:prstGeom>
          <a:ln w="952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3494D441-6CA5-503E-1916-9BD542E8C8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3297" y="3392371"/>
            <a:ext cx="1979869" cy="1061829"/>
          </a:xfrm>
          <a:prstGeom prst="rect">
            <a:avLst/>
          </a:prstGeom>
        </p:spPr>
      </p:pic>
      <p:sp>
        <p:nvSpPr>
          <p:cNvPr id="22" name="Slide Number Placeholder 3">
            <a:extLst>
              <a:ext uri="{FF2B5EF4-FFF2-40B4-BE49-F238E27FC236}">
                <a16:creationId xmlns:a16="http://schemas.microsoft.com/office/drawing/2014/main" id="{A44E3E20-95AD-F05F-5BB7-823DEF2CAC02}"/>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56615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text, book&#10;&#10;Description automatically generated">
            <a:extLst>
              <a:ext uri="{FF2B5EF4-FFF2-40B4-BE49-F238E27FC236}">
                <a16:creationId xmlns:a16="http://schemas.microsoft.com/office/drawing/2014/main" id="{0213863B-7B57-4C40-B342-13353A209E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Footer Placeholder 1">
            <a:extLst>
              <a:ext uri="{FF2B5EF4-FFF2-40B4-BE49-F238E27FC236}">
                <a16:creationId xmlns:a16="http://schemas.microsoft.com/office/drawing/2014/main" id="{C13A2AA8-59B7-7D57-AB8A-C89A80C5698C}"/>
              </a:ext>
            </a:extLst>
          </p:cNvPr>
          <p:cNvSpPr txBox="1">
            <a:spLocks/>
          </p:cNvSpPr>
          <p:nvPr/>
        </p:nvSpPr>
        <p:spPr>
          <a:xfrm>
            <a:off x="93481" y="6635819"/>
            <a:ext cx="1174558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Broyan, J.  L., et. al. , ‘NASA Environmental Control and Life Support Technology Development and Maturation for Exploration: 2020 to 2021,’ 5oth International Conference on Environmental Systems, Virtual, ICES-2021-384, July 12-15, 2021</a:t>
            </a:r>
          </a:p>
        </p:txBody>
      </p:sp>
      <p:sp>
        <p:nvSpPr>
          <p:cNvPr id="3" name="Slide Number Placeholder 3">
            <a:extLst>
              <a:ext uri="{FF2B5EF4-FFF2-40B4-BE49-F238E27FC236}">
                <a16:creationId xmlns:a16="http://schemas.microsoft.com/office/drawing/2014/main" id="{DEAA2CAD-CF9F-63A7-4EA4-A2E3E91A89C7}"/>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49595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68DD154E-A4DD-4444-B7D0-576DC140859D}"/>
              </a:ext>
            </a:extLst>
          </p:cNvPr>
          <p:cNvSpPr>
            <a:spLocks noGrp="1"/>
          </p:cNvSpPr>
          <p:nvPr>
            <p:ph type="title"/>
          </p:nvPr>
        </p:nvSpPr>
        <p:spPr>
          <a:xfrm>
            <a:off x="-1" y="25643"/>
            <a:ext cx="10584873" cy="486032"/>
          </a:xfrm>
        </p:spPr>
        <p:txBody>
          <a:bodyPr/>
          <a:lstStyle/>
          <a:p>
            <a:r>
              <a:rPr lang="en-US" sz="2400" u="sng" dirty="0"/>
              <a:t>Example </a:t>
            </a:r>
            <a:r>
              <a:rPr lang="en-US" sz="2400" dirty="0"/>
              <a:t>of a High-Level Notional Technology Development Roadmap for </a:t>
            </a:r>
            <a:r>
              <a:rPr lang="en-US" sz="2400" dirty="0">
                <a:solidFill>
                  <a:srgbClr val="00B050"/>
                </a:solidFill>
              </a:rPr>
              <a:t>Crop</a:t>
            </a:r>
            <a:r>
              <a:rPr lang="en-US" sz="2400" dirty="0">
                <a:solidFill>
                  <a:srgbClr val="FF0000"/>
                </a:solidFill>
              </a:rPr>
              <a:t> </a:t>
            </a:r>
            <a:r>
              <a:rPr lang="en-US" sz="2400" dirty="0"/>
              <a:t>Research Support for Food &amp; Nutrition</a:t>
            </a:r>
            <a:br>
              <a:rPr lang="en-US" sz="2400" dirty="0"/>
            </a:br>
            <a:endParaRPr lang="en-US" sz="2400" dirty="0"/>
          </a:p>
        </p:txBody>
      </p:sp>
      <p:sp>
        <p:nvSpPr>
          <p:cNvPr id="41" name="Text Placeholder 40">
            <a:extLst>
              <a:ext uri="{FF2B5EF4-FFF2-40B4-BE49-F238E27FC236}">
                <a16:creationId xmlns:a16="http://schemas.microsoft.com/office/drawing/2014/main" id="{FCEF2802-2493-4F75-9D44-BFDC77F6E522}"/>
              </a:ext>
            </a:extLst>
          </p:cNvPr>
          <p:cNvSpPr>
            <a:spLocks noGrp="1"/>
          </p:cNvSpPr>
          <p:nvPr>
            <p:ph type="body" sz="quarter" idx="13"/>
          </p:nvPr>
        </p:nvSpPr>
        <p:spPr/>
        <p:txBody>
          <a:bodyPr/>
          <a:lstStyle/>
          <a:p>
            <a:r>
              <a:rPr lang="en-US" dirty="0"/>
              <a:t>Determine food architecture composition of pre-packaged, cold stored, in-flight produced food architecture for Mars transit missions</a:t>
            </a:r>
          </a:p>
          <a:p>
            <a:pPr>
              <a:buFont typeface="+mj-lt"/>
              <a:buAutoNum type="arabicPeriod"/>
            </a:pPr>
            <a:r>
              <a:rPr lang="en-US" dirty="0"/>
              <a:t>Determine crop/food architecture for long duration surface lunar missions</a:t>
            </a:r>
          </a:p>
          <a:p>
            <a:pPr>
              <a:buFont typeface="+mj-lt"/>
              <a:buAutoNum type="arabicPeriod"/>
            </a:pPr>
            <a:r>
              <a:rPr lang="en-US" dirty="0"/>
              <a:t>Determine alignment to advanced manufacturing architecture</a:t>
            </a:r>
          </a:p>
        </p:txBody>
      </p:sp>
      <p:cxnSp>
        <p:nvCxnSpPr>
          <p:cNvPr id="20" name="Straight Connector 19">
            <a:extLst>
              <a:ext uri="{FF2B5EF4-FFF2-40B4-BE49-F238E27FC236}">
                <a16:creationId xmlns:a16="http://schemas.microsoft.com/office/drawing/2014/main" id="{BFAFC91B-A643-4226-AAD4-F3BCF265257A}"/>
              </a:ext>
            </a:extLst>
          </p:cNvPr>
          <p:cNvCxnSpPr>
            <a:cxnSpLocks/>
          </p:cNvCxnSpPr>
          <p:nvPr/>
        </p:nvCxnSpPr>
        <p:spPr>
          <a:xfrm>
            <a:off x="-3266" y="3242770"/>
            <a:ext cx="9439865" cy="0"/>
          </a:xfrm>
          <a:prstGeom prst="line">
            <a:avLst/>
          </a:prstGeom>
          <a:ln w="9525" cap="flat" cmpd="sng" algn="ctr">
            <a:solidFill>
              <a:srgbClr val="00B0F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Rectangle 21">
            <a:extLst>
              <a:ext uri="{FF2B5EF4-FFF2-40B4-BE49-F238E27FC236}">
                <a16:creationId xmlns:a16="http://schemas.microsoft.com/office/drawing/2014/main" id="{E157EC19-4B9D-4B9B-ACBA-F461D512B716}"/>
              </a:ext>
            </a:extLst>
          </p:cNvPr>
          <p:cNvSpPr/>
          <p:nvPr/>
        </p:nvSpPr>
        <p:spPr>
          <a:xfrm flipH="1">
            <a:off x="12199" y="4155228"/>
            <a:ext cx="2103120" cy="18288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Ohalo/ROSBio – crop production hwd dev</a:t>
            </a:r>
          </a:p>
        </p:txBody>
      </p:sp>
      <p:sp>
        <p:nvSpPr>
          <p:cNvPr id="36" name="Rectangle 35">
            <a:extLst>
              <a:ext uri="{FF2B5EF4-FFF2-40B4-BE49-F238E27FC236}">
                <a16:creationId xmlns:a16="http://schemas.microsoft.com/office/drawing/2014/main" id="{C1A77AAA-5CE6-4CB5-AF92-8039E8001A6E}"/>
              </a:ext>
            </a:extLst>
          </p:cNvPr>
          <p:cNvSpPr/>
          <p:nvPr/>
        </p:nvSpPr>
        <p:spPr>
          <a:xfrm flipH="1">
            <a:off x="23618" y="2635801"/>
            <a:ext cx="3280418" cy="182880"/>
          </a:xfrm>
          <a:prstGeom prst="rect">
            <a:avLst/>
          </a:prstGeom>
          <a:solidFill>
            <a:srgbClr val="1129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HRP Food Physiology studies</a:t>
            </a:r>
          </a:p>
        </p:txBody>
      </p:sp>
      <p:sp>
        <p:nvSpPr>
          <p:cNvPr id="37" name="Right Arrow 16">
            <a:extLst>
              <a:ext uri="{FF2B5EF4-FFF2-40B4-BE49-F238E27FC236}">
                <a16:creationId xmlns:a16="http://schemas.microsoft.com/office/drawing/2014/main" id="{1A07ABEF-3A30-401A-8F11-D7EE1F523C16}"/>
              </a:ext>
            </a:extLst>
          </p:cNvPr>
          <p:cNvSpPr/>
          <p:nvPr/>
        </p:nvSpPr>
        <p:spPr>
          <a:xfrm>
            <a:off x="5212716" y="4427330"/>
            <a:ext cx="2359152" cy="182880"/>
          </a:xfrm>
          <a:prstGeom prst="homePlate">
            <a:avLst/>
          </a:prstGeom>
          <a:solidFill>
            <a:srgbClr val="7C7C7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Lunar surface crop production</a:t>
            </a:r>
          </a:p>
        </p:txBody>
      </p:sp>
      <p:sp>
        <p:nvSpPr>
          <p:cNvPr id="38" name="Rectangle 37">
            <a:extLst>
              <a:ext uri="{FF2B5EF4-FFF2-40B4-BE49-F238E27FC236}">
                <a16:creationId xmlns:a16="http://schemas.microsoft.com/office/drawing/2014/main" id="{043970F7-1BC0-4A85-9456-7F1988C0B501}"/>
              </a:ext>
            </a:extLst>
          </p:cNvPr>
          <p:cNvSpPr/>
          <p:nvPr/>
        </p:nvSpPr>
        <p:spPr>
          <a:xfrm flipH="1">
            <a:off x="12197" y="1905361"/>
            <a:ext cx="3291840" cy="178639"/>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CHAPEA – Food Analog Tests</a:t>
            </a:r>
          </a:p>
        </p:txBody>
      </p:sp>
      <p:sp>
        <p:nvSpPr>
          <p:cNvPr id="39" name="Rectangle 38">
            <a:extLst>
              <a:ext uri="{FF2B5EF4-FFF2-40B4-BE49-F238E27FC236}">
                <a16:creationId xmlns:a16="http://schemas.microsoft.com/office/drawing/2014/main" id="{56B7D31E-A60A-47FC-9069-1DBA5DA0C3F4}"/>
              </a:ext>
            </a:extLst>
          </p:cNvPr>
          <p:cNvSpPr/>
          <p:nvPr/>
        </p:nvSpPr>
        <p:spPr>
          <a:xfrm flipH="1">
            <a:off x="3548030" y="4431614"/>
            <a:ext cx="1645920" cy="178596"/>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Hardware design &amp; assy</a:t>
            </a:r>
          </a:p>
        </p:txBody>
      </p:sp>
      <p:sp>
        <p:nvSpPr>
          <p:cNvPr id="42" name="Right Arrow 16">
            <a:extLst>
              <a:ext uri="{FF2B5EF4-FFF2-40B4-BE49-F238E27FC236}">
                <a16:creationId xmlns:a16="http://schemas.microsoft.com/office/drawing/2014/main" id="{AF9CA084-0424-4877-8DC6-83C26352C8D4}"/>
              </a:ext>
            </a:extLst>
          </p:cNvPr>
          <p:cNvSpPr/>
          <p:nvPr/>
        </p:nvSpPr>
        <p:spPr>
          <a:xfrm>
            <a:off x="3310540" y="1905019"/>
            <a:ext cx="2496742" cy="914400"/>
          </a:xfrm>
          <a:prstGeom prst="homePlate">
            <a:avLst/>
          </a:prstGeom>
          <a:solidFill>
            <a:srgbClr val="1129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Mars Food Validation</a:t>
            </a:r>
          </a:p>
        </p:txBody>
      </p:sp>
      <p:sp>
        <p:nvSpPr>
          <p:cNvPr id="44" name="Rectangle 43">
            <a:extLst>
              <a:ext uri="{FF2B5EF4-FFF2-40B4-BE49-F238E27FC236}">
                <a16:creationId xmlns:a16="http://schemas.microsoft.com/office/drawing/2014/main" id="{C3F2B232-2CAC-4F77-BEF2-0E56A3F8DB11}"/>
              </a:ext>
            </a:extLst>
          </p:cNvPr>
          <p:cNvSpPr/>
          <p:nvPr/>
        </p:nvSpPr>
        <p:spPr>
          <a:xfrm flipH="1">
            <a:off x="1170348" y="4490138"/>
            <a:ext cx="2363828" cy="365760"/>
          </a:xfrm>
          <a:prstGeom prst="rect">
            <a:avLst/>
          </a:prstGeom>
          <a:gradFill flip="none" rotWithShape="1">
            <a:gsLst>
              <a:gs pos="98000">
                <a:srgbClr val="112946"/>
              </a:gs>
              <a:gs pos="0">
                <a:schemeClr val="tx1">
                  <a:lumMod val="50000"/>
                  <a:lumOff val="50000"/>
                </a:schemeClr>
              </a:gs>
            </a:gsLst>
            <a:lin ang="0" scaled="1"/>
            <a:tileRect/>
          </a:gra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Regolith screening weathering, conditioning, partial-g research for crops</a:t>
            </a:r>
          </a:p>
        </p:txBody>
      </p:sp>
      <p:sp>
        <p:nvSpPr>
          <p:cNvPr id="45" name="Rectangle 44">
            <a:extLst>
              <a:ext uri="{FF2B5EF4-FFF2-40B4-BE49-F238E27FC236}">
                <a16:creationId xmlns:a16="http://schemas.microsoft.com/office/drawing/2014/main" id="{A20436A5-4466-49F3-9A05-45417AA4A218}"/>
              </a:ext>
            </a:extLst>
          </p:cNvPr>
          <p:cNvSpPr/>
          <p:nvPr/>
        </p:nvSpPr>
        <p:spPr>
          <a:xfrm flipH="1">
            <a:off x="1114743" y="3917184"/>
            <a:ext cx="2468880" cy="182880"/>
          </a:xfrm>
          <a:prstGeom prst="rect">
            <a:avLst/>
          </a:prstGeom>
          <a:solidFill>
            <a:srgbClr val="112946"/>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Salad crop, rootzone, legume evals</a:t>
            </a:r>
          </a:p>
        </p:txBody>
      </p:sp>
      <p:sp>
        <p:nvSpPr>
          <p:cNvPr id="52" name="Rectangle 51">
            <a:extLst>
              <a:ext uri="{FF2B5EF4-FFF2-40B4-BE49-F238E27FC236}">
                <a16:creationId xmlns:a16="http://schemas.microsoft.com/office/drawing/2014/main" id="{B742B2D9-E457-4C55-9A62-342F0FB92E0D}"/>
              </a:ext>
            </a:extLst>
          </p:cNvPr>
          <p:cNvSpPr/>
          <p:nvPr/>
        </p:nvSpPr>
        <p:spPr>
          <a:xfrm>
            <a:off x="23618" y="1632773"/>
            <a:ext cx="2050279" cy="253916"/>
          </a:xfrm>
          <a:prstGeom prst="rect">
            <a:avLst/>
          </a:prstGeom>
          <a:solidFill>
            <a:schemeClr val="tx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B0F0"/>
                </a:solidFill>
                <a:effectLst/>
                <a:uLnTx/>
                <a:uFillTx/>
                <a:latin typeface="Helvetica" panose="020B0604020202020204" pitchFamily="34" charset="0"/>
                <a:ea typeface="+mn-ea"/>
                <a:cs typeface="Helvetica" panose="020B0604020202020204" pitchFamily="34" charset="0"/>
              </a:rPr>
              <a:t>Food Architecture development</a:t>
            </a:r>
          </a:p>
        </p:txBody>
      </p:sp>
      <p:sp>
        <p:nvSpPr>
          <p:cNvPr id="53" name="Rectangle 52">
            <a:extLst>
              <a:ext uri="{FF2B5EF4-FFF2-40B4-BE49-F238E27FC236}">
                <a16:creationId xmlns:a16="http://schemas.microsoft.com/office/drawing/2014/main" id="{222C0C45-40A2-4612-9A3A-2C17AEAE3CC3}"/>
              </a:ext>
            </a:extLst>
          </p:cNvPr>
          <p:cNvSpPr/>
          <p:nvPr/>
        </p:nvSpPr>
        <p:spPr>
          <a:xfrm>
            <a:off x="23618" y="3280420"/>
            <a:ext cx="2182254" cy="253916"/>
          </a:xfrm>
          <a:prstGeom prst="rect">
            <a:avLst/>
          </a:prstGeom>
          <a:solidFill>
            <a:schemeClr val="tx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B0F0"/>
                </a:solidFill>
                <a:effectLst/>
                <a:uLnTx/>
                <a:uFillTx/>
                <a:latin typeface="Helvetica" panose="020B0604020202020204" pitchFamily="34" charset="0"/>
                <a:ea typeface="+mn-ea"/>
                <a:cs typeface="Helvetica" panose="020B0604020202020204" pitchFamily="34" charset="0"/>
              </a:rPr>
              <a:t>Crop Production Development</a:t>
            </a:r>
          </a:p>
        </p:txBody>
      </p:sp>
      <p:sp>
        <p:nvSpPr>
          <p:cNvPr id="55" name="Rectangle 54">
            <a:extLst>
              <a:ext uri="{FF2B5EF4-FFF2-40B4-BE49-F238E27FC236}">
                <a16:creationId xmlns:a16="http://schemas.microsoft.com/office/drawing/2014/main" id="{C107187A-7913-4243-925E-22C428A99640}"/>
              </a:ext>
            </a:extLst>
          </p:cNvPr>
          <p:cNvSpPr/>
          <p:nvPr/>
        </p:nvSpPr>
        <p:spPr>
          <a:xfrm flipH="1">
            <a:off x="23618" y="2142320"/>
            <a:ext cx="3566160" cy="18288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Food formulation/processing/packaging/storage tests</a:t>
            </a:r>
          </a:p>
        </p:txBody>
      </p:sp>
      <p:sp>
        <p:nvSpPr>
          <p:cNvPr id="56" name="Rectangle 55">
            <a:extLst>
              <a:ext uri="{FF2B5EF4-FFF2-40B4-BE49-F238E27FC236}">
                <a16:creationId xmlns:a16="http://schemas.microsoft.com/office/drawing/2014/main" id="{B3926EB7-2C11-4237-B85A-12307A035955}"/>
              </a:ext>
            </a:extLst>
          </p:cNvPr>
          <p:cNvSpPr/>
          <p:nvPr/>
        </p:nvSpPr>
        <p:spPr>
          <a:xfrm flipH="1">
            <a:off x="15923" y="2398473"/>
            <a:ext cx="3840480" cy="18288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Reduced water content food development</a:t>
            </a:r>
          </a:p>
        </p:txBody>
      </p:sp>
      <p:sp>
        <p:nvSpPr>
          <p:cNvPr id="57" name="Rectangle 56">
            <a:extLst>
              <a:ext uri="{FF2B5EF4-FFF2-40B4-BE49-F238E27FC236}">
                <a16:creationId xmlns:a16="http://schemas.microsoft.com/office/drawing/2014/main" id="{E91A091C-FB07-41E9-B141-5C9D806EF980}"/>
              </a:ext>
            </a:extLst>
          </p:cNvPr>
          <p:cNvSpPr/>
          <p:nvPr/>
        </p:nvSpPr>
        <p:spPr>
          <a:xfrm flipH="1">
            <a:off x="17908" y="3586995"/>
            <a:ext cx="2011680" cy="274320"/>
          </a:xfrm>
          <a:prstGeom prst="rect">
            <a:avLst/>
          </a:prstGeom>
          <a:solidFill>
            <a:srgbClr val="112946"/>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BPS/HRP </a:t>
            </a:r>
            <a:r>
              <a:rPr kumimoji="0" lang="el-GR"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μ</a:t>
            </a: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greens, Veggie, Space tomatoes</a:t>
            </a:r>
          </a:p>
        </p:txBody>
      </p:sp>
      <p:sp>
        <p:nvSpPr>
          <p:cNvPr id="58" name="Rectangle 57">
            <a:extLst>
              <a:ext uri="{FF2B5EF4-FFF2-40B4-BE49-F238E27FC236}">
                <a16:creationId xmlns:a16="http://schemas.microsoft.com/office/drawing/2014/main" id="{4AFC95BA-C9EF-461B-85B6-14E8A0ECF81E}"/>
              </a:ext>
            </a:extLst>
          </p:cNvPr>
          <p:cNvSpPr/>
          <p:nvPr/>
        </p:nvSpPr>
        <p:spPr>
          <a:xfrm flipH="1">
            <a:off x="3355937" y="3292191"/>
            <a:ext cx="1463040" cy="27432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Mars transit crop facility hwd dev</a:t>
            </a:r>
          </a:p>
        </p:txBody>
      </p:sp>
      <p:sp>
        <p:nvSpPr>
          <p:cNvPr id="61" name="Rectangle 60">
            <a:extLst>
              <a:ext uri="{FF2B5EF4-FFF2-40B4-BE49-F238E27FC236}">
                <a16:creationId xmlns:a16="http://schemas.microsoft.com/office/drawing/2014/main" id="{04053FB0-2EDD-438F-B98C-9A2F0E906786}"/>
              </a:ext>
            </a:extLst>
          </p:cNvPr>
          <p:cNvSpPr/>
          <p:nvPr/>
        </p:nvSpPr>
        <p:spPr>
          <a:xfrm flipH="1">
            <a:off x="2124075" y="4170631"/>
            <a:ext cx="1828800" cy="182880"/>
          </a:xfrm>
          <a:prstGeom prst="rect">
            <a:avLst/>
          </a:prstGeom>
          <a:solidFill>
            <a:srgbClr val="1129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Tech demo validation</a:t>
            </a:r>
          </a:p>
        </p:txBody>
      </p:sp>
      <p:sp>
        <p:nvSpPr>
          <p:cNvPr id="33" name="Right Arrow 16">
            <a:extLst>
              <a:ext uri="{FF2B5EF4-FFF2-40B4-BE49-F238E27FC236}">
                <a16:creationId xmlns:a16="http://schemas.microsoft.com/office/drawing/2014/main" id="{BBB0172B-CC4B-47F4-BF88-E856AF2499F9}"/>
              </a:ext>
            </a:extLst>
          </p:cNvPr>
          <p:cNvSpPr/>
          <p:nvPr/>
        </p:nvSpPr>
        <p:spPr>
          <a:xfrm>
            <a:off x="4866446" y="2634797"/>
            <a:ext cx="2359152" cy="182880"/>
          </a:xfrm>
          <a:prstGeom prst="homePlate">
            <a:avLst/>
          </a:prstGeom>
          <a:gradFill flip="none" rotWithShape="1">
            <a:gsLst>
              <a:gs pos="20000">
                <a:srgbClr val="C00000"/>
              </a:gs>
              <a:gs pos="70000">
                <a:srgbClr val="F79646"/>
              </a:gs>
            </a:gsLst>
            <a:lin ang="10800000" scaled="1"/>
            <a:tileRect/>
          </a:gra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Mars food system</a:t>
            </a:r>
          </a:p>
        </p:txBody>
      </p:sp>
      <p:cxnSp>
        <p:nvCxnSpPr>
          <p:cNvPr id="4" name="Straight Connector 3">
            <a:extLst>
              <a:ext uri="{FF2B5EF4-FFF2-40B4-BE49-F238E27FC236}">
                <a16:creationId xmlns:a16="http://schemas.microsoft.com/office/drawing/2014/main" id="{BE2470F3-699D-4A46-ABA1-0F365323DC7F}"/>
              </a:ext>
            </a:extLst>
          </p:cNvPr>
          <p:cNvCxnSpPr>
            <a:endCxn id="57" idx="0"/>
          </p:cNvCxnSpPr>
          <p:nvPr/>
        </p:nvCxnSpPr>
        <p:spPr>
          <a:xfrm>
            <a:off x="12197" y="3586995"/>
            <a:ext cx="101155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2316EE5-A3F0-4EB5-B68C-954842F6034A}"/>
              </a:ext>
            </a:extLst>
          </p:cNvPr>
          <p:cNvCxnSpPr/>
          <p:nvPr/>
        </p:nvCxnSpPr>
        <p:spPr>
          <a:xfrm>
            <a:off x="23618" y="3852688"/>
            <a:ext cx="101155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6" name="Diamond 25">
            <a:extLst>
              <a:ext uri="{FF2B5EF4-FFF2-40B4-BE49-F238E27FC236}">
                <a16:creationId xmlns:a16="http://schemas.microsoft.com/office/drawing/2014/main" id="{5BDCDA9D-D760-4781-AC1C-8E6B035BB7F9}"/>
              </a:ext>
            </a:extLst>
          </p:cNvPr>
          <p:cNvSpPr>
            <a:spLocks noChangeAspect="1"/>
          </p:cNvSpPr>
          <p:nvPr/>
        </p:nvSpPr>
        <p:spPr>
          <a:xfrm>
            <a:off x="3463732" y="4154190"/>
            <a:ext cx="220035" cy="731520"/>
          </a:xfrm>
          <a:prstGeom prst="diamond">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pitchFamily="2" charset="0"/>
                <a:ea typeface="+mn-ea"/>
                <a:cs typeface="+mn-cs"/>
              </a:rPr>
              <a:t>2</a:t>
            </a:r>
            <a:endParaRPr kumimoji="0" lang="en-US" sz="8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27" name="Right Arrow 16">
            <a:extLst>
              <a:ext uri="{FF2B5EF4-FFF2-40B4-BE49-F238E27FC236}">
                <a16:creationId xmlns:a16="http://schemas.microsoft.com/office/drawing/2014/main" id="{72CF1A44-62ED-4D12-BDF9-2BFE9332B0E2}"/>
              </a:ext>
            </a:extLst>
          </p:cNvPr>
          <p:cNvSpPr/>
          <p:nvPr/>
        </p:nvSpPr>
        <p:spPr>
          <a:xfrm>
            <a:off x="4429586" y="4187782"/>
            <a:ext cx="2359152" cy="182880"/>
          </a:xfrm>
          <a:prstGeom prst="homePlate">
            <a:avLst/>
          </a:prstGeom>
          <a:solidFill>
            <a:srgbClr val="7C7C7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Lunar surface food system</a:t>
            </a:r>
          </a:p>
        </p:txBody>
      </p:sp>
      <p:sp>
        <p:nvSpPr>
          <p:cNvPr id="3" name="TextBox 2">
            <a:extLst>
              <a:ext uri="{FF2B5EF4-FFF2-40B4-BE49-F238E27FC236}">
                <a16:creationId xmlns:a16="http://schemas.microsoft.com/office/drawing/2014/main" id="{380D89BB-7880-30D4-477F-985D8A29D85C}"/>
              </a:ext>
            </a:extLst>
          </p:cNvPr>
          <p:cNvSpPr txBox="1"/>
          <p:nvPr/>
        </p:nvSpPr>
        <p:spPr>
          <a:xfrm>
            <a:off x="9467514" y="2401983"/>
            <a:ext cx="2478833" cy="9387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Helvetica" panose="020B0604020202020204" pitchFamily="34" charset="0"/>
                <a:ea typeface="+mn-ea"/>
                <a:cs typeface="Helvetica" panose="020B0604020202020204" pitchFamily="34" charset="0"/>
              </a:rPr>
              <a:t>Note: Technology roadmaps are not yet formalized and will be updated in 2024 to align with updated NASA Architecture Definition Document</a:t>
            </a:r>
          </a:p>
        </p:txBody>
      </p:sp>
      <p:sp>
        <p:nvSpPr>
          <p:cNvPr id="5" name="Rectangle 4">
            <a:extLst>
              <a:ext uri="{FF2B5EF4-FFF2-40B4-BE49-F238E27FC236}">
                <a16:creationId xmlns:a16="http://schemas.microsoft.com/office/drawing/2014/main" id="{C6C4170A-0640-61C9-D420-8DA266495935}"/>
              </a:ext>
            </a:extLst>
          </p:cNvPr>
          <p:cNvSpPr/>
          <p:nvPr/>
        </p:nvSpPr>
        <p:spPr>
          <a:xfrm flipH="1">
            <a:off x="30122" y="2871340"/>
            <a:ext cx="2103120" cy="182880"/>
          </a:xfrm>
          <a:prstGeom prst="rect">
            <a:avLst/>
          </a:prstGeom>
          <a:solidFill>
            <a:srgbClr val="1129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SynBio – Bionutrients tech demos</a:t>
            </a:r>
          </a:p>
        </p:txBody>
      </p:sp>
      <p:sp>
        <p:nvSpPr>
          <p:cNvPr id="7" name="Rectangle 6">
            <a:extLst>
              <a:ext uri="{FF2B5EF4-FFF2-40B4-BE49-F238E27FC236}">
                <a16:creationId xmlns:a16="http://schemas.microsoft.com/office/drawing/2014/main" id="{3684B3E6-A88C-E956-2052-7213B7924611}"/>
              </a:ext>
            </a:extLst>
          </p:cNvPr>
          <p:cNvSpPr/>
          <p:nvPr/>
        </p:nvSpPr>
        <p:spPr>
          <a:xfrm flipH="1">
            <a:off x="-3266" y="5724953"/>
            <a:ext cx="1737360" cy="18288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SynBio – CO2 based mfg</a:t>
            </a:r>
          </a:p>
        </p:txBody>
      </p:sp>
      <p:sp>
        <p:nvSpPr>
          <p:cNvPr id="8" name="Rectangle 7">
            <a:extLst>
              <a:ext uri="{FF2B5EF4-FFF2-40B4-BE49-F238E27FC236}">
                <a16:creationId xmlns:a16="http://schemas.microsoft.com/office/drawing/2014/main" id="{61F8B888-357A-F2F0-B556-81A0244E23D9}"/>
              </a:ext>
            </a:extLst>
          </p:cNvPr>
          <p:cNvSpPr/>
          <p:nvPr/>
        </p:nvSpPr>
        <p:spPr>
          <a:xfrm flipH="1">
            <a:off x="1749928" y="5728528"/>
            <a:ext cx="1737360" cy="182880"/>
          </a:xfrm>
          <a:prstGeom prst="rect">
            <a:avLst/>
          </a:prstGeom>
          <a:solidFill>
            <a:srgbClr val="00843C"/>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CO2 based mfg maturation </a:t>
            </a:r>
          </a:p>
        </p:txBody>
      </p:sp>
      <p:sp>
        <p:nvSpPr>
          <p:cNvPr id="11" name="Rectangle 10">
            <a:extLst>
              <a:ext uri="{FF2B5EF4-FFF2-40B4-BE49-F238E27FC236}">
                <a16:creationId xmlns:a16="http://schemas.microsoft.com/office/drawing/2014/main" id="{BF749108-011A-D505-C7D7-719F80266329}"/>
              </a:ext>
            </a:extLst>
          </p:cNvPr>
          <p:cNvSpPr/>
          <p:nvPr/>
        </p:nvSpPr>
        <p:spPr>
          <a:xfrm flipH="1">
            <a:off x="2160051" y="2866788"/>
            <a:ext cx="1097280" cy="182880"/>
          </a:xfrm>
          <a:prstGeom prst="rect">
            <a:avLst/>
          </a:prstGeom>
          <a:solidFill>
            <a:srgbClr val="00843C"/>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DT&amp;E</a:t>
            </a:r>
          </a:p>
        </p:txBody>
      </p:sp>
      <p:sp>
        <p:nvSpPr>
          <p:cNvPr id="60" name="Diamond 59">
            <a:extLst>
              <a:ext uri="{FF2B5EF4-FFF2-40B4-BE49-F238E27FC236}">
                <a16:creationId xmlns:a16="http://schemas.microsoft.com/office/drawing/2014/main" id="{3EFC0EC2-9B1B-4755-B65E-C18069323474}"/>
              </a:ext>
            </a:extLst>
          </p:cNvPr>
          <p:cNvSpPr>
            <a:spLocks noChangeAspect="1"/>
          </p:cNvSpPr>
          <p:nvPr/>
        </p:nvSpPr>
        <p:spPr>
          <a:xfrm>
            <a:off x="3134815" y="1905019"/>
            <a:ext cx="322414" cy="2448492"/>
          </a:xfrm>
          <a:prstGeom prst="diamond">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pitchFamily="2" charset="0"/>
                <a:ea typeface="+mn-ea"/>
                <a:cs typeface="+mn-cs"/>
              </a:rPr>
              <a:t>1</a:t>
            </a:r>
          </a:p>
        </p:txBody>
      </p:sp>
      <p:sp>
        <p:nvSpPr>
          <p:cNvPr id="12" name="Rectangle 11">
            <a:extLst>
              <a:ext uri="{FF2B5EF4-FFF2-40B4-BE49-F238E27FC236}">
                <a16:creationId xmlns:a16="http://schemas.microsoft.com/office/drawing/2014/main" id="{951EDC18-A82B-8D55-D4AB-F2272EFAE7E5}"/>
              </a:ext>
            </a:extLst>
          </p:cNvPr>
          <p:cNvSpPr/>
          <p:nvPr/>
        </p:nvSpPr>
        <p:spPr>
          <a:xfrm flipH="1">
            <a:off x="0" y="5454204"/>
            <a:ext cx="2103120" cy="182880"/>
          </a:xfrm>
          <a:prstGeom prst="rect">
            <a:avLst/>
          </a:prstGeom>
          <a:solidFill>
            <a:srgbClr val="00843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CUBES STRI – mfg/crops</a:t>
            </a:r>
          </a:p>
        </p:txBody>
      </p:sp>
      <p:sp>
        <p:nvSpPr>
          <p:cNvPr id="13" name="Rectangle 12">
            <a:extLst>
              <a:ext uri="{FF2B5EF4-FFF2-40B4-BE49-F238E27FC236}">
                <a16:creationId xmlns:a16="http://schemas.microsoft.com/office/drawing/2014/main" id="{4102019F-3412-0CB9-A2B9-CAFEB564387D}"/>
              </a:ext>
            </a:extLst>
          </p:cNvPr>
          <p:cNvSpPr/>
          <p:nvPr/>
        </p:nvSpPr>
        <p:spPr>
          <a:xfrm flipH="1">
            <a:off x="2088815" y="5460360"/>
            <a:ext cx="1463040" cy="182880"/>
          </a:xfrm>
          <a:prstGeom prst="rect">
            <a:avLst/>
          </a:prstGeom>
          <a:solidFill>
            <a:srgbClr val="00843C"/>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CUBES maturation </a:t>
            </a:r>
          </a:p>
        </p:txBody>
      </p:sp>
      <p:sp>
        <p:nvSpPr>
          <p:cNvPr id="9" name="Diamond 8">
            <a:extLst>
              <a:ext uri="{FF2B5EF4-FFF2-40B4-BE49-F238E27FC236}">
                <a16:creationId xmlns:a16="http://schemas.microsoft.com/office/drawing/2014/main" id="{34639CD6-1BA1-2513-8264-F4298D57C4FE}"/>
              </a:ext>
            </a:extLst>
          </p:cNvPr>
          <p:cNvSpPr>
            <a:spLocks noChangeAspect="1"/>
          </p:cNvSpPr>
          <p:nvPr/>
        </p:nvSpPr>
        <p:spPr>
          <a:xfrm>
            <a:off x="3482391" y="5439833"/>
            <a:ext cx="151933" cy="505111"/>
          </a:xfrm>
          <a:prstGeom prst="diamond">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pitchFamily="2" charset="0"/>
                <a:ea typeface="+mn-ea"/>
                <a:cs typeface="+mn-cs"/>
              </a:rPr>
              <a:t>3</a:t>
            </a:r>
            <a:endParaRPr kumimoji="0" lang="en-US" sz="8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4" name="Rectangle 13">
            <a:extLst>
              <a:ext uri="{FF2B5EF4-FFF2-40B4-BE49-F238E27FC236}">
                <a16:creationId xmlns:a16="http://schemas.microsoft.com/office/drawing/2014/main" id="{FA7CB10D-6F00-05E6-E6EF-4BA5AEBD58C5}"/>
              </a:ext>
            </a:extLst>
          </p:cNvPr>
          <p:cNvSpPr/>
          <p:nvPr/>
        </p:nvSpPr>
        <p:spPr>
          <a:xfrm flipH="1">
            <a:off x="3619805" y="5593827"/>
            <a:ext cx="1463040" cy="182880"/>
          </a:xfrm>
          <a:prstGeom prst="rect">
            <a:avLst/>
          </a:prstGeom>
          <a:solidFill>
            <a:srgbClr val="00843C"/>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DT&amp;E</a:t>
            </a:r>
          </a:p>
        </p:txBody>
      </p:sp>
      <p:sp>
        <p:nvSpPr>
          <p:cNvPr id="15" name="Right Arrow 16">
            <a:extLst>
              <a:ext uri="{FF2B5EF4-FFF2-40B4-BE49-F238E27FC236}">
                <a16:creationId xmlns:a16="http://schemas.microsoft.com/office/drawing/2014/main" id="{55D1A5C0-FD3B-4E90-82F2-DC0C19F5B2D6}"/>
              </a:ext>
            </a:extLst>
          </p:cNvPr>
          <p:cNvSpPr/>
          <p:nvPr/>
        </p:nvSpPr>
        <p:spPr>
          <a:xfrm>
            <a:off x="5085690" y="5594659"/>
            <a:ext cx="2359152" cy="182880"/>
          </a:xfrm>
          <a:prstGeom prst="homePlate">
            <a:avLst/>
          </a:prstGeom>
          <a:solidFill>
            <a:srgbClr val="7C7C7C"/>
          </a:solidFill>
          <a:ln w="19050">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Lunar surface infusion</a:t>
            </a:r>
          </a:p>
        </p:txBody>
      </p:sp>
      <p:cxnSp>
        <p:nvCxnSpPr>
          <p:cNvPr id="16" name="Straight Connector 15">
            <a:extLst>
              <a:ext uri="{FF2B5EF4-FFF2-40B4-BE49-F238E27FC236}">
                <a16:creationId xmlns:a16="http://schemas.microsoft.com/office/drawing/2014/main" id="{51486D8B-FC64-4B3A-35E3-2CCC82E0E156}"/>
              </a:ext>
            </a:extLst>
          </p:cNvPr>
          <p:cNvCxnSpPr>
            <a:cxnSpLocks/>
          </p:cNvCxnSpPr>
          <p:nvPr/>
        </p:nvCxnSpPr>
        <p:spPr>
          <a:xfrm>
            <a:off x="30122" y="5136737"/>
            <a:ext cx="9439865" cy="0"/>
          </a:xfrm>
          <a:prstGeom prst="line">
            <a:avLst/>
          </a:prstGeom>
          <a:ln w="9525" cap="flat" cmpd="sng" algn="ctr">
            <a:solidFill>
              <a:srgbClr val="00B0F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Rectangle 16">
            <a:extLst>
              <a:ext uri="{FF2B5EF4-FFF2-40B4-BE49-F238E27FC236}">
                <a16:creationId xmlns:a16="http://schemas.microsoft.com/office/drawing/2014/main" id="{0CD19156-0571-368C-6F3E-6C1CE5E8B949}"/>
              </a:ext>
            </a:extLst>
          </p:cNvPr>
          <p:cNvSpPr/>
          <p:nvPr/>
        </p:nvSpPr>
        <p:spPr>
          <a:xfrm>
            <a:off x="57006" y="5174387"/>
            <a:ext cx="2182254" cy="253916"/>
          </a:xfrm>
          <a:prstGeom prst="rect">
            <a:avLst/>
          </a:prstGeom>
          <a:solidFill>
            <a:schemeClr val="tx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B0F0"/>
                </a:solidFill>
                <a:effectLst/>
                <a:uLnTx/>
                <a:uFillTx/>
                <a:latin typeface="Helvetica" panose="020B0604020202020204" pitchFamily="34" charset="0"/>
                <a:ea typeface="+mn-ea"/>
                <a:cs typeface="Helvetica" panose="020B0604020202020204" pitchFamily="34" charset="0"/>
              </a:rPr>
              <a:t>Related Development</a:t>
            </a:r>
          </a:p>
        </p:txBody>
      </p:sp>
      <p:sp>
        <p:nvSpPr>
          <p:cNvPr id="6" name="Footer Placeholder 1">
            <a:extLst>
              <a:ext uri="{FF2B5EF4-FFF2-40B4-BE49-F238E27FC236}">
                <a16:creationId xmlns:a16="http://schemas.microsoft.com/office/drawing/2014/main" id="{5BCA377B-C0EF-F3A4-BCEA-8071DB26E8FD}"/>
              </a:ext>
            </a:extLst>
          </p:cNvPr>
          <p:cNvSpPr txBox="1">
            <a:spLocks/>
          </p:cNvSpPr>
          <p:nvPr/>
        </p:nvSpPr>
        <p:spPr>
          <a:xfrm>
            <a:off x="1936163" y="6649080"/>
            <a:ext cx="9673946" cy="22308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Broyan, J.  Advanced Habitation Systems (AHS) Overview, STMD Game Changing Division, Annual Program Review, San Antonio</a:t>
            </a:r>
            <a:r>
              <a:rPr lang="en-US" sz="900" dirty="0">
                <a:solidFill>
                  <a:prstClr val="white"/>
                </a:solidFill>
                <a:latin typeface="Calibri" panose="020F0502020204030204"/>
              </a:rPr>
              <a:t>, TX 9/19/2023 </a:t>
            </a: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Slide Number Placeholder 3">
            <a:extLst>
              <a:ext uri="{FF2B5EF4-FFF2-40B4-BE49-F238E27FC236}">
                <a16:creationId xmlns:a16="http://schemas.microsoft.com/office/drawing/2014/main" id="{48377A30-F731-DE34-3B21-13EF211D2FB8}"/>
              </a:ext>
            </a:extLst>
          </p:cNvPr>
          <p:cNvSpPr txBox="1">
            <a:spLocks/>
          </p:cNvSpPr>
          <p:nvPr/>
        </p:nvSpPr>
        <p:spPr>
          <a:xfrm>
            <a:off x="11024628" y="6492875"/>
            <a:ext cx="115913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a:defRPr/>
            </a:pPr>
            <a:fld id="{2E8C51FE-49D9-314D-9957-ABBF7DDE8782}" type="slidenum">
              <a:rPr lang="en-US" sz="1200" smtClean="0">
                <a:solidFill>
                  <a:schemeClr val="bg1"/>
                </a:solidFill>
                <a:latin typeface="Helvetica" pitchFamily="2" charset="0"/>
                <a:cs typeface="Arial" panose="020B0604020202020204" pitchFamily="34" charset="0"/>
              </a:rPr>
              <a:pPr algn="r" defTabSz="914400">
                <a:defRPr/>
              </a:pPr>
              <a:t>16</a:t>
            </a:fld>
            <a:endParaRPr lang="en-US" sz="1200" dirty="0">
              <a:solidFill>
                <a:schemeClr val="bg1"/>
              </a:solidFill>
              <a:latin typeface="Helvetica" pitchFamily="2" charset="0"/>
              <a:cs typeface="Arial" panose="020B0604020202020204" pitchFamily="34" charset="0"/>
            </a:endParaRPr>
          </a:p>
        </p:txBody>
      </p:sp>
    </p:spTree>
    <p:extLst>
      <p:ext uri="{BB962C8B-B14F-4D97-AF65-F5344CB8AC3E}">
        <p14:creationId xmlns:p14="http://schemas.microsoft.com/office/powerpoint/2010/main" val="12698974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D02A84-5681-4B21-BE7E-C4B58A06A3F7}"/>
              </a:ext>
            </a:extLst>
          </p:cNvPr>
          <p:cNvPicPr>
            <a:picLocks noChangeAspect="1"/>
          </p:cNvPicPr>
          <p:nvPr/>
        </p:nvPicPr>
        <p:blipFill>
          <a:blip r:embed="rId2"/>
          <a:stretch>
            <a:fillRect/>
          </a:stretch>
        </p:blipFill>
        <p:spPr>
          <a:xfrm>
            <a:off x="0" y="0"/>
            <a:ext cx="12192000" cy="6858000"/>
          </a:xfrm>
          <a:prstGeom prst="rect">
            <a:avLst/>
          </a:prstGeom>
        </p:spPr>
      </p:pic>
      <p:sp>
        <p:nvSpPr>
          <p:cNvPr id="3" name="Title 4">
            <a:extLst>
              <a:ext uri="{FF2B5EF4-FFF2-40B4-BE49-F238E27FC236}">
                <a16:creationId xmlns:a16="http://schemas.microsoft.com/office/drawing/2014/main" id="{54AE9B9F-B694-1D5C-7755-21FC5D30439F}"/>
              </a:ext>
            </a:extLst>
          </p:cNvPr>
          <p:cNvSpPr txBox="1">
            <a:spLocks/>
          </p:cNvSpPr>
          <p:nvPr/>
        </p:nvSpPr>
        <p:spPr>
          <a:xfrm>
            <a:off x="0" y="3639128"/>
            <a:ext cx="12192000" cy="766618"/>
          </a:xfrm>
          <a:prstGeom prst="rect">
            <a:avLst/>
          </a:prstGeom>
          <a:solidFill>
            <a:srgbClr val="4F81BD">
              <a:alpha val="50196"/>
            </a:srgbClr>
          </a:solidFill>
        </p:spPr>
        <p:txBody>
          <a:bodyPr/>
          <a:lstStyle>
            <a:lvl1pPr marL="0" marR="0" indent="0" algn="ctr" defTabSz="457200" rtl="0" eaLnBrk="1" fontAlgn="auto" latinLnBrk="0" hangingPunct="1">
              <a:lnSpc>
                <a:spcPct val="100000"/>
              </a:lnSpc>
              <a:spcBef>
                <a:spcPct val="0"/>
              </a:spcBef>
              <a:spcAft>
                <a:spcPts val="0"/>
              </a:spcAft>
              <a:buClrTx/>
              <a:buSzTx/>
              <a:buFontTx/>
              <a:buNone/>
              <a:tabLst/>
              <a:defRPr sz="3600" kern="1200">
                <a:solidFill>
                  <a:schemeClr val="tx1"/>
                </a:solidFill>
                <a:latin typeface="+mj-lt"/>
                <a:ea typeface="+mj-ea"/>
                <a:cs typeface="+mj-cs"/>
              </a:defRPr>
            </a:lvl1pPr>
          </a:lstStyle>
          <a:p>
            <a:r>
              <a:rPr lang="en-US" sz="4000" dirty="0">
                <a:solidFill>
                  <a:srgbClr val="FFFFFF"/>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Architecture and ECLSS Interactions</a:t>
            </a:r>
          </a:p>
        </p:txBody>
      </p:sp>
      <p:sp>
        <p:nvSpPr>
          <p:cNvPr id="4" name="Slide Number Placeholder 3">
            <a:extLst>
              <a:ext uri="{FF2B5EF4-FFF2-40B4-BE49-F238E27FC236}">
                <a16:creationId xmlns:a16="http://schemas.microsoft.com/office/drawing/2014/main" id="{4FD2F464-FBD8-D5E0-3211-EA54ED7C5CB7}"/>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16400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E90FD62-C8B2-48E4-83C0-43DBF6926C6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0"/>
            <a:ext cx="10972800" cy="68580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F774050E-0AAA-43C3-9BDA-15391B27FFEB}"/>
              </a:ext>
            </a:extLst>
          </p:cNvPr>
          <p:cNvSpPr>
            <a:spLocks noGrp="1"/>
          </p:cNvSpPr>
          <p:nvPr>
            <p:ph type="title"/>
          </p:nvPr>
        </p:nvSpPr>
        <p:spPr/>
        <p:txBody>
          <a:bodyPr>
            <a:normAutofit/>
          </a:bodyPr>
          <a:lstStyle/>
          <a:p>
            <a:pPr algn="l"/>
            <a:r>
              <a:rPr lang="en-US" sz="2400" b="1" dirty="0"/>
              <a:t>Capabilities Alignment to NASA’s M2M ADD</a:t>
            </a:r>
          </a:p>
        </p:txBody>
      </p:sp>
      <p:sp>
        <p:nvSpPr>
          <p:cNvPr id="9" name="Content Placeholder 8">
            <a:extLst>
              <a:ext uri="{FF2B5EF4-FFF2-40B4-BE49-F238E27FC236}">
                <a16:creationId xmlns:a16="http://schemas.microsoft.com/office/drawing/2014/main" id="{81A74FC5-F06A-425D-91E6-3E3C6FB5E361}"/>
              </a:ext>
            </a:extLst>
          </p:cNvPr>
          <p:cNvSpPr>
            <a:spLocks noGrp="1"/>
          </p:cNvSpPr>
          <p:nvPr>
            <p:ph idx="1"/>
          </p:nvPr>
        </p:nvSpPr>
        <p:spPr/>
        <p:txBody>
          <a:bodyPr>
            <a:normAutofit lnSpcReduction="10000"/>
          </a:bodyPr>
          <a:lstStyle/>
          <a:p>
            <a:pPr>
              <a:spcBef>
                <a:spcPts val="1200"/>
              </a:spcBef>
            </a:pPr>
            <a:r>
              <a:rPr lang="en-US" dirty="0"/>
              <a:t>NASA released 63 blueprint objectives in May 2022 (Transportation-Habitation, Lunar and Mars Infrastructure, Operations, and Science)</a:t>
            </a:r>
          </a:p>
          <a:p>
            <a:pPr>
              <a:spcBef>
                <a:spcPts val="1200"/>
              </a:spcBef>
            </a:pPr>
            <a:r>
              <a:rPr lang="en-US" dirty="0"/>
              <a:t>NASA released the </a:t>
            </a:r>
            <a:r>
              <a:rPr lang="en-US" u="sng" dirty="0"/>
              <a:t>initial</a:t>
            </a:r>
            <a:r>
              <a:rPr lang="en-US" dirty="0"/>
              <a:t> Moon to Mars (M2M) Architecture Definition Document (ADD) in April 2023</a:t>
            </a:r>
          </a:p>
          <a:p>
            <a:pPr lvl="1">
              <a:spcBef>
                <a:spcPts val="600"/>
              </a:spcBef>
            </a:pPr>
            <a:r>
              <a:rPr lang="en-US" dirty="0"/>
              <a:t>Foster transparency in the evolutionary approach to exploration architecture to meet NASA’s objectives</a:t>
            </a:r>
          </a:p>
          <a:p>
            <a:pPr lvl="1">
              <a:spcBef>
                <a:spcPts val="600"/>
              </a:spcBef>
            </a:pPr>
            <a:r>
              <a:rPr lang="en-US" dirty="0"/>
              <a:t>Define a systems engineering approach to address the </a:t>
            </a:r>
            <a:br>
              <a:rPr lang="en-US" dirty="0"/>
            </a:br>
            <a:r>
              <a:rPr lang="en-US" dirty="0"/>
              <a:t>large architecture questions</a:t>
            </a:r>
          </a:p>
          <a:p>
            <a:pPr lvl="2">
              <a:spcBef>
                <a:spcPts val="1200"/>
              </a:spcBef>
            </a:pPr>
            <a:r>
              <a:rPr lang="en-US" dirty="0"/>
              <a:t>Why, Who, What, Where, When, and How</a:t>
            </a:r>
          </a:p>
          <a:p>
            <a:pPr lvl="1">
              <a:spcBef>
                <a:spcPts val="1200"/>
              </a:spcBef>
            </a:pPr>
            <a:r>
              <a:rPr lang="en-US" dirty="0">
                <a:hlinkClick r:id="rId4"/>
              </a:rPr>
              <a:t>M2MADD_ESDMD-001(TP-20230002706).pdf (nasa.gov)</a:t>
            </a:r>
            <a:endParaRPr lang="en-US" dirty="0"/>
          </a:p>
          <a:p>
            <a:r>
              <a:rPr lang="en-US" dirty="0"/>
              <a:t>ECLSS-CHP technology development has been capability </a:t>
            </a:r>
            <a:br>
              <a:rPr lang="en-US" dirty="0"/>
            </a:br>
            <a:r>
              <a:rPr lang="en-US" dirty="0"/>
              <a:t>focused for several years</a:t>
            </a:r>
          </a:p>
          <a:p>
            <a:pPr lvl="1">
              <a:spcBef>
                <a:spcPts val="600"/>
              </a:spcBef>
            </a:pPr>
            <a:r>
              <a:rPr lang="en-US" dirty="0"/>
              <a:t>Approaching technology development using capability needs </a:t>
            </a:r>
            <a:br>
              <a:rPr lang="en-US" dirty="0"/>
            </a:br>
            <a:r>
              <a:rPr lang="en-US" dirty="0"/>
              <a:t>and gaps is robust way supporting higher level NASA goals</a:t>
            </a:r>
          </a:p>
          <a:p>
            <a:pPr lvl="1">
              <a:spcBef>
                <a:spcPts val="600"/>
              </a:spcBef>
            </a:pPr>
            <a:r>
              <a:rPr lang="en-US" dirty="0"/>
              <a:t>Tech development is most strongly aligned with the ‘How’ question</a:t>
            </a:r>
          </a:p>
          <a:p>
            <a:pPr lvl="2"/>
            <a:r>
              <a:rPr lang="en-US" dirty="0"/>
              <a:t>But need to answer the other questions first</a:t>
            </a:r>
          </a:p>
          <a:p>
            <a:pPr lvl="1">
              <a:spcBef>
                <a:spcPts val="1200"/>
              </a:spcBef>
            </a:pPr>
            <a:endParaRPr lang="en-US" dirty="0"/>
          </a:p>
          <a:p>
            <a:pPr lvl="1">
              <a:spcBef>
                <a:spcPts val="1200"/>
              </a:spcBef>
            </a:pPr>
            <a:endParaRPr lang="en-US" dirty="0"/>
          </a:p>
          <a:p>
            <a:pPr>
              <a:spcBef>
                <a:spcPts val="1200"/>
              </a:spcBef>
            </a:pPr>
            <a:endParaRPr lang="en-US" dirty="0"/>
          </a:p>
        </p:txBody>
      </p:sp>
      <p:pic>
        <p:nvPicPr>
          <p:cNvPr id="14" name="Picture 13">
            <a:extLst>
              <a:ext uri="{FF2B5EF4-FFF2-40B4-BE49-F238E27FC236}">
                <a16:creationId xmlns:a16="http://schemas.microsoft.com/office/drawing/2014/main" id="{89EB991B-A4A2-AFA3-AB84-E221291FAC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31913" y="3486058"/>
            <a:ext cx="2916597" cy="2988136"/>
          </a:xfrm>
          <a:prstGeom prst="rect">
            <a:avLst/>
          </a:prstGeom>
          <a:ln w="28575">
            <a:solidFill>
              <a:schemeClr val="bg1">
                <a:lumMod val="65000"/>
              </a:schemeClr>
            </a:solidFill>
          </a:ln>
        </p:spPr>
      </p:pic>
      <p:sp>
        <p:nvSpPr>
          <p:cNvPr id="15" name="Arrow: Right 14">
            <a:extLst>
              <a:ext uri="{FF2B5EF4-FFF2-40B4-BE49-F238E27FC236}">
                <a16:creationId xmlns:a16="http://schemas.microsoft.com/office/drawing/2014/main" id="{2070DE91-58AF-F062-9618-99E36E2C7456}"/>
              </a:ext>
            </a:extLst>
          </p:cNvPr>
          <p:cNvSpPr/>
          <p:nvPr/>
        </p:nvSpPr>
        <p:spPr>
          <a:xfrm rot="2196144">
            <a:off x="10481965" y="3958680"/>
            <a:ext cx="217636" cy="28213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66134348-BE29-461C-46CB-629680C5D73C}"/>
              </a:ext>
            </a:extLst>
          </p:cNvPr>
          <p:cNvSpPr/>
          <p:nvPr/>
        </p:nvSpPr>
        <p:spPr>
          <a:xfrm rot="18698499">
            <a:off x="7450347" y="5116358"/>
            <a:ext cx="1581575" cy="111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1">
            <a:extLst>
              <a:ext uri="{FF2B5EF4-FFF2-40B4-BE49-F238E27FC236}">
                <a16:creationId xmlns:a16="http://schemas.microsoft.com/office/drawing/2014/main" id="{88013E77-A892-0F70-F30A-7EA91E7CDDB6}"/>
              </a:ext>
            </a:extLst>
          </p:cNvPr>
          <p:cNvSpPr txBox="1">
            <a:spLocks/>
          </p:cNvSpPr>
          <p:nvPr/>
        </p:nvSpPr>
        <p:spPr>
          <a:xfrm>
            <a:off x="1178672" y="6485660"/>
            <a:ext cx="87966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srgbClr val="FFFFFF"/>
                </a:solidFill>
                <a:effectLst/>
                <a:uLnTx/>
                <a:uFillTx/>
                <a:latin typeface="Calibri"/>
                <a:ea typeface="+mn-ea"/>
                <a:cs typeface="+mn-cs"/>
              </a:rPr>
              <a:t>Broyan, J.L., ‘Utilizing Gaps and Performance Measures to Inform NASA Environmental Control and </a:t>
            </a:r>
            <a:r>
              <a:rPr kumimoji="0" lang="en-US" sz="1000" b="0" i="0" u="none" strike="noStrike" kern="1200" cap="none" spc="0" normalizeH="0" baseline="0" noProof="0" dirty="0" err="1">
                <a:ln>
                  <a:noFill/>
                </a:ln>
                <a:solidFill>
                  <a:srgbClr val="FFFFFF"/>
                </a:solidFill>
                <a:effectLst/>
                <a:uLnTx/>
                <a:uFillTx/>
                <a:latin typeface="Calibri"/>
                <a:ea typeface="+mn-ea"/>
                <a:cs typeface="+mn-cs"/>
              </a:rPr>
              <a:t>Lif</a:t>
            </a:r>
            <a:r>
              <a:rPr lang="en-US" sz="1000" dirty="0">
                <a:solidFill>
                  <a:srgbClr val="FFFFFF"/>
                </a:solidFill>
                <a:latin typeface="Calibri"/>
              </a:rPr>
              <a:t>e Support Systems and Crew Health and Performance Technology Decisions’,</a:t>
            </a:r>
            <a:r>
              <a:rPr kumimoji="0" lang="en-US" sz="1000" b="0" i="0" u="none" strike="noStrike" kern="1200" cap="none" spc="0" normalizeH="0" baseline="0" noProof="0" dirty="0">
                <a:ln>
                  <a:noFill/>
                </a:ln>
                <a:solidFill>
                  <a:srgbClr val="FFFFFF"/>
                </a:solidFill>
                <a:effectLst/>
                <a:uLnTx/>
                <a:uFillTx/>
                <a:latin typeface="Calibri"/>
                <a:ea typeface="+mn-ea"/>
                <a:cs typeface="+mn-cs"/>
              </a:rPr>
              <a:t> 52</a:t>
            </a:r>
            <a:r>
              <a:rPr kumimoji="0" lang="en-US" sz="1000" b="0" i="0" u="none" strike="noStrike" kern="1200" cap="none" spc="0" normalizeH="0" baseline="30000" noProof="0" dirty="0">
                <a:ln>
                  <a:noFill/>
                </a:ln>
                <a:solidFill>
                  <a:srgbClr val="FFFFFF"/>
                </a:solidFill>
                <a:effectLst/>
                <a:uLnTx/>
                <a:uFillTx/>
                <a:latin typeface="Calibri"/>
                <a:ea typeface="+mn-ea"/>
                <a:cs typeface="+mn-cs"/>
              </a:rPr>
              <a:t>nd</a:t>
            </a:r>
            <a:r>
              <a:rPr kumimoji="0" lang="en-US" sz="1000" b="0" i="0" u="none" strike="noStrike" kern="1200" cap="none" spc="0" normalizeH="0" baseline="0" noProof="0" dirty="0">
                <a:ln>
                  <a:noFill/>
                </a:ln>
                <a:solidFill>
                  <a:srgbClr val="FFFFFF"/>
                </a:solidFill>
                <a:effectLst/>
                <a:uLnTx/>
                <a:uFillTx/>
                <a:latin typeface="Calibri"/>
                <a:ea typeface="+mn-ea"/>
                <a:cs typeface="+mn-cs"/>
              </a:rPr>
              <a:t> International Conference on Environmental Systems, ICES-2023-368, July 16-20, 2023</a:t>
            </a:r>
          </a:p>
        </p:txBody>
      </p:sp>
      <p:sp>
        <p:nvSpPr>
          <p:cNvPr id="2" name="Slide Number Placeholder 3">
            <a:extLst>
              <a:ext uri="{FF2B5EF4-FFF2-40B4-BE49-F238E27FC236}">
                <a16:creationId xmlns:a16="http://schemas.microsoft.com/office/drawing/2014/main" id="{2C69F50C-B983-CDB1-D589-C5CAE4C490D9}"/>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526908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D3A56-C0F3-E1B3-3F80-61D1F584111C}"/>
              </a:ext>
            </a:extLst>
          </p:cNvPr>
          <p:cNvSpPr/>
          <p:nvPr/>
        </p:nvSpPr>
        <p:spPr>
          <a:xfrm>
            <a:off x="-1" y="1"/>
            <a:ext cx="12191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11EECFD7-6DBD-428F-A5F8-AFC6C5B40368}"/>
              </a:ext>
            </a:extLst>
          </p:cNvPr>
          <p:cNvSpPr/>
          <p:nvPr/>
        </p:nvSpPr>
        <p:spPr>
          <a:xfrm>
            <a:off x="0" y="700752"/>
            <a:ext cx="12191999" cy="61572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47BE2806-7B19-4512-8F10-56397DB5CF40}"/>
              </a:ext>
            </a:extLst>
          </p:cNvPr>
          <p:cNvSpPr txBox="1">
            <a:spLocks/>
          </p:cNvSpPr>
          <p:nvPr/>
        </p:nvSpPr>
        <p:spPr>
          <a:xfrm>
            <a:off x="75840" y="117231"/>
            <a:ext cx="11320706" cy="805551"/>
          </a:xfrm>
          <a:prstGeom prst="rect">
            <a:avLst/>
          </a:prstGeom>
        </p:spPr>
        <p:txBody>
          <a:bodyPr>
            <a:normAutofit fontScale="97500"/>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Advanced Habitation Systems (AHS</a:t>
            </a:r>
            <a:r>
              <a:rPr kumimoji="0" lang="en-US" sz="24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Interfaces with multiple strategic outcomes from other PT/SCLTs</a:t>
            </a:r>
          </a:p>
        </p:txBody>
      </p:sp>
      <p:sp>
        <p:nvSpPr>
          <p:cNvPr id="9" name="TextBox 8">
            <a:extLst>
              <a:ext uri="{FF2B5EF4-FFF2-40B4-BE49-F238E27FC236}">
                <a16:creationId xmlns:a16="http://schemas.microsoft.com/office/drawing/2014/main" id="{D589B7A4-94F9-475E-99F5-4DC3BA90CEAF}"/>
              </a:ext>
            </a:extLst>
          </p:cNvPr>
          <p:cNvSpPr txBox="1"/>
          <p:nvPr/>
        </p:nvSpPr>
        <p:spPr>
          <a:xfrm>
            <a:off x="7448526" y="4495342"/>
            <a:ext cx="4667634"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Calibri" panose="020F0502020204030204"/>
                <a:ea typeface="+mn-ea"/>
                <a:cs typeface="+mn-cs"/>
              </a:rPr>
              <a:t>Advanced Habitation Systems (AHS)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 Capabilities captured in NASA taxonomy TX06 &amp; TX07</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 Largest technology challenges: CO2 reduction (O2 recovery), in-flight food nutrition, earth independent human operations (decision support), system reliability, environmental monitoring, and crew health countermeasures</a:t>
            </a:r>
          </a:p>
        </p:txBody>
      </p:sp>
      <p:sp>
        <p:nvSpPr>
          <p:cNvPr id="11" name="TextBox 10">
            <a:extLst>
              <a:ext uri="{FF2B5EF4-FFF2-40B4-BE49-F238E27FC236}">
                <a16:creationId xmlns:a16="http://schemas.microsoft.com/office/drawing/2014/main" id="{118925C4-DEF4-4D2C-BA74-43EE0F88F015}"/>
              </a:ext>
            </a:extLst>
          </p:cNvPr>
          <p:cNvSpPr txBox="1"/>
          <p:nvPr/>
        </p:nvSpPr>
        <p:spPr>
          <a:xfrm>
            <a:off x="7448526" y="3649297"/>
            <a:ext cx="4431322"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ISRU SCLT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Provide consumables; receive waste &amp; trash reduce loop closure requirements.  </a:t>
            </a: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AHS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investments in CO2 reduction, gas separation, gas/water contaminant removal and monitoring are extensible to ISRU </a:t>
            </a:r>
          </a:p>
        </p:txBody>
      </p:sp>
      <p:cxnSp>
        <p:nvCxnSpPr>
          <p:cNvPr id="12" name="Straight Arrow Connector 11">
            <a:extLst>
              <a:ext uri="{FF2B5EF4-FFF2-40B4-BE49-F238E27FC236}">
                <a16:creationId xmlns:a16="http://schemas.microsoft.com/office/drawing/2014/main" id="{3780E8EE-A6DE-4804-B8F2-15C6157BB442}"/>
              </a:ext>
            </a:extLst>
          </p:cNvPr>
          <p:cNvCxnSpPr>
            <a:cxnSpLocks/>
          </p:cNvCxnSpPr>
          <p:nvPr/>
        </p:nvCxnSpPr>
        <p:spPr>
          <a:xfrm flipH="1">
            <a:off x="6881446" y="3808040"/>
            <a:ext cx="551448" cy="350691"/>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768BD35-4F32-4939-9EB9-328C89196EFE}"/>
              </a:ext>
            </a:extLst>
          </p:cNvPr>
          <p:cNvCxnSpPr>
            <a:cxnSpLocks/>
          </p:cNvCxnSpPr>
          <p:nvPr/>
        </p:nvCxnSpPr>
        <p:spPr>
          <a:xfrm flipH="1">
            <a:off x="6881446" y="4707240"/>
            <a:ext cx="551448" cy="405330"/>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45D8662-AB4B-4A20-84AE-80C1F685345F}"/>
              </a:ext>
            </a:extLst>
          </p:cNvPr>
          <p:cNvSpPr txBox="1"/>
          <p:nvPr/>
        </p:nvSpPr>
        <p:spPr>
          <a:xfrm>
            <a:off x="7448527" y="1655993"/>
            <a:ext cx="4431322" cy="6771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In Space Transportation SCLT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AHS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technology improvements in CO2 reduction, food, trash management, and improved reliability reduce cargo mass ~5 MT x propulsion gear ratio</a:t>
            </a:r>
          </a:p>
        </p:txBody>
      </p:sp>
      <p:cxnSp>
        <p:nvCxnSpPr>
          <p:cNvPr id="17" name="Straight Arrow Connector 16">
            <a:extLst>
              <a:ext uri="{FF2B5EF4-FFF2-40B4-BE49-F238E27FC236}">
                <a16:creationId xmlns:a16="http://schemas.microsoft.com/office/drawing/2014/main" id="{6C838711-B23E-4E25-A7F7-57D743C2A026}"/>
              </a:ext>
            </a:extLst>
          </p:cNvPr>
          <p:cNvCxnSpPr/>
          <p:nvPr/>
        </p:nvCxnSpPr>
        <p:spPr>
          <a:xfrm flipH="1">
            <a:off x="6881447" y="1817938"/>
            <a:ext cx="567080" cy="0"/>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3546454-687B-4715-A130-0646D013A9B0}"/>
              </a:ext>
            </a:extLst>
          </p:cNvPr>
          <p:cNvSpPr txBox="1"/>
          <p:nvPr/>
        </p:nvSpPr>
        <p:spPr>
          <a:xfrm>
            <a:off x="7448528" y="2527960"/>
            <a:ext cx="4431322"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Entry Descent and Landing SCLT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AHS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technology improvements in CO2 reduction, food, reduce landed cargo mass</a:t>
            </a:r>
          </a:p>
        </p:txBody>
      </p:sp>
      <p:cxnSp>
        <p:nvCxnSpPr>
          <p:cNvPr id="19" name="Straight Arrow Connector 18">
            <a:extLst>
              <a:ext uri="{FF2B5EF4-FFF2-40B4-BE49-F238E27FC236}">
                <a16:creationId xmlns:a16="http://schemas.microsoft.com/office/drawing/2014/main" id="{3E7744A0-8B12-44A0-82DB-C4B26F517D74}"/>
              </a:ext>
            </a:extLst>
          </p:cNvPr>
          <p:cNvCxnSpPr>
            <a:cxnSpLocks/>
            <a:stCxn id="18" idx="1"/>
          </p:cNvCxnSpPr>
          <p:nvPr/>
        </p:nvCxnSpPr>
        <p:spPr>
          <a:xfrm flipH="1">
            <a:off x="6881448" y="2774182"/>
            <a:ext cx="567080" cy="1940"/>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FF7EDD5-C8B3-4807-B3DA-79400012008A}"/>
              </a:ext>
            </a:extLst>
          </p:cNvPr>
          <p:cNvCxnSpPr>
            <a:cxnSpLocks/>
          </p:cNvCxnSpPr>
          <p:nvPr/>
        </p:nvCxnSpPr>
        <p:spPr>
          <a:xfrm flipH="1" flipV="1">
            <a:off x="6881446" y="5697673"/>
            <a:ext cx="551448" cy="153723"/>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4968BBE-F1A1-4EAE-80AD-FA64FB429134}"/>
              </a:ext>
            </a:extLst>
          </p:cNvPr>
          <p:cNvPicPr>
            <a:picLocks noChangeAspect="1"/>
          </p:cNvPicPr>
          <p:nvPr/>
        </p:nvPicPr>
        <p:blipFill>
          <a:blip r:embed="rId3"/>
          <a:stretch>
            <a:fillRect/>
          </a:stretch>
        </p:blipFill>
        <p:spPr>
          <a:xfrm>
            <a:off x="132776" y="1237443"/>
            <a:ext cx="6709713" cy="5529118"/>
          </a:xfrm>
          <a:prstGeom prst="rect">
            <a:avLst/>
          </a:prstGeom>
        </p:spPr>
      </p:pic>
      <p:sp>
        <p:nvSpPr>
          <p:cNvPr id="7" name="Rectangle 6">
            <a:extLst>
              <a:ext uri="{FF2B5EF4-FFF2-40B4-BE49-F238E27FC236}">
                <a16:creationId xmlns:a16="http://schemas.microsoft.com/office/drawing/2014/main" id="{8052B4EE-48B9-4587-A059-DA6098E34B2D}"/>
              </a:ext>
            </a:extLst>
          </p:cNvPr>
          <p:cNvSpPr/>
          <p:nvPr/>
        </p:nvSpPr>
        <p:spPr>
          <a:xfrm>
            <a:off x="1790567" y="5011946"/>
            <a:ext cx="5028436" cy="243653"/>
          </a:xfrm>
          <a:prstGeom prst="rect">
            <a:avLst/>
          </a:prstGeom>
          <a:solidFill>
            <a:srgbClr val="00CC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B4286C1-C403-4A45-8813-8C116171EE37}"/>
              </a:ext>
            </a:extLst>
          </p:cNvPr>
          <p:cNvSpPr/>
          <p:nvPr/>
        </p:nvSpPr>
        <p:spPr>
          <a:xfrm>
            <a:off x="1795002" y="2015954"/>
            <a:ext cx="5028435" cy="181756"/>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3DE14B1-9018-4CAA-9710-C85467D2E267}"/>
              </a:ext>
            </a:extLst>
          </p:cNvPr>
          <p:cNvSpPr/>
          <p:nvPr/>
        </p:nvSpPr>
        <p:spPr>
          <a:xfrm>
            <a:off x="1795002" y="3795639"/>
            <a:ext cx="5028435" cy="803846"/>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3E7A3E1-0FD6-4161-941B-5FE896792D93}"/>
              </a:ext>
            </a:extLst>
          </p:cNvPr>
          <p:cNvSpPr/>
          <p:nvPr/>
        </p:nvSpPr>
        <p:spPr>
          <a:xfrm>
            <a:off x="1795002" y="5528746"/>
            <a:ext cx="5005843" cy="262516"/>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FF7D3804-F04B-49AE-BD54-F20BF9ADE55B}"/>
              </a:ext>
            </a:extLst>
          </p:cNvPr>
          <p:cNvSpPr/>
          <p:nvPr/>
        </p:nvSpPr>
        <p:spPr>
          <a:xfrm>
            <a:off x="1795002" y="2686393"/>
            <a:ext cx="5028435" cy="178657"/>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Content Placeholder 2">
            <a:extLst>
              <a:ext uri="{FF2B5EF4-FFF2-40B4-BE49-F238E27FC236}">
                <a16:creationId xmlns:a16="http://schemas.microsoft.com/office/drawing/2014/main" id="{54B078F2-A816-4453-9AC8-6B46B144B23B}"/>
              </a:ext>
            </a:extLst>
          </p:cNvPr>
          <p:cNvSpPr txBox="1">
            <a:spLocks/>
          </p:cNvSpPr>
          <p:nvPr/>
        </p:nvSpPr>
        <p:spPr>
          <a:xfrm>
            <a:off x="187985" y="835875"/>
            <a:ext cx="11928175" cy="8654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CC00"/>
                </a:solidFill>
                <a:effectLst/>
                <a:uLnTx/>
                <a:uFillTx/>
                <a:latin typeface="Arial" panose="020B0604020202020204" pitchFamily="34" charset="0"/>
                <a:ea typeface="+mn-ea"/>
                <a:cs typeface="Arial" panose="020B0604020202020204" pitchFamily="34" charset="0"/>
              </a:rPr>
              <a:t>AHS Outcome</a:t>
            </a:r>
            <a:r>
              <a:rPr kumimoji="0" lang="en-US" sz="1600" b="0" i="0" u="none" strike="noStrike" kern="1200" cap="none" spc="0" normalizeH="0" baseline="0" noProof="0" dirty="0">
                <a:ln>
                  <a:noFill/>
                </a:ln>
                <a:solidFill>
                  <a:srgbClr val="00CC00"/>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4BACC6">
                    <a:lumMod val="20000"/>
                    <a:lumOff val="80000"/>
                  </a:srgbClr>
                </a:solidFill>
                <a:effectLst/>
                <a:uLnTx/>
                <a:uFillTx/>
                <a:latin typeface="Arial" panose="020B0604020202020204" pitchFamily="34" charset="0"/>
                <a:ea typeface="+mn-ea"/>
                <a:cs typeface="Arial" panose="020B0604020202020204" pitchFamily="34" charset="0"/>
              </a:rPr>
              <a:t>Enable long duration human exploration missions with Advanced Life Support &amp; Human Performance techs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D5DFADF-09B3-479F-AF9E-AE56AE13DCF8}"/>
              </a:ext>
            </a:extLst>
          </p:cNvPr>
          <p:cNvSpPr txBox="1"/>
          <p:nvPr/>
        </p:nvSpPr>
        <p:spPr>
          <a:xfrm>
            <a:off x="7462322" y="5691281"/>
            <a:ext cx="4372466"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Autonomous Systems &amp; Robotics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Advances in robotics and autonomy support </a:t>
            </a:r>
            <a:r>
              <a:rPr kumimoji="0" lang="en-US" sz="1200" b="0" i="0" u="none" strike="noStrike" kern="1200" cap="none" spc="0" normalizeH="0" baseline="0" noProof="0" dirty="0">
                <a:ln>
                  <a:noFill/>
                </a:ln>
                <a:solidFill>
                  <a:srgbClr val="00B050"/>
                </a:solidFill>
                <a:effectLst/>
                <a:uLnTx/>
                <a:uFillTx/>
                <a:latin typeface="Calibri" panose="020F0502020204030204"/>
                <a:ea typeface="+mn-ea"/>
                <a:cs typeface="+mn-cs"/>
              </a:rPr>
              <a:t>AHS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system maintenance to prepare for crew arrival, allow crew to focus on science.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Earth Independent Human Operation: Common interfaces and computational technologies to for crew decision support due to time delay and blackout periods</a:t>
            </a:r>
          </a:p>
        </p:txBody>
      </p:sp>
      <p:pic>
        <p:nvPicPr>
          <p:cNvPr id="31" name="Picture 67" descr="NASA insignia RGB">
            <a:extLst>
              <a:ext uri="{FF2B5EF4-FFF2-40B4-BE49-F238E27FC236}">
                <a16:creationId xmlns:a16="http://schemas.microsoft.com/office/drawing/2014/main" id="{3A81F91B-2CB3-4731-AF41-38D00AA3F84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460781" y="84224"/>
            <a:ext cx="655725" cy="499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Straight Arrow Connector 33">
            <a:extLst>
              <a:ext uri="{FF2B5EF4-FFF2-40B4-BE49-F238E27FC236}">
                <a16:creationId xmlns:a16="http://schemas.microsoft.com/office/drawing/2014/main" id="{B312AA28-E243-7A1D-D7E9-A6E4AA2E5608}"/>
              </a:ext>
            </a:extLst>
          </p:cNvPr>
          <p:cNvCxnSpPr>
            <a:cxnSpLocks/>
          </p:cNvCxnSpPr>
          <p:nvPr/>
        </p:nvCxnSpPr>
        <p:spPr>
          <a:xfrm flipH="1">
            <a:off x="6909869" y="3257304"/>
            <a:ext cx="552453" cy="603947"/>
          </a:xfrm>
          <a:prstGeom prst="straightConnector1">
            <a:avLst/>
          </a:prstGeom>
          <a:ln w="19050">
            <a:solidFill>
              <a:srgbClr val="00CC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17EC9C8-5C2B-64FD-CCE0-18B76AA3DF8A}"/>
              </a:ext>
            </a:extLst>
          </p:cNvPr>
          <p:cNvSpPr txBox="1"/>
          <p:nvPr/>
        </p:nvSpPr>
        <p:spPr>
          <a:xfrm>
            <a:off x="7432894" y="3103541"/>
            <a:ext cx="4431322"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Avionics PT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Improved crew displays and electronics for deep space radiation environments</a:t>
            </a:r>
          </a:p>
        </p:txBody>
      </p:sp>
      <p:sp>
        <p:nvSpPr>
          <p:cNvPr id="10" name="Footer Placeholder 1">
            <a:extLst>
              <a:ext uri="{FF2B5EF4-FFF2-40B4-BE49-F238E27FC236}">
                <a16:creationId xmlns:a16="http://schemas.microsoft.com/office/drawing/2014/main" id="{60A82F02-2F8B-F4CD-E8F8-CD8AC9E1851D}"/>
              </a:ext>
            </a:extLst>
          </p:cNvPr>
          <p:cNvSpPr txBox="1">
            <a:spLocks/>
          </p:cNvSpPr>
          <p:nvPr/>
        </p:nvSpPr>
        <p:spPr>
          <a:xfrm>
            <a:off x="255145" y="6697385"/>
            <a:ext cx="9673946" cy="22308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Broyan, J.  Advanced Habitation Systems (AHS) Overview, STMD Game Changing Division, Annual Program Review, San Antonio</a:t>
            </a:r>
            <a:r>
              <a:rPr lang="en-US" sz="900" dirty="0">
                <a:solidFill>
                  <a:prstClr val="white"/>
                </a:solidFill>
                <a:latin typeface="Calibri" panose="020F0502020204030204"/>
              </a:rPr>
              <a:t>, TX 9/19/2023 </a:t>
            </a: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4140234-D9EB-1983-3DBE-30909EB49907}"/>
              </a:ext>
            </a:extLst>
          </p:cNvPr>
          <p:cNvSpPr txBox="1"/>
          <p:nvPr/>
        </p:nvSpPr>
        <p:spPr>
          <a:xfrm>
            <a:off x="6063162" y="515179"/>
            <a:ext cx="4060727" cy="253916"/>
          </a:xfrm>
          <a:prstGeom prst="rect">
            <a:avLst/>
          </a:prstGeom>
          <a:noFill/>
        </p:spPr>
        <p:txBody>
          <a:bodyPr wrap="none" rtlCol="0">
            <a:spAutoFit/>
          </a:bodyPr>
          <a:lstStyle/>
          <a:p>
            <a:r>
              <a:rPr lang="en-US" sz="1050" dirty="0">
                <a:solidFill>
                  <a:schemeClr val="bg1"/>
                </a:solidFill>
              </a:rPr>
              <a:t>(</a:t>
            </a:r>
            <a:r>
              <a:rPr lang="en-US" sz="1050" b="1" dirty="0">
                <a:solidFill>
                  <a:schemeClr val="bg1"/>
                </a:solidFill>
              </a:rPr>
              <a:t>*</a:t>
            </a:r>
            <a:r>
              <a:rPr lang="en-US" sz="1050" dirty="0">
                <a:solidFill>
                  <a:schemeClr val="bg1"/>
                </a:solidFill>
              </a:rPr>
              <a:t> AHS is a more general term for ECLSS-CHP in some NASA messaging)</a:t>
            </a:r>
          </a:p>
        </p:txBody>
      </p:sp>
      <p:sp>
        <p:nvSpPr>
          <p:cNvPr id="24" name="Slide Number Placeholder 3">
            <a:extLst>
              <a:ext uri="{FF2B5EF4-FFF2-40B4-BE49-F238E27FC236}">
                <a16:creationId xmlns:a16="http://schemas.microsoft.com/office/drawing/2014/main" id="{0BBF9B31-E6A3-8FDD-FC3D-62F98C53CD33}"/>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4212382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406400" y="76200"/>
            <a:ext cx="10757647" cy="914400"/>
          </a:xfrm>
        </p:spPr>
        <p:txBody>
          <a:bodyPr>
            <a:normAutofit/>
          </a:bodyPr>
          <a:lstStyle/>
          <a:p>
            <a:r>
              <a:rPr lang="en-US" sz="2400" b="1" dirty="0">
                <a:solidFill>
                  <a:srgbClr val="FFFFFF"/>
                </a:solidFill>
              </a:rPr>
              <a:t>Potential Future Lunar Regen ECLSS and Fluid/Gas Transfers</a:t>
            </a:r>
            <a:endParaRPr lang="en-US" sz="1100" b="1" dirty="0">
              <a:solidFill>
                <a:srgbClr val="FFFFFF"/>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p:txBody>
          <a:bodyPr/>
          <a:lstStyle/>
          <a:p>
            <a:pPr marL="285750" indent="-285750">
              <a:spcBef>
                <a:spcPts val="1200"/>
              </a:spcBef>
              <a:buSzPct val="120000"/>
              <a:buFont typeface="Arial" panose="020B0604020202020204" pitchFamily="34" charset="0"/>
              <a:buChar char="•"/>
            </a:pPr>
            <a:r>
              <a:rPr lang="en-US" sz="2400" b="1" dirty="0">
                <a:solidFill>
                  <a:srgbClr val="FFFFFF"/>
                </a:solidFill>
              </a:rPr>
              <a:t>Consolidate regenerative ECLSS in the surface habitat</a:t>
            </a:r>
          </a:p>
          <a:p>
            <a:pPr marL="742950" lvl="1" indent="-285750">
              <a:buSzPct val="80000"/>
              <a:buFont typeface="Courier New" panose="02070309020205020404" pitchFamily="49" charset="0"/>
              <a:buChar char="o"/>
            </a:pPr>
            <a:r>
              <a:rPr lang="en-US" sz="2000" dirty="0">
                <a:solidFill>
                  <a:srgbClr val="FFFFFF"/>
                </a:solidFill>
              </a:rPr>
              <a:t>Transfer waste from rover crew to surface habitat for processing</a:t>
            </a:r>
          </a:p>
          <a:p>
            <a:pPr marL="742950" lvl="1" indent="-285750">
              <a:buSzPct val="80000"/>
              <a:buFont typeface="Courier New" panose="02070309020205020404" pitchFamily="49" charset="0"/>
              <a:buChar char="o"/>
            </a:pPr>
            <a:r>
              <a:rPr lang="en-US" sz="2000" dirty="0">
                <a:solidFill>
                  <a:srgbClr val="FFFFFF"/>
                </a:solidFill>
              </a:rPr>
              <a:t>Recycle urine, condensate water, and carbon dioxide </a:t>
            </a:r>
          </a:p>
          <a:p>
            <a:pPr marL="742950" lvl="1" indent="-285750">
              <a:buSzPct val="80000"/>
              <a:buFont typeface="Courier New" panose="02070309020205020404" pitchFamily="49" charset="0"/>
              <a:buChar char="o"/>
            </a:pPr>
            <a:r>
              <a:rPr lang="en-US" sz="2000" dirty="0">
                <a:solidFill>
                  <a:srgbClr val="FFFFFF"/>
                </a:solidFill>
              </a:rPr>
              <a:t>Transfer water and oxygen to rovers and EVA</a:t>
            </a:r>
          </a:p>
          <a:p>
            <a:pPr marL="742950" lvl="1" indent="-285750">
              <a:buSzPct val="80000"/>
              <a:buFont typeface="Courier New" panose="02070309020205020404" pitchFamily="49" charset="0"/>
              <a:buChar char="o"/>
            </a:pPr>
            <a:r>
              <a:rPr lang="en-US" sz="2000" dirty="0">
                <a:solidFill>
                  <a:srgbClr val="FFFFFF"/>
                </a:solidFill>
              </a:rPr>
              <a:t>ECLSS processes, EVA, waste disposal, and leakages contribute to releases to the lunar surface</a:t>
            </a: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237" y="3424518"/>
            <a:ext cx="10874920" cy="3433482"/>
          </a:xfrm>
          <a:prstGeom prst="rect">
            <a:avLst/>
          </a:prstGeom>
        </p:spPr>
      </p:pic>
      <p:cxnSp>
        <p:nvCxnSpPr>
          <p:cNvPr id="9" name="Straight Arrow Connector 8"/>
          <p:cNvCxnSpPr/>
          <p:nvPr/>
        </p:nvCxnSpPr>
        <p:spPr>
          <a:xfrm>
            <a:off x="3929753" y="4305338"/>
            <a:ext cx="0" cy="1458968"/>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785728" y="4305338"/>
            <a:ext cx="0" cy="1458968"/>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183934" y="3835640"/>
            <a:ext cx="2589980" cy="402425"/>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219882" y="3949988"/>
            <a:ext cx="2554032" cy="405591"/>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183935" y="4867835"/>
            <a:ext cx="1666845" cy="744071"/>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183934" y="4715435"/>
            <a:ext cx="1953717" cy="896470"/>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33321" y="4305338"/>
            <a:ext cx="0" cy="1458969"/>
          </a:xfrm>
          <a:prstGeom prst="straightConnector1">
            <a:avLst/>
          </a:prstGeom>
          <a:ln w="5715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294689" y="4305338"/>
            <a:ext cx="0" cy="1458969"/>
          </a:xfrm>
          <a:prstGeom prst="straightConnector1">
            <a:avLst/>
          </a:prstGeom>
          <a:ln w="57150">
            <a:solidFill>
              <a:srgbClr val="33339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09250" y="4639487"/>
            <a:ext cx="475130" cy="0"/>
          </a:xfrm>
          <a:prstGeom prst="straightConnector1">
            <a:avLst/>
          </a:prstGeom>
          <a:ln w="762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509250" y="4867835"/>
            <a:ext cx="475130" cy="0"/>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107168" y="4384213"/>
            <a:ext cx="647327" cy="642074"/>
          </a:xfrm>
          <a:prstGeom prst="straightConnector1">
            <a:avLst/>
          </a:prstGeom>
          <a:ln w="57150">
            <a:solidFill>
              <a:srgbClr val="66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133321" y="5899501"/>
            <a:ext cx="690082" cy="483622"/>
          </a:xfrm>
          <a:prstGeom prst="straightConnector1">
            <a:avLst/>
          </a:prstGeom>
          <a:ln w="57150">
            <a:solidFill>
              <a:srgbClr val="66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25018" y="5122780"/>
            <a:ext cx="1490304" cy="1631216"/>
          </a:xfrm>
          <a:prstGeom prst="rect">
            <a:avLst/>
          </a:prstGeom>
          <a:solidFill>
            <a:schemeClr val="bg1">
              <a:lumMod val="75000"/>
            </a:schemeClr>
          </a:solid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Calibri" panose="020F0502020204030204"/>
                <a:ea typeface="+mn-ea"/>
                <a:cs typeface="+mn-cs"/>
              </a:rPr>
              <a:t>Water</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a:ea typeface="+mn-ea"/>
                <a:cs typeface="+mn-cs"/>
              </a:rPr>
              <a:t>Oxygen</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99"/>
                </a:solidFill>
                <a:effectLst/>
                <a:uLnTx/>
                <a:uFillTx/>
                <a:latin typeface="Calibri" panose="020F0502020204030204"/>
                <a:ea typeface="+mn-ea"/>
                <a:cs typeface="+mn-cs"/>
              </a:rPr>
              <a:t>Wastewater</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Calibri" panose="020F0502020204030204"/>
                <a:ea typeface="+mn-ea"/>
                <a:cs typeface="+mn-cs"/>
              </a:rPr>
              <a:t>Urine</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63300"/>
                </a:solidFill>
                <a:effectLst/>
                <a:uLnTx/>
                <a:uFillTx/>
                <a:latin typeface="Calibri" panose="020F0502020204030204"/>
                <a:ea typeface="+mn-ea"/>
                <a:cs typeface="+mn-cs"/>
              </a:rPr>
              <a:t>Waste</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A04FD"/>
                </a:solidFill>
                <a:effectLst/>
                <a:uLnTx/>
                <a:uFillTx/>
                <a:latin typeface="Calibri" panose="020F0502020204030204"/>
                <a:ea typeface="+mn-ea"/>
                <a:cs typeface="+mn-cs"/>
              </a:rPr>
              <a:t>Venting</a:t>
            </a:r>
          </a:p>
        </p:txBody>
      </p:sp>
      <p:cxnSp>
        <p:nvCxnSpPr>
          <p:cNvPr id="42" name="Straight Arrow Connector 41"/>
          <p:cNvCxnSpPr/>
          <p:nvPr/>
        </p:nvCxnSpPr>
        <p:spPr>
          <a:xfrm flipV="1">
            <a:off x="3394386" y="5164487"/>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4823995" y="5917430"/>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030956" y="4578868"/>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8" name="Picture 6" descr="Recycle arrow symbol means using recycled resources. Premium Vecto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837075" y="3806775"/>
            <a:ext cx="520776" cy="498563"/>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Arrow Connector 43"/>
          <p:cNvCxnSpPr/>
          <p:nvPr/>
        </p:nvCxnSpPr>
        <p:spPr>
          <a:xfrm flipV="1">
            <a:off x="4097463" y="3424518"/>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4357852" y="4066001"/>
            <a:ext cx="4722206" cy="688605"/>
          </a:xfrm>
          <a:prstGeom prst="straightConnector1">
            <a:avLst/>
          </a:prstGeom>
          <a:ln w="57150">
            <a:solidFill>
              <a:srgbClr val="0070C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4357852" y="4209920"/>
            <a:ext cx="4722206" cy="679880"/>
          </a:xfrm>
          <a:prstGeom prst="straightConnector1">
            <a:avLst/>
          </a:prstGeom>
          <a:ln w="57150">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5720075" y="3994437"/>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Footer Placeholder 1">
            <a:extLst>
              <a:ext uri="{FF2B5EF4-FFF2-40B4-BE49-F238E27FC236}">
                <a16:creationId xmlns:a16="http://schemas.microsoft.com/office/drawing/2014/main" id="{45CF5B71-ECBC-4B8E-B90F-6B4A6D80C8B8}"/>
              </a:ext>
            </a:extLst>
          </p:cNvPr>
          <p:cNvSpPr txBox="1">
            <a:spLocks/>
          </p:cNvSpPr>
          <p:nvPr/>
        </p:nvSpPr>
        <p:spPr>
          <a:xfrm>
            <a:off x="637309" y="6579622"/>
            <a:ext cx="11201751" cy="25507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t>1- Presented at Physical Sciences – Lunar Surface Systems Workshop, August 18, 2021  </a:t>
            </a:r>
          </a:p>
        </p:txBody>
      </p:sp>
      <p:sp>
        <p:nvSpPr>
          <p:cNvPr id="3" name="Slide Number Placeholder 3">
            <a:extLst>
              <a:ext uri="{FF2B5EF4-FFF2-40B4-BE49-F238E27FC236}">
                <a16:creationId xmlns:a16="http://schemas.microsoft.com/office/drawing/2014/main" id="{95A94A92-083E-D348-AAE8-3CAB46869DBE}"/>
              </a:ext>
            </a:extLst>
          </p:cNvPr>
          <p:cNvSpPr txBox="1">
            <a:spLocks/>
          </p:cNvSpPr>
          <p:nvPr/>
        </p:nvSpPr>
        <p:spPr>
          <a:xfrm>
            <a:off x="11024628" y="6492875"/>
            <a:ext cx="115913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a:defRPr/>
            </a:pPr>
            <a:fld id="{2E8C51FE-49D9-314D-9957-ABBF7DDE8782}" type="slidenum">
              <a:rPr lang="en-US" sz="1200" smtClean="0">
                <a:solidFill>
                  <a:schemeClr val="bg1"/>
                </a:solidFill>
                <a:latin typeface="Helvetica" pitchFamily="2" charset="0"/>
                <a:cs typeface="Arial" panose="020B0604020202020204" pitchFamily="34" charset="0"/>
              </a:rPr>
              <a:pPr algn="r" defTabSz="914400">
                <a:defRPr/>
              </a:pPr>
              <a:t>20</a:t>
            </a:fld>
            <a:endParaRPr lang="en-US" sz="1200" dirty="0">
              <a:solidFill>
                <a:schemeClr val="bg1"/>
              </a:solidFill>
              <a:latin typeface="Helvetica" pitchFamily="2" charset="0"/>
              <a:cs typeface="Arial" panose="020B0604020202020204" pitchFamily="34" charset="0"/>
            </a:endParaRPr>
          </a:p>
        </p:txBody>
      </p:sp>
    </p:spTree>
    <p:extLst>
      <p:ext uri="{BB962C8B-B14F-4D97-AF65-F5344CB8AC3E}">
        <p14:creationId xmlns:p14="http://schemas.microsoft.com/office/powerpoint/2010/main" val="294759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B3936CF9-624A-034B-BD8C-4C6872D0AD62}"/>
              </a:ext>
            </a:extLst>
          </p:cNvPr>
          <p:cNvSpPr txBox="1">
            <a:spLocks/>
          </p:cNvSpPr>
          <p:nvPr/>
        </p:nvSpPr>
        <p:spPr>
          <a:xfrm>
            <a:off x="228601" y="234618"/>
            <a:ext cx="5585362" cy="122641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Spacecraft Habitation Functions + ISRU interfaces with potential </a:t>
            </a:r>
            <a:r>
              <a:rPr kumimoji="0" lang="en-US" sz="2400" b="1" i="0" u="none" strike="noStrike" kern="1200" cap="none" spc="0" normalizeH="0" baseline="0" noProof="0" dirty="0">
                <a:ln>
                  <a:noFill/>
                </a:ln>
                <a:solidFill>
                  <a:srgbClr val="FF0000"/>
                </a:solidFill>
                <a:effectLst/>
                <a:uLnTx/>
                <a:uFillTx/>
                <a:latin typeface="Helvetica" pitchFamily="2" charset="0"/>
                <a:ea typeface="+mj-ea"/>
                <a:cs typeface="+mj-cs"/>
              </a:rPr>
              <a:t>forward</a:t>
            </a: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 and </a:t>
            </a:r>
            <a:r>
              <a:rPr kumimoji="0" lang="en-US" sz="2400" b="1" i="0" u="none" strike="noStrike" kern="1200" cap="none" spc="0" normalizeH="0" baseline="0" noProof="0" dirty="0">
                <a:ln>
                  <a:noFill/>
                </a:ln>
                <a:solidFill>
                  <a:srgbClr val="7030A0"/>
                </a:solidFill>
                <a:effectLst/>
                <a:uLnTx/>
                <a:uFillTx/>
                <a:latin typeface="Helvetica" pitchFamily="2" charset="0"/>
                <a:ea typeface="+mj-ea"/>
                <a:cs typeface="+mj-cs"/>
              </a:rPr>
              <a:t>backward</a:t>
            </a: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 planetary protection contamination sources</a:t>
            </a:r>
          </a:p>
        </p:txBody>
      </p:sp>
      <p:grpSp>
        <p:nvGrpSpPr>
          <p:cNvPr id="2" name="Group 1">
            <a:extLst>
              <a:ext uri="{FF2B5EF4-FFF2-40B4-BE49-F238E27FC236}">
                <a16:creationId xmlns:a16="http://schemas.microsoft.com/office/drawing/2014/main" id="{DB70ABE4-7B9E-8142-9CEC-6215DF458091}"/>
              </a:ext>
            </a:extLst>
          </p:cNvPr>
          <p:cNvGrpSpPr/>
          <p:nvPr/>
        </p:nvGrpSpPr>
        <p:grpSpPr>
          <a:xfrm>
            <a:off x="1827884" y="1875853"/>
            <a:ext cx="9375009" cy="4271659"/>
            <a:chOff x="228600" y="1398770"/>
            <a:chExt cx="11734800" cy="5346881"/>
          </a:xfrm>
        </p:grpSpPr>
        <p:sp>
          <p:nvSpPr>
            <p:cNvPr id="119" name="Right Arrow 118">
              <a:extLst>
                <a:ext uri="{FF2B5EF4-FFF2-40B4-BE49-F238E27FC236}">
                  <a16:creationId xmlns:a16="http://schemas.microsoft.com/office/drawing/2014/main" id="{98B67D7C-993C-3048-914A-26BC9FED5EAB}"/>
                </a:ext>
              </a:extLst>
            </p:cNvPr>
            <p:cNvSpPr/>
            <p:nvPr/>
          </p:nvSpPr>
          <p:spPr>
            <a:xfrm rot="3600000" flipH="1" flipV="1">
              <a:off x="6510028" y="4726659"/>
              <a:ext cx="760467" cy="4572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cxnSp>
          <p:nvCxnSpPr>
            <p:cNvPr id="115" name="Straight Arrow Connector 114">
              <a:extLst>
                <a:ext uri="{FF2B5EF4-FFF2-40B4-BE49-F238E27FC236}">
                  <a16:creationId xmlns:a16="http://schemas.microsoft.com/office/drawing/2014/main" id="{DFE470DF-03B0-F64A-BAE7-CAF3039EBE39}"/>
                </a:ext>
              </a:extLst>
            </p:cNvPr>
            <p:cNvCxnSpPr>
              <a:cxnSpLocks/>
            </p:cNvCxnSpPr>
            <p:nvPr/>
          </p:nvCxnSpPr>
          <p:spPr>
            <a:xfrm>
              <a:off x="6645476" y="4168645"/>
              <a:ext cx="847040" cy="776395"/>
            </a:xfrm>
            <a:prstGeom prst="straightConnector1">
              <a:avLst/>
            </a:prstGeom>
            <a:ln w="38100">
              <a:solidFill>
                <a:srgbClr val="D883FF"/>
              </a:solidFill>
              <a:tailEnd type="triangle"/>
            </a:ln>
          </p:spPr>
          <p:style>
            <a:lnRef idx="1">
              <a:schemeClr val="accent1"/>
            </a:lnRef>
            <a:fillRef idx="0">
              <a:schemeClr val="accent1"/>
            </a:fillRef>
            <a:effectRef idx="0">
              <a:schemeClr val="accent1"/>
            </a:effectRef>
            <a:fontRef idx="minor">
              <a:schemeClr val="tx1"/>
            </a:fontRef>
          </p:style>
        </p:cxnSp>
        <p:sp>
          <p:nvSpPr>
            <p:cNvPr id="137" name="Right Arrow 136">
              <a:extLst>
                <a:ext uri="{FF2B5EF4-FFF2-40B4-BE49-F238E27FC236}">
                  <a16:creationId xmlns:a16="http://schemas.microsoft.com/office/drawing/2014/main" id="{0B844A7E-6082-504A-9EC0-721D81546526}"/>
                </a:ext>
              </a:extLst>
            </p:cNvPr>
            <p:cNvSpPr/>
            <p:nvPr/>
          </p:nvSpPr>
          <p:spPr>
            <a:xfrm rot="5400000" flipH="1">
              <a:off x="9483449" y="4617314"/>
              <a:ext cx="43599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9" name="Rounded Rectangle 148">
              <a:extLst>
                <a:ext uri="{FF2B5EF4-FFF2-40B4-BE49-F238E27FC236}">
                  <a16:creationId xmlns:a16="http://schemas.microsoft.com/office/drawing/2014/main" id="{B84B6007-9B6B-8D48-A3D1-AEAA206D19C1}"/>
                </a:ext>
              </a:extLst>
            </p:cNvPr>
            <p:cNvSpPr/>
            <p:nvPr/>
          </p:nvSpPr>
          <p:spPr>
            <a:xfrm>
              <a:off x="8274007" y="5636176"/>
              <a:ext cx="1630169" cy="347711"/>
            </a:xfrm>
            <a:prstGeom prst="roundRect">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O2 and H20 Loss</a:t>
              </a:r>
            </a:p>
          </p:txBody>
        </p:sp>
        <p:sp>
          <p:nvSpPr>
            <p:cNvPr id="134" name="Right Arrow 133">
              <a:extLst>
                <a:ext uri="{FF2B5EF4-FFF2-40B4-BE49-F238E27FC236}">
                  <a16:creationId xmlns:a16="http://schemas.microsoft.com/office/drawing/2014/main" id="{77352BB0-DE7D-6A45-8B07-6550A05D9C92}"/>
                </a:ext>
              </a:extLst>
            </p:cNvPr>
            <p:cNvSpPr/>
            <p:nvPr/>
          </p:nvSpPr>
          <p:spPr>
            <a:xfrm flipH="1">
              <a:off x="8987322" y="5002843"/>
              <a:ext cx="457199"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9D864F23-E435-F648-AE23-DD473CA78B32}"/>
                </a:ext>
              </a:extLst>
            </p:cNvPr>
            <p:cNvSpPr/>
            <p:nvPr/>
          </p:nvSpPr>
          <p:spPr>
            <a:xfrm>
              <a:off x="9320414" y="2923676"/>
              <a:ext cx="676449" cy="24171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7" name="Right Arrow 116">
              <a:extLst>
                <a:ext uri="{FF2B5EF4-FFF2-40B4-BE49-F238E27FC236}">
                  <a16:creationId xmlns:a16="http://schemas.microsoft.com/office/drawing/2014/main" id="{9FB761D6-C06E-4043-9150-77AE915FD072}"/>
                </a:ext>
              </a:extLst>
            </p:cNvPr>
            <p:cNvSpPr/>
            <p:nvPr/>
          </p:nvSpPr>
          <p:spPr>
            <a:xfrm rot="16200000" flipH="1">
              <a:off x="7979874" y="4152002"/>
              <a:ext cx="943652"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Right Arrow 63">
              <a:extLst>
                <a:ext uri="{FF2B5EF4-FFF2-40B4-BE49-F238E27FC236}">
                  <a16:creationId xmlns:a16="http://schemas.microsoft.com/office/drawing/2014/main" id="{AC9C8001-A717-6E44-BC97-BB5E6B1A421E}"/>
                </a:ext>
              </a:extLst>
            </p:cNvPr>
            <p:cNvSpPr/>
            <p:nvPr/>
          </p:nvSpPr>
          <p:spPr>
            <a:xfrm rot="16200000" flipH="1">
              <a:off x="9603107" y="3062676"/>
              <a:ext cx="54092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p>
          </p:txBody>
        </p:sp>
        <p:sp>
          <p:nvSpPr>
            <p:cNvPr id="141" name="Right Arrow 140">
              <a:extLst>
                <a:ext uri="{FF2B5EF4-FFF2-40B4-BE49-F238E27FC236}">
                  <a16:creationId xmlns:a16="http://schemas.microsoft.com/office/drawing/2014/main" id="{6148FE03-1DB8-784A-AE1F-5BE5D4A49549}"/>
                </a:ext>
              </a:extLst>
            </p:cNvPr>
            <p:cNvSpPr/>
            <p:nvPr/>
          </p:nvSpPr>
          <p:spPr>
            <a:xfrm rot="10800000" flipH="1">
              <a:off x="9396713" y="1446586"/>
              <a:ext cx="729063"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8" name="Right Arrow 107">
              <a:extLst>
                <a:ext uri="{FF2B5EF4-FFF2-40B4-BE49-F238E27FC236}">
                  <a16:creationId xmlns:a16="http://schemas.microsoft.com/office/drawing/2014/main" id="{8C99297D-DA4B-E94B-9C53-85A03355759D}"/>
                </a:ext>
              </a:extLst>
            </p:cNvPr>
            <p:cNvSpPr/>
            <p:nvPr/>
          </p:nvSpPr>
          <p:spPr>
            <a:xfrm rot="5400000" flipH="1" flipV="1">
              <a:off x="6127886" y="4879381"/>
              <a:ext cx="598667"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Right Arrow 36">
              <a:extLst>
                <a:ext uri="{FF2B5EF4-FFF2-40B4-BE49-F238E27FC236}">
                  <a16:creationId xmlns:a16="http://schemas.microsoft.com/office/drawing/2014/main" id="{5966C1A8-C639-EC40-8BD4-30A89D7447D2}"/>
                </a:ext>
              </a:extLst>
            </p:cNvPr>
            <p:cNvSpPr/>
            <p:nvPr/>
          </p:nvSpPr>
          <p:spPr>
            <a:xfrm rot="510013" flipH="1">
              <a:off x="2166076" y="3233585"/>
              <a:ext cx="3258320"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a:t>
              </a:r>
            </a:p>
          </p:txBody>
        </p:sp>
        <p:sp>
          <p:nvSpPr>
            <p:cNvPr id="107" name="Rectangle 106">
              <a:extLst>
                <a:ext uri="{FF2B5EF4-FFF2-40B4-BE49-F238E27FC236}">
                  <a16:creationId xmlns:a16="http://schemas.microsoft.com/office/drawing/2014/main" id="{52208281-1114-2140-8EB2-C80B747052E5}"/>
                </a:ext>
              </a:extLst>
            </p:cNvPr>
            <p:cNvSpPr/>
            <p:nvPr/>
          </p:nvSpPr>
          <p:spPr>
            <a:xfrm rot="5400000">
              <a:off x="623077" y="5447575"/>
              <a:ext cx="597936" cy="2417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D9B49530-2534-AA4E-A19F-82E88066C297}"/>
                </a:ext>
              </a:extLst>
            </p:cNvPr>
            <p:cNvSpPr/>
            <p:nvPr/>
          </p:nvSpPr>
          <p:spPr>
            <a:xfrm>
              <a:off x="1081135" y="3726040"/>
              <a:ext cx="724520" cy="2417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ight Arrow 4">
              <a:extLst>
                <a:ext uri="{FF2B5EF4-FFF2-40B4-BE49-F238E27FC236}">
                  <a16:creationId xmlns:a16="http://schemas.microsoft.com/office/drawing/2014/main" id="{B6D7FDDE-7E22-734B-B6C5-5FB2F07A2AE0}"/>
                </a:ext>
              </a:extLst>
            </p:cNvPr>
            <p:cNvSpPr/>
            <p:nvPr/>
          </p:nvSpPr>
          <p:spPr>
            <a:xfrm>
              <a:off x="2129392" y="2440729"/>
              <a:ext cx="2280241"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Recovered Water</a:t>
              </a:r>
            </a:p>
          </p:txBody>
        </p:sp>
        <p:sp>
          <p:nvSpPr>
            <p:cNvPr id="104" name="Rectangle 103">
              <a:extLst>
                <a:ext uri="{FF2B5EF4-FFF2-40B4-BE49-F238E27FC236}">
                  <a16:creationId xmlns:a16="http://schemas.microsoft.com/office/drawing/2014/main" id="{4C49F0BE-6A40-C24C-838E-76770F475828}"/>
                </a:ext>
              </a:extLst>
            </p:cNvPr>
            <p:cNvSpPr/>
            <p:nvPr/>
          </p:nvSpPr>
          <p:spPr>
            <a:xfrm rot="5400000">
              <a:off x="5545763" y="2827454"/>
              <a:ext cx="806637"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96" name="Straight Arrow Connector 95">
              <a:extLst>
                <a:ext uri="{FF2B5EF4-FFF2-40B4-BE49-F238E27FC236}">
                  <a16:creationId xmlns:a16="http://schemas.microsoft.com/office/drawing/2014/main" id="{692CA026-F9D3-684A-8C8A-BA1EE7C3DC12}"/>
                </a:ext>
              </a:extLst>
            </p:cNvPr>
            <p:cNvCxnSpPr>
              <a:cxnSpLocks/>
              <a:stCxn id="148" idx="3"/>
              <a:endCxn id="103" idx="1"/>
            </p:cNvCxnSpPr>
            <p:nvPr/>
          </p:nvCxnSpPr>
          <p:spPr>
            <a:xfrm flipV="1">
              <a:off x="5923009" y="2260143"/>
              <a:ext cx="1090582" cy="78673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0259BD1-DD74-B248-88B8-0421E365729B}"/>
                </a:ext>
              </a:extLst>
            </p:cNvPr>
            <p:cNvCxnSpPr>
              <a:cxnSpLocks/>
            </p:cNvCxnSpPr>
            <p:nvPr/>
          </p:nvCxnSpPr>
          <p:spPr>
            <a:xfrm flipV="1">
              <a:off x="6432778" y="3028129"/>
              <a:ext cx="637079" cy="54269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7813A44-B317-D242-AB09-A6A8C13751B6}"/>
                </a:ext>
              </a:extLst>
            </p:cNvPr>
            <p:cNvCxnSpPr>
              <a:cxnSpLocks/>
              <a:stCxn id="73" idx="7"/>
              <a:endCxn id="102" idx="1"/>
            </p:cNvCxnSpPr>
            <p:nvPr/>
          </p:nvCxnSpPr>
          <p:spPr>
            <a:xfrm flipV="1">
              <a:off x="6648250" y="2397303"/>
              <a:ext cx="2145739" cy="11321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3A7C49FF-6469-7842-B549-8F9F1E37A66C}"/>
                </a:ext>
              </a:extLst>
            </p:cNvPr>
            <p:cNvCxnSpPr>
              <a:cxnSpLocks/>
            </p:cNvCxnSpPr>
            <p:nvPr/>
          </p:nvCxnSpPr>
          <p:spPr>
            <a:xfrm flipH="1">
              <a:off x="5346916" y="4486571"/>
              <a:ext cx="341177" cy="30511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0" name="Rounded Rectangle 99">
              <a:extLst>
                <a:ext uri="{FF2B5EF4-FFF2-40B4-BE49-F238E27FC236}">
                  <a16:creationId xmlns:a16="http://schemas.microsoft.com/office/drawing/2014/main" id="{C09131F7-714A-1342-9C18-84F5127B617F}"/>
                </a:ext>
              </a:extLst>
            </p:cNvPr>
            <p:cNvSpPr/>
            <p:nvPr/>
          </p:nvSpPr>
          <p:spPr>
            <a:xfrm>
              <a:off x="7069857" y="2551392"/>
              <a:ext cx="1222962" cy="48505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Atmosphere Monitors</a:t>
              </a:r>
            </a:p>
          </p:txBody>
        </p:sp>
        <p:sp>
          <p:nvSpPr>
            <p:cNvPr id="101" name="Rounded Rectangle 100">
              <a:extLst>
                <a:ext uri="{FF2B5EF4-FFF2-40B4-BE49-F238E27FC236}">
                  <a16:creationId xmlns:a16="http://schemas.microsoft.com/office/drawing/2014/main" id="{1CFA4063-6C2C-E34F-97A8-E8FDF553595F}"/>
                </a:ext>
              </a:extLst>
            </p:cNvPr>
            <p:cNvSpPr/>
            <p:nvPr/>
          </p:nvSpPr>
          <p:spPr>
            <a:xfrm>
              <a:off x="4229135" y="4771416"/>
              <a:ext cx="1103931" cy="53537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Particulate Monitor</a:t>
              </a:r>
            </a:p>
          </p:txBody>
        </p:sp>
        <p:sp>
          <p:nvSpPr>
            <p:cNvPr id="102" name="Rounded Rectangle 101">
              <a:extLst>
                <a:ext uri="{FF2B5EF4-FFF2-40B4-BE49-F238E27FC236}">
                  <a16:creationId xmlns:a16="http://schemas.microsoft.com/office/drawing/2014/main" id="{E0BB67CD-CDCA-BB4F-B6AE-EF7B56C53F4F}"/>
                </a:ext>
              </a:extLst>
            </p:cNvPr>
            <p:cNvSpPr/>
            <p:nvPr/>
          </p:nvSpPr>
          <p:spPr>
            <a:xfrm>
              <a:off x="8793989" y="2122983"/>
              <a:ext cx="1403611" cy="548640"/>
            </a:xfrm>
            <a:prstGeom prst="roundRect">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Fire Detection &amp; Suppression</a:t>
              </a:r>
            </a:p>
          </p:txBody>
        </p:sp>
        <p:sp>
          <p:nvSpPr>
            <p:cNvPr id="103" name="Rounded Rectangle 102">
              <a:extLst>
                <a:ext uri="{FF2B5EF4-FFF2-40B4-BE49-F238E27FC236}">
                  <a16:creationId xmlns:a16="http://schemas.microsoft.com/office/drawing/2014/main" id="{46F9B109-2960-0C4C-B756-F7AC76F668C6}"/>
                </a:ext>
              </a:extLst>
            </p:cNvPr>
            <p:cNvSpPr/>
            <p:nvPr/>
          </p:nvSpPr>
          <p:spPr>
            <a:xfrm>
              <a:off x="7013591" y="2122983"/>
              <a:ext cx="1553822"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Acoustic Monitor</a:t>
              </a:r>
            </a:p>
          </p:txBody>
        </p:sp>
        <p:sp>
          <p:nvSpPr>
            <p:cNvPr id="54" name="Right Arrow 53">
              <a:extLst>
                <a:ext uri="{FF2B5EF4-FFF2-40B4-BE49-F238E27FC236}">
                  <a16:creationId xmlns:a16="http://schemas.microsoft.com/office/drawing/2014/main" id="{E37A4A14-0E9E-8E42-BC65-51572CECBE7C}"/>
                </a:ext>
              </a:extLst>
            </p:cNvPr>
            <p:cNvSpPr/>
            <p:nvPr/>
          </p:nvSpPr>
          <p:spPr>
            <a:xfrm flipH="1">
              <a:off x="2680362" y="3630503"/>
              <a:ext cx="2701847"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Pre-Treat Urine</a:t>
              </a:r>
            </a:p>
          </p:txBody>
        </p:sp>
        <p:cxnSp>
          <p:nvCxnSpPr>
            <p:cNvPr id="76" name="Straight Arrow Connector 75">
              <a:extLst>
                <a:ext uri="{FF2B5EF4-FFF2-40B4-BE49-F238E27FC236}">
                  <a16:creationId xmlns:a16="http://schemas.microsoft.com/office/drawing/2014/main" id="{9836CDDA-E3BB-9441-922D-9F06B531169B}"/>
                </a:ext>
              </a:extLst>
            </p:cNvPr>
            <p:cNvCxnSpPr>
              <a:cxnSpLocks/>
              <a:endCxn id="63" idx="1"/>
            </p:cNvCxnSpPr>
            <p:nvPr/>
          </p:nvCxnSpPr>
          <p:spPr>
            <a:xfrm flipV="1">
              <a:off x="6565127" y="3078926"/>
              <a:ext cx="1953124" cy="6198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C9F199BE-A466-0A45-A670-176AF01AD10D}"/>
                </a:ext>
              </a:extLst>
            </p:cNvPr>
            <p:cNvCxnSpPr>
              <a:cxnSpLocks/>
            </p:cNvCxnSpPr>
            <p:nvPr/>
          </p:nvCxnSpPr>
          <p:spPr>
            <a:xfrm flipV="1">
              <a:off x="2601405" y="5070660"/>
              <a:ext cx="0" cy="2743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CDC46F2-D56E-CA44-BDC0-549661E4A11C}"/>
                </a:ext>
              </a:extLst>
            </p:cNvPr>
            <p:cNvCxnSpPr>
              <a:cxnSpLocks/>
              <a:endCxn id="48" idx="3"/>
            </p:cNvCxnSpPr>
            <p:nvPr/>
          </p:nvCxnSpPr>
          <p:spPr>
            <a:xfrm flipH="1">
              <a:off x="4386881" y="4037538"/>
              <a:ext cx="1596328" cy="42483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6882240-69D5-494F-A6B7-49E6ADB2EF33}"/>
                </a:ext>
              </a:extLst>
            </p:cNvPr>
            <p:cNvSpPr/>
            <p:nvPr/>
          </p:nvSpPr>
          <p:spPr>
            <a:xfrm>
              <a:off x="242391" y="1491616"/>
              <a:ext cx="5034698" cy="23225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Condensate</a:t>
              </a:r>
            </a:p>
          </p:txBody>
        </p:sp>
        <p:sp>
          <p:nvSpPr>
            <p:cNvPr id="33" name="Rounded Rectangle 32">
              <a:extLst>
                <a:ext uri="{FF2B5EF4-FFF2-40B4-BE49-F238E27FC236}">
                  <a16:creationId xmlns:a16="http://schemas.microsoft.com/office/drawing/2014/main" id="{D7B68B7B-BBE6-7448-A9C1-BDAD7254C721}"/>
                </a:ext>
              </a:extLst>
            </p:cNvPr>
            <p:cNvSpPr/>
            <p:nvPr/>
          </p:nvSpPr>
          <p:spPr>
            <a:xfrm>
              <a:off x="10171131" y="3054077"/>
              <a:ext cx="1771780" cy="274320"/>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CO2 Reduction</a:t>
              </a:r>
            </a:p>
          </p:txBody>
        </p:sp>
        <p:sp>
          <p:nvSpPr>
            <p:cNvPr id="35" name="Right Arrow 34">
              <a:extLst>
                <a:ext uri="{FF2B5EF4-FFF2-40B4-BE49-F238E27FC236}">
                  <a16:creationId xmlns:a16="http://schemas.microsoft.com/office/drawing/2014/main" id="{38C83F28-9D9F-D647-BBE3-370C13F70A21}"/>
                </a:ext>
              </a:extLst>
            </p:cNvPr>
            <p:cNvSpPr/>
            <p:nvPr/>
          </p:nvSpPr>
          <p:spPr>
            <a:xfrm>
              <a:off x="3142405" y="5273201"/>
              <a:ext cx="2558285"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 Water</a:t>
              </a:r>
            </a:p>
          </p:txBody>
        </p:sp>
        <p:sp>
          <p:nvSpPr>
            <p:cNvPr id="36" name="Right Arrow 35">
              <a:extLst>
                <a:ext uri="{FF2B5EF4-FFF2-40B4-BE49-F238E27FC236}">
                  <a16:creationId xmlns:a16="http://schemas.microsoft.com/office/drawing/2014/main" id="{FB7A1A46-B995-AB4B-AD11-8E13AF6C5898}"/>
                </a:ext>
              </a:extLst>
            </p:cNvPr>
            <p:cNvSpPr/>
            <p:nvPr/>
          </p:nvSpPr>
          <p:spPr>
            <a:xfrm>
              <a:off x="3142405" y="6167395"/>
              <a:ext cx="6286346"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Product Water</a:t>
              </a:r>
            </a:p>
          </p:txBody>
        </p:sp>
        <p:sp>
          <p:nvSpPr>
            <p:cNvPr id="38" name="Right Arrow 37">
              <a:extLst>
                <a:ext uri="{FF2B5EF4-FFF2-40B4-BE49-F238E27FC236}">
                  <a16:creationId xmlns:a16="http://schemas.microsoft.com/office/drawing/2014/main" id="{5A3A4C85-D54C-A54B-8DC3-AEC8B497FBE2}"/>
                </a:ext>
              </a:extLst>
            </p:cNvPr>
            <p:cNvSpPr/>
            <p:nvPr/>
          </p:nvSpPr>
          <p:spPr>
            <a:xfrm rot="10800000" flipH="1">
              <a:off x="4407106" y="1789060"/>
              <a:ext cx="668137"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Right Arrow 38">
              <a:extLst>
                <a:ext uri="{FF2B5EF4-FFF2-40B4-BE49-F238E27FC236}">
                  <a16:creationId xmlns:a16="http://schemas.microsoft.com/office/drawing/2014/main" id="{C8538E61-7FE3-7A4C-AA4D-16C0ABC7FF15}"/>
                </a:ext>
              </a:extLst>
            </p:cNvPr>
            <p:cNvSpPr/>
            <p:nvPr/>
          </p:nvSpPr>
          <p:spPr>
            <a:xfrm rot="10800000" flipH="1" flipV="1">
              <a:off x="6416392" y="1446587"/>
              <a:ext cx="888629"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Rounded Rectangle 40">
              <a:extLst>
                <a:ext uri="{FF2B5EF4-FFF2-40B4-BE49-F238E27FC236}">
                  <a16:creationId xmlns:a16="http://schemas.microsoft.com/office/drawing/2014/main" id="{951B65DC-3217-9842-807A-55B554348F4F}"/>
                </a:ext>
              </a:extLst>
            </p:cNvPr>
            <p:cNvSpPr/>
            <p:nvPr/>
          </p:nvSpPr>
          <p:spPr>
            <a:xfrm>
              <a:off x="7305021" y="1400866"/>
              <a:ext cx="2124188" cy="548640"/>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Trace Contaminant Control System (TCCS)</a:t>
              </a:r>
            </a:p>
          </p:txBody>
        </p:sp>
        <p:sp>
          <p:nvSpPr>
            <p:cNvPr id="42" name="Right Arrow 41">
              <a:extLst>
                <a:ext uri="{FF2B5EF4-FFF2-40B4-BE49-F238E27FC236}">
                  <a16:creationId xmlns:a16="http://schemas.microsoft.com/office/drawing/2014/main" id="{281356B0-947B-DB4F-8B03-CC172F5D75A6}"/>
                </a:ext>
              </a:extLst>
            </p:cNvPr>
            <p:cNvSpPr/>
            <p:nvPr/>
          </p:nvSpPr>
          <p:spPr>
            <a:xfrm rot="16200000" flipH="1" flipV="1">
              <a:off x="9829088" y="2126919"/>
              <a:ext cx="1350508" cy="4572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Right Arrow 42">
              <a:extLst>
                <a:ext uri="{FF2B5EF4-FFF2-40B4-BE49-F238E27FC236}">
                  <a16:creationId xmlns:a16="http://schemas.microsoft.com/office/drawing/2014/main" id="{17F61704-76AE-A547-B700-B07AED9D1BAB}"/>
                </a:ext>
              </a:extLst>
            </p:cNvPr>
            <p:cNvSpPr/>
            <p:nvPr/>
          </p:nvSpPr>
          <p:spPr>
            <a:xfrm rot="5400000" flipH="1">
              <a:off x="9756899" y="4373635"/>
              <a:ext cx="1129397"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ight Arrow 43">
              <a:extLst>
                <a:ext uri="{FF2B5EF4-FFF2-40B4-BE49-F238E27FC236}">
                  <a16:creationId xmlns:a16="http://schemas.microsoft.com/office/drawing/2014/main" id="{03F01F67-BE35-D14B-9B2E-CA670EF4115C}"/>
                </a:ext>
              </a:extLst>
            </p:cNvPr>
            <p:cNvSpPr/>
            <p:nvPr/>
          </p:nvSpPr>
          <p:spPr>
            <a:xfrm rot="5400000" flipH="1">
              <a:off x="9907493" y="4864088"/>
              <a:ext cx="2110301"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Right Arrow 44">
              <a:extLst>
                <a:ext uri="{FF2B5EF4-FFF2-40B4-BE49-F238E27FC236}">
                  <a16:creationId xmlns:a16="http://schemas.microsoft.com/office/drawing/2014/main" id="{7D4CCAAD-D772-554A-BCB4-9E9606C1375F}"/>
                </a:ext>
              </a:extLst>
            </p:cNvPr>
            <p:cNvSpPr/>
            <p:nvPr/>
          </p:nvSpPr>
          <p:spPr>
            <a:xfrm flipH="1">
              <a:off x="6834032" y="3561739"/>
              <a:ext cx="1396792"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a:t>
              </a:r>
            </a:p>
          </p:txBody>
        </p:sp>
        <p:sp>
          <p:nvSpPr>
            <p:cNvPr id="46" name="Rounded Rectangle 45">
              <a:extLst>
                <a:ext uri="{FF2B5EF4-FFF2-40B4-BE49-F238E27FC236}">
                  <a16:creationId xmlns:a16="http://schemas.microsoft.com/office/drawing/2014/main" id="{67D0AC8E-0F66-9349-868B-A69B623D4C27}"/>
                </a:ext>
              </a:extLst>
            </p:cNvPr>
            <p:cNvSpPr/>
            <p:nvPr/>
          </p:nvSpPr>
          <p:spPr>
            <a:xfrm>
              <a:off x="10755622" y="2119716"/>
              <a:ext cx="1187289" cy="274320"/>
            </a:xfrm>
            <a:prstGeom prst="roundRect">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By-Products</a:t>
              </a:r>
            </a:p>
          </p:txBody>
        </p:sp>
        <p:sp>
          <p:nvSpPr>
            <p:cNvPr id="47" name="Right Arrow 46">
              <a:extLst>
                <a:ext uri="{FF2B5EF4-FFF2-40B4-BE49-F238E27FC236}">
                  <a16:creationId xmlns:a16="http://schemas.microsoft.com/office/drawing/2014/main" id="{6E305CFB-EF8A-FE45-B2C5-C32953ACD050}"/>
                </a:ext>
              </a:extLst>
            </p:cNvPr>
            <p:cNvSpPr/>
            <p:nvPr/>
          </p:nvSpPr>
          <p:spPr>
            <a:xfrm rot="5400000" flipH="1">
              <a:off x="11093057" y="2520667"/>
              <a:ext cx="653574" cy="4572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Rounded Rectangle 47">
              <a:extLst>
                <a:ext uri="{FF2B5EF4-FFF2-40B4-BE49-F238E27FC236}">
                  <a16:creationId xmlns:a16="http://schemas.microsoft.com/office/drawing/2014/main" id="{1F94E453-3445-CA4A-8408-5B6C39A18A19}"/>
                </a:ext>
              </a:extLst>
            </p:cNvPr>
            <p:cNvSpPr/>
            <p:nvPr/>
          </p:nvSpPr>
          <p:spPr>
            <a:xfrm>
              <a:off x="2074365" y="4325208"/>
              <a:ext cx="2312516"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&amp; Urine Monitor</a:t>
              </a:r>
            </a:p>
          </p:txBody>
        </p:sp>
        <p:cxnSp>
          <p:nvCxnSpPr>
            <p:cNvPr id="49" name="Straight Connector 48">
              <a:extLst>
                <a:ext uri="{FF2B5EF4-FFF2-40B4-BE49-F238E27FC236}">
                  <a16:creationId xmlns:a16="http://schemas.microsoft.com/office/drawing/2014/main" id="{9849BCCC-A5D3-8C40-801E-6F2CE038E993}"/>
                </a:ext>
              </a:extLst>
            </p:cNvPr>
            <p:cNvCxnSpPr/>
            <p:nvPr/>
          </p:nvCxnSpPr>
          <p:spPr>
            <a:xfrm>
              <a:off x="228600" y="6745651"/>
              <a:ext cx="11734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Right Arrow 49">
              <a:extLst>
                <a:ext uri="{FF2B5EF4-FFF2-40B4-BE49-F238E27FC236}">
                  <a16:creationId xmlns:a16="http://schemas.microsoft.com/office/drawing/2014/main" id="{71A7EB85-2790-2944-BA8C-96E4FB7A7702}"/>
                </a:ext>
              </a:extLst>
            </p:cNvPr>
            <p:cNvSpPr/>
            <p:nvPr/>
          </p:nvSpPr>
          <p:spPr>
            <a:xfrm>
              <a:off x="3015060" y="5761953"/>
              <a:ext cx="2685630"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Product Water</a:t>
              </a:r>
            </a:p>
          </p:txBody>
        </p:sp>
        <p:sp>
          <p:nvSpPr>
            <p:cNvPr id="73" name="Oval 72">
              <a:extLst>
                <a:ext uri="{FF2B5EF4-FFF2-40B4-BE49-F238E27FC236}">
                  <a16:creationId xmlns:a16="http://schemas.microsoft.com/office/drawing/2014/main" id="{F6E3E241-FFB7-DB46-867B-59FCACD117C6}"/>
                </a:ext>
              </a:extLst>
            </p:cNvPr>
            <p:cNvSpPr/>
            <p:nvPr/>
          </p:nvSpPr>
          <p:spPr>
            <a:xfrm>
              <a:off x="5291525" y="3302432"/>
              <a:ext cx="1589502" cy="1549994"/>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Right Arrow 52">
              <a:extLst>
                <a:ext uri="{FF2B5EF4-FFF2-40B4-BE49-F238E27FC236}">
                  <a16:creationId xmlns:a16="http://schemas.microsoft.com/office/drawing/2014/main" id="{E0743D37-18C8-E848-8989-2E1553403B6D}"/>
                </a:ext>
              </a:extLst>
            </p:cNvPr>
            <p:cNvSpPr/>
            <p:nvPr/>
          </p:nvSpPr>
          <p:spPr>
            <a:xfrm>
              <a:off x="804749" y="5528358"/>
              <a:ext cx="1255656" cy="457199"/>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Water</a:t>
              </a:r>
            </a:p>
          </p:txBody>
        </p:sp>
        <p:sp>
          <p:nvSpPr>
            <p:cNvPr id="55" name="Right Arrow 54">
              <a:extLst>
                <a:ext uri="{FF2B5EF4-FFF2-40B4-BE49-F238E27FC236}">
                  <a16:creationId xmlns:a16="http://schemas.microsoft.com/office/drawing/2014/main" id="{15F1E771-512F-0145-940F-8319FB632140}"/>
                </a:ext>
              </a:extLst>
            </p:cNvPr>
            <p:cNvSpPr/>
            <p:nvPr/>
          </p:nvSpPr>
          <p:spPr>
            <a:xfrm rot="16200000" flipH="1">
              <a:off x="726459" y="3915331"/>
              <a:ext cx="835782"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a:t>
              </a:r>
            </a:p>
          </p:txBody>
        </p:sp>
        <p:cxnSp>
          <p:nvCxnSpPr>
            <p:cNvPr id="57" name="Straight Arrow Connector 56">
              <a:extLst>
                <a:ext uri="{FF2B5EF4-FFF2-40B4-BE49-F238E27FC236}">
                  <a16:creationId xmlns:a16="http://schemas.microsoft.com/office/drawing/2014/main" id="{98BFDF5C-23C9-2544-8592-B6B5C5E77E9C}"/>
                </a:ext>
              </a:extLst>
            </p:cNvPr>
            <p:cNvCxnSpPr>
              <a:cxnSpLocks/>
            </p:cNvCxnSpPr>
            <p:nvPr/>
          </p:nvCxnSpPr>
          <p:spPr>
            <a:xfrm flipV="1">
              <a:off x="3989083" y="3980440"/>
              <a:ext cx="0" cy="344768"/>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9D5DAA4-E23E-894B-AA60-E47F95F99232}"/>
                </a:ext>
              </a:extLst>
            </p:cNvPr>
            <p:cNvCxnSpPr>
              <a:cxnSpLocks/>
              <a:stCxn id="48" idx="1"/>
            </p:cNvCxnSpPr>
            <p:nvPr/>
          </p:nvCxnSpPr>
          <p:spPr>
            <a:xfrm flipH="1" flipV="1">
              <a:off x="1197415" y="4087704"/>
              <a:ext cx="876950" cy="374664"/>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Right Arrow 59">
              <a:extLst>
                <a:ext uri="{FF2B5EF4-FFF2-40B4-BE49-F238E27FC236}">
                  <a16:creationId xmlns:a16="http://schemas.microsoft.com/office/drawing/2014/main" id="{1C5A4DBE-C0F0-764D-8C46-9A95B8088914}"/>
                </a:ext>
              </a:extLst>
            </p:cNvPr>
            <p:cNvSpPr/>
            <p:nvPr/>
          </p:nvSpPr>
          <p:spPr>
            <a:xfrm rot="5400000" flipH="1">
              <a:off x="10010695" y="5617762"/>
              <a:ext cx="62180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a:t>
              </a:r>
            </a:p>
          </p:txBody>
        </p:sp>
        <p:sp>
          <p:nvSpPr>
            <p:cNvPr id="61" name="Right Arrow 60">
              <a:extLst>
                <a:ext uri="{FF2B5EF4-FFF2-40B4-BE49-F238E27FC236}">
                  <a16:creationId xmlns:a16="http://schemas.microsoft.com/office/drawing/2014/main" id="{AE22FC8D-9245-E945-8123-3ECA9A981DEC}"/>
                </a:ext>
              </a:extLst>
            </p:cNvPr>
            <p:cNvSpPr/>
            <p:nvPr/>
          </p:nvSpPr>
          <p:spPr>
            <a:xfrm rot="5400000" flipH="1">
              <a:off x="10103166" y="4529037"/>
              <a:ext cx="279925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Rounded Rectangle 61">
              <a:extLst>
                <a:ext uri="{FF2B5EF4-FFF2-40B4-BE49-F238E27FC236}">
                  <a16:creationId xmlns:a16="http://schemas.microsoft.com/office/drawing/2014/main" id="{B42364E3-4F66-A74F-82FB-01751974A676}"/>
                </a:ext>
              </a:extLst>
            </p:cNvPr>
            <p:cNvSpPr/>
            <p:nvPr/>
          </p:nvSpPr>
          <p:spPr>
            <a:xfrm>
              <a:off x="2074365" y="4771416"/>
              <a:ext cx="2015089"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Water Quality Monitors</a:t>
              </a:r>
            </a:p>
          </p:txBody>
        </p:sp>
        <p:sp>
          <p:nvSpPr>
            <p:cNvPr id="63" name="Rounded Rectangle 62">
              <a:extLst>
                <a:ext uri="{FF2B5EF4-FFF2-40B4-BE49-F238E27FC236}">
                  <a16:creationId xmlns:a16="http://schemas.microsoft.com/office/drawing/2014/main" id="{23086CE3-4A81-FA43-BCCD-984697CC540A}"/>
                </a:ext>
              </a:extLst>
            </p:cNvPr>
            <p:cNvSpPr/>
            <p:nvPr/>
          </p:nvSpPr>
          <p:spPr>
            <a:xfrm>
              <a:off x="8518251" y="2820564"/>
              <a:ext cx="1022458" cy="516724"/>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Microbial Monitors</a:t>
              </a:r>
            </a:p>
          </p:txBody>
        </p:sp>
        <p:sp>
          <p:nvSpPr>
            <p:cNvPr id="72" name="Right Arrow 71">
              <a:extLst>
                <a:ext uri="{FF2B5EF4-FFF2-40B4-BE49-F238E27FC236}">
                  <a16:creationId xmlns:a16="http://schemas.microsoft.com/office/drawing/2014/main" id="{EEE1E48A-F575-0445-9278-D9E5A6E6F8BD}"/>
                </a:ext>
              </a:extLst>
            </p:cNvPr>
            <p:cNvSpPr/>
            <p:nvPr/>
          </p:nvSpPr>
          <p:spPr>
            <a:xfrm rot="16200000" flipH="1">
              <a:off x="5950887" y="2597492"/>
              <a:ext cx="1092652"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9A3165B9-DBFF-A440-A3AD-371DCCFC0226}"/>
                </a:ext>
              </a:extLst>
            </p:cNvPr>
            <p:cNvSpPr/>
            <p:nvPr/>
          </p:nvSpPr>
          <p:spPr>
            <a:xfrm rot="5400000">
              <a:off x="-1970989" y="3937246"/>
              <a:ext cx="4668467" cy="2417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9" name="Rounded Rectangle 78">
              <a:extLst>
                <a:ext uri="{FF2B5EF4-FFF2-40B4-BE49-F238E27FC236}">
                  <a16:creationId xmlns:a16="http://schemas.microsoft.com/office/drawing/2014/main" id="{795788E3-F94A-EF43-9F1C-DEF492F2EBA5}"/>
                </a:ext>
              </a:extLst>
            </p:cNvPr>
            <p:cNvSpPr/>
            <p:nvPr/>
          </p:nvSpPr>
          <p:spPr>
            <a:xfrm>
              <a:off x="579521" y="4561822"/>
              <a:ext cx="1067230" cy="759209"/>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Water Recovery</a:t>
              </a:r>
            </a:p>
          </p:txBody>
        </p:sp>
        <p:sp>
          <p:nvSpPr>
            <p:cNvPr id="80" name="Rounded Rectangle 79">
              <a:extLst>
                <a:ext uri="{FF2B5EF4-FFF2-40B4-BE49-F238E27FC236}">
                  <a16:creationId xmlns:a16="http://schemas.microsoft.com/office/drawing/2014/main" id="{A6473FAD-C9BE-F449-8A5F-2B97400DDE8A}"/>
                </a:ext>
              </a:extLst>
            </p:cNvPr>
            <p:cNvSpPr/>
            <p:nvPr/>
          </p:nvSpPr>
          <p:spPr>
            <a:xfrm>
              <a:off x="1653761" y="3599426"/>
              <a:ext cx="1008567" cy="536987"/>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Urine Recovery</a:t>
              </a:r>
            </a:p>
          </p:txBody>
        </p:sp>
        <p:sp>
          <p:nvSpPr>
            <p:cNvPr id="8" name="Title 3">
              <a:extLst>
                <a:ext uri="{FF2B5EF4-FFF2-40B4-BE49-F238E27FC236}">
                  <a16:creationId xmlns:a16="http://schemas.microsoft.com/office/drawing/2014/main" id="{796ABC10-0860-E540-8FEB-1EF7FB616142}"/>
                </a:ext>
              </a:extLst>
            </p:cNvPr>
            <p:cNvSpPr txBox="1">
              <a:spLocks/>
            </p:cNvSpPr>
            <p:nvPr/>
          </p:nvSpPr>
          <p:spPr>
            <a:xfrm>
              <a:off x="5347930" y="4371473"/>
              <a:ext cx="1476692" cy="41319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Crew</a:t>
              </a:r>
            </a:p>
          </p:txBody>
        </p:sp>
        <p:pic>
          <p:nvPicPr>
            <p:cNvPr id="3" name="Picture 2">
              <a:extLst>
                <a:ext uri="{FF2B5EF4-FFF2-40B4-BE49-F238E27FC236}">
                  <a16:creationId xmlns:a16="http://schemas.microsoft.com/office/drawing/2014/main" id="{25570B41-4F14-834E-8D8B-0B513C952087}"/>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5610026" y="3436728"/>
              <a:ext cx="952500" cy="952500"/>
            </a:xfrm>
            <a:prstGeom prst="rect">
              <a:avLst/>
            </a:prstGeom>
          </p:spPr>
        </p:pic>
        <p:sp>
          <p:nvSpPr>
            <p:cNvPr id="30" name="Rounded Rectangle 29">
              <a:extLst>
                <a:ext uri="{FF2B5EF4-FFF2-40B4-BE49-F238E27FC236}">
                  <a16:creationId xmlns:a16="http://schemas.microsoft.com/office/drawing/2014/main" id="{82809B5C-A842-3840-8CBF-60072E3C5C3A}"/>
                </a:ext>
              </a:extLst>
            </p:cNvPr>
            <p:cNvSpPr/>
            <p:nvPr/>
          </p:nvSpPr>
          <p:spPr>
            <a:xfrm>
              <a:off x="2074365" y="5321031"/>
              <a:ext cx="1064874" cy="1274554"/>
            </a:xfrm>
            <a:prstGeom prst="round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Water Recovery System (WRS)</a:t>
              </a:r>
            </a:p>
          </p:txBody>
        </p:sp>
        <p:sp>
          <p:nvSpPr>
            <p:cNvPr id="9" name="Rounded Rectangle 8">
              <a:extLst>
                <a:ext uri="{FF2B5EF4-FFF2-40B4-BE49-F238E27FC236}">
                  <a16:creationId xmlns:a16="http://schemas.microsoft.com/office/drawing/2014/main" id="{CB967146-10C8-9E48-B3C3-186831C897A4}"/>
                </a:ext>
              </a:extLst>
            </p:cNvPr>
            <p:cNvSpPr/>
            <p:nvPr/>
          </p:nvSpPr>
          <p:spPr>
            <a:xfrm>
              <a:off x="5091078" y="1398770"/>
              <a:ext cx="1742954" cy="915507"/>
            </a:xfrm>
            <a:prstGeom prst="roundRect">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Temperature and Humidity Control</a:t>
              </a:r>
            </a:p>
          </p:txBody>
        </p:sp>
        <p:sp>
          <p:nvSpPr>
            <p:cNvPr id="31" name="Rounded Rectangle 30">
              <a:extLst>
                <a:ext uri="{FF2B5EF4-FFF2-40B4-BE49-F238E27FC236}">
                  <a16:creationId xmlns:a16="http://schemas.microsoft.com/office/drawing/2014/main" id="{D733BCA2-F06A-5A49-A3DA-B43B7B895E6E}"/>
                </a:ext>
              </a:extLst>
            </p:cNvPr>
            <p:cNvSpPr/>
            <p:nvPr/>
          </p:nvSpPr>
          <p:spPr>
            <a:xfrm>
              <a:off x="8209145" y="3573416"/>
              <a:ext cx="2974683" cy="436846"/>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O2/N2 Control</a:t>
              </a:r>
            </a:p>
          </p:txBody>
        </p:sp>
        <p:sp>
          <p:nvSpPr>
            <p:cNvPr id="32" name="Rounded Rectangle 31">
              <a:extLst>
                <a:ext uri="{FF2B5EF4-FFF2-40B4-BE49-F238E27FC236}">
                  <a16:creationId xmlns:a16="http://schemas.microsoft.com/office/drawing/2014/main" id="{AC482AC2-4D2D-EC40-AC8F-53A165DD9FA1}"/>
                </a:ext>
              </a:extLst>
            </p:cNvPr>
            <p:cNvSpPr/>
            <p:nvPr/>
          </p:nvSpPr>
          <p:spPr>
            <a:xfrm>
              <a:off x="9428749" y="6101988"/>
              <a:ext cx="2534649" cy="497179"/>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 Generation</a:t>
              </a:r>
            </a:p>
          </p:txBody>
        </p:sp>
        <p:sp>
          <p:nvSpPr>
            <p:cNvPr id="59" name="Rounded Rectangle 58">
              <a:extLst>
                <a:ext uri="{FF2B5EF4-FFF2-40B4-BE49-F238E27FC236}">
                  <a16:creationId xmlns:a16="http://schemas.microsoft.com/office/drawing/2014/main" id="{E4A3B3FC-E4BB-584D-A110-7BCDD756B78A}"/>
                </a:ext>
              </a:extLst>
            </p:cNvPr>
            <p:cNvSpPr/>
            <p:nvPr/>
          </p:nvSpPr>
          <p:spPr>
            <a:xfrm>
              <a:off x="9413214" y="5013924"/>
              <a:ext cx="1291263" cy="433688"/>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P O2</a:t>
              </a:r>
            </a:p>
          </p:txBody>
        </p:sp>
        <p:sp>
          <p:nvSpPr>
            <p:cNvPr id="81" name="Rounded Rectangle 80">
              <a:extLst>
                <a:ext uri="{FF2B5EF4-FFF2-40B4-BE49-F238E27FC236}">
                  <a16:creationId xmlns:a16="http://schemas.microsoft.com/office/drawing/2014/main" id="{D321105C-A3BF-B340-85B1-C777DB20FBC0}"/>
                </a:ext>
              </a:extLst>
            </p:cNvPr>
            <p:cNvSpPr/>
            <p:nvPr/>
          </p:nvSpPr>
          <p:spPr>
            <a:xfrm>
              <a:off x="5730256" y="5147262"/>
              <a:ext cx="1622296" cy="1011828"/>
            </a:xfrm>
            <a:prstGeom prst="roundRect">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Food Rehydration, Drinking Water and Hygiene</a:t>
              </a:r>
            </a:p>
          </p:txBody>
        </p:sp>
        <p:sp>
          <p:nvSpPr>
            <p:cNvPr id="94" name="Rectangle 93">
              <a:extLst>
                <a:ext uri="{FF2B5EF4-FFF2-40B4-BE49-F238E27FC236}">
                  <a16:creationId xmlns:a16="http://schemas.microsoft.com/office/drawing/2014/main" id="{1ADE8CD0-8DCF-4C4C-A1F7-156B7C213FC1}"/>
                </a:ext>
              </a:extLst>
            </p:cNvPr>
            <p:cNvSpPr/>
            <p:nvPr/>
          </p:nvSpPr>
          <p:spPr>
            <a:xfrm rot="5400000">
              <a:off x="4088059" y="2229569"/>
              <a:ext cx="870985"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CA969784-90B2-1E46-91EE-E13F4773A711}"/>
                </a:ext>
              </a:extLst>
            </p:cNvPr>
            <p:cNvSpPr/>
            <p:nvPr/>
          </p:nvSpPr>
          <p:spPr>
            <a:xfrm>
              <a:off x="4409634" y="2544205"/>
              <a:ext cx="1542530"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4" name="Rounded Rectangle 73">
              <a:extLst>
                <a:ext uri="{FF2B5EF4-FFF2-40B4-BE49-F238E27FC236}">
                  <a16:creationId xmlns:a16="http://schemas.microsoft.com/office/drawing/2014/main" id="{F0433ADD-9836-274B-9EF9-9FA452C50F05}"/>
                </a:ext>
              </a:extLst>
            </p:cNvPr>
            <p:cNvSpPr/>
            <p:nvPr/>
          </p:nvSpPr>
          <p:spPr>
            <a:xfrm>
              <a:off x="2835048" y="1808471"/>
              <a:ext cx="1731801" cy="524164"/>
            </a:xfrm>
            <a:prstGeom prst="roundRect">
              <a:avLst/>
            </a:prstGeom>
            <a:solidFill>
              <a:schemeClr val="bg1"/>
            </a:solidFill>
            <a:ln w="57150">
              <a:solidFill>
                <a:srgbClr val="9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Filtration &amp; Heavy VOC Removal</a:t>
              </a:r>
            </a:p>
          </p:txBody>
        </p:sp>
        <p:sp>
          <p:nvSpPr>
            <p:cNvPr id="4" name="Right Arrow 3">
              <a:extLst>
                <a:ext uri="{FF2B5EF4-FFF2-40B4-BE49-F238E27FC236}">
                  <a16:creationId xmlns:a16="http://schemas.microsoft.com/office/drawing/2014/main" id="{B3D2F3DB-61E4-4B46-B047-4F1401A57783}"/>
                </a:ext>
              </a:extLst>
            </p:cNvPr>
            <p:cNvSpPr/>
            <p:nvPr/>
          </p:nvSpPr>
          <p:spPr>
            <a:xfrm>
              <a:off x="242384" y="6052323"/>
              <a:ext cx="1826583"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Condensate</a:t>
              </a:r>
            </a:p>
          </p:txBody>
        </p:sp>
        <p:sp>
          <p:nvSpPr>
            <p:cNvPr id="78" name="Rounded Rectangle 77">
              <a:extLst>
                <a:ext uri="{FF2B5EF4-FFF2-40B4-BE49-F238E27FC236}">
                  <a16:creationId xmlns:a16="http://schemas.microsoft.com/office/drawing/2014/main" id="{E5E65C6F-73F6-7144-B14E-4EBB75543CCE}"/>
                </a:ext>
              </a:extLst>
            </p:cNvPr>
            <p:cNvSpPr/>
            <p:nvPr/>
          </p:nvSpPr>
          <p:spPr>
            <a:xfrm>
              <a:off x="643932" y="1870351"/>
              <a:ext cx="1510421" cy="1511491"/>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 Management</a:t>
              </a:r>
            </a:p>
          </p:txBody>
        </p:sp>
        <p:sp>
          <p:nvSpPr>
            <p:cNvPr id="51" name="Rounded Rectangle 50">
              <a:extLst>
                <a:ext uri="{FF2B5EF4-FFF2-40B4-BE49-F238E27FC236}">
                  <a16:creationId xmlns:a16="http://schemas.microsoft.com/office/drawing/2014/main" id="{76E9BD4C-B97F-624A-983E-E52FF9B559AB}"/>
                </a:ext>
              </a:extLst>
            </p:cNvPr>
            <p:cNvSpPr/>
            <p:nvPr/>
          </p:nvSpPr>
          <p:spPr>
            <a:xfrm>
              <a:off x="3321569" y="5820731"/>
              <a:ext cx="865237" cy="339645"/>
            </a:xfrm>
            <a:prstGeom prst="round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Biocide</a:t>
              </a:r>
            </a:p>
          </p:txBody>
        </p:sp>
        <p:sp>
          <p:nvSpPr>
            <p:cNvPr id="130" name="Rounded Rectangle 129">
              <a:extLst>
                <a:ext uri="{FF2B5EF4-FFF2-40B4-BE49-F238E27FC236}">
                  <a16:creationId xmlns:a16="http://schemas.microsoft.com/office/drawing/2014/main" id="{AFB0EAC2-7AEF-204E-92D8-67CCF213D172}"/>
                </a:ext>
              </a:extLst>
            </p:cNvPr>
            <p:cNvSpPr/>
            <p:nvPr/>
          </p:nvSpPr>
          <p:spPr>
            <a:xfrm>
              <a:off x="7493854" y="4888017"/>
              <a:ext cx="1463040" cy="776395"/>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Extra Vehicular Activities (EVAs)</a:t>
              </a:r>
            </a:p>
          </p:txBody>
        </p:sp>
        <p:sp>
          <p:nvSpPr>
            <p:cNvPr id="136" name="Right Arrow 135">
              <a:extLst>
                <a:ext uri="{FF2B5EF4-FFF2-40B4-BE49-F238E27FC236}">
                  <a16:creationId xmlns:a16="http://schemas.microsoft.com/office/drawing/2014/main" id="{00E6DA3D-961D-3648-9573-2CF86A79FC79}"/>
                </a:ext>
              </a:extLst>
            </p:cNvPr>
            <p:cNvSpPr/>
            <p:nvPr/>
          </p:nvSpPr>
          <p:spPr>
            <a:xfrm rot="16200000">
              <a:off x="7553305" y="5775901"/>
              <a:ext cx="621805"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8" name="Rounded Rectangle 137">
              <a:extLst>
                <a:ext uri="{FF2B5EF4-FFF2-40B4-BE49-F238E27FC236}">
                  <a16:creationId xmlns:a16="http://schemas.microsoft.com/office/drawing/2014/main" id="{5B449D9B-2046-F348-9B13-7ED5FDCA20B4}"/>
                </a:ext>
              </a:extLst>
            </p:cNvPr>
            <p:cNvSpPr/>
            <p:nvPr/>
          </p:nvSpPr>
          <p:spPr>
            <a:xfrm>
              <a:off x="8918495" y="4348468"/>
              <a:ext cx="1134545" cy="274320"/>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Medical O2</a:t>
              </a:r>
            </a:p>
          </p:txBody>
        </p:sp>
        <p:sp>
          <p:nvSpPr>
            <p:cNvPr id="34" name="Rounded Rectangle 33">
              <a:extLst>
                <a:ext uri="{FF2B5EF4-FFF2-40B4-BE49-F238E27FC236}">
                  <a16:creationId xmlns:a16="http://schemas.microsoft.com/office/drawing/2014/main" id="{C59237B7-0E08-3C4E-AFC0-FA2658908D1E}"/>
                </a:ext>
              </a:extLst>
            </p:cNvPr>
            <p:cNvSpPr/>
            <p:nvPr/>
          </p:nvSpPr>
          <p:spPr>
            <a:xfrm>
              <a:off x="10150583" y="1402358"/>
              <a:ext cx="1187289" cy="545657"/>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CO2 Removal</a:t>
              </a:r>
            </a:p>
          </p:txBody>
        </p:sp>
        <p:sp>
          <p:nvSpPr>
            <p:cNvPr id="148" name="Rounded Rectangle 147">
              <a:extLst>
                <a:ext uri="{FF2B5EF4-FFF2-40B4-BE49-F238E27FC236}">
                  <a16:creationId xmlns:a16="http://schemas.microsoft.com/office/drawing/2014/main" id="{553C977B-5501-2543-BB48-74B1CC37DC95}"/>
                </a:ext>
              </a:extLst>
            </p:cNvPr>
            <p:cNvSpPr/>
            <p:nvPr/>
          </p:nvSpPr>
          <p:spPr>
            <a:xfrm>
              <a:off x="4534088" y="2864459"/>
              <a:ext cx="1388921" cy="364833"/>
            </a:xfrm>
            <a:prstGeom prst="roundRect">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Exercise</a:t>
              </a:r>
            </a:p>
          </p:txBody>
        </p:sp>
        <p:sp>
          <p:nvSpPr>
            <p:cNvPr id="150" name="Rounded Rectangle 149">
              <a:extLst>
                <a:ext uri="{FF2B5EF4-FFF2-40B4-BE49-F238E27FC236}">
                  <a16:creationId xmlns:a16="http://schemas.microsoft.com/office/drawing/2014/main" id="{2AF40287-C18A-6B46-8BBB-3B08AE836FD7}"/>
                </a:ext>
              </a:extLst>
            </p:cNvPr>
            <p:cNvSpPr/>
            <p:nvPr/>
          </p:nvSpPr>
          <p:spPr>
            <a:xfrm>
              <a:off x="931862" y="1800905"/>
              <a:ext cx="1006220" cy="478511"/>
            </a:xfrm>
            <a:prstGeom prst="roundRect">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Radiation Shielding</a:t>
              </a:r>
            </a:p>
          </p:txBody>
        </p:sp>
        <p:sp>
          <p:nvSpPr>
            <p:cNvPr id="151" name="Rounded Rectangle 150">
              <a:extLst>
                <a:ext uri="{FF2B5EF4-FFF2-40B4-BE49-F238E27FC236}">
                  <a16:creationId xmlns:a16="http://schemas.microsoft.com/office/drawing/2014/main" id="{328DAB7B-1A05-5C46-9D11-753CFAC100C9}"/>
                </a:ext>
              </a:extLst>
            </p:cNvPr>
            <p:cNvSpPr/>
            <p:nvPr/>
          </p:nvSpPr>
          <p:spPr>
            <a:xfrm>
              <a:off x="7466977" y="4225256"/>
              <a:ext cx="1187670" cy="274320"/>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Prebreathe</a:t>
              </a:r>
            </a:p>
          </p:txBody>
        </p:sp>
      </p:grpSp>
      <p:sp>
        <p:nvSpPr>
          <p:cNvPr id="52" name="Rectangle 51">
            <a:extLst>
              <a:ext uri="{FF2B5EF4-FFF2-40B4-BE49-F238E27FC236}">
                <a16:creationId xmlns:a16="http://schemas.microsoft.com/office/drawing/2014/main" id="{C785CAB6-0B02-DD41-9FE0-5255BD0C0515}"/>
              </a:ext>
            </a:extLst>
          </p:cNvPr>
          <p:cNvSpPr/>
          <p:nvPr/>
        </p:nvSpPr>
        <p:spPr>
          <a:xfrm>
            <a:off x="-13368" y="1667575"/>
            <a:ext cx="12205368" cy="5202194"/>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ight Arrow Callout 108">
            <a:extLst>
              <a:ext uri="{FF2B5EF4-FFF2-40B4-BE49-F238E27FC236}">
                <a16:creationId xmlns:a16="http://schemas.microsoft.com/office/drawing/2014/main" id="{A046ACF6-2AC8-F64C-A011-E285A0D62932}"/>
              </a:ext>
            </a:extLst>
          </p:cNvPr>
          <p:cNvSpPr/>
          <p:nvPr/>
        </p:nvSpPr>
        <p:spPr>
          <a:xfrm>
            <a:off x="10987752" y="2997342"/>
            <a:ext cx="1013748" cy="585258"/>
          </a:xfrm>
          <a:prstGeom prst="rightArrowCallout">
            <a:avLst>
              <a:gd name="adj1" fmla="val 25000"/>
              <a:gd name="adj2" fmla="val 25000"/>
              <a:gd name="adj3" fmla="val 25000"/>
              <a:gd name="adj4" fmla="val 73035"/>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Unreacted CO2 for ISRU</a:t>
            </a:r>
          </a:p>
        </p:txBody>
      </p:sp>
      <p:sp>
        <p:nvSpPr>
          <p:cNvPr id="111" name="Up Arrow Callout 110">
            <a:extLst>
              <a:ext uri="{FF2B5EF4-FFF2-40B4-BE49-F238E27FC236}">
                <a16:creationId xmlns:a16="http://schemas.microsoft.com/office/drawing/2014/main" id="{F4A738E7-5B7D-1142-B1C2-F7D97D049CD1}"/>
              </a:ext>
            </a:extLst>
          </p:cNvPr>
          <p:cNvSpPr/>
          <p:nvPr/>
        </p:nvSpPr>
        <p:spPr>
          <a:xfrm>
            <a:off x="3087804" y="5958059"/>
            <a:ext cx="1288088" cy="684189"/>
          </a:xfrm>
          <a:prstGeom prst="upArrowCallout">
            <a:avLst>
              <a:gd name="adj1" fmla="val 25000"/>
              <a:gd name="adj2" fmla="val 25000"/>
              <a:gd name="adj3" fmla="val 25000"/>
              <a:gd name="adj4" fmla="val 53839"/>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H</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0 from ISRU</a:t>
            </a:r>
          </a:p>
        </p:txBody>
      </p:sp>
      <p:sp>
        <p:nvSpPr>
          <p:cNvPr id="113" name="Left Arrow Callout 112">
            <a:extLst>
              <a:ext uri="{FF2B5EF4-FFF2-40B4-BE49-F238E27FC236}">
                <a16:creationId xmlns:a16="http://schemas.microsoft.com/office/drawing/2014/main" id="{E5BBCD9D-CD0D-D24D-AB98-E189D635A1EC}"/>
              </a:ext>
            </a:extLst>
          </p:cNvPr>
          <p:cNvSpPr/>
          <p:nvPr/>
        </p:nvSpPr>
        <p:spPr>
          <a:xfrm>
            <a:off x="10864544" y="3711177"/>
            <a:ext cx="1135321" cy="532904"/>
          </a:xfrm>
          <a:prstGeom prst="leftArrowCallout">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H</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 </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from ISRU</a:t>
            </a:r>
          </a:p>
        </p:txBody>
      </p:sp>
      <p:sp>
        <p:nvSpPr>
          <p:cNvPr id="116" name="Up Arrow Callout 115">
            <a:extLst>
              <a:ext uri="{FF2B5EF4-FFF2-40B4-BE49-F238E27FC236}">
                <a16:creationId xmlns:a16="http://schemas.microsoft.com/office/drawing/2014/main" id="{66D2F960-71EE-FE4A-827F-7E01ED7B9E5B}"/>
              </a:ext>
            </a:extLst>
          </p:cNvPr>
          <p:cNvSpPr/>
          <p:nvPr/>
        </p:nvSpPr>
        <p:spPr>
          <a:xfrm>
            <a:off x="9575828" y="5958059"/>
            <a:ext cx="1288088" cy="684189"/>
          </a:xfrm>
          <a:prstGeom prst="upArrowCallout">
            <a:avLst>
              <a:gd name="adj1" fmla="val 25000"/>
              <a:gd name="adj2" fmla="val 25000"/>
              <a:gd name="adj3" fmla="val 25000"/>
              <a:gd name="adj4" fmla="val 50127"/>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O</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 </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from ISRU</a:t>
            </a:r>
          </a:p>
        </p:txBody>
      </p:sp>
      <p:sp>
        <p:nvSpPr>
          <p:cNvPr id="118" name="Left Arrow Callout 117">
            <a:extLst>
              <a:ext uri="{FF2B5EF4-FFF2-40B4-BE49-F238E27FC236}">
                <a16:creationId xmlns:a16="http://schemas.microsoft.com/office/drawing/2014/main" id="{F17869DD-34EA-5041-B4CA-2F138B277921}"/>
              </a:ext>
            </a:extLst>
          </p:cNvPr>
          <p:cNvSpPr/>
          <p:nvPr/>
        </p:nvSpPr>
        <p:spPr>
          <a:xfrm>
            <a:off x="10403382" y="4379666"/>
            <a:ext cx="1243028" cy="535234"/>
          </a:xfrm>
          <a:prstGeom prst="leftArrowCallout">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N</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 from ISRU</a:t>
            </a:r>
          </a:p>
        </p:txBody>
      </p:sp>
      <p:sp>
        <p:nvSpPr>
          <p:cNvPr id="120" name="Left Arrow Callout 119">
            <a:extLst>
              <a:ext uri="{FF2B5EF4-FFF2-40B4-BE49-F238E27FC236}">
                <a16:creationId xmlns:a16="http://schemas.microsoft.com/office/drawing/2014/main" id="{D9F7889A-0080-6543-91F2-C9A58860B50E}"/>
              </a:ext>
            </a:extLst>
          </p:cNvPr>
          <p:cNvSpPr/>
          <p:nvPr/>
        </p:nvSpPr>
        <p:spPr>
          <a:xfrm>
            <a:off x="640986" y="4126650"/>
            <a:ext cx="1576128" cy="523495"/>
          </a:xfrm>
          <a:prstGeom prst="leftArrowCallout">
            <a:avLst>
              <a:gd name="adj1" fmla="val 25000"/>
              <a:gd name="adj2" fmla="val 25000"/>
              <a:gd name="adj3" fmla="val 25000"/>
              <a:gd name="adj4" fmla="val 75771"/>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Discarded Brine Waste for ISRU</a:t>
            </a:r>
          </a:p>
        </p:txBody>
      </p:sp>
      <p:sp>
        <p:nvSpPr>
          <p:cNvPr id="29" name="Right Arrow Callout 28">
            <a:extLst>
              <a:ext uri="{FF2B5EF4-FFF2-40B4-BE49-F238E27FC236}">
                <a16:creationId xmlns:a16="http://schemas.microsoft.com/office/drawing/2014/main" id="{18709972-7802-924B-A688-5A9754CCF257}"/>
              </a:ext>
            </a:extLst>
          </p:cNvPr>
          <p:cNvSpPr/>
          <p:nvPr/>
        </p:nvSpPr>
        <p:spPr>
          <a:xfrm flipH="1">
            <a:off x="640986" y="2659068"/>
            <a:ext cx="1675274" cy="509494"/>
          </a:xfrm>
          <a:prstGeom prst="rightArrowCallout">
            <a:avLst>
              <a:gd name="adj1" fmla="val 25000"/>
              <a:gd name="adj2" fmla="val 25000"/>
              <a:gd name="adj3" fmla="val 25000"/>
              <a:gd name="adj4" fmla="val 77686"/>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Discarded Solid Waste for ISRU</a:t>
            </a:r>
          </a:p>
        </p:txBody>
      </p:sp>
      <p:sp>
        <p:nvSpPr>
          <p:cNvPr id="105" name="Left Arrow Callout 104">
            <a:extLst>
              <a:ext uri="{FF2B5EF4-FFF2-40B4-BE49-F238E27FC236}">
                <a16:creationId xmlns:a16="http://schemas.microsoft.com/office/drawing/2014/main" id="{E5BBCD9D-CD0D-D24D-AB98-E189D635A1EC}"/>
              </a:ext>
            </a:extLst>
          </p:cNvPr>
          <p:cNvSpPr/>
          <p:nvPr/>
        </p:nvSpPr>
        <p:spPr>
          <a:xfrm flipH="1">
            <a:off x="603384" y="2061756"/>
            <a:ext cx="1866308" cy="512133"/>
          </a:xfrm>
          <a:prstGeom prst="leftArrowCallout">
            <a:avLst>
              <a:gd name="adj1" fmla="val 25000"/>
              <a:gd name="adj2" fmla="val 25000"/>
              <a:gd name="adj3" fmla="val 25000"/>
              <a:gd name="adj4" fmla="val 76954"/>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Water, Plastic, or Regolith from ISRU</a:t>
            </a:r>
          </a:p>
        </p:txBody>
      </p:sp>
      <p:sp>
        <p:nvSpPr>
          <p:cNvPr id="121" name="Up Arrow Callout 120">
            <a:extLst>
              <a:ext uri="{FF2B5EF4-FFF2-40B4-BE49-F238E27FC236}">
                <a16:creationId xmlns:a16="http://schemas.microsoft.com/office/drawing/2014/main" id="{66D2F960-71EE-FE4A-827F-7E01ED7B9E5B}"/>
              </a:ext>
            </a:extLst>
          </p:cNvPr>
          <p:cNvSpPr/>
          <p:nvPr/>
        </p:nvSpPr>
        <p:spPr>
          <a:xfrm>
            <a:off x="6675614" y="5642853"/>
            <a:ext cx="1288088" cy="999395"/>
          </a:xfrm>
          <a:prstGeom prst="upArrowCallout">
            <a:avLst>
              <a:gd name="adj1" fmla="val 15469"/>
              <a:gd name="adj2" fmla="val 17852"/>
              <a:gd name="adj3" fmla="val 25000"/>
              <a:gd name="adj4" fmla="val 50127"/>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ISRU Support for Food and Plant Growth</a:t>
            </a:r>
          </a:p>
        </p:txBody>
      </p:sp>
      <p:grpSp>
        <p:nvGrpSpPr>
          <p:cNvPr id="16" name="Group 15">
            <a:extLst>
              <a:ext uri="{FF2B5EF4-FFF2-40B4-BE49-F238E27FC236}">
                <a16:creationId xmlns:a16="http://schemas.microsoft.com/office/drawing/2014/main" id="{71A2A943-9F0C-C948-A49C-23F39B0A9D21}"/>
              </a:ext>
            </a:extLst>
          </p:cNvPr>
          <p:cNvGrpSpPr/>
          <p:nvPr/>
        </p:nvGrpSpPr>
        <p:grpSpPr>
          <a:xfrm>
            <a:off x="5905876" y="209471"/>
            <a:ext cx="6082925" cy="1234440"/>
            <a:chOff x="5916940" y="362030"/>
            <a:chExt cx="6082925" cy="1234440"/>
          </a:xfrm>
        </p:grpSpPr>
        <p:sp>
          <p:nvSpPr>
            <p:cNvPr id="145" name="Right Arrow Callout 144">
              <a:extLst>
                <a:ext uri="{FF2B5EF4-FFF2-40B4-BE49-F238E27FC236}">
                  <a16:creationId xmlns:a16="http://schemas.microsoft.com/office/drawing/2014/main" id="{7218A078-186E-E849-840D-5BAE08259A17}"/>
                </a:ext>
              </a:extLst>
            </p:cNvPr>
            <p:cNvSpPr/>
            <p:nvPr/>
          </p:nvSpPr>
          <p:spPr>
            <a:xfrm flipH="1">
              <a:off x="7348935" y="477978"/>
              <a:ext cx="1603624" cy="365760"/>
            </a:xfrm>
            <a:prstGeom prst="rightArrowCallout">
              <a:avLst>
                <a:gd name="adj1" fmla="val 37438"/>
                <a:gd name="adj2" fmla="val 38682"/>
                <a:gd name="adj3" fmla="val 39925"/>
                <a:gd name="adj4" fmla="val 82857"/>
              </a:avLst>
            </a:prstGeom>
            <a:solidFill>
              <a:schemeClr val="accent2"/>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Habitation Systems Outputs to ISRU</a:t>
              </a:r>
            </a:p>
          </p:txBody>
        </p:sp>
        <p:sp>
          <p:nvSpPr>
            <p:cNvPr id="146" name="Left Arrow Callout 145">
              <a:extLst>
                <a:ext uri="{FF2B5EF4-FFF2-40B4-BE49-F238E27FC236}">
                  <a16:creationId xmlns:a16="http://schemas.microsoft.com/office/drawing/2014/main" id="{8CF3EEBB-ACCB-1D4E-BDC0-6769BAE90BBC}"/>
                </a:ext>
              </a:extLst>
            </p:cNvPr>
            <p:cNvSpPr/>
            <p:nvPr/>
          </p:nvSpPr>
          <p:spPr>
            <a:xfrm flipH="1">
              <a:off x="9708616" y="477443"/>
              <a:ext cx="1603624" cy="365760"/>
            </a:xfrm>
            <a:prstGeom prst="leftArrowCallout">
              <a:avLst>
                <a:gd name="adj1" fmla="val 39926"/>
                <a:gd name="adj2" fmla="val 41169"/>
                <a:gd name="adj3" fmla="val 36194"/>
                <a:gd name="adj4" fmla="val 84423"/>
              </a:avLst>
            </a:prstGeom>
            <a:solidFill>
              <a:srgbClr val="00B050"/>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ISRU Inputs to Habitation Systems</a:t>
              </a:r>
            </a:p>
          </p:txBody>
        </p:sp>
        <p:grpSp>
          <p:nvGrpSpPr>
            <p:cNvPr id="147" name="Group 146">
              <a:extLst>
                <a:ext uri="{FF2B5EF4-FFF2-40B4-BE49-F238E27FC236}">
                  <a16:creationId xmlns:a16="http://schemas.microsoft.com/office/drawing/2014/main" id="{400BB905-52C9-F245-9CA9-6F457DC224B9}"/>
                </a:ext>
              </a:extLst>
            </p:cNvPr>
            <p:cNvGrpSpPr/>
            <p:nvPr/>
          </p:nvGrpSpPr>
          <p:grpSpPr>
            <a:xfrm>
              <a:off x="6102684" y="935357"/>
              <a:ext cx="5839197" cy="589514"/>
              <a:chOff x="5231035" y="306332"/>
              <a:chExt cx="5839197" cy="589514"/>
            </a:xfrm>
          </p:grpSpPr>
          <p:sp>
            <p:nvSpPr>
              <p:cNvPr id="152" name="Rectangle 151">
                <a:extLst>
                  <a:ext uri="{FF2B5EF4-FFF2-40B4-BE49-F238E27FC236}">
                    <a16:creationId xmlns:a16="http://schemas.microsoft.com/office/drawing/2014/main" id="{2067FF7B-0C50-0249-A9FD-F5CFE0B047DE}"/>
                  </a:ext>
                </a:extLst>
              </p:cNvPr>
              <p:cNvSpPr>
                <a:spLocks noChangeAspect="1"/>
              </p:cNvSpPr>
              <p:nvPr/>
            </p:nvSpPr>
            <p:spPr>
              <a:xfrm>
                <a:off x="5231035" y="309064"/>
                <a:ext cx="137160" cy="1371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3" name="Rounded Rectangle 152">
                <a:extLst>
                  <a:ext uri="{FF2B5EF4-FFF2-40B4-BE49-F238E27FC236}">
                    <a16:creationId xmlns:a16="http://schemas.microsoft.com/office/drawing/2014/main" id="{1409391B-8073-9E48-98DA-0DE4097FE568}"/>
                  </a:ext>
                </a:extLst>
              </p:cNvPr>
              <p:cNvSpPr/>
              <p:nvPr/>
            </p:nvSpPr>
            <p:spPr>
              <a:xfrm>
                <a:off x="5373672" y="306332"/>
                <a:ext cx="1161716" cy="1426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Crew Safety</a:t>
                </a:r>
              </a:p>
            </p:txBody>
          </p:sp>
          <p:sp>
            <p:nvSpPr>
              <p:cNvPr id="154" name="Rectangle 153">
                <a:extLst>
                  <a:ext uri="{FF2B5EF4-FFF2-40B4-BE49-F238E27FC236}">
                    <a16:creationId xmlns:a16="http://schemas.microsoft.com/office/drawing/2014/main" id="{4A271A7B-1CDA-E849-B1D9-84C8C37BA50B}"/>
                  </a:ext>
                </a:extLst>
              </p:cNvPr>
              <p:cNvSpPr>
                <a:spLocks noChangeAspect="1"/>
              </p:cNvSpPr>
              <p:nvPr/>
            </p:nvSpPr>
            <p:spPr>
              <a:xfrm>
                <a:off x="5231035" y="528273"/>
                <a:ext cx="137160" cy="137160"/>
              </a:xfrm>
              <a:prstGeom prst="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5" name="Rounded Rectangle 154">
                <a:extLst>
                  <a:ext uri="{FF2B5EF4-FFF2-40B4-BE49-F238E27FC236}">
                    <a16:creationId xmlns:a16="http://schemas.microsoft.com/office/drawing/2014/main" id="{7B09D95C-F9BE-7B43-A669-D385773F7C45}"/>
                  </a:ext>
                </a:extLst>
              </p:cNvPr>
              <p:cNvSpPr/>
              <p:nvPr/>
            </p:nvSpPr>
            <p:spPr>
              <a:xfrm>
                <a:off x="5373672" y="525541"/>
                <a:ext cx="1095600" cy="1426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Crew Systems</a:t>
                </a:r>
              </a:p>
            </p:txBody>
          </p:sp>
          <p:sp>
            <p:nvSpPr>
              <p:cNvPr id="156" name="Rectangle 155">
                <a:extLst>
                  <a:ext uri="{FF2B5EF4-FFF2-40B4-BE49-F238E27FC236}">
                    <a16:creationId xmlns:a16="http://schemas.microsoft.com/office/drawing/2014/main" id="{720696E3-D928-1943-8B95-98FA8AD9A93C}"/>
                  </a:ext>
                </a:extLst>
              </p:cNvPr>
              <p:cNvSpPr>
                <a:spLocks noChangeAspect="1"/>
              </p:cNvSpPr>
              <p:nvPr/>
            </p:nvSpPr>
            <p:spPr>
              <a:xfrm>
                <a:off x="6487784" y="309064"/>
                <a:ext cx="137160" cy="1371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7" name="Rounded Rectangle 156">
                <a:extLst>
                  <a:ext uri="{FF2B5EF4-FFF2-40B4-BE49-F238E27FC236}">
                    <a16:creationId xmlns:a16="http://schemas.microsoft.com/office/drawing/2014/main" id="{7422212E-3B53-984A-9486-1D443564EC01}"/>
                  </a:ext>
                </a:extLst>
              </p:cNvPr>
              <p:cNvSpPr/>
              <p:nvPr/>
            </p:nvSpPr>
            <p:spPr>
              <a:xfrm>
                <a:off x="6627123" y="308196"/>
                <a:ext cx="1458410"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Waste Management</a:t>
                </a:r>
              </a:p>
            </p:txBody>
          </p:sp>
          <p:sp>
            <p:nvSpPr>
              <p:cNvPr id="158" name="Rectangle 157">
                <a:extLst>
                  <a:ext uri="{FF2B5EF4-FFF2-40B4-BE49-F238E27FC236}">
                    <a16:creationId xmlns:a16="http://schemas.microsoft.com/office/drawing/2014/main" id="{2ACAC023-30C9-DD4A-8AEA-3933D4114009}"/>
                  </a:ext>
                </a:extLst>
              </p:cNvPr>
              <p:cNvSpPr>
                <a:spLocks noChangeAspect="1"/>
              </p:cNvSpPr>
              <p:nvPr/>
            </p:nvSpPr>
            <p:spPr>
              <a:xfrm>
                <a:off x="6487784" y="528273"/>
                <a:ext cx="137160" cy="13716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9" name="Rounded Rectangle 158">
                <a:extLst>
                  <a:ext uri="{FF2B5EF4-FFF2-40B4-BE49-F238E27FC236}">
                    <a16:creationId xmlns:a16="http://schemas.microsoft.com/office/drawing/2014/main" id="{67398B38-C506-7047-9594-F3BC05015C57}"/>
                  </a:ext>
                </a:extLst>
              </p:cNvPr>
              <p:cNvSpPr/>
              <p:nvPr/>
            </p:nvSpPr>
            <p:spPr>
              <a:xfrm>
                <a:off x="6627123" y="542929"/>
                <a:ext cx="2289249" cy="1078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Temperature and Humidity Control</a:t>
                </a:r>
              </a:p>
            </p:txBody>
          </p:sp>
          <p:sp>
            <p:nvSpPr>
              <p:cNvPr id="160" name="Rectangle 159">
                <a:extLst>
                  <a:ext uri="{FF2B5EF4-FFF2-40B4-BE49-F238E27FC236}">
                    <a16:creationId xmlns:a16="http://schemas.microsoft.com/office/drawing/2014/main" id="{AB1ACFBD-359E-E448-8993-353CE8B86518}"/>
                  </a:ext>
                </a:extLst>
              </p:cNvPr>
              <p:cNvSpPr>
                <a:spLocks noChangeAspect="1"/>
              </p:cNvSpPr>
              <p:nvPr/>
            </p:nvSpPr>
            <p:spPr>
              <a:xfrm>
                <a:off x="6487784" y="740456"/>
                <a:ext cx="137160" cy="13716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1" name="Rounded Rectangle 160">
                <a:extLst>
                  <a:ext uri="{FF2B5EF4-FFF2-40B4-BE49-F238E27FC236}">
                    <a16:creationId xmlns:a16="http://schemas.microsoft.com/office/drawing/2014/main" id="{CC147064-48E9-AD43-9A13-7793FBA2D94F}"/>
                  </a:ext>
                </a:extLst>
              </p:cNvPr>
              <p:cNvSpPr/>
              <p:nvPr/>
            </p:nvSpPr>
            <p:spPr>
              <a:xfrm>
                <a:off x="6627123" y="739588"/>
                <a:ext cx="217477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O2 Generation Assembly (OGA)</a:t>
                </a:r>
              </a:p>
            </p:txBody>
          </p:sp>
          <p:sp>
            <p:nvSpPr>
              <p:cNvPr id="162" name="Rectangle 161">
                <a:extLst>
                  <a:ext uri="{FF2B5EF4-FFF2-40B4-BE49-F238E27FC236}">
                    <a16:creationId xmlns:a16="http://schemas.microsoft.com/office/drawing/2014/main" id="{EA8E4B05-72CC-7E4D-A760-03DC918759EE}"/>
                  </a:ext>
                </a:extLst>
              </p:cNvPr>
              <p:cNvSpPr>
                <a:spLocks noChangeAspect="1"/>
              </p:cNvSpPr>
              <p:nvPr/>
            </p:nvSpPr>
            <p:spPr>
              <a:xfrm>
                <a:off x="8843388" y="740456"/>
                <a:ext cx="137160" cy="1371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3" name="Rounded Rectangle 162">
                <a:extLst>
                  <a:ext uri="{FF2B5EF4-FFF2-40B4-BE49-F238E27FC236}">
                    <a16:creationId xmlns:a16="http://schemas.microsoft.com/office/drawing/2014/main" id="{AB8F275B-5891-A64A-A1AE-93144B8C1C11}"/>
                  </a:ext>
                </a:extLst>
              </p:cNvPr>
              <p:cNvSpPr/>
              <p:nvPr/>
            </p:nvSpPr>
            <p:spPr>
              <a:xfrm>
                <a:off x="8982727" y="739588"/>
                <a:ext cx="1992614"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CO2 Removal and Reduction</a:t>
                </a:r>
              </a:p>
            </p:txBody>
          </p:sp>
          <p:sp>
            <p:nvSpPr>
              <p:cNvPr id="164" name="Rectangle 163">
                <a:extLst>
                  <a:ext uri="{FF2B5EF4-FFF2-40B4-BE49-F238E27FC236}">
                    <a16:creationId xmlns:a16="http://schemas.microsoft.com/office/drawing/2014/main" id="{B9C9C72F-2BAE-984E-A115-8F48589E755A}"/>
                  </a:ext>
                </a:extLst>
              </p:cNvPr>
              <p:cNvSpPr>
                <a:spLocks noChangeAspect="1"/>
              </p:cNvSpPr>
              <p:nvPr/>
            </p:nvSpPr>
            <p:spPr>
              <a:xfrm>
                <a:off x="8843388" y="309064"/>
                <a:ext cx="137160" cy="1371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5" name="Rounded Rectangle 164">
                <a:extLst>
                  <a:ext uri="{FF2B5EF4-FFF2-40B4-BE49-F238E27FC236}">
                    <a16:creationId xmlns:a16="http://schemas.microsoft.com/office/drawing/2014/main" id="{82016ACD-4B74-304B-8FB5-23F086244C48}"/>
                  </a:ext>
                </a:extLst>
              </p:cNvPr>
              <p:cNvSpPr/>
              <p:nvPr/>
            </p:nvSpPr>
            <p:spPr>
              <a:xfrm>
                <a:off x="8982727" y="308196"/>
                <a:ext cx="208750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Water Recovery System (WRS)</a:t>
                </a:r>
              </a:p>
            </p:txBody>
          </p:sp>
          <p:sp>
            <p:nvSpPr>
              <p:cNvPr id="166" name="Rectangle 165">
                <a:extLst>
                  <a:ext uri="{FF2B5EF4-FFF2-40B4-BE49-F238E27FC236}">
                    <a16:creationId xmlns:a16="http://schemas.microsoft.com/office/drawing/2014/main" id="{F5BC859D-9619-4A46-8E09-9154C0B1A93A}"/>
                  </a:ext>
                </a:extLst>
              </p:cNvPr>
              <p:cNvSpPr>
                <a:spLocks noChangeAspect="1"/>
              </p:cNvSpPr>
              <p:nvPr/>
            </p:nvSpPr>
            <p:spPr>
              <a:xfrm>
                <a:off x="5231035" y="740456"/>
                <a:ext cx="137160" cy="137160"/>
              </a:xfrm>
              <a:prstGeom prst="rect">
                <a:avLst/>
              </a:prstGeom>
              <a:solidFill>
                <a:srgbClr val="D883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7" name="Rounded Rectangle 166">
                <a:extLst>
                  <a:ext uri="{FF2B5EF4-FFF2-40B4-BE49-F238E27FC236}">
                    <a16:creationId xmlns:a16="http://schemas.microsoft.com/office/drawing/2014/main" id="{D4B09406-DB67-564F-BB3A-7E87615B95B9}"/>
                  </a:ext>
                </a:extLst>
              </p:cNvPr>
              <p:cNvSpPr/>
              <p:nvPr/>
            </p:nvSpPr>
            <p:spPr>
              <a:xfrm>
                <a:off x="5373672" y="722226"/>
                <a:ext cx="518417" cy="1736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EVA</a:t>
                </a:r>
              </a:p>
            </p:txBody>
          </p:sp>
          <p:sp>
            <p:nvSpPr>
              <p:cNvPr id="168" name="Rectangle 167">
                <a:extLst>
                  <a:ext uri="{FF2B5EF4-FFF2-40B4-BE49-F238E27FC236}">
                    <a16:creationId xmlns:a16="http://schemas.microsoft.com/office/drawing/2014/main" id="{74B95BBF-AEBC-994F-910C-20E5B53333DC}"/>
                  </a:ext>
                </a:extLst>
              </p:cNvPr>
              <p:cNvSpPr>
                <a:spLocks noChangeAspect="1"/>
              </p:cNvSpPr>
              <p:nvPr/>
            </p:nvSpPr>
            <p:spPr>
              <a:xfrm>
                <a:off x="8843388" y="528273"/>
                <a:ext cx="137160" cy="1371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9" name="Rounded Rectangle 168">
                <a:extLst>
                  <a:ext uri="{FF2B5EF4-FFF2-40B4-BE49-F238E27FC236}">
                    <a16:creationId xmlns:a16="http://schemas.microsoft.com/office/drawing/2014/main" id="{EFD2A88E-F3FE-F44D-9C07-F668D0C6ED6B}"/>
                  </a:ext>
                </a:extLst>
              </p:cNvPr>
              <p:cNvSpPr/>
              <p:nvPr/>
            </p:nvSpPr>
            <p:spPr>
              <a:xfrm>
                <a:off x="8982727" y="527405"/>
                <a:ext cx="172519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Environmental Monitoring</a:t>
                </a:r>
              </a:p>
            </p:txBody>
          </p:sp>
        </p:grpSp>
        <p:sp>
          <p:nvSpPr>
            <p:cNvPr id="11" name="Rectangle 10">
              <a:extLst>
                <a:ext uri="{FF2B5EF4-FFF2-40B4-BE49-F238E27FC236}">
                  <a16:creationId xmlns:a16="http://schemas.microsoft.com/office/drawing/2014/main" id="{FC698230-EE0C-FD4B-B370-0F587BC72682}"/>
                </a:ext>
              </a:extLst>
            </p:cNvPr>
            <p:cNvSpPr/>
            <p:nvPr/>
          </p:nvSpPr>
          <p:spPr>
            <a:xfrm>
              <a:off x="5916940" y="362030"/>
              <a:ext cx="6082925" cy="12344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18BAEA2-ADDD-EB4C-9D3D-4B5AF5F9E887}"/>
                </a:ext>
              </a:extLst>
            </p:cNvPr>
            <p:cNvSpPr txBox="1"/>
            <p:nvPr/>
          </p:nvSpPr>
          <p:spPr>
            <a:xfrm>
              <a:off x="6102684" y="477443"/>
              <a:ext cx="15283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Helvetica" pitchFamily="2" charset="0"/>
                  <a:ea typeface="+mn-ea"/>
                  <a:cs typeface="+mn-cs"/>
                </a:rPr>
                <a:t>KEY</a:t>
              </a:r>
              <a:endParaRPr kumimoji="0" lang="en-US" sz="18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grpSp>
      <p:sp>
        <p:nvSpPr>
          <p:cNvPr id="122" name="Rounded Rectangle 121">
            <a:extLst>
              <a:ext uri="{FF2B5EF4-FFF2-40B4-BE49-F238E27FC236}">
                <a16:creationId xmlns:a16="http://schemas.microsoft.com/office/drawing/2014/main" id="{67D0AC8E-0F66-9349-868B-A69B623D4C27}"/>
              </a:ext>
            </a:extLst>
          </p:cNvPr>
          <p:cNvSpPr/>
          <p:nvPr/>
        </p:nvSpPr>
        <p:spPr>
          <a:xfrm>
            <a:off x="2319485" y="3249083"/>
            <a:ext cx="948533" cy="320406"/>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Waste Disposal</a:t>
            </a:r>
          </a:p>
        </p:txBody>
      </p:sp>
      <p:sp>
        <p:nvSpPr>
          <p:cNvPr id="124" name="Rounded Rectangle 123">
            <a:extLst>
              <a:ext uri="{FF2B5EF4-FFF2-40B4-BE49-F238E27FC236}">
                <a16:creationId xmlns:a16="http://schemas.microsoft.com/office/drawing/2014/main" id="{67D0AC8E-0F66-9349-868B-A69B623D4C27}"/>
              </a:ext>
            </a:extLst>
          </p:cNvPr>
          <p:cNvSpPr/>
          <p:nvPr/>
        </p:nvSpPr>
        <p:spPr>
          <a:xfrm>
            <a:off x="10259379" y="2419697"/>
            <a:ext cx="974335" cy="254834"/>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By-Products</a:t>
            </a:r>
          </a:p>
        </p:txBody>
      </p:sp>
      <p:sp>
        <p:nvSpPr>
          <p:cNvPr id="126" name="Rounded Rectangle 125">
            <a:extLst>
              <a:ext uri="{FF2B5EF4-FFF2-40B4-BE49-F238E27FC236}">
                <a16:creationId xmlns:a16="http://schemas.microsoft.com/office/drawing/2014/main" id="{67D0AC8E-0F66-9349-868B-A69B623D4C27}"/>
              </a:ext>
            </a:extLst>
          </p:cNvPr>
          <p:cNvSpPr/>
          <p:nvPr/>
        </p:nvSpPr>
        <p:spPr>
          <a:xfrm>
            <a:off x="7580806" y="4613097"/>
            <a:ext cx="1265027" cy="715310"/>
          </a:xfrm>
          <a:prstGeom prst="roundRect">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5" name="Rounded Rectangle 124">
            <a:extLst>
              <a:ext uri="{FF2B5EF4-FFF2-40B4-BE49-F238E27FC236}">
                <a16:creationId xmlns:a16="http://schemas.microsoft.com/office/drawing/2014/main" id="{67D0AC8E-0F66-9349-868B-A69B623D4C27}"/>
              </a:ext>
            </a:extLst>
          </p:cNvPr>
          <p:cNvSpPr/>
          <p:nvPr/>
        </p:nvSpPr>
        <p:spPr>
          <a:xfrm>
            <a:off x="7624656" y="4663436"/>
            <a:ext cx="1178632" cy="607787"/>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EVA Vehicular Activities </a:t>
            </a:r>
            <a:b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(EVAs)</a:t>
            </a:r>
          </a:p>
        </p:txBody>
      </p:sp>
      <p:sp>
        <p:nvSpPr>
          <p:cNvPr id="127" name="Rounded Rectangle 126">
            <a:extLst>
              <a:ext uri="{FF2B5EF4-FFF2-40B4-BE49-F238E27FC236}">
                <a16:creationId xmlns:a16="http://schemas.microsoft.com/office/drawing/2014/main" id="{67D0AC8E-0F66-9349-868B-A69B623D4C27}"/>
              </a:ext>
            </a:extLst>
          </p:cNvPr>
          <p:cNvSpPr/>
          <p:nvPr/>
        </p:nvSpPr>
        <p:spPr>
          <a:xfrm>
            <a:off x="7531004" y="4560008"/>
            <a:ext cx="1373446" cy="82555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3" name="Rounded Rectangle 122">
            <a:extLst>
              <a:ext uri="{FF2B5EF4-FFF2-40B4-BE49-F238E27FC236}">
                <a16:creationId xmlns:a16="http://schemas.microsoft.com/office/drawing/2014/main" id="{67D0AC8E-0F66-9349-868B-A69B623D4C27}"/>
              </a:ext>
            </a:extLst>
          </p:cNvPr>
          <p:cNvSpPr/>
          <p:nvPr/>
        </p:nvSpPr>
        <p:spPr>
          <a:xfrm>
            <a:off x="8252886" y="5282001"/>
            <a:ext cx="1298226" cy="320406"/>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a:t>
            </a:r>
            <a:r>
              <a:rPr kumimoji="0" lang="en-US" sz="1050" b="0"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H</a:t>
            </a:r>
            <a:r>
              <a:rPr kumimoji="0" lang="en-US" sz="1050" b="0"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Loss</a:t>
            </a:r>
          </a:p>
        </p:txBody>
      </p:sp>
      <p:sp>
        <p:nvSpPr>
          <p:cNvPr id="10" name="Footer Placeholder 1">
            <a:extLst>
              <a:ext uri="{FF2B5EF4-FFF2-40B4-BE49-F238E27FC236}">
                <a16:creationId xmlns:a16="http://schemas.microsoft.com/office/drawing/2014/main" id="{111FA93B-3D99-D92E-FE92-E55CB1C50712}"/>
              </a:ext>
            </a:extLst>
          </p:cNvPr>
          <p:cNvSpPr txBox="1">
            <a:spLocks/>
          </p:cNvSpPr>
          <p:nvPr/>
        </p:nvSpPr>
        <p:spPr>
          <a:xfrm>
            <a:off x="93481" y="6606519"/>
            <a:ext cx="11745580" cy="22817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rPr>
              <a:t>1- Presented at Physical Sciences – Lunar Surface Systems Workshop, August 18, 2021  </a:t>
            </a:r>
          </a:p>
        </p:txBody>
      </p:sp>
      <p:sp>
        <p:nvSpPr>
          <p:cNvPr id="12" name="Slide Number Placeholder 3">
            <a:extLst>
              <a:ext uri="{FF2B5EF4-FFF2-40B4-BE49-F238E27FC236}">
                <a16:creationId xmlns:a16="http://schemas.microsoft.com/office/drawing/2014/main" id="{9DA5FD9C-770D-5D28-336E-CD79B7693532}"/>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tx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chemeClr val="tx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75640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2">
            <a:extLst>
              <a:ext uri="{FF2B5EF4-FFF2-40B4-BE49-F238E27FC236}">
                <a16:creationId xmlns:a16="http://schemas.microsoft.com/office/drawing/2014/main" id="{E587C101-7D49-DB41-A391-752B789C9D2E}"/>
              </a:ext>
            </a:extLst>
          </p:cNvPr>
          <p:cNvSpPr txBox="1">
            <a:spLocks/>
          </p:cNvSpPr>
          <p:nvPr/>
        </p:nvSpPr>
        <p:spPr>
          <a:xfrm>
            <a:off x="277083"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Impact of new Pressure Level and Air Composition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(1/2)</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p:txBody>
      </p:sp>
      <p:sp>
        <p:nvSpPr>
          <p:cNvPr id="44" name="Rectangle 43">
            <a:extLst>
              <a:ext uri="{FF2B5EF4-FFF2-40B4-BE49-F238E27FC236}">
                <a16:creationId xmlns:a16="http://schemas.microsoft.com/office/drawing/2014/main" id="{3911B6F0-C05E-423D-A76E-9B748AD5423D}"/>
              </a:ext>
            </a:extLst>
          </p:cNvPr>
          <p:cNvSpPr/>
          <p:nvPr/>
        </p:nvSpPr>
        <p:spPr>
          <a:xfrm>
            <a:off x="261033" y="1001697"/>
            <a:ext cx="5016361" cy="4811574"/>
          </a:xfrm>
          <a:prstGeom prst="rect">
            <a:avLst/>
          </a:prstGeom>
        </p:spPr>
        <p:txBody>
          <a:bodyPr wrap="square">
            <a:spAutoFit/>
          </a:bodyPr>
          <a:lstStyle/>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Lowering cabin pressure allows for much </a:t>
            </a:r>
            <a:r>
              <a:rPr lang="en-US" dirty="0">
                <a:solidFill>
                  <a:prstClr val="white"/>
                </a:solidFill>
                <a:latin typeface="Arial" panose="020B0604020202020204" pitchFamily="34" charset="0"/>
                <a:ea typeface="ヒラギノ角ゴ Pro W3"/>
                <a:cs typeface="Arial" panose="020B0604020202020204" pitchFamily="34" charset="0"/>
              </a:rPr>
              <a:t>shorter EVA pre-breath times</a:t>
            </a: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Potential impacts from reduced pressure and increased oxygen on a range of ECLSS and habitation systems include:</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Decreased fan/blower aerodynamic performance </a:t>
            </a:r>
          </a:p>
          <a:p>
            <a:pPr marL="1657350" marR="0" lvl="3"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Generally constant volume devices will need to rotate faster or have larger diameters</a:t>
            </a:r>
          </a:p>
          <a:p>
            <a:pPr marL="1657350" marR="0" lvl="3"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Increased acoustic noise</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Slower absorption bed kinetics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Decreased thermal transfer</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p:txBody>
      </p:sp>
      <p:pic>
        <p:nvPicPr>
          <p:cNvPr id="3" name="Picture 2">
            <a:extLst>
              <a:ext uri="{FF2B5EF4-FFF2-40B4-BE49-F238E27FC236}">
                <a16:creationId xmlns:a16="http://schemas.microsoft.com/office/drawing/2014/main" id="{0C912B25-9579-494E-8246-98221150F6D3}"/>
              </a:ext>
            </a:extLst>
          </p:cNvPr>
          <p:cNvPicPr>
            <a:picLocks noChangeAspect="1"/>
          </p:cNvPicPr>
          <p:nvPr/>
        </p:nvPicPr>
        <p:blipFill>
          <a:blip r:embed="rId3"/>
          <a:stretch>
            <a:fillRect/>
          </a:stretch>
        </p:blipFill>
        <p:spPr>
          <a:xfrm>
            <a:off x="1210903" y="5050339"/>
            <a:ext cx="4038600" cy="1466850"/>
          </a:xfrm>
          <a:prstGeom prst="rect">
            <a:avLst/>
          </a:prstGeom>
        </p:spPr>
      </p:pic>
      <p:pic>
        <p:nvPicPr>
          <p:cNvPr id="5" name="Picture 4">
            <a:extLst>
              <a:ext uri="{FF2B5EF4-FFF2-40B4-BE49-F238E27FC236}">
                <a16:creationId xmlns:a16="http://schemas.microsoft.com/office/drawing/2014/main" id="{E264D6D2-21A7-445D-A5BE-8A9DFD98543A}"/>
              </a:ext>
            </a:extLst>
          </p:cNvPr>
          <p:cNvPicPr>
            <a:picLocks noChangeAspect="1"/>
          </p:cNvPicPr>
          <p:nvPr/>
        </p:nvPicPr>
        <p:blipFill>
          <a:blip r:embed="rId4"/>
          <a:stretch>
            <a:fillRect/>
          </a:stretch>
        </p:blipFill>
        <p:spPr>
          <a:xfrm>
            <a:off x="5391458" y="1111976"/>
            <a:ext cx="6000750" cy="5200650"/>
          </a:xfrm>
          <a:prstGeom prst="rect">
            <a:avLst/>
          </a:prstGeom>
        </p:spPr>
      </p:pic>
      <p:sp>
        <p:nvSpPr>
          <p:cNvPr id="54" name="Footer Placeholder 1">
            <a:extLst>
              <a:ext uri="{FF2B5EF4-FFF2-40B4-BE49-F238E27FC236}">
                <a16:creationId xmlns:a16="http://schemas.microsoft.com/office/drawing/2014/main" id="{F058B3A9-01BC-4C8E-887F-BD217163A5DF}"/>
              </a:ext>
            </a:extLst>
          </p:cNvPr>
          <p:cNvSpPr txBox="1">
            <a:spLocks/>
          </p:cNvSpPr>
          <p:nvPr/>
        </p:nvSpPr>
        <p:spPr>
          <a:xfrm>
            <a:off x="544944" y="6453624"/>
            <a:ext cx="10847263" cy="45257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Abney, M. B., Bagdigian, R. M., Hopkins, C., Knox, J. C., Pedley, M. D., Macatangay, A. V., Cagle, H. A., ‘Evaluation of Heritage Hardware for Use in Cabin Environments with Reduced Pressure and Increased Oxygen Concentration’, 51</a:t>
            </a:r>
            <a:r>
              <a:rPr kumimoji="0" lang="en-US" sz="10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International Conference on Environmental Systems, July 10-14, 2021, ICES-2021-45</a:t>
            </a:r>
          </a:p>
        </p:txBody>
      </p:sp>
      <p:sp>
        <p:nvSpPr>
          <p:cNvPr id="2" name="Slide Number Placeholder 3">
            <a:extLst>
              <a:ext uri="{FF2B5EF4-FFF2-40B4-BE49-F238E27FC236}">
                <a16:creationId xmlns:a16="http://schemas.microsoft.com/office/drawing/2014/main" id="{46240BD5-E81D-145C-21C8-BE56289E0A2E}"/>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24610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2">
            <a:extLst>
              <a:ext uri="{FF2B5EF4-FFF2-40B4-BE49-F238E27FC236}">
                <a16:creationId xmlns:a16="http://schemas.microsoft.com/office/drawing/2014/main" id="{E587C101-7D49-DB41-A391-752B789C9D2E}"/>
              </a:ext>
            </a:extLst>
          </p:cNvPr>
          <p:cNvSpPr txBox="1">
            <a:spLocks/>
          </p:cNvSpPr>
          <p:nvPr/>
        </p:nvSpPr>
        <p:spPr>
          <a:xfrm>
            <a:off x="277083"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Impact of new Pressure Level and Air Composition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(1/2)</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p:txBody>
      </p:sp>
      <p:sp>
        <p:nvSpPr>
          <p:cNvPr id="44" name="Rectangle 43">
            <a:extLst>
              <a:ext uri="{FF2B5EF4-FFF2-40B4-BE49-F238E27FC236}">
                <a16:creationId xmlns:a16="http://schemas.microsoft.com/office/drawing/2014/main" id="{3911B6F0-C05E-423D-A76E-9B748AD5423D}"/>
              </a:ext>
            </a:extLst>
          </p:cNvPr>
          <p:cNvSpPr/>
          <p:nvPr/>
        </p:nvSpPr>
        <p:spPr>
          <a:xfrm>
            <a:off x="261033" y="1001697"/>
            <a:ext cx="7750853" cy="4683333"/>
          </a:xfrm>
          <a:prstGeom prst="rect">
            <a:avLst/>
          </a:prstGeom>
        </p:spPr>
        <p:txBody>
          <a:bodyPr wrap="square">
            <a:spAutoFit/>
          </a:bodyPr>
          <a:lstStyle/>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Increased oxygen will significantly limit non-metallic usage</a:t>
            </a: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lang="en-US" dirty="0">
              <a:solidFill>
                <a:prstClr val="white"/>
              </a:solidFill>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lang="en-US" dirty="0">
              <a:solidFill>
                <a:prstClr val="white"/>
              </a:solidFill>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lang="en-US" dirty="0">
              <a:solidFill>
                <a:prstClr val="white"/>
              </a:solidFill>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lang="en-US" dirty="0">
              <a:solidFill>
                <a:prstClr val="white"/>
              </a:solidFill>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Non-metallics increasingly used to:</a:t>
            </a:r>
          </a:p>
          <a:p>
            <a:pPr marL="1200150" lvl="2" indent="-285750">
              <a:lnSpc>
                <a:spcPts val="2000"/>
              </a:lnSpc>
              <a:spcBef>
                <a:spcPts val="600"/>
              </a:spcBef>
              <a:buFont typeface="Arial" panose="020B0604020202020204" pitchFamily="34" charset="0"/>
              <a:buChar char="•"/>
              <a:defRPr/>
            </a:pPr>
            <a:r>
              <a:rPr lang="en-US" dirty="0">
                <a:solidFill>
                  <a:prstClr val="white"/>
                </a:solidFill>
                <a:latin typeface="Arial" panose="020B0604020202020204" pitchFamily="34" charset="0"/>
                <a:ea typeface="ヒラギノ角ゴ Pro W3"/>
                <a:cs typeface="Arial" panose="020B0604020202020204" pitchFamily="34" charset="0"/>
              </a:rPr>
              <a:t>R</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educe vehicle mass</a:t>
            </a:r>
          </a:p>
          <a:p>
            <a:pPr marL="1200150" lvl="2" indent="-285750">
              <a:lnSpc>
                <a:spcPts val="2000"/>
              </a:lnSpc>
              <a:spcBef>
                <a:spcPts val="600"/>
              </a:spcBef>
              <a:buFont typeface="Arial" panose="020B0604020202020204" pitchFamily="34" charset="0"/>
              <a:buChar char="•"/>
              <a:defRPr/>
            </a:pPr>
            <a:r>
              <a:rPr lang="en-US" dirty="0">
                <a:solidFill>
                  <a:prstClr val="white"/>
                </a:solidFill>
                <a:latin typeface="Arial" panose="020B0604020202020204" pitchFamily="34" charset="0"/>
                <a:ea typeface="ヒラギノ角ゴ Pro W3"/>
                <a:cs typeface="Arial" panose="020B0604020202020204" pitchFamily="34" charset="0"/>
              </a:rPr>
              <a:t>A</a:t>
            </a:r>
            <a:r>
              <a:rPr kumimoji="0" lang="en-US" b="0" i="0" u="none" strike="noStrike" kern="1200" cap="none" spc="0" normalizeH="0" baseline="0" noProof="0" dirty="0" err="1">
                <a:ln>
                  <a:noFill/>
                </a:ln>
                <a:solidFill>
                  <a:prstClr val="white"/>
                </a:solidFill>
                <a:effectLst/>
                <a:uLnTx/>
                <a:uFillTx/>
                <a:latin typeface="Arial" panose="020B0604020202020204" pitchFamily="34" charset="0"/>
                <a:ea typeface="ヒラギノ角ゴ Pro W3"/>
                <a:cs typeface="Arial" panose="020B0604020202020204" pitchFamily="34" charset="0"/>
              </a:rPr>
              <a:t>llow</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 more complex geometries</a:t>
            </a:r>
          </a:p>
          <a:p>
            <a:pPr marL="1200150" lvl="2" indent="-285750">
              <a:lnSpc>
                <a:spcPts val="2000"/>
              </a:lnSpc>
              <a:spcBef>
                <a:spcPts val="600"/>
              </a:spcBef>
              <a:buFont typeface="Arial" panose="020B0604020202020204" pitchFamily="34" charset="0"/>
              <a:buChar char="•"/>
              <a:defRPr/>
            </a:pPr>
            <a:r>
              <a:rPr lang="en-US" dirty="0">
                <a:solidFill>
                  <a:prstClr val="white"/>
                </a:solidFill>
                <a:latin typeface="Arial" panose="020B0604020202020204" pitchFamily="34" charset="0"/>
                <a:ea typeface="ヒラギノ角ゴ Pro W3"/>
                <a:cs typeface="Arial" panose="020B0604020202020204" pitchFamily="34" charset="0"/>
              </a:rPr>
              <a:t>P</a:t>
            </a:r>
            <a:r>
              <a:rPr kumimoji="0" lang="en-US" b="0" i="0" u="none" strike="noStrike" kern="1200" cap="none" spc="0" normalizeH="0" baseline="0" noProof="0" dirty="0" err="1">
                <a:ln>
                  <a:noFill/>
                </a:ln>
                <a:solidFill>
                  <a:prstClr val="white"/>
                </a:solidFill>
                <a:effectLst/>
                <a:uLnTx/>
                <a:uFillTx/>
                <a:latin typeface="Arial" panose="020B0604020202020204" pitchFamily="34" charset="0"/>
                <a:ea typeface="ヒラギノ角ゴ Pro W3"/>
                <a:cs typeface="Arial" panose="020B0604020202020204" pitchFamily="34" charset="0"/>
              </a:rPr>
              <a:t>rovide</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 improved crew accommodations and aesthetics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p:txBody>
      </p:sp>
      <p:sp>
        <p:nvSpPr>
          <p:cNvPr id="54" name="Footer Placeholder 1">
            <a:extLst>
              <a:ext uri="{FF2B5EF4-FFF2-40B4-BE49-F238E27FC236}">
                <a16:creationId xmlns:a16="http://schemas.microsoft.com/office/drawing/2014/main" id="{F058B3A9-01BC-4C8E-887F-BD217163A5DF}"/>
              </a:ext>
            </a:extLst>
          </p:cNvPr>
          <p:cNvSpPr txBox="1">
            <a:spLocks/>
          </p:cNvSpPr>
          <p:nvPr/>
        </p:nvSpPr>
        <p:spPr>
          <a:xfrm>
            <a:off x="544944" y="6453624"/>
            <a:ext cx="10847263" cy="45257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Abney, M. B., Bagdigian, R. M., Hopkins, C., Knox, J. C., Pedley, M. D., Macatangay, A. V., Cagle, H. A., ‘Evaluation of Heritage Hardware for Use in Cabin Environments with Reduced Pressure and Increased Oxygen Concentration’, 51</a:t>
            </a:r>
            <a:r>
              <a:rPr kumimoji="0" lang="en-US" sz="10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International Conference on Environmental Systems, July 10-14, 2021, ICES-2021-45</a:t>
            </a:r>
          </a:p>
        </p:txBody>
      </p:sp>
      <p:grpSp>
        <p:nvGrpSpPr>
          <p:cNvPr id="8" name="Group 7">
            <a:extLst>
              <a:ext uri="{FF2B5EF4-FFF2-40B4-BE49-F238E27FC236}">
                <a16:creationId xmlns:a16="http://schemas.microsoft.com/office/drawing/2014/main" id="{EDD97664-8A6C-4797-AFD0-191176BABA01}"/>
              </a:ext>
            </a:extLst>
          </p:cNvPr>
          <p:cNvGrpSpPr/>
          <p:nvPr/>
        </p:nvGrpSpPr>
        <p:grpSpPr>
          <a:xfrm>
            <a:off x="1114458" y="1453600"/>
            <a:ext cx="10163746" cy="1975399"/>
            <a:chOff x="1568358" y="1509528"/>
            <a:chExt cx="9875993" cy="1919472"/>
          </a:xfrm>
        </p:grpSpPr>
        <p:pic>
          <p:nvPicPr>
            <p:cNvPr id="6" name="Picture 5">
              <a:extLst>
                <a:ext uri="{FF2B5EF4-FFF2-40B4-BE49-F238E27FC236}">
                  <a16:creationId xmlns:a16="http://schemas.microsoft.com/office/drawing/2014/main" id="{B2F5EDE6-1770-43D7-85C0-A45B1CAD8C7D}"/>
                </a:ext>
              </a:extLst>
            </p:cNvPr>
            <p:cNvPicPr>
              <a:picLocks noChangeAspect="1"/>
            </p:cNvPicPr>
            <p:nvPr/>
          </p:nvPicPr>
          <p:blipFill>
            <a:blip r:embed="rId3"/>
            <a:stretch>
              <a:fillRect/>
            </a:stretch>
          </p:blipFill>
          <p:spPr>
            <a:xfrm>
              <a:off x="1568358" y="1509528"/>
              <a:ext cx="9875993" cy="1919472"/>
            </a:xfrm>
            <a:prstGeom prst="rect">
              <a:avLst/>
            </a:prstGeom>
          </p:spPr>
        </p:pic>
        <p:sp>
          <p:nvSpPr>
            <p:cNvPr id="7" name="Rectangle 6">
              <a:extLst>
                <a:ext uri="{FF2B5EF4-FFF2-40B4-BE49-F238E27FC236}">
                  <a16:creationId xmlns:a16="http://schemas.microsoft.com/office/drawing/2014/main" id="{2A3AA0BE-8192-46EC-B9CA-B78EA39FEBAD}"/>
                </a:ext>
              </a:extLst>
            </p:cNvPr>
            <p:cNvSpPr/>
            <p:nvPr/>
          </p:nvSpPr>
          <p:spPr>
            <a:xfrm>
              <a:off x="1568358" y="1509528"/>
              <a:ext cx="8864511" cy="232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Slide Number Placeholder 3">
            <a:extLst>
              <a:ext uri="{FF2B5EF4-FFF2-40B4-BE49-F238E27FC236}">
                <a16:creationId xmlns:a16="http://schemas.microsoft.com/office/drawing/2014/main" id="{DCB5C76B-3C61-3EF6-DF5F-80BAFEE00268}"/>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643478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itle 2">
            <a:extLst>
              <a:ext uri="{FF2B5EF4-FFF2-40B4-BE49-F238E27FC236}">
                <a16:creationId xmlns:a16="http://schemas.microsoft.com/office/drawing/2014/main" id="{E587C101-7D49-DB41-A391-752B789C9D2E}"/>
              </a:ext>
            </a:extLst>
          </p:cNvPr>
          <p:cNvSpPr txBox="1">
            <a:spLocks/>
          </p:cNvSpPr>
          <p:nvPr/>
        </p:nvSpPr>
        <p:spPr>
          <a:xfrm>
            <a:off x="277083" y="265858"/>
            <a:ext cx="11524392"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Even ‘Simple’ Architecture Decisions Influence ECLSS</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endParaRPr>
          </a:p>
        </p:txBody>
      </p:sp>
      <p:sp>
        <p:nvSpPr>
          <p:cNvPr id="54" name="Footer Placeholder 1">
            <a:extLst>
              <a:ext uri="{FF2B5EF4-FFF2-40B4-BE49-F238E27FC236}">
                <a16:creationId xmlns:a16="http://schemas.microsoft.com/office/drawing/2014/main" id="{F058B3A9-01BC-4C8E-887F-BD217163A5DF}"/>
              </a:ext>
            </a:extLst>
          </p:cNvPr>
          <p:cNvSpPr txBox="1">
            <a:spLocks/>
          </p:cNvSpPr>
          <p:nvPr/>
        </p:nvSpPr>
        <p:spPr>
          <a:xfrm>
            <a:off x="544945" y="6116085"/>
            <a:ext cx="8415576" cy="45257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Broyan, J. L., Borrego, M. A., Bahr, J., ‘International Space Station USOS Crew Quarters On-orbit vs Design, Performance Comparison</a:t>
            </a:r>
            <a:r>
              <a:rPr lang="en-US" sz="1000" dirty="0">
                <a:solidFill>
                  <a:prstClr val="white"/>
                </a:solidFill>
                <a:latin typeface="Calibri" panose="020F0502020204030204"/>
              </a:rPr>
              <a:t>’, 40</a:t>
            </a:r>
            <a:r>
              <a:rPr lang="en-US" sz="1000" baseline="30000" dirty="0">
                <a:solidFill>
                  <a:prstClr val="white"/>
                </a:solidFill>
                <a:latin typeface="Calibri" panose="020F0502020204030204"/>
              </a:rPr>
              <a:t>th</a:t>
            </a:r>
            <a:r>
              <a:rPr lang="en-US" sz="1000" dirty="0">
                <a:solidFill>
                  <a:prstClr val="white"/>
                </a:solidFill>
                <a:latin typeface="Calibri" panose="020F0502020204030204"/>
              </a:rPr>
              <a:t> International Conference on Environmental Systems, July 13, 2009, Savanna, GA, 2009-01-2367</a:t>
            </a: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sz="1000" dirty="0">
                <a:solidFill>
                  <a:prstClr val="white"/>
                </a:solidFill>
                <a:latin typeface="Calibri" panose="020F0502020204030204"/>
              </a:rPr>
              <a:t>Chen, T., Ewert, M</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‘Analysis of Crew Quarters – ECLSS Interactions for Improved Temperature Control and CO2 Mitigation’, 51</a:t>
            </a:r>
            <a:r>
              <a:rPr kumimoji="0" lang="en-US" sz="1000" b="0" i="0" u="none" strike="noStrike" kern="1200" cap="none" spc="0" normalizeH="0" baseline="30000" noProof="0" dirty="0">
                <a:ln>
                  <a:noFill/>
                </a:ln>
                <a:solidFill>
                  <a:prstClr val="white"/>
                </a:solidFill>
                <a:effectLst/>
                <a:uLnTx/>
                <a:uFillTx/>
                <a:latin typeface="Calibri" panose="020F0502020204030204"/>
                <a:ea typeface="+mn-ea"/>
                <a:cs typeface="+mn-cs"/>
              </a:rPr>
              <a:t>st</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International Conference on Environmental Systems, July 10-14, 2021, ICES-2021-371</a:t>
            </a:r>
          </a:p>
        </p:txBody>
      </p:sp>
      <p:pic>
        <p:nvPicPr>
          <p:cNvPr id="3" name="Picture 2">
            <a:extLst>
              <a:ext uri="{FF2B5EF4-FFF2-40B4-BE49-F238E27FC236}">
                <a16:creationId xmlns:a16="http://schemas.microsoft.com/office/drawing/2014/main" id="{BDD56262-F9A0-5AC3-173B-35A2BE1EB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05455" y="4476112"/>
            <a:ext cx="3138012" cy="1963449"/>
          </a:xfrm>
          <a:prstGeom prst="rect">
            <a:avLst/>
          </a:prstGeom>
        </p:spPr>
      </p:pic>
      <p:sp>
        <p:nvSpPr>
          <p:cNvPr id="4" name="Rectangle 3">
            <a:extLst>
              <a:ext uri="{FF2B5EF4-FFF2-40B4-BE49-F238E27FC236}">
                <a16:creationId xmlns:a16="http://schemas.microsoft.com/office/drawing/2014/main" id="{046F16AB-DCDB-4011-E030-1E6DCC813073}"/>
              </a:ext>
            </a:extLst>
          </p:cNvPr>
          <p:cNvSpPr/>
          <p:nvPr/>
        </p:nvSpPr>
        <p:spPr>
          <a:xfrm>
            <a:off x="261033" y="1001697"/>
            <a:ext cx="7599112" cy="4965462"/>
          </a:xfrm>
          <a:prstGeom prst="rect">
            <a:avLst/>
          </a:prstGeom>
        </p:spPr>
        <p:txBody>
          <a:bodyPr wrap="square">
            <a:spAutoFit/>
          </a:bodyPr>
          <a:lstStyle/>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ISS Crew Quarters has simple architecture functions</a:t>
            </a:r>
          </a:p>
          <a:p>
            <a:pPr marL="1200150" lvl="2" indent="-285750">
              <a:lnSpc>
                <a:spcPts val="2000"/>
              </a:lnSpc>
              <a:spcBef>
                <a:spcPts val="600"/>
              </a:spcBef>
              <a:buFont typeface="Arial" panose="020B0604020202020204" pitchFamily="34" charset="0"/>
              <a:buChar char="•"/>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Visually and acoustically private volume</a:t>
            </a:r>
          </a:p>
          <a:p>
            <a:pPr marL="1200150" lvl="2" indent="-285750">
              <a:lnSpc>
                <a:spcPts val="2000"/>
              </a:lnSpc>
              <a:spcBef>
                <a:spcPts val="600"/>
              </a:spcBef>
              <a:buFont typeface="Arial" panose="020B0604020202020204" pitchFamily="34" charset="0"/>
              <a:buChar char="•"/>
              <a:defRPr/>
            </a:pPr>
            <a:r>
              <a:rPr lang="en-US" dirty="0">
                <a:solidFill>
                  <a:prstClr val="white"/>
                </a:solidFill>
                <a:latin typeface="Arial" panose="020B0604020202020204" pitchFamily="34" charset="0"/>
                <a:ea typeface="ヒラギノ角ゴ Pro W3"/>
                <a:cs typeface="Arial" panose="020B0604020202020204" pitchFamily="34" charset="0"/>
              </a:rPr>
              <a:t>Sleep, personal activities, display personal items</a:t>
            </a:r>
          </a:p>
          <a:p>
            <a:pPr marL="1200150" lvl="2" indent="-285750">
              <a:lnSpc>
                <a:spcPts val="2000"/>
              </a:lnSpc>
              <a:spcBef>
                <a:spcPts val="600"/>
              </a:spcBef>
              <a:buFont typeface="Arial" panose="020B0604020202020204" pitchFamily="34" charset="0"/>
              <a:buChar char="•"/>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Reduce radiation exposure</a:t>
            </a:r>
          </a:p>
          <a:p>
            <a:pPr marL="742950" marR="0" lvl="1"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ECLSS – habitation challenges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lang="en-US" dirty="0">
                <a:solidFill>
                  <a:prstClr val="white"/>
                </a:solidFill>
                <a:latin typeface="Arial" panose="020B0604020202020204" pitchFamily="34" charset="0"/>
                <a:ea typeface="ヒラギノ角ゴ Pro W3"/>
                <a:cs typeface="Arial" panose="020B0604020202020204" pitchFamily="34" charset="0"/>
              </a:rPr>
              <a:t>Acoustically private volume – acoustic mitigation, alarms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Visually private – seal all light leaks, limit status LEDs, lighting and emergency lighting, entrap</a:t>
            </a:r>
            <a:r>
              <a:rPr lang="en-US" dirty="0" err="1">
                <a:solidFill>
                  <a:prstClr val="white"/>
                </a:solidFill>
                <a:latin typeface="Arial" panose="020B0604020202020204" pitchFamily="34" charset="0"/>
                <a:ea typeface="ヒラギノ角ゴ Pro W3"/>
                <a:cs typeface="Arial" panose="020B0604020202020204" pitchFamily="34" charset="0"/>
              </a:rPr>
              <a:t>ment</a:t>
            </a:r>
            <a:r>
              <a:rPr lang="en-US" dirty="0">
                <a:solidFill>
                  <a:prstClr val="white"/>
                </a:solidFill>
                <a:latin typeface="Arial" panose="020B0604020202020204" pitchFamily="34" charset="0"/>
                <a:ea typeface="ヒラギノ角ゴ Pro W3"/>
                <a:cs typeface="Arial" panose="020B0604020202020204" pitchFamily="34" charset="0"/>
              </a:rPr>
              <a:t> overrides, separate ventilation</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Personal activities – </a:t>
            </a:r>
            <a:r>
              <a:rPr lang="en-US" dirty="0">
                <a:solidFill>
                  <a:prstClr val="white"/>
                </a:solidFill>
                <a:latin typeface="Arial" panose="020B0604020202020204" pitchFamily="34" charset="0"/>
                <a:ea typeface="ヒラギノ角ゴ Pro W3"/>
                <a:cs typeface="Arial" panose="020B0604020202020204" pitchFamily="34" charset="0"/>
              </a:rPr>
              <a:t>ethernet and private communications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Sleep – thermal com</a:t>
            </a:r>
            <a:r>
              <a:rPr lang="en-US" dirty="0">
                <a:solidFill>
                  <a:prstClr val="white"/>
                </a:solidFill>
                <a:latin typeface="Arial" panose="020B0604020202020204" pitchFamily="34" charset="0"/>
                <a:ea typeface="ヒラギノ角ゴ Pro W3"/>
                <a:cs typeface="Arial" panose="020B0604020202020204" pitchFamily="34" charset="0"/>
              </a:rPr>
              <a:t>fort, CO</a:t>
            </a:r>
            <a:r>
              <a:rPr lang="en-US" baseline="-25000" dirty="0">
                <a:solidFill>
                  <a:prstClr val="white"/>
                </a:solidFill>
                <a:latin typeface="Arial" panose="020B0604020202020204" pitchFamily="34" charset="0"/>
                <a:ea typeface="ヒラギノ角ゴ Pro W3"/>
                <a:cs typeface="Arial" panose="020B0604020202020204" pitchFamily="34" charset="0"/>
              </a:rPr>
              <a:t>2</a:t>
            </a:r>
            <a:r>
              <a:rPr lang="en-US" dirty="0">
                <a:solidFill>
                  <a:prstClr val="white"/>
                </a:solidFill>
                <a:latin typeface="Arial" panose="020B0604020202020204" pitchFamily="34" charset="0"/>
                <a:ea typeface="ヒラギノ角ゴ Pro W3"/>
                <a:cs typeface="Arial" panose="020B0604020202020204" pitchFamily="34" charset="0"/>
              </a:rPr>
              <a:t> removal, fan noise, ventilation alarms, prevent hazardous ventilation adjustments</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Display persona</a:t>
            </a:r>
            <a:r>
              <a:rPr lang="en-US" dirty="0">
                <a:solidFill>
                  <a:prstClr val="white"/>
                </a:solidFill>
                <a:latin typeface="Arial" panose="020B0604020202020204" pitchFamily="34" charset="0"/>
                <a:ea typeface="ヒラギノ角ゴ Pro W3"/>
                <a:cs typeface="Arial" panose="020B0604020202020204" pitchFamily="34" charset="0"/>
              </a:rPr>
              <a:t>l items – Velcro™ vs flammability restrictions and particle generation</a:t>
            </a:r>
          </a:p>
          <a:p>
            <a:pPr marL="1200150" marR="0" lvl="2" indent="-285750" algn="l" defTabSz="4572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a:cs typeface="Arial" panose="020B0604020202020204" pitchFamily="34" charset="0"/>
              </a:rPr>
              <a:t>Reduce radiation shielding – reduce dose vs interior volume, overall mass, secondary radiation particles from shielding</a:t>
            </a:r>
          </a:p>
        </p:txBody>
      </p:sp>
      <p:pic>
        <p:nvPicPr>
          <p:cNvPr id="9" name="Picture 6" descr="jsc2008e123287">
            <a:extLst>
              <a:ext uri="{FF2B5EF4-FFF2-40B4-BE49-F238E27FC236}">
                <a16:creationId xmlns:a16="http://schemas.microsoft.com/office/drawing/2014/main" id="{DED1C975-2C6D-6243-4794-9DCEB346F18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13696" y="876086"/>
            <a:ext cx="1248963" cy="1978233"/>
          </a:xfrm>
          <a:prstGeom prst="rect">
            <a:avLst/>
          </a:prstGeom>
          <a:noFill/>
          <a:ln w="28575">
            <a:solidFill>
              <a:srgbClr val="000000"/>
            </a:solidFill>
            <a:miter lim="800000"/>
            <a:headEnd/>
            <a:tailEnd/>
          </a:ln>
        </p:spPr>
      </p:pic>
      <p:pic>
        <p:nvPicPr>
          <p:cNvPr id="10" name="Picture 16">
            <a:extLst>
              <a:ext uri="{FF2B5EF4-FFF2-40B4-BE49-F238E27FC236}">
                <a16:creationId xmlns:a16="http://schemas.microsoft.com/office/drawing/2014/main" id="{31FE5C6A-085E-72B2-C9ED-A811139C674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44145" y="882963"/>
            <a:ext cx="1491256" cy="1806885"/>
          </a:xfrm>
          <a:prstGeom prst="rect">
            <a:avLst/>
          </a:prstGeom>
          <a:noFill/>
          <a:ln w="9525">
            <a:noFill/>
            <a:miter lim="800000"/>
            <a:headEnd/>
            <a:tailEnd/>
          </a:ln>
        </p:spPr>
      </p:pic>
      <p:pic>
        <p:nvPicPr>
          <p:cNvPr id="11" name="Picture 29" descr="K24208G005_ULF2">
            <a:extLst>
              <a:ext uri="{FF2B5EF4-FFF2-40B4-BE49-F238E27FC236}">
                <a16:creationId xmlns:a16="http://schemas.microsoft.com/office/drawing/2014/main" id="{750B187A-2673-9D7F-CC31-F7F4AF3A386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710282" y="2936113"/>
            <a:ext cx="1250238" cy="1988221"/>
          </a:xfrm>
          <a:prstGeom prst="rect">
            <a:avLst/>
          </a:prstGeom>
          <a:noFill/>
          <a:ln w="25400">
            <a:solidFill>
              <a:srgbClr val="000000"/>
            </a:solidFill>
            <a:miter lim="800000"/>
            <a:headEnd/>
            <a:tailEnd/>
          </a:ln>
        </p:spPr>
      </p:pic>
      <p:pic>
        <p:nvPicPr>
          <p:cNvPr id="2050" name="Picture 2" descr="Astronaut Scott Kelly shows cozy bedroom in space">
            <a:extLst>
              <a:ext uri="{FF2B5EF4-FFF2-40B4-BE49-F238E27FC236}">
                <a16:creationId xmlns:a16="http://schemas.microsoft.com/office/drawing/2014/main" id="{97596383-7F87-4D75-32B1-EAD8A09FE95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38177" y="2936112"/>
            <a:ext cx="2813317" cy="14769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uide to the International Space Station for the occasional visitor ...">
            <a:extLst>
              <a:ext uri="{FF2B5EF4-FFF2-40B4-BE49-F238E27FC236}">
                <a16:creationId xmlns:a16="http://schemas.microsoft.com/office/drawing/2014/main" id="{6A9F5995-641D-7C8F-B204-4CF1026F860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740954" y="973360"/>
            <a:ext cx="2419563" cy="18918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B71C02D-BEF6-479D-A23F-BE6CC97ED802}"/>
              </a:ext>
            </a:extLst>
          </p:cNvPr>
          <p:cNvSpPr txBox="1"/>
          <p:nvPr/>
        </p:nvSpPr>
        <p:spPr>
          <a:xfrm>
            <a:off x="8960521" y="4431808"/>
            <a:ext cx="263214" cy="276999"/>
          </a:xfrm>
          <a:prstGeom prst="rect">
            <a:avLst/>
          </a:prstGeom>
          <a:noFill/>
        </p:spPr>
        <p:txBody>
          <a:bodyPr wrap="none" rtlCol="0">
            <a:spAutoFit/>
          </a:bodyPr>
          <a:lstStyle/>
          <a:p>
            <a:r>
              <a:rPr lang="en-US" sz="1200" dirty="0"/>
              <a:t>2</a:t>
            </a:r>
          </a:p>
        </p:txBody>
      </p:sp>
      <p:sp>
        <p:nvSpPr>
          <p:cNvPr id="13" name="TextBox 12">
            <a:extLst>
              <a:ext uri="{FF2B5EF4-FFF2-40B4-BE49-F238E27FC236}">
                <a16:creationId xmlns:a16="http://schemas.microsoft.com/office/drawing/2014/main" id="{314158FF-E3A0-C224-6F34-D55F32BAB89F}"/>
              </a:ext>
            </a:extLst>
          </p:cNvPr>
          <p:cNvSpPr txBox="1"/>
          <p:nvPr/>
        </p:nvSpPr>
        <p:spPr>
          <a:xfrm>
            <a:off x="8072187" y="834860"/>
            <a:ext cx="263214" cy="276999"/>
          </a:xfrm>
          <a:prstGeom prst="rect">
            <a:avLst/>
          </a:prstGeom>
          <a:noFill/>
        </p:spPr>
        <p:txBody>
          <a:bodyPr wrap="none" rtlCol="0">
            <a:spAutoFit/>
          </a:bodyPr>
          <a:lstStyle/>
          <a:p>
            <a:r>
              <a:rPr lang="en-US" sz="1200" dirty="0"/>
              <a:t>1</a:t>
            </a:r>
          </a:p>
        </p:txBody>
      </p:sp>
      <p:sp>
        <p:nvSpPr>
          <p:cNvPr id="14" name="TextBox 13">
            <a:extLst>
              <a:ext uri="{FF2B5EF4-FFF2-40B4-BE49-F238E27FC236}">
                <a16:creationId xmlns:a16="http://schemas.microsoft.com/office/drawing/2014/main" id="{6A889B0D-2B8D-6DB9-2DC3-23AFDEEC5853}"/>
              </a:ext>
            </a:extLst>
          </p:cNvPr>
          <p:cNvSpPr txBox="1"/>
          <p:nvPr/>
        </p:nvSpPr>
        <p:spPr>
          <a:xfrm>
            <a:off x="7674588" y="2917175"/>
            <a:ext cx="263214" cy="276999"/>
          </a:xfrm>
          <a:prstGeom prst="rect">
            <a:avLst/>
          </a:prstGeom>
          <a:noFill/>
        </p:spPr>
        <p:txBody>
          <a:bodyPr wrap="none" rtlCol="0">
            <a:spAutoFit/>
          </a:bodyPr>
          <a:lstStyle/>
          <a:p>
            <a:r>
              <a:rPr lang="en-US" sz="1200" dirty="0"/>
              <a:t>1</a:t>
            </a:r>
          </a:p>
        </p:txBody>
      </p:sp>
      <p:sp>
        <p:nvSpPr>
          <p:cNvPr id="15" name="TextBox 14">
            <a:extLst>
              <a:ext uri="{FF2B5EF4-FFF2-40B4-BE49-F238E27FC236}">
                <a16:creationId xmlns:a16="http://schemas.microsoft.com/office/drawing/2014/main" id="{BE72DE58-ACF4-3EB9-2A6D-6A081B307DAE}"/>
              </a:ext>
            </a:extLst>
          </p:cNvPr>
          <p:cNvSpPr txBox="1"/>
          <p:nvPr/>
        </p:nvSpPr>
        <p:spPr>
          <a:xfrm>
            <a:off x="9402388" y="876086"/>
            <a:ext cx="263214" cy="276999"/>
          </a:xfrm>
          <a:prstGeom prst="rect">
            <a:avLst/>
          </a:prstGeom>
          <a:noFill/>
        </p:spPr>
        <p:txBody>
          <a:bodyPr wrap="none" rtlCol="0">
            <a:spAutoFit/>
          </a:bodyPr>
          <a:lstStyle/>
          <a:p>
            <a:r>
              <a:rPr lang="en-US" sz="1200" dirty="0"/>
              <a:t>1</a:t>
            </a:r>
          </a:p>
        </p:txBody>
      </p:sp>
      <p:sp>
        <p:nvSpPr>
          <p:cNvPr id="2" name="Slide Number Placeholder 3">
            <a:extLst>
              <a:ext uri="{FF2B5EF4-FFF2-40B4-BE49-F238E27FC236}">
                <a16:creationId xmlns:a16="http://schemas.microsoft.com/office/drawing/2014/main" id="{544FDC34-DD14-D7C1-AB9C-B44A87C750A9}"/>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90626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72441" y="1402356"/>
            <a:ext cx="8743159" cy="4719757"/>
          </a:xfrm>
          <a:prstGeom prst="rect">
            <a:avLst/>
          </a:prstGeom>
          <a:effectLst>
            <a:softEdge rad="381000"/>
          </a:effectLst>
        </p:spPr>
      </p:pic>
      <p:sp>
        <p:nvSpPr>
          <p:cNvPr id="2" name="Footer Placeholder 1">
            <a:extLst>
              <a:ext uri="{FF2B5EF4-FFF2-40B4-BE49-F238E27FC236}">
                <a16:creationId xmlns:a16="http://schemas.microsoft.com/office/drawing/2014/main" id="{B9610D62-085D-8FC5-8E26-E8590A17E9D2}"/>
              </a:ext>
            </a:extLst>
          </p:cNvPr>
          <p:cNvSpPr txBox="1">
            <a:spLocks/>
          </p:cNvSpPr>
          <p:nvPr/>
        </p:nvSpPr>
        <p:spPr>
          <a:xfrm>
            <a:off x="3531859" y="6356351"/>
            <a:ext cx="505128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52</a:t>
            </a:r>
            <a:r>
              <a:rPr kumimoji="0" lang="en-US" sz="1400" b="0" i="0" u="none" strike="noStrike" kern="1200" cap="none" spc="0" normalizeH="0" baseline="30000" noProof="0" dirty="0">
                <a:ln>
                  <a:noFill/>
                </a:ln>
                <a:solidFill>
                  <a:prstClr val="black"/>
                </a:solidFill>
                <a:effectLst/>
                <a:uLnTx/>
                <a:uFillTx/>
                <a:latin typeface="Calibri" panose="020F0502020204030204"/>
                <a:ea typeface="+mn-ea"/>
                <a:cs typeface="+mn-cs"/>
              </a:rPr>
              <a:t>nd</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International Conference on Environmental Systems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July 16-20, 2023</a:t>
            </a:r>
          </a:p>
        </p:txBody>
      </p:sp>
      <p:sp>
        <p:nvSpPr>
          <p:cNvPr id="3" name="Slide Number Placeholder 2">
            <a:extLst>
              <a:ext uri="{FF2B5EF4-FFF2-40B4-BE49-F238E27FC236}">
                <a16:creationId xmlns:a16="http://schemas.microsoft.com/office/drawing/2014/main" id="{F464C3EB-8DBA-66FD-B685-E33D94912D5D}"/>
              </a:ext>
            </a:extLst>
          </p:cNvPr>
          <p:cNvSpPr txBox="1">
            <a:spLocks/>
          </p:cNvSpPr>
          <p:nvPr/>
        </p:nvSpPr>
        <p:spPr>
          <a:xfrm>
            <a:off x="9314734" y="6372403"/>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CD57FC4-C305-C246-BAEE-1D022AE99B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02295E10-334F-19CA-8D8D-133740E84ABC}"/>
              </a:ext>
            </a:extLst>
          </p:cNvPr>
          <p:cNvSpPr txBox="1">
            <a:spLocks/>
          </p:cNvSpPr>
          <p:nvPr/>
        </p:nvSpPr>
        <p:spPr>
          <a:xfrm>
            <a:off x="0" y="3639128"/>
            <a:ext cx="12192000" cy="766618"/>
          </a:xfrm>
          <a:prstGeom prst="rect">
            <a:avLst/>
          </a:prstGeom>
          <a:solidFill>
            <a:srgbClr val="4F81BD">
              <a:alpha val="50196"/>
            </a:srgbClr>
          </a:solidFill>
        </p:spPr>
        <p:txBody>
          <a:bodyPr/>
          <a:lstStyle>
            <a:lvl1pPr marL="0" marR="0" indent="0" algn="ctr" defTabSz="457200" rtl="0" eaLnBrk="1" fontAlgn="auto" latinLnBrk="0" hangingPunct="1">
              <a:lnSpc>
                <a:spcPct val="100000"/>
              </a:lnSpc>
              <a:spcBef>
                <a:spcPct val="0"/>
              </a:spcBef>
              <a:spcAft>
                <a:spcPts val="0"/>
              </a:spcAft>
              <a:buClrTx/>
              <a:buSzTx/>
              <a:buFontTx/>
              <a:buNone/>
              <a:tabLst/>
              <a:defRPr sz="3600" kern="1200">
                <a:solidFill>
                  <a:schemeClr val="tx1"/>
                </a:solidFill>
                <a:latin typeface="+mj-lt"/>
                <a:ea typeface="+mj-ea"/>
                <a:cs typeface="+mj-cs"/>
              </a:defRPr>
            </a:lvl1pPr>
          </a:lstStyle>
          <a:p>
            <a:r>
              <a:rPr lang="en-US" sz="4000" dirty="0">
                <a:solidFill>
                  <a:srgbClr val="FFFFFF"/>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ECLSS Capability Area Summaries</a:t>
            </a:r>
          </a:p>
        </p:txBody>
      </p:sp>
      <p:sp>
        <p:nvSpPr>
          <p:cNvPr id="7" name="Slide Number Placeholder 3">
            <a:extLst>
              <a:ext uri="{FF2B5EF4-FFF2-40B4-BE49-F238E27FC236}">
                <a16:creationId xmlns:a16="http://schemas.microsoft.com/office/drawing/2014/main" id="{5ACD2FFE-F66F-F692-56E3-FEE966EF1CC2}"/>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84556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01" y="843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3">
            <a:extLst>
              <a:ext uri="{FF2B5EF4-FFF2-40B4-BE49-F238E27FC236}">
                <a16:creationId xmlns:a16="http://schemas.microsoft.com/office/drawing/2014/main" id="{9AEE7274-0959-48AF-944E-4D55E953940D}"/>
              </a:ext>
            </a:extLst>
          </p:cNvPr>
          <p:cNvSpPr txBox="1">
            <a:spLocks/>
          </p:cNvSpPr>
          <p:nvPr/>
        </p:nvSpPr>
        <p:spPr>
          <a:xfrm>
            <a:off x="935531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65CBF9"/>
              </a:solidFill>
              <a:effectLst/>
              <a:uLnTx/>
              <a:uFillTx/>
              <a:latin typeface="Helvetica" pitchFamily="2" charset="0"/>
              <a:ea typeface="+mn-ea"/>
              <a:cs typeface="Arial" panose="020B0604020202020204" pitchFamily="34" charset="0"/>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6514148" cy="1826141"/>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Reducing resupply oxygen from increased metabolic carbon dioxide recycling, support EVA high pressure and medical needs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41084" y="2672937"/>
            <a:ext cx="5402533" cy="2873621"/>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ISS life support demonstrations have identified required system reliability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Nearly uninterrupted use of wetted systems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~47% oxygen recovery at 2 mm-Hg CO2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~21,700 kg spares + food, 4 crew x 860days x Probability of Sufficiency (POS)=0.99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00B0F0"/>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gency FB" panose="020B0503020202020204" pitchFamily="34" charset="0"/>
                <a:ea typeface="+mn-ea"/>
                <a:cs typeface="+mn-cs"/>
              </a:rPr>
              <a:t>LIFE SUPPORT</a:t>
            </a:r>
          </a:p>
        </p:txBody>
      </p:sp>
      <p:sp>
        <p:nvSpPr>
          <p:cNvPr id="26" name="TextBox 53">
            <a:extLst>
              <a:ext uri="{FF2B5EF4-FFF2-40B4-BE49-F238E27FC236}">
                <a16:creationId xmlns:a16="http://schemas.microsoft.com/office/drawing/2014/main" id="{0B0587ED-81D8-4EE3-9DC5-530EC3B83BFC}"/>
              </a:ext>
            </a:extLst>
          </p:cNvPr>
          <p:cNvSpPr txBox="1"/>
          <p:nvPr/>
        </p:nvSpPr>
        <p:spPr>
          <a:xfrm>
            <a:off x="347722" y="1017348"/>
            <a:ext cx="5402532" cy="1583529"/>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Reliable long-duration life support with Earth independent diagnostics and repair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Repeated missions with &gt;9 months dormancy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&gt;75% oxygen recovery at 2 mm-Hg CO2 (T)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&gt;98% water recovery</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extLst>
              <p:ext uri="{D42A27DB-BD31-4B8C-83A1-F6EECF244321}">
                <p14:modId xmlns:p14="http://schemas.microsoft.com/office/powerpoint/2010/main" val="756707306"/>
              </p:ext>
            </p:extLst>
          </p:nvPr>
        </p:nvGraphicFramePr>
        <p:xfrm>
          <a:off x="341084" y="4902780"/>
          <a:ext cx="11679261" cy="1857358"/>
        </p:xfrm>
        <a:graphic>
          <a:graphicData uri="http://schemas.openxmlformats.org/drawingml/2006/table">
            <a:tbl>
              <a:tblPr firstRow="1">
                <a:tableStyleId>{F5AB1C69-6EDB-4FF4-983F-18BD219EF322}</a:tableStyleId>
              </a:tblPr>
              <a:tblGrid>
                <a:gridCol w="4382277">
                  <a:extLst>
                    <a:ext uri="{9D8B030D-6E8A-4147-A177-3AD203B41FA5}">
                      <a16:colId xmlns:a16="http://schemas.microsoft.com/office/drawing/2014/main" val="1665169984"/>
                    </a:ext>
                  </a:extLst>
                </a:gridCol>
                <a:gridCol w="598613">
                  <a:extLst>
                    <a:ext uri="{9D8B030D-6E8A-4147-A177-3AD203B41FA5}">
                      <a16:colId xmlns:a16="http://schemas.microsoft.com/office/drawing/2014/main" val="2250071550"/>
                    </a:ext>
                  </a:extLst>
                </a:gridCol>
                <a:gridCol w="1530038">
                  <a:extLst>
                    <a:ext uri="{9D8B030D-6E8A-4147-A177-3AD203B41FA5}">
                      <a16:colId xmlns:a16="http://schemas.microsoft.com/office/drawing/2014/main" val="105556663"/>
                    </a:ext>
                  </a:extLst>
                </a:gridCol>
                <a:gridCol w="5168333">
                  <a:extLst>
                    <a:ext uri="{9D8B030D-6E8A-4147-A177-3AD203B41FA5}">
                      <a16:colId xmlns:a16="http://schemas.microsoft.com/office/drawing/2014/main" val="1672272332"/>
                    </a:ext>
                  </a:extLst>
                </a:gridCol>
              </a:tblGrid>
              <a:tr h="141649">
                <a:tc>
                  <a:txBody>
                    <a:bodyPr/>
                    <a:lstStyle/>
                    <a:p>
                      <a:pPr algn="l" fontAlgn="ctr"/>
                      <a:r>
                        <a:rPr lang="en-US" sz="1600" b="1" u="none" strike="noStrike" dirty="0">
                          <a:solidFill>
                            <a:schemeClr val="bg1"/>
                          </a:solidFill>
                          <a:effectLst/>
                          <a:latin typeface="Agency FB" panose="020B0503020202020204" pitchFamily="34" charset="0"/>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F0"/>
                    </a:solidFill>
                  </a:tcPr>
                </a:tc>
                <a:tc>
                  <a:txBody>
                    <a:bodyPr/>
                    <a:lstStyle/>
                    <a:p>
                      <a:pPr algn="ctr" fontAlgn="ctr"/>
                      <a:r>
                        <a:rPr lang="en-US" sz="1600" b="1" u="none" strike="noStrike">
                          <a:solidFill>
                            <a:schemeClr val="bg1"/>
                          </a:solidFill>
                          <a:effectLst/>
                          <a:latin typeface="Agency FB" panose="020B0503020202020204" pitchFamily="34" charset="0"/>
                        </a:rPr>
                        <a:t>Gaps</a:t>
                      </a:r>
                      <a:endParaRPr lang="en-US" sz="1600" b="1" i="0" u="none" strike="noStrike">
                        <a:solidFill>
                          <a:schemeClr val="bg1"/>
                        </a:solidFill>
                        <a:effectLst/>
                        <a:latin typeface="Agency FB" panose="020B0503020202020204" pitchFamily="34" charset="0"/>
                      </a:endParaRPr>
                    </a:p>
                  </a:txBody>
                  <a:tcPr marR="6350" marT="6350" marB="0" anchor="ctr">
                    <a:solidFill>
                      <a:srgbClr val="00B0F0"/>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gency FB" panose="020B0503020202020204" pitchFamily="34" charset="0"/>
                        </a:rPr>
                        <a:t>Priority</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F0"/>
                    </a:solidFill>
                  </a:tcPr>
                </a:tc>
                <a:tc>
                  <a:txBody>
                    <a:bodyPr/>
                    <a:lstStyle/>
                    <a:p>
                      <a:pPr algn="l" fontAlgn="ctr"/>
                      <a:r>
                        <a:rPr lang="en-US" sz="1600" b="1" u="none" strike="noStrike">
                          <a:solidFill>
                            <a:schemeClr val="bg1"/>
                          </a:solidFill>
                          <a:effectLst/>
                          <a:latin typeface="Agency FB" panose="020B0503020202020204" pitchFamily="34" charset="0"/>
                        </a:rPr>
                        <a:t>Examples</a:t>
                      </a:r>
                      <a:endParaRPr lang="en-US" sz="1600" b="1" i="0" u="none" strike="noStrike">
                        <a:solidFill>
                          <a:schemeClr val="bg1"/>
                        </a:solidFill>
                        <a:effectLst/>
                        <a:latin typeface="Agency FB" panose="020B0503020202020204" pitchFamily="34" charset="0"/>
                      </a:endParaRPr>
                    </a:p>
                  </a:txBody>
                  <a:tcPr marR="6350" marT="6350" marB="0" anchor="ctr">
                    <a:solidFill>
                      <a:srgbClr val="00B0F0"/>
                    </a:solidFill>
                  </a:tcPr>
                </a:tc>
                <a:extLst>
                  <a:ext uri="{0D108BD9-81ED-4DB2-BD59-A6C34878D82A}">
                    <a16:rowId xmlns:a16="http://schemas.microsoft.com/office/drawing/2014/main" val="2323646384"/>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Highly reliable, closed-loop-forward carbon dioxide removal systems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2896</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a:solidFill>
                            <a:srgbClr val="000000"/>
                          </a:solidFill>
                          <a:effectLst/>
                          <a:latin typeface="Agency FB" panose="020B0503020202020204" pitchFamily="34" charset="0"/>
                          <a:ea typeface="+mn-ea"/>
                          <a:cs typeface="+mn-cs"/>
                        </a:rPr>
                        <a:t>4Bed CO2, Thermal Amine, Ionic Liquid, CO2 Deposition, Capillary Sorbent, TSAC</a:t>
                      </a:r>
                    </a:p>
                  </a:txBody>
                  <a:tcPr marR="6350" marT="6350" marB="0">
                    <a:solidFill>
                      <a:schemeClr val="bg1">
                        <a:lumMod val="95000"/>
                      </a:schemeClr>
                    </a:solidFill>
                  </a:tcPr>
                </a:tc>
                <a:extLst>
                  <a:ext uri="{0D108BD9-81ED-4DB2-BD59-A6C34878D82A}">
                    <a16:rowId xmlns:a16="http://schemas.microsoft.com/office/drawing/2014/main" val="577843799"/>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Recovering and Recycling Additional Oxygen from Metabolic Carbon Dioxide</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2897</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a:solidFill>
                            <a:srgbClr val="000000"/>
                          </a:solidFill>
                          <a:effectLst/>
                          <a:latin typeface="Agency FB" panose="020B0503020202020204" pitchFamily="34" charset="0"/>
                          <a:ea typeface="+mn-ea"/>
                          <a:cs typeface="+mn-cs"/>
                        </a:rPr>
                        <a:t>Sabatier 2.0, Methane Pyrolysis, Solid Oxide Electrochemical, Series Bosch, </a:t>
                      </a:r>
                    </a:p>
                  </a:txBody>
                  <a:tcPr marR="6350" marT="6350" marB="0" anchor="ctr">
                    <a:solidFill>
                      <a:schemeClr val="bg1">
                        <a:lumMod val="95000"/>
                      </a:schemeClr>
                    </a:solidFill>
                  </a:tcPr>
                </a:tc>
                <a:extLst>
                  <a:ext uri="{0D108BD9-81ED-4DB2-BD59-A6C34878D82A}">
                    <a16:rowId xmlns:a16="http://schemas.microsoft.com/office/drawing/2014/main" val="3550989094"/>
                  </a:ext>
                </a:extLst>
              </a:tr>
              <a:tr h="203686">
                <a:tc>
                  <a:txBody>
                    <a:bodyPr/>
                    <a:lstStyle/>
                    <a:p>
                      <a:pPr marL="0" algn="l" defTabSz="914400" rtl="0" eaLnBrk="1" fontAlgn="ctr" latinLnBrk="0" hangingPunct="1"/>
                      <a:r>
                        <a:rPr lang="en-US" sz="1400" b="0" i="0" u="none" strike="noStrike" kern="1200" dirty="0">
                          <a:solidFill>
                            <a:srgbClr val="000000"/>
                          </a:solidFill>
                          <a:effectLst/>
                          <a:latin typeface="Agency FB" panose="020B0503020202020204" pitchFamily="34" charset="0"/>
                          <a:ea typeface="+mn-ea"/>
                          <a:cs typeface="+mn-cs"/>
                        </a:rPr>
                        <a:t>High pressure oxygen for EVA tank resupply</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2956</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a:t>
                      </a:r>
                    </a:p>
                  </a:txBody>
                  <a:tcPr marR="6350" marT="6350" marB="0" anchor="ctr">
                    <a:solidFill>
                      <a:schemeClr val="bg1">
                        <a:lumMod val="95000"/>
                      </a:schemeClr>
                    </a:solidFill>
                  </a:tcPr>
                </a:tc>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Mechanical Compressor, Static Vapor Feed Electrolysis, High pressure electrolysis, COG</a:t>
                      </a:r>
                    </a:p>
                  </a:txBody>
                  <a:tcPr marR="6350" marT="6350" marB="0" anchor="ctr">
                    <a:solidFill>
                      <a:schemeClr val="bg1">
                        <a:lumMod val="95000"/>
                      </a:schemeClr>
                    </a:solidFill>
                  </a:tcPr>
                </a:tc>
                <a:extLst>
                  <a:ext uri="{0D108BD9-81ED-4DB2-BD59-A6C34878D82A}">
                    <a16:rowId xmlns:a16="http://schemas.microsoft.com/office/drawing/2014/main" val="2261944881"/>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Robust Advanced Water Recovery System</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2925</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WPA Catalytic Reactor, XPWD, silver biocide and biofilm mitigation techs</a:t>
                      </a:r>
                    </a:p>
                  </a:txBody>
                  <a:tcPr marR="6350" marT="6350" marB="0" anchor="ctr">
                    <a:solidFill>
                      <a:schemeClr val="bg1">
                        <a:lumMod val="95000"/>
                      </a:schemeClr>
                    </a:solidFill>
                  </a:tcPr>
                </a:tc>
                <a:extLst>
                  <a:ext uri="{0D108BD9-81ED-4DB2-BD59-A6C34878D82A}">
                    <a16:rowId xmlns:a16="http://schemas.microsoft.com/office/drawing/2014/main" val="786870165"/>
                  </a:ext>
                </a:extLst>
              </a:tr>
              <a:tr h="203686">
                <a:tc>
                  <a:txBody>
                    <a:bodyPr/>
                    <a:lstStyle/>
                    <a:p>
                      <a:pPr marL="0" algn="l" defTabSz="914400" rtl="0" eaLnBrk="1" fontAlgn="ctr" latinLnBrk="0" hangingPunct="1"/>
                      <a:r>
                        <a:rPr lang="en-US" sz="1400" b="0" i="0" u="none" strike="noStrike" kern="1200" dirty="0">
                          <a:solidFill>
                            <a:srgbClr val="000000"/>
                          </a:solidFill>
                          <a:effectLst/>
                          <a:latin typeface="Agency FB" panose="020B0503020202020204" pitchFamily="34" charset="0"/>
                          <a:ea typeface="+mn-ea"/>
                          <a:cs typeface="+mn-cs"/>
                        </a:rPr>
                        <a:t>Brine processing to recover water from urine brine.</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2914</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UPA PPSA &amp; Distillation Assy, Brine Processor Assy (BPA), Urine H2O2 pretreat tests</a:t>
                      </a:r>
                    </a:p>
                  </a:txBody>
                  <a:tcPr marR="6350" marT="6350" marB="0" anchor="ctr">
                    <a:solidFill>
                      <a:schemeClr val="bg1">
                        <a:lumMod val="95000"/>
                      </a:schemeClr>
                    </a:solidFill>
                  </a:tcPr>
                </a:tc>
                <a:extLst>
                  <a:ext uri="{0D108BD9-81ED-4DB2-BD59-A6C34878D82A}">
                    <a16:rowId xmlns:a16="http://schemas.microsoft.com/office/drawing/2014/main" val="70402350"/>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Compact Low Logistics Commode for Exploration</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2931</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kern="1200" noProof="0" dirty="0">
                          <a:solidFill>
                            <a:srgbClr val="000000"/>
                          </a:solidFill>
                          <a:effectLst/>
                          <a:latin typeface="Agency FB" panose="020B0503020202020204" pitchFamily="34" charset="0"/>
                          <a:ea typeface="+mn-ea"/>
                          <a:cs typeface="+mn-cs"/>
                        </a:rPr>
                        <a:t>Universal Waste Management System (UWMS), Alternate Fecal Container (AFC), Urine </a:t>
                      </a:r>
                      <a:r>
                        <a:rPr lang="en-US" sz="1400" b="0" i="0" u="none" strike="noStrike" kern="1200" noProof="0" dirty="0" err="1">
                          <a:solidFill>
                            <a:srgbClr val="000000"/>
                          </a:solidFill>
                          <a:effectLst/>
                          <a:latin typeface="Agency FB" panose="020B0503020202020204" pitchFamily="34" charset="0"/>
                          <a:ea typeface="+mn-ea"/>
                          <a:cs typeface="+mn-cs"/>
                        </a:rPr>
                        <a:t>Preteat</a:t>
                      </a:r>
                      <a:r>
                        <a:rPr lang="en-US" sz="1400" b="0" i="0" u="none" strike="noStrike" kern="1200" noProof="0" dirty="0">
                          <a:solidFill>
                            <a:srgbClr val="000000"/>
                          </a:solidFill>
                          <a:effectLst/>
                          <a:latin typeface="Agency FB" panose="020B0503020202020204" pitchFamily="34" charset="0"/>
                          <a:ea typeface="+mn-ea"/>
                          <a:cs typeface="+mn-cs"/>
                        </a:rPr>
                        <a:t> Concentrate Tank</a:t>
                      </a:r>
                    </a:p>
                  </a:txBody>
                  <a:tcPr marR="6350" marT="6350" marB="0" anchor="ctr">
                    <a:solidFill>
                      <a:schemeClr val="bg1">
                        <a:lumMod val="95000"/>
                      </a:schemeClr>
                    </a:solidFill>
                  </a:tcPr>
                </a:tc>
                <a:extLst>
                  <a:ext uri="{0D108BD9-81ED-4DB2-BD59-A6C34878D82A}">
                    <a16:rowId xmlns:a16="http://schemas.microsoft.com/office/drawing/2014/main" val="3330318858"/>
                  </a:ext>
                </a:extLst>
              </a:tr>
            </a:tbl>
          </a:graphicData>
        </a:graphic>
      </p:graphicFrame>
      <p:sp>
        <p:nvSpPr>
          <p:cNvPr id="19" name="Rectangle 18">
            <a:extLst>
              <a:ext uri="{FF2B5EF4-FFF2-40B4-BE49-F238E27FC236}">
                <a16:creationId xmlns:a16="http://schemas.microsoft.com/office/drawing/2014/main" id="{A3A8F54A-0221-4563-B8E2-9706D2F67991}"/>
              </a:ext>
            </a:extLst>
          </p:cNvPr>
          <p:cNvSpPr/>
          <p:nvPr/>
        </p:nvSpPr>
        <p:spPr>
          <a:xfrm>
            <a:off x="5878604" y="729329"/>
            <a:ext cx="6141742" cy="4264090"/>
          </a:xfrm>
          <a:prstGeom prst="rect">
            <a:avLst/>
          </a:prstGeom>
          <a:solidFill>
            <a:srgbClr val="00B0F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gency FB" panose="020B0503020202020204" pitchFamily="34" charset="0"/>
              <a:ea typeface="+mn-ea"/>
              <a:cs typeface="+mn-cs"/>
            </a:endParaRPr>
          </a:p>
        </p:txBody>
      </p:sp>
      <p:sp>
        <p:nvSpPr>
          <p:cNvPr id="38" name="Rectangle 37">
            <a:extLst>
              <a:ext uri="{FF2B5EF4-FFF2-40B4-BE49-F238E27FC236}">
                <a16:creationId xmlns:a16="http://schemas.microsoft.com/office/drawing/2014/main" id="{702764B0-CFD5-47DC-89AD-8EDE85689EF1}"/>
              </a:ext>
            </a:extLst>
          </p:cNvPr>
          <p:cNvSpPr/>
          <p:nvPr/>
        </p:nvSpPr>
        <p:spPr>
          <a:xfrm>
            <a:off x="10206053" y="2959348"/>
            <a:ext cx="180441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Four Bed CO</a:t>
            </a:r>
            <a:r>
              <a:rPr kumimoji="0" lang="en-US" sz="1600" b="0" i="0" u="none" strike="noStrike" kern="1200" cap="none" spc="0" normalizeH="0" baseline="-25000" noProof="0">
                <a:ln>
                  <a:noFill/>
                </a:ln>
                <a:solidFill>
                  <a:srgbClr val="FFFFFF"/>
                </a:solidFill>
                <a:effectLst/>
                <a:uLnTx/>
                <a:uFillTx/>
                <a:latin typeface="Agency FB" panose="020B0503020202020204" pitchFamily="34" charset="0"/>
                <a:ea typeface="+mn-ea"/>
                <a:cs typeface="+mn-cs"/>
              </a:rPr>
              <a:t>2</a:t>
            </a: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 on ISS</a:t>
            </a:r>
          </a:p>
        </p:txBody>
      </p:sp>
      <p:sp>
        <p:nvSpPr>
          <p:cNvPr id="27" name="TextBox 26">
            <a:extLst>
              <a:ext uri="{FF2B5EF4-FFF2-40B4-BE49-F238E27FC236}">
                <a16:creationId xmlns:a16="http://schemas.microsoft.com/office/drawing/2014/main" id="{612ABC9B-507D-413B-9CA4-083B84282E4D}"/>
              </a:ext>
            </a:extLst>
          </p:cNvPr>
          <p:cNvSpPr txBox="1"/>
          <p:nvPr/>
        </p:nvSpPr>
        <p:spPr>
          <a:xfrm>
            <a:off x="381000" y="2604583"/>
            <a:ext cx="486519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3" name="TextBox 42">
            <a:extLst>
              <a:ext uri="{FF2B5EF4-FFF2-40B4-BE49-F238E27FC236}">
                <a16:creationId xmlns:a16="http://schemas.microsoft.com/office/drawing/2014/main" id="{DA1AE599-89DF-4314-A9BE-E2FE4BBAD62B}"/>
              </a:ext>
            </a:extLst>
          </p:cNvPr>
          <p:cNvSpPr txBox="1"/>
          <p:nvPr/>
        </p:nvSpPr>
        <p:spPr>
          <a:xfrm>
            <a:off x="8332925" y="2498166"/>
            <a:ext cx="193208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Arial"/>
              </a:rPr>
              <a:t>Methanee Pyrolysis Brass board</a:t>
            </a:r>
          </a:p>
        </p:txBody>
      </p:sp>
      <p:sp>
        <p:nvSpPr>
          <p:cNvPr id="46" name="Rectangle 45">
            <a:extLst>
              <a:ext uri="{FF2B5EF4-FFF2-40B4-BE49-F238E27FC236}">
                <a16:creationId xmlns:a16="http://schemas.microsoft.com/office/drawing/2014/main" id="{30D954B4-DB21-4046-A2AF-BE0FC1D20814}"/>
              </a:ext>
            </a:extLst>
          </p:cNvPr>
          <p:cNvSpPr/>
          <p:nvPr/>
        </p:nvSpPr>
        <p:spPr>
          <a:xfrm>
            <a:off x="10206053" y="4501718"/>
            <a:ext cx="1804418"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solidFill>
                <a:effectLst/>
                <a:uLnTx/>
                <a:uFillTx/>
                <a:latin typeface="Agency FB" panose="020B0503020202020204" pitchFamily="34" charset="0"/>
                <a:ea typeface="+mn-ea"/>
                <a:cs typeface="+mn-cs"/>
              </a:rPr>
              <a:t>eXploration</a:t>
            </a:r>
            <a:r>
              <a:rPr kumimoji="0" lang="en-US" sz="16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 Potable Water Dispenser</a:t>
            </a:r>
          </a:p>
        </p:txBody>
      </p:sp>
      <p:sp>
        <p:nvSpPr>
          <p:cNvPr id="25" name="Rectangle 24">
            <a:extLst>
              <a:ext uri="{FF2B5EF4-FFF2-40B4-BE49-F238E27FC236}">
                <a16:creationId xmlns:a16="http://schemas.microsoft.com/office/drawing/2014/main" id="{D1754779-FD98-9F23-D91C-A76388C5CE92}"/>
              </a:ext>
            </a:extLst>
          </p:cNvPr>
          <p:cNvSpPr/>
          <p:nvPr/>
        </p:nvSpPr>
        <p:spPr>
          <a:xfrm>
            <a:off x="6190480" y="3193127"/>
            <a:ext cx="219874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Brine Processor Assembly</a:t>
            </a:r>
          </a:p>
        </p:txBody>
      </p:sp>
      <p:pic>
        <p:nvPicPr>
          <p:cNvPr id="3" name="Picture 2">
            <a:extLst>
              <a:ext uri="{FF2B5EF4-FFF2-40B4-BE49-F238E27FC236}">
                <a16:creationId xmlns:a16="http://schemas.microsoft.com/office/drawing/2014/main" id="{663CACC3-79C7-A021-EA87-C9365C86F7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113" y="104404"/>
            <a:ext cx="643975" cy="643975"/>
          </a:xfrm>
          <a:prstGeom prst="rect">
            <a:avLst/>
          </a:prstGeom>
        </p:spPr>
      </p:pic>
      <p:sp>
        <p:nvSpPr>
          <p:cNvPr id="5" name="Rectangle 4">
            <a:extLst>
              <a:ext uri="{FF2B5EF4-FFF2-40B4-BE49-F238E27FC236}">
                <a16:creationId xmlns:a16="http://schemas.microsoft.com/office/drawing/2014/main" id="{4597AA79-F5D0-3E52-29AE-900570A607B4}"/>
              </a:ext>
            </a:extLst>
          </p:cNvPr>
          <p:cNvSpPr/>
          <p:nvPr/>
        </p:nvSpPr>
        <p:spPr>
          <a:xfrm>
            <a:off x="6300199" y="4736093"/>
            <a:ext cx="1979303"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UWMS in ISS N3</a:t>
            </a:r>
          </a:p>
        </p:txBody>
      </p:sp>
      <p:sp>
        <p:nvSpPr>
          <p:cNvPr id="7" name="Rectangle 6">
            <a:extLst>
              <a:ext uri="{FF2B5EF4-FFF2-40B4-BE49-F238E27FC236}">
                <a16:creationId xmlns:a16="http://schemas.microsoft.com/office/drawing/2014/main" id="{749C4E5B-890F-E143-E6E4-CC6F7C88E5BA}"/>
              </a:ext>
            </a:extLst>
          </p:cNvPr>
          <p:cNvSpPr/>
          <p:nvPr/>
        </p:nvSpPr>
        <p:spPr>
          <a:xfrm>
            <a:off x="6374746" y="1976673"/>
            <a:ext cx="1830209"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Advanced OGA Mockup</a:t>
            </a:r>
          </a:p>
        </p:txBody>
      </p:sp>
      <p:pic>
        <p:nvPicPr>
          <p:cNvPr id="8" name="Picture 7">
            <a:extLst>
              <a:ext uri="{FF2B5EF4-FFF2-40B4-BE49-F238E27FC236}">
                <a16:creationId xmlns:a16="http://schemas.microsoft.com/office/drawing/2014/main" id="{B437A54C-0C2C-7DC2-5277-0A399FA863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30618" y="3542060"/>
            <a:ext cx="1718464" cy="1248501"/>
          </a:xfrm>
          <a:prstGeom prst="rect">
            <a:avLst/>
          </a:prstGeom>
          <a:ln>
            <a:solidFill>
              <a:schemeClr val="bg1"/>
            </a:solidFill>
          </a:ln>
        </p:spPr>
      </p:pic>
      <p:pic>
        <p:nvPicPr>
          <p:cNvPr id="18" name="Picture 17">
            <a:extLst>
              <a:ext uri="{FF2B5EF4-FFF2-40B4-BE49-F238E27FC236}">
                <a16:creationId xmlns:a16="http://schemas.microsoft.com/office/drawing/2014/main" id="{523F845E-E09A-F923-013C-1DE5E3DAAA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74657" y="844990"/>
            <a:ext cx="1667211" cy="2149076"/>
          </a:xfrm>
          <a:prstGeom prst="rect">
            <a:avLst/>
          </a:prstGeom>
          <a:ln>
            <a:solidFill>
              <a:schemeClr val="bg1"/>
            </a:solidFill>
          </a:ln>
        </p:spPr>
      </p:pic>
      <p:pic>
        <p:nvPicPr>
          <p:cNvPr id="29" name="Picture 28">
            <a:extLst>
              <a:ext uri="{FF2B5EF4-FFF2-40B4-BE49-F238E27FC236}">
                <a16:creationId xmlns:a16="http://schemas.microsoft.com/office/drawing/2014/main" id="{7F6DC23C-68DB-41DF-5EAB-67E5C98C406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37630" y="844990"/>
            <a:ext cx="1522672" cy="1650196"/>
          </a:xfrm>
          <a:prstGeom prst="rect">
            <a:avLst/>
          </a:prstGeom>
          <a:ln>
            <a:solidFill>
              <a:schemeClr val="bg1"/>
            </a:solidFill>
          </a:ln>
        </p:spPr>
      </p:pic>
      <p:pic>
        <p:nvPicPr>
          <p:cNvPr id="31" name="Picture 30">
            <a:extLst>
              <a:ext uri="{FF2B5EF4-FFF2-40B4-BE49-F238E27FC236}">
                <a16:creationId xmlns:a16="http://schemas.microsoft.com/office/drawing/2014/main" id="{B577674F-0100-4C4E-34B2-D818BB67C61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12898"/>
          <a:stretch/>
        </p:blipFill>
        <p:spPr>
          <a:xfrm>
            <a:off x="6318029" y="844990"/>
            <a:ext cx="1943642" cy="1151197"/>
          </a:xfrm>
          <a:prstGeom prst="rect">
            <a:avLst/>
          </a:prstGeom>
          <a:ln>
            <a:solidFill>
              <a:schemeClr val="bg1"/>
            </a:solidFill>
          </a:ln>
        </p:spPr>
      </p:pic>
      <p:pic>
        <p:nvPicPr>
          <p:cNvPr id="33" name="Picture 32">
            <a:extLst>
              <a:ext uri="{FF2B5EF4-FFF2-40B4-BE49-F238E27FC236}">
                <a16:creationId xmlns:a16="http://schemas.microsoft.com/office/drawing/2014/main" id="{AEAB2867-19F5-4A85-0FDD-ABB258F17E5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40384" y="3312744"/>
            <a:ext cx="1135757" cy="1261805"/>
          </a:xfrm>
          <a:prstGeom prst="rect">
            <a:avLst/>
          </a:prstGeom>
          <a:ln>
            <a:solidFill>
              <a:schemeClr val="bg1"/>
            </a:solidFill>
          </a:ln>
        </p:spPr>
      </p:pic>
      <p:pic>
        <p:nvPicPr>
          <p:cNvPr id="35" name="Picture 34">
            <a:extLst>
              <a:ext uri="{FF2B5EF4-FFF2-40B4-BE49-F238E27FC236}">
                <a16:creationId xmlns:a16="http://schemas.microsoft.com/office/drawing/2014/main" id="{E3F772FF-17EC-9C6E-CDB1-6468AF6F21E8}"/>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b="16732"/>
          <a:stretch/>
        </p:blipFill>
        <p:spPr>
          <a:xfrm>
            <a:off x="8591909" y="3183196"/>
            <a:ext cx="1414114" cy="1559000"/>
          </a:xfrm>
          <a:prstGeom prst="rect">
            <a:avLst/>
          </a:prstGeom>
          <a:ln>
            <a:solidFill>
              <a:schemeClr val="bg1"/>
            </a:solidFill>
          </a:ln>
        </p:spPr>
      </p:pic>
      <p:pic>
        <p:nvPicPr>
          <p:cNvPr id="37" name="Picture 36">
            <a:extLst>
              <a:ext uri="{FF2B5EF4-FFF2-40B4-BE49-F238E27FC236}">
                <a16:creationId xmlns:a16="http://schemas.microsoft.com/office/drawing/2014/main" id="{3D32B10D-7D62-3250-B2A1-07826D57F3D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346059" y="2325159"/>
            <a:ext cx="1887583" cy="935326"/>
          </a:xfrm>
          <a:prstGeom prst="rect">
            <a:avLst/>
          </a:prstGeom>
          <a:ln>
            <a:solidFill>
              <a:schemeClr val="bg1"/>
            </a:solidFill>
          </a:ln>
        </p:spPr>
      </p:pic>
      <p:sp>
        <p:nvSpPr>
          <p:cNvPr id="40" name="Rectangle 39">
            <a:extLst>
              <a:ext uri="{FF2B5EF4-FFF2-40B4-BE49-F238E27FC236}">
                <a16:creationId xmlns:a16="http://schemas.microsoft.com/office/drawing/2014/main" id="{532EEF3C-C562-8830-C61E-1EA500705D1D}"/>
              </a:ext>
            </a:extLst>
          </p:cNvPr>
          <p:cNvSpPr/>
          <p:nvPr/>
        </p:nvSpPr>
        <p:spPr>
          <a:xfrm>
            <a:off x="8642691" y="4709777"/>
            <a:ext cx="131255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UPA PPSA</a:t>
            </a:r>
          </a:p>
        </p:txBody>
      </p:sp>
      <p:sp>
        <p:nvSpPr>
          <p:cNvPr id="2" name="Slide Number Placeholder 3">
            <a:extLst>
              <a:ext uri="{FF2B5EF4-FFF2-40B4-BE49-F238E27FC236}">
                <a16:creationId xmlns:a16="http://schemas.microsoft.com/office/drawing/2014/main" id="{ABBCA779-6DC4-7377-BFA7-B7E5808178AE}"/>
              </a:ext>
            </a:extLst>
          </p:cNvPr>
          <p:cNvSpPr txBox="1">
            <a:spLocks/>
          </p:cNvSpPr>
          <p:nvPr/>
        </p:nvSpPr>
        <p:spPr>
          <a:xfrm>
            <a:off x="10949472" y="6492875"/>
            <a:ext cx="115913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Footer Placeholder 1">
            <a:extLst>
              <a:ext uri="{FF2B5EF4-FFF2-40B4-BE49-F238E27FC236}">
                <a16:creationId xmlns:a16="http://schemas.microsoft.com/office/drawing/2014/main" id="{8182B8EC-BB72-55D5-710E-C1443E7F8EA5}"/>
              </a:ext>
            </a:extLst>
          </p:cNvPr>
          <p:cNvSpPr txBox="1">
            <a:spLocks/>
          </p:cNvSpPr>
          <p:nvPr/>
        </p:nvSpPr>
        <p:spPr>
          <a:xfrm>
            <a:off x="-1868774" y="5419490"/>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Broyan, J.,L., </a:t>
            </a:r>
          </a:p>
        </p:txBody>
      </p:sp>
      <p:sp>
        <p:nvSpPr>
          <p:cNvPr id="6" name="Footer Placeholder 1">
            <a:extLst>
              <a:ext uri="{FF2B5EF4-FFF2-40B4-BE49-F238E27FC236}">
                <a16:creationId xmlns:a16="http://schemas.microsoft.com/office/drawing/2014/main" id="{65004729-04BF-EE0A-49EC-1FAC211A3A6B}"/>
              </a:ext>
            </a:extLst>
          </p:cNvPr>
          <p:cNvSpPr txBox="1">
            <a:spLocks/>
          </p:cNvSpPr>
          <p:nvPr/>
        </p:nvSpPr>
        <p:spPr>
          <a:xfrm>
            <a:off x="522894" y="6687499"/>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Broyan, J.L., Approved for release as part of ECLSS-CHP SCLT Overview, Sierra Space, Madison, WI, August 14, 2023</a:t>
            </a:r>
          </a:p>
        </p:txBody>
      </p:sp>
    </p:spTree>
    <p:extLst>
      <p:ext uri="{BB962C8B-B14F-4D97-AF65-F5344CB8AC3E}">
        <p14:creationId xmlns:p14="http://schemas.microsoft.com/office/powerpoint/2010/main" val="4266445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01" y="843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3">
            <a:extLst>
              <a:ext uri="{FF2B5EF4-FFF2-40B4-BE49-F238E27FC236}">
                <a16:creationId xmlns:a16="http://schemas.microsoft.com/office/drawing/2014/main" id="{9AEE7274-0959-48AF-944E-4D55E953940D}"/>
              </a:ext>
            </a:extLst>
          </p:cNvPr>
          <p:cNvSpPr txBox="1">
            <a:spLocks/>
          </p:cNvSpPr>
          <p:nvPr/>
        </p:nvSpPr>
        <p:spPr>
          <a:xfrm>
            <a:off x="935531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65CBF9"/>
              </a:solidFill>
              <a:effectLst/>
              <a:uLnTx/>
              <a:uFillTx/>
              <a:latin typeface="Helvetica" pitchFamily="2" charset="0"/>
              <a:ea typeface="+mn-ea"/>
              <a:cs typeface="Arial" panose="020B0604020202020204" pitchFamily="34" charset="0"/>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6186556" cy="151323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Ensure habitat safe air, water, surfaces without sample return analysis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41084" y="2672937"/>
            <a:ext cx="5402533" cy="2339531"/>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Return samples to Earth for detailed gas, water, microbe analysis  </a:t>
            </a:r>
          </a:p>
          <a:p>
            <a:pPr marL="285750" marR="0" lvl="0" indent="-285750" algn="l" defTabSz="914400" rtl="0" eaLnBrk="1" fontAlgn="auto" latinLnBrk="0" hangingPunct="1">
              <a:lnSpc>
                <a:spcPts val="24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Limited particle size detection can not determine particle type (habitat dust, fire, regolith)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Fans are major noise source requiring adsorbers</a:t>
            </a: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92D050"/>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gency FB" panose="020B0503020202020204" pitchFamily="34" charset="0"/>
                <a:ea typeface="+mn-ea"/>
                <a:cs typeface="+mn-cs"/>
              </a:rPr>
              <a:t>ENVIRONMENTAL MONITORING</a:t>
            </a:r>
          </a:p>
        </p:txBody>
      </p:sp>
      <p:sp>
        <p:nvSpPr>
          <p:cNvPr id="26" name="TextBox 53">
            <a:extLst>
              <a:ext uri="{FF2B5EF4-FFF2-40B4-BE49-F238E27FC236}">
                <a16:creationId xmlns:a16="http://schemas.microsoft.com/office/drawing/2014/main" id="{0B0587ED-81D8-4EE3-9DC5-530EC3B83BFC}"/>
              </a:ext>
            </a:extLst>
          </p:cNvPr>
          <p:cNvSpPr txBox="1"/>
          <p:nvPr/>
        </p:nvSpPr>
        <p:spPr>
          <a:xfrm>
            <a:off x="347722" y="1017348"/>
            <a:ext cx="5402532" cy="1583529"/>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Ability to detect unknown trace compounds in-fight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Distinguish between particle type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Reduced mass for acoustic controls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Support planetary protection characterization</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extLst>
              <p:ext uri="{D42A27DB-BD31-4B8C-83A1-F6EECF244321}">
                <p14:modId xmlns:p14="http://schemas.microsoft.com/office/powerpoint/2010/main" val="1797900924"/>
              </p:ext>
            </p:extLst>
          </p:nvPr>
        </p:nvGraphicFramePr>
        <p:xfrm>
          <a:off x="341084" y="4968299"/>
          <a:ext cx="11679261" cy="1775460"/>
        </p:xfrm>
        <a:graphic>
          <a:graphicData uri="http://schemas.openxmlformats.org/drawingml/2006/table">
            <a:tbl>
              <a:tblPr firstRow="1">
                <a:tableStyleId>{F5AB1C69-6EDB-4FF4-983F-18BD219EF322}</a:tableStyleId>
              </a:tblPr>
              <a:tblGrid>
                <a:gridCol w="4382277">
                  <a:extLst>
                    <a:ext uri="{9D8B030D-6E8A-4147-A177-3AD203B41FA5}">
                      <a16:colId xmlns:a16="http://schemas.microsoft.com/office/drawing/2014/main" val="1665169984"/>
                    </a:ext>
                  </a:extLst>
                </a:gridCol>
                <a:gridCol w="598613">
                  <a:extLst>
                    <a:ext uri="{9D8B030D-6E8A-4147-A177-3AD203B41FA5}">
                      <a16:colId xmlns:a16="http://schemas.microsoft.com/office/drawing/2014/main" val="2250071550"/>
                    </a:ext>
                  </a:extLst>
                </a:gridCol>
                <a:gridCol w="1530038">
                  <a:extLst>
                    <a:ext uri="{9D8B030D-6E8A-4147-A177-3AD203B41FA5}">
                      <a16:colId xmlns:a16="http://schemas.microsoft.com/office/drawing/2014/main" val="105556663"/>
                    </a:ext>
                  </a:extLst>
                </a:gridCol>
                <a:gridCol w="5168333">
                  <a:extLst>
                    <a:ext uri="{9D8B030D-6E8A-4147-A177-3AD203B41FA5}">
                      <a16:colId xmlns:a16="http://schemas.microsoft.com/office/drawing/2014/main" val="1672272332"/>
                    </a:ext>
                  </a:extLst>
                </a:gridCol>
              </a:tblGrid>
              <a:tr h="141649">
                <a:tc>
                  <a:txBody>
                    <a:bodyPr/>
                    <a:lstStyle/>
                    <a:p>
                      <a:pPr algn="l" fontAlgn="ctr"/>
                      <a:r>
                        <a:rPr lang="en-US" sz="1600" b="1" u="none" strike="noStrike" dirty="0">
                          <a:solidFill>
                            <a:schemeClr val="bg1"/>
                          </a:solidFill>
                          <a:effectLst/>
                          <a:latin typeface="Agency FB" panose="020B0503020202020204" pitchFamily="34" charset="0"/>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92D050"/>
                    </a:solidFill>
                  </a:tcPr>
                </a:tc>
                <a:tc>
                  <a:txBody>
                    <a:bodyPr/>
                    <a:lstStyle/>
                    <a:p>
                      <a:pPr algn="ctr" fontAlgn="ctr"/>
                      <a:r>
                        <a:rPr lang="en-US" sz="1600" b="1" u="none" strike="noStrike">
                          <a:solidFill>
                            <a:schemeClr val="bg1"/>
                          </a:solidFill>
                          <a:effectLst/>
                          <a:latin typeface="Agency FB" panose="020B0503020202020204" pitchFamily="34" charset="0"/>
                        </a:rPr>
                        <a:t>Gaps</a:t>
                      </a:r>
                      <a:endParaRPr lang="en-US" sz="1600" b="1" i="0" u="none" strike="noStrike">
                        <a:solidFill>
                          <a:schemeClr val="bg1"/>
                        </a:solidFill>
                        <a:effectLst/>
                        <a:latin typeface="Agency FB" panose="020B0503020202020204" pitchFamily="34" charset="0"/>
                      </a:endParaRPr>
                    </a:p>
                  </a:txBody>
                  <a:tcPr marR="6350" marT="6350" marB="0" anchor="ctr">
                    <a:solidFill>
                      <a:srgbClr val="92D050"/>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gency FB" panose="020B0503020202020204" pitchFamily="34" charset="0"/>
                        </a:rPr>
                        <a:t>Priority</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92D050"/>
                    </a:solidFill>
                  </a:tcPr>
                </a:tc>
                <a:tc>
                  <a:txBody>
                    <a:bodyPr/>
                    <a:lstStyle/>
                    <a:p>
                      <a:pPr algn="l" fontAlgn="ctr"/>
                      <a:r>
                        <a:rPr lang="en-US" sz="1600" b="1" u="none" strike="noStrike">
                          <a:solidFill>
                            <a:schemeClr val="bg1"/>
                          </a:solidFill>
                          <a:effectLst/>
                          <a:latin typeface="Agency FB" panose="020B0503020202020204" pitchFamily="34" charset="0"/>
                        </a:rPr>
                        <a:t>Examples</a:t>
                      </a:r>
                      <a:endParaRPr lang="en-US" sz="1600" b="1" i="0" u="none" strike="noStrike">
                        <a:solidFill>
                          <a:schemeClr val="bg1"/>
                        </a:solidFill>
                        <a:effectLst/>
                        <a:latin typeface="Agency FB" panose="020B0503020202020204" pitchFamily="34" charset="0"/>
                      </a:endParaRPr>
                    </a:p>
                  </a:txBody>
                  <a:tcPr marR="6350" marT="6350" marB="0" anchor="ctr">
                    <a:solidFill>
                      <a:srgbClr val="92D050"/>
                    </a:solidFill>
                  </a:tcPr>
                </a:tc>
                <a:extLst>
                  <a:ext uri="{0D108BD9-81ED-4DB2-BD59-A6C34878D82A}">
                    <a16:rowId xmlns:a16="http://schemas.microsoft.com/office/drawing/2014/main" val="2323646384"/>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Major constituent &amp; trace contaminant gas monitoring for cabin air</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2899</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dirty="0">
                          <a:solidFill>
                            <a:srgbClr val="000000"/>
                          </a:solidFill>
                          <a:effectLst/>
                          <a:latin typeface="Agency FB" panose="020B0503020202020204" pitchFamily="34" charset="0"/>
                          <a:ea typeface="+mn-ea"/>
                          <a:cs typeface="+mn-cs"/>
                        </a:rPr>
                        <a:t>Spacecraft Atmosphere Monitor TDU-2 (SAM-2), Air Quality Monitor (AQM), COTS Trace Gas Monitor</a:t>
                      </a:r>
                    </a:p>
                  </a:txBody>
                  <a:tcPr marR="6350" marT="6350" marB="0">
                    <a:solidFill>
                      <a:schemeClr val="bg1">
                        <a:lumMod val="95000"/>
                      </a:schemeClr>
                    </a:solidFill>
                  </a:tcPr>
                </a:tc>
                <a:extLst>
                  <a:ext uri="{0D108BD9-81ED-4DB2-BD59-A6C34878D82A}">
                    <a16:rowId xmlns:a16="http://schemas.microsoft.com/office/drawing/2014/main" val="577843799"/>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In-Flight Identification and Quantification of Microbes in Air, Water, and on Surfaces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2901</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a:solidFill>
                            <a:srgbClr val="000000"/>
                          </a:solidFill>
                          <a:effectLst/>
                          <a:latin typeface="Agency FB" panose="020B0503020202020204" pitchFamily="34" charset="0"/>
                          <a:ea typeface="+mn-ea"/>
                          <a:cs typeface="+mn-cs"/>
                        </a:rPr>
                        <a:t>BioMole/MinION, sample collection technologies for air/water/surfaces</a:t>
                      </a:r>
                    </a:p>
                  </a:txBody>
                  <a:tcPr marR="6350" marT="6350" marB="0" anchor="ctr">
                    <a:solidFill>
                      <a:schemeClr val="bg1">
                        <a:lumMod val="95000"/>
                      </a:schemeClr>
                    </a:solidFill>
                  </a:tcPr>
                </a:tc>
                <a:extLst>
                  <a:ext uri="{0D108BD9-81ED-4DB2-BD59-A6C34878D82A}">
                    <a16:rowId xmlns:a16="http://schemas.microsoft.com/office/drawing/2014/main" val="3550989094"/>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On board particle monitors in the crew respiratory hazard range</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2900</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Airborne Particle Monitor, Aerosol sampler, Gravimetric sensors</a:t>
                      </a:r>
                    </a:p>
                  </a:txBody>
                  <a:tcPr marR="6350" marT="6350" marB="0" anchor="ctr">
                    <a:solidFill>
                      <a:schemeClr val="bg1">
                        <a:lumMod val="95000"/>
                      </a:schemeClr>
                    </a:solidFill>
                  </a:tcPr>
                </a:tc>
                <a:extLst>
                  <a:ext uri="{0D108BD9-81ED-4DB2-BD59-A6C34878D82A}">
                    <a16:rowId xmlns:a16="http://schemas.microsoft.com/office/drawing/2014/main" val="786870165"/>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In-flight Water Quality Monitors for Quantification and Identification</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2902</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Mini-Total Organic Carbon Analyzer (MiniTOCA), Spacecraft Water Impurity Monitor (SWIM)</a:t>
                      </a:r>
                    </a:p>
                  </a:txBody>
                  <a:tcPr marR="6350" marT="6350" marB="0" anchor="ctr">
                    <a:solidFill>
                      <a:schemeClr val="bg1">
                        <a:lumMod val="95000"/>
                      </a:schemeClr>
                    </a:solidFill>
                  </a:tcPr>
                </a:tc>
                <a:extLst>
                  <a:ext uri="{0D108BD9-81ED-4DB2-BD59-A6C34878D82A}">
                    <a16:rowId xmlns:a16="http://schemas.microsoft.com/office/drawing/2014/main" val="70402350"/>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Acoustic Monitoring and Control</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2959</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GRC Quiet Fan, Prandtl blade fan, </a:t>
                      </a:r>
                      <a:r>
                        <a:rPr lang="en-US" sz="1400" b="0" i="0" u="none" strike="noStrike" kern="1200" dirty="0" err="1">
                          <a:solidFill>
                            <a:srgbClr val="000000"/>
                          </a:solidFill>
                          <a:effectLst/>
                          <a:latin typeface="Agency FB" panose="020B0503020202020204" pitchFamily="34" charset="0"/>
                          <a:ea typeface="+mn-ea"/>
                          <a:cs typeface="+mn-cs"/>
                        </a:rPr>
                        <a:t>Astrobee</a:t>
                      </a:r>
                      <a:r>
                        <a:rPr lang="en-US" sz="1400" b="0" i="0" u="none" strike="noStrike" kern="1200" dirty="0">
                          <a:solidFill>
                            <a:srgbClr val="000000"/>
                          </a:solidFill>
                          <a:effectLst/>
                          <a:latin typeface="Agency FB" panose="020B0503020202020204" pitchFamily="34" charset="0"/>
                          <a:ea typeface="+mn-ea"/>
                          <a:cs typeface="+mn-cs"/>
                        </a:rPr>
                        <a:t> autonomous acoustic monitor</a:t>
                      </a:r>
                    </a:p>
                  </a:txBody>
                  <a:tcPr marR="6350" marT="6350" marB="0" anchor="ctr">
                    <a:solidFill>
                      <a:schemeClr val="bg1">
                        <a:lumMod val="95000"/>
                      </a:schemeClr>
                    </a:solidFill>
                  </a:tcPr>
                </a:tc>
                <a:extLst>
                  <a:ext uri="{0D108BD9-81ED-4DB2-BD59-A6C34878D82A}">
                    <a16:rowId xmlns:a16="http://schemas.microsoft.com/office/drawing/2014/main" val="3330318858"/>
                  </a:ext>
                </a:extLst>
              </a:tr>
            </a:tbl>
          </a:graphicData>
        </a:graphic>
      </p:graphicFrame>
      <p:sp>
        <p:nvSpPr>
          <p:cNvPr id="19" name="Rectangle 18">
            <a:extLst>
              <a:ext uri="{FF2B5EF4-FFF2-40B4-BE49-F238E27FC236}">
                <a16:creationId xmlns:a16="http://schemas.microsoft.com/office/drawing/2014/main" id="{A3A8F54A-0221-4563-B8E2-9706D2F67991}"/>
              </a:ext>
            </a:extLst>
          </p:cNvPr>
          <p:cNvSpPr/>
          <p:nvPr/>
        </p:nvSpPr>
        <p:spPr>
          <a:xfrm>
            <a:off x="5878604" y="1017349"/>
            <a:ext cx="6141742" cy="3995120"/>
          </a:xfrm>
          <a:prstGeom prst="rect">
            <a:avLst/>
          </a:prstGeom>
          <a:solidFill>
            <a:srgbClr val="92D05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gency FB" panose="020B0503020202020204" pitchFamily="34" charset="0"/>
              <a:ea typeface="+mn-ea"/>
              <a:cs typeface="+mn-cs"/>
            </a:endParaRPr>
          </a:p>
        </p:txBody>
      </p:sp>
      <p:sp>
        <p:nvSpPr>
          <p:cNvPr id="38" name="Rectangle 37">
            <a:extLst>
              <a:ext uri="{FF2B5EF4-FFF2-40B4-BE49-F238E27FC236}">
                <a16:creationId xmlns:a16="http://schemas.microsoft.com/office/drawing/2014/main" id="{702764B0-CFD5-47DC-89AD-8EDE85689EF1}"/>
              </a:ext>
            </a:extLst>
          </p:cNvPr>
          <p:cNvSpPr/>
          <p:nvPr/>
        </p:nvSpPr>
        <p:spPr>
          <a:xfrm>
            <a:off x="9936740" y="2819303"/>
            <a:ext cx="204480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SAM TDU-2</a:t>
            </a:r>
          </a:p>
        </p:txBody>
      </p:sp>
      <p:sp>
        <p:nvSpPr>
          <p:cNvPr id="39" name="Rectangle 38">
            <a:extLst>
              <a:ext uri="{FF2B5EF4-FFF2-40B4-BE49-F238E27FC236}">
                <a16:creationId xmlns:a16="http://schemas.microsoft.com/office/drawing/2014/main" id="{463BA94D-58C1-466A-A850-879DCE9D677E}"/>
              </a:ext>
            </a:extLst>
          </p:cNvPr>
          <p:cNvSpPr/>
          <p:nvPr/>
        </p:nvSpPr>
        <p:spPr>
          <a:xfrm>
            <a:off x="5675377" y="2782669"/>
            <a:ext cx="197930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Airborne Particle Monitor in ISS Lab</a:t>
            </a:r>
          </a:p>
        </p:txBody>
      </p:sp>
      <p:sp>
        <p:nvSpPr>
          <p:cNvPr id="27" name="TextBox 26">
            <a:extLst>
              <a:ext uri="{FF2B5EF4-FFF2-40B4-BE49-F238E27FC236}">
                <a16:creationId xmlns:a16="http://schemas.microsoft.com/office/drawing/2014/main" id="{612ABC9B-507D-413B-9CA4-083B84282E4D}"/>
              </a:ext>
            </a:extLst>
          </p:cNvPr>
          <p:cNvSpPr txBox="1"/>
          <p:nvPr/>
        </p:nvSpPr>
        <p:spPr>
          <a:xfrm>
            <a:off x="381000" y="2748967"/>
            <a:ext cx="622882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3" name="TextBox 42">
            <a:extLst>
              <a:ext uri="{FF2B5EF4-FFF2-40B4-BE49-F238E27FC236}">
                <a16:creationId xmlns:a16="http://schemas.microsoft.com/office/drawing/2014/main" id="{DA1AE599-89DF-4314-A9BE-E2FE4BBAD62B}"/>
              </a:ext>
            </a:extLst>
          </p:cNvPr>
          <p:cNvSpPr txBox="1"/>
          <p:nvPr/>
        </p:nvSpPr>
        <p:spPr>
          <a:xfrm>
            <a:off x="7497685" y="2803914"/>
            <a:ext cx="231211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gency FB" panose="020B0503020202020204" pitchFamily="34" charset="0"/>
                <a:ea typeface="+mn-ea"/>
                <a:cs typeface="Arial"/>
              </a:rPr>
              <a:t>MiniTOCA EDU</a:t>
            </a:r>
          </a:p>
        </p:txBody>
      </p:sp>
      <p:sp>
        <p:nvSpPr>
          <p:cNvPr id="46" name="Rectangle 45">
            <a:extLst>
              <a:ext uri="{FF2B5EF4-FFF2-40B4-BE49-F238E27FC236}">
                <a16:creationId xmlns:a16="http://schemas.microsoft.com/office/drawing/2014/main" id="{30D954B4-DB21-4046-A2AF-BE0FC1D20814}"/>
              </a:ext>
            </a:extLst>
          </p:cNvPr>
          <p:cNvSpPr/>
          <p:nvPr/>
        </p:nvSpPr>
        <p:spPr>
          <a:xfrm>
            <a:off x="10023711" y="4717515"/>
            <a:ext cx="180441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BioMole/MinION</a:t>
            </a:r>
          </a:p>
        </p:txBody>
      </p:sp>
      <p:pic>
        <p:nvPicPr>
          <p:cNvPr id="2" name="Picture 1">
            <a:extLst>
              <a:ext uri="{FF2B5EF4-FFF2-40B4-BE49-F238E27FC236}">
                <a16:creationId xmlns:a16="http://schemas.microsoft.com/office/drawing/2014/main" id="{0665754F-3B1F-1388-07CA-C824EE8F8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861" y="133024"/>
            <a:ext cx="609667" cy="609667"/>
          </a:xfrm>
          <a:prstGeom prst="rect">
            <a:avLst/>
          </a:prstGeom>
        </p:spPr>
      </p:pic>
      <p:pic>
        <p:nvPicPr>
          <p:cNvPr id="4" name="Picture 3">
            <a:extLst>
              <a:ext uri="{FF2B5EF4-FFF2-40B4-BE49-F238E27FC236}">
                <a16:creationId xmlns:a16="http://schemas.microsoft.com/office/drawing/2014/main" id="{56BD8381-CCE5-49EE-F921-F0653626F9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94208" y="1112387"/>
            <a:ext cx="1929870" cy="1731436"/>
          </a:xfrm>
          <a:prstGeom prst="rect">
            <a:avLst/>
          </a:prstGeom>
          <a:ln>
            <a:solidFill>
              <a:schemeClr val="bg1"/>
            </a:solidFill>
          </a:ln>
        </p:spPr>
      </p:pic>
      <p:pic>
        <p:nvPicPr>
          <p:cNvPr id="6" name="Picture 5">
            <a:extLst>
              <a:ext uri="{FF2B5EF4-FFF2-40B4-BE49-F238E27FC236}">
                <a16:creationId xmlns:a16="http://schemas.microsoft.com/office/drawing/2014/main" id="{7E596AA3-3B46-E9C6-357C-CAE3469EBF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97686" y="1112387"/>
            <a:ext cx="2312117" cy="1731436"/>
          </a:xfrm>
          <a:prstGeom prst="rect">
            <a:avLst/>
          </a:prstGeom>
          <a:ln>
            <a:solidFill>
              <a:schemeClr val="bg1"/>
            </a:solidFill>
          </a:ln>
        </p:spPr>
      </p:pic>
      <p:pic>
        <p:nvPicPr>
          <p:cNvPr id="12" name="Picture 11">
            <a:extLst>
              <a:ext uri="{FF2B5EF4-FFF2-40B4-BE49-F238E27FC236}">
                <a16:creationId xmlns:a16="http://schemas.microsoft.com/office/drawing/2014/main" id="{42DD38C1-C60F-A897-DB2F-42432A14329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20717" y="1112387"/>
            <a:ext cx="1288623" cy="1731436"/>
          </a:xfrm>
          <a:prstGeom prst="rect">
            <a:avLst/>
          </a:prstGeom>
          <a:ln>
            <a:solidFill>
              <a:schemeClr val="bg1"/>
            </a:solidFill>
          </a:ln>
        </p:spPr>
      </p:pic>
      <p:pic>
        <p:nvPicPr>
          <p:cNvPr id="13" name="Picture 12">
            <a:extLst>
              <a:ext uri="{FF2B5EF4-FFF2-40B4-BE49-F238E27FC236}">
                <a16:creationId xmlns:a16="http://schemas.microsoft.com/office/drawing/2014/main" id="{C9426B7C-429A-1F37-610A-E8B2F32504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24584" y="3435542"/>
            <a:ext cx="2002672" cy="1230090"/>
          </a:xfrm>
          <a:prstGeom prst="rect">
            <a:avLst/>
          </a:prstGeom>
        </p:spPr>
      </p:pic>
      <p:sp>
        <p:nvSpPr>
          <p:cNvPr id="15" name="Rectangle 14">
            <a:extLst>
              <a:ext uri="{FF2B5EF4-FFF2-40B4-BE49-F238E27FC236}">
                <a16:creationId xmlns:a16="http://schemas.microsoft.com/office/drawing/2014/main" id="{A91035A6-8472-3182-B533-E384DBE90EDC}"/>
              </a:ext>
            </a:extLst>
          </p:cNvPr>
          <p:cNvSpPr/>
          <p:nvPr/>
        </p:nvSpPr>
        <p:spPr>
          <a:xfrm>
            <a:off x="5878604" y="4717515"/>
            <a:ext cx="151499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Quiet Cabin Air Fan</a:t>
            </a:r>
          </a:p>
        </p:txBody>
      </p:sp>
      <p:pic>
        <p:nvPicPr>
          <p:cNvPr id="17" name="Picture 16">
            <a:extLst>
              <a:ext uri="{FF2B5EF4-FFF2-40B4-BE49-F238E27FC236}">
                <a16:creationId xmlns:a16="http://schemas.microsoft.com/office/drawing/2014/main" id="{42751D10-F54E-7DC7-42E8-FD950A3E183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034586" y="3354692"/>
            <a:ext cx="1203030" cy="1391790"/>
          </a:xfrm>
          <a:prstGeom prst="rect">
            <a:avLst/>
          </a:prstGeom>
          <a:ln>
            <a:solidFill>
              <a:schemeClr val="bg1"/>
            </a:solidFill>
          </a:ln>
        </p:spPr>
      </p:pic>
      <p:pic>
        <p:nvPicPr>
          <p:cNvPr id="22" name="Picture 21">
            <a:extLst>
              <a:ext uri="{FF2B5EF4-FFF2-40B4-BE49-F238E27FC236}">
                <a16:creationId xmlns:a16="http://schemas.microsoft.com/office/drawing/2014/main" id="{49AD3D03-3D04-536B-2D01-E886D69B685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flipH="1">
            <a:off x="7547597" y="3325338"/>
            <a:ext cx="2073589" cy="1450499"/>
          </a:xfrm>
          <a:prstGeom prst="rect">
            <a:avLst/>
          </a:prstGeom>
          <a:ln>
            <a:solidFill>
              <a:schemeClr val="bg1"/>
            </a:solidFill>
          </a:ln>
        </p:spPr>
      </p:pic>
      <p:sp>
        <p:nvSpPr>
          <p:cNvPr id="25" name="Rectangle 24">
            <a:extLst>
              <a:ext uri="{FF2B5EF4-FFF2-40B4-BE49-F238E27FC236}">
                <a16:creationId xmlns:a16="http://schemas.microsoft.com/office/drawing/2014/main" id="{D1754779-FD98-9F23-D91C-A76388C5CE92}"/>
              </a:ext>
            </a:extLst>
          </p:cNvPr>
          <p:cNvSpPr/>
          <p:nvPr/>
        </p:nvSpPr>
        <p:spPr>
          <a:xfrm>
            <a:off x="7611664" y="4717515"/>
            <a:ext cx="180441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COTS Benchtop Test</a:t>
            </a:r>
          </a:p>
        </p:txBody>
      </p:sp>
      <p:sp>
        <p:nvSpPr>
          <p:cNvPr id="3" name="Slide Number Placeholder 3">
            <a:extLst>
              <a:ext uri="{FF2B5EF4-FFF2-40B4-BE49-F238E27FC236}">
                <a16:creationId xmlns:a16="http://schemas.microsoft.com/office/drawing/2014/main" id="{A9A0DA73-47C9-4000-F14D-9048628ABDA3}"/>
              </a:ext>
            </a:extLst>
          </p:cNvPr>
          <p:cNvSpPr txBox="1">
            <a:spLocks/>
          </p:cNvSpPr>
          <p:nvPr/>
        </p:nvSpPr>
        <p:spPr>
          <a:xfrm>
            <a:off x="10949472" y="6492875"/>
            <a:ext cx="115913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Footer Placeholder 1">
            <a:extLst>
              <a:ext uri="{FF2B5EF4-FFF2-40B4-BE49-F238E27FC236}">
                <a16:creationId xmlns:a16="http://schemas.microsoft.com/office/drawing/2014/main" id="{2AF4FE7C-847E-5565-CCC1-6CC5DACA862B}"/>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Broyan, J.L., Approved for release as part of ECLSS-CHP SCLT Overview, Sierra Space, Madison, WI, August 14, 2023</a:t>
            </a:r>
          </a:p>
        </p:txBody>
      </p:sp>
    </p:spTree>
    <p:extLst>
      <p:ext uri="{BB962C8B-B14F-4D97-AF65-F5344CB8AC3E}">
        <p14:creationId xmlns:p14="http://schemas.microsoft.com/office/powerpoint/2010/main" val="909536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01" y="843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3">
            <a:extLst>
              <a:ext uri="{FF2B5EF4-FFF2-40B4-BE49-F238E27FC236}">
                <a16:creationId xmlns:a16="http://schemas.microsoft.com/office/drawing/2014/main" id="{9AEE7274-0959-48AF-944E-4D55E953940D}"/>
              </a:ext>
            </a:extLst>
          </p:cNvPr>
          <p:cNvSpPr txBox="1">
            <a:spLocks/>
          </p:cNvSpPr>
          <p:nvPr/>
        </p:nvSpPr>
        <p:spPr>
          <a:xfrm>
            <a:off x="935531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65CBF9"/>
              </a:solidFill>
              <a:effectLst/>
              <a:uLnTx/>
              <a:uFillTx/>
              <a:latin typeface="Helvetica" pitchFamily="2" charset="0"/>
              <a:ea typeface="+mn-ea"/>
              <a:cs typeface="Arial" panose="020B0604020202020204" pitchFamily="34" charset="0"/>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618655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Materials, procedures, and fire safety equipment for ug and partial-g environments</a:t>
            </a: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41084" y="2672937"/>
            <a:ext cx="5402533" cy="2339531"/>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Partial understanding of large ug fire propagation and properties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Very limited knowledge of partial gravity fire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Obsolete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Cleanup by depress/repress</a:t>
            </a:r>
          </a:p>
          <a:p>
            <a:pPr marL="285750" marR="0" lvl="0" indent="-285750" algn="l" defTabSz="914400" rtl="0" eaLnBrk="1" fontAlgn="auto" latinLnBrk="0" hangingPunct="1">
              <a:lnSpc>
                <a:spcPts val="24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endParaRP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chemeClr val="accent5"/>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gency FB" panose="020B0503020202020204" pitchFamily="34" charset="0"/>
                <a:ea typeface="+mn-ea"/>
                <a:cs typeface="+mn-cs"/>
              </a:rPr>
              <a:t>FIRE SAFETY</a:t>
            </a:r>
          </a:p>
        </p:txBody>
      </p:sp>
      <p:sp>
        <p:nvSpPr>
          <p:cNvPr id="26" name="TextBox 53">
            <a:extLst>
              <a:ext uri="{FF2B5EF4-FFF2-40B4-BE49-F238E27FC236}">
                <a16:creationId xmlns:a16="http://schemas.microsoft.com/office/drawing/2014/main" id="{0B0587ED-81D8-4EE3-9DC5-530EC3B83BFC}"/>
              </a:ext>
            </a:extLst>
          </p:cNvPr>
          <p:cNvSpPr txBox="1"/>
          <p:nvPr/>
        </p:nvSpPr>
        <p:spPr>
          <a:xfrm>
            <a:off x="347722" y="1017348"/>
            <a:ext cx="5402532" cy="1583529"/>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Test-verified partial gravity flammability characteristics and countermeasures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ECLSS compatible fire suppression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Reduce post fire clean-up time</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extLst>
              <p:ext uri="{D42A27DB-BD31-4B8C-83A1-F6EECF244321}">
                <p14:modId xmlns:p14="http://schemas.microsoft.com/office/powerpoint/2010/main" val="479906106"/>
              </p:ext>
            </p:extLst>
          </p:nvPr>
        </p:nvGraphicFramePr>
        <p:xfrm>
          <a:off x="341084" y="4968299"/>
          <a:ext cx="11679261" cy="1775460"/>
        </p:xfrm>
        <a:graphic>
          <a:graphicData uri="http://schemas.openxmlformats.org/drawingml/2006/table">
            <a:tbl>
              <a:tblPr firstRow="1">
                <a:tableStyleId>{F5AB1C69-6EDB-4FF4-983F-18BD219EF322}</a:tableStyleId>
              </a:tblPr>
              <a:tblGrid>
                <a:gridCol w="4382277">
                  <a:extLst>
                    <a:ext uri="{9D8B030D-6E8A-4147-A177-3AD203B41FA5}">
                      <a16:colId xmlns:a16="http://schemas.microsoft.com/office/drawing/2014/main" val="1665169984"/>
                    </a:ext>
                  </a:extLst>
                </a:gridCol>
                <a:gridCol w="598613">
                  <a:extLst>
                    <a:ext uri="{9D8B030D-6E8A-4147-A177-3AD203B41FA5}">
                      <a16:colId xmlns:a16="http://schemas.microsoft.com/office/drawing/2014/main" val="2250071550"/>
                    </a:ext>
                  </a:extLst>
                </a:gridCol>
                <a:gridCol w="1530038">
                  <a:extLst>
                    <a:ext uri="{9D8B030D-6E8A-4147-A177-3AD203B41FA5}">
                      <a16:colId xmlns:a16="http://schemas.microsoft.com/office/drawing/2014/main" val="105556663"/>
                    </a:ext>
                  </a:extLst>
                </a:gridCol>
                <a:gridCol w="5168333">
                  <a:extLst>
                    <a:ext uri="{9D8B030D-6E8A-4147-A177-3AD203B41FA5}">
                      <a16:colId xmlns:a16="http://schemas.microsoft.com/office/drawing/2014/main" val="1672272332"/>
                    </a:ext>
                  </a:extLst>
                </a:gridCol>
              </a:tblGrid>
              <a:tr h="141649">
                <a:tc>
                  <a:txBody>
                    <a:bodyPr/>
                    <a:lstStyle/>
                    <a:p>
                      <a:pPr algn="l" fontAlgn="ctr"/>
                      <a:r>
                        <a:rPr lang="en-US" sz="1600" b="1" u="none" strike="noStrike" dirty="0">
                          <a:solidFill>
                            <a:schemeClr val="bg1"/>
                          </a:solidFill>
                          <a:effectLst/>
                          <a:latin typeface="Agency FB" panose="020B0503020202020204" pitchFamily="34" charset="0"/>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solidFill>
                      <a:schemeClr val="accent5"/>
                    </a:solidFill>
                  </a:tcPr>
                </a:tc>
                <a:tc>
                  <a:txBody>
                    <a:bodyPr/>
                    <a:lstStyle/>
                    <a:p>
                      <a:pPr algn="ctr" fontAlgn="ctr"/>
                      <a:r>
                        <a:rPr lang="en-US" sz="1600" b="1" u="none" strike="noStrike">
                          <a:solidFill>
                            <a:schemeClr val="bg1"/>
                          </a:solidFill>
                          <a:effectLst/>
                          <a:latin typeface="Agency FB" panose="020B0503020202020204" pitchFamily="34" charset="0"/>
                        </a:rPr>
                        <a:t>Gaps</a:t>
                      </a:r>
                      <a:endParaRPr lang="en-US" sz="1600" b="1" i="0" u="none" strike="noStrike">
                        <a:solidFill>
                          <a:schemeClr val="bg1"/>
                        </a:solidFill>
                        <a:effectLst/>
                        <a:latin typeface="Agency FB" panose="020B0503020202020204" pitchFamily="34" charset="0"/>
                      </a:endParaRPr>
                    </a:p>
                  </a:txBody>
                  <a:tcPr marR="6350" marT="6350" marB="0" anchor="ctr">
                    <a:solidFill>
                      <a:schemeClr val="accent5"/>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gency FB" panose="020B0503020202020204" pitchFamily="34" charset="0"/>
                        </a:rPr>
                        <a:t>Priority</a:t>
                      </a:r>
                      <a:endParaRPr lang="en-US" sz="1600" b="1" i="0" u="none" strike="noStrike" dirty="0">
                        <a:solidFill>
                          <a:schemeClr val="bg1"/>
                        </a:solidFill>
                        <a:effectLst/>
                        <a:latin typeface="Agency FB" panose="020B0503020202020204" pitchFamily="34" charset="0"/>
                      </a:endParaRPr>
                    </a:p>
                  </a:txBody>
                  <a:tcPr marR="6350" marT="6350" marB="0" anchor="ctr">
                    <a:solidFill>
                      <a:schemeClr val="accent5"/>
                    </a:solidFill>
                  </a:tcPr>
                </a:tc>
                <a:tc>
                  <a:txBody>
                    <a:bodyPr/>
                    <a:lstStyle/>
                    <a:p>
                      <a:pPr algn="l" fontAlgn="ctr"/>
                      <a:r>
                        <a:rPr lang="en-US" sz="1600" b="1" u="none" strike="noStrike">
                          <a:solidFill>
                            <a:schemeClr val="bg1"/>
                          </a:solidFill>
                          <a:effectLst/>
                          <a:latin typeface="Agency FB" panose="020B0503020202020204" pitchFamily="34" charset="0"/>
                        </a:rPr>
                        <a:t>Examples</a:t>
                      </a:r>
                      <a:endParaRPr lang="en-US" sz="1600" b="1" i="0" u="none" strike="noStrike">
                        <a:solidFill>
                          <a:schemeClr val="bg1"/>
                        </a:solidFill>
                        <a:effectLst/>
                        <a:latin typeface="Agency FB" panose="020B0503020202020204" pitchFamily="34" charset="0"/>
                      </a:endParaRPr>
                    </a:p>
                  </a:txBody>
                  <a:tcPr marR="6350" marT="6350" marB="0" anchor="ctr">
                    <a:solidFill>
                      <a:schemeClr val="accent5"/>
                    </a:solidFill>
                  </a:tcPr>
                </a:tc>
                <a:extLst>
                  <a:ext uri="{0D108BD9-81ED-4DB2-BD59-A6C34878D82A}">
                    <a16:rowId xmlns:a16="http://schemas.microsoft.com/office/drawing/2014/main" val="2323646384"/>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Material flammability and fire propagation in low- and partial-gravity environments, and at exploration atmospheres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2934</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a:solidFill>
                            <a:srgbClr val="000000"/>
                          </a:solidFill>
                          <a:effectLst/>
                          <a:latin typeface="Agency FB" panose="020B0503020202020204" pitchFamily="34" charset="0"/>
                          <a:ea typeface="+mn-ea"/>
                          <a:cs typeface="+mn-cs"/>
                        </a:rPr>
                        <a:t>Saffire-VI, Lunar-g Combustion Investigation (LUCI), Flammability of Materials on the Moon (FM</a:t>
                      </a:r>
                      <a:r>
                        <a:rPr lang="en-US" sz="1400" b="0" i="0" u="none" strike="noStrike" kern="1200" baseline="30000" noProof="0">
                          <a:solidFill>
                            <a:srgbClr val="000000"/>
                          </a:solidFill>
                          <a:effectLst/>
                          <a:latin typeface="Agency FB" panose="020B0503020202020204" pitchFamily="34" charset="0"/>
                          <a:ea typeface="+mn-ea"/>
                          <a:cs typeface="+mn-cs"/>
                        </a:rPr>
                        <a:t>2</a:t>
                      </a:r>
                      <a:r>
                        <a:rPr lang="en-US" sz="1400" b="0" i="0" u="none" strike="noStrike" kern="1200" noProof="0">
                          <a:solidFill>
                            <a:srgbClr val="000000"/>
                          </a:solidFill>
                          <a:effectLst/>
                          <a:latin typeface="Agency FB" panose="020B0503020202020204" pitchFamily="34" charset="0"/>
                          <a:ea typeface="+mn-ea"/>
                          <a:cs typeface="+mn-cs"/>
                        </a:rPr>
                        <a:t>), Lithium Ion Battery Flammability Tests, Fire spread models</a:t>
                      </a:r>
                    </a:p>
                  </a:txBody>
                  <a:tcPr marR="6350" marT="6350" marB="0">
                    <a:solidFill>
                      <a:schemeClr val="bg1">
                        <a:lumMod val="95000"/>
                      </a:schemeClr>
                    </a:solidFill>
                  </a:tcPr>
                </a:tc>
                <a:extLst>
                  <a:ext uri="{0D108BD9-81ED-4DB2-BD59-A6C34878D82A}">
                    <a16:rowId xmlns:a16="http://schemas.microsoft.com/office/drawing/2014/main" val="577843799"/>
                  </a:ext>
                </a:extLst>
              </a:tr>
              <a:tr h="257484">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Fire Detection, Fire Suppression, and Post-Fire Monitoring and Clean-up</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2935</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a:solidFill>
                            <a:srgbClr val="000000"/>
                          </a:solidFill>
                          <a:effectLst/>
                          <a:latin typeface="Agency FB" panose="020B0503020202020204" pitchFamily="34" charset="0"/>
                          <a:ea typeface="+mn-ea"/>
                          <a:cs typeface="+mn-cs"/>
                        </a:rPr>
                        <a:t>Anomaly Gas Analyzer (AGA), Water Spray Mist fire extinguisher for gateway, Smoke detector development </a:t>
                      </a:r>
                    </a:p>
                  </a:txBody>
                  <a:tcPr marR="6350" marT="6350" marB="0" anchor="ctr">
                    <a:solidFill>
                      <a:schemeClr val="bg1">
                        <a:lumMod val="95000"/>
                      </a:schemeClr>
                    </a:solidFill>
                  </a:tcPr>
                </a:tc>
                <a:extLst>
                  <a:ext uri="{0D108BD9-81ED-4DB2-BD59-A6C34878D82A}">
                    <a16:rowId xmlns:a16="http://schemas.microsoft.com/office/drawing/2014/main" val="3550989094"/>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Fire emergency breathing mask</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2964</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Emergency Fire Breathing Mask upgrades</a:t>
                      </a:r>
                    </a:p>
                  </a:txBody>
                  <a:tcPr marR="6350" marT="6350" marB="0" anchor="ctr">
                    <a:solidFill>
                      <a:schemeClr val="bg1">
                        <a:lumMod val="95000"/>
                      </a:schemeClr>
                    </a:solidFill>
                  </a:tcPr>
                </a:tc>
                <a:extLst>
                  <a:ext uri="{0D108BD9-81ED-4DB2-BD59-A6C34878D82A}">
                    <a16:rowId xmlns:a16="http://schemas.microsoft.com/office/drawing/2014/main" val="786870165"/>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Non-flammable materials, additives, coatings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3525</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SBIR Material development</a:t>
                      </a:r>
                    </a:p>
                  </a:txBody>
                  <a:tcPr marR="6350" marT="6350" marB="0" anchor="ctr">
                    <a:solidFill>
                      <a:schemeClr val="bg1">
                        <a:lumMod val="95000"/>
                      </a:schemeClr>
                    </a:solidFill>
                  </a:tcPr>
                </a:tc>
                <a:extLst>
                  <a:ext uri="{0D108BD9-81ED-4DB2-BD59-A6C34878D82A}">
                    <a16:rowId xmlns:a16="http://schemas.microsoft.com/office/drawing/2014/main" val="70402350"/>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Clothing for enriched oxygen atmospheres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2906</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SBIR Material development, HLS assessment</a:t>
                      </a:r>
                    </a:p>
                  </a:txBody>
                  <a:tcPr marR="6350" marT="6350" marB="0" anchor="ctr">
                    <a:solidFill>
                      <a:schemeClr val="bg1">
                        <a:lumMod val="95000"/>
                      </a:schemeClr>
                    </a:solidFill>
                  </a:tcPr>
                </a:tc>
                <a:extLst>
                  <a:ext uri="{0D108BD9-81ED-4DB2-BD59-A6C34878D82A}">
                    <a16:rowId xmlns:a16="http://schemas.microsoft.com/office/drawing/2014/main" val="3330318858"/>
                  </a:ext>
                </a:extLst>
              </a:tr>
            </a:tbl>
          </a:graphicData>
        </a:graphic>
      </p:graphicFrame>
      <p:sp>
        <p:nvSpPr>
          <p:cNvPr id="19" name="Rectangle 18">
            <a:extLst>
              <a:ext uri="{FF2B5EF4-FFF2-40B4-BE49-F238E27FC236}">
                <a16:creationId xmlns:a16="http://schemas.microsoft.com/office/drawing/2014/main" id="{A3A8F54A-0221-4563-B8E2-9706D2F67991}"/>
              </a:ext>
            </a:extLst>
          </p:cNvPr>
          <p:cNvSpPr/>
          <p:nvPr/>
        </p:nvSpPr>
        <p:spPr>
          <a:xfrm>
            <a:off x="5862371" y="1016019"/>
            <a:ext cx="6141742" cy="3995120"/>
          </a:xfrm>
          <a:prstGeom prst="rect">
            <a:avLst/>
          </a:prstGeom>
          <a:solidFill>
            <a:schemeClr val="accent5"/>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gency FB" panose="020B0503020202020204" pitchFamily="34" charset="0"/>
              <a:ea typeface="+mn-ea"/>
              <a:cs typeface="+mn-cs"/>
            </a:endParaRPr>
          </a:p>
        </p:txBody>
      </p:sp>
      <p:sp>
        <p:nvSpPr>
          <p:cNvPr id="38" name="Rectangle 37">
            <a:extLst>
              <a:ext uri="{FF2B5EF4-FFF2-40B4-BE49-F238E27FC236}">
                <a16:creationId xmlns:a16="http://schemas.microsoft.com/office/drawing/2014/main" id="{702764B0-CFD5-47DC-89AD-8EDE85689EF1}"/>
              </a:ext>
            </a:extLst>
          </p:cNvPr>
          <p:cNvSpPr/>
          <p:nvPr/>
        </p:nvSpPr>
        <p:spPr>
          <a:xfrm>
            <a:off x="8627200" y="2374597"/>
            <a:ext cx="301778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Laptop Battery Cell Fire Behavior Tests</a:t>
            </a:r>
          </a:p>
        </p:txBody>
      </p:sp>
      <p:sp>
        <p:nvSpPr>
          <p:cNvPr id="39" name="Rectangle 38">
            <a:extLst>
              <a:ext uri="{FF2B5EF4-FFF2-40B4-BE49-F238E27FC236}">
                <a16:creationId xmlns:a16="http://schemas.microsoft.com/office/drawing/2014/main" id="{463BA94D-58C1-466A-A850-879DCE9D677E}"/>
              </a:ext>
            </a:extLst>
          </p:cNvPr>
          <p:cNvSpPr/>
          <p:nvPr/>
        </p:nvSpPr>
        <p:spPr>
          <a:xfrm>
            <a:off x="6092006" y="2442837"/>
            <a:ext cx="221985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Loading Saffire VI into NG-19</a:t>
            </a:r>
          </a:p>
        </p:txBody>
      </p:sp>
      <p:sp>
        <p:nvSpPr>
          <p:cNvPr id="27" name="TextBox 26">
            <a:extLst>
              <a:ext uri="{FF2B5EF4-FFF2-40B4-BE49-F238E27FC236}">
                <a16:creationId xmlns:a16="http://schemas.microsoft.com/office/drawing/2014/main" id="{612ABC9B-507D-413B-9CA4-083B84282E4D}"/>
              </a:ext>
            </a:extLst>
          </p:cNvPr>
          <p:cNvSpPr txBox="1"/>
          <p:nvPr/>
        </p:nvSpPr>
        <p:spPr>
          <a:xfrm>
            <a:off x="381000" y="2676775"/>
            <a:ext cx="512224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6" name="Rectangle 45">
            <a:extLst>
              <a:ext uri="{FF2B5EF4-FFF2-40B4-BE49-F238E27FC236}">
                <a16:creationId xmlns:a16="http://schemas.microsoft.com/office/drawing/2014/main" id="{30D954B4-DB21-4046-A2AF-BE0FC1D20814}"/>
              </a:ext>
            </a:extLst>
          </p:cNvPr>
          <p:cNvSpPr/>
          <p:nvPr/>
        </p:nvSpPr>
        <p:spPr>
          <a:xfrm>
            <a:off x="8627200" y="2791933"/>
            <a:ext cx="2097170"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Fire particle spread modeling at 8.2 psia and lunar g</a:t>
            </a:r>
          </a:p>
        </p:txBody>
      </p:sp>
      <p:sp>
        <p:nvSpPr>
          <p:cNvPr id="15" name="Rectangle 14">
            <a:extLst>
              <a:ext uri="{FF2B5EF4-FFF2-40B4-BE49-F238E27FC236}">
                <a16:creationId xmlns:a16="http://schemas.microsoft.com/office/drawing/2014/main" id="{A91035A6-8472-3182-B533-E384DBE90EDC}"/>
              </a:ext>
            </a:extLst>
          </p:cNvPr>
          <p:cNvSpPr/>
          <p:nvPr/>
        </p:nvSpPr>
        <p:spPr>
          <a:xfrm>
            <a:off x="5878603" y="4665582"/>
            <a:ext cx="171637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FM2 Hardware Concept</a:t>
            </a:r>
          </a:p>
        </p:txBody>
      </p:sp>
      <p:sp>
        <p:nvSpPr>
          <p:cNvPr id="25" name="Rectangle 24">
            <a:extLst>
              <a:ext uri="{FF2B5EF4-FFF2-40B4-BE49-F238E27FC236}">
                <a16:creationId xmlns:a16="http://schemas.microsoft.com/office/drawing/2014/main" id="{D1754779-FD98-9F23-D91C-A76388C5CE92}"/>
              </a:ext>
            </a:extLst>
          </p:cNvPr>
          <p:cNvSpPr/>
          <p:nvPr/>
        </p:nvSpPr>
        <p:spPr>
          <a:xfrm>
            <a:off x="7855756" y="4665582"/>
            <a:ext cx="221985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Anomaly Gas Analyzer Testing</a:t>
            </a:r>
          </a:p>
        </p:txBody>
      </p:sp>
      <p:pic>
        <p:nvPicPr>
          <p:cNvPr id="29" name="Picture 28">
            <a:extLst>
              <a:ext uri="{FF2B5EF4-FFF2-40B4-BE49-F238E27FC236}">
                <a16:creationId xmlns:a16="http://schemas.microsoft.com/office/drawing/2014/main" id="{BADFF70A-711E-5592-5B45-2F4E4A89ED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232" y="92129"/>
            <a:ext cx="645296" cy="645296"/>
          </a:xfrm>
          <a:prstGeom prst="rect">
            <a:avLst/>
          </a:prstGeom>
        </p:spPr>
      </p:pic>
      <p:pic>
        <p:nvPicPr>
          <p:cNvPr id="30" name="Picture 29">
            <a:extLst>
              <a:ext uri="{FF2B5EF4-FFF2-40B4-BE49-F238E27FC236}">
                <a16:creationId xmlns:a16="http://schemas.microsoft.com/office/drawing/2014/main" id="{8A797571-3F15-8A74-AF0D-78C7CD42DF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7453" y="1090059"/>
            <a:ext cx="1828959" cy="1371719"/>
          </a:xfrm>
          <a:prstGeom prst="rect">
            <a:avLst/>
          </a:prstGeom>
          <a:ln>
            <a:solidFill>
              <a:schemeClr val="bg1"/>
            </a:solidFill>
          </a:ln>
        </p:spPr>
      </p:pic>
      <p:pic>
        <p:nvPicPr>
          <p:cNvPr id="31" name="Picture 30">
            <a:extLst>
              <a:ext uri="{FF2B5EF4-FFF2-40B4-BE49-F238E27FC236}">
                <a16:creationId xmlns:a16="http://schemas.microsoft.com/office/drawing/2014/main" id="{AFD04C80-874D-EDE0-7141-F76935793D5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27200" y="1129140"/>
            <a:ext cx="3017782" cy="1286367"/>
          </a:xfrm>
          <a:prstGeom prst="rect">
            <a:avLst/>
          </a:prstGeom>
        </p:spPr>
      </p:pic>
      <p:pic>
        <p:nvPicPr>
          <p:cNvPr id="32" name="Picture 31">
            <a:extLst>
              <a:ext uri="{FF2B5EF4-FFF2-40B4-BE49-F238E27FC236}">
                <a16:creationId xmlns:a16="http://schemas.microsoft.com/office/drawing/2014/main" id="{93959BC1-265C-BB92-0DF5-3AA048DCF6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668474" y="2821646"/>
            <a:ext cx="1182442" cy="1921728"/>
          </a:xfrm>
          <a:prstGeom prst="rect">
            <a:avLst/>
          </a:prstGeom>
          <a:ln>
            <a:solidFill>
              <a:schemeClr val="bg1"/>
            </a:solidFill>
          </a:ln>
        </p:spPr>
      </p:pic>
      <p:pic>
        <p:nvPicPr>
          <p:cNvPr id="33" name="Picture 32" descr="A picture containing diagram&#10;&#10;Description automatically generated">
            <a:extLst>
              <a:ext uri="{FF2B5EF4-FFF2-40B4-BE49-F238E27FC236}">
                <a16:creationId xmlns:a16="http://schemas.microsoft.com/office/drawing/2014/main" id="{78386346-0E56-7109-564A-C4AEEAC310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75188" y="2946605"/>
            <a:ext cx="923204" cy="1753862"/>
          </a:xfrm>
          <a:prstGeom prst="rect">
            <a:avLst/>
          </a:prstGeom>
          <a:ln>
            <a:solidFill>
              <a:schemeClr val="bg1"/>
            </a:solidFill>
          </a:ln>
        </p:spPr>
      </p:pic>
      <p:pic>
        <p:nvPicPr>
          <p:cNvPr id="35" name="Picture 34">
            <a:extLst>
              <a:ext uri="{FF2B5EF4-FFF2-40B4-BE49-F238E27FC236}">
                <a16:creationId xmlns:a16="http://schemas.microsoft.com/office/drawing/2014/main" id="{32851B02-6E9E-252A-5AC6-1B1C313B95D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55756" y="3615959"/>
            <a:ext cx="2219852" cy="1084508"/>
          </a:xfrm>
          <a:prstGeom prst="rect">
            <a:avLst/>
          </a:prstGeom>
          <a:ln>
            <a:solidFill>
              <a:schemeClr val="bg1"/>
            </a:solidFill>
          </a:ln>
        </p:spPr>
      </p:pic>
      <p:sp>
        <p:nvSpPr>
          <p:cNvPr id="2" name="Slide Number Placeholder 3">
            <a:extLst>
              <a:ext uri="{FF2B5EF4-FFF2-40B4-BE49-F238E27FC236}">
                <a16:creationId xmlns:a16="http://schemas.microsoft.com/office/drawing/2014/main" id="{2F80744B-A3A4-51A5-1223-6E6B7DE72428}"/>
              </a:ext>
            </a:extLst>
          </p:cNvPr>
          <p:cNvSpPr txBox="1">
            <a:spLocks/>
          </p:cNvSpPr>
          <p:nvPr/>
        </p:nvSpPr>
        <p:spPr>
          <a:xfrm>
            <a:off x="10936946" y="6492875"/>
            <a:ext cx="115913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Footer Placeholder 1">
            <a:extLst>
              <a:ext uri="{FF2B5EF4-FFF2-40B4-BE49-F238E27FC236}">
                <a16:creationId xmlns:a16="http://schemas.microsoft.com/office/drawing/2014/main" id="{25712D01-FED1-B320-BD1F-169F43D9B678}"/>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Broyan, J.L., Approved for release as part of ECLSS-CHP SCLT Overview, Sierra Space, Madison, WI, August 14, 2023</a:t>
            </a:r>
          </a:p>
        </p:txBody>
      </p:sp>
    </p:spTree>
    <p:extLst>
      <p:ext uri="{BB962C8B-B14F-4D97-AF65-F5344CB8AC3E}">
        <p14:creationId xmlns:p14="http://schemas.microsoft.com/office/powerpoint/2010/main" val="384882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013" y="843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3">
            <a:extLst>
              <a:ext uri="{FF2B5EF4-FFF2-40B4-BE49-F238E27FC236}">
                <a16:creationId xmlns:a16="http://schemas.microsoft.com/office/drawing/2014/main" id="{9AEE7274-0959-48AF-944E-4D55E953940D}"/>
              </a:ext>
            </a:extLst>
          </p:cNvPr>
          <p:cNvSpPr txBox="1">
            <a:spLocks/>
          </p:cNvSpPr>
          <p:nvPr/>
        </p:nvSpPr>
        <p:spPr>
          <a:xfrm>
            <a:off x="935531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65CBF9"/>
              </a:solidFill>
              <a:effectLst/>
              <a:uLnTx/>
              <a:uFillTx/>
              <a:latin typeface="Helvetica" pitchFamily="2" charset="0"/>
              <a:ea typeface="+mn-ea"/>
              <a:cs typeface="Arial" panose="020B0604020202020204" pitchFamily="34" charset="0"/>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618655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In-flight trash stabilization/disposal, flame resistant crew clothing, and autonomous logistics</a:t>
            </a: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41084" y="2672937"/>
            <a:ext cx="5402533" cy="2339531"/>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Manual trash compaction, short storage, module level jettison – odor and volume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Disposable &amp; flammable clothing, towels, wipes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Manual &amp; limited in-flight autonomous logistics tracking – frequent lost items</a:t>
            </a: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F79646"/>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gency FB" panose="020B0503020202020204" pitchFamily="34" charset="0"/>
                <a:ea typeface="+mn-ea"/>
                <a:cs typeface="+mn-cs"/>
              </a:rPr>
              <a:t>Logistics Reduction</a:t>
            </a:r>
          </a:p>
        </p:txBody>
      </p:sp>
      <p:sp>
        <p:nvSpPr>
          <p:cNvPr id="26" name="TextBox 53">
            <a:extLst>
              <a:ext uri="{FF2B5EF4-FFF2-40B4-BE49-F238E27FC236}">
                <a16:creationId xmlns:a16="http://schemas.microsoft.com/office/drawing/2014/main" id="{0B0587ED-81D8-4EE3-9DC5-530EC3B83BFC}"/>
              </a:ext>
            </a:extLst>
          </p:cNvPr>
          <p:cNvSpPr txBox="1"/>
          <p:nvPr/>
        </p:nvSpPr>
        <p:spPr>
          <a:xfrm>
            <a:off x="347722" y="835502"/>
            <a:ext cx="5402532" cy="1765375"/>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&gt;90% trash jettison during Mars transit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Reduced clothing and wipe mass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In-flight autonomous logistics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Mars surface planetary protection compatible trash disposal</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nvGraphicFramePr>
        <p:xfrm>
          <a:off x="341084" y="4997321"/>
          <a:ext cx="11679261" cy="1637648"/>
        </p:xfrm>
        <a:graphic>
          <a:graphicData uri="http://schemas.openxmlformats.org/drawingml/2006/table">
            <a:tbl>
              <a:tblPr firstRow="1">
                <a:tableStyleId>{F5AB1C69-6EDB-4FF4-983F-18BD219EF322}</a:tableStyleId>
              </a:tblPr>
              <a:tblGrid>
                <a:gridCol w="4382277">
                  <a:extLst>
                    <a:ext uri="{9D8B030D-6E8A-4147-A177-3AD203B41FA5}">
                      <a16:colId xmlns:a16="http://schemas.microsoft.com/office/drawing/2014/main" val="1665169984"/>
                    </a:ext>
                  </a:extLst>
                </a:gridCol>
                <a:gridCol w="598613">
                  <a:extLst>
                    <a:ext uri="{9D8B030D-6E8A-4147-A177-3AD203B41FA5}">
                      <a16:colId xmlns:a16="http://schemas.microsoft.com/office/drawing/2014/main" val="2250071550"/>
                    </a:ext>
                  </a:extLst>
                </a:gridCol>
                <a:gridCol w="1530038">
                  <a:extLst>
                    <a:ext uri="{9D8B030D-6E8A-4147-A177-3AD203B41FA5}">
                      <a16:colId xmlns:a16="http://schemas.microsoft.com/office/drawing/2014/main" val="105556663"/>
                    </a:ext>
                  </a:extLst>
                </a:gridCol>
                <a:gridCol w="5168333">
                  <a:extLst>
                    <a:ext uri="{9D8B030D-6E8A-4147-A177-3AD203B41FA5}">
                      <a16:colId xmlns:a16="http://schemas.microsoft.com/office/drawing/2014/main" val="1672272332"/>
                    </a:ext>
                  </a:extLst>
                </a:gridCol>
              </a:tblGrid>
              <a:tr h="141649">
                <a:tc>
                  <a:txBody>
                    <a:bodyPr/>
                    <a:lstStyle/>
                    <a:p>
                      <a:pPr algn="l" fontAlgn="ctr"/>
                      <a:r>
                        <a:rPr lang="en-US" sz="1600" b="1" u="none" strike="noStrike" dirty="0">
                          <a:solidFill>
                            <a:schemeClr val="bg1"/>
                          </a:solidFill>
                          <a:effectLst/>
                          <a:latin typeface="Agency FB" panose="020B0503020202020204" pitchFamily="34" charset="0"/>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F79646"/>
                    </a:solidFill>
                  </a:tcPr>
                </a:tc>
                <a:tc>
                  <a:txBody>
                    <a:bodyPr/>
                    <a:lstStyle/>
                    <a:p>
                      <a:pPr algn="ctr" fontAlgn="ctr"/>
                      <a:r>
                        <a:rPr lang="en-US" sz="1600" b="1" u="none" strike="noStrike">
                          <a:solidFill>
                            <a:schemeClr val="bg1"/>
                          </a:solidFill>
                          <a:effectLst/>
                          <a:latin typeface="Agency FB" panose="020B0503020202020204" pitchFamily="34" charset="0"/>
                        </a:rPr>
                        <a:t>Gaps</a:t>
                      </a:r>
                      <a:endParaRPr lang="en-US" sz="1600" b="1" i="0" u="none" strike="noStrike">
                        <a:solidFill>
                          <a:schemeClr val="bg1"/>
                        </a:solidFill>
                        <a:effectLst/>
                        <a:latin typeface="Agency FB" panose="020B0503020202020204" pitchFamily="34" charset="0"/>
                      </a:endParaRPr>
                    </a:p>
                  </a:txBody>
                  <a:tcPr marR="6350" marT="6350" marB="0" anchor="ctr">
                    <a:solidFill>
                      <a:srgbClr val="F79646"/>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gency FB" panose="020B0503020202020204" pitchFamily="34" charset="0"/>
                        </a:rPr>
                        <a:t>Priority</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F79646"/>
                    </a:solidFill>
                  </a:tcPr>
                </a:tc>
                <a:tc>
                  <a:txBody>
                    <a:bodyPr/>
                    <a:lstStyle/>
                    <a:p>
                      <a:pPr algn="l" fontAlgn="ctr"/>
                      <a:r>
                        <a:rPr lang="en-US" sz="1600" b="1" u="none" strike="noStrike">
                          <a:solidFill>
                            <a:schemeClr val="bg1"/>
                          </a:solidFill>
                          <a:effectLst/>
                          <a:latin typeface="Agency FB" panose="020B0503020202020204" pitchFamily="34" charset="0"/>
                        </a:rPr>
                        <a:t>Examples</a:t>
                      </a:r>
                      <a:endParaRPr lang="en-US" sz="1600" b="1" i="0" u="none" strike="noStrike">
                        <a:solidFill>
                          <a:schemeClr val="bg1"/>
                        </a:solidFill>
                        <a:effectLst/>
                        <a:latin typeface="Agency FB" panose="020B0503020202020204" pitchFamily="34" charset="0"/>
                      </a:endParaRPr>
                    </a:p>
                  </a:txBody>
                  <a:tcPr marR="6350" marT="6350" marB="0" anchor="ctr">
                    <a:solidFill>
                      <a:srgbClr val="F79646"/>
                    </a:solidFill>
                  </a:tcPr>
                </a:tc>
                <a:extLst>
                  <a:ext uri="{0D108BD9-81ED-4DB2-BD59-A6C34878D82A}">
                    <a16:rowId xmlns:a16="http://schemas.microsoft.com/office/drawing/2014/main" val="2323646384"/>
                  </a:ext>
                </a:extLst>
              </a:tr>
              <a:tr h="257484">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Non-metabolic solid waste processes - reduce vol, stabilize, recover water</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2932</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Long-term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dirty="0">
                          <a:solidFill>
                            <a:srgbClr val="000000"/>
                          </a:solidFill>
                          <a:effectLst/>
                          <a:latin typeface="Agency FB" panose="020B0503020202020204" pitchFamily="34" charset="0"/>
                          <a:ea typeface="+mn-ea"/>
                          <a:cs typeface="+mn-cs"/>
                        </a:rPr>
                        <a:t>Trash Compactor Processing System (TCPS), Trash from CHAPEA</a:t>
                      </a:r>
                    </a:p>
                  </a:txBody>
                  <a:tcPr marR="6350" marT="6350" marB="0">
                    <a:solidFill>
                      <a:schemeClr val="bg1">
                        <a:lumMod val="95000"/>
                      </a:schemeClr>
                    </a:solidFill>
                  </a:tcPr>
                </a:tc>
                <a:extLst>
                  <a:ext uri="{0D108BD9-81ED-4DB2-BD59-A6C34878D82A}">
                    <a16:rowId xmlns:a16="http://schemas.microsoft.com/office/drawing/2014/main" val="577843799"/>
                  </a:ext>
                </a:extLst>
              </a:tr>
              <a:tr h="257484">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Low mass, low volume crew clothing systems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2958</a:t>
                      </a:r>
                    </a:p>
                  </a:txBody>
                  <a:tcPr marR="6350" marT="6350" marB="0" anchor="ctr">
                    <a:solidFill>
                      <a:schemeClr val="bg1">
                        <a:lumMod val="95000"/>
                      </a:schemeClr>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i="0" u="none" strike="noStrike" kern="1200" noProof="0" dirty="0">
                          <a:solidFill>
                            <a:srgbClr val="000000"/>
                          </a:solidFill>
                          <a:effectLst/>
                          <a:latin typeface="Agency FB" panose="020B0503020202020204" pitchFamily="34" charset="0"/>
                          <a:ea typeface="+mn-ea"/>
                          <a:cs typeface="+mn-cs"/>
                        </a:rPr>
                        <a:t>SAA on surfactant and cleaning tech, CHAPEA clothing collaboration</a:t>
                      </a:r>
                    </a:p>
                  </a:txBody>
                  <a:tcPr marR="6350" marT="6350" marB="0" anchor="ctr">
                    <a:solidFill>
                      <a:schemeClr val="bg1">
                        <a:lumMod val="95000"/>
                      </a:schemeClr>
                    </a:solidFill>
                  </a:tcPr>
                </a:tc>
                <a:extLst>
                  <a:ext uri="{0D108BD9-81ED-4DB2-BD59-A6C34878D82A}">
                    <a16:rowId xmlns:a16="http://schemas.microsoft.com/office/drawing/2014/main" val="3550989094"/>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Autonomous inventory tracking and management for multiple element spacecraft</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2961</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dirty="0">
                          <a:solidFill>
                            <a:srgbClr val="000000"/>
                          </a:solidFill>
                          <a:effectLst/>
                          <a:latin typeface="Agency FB" panose="020B0503020202020204" pitchFamily="34" charset="0"/>
                          <a:ea typeface="+mn-ea"/>
                          <a:cs typeface="+mn-cs"/>
                        </a:rPr>
                        <a:t>RFID Enabled Autonomous Logistics dense zone readers (REALM-3), Hyper-Distributed RFID Antenna (HYDRA), ECLSS sensors, Complex Event Processing localization</a:t>
                      </a:r>
                    </a:p>
                  </a:txBody>
                  <a:tcPr marR="6350" marT="6350" marB="0" anchor="ctr">
                    <a:solidFill>
                      <a:schemeClr val="bg1">
                        <a:lumMod val="95000"/>
                      </a:schemeClr>
                    </a:solidFill>
                  </a:tcPr>
                </a:tc>
                <a:extLst>
                  <a:ext uri="{0D108BD9-81ED-4DB2-BD59-A6C34878D82A}">
                    <a16:rowId xmlns:a16="http://schemas.microsoft.com/office/drawing/2014/main" val="786870165"/>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In-situ disinfection generation compatible with life support systems</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3518</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Mid-term Enabling </a:t>
                      </a:r>
                    </a:p>
                  </a:txBody>
                  <a:tcPr marR="6350" marT="6350" marB="0" anchor="ctr">
                    <a:solidFill>
                      <a:schemeClr val="bg1">
                        <a:lumMod val="95000"/>
                      </a:schemeClr>
                    </a:solidFill>
                  </a:tcPr>
                </a:tc>
                <a:tc>
                  <a:txBody>
                    <a:bodyPr/>
                    <a:lstStyle/>
                    <a:p>
                      <a:pPr algn="l" fontAlgn="ctr"/>
                      <a:r>
                        <a:rPr lang="en-US" sz="1400" b="0" i="0" u="none" strike="noStrike" kern="1200">
                          <a:solidFill>
                            <a:srgbClr val="000000"/>
                          </a:solidFill>
                          <a:effectLst/>
                          <a:latin typeface="Agency FB" panose="020B0503020202020204" pitchFamily="34" charset="0"/>
                          <a:ea typeface="+mn-ea"/>
                          <a:cs typeface="+mn-cs"/>
                        </a:rPr>
                        <a:t>ug Hydrogen Peroxide solution generator (SBIR IIE) </a:t>
                      </a:r>
                    </a:p>
                  </a:txBody>
                  <a:tcPr marR="6350" marT="6350" marB="0" anchor="ctr">
                    <a:solidFill>
                      <a:schemeClr val="bg1">
                        <a:lumMod val="95000"/>
                      </a:schemeClr>
                    </a:solidFill>
                  </a:tcPr>
                </a:tc>
                <a:extLst>
                  <a:ext uri="{0D108BD9-81ED-4DB2-BD59-A6C34878D82A}">
                    <a16:rowId xmlns:a16="http://schemas.microsoft.com/office/drawing/2014/main" val="70402350"/>
                  </a:ext>
                </a:extLst>
              </a:tr>
              <a:tr h="203686">
                <a:tc>
                  <a:txBody>
                    <a:bodyPr/>
                    <a:lstStyle/>
                    <a:p>
                      <a:pPr marL="0" algn="l" defTabSz="914400" rtl="0" eaLnBrk="1" fontAlgn="ctr" latinLnBrk="0" hangingPunct="1"/>
                      <a:r>
                        <a:rPr lang="en-US" sz="1400" b="0" i="0" u="none" strike="noStrike" kern="1200">
                          <a:solidFill>
                            <a:srgbClr val="000000"/>
                          </a:solidFill>
                          <a:effectLst/>
                          <a:latin typeface="Agency FB" panose="020B0503020202020204" pitchFamily="34" charset="0"/>
                          <a:ea typeface="+mn-ea"/>
                          <a:cs typeface="+mn-cs"/>
                        </a:rPr>
                        <a:t>Resource Recovery and Repurposing from Trash</a:t>
                      </a:r>
                    </a:p>
                  </a:txBody>
                  <a:tcPr marR="6350" marT="6350" marB="0" anchor="ctr">
                    <a:solidFill>
                      <a:schemeClr val="bg1">
                        <a:lumMod val="95000"/>
                      </a:schemeClr>
                    </a:solidFill>
                  </a:tcPr>
                </a:tc>
                <a:tc>
                  <a:txBody>
                    <a:bodyPr/>
                    <a:lstStyle/>
                    <a:p>
                      <a:pPr algn="ctr" fontAlgn="ctr"/>
                      <a:r>
                        <a:rPr lang="en-US" sz="1400" b="0" i="0" u="none" strike="noStrike">
                          <a:solidFill>
                            <a:srgbClr val="000000"/>
                          </a:solidFill>
                          <a:effectLst/>
                          <a:latin typeface="Agency FB" panose="020B0503020202020204" pitchFamily="34" charset="0"/>
                        </a:rPr>
                        <a:t>2957</a:t>
                      </a:r>
                    </a:p>
                  </a:txBody>
                  <a:tcPr marR="6350" marT="6350" marB="0" anchor="ctr">
                    <a:solidFill>
                      <a:schemeClr val="bg1">
                        <a:lumMod val="9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Agency FB" panose="020B0503020202020204" pitchFamily="34" charset="0"/>
                        </a:rPr>
                        <a:t>Near-term Enabling </a:t>
                      </a:r>
                    </a:p>
                  </a:txBody>
                  <a:tcPr marR="6350" marT="6350" marB="0" anchor="ctr">
                    <a:solidFill>
                      <a:schemeClr val="bg1">
                        <a:lumMod val="95000"/>
                      </a:schemeClr>
                    </a:solidFill>
                  </a:tcPr>
                </a:tc>
                <a:tc>
                  <a:txBody>
                    <a:bodyPr/>
                    <a:lstStyle/>
                    <a:p>
                      <a:pPr algn="l" fontAlgn="ctr"/>
                      <a:r>
                        <a:rPr lang="en-US" sz="1400" b="0" i="0" u="none" strike="noStrike" kern="1200" noProof="0" dirty="0">
                          <a:solidFill>
                            <a:srgbClr val="000000"/>
                          </a:solidFill>
                          <a:effectLst/>
                          <a:latin typeface="Agency FB" panose="020B0503020202020204" pitchFamily="34" charset="0"/>
                          <a:ea typeface="+mn-ea"/>
                          <a:cs typeface="+mn-cs"/>
                        </a:rPr>
                        <a:t>Trash to Gas (</a:t>
                      </a:r>
                      <a:r>
                        <a:rPr lang="en-US" sz="1400" b="0" i="0" u="none" strike="noStrike" kern="1200" noProof="0" dirty="0" err="1">
                          <a:solidFill>
                            <a:srgbClr val="000000"/>
                          </a:solidFill>
                          <a:effectLst/>
                          <a:latin typeface="Agency FB" panose="020B0503020202020204" pitchFamily="34" charset="0"/>
                          <a:ea typeface="+mn-ea"/>
                          <a:cs typeface="+mn-cs"/>
                        </a:rPr>
                        <a:t>TtG</a:t>
                      </a:r>
                      <a:r>
                        <a:rPr lang="en-US" sz="1400" b="0" i="0" u="none" strike="noStrike" kern="1200" noProof="0" dirty="0">
                          <a:solidFill>
                            <a:srgbClr val="000000"/>
                          </a:solidFill>
                          <a:effectLst/>
                          <a:latin typeface="Agency FB" panose="020B0503020202020204" pitchFamily="34" charset="0"/>
                          <a:ea typeface="+mn-ea"/>
                          <a:cs typeface="+mn-cs"/>
                        </a:rPr>
                        <a:t>), Orbital Syngas/Commodity Augmentation Reactor (OSCAR), SBIR IIE</a:t>
                      </a:r>
                      <a:endParaRPr lang="en-US" sz="1400" b="0" i="0" u="none" strike="noStrike" kern="1200" dirty="0">
                        <a:solidFill>
                          <a:srgbClr val="000000"/>
                        </a:solidFill>
                        <a:effectLst/>
                        <a:latin typeface="Agency FB" panose="020B0503020202020204" pitchFamily="34" charset="0"/>
                        <a:ea typeface="+mn-ea"/>
                        <a:cs typeface="+mn-cs"/>
                      </a:endParaRPr>
                    </a:p>
                  </a:txBody>
                  <a:tcPr marR="6350" marT="6350" marB="0" anchor="ctr">
                    <a:solidFill>
                      <a:schemeClr val="bg1">
                        <a:lumMod val="95000"/>
                      </a:schemeClr>
                    </a:solidFill>
                  </a:tcPr>
                </a:tc>
                <a:extLst>
                  <a:ext uri="{0D108BD9-81ED-4DB2-BD59-A6C34878D82A}">
                    <a16:rowId xmlns:a16="http://schemas.microsoft.com/office/drawing/2014/main" val="2921526179"/>
                  </a:ext>
                </a:extLst>
              </a:tr>
            </a:tbl>
          </a:graphicData>
        </a:graphic>
      </p:graphicFrame>
      <p:sp>
        <p:nvSpPr>
          <p:cNvPr id="19" name="Rectangle 18">
            <a:extLst>
              <a:ext uri="{FF2B5EF4-FFF2-40B4-BE49-F238E27FC236}">
                <a16:creationId xmlns:a16="http://schemas.microsoft.com/office/drawing/2014/main" id="{A3A8F54A-0221-4563-B8E2-9706D2F67991}"/>
              </a:ext>
            </a:extLst>
          </p:cNvPr>
          <p:cNvSpPr/>
          <p:nvPr/>
        </p:nvSpPr>
        <p:spPr>
          <a:xfrm>
            <a:off x="5878604" y="1017349"/>
            <a:ext cx="6141742" cy="3923762"/>
          </a:xfrm>
          <a:prstGeom prst="rect">
            <a:avLst/>
          </a:prstGeom>
          <a:solidFill>
            <a:srgbClr val="F79646"/>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gency FB" panose="020B0503020202020204" pitchFamily="34" charset="0"/>
              <a:ea typeface="+mn-ea"/>
              <a:cs typeface="+mn-cs"/>
            </a:endParaRPr>
          </a:p>
        </p:txBody>
      </p:sp>
      <p:sp>
        <p:nvSpPr>
          <p:cNvPr id="38" name="Rectangle 37">
            <a:extLst>
              <a:ext uri="{FF2B5EF4-FFF2-40B4-BE49-F238E27FC236}">
                <a16:creationId xmlns:a16="http://schemas.microsoft.com/office/drawing/2014/main" id="{702764B0-CFD5-47DC-89AD-8EDE85689EF1}"/>
              </a:ext>
            </a:extLst>
          </p:cNvPr>
          <p:cNvSpPr/>
          <p:nvPr/>
        </p:nvSpPr>
        <p:spPr>
          <a:xfrm>
            <a:off x="10097705" y="2646188"/>
            <a:ext cx="2044807"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Flame resistant clothing in EVA prebreath chamber test</a:t>
            </a:r>
          </a:p>
        </p:txBody>
      </p:sp>
      <p:sp>
        <p:nvSpPr>
          <p:cNvPr id="39" name="Rectangle 38">
            <a:extLst>
              <a:ext uri="{FF2B5EF4-FFF2-40B4-BE49-F238E27FC236}">
                <a16:creationId xmlns:a16="http://schemas.microsoft.com/office/drawing/2014/main" id="{463BA94D-58C1-466A-A850-879DCE9D677E}"/>
              </a:ext>
            </a:extLst>
          </p:cNvPr>
          <p:cNvSpPr/>
          <p:nvPr/>
        </p:nvSpPr>
        <p:spPr>
          <a:xfrm>
            <a:off x="6123008" y="2340091"/>
            <a:ext cx="197930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SBIR - Hydrogen Peroxide Generator</a:t>
            </a:r>
          </a:p>
        </p:txBody>
      </p:sp>
      <p:sp>
        <p:nvSpPr>
          <p:cNvPr id="27" name="TextBox 26">
            <a:extLst>
              <a:ext uri="{FF2B5EF4-FFF2-40B4-BE49-F238E27FC236}">
                <a16:creationId xmlns:a16="http://schemas.microsoft.com/office/drawing/2014/main" id="{612ABC9B-507D-413B-9CA4-083B84282E4D}"/>
              </a:ext>
            </a:extLst>
          </p:cNvPr>
          <p:cNvSpPr txBox="1"/>
          <p:nvPr/>
        </p:nvSpPr>
        <p:spPr>
          <a:xfrm>
            <a:off x="381000" y="2748967"/>
            <a:ext cx="622882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3" name="TextBox 42">
            <a:extLst>
              <a:ext uri="{FF2B5EF4-FFF2-40B4-BE49-F238E27FC236}">
                <a16:creationId xmlns:a16="http://schemas.microsoft.com/office/drawing/2014/main" id="{DA1AE599-89DF-4314-A9BE-E2FE4BBAD62B}"/>
              </a:ext>
            </a:extLst>
          </p:cNvPr>
          <p:cNvSpPr txBox="1"/>
          <p:nvPr/>
        </p:nvSpPr>
        <p:spPr>
          <a:xfrm>
            <a:off x="8520647" y="2651549"/>
            <a:ext cx="1469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a:rPr>
              <a:t>TCPS Prototype</a:t>
            </a:r>
          </a:p>
        </p:txBody>
      </p:sp>
      <p:sp>
        <p:nvSpPr>
          <p:cNvPr id="46" name="Rectangle 45">
            <a:extLst>
              <a:ext uri="{FF2B5EF4-FFF2-40B4-BE49-F238E27FC236}">
                <a16:creationId xmlns:a16="http://schemas.microsoft.com/office/drawing/2014/main" id="{30D954B4-DB21-4046-A2AF-BE0FC1D20814}"/>
              </a:ext>
            </a:extLst>
          </p:cNvPr>
          <p:cNvSpPr/>
          <p:nvPr/>
        </p:nvSpPr>
        <p:spPr>
          <a:xfrm>
            <a:off x="10131410" y="3691001"/>
            <a:ext cx="144393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REALM-3 (smart stow rack insert)</a:t>
            </a:r>
          </a:p>
        </p:txBody>
      </p:sp>
      <p:pic>
        <p:nvPicPr>
          <p:cNvPr id="3" name="Picture 2">
            <a:extLst>
              <a:ext uri="{FF2B5EF4-FFF2-40B4-BE49-F238E27FC236}">
                <a16:creationId xmlns:a16="http://schemas.microsoft.com/office/drawing/2014/main" id="{633B7A3E-A9A5-739B-6F69-85AA7E6A93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6850" y="137919"/>
            <a:ext cx="639678" cy="639678"/>
          </a:xfrm>
          <a:prstGeom prst="rect">
            <a:avLst/>
          </a:prstGeom>
        </p:spPr>
      </p:pic>
      <p:pic>
        <p:nvPicPr>
          <p:cNvPr id="5" name="Picture 4">
            <a:extLst>
              <a:ext uri="{FF2B5EF4-FFF2-40B4-BE49-F238E27FC236}">
                <a16:creationId xmlns:a16="http://schemas.microsoft.com/office/drawing/2014/main" id="{ED38E572-CFF4-4F17-5A1B-EF16BF798D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55888" y="1075047"/>
            <a:ext cx="1528441" cy="1627278"/>
          </a:xfrm>
          <a:prstGeom prst="rect">
            <a:avLst/>
          </a:prstGeom>
          <a:ln>
            <a:solidFill>
              <a:schemeClr val="bg1"/>
            </a:solidFill>
          </a:ln>
        </p:spPr>
      </p:pic>
      <p:pic>
        <p:nvPicPr>
          <p:cNvPr id="7" name="Picture 6">
            <a:extLst>
              <a:ext uri="{FF2B5EF4-FFF2-40B4-BE49-F238E27FC236}">
                <a16:creationId xmlns:a16="http://schemas.microsoft.com/office/drawing/2014/main" id="{9E3C5C79-6D3C-1EE5-2630-87BDCB5546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258264" y="1075047"/>
            <a:ext cx="1993823" cy="1615438"/>
          </a:xfrm>
          <a:prstGeom prst="rect">
            <a:avLst/>
          </a:prstGeom>
          <a:ln>
            <a:solidFill>
              <a:schemeClr val="bg1"/>
            </a:solidFill>
          </a:ln>
        </p:spPr>
      </p:pic>
      <p:pic>
        <p:nvPicPr>
          <p:cNvPr id="21" name="Picture 20">
            <a:extLst>
              <a:ext uri="{FF2B5EF4-FFF2-40B4-BE49-F238E27FC236}">
                <a16:creationId xmlns:a16="http://schemas.microsoft.com/office/drawing/2014/main" id="{5A6AC2E8-9DFE-4C45-A7A7-0F82E79E009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621789" y="1095647"/>
            <a:ext cx="981740" cy="1319773"/>
          </a:xfrm>
          <a:prstGeom prst="rect">
            <a:avLst/>
          </a:prstGeom>
          <a:ln>
            <a:solidFill>
              <a:schemeClr val="bg1"/>
            </a:solidFill>
          </a:ln>
        </p:spPr>
      </p:pic>
      <p:pic>
        <p:nvPicPr>
          <p:cNvPr id="34" name="Picture 33">
            <a:extLst>
              <a:ext uri="{FF2B5EF4-FFF2-40B4-BE49-F238E27FC236}">
                <a16:creationId xmlns:a16="http://schemas.microsoft.com/office/drawing/2014/main" id="{617D9C30-8F47-2299-45A2-24D745D7F22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02738" y="3009483"/>
            <a:ext cx="1150499" cy="1874231"/>
          </a:xfrm>
          <a:prstGeom prst="rect">
            <a:avLst/>
          </a:prstGeom>
          <a:ln>
            <a:solidFill>
              <a:schemeClr val="bg1"/>
            </a:solidFill>
          </a:ln>
        </p:spPr>
      </p:pic>
      <p:pic>
        <p:nvPicPr>
          <p:cNvPr id="35" name="Picture 34">
            <a:extLst>
              <a:ext uri="{FF2B5EF4-FFF2-40B4-BE49-F238E27FC236}">
                <a16:creationId xmlns:a16="http://schemas.microsoft.com/office/drawing/2014/main" id="{8E68DE81-49B4-1C66-E663-C1568179F64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379240" y="3020881"/>
            <a:ext cx="1582251" cy="1566403"/>
          </a:xfrm>
          <a:prstGeom prst="rect">
            <a:avLst/>
          </a:prstGeom>
          <a:ln>
            <a:solidFill>
              <a:schemeClr val="bg1"/>
            </a:solidFill>
          </a:ln>
        </p:spPr>
      </p:pic>
      <p:sp>
        <p:nvSpPr>
          <p:cNvPr id="36" name="Rectangle 35">
            <a:extLst>
              <a:ext uri="{FF2B5EF4-FFF2-40B4-BE49-F238E27FC236}">
                <a16:creationId xmlns:a16="http://schemas.microsoft.com/office/drawing/2014/main" id="{4CBDB692-B297-A4B4-975E-F2391FAC6E7D}"/>
              </a:ext>
            </a:extLst>
          </p:cNvPr>
          <p:cNvSpPr/>
          <p:nvPr/>
        </p:nvSpPr>
        <p:spPr>
          <a:xfrm>
            <a:off x="6180714" y="4554359"/>
            <a:ext cx="197930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gency FB" panose="020B0503020202020204" pitchFamily="34" charset="0"/>
                <a:ea typeface="+mn-ea"/>
                <a:cs typeface="+mn-cs"/>
              </a:rPr>
              <a:t>OSCAR Test Reactor</a:t>
            </a:r>
          </a:p>
        </p:txBody>
      </p:sp>
      <p:sp>
        <p:nvSpPr>
          <p:cNvPr id="2" name="Slide Number Placeholder 3">
            <a:extLst>
              <a:ext uri="{FF2B5EF4-FFF2-40B4-BE49-F238E27FC236}">
                <a16:creationId xmlns:a16="http://schemas.microsoft.com/office/drawing/2014/main" id="{9E12EC0E-F744-F440-7A77-BB9D7140E9B0}"/>
              </a:ext>
            </a:extLst>
          </p:cNvPr>
          <p:cNvSpPr txBox="1">
            <a:spLocks/>
          </p:cNvSpPr>
          <p:nvPr/>
        </p:nvSpPr>
        <p:spPr>
          <a:xfrm>
            <a:off x="11024628" y="6492875"/>
            <a:ext cx="115913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1">
            <a:extLst>
              <a:ext uri="{FF2B5EF4-FFF2-40B4-BE49-F238E27FC236}">
                <a16:creationId xmlns:a16="http://schemas.microsoft.com/office/drawing/2014/main" id="{9531DA26-8602-04CE-5022-311774249478}"/>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Broyan, J.L., Approved for release as part of ECLSS-CHP SCLT Overview, Sierra Space, Madison, WI, August 14, 2023</a:t>
            </a:r>
          </a:p>
        </p:txBody>
      </p:sp>
    </p:spTree>
    <p:extLst>
      <p:ext uri="{BB962C8B-B14F-4D97-AF65-F5344CB8AC3E}">
        <p14:creationId xmlns:p14="http://schemas.microsoft.com/office/powerpoint/2010/main" val="2721008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676CF3-491D-4C84-BC8A-D9753F6AF5EB}"/>
              </a:ext>
            </a:extLst>
          </p:cNvPr>
          <p:cNvSpPr>
            <a:spLocks noGrp="1"/>
          </p:cNvSpPr>
          <p:nvPr>
            <p:ph type="title"/>
          </p:nvPr>
        </p:nvSpPr>
        <p:spPr>
          <a:xfrm>
            <a:off x="831850" y="2828835"/>
            <a:ext cx="6918779" cy="1200329"/>
          </a:xfrm>
        </p:spPr>
        <p:txBody>
          <a:bodyPr/>
          <a:lstStyle/>
          <a:p>
            <a:r>
              <a:rPr lang="en-US" dirty="0">
                <a:solidFill>
                  <a:schemeClr val="bg1"/>
                </a:solidFill>
                <a:effectLst>
                  <a:outerShdw blurRad="38100" dist="38100" dir="2700000" algn="tl">
                    <a:srgbClr val="000000">
                      <a:alpha val="43137"/>
                    </a:srgbClr>
                  </a:outerShdw>
                </a:effectLst>
              </a:rPr>
              <a:t>CHP Capability Area Summaries</a:t>
            </a:r>
          </a:p>
        </p:txBody>
      </p:sp>
      <p:sp>
        <p:nvSpPr>
          <p:cNvPr id="2" name="Slide Number Placeholder 3">
            <a:extLst>
              <a:ext uri="{FF2B5EF4-FFF2-40B4-BE49-F238E27FC236}">
                <a16:creationId xmlns:a16="http://schemas.microsoft.com/office/drawing/2014/main" id="{0BAC039D-6DC7-A598-7FED-C48B26A59D82}"/>
              </a:ext>
            </a:extLst>
          </p:cNvPr>
          <p:cNvSpPr txBox="1">
            <a:spLocks/>
          </p:cNvSpPr>
          <p:nvPr/>
        </p:nvSpPr>
        <p:spPr>
          <a:xfrm>
            <a:off x="11024628" y="6492875"/>
            <a:ext cx="1159135"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65CBF9"/>
                </a:solidFill>
                <a:latin typeface="Helvetica" pitchFamily="2"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2E8C51FE-49D9-314D-9957-ABBF7DDE8782}" type="slidenum">
              <a:rPr lang="en-US" sz="1200" smtClean="0">
                <a:solidFill>
                  <a:schemeClr val="bg1"/>
                </a:solidFill>
              </a:rPr>
              <a:pPr defTabSz="914400">
                <a:defRPr/>
              </a:pPr>
              <a:t>30</a:t>
            </a:fld>
            <a:endParaRPr lang="en-US" sz="1200" dirty="0">
              <a:solidFill>
                <a:schemeClr val="bg1"/>
              </a:solidFill>
            </a:endParaRPr>
          </a:p>
        </p:txBody>
      </p:sp>
    </p:spTree>
    <p:extLst>
      <p:ext uri="{BB962C8B-B14F-4D97-AF65-F5344CB8AC3E}">
        <p14:creationId xmlns:p14="http://schemas.microsoft.com/office/powerpoint/2010/main" val="87705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Manual Operation 1">
            <a:extLst>
              <a:ext uri="{FF2B5EF4-FFF2-40B4-BE49-F238E27FC236}">
                <a16:creationId xmlns:a16="http://schemas.microsoft.com/office/drawing/2014/main" id="{AB106211-9028-4640-A253-8C9C9177B306}"/>
              </a:ext>
            </a:extLst>
          </p:cNvPr>
          <p:cNvSpPr/>
          <p:nvPr/>
        </p:nvSpPr>
        <p:spPr>
          <a:xfrm rot="5400000">
            <a:off x="5277087" y="-119594"/>
            <a:ext cx="6464981" cy="735534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7069"/>
              <a:gd name="connsiteX1" fmla="*/ 10000 w 10000"/>
              <a:gd name="connsiteY1" fmla="*/ 0 h 17069"/>
              <a:gd name="connsiteX2" fmla="*/ 8000 w 10000"/>
              <a:gd name="connsiteY2" fmla="*/ 10000 h 17069"/>
              <a:gd name="connsiteX3" fmla="*/ 2724 w 10000"/>
              <a:gd name="connsiteY3" fmla="*/ 17069 h 17069"/>
              <a:gd name="connsiteX4" fmla="*/ 0 w 10000"/>
              <a:gd name="connsiteY4" fmla="*/ 0 h 17069"/>
              <a:gd name="connsiteX0" fmla="*/ 0 w 10000"/>
              <a:gd name="connsiteY0" fmla="*/ 0 h 17120"/>
              <a:gd name="connsiteX1" fmla="*/ 10000 w 10000"/>
              <a:gd name="connsiteY1" fmla="*/ 0 h 17120"/>
              <a:gd name="connsiteX2" fmla="*/ 8539 w 10000"/>
              <a:gd name="connsiteY2" fmla="*/ 17120 h 17120"/>
              <a:gd name="connsiteX3" fmla="*/ 2724 w 10000"/>
              <a:gd name="connsiteY3" fmla="*/ 17069 h 17120"/>
              <a:gd name="connsiteX4" fmla="*/ 0 w 10000"/>
              <a:gd name="connsiteY4" fmla="*/ 0 h 1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7120">
                <a:moveTo>
                  <a:pt x="0" y="0"/>
                </a:moveTo>
                <a:lnTo>
                  <a:pt x="10000" y="0"/>
                </a:lnTo>
                <a:lnTo>
                  <a:pt x="8539" y="17120"/>
                </a:lnTo>
                <a:lnTo>
                  <a:pt x="2724" y="17069"/>
                </a:lnTo>
                <a:lnTo>
                  <a:pt x="0" y="0"/>
                </a:lnTo>
                <a:close/>
              </a:path>
            </a:pathLst>
          </a:custGeom>
          <a:solidFill>
            <a:srgbClr val="7F7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5850413" cy="151323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Protecting crew health and performance during suited testing, training and operations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endParaRP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195079" y="3750669"/>
            <a:ext cx="7984341" cy="1696905"/>
          </a:xfrm>
          <a:prstGeom prst="rect">
            <a:avLst/>
          </a:prstGeom>
          <a:solidFill>
            <a:schemeClr val="tx1">
              <a:alpha val="41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Prebreathe protocols only valid for microgravity EVAs &amp; specific atmospheres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Ground, ISS, and Apollo suit injuries documented; 27 potential injury mechanisms identified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Crew capabilities &amp; constraints adequately known for ISS EVA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Limited crew state monitoring (metabolic &amp; heart rate); fully ground-based decision support</a:t>
            </a: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7F7F7F"/>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SPACESUIT PHYSIOLOGY </a:t>
            </a:r>
          </a:p>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&amp; PERFORMANCE</a:t>
            </a:r>
          </a:p>
        </p:txBody>
      </p:sp>
      <p:sp>
        <p:nvSpPr>
          <p:cNvPr id="27" name="TextBox 26">
            <a:extLst>
              <a:ext uri="{FF2B5EF4-FFF2-40B4-BE49-F238E27FC236}">
                <a16:creationId xmlns:a16="http://schemas.microsoft.com/office/drawing/2014/main" id="{612ABC9B-507D-413B-9CA4-083B84282E4D}"/>
              </a:ext>
            </a:extLst>
          </p:cNvPr>
          <p:cNvSpPr txBox="1"/>
          <p:nvPr/>
        </p:nvSpPr>
        <p:spPr>
          <a:xfrm>
            <a:off x="481371" y="3797846"/>
            <a:ext cx="622882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6" name="TextBox 53">
            <a:extLst>
              <a:ext uri="{FF2B5EF4-FFF2-40B4-BE49-F238E27FC236}">
                <a16:creationId xmlns:a16="http://schemas.microsoft.com/office/drawing/2014/main" id="{0B0587ED-81D8-4EE3-9DC5-530EC3B83BFC}"/>
              </a:ext>
            </a:extLst>
          </p:cNvPr>
          <p:cNvSpPr txBox="1"/>
          <p:nvPr/>
        </p:nvSpPr>
        <p:spPr>
          <a:xfrm>
            <a:off x="195078" y="897028"/>
            <a:ext cx="5002299" cy="2788920"/>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Decompression sickness risk quantified and efficiently mitigated for exploration destinations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Suited injury risk quantified and mitigated for all anthropometries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Physiological &amp; cognitive capabilities &amp; constraints understood for all tasks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Physiological &amp; cognitive monitoring and decision support solutions identified for operations with delayed or interrupted space-ground comm</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extLst>
              <p:ext uri="{D42A27DB-BD31-4B8C-83A1-F6EECF244321}">
                <p14:modId xmlns:p14="http://schemas.microsoft.com/office/powerpoint/2010/main" val="2167843909"/>
              </p:ext>
            </p:extLst>
          </p:nvPr>
        </p:nvGraphicFramePr>
        <p:xfrm>
          <a:off x="195079" y="5476173"/>
          <a:ext cx="11399806" cy="1250950"/>
        </p:xfrm>
        <a:graphic>
          <a:graphicData uri="http://schemas.openxmlformats.org/drawingml/2006/table">
            <a:tbl>
              <a:tblPr firstRow="1">
                <a:tableStyleId>{93296810-A885-4BE3-A3E7-6D5BEEA58F35}</a:tableStyleId>
              </a:tblPr>
              <a:tblGrid>
                <a:gridCol w="3967706">
                  <a:extLst>
                    <a:ext uri="{9D8B030D-6E8A-4147-A177-3AD203B41FA5}">
                      <a16:colId xmlns:a16="http://schemas.microsoft.com/office/drawing/2014/main" val="1665169984"/>
                    </a:ext>
                  </a:extLst>
                </a:gridCol>
                <a:gridCol w="898275">
                  <a:extLst>
                    <a:ext uri="{9D8B030D-6E8A-4147-A177-3AD203B41FA5}">
                      <a16:colId xmlns:a16="http://schemas.microsoft.com/office/drawing/2014/main" val="2250071550"/>
                    </a:ext>
                  </a:extLst>
                </a:gridCol>
                <a:gridCol w="1492453">
                  <a:extLst>
                    <a:ext uri="{9D8B030D-6E8A-4147-A177-3AD203B41FA5}">
                      <a16:colId xmlns:a16="http://schemas.microsoft.com/office/drawing/2014/main" val="105556663"/>
                    </a:ext>
                  </a:extLst>
                </a:gridCol>
                <a:gridCol w="5041372">
                  <a:extLst>
                    <a:ext uri="{9D8B030D-6E8A-4147-A177-3AD203B41FA5}">
                      <a16:colId xmlns:a16="http://schemas.microsoft.com/office/drawing/2014/main" val="1672272332"/>
                    </a:ext>
                  </a:extLst>
                </a:gridCol>
              </a:tblGrid>
              <a:tr h="56376">
                <a:tc>
                  <a:txBody>
                    <a:bodyPr/>
                    <a:lstStyle/>
                    <a:p>
                      <a:pPr algn="l" fontAlgn="ctr"/>
                      <a:r>
                        <a:rPr lang="en-US" sz="1600" b="1" u="none" strike="noStrike" dirty="0">
                          <a:solidFill>
                            <a:schemeClr val="bg1"/>
                          </a:solidFill>
                          <a:effectLst/>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algn="ctr" fontAlgn="ctr"/>
                      <a:r>
                        <a:rPr lang="en-US" sz="1600" b="1" u="none" strike="noStrike" dirty="0">
                          <a:solidFill>
                            <a:schemeClr val="bg1"/>
                          </a:solidFill>
                          <a:effectLst/>
                        </a:rPr>
                        <a:t>Gaps</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rPr>
                        <a:t>Priority</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algn="l" fontAlgn="ctr"/>
                      <a:r>
                        <a:rPr lang="en-US" sz="1600" b="1" u="none" strike="noStrike" dirty="0">
                          <a:solidFill>
                            <a:schemeClr val="bg1"/>
                          </a:solidFill>
                          <a:effectLst/>
                        </a:rPr>
                        <a:t>Projects</a:t>
                      </a:r>
                      <a:endParaRPr lang="en-US" sz="1600" b="1" i="0" u="none" strike="noStrike" dirty="0">
                        <a:solidFill>
                          <a:schemeClr val="bg1"/>
                        </a:solidFill>
                        <a:effectLst/>
                        <a:latin typeface="Agency FB" panose="020B0503020202020204" pitchFamily="34" charset="0"/>
                      </a:endParaRPr>
                    </a:p>
                  </a:txBody>
                  <a:tcPr marR="6350" marT="6350" marB="0" anchor="ctr"/>
                </a:tc>
                <a:extLst>
                  <a:ext uri="{0D108BD9-81ED-4DB2-BD59-A6C34878D82A}">
                    <a16:rowId xmlns:a16="http://schemas.microsoft.com/office/drawing/2014/main" val="2323646384"/>
                  </a:ext>
                </a:extLst>
              </a:tr>
              <a:tr h="211589">
                <a:tc>
                  <a:txBody>
                    <a:bodyPr/>
                    <a:lstStyle/>
                    <a:p>
                      <a:pPr algn="l" fontAlgn="ctr"/>
                      <a:r>
                        <a:rPr lang="en-US" sz="1600" b="0" i="0" u="none" strike="noStrike" dirty="0">
                          <a:solidFill>
                            <a:srgbClr val="000000"/>
                          </a:solidFill>
                          <a:effectLst/>
                          <a:latin typeface="Agency FB" panose="020B0503020202020204" pitchFamily="34" charset="0"/>
                        </a:rPr>
                        <a:t>Spacesuit Fit &amp; Injury</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2938</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Mid-term Enabling </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Spacesuit Fit &amp; Injury Technologies (S-FIT)</a:t>
                      </a:r>
                    </a:p>
                  </a:txBody>
                  <a:tcPr marR="6350" marT="6350" marB="0" anchor="ctr"/>
                </a:tc>
                <a:extLst>
                  <a:ext uri="{0D108BD9-81ED-4DB2-BD59-A6C34878D82A}">
                    <a16:rowId xmlns:a16="http://schemas.microsoft.com/office/drawing/2014/main" val="577843799"/>
                  </a:ext>
                </a:extLst>
              </a:tr>
              <a:tr h="102477">
                <a:tc>
                  <a:txBody>
                    <a:bodyPr/>
                    <a:lstStyle/>
                    <a:p>
                      <a:pPr algn="l" fontAlgn="ctr"/>
                      <a:r>
                        <a:rPr lang="en-US" sz="1600" b="0" i="0" u="none" strike="noStrike" dirty="0">
                          <a:solidFill>
                            <a:srgbClr val="000000"/>
                          </a:solidFill>
                          <a:effectLst/>
                          <a:latin typeface="Agency FB" panose="020B0503020202020204" pitchFamily="34" charset="0"/>
                        </a:rPr>
                        <a:t>Suited Physiology &amp; Performance</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2937</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Mid-term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Crew State &amp; Risk Model (CSRM)</a:t>
                      </a:r>
                    </a:p>
                  </a:txBody>
                  <a:tcPr marR="6350" marT="6350" marB="0" anchor="ctr"/>
                </a:tc>
                <a:extLst>
                  <a:ext uri="{0D108BD9-81ED-4DB2-BD59-A6C34878D82A}">
                    <a16:rowId xmlns:a16="http://schemas.microsoft.com/office/drawing/2014/main" val="786870165"/>
                  </a:ext>
                </a:extLst>
              </a:tr>
              <a:tr h="5189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Suited Autonomous Health Monitoring &amp; Decision Support</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2941</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Personalized EVA Informatics &amp; Decision Support (PersEIDS)</a:t>
                      </a:r>
                    </a:p>
                  </a:txBody>
                  <a:tcPr marR="6350" marT="6350" marB="0" anchor="ctr"/>
                </a:tc>
                <a:extLst>
                  <a:ext uri="{0D108BD9-81ED-4DB2-BD59-A6C34878D82A}">
                    <a16:rowId xmlns:a16="http://schemas.microsoft.com/office/drawing/2014/main" val="1525518738"/>
                  </a:ext>
                </a:extLst>
              </a:tr>
              <a:tr h="51897">
                <a:tc>
                  <a:txBody>
                    <a:bodyPr/>
                    <a:lstStyle/>
                    <a:p>
                      <a:pPr algn="l" fontAlgn="ctr"/>
                      <a:r>
                        <a:rPr lang="en-US" sz="1600" b="0" i="0" u="none" strike="noStrike" dirty="0">
                          <a:solidFill>
                            <a:srgbClr val="000000"/>
                          </a:solidFill>
                          <a:effectLst/>
                          <a:latin typeface="Agency FB" panose="020B0503020202020204" pitchFamily="34" charset="0"/>
                        </a:rPr>
                        <a:t>Decompression Stress Prediction &amp; Mitigation</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2943</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Mid-term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Aerospace Estimation Tool for Hypobaric Exposure Risk (AETHER)</a:t>
                      </a:r>
                    </a:p>
                  </a:txBody>
                  <a:tcPr marR="6350" marT="6350" marB="0" anchor="ctr"/>
                </a:tc>
                <a:extLst>
                  <a:ext uri="{0D108BD9-81ED-4DB2-BD59-A6C34878D82A}">
                    <a16:rowId xmlns:a16="http://schemas.microsoft.com/office/drawing/2014/main" val="3252906568"/>
                  </a:ext>
                </a:extLst>
              </a:tr>
            </a:tbl>
          </a:graphicData>
        </a:graphic>
      </p:graphicFrame>
      <p:pic>
        <p:nvPicPr>
          <p:cNvPr id="21" name="Picture 20">
            <a:extLst>
              <a:ext uri="{FF2B5EF4-FFF2-40B4-BE49-F238E27FC236}">
                <a16:creationId xmlns:a16="http://schemas.microsoft.com/office/drawing/2014/main" id="{A227A846-F4F1-4DF5-BA0F-3BC1157CD8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0229" y="111840"/>
            <a:ext cx="632786" cy="632786"/>
          </a:xfrm>
          <a:prstGeom prst="rect">
            <a:avLst/>
          </a:prstGeom>
        </p:spPr>
      </p:pic>
      <p:pic>
        <p:nvPicPr>
          <p:cNvPr id="37" name="Picture 36" descr="Graphical user interface&#10;&#10;Description automatically generated">
            <a:extLst>
              <a:ext uri="{FF2B5EF4-FFF2-40B4-BE49-F238E27FC236}">
                <a16:creationId xmlns:a16="http://schemas.microsoft.com/office/drawing/2014/main" id="{FAF8368C-24D3-4B1F-B680-386FDCF92D8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87025" y="1005792"/>
            <a:ext cx="2364141" cy="2393929"/>
          </a:xfrm>
          <a:prstGeom prst="rect">
            <a:avLst/>
          </a:prstGeom>
          <a:ln>
            <a:solidFill>
              <a:schemeClr val="bg1"/>
            </a:solidFill>
          </a:ln>
        </p:spPr>
      </p:pic>
      <p:pic>
        <p:nvPicPr>
          <p:cNvPr id="29" name="Picture 28" descr="Graphical user interface&#10;&#10;Description automatically generated">
            <a:extLst>
              <a:ext uri="{FF2B5EF4-FFF2-40B4-BE49-F238E27FC236}">
                <a16:creationId xmlns:a16="http://schemas.microsoft.com/office/drawing/2014/main" id="{32BD96B7-8A04-4404-B680-5C7A6144D4E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567489" y="3139622"/>
            <a:ext cx="3277464" cy="2309198"/>
          </a:xfrm>
          <a:prstGeom prst="rect">
            <a:avLst/>
          </a:prstGeom>
          <a:ln>
            <a:solidFill>
              <a:schemeClr val="bg1"/>
            </a:solidFill>
          </a:ln>
        </p:spPr>
      </p:pic>
      <p:sp>
        <p:nvSpPr>
          <p:cNvPr id="40" name="Rectangle 39">
            <a:extLst>
              <a:ext uri="{FF2B5EF4-FFF2-40B4-BE49-F238E27FC236}">
                <a16:creationId xmlns:a16="http://schemas.microsoft.com/office/drawing/2014/main" id="{0BCA47E9-EA0E-4414-9B6A-1B58F3BF8CA2}"/>
              </a:ext>
            </a:extLst>
          </p:cNvPr>
          <p:cNvSpPr/>
          <p:nvPr/>
        </p:nvSpPr>
        <p:spPr>
          <a:xfrm>
            <a:off x="8702774" y="5104976"/>
            <a:ext cx="3142179" cy="400110"/>
          </a:xfrm>
          <a:prstGeom prst="rect">
            <a:avLst/>
          </a:prstGeom>
          <a:solidFill>
            <a:schemeClr val="tx1">
              <a:alpha val="29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PersEIDS Testing in APACHE</a:t>
            </a:r>
          </a:p>
        </p:txBody>
      </p:sp>
      <p:pic>
        <p:nvPicPr>
          <p:cNvPr id="41" name="Picture 40" descr="A picture containing indoor&#10;&#10;Description automatically generated">
            <a:extLst>
              <a:ext uri="{FF2B5EF4-FFF2-40B4-BE49-F238E27FC236}">
                <a16:creationId xmlns:a16="http://schemas.microsoft.com/office/drawing/2014/main" id="{B16BBB56-3E6A-4180-915F-E430053EF4A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8355902" y="1334896"/>
            <a:ext cx="1994196" cy="1571024"/>
          </a:xfrm>
          <a:prstGeom prst="rect">
            <a:avLst/>
          </a:prstGeom>
          <a:ln>
            <a:solidFill>
              <a:schemeClr val="bg1"/>
            </a:solidFill>
          </a:ln>
        </p:spPr>
      </p:pic>
      <p:sp>
        <p:nvSpPr>
          <p:cNvPr id="4" name="Footer Placeholder 1">
            <a:extLst>
              <a:ext uri="{FF2B5EF4-FFF2-40B4-BE49-F238E27FC236}">
                <a16:creationId xmlns:a16="http://schemas.microsoft.com/office/drawing/2014/main" id="{575152CC-9DD5-521D-BABF-172EA997FAE9}"/>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Abercromby, F.J., et. al., NASA Crew Health &amp; Performance Capability Development for Exploration: 2022-2023 Overview - 52</a:t>
            </a:r>
            <a:r>
              <a:rPr kumimoji="0" lang="en-US" sz="900" b="0" i="0" u="none" strike="noStrike" kern="1200" cap="none" spc="0" normalizeH="0" baseline="30000" noProof="0" dirty="0">
                <a:ln>
                  <a:noFill/>
                </a:ln>
                <a:solidFill>
                  <a:prstClr val="white"/>
                </a:solidFill>
                <a:effectLst/>
                <a:uLnTx/>
                <a:uFillTx/>
                <a:latin typeface="Calibri"/>
                <a:ea typeface="+mn-ea"/>
                <a:cs typeface="+mn-cs"/>
              </a:rPr>
              <a:t>nd</a:t>
            </a:r>
            <a:r>
              <a:rPr kumimoji="0" lang="en-US" sz="9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ICES-2023-255, July 16-20, 2023</a:t>
            </a:r>
          </a:p>
        </p:txBody>
      </p:sp>
      <p:pic>
        <p:nvPicPr>
          <p:cNvPr id="6" name="Picture 5">
            <a:extLst>
              <a:ext uri="{FF2B5EF4-FFF2-40B4-BE49-F238E27FC236}">
                <a16:creationId xmlns:a16="http://schemas.microsoft.com/office/drawing/2014/main" id="{4F2C8E11-8B16-7C8E-CD21-B1175F46B2F6}"/>
              </a:ext>
            </a:extLst>
          </p:cNvPr>
          <p:cNvPicPr>
            <a:picLocks noChangeAspect="1"/>
          </p:cNvPicPr>
          <p:nvPr/>
        </p:nvPicPr>
        <p:blipFill>
          <a:blip r:embed="rId8"/>
          <a:stretch>
            <a:fillRect/>
          </a:stretch>
        </p:blipFill>
        <p:spPr>
          <a:xfrm>
            <a:off x="5266065" y="1130122"/>
            <a:ext cx="3257550" cy="2381250"/>
          </a:xfrm>
          <a:prstGeom prst="rect">
            <a:avLst/>
          </a:prstGeom>
        </p:spPr>
      </p:pic>
      <p:sp>
        <p:nvSpPr>
          <p:cNvPr id="5" name="Slide Number Placeholder 3">
            <a:extLst>
              <a:ext uri="{FF2B5EF4-FFF2-40B4-BE49-F238E27FC236}">
                <a16:creationId xmlns:a16="http://schemas.microsoft.com/office/drawing/2014/main" id="{4EEFA2D5-E215-BE4B-ACD4-48A98880A0D7}"/>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47446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a:extLst>
              <a:ext uri="{FF2B5EF4-FFF2-40B4-BE49-F238E27FC236}">
                <a16:creationId xmlns:a16="http://schemas.microsoft.com/office/drawing/2014/main" id="{E9E57EEE-900B-4FFB-8B81-1C524D9FECD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E0EE6CD0-ABCF-4D13-A461-F54CBD845E36}"/>
              </a:ext>
            </a:extLst>
          </p:cNvPr>
          <p:cNvSpPr/>
          <p:nvPr/>
        </p:nvSpPr>
        <p:spPr>
          <a:xfrm>
            <a:off x="369371" y="2185952"/>
            <a:ext cx="5022677" cy="2881347"/>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6" name="Content Placeholder 7">
            <a:extLst>
              <a:ext uri="{FF2B5EF4-FFF2-40B4-BE49-F238E27FC236}">
                <a16:creationId xmlns:a16="http://schemas.microsoft.com/office/drawing/2014/main" id="{55F4BE45-167A-42A6-A5E4-BA6FD748887C}"/>
              </a:ext>
            </a:extLst>
          </p:cNvPr>
          <p:cNvSpPr txBox="1">
            <a:spLocks/>
          </p:cNvSpPr>
          <p:nvPr/>
        </p:nvSpPr>
        <p:spPr>
          <a:xfrm>
            <a:off x="382763" y="2454276"/>
            <a:ext cx="3573572" cy="923330"/>
          </a:xfrm>
          <a:prstGeom prst="rect">
            <a:avLst/>
          </a:prstGeom>
          <a:noFill/>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Advanced Resistive Exercise Device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COLBERT (treadmill)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CEVIS (cycle ergometer)</a:t>
            </a:r>
          </a:p>
        </p:txBody>
      </p:sp>
      <p:sp>
        <p:nvSpPr>
          <p:cNvPr id="60" name="Rectangle 59">
            <a:extLst>
              <a:ext uri="{FF2B5EF4-FFF2-40B4-BE49-F238E27FC236}">
                <a16:creationId xmlns:a16="http://schemas.microsoft.com/office/drawing/2014/main" id="{AAFC2D8B-207C-4A4D-B6C6-D48EB125F29C}"/>
              </a:ext>
            </a:extLst>
          </p:cNvPr>
          <p:cNvSpPr/>
          <p:nvPr/>
        </p:nvSpPr>
        <p:spPr>
          <a:xfrm>
            <a:off x="3583381" y="2356989"/>
            <a:ext cx="218522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Times New Roman" panose="02020603050405020304" pitchFamily="18" charset="0"/>
              </a:rPr>
              <a:t>Mass: ~4300 lbs </a:t>
            </a:r>
            <a:r>
              <a:rPr kumimoji="0" lang="en-US" sz="2000" b="0" i="0" u="none" strike="noStrike" kern="1200" cap="none" spc="0" normalizeH="0" baseline="30000" noProof="0" dirty="0">
                <a:ln>
                  <a:noFill/>
                </a:ln>
                <a:solidFill>
                  <a:srgbClr val="FFFFFF"/>
                </a:solidFill>
                <a:effectLst/>
                <a:uLnTx/>
                <a:uFillTx/>
                <a:latin typeface="Agency FB" panose="020B0503020202020204" pitchFamily="34"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Times New Roman" panose="02020603050405020304" pitchFamily="18" charset="0"/>
              </a:rPr>
              <a:t>Volume: ~19 m</a:t>
            </a:r>
            <a:r>
              <a:rPr kumimoji="0" lang="en-US" sz="2000" b="0" i="0" u="none" strike="noStrike" kern="1200" cap="none" spc="0" normalizeH="0" baseline="30000" noProof="0" dirty="0">
                <a:ln>
                  <a:noFill/>
                </a:ln>
                <a:solidFill>
                  <a:srgbClr val="FFFFFF"/>
                </a:solidFill>
                <a:effectLst/>
                <a:uLnTx/>
                <a:uFillTx/>
                <a:latin typeface="Agency FB" panose="020B0503020202020204" pitchFamily="34" charset="0"/>
                <a:ea typeface="+mn-ea"/>
                <a:cs typeface="Times New Roman" panose="02020603050405020304" pitchFamily="18" charset="0"/>
              </a:rPr>
              <a:t>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Times New Roman" panose="02020603050405020304" pitchFamily="18" charset="0"/>
              </a:rPr>
              <a:t>Power: ~2100 Watts</a:t>
            </a:r>
          </a:p>
        </p:txBody>
      </p:sp>
      <p:sp>
        <p:nvSpPr>
          <p:cNvPr id="62" name="Right Brace 61">
            <a:extLst>
              <a:ext uri="{FF2B5EF4-FFF2-40B4-BE49-F238E27FC236}">
                <a16:creationId xmlns:a16="http://schemas.microsoft.com/office/drawing/2014/main" id="{CB33BA9B-C3AF-4623-B99F-958C5D8E8DDF}"/>
              </a:ext>
            </a:extLst>
          </p:cNvPr>
          <p:cNvSpPr/>
          <p:nvPr/>
        </p:nvSpPr>
        <p:spPr>
          <a:xfrm>
            <a:off x="3222978" y="2364371"/>
            <a:ext cx="362467" cy="1000530"/>
          </a:xfrm>
          <a:prstGeom prst="rightBrace">
            <a:avLst/>
          </a:prstGeom>
          <a:noFill/>
          <a:ln w="63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gency FB" panose="020B0503020202020204" pitchFamily="34" charset="0"/>
              <a:ea typeface="+mn-ea"/>
              <a:cs typeface="+mn-cs"/>
            </a:endParaRPr>
          </a:p>
        </p:txBody>
      </p:sp>
      <p:sp>
        <p:nvSpPr>
          <p:cNvPr id="66" name="TextBox 65">
            <a:extLst>
              <a:ext uri="{FF2B5EF4-FFF2-40B4-BE49-F238E27FC236}">
                <a16:creationId xmlns:a16="http://schemas.microsoft.com/office/drawing/2014/main" id="{C83D807E-00F6-4B7B-9B4B-3B4BF4ACF76E}"/>
              </a:ext>
            </a:extLst>
          </p:cNvPr>
          <p:cNvSpPr txBox="1"/>
          <p:nvPr/>
        </p:nvSpPr>
        <p:spPr>
          <a:xfrm>
            <a:off x="5610463" y="-45558"/>
            <a:ext cx="651963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Exercise devices and other technologies to mitigate the effects of spaceflight on crew health &amp; performance</a:t>
            </a:r>
          </a:p>
        </p:txBody>
      </p:sp>
      <p:sp>
        <p:nvSpPr>
          <p:cNvPr id="72" name="Rectangle: Diagonal Corners Snipped 71">
            <a:extLst>
              <a:ext uri="{FF2B5EF4-FFF2-40B4-BE49-F238E27FC236}">
                <a16:creationId xmlns:a16="http://schemas.microsoft.com/office/drawing/2014/main" id="{F5034999-1DE8-4B0F-8CA2-92E47C295864}"/>
              </a:ext>
            </a:extLst>
          </p:cNvPr>
          <p:cNvSpPr/>
          <p:nvPr/>
        </p:nvSpPr>
        <p:spPr>
          <a:xfrm>
            <a:off x="381000" y="67431"/>
            <a:ext cx="5011048" cy="746339"/>
          </a:xfrm>
          <a:prstGeom prst="snip2DiagRect">
            <a:avLst>
              <a:gd name="adj1" fmla="val 0"/>
              <a:gd name="adj2" fmla="val 29429"/>
            </a:avLst>
          </a:prstGeom>
          <a:solidFill>
            <a:srgbClr val="DABD18"/>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CREW HEALTH COUNTER-MEASURES</a:t>
            </a:r>
          </a:p>
        </p:txBody>
      </p:sp>
      <p:pic>
        <p:nvPicPr>
          <p:cNvPr id="73" name="Picture 72">
            <a:extLst>
              <a:ext uri="{FF2B5EF4-FFF2-40B4-BE49-F238E27FC236}">
                <a16:creationId xmlns:a16="http://schemas.microsoft.com/office/drawing/2014/main" id="{904CAA38-22FB-4D74-BDD2-9D5D820FC3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985" y="107811"/>
            <a:ext cx="635000" cy="635000"/>
          </a:xfrm>
          <a:prstGeom prst="rect">
            <a:avLst/>
          </a:prstGeom>
        </p:spPr>
      </p:pic>
      <p:sp>
        <p:nvSpPr>
          <p:cNvPr id="74" name="TextBox 53">
            <a:extLst>
              <a:ext uri="{FF2B5EF4-FFF2-40B4-BE49-F238E27FC236}">
                <a16:creationId xmlns:a16="http://schemas.microsoft.com/office/drawing/2014/main" id="{4B0ED4CB-8F5E-492C-B6C7-111C77A686D8}"/>
              </a:ext>
            </a:extLst>
          </p:cNvPr>
          <p:cNvSpPr txBox="1"/>
          <p:nvPr/>
        </p:nvSpPr>
        <p:spPr>
          <a:xfrm>
            <a:off x="369371" y="901187"/>
            <a:ext cx="5002729" cy="1205403"/>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Reduced mass and volume; increased reliability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Maintain/monitor fitness in-flight to enable unassisted landing egress &amp; EVA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Validated lunar &amp; Mars fitness standards (incl. sensorimotor)</a:t>
            </a:r>
          </a:p>
        </p:txBody>
      </p:sp>
      <p:sp>
        <p:nvSpPr>
          <p:cNvPr id="26" name="TextBox 25">
            <a:extLst>
              <a:ext uri="{FF2B5EF4-FFF2-40B4-BE49-F238E27FC236}">
                <a16:creationId xmlns:a16="http://schemas.microsoft.com/office/drawing/2014/main" id="{EF8859EC-E775-430D-A1B8-FFE4587006E5}"/>
              </a:ext>
            </a:extLst>
          </p:cNvPr>
          <p:cNvSpPr txBox="1"/>
          <p:nvPr/>
        </p:nvSpPr>
        <p:spPr>
          <a:xfrm>
            <a:off x="539759" y="2185953"/>
            <a:ext cx="622882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16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graphicFrame>
        <p:nvGraphicFramePr>
          <p:cNvPr id="5" name="Table 4">
            <a:extLst>
              <a:ext uri="{FF2B5EF4-FFF2-40B4-BE49-F238E27FC236}">
                <a16:creationId xmlns:a16="http://schemas.microsoft.com/office/drawing/2014/main" id="{83B22E72-17B3-4D6F-9EE3-B49825D31790}"/>
              </a:ext>
            </a:extLst>
          </p:cNvPr>
          <p:cNvGraphicFramePr>
            <a:graphicFrameLocks noGrp="1"/>
          </p:cNvGraphicFramePr>
          <p:nvPr/>
        </p:nvGraphicFramePr>
        <p:xfrm>
          <a:off x="369371" y="5210297"/>
          <a:ext cx="11522362" cy="1522730"/>
        </p:xfrm>
        <a:graphic>
          <a:graphicData uri="http://schemas.openxmlformats.org/drawingml/2006/table">
            <a:tbl>
              <a:tblPr firstRow="1">
                <a:tableStyleId>{5C22544A-7EE6-4342-B048-85BDC9FD1C3A}</a:tableStyleId>
              </a:tblPr>
              <a:tblGrid>
                <a:gridCol w="3681097">
                  <a:extLst>
                    <a:ext uri="{9D8B030D-6E8A-4147-A177-3AD203B41FA5}">
                      <a16:colId xmlns:a16="http://schemas.microsoft.com/office/drawing/2014/main" val="1665169984"/>
                    </a:ext>
                  </a:extLst>
                </a:gridCol>
                <a:gridCol w="1080692">
                  <a:extLst>
                    <a:ext uri="{9D8B030D-6E8A-4147-A177-3AD203B41FA5}">
                      <a16:colId xmlns:a16="http://schemas.microsoft.com/office/drawing/2014/main" val="2250071550"/>
                    </a:ext>
                  </a:extLst>
                </a:gridCol>
                <a:gridCol w="1936527">
                  <a:extLst>
                    <a:ext uri="{9D8B030D-6E8A-4147-A177-3AD203B41FA5}">
                      <a16:colId xmlns:a16="http://schemas.microsoft.com/office/drawing/2014/main" val="105556663"/>
                    </a:ext>
                  </a:extLst>
                </a:gridCol>
                <a:gridCol w="4824046">
                  <a:extLst>
                    <a:ext uri="{9D8B030D-6E8A-4147-A177-3AD203B41FA5}">
                      <a16:colId xmlns:a16="http://schemas.microsoft.com/office/drawing/2014/main" val="1672272332"/>
                    </a:ext>
                  </a:extLst>
                </a:gridCol>
              </a:tblGrid>
              <a:tr h="271780">
                <a:tc>
                  <a:txBody>
                    <a:bodyPr/>
                    <a:lstStyle/>
                    <a:p>
                      <a:pPr algn="l" fontAlgn="ctr"/>
                      <a:r>
                        <a:rPr lang="en-US" sz="1600" b="1" i="0" u="none" strike="noStrike" dirty="0">
                          <a:solidFill>
                            <a:schemeClr val="bg1"/>
                          </a:solidFill>
                          <a:effectLst/>
                          <a:latin typeface="Agency FB" panose="020B0503020202020204" pitchFamily="34" charset="0"/>
                        </a:rPr>
                        <a:t>Capability Gap</a:t>
                      </a:r>
                    </a:p>
                  </a:txBody>
                  <a:tcPr marR="6350" marT="6350" marB="0" anchor="ctr">
                    <a:solidFill>
                      <a:srgbClr val="DABD18"/>
                    </a:solidFill>
                  </a:tcPr>
                </a:tc>
                <a:tc>
                  <a:txBody>
                    <a:bodyPr/>
                    <a:lstStyle/>
                    <a:p>
                      <a:pPr algn="ctr" fontAlgn="ctr"/>
                      <a:r>
                        <a:rPr lang="en-US" sz="1600" b="1" i="0" u="none" strike="noStrike" dirty="0">
                          <a:solidFill>
                            <a:schemeClr val="bg1"/>
                          </a:solidFill>
                          <a:effectLst/>
                          <a:latin typeface="Agency FB" panose="020B0503020202020204" pitchFamily="34" charset="0"/>
                        </a:rPr>
                        <a:t>Gaps</a:t>
                      </a:r>
                    </a:p>
                  </a:txBody>
                  <a:tcPr marR="6350" marT="6350" marB="0" anchor="ctr">
                    <a:solidFill>
                      <a:srgbClr val="DABD18"/>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i="0" u="none" strike="noStrike" dirty="0">
                          <a:solidFill>
                            <a:schemeClr val="bg1"/>
                          </a:solidFill>
                          <a:effectLst/>
                          <a:latin typeface="Agency FB" panose="020B0503020202020204" pitchFamily="34" charset="0"/>
                        </a:rPr>
                        <a:t>Priority</a:t>
                      </a:r>
                    </a:p>
                  </a:txBody>
                  <a:tcPr marR="6350" marT="6350" marB="0" anchor="ctr">
                    <a:solidFill>
                      <a:srgbClr val="DABD18"/>
                    </a:solidFill>
                  </a:tcPr>
                </a:tc>
                <a:tc>
                  <a:txBody>
                    <a:bodyPr/>
                    <a:lstStyle/>
                    <a:p>
                      <a:pPr algn="l" fontAlgn="ctr"/>
                      <a:r>
                        <a:rPr lang="en-US" sz="1600" b="1" i="0" u="none" strike="noStrike" dirty="0">
                          <a:solidFill>
                            <a:schemeClr val="bg1"/>
                          </a:solidFill>
                          <a:effectLst/>
                          <a:latin typeface="Agency FB" panose="020B0503020202020204" pitchFamily="34" charset="0"/>
                        </a:rPr>
                        <a:t>Projects</a:t>
                      </a:r>
                    </a:p>
                  </a:txBody>
                  <a:tcPr marR="6350" marT="6350" marB="0" anchor="ctr">
                    <a:solidFill>
                      <a:srgbClr val="DABD18"/>
                    </a:solidFill>
                  </a:tcPr>
                </a:tc>
                <a:extLst>
                  <a:ext uri="{0D108BD9-81ED-4DB2-BD59-A6C34878D82A}">
                    <a16:rowId xmlns:a16="http://schemas.microsoft.com/office/drawing/2014/main" val="2323646384"/>
                  </a:ext>
                </a:extLst>
              </a:tr>
              <a:tr h="184150">
                <a:tc>
                  <a:txBody>
                    <a:bodyPr/>
                    <a:lstStyle/>
                    <a:p>
                      <a:pPr algn="l" fontAlgn="ctr"/>
                      <a:r>
                        <a:rPr lang="en-US" sz="1600" u="none" strike="noStrike" dirty="0">
                          <a:effectLst/>
                          <a:latin typeface="Agency FB" panose="020B0503020202020204" pitchFamily="34" charset="0"/>
                        </a:rPr>
                        <a:t>CHC and Performance Informatics</a:t>
                      </a:r>
                      <a:endParaRPr lang="en-US" sz="1600" b="1" i="0" u="none" strike="noStrike" dirty="0">
                        <a:solidFill>
                          <a:srgbClr val="000000"/>
                        </a:solidFill>
                        <a:effectLst/>
                        <a:latin typeface="Agency FB" panose="020B0503020202020204" pitchFamily="34" charset="0"/>
                      </a:endParaRP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2954</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EPIC / HERMES</a:t>
                      </a:r>
                    </a:p>
                  </a:txBody>
                  <a:tcPr marR="6350" marT="6350" marB="0" anchor="ctr"/>
                </a:tc>
                <a:extLst>
                  <a:ext uri="{0D108BD9-81ED-4DB2-BD59-A6C34878D82A}">
                    <a16:rowId xmlns:a16="http://schemas.microsoft.com/office/drawing/2014/main" val="786870165"/>
                  </a:ext>
                </a:extLst>
              </a:tr>
              <a:tr h="184150">
                <a:tc>
                  <a:txBody>
                    <a:bodyPr/>
                    <a:lstStyle/>
                    <a:p>
                      <a:pPr algn="l" fontAlgn="ctr"/>
                      <a:r>
                        <a:rPr lang="en-US" sz="1600" u="none" strike="noStrike" dirty="0">
                          <a:effectLst/>
                          <a:latin typeface="Agency FB" panose="020B0503020202020204" pitchFamily="34" charset="0"/>
                        </a:rPr>
                        <a:t>Expl. Exercise System</a:t>
                      </a:r>
                      <a:endParaRPr lang="en-US" sz="1600" b="1" i="0" u="none" strike="noStrike" dirty="0">
                        <a:solidFill>
                          <a:srgbClr val="000000"/>
                        </a:solidFill>
                        <a:effectLst/>
                        <a:latin typeface="Agency FB" panose="020B0503020202020204" pitchFamily="34" charset="0"/>
                      </a:endParaRP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2952; 2947</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E4D (ESA) | Ex VIS | Zero-T2 Study </a:t>
                      </a:r>
                    </a:p>
                  </a:txBody>
                  <a:tcPr marR="6350" marT="6350" marB="0" anchor="ctr"/>
                </a:tc>
                <a:extLst>
                  <a:ext uri="{0D108BD9-81ED-4DB2-BD59-A6C34878D82A}">
                    <a16:rowId xmlns:a16="http://schemas.microsoft.com/office/drawing/2014/main" val="1078056637"/>
                  </a:ext>
                </a:extLst>
              </a:tr>
              <a:tr h="184150">
                <a:tc>
                  <a:txBody>
                    <a:bodyPr/>
                    <a:lstStyle/>
                    <a:p>
                      <a:pPr algn="l" fontAlgn="ctr"/>
                      <a:r>
                        <a:rPr lang="en-US" sz="1600" u="none" strike="noStrike" dirty="0">
                          <a:effectLst/>
                          <a:latin typeface="Agency FB" panose="020B0503020202020204" pitchFamily="34" charset="0"/>
                        </a:rPr>
                        <a:t>Expl. Sensorimotor Countermeasures (CM) </a:t>
                      </a:r>
                      <a:endParaRPr lang="en-US" sz="1600" b="1" i="0" u="none" strike="noStrike" dirty="0">
                        <a:solidFill>
                          <a:srgbClr val="000000"/>
                        </a:solidFill>
                        <a:effectLst/>
                        <a:latin typeface="Agency FB" panose="020B0503020202020204" pitchFamily="34" charset="0"/>
                      </a:endParaRP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3492</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Balance Board</a:t>
                      </a:r>
                    </a:p>
                  </a:txBody>
                  <a:tcPr marR="6350" marT="6350" marB="0" anchor="ctr"/>
                </a:tc>
                <a:extLst>
                  <a:ext uri="{0D108BD9-81ED-4DB2-BD59-A6C34878D82A}">
                    <a16:rowId xmlns:a16="http://schemas.microsoft.com/office/drawing/2014/main" val="1525518738"/>
                  </a:ext>
                </a:extLst>
              </a:tr>
              <a:tr h="184150">
                <a:tc>
                  <a:txBody>
                    <a:bodyPr/>
                    <a:lstStyle/>
                    <a:p>
                      <a:pPr algn="l" fontAlgn="ctr"/>
                      <a:r>
                        <a:rPr lang="en-US" sz="1600" u="none" strike="noStrike" dirty="0">
                          <a:effectLst/>
                          <a:latin typeface="Agency FB" panose="020B0503020202020204" pitchFamily="34" charset="0"/>
                        </a:rPr>
                        <a:t>Expl. Cardiovascular CM</a:t>
                      </a:r>
                      <a:endParaRPr lang="en-US" sz="1600" b="1" i="0" u="none" strike="noStrike" dirty="0">
                        <a:solidFill>
                          <a:srgbClr val="000000"/>
                        </a:solidFill>
                        <a:effectLst/>
                        <a:latin typeface="Agency FB" panose="020B0503020202020204" pitchFamily="34" charset="0"/>
                      </a:endParaRP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3514</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Mid-term Enhancing</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Fluid Loading Protocol | Orthostatic Intolerance Garment</a:t>
                      </a:r>
                    </a:p>
                  </a:txBody>
                  <a:tcPr marR="6350" marT="6350" marB="0" anchor="ctr"/>
                </a:tc>
                <a:extLst>
                  <a:ext uri="{0D108BD9-81ED-4DB2-BD59-A6C34878D82A}">
                    <a16:rowId xmlns:a16="http://schemas.microsoft.com/office/drawing/2014/main" val="3252906568"/>
                  </a:ext>
                </a:extLst>
              </a:tr>
              <a:tr h="109617">
                <a:tc>
                  <a:txBody>
                    <a:bodyPr/>
                    <a:lstStyle/>
                    <a:p>
                      <a:pPr algn="l" fontAlgn="ctr"/>
                      <a:r>
                        <a:rPr lang="en-US" sz="1600" u="none" strike="noStrike" dirty="0">
                          <a:effectLst/>
                          <a:latin typeface="Agency FB" panose="020B0503020202020204" pitchFamily="34" charset="0"/>
                        </a:rPr>
                        <a:t>Expl. </a:t>
                      </a:r>
                      <a:r>
                        <a:rPr lang="en-US" sz="1600" b="0" i="0" u="none" strike="noStrike" dirty="0">
                          <a:solidFill>
                            <a:srgbClr val="000000"/>
                          </a:solidFill>
                          <a:effectLst/>
                          <a:latin typeface="Agency FB" panose="020B0503020202020204" pitchFamily="34" charset="0"/>
                        </a:rPr>
                        <a:t>Behavioral Health &amp; Performance CM </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New</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TBD</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BHP Roadmap in definition</a:t>
                      </a:r>
                    </a:p>
                  </a:txBody>
                  <a:tcPr marR="6350" marT="6350" marB="0" anchor="ctr"/>
                </a:tc>
                <a:extLst>
                  <a:ext uri="{0D108BD9-81ED-4DB2-BD59-A6C34878D82A}">
                    <a16:rowId xmlns:a16="http://schemas.microsoft.com/office/drawing/2014/main" val="1578657231"/>
                  </a:ext>
                </a:extLst>
              </a:tr>
            </a:tbl>
          </a:graphicData>
        </a:graphic>
      </p:graphicFrame>
      <p:pic>
        <p:nvPicPr>
          <p:cNvPr id="35" name="Picture 6" descr="NASA - Expedition 32 Flight Engineer Sunita Williams">
            <a:extLst>
              <a:ext uri="{FF2B5EF4-FFF2-40B4-BE49-F238E27FC236}">
                <a16:creationId xmlns:a16="http://schemas.microsoft.com/office/drawing/2014/main" id="{5238EFDF-3FDD-45E0-A5B9-B6FFC888CAE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46671" y="3463119"/>
            <a:ext cx="876805" cy="150876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6" name="Picture 4" descr="NASA's advanced Resistive Exercise Device (aRED) for the ISS">
            <a:extLst>
              <a:ext uri="{FF2B5EF4-FFF2-40B4-BE49-F238E27FC236}">
                <a16:creationId xmlns:a16="http://schemas.microsoft.com/office/drawing/2014/main" id="{69628CEF-C9A4-43A2-85F7-42FD9FA05E7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977514" y="3463119"/>
            <a:ext cx="1322126" cy="150876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7" name="Picture 8" descr="NASA astronaut Sunita Williams exercises on a treadmill aboard the ISS.">
            <a:extLst>
              <a:ext uri="{FF2B5EF4-FFF2-40B4-BE49-F238E27FC236}">
                <a16:creationId xmlns:a16="http://schemas.microsoft.com/office/drawing/2014/main" id="{0CCA619D-66CB-49C3-9B2B-C37CA968D87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53678" y="3463119"/>
            <a:ext cx="1451565" cy="150876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761FBD6C-CFA3-4E1C-95DA-8E99BB717562}"/>
              </a:ext>
            </a:extLst>
          </p:cNvPr>
          <p:cNvSpPr/>
          <p:nvPr/>
        </p:nvSpPr>
        <p:spPr>
          <a:xfrm>
            <a:off x="5697551" y="901187"/>
            <a:ext cx="6194182" cy="4152660"/>
          </a:xfrm>
          <a:prstGeom prst="rect">
            <a:avLst/>
          </a:prstGeom>
          <a:solidFill>
            <a:srgbClr val="DABD18"/>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p>
            <a:pPr marL="625475" marR="0" lvl="0" indent="-55563"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57" name="Rectangle 56">
            <a:extLst>
              <a:ext uri="{FF2B5EF4-FFF2-40B4-BE49-F238E27FC236}">
                <a16:creationId xmlns:a16="http://schemas.microsoft.com/office/drawing/2014/main" id="{0E6F5388-EAF2-4018-ADC8-23BD61EAC0C4}"/>
              </a:ext>
            </a:extLst>
          </p:cNvPr>
          <p:cNvSpPr/>
          <p:nvPr/>
        </p:nvSpPr>
        <p:spPr>
          <a:xfrm>
            <a:off x="7825675" y="4648427"/>
            <a:ext cx="4249261"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ESA’s E4D Exercise Device Prototype</a:t>
            </a:r>
          </a:p>
        </p:txBody>
      </p:sp>
      <p:pic>
        <p:nvPicPr>
          <p:cNvPr id="59" name="Picture 58">
            <a:extLst>
              <a:ext uri="{FF2B5EF4-FFF2-40B4-BE49-F238E27FC236}">
                <a16:creationId xmlns:a16="http://schemas.microsoft.com/office/drawing/2014/main" id="{D97B8820-148B-4BD5-8D2D-0C212E35449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422711" y="1033115"/>
            <a:ext cx="3339775" cy="3611481"/>
          </a:xfrm>
          <a:prstGeom prst="rect">
            <a:avLst/>
          </a:prstGeom>
        </p:spPr>
      </p:pic>
      <p:pic>
        <p:nvPicPr>
          <p:cNvPr id="28" name="Picture 27" descr="Graphical user interface&#10;&#10;Description automatically generated">
            <a:extLst>
              <a:ext uri="{FF2B5EF4-FFF2-40B4-BE49-F238E27FC236}">
                <a16:creationId xmlns:a16="http://schemas.microsoft.com/office/drawing/2014/main" id="{7FC63E63-E766-4835-98AF-748252EA5B9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14736" y="3033930"/>
            <a:ext cx="2441356" cy="1616554"/>
          </a:xfrm>
          <a:prstGeom prst="rect">
            <a:avLst/>
          </a:prstGeom>
          <a:ln>
            <a:solidFill>
              <a:schemeClr val="bg1"/>
            </a:solidFill>
          </a:ln>
        </p:spPr>
      </p:pic>
      <p:pic>
        <p:nvPicPr>
          <p:cNvPr id="29" name="Picture 28" descr="Graphical user interface&#10;&#10;Description automatically generated">
            <a:extLst>
              <a:ext uri="{FF2B5EF4-FFF2-40B4-BE49-F238E27FC236}">
                <a16:creationId xmlns:a16="http://schemas.microsoft.com/office/drawing/2014/main" id="{7AB3BD52-5101-45B1-9D2A-8FC80D0F74D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799419" y="1026410"/>
            <a:ext cx="2486327" cy="1660631"/>
          </a:xfrm>
          <a:prstGeom prst="rect">
            <a:avLst/>
          </a:prstGeom>
        </p:spPr>
      </p:pic>
      <p:sp>
        <p:nvSpPr>
          <p:cNvPr id="41" name="Rectangle 40">
            <a:extLst>
              <a:ext uri="{FF2B5EF4-FFF2-40B4-BE49-F238E27FC236}">
                <a16:creationId xmlns:a16="http://schemas.microsoft.com/office/drawing/2014/main" id="{B5DA8398-91D1-40C6-9FCA-FED4268F7391}"/>
              </a:ext>
            </a:extLst>
          </p:cNvPr>
          <p:cNvSpPr/>
          <p:nvPr/>
        </p:nvSpPr>
        <p:spPr>
          <a:xfrm>
            <a:off x="5704414" y="4644596"/>
            <a:ext cx="2690011"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Sensorimotor Balance Board</a:t>
            </a:r>
          </a:p>
        </p:txBody>
      </p:sp>
      <p:sp>
        <p:nvSpPr>
          <p:cNvPr id="42" name="Rectangle 41">
            <a:extLst>
              <a:ext uri="{FF2B5EF4-FFF2-40B4-BE49-F238E27FC236}">
                <a16:creationId xmlns:a16="http://schemas.microsoft.com/office/drawing/2014/main" id="{61BCD7CE-7295-423D-8BAC-7D51D4932A00}"/>
              </a:ext>
            </a:extLst>
          </p:cNvPr>
          <p:cNvSpPr/>
          <p:nvPr/>
        </p:nvSpPr>
        <p:spPr>
          <a:xfrm>
            <a:off x="5713026" y="2643645"/>
            <a:ext cx="25925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EPIC / HERMES Informatics</a:t>
            </a:r>
          </a:p>
        </p:txBody>
      </p:sp>
      <p:sp>
        <p:nvSpPr>
          <p:cNvPr id="9" name="Arrow: Right 8">
            <a:extLst>
              <a:ext uri="{FF2B5EF4-FFF2-40B4-BE49-F238E27FC236}">
                <a16:creationId xmlns:a16="http://schemas.microsoft.com/office/drawing/2014/main" id="{B026DAA7-2898-439C-9303-683A6F2F5472}"/>
              </a:ext>
            </a:extLst>
          </p:cNvPr>
          <p:cNvSpPr/>
          <p:nvPr/>
        </p:nvSpPr>
        <p:spPr>
          <a:xfrm>
            <a:off x="5195853" y="2434483"/>
            <a:ext cx="626759" cy="6659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3" name="Footer Placeholder 1">
            <a:extLst>
              <a:ext uri="{FF2B5EF4-FFF2-40B4-BE49-F238E27FC236}">
                <a16:creationId xmlns:a16="http://schemas.microsoft.com/office/drawing/2014/main" id="{31264439-46E6-E51A-6EBD-8632A2B9A343}"/>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Abercromby, F.J., et. al., NASA Crew Health &amp; Performance Capability Development for Exploration: 2022-2023 Overview - 52</a:t>
            </a:r>
            <a:r>
              <a:rPr kumimoji="0" lang="en-US" sz="900" b="0" i="0" u="none" strike="noStrike" kern="1200" cap="none" spc="0" normalizeH="0" baseline="30000" noProof="0" dirty="0">
                <a:ln>
                  <a:noFill/>
                </a:ln>
                <a:solidFill>
                  <a:prstClr val="white"/>
                </a:solidFill>
                <a:effectLst/>
                <a:uLnTx/>
                <a:uFillTx/>
                <a:latin typeface="Calibri"/>
                <a:ea typeface="+mn-ea"/>
                <a:cs typeface="+mn-cs"/>
              </a:rPr>
              <a:t>nd</a:t>
            </a:r>
            <a:r>
              <a:rPr kumimoji="0" lang="en-US" sz="9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ICES-2023-255, July 16-20, 2023</a:t>
            </a:r>
          </a:p>
        </p:txBody>
      </p:sp>
      <p:sp>
        <p:nvSpPr>
          <p:cNvPr id="4" name="Slide Number Placeholder 3">
            <a:extLst>
              <a:ext uri="{FF2B5EF4-FFF2-40B4-BE49-F238E27FC236}">
                <a16:creationId xmlns:a16="http://schemas.microsoft.com/office/drawing/2014/main" id="{3EDD7F95-46E8-19DF-1156-FC2E021D3C0A}"/>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345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Manual Operation 1">
            <a:extLst>
              <a:ext uri="{FF2B5EF4-FFF2-40B4-BE49-F238E27FC236}">
                <a16:creationId xmlns:a16="http://schemas.microsoft.com/office/drawing/2014/main" id="{AB106211-9028-4640-A253-8C9C9177B306}"/>
              </a:ext>
            </a:extLst>
          </p:cNvPr>
          <p:cNvSpPr/>
          <p:nvPr/>
        </p:nvSpPr>
        <p:spPr>
          <a:xfrm rot="5400000">
            <a:off x="5241015" y="-127680"/>
            <a:ext cx="6464981" cy="735534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7069"/>
              <a:gd name="connsiteX1" fmla="*/ 10000 w 10000"/>
              <a:gd name="connsiteY1" fmla="*/ 0 h 17069"/>
              <a:gd name="connsiteX2" fmla="*/ 8000 w 10000"/>
              <a:gd name="connsiteY2" fmla="*/ 10000 h 17069"/>
              <a:gd name="connsiteX3" fmla="*/ 2724 w 10000"/>
              <a:gd name="connsiteY3" fmla="*/ 17069 h 17069"/>
              <a:gd name="connsiteX4" fmla="*/ 0 w 10000"/>
              <a:gd name="connsiteY4" fmla="*/ 0 h 17069"/>
              <a:gd name="connsiteX0" fmla="*/ 0 w 10000"/>
              <a:gd name="connsiteY0" fmla="*/ 0 h 17120"/>
              <a:gd name="connsiteX1" fmla="*/ 10000 w 10000"/>
              <a:gd name="connsiteY1" fmla="*/ 0 h 17120"/>
              <a:gd name="connsiteX2" fmla="*/ 8539 w 10000"/>
              <a:gd name="connsiteY2" fmla="*/ 17120 h 17120"/>
              <a:gd name="connsiteX3" fmla="*/ 2724 w 10000"/>
              <a:gd name="connsiteY3" fmla="*/ 17069 h 17120"/>
              <a:gd name="connsiteX4" fmla="*/ 0 w 10000"/>
              <a:gd name="connsiteY4" fmla="*/ 0 h 1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7120">
                <a:moveTo>
                  <a:pt x="0" y="0"/>
                </a:moveTo>
                <a:lnTo>
                  <a:pt x="10000" y="0"/>
                </a:lnTo>
                <a:lnTo>
                  <a:pt x="8539" y="17120"/>
                </a:lnTo>
                <a:lnTo>
                  <a:pt x="2724" y="17069"/>
                </a:lnTo>
                <a:lnTo>
                  <a:pt x="0" y="0"/>
                </a:lnTo>
                <a:close/>
              </a:path>
            </a:pathLst>
          </a:custGeom>
          <a:solidFill>
            <a:srgbClr val="17375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585041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Protocols, technology, and supplies to address in-mission medical conditions</a:t>
            </a: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25950" y="2056837"/>
            <a:ext cx="4104536" cy="2326092"/>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Conventional medical capabilities with real-time supervision &amp; support always available from ground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Regular resupply of consumables and replacement of equipment as needed</a:t>
            </a: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17375E"/>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EXPLORATION MEDICAL</a:t>
            </a:r>
          </a:p>
        </p:txBody>
      </p:sp>
      <p:pic>
        <p:nvPicPr>
          <p:cNvPr id="22" name="Picture 21">
            <a:extLst>
              <a:ext uri="{FF2B5EF4-FFF2-40B4-BE49-F238E27FC236}">
                <a16:creationId xmlns:a16="http://schemas.microsoft.com/office/drawing/2014/main" id="{5D56A0F0-84B5-40DA-BD08-94721D30657D}"/>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757216" y="164248"/>
            <a:ext cx="574438" cy="587203"/>
          </a:xfrm>
          <a:prstGeom prst="rect">
            <a:avLst/>
          </a:prstGeom>
        </p:spPr>
      </p:pic>
      <p:sp>
        <p:nvSpPr>
          <p:cNvPr id="27" name="TextBox 26">
            <a:extLst>
              <a:ext uri="{FF2B5EF4-FFF2-40B4-BE49-F238E27FC236}">
                <a16:creationId xmlns:a16="http://schemas.microsoft.com/office/drawing/2014/main" id="{612ABC9B-507D-413B-9CA4-083B84282E4D}"/>
              </a:ext>
            </a:extLst>
          </p:cNvPr>
          <p:cNvSpPr txBox="1"/>
          <p:nvPr/>
        </p:nvSpPr>
        <p:spPr>
          <a:xfrm>
            <a:off x="495517" y="2105741"/>
            <a:ext cx="622882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6" name="TextBox 53">
            <a:extLst>
              <a:ext uri="{FF2B5EF4-FFF2-40B4-BE49-F238E27FC236}">
                <a16:creationId xmlns:a16="http://schemas.microsoft.com/office/drawing/2014/main" id="{0B0587ED-81D8-4EE3-9DC5-530EC3B83BFC}"/>
              </a:ext>
            </a:extLst>
          </p:cNvPr>
          <p:cNvSpPr txBox="1"/>
          <p:nvPr/>
        </p:nvSpPr>
        <p:spPr>
          <a:xfrm>
            <a:off x="330198" y="1016013"/>
            <a:ext cx="7725361" cy="918717"/>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In-flight diagnostics and treatment for 100 of 120 medical risk conditions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Autonomous medical skill and &amp; decision support systems</a:t>
            </a:r>
          </a:p>
        </p:txBody>
      </p:sp>
      <p:pic>
        <p:nvPicPr>
          <p:cNvPr id="32" name="Picture 31" descr="Graphical user interface&#10;&#10;Description automatically generated">
            <a:extLst>
              <a:ext uri="{FF2B5EF4-FFF2-40B4-BE49-F238E27FC236}">
                <a16:creationId xmlns:a16="http://schemas.microsoft.com/office/drawing/2014/main" id="{C8502CE7-F80B-43F6-91FE-50B3708A0D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8627" y="2208606"/>
            <a:ext cx="2966932" cy="1977955"/>
          </a:xfrm>
          <a:prstGeom prst="rect">
            <a:avLst/>
          </a:prstGeom>
          <a:ln>
            <a:solidFill>
              <a:schemeClr val="bg1"/>
            </a:solidFill>
          </a:ln>
        </p:spPr>
      </p:pic>
      <p:pic>
        <p:nvPicPr>
          <p:cNvPr id="31" name="Picture 30" descr="A picture containing engine&#10;&#10;Description automatically generated">
            <a:extLst>
              <a:ext uri="{FF2B5EF4-FFF2-40B4-BE49-F238E27FC236}">
                <a16:creationId xmlns:a16="http://schemas.microsoft.com/office/drawing/2014/main" id="{D1B015A2-DD58-442D-AE07-9845B9F183D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33089" y="2090208"/>
            <a:ext cx="4126378" cy="3038527"/>
          </a:xfrm>
          <a:prstGeom prst="rect">
            <a:avLst/>
          </a:prstGeom>
          <a:ln>
            <a:solidFill>
              <a:schemeClr val="bg1"/>
            </a:solidFill>
          </a:ln>
        </p:spPr>
      </p:pic>
      <p:pic>
        <p:nvPicPr>
          <p:cNvPr id="30" name="Picture 29" descr="A picture containing person, person, indoor&#10;&#10;Description automatically generated">
            <a:extLst>
              <a:ext uri="{FF2B5EF4-FFF2-40B4-BE49-F238E27FC236}">
                <a16:creationId xmlns:a16="http://schemas.microsoft.com/office/drawing/2014/main" id="{AE08D52B-01F5-4C54-AED8-BECAE52B6E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61050" y="644457"/>
            <a:ext cx="2852342" cy="1901561"/>
          </a:xfrm>
          <a:prstGeom prst="rect">
            <a:avLst/>
          </a:prstGeom>
          <a:ln>
            <a:solidFill>
              <a:schemeClr val="bg1"/>
            </a:solidFill>
          </a:ln>
        </p:spPr>
      </p:pic>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nvGraphicFramePr>
        <p:xfrm>
          <a:off x="347720" y="4713362"/>
          <a:ext cx="11399806" cy="1925958"/>
        </p:xfrm>
        <a:graphic>
          <a:graphicData uri="http://schemas.openxmlformats.org/drawingml/2006/table">
            <a:tbl>
              <a:tblPr firstRow="1">
                <a:tableStyleId>{00A15C55-8517-42AA-B614-E9B94910E393}</a:tableStyleId>
              </a:tblPr>
              <a:tblGrid>
                <a:gridCol w="3967706">
                  <a:extLst>
                    <a:ext uri="{9D8B030D-6E8A-4147-A177-3AD203B41FA5}">
                      <a16:colId xmlns:a16="http://schemas.microsoft.com/office/drawing/2014/main" val="1665169984"/>
                    </a:ext>
                  </a:extLst>
                </a:gridCol>
                <a:gridCol w="898275">
                  <a:extLst>
                    <a:ext uri="{9D8B030D-6E8A-4147-A177-3AD203B41FA5}">
                      <a16:colId xmlns:a16="http://schemas.microsoft.com/office/drawing/2014/main" val="2250071550"/>
                    </a:ext>
                  </a:extLst>
                </a:gridCol>
                <a:gridCol w="1492453">
                  <a:extLst>
                    <a:ext uri="{9D8B030D-6E8A-4147-A177-3AD203B41FA5}">
                      <a16:colId xmlns:a16="http://schemas.microsoft.com/office/drawing/2014/main" val="105556663"/>
                    </a:ext>
                  </a:extLst>
                </a:gridCol>
                <a:gridCol w="5041372">
                  <a:extLst>
                    <a:ext uri="{9D8B030D-6E8A-4147-A177-3AD203B41FA5}">
                      <a16:colId xmlns:a16="http://schemas.microsoft.com/office/drawing/2014/main" val="1672272332"/>
                    </a:ext>
                  </a:extLst>
                </a:gridCol>
              </a:tblGrid>
              <a:tr h="297370">
                <a:tc>
                  <a:txBody>
                    <a:bodyPr/>
                    <a:lstStyle/>
                    <a:p>
                      <a:pPr algn="l" fontAlgn="ctr"/>
                      <a:r>
                        <a:rPr lang="en-US" sz="1600" b="1" u="none" strike="noStrike" dirty="0">
                          <a:solidFill>
                            <a:schemeClr val="bg1"/>
                          </a:solidFill>
                          <a:effectLst/>
                          <a:latin typeface="Agency FB" panose="020B0503020202020204" pitchFamily="34" charset="0"/>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algn="ctr" fontAlgn="ctr"/>
                      <a:r>
                        <a:rPr lang="en-US" sz="1600" b="1" u="none" strike="noStrike" dirty="0">
                          <a:solidFill>
                            <a:schemeClr val="bg1"/>
                          </a:solidFill>
                          <a:effectLst/>
                          <a:latin typeface="Agency FB" panose="020B0503020202020204" pitchFamily="34" charset="0"/>
                        </a:rPr>
                        <a:t>Gaps</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gency FB" panose="020B0503020202020204" pitchFamily="34" charset="0"/>
                        </a:rPr>
                        <a:t>Priority</a:t>
                      </a:r>
                      <a:endParaRPr lang="en-US" sz="1600" b="1" i="0" u="none" strike="noStrike" dirty="0">
                        <a:solidFill>
                          <a:schemeClr val="bg1"/>
                        </a:solidFill>
                        <a:effectLst/>
                        <a:latin typeface="Agency FB" panose="020B0503020202020204" pitchFamily="34" charset="0"/>
                      </a:endParaRPr>
                    </a:p>
                  </a:txBody>
                  <a:tcPr marR="6350" marT="6350" marB="0" anchor="ctr"/>
                </a:tc>
                <a:tc>
                  <a:txBody>
                    <a:bodyPr/>
                    <a:lstStyle/>
                    <a:p>
                      <a:pPr algn="l" fontAlgn="ctr"/>
                      <a:r>
                        <a:rPr lang="en-US" sz="1600" b="1" u="none" strike="noStrike" dirty="0">
                          <a:solidFill>
                            <a:schemeClr val="bg1"/>
                          </a:solidFill>
                          <a:effectLst/>
                          <a:latin typeface="Agency FB" panose="020B0503020202020204" pitchFamily="34" charset="0"/>
                        </a:rPr>
                        <a:t>Projects</a:t>
                      </a:r>
                      <a:endParaRPr lang="en-US" sz="1600" b="1" i="0" u="none" strike="noStrike" dirty="0">
                        <a:solidFill>
                          <a:schemeClr val="bg1"/>
                        </a:solidFill>
                        <a:effectLst/>
                        <a:latin typeface="Agency FB" panose="020B0503020202020204" pitchFamily="34" charset="0"/>
                      </a:endParaRPr>
                    </a:p>
                  </a:txBody>
                  <a:tcPr marR="6350" marT="6350" marB="0" anchor="ctr"/>
                </a:tc>
                <a:extLst>
                  <a:ext uri="{0D108BD9-81ED-4DB2-BD59-A6C34878D82A}">
                    <a16:rowId xmlns:a16="http://schemas.microsoft.com/office/drawing/2014/main" val="2323646384"/>
                  </a:ext>
                </a:extLst>
              </a:tr>
              <a:tr h="540547">
                <a:tc>
                  <a:txBody>
                    <a:bodyPr/>
                    <a:lstStyle/>
                    <a:p>
                      <a:pPr algn="l" fontAlgn="ctr"/>
                      <a:r>
                        <a:rPr lang="en-US" sz="1600" b="0" i="0" u="none" strike="noStrike" dirty="0">
                          <a:solidFill>
                            <a:srgbClr val="000000"/>
                          </a:solidFill>
                          <a:effectLst/>
                          <a:latin typeface="Agency FB" panose="020B0503020202020204" pitchFamily="34" charset="0"/>
                        </a:rPr>
                        <a:t>Imaging, Diagnostics &amp; Treatment </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2950</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Regenerable IV Fluid Device Development (Mini IVGEN); Multifunctional Integrated Medical Device; SANS Diagnostic Devices; Mini X-ray;</a:t>
                      </a:r>
                    </a:p>
                  </a:txBody>
                  <a:tcPr marR="6350" marT="6350" marB="0" anchor="ctr"/>
                </a:tc>
                <a:extLst>
                  <a:ext uri="{0D108BD9-81ED-4DB2-BD59-A6C34878D82A}">
                    <a16:rowId xmlns:a16="http://schemas.microsoft.com/office/drawing/2014/main" val="577843799"/>
                  </a:ext>
                </a:extLst>
              </a:tr>
              <a:tr h="540547">
                <a:tc>
                  <a:txBody>
                    <a:bodyPr/>
                    <a:lstStyle/>
                    <a:p>
                      <a:pPr algn="l" fontAlgn="ctr"/>
                      <a:r>
                        <a:rPr lang="en-US" sz="1600" b="0" i="0" u="none" strike="noStrike" dirty="0">
                          <a:solidFill>
                            <a:srgbClr val="000000"/>
                          </a:solidFill>
                          <a:effectLst/>
                          <a:latin typeface="Agency FB" panose="020B0503020202020204" pitchFamily="34" charset="0"/>
                        </a:rPr>
                        <a:t>Medical Ops Decision Support &amp; Informatics</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2904; 2905</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Automated Medical Inventory System (AMIS); Ex. Electronic Heath Record; Hololens Tech Demo; CHP Integrated Data Architecture</a:t>
                      </a:r>
                    </a:p>
                  </a:txBody>
                  <a:tcPr marR="6350" marT="6350" marB="0" anchor="ctr"/>
                </a:tc>
                <a:extLst>
                  <a:ext uri="{0D108BD9-81ED-4DB2-BD59-A6C34878D82A}">
                    <a16:rowId xmlns:a16="http://schemas.microsoft.com/office/drawing/2014/main" val="786870165"/>
                  </a:ext>
                </a:extLst>
              </a:tr>
              <a:tr h="27374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Long-Duration Pharmaceuticals</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3508</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Mid-term Enabling </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Medications Vacuum Testing; Exploration Formulary </a:t>
                      </a:r>
                    </a:p>
                  </a:txBody>
                  <a:tcPr marR="6350" marT="6350" marB="0" anchor="ctr"/>
                </a:tc>
                <a:extLst>
                  <a:ext uri="{0D108BD9-81ED-4DB2-BD59-A6C34878D82A}">
                    <a16:rowId xmlns:a16="http://schemas.microsoft.com/office/drawing/2014/main" val="1525518738"/>
                  </a:ext>
                </a:extLst>
              </a:tr>
              <a:tr h="273747">
                <a:tc>
                  <a:txBody>
                    <a:bodyPr/>
                    <a:lstStyle/>
                    <a:p>
                      <a:pPr algn="l" fontAlgn="ctr"/>
                      <a:r>
                        <a:rPr lang="en-US" sz="1600" b="0" i="0" u="none" strike="noStrike" dirty="0">
                          <a:solidFill>
                            <a:srgbClr val="000000"/>
                          </a:solidFill>
                          <a:effectLst/>
                          <a:latin typeface="Agency FB" panose="020B0503020202020204" pitchFamily="34" charset="0"/>
                        </a:rPr>
                        <a:t>Behavioral Health and Performance Medical Technologies</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2911</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dirty="0">
                          <a:solidFill>
                            <a:srgbClr val="000000"/>
                          </a:solidFill>
                          <a:effectLst/>
                          <a:latin typeface="Agency FB" panose="020B0503020202020204" pitchFamily="34" charset="0"/>
                        </a:rPr>
                        <a:t>Autonomous BHP Diagnostic/Treatment Aides</a:t>
                      </a:r>
                    </a:p>
                  </a:txBody>
                  <a:tcPr marR="6350" marT="6350" marB="0" anchor="ctr"/>
                </a:tc>
                <a:extLst>
                  <a:ext uri="{0D108BD9-81ED-4DB2-BD59-A6C34878D82A}">
                    <a16:rowId xmlns:a16="http://schemas.microsoft.com/office/drawing/2014/main" val="3252906568"/>
                  </a:ext>
                </a:extLst>
              </a:tr>
            </a:tbl>
          </a:graphicData>
        </a:graphic>
      </p:graphicFrame>
      <p:sp>
        <p:nvSpPr>
          <p:cNvPr id="33" name="Rectangle 32">
            <a:extLst>
              <a:ext uri="{FF2B5EF4-FFF2-40B4-BE49-F238E27FC236}">
                <a16:creationId xmlns:a16="http://schemas.microsoft.com/office/drawing/2014/main" id="{FE90C747-0103-4CF4-BCCC-AE2BAF4EFFE5}"/>
              </a:ext>
            </a:extLst>
          </p:cNvPr>
          <p:cNvSpPr/>
          <p:nvPr/>
        </p:nvSpPr>
        <p:spPr>
          <a:xfrm>
            <a:off x="5068211" y="4167484"/>
            <a:ext cx="2864878"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Multi-functional Medical Devices</a:t>
            </a:r>
          </a:p>
        </p:txBody>
      </p:sp>
      <p:sp>
        <p:nvSpPr>
          <p:cNvPr id="34" name="Rectangle 33">
            <a:extLst>
              <a:ext uri="{FF2B5EF4-FFF2-40B4-BE49-F238E27FC236}">
                <a16:creationId xmlns:a16="http://schemas.microsoft.com/office/drawing/2014/main" id="{2F2E561E-0ACA-4C84-A8E3-F45A674581EA}"/>
              </a:ext>
            </a:extLst>
          </p:cNvPr>
          <p:cNvSpPr/>
          <p:nvPr/>
        </p:nvSpPr>
        <p:spPr>
          <a:xfrm>
            <a:off x="10520790" y="1407258"/>
            <a:ext cx="1226736" cy="1015663"/>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Long-Duration Pharma</a:t>
            </a:r>
          </a:p>
        </p:txBody>
      </p:sp>
      <p:sp>
        <p:nvSpPr>
          <p:cNvPr id="35" name="Rectangle 34">
            <a:extLst>
              <a:ext uri="{FF2B5EF4-FFF2-40B4-BE49-F238E27FC236}">
                <a16:creationId xmlns:a16="http://schemas.microsoft.com/office/drawing/2014/main" id="{F212B664-FBC3-4C06-9ACF-E90DD45FF97E}"/>
              </a:ext>
            </a:extLst>
          </p:cNvPr>
          <p:cNvSpPr/>
          <p:nvPr/>
        </p:nvSpPr>
        <p:spPr>
          <a:xfrm>
            <a:off x="7933089" y="4313252"/>
            <a:ext cx="365716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BHP Diagnostics &amp; Treatment Aides</a:t>
            </a:r>
          </a:p>
        </p:txBody>
      </p:sp>
      <p:sp>
        <p:nvSpPr>
          <p:cNvPr id="4" name="Footer Placeholder 1">
            <a:extLst>
              <a:ext uri="{FF2B5EF4-FFF2-40B4-BE49-F238E27FC236}">
                <a16:creationId xmlns:a16="http://schemas.microsoft.com/office/drawing/2014/main" id="{D4CA3799-B9DB-2BDA-CE70-335A773BC687}"/>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Abercromby, F.J., et. al., NASA Crew Health &amp; Performance Capability Development for Exploration: 2022-2023 Overview - 52</a:t>
            </a:r>
            <a:r>
              <a:rPr kumimoji="0" lang="en-US" sz="900" b="0" i="0" u="none" strike="noStrike" kern="1200" cap="none" spc="0" normalizeH="0" baseline="30000" noProof="0" dirty="0">
                <a:ln>
                  <a:noFill/>
                </a:ln>
                <a:solidFill>
                  <a:prstClr val="white"/>
                </a:solidFill>
                <a:effectLst/>
                <a:uLnTx/>
                <a:uFillTx/>
                <a:latin typeface="Calibri"/>
                <a:ea typeface="+mn-ea"/>
                <a:cs typeface="+mn-cs"/>
              </a:rPr>
              <a:t>nd</a:t>
            </a:r>
            <a:r>
              <a:rPr kumimoji="0" lang="en-US" sz="900" b="0" i="0" u="none" strike="noStrike" kern="1200" cap="none" spc="0" normalizeH="0" baseline="0" noProof="0" dirty="0">
                <a:ln>
                  <a:noFill/>
                </a:ln>
                <a:solidFill>
                  <a:prstClr val="white"/>
                </a:solidFill>
                <a:effectLst/>
                <a:uLnTx/>
                <a:uFillTx/>
                <a:latin typeface="Calibri"/>
                <a:ea typeface="+mn-ea"/>
                <a:cs typeface="+mn-cs"/>
              </a:rPr>
              <a:t> International Conference on Environmental Systems, ICES-2023-255, July 16-20, 2023</a:t>
            </a:r>
          </a:p>
        </p:txBody>
      </p:sp>
      <p:sp>
        <p:nvSpPr>
          <p:cNvPr id="5" name="Slide Number Placeholder 3">
            <a:extLst>
              <a:ext uri="{FF2B5EF4-FFF2-40B4-BE49-F238E27FC236}">
                <a16:creationId xmlns:a16="http://schemas.microsoft.com/office/drawing/2014/main" id="{73CDD5E3-F7C9-0A3F-AF7E-3B7D5375075B}"/>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03992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7030A0"/>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gency FB" panose="020B0503020202020204" pitchFamily="34" charset="0"/>
                <a:ea typeface="+mn-ea"/>
                <a:cs typeface="+mn-cs"/>
              </a:rPr>
              <a:t>Radiation Protection</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nvGraphicFramePr>
        <p:xfrm>
          <a:off x="347720" y="4713362"/>
          <a:ext cx="11491258" cy="1927969"/>
        </p:xfrm>
        <a:graphic>
          <a:graphicData uri="http://schemas.openxmlformats.org/drawingml/2006/table">
            <a:tbl>
              <a:tblPr firstRow="1">
                <a:tableStyleId>{00A15C55-8517-42AA-B614-E9B94910E393}</a:tableStyleId>
              </a:tblPr>
              <a:tblGrid>
                <a:gridCol w="3999536">
                  <a:extLst>
                    <a:ext uri="{9D8B030D-6E8A-4147-A177-3AD203B41FA5}">
                      <a16:colId xmlns:a16="http://schemas.microsoft.com/office/drawing/2014/main" val="1665169984"/>
                    </a:ext>
                  </a:extLst>
                </a:gridCol>
                <a:gridCol w="905481">
                  <a:extLst>
                    <a:ext uri="{9D8B030D-6E8A-4147-A177-3AD203B41FA5}">
                      <a16:colId xmlns:a16="http://schemas.microsoft.com/office/drawing/2014/main" val="2250071550"/>
                    </a:ext>
                  </a:extLst>
                </a:gridCol>
                <a:gridCol w="1504426">
                  <a:extLst>
                    <a:ext uri="{9D8B030D-6E8A-4147-A177-3AD203B41FA5}">
                      <a16:colId xmlns:a16="http://schemas.microsoft.com/office/drawing/2014/main" val="105556663"/>
                    </a:ext>
                  </a:extLst>
                </a:gridCol>
                <a:gridCol w="5081815">
                  <a:extLst>
                    <a:ext uri="{9D8B030D-6E8A-4147-A177-3AD203B41FA5}">
                      <a16:colId xmlns:a16="http://schemas.microsoft.com/office/drawing/2014/main" val="1672272332"/>
                    </a:ext>
                  </a:extLst>
                </a:gridCol>
              </a:tblGrid>
              <a:tr h="297370">
                <a:tc>
                  <a:txBody>
                    <a:bodyPr/>
                    <a:lstStyle/>
                    <a:p>
                      <a:pPr algn="l" fontAlgn="ctr"/>
                      <a:r>
                        <a:rPr lang="en-US" sz="1600" b="1" u="none" strike="noStrike">
                          <a:solidFill>
                            <a:schemeClr val="bg1"/>
                          </a:solidFill>
                          <a:effectLst/>
                          <a:latin typeface="Agency FB" panose="020B0503020202020204" pitchFamily="34" charset="0"/>
                        </a:rPr>
                        <a:t>Capability Gap</a:t>
                      </a:r>
                      <a:endParaRPr lang="en-US" sz="1600" b="1" i="0" u="none" strike="noStrike">
                        <a:solidFill>
                          <a:schemeClr val="bg1"/>
                        </a:solidFill>
                        <a:effectLst/>
                        <a:latin typeface="Agency FB" panose="020B0503020202020204" pitchFamily="34" charset="0"/>
                      </a:endParaRPr>
                    </a:p>
                  </a:txBody>
                  <a:tcPr marR="6350" marT="6350" marB="0" anchor="ctr">
                    <a:solidFill>
                      <a:srgbClr val="7030A0"/>
                    </a:solidFill>
                  </a:tcPr>
                </a:tc>
                <a:tc>
                  <a:txBody>
                    <a:bodyPr/>
                    <a:lstStyle/>
                    <a:p>
                      <a:pPr algn="ctr" fontAlgn="ctr"/>
                      <a:r>
                        <a:rPr lang="en-US" sz="1600" b="1" u="none" strike="noStrike">
                          <a:solidFill>
                            <a:schemeClr val="bg1"/>
                          </a:solidFill>
                          <a:effectLst/>
                          <a:latin typeface="Agency FB" panose="020B0503020202020204" pitchFamily="34" charset="0"/>
                        </a:rPr>
                        <a:t>Gaps</a:t>
                      </a:r>
                      <a:endParaRPr lang="en-US" sz="1600" b="1" i="0" u="none" strike="noStrike">
                        <a:solidFill>
                          <a:schemeClr val="bg1"/>
                        </a:solidFill>
                        <a:effectLst/>
                        <a:latin typeface="Agency FB" panose="020B0503020202020204" pitchFamily="34" charset="0"/>
                      </a:endParaRPr>
                    </a:p>
                  </a:txBody>
                  <a:tcPr marR="6350" marT="6350" marB="0" anchor="ctr">
                    <a:solidFill>
                      <a:srgbClr val="7030A0"/>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a:solidFill>
                            <a:schemeClr val="bg1"/>
                          </a:solidFill>
                          <a:effectLst/>
                          <a:latin typeface="Agency FB" panose="020B0503020202020204" pitchFamily="34" charset="0"/>
                        </a:rPr>
                        <a:t>Priority</a:t>
                      </a:r>
                      <a:endParaRPr lang="en-US" sz="1600" b="1" i="0" u="none" strike="noStrike">
                        <a:solidFill>
                          <a:schemeClr val="bg1"/>
                        </a:solidFill>
                        <a:effectLst/>
                        <a:latin typeface="Agency FB" panose="020B0503020202020204" pitchFamily="34" charset="0"/>
                      </a:endParaRPr>
                    </a:p>
                  </a:txBody>
                  <a:tcPr marR="6350" marT="6350" marB="0" anchor="ctr">
                    <a:solidFill>
                      <a:srgbClr val="7030A0"/>
                    </a:solidFill>
                  </a:tcPr>
                </a:tc>
                <a:tc>
                  <a:txBody>
                    <a:bodyPr/>
                    <a:lstStyle/>
                    <a:p>
                      <a:pPr algn="l" fontAlgn="ctr"/>
                      <a:r>
                        <a:rPr lang="en-US" sz="1600" b="1" u="none" strike="noStrike">
                          <a:solidFill>
                            <a:schemeClr val="bg1"/>
                          </a:solidFill>
                          <a:effectLst/>
                          <a:latin typeface="Agency FB" panose="020B0503020202020204" pitchFamily="34" charset="0"/>
                        </a:rPr>
                        <a:t>Projects</a:t>
                      </a:r>
                      <a:endParaRPr lang="en-US" sz="1600" b="1" i="0" u="none" strike="noStrike">
                        <a:solidFill>
                          <a:schemeClr val="bg1"/>
                        </a:solidFill>
                        <a:effectLst/>
                        <a:latin typeface="Agency FB" panose="020B0503020202020204" pitchFamily="34" charset="0"/>
                      </a:endParaRPr>
                    </a:p>
                  </a:txBody>
                  <a:tcPr marR="6350" marT="6350" marB="0" anchor="ctr">
                    <a:solidFill>
                      <a:srgbClr val="7030A0"/>
                    </a:solidFill>
                  </a:tcPr>
                </a:tc>
                <a:extLst>
                  <a:ext uri="{0D108BD9-81ED-4DB2-BD59-A6C34878D82A}">
                    <a16:rowId xmlns:a16="http://schemas.microsoft.com/office/drawing/2014/main" val="2323646384"/>
                  </a:ext>
                </a:extLst>
              </a:tr>
              <a:tr h="379415">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Solar Particle Events: Radiation models and forecasting</a:t>
                      </a:r>
                    </a:p>
                  </a:txBody>
                  <a:tcPr marL="9525" marR="9525" marT="9525" marB="0" anchor="ctr"/>
                </a:tc>
                <a:tc>
                  <a:txBody>
                    <a:bodyPr/>
                    <a:lstStyle/>
                    <a:p>
                      <a:pPr marL="0" algn="ctr"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2936</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Near-term Enabling</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Probabilistic, peak flux, and time profile scoreboard</a:t>
                      </a:r>
                    </a:p>
                  </a:txBody>
                  <a:tcPr marL="9525" marR="9525" marT="9525" marB="0" anchor="ctr"/>
                </a:tc>
                <a:extLst>
                  <a:ext uri="{0D108BD9-81ED-4DB2-BD59-A6C34878D82A}">
                    <a16:rowId xmlns:a16="http://schemas.microsoft.com/office/drawing/2014/main" val="1916619749"/>
                  </a:ext>
                </a:extLst>
              </a:tr>
              <a:tr h="368969">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Active Shielding: Combined GCR with protection from SPEs</a:t>
                      </a:r>
                    </a:p>
                  </a:txBody>
                  <a:tcPr marL="9525" marR="9525" marT="9525" marB="0" anchor="ctr"/>
                </a:tc>
                <a:tc>
                  <a:txBody>
                    <a:bodyPr/>
                    <a:lstStyle/>
                    <a:p>
                      <a:pPr marL="0" algn="ctr"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2917</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Near-term Enhancing</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RADWORKS active shield modeling and technology development</a:t>
                      </a:r>
                    </a:p>
                  </a:txBody>
                  <a:tcPr marL="9525" marR="9525" marT="9525" marB="0" anchor="ctr"/>
                </a:tc>
                <a:extLst>
                  <a:ext uri="{0D108BD9-81ED-4DB2-BD59-A6C34878D82A}">
                    <a16:rowId xmlns:a16="http://schemas.microsoft.com/office/drawing/2014/main" val="1577984144"/>
                  </a:ext>
                </a:extLst>
              </a:tr>
              <a:tr h="385010">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Onboard Dosimetry Systems: Charged Particle Alert</a:t>
                      </a:r>
                    </a:p>
                  </a:txBody>
                  <a:tcPr marL="9525" marR="9525" marT="9525" marB="0" anchor="ctr"/>
                </a:tc>
                <a:tc>
                  <a:txBody>
                    <a:bodyPr/>
                    <a:lstStyle/>
                    <a:p>
                      <a:pPr marL="0" algn="ctr"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3295</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Mid-term Enabling</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Active Personal Dosimetry for EVA &amp; IVA</a:t>
                      </a:r>
                    </a:p>
                  </a:txBody>
                  <a:tcPr marL="9525" marR="9525" marT="9525" marB="0" anchor="ctr"/>
                </a:tc>
                <a:extLst>
                  <a:ext uri="{0D108BD9-81ED-4DB2-BD59-A6C34878D82A}">
                    <a16:rowId xmlns:a16="http://schemas.microsoft.com/office/drawing/2014/main" val="3062295452"/>
                  </a:ext>
                </a:extLst>
              </a:tr>
              <a:tr h="273747">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Earth-independent Space Weather Forecast and Crew Alert Systems </a:t>
                      </a:r>
                    </a:p>
                  </a:txBody>
                  <a:tcPr marL="9525" marR="9525" marT="9525" marB="0" anchor="ctr"/>
                </a:tc>
                <a:tc>
                  <a:txBody>
                    <a:bodyPr/>
                    <a:lstStyle/>
                    <a:p>
                      <a:pPr marL="0" algn="ctr"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2915</a:t>
                      </a:r>
                    </a:p>
                  </a:txBody>
                  <a:tcPr marL="9525" marR="9525" marT="9525" marB="0" anchor="ctr"/>
                </a:tc>
                <a:tc>
                  <a:txBody>
                    <a:bodyPr/>
                    <a:lstStyle/>
                    <a:p>
                      <a:pPr marL="0" algn="l" defTabSz="914400" rtl="0" eaLnBrk="1" fontAlgn="ctr" latinLnBrk="0" hangingPunct="1"/>
                      <a:r>
                        <a:rPr lang="en-US" sz="1600" b="0" i="0" u="none" strike="noStrike" kern="1200">
                          <a:solidFill>
                            <a:srgbClr val="000000"/>
                          </a:solidFill>
                          <a:effectLst/>
                          <a:latin typeface="Agency FB" panose="020B0503020202020204" pitchFamily="34" charset="0"/>
                          <a:ea typeface="+mn-ea"/>
                          <a:cs typeface="+mn-cs"/>
                        </a:rPr>
                        <a:t>Mid-term Enabling</a:t>
                      </a:r>
                    </a:p>
                  </a:txBody>
                  <a:tcPr marL="9525" marR="9525" marT="9525" marB="0" anchor="ctr"/>
                </a:tc>
                <a:tc>
                  <a:txBody>
                    <a:bodyPr/>
                    <a:lstStyle/>
                    <a:p>
                      <a:pPr marL="0" algn="l" defTabSz="914400" rtl="0" eaLnBrk="1" fontAlgn="ctr" latinLnBrk="0" hangingPunct="1"/>
                      <a:r>
                        <a:rPr lang="en-US" sz="1600" b="0" i="0" u="none" strike="noStrike" kern="1200" dirty="0">
                          <a:solidFill>
                            <a:srgbClr val="000000"/>
                          </a:solidFill>
                          <a:effectLst/>
                          <a:latin typeface="Agency FB" panose="020B0503020202020204" pitchFamily="34" charset="0"/>
                          <a:ea typeface="+mn-ea"/>
                          <a:cs typeface="+mn-cs"/>
                        </a:rPr>
                        <a:t>Sensor technology testing and data analysis using HERMES SMD payload</a:t>
                      </a:r>
                    </a:p>
                  </a:txBody>
                  <a:tcPr marL="9525" marR="9525" marT="9525" marB="0" anchor="ctr"/>
                </a:tc>
                <a:extLst>
                  <a:ext uri="{0D108BD9-81ED-4DB2-BD59-A6C34878D82A}">
                    <a16:rowId xmlns:a16="http://schemas.microsoft.com/office/drawing/2014/main" val="3252906568"/>
                  </a:ext>
                </a:extLst>
              </a:tr>
            </a:tbl>
          </a:graphicData>
        </a:graphic>
      </p:graphicFrame>
      <p:pic>
        <p:nvPicPr>
          <p:cNvPr id="1026" name="Picture 2">
            <a:extLst>
              <a:ext uri="{FF2B5EF4-FFF2-40B4-BE49-F238E27FC236}">
                <a16:creationId xmlns:a16="http://schemas.microsoft.com/office/drawing/2014/main" id="{75193D69-D788-3B08-26EB-89F03EA352B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7216" y="150983"/>
            <a:ext cx="638175" cy="6381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1C9AA498-8679-480B-9174-7DCC464D254C}"/>
              </a:ext>
            </a:extLst>
          </p:cNvPr>
          <p:cNvGrpSpPr/>
          <p:nvPr/>
        </p:nvGrpSpPr>
        <p:grpSpPr>
          <a:xfrm>
            <a:off x="5747427" y="867453"/>
            <a:ext cx="6091550" cy="3739131"/>
            <a:chOff x="5720060" y="984897"/>
            <a:chExt cx="6141742" cy="3797671"/>
          </a:xfrm>
        </p:grpSpPr>
        <p:sp>
          <p:nvSpPr>
            <p:cNvPr id="5" name="Rectangle 4">
              <a:extLst>
                <a:ext uri="{FF2B5EF4-FFF2-40B4-BE49-F238E27FC236}">
                  <a16:creationId xmlns:a16="http://schemas.microsoft.com/office/drawing/2014/main" id="{B76A6C2B-6220-1EAF-575E-2316D8488688}"/>
                </a:ext>
              </a:extLst>
            </p:cNvPr>
            <p:cNvSpPr/>
            <p:nvPr/>
          </p:nvSpPr>
          <p:spPr>
            <a:xfrm>
              <a:off x="5720060" y="984897"/>
              <a:ext cx="6141742" cy="3797671"/>
            </a:xfrm>
            <a:prstGeom prst="rect">
              <a:avLst/>
            </a:prstGeom>
            <a:solidFill>
              <a:srgbClr val="7030A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gency FB" panose="020B0503020202020204" pitchFamily="34" charset="0"/>
                <a:ea typeface="+mn-ea"/>
                <a:cs typeface="+mn-cs"/>
              </a:endParaRPr>
            </a:p>
          </p:txBody>
        </p:sp>
        <p:sp>
          <p:nvSpPr>
            <p:cNvPr id="6" name="TextBox 5">
              <a:extLst>
                <a:ext uri="{FF2B5EF4-FFF2-40B4-BE49-F238E27FC236}">
                  <a16:creationId xmlns:a16="http://schemas.microsoft.com/office/drawing/2014/main" id="{EDE33ED6-73DA-F102-5DFA-FAA724FAF51E}"/>
                </a:ext>
              </a:extLst>
            </p:cNvPr>
            <p:cNvSpPr txBox="1"/>
            <p:nvPr/>
          </p:nvSpPr>
          <p:spPr>
            <a:xfrm>
              <a:off x="6035488" y="4079734"/>
              <a:ext cx="5720089" cy="684803"/>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gency FB" panose="020B0503020202020204" pitchFamily="34" charset="0"/>
                  <a:ea typeface="+mn-ea"/>
                  <a:cs typeface="Arial" panose="020B0604020202020204" pitchFamily="34" charset="0"/>
                </a:rPr>
                <a:t>Crew Active Dosimeter (CAD)  |  Radiation Assessment Detector (RAD)</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gency FB" panose="020B0503020202020204" pitchFamily="34" charset="0"/>
                  <a:ea typeface="+mn-ea"/>
                  <a:cs typeface="Arial" panose="020B0604020202020204" pitchFamily="34" charset="0"/>
                </a:rPr>
                <a:t>Radiation Area Monitor (RAM)  |  Advanced Neutron Spectrometer (ANS)</a:t>
              </a:r>
            </a:p>
          </p:txBody>
        </p:sp>
        <p:pic>
          <p:nvPicPr>
            <p:cNvPr id="7" name="Picture 6">
              <a:extLst>
                <a:ext uri="{FF2B5EF4-FFF2-40B4-BE49-F238E27FC236}">
                  <a16:creationId xmlns:a16="http://schemas.microsoft.com/office/drawing/2014/main" id="{576022F4-1659-8C46-222A-2829C3F5ACA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75879" y="1177263"/>
              <a:ext cx="1996322" cy="2185000"/>
            </a:xfrm>
            <a:prstGeom prst="rect">
              <a:avLst/>
            </a:prstGeom>
            <a:ln>
              <a:solidFill>
                <a:schemeClr val="bg1"/>
              </a:solidFill>
            </a:ln>
          </p:spPr>
        </p:pic>
        <p:sp>
          <p:nvSpPr>
            <p:cNvPr id="8" name="Rectangle 7">
              <a:extLst>
                <a:ext uri="{FF2B5EF4-FFF2-40B4-BE49-F238E27FC236}">
                  <a16:creationId xmlns:a16="http://schemas.microsoft.com/office/drawing/2014/main" id="{A9F510CB-C34A-D806-EC2D-FDBF95FD356B}"/>
                </a:ext>
              </a:extLst>
            </p:cNvPr>
            <p:cNvSpPr/>
            <p:nvPr/>
          </p:nvSpPr>
          <p:spPr>
            <a:xfrm>
              <a:off x="9522005" y="3357498"/>
              <a:ext cx="2220810" cy="646331"/>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gency FB" panose="020B0503020202020204" pitchFamily="34" charset="0"/>
                  <a:ea typeface="+mn-ea"/>
                  <a:cs typeface="Arial" panose="020B0604020202020204" pitchFamily="34" charset="0"/>
                </a:rPr>
                <a:t>Hybrid Electronic Radiation Assessor (HERA)</a:t>
              </a:r>
            </a:p>
          </p:txBody>
        </p:sp>
        <p:pic>
          <p:nvPicPr>
            <p:cNvPr id="9" name="Picture 8" descr="Graphical user interface, chart&#10;&#10;Description automatically generated">
              <a:extLst>
                <a:ext uri="{FF2B5EF4-FFF2-40B4-BE49-F238E27FC236}">
                  <a16:creationId xmlns:a16="http://schemas.microsoft.com/office/drawing/2014/main" id="{D8C0059A-0A51-C597-A963-7E09352CAF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25319" y="1169478"/>
              <a:ext cx="3220787" cy="2169468"/>
            </a:xfrm>
            <a:prstGeom prst="rect">
              <a:avLst/>
            </a:prstGeom>
          </p:spPr>
        </p:pic>
        <p:sp>
          <p:nvSpPr>
            <p:cNvPr id="10" name="Rectangle 9">
              <a:extLst>
                <a:ext uri="{FF2B5EF4-FFF2-40B4-BE49-F238E27FC236}">
                  <a16:creationId xmlns:a16="http://schemas.microsoft.com/office/drawing/2014/main" id="{0F6F58EE-0581-3A3D-1527-5B60BB5BF064}"/>
                </a:ext>
              </a:extLst>
            </p:cNvPr>
            <p:cNvSpPr/>
            <p:nvPr/>
          </p:nvSpPr>
          <p:spPr>
            <a:xfrm>
              <a:off x="6226427" y="3377622"/>
              <a:ext cx="2843085" cy="369332"/>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gency FB" panose="020B0503020202020204" pitchFamily="34" charset="0"/>
                  <a:ea typeface="+mn-ea"/>
                  <a:cs typeface="Arial" panose="020B0604020202020204" pitchFamily="34" charset="0"/>
                </a:rPr>
                <a:t>Space Weather Forecasting Models</a:t>
              </a:r>
              <a:endParaRPr kumimoji="0" lang="en-US" sz="1800" b="0" i="0" u="none" strike="noStrike" kern="1200" cap="none" spc="0" normalizeH="0" baseline="0" noProof="0">
                <a:ln>
                  <a:noFill/>
                </a:ln>
                <a:solidFill>
                  <a:srgbClr val="000000"/>
                </a:solidFill>
                <a:effectLst/>
                <a:uLnTx/>
                <a:uFillTx/>
                <a:latin typeface="Agency FB" panose="020B0503020202020204" pitchFamily="34" charset="0"/>
                <a:ea typeface="+mn-ea"/>
                <a:cs typeface="+mn-cs"/>
              </a:endParaRPr>
            </a:p>
          </p:txBody>
        </p:sp>
      </p:grpSp>
      <p:sp>
        <p:nvSpPr>
          <p:cNvPr id="13" name="Content Placeholder 7">
            <a:extLst>
              <a:ext uri="{FF2B5EF4-FFF2-40B4-BE49-F238E27FC236}">
                <a16:creationId xmlns:a16="http://schemas.microsoft.com/office/drawing/2014/main" id="{FE87988C-779B-0AA9-0DB8-C8DA77FDD6D8}"/>
              </a:ext>
            </a:extLst>
          </p:cNvPr>
          <p:cNvSpPr txBox="1">
            <a:spLocks/>
          </p:cNvSpPr>
          <p:nvPr/>
        </p:nvSpPr>
        <p:spPr>
          <a:xfrm>
            <a:off x="344145" y="2784095"/>
            <a:ext cx="5304308" cy="1842020"/>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00" b="0" i="0" u="none" strike="noStrike" kern="1200" cap="none" spc="0" normalizeH="0" baseline="0" noProof="0">
              <a:ln>
                <a:noFill/>
              </a:ln>
              <a:solidFill>
                <a:srgbClr val="FF0000"/>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00" b="0" i="0" u="none" strike="noStrike" kern="1200" cap="none" spc="0" normalizeH="0" baseline="0" noProof="0">
              <a:ln>
                <a:noFill/>
              </a:ln>
              <a:solidFill>
                <a:srgbClr val="FF0000"/>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00" b="0" i="0" u="none" strike="noStrike" kern="1200" cap="none" spc="0" normalizeH="0" baseline="0" noProof="0">
              <a:ln>
                <a:noFill/>
              </a:ln>
              <a:solidFill>
                <a:srgbClr val="FF0000"/>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Mature shielding design tools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Reconfigurable SPE shielding &amp; limited GCR shielding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Crew radiation monitoring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Short term space weather using earth centric assets</a:t>
            </a:r>
          </a:p>
        </p:txBody>
      </p:sp>
      <p:sp>
        <p:nvSpPr>
          <p:cNvPr id="14" name="TextBox 13">
            <a:extLst>
              <a:ext uri="{FF2B5EF4-FFF2-40B4-BE49-F238E27FC236}">
                <a16:creationId xmlns:a16="http://schemas.microsoft.com/office/drawing/2014/main" id="{BAF214E4-B6E8-D940-7AB4-54A116BD9D95}"/>
              </a:ext>
            </a:extLst>
          </p:cNvPr>
          <p:cNvSpPr txBox="1"/>
          <p:nvPr/>
        </p:nvSpPr>
        <p:spPr>
          <a:xfrm>
            <a:off x="429780" y="2784095"/>
            <a:ext cx="319009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5" name="TextBox 53">
            <a:extLst>
              <a:ext uri="{FF2B5EF4-FFF2-40B4-BE49-F238E27FC236}">
                <a16:creationId xmlns:a16="http://schemas.microsoft.com/office/drawing/2014/main" id="{FFA207D2-3AF8-466A-18DB-A79B66695E76}"/>
              </a:ext>
            </a:extLst>
          </p:cNvPr>
          <p:cNvSpPr txBox="1"/>
          <p:nvPr/>
        </p:nvSpPr>
        <p:spPr>
          <a:xfrm>
            <a:off x="344145" y="861931"/>
            <a:ext cx="5304308" cy="1842020"/>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gency FB" panose="020B0503020202020204" pitchFamily="34" charset="0"/>
                <a:ea typeface="+mn-ea"/>
                <a:cs typeface="Arial" panose="020B0604020202020204" pitchFamily="34" charset="0"/>
              </a:rPr>
              <a:t>24-hr prediction of solar storm duration and intensity to &gt;90%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gency FB" panose="020B0503020202020204" pitchFamily="34" charset="0"/>
                <a:ea typeface="+mn-ea"/>
                <a:cs typeface="Arial" panose="020B0604020202020204" pitchFamily="34" charset="0"/>
              </a:rPr>
              <a:t>High energy neutron detectors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gency FB" panose="020B0503020202020204" pitchFamily="34" charset="0"/>
                <a:ea typeface="+mn-ea"/>
                <a:cs typeface="Arial" panose="020B0604020202020204" pitchFamily="34" charset="0"/>
              </a:rPr>
              <a:t>Earth independent monitoring/forecasting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gency FB" panose="020B0503020202020204" pitchFamily="34" charset="0"/>
                <a:ea typeface="+mn-ea"/>
                <a:cs typeface="Arial" panose="020B0604020202020204" pitchFamily="34" charset="0"/>
              </a:rPr>
              <a:t>GCR shielding</a:t>
            </a:r>
          </a:p>
        </p:txBody>
      </p:sp>
      <p:sp>
        <p:nvSpPr>
          <p:cNvPr id="16" name="TextBox 15">
            <a:extLst>
              <a:ext uri="{FF2B5EF4-FFF2-40B4-BE49-F238E27FC236}">
                <a16:creationId xmlns:a16="http://schemas.microsoft.com/office/drawing/2014/main" id="{DD6F7A13-2C40-DB5B-CFAD-27C322280E40}"/>
              </a:ext>
            </a:extLst>
          </p:cNvPr>
          <p:cNvSpPr txBox="1"/>
          <p:nvPr/>
        </p:nvSpPr>
        <p:spPr>
          <a:xfrm>
            <a:off x="5584371" y="23283"/>
            <a:ext cx="6514148" cy="1390124"/>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gency FB" panose="020B0503020202020204" pitchFamily="34" charset="0"/>
                <a:ea typeface="+mn-ea"/>
                <a:cs typeface="Arial" panose="020B0604020202020204" pitchFamily="34" charset="0"/>
              </a:rPr>
              <a:t>Protecting crewmembers from radiation through improved monitoring, mitigation &amp; space weather forecasting technologies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2800" b="0" i="0" u="none" strike="noStrike" kern="1200" cap="none" spc="0" normalizeH="0" baseline="0" noProof="0">
              <a:ln>
                <a:noFill/>
              </a:ln>
              <a:solidFill>
                <a:srgbClr val="FF0000"/>
              </a:solidFill>
              <a:effectLst/>
              <a:uLnTx/>
              <a:uFillTx/>
              <a:latin typeface="Agency FB" panose="020B0503020202020204" pitchFamily="34" charset="0"/>
              <a:ea typeface="+mn-ea"/>
              <a:cs typeface="Arial" panose="020B0604020202020204" pitchFamily="34" charset="0"/>
            </a:endParaRPr>
          </a:p>
        </p:txBody>
      </p:sp>
      <p:sp>
        <p:nvSpPr>
          <p:cNvPr id="3" name="Slide Number Placeholder 3">
            <a:extLst>
              <a:ext uri="{FF2B5EF4-FFF2-40B4-BE49-F238E27FC236}">
                <a16:creationId xmlns:a16="http://schemas.microsoft.com/office/drawing/2014/main" id="{4796B5BE-60A8-6AE3-F75D-87B0D922DE61}"/>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80332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F7C7A2C5-2A3C-43FE-A372-C60065C883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31D7BDF5-FD17-4D35-81F8-00B151645A1A}"/>
              </a:ext>
            </a:extLst>
          </p:cNvPr>
          <p:cNvSpPr txBox="1"/>
          <p:nvPr/>
        </p:nvSpPr>
        <p:spPr>
          <a:xfrm>
            <a:off x="5584371" y="-13293"/>
            <a:ext cx="618655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Safe, acceptable, nutritious &amp; resource-efficient foods for exploration missions</a:t>
            </a:r>
          </a:p>
        </p:txBody>
      </p:sp>
      <p:sp>
        <p:nvSpPr>
          <p:cNvPr id="61" name="Content Placeholder 7">
            <a:extLst>
              <a:ext uri="{FF2B5EF4-FFF2-40B4-BE49-F238E27FC236}">
                <a16:creationId xmlns:a16="http://schemas.microsoft.com/office/drawing/2014/main" id="{7F64EFDB-7ADD-4701-B561-9BC934404DC9}"/>
              </a:ext>
            </a:extLst>
          </p:cNvPr>
          <p:cNvSpPr txBox="1">
            <a:spLocks/>
          </p:cNvSpPr>
          <p:nvPr/>
        </p:nvSpPr>
        <p:spPr>
          <a:xfrm>
            <a:off x="341084" y="2672937"/>
            <a:ext cx="5402533" cy="2339531"/>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285750" marR="0" lvl="0" indent="-285750" fontAlgn="auto">
              <a:lnSpc>
                <a:spcPct val="100000"/>
              </a:lnSpc>
              <a:spcBef>
                <a:spcPts val="0"/>
              </a:spcBef>
              <a:spcAft>
                <a:spcPts val="0"/>
              </a:spcAft>
              <a:buClrTx/>
              <a:buSzTx/>
              <a:buFont typeface="Arial" panose="020B0604020202020204" pitchFamily="34" charset="0"/>
              <a:buChar char="•"/>
              <a:tabLst/>
              <a:defRPr kumimoji="0" sz="2400" b="0" i="0" u="none" strike="noStrike" cap="none" spc="0" normalizeH="0" baseline="0">
                <a:ln>
                  <a:noFill/>
                </a:ln>
                <a:solidFill>
                  <a:srgbClr val="FFFFFF"/>
                </a:solidFill>
                <a:effectLst/>
                <a:uLnTx/>
                <a:uFillTx/>
                <a:latin typeface="Agency FB" panose="020B0503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1.5 year shelf life, fresh food resupply every 2-3 months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~215 standard food items, </a:t>
            </a:r>
            <a:r>
              <a:rPr kumimoji="0" lang="el-GR" sz="2400" b="0" i="0" u="none" strike="noStrike" kern="1200" cap="none" spc="0" normalizeH="0" baseline="0" noProof="0" dirty="0">
                <a:ln>
                  <a:noFill/>
                </a:ln>
                <a:solidFill>
                  <a:srgbClr val="FFFFFF"/>
                </a:solidFill>
                <a:effectLst/>
                <a:uLnTx/>
                <a:uFillTx/>
                <a:ea typeface="+mn-ea"/>
                <a:cs typeface="Arial" panose="020B0604020202020204" pitchFamily="34" charset="0"/>
              </a:rPr>
              <a:t>μ</a:t>
            </a: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g plant experiments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~47% launched water content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In-flight nutrient intake monitoring in development</a:t>
            </a:r>
          </a:p>
        </p:txBody>
      </p:sp>
      <p:sp>
        <p:nvSpPr>
          <p:cNvPr id="20" name="Rectangle: Diagonal Corners Snipped 19">
            <a:extLst>
              <a:ext uri="{FF2B5EF4-FFF2-40B4-BE49-F238E27FC236}">
                <a16:creationId xmlns:a16="http://schemas.microsoft.com/office/drawing/2014/main" id="{DB165970-37E0-4E02-8C7B-00B8B40E4EEE}"/>
              </a:ext>
            </a:extLst>
          </p:cNvPr>
          <p:cNvSpPr/>
          <p:nvPr/>
        </p:nvSpPr>
        <p:spPr>
          <a:xfrm>
            <a:off x="381000" y="67431"/>
            <a:ext cx="5011048" cy="746339"/>
          </a:xfrm>
          <a:prstGeom prst="snip2DiagRect">
            <a:avLst>
              <a:gd name="adj1" fmla="val 0"/>
              <a:gd name="adj2" fmla="val 29429"/>
            </a:avLst>
          </a:prstGeom>
          <a:solidFill>
            <a:srgbClr val="00B050"/>
          </a:solidFill>
          <a:ln/>
        </p:spPr>
        <p:style>
          <a:lnRef idx="3">
            <a:schemeClr val="lt1"/>
          </a:lnRef>
          <a:fillRef idx="1">
            <a:schemeClr val="accent6"/>
          </a:fillRef>
          <a:effectRef idx="1">
            <a:schemeClr val="accent6"/>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55563"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FOOD &amp; NUTRITION</a:t>
            </a:r>
          </a:p>
        </p:txBody>
      </p:sp>
      <p:sp>
        <p:nvSpPr>
          <p:cNvPr id="26" name="TextBox 53">
            <a:extLst>
              <a:ext uri="{FF2B5EF4-FFF2-40B4-BE49-F238E27FC236}">
                <a16:creationId xmlns:a16="http://schemas.microsoft.com/office/drawing/2014/main" id="{0B0587ED-81D8-4EE3-9DC5-530EC3B83BFC}"/>
              </a:ext>
            </a:extLst>
          </p:cNvPr>
          <p:cNvSpPr txBox="1"/>
          <p:nvPr/>
        </p:nvSpPr>
        <p:spPr>
          <a:xfrm>
            <a:off x="347722" y="1017348"/>
            <a:ext cx="5402532" cy="1583529"/>
          </a:xfrm>
          <a:prstGeom prst="rect">
            <a:avLst/>
          </a:prstGeom>
          <a:solidFill>
            <a:schemeClr val="tx1">
              <a:alpha val="3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100% of nutrient stability &gt;5-year shelf life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Food acceptability &gt;90%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&lt; 30% launched water content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panose="020B0604020202020204" pitchFamily="34" charset="0"/>
              </a:rPr>
              <a:t>Exploration in-flight nutrition intake monitoring</a:t>
            </a:r>
          </a:p>
        </p:txBody>
      </p:sp>
      <p:graphicFrame>
        <p:nvGraphicFramePr>
          <p:cNvPr id="28" name="Table 27">
            <a:extLst>
              <a:ext uri="{FF2B5EF4-FFF2-40B4-BE49-F238E27FC236}">
                <a16:creationId xmlns:a16="http://schemas.microsoft.com/office/drawing/2014/main" id="{7258DF6F-4547-4031-8FB1-1F2C4D612676}"/>
              </a:ext>
            </a:extLst>
          </p:cNvPr>
          <p:cNvGraphicFramePr>
            <a:graphicFrameLocks noGrp="1"/>
          </p:cNvGraphicFramePr>
          <p:nvPr/>
        </p:nvGraphicFramePr>
        <p:xfrm>
          <a:off x="341084" y="5218567"/>
          <a:ext cx="11679261" cy="1251894"/>
        </p:xfrm>
        <a:graphic>
          <a:graphicData uri="http://schemas.openxmlformats.org/drawingml/2006/table">
            <a:tbl>
              <a:tblPr firstRow="1">
                <a:tableStyleId>{F5AB1C69-6EDB-4FF4-983F-18BD219EF322}</a:tableStyleId>
              </a:tblPr>
              <a:tblGrid>
                <a:gridCol w="4382277">
                  <a:extLst>
                    <a:ext uri="{9D8B030D-6E8A-4147-A177-3AD203B41FA5}">
                      <a16:colId xmlns:a16="http://schemas.microsoft.com/office/drawing/2014/main" val="1665169984"/>
                    </a:ext>
                  </a:extLst>
                </a:gridCol>
                <a:gridCol w="598613">
                  <a:extLst>
                    <a:ext uri="{9D8B030D-6E8A-4147-A177-3AD203B41FA5}">
                      <a16:colId xmlns:a16="http://schemas.microsoft.com/office/drawing/2014/main" val="2250071550"/>
                    </a:ext>
                  </a:extLst>
                </a:gridCol>
                <a:gridCol w="1530038">
                  <a:extLst>
                    <a:ext uri="{9D8B030D-6E8A-4147-A177-3AD203B41FA5}">
                      <a16:colId xmlns:a16="http://schemas.microsoft.com/office/drawing/2014/main" val="105556663"/>
                    </a:ext>
                  </a:extLst>
                </a:gridCol>
                <a:gridCol w="5168333">
                  <a:extLst>
                    <a:ext uri="{9D8B030D-6E8A-4147-A177-3AD203B41FA5}">
                      <a16:colId xmlns:a16="http://schemas.microsoft.com/office/drawing/2014/main" val="1672272332"/>
                    </a:ext>
                  </a:extLst>
                </a:gridCol>
              </a:tblGrid>
              <a:tr h="141649">
                <a:tc>
                  <a:txBody>
                    <a:bodyPr/>
                    <a:lstStyle/>
                    <a:p>
                      <a:pPr algn="l" fontAlgn="ctr"/>
                      <a:r>
                        <a:rPr lang="en-US" sz="1600" b="1" u="none" strike="noStrike" dirty="0">
                          <a:solidFill>
                            <a:schemeClr val="bg1"/>
                          </a:solidFill>
                          <a:effectLst/>
                        </a:rPr>
                        <a:t>Capability Gap</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50"/>
                    </a:solidFill>
                  </a:tcPr>
                </a:tc>
                <a:tc>
                  <a:txBody>
                    <a:bodyPr/>
                    <a:lstStyle/>
                    <a:p>
                      <a:pPr algn="ctr" fontAlgn="ctr"/>
                      <a:r>
                        <a:rPr lang="en-US" sz="1600" b="1" u="none" strike="noStrike" dirty="0">
                          <a:solidFill>
                            <a:schemeClr val="bg1"/>
                          </a:solidFill>
                          <a:effectLst/>
                        </a:rPr>
                        <a:t>Gaps</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50"/>
                    </a:solid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rPr>
                        <a:t>Priority</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50"/>
                    </a:solidFill>
                  </a:tcPr>
                </a:tc>
                <a:tc>
                  <a:txBody>
                    <a:bodyPr/>
                    <a:lstStyle/>
                    <a:p>
                      <a:pPr algn="l" fontAlgn="ctr"/>
                      <a:r>
                        <a:rPr lang="en-US" sz="1600" b="1" u="none" strike="noStrike" dirty="0">
                          <a:solidFill>
                            <a:schemeClr val="bg1"/>
                          </a:solidFill>
                          <a:effectLst/>
                        </a:rPr>
                        <a:t>Examples</a:t>
                      </a:r>
                      <a:endParaRPr lang="en-US" sz="1600" b="1" i="0" u="none" strike="noStrike" dirty="0">
                        <a:solidFill>
                          <a:schemeClr val="bg1"/>
                        </a:solidFill>
                        <a:effectLst/>
                        <a:latin typeface="Agency FB" panose="020B0503020202020204" pitchFamily="34" charset="0"/>
                      </a:endParaRPr>
                    </a:p>
                  </a:txBody>
                  <a:tcPr marR="6350" marT="6350" marB="0" anchor="ctr">
                    <a:solidFill>
                      <a:srgbClr val="00B050"/>
                    </a:solidFill>
                  </a:tcPr>
                </a:tc>
                <a:extLst>
                  <a:ext uri="{0D108BD9-81ED-4DB2-BD59-A6C34878D82A}">
                    <a16:rowId xmlns:a16="http://schemas.microsoft.com/office/drawing/2014/main" val="2323646384"/>
                  </a:ext>
                </a:extLst>
              </a:tr>
              <a:tr h="257484">
                <a:tc>
                  <a:txBody>
                    <a:bodyPr/>
                    <a:lstStyle/>
                    <a:p>
                      <a:pPr algn="l" fontAlgn="ctr"/>
                      <a:r>
                        <a:rPr lang="en-US" sz="1600" b="0" i="0" u="none" strike="noStrike" kern="1200" dirty="0">
                          <a:solidFill>
                            <a:srgbClr val="000000"/>
                          </a:solidFill>
                          <a:effectLst/>
                          <a:latin typeface="Agency FB" panose="020B0503020202020204" pitchFamily="34" charset="0"/>
                          <a:ea typeface="+mn-ea"/>
                          <a:cs typeface="+mn-cs"/>
                        </a:rPr>
                        <a:t>Long Duration Food System </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2944</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600" b="0" i="0" u="none" strike="noStrike" kern="1200" noProof="0" dirty="0">
                          <a:solidFill>
                            <a:srgbClr val="000000"/>
                          </a:solidFill>
                          <a:effectLst/>
                          <a:latin typeface="Agency FB" panose="020B0503020202020204" pitchFamily="34" charset="0"/>
                          <a:ea typeface="+mn-ea"/>
                          <a:cs typeface="+mn-cs"/>
                        </a:rPr>
                        <a:t>Crop systems (VEGGIE, APH; OHALO III, XROOTS); Alternative nutrition sources (bacterial, algae, fungi); Synthetic biology approaches (CUBES)</a:t>
                      </a:r>
                    </a:p>
                  </a:txBody>
                  <a:tcPr marR="6350" marT="6350" marB="0"/>
                </a:tc>
                <a:extLst>
                  <a:ext uri="{0D108BD9-81ED-4DB2-BD59-A6C34878D82A}">
                    <a16:rowId xmlns:a16="http://schemas.microsoft.com/office/drawing/2014/main" val="577843799"/>
                  </a:ext>
                </a:extLst>
              </a:tr>
              <a:tr h="257484">
                <a:tc>
                  <a:txBody>
                    <a:bodyPr/>
                    <a:lstStyle/>
                    <a:p>
                      <a:pPr algn="l" fontAlgn="ctr"/>
                      <a:r>
                        <a:rPr lang="en-US" sz="1600" b="0" i="0" u="none" strike="noStrike" kern="1200" dirty="0">
                          <a:solidFill>
                            <a:srgbClr val="000000"/>
                          </a:solidFill>
                          <a:effectLst/>
                          <a:latin typeface="Agency FB" panose="020B0503020202020204" pitchFamily="34" charset="0"/>
                          <a:ea typeface="+mn-ea"/>
                          <a:cs typeface="+mn-cs"/>
                        </a:rPr>
                        <a:t>Food System Efficiency</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2945</a:t>
                      </a:r>
                    </a:p>
                  </a:txBody>
                  <a:tcPr marR="6350" marT="6350" marB="0" anchor="ct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600" b="0" i="0" u="none" strike="noStrike" kern="1200" noProof="0" dirty="0">
                          <a:solidFill>
                            <a:srgbClr val="000000"/>
                          </a:solidFill>
                          <a:effectLst/>
                          <a:latin typeface="Agency FB" panose="020B0503020202020204" pitchFamily="34" charset="0"/>
                          <a:ea typeface="+mn-ea"/>
                          <a:cs typeface="+mn-cs"/>
                        </a:rPr>
                        <a:t>Prepackaged food water content reduction</a:t>
                      </a:r>
                    </a:p>
                  </a:txBody>
                  <a:tcPr marR="6350" marT="6350" marB="0" anchor="ctr"/>
                </a:tc>
                <a:extLst>
                  <a:ext uri="{0D108BD9-81ED-4DB2-BD59-A6C34878D82A}">
                    <a16:rowId xmlns:a16="http://schemas.microsoft.com/office/drawing/2014/main" val="3550989094"/>
                  </a:ext>
                </a:extLst>
              </a:tr>
              <a:tr h="203686">
                <a:tc>
                  <a:txBody>
                    <a:bodyPr/>
                    <a:lstStyle/>
                    <a:p>
                      <a:pPr marL="0" algn="l" defTabSz="914400" rtl="0" eaLnBrk="1" fontAlgn="ctr" latinLnBrk="0" hangingPunct="1"/>
                      <a:r>
                        <a:rPr lang="en-US" sz="1600" b="0" i="0" u="none" strike="noStrike" kern="1200" dirty="0">
                          <a:solidFill>
                            <a:srgbClr val="000000"/>
                          </a:solidFill>
                          <a:effectLst/>
                          <a:latin typeface="Agency FB" panose="020B0503020202020204" pitchFamily="34" charset="0"/>
                          <a:ea typeface="+mn-ea"/>
                          <a:cs typeface="+mn-cs"/>
                        </a:rPr>
                        <a:t>Food Impacts to Health and Performance</a:t>
                      </a:r>
                    </a:p>
                  </a:txBody>
                  <a:tcPr marR="6350" marT="6350" marB="0" anchor="ctr"/>
                </a:tc>
                <a:tc>
                  <a:txBody>
                    <a:bodyPr/>
                    <a:lstStyle/>
                    <a:p>
                      <a:pPr algn="ctr" fontAlgn="ctr"/>
                      <a:r>
                        <a:rPr lang="en-US" sz="1600" b="0" i="0" u="none" strike="noStrike" dirty="0">
                          <a:solidFill>
                            <a:srgbClr val="000000"/>
                          </a:solidFill>
                          <a:effectLst/>
                          <a:latin typeface="Agency FB" panose="020B0503020202020204" pitchFamily="34" charset="0"/>
                        </a:rPr>
                        <a:t>2946</a:t>
                      </a:r>
                    </a:p>
                  </a:txBody>
                  <a:tcPr marR="6350" marT="635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gency FB" panose="020B0503020202020204" pitchFamily="34" charset="0"/>
                        </a:rPr>
                        <a:t>Near-term Enabling </a:t>
                      </a:r>
                    </a:p>
                  </a:txBody>
                  <a:tcPr marR="6350" marT="6350" marB="0" anchor="ctr"/>
                </a:tc>
                <a:tc>
                  <a:txBody>
                    <a:bodyPr/>
                    <a:lstStyle/>
                    <a:p>
                      <a:pPr algn="l" fontAlgn="ctr"/>
                      <a:r>
                        <a:rPr lang="en-US" sz="1600" b="0" i="0" u="none" strike="noStrike" kern="1200" dirty="0">
                          <a:solidFill>
                            <a:srgbClr val="000000"/>
                          </a:solidFill>
                          <a:effectLst/>
                          <a:latin typeface="Agency FB" panose="020B0503020202020204" pitchFamily="34" charset="0"/>
                          <a:ea typeface="+mn-ea"/>
                          <a:cs typeface="+mn-cs"/>
                        </a:rPr>
                        <a:t>Crew Health and Performance Exploration Analog (CHAPEA)</a:t>
                      </a:r>
                    </a:p>
                  </a:txBody>
                  <a:tcPr marR="6350" marT="6350" marB="0" anchor="ctr"/>
                </a:tc>
                <a:extLst>
                  <a:ext uri="{0D108BD9-81ED-4DB2-BD59-A6C34878D82A}">
                    <a16:rowId xmlns:a16="http://schemas.microsoft.com/office/drawing/2014/main" val="786870165"/>
                  </a:ext>
                </a:extLst>
              </a:tr>
            </a:tbl>
          </a:graphicData>
        </a:graphic>
      </p:graphicFrame>
      <p:pic>
        <p:nvPicPr>
          <p:cNvPr id="18" name="Picture 17">
            <a:extLst>
              <a:ext uri="{FF2B5EF4-FFF2-40B4-BE49-F238E27FC236}">
                <a16:creationId xmlns:a16="http://schemas.microsoft.com/office/drawing/2014/main" id="{80C77733-2CC9-4418-8CDC-95943D5BC2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861" y="96604"/>
            <a:ext cx="603588" cy="603588"/>
          </a:xfrm>
          <a:prstGeom prst="rect">
            <a:avLst/>
          </a:prstGeom>
        </p:spPr>
      </p:pic>
      <p:sp>
        <p:nvSpPr>
          <p:cNvPr id="19" name="Rectangle 18">
            <a:extLst>
              <a:ext uri="{FF2B5EF4-FFF2-40B4-BE49-F238E27FC236}">
                <a16:creationId xmlns:a16="http://schemas.microsoft.com/office/drawing/2014/main" id="{A3A8F54A-0221-4563-B8E2-9706D2F67991}"/>
              </a:ext>
            </a:extLst>
          </p:cNvPr>
          <p:cNvSpPr/>
          <p:nvPr/>
        </p:nvSpPr>
        <p:spPr>
          <a:xfrm>
            <a:off x="5878604" y="1017349"/>
            <a:ext cx="6141742" cy="3995120"/>
          </a:xfrm>
          <a:prstGeom prst="rect">
            <a:avLst/>
          </a:prstGeom>
          <a:solidFill>
            <a:srgbClr val="00B05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625475"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pic>
        <p:nvPicPr>
          <p:cNvPr id="37" name="Picture 36" descr="CHAPEA55">
            <a:extLst>
              <a:ext uri="{FF2B5EF4-FFF2-40B4-BE49-F238E27FC236}">
                <a16:creationId xmlns:a16="http://schemas.microsoft.com/office/drawing/2014/main" id="{F2407ECB-41D5-44BA-8EDC-44969B2ABEA9}"/>
              </a:ext>
            </a:extLst>
          </p:cNvPr>
          <p:cNvPicPr>
            <a:picLocks noChangeAspect="1" noChangeArrowheads="1"/>
          </p:cNvPicPr>
          <p:nvPr/>
        </p:nvPicPr>
        <p:blipFill rotWithShape="1">
          <a:blip r:embed="rId5" r:link="rId6" cstate="email">
            <a:extLst>
              <a:ext uri="{28A0092B-C50C-407E-A947-70E740481C1C}">
                <a14:useLocalDpi xmlns:a14="http://schemas.microsoft.com/office/drawing/2010/main"/>
              </a:ext>
            </a:extLst>
          </a:blip>
          <a:srcRect/>
          <a:stretch>
            <a:fillRect/>
          </a:stretch>
        </p:blipFill>
        <p:spPr bwMode="auto">
          <a:xfrm>
            <a:off x="8555856" y="3487657"/>
            <a:ext cx="3305946" cy="1132622"/>
          </a:xfrm>
          <a:prstGeom prst="rect">
            <a:avLst/>
          </a:prstGeom>
          <a:ln>
            <a:solidFill>
              <a:schemeClr val="bg1"/>
            </a:solidFill>
          </a:ln>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702764B0-CFD5-47DC-89AD-8EDE85689EF1}"/>
              </a:ext>
            </a:extLst>
          </p:cNvPr>
          <p:cNvSpPr/>
          <p:nvPr/>
        </p:nvSpPr>
        <p:spPr>
          <a:xfrm>
            <a:off x="9936740" y="3086839"/>
            <a:ext cx="204480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Reduced Water Content Food</a:t>
            </a:r>
          </a:p>
        </p:txBody>
      </p:sp>
      <p:sp>
        <p:nvSpPr>
          <p:cNvPr id="39" name="Rectangle 38">
            <a:extLst>
              <a:ext uri="{FF2B5EF4-FFF2-40B4-BE49-F238E27FC236}">
                <a16:creationId xmlns:a16="http://schemas.microsoft.com/office/drawing/2014/main" id="{463BA94D-58C1-466A-A850-879DCE9D677E}"/>
              </a:ext>
            </a:extLst>
          </p:cNvPr>
          <p:cNvSpPr/>
          <p:nvPr/>
        </p:nvSpPr>
        <p:spPr>
          <a:xfrm>
            <a:off x="5837342" y="4581386"/>
            <a:ext cx="2690038"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Aero/hydroponic crop experiment</a:t>
            </a:r>
          </a:p>
        </p:txBody>
      </p:sp>
      <p:sp>
        <p:nvSpPr>
          <p:cNvPr id="27" name="TextBox 26">
            <a:extLst>
              <a:ext uri="{FF2B5EF4-FFF2-40B4-BE49-F238E27FC236}">
                <a16:creationId xmlns:a16="http://schemas.microsoft.com/office/drawing/2014/main" id="{612ABC9B-507D-413B-9CA4-083B84282E4D}"/>
              </a:ext>
            </a:extLst>
          </p:cNvPr>
          <p:cNvSpPr txBox="1"/>
          <p:nvPr/>
        </p:nvSpPr>
        <p:spPr>
          <a:xfrm>
            <a:off x="381000" y="2748967"/>
            <a:ext cx="622882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4BFEF"/>
                </a:solidFill>
                <a:effectLst/>
                <a:uLnTx/>
                <a:uFillTx/>
                <a:latin typeface="Agency FB" panose="020B0503020202020204" pitchFamily="34" charset="0"/>
                <a:ea typeface="+mn-ea"/>
                <a:cs typeface="Arial" panose="020B0604020202020204" pitchFamily="34" charset="0"/>
              </a:rPr>
              <a:t>Current Capabilities (ISS)</a:t>
            </a:r>
            <a:endParaRPr kumimoji="0" lang="en-US" sz="20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pic>
        <p:nvPicPr>
          <p:cNvPr id="40" name="Picture 39">
            <a:extLst>
              <a:ext uri="{FF2B5EF4-FFF2-40B4-BE49-F238E27FC236}">
                <a16:creationId xmlns:a16="http://schemas.microsoft.com/office/drawing/2014/main" id="{1307B91B-5A0E-4E27-B54B-5089A3EED3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14381" y="1110640"/>
            <a:ext cx="1747421" cy="1981190"/>
          </a:xfrm>
          <a:prstGeom prst="rect">
            <a:avLst/>
          </a:prstGeom>
          <a:ln>
            <a:solidFill>
              <a:schemeClr val="bg1"/>
            </a:solidFill>
          </a:ln>
        </p:spPr>
      </p:pic>
      <p:pic>
        <p:nvPicPr>
          <p:cNvPr id="41" name="Picture 40">
            <a:extLst>
              <a:ext uri="{FF2B5EF4-FFF2-40B4-BE49-F238E27FC236}">
                <a16:creationId xmlns:a16="http://schemas.microsoft.com/office/drawing/2014/main" id="{FD0DC9ED-CFBA-47DD-8983-5582BB449FF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097976" y="1096019"/>
            <a:ext cx="3503224" cy="1707882"/>
          </a:xfrm>
          <a:prstGeom prst="rect">
            <a:avLst/>
          </a:prstGeom>
          <a:ln>
            <a:solidFill>
              <a:schemeClr val="bg1"/>
            </a:solidFill>
          </a:ln>
        </p:spPr>
      </p:pic>
      <p:sp>
        <p:nvSpPr>
          <p:cNvPr id="43" name="TextBox 42">
            <a:extLst>
              <a:ext uri="{FF2B5EF4-FFF2-40B4-BE49-F238E27FC236}">
                <a16:creationId xmlns:a16="http://schemas.microsoft.com/office/drawing/2014/main" id="{DA1AE599-89DF-4314-A9BE-E2FE4BBAD62B}"/>
              </a:ext>
            </a:extLst>
          </p:cNvPr>
          <p:cNvSpPr txBox="1"/>
          <p:nvPr/>
        </p:nvSpPr>
        <p:spPr>
          <a:xfrm>
            <a:off x="5426990" y="2785762"/>
            <a:ext cx="48847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gency FB" panose="020B0503020202020204" pitchFamily="34" charset="0"/>
                <a:ea typeface="+mn-ea"/>
                <a:cs typeface="Arial"/>
              </a:rPr>
              <a:t>Airflow test in Ohalo growth chamber prototype</a:t>
            </a:r>
          </a:p>
        </p:txBody>
      </p:sp>
      <p:pic>
        <p:nvPicPr>
          <p:cNvPr id="45" name="Picture 44">
            <a:extLst>
              <a:ext uri="{FF2B5EF4-FFF2-40B4-BE49-F238E27FC236}">
                <a16:creationId xmlns:a16="http://schemas.microsoft.com/office/drawing/2014/main" id="{6B471516-0CA5-4AAE-B701-76E3F795F3D9}"/>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096001" y="3183995"/>
            <a:ext cx="1959048" cy="1428059"/>
          </a:xfrm>
          <a:prstGeom prst="rect">
            <a:avLst/>
          </a:prstGeom>
          <a:ln>
            <a:solidFill>
              <a:schemeClr val="bg1"/>
            </a:solidFill>
          </a:ln>
        </p:spPr>
      </p:pic>
      <p:sp>
        <p:nvSpPr>
          <p:cNvPr id="46" name="Rectangle 45">
            <a:extLst>
              <a:ext uri="{FF2B5EF4-FFF2-40B4-BE49-F238E27FC236}">
                <a16:creationId xmlns:a16="http://schemas.microsoft.com/office/drawing/2014/main" id="{30D954B4-DB21-4046-A2AF-BE0FC1D20814}"/>
              </a:ext>
            </a:extLst>
          </p:cNvPr>
          <p:cNvSpPr/>
          <p:nvPr/>
        </p:nvSpPr>
        <p:spPr>
          <a:xfrm>
            <a:off x="8949475" y="4612164"/>
            <a:ext cx="2435803"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gency FB" panose="020B0503020202020204" pitchFamily="34" charset="0"/>
                <a:ea typeface="+mn-ea"/>
                <a:cs typeface="+mn-cs"/>
              </a:rPr>
              <a:t>CHAPEA: 1 year Food Study</a:t>
            </a:r>
          </a:p>
        </p:txBody>
      </p:sp>
      <p:sp>
        <p:nvSpPr>
          <p:cNvPr id="3" name="Footer Placeholder 1">
            <a:extLst>
              <a:ext uri="{FF2B5EF4-FFF2-40B4-BE49-F238E27FC236}">
                <a16:creationId xmlns:a16="http://schemas.microsoft.com/office/drawing/2014/main" id="{3036C8ED-823C-21C6-24A6-CD2BAFAF6ACB}"/>
              </a:ext>
            </a:extLst>
          </p:cNvPr>
          <p:cNvSpPr txBox="1">
            <a:spLocks/>
          </p:cNvSpPr>
          <p:nvPr/>
        </p:nvSpPr>
        <p:spPr>
          <a:xfrm>
            <a:off x="522894" y="6669027"/>
            <a:ext cx="10818249" cy="227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defTabSz="457200" rtl="0" eaLnBrk="1" fontAlgn="auto" latinLnBrk="0" hangingPunct="1">
              <a:lnSpc>
                <a:spcPct val="100000"/>
              </a:lnSpc>
              <a:spcBef>
                <a:spcPts val="0"/>
              </a:spcBef>
              <a:spcAft>
                <a:spcPts val="0"/>
              </a:spcAft>
              <a:buClrTx/>
              <a:buSzTx/>
              <a:buFont typeface="+mj-lt"/>
              <a:buAutoNum type="arabicPeriod"/>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Broyan, J.L., Approved for release as part of ECLSS-CHP SCLT Overview, Sierra Space, Madison, WI, August 14, 2023</a:t>
            </a:r>
          </a:p>
        </p:txBody>
      </p:sp>
      <p:sp>
        <p:nvSpPr>
          <p:cNvPr id="4" name="Slide Number Placeholder 3">
            <a:extLst>
              <a:ext uri="{FF2B5EF4-FFF2-40B4-BE49-F238E27FC236}">
                <a16:creationId xmlns:a16="http://schemas.microsoft.com/office/drawing/2014/main" id="{DA2C371A-BC8C-1B94-2232-F5C912E61EF2}"/>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23361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FC42FA-29C3-0143-A5E7-C14B524D30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23604" y="0"/>
            <a:ext cx="9768396" cy="6858000"/>
          </a:xfrm>
          <a:prstGeom prst="rect">
            <a:avLst/>
          </a:prstGeom>
        </p:spPr>
      </p:pic>
      <p:sp>
        <p:nvSpPr>
          <p:cNvPr id="6" name="Rectangle 5">
            <a:extLst>
              <a:ext uri="{FF2B5EF4-FFF2-40B4-BE49-F238E27FC236}">
                <a16:creationId xmlns:a16="http://schemas.microsoft.com/office/drawing/2014/main" id="{B731525E-135D-4A10-BFDA-76363FDEFF7D}"/>
              </a:ext>
            </a:extLst>
          </p:cNvPr>
          <p:cNvSpPr/>
          <p:nvPr/>
        </p:nvSpPr>
        <p:spPr>
          <a:xfrm>
            <a:off x="0" y="0"/>
            <a:ext cx="12192000" cy="6858000"/>
          </a:xfrm>
          <a:prstGeom prst="rect">
            <a:avLst/>
          </a:prstGeom>
          <a:solidFill>
            <a:schemeClr val="tx1">
              <a:alpha val="2509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939D7583-12B9-2748-B934-B34CFA19E10A}"/>
              </a:ext>
            </a:extLst>
          </p:cNvPr>
          <p:cNvSpPr txBox="1"/>
          <p:nvPr/>
        </p:nvSpPr>
        <p:spPr>
          <a:xfrm>
            <a:off x="773887" y="689788"/>
            <a:ext cx="54962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S Mincho" panose="02020609040205080304" pitchFamily="49" charset="-128"/>
                <a:cs typeface="Arial" panose="020B0604020202020204" pitchFamily="34" charset="0"/>
              </a:rPr>
              <a:t>Takeaways </a:t>
            </a:r>
            <a:endParaRPr kumimoji="0" lang="en-US" sz="1400" b="0" i="0" u="none" strike="noStrike" kern="1200" cap="none" spc="0" normalizeH="0" baseline="0" noProof="0" dirty="0">
              <a:ln>
                <a:noFill/>
              </a:ln>
              <a:solidFill>
                <a:prstClr val="white"/>
              </a:solidFill>
              <a:effectLst/>
              <a:uLnTx/>
              <a:uFillTx/>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TextBox 3">
            <a:extLst>
              <a:ext uri="{FF2B5EF4-FFF2-40B4-BE49-F238E27FC236}">
                <a16:creationId xmlns:a16="http://schemas.microsoft.com/office/drawing/2014/main" id="{82988391-9BE3-49C2-BE39-4851B7B30B4F}"/>
              </a:ext>
            </a:extLst>
          </p:cNvPr>
          <p:cNvSpPr txBox="1"/>
          <p:nvPr/>
        </p:nvSpPr>
        <p:spPr>
          <a:xfrm>
            <a:off x="773886" y="1474342"/>
            <a:ext cx="10469370" cy="5673348"/>
          </a:xfrm>
          <a:prstGeom prst="rect">
            <a:avLst/>
          </a:prstGeom>
          <a:noFill/>
        </p:spPr>
        <p:txBody>
          <a:bodyPr vert="horz" wrap="square" lIns="91440" tIns="45720" rIns="91440" bIns="45720" rtlCol="0">
            <a:spAutoFit/>
          </a:bodyPr>
          <a:lstStyle>
            <a:lvl1pPr marL="285750" indent="-285750">
              <a:lnSpc>
                <a:spcPct val="100000"/>
              </a:lnSpc>
              <a:spcBef>
                <a:spcPts val="1000"/>
              </a:spcBef>
              <a:buFont typeface="Arial" panose="020B0604020202020204" pitchFamily="34" charset="0"/>
              <a:buChar char="•"/>
              <a:defRPr>
                <a:solidFill>
                  <a:schemeClr val="bg1"/>
                </a:solidFill>
                <a:latin typeface="Helvetica" pitchFamily="2" charset="0"/>
                <a:cs typeface="Arial" panose="020B0604020202020204" pitchFamily="34" charset="0"/>
              </a:defRPr>
            </a:lvl1pPr>
            <a:lvl2pPr marL="742950" lvl="1" indent="-285750">
              <a:lnSpc>
                <a:spcPct val="90000"/>
              </a:lnSpc>
              <a:spcBef>
                <a:spcPts val="500"/>
              </a:spcBef>
              <a:buFont typeface="Arial" panose="020B0604020202020204" pitchFamily="34" charset="0"/>
              <a:buChar char="•"/>
              <a:defRPr>
                <a:solidFill>
                  <a:schemeClr val="bg1"/>
                </a:solidFill>
                <a:latin typeface="Helvetica" pitchFamily="2" charset="0"/>
                <a:cs typeface="Arial" panose="020B0604020202020204" pitchFamily="34" charset="0"/>
              </a:defRPr>
            </a:lvl2pPr>
            <a:lvl3pPr indent="0">
              <a:lnSpc>
                <a:spcPct val="90000"/>
              </a:lnSpc>
              <a:spcBef>
                <a:spcPts val="500"/>
              </a:spcBef>
              <a:buFont typeface="Arial" panose="020B0604020202020204" pitchFamily="34" charset="0"/>
              <a:buNone/>
              <a:defRPr>
                <a:latin typeface="Arial" panose="020B0604020202020204" pitchFamily="34" charset="0"/>
                <a:cs typeface="Arial" panose="020B0604020202020204" pitchFamily="34" charset="0"/>
              </a:defRPr>
            </a:lvl3pPr>
            <a:lvl4pPr indent="0">
              <a:lnSpc>
                <a:spcPct val="90000"/>
              </a:lnSpc>
              <a:spcBef>
                <a:spcPts val="500"/>
              </a:spcBef>
              <a:buFont typeface="Arial" panose="020B0604020202020204" pitchFamily="34" charset="0"/>
              <a:buNone/>
              <a:defRPr>
                <a:latin typeface="Arial" panose="020B0604020202020204" pitchFamily="34" charset="0"/>
                <a:cs typeface="Arial" panose="020B0604020202020204" pitchFamily="34" charset="0"/>
              </a:defRPr>
            </a:lvl4pPr>
            <a:lvl5pPr indent="0">
              <a:lnSpc>
                <a:spcPct val="90000"/>
              </a:lnSpc>
              <a:spcBef>
                <a:spcPts val="500"/>
              </a:spcBef>
              <a:buFont typeface="Arial" panose="020B0604020202020204" pitchFamily="34" charset="0"/>
              <a:buNone/>
              <a:defRPr>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914400"/>
            <a:r>
              <a:rPr lang="en-US" sz="2000" dirty="0">
                <a:solidFill>
                  <a:prstClr val="white"/>
                </a:solidFill>
              </a:rPr>
              <a:t>ECLSS-CHP technology development is need to ensure crew health and productivity for long duration Mars transit and lunar surface missions</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The interactions of air, water, crew consumables, and crew in a closed loop habitat are chemically and physically complex and understanding issues evolves over time</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2000" dirty="0">
                <a:solidFill>
                  <a:prstClr val="white"/>
                </a:solidFill>
              </a:rPr>
              <a:t>Architecture decisions at the vehicle and mission level significantly impact ECLSS-CHP technology needs</a:t>
            </a:r>
          </a:p>
          <a:p>
            <a:pPr defTabSz="914400"/>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Long-term architecture functions are important in setting requirements and goals for technology systems beyond initial operational requirements</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Reducing spares mass with reliability testing and CO</a:t>
            </a:r>
            <a:r>
              <a:rPr kumimoji="0" lang="en-US" sz="2000" b="0" i="0" u="none" strike="noStrike" kern="1200" cap="none" spc="0" normalizeH="0" baseline="-25000" noProof="0" dirty="0">
                <a:ln>
                  <a:noFill/>
                </a:ln>
                <a:solidFill>
                  <a:prstClr val="white"/>
                </a:solidFill>
                <a:effectLst/>
                <a:uLnTx/>
                <a:uFillTx/>
                <a:latin typeface="Helvetica" pitchFamily="2" charset="0"/>
                <a:ea typeface="+mn-ea"/>
                <a:cs typeface="Arial" panose="020B0604020202020204" pitchFamily="34" charset="0"/>
              </a:rPr>
              <a:t>2</a:t>
            </a: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 reduction/reduced launched food water content are the largest knobs to turn to reduce Mars Transit departure mass</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Test verified ECLSS-CHP systems requires many years of ground and LEO operation</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Systems fail and interact in unexpected ways</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New failure modes still being identified after 10+ years of operational time</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2" name="Slide Number Placeholder 3">
            <a:extLst>
              <a:ext uri="{FF2B5EF4-FFF2-40B4-BE49-F238E27FC236}">
                <a16:creationId xmlns:a16="http://schemas.microsoft.com/office/drawing/2014/main" id="{1B5CDB23-722F-F43F-5359-0F616FF4FA4A}"/>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21038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www.nasa.gov/sites/default/files/thumbnails/image/gateway_banner.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66990" y="-62327"/>
            <a:ext cx="9125010" cy="684375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6F50590-B246-C746-93A6-A99FC3A954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88470" y="161214"/>
            <a:ext cx="1415059" cy="1300942"/>
          </a:xfrm>
          <a:prstGeom prst="rect">
            <a:avLst/>
          </a:prstGeom>
        </p:spPr>
      </p:pic>
      <p:sp>
        <p:nvSpPr>
          <p:cNvPr id="2" name="Title 4">
            <a:extLst>
              <a:ext uri="{FF2B5EF4-FFF2-40B4-BE49-F238E27FC236}">
                <a16:creationId xmlns:a16="http://schemas.microsoft.com/office/drawing/2014/main" id="{3FAEDAC0-B3FB-DA9B-1FA6-44C60913532F}"/>
              </a:ext>
            </a:extLst>
          </p:cNvPr>
          <p:cNvSpPr txBox="1">
            <a:spLocks/>
          </p:cNvSpPr>
          <p:nvPr/>
        </p:nvSpPr>
        <p:spPr>
          <a:xfrm>
            <a:off x="0" y="3639128"/>
            <a:ext cx="12192000" cy="766618"/>
          </a:xfrm>
          <a:prstGeom prst="rect">
            <a:avLst/>
          </a:prstGeom>
          <a:solidFill>
            <a:srgbClr val="4F81BD">
              <a:alpha val="50196"/>
            </a:srgbClr>
          </a:solidFill>
        </p:spPr>
        <p:txBody>
          <a:bodyPr/>
          <a:lstStyle>
            <a:lvl1pPr marL="0" marR="0" indent="0" algn="ctr" defTabSz="457200" rtl="0" eaLnBrk="1" fontAlgn="auto" latinLnBrk="0" hangingPunct="1">
              <a:lnSpc>
                <a:spcPct val="100000"/>
              </a:lnSpc>
              <a:spcBef>
                <a:spcPct val="0"/>
              </a:spcBef>
              <a:spcAft>
                <a:spcPts val="0"/>
              </a:spcAft>
              <a:buClrTx/>
              <a:buSzTx/>
              <a:buFontTx/>
              <a:buNone/>
              <a:tabLst/>
              <a:defRPr sz="3600" kern="1200">
                <a:solidFill>
                  <a:schemeClr val="tx1"/>
                </a:solidFill>
                <a:latin typeface="+mj-lt"/>
                <a:ea typeface="+mj-ea"/>
                <a:cs typeface="+mj-cs"/>
              </a:defRPr>
            </a:lvl1pPr>
          </a:lstStyle>
          <a:p>
            <a:r>
              <a:rPr lang="en-US" sz="4000" dirty="0">
                <a:solidFill>
                  <a:srgbClr val="FFFFFF"/>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Questions?</a:t>
            </a:r>
          </a:p>
        </p:txBody>
      </p:sp>
      <p:sp>
        <p:nvSpPr>
          <p:cNvPr id="4" name="Slide Number Placeholder 3">
            <a:extLst>
              <a:ext uri="{FF2B5EF4-FFF2-40B4-BE49-F238E27FC236}">
                <a16:creationId xmlns:a16="http://schemas.microsoft.com/office/drawing/2014/main" id="{BBCFBCED-4F79-D10C-45AF-00621C29FB36}"/>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28575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000"/>
                                  </p:stCondLst>
                                  <p:childTnLst>
                                    <p:set>
                                      <p:cBhvr>
                                        <p:cTn id="6" dur="1" fill="hold">
                                          <p:stCondLst>
                                            <p:cond delay="0"/>
                                          </p:stCondLst>
                                        </p:cTn>
                                        <p:tgtEl>
                                          <p:spTgt spid="3078"/>
                                        </p:tgtEl>
                                        <p:attrNameLst>
                                          <p:attrName>style.visibility</p:attrName>
                                        </p:attrNameLst>
                                      </p:cBhvr>
                                      <p:to>
                                        <p:strVal val="visible"/>
                                      </p:to>
                                    </p:set>
                                    <p:anim calcmode="lin" valueType="num">
                                      <p:cBhvr>
                                        <p:cTn id="7" dur="4000" fill="hold"/>
                                        <p:tgtEl>
                                          <p:spTgt spid="3078"/>
                                        </p:tgtEl>
                                        <p:attrNameLst>
                                          <p:attrName>ppt_w</p:attrName>
                                        </p:attrNameLst>
                                      </p:cBhvr>
                                      <p:tavLst>
                                        <p:tav tm="0">
                                          <p:val>
                                            <p:fltVal val="0"/>
                                          </p:val>
                                        </p:tav>
                                        <p:tav tm="100000">
                                          <p:val>
                                            <p:strVal val="#ppt_w"/>
                                          </p:val>
                                        </p:tav>
                                      </p:tavLst>
                                    </p:anim>
                                    <p:anim calcmode="lin" valueType="num">
                                      <p:cBhvr>
                                        <p:cTn id="8" dur="4000" fill="hold"/>
                                        <p:tgtEl>
                                          <p:spTgt spid="3078"/>
                                        </p:tgtEl>
                                        <p:attrNameLst>
                                          <p:attrName>ppt_h</p:attrName>
                                        </p:attrNameLst>
                                      </p:cBhvr>
                                      <p:tavLst>
                                        <p:tav tm="0">
                                          <p:val>
                                            <p:fltVal val="0"/>
                                          </p:val>
                                        </p:tav>
                                        <p:tav tm="100000">
                                          <p:val>
                                            <p:strVal val="#ppt_h"/>
                                          </p:val>
                                        </p:tav>
                                      </p:tavLst>
                                    </p:anim>
                                    <p:anim calcmode="lin" valueType="num">
                                      <p:cBhvr>
                                        <p:cTn id="9" dur="4000" fill="hold"/>
                                        <p:tgtEl>
                                          <p:spTgt spid="3078"/>
                                        </p:tgtEl>
                                        <p:attrNameLst>
                                          <p:attrName>style.rotation</p:attrName>
                                        </p:attrNameLst>
                                      </p:cBhvr>
                                      <p:tavLst>
                                        <p:tav tm="0">
                                          <p:val>
                                            <p:fltVal val="90"/>
                                          </p:val>
                                        </p:tav>
                                        <p:tav tm="100000">
                                          <p:val>
                                            <p:fltVal val="0"/>
                                          </p:val>
                                        </p:tav>
                                      </p:tavLst>
                                    </p:anim>
                                    <p:animEffect transition="in" filter="fade">
                                      <p:cBhvr>
                                        <p:cTn id="10" dur="4000"/>
                                        <p:tgtEl>
                                          <p:spTgt spid="3078"/>
                                        </p:tgtEl>
                                      </p:cBhvr>
                                    </p:animEffect>
                                  </p:childTnLst>
                                </p:cTn>
                              </p:par>
                            </p:childTnLst>
                          </p:cTn>
                        </p:par>
                        <p:par>
                          <p:cTn id="11" fill="hold">
                            <p:stCondLst>
                              <p:cond delay="6000"/>
                            </p:stCondLst>
                            <p:childTnLst>
                              <p:par>
                                <p:cTn id="12" presetID="45" presetClass="entr" presetSubtype="0" fill="hold" nodeType="afterEffect">
                                  <p:stCondLst>
                                    <p:cond delay="100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2000"/>
                                        <p:tgtEl>
                                          <p:spTgt spid="19"/>
                                        </p:tgtEl>
                                      </p:cBhvr>
                                    </p:animEffect>
                                    <p:anim calcmode="lin" valueType="num">
                                      <p:cBhvr>
                                        <p:cTn id="15" dur="2000" fill="hold"/>
                                        <p:tgtEl>
                                          <p:spTgt spid="19"/>
                                        </p:tgtEl>
                                        <p:attrNameLst>
                                          <p:attrName>ppt_w</p:attrName>
                                        </p:attrNameLst>
                                      </p:cBhvr>
                                      <p:tavLst>
                                        <p:tav tm="0" fmla="#ppt_w*sin(2.5*pi*$)">
                                          <p:val>
                                            <p:fltVal val="0"/>
                                          </p:val>
                                        </p:tav>
                                        <p:tav tm="100000">
                                          <p:val>
                                            <p:fltVal val="1"/>
                                          </p:val>
                                        </p:tav>
                                      </p:tavLst>
                                    </p:anim>
                                    <p:anim calcmode="lin" valueType="num">
                                      <p:cBhvr>
                                        <p:cTn id="16"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6E2F20-69D6-4B53-8AA3-CE01BCDFC553}"/>
              </a:ext>
            </a:extLst>
          </p:cNvPr>
          <p:cNvSpPr>
            <a:spLocks noGrp="1"/>
          </p:cNvSpPr>
          <p:nvPr>
            <p:ph type="title"/>
          </p:nvPr>
        </p:nvSpPr>
        <p:spPr/>
        <p:txBody>
          <a:bodyPr/>
          <a:lstStyle/>
          <a:p>
            <a:r>
              <a:rPr lang="en-US" dirty="0">
                <a:solidFill>
                  <a:schemeClr val="bg1"/>
                </a:solidFill>
              </a:rPr>
              <a:t>Backup</a:t>
            </a:r>
          </a:p>
        </p:txBody>
      </p:sp>
      <p:sp>
        <p:nvSpPr>
          <p:cNvPr id="2" name="Slide Number Placeholder 3">
            <a:extLst>
              <a:ext uri="{FF2B5EF4-FFF2-40B4-BE49-F238E27FC236}">
                <a16:creationId xmlns:a16="http://schemas.microsoft.com/office/drawing/2014/main" id="{DD48A218-5EE7-0C0B-CBA1-F4E8A1DA412B}"/>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21582736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a:xfrm>
            <a:off x="241110" y="151028"/>
            <a:ext cx="10515600" cy="568411"/>
          </a:xfrm>
        </p:spPr>
        <p:txBody>
          <a:bodyPr>
            <a:normAutofit/>
          </a:bodyPr>
          <a:lstStyle/>
          <a:p>
            <a:r>
              <a:rPr lang="en-US" sz="2400" dirty="0"/>
              <a:t>References</a:t>
            </a:r>
            <a:r>
              <a:rPr lang="en-US" dirty="0"/>
              <a:t> </a:t>
            </a:r>
            <a:r>
              <a:rPr lang="en-US" sz="1800" dirty="0"/>
              <a:t>(beside what is noted at bottom of the slides)</a:t>
            </a:r>
            <a:endParaRPr lang="en-US" dirty="0"/>
          </a:p>
        </p:txBody>
      </p:sp>
      <p:sp>
        <p:nvSpPr>
          <p:cNvPr id="20" name="Content Placeholder 19"/>
          <p:cNvSpPr>
            <a:spLocks noGrp="1"/>
          </p:cNvSpPr>
          <p:nvPr>
            <p:ph idx="1"/>
          </p:nvPr>
        </p:nvSpPr>
        <p:spPr>
          <a:xfrm>
            <a:off x="334310" y="1193925"/>
            <a:ext cx="10772354" cy="4351338"/>
          </a:xfrm>
        </p:spPr>
        <p:txBody>
          <a:bodyPr>
            <a:noAutofit/>
          </a:bodyPr>
          <a:lstStyle/>
          <a:p>
            <a:r>
              <a:rPr lang="en-US" b="1" dirty="0"/>
              <a:t>International Conference of Environmental Systems Proceedings – strongest </a:t>
            </a:r>
          </a:p>
          <a:p>
            <a:pPr lvl="1"/>
            <a:r>
              <a:rPr lang="en-US" b="1" dirty="0">
                <a:hlinkClick r:id="rId3"/>
              </a:rPr>
              <a:t>https://www.ices.space/conference-proceedings-2/</a:t>
            </a:r>
            <a:endParaRPr lang="en-US" b="1" dirty="0"/>
          </a:p>
          <a:p>
            <a:r>
              <a:rPr lang="en-US" b="1" dirty="0"/>
              <a:t>Human Research Program Investigator’s Workshop - February 2024 </a:t>
            </a:r>
            <a:r>
              <a:rPr lang="en-US" sz="1600" dirty="0"/>
              <a:t>(Galveston, TX)</a:t>
            </a:r>
          </a:p>
          <a:p>
            <a:pPr lvl="1"/>
            <a:r>
              <a:rPr lang="en-US" b="1" dirty="0"/>
              <a:t>https://www.nasa.gov/hrp-iws-2024/</a:t>
            </a:r>
          </a:p>
          <a:p>
            <a:r>
              <a:rPr lang="en-US" b="1" dirty="0"/>
              <a:t>2023 AIAA Publication – The Planning and Execution of Human Missions to </a:t>
            </a:r>
            <a:br>
              <a:rPr lang="en-US" b="1" dirty="0"/>
            </a:br>
            <a:r>
              <a:rPr lang="en-US" b="1" dirty="0"/>
              <a:t>the Moon and Mars</a:t>
            </a: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Chapter 14: Human Health Risks Relevant to Deep Space Mars Exploration Missions</a:t>
            </a: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Chapter 15: ECLSS for Spacecrafts Designed for Human Exploration of Mars</a:t>
            </a:r>
          </a:p>
          <a:p>
            <a:pPr lvl="1"/>
            <a:r>
              <a:rPr lang="en-US" b="1" dirty="0">
                <a:hlinkClick r:id="rId4"/>
              </a:rPr>
              <a:t>https://arc.aiaa.org/doi/book/10.2514/4.106545</a:t>
            </a:r>
            <a:endParaRPr lang="en-US" b="1" dirty="0">
              <a:solidFill>
                <a:srgbClr val="7030A0"/>
              </a:solidFill>
              <a:latin typeface="Calibri" panose="020F0502020204030204" pitchFamily="34" charset="0"/>
              <a:cs typeface="Times New Roman" panose="02020603050405020304" pitchFamily="18" charset="0"/>
            </a:endParaRPr>
          </a:p>
          <a:p>
            <a:r>
              <a:rPr lang="en-US" b="1" dirty="0"/>
              <a:t>2016 ISS Fly through video (~18 min)</a:t>
            </a:r>
          </a:p>
          <a:p>
            <a:pPr lvl="1"/>
            <a:r>
              <a:rPr lang="en-US" b="1" dirty="0">
                <a:hlinkClick r:id="rId5"/>
              </a:rPr>
              <a:t>https://www.youtube.com/watch?v=DhmdyQdu96M</a:t>
            </a:r>
            <a:endParaRPr lang="en-US" b="1" dirty="0"/>
          </a:p>
          <a:p>
            <a:r>
              <a:rPr lang="en-US" b="1" dirty="0"/>
              <a:t>Wikipedia ISS ECLSS page</a:t>
            </a:r>
          </a:p>
          <a:p>
            <a:pPr lvl="1"/>
            <a:r>
              <a:rPr lang="en-US" b="1" dirty="0">
                <a:hlinkClick r:id="rId6"/>
              </a:rPr>
              <a:t>https://en.wikipedia.org/wiki/ISS_ECLSS</a:t>
            </a:r>
            <a:endParaRPr lang="en-US" b="1" dirty="0"/>
          </a:p>
          <a:p>
            <a:pPr lvl="1"/>
            <a:endParaRPr lang="en-US" b="1" dirty="0"/>
          </a:p>
          <a:p>
            <a:pPr marL="288925" lvl="1" indent="0">
              <a:buNone/>
            </a:pPr>
            <a:endParaRPr lang="en-US" b="1" dirty="0"/>
          </a:p>
          <a:p>
            <a:pPr lvl="1"/>
            <a:endParaRPr lang="en-US" b="1" dirty="0"/>
          </a:p>
          <a:p>
            <a:pPr lvl="1"/>
            <a:endParaRPr lang="en-US" b="1" dirty="0"/>
          </a:p>
          <a:p>
            <a:pPr lvl="1"/>
            <a:endParaRPr lang="en-US" b="1" dirty="0"/>
          </a:p>
          <a:p>
            <a:endParaRPr lang="en-US" dirty="0"/>
          </a:p>
          <a:p>
            <a:pPr lvl="1"/>
            <a:endParaRPr lang="en-US" dirty="0"/>
          </a:p>
        </p:txBody>
      </p:sp>
      <p:sp>
        <p:nvSpPr>
          <p:cNvPr id="7" name="Slide Number Placeholder 3">
            <a:extLst>
              <a:ext uri="{FF2B5EF4-FFF2-40B4-BE49-F238E27FC236}">
                <a16:creationId xmlns:a16="http://schemas.microsoft.com/office/drawing/2014/main" id="{AD407557-DDFA-8FB9-757C-46E03F4049B7}"/>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B1A811CD-E703-D085-C809-426736859F2C}"/>
              </a:ext>
            </a:extLst>
          </p:cNvPr>
          <p:cNvPicPr>
            <a:picLocks noChangeAspect="1"/>
          </p:cNvPicPr>
          <p:nvPr/>
        </p:nvPicPr>
        <p:blipFill>
          <a:blip r:embed="rId7"/>
          <a:stretch>
            <a:fillRect/>
          </a:stretch>
        </p:blipFill>
        <p:spPr>
          <a:xfrm>
            <a:off x="9111609" y="2618115"/>
            <a:ext cx="946668" cy="1502958"/>
          </a:xfrm>
          <a:prstGeom prst="rect">
            <a:avLst/>
          </a:prstGeom>
        </p:spPr>
      </p:pic>
    </p:spTree>
    <p:extLst>
      <p:ext uri="{BB962C8B-B14F-4D97-AF65-F5344CB8AC3E}">
        <p14:creationId xmlns:p14="http://schemas.microsoft.com/office/powerpoint/2010/main" val="2114215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CBBFBF-FE0E-47E8-A805-BA21E0A9225E}"/>
              </a:ext>
            </a:extLst>
          </p:cNvPr>
          <p:cNvSpPr>
            <a:spLocks noGrp="1"/>
          </p:cNvSpPr>
          <p:nvPr>
            <p:ph type="title"/>
          </p:nvPr>
        </p:nvSpPr>
        <p:spPr/>
        <p:txBody>
          <a:bodyPr/>
          <a:lstStyle/>
          <a:p>
            <a:r>
              <a:rPr lang="en-US" sz="2400" dirty="0"/>
              <a:t>Acronyms</a:t>
            </a:r>
            <a:r>
              <a:rPr lang="en-US" dirty="0"/>
              <a:t> </a:t>
            </a:r>
            <a:r>
              <a:rPr lang="en-US" sz="1800" dirty="0"/>
              <a:t>(1/2)</a:t>
            </a:r>
            <a:endParaRPr lang="en-US" dirty="0"/>
          </a:p>
        </p:txBody>
      </p:sp>
      <p:sp>
        <p:nvSpPr>
          <p:cNvPr id="6" name="Content Placeholder 5">
            <a:extLst>
              <a:ext uri="{FF2B5EF4-FFF2-40B4-BE49-F238E27FC236}">
                <a16:creationId xmlns:a16="http://schemas.microsoft.com/office/drawing/2014/main" id="{4DE81035-0B63-457A-97A2-EBB009E771D5}"/>
              </a:ext>
            </a:extLst>
          </p:cNvPr>
          <p:cNvSpPr>
            <a:spLocks noGrp="1"/>
          </p:cNvSpPr>
          <p:nvPr>
            <p:ph idx="1"/>
          </p:nvPr>
        </p:nvSpPr>
        <p:spPr>
          <a:xfrm>
            <a:off x="334310" y="719440"/>
            <a:ext cx="11642100" cy="5987532"/>
          </a:xfrm>
        </p:spPr>
        <p:txBody>
          <a:bodyPr vert="horz" lIns="91440" tIns="45720" rIns="91440" bIns="45720" numCol="2" rtlCol="0" anchor="t">
            <a:noAutofit/>
          </a:bodyPr>
          <a:lstStyle/>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ADD – Architecture Definition Document</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AHS – Advanced Habitation Systems</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AQM – Air Quality Monitor </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AGA – Anomaly Gas Analyzer</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ARD – Active Radiation Dosimeter</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BHP – Behavioral Health and Performance</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BPA – Brine Processor Assembly</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BPS – Biological and Physical Sciences</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CHAPEA – Crew Health and Performance Analog</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CHP – Crew Health and Performance</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CHX – Condensing Heat Exchanger</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CM – Counter Measures</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CLPS – Commercial Lunar Payload Services</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C</a:t>
            </a:r>
            <a:r>
              <a:rPr lang="en-US" sz="1200" dirty="0">
                <a:solidFill>
                  <a:srgbClr val="FFFFFF"/>
                </a:solidFill>
                <a:latin typeface="Calibri"/>
                <a:ea typeface="Calibri" panose="020F0502020204030204" pitchFamily="34" charset="0"/>
                <a:cs typeface="Times New Roman"/>
              </a:rPr>
              <a:t>OTS – Commercial Off The Shelf</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CUBES – Center for the Utilization of Biological Engineering in Space</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DT&amp;E</a:t>
            </a:r>
            <a:r>
              <a:rPr lang="en-US" sz="1200" dirty="0">
                <a:solidFill>
                  <a:srgbClr val="FFFFFF"/>
                </a:solidFill>
                <a:latin typeface="Calibri"/>
                <a:ea typeface="Calibri" panose="020F0502020204030204" pitchFamily="34" charset="0"/>
                <a:cs typeface="Times New Roman"/>
              </a:rPr>
              <a:t> – Design Testing &amp; Evaluation</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E4D – Exploration Exercise Device</a:t>
            </a:r>
            <a:endParaRPr lang="en-US" sz="1200" dirty="0">
              <a:solidFill>
                <a:srgbClr val="FFFFFF"/>
              </a:solidFill>
              <a:latin typeface="Calibri"/>
              <a:cs typeface="Times New Roman"/>
            </a:endParaRPr>
          </a:p>
          <a:p>
            <a:pPr marL="0" marR="0">
              <a:lnSpc>
                <a:spcPct val="107000"/>
              </a:lnSpc>
              <a:spcBef>
                <a:spcPts val="0"/>
              </a:spcBef>
              <a:spcAft>
                <a:spcPts val="800"/>
              </a:spcAft>
            </a:pPr>
            <a:r>
              <a:rPr lang="en-US" sz="1200" dirty="0">
                <a:solidFill>
                  <a:srgbClr val="FFFFFF"/>
                </a:solidFill>
                <a:latin typeface="Calibri"/>
                <a:cs typeface="Times New Roman"/>
              </a:rPr>
              <a:t>ECI – Early Career Initiative</a:t>
            </a:r>
          </a:p>
          <a:p>
            <a:pPr marL="0" marR="0">
              <a:lnSpc>
                <a:spcPct val="107000"/>
              </a:lnSpc>
              <a:spcBef>
                <a:spcPts val="0"/>
              </a:spcBef>
              <a:spcAft>
                <a:spcPts val="800"/>
              </a:spcAft>
            </a:pPr>
            <a:r>
              <a:rPr lang="en-US" sz="1200" dirty="0">
                <a:solidFill>
                  <a:srgbClr val="FFFFFF"/>
                </a:solidFill>
                <a:latin typeface="Calibri"/>
                <a:cs typeface="Times New Roman"/>
              </a:rPr>
              <a:t>ECF – Early Career Faculty</a:t>
            </a:r>
          </a:p>
          <a:p>
            <a:pPr marL="0" marR="0">
              <a:lnSpc>
                <a:spcPct val="107000"/>
              </a:lnSpc>
              <a:spcBef>
                <a:spcPts val="0"/>
              </a:spcBef>
              <a:spcAft>
                <a:spcPts val="800"/>
              </a:spcAft>
            </a:pPr>
            <a:r>
              <a:rPr lang="en-US" sz="1200" dirty="0">
                <a:solidFill>
                  <a:srgbClr val="FFFFFF"/>
                </a:solidFill>
                <a:latin typeface="Calibri"/>
                <a:cs typeface="Times New Roman"/>
              </a:rPr>
              <a:t>ECLS - Environmental Control and Life Support </a:t>
            </a:r>
          </a:p>
          <a:p>
            <a:pPr marL="0" marR="0">
              <a:lnSpc>
                <a:spcPct val="107000"/>
              </a:lnSpc>
              <a:spcBef>
                <a:spcPts val="0"/>
              </a:spcBef>
              <a:spcAft>
                <a:spcPts val="800"/>
              </a:spcAft>
            </a:pPr>
            <a:r>
              <a:rPr lang="en-US" sz="1200" dirty="0">
                <a:solidFill>
                  <a:srgbClr val="FFFFFF"/>
                </a:solidFill>
                <a:latin typeface="Calibri"/>
                <a:cs typeface="Times New Roman"/>
              </a:rPr>
              <a:t>ECLSS – Environmental Control and Life Support System</a:t>
            </a:r>
          </a:p>
          <a:p>
            <a:pPr marL="0" marR="0">
              <a:lnSpc>
                <a:spcPct val="107000"/>
              </a:lnSpc>
              <a:spcBef>
                <a:spcPts val="0"/>
              </a:spcBef>
              <a:spcAft>
                <a:spcPts val="800"/>
              </a:spcAft>
            </a:pPr>
            <a:r>
              <a:rPr lang="en-US" sz="1200" dirty="0">
                <a:solidFill>
                  <a:srgbClr val="FFFFFF"/>
                </a:solidFill>
                <a:latin typeface="Calibri"/>
                <a:cs typeface="Times New Roman"/>
              </a:rPr>
              <a:t>EDU – Engineering Development Unit</a:t>
            </a:r>
          </a:p>
          <a:p>
            <a:pPr marL="0" marR="0">
              <a:lnSpc>
                <a:spcPct val="107000"/>
              </a:lnSpc>
              <a:spcBef>
                <a:spcPts val="0"/>
              </a:spcBef>
              <a:spcAft>
                <a:spcPts val="800"/>
              </a:spcAft>
            </a:pPr>
            <a:r>
              <a:rPr lang="en-US" sz="1200" dirty="0">
                <a:solidFill>
                  <a:srgbClr val="FFFFFF"/>
                </a:solidFill>
                <a:latin typeface="Calibri"/>
                <a:cs typeface="Times New Roman"/>
              </a:rPr>
              <a:t>EPIC – Exercise and Performance Information  Console </a:t>
            </a:r>
          </a:p>
          <a:p>
            <a:pPr marL="0" marR="0">
              <a:lnSpc>
                <a:spcPct val="107000"/>
              </a:lnSpc>
              <a:spcBef>
                <a:spcPts val="0"/>
              </a:spcBef>
              <a:spcAft>
                <a:spcPts val="800"/>
              </a:spcAft>
            </a:pPr>
            <a:r>
              <a:rPr lang="en-US" sz="1200" dirty="0">
                <a:solidFill>
                  <a:srgbClr val="FFFFFF"/>
                </a:solidFill>
                <a:latin typeface="Calibri"/>
                <a:cs typeface="Times New Roman"/>
              </a:rPr>
              <a:t>EVA – Extravehicular Activity</a:t>
            </a:r>
          </a:p>
          <a:p>
            <a:pPr marL="0" marR="0">
              <a:lnSpc>
                <a:spcPct val="107000"/>
              </a:lnSpc>
              <a:spcBef>
                <a:spcPts val="0"/>
              </a:spcBef>
              <a:spcAft>
                <a:spcPts val="800"/>
              </a:spcAft>
            </a:pPr>
            <a:r>
              <a:rPr lang="en-US" sz="1200" dirty="0">
                <a:solidFill>
                  <a:srgbClr val="FFFFFF"/>
                </a:solidFill>
                <a:latin typeface="Calibri"/>
                <a:cs typeface="Times New Roman"/>
              </a:rPr>
              <a:t>FM2 – Flammability of Materials on the Moon</a:t>
            </a:r>
          </a:p>
          <a:p>
            <a:pPr marL="0" marR="0">
              <a:lnSpc>
                <a:spcPct val="107000"/>
              </a:lnSpc>
              <a:spcBef>
                <a:spcPts val="0"/>
              </a:spcBef>
              <a:spcAft>
                <a:spcPts val="800"/>
              </a:spcAft>
            </a:pPr>
            <a:r>
              <a:rPr lang="en-US" sz="1200" dirty="0">
                <a:solidFill>
                  <a:srgbClr val="FFFFFF"/>
                </a:solidFill>
                <a:latin typeface="Calibri"/>
                <a:cs typeface="Times New Roman"/>
              </a:rPr>
              <a:t>GCR – Galactic Cosmic Rays</a:t>
            </a:r>
          </a:p>
          <a:p>
            <a:pPr marL="0" marR="0">
              <a:lnSpc>
                <a:spcPct val="107000"/>
              </a:lnSpc>
              <a:spcBef>
                <a:spcPts val="0"/>
              </a:spcBef>
              <a:spcAft>
                <a:spcPts val="800"/>
              </a:spcAft>
            </a:pPr>
            <a:r>
              <a:rPr lang="en-US" sz="1200" dirty="0">
                <a:solidFill>
                  <a:srgbClr val="FFFFFF"/>
                </a:solidFill>
                <a:latin typeface="Calibri"/>
                <a:cs typeface="Times New Roman"/>
              </a:rPr>
              <a:t>HEPA – High Efficiency Particulate Air </a:t>
            </a:r>
          </a:p>
          <a:p>
            <a:pPr marL="0" marR="0">
              <a:lnSpc>
                <a:spcPct val="107000"/>
              </a:lnSpc>
              <a:spcBef>
                <a:spcPts val="0"/>
              </a:spcBef>
              <a:spcAft>
                <a:spcPts val="800"/>
              </a:spcAft>
            </a:pPr>
            <a:r>
              <a:rPr lang="en-US" sz="1200" dirty="0">
                <a:solidFill>
                  <a:srgbClr val="FFFFFF"/>
                </a:solidFill>
                <a:latin typeface="Calibri"/>
                <a:cs typeface="Times New Roman"/>
              </a:rPr>
              <a:t>HERA - Hybrid Electronic Radiation Assessor</a:t>
            </a:r>
          </a:p>
          <a:p>
            <a:pPr marL="0" marR="0">
              <a:lnSpc>
                <a:spcPct val="107000"/>
              </a:lnSpc>
              <a:spcBef>
                <a:spcPts val="0"/>
              </a:spcBef>
              <a:spcAft>
                <a:spcPts val="800"/>
              </a:spcAft>
            </a:pPr>
            <a:r>
              <a:rPr lang="en-US" sz="1200" dirty="0">
                <a:solidFill>
                  <a:srgbClr val="FFFFFF"/>
                </a:solidFill>
                <a:latin typeface="Calibri"/>
                <a:cs typeface="Times New Roman"/>
              </a:rPr>
              <a:t>HERMES - </a:t>
            </a:r>
            <a:r>
              <a:rPr lang="en-US" sz="1200" dirty="0" err="1">
                <a:solidFill>
                  <a:srgbClr val="FFFFFF"/>
                </a:solidFill>
                <a:latin typeface="Calibri"/>
                <a:cs typeface="Times New Roman"/>
              </a:rPr>
              <a:t>Heliophysics</a:t>
            </a:r>
            <a:r>
              <a:rPr lang="en-US" sz="1200" dirty="0">
                <a:solidFill>
                  <a:srgbClr val="FFFFFF"/>
                </a:solidFill>
                <a:latin typeface="Calibri"/>
                <a:cs typeface="Times New Roman"/>
              </a:rPr>
              <a:t> Environmental and Radiation Measurement Experiment Suite</a:t>
            </a:r>
          </a:p>
          <a:p>
            <a:pPr marL="0" marR="0">
              <a:lnSpc>
                <a:spcPct val="107000"/>
              </a:lnSpc>
              <a:spcBef>
                <a:spcPts val="0"/>
              </a:spcBef>
              <a:spcAft>
                <a:spcPts val="800"/>
              </a:spcAft>
            </a:pPr>
            <a:r>
              <a:rPr lang="en-US" sz="1200" dirty="0">
                <a:solidFill>
                  <a:srgbClr val="FFFFFF"/>
                </a:solidFill>
                <a:latin typeface="Calibri"/>
                <a:cs typeface="Times New Roman"/>
              </a:rPr>
              <a:t>HRP – Human Research Program</a:t>
            </a:r>
          </a:p>
          <a:p>
            <a:pPr marL="0" marR="0">
              <a:lnSpc>
                <a:spcPct val="107000"/>
              </a:lnSpc>
              <a:spcBef>
                <a:spcPts val="0"/>
              </a:spcBef>
              <a:spcAft>
                <a:spcPts val="800"/>
              </a:spcAft>
            </a:pPr>
            <a:r>
              <a:rPr lang="en-US" sz="1200" dirty="0">
                <a:solidFill>
                  <a:srgbClr val="FFFFFF"/>
                </a:solidFill>
                <a:latin typeface="Calibri"/>
                <a:cs typeface="Times New Roman"/>
              </a:rPr>
              <a:t>ISRU – In-situ Resource Utilization</a:t>
            </a:r>
          </a:p>
          <a:p>
            <a:pPr marL="0" marR="0">
              <a:lnSpc>
                <a:spcPct val="107000"/>
              </a:lnSpc>
              <a:spcBef>
                <a:spcPts val="0"/>
              </a:spcBef>
              <a:spcAft>
                <a:spcPts val="800"/>
              </a:spcAft>
            </a:pPr>
            <a:r>
              <a:rPr lang="en-US" sz="1200" dirty="0">
                <a:solidFill>
                  <a:srgbClr val="FFFFFF"/>
                </a:solidFill>
                <a:latin typeface="Calibri"/>
                <a:cs typeface="Times New Roman"/>
              </a:rPr>
              <a:t>ISS – International Space Station</a:t>
            </a:r>
          </a:p>
          <a:p>
            <a:pPr marL="0">
              <a:lnSpc>
                <a:spcPct val="107000"/>
              </a:lnSpc>
              <a:spcBef>
                <a:spcPts val="0"/>
              </a:spcBef>
              <a:spcAft>
                <a:spcPts val="800"/>
              </a:spcAft>
            </a:pPr>
            <a:r>
              <a:rPr lang="en-US" sz="1200" dirty="0" err="1">
                <a:solidFill>
                  <a:srgbClr val="FFFFFF"/>
                </a:solidFill>
                <a:latin typeface="Calibri"/>
                <a:cs typeface="Times New Roman"/>
              </a:rPr>
              <a:t>IVGen</a:t>
            </a:r>
            <a:r>
              <a:rPr lang="en-US" sz="1200" dirty="0">
                <a:solidFill>
                  <a:srgbClr val="FFFFFF"/>
                </a:solidFill>
                <a:latin typeface="Calibri"/>
                <a:cs typeface="Times New Roman"/>
              </a:rPr>
              <a:t> – </a:t>
            </a:r>
            <a:r>
              <a:rPr lang="en-US" sz="1200" dirty="0" err="1">
                <a:solidFill>
                  <a:srgbClr val="FFFFFF"/>
                </a:solidFill>
                <a:latin typeface="Calibri"/>
                <a:cs typeface="Times New Roman"/>
              </a:rPr>
              <a:t>IntraVenous</a:t>
            </a:r>
            <a:r>
              <a:rPr lang="en-US" sz="1200" dirty="0">
                <a:solidFill>
                  <a:srgbClr val="FFFFFF"/>
                </a:solidFill>
                <a:latin typeface="Calibri"/>
                <a:cs typeface="Times New Roman"/>
              </a:rPr>
              <a:t> Generation</a:t>
            </a:r>
          </a:p>
          <a:p>
            <a:pPr marL="0" marR="0">
              <a:lnSpc>
                <a:spcPct val="107000"/>
              </a:lnSpc>
              <a:spcBef>
                <a:spcPts val="0"/>
              </a:spcBef>
              <a:spcAft>
                <a:spcPts val="800"/>
              </a:spcAft>
            </a:pPr>
            <a:r>
              <a:rPr lang="en-US" sz="1200" dirty="0">
                <a:solidFill>
                  <a:srgbClr val="FFFFFF"/>
                </a:solidFill>
                <a:latin typeface="Calibri"/>
                <a:cs typeface="Times New Roman"/>
              </a:rPr>
              <a:t>JARVIS – Joint Augmented Reality Visual Informatics System</a:t>
            </a:r>
          </a:p>
          <a:p>
            <a:pPr marL="0" marR="0">
              <a:lnSpc>
                <a:spcPct val="107000"/>
              </a:lnSpc>
              <a:spcBef>
                <a:spcPts val="0"/>
              </a:spcBef>
              <a:spcAft>
                <a:spcPts val="800"/>
              </a:spcAft>
            </a:pPr>
            <a:r>
              <a:rPr lang="en-US" sz="1200" dirty="0">
                <a:solidFill>
                  <a:srgbClr val="FFFFFF"/>
                </a:solidFill>
                <a:latin typeface="Calibri"/>
                <a:cs typeface="Times New Roman"/>
              </a:rPr>
              <a:t>LEO – Low Earth Orbit</a:t>
            </a:r>
          </a:p>
          <a:p>
            <a:pPr marL="0" marR="0">
              <a:lnSpc>
                <a:spcPct val="107000"/>
              </a:lnSpc>
              <a:spcBef>
                <a:spcPts val="0"/>
              </a:spcBef>
              <a:spcAft>
                <a:spcPts val="800"/>
              </a:spcAft>
            </a:pPr>
            <a:r>
              <a:rPr lang="en-US" sz="1200" dirty="0">
                <a:solidFill>
                  <a:srgbClr val="FFFFFF"/>
                </a:solidFill>
                <a:latin typeface="Calibri"/>
                <a:cs typeface="Times New Roman"/>
              </a:rPr>
              <a:t>LUCI – Lunar-g Combustion Investigation</a:t>
            </a:r>
          </a:p>
          <a:p>
            <a:pPr marL="0" marR="0">
              <a:lnSpc>
                <a:spcPct val="107000"/>
              </a:lnSpc>
              <a:spcBef>
                <a:spcPts val="0"/>
              </a:spcBef>
              <a:spcAft>
                <a:spcPts val="800"/>
              </a:spcAft>
            </a:pPr>
            <a:r>
              <a:rPr lang="en-US" sz="1200" dirty="0">
                <a:solidFill>
                  <a:srgbClr val="FFFFFF"/>
                </a:solidFill>
                <a:latin typeface="Calibri"/>
                <a:cs typeface="Times New Roman"/>
              </a:rPr>
              <a:t>M2M – Moon to Mars</a:t>
            </a:r>
          </a:p>
          <a:p>
            <a:pPr marL="0" marR="0">
              <a:lnSpc>
                <a:spcPct val="107000"/>
              </a:lnSpc>
              <a:spcBef>
                <a:spcPts val="0"/>
              </a:spcBef>
              <a:spcAft>
                <a:spcPts val="800"/>
              </a:spcAft>
            </a:pPr>
            <a:r>
              <a:rPr lang="en-US" sz="1200" dirty="0">
                <a:solidFill>
                  <a:srgbClr val="FFFFFF"/>
                </a:solidFill>
                <a:latin typeface="Calibri"/>
                <a:cs typeface="Times New Roman"/>
              </a:rPr>
              <a:t>MEDPRAT - Medical Extensible Dynamic Probabilistic Risk Assessment Tool</a:t>
            </a:r>
          </a:p>
          <a:p>
            <a:pPr marL="0" marR="0">
              <a:lnSpc>
                <a:spcPct val="107000"/>
              </a:lnSpc>
              <a:spcBef>
                <a:spcPts val="0"/>
              </a:spcBef>
              <a:spcAft>
                <a:spcPts val="800"/>
              </a:spcAft>
            </a:pPr>
            <a:r>
              <a:rPr lang="en-US" sz="1200" dirty="0">
                <a:solidFill>
                  <a:srgbClr val="FFFFFF"/>
                </a:solidFill>
                <a:latin typeface="Calibri"/>
                <a:cs typeface="Times New Roman"/>
              </a:rPr>
              <a:t>MedTED – Medical Technology Demonstration </a:t>
            </a:r>
          </a:p>
          <a:p>
            <a:pPr marL="0" marR="0">
              <a:lnSpc>
                <a:spcPct val="107000"/>
              </a:lnSpc>
              <a:spcBef>
                <a:spcPts val="0"/>
              </a:spcBef>
              <a:spcAft>
                <a:spcPts val="800"/>
              </a:spcAft>
            </a:pPr>
            <a:r>
              <a:rPr lang="en-US" sz="1200" dirty="0">
                <a:solidFill>
                  <a:srgbClr val="FFFFFF"/>
                </a:solidFill>
                <a:latin typeface="Calibri"/>
                <a:cs typeface="Times New Roman"/>
              </a:rPr>
              <a:t>ML – Machine Learning</a:t>
            </a:r>
          </a:p>
        </p:txBody>
      </p:sp>
      <p:sp>
        <p:nvSpPr>
          <p:cNvPr id="2" name="Slide Number Placeholder 3">
            <a:extLst>
              <a:ext uri="{FF2B5EF4-FFF2-40B4-BE49-F238E27FC236}">
                <a16:creationId xmlns:a16="http://schemas.microsoft.com/office/drawing/2014/main" id="{E9984E34-3476-FBEE-0A9E-5D971EE8C4DC}"/>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791021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CBBFBF-FE0E-47E8-A805-BA21E0A9225E}"/>
              </a:ext>
            </a:extLst>
          </p:cNvPr>
          <p:cNvSpPr>
            <a:spLocks noGrp="1"/>
          </p:cNvSpPr>
          <p:nvPr>
            <p:ph type="title"/>
          </p:nvPr>
        </p:nvSpPr>
        <p:spPr/>
        <p:txBody>
          <a:bodyPr/>
          <a:lstStyle/>
          <a:p>
            <a:r>
              <a:rPr lang="en-US" sz="2400" dirty="0"/>
              <a:t>Acronyms </a:t>
            </a:r>
            <a:r>
              <a:rPr lang="en-US" sz="1800" dirty="0"/>
              <a:t>(1/2)</a:t>
            </a:r>
            <a:endParaRPr lang="en-US" dirty="0"/>
          </a:p>
        </p:txBody>
      </p:sp>
      <p:sp>
        <p:nvSpPr>
          <p:cNvPr id="6" name="Content Placeholder 5">
            <a:extLst>
              <a:ext uri="{FF2B5EF4-FFF2-40B4-BE49-F238E27FC236}">
                <a16:creationId xmlns:a16="http://schemas.microsoft.com/office/drawing/2014/main" id="{4DE81035-0B63-457A-97A2-EBB009E771D5}"/>
              </a:ext>
            </a:extLst>
          </p:cNvPr>
          <p:cNvSpPr>
            <a:spLocks noGrp="1"/>
          </p:cNvSpPr>
          <p:nvPr>
            <p:ph idx="1"/>
          </p:nvPr>
        </p:nvSpPr>
        <p:spPr>
          <a:xfrm>
            <a:off x="334310" y="719440"/>
            <a:ext cx="11642100" cy="5987532"/>
          </a:xfrm>
        </p:spPr>
        <p:txBody>
          <a:bodyPr vert="horz" lIns="91440" tIns="45720" rIns="91440" bIns="45720" numCol="2" rtlCol="0" anchor="t">
            <a:noAutofit/>
          </a:bodyPr>
          <a:lstStyle/>
          <a:p>
            <a:pPr marL="0" marR="0">
              <a:lnSpc>
                <a:spcPct val="107000"/>
              </a:lnSpc>
              <a:spcBef>
                <a:spcPts val="0"/>
              </a:spcBef>
              <a:spcAft>
                <a:spcPts val="800"/>
              </a:spcAft>
            </a:pPr>
            <a:r>
              <a:rPr lang="en-US" sz="1200" dirty="0">
                <a:solidFill>
                  <a:srgbClr val="FFFFFF"/>
                </a:solidFill>
                <a:latin typeface="Calibri"/>
                <a:cs typeface="Times New Roman"/>
              </a:rPr>
              <a:t>NBL – Neutral Buoyancy Laboratory </a:t>
            </a:r>
          </a:p>
          <a:p>
            <a:pPr marL="0" marR="0">
              <a:lnSpc>
                <a:spcPct val="107000"/>
              </a:lnSpc>
              <a:spcBef>
                <a:spcPts val="0"/>
              </a:spcBef>
              <a:spcAft>
                <a:spcPts val="800"/>
              </a:spcAft>
            </a:pPr>
            <a:r>
              <a:rPr lang="en-US" sz="1200" dirty="0">
                <a:solidFill>
                  <a:srgbClr val="FFFFFF"/>
                </a:solidFill>
                <a:latin typeface="Calibri"/>
                <a:cs typeface="Times New Roman"/>
              </a:rPr>
              <a:t>OCT - Optical coherence tomography</a:t>
            </a:r>
          </a:p>
          <a:p>
            <a:pPr marL="0">
              <a:lnSpc>
                <a:spcPct val="107000"/>
              </a:lnSpc>
              <a:spcBef>
                <a:spcPts val="0"/>
              </a:spcBef>
              <a:spcAft>
                <a:spcPts val="800"/>
              </a:spcAft>
            </a:pPr>
            <a:r>
              <a:rPr lang="en-US" sz="1200" dirty="0">
                <a:solidFill>
                  <a:srgbClr val="FFFFFF"/>
                </a:solidFill>
                <a:latin typeface="Calibri"/>
                <a:cs typeface="Times New Roman"/>
              </a:rPr>
              <a:t>OGA – Oxygen Generator Assembly</a:t>
            </a:r>
          </a:p>
          <a:p>
            <a:pPr marL="0">
              <a:lnSpc>
                <a:spcPct val="107000"/>
              </a:lnSpc>
              <a:spcBef>
                <a:spcPts val="0"/>
              </a:spcBef>
              <a:spcAft>
                <a:spcPts val="800"/>
              </a:spcAft>
            </a:pPr>
            <a:r>
              <a:rPr lang="en-US" sz="1200" dirty="0">
                <a:solidFill>
                  <a:srgbClr val="FFFFFF"/>
                </a:solidFill>
                <a:latin typeface="Calibri"/>
                <a:cs typeface="Times New Roman"/>
              </a:rPr>
              <a:t>OSCAR - Orbital Syngas/Commodity Augmentation Reactor</a:t>
            </a:r>
            <a:endParaRPr lang="en-US" sz="1200" dirty="0">
              <a:solidFill>
                <a:srgbClr val="FFFFFF"/>
              </a:solidFill>
              <a:latin typeface="Calibri"/>
              <a:cs typeface="Times New Roman"/>
              <a:hlinkClick r:id="rId2">
                <a:extLst>
                  <a:ext uri="{A12FA001-AC4F-418D-AE19-62706E023703}">
                    <ahyp:hlinkClr xmlns:ahyp="http://schemas.microsoft.com/office/drawing/2018/hyperlinkcolor" val="tx"/>
                  </a:ext>
                </a:extLst>
              </a:hlinkClick>
            </a:endParaRPr>
          </a:p>
          <a:p>
            <a:pPr marL="0" marR="0">
              <a:lnSpc>
                <a:spcPct val="107000"/>
              </a:lnSpc>
              <a:spcBef>
                <a:spcPts val="0"/>
              </a:spcBef>
              <a:spcAft>
                <a:spcPts val="800"/>
              </a:spcAft>
            </a:pPr>
            <a:r>
              <a:rPr lang="en-US" sz="1200" dirty="0" err="1">
                <a:solidFill>
                  <a:srgbClr val="FFFFFF"/>
                </a:solidFill>
                <a:effectLst/>
                <a:latin typeface="Calibri"/>
                <a:ea typeface="Calibri" panose="020F0502020204030204" pitchFamily="34" charset="0"/>
                <a:cs typeface="Times New Roman"/>
              </a:rPr>
              <a:t>PersEIDS</a:t>
            </a:r>
            <a:r>
              <a:rPr lang="en-US" sz="1200" dirty="0">
                <a:solidFill>
                  <a:srgbClr val="FFFFFF"/>
                </a:solidFill>
                <a:effectLst/>
                <a:latin typeface="Calibri"/>
                <a:ea typeface="Calibri" panose="020F0502020204030204" pitchFamily="34" charset="0"/>
                <a:cs typeface="Times New Roman"/>
              </a:rPr>
              <a:t> – Personalized EVA Informatics &amp; Decision Support</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POS – Probability of Sufficiency</a:t>
            </a:r>
          </a:p>
          <a:p>
            <a:pPr marL="0" marR="0">
              <a:lnSpc>
                <a:spcPct val="107000"/>
              </a:lnSpc>
              <a:spcBef>
                <a:spcPts val="0"/>
              </a:spcBef>
              <a:spcAft>
                <a:spcPts val="800"/>
              </a:spcAft>
            </a:pPr>
            <a:r>
              <a:rPr lang="en-US" sz="1200" dirty="0">
                <a:solidFill>
                  <a:srgbClr val="FFFFFF"/>
                </a:solidFill>
                <a:latin typeface="Calibri"/>
                <a:cs typeface="Times New Roman"/>
              </a:rPr>
              <a:t>RAD - Radiation Assessment Detector</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REALM – RFID Enabled Autonomous Logistics Management</a:t>
            </a:r>
          </a:p>
          <a:p>
            <a:pPr marL="0" marR="0">
              <a:lnSpc>
                <a:spcPct val="107000"/>
              </a:lnSpc>
              <a:spcBef>
                <a:spcPts val="0"/>
              </a:spcBef>
              <a:spcAft>
                <a:spcPts val="800"/>
              </a:spcAft>
              <a:tabLst>
                <a:tab pos="2971800" algn="ctr"/>
              </a:tabLst>
            </a:pPr>
            <a:r>
              <a:rPr lang="en-US" sz="1200" dirty="0">
                <a:solidFill>
                  <a:srgbClr val="FFFFFF"/>
                </a:solidFill>
                <a:effectLst/>
                <a:latin typeface="Calibri"/>
                <a:ea typeface="Calibri" panose="020F0502020204030204" pitchFamily="34" charset="0"/>
                <a:cs typeface="Times New Roman"/>
              </a:rPr>
              <a:t>SAM – Spacecraft Atmosphere Monitor	</a:t>
            </a:r>
          </a:p>
          <a:p>
            <a:pPr marL="0" marR="0">
              <a:lnSpc>
                <a:spcPct val="107000"/>
              </a:lnSpc>
              <a:spcBef>
                <a:spcPts val="0"/>
              </a:spcBef>
              <a:spcAft>
                <a:spcPts val="800"/>
              </a:spcAft>
              <a:tabLst>
                <a:tab pos="2971800" algn="ctr"/>
              </a:tabLst>
            </a:pPr>
            <a:r>
              <a:rPr lang="en-US" sz="1200" dirty="0">
                <a:solidFill>
                  <a:srgbClr val="FFFFFF"/>
                </a:solidFill>
                <a:effectLst/>
                <a:latin typeface="Calibri"/>
                <a:ea typeface="Calibri" panose="020F0502020204030204" pitchFamily="34" charset="0"/>
                <a:cs typeface="Times New Roman"/>
              </a:rPr>
              <a:t>SANS – Spaceflight Associated Neuro-ocular Syndrome</a:t>
            </a:r>
          </a:p>
          <a:p>
            <a:pPr marL="0" marR="0">
              <a:lnSpc>
                <a:spcPct val="107000"/>
              </a:lnSpc>
              <a:spcBef>
                <a:spcPts val="0"/>
              </a:spcBef>
              <a:spcAft>
                <a:spcPts val="800"/>
              </a:spcAft>
              <a:tabLst>
                <a:tab pos="2971800" algn="ctr"/>
              </a:tabLst>
            </a:pPr>
            <a:r>
              <a:rPr lang="en-US" sz="1200" dirty="0">
                <a:solidFill>
                  <a:srgbClr val="FFFFFF"/>
                </a:solidFill>
                <a:effectLst/>
                <a:latin typeface="Calibri"/>
                <a:ea typeface="Calibri" panose="020F0502020204030204" pitchFamily="34" charset="0"/>
                <a:cs typeface="Times New Roman"/>
              </a:rPr>
              <a:t>SBIR – Small Business Innovative Research</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SCLT – System Capability Leadership Team</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SPE – Solar Particle Event</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STRG – Space Technology Research Grants</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STTR – Small Business Technology Transfer</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SWIM – Spacecraft Water Impurities</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TCPS – Trash Compactor Processing System</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TOCA – Total Organic Carbon Analyzer</a:t>
            </a:r>
            <a:endParaRPr lang="en-US" sz="1200" dirty="0">
              <a:solidFill>
                <a:srgbClr val="FFFFFF"/>
              </a:solidFill>
              <a:effectLst/>
              <a:latin typeface="Calibri"/>
              <a:ea typeface="Calibri" panose="020F0502020204030204" pitchFamily="34" charset="0"/>
              <a:cs typeface="Times New Roman"/>
            </a:endParaRP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TRL – Technology Readiness Level</a:t>
            </a:r>
          </a:p>
          <a:p>
            <a:pPr marL="0" marR="0">
              <a:lnSpc>
                <a:spcPct val="107000"/>
              </a:lnSpc>
              <a:spcBef>
                <a:spcPts val="0"/>
              </a:spcBef>
              <a:spcAft>
                <a:spcPts val="800"/>
              </a:spcAft>
            </a:pPr>
            <a:r>
              <a:rPr lang="en-US" sz="1200" dirty="0" err="1">
                <a:solidFill>
                  <a:srgbClr val="FFFFFF"/>
                </a:solidFill>
                <a:latin typeface="Calibri"/>
                <a:ea typeface="Calibri" panose="020F0502020204030204" pitchFamily="34" charset="0"/>
                <a:cs typeface="Times New Roman"/>
              </a:rPr>
              <a:t>TtG</a:t>
            </a:r>
            <a:r>
              <a:rPr lang="en-US" sz="1200" dirty="0">
                <a:solidFill>
                  <a:srgbClr val="FFFFFF"/>
                </a:solidFill>
                <a:latin typeface="Calibri"/>
                <a:ea typeface="Calibri" panose="020F0502020204030204" pitchFamily="34" charset="0"/>
                <a:cs typeface="Times New Roman"/>
              </a:rPr>
              <a:t> – Trash to Gas</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UWMS – Universal Waste Management System</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VIS – Vibration Isolation System</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VOC – Volatile Organic Carbon</a:t>
            </a:r>
          </a:p>
          <a:p>
            <a:pPr marL="0" marR="0">
              <a:lnSpc>
                <a:spcPct val="107000"/>
              </a:lnSpc>
              <a:spcBef>
                <a:spcPts val="0"/>
              </a:spcBef>
              <a:spcAft>
                <a:spcPts val="800"/>
              </a:spcAft>
            </a:pPr>
            <a:r>
              <a:rPr lang="en-US" sz="1200" dirty="0">
                <a:solidFill>
                  <a:srgbClr val="FFFFFF"/>
                </a:solidFill>
                <a:latin typeface="Calibri"/>
                <a:ea typeface="Calibri" panose="020F0502020204030204" pitchFamily="34" charset="0"/>
                <a:cs typeface="Times New Roman"/>
              </a:rPr>
              <a:t>WHC – Waste and Hygiene Compartment</a:t>
            </a:r>
          </a:p>
          <a:p>
            <a:pPr marL="0" marR="0">
              <a:lnSpc>
                <a:spcPct val="107000"/>
              </a:lnSpc>
              <a:spcBef>
                <a:spcPts val="0"/>
              </a:spcBef>
              <a:spcAft>
                <a:spcPts val="800"/>
              </a:spcAft>
            </a:pPr>
            <a:r>
              <a:rPr lang="en-US" sz="1200" dirty="0">
                <a:solidFill>
                  <a:srgbClr val="FFFFFF"/>
                </a:solidFill>
                <a:effectLst/>
                <a:latin typeface="Calibri"/>
                <a:ea typeface="Calibri" panose="020F0502020204030204" pitchFamily="34" charset="0"/>
                <a:cs typeface="Times New Roman"/>
              </a:rPr>
              <a:t>WRS – Water Recov</a:t>
            </a:r>
            <a:r>
              <a:rPr lang="en-US" sz="1200" dirty="0">
                <a:solidFill>
                  <a:srgbClr val="FFFFFF"/>
                </a:solidFill>
                <a:latin typeface="Calibri"/>
                <a:ea typeface="Calibri" panose="020F0502020204030204" pitchFamily="34" charset="0"/>
                <a:cs typeface="Times New Roman"/>
              </a:rPr>
              <a:t>ery System</a:t>
            </a:r>
            <a:endParaRPr lang="en-US" sz="1200" dirty="0">
              <a:solidFill>
                <a:srgbClr val="FFFFFF"/>
              </a:solidFill>
              <a:effectLst/>
              <a:latin typeface="Calibri"/>
              <a:ea typeface="Calibri" panose="020F0502020204030204" pitchFamily="34" charset="0"/>
              <a:cs typeface="Times New Roman"/>
            </a:endParaRPr>
          </a:p>
          <a:p>
            <a:pPr marL="0" marR="0" indent="0">
              <a:lnSpc>
                <a:spcPct val="107000"/>
              </a:lnSpc>
              <a:spcBef>
                <a:spcPts val="0"/>
              </a:spcBef>
              <a:spcAft>
                <a:spcPts val="800"/>
              </a:spcAft>
              <a:buNone/>
            </a:pP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3">
            <a:extLst>
              <a:ext uri="{FF2B5EF4-FFF2-40B4-BE49-F238E27FC236}">
                <a16:creationId xmlns:a16="http://schemas.microsoft.com/office/drawing/2014/main" id="{E9984E34-3476-FBEE-0A9E-5D971EE8C4DC}"/>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1232977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A5D048-68B3-9E47-8219-F0C83EF7DFCB}"/>
              </a:ext>
            </a:extLst>
          </p:cNvPr>
          <p:cNvSpPr/>
          <p:nvPr/>
        </p:nvSpPr>
        <p:spPr>
          <a:xfrm>
            <a:off x="381000" y="381000"/>
            <a:ext cx="114300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Helvetica" pitchFamily="2" charset="0"/>
                <a:ea typeface="+mn-ea"/>
                <a:cs typeface="+mn-cs"/>
              </a:rPr>
              <a:t>It Takes Many People to Go to Space </a:t>
            </a:r>
            <a:endParaRPr kumimoji="0" lang="en-US" sz="2400" b="1" i="0" u="none" strike="noStrike" kern="1200" cap="none" spc="0" normalizeH="0" baseline="0" noProof="0" dirty="0">
              <a:ln>
                <a:noFill/>
              </a:ln>
              <a:solidFill>
                <a:srgbClr val="34BFEF"/>
              </a:solidFill>
              <a:effectLst/>
              <a:uLnTx/>
              <a:uFillTx/>
              <a:latin typeface="Helvetica" pitchFamily="2" charset="0"/>
              <a:ea typeface="+mn-ea"/>
              <a:cs typeface="+mn-cs"/>
            </a:endParaRPr>
          </a:p>
        </p:txBody>
      </p:sp>
      <p:sp>
        <p:nvSpPr>
          <p:cNvPr id="6" name="Rectangle 5">
            <a:extLst>
              <a:ext uri="{FF2B5EF4-FFF2-40B4-BE49-F238E27FC236}">
                <a16:creationId xmlns:a16="http://schemas.microsoft.com/office/drawing/2014/main" id="{C67B38BC-BB8A-2441-911A-7B60BD3F1E01}"/>
              </a:ext>
            </a:extLst>
          </p:cNvPr>
          <p:cNvSpPr/>
          <p:nvPr/>
        </p:nvSpPr>
        <p:spPr>
          <a:xfrm>
            <a:off x="237743" y="1263820"/>
            <a:ext cx="8714999" cy="181588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t>Direct NASA employees: </a:t>
            </a:r>
            <a:r>
              <a:rPr kumimoji="0" lang="en-US" sz="2800" b="0" i="0" u="none" strike="noStrike" kern="1200" cap="none" spc="0" normalizeH="0" baseline="0" noProof="0" dirty="0">
                <a:ln>
                  <a:noFill/>
                </a:ln>
                <a:solidFill>
                  <a:srgbClr val="34BFEF"/>
                </a:solidFill>
                <a:effectLst/>
                <a:uLnTx/>
                <a:uFillTx/>
                <a:latin typeface="Helvetica" pitchFamily="2" charset="0"/>
                <a:ea typeface="+mn-ea"/>
                <a:cs typeface="+mn-cs"/>
              </a:rPr>
              <a:t>18,000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t>Contractor support employees: </a:t>
            </a:r>
            <a:r>
              <a:rPr kumimoji="0" lang="en-US" sz="2800" b="0" i="0" u="none" strike="noStrike" kern="1200" cap="none" spc="0" normalizeH="0" baseline="0" noProof="0" dirty="0">
                <a:ln>
                  <a:noFill/>
                </a:ln>
                <a:solidFill>
                  <a:srgbClr val="34BFEF"/>
                </a:solidFill>
                <a:effectLst/>
                <a:uLnTx/>
                <a:uFillTx/>
                <a:latin typeface="Helvetica" pitchFamily="2" charset="0"/>
                <a:ea typeface="+mn-ea"/>
                <a:cs typeface="+mn-cs"/>
              </a:rPr>
              <a:t>30,000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t>Active NASA astronauts: </a:t>
            </a:r>
            <a:r>
              <a:rPr kumimoji="0" lang="en-US" sz="2800" b="0" i="0" u="none" strike="noStrike" kern="1200" cap="none" spc="0" normalizeH="0" baseline="0" noProof="0" dirty="0">
                <a:ln>
                  <a:noFill/>
                </a:ln>
                <a:solidFill>
                  <a:srgbClr val="34BFEF"/>
                </a:solidFill>
                <a:effectLst/>
                <a:uLnTx/>
                <a:uFillTx/>
                <a:latin typeface="Helvetica" pitchFamily="2" charset="0"/>
                <a:ea typeface="+mn-ea"/>
                <a:cs typeface="+mn-cs"/>
              </a:rPr>
              <a:t>46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34BFEF"/>
              </a:solidFill>
              <a:effectLst/>
              <a:uLnTx/>
              <a:uFillTx/>
              <a:latin typeface="Helvetica" pitchFamily="2" charset="0"/>
              <a:ea typeface="+mn-ea"/>
              <a:cs typeface="+mn-cs"/>
            </a:endParaRPr>
          </a:p>
        </p:txBody>
      </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58184" y="3290772"/>
            <a:ext cx="5129784" cy="3264408"/>
          </a:xfrm>
          <a:prstGeom prst="rect">
            <a:avLst/>
          </a:prstGeom>
          <a:ln w="38100">
            <a:solidFill>
              <a:schemeClr val="bg1"/>
            </a:solidFill>
          </a:ln>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2574" y="3358883"/>
            <a:ext cx="2981325" cy="1207008"/>
          </a:xfrm>
          <a:prstGeom prst="rect">
            <a:avLst/>
          </a:prstGeom>
          <a:ln w="38100">
            <a:solidFill>
              <a:srgbClr val="003399"/>
            </a:solidFill>
          </a:ln>
        </p:spPr>
      </p:pic>
      <p:pic>
        <p:nvPicPr>
          <p:cNvPr id="14" name="Picture 1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52253" y="4729266"/>
            <a:ext cx="2981325" cy="1261873"/>
          </a:xfrm>
          <a:prstGeom prst="rect">
            <a:avLst/>
          </a:prstGeom>
          <a:ln w="38100">
            <a:solidFill>
              <a:schemeClr val="tx2">
                <a:lumMod val="60000"/>
                <a:lumOff val="40000"/>
              </a:schemeClr>
            </a:solidFill>
          </a:ln>
        </p:spPr>
      </p:pic>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752252" y="3358883"/>
            <a:ext cx="2981325" cy="1261872"/>
          </a:xfrm>
          <a:prstGeom prst="rect">
            <a:avLst/>
          </a:prstGeom>
          <a:ln w="38100">
            <a:solidFill>
              <a:schemeClr val="tx1">
                <a:lumMod val="75000"/>
                <a:lumOff val="25000"/>
              </a:schemeClr>
            </a:solidFill>
          </a:ln>
        </p:spPr>
      </p:pic>
      <p:pic>
        <p:nvPicPr>
          <p:cNvPr id="18" name="Picture 2" descr="Image result for nasa mission control"/>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6345" y="4656185"/>
            <a:ext cx="3194304" cy="212953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H="1">
            <a:off x="5956300" y="3702050"/>
            <a:ext cx="38100" cy="44684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88642" y="2667526"/>
            <a:ext cx="1336595"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Helvetica" panose="020B0604020202020204" pitchFamily="34" charset="0"/>
                <a:ea typeface="+mn-ea"/>
                <a:cs typeface="Helvetica" panose="020B0604020202020204" pitchFamily="34" charset="0"/>
              </a:rPr>
              <a:t>Astronauts</a:t>
            </a:r>
          </a:p>
        </p:txBody>
      </p:sp>
      <p:cxnSp>
        <p:nvCxnSpPr>
          <p:cNvPr id="9" name="Straight Connector 8"/>
          <p:cNvCxnSpPr/>
          <p:nvPr/>
        </p:nvCxnSpPr>
        <p:spPr>
          <a:xfrm>
            <a:off x="2858947" y="2851150"/>
            <a:ext cx="3135453" cy="0"/>
          </a:xfrm>
          <a:prstGeom prst="line">
            <a:avLst/>
          </a:prstGeom>
          <a:ln w="19050">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994400" y="2851150"/>
            <a:ext cx="0" cy="900914"/>
          </a:xfrm>
          <a:prstGeom prst="line">
            <a:avLst/>
          </a:prstGeom>
          <a:ln w="19050">
            <a:solidFill>
              <a:schemeClr val="accent2"/>
            </a:solidFill>
            <a:headEnd type="oval"/>
          </a:ln>
        </p:spPr>
        <p:style>
          <a:lnRef idx="1">
            <a:schemeClr val="accent1"/>
          </a:lnRef>
          <a:fillRef idx="0">
            <a:schemeClr val="accent1"/>
          </a:fillRef>
          <a:effectRef idx="0">
            <a:schemeClr val="accent1"/>
          </a:effectRef>
          <a:fontRef idx="minor">
            <a:schemeClr val="tx1"/>
          </a:fontRef>
        </p:style>
      </p:cxnSp>
      <p:pic>
        <p:nvPicPr>
          <p:cNvPr id="36" name="Picture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9002062" y="1284076"/>
            <a:ext cx="2824226" cy="1857375"/>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3">
            <a:extLst>
              <a:ext uri="{FF2B5EF4-FFF2-40B4-BE49-F238E27FC236}">
                <a16:creationId xmlns:a16="http://schemas.microsoft.com/office/drawing/2014/main" id="{A92877D3-006B-0DFD-83CB-77E704E3961C}"/>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999271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 calcmode="lin" valueType="num">
                                      <p:cBhvr>
                                        <p:cTn id="9" dur="1500" fill="hold"/>
                                        <p:tgtEl>
                                          <p:spTgt spid="13"/>
                                        </p:tgtEl>
                                        <p:attrNameLst>
                                          <p:attrName>style.rotation</p:attrName>
                                        </p:attrNameLst>
                                      </p:cBhvr>
                                      <p:tavLst>
                                        <p:tav tm="0">
                                          <p:val>
                                            <p:fltVal val="90"/>
                                          </p:val>
                                        </p:tav>
                                        <p:tav tm="100000">
                                          <p:val>
                                            <p:fltVal val="0"/>
                                          </p:val>
                                        </p:tav>
                                      </p:tavLst>
                                    </p:anim>
                                    <p:animEffect transition="in" filter="fade">
                                      <p:cBhvr>
                                        <p:cTn id="10" dur="1500"/>
                                        <p:tgtEl>
                                          <p:spTgt spid="13"/>
                                        </p:tgtEl>
                                      </p:cBhvr>
                                    </p:animEffect>
                                  </p:childTnLst>
                                </p:cTn>
                              </p:par>
                            </p:childTnLst>
                          </p:cTn>
                        </p:par>
                        <p:par>
                          <p:cTn id="11" fill="hold">
                            <p:stCondLst>
                              <p:cond delay="1500"/>
                            </p:stCondLst>
                            <p:childTnLst>
                              <p:par>
                                <p:cTn id="12" presetID="31" presetClass="entr" presetSubtype="0" fill="hold" nodeType="afterEffect">
                                  <p:stCondLst>
                                    <p:cond delay="400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500" fill="hold"/>
                                        <p:tgtEl>
                                          <p:spTgt spid="15"/>
                                        </p:tgtEl>
                                        <p:attrNameLst>
                                          <p:attrName>ppt_w</p:attrName>
                                        </p:attrNameLst>
                                      </p:cBhvr>
                                      <p:tavLst>
                                        <p:tav tm="0">
                                          <p:val>
                                            <p:fltVal val="0"/>
                                          </p:val>
                                        </p:tav>
                                        <p:tav tm="100000">
                                          <p:val>
                                            <p:strVal val="#ppt_w"/>
                                          </p:val>
                                        </p:tav>
                                      </p:tavLst>
                                    </p:anim>
                                    <p:anim calcmode="lin" valueType="num">
                                      <p:cBhvr>
                                        <p:cTn id="15" dur="1500" fill="hold"/>
                                        <p:tgtEl>
                                          <p:spTgt spid="15"/>
                                        </p:tgtEl>
                                        <p:attrNameLst>
                                          <p:attrName>ppt_h</p:attrName>
                                        </p:attrNameLst>
                                      </p:cBhvr>
                                      <p:tavLst>
                                        <p:tav tm="0">
                                          <p:val>
                                            <p:fltVal val="0"/>
                                          </p:val>
                                        </p:tav>
                                        <p:tav tm="100000">
                                          <p:val>
                                            <p:strVal val="#ppt_h"/>
                                          </p:val>
                                        </p:tav>
                                      </p:tavLst>
                                    </p:anim>
                                    <p:anim calcmode="lin" valueType="num">
                                      <p:cBhvr>
                                        <p:cTn id="16" dur="1500" fill="hold"/>
                                        <p:tgtEl>
                                          <p:spTgt spid="15"/>
                                        </p:tgtEl>
                                        <p:attrNameLst>
                                          <p:attrName>style.rotation</p:attrName>
                                        </p:attrNameLst>
                                      </p:cBhvr>
                                      <p:tavLst>
                                        <p:tav tm="0">
                                          <p:val>
                                            <p:fltVal val="90"/>
                                          </p:val>
                                        </p:tav>
                                        <p:tav tm="100000">
                                          <p:val>
                                            <p:fltVal val="0"/>
                                          </p:val>
                                        </p:tav>
                                      </p:tavLst>
                                    </p:anim>
                                    <p:animEffect transition="in" filter="fade">
                                      <p:cBhvr>
                                        <p:cTn id="17" dur="1500"/>
                                        <p:tgtEl>
                                          <p:spTgt spid="15"/>
                                        </p:tgtEl>
                                      </p:cBhvr>
                                    </p:animEffect>
                                  </p:childTnLst>
                                </p:cTn>
                              </p:par>
                            </p:childTnLst>
                          </p:cTn>
                        </p:par>
                        <p:par>
                          <p:cTn id="18" fill="hold">
                            <p:stCondLst>
                              <p:cond delay="7000"/>
                            </p:stCondLst>
                            <p:childTnLst>
                              <p:par>
                                <p:cTn id="19" presetID="31" presetClass="entr" presetSubtype="0" fill="hold" nodeType="afterEffect">
                                  <p:stCondLst>
                                    <p:cond delay="40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500" fill="hold"/>
                                        <p:tgtEl>
                                          <p:spTgt spid="14"/>
                                        </p:tgtEl>
                                        <p:attrNameLst>
                                          <p:attrName>ppt_w</p:attrName>
                                        </p:attrNameLst>
                                      </p:cBhvr>
                                      <p:tavLst>
                                        <p:tav tm="0">
                                          <p:val>
                                            <p:fltVal val="0"/>
                                          </p:val>
                                        </p:tav>
                                        <p:tav tm="100000">
                                          <p:val>
                                            <p:strVal val="#ppt_w"/>
                                          </p:val>
                                        </p:tav>
                                      </p:tavLst>
                                    </p:anim>
                                    <p:anim calcmode="lin" valueType="num">
                                      <p:cBhvr>
                                        <p:cTn id="22" dur="1500" fill="hold"/>
                                        <p:tgtEl>
                                          <p:spTgt spid="14"/>
                                        </p:tgtEl>
                                        <p:attrNameLst>
                                          <p:attrName>ppt_h</p:attrName>
                                        </p:attrNameLst>
                                      </p:cBhvr>
                                      <p:tavLst>
                                        <p:tav tm="0">
                                          <p:val>
                                            <p:fltVal val="0"/>
                                          </p:val>
                                        </p:tav>
                                        <p:tav tm="100000">
                                          <p:val>
                                            <p:strVal val="#ppt_h"/>
                                          </p:val>
                                        </p:tav>
                                      </p:tavLst>
                                    </p:anim>
                                    <p:anim calcmode="lin" valueType="num">
                                      <p:cBhvr>
                                        <p:cTn id="23" dur="1500" fill="hold"/>
                                        <p:tgtEl>
                                          <p:spTgt spid="14"/>
                                        </p:tgtEl>
                                        <p:attrNameLst>
                                          <p:attrName>style.rotation</p:attrName>
                                        </p:attrNameLst>
                                      </p:cBhvr>
                                      <p:tavLst>
                                        <p:tav tm="0">
                                          <p:val>
                                            <p:fltVal val="90"/>
                                          </p:val>
                                        </p:tav>
                                        <p:tav tm="100000">
                                          <p:val>
                                            <p:fltVal val="0"/>
                                          </p:val>
                                        </p:tav>
                                      </p:tavLst>
                                    </p:anim>
                                    <p:animEffect transition="in" filter="fade">
                                      <p:cBhvr>
                                        <p:cTn id="24"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A4EA3F-A971-CB4D-9054-68A5DFC1BA99}"/>
              </a:ext>
            </a:extLst>
          </p:cNvPr>
          <p:cNvSpPr txBox="1">
            <a:spLocks/>
          </p:cNvSpPr>
          <p:nvPr/>
        </p:nvSpPr>
        <p:spPr>
          <a:xfrm>
            <a:off x="397760" y="501151"/>
            <a:ext cx="11430000" cy="584775"/>
          </a:xfrm>
          <a:prstGeom prst="rect">
            <a:avLst/>
          </a:prstGeom>
          <a:noFill/>
          <a:effectLst>
            <a:outerShdw blurRad="50800" dist="88900" dir="2700000" algn="tl" rotWithShape="0">
              <a:prstClr val="black">
                <a:alpha val="70000"/>
              </a:prstClr>
            </a:outerShdw>
          </a:effectLst>
        </p:spPr>
        <p:txBody>
          <a:bodyPr vert="horz" wrap="square" lIns="91440" tIns="45720" rIns="91440" bIns="45720" rtlCol="0" anchor="ctr">
            <a:spAutoFit/>
          </a:bodyPr>
          <a:lst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FFFFF"/>
                </a:solidFill>
                <a:effectLst/>
                <a:uLnTx/>
                <a:uFillTx/>
                <a:latin typeface="Helvetica" pitchFamily="2" charset="0"/>
                <a:ea typeface="+mj-ea"/>
                <a:cs typeface="Arial" panose="020B0604020202020204" pitchFamily="34" charset="0"/>
              </a:rPr>
              <a:t>Learn More! </a:t>
            </a:r>
          </a:p>
        </p:txBody>
      </p:sp>
      <p:grpSp>
        <p:nvGrpSpPr>
          <p:cNvPr id="5" name="Group 4">
            <a:extLst>
              <a:ext uri="{FF2B5EF4-FFF2-40B4-BE49-F238E27FC236}">
                <a16:creationId xmlns:a16="http://schemas.microsoft.com/office/drawing/2014/main" id="{C311F8DB-AAA7-EC4B-AEE7-5BB4EA4A232D}"/>
              </a:ext>
            </a:extLst>
          </p:cNvPr>
          <p:cNvGrpSpPr/>
          <p:nvPr/>
        </p:nvGrpSpPr>
        <p:grpSpPr>
          <a:xfrm>
            <a:off x="8715652" y="365736"/>
            <a:ext cx="3223672" cy="799489"/>
            <a:chOff x="8731250" y="365736"/>
            <a:chExt cx="3223672" cy="799489"/>
          </a:xfrm>
        </p:grpSpPr>
        <p:pic>
          <p:nvPicPr>
            <p:cNvPr id="6" name="Picture 5">
              <a:extLst>
                <a:ext uri="{FF2B5EF4-FFF2-40B4-BE49-F238E27FC236}">
                  <a16:creationId xmlns:a16="http://schemas.microsoft.com/office/drawing/2014/main" id="{5487CEA3-3327-2840-8DCC-6270A44FCE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7" name="TextBox 6">
              <a:extLst>
                <a:ext uri="{FF2B5EF4-FFF2-40B4-BE49-F238E27FC236}">
                  <a16:creationId xmlns:a16="http://schemas.microsoft.com/office/drawing/2014/main" id="{DCA7996A-D027-D04F-85FF-4D96B5224FC3}"/>
                </a:ext>
              </a:extLst>
            </p:cNvPr>
            <p:cNvSpPr txBox="1"/>
            <p:nvPr userDrawn="1"/>
          </p:nvSpPr>
          <p:spPr>
            <a:xfrm>
              <a:off x="8731250" y="534648"/>
              <a:ext cx="202565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ea typeface="+mn-ea"/>
                  <a:cs typeface="+mn-cs"/>
                </a:rPr>
                <a:t>National Aeronautics and Space Administration</a:t>
              </a:r>
            </a:p>
          </p:txBody>
        </p:sp>
        <p:cxnSp>
          <p:nvCxnSpPr>
            <p:cNvPr id="8" name="Straight Connector 7">
              <a:extLst>
                <a:ext uri="{FF2B5EF4-FFF2-40B4-BE49-F238E27FC236}">
                  <a16:creationId xmlns:a16="http://schemas.microsoft.com/office/drawing/2014/main" id="{E44E87B0-1DB5-1942-9B1A-F50AB258CD18}"/>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24130FD2-E166-0844-B689-FE44076574FE}"/>
              </a:ext>
            </a:extLst>
          </p:cNvPr>
          <p:cNvSpPr txBox="1"/>
          <p:nvPr/>
        </p:nvSpPr>
        <p:spPr>
          <a:xfrm>
            <a:off x="397760" y="6247884"/>
            <a:ext cx="2870200" cy="307777"/>
          </a:xfrm>
          <a:prstGeom prst="rect">
            <a:avLst/>
          </a:prstGeom>
          <a:noFill/>
          <a:effectLst>
            <a:outerShdw blurRad="50800" dist="38100" dir="2700000" algn="tl" rotWithShape="0">
              <a:prstClr val="black">
                <a:alpha val="40000"/>
              </a:prstClr>
            </a:outerShdw>
          </a:effectLst>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Helvetica" pitchFamily="2" charset="0"/>
                <a:ea typeface="+mn-ea"/>
                <a:cs typeface="+mn-cs"/>
              </a:rPr>
              <a:t>nasa.gov/station</a:t>
            </a:r>
          </a:p>
        </p:txBody>
      </p:sp>
      <p:pic>
        <p:nvPicPr>
          <p:cNvPr id="11" name="Picture 10">
            <a:extLst>
              <a:ext uri="{FF2B5EF4-FFF2-40B4-BE49-F238E27FC236}">
                <a16:creationId xmlns:a16="http://schemas.microsoft.com/office/drawing/2014/main" id="{ADC212CD-6418-0942-8CCE-7E02C95BB4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4847858"/>
            <a:ext cx="1755826" cy="1755826"/>
          </a:xfrm>
          <a:prstGeom prst="rect">
            <a:avLst/>
          </a:prstGeom>
          <a:effectLst>
            <a:outerShdw blurRad="50800" dist="38100" dir="2700000" algn="tl" rotWithShape="0">
              <a:prstClr val="black">
                <a:alpha val="40000"/>
              </a:prstClr>
            </a:outerShdw>
          </a:effectLst>
        </p:spPr>
      </p:pic>
      <p:sp>
        <p:nvSpPr>
          <p:cNvPr id="4" name="Rectangle 3">
            <a:extLst>
              <a:ext uri="{FF2B5EF4-FFF2-40B4-BE49-F238E27FC236}">
                <a16:creationId xmlns:a16="http://schemas.microsoft.com/office/drawing/2014/main" id="{B22F694E-0C10-6046-840F-788B00DE37DE}"/>
              </a:ext>
            </a:extLst>
          </p:cNvPr>
          <p:cNvSpPr/>
          <p:nvPr/>
        </p:nvSpPr>
        <p:spPr>
          <a:xfrm>
            <a:off x="381000" y="1079872"/>
            <a:ext cx="11446761" cy="212365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Main NASA website: </a:t>
            </a:r>
            <a:r>
              <a:rPr kumimoji="0" lang="en-US" sz="24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hlinkClick r:id="rId5"/>
              </a:rPr>
              <a:t>https://www.nasa.gov/ </a:t>
            </a:r>
            <a:endParaRPr kumimoji="0" lang="en-US" sz="24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NASA STEM: </a:t>
            </a:r>
            <a:r>
              <a:rPr kumimoji="0" lang="en-US" sz="2400" b="0" i="0" u="none" strike="noStrike" kern="1200" cap="none" spc="0" normalizeH="0" baseline="0" noProof="0" dirty="0">
                <a:ln>
                  <a:noFill/>
                </a:ln>
                <a:solidFill>
                  <a:srgbClr val="FFFFFF"/>
                </a:solidFill>
                <a:effectLst/>
                <a:uLnTx/>
                <a:uFillTx/>
                <a:latin typeface="Helvetica" panose="020B0604020202020204" pitchFamily="34" charset="0"/>
                <a:ea typeface="+mn-ea"/>
                <a:cs typeface="Helvetica" panose="020B0604020202020204" pitchFamily="34" charset="0"/>
                <a:hlinkClick r:id="rId6"/>
              </a:rPr>
              <a:t>https://www.nasa.gov/stem/express </a:t>
            </a:r>
            <a:endParaRPr kumimoji="0" lang="en-US" sz="24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Learn how to apply to be an astronaut: </a:t>
            </a:r>
            <a:r>
              <a:rPr kumimoji="0" lang="en-US" sz="24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hlinkClick r:id="rId7"/>
              </a:rPr>
              <a:t>https://astronauts.nasa.gov</a:t>
            </a:r>
            <a:r>
              <a:rPr kumimoji="0" lang="en-US" sz="2400" b="0" i="0" u="none" strike="noStrike" kern="1200" cap="none" spc="0" normalizeH="0" baseline="0" noProof="0" dirty="0">
                <a:ln>
                  <a:noFill/>
                </a:ln>
                <a:solidFill>
                  <a:srgbClr val="000000"/>
                </a:solidFill>
                <a:effectLst/>
                <a:uLnTx/>
                <a:uFillTx/>
                <a:latin typeface="Calibri" panose="020F0502020204030204"/>
                <a:ea typeface="+mn-ea"/>
                <a:hlinkClick r:id="rId7"/>
              </a:rPr>
              <a:t>/</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defTabSz="914400">
              <a:defRPr/>
            </a:pPr>
            <a:r>
              <a:rPr kumimoji="0" lang="en-US" sz="2400" i="0" u="none" strike="noStrike" kern="1200" cap="none" spc="0" normalizeH="0" baseline="0" noProof="0" dirty="0">
                <a:ln>
                  <a:noFill/>
                </a:ln>
                <a:solidFill>
                  <a:prstClr val="white"/>
                </a:solidFill>
                <a:effectLst/>
                <a:uLnTx/>
                <a:uFillTx/>
                <a:latin typeface="Helvetica" panose="020B0604020202020204" pitchFamily="34" charset="0"/>
                <a:cs typeface="Helvetica" panose="020B0604020202020204" pitchFamily="34" charset="0"/>
              </a:rPr>
              <a:t>Spot the Space Station: </a:t>
            </a:r>
            <a:r>
              <a:rPr lang="en-US" sz="2400" dirty="0">
                <a:solidFill>
                  <a:srgbClr val="0070C0"/>
                </a:solidFill>
                <a:latin typeface="Helvetica" panose="020B0604020202020204" pitchFamily="34" charset="0"/>
                <a:cs typeface="Helvetica" panose="020B0604020202020204" pitchFamily="34" charset="0"/>
              </a:rPr>
              <a:t>https://spotthestation.nasa.gov</a:t>
            </a:r>
          </a:p>
        </p:txBody>
      </p:sp>
      <p:sp>
        <p:nvSpPr>
          <p:cNvPr id="19" name="Rectangle 18">
            <a:extLst>
              <a:ext uri="{FF2B5EF4-FFF2-40B4-BE49-F238E27FC236}">
                <a16:creationId xmlns:a16="http://schemas.microsoft.com/office/drawing/2014/main" id="{005C9B3C-4DE8-9F48-882B-167874313B38}"/>
              </a:ext>
            </a:extLst>
          </p:cNvPr>
          <p:cNvSpPr/>
          <p:nvPr/>
        </p:nvSpPr>
        <p:spPr>
          <a:xfrm>
            <a:off x="1680410" y="4015509"/>
            <a:ext cx="1144676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pic>
        <p:nvPicPr>
          <p:cNvPr id="21" name="Picture 20">
            <a:hlinkClick r:id="rId8"/>
            <a:extLst>
              <a:ext uri="{FF2B5EF4-FFF2-40B4-BE49-F238E27FC236}">
                <a16:creationId xmlns:a16="http://schemas.microsoft.com/office/drawing/2014/main" id="{951C65E4-148D-F243-9339-56B6FCBE2C8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28215" y="5667128"/>
            <a:ext cx="812800" cy="812800"/>
          </a:xfrm>
          <a:prstGeom prst="rect">
            <a:avLst/>
          </a:prstGeom>
        </p:spPr>
      </p:pic>
      <p:pic>
        <p:nvPicPr>
          <p:cNvPr id="23" name="Picture 22">
            <a:hlinkClick r:id="rId10"/>
            <a:extLst>
              <a:ext uri="{FF2B5EF4-FFF2-40B4-BE49-F238E27FC236}">
                <a16:creationId xmlns:a16="http://schemas.microsoft.com/office/drawing/2014/main" id="{F6CE7B2C-0FF8-5F47-8D77-53B0E5987C42}"/>
              </a:ext>
            </a:extLst>
          </p:cNvPr>
          <p:cNvPicPr>
            <a:picLocks noChangeAspect="1"/>
          </p:cNvPicPr>
          <p:nvPr/>
        </p:nvPicPr>
        <p:blipFill>
          <a:blip r:embed="rId11"/>
          <a:stretch>
            <a:fillRect/>
          </a:stretch>
        </p:blipFill>
        <p:spPr>
          <a:xfrm>
            <a:off x="5666583" y="5667128"/>
            <a:ext cx="812800" cy="812800"/>
          </a:xfrm>
          <a:prstGeom prst="rect">
            <a:avLst/>
          </a:prstGeom>
        </p:spPr>
      </p:pic>
      <p:pic>
        <p:nvPicPr>
          <p:cNvPr id="25" name="Picture 24">
            <a:hlinkClick r:id="rId12"/>
            <a:extLst>
              <a:ext uri="{FF2B5EF4-FFF2-40B4-BE49-F238E27FC236}">
                <a16:creationId xmlns:a16="http://schemas.microsoft.com/office/drawing/2014/main" id="{16531317-8529-8F4B-BF59-7DC75AEEB2C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704950" y="5664200"/>
            <a:ext cx="818657" cy="818657"/>
          </a:xfrm>
          <a:prstGeom prst="rect">
            <a:avLst/>
          </a:prstGeom>
        </p:spPr>
      </p:pic>
      <p:sp>
        <p:nvSpPr>
          <p:cNvPr id="2" name="Slide Number Placeholder 3">
            <a:extLst>
              <a:ext uri="{FF2B5EF4-FFF2-40B4-BE49-F238E27FC236}">
                <a16:creationId xmlns:a16="http://schemas.microsoft.com/office/drawing/2014/main" id="{ED3C99EF-ADEF-DD95-8C67-BEF6BC22B2A4}"/>
              </a:ext>
            </a:extLst>
          </p:cNvPr>
          <p:cNvSpPr>
            <a:spLocks noGrp="1"/>
          </p:cNvSpPr>
          <p:nvPr>
            <p:ph type="sldNum" sz="quarter" idx="12"/>
          </p:nvPr>
        </p:nvSpPr>
        <p:spPr>
          <a:xfrm>
            <a:off x="11024628" y="6492875"/>
            <a:ext cx="115913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chemeClr val="bg1"/>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4147325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8.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2021Milestones_2021-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dirty="0">
            <a:solidFill>
              <a:schemeClr val="bg1"/>
            </a:solidFill>
            <a:latin typeface="Helvetica" panose="020B0604020202020204" pitchFamily="34" charset="0"/>
            <a:cs typeface="Helvetica" panose="020B0604020202020204" pitchFamily="34" charset="0"/>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10.xml><?xml version="1.0" encoding="utf-8"?>
<a:theme xmlns:a="http://schemas.openxmlformats.org/drawingml/2006/main" name="6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12.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5858</TotalTime>
  <Words>7086</Words>
  <Application>Microsoft Office PowerPoint</Application>
  <PresentationFormat>Widescreen</PresentationFormat>
  <Paragraphs>1063</Paragraphs>
  <Slides>43</Slides>
  <Notes>32</Notes>
  <HiddenSlides>0</HiddenSlides>
  <MMClips>0</MMClips>
  <ScaleCrop>false</ScaleCrop>
  <HeadingPairs>
    <vt:vector size="6" baseType="variant">
      <vt:variant>
        <vt:lpstr>Fonts Used</vt:lpstr>
      </vt:variant>
      <vt:variant>
        <vt:i4>13</vt:i4>
      </vt:variant>
      <vt:variant>
        <vt:lpstr>Theme</vt:lpstr>
      </vt:variant>
      <vt:variant>
        <vt:i4>12</vt:i4>
      </vt:variant>
      <vt:variant>
        <vt:lpstr>Slide Titles</vt:lpstr>
      </vt:variant>
      <vt:variant>
        <vt:i4>43</vt:i4>
      </vt:variant>
    </vt:vector>
  </HeadingPairs>
  <TitlesOfParts>
    <vt:vector size="68" baseType="lpstr">
      <vt:lpstr>Agency FB</vt:lpstr>
      <vt:lpstr>Arial</vt:lpstr>
      <vt:lpstr>Arial Narrow</vt:lpstr>
      <vt:lpstr>Arial Nova</vt:lpstr>
      <vt:lpstr>Calibri</vt:lpstr>
      <vt:lpstr>Calibri Light</vt:lpstr>
      <vt:lpstr>Cambria</vt:lpstr>
      <vt:lpstr>Century Gothic</vt:lpstr>
      <vt:lpstr>Courier New</vt:lpstr>
      <vt:lpstr>Helvetica</vt:lpstr>
      <vt:lpstr>Monaco</vt:lpstr>
      <vt:lpstr>Raleway</vt:lpstr>
      <vt:lpstr>Wingdings</vt:lpstr>
      <vt:lpstr>Custom Design</vt:lpstr>
      <vt:lpstr>2_Office Theme</vt:lpstr>
      <vt:lpstr>Office Theme</vt:lpstr>
      <vt:lpstr>3_Office Theme</vt:lpstr>
      <vt:lpstr>4_Office Theme</vt:lpstr>
      <vt:lpstr>1_Title</vt:lpstr>
      <vt:lpstr>3_ExplorationScenario-Updated</vt:lpstr>
      <vt:lpstr>1_Office Theme</vt:lpstr>
      <vt:lpstr>4_2021Milestones_2021-40+</vt:lpstr>
      <vt:lpstr>6_Office Theme</vt:lpstr>
      <vt:lpstr>4_ExplorationScenario-Updated</vt:lpstr>
      <vt:lpstr>7_Office Theme</vt:lpstr>
      <vt:lpstr>PowerPoint Presentation</vt:lpstr>
      <vt:lpstr>Agenda</vt:lpstr>
      <vt:lpstr>PowerPoint Presentation</vt:lpstr>
      <vt:lpstr>Capability Gaps</vt:lpstr>
      <vt:lpstr>PowerPoint Presentation</vt:lpstr>
      <vt:lpstr>PowerPoint Presentation</vt:lpstr>
      <vt:lpstr>ISS ECLSS Overview</vt:lpstr>
      <vt:lpstr>PowerPoint Presentation</vt:lpstr>
      <vt:lpstr>PowerPoint Presentation</vt:lpstr>
      <vt:lpstr>Basic ISS ECLSS Recycling – Material Flow</vt:lpstr>
      <vt:lpstr>ISS ECLSS Recycling – Requires Many Integrated Systems</vt:lpstr>
      <vt:lpstr>ISS ECLSS Recycling – Lots of Processes and Challenges</vt:lpstr>
      <vt:lpstr>PowerPoint Presentation</vt:lpstr>
      <vt:lpstr>Mission Endurance - Strong Influence on Technology Development</vt:lpstr>
      <vt:lpstr>PowerPoint Presentation</vt:lpstr>
      <vt:lpstr>Example of a High-Level Notional Technology Development Roadmap for Crop Research Support for Food &amp; Nutrition </vt:lpstr>
      <vt:lpstr>PowerPoint Presentation</vt:lpstr>
      <vt:lpstr>Capabilities Alignment to NASA’s M2M ADD</vt:lpstr>
      <vt:lpstr>PowerPoint Presentation</vt:lpstr>
      <vt:lpstr>Potential Future Lunar Regen ECLSS and Fluid/Gas Transfers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CHP Capability Area Summaries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vt:lpstr>
      <vt:lpstr>References (beside what is noted at bottom of the slides)</vt:lpstr>
      <vt:lpstr>Acronyms (1/2)</vt:lpstr>
      <vt:lpstr>Acronyms (1/2)</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ICES</dc:creator>
  <cp:lastModifiedBy>Broyan, James L. (JSC-BG040)</cp:lastModifiedBy>
  <cp:revision>197</cp:revision>
  <cp:lastPrinted>2018-07-11T01:08:04Z</cp:lastPrinted>
  <dcterms:created xsi:type="dcterms:W3CDTF">2017-12-03T15:14:05Z</dcterms:created>
  <dcterms:modified xsi:type="dcterms:W3CDTF">2023-11-06T17:47:43Z</dcterms:modified>
</cp:coreProperties>
</file>