
<file path=[Content_Types].xml><?xml version="1.0" encoding="utf-8"?>
<Types xmlns="http://schemas.openxmlformats.org/package/2006/content-types">
  <Default Extension="avi" ContentType="video/x-msvideo"/>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314" r:id="rId5"/>
    <p:sldId id="259" r:id="rId6"/>
    <p:sldId id="260" r:id="rId7"/>
    <p:sldId id="315" r:id="rId8"/>
    <p:sldId id="332" r:id="rId9"/>
    <p:sldId id="330" r:id="rId10"/>
    <p:sldId id="331" r:id="rId11"/>
    <p:sldId id="333" r:id="rId12"/>
    <p:sldId id="33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9" d="100"/>
          <a:sy n="119" d="100"/>
        </p:scale>
        <p:origin x="96" y="3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64AC0-D3AD-9645-8906-AEC41886F0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E2F4BBF-7515-7653-3370-324531AC4B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DFE76D3-D763-6768-A20D-6275BB543F2D}"/>
              </a:ext>
            </a:extLst>
          </p:cNvPr>
          <p:cNvSpPr>
            <a:spLocks noGrp="1"/>
          </p:cNvSpPr>
          <p:nvPr>
            <p:ph type="dt" sz="half" idx="10"/>
          </p:nvPr>
        </p:nvSpPr>
        <p:spPr/>
        <p:txBody>
          <a:bodyPr/>
          <a:lstStyle/>
          <a:p>
            <a:fld id="{0DEABC79-69AF-47EB-AC09-518FB61003D8}" type="datetimeFigureOut">
              <a:rPr lang="en-US" smtClean="0"/>
              <a:t>10/27/2023</a:t>
            </a:fld>
            <a:endParaRPr lang="en-US"/>
          </a:p>
        </p:txBody>
      </p:sp>
      <p:sp>
        <p:nvSpPr>
          <p:cNvPr id="5" name="Footer Placeholder 4">
            <a:extLst>
              <a:ext uri="{FF2B5EF4-FFF2-40B4-BE49-F238E27FC236}">
                <a16:creationId xmlns:a16="http://schemas.microsoft.com/office/drawing/2014/main" id="{A8653A32-94F2-0282-C6BF-0DDDC495B5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680C53-E305-CD20-0A44-96DDD1505761}"/>
              </a:ext>
            </a:extLst>
          </p:cNvPr>
          <p:cNvSpPr>
            <a:spLocks noGrp="1"/>
          </p:cNvSpPr>
          <p:nvPr>
            <p:ph type="sldNum" sz="quarter" idx="12"/>
          </p:nvPr>
        </p:nvSpPr>
        <p:spPr/>
        <p:txBody>
          <a:bodyPr/>
          <a:lstStyle/>
          <a:p>
            <a:fld id="{47E80B2E-6895-40C8-996B-D676D9C2DBAB}" type="slidenum">
              <a:rPr lang="en-US" smtClean="0"/>
              <a:t>‹#›</a:t>
            </a:fld>
            <a:endParaRPr lang="en-US"/>
          </a:p>
        </p:txBody>
      </p:sp>
    </p:spTree>
    <p:extLst>
      <p:ext uri="{BB962C8B-B14F-4D97-AF65-F5344CB8AC3E}">
        <p14:creationId xmlns:p14="http://schemas.microsoft.com/office/powerpoint/2010/main" val="4157472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0E5F7-C960-0837-B6D8-AD5BAA63899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E512BE-68E2-99CE-7E05-55DC65EDE1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38EDF5-88E9-F940-120B-65094440EC2D}"/>
              </a:ext>
            </a:extLst>
          </p:cNvPr>
          <p:cNvSpPr>
            <a:spLocks noGrp="1"/>
          </p:cNvSpPr>
          <p:nvPr>
            <p:ph type="dt" sz="half" idx="10"/>
          </p:nvPr>
        </p:nvSpPr>
        <p:spPr/>
        <p:txBody>
          <a:bodyPr/>
          <a:lstStyle/>
          <a:p>
            <a:fld id="{0DEABC79-69AF-47EB-AC09-518FB61003D8}" type="datetimeFigureOut">
              <a:rPr lang="en-US" smtClean="0"/>
              <a:t>10/27/2023</a:t>
            </a:fld>
            <a:endParaRPr lang="en-US"/>
          </a:p>
        </p:txBody>
      </p:sp>
      <p:sp>
        <p:nvSpPr>
          <p:cNvPr id="5" name="Footer Placeholder 4">
            <a:extLst>
              <a:ext uri="{FF2B5EF4-FFF2-40B4-BE49-F238E27FC236}">
                <a16:creationId xmlns:a16="http://schemas.microsoft.com/office/drawing/2014/main" id="{C80FF509-8854-7444-49C2-CFDB998E22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C9739D-0B60-3244-855C-9ACA040F3B02}"/>
              </a:ext>
            </a:extLst>
          </p:cNvPr>
          <p:cNvSpPr>
            <a:spLocks noGrp="1"/>
          </p:cNvSpPr>
          <p:nvPr>
            <p:ph type="sldNum" sz="quarter" idx="12"/>
          </p:nvPr>
        </p:nvSpPr>
        <p:spPr/>
        <p:txBody>
          <a:bodyPr/>
          <a:lstStyle/>
          <a:p>
            <a:fld id="{47E80B2E-6895-40C8-996B-D676D9C2DBAB}" type="slidenum">
              <a:rPr lang="en-US" smtClean="0"/>
              <a:t>‹#›</a:t>
            </a:fld>
            <a:endParaRPr lang="en-US"/>
          </a:p>
        </p:txBody>
      </p:sp>
    </p:spTree>
    <p:extLst>
      <p:ext uri="{BB962C8B-B14F-4D97-AF65-F5344CB8AC3E}">
        <p14:creationId xmlns:p14="http://schemas.microsoft.com/office/powerpoint/2010/main" val="275357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E399F-FC89-54BC-834D-95C06D86ED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DB700FB-95C7-4205-E0BC-308CAFF6AF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00FA5E-4936-83E2-76FE-EBDA5AEA4D91}"/>
              </a:ext>
            </a:extLst>
          </p:cNvPr>
          <p:cNvSpPr>
            <a:spLocks noGrp="1"/>
          </p:cNvSpPr>
          <p:nvPr>
            <p:ph type="dt" sz="half" idx="10"/>
          </p:nvPr>
        </p:nvSpPr>
        <p:spPr/>
        <p:txBody>
          <a:bodyPr/>
          <a:lstStyle/>
          <a:p>
            <a:fld id="{0DEABC79-69AF-47EB-AC09-518FB61003D8}" type="datetimeFigureOut">
              <a:rPr lang="en-US" smtClean="0"/>
              <a:t>10/27/2023</a:t>
            </a:fld>
            <a:endParaRPr lang="en-US"/>
          </a:p>
        </p:txBody>
      </p:sp>
      <p:sp>
        <p:nvSpPr>
          <p:cNvPr id="5" name="Footer Placeholder 4">
            <a:extLst>
              <a:ext uri="{FF2B5EF4-FFF2-40B4-BE49-F238E27FC236}">
                <a16:creationId xmlns:a16="http://schemas.microsoft.com/office/drawing/2014/main" id="{721E41EB-E715-A94E-09A8-5BFD20A3EA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861EE7-0F2C-7865-81F8-8D7E0A5E7233}"/>
              </a:ext>
            </a:extLst>
          </p:cNvPr>
          <p:cNvSpPr>
            <a:spLocks noGrp="1"/>
          </p:cNvSpPr>
          <p:nvPr>
            <p:ph type="sldNum" sz="quarter" idx="12"/>
          </p:nvPr>
        </p:nvSpPr>
        <p:spPr/>
        <p:txBody>
          <a:bodyPr/>
          <a:lstStyle/>
          <a:p>
            <a:fld id="{47E80B2E-6895-40C8-996B-D676D9C2DBAB}" type="slidenum">
              <a:rPr lang="en-US" smtClean="0"/>
              <a:t>‹#›</a:t>
            </a:fld>
            <a:endParaRPr lang="en-US"/>
          </a:p>
        </p:txBody>
      </p:sp>
    </p:spTree>
    <p:extLst>
      <p:ext uri="{BB962C8B-B14F-4D97-AF65-F5344CB8AC3E}">
        <p14:creationId xmlns:p14="http://schemas.microsoft.com/office/powerpoint/2010/main" val="1087483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FBD21-E0AB-625E-D546-F6EE551E3E3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C882164-3AEF-A53D-63D0-8EA06DF4DE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43F3EA4-DAC1-835F-5A1E-FB418508AD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48A5DBB-FFBD-91B0-A8A4-1F280B6E1560}"/>
              </a:ext>
            </a:extLst>
          </p:cNvPr>
          <p:cNvSpPr>
            <a:spLocks noGrp="1"/>
          </p:cNvSpPr>
          <p:nvPr>
            <p:ph type="dt" sz="half" idx="10"/>
          </p:nvPr>
        </p:nvSpPr>
        <p:spPr/>
        <p:txBody>
          <a:bodyPr/>
          <a:lstStyle/>
          <a:p>
            <a:fld id="{0DEABC79-69AF-47EB-AC09-518FB61003D8}" type="datetimeFigureOut">
              <a:rPr lang="en-US" smtClean="0"/>
              <a:t>10/27/2023</a:t>
            </a:fld>
            <a:endParaRPr lang="en-US"/>
          </a:p>
        </p:txBody>
      </p:sp>
      <p:sp>
        <p:nvSpPr>
          <p:cNvPr id="6" name="Footer Placeholder 5">
            <a:extLst>
              <a:ext uri="{FF2B5EF4-FFF2-40B4-BE49-F238E27FC236}">
                <a16:creationId xmlns:a16="http://schemas.microsoft.com/office/drawing/2014/main" id="{CAF93936-BC54-82DF-083E-2929E72D62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123B10-E41E-A3D9-EA83-5BA581842773}"/>
              </a:ext>
            </a:extLst>
          </p:cNvPr>
          <p:cNvSpPr>
            <a:spLocks noGrp="1"/>
          </p:cNvSpPr>
          <p:nvPr>
            <p:ph type="sldNum" sz="quarter" idx="12"/>
          </p:nvPr>
        </p:nvSpPr>
        <p:spPr/>
        <p:txBody>
          <a:bodyPr/>
          <a:lstStyle/>
          <a:p>
            <a:fld id="{47E80B2E-6895-40C8-996B-D676D9C2DBAB}" type="slidenum">
              <a:rPr lang="en-US" smtClean="0"/>
              <a:t>‹#›</a:t>
            </a:fld>
            <a:endParaRPr lang="en-US"/>
          </a:p>
        </p:txBody>
      </p:sp>
    </p:spTree>
    <p:extLst>
      <p:ext uri="{BB962C8B-B14F-4D97-AF65-F5344CB8AC3E}">
        <p14:creationId xmlns:p14="http://schemas.microsoft.com/office/powerpoint/2010/main" val="1294587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E18C3-6313-19EB-F6E1-9480DE89008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3E487AF-988B-89B6-D913-C642511F25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92267F-FBFF-857D-22EE-F6A8E0EA88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4E490FC-9239-01DF-5162-FC1EB1E7E8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E08F59-D067-1B51-1934-52C732E209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3B8BA17-D788-369D-34AF-E7329F9FF43B}"/>
              </a:ext>
            </a:extLst>
          </p:cNvPr>
          <p:cNvSpPr>
            <a:spLocks noGrp="1"/>
          </p:cNvSpPr>
          <p:nvPr>
            <p:ph type="dt" sz="half" idx="10"/>
          </p:nvPr>
        </p:nvSpPr>
        <p:spPr/>
        <p:txBody>
          <a:bodyPr/>
          <a:lstStyle/>
          <a:p>
            <a:fld id="{0DEABC79-69AF-47EB-AC09-518FB61003D8}" type="datetimeFigureOut">
              <a:rPr lang="en-US" smtClean="0"/>
              <a:t>10/27/2023</a:t>
            </a:fld>
            <a:endParaRPr lang="en-US"/>
          </a:p>
        </p:txBody>
      </p:sp>
      <p:sp>
        <p:nvSpPr>
          <p:cNvPr id="8" name="Footer Placeholder 7">
            <a:extLst>
              <a:ext uri="{FF2B5EF4-FFF2-40B4-BE49-F238E27FC236}">
                <a16:creationId xmlns:a16="http://schemas.microsoft.com/office/drawing/2014/main" id="{A513F29C-D2E3-5D88-565C-F7F1A4D661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60B7D2E-FA96-90D5-6C35-7CEA068B521D}"/>
              </a:ext>
            </a:extLst>
          </p:cNvPr>
          <p:cNvSpPr>
            <a:spLocks noGrp="1"/>
          </p:cNvSpPr>
          <p:nvPr>
            <p:ph type="sldNum" sz="quarter" idx="12"/>
          </p:nvPr>
        </p:nvSpPr>
        <p:spPr/>
        <p:txBody>
          <a:bodyPr/>
          <a:lstStyle/>
          <a:p>
            <a:fld id="{47E80B2E-6895-40C8-996B-D676D9C2DBAB}" type="slidenum">
              <a:rPr lang="en-US" smtClean="0"/>
              <a:t>‹#›</a:t>
            </a:fld>
            <a:endParaRPr lang="en-US"/>
          </a:p>
        </p:txBody>
      </p:sp>
    </p:spTree>
    <p:extLst>
      <p:ext uri="{BB962C8B-B14F-4D97-AF65-F5344CB8AC3E}">
        <p14:creationId xmlns:p14="http://schemas.microsoft.com/office/powerpoint/2010/main" val="1905749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7A2F2-5CE0-E30C-5B9A-4E7451B403B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CCE3DA9-5C55-56CC-C5BC-546A06052D13}"/>
              </a:ext>
            </a:extLst>
          </p:cNvPr>
          <p:cNvSpPr>
            <a:spLocks noGrp="1"/>
          </p:cNvSpPr>
          <p:nvPr>
            <p:ph type="dt" sz="half" idx="10"/>
          </p:nvPr>
        </p:nvSpPr>
        <p:spPr/>
        <p:txBody>
          <a:bodyPr/>
          <a:lstStyle/>
          <a:p>
            <a:fld id="{0DEABC79-69AF-47EB-AC09-518FB61003D8}" type="datetimeFigureOut">
              <a:rPr lang="en-US" smtClean="0"/>
              <a:t>10/27/2023</a:t>
            </a:fld>
            <a:endParaRPr lang="en-US"/>
          </a:p>
        </p:txBody>
      </p:sp>
      <p:sp>
        <p:nvSpPr>
          <p:cNvPr id="4" name="Footer Placeholder 3">
            <a:extLst>
              <a:ext uri="{FF2B5EF4-FFF2-40B4-BE49-F238E27FC236}">
                <a16:creationId xmlns:a16="http://schemas.microsoft.com/office/drawing/2014/main" id="{E4CEC57C-D9C1-11F8-6A7A-6E2C27FDB87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5E87CD6-41E6-93DE-211B-4BF4C26B8CED}"/>
              </a:ext>
            </a:extLst>
          </p:cNvPr>
          <p:cNvSpPr>
            <a:spLocks noGrp="1"/>
          </p:cNvSpPr>
          <p:nvPr>
            <p:ph type="sldNum" sz="quarter" idx="12"/>
          </p:nvPr>
        </p:nvSpPr>
        <p:spPr/>
        <p:txBody>
          <a:bodyPr/>
          <a:lstStyle/>
          <a:p>
            <a:fld id="{47E80B2E-6895-40C8-996B-D676D9C2DBAB}" type="slidenum">
              <a:rPr lang="en-US" smtClean="0"/>
              <a:t>‹#›</a:t>
            </a:fld>
            <a:endParaRPr lang="en-US"/>
          </a:p>
        </p:txBody>
      </p:sp>
    </p:spTree>
    <p:extLst>
      <p:ext uri="{BB962C8B-B14F-4D97-AF65-F5344CB8AC3E}">
        <p14:creationId xmlns:p14="http://schemas.microsoft.com/office/powerpoint/2010/main" val="3458635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189D58-79B1-68FD-211F-86387EEF07DD}"/>
              </a:ext>
            </a:extLst>
          </p:cNvPr>
          <p:cNvSpPr>
            <a:spLocks noGrp="1"/>
          </p:cNvSpPr>
          <p:nvPr>
            <p:ph type="dt" sz="half" idx="10"/>
          </p:nvPr>
        </p:nvSpPr>
        <p:spPr/>
        <p:txBody>
          <a:bodyPr/>
          <a:lstStyle/>
          <a:p>
            <a:fld id="{0DEABC79-69AF-47EB-AC09-518FB61003D8}" type="datetimeFigureOut">
              <a:rPr lang="en-US" smtClean="0"/>
              <a:t>10/27/2023</a:t>
            </a:fld>
            <a:endParaRPr lang="en-US"/>
          </a:p>
        </p:txBody>
      </p:sp>
      <p:sp>
        <p:nvSpPr>
          <p:cNvPr id="3" name="Footer Placeholder 2">
            <a:extLst>
              <a:ext uri="{FF2B5EF4-FFF2-40B4-BE49-F238E27FC236}">
                <a16:creationId xmlns:a16="http://schemas.microsoft.com/office/drawing/2014/main" id="{E0F3C0AD-BF55-795E-E470-0B4C9BDB44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B44D625-5C53-5347-BB85-F43A8254793C}"/>
              </a:ext>
            </a:extLst>
          </p:cNvPr>
          <p:cNvSpPr>
            <a:spLocks noGrp="1"/>
          </p:cNvSpPr>
          <p:nvPr>
            <p:ph type="sldNum" sz="quarter" idx="12"/>
          </p:nvPr>
        </p:nvSpPr>
        <p:spPr/>
        <p:txBody>
          <a:bodyPr/>
          <a:lstStyle/>
          <a:p>
            <a:fld id="{47E80B2E-6895-40C8-996B-D676D9C2DBAB}" type="slidenum">
              <a:rPr lang="en-US" smtClean="0"/>
              <a:t>‹#›</a:t>
            </a:fld>
            <a:endParaRPr lang="en-US"/>
          </a:p>
        </p:txBody>
      </p:sp>
    </p:spTree>
    <p:extLst>
      <p:ext uri="{BB962C8B-B14F-4D97-AF65-F5344CB8AC3E}">
        <p14:creationId xmlns:p14="http://schemas.microsoft.com/office/powerpoint/2010/main" val="2586301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FDCA-CEB1-17C6-CB34-3CFC5A5BD4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E2CFD09-E5F7-7CF0-31AF-750D8F5062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C1D2127-B3CE-E9C6-8036-046DADCC24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8B3E61-349C-DED7-EC67-7B49D2154416}"/>
              </a:ext>
            </a:extLst>
          </p:cNvPr>
          <p:cNvSpPr>
            <a:spLocks noGrp="1"/>
          </p:cNvSpPr>
          <p:nvPr>
            <p:ph type="dt" sz="half" idx="10"/>
          </p:nvPr>
        </p:nvSpPr>
        <p:spPr/>
        <p:txBody>
          <a:bodyPr/>
          <a:lstStyle/>
          <a:p>
            <a:fld id="{0DEABC79-69AF-47EB-AC09-518FB61003D8}" type="datetimeFigureOut">
              <a:rPr lang="en-US" smtClean="0"/>
              <a:t>10/27/2023</a:t>
            </a:fld>
            <a:endParaRPr lang="en-US"/>
          </a:p>
        </p:txBody>
      </p:sp>
      <p:sp>
        <p:nvSpPr>
          <p:cNvPr id="6" name="Footer Placeholder 5">
            <a:extLst>
              <a:ext uri="{FF2B5EF4-FFF2-40B4-BE49-F238E27FC236}">
                <a16:creationId xmlns:a16="http://schemas.microsoft.com/office/drawing/2014/main" id="{9143BC32-2B3E-08C4-8830-303F800D73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6ED055-3B36-52EE-5805-B060A27F834C}"/>
              </a:ext>
            </a:extLst>
          </p:cNvPr>
          <p:cNvSpPr>
            <a:spLocks noGrp="1"/>
          </p:cNvSpPr>
          <p:nvPr>
            <p:ph type="sldNum" sz="quarter" idx="12"/>
          </p:nvPr>
        </p:nvSpPr>
        <p:spPr/>
        <p:txBody>
          <a:bodyPr/>
          <a:lstStyle/>
          <a:p>
            <a:fld id="{47E80B2E-6895-40C8-996B-D676D9C2DBAB}" type="slidenum">
              <a:rPr lang="en-US" smtClean="0"/>
              <a:t>‹#›</a:t>
            </a:fld>
            <a:endParaRPr lang="en-US"/>
          </a:p>
        </p:txBody>
      </p:sp>
    </p:spTree>
    <p:extLst>
      <p:ext uri="{BB962C8B-B14F-4D97-AF65-F5344CB8AC3E}">
        <p14:creationId xmlns:p14="http://schemas.microsoft.com/office/powerpoint/2010/main" val="3354542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380DF-507F-2FA3-6A2E-C11553FC7F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3E36014-5FBB-D6B2-EAB4-4A49AB62B9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26617A8-8EBF-BC94-F9C0-F759C0D69F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2A25C0-D223-62B3-46D0-7C709F5D9F5F}"/>
              </a:ext>
            </a:extLst>
          </p:cNvPr>
          <p:cNvSpPr>
            <a:spLocks noGrp="1"/>
          </p:cNvSpPr>
          <p:nvPr>
            <p:ph type="dt" sz="half" idx="10"/>
          </p:nvPr>
        </p:nvSpPr>
        <p:spPr/>
        <p:txBody>
          <a:bodyPr/>
          <a:lstStyle/>
          <a:p>
            <a:fld id="{0DEABC79-69AF-47EB-AC09-518FB61003D8}" type="datetimeFigureOut">
              <a:rPr lang="en-US" smtClean="0"/>
              <a:t>10/27/2023</a:t>
            </a:fld>
            <a:endParaRPr lang="en-US"/>
          </a:p>
        </p:txBody>
      </p:sp>
      <p:sp>
        <p:nvSpPr>
          <p:cNvPr id="6" name="Footer Placeholder 5">
            <a:extLst>
              <a:ext uri="{FF2B5EF4-FFF2-40B4-BE49-F238E27FC236}">
                <a16:creationId xmlns:a16="http://schemas.microsoft.com/office/drawing/2014/main" id="{A2B70C0C-C57F-AF36-D43A-9AD5504A83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EB4E62-0B5B-6601-5ABB-1BBBB3A62293}"/>
              </a:ext>
            </a:extLst>
          </p:cNvPr>
          <p:cNvSpPr>
            <a:spLocks noGrp="1"/>
          </p:cNvSpPr>
          <p:nvPr>
            <p:ph type="sldNum" sz="quarter" idx="12"/>
          </p:nvPr>
        </p:nvSpPr>
        <p:spPr/>
        <p:txBody>
          <a:bodyPr/>
          <a:lstStyle/>
          <a:p>
            <a:fld id="{47E80B2E-6895-40C8-996B-D676D9C2DBAB}" type="slidenum">
              <a:rPr lang="en-US" smtClean="0"/>
              <a:t>‹#›</a:t>
            </a:fld>
            <a:endParaRPr lang="en-US"/>
          </a:p>
        </p:txBody>
      </p:sp>
    </p:spTree>
    <p:extLst>
      <p:ext uri="{BB962C8B-B14F-4D97-AF65-F5344CB8AC3E}">
        <p14:creationId xmlns:p14="http://schemas.microsoft.com/office/powerpoint/2010/main" val="404369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1A7B6-5A95-E959-20B8-3BB93D78C03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3AF2543-AD71-82F6-972D-FE2F1E90E9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B18CC9-AA3F-B244-C82A-47AA3A216E6D}"/>
              </a:ext>
            </a:extLst>
          </p:cNvPr>
          <p:cNvSpPr>
            <a:spLocks noGrp="1"/>
          </p:cNvSpPr>
          <p:nvPr>
            <p:ph type="dt" sz="half" idx="10"/>
          </p:nvPr>
        </p:nvSpPr>
        <p:spPr/>
        <p:txBody>
          <a:bodyPr/>
          <a:lstStyle/>
          <a:p>
            <a:fld id="{0DEABC79-69AF-47EB-AC09-518FB61003D8}" type="datetimeFigureOut">
              <a:rPr lang="en-US" smtClean="0"/>
              <a:t>10/27/2023</a:t>
            </a:fld>
            <a:endParaRPr lang="en-US"/>
          </a:p>
        </p:txBody>
      </p:sp>
      <p:sp>
        <p:nvSpPr>
          <p:cNvPr id="5" name="Footer Placeholder 4">
            <a:extLst>
              <a:ext uri="{FF2B5EF4-FFF2-40B4-BE49-F238E27FC236}">
                <a16:creationId xmlns:a16="http://schemas.microsoft.com/office/drawing/2014/main" id="{18AE0E22-B2C8-CFC4-D50F-3CEAE22375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823876-3A7C-B099-E620-4BCBBDD4ADA2}"/>
              </a:ext>
            </a:extLst>
          </p:cNvPr>
          <p:cNvSpPr>
            <a:spLocks noGrp="1"/>
          </p:cNvSpPr>
          <p:nvPr>
            <p:ph type="sldNum" sz="quarter" idx="12"/>
          </p:nvPr>
        </p:nvSpPr>
        <p:spPr/>
        <p:txBody>
          <a:bodyPr/>
          <a:lstStyle/>
          <a:p>
            <a:fld id="{47E80B2E-6895-40C8-996B-D676D9C2DBAB}" type="slidenum">
              <a:rPr lang="en-US" smtClean="0"/>
              <a:t>‹#›</a:t>
            </a:fld>
            <a:endParaRPr lang="en-US"/>
          </a:p>
        </p:txBody>
      </p:sp>
    </p:spTree>
    <p:extLst>
      <p:ext uri="{BB962C8B-B14F-4D97-AF65-F5344CB8AC3E}">
        <p14:creationId xmlns:p14="http://schemas.microsoft.com/office/powerpoint/2010/main" val="3464190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797CA7-F90D-2FB2-C0D7-C1915487896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32DBAA2-1CB0-E19F-1D22-934DF1175C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6A0371-7919-D631-C5D0-653D5BA6D718}"/>
              </a:ext>
            </a:extLst>
          </p:cNvPr>
          <p:cNvSpPr>
            <a:spLocks noGrp="1"/>
          </p:cNvSpPr>
          <p:nvPr>
            <p:ph type="dt" sz="half" idx="10"/>
          </p:nvPr>
        </p:nvSpPr>
        <p:spPr/>
        <p:txBody>
          <a:bodyPr/>
          <a:lstStyle/>
          <a:p>
            <a:fld id="{0DEABC79-69AF-47EB-AC09-518FB61003D8}" type="datetimeFigureOut">
              <a:rPr lang="en-US" smtClean="0"/>
              <a:t>10/27/2023</a:t>
            </a:fld>
            <a:endParaRPr lang="en-US"/>
          </a:p>
        </p:txBody>
      </p:sp>
      <p:sp>
        <p:nvSpPr>
          <p:cNvPr id="5" name="Footer Placeholder 4">
            <a:extLst>
              <a:ext uri="{FF2B5EF4-FFF2-40B4-BE49-F238E27FC236}">
                <a16:creationId xmlns:a16="http://schemas.microsoft.com/office/drawing/2014/main" id="{055CD329-0A32-6E26-7704-3F5419D893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5EB3F9-BCAD-5013-BCDF-3C9A5B6D07E5}"/>
              </a:ext>
            </a:extLst>
          </p:cNvPr>
          <p:cNvSpPr>
            <a:spLocks noGrp="1"/>
          </p:cNvSpPr>
          <p:nvPr>
            <p:ph type="sldNum" sz="quarter" idx="12"/>
          </p:nvPr>
        </p:nvSpPr>
        <p:spPr/>
        <p:txBody>
          <a:bodyPr/>
          <a:lstStyle/>
          <a:p>
            <a:fld id="{47E80B2E-6895-40C8-996B-D676D9C2DBAB}" type="slidenum">
              <a:rPr lang="en-US" smtClean="0"/>
              <a:t>‹#›</a:t>
            </a:fld>
            <a:endParaRPr lang="en-US"/>
          </a:p>
        </p:txBody>
      </p:sp>
    </p:spTree>
    <p:extLst>
      <p:ext uri="{BB962C8B-B14F-4D97-AF65-F5344CB8AC3E}">
        <p14:creationId xmlns:p14="http://schemas.microsoft.com/office/powerpoint/2010/main" val="1828070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EEDC78-6938-BE68-DAF2-8BAF3F0A4E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8850DFD-9CB8-BAF1-BE07-7486D60CCA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35876B8-F9BF-866F-4A82-A394DC9418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EABC79-69AF-47EB-AC09-518FB61003D8}" type="datetimeFigureOut">
              <a:rPr lang="en-US" smtClean="0"/>
              <a:t>10/27/2023</a:t>
            </a:fld>
            <a:endParaRPr lang="en-US"/>
          </a:p>
        </p:txBody>
      </p:sp>
      <p:sp>
        <p:nvSpPr>
          <p:cNvPr id="5" name="Footer Placeholder 4">
            <a:extLst>
              <a:ext uri="{FF2B5EF4-FFF2-40B4-BE49-F238E27FC236}">
                <a16:creationId xmlns:a16="http://schemas.microsoft.com/office/drawing/2014/main" id="{1456F4AD-AA01-C5CE-8911-6A57557045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D7C0E55-7C54-1374-75A1-C87010DCF5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E80B2E-6895-40C8-996B-D676D9C2DBAB}" type="slidenum">
              <a:rPr lang="en-US" smtClean="0"/>
              <a:t>‹#›</a:t>
            </a:fld>
            <a:endParaRPr lang="en-US"/>
          </a:p>
        </p:txBody>
      </p:sp>
    </p:spTree>
    <p:extLst>
      <p:ext uri="{BB962C8B-B14F-4D97-AF65-F5344CB8AC3E}">
        <p14:creationId xmlns:p14="http://schemas.microsoft.com/office/powerpoint/2010/main" val="17114969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video" Target="../media/media4.mp4"/><Relationship Id="rId13" Type="http://schemas.openxmlformats.org/officeDocument/2006/relationships/image" Target="../media/image6.png"/><Relationship Id="rId3" Type="http://schemas.microsoft.com/office/2007/relationships/media" Target="../media/media2.mp4"/><Relationship Id="rId7" Type="http://schemas.microsoft.com/office/2007/relationships/media" Target="../media/media4.mp4"/><Relationship Id="rId12" Type="http://schemas.openxmlformats.org/officeDocument/2006/relationships/image" Target="../media/image5.png"/><Relationship Id="rId2" Type="http://schemas.openxmlformats.org/officeDocument/2006/relationships/video" Target="../media/media1.mp4"/><Relationship Id="rId16" Type="http://schemas.openxmlformats.org/officeDocument/2006/relationships/image" Target="../media/image2.png"/><Relationship Id="rId1" Type="http://schemas.microsoft.com/office/2007/relationships/media" Target="../media/media1.mp4"/><Relationship Id="rId6" Type="http://schemas.openxmlformats.org/officeDocument/2006/relationships/video" Target="../media/media3.mp4"/><Relationship Id="rId11" Type="http://schemas.openxmlformats.org/officeDocument/2006/relationships/image" Target="../media/image4.png"/><Relationship Id="rId5" Type="http://schemas.microsoft.com/office/2007/relationships/media" Target="../media/media3.mp4"/><Relationship Id="rId15" Type="http://schemas.openxmlformats.org/officeDocument/2006/relationships/image" Target="../media/image1.png"/><Relationship Id="rId10" Type="http://schemas.openxmlformats.org/officeDocument/2006/relationships/image" Target="../media/image3.jpg"/><Relationship Id="rId4" Type="http://schemas.openxmlformats.org/officeDocument/2006/relationships/video" Target="../media/media2.mp4"/><Relationship Id="rId9" Type="http://schemas.openxmlformats.org/officeDocument/2006/relationships/slideLayout" Target="../slideLayouts/slideLayout2.xml"/><Relationship Id="rId1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2.emf"/><Relationship Id="rId3" Type="http://schemas.microsoft.com/office/2007/relationships/media" Target="../media/media6.mp4"/><Relationship Id="rId7" Type="http://schemas.openxmlformats.org/officeDocument/2006/relationships/image" Target="../media/image11.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slideLayout" Target="../slideLayouts/slideLayout2.xml"/><Relationship Id="rId10" Type="http://schemas.openxmlformats.org/officeDocument/2006/relationships/image" Target="../media/image2.png"/><Relationship Id="rId4" Type="http://schemas.openxmlformats.org/officeDocument/2006/relationships/video" Target="../media/media6.mp4"/><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image" Target="../media/image14.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3.png"/><Relationship Id="rId11" Type="http://schemas.openxmlformats.org/officeDocument/2006/relationships/image" Target="../media/image16.png"/><Relationship Id="rId5" Type="http://schemas.openxmlformats.org/officeDocument/2006/relationships/slideLayout" Target="../slideLayouts/slideLayout2.xml"/><Relationship Id="rId10" Type="http://schemas.openxmlformats.org/officeDocument/2006/relationships/image" Target="../media/image15.png"/><Relationship Id="rId4" Type="http://schemas.microsoft.com/office/2007/relationships/media" Target="../media/media8.avi"/><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801A8-238F-1A65-7A23-3E596F57F025}"/>
              </a:ext>
            </a:extLst>
          </p:cNvPr>
          <p:cNvSpPr>
            <a:spLocks noGrp="1"/>
          </p:cNvSpPr>
          <p:nvPr>
            <p:ph type="ctrTitle"/>
          </p:nvPr>
        </p:nvSpPr>
        <p:spPr>
          <a:xfrm>
            <a:off x="553453" y="1122363"/>
            <a:ext cx="11109158" cy="2387600"/>
          </a:xfrm>
        </p:spPr>
        <p:txBody>
          <a:bodyPr>
            <a:normAutofit/>
          </a:bodyPr>
          <a:lstStyle/>
          <a:p>
            <a:r>
              <a:rPr lang="en-US" sz="4800" dirty="0"/>
              <a:t>Inside the Fire: Simulating Combustion of Oxygen-Methane Fuel for Spacecraft Applications</a:t>
            </a:r>
          </a:p>
        </p:txBody>
      </p:sp>
      <p:sp>
        <p:nvSpPr>
          <p:cNvPr id="3" name="Subtitle 2">
            <a:extLst>
              <a:ext uri="{FF2B5EF4-FFF2-40B4-BE49-F238E27FC236}">
                <a16:creationId xmlns:a16="http://schemas.microsoft.com/office/drawing/2014/main" id="{9B474E8D-D458-0175-E3D1-A8026EB1F7A3}"/>
              </a:ext>
            </a:extLst>
          </p:cNvPr>
          <p:cNvSpPr>
            <a:spLocks noGrp="1"/>
          </p:cNvSpPr>
          <p:nvPr>
            <p:ph type="subTitle" idx="1"/>
          </p:nvPr>
        </p:nvSpPr>
        <p:spPr>
          <a:xfrm>
            <a:off x="1524000" y="3602037"/>
            <a:ext cx="9144000" cy="2469899"/>
          </a:xfrm>
        </p:spPr>
        <p:txBody>
          <a:bodyPr>
            <a:normAutofit/>
          </a:bodyPr>
          <a:lstStyle/>
          <a:p>
            <a:r>
              <a:rPr lang="en-US" dirty="0"/>
              <a:t>Brian R. Richardson</a:t>
            </a:r>
          </a:p>
          <a:p>
            <a:endParaRPr lang="en-US" dirty="0"/>
          </a:p>
          <a:p>
            <a:r>
              <a:rPr lang="en-US" dirty="0"/>
              <a:t>2023 Supercomputing Conference</a:t>
            </a:r>
          </a:p>
          <a:p>
            <a:r>
              <a:rPr lang="en-US" dirty="0"/>
              <a:t>Denver, CO </a:t>
            </a:r>
          </a:p>
          <a:p>
            <a:r>
              <a:rPr lang="en-US" dirty="0"/>
              <a:t>Nov. 13-17, 2023</a:t>
            </a:r>
          </a:p>
        </p:txBody>
      </p:sp>
    </p:spTree>
    <p:extLst>
      <p:ext uri="{BB962C8B-B14F-4D97-AF65-F5344CB8AC3E}">
        <p14:creationId xmlns:p14="http://schemas.microsoft.com/office/powerpoint/2010/main" val="602356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A5D0-54AC-E2FC-C151-A6D8A87568BB}"/>
              </a:ext>
            </a:extLst>
          </p:cNvPr>
          <p:cNvSpPr>
            <a:spLocks noGrp="1"/>
          </p:cNvSpPr>
          <p:nvPr>
            <p:ph type="title"/>
          </p:nvPr>
        </p:nvSpPr>
        <p:spPr>
          <a:xfrm>
            <a:off x="982579" y="300956"/>
            <a:ext cx="10515600" cy="637507"/>
          </a:xfrm>
        </p:spPr>
        <p:txBody>
          <a:bodyPr>
            <a:normAutofit fontScale="90000"/>
          </a:bodyPr>
          <a:lstStyle/>
          <a:p>
            <a:r>
              <a:rPr lang="en-US" sz="4000" dirty="0"/>
              <a:t>Introduction to the Fluid Analysis Branch / ER42</a:t>
            </a:r>
          </a:p>
        </p:txBody>
      </p:sp>
      <p:sp>
        <p:nvSpPr>
          <p:cNvPr id="3" name="Content Placeholder 2">
            <a:extLst>
              <a:ext uri="{FF2B5EF4-FFF2-40B4-BE49-F238E27FC236}">
                <a16:creationId xmlns:a16="http://schemas.microsoft.com/office/drawing/2014/main" id="{22403EB4-0F9E-DCCB-036F-3E65E1C18D84}"/>
              </a:ext>
            </a:extLst>
          </p:cNvPr>
          <p:cNvSpPr>
            <a:spLocks noGrp="1"/>
          </p:cNvSpPr>
          <p:nvPr>
            <p:ph idx="1"/>
          </p:nvPr>
        </p:nvSpPr>
        <p:spPr>
          <a:xfrm>
            <a:off x="465221" y="1114926"/>
            <a:ext cx="10888579" cy="5062037"/>
          </a:xfrm>
        </p:spPr>
        <p:txBody>
          <a:bodyPr>
            <a:normAutofit lnSpcReduction="10000"/>
          </a:bodyPr>
          <a:lstStyle/>
          <a:p>
            <a:r>
              <a:rPr lang="en-US" sz="2400" dirty="0"/>
              <a:t>Approximately 50 NASA Civil Servants and Support Contractors at MSFC</a:t>
            </a:r>
          </a:p>
          <a:p>
            <a:pPr lvl="1"/>
            <a:r>
              <a:rPr lang="en-US" sz="1800" dirty="0"/>
              <a:t>Computational Fluid Dynamics (CFD) Team</a:t>
            </a:r>
          </a:p>
          <a:p>
            <a:pPr lvl="1"/>
            <a:r>
              <a:rPr lang="en-US" sz="1800" dirty="0"/>
              <a:t>Unsteady Fluid Environments (UFE) Team</a:t>
            </a:r>
          </a:p>
          <a:p>
            <a:r>
              <a:rPr lang="en-US" sz="2400" dirty="0"/>
              <a:t>Our Work is Propulsion-Focused Direct Program Support</a:t>
            </a:r>
          </a:p>
          <a:p>
            <a:pPr lvl="1"/>
            <a:r>
              <a:rPr lang="en-US" sz="1800" dirty="0"/>
              <a:t>Liquid Rocket Engines: SLS, RS-25, RL-10, Human Lander System, Commercial Crew Program</a:t>
            </a:r>
          </a:p>
          <a:p>
            <a:pPr lvl="1"/>
            <a:r>
              <a:rPr lang="en-US" sz="1800" dirty="0"/>
              <a:t>Solid Motors: SLS Solid Rocket Motors, Peregrine, Mars Ascent Vehicle</a:t>
            </a:r>
          </a:p>
          <a:p>
            <a:pPr lvl="1"/>
            <a:r>
              <a:rPr lang="en-US" sz="1800" dirty="0"/>
              <a:t>Space Nuclear Propulsion Program: DRACO</a:t>
            </a:r>
          </a:p>
          <a:p>
            <a:pPr lvl="1"/>
            <a:r>
              <a:rPr lang="en-US" sz="1800" dirty="0"/>
              <a:t>Team Products: Propulsion hardware design support, pre-test predictions, fluid-induced loads and environments</a:t>
            </a:r>
          </a:p>
          <a:p>
            <a:r>
              <a:rPr lang="en-US" sz="2400" dirty="0"/>
              <a:t>CFD Team Uses Multiple Loci-based CFD Tools</a:t>
            </a:r>
          </a:p>
          <a:p>
            <a:pPr lvl="1"/>
            <a:r>
              <a:rPr lang="en-US" sz="1800" dirty="0"/>
              <a:t>Loci/CHEM, Loci-STREAM, </a:t>
            </a:r>
            <a:r>
              <a:rPr lang="en-US" sz="1800" dirty="0">
                <a:latin typeface="Calibri" panose="020F0502020204030204" pitchFamily="34" charset="0"/>
                <a:cs typeface="Calibri" panose="020F0502020204030204" pitchFamily="34" charset="0"/>
              </a:rPr>
              <a:t>Loci/Boltzmann (Rarified Gas Dynamics)</a:t>
            </a:r>
            <a:r>
              <a:rPr lang="en-US" sz="1800" dirty="0"/>
              <a:t>, Loci/GGFS (Gas-Granular Flow)</a:t>
            </a:r>
          </a:p>
          <a:p>
            <a:pPr lvl="1"/>
            <a:r>
              <a:rPr lang="en-US" sz="1800" dirty="0"/>
              <a:t>Loci framework allows for streamlined development of specialized modules in the CFD codes</a:t>
            </a:r>
            <a:r>
              <a:rPr lang="en-US" sz="2000" dirty="0"/>
              <a:t> </a:t>
            </a:r>
          </a:p>
          <a:p>
            <a:r>
              <a:rPr lang="en-US" sz="2400" dirty="0"/>
              <a:t>MSFC CFD Team Utilizes NASA Supercomputing Resources at NASA Ames </a:t>
            </a:r>
          </a:p>
          <a:p>
            <a:pPr lvl="1"/>
            <a:r>
              <a:rPr lang="en-US" sz="1800" dirty="0"/>
              <a:t>Pleiades, Aitken and Electra Supercomputers</a:t>
            </a:r>
          </a:p>
          <a:p>
            <a:pPr lvl="1"/>
            <a:r>
              <a:rPr lang="en-US" sz="1800" dirty="0"/>
              <a:t>CFD Team utilizes &gt;200 Million CPU hours per year </a:t>
            </a:r>
          </a:p>
        </p:txBody>
      </p:sp>
      <p:pic>
        <p:nvPicPr>
          <p:cNvPr id="4" name="Picture 3">
            <a:extLst>
              <a:ext uri="{FF2B5EF4-FFF2-40B4-BE49-F238E27FC236}">
                <a16:creationId xmlns:a16="http://schemas.microsoft.com/office/drawing/2014/main" id="{3FDBD3E8-52B0-BC30-3C3A-4D2C5BBA801C}"/>
              </a:ext>
            </a:extLst>
          </p:cNvPr>
          <p:cNvPicPr>
            <a:picLocks noChangeAspect="1"/>
          </p:cNvPicPr>
          <p:nvPr/>
        </p:nvPicPr>
        <p:blipFill>
          <a:blip r:embed="rId2"/>
          <a:stretch>
            <a:fillRect/>
          </a:stretch>
        </p:blipFill>
        <p:spPr>
          <a:xfrm>
            <a:off x="147241" y="104118"/>
            <a:ext cx="738592" cy="743517"/>
          </a:xfrm>
          <a:prstGeom prst="rect">
            <a:avLst/>
          </a:prstGeom>
        </p:spPr>
      </p:pic>
      <p:pic>
        <p:nvPicPr>
          <p:cNvPr id="5" name="Picture 17">
            <a:extLst>
              <a:ext uri="{FF2B5EF4-FFF2-40B4-BE49-F238E27FC236}">
                <a16:creationId xmlns:a16="http://schemas.microsoft.com/office/drawing/2014/main" id="{048D1BDF-CF25-D222-6296-5019D6A460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32332" y="153101"/>
            <a:ext cx="923573" cy="69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3">
            <a:extLst>
              <a:ext uri="{FF2B5EF4-FFF2-40B4-BE49-F238E27FC236}">
                <a16:creationId xmlns:a16="http://schemas.microsoft.com/office/drawing/2014/main" id="{26B9FAF5-70FD-4CAA-237A-BD5363657C0C}"/>
              </a:ext>
            </a:extLst>
          </p:cNvPr>
          <p:cNvSpPr>
            <a:spLocks noGrp="1"/>
          </p:cNvSpPr>
          <p:nvPr>
            <p:ph type="sldNum" sz="quarter" idx="12"/>
          </p:nvPr>
        </p:nvSpPr>
        <p:spPr>
          <a:xfrm>
            <a:off x="8817615" y="6485022"/>
            <a:ext cx="2743200" cy="365125"/>
          </a:xfrm>
        </p:spPr>
        <p:txBody>
          <a:bodyPr/>
          <a:lstStyle/>
          <a:p>
            <a:fld id="{EC7EB766-4FBB-41F9-A869-81D15ABB508A}" type="slidenum">
              <a:rPr lang="en-US" smtClean="0"/>
              <a:t>2</a:t>
            </a:fld>
            <a:endParaRPr lang="en-US"/>
          </a:p>
        </p:txBody>
      </p:sp>
    </p:spTree>
    <p:extLst>
      <p:ext uri="{BB962C8B-B14F-4D97-AF65-F5344CB8AC3E}">
        <p14:creationId xmlns:p14="http://schemas.microsoft.com/office/powerpoint/2010/main" val="2868980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29C5A-9E27-D75C-447A-A56E46A946DA}"/>
              </a:ext>
            </a:extLst>
          </p:cNvPr>
          <p:cNvSpPr>
            <a:spLocks noGrp="1"/>
          </p:cNvSpPr>
          <p:nvPr>
            <p:ph type="title"/>
          </p:nvPr>
        </p:nvSpPr>
        <p:spPr>
          <a:xfrm>
            <a:off x="838200" y="228768"/>
            <a:ext cx="10515600" cy="629485"/>
          </a:xfrm>
        </p:spPr>
        <p:txBody>
          <a:bodyPr>
            <a:normAutofit/>
          </a:bodyPr>
          <a:lstStyle/>
          <a:p>
            <a:r>
              <a:rPr lang="en-US" sz="3600" dirty="0"/>
              <a:t>Propulsion Elements and ER42 CFD Analysis Capabilities</a:t>
            </a:r>
          </a:p>
        </p:txBody>
      </p:sp>
      <p:pic>
        <p:nvPicPr>
          <p:cNvPr id="5" name="Picture 4" descr="A picture containing water, outdoor, wave&#10;&#10;Description automatically generated">
            <a:extLst>
              <a:ext uri="{FF2B5EF4-FFF2-40B4-BE49-F238E27FC236}">
                <a16:creationId xmlns:a16="http://schemas.microsoft.com/office/drawing/2014/main" id="{25B4DAE7-966B-515B-7B3B-8341DDE8D7D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814832" y="1853046"/>
            <a:ext cx="4827781" cy="3304001"/>
          </a:xfrm>
          <a:prstGeom prst="rect">
            <a:avLst/>
          </a:prstGeom>
        </p:spPr>
      </p:pic>
      <p:sp>
        <p:nvSpPr>
          <p:cNvPr id="6" name="TextBox 5">
            <a:extLst>
              <a:ext uri="{FF2B5EF4-FFF2-40B4-BE49-F238E27FC236}">
                <a16:creationId xmlns:a16="http://schemas.microsoft.com/office/drawing/2014/main" id="{CB0C846B-29FF-C016-FE23-E86C77A13577}"/>
              </a:ext>
            </a:extLst>
          </p:cNvPr>
          <p:cNvSpPr txBox="1"/>
          <p:nvPr/>
        </p:nvSpPr>
        <p:spPr>
          <a:xfrm>
            <a:off x="4067058" y="1287398"/>
            <a:ext cx="4323328" cy="523220"/>
          </a:xfrm>
          <a:prstGeom prst="rect">
            <a:avLst/>
          </a:prstGeom>
          <a:noFill/>
        </p:spPr>
        <p:txBody>
          <a:bodyPr wrap="square" rtlCol="0">
            <a:spAutoFit/>
          </a:bodyPr>
          <a:lstStyle/>
          <a:p>
            <a:r>
              <a:rPr lang="en-US" sz="2800" dirty="0"/>
              <a:t>SLS Exploration Upper Stage</a:t>
            </a:r>
          </a:p>
        </p:txBody>
      </p:sp>
      <p:pic>
        <p:nvPicPr>
          <p:cNvPr id="7" name="vof_iso">
            <a:hlinkClick r:id="" action="ppaction://media"/>
            <a:extLst>
              <a:ext uri="{FF2B5EF4-FFF2-40B4-BE49-F238E27FC236}">
                <a16:creationId xmlns:a16="http://schemas.microsoft.com/office/drawing/2014/main" id="{647C74A5-BF58-28CE-3D15-CB5CE1F8D67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11"/>
          <a:srcRect l="215" r="1"/>
          <a:stretch/>
        </p:blipFill>
        <p:spPr>
          <a:xfrm>
            <a:off x="8915400" y="795315"/>
            <a:ext cx="2886075" cy="2169228"/>
          </a:xfrm>
          <a:prstGeom prst="rect">
            <a:avLst/>
          </a:prstGeom>
        </p:spPr>
      </p:pic>
      <p:sp>
        <p:nvSpPr>
          <p:cNvPr id="8" name="TextBox 7">
            <a:extLst>
              <a:ext uri="{FF2B5EF4-FFF2-40B4-BE49-F238E27FC236}">
                <a16:creationId xmlns:a16="http://schemas.microsoft.com/office/drawing/2014/main" id="{28821E67-B05F-3843-B69A-D88FEF3C43C8}"/>
              </a:ext>
            </a:extLst>
          </p:cNvPr>
          <p:cNvSpPr txBox="1"/>
          <p:nvPr/>
        </p:nvSpPr>
        <p:spPr>
          <a:xfrm>
            <a:off x="9236232" y="3044228"/>
            <a:ext cx="2336132" cy="438582"/>
          </a:xfrm>
          <a:prstGeom prst="rect">
            <a:avLst/>
          </a:prstGeom>
          <a:solidFill>
            <a:schemeClr val="bg1"/>
          </a:solidFill>
          <a:ln>
            <a:solidFill>
              <a:schemeClr val="tx1"/>
            </a:solidFill>
          </a:ln>
        </p:spPr>
        <p:txBody>
          <a:bodyPr wrap="square" rtlCol="0">
            <a:spAutoFit/>
          </a:bodyPr>
          <a:lstStyle/>
          <a:p>
            <a:r>
              <a:rPr lang="en-US" sz="1200" dirty="0">
                <a:latin typeface="Calibri" panose="020F0502020204030204" pitchFamily="34" charset="0"/>
                <a:cs typeface="Calibri" panose="020F0502020204030204" pitchFamily="34" charset="0"/>
              </a:rPr>
              <a:t>Propellant Settling in Microgravity</a:t>
            </a:r>
          </a:p>
          <a:p>
            <a:r>
              <a:rPr lang="en-US" sz="1050" dirty="0">
                <a:latin typeface="Calibri" panose="020F0502020204030204" pitchFamily="34" charset="0"/>
                <a:cs typeface="Calibri" panose="020F0502020204030204" pitchFamily="34" charset="0"/>
              </a:rPr>
              <a:t>Credit: Jacob Brodnick/ER42</a:t>
            </a:r>
          </a:p>
        </p:txBody>
      </p:sp>
      <p:cxnSp>
        <p:nvCxnSpPr>
          <p:cNvPr id="10" name="Straight Arrow Connector 9">
            <a:extLst>
              <a:ext uri="{FF2B5EF4-FFF2-40B4-BE49-F238E27FC236}">
                <a16:creationId xmlns:a16="http://schemas.microsoft.com/office/drawing/2014/main" id="{754A4846-3A8D-80DE-D6DA-513D1793D9D7}"/>
              </a:ext>
            </a:extLst>
          </p:cNvPr>
          <p:cNvCxnSpPr>
            <a:cxnSpLocks/>
            <a:endCxn id="7" idx="1"/>
          </p:cNvCxnSpPr>
          <p:nvPr/>
        </p:nvCxnSpPr>
        <p:spPr>
          <a:xfrm flipV="1">
            <a:off x="7316261" y="1879929"/>
            <a:ext cx="1599139" cy="95884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F6DD039-98CD-2583-8F70-0604D5FFEC8C}"/>
              </a:ext>
            </a:extLst>
          </p:cNvPr>
          <p:cNvCxnSpPr>
            <a:cxnSpLocks/>
          </p:cNvCxnSpPr>
          <p:nvPr/>
        </p:nvCxnSpPr>
        <p:spPr>
          <a:xfrm>
            <a:off x="6010275" y="3446853"/>
            <a:ext cx="2905125" cy="116324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16" name="b2_5in_30ksi_ff_5in_front">
            <a:hlinkClick r:id="" action="ppaction://media"/>
            <a:extLst>
              <a:ext uri="{FF2B5EF4-FFF2-40B4-BE49-F238E27FC236}">
                <a16:creationId xmlns:a16="http://schemas.microsoft.com/office/drawing/2014/main" id="{922754A1-4712-802B-C92B-FA687D276F32}"/>
              </a:ext>
            </a:extLst>
          </p:cNvPr>
          <p:cNvPicPr>
            <a:picLocks noChangeAspect="1"/>
          </p:cNvPicPr>
          <p:nvPr>
            <a:videoFile r:link="rId4"/>
            <p:extLst>
              <p:ext uri="{DAA4B4D4-6D71-4841-9C94-3DE7FCFB9230}">
                <p14:media xmlns:p14="http://schemas.microsoft.com/office/powerpoint/2010/main" r:embed="rId3"/>
              </p:ext>
            </p:extLst>
          </p:nvPr>
        </p:nvPicPr>
        <p:blipFill>
          <a:blip r:embed="rId12"/>
          <a:stretch>
            <a:fillRect/>
          </a:stretch>
        </p:blipFill>
        <p:spPr>
          <a:xfrm>
            <a:off x="9236232" y="3830520"/>
            <a:ext cx="2450442" cy="2450442"/>
          </a:xfrm>
          <a:prstGeom prst="rect">
            <a:avLst/>
          </a:prstGeom>
          <a:ln>
            <a:solidFill>
              <a:schemeClr val="tx1"/>
            </a:solidFill>
          </a:ln>
        </p:spPr>
      </p:pic>
      <p:cxnSp>
        <p:nvCxnSpPr>
          <p:cNvPr id="19" name="Straight Arrow Connector 18">
            <a:extLst>
              <a:ext uri="{FF2B5EF4-FFF2-40B4-BE49-F238E27FC236}">
                <a16:creationId xmlns:a16="http://schemas.microsoft.com/office/drawing/2014/main" id="{ABFA1F16-7168-A4C1-EB35-8685D734DD1C}"/>
              </a:ext>
            </a:extLst>
          </p:cNvPr>
          <p:cNvCxnSpPr>
            <a:cxnSpLocks/>
          </p:cNvCxnSpPr>
          <p:nvPr/>
        </p:nvCxnSpPr>
        <p:spPr>
          <a:xfrm flipH="1" flipV="1">
            <a:off x="3542045" y="2151792"/>
            <a:ext cx="1553830" cy="94766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6459856E-1328-7805-3DDE-D88F18D0932E}"/>
              </a:ext>
            </a:extLst>
          </p:cNvPr>
          <p:cNvCxnSpPr>
            <a:cxnSpLocks/>
          </p:cNvCxnSpPr>
          <p:nvPr/>
        </p:nvCxnSpPr>
        <p:spPr>
          <a:xfrm flipH="1">
            <a:off x="3726621" y="4188903"/>
            <a:ext cx="1369254" cy="80589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27" name="turbine_mach.mp4" descr="turbine_mach.mp4">
            <a:hlinkClick r:id="" action="ppaction://media"/>
            <a:extLst>
              <a:ext uri="{FF2B5EF4-FFF2-40B4-BE49-F238E27FC236}">
                <a16:creationId xmlns:a16="http://schemas.microsoft.com/office/drawing/2014/main" id="{365DEA01-0AA8-6D46-944D-0191C1DF50E4}"/>
              </a:ext>
            </a:extLst>
          </p:cNvPr>
          <p:cNvPicPr>
            <a:picLocks noChangeAspect="1"/>
          </p:cNvPicPr>
          <p:nvPr>
            <a:videoFile r:link="rId6"/>
            <p:extLst>
              <p:ext uri="{DAA4B4D4-6D71-4841-9C94-3DE7FCFB9230}">
                <p14:media xmlns:p14="http://schemas.microsoft.com/office/powerpoint/2010/main" r:embed="rId5"/>
              </p:ext>
            </p:extLst>
          </p:nvPr>
        </p:nvPicPr>
        <p:blipFill rotWithShape="1">
          <a:blip r:embed="rId13"/>
          <a:srcRect t="4058"/>
          <a:stretch/>
        </p:blipFill>
        <p:spPr>
          <a:xfrm>
            <a:off x="97590" y="1402207"/>
            <a:ext cx="3417117" cy="1998153"/>
          </a:xfrm>
          <a:prstGeom prst="rect">
            <a:avLst/>
          </a:prstGeom>
        </p:spPr>
      </p:pic>
      <p:pic>
        <p:nvPicPr>
          <p:cNvPr id="29" name="TIC_Methane_NAS">
            <a:hlinkClick r:id="" action="ppaction://media"/>
            <a:extLst>
              <a:ext uri="{FF2B5EF4-FFF2-40B4-BE49-F238E27FC236}">
                <a16:creationId xmlns:a16="http://schemas.microsoft.com/office/drawing/2014/main" id="{8CF5A42A-BE88-4DB5-701B-C2BE1301D53A}"/>
              </a:ext>
            </a:extLst>
          </p:cNvPr>
          <p:cNvPicPr>
            <a:picLocks noChangeAspect="1"/>
          </p:cNvPicPr>
          <p:nvPr>
            <a:videoFile r:link="rId8"/>
            <p:extLst>
              <p:ext uri="{DAA4B4D4-6D71-4841-9C94-3DE7FCFB9230}">
                <p14:media xmlns:p14="http://schemas.microsoft.com/office/powerpoint/2010/main" r:embed="rId7"/>
              </p:ext>
            </p:extLst>
          </p:nvPr>
        </p:nvPicPr>
        <p:blipFill rotWithShape="1">
          <a:blip r:embed="rId14"/>
          <a:srcRect b="7464"/>
          <a:stretch/>
        </p:blipFill>
        <p:spPr>
          <a:xfrm>
            <a:off x="109529" y="4511314"/>
            <a:ext cx="3629031" cy="1888957"/>
          </a:xfrm>
          <a:prstGeom prst="rect">
            <a:avLst/>
          </a:prstGeom>
        </p:spPr>
      </p:pic>
      <p:sp>
        <p:nvSpPr>
          <p:cNvPr id="31" name="TextBox 30">
            <a:extLst>
              <a:ext uri="{FF2B5EF4-FFF2-40B4-BE49-F238E27FC236}">
                <a16:creationId xmlns:a16="http://schemas.microsoft.com/office/drawing/2014/main" id="{4D89D476-85CE-C4E2-0ACD-2C1E840C4846}"/>
              </a:ext>
            </a:extLst>
          </p:cNvPr>
          <p:cNvSpPr txBox="1"/>
          <p:nvPr/>
        </p:nvSpPr>
        <p:spPr>
          <a:xfrm>
            <a:off x="9350542" y="6305025"/>
            <a:ext cx="2336132" cy="438582"/>
          </a:xfrm>
          <a:prstGeom prst="rect">
            <a:avLst/>
          </a:prstGeom>
          <a:solidFill>
            <a:schemeClr val="bg1"/>
          </a:solidFill>
          <a:ln>
            <a:solidFill>
              <a:schemeClr val="tx1"/>
            </a:solidFill>
          </a:ln>
        </p:spPr>
        <p:txBody>
          <a:bodyPr wrap="square" rtlCol="0">
            <a:spAutoFit/>
          </a:bodyPr>
          <a:lstStyle/>
          <a:p>
            <a:r>
              <a:rPr lang="en-US" sz="1200" dirty="0">
                <a:latin typeface="Calibri" panose="020F0502020204030204" pitchFamily="34" charset="0"/>
                <a:cs typeface="Calibri" panose="020F0502020204030204" pitchFamily="34" charset="0"/>
              </a:rPr>
              <a:t>Propellant Slug Through Feedline</a:t>
            </a:r>
          </a:p>
          <a:p>
            <a:r>
              <a:rPr lang="en-US" sz="1050" dirty="0">
                <a:latin typeface="Calibri" panose="020F0502020204030204" pitchFamily="34" charset="0"/>
                <a:cs typeface="Calibri" panose="020F0502020204030204" pitchFamily="34" charset="0"/>
              </a:rPr>
              <a:t>Credit: Jeff West/ER42</a:t>
            </a:r>
          </a:p>
        </p:txBody>
      </p:sp>
      <p:sp>
        <p:nvSpPr>
          <p:cNvPr id="32" name="TextBox 31">
            <a:extLst>
              <a:ext uri="{FF2B5EF4-FFF2-40B4-BE49-F238E27FC236}">
                <a16:creationId xmlns:a16="http://schemas.microsoft.com/office/drawing/2014/main" id="{E758F4CA-687E-581B-3FD0-E8B35C67C497}"/>
              </a:ext>
            </a:extLst>
          </p:cNvPr>
          <p:cNvSpPr txBox="1"/>
          <p:nvPr/>
        </p:nvSpPr>
        <p:spPr>
          <a:xfrm>
            <a:off x="350920" y="6419418"/>
            <a:ext cx="2472491" cy="276999"/>
          </a:xfrm>
          <a:prstGeom prst="rect">
            <a:avLst/>
          </a:prstGeom>
          <a:solidFill>
            <a:schemeClr val="bg1"/>
          </a:solidFill>
          <a:ln>
            <a:solidFill>
              <a:schemeClr val="tx1"/>
            </a:solidFill>
          </a:ln>
        </p:spPr>
        <p:txBody>
          <a:bodyPr wrap="square" rtlCol="0">
            <a:spAutoFit/>
          </a:bodyPr>
          <a:lstStyle/>
          <a:p>
            <a:r>
              <a:rPr lang="en-US" sz="1200" dirty="0">
                <a:latin typeface="Calibri" panose="020F0502020204030204" pitchFamily="34" charset="0"/>
                <a:cs typeface="Calibri" panose="020F0502020204030204" pitchFamily="34" charset="0"/>
              </a:rPr>
              <a:t>Oxygen/Methane Linear Combustor</a:t>
            </a:r>
          </a:p>
        </p:txBody>
      </p:sp>
      <p:sp>
        <p:nvSpPr>
          <p:cNvPr id="33" name="TextBox 32">
            <a:extLst>
              <a:ext uri="{FF2B5EF4-FFF2-40B4-BE49-F238E27FC236}">
                <a16:creationId xmlns:a16="http://schemas.microsoft.com/office/drawing/2014/main" id="{00AB8CBB-6DE5-0E16-7235-02A99EC922D0}"/>
              </a:ext>
            </a:extLst>
          </p:cNvPr>
          <p:cNvSpPr txBox="1"/>
          <p:nvPr/>
        </p:nvSpPr>
        <p:spPr>
          <a:xfrm>
            <a:off x="838200" y="3417409"/>
            <a:ext cx="2336132" cy="438582"/>
          </a:xfrm>
          <a:prstGeom prst="rect">
            <a:avLst/>
          </a:prstGeom>
          <a:solidFill>
            <a:schemeClr val="bg1"/>
          </a:solidFill>
          <a:ln>
            <a:solidFill>
              <a:schemeClr val="tx1"/>
            </a:solidFill>
          </a:ln>
        </p:spPr>
        <p:txBody>
          <a:bodyPr wrap="square" rtlCol="0">
            <a:spAutoFit/>
          </a:bodyPr>
          <a:lstStyle/>
          <a:p>
            <a:r>
              <a:rPr lang="en-US" sz="1200" dirty="0">
                <a:latin typeface="Calibri" panose="020F0502020204030204" pitchFamily="34" charset="0"/>
                <a:cs typeface="Calibri" panose="020F0502020204030204" pitchFamily="34" charset="0"/>
              </a:rPr>
              <a:t>Supersonic Turbine Flow </a:t>
            </a:r>
          </a:p>
          <a:p>
            <a:r>
              <a:rPr lang="en-US" sz="1050" dirty="0">
                <a:latin typeface="Calibri" panose="020F0502020204030204" pitchFamily="34" charset="0"/>
                <a:cs typeface="Calibri" panose="020F0502020204030204" pitchFamily="34" charset="0"/>
              </a:rPr>
              <a:t>Credit: Matthew Fischels/ER42</a:t>
            </a:r>
          </a:p>
        </p:txBody>
      </p:sp>
      <p:pic>
        <p:nvPicPr>
          <p:cNvPr id="34" name="Picture 33">
            <a:extLst>
              <a:ext uri="{FF2B5EF4-FFF2-40B4-BE49-F238E27FC236}">
                <a16:creationId xmlns:a16="http://schemas.microsoft.com/office/drawing/2014/main" id="{A2E838B7-D68A-8929-178B-D83EE42A78B1}"/>
              </a:ext>
            </a:extLst>
          </p:cNvPr>
          <p:cNvPicPr>
            <a:picLocks noChangeAspect="1"/>
          </p:cNvPicPr>
          <p:nvPr/>
        </p:nvPicPr>
        <p:blipFill>
          <a:blip r:embed="rId15"/>
          <a:stretch>
            <a:fillRect/>
          </a:stretch>
        </p:blipFill>
        <p:spPr>
          <a:xfrm>
            <a:off x="147241" y="104118"/>
            <a:ext cx="738592" cy="743517"/>
          </a:xfrm>
          <a:prstGeom prst="rect">
            <a:avLst/>
          </a:prstGeom>
        </p:spPr>
      </p:pic>
      <p:pic>
        <p:nvPicPr>
          <p:cNvPr id="35" name="Picture 17">
            <a:extLst>
              <a:ext uri="{FF2B5EF4-FFF2-40B4-BE49-F238E27FC236}">
                <a16:creationId xmlns:a16="http://schemas.microsoft.com/office/drawing/2014/main" id="{F50C96A6-9E55-FFFA-3B84-90311E522A82}"/>
              </a:ext>
            </a:extLst>
          </p:cNvPr>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11232332" y="153101"/>
            <a:ext cx="923573" cy="69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 name="TextBox 35">
            <a:extLst>
              <a:ext uri="{FF2B5EF4-FFF2-40B4-BE49-F238E27FC236}">
                <a16:creationId xmlns:a16="http://schemas.microsoft.com/office/drawing/2014/main" id="{5F73D77F-946E-81B6-1E02-39658F7AADEF}"/>
              </a:ext>
            </a:extLst>
          </p:cNvPr>
          <p:cNvSpPr txBox="1"/>
          <p:nvPr/>
        </p:nvSpPr>
        <p:spPr>
          <a:xfrm>
            <a:off x="4347411" y="5558589"/>
            <a:ext cx="3850105" cy="646331"/>
          </a:xfrm>
          <a:prstGeom prst="rect">
            <a:avLst/>
          </a:prstGeom>
          <a:noFill/>
          <a:ln w="19050">
            <a:solidFill>
              <a:srgbClr val="FFC000"/>
            </a:solidFill>
          </a:ln>
        </p:spPr>
        <p:txBody>
          <a:bodyPr wrap="square" rtlCol="0">
            <a:spAutoFit/>
          </a:bodyPr>
          <a:lstStyle/>
          <a:p>
            <a:r>
              <a:rPr lang="en-US" b="1" i="1" dirty="0"/>
              <a:t>Focus of this presentation is combustion modeling using CFD tools.</a:t>
            </a:r>
          </a:p>
        </p:txBody>
      </p:sp>
      <p:sp>
        <p:nvSpPr>
          <p:cNvPr id="37" name="Slide Number Placeholder 3">
            <a:extLst>
              <a:ext uri="{FF2B5EF4-FFF2-40B4-BE49-F238E27FC236}">
                <a16:creationId xmlns:a16="http://schemas.microsoft.com/office/drawing/2014/main" id="{C85AB33D-3D15-B255-1E00-7389BAF67774}"/>
              </a:ext>
            </a:extLst>
          </p:cNvPr>
          <p:cNvSpPr>
            <a:spLocks noGrp="1"/>
          </p:cNvSpPr>
          <p:nvPr>
            <p:ph type="sldNum" sz="quarter" idx="12"/>
          </p:nvPr>
        </p:nvSpPr>
        <p:spPr>
          <a:xfrm>
            <a:off x="9236232" y="6400271"/>
            <a:ext cx="2743200" cy="365125"/>
          </a:xfrm>
        </p:spPr>
        <p:txBody>
          <a:bodyPr/>
          <a:lstStyle/>
          <a:p>
            <a:fld id="{EC7EB766-4FBB-41F9-A869-81D15ABB508A}" type="slidenum">
              <a:rPr lang="en-US" smtClean="0"/>
              <a:t>3</a:t>
            </a:fld>
            <a:endParaRPr lang="en-US"/>
          </a:p>
        </p:txBody>
      </p:sp>
    </p:spTree>
    <p:extLst>
      <p:ext uri="{BB962C8B-B14F-4D97-AF65-F5344CB8AC3E}">
        <p14:creationId xmlns:p14="http://schemas.microsoft.com/office/powerpoint/2010/main" val="368960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800" fill="hold"/>
                                        <p:tgtEl>
                                          <p:spTgt spid="7"/>
                                        </p:tgtEl>
                                      </p:cBhvr>
                                    </p:cmd>
                                  </p:childTnLst>
                                </p:cTn>
                              </p:par>
                            </p:childTnLst>
                          </p:cTn>
                        </p:par>
                        <p:par>
                          <p:cTn id="7" fill="hold">
                            <p:stCondLst>
                              <p:cond delay="4800"/>
                            </p:stCondLst>
                            <p:childTnLst>
                              <p:par>
                                <p:cTn id="8" presetID="1" presetClass="mediacall" presetSubtype="0" fill="hold" nodeType="afterEffect">
                                  <p:stCondLst>
                                    <p:cond delay="0"/>
                                  </p:stCondLst>
                                  <p:childTnLst>
                                    <p:cmd type="call" cmd="playFrom(0.0)">
                                      <p:cBhvr>
                                        <p:cTn id="9" dur="52785" fill="hold"/>
                                        <p:tgtEl>
                                          <p:spTgt spid="16"/>
                                        </p:tgtEl>
                                      </p:cBhvr>
                                    </p:cmd>
                                  </p:childTnLst>
                                </p:cTn>
                              </p:par>
                            </p:childTnLst>
                          </p:cTn>
                        </p:par>
                        <p:par>
                          <p:cTn id="10" fill="hold">
                            <p:stCondLst>
                              <p:cond delay="57585"/>
                            </p:stCondLst>
                            <p:childTnLst>
                              <p:par>
                                <p:cTn id="11" presetID="1" presetClass="mediacall" presetSubtype="0" fill="hold" nodeType="afterEffect">
                                  <p:stCondLst>
                                    <p:cond delay="0"/>
                                  </p:stCondLst>
                                  <p:childTnLst>
                                    <p:cmd type="call" cmd="playFrom(0.0)">
                                      <p:cBhvr>
                                        <p:cTn id="12" dur="13367" fill="hold"/>
                                        <p:tgtEl>
                                          <p:spTgt spid="27"/>
                                        </p:tgtEl>
                                      </p:cBhvr>
                                    </p:cmd>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18034"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repeatCount="indefinite" fill="hold" display="0">
                  <p:stCondLst>
                    <p:cond delay="indefinite"/>
                  </p:stCondLst>
                </p:cTn>
                <p:tgtEl>
                  <p:spTgt spid="7"/>
                </p:tgtEl>
              </p:cMediaNode>
            </p:video>
            <p:video>
              <p:cMediaNode vol="80000">
                <p:cTn id="18" repeatCount="indefinite" fill="hold" display="0">
                  <p:stCondLst>
                    <p:cond delay="indefinite"/>
                  </p:stCondLst>
                </p:cTn>
                <p:tgtEl>
                  <p:spTgt spid="16"/>
                </p:tgtEl>
              </p:cMediaNode>
            </p:video>
            <p:video>
              <p:cMediaNode vol="80000">
                <p:cTn id="19" repeatCount="indefinite" fill="hold" display="0">
                  <p:stCondLst>
                    <p:cond delay="indefinite"/>
                  </p:stCondLst>
                </p:cTn>
                <p:tgtEl>
                  <p:spTgt spid="27"/>
                </p:tgtEl>
              </p:cMediaNode>
            </p:video>
            <p:seq concurrent="1" nextAc="seek">
              <p:cTn id="20" restart="whenNotActive" fill="hold" evtFilter="cancelBubble" nodeType="interactiveSeq">
                <p:stCondLst>
                  <p:cond evt="onClick" delay="0">
                    <p:tgtEl>
                      <p:spTgt spid="29"/>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9"/>
                                        </p:tgtEl>
                                      </p:cBhvr>
                                    </p:cmd>
                                  </p:childTnLst>
                                </p:cTn>
                              </p:par>
                            </p:childTnLst>
                          </p:cTn>
                        </p:par>
                      </p:childTnLst>
                    </p:cTn>
                  </p:par>
                </p:childTnLst>
              </p:cTn>
              <p:nextCondLst>
                <p:cond evt="onClick" delay="0">
                  <p:tgtEl>
                    <p:spTgt spid="29"/>
                  </p:tgtEl>
                </p:cond>
              </p:nextCondLst>
            </p:seq>
            <p:video>
              <p:cMediaNode vol="80000">
                <p:cTn id="25" fill="hold" display="0">
                  <p:stCondLst>
                    <p:cond delay="indefinite"/>
                  </p:stCondLst>
                </p:cTn>
                <p:tgtEl>
                  <p:spTgt spid="29"/>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0991" y="289711"/>
            <a:ext cx="9882808" cy="440205"/>
          </a:xfrm>
        </p:spPr>
        <p:txBody>
          <a:bodyPr>
            <a:noAutofit/>
          </a:bodyPr>
          <a:lstStyle/>
          <a:p>
            <a:r>
              <a:rPr lang="en-US" sz="3200" dirty="0"/>
              <a:t>Propelling the New Generation of Manned Spaceflight</a:t>
            </a:r>
          </a:p>
        </p:txBody>
      </p:sp>
      <p:sp>
        <p:nvSpPr>
          <p:cNvPr id="3" name="Content Placeholder 2"/>
          <p:cNvSpPr>
            <a:spLocks noGrp="1"/>
          </p:cNvSpPr>
          <p:nvPr>
            <p:ph idx="1"/>
          </p:nvPr>
        </p:nvSpPr>
        <p:spPr>
          <a:xfrm>
            <a:off x="172198" y="1106905"/>
            <a:ext cx="9116181" cy="5388534"/>
          </a:xfrm>
        </p:spPr>
        <p:txBody>
          <a:bodyPr>
            <a:normAutofit/>
          </a:bodyPr>
          <a:lstStyle/>
          <a:p>
            <a:r>
              <a:rPr lang="en-US" sz="2000" dirty="0"/>
              <a:t>Why use CFD to model Oxygen-Methane combustion applications at NASA?</a:t>
            </a:r>
          </a:p>
          <a:p>
            <a:r>
              <a:rPr lang="en-US" sz="2000" dirty="0"/>
              <a:t>Liquid Oxygen (LOX) and Methane (CH4) propellant fueled engines have been considered for In-Space Propulsion and a number of developing programs</a:t>
            </a:r>
          </a:p>
          <a:p>
            <a:pPr lvl="1"/>
            <a:r>
              <a:rPr lang="en-US" sz="1600" dirty="0"/>
              <a:t>Mars Lander concepts, Potential RL-10 replacement, SpaceX Raptor</a:t>
            </a:r>
          </a:p>
          <a:p>
            <a:r>
              <a:rPr lang="en-US" sz="2000" dirty="0"/>
              <a:t>Methane offers several advantages over fuels traditionally used by NASA and others in the space flight industry</a:t>
            </a:r>
          </a:p>
          <a:p>
            <a:pPr lvl="1"/>
            <a:r>
              <a:rPr lang="en-US" sz="1600" dirty="0"/>
              <a:t>Denser than Hydrogen, More energy per volume than H2; Less corrosive than Hydrazine</a:t>
            </a:r>
          </a:p>
          <a:p>
            <a:r>
              <a:rPr lang="en-US" sz="2000" dirty="0"/>
              <a:t>Methane Ignition presents unique and difficult challenges and is a significant risk for In-Space Ignition</a:t>
            </a:r>
          </a:p>
          <a:p>
            <a:pPr lvl="1"/>
            <a:r>
              <a:rPr lang="en-US" sz="1600" dirty="0"/>
              <a:t>Ignition of Hydrocarbon fuels is complex and stable combustion has been historically difficult for engine design</a:t>
            </a:r>
          </a:p>
          <a:p>
            <a:pPr lvl="2"/>
            <a:r>
              <a:rPr lang="en-US" sz="1200" dirty="0"/>
              <a:t>RL-10 was a H2/O2 Engine and presented significant ignition challenges at altitude, Methane would present additional challenges</a:t>
            </a:r>
          </a:p>
          <a:p>
            <a:pPr lvl="1"/>
            <a:r>
              <a:rPr lang="en-US" sz="1600" dirty="0"/>
              <a:t>Methane stored as a cryogenic liquid like H2, experiences phase changes at ambient temperatures and pressures unlike some other hydrocarbons, and requires a separate oxidizer unlike monopropellants</a:t>
            </a:r>
          </a:p>
          <a:p>
            <a:r>
              <a:rPr lang="en-US" sz="2000" dirty="0"/>
              <a:t>Shallow base of design experience in Space Flight propulsion applications</a:t>
            </a:r>
          </a:p>
          <a:p>
            <a:pPr lvl="1"/>
            <a:r>
              <a:rPr lang="en-US" sz="1600" dirty="0"/>
              <a:t>Empirical test-based experience focused on hydrogen, RP and hypergolic fuels</a:t>
            </a:r>
          </a:p>
        </p:txBody>
      </p:sp>
      <p:pic>
        <p:nvPicPr>
          <p:cNvPr id="4" name="Picture 1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979458" y="62431"/>
            <a:ext cx="1066299" cy="8000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9614443" y="1884794"/>
            <a:ext cx="2313920" cy="307777"/>
          </a:xfrm>
          <a:prstGeom prst="rect">
            <a:avLst/>
          </a:prstGeom>
          <a:noFill/>
        </p:spPr>
        <p:txBody>
          <a:bodyPr wrap="square" rtlCol="0">
            <a:spAutoFit/>
          </a:bodyPr>
          <a:lstStyle/>
          <a:p>
            <a:r>
              <a:rPr lang="en-US" sz="1400" b="1" dirty="0"/>
              <a:t>NASA Morpheus Lander Test</a:t>
            </a:r>
          </a:p>
        </p:txBody>
      </p:sp>
      <p:pic>
        <p:nvPicPr>
          <p:cNvPr id="6" name="Picture 5"/>
          <p:cNvPicPr>
            <a:picLocks noChangeAspect="1"/>
          </p:cNvPicPr>
          <p:nvPr/>
        </p:nvPicPr>
        <p:blipFill>
          <a:blip r:embed="rId3"/>
          <a:stretch>
            <a:fillRect/>
          </a:stretch>
        </p:blipFill>
        <p:spPr>
          <a:xfrm>
            <a:off x="172198" y="118980"/>
            <a:ext cx="901228" cy="907237"/>
          </a:xfrm>
          <a:prstGeom prst="rect">
            <a:avLst/>
          </a:prstGeom>
        </p:spPr>
      </p:pic>
      <p:sp>
        <p:nvSpPr>
          <p:cNvPr id="7" name="Slide Number Placeholder 6"/>
          <p:cNvSpPr>
            <a:spLocks noGrp="1"/>
          </p:cNvSpPr>
          <p:nvPr>
            <p:ph type="sldNum" sz="quarter" idx="12"/>
          </p:nvPr>
        </p:nvSpPr>
        <p:spPr/>
        <p:txBody>
          <a:bodyPr/>
          <a:lstStyle/>
          <a:p>
            <a:fld id="{EC7EB766-4FBB-41F9-A869-81D15ABB508A}" type="slidenum">
              <a:rPr lang="en-US" smtClean="0"/>
              <a:t>4</a:t>
            </a:fld>
            <a:endParaRPr lang="en-US"/>
          </a:p>
        </p:txBody>
      </p:sp>
      <p:pic>
        <p:nvPicPr>
          <p:cNvPr id="8" name="Picture 7">
            <a:extLst>
              <a:ext uri="{FF2B5EF4-FFF2-40B4-BE49-F238E27FC236}">
                <a16:creationId xmlns:a16="http://schemas.microsoft.com/office/drawing/2014/main" id="{03520577-8CBC-F111-694E-E3A71F9B063B}"/>
              </a:ext>
            </a:extLst>
          </p:cNvPr>
          <p:cNvPicPr>
            <a:picLocks noChangeAspect="1"/>
          </p:cNvPicPr>
          <p:nvPr/>
        </p:nvPicPr>
        <p:blipFill rotWithShape="1">
          <a:blip r:embed="rId4"/>
          <a:srcRect l="30526" t="19415" r="38379" b="-477"/>
          <a:stretch/>
        </p:blipFill>
        <p:spPr>
          <a:xfrm>
            <a:off x="9587172" y="2302042"/>
            <a:ext cx="2368462" cy="3473115"/>
          </a:xfrm>
          <a:prstGeom prst="rect">
            <a:avLst/>
          </a:prstGeom>
        </p:spPr>
      </p:pic>
    </p:spTree>
    <p:extLst>
      <p:ext uri="{BB962C8B-B14F-4D97-AF65-F5344CB8AC3E}">
        <p14:creationId xmlns:p14="http://schemas.microsoft.com/office/powerpoint/2010/main" val="1355368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EB7EC-A63B-EEBD-A878-668F99C49881}"/>
              </a:ext>
            </a:extLst>
          </p:cNvPr>
          <p:cNvSpPr>
            <a:spLocks noGrp="1"/>
          </p:cNvSpPr>
          <p:nvPr>
            <p:ph type="title"/>
          </p:nvPr>
        </p:nvSpPr>
        <p:spPr>
          <a:xfrm>
            <a:off x="2261935" y="153101"/>
            <a:ext cx="9075821" cy="709695"/>
          </a:xfrm>
        </p:spPr>
        <p:txBody>
          <a:bodyPr/>
          <a:lstStyle/>
          <a:p>
            <a:r>
              <a:rPr lang="en-US" dirty="0"/>
              <a:t>It’s Only Rocket Science</a:t>
            </a:r>
          </a:p>
        </p:txBody>
      </p:sp>
      <p:pic>
        <p:nvPicPr>
          <p:cNvPr id="7" name="Picture 6" descr="Diagram&#10;&#10;Description automatically generated">
            <a:extLst>
              <a:ext uri="{FF2B5EF4-FFF2-40B4-BE49-F238E27FC236}">
                <a16:creationId xmlns:a16="http://schemas.microsoft.com/office/drawing/2014/main" id="{375E516E-04E6-ADCB-EDE5-25436D7A0A4A}"/>
              </a:ext>
            </a:extLst>
          </p:cNvPr>
          <p:cNvPicPr>
            <a:picLocks noChangeAspect="1"/>
          </p:cNvPicPr>
          <p:nvPr/>
        </p:nvPicPr>
        <p:blipFill rotWithShape="1">
          <a:blip r:embed="rId2">
            <a:extLst>
              <a:ext uri="{28A0092B-C50C-407E-A947-70E740481C1C}">
                <a14:useLocalDpi xmlns:a14="http://schemas.microsoft.com/office/drawing/2010/main" val="0"/>
              </a:ext>
            </a:extLst>
          </a:blip>
          <a:srcRect l="2397" t="1528" r="2987" b="1388"/>
          <a:stretch/>
        </p:blipFill>
        <p:spPr>
          <a:xfrm>
            <a:off x="260183" y="1136041"/>
            <a:ext cx="3686175" cy="5356833"/>
          </a:xfrm>
          <a:prstGeom prst="rect">
            <a:avLst/>
          </a:prstGeom>
        </p:spPr>
      </p:pic>
      <p:sp>
        <p:nvSpPr>
          <p:cNvPr id="8" name="Content Placeholder 2">
            <a:extLst>
              <a:ext uri="{FF2B5EF4-FFF2-40B4-BE49-F238E27FC236}">
                <a16:creationId xmlns:a16="http://schemas.microsoft.com/office/drawing/2014/main" id="{316053CA-3D93-84EB-9515-8E3AE2AE40E3}"/>
              </a:ext>
            </a:extLst>
          </p:cNvPr>
          <p:cNvSpPr>
            <a:spLocks noGrp="1"/>
          </p:cNvSpPr>
          <p:nvPr>
            <p:ph idx="1"/>
          </p:nvPr>
        </p:nvSpPr>
        <p:spPr>
          <a:xfrm>
            <a:off x="3946358" y="1329828"/>
            <a:ext cx="8141367" cy="5163046"/>
          </a:xfrm>
        </p:spPr>
        <p:txBody>
          <a:bodyPr>
            <a:normAutofit lnSpcReduction="10000"/>
          </a:bodyPr>
          <a:lstStyle/>
          <a:p>
            <a:r>
              <a:rPr lang="en-US" sz="2400" dirty="0"/>
              <a:t>Multiple choices for in-space propulsion system design</a:t>
            </a:r>
            <a:endParaRPr lang="en-US" sz="2000" dirty="0"/>
          </a:p>
          <a:p>
            <a:r>
              <a:rPr lang="en-US" sz="2400" dirty="0"/>
              <a:t>Cryogenic liquid propulsion systems basic elements</a:t>
            </a:r>
          </a:p>
          <a:p>
            <a:pPr lvl="1"/>
            <a:r>
              <a:rPr lang="en-US" sz="2000" dirty="0"/>
              <a:t>Turbine drives pumps</a:t>
            </a:r>
          </a:p>
          <a:p>
            <a:pPr lvl="1"/>
            <a:r>
              <a:rPr lang="en-US" sz="2000" dirty="0"/>
              <a:t>Pumps move propellants from tanks into feedlines at high pressure</a:t>
            </a:r>
          </a:p>
          <a:p>
            <a:pPr lvl="1"/>
            <a:r>
              <a:rPr lang="en-US" sz="2000" dirty="0"/>
              <a:t>Injectors direct propellants into combustion chamber</a:t>
            </a:r>
          </a:p>
          <a:p>
            <a:pPr lvl="1"/>
            <a:r>
              <a:rPr lang="en-US" sz="2000" dirty="0"/>
              <a:t>Combustion provides additional energy</a:t>
            </a:r>
          </a:p>
          <a:p>
            <a:pPr lvl="1"/>
            <a:r>
              <a:rPr lang="en-US" sz="2000" dirty="0"/>
              <a:t>Nozzle expands and accelerates gases, propelling spacecraft</a:t>
            </a:r>
          </a:p>
          <a:p>
            <a:pPr lvl="1"/>
            <a:r>
              <a:rPr lang="en-US" sz="2000" dirty="0"/>
              <a:t>Heat from the combustion chamber and nozzle drives the turbines</a:t>
            </a:r>
          </a:p>
          <a:p>
            <a:pPr lvl="1"/>
            <a:endParaRPr lang="en-US" sz="2000" dirty="0"/>
          </a:p>
          <a:p>
            <a:r>
              <a:rPr lang="en-US" sz="2400" dirty="0"/>
              <a:t>Our focus here is using CFD to model the combustion inside the Main Combustion Chamber to provide critical engineering metrics</a:t>
            </a:r>
          </a:p>
          <a:p>
            <a:pPr lvl="1"/>
            <a:r>
              <a:rPr lang="en-US" sz="2000" dirty="0"/>
              <a:t>Reliable Ignition – Difficult for In-Space environments</a:t>
            </a:r>
          </a:p>
          <a:p>
            <a:pPr lvl="1"/>
            <a:r>
              <a:rPr lang="en-US" sz="2000" dirty="0"/>
              <a:t>Stable Combustion – Injector design is critical</a:t>
            </a:r>
          </a:p>
          <a:p>
            <a:pPr lvl="1"/>
            <a:r>
              <a:rPr lang="en-US" sz="2000" dirty="0"/>
              <a:t>Sufficient Heat Transfer – Required to drive the turbine</a:t>
            </a:r>
          </a:p>
        </p:txBody>
      </p:sp>
      <p:pic>
        <p:nvPicPr>
          <p:cNvPr id="9" name="Picture 8">
            <a:extLst>
              <a:ext uri="{FF2B5EF4-FFF2-40B4-BE49-F238E27FC236}">
                <a16:creationId xmlns:a16="http://schemas.microsoft.com/office/drawing/2014/main" id="{4C9F9E7F-003A-0525-C38F-9BABE45B8493}"/>
              </a:ext>
            </a:extLst>
          </p:cNvPr>
          <p:cNvPicPr>
            <a:picLocks noChangeAspect="1"/>
          </p:cNvPicPr>
          <p:nvPr/>
        </p:nvPicPr>
        <p:blipFill>
          <a:blip r:embed="rId3"/>
          <a:stretch>
            <a:fillRect/>
          </a:stretch>
        </p:blipFill>
        <p:spPr>
          <a:xfrm>
            <a:off x="147241" y="104118"/>
            <a:ext cx="738592" cy="743517"/>
          </a:xfrm>
          <a:prstGeom prst="rect">
            <a:avLst/>
          </a:prstGeom>
        </p:spPr>
      </p:pic>
      <p:pic>
        <p:nvPicPr>
          <p:cNvPr id="10" name="Picture 17">
            <a:extLst>
              <a:ext uri="{FF2B5EF4-FFF2-40B4-BE49-F238E27FC236}">
                <a16:creationId xmlns:a16="http://schemas.microsoft.com/office/drawing/2014/main" id="{6C2D9FAE-5F98-17F5-5740-F9EBD69A26B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232332" y="153101"/>
            <a:ext cx="923573" cy="69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1A60F0C4-415E-39BF-6968-EBC699160A25}"/>
              </a:ext>
            </a:extLst>
          </p:cNvPr>
          <p:cNvSpPr txBox="1"/>
          <p:nvPr/>
        </p:nvSpPr>
        <p:spPr>
          <a:xfrm>
            <a:off x="729916" y="966536"/>
            <a:ext cx="2526631" cy="369332"/>
          </a:xfrm>
          <a:prstGeom prst="rect">
            <a:avLst/>
          </a:prstGeom>
          <a:solidFill>
            <a:schemeClr val="bg1"/>
          </a:solidFill>
        </p:spPr>
        <p:txBody>
          <a:bodyPr wrap="square" rtlCol="0">
            <a:spAutoFit/>
          </a:bodyPr>
          <a:lstStyle/>
          <a:p>
            <a:r>
              <a:rPr lang="en-US" b="1" dirty="0"/>
              <a:t>Example Engine Diagram</a:t>
            </a:r>
          </a:p>
        </p:txBody>
      </p:sp>
      <p:sp>
        <p:nvSpPr>
          <p:cNvPr id="12" name="Slide Number Placeholder 3">
            <a:extLst>
              <a:ext uri="{FF2B5EF4-FFF2-40B4-BE49-F238E27FC236}">
                <a16:creationId xmlns:a16="http://schemas.microsoft.com/office/drawing/2014/main" id="{FAD5B473-00B8-4B93-445E-7143DB57031D}"/>
              </a:ext>
            </a:extLst>
          </p:cNvPr>
          <p:cNvSpPr>
            <a:spLocks noGrp="1"/>
          </p:cNvSpPr>
          <p:nvPr>
            <p:ph type="sldNum" sz="quarter" idx="12"/>
          </p:nvPr>
        </p:nvSpPr>
        <p:spPr>
          <a:xfrm>
            <a:off x="8817615" y="6485022"/>
            <a:ext cx="2743200" cy="365125"/>
          </a:xfrm>
        </p:spPr>
        <p:txBody>
          <a:bodyPr/>
          <a:lstStyle/>
          <a:p>
            <a:fld id="{EC7EB766-4FBB-41F9-A869-81D15ABB508A}" type="slidenum">
              <a:rPr lang="en-US" smtClean="0"/>
              <a:t>5</a:t>
            </a:fld>
            <a:endParaRPr lang="en-US"/>
          </a:p>
        </p:txBody>
      </p:sp>
    </p:spTree>
    <p:extLst>
      <p:ext uri="{BB962C8B-B14F-4D97-AF65-F5344CB8AC3E}">
        <p14:creationId xmlns:p14="http://schemas.microsoft.com/office/powerpoint/2010/main" val="1189151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C0E4B-A3C5-B772-16CE-60588D492936}"/>
              </a:ext>
            </a:extLst>
          </p:cNvPr>
          <p:cNvSpPr>
            <a:spLocks noGrp="1"/>
          </p:cNvSpPr>
          <p:nvPr>
            <p:ph type="title"/>
          </p:nvPr>
        </p:nvSpPr>
        <p:spPr>
          <a:xfrm>
            <a:off x="1604211" y="148558"/>
            <a:ext cx="8783052" cy="677610"/>
          </a:xfrm>
        </p:spPr>
        <p:txBody>
          <a:bodyPr>
            <a:normAutofit/>
          </a:bodyPr>
          <a:lstStyle/>
          <a:p>
            <a:r>
              <a:rPr lang="en-US" sz="3200" dirty="0"/>
              <a:t>Computational Challenges of Combustion Modeling</a:t>
            </a:r>
          </a:p>
        </p:txBody>
      </p:sp>
      <p:sp>
        <p:nvSpPr>
          <p:cNvPr id="3" name="Content Placeholder 2">
            <a:extLst>
              <a:ext uri="{FF2B5EF4-FFF2-40B4-BE49-F238E27FC236}">
                <a16:creationId xmlns:a16="http://schemas.microsoft.com/office/drawing/2014/main" id="{F10672B8-88FA-A9E5-4D33-CB0E1B32F27E}"/>
              </a:ext>
            </a:extLst>
          </p:cNvPr>
          <p:cNvSpPr>
            <a:spLocks noGrp="1"/>
          </p:cNvSpPr>
          <p:nvPr>
            <p:ph idx="1"/>
          </p:nvPr>
        </p:nvSpPr>
        <p:spPr>
          <a:xfrm>
            <a:off x="296202" y="914400"/>
            <a:ext cx="11397916" cy="5662864"/>
          </a:xfrm>
        </p:spPr>
        <p:txBody>
          <a:bodyPr/>
          <a:lstStyle/>
          <a:p>
            <a:r>
              <a:rPr lang="en-US" dirty="0"/>
              <a:t>Why use CFD to model combustion?</a:t>
            </a:r>
          </a:p>
          <a:p>
            <a:pPr lvl="1"/>
            <a:r>
              <a:rPr lang="en-US" sz="1800" dirty="0"/>
              <a:t>CFD-guided design can be cheaper and safer than an empirically-guided test development program</a:t>
            </a:r>
          </a:p>
          <a:p>
            <a:r>
              <a:rPr lang="en-US" dirty="0"/>
              <a:t>Why is combustion modeling considered to be computationally expensive?</a:t>
            </a:r>
          </a:p>
          <a:p>
            <a:pPr lvl="1"/>
            <a:r>
              <a:rPr lang="en-US" sz="1800" dirty="0"/>
              <a:t>Non-reacting CFD simulations have a significant set of base equations</a:t>
            </a:r>
          </a:p>
          <a:p>
            <a:pPr lvl="2"/>
            <a:r>
              <a:rPr lang="en-US" sz="1400" dirty="0"/>
              <a:t>Numerical methods used to solve 5 base PDEs that comprise the Navier-Stokes equations, plus turbulence closure equations and a species balance equation for multi-species </a:t>
            </a:r>
          </a:p>
          <a:p>
            <a:pPr lvl="1"/>
            <a:r>
              <a:rPr lang="en-US" sz="1800" dirty="0"/>
              <a:t>Finite-rate chemistry modeling of combustion adds additional equations</a:t>
            </a:r>
          </a:p>
          <a:p>
            <a:pPr lvl="2"/>
            <a:r>
              <a:rPr lang="en-US" sz="1400" dirty="0"/>
              <a:t>1 additional scalar equation for each additional species is added to the computation, practical chemistry models have 10-100+ species</a:t>
            </a:r>
          </a:p>
          <a:p>
            <a:pPr lvl="1"/>
            <a:r>
              <a:rPr lang="en-US" sz="1800" dirty="0"/>
              <a:t>Finite-rate models march slowly in physical time </a:t>
            </a:r>
          </a:p>
          <a:p>
            <a:pPr lvl="2"/>
            <a:r>
              <a:rPr lang="en-US" sz="1400" dirty="0"/>
              <a:t>Simulations typically require small time step sizes to be numerically stable</a:t>
            </a:r>
          </a:p>
          <a:p>
            <a:r>
              <a:rPr lang="en-US" sz="2200" dirty="0"/>
              <a:t>Flamelet Models provide an efficiency gain for combustion CFD simulations</a:t>
            </a:r>
          </a:p>
          <a:p>
            <a:pPr lvl="1"/>
            <a:r>
              <a:rPr lang="en-US" sz="1800" dirty="0"/>
              <a:t>Chemical reactions are computed for a fuel and oxidizer combination and tabulated prior to the CFD simulation</a:t>
            </a:r>
          </a:p>
          <a:p>
            <a:pPr lvl="1"/>
            <a:r>
              <a:rPr lang="en-US" sz="1800" dirty="0"/>
              <a:t>Combustion modeling in the CFD simulation achieved using just 2 new PDEs </a:t>
            </a:r>
          </a:p>
          <a:p>
            <a:pPr lvl="1"/>
            <a:r>
              <a:rPr lang="en-US" sz="1800" dirty="0"/>
              <a:t>Modest efficiency gain in time-step size </a:t>
            </a:r>
          </a:p>
          <a:p>
            <a:r>
              <a:rPr lang="en-US" sz="2200" dirty="0"/>
              <a:t>Ultimately, complexity, resolution and completion time of the CFD simulations is limited by computational resource availability</a:t>
            </a:r>
          </a:p>
          <a:p>
            <a:pPr lvl="1"/>
            <a:r>
              <a:rPr lang="en-US" sz="1800" dirty="0"/>
              <a:t>ER42 uses the NAS HPC resources at NASA Ames: Pleiades, Electra and Aitken Supercomputing Clusters</a:t>
            </a:r>
          </a:p>
        </p:txBody>
      </p:sp>
      <p:pic>
        <p:nvPicPr>
          <p:cNvPr id="4" name="Picture 3">
            <a:extLst>
              <a:ext uri="{FF2B5EF4-FFF2-40B4-BE49-F238E27FC236}">
                <a16:creationId xmlns:a16="http://schemas.microsoft.com/office/drawing/2014/main" id="{A60BF098-3E01-215A-A27F-3AC28DDDE940}"/>
              </a:ext>
            </a:extLst>
          </p:cNvPr>
          <p:cNvPicPr>
            <a:picLocks noChangeAspect="1"/>
          </p:cNvPicPr>
          <p:nvPr/>
        </p:nvPicPr>
        <p:blipFill>
          <a:blip r:embed="rId2"/>
          <a:stretch>
            <a:fillRect/>
          </a:stretch>
        </p:blipFill>
        <p:spPr>
          <a:xfrm>
            <a:off x="147241" y="104118"/>
            <a:ext cx="738592" cy="743517"/>
          </a:xfrm>
          <a:prstGeom prst="rect">
            <a:avLst/>
          </a:prstGeom>
        </p:spPr>
      </p:pic>
      <p:pic>
        <p:nvPicPr>
          <p:cNvPr id="5" name="Picture 17">
            <a:extLst>
              <a:ext uri="{FF2B5EF4-FFF2-40B4-BE49-F238E27FC236}">
                <a16:creationId xmlns:a16="http://schemas.microsoft.com/office/drawing/2014/main" id="{77843500-B93D-C927-20CC-6E8D745C84F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32332" y="153101"/>
            <a:ext cx="923573" cy="69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3">
            <a:extLst>
              <a:ext uri="{FF2B5EF4-FFF2-40B4-BE49-F238E27FC236}">
                <a16:creationId xmlns:a16="http://schemas.microsoft.com/office/drawing/2014/main" id="{936FBE24-07B3-FC3E-204A-784839A494ED}"/>
              </a:ext>
            </a:extLst>
          </p:cNvPr>
          <p:cNvSpPr>
            <a:spLocks noGrp="1"/>
          </p:cNvSpPr>
          <p:nvPr>
            <p:ph type="sldNum" sz="quarter" idx="12"/>
          </p:nvPr>
        </p:nvSpPr>
        <p:spPr>
          <a:xfrm>
            <a:off x="8817615" y="6485022"/>
            <a:ext cx="2743200" cy="365125"/>
          </a:xfrm>
        </p:spPr>
        <p:txBody>
          <a:bodyPr/>
          <a:lstStyle/>
          <a:p>
            <a:fld id="{EC7EB766-4FBB-41F9-A869-81D15ABB508A}" type="slidenum">
              <a:rPr lang="en-US" smtClean="0"/>
              <a:t>6</a:t>
            </a:fld>
            <a:endParaRPr lang="en-US"/>
          </a:p>
        </p:txBody>
      </p:sp>
    </p:spTree>
    <p:extLst>
      <p:ext uri="{BB962C8B-B14F-4D97-AF65-F5344CB8AC3E}">
        <p14:creationId xmlns:p14="http://schemas.microsoft.com/office/powerpoint/2010/main" val="2680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AA5D9-DA56-E149-E1D1-B6CFA8E4086E}"/>
              </a:ext>
            </a:extLst>
          </p:cNvPr>
          <p:cNvSpPr>
            <a:spLocks noGrp="1"/>
          </p:cNvSpPr>
          <p:nvPr>
            <p:ph type="title"/>
          </p:nvPr>
        </p:nvSpPr>
        <p:spPr>
          <a:xfrm>
            <a:off x="966537" y="148557"/>
            <a:ext cx="10515600" cy="789906"/>
          </a:xfrm>
        </p:spPr>
        <p:txBody>
          <a:bodyPr>
            <a:noAutofit/>
          </a:bodyPr>
          <a:lstStyle/>
          <a:p>
            <a:r>
              <a:rPr lang="en-US" sz="2800" dirty="0"/>
              <a:t>Progression of CPU Resources and Combustion Modeling in ER42 Through the Years</a:t>
            </a:r>
          </a:p>
        </p:txBody>
      </p:sp>
      <p:sp>
        <p:nvSpPr>
          <p:cNvPr id="4" name="TextBox 3">
            <a:extLst>
              <a:ext uri="{FF2B5EF4-FFF2-40B4-BE49-F238E27FC236}">
                <a16:creationId xmlns:a16="http://schemas.microsoft.com/office/drawing/2014/main" id="{18319831-7F81-44E4-4579-623F7F5B9BEA}"/>
              </a:ext>
            </a:extLst>
          </p:cNvPr>
          <p:cNvSpPr txBox="1"/>
          <p:nvPr/>
        </p:nvSpPr>
        <p:spPr>
          <a:xfrm>
            <a:off x="147241" y="1370241"/>
            <a:ext cx="4884822" cy="861774"/>
          </a:xfrm>
          <a:prstGeom prst="rect">
            <a:avLst/>
          </a:prstGeom>
          <a:noFill/>
        </p:spPr>
        <p:txBody>
          <a:bodyPr wrap="square" rtlCol="0">
            <a:spAutoFit/>
          </a:bodyPr>
          <a:lstStyle/>
          <a:p>
            <a:r>
              <a:rPr lang="en-US" b="1" dirty="0"/>
              <a:t>2008 - Columbia Supercomputer ~0.062 </a:t>
            </a:r>
            <a:r>
              <a:rPr lang="en-US" b="1" dirty="0" err="1"/>
              <a:t>Pflops</a:t>
            </a:r>
            <a:r>
              <a:rPr lang="en-US" b="1" dirty="0"/>
              <a:t>/s: </a:t>
            </a:r>
          </a:p>
          <a:p>
            <a:r>
              <a:rPr lang="en-US" sz="1600" i="1" dirty="0"/>
              <a:t>2D, steady-state CFD simulations using a finite-rate chemistry model </a:t>
            </a:r>
          </a:p>
        </p:txBody>
      </p:sp>
      <p:sp>
        <p:nvSpPr>
          <p:cNvPr id="5" name="TextBox 4">
            <a:extLst>
              <a:ext uri="{FF2B5EF4-FFF2-40B4-BE49-F238E27FC236}">
                <a16:creationId xmlns:a16="http://schemas.microsoft.com/office/drawing/2014/main" id="{F21BF240-92D5-9FFC-EA87-F8DFD34A79D0}"/>
              </a:ext>
            </a:extLst>
          </p:cNvPr>
          <p:cNvSpPr txBox="1"/>
          <p:nvPr/>
        </p:nvSpPr>
        <p:spPr>
          <a:xfrm>
            <a:off x="147241" y="2845449"/>
            <a:ext cx="5430255" cy="1107996"/>
          </a:xfrm>
          <a:prstGeom prst="rect">
            <a:avLst/>
          </a:prstGeom>
          <a:noFill/>
        </p:spPr>
        <p:txBody>
          <a:bodyPr wrap="square" rtlCol="0">
            <a:spAutoFit/>
          </a:bodyPr>
          <a:lstStyle/>
          <a:p>
            <a:r>
              <a:rPr lang="en-US" b="1" dirty="0"/>
              <a:t>2013 - Pleiades Supercomputer Online +7.09 </a:t>
            </a:r>
            <a:r>
              <a:rPr lang="en-US" b="1" dirty="0" err="1"/>
              <a:t>Pflops</a:t>
            </a:r>
            <a:r>
              <a:rPr lang="en-US" b="1" dirty="0"/>
              <a:t>/s: </a:t>
            </a:r>
          </a:p>
          <a:p>
            <a:r>
              <a:rPr lang="en-US" sz="1600" i="1" dirty="0"/>
              <a:t>3D, Time-accurate CFD simulations of a single injector element using a </a:t>
            </a:r>
            <a:r>
              <a:rPr lang="en-US" sz="1600" i="1" dirty="0" err="1"/>
              <a:t>flamelet</a:t>
            </a:r>
            <a:r>
              <a:rPr lang="en-US" sz="1600" i="1" dirty="0"/>
              <a:t>-based combustion model, ~60 Million volume cells in CFD mesh</a:t>
            </a:r>
          </a:p>
        </p:txBody>
      </p:sp>
      <p:sp>
        <p:nvSpPr>
          <p:cNvPr id="6" name="TextBox 5">
            <a:extLst>
              <a:ext uri="{FF2B5EF4-FFF2-40B4-BE49-F238E27FC236}">
                <a16:creationId xmlns:a16="http://schemas.microsoft.com/office/drawing/2014/main" id="{20D39326-5AA9-60C7-3D7E-F781B6E5E9C6}"/>
              </a:ext>
            </a:extLst>
          </p:cNvPr>
          <p:cNvSpPr txBox="1"/>
          <p:nvPr/>
        </p:nvSpPr>
        <p:spPr>
          <a:xfrm>
            <a:off x="147241" y="5141200"/>
            <a:ext cx="5157540" cy="1107996"/>
          </a:xfrm>
          <a:prstGeom prst="rect">
            <a:avLst/>
          </a:prstGeom>
          <a:noFill/>
        </p:spPr>
        <p:txBody>
          <a:bodyPr wrap="square" rtlCol="0">
            <a:spAutoFit/>
          </a:bodyPr>
          <a:lstStyle/>
          <a:p>
            <a:r>
              <a:rPr lang="en-US" b="1" dirty="0"/>
              <a:t>2017 - Electra Supercomputer Online +8.32 </a:t>
            </a:r>
            <a:r>
              <a:rPr lang="en-US" b="1" dirty="0" err="1"/>
              <a:t>Pflops</a:t>
            </a:r>
            <a:r>
              <a:rPr lang="en-US" b="1" dirty="0"/>
              <a:t>/s: </a:t>
            </a:r>
          </a:p>
          <a:p>
            <a:r>
              <a:rPr lang="en-US" sz="1600" i="1" dirty="0"/>
              <a:t>3D, Time-accurate CFD simulations of O(10) injector elements using a </a:t>
            </a:r>
            <a:r>
              <a:rPr lang="en-US" sz="1600" i="1" dirty="0" err="1"/>
              <a:t>flamelet</a:t>
            </a:r>
            <a:r>
              <a:rPr lang="en-US" sz="1600" i="1" dirty="0"/>
              <a:t>-based combustion model ~140 Million cells in CFD mesh</a:t>
            </a:r>
          </a:p>
        </p:txBody>
      </p:sp>
      <p:pic>
        <p:nvPicPr>
          <p:cNvPr id="9" name="tf-view5_27elm">
            <a:hlinkClick r:id="" action="ppaction://media"/>
            <a:extLst>
              <a:ext uri="{FF2B5EF4-FFF2-40B4-BE49-F238E27FC236}">
                <a16:creationId xmlns:a16="http://schemas.microsoft.com/office/drawing/2014/main" id="{5D7F7933-8D90-D115-1F48-3FC1C45DB6C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l="8845" t="31930" r="25195" b="37544"/>
          <a:stretch/>
        </p:blipFill>
        <p:spPr>
          <a:xfrm>
            <a:off x="5515909" y="4772884"/>
            <a:ext cx="6387336" cy="1847534"/>
          </a:xfrm>
          <a:prstGeom prst="rect">
            <a:avLst/>
          </a:prstGeom>
        </p:spPr>
      </p:pic>
      <p:pic>
        <p:nvPicPr>
          <p:cNvPr id="10" name="tf-view1_87WF">
            <a:hlinkClick r:id="" action="ppaction://media"/>
            <a:extLst>
              <a:ext uri="{FF2B5EF4-FFF2-40B4-BE49-F238E27FC236}">
                <a16:creationId xmlns:a16="http://schemas.microsoft.com/office/drawing/2014/main" id="{4C4075EF-32A5-44B8-57DC-62B24F0BE8E2}"/>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7"/>
          <a:srcRect l="10845" t="14485" b="19452"/>
          <a:stretch/>
        </p:blipFill>
        <p:spPr>
          <a:xfrm>
            <a:off x="6614505" y="2599440"/>
            <a:ext cx="3822100" cy="1770084"/>
          </a:xfrm>
          <a:prstGeom prst="rect">
            <a:avLst/>
          </a:prstGeom>
        </p:spPr>
      </p:pic>
      <p:pic>
        <p:nvPicPr>
          <p:cNvPr id="12" name="Picture 11">
            <a:extLst>
              <a:ext uri="{FF2B5EF4-FFF2-40B4-BE49-F238E27FC236}">
                <a16:creationId xmlns:a16="http://schemas.microsoft.com/office/drawing/2014/main" id="{0E6DD977-FD7D-F934-5376-47BD9FB8BEA9}"/>
              </a:ext>
            </a:extLst>
          </p:cNvPr>
          <p:cNvPicPr>
            <a:picLocks noChangeAspect="1"/>
          </p:cNvPicPr>
          <p:nvPr/>
        </p:nvPicPr>
        <p:blipFill rotWithShape="1">
          <a:blip r:embed="rId8"/>
          <a:srcRect r="9241"/>
          <a:stretch/>
        </p:blipFill>
        <p:spPr>
          <a:xfrm>
            <a:off x="5613779" y="1406175"/>
            <a:ext cx="5823553" cy="789906"/>
          </a:xfrm>
          <a:prstGeom prst="rect">
            <a:avLst/>
          </a:prstGeom>
        </p:spPr>
      </p:pic>
      <p:pic>
        <p:nvPicPr>
          <p:cNvPr id="13" name="Picture 12">
            <a:extLst>
              <a:ext uri="{FF2B5EF4-FFF2-40B4-BE49-F238E27FC236}">
                <a16:creationId xmlns:a16="http://schemas.microsoft.com/office/drawing/2014/main" id="{27040B68-8BFF-D1D6-A862-BB478244F111}"/>
              </a:ext>
            </a:extLst>
          </p:cNvPr>
          <p:cNvPicPr>
            <a:picLocks noChangeAspect="1"/>
          </p:cNvPicPr>
          <p:nvPr/>
        </p:nvPicPr>
        <p:blipFill>
          <a:blip r:embed="rId9"/>
          <a:stretch>
            <a:fillRect/>
          </a:stretch>
        </p:blipFill>
        <p:spPr>
          <a:xfrm>
            <a:off x="147241" y="104118"/>
            <a:ext cx="738592" cy="743517"/>
          </a:xfrm>
          <a:prstGeom prst="rect">
            <a:avLst/>
          </a:prstGeom>
        </p:spPr>
      </p:pic>
      <p:pic>
        <p:nvPicPr>
          <p:cNvPr id="14" name="Picture 17">
            <a:extLst>
              <a:ext uri="{FF2B5EF4-FFF2-40B4-BE49-F238E27FC236}">
                <a16:creationId xmlns:a16="http://schemas.microsoft.com/office/drawing/2014/main" id="{D159EBF1-1290-CBCE-9749-65652EF326DF}"/>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1232332" y="153101"/>
            <a:ext cx="923573" cy="69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Box 14">
            <a:extLst>
              <a:ext uri="{FF2B5EF4-FFF2-40B4-BE49-F238E27FC236}">
                <a16:creationId xmlns:a16="http://schemas.microsoft.com/office/drawing/2014/main" id="{173F6B47-DC83-1EB5-74AD-0B5E4816EABC}"/>
              </a:ext>
            </a:extLst>
          </p:cNvPr>
          <p:cNvSpPr txBox="1"/>
          <p:nvPr/>
        </p:nvSpPr>
        <p:spPr>
          <a:xfrm>
            <a:off x="6352672" y="877751"/>
            <a:ext cx="4987943" cy="307777"/>
          </a:xfrm>
          <a:prstGeom prst="rect">
            <a:avLst/>
          </a:prstGeom>
          <a:noFill/>
        </p:spPr>
        <p:txBody>
          <a:bodyPr wrap="square" rtlCol="0">
            <a:spAutoFit/>
          </a:bodyPr>
          <a:lstStyle/>
          <a:p>
            <a:r>
              <a:rPr lang="en-US" sz="1400" b="1" dirty="0"/>
              <a:t>Temperature Contours through Chamber Centerline Plane</a:t>
            </a:r>
          </a:p>
        </p:txBody>
      </p:sp>
      <p:sp>
        <p:nvSpPr>
          <p:cNvPr id="16" name="Slide Number Placeholder 3">
            <a:extLst>
              <a:ext uri="{FF2B5EF4-FFF2-40B4-BE49-F238E27FC236}">
                <a16:creationId xmlns:a16="http://schemas.microsoft.com/office/drawing/2014/main" id="{D63CA516-D32C-E5FA-51E1-10C0FE0DFE1D}"/>
              </a:ext>
            </a:extLst>
          </p:cNvPr>
          <p:cNvSpPr>
            <a:spLocks noGrp="1"/>
          </p:cNvSpPr>
          <p:nvPr>
            <p:ph type="sldNum" sz="quarter" idx="12"/>
          </p:nvPr>
        </p:nvSpPr>
        <p:spPr>
          <a:xfrm>
            <a:off x="8817615" y="6485022"/>
            <a:ext cx="2743200" cy="365125"/>
          </a:xfrm>
        </p:spPr>
        <p:txBody>
          <a:bodyPr/>
          <a:lstStyle/>
          <a:p>
            <a:fld id="{EC7EB766-4FBB-41F9-A869-81D15ABB508A}" type="slidenum">
              <a:rPr lang="en-US" smtClean="0"/>
              <a:t>7</a:t>
            </a:fld>
            <a:endParaRPr lang="en-US"/>
          </a:p>
        </p:txBody>
      </p:sp>
    </p:spTree>
    <p:extLst>
      <p:ext uri="{BB962C8B-B14F-4D97-AF65-F5344CB8AC3E}">
        <p14:creationId xmlns:p14="http://schemas.microsoft.com/office/powerpoint/2010/main" val="408119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4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seq concurrent="1" nextAc="seek">
              <p:cTn id="13" restart="whenNotActive" fill="hold" evtFilter="cancelBubble" nodeType="interactiveSeq">
                <p:stCondLst>
                  <p:cond evt="onClick" delay="0">
                    <p:tgtEl>
                      <p:spTgt spid="10"/>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10"/>
                                        </p:tgtEl>
                                      </p:cBhvr>
                                    </p:cmd>
                                  </p:childTnLst>
                                </p:cTn>
                              </p:par>
                            </p:childTnLst>
                          </p:cTn>
                        </p:par>
                      </p:childTnLst>
                    </p:cTn>
                  </p:par>
                </p:childTnLst>
              </p:cTn>
              <p:nextCondLst>
                <p:cond evt="onClick" delay="0">
                  <p:tgtEl>
                    <p:spTgt spid="10"/>
                  </p:tgtEl>
                </p:cond>
              </p:nextCondLst>
            </p:seq>
            <p:video>
              <p:cMediaNode vol="80000">
                <p:cTn id="18" fill="hold" display="0">
                  <p:stCondLst>
                    <p:cond delay="indefinite"/>
                  </p:stCondLst>
                </p:cTn>
                <p:tgtEl>
                  <p:spTgt spid="10"/>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70CFD-53E6-84FC-7BBB-16B3B58D9B38}"/>
              </a:ext>
            </a:extLst>
          </p:cNvPr>
          <p:cNvSpPr>
            <a:spLocks noGrp="1"/>
          </p:cNvSpPr>
          <p:nvPr>
            <p:ph type="title"/>
          </p:nvPr>
        </p:nvSpPr>
        <p:spPr>
          <a:xfrm>
            <a:off x="986589" y="153101"/>
            <a:ext cx="9938086" cy="692975"/>
          </a:xfrm>
        </p:spPr>
        <p:txBody>
          <a:bodyPr>
            <a:normAutofit/>
          </a:bodyPr>
          <a:lstStyle/>
          <a:p>
            <a:r>
              <a:rPr lang="en-US" sz="3200" dirty="0"/>
              <a:t>Engineering Utilization of CFD Results on HPC Resources </a:t>
            </a:r>
          </a:p>
        </p:txBody>
      </p:sp>
      <p:sp>
        <p:nvSpPr>
          <p:cNvPr id="3" name="Content Placeholder 2">
            <a:extLst>
              <a:ext uri="{FF2B5EF4-FFF2-40B4-BE49-F238E27FC236}">
                <a16:creationId xmlns:a16="http://schemas.microsoft.com/office/drawing/2014/main" id="{10E0B077-C7BC-8E0B-F17C-24296095D524}"/>
              </a:ext>
            </a:extLst>
          </p:cNvPr>
          <p:cNvSpPr>
            <a:spLocks noGrp="1"/>
          </p:cNvSpPr>
          <p:nvPr>
            <p:ph idx="1"/>
          </p:nvPr>
        </p:nvSpPr>
        <p:spPr>
          <a:xfrm>
            <a:off x="91668" y="895059"/>
            <a:ext cx="12008663" cy="5858823"/>
          </a:xfrm>
        </p:spPr>
        <p:txBody>
          <a:bodyPr>
            <a:normAutofit lnSpcReduction="10000"/>
          </a:bodyPr>
          <a:lstStyle/>
          <a:p>
            <a:r>
              <a:rPr lang="en-US" dirty="0"/>
              <a:t>Impact of Growing Computational Resources on CFD Simulation Fidelity</a:t>
            </a:r>
          </a:p>
          <a:p>
            <a:pPr lvl="1"/>
            <a:r>
              <a:rPr lang="en-US" sz="1800" dirty="0"/>
              <a:t>Effectively Utilize Complex Chemistry Mechanisms – Increases the accuracy of CFD simulations</a:t>
            </a:r>
          </a:p>
          <a:p>
            <a:pPr lvl="1"/>
            <a:r>
              <a:rPr lang="en-US" sz="1800" dirty="0"/>
              <a:t>Allows CFD Models to Include Complex Geometry and Finer Meshes – Improved spatial representation of the application in the CFD simulation</a:t>
            </a:r>
          </a:p>
          <a:p>
            <a:pPr lvl="1"/>
            <a:r>
              <a:rPr lang="en-US" sz="1800" dirty="0"/>
              <a:t> Improves Simulation Turn-around Time – Easier to engage with customers and provide actionable results</a:t>
            </a:r>
            <a:endParaRPr lang="en-US" sz="2200" dirty="0"/>
          </a:p>
          <a:p>
            <a:pPr lvl="1"/>
            <a:endParaRPr lang="en-US" sz="1100" dirty="0"/>
          </a:p>
          <a:p>
            <a:r>
              <a:rPr lang="en-US" sz="2200" dirty="0"/>
              <a:t>Introduction to three modern combustion CFD simulations conducted to support In-Space propulsion development projects</a:t>
            </a:r>
            <a:endParaRPr lang="en-US" sz="1800" dirty="0"/>
          </a:p>
          <a:p>
            <a:pPr marL="342900" indent="-342900">
              <a:buFont typeface="+mj-lt"/>
              <a:buAutoNum type="arabicPeriod"/>
            </a:pPr>
            <a:r>
              <a:rPr lang="en-US" sz="2000" dirty="0"/>
              <a:t>Ignition modeling of gaseous oxygen and methane flow inside a linear array chamber using LOCI\Chem</a:t>
            </a:r>
          </a:p>
          <a:p>
            <a:pPr lvl="1"/>
            <a:r>
              <a:rPr lang="en-US" sz="1400" dirty="0"/>
              <a:t>Project goal was to study to onset of transverse combustion instabilities</a:t>
            </a:r>
          </a:p>
          <a:p>
            <a:pPr lvl="1"/>
            <a:r>
              <a:rPr lang="en-US" sz="1400" dirty="0"/>
              <a:t>Finite-rate chemistry model with 12 species and 20 chemical reactions used to provide accurate flame speed propagation through the chamber</a:t>
            </a:r>
          </a:p>
          <a:p>
            <a:pPr marL="342900" indent="-342900">
              <a:buFont typeface="+mj-lt"/>
              <a:buAutoNum type="arabicPeriod"/>
            </a:pPr>
            <a:r>
              <a:rPr lang="en-US" sz="2000" dirty="0"/>
              <a:t>Mainstage combustion modeling of liquid oxygen and methane flow in an engine design concept using shear flow injector elements</a:t>
            </a:r>
          </a:p>
          <a:p>
            <a:pPr lvl="1"/>
            <a:r>
              <a:rPr lang="en-US" sz="1400" dirty="0"/>
              <a:t>Project goal was to extract heat flux distribution to chamber walls for a range of conditions to ensure that enough heat was extracted from the chamber walls to drive the turbine </a:t>
            </a:r>
          </a:p>
          <a:p>
            <a:pPr lvl="1"/>
            <a:r>
              <a:rPr lang="en-US" sz="1400" dirty="0"/>
              <a:t>Flamelet model utilized to enable efficient use of a large mesh and complex geometry</a:t>
            </a:r>
          </a:p>
          <a:p>
            <a:pPr marL="342900" indent="-342900">
              <a:buFont typeface="+mj-lt"/>
              <a:buAutoNum type="arabicPeriod"/>
            </a:pPr>
            <a:r>
              <a:rPr lang="en-US" sz="2000" dirty="0"/>
              <a:t>Mainstage combustion modeling of liquid oxygen and methane flow in an engine design concept using impinging flow injector elements</a:t>
            </a:r>
          </a:p>
          <a:p>
            <a:pPr lvl="1"/>
            <a:r>
              <a:rPr lang="en-US" sz="1400" dirty="0"/>
              <a:t>Project goal here was to quantify the heat release distribution in the primary combustion zone to quantify potential combustion instability modes</a:t>
            </a:r>
          </a:p>
          <a:p>
            <a:pPr lvl="1"/>
            <a:r>
              <a:rPr lang="en-US" sz="1400" dirty="0"/>
              <a:t>Flamelet model utilized to enable efficient use of a large mesh and complex geometry: Largest combustion CFD simulation completed by ER42 to date, </a:t>
            </a:r>
            <a:r>
              <a:rPr lang="en-US" sz="1400" b="1" dirty="0"/>
              <a:t>&gt;100 Injector Elements and 600+ Million Volume Cells</a:t>
            </a:r>
          </a:p>
        </p:txBody>
      </p:sp>
      <p:pic>
        <p:nvPicPr>
          <p:cNvPr id="4" name="Picture 3">
            <a:extLst>
              <a:ext uri="{FF2B5EF4-FFF2-40B4-BE49-F238E27FC236}">
                <a16:creationId xmlns:a16="http://schemas.microsoft.com/office/drawing/2014/main" id="{A22435E8-CE0B-B74B-0B20-72F2804CBCF3}"/>
              </a:ext>
            </a:extLst>
          </p:cNvPr>
          <p:cNvPicPr>
            <a:picLocks noChangeAspect="1"/>
          </p:cNvPicPr>
          <p:nvPr/>
        </p:nvPicPr>
        <p:blipFill>
          <a:blip r:embed="rId2"/>
          <a:stretch>
            <a:fillRect/>
          </a:stretch>
        </p:blipFill>
        <p:spPr>
          <a:xfrm>
            <a:off x="147241" y="104118"/>
            <a:ext cx="738592" cy="743517"/>
          </a:xfrm>
          <a:prstGeom prst="rect">
            <a:avLst/>
          </a:prstGeom>
        </p:spPr>
      </p:pic>
      <p:pic>
        <p:nvPicPr>
          <p:cNvPr id="5" name="Picture 17">
            <a:extLst>
              <a:ext uri="{FF2B5EF4-FFF2-40B4-BE49-F238E27FC236}">
                <a16:creationId xmlns:a16="http://schemas.microsoft.com/office/drawing/2014/main" id="{66C1529D-46AB-8274-5D7F-0B64BADAFCA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32332" y="153101"/>
            <a:ext cx="923573" cy="69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3">
            <a:extLst>
              <a:ext uri="{FF2B5EF4-FFF2-40B4-BE49-F238E27FC236}">
                <a16:creationId xmlns:a16="http://schemas.microsoft.com/office/drawing/2014/main" id="{5EB0CEEC-8CA4-E1D4-DB2C-35D2098C63C6}"/>
              </a:ext>
            </a:extLst>
          </p:cNvPr>
          <p:cNvSpPr>
            <a:spLocks noGrp="1"/>
          </p:cNvSpPr>
          <p:nvPr>
            <p:ph type="sldNum" sz="quarter" idx="12"/>
          </p:nvPr>
        </p:nvSpPr>
        <p:spPr>
          <a:xfrm>
            <a:off x="8817615" y="6485022"/>
            <a:ext cx="2743200" cy="365125"/>
          </a:xfrm>
        </p:spPr>
        <p:txBody>
          <a:bodyPr/>
          <a:lstStyle/>
          <a:p>
            <a:fld id="{EC7EB766-4FBB-41F9-A869-81D15ABB508A}" type="slidenum">
              <a:rPr lang="en-US" smtClean="0"/>
              <a:t>8</a:t>
            </a:fld>
            <a:endParaRPr lang="en-US"/>
          </a:p>
        </p:txBody>
      </p:sp>
    </p:spTree>
    <p:extLst>
      <p:ext uri="{BB962C8B-B14F-4D97-AF65-F5344CB8AC3E}">
        <p14:creationId xmlns:p14="http://schemas.microsoft.com/office/powerpoint/2010/main" val="2011530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8118" y="248162"/>
            <a:ext cx="10515600" cy="528592"/>
          </a:xfrm>
        </p:spPr>
        <p:txBody>
          <a:bodyPr>
            <a:noAutofit/>
          </a:bodyPr>
          <a:lstStyle/>
          <a:p>
            <a:r>
              <a:rPr lang="en-US" sz="2800" dirty="0"/>
              <a:t>Animation of Ignition and Flame Spreading in Linear Array Chamber</a:t>
            </a:r>
          </a:p>
        </p:txBody>
      </p:sp>
      <p:sp>
        <p:nvSpPr>
          <p:cNvPr id="4" name="Slide Number Placeholder 3"/>
          <p:cNvSpPr>
            <a:spLocks noGrp="1"/>
          </p:cNvSpPr>
          <p:nvPr>
            <p:ph type="sldNum" sz="quarter" idx="12"/>
          </p:nvPr>
        </p:nvSpPr>
        <p:spPr>
          <a:xfrm>
            <a:off x="8817615" y="6485022"/>
            <a:ext cx="2743200" cy="365125"/>
          </a:xfrm>
        </p:spPr>
        <p:txBody>
          <a:bodyPr/>
          <a:lstStyle/>
          <a:p>
            <a:fld id="{EC7EB766-4FBB-41F9-A869-81D15ABB508A}" type="slidenum">
              <a:rPr lang="en-US" smtClean="0"/>
              <a:t>9</a:t>
            </a:fld>
            <a:endParaRPr lang="en-US"/>
          </a:p>
        </p:txBody>
      </p:sp>
      <p:pic>
        <p:nvPicPr>
          <p:cNvPr id="5" name="Ign-TIC">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l="32469" t="14326" r="29106" b="7299"/>
          <a:stretch/>
        </p:blipFill>
        <p:spPr>
          <a:xfrm>
            <a:off x="1155766" y="1678193"/>
            <a:ext cx="3767158" cy="4802429"/>
          </a:xfrm>
          <a:prstGeom prst="rect">
            <a:avLst/>
          </a:prstGeom>
        </p:spPr>
      </p:pic>
      <p:pic>
        <p:nvPicPr>
          <p:cNvPr id="7" name="Ign-TIC">
            <a:hlinkClick r:id="" action="ppaction://media"/>
          </p:cNvPr>
          <p:cNvPicPr>
            <a:picLocks noChangeAspect="1"/>
          </p:cNvPicPr>
          <p:nvPr>
            <a:videoFile r:link="rId3"/>
            <p:extLst>
              <p:ext uri="{DAA4B4D4-6D71-4841-9C94-3DE7FCFB9230}">
                <p14:media xmlns:p14="http://schemas.microsoft.com/office/powerpoint/2010/main" r:embed="rId1">
                  <p14:trim st="8606"/>
                </p14:media>
              </p:ext>
            </p:extLst>
          </p:nvPr>
        </p:nvPicPr>
        <p:blipFill rotWithShape="1">
          <a:blip r:embed="rId7">
            <a:lum bright="14000" contrast="18000"/>
          </a:blip>
          <a:srcRect l="40592" t="37950" r="46055" b="39167"/>
          <a:stretch/>
        </p:blipFill>
        <p:spPr>
          <a:xfrm>
            <a:off x="9596251" y="1406799"/>
            <a:ext cx="2427294" cy="2600056"/>
          </a:xfrm>
          <a:prstGeom prst="rect">
            <a:avLst/>
          </a:prstGeom>
          <a:scene3d>
            <a:camera prst="orthographicFront">
              <a:rot lat="0" lon="10799978" rev="0"/>
            </a:camera>
            <a:lightRig rig="threePt" dir="t"/>
          </a:scene3d>
        </p:spPr>
      </p:pic>
      <p:pic>
        <p:nvPicPr>
          <p:cNvPr id="8" name="Picture 7"/>
          <p:cNvPicPr>
            <a:picLocks noChangeAspect="1"/>
          </p:cNvPicPr>
          <p:nvPr/>
        </p:nvPicPr>
        <p:blipFill>
          <a:blip r:embed="rId8"/>
          <a:stretch>
            <a:fillRect/>
          </a:stretch>
        </p:blipFill>
        <p:spPr>
          <a:xfrm>
            <a:off x="147241" y="104118"/>
            <a:ext cx="738592" cy="743517"/>
          </a:xfrm>
          <a:prstGeom prst="rect">
            <a:avLst/>
          </a:prstGeom>
        </p:spPr>
      </p:pic>
      <p:pic>
        <p:nvPicPr>
          <p:cNvPr id="9" name="Picture 17"/>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1232332" y="153101"/>
            <a:ext cx="923573" cy="69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8122484" y="2616743"/>
            <a:ext cx="1390262" cy="954107"/>
          </a:xfrm>
          <a:prstGeom prst="rect">
            <a:avLst/>
          </a:prstGeom>
          <a:noFill/>
        </p:spPr>
        <p:txBody>
          <a:bodyPr wrap="square" rtlCol="0">
            <a:spAutoFit/>
          </a:bodyPr>
          <a:lstStyle/>
          <a:p>
            <a:r>
              <a:rPr lang="en-US" sz="2400" b="1" dirty="0"/>
              <a:t>CFD</a:t>
            </a:r>
            <a:r>
              <a:rPr lang="en-US" dirty="0"/>
              <a:t> </a:t>
            </a:r>
            <a:r>
              <a:rPr lang="en-US" sz="1600" dirty="0"/>
              <a:t>Temperature Contours</a:t>
            </a:r>
          </a:p>
        </p:txBody>
      </p:sp>
      <p:sp>
        <p:nvSpPr>
          <p:cNvPr id="11" name="TextBox 10"/>
          <p:cNvSpPr txBox="1"/>
          <p:nvPr/>
        </p:nvSpPr>
        <p:spPr>
          <a:xfrm>
            <a:off x="7889997" y="4343516"/>
            <a:ext cx="1855236" cy="954107"/>
          </a:xfrm>
          <a:prstGeom prst="rect">
            <a:avLst/>
          </a:prstGeom>
          <a:noFill/>
        </p:spPr>
        <p:txBody>
          <a:bodyPr wrap="square" rtlCol="0">
            <a:spAutoFit/>
          </a:bodyPr>
          <a:lstStyle/>
          <a:p>
            <a:r>
              <a:rPr lang="en-US" sz="2400" b="1" dirty="0"/>
              <a:t>Test Video</a:t>
            </a:r>
            <a:r>
              <a:rPr lang="en-US" dirty="0"/>
              <a:t> </a:t>
            </a:r>
            <a:r>
              <a:rPr lang="en-US" sz="1600" dirty="0" err="1"/>
              <a:t>Schlieren</a:t>
            </a:r>
            <a:r>
              <a:rPr lang="en-US" sz="1600" dirty="0"/>
              <a:t> - Density Contours</a:t>
            </a:r>
          </a:p>
        </p:txBody>
      </p:sp>
      <p:pic>
        <p:nvPicPr>
          <p:cNvPr id="12" name="Picture 11"/>
          <p:cNvPicPr>
            <a:picLocks noChangeAspect="1"/>
          </p:cNvPicPr>
          <p:nvPr/>
        </p:nvPicPr>
        <p:blipFill rotWithShape="1">
          <a:blip r:embed="rId10"/>
          <a:srcRect r="86385"/>
          <a:stretch/>
        </p:blipFill>
        <p:spPr>
          <a:xfrm>
            <a:off x="191990" y="1230445"/>
            <a:ext cx="874059" cy="5243014"/>
          </a:xfrm>
          <a:prstGeom prst="rect">
            <a:avLst/>
          </a:prstGeom>
        </p:spPr>
      </p:pic>
      <p:pic>
        <p:nvPicPr>
          <p:cNvPr id="13" name="ignition2">
            <a:hlinkClick r:id="" action="ppaction://media"/>
          </p:cNvPr>
          <p:cNvPicPr>
            <a:picLocks noChangeAspect="1"/>
          </p:cNvPicPr>
          <p:nvPr>
            <a:videoFile r:link="rId3"/>
            <p:extLst>
              <p:ext uri="{DAA4B4D4-6D71-4841-9C94-3DE7FCFB9230}">
                <p14:media xmlns:p14="http://schemas.microsoft.com/office/powerpoint/2010/main" r:embed="rId4">
                  <p14:trim end="12890"/>
                </p14:media>
              </p:ext>
            </p:extLst>
          </p:nvPr>
        </p:nvPicPr>
        <p:blipFill>
          <a:blip r:embed="rId11"/>
          <a:stretch>
            <a:fillRect/>
          </a:stretch>
        </p:blipFill>
        <p:spPr>
          <a:xfrm>
            <a:off x="9568159" y="4079407"/>
            <a:ext cx="2438400" cy="2438400"/>
          </a:xfrm>
          <a:prstGeom prst="rect">
            <a:avLst/>
          </a:prstGeom>
        </p:spPr>
      </p:pic>
      <p:sp>
        <p:nvSpPr>
          <p:cNvPr id="15" name="TextBox 14"/>
          <p:cNvSpPr txBox="1"/>
          <p:nvPr/>
        </p:nvSpPr>
        <p:spPr>
          <a:xfrm>
            <a:off x="5603775" y="1238145"/>
            <a:ext cx="3648441" cy="1200329"/>
          </a:xfrm>
          <a:prstGeom prst="rect">
            <a:avLst/>
          </a:prstGeom>
          <a:solidFill>
            <a:schemeClr val="accent4">
              <a:lumMod val="20000"/>
              <a:lumOff val="80000"/>
            </a:schemeClr>
          </a:solidFill>
          <a:ln w="31750">
            <a:solidFill>
              <a:srgbClr val="FF0000"/>
            </a:solidFill>
          </a:ln>
        </p:spPr>
        <p:txBody>
          <a:bodyPr wrap="square" rtlCol="0">
            <a:spAutoFit/>
          </a:bodyPr>
          <a:lstStyle/>
          <a:p>
            <a:r>
              <a:rPr lang="en-US" b="1" dirty="0"/>
              <a:t>Comparison between CFD simulation and video recorded through optical window is test show similar physical behavior</a:t>
            </a:r>
          </a:p>
        </p:txBody>
      </p:sp>
      <p:sp>
        <p:nvSpPr>
          <p:cNvPr id="16" name="TextBox 15"/>
          <p:cNvSpPr txBox="1"/>
          <p:nvPr/>
        </p:nvSpPr>
        <p:spPr>
          <a:xfrm>
            <a:off x="5003821" y="5439578"/>
            <a:ext cx="3553264" cy="830997"/>
          </a:xfrm>
          <a:prstGeom prst="rect">
            <a:avLst/>
          </a:prstGeom>
          <a:solidFill>
            <a:schemeClr val="accent6">
              <a:lumMod val="20000"/>
              <a:lumOff val="80000"/>
            </a:schemeClr>
          </a:solidFill>
          <a:ln w="28575">
            <a:solidFill>
              <a:schemeClr val="tx1"/>
            </a:solidFill>
          </a:ln>
        </p:spPr>
        <p:txBody>
          <a:bodyPr wrap="square" rtlCol="0">
            <a:spAutoFit/>
          </a:bodyPr>
          <a:lstStyle/>
          <a:p>
            <a:r>
              <a:rPr lang="en-US" sz="1600" b="1" dirty="0">
                <a:solidFill>
                  <a:srgbClr val="FF0000"/>
                </a:solidFill>
              </a:rPr>
              <a:t>Reacting Flow Simulation produced physically realistic results, required ~3 weeks of run time on 3000 CPUs</a:t>
            </a:r>
          </a:p>
        </p:txBody>
      </p:sp>
      <p:sp>
        <p:nvSpPr>
          <p:cNvPr id="17" name="TextBox 16"/>
          <p:cNvSpPr txBox="1"/>
          <p:nvPr/>
        </p:nvSpPr>
        <p:spPr>
          <a:xfrm>
            <a:off x="5003821" y="3036362"/>
            <a:ext cx="2886176" cy="1631216"/>
          </a:xfrm>
          <a:prstGeom prst="rect">
            <a:avLst/>
          </a:prstGeom>
          <a:noFill/>
        </p:spPr>
        <p:txBody>
          <a:bodyPr wrap="square" rtlCol="0">
            <a:spAutoFit/>
          </a:bodyPr>
          <a:lstStyle/>
          <a:p>
            <a:r>
              <a:rPr lang="en-US" sz="1600" b="1" dirty="0"/>
              <a:t>Visible in CFD and Test Results</a:t>
            </a:r>
          </a:p>
          <a:p>
            <a:r>
              <a:rPr lang="en-US" sz="1400" b="1" dirty="0"/>
              <a:t>1) Pressure wave leads high temperature and perturbs GOX jets</a:t>
            </a:r>
          </a:p>
          <a:p>
            <a:r>
              <a:rPr lang="en-US" sz="1400" b="1" dirty="0"/>
              <a:t>2) Flame front contains </a:t>
            </a:r>
            <a:r>
              <a:rPr lang="en-US" sz="1400" b="1" dirty="0" err="1"/>
              <a:t>eddys</a:t>
            </a:r>
            <a:r>
              <a:rPr lang="en-US" sz="1400" b="1" dirty="0"/>
              <a:t> and is clearly subsonic</a:t>
            </a:r>
          </a:p>
          <a:p>
            <a:r>
              <a:rPr lang="en-US" sz="1400" b="1" dirty="0"/>
              <a:t>3) Transverse oscillation occurs in chamber during ignition transient</a:t>
            </a:r>
          </a:p>
        </p:txBody>
      </p:sp>
      <p:sp>
        <p:nvSpPr>
          <p:cNvPr id="18" name="TextBox 17"/>
          <p:cNvSpPr txBox="1"/>
          <p:nvPr/>
        </p:nvSpPr>
        <p:spPr>
          <a:xfrm>
            <a:off x="1355642" y="1088013"/>
            <a:ext cx="3399416" cy="584775"/>
          </a:xfrm>
          <a:prstGeom prst="rect">
            <a:avLst/>
          </a:prstGeom>
          <a:noFill/>
        </p:spPr>
        <p:txBody>
          <a:bodyPr wrap="square" rtlCol="0">
            <a:spAutoFit/>
          </a:bodyPr>
          <a:lstStyle/>
          <a:p>
            <a:r>
              <a:rPr lang="en-US" sz="1600" b="1" dirty="0"/>
              <a:t>Animation of Temperature Contours from LOCI\</a:t>
            </a:r>
            <a:r>
              <a:rPr lang="en-US" sz="1600" b="1" dirty="0" err="1"/>
              <a:t>Chem</a:t>
            </a:r>
            <a:r>
              <a:rPr lang="en-US" sz="1600" b="1" dirty="0"/>
              <a:t> CFD</a:t>
            </a:r>
          </a:p>
        </p:txBody>
      </p:sp>
    </p:spTree>
    <p:extLst>
      <p:ext uri="{BB962C8B-B14F-4D97-AF65-F5344CB8AC3E}">
        <p14:creationId xmlns:p14="http://schemas.microsoft.com/office/powerpoint/2010/main" val="21726625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54" fill="hold"/>
                                        <p:tgtEl>
                                          <p:spTgt spid="7"/>
                                        </p:tgtEl>
                                      </p:cBhvr>
                                    </p:cmd>
                                  </p:childTnLst>
                                </p:cTn>
                              </p:par>
                              <p:par>
                                <p:cTn id="7" presetID="2" presetClass="mediacall" presetSubtype="0" fill="hold" nodeType="withEffect">
                                  <p:stCondLst>
                                    <p:cond delay="0"/>
                                  </p:stCondLst>
                                  <p:childTnLst>
                                    <p:cmd type="call" cmd="togglePause">
                                      <p:cBhvr>
                                        <p:cTn id="8" dur="1" fill="hold"/>
                                        <p:tgtEl>
                                          <p:spTgt spid="13"/>
                                        </p:tgtEl>
                                      </p:cBhvr>
                                    </p:cmd>
                                  </p:childTnLst>
                                </p:cTn>
                              </p:par>
                              <p:par>
                                <p:cTn id="9" presetID="2" presetClass="mediacall" presetSubtype="0" fill="hold" nodeType="withEffect">
                                  <p:stCondLst>
                                    <p:cond delay="0"/>
                                  </p:stCondLst>
                                  <p:childTnLst>
                                    <p:cmd type="call" cmd="togglePause">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nextCondLst>
                <p:cond evt="onClick" delay="0">
                  <p:tgtEl>
                    <p:spTgt spid="5"/>
                  </p:tgtEl>
                </p:cond>
              </p:nextCondLst>
            </p:seq>
            <p:video>
              <p:cMediaNode vol="80000">
                <p:cTn id="15" fill="hold" display="0">
                  <p:stCondLst>
                    <p:cond delay="indefinite"/>
                  </p:stCondLst>
                </p:cTn>
                <p:tgtEl>
                  <p:spTgt spid="5"/>
                </p:tgtEl>
              </p:cMediaNode>
            </p:video>
            <p:video>
              <p:cMediaNode vol="80000">
                <p:cTn id="16" fill="hold" display="0">
                  <p:stCondLst>
                    <p:cond delay="indefinite"/>
                  </p:stCondLst>
                </p:cTn>
                <p:tgtEl>
                  <p:spTgt spid="7"/>
                </p:tgtEl>
              </p:cMediaNode>
            </p:video>
            <p:video>
              <p:cMediaNode vol="80000">
                <p:cTn id="17" fill="hold" display="0">
                  <p:stCondLst>
                    <p:cond delay="indefinite"/>
                  </p:stCondLst>
                </p:cTn>
                <p:tgtEl>
                  <p:spTgt spid="13"/>
                </p:tgtEl>
              </p:cMediaNode>
            </p:video>
          </p:childTnLst>
        </p:cTn>
      </p:par>
    </p:tnLst>
    <p:bldLst>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2626F-E62A-48D4-A09B-052A82D584F4}"/>
              </a:ext>
            </a:extLst>
          </p:cNvPr>
          <p:cNvSpPr>
            <a:spLocks noGrp="1"/>
          </p:cNvSpPr>
          <p:nvPr>
            <p:ph type="title"/>
          </p:nvPr>
        </p:nvSpPr>
        <p:spPr>
          <a:xfrm>
            <a:off x="838200" y="152400"/>
            <a:ext cx="10515600" cy="585537"/>
          </a:xfrm>
        </p:spPr>
        <p:txBody>
          <a:bodyPr>
            <a:noAutofit/>
          </a:bodyPr>
          <a:lstStyle/>
          <a:p>
            <a:r>
              <a:rPr lang="en-US" sz="2600" dirty="0"/>
              <a:t>Liquid Oxygen and Methane Combustion Inside Concept Engine Chamber</a:t>
            </a:r>
          </a:p>
        </p:txBody>
      </p:sp>
      <p:pic>
        <p:nvPicPr>
          <p:cNvPr id="4" name="bat2-2">
            <a:hlinkClick r:id="" action="ppaction://media"/>
            <a:extLst>
              <a:ext uri="{FF2B5EF4-FFF2-40B4-BE49-F238E27FC236}">
                <a16:creationId xmlns:a16="http://schemas.microsoft.com/office/drawing/2014/main" id="{CCB45766-A53A-5BDE-7AA8-F7603D87472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3908" t="20894" r="7124" b="5962"/>
          <a:stretch/>
        </p:blipFill>
        <p:spPr>
          <a:xfrm>
            <a:off x="1989221" y="1068805"/>
            <a:ext cx="9697453" cy="4484708"/>
          </a:xfrm>
          <a:prstGeom prst="rect">
            <a:avLst/>
          </a:prstGeom>
        </p:spPr>
      </p:pic>
      <p:sp>
        <p:nvSpPr>
          <p:cNvPr id="5" name="TextBox 4">
            <a:extLst>
              <a:ext uri="{FF2B5EF4-FFF2-40B4-BE49-F238E27FC236}">
                <a16:creationId xmlns:a16="http://schemas.microsoft.com/office/drawing/2014/main" id="{CB528334-F315-6E72-4D1A-75732307122F}"/>
              </a:ext>
            </a:extLst>
          </p:cNvPr>
          <p:cNvSpPr txBox="1"/>
          <p:nvPr/>
        </p:nvSpPr>
        <p:spPr>
          <a:xfrm>
            <a:off x="102009" y="2221832"/>
            <a:ext cx="1734813" cy="1569660"/>
          </a:xfrm>
          <a:prstGeom prst="rect">
            <a:avLst/>
          </a:prstGeom>
          <a:noFill/>
          <a:ln w="12700">
            <a:solidFill>
              <a:schemeClr val="accent5"/>
            </a:solidFill>
          </a:ln>
        </p:spPr>
        <p:txBody>
          <a:bodyPr wrap="square" rtlCol="0">
            <a:spAutoFit/>
          </a:bodyPr>
          <a:lstStyle/>
          <a:p>
            <a:r>
              <a:rPr lang="en-US" sz="1200" b="1" dirty="0"/>
              <a:t>Blue Iso-surface shows where flame rapidly transitions from majority unburned O2 and CH4 propellant to majority combustion products such as CO2, CO and H2O</a:t>
            </a:r>
          </a:p>
        </p:txBody>
      </p:sp>
      <p:sp>
        <p:nvSpPr>
          <p:cNvPr id="6" name="TextBox 5">
            <a:extLst>
              <a:ext uri="{FF2B5EF4-FFF2-40B4-BE49-F238E27FC236}">
                <a16:creationId xmlns:a16="http://schemas.microsoft.com/office/drawing/2014/main" id="{005B46D8-D3A9-FE9C-6EC3-B6102B2D1118}"/>
              </a:ext>
            </a:extLst>
          </p:cNvPr>
          <p:cNvSpPr txBox="1"/>
          <p:nvPr/>
        </p:nvSpPr>
        <p:spPr>
          <a:xfrm>
            <a:off x="147241" y="5776242"/>
            <a:ext cx="11796106" cy="892552"/>
          </a:xfrm>
          <a:prstGeom prst="rect">
            <a:avLst/>
          </a:prstGeom>
          <a:noFill/>
          <a:ln w="12700">
            <a:solidFill>
              <a:schemeClr val="accent4"/>
            </a:solidFill>
          </a:ln>
        </p:spPr>
        <p:txBody>
          <a:bodyPr wrap="square" rtlCol="0">
            <a:spAutoFit/>
          </a:bodyPr>
          <a:lstStyle/>
          <a:p>
            <a:r>
              <a:rPr lang="en-US" sz="1300" b="1" dirty="0"/>
              <a:t>The green-yellow wall surface plot shows contours of heat flux into the chamber wall. The hardware designed to have higher heat flux at the aft end (right side) of the chamber which is uncommon in most chamber design concepts. Traditional, empirically derived design tools are not capable of accurately predicting this type of axial heat flux distribution down the chamber wall. The CFD-predicted wall heat flux was used to develop the turbine power cycle. Note: The sudden wall heat flux change halfway through the animation was part of a parametric study to help thermal analysts understand model changes due to fluctuating temperate at the solid walls. </a:t>
            </a:r>
          </a:p>
        </p:txBody>
      </p:sp>
      <p:pic>
        <p:nvPicPr>
          <p:cNvPr id="7" name="Picture 6">
            <a:extLst>
              <a:ext uri="{FF2B5EF4-FFF2-40B4-BE49-F238E27FC236}">
                <a16:creationId xmlns:a16="http://schemas.microsoft.com/office/drawing/2014/main" id="{EB77DAC0-34B2-763B-4183-2CF68E4E2C19}"/>
              </a:ext>
            </a:extLst>
          </p:cNvPr>
          <p:cNvPicPr>
            <a:picLocks noChangeAspect="1"/>
          </p:cNvPicPr>
          <p:nvPr/>
        </p:nvPicPr>
        <p:blipFill>
          <a:blip r:embed="rId5"/>
          <a:stretch>
            <a:fillRect/>
          </a:stretch>
        </p:blipFill>
        <p:spPr>
          <a:xfrm>
            <a:off x="147241" y="104118"/>
            <a:ext cx="738592" cy="743517"/>
          </a:xfrm>
          <a:prstGeom prst="rect">
            <a:avLst/>
          </a:prstGeom>
        </p:spPr>
      </p:pic>
      <p:pic>
        <p:nvPicPr>
          <p:cNvPr id="8" name="Picture 17">
            <a:extLst>
              <a:ext uri="{FF2B5EF4-FFF2-40B4-BE49-F238E27FC236}">
                <a16:creationId xmlns:a16="http://schemas.microsoft.com/office/drawing/2014/main" id="{9D16CD9B-3749-FC42-7B30-F049E323A37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232332" y="153101"/>
            <a:ext cx="923573" cy="69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Slide Number Placeholder 3">
            <a:extLst>
              <a:ext uri="{FF2B5EF4-FFF2-40B4-BE49-F238E27FC236}">
                <a16:creationId xmlns:a16="http://schemas.microsoft.com/office/drawing/2014/main" id="{BF62223C-4440-3CF8-9CC0-B1B400C20F14}"/>
              </a:ext>
            </a:extLst>
          </p:cNvPr>
          <p:cNvSpPr>
            <a:spLocks noGrp="1"/>
          </p:cNvSpPr>
          <p:nvPr>
            <p:ph type="sldNum" sz="quarter" idx="12"/>
          </p:nvPr>
        </p:nvSpPr>
        <p:spPr>
          <a:xfrm>
            <a:off x="8817615" y="6668794"/>
            <a:ext cx="2743200" cy="181353"/>
          </a:xfrm>
        </p:spPr>
        <p:txBody>
          <a:bodyPr/>
          <a:lstStyle/>
          <a:p>
            <a:fld id="{EC7EB766-4FBB-41F9-A869-81D15ABB508A}" type="slidenum">
              <a:rPr lang="en-US" smtClean="0"/>
              <a:t>10</a:t>
            </a:fld>
            <a:endParaRPr lang="en-US"/>
          </a:p>
        </p:txBody>
      </p:sp>
    </p:spTree>
    <p:extLst>
      <p:ext uri="{BB962C8B-B14F-4D97-AF65-F5344CB8AC3E}">
        <p14:creationId xmlns:p14="http://schemas.microsoft.com/office/powerpoint/2010/main" val="201338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C94FB-1781-81F5-39EA-216CDB189E8D}"/>
              </a:ext>
            </a:extLst>
          </p:cNvPr>
          <p:cNvSpPr>
            <a:spLocks noGrp="1"/>
          </p:cNvSpPr>
          <p:nvPr>
            <p:ph type="title"/>
          </p:nvPr>
        </p:nvSpPr>
        <p:spPr>
          <a:xfrm>
            <a:off x="838200" y="365125"/>
            <a:ext cx="10515600" cy="549275"/>
          </a:xfrm>
        </p:spPr>
        <p:txBody>
          <a:bodyPr>
            <a:noAutofit/>
          </a:bodyPr>
          <a:lstStyle/>
          <a:p>
            <a:r>
              <a:rPr lang="en-US" sz="2400" dirty="0"/>
              <a:t>Liquid Oxygen and Methane Combustion Inside Chamber with Impinging Injectors</a:t>
            </a:r>
          </a:p>
        </p:txBody>
      </p:sp>
      <p:pic>
        <p:nvPicPr>
          <p:cNvPr id="4" name="multi-2">
            <a:hlinkClick r:id="" action="ppaction://media"/>
            <a:extLst>
              <a:ext uri="{FF2B5EF4-FFF2-40B4-BE49-F238E27FC236}">
                <a16:creationId xmlns:a16="http://schemas.microsoft.com/office/drawing/2014/main" id="{6373E4B2-E78B-007D-9E5E-4066627CA33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4748" t="1364" r="3642" b="5528"/>
          <a:stretch/>
        </p:blipFill>
        <p:spPr>
          <a:xfrm>
            <a:off x="516537" y="914400"/>
            <a:ext cx="8570497" cy="4899629"/>
          </a:xfrm>
          <a:prstGeom prst="rect">
            <a:avLst/>
          </a:prstGeom>
        </p:spPr>
      </p:pic>
      <p:pic>
        <p:nvPicPr>
          <p:cNvPr id="5" name="Picture 4">
            <a:extLst>
              <a:ext uri="{FF2B5EF4-FFF2-40B4-BE49-F238E27FC236}">
                <a16:creationId xmlns:a16="http://schemas.microsoft.com/office/drawing/2014/main" id="{D5226628-F454-4E4B-8D15-61B2938F72E6}"/>
              </a:ext>
            </a:extLst>
          </p:cNvPr>
          <p:cNvPicPr>
            <a:picLocks noChangeAspect="1"/>
          </p:cNvPicPr>
          <p:nvPr/>
        </p:nvPicPr>
        <p:blipFill>
          <a:blip r:embed="rId5"/>
          <a:stretch>
            <a:fillRect/>
          </a:stretch>
        </p:blipFill>
        <p:spPr>
          <a:xfrm>
            <a:off x="147241" y="104118"/>
            <a:ext cx="738592" cy="743517"/>
          </a:xfrm>
          <a:prstGeom prst="rect">
            <a:avLst/>
          </a:prstGeom>
        </p:spPr>
      </p:pic>
      <p:pic>
        <p:nvPicPr>
          <p:cNvPr id="6" name="Picture 17">
            <a:extLst>
              <a:ext uri="{FF2B5EF4-FFF2-40B4-BE49-F238E27FC236}">
                <a16:creationId xmlns:a16="http://schemas.microsoft.com/office/drawing/2014/main" id="{03139FF9-C725-CE8A-4ECB-D6AE7352FB8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232332" y="153101"/>
            <a:ext cx="923573" cy="69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DB06C4C1-7916-8F83-79AF-626999C2AAC8}"/>
              </a:ext>
            </a:extLst>
          </p:cNvPr>
          <p:cNvSpPr txBox="1"/>
          <p:nvPr/>
        </p:nvSpPr>
        <p:spPr>
          <a:xfrm>
            <a:off x="9344526" y="1884400"/>
            <a:ext cx="2715126" cy="2862322"/>
          </a:xfrm>
          <a:prstGeom prst="rect">
            <a:avLst/>
          </a:prstGeom>
          <a:noFill/>
          <a:ln w="12700">
            <a:solidFill>
              <a:schemeClr val="accent5"/>
            </a:solidFill>
          </a:ln>
        </p:spPr>
        <p:txBody>
          <a:bodyPr wrap="square" rtlCol="0">
            <a:spAutoFit/>
          </a:bodyPr>
          <a:lstStyle/>
          <a:p>
            <a:r>
              <a:rPr lang="en-US" sz="1200" b="1" dirty="0"/>
              <a:t>Blue Iso-surface shows where flame rapidly transitions from majority unburned O2 and CH4 propellant to majority combustion products such as CO2, CO and H2O</a:t>
            </a:r>
          </a:p>
          <a:p>
            <a:endParaRPr lang="en-US" sz="1200" b="1" dirty="0"/>
          </a:p>
          <a:p>
            <a:r>
              <a:rPr lang="en-US" sz="1200" b="1" dirty="0"/>
              <a:t>Cross-section shows temperature contours. Combustion gas temperature rapidly increases just downstream of blue iso-surface, vigorous combustion zone.</a:t>
            </a:r>
          </a:p>
          <a:p>
            <a:endParaRPr lang="en-US" sz="1200" b="1" dirty="0"/>
          </a:p>
          <a:p>
            <a:r>
              <a:rPr lang="en-US" sz="1200" b="1" dirty="0"/>
              <a:t>The green-yellow wall surface plot shows contours of heat flux into the chamber wall.</a:t>
            </a:r>
          </a:p>
        </p:txBody>
      </p:sp>
      <p:sp>
        <p:nvSpPr>
          <p:cNvPr id="8" name="TextBox 7">
            <a:extLst>
              <a:ext uri="{FF2B5EF4-FFF2-40B4-BE49-F238E27FC236}">
                <a16:creationId xmlns:a16="http://schemas.microsoft.com/office/drawing/2014/main" id="{698D16B7-6A10-E382-C00C-FABD0DD3121D}"/>
              </a:ext>
            </a:extLst>
          </p:cNvPr>
          <p:cNvSpPr txBox="1"/>
          <p:nvPr/>
        </p:nvSpPr>
        <p:spPr>
          <a:xfrm>
            <a:off x="147241" y="5929644"/>
            <a:ext cx="11587560" cy="892552"/>
          </a:xfrm>
          <a:prstGeom prst="rect">
            <a:avLst/>
          </a:prstGeom>
          <a:noFill/>
          <a:ln w="12700">
            <a:solidFill>
              <a:schemeClr val="accent4"/>
            </a:solidFill>
          </a:ln>
        </p:spPr>
        <p:txBody>
          <a:bodyPr wrap="square" rtlCol="0">
            <a:spAutoFit/>
          </a:bodyPr>
          <a:lstStyle/>
          <a:p>
            <a:r>
              <a:rPr lang="en-US" sz="1300" b="1" dirty="0"/>
              <a:t>The impinging injector elements force rapid combustion of the propellants as indicated by the relatively short persistence of the blue iso-surface down the chamber. Peak combustion heat release occurs at a location just downstream of the iso-surface. Since the gases in the chamber are moving, this location has a time associated which is called sensible time lag. Sensible time lag is used in combustion stability calculations to predict frequencies and mode shapes of combustion instability events. CFD was able to provide this time lag parameter which is not well quantified in traditional combustion stability analysis methods for this injector type.     </a:t>
            </a:r>
          </a:p>
        </p:txBody>
      </p:sp>
      <p:sp>
        <p:nvSpPr>
          <p:cNvPr id="9" name="Slide Number Placeholder 3">
            <a:extLst>
              <a:ext uri="{FF2B5EF4-FFF2-40B4-BE49-F238E27FC236}">
                <a16:creationId xmlns:a16="http://schemas.microsoft.com/office/drawing/2014/main" id="{F40F7EA1-0031-3923-20D6-A1EE86950220}"/>
              </a:ext>
            </a:extLst>
          </p:cNvPr>
          <p:cNvSpPr>
            <a:spLocks noGrp="1"/>
          </p:cNvSpPr>
          <p:nvPr>
            <p:ph type="sldNum" sz="quarter" idx="12"/>
          </p:nvPr>
        </p:nvSpPr>
        <p:spPr>
          <a:xfrm>
            <a:off x="9344526" y="6468935"/>
            <a:ext cx="2743200" cy="365125"/>
          </a:xfrm>
        </p:spPr>
        <p:txBody>
          <a:bodyPr/>
          <a:lstStyle/>
          <a:p>
            <a:fld id="{EC7EB766-4FBB-41F9-A869-81D15ABB508A}" type="slidenum">
              <a:rPr lang="en-US" smtClean="0"/>
              <a:t>11</a:t>
            </a:fld>
            <a:endParaRPr lang="en-US" dirty="0"/>
          </a:p>
        </p:txBody>
      </p:sp>
    </p:spTree>
    <p:extLst>
      <p:ext uri="{BB962C8B-B14F-4D97-AF65-F5344CB8AC3E}">
        <p14:creationId xmlns:p14="http://schemas.microsoft.com/office/powerpoint/2010/main" val="2015542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7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EFEA9-00A2-08FA-9CB4-C33AF22C9692}"/>
              </a:ext>
            </a:extLst>
          </p:cNvPr>
          <p:cNvSpPr>
            <a:spLocks noGrp="1"/>
          </p:cNvSpPr>
          <p:nvPr>
            <p:ph type="title"/>
          </p:nvPr>
        </p:nvSpPr>
        <p:spPr>
          <a:xfrm>
            <a:off x="1299410" y="153101"/>
            <a:ext cx="9749589" cy="692975"/>
          </a:xfrm>
        </p:spPr>
        <p:txBody>
          <a:bodyPr>
            <a:normAutofit/>
          </a:bodyPr>
          <a:lstStyle/>
          <a:p>
            <a:r>
              <a:rPr lang="en-US" sz="3600" dirty="0"/>
              <a:t>Next Steps in ER42 CFD Combustion Modeling</a:t>
            </a:r>
          </a:p>
        </p:txBody>
      </p:sp>
      <p:sp>
        <p:nvSpPr>
          <p:cNvPr id="3" name="Content Placeholder 2">
            <a:extLst>
              <a:ext uri="{FF2B5EF4-FFF2-40B4-BE49-F238E27FC236}">
                <a16:creationId xmlns:a16="http://schemas.microsoft.com/office/drawing/2014/main" id="{D655276E-5C70-6270-B20D-D728B1E22242}"/>
              </a:ext>
            </a:extLst>
          </p:cNvPr>
          <p:cNvSpPr>
            <a:spLocks noGrp="1"/>
          </p:cNvSpPr>
          <p:nvPr>
            <p:ph idx="1"/>
          </p:nvPr>
        </p:nvSpPr>
        <p:spPr>
          <a:xfrm>
            <a:off x="147241" y="1411705"/>
            <a:ext cx="11595580" cy="4765258"/>
          </a:xfrm>
        </p:spPr>
        <p:txBody>
          <a:bodyPr/>
          <a:lstStyle/>
          <a:p>
            <a:r>
              <a:rPr lang="en-US" dirty="0"/>
              <a:t>CFD Model Fidelity Improvements</a:t>
            </a:r>
          </a:p>
          <a:p>
            <a:pPr lvl="1"/>
            <a:r>
              <a:rPr lang="en-US" dirty="0"/>
              <a:t>Equation of State robustness improvements – Enable robust simulations of two liquid propellants at sub-critical conditions such as engine start</a:t>
            </a:r>
          </a:p>
          <a:p>
            <a:pPr lvl="1"/>
            <a:r>
              <a:rPr lang="en-US" dirty="0"/>
              <a:t>Hypergolic Flamelet Model – Enable modeling combustion of two liquid hypergolic propellants which spontaneously ignite on contact</a:t>
            </a:r>
          </a:p>
          <a:p>
            <a:pPr lvl="1"/>
            <a:endParaRPr lang="en-US" dirty="0"/>
          </a:p>
          <a:p>
            <a:r>
              <a:rPr lang="en-US" dirty="0"/>
              <a:t>Harnessing Additional Computational Resources</a:t>
            </a:r>
          </a:p>
          <a:p>
            <a:pPr lvl="1"/>
            <a:r>
              <a:rPr lang="en-US" dirty="0"/>
              <a:t>Enable finer mesh CFD models to improve model spatial accuracy and better simulation temporal resolution while maintain impactful analysis completion times</a:t>
            </a:r>
          </a:p>
          <a:p>
            <a:pPr lvl="1"/>
            <a:r>
              <a:rPr lang="en-US" dirty="0"/>
              <a:t>Include additional engine geometry such as propellant manifolds – Critical for a CFD-only prediction of combustion instability events</a:t>
            </a:r>
          </a:p>
        </p:txBody>
      </p:sp>
      <p:pic>
        <p:nvPicPr>
          <p:cNvPr id="4" name="Picture 3">
            <a:extLst>
              <a:ext uri="{FF2B5EF4-FFF2-40B4-BE49-F238E27FC236}">
                <a16:creationId xmlns:a16="http://schemas.microsoft.com/office/drawing/2014/main" id="{FCE7BFAB-C7AB-A694-D9AB-AB76F55DF8D9}"/>
              </a:ext>
            </a:extLst>
          </p:cNvPr>
          <p:cNvPicPr>
            <a:picLocks noChangeAspect="1"/>
          </p:cNvPicPr>
          <p:nvPr/>
        </p:nvPicPr>
        <p:blipFill>
          <a:blip r:embed="rId2"/>
          <a:stretch>
            <a:fillRect/>
          </a:stretch>
        </p:blipFill>
        <p:spPr>
          <a:xfrm>
            <a:off x="147241" y="104118"/>
            <a:ext cx="738592" cy="743517"/>
          </a:xfrm>
          <a:prstGeom prst="rect">
            <a:avLst/>
          </a:prstGeom>
        </p:spPr>
      </p:pic>
      <p:pic>
        <p:nvPicPr>
          <p:cNvPr id="5" name="Picture 17">
            <a:extLst>
              <a:ext uri="{FF2B5EF4-FFF2-40B4-BE49-F238E27FC236}">
                <a16:creationId xmlns:a16="http://schemas.microsoft.com/office/drawing/2014/main" id="{02035350-B5B5-9675-4380-D037972FF51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32332" y="153101"/>
            <a:ext cx="923573" cy="69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3">
            <a:extLst>
              <a:ext uri="{FF2B5EF4-FFF2-40B4-BE49-F238E27FC236}">
                <a16:creationId xmlns:a16="http://schemas.microsoft.com/office/drawing/2014/main" id="{1E5528C4-C1A1-41B1-1BEC-BAF57F3F754E}"/>
              </a:ext>
            </a:extLst>
          </p:cNvPr>
          <p:cNvSpPr>
            <a:spLocks noGrp="1"/>
          </p:cNvSpPr>
          <p:nvPr>
            <p:ph type="sldNum" sz="quarter" idx="12"/>
          </p:nvPr>
        </p:nvSpPr>
        <p:spPr>
          <a:xfrm>
            <a:off x="8817615" y="6485022"/>
            <a:ext cx="2743200" cy="365125"/>
          </a:xfrm>
        </p:spPr>
        <p:txBody>
          <a:bodyPr/>
          <a:lstStyle/>
          <a:p>
            <a:fld id="{EC7EB766-4FBB-41F9-A869-81D15ABB508A}" type="slidenum">
              <a:rPr lang="en-US" smtClean="0"/>
              <a:t>12</a:t>
            </a:fld>
            <a:endParaRPr lang="en-US"/>
          </a:p>
        </p:txBody>
      </p:sp>
    </p:spTree>
    <p:extLst>
      <p:ext uri="{BB962C8B-B14F-4D97-AF65-F5344CB8AC3E}">
        <p14:creationId xmlns:p14="http://schemas.microsoft.com/office/powerpoint/2010/main" val="40035216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9925</TotalTime>
  <Words>1631</Words>
  <Application>Microsoft Office PowerPoint</Application>
  <PresentationFormat>Widescreen</PresentationFormat>
  <Paragraphs>138</Paragraphs>
  <Slides>12</Slides>
  <Notes>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Inside the Fire: Simulating Combustion of Oxygen-Methane Fuel for Spacecraft Applications</vt:lpstr>
      <vt:lpstr>Introduction to the Fluid Analysis Branch / ER42</vt:lpstr>
      <vt:lpstr>Propulsion Elements and ER42 CFD Analysis Capabilities</vt:lpstr>
      <vt:lpstr>Propelling the New Generation of Manned Spaceflight</vt:lpstr>
      <vt:lpstr>It’s Only Rocket Science</vt:lpstr>
      <vt:lpstr>Computational Challenges of Combustion Modeling</vt:lpstr>
      <vt:lpstr>Progression of CPU Resources and Combustion Modeling in ER42 Through the Years</vt:lpstr>
      <vt:lpstr>Engineering Utilization of CFD Results on HPC Resources </vt:lpstr>
      <vt:lpstr>Animation of Ignition and Flame Spreading in Linear Array Chamber</vt:lpstr>
      <vt:lpstr>Liquid Oxygen and Methane Combustion Inside Concept Engine Chamber</vt:lpstr>
      <vt:lpstr>Liquid Oxygen and Methane Combustion Inside Chamber with Impinging Injectors</vt:lpstr>
      <vt:lpstr>Next Steps in ER42 CFD Combustion Modeling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Richardson, Brian R. (MSFC-ER42)</dc:creator>
  <cp:lastModifiedBy>Richardson, Brian R. (MSFC-ER42)</cp:lastModifiedBy>
  <cp:revision>14</cp:revision>
  <dcterms:created xsi:type="dcterms:W3CDTF">2023-10-27T20:23:40Z</dcterms:created>
  <dcterms:modified xsi:type="dcterms:W3CDTF">2023-11-03T17:49:20Z</dcterms:modified>
</cp:coreProperties>
</file>