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5"/>
  </p:sldMasterIdLst>
  <p:notesMasterIdLst>
    <p:notesMasterId r:id="rId17"/>
  </p:notesMasterIdLst>
  <p:handoutMasterIdLst>
    <p:handoutMasterId r:id="rId18"/>
  </p:handoutMasterIdLst>
  <p:sldIdLst>
    <p:sldId id="278" r:id="rId6"/>
    <p:sldId id="346" r:id="rId7"/>
    <p:sldId id="256" r:id="rId8"/>
    <p:sldId id="352" r:id="rId9"/>
    <p:sldId id="355" r:id="rId10"/>
    <p:sldId id="356" r:id="rId11"/>
    <p:sldId id="353" r:id="rId12"/>
    <p:sldId id="357" r:id="rId13"/>
    <p:sldId id="358" r:id="rId14"/>
    <p:sldId id="354" r:id="rId15"/>
    <p:sldId id="351" r:id="rId1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2" userDrawn="1">
          <p15:clr>
            <a:srgbClr val="A4A3A4"/>
          </p15:clr>
        </p15:guide>
        <p15:guide id="2" orient="horz" pos="430">
          <p15:clr>
            <a:srgbClr val="A4A3A4"/>
          </p15:clr>
        </p15:guide>
        <p15:guide id="3" orient="horz" pos="696" userDrawn="1">
          <p15:clr>
            <a:srgbClr val="A4A3A4"/>
          </p15:clr>
        </p15:guide>
        <p15:guide id="4" pos="7">
          <p15:clr>
            <a:srgbClr val="A4A3A4"/>
          </p15:clr>
        </p15:guide>
        <p15:guide id="5" pos="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9900"/>
    <a:srgbClr val="ECECEC"/>
    <a:srgbClr val="F9F9F9"/>
    <a:srgbClr val="CFC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8" autoAdjust="0"/>
    <p:restoredTop sz="86096" autoAdjust="0"/>
  </p:normalViewPr>
  <p:slideViewPr>
    <p:cSldViewPr snapToGrid="0">
      <p:cViewPr varScale="1">
        <p:scale>
          <a:sx n="74" d="100"/>
          <a:sy n="74" d="100"/>
        </p:scale>
        <p:origin x="1133" y="62"/>
      </p:cViewPr>
      <p:guideLst>
        <p:guide orient="horz" pos="192"/>
        <p:guide orient="horz" pos="430"/>
        <p:guide orient="horz" pos="696"/>
        <p:guide pos="7"/>
        <p:guide pos="72"/>
      </p:guideLst>
    </p:cSldViewPr>
  </p:slideViewPr>
  <p:outlineViewPr>
    <p:cViewPr>
      <p:scale>
        <a:sx n="33" d="100"/>
        <a:sy n="33" d="100"/>
      </p:scale>
      <p:origin x="24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2220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03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9" tIns="46529" rIns="93059" bIns="46529" numCol="1" anchor="t" anchorCtr="0" compatLnSpc="1">
            <a:prstTxWarp prst="textNoShape">
              <a:avLst/>
            </a:prstTxWarp>
          </a:bodyPr>
          <a:lstStyle>
            <a:lvl1pPr defTabSz="92849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4363" y="0"/>
            <a:ext cx="3036037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9" tIns="46529" rIns="93059" bIns="46529" numCol="1" anchor="t" anchorCtr="0" compatLnSpc="1">
            <a:prstTxWarp prst="textNoShape">
              <a:avLst/>
            </a:prstTxWarp>
          </a:bodyPr>
          <a:lstStyle>
            <a:lvl1pPr algn="r" defTabSz="92849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CD5B7D77-038D-4061-9D8D-B5C0B4E4FFB1}" type="datetime1">
              <a:rPr lang="en-US" smtClean="0"/>
              <a:t>11/7/2023</a:t>
            </a:fld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216"/>
            <a:ext cx="303603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9" tIns="46529" rIns="93059" bIns="46529" numCol="1" anchor="b" anchorCtr="0" compatLnSpc="1">
            <a:prstTxWarp prst="textNoShape">
              <a:avLst/>
            </a:prstTxWarp>
          </a:bodyPr>
          <a:lstStyle>
            <a:lvl1pPr defTabSz="92849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4363" y="8832216"/>
            <a:ext cx="3036037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9" tIns="46529" rIns="93059" bIns="46529" numCol="1" anchor="b" anchorCtr="0" compatLnSpc="1">
            <a:prstTxWarp prst="textNoShape">
              <a:avLst/>
            </a:prstTxWarp>
          </a:bodyPr>
          <a:lstStyle>
            <a:lvl1pPr algn="r" defTabSz="92849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B85BACD1-1BB1-48F2-AE03-47DE322600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363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12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3" tIns="45770" rIns="91543" bIns="45770" numCol="1" anchor="t" anchorCtr="0" compatLnSpc="1">
            <a:prstTxWarp prst="textNoShape">
              <a:avLst/>
            </a:prstTxWarp>
          </a:bodyPr>
          <a:lstStyle>
            <a:lvl1pPr defTabSz="914182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27" name="Rectangle 512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183" y="0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3" tIns="45770" rIns="91543" bIns="45770" numCol="1" anchor="t" anchorCtr="0" compatLnSpc="1">
            <a:prstTxWarp prst="textNoShape">
              <a:avLst/>
            </a:prstTxWarp>
          </a:bodyPr>
          <a:lstStyle>
            <a:lvl1pPr algn="r" defTabSz="914182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72731C2D-5E7C-4E73-B3A5-6D8096BB9E79}" type="datetime1">
              <a:rPr lang="en-US" smtClean="0"/>
              <a:t>11/7/2023</a:t>
            </a:fld>
            <a:endParaRPr lang="en-US"/>
          </a:p>
        </p:txBody>
      </p:sp>
      <p:sp>
        <p:nvSpPr>
          <p:cNvPr id="20484" name="Rectangle 512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512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359" y="4412929"/>
            <a:ext cx="5607684" cy="4185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3" tIns="45770" rIns="91543" bIns="4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30" name="Rectangle 512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3" tIns="45770" rIns="91543" bIns="45770" numCol="1" anchor="b" anchorCtr="0" compatLnSpc="1">
            <a:prstTxWarp prst="textNoShape">
              <a:avLst/>
            </a:prstTxWarp>
          </a:bodyPr>
          <a:lstStyle>
            <a:lvl1pPr defTabSz="914182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631" name="Rectangle 512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183" y="8830627"/>
            <a:ext cx="3037628" cy="464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43" tIns="45770" rIns="91543" bIns="45770" numCol="1" anchor="b" anchorCtr="0" compatLnSpc="1">
            <a:prstTxWarp prst="textNoShape">
              <a:avLst/>
            </a:prstTxWarp>
          </a:bodyPr>
          <a:lstStyle>
            <a:lvl1pPr algn="r" defTabSz="914182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2E528C49-EC17-4F55-90CA-DEE80B1735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8227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36638" y="547688"/>
            <a:ext cx="4945062" cy="3708400"/>
          </a:xfrm>
          <a:ln w="12700" cap="flat">
            <a:solidFill>
              <a:schemeClr val="tx1"/>
            </a:solidFill>
          </a:ln>
        </p:spPr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927" y="4416108"/>
            <a:ext cx="5197366" cy="4198323"/>
          </a:xfrm>
          <a:noFill/>
          <a:ln/>
        </p:spPr>
        <p:txBody>
          <a:bodyPr lIns="87655" tIns="43060" rIns="87655" bIns="43060"/>
          <a:lstStyle/>
          <a:p>
            <a:pPr eaLnBrk="1" hangingPunct="1"/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528C49-EC17-4F55-90CA-DEE80B1735A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E528C49-EC17-4F55-90CA-DEE80B1735A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75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528C49-EC17-4F55-90CA-DEE80B1735A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505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6705600" cy="79216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 b="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t"/>
          <a:lstStyle>
            <a:lvl1pPr marL="0" indent="0" algn="ctr">
              <a:buNone/>
              <a:defRPr sz="4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3855"/>
            <a:ext cx="6705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478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7596" name="Line 12"/>
          <p:cNvSpPr>
            <a:spLocks noChangeShapeType="1"/>
          </p:cNvSpPr>
          <p:nvPr/>
        </p:nvSpPr>
        <p:spPr bwMode="auto">
          <a:xfrm flipV="1">
            <a:off x="1412875" y="1119188"/>
            <a:ext cx="6326188" cy="1587"/>
          </a:xfrm>
          <a:prstGeom prst="line">
            <a:avLst/>
          </a:prstGeom>
          <a:noFill/>
          <a:ln w="47625" cmpd="thickThin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7602" name="Line 18"/>
          <p:cNvSpPr>
            <a:spLocks noChangeShapeType="1"/>
          </p:cNvSpPr>
          <p:nvPr/>
        </p:nvSpPr>
        <p:spPr bwMode="auto">
          <a:xfrm flipH="1">
            <a:off x="1023938" y="6593086"/>
            <a:ext cx="78882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67603" name="Rectangle 19"/>
          <p:cNvSpPr>
            <a:spLocks noChangeArrowheads="1"/>
          </p:cNvSpPr>
          <p:nvPr/>
        </p:nvSpPr>
        <p:spPr bwMode="auto">
          <a:xfrm>
            <a:off x="180109" y="6480373"/>
            <a:ext cx="841375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US" sz="900" b="1" dirty="0">
                <a:latin typeface="Arial" charset="0"/>
              </a:rPr>
              <a:t>Page No. </a:t>
            </a:r>
            <a:fld id="{C9E4821E-EEF2-4FDB-B137-BE3FEE3260C8}" type="slidenum">
              <a:rPr lang="en-US" sz="900" b="1">
                <a:latin typeface="Arial" charset="0"/>
              </a:rPr>
              <a:pPr eaLnBrk="0" hangingPunct="0">
                <a:defRPr/>
              </a:pPr>
              <a:t>‹#›</a:t>
            </a:fld>
            <a:endParaRPr lang="en-US" sz="900" b="1" dirty="0">
              <a:latin typeface="Arial" charset="0"/>
            </a:endParaRP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3111702" y="6568066"/>
            <a:ext cx="2918986" cy="33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0488" tIns="44450" rIns="90488" bIns="44450">
            <a:spAutoFit/>
          </a:bodyPr>
          <a:lstStyle/>
          <a:p>
            <a:pPr algn="ctr" eaLnBrk="0" hangingPunct="0">
              <a:tabLst>
                <a:tab pos="8912225" algn="r"/>
              </a:tabLst>
              <a:defRPr/>
            </a:pPr>
            <a:r>
              <a:rPr lang="en-US" sz="800" b="1" dirty="0">
                <a:latin typeface="Arial" charset="0"/>
              </a:rPr>
              <a:t>GOES-R</a:t>
            </a:r>
            <a:r>
              <a:rPr lang="en-US" sz="800" b="1" baseline="0" dirty="0">
                <a:latin typeface="Arial" charset="0"/>
              </a:rPr>
              <a:t> Field Campaign Workshop  </a:t>
            </a:r>
          </a:p>
          <a:p>
            <a:pPr algn="ctr" eaLnBrk="0" hangingPunct="0">
              <a:tabLst>
                <a:tab pos="8912225" algn="r"/>
              </a:tabLst>
              <a:defRPr/>
            </a:pPr>
            <a:r>
              <a:rPr lang="en-US" sz="800" b="1" baseline="0" dirty="0">
                <a:latin typeface="Arial" charset="0"/>
              </a:rPr>
              <a:t>8-9 April 2015, College Park, Maryland, U.S.A.</a:t>
            </a:r>
            <a:endParaRPr lang="en-US" sz="800" b="1" dirty="0">
              <a:latin typeface="Arial" charset="0"/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1066800" y="274638"/>
            <a:ext cx="6704851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977" y="722711"/>
            <a:ext cx="810952" cy="408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753006" y="6618295"/>
            <a:ext cx="12891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Airborne</a:t>
            </a:r>
            <a:r>
              <a:rPr lang="en-US" sz="800" baseline="0" dirty="0"/>
              <a:t> GLM Simulator</a:t>
            </a:r>
            <a:endParaRPr lang="en-US" sz="800" dirty="0"/>
          </a:p>
        </p:txBody>
      </p:sp>
      <p:pic>
        <p:nvPicPr>
          <p:cNvPr id="14" name="Picture 24" descr="NASA_Logo.png"/>
          <p:cNvPicPr>
            <a:picLocks noChangeAspect="1"/>
          </p:cNvPicPr>
          <p:nvPr userDrawn="1"/>
        </p:nvPicPr>
        <p:blipFill>
          <a:blip r:embed="rId16"/>
          <a:srcRect/>
          <a:stretch>
            <a:fillRect/>
          </a:stretch>
        </p:blipFill>
        <p:spPr bwMode="auto">
          <a:xfrm>
            <a:off x="8072438" y="139700"/>
            <a:ext cx="542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5" descr="NOAA_logo.png"/>
          <p:cNvPicPr>
            <a:picLocks noChangeAspect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8605838" y="139700"/>
            <a:ext cx="455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1" descr="GOES-R_logo.png"/>
          <p:cNvPicPr>
            <a:picLocks noChangeAspect="1"/>
          </p:cNvPicPr>
          <p:nvPr userDrawn="1"/>
        </p:nvPicPr>
        <p:blipFill>
          <a:blip r:embed="rId18"/>
          <a:srcRect/>
          <a:stretch>
            <a:fillRect/>
          </a:stretch>
        </p:blipFill>
        <p:spPr bwMode="auto">
          <a:xfrm>
            <a:off x="143596" y="80325"/>
            <a:ext cx="914400" cy="58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800" i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800" i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800" i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mailto:gts0007@uah.edu" TargetMode="External"/><Relationship Id="rId3" Type="http://schemas.openxmlformats.org/officeDocument/2006/relationships/hyperlink" Target="mailto:dmach@nasa.gov" TargetMode="External"/><Relationship Id="rId7" Type="http://schemas.openxmlformats.org/officeDocument/2006/relationships/hyperlink" Target="mailto:slb0012@uah.edu" TargetMode="External"/><Relationship Id="rId2" Type="http://schemas.openxmlformats.org/officeDocument/2006/relationships/hyperlink" Target="mailto:christopher.j.schultz@nasa.gov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mason.quick@nasa.gov" TargetMode="External"/><Relationship Id="rId5" Type="http://schemas.openxmlformats.org/officeDocument/2006/relationships/hyperlink" Target="mailto:timothy.j.lang@nasa.gov" TargetMode="External"/><Relationship Id="rId10" Type="http://schemas.openxmlformats.org/officeDocument/2006/relationships/hyperlink" Target="https://agupubs.onlinelibrary.wiley.com/doi/epdf/10.1029/2021JD034704" TargetMode="External"/><Relationship Id="rId4" Type="http://schemas.openxmlformats.org/officeDocument/2006/relationships/hyperlink" Target="mailto:monte.bateman@nasa.gov" TargetMode="External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69888" y="2452688"/>
            <a:ext cx="8491537" cy="363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algn="ctr" eaLnBrk="0" hangingPunct="0"/>
            <a:endParaRPr lang="en-GB" b="1" i="1" dirty="0"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477521" y="3023447"/>
            <a:ext cx="7447279" cy="12282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>
              <a:lnSpc>
                <a:spcPct val="90000"/>
              </a:lnSpc>
            </a:pPr>
            <a:r>
              <a:rPr lang="en-US" sz="2000" i="1" dirty="0">
                <a:solidFill>
                  <a:schemeClr val="tx2"/>
                </a:solidFill>
              </a:rPr>
              <a:t>Presented by</a:t>
            </a:r>
          </a:p>
          <a:p>
            <a:pPr algn="ctr">
              <a:lnSpc>
                <a:spcPct val="90000"/>
              </a:lnSpc>
              <a:spcBef>
                <a:spcPts val="900"/>
              </a:spcBef>
            </a:pPr>
            <a:r>
              <a:rPr lang="en-US" sz="2800" b="1" dirty="0">
                <a:solidFill>
                  <a:srgbClr val="0000FF"/>
                </a:solidFill>
              </a:rPr>
              <a:t>Christopher J. Schultz</a:t>
            </a:r>
          </a:p>
          <a:p>
            <a:pPr algn="ctr">
              <a:lnSpc>
                <a:spcPct val="90000"/>
              </a:lnSpc>
              <a:spcBef>
                <a:spcPts val="900"/>
              </a:spcBef>
            </a:pPr>
            <a:r>
              <a:rPr lang="en-US" sz="2000" i="1" dirty="0">
                <a:solidFill>
                  <a:schemeClr val="tx2"/>
                </a:solidFill>
              </a:rPr>
              <a:t>NASA/Marshall Space Flight Center</a:t>
            </a:r>
          </a:p>
          <a:p>
            <a:pPr algn="ctr">
              <a:lnSpc>
                <a:spcPct val="90000"/>
              </a:lnSpc>
              <a:spcBef>
                <a:spcPts val="900"/>
              </a:spcBef>
            </a:pPr>
            <a:r>
              <a:rPr lang="en-US" sz="2000" i="1" dirty="0">
                <a:solidFill>
                  <a:schemeClr val="tx2"/>
                </a:solidFill>
              </a:rPr>
              <a:t>LIP Team:</a:t>
            </a:r>
          </a:p>
          <a:p>
            <a:pPr algn="ctr">
              <a:lnSpc>
                <a:spcPct val="90000"/>
              </a:lnSpc>
              <a:spcBef>
                <a:spcPts val="900"/>
              </a:spcBef>
            </a:pPr>
            <a:r>
              <a:rPr lang="en-US" sz="2000" i="1" dirty="0">
                <a:solidFill>
                  <a:srgbClr val="0000FF"/>
                </a:solidFill>
              </a:rPr>
              <a:t>Monte Bateman, Rich Blakeslee, Jackson Remington, Doug Mach, Timothy Lang, Mason Quick, Michael Stewart, Scott Podgorny, David Corridor</a:t>
            </a: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753007" y="4926638"/>
            <a:ext cx="7752818" cy="766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0488" tIns="44450" rIns="90488" bIns="44450">
            <a:spAutoFit/>
          </a:bodyPr>
          <a:lstStyle/>
          <a:p>
            <a:pPr algn="ctr" eaLnBrk="0" hangingPunct="0"/>
            <a:r>
              <a:rPr lang="en-US" sz="2400" dirty="0"/>
              <a:t>ALOFT Science Team Meeting</a:t>
            </a:r>
            <a:endParaRPr lang="en-US" sz="2000" i="1" dirty="0"/>
          </a:p>
          <a:p>
            <a:pPr algn="ctr" eaLnBrk="0" hangingPunct="0">
              <a:spcBef>
                <a:spcPts val="0"/>
              </a:spcBef>
            </a:pPr>
            <a:r>
              <a:rPr lang="en-US" sz="2000" i="1" dirty="0"/>
              <a:t>November 2023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7535863" y="5487988"/>
            <a:ext cx="1377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712832" y="131722"/>
            <a:ext cx="7792993" cy="2113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88" tIns="44450" rIns="90488" bIns="44450" anchor="ctr"/>
          <a:lstStyle/>
          <a:p>
            <a:pPr algn="ctr" eaLnBrk="0" hangingPunct="0"/>
            <a:r>
              <a:rPr lang="en-US" sz="3200" b="1" dirty="0">
                <a:solidFill>
                  <a:srgbClr val="0000FF"/>
                </a:solidFill>
              </a:rPr>
              <a:t>The Lightning Instrument Package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34972" y="2588539"/>
            <a:ext cx="7880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22253" y="273050"/>
            <a:ext cx="6705600" cy="806450"/>
          </a:xfrm>
        </p:spPr>
        <p:txBody>
          <a:bodyPr>
            <a:noAutofit/>
          </a:bodyPr>
          <a:lstStyle/>
          <a:p>
            <a:r>
              <a:rPr lang="en-US" sz="2800" dirty="0"/>
              <a:t>LIP Measurements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11113" y="870673"/>
            <a:ext cx="7086600" cy="4845133"/>
          </a:xfrm>
          <a:prstGeom prst="rect">
            <a:avLst/>
          </a:prstGeom>
          <a:noFill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 i="1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 i="1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 i="1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en-US" kern="0" dirty="0"/>
              <a:t>Instrumentation</a:t>
            </a:r>
          </a:p>
          <a:p>
            <a:pPr lvl="1"/>
            <a:r>
              <a:rPr lang="en-US" altLang="en-US" sz="1800" kern="0" dirty="0"/>
              <a:t>Electric Field Mills  (7)</a:t>
            </a:r>
          </a:p>
          <a:p>
            <a:r>
              <a:rPr lang="en-US" altLang="en-US" kern="0" dirty="0"/>
              <a:t>Measurements</a:t>
            </a:r>
          </a:p>
          <a:p>
            <a:pPr lvl="1"/>
            <a:r>
              <a:rPr lang="en-US" altLang="en-US" sz="1800" kern="0" dirty="0"/>
              <a:t>Vector components of the electric field  ( E</a:t>
            </a:r>
            <a:r>
              <a:rPr lang="en-US" altLang="en-US" sz="1800" kern="0" baseline="-25000" dirty="0"/>
              <a:t>x</a:t>
            </a:r>
            <a:r>
              <a:rPr lang="en-US" altLang="en-US" sz="1800" kern="0" dirty="0"/>
              <a:t> , E</a:t>
            </a:r>
            <a:r>
              <a:rPr lang="en-US" altLang="en-US" sz="1800" kern="0" baseline="-25000" dirty="0"/>
              <a:t>y </a:t>
            </a:r>
            <a:r>
              <a:rPr lang="en-US" altLang="en-US" sz="1800" kern="0" dirty="0"/>
              <a:t>, E</a:t>
            </a:r>
            <a:r>
              <a:rPr lang="en-US" altLang="en-US" sz="1800" kern="0" baseline="-25000" dirty="0"/>
              <a:t>z </a:t>
            </a:r>
            <a:r>
              <a:rPr lang="en-US" altLang="en-US" sz="1800" kern="0" dirty="0"/>
              <a:t>)</a:t>
            </a:r>
          </a:p>
          <a:p>
            <a:pPr lvl="1"/>
            <a:r>
              <a:rPr lang="en-US" altLang="en-US" sz="1800" kern="0" dirty="0"/>
              <a:t>Aircraft Charge</a:t>
            </a:r>
          </a:p>
          <a:p>
            <a:pPr lvl="1"/>
            <a:r>
              <a:rPr lang="en-US" altLang="en-US" sz="1800" kern="0" dirty="0"/>
              <a:t>Lightning statistics  ( identified from electric field changes )</a:t>
            </a:r>
          </a:p>
          <a:p>
            <a:pPr lvl="1"/>
            <a:r>
              <a:rPr lang="en-US" altLang="en-US" sz="1800" kern="0" dirty="0"/>
              <a:t>Storm electric currents  (derived result )</a:t>
            </a:r>
          </a:p>
          <a:p>
            <a:pPr lvl="1"/>
            <a:r>
              <a:rPr lang="en-US" altLang="en-US" sz="1800" kern="0" dirty="0"/>
              <a:t>Storm charge structure  (derived result )</a:t>
            </a:r>
          </a:p>
          <a:p>
            <a:r>
              <a:rPr lang="en-US" altLang="en-US" kern="0" dirty="0"/>
              <a:t>Measurement Range / Accuracy</a:t>
            </a:r>
          </a:p>
          <a:p>
            <a:pPr lvl="1"/>
            <a:r>
              <a:rPr lang="en-US" altLang="en-US" sz="1800" kern="0" dirty="0"/>
              <a:t>Electric Field :  few V/m  to  ten’s of  kV/m	within 5%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21705" y="4538866"/>
            <a:ext cx="1494965" cy="211750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828066" y="4636228"/>
            <a:ext cx="5768340" cy="1922780"/>
            <a:chOff x="4399467" y="4656216"/>
            <a:chExt cx="5768340" cy="192278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9467" y="4656216"/>
              <a:ext cx="5768340" cy="1922780"/>
            </a:xfrm>
            <a:prstGeom prst="rect">
              <a:avLst/>
            </a:prstGeom>
          </p:spPr>
        </p:pic>
        <p:cxnSp>
          <p:nvCxnSpPr>
            <p:cNvPr id="10" name="Straight Arrow Connector 9"/>
            <p:cNvCxnSpPr/>
            <p:nvPr/>
          </p:nvCxnSpPr>
          <p:spPr>
            <a:xfrm flipV="1">
              <a:off x="7498080" y="5638618"/>
              <a:ext cx="215537" cy="58622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8298075" y="4709160"/>
              <a:ext cx="238502" cy="41647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875992" y="4928155"/>
              <a:ext cx="347447" cy="3949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9093743" y="5532522"/>
              <a:ext cx="152452" cy="5147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7C10F538-7961-453E-933C-CBC0AB6404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" t="20158" r="20158" b="5398"/>
          <a:stretch/>
        </p:blipFill>
        <p:spPr>
          <a:xfrm>
            <a:off x="6369627" y="103909"/>
            <a:ext cx="2691245" cy="26628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366D2D1-BFE4-498E-A901-540442A80959}"/>
              </a:ext>
            </a:extLst>
          </p:cNvPr>
          <p:cNvSpPr txBox="1"/>
          <p:nvPr/>
        </p:nvSpPr>
        <p:spPr>
          <a:xfrm>
            <a:off x="8515134" y="664746"/>
            <a:ext cx="680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AAA9D84-12D6-47EC-9D5B-A2EC3D6905FA}"/>
              </a:ext>
            </a:extLst>
          </p:cNvPr>
          <p:cNvSpPr txBox="1"/>
          <p:nvPr/>
        </p:nvSpPr>
        <p:spPr>
          <a:xfrm>
            <a:off x="7468565" y="2264629"/>
            <a:ext cx="675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23BA906-4A75-4C72-930F-5ED854F3F268}"/>
              </a:ext>
            </a:extLst>
          </p:cNvPr>
          <p:cNvSpPr txBox="1"/>
          <p:nvPr/>
        </p:nvSpPr>
        <p:spPr>
          <a:xfrm>
            <a:off x="6770634" y="297577"/>
            <a:ext cx="1118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Canada</a:t>
            </a:r>
          </a:p>
        </p:txBody>
      </p:sp>
    </p:spTree>
    <p:extLst>
      <p:ext uri="{BB962C8B-B14F-4D97-AF65-F5344CB8AC3E}">
        <p14:creationId xmlns:p14="http://schemas.microsoft.com/office/powerpoint/2010/main" val="139030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5432" y="198584"/>
            <a:ext cx="7886700" cy="5180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/>
              <a:t>NASA/MSFC Airborne Electric Field Mill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81" y="1092948"/>
            <a:ext cx="2756772" cy="30294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02140" y="1078851"/>
            <a:ext cx="1212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 Circuit cards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4243" y="2333566"/>
            <a:ext cx="12035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Command / Data packet exchange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866" y="1148100"/>
            <a:ext cx="2537957" cy="31326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0112" y="4406463"/>
            <a:ext cx="85652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ABFM Electric Field Sensitivity, Dynamic Range &amp; Linearity Requirements: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Aircraft form factor calibration:  Fair weather fields  ~70 V/m so  for 5% accuracy requires ~ 3 V/m resolution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Aircraft in-situ charging to ~200 kV/m:  Full scale needs to be ~ 2x EF</a:t>
            </a:r>
            <a:r>
              <a:rPr lang="en-US" sz="1600" baseline="-25000" dirty="0"/>
              <a:t>Q</a:t>
            </a:r>
            <a:r>
              <a:rPr lang="en-US" sz="1600" dirty="0"/>
              <a:t> -&gt; 400 kV/m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Detect 100 V/m external field in the presence of 200 kV/m common mode due to highly charged aircraft -&gt; 0.05% linearity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ABFM Upgrade Performance: </a:t>
            </a:r>
            <a:r>
              <a:rPr lang="en-US" sz="1600" u="sng" dirty="0"/>
              <a:t>1 V/m to 512 kV/m with .03% non-linearity </a:t>
            </a:r>
            <a:r>
              <a:rPr lang="en-US" sz="1600" dirty="0"/>
              <a:t>(verified via test)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Same mass and volume, reduced total power requirements (only one instead of four Embedded Linux Systems needed)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8297" y="731985"/>
            <a:ext cx="1429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Legacy ABFM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59548" y="716596"/>
            <a:ext cx="1600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Upgrade ABFM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01614" y="1092948"/>
            <a:ext cx="1212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 Circuit cards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00101" y="1407671"/>
            <a:ext cx="973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8-bit MCU </a:t>
            </a:r>
          </a:p>
          <a:p>
            <a:r>
              <a:rPr lang="en-US" sz="1400" dirty="0"/>
              <a:t>&amp; FPGA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65375" y="1437384"/>
            <a:ext cx="15317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MCU &amp; Linux Arm Processor instantiated in Xilinx FPGA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23813" y="2391491"/>
            <a:ext cx="1436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Hosted web page + NTP client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307460" y="3110994"/>
            <a:ext cx="12035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Asynchronous Serial I/O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01613" y="3110994"/>
            <a:ext cx="135827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Ethernet (direct connect to ER2 LAN)</a:t>
            </a:r>
          </a:p>
        </p:txBody>
      </p:sp>
    </p:spTree>
    <p:extLst>
      <p:ext uri="{BB962C8B-B14F-4D97-AF65-F5344CB8AC3E}">
        <p14:creationId xmlns:p14="http://schemas.microsoft.com/office/powerpoint/2010/main" val="3236579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13197-0014-A406-BAD6-8AB4C1A4C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096" y="-388753"/>
            <a:ext cx="6705600" cy="1143000"/>
          </a:xfrm>
        </p:spPr>
        <p:txBody>
          <a:bodyPr/>
          <a:lstStyle/>
          <a:p>
            <a:r>
              <a:rPr lang="en-US" dirty="0"/>
              <a:t>LIP Mission Performance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9C69AA-7642-E949-8DD3-F1B82D6FD48C}"/>
              </a:ext>
            </a:extLst>
          </p:cNvPr>
          <p:cNvSpPr txBox="1"/>
          <p:nvPr/>
        </p:nvSpPr>
        <p:spPr>
          <a:xfrm>
            <a:off x="129653" y="1225689"/>
            <a:ext cx="464024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i="0" u="none" strike="noStrike" baseline="0" dirty="0">
                <a:solidFill>
                  <a:srgbClr val="000000"/>
                </a:solidFill>
                <a:latin typeface="ArialMT"/>
              </a:rPr>
              <a:t>LIP operated nominally for 63.7 of the 64 total hours of the ALOFT mission</a:t>
            </a:r>
          </a:p>
          <a:p>
            <a:pPr algn="l"/>
            <a:endParaRPr lang="en-US" b="1" dirty="0">
              <a:solidFill>
                <a:srgbClr val="000000"/>
              </a:solidFill>
              <a:latin typeface="ArialMT"/>
            </a:endParaRPr>
          </a:p>
          <a:p>
            <a:pPr algn="l"/>
            <a:r>
              <a:rPr lang="en-US" sz="1800" b="1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1. </a:t>
            </a:r>
            <a:r>
              <a:rPr lang="en-US" sz="1800" b="0" i="0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Yucatan: 3-4 July 2023, 2100-0300 UTC</a:t>
            </a:r>
          </a:p>
          <a:p>
            <a:pPr algn="l"/>
            <a:r>
              <a:rPr lang="en-US" sz="1800" b="1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2. </a:t>
            </a:r>
            <a:r>
              <a:rPr lang="en-US" sz="1800" b="0" i="0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Campeche Bay: 6 July 2023, 0200-1000 UTC </a:t>
            </a:r>
          </a:p>
          <a:p>
            <a:pPr algn="l"/>
            <a:r>
              <a:rPr lang="es-ES" sz="1800" b="1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s-E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3. </a:t>
            </a:r>
            <a:r>
              <a:rPr lang="es-ES" sz="1800" b="0" i="0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El Salvador: 8 </a:t>
            </a:r>
            <a:r>
              <a:rPr lang="es-ES" sz="1800" b="0" i="0" u="none" strike="noStrike" baseline="0" dirty="0" err="1">
                <a:solidFill>
                  <a:srgbClr val="00B050"/>
                </a:solidFill>
                <a:latin typeface="Calibri" panose="020F0502020204030204" pitchFamily="34" charset="0"/>
              </a:rPr>
              <a:t>July</a:t>
            </a:r>
            <a:r>
              <a:rPr lang="es-ES" sz="1800" b="0" i="0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 2023, 0200-1000 UTC</a:t>
            </a:r>
          </a:p>
          <a:p>
            <a:pPr algn="l"/>
            <a:r>
              <a:rPr lang="en-US" sz="1800" b="0" i="0" u="none" strike="noStrike" baseline="0" dirty="0">
                <a:latin typeface="ArialMT"/>
              </a:rPr>
              <a:t>• </a:t>
            </a:r>
            <a:r>
              <a:rPr lang="en-US" sz="1800" b="1" i="0" u="none" strike="noStrike" baseline="0" dirty="0">
                <a:latin typeface="Calibri-Bold"/>
              </a:rPr>
              <a:t>4. </a:t>
            </a:r>
            <a:r>
              <a:rPr lang="en-US" sz="1800" i="0" u="none" strike="noStrike" baseline="0" dirty="0">
                <a:solidFill>
                  <a:srgbClr val="00B050"/>
                </a:solidFill>
                <a:latin typeface="Calibri-Bold"/>
              </a:rPr>
              <a:t>Florida: 12-13 July 2023, 2300-0200 UTC </a:t>
            </a:r>
          </a:p>
          <a:p>
            <a:pPr algn="l"/>
            <a:r>
              <a:rPr lang="en-US" sz="1800" b="1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5. </a:t>
            </a:r>
            <a:r>
              <a:rPr lang="en-US" sz="1800" b="0" i="0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San Andres: 16 July 2023, 1200-1900 UTC 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-Bold"/>
              </a:rPr>
              <a:t>6. </a:t>
            </a:r>
            <a:r>
              <a:rPr lang="en-US" sz="1800" i="0" u="none" strike="noStrike" baseline="0" dirty="0">
                <a:solidFill>
                  <a:srgbClr val="00B050"/>
                </a:solidFill>
                <a:latin typeface="Calibri-Bold"/>
              </a:rPr>
              <a:t>Florida: 20-21 July 2023, 2100-0100 UTC 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-Bold"/>
              </a:rPr>
              <a:t>7. </a:t>
            </a:r>
            <a:r>
              <a:rPr lang="en-US" sz="1800" i="0" u="none" strike="noStrike" baseline="0" dirty="0">
                <a:solidFill>
                  <a:srgbClr val="FF0000"/>
                </a:solidFill>
                <a:latin typeface="Calibri-Bold"/>
              </a:rPr>
              <a:t>Campeche Bay: 24 July 2023, 0300-1100 UTC *(~20-minute gap around 640 UTC </a:t>
            </a:r>
            <a:r>
              <a:rPr lang="en-US" dirty="0">
                <a:solidFill>
                  <a:srgbClr val="FF0000"/>
                </a:solidFill>
                <a:latin typeface="Calibri-Bold"/>
              </a:rPr>
              <a:t>                                                                                      </a:t>
            </a:r>
            <a:r>
              <a:rPr lang="en-US" sz="1800" i="0" u="none" strike="noStrike" baseline="0" dirty="0">
                <a:solidFill>
                  <a:srgbClr val="FF0000"/>
                </a:solidFill>
                <a:latin typeface="Calibri-Bold"/>
              </a:rPr>
              <a:t>with two mills lost during the period)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-Bold"/>
              </a:rPr>
              <a:t>8. </a:t>
            </a:r>
            <a:r>
              <a:rPr lang="en-US" sz="1800" i="0" u="none" strike="noStrike" baseline="0" dirty="0">
                <a:solidFill>
                  <a:srgbClr val="00B050"/>
                </a:solidFill>
                <a:latin typeface="Calibri-Bold"/>
              </a:rPr>
              <a:t>Inland Mexico: 25-26 July 2023, 2300-0700</a:t>
            </a:r>
          </a:p>
          <a:p>
            <a:pPr algn="l"/>
            <a:r>
              <a:rPr lang="en-US" sz="1800" b="0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-Bold"/>
              </a:rPr>
              <a:t>9. </a:t>
            </a:r>
            <a:r>
              <a:rPr lang="en-US" sz="1800" i="0" u="none" strike="noStrike" baseline="0" dirty="0">
                <a:solidFill>
                  <a:srgbClr val="00B050"/>
                </a:solidFill>
                <a:latin typeface="Calibri-Bold"/>
              </a:rPr>
              <a:t>San Andres: 28 July 2023, 1300-2100 UTC</a:t>
            </a:r>
          </a:p>
          <a:p>
            <a:pPr algn="l"/>
            <a:r>
              <a:rPr lang="en-US" sz="1800" b="1" i="0" u="none" strike="noStrike" baseline="0" dirty="0">
                <a:solidFill>
                  <a:srgbClr val="000000"/>
                </a:solidFill>
                <a:latin typeface="ArialMT"/>
              </a:rPr>
              <a:t>• 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10. </a:t>
            </a:r>
            <a:r>
              <a:rPr lang="en-US" sz="1800" i="0" u="none" strike="noStrike" baseline="0" dirty="0">
                <a:solidFill>
                  <a:srgbClr val="00B050"/>
                </a:solidFill>
                <a:latin typeface="Calibri" panose="020F0502020204030204" pitchFamily="34" charset="0"/>
              </a:rPr>
              <a:t>Florida: 29 July 2023, 1800-2300 UTC</a:t>
            </a:r>
          </a:p>
          <a:p>
            <a:pPr algn="l"/>
            <a:endParaRPr lang="en-US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pPr algn="l"/>
            <a:r>
              <a:rPr lang="en-US" dirty="0">
                <a:latin typeface="Calibri" panose="020F0502020204030204" pitchFamily="34" charset="0"/>
              </a:rPr>
              <a:t>Additionally, there are single passes near active thunderstorms in transit to and from Armstrong over Southeast Louisiana. </a:t>
            </a:r>
          </a:p>
          <a:p>
            <a:pPr algn="l"/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AA40E528-EE71-379D-1E24-A2A858B8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978" y="351858"/>
            <a:ext cx="4202433" cy="4520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012456EA-A57B-6608-16E5-921A74AB4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978" y="4753908"/>
            <a:ext cx="4202433" cy="210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C6CB3E8-FE8D-8D60-59B3-EDF0B775941B}"/>
              </a:ext>
            </a:extLst>
          </p:cNvPr>
          <p:cNvSpPr/>
          <p:nvPr/>
        </p:nvSpPr>
        <p:spPr>
          <a:xfrm>
            <a:off x="4871978" y="2326943"/>
            <a:ext cx="4121897" cy="6892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73AA3A0-EE02-F6CC-0064-39EEEFAE633F}"/>
              </a:ext>
            </a:extLst>
          </p:cNvPr>
          <p:cNvSpPr/>
          <p:nvPr/>
        </p:nvSpPr>
        <p:spPr>
          <a:xfrm>
            <a:off x="4819659" y="5270317"/>
            <a:ext cx="4121897" cy="6892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64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FCA4203B-4CFD-F677-7CAB-090AEBB3CA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1" b="10548"/>
          <a:stretch/>
        </p:blipFill>
        <p:spPr>
          <a:xfrm>
            <a:off x="122504" y="1070972"/>
            <a:ext cx="9249276" cy="50360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56CA3C-2069-D31F-4538-FF432355BA5C}"/>
              </a:ext>
            </a:extLst>
          </p:cNvPr>
          <p:cNvSpPr txBox="1"/>
          <p:nvPr/>
        </p:nvSpPr>
        <p:spPr>
          <a:xfrm>
            <a:off x="900752" y="170597"/>
            <a:ext cx="7308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How can I use the electric field data?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8C8311-BFF6-472E-AEB2-7E1E10754646}"/>
              </a:ext>
            </a:extLst>
          </p:cNvPr>
          <p:cNvSpPr txBox="1"/>
          <p:nvPr/>
        </p:nvSpPr>
        <p:spPr>
          <a:xfrm>
            <a:off x="785678" y="816928"/>
            <a:ext cx="278414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Flash Counting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3E8993-6350-DBA6-D7B7-7C68569B2CBA}"/>
              </a:ext>
            </a:extLst>
          </p:cNvPr>
          <p:cNvSpPr txBox="1"/>
          <p:nvPr/>
        </p:nvSpPr>
        <p:spPr>
          <a:xfrm>
            <a:off x="4491044" y="539929"/>
            <a:ext cx="423080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Electric Field vector and magnitude information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C60A9CE-18A4-D03F-5FC3-C0489561B36E}"/>
              </a:ext>
            </a:extLst>
          </p:cNvPr>
          <p:cNvCxnSpPr>
            <a:cxnSpLocks/>
          </p:cNvCxnSpPr>
          <p:nvPr/>
        </p:nvCxnSpPr>
        <p:spPr>
          <a:xfrm flipH="1">
            <a:off x="6183367" y="4025713"/>
            <a:ext cx="1644555" cy="16650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3528620-13C1-7D8E-0E34-597B513FA4CC}"/>
              </a:ext>
            </a:extLst>
          </p:cNvPr>
          <p:cNvSpPr txBox="1"/>
          <p:nvPr/>
        </p:nvSpPr>
        <p:spPr>
          <a:xfrm>
            <a:off x="6824812" y="4858226"/>
            <a:ext cx="1132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Aircraft Direction</a:t>
            </a:r>
          </a:p>
        </p:txBody>
      </p:sp>
      <p:pic>
        <p:nvPicPr>
          <p:cNvPr id="15" name="Picture 14" descr="Map&#10;&#10;Description automatically generated">
            <a:extLst>
              <a:ext uri="{FF2B5EF4-FFF2-40B4-BE49-F238E27FC236}">
                <a16:creationId xmlns:a16="http://schemas.microsoft.com/office/drawing/2014/main" id="{BC6AB8B3-0A6B-4303-B238-9B08EE925F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88"/>
          <a:stretch/>
        </p:blipFill>
        <p:spPr>
          <a:xfrm>
            <a:off x="122504" y="3273112"/>
            <a:ext cx="3978501" cy="2778573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199140F-045C-E62F-03CF-DF56C4AD4719}"/>
              </a:ext>
            </a:extLst>
          </p:cNvPr>
          <p:cNvCxnSpPr>
            <a:cxnSpLocks/>
          </p:cNvCxnSpPr>
          <p:nvPr/>
        </p:nvCxnSpPr>
        <p:spPr>
          <a:xfrm flipH="1">
            <a:off x="2271209" y="3886710"/>
            <a:ext cx="1644555" cy="16650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7098B99-0992-968B-F553-892E03E7CC76}"/>
              </a:ext>
            </a:extLst>
          </p:cNvPr>
          <p:cNvSpPr txBox="1"/>
          <p:nvPr/>
        </p:nvSpPr>
        <p:spPr>
          <a:xfrm>
            <a:off x="900752" y="6234545"/>
            <a:ext cx="7495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Vectors tend to point away from positive charge</a:t>
            </a:r>
          </a:p>
        </p:txBody>
      </p:sp>
    </p:spTree>
    <p:extLst>
      <p:ext uri="{BB962C8B-B14F-4D97-AF65-F5344CB8AC3E}">
        <p14:creationId xmlns:p14="http://schemas.microsoft.com/office/powerpoint/2010/main" val="865442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FB481-1A71-71B3-2FF7-49DB48DB7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29402"/>
            <a:ext cx="9144000" cy="1143000"/>
          </a:xfrm>
        </p:spPr>
        <p:txBody>
          <a:bodyPr/>
          <a:lstStyle/>
          <a:p>
            <a:r>
              <a:rPr lang="en-US" dirty="0"/>
              <a:t>E Field vectors are important and mind bending at times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2298D80-E50D-965E-2C49-341B9C482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533" y="1825388"/>
            <a:ext cx="5239586" cy="335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BF29D869-0EDD-D95C-8FF8-70D9C5B73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017" y="1543535"/>
            <a:ext cx="2437194" cy="214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C8B207-4F0F-D6D3-147F-A373B5D1CF08}"/>
              </a:ext>
            </a:extLst>
          </p:cNvPr>
          <p:cNvSpPr txBox="1"/>
          <p:nvPr/>
        </p:nvSpPr>
        <p:spPr>
          <a:xfrm>
            <a:off x="0" y="476001"/>
            <a:ext cx="9320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Ex, positive value, vector pointing to the nose, negative vector pointing to the tail</a:t>
            </a:r>
          </a:p>
          <a:p>
            <a:r>
              <a:rPr lang="en-US" dirty="0" err="1"/>
              <a:t>Ey</a:t>
            </a:r>
            <a:r>
              <a:rPr lang="en-US" dirty="0"/>
              <a:t>, positive value, vector pointing to the left wing, negative value, vector to the right wing</a:t>
            </a:r>
          </a:p>
          <a:p>
            <a:r>
              <a:rPr lang="en-US" dirty="0" err="1"/>
              <a:t>Ez</a:t>
            </a:r>
            <a:r>
              <a:rPr lang="en-US" dirty="0"/>
              <a:t>, positive is upward, negative is downward.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5AC9AF2-7712-C382-B4AB-08F32542BD6B}"/>
              </a:ext>
            </a:extLst>
          </p:cNvPr>
          <p:cNvSpPr/>
          <p:nvPr/>
        </p:nvSpPr>
        <p:spPr>
          <a:xfrm>
            <a:off x="5902657" y="4183039"/>
            <a:ext cx="1166883" cy="94169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8176A4E-6F5C-0928-3776-2FFAB9A0378F}"/>
              </a:ext>
            </a:extLst>
          </p:cNvPr>
          <p:cNvSpPr/>
          <p:nvPr/>
        </p:nvSpPr>
        <p:spPr>
          <a:xfrm>
            <a:off x="5902656" y="1842448"/>
            <a:ext cx="1166883" cy="94169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picture containing text, map, sky, light&#10;&#10;Description automatically generated">
            <a:extLst>
              <a:ext uri="{FF2B5EF4-FFF2-40B4-BE49-F238E27FC236}">
                <a16:creationId xmlns:a16="http://schemas.microsoft.com/office/drawing/2014/main" id="{528F119F-706B-77EE-AF2F-8E51720091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65" y="3715492"/>
            <a:ext cx="3082689" cy="3082689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7E2403F-2703-666B-1EC1-98ACD9FAF59C}"/>
              </a:ext>
            </a:extLst>
          </p:cNvPr>
          <p:cNvSpPr/>
          <p:nvPr/>
        </p:nvSpPr>
        <p:spPr>
          <a:xfrm>
            <a:off x="1535374" y="5175700"/>
            <a:ext cx="409432" cy="87708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DD6F0F6-57B0-78DE-B4CD-A93B5B9D4131}"/>
              </a:ext>
            </a:extLst>
          </p:cNvPr>
          <p:cNvCxnSpPr>
            <a:cxnSpLocks/>
          </p:cNvCxnSpPr>
          <p:nvPr/>
        </p:nvCxnSpPr>
        <p:spPr>
          <a:xfrm flipH="1" flipV="1">
            <a:off x="1774209" y="5718412"/>
            <a:ext cx="2299097" cy="75062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81C52EF-15EF-BFF9-6DA0-5CF50A3EACD5}"/>
              </a:ext>
            </a:extLst>
          </p:cNvPr>
          <p:cNvSpPr txBox="1"/>
          <p:nvPr/>
        </p:nvSpPr>
        <p:spPr>
          <a:xfrm>
            <a:off x="4312141" y="6251430"/>
            <a:ext cx="48318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Thunderstorm charge would be located here!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E68BD19-5E00-17A8-298C-5DEFCFA1EA11}"/>
              </a:ext>
            </a:extLst>
          </p:cNvPr>
          <p:cNvCxnSpPr>
            <a:cxnSpLocks/>
          </p:cNvCxnSpPr>
          <p:nvPr/>
        </p:nvCxnSpPr>
        <p:spPr>
          <a:xfrm>
            <a:off x="990617" y="5086653"/>
            <a:ext cx="0" cy="7301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9DF9272-EF01-2140-261F-D1BABE2A6206}"/>
              </a:ext>
            </a:extLst>
          </p:cNvPr>
          <p:cNvSpPr txBox="1"/>
          <p:nvPr/>
        </p:nvSpPr>
        <p:spPr>
          <a:xfrm>
            <a:off x="532263" y="4330720"/>
            <a:ext cx="11327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Aircraft Direction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1EF5C1C-0099-1A14-DAAA-FC84B0787425}"/>
              </a:ext>
            </a:extLst>
          </p:cNvPr>
          <p:cNvSpPr/>
          <p:nvPr/>
        </p:nvSpPr>
        <p:spPr>
          <a:xfrm>
            <a:off x="7037700" y="4178487"/>
            <a:ext cx="1166883" cy="9416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EAF2B15-31C2-E2D5-819D-30CF3DB1B800}"/>
              </a:ext>
            </a:extLst>
          </p:cNvPr>
          <p:cNvSpPr/>
          <p:nvPr/>
        </p:nvSpPr>
        <p:spPr>
          <a:xfrm>
            <a:off x="7037699" y="1837896"/>
            <a:ext cx="1166883" cy="9416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8145B68-A72A-5804-D9C7-714AEEFEFA7C}"/>
              </a:ext>
            </a:extLst>
          </p:cNvPr>
          <p:cNvSpPr txBox="1"/>
          <p:nvPr/>
        </p:nvSpPr>
        <p:spPr>
          <a:xfrm>
            <a:off x="4524233" y="5261212"/>
            <a:ext cx="40875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ER2 moving toward charge (green)</a:t>
            </a:r>
          </a:p>
          <a:p>
            <a:r>
              <a:rPr lang="en-US" dirty="0"/>
              <a:t>ER2 moving away from charge (red)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1306F2A-6333-5DC5-4C10-7689EFBD11C6}"/>
              </a:ext>
            </a:extLst>
          </p:cNvPr>
          <p:cNvCxnSpPr>
            <a:cxnSpLocks/>
          </p:cNvCxnSpPr>
          <p:nvPr/>
        </p:nvCxnSpPr>
        <p:spPr>
          <a:xfrm flipV="1">
            <a:off x="5902656" y="3147974"/>
            <a:ext cx="907577" cy="14286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ED2186AA-1953-0756-BCA6-ECDB84243A45}"/>
              </a:ext>
            </a:extLst>
          </p:cNvPr>
          <p:cNvSpPr txBox="1"/>
          <p:nvPr/>
        </p:nvSpPr>
        <p:spPr>
          <a:xfrm>
            <a:off x="3915770" y="3090388"/>
            <a:ext cx="2515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Charge to left and under aircraft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1421DB9-36B8-1DEE-FC02-962002580AA4}"/>
              </a:ext>
            </a:extLst>
          </p:cNvPr>
          <p:cNvCxnSpPr>
            <a:cxnSpLocks/>
          </p:cNvCxnSpPr>
          <p:nvPr/>
        </p:nvCxnSpPr>
        <p:spPr>
          <a:xfrm>
            <a:off x="5448867" y="3597080"/>
            <a:ext cx="1279203" cy="2911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243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E92BF-561E-22EB-7C52-8DEA5C463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90" y="-71040"/>
            <a:ext cx="4091942" cy="1143000"/>
          </a:xfrm>
        </p:spPr>
        <p:txBody>
          <a:bodyPr/>
          <a:lstStyle/>
          <a:p>
            <a:r>
              <a:rPr lang="en-US" dirty="0"/>
              <a:t>20230724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C74ED6C-5CB2-40C3-3AAE-82F764327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63349" cy="3817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683A61B2-1C76-639E-C8F0-368975175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562" y="3026984"/>
            <a:ext cx="6477770" cy="3727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BD4F460-7EEF-4B3D-8BF4-FDB2833EE75F}"/>
              </a:ext>
            </a:extLst>
          </p:cNvPr>
          <p:cNvCxnSpPr/>
          <p:nvPr/>
        </p:nvCxnSpPr>
        <p:spPr>
          <a:xfrm flipH="1">
            <a:off x="1528549" y="1310185"/>
            <a:ext cx="2408830" cy="39578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D7E3695-7C04-0640-C668-A043CD0F4572}"/>
              </a:ext>
            </a:extLst>
          </p:cNvPr>
          <p:cNvCxnSpPr>
            <a:cxnSpLocks/>
          </p:cNvCxnSpPr>
          <p:nvPr/>
        </p:nvCxnSpPr>
        <p:spPr>
          <a:xfrm flipH="1">
            <a:off x="1830037" y="1589964"/>
            <a:ext cx="2585014" cy="31901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AD38547F-5A76-4CAD-DA57-ACFFAA0F9447}"/>
              </a:ext>
            </a:extLst>
          </p:cNvPr>
          <p:cNvSpPr/>
          <p:nvPr/>
        </p:nvSpPr>
        <p:spPr>
          <a:xfrm>
            <a:off x="4536346" y="5823086"/>
            <a:ext cx="1147481" cy="73357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A2AA937-8FD9-860D-E243-8F8315D2B33E}"/>
              </a:ext>
            </a:extLst>
          </p:cNvPr>
          <p:cNvSpPr/>
          <p:nvPr/>
        </p:nvSpPr>
        <p:spPr>
          <a:xfrm>
            <a:off x="6670965" y="5889624"/>
            <a:ext cx="1059871" cy="60050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A19957-816E-A06E-6D0D-0AA8FCFC3078}"/>
              </a:ext>
            </a:extLst>
          </p:cNvPr>
          <p:cNvSpPr txBox="1"/>
          <p:nvPr/>
        </p:nvSpPr>
        <p:spPr>
          <a:xfrm>
            <a:off x="5465928" y="886615"/>
            <a:ext cx="330958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is TGF Frequency tied to storm intensity?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/>
              <a:t>Two mature updrafts producing flash rates on the order of 30 flashes per minute</a:t>
            </a:r>
          </a:p>
          <a:p>
            <a:pPr marL="285750" indent="-285750">
              <a:buFontTx/>
              <a:buChar char="-"/>
            </a:pP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8D7A64-A916-B6C5-8AEC-5A1C7C082A60}"/>
              </a:ext>
            </a:extLst>
          </p:cNvPr>
          <p:cNvSpPr txBox="1"/>
          <p:nvPr/>
        </p:nvSpPr>
        <p:spPr>
          <a:xfrm>
            <a:off x="232013" y="4946260"/>
            <a:ext cx="22410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Where are the TGFs relative to the charge centers within the multi-cellular storm?</a:t>
            </a:r>
          </a:p>
        </p:txBody>
      </p:sp>
    </p:spTree>
    <p:extLst>
      <p:ext uri="{BB962C8B-B14F-4D97-AF65-F5344CB8AC3E}">
        <p14:creationId xmlns:p14="http://schemas.microsoft.com/office/powerpoint/2010/main" val="877908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6F4CD-D2E9-005D-BE00-F44B5A90A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240" y="-336665"/>
            <a:ext cx="6705600" cy="1143000"/>
          </a:xfrm>
        </p:spPr>
        <p:txBody>
          <a:bodyPr/>
          <a:lstStyle/>
          <a:p>
            <a:r>
              <a:rPr lang="en-US" dirty="0"/>
              <a:t>20230720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DDA2060-B060-313D-80DE-A9BEFEDE85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4" t="13842" r="30682" b="22097"/>
          <a:stretch/>
        </p:blipFill>
        <p:spPr bwMode="auto">
          <a:xfrm>
            <a:off x="4195638" y="1234440"/>
            <a:ext cx="4948362" cy="4696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2A644B4-574C-A8D0-5307-2C1C3A630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2" y="2697480"/>
            <a:ext cx="4002247" cy="262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060C46C7-71DA-D012-5F32-8D2727CF99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54"/>
          <a:stretch/>
        </p:blipFill>
        <p:spPr bwMode="auto">
          <a:xfrm>
            <a:off x="71182" y="585355"/>
            <a:ext cx="1384935" cy="233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BE62FF19-5D56-F5FD-198C-C83338FD03A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84"/>
          <a:stretch/>
        </p:blipFill>
        <p:spPr>
          <a:xfrm>
            <a:off x="1653261" y="585355"/>
            <a:ext cx="2223024" cy="223578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1456CB97-E1A7-E095-B4AC-09736F5FEB22}"/>
              </a:ext>
            </a:extLst>
          </p:cNvPr>
          <p:cNvSpPr/>
          <p:nvPr/>
        </p:nvSpPr>
        <p:spPr>
          <a:xfrm>
            <a:off x="3261360" y="3040380"/>
            <a:ext cx="358140" cy="135636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957F78-A574-CB7B-1D06-F315C268D9CC}"/>
              </a:ext>
            </a:extLst>
          </p:cNvPr>
          <p:cNvSpPr txBox="1"/>
          <p:nvPr/>
        </p:nvSpPr>
        <p:spPr>
          <a:xfrm>
            <a:off x="4274820" y="449580"/>
            <a:ext cx="393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Ordinary sea breeze driven multi-cellular convection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4F8801-C05B-D32D-85BA-EAEDD2390778}"/>
              </a:ext>
            </a:extLst>
          </p:cNvPr>
          <p:cNvSpPr txBox="1"/>
          <p:nvPr/>
        </p:nvSpPr>
        <p:spPr>
          <a:xfrm>
            <a:off x="179070" y="5848985"/>
            <a:ext cx="4758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TGF along the coast! </a:t>
            </a:r>
          </a:p>
          <a:p>
            <a:endParaRPr lang="en-US" dirty="0"/>
          </a:p>
          <a:p>
            <a:r>
              <a:rPr lang="en-US" dirty="0"/>
              <a:t>Flash rates on the order of 10-15 per minute</a:t>
            </a:r>
          </a:p>
        </p:txBody>
      </p:sp>
    </p:spTree>
    <p:extLst>
      <p:ext uri="{BB962C8B-B14F-4D97-AF65-F5344CB8AC3E}">
        <p14:creationId xmlns:p14="http://schemas.microsoft.com/office/powerpoint/2010/main" val="4017211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45ACC-CC28-3E9B-8D30-D39406EC8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65835" y="13855"/>
            <a:ext cx="6705600" cy="1143000"/>
          </a:xfrm>
        </p:spPr>
        <p:txBody>
          <a:bodyPr/>
          <a:lstStyle/>
          <a:p>
            <a:r>
              <a:rPr lang="en-US" dirty="0"/>
              <a:t>20230712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373FC8E-73FB-CBA9-667D-7766D5B25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6" y="1739142"/>
            <a:ext cx="59436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text, colorful, map&#10;&#10;Description automatically generated">
            <a:extLst>
              <a:ext uri="{FF2B5EF4-FFF2-40B4-BE49-F238E27FC236}">
                <a16:creationId xmlns:a16="http://schemas.microsoft.com/office/drawing/2014/main" id="{E1490E96-EF5F-AFD4-B2E1-22A944A8D2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83"/>
          <a:stretch/>
        </p:blipFill>
        <p:spPr>
          <a:xfrm>
            <a:off x="125730" y="3235829"/>
            <a:ext cx="4370070" cy="3608316"/>
          </a:xfrm>
          <a:prstGeom prst="rect">
            <a:avLst/>
          </a:prstGeom>
        </p:spPr>
      </p:pic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F6F357F5-FF09-B8A1-A276-E6EC4550F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900" y="2703830"/>
            <a:ext cx="4154170" cy="41541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831148-CA9B-792E-7EE2-4A7D304717D4}"/>
              </a:ext>
            </a:extLst>
          </p:cNvPr>
          <p:cNvSpPr txBox="1"/>
          <p:nvPr/>
        </p:nvSpPr>
        <p:spPr>
          <a:xfrm>
            <a:off x="6111874" y="76217"/>
            <a:ext cx="30321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Null type storms</a:t>
            </a:r>
          </a:p>
          <a:p>
            <a:endParaRPr lang="en-US" dirty="0"/>
          </a:p>
          <a:p>
            <a:r>
              <a:rPr lang="en-US" dirty="0"/>
              <a:t>Intense storm (65 dBZ)</a:t>
            </a:r>
          </a:p>
          <a:p>
            <a:endParaRPr lang="en-US" dirty="0"/>
          </a:p>
          <a:p>
            <a:r>
              <a:rPr lang="en-US" dirty="0"/>
              <a:t>Weak flash rate (7 per minute)</a:t>
            </a:r>
          </a:p>
          <a:p>
            <a:endParaRPr lang="en-US" dirty="0"/>
          </a:p>
          <a:p>
            <a:r>
              <a:rPr lang="en-US" dirty="0"/>
              <a:t>No glow or TGF</a:t>
            </a:r>
          </a:p>
        </p:txBody>
      </p:sp>
    </p:spTree>
    <p:extLst>
      <p:ext uri="{BB962C8B-B14F-4D97-AF65-F5344CB8AC3E}">
        <p14:creationId xmlns:p14="http://schemas.microsoft.com/office/powerpoint/2010/main" val="2655905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D0D7A-332F-58C7-C9F4-90A554531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873" y="-160506"/>
            <a:ext cx="6705600" cy="1143000"/>
          </a:xfrm>
        </p:spPr>
        <p:txBody>
          <a:bodyPr/>
          <a:lstStyle/>
          <a:p>
            <a:r>
              <a:rPr lang="en-US" dirty="0"/>
              <a:t>End of Storm Electric Properties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D7A7EC5-A2D3-6D92-60C3-2646EE5BC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633" y="1246919"/>
            <a:ext cx="4558852" cy="479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A8E5912-090D-77EC-7AEB-D5BA56A6D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86" y="1303646"/>
            <a:ext cx="3678498" cy="2125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49597F-CD2B-9074-DA30-287B559F7386}"/>
              </a:ext>
            </a:extLst>
          </p:cNvPr>
          <p:cNvSpPr txBox="1"/>
          <p:nvPr/>
        </p:nvSpPr>
        <p:spPr>
          <a:xfrm>
            <a:off x="388961" y="3957851"/>
            <a:ext cx="37497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 storms decay, we see broad end of storm oscillations in the electric field. </a:t>
            </a:r>
          </a:p>
          <a:p>
            <a:endParaRPr lang="en-US" dirty="0"/>
          </a:p>
          <a:p>
            <a:r>
              <a:rPr lang="en-US" dirty="0"/>
              <a:t>How do the lack of TGFs and glows signal storm decay? </a:t>
            </a:r>
          </a:p>
        </p:txBody>
      </p:sp>
    </p:spTree>
    <p:extLst>
      <p:ext uri="{BB962C8B-B14F-4D97-AF65-F5344CB8AC3E}">
        <p14:creationId xmlns:p14="http://schemas.microsoft.com/office/powerpoint/2010/main" val="35444876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 Ask one of us!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2557" y="1156855"/>
            <a:ext cx="486476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LIP Team POCs</a:t>
            </a:r>
          </a:p>
          <a:p>
            <a:r>
              <a:rPr lang="en-US" dirty="0"/>
              <a:t>Chris Schultz (</a:t>
            </a:r>
            <a:r>
              <a:rPr lang="en-US" dirty="0">
                <a:hlinkClick r:id="rId2"/>
              </a:rPr>
              <a:t>christopher.j.schultz@nasa.gov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Doug Mach (</a:t>
            </a:r>
            <a:r>
              <a:rPr lang="en-US" dirty="0">
                <a:hlinkClick r:id="rId3"/>
              </a:rPr>
              <a:t>dmach@nasa.gov</a:t>
            </a:r>
            <a:r>
              <a:rPr lang="en-US" dirty="0"/>
              <a:t>) </a:t>
            </a:r>
          </a:p>
          <a:p>
            <a:endParaRPr lang="en-US" dirty="0"/>
          </a:p>
          <a:p>
            <a:r>
              <a:rPr lang="en-US" dirty="0"/>
              <a:t>Monte Bateman (</a:t>
            </a:r>
            <a:r>
              <a:rPr lang="en-US" dirty="0">
                <a:hlinkClick r:id="rId4"/>
              </a:rPr>
              <a:t>monte.bateman@nasa.gov</a:t>
            </a:r>
            <a:r>
              <a:rPr lang="en-US" dirty="0"/>
              <a:t>) </a:t>
            </a:r>
          </a:p>
          <a:p>
            <a:endParaRPr lang="en-US" dirty="0"/>
          </a:p>
          <a:p>
            <a:r>
              <a:rPr lang="en-US" dirty="0"/>
              <a:t>Timothy Lang (</a:t>
            </a:r>
            <a:r>
              <a:rPr lang="en-US" dirty="0">
                <a:hlinkClick r:id="rId5"/>
              </a:rPr>
              <a:t>timothy.j.lang@nasa.gov</a:t>
            </a:r>
            <a:r>
              <a:rPr lang="en-US" dirty="0"/>
              <a:t>) </a:t>
            </a:r>
          </a:p>
          <a:p>
            <a:endParaRPr lang="en-US" dirty="0"/>
          </a:p>
          <a:p>
            <a:r>
              <a:rPr lang="en-US" dirty="0"/>
              <a:t>Mason Quick (</a:t>
            </a:r>
            <a:r>
              <a:rPr lang="en-US" dirty="0">
                <a:hlinkClick r:id="rId6"/>
              </a:rPr>
              <a:t>mason.quick@nasa.gov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GHRC DAAC POCs</a:t>
            </a:r>
          </a:p>
          <a:p>
            <a:endParaRPr lang="en-US" dirty="0"/>
          </a:p>
          <a:p>
            <a:r>
              <a:rPr lang="en-US" dirty="0"/>
              <a:t>Leigh Sinclair (</a:t>
            </a:r>
            <a:r>
              <a:rPr lang="en-US" dirty="0">
                <a:hlinkClick r:id="rId7"/>
              </a:rPr>
              <a:t>slb0012@uah.edu</a:t>
            </a:r>
            <a:r>
              <a:rPr lang="en-US" dirty="0"/>
              <a:t>) </a:t>
            </a:r>
          </a:p>
          <a:p>
            <a:endParaRPr lang="en-US" dirty="0"/>
          </a:p>
          <a:p>
            <a:r>
              <a:rPr lang="en-US" dirty="0"/>
              <a:t>Geoffrey Stano (</a:t>
            </a:r>
            <a:r>
              <a:rPr lang="en-US" dirty="0">
                <a:hlinkClick r:id="rId8"/>
              </a:rPr>
              <a:t>gts0007@uah.edu</a:t>
            </a:r>
            <a:r>
              <a:rPr lang="en-US" dirty="0"/>
              <a:t>)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C8734C-0D4F-44F5-B133-FC59C03A3ED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6710" t="20059" r="17231" b="4620"/>
          <a:stretch/>
        </p:blipFill>
        <p:spPr>
          <a:xfrm>
            <a:off x="4883403" y="805934"/>
            <a:ext cx="4260597" cy="56207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0401130-476F-40F7-960E-50F0ECA9CADE}"/>
              </a:ext>
            </a:extLst>
          </p:cNvPr>
          <p:cNvSpPr/>
          <p:nvPr/>
        </p:nvSpPr>
        <p:spPr>
          <a:xfrm>
            <a:off x="938463" y="6426687"/>
            <a:ext cx="75237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https://agupubs.onlinelibrary.wiley.com/doi/epdf/10.1029/2021JD034704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345854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5EE20BC90F444880C68A85099589E0" ma:contentTypeVersion="1" ma:contentTypeDescription="Create a new document." ma:contentTypeScope="" ma:versionID="4ebe12c3534dd80049fab0bbad55ecbf">
  <xsd:schema xmlns:xsd="http://www.w3.org/2001/XMLSchema" xmlns:xs="http://www.w3.org/2001/XMLSchema" xmlns:p="http://schemas.microsoft.com/office/2006/metadata/properties" xmlns:ns2="ce204e60-067e-4038-94f2-854b39719b5c" xmlns:ns3="http://schemas.microsoft.com/sharepoint/v4" targetNamespace="http://schemas.microsoft.com/office/2006/metadata/properties" ma:root="true" ma:fieldsID="a601d6163b8643628f04a1c1ee5b6383" ns2:_="" ns3:_="">
    <xsd:import namespace="ce204e60-067e-4038-94f2-854b39719b5c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204e60-067e-4038-94f2-854b39719b5c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1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e204e60-067e-4038-94f2-854b39719b5c">4SDW4C4EAYDZ-82-434</_dlc_DocId>
    <_dlc_DocIdUrl xmlns="ce204e60-067e-4038-94f2-854b39719b5c">
      <Url>https://sharepoint.msfc.nasa.gov/sites/sciencetech/ZP20/ZP21/ISSLIS/_layouts/15/DocIdRedir.aspx?ID=4SDW4C4EAYDZ-82-434</Url>
      <Description>4SDW4C4EAYDZ-82-434</Description>
    </_dlc_DocIdUrl>
    <IconOverlay xmlns="http://schemas.microsoft.com/sharepoint/v4" xsi:nil="true"/>
  </documentManagement>
</p:properties>
</file>

<file path=customXml/itemProps1.xml><?xml version="1.0" encoding="utf-8"?>
<ds:datastoreItem xmlns:ds="http://schemas.openxmlformats.org/officeDocument/2006/customXml" ds:itemID="{02BF3745-4087-4FE2-85CB-FB5887C14CC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10C1D8EC-A1F5-4665-B555-D65FB12D1B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204e60-067e-4038-94f2-854b39719b5c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DCB5201-9ED6-4F38-B66C-19249D2E549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F66C76D5-3485-4F24-9A7E-8D614B756D14}">
  <ds:schemaRefs>
    <ds:schemaRef ds:uri="http://schemas.microsoft.com/sharepoint/v4"/>
    <ds:schemaRef ds:uri="http://purl.org/dc/terms/"/>
    <ds:schemaRef ds:uri="http://schemas.openxmlformats.org/package/2006/metadata/core-properties"/>
    <ds:schemaRef ds:uri="ce204e60-067e-4038-94f2-854b39719b5c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15990</TotalTime>
  <Words>804</Words>
  <Application>Microsoft Office PowerPoint</Application>
  <PresentationFormat>On-screen Show (4:3)</PresentationFormat>
  <Paragraphs>113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ArialMT</vt:lpstr>
      <vt:lpstr>Calibri</vt:lpstr>
      <vt:lpstr>Calibri-Bold</vt:lpstr>
      <vt:lpstr>Times New Roman</vt:lpstr>
      <vt:lpstr>1_Default Design</vt:lpstr>
      <vt:lpstr>PowerPoint Presentation</vt:lpstr>
      <vt:lpstr>LIP Measurements</vt:lpstr>
      <vt:lpstr>NASA/MSFC Airborne Electric Field Mill</vt:lpstr>
      <vt:lpstr>LIP Mission Performance</vt:lpstr>
      <vt:lpstr>PowerPoint Presentation</vt:lpstr>
      <vt:lpstr>E Field vectors are important and mind bending at times</vt:lpstr>
      <vt:lpstr>20230724</vt:lpstr>
      <vt:lpstr>20230720</vt:lpstr>
      <vt:lpstr>20230712 </vt:lpstr>
      <vt:lpstr>End of Storm Electric Properties</vt:lpstr>
      <vt:lpstr>Questions?  Ask one of us!</vt:lpstr>
    </vt:vector>
  </TitlesOfParts>
  <Company>NASA ODIN/OSF Seat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mklewis</dc:creator>
  <cp:lastModifiedBy>Schultz, Christopher J. (MSFC-ST11)</cp:lastModifiedBy>
  <cp:revision>791</cp:revision>
  <cp:lastPrinted>2014-06-14T00:35:03Z</cp:lastPrinted>
  <dcterms:created xsi:type="dcterms:W3CDTF">2003-11-18T14:48:34Z</dcterms:created>
  <dcterms:modified xsi:type="dcterms:W3CDTF">2023-11-07T15:15:59Z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4b69d1bb-48c8-4c87-a687-bfe6fb0323ee</vt:lpwstr>
  </property>
  <property fmtid="{D5CDD505-2E9C-101B-9397-08002B2CF9AE}" pid="3" name="ContentTypeId">
    <vt:lpwstr>0x0101008D5EE20BC90F444880C68A85099589E0</vt:lpwstr>
  </property>
</Properties>
</file>