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35" r:id="rId4"/>
  </p:sldMasterIdLst>
  <p:notesMasterIdLst>
    <p:notesMasterId r:id="rId27"/>
  </p:notesMasterIdLst>
  <p:handoutMasterIdLst>
    <p:handoutMasterId r:id="rId28"/>
  </p:handoutMasterIdLst>
  <p:sldIdLst>
    <p:sldId id="1987" r:id="rId5"/>
    <p:sldId id="1988" r:id="rId6"/>
    <p:sldId id="37868" r:id="rId7"/>
    <p:sldId id="2100" r:id="rId8"/>
    <p:sldId id="1975" r:id="rId9"/>
    <p:sldId id="5604" r:id="rId10"/>
    <p:sldId id="37867" r:id="rId11"/>
    <p:sldId id="37873" r:id="rId12"/>
    <p:sldId id="37858" r:id="rId13"/>
    <p:sldId id="2099" r:id="rId14"/>
    <p:sldId id="37859" r:id="rId15"/>
    <p:sldId id="37866" r:id="rId16"/>
    <p:sldId id="2019" r:id="rId17"/>
    <p:sldId id="37872" r:id="rId18"/>
    <p:sldId id="5600" r:id="rId19"/>
    <p:sldId id="37860" r:id="rId20"/>
    <p:sldId id="37863" r:id="rId21"/>
    <p:sldId id="37870" r:id="rId22"/>
    <p:sldId id="2309" r:id="rId23"/>
    <p:sldId id="2311" r:id="rId24"/>
    <p:sldId id="37864" r:id="rId25"/>
    <p:sldId id="1938" r:id="rId26"/>
  </p:sldIdLst>
  <p:sldSz cx="12192000" cy="6858000"/>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57BE32-DEE3-811B-0A99-48DB4D359AB5}" name="Gustetic, Jenn (HQ-OA000)" initials="GJ(O" userId="S::jgusteti@ndc.nasa.gov::2048cfdd-9287-49ba-9714-674768184db6" providerId="AD"/>
  <p188:author id="{7996D54A-2D38-110F-7E65-45A0DC1002A9}" name="Nicholas Mercurio" initials="NM" userId="S::nicholas.mercurio@reisystems.com::29892969-4317-4678-9f2e-ccb9e3172157" providerId="AD"/>
  <p188:author id="{66A55885-6FEF-3456-137B-1BB86A64576E}" name="Kimberly Augone" initials="KA" userId="S::kimberly.augone@reisystems.com::18ae7e74-479d-4f54-8254-e686983a9b13" providerId="AD"/>
  <p188:author id="{4B2AD2BE-99C7-093F-9DC2-A2A26837A5D4}" name="Carita O'Rourke" initials="CO" userId="S::carita.orourke@reisystems.com::6be1933a-42c9-47e1-8ba2-21f3124b40d9" providerId="AD"/>
  <p188:author id="{60BF3CC9-A2CF-BC3A-EA40-F88B3FDA8276}" name="Augone, Kimberly G. (ARC-DIB)[REI SYSTEMS INC]" initials="AKG(DSI" userId="S::kaugone@ndc.nasa.gov::d3ad5faa-d07f-4131-8ff1-ef0d30c15f57" providerId="AD"/>
  <p188:author id="{8D1587CB-E092-B37A-20B8-D4384E243AA7}" name="Jeimy Rodriguez" initials="JR" userId="S::jeimy.rodriguez@reisystems.com::042de295-4721-4c37-b9a2-cb8cd4c7bca8" providerId="AD"/>
  <p188:author id="{A4F18ACE-E0E5-A7DD-6DBB-D5FAE01B4590}" name="Kessler, Jason L. (HQ-OA000)" initials="K(" userId="S::jlkessle@ndc.nasa.gov::1f936a6f-f1f5-4a08-91e1-e0d0117a3abd" providerId="AD"/>
  <p188:author id="{92B3C7EE-1375-8761-626A-2E445F88669A}" name="Kvaternik, Kathryn E. (ARC-DIB)" initials="KKE(D" userId="S::kkvatern@ndc.nasa.gov::058f8d3b-3c83-4957-b3a6-4d7b163ac9c6" providerId="AD"/>
  <p188:author id="{99C055FF-63AA-2F73-5893-D78845F7C48D}" name="Cho, Young H. (HQ-MD000)" initials="C(" userId="S::yhcho1@ndc.nasa.gov::f4549429-589b-4438-b27c-1b1fd7c9c4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cClave, Bethany A. (ARC-DIB)" initials="" lastIdx="4" clrIdx="6"/>
  <p:cmAuthor id="1" name="Heather Morgan" initials="HM" lastIdx="23" clrIdx="0"/>
  <p:cmAuthor id="8" name="Kimberly Augone" initials="KA [2]" lastIdx="10" clrIdx="7">
    <p:extLst>
      <p:ext uri="{19B8F6BF-5375-455C-9EA6-DF929625EA0E}">
        <p15:presenceInfo xmlns:p15="http://schemas.microsoft.com/office/powerpoint/2012/main" userId="S::kimberly.augone@reisystems.com::18ae7e74-479d-4f54-8254-e686983a9b13" providerId="AD"/>
      </p:ext>
    </p:extLst>
  </p:cmAuthor>
  <p:cmAuthor id="2" name="Shiva Bhat" initials="SB" lastIdx="10" clrIdx="1"/>
  <p:cmAuthor id="9" name="Nicholas Mercurio" initials="NM" lastIdx="31" clrIdx="8">
    <p:extLst>
      <p:ext uri="{19B8F6BF-5375-455C-9EA6-DF929625EA0E}">
        <p15:presenceInfo xmlns:p15="http://schemas.microsoft.com/office/powerpoint/2012/main" userId="S::nicholas.mercurio@reisystems.com::29892969-4317-4678-9f2e-ccb9e3172157" providerId="AD"/>
      </p:ext>
    </p:extLst>
  </p:cmAuthor>
  <p:cmAuthor id="3" name="Robert Fisher" initials="RF" lastIdx="14" clrIdx="2"/>
  <p:cmAuthor id="10" name="Carita O'Rourke" initials="CO" lastIdx="68" clrIdx="9">
    <p:extLst>
      <p:ext uri="{19B8F6BF-5375-455C-9EA6-DF929625EA0E}">
        <p15:presenceInfo xmlns:p15="http://schemas.microsoft.com/office/powerpoint/2012/main" userId="S::carita.orourke@reisystems.com::6be1933a-42c9-47e1-8ba2-21f3124b40d9" providerId="AD"/>
      </p:ext>
    </p:extLst>
  </p:cmAuthor>
  <p:cmAuthor id="4" name="Jeimy Rodriguez" initials="JR" lastIdx="18" clrIdx="3">
    <p:extLst>
      <p:ext uri="{19B8F6BF-5375-455C-9EA6-DF929625EA0E}">
        <p15:presenceInfo xmlns:p15="http://schemas.microsoft.com/office/powerpoint/2012/main" userId="S::jeimy.rodriguez@reisystems.com::042de295-4721-4c37-b9a2-cb8cd4c7bca8" providerId="AD"/>
      </p:ext>
    </p:extLst>
  </p:cmAuthor>
  <p:cmAuthor id="11" name="Bailey Light" initials="BL" lastIdx="16" clrIdx="10">
    <p:extLst>
      <p:ext uri="{19B8F6BF-5375-455C-9EA6-DF929625EA0E}">
        <p15:presenceInfo xmlns:p15="http://schemas.microsoft.com/office/powerpoint/2012/main" userId="S::bailey.light@reisystems.com::d566ae00-396c-49de-87d4-5b04c0f9b1f5" providerId="AD"/>
      </p:ext>
    </p:extLst>
  </p:cmAuthor>
  <p:cmAuthor id="5" name="Kimberly Augone" initials="KA" lastIdx="44" clrIdx="4">
    <p:extLst>
      <p:ext uri="{19B8F6BF-5375-455C-9EA6-DF929625EA0E}">
        <p15:presenceInfo xmlns:p15="http://schemas.microsoft.com/office/powerpoint/2012/main" userId="S-1-5-21-3139961691-2046080641-2004579825-6701" providerId="AD"/>
      </p:ext>
    </p:extLst>
  </p:cmAuthor>
  <p:cmAuthor id="12" name="McClave, Bethany A. (ARC-DIB)" initials="MBA(" lastIdx="50" clrIdx="11">
    <p:extLst>
      <p:ext uri="{19B8F6BF-5375-455C-9EA6-DF929625EA0E}">
        <p15:presenceInfo xmlns:p15="http://schemas.microsoft.com/office/powerpoint/2012/main" userId="S::bmcclave@ndc.nasa.gov::000dc737-5b16-404d-aa56-c4ab58ad611c" providerId="AD"/>
      </p:ext>
    </p:extLst>
  </p:cmAuthor>
  <p:cmAuthor id="6" name="Carita O'Rourke" initials="" lastIdx="13"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4A148"/>
    <a:srgbClr val="666666"/>
    <a:srgbClr val="858585"/>
    <a:srgbClr val="0066B2"/>
    <a:srgbClr val="595959"/>
    <a:srgbClr val="CDD0D5"/>
    <a:srgbClr val="7F7F7F"/>
    <a:srgbClr val="E9EDF4"/>
    <a:srgbClr val="2C7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0740" tIns="45370" rIns="90740" bIns="4537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36174" y="0"/>
            <a:ext cx="3012329" cy="462120"/>
          </a:xfrm>
          <a:prstGeom prst="rect">
            <a:avLst/>
          </a:prstGeom>
        </p:spPr>
        <p:txBody>
          <a:bodyPr vert="horz" lIns="90740" tIns="45370" rIns="90740" bIns="45370" rtlCol="0"/>
          <a:lstStyle>
            <a:lvl1pPr algn="r">
              <a:defRPr sz="1200">
                <a:latin typeface="Arial" charset="0"/>
              </a:defRPr>
            </a:lvl1pPr>
          </a:lstStyle>
          <a:p>
            <a:pPr>
              <a:defRPr/>
            </a:pPr>
            <a:fld id="{9B13B9C5-7B53-49B3-8292-43D6BCD9DA1C}" type="datetimeFigureOut">
              <a:rPr lang="en-US"/>
              <a:pPr>
                <a:defRPr/>
              </a:pPr>
              <a:t>11/7/23</a:t>
            </a:fld>
            <a:endParaRPr lang="en-US"/>
          </a:p>
        </p:txBody>
      </p:sp>
      <p:sp>
        <p:nvSpPr>
          <p:cNvPr id="4" name="Footer Placeholder 3"/>
          <p:cNvSpPr>
            <a:spLocks noGrp="1"/>
          </p:cNvSpPr>
          <p:nvPr>
            <p:ph type="ftr" sz="quarter" idx="2"/>
          </p:nvPr>
        </p:nvSpPr>
        <p:spPr>
          <a:xfrm>
            <a:off x="1" y="8772379"/>
            <a:ext cx="3012329" cy="462120"/>
          </a:xfrm>
          <a:prstGeom prst="rect">
            <a:avLst/>
          </a:prstGeom>
        </p:spPr>
        <p:txBody>
          <a:bodyPr vert="horz" lIns="90740" tIns="45370" rIns="90740" bIns="4537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36174" y="8772379"/>
            <a:ext cx="3012329" cy="462120"/>
          </a:xfrm>
          <a:prstGeom prst="rect">
            <a:avLst/>
          </a:prstGeom>
        </p:spPr>
        <p:txBody>
          <a:bodyPr vert="horz" lIns="90740" tIns="45370" rIns="90740" bIns="45370" rtlCol="0" anchor="b"/>
          <a:lstStyle>
            <a:lvl1pPr algn="r">
              <a:defRPr sz="1200">
                <a:latin typeface="Arial" charset="0"/>
              </a:defRPr>
            </a:lvl1pPr>
          </a:lstStyle>
          <a:p>
            <a:pPr>
              <a:defRPr/>
            </a:pPr>
            <a:fld id="{689D3571-26C6-419B-9813-E29E1C0642FF}" type="slidenum">
              <a:rPr lang="en-US"/>
              <a:pPr>
                <a:defRPr/>
              </a:pPr>
              <a:t>‹#›</a:t>
            </a:fld>
            <a:endParaRPr lang="en-US"/>
          </a:p>
        </p:txBody>
      </p:sp>
    </p:spTree>
    <p:extLst>
      <p:ext uri="{BB962C8B-B14F-4D97-AF65-F5344CB8AC3E}">
        <p14:creationId xmlns:p14="http://schemas.microsoft.com/office/powerpoint/2010/main" val="64354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1" y="0"/>
            <a:ext cx="3012329" cy="460542"/>
          </a:xfrm>
          <a:prstGeom prst="rect">
            <a:avLst/>
          </a:prstGeom>
          <a:noFill/>
          <a:ln w="9525">
            <a:noFill/>
            <a:miter lim="800000"/>
            <a:headEnd/>
            <a:tailEnd/>
          </a:ln>
          <a:effectLst/>
        </p:spPr>
        <p:txBody>
          <a:bodyPr vert="horz" wrap="square" lIns="91568" tIns="45782" rIns="91568" bIns="45782" numCol="1" anchor="t" anchorCtr="0" compatLnSpc="1">
            <a:prstTxWarp prst="textNoShape">
              <a:avLst/>
            </a:prstTxWarp>
          </a:bodyPr>
          <a:lstStyle>
            <a:lvl1pPr>
              <a:defRPr sz="1100">
                <a:latin typeface="Arial" charset="0"/>
              </a:defRPr>
            </a:lvl1pPr>
          </a:lstStyle>
          <a:p>
            <a:pPr>
              <a:defRPr/>
            </a:pPr>
            <a:endParaRPr lang="en-US"/>
          </a:p>
        </p:txBody>
      </p:sp>
      <p:sp>
        <p:nvSpPr>
          <p:cNvPr id="61443" name="Rectangle 3"/>
          <p:cNvSpPr>
            <a:spLocks noGrp="1" noChangeArrowheads="1"/>
          </p:cNvSpPr>
          <p:nvPr>
            <p:ph type="dt" idx="1"/>
          </p:nvPr>
        </p:nvSpPr>
        <p:spPr bwMode="auto">
          <a:xfrm>
            <a:off x="3936174" y="0"/>
            <a:ext cx="3012329" cy="460542"/>
          </a:xfrm>
          <a:prstGeom prst="rect">
            <a:avLst/>
          </a:prstGeom>
          <a:noFill/>
          <a:ln w="9525">
            <a:noFill/>
            <a:miter lim="800000"/>
            <a:headEnd/>
            <a:tailEnd/>
          </a:ln>
          <a:effectLst/>
        </p:spPr>
        <p:txBody>
          <a:bodyPr vert="horz" wrap="square" lIns="91568" tIns="45782" rIns="91568" bIns="45782" numCol="1" anchor="t" anchorCtr="0" compatLnSpc="1">
            <a:prstTxWarp prst="textNoShape">
              <a:avLst/>
            </a:prstTxWarp>
          </a:bodyPr>
          <a:lstStyle>
            <a:lvl1pPr algn="r">
              <a:defRPr sz="11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396875" y="693738"/>
            <a:ext cx="6156325" cy="3463925"/>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95637" y="4387767"/>
            <a:ext cx="5558801" cy="4154341"/>
          </a:xfrm>
          <a:prstGeom prst="rect">
            <a:avLst/>
          </a:prstGeom>
          <a:noFill/>
          <a:ln w="9525">
            <a:noFill/>
            <a:miter lim="800000"/>
            <a:headEnd/>
            <a:tailEnd/>
          </a:ln>
          <a:effectLst/>
        </p:spPr>
        <p:txBody>
          <a:bodyPr vert="horz" wrap="square" lIns="91568" tIns="45782" rIns="91568" bIns="457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446" name="Rectangle 6"/>
          <p:cNvSpPr>
            <a:spLocks noGrp="1" noChangeArrowheads="1"/>
          </p:cNvSpPr>
          <p:nvPr>
            <p:ph type="ftr" sz="quarter" idx="4"/>
          </p:nvPr>
        </p:nvSpPr>
        <p:spPr bwMode="auto">
          <a:xfrm>
            <a:off x="1" y="8773956"/>
            <a:ext cx="3012329" cy="460542"/>
          </a:xfrm>
          <a:prstGeom prst="rect">
            <a:avLst/>
          </a:prstGeom>
          <a:noFill/>
          <a:ln w="9525">
            <a:noFill/>
            <a:miter lim="800000"/>
            <a:headEnd/>
            <a:tailEnd/>
          </a:ln>
          <a:effectLst/>
        </p:spPr>
        <p:txBody>
          <a:bodyPr vert="horz" wrap="square" lIns="91568" tIns="45782" rIns="91568" bIns="45782" numCol="1" anchor="b" anchorCtr="0" compatLnSpc="1">
            <a:prstTxWarp prst="textNoShape">
              <a:avLst/>
            </a:prstTxWarp>
          </a:bodyPr>
          <a:lstStyle>
            <a:lvl1pPr>
              <a:defRPr sz="1100">
                <a:latin typeface="Arial" charset="0"/>
              </a:defRPr>
            </a:lvl1pPr>
          </a:lstStyle>
          <a:p>
            <a:pPr>
              <a:defRPr/>
            </a:pPr>
            <a:endParaRPr lang="en-US"/>
          </a:p>
        </p:txBody>
      </p:sp>
      <p:sp>
        <p:nvSpPr>
          <p:cNvPr id="61447" name="Rectangle 7"/>
          <p:cNvSpPr>
            <a:spLocks noGrp="1" noChangeArrowheads="1"/>
          </p:cNvSpPr>
          <p:nvPr>
            <p:ph type="sldNum" sz="quarter" idx="5"/>
          </p:nvPr>
        </p:nvSpPr>
        <p:spPr bwMode="auto">
          <a:xfrm>
            <a:off x="3936174" y="8773956"/>
            <a:ext cx="3012329" cy="460542"/>
          </a:xfrm>
          <a:prstGeom prst="rect">
            <a:avLst/>
          </a:prstGeom>
          <a:noFill/>
          <a:ln w="9525">
            <a:noFill/>
            <a:miter lim="800000"/>
            <a:headEnd/>
            <a:tailEnd/>
          </a:ln>
          <a:effectLst/>
        </p:spPr>
        <p:txBody>
          <a:bodyPr vert="horz" wrap="square" lIns="91568" tIns="45782" rIns="91568" bIns="45782" numCol="1" anchor="b" anchorCtr="0" compatLnSpc="1">
            <a:prstTxWarp prst="textNoShape">
              <a:avLst/>
            </a:prstTxWarp>
          </a:bodyPr>
          <a:lstStyle>
            <a:lvl1pPr algn="r">
              <a:defRPr sz="1100">
                <a:latin typeface="Arial" charset="0"/>
              </a:defRPr>
            </a:lvl1pPr>
          </a:lstStyle>
          <a:p>
            <a:pPr>
              <a:defRPr/>
            </a:pPr>
            <a:fld id="{537FD631-0FB2-466D-8005-A0F7F824E106}" type="slidenum">
              <a:rPr lang="en-US"/>
              <a:pPr>
                <a:defRPr/>
              </a:pPr>
              <a:t>‹#›</a:t>
            </a:fld>
            <a:endParaRPr lang="en-US"/>
          </a:p>
        </p:txBody>
      </p:sp>
    </p:spTree>
    <p:extLst>
      <p:ext uri="{BB962C8B-B14F-4D97-AF65-F5344CB8AC3E}">
        <p14:creationId xmlns:p14="http://schemas.microsoft.com/office/powerpoint/2010/main" val="3176653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7FD631-0FB2-466D-8005-A0F7F824E106}" type="slidenum">
              <a:rPr lang="en-US" smtClean="0"/>
              <a:pPr>
                <a:defRPr/>
              </a:pPr>
              <a:t>1</a:t>
            </a:fld>
            <a:endParaRPr lang="en-US"/>
          </a:p>
        </p:txBody>
      </p:sp>
    </p:spTree>
    <p:extLst>
      <p:ext uri="{BB962C8B-B14F-4D97-AF65-F5344CB8AC3E}">
        <p14:creationId xmlns:p14="http://schemas.microsoft.com/office/powerpoint/2010/main" val="102423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The NASA SBIR/STTR program is in its second year offering SBIR Ignite—a new way for small businesses that have a commercially-viable technology idea to use NASA as a stepping stone in their path towards commercial success. With a greater emphasis on commercialization, SBIR Ignite funds U.S. early-stage, high-risk technology development to help make companies and their technologies more attractive to private sector investors, customers, and partners.</a:t>
            </a:r>
            <a:endParaRPr lang="en-US" sz="11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Note that this is an opportunity offered exclusively to small businesses through SBIR right now; there is no STTR equivalent.</a:t>
            </a:r>
            <a:endParaRPr lang="en-US" sz="11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What makes Ignite different from the program’s mainline solicitation? A few things.</a:t>
            </a:r>
            <a:endParaRPr lang="en-US" sz="110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rPr>
              <a:t>First is the heightened focus on commercialization.  While the NASA SBIR/STTR Phase I solicitations also evaluate commercial potential and feasibility, many technologies address a specific NASA challenge or need and have a goal of getting infused into a NASA mission or being sustained with NASA as a key customer. The Ignite solicitation seeks technologies that will stimulate the market and where NASA is not the primary customer. </a:t>
            </a:r>
            <a:endParaRPr lang="en-US" sz="110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rPr>
              <a:t>The solicitation and submission processes are also different—there are fewer topics, a less prescriptive solicitation, a shorter proposal, and an accelerated award schedule.</a:t>
            </a:r>
            <a:endParaRPr lang="en-US" sz="110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rPr>
              <a:t>But, while these differences exist, the phases and funding amounts are the same as the mainline—up to $150K in Phase I, $850K in Phase II, etc.</a:t>
            </a:r>
            <a:endParaRPr lang="en-US" sz="11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rPr>
              <a:t>The next SBIR Ignite solicitation is expected to open this summer.</a:t>
            </a:r>
            <a:endParaRPr lang="en-US" sz="110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CC90447C-2D30-46C0-8D09-7CE3E18EFF50}" type="slidenum">
              <a:rPr lang="en-US" smtClean="0"/>
              <a:t>15</a:t>
            </a:fld>
            <a:endParaRPr lang="en-US"/>
          </a:p>
        </p:txBody>
      </p:sp>
    </p:spTree>
    <p:extLst>
      <p:ext uri="{BB962C8B-B14F-4D97-AF65-F5344CB8AC3E}">
        <p14:creationId xmlns:p14="http://schemas.microsoft.com/office/powerpoint/2010/main" val="288166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t>Feedback from past program participants indicated that one of the persistent challenges faced when applying to STTR is the need to both build a partnership and co-create a strong technology proposal so quickly. The M-PLAN planning grants intend to address that challenge by cultivating partnerships and enabling the two sides to engage in substantive conversations about shared areas of interest, goals, and long-term outcomes before applying for a Phase I award.</a:t>
            </a:r>
            <a:endParaRPr lang="en-US" i="1"/>
          </a:p>
          <a:p>
            <a:endParaRPr lang="en-US"/>
          </a:p>
        </p:txBody>
      </p:sp>
      <p:sp>
        <p:nvSpPr>
          <p:cNvPr id="4" name="Slide Number Placeholder 3"/>
          <p:cNvSpPr>
            <a:spLocks noGrp="1"/>
          </p:cNvSpPr>
          <p:nvPr>
            <p:ph type="sldNum" sz="quarter" idx="5"/>
          </p:nvPr>
        </p:nvSpPr>
        <p:spPr/>
        <p:txBody>
          <a:bodyPr/>
          <a:lstStyle/>
          <a:p>
            <a:pPr>
              <a:defRPr/>
            </a:pPr>
            <a:fld id="{537FD631-0FB2-466D-8005-A0F7F824E106}" type="slidenum">
              <a:rPr lang="en-US" smtClean="0"/>
              <a:pPr>
                <a:defRPr/>
              </a:pPr>
              <a:t>16</a:t>
            </a:fld>
            <a:endParaRPr lang="en-US"/>
          </a:p>
        </p:txBody>
      </p:sp>
    </p:spTree>
    <p:extLst>
      <p:ext uri="{BB962C8B-B14F-4D97-AF65-F5344CB8AC3E}">
        <p14:creationId xmlns:p14="http://schemas.microsoft.com/office/powerpoint/2010/main" val="1533016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you all know, CAPSTONE will be the first spacecraft to fly a unique orbit around the Moon that will be used for Gateway, NASA’s future Moon-orbiting outpost. This mission is owned and operated by former SBIR awardee Advanced Space, LLC, based in Westminster, CO. </a:t>
            </a:r>
            <a:r>
              <a:rPr lang="en-US" b="0" i="0">
                <a:solidFill>
                  <a:srgbClr val="000000"/>
                </a:solidFill>
                <a:effectLst/>
                <a:latin typeface="Helvetica Neue"/>
              </a:rPr>
              <a:t>Advanced Space began working with the NASA SBIR program in 2015 and since then has received 18 SBIR/STTR contracts to fund a host of projects. </a:t>
            </a:r>
            <a:endParaRPr lang="en-US"/>
          </a:p>
          <a:p>
            <a:pPr marL="171450" indent="-171450">
              <a:buFont typeface="Arial" panose="020B0604020202020204" pitchFamily="34" charset="0"/>
              <a:buChar char="•"/>
            </a:pPr>
            <a:r>
              <a:rPr lang="en-US"/>
              <a:t>For example, a key software being tested on the mission – the Cislunar Autonomous Positioning System (or CAPS) – was developed by Advanced Space through NASA’s SBIR program. CAPS will allow future spacecraft to determine their location without having to rely exclusively on tracking from Earth, allowing them to perform on their own without needing as much support from the ground.</a:t>
            </a:r>
          </a:p>
          <a:p>
            <a:pPr marL="171450" indent="-171450">
              <a:buFont typeface="Arial" panose="020B0604020202020204" pitchFamily="34" charset="0"/>
              <a:buChar char="•"/>
            </a:pPr>
            <a:r>
              <a:rPr lang="en-US"/>
              <a:t>Advanced Space’s work on CAPSTONE was also supported by a NASA SBIR Phase III contract funded by NASA’s Small Spacecraft Technology Program. The company has also received support for other initiatives through STTR.</a:t>
            </a:r>
          </a:p>
          <a:p>
            <a:pPr marL="171450" indent="-171450">
              <a:buFont typeface="Arial" panose="020B0604020202020204" pitchFamily="34" charset="0"/>
              <a:buChar char="•"/>
            </a:pPr>
            <a:r>
              <a:rPr lang="en-US"/>
              <a:t>Many of the other partners on CAPSTONE are alums of NASA’s SBIR/STTR program as well, including companies like Stellar Exploration, Inc., who received SBIR funding that led to the development and building of CAPSTONE’s propulsion system. When CAPSTONE launches, it will demonstrate the advantages of NASA’s investments in small business collaborations and represent a starting point for the next stage of lunar exploration.</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a:highlight>
                  <a:srgbClr val="FFFF00"/>
                </a:highlight>
              </a:rPr>
              <a:t>I want to share a quote that we have found especially meaningful from Chris Baker, the Program Executive of both </a:t>
            </a:r>
            <a:r>
              <a:rPr lang="en-US" sz="1200" i="0">
                <a:solidFill>
                  <a:srgbClr val="000000"/>
                </a:solidFill>
                <a:effectLst/>
                <a:highlight>
                  <a:srgbClr val="FFFF00"/>
                </a:highlight>
                <a:latin typeface="Arial" panose="020B0604020202020204" pitchFamily="34" charset="0"/>
                <a:ea typeface="Calibri" panose="020F0502020204030204" pitchFamily="34" charset="0"/>
              </a:rPr>
              <a:t>Small Spacecraft Technology Program and the Flight Opportunities Program.</a:t>
            </a:r>
            <a:r>
              <a:rPr lang="en-US" i="0">
                <a:highlight>
                  <a:srgbClr val="FFFF00"/>
                </a:highlight>
              </a:rPr>
              <a:t> </a:t>
            </a:r>
            <a:r>
              <a:rPr lang="en-US" sz="1800" b="1" i="1">
                <a:solidFill>
                  <a:srgbClr val="195670"/>
                </a:solidFill>
                <a:effectLst/>
                <a:highlight>
                  <a:srgbClr val="FFFF00"/>
                </a:highlight>
                <a:latin typeface="Arial" panose="020B0604020202020204" pitchFamily="34" charset="0"/>
                <a:ea typeface="Calibri" panose="020F0502020204030204" pitchFamily="34" charset="0"/>
              </a:rPr>
              <a:t>“The interplay between small businesses and small spacecraft has driven this industry. These innovative, faster, lower cost missions simply would not exist without the leadership of the small business, start-up, and academic communities.” </a:t>
            </a:r>
            <a:endParaRPr lang="en-US">
              <a:highlight>
                <a:srgbClr val="FFFF00"/>
              </a:highlight>
            </a:endParaRPr>
          </a:p>
          <a:p>
            <a:pPr marL="171450" indent="-171450">
              <a:buFont typeface="Arial" panose="020B0604020202020204" pitchFamily="34" charset="0"/>
              <a:buChar char="•"/>
            </a:pPr>
            <a:r>
              <a:rPr lang="en-US" i="1"/>
              <a:t>Notes on the other two “commercial partners” listed on the slide: </a:t>
            </a:r>
          </a:p>
          <a:p>
            <a:pPr marL="628650" lvl="1" indent="-171450">
              <a:buFont typeface="Arial" panose="020B0604020202020204" pitchFamily="34" charset="0"/>
              <a:buChar char="•"/>
            </a:pPr>
            <a:r>
              <a:rPr lang="en-US" i="1"/>
              <a:t>Rocket Lab received nearly $100,000 in SBIR funding from the Department of Defense in 2015 which led to their ability to use their launch complex in New Zealand to send the CubeSat beyond Earth</a:t>
            </a:r>
          </a:p>
          <a:p>
            <a:pPr marL="628650" lvl="1" indent="-171450">
              <a:buFont typeface="Arial" panose="020B0604020202020204" pitchFamily="34" charset="0"/>
              <a:buChar char="•"/>
            </a:pPr>
            <a:r>
              <a:rPr lang="en-US" i="1"/>
              <a:t>Terran Orbital Corp developed the CubeSat that is used on CAPSTONE and their contributions are “supported in partnership with Advanced Space through its SBIR contract”; they are also a recipient of seven SBIR/STTR contracts with NASA for other projects</a:t>
            </a:r>
          </a:p>
        </p:txBody>
      </p:sp>
      <p:sp>
        <p:nvSpPr>
          <p:cNvPr id="4" name="Slide Number Placeholder 3"/>
          <p:cNvSpPr>
            <a:spLocks noGrp="1"/>
          </p:cNvSpPr>
          <p:nvPr>
            <p:ph type="sldNum" sz="quarter" idx="5"/>
          </p:nvPr>
        </p:nvSpPr>
        <p:spPr/>
        <p:txBody>
          <a:bodyPr/>
          <a:lstStyle/>
          <a:p>
            <a:pPr>
              <a:defRPr/>
            </a:pPr>
            <a:fld id="{537FD631-0FB2-466D-8005-A0F7F824E106}" type="slidenum">
              <a:rPr lang="en-US" smtClean="0"/>
              <a:pPr>
                <a:defRPr/>
              </a:pPr>
              <a:t>18</a:t>
            </a:fld>
            <a:endParaRPr lang="en-US"/>
          </a:p>
        </p:txBody>
      </p:sp>
    </p:spTree>
    <p:extLst>
      <p:ext uri="{BB962C8B-B14F-4D97-AF65-F5344CB8AC3E}">
        <p14:creationId xmlns:p14="http://schemas.microsoft.com/office/powerpoint/2010/main" val="2924073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7FD631-0FB2-466D-8005-A0F7F824E106}" type="slidenum">
              <a:rPr kumimoji="0" lang="en-US"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1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24806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example of the impact we’re making for everyday Americans--offering new items for them to buy in the grocery store and feed their families. If you have a Sprouts or Whole Foods around you, you may be able to find their cream cheese or vegan breakfast patties!</a:t>
            </a:r>
          </a:p>
        </p:txBody>
      </p:sp>
      <p:sp>
        <p:nvSpPr>
          <p:cNvPr id="4" name="Slide Number Placeholder 3"/>
          <p:cNvSpPr>
            <a:spLocks noGrp="1"/>
          </p:cNvSpPr>
          <p:nvPr>
            <p:ph type="sldNum" sz="quarter" idx="5"/>
          </p:nvPr>
        </p:nvSpPr>
        <p:spPr/>
        <p:txBody>
          <a:bodyPr/>
          <a:lstStyle/>
          <a:p>
            <a:pPr>
              <a:defRPr/>
            </a:pPr>
            <a:fld id="{537FD631-0FB2-466D-8005-A0F7F824E106}" type="slidenum">
              <a:rPr lang="en-US" smtClean="0"/>
              <a:pPr>
                <a:defRPr/>
              </a:pPr>
              <a:t>21</a:t>
            </a:fld>
            <a:endParaRPr lang="en-US"/>
          </a:p>
        </p:txBody>
      </p:sp>
    </p:spTree>
    <p:extLst>
      <p:ext uri="{BB962C8B-B14F-4D97-AF65-F5344CB8AC3E}">
        <p14:creationId xmlns:p14="http://schemas.microsoft.com/office/powerpoint/2010/main" val="88111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7FD631-0FB2-466D-8005-A0F7F824E106}" type="slidenum">
              <a:rPr lang="en-US" smtClean="0"/>
              <a:pPr>
                <a:defRPr/>
              </a:pPr>
              <a:t>22</a:t>
            </a:fld>
            <a:endParaRPr lang="en-US"/>
          </a:p>
        </p:txBody>
      </p:sp>
    </p:spTree>
    <p:extLst>
      <p:ext uri="{BB962C8B-B14F-4D97-AF65-F5344CB8AC3E}">
        <p14:creationId xmlns:p14="http://schemas.microsoft.com/office/powerpoint/2010/main" val="57915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7FD631-0FB2-466D-8005-A0F7F824E106}" type="slidenum">
              <a:rPr lang="en-US" smtClean="0"/>
              <a:pPr>
                <a:defRPr/>
              </a:pPr>
              <a:t>2</a:t>
            </a:fld>
            <a:endParaRPr lang="en-US"/>
          </a:p>
        </p:txBody>
      </p:sp>
    </p:spTree>
    <p:extLst>
      <p:ext uri="{BB962C8B-B14F-4D97-AF65-F5344CB8AC3E}">
        <p14:creationId xmlns:p14="http://schemas.microsoft.com/office/powerpoint/2010/main" val="860602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As a quick centering, these are the opportunities for funding that we currently offer….</a:t>
            </a:r>
            <a:endParaRPr lang="en-US" sz="1100">
              <a:effectLst/>
              <a:latin typeface="Calibri" panose="020F0502020204030204" pitchFamily="34" charset="0"/>
              <a:ea typeface="Calibri" panose="020F0502020204030204" pitchFamily="34" charset="0"/>
            </a:endParaRPr>
          </a:p>
          <a:p>
            <a:endParaRPr lang="en-US" i="1"/>
          </a:p>
        </p:txBody>
      </p:sp>
      <p:sp>
        <p:nvSpPr>
          <p:cNvPr id="4" name="Slide Number Placeholder 3"/>
          <p:cNvSpPr>
            <a:spLocks noGrp="1"/>
          </p:cNvSpPr>
          <p:nvPr>
            <p:ph type="sldNum" sz="quarter" idx="5"/>
          </p:nvPr>
        </p:nvSpPr>
        <p:spPr/>
        <p:txBody>
          <a:bodyPr/>
          <a:lstStyle/>
          <a:p>
            <a:pPr>
              <a:defRPr/>
            </a:pPr>
            <a:fld id="{537FD631-0FB2-466D-8005-A0F7F824E106}" type="slidenum">
              <a:rPr lang="en-US" smtClean="0"/>
              <a:pPr>
                <a:defRPr/>
              </a:pPr>
              <a:t>4</a:t>
            </a:fld>
            <a:endParaRPr lang="en-US"/>
          </a:p>
        </p:txBody>
      </p:sp>
    </p:spTree>
    <p:extLst>
      <p:ext uri="{BB962C8B-B14F-4D97-AF65-F5344CB8AC3E}">
        <p14:creationId xmlns:p14="http://schemas.microsoft.com/office/powerpoint/2010/main" val="365480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a:defRPr/>
            </a:pPr>
            <a:fld id="{537FD631-0FB2-466D-8005-A0F7F824E106}" type="slidenum">
              <a:rPr lang="en-US" smtClean="0"/>
              <a:pPr>
                <a:defRPr/>
              </a:pPr>
              <a:t>5</a:t>
            </a:fld>
            <a:endParaRPr lang="en-US"/>
          </a:p>
        </p:txBody>
      </p:sp>
    </p:spTree>
    <p:extLst>
      <p:ext uri="{BB962C8B-B14F-4D97-AF65-F5344CB8AC3E}">
        <p14:creationId xmlns:p14="http://schemas.microsoft.com/office/powerpoint/2010/main" val="117010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b="0" i="0" dirty="0">
                <a:solidFill>
                  <a:srgbClr val="000000"/>
                </a:solidFill>
                <a:effectLst/>
                <a:latin typeface="Open Sans"/>
                <a:ea typeface="Open Sans"/>
                <a:cs typeface="Open Sans"/>
              </a:rPr>
              <a:t>Last year, in addition to our 2022 Phase I solicitations, we debuted a new solicitation: NASA SBIR Ignite, which we’re proud to be offering again this year!</a:t>
            </a:r>
          </a:p>
          <a:p>
            <a:pPr marL="171450" indent="-171450" eaLnBrk="1" fontAlgn="auto" hangingPunct="1">
              <a:spcBef>
                <a:spcPts val="0"/>
              </a:spcBef>
              <a:spcAft>
                <a:spcPts val="0"/>
              </a:spcAft>
              <a:buFont typeface="Arial" panose="020B0604020202020204" pitchFamily="34" charset="0"/>
              <a:buChar char="•"/>
              <a:defRPr/>
            </a:pPr>
            <a:r>
              <a:rPr lang="en-US" dirty="0">
                <a:latin typeface="Arial"/>
                <a:cs typeface="Arial"/>
              </a:rPr>
              <a:t>As we’ve discussed, t</a:t>
            </a:r>
            <a:r>
              <a:rPr lang="en-US" b="0" i="0" dirty="0">
                <a:solidFill>
                  <a:srgbClr val="000000"/>
                </a:solidFill>
                <a:effectLst/>
                <a:latin typeface="Open Sans"/>
                <a:ea typeface="Open Sans"/>
                <a:cs typeface="Open Sans"/>
              </a:rPr>
              <a:t>he NASA SBIR/STTR program funds the research, development, and demonstration of innovative technologies that fulfill NASA needs as described in the annual solicitations </a:t>
            </a:r>
            <a:r>
              <a:rPr lang="en-US" b="0" i="1" dirty="0">
                <a:solidFill>
                  <a:srgbClr val="000000"/>
                </a:solidFill>
                <a:effectLst/>
                <a:latin typeface="Open Sans"/>
                <a:ea typeface="Open Sans"/>
                <a:cs typeface="Open Sans"/>
              </a:rPr>
              <a:t>and</a:t>
            </a:r>
            <a:r>
              <a:rPr lang="en-US" b="0" i="0" dirty="0">
                <a:solidFill>
                  <a:srgbClr val="000000"/>
                </a:solidFill>
                <a:effectLst/>
                <a:latin typeface="Open Sans"/>
                <a:ea typeface="Open Sans"/>
                <a:cs typeface="Open Sans"/>
              </a:rPr>
              <a:t> have significant potential for successful commercialization.</a:t>
            </a:r>
          </a:p>
          <a:p>
            <a:pPr marL="171450" indent="-171450">
              <a:buFont typeface="Arial" panose="020B0604020202020204" pitchFamily="34" charset="0"/>
              <a:buChar char="•"/>
            </a:pPr>
            <a:r>
              <a:rPr lang="en-US" b="0" i="0" dirty="0">
                <a:solidFill>
                  <a:srgbClr val="000000"/>
                </a:solidFill>
                <a:effectLst/>
                <a:latin typeface="Open Sans"/>
                <a:ea typeface="Open Sans"/>
                <a:cs typeface="Open Sans"/>
              </a:rPr>
              <a:t>You can see some of the key differences between the two solicitations on this slide. But at a high level: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Open Sans"/>
                <a:ea typeface="Open Sans"/>
                <a:cs typeface="Open Sans"/>
              </a:rPr>
              <a:t>The NASA SBIR Ignite solicitation is focused on commercialization. While the NASA SBIR/STTR Phase I solicitations also evaluate commercial potential and feasibility, many technologies address a specific NASA challenge or need and have a goal of getting infused into a NASA mission or being sustained with NASA as a key customer. The NASA Ignite solicitation seeks technologies that will stimulate the market and where NASA is not the primary customer.</a:t>
            </a:r>
          </a:p>
          <a:p>
            <a:pPr marL="171450" indent="-171450" eaLnBrk="1" fontAlgn="auto" hangingPunct="1">
              <a:spcBef>
                <a:spcPts val="1200"/>
              </a:spcBef>
              <a:spcAft>
                <a:spcPts val="600"/>
              </a:spcAft>
              <a:buFont typeface="Arial" panose="020B0604020202020204" pitchFamily="34" charset="0"/>
              <a:buChar char="•"/>
              <a:defRPr/>
            </a:pPr>
            <a:r>
              <a:rPr lang="en-US" dirty="0">
                <a:latin typeface="Arial"/>
                <a:cs typeface="Arial"/>
              </a:rPr>
              <a:t>Some of the key differences between Ignite and the mainline solicitation are...</a:t>
            </a:r>
            <a:endParaRPr lang="en-US" dirty="0">
              <a:cs typeface="Arial"/>
            </a:endParaRPr>
          </a:p>
          <a:p>
            <a:pPr marL="628650" lvl="1" indent="-171450">
              <a:spcBef>
                <a:spcPts val="0"/>
              </a:spcBef>
              <a:spcAft>
                <a:spcPts val="600"/>
              </a:spcAft>
              <a:buFont typeface="Arial" panose="020B0604020202020204" pitchFamily="34" charset="0"/>
              <a:buChar char="•"/>
              <a:defRPr/>
            </a:pPr>
            <a:r>
              <a:rPr lang="en-US" b="1" dirty="0">
                <a:latin typeface="Arial"/>
                <a:cs typeface="Arial"/>
              </a:rPr>
              <a:t>Commercialization: </a:t>
            </a:r>
            <a:r>
              <a:rPr lang="en-US" b="0" dirty="0">
                <a:latin typeface="Arial"/>
                <a:cs typeface="Arial"/>
              </a:rPr>
              <a:t>Ignite s</a:t>
            </a:r>
            <a:r>
              <a:rPr lang="en-US" dirty="0">
                <a:latin typeface="Arial"/>
                <a:cs typeface="Arial"/>
              </a:rPr>
              <a:t>eeks tech that will stimulate the market and for which NASA is not the primary customer.</a:t>
            </a:r>
          </a:p>
          <a:p>
            <a:pPr marL="628650" lvl="1" indent="-171450">
              <a:spcBef>
                <a:spcPts val="0"/>
              </a:spcBef>
              <a:spcAft>
                <a:spcPts val="600"/>
              </a:spcAft>
              <a:buFont typeface="Arial" panose="020B0604020202020204" pitchFamily="34" charset="0"/>
              <a:buChar char="•"/>
              <a:defRPr/>
            </a:pPr>
            <a:r>
              <a:rPr lang="en-US" b="1" dirty="0">
                <a:latin typeface="Arial"/>
                <a:cs typeface="Arial"/>
              </a:rPr>
              <a:t>Engagement: </a:t>
            </a:r>
            <a:r>
              <a:rPr lang="en-US" b="0" dirty="0">
                <a:latin typeface="Arial"/>
                <a:cs typeface="Arial"/>
              </a:rPr>
              <a:t>Ignite i</a:t>
            </a:r>
            <a:r>
              <a:rPr lang="en-US" dirty="0">
                <a:latin typeface="Arial"/>
                <a:cs typeface="Arial"/>
              </a:rPr>
              <a:t>ncludes direct engagement with a panel of experts for down-selected companies.</a:t>
            </a:r>
          </a:p>
          <a:p>
            <a:pPr marL="628650" lvl="1" indent="-171450">
              <a:spcBef>
                <a:spcPts val="0"/>
              </a:spcBef>
              <a:spcAft>
                <a:spcPts val="600"/>
              </a:spcAft>
              <a:buFont typeface="Arial" panose="020B0604020202020204" pitchFamily="34" charset="0"/>
              <a:buChar char="•"/>
              <a:defRPr/>
            </a:pPr>
            <a:r>
              <a:rPr lang="en-US" b="1" dirty="0">
                <a:latin typeface="Arial"/>
                <a:cs typeface="Arial"/>
              </a:rPr>
              <a:t>Topics: </a:t>
            </a:r>
            <a:r>
              <a:rPr lang="en-US" b="0" dirty="0">
                <a:latin typeface="Arial"/>
                <a:cs typeface="Arial"/>
              </a:rPr>
              <a:t>Ignite f</a:t>
            </a:r>
            <a:r>
              <a:rPr lang="en-US" dirty="0">
                <a:latin typeface="Arial"/>
                <a:cs typeface="Arial"/>
              </a:rPr>
              <a:t>eatures a select few topics relevant to emerging commercial markets in aerospace.</a:t>
            </a:r>
          </a:p>
          <a:p>
            <a:pPr marL="628650" lvl="1" indent="-171450">
              <a:spcBef>
                <a:spcPts val="0"/>
              </a:spcBef>
              <a:spcAft>
                <a:spcPts val="600"/>
              </a:spcAft>
              <a:buFont typeface="Arial" panose="020B0604020202020204" pitchFamily="34" charset="0"/>
              <a:buChar char="•"/>
              <a:defRPr/>
            </a:pPr>
            <a:r>
              <a:rPr lang="en-US" b="1" dirty="0">
                <a:latin typeface="Arial"/>
                <a:cs typeface="Arial"/>
              </a:rPr>
              <a:t>Less Prescriptive Solicitation: </a:t>
            </a:r>
            <a:r>
              <a:rPr lang="en-US" b="0" dirty="0">
                <a:latin typeface="Arial"/>
                <a:cs typeface="Arial"/>
              </a:rPr>
              <a:t>Ignite e</a:t>
            </a:r>
            <a:r>
              <a:rPr lang="en-US" dirty="0">
                <a:latin typeface="Arial"/>
                <a:cs typeface="Arial"/>
              </a:rPr>
              <a:t>ncourages companies to maintain their go-to-market strategies</a:t>
            </a:r>
          </a:p>
          <a:p>
            <a:pPr marL="628650" lvl="1" indent="-171450">
              <a:spcBef>
                <a:spcPts val="0"/>
              </a:spcBef>
              <a:spcAft>
                <a:spcPts val="600"/>
              </a:spcAft>
              <a:buFont typeface="Arial" panose="020B0604020202020204" pitchFamily="34" charset="0"/>
              <a:buChar char="•"/>
              <a:defRPr/>
            </a:pPr>
            <a:r>
              <a:rPr lang="en-US" b="1" dirty="0">
                <a:latin typeface="Arial"/>
                <a:cs typeface="Arial"/>
              </a:rPr>
              <a:t>Shorter Proposal: </a:t>
            </a:r>
            <a:r>
              <a:rPr lang="en-US" b="0" dirty="0">
                <a:latin typeface="Arial"/>
                <a:cs typeface="Arial"/>
              </a:rPr>
              <a:t>Ignite r</a:t>
            </a:r>
            <a:r>
              <a:rPr lang="en-US" dirty="0">
                <a:latin typeface="Arial"/>
                <a:cs typeface="Arial"/>
              </a:rPr>
              <a:t>equires a short proposal and a slide deck in response to the solicitation</a:t>
            </a:r>
          </a:p>
          <a:p>
            <a:pPr marL="628650" lvl="1" indent="-171450">
              <a:spcBef>
                <a:spcPts val="0"/>
              </a:spcBef>
              <a:spcAft>
                <a:spcPts val="600"/>
              </a:spcAft>
              <a:buFont typeface="Arial" panose="020B0604020202020204" pitchFamily="34" charset="0"/>
              <a:buChar char="•"/>
              <a:defRPr/>
            </a:pPr>
            <a:r>
              <a:rPr lang="en-US" b="1" dirty="0">
                <a:latin typeface="Arial"/>
                <a:cs typeface="Arial"/>
              </a:rPr>
              <a:t>Accelerated Award Schedule: </a:t>
            </a:r>
            <a:r>
              <a:rPr lang="en-US" b="0" dirty="0" err="1">
                <a:latin typeface="Arial"/>
                <a:cs typeface="Arial"/>
              </a:rPr>
              <a:t>Ignite’s</a:t>
            </a:r>
            <a:r>
              <a:rPr lang="en-US" b="0" dirty="0">
                <a:latin typeface="Arial"/>
                <a:cs typeface="Arial"/>
              </a:rPr>
              <a:t> P</a:t>
            </a:r>
            <a:r>
              <a:rPr lang="en-US" dirty="0">
                <a:latin typeface="Arial"/>
                <a:cs typeface="Arial"/>
              </a:rPr>
              <a:t>hase II proposals are due earlier in the Phase I period, allowing Phase II awards to be made faster</a:t>
            </a:r>
          </a:p>
          <a:p>
            <a:pPr marL="171450" indent="-171450">
              <a:spcBef>
                <a:spcPts val="0"/>
              </a:spcBef>
              <a:spcAft>
                <a:spcPts val="0"/>
              </a:spcAft>
              <a:buFont typeface="Arial" panose="020B0604020202020204" pitchFamily="34" charset="0"/>
              <a:buChar char="•"/>
              <a:defRPr/>
            </a:pPr>
            <a:r>
              <a:rPr lang="en-US" b="0" i="0" dirty="0">
                <a:solidFill>
                  <a:srgbClr val="000000"/>
                </a:solidFill>
                <a:effectLst/>
                <a:latin typeface="Open Sans"/>
                <a:ea typeface="Open Sans"/>
                <a:cs typeface="Open Sans"/>
              </a:rPr>
              <a:t>As always, the best source of information is the solicitation itself. If you’re curious about Ignite, I encourage you to visit our website and review this year’s solicitation—which is open through September 21.</a:t>
            </a:r>
            <a:endParaRPr lang="en-US" dirty="0"/>
          </a:p>
        </p:txBody>
      </p:sp>
      <p:sp>
        <p:nvSpPr>
          <p:cNvPr id="4" name="Slide Number Placeholder 3"/>
          <p:cNvSpPr>
            <a:spLocks noGrp="1"/>
          </p:cNvSpPr>
          <p:nvPr>
            <p:ph type="sldNum" sz="quarter" idx="5"/>
          </p:nvPr>
        </p:nvSpPr>
        <p:spPr/>
        <p:txBody>
          <a:bodyPr/>
          <a:lstStyle/>
          <a:p>
            <a:fld id="{CC90447C-2D30-46C0-8D09-7CE3E18EFF50}" type="slidenum">
              <a:rPr lang="en-US" smtClean="0"/>
              <a:t>6</a:t>
            </a:fld>
            <a:endParaRPr lang="en-US"/>
          </a:p>
        </p:txBody>
      </p:sp>
    </p:spTree>
    <p:extLst>
      <p:ext uri="{BB962C8B-B14F-4D97-AF65-F5344CB8AC3E}">
        <p14:creationId xmlns:p14="http://schemas.microsoft.com/office/powerpoint/2010/main" val="28816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The bullets at the top of this slide speak to what changed in FY22…</a:t>
            </a:r>
          </a:p>
        </p:txBody>
      </p:sp>
      <p:sp>
        <p:nvSpPr>
          <p:cNvPr id="4" name="Slide Number Placeholder 3"/>
          <p:cNvSpPr>
            <a:spLocks noGrp="1"/>
          </p:cNvSpPr>
          <p:nvPr>
            <p:ph type="sldNum" sz="quarter" idx="5"/>
          </p:nvPr>
        </p:nvSpPr>
        <p:spPr/>
        <p:txBody>
          <a:bodyPr/>
          <a:lstStyle/>
          <a:p>
            <a:pPr>
              <a:defRPr/>
            </a:pPr>
            <a:fld id="{537FD631-0FB2-466D-8005-A0F7F824E106}" type="slidenum">
              <a:rPr lang="en-US" smtClean="0"/>
              <a:pPr>
                <a:defRPr/>
              </a:pPr>
              <a:t>9</a:t>
            </a:fld>
            <a:endParaRPr lang="en-US"/>
          </a:p>
        </p:txBody>
      </p:sp>
    </p:spTree>
    <p:extLst>
      <p:ext uri="{BB962C8B-B14F-4D97-AF65-F5344CB8AC3E}">
        <p14:creationId xmlns:p14="http://schemas.microsoft.com/office/powerpoint/2010/main" val="298289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me tell you more about our 2022 Phase I awardees.</a:t>
            </a:r>
          </a:p>
          <a:p>
            <a:pPr marL="171450" indent="-171450">
              <a:buFont typeface="Arial" panose="020B0604020202020204" pitchFamily="34" charset="0"/>
              <a:buChar char="•"/>
            </a:pPr>
            <a:r>
              <a:rPr lang="en-US"/>
              <a:t>257 small businesses and 41 research institutions across 39 states and Washington, D.C. were selected to receive funding.</a:t>
            </a:r>
          </a:p>
          <a:p>
            <a:pPr marL="171450" indent="-171450">
              <a:buFont typeface="Arial" panose="020B0604020202020204" pitchFamily="34" charset="0"/>
              <a:buChar char="•"/>
            </a:pPr>
            <a:r>
              <a:rPr lang="en-US"/>
              <a:t>Of those 257 small businesses, 80% have less than 50 employees.</a:t>
            </a:r>
          </a:p>
          <a:p>
            <a:pPr marL="171450" indent="-171450">
              <a:buFont typeface="Arial" panose="020B0604020202020204" pitchFamily="34" charset="0"/>
              <a:buChar char="•"/>
            </a:pPr>
            <a:r>
              <a:rPr lang="en-US" b="0"/>
              <a:t>24% of the STTR research institution partners were Minority Serving Institutions, and 25% of the awarded small businesses were from underrepresented groups, including minority-owned and women-owned small businesses.</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a:defRPr/>
            </a:pPr>
            <a:fld id="{537FD631-0FB2-466D-8005-A0F7F824E106}" type="slidenum">
              <a:rPr lang="en-US" smtClean="0"/>
              <a:pPr>
                <a:defRPr/>
              </a:pPr>
              <a:t>10</a:t>
            </a:fld>
            <a:endParaRPr lang="en-US"/>
          </a:p>
        </p:txBody>
      </p:sp>
    </p:spTree>
    <p:extLst>
      <p:ext uri="{BB962C8B-B14F-4D97-AF65-F5344CB8AC3E}">
        <p14:creationId xmlns:p14="http://schemas.microsoft.com/office/powerpoint/2010/main" val="2203369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t>Again, the bullets at the top of this slide speak to what changed in FY22…</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a:defRPr/>
            </a:pPr>
            <a:fld id="{537FD631-0FB2-466D-8005-A0F7F824E106}" type="slidenum">
              <a:rPr lang="en-US" smtClean="0"/>
              <a:pPr>
                <a:defRPr/>
              </a:pPr>
              <a:t>11</a:t>
            </a:fld>
            <a:endParaRPr lang="en-US"/>
          </a:p>
        </p:txBody>
      </p:sp>
    </p:spTree>
    <p:extLst>
      <p:ext uri="{BB962C8B-B14F-4D97-AF65-F5344CB8AC3E}">
        <p14:creationId xmlns:p14="http://schemas.microsoft.com/office/powerpoint/2010/main" val="2811027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cs typeface="Arial"/>
              </a:rPr>
              <a:t>Here’s our Strategic Plan:</a:t>
            </a:r>
          </a:p>
          <a:p>
            <a:pPr marL="0" indent="0">
              <a:buFont typeface="Arial" panose="020B0604020202020204" pitchFamily="34" charset="0"/>
              <a:buNone/>
            </a:pPr>
            <a:r>
              <a:rPr lang="en-US" dirty="0">
                <a:cs typeface="Arial"/>
              </a:rPr>
              <a:t> I’m not going to go in depth, but wanted to highlight our Vision, Mission and Goals.</a:t>
            </a:r>
          </a:p>
          <a:p>
            <a:pPr marL="0" indent="0">
              <a:buFont typeface="Arial" panose="020B0604020202020204" pitchFamily="34" charset="0"/>
              <a:buNone/>
            </a:pPr>
            <a:endParaRPr lang="en-US" dirty="0">
              <a:cs typeface="Arial"/>
            </a:endParaRPr>
          </a:p>
          <a:p>
            <a:pPr marL="0" indent="0">
              <a:buFont typeface="Arial" panose="020B0604020202020204" pitchFamily="34" charset="0"/>
              <a:buNone/>
            </a:pPr>
            <a:r>
              <a:rPr lang="en-US" dirty="0">
                <a:cs typeface="Arial"/>
              </a:rPr>
              <a:t>Our Vision is to build towards a world where any entrepreneur can benefit humanity</a:t>
            </a:r>
          </a:p>
          <a:p>
            <a:pPr marL="0" indent="0">
              <a:buFont typeface="Arial" panose="020B0604020202020204" pitchFamily="34" charset="0"/>
              <a:buNone/>
            </a:pPr>
            <a:endParaRPr lang="en-US" dirty="0">
              <a:cs typeface="Arial"/>
            </a:endParaRPr>
          </a:p>
          <a:p>
            <a:pPr marL="0" indent="0">
              <a:buFont typeface="Arial" panose="020B0604020202020204" pitchFamily="34" charset="0"/>
              <a:buNone/>
            </a:pPr>
            <a:r>
              <a:rPr lang="en-US" dirty="0">
                <a:cs typeface="Arial"/>
              </a:rPr>
              <a:t>Our Mission is to empower all small business communities to imagine, build, and utilize revolutionary technologies to drive NASA and the National economy to reach new heights.</a:t>
            </a:r>
          </a:p>
          <a:p>
            <a:pPr marL="0" indent="0">
              <a:buFont typeface="Arial" panose="020B0604020202020204" pitchFamily="34" charset="0"/>
              <a:buNone/>
            </a:pPr>
            <a:endParaRPr lang="en-US" dirty="0">
              <a:cs typeface="Arial"/>
            </a:endParaRPr>
          </a:p>
          <a:p>
            <a:pPr marL="0" indent="0">
              <a:buFont typeface="Arial" panose="020B0604020202020204" pitchFamily="34" charset="0"/>
              <a:buNone/>
            </a:pPr>
            <a:r>
              <a:rPr lang="en-US" dirty="0">
                <a:cs typeface="Arial"/>
              </a:rPr>
              <a:t>Goal 1 – is to be able to demonstrate positive ROI for all of our SBIR/STTR investment vehicles such as our mainline Phase 1/Phase 2, Post Phase II solicitations.</a:t>
            </a:r>
          </a:p>
          <a:p>
            <a:pPr marL="0" indent="0">
              <a:buFont typeface="Arial" panose="020B0604020202020204" pitchFamily="34" charset="0"/>
              <a:buNone/>
            </a:pPr>
            <a:endParaRPr lang="en-US" dirty="0">
              <a:cs typeface="Arial"/>
            </a:endParaRPr>
          </a:p>
          <a:p>
            <a:pPr marL="0" indent="0">
              <a:buFont typeface="Arial" panose="020B0604020202020204" pitchFamily="34" charset="0"/>
              <a:buNone/>
            </a:pPr>
            <a:r>
              <a:rPr lang="en-US" dirty="0">
                <a:cs typeface="Arial"/>
              </a:rPr>
              <a:t>Goal 2 – is to provide equitable access for all innovators by focusing on diverse representation within our program portfolios.</a:t>
            </a:r>
          </a:p>
          <a:p>
            <a:pPr marL="0" indent="0">
              <a:buFont typeface="Arial" panose="020B0604020202020204" pitchFamily="34" charset="0"/>
              <a:buNone/>
            </a:pPr>
            <a:endParaRPr lang="en-US" dirty="0">
              <a:cs typeface="Arial"/>
            </a:endParaRPr>
          </a:p>
          <a:p>
            <a:pPr marL="0" indent="0">
              <a:buFont typeface="Arial" panose="020B0604020202020204" pitchFamily="34" charset="0"/>
              <a:buNone/>
            </a:pPr>
            <a:r>
              <a:rPr lang="en-US" dirty="0">
                <a:cs typeface="Arial"/>
              </a:rPr>
              <a:t>Goal 3 – Is the area that we’re focusing on today, which is providing a world class nonmonetary service that supports awardees to successfully advance their technologies into use.</a:t>
            </a:r>
          </a:p>
          <a:p>
            <a:pPr marL="0" indent="0">
              <a:buFont typeface="Arial" panose="020B0604020202020204" pitchFamily="34" charset="0"/>
              <a:buNone/>
            </a:pPr>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7FD631-0FB2-466D-8005-A0F7F824E106}" type="slidenum">
              <a:rPr kumimoji="0" lang="en-US"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1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64740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4FFBC7-83A6-4B7A-8866-65E5CFA9A6A9}"/>
              </a:ext>
            </a:extLst>
          </p:cNvPr>
          <p:cNvSpPr>
            <a:spLocks noGrp="1"/>
          </p:cNvSpPr>
          <p:nvPr>
            <p:ph type="sldNum" sz="quarter" idx="10"/>
          </p:nvPr>
        </p:nvSpPr>
        <p:spPr/>
        <p:txBody>
          <a:bodyPr/>
          <a:lstStyle/>
          <a:p>
            <a:pPr>
              <a:defRPr/>
            </a:pPr>
            <a:fld id="{AC4DA40E-F042-4786-9F90-2440A40F7DC7}" type="slidenum">
              <a:rPr lang="en-US" smtClean="0"/>
              <a:pPr>
                <a:defRPr/>
              </a:pPr>
              <a:t>‹#›</a:t>
            </a:fld>
            <a:endParaRPr lang="en-US"/>
          </a:p>
        </p:txBody>
      </p:sp>
      <p:pic>
        <p:nvPicPr>
          <p:cNvPr id="4" name="Picture 3" descr="NASA SBIR/STTR Program cover image">
            <a:extLst>
              <a:ext uri="{FF2B5EF4-FFF2-40B4-BE49-F238E27FC236}">
                <a16:creationId xmlns:a16="http://schemas.microsoft.com/office/drawing/2014/main" id="{777D0FB4-D0ED-45A5-A597-49732B2BDE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24179"/>
            <a:ext cx="12192000" cy="6382914"/>
          </a:xfrm>
          <a:prstGeom prst="rect">
            <a:avLst/>
          </a:prstGeom>
        </p:spPr>
      </p:pic>
      <p:pic>
        <p:nvPicPr>
          <p:cNvPr id="13" name="Picture 12" descr="NASA SBIR STTR Cover slide">
            <a:extLst>
              <a:ext uri="{FF2B5EF4-FFF2-40B4-BE49-F238E27FC236}">
                <a16:creationId xmlns:a16="http://schemas.microsoft.com/office/drawing/2014/main" id="{821D6619-4A13-4B91-93A4-5E85E91C63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61721" y="-124179"/>
            <a:ext cx="11668555" cy="6382914"/>
          </a:xfrm>
          <a:prstGeom prst="rect">
            <a:avLst/>
          </a:prstGeom>
        </p:spPr>
      </p:pic>
      <p:pic>
        <p:nvPicPr>
          <p:cNvPr id="7" name="Picture 6" descr="A close up of a sign&#10;&#10;Description automatically generated">
            <a:extLst>
              <a:ext uri="{FF2B5EF4-FFF2-40B4-BE49-F238E27FC236}">
                <a16:creationId xmlns:a16="http://schemas.microsoft.com/office/drawing/2014/main" id="{37C0DAF4-2466-4632-A806-16B69A44687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422973" y="196441"/>
            <a:ext cx="2565827" cy="1157811"/>
          </a:xfrm>
          <a:prstGeom prst="rect">
            <a:avLst/>
          </a:prstGeom>
        </p:spPr>
      </p:pic>
      <p:sp>
        <p:nvSpPr>
          <p:cNvPr id="8" name="Slide Number Placeholder 2">
            <a:extLst>
              <a:ext uri="{FF2B5EF4-FFF2-40B4-BE49-F238E27FC236}">
                <a16:creationId xmlns:a16="http://schemas.microsoft.com/office/drawing/2014/main" id="{3CF4B502-848E-494E-AABA-24114EBE5EC7}"/>
              </a:ext>
            </a:extLst>
          </p:cNvPr>
          <p:cNvSpPr txBox="1">
            <a:spLocks/>
          </p:cNvSpPr>
          <p:nvPr userDrawn="1"/>
        </p:nvSpPr>
        <p:spPr>
          <a:xfrm>
            <a:off x="9051648" y="6437462"/>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b="1" kern="1200">
                <a:solidFill>
                  <a:srgbClr val="B0B0B0"/>
                </a:solidFill>
                <a:latin typeface="+mj-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AC4DA40E-F042-4786-9F90-2440A40F7DC7}" type="slidenum">
              <a:rPr lang="en-US" smtClean="0"/>
              <a:pPr>
                <a:defRPr/>
              </a:pPr>
              <a:t>‹#›</a:t>
            </a:fld>
            <a:endParaRPr lang="en-US"/>
          </a:p>
        </p:txBody>
      </p:sp>
      <p:sp>
        <p:nvSpPr>
          <p:cNvPr id="12" name="Rectangle 11">
            <a:extLst>
              <a:ext uri="{FF2B5EF4-FFF2-40B4-BE49-F238E27FC236}">
                <a16:creationId xmlns:a16="http://schemas.microsoft.com/office/drawing/2014/main" id="{8A915E3F-4396-47E2-8AD2-40BABD6FC3E7}"/>
              </a:ext>
            </a:extLst>
          </p:cNvPr>
          <p:cNvSpPr/>
          <p:nvPr userDrawn="1"/>
        </p:nvSpPr>
        <p:spPr>
          <a:xfrm>
            <a:off x="1" y="5349240"/>
            <a:ext cx="12191999" cy="150876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2A9A6A55-255F-4CCF-84A4-79B0214AD426}"/>
              </a:ext>
            </a:extLst>
          </p:cNvPr>
          <p:cNvCxnSpPr/>
          <p:nvPr userDrawn="1"/>
        </p:nvCxnSpPr>
        <p:spPr>
          <a:xfrm>
            <a:off x="7910004" y="5532120"/>
            <a:ext cx="0" cy="1143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7FFBE0-4B2C-4AAC-BF41-A2629DAB3A36}"/>
              </a:ext>
            </a:extLst>
          </p:cNvPr>
          <p:cNvSpPr txBox="1"/>
          <p:nvPr userDrawn="1"/>
        </p:nvSpPr>
        <p:spPr>
          <a:xfrm>
            <a:off x="8366760" y="5551726"/>
            <a:ext cx="3657600" cy="410148"/>
          </a:xfrm>
          <a:prstGeom prst="rect">
            <a:avLst/>
          </a:prstGeom>
          <a:noFill/>
        </p:spPr>
        <p:txBody>
          <a:bodyPr wrap="square" lIns="0" tIns="0" rIns="0" bIns="0" rtlCol="0">
            <a:noAutofit/>
          </a:bodyPr>
          <a:lstStyle/>
          <a:p>
            <a:pPr marL="0" indent="0" algn="l">
              <a:spcBef>
                <a:spcPts val="1200"/>
              </a:spcBef>
              <a:spcAft>
                <a:spcPts val="600"/>
              </a:spcAft>
              <a:buFont typeface="Arial" panose="020B0604020202020204" pitchFamily="34" charset="0"/>
              <a:buNone/>
            </a:pPr>
            <a:r>
              <a:rPr lang="en-US" sz="2000" b="1">
                <a:solidFill>
                  <a:schemeClr val="bg1"/>
                </a:solidFill>
                <a:latin typeface="+mj-lt"/>
              </a:rPr>
              <a:t>NASA SBIR/STTR Program</a:t>
            </a:r>
          </a:p>
        </p:txBody>
      </p:sp>
      <p:sp>
        <p:nvSpPr>
          <p:cNvPr id="11" name="TextBox 10">
            <a:extLst>
              <a:ext uri="{FF2B5EF4-FFF2-40B4-BE49-F238E27FC236}">
                <a16:creationId xmlns:a16="http://schemas.microsoft.com/office/drawing/2014/main" id="{58F1ABDC-3618-4FA5-9A9D-92C89CE2BB6F}"/>
              </a:ext>
            </a:extLst>
          </p:cNvPr>
          <p:cNvSpPr txBox="1"/>
          <p:nvPr userDrawn="1"/>
        </p:nvSpPr>
        <p:spPr>
          <a:xfrm>
            <a:off x="8366760" y="6322673"/>
            <a:ext cx="3657600" cy="410148"/>
          </a:xfrm>
          <a:prstGeom prst="rect">
            <a:avLst/>
          </a:prstGeom>
          <a:noFill/>
        </p:spPr>
        <p:txBody>
          <a:bodyPr wrap="square" lIns="0" tIns="0" rIns="0" bIns="0" rtlCol="0" anchor="ctr">
            <a:noAutofit/>
          </a:bodyPr>
          <a:lstStyle/>
          <a:p>
            <a:pPr marL="0" indent="0" algn="l">
              <a:spcBef>
                <a:spcPts val="1200"/>
              </a:spcBef>
              <a:spcAft>
                <a:spcPts val="600"/>
              </a:spcAft>
              <a:buFont typeface="Arial" panose="020B0604020202020204" pitchFamily="34" charset="0"/>
              <a:buNone/>
            </a:pPr>
            <a:r>
              <a:rPr lang="en-US" sz="1600" b="0">
                <a:solidFill>
                  <a:schemeClr val="bg1"/>
                </a:solidFill>
                <a:latin typeface="+mj-lt"/>
              </a:rPr>
              <a:t>sbir.nasa.gov</a:t>
            </a:r>
          </a:p>
        </p:txBody>
      </p:sp>
      <p:sp>
        <p:nvSpPr>
          <p:cNvPr id="20" name="Text Placeholder 19">
            <a:extLst>
              <a:ext uri="{FF2B5EF4-FFF2-40B4-BE49-F238E27FC236}">
                <a16:creationId xmlns:a16="http://schemas.microsoft.com/office/drawing/2014/main" id="{8C29A651-3E02-4551-81FC-674BC7368843}"/>
              </a:ext>
            </a:extLst>
          </p:cNvPr>
          <p:cNvSpPr>
            <a:spLocks noGrp="1"/>
          </p:cNvSpPr>
          <p:nvPr>
            <p:ph type="body" sz="quarter" idx="11" hasCustomPrompt="1"/>
          </p:nvPr>
        </p:nvSpPr>
        <p:spPr>
          <a:xfrm>
            <a:off x="611569" y="5508573"/>
            <a:ext cx="6839712" cy="379412"/>
          </a:xfrm>
        </p:spPr>
        <p:txBody>
          <a:bodyPr/>
          <a:lstStyle>
            <a:lvl1pPr marL="0" indent="0">
              <a:buNone/>
              <a:defRPr sz="2000" b="1">
                <a:solidFill>
                  <a:schemeClr val="bg1"/>
                </a:solidFill>
              </a:defRPr>
            </a:lvl1pPr>
            <a:lvl2pPr marL="354330" indent="0">
              <a:buNone/>
              <a:defRPr sz="2000" b="1">
                <a:solidFill>
                  <a:schemeClr val="bg1"/>
                </a:solidFill>
              </a:defRPr>
            </a:lvl2pPr>
            <a:lvl3pPr marL="630936" indent="0">
              <a:buNone/>
              <a:defRPr sz="2000" b="1">
                <a:solidFill>
                  <a:schemeClr val="bg1"/>
                </a:solidFill>
              </a:defRPr>
            </a:lvl3pPr>
            <a:lvl4pPr marL="859536" indent="0">
              <a:buNone/>
              <a:defRPr sz="2000" b="1">
                <a:solidFill>
                  <a:schemeClr val="bg1"/>
                </a:solidFill>
              </a:defRPr>
            </a:lvl4pPr>
            <a:lvl5pPr marL="1828800" indent="0">
              <a:buNone/>
              <a:defRPr sz="2000" b="1">
                <a:solidFill>
                  <a:schemeClr val="bg1"/>
                </a:solidFill>
              </a:defRPr>
            </a:lvl5pPr>
          </a:lstStyle>
          <a:p>
            <a:pPr lvl="0"/>
            <a:r>
              <a:rPr lang="en-US"/>
              <a:t>Presentation Title</a:t>
            </a:r>
          </a:p>
        </p:txBody>
      </p:sp>
      <p:sp>
        <p:nvSpPr>
          <p:cNvPr id="23" name="Text Placeholder 19">
            <a:extLst>
              <a:ext uri="{FF2B5EF4-FFF2-40B4-BE49-F238E27FC236}">
                <a16:creationId xmlns:a16="http://schemas.microsoft.com/office/drawing/2014/main" id="{888A6B86-06D3-4E6B-BFB7-668ECFB3980C}"/>
              </a:ext>
            </a:extLst>
          </p:cNvPr>
          <p:cNvSpPr>
            <a:spLocks noGrp="1"/>
          </p:cNvSpPr>
          <p:nvPr>
            <p:ph type="body" sz="quarter" idx="12" hasCustomPrompt="1"/>
          </p:nvPr>
        </p:nvSpPr>
        <p:spPr>
          <a:xfrm>
            <a:off x="611568" y="6361081"/>
            <a:ext cx="6827078" cy="379412"/>
          </a:xfrm>
        </p:spPr>
        <p:txBody>
          <a:bodyPr/>
          <a:lstStyle>
            <a:lvl1pPr marL="0" indent="0">
              <a:buNone/>
              <a:defRPr sz="1600" b="0">
                <a:solidFill>
                  <a:schemeClr val="bg1"/>
                </a:solidFill>
              </a:defRPr>
            </a:lvl1pPr>
            <a:lvl2pPr marL="354330" indent="0">
              <a:buNone/>
              <a:defRPr sz="2000" b="1">
                <a:solidFill>
                  <a:schemeClr val="bg1"/>
                </a:solidFill>
              </a:defRPr>
            </a:lvl2pPr>
            <a:lvl3pPr marL="630936" indent="0">
              <a:buNone/>
              <a:defRPr sz="2000" b="1">
                <a:solidFill>
                  <a:schemeClr val="bg1"/>
                </a:solidFill>
              </a:defRPr>
            </a:lvl3pPr>
            <a:lvl4pPr marL="859536" indent="0">
              <a:buNone/>
              <a:defRPr sz="2000" b="1">
                <a:solidFill>
                  <a:schemeClr val="bg1"/>
                </a:solidFill>
              </a:defRPr>
            </a:lvl4pPr>
            <a:lvl5pPr marL="1828800" indent="0">
              <a:buNone/>
              <a:defRPr sz="2000" b="1">
                <a:solidFill>
                  <a:schemeClr val="bg1"/>
                </a:solidFill>
              </a:defRPr>
            </a:lvl5pPr>
          </a:lstStyle>
          <a:p>
            <a:pPr lvl="0"/>
            <a:r>
              <a:rPr lang="en-US"/>
              <a:t>[name] | [title] | [date]</a:t>
            </a:r>
          </a:p>
        </p:txBody>
      </p:sp>
    </p:spTree>
    <p:extLst>
      <p:ext uri="{BB962C8B-B14F-4D97-AF65-F5344CB8AC3E}">
        <p14:creationId xmlns:p14="http://schemas.microsoft.com/office/powerpoint/2010/main" val="236400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mj-lt"/>
              </a:defRPr>
            </a:lvl1pPr>
          </a:lstStyle>
          <a:p>
            <a:fld id="{965A5641-BFF0-4C09-B681-1C138101C8A3}" type="slidenum">
              <a:rPr lang="en-US" smtClean="0"/>
              <a:pPr/>
              <a:t>‹#›</a:t>
            </a:fld>
            <a:endParaRPr lang="en-US"/>
          </a:p>
        </p:txBody>
      </p:sp>
      <p:sp>
        <p:nvSpPr>
          <p:cNvPr id="7" name="Content Placeholder 6"/>
          <p:cNvSpPr>
            <a:spLocks noGrp="1"/>
          </p:cNvSpPr>
          <p:nvPr>
            <p:ph sz="quarter" idx="13"/>
          </p:nvPr>
        </p:nvSpPr>
        <p:spPr>
          <a:xfrm>
            <a:off x="502920" y="1554480"/>
            <a:ext cx="6711696" cy="4800600"/>
          </a:xfrm>
        </p:spPr>
        <p:txBody>
          <a:bodyPr/>
          <a:lstStyle>
            <a:lvl1pPr>
              <a:defRPr>
                <a:solidFill>
                  <a:schemeClr val="tx1"/>
                </a:solidFill>
                <a:latin typeface="+mj-lt"/>
                <a:cs typeface="Arial" panose="020B0604020202020204" pitchFamily="34" charset="0"/>
              </a:defRPr>
            </a:lvl1pPr>
            <a:lvl2pPr>
              <a:defRPr>
                <a:solidFill>
                  <a:schemeClr val="tx1"/>
                </a:solidFill>
                <a:latin typeface="+mj-lt"/>
                <a:cs typeface="Arial" panose="020B0604020202020204" pitchFamily="34" charset="0"/>
              </a:defRPr>
            </a:lvl2pPr>
            <a:lvl3pPr>
              <a:defRPr>
                <a:solidFill>
                  <a:schemeClr val="tx1"/>
                </a:solidFill>
                <a:latin typeface="+mj-lt"/>
                <a:cs typeface="Arial" panose="020B0604020202020204" pitchFamily="34" charset="0"/>
              </a:defRPr>
            </a:lvl3pPr>
            <a:lvl4pPr>
              <a:defRPr>
                <a:solidFill>
                  <a:schemeClr val="tx1"/>
                </a:solidFill>
                <a:latin typeface="+mj-lt"/>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1">
            <a:extLst>
              <a:ext uri="{FF2B5EF4-FFF2-40B4-BE49-F238E27FC236}">
                <a16:creationId xmlns:a16="http://schemas.microsoft.com/office/drawing/2014/main" id="{9098EFB4-34D0-4E32-B6EF-636AE13B06B2}"/>
              </a:ext>
            </a:extLst>
          </p:cNvPr>
          <p:cNvSpPr>
            <a:spLocks noGrp="1"/>
          </p:cNvSpPr>
          <p:nvPr>
            <p:ph type="title"/>
          </p:nvPr>
        </p:nvSpPr>
        <p:spPr>
          <a:xfrm>
            <a:off x="508002" y="0"/>
            <a:ext cx="10464798" cy="1066800"/>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9">
            <a:extLst>
              <a:ext uri="{FF2B5EF4-FFF2-40B4-BE49-F238E27FC236}">
                <a16:creationId xmlns:a16="http://schemas.microsoft.com/office/drawing/2014/main" id="{E6841F8E-F20E-428F-BFD1-D3BFF6DB5148}"/>
              </a:ext>
            </a:extLst>
          </p:cNvPr>
          <p:cNvSpPr>
            <a:spLocks noGrp="1"/>
          </p:cNvSpPr>
          <p:nvPr>
            <p:ph type="body" sz="quarter" idx="11" hasCustomPrompt="1"/>
          </p:nvPr>
        </p:nvSpPr>
        <p:spPr>
          <a:xfrm>
            <a:off x="7525512" y="1554480"/>
            <a:ext cx="4261104" cy="379412"/>
          </a:xfrm>
          <a:solidFill>
            <a:srgbClr val="E9EDF4"/>
          </a:solidFill>
        </p:spPr>
        <p:txBody>
          <a:bodyPr/>
          <a:lstStyle>
            <a:lvl1pPr marL="0" indent="0">
              <a:buNone/>
              <a:defRPr sz="1400" b="1">
                <a:solidFill>
                  <a:srgbClr val="2C7CB3"/>
                </a:solidFill>
              </a:defRPr>
            </a:lvl1pPr>
            <a:lvl2pPr marL="354330" indent="0">
              <a:buNone/>
              <a:defRPr sz="2000" b="1">
                <a:solidFill>
                  <a:schemeClr val="bg1"/>
                </a:solidFill>
              </a:defRPr>
            </a:lvl2pPr>
            <a:lvl3pPr marL="630936" indent="0">
              <a:buNone/>
              <a:defRPr sz="2000" b="1">
                <a:solidFill>
                  <a:schemeClr val="bg1"/>
                </a:solidFill>
              </a:defRPr>
            </a:lvl3pPr>
            <a:lvl4pPr marL="859536" indent="0">
              <a:buNone/>
              <a:defRPr sz="2000" b="1">
                <a:solidFill>
                  <a:schemeClr val="bg1"/>
                </a:solidFill>
              </a:defRPr>
            </a:lvl4pPr>
            <a:lvl5pPr marL="1828800" indent="0">
              <a:buNone/>
              <a:defRPr sz="2000" b="1">
                <a:solidFill>
                  <a:schemeClr val="bg1"/>
                </a:solidFill>
              </a:defRPr>
            </a:lvl5pPr>
          </a:lstStyle>
          <a:p>
            <a:pPr lvl="0"/>
            <a:r>
              <a:rPr lang="en-US"/>
              <a:t>Title of Text Box</a:t>
            </a:r>
          </a:p>
        </p:txBody>
      </p:sp>
      <p:sp>
        <p:nvSpPr>
          <p:cNvPr id="14" name="Text Placeholder 19">
            <a:extLst>
              <a:ext uri="{FF2B5EF4-FFF2-40B4-BE49-F238E27FC236}">
                <a16:creationId xmlns:a16="http://schemas.microsoft.com/office/drawing/2014/main" id="{5E9390F2-FDA7-41B2-9CE5-09B56B217520}"/>
              </a:ext>
            </a:extLst>
          </p:cNvPr>
          <p:cNvSpPr>
            <a:spLocks noGrp="1"/>
          </p:cNvSpPr>
          <p:nvPr>
            <p:ph type="body" sz="quarter" idx="15" hasCustomPrompt="1"/>
          </p:nvPr>
        </p:nvSpPr>
        <p:spPr>
          <a:xfrm>
            <a:off x="7525512" y="1950804"/>
            <a:ext cx="4261104" cy="1901952"/>
          </a:xfrm>
          <a:solidFill>
            <a:srgbClr val="E9EDF4"/>
          </a:solidFill>
        </p:spPr>
        <p:txBody>
          <a:bodyPr/>
          <a:lstStyle>
            <a:lvl1pPr marL="285750" indent="-285750">
              <a:buFont typeface="Wingdings" panose="05000000000000000000" pitchFamily="2" charset="2"/>
              <a:buChar char="ü"/>
              <a:defRPr sz="1400" b="0" i="1">
                <a:solidFill>
                  <a:schemeClr val="tx1"/>
                </a:solidFill>
              </a:defRPr>
            </a:lvl1pPr>
            <a:lvl2pPr marL="354330" indent="0">
              <a:buNone/>
              <a:defRPr sz="2000" b="1">
                <a:solidFill>
                  <a:schemeClr val="bg1"/>
                </a:solidFill>
              </a:defRPr>
            </a:lvl2pPr>
            <a:lvl3pPr marL="630936" indent="0">
              <a:buNone/>
              <a:defRPr sz="2000" b="1">
                <a:solidFill>
                  <a:schemeClr val="bg1"/>
                </a:solidFill>
              </a:defRPr>
            </a:lvl3pPr>
            <a:lvl4pPr marL="859536" indent="0">
              <a:buNone/>
              <a:defRPr sz="2000" b="1">
                <a:solidFill>
                  <a:schemeClr val="bg1"/>
                </a:solidFill>
              </a:defRPr>
            </a:lvl4pPr>
            <a:lvl5pPr marL="1828800" indent="0">
              <a:buNone/>
              <a:defRPr sz="2000" b="1">
                <a:solidFill>
                  <a:schemeClr val="bg1"/>
                </a:solidFill>
              </a:defRPr>
            </a:lvl5pPr>
          </a:lstStyle>
          <a:p>
            <a:pPr lvl="0"/>
            <a:r>
              <a:rPr lang="en-US"/>
              <a:t>Bullet of Text Box</a:t>
            </a:r>
          </a:p>
        </p:txBody>
      </p:sp>
      <p:sp>
        <p:nvSpPr>
          <p:cNvPr id="17" name="Text Placeholder 19">
            <a:extLst>
              <a:ext uri="{FF2B5EF4-FFF2-40B4-BE49-F238E27FC236}">
                <a16:creationId xmlns:a16="http://schemas.microsoft.com/office/drawing/2014/main" id="{E62E48A7-B7AB-4C1D-8E60-E7B5621A3CE7}"/>
              </a:ext>
            </a:extLst>
          </p:cNvPr>
          <p:cNvSpPr>
            <a:spLocks noGrp="1"/>
          </p:cNvSpPr>
          <p:nvPr>
            <p:ph type="body" sz="quarter" idx="16" hasCustomPrompt="1"/>
          </p:nvPr>
        </p:nvSpPr>
        <p:spPr>
          <a:xfrm>
            <a:off x="7525512" y="4072076"/>
            <a:ext cx="4261104" cy="379412"/>
          </a:xfrm>
          <a:solidFill>
            <a:srgbClr val="E9EDF4"/>
          </a:solidFill>
        </p:spPr>
        <p:txBody>
          <a:bodyPr/>
          <a:lstStyle>
            <a:lvl1pPr marL="0" indent="0">
              <a:buNone/>
              <a:defRPr sz="1400" b="1">
                <a:solidFill>
                  <a:srgbClr val="2C7CB3"/>
                </a:solidFill>
              </a:defRPr>
            </a:lvl1pPr>
            <a:lvl2pPr marL="354330" indent="0">
              <a:buNone/>
              <a:defRPr sz="2000" b="1">
                <a:solidFill>
                  <a:schemeClr val="bg1"/>
                </a:solidFill>
              </a:defRPr>
            </a:lvl2pPr>
            <a:lvl3pPr marL="630936" indent="0">
              <a:buNone/>
              <a:defRPr sz="2000" b="1">
                <a:solidFill>
                  <a:schemeClr val="bg1"/>
                </a:solidFill>
              </a:defRPr>
            </a:lvl3pPr>
            <a:lvl4pPr marL="859536" indent="0">
              <a:buNone/>
              <a:defRPr sz="2000" b="1">
                <a:solidFill>
                  <a:schemeClr val="bg1"/>
                </a:solidFill>
              </a:defRPr>
            </a:lvl4pPr>
            <a:lvl5pPr marL="1828800" indent="0">
              <a:buNone/>
              <a:defRPr sz="2000" b="1">
                <a:solidFill>
                  <a:schemeClr val="bg1"/>
                </a:solidFill>
              </a:defRPr>
            </a:lvl5pPr>
          </a:lstStyle>
          <a:p>
            <a:pPr lvl="0"/>
            <a:r>
              <a:rPr lang="en-US"/>
              <a:t>Title of Text Box</a:t>
            </a:r>
          </a:p>
        </p:txBody>
      </p:sp>
      <p:sp>
        <p:nvSpPr>
          <p:cNvPr id="18" name="Text Placeholder 19">
            <a:extLst>
              <a:ext uri="{FF2B5EF4-FFF2-40B4-BE49-F238E27FC236}">
                <a16:creationId xmlns:a16="http://schemas.microsoft.com/office/drawing/2014/main" id="{04A7FCFC-7109-4E19-9CBD-4069DC299027}"/>
              </a:ext>
            </a:extLst>
          </p:cNvPr>
          <p:cNvSpPr>
            <a:spLocks noGrp="1"/>
          </p:cNvSpPr>
          <p:nvPr>
            <p:ph type="body" sz="quarter" idx="17" hasCustomPrompt="1"/>
          </p:nvPr>
        </p:nvSpPr>
        <p:spPr>
          <a:xfrm>
            <a:off x="7525512" y="4468400"/>
            <a:ext cx="4261104" cy="1901952"/>
          </a:xfrm>
          <a:solidFill>
            <a:srgbClr val="E9EDF4"/>
          </a:solidFill>
        </p:spPr>
        <p:txBody>
          <a:bodyPr/>
          <a:lstStyle>
            <a:lvl1pPr marL="285750" indent="-285750">
              <a:buFont typeface="Wingdings" panose="05000000000000000000" pitchFamily="2" charset="2"/>
              <a:buChar char="ü"/>
              <a:defRPr sz="1400" b="0" i="1">
                <a:solidFill>
                  <a:schemeClr val="tx1"/>
                </a:solidFill>
              </a:defRPr>
            </a:lvl1pPr>
            <a:lvl2pPr marL="354330" indent="0">
              <a:buNone/>
              <a:defRPr sz="2000" b="1">
                <a:solidFill>
                  <a:schemeClr val="bg1"/>
                </a:solidFill>
              </a:defRPr>
            </a:lvl2pPr>
            <a:lvl3pPr marL="630936" indent="0">
              <a:buNone/>
              <a:defRPr sz="2000" b="1">
                <a:solidFill>
                  <a:schemeClr val="bg1"/>
                </a:solidFill>
              </a:defRPr>
            </a:lvl3pPr>
            <a:lvl4pPr marL="859536" indent="0">
              <a:buNone/>
              <a:defRPr sz="2000" b="1">
                <a:solidFill>
                  <a:schemeClr val="bg1"/>
                </a:solidFill>
              </a:defRPr>
            </a:lvl4pPr>
            <a:lvl5pPr marL="1828800" indent="0">
              <a:buNone/>
              <a:defRPr sz="2000" b="1">
                <a:solidFill>
                  <a:schemeClr val="bg1"/>
                </a:solidFill>
              </a:defRPr>
            </a:lvl5pPr>
          </a:lstStyle>
          <a:p>
            <a:pPr lvl="0"/>
            <a:r>
              <a:rPr lang="en-US"/>
              <a:t>Bullet of Text Box</a:t>
            </a:r>
          </a:p>
        </p:txBody>
      </p:sp>
    </p:spTree>
    <p:extLst>
      <p:ext uri="{BB962C8B-B14F-4D97-AF65-F5344CB8AC3E}">
        <p14:creationId xmlns:p14="http://schemas.microsoft.com/office/powerpoint/2010/main" val="37268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 Title">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FD0BBA13-DAFB-486C-B5E2-650BA43BD563}"/>
              </a:ext>
            </a:extLst>
          </p:cNvPr>
          <p:cNvSpPr>
            <a:spLocks noGrp="1"/>
          </p:cNvSpPr>
          <p:nvPr>
            <p:ph type="title"/>
          </p:nvPr>
        </p:nvSpPr>
        <p:spPr>
          <a:xfrm>
            <a:off x="508002" y="0"/>
            <a:ext cx="10464798" cy="1066800"/>
          </a:xfrm>
          <a:prstGeom prst="rect">
            <a:avLst/>
          </a:prstGeom>
        </p:spPr>
        <p:txBody>
          <a:bodyPr vert="horz" lIns="91440" tIns="45720" rIns="91440" bIns="45720" rtlCol="0" anchor="ctr">
            <a:normAutofit/>
          </a:bodyPr>
          <a:lstStyle/>
          <a:p>
            <a:r>
              <a:rPr lang="en-US"/>
              <a:t>Click to edit Master title style</a:t>
            </a:r>
          </a:p>
        </p:txBody>
      </p:sp>
      <p:sp>
        <p:nvSpPr>
          <p:cNvPr id="18" name="Slide Number Placeholder 5">
            <a:extLst>
              <a:ext uri="{FF2B5EF4-FFF2-40B4-BE49-F238E27FC236}">
                <a16:creationId xmlns:a16="http://schemas.microsoft.com/office/drawing/2014/main" id="{928F8D1F-0B76-49AC-BD45-20B9FB0016F0}"/>
              </a:ext>
            </a:extLst>
          </p:cNvPr>
          <p:cNvSpPr>
            <a:spLocks noGrp="1"/>
          </p:cNvSpPr>
          <p:nvPr>
            <p:ph type="sldNum" sz="quarter" idx="4"/>
          </p:nvPr>
        </p:nvSpPr>
        <p:spPr>
          <a:xfrm>
            <a:off x="9051648" y="6437462"/>
            <a:ext cx="2844800" cy="365125"/>
          </a:xfrm>
          <a:prstGeom prst="rect">
            <a:avLst/>
          </a:prstGeom>
        </p:spPr>
        <p:txBody>
          <a:bodyPr vert="horz" lIns="91440" tIns="45720" rIns="91440" bIns="45720" rtlCol="0" anchor="ctr"/>
          <a:lstStyle>
            <a:lvl1pPr algn="r">
              <a:defRPr sz="1000" b="1">
                <a:solidFill>
                  <a:srgbClr val="B0B0B0"/>
                </a:solidFill>
                <a:latin typeface="+mj-lt"/>
              </a:defRPr>
            </a:lvl1pPr>
          </a:lstStyle>
          <a:p>
            <a:pPr>
              <a:defRPr/>
            </a:pPr>
            <a:fld id="{AC4DA40E-F042-4786-9F90-2440A40F7DC7}" type="slidenum">
              <a:rPr lang="en-US" smtClean="0"/>
              <a:pPr>
                <a:defRPr/>
              </a:pPr>
              <a:t>‹#›</a:t>
            </a:fld>
            <a:endParaRPr lang="en-US"/>
          </a:p>
        </p:txBody>
      </p:sp>
    </p:spTree>
    <p:extLst>
      <p:ext uri="{BB962C8B-B14F-4D97-AF65-F5344CB8AC3E}">
        <p14:creationId xmlns:p14="http://schemas.microsoft.com/office/powerpoint/2010/main" val="325806142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 No Title">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atin typeface="+mj-lt"/>
              </a:defRPr>
            </a:lvl1pPr>
          </a:lstStyle>
          <a:p>
            <a:pPr>
              <a:defRPr/>
            </a:pPr>
            <a:fld id="{AC4DA40E-F042-4786-9F90-2440A40F7DC7}" type="slidenum">
              <a:rPr lang="en-US" smtClean="0"/>
              <a:pPr>
                <a:defRPr/>
              </a:pPr>
              <a:t>‹#›</a:t>
            </a:fld>
            <a:endParaRPr lang="en-US"/>
          </a:p>
        </p:txBody>
      </p:sp>
      <p:sp>
        <p:nvSpPr>
          <p:cNvPr id="7" name="Rectangle 6">
            <a:extLst>
              <a:ext uri="{FF2B5EF4-FFF2-40B4-BE49-F238E27FC236}">
                <a16:creationId xmlns:a16="http://schemas.microsoft.com/office/drawing/2014/main" id="{F77B1B29-1D32-40C5-9390-D810CA535BF4}"/>
              </a:ext>
            </a:extLst>
          </p:cNvPr>
          <p:cNvSpPr/>
          <p:nvPr userDrawn="1"/>
        </p:nvSpPr>
        <p:spPr>
          <a:xfrm>
            <a:off x="417147" y="6492878"/>
            <a:ext cx="2688557" cy="246221"/>
          </a:xfrm>
          <a:prstGeom prst="rect">
            <a:avLst/>
          </a:prstGeom>
        </p:spPr>
        <p:txBody>
          <a:bodyPr wrap="none">
            <a:spAutoFit/>
          </a:bodyPr>
          <a:lstStyle/>
          <a:p>
            <a:pPr>
              <a:defRPr/>
            </a:pPr>
            <a:r>
              <a:rPr lang="en-US" sz="1000">
                <a:solidFill>
                  <a:srgbClr val="595959"/>
                </a:solidFill>
                <a:latin typeface="+mj-lt"/>
              </a:rPr>
              <a:t>NASA SBIR/STTR Program | </a:t>
            </a:r>
            <a:r>
              <a:rPr lang="en-US" sz="1000" b="1">
                <a:solidFill>
                  <a:srgbClr val="595959"/>
                </a:solidFill>
                <a:latin typeface="+mj-lt"/>
              </a:rPr>
              <a:t>sbir.nasa.gov</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93D658-518B-42D8-823E-E916F5D1D16A}"/>
              </a:ext>
            </a:extLst>
          </p:cNvPr>
          <p:cNvSpPr/>
          <p:nvPr userDrawn="1"/>
        </p:nvSpPr>
        <p:spPr>
          <a:xfrm>
            <a:off x="1" y="-27664"/>
            <a:ext cx="12191999" cy="6885664"/>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E3B55873-8CB7-4523-A575-E7BA24019561}"/>
              </a:ext>
            </a:extLst>
          </p:cNvPr>
          <p:cNvSpPr txBox="1">
            <a:spLocks/>
          </p:cNvSpPr>
          <p:nvPr userDrawn="1"/>
        </p:nvSpPr>
        <p:spPr>
          <a:xfrm>
            <a:off x="2010706" y="1826782"/>
            <a:ext cx="8170589" cy="4985982"/>
          </a:xfrm>
          <a:prstGeom prst="rect">
            <a:avLst/>
          </a:prstGeom>
        </p:spPr>
        <p:txBody>
          <a:bodyPr anchor="t"/>
          <a:lstStyle>
            <a:lvl1pPr marL="342900" indent="-342900" algn="l" defTabSz="457200" rtl="0" eaLnBrk="1" latinLnBrk="0" hangingPunct="1">
              <a:spcBef>
                <a:spcPct val="20000"/>
              </a:spcBef>
              <a:buFont typeface="Arial"/>
              <a:buChar char="•"/>
              <a:defRPr sz="2800" kern="1200">
                <a:solidFill>
                  <a:srgbClr val="333333"/>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333333"/>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333333"/>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333333"/>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6600">
                <a:solidFill>
                  <a:schemeClr val="bg1"/>
                </a:solidFill>
              </a:rPr>
              <a:t>Questions?</a:t>
            </a:r>
          </a:p>
          <a:p>
            <a:pPr marL="0" indent="0" algn="ctr">
              <a:buNone/>
            </a:pPr>
            <a:endParaRPr lang="en-US" sz="1800">
              <a:solidFill>
                <a:schemeClr val="bg1"/>
              </a:solidFill>
              <a:latin typeface="Arial" panose="020B0604020202020204" pitchFamily="34" charset="0"/>
              <a:cs typeface="Arial" panose="020B0604020202020204" pitchFamily="34" charset="0"/>
            </a:endParaRPr>
          </a:p>
          <a:p>
            <a:pPr marL="0" indent="0" algn="ctr">
              <a:buNone/>
            </a:pPr>
            <a:r>
              <a:rPr lang="en-US" sz="1800">
                <a:solidFill>
                  <a:schemeClr val="bg1"/>
                </a:solidFill>
                <a:latin typeface="Arial" panose="020B0604020202020204" pitchFamily="34" charset="0"/>
                <a:cs typeface="Arial" panose="020B0604020202020204" pitchFamily="34" charset="0"/>
              </a:rPr>
              <a:t>Visit our website:</a:t>
            </a:r>
          </a:p>
          <a:p>
            <a:pPr marL="0" indent="0" algn="ctr">
              <a:buNone/>
            </a:pPr>
            <a:r>
              <a:rPr lang="en-US" sz="1800" b="1">
                <a:solidFill>
                  <a:schemeClr val="bg1"/>
                </a:solidFill>
                <a:latin typeface="Arial" panose="020B0604020202020204" pitchFamily="34" charset="0"/>
                <a:cs typeface="Arial" panose="020B0604020202020204" pitchFamily="34" charset="0"/>
              </a:rPr>
              <a:t>www.sbir.nasa.gov</a:t>
            </a:r>
          </a:p>
          <a:p>
            <a:pPr marL="0" indent="0" algn="ctr">
              <a:buNone/>
            </a:pPr>
            <a:endParaRPr lang="en-US" sz="1800">
              <a:solidFill>
                <a:schemeClr val="bg1"/>
              </a:solidFill>
              <a:latin typeface="Arial" panose="020B0604020202020204" pitchFamily="34" charset="0"/>
              <a:cs typeface="Arial" panose="020B0604020202020204" pitchFamily="34" charset="0"/>
            </a:endParaRPr>
          </a:p>
          <a:p>
            <a:pPr marL="0" indent="0" algn="ctr">
              <a:buNone/>
            </a:pPr>
            <a:endParaRPr lang="en-US" sz="1800" b="1">
              <a:solidFill>
                <a:schemeClr val="bg1"/>
              </a:solidFill>
              <a:latin typeface="Arial" panose="020B0604020202020204" pitchFamily="34" charset="0"/>
              <a:cs typeface="Arial" panose="020B0604020202020204" pitchFamily="34" charset="0"/>
            </a:endParaRPr>
          </a:p>
          <a:p>
            <a:pPr marL="0" indent="0" algn="ctr">
              <a:buNone/>
            </a:pPr>
            <a:endParaRPr lang="en-US" sz="6600">
              <a:solidFill>
                <a:schemeClr val="bg1"/>
              </a:solidFill>
              <a:cs typeface="Calibri"/>
            </a:endParaRPr>
          </a:p>
        </p:txBody>
      </p:sp>
      <p:pic>
        <p:nvPicPr>
          <p:cNvPr id="12" name="Picture 11" descr="Astronaut icon">
            <a:extLst>
              <a:ext uri="{FF2B5EF4-FFF2-40B4-BE49-F238E27FC236}">
                <a16:creationId xmlns:a16="http://schemas.microsoft.com/office/drawing/2014/main" id="{3E125F48-6026-42BC-8EB0-EDAA4DB27609}"/>
              </a:ext>
            </a:extLst>
          </p:cNvPr>
          <p:cNvPicPr>
            <a:picLocks noChangeAspect="1"/>
          </p:cNvPicPr>
          <p:nvPr userDrawn="1"/>
        </p:nvPicPr>
        <p:blipFill>
          <a:blip r:embed="rId2">
            <a:alphaModFix amt="41000"/>
            <a:extLst>
              <a:ext uri="{BEBA8EAE-BF5A-486C-A8C5-ECC9F3942E4B}">
                <a14:imgProps xmlns:a14="http://schemas.microsoft.com/office/drawing/2010/main">
                  <a14:imgLayer r:embed="rId3">
                    <a14:imgEffect>
                      <a14:sharpenSoften amount="4000"/>
                    </a14:imgEffect>
                    <a14:imgEffect>
                      <a14:colorTemperature colorTemp="7048"/>
                    </a14:imgEffect>
                    <a14:imgEffect>
                      <a14:brightnessContrast bright="22000" contrast="18000"/>
                    </a14:imgEffect>
                  </a14:imgLayer>
                </a14:imgProps>
              </a:ext>
              <a:ext uri="{28A0092B-C50C-407E-A947-70E740481C1C}">
                <a14:useLocalDpi xmlns:a14="http://schemas.microsoft.com/office/drawing/2010/main" val="0"/>
              </a:ext>
            </a:extLst>
          </a:blip>
          <a:stretch>
            <a:fillRect/>
          </a:stretch>
        </p:blipFill>
        <p:spPr>
          <a:xfrm>
            <a:off x="7950200" y="1982058"/>
            <a:ext cx="4241800" cy="5488545"/>
          </a:xfrm>
          <a:prstGeom prst="rect">
            <a:avLst/>
          </a:prstGeom>
          <a:effectLst>
            <a:glow>
              <a:schemeClr val="bg1"/>
            </a:glow>
            <a:outerShdw blurRad="50800" dist="50800" dir="5400000" sx="1000" sy="1000" algn="ctr" rotWithShape="0">
              <a:srgbClr val="000000"/>
            </a:outerShdw>
            <a:softEdge rad="1270000"/>
          </a:effectLst>
        </p:spPr>
      </p:pic>
      <p:sp>
        <p:nvSpPr>
          <p:cNvPr id="13" name="Rectangle 12">
            <a:extLst>
              <a:ext uri="{FF2B5EF4-FFF2-40B4-BE49-F238E27FC236}">
                <a16:creationId xmlns:a16="http://schemas.microsoft.com/office/drawing/2014/main" id="{E0AD3797-4204-4C74-A322-7FA9F451386F}"/>
              </a:ext>
            </a:extLst>
          </p:cNvPr>
          <p:cNvSpPr/>
          <p:nvPr userDrawn="1"/>
        </p:nvSpPr>
        <p:spPr>
          <a:xfrm>
            <a:off x="417147" y="6492878"/>
            <a:ext cx="2688557" cy="246221"/>
          </a:xfrm>
          <a:prstGeom prst="rect">
            <a:avLst/>
          </a:prstGeom>
        </p:spPr>
        <p:txBody>
          <a:bodyPr wrap="none">
            <a:spAutoFit/>
          </a:bodyPr>
          <a:lstStyle/>
          <a:p>
            <a:pPr>
              <a:defRPr/>
            </a:pPr>
            <a:r>
              <a:rPr lang="en-US" sz="1000">
                <a:solidFill>
                  <a:schemeClr val="bg1"/>
                </a:solidFill>
                <a:latin typeface="+mj-lt"/>
              </a:rPr>
              <a:t>NASA SBIR/STTR Program | </a:t>
            </a:r>
            <a:r>
              <a:rPr lang="en-US" sz="1000" b="1">
                <a:solidFill>
                  <a:schemeClr val="bg1"/>
                </a:solidFill>
                <a:latin typeface="+mj-lt"/>
              </a:rPr>
              <a:t>sbir.nasa.gov</a:t>
            </a:r>
          </a:p>
        </p:txBody>
      </p:sp>
      <p:sp>
        <p:nvSpPr>
          <p:cNvPr id="8" name="Text Placeholder 2">
            <a:extLst>
              <a:ext uri="{FF2B5EF4-FFF2-40B4-BE49-F238E27FC236}">
                <a16:creationId xmlns:a16="http://schemas.microsoft.com/office/drawing/2014/main" id="{BF5A024E-2F09-4A73-9E96-92C12F8487E7}"/>
              </a:ext>
            </a:extLst>
          </p:cNvPr>
          <p:cNvSpPr>
            <a:spLocks noGrp="1"/>
          </p:cNvSpPr>
          <p:nvPr>
            <p:ph type="body" sz="quarter" idx="11" hasCustomPrompt="1"/>
          </p:nvPr>
        </p:nvSpPr>
        <p:spPr>
          <a:xfrm>
            <a:off x="3238500" y="4525460"/>
            <a:ext cx="5715000" cy="420613"/>
          </a:xfrm>
        </p:spPr>
        <p:txBody>
          <a:bodyPr/>
          <a:lstStyle>
            <a:lvl1pPr marL="0" indent="0" algn="ctr">
              <a:spcBef>
                <a:spcPts val="0"/>
              </a:spcBef>
              <a:spcAft>
                <a:spcPts val="600"/>
              </a:spcAft>
              <a:buNone/>
              <a:defRPr sz="1800" b="1">
                <a:solidFill>
                  <a:schemeClr val="bg1"/>
                </a:solidFill>
              </a:defRPr>
            </a:lvl1pPr>
          </a:lstStyle>
          <a:p>
            <a:pPr marL="0" marR="0" lvl="0" indent="0" algn="ctr" defTabSz="914400" rtl="0" eaLnBrk="1" fontAlgn="auto" latinLnBrk="0" hangingPunct="1">
              <a:lnSpc>
                <a:spcPct val="100000"/>
              </a:lnSpc>
              <a:spcBef>
                <a:spcPts val="0"/>
              </a:spcBef>
              <a:spcAft>
                <a:spcPts val="600"/>
              </a:spcAft>
              <a:buClr>
                <a:schemeClr val="accent6">
                  <a:lumMod val="75000"/>
                </a:schemeClr>
              </a:buClr>
              <a:buSzTx/>
              <a:buFont typeface="Arial" pitchFamily="34" charset="0"/>
              <a:buNone/>
              <a:tabLst/>
              <a:defRPr/>
            </a:pPr>
            <a:r>
              <a:rPr lang="en-US" sz="1800" b="1"/>
              <a:t>[name], [title]</a:t>
            </a:r>
            <a:br>
              <a:rPr lang="en-US" sz="1800" b="1"/>
            </a:br>
            <a:endParaRPr lang="en-US" sz="1800" b="1"/>
          </a:p>
        </p:txBody>
      </p:sp>
      <p:sp>
        <p:nvSpPr>
          <p:cNvPr id="5" name="Text Placeholder 4">
            <a:extLst>
              <a:ext uri="{FF2B5EF4-FFF2-40B4-BE49-F238E27FC236}">
                <a16:creationId xmlns:a16="http://schemas.microsoft.com/office/drawing/2014/main" id="{2B424F46-A384-457C-9A67-10978BC73C73}"/>
              </a:ext>
            </a:extLst>
          </p:cNvPr>
          <p:cNvSpPr>
            <a:spLocks noGrp="1"/>
          </p:cNvSpPr>
          <p:nvPr>
            <p:ph type="body" sz="quarter" idx="12" hasCustomPrompt="1"/>
          </p:nvPr>
        </p:nvSpPr>
        <p:spPr>
          <a:xfrm>
            <a:off x="3238500" y="4854683"/>
            <a:ext cx="5715000" cy="398463"/>
          </a:xfrm>
        </p:spPr>
        <p:txBody>
          <a:bodyPr/>
          <a:lstStyle>
            <a:lvl1pPr marL="0" indent="0" algn="ctr">
              <a:buNone/>
              <a:defRPr sz="1800">
                <a:solidFill>
                  <a:schemeClr val="bg1"/>
                </a:solidFill>
              </a:defRPr>
            </a:lvl1pPr>
          </a:lstStyle>
          <a:p>
            <a:pPr lvl="0"/>
            <a:r>
              <a:rPr lang="en-US" sz="1800"/>
              <a:t>[email address]</a:t>
            </a:r>
            <a:endParaRPr lang="en-US"/>
          </a:p>
        </p:txBody>
      </p:sp>
    </p:spTree>
    <p:extLst>
      <p:ext uri="{BB962C8B-B14F-4D97-AF65-F5344CB8AC3E}">
        <p14:creationId xmlns:p14="http://schemas.microsoft.com/office/powerpoint/2010/main" val="3938891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mj-lt"/>
              </a:defRPr>
            </a:lvl1pPr>
          </a:lstStyle>
          <a:p>
            <a:pPr>
              <a:defRPr/>
            </a:pPr>
            <a:fld id="{84F8F9F3-069A-430C-BF4C-B65CB648ADDB}" type="slidenum">
              <a:rPr lang="en-US" smtClean="0"/>
              <a:pPr>
                <a:defRPr/>
              </a:pPr>
              <a:t>‹#›</a:t>
            </a:fld>
            <a:endParaRPr lang="en-US"/>
          </a:p>
        </p:txBody>
      </p:sp>
      <p:sp>
        <p:nvSpPr>
          <p:cNvPr id="14" name="Title 1">
            <a:extLst>
              <a:ext uri="{FF2B5EF4-FFF2-40B4-BE49-F238E27FC236}">
                <a16:creationId xmlns:a16="http://schemas.microsoft.com/office/drawing/2014/main" id="{5535C50A-E566-1531-4642-12C34B1607F1}"/>
              </a:ext>
            </a:extLst>
          </p:cNvPr>
          <p:cNvSpPr>
            <a:spLocks noGrp="1"/>
          </p:cNvSpPr>
          <p:nvPr>
            <p:ph type="ctrTitle"/>
          </p:nvPr>
        </p:nvSpPr>
        <p:spPr>
          <a:xfrm>
            <a:off x="963084" y="3657600"/>
            <a:ext cx="10363200" cy="749808"/>
          </a:xfrm>
        </p:spPr>
        <p:txBody>
          <a:bodyPr vert="horz" lIns="91440" tIns="45720" rIns="91440" bIns="45720" rtlCol="0" anchor="b">
            <a:normAutofit/>
          </a:bodyPr>
          <a:lstStyle>
            <a:lvl1pPr>
              <a:defRPr lang="en-US" sz="3400" b="0" dirty="0">
                <a:solidFill>
                  <a:srgbClr val="1770AC"/>
                </a:solidFill>
                <a:ea typeface="+mn-ea"/>
                <a:cs typeface="Arial" panose="020B0604020202020204" pitchFamily="34" charset="0"/>
              </a:defRPr>
            </a:lvl1pPr>
          </a:lstStyle>
          <a:p>
            <a:pPr marL="0" lvl="0" indent="0">
              <a:lnSpc>
                <a:spcPct val="100000"/>
              </a:lnSpc>
              <a:spcBef>
                <a:spcPts val="1200"/>
              </a:spcBef>
              <a:spcAft>
                <a:spcPts val="600"/>
              </a:spcAft>
              <a:buClr>
                <a:schemeClr val="accent6">
                  <a:lumMod val="75000"/>
                </a:schemeClr>
              </a:buClr>
              <a:buFont typeface="Arial" pitchFamily="34" charset="0"/>
            </a:pPr>
            <a:r>
              <a:rPr lang="en-US"/>
              <a:t>Click to edit Master title style</a:t>
            </a:r>
          </a:p>
        </p:txBody>
      </p:sp>
      <p:sp>
        <p:nvSpPr>
          <p:cNvPr id="20" name="Text Placeholder 4">
            <a:extLst>
              <a:ext uri="{FF2B5EF4-FFF2-40B4-BE49-F238E27FC236}">
                <a16:creationId xmlns:a16="http://schemas.microsoft.com/office/drawing/2014/main" id="{6AC45935-0C86-2188-ADB2-62C83FF3EA28}"/>
              </a:ext>
            </a:extLst>
          </p:cNvPr>
          <p:cNvSpPr>
            <a:spLocks noGrp="1"/>
          </p:cNvSpPr>
          <p:nvPr>
            <p:ph type="body" sz="quarter" idx="15"/>
          </p:nvPr>
        </p:nvSpPr>
        <p:spPr>
          <a:xfrm>
            <a:off x="966132" y="4423031"/>
            <a:ext cx="10360152" cy="466344"/>
          </a:xfrm>
        </p:spPr>
        <p:txBody>
          <a:bodyPr vert="horz" lIns="91440" tIns="45720" rIns="91440" bIns="45720" rtlCol="0" anchor="t">
            <a:normAutofit/>
          </a:bodyPr>
          <a:lstStyle>
            <a:lvl1pPr>
              <a:defRPr lang="en-US" b="0" cap="none" spc="0">
                <a:solidFill>
                  <a:schemeClr val="accent6">
                    <a:lumMod val="75000"/>
                  </a:schemeClr>
                </a:solidFill>
                <a:cs typeface="Arial" panose="020B0604020202020204" pitchFamily="34" charset="0"/>
              </a:defRPr>
            </a:lvl1pPr>
          </a:lstStyle>
          <a:p>
            <a:pPr lvl="0">
              <a:lnSpc>
                <a:spcPct val="90000"/>
              </a:lnSpc>
              <a:spcBef>
                <a:spcPct val="0"/>
              </a:spcBef>
              <a:buNone/>
            </a:pPr>
            <a:r>
              <a:rPr lang="en-US"/>
              <a:t>Click to edit Master text styles</a:t>
            </a:r>
          </a:p>
        </p:txBody>
      </p:sp>
    </p:spTree>
    <p:extLst>
      <p:ext uri="{BB962C8B-B14F-4D97-AF65-F5344CB8AC3E}">
        <p14:creationId xmlns:p14="http://schemas.microsoft.com/office/powerpoint/2010/main" val="89235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Vis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015DEA-7CA9-4339-9DC2-6DAE5B32A4CC}"/>
              </a:ext>
            </a:extLst>
          </p:cNvPr>
          <p:cNvSpPr>
            <a:spLocks noGrp="1"/>
          </p:cNvSpPr>
          <p:nvPr>
            <p:ph type="sldNum" sz="quarter" idx="10"/>
          </p:nvPr>
        </p:nvSpPr>
        <p:spPr/>
        <p:txBody>
          <a:bodyPr/>
          <a:lstStyle/>
          <a:p>
            <a:pPr>
              <a:defRPr/>
            </a:pPr>
            <a:fld id="{AC4DA40E-F042-4786-9F90-2440A40F7DC7}" type="slidenum">
              <a:rPr lang="en-US" smtClean="0"/>
              <a:pPr>
                <a:defRPr/>
              </a:pPr>
              <a:t>‹#›</a:t>
            </a:fld>
            <a:endParaRPr lang="en-US"/>
          </a:p>
        </p:txBody>
      </p:sp>
      <p:sp>
        <p:nvSpPr>
          <p:cNvPr id="4" name="Rectangle 3">
            <a:extLst>
              <a:ext uri="{FF2B5EF4-FFF2-40B4-BE49-F238E27FC236}">
                <a16:creationId xmlns:a16="http://schemas.microsoft.com/office/drawing/2014/main" id="{24552162-D5F4-4885-B41E-AA973D17F80A}"/>
              </a:ext>
            </a:extLst>
          </p:cNvPr>
          <p:cNvSpPr/>
          <p:nvPr userDrawn="1"/>
        </p:nvSpPr>
        <p:spPr>
          <a:xfrm>
            <a:off x="0" y="-40640"/>
            <a:ext cx="12192000" cy="69392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DD57F705-C653-468F-9F34-71B2A4D79827}"/>
              </a:ext>
            </a:extLst>
          </p:cNvPr>
          <p:cNvSpPr txBox="1">
            <a:spLocks/>
          </p:cNvSpPr>
          <p:nvPr userDrawn="1"/>
        </p:nvSpPr>
        <p:spPr>
          <a:xfrm>
            <a:off x="2940892" y="1025875"/>
            <a:ext cx="7217047" cy="2135394"/>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2800" kern="1200">
                <a:solidFill>
                  <a:srgbClr val="333333"/>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333333"/>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333333"/>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333333"/>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70000"/>
              </a:lnSpc>
              <a:spcBef>
                <a:spcPts val="0"/>
              </a:spcBef>
              <a:spcAft>
                <a:spcPts val="1200"/>
              </a:spcAft>
              <a:buNone/>
            </a:pPr>
            <a:r>
              <a:rPr lang="en-US" sz="2000" b="1">
                <a:solidFill>
                  <a:schemeClr val="bg1"/>
                </a:solidFill>
                <a:latin typeface="Arial"/>
                <a:cs typeface="Segoe UI Light"/>
              </a:rPr>
              <a:t>MISSION</a:t>
            </a:r>
            <a:endParaRPr lang="en-US" sz="2000">
              <a:solidFill>
                <a:schemeClr val="bg1"/>
              </a:solidFill>
              <a:latin typeface="Arial"/>
              <a:cs typeface="Segoe UI Light"/>
            </a:endParaRPr>
          </a:p>
          <a:p>
            <a:pPr marL="0" indent="0">
              <a:lnSpc>
                <a:spcPct val="170000"/>
              </a:lnSpc>
              <a:spcBef>
                <a:spcPts val="0"/>
              </a:spcBef>
              <a:spcAft>
                <a:spcPts val="1200"/>
              </a:spcAft>
              <a:buNone/>
            </a:pPr>
            <a:r>
              <a:rPr lang="en-US" sz="2000">
                <a:solidFill>
                  <a:schemeClr val="bg1"/>
                </a:solidFill>
                <a:latin typeface="Arial"/>
                <a:cs typeface="Segoe UI Light"/>
              </a:rPr>
              <a:t>Create opportunities through SBIR/STTR awards to leverage small business knowledge and technology development for maximum impact and contribution</a:t>
            </a:r>
          </a:p>
        </p:txBody>
      </p:sp>
      <p:sp>
        <p:nvSpPr>
          <p:cNvPr id="6" name="Content Placeholder 2">
            <a:extLst>
              <a:ext uri="{FF2B5EF4-FFF2-40B4-BE49-F238E27FC236}">
                <a16:creationId xmlns:a16="http://schemas.microsoft.com/office/drawing/2014/main" id="{13F5E901-D8E7-4E00-8DFA-4090F5812B1C}"/>
              </a:ext>
            </a:extLst>
          </p:cNvPr>
          <p:cNvSpPr txBox="1">
            <a:spLocks/>
          </p:cNvSpPr>
          <p:nvPr userDrawn="1"/>
        </p:nvSpPr>
        <p:spPr>
          <a:xfrm>
            <a:off x="2938071" y="3764422"/>
            <a:ext cx="7332222" cy="208861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0"/>
              </a:spcBef>
              <a:spcAft>
                <a:spcPts val="1200"/>
              </a:spcAft>
              <a:buNone/>
            </a:pPr>
            <a:r>
              <a:rPr lang="en-US" sz="2000" b="1">
                <a:solidFill>
                  <a:schemeClr val="bg1"/>
                </a:solidFill>
                <a:latin typeface="Arial"/>
                <a:cs typeface="Segoe UI Light"/>
              </a:rPr>
              <a:t>VISION</a:t>
            </a:r>
            <a:endParaRPr lang="en-US" sz="2000">
              <a:solidFill>
                <a:schemeClr val="bg1"/>
              </a:solidFill>
              <a:latin typeface="Arial"/>
              <a:cs typeface="Segoe UI Light"/>
            </a:endParaRPr>
          </a:p>
          <a:p>
            <a:pPr marL="0" indent="0">
              <a:lnSpc>
                <a:spcPct val="170000"/>
              </a:lnSpc>
              <a:spcBef>
                <a:spcPts val="0"/>
              </a:spcBef>
              <a:spcAft>
                <a:spcPts val="1200"/>
              </a:spcAft>
              <a:buNone/>
            </a:pPr>
            <a:r>
              <a:rPr lang="en-US" sz="2000">
                <a:solidFill>
                  <a:schemeClr val="bg1"/>
                </a:solidFill>
                <a:latin typeface="Arial"/>
                <a:cs typeface="Segoe UI Light"/>
              </a:rPr>
              <a:t>Empower small businesses to deliver technological innovation that contributes to NASA’s missions, provides societal benefit, and grows the U.S. economy</a:t>
            </a:r>
          </a:p>
        </p:txBody>
      </p:sp>
      <p:cxnSp>
        <p:nvCxnSpPr>
          <p:cNvPr id="7" name="Straight Connector 6">
            <a:extLst>
              <a:ext uri="{FF2B5EF4-FFF2-40B4-BE49-F238E27FC236}">
                <a16:creationId xmlns:a16="http://schemas.microsoft.com/office/drawing/2014/main" id="{296B574A-FDCD-473C-AB71-19D1C9C7A31A}"/>
              </a:ext>
            </a:extLst>
          </p:cNvPr>
          <p:cNvCxnSpPr/>
          <p:nvPr userDrawn="1"/>
        </p:nvCxnSpPr>
        <p:spPr>
          <a:xfrm>
            <a:off x="3048988" y="3485509"/>
            <a:ext cx="7108951"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Graphic 53" descr="MIssion Icon ">
            <a:extLst>
              <a:ext uri="{FF2B5EF4-FFF2-40B4-BE49-F238E27FC236}">
                <a16:creationId xmlns:a16="http://schemas.microsoft.com/office/drawing/2014/main" id="{DD5472A5-A63A-4977-A746-E79CE198D73F}"/>
              </a:ext>
            </a:extLst>
          </p:cNvPr>
          <p:cNvPicPr>
            <a:picLocks noChangeAspect="1"/>
          </p:cNvPicPr>
          <p:nvPr userDrawn="1"/>
        </p:nvPicPr>
        <p:blipFill>
          <a:blip r:embed="rId2">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0096" y="1113666"/>
            <a:ext cx="425898" cy="425898"/>
          </a:xfrm>
          <a:prstGeom prst="rect">
            <a:avLst/>
          </a:prstGeom>
        </p:spPr>
      </p:pic>
      <p:pic>
        <p:nvPicPr>
          <p:cNvPr id="9" name="Picture 8" descr="Vision Icon">
            <a:extLst>
              <a:ext uri="{FF2B5EF4-FFF2-40B4-BE49-F238E27FC236}">
                <a16:creationId xmlns:a16="http://schemas.microsoft.com/office/drawing/2014/main" id="{0EB60A93-4806-4368-965C-BC93BAF05C9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337236" y="3899032"/>
            <a:ext cx="428761" cy="366399"/>
          </a:xfrm>
          <a:prstGeom prst="rect">
            <a:avLst/>
          </a:prstGeom>
        </p:spPr>
      </p:pic>
    </p:spTree>
    <p:extLst>
      <p:ext uri="{BB962C8B-B14F-4D97-AF65-F5344CB8AC3E}">
        <p14:creationId xmlns:p14="http://schemas.microsoft.com/office/powerpoint/2010/main" val="295449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DE4D-4E6D-4F21-BD81-E620A036464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BF6E2F2-CDA5-48A4-BE7A-3007CED474CD}"/>
              </a:ext>
            </a:extLst>
          </p:cNvPr>
          <p:cNvSpPr>
            <a:spLocks noGrp="1"/>
          </p:cNvSpPr>
          <p:nvPr>
            <p:ph type="sldNum" sz="quarter" idx="10"/>
          </p:nvPr>
        </p:nvSpPr>
        <p:spPr/>
        <p:txBody>
          <a:bodyPr/>
          <a:lstStyle/>
          <a:p>
            <a:pPr>
              <a:defRPr/>
            </a:pPr>
            <a:fld id="{AC4DA40E-F042-4786-9F90-2440A40F7DC7}" type="slidenum">
              <a:rPr lang="en-US" smtClean="0"/>
              <a:pPr>
                <a:defRPr/>
              </a:pPr>
              <a:t>‹#›</a:t>
            </a:fld>
            <a:endParaRPr lang="en-US"/>
          </a:p>
        </p:txBody>
      </p:sp>
      <p:cxnSp>
        <p:nvCxnSpPr>
          <p:cNvPr id="4" name="Straight Connector 3">
            <a:extLst>
              <a:ext uri="{FF2B5EF4-FFF2-40B4-BE49-F238E27FC236}">
                <a16:creationId xmlns:a16="http://schemas.microsoft.com/office/drawing/2014/main" id="{09B19271-F0AA-483D-96A1-2EE447D50549}"/>
              </a:ext>
            </a:extLst>
          </p:cNvPr>
          <p:cNvCxnSpPr>
            <a:cxnSpLocks/>
          </p:cNvCxnSpPr>
          <p:nvPr userDrawn="1"/>
        </p:nvCxnSpPr>
        <p:spPr>
          <a:xfrm>
            <a:off x="1981200" y="242316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C0703193-5701-40C5-9D75-83B6B4498186}"/>
              </a:ext>
            </a:extLst>
          </p:cNvPr>
          <p:cNvSpPr txBox="1">
            <a:spLocks/>
          </p:cNvSpPr>
          <p:nvPr userDrawn="1"/>
        </p:nvSpPr>
        <p:spPr>
          <a:xfrm>
            <a:off x="5029200" y="1465060"/>
            <a:ext cx="2971800" cy="805220"/>
          </a:xfrm>
          <a:prstGeom prst="rect">
            <a:avLst/>
          </a:prstGeom>
        </p:spPr>
        <p:txBody>
          <a:bodyPr vert="horz" lIns="91407" tIns="45704" rIns="91407" bIns="45704" rtlCol="0">
            <a:noAutofit/>
          </a:bodyPr>
          <a:lstStyle>
            <a:lvl1pPr marL="342900" indent="-342900" algn="l" defTabSz="914400" rtl="0" eaLnBrk="1" latinLnBrk="0" hangingPunct="1">
              <a:lnSpc>
                <a:spcPct val="100000"/>
              </a:lnSpc>
              <a:spcBef>
                <a:spcPts val="1800"/>
              </a:spcBef>
              <a:spcAft>
                <a:spcPts val="600"/>
              </a:spcAft>
              <a:buClr>
                <a:schemeClr val="accent6">
                  <a:lumMod val="75000"/>
                </a:schemeClr>
              </a:buClr>
              <a:buFont typeface="Arial" pitchFamily="34" charset="0"/>
              <a:buChar char="•"/>
              <a:defRPr sz="2800" kern="1200" baseline="0">
                <a:solidFill>
                  <a:srgbClr val="595959"/>
                </a:solidFill>
                <a:latin typeface="Verdana" pitchFamily="34" charset="0"/>
                <a:ea typeface="+mn-ea"/>
                <a:cs typeface="+mn-cs"/>
              </a:defRPr>
            </a:lvl1pPr>
            <a:lvl2pPr marL="742950" indent="-285750" algn="l" defTabSz="914400" rtl="0" eaLnBrk="1" latinLnBrk="0" hangingPunct="1">
              <a:lnSpc>
                <a:spcPct val="100000"/>
              </a:lnSpc>
              <a:spcBef>
                <a:spcPts val="0"/>
              </a:spcBef>
              <a:spcAft>
                <a:spcPts val="600"/>
              </a:spcAft>
              <a:buClr>
                <a:schemeClr val="accent6">
                  <a:lumMod val="75000"/>
                </a:schemeClr>
              </a:buClr>
              <a:buFont typeface="Arial" pitchFamily="34" charset="0"/>
              <a:buChar char="–"/>
              <a:defRPr sz="2000" kern="1200">
                <a:solidFill>
                  <a:srgbClr val="595959"/>
                </a:solidFill>
                <a:latin typeface="Verdana" pitchFamily="34" charset="0"/>
                <a:ea typeface="+mn-ea"/>
                <a:cs typeface="+mn-cs"/>
              </a:defRPr>
            </a:lvl2pPr>
            <a:lvl3pPr marL="1143000" indent="-228600" algn="l" defTabSz="914400" rtl="0" eaLnBrk="1" latinLnBrk="0" hangingPunct="1">
              <a:lnSpc>
                <a:spcPct val="100000"/>
              </a:lnSpc>
              <a:spcBef>
                <a:spcPts val="0"/>
              </a:spcBef>
              <a:spcAft>
                <a:spcPts val="600"/>
              </a:spcAft>
              <a:buFont typeface="Arial" pitchFamily="34" charset="0"/>
              <a:buChar char="•"/>
              <a:defRPr sz="1800" kern="1200">
                <a:solidFill>
                  <a:srgbClr val="595959"/>
                </a:solidFill>
                <a:latin typeface="Verdana" pitchFamily="34" charset="0"/>
                <a:ea typeface="+mn-ea"/>
                <a:cs typeface="+mn-cs"/>
              </a:defRPr>
            </a:lvl3pPr>
            <a:lvl4pPr marL="1600200" indent="-228600" algn="l" defTabSz="914400" rtl="0" eaLnBrk="1" latinLnBrk="0" hangingPunct="1">
              <a:lnSpc>
                <a:spcPct val="100000"/>
              </a:lnSpc>
              <a:spcBef>
                <a:spcPts val="0"/>
              </a:spcBef>
              <a:spcAft>
                <a:spcPts val="600"/>
              </a:spcAft>
              <a:buFont typeface="Arial" pitchFamily="34" charset="0"/>
              <a:buChar char="–"/>
              <a:defRPr sz="1800" kern="1200">
                <a:solidFill>
                  <a:srgbClr val="595959"/>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200"/>
              </a:spcAft>
              <a:buFont typeface="Arial" pitchFamily="34" charset="0"/>
              <a:buNone/>
            </a:pPr>
            <a:r>
              <a:rPr lang="en-US" sz="4800" b="1">
                <a:solidFill>
                  <a:schemeClr val="accent1"/>
                </a:solidFill>
                <a:latin typeface="Arial" panose="020B0604020202020204" pitchFamily="34" charset="0"/>
                <a:cs typeface="Arial" panose="020B0604020202020204" pitchFamily="34" charset="0"/>
              </a:rPr>
              <a:t>AGENDA</a:t>
            </a:r>
          </a:p>
        </p:txBody>
      </p:sp>
      <p:pic>
        <p:nvPicPr>
          <p:cNvPr id="6" name="Graphic 5" descr="Agenda Icon">
            <a:extLst>
              <a:ext uri="{FF2B5EF4-FFF2-40B4-BE49-F238E27FC236}">
                <a16:creationId xmlns:a16="http://schemas.microsoft.com/office/drawing/2014/main" id="{B23B7927-0A2F-4DED-A432-FCCBFB5D644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1000" y="1542774"/>
            <a:ext cx="649793" cy="649793"/>
          </a:xfrm>
          <a:prstGeom prst="rect">
            <a:avLst/>
          </a:prstGeom>
        </p:spPr>
      </p:pic>
      <p:sp>
        <p:nvSpPr>
          <p:cNvPr id="19" name="Text Placeholder 2">
            <a:extLst>
              <a:ext uri="{FF2B5EF4-FFF2-40B4-BE49-F238E27FC236}">
                <a16:creationId xmlns:a16="http://schemas.microsoft.com/office/drawing/2014/main" id="{65C0FF42-0CF9-46A8-875B-85F0B65C5043}"/>
              </a:ext>
            </a:extLst>
          </p:cNvPr>
          <p:cNvSpPr>
            <a:spLocks noGrp="1"/>
          </p:cNvSpPr>
          <p:nvPr>
            <p:ph idx="1" hasCustomPrompt="1"/>
          </p:nvPr>
        </p:nvSpPr>
        <p:spPr>
          <a:xfrm>
            <a:off x="2185785" y="2651759"/>
            <a:ext cx="7820430" cy="3703319"/>
          </a:xfrm>
          <a:prstGeom prst="rect">
            <a:avLst/>
          </a:prstGeom>
        </p:spPr>
        <p:txBody>
          <a:bodyPr vert="horz" lIns="91440" tIns="45720" rIns="91440" bIns="45720" rtlCol="0">
            <a:noAutofit/>
          </a:bodyPr>
          <a:lstStyle>
            <a:lvl1pPr marL="457200" indent="-457200">
              <a:buFont typeface="Arial" panose="020B0604020202020204" pitchFamily="34" charset="0"/>
              <a:buChar char="•"/>
              <a:defRPr sz="2800"/>
            </a:lvl1pPr>
          </a:lstStyle>
          <a:p>
            <a:pPr lvl="0"/>
            <a:r>
              <a:rPr lang="en-US"/>
              <a:t>Click to edit text</a:t>
            </a:r>
          </a:p>
          <a:p>
            <a:pPr lvl="0"/>
            <a:r>
              <a:rPr lang="en-US"/>
              <a:t>Click to edit text</a:t>
            </a:r>
          </a:p>
          <a:p>
            <a:pPr lvl="0"/>
            <a:r>
              <a:rPr lang="en-US"/>
              <a:t>Click to edit text</a:t>
            </a:r>
          </a:p>
          <a:p>
            <a:pPr lvl="0"/>
            <a:r>
              <a:rPr lang="en-US"/>
              <a:t>Click to edit text</a:t>
            </a:r>
          </a:p>
          <a:p>
            <a:pPr lvl="0"/>
            <a:r>
              <a:rPr lang="en-US"/>
              <a:t>Click to edit text</a:t>
            </a:r>
          </a:p>
          <a:p>
            <a:pPr lvl="0"/>
            <a:r>
              <a:rPr lang="en-US"/>
              <a:t>Click to edit text</a:t>
            </a:r>
          </a:p>
          <a:p>
            <a:pPr lvl="0"/>
            <a:endParaRPr lang="en-US"/>
          </a:p>
          <a:p>
            <a:pPr lvl="0"/>
            <a:endParaRPr lang="en-US"/>
          </a:p>
        </p:txBody>
      </p:sp>
    </p:spTree>
    <p:extLst>
      <p:ext uri="{BB962C8B-B14F-4D97-AF65-F5344CB8AC3E}">
        <p14:creationId xmlns:p14="http://schemas.microsoft.com/office/powerpoint/2010/main" val="346189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DE4D-4E6D-4F21-BD81-E620A036464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BF6E2F2-CDA5-48A4-BE7A-3007CED474CD}"/>
              </a:ext>
            </a:extLst>
          </p:cNvPr>
          <p:cNvSpPr>
            <a:spLocks noGrp="1"/>
          </p:cNvSpPr>
          <p:nvPr>
            <p:ph type="sldNum" sz="quarter" idx="10"/>
          </p:nvPr>
        </p:nvSpPr>
        <p:spPr/>
        <p:txBody>
          <a:bodyPr/>
          <a:lstStyle/>
          <a:p>
            <a:pPr>
              <a:defRPr/>
            </a:pPr>
            <a:fld id="{AC4DA40E-F042-4786-9F90-2440A40F7DC7}" type="slidenum">
              <a:rPr lang="en-US" smtClean="0"/>
              <a:pPr>
                <a:defRPr/>
              </a:pPr>
              <a:t>‹#›</a:t>
            </a:fld>
            <a:endParaRPr lang="en-US"/>
          </a:p>
        </p:txBody>
      </p:sp>
      <p:cxnSp>
        <p:nvCxnSpPr>
          <p:cNvPr id="4" name="Straight Connector 3">
            <a:extLst>
              <a:ext uri="{FF2B5EF4-FFF2-40B4-BE49-F238E27FC236}">
                <a16:creationId xmlns:a16="http://schemas.microsoft.com/office/drawing/2014/main" id="{09B19271-F0AA-483D-96A1-2EE447D50549}"/>
              </a:ext>
            </a:extLst>
          </p:cNvPr>
          <p:cNvCxnSpPr>
            <a:cxnSpLocks/>
          </p:cNvCxnSpPr>
          <p:nvPr userDrawn="1"/>
        </p:nvCxnSpPr>
        <p:spPr>
          <a:xfrm>
            <a:off x="1981200" y="242316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C0703193-5701-40C5-9D75-83B6B4498186}"/>
              </a:ext>
            </a:extLst>
          </p:cNvPr>
          <p:cNvSpPr txBox="1">
            <a:spLocks/>
          </p:cNvSpPr>
          <p:nvPr userDrawn="1"/>
        </p:nvSpPr>
        <p:spPr>
          <a:xfrm>
            <a:off x="5029200" y="1465060"/>
            <a:ext cx="2971800" cy="805220"/>
          </a:xfrm>
          <a:prstGeom prst="rect">
            <a:avLst/>
          </a:prstGeom>
        </p:spPr>
        <p:txBody>
          <a:bodyPr vert="horz" lIns="91407" tIns="45704" rIns="91407" bIns="45704" rtlCol="0">
            <a:noAutofit/>
          </a:bodyPr>
          <a:lstStyle>
            <a:lvl1pPr marL="342900" indent="-342900" algn="l" defTabSz="914400" rtl="0" eaLnBrk="1" latinLnBrk="0" hangingPunct="1">
              <a:lnSpc>
                <a:spcPct val="100000"/>
              </a:lnSpc>
              <a:spcBef>
                <a:spcPts val="1800"/>
              </a:spcBef>
              <a:spcAft>
                <a:spcPts val="600"/>
              </a:spcAft>
              <a:buClr>
                <a:schemeClr val="accent6">
                  <a:lumMod val="75000"/>
                </a:schemeClr>
              </a:buClr>
              <a:buFont typeface="Arial" pitchFamily="34" charset="0"/>
              <a:buChar char="•"/>
              <a:defRPr sz="2800" kern="1200" baseline="0">
                <a:solidFill>
                  <a:srgbClr val="595959"/>
                </a:solidFill>
                <a:latin typeface="Verdana" pitchFamily="34" charset="0"/>
                <a:ea typeface="+mn-ea"/>
                <a:cs typeface="+mn-cs"/>
              </a:defRPr>
            </a:lvl1pPr>
            <a:lvl2pPr marL="742950" indent="-285750" algn="l" defTabSz="914400" rtl="0" eaLnBrk="1" latinLnBrk="0" hangingPunct="1">
              <a:lnSpc>
                <a:spcPct val="100000"/>
              </a:lnSpc>
              <a:spcBef>
                <a:spcPts val="0"/>
              </a:spcBef>
              <a:spcAft>
                <a:spcPts val="600"/>
              </a:spcAft>
              <a:buClr>
                <a:schemeClr val="accent6">
                  <a:lumMod val="75000"/>
                </a:schemeClr>
              </a:buClr>
              <a:buFont typeface="Arial" pitchFamily="34" charset="0"/>
              <a:buChar char="–"/>
              <a:defRPr sz="2000" kern="1200">
                <a:solidFill>
                  <a:srgbClr val="595959"/>
                </a:solidFill>
                <a:latin typeface="Verdana" pitchFamily="34" charset="0"/>
                <a:ea typeface="+mn-ea"/>
                <a:cs typeface="+mn-cs"/>
              </a:defRPr>
            </a:lvl2pPr>
            <a:lvl3pPr marL="1143000" indent="-228600" algn="l" defTabSz="914400" rtl="0" eaLnBrk="1" latinLnBrk="0" hangingPunct="1">
              <a:lnSpc>
                <a:spcPct val="100000"/>
              </a:lnSpc>
              <a:spcBef>
                <a:spcPts val="0"/>
              </a:spcBef>
              <a:spcAft>
                <a:spcPts val="600"/>
              </a:spcAft>
              <a:buFont typeface="Arial" pitchFamily="34" charset="0"/>
              <a:buChar char="•"/>
              <a:defRPr sz="1800" kern="1200">
                <a:solidFill>
                  <a:srgbClr val="595959"/>
                </a:solidFill>
                <a:latin typeface="Verdana" pitchFamily="34" charset="0"/>
                <a:ea typeface="+mn-ea"/>
                <a:cs typeface="+mn-cs"/>
              </a:defRPr>
            </a:lvl3pPr>
            <a:lvl4pPr marL="1600200" indent="-228600" algn="l" defTabSz="914400" rtl="0" eaLnBrk="1" latinLnBrk="0" hangingPunct="1">
              <a:lnSpc>
                <a:spcPct val="100000"/>
              </a:lnSpc>
              <a:spcBef>
                <a:spcPts val="0"/>
              </a:spcBef>
              <a:spcAft>
                <a:spcPts val="600"/>
              </a:spcAft>
              <a:buFont typeface="Arial" pitchFamily="34" charset="0"/>
              <a:buChar char="–"/>
              <a:defRPr sz="1800" kern="1200">
                <a:solidFill>
                  <a:srgbClr val="595959"/>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200"/>
              </a:spcAft>
              <a:buFont typeface="Arial" pitchFamily="34" charset="0"/>
              <a:buNone/>
            </a:pPr>
            <a:r>
              <a:rPr lang="en-US" sz="4800" b="1">
                <a:solidFill>
                  <a:schemeClr val="accent1"/>
                </a:solidFill>
                <a:latin typeface="Arial" panose="020B0604020202020204" pitchFamily="34" charset="0"/>
                <a:cs typeface="Arial" panose="020B0604020202020204" pitchFamily="34" charset="0"/>
              </a:rPr>
              <a:t>AGENDA</a:t>
            </a:r>
          </a:p>
        </p:txBody>
      </p:sp>
      <p:pic>
        <p:nvPicPr>
          <p:cNvPr id="6" name="Graphic 5" descr="Agenda Icon">
            <a:extLst>
              <a:ext uri="{FF2B5EF4-FFF2-40B4-BE49-F238E27FC236}">
                <a16:creationId xmlns:a16="http://schemas.microsoft.com/office/drawing/2014/main" id="{B23B7927-0A2F-4DED-A432-FCCBFB5D644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1000" y="1542774"/>
            <a:ext cx="649793" cy="649793"/>
          </a:xfrm>
          <a:prstGeom prst="rect">
            <a:avLst/>
          </a:prstGeom>
        </p:spPr>
      </p:pic>
      <p:sp>
        <p:nvSpPr>
          <p:cNvPr id="8" name="Text Placeholder 2">
            <a:extLst>
              <a:ext uri="{FF2B5EF4-FFF2-40B4-BE49-F238E27FC236}">
                <a16:creationId xmlns:a16="http://schemas.microsoft.com/office/drawing/2014/main" id="{44AB2E9B-561C-4262-8E4A-9A3965563F7B}"/>
              </a:ext>
            </a:extLst>
          </p:cNvPr>
          <p:cNvSpPr>
            <a:spLocks noGrp="1"/>
          </p:cNvSpPr>
          <p:nvPr>
            <p:ph idx="11" hasCustomPrompt="1"/>
          </p:nvPr>
        </p:nvSpPr>
        <p:spPr>
          <a:xfrm>
            <a:off x="2185785" y="2651759"/>
            <a:ext cx="3749040" cy="3703319"/>
          </a:xfrm>
          <a:prstGeom prst="rect">
            <a:avLst/>
          </a:prstGeom>
        </p:spPr>
        <p:txBody>
          <a:bodyPr vert="horz" lIns="91440" tIns="45720" rIns="91440" bIns="45720" rtlCol="0">
            <a:noAutofit/>
          </a:bodyPr>
          <a:lstStyle>
            <a:lvl1pPr marL="457200" indent="-457200">
              <a:buFont typeface="Arial" panose="020B0604020202020204" pitchFamily="34" charset="0"/>
              <a:buChar char="•"/>
              <a:defRPr sz="2800"/>
            </a:lvl1pPr>
          </a:lstStyle>
          <a:p>
            <a:pPr lvl="0"/>
            <a:r>
              <a:rPr lang="en-US"/>
              <a:t>Click to edit text</a:t>
            </a:r>
          </a:p>
          <a:p>
            <a:pPr lvl="0"/>
            <a:r>
              <a:rPr lang="en-US"/>
              <a:t>Click to edit text</a:t>
            </a:r>
          </a:p>
          <a:p>
            <a:pPr lvl="0"/>
            <a:r>
              <a:rPr lang="en-US"/>
              <a:t>Click to edit text</a:t>
            </a:r>
          </a:p>
          <a:p>
            <a:pPr lvl="0"/>
            <a:r>
              <a:rPr lang="en-US"/>
              <a:t>Click to edit text</a:t>
            </a:r>
          </a:p>
          <a:p>
            <a:pPr lvl="0"/>
            <a:r>
              <a:rPr lang="en-US"/>
              <a:t>Click to edit text</a:t>
            </a:r>
          </a:p>
          <a:p>
            <a:pPr lvl="0"/>
            <a:r>
              <a:rPr lang="en-US"/>
              <a:t>Click to edit text</a:t>
            </a:r>
          </a:p>
          <a:p>
            <a:pPr lvl="0"/>
            <a:endParaRPr lang="en-US"/>
          </a:p>
          <a:p>
            <a:pPr lvl="0"/>
            <a:endParaRPr lang="en-US"/>
          </a:p>
        </p:txBody>
      </p:sp>
      <p:sp>
        <p:nvSpPr>
          <p:cNvPr id="9" name="Text Placeholder 2">
            <a:extLst>
              <a:ext uri="{FF2B5EF4-FFF2-40B4-BE49-F238E27FC236}">
                <a16:creationId xmlns:a16="http://schemas.microsoft.com/office/drawing/2014/main" id="{DA15520C-1CFE-499F-81AD-C4D80CD9809D}"/>
              </a:ext>
            </a:extLst>
          </p:cNvPr>
          <p:cNvSpPr>
            <a:spLocks noGrp="1"/>
          </p:cNvSpPr>
          <p:nvPr>
            <p:ph idx="12" hasCustomPrompt="1"/>
          </p:nvPr>
        </p:nvSpPr>
        <p:spPr>
          <a:xfrm>
            <a:off x="6257177" y="2659304"/>
            <a:ext cx="3749040" cy="3703319"/>
          </a:xfrm>
          <a:prstGeom prst="rect">
            <a:avLst/>
          </a:prstGeom>
        </p:spPr>
        <p:txBody>
          <a:bodyPr vert="horz" lIns="91440" tIns="45720" rIns="91440" bIns="45720" rtlCol="0">
            <a:noAutofit/>
          </a:bodyPr>
          <a:lstStyle>
            <a:lvl1pPr marL="457200" indent="-457200">
              <a:buFont typeface="Arial" panose="020B0604020202020204" pitchFamily="34" charset="0"/>
              <a:buChar char="•"/>
              <a:defRPr sz="2800"/>
            </a:lvl1pPr>
          </a:lstStyle>
          <a:p>
            <a:pPr lvl="0"/>
            <a:r>
              <a:rPr lang="en-US"/>
              <a:t>Click to edit text</a:t>
            </a:r>
          </a:p>
          <a:p>
            <a:pPr lvl="0"/>
            <a:r>
              <a:rPr lang="en-US"/>
              <a:t>Click to edit text</a:t>
            </a:r>
          </a:p>
          <a:p>
            <a:pPr lvl="0"/>
            <a:r>
              <a:rPr lang="en-US"/>
              <a:t>Click to edit text</a:t>
            </a:r>
          </a:p>
          <a:p>
            <a:pPr lvl="0"/>
            <a:r>
              <a:rPr lang="en-US"/>
              <a:t>Click to edit text</a:t>
            </a:r>
          </a:p>
          <a:p>
            <a:pPr lvl="0"/>
            <a:r>
              <a:rPr lang="en-US"/>
              <a:t>Click to edit text</a:t>
            </a:r>
          </a:p>
          <a:p>
            <a:pPr lvl="0"/>
            <a:r>
              <a:rPr lang="en-US"/>
              <a:t>Click to edit text</a:t>
            </a:r>
          </a:p>
          <a:p>
            <a:pPr lvl="0"/>
            <a:endParaRPr lang="en-US"/>
          </a:p>
          <a:p>
            <a:pPr lvl="0"/>
            <a:endParaRPr lang="en-US"/>
          </a:p>
        </p:txBody>
      </p:sp>
    </p:spTree>
    <p:extLst>
      <p:ext uri="{BB962C8B-B14F-4D97-AF65-F5344CB8AC3E}">
        <p14:creationId xmlns:p14="http://schemas.microsoft.com/office/powerpoint/2010/main" val="191751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4" name="Picture 13" descr="Title slide background">
            <a:extLst>
              <a:ext uri="{FF2B5EF4-FFF2-40B4-BE49-F238E27FC236}">
                <a16:creationId xmlns:a16="http://schemas.microsoft.com/office/drawing/2014/main" id="{F81701D4-2DC7-974D-9333-23E1769D40F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7FB144CB-88ED-F94C-89E6-F40087BC92C5}"/>
              </a:ext>
            </a:extLst>
          </p:cNvPr>
          <p:cNvSpPr/>
          <p:nvPr userDrawn="1"/>
        </p:nvSpPr>
        <p:spPr>
          <a:xfrm>
            <a:off x="-1" y="2987678"/>
            <a:ext cx="12192000" cy="26701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p:nvPr>
        </p:nvSpPr>
        <p:spPr>
          <a:xfrm>
            <a:off x="420624" y="3657600"/>
            <a:ext cx="10363200" cy="685800"/>
          </a:xfrm>
        </p:spPr>
        <p:txBody>
          <a:bodyPr anchor="b">
            <a:noAutofit/>
          </a:bodyPr>
          <a:lstStyle>
            <a:lvl1pPr>
              <a:lnSpc>
                <a:spcPts val="3600"/>
              </a:lnSpc>
              <a:defRPr sz="3600" baseline="0">
                <a:solidFill>
                  <a:schemeClr val="bg1"/>
                </a:solidFill>
                <a:latin typeface="+mj-lt"/>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420624" y="4343400"/>
            <a:ext cx="10363200" cy="457200"/>
          </a:xfrm>
        </p:spPr>
        <p:txBody>
          <a:bodyPr>
            <a:normAutofit/>
          </a:bodyPr>
          <a:lstStyle>
            <a:lvl1pPr marL="0" indent="0" algn="l" defTabSz="914400" rtl="0" eaLnBrk="1" latinLnBrk="0" hangingPunct="1">
              <a:spcBef>
                <a:spcPct val="20000"/>
              </a:spcBef>
              <a:buClr>
                <a:srgbClr val="FCA200"/>
              </a:buClr>
              <a:buFont typeface="Arial" pitchFamily="34" charset="0"/>
              <a:buNone/>
              <a:defRPr lang="en-US" sz="1800" b="0" kern="1200" cap="none" spc="0" baseline="0" dirty="0">
                <a:solidFill>
                  <a:schemeClr val="bg1"/>
                </a:solidFill>
                <a:latin typeface="+mj-lt"/>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5"/>
          </p:nvPr>
        </p:nvSpPr>
        <p:spPr>
          <a:xfrm>
            <a:off x="420624" y="4800600"/>
            <a:ext cx="7112000" cy="762000"/>
          </a:xfrm>
        </p:spPr>
        <p:txBody>
          <a:bodyPr>
            <a:noAutofit/>
          </a:bodyPr>
          <a:lstStyle>
            <a:lvl1pPr marL="0" indent="0">
              <a:buNone/>
              <a:defRPr sz="1200">
                <a:solidFill>
                  <a:schemeClr val="bg1"/>
                </a:solidFill>
                <a:latin typeface="+mj-lt"/>
                <a:cs typeface="Arial" panose="020B0604020202020204" pitchFamily="34" charset="0"/>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50">
                <a:solidFill>
                  <a:schemeClr val="bg1"/>
                </a:solidFill>
              </a:defRPr>
            </a:lvl4pPr>
            <a:lvl5pPr marL="1828800" indent="0">
              <a:buNone/>
              <a:defRPr sz="1100">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FF9B582A-F3CC-49B7-82EF-55CEEB450F07}"/>
              </a:ext>
            </a:extLst>
          </p:cNvPr>
          <p:cNvSpPr/>
          <p:nvPr userDrawn="1"/>
        </p:nvSpPr>
        <p:spPr>
          <a:xfrm>
            <a:off x="417147" y="6492878"/>
            <a:ext cx="2688557" cy="246221"/>
          </a:xfrm>
          <a:prstGeom prst="rect">
            <a:avLst/>
          </a:prstGeom>
        </p:spPr>
        <p:txBody>
          <a:bodyPr wrap="none">
            <a:spAutoFit/>
          </a:bodyPr>
          <a:lstStyle/>
          <a:p>
            <a:pPr>
              <a:defRPr/>
            </a:pPr>
            <a:r>
              <a:rPr lang="en-US" sz="1000">
                <a:solidFill>
                  <a:srgbClr val="595959"/>
                </a:solidFill>
                <a:latin typeface="+mj-lt"/>
              </a:rPr>
              <a:t>NASA SBIR/STTR Program | </a:t>
            </a:r>
            <a:r>
              <a:rPr lang="en-US" sz="1000" b="1">
                <a:solidFill>
                  <a:srgbClr val="595959"/>
                </a:solidFill>
                <a:latin typeface="+mj-lt"/>
              </a:rPr>
              <a:t>sbir.nasa.gov</a:t>
            </a:r>
          </a:p>
        </p:txBody>
      </p:sp>
    </p:spTree>
    <p:extLst>
      <p:ext uri="{BB962C8B-B14F-4D97-AF65-F5344CB8AC3E}">
        <p14:creationId xmlns:p14="http://schemas.microsoft.com/office/powerpoint/2010/main" val="164525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554479"/>
            <a:ext cx="11283696" cy="4800600"/>
          </a:xfrm>
        </p:spPr>
        <p:txBody>
          <a:bodyPr/>
          <a:lstStyle>
            <a:lvl1pPr>
              <a:lnSpc>
                <a:spcPct val="100000"/>
              </a:lnSpc>
              <a:spcBef>
                <a:spcPts val="1200"/>
              </a:spcBef>
              <a:spcAft>
                <a:spcPts val="600"/>
              </a:spcAft>
              <a:buClr>
                <a:schemeClr val="accent6">
                  <a:lumMod val="75000"/>
                </a:schemeClr>
              </a:buClr>
              <a:defRPr>
                <a:solidFill>
                  <a:schemeClr val="tx1"/>
                </a:solidFill>
                <a:latin typeface="+mj-lt"/>
                <a:cs typeface="Arial" panose="020B0604020202020204" pitchFamily="34" charset="0"/>
              </a:defRPr>
            </a:lvl1pPr>
            <a:lvl2pPr>
              <a:lnSpc>
                <a:spcPct val="100000"/>
              </a:lnSpc>
              <a:spcBef>
                <a:spcPts val="0"/>
              </a:spcBef>
              <a:spcAft>
                <a:spcPts val="600"/>
              </a:spcAft>
              <a:buClr>
                <a:schemeClr val="accent6">
                  <a:lumMod val="75000"/>
                </a:schemeClr>
              </a:buClr>
              <a:buSzPct val="100000"/>
              <a:defRPr>
                <a:solidFill>
                  <a:schemeClr val="tx1"/>
                </a:solidFill>
                <a:latin typeface="+mj-lt"/>
                <a:cs typeface="Arial" panose="020B0604020202020204" pitchFamily="34" charset="0"/>
              </a:defRPr>
            </a:lvl2pPr>
            <a:lvl3pPr>
              <a:lnSpc>
                <a:spcPct val="100000"/>
              </a:lnSpc>
              <a:spcBef>
                <a:spcPts val="0"/>
              </a:spcBef>
              <a:spcAft>
                <a:spcPts val="600"/>
              </a:spcAft>
              <a:defRPr>
                <a:solidFill>
                  <a:schemeClr val="tx1"/>
                </a:solidFill>
                <a:latin typeface="+mj-lt"/>
                <a:cs typeface="Arial" panose="020B0604020202020204" pitchFamily="34" charset="0"/>
              </a:defRPr>
            </a:lvl3pPr>
            <a:lvl4pPr>
              <a:lnSpc>
                <a:spcPct val="100000"/>
              </a:lnSpc>
              <a:spcBef>
                <a:spcPts val="0"/>
              </a:spcBef>
              <a:spcAft>
                <a:spcPts val="600"/>
              </a:spcAft>
              <a:defRPr>
                <a:solidFill>
                  <a:schemeClr val="tx1"/>
                </a:solidFill>
                <a:latin typeface="+mj-lt"/>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1">
            <a:extLst>
              <a:ext uri="{FF2B5EF4-FFF2-40B4-BE49-F238E27FC236}">
                <a16:creationId xmlns:a16="http://schemas.microsoft.com/office/drawing/2014/main" id="{AA7B46DC-1A69-4576-8E6C-97E6AA7AF4F3}"/>
              </a:ext>
            </a:extLst>
          </p:cNvPr>
          <p:cNvSpPr>
            <a:spLocks noGrp="1"/>
          </p:cNvSpPr>
          <p:nvPr>
            <p:ph type="title"/>
          </p:nvPr>
        </p:nvSpPr>
        <p:spPr>
          <a:xfrm>
            <a:off x="502920" y="0"/>
            <a:ext cx="10464798" cy="1066800"/>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86ACC7F2-2ED7-4700-8CD4-2587F60D5586}"/>
              </a:ext>
            </a:extLst>
          </p:cNvPr>
          <p:cNvSpPr>
            <a:spLocks noGrp="1"/>
          </p:cNvSpPr>
          <p:nvPr>
            <p:ph type="sldNum" sz="quarter" idx="4"/>
          </p:nvPr>
        </p:nvSpPr>
        <p:spPr>
          <a:xfrm>
            <a:off x="9051648" y="6437462"/>
            <a:ext cx="2844800" cy="365125"/>
          </a:xfrm>
          <a:prstGeom prst="rect">
            <a:avLst/>
          </a:prstGeom>
        </p:spPr>
        <p:txBody>
          <a:bodyPr vert="horz" lIns="91440" tIns="45720" rIns="91440" bIns="45720" rtlCol="0" anchor="ctr"/>
          <a:lstStyle>
            <a:lvl1pPr algn="r">
              <a:defRPr sz="1000" b="1">
                <a:solidFill>
                  <a:srgbClr val="B0B0B0"/>
                </a:solidFill>
                <a:latin typeface="+mj-lt"/>
              </a:defRPr>
            </a:lvl1pPr>
          </a:lstStyle>
          <a:p>
            <a:pPr>
              <a:defRPr/>
            </a:pPr>
            <a:fld id="{AC4DA40E-F042-4786-9F90-2440A40F7DC7}" type="slidenum">
              <a:rPr lang="en-US" smtClean="0"/>
              <a:pPr>
                <a:defRPr/>
              </a:pPr>
              <a:t>‹#›</a:t>
            </a:fld>
            <a:endParaRPr lang="en-US"/>
          </a:p>
        </p:txBody>
      </p:sp>
    </p:spTree>
    <p:extLst>
      <p:ext uri="{BB962C8B-B14F-4D97-AF65-F5344CB8AC3E}">
        <p14:creationId xmlns:p14="http://schemas.microsoft.com/office/powerpoint/2010/main" val="96958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554479"/>
            <a:ext cx="5486400" cy="4800600"/>
          </a:xfrm>
        </p:spPr>
        <p:txBody>
          <a:bodyPr>
            <a:no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300216" y="1554479"/>
            <a:ext cx="5486400" cy="4800600"/>
          </a:xfrm>
        </p:spPr>
        <p:txBody>
          <a:bodyPr>
            <a:no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lvl1pPr>
              <a:defRPr>
                <a:latin typeface="+mj-lt"/>
              </a:defRPr>
            </a:lvl1pPr>
          </a:lstStyle>
          <a:p>
            <a:pPr>
              <a:defRPr/>
            </a:pPr>
            <a:fld id="{AC4DA40E-F042-4786-9F90-2440A40F7DC7}" type="slidenum">
              <a:rPr lang="en-US" smtClean="0"/>
              <a:pPr>
                <a:defRPr/>
              </a:pPr>
              <a:t>‹#›</a:t>
            </a:fld>
            <a:endParaRPr lang="en-US"/>
          </a:p>
        </p:txBody>
      </p:sp>
      <p:sp>
        <p:nvSpPr>
          <p:cNvPr id="10" name="Title Placeholder 1">
            <a:extLst>
              <a:ext uri="{FF2B5EF4-FFF2-40B4-BE49-F238E27FC236}">
                <a16:creationId xmlns:a16="http://schemas.microsoft.com/office/drawing/2014/main" id="{22AA1A29-00A8-4105-9E5C-0A754586C9D4}"/>
              </a:ext>
            </a:extLst>
          </p:cNvPr>
          <p:cNvSpPr>
            <a:spLocks noGrp="1"/>
          </p:cNvSpPr>
          <p:nvPr>
            <p:ph type="title"/>
          </p:nvPr>
        </p:nvSpPr>
        <p:spPr>
          <a:xfrm>
            <a:off x="502920" y="0"/>
            <a:ext cx="10464798" cy="1066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6020869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19" y="1554480"/>
            <a:ext cx="5486400" cy="727076"/>
          </a:xfrm>
        </p:spPr>
        <p:txBody>
          <a:bodyPr anchor="b">
            <a:noAutofit/>
          </a:bodyPr>
          <a:lstStyle>
            <a:lvl1pPr marL="0" indent="0">
              <a:buNone/>
              <a:defRPr sz="2200" b="1" cap="all" baseline="0">
                <a:solidFill>
                  <a:srgbClr val="1770AC"/>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2919" y="2327278"/>
            <a:ext cx="5486400" cy="4027801"/>
          </a:xfrm>
        </p:spPr>
        <p:txBody>
          <a:bodyPr>
            <a:no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300216" y="1554480"/>
            <a:ext cx="5486400" cy="727076"/>
          </a:xfrm>
        </p:spPr>
        <p:txBody>
          <a:bodyPr anchor="b">
            <a:noAutofit/>
          </a:bodyPr>
          <a:lstStyle>
            <a:lvl1pPr marL="0" indent="0">
              <a:buNone/>
              <a:defRPr sz="2200" b="1" cap="all" baseline="0">
                <a:solidFill>
                  <a:srgbClr val="1770AC"/>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0216" y="2327278"/>
            <a:ext cx="5486400" cy="4027801"/>
          </a:xfrm>
        </p:spPr>
        <p:txBody>
          <a:bodyPr>
            <a:no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2"/>
          </p:nvPr>
        </p:nvSpPr>
        <p:spPr/>
        <p:txBody>
          <a:bodyPr/>
          <a:lstStyle>
            <a:lvl1pPr>
              <a:defRPr>
                <a:latin typeface="+mj-lt"/>
              </a:defRPr>
            </a:lvl1pPr>
          </a:lstStyle>
          <a:p>
            <a:pPr>
              <a:defRPr/>
            </a:pPr>
            <a:fld id="{AC4DA40E-F042-4786-9F90-2440A40F7DC7}" type="slidenum">
              <a:rPr lang="en-US" smtClean="0"/>
              <a:pPr>
                <a:defRPr/>
              </a:pPr>
              <a:t>‹#›</a:t>
            </a:fld>
            <a:endParaRPr lang="en-US"/>
          </a:p>
        </p:txBody>
      </p:sp>
      <p:sp>
        <p:nvSpPr>
          <p:cNvPr id="12" name="Title Placeholder 1">
            <a:extLst>
              <a:ext uri="{FF2B5EF4-FFF2-40B4-BE49-F238E27FC236}">
                <a16:creationId xmlns:a16="http://schemas.microsoft.com/office/drawing/2014/main" id="{46E818C8-C36A-44F7-921B-889D796F7384}"/>
              </a:ext>
            </a:extLst>
          </p:cNvPr>
          <p:cNvSpPr>
            <a:spLocks noGrp="1"/>
          </p:cNvSpPr>
          <p:nvPr>
            <p:ph type="title"/>
          </p:nvPr>
        </p:nvSpPr>
        <p:spPr>
          <a:xfrm>
            <a:off x="502920" y="0"/>
            <a:ext cx="10464798" cy="1066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6155057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latin typeface="+mj-lt"/>
              </a:defRPr>
            </a:lvl1pPr>
          </a:lstStyle>
          <a:p>
            <a:pPr>
              <a:defRPr/>
            </a:pPr>
            <a:fld id="{AC4DA40E-F042-4786-9F90-2440A40F7DC7}" type="slidenum">
              <a:rPr lang="en-US" smtClean="0"/>
              <a:pPr>
                <a:defRPr/>
              </a:pPr>
              <a:t>‹#›</a:t>
            </a:fld>
            <a:endParaRPr lang="en-US"/>
          </a:p>
        </p:txBody>
      </p:sp>
      <p:grpSp>
        <p:nvGrpSpPr>
          <p:cNvPr id="2" name="Group 1">
            <a:extLst>
              <a:ext uri="{FF2B5EF4-FFF2-40B4-BE49-F238E27FC236}">
                <a16:creationId xmlns:a16="http://schemas.microsoft.com/office/drawing/2014/main" id="{EC6EE20E-D3DC-4D13-8F5E-6C583DEDF6D6}"/>
              </a:ext>
            </a:extLst>
          </p:cNvPr>
          <p:cNvGrpSpPr/>
          <p:nvPr userDrawn="1"/>
        </p:nvGrpSpPr>
        <p:grpSpPr>
          <a:xfrm>
            <a:off x="504030" y="1553342"/>
            <a:ext cx="11283696" cy="4800600"/>
            <a:chOff x="454152" y="1028700"/>
            <a:chExt cx="11283696" cy="4800600"/>
          </a:xfrm>
        </p:grpSpPr>
        <p:cxnSp>
          <p:nvCxnSpPr>
            <p:cNvPr id="6" name="Straight Connector 5"/>
            <p:cNvCxnSpPr>
              <a:cxnSpLocks/>
            </p:cNvCxnSpPr>
            <p:nvPr userDrawn="1"/>
          </p:nvCxnSpPr>
          <p:spPr>
            <a:xfrm>
              <a:off x="6096000" y="1028700"/>
              <a:ext cx="0" cy="4800600"/>
            </a:xfrm>
            <a:prstGeom prst="line">
              <a:avLst/>
            </a:prstGeom>
            <a:ln w="38100" cap="rnd"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userDrawn="1"/>
          </p:nvCxnSpPr>
          <p:spPr>
            <a:xfrm>
              <a:off x="454152" y="3429000"/>
              <a:ext cx="11283696" cy="0"/>
            </a:xfrm>
            <a:prstGeom prst="line">
              <a:avLst/>
            </a:prstGeom>
            <a:ln w="38100" cap="rnd" cmpd="sng">
              <a:solidFill>
                <a:srgbClr val="D9D9D9"/>
              </a:solidFill>
            </a:ln>
            <a:effectLst/>
          </p:spPr>
          <p:style>
            <a:lnRef idx="2">
              <a:schemeClr val="accent1"/>
            </a:lnRef>
            <a:fillRef idx="0">
              <a:schemeClr val="accent1"/>
            </a:fillRef>
            <a:effectRef idx="1">
              <a:schemeClr val="accent1"/>
            </a:effectRef>
            <a:fontRef idx="minor">
              <a:schemeClr val="tx1"/>
            </a:fontRef>
          </p:style>
        </p:cxnSp>
      </p:grpSp>
      <p:sp>
        <p:nvSpPr>
          <p:cNvPr id="19" name="Title Placeholder 1">
            <a:extLst>
              <a:ext uri="{FF2B5EF4-FFF2-40B4-BE49-F238E27FC236}">
                <a16:creationId xmlns:a16="http://schemas.microsoft.com/office/drawing/2014/main" id="{C792C602-0198-4DA6-AB9E-DFBFA087F66A}"/>
              </a:ext>
            </a:extLst>
          </p:cNvPr>
          <p:cNvSpPr>
            <a:spLocks noGrp="1"/>
          </p:cNvSpPr>
          <p:nvPr>
            <p:ph type="title"/>
          </p:nvPr>
        </p:nvSpPr>
        <p:spPr>
          <a:xfrm>
            <a:off x="502920" y="0"/>
            <a:ext cx="10464798" cy="1066800"/>
          </a:xfrm>
          <a:prstGeom prst="rect">
            <a:avLst/>
          </a:prstGeom>
        </p:spPr>
        <p:txBody>
          <a:bodyPr vert="horz" lIns="91440" tIns="45720" rIns="91440" bIns="45720" rtlCol="0" anchor="ctr">
            <a:normAutofit/>
          </a:bodyPr>
          <a:lstStyle/>
          <a:p>
            <a:r>
              <a:rPr lang="en-US"/>
              <a:t>Click to edit Master title style</a:t>
            </a:r>
          </a:p>
        </p:txBody>
      </p:sp>
      <p:sp>
        <p:nvSpPr>
          <p:cNvPr id="20" name="Content Placeholder 2">
            <a:extLst>
              <a:ext uri="{FF2B5EF4-FFF2-40B4-BE49-F238E27FC236}">
                <a16:creationId xmlns:a16="http://schemas.microsoft.com/office/drawing/2014/main" id="{4740E949-C865-4073-9EEA-EEE1C3A31A17}"/>
              </a:ext>
            </a:extLst>
          </p:cNvPr>
          <p:cNvSpPr>
            <a:spLocks noGrp="1"/>
          </p:cNvSpPr>
          <p:nvPr>
            <p:ph idx="1"/>
          </p:nvPr>
        </p:nvSpPr>
        <p:spPr>
          <a:xfrm>
            <a:off x="502920" y="1554479"/>
            <a:ext cx="5486400" cy="2249424"/>
          </a:xfrm>
        </p:spPr>
        <p:txBody>
          <a:bodyPr/>
          <a:lstStyle>
            <a:lvl1pPr>
              <a:lnSpc>
                <a:spcPct val="100000"/>
              </a:lnSpc>
              <a:spcBef>
                <a:spcPts val="1200"/>
              </a:spcBef>
              <a:spcAft>
                <a:spcPts val="600"/>
              </a:spcAft>
              <a:buClr>
                <a:schemeClr val="accent6">
                  <a:lumMod val="75000"/>
                </a:schemeClr>
              </a:buClr>
              <a:defRPr>
                <a:solidFill>
                  <a:schemeClr val="tx1"/>
                </a:solidFill>
                <a:latin typeface="+mj-lt"/>
                <a:cs typeface="Arial" panose="020B0604020202020204" pitchFamily="34" charset="0"/>
              </a:defRPr>
            </a:lvl1pPr>
            <a:lvl2pPr>
              <a:lnSpc>
                <a:spcPct val="100000"/>
              </a:lnSpc>
              <a:spcBef>
                <a:spcPts val="0"/>
              </a:spcBef>
              <a:spcAft>
                <a:spcPts val="600"/>
              </a:spcAft>
              <a:buClr>
                <a:schemeClr val="accent6">
                  <a:lumMod val="75000"/>
                </a:schemeClr>
              </a:buClr>
              <a:buSzPct val="100000"/>
              <a:defRPr>
                <a:solidFill>
                  <a:schemeClr val="tx1"/>
                </a:solidFill>
                <a:latin typeface="+mj-lt"/>
                <a:cs typeface="Arial" panose="020B0604020202020204" pitchFamily="34" charset="0"/>
              </a:defRPr>
            </a:lvl2pPr>
            <a:lvl3pPr>
              <a:lnSpc>
                <a:spcPct val="100000"/>
              </a:lnSpc>
              <a:spcBef>
                <a:spcPts val="0"/>
              </a:spcBef>
              <a:spcAft>
                <a:spcPts val="600"/>
              </a:spcAft>
              <a:defRPr>
                <a:solidFill>
                  <a:schemeClr val="tx1"/>
                </a:solidFill>
                <a:latin typeface="+mj-lt"/>
                <a:cs typeface="Arial" panose="020B0604020202020204" pitchFamily="34" charset="0"/>
              </a:defRPr>
            </a:lvl3pPr>
            <a:lvl4pPr>
              <a:lnSpc>
                <a:spcPct val="100000"/>
              </a:lnSpc>
              <a:spcBef>
                <a:spcPts val="0"/>
              </a:spcBef>
              <a:spcAft>
                <a:spcPts val="600"/>
              </a:spcAft>
              <a:defRPr>
                <a:solidFill>
                  <a:schemeClr val="tx1"/>
                </a:solidFill>
                <a:latin typeface="+mj-lt"/>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2">
            <a:extLst>
              <a:ext uri="{FF2B5EF4-FFF2-40B4-BE49-F238E27FC236}">
                <a16:creationId xmlns:a16="http://schemas.microsoft.com/office/drawing/2014/main" id="{0390C20A-74EA-4F0C-94ED-FABBF26F7E70}"/>
              </a:ext>
            </a:extLst>
          </p:cNvPr>
          <p:cNvSpPr>
            <a:spLocks noGrp="1"/>
          </p:cNvSpPr>
          <p:nvPr>
            <p:ph idx="13"/>
          </p:nvPr>
        </p:nvSpPr>
        <p:spPr>
          <a:xfrm>
            <a:off x="502920" y="4102201"/>
            <a:ext cx="5486400" cy="2249424"/>
          </a:xfrm>
        </p:spPr>
        <p:txBody>
          <a:bodyPr/>
          <a:lstStyle>
            <a:lvl1pPr>
              <a:lnSpc>
                <a:spcPct val="100000"/>
              </a:lnSpc>
              <a:spcBef>
                <a:spcPts val="1200"/>
              </a:spcBef>
              <a:spcAft>
                <a:spcPts val="600"/>
              </a:spcAft>
              <a:buClr>
                <a:schemeClr val="accent6">
                  <a:lumMod val="75000"/>
                </a:schemeClr>
              </a:buClr>
              <a:defRPr>
                <a:solidFill>
                  <a:schemeClr val="tx1"/>
                </a:solidFill>
                <a:latin typeface="+mj-lt"/>
                <a:cs typeface="Arial" panose="020B0604020202020204" pitchFamily="34" charset="0"/>
              </a:defRPr>
            </a:lvl1pPr>
            <a:lvl2pPr>
              <a:lnSpc>
                <a:spcPct val="100000"/>
              </a:lnSpc>
              <a:spcBef>
                <a:spcPts val="0"/>
              </a:spcBef>
              <a:spcAft>
                <a:spcPts val="600"/>
              </a:spcAft>
              <a:buClr>
                <a:schemeClr val="accent6">
                  <a:lumMod val="75000"/>
                </a:schemeClr>
              </a:buClr>
              <a:buSzPct val="100000"/>
              <a:defRPr>
                <a:solidFill>
                  <a:schemeClr val="tx1"/>
                </a:solidFill>
                <a:latin typeface="+mj-lt"/>
                <a:cs typeface="Arial" panose="020B0604020202020204" pitchFamily="34" charset="0"/>
              </a:defRPr>
            </a:lvl2pPr>
            <a:lvl3pPr>
              <a:lnSpc>
                <a:spcPct val="100000"/>
              </a:lnSpc>
              <a:spcBef>
                <a:spcPts val="0"/>
              </a:spcBef>
              <a:spcAft>
                <a:spcPts val="600"/>
              </a:spcAft>
              <a:defRPr>
                <a:solidFill>
                  <a:schemeClr val="tx1"/>
                </a:solidFill>
                <a:latin typeface="+mj-lt"/>
                <a:cs typeface="Arial" panose="020B0604020202020204" pitchFamily="34" charset="0"/>
              </a:defRPr>
            </a:lvl3pPr>
            <a:lvl4pPr>
              <a:lnSpc>
                <a:spcPct val="100000"/>
              </a:lnSpc>
              <a:spcBef>
                <a:spcPts val="0"/>
              </a:spcBef>
              <a:spcAft>
                <a:spcPts val="600"/>
              </a:spcAft>
              <a:defRPr>
                <a:solidFill>
                  <a:schemeClr val="tx1"/>
                </a:solidFill>
                <a:latin typeface="+mj-lt"/>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2">
            <a:extLst>
              <a:ext uri="{FF2B5EF4-FFF2-40B4-BE49-F238E27FC236}">
                <a16:creationId xmlns:a16="http://schemas.microsoft.com/office/drawing/2014/main" id="{F9245EA0-F580-4E73-8AC6-D23C940E6223}"/>
              </a:ext>
            </a:extLst>
          </p:cNvPr>
          <p:cNvSpPr>
            <a:spLocks noGrp="1"/>
          </p:cNvSpPr>
          <p:nvPr>
            <p:ph idx="14"/>
          </p:nvPr>
        </p:nvSpPr>
        <p:spPr>
          <a:xfrm>
            <a:off x="6299106" y="1553342"/>
            <a:ext cx="5488619" cy="2249424"/>
          </a:xfrm>
        </p:spPr>
        <p:txBody>
          <a:bodyPr/>
          <a:lstStyle>
            <a:lvl1pPr>
              <a:lnSpc>
                <a:spcPct val="100000"/>
              </a:lnSpc>
              <a:spcBef>
                <a:spcPts val="1200"/>
              </a:spcBef>
              <a:spcAft>
                <a:spcPts val="600"/>
              </a:spcAft>
              <a:buClr>
                <a:schemeClr val="accent6">
                  <a:lumMod val="75000"/>
                </a:schemeClr>
              </a:buClr>
              <a:defRPr>
                <a:solidFill>
                  <a:schemeClr val="tx1"/>
                </a:solidFill>
                <a:latin typeface="+mj-lt"/>
                <a:cs typeface="Arial" panose="020B0604020202020204" pitchFamily="34" charset="0"/>
              </a:defRPr>
            </a:lvl1pPr>
            <a:lvl2pPr>
              <a:lnSpc>
                <a:spcPct val="100000"/>
              </a:lnSpc>
              <a:spcBef>
                <a:spcPts val="0"/>
              </a:spcBef>
              <a:spcAft>
                <a:spcPts val="600"/>
              </a:spcAft>
              <a:buClr>
                <a:schemeClr val="accent6">
                  <a:lumMod val="75000"/>
                </a:schemeClr>
              </a:buClr>
              <a:buSzPct val="100000"/>
              <a:defRPr>
                <a:solidFill>
                  <a:schemeClr val="tx1"/>
                </a:solidFill>
                <a:latin typeface="+mj-lt"/>
                <a:cs typeface="Arial" panose="020B0604020202020204" pitchFamily="34" charset="0"/>
              </a:defRPr>
            </a:lvl2pPr>
            <a:lvl3pPr>
              <a:lnSpc>
                <a:spcPct val="100000"/>
              </a:lnSpc>
              <a:spcBef>
                <a:spcPts val="0"/>
              </a:spcBef>
              <a:spcAft>
                <a:spcPts val="600"/>
              </a:spcAft>
              <a:defRPr>
                <a:solidFill>
                  <a:schemeClr val="tx1"/>
                </a:solidFill>
                <a:latin typeface="+mj-lt"/>
                <a:cs typeface="Arial" panose="020B0604020202020204" pitchFamily="34" charset="0"/>
              </a:defRPr>
            </a:lvl3pPr>
            <a:lvl4pPr>
              <a:lnSpc>
                <a:spcPct val="100000"/>
              </a:lnSpc>
              <a:spcBef>
                <a:spcPts val="0"/>
              </a:spcBef>
              <a:spcAft>
                <a:spcPts val="600"/>
              </a:spcAft>
              <a:defRPr>
                <a:solidFill>
                  <a:schemeClr val="tx1"/>
                </a:solidFill>
                <a:latin typeface="+mj-lt"/>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Content Placeholder 2">
            <a:extLst>
              <a:ext uri="{FF2B5EF4-FFF2-40B4-BE49-F238E27FC236}">
                <a16:creationId xmlns:a16="http://schemas.microsoft.com/office/drawing/2014/main" id="{208D9A94-2480-48BD-8BFF-1866712D8290}"/>
              </a:ext>
            </a:extLst>
          </p:cNvPr>
          <p:cNvSpPr>
            <a:spLocks noGrp="1"/>
          </p:cNvSpPr>
          <p:nvPr>
            <p:ph idx="15"/>
          </p:nvPr>
        </p:nvSpPr>
        <p:spPr>
          <a:xfrm>
            <a:off x="6300216" y="4102201"/>
            <a:ext cx="5487510" cy="2249424"/>
          </a:xfrm>
        </p:spPr>
        <p:txBody>
          <a:bodyPr/>
          <a:lstStyle>
            <a:lvl1pPr>
              <a:lnSpc>
                <a:spcPct val="100000"/>
              </a:lnSpc>
              <a:spcBef>
                <a:spcPts val="1200"/>
              </a:spcBef>
              <a:spcAft>
                <a:spcPts val="600"/>
              </a:spcAft>
              <a:buClr>
                <a:schemeClr val="accent6">
                  <a:lumMod val="75000"/>
                </a:schemeClr>
              </a:buClr>
              <a:defRPr>
                <a:solidFill>
                  <a:schemeClr val="tx1"/>
                </a:solidFill>
                <a:latin typeface="+mj-lt"/>
                <a:cs typeface="Arial" panose="020B0604020202020204" pitchFamily="34" charset="0"/>
              </a:defRPr>
            </a:lvl1pPr>
            <a:lvl2pPr>
              <a:lnSpc>
                <a:spcPct val="100000"/>
              </a:lnSpc>
              <a:spcBef>
                <a:spcPts val="0"/>
              </a:spcBef>
              <a:spcAft>
                <a:spcPts val="600"/>
              </a:spcAft>
              <a:buClr>
                <a:schemeClr val="accent6">
                  <a:lumMod val="75000"/>
                </a:schemeClr>
              </a:buClr>
              <a:buSzPct val="100000"/>
              <a:defRPr>
                <a:solidFill>
                  <a:schemeClr val="tx1"/>
                </a:solidFill>
                <a:latin typeface="+mj-lt"/>
                <a:cs typeface="Arial" panose="020B0604020202020204" pitchFamily="34" charset="0"/>
              </a:defRPr>
            </a:lvl2pPr>
            <a:lvl3pPr>
              <a:lnSpc>
                <a:spcPct val="100000"/>
              </a:lnSpc>
              <a:spcBef>
                <a:spcPts val="0"/>
              </a:spcBef>
              <a:spcAft>
                <a:spcPts val="600"/>
              </a:spcAft>
              <a:defRPr>
                <a:solidFill>
                  <a:schemeClr val="tx1"/>
                </a:solidFill>
                <a:latin typeface="+mj-lt"/>
                <a:cs typeface="Arial" panose="020B0604020202020204" pitchFamily="34" charset="0"/>
              </a:defRPr>
            </a:lvl3pPr>
            <a:lvl4pPr>
              <a:lnSpc>
                <a:spcPct val="100000"/>
              </a:lnSpc>
              <a:spcBef>
                <a:spcPts val="0"/>
              </a:spcBef>
              <a:spcAft>
                <a:spcPts val="600"/>
              </a:spcAft>
              <a:defRPr>
                <a:solidFill>
                  <a:schemeClr val="tx1"/>
                </a:solidFill>
                <a:latin typeface="+mj-lt"/>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7654602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12192000" cy="11271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Placeholder 1"/>
          <p:cNvSpPr>
            <a:spLocks noGrp="1"/>
          </p:cNvSpPr>
          <p:nvPr>
            <p:ph type="title"/>
          </p:nvPr>
        </p:nvSpPr>
        <p:spPr>
          <a:xfrm>
            <a:off x="502920" y="0"/>
            <a:ext cx="10464798" cy="1066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554480"/>
            <a:ext cx="11283696" cy="48006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9051648" y="6437462"/>
            <a:ext cx="2844800" cy="365125"/>
          </a:xfrm>
          <a:prstGeom prst="rect">
            <a:avLst/>
          </a:prstGeom>
        </p:spPr>
        <p:txBody>
          <a:bodyPr vert="horz" lIns="91440" tIns="45720" rIns="91440" bIns="45720" rtlCol="0" anchor="ctr"/>
          <a:lstStyle>
            <a:lvl1pPr algn="r">
              <a:defRPr sz="1000" b="1">
                <a:solidFill>
                  <a:srgbClr val="B0B0B0"/>
                </a:solidFill>
                <a:latin typeface="+mj-lt"/>
              </a:defRPr>
            </a:lvl1pPr>
          </a:lstStyle>
          <a:p>
            <a:pPr>
              <a:defRPr/>
            </a:pPr>
            <a:fld id="{AC4DA40E-F042-4786-9F90-2440A40F7DC7}" type="slidenum">
              <a:rPr lang="en-US" smtClean="0"/>
              <a:pPr>
                <a:defRPr/>
              </a:pPr>
              <a:t>‹#›</a:t>
            </a:fld>
            <a:endParaRPr lang="en-US"/>
          </a:p>
        </p:txBody>
      </p:sp>
      <p:sp>
        <p:nvSpPr>
          <p:cNvPr id="8" name="Rectangle 7">
            <a:extLst>
              <a:ext uri="{FF2B5EF4-FFF2-40B4-BE49-F238E27FC236}">
                <a16:creationId xmlns:a16="http://schemas.microsoft.com/office/drawing/2014/main" id="{91FB7416-0875-3E49-8588-8230C80902A0}"/>
              </a:ext>
            </a:extLst>
          </p:cNvPr>
          <p:cNvSpPr/>
          <p:nvPr userDrawn="1"/>
        </p:nvSpPr>
        <p:spPr>
          <a:xfrm>
            <a:off x="417147" y="6492878"/>
            <a:ext cx="2688557" cy="246221"/>
          </a:xfrm>
          <a:prstGeom prst="rect">
            <a:avLst/>
          </a:prstGeom>
        </p:spPr>
        <p:txBody>
          <a:bodyPr wrap="none">
            <a:spAutoFit/>
          </a:bodyPr>
          <a:lstStyle/>
          <a:p>
            <a:pPr>
              <a:defRPr/>
            </a:pPr>
            <a:r>
              <a:rPr lang="en-US" sz="1000">
                <a:solidFill>
                  <a:schemeClr val="tx1"/>
                </a:solidFill>
                <a:latin typeface="+mj-lt"/>
              </a:rPr>
              <a:t>NASA SBIR/STTR Program | </a:t>
            </a:r>
            <a:r>
              <a:rPr lang="en-US" sz="1000" b="1">
                <a:solidFill>
                  <a:schemeClr val="tx1"/>
                </a:solidFill>
                <a:latin typeface="+mj-lt"/>
              </a:rPr>
              <a:t>sbir.nasa.gov</a:t>
            </a:r>
          </a:p>
        </p:txBody>
      </p:sp>
      <p:pic>
        <p:nvPicPr>
          <p:cNvPr id="9" name="Picture 8" descr="Shape&#10;&#10;NASA Logo">
            <a:extLst>
              <a:ext uri="{FF2B5EF4-FFF2-40B4-BE49-F238E27FC236}">
                <a16:creationId xmlns:a16="http://schemas.microsoft.com/office/drawing/2014/main" id="{551F7EB0-F51F-C249-8205-809653F7FB41}"/>
              </a:ext>
            </a:extLst>
          </p:cNvPr>
          <p:cNvPicPr>
            <a:picLocks noChangeAspect="1"/>
          </p:cNvPicPr>
          <p:nvPr userDrawn="1"/>
        </p:nvPicPr>
        <p:blipFill>
          <a:blip r:embed="rId16" cstate="screen">
            <a:extLst>
              <a:ext uri="{28A0092B-C50C-407E-A947-70E740481C1C}">
                <a14:useLocalDpi xmlns:a14="http://schemas.microsoft.com/office/drawing/2010/main" val="0"/>
              </a:ext>
            </a:extLst>
          </a:blip>
          <a:stretch>
            <a:fillRect/>
          </a:stretch>
        </p:blipFill>
        <p:spPr>
          <a:xfrm>
            <a:off x="10706100" y="-179389"/>
            <a:ext cx="1485900" cy="1485900"/>
          </a:xfrm>
          <a:prstGeom prst="rect">
            <a:avLst/>
          </a:prstGeom>
        </p:spPr>
      </p:pic>
    </p:spTree>
    <p:extLst>
      <p:ext uri="{BB962C8B-B14F-4D97-AF65-F5344CB8AC3E}">
        <p14:creationId xmlns:p14="http://schemas.microsoft.com/office/powerpoint/2010/main" val="4168411860"/>
      </p:ext>
    </p:extLst>
  </p:cSld>
  <p:clrMap bg1="lt1" tx1="dk1" bg2="lt2" tx2="dk2" accent1="accent1" accent2="accent2" accent3="accent3" accent4="accent4" accent5="accent5" accent6="accent6" hlink="hlink" folHlink="folHlink"/>
  <p:sldLayoutIdLst>
    <p:sldLayoutId id="2147484322" r:id="rId1"/>
    <p:sldLayoutId id="2147484318" r:id="rId2"/>
    <p:sldLayoutId id="2147484315" r:id="rId3"/>
    <p:sldLayoutId id="2147484317" r:id="rId4"/>
    <p:sldLayoutId id="2147484320" r:id="rId5"/>
    <p:sldLayoutId id="2147484237" r:id="rId6"/>
    <p:sldLayoutId id="2147484249" r:id="rId7"/>
    <p:sldLayoutId id="2147484241" r:id="rId8"/>
    <p:sldLayoutId id="2147484240" r:id="rId9"/>
    <p:sldLayoutId id="2147484242" r:id="rId10"/>
    <p:sldLayoutId id="2147484244" r:id="rId11"/>
    <p:sldLayoutId id="2147484248" r:id="rId12"/>
    <p:sldLayoutId id="2147484321" r:id="rId13"/>
    <p:sldLayoutId id="2147484323" r:id="rId14"/>
  </p:sldLayoutIdLst>
  <p:hf hdr="0" ftr="0" dt="0"/>
  <p:txStyles>
    <p:titleStyle>
      <a:lvl1pPr algn="l" defTabSz="914400" rtl="0" eaLnBrk="1" latinLnBrk="0" hangingPunct="1">
        <a:lnSpc>
          <a:spcPct val="90000"/>
        </a:lnSpc>
        <a:spcBef>
          <a:spcPct val="0"/>
        </a:spcBef>
        <a:buNone/>
        <a:defRPr sz="3200" b="1" kern="1200" cap="none" baseline="0">
          <a:solidFill>
            <a:schemeClr val="bg1"/>
          </a:solidFill>
          <a:latin typeface="+mj-lt"/>
          <a:ea typeface="+mj-ea"/>
          <a:cs typeface="+mj-cs"/>
        </a:defRPr>
      </a:lvl1pPr>
    </p:titleStyle>
    <p:bodyStyle>
      <a:lvl1pPr marL="342900" indent="-342900" algn="l" defTabSz="914400" rtl="0" eaLnBrk="1" latinLnBrk="0" hangingPunct="1">
        <a:lnSpc>
          <a:spcPct val="100000"/>
        </a:lnSpc>
        <a:spcBef>
          <a:spcPts val="1200"/>
        </a:spcBef>
        <a:spcAft>
          <a:spcPts val="600"/>
        </a:spcAft>
        <a:buClr>
          <a:schemeClr val="accent6">
            <a:lumMod val="75000"/>
          </a:schemeClr>
        </a:buClr>
        <a:buFont typeface="Arial" pitchFamily="34" charset="0"/>
        <a:buChar char="•"/>
        <a:defRPr sz="2000" kern="1200" baseline="0">
          <a:solidFill>
            <a:srgbClr val="595959"/>
          </a:solidFill>
          <a:latin typeface="+mj-lt"/>
          <a:ea typeface="+mn-ea"/>
          <a:cs typeface="+mn-cs"/>
        </a:defRPr>
      </a:lvl1pPr>
      <a:lvl2pPr marL="640080" indent="-285750" algn="l" defTabSz="914400" rtl="0" eaLnBrk="1" latinLnBrk="0" hangingPunct="1">
        <a:lnSpc>
          <a:spcPct val="100000"/>
        </a:lnSpc>
        <a:spcBef>
          <a:spcPts val="0"/>
        </a:spcBef>
        <a:spcAft>
          <a:spcPts val="600"/>
        </a:spcAft>
        <a:buClr>
          <a:schemeClr val="accent6">
            <a:lumMod val="75000"/>
          </a:schemeClr>
        </a:buClr>
        <a:buFont typeface="Arial" pitchFamily="34" charset="0"/>
        <a:buChar char="–"/>
        <a:defRPr sz="1800" kern="1200">
          <a:solidFill>
            <a:srgbClr val="595959"/>
          </a:solidFill>
          <a:latin typeface="+mj-lt"/>
          <a:ea typeface="+mn-ea"/>
          <a:cs typeface="+mn-cs"/>
        </a:defRPr>
      </a:lvl2pPr>
      <a:lvl3pPr marL="859536" indent="-228600" algn="l" defTabSz="914400" rtl="0" eaLnBrk="1" latinLnBrk="0" hangingPunct="1">
        <a:lnSpc>
          <a:spcPct val="100000"/>
        </a:lnSpc>
        <a:spcBef>
          <a:spcPts val="0"/>
        </a:spcBef>
        <a:spcAft>
          <a:spcPts val="600"/>
        </a:spcAft>
        <a:buFont typeface="Arial" pitchFamily="34" charset="0"/>
        <a:buChar char="•"/>
        <a:defRPr sz="1600" kern="1200">
          <a:solidFill>
            <a:srgbClr val="595959"/>
          </a:solidFill>
          <a:latin typeface="+mj-lt"/>
          <a:ea typeface="+mn-ea"/>
          <a:cs typeface="+mn-cs"/>
        </a:defRPr>
      </a:lvl3pPr>
      <a:lvl4pPr marL="1088136" indent="-228600" algn="l" defTabSz="914400" rtl="0" eaLnBrk="1" latinLnBrk="0" hangingPunct="1">
        <a:lnSpc>
          <a:spcPct val="100000"/>
        </a:lnSpc>
        <a:spcBef>
          <a:spcPts val="0"/>
        </a:spcBef>
        <a:spcAft>
          <a:spcPts val="600"/>
        </a:spcAft>
        <a:buFont typeface="Arial" pitchFamily="34" charset="0"/>
        <a:buChar char="–"/>
        <a:defRPr sz="1400" kern="1200">
          <a:solidFill>
            <a:srgbClr val="595959"/>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sbir.nasa.gov/solicit-detail/98342"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6DAC31-D3C1-4DC5-B65C-E60C352E8AFF}"/>
              </a:ext>
            </a:extLst>
          </p:cNvPr>
          <p:cNvSpPr>
            <a:spLocks noGrp="1"/>
          </p:cNvSpPr>
          <p:nvPr>
            <p:ph type="title" idx="4294967295"/>
          </p:nvPr>
        </p:nvSpPr>
        <p:spPr>
          <a:xfrm>
            <a:off x="502920" y="-1066800"/>
            <a:ext cx="10464798" cy="1066800"/>
          </a:xfrm>
        </p:spPr>
        <p:txBody>
          <a:bodyPr vert="horz" lIns="91440" tIns="45720" rIns="91440" bIns="45720" rtlCol="0" anchor="b">
            <a:normAutofit/>
          </a:bodyPr>
          <a:lstStyle/>
          <a:p>
            <a:r>
              <a:rPr lang="en-US"/>
              <a:t>Title Page</a:t>
            </a:r>
          </a:p>
        </p:txBody>
      </p:sp>
      <p:sp>
        <p:nvSpPr>
          <p:cNvPr id="2" name="Text Placeholder 1">
            <a:extLst>
              <a:ext uri="{FF2B5EF4-FFF2-40B4-BE49-F238E27FC236}">
                <a16:creationId xmlns:a16="http://schemas.microsoft.com/office/drawing/2014/main" id="{297EB4D9-0173-4A13-8219-2D6D99769F47}"/>
              </a:ext>
            </a:extLst>
          </p:cNvPr>
          <p:cNvSpPr>
            <a:spLocks noGrp="1"/>
          </p:cNvSpPr>
          <p:nvPr>
            <p:ph type="body" sz="quarter" idx="11"/>
          </p:nvPr>
        </p:nvSpPr>
        <p:spPr>
          <a:xfrm>
            <a:off x="611569" y="5413983"/>
            <a:ext cx="6839712" cy="379412"/>
          </a:xfrm>
        </p:spPr>
        <p:txBody>
          <a:bodyPr/>
          <a:lstStyle/>
          <a:p>
            <a:r>
              <a:rPr lang="en-US" dirty="0"/>
              <a:t>Small Business Innovation Research/Small Business Technology Transfer (SBIR/STTR) National Academies Overview</a:t>
            </a:r>
          </a:p>
          <a:p>
            <a:endParaRPr lang="en-US" dirty="0"/>
          </a:p>
        </p:txBody>
      </p:sp>
      <p:sp>
        <p:nvSpPr>
          <p:cNvPr id="3" name="Text Placeholder 2">
            <a:extLst>
              <a:ext uri="{FF2B5EF4-FFF2-40B4-BE49-F238E27FC236}">
                <a16:creationId xmlns:a16="http://schemas.microsoft.com/office/drawing/2014/main" id="{447EB5A2-B382-4370-89AF-F674BC9693FD}"/>
              </a:ext>
            </a:extLst>
          </p:cNvPr>
          <p:cNvSpPr>
            <a:spLocks noGrp="1"/>
          </p:cNvSpPr>
          <p:nvPr>
            <p:ph type="body" sz="quarter" idx="12"/>
          </p:nvPr>
        </p:nvSpPr>
        <p:spPr/>
        <p:txBody>
          <a:bodyPr/>
          <a:lstStyle/>
          <a:p>
            <a:r>
              <a:rPr lang="en-US" dirty="0"/>
              <a:t>Jason L. Kessler, Program Executive | November 13, 2023</a:t>
            </a:r>
          </a:p>
        </p:txBody>
      </p:sp>
    </p:spTree>
    <p:extLst>
      <p:ext uri="{BB962C8B-B14F-4D97-AF65-F5344CB8AC3E}">
        <p14:creationId xmlns:p14="http://schemas.microsoft.com/office/powerpoint/2010/main" val="2579519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15D619-D981-4CF3-9149-E5C684E680DC}"/>
              </a:ext>
            </a:extLst>
          </p:cNvPr>
          <p:cNvSpPr>
            <a:spLocks noGrp="1"/>
          </p:cNvSpPr>
          <p:nvPr>
            <p:ph type="title"/>
          </p:nvPr>
        </p:nvSpPr>
        <p:spPr/>
        <p:txBody>
          <a:bodyPr/>
          <a:lstStyle/>
          <a:p>
            <a:r>
              <a:rPr lang="en-US"/>
              <a:t>Spotlight: 2022 Phase I Awardees</a:t>
            </a:r>
          </a:p>
        </p:txBody>
      </p:sp>
      <p:pic>
        <p:nvPicPr>
          <p:cNvPr id="8" name="Content Placeholder 7" descr="NASA Selection announcement infographic">
            <a:extLst>
              <a:ext uri="{FF2B5EF4-FFF2-40B4-BE49-F238E27FC236}">
                <a16:creationId xmlns:a16="http://schemas.microsoft.com/office/drawing/2014/main" id="{287B536A-DAEC-4B01-AFFE-E96206959D0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502920" y="1455966"/>
            <a:ext cx="5169408" cy="4592329"/>
          </a:xfrm>
        </p:spPr>
      </p:pic>
      <p:grpSp>
        <p:nvGrpSpPr>
          <p:cNvPr id="17" name="Group 16" descr="NASA Selection announcement infographic">
            <a:extLst>
              <a:ext uri="{FF2B5EF4-FFF2-40B4-BE49-F238E27FC236}">
                <a16:creationId xmlns:a16="http://schemas.microsoft.com/office/drawing/2014/main" id="{C04BA9D2-DD5D-4653-A8BC-AFF42E77A432}"/>
              </a:ext>
            </a:extLst>
          </p:cNvPr>
          <p:cNvGrpSpPr/>
          <p:nvPr/>
        </p:nvGrpSpPr>
        <p:grpSpPr>
          <a:xfrm>
            <a:off x="6522720" y="1260023"/>
            <a:ext cx="5166360" cy="5081348"/>
            <a:chOff x="6522720" y="1455966"/>
            <a:chExt cx="5166360" cy="5081348"/>
          </a:xfrm>
        </p:grpSpPr>
        <p:pic>
          <p:nvPicPr>
            <p:cNvPr id="12" name="Picture 11" descr="Graphical user interface, text, application&#10;&#10;Description automatically generated">
              <a:extLst>
                <a:ext uri="{FF2B5EF4-FFF2-40B4-BE49-F238E27FC236}">
                  <a16:creationId xmlns:a16="http://schemas.microsoft.com/office/drawing/2014/main" id="{D1DD49D7-0CE9-42C2-9A3E-1B374B36E9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2720" y="1455966"/>
              <a:ext cx="5166360" cy="2722811"/>
            </a:xfrm>
            <a:prstGeom prst="rect">
              <a:avLst/>
            </a:prstGeom>
          </p:spPr>
        </p:pic>
        <p:pic>
          <p:nvPicPr>
            <p:cNvPr id="14" name="Picture 13" descr="PowerPoint&#10;&#10;Description automatically generated">
              <a:extLst>
                <a:ext uri="{FF2B5EF4-FFF2-40B4-BE49-F238E27FC236}">
                  <a16:creationId xmlns:a16="http://schemas.microsoft.com/office/drawing/2014/main" id="{029E2A31-95B6-4991-A0FC-C79DA296FE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2720" y="4209797"/>
              <a:ext cx="5166360" cy="1192237"/>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71255F18-0383-4B6B-836D-404329C894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2720" y="5433054"/>
              <a:ext cx="5166360" cy="1104260"/>
            </a:xfrm>
            <a:prstGeom prst="rect">
              <a:avLst/>
            </a:prstGeom>
          </p:spPr>
        </p:pic>
      </p:grpSp>
      <p:sp>
        <p:nvSpPr>
          <p:cNvPr id="4" name="Slide Number Placeholder 3">
            <a:extLst>
              <a:ext uri="{FF2B5EF4-FFF2-40B4-BE49-F238E27FC236}">
                <a16:creationId xmlns:a16="http://schemas.microsoft.com/office/drawing/2014/main" id="{1D28A891-AEC1-494D-91EE-4D5C98244FFC}"/>
              </a:ext>
            </a:extLst>
          </p:cNvPr>
          <p:cNvSpPr>
            <a:spLocks noGrp="1"/>
          </p:cNvSpPr>
          <p:nvPr>
            <p:ph type="sldNum" sz="quarter" idx="4"/>
          </p:nvPr>
        </p:nvSpPr>
        <p:spPr/>
        <p:txBody>
          <a:bodyPr/>
          <a:lstStyle/>
          <a:p>
            <a:pPr>
              <a:defRPr/>
            </a:pPr>
            <a:fld id="{AC4DA40E-F042-4786-9F90-2440A40F7DC7}" type="slidenum">
              <a:rPr lang="en-US" smtClean="0"/>
              <a:pPr>
                <a:defRPr/>
              </a:pPr>
              <a:t>10</a:t>
            </a:fld>
            <a:endParaRPr lang="en-US"/>
          </a:p>
        </p:txBody>
      </p:sp>
    </p:spTree>
    <p:extLst>
      <p:ext uri="{BB962C8B-B14F-4D97-AF65-F5344CB8AC3E}">
        <p14:creationId xmlns:p14="http://schemas.microsoft.com/office/powerpoint/2010/main" val="1068230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15D619-D981-4CF3-9149-E5C684E680DC}"/>
              </a:ext>
            </a:extLst>
          </p:cNvPr>
          <p:cNvSpPr>
            <a:spLocks noGrp="1"/>
          </p:cNvSpPr>
          <p:nvPr>
            <p:ph type="title"/>
          </p:nvPr>
        </p:nvSpPr>
        <p:spPr/>
        <p:txBody>
          <a:bodyPr/>
          <a:lstStyle/>
          <a:p>
            <a:r>
              <a:rPr lang="en-US"/>
              <a:t>2022 Post Phase II Highlights </a:t>
            </a:r>
          </a:p>
        </p:txBody>
      </p:sp>
      <p:sp>
        <p:nvSpPr>
          <p:cNvPr id="4" name="Slide Number Placeholder 3">
            <a:extLst>
              <a:ext uri="{FF2B5EF4-FFF2-40B4-BE49-F238E27FC236}">
                <a16:creationId xmlns:a16="http://schemas.microsoft.com/office/drawing/2014/main" id="{1D28A891-AEC1-494D-91EE-4D5C98244FFC}"/>
              </a:ext>
            </a:extLst>
          </p:cNvPr>
          <p:cNvSpPr>
            <a:spLocks noGrp="1"/>
          </p:cNvSpPr>
          <p:nvPr>
            <p:ph type="sldNum" sz="quarter" idx="4"/>
          </p:nvPr>
        </p:nvSpPr>
        <p:spPr/>
        <p:txBody>
          <a:bodyPr/>
          <a:lstStyle/>
          <a:p>
            <a:pPr>
              <a:defRPr/>
            </a:pPr>
            <a:fld id="{AC4DA40E-F042-4786-9F90-2440A40F7DC7}" type="slidenum">
              <a:rPr lang="en-US" smtClean="0"/>
              <a:pPr>
                <a:defRPr/>
              </a:pPr>
              <a:t>11</a:t>
            </a:fld>
            <a:endParaRPr lang="en-US"/>
          </a:p>
        </p:txBody>
      </p:sp>
      <p:sp>
        <p:nvSpPr>
          <p:cNvPr id="5" name="Content Placeholder 4">
            <a:extLst>
              <a:ext uri="{FF2B5EF4-FFF2-40B4-BE49-F238E27FC236}">
                <a16:creationId xmlns:a16="http://schemas.microsoft.com/office/drawing/2014/main" id="{6B57802F-7ADB-466F-AC5B-DDD94905DB80}"/>
              </a:ext>
            </a:extLst>
          </p:cNvPr>
          <p:cNvSpPr>
            <a:spLocks noGrp="1"/>
          </p:cNvSpPr>
          <p:nvPr>
            <p:ph idx="1"/>
          </p:nvPr>
        </p:nvSpPr>
        <p:spPr>
          <a:xfrm>
            <a:off x="502920" y="1220721"/>
            <a:ext cx="11239314" cy="1767805"/>
          </a:xfrm>
        </p:spPr>
        <p:txBody>
          <a:bodyPr/>
          <a:lstStyle/>
          <a:p>
            <a:pPr>
              <a:lnSpc>
                <a:spcPct val="108000"/>
              </a:lnSpc>
              <a:spcBef>
                <a:spcPts val="0"/>
              </a:spcBef>
              <a:buClrTx/>
              <a:defRPr/>
            </a:pPr>
            <a:r>
              <a:rPr lang="en-US" sz="1800">
                <a:solidFill>
                  <a:srgbClr val="666666"/>
                </a:solidFill>
              </a:rPr>
              <a:t>Developed a </a:t>
            </a:r>
            <a:r>
              <a:rPr lang="en-US" sz="1800" b="1">
                <a:solidFill>
                  <a:srgbClr val="666666"/>
                </a:solidFill>
              </a:rPr>
              <a:t>Sequential Technical Need Area (TNA) </a:t>
            </a:r>
            <a:r>
              <a:rPr lang="en-US" sz="1800">
                <a:solidFill>
                  <a:srgbClr val="666666"/>
                </a:solidFill>
              </a:rPr>
              <a:t>in partnership with SMD focused on the Administrator’s priority around climate change</a:t>
            </a:r>
          </a:p>
          <a:p>
            <a:pPr>
              <a:lnSpc>
                <a:spcPct val="108000"/>
              </a:lnSpc>
              <a:spcBef>
                <a:spcPts val="0"/>
              </a:spcBef>
              <a:buClrTx/>
              <a:defRPr/>
            </a:pPr>
            <a:r>
              <a:rPr lang="en-US" sz="1800" b="1">
                <a:solidFill>
                  <a:srgbClr val="666666"/>
                </a:solidFill>
              </a:rPr>
              <a:t>Interest in Phase II-E </a:t>
            </a:r>
            <a:r>
              <a:rPr lang="en-US" sz="1800">
                <a:solidFill>
                  <a:srgbClr val="666666"/>
                </a:solidFill>
              </a:rPr>
              <a:t>for both SBIR and STTR exceeded planned budget</a:t>
            </a:r>
          </a:p>
          <a:p>
            <a:pPr lvl="1">
              <a:lnSpc>
                <a:spcPct val="108000"/>
              </a:lnSpc>
              <a:buClrTx/>
              <a:defRPr/>
            </a:pPr>
            <a:r>
              <a:rPr lang="en-US" sz="1600">
                <a:solidFill>
                  <a:srgbClr val="666666"/>
                </a:solidFill>
              </a:rPr>
              <a:t>Demonstrates strong interest in furthering the development of SBIR/STTR-Funded technologies</a:t>
            </a:r>
          </a:p>
          <a:p>
            <a:pPr lvl="1">
              <a:lnSpc>
                <a:spcPct val="108000"/>
              </a:lnSpc>
              <a:buClrTx/>
              <a:defRPr/>
            </a:pPr>
            <a:r>
              <a:rPr lang="en-US" sz="1600">
                <a:solidFill>
                  <a:srgbClr val="666666"/>
                </a:solidFill>
              </a:rPr>
              <a:t>Was able to meet demand by shifting funds from CCRPP and Phase I/II</a:t>
            </a:r>
          </a:p>
          <a:p>
            <a:pPr marL="0" indent="0">
              <a:buNone/>
            </a:pPr>
            <a:endParaRPr lang="en-US"/>
          </a:p>
          <a:p>
            <a:pPr marL="0" indent="0">
              <a:buNone/>
            </a:pPr>
            <a:endParaRPr lang="en-US"/>
          </a:p>
          <a:p>
            <a:pPr marL="0" indent="0">
              <a:buNone/>
            </a:pPr>
            <a:endParaRPr lang="en-US"/>
          </a:p>
        </p:txBody>
      </p:sp>
      <p:grpSp>
        <p:nvGrpSpPr>
          <p:cNvPr id="45" name="Group 44">
            <a:extLst>
              <a:ext uri="{FF2B5EF4-FFF2-40B4-BE49-F238E27FC236}">
                <a16:creationId xmlns:a16="http://schemas.microsoft.com/office/drawing/2014/main" id="{CDA8E778-8D8A-4784-AA3B-91DF7438A38C}"/>
              </a:ext>
            </a:extLst>
          </p:cNvPr>
          <p:cNvGrpSpPr/>
          <p:nvPr/>
        </p:nvGrpSpPr>
        <p:grpSpPr>
          <a:xfrm>
            <a:off x="1976731" y="3092461"/>
            <a:ext cx="6035040" cy="457200"/>
            <a:chOff x="1103970" y="1427356"/>
            <a:chExt cx="6035040" cy="457200"/>
          </a:xfrm>
          <a:scene3d>
            <a:camera prst="orthographicFront">
              <a:rot lat="0" lon="0" rev="0"/>
            </a:camera>
            <a:lightRig rig="balanced" dir="t">
              <a:rot lat="0" lon="0" rev="8700000"/>
            </a:lightRig>
          </a:scene3d>
        </p:grpSpPr>
        <p:sp>
          <p:nvSpPr>
            <p:cNvPr id="46" name="Rectangle 45">
              <a:extLst>
                <a:ext uri="{FF2B5EF4-FFF2-40B4-BE49-F238E27FC236}">
                  <a16:creationId xmlns:a16="http://schemas.microsoft.com/office/drawing/2014/main" id="{4CF1DF24-1F09-404D-9CD0-74D2CFD72103}"/>
                </a:ext>
              </a:extLst>
            </p:cNvPr>
            <p:cNvSpPr/>
            <p:nvPr/>
          </p:nvSpPr>
          <p:spPr>
            <a:xfrm>
              <a:off x="1103970" y="1427356"/>
              <a:ext cx="2926080" cy="457200"/>
            </a:xfrm>
            <a:prstGeom prst="rect">
              <a:avLst/>
            </a:prstGeom>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E9C38A15-CF9C-43F5-9A9A-A400DB3C9C7C}"/>
                </a:ext>
              </a:extLst>
            </p:cNvPr>
            <p:cNvSpPr/>
            <p:nvPr/>
          </p:nvSpPr>
          <p:spPr>
            <a:xfrm>
              <a:off x="4030050" y="1427356"/>
              <a:ext cx="3108960" cy="457200"/>
            </a:xfrm>
            <a:prstGeom prst="rect">
              <a:avLst/>
            </a:prstGeom>
            <a:pattFill prst="dkVert">
              <a:fgClr>
                <a:schemeClr val="accent1"/>
              </a:fgClr>
              <a:bgClr>
                <a:schemeClr val="bg1"/>
              </a:bgClr>
            </a:patt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C55DA6CE-2076-46DC-AB0E-2FA03CD84C24}"/>
              </a:ext>
            </a:extLst>
          </p:cNvPr>
          <p:cNvGrpSpPr/>
          <p:nvPr/>
        </p:nvGrpSpPr>
        <p:grpSpPr>
          <a:xfrm>
            <a:off x="1976731" y="4011210"/>
            <a:ext cx="3951876" cy="457200"/>
            <a:chOff x="1103970" y="1427356"/>
            <a:chExt cx="3951876" cy="457200"/>
          </a:xfrm>
          <a:solidFill>
            <a:schemeClr val="accent2">
              <a:lumMod val="75000"/>
            </a:schemeClr>
          </a:solidFill>
          <a:scene3d>
            <a:camera prst="orthographicFront">
              <a:rot lat="0" lon="0" rev="0"/>
            </a:camera>
            <a:lightRig rig="balanced" dir="t">
              <a:rot lat="0" lon="0" rev="8700000"/>
            </a:lightRig>
          </a:scene3d>
        </p:grpSpPr>
        <p:sp>
          <p:nvSpPr>
            <p:cNvPr id="49" name="Rectangle 48">
              <a:extLst>
                <a:ext uri="{FF2B5EF4-FFF2-40B4-BE49-F238E27FC236}">
                  <a16:creationId xmlns:a16="http://schemas.microsoft.com/office/drawing/2014/main" id="{D8FB7C1D-7CA7-47D7-AC3A-DE007F528E50}"/>
                </a:ext>
              </a:extLst>
            </p:cNvPr>
            <p:cNvSpPr/>
            <p:nvPr/>
          </p:nvSpPr>
          <p:spPr>
            <a:xfrm>
              <a:off x="1103970" y="1427356"/>
              <a:ext cx="1828800" cy="4572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B96074EE-FBD4-43DE-AA8E-7996808E574E}"/>
                </a:ext>
              </a:extLst>
            </p:cNvPr>
            <p:cNvSpPr/>
            <p:nvPr/>
          </p:nvSpPr>
          <p:spPr>
            <a:xfrm>
              <a:off x="2952726" y="1427356"/>
              <a:ext cx="2103120" cy="457200"/>
            </a:xfrm>
            <a:prstGeom prst="rect">
              <a:avLst/>
            </a:prstGeom>
            <a:pattFill prst="dkVert">
              <a:fgClr>
                <a:schemeClr val="accent2">
                  <a:lumMod val="75000"/>
                </a:schemeClr>
              </a:fgClr>
              <a:bgClr>
                <a:schemeClr val="bg1"/>
              </a:bgClr>
            </a:patt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1" name="Rectangle 50">
            <a:extLst>
              <a:ext uri="{FF2B5EF4-FFF2-40B4-BE49-F238E27FC236}">
                <a16:creationId xmlns:a16="http://schemas.microsoft.com/office/drawing/2014/main" id="{E103DA7B-DFEC-4374-9718-265908E12F4E}"/>
              </a:ext>
            </a:extLst>
          </p:cNvPr>
          <p:cNvSpPr/>
          <p:nvPr/>
        </p:nvSpPr>
        <p:spPr>
          <a:xfrm>
            <a:off x="1976731" y="4947046"/>
            <a:ext cx="6675120" cy="45720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C2DE0ACB-2372-4861-8C8A-7EBDAA749405}"/>
              </a:ext>
            </a:extLst>
          </p:cNvPr>
          <p:cNvSpPr/>
          <p:nvPr/>
        </p:nvSpPr>
        <p:spPr>
          <a:xfrm>
            <a:off x="1976731" y="5802325"/>
            <a:ext cx="5669280" cy="457200"/>
          </a:xfrm>
          <a:prstGeom prst="rect">
            <a:avLst/>
          </a:prstGeom>
          <a:pattFill prst="dkVert">
            <a:fgClr>
              <a:schemeClr val="accent4"/>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2B88AD05-F320-4C10-AF06-EF798D41E0C9}"/>
              </a:ext>
            </a:extLst>
          </p:cNvPr>
          <p:cNvSpPr txBox="1"/>
          <p:nvPr/>
        </p:nvSpPr>
        <p:spPr>
          <a:xfrm>
            <a:off x="558265" y="3142447"/>
            <a:ext cx="127528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66666"/>
                </a:solidFill>
                <a:effectLst/>
                <a:uLnTx/>
                <a:uFillTx/>
                <a:latin typeface="+mj-lt"/>
                <a:ea typeface="+mn-ea"/>
                <a:cs typeface="+mn-cs"/>
              </a:rPr>
              <a:t>Phase II-E</a:t>
            </a:r>
          </a:p>
        </p:txBody>
      </p:sp>
      <p:sp>
        <p:nvSpPr>
          <p:cNvPr id="54" name="TextBox 53">
            <a:extLst>
              <a:ext uri="{FF2B5EF4-FFF2-40B4-BE49-F238E27FC236}">
                <a16:creationId xmlns:a16="http://schemas.microsoft.com/office/drawing/2014/main" id="{920804F6-2F68-45B9-9A15-645DA5A306EB}"/>
              </a:ext>
            </a:extLst>
          </p:cNvPr>
          <p:cNvSpPr txBox="1"/>
          <p:nvPr/>
        </p:nvSpPr>
        <p:spPr>
          <a:xfrm>
            <a:off x="676809" y="4129856"/>
            <a:ext cx="12614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66666"/>
                </a:solidFill>
                <a:effectLst/>
                <a:uLnTx/>
                <a:uFillTx/>
                <a:latin typeface="+mj-lt"/>
                <a:ea typeface="+mn-ea"/>
                <a:cs typeface="+mn-cs"/>
              </a:rPr>
              <a:t>CCRPP</a:t>
            </a:r>
          </a:p>
        </p:txBody>
      </p:sp>
      <p:sp>
        <p:nvSpPr>
          <p:cNvPr id="55" name="TextBox 54">
            <a:extLst>
              <a:ext uri="{FF2B5EF4-FFF2-40B4-BE49-F238E27FC236}">
                <a16:creationId xmlns:a16="http://schemas.microsoft.com/office/drawing/2014/main" id="{3A743E14-4267-465D-8742-8C9BE80425E7}"/>
              </a:ext>
            </a:extLst>
          </p:cNvPr>
          <p:cNvSpPr txBox="1"/>
          <p:nvPr/>
        </p:nvSpPr>
        <p:spPr>
          <a:xfrm>
            <a:off x="502921" y="5013781"/>
            <a:ext cx="13859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rgbClr val="666666"/>
                </a:solidFill>
                <a:effectLst/>
                <a:uLnTx/>
                <a:uFillTx/>
                <a:latin typeface="+mj-lt"/>
                <a:ea typeface="+mn-ea"/>
                <a:cs typeface="+mn-cs"/>
              </a:rPr>
              <a:t>Sequentials</a:t>
            </a:r>
            <a:endParaRPr kumimoji="0" lang="en-US" sz="1600" b="1" i="0" u="none" strike="noStrike" kern="1200" cap="none" spc="0" normalizeH="0" baseline="0" noProof="0">
              <a:ln>
                <a:noFill/>
              </a:ln>
              <a:solidFill>
                <a:srgbClr val="666666"/>
              </a:solidFill>
              <a:effectLst/>
              <a:uLnTx/>
              <a:uFillTx/>
              <a:latin typeface="+mj-lt"/>
              <a:ea typeface="+mn-ea"/>
              <a:cs typeface="+mn-cs"/>
            </a:endParaRPr>
          </a:p>
        </p:txBody>
      </p:sp>
      <p:sp>
        <p:nvSpPr>
          <p:cNvPr id="56" name="TextBox 55">
            <a:extLst>
              <a:ext uri="{FF2B5EF4-FFF2-40B4-BE49-F238E27FC236}">
                <a16:creationId xmlns:a16="http://schemas.microsoft.com/office/drawing/2014/main" id="{0EC03CB4-856D-4DAD-8424-2E7868A26097}"/>
              </a:ext>
            </a:extLst>
          </p:cNvPr>
          <p:cNvSpPr txBox="1"/>
          <p:nvPr/>
        </p:nvSpPr>
        <p:spPr>
          <a:xfrm>
            <a:off x="627465" y="5861648"/>
            <a:ext cx="12614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66666"/>
                </a:solidFill>
                <a:effectLst/>
                <a:uLnTx/>
                <a:uFillTx/>
                <a:latin typeface="+mj-lt"/>
                <a:ea typeface="+mn-ea"/>
                <a:cs typeface="+mn-cs"/>
              </a:rPr>
              <a:t>Phase III</a:t>
            </a:r>
          </a:p>
        </p:txBody>
      </p:sp>
      <p:sp>
        <p:nvSpPr>
          <p:cNvPr id="57" name="Scroll: Horizontal 56">
            <a:extLst>
              <a:ext uri="{FF2B5EF4-FFF2-40B4-BE49-F238E27FC236}">
                <a16:creationId xmlns:a16="http://schemas.microsoft.com/office/drawing/2014/main" id="{3BF9EEDB-55B8-4ACD-883D-C07C80AE4C6E}"/>
              </a:ext>
            </a:extLst>
          </p:cNvPr>
          <p:cNvSpPr/>
          <p:nvPr/>
        </p:nvSpPr>
        <p:spPr>
          <a:xfrm>
            <a:off x="8339579" y="2755268"/>
            <a:ext cx="2286000" cy="1005840"/>
          </a:xfrm>
          <a:prstGeom prst="horizontalScroll">
            <a:avLst/>
          </a:prstGeom>
          <a:solidFill>
            <a:schemeClr val="accent1">
              <a:lumMod val="20000"/>
              <a:lumOff val="8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51 Awards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$13.0M SBIR/STTR Funding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$13.8M Investor Funding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($5.9M NASA Investors)</a:t>
            </a:r>
          </a:p>
        </p:txBody>
      </p:sp>
      <p:sp>
        <p:nvSpPr>
          <p:cNvPr id="58" name="Scroll: Horizontal 57">
            <a:extLst>
              <a:ext uri="{FF2B5EF4-FFF2-40B4-BE49-F238E27FC236}">
                <a16:creationId xmlns:a16="http://schemas.microsoft.com/office/drawing/2014/main" id="{E3C0B581-F84D-4EEF-B83B-8499633229AC}"/>
              </a:ext>
            </a:extLst>
          </p:cNvPr>
          <p:cNvSpPr/>
          <p:nvPr/>
        </p:nvSpPr>
        <p:spPr>
          <a:xfrm>
            <a:off x="8151622" y="5625709"/>
            <a:ext cx="2286000" cy="822960"/>
          </a:xfrm>
          <a:prstGeom prst="horizontalScroll">
            <a:avLst/>
          </a:prstGeom>
          <a:solidFill>
            <a:schemeClr val="accent4">
              <a:lumMod val="20000"/>
              <a:lumOff val="8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74 Awards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$25.0M Investor Funding*</a:t>
            </a:r>
          </a:p>
        </p:txBody>
      </p:sp>
      <p:sp>
        <p:nvSpPr>
          <p:cNvPr id="59" name="Scroll: Horizontal 58">
            <a:extLst>
              <a:ext uri="{FF2B5EF4-FFF2-40B4-BE49-F238E27FC236}">
                <a16:creationId xmlns:a16="http://schemas.microsoft.com/office/drawing/2014/main" id="{634BB254-BF73-43CF-BF98-1C8DC051F678}"/>
              </a:ext>
            </a:extLst>
          </p:cNvPr>
          <p:cNvSpPr/>
          <p:nvPr/>
        </p:nvSpPr>
        <p:spPr>
          <a:xfrm>
            <a:off x="6457291" y="3795642"/>
            <a:ext cx="2286000" cy="1005840"/>
          </a:xfrm>
          <a:prstGeom prst="horizontalScroll">
            <a:avLst/>
          </a:prstGeom>
          <a:solidFill>
            <a:schemeClr val="accent2">
              <a:lumMod val="40000"/>
              <a:lumOff val="6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6 Awards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$8.0M SBIR/STTR Funding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$8.9M Investor Funding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($2.7M NASA Investors)</a:t>
            </a:r>
          </a:p>
        </p:txBody>
      </p:sp>
      <p:sp>
        <p:nvSpPr>
          <p:cNvPr id="60" name="Scroll: Horizontal 59">
            <a:extLst>
              <a:ext uri="{FF2B5EF4-FFF2-40B4-BE49-F238E27FC236}">
                <a16:creationId xmlns:a16="http://schemas.microsoft.com/office/drawing/2014/main" id="{AE85FEED-B7FF-4E11-8E43-0DA2359EF821}"/>
              </a:ext>
            </a:extLst>
          </p:cNvPr>
          <p:cNvSpPr/>
          <p:nvPr/>
        </p:nvSpPr>
        <p:spPr>
          <a:xfrm>
            <a:off x="9147795" y="4773918"/>
            <a:ext cx="2286000" cy="822960"/>
          </a:xfrm>
          <a:prstGeom prst="horizontalScroll">
            <a:avLst/>
          </a:prstGeom>
          <a:solidFill>
            <a:schemeClr val="accent6">
              <a:lumMod val="40000"/>
              <a:lumOff val="6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7 Awards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$29.3M SBIR/STTR Funding</a:t>
            </a:r>
          </a:p>
        </p:txBody>
      </p:sp>
      <p:sp>
        <p:nvSpPr>
          <p:cNvPr id="61" name="Rectangle 60">
            <a:extLst>
              <a:ext uri="{FF2B5EF4-FFF2-40B4-BE49-F238E27FC236}">
                <a16:creationId xmlns:a16="http://schemas.microsoft.com/office/drawing/2014/main" id="{8CFF9500-C5A3-43B4-8015-D6E22F863C75}"/>
              </a:ext>
            </a:extLst>
          </p:cNvPr>
          <p:cNvSpPr/>
          <p:nvPr/>
        </p:nvSpPr>
        <p:spPr>
          <a:xfrm>
            <a:off x="1986825" y="5991333"/>
            <a:ext cx="914400" cy="274320"/>
          </a:xfrm>
          <a:prstGeom prst="rect">
            <a:avLst/>
          </a:prstGeom>
          <a:pattFill prst="dkVert">
            <a:fgClr>
              <a:schemeClr val="accent1"/>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32B8E236-D48F-4D84-9DC1-47B7EA8C7FD1}"/>
              </a:ext>
            </a:extLst>
          </p:cNvPr>
          <p:cNvSpPr/>
          <p:nvPr/>
        </p:nvSpPr>
        <p:spPr>
          <a:xfrm>
            <a:off x="2911318" y="5991333"/>
            <a:ext cx="457200" cy="274320"/>
          </a:xfrm>
          <a:prstGeom prst="rect">
            <a:avLst/>
          </a:prstGeom>
          <a:pattFill prst="dkVert">
            <a:fgClr>
              <a:schemeClr val="accent2">
                <a:lumMod val="75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03811D0-92AB-4CC5-99FA-DEEEAD843CA3}"/>
              </a:ext>
            </a:extLst>
          </p:cNvPr>
          <p:cNvSpPr txBox="1"/>
          <p:nvPr/>
        </p:nvSpPr>
        <p:spPr>
          <a:xfrm>
            <a:off x="1986825" y="6358729"/>
            <a:ext cx="52356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*II-E Match = 21 awards/$3.7M and CCRPP Match = 4 awards/$1.9M</a:t>
            </a:r>
          </a:p>
        </p:txBody>
      </p:sp>
      <p:pic>
        <p:nvPicPr>
          <p:cNvPr id="64" name="Picture 63">
            <a:extLst>
              <a:ext uri="{FF2B5EF4-FFF2-40B4-BE49-F238E27FC236}">
                <a16:creationId xmlns:a16="http://schemas.microsoft.com/office/drawing/2014/main" id="{D708B4BA-72BD-4508-A4D5-EDE0137464A4}"/>
              </a:ext>
            </a:extLst>
          </p:cNvPr>
          <p:cNvPicPr>
            <a:picLocks noChangeAspect="1"/>
          </p:cNvPicPr>
          <p:nvPr/>
        </p:nvPicPr>
        <p:blipFill>
          <a:blip r:embed="rId3"/>
          <a:stretch>
            <a:fillRect/>
          </a:stretch>
        </p:blipFill>
        <p:spPr>
          <a:xfrm>
            <a:off x="8064460" y="3161260"/>
            <a:ext cx="287842" cy="322998"/>
          </a:xfrm>
          <a:prstGeom prst="rect">
            <a:avLst/>
          </a:prstGeom>
        </p:spPr>
      </p:pic>
      <p:pic>
        <p:nvPicPr>
          <p:cNvPr id="65" name="Picture 64">
            <a:extLst>
              <a:ext uri="{FF2B5EF4-FFF2-40B4-BE49-F238E27FC236}">
                <a16:creationId xmlns:a16="http://schemas.microsoft.com/office/drawing/2014/main" id="{86086FB4-DDA9-4CBB-A305-94A38DE7F30F}"/>
              </a:ext>
            </a:extLst>
          </p:cNvPr>
          <p:cNvPicPr>
            <a:picLocks noChangeAspect="1"/>
          </p:cNvPicPr>
          <p:nvPr/>
        </p:nvPicPr>
        <p:blipFill>
          <a:blip r:embed="rId3"/>
          <a:stretch>
            <a:fillRect/>
          </a:stretch>
        </p:blipFill>
        <p:spPr>
          <a:xfrm>
            <a:off x="5998057" y="4077454"/>
            <a:ext cx="287842" cy="322998"/>
          </a:xfrm>
          <a:prstGeom prst="rect">
            <a:avLst/>
          </a:prstGeom>
        </p:spPr>
      </p:pic>
      <p:pic>
        <p:nvPicPr>
          <p:cNvPr id="66" name="Picture 65">
            <a:extLst>
              <a:ext uri="{FF2B5EF4-FFF2-40B4-BE49-F238E27FC236}">
                <a16:creationId xmlns:a16="http://schemas.microsoft.com/office/drawing/2014/main" id="{B1168BBF-437F-4E26-B9C8-1D17E466EBF8}"/>
              </a:ext>
            </a:extLst>
          </p:cNvPr>
          <p:cNvPicPr>
            <a:picLocks noChangeAspect="1"/>
          </p:cNvPicPr>
          <p:nvPr/>
        </p:nvPicPr>
        <p:blipFill>
          <a:blip r:embed="rId3"/>
          <a:stretch>
            <a:fillRect/>
          </a:stretch>
        </p:blipFill>
        <p:spPr>
          <a:xfrm>
            <a:off x="8695884" y="5014147"/>
            <a:ext cx="287842" cy="322998"/>
          </a:xfrm>
          <a:prstGeom prst="rect">
            <a:avLst/>
          </a:prstGeom>
        </p:spPr>
      </p:pic>
      <p:pic>
        <p:nvPicPr>
          <p:cNvPr id="67" name="Picture 66">
            <a:extLst>
              <a:ext uri="{FF2B5EF4-FFF2-40B4-BE49-F238E27FC236}">
                <a16:creationId xmlns:a16="http://schemas.microsoft.com/office/drawing/2014/main" id="{8FDAB572-B2F0-47A1-9A12-2F737EA021EE}"/>
              </a:ext>
            </a:extLst>
          </p:cNvPr>
          <p:cNvPicPr>
            <a:picLocks noChangeAspect="1"/>
          </p:cNvPicPr>
          <p:nvPr/>
        </p:nvPicPr>
        <p:blipFill>
          <a:blip r:embed="rId3"/>
          <a:stretch>
            <a:fillRect/>
          </a:stretch>
        </p:blipFill>
        <p:spPr>
          <a:xfrm>
            <a:off x="7721323" y="5829834"/>
            <a:ext cx="287842" cy="322998"/>
          </a:xfrm>
          <a:prstGeom prst="rect">
            <a:avLst/>
          </a:prstGeom>
        </p:spPr>
      </p:pic>
    </p:spTree>
    <p:extLst>
      <p:ext uri="{BB962C8B-B14F-4D97-AF65-F5344CB8AC3E}">
        <p14:creationId xmlns:p14="http://schemas.microsoft.com/office/powerpoint/2010/main" val="926318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C780-42A7-42A6-AD01-51687AB2D1DB}"/>
              </a:ext>
            </a:extLst>
          </p:cNvPr>
          <p:cNvSpPr>
            <a:spLocks noGrp="1"/>
          </p:cNvSpPr>
          <p:nvPr>
            <p:ph type="ctrTitle"/>
          </p:nvPr>
        </p:nvSpPr>
        <p:spPr>
          <a:xfrm>
            <a:off x="420624" y="4013200"/>
            <a:ext cx="10363200" cy="685800"/>
          </a:xfrm>
        </p:spPr>
        <p:txBody>
          <a:bodyPr/>
          <a:lstStyle/>
          <a:p>
            <a:r>
              <a:rPr lang="en-US" dirty="0"/>
              <a:t>Spotlights</a:t>
            </a:r>
          </a:p>
        </p:txBody>
      </p:sp>
    </p:spTree>
    <p:extLst>
      <p:ext uri="{BB962C8B-B14F-4D97-AF65-F5344CB8AC3E}">
        <p14:creationId xmlns:p14="http://schemas.microsoft.com/office/powerpoint/2010/main" val="3831515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2ADC2-A8C0-47AB-8F11-273A1C3D0C20}"/>
              </a:ext>
            </a:extLst>
          </p:cNvPr>
          <p:cNvSpPr>
            <a:spLocks noGrp="1"/>
          </p:cNvSpPr>
          <p:nvPr>
            <p:ph type="title"/>
          </p:nvPr>
        </p:nvSpPr>
        <p:spPr>
          <a:xfrm>
            <a:off x="175657" y="23446"/>
            <a:ext cx="10792061" cy="1066800"/>
          </a:xfrm>
        </p:spPr>
        <p:txBody>
          <a:bodyPr/>
          <a:lstStyle/>
          <a:p>
            <a:r>
              <a:rPr lang="en-US" dirty="0"/>
              <a:t>SBIR/STTR Strategic Plan</a:t>
            </a:r>
          </a:p>
        </p:txBody>
      </p:sp>
      <p:sp>
        <p:nvSpPr>
          <p:cNvPr id="4" name="Slide Number Placeholder 3">
            <a:extLst>
              <a:ext uri="{FF2B5EF4-FFF2-40B4-BE49-F238E27FC236}">
                <a16:creationId xmlns:a16="http://schemas.microsoft.com/office/drawing/2014/main" id="{97D48B04-FAAA-4785-8E19-C1E4A39A8BCA}"/>
              </a:ext>
            </a:extLst>
          </p:cNvPr>
          <p:cNvSpPr>
            <a:spLocks noGrp="1"/>
          </p:cNvSpPr>
          <p:nvPr>
            <p:ph type="sldNum" sz="quarter" idx="4"/>
          </p:nvPr>
        </p:nvSpPr>
        <p:spPr>
          <a:xfrm>
            <a:off x="9128817" y="6461211"/>
            <a:ext cx="28448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4DA40E-F042-4786-9F90-2440A40F7DC7}" type="slidenum">
              <a:rPr kumimoji="0" lang="en-US" sz="1000" b="1" i="0" u="none" strike="noStrike" kern="1200" cap="none" spc="0" normalizeH="0" baseline="0" noProof="0" smtClean="0">
                <a:ln>
                  <a:noFill/>
                </a:ln>
                <a:solidFill>
                  <a:srgbClr val="B0B0B0"/>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000" b="1" i="0" u="none" strike="noStrike" kern="1200" cap="none" spc="0" normalizeH="0" baseline="0" noProof="0">
              <a:ln>
                <a:noFill/>
              </a:ln>
              <a:solidFill>
                <a:srgbClr val="B0B0B0"/>
              </a:solidFill>
              <a:effectLst/>
              <a:uLnTx/>
              <a:uFillTx/>
              <a:latin typeface="Arial" panose="020B0604020202020204"/>
              <a:ea typeface="+mn-ea"/>
              <a:cs typeface="+mn-cs"/>
            </a:endParaRPr>
          </a:p>
        </p:txBody>
      </p:sp>
      <p:sp>
        <p:nvSpPr>
          <p:cNvPr id="23" name="Content Placeholder 1">
            <a:extLst>
              <a:ext uri="{FF2B5EF4-FFF2-40B4-BE49-F238E27FC236}">
                <a16:creationId xmlns:a16="http://schemas.microsoft.com/office/drawing/2014/main" id="{63F6229B-4A68-4D58-96CA-950F9ABFA8C2}"/>
              </a:ext>
            </a:extLst>
          </p:cNvPr>
          <p:cNvSpPr txBox="1">
            <a:spLocks/>
          </p:cNvSpPr>
          <p:nvPr/>
        </p:nvSpPr>
        <p:spPr>
          <a:xfrm>
            <a:off x="454152" y="1361136"/>
            <a:ext cx="11283696" cy="4993943"/>
          </a:xfrm>
          <a:prstGeom prst="rect">
            <a:avLst/>
          </a:prstGeom>
        </p:spPr>
        <p:txBody>
          <a:bodyPr lIns="91440" tIns="45720" rIns="91440" bIns="45720" anchor="t"/>
          <a:lstStyle>
            <a:lvl1pPr marL="342900" indent="-342900" algn="l" defTabSz="914400" rtl="0" eaLnBrk="1" latinLnBrk="0" hangingPunct="1">
              <a:lnSpc>
                <a:spcPct val="100000"/>
              </a:lnSpc>
              <a:spcBef>
                <a:spcPts val="1200"/>
              </a:spcBef>
              <a:spcAft>
                <a:spcPts val="600"/>
              </a:spcAft>
              <a:buClr>
                <a:schemeClr val="accent6">
                  <a:lumMod val="75000"/>
                </a:schemeClr>
              </a:buClr>
              <a:buFont typeface="Arial" pitchFamily="34" charset="0"/>
              <a:buChar char="•"/>
              <a:defRPr sz="2000" kern="1200" baseline="0">
                <a:solidFill>
                  <a:srgbClr val="595959"/>
                </a:solidFill>
                <a:latin typeface="+mj-lt"/>
                <a:ea typeface="+mn-ea"/>
                <a:cs typeface="+mn-cs"/>
              </a:defRPr>
            </a:lvl1pPr>
            <a:lvl2pPr marL="640080" indent="-285750" algn="l" defTabSz="914400" rtl="0" eaLnBrk="1" latinLnBrk="0" hangingPunct="1">
              <a:lnSpc>
                <a:spcPct val="100000"/>
              </a:lnSpc>
              <a:spcBef>
                <a:spcPts val="0"/>
              </a:spcBef>
              <a:spcAft>
                <a:spcPts val="600"/>
              </a:spcAft>
              <a:buClr>
                <a:schemeClr val="accent6">
                  <a:lumMod val="75000"/>
                </a:schemeClr>
              </a:buClr>
              <a:buFont typeface="Arial" pitchFamily="34" charset="0"/>
              <a:buChar char="–"/>
              <a:defRPr sz="1800" kern="1200">
                <a:solidFill>
                  <a:srgbClr val="595959"/>
                </a:solidFill>
                <a:latin typeface="+mj-lt"/>
                <a:ea typeface="+mn-ea"/>
                <a:cs typeface="+mn-cs"/>
              </a:defRPr>
            </a:lvl2pPr>
            <a:lvl3pPr marL="859536" indent="-228600" algn="l" defTabSz="914400" rtl="0" eaLnBrk="1" latinLnBrk="0" hangingPunct="1">
              <a:lnSpc>
                <a:spcPct val="100000"/>
              </a:lnSpc>
              <a:spcBef>
                <a:spcPts val="0"/>
              </a:spcBef>
              <a:spcAft>
                <a:spcPts val="600"/>
              </a:spcAft>
              <a:buFont typeface="Arial" pitchFamily="34" charset="0"/>
              <a:buChar char="•"/>
              <a:defRPr sz="1600" kern="1200">
                <a:solidFill>
                  <a:srgbClr val="595959"/>
                </a:solidFill>
                <a:latin typeface="+mj-lt"/>
                <a:ea typeface="+mn-ea"/>
                <a:cs typeface="+mn-cs"/>
              </a:defRPr>
            </a:lvl3pPr>
            <a:lvl4pPr marL="1088136" indent="-228600" algn="l" defTabSz="914400" rtl="0" eaLnBrk="1" latinLnBrk="0" hangingPunct="1">
              <a:lnSpc>
                <a:spcPct val="100000"/>
              </a:lnSpc>
              <a:spcBef>
                <a:spcPts val="0"/>
              </a:spcBef>
              <a:spcAft>
                <a:spcPts val="600"/>
              </a:spcAft>
              <a:buFont typeface="Arial" pitchFamily="34" charset="0"/>
              <a:buChar char="–"/>
              <a:defRPr sz="1400" kern="1200">
                <a:solidFill>
                  <a:srgbClr val="595959"/>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200"/>
              </a:spcBef>
              <a:spcAft>
                <a:spcPts val="600"/>
              </a:spcAft>
              <a:buClr>
                <a:srgbClr val="57626C">
                  <a:lumMod val="75000"/>
                </a:srgbClr>
              </a:buClr>
              <a:buSzTx/>
              <a:buFont typeface="Arial" pitchFamily="34" charset="0"/>
              <a:buNone/>
              <a:tabLst/>
              <a:defRPr/>
            </a:pPr>
            <a:endParaRPr kumimoji="0" lang="en-US" sz="1600" b="1" i="0" u="none" strike="noStrike" kern="1200" cap="none" spc="0" normalizeH="0" baseline="0" noProof="0">
              <a:ln>
                <a:noFill/>
              </a:ln>
              <a:solidFill>
                <a:srgbClr val="595959"/>
              </a:solidFill>
              <a:effectLst/>
              <a:uLnTx/>
              <a:uFillTx/>
              <a:latin typeface="Arial" panose="020B0604020202020204"/>
              <a:ea typeface="+mn-ea"/>
              <a:cs typeface="Arial"/>
            </a:endParaRPr>
          </a:p>
        </p:txBody>
      </p:sp>
      <p:sp>
        <p:nvSpPr>
          <p:cNvPr id="47" name="TextBox 46">
            <a:extLst>
              <a:ext uri="{FF2B5EF4-FFF2-40B4-BE49-F238E27FC236}">
                <a16:creationId xmlns:a16="http://schemas.microsoft.com/office/drawing/2014/main" id="{C380CA41-A071-461A-84D0-1C1EB047F93F}"/>
              </a:ext>
            </a:extLst>
          </p:cNvPr>
          <p:cNvSpPr txBox="1"/>
          <p:nvPr/>
        </p:nvSpPr>
        <p:spPr>
          <a:xfrm rot="16200000">
            <a:off x="-836418" y="5639946"/>
            <a:ext cx="1896533"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itchFamily="34" charset="0"/>
                <a:ea typeface="+mn-ea"/>
                <a:cs typeface="+mn-cs"/>
              </a:rPr>
              <a:t>GOAL 3</a:t>
            </a:r>
          </a:p>
        </p:txBody>
      </p:sp>
      <p:graphicFrame>
        <p:nvGraphicFramePr>
          <p:cNvPr id="2" name="Table 4">
            <a:extLst>
              <a:ext uri="{FF2B5EF4-FFF2-40B4-BE49-F238E27FC236}">
                <a16:creationId xmlns:a16="http://schemas.microsoft.com/office/drawing/2014/main" id="{BCDD9379-32FB-4E6C-B3A3-1259318F78AC}"/>
              </a:ext>
            </a:extLst>
          </p:cNvPr>
          <p:cNvGraphicFramePr>
            <a:graphicFrameLocks noGrp="1"/>
          </p:cNvGraphicFramePr>
          <p:nvPr>
            <p:extLst>
              <p:ext uri="{D42A27DB-BD31-4B8C-83A1-F6EECF244321}">
                <p14:modId xmlns:p14="http://schemas.microsoft.com/office/powerpoint/2010/main" val="3591332651"/>
              </p:ext>
            </p:extLst>
          </p:nvPr>
        </p:nvGraphicFramePr>
        <p:xfrm>
          <a:off x="152175" y="2412593"/>
          <a:ext cx="11943747" cy="4117600"/>
        </p:xfrm>
        <a:graphic>
          <a:graphicData uri="http://schemas.openxmlformats.org/drawingml/2006/table">
            <a:tbl>
              <a:tblPr firstRow="1" bandRow="1">
                <a:tableStyleId>{5940675A-B579-460E-94D1-54222C63F5DA}</a:tableStyleId>
              </a:tblPr>
              <a:tblGrid>
                <a:gridCol w="4424469">
                  <a:extLst>
                    <a:ext uri="{9D8B030D-6E8A-4147-A177-3AD203B41FA5}">
                      <a16:colId xmlns:a16="http://schemas.microsoft.com/office/drawing/2014/main" val="2446581094"/>
                    </a:ext>
                  </a:extLst>
                </a:gridCol>
                <a:gridCol w="2889530">
                  <a:extLst>
                    <a:ext uri="{9D8B030D-6E8A-4147-A177-3AD203B41FA5}">
                      <a16:colId xmlns:a16="http://schemas.microsoft.com/office/drawing/2014/main" val="1392019284"/>
                    </a:ext>
                  </a:extLst>
                </a:gridCol>
                <a:gridCol w="1167373">
                  <a:extLst>
                    <a:ext uri="{9D8B030D-6E8A-4147-A177-3AD203B41FA5}">
                      <a16:colId xmlns:a16="http://schemas.microsoft.com/office/drawing/2014/main" val="1492711329"/>
                    </a:ext>
                  </a:extLst>
                </a:gridCol>
                <a:gridCol w="1133746">
                  <a:extLst>
                    <a:ext uri="{9D8B030D-6E8A-4147-A177-3AD203B41FA5}">
                      <a16:colId xmlns:a16="http://schemas.microsoft.com/office/drawing/2014/main" val="862138615"/>
                    </a:ext>
                  </a:extLst>
                </a:gridCol>
                <a:gridCol w="2328629">
                  <a:extLst>
                    <a:ext uri="{9D8B030D-6E8A-4147-A177-3AD203B41FA5}">
                      <a16:colId xmlns:a16="http://schemas.microsoft.com/office/drawing/2014/main" val="2494217509"/>
                    </a:ext>
                  </a:extLst>
                </a:gridCol>
              </a:tblGrid>
              <a:tr h="1432798">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gridSpan="2">
                  <a:txBody>
                    <a:bodyPr/>
                    <a:lstStyle/>
                    <a:p>
                      <a:pPr algn="ctr"/>
                      <a:r>
                        <a:rPr lang="en-US" sz="1200" b="1" dirty="0">
                          <a:solidFill>
                            <a:schemeClr val="tx1"/>
                          </a:solidFill>
                        </a:rPr>
                        <a:t>Objective 1.1 </a:t>
                      </a:r>
                      <a:endParaRPr lang="en-US" sz="1200" dirty="0">
                        <a:solidFill>
                          <a:schemeClr val="tx1"/>
                        </a:solidFill>
                      </a:endParaRPr>
                    </a:p>
                    <a:p>
                      <a:pPr marL="0" marR="0" lvl="0" indent="0" algn="l" rtl="0">
                        <a:lnSpc>
                          <a:spcPct val="100000"/>
                        </a:lnSpc>
                        <a:spcBef>
                          <a:spcPts val="0"/>
                        </a:spcBef>
                        <a:spcAft>
                          <a:spcPts val="0"/>
                        </a:spcAft>
                        <a:buClrTx/>
                        <a:buSzTx/>
                        <a:buFont typeface="Arial" panose="020B0604020202020204" pitchFamily="34" charset="0"/>
                        <a:buNone/>
                      </a:pPr>
                      <a:r>
                        <a:rPr lang="en-US" sz="1050" b="0" i="0" kern="1200" dirty="0">
                          <a:solidFill>
                            <a:schemeClr val="tx1"/>
                          </a:solidFill>
                          <a:effectLst/>
                          <a:latin typeface="+mn-lt"/>
                          <a:ea typeface="+mn-ea"/>
                          <a:cs typeface="+mn-cs"/>
                        </a:rPr>
                        <a:t>Approval of a clear definition of “return on investment” the Program seeks for all phases to help target data gathering efforts by 30 September 2023.</a:t>
                      </a:r>
                      <a:endParaRPr lang="en-US" sz="1050" b="0" i="0" u="none" strike="noStrike" noProof="0" dirty="0">
                        <a:solidFill>
                          <a:schemeClr val="tx1"/>
                        </a:solidFill>
                        <a:latin typeface="+mn-l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hMerge="1">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200" b="1" dirty="0">
                          <a:solidFill>
                            <a:schemeClr val="tx1"/>
                          </a:solidFill>
                        </a:rPr>
                        <a:t>Objective 1.2 </a:t>
                      </a:r>
                    </a:p>
                    <a:p>
                      <a:pPr algn="ctr"/>
                      <a:r>
                        <a:rPr lang="en-US" sz="1050" b="0" i="0" u="none" strike="noStrike" noProof="0" dirty="0">
                          <a:solidFill>
                            <a:schemeClr val="tx1"/>
                          </a:solidFill>
                          <a:latin typeface="+mn-lt"/>
                        </a:rPr>
                        <a:t>Establish a data analytics capability to support Programmatic decision-making by 31 December 2023.</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hMerge="1">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64707530"/>
                  </a:ext>
                </a:extLst>
              </a:tr>
              <a:tr h="1445446">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Objective 2.1 </a:t>
                      </a:r>
                      <a:endParaRPr lang="en-US" sz="1200" dirty="0">
                        <a:solidFill>
                          <a:schemeClr val="tx1"/>
                        </a:solidFill>
                      </a:endParaRPr>
                    </a:p>
                    <a:p>
                      <a:r>
                        <a:rPr lang="en-US" sz="1050" dirty="0">
                          <a:solidFill>
                            <a:schemeClr val="tx1"/>
                          </a:solidFill>
                        </a:rPr>
                        <a:t>Increase participation of MOSB and WOSB within the program. </a:t>
                      </a:r>
                      <a:endParaRPr lang="en-US" sz="1050" b="1"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200" b="1" dirty="0">
                          <a:solidFill>
                            <a:schemeClr val="tx1"/>
                          </a:solidFill>
                        </a:rPr>
                        <a:t>Objective 2.2 </a:t>
                      </a:r>
                      <a:endParaRPr lang="en-US" sz="1200" dirty="0">
                        <a:solidFill>
                          <a:schemeClr val="tx1"/>
                        </a:solidFill>
                      </a:endParaRPr>
                    </a:p>
                    <a:p>
                      <a:r>
                        <a:rPr lang="en-US" sz="1050" dirty="0">
                          <a:solidFill>
                            <a:schemeClr val="tx1"/>
                          </a:solidFill>
                          <a:latin typeface="+mn-lt"/>
                          <a:cs typeface="Arial"/>
                        </a:rPr>
                        <a:t>100% of all SBIR/STTR Program initiatives implement appropriate inclusive strategies into program operations.</a:t>
                      </a:r>
                      <a:endParaRPr lang="en-US" sz="1050" b="1"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tcPr>
                </a:tc>
                <a:tc>
                  <a:txBody>
                    <a:bodyPr/>
                    <a:lstStyle/>
                    <a:p>
                      <a:pPr algn="ctr"/>
                      <a:r>
                        <a:rPr lang="en-US" sz="1200" b="1" dirty="0">
                          <a:solidFill>
                            <a:schemeClr val="tx1"/>
                          </a:solidFill>
                        </a:rPr>
                        <a:t>Objective 2.3 </a:t>
                      </a:r>
                      <a:endParaRPr lang="en-US" sz="1200" dirty="0">
                        <a:solidFill>
                          <a:schemeClr val="tx1"/>
                        </a:solidFill>
                      </a:endParaRPr>
                    </a:p>
                    <a:p>
                      <a:r>
                        <a:rPr lang="en-US" sz="1050" dirty="0">
                          <a:solidFill>
                            <a:schemeClr val="tx1"/>
                          </a:solidFill>
                        </a:rPr>
                        <a:t>Shift variance in selection rates to no less than -1% of the population for underrepresented applicants to increase equity within the </a:t>
                      </a:r>
                      <a:r>
                        <a:rPr lang="en-US" sz="1050" dirty="0" err="1">
                          <a:solidFill>
                            <a:schemeClr val="tx1"/>
                          </a:solidFill>
                        </a:rPr>
                        <a:t>RevSel</a:t>
                      </a:r>
                      <a:r>
                        <a:rPr lang="en-US" sz="1050" dirty="0">
                          <a:solidFill>
                            <a:schemeClr val="tx1"/>
                          </a:solidFill>
                        </a:rPr>
                        <a:t> process. </a:t>
                      </a:r>
                      <a:endParaRPr lang="en-US" sz="1050" b="1"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805568"/>
                  </a:ext>
                </a:extLst>
              </a:tr>
              <a:tr h="1239356">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gridSpan="2">
                  <a:txBody>
                    <a:bodyPr/>
                    <a:lstStyle/>
                    <a:p>
                      <a:pPr algn="ctr"/>
                      <a:r>
                        <a:rPr lang="en-US" sz="1200" b="1" dirty="0">
                          <a:solidFill>
                            <a:schemeClr val="tx1"/>
                          </a:solidFill>
                        </a:rPr>
                        <a:t>Objective 3.1 </a:t>
                      </a:r>
                      <a:endParaRPr lang="en-US" sz="1200" dirty="0">
                        <a:solidFill>
                          <a:schemeClr val="tx1"/>
                        </a:solidFill>
                      </a:endParaRPr>
                    </a:p>
                    <a:p>
                      <a:r>
                        <a:rPr lang="en-US" sz="1050" dirty="0">
                          <a:solidFill>
                            <a:schemeClr val="tx1"/>
                          </a:solidFill>
                          <a:latin typeface="+mn-lt"/>
                          <a:cs typeface="Arial"/>
                        </a:rPr>
                        <a:t>Establish methodology for acquiring customer satisfaction rating from awardees for quality &amp; sufficiency of the technical support and knowledge sharing provided by NASA for all awardees to support effective award execution.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hMerge="1">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en-US" sz="1200" b="1" dirty="0">
                          <a:solidFill>
                            <a:schemeClr val="tx1"/>
                          </a:solidFill>
                        </a:rPr>
                        <a:t>Objective 3.2 </a:t>
                      </a:r>
                      <a:endParaRPr lang="en-US" sz="1200" dirty="0">
                        <a:solidFill>
                          <a:schemeClr val="tx1"/>
                        </a:solidFill>
                        <a:latin typeface="+mn-lt"/>
                        <a:cs typeface="Arial"/>
                      </a:endParaRPr>
                    </a:p>
                    <a:p>
                      <a:r>
                        <a:rPr lang="en-US" sz="1050" dirty="0">
                          <a:solidFill>
                            <a:schemeClr val="tx1"/>
                          </a:solidFill>
                          <a:latin typeface="+mn-lt"/>
                          <a:cs typeface="Arial"/>
                        </a:rPr>
                        <a:t>Implement one new/major improvement to non-technical offering or program process that will help awardees continue to grow and succeed as a business. </a:t>
                      </a:r>
                      <a:endParaRPr lang="en-US" sz="1050" dirty="0">
                        <a:solidFill>
                          <a:schemeClr val="tx1"/>
                        </a:solidFill>
                        <a:cs typeface="Arial"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hMerge="1">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61289700"/>
                  </a:ext>
                </a:extLst>
              </a:tr>
            </a:tbl>
          </a:graphicData>
        </a:graphic>
      </p:graphicFrame>
      <p:sp>
        <p:nvSpPr>
          <p:cNvPr id="5" name="Rectangle: Rounded Corners 4">
            <a:extLst>
              <a:ext uri="{FF2B5EF4-FFF2-40B4-BE49-F238E27FC236}">
                <a16:creationId xmlns:a16="http://schemas.microsoft.com/office/drawing/2014/main" id="{A7C765C9-2A6F-4D38-A608-B25D6BC11B64}"/>
              </a:ext>
            </a:extLst>
          </p:cNvPr>
          <p:cNvSpPr/>
          <p:nvPr/>
        </p:nvSpPr>
        <p:spPr>
          <a:xfrm rot="16200000">
            <a:off x="-222728" y="2963313"/>
            <a:ext cx="1097280" cy="2476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Goal 1</a:t>
            </a:r>
          </a:p>
        </p:txBody>
      </p:sp>
      <p:sp>
        <p:nvSpPr>
          <p:cNvPr id="42" name="Rectangle: Rounded Corners 41">
            <a:extLst>
              <a:ext uri="{FF2B5EF4-FFF2-40B4-BE49-F238E27FC236}">
                <a16:creationId xmlns:a16="http://schemas.microsoft.com/office/drawing/2014/main" id="{9B75B72A-4F93-4ECF-ABC9-B9C05E19F189}"/>
              </a:ext>
            </a:extLst>
          </p:cNvPr>
          <p:cNvSpPr/>
          <p:nvPr/>
        </p:nvSpPr>
        <p:spPr>
          <a:xfrm rot="16200000">
            <a:off x="-268449" y="4501184"/>
            <a:ext cx="1188720" cy="2476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Goal 2</a:t>
            </a:r>
          </a:p>
        </p:txBody>
      </p:sp>
      <p:sp>
        <p:nvSpPr>
          <p:cNvPr id="57" name="Rectangle: Rounded Corners 56">
            <a:extLst>
              <a:ext uri="{FF2B5EF4-FFF2-40B4-BE49-F238E27FC236}">
                <a16:creationId xmlns:a16="http://schemas.microsoft.com/office/drawing/2014/main" id="{DABDF122-9057-43D6-8530-A83E661A4C64}"/>
              </a:ext>
            </a:extLst>
          </p:cNvPr>
          <p:cNvSpPr/>
          <p:nvPr/>
        </p:nvSpPr>
        <p:spPr>
          <a:xfrm rot="16200000">
            <a:off x="-222729" y="5834086"/>
            <a:ext cx="1097280" cy="24760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Goal 3</a:t>
            </a:r>
          </a:p>
        </p:txBody>
      </p:sp>
      <p:sp>
        <p:nvSpPr>
          <p:cNvPr id="58" name="TextBox 57">
            <a:extLst>
              <a:ext uri="{FF2B5EF4-FFF2-40B4-BE49-F238E27FC236}">
                <a16:creationId xmlns:a16="http://schemas.microsoft.com/office/drawing/2014/main" id="{410EDD41-4179-4A20-9977-FD718615A065}"/>
              </a:ext>
            </a:extLst>
          </p:cNvPr>
          <p:cNvSpPr txBox="1"/>
          <p:nvPr/>
        </p:nvSpPr>
        <p:spPr>
          <a:xfrm>
            <a:off x="376027" y="2436348"/>
            <a:ext cx="1583267" cy="73866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66B2"/>
                </a:solidFill>
                <a:effectLst/>
                <a:uLnTx/>
                <a:uFillTx/>
                <a:latin typeface="Arial" pitchFamily="34" charset="0"/>
                <a:ea typeface="+mn-ea"/>
                <a:cs typeface="+mn-cs"/>
              </a:rPr>
              <a:t>Creating and Measuring Societal Benefit</a:t>
            </a:r>
          </a:p>
        </p:txBody>
      </p:sp>
      <p:sp>
        <p:nvSpPr>
          <p:cNvPr id="59" name="TextBox 58">
            <a:extLst>
              <a:ext uri="{FF2B5EF4-FFF2-40B4-BE49-F238E27FC236}">
                <a16:creationId xmlns:a16="http://schemas.microsoft.com/office/drawing/2014/main" id="{AD598B63-A8F7-4BA3-AB74-81275D34BB48}"/>
              </a:ext>
            </a:extLst>
          </p:cNvPr>
          <p:cNvSpPr txBox="1"/>
          <p:nvPr/>
        </p:nvSpPr>
        <p:spPr>
          <a:xfrm>
            <a:off x="405299" y="3966999"/>
            <a:ext cx="1738957" cy="73866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4A148"/>
                </a:solidFill>
                <a:effectLst/>
                <a:uLnTx/>
                <a:uFillTx/>
                <a:latin typeface="Arial" pitchFamily="34" charset="0"/>
                <a:ea typeface="+mn-ea"/>
                <a:cs typeface="+mn-cs"/>
              </a:rPr>
              <a:t>Equitable Access &amp; Diverse Representation </a:t>
            </a:r>
          </a:p>
        </p:txBody>
      </p:sp>
      <p:sp>
        <p:nvSpPr>
          <p:cNvPr id="60" name="TextBox 59">
            <a:extLst>
              <a:ext uri="{FF2B5EF4-FFF2-40B4-BE49-F238E27FC236}">
                <a16:creationId xmlns:a16="http://schemas.microsoft.com/office/drawing/2014/main" id="{CD80C224-F336-44BC-B375-319962D8C51B}"/>
              </a:ext>
            </a:extLst>
          </p:cNvPr>
          <p:cNvSpPr txBox="1"/>
          <p:nvPr/>
        </p:nvSpPr>
        <p:spPr>
          <a:xfrm>
            <a:off x="546596" y="5335182"/>
            <a:ext cx="1456362" cy="73866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57626C"/>
                </a:solidFill>
                <a:effectLst/>
                <a:uLnTx/>
                <a:uFillTx/>
                <a:latin typeface="Arial" pitchFamily="34" charset="0"/>
                <a:ea typeface="+mn-lt"/>
                <a:cs typeface="Arial" panose="020B0604020202020204"/>
              </a:rPr>
              <a:t>Exemplary Service for Awardees </a:t>
            </a:r>
          </a:p>
        </p:txBody>
      </p:sp>
      <p:pic>
        <p:nvPicPr>
          <p:cNvPr id="61" name="Graphic 60">
            <a:extLst>
              <a:ext uri="{FF2B5EF4-FFF2-40B4-BE49-F238E27FC236}">
                <a16:creationId xmlns:a16="http://schemas.microsoft.com/office/drawing/2014/main" id="{279450C2-6620-4B5B-86F3-2ED6843B4A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421" y="3277414"/>
            <a:ext cx="304800" cy="457200"/>
          </a:xfrm>
          <a:prstGeom prst="rect">
            <a:avLst/>
          </a:prstGeom>
        </p:spPr>
      </p:pic>
      <p:pic>
        <p:nvPicPr>
          <p:cNvPr id="62" name="Graphic 61">
            <a:extLst>
              <a:ext uri="{FF2B5EF4-FFF2-40B4-BE49-F238E27FC236}">
                <a16:creationId xmlns:a16="http://schemas.microsoft.com/office/drawing/2014/main" id="{843AA814-F1F9-4932-B9BD-A8643D56F8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6437" y="4770895"/>
            <a:ext cx="495300" cy="457200"/>
          </a:xfrm>
          <a:prstGeom prst="rect">
            <a:avLst/>
          </a:prstGeom>
        </p:spPr>
      </p:pic>
      <p:pic>
        <p:nvPicPr>
          <p:cNvPr id="63" name="Graphic 62">
            <a:extLst>
              <a:ext uri="{FF2B5EF4-FFF2-40B4-BE49-F238E27FC236}">
                <a16:creationId xmlns:a16="http://schemas.microsoft.com/office/drawing/2014/main" id="{675CE7F4-58BB-43F7-946E-0E74CF3137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8815" y="6038509"/>
            <a:ext cx="374072" cy="457200"/>
          </a:xfrm>
          <a:prstGeom prst="rect">
            <a:avLst/>
          </a:prstGeom>
        </p:spPr>
      </p:pic>
      <p:sp>
        <p:nvSpPr>
          <p:cNvPr id="64" name="TextBox 63">
            <a:extLst>
              <a:ext uri="{FF2B5EF4-FFF2-40B4-BE49-F238E27FC236}">
                <a16:creationId xmlns:a16="http://schemas.microsoft.com/office/drawing/2014/main" id="{7FC4E1C4-63A1-49B7-B240-315F0A35CEF5}"/>
              </a:ext>
            </a:extLst>
          </p:cNvPr>
          <p:cNvSpPr txBox="1"/>
          <p:nvPr/>
        </p:nvSpPr>
        <p:spPr>
          <a:xfrm>
            <a:off x="2087216" y="2504011"/>
            <a:ext cx="2671890" cy="1015663"/>
          </a:xfrm>
          <a:prstGeom prst="rect">
            <a:avLst/>
          </a:prstGeom>
          <a:noFill/>
        </p:spPr>
        <p:txBody>
          <a:bodyPr wrap="square">
            <a:spAutoFit/>
          </a:bodyPr>
          <a:lstStyle/>
          <a:p>
            <a:pPr marL="0" indent="0">
              <a:buNone/>
            </a:pPr>
            <a:r>
              <a:rPr lang="en-US" sz="1200" dirty="0"/>
              <a:t>Demonstrable positive societal benefit to include the Nation, awardees, and the Agency through scientific and technological innovation.</a:t>
            </a:r>
          </a:p>
        </p:txBody>
      </p:sp>
      <p:sp>
        <p:nvSpPr>
          <p:cNvPr id="65" name="TextBox 64">
            <a:extLst>
              <a:ext uri="{FF2B5EF4-FFF2-40B4-BE49-F238E27FC236}">
                <a16:creationId xmlns:a16="http://schemas.microsoft.com/office/drawing/2014/main" id="{BD6DC0D5-E1D5-432F-AB48-CCF72091A09C}"/>
              </a:ext>
            </a:extLst>
          </p:cNvPr>
          <p:cNvSpPr txBox="1"/>
          <p:nvPr/>
        </p:nvSpPr>
        <p:spPr>
          <a:xfrm>
            <a:off x="2125528" y="3960232"/>
            <a:ext cx="2385497" cy="830997"/>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itchFamily="34" charset="0"/>
                <a:ea typeface="+mn-ea"/>
                <a:cs typeface="+mn-cs"/>
              </a:rPr>
              <a:t>Equitable access for all relevant innovators through increasing diverse representation to create richer SBIR &amp; STTR portfolios.</a:t>
            </a:r>
          </a:p>
        </p:txBody>
      </p:sp>
      <p:sp>
        <p:nvSpPr>
          <p:cNvPr id="66" name="TextBox 65">
            <a:extLst>
              <a:ext uri="{FF2B5EF4-FFF2-40B4-BE49-F238E27FC236}">
                <a16:creationId xmlns:a16="http://schemas.microsoft.com/office/drawing/2014/main" id="{4F5946E0-132D-4FFB-9C08-1D02E7A52AD4}"/>
              </a:ext>
            </a:extLst>
          </p:cNvPr>
          <p:cNvSpPr txBox="1"/>
          <p:nvPr/>
        </p:nvSpPr>
        <p:spPr>
          <a:xfrm>
            <a:off x="2132166" y="5336073"/>
            <a:ext cx="2398738" cy="1200329"/>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itchFamily="34" charset="0"/>
                <a:ea typeface="+mn-ea"/>
                <a:cs typeface="+mn-cs"/>
              </a:rPr>
              <a:t>An exemplary service providing access to the critical non-monetary support that every awardee needs to successfully progress/transition technology into use.</a:t>
            </a:r>
          </a:p>
        </p:txBody>
      </p:sp>
      <p:grpSp>
        <p:nvGrpSpPr>
          <p:cNvPr id="20" name="Group 19">
            <a:extLst>
              <a:ext uri="{FF2B5EF4-FFF2-40B4-BE49-F238E27FC236}">
                <a16:creationId xmlns:a16="http://schemas.microsoft.com/office/drawing/2014/main" id="{A77397B8-68ED-45D6-BC8A-A8E84225F0AF}"/>
              </a:ext>
            </a:extLst>
          </p:cNvPr>
          <p:cNvGrpSpPr/>
          <p:nvPr/>
        </p:nvGrpSpPr>
        <p:grpSpPr>
          <a:xfrm>
            <a:off x="425307" y="1186022"/>
            <a:ext cx="7883806" cy="1373559"/>
            <a:chOff x="425307" y="1325722"/>
            <a:chExt cx="7551358" cy="1373559"/>
          </a:xfrm>
        </p:grpSpPr>
        <p:pic>
          <p:nvPicPr>
            <p:cNvPr id="21" name="Graphic 20">
              <a:extLst>
                <a:ext uri="{FF2B5EF4-FFF2-40B4-BE49-F238E27FC236}">
                  <a16:creationId xmlns:a16="http://schemas.microsoft.com/office/drawing/2014/main" id="{D87A72DC-54FE-426C-9D80-390380C93AC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6788" y="2039157"/>
              <a:ext cx="371068" cy="365760"/>
            </a:xfrm>
            <a:prstGeom prst="rect">
              <a:avLst/>
            </a:prstGeom>
          </p:spPr>
        </p:pic>
        <p:sp>
          <p:nvSpPr>
            <p:cNvPr id="22" name="Content Placeholder 2">
              <a:extLst>
                <a:ext uri="{FF2B5EF4-FFF2-40B4-BE49-F238E27FC236}">
                  <a16:creationId xmlns:a16="http://schemas.microsoft.com/office/drawing/2014/main" id="{D1B03669-061A-4569-827E-B2D8D6EF79D4}"/>
                </a:ext>
              </a:extLst>
            </p:cNvPr>
            <p:cNvSpPr txBox="1">
              <a:spLocks/>
            </p:cNvSpPr>
            <p:nvPr/>
          </p:nvSpPr>
          <p:spPr>
            <a:xfrm>
              <a:off x="1144363" y="1924502"/>
              <a:ext cx="6823065" cy="77477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800" kern="1200">
                  <a:solidFill>
                    <a:srgbClr val="333333"/>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333333"/>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333333"/>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333333"/>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200" b="1" i="0" u="none" strike="noStrike" kern="1200" cap="none" spc="0" normalizeH="0" baseline="0" noProof="0" dirty="0">
                  <a:ln>
                    <a:noFill/>
                  </a:ln>
                  <a:solidFill>
                    <a:srgbClr val="0066B2"/>
                  </a:solidFill>
                  <a:effectLst/>
                  <a:uLnTx/>
                  <a:uFillTx/>
                  <a:latin typeface="Arial" panose="020B0604020202020204"/>
                  <a:ea typeface="+mn-ea"/>
                  <a:cs typeface="Segoe UI Light"/>
                </a:rPr>
                <a:t>MISSION</a:t>
              </a:r>
              <a:endParaRPr kumimoji="0" lang="en-US" sz="1200" b="0" i="0" u="none" strike="noStrike" kern="1200" cap="none" spc="0" normalizeH="0" baseline="0" noProof="0" dirty="0">
                <a:ln>
                  <a:noFill/>
                </a:ln>
                <a:solidFill>
                  <a:srgbClr val="0066B2"/>
                </a:solidFill>
                <a:effectLst/>
                <a:uLnTx/>
                <a:uFillTx/>
                <a:latin typeface="Arial" panose="020B0604020202020204"/>
                <a:ea typeface="+mn-ea"/>
                <a:cs typeface="Segoe UI Light"/>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srgbClr val="495762"/>
                  </a:solidFill>
                  <a:effectLst/>
                  <a:uLnTx/>
                  <a:uFillTx/>
                  <a:latin typeface="Arial" panose="020B0604020202020204"/>
                  <a:ea typeface="+mn-ea"/>
                  <a:cs typeface="Segoe UI Light"/>
                </a:rPr>
                <a:t>Empowering all small business communities to imagine, build, and utilize revolutionary technologies to drive NASA and the national economy to reach new heights</a:t>
              </a:r>
              <a:endParaRPr kumimoji="0" lang="en-US" sz="1200" b="0" i="1" u="none" strike="noStrike" kern="1200" cap="none" spc="0" normalizeH="0" baseline="0" noProof="0" dirty="0">
                <a:ln>
                  <a:noFill/>
                </a:ln>
                <a:solidFill>
                  <a:srgbClr val="0066B2"/>
                </a:solidFill>
                <a:effectLst/>
                <a:uLnTx/>
                <a:uFillTx/>
                <a:latin typeface="Arial" panose="020B0604020202020204"/>
                <a:ea typeface="+mn-ea"/>
                <a:cs typeface="Segoe UI Light"/>
              </a:endParaRPr>
            </a:p>
          </p:txBody>
        </p:sp>
        <p:sp>
          <p:nvSpPr>
            <p:cNvPr id="24" name="Content Placeholder 2">
              <a:extLst>
                <a:ext uri="{FF2B5EF4-FFF2-40B4-BE49-F238E27FC236}">
                  <a16:creationId xmlns:a16="http://schemas.microsoft.com/office/drawing/2014/main" id="{DF68B29B-CCFD-432B-B423-C764438FA17A}"/>
                </a:ext>
              </a:extLst>
            </p:cNvPr>
            <p:cNvSpPr txBox="1">
              <a:spLocks/>
            </p:cNvSpPr>
            <p:nvPr/>
          </p:nvSpPr>
          <p:spPr>
            <a:xfrm>
              <a:off x="1192957" y="1325722"/>
              <a:ext cx="6783708" cy="5902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66B2"/>
                  </a:solidFill>
                  <a:effectLst/>
                  <a:uLnTx/>
                  <a:uFillTx/>
                  <a:latin typeface="Arial"/>
                  <a:ea typeface="+mn-ea"/>
                  <a:cs typeface="Segoe UI Light"/>
                </a:rPr>
                <a:t>VISION</a:t>
              </a:r>
              <a:endParaRPr kumimoji="0" lang="en-US" sz="1200" b="0" i="0" u="none" strike="noStrike" kern="1200" cap="none" spc="0" normalizeH="0" baseline="0" noProof="0" dirty="0">
                <a:ln>
                  <a:noFill/>
                </a:ln>
                <a:solidFill>
                  <a:srgbClr val="0066B2"/>
                </a:solidFill>
                <a:effectLst/>
                <a:uLnTx/>
                <a:uFillTx/>
                <a:latin typeface="Arial"/>
                <a:ea typeface="+mn-ea"/>
                <a:cs typeface="Segoe UI 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95762"/>
                  </a:solidFill>
                  <a:effectLst/>
                  <a:uLnTx/>
                  <a:uFillTx/>
                  <a:latin typeface="Arial"/>
                  <a:ea typeface="+mn-ea"/>
                  <a:cs typeface="Segoe UI Light"/>
                </a:rPr>
                <a:t>A world where any entrepreneur can benefit humanity</a:t>
              </a:r>
              <a:endParaRPr kumimoji="0" lang="en-US" sz="1200" b="0" i="1" u="none" strike="noStrike" kern="1200" cap="none" spc="0" normalizeH="0" baseline="0" noProof="0" dirty="0">
                <a:ln>
                  <a:noFill/>
                </a:ln>
                <a:solidFill>
                  <a:srgbClr val="0066B2"/>
                </a:solidFill>
                <a:effectLst/>
                <a:uLnTx/>
                <a:uFillTx/>
                <a:latin typeface="Arial"/>
                <a:ea typeface="+mn-ea"/>
                <a:cs typeface="Segoe UI Light"/>
              </a:endParaRPr>
            </a:p>
          </p:txBody>
        </p:sp>
        <p:cxnSp>
          <p:nvCxnSpPr>
            <p:cNvPr id="25" name="Straight Connector 24">
              <a:extLst>
                <a:ext uri="{FF2B5EF4-FFF2-40B4-BE49-F238E27FC236}">
                  <a16:creationId xmlns:a16="http://schemas.microsoft.com/office/drawing/2014/main" id="{E5968BE0-23FB-4379-A0BE-25171DAF7EDA}"/>
                </a:ext>
              </a:extLst>
            </p:cNvPr>
            <p:cNvCxnSpPr>
              <a:cxnSpLocks/>
            </p:cNvCxnSpPr>
            <p:nvPr/>
          </p:nvCxnSpPr>
          <p:spPr>
            <a:xfrm flipV="1">
              <a:off x="425307" y="1866757"/>
              <a:ext cx="7542121" cy="8460"/>
            </a:xfrm>
            <a:prstGeom prst="line">
              <a:avLst/>
            </a:prstGeom>
            <a:noFill/>
            <a:ln w="6350" cap="flat" cmpd="sng" algn="ctr">
              <a:solidFill>
                <a:srgbClr val="F4A148"/>
              </a:solidFill>
              <a:prstDash val="solid"/>
            </a:ln>
            <a:effectLst/>
          </p:spPr>
        </p:cxnSp>
        <p:pic>
          <p:nvPicPr>
            <p:cNvPr id="26" name="Graphic 25" descr="Paper airplane/launch icon">
              <a:extLst>
                <a:ext uri="{FF2B5EF4-FFF2-40B4-BE49-F238E27FC236}">
                  <a16:creationId xmlns:a16="http://schemas.microsoft.com/office/drawing/2014/main" id="{F270923F-2EC4-4AB1-90DE-A0919E9CE3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5711" y="1382745"/>
              <a:ext cx="396802" cy="365760"/>
            </a:xfrm>
            <a:prstGeom prst="rect">
              <a:avLst/>
            </a:prstGeom>
          </p:spPr>
        </p:pic>
      </p:grpSp>
      <p:sp>
        <p:nvSpPr>
          <p:cNvPr id="27" name="Content Placeholder 2">
            <a:extLst>
              <a:ext uri="{FF2B5EF4-FFF2-40B4-BE49-F238E27FC236}">
                <a16:creationId xmlns:a16="http://schemas.microsoft.com/office/drawing/2014/main" id="{4FFB4C72-37A0-45B3-9A0F-AAB02A27B3BB}"/>
              </a:ext>
            </a:extLst>
          </p:cNvPr>
          <p:cNvSpPr txBox="1">
            <a:spLocks/>
          </p:cNvSpPr>
          <p:nvPr/>
        </p:nvSpPr>
        <p:spPr>
          <a:xfrm>
            <a:off x="9195633" y="1287574"/>
            <a:ext cx="2694027" cy="10488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30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66B2"/>
                </a:solidFill>
                <a:effectLst/>
                <a:uLnTx/>
                <a:uFillTx/>
                <a:latin typeface="Arial"/>
                <a:ea typeface="+mn-ea"/>
                <a:cs typeface="Segoe UI Light"/>
              </a:rPr>
              <a:t>CORE VALUES</a:t>
            </a:r>
          </a:p>
          <a:p>
            <a:pPr marL="228600" marR="0" lvl="0"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95959"/>
                </a:solidFill>
                <a:effectLst/>
                <a:uLnTx/>
                <a:uFillTx/>
                <a:latin typeface="Arial" panose="020B0604020202020204"/>
                <a:ea typeface="+mn-ea"/>
                <a:cs typeface="Segoe UI Light"/>
              </a:rPr>
              <a:t>Customer-Focused</a:t>
            </a:r>
          </a:p>
          <a:p>
            <a:pPr marL="228600" marR="0" lvl="0"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95959"/>
                </a:solidFill>
                <a:effectLst/>
                <a:uLnTx/>
                <a:uFillTx/>
                <a:latin typeface="Arial" panose="020B0604020202020204"/>
                <a:ea typeface="+mn-ea"/>
                <a:cs typeface="Segoe UI Light"/>
              </a:rPr>
              <a:t>Teamwork &amp; Collaboration</a:t>
            </a:r>
          </a:p>
          <a:p>
            <a:pPr marL="228600" marR="0" lvl="0" indent="-2286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95959"/>
                </a:solidFill>
                <a:effectLst/>
                <a:uLnTx/>
                <a:uFillTx/>
                <a:latin typeface="Arial" panose="020B0604020202020204"/>
                <a:ea typeface="+mn-ea"/>
                <a:cs typeface="Segoe UI Light"/>
              </a:rPr>
              <a:t>Commitment to Success</a:t>
            </a:r>
          </a:p>
        </p:txBody>
      </p:sp>
    </p:spTree>
    <p:extLst>
      <p:ext uri="{BB962C8B-B14F-4D97-AF65-F5344CB8AC3E}">
        <p14:creationId xmlns:p14="http://schemas.microsoft.com/office/powerpoint/2010/main" val="186128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0BA9EF-1F97-3557-BBB1-19C129C9B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832" y="1240118"/>
            <a:ext cx="9298336" cy="5231622"/>
          </a:xfrm>
          <a:prstGeom prst="rect">
            <a:avLst/>
          </a:prstGeom>
          <a:noFill/>
        </p:spPr>
      </p:pic>
      <p:sp>
        <p:nvSpPr>
          <p:cNvPr id="9" name="Title 2">
            <a:extLst>
              <a:ext uri="{FF2B5EF4-FFF2-40B4-BE49-F238E27FC236}">
                <a16:creationId xmlns:a16="http://schemas.microsoft.com/office/drawing/2014/main" id="{FF368622-4716-BCBA-EB18-29A1E0750397}"/>
              </a:ext>
            </a:extLst>
          </p:cNvPr>
          <p:cNvSpPr>
            <a:spLocks noGrp="1"/>
          </p:cNvSpPr>
          <p:nvPr>
            <p:ph type="title"/>
          </p:nvPr>
        </p:nvSpPr>
        <p:spPr>
          <a:xfrm>
            <a:off x="502920" y="0"/>
            <a:ext cx="10464798" cy="1066800"/>
          </a:xfrm>
        </p:spPr>
        <p:txBody>
          <a:bodyPr/>
          <a:lstStyle/>
          <a:p>
            <a:r>
              <a:rPr lang="en-US" dirty="0"/>
              <a:t>NASA Organizational Chart</a:t>
            </a:r>
          </a:p>
        </p:txBody>
      </p:sp>
      <p:sp>
        <p:nvSpPr>
          <p:cNvPr id="2" name="Slide Number Placeholder 1">
            <a:extLst>
              <a:ext uri="{FF2B5EF4-FFF2-40B4-BE49-F238E27FC236}">
                <a16:creationId xmlns:a16="http://schemas.microsoft.com/office/drawing/2014/main" id="{E48A8F51-42F1-F9EF-DED0-2A0C577C3EC8}"/>
              </a:ext>
            </a:extLst>
          </p:cNvPr>
          <p:cNvSpPr>
            <a:spLocks noGrp="1"/>
          </p:cNvSpPr>
          <p:nvPr>
            <p:ph type="sldNum" sz="quarter" idx="4"/>
          </p:nvPr>
        </p:nvSpPr>
        <p:spPr>
          <a:xfrm>
            <a:off x="9051648" y="6437462"/>
            <a:ext cx="2844800" cy="365125"/>
          </a:xfrm>
        </p:spPr>
        <p:txBody>
          <a:bodyPr anchor="ctr">
            <a:normAutofit/>
          </a:bodyPr>
          <a:lstStyle/>
          <a:p>
            <a:pPr>
              <a:spcAft>
                <a:spcPts val="600"/>
              </a:spcAft>
              <a:defRPr/>
            </a:pPr>
            <a:fld id="{AC4DA40E-F042-4786-9F90-2440A40F7DC7}" type="slidenum">
              <a:rPr lang="en-US" smtClean="0"/>
              <a:pPr>
                <a:spcAft>
                  <a:spcPts val="600"/>
                </a:spcAft>
                <a:defRPr/>
              </a:pPr>
              <a:t>14</a:t>
            </a:fld>
            <a:endParaRPr lang="en-US"/>
          </a:p>
        </p:txBody>
      </p:sp>
    </p:spTree>
    <p:extLst>
      <p:ext uri="{BB962C8B-B14F-4D97-AF65-F5344CB8AC3E}">
        <p14:creationId xmlns:p14="http://schemas.microsoft.com/office/powerpoint/2010/main" val="111445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A911DB-541D-4FAF-A742-BB6F71DBAB2C}"/>
              </a:ext>
            </a:extLst>
          </p:cNvPr>
          <p:cNvSpPr>
            <a:spLocks noGrp="1"/>
          </p:cNvSpPr>
          <p:nvPr>
            <p:ph sz="half" idx="1"/>
          </p:nvPr>
        </p:nvSpPr>
        <p:spPr/>
        <p:txBody>
          <a:bodyPr/>
          <a:lstStyle/>
          <a:p>
            <a:pPr marL="0" indent="0">
              <a:buNone/>
            </a:pPr>
            <a:r>
              <a:rPr lang="en-US" b="1">
                <a:solidFill>
                  <a:srgbClr val="F4A148"/>
                </a:solidFill>
              </a:rPr>
              <a:t>Highlights</a:t>
            </a:r>
          </a:p>
          <a:p>
            <a:pPr lvl="1"/>
            <a:r>
              <a:rPr lang="en-US"/>
              <a:t>Launched in FY22, first awards made in FY23 </a:t>
            </a:r>
          </a:p>
          <a:p>
            <a:pPr lvl="1"/>
            <a:r>
              <a:rPr lang="en-US"/>
              <a:t>Encourages participation from </a:t>
            </a:r>
            <a:r>
              <a:rPr lang="en-US" b="1">
                <a:solidFill>
                  <a:schemeClr val="accent2"/>
                </a:solidFill>
              </a:rPr>
              <a:t>product-driven companies </a:t>
            </a:r>
            <a:r>
              <a:rPr lang="en-US"/>
              <a:t>not looking at NASA as their primary customer</a:t>
            </a:r>
          </a:p>
          <a:p>
            <a:pPr lvl="1"/>
            <a:r>
              <a:rPr lang="en-US"/>
              <a:t>Places a heavy emphasis on </a:t>
            </a:r>
            <a:r>
              <a:rPr lang="en-US" b="1">
                <a:solidFill>
                  <a:schemeClr val="accent2"/>
                </a:solidFill>
              </a:rPr>
              <a:t>commercial viability</a:t>
            </a:r>
            <a:r>
              <a:rPr lang="en-US"/>
              <a:t> during review and scoring</a:t>
            </a:r>
          </a:p>
          <a:p>
            <a:pPr lvl="1"/>
            <a:r>
              <a:rPr lang="en-US" b="1">
                <a:solidFill>
                  <a:schemeClr val="accent2"/>
                </a:solidFill>
              </a:rPr>
              <a:t>Streamlines the application process </a:t>
            </a:r>
            <a:r>
              <a:rPr lang="en-US"/>
              <a:t>by shortening the solicitation and the proposal requirements</a:t>
            </a:r>
          </a:p>
          <a:p>
            <a:pPr lvl="1"/>
            <a:r>
              <a:rPr lang="en-US" b="1">
                <a:solidFill>
                  <a:schemeClr val="accent2"/>
                </a:solidFill>
              </a:rPr>
              <a:t>Features the same three phases and funding levels </a:t>
            </a:r>
            <a:r>
              <a:rPr lang="en-US"/>
              <a:t>as the main NASA SBIR/STTR solicitations</a:t>
            </a:r>
          </a:p>
        </p:txBody>
      </p:sp>
      <p:sp>
        <p:nvSpPr>
          <p:cNvPr id="5" name="Content Placeholder 4">
            <a:extLst>
              <a:ext uri="{FF2B5EF4-FFF2-40B4-BE49-F238E27FC236}">
                <a16:creationId xmlns:a16="http://schemas.microsoft.com/office/drawing/2014/main" id="{B47FFA57-C7F2-4B34-AF72-5D854FDFDFD9}"/>
              </a:ext>
            </a:extLst>
          </p:cNvPr>
          <p:cNvSpPr>
            <a:spLocks noGrp="1"/>
          </p:cNvSpPr>
          <p:nvPr>
            <p:ph sz="half" idx="2"/>
          </p:nvPr>
        </p:nvSpPr>
        <p:spPr>
          <a:xfrm>
            <a:off x="6096000" y="1554479"/>
            <a:ext cx="5800448" cy="4800600"/>
          </a:xfrm>
        </p:spPr>
        <p:txBody>
          <a:bodyPr/>
          <a:lstStyle/>
          <a:p>
            <a:pPr marL="0" indent="0">
              <a:buNone/>
            </a:pPr>
            <a:r>
              <a:rPr lang="en-US" b="1">
                <a:solidFill>
                  <a:srgbClr val="F4A148"/>
                </a:solidFill>
              </a:rPr>
              <a:t>Key Differences from our Mainline Solicitation</a:t>
            </a:r>
          </a:p>
          <a:p>
            <a:pPr lvl="1"/>
            <a:r>
              <a:rPr lang="en-US" b="1">
                <a:solidFill>
                  <a:schemeClr val="accent2"/>
                </a:solidFill>
              </a:rPr>
              <a:t>Commercialization: </a:t>
            </a:r>
            <a:r>
              <a:rPr lang="en-US"/>
              <a:t>Seeks tech that will stimulate the market and for which NASA is not the primary customer.</a:t>
            </a:r>
          </a:p>
          <a:p>
            <a:pPr lvl="1"/>
            <a:r>
              <a:rPr lang="en-US" b="1">
                <a:solidFill>
                  <a:schemeClr val="accent2"/>
                </a:solidFill>
              </a:rPr>
              <a:t>Engagement: </a:t>
            </a:r>
            <a:r>
              <a:rPr lang="en-US"/>
              <a:t>Includes direct engagement with a panel of experts for down-selected companies.</a:t>
            </a:r>
          </a:p>
          <a:p>
            <a:pPr lvl="1"/>
            <a:r>
              <a:rPr lang="en-US" b="1">
                <a:solidFill>
                  <a:schemeClr val="accent2"/>
                </a:solidFill>
              </a:rPr>
              <a:t>Topics: </a:t>
            </a:r>
            <a:r>
              <a:rPr lang="en-US"/>
              <a:t>Features a select few topics relevant to emerging commercial markets in aerospace.</a:t>
            </a:r>
          </a:p>
          <a:p>
            <a:pPr lvl="1"/>
            <a:r>
              <a:rPr lang="en-US" b="1">
                <a:solidFill>
                  <a:schemeClr val="accent2"/>
                </a:solidFill>
              </a:rPr>
              <a:t>Less Prescriptive Solicitation: </a:t>
            </a:r>
            <a:r>
              <a:rPr lang="en-US"/>
              <a:t>Encourages companies to maintain their go-to-market strategies</a:t>
            </a:r>
          </a:p>
          <a:p>
            <a:pPr lvl="1"/>
            <a:r>
              <a:rPr lang="en-US" b="1">
                <a:solidFill>
                  <a:schemeClr val="accent2"/>
                </a:solidFill>
              </a:rPr>
              <a:t>Shorter Proposal: </a:t>
            </a:r>
            <a:r>
              <a:rPr lang="en-US"/>
              <a:t>Requires a short proposal and a slide deck in response to the solicitation</a:t>
            </a:r>
          </a:p>
          <a:p>
            <a:pPr lvl="1"/>
            <a:r>
              <a:rPr lang="en-US" b="1">
                <a:solidFill>
                  <a:schemeClr val="accent2"/>
                </a:solidFill>
              </a:rPr>
              <a:t>Accelerated Award Schedule: </a:t>
            </a:r>
            <a:r>
              <a:rPr lang="en-US"/>
              <a:t>Phase II proposal due earlier in the Phase I period, allowing Phase II awards to be made faster</a:t>
            </a:r>
          </a:p>
        </p:txBody>
      </p:sp>
      <p:sp>
        <p:nvSpPr>
          <p:cNvPr id="4" name="Slide Number Placeholder 3">
            <a:extLst>
              <a:ext uri="{FF2B5EF4-FFF2-40B4-BE49-F238E27FC236}">
                <a16:creationId xmlns:a16="http://schemas.microsoft.com/office/drawing/2014/main" id="{F2913FB3-2357-4580-83C2-7EFDAF3AC4CA}"/>
              </a:ext>
            </a:extLst>
          </p:cNvPr>
          <p:cNvSpPr>
            <a:spLocks noGrp="1"/>
          </p:cNvSpPr>
          <p:nvPr>
            <p:ph type="sldNum" sz="quarter" idx="12"/>
          </p:nvPr>
        </p:nvSpPr>
        <p:spPr/>
        <p:txBody>
          <a:bodyPr/>
          <a:lstStyle/>
          <a:p>
            <a:pPr>
              <a:defRPr/>
            </a:pPr>
            <a:fld id="{AC4DA40E-F042-4786-9F90-2440A40F7DC7}" type="slidenum">
              <a:rPr lang="en-US" smtClean="0"/>
              <a:pPr>
                <a:defRPr/>
              </a:pPr>
              <a:t>15</a:t>
            </a:fld>
            <a:endParaRPr lang="en-US"/>
          </a:p>
        </p:txBody>
      </p:sp>
      <p:sp>
        <p:nvSpPr>
          <p:cNvPr id="3" name="Title 2">
            <a:extLst>
              <a:ext uri="{FF2B5EF4-FFF2-40B4-BE49-F238E27FC236}">
                <a16:creationId xmlns:a16="http://schemas.microsoft.com/office/drawing/2014/main" id="{6D8D21FB-2262-405F-A2E1-A3E92A9A9C20}"/>
              </a:ext>
            </a:extLst>
          </p:cNvPr>
          <p:cNvSpPr>
            <a:spLocks noGrp="1"/>
          </p:cNvSpPr>
          <p:nvPr>
            <p:ph type="title"/>
          </p:nvPr>
        </p:nvSpPr>
        <p:spPr/>
        <p:txBody>
          <a:bodyPr/>
          <a:lstStyle/>
          <a:p>
            <a:r>
              <a:rPr lang="en-US"/>
              <a:t>Spotlight: NASA SBIR Ignite</a:t>
            </a:r>
          </a:p>
        </p:txBody>
      </p:sp>
    </p:spTree>
    <p:extLst>
      <p:ext uri="{BB962C8B-B14F-4D97-AF65-F5344CB8AC3E}">
        <p14:creationId xmlns:p14="http://schemas.microsoft.com/office/powerpoint/2010/main" val="134156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94EA53-CC91-4173-A945-3A0FE3257704}"/>
              </a:ext>
            </a:extLst>
          </p:cNvPr>
          <p:cNvSpPr>
            <a:spLocks noGrp="1"/>
          </p:cNvSpPr>
          <p:nvPr>
            <p:ph idx="1"/>
          </p:nvPr>
        </p:nvSpPr>
        <p:spPr/>
        <p:txBody>
          <a:bodyPr/>
          <a:lstStyle/>
          <a:p>
            <a:r>
              <a:rPr lang="en-US"/>
              <a:t>The </a:t>
            </a:r>
            <a:r>
              <a:rPr lang="en-US" b="1">
                <a:solidFill>
                  <a:srgbClr val="F4A148"/>
                </a:solidFill>
              </a:rPr>
              <a:t>Minority University Research and Education Project Partnership Annual Notification (MPLAN) </a:t>
            </a:r>
            <a:r>
              <a:rPr lang="en-US"/>
              <a:t>connects is designed to connect Minority Serving Institutions (MSIs) with NASA Mission Directorates and promotes research collaboration. </a:t>
            </a:r>
          </a:p>
          <a:p>
            <a:pPr lvl="1"/>
            <a:r>
              <a:rPr lang="en-US"/>
              <a:t>This is the first year MPLAN awards are being offered.</a:t>
            </a:r>
          </a:p>
          <a:p>
            <a:r>
              <a:rPr lang="en-US"/>
              <a:t>MPLAN features topic areas from three NASA Mission Directorates; STMD’s MPLAN opportunity is the evolution of previous years’ M-STTR planning grants (offered in FY21 and FY22).</a:t>
            </a:r>
          </a:p>
          <a:p>
            <a:r>
              <a:rPr lang="en-US"/>
              <a:t>MPLAN awards </a:t>
            </a:r>
            <a:r>
              <a:rPr lang="en-US" b="1">
                <a:solidFill>
                  <a:srgbClr val="F4A148"/>
                </a:solidFill>
              </a:rPr>
              <a:t>provide up to $50,000 </a:t>
            </a:r>
            <a:r>
              <a:rPr lang="en-US"/>
              <a:t>in funding (to be shared with a small business) and NASA guidance to MSIs in preparation for larger funding opportunities like the NASA STTR solicitation.</a:t>
            </a:r>
          </a:p>
          <a:p>
            <a:r>
              <a:rPr lang="en-US"/>
              <a:t>The 2023 NASA MPLAN solicitation is open now through May 30, 2023.</a:t>
            </a:r>
          </a:p>
        </p:txBody>
      </p:sp>
      <p:sp>
        <p:nvSpPr>
          <p:cNvPr id="3" name="Title 2">
            <a:extLst>
              <a:ext uri="{FF2B5EF4-FFF2-40B4-BE49-F238E27FC236}">
                <a16:creationId xmlns:a16="http://schemas.microsoft.com/office/drawing/2014/main" id="{44C2F799-AF96-46F5-8B63-7D98B77DD93E}"/>
              </a:ext>
            </a:extLst>
          </p:cNvPr>
          <p:cNvSpPr>
            <a:spLocks noGrp="1"/>
          </p:cNvSpPr>
          <p:nvPr>
            <p:ph type="title"/>
          </p:nvPr>
        </p:nvSpPr>
        <p:spPr/>
        <p:txBody>
          <a:bodyPr/>
          <a:lstStyle/>
          <a:p>
            <a:r>
              <a:rPr lang="en-US"/>
              <a:t>Spotlight: MPLAN</a:t>
            </a:r>
          </a:p>
        </p:txBody>
      </p:sp>
      <p:sp>
        <p:nvSpPr>
          <p:cNvPr id="4" name="Slide Number Placeholder 3">
            <a:extLst>
              <a:ext uri="{FF2B5EF4-FFF2-40B4-BE49-F238E27FC236}">
                <a16:creationId xmlns:a16="http://schemas.microsoft.com/office/drawing/2014/main" id="{7E66A714-8FC5-4ADE-A77D-412BCF688E79}"/>
              </a:ext>
            </a:extLst>
          </p:cNvPr>
          <p:cNvSpPr>
            <a:spLocks noGrp="1"/>
          </p:cNvSpPr>
          <p:nvPr>
            <p:ph type="sldNum" sz="quarter" idx="4"/>
          </p:nvPr>
        </p:nvSpPr>
        <p:spPr/>
        <p:txBody>
          <a:bodyPr/>
          <a:lstStyle/>
          <a:p>
            <a:pPr>
              <a:defRPr/>
            </a:pPr>
            <a:fld id="{AC4DA40E-F042-4786-9F90-2440A40F7DC7}" type="slidenum">
              <a:rPr lang="en-US" smtClean="0"/>
              <a:pPr>
                <a:defRPr/>
              </a:pPr>
              <a:t>16</a:t>
            </a:fld>
            <a:endParaRPr lang="en-US"/>
          </a:p>
        </p:txBody>
      </p:sp>
    </p:spTree>
    <p:extLst>
      <p:ext uri="{BB962C8B-B14F-4D97-AF65-F5344CB8AC3E}">
        <p14:creationId xmlns:p14="http://schemas.microsoft.com/office/powerpoint/2010/main" val="263191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C780-42A7-42A6-AD01-51687AB2D1DB}"/>
              </a:ext>
            </a:extLst>
          </p:cNvPr>
          <p:cNvSpPr>
            <a:spLocks noGrp="1"/>
          </p:cNvSpPr>
          <p:nvPr>
            <p:ph type="ctrTitle"/>
          </p:nvPr>
        </p:nvSpPr>
        <p:spPr>
          <a:xfrm>
            <a:off x="420624" y="4013200"/>
            <a:ext cx="11077956" cy="685800"/>
          </a:xfrm>
        </p:spPr>
        <p:txBody>
          <a:bodyPr/>
          <a:lstStyle/>
          <a:p>
            <a:r>
              <a:rPr lang="en-US"/>
              <a:t>Success Stories: Infusion &amp; Commercialization </a:t>
            </a:r>
          </a:p>
        </p:txBody>
      </p:sp>
    </p:spTree>
    <p:extLst>
      <p:ext uri="{BB962C8B-B14F-4D97-AF65-F5344CB8AC3E}">
        <p14:creationId xmlns:p14="http://schemas.microsoft.com/office/powerpoint/2010/main" val="586082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BCD7EE-85B8-47AD-8E06-24D000A57F67}"/>
              </a:ext>
            </a:extLst>
          </p:cNvPr>
          <p:cNvSpPr>
            <a:spLocks noGrp="1"/>
          </p:cNvSpPr>
          <p:nvPr>
            <p:ph type="sldNum" sz="quarter" idx="11"/>
          </p:nvPr>
        </p:nvSpPr>
        <p:spPr/>
        <p:txBody>
          <a:bodyPr/>
          <a:lstStyle/>
          <a:p>
            <a:pPr>
              <a:defRPr/>
            </a:pPr>
            <a:fld id="{AC4DA40E-F042-4786-9F90-2440A40F7DC7}" type="slidenum">
              <a:rPr lang="en-US" smtClean="0"/>
              <a:pPr>
                <a:defRPr/>
              </a:pPr>
              <a:t>18</a:t>
            </a:fld>
            <a:endParaRPr lang="en-US"/>
          </a:p>
        </p:txBody>
      </p:sp>
      <p:pic>
        <p:nvPicPr>
          <p:cNvPr id="4" name="Picture 3">
            <a:extLst>
              <a:ext uri="{FF2B5EF4-FFF2-40B4-BE49-F238E27FC236}">
                <a16:creationId xmlns:a16="http://schemas.microsoft.com/office/drawing/2014/main" id="{D2D7164E-FFC4-4316-B102-39B28DC347B6}"/>
              </a:ext>
            </a:extLst>
          </p:cNvPr>
          <p:cNvPicPr>
            <a:picLocks noChangeAspect="1"/>
          </p:cNvPicPr>
          <p:nvPr/>
        </p:nvPicPr>
        <p:blipFill rotWithShape="1">
          <a:blip r:embed="rId3"/>
          <a:srcRect l="968" t="1005" r="773" b="1968"/>
          <a:stretch/>
        </p:blipFill>
        <p:spPr>
          <a:xfrm>
            <a:off x="0" y="0"/>
            <a:ext cx="12192000" cy="6858000"/>
          </a:xfrm>
          <a:prstGeom prst="rect">
            <a:avLst/>
          </a:prstGeom>
        </p:spPr>
      </p:pic>
    </p:spTree>
    <p:extLst>
      <p:ext uri="{BB962C8B-B14F-4D97-AF65-F5344CB8AC3E}">
        <p14:creationId xmlns:p14="http://schemas.microsoft.com/office/powerpoint/2010/main" val="413994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D0551F-F761-4AB8-B429-899A735ED706}"/>
              </a:ext>
            </a:extLst>
          </p:cNvPr>
          <p:cNvSpPr>
            <a:spLocks noGrp="1"/>
          </p:cNvSpPr>
          <p:nvPr>
            <p:ph idx="1"/>
          </p:nvPr>
        </p:nvSpPr>
        <p:spPr>
          <a:xfrm>
            <a:off x="152401" y="1451811"/>
            <a:ext cx="7676147" cy="5406189"/>
          </a:xfrm>
        </p:spPr>
        <p:txBody>
          <a:bodyPr/>
          <a:lstStyle/>
          <a:p>
            <a:pPr marL="182880" lvl="1" indent="0">
              <a:lnSpc>
                <a:spcPct val="108000"/>
              </a:lnSpc>
              <a:buNone/>
            </a:pPr>
            <a:r>
              <a:rPr lang="en-US" sz="1600" b="1">
                <a:solidFill>
                  <a:srgbClr val="F4A148"/>
                </a:solidFill>
              </a:rPr>
              <a:t>Robust System Health Management for Deep Space Missions - Qualtech Systems, Inc. (QSI)</a:t>
            </a:r>
          </a:p>
          <a:p>
            <a:pPr marL="457200" lvl="2" indent="0">
              <a:lnSpc>
                <a:spcPct val="108000"/>
              </a:lnSpc>
              <a:buNone/>
            </a:pPr>
            <a:r>
              <a:rPr lang="en-US" sz="1500" b="1"/>
              <a:t>The firm has been awarded a “follow-on” Phase III contract for $350,000 to implement its technology in support of NASA Gateway.  </a:t>
            </a:r>
            <a:r>
              <a:rPr lang="en-US" sz="1500"/>
              <a:t>The Phase III project will complete work to </a:t>
            </a:r>
            <a:r>
              <a:rPr lang="en-US" sz="1500" b="1"/>
              <a:t>infuse the fault management technology developed under this Lunar Sequential SBIR project into the Gateway Vehicle System Manager (VSM) flight software that will be launched into Lunar orbit in 2025</a:t>
            </a:r>
            <a:r>
              <a:rPr lang="en-US" sz="1500"/>
              <a:t>. The project will collaborate with the Gateway Program to assist with flight software integration, test, verification and certification of the product as a part of the on-board safety-critical software. The project will provide rapid response issue resolution for any problems that may arise during test and integration, provide expertise in best use of the technology, and develop any new or improved features required by NASA that are identified during Gateway autonomous fault management software development.</a:t>
            </a:r>
          </a:p>
          <a:p>
            <a:pPr marL="457200" lvl="2" indent="0">
              <a:lnSpc>
                <a:spcPct val="108000"/>
              </a:lnSpc>
              <a:buNone/>
            </a:pPr>
            <a:r>
              <a:rPr lang="en-US" sz="1500"/>
              <a:t>It was determined by Gateway to fund this Phase III before the Sequential effort was complete such that this would be an immediate follow-on to the Sequential effort to support Gateway, a critical asset in NASA’s Artemis Program. This will also serve to certify and demonstrate this capability which may then have a wide range of applications to other NASA missions and assets.</a:t>
            </a:r>
          </a:p>
          <a:p>
            <a:pPr marL="573786" lvl="2" indent="0">
              <a:buNone/>
            </a:pPr>
            <a:endParaRPr lang="en-US" sz="1200" i="1"/>
          </a:p>
          <a:p>
            <a:pPr marL="573786" lvl="2" indent="0">
              <a:buNone/>
            </a:pPr>
            <a:endParaRPr lang="en-US" sz="1200" i="1"/>
          </a:p>
          <a:p>
            <a:pPr marL="573786" lvl="2" indent="0">
              <a:buNone/>
            </a:pPr>
            <a:endParaRPr lang="en-US" sz="1200" i="1"/>
          </a:p>
          <a:p>
            <a:pPr marL="573786" lvl="2" indent="0">
              <a:buNone/>
            </a:pPr>
            <a:endParaRPr lang="en-US" sz="1200" i="1"/>
          </a:p>
          <a:p>
            <a:pPr marL="573786" lvl="2" indent="0">
              <a:buNone/>
            </a:pPr>
            <a:endParaRPr lang="en-US" sz="1200" i="1"/>
          </a:p>
          <a:p>
            <a:pPr marL="354330" lvl="1" indent="0">
              <a:buNone/>
            </a:pPr>
            <a:endParaRPr lang="en-US" sz="1400" i="1"/>
          </a:p>
        </p:txBody>
      </p:sp>
      <p:sp>
        <p:nvSpPr>
          <p:cNvPr id="3" name="Title 2">
            <a:extLst>
              <a:ext uri="{FF2B5EF4-FFF2-40B4-BE49-F238E27FC236}">
                <a16:creationId xmlns:a16="http://schemas.microsoft.com/office/drawing/2014/main" id="{19245064-7FAD-4519-BE9E-433CD15DA253}"/>
              </a:ext>
            </a:extLst>
          </p:cNvPr>
          <p:cNvSpPr>
            <a:spLocks noGrp="1"/>
          </p:cNvSpPr>
          <p:nvPr>
            <p:ph type="title"/>
          </p:nvPr>
        </p:nvSpPr>
        <p:spPr>
          <a:xfrm>
            <a:off x="152401" y="0"/>
            <a:ext cx="10815318" cy="1066800"/>
          </a:xfrm>
        </p:spPr>
        <p:txBody>
          <a:bodyPr>
            <a:normAutofit/>
          </a:bodyPr>
          <a:lstStyle/>
          <a:p>
            <a:r>
              <a:rPr lang="en-US"/>
              <a:t>SBIR Sequential Phase II: Technology for Gateway </a:t>
            </a:r>
          </a:p>
        </p:txBody>
      </p:sp>
      <p:sp>
        <p:nvSpPr>
          <p:cNvPr id="4" name="Slide Number Placeholder 3">
            <a:extLst>
              <a:ext uri="{FF2B5EF4-FFF2-40B4-BE49-F238E27FC236}">
                <a16:creationId xmlns:a16="http://schemas.microsoft.com/office/drawing/2014/main" id="{7BCDDD6A-1A92-416B-A061-0FBF743E0722}"/>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4DA40E-F042-4786-9F90-2440A40F7DC7}" type="slidenum">
              <a:rPr kumimoji="0" lang="en-US" sz="1000" b="1" i="0" u="none" strike="noStrike" kern="1200" cap="none" spc="0" normalizeH="0" baseline="0" noProof="0" smtClean="0">
                <a:ln>
                  <a:noFill/>
                </a:ln>
                <a:solidFill>
                  <a:srgbClr val="B0B0B0"/>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000" b="1" i="0" u="none" strike="noStrike" kern="1200" cap="none" spc="0" normalizeH="0" baseline="0" noProof="0">
              <a:ln>
                <a:noFill/>
              </a:ln>
              <a:solidFill>
                <a:srgbClr val="B0B0B0"/>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0DF3B635-0AE6-422F-B0EC-50EBDE62341D}"/>
              </a:ext>
            </a:extLst>
          </p:cNvPr>
          <p:cNvPicPr>
            <a:picLocks noChangeAspect="1"/>
          </p:cNvPicPr>
          <p:nvPr/>
        </p:nvPicPr>
        <p:blipFill>
          <a:blip r:embed="rId2"/>
          <a:stretch>
            <a:fillRect/>
          </a:stretch>
        </p:blipFill>
        <p:spPr>
          <a:xfrm>
            <a:off x="7974937" y="1901926"/>
            <a:ext cx="3921511" cy="4297680"/>
          </a:xfrm>
          <a:prstGeom prst="rect">
            <a:avLst/>
          </a:prstGeom>
        </p:spPr>
      </p:pic>
    </p:spTree>
    <p:extLst>
      <p:ext uri="{BB962C8B-B14F-4D97-AF65-F5344CB8AC3E}">
        <p14:creationId xmlns:p14="http://schemas.microsoft.com/office/powerpoint/2010/main" val="178546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52EAC-E29C-44CE-BF90-F28770A2CE61}"/>
              </a:ext>
            </a:extLst>
          </p:cNvPr>
          <p:cNvSpPr>
            <a:spLocks noGrp="1"/>
          </p:cNvSpPr>
          <p:nvPr>
            <p:ph type="title"/>
          </p:nvPr>
        </p:nvSpPr>
        <p:spPr>
          <a:xfrm>
            <a:off x="364375" y="-789709"/>
            <a:ext cx="10464798" cy="1066800"/>
          </a:xfrm>
        </p:spPr>
        <p:txBody>
          <a:bodyPr/>
          <a:lstStyle/>
          <a:p>
            <a:r>
              <a:rPr lang="en-US"/>
              <a:t>Agenda</a:t>
            </a:r>
          </a:p>
        </p:txBody>
      </p:sp>
      <p:sp>
        <p:nvSpPr>
          <p:cNvPr id="4" name="Content Placeholder 3">
            <a:extLst>
              <a:ext uri="{FF2B5EF4-FFF2-40B4-BE49-F238E27FC236}">
                <a16:creationId xmlns:a16="http://schemas.microsoft.com/office/drawing/2014/main" id="{261CB05D-A658-4D31-A115-E4EDFCD38ACE}"/>
              </a:ext>
            </a:extLst>
          </p:cNvPr>
          <p:cNvSpPr>
            <a:spLocks noGrp="1"/>
          </p:cNvSpPr>
          <p:nvPr>
            <p:ph idx="11"/>
          </p:nvPr>
        </p:nvSpPr>
        <p:spPr>
          <a:xfrm>
            <a:off x="4262557" y="2734143"/>
            <a:ext cx="4153659" cy="3703319"/>
          </a:xfrm>
        </p:spPr>
        <p:txBody>
          <a:bodyPr vert="horz" lIns="91440" tIns="45720" rIns="91440" bIns="45720" rtlCol="0" anchor="t">
            <a:noAutofit/>
          </a:bodyPr>
          <a:lstStyle/>
          <a:p>
            <a:pPr>
              <a:spcBef>
                <a:spcPts val="600"/>
              </a:spcBef>
              <a:buClr>
                <a:srgbClr val="414A51"/>
              </a:buClr>
            </a:pPr>
            <a:r>
              <a:rPr lang="en-US" sz="1800" dirty="0">
                <a:solidFill>
                  <a:schemeClr val="tx1"/>
                </a:solidFill>
              </a:rPr>
              <a:t>Program Overview</a:t>
            </a:r>
            <a:endParaRPr lang="en-US" dirty="0">
              <a:solidFill>
                <a:schemeClr val="tx1"/>
              </a:solidFill>
              <a:cs typeface="Arial"/>
            </a:endParaRPr>
          </a:p>
          <a:p>
            <a:pPr>
              <a:spcBef>
                <a:spcPts val="600"/>
              </a:spcBef>
            </a:pPr>
            <a:r>
              <a:rPr lang="en-US" sz="1800" dirty="0">
                <a:solidFill>
                  <a:schemeClr val="tx1"/>
                </a:solidFill>
                <a:cs typeface="Arial"/>
              </a:rPr>
              <a:t>Recent Awards</a:t>
            </a:r>
          </a:p>
          <a:p>
            <a:pPr>
              <a:spcBef>
                <a:spcPts val="600"/>
              </a:spcBef>
            </a:pPr>
            <a:r>
              <a:rPr lang="en-US" sz="1800" dirty="0">
                <a:solidFill>
                  <a:schemeClr val="tx1"/>
                </a:solidFill>
                <a:cs typeface="Arial"/>
              </a:rPr>
              <a:t>Spotlights</a:t>
            </a:r>
          </a:p>
          <a:p>
            <a:pPr>
              <a:spcBef>
                <a:spcPts val="600"/>
              </a:spcBef>
              <a:buClr>
                <a:srgbClr val="414A51"/>
              </a:buClr>
            </a:pPr>
            <a:r>
              <a:rPr lang="en-US" sz="1800" dirty="0">
                <a:solidFill>
                  <a:schemeClr val="tx1"/>
                </a:solidFill>
                <a:cs typeface="Arial"/>
              </a:rPr>
              <a:t>Success Stories</a:t>
            </a:r>
          </a:p>
          <a:p>
            <a:pPr>
              <a:spcBef>
                <a:spcPts val="600"/>
              </a:spcBef>
            </a:pPr>
            <a:endParaRPr lang="en-US" sz="1800" dirty="0">
              <a:solidFill>
                <a:schemeClr val="tx1"/>
              </a:solidFill>
              <a:cs typeface="Arial"/>
            </a:endParaRPr>
          </a:p>
          <a:p>
            <a:pPr marL="0" indent="0">
              <a:spcBef>
                <a:spcPts val="600"/>
              </a:spcBef>
              <a:buNone/>
            </a:pPr>
            <a:endParaRPr lang="en-US" sz="1800" dirty="0">
              <a:solidFill>
                <a:schemeClr val="tx1"/>
              </a:solidFill>
              <a:cs typeface="Arial"/>
            </a:endParaRPr>
          </a:p>
          <a:p>
            <a:endParaRPr lang="en-US" sz="1800" dirty="0">
              <a:solidFill>
                <a:schemeClr val="tx1"/>
              </a:solidFill>
              <a:cs typeface="Arial"/>
            </a:endParaRPr>
          </a:p>
        </p:txBody>
      </p:sp>
      <p:sp>
        <p:nvSpPr>
          <p:cNvPr id="3" name="Slide Number Placeholder 2">
            <a:extLst>
              <a:ext uri="{FF2B5EF4-FFF2-40B4-BE49-F238E27FC236}">
                <a16:creationId xmlns:a16="http://schemas.microsoft.com/office/drawing/2014/main" id="{D6AECFD2-2DC0-4E51-A7A5-D57F500F1D3F}"/>
              </a:ext>
            </a:extLst>
          </p:cNvPr>
          <p:cNvSpPr>
            <a:spLocks noGrp="1"/>
          </p:cNvSpPr>
          <p:nvPr>
            <p:ph type="sldNum" sz="quarter" idx="10"/>
          </p:nvPr>
        </p:nvSpPr>
        <p:spPr/>
        <p:txBody>
          <a:bodyPr/>
          <a:lstStyle/>
          <a:p>
            <a:pPr>
              <a:defRPr/>
            </a:pPr>
            <a:fld id="{AC4DA40E-F042-4786-9F90-2440A40F7DC7}" type="slidenum">
              <a:rPr lang="en-US" smtClean="0"/>
              <a:pPr>
                <a:defRPr/>
              </a:pPr>
              <a:t>2</a:t>
            </a:fld>
            <a:endParaRPr lang="en-US"/>
          </a:p>
        </p:txBody>
      </p:sp>
    </p:spTree>
    <p:extLst>
      <p:ext uri="{BB962C8B-B14F-4D97-AF65-F5344CB8AC3E}">
        <p14:creationId xmlns:p14="http://schemas.microsoft.com/office/powerpoint/2010/main" val="538783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FBC824-C84D-4C3C-88DD-7D4CAF74D69E}"/>
              </a:ext>
            </a:extLst>
          </p:cNvPr>
          <p:cNvSpPr>
            <a:spLocks noGrp="1"/>
          </p:cNvSpPr>
          <p:nvPr>
            <p:ph idx="1"/>
          </p:nvPr>
        </p:nvSpPr>
        <p:spPr>
          <a:xfrm>
            <a:off x="192505" y="1185512"/>
            <a:ext cx="11839074" cy="3085239"/>
          </a:xfrm>
        </p:spPr>
        <p:txBody>
          <a:bodyPr/>
          <a:lstStyle/>
          <a:p>
            <a:pPr marL="91440" lvl="1" indent="0">
              <a:lnSpc>
                <a:spcPct val="108000"/>
              </a:lnSpc>
              <a:buNone/>
            </a:pPr>
            <a:r>
              <a:rPr lang="en-US" sz="1600" b="1">
                <a:solidFill>
                  <a:srgbClr val="F4A148"/>
                </a:solidFill>
              </a:rPr>
              <a:t>Rover Slip Estimation and Traction Control for Optimal Mobility in Lunar Environments - Protoinnovations, LLC</a:t>
            </a:r>
          </a:p>
          <a:p>
            <a:pPr marL="274320" lvl="2" indent="0">
              <a:lnSpc>
                <a:spcPct val="108000"/>
              </a:lnSpc>
              <a:buNone/>
            </a:pPr>
            <a:r>
              <a:rPr lang="en-US" sz="1400" b="1"/>
              <a:t>The firm has been awarded a “follow-on” Phase III contract for $775,000 to implement its technology on the NASA VIPER mission</a:t>
            </a:r>
            <a:r>
              <a:rPr lang="en-US" sz="1400"/>
              <a:t>. This Phase III contract will focus on extending and adapting SBIR innovations developed by ProtoInnovations to support the NASA Volatiles Investigating Polar Exploration Rover (VIPER) mission. These technologies are needed by VIPER to improve the mission’s rover locomotion performance, particularly for traversing terrain with uncertain terramechanical properties and hazards. VIPER is a lunar rover mission that will prospect for water ice near the South Pole of the Moon. VIPER represents the first resource mapping mission on another celestial body and is scheduled to launch in late 2023.</a:t>
            </a:r>
          </a:p>
          <a:p>
            <a:pPr marL="274320" lvl="2" indent="0">
              <a:lnSpc>
                <a:spcPct val="108000"/>
              </a:lnSpc>
              <a:buNone/>
            </a:pPr>
            <a:r>
              <a:rPr lang="en-US" sz="1400"/>
              <a:t>Due to the development status of VIPER and the progress of this Sequential award, it was determined that this technology was at a state where it could address a risk that VIPER had been carrying. </a:t>
            </a:r>
            <a:r>
              <a:rPr lang="en-US" sz="1400" b="1"/>
              <a:t>This accelerated development advanced the technology to a state where it could be infused into VIPER (whose development had been ongoing) in a timely manner to support the mission</a:t>
            </a:r>
            <a:r>
              <a:rPr lang="en-US" sz="1400"/>
              <a:t>. Note that it was determined to make this Phase III award and begin the infusion of the technology even before the completion of the Sequential Phase II effort! The potential impact on the VIPER mission and the progress to date was deemed significant enough to warrant that infusion. </a:t>
            </a:r>
          </a:p>
          <a:p>
            <a:pPr marL="516636" lvl="2" indent="0">
              <a:buNone/>
            </a:pPr>
            <a:endParaRPr lang="en-US" sz="1200" i="1"/>
          </a:p>
          <a:p>
            <a:pPr marL="0" indent="0">
              <a:buNone/>
            </a:pPr>
            <a:endParaRPr lang="en-US"/>
          </a:p>
        </p:txBody>
      </p:sp>
      <p:sp>
        <p:nvSpPr>
          <p:cNvPr id="3" name="Title 2">
            <a:extLst>
              <a:ext uri="{FF2B5EF4-FFF2-40B4-BE49-F238E27FC236}">
                <a16:creationId xmlns:a16="http://schemas.microsoft.com/office/drawing/2014/main" id="{01E196A1-115A-4087-9471-C7B45C8CEACF}"/>
              </a:ext>
            </a:extLst>
          </p:cNvPr>
          <p:cNvSpPr>
            <a:spLocks noGrp="1"/>
          </p:cNvSpPr>
          <p:nvPr>
            <p:ph type="title"/>
          </p:nvPr>
        </p:nvSpPr>
        <p:spPr>
          <a:xfrm>
            <a:off x="192505" y="0"/>
            <a:ext cx="10775213" cy="1066800"/>
          </a:xfrm>
        </p:spPr>
        <p:txBody>
          <a:bodyPr>
            <a:normAutofit fontScale="90000"/>
          </a:bodyPr>
          <a:lstStyle/>
          <a:p>
            <a:br>
              <a:rPr lang="en-US" sz="2700"/>
            </a:br>
            <a:r>
              <a:rPr lang="en-US" sz="3600"/>
              <a:t>SBIR Sequential Phase II: Technology for VIPER</a:t>
            </a:r>
            <a:br>
              <a:rPr lang="en-US"/>
            </a:br>
            <a:endParaRPr lang="en-US"/>
          </a:p>
        </p:txBody>
      </p:sp>
      <p:sp>
        <p:nvSpPr>
          <p:cNvPr id="4" name="Slide Number Placeholder 3">
            <a:extLst>
              <a:ext uri="{FF2B5EF4-FFF2-40B4-BE49-F238E27FC236}">
                <a16:creationId xmlns:a16="http://schemas.microsoft.com/office/drawing/2014/main" id="{168A1F44-5AEA-469B-8FCF-EBCFAE3E1D3C}"/>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4DA40E-F042-4786-9F90-2440A40F7DC7}" type="slidenum">
              <a:rPr kumimoji="0" lang="en-US" sz="1000" b="1" i="0" u="none" strike="noStrike" kern="1200" cap="none" spc="0" normalizeH="0" baseline="0" noProof="0" smtClean="0">
                <a:ln>
                  <a:noFill/>
                </a:ln>
                <a:solidFill>
                  <a:srgbClr val="B0B0B0"/>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000" b="1" i="0" u="none" strike="noStrike" kern="1200" cap="none" spc="0" normalizeH="0" baseline="0" noProof="0">
              <a:ln>
                <a:noFill/>
              </a:ln>
              <a:solidFill>
                <a:srgbClr val="B0B0B0"/>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183A9006-550D-4B65-BDC4-7E3993C238FD}"/>
              </a:ext>
            </a:extLst>
          </p:cNvPr>
          <p:cNvPicPr>
            <a:picLocks noChangeAspect="1"/>
          </p:cNvPicPr>
          <p:nvPr/>
        </p:nvPicPr>
        <p:blipFill rotWithShape="1">
          <a:blip r:embed="rId3"/>
          <a:srcRect b="10547"/>
          <a:stretch/>
        </p:blipFill>
        <p:spPr>
          <a:xfrm>
            <a:off x="6899529" y="4270751"/>
            <a:ext cx="3291840" cy="2208484"/>
          </a:xfrm>
          <a:prstGeom prst="rect">
            <a:avLst/>
          </a:prstGeom>
        </p:spPr>
      </p:pic>
      <p:pic>
        <p:nvPicPr>
          <p:cNvPr id="6" name="Picture 5">
            <a:extLst>
              <a:ext uri="{FF2B5EF4-FFF2-40B4-BE49-F238E27FC236}">
                <a16:creationId xmlns:a16="http://schemas.microsoft.com/office/drawing/2014/main" id="{FD54EDC0-CCAA-4639-BD91-530B8EB11E9C}"/>
              </a:ext>
            </a:extLst>
          </p:cNvPr>
          <p:cNvPicPr>
            <a:picLocks noChangeAspect="1"/>
          </p:cNvPicPr>
          <p:nvPr/>
        </p:nvPicPr>
        <p:blipFill rotWithShape="1">
          <a:blip r:embed="rId4"/>
          <a:srcRect l="13629"/>
          <a:stretch/>
        </p:blipFill>
        <p:spPr>
          <a:xfrm>
            <a:off x="1925294" y="4284675"/>
            <a:ext cx="3367179" cy="2194560"/>
          </a:xfrm>
          <a:prstGeom prst="rect">
            <a:avLst/>
          </a:prstGeom>
        </p:spPr>
      </p:pic>
    </p:spTree>
    <p:extLst>
      <p:ext uri="{BB962C8B-B14F-4D97-AF65-F5344CB8AC3E}">
        <p14:creationId xmlns:p14="http://schemas.microsoft.com/office/powerpoint/2010/main" val="1940218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807F8B-6E44-4E84-9A56-8ABE1F5BE4E3}"/>
              </a:ext>
            </a:extLst>
          </p:cNvPr>
          <p:cNvSpPr>
            <a:spLocks noGrp="1"/>
          </p:cNvSpPr>
          <p:nvPr>
            <p:ph idx="1"/>
          </p:nvPr>
        </p:nvSpPr>
        <p:spPr>
          <a:xfrm>
            <a:off x="295552" y="4035560"/>
            <a:ext cx="11600896" cy="2286243"/>
          </a:xfrm>
        </p:spPr>
        <p:txBody>
          <a:bodyPr/>
          <a:lstStyle/>
          <a:p>
            <a:pPr algn="l" rtl="0" fontAlgn="base">
              <a:buFont typeface="Arial" panose="020B0604020202020204" pitchFamily="34" charset="0"/>
              <a:buChar char="•"/>
            </a:pPr>
            <a:r>
              <a:rPr lang="en-US" sz="1800" i="0" u="none" strike="noStrike">
                <a:solidFill>
                  <a:srgbClr val="595959"/>
                </a:solidFill>
                <a:effectLst/>
                <a:latin typeface="Arial" panose="020B0604020202020204" pitchFamily="34" charset="0"/>
              </a:rPr>
              <a:t>Nature’s </a:t>
            </a:r>
            <a:r>
              <a:rPr lang="en-US" sz="1800" i="0" u="none" strike="noStrike" err="1">
                <a:solidFill>
                  <a:srgbClr val="595959"/>
                </a:solidFill>
                <a:effectLst/>
                <a:latin typeface="Arial" panose="020B0604020202020204" pitchFamily="34" charset="0"/>
              </a:rPr>
              <a:t>Fynd</a:t>
            </a:r>
            <a:r>
              <a:rPr lang="en-US" sz="1800" i="0" u="none" strike="noStrike">
                <a:solidFill>
                  <a:srgbClr val="595959"/>
                </a:solidFill>
                <a:effectLst/>
                <a:latin typeface="Arial" panose="020B0604020202020204" pitchFamily="34" charset="0"/>
              </a:rPr>
              <a:t> partnered with Montana State University </a:t>
            </a:r>
            <a:r>
              <a:rPr lang="en-US" sz="1800" b="0" i="0" u="none" strike="noStrike">
                <a:solidFill>
                  <a:srgbClr val="595959"/>
                </a:solidFill>
                <a:effectLst/>
                <a:latin typeface="Arial" panose="020B0604020202020204" pitchFamily="34" charset="0"/>
              </a:rPr>
              <a:t>on STTR Phase I &amp; II contracts to further develop a system that cultivates a unique fungus to form a dense, edible protein</a:t>
            </a:r>
            <a:r>
              <a:rPr lang="en-US" sz="1800" b="0" i="0">
                <a:solidFill>
                  <a:srgbClr val="595959"/>
                </a:solidFill>
                <a:effectLst/>
                <a:latin typeface="Arial" panose="020B0604020202020204" pitchFamily="34" charset="0"/>
              </a:rPr>
              <a:t>​. </a:t>
            </a:r>
            <a:r>
              <a:rPr lang="en-US" sz="1800" b="0" i="0" u="none" strike="noStrike">
                <a:solidFill>
                  <a:srgbClr val="595959"/>
                </a:solidFill>
                <a:effectLst/>
                <a:latin typeface="Arial" panose="020B0604020202020204" pitchFamily="34" charset="0"/>
              </a:rPr>
              <a:t>As a result of the STTR work, they received additional NASA funding to test the protein on the ISS.</a:t>
            </a:r>
            <a:endParaRPr lang="en-US" sz="1800" b="0" i="0">
              <a:solidFill>
                <a:srgbClr val="595959"/>
              </a:solidFill>
              <a:effectLst/>
              <a:latin typeface="Arial" panose="020B0604020202020204" pitchFamily="34" charset="0"/>
            </a:endParaRPr>
          </a:p>
          <a:p>
            <a:pPr algn="l" rtl="0" fontAlgn="base">
              <a:buFont typeface="Arial" panose="020B0604020202020204" pitchFamily="34" charset="0"/>
              <a:buChar char="•"/>
            </a:pPr>
            <a:r>
              <a:rPr lang="en-US" sz="1800">
                <a:solidFill>
                  <a:srgbClr val="595959"/>
                </a:solidFill>
                <a:latin typeface="Arial" panose="020B0604020202020204" pitchFamily="34" charset="0"/>
              </a:rPr>
              <a:t>The small business has s</a:t>
            </a:r>
            <a:r>
              <a:rPr lang="en-US" sz="1800" b="0" i="0" u="none" strike="noStrike">
                <a:solidFill>
                  <a:srgbClr val="595959"/>
                </a:solidFill>
                <a:effectLst/>
                <a:latin typeface="Arial" panose="020B0604020202020204" pitchFamily="34" charset="0"/>
              </a:rPr>
              <a:t>ecured</a:t>
            </a:r>
            <a:r>
              <a:rPr lang="en-US" sz="1800" b="1" i="0" u="none" strike="noStrike">
                <a:solidFill>
                  <a:srgbClr val="595959"/>
                </a:solidFill>
                <a:effectLst/>
                <a:latin typeface="Arial" panose="020B0604020202020204" pitchFamily="34" charset="0"/>
              </a:rPr>
              <a:t> more than $500M in external investments</a:t>
            </a:r>
            <a:r>
              <a:rPr lang="en-US" sz="1800" b="0" i="0" u="none" strike="noStrike">
                <a:solidFill>
                  <a:srgbClr val="595959"/>
                </a:solidFill>
                <a:effectLst/>
                <a:latin typeface="Arial" panose="020B0604020202020204" pitchFamily="34" charset="0"/>
              </a:rPr>
              <a:t>, including from a fund established by Bill Gates to help stop climate change as well as a sustainable investment firm co-founded by Al Gore</a:t>
            </a:r>
            <a:r>
              <a:rPr lang="en-US" sz="1800" b="0" i="0">
                <a:solidFill>
                  <a:srgbClr val="595959"/>
                </a:solidFill>
                <a:effectLst/>
                <a:latin typeface="Arial" panose="020B0604020202020204" pitchFamily="34" charset="0"/>
              </a:rPr>
              <a:t>​.</a:t>
            </a:r>
          </a:p>
          <a:p>
            <a:pPr algn="l" rtl="0" fontAlgn="base">
              <a:buFont typeface="Arial" panose="020B0604020202020204" pitchFamily="34" charset="0"/>
              <a:buChar char="•"/>
            </a:pPr>
            <a:r>
              <a:rPr lang="en-US" sz="1800" b="0" i="0" u="none" strike="noStrike">
                <a:solidFill>
                  <a:srgbClr val="595959"/>
                </a:solidFill>
                <a:effectLst/>
                <a:latin typeface="Arial" panose="020B0604020202020204" pitchFamily="34" charset="0"/>
              </a:rPr>
              <a:t>In 2021, they </a:t>
            </a:r>
            <a:r>
              <a:rPr lang="en-US" sz="1800" b="1" i="0" u="none" strike="noStrike">
                <a:solidFill>
                  <a:srgbClr val="595959"/>
                </a:solidFill>
                <a:effectLst/>
                <a:latin typeface="Arial" panose="020B0604020202020204" pitchFamily="34" charset="0"/>
              </a:rPr>
              <a:t>launched </a:t>
            </a:r>
            <a:r>
              <a:rPr lang="en-US" sz="1800" b="1">
                <a:solidFill>
                  <a:srgbClr val="595959"/>
                </a:solidFill>
                <a:latin typeface="Arial" panose="020B0604020202020204" pitchFamily="34" charset="0"/>
              </a:rPr>
              <a:t>their</a:t>
            </a:r>
            <a:r>
              <a:rPr lang="en-US" sz="1800" b="1" i="0" u="none" strike="noStrike">
                <a:solidFill>
                  <a:srgbClr val="595959"/>
                </a:solidFill>
                <a:effectLst/>
                <a:latin typeface="Arial" panose="020B0604020202020204" pitchFamily="34" charset="0"/>
              </a:rPr>
              <a:t> meatless and dairy-free foods </a:t>
            </a:r>
            <a:r>
              <a:rPr lang="en-US" sz="1800" b="0" i="0" u="none" strike="noStrike">
                <a:solidFill>
                  <a:srgbClr val="595959"/>
                </a:solidFill>
                <a:effectLst/>
                <a:latin typeface="Arial" panose="020B0604020202020204" pitchFamily="34" charset="0"/>
              </a:rPr>
              <a:t>in retailers</a:t>
            </a:r>
            <a:r>
              <a:rPr lang="en-US" sz="1800" b="0" i="0">
                <a:solidFill>
                  <a:srgbClr val="595959"/>
                </a:solidFill>
                <a:effectLst/>
                <a:latin typeface="Arial" panose="020B0604020202020204" pitchFamily="34" charset="0"/>
              </a:rPr>
              <a:t>​.</a:t>
            </a:r>
          </a:p>
        </p:txBody>
      </p:sp>
      <p:sp>
        <p:nvSpPr>
          <p:cNvPr id="3" name="Title 2">
            <a:extLst>
              <a:ext uri="{FF2B5EF4-FFF2-40B4-BE49-F238E27FC236}">
                <a16:creationId xmlns:a16="http://schemas.microsoft.com/office/drawing/2014/main" id="{5AC9CD72-1B56-49BD-8E05-F97AFE8BD670}"/>
              </a:ext>
            </a:extLst>
          </p:cNvPr>
          <p:cNvSpPr>
            <a:spLocks noGrp="1"/>
          </p:cNvSpPr>
          <p:nvPr>
            <p:ph type="title"/>
          </p:nvPr>
        </p:nvSpPr>
        <p:spPr/>
        <p:txBody>
          <a:bodyPr/>
          <a:lstStyle/>
          <a:p>
            <a:r>
              <a:rPr lang="en-US"/>
              <a:t>We Promote Commercialization in the Marketplace</a:t>
            </a:r>
          </a:p>
        </p:txBody>
      </p:sp>
      <p:sp>
        <p:nvSpPr>
          <p:cNvPr id="4" name="Slide Number Placeholder 3">
            <a:extLst>
              <a:ext uri="{FF2B5EF4-FFF2-40B4-BE49-F238E27FC236}">
                <a16:creationId xmlns:a16="http://schemas.microsoft.com/office/drawing/2014/main" id="{1EA107A4-83C0-4A75-A834-F5059205142B}"/>
              </a:ext>
            </a:extLst>
          </p:cNvPr>
          <p:cNvSpPr>
            <a:spLocks noGrp="1"/>
          </p:cNvSpPr>
          <p:nvPr>
            <p:ph type="sldNum" sz="quarter" idx="4"/>
          </p:nvPr>
        </p:nvSpPr>
        <p:spPr/>
        <p:txBody>
          <a:bodyPr/>
          <a:lstStyle/>
          <a:p>
            <a:pPr>
              <a:defRPr/>
            </a:pPr>
            <a:fld id="{AC4DA40E-F042-4786-9F90-2440A40F7DC7}" type="slidenum">
              <a:rPr lang="en-US" smtClean="0"/>
              <a:pPr>
                <a:defRPr/>
              </a:pPr>
              <a:t>21</a:t>
            </a:fld>
            <a:endParaRPr lang="en-US"/>
          </a:p>
        </p:txBody>
      </p:sp>
      <p:pic>
        <p:nvPicPr>
          <p:cNvPr id="1030" name="Picture 6">
            <a:extLst>
              <a:ext uri="{FF2B5EF4-FFF2-40B4-BE49-F238E27FC236}">
                <a16:creationId xmlns:a16="http://schemas.microsoft.com/office/drawing/2014/main" id="{C976FD37-EC47-4427-AA3A-70FF314FF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96" y="1481506"/>
            <a:ext cx="3674364" cy="24463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0B9865-EBA9-46C6-843B-0E31C6559659}"/>
              </a:ext>
            </a:extLst>
          </p:cNvPr>
          <p:cNvSpPr txBox="1"/>
          <p:nvPr/>
        </p:nvSpPr>
        <p:spPr>
          <a:xfrm>
            <a:off x="4846320" y="1633658"/>
            <a:ext cx="6766560" cy="2286243"/>
          </a:xfrm>
          <a:prstGeom prst="rect">
            <a:avLst/>
          </a:prstGeom>
          <a:noFill/>
        </p:spPr>
        <p:txBody>
          <a:bodyPr wrap="square" lIns="0" tIns="0" rIns="0" bIns="0" rtlCol="0">
            <a:noAutofit/>
          </a:bodyPr>
          <a:lstStyle/>
          <a:p>
            <a:pPr algn="ctr">
              <a:spcBef>
                <a:spcPts val="1200"/>
              </a:spcBef>
              <a:spcAft>
                <a:spcPts val="600"/>
              </a:spcAft>
            </a:pPr>
            <a:r>
              <a:rPr lang="en-US" b="1" i="0" u="none" strike="noStrike">
                <a:solidFill>
                  <a:srgbClr val="F4A148"/>
                </a:solidFill>
                <a:effectLst/>
                <a:latin typeface="Arial" panose="020B0604020202020204" pitchFamily="34" charset="0"/>
              </a:rPr>
              <a:t>A microbe found in Yellowstone National Park during NASA-funded research is now the basis of a fungal protein from which Chicago-based Nature’s </a:t>
            </a:r>
            <a:r>
              <a:rPr lang="en-US" b="1" i="0" u="none" strike="noStrike" err="1">
                <a:solidFill>
                  <a:srgbClr val="F4A148"/>
                </a:solidFill>
                <a:effectLst/>
                <a:latin typeface="Arial" panose="020B0604020202020204" pitchFamily="34" charset="0"/>
              </a:rPr>
              <a:t>Fynd</a:t>
            </a:r>
            <a:r>
              <a:rPr lang="en-US" b="1" i="0" u="none" strike="noStrike">
                <a:solidFill>
                  <a:srgbClr val="F4A148"/>
                </a:solidFill>
                <a:effectLst/>
                <a:latin typeface="Arial" panose="020B0604020202020204" pitchFamily="34" charset="0"/>
              </a:rPr>
              <a:t> produces meat-alternative breakfast patties and non-dairy cream cheese. The protein is also growing on the International Space Station as potential astronaut food, and the company believes it could one day help ensure sustainable nutrition globally.</a:t>
            </a:r>
            <a:endParaRPr lang="en-US" sz="2400" b="0" i="0">
              <a:solidFill>
                <a:srgbClr val="595959"/>
              </a:solidFill>
              <a:effectLst/>
              <a:latin typeface="Arial" panose="020B0604020202020204" pitchFamily="34" charset="0"/>
            </a:endParaRPr>
          </a:p>
          <a:p>
            <a:pPr marL="285750" indent="-285750" algn="l">
              <a:spcBef>
                <a:spcPts val="1200"/>
              </a:spcBef>
              <a:spcAft>
                <a:spcPts val="600"/>
              </a:spcAft>
              <a:buFont typeface="Arial" panose="020B0604020202020204" pitchFamily="34" charset="0"/>
              <a:buChar char="•"/>
            </a:pPr>
            <a:endParaRPr lang="en-US" sz="2000" err="1">
              <a:solidFill>
                <a:srgbClr val="595959"/>
              </a:solidFill>
              <a:latin typeface="+mj-lt"/>
            </a:endParaRPr>
          </a:p>
        </p:txBody>
      </p:sp>
    </p:spTree>
    <p:extLst>
      <p:ext uri="{BB962C8B-B14F-4D97-AF65-F5344CB8AC3E}">
        <p14:creationId xmlns:p14="http://schemas.microsoft.com/office/powerpoint/2010/main" val="4058065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8AF24E-44CC-2D4D-9208-BF457A3BDE99}"/>
              </a:ext>
            </a:extLst>
          </p:cNvPr>
          <p:cNvSpPr>
            <a:spLocks noGrp="1"/>
          </p:cNvSpPr>
          <p:nvPr>
            <p:ph type="title" idx="4294967295"/>
          </p:nvPr>
        </p:nvSpPr>
        <p:spPr>
          <a:xfrm>
            <a:off x="0" y="-2262753"/>
            <a:ext cx="2860211" cy="511445"/>
          </a:xfrm>
        </p:spPr>
        <p:txBody>
          <a:bodyPr/>
          <a:lstStyle/>
          <a:p>
            <a:r>
              <a:rPr lang="en-US" sz="1000">
                <a:solidFill>
                  <a:schemeClr val="tx1"/>
                </a:solidFill>
              </a:rPr>
              <a:t>Questions</a:t>
            </a:r>
          </a:p>
        </p:txBody>
      </p:sp>
      <p:sp>
        <p:nvSpPr>
          <p:cNvPr id="2" name="Text Placeholder 1" descr="This is your closing slide. It makes a great background while you take questions from your rapt audience!">
            <a:extLst>
              <a:ext uri="{FF2B5EF4-FFF2-40B4-BE49-F238E27FC236}">
                <a16:creationId xmlns:a16="http://schemas.microsoft.com/office/drawing/2014/main" id="{FF1D6DAC-C3B8-4CF4-BB47-47314278BAC7}"/>
              </a:ext>
            </a:extLst>
          </p:cNvPr>
          <p:cNvSpPr>
            <a:spLocks noGrp="1"/>
          </p:cNvSpPr>
          <p:nvPr>
            <p:ph type="body" sz="quarter" idx="11"/>
          </p:nvPr>
        </p:nvSpPr>
        <p:spPr/>
        <p:txBody>
          <a:bodyPr/>
          <a:lstStyle/>
          <a:p>
            <a:r>
              <a:rPr lang="en-US"/>
              <a:t>Jason L. Kessler, Program Executive</a:t>
            </a:r>
          </a:p>
        </p:txBody>
      </p:sp>
      <p:sp>
        <p:nvSpPr>
          <p:cNvPr id="3" name="Text Placeholder 2">
            <a:extLst>
              <a:ext uri="{FF2B5EF4-FFF2-40B4-BE49-F238E27FC236}">
                <a16:creationId xmlns:a16="http://schemas.microsoft.com/office/drawing/2014/main" id="{27793DCF-2B4C-485A-AAE3-69CF8FF39054}"/>
              </a:ext>
            </a:extLst>
          </p:cNvPr>
          <p:cNvSpPr>
            <a:spLocks noGrp="1"/>
          </p:cNvSpPr>
          <p:nvPr>
            <p:ph type="body" sz="quarter" idx="12"/>
          </p:nvPr>
        </p:nvSpPr>
        <p:spPr/>
        <p:txBody>
          <a:bodyPr/>
          <a:lstStyle/>
          <a:p>
            <a:r>
              <a:rPr lang="en-US"/>
              <a:t>Jason.L.Kessler@nasa.gov</a:t>
            </a:r>
          </a:p>
        </p:txBody>
      </p:sp>
    </p:spTree>
    <p:extLst>
      <p:ext uri="{BB962C8B-B14F-4D97-AF65-F5344CB8AC3E}">
        <p14:creationId xmlns:p14="http://schemas.microsoft.com/office/powerpoint/2010/main" val="209646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C780-42A7-42A6-AD01-51687AB2D1DB}"/>
              </a:ext>
            </a:extLst>
          </p:cNvPr>
          <p:cNvSpPr>
            <a:spLocks noGrp="1"/>
          </p:cNvSpPr>
          <p:nvPr>
            <p:ph type="ctrTitle"/>
          </p:nvPr>
        </p:nvSpPr>
        <p:spPr>
          <a:xfrm>
            <a:off x="420624" y="4013200"/>
            <a:ext cx="10363200" cy="685800"/>
          </a:xfrm>
        </p:spPr>
        <p:txBody>
          <a:bodyPr/>
          <a:lstStyle/>
          <a:p>
            <a:r>
              <a:rPr lang="en-US">
                <a:cs typeface="Arial"/>
              </a:rPr>
              <a:t>Program Overview</a:t>
            </a:r>
            <a:endParaRPr lang="en-US"/>
          </a:p>
        </p:txBody>
      </p:sp>
    </p:spTree>
    <p:extLst>
      <p:ext uri="{BB962C8B-B14F-4D97-AF65-F5344CB8AC3E}">
        <p14:creationId xmlns:p14="http://schemas.microsoft.com/office/powerpoint/2010/main" val="125512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E7CADC-9F8E-4DB6-9B93-6DE230ED5A48}"/>
              </a:ext>
            </a:extLst>
          </p:cNvPr>
          <p:cNvSpPr>
            <a:spLocks noGrp="1"/>
          </p:cNvSpPr>
          <p:nvPr>
            <p:ph type="title"/>
          </p:nvPr>
        </p:nvSpPr>
        <p:spPr/>
        <p:txBody>
          <a:bodyPr/>
          <a:lstStyle/>
          <a:p>
            <a:r>
              <a:rPr lang="en-US"/>
              <a:t>Program Phases</a:t>
            </a:r>
          </a:p>
        </p:txBody>
      </p:sp>
      <p:sp>
        <p:nvSpPr>
          <p:cNvPr id="2" name="Content Placeholder 1">
            <a:extLst>
              <a:ext uri="{FF2B5EF4-FFF2-40B4-BE49-F238E27FC236}">
                <a16:creationId xmlns:a16="http://schemas.microsoft.com/office/drawing/2014/main" id="{5502EEA0-16E4-44B3-97D7-7EEA8F8BC519}"/>
              </a:ext>
            </a:extLst>
          </p:cNvPr>
          <p:cNvSpPr>
            <a:spLocks noGrp="1"/>
          </p:cNvSpPr>
          <p:nvPr>
            <p:ph idx="1"/>
          </p:nvPr>
        </p:nvSpPr>
        <p:spPr>
          <a:xfrm>
            <a:off x="502920" y="1371600"/>
            <a:ext cx="11283696" cy="4983479"/>
          </a:xfrm>
        </p:spPr>
        <p:txBody>
          <a:bodyPr vert="horz" lIns="91440" tIns="45720" rIns="91440" bIns="45720" rtlCol="0" anchor="t">
            <a:noAutofit/>
          </a:bodyPr>
          <a:lstStyle/>
          <a:p>
            <a:pPr marL="0" indent="0">
              <a:buNone/>
            </a:pPr>
            <a:r>
              <a:rPr lang="en-US">
                <a:solidFill>
                  <a:schemeClr val="tx1"/>
                </a:solidFill>
                <a:cs typeface="Arial"/>
              </a:rPr>
              <a:t>Up to $1 million for Phase I and II and nearly $3 million or more for Post Phase II opportunities!</a:t>
            </a:r>
          </a:p>
        </p:txBody>
      </p:sp>
      <p:pic>
        <p:nvPicPr>
          <p:cNvPr id="7" name="Picture 6" descr="SBIR STTR Phases Graphic">
            <a:extLst>
              <a:ext uri="{FF2B5EF4-FFF2-40B4-BE49-F238E27FC236}">
                <a16:creationId xmlns:a16="http://schemas.microsoft.com/office/drawing/2014/main" id="{690CC910-EC4F-4F5F-A959-83E9D67746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92"/>
          <a:stretch/>
        </p:blipFill>
        <p:spPr>
          <a:xfrm>
            <a:off x="2416976" y="1796144"/>
            <a:ext cx="7358048" cy="4643671"/>
          </a:xfrm>
          <a:prstGeom prst="rect">
            <a:avLst/>
          </a:prstGeom>
        </p:spPr>
      </p:pic>
      <p:sp>
        <p:nvSpPr>
          <p:cNvPr id="4" name="Slide Number Placeholder 3">
            <a:extLst>
              <a:ext uri="{FF2B5EF4-FFF2-40B4-BE49-F238E27FC236}">
                <a16:creationId xmlns:a16="http://schemas.microsoft.com/office/drawing/2014/main" id="{3CD9F6EA-EBCA-4E58-BF78-E2266A3A3A9F}"/>
              </a:ext>
            </a:extLst>
          </p:cNvPr>
          <p:cNvSpPr>
            <a:spLocks noGrp="1"/>
          </p:cNvSpPr>
          <p:nvPr>
            <p:ph type="sldNum" sz="quarter" idx="4"/>
          </p:nvPr>
        </p:nvSpPr>
        <p:spPr/>
        <p:txBody>
          <a:bodyPr/>
          <a:lstStyle/>
          <a:p>
            <a:pPr>
              <a:defRPr/>
            </a:pPr>
            <a:fld id="{AC4DA40E-F042-4786-9F90-2440A40F7DC7}" type="slidenum">
              <a:rPr lang="en-US" smtClean="0"/>
              <a:pPr>
                <a:defRPr/>
              </a:pPr>
              <a:t>4</a:t>
            </a:fld>
            <a:endParaRPr lang="en-US"/>
          </a:p>
        </p:txBody>
      </p:sp>
    </p:spTree>
    <p:extLst>
      <p:ext uri="{BB962C8B-B14F-4D97-AF65-F5344CB8AC3E}">
        <p14:creationId xmlns:p14="http://schemas.microsoft.com/office/powerpoint/2010/main" val="154334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CFC4B9-D3CF-4A03-8041-E9B18B86668C}"/>
              </a:ext>
            </a:extLst>
          </p:cNvPr>
          <p:cNvSpPr>
            <a:spLocks noGrp="1"/>
          </p:cNvSpPr>
          <p:nvPr>
            <p:ph type="title"/>
          </p:nvPr>
        </p:nvSpPr>
        <p:spPr/>
        <p:txBody>
          <a:bodyPr/>
          <a:lstStyle/>
          <a:p>
            <a:r>
              <a:rPr lang="en-US"/>
              <a:t>How does it work?</a:t>
            </a:r>
          </a:p>
        </p:txBody>
      </p:sp>
      <p:pic>
        <p:nvPicPr>
          <p:cNvPr id="8" name="Picture 7" descr="How it works graphic">
            <a:extLst>
              <a:ext uri="{FF2B5EF4-FFF2-40B4-BE49-F238E27FC236}">
                <a16:creationId xmlns:a16="http://schemas.microsoft.com/office/drawing/2014/main" id="{4793E45B-D80F-2347-A4F6-58AF3E31C0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3471" y="1183342"/>
            <a:ext cx="11896447" cy="5213779"/>
          </a:xfrm>
          <a:prstGeom prst="rect">
            <a:avLst/>
          </a:prstGeom>
        </p:spPr>
      </p:pic>
      <p:sp>
        <p:nvSpPr>
          <p:cNvPr id="9" name="TextBox 8">
            <a:extLst>
              <a:ext uri="{FF2B5EF4-FFF2-40B4-BE49-F238E27FC236}">
                <a16:creationId xmlns:a16="http://schemas.microsoft.com/office/drawing/2014/main" id="{F58C9627-84CE-1948-B1A4-1144FE3187F5}"/>
              </a:ext>
            </a:extLst>
          </p:cNvPr>
          <p:cNvSpPr txBox="1"/>
          <p:nvPr/>
        </p:nvSpPr>
        <p:spPr>
          <a:xfrm>
            <a:off x="502920" y="5996590"/>
            <a:ext cx="3626020" cy="440872"/>
          </a:xfrm>
          <a:prstGeom prst="rect">
            <a:avLst/>
          </a:prstGeom>
          <a:noFill/>
        </p:spPr>
        <p:txBody>
          <a:bodyPr wrap="square" lIns="0" tIns="0" rIns="0" bIns="0" rtlCol="0">
            <a:noAutofit/>
          </a:bodyPr>
          <a:lstStyle/>
          <a:p>
            <a:pPr>
              <a:spcBef>
                <a:spcPts val="1200"/>
              </a:spcBef>
              <a:spcAft>
                <a:spcPts val="600"/>
              </a:spcAft>
            </a:pPr>
            <a:r>
              <a:rPr lang="en-US" sz="1100">
                <a:cs typeface="Arial"/>
              </a:rPr>
              <a:t>Note: Dates are subject to change. For the latest dates, please visit our website’s “Schedule &amp; Awards” page.</a:t>
            </a:r>
            <a:endParaRPr lang="en-US" sz="1100"/>
          </a:p>
          <a:p>
            <a:pPr algn="l">
              <a:spcBef>
                <a:spcPts val="1200"/>
              </a:spcBef>
              <a:spcAft>
                <a:spcPts val="600"/>
              </a:spcAft>
            </a:pPr>
            <a:endParaRPr lang="en-US" sz="1100">
              <a:latin typeface="+mj-lt"/>
            </a:endParaRPr>
          </a:p>
        </p:txBody>
      </p:sp>
      <p:sp>
        <p:nvSpPr>
          <p:cNvPr id="4" name="Slide Number Placeholder 3">
            <a:extLst>
              <a:ext uri="{FF2B5EF4-FFF2-40B4-BE49-F238E27FC236}">
                <a16:creationId xmlns:a16="http://schemas.microsoft.com/office/drawing/2014/main" id="{8AD6AE5D-A7CC-4D5D-B579-B4D2E32AC751}"/>
              </a:ext>
            </a:extLst>
          </p:cNvPr>
          <p:cNvSpPr>
            <a:spLocks noGrp="1"/>
          </p:cNvSpPr>
          <p:nvPr>
            <p:ph type="sldNum" sz="quarter" idx="4"/>
          </p:nvPr>
        </p:nvSpPr>
        <p:spPr/>
        <p:txBody>
          <a:bodyPr/>
          <a:lstStyle/>
          <a:p>
            <a:pPr>
              <a:defRPr/>
            </a:pPr>
            <a:fld id="{AC4DA40E-F042-4786-9F90-2440A40F7DC7}" type="slidenum">
              <a:rPr lang="en-US" smtClean="0"/>
              <a:pPr>
                <a:defRPr/>
              </a:pPr>
              <a:t>5</a:t>
            </a:fld>
            <a:endParaRPr lang="en-US"/>
          </a:p>
        </p:txBody>
      </p:sp>
      <p:sp>
        <p:nvSpPr>
          <p:cNvPr id="2" name="Rectangle 1">
            <a:extLst>
              <a:ext uri="{FF2B5EF4-FFF2-40B4-BE49-F238E27FC236}">
                <a16:creationId xmlns:a16="http://schemas.microsoft.com/office/drawing/2014/main" id="{3E4DBF97-89CA-3C9F-B690-BD1D862AE2FA}"/>
              </a:ext>
              <a:ext uri="{C183D7F6-B498-43B3-948B-1728B52AA6E4}">
                <adec:decorative xmlns:adec="http://schemas.microsoft.com/office/drawing/2017/decorative" val="1"/>
              </a:ext>
            </a:extLst>
          </p:cNvPr>
          <p:cNvSpPr/>
          <p:nvPr/>
        </p:nvSpPr>
        <p:spPr>
          <a:xfrm>
            <a:off x="1083362" y="2226365"/>
            <a:ext cx="1182757" cy="248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9A7F6F-44DF-25ED-E755-7E7A4ECFE2D3}"/>
              </a:ext>
              <a:ext uri="{C183D7F6-B498-43B3-948B-1728B52AA6E4}">
                <adec:decorative xmlns:adec="http://schemas.microsoft.com/office/drawing/2017/decorative" val="1"/>
              </a:ext>
            </a:extLst>
          </p:cNvPr>
          <p:cNvSpPr/>
          <p:nvPr/>
        </p:nvSpPr>
        <p:spPr>
          <a:xfrm>
            <a:off x="2122360" y="4479196"/>
            <a:ext cx="2123664" cy="248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36C596-EC09-59CD-86B1-4AADACDBC771}"/>
              </a:ext>
              <a:ext uri="{C183D7F6-B498-43B3-948B-1728B52AA6E4}">
                <adec:decorative xmlns:adec="http://schemas.microsoft.com/office/drawing/2017/decorative" val="1"/>
              </a:ext>
            </a:extLst>
          </p:cNvPr>
          <p:cNvSpPr/>
          <p:nvPr/>
        </p:nvSpPr>
        <p:spPr>
          <a:xfrm>
            <a:off x="4548806" y="2208125"/>
            <a:ext cx="2123664" cy="248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2074670-497A-7EB5-10A1-AD9B8A88CDAB}"/>
              </a:ext>
              <a:ext uri="{C183D7F6-B498-43B3-948B-1728B52AA6E4}">
                <adec:decorative xmlns:adec="http://schemas.microsoft.com/office/drawing/2017/decorative" val="1"/>
              </a:ext>
            </a:extLst>
          </p:cNvPr>
          <p:cNvSpPr/>
          <p:nvPr/>
        </p:nvSpPr>
        <p:spPr>
          <a:xfrm>
            <a:off x="7732640" y="2208125"/>
            <a:ext cx="2123664" cy="248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4BDB95-D6BF-7880-B3F6-92B9F2A679B1}"/>
              </a:ext>
              <a:ext uri="{C183D7F6-B498-43B3-948B-1728B52AA6E4}">
                <adec:decorative xmlns:adec="http://schemas.microsoft.com/office/drawing/2017/decorative" val="1"/>
              </a:ext>
            </a:extLst>
          </p:cNvPr>
          <p:cNvSpPr/>
          <p:nvPr/>
        </p:nvSpPr>
        <p:spPr>
          <a:xfrm>
            <a:off x="6041694" y="4714423"/>
            <a:ext cx="2123664" cy="344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87D03F-13DB-1C38-C82B-06DA48717CDB}"/>
              </a:ext>
              <a:ext uri="{C183D7F6-B498-43B3-948B-1728B52AA6E4}">
                <adec:decorative xmlns:adec="http://schemas.microsoft.com/office/drawing/2017/decorative" val="1"/>
              </a:ext>
            </a:extLst>
          </p:cNvPr>
          <p:cNvSpPr/>
          <p:nvPr/>
        </p:nvSpPr>
        <p:spPr>
          <a:xfrm>
            <a:off x="9633034" y="4727674"/>
            <a:ext cx="2123664" cy="510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E35C8A-A1A6-ECCA-7E2C-6138E70C7DCC}"/>
              </a:ext>
              <a:ext uri="{C183D7F6-B498-43B3-948B-1728B52AA6E4}">
                <adec:decorative xmlns:adec="http://schemas.microsoft.com/office/drawing/2017/decorative" val="1"/>
              </a:ext>
            </a:extLst>
          </p:cNvPr>
          <p:cNvSpPr txBox="1"/>
          <p:nvPr/>
        </p:nvSpPr>
        <p:spPr>
          <a:xfrm>
            <a:off x="1093301" y="2219756"/>
            <a:ext cx="1520687" cy="248478"/>
          </a:xfrm>
          <a:prstGeom prst="rect">
            <a:avLst/>
          </a:prstGeom>
          <a:noFill/>
        </p:spPr>
        <p:txBody>
          <a:bodyPr wrap="square" lIns="0" tIns="0" rIns="0" bIns="0" rtlCol="0" anchor="ctr">
            <a:noAutofit/>
          </a:bodyPr>
          <a:lstStyle/>
          <a:p>
            <a:pPr algn="l">
              <a:spcBef>
                <a:spcPts val="1200"/>
              </a:spcBef>
              <a:spcAft>
                <a:spcPts val="600"/>
              </a:spcAft>
            </a:pPr>
            <a:r>
              <a:rPr lang="en-US" sz="1200" b="1">
                <a:solidFill>
                  <a:srgbClr val="666666"/>
                </a:solidFill>
                <a:latin typeface="+mj-lt"/>
                <a:cs typeface="Calibri" panose="020F0502020204030204" pitchFamily="34" charset="0"/>
              </a:rPr>
              <a:t>January 2023</a:t>
            </a:r>
          </a:p>
        </p:txBody>
      </p:sp>
      <p:sp>
        <p:nvSpPr>
          <p:cNvPr id="13" name="TextBox 12">
            <a:extLst>
              <a:ext uri="{FF2B5EF4-FFF2-40B4-BE49-F238E27FC236}">
                <a16:creationId xmlns:a16="http://schemas.microsoft.com/office/drawing/2014/main" id="{8CBC710C-7D8A-E319-A1BD-F2FD3E5DFD5B}"/>
              </a:ext>
              <a:ext uri="{C183D7F6-B498-43B3-948B-1728B52AA6E4}">
                <adec:decorative xmlns:adec="http://schemas.microsoft.com/office/drawing/2017/decorative" val="1"/>
              </a:ext>
            </a:extLst>
          </p:cNvPr>
          <p:cNvSpPr txBox="1"/>
          <p:nvPr/>
        </p:nvSpPr>
        <p:spPr>
          <a:xfrm>
            <a:off x="2237012" y="4417885"/>
            <a:ext cx="2123664" cy="248478"/>
          </a:xfrm>
          <a:prstGeom prst="rect">
            <a:avLst/>
          </a:prstGeom>
          <a:noFill/>
        </p:spPr>
        <p:txBody>
          <a:bodyPr wrap="square" lIns="0" tIns="0" rIns="0" bIns="0" rtlCol="0" anchor="ctr">
            <a:noAutofit/>
          </a:bodyPr>
          <a:lstStyle/>
          <a:p>
            <a:pPr algn="l">
              <a:spcBef>
                <a:spcPts val="1200"/>
              </a:spcBef>
              <a:spcAft>
                <a:spcPts val="600"/>
              </a:spcAft>
            </a:pPr>
            <a:r>
              <a:rPr lang="en-US" sz="1200" b="1">
                <a:solidFill>
                  <a:srgbClr val="666666"/>
                </a:solidFill>
                <a:latin typeface="+mj-lt"/>
                <a:cs typeface="Calibri" panose="020F0502020204030204" pitchFamily="34" charset="0"/>
              </a:rPr>
              <a:t>January – March 2023</a:t>
            </a:r>
          </a:p>
        </p:txBody>
      </p:sp>
      <p:sp>
        <p:nvSpPr>
          <p:cNvPr id="14" name="TextBox 13">
            <a:extLst>
              <a:ext uri="{FF2B5EF4-FFF2-40B4-BE49-F238E27FC236}">
                <a16:creationId xmlns:a16="http://schemas.microsoft.com/office/drawing/2014/main" id="{1C1D4837-5EB4-4E2F-109D-182A1C94A2F8}"/>
              </a:ext>
              <a:ext uri="{C183D7F6-B498-43B3-948B-1728B52AA6E4}">
                <adec:decorative xmlns:adec="http://schemas.microsoft.com/office/drawing/2017/decorative" val="1"/>
              </a:ext>
            </a:extLst>
          </p:cNvPr>
          <p:cNvSpPr txBox="1"/>
          <p:nvPr/>
        </p:nvSpPr>
        <p:spPr>
          <a:xfrm>
            <a:off x="4663548" y="2118674"/>
            <a:ext cx="2123664" cy="248478"/>
          </a:xfrm>
          <a:prstGeom prst="rect">
            <a:avLst/>
          </a:prstGeom>
          <a:noFill/>
        </p:spPr>
        <p:txBody>
          <a:bodyPr wrap="square" lIns="0" tIns="0" rIns="0" bIns="0" rtlCol="0" anchor="ctr">
            <a:noAutofit/>
          </a:bodyPr>
          <a:lstStyle/>
          <a:p>
            <a:pPr algn="l">
              <a:spcBef>
                <a:spcPts val="1200"/>
              </a:spcBef>
              <a:spcAft>
                <a:spcPts val="600"/>
              </a:spcAft>
            </a:pPr>
            <a:r>
              <a:rPr lang="en-US" sz="1200" b="1">
                <a:solidFill>
                  <a:srgbClr val="666666"/>
                </a:solidFill>
                <a:latin typeface="+mj-lt"/>
                <a:cs typeface="Calibri" panose="020F0502020204030204" pitchFamily="34" charset="0"/>
              </a:rPr>
              <a:t>March – June 2023</a:t>
            </a:r>
          </a:p>
        </p:txBody>
      </p:sp>
      <p:sp>
        <p:nvSpPr>
          <p:cNvPr id="15" name="TextBox 14">
            <a:extLst>
              <a:ext uri="{FF2B5EF4-FFF2-40B4-BE49-F238E27FC236}">
                <a16:creationId xmlns:a16="http://schemas.microsoft.com/office/drawing/2014/main" id="{E7219E36-6BAB-26CC-FB89-9B4E229C3AE6}"/>
              </a:ext>
              <a:ext uri="{C183D7F6-B498-43B3-948B-1728B52AA6E4}">
                <adec:decorative xmlns:adec="http://schemas.microsoft.com/office/drawing/2017/decorative" val="1"/>
              </a:ext>
            </a:extLst>
          </p:cNvPr>
          <p:cNvSpPr txBox="1"/>
          <p:nvPr/>
        </p:nvSpPr>
        <p:spPr>
          <a:xfrm>
            <a:off x="7883386" y="2128025"/>
            <a:ext cx="2123664" cy="248478"/>
          </a:xfrm>
          <a:prstGeom prst="rect">
            <a:avLst/>
          </a:prstGeom>
          <a:noFill/>
        </p:spPr>
        <p:txBody>
          <a:bodyPr wrap="square" lIns="0" tIns="0" rIns="0" bIns="0" rtlCol="0" anchor="ctr">
            <a:noAutofit/>
          </a:bodyPr>
          <a:lstStyle/>
          <a:p>
            <a:pPr algn="l">
              <a:spcBef>
                <a:spcPts val="1200"/>
              </a:spcBef>
              <a:spcAft>
                <a:spcPts val="600"/>
              </a:spcAft>
            </a:pPr>
            <a:r>
              <a:rPr lang="en-US" sz="1200" b="1">
                <a:solidFill>
                  <a:srgbClr val="666666"/>
                </a:solidFill>
                <a:latin typeface="+mj-lt"/>
                <a:cs typeface="Calibri" panose="020F0502020204030204" pitchFamily="34" charset="0"/>
              </a:rPr>
              <a:t>June – August 2023</a:t>
            </a:r>
          </a:p>
        </p:txBody>
      </p:sp>
      <p:sp>
        <p:nvSpPr>
          <p:cNvPr id="16" name="TextBox 15">
            <a:extLst>
              <a:ext uri="{FF2B5EF4-FFF2-40B4-BE49-F238E27FC236}">
                <a16:creationId xmlns:a16="http://schemas.microsoft.com/office/drawing/2014/main" id="{69D993A1-DA93-7EA1-0453-71909D353210}"/>
              </a:ext>
              <a:ext uri="{C183D7F6-B498-43B3-948B-1728B52AA6E4}">
                <adec:decorative xmlns:adec="http://schemas.microsoft.com/office/drawing/2017/decorative" val="1"/>
              </a:ext>
            </a:extLst>
          </p:cNvPr>
          <p:cNvSpPr txBox="1"/>
          <p:nvPr/>
        </p:nvSpPr>
        <p:spPr>
          <a:xfrm>
            <a:off x="6285552" y="4696175"/>
            <a:ext cx="2123664" cy="248478"/>
          </a:xfrm>
          <a:prstGeom prst="rect">
            <a:avLst/>
          </a:prstGeom>
          <a:noFill/>
        </p:spPr>
        <p:txBody>
          <a:bodyPr wrap="square" lIns="0" tIns="0" rIns="0" bIns="0" rtlCol="0" anchor="ctr">
            <a:noAutofit/>
          </a:bodyPr>
          <a:lstStyle/>
          <a:p>
            <a:pPr algn="l">
              <a:spcBef>
                <a:spcPts val="1200"/>
              </a:spcBef>
              <a:spcAft>
                <a:spcPts val="600"/>
              </a:spcAft>
            </a:pPr>
            <a:r>
              <a:rPr lang="en-US" sz="1200" b="1">
                <a:solidFill>
                  <a:srgbClr val="666666"/>
                </a:solidFill>
                <a:latin typeface="+mj-lt"/>
                <a:cs typeface="Calibri" panose="020F0502020204030204" pitchFamily="34" charset="0"/>
              </a:rPr>
              <a:t>June 2023</a:t>
            </a:r>
          </a:p>
        </p:txBody>
      </p:sp>
      <p:sp>
        <p:nvSpPr>
          <p:cNvPr id="17" name="TextBox 16">
            <a:extLst>
              <a:ext uri="{FF2B5EF4-FFF2-40B4-BE49-F238E27FC236}">
                <a16:creationId xmlns:a16="http://schemas.microsoft.com/office/drawing/2014/main" id="{3A440BB9-038D-9116-DE5F-11B7EFDF8234}"/>
              </a:ext>
              <a:ext uri="{C183D7F6-B498-43B3-948B-1728B52AA6E4}">
                <adec:decorative xmlns:adec="http://schemas.microsoft.com/office/drawing/2017/decorative" val="1"/>
              </a:ext>
            </a:extLst>
          </p:cNvPr>
          <p:cNvSpPr txBox="1"/>
          <p:nvPr/>
        </p:nvSpPr>
        <p:spPr>
          <a:xfrm>
            <a:off x="9816555" y="4725029"/>
            <a:ext cx="2123664" cy="363804"/>
          </a:xfrm>
          <a:prstGeom prst="rect">
            <a:avLst/>
          </a:prstGeom>
          <a:noFill/>
        </p:spPr>
        <p:txBody>
          <a:bodyPr wrap="square" lIns="0" tIns="0" rIns="0" bIns="0" rtlCol="0" anchor="ctr">
            <a:noAutofit/>
          </a:bodyPr>
          <a:lstStyle/>
          <a:p>
            <a:pPr algn="l">
              <a:spcBef>
                <a:spcPts val="1200"/>
              </a:spcBef>
              <a:spcAft>
                <a:spcPts val="600"/>
              </a:spcAft>
            </a:pPr>
            <a:r>
              <a:rPr lang="en-US" sz="1200" b="1">
                <a:solidFill>
                  <a:srgbClr val="666666"/>
                </a:solidFill>
                <a:latin typeface="+mj-lt"/>
                <a:cs typeface="Calibri" panose="020F0502020204030204" pitchFamily="34" charset="0"/>
              </a:rPr>
              <a:t>Due by Phase I Contract </a:t>
            </a:r>
            <a:br>
              <a:rPr lang="en-US" sz="1200" b="1">
                <a:solidFill>
                  <a:srgbClr val="666666"/>
                </a:solidFill>
                <a:latin typeface="+mj-lt"/>
                <a:cs typeface="Calibri" panose="020F0502020204030204" pitchFamily="34" charset="0"/>
              </a:rPr>
            </a:br>
            <a:r>
              <a:rPr lang="en-US" sz="1200" b="1">
                <a:solidFill>
                  <a:srgbClr val="666666"/>
                </a:solidFill>
                <a:latin typeface="+mj-lt"/>
                <a:cs typeface="Calibri" panose="020F0502020204030204" pitchFamily="34" charset="0"/>
              </a:rPr>
              <a:t>End Date</a:t>
            </a:r>
          </a:p>
        </p:txBody>
      </p:sp>
      <p:sp>
        <p:nvSpPr>
          <p:cNvPr id="19" name="Rectangle 18">
            <a:extLst>
              <a:ext uri="{FF2B5EF4-FFF2-40B4-BE49-F238E27FC236}">
                <a16:creationId xmlns:a16="http://schemas.microsoft.com/office/drawing/2014/main" id="{82EBAB2B-2A4C-03D5-C470-EC1B583EB5B4}"/>
              </a:ext>
              <a:ext uri="{C183D7F6-B498-43B3-948B-1728B52AA6E4}">
                <adec:decorative xmlns:adec="http://schemas.microsoft.com/office/drawing/2017/decorative" val="1"/>
              </a:ext>
            </a:extLst>
          </p:cNvPr>
          <p:cNvSpPr/>
          <p:nvPr/>
        </p:nvSpPr>
        <p:spPr>
          <a:xfrm>
            <a:off x="11425998" y="5889137"/>
            <a:ext cx="520145" cy="624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34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A911DB-541D-4FAF-A742-BB6F71DBAB2C}"/>
              </a:ext>
            </a:extLst>
          </p:cNvPr>
          <p:cNvSpPr>
            <a:spLocks noGrp="1"/>
          </p:cNvSpPr>
          <p:nvPr>
            <p:ph sz="half" idx="1"/>
          </p:nvPr>
        </p:nvSpPr>
        <p:spPr>
          <a:xfrm>
            <a:off x="400180" y="1629545"/>
            <a:ext cx="5938975" cy="4205596"/>
          </a:xfrm>
        </p:spPr>
        <p:txBody>
          <a:bodyPr vert="horz" lIns="91440" tIns="45720" rIns="91440" bIns="45720" rtlCol="0" anchor="t">
            <a:noAutofit/>
          </a:bodyPr>
          <a:lstStyle/>
          <a:p>
            <a:r>
              <a:rPr lang="en-US" dirty="0">
                <a:cs typeface="Arial"/>
              </a:rPr>
              <a:t>NASA SBIR Ignite: </a:t>
            </a:r>
            <a:endParaRPr lang="en-US" dirty="0"/>
          </a:p>
          <a:p>
            <a:pPr lvl="1"/>
            <a:r>
              <a:rPr lang="en-US" dirty="0">
                <a:cs typeface="Arial"/>
              </a:rPr>
              <a:t>Encourages participation from </a:t>
            </a:r>
            <a:r>
              <a:rPr lang="en-US" b="1" dirty="0">
                <a:solidFill>
                  <a:schemeClr val="accent2"/>
                </a:solidFill>
                <a:cs typeface="Arial"/>
              </a:rPr>
              <a:t>product-driven companies </a:t>
            </a:r>
            <a:r>
              <a:rPr lang="en-US" dirty="0">
                <a:cs typeface="Arial"/>
              </a:rPr>
              <a:t>not looking at NASA as their primary customer</a:t>
            </a:r>
          </a:p>
          <a:p>
            <a:pPr lvl="1"/>
            <a:r>
              <a:rPr lang="en-US" dirty="0">
                <a:cs typeface="Arial"/>
              </a:rPr>
              <a:t>Places a heavy emphasis on </a:t>
            </a:r>
            <a:r>
              <a:rPr lang="en-US" b="1" dirty="0">
                <a:solidFill>
                  <a:schemeClr val="accent2"/>
                </a:solidFill>
                <a:cs typeface="Arial"/>
              </a:rPr>
              <a:t>commercial viability</a:t>
            </a:r>
            <a:r>
              <a:rPr lang="en-US" dirty="0">
                <a:cs typeface="Arial"/>
              </a:rPr>
              <a:t> during review and scoring</a:t>
            </a:r>
          </a:p>
          <a:p>
            <a:pPr lvl="1"/>
            <a:r>
              <a:rPr lang="en-US" b="1" dirty="0">
                <a:solidFill>
                  <a:schemeClr val="accent2"/>
                </a:solidFill>
                <a:cs typeface="Arial"/>
              </a:rPr>
              <a:t>Streamlines the application process </a:t>
            </a:r>
            <a:r>
              <a:rPr lang="en-US" dirty="0">
                <a:cs typeface="Arial"/>
              </a:rPr>
              <a:t>by shortening the solicitation and the proposal requirements</a:t>
            </a:r>
          </a:p>
          <a:p>
            <a:pPr lvl="1"/>
            <a:r>
              <a:rPr lang="en-US" b="1" dirty="0">
                <a:solidFill>
                  <a:schemeClr val="accent2"/>
                </a:solidFill>
                <a:cs typeface="Arial"/>
              </a:rPr>
              <a:t>Features the same three phases and funding levels </a:t>
            </a:r>
            <a:r>
              <a:rPr lang="en-US" dirty="0">
                <a:cs typeface="Arial"/>
              </a:rPr>
              <a:t>as the main NASA SBIR/STTR solicitations</a:t>
            </a:r>
          </a:p>
          <a:p>
            <a:r>
              <a:rPr lang="en-US" dirty="0">
                <a:cs typeface="Arial"/>
              </a:rPr>
              <a:t>Read the 2023 Solicitation—open through September 21, 2023—to learn more: </a:t>
            </a:r>
            <a:r>
              <a:rPr lang="en-US" dirty="0">
                <a:ea typeface="+mj-lt"/>
                <a:cs typeface="+mj-lt"/>
                <a:hlinkClick r:id="rId3"/>
              </a:rPr>
              <a:t>https://sbir.nasa.gov/solicit-detail/98342</a:t>
            </a:r>
            <a:r>
              <a:rPr lang="en-US" dirty="0">
                <a:ea typeface="+mj-lt"/>
                <a:cs typeface="+mj-lt"/>
              </a:rPr>
              <a:t> </a:t>
            </a:r>
            <a:r>
              <a:rPr lang="en-US" dirty="0">
                <a:cs typeface="Arial"/>
              </a:rPr>
              <a:t> </a:t>
            </a:r>
            <a:endParaRPr lang="en-US" dirty="0"/>
          </a:p>
          <a:p>
            <a:pPr lvl="1"/>
            <a:endParaRPr lang="en-US" dirty="0"/>
          </a:p>
        </p:txBody>
      </p:sp>
      <p:sp>
        <p:nvSpPr>
          <p:cNvPr id="5" name="Content Placeholder 4">
            <a:extLst>
              <a:ext uri="{FF2B5EF4-FFF2-40B4-BE49-F238E27FC236}">
                <a16:creationId xmlns:a16="http://schemas.microsoft.com/office/drawing/2014/main" id="{B47FFA57-C7F2-4B34-AF72-5D854FDFDFD9}"/>
              </a:ext>
            </a:extLst>
          </p:cNvPr>
          <p:cNvSpPr>
            <a:spLocks noGrp="1"/>
          </p:cNvSpPr>
          <p:nvPr>
            <p:ph sz="half" idx="2"/>
          </p:nvPr>
        </p:nvSpPr>
        <p:spPr>
          <a:xfrm>
            <a:off x="6798742" y="4294327"/>
            <a:ext cx="4993078" cy="1980430"/>
          </a:xfrm>
          <a:solidFill>
            <a:srgbClr val="E46C0A"/>
          </a:solidFill>
        </p:spPr>
        <p:txBody>
          <a:bodyPr vert="horz" lIns="91440" tIns="45720" rIns="91440" bIns="45720" rtlCol="0" anchor="t">
            <a:noAutofit/>
          </a:bodyPr>
          <a:lstStyle/>
          <a:p>
            <a:pPr marL="0" indent="0" algn="ctr">
              <a:buNone/>
            </a:pPr>
            <a:r>
              <a:rPr lang="en-US" b="1" dirty="0">
                <a:solidFill>
                  <a:schemeClr val="bg1"/>
                </a:solidFill>
                <a:cs typeface="Arial"/>
              </a:rPr>
              <a:t>Awardee Highlights</a:t>
            </a:r>
          </a:p>
          <a:p>
            <a:pPr>
              <a:buClr>
                <a:schemeClr val="bg1"/>
              </a:buClr>
              <a:buFont typeface="Wingdings" panose="05000000000000000000" pitchFamily="2" charset="2"/>
              <a:buChar char="ü"/>
            </a:pPr>
            <a:r>
              <a:rPr lang="en-US" sz="1600" b="1" dirty="0">
                <a:solidFill>
                  <a:schemeClr val="bg1"/>
                </a:solidFill>
                <a:cs typeface="Arial"/>
              </a:rPr>
              <a:t>12 companies selected for Phase I awards in 2022; all selected for Phase II awards in 2023</a:t>
            </a:r>
          </a:p>
          <a:p>
            <a:pPr>
              <a:buClr>
                <a:schemeClr val="bg1"/>
              </a:buClr>
              <a:buFont typeface="Wingdings" panose="05000000000000000000" pitchFamily="2" charset="2"/>
              <a:buChar char="ü"/>
            </a:pPr>
            <a:r>
              <a:rPr lang="en-US" sz="1600" b="1" dirty="0">
                <a:solidFill>
                  <a:schemeClr val="bg1"/>
                </a:solidFill>
              </a:rPr>
              <a:t>75% of awardees had never received a NASA SBIR award when they started their Phase Is.</a:t>
            </a:r>
          </a:p>
        </p:txBody>
      </p:sp>
      <p:sp>
        <p:nvSpPr>
          <p:cNvPr id="4" name="Slide Number Placeholder 3">
            <a:extLst>
              <a:ext uri="{FF2B5EF4-FFF2-40B4-BE49-F238E27FC236}">
                <a16:creationId xmlns:a16="http://schemas.microsoft.com/office/drawing/2014/main" id="{F2913FB3-2357-4580-83C2-7EFDAF3AC4CA}"/>
              </a:ext>
            </a:extLst>
          </p:cNvPr>
          <p:cNvSpPr>
            <a:spLocks noGrp="1"/>
          </p:cNvSpPr>
          <p:nvPr>
            <p:ph type="sldNum" sz="quarter" idx="12"/>
          </p:nvPr>
        </p:nvSpPr>
        <p:spPr/>
        <p:txBody>
          <a:bodyPr/>
          <a:lstStyle/>
          <a:p>
            <a:pPr>
              <a:defRPr/>
            </a:pPr>
            <a:fld id="{AC4DA40E-F042-4786-9F90-2440A40F7DC7}" type="slidenum">
              <a:rPr lang="en-US" smtClean="0"/>
              <a:pPr>
                <a:defRPr/>
              </a:pPr>
              <a:t>6</a:t>
            </a:fld>
            <a:endParaRPr lang="en-US"/>
          </a:p>
        </p:txBody>
      </p:sp>
      <p:sp>
        <p:nvSpPr>
          <p:cNvPr id="3" name="Title 2">
            <a:extLst>
              <a:ext uri="{FF2B5EF4-FFF2-40B4-BE49-F238E27FC236}">
                <a16:creationId xmlns:a16="http://schemas.microsoft.com/office/drawing/2014/main" id="{6D8D21FB-2262-405F-A2E1-A3E92A9A9C20}"/>
              </a:ext>
            </a:extLst>
          </p:cNvPr>
          <p:cNvSpPr>
            <a:spLocks noGrp="1"/>
          </p:cNvSpPr>
          <p:nvPr>
            <p:ph type="title"/>
          </p:nvPr>
        </p:nvSpPr>
        <p:spPr/>
        <p:txBody>
          <a:bodyPr/>
          <a:lstStyle/>
          <a:p>
            <a:r>
              <a:rPr lang="en-US" dirty="0"/>
              <a:t>SBIR Ignite vs. Mainline</a:t>
            </a:r>
          </a:p>
        </p:txBody>
      </p:sp>
      <p:pic>
        <p:nvPicPr>
          <p:cNvPr id="9" name="Picture 8" descr="A picture containing diagram&#10;&#10;Description automatically generated">
            <a:extLst>
              <a:ext uri="{FF2B5EF4-FFF2-40B4-BE49-F238E27FC236}">
                <a16:creationId xmlns:a16="http://schemas.microsoft.com/office/drawing/2014/main" id="{8B05133F-1E3A-C9AA-DEAE-365D097599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742" y="1681949"/>
            <a:ext cx="4993078" cy="2612378"/>
          </a:xfrm>
          <a:prstGeom prst="rect">
            <a:avLst/>
          </a:prstGeom>
        </p:spPr>
      </p:pic>
    </p:spTree>
    <p:extLst>
      <p:ext uri="{BB962C8B-B14F-4D97-AF65-F5344CB8AC3E}">
        <p14:creationId xmlns:p14="http://schemas.microsoft.com/office/powerpoint/2010/main" val="410035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C780-42A7-42A6-AD01-51687AB2D1DB}"/>
              </a:ext>
            </a:extLst>
          </p:cNvPr>
          <p:cNvSpPr>
            <a:spLocks noGrp="1"/>
          </p:cNvSpPr>
          <p:nvPr>
            <p:ph type="ctrTitle"/>
          </p:nvPr>
        </p:nvSpPr>
        <p:spPr>
          <a:xfrm>
            <a:off x="420624" y="4013200"/>
            <a:ext cx="10363200" cy="685800"/>
          </a:xfrm>
        </p:spPr>
        <p:txBody>
          <a:bodyPr/>
          <a:lstStyle/>
          <a:p>
            <a:r>
              <a:rPr lang="en-US" dirty="0"/>
              <a:t>Recent Awards</a:t>
            </a:r>
          </a:p>
        </p:txBody>
      </p:sp>
    </p:spTree>
    <p:extLst>
      <p:ext uri="{BB962C8B-B14F-4D97-AF65-F5344CB8AC3E}">
        <p14:creationId xmlns:p14="http://schemas.microsoft.com/office/powerpoint/2010/main" val="203413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36A3-89AD-013F-9907-B8A9E5B1ACE5}"/>
              </a:ext>
            </a:extLst>
          </p:cNvPr>
          <p:cNvSpPr>
            <a:spLocks noGrp="1"/>
          </p:cNvSpPr>
          <p:nvPr>
            <p:ph type="title"/>
          </p:nvPr>
        </p:nvSpPr>
        <p:spPr/>
        <p:txBody>
          <a:bodyPr/>
          <a:lstStyle/>
          <a:p>
            <a:r>
              <a:rPr lang="en-US" dirty="0"/>
              <a:t>FY23 Awards Summary</a:t>
            </a:r>
          </a:p>
        </p:txBody>
      </p:sp>
      <p:sp>
        <p:nvSpPr>
          <p:cNvPr id="3" name="Slide Number Placeholder 2">
            <a:extLst>
              <a:ext uri="{FF2B5EF4-FFF2-40B4-BE49-F238E27FC236}">
                <a16:creationId xmlns:a16="http://schemas.microsoft.com/office/drawing/2014/main" id="{D0B34AB5-3790-C4F6-E8E7-BFE71CD44EEE}"/>
              </a:ext>
            </a:extLst>
          </p:cNvPr>
          <p:cNvSpPr>
            <a:spLocks noGrp="1"/>
          </p:cNvSpPr>
          <p:nvPr>
            <p:ph type="sldNum" sz="quarter" idx="4"/>
          </p:nvPr>
        </p:nvSpPr>
        <p:spPr/>
        <p:txBody>
          <a:bodyPr/>
          <a:lstStyle/>
          <a:p>
            <a:pPr>
              <a:defRPr/>
            </a:pPr>
            <a:fld id="{AC4DA40E-F042-4786-9F90-2440A40F7DC7}" type="slidenum">
              <a:rPr lang="en-US" smtClean="0"/>
              <a:pPr>
                <a:defRPr/>
              </a:pPr>
              <a:t>8</a:t>
            </a:fld>
            <a:endParaRPr lang="en-US"/>
          </a:p>
        </p:txBody>
      </p:sp>
      <p:graphicFrame>
        <p:nvGraphicFramePr>
          <p:cNvPr id="6" name="Table 5">
            <a:extLst>
              <a:ext uri="{FF2B5EF4-FFF2-40B4-BE49-F238E27FC236}">
                <a16:creationId xmlns:a16="http://schemas.microsoft.com/office/drawing/2014/main" id="{51D586CE-BA55-2F09-A049-A1D532012961}"/>
              </a:ext>
            </a:extLst>
          </p:cNvPr>
          <p:cNvGraphicFramePr>
            <a:graphicFrameLocks noGrp="1"/>
          </p:cNvGraphicFramePr>
          <p:nvPr>
            <p:extLst>
              <p:ext uri="{D42A27DB-BD31-4B8C-83A1-F6EECF244321}">
                <p14:modId xmlns:p14="http://schemas.microsoft.com/office/powerpoint/2010/main" val="4060898802"/>
              </p:ext>
            </p:extLst>
          </p:nvPr>
        </p:nvGraphicFramePr>
        <p:xfrm>
          <a:off x="692646" y="1625600"/>
          <a:ext cx="8172450" cy="4657725"/>
        </p:xfrm>
        <a:graphic>
          <a:graphicData uri="http://schemas.openxmlformats.org/drawingml/2006/table">
            <a:tbl>
              <a:tblPr/>
              <a:tblGrid>
                <a:gridCol w="2724150">
                  <a:extLst>
                    <a:ext uri="{9D8B030D-6E8A-4147-A177-3AD203B41FA5}">
                      <a16:colId xmlns:a16="http://schemas.microsoft.com/office/drawing/2014/main" val="3139430364"/>
                    </a:ext>
                  </a:extLst>
                </a:gridCol>
                <a:gridCol w="2724150">
                  <a:extLst>
                    <a:ext uri="{9D8B030D-6E8A-4147-A177-3AD203B41FA5}">
                      <a16:colId xmlns:a16="http://schemas.microsoft.com/office/drawing/2014/main" val="1444484395"/>
                    </a:ext>
                  </a:extLst>
                </a:gridCol>
                <a:gridCol w="2724150">
                  <a:extLst>
                    <a:ext uri="{9D8B030D-6E8A-4147-A177-3AD203B41FA5}">
                      <a16:colId xmlns:a16="http://schemas.microsoft.com/office/drawing/2014/main" val="2309011966"/>
                    </a:ext>
                  </a:extLst>
                </a:gridCol>
              </a:tblGrid>
              <a:tr h="542925">
                <a:tc>
                  <a:txBody>
                    <a:bodyPr/>
                    <a:lstStyle/>
                    <a:p>
                      <a:pPr algn="l" fontAlgn="base"/>
                      <a:r>
                        <a:rPr lang="en-US" sz="1600" b="1" i="0" u="none" strike="noStrike">
                          <a:solidFill>
                            <a:srgbClr val="FFFFFF"/>
                          </a:solidFill>
                          <a:effectLst/>
                          <a:latin typeface="Calibri" panose="020F0502020204030204" pitchFamily="34" charset="0"/>
                        </a:rPr>
                        <a:t>Program</a:t>
                      </a:r>
                      <a:r>
                        <a:rPr lang="en-US" sz="1600" b="1" i="0">
                          <a:solidFill>
                            <a:srgbClr val="FFFFFF"/>
                          </a:solidFill>
                          <a:effectLst/>
                          <a:latin typeface="Calibri" panose="020F0502020204030204" pitchFamily="34" charset="0"/>
                        </a:rPr>
                        <a:t>​</a:t>
                      </a:r>
                      <a:endParaRPr lang="en-US" b="1" i="0">
                        <a:solidFill>
                          <a:srgbClr val="FFFFFF"/>
                        </a:solidFill>
                        <a:effectLst/>
                      </a:endParaRPr>
                    </a:p>
                  </a:txBody>
                  <a:tcPr anchor="ctr">
                    <a:lnL>
                      <a:noFill/>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4472C4"/>
                    </a:solidFill>
                  </a:tcPr>
                </a:tc>
                <a:tc>
                  <a:txBody>
                    <a:bodyPr/>
                    <a:lstStyle/>
                    <a:p>
                      <a:pPr algn="ctr" fontAlgn="base"/>
                      <a:r>
                        <a:rPr lang="en-US" sz="1600" b="1" i="0" u="none" strike="noStrike" dirty="0">
                          <a:solidFill>
                            <a:srgbClr val="FFFFFF"/>
                          </a:solidFill>
                          <a:effectLst/>
                          <a:latin typeface="Calibri" panose="020F0502020204030204" pitchFamily="34" charset="0"/>
                        </a:rPr>
                        <a:t># of Awards</a:t>
                      </a:r>
                      <a:r>
                        <a:rPr lang="en-US" sz="1600" b="1" i="0" dirty="0">
                          <a:solidFill>
                            <a:srgbClr val="FFFFFF"/>
                          </a:solidFill>
                          <a:effectLst/>
                          <a:latin typeface="Calibri" panose="020F0502020204030204" pitchFamily="34" charset="0"/>
                        </a:rPr>
                        <a:t>​</a:t>
                      </a:r>
                      <a:endParaRPr lang="en-US" b="1" i="0" dirty="0">
                        <a:solidFill>
                          <a:srgbClr val="FFFFFF"/>
                        </a:solidFill>
                        <a:effectLst/>
                      </a:endParaRPr>
                    </a:p>
                  </a:txBody>
                  <a:tcPr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4472C4"/>
                    </a:solidFill>
                  </a:tcPr>
                </a:tc>
                <a:tc>
                  <a:txBody>
                    <a:bodyPr/>
                    <a:lstStyle/>
                    <a:p>
                      <a:pPr algn="ctr" fontAlgn="base"/>
                      <a:r>
                        <a:rPr lang="en-US" sz="1600" b="1" i="0" u="none" strike="noStrike">
                          <a:solidFill>
                            <a:srgbClr val="FFFFFF"/>
                          </a:solidFill>
                          <a:effectLst/>
                          <a:latin typeface="Calibri" panose="020F0502020204030204" pitchFamily="34" charset="0"/>
                        </a:rPr>
                        <a:t>$ Value of Awards</a:t>
                      </a:r>
                      <a:r>
                        <a:rPr lang="en-US" sz="1600" b="1" i="0">
                          <a:solidFill>
                            <a:srgbClr val="FFFFFF"/>
                          </a:solidFill>
                          <a:effectLst/>
                          <a:latin typeface="Calibri" panose="020F0502020204030204" pitchFamily="34" charset="0"/>
                        </a:rPr>
                        <a:t>​</a:t>
                      </a:r>
                      <a:endParaRPr lang="en-US" b="1" i="0">
                        <a:solidFill>
                          <a:srgbClr val="FFFFFF"/>
                        </a:solidFill>
                        <a:effectLst/>
                      </a:endParaRPr>
                    </a:p>
                  </a:txBody>
                  <a:tcPr anchor="ctr">
                    <a:lnL w="9525" cap="flat" cmpd="sng" algn="ctr">
                      <a:solidFill>
                        <a:srgbClr val="F4F7FC"/>
                      </a:solidFill>
                      <a:prstDash val="solid"/>
                      <a:round/>
                      <a:headEnd type="none" w="med" len="med"/>
                      <a:tailEnd type="none" w="med" len="med"/>
                    </a:lnL>
                    <a:lnR>
                      <a:noFill/>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135778798"/>
                  </a:ext>
                </a:extLst>
              </a:tr>
              <a:tr h="342900">
                <a:tc>
                  <a:txBody>
                    <a:bodyPr/>
                    <a:lstStyle/>
                    <a:p>
                      <a:pPr algn="l" fontAlgn="base"/>
                      <a:r>
                        <a:rPr lang="en-US" sz="1600" b="0" i="0" u="none" strike="noStrike">
                          <a:solidFill>
                            <a:srgbClr val="000000"/>
                          </a:solidFill>
                          <a:effectLst/>
                          <a:latin typeface="Calibri" panose="020F0502020204030204" pitchFamily="34" charset="0"/>
                        </a:rPr>
                        <a:t>SBIR Phase I</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a:noFill/>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tc>
                  <a:txBody>
                    <a:bodyPr/>
                    <a:lstStyle/>
                    <a:p>
                      <a:pPr algn="ctr" fontAlgn="base"/>
                      <a:r>
                        <a:rPr lang="en-US" sz="1600" b="0" i="0" u="none" strike="noStrike">
                          <a:solidFill>
                            <a:srgbClr val="000000"/>
                          </a:solidFill>
                          <a:effectLst/>
                          <a:latin typeface="Calibri" panose="020F0502020204030204" pitchFamily="34" charset="0"/>
                        </a:rPr>
                        <a:t>245</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tc>
                  <a:txBody>
                    <a:bodyPr/>
                    <a:lstStyle/>
                    <a:p>
                      <a:pPr algn="ctr" fontAlgn="base"/>
                      <a:r>
                        <a:rPr lang="en-US" sz="1600" b="0" i="0" u="none" strike="noStrike">
                          <a:solidFill>
                            <a:srgbClr val="000000"/>
                          </a:solidFill>
                          <a:effectLst/>
                          <a:latin typeface="Calibri" panose="020F0502020204030204" pitchFamily="34" charset="0"/>
                        </a:rPr>
                        <a:t>$37,293,693</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a:noFill/>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1891167107"/>
                  </a:ext>
                </a:extLst>
              </a:tr>
              <a:tr h="342900">
                <a:tc>
                  <a:txBody>
                    <a:bodyPr/>
                    <a:lstStyle/>
                    <a:p>
                      <a:pPr algn="l" fontAlgn="base"/>
                      <a:r>
                        <a:rPr lang="en-US" sz="1600" b="0" i="0" u="none" strike="noStrike">
                          <a:solidFill>
                            <a:srgbClr val="000000"/>
                          </a:solidFill>
                          <a:effectLst/>
                          <a:latin typeface="Calibri" panose="020F0502020204030204" pitchFamily="34" charset="0"/>
                        </a:rPr>
                        <a:t>SBIR Phase II</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a:noFill/>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tc>
                  <a:txBody>
                    <a:bodyPr/>
                    <a:lstStyle/>
                    <a:p>
                      <a:pPr algn="ctr" fontAlgn="base"/>
                      <a:r>
                        <a:rPr lang="en-US" sz="1600" b="0" i="0" u="none" strike="noStrike">
                          <a:solidFill>
                            <a:srgbClr val="000000"/>
                          </a:solidFill>
                          <a:effectLst/>
                          <a:latin typeface="Calibri" panose="020F0502020204030204" pitchFamily="34" charset="0"/>
                        </a:rPr>
                        <a:t>112</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tc>
                  <a:txBody>
                    <a:bodyPr/>
                    <a:lstStyle/>
                    <a:p>
                      <a:pPr algn="ctr" fontAlgn="base"/>
                      <a:r>
                        <a:rPr lang="en-US" sz="1600" b="0" i="0" u="none" strike="noStrike">
                          <a:solidFill>
                            <a:srgbClr val="000000"/>
                          </a:solidFill>
                          <a:effectLst/>
                          <a:latin typeface="Calibri" panose="020F0502020204030204" pitchFamily="34" charset="0"/>
                        </a:rPr>
                        <a:t>$97,778,147</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a:noFill/>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3020043974"/>
                  </a:ext>
                </a:extLst>
              </a:tr>
              <a:tr h="342900">
                <a:tc>
                  <a:txBody>
                    <a:bodyPr/>
                    <a:lstStyle/>
                    <a:p>
                      <a:pPr algn="l" fontAlgn="base"/>
                      <a:r>
                        <a:rPr lang="en-US" sz="1600" b="0" i="0" u="none" strike="noStrike">
                          <a:solidFill>
                            <a:srgbClr val="000000"/>
                          </a:solidFill>
                          <a:effectLst/>
                          <a:latin typeface="Calibri" panose="020F0502020204030204" pitchFamily="34" charset="0"/>
                        </a:rPr>
                        <a:t>STTR Phase I</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a:noFill/>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tc>
                  <a:txBody>
                    <a:bodyPr/>
                    <a:lstStyle/>
                    <a:p>
                      <a:pPr algn="ctr" fontAlgn="base"/>
                      <a:r>
                        <a:rPr lang="en-US" sz="1600" b="0" i="0" u="none" strike="noStrike">
                          <a:solidFill>
                            <a:srgbClr val="000000"/>
                          </a:solidFill>
                          <a:effectLst/>
                          <a:latin typeface="Calibri" panose="020F0502020204030204" pitchFamily="34" charset="0"/>
                        </a:rPr>
                        <a:t>50</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tc>
                  <a:txBody>
                    <a:bodyPr/>
                    <a:lstStyle/>
                    <a:p>
                      <a:pPr algn="ctr" fontAlgn="base"/>
                      <a:r>
                        <a:rPr lang="en-US" sz="1600" b="0" i="0" u="none" strike="noStrike">
                          <a:solidFill>
                            <a:srgbClr val="000000"/>
                          </a:solidFill>
                          <a:effectLst/>
                          <a:latin typeface="Calibri" panose="020F0502020204030204" pitchFamily="34" charset="0"/>
                        </a:rPr>
                        <a:t>$7,651,621</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a:noFill/>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1443686031"/>
                  </a:ext>
                </a:extLst>
              </a:tr>
              <a:tr h="342900">
                <a:tc>
                  <a:txBody>
                    <a:bodyPr/>
                    <a:lstStyle/>
                    <a:p>
                      <a:pPr algn="l" fontAlgn="base"/>
                      <a:r>
                        <a:rPr lang="en-US" sz="1600" b="0" i="0" u="none" strike="noStrike">
                          <a:solidFill>
                            <a:srgbClr val="000000"/>
                          </a:solidFill>
                          <a:effectLst/>
                          <a:latin typeface="Calibri" panose="020F0502020204030204" pitchFamily="34" charset="0"/>
                        </a:rPr>
                        <a:t>STTR Phase II</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a:noFill/>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tc>
                  <a:txBody>
                    <a:bodyPr/>
                    <a:lstStyle/>
                    <a:p>
                      <a:pPr algn="ctr" fontAlgn="base"/>
                      <a:r>
                        <a:rPr lang="en-US" sz="1600" b="0" i="0" u="none" strike="noStrike">
                          <a:solidFill>
                            <a:srgbClr val="000000"/>
                          </a:solidFill>
                          <a:effectLst/>
                          <a:latin typeface="Calibri" panose="020F0502020204030204" pitchFamily="34" charset="0"/>
                        </a:rPr>
                        <a:t>20</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tc>
                  <a:txBody>
                    <a:bodyPr/>
                    <a:lstStyle/>
                    <a:p>
                      <a:pPr algn="ctr" fontAlgn="base"/>
                      <a:r>
                        <a:rPr lang="en-US" sz="1600" b="0" i="0" u="none" strike="noStrike">
                          <a:solidFill>
                            <a:srgbClr val="000000"/>
                          </a:solidFill>
                          <a:effectLst/>
                          <a:latin typeface="Calibri" panose="020F0502020204030204" pitchFamily="34" charset="0"/>
                        </a:rPr>
                        <a:t>$15,392,138</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a:noFill/>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4120801850"/>
                  </a:ext>
                </a:extLst>
              </a:tr>
              <a:tr h="342900">
                <a:tc>
                  <a:txBody>
                    <a:bodyPr/>
                    <a:lstStyle/>
                    <a:p>
                      <a:pPr algn="l" fontAlgn="auto"/>
                      <a:r>
                        <a:rPr lang="en-US" sz="1600" b="0" i="0" u="none" strike="noStrike">
                          <a:solidFill>
                            <a:srgbClr val="000000"/>
                          </a:solidFill>
                          <a:effectLst/>
                          <a:latin typeface="Calibri" panose="020F0502020204030204" pitchFamily="34" charset="0"/>
                        </a:rPr>
                        <a:t>​</a:t>
                      </a:r>
                    </a:p>
                  </a:txBody>
                  <a:tcPr anchor="ctr">
                    <a:lnL>
                      <a:noFill/>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tc>
                  <a:txBody>
                    <a:bodyPr/>
                    <a:lstStyle/>
                    <a:p>
                      <a:pPr algn="ctr" fontAlgn="auto"/>
                      <a:r>
                        <a:rPr lang="en-US" sz="1600" b="0" i="0" u="none" strike="noStrike">
                          <a:solidFill>
                            <a:srgbClr val="000000"/>
                          </a:solidFill>
                          <a:effectLst/>
                          <a:latin typeface="Calibri" panose="020F0502020204030204" pitchFamily="34" charset="0"/>
                        </a:rPr>
                        <a:t>​</a:t>
                      </a:r>
                    </a:p>
                  </a:txBody>
                  <a:tcPr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tc>
                  <a:txBody>
                    <a:bodyPr/>
                    <a:lstStyle/>
                    <a:p>
                      <a:pPr algn="ctr" fontAlgn="auto"/>
                      <a:r>
                        <a:rPr lang="en-US" sz="1600" b="0" i="0" u="none" strike="noStrike">
                          <a:solidFill>
                            <a:srgbClr val="000000"/>
                          </a:solidFill>
                          <a:effectLst/>
                          <a:latin typeface="Calibri" panose="020F0502020204030204" pitchFamily="34" charset="0"/>
                        </a:rPr>
                        <a:t>​</a:t>
                      </a:r>
                    </a:p>
                  </a:txBody>
                  <a:tcPr anchor="ctr">
                    <a:lnL w="9525" cap="flat" cmpd="sng" algn="ctr">
                      <a:solidFill>
                        <a:srgbClr val="F4F7FC"/>
                      </a:solidFill>
                      <a:prstDash val="solid"/>
                      <a:round/>
                      <a:headEnd type="none" w="med" len="med"/>
                      <a:tailEnd type="none" w="med" len="med"/>
                    </a:lnL>
                    <a:lnR>
                      <a:noFill/>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3310574606"/>
                  </a:ext>
                </a:extLst>
              </a:tr>
              <a:tr h="342900">
                <a:tc>
                  <a:txBody>
                    <a:bodyPr/>
                    <a:lstStyle/>
                    <a:p>
                      <a:pPr algn="l" fontAlgn="base"/>
                      <a:r>
                        <a:rPr lang="en-US" sz="1600" b="0" i="0" u="none" strike="noStrike">
                          <a:solidFill>
                            <a:srgbClr val="000000"/>
                          </a:solidFill>
                          <a:effectLst/>
                          <a:latin typeface="Calibri" panose="020F0502020204030204" pitchFamily="34" charset="0"/>
                        </a:rPr>
                        <a:t>SBIR Phase II-E</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a:noFill/>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tc>
                  <a:txBody>
                    <a:bodyPr/>
                    <a:lstStyle/>
                    <a:p>
                      <a:pPr algn="ctr" fontAlgn="base"/>
                      <a:r>
                        <a:rPr lang="en-US" sz="1600" b="0" i="0" u="none" strike="noStrike">
                          <a:solidFill>
                            <a:srgbClr val="000000"/>
                          </a:solidFill>
                          <a:effectLst/>
                          <a:latin typeface="Calibri" panose="020F0502020204030204" pitchFamily="34" charset="0"/>
                        </a:rPr>
                        <a:t>33</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tc>
                  <a:txBody>
                    <a:bodyPr/>
                    <a:lstStyle/>
                    <a:p>
                      <a:pPr algn="ctr" fontAlgn="base"/>
                      <a:r>
                        <a:rPr lang="en-US" sz="1600" b="0" i="0" u="none" strike="noStrike">
                          <a:solidFill>
                            <a:srgbClr val="000000"/>
                          </a:solidFill>
                          <a:effectLst/>
                          <a:latin typeface="Calibri" panose="020F0502020204030204" pitchFamily="34" charset="0"/>
                        </a:rPr>
                        <a:t>$9,699,268</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a:noFill/>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866563441"/>
                  </a:ext>
                </a:extLst>
              </a:tr>
              <a:tr h="342900">
                <a:tc>
                  <a:txBody>
                    <a:bodyPr/>
                    <a:lstStyle/>
                    <a:p>
                      <a:pPr algn="l" fontAlgn="base"/>
                      <a:r>
                        <a:rPr lang="en-US" sz="1600" b="0" i="0" u="none" strike="noStrike">
                          <a:solidFill>
                            <a:srgbClr val="000000"/>
                          </a:solidFill>
                          <a:effectLst/>
                          <a:latin typeface="Calibri" panose="020F0502020204030204" pitchFamily="34" charset="0"/>
                        </a:rPr>
                        <a:t>STTR Phase II-E</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a:noFill/>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tc>
                  <a:txBody>
                    <a:bodyPr/>
                    <a:lstStyle/>
                    <a:p>
                      <a:pPr algn="ctr" fontAlgn="base"/>
                      <a:r>
                        <a:rPr lang="en-US" sz="1600" b="0" i="0" u="none" strike="noStrike">
                          <a:solidFill>
                            <a:srgbClr val="000000"/>
                          </a:solidFill>
                          <a:effectLst/>
                          <a:latin typeface="Calibri" panose="020F0502020204030204" pitchFamily="34" charset="0"/>
                        </a:rPr>
                        <a:t>4</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tc>
                  <a:txBody>
                    <a:bodyPr/>
                    <a:lstStyle/>
                    <a:p>
                      <a:pPr algn="ctr" fontAlgn="base"/>
                      <a:r>
                        <a:rPr lang="en-US" sz="1600" b="0" i="0" u="none" strike="noStrike">
                          <a:solidFill>
                            <a:srgbClr val="000000"/>
                          </a:solidFill>
                          <a:effectLst/>
                          <a:latin typeface="Calibri" panose="020F0502020204030204" pitchFamily="34" charset="0"/>
                        </a:rPr>
                        <a:t>$761,881</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a:noFill/>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2536305107"/>
                  </a:ext>
                </a:extLst>
              </a:tr>
              <a:tr h="342900">
                <a:tc>
                  <a:txBody>
                    <a:bodyPr/>
                    <a:lstStyle/>
                    <a:p>
                      <a:pPr algn="l" fontAlgn="base"/>
                      <a:r>
                        <a:rPr lang="en-US" sz="1600" b="0" i="0" u="none" strike="noStrike">
                          <a:solidFill>
                            <a:srgbClr val="000000"/>
                          </a:solidFill>
                          <a:effectLst/>
                          <a:latin typeface="Calibri" panose="020F0502020204030204" pitchFamily="34" charset="0"/>
                        </a:rPr>
                        <a:t>CCRPP</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a:noFill/>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tc>
                  <a:txBody>
                    <a:bodyPr/>
                    <a:lstStyle/>
                    <a:p>
                      <a:pPr algn="ctr" fontAlgn="base"/>
                      <a:r>
                        <a:rPr lang="en-US" sz="1600" b="0" i="0" u="none" strike="noStrike">
                          <a:solidFill>
                            <a:srgbClr val="000000"/>
                          </a:solidFill>
                          <a:effectLst/>
                          <a:latin typeface="Calibri" panose="020F0502020204030204" pitchFamily="34" charset="0"/>
                        </a:rPr>
                        <a:t>3</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tc>
                  <a:txBody>
                    <a:bodyPr/>
                    <a:lstStyle/>
                    <a:p>
                      <a:pPr algn="ctr" fontAlgn="base"/>
                      <a:r>
                        <a:rPr lang="en-US" sz="1600" b="0" i="0" u="none" strike="noStrike">
                          <a:solidFill>
                            <a:srgbClr val="000000"/>
                          </a:solidFill>
                          <a:effectLst/>
                          <a:latin typeface="Calibri" panose="020F0502020204030204" pitchFamily="34" charset="0"/>
                        </a:rPr>
                        <a:t>$5,786,190</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a:noFill/>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1102593141"/>
                  </a:ext>
                </a:extLst>
              </a:tr>
              <a:tr h="342900">
                <a:tc>
                  <a:txBody>
                    <a:bodyPr/>
                    <a:lstStyle/>
                    <a:p>
                      <a:pPr algn="l" fontAlgn="base"/>
                      <a:r>
                        <a:rPr lang="en-US" sz="1600" b="0" i="0" u="none" strike="noStrike">
                          <a:solidFill>
                            <a:srgbClr val="000000"/>
                          </a:solidFill>
                          <a:effectLst/>
                          <a:latin typeface="Calibri" panose="020F0502020204030204" pitchFamily="34" charset="0"/>
                        </a:rPr>
                        <a:t>Sequentials</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a:noFill/>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tc>
                  <a:txBody>
                    <a:bodyPr/>
                    <a:lstStyle/>
                    <a:p>
                      <a:pPr algn="ctr" fontAlgn="base"/>
                      <a:r>
                        <a:rPr lang="en-US" sz="1600" b="0" i="0" u="none" strike="noStrike">
                          <a:solidFill>
                            <a:srgbClr val="000000"/>
                          </a:solidFill>
                          <a:effectLst/>
                          <a:latin typeface="Calibri" panose="020F0502020204030204" pitchFamily="34" charset="0"/>
                        </a:rPr>
                        <a:t>5</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tc>
                  <a:txBody>
                    <a:bodyPr/>
                    <a:lstStyle/>
                    <a:p>
                      <a:pPr algn="ctr" fontAlgn="base"/>
                      <a:r>
                        <a:rPr lang="en-US" sz="1600" b="0" i="0" u="none" strike="noStrike">
                          <a:solidFill>
                            <a:srgbClr val="000000"/>
                          </a:solidFill>
                          <a:effectLst/>
                          <a:latin typeface="Calibri" panose="020F0502020204030204" pitchFamily="34" charset="0"/>
                        </a:rPr>
                        <a:t>$15,651,917</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a:noFill/>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2940650238"/>
                  </a:ext>
                </a:extLst>
              </a:tr>
              <a:tr h="342900">
                <a:tc>
                  <a:txBody>
                    <a:bodyPr/>
                    <a:lstStyle/>
                    <a:p>
                      <a:pPr algn="l" fontAlgn="auto"/>
                      <a:r>
                        <a:rPr lang="en-US" sz="1600" b="0" i="1" u="none" strike="noStrike">
                          <a:solidFill>
                            <a:srgbClr val="000000"/>
                          </a:solidFill>
                          <a:effectLst/>
                          <a:latin typeface="Calibri" panose="020F0502020204030204" pitchFamily="34" charset="0"/>
                        </a:rPr>
                        <a:t>​</a:t>
                      </a:r>
                    </a:p>
                  </a:txBody>
                  <a:tcPr anchor="ctr">
                    <a:lnL>
                      <a:noFill/>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tc>
                  <a:txBody>
                    <a:bodyPr/>
                    <a:lstStyle/>
                    <a:p>
                      <a:pPr algn="ctr" fontAlgn="auto"/>
                      <a:r>
                        <a:rPr lang="en-US" sz="1600" b="0" i="1" u="none" strike="noStrike">
                          <a:solidFill>
                            <a:srgbClr val="000000"/>
                          </a:solidFill>
                          <a:effectLst/>
                          <a:latin typeface="Calibri" panose="020F0502020204030204" pitchFamily="34" charset="0"/>
                        </a:rPr>
                        <a:t>​</a:t>
                      </a:r>
                    </a:p>
                  </a:txBody>
                  <a:tcPr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tc>
                  <a:txBody>
                    <a:bodyPr/>
                    <a:lstStyle/>
                    <a:p>
                      <a:pPr algn="ctr" fontAlgn="auto"/>
                      <a:r>
                        <a:rPr lang="en-US" sz="1600" b="0" i="1" u="none" strike="noStrike">
                          <a:solidFill>
                            <a:srgbClr val="000000"/>
                          </a:solidFill>
                          <a:effectLst/>
                          <a:latin typeface="Calibri" panose="020F0502020204030204" pitchFamily="34" charset="0"/>
                        </a:rPr>
                        <a:t>​</a:t>
                      </a:r>
                    </a:p>
                  </a:txBody>
                  <a:tcPr anchor="ctr">
                    <a:lnL w="9525" cap="flat" cmpd="sng" algn="ctr">
                      <a:solidFill>
                        <a:srgbClr val="F4F7FC"/>
                      </a:solidFill>
                      <a:prstDash val="solid"/>
                      <a:round/>
                      <a:headEnd type="none" w="med" len="med"/>
                      <a:tailEnd type="none" w="med" len="med"/>
                    </a:lnL>
                    <a:lnR>
                      <a:noFill/>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702662254"/>
                  </a:ext>
                </a:extLst>
              </a:tr>
              <a:tr h="342900">
                <a:tc>
                  <a:txBody>
                    <a:bodyPr/>
                    <a:lstStyle/>
                    <a:p>
                      <a:pPr algn="l" fontAlgn="base"/>
                      <a:r>
                        <a:rPr lang="en-US" sz="1600" b="0" i="1" u="none" strike="noStrike">
                          <a:solidFill>
                            <a:srgbClr val="000000"/>
                          </a:solidFill>
                          <a:effectLst/>
                          <a:latin typeface="Calibri" panose="020F0502020204030204" pitchFamily="34" charset="0"/>
                        </a:rPr>
                        <a:t>SBIR Phase III</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a:noFill/>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tc>
                  <a:txBody>
                    <a:bodyPr/>
                    <a:lstStyle/>
                    <a:p>
                      <a:pPr algn="ctr" fontAlgn="base"/>
                      <a:r>
                        <a:rPr lang="en-US" sz="1600" b="0" i="1" u="none" strike="noStrike">
                          <a:solidFill>
                            <a:srgbClr val="000000"/>
                          </a:solidFill>
                          <a:effectLst/>
                          <a:latin typeface="Calibri" panose="020F0502020204030204" pitchFamily="34" charset="0"/>
                        </a:rPr>
                        <a:t>65</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tc>
                  <a:txBody>
                    <a:bodyPr/>
                    <a:lstStyle/>
                    <a:p>
                      <a:pPr algn="ctr" fontAlgn="base"/>
                      <a:r>
                        <a:rPr lang="en-US" sz="1600" b="0" i="1" u="none" strike="noStrike">
                          <a:solidFill>
                            <a:srgbClr val="000000"/>
                          </a:solidFill>
                          <a:effectLst/>
                          <a:latin typeface="Calibri" panose="020F0502020204030204" pitchFamily="34" charset="0"/>
                        </a:rPr>
                        <a:t>$74,662,532</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a:noFill/>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1771765679"/>
                  </a:ext>
                </a:extLst>
              </a:tr>
              <a:tr h="342900">
                <a:tc>
                  <a:txBody>
                    <a:bodyPr/>
                    <a:lstStyle/>
                    <a:p>
                      <a:pPr algn="l" fontAlgn="base"/>
                      <a:r>
                        <a:rPr lang="en-US" sz="1600" b="0" i="1" u="none" strike="noStrike">
                          <a:solidFill>
                            <a:srgbClr val="000000"/>
                          </a:solidFill>
                          <a:effectLst/>
                          <a:latin typeface="Calibri" panose="020F0502020204030204" pitchFamily="34" charset="0"/>
                        </a:rPr>
                        <a:t>STTR Phase III</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a:noFill/>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tc>
                  <a:txBody>
                    <a:bodyPr/>
                    <a:lstStyle/>
                    <a:p>
                      <a:pPr algn="ctr" fontAlgn="base"/>
                      <a:r>
                        <a:rPr lang="en-US" sz="1600" b="0" i="1" u="none" strike="noStrike">
                          <a:solidFill>
                            <a:srgbClr val="000000"/>
                          </a:solidFill>
                          <a:effectLst/>
                          <a:latin typeface="Calibri" panose="020F0502020204030204" pitchFamily="34" charset="0"/>
                        </a:rPr>
                        <a:t>3</a:t>
                      </a:r>
                      <a:r>
                        <a:rPr lang="en-US" sz="1600" b="0" i="0">
                          <a:solidFill>
                            <a:srgbClr val="000000"/>
                          </a:solidFill>
                          <a:effectLst/>
                          <a:latin typeface="Calibri" panose="020F0502020204030204" pitchFamily="34" charset="0"/>
                        </a:rPr>
                        <a:t>​</a:t>
                      </a:r>
                      <a:endParaRPr lang="en-US" b="0" i="0">
                        <a:solidFill>
                          <a:srgbClr val="000000"/>
                        </a:solidFill>
                        <a:effectLst/>
                      </a:endParaRPr>
                    </a:p>
                  </a:txBody>
                  <a:tcPr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tc>
                  <a:txBody>
                    <a:bodyPr/>
                    <a:lstStyle/>
                    <a:p>
                      <a:pPr algn="ctr" fontAlgn="base"/>
                      <a:r>
                        <a:rPr lang="en-US" sz="1600" b="0" i="1" u="none" strike="noStrike" dirty="0">
                          <a:solidFill>
                            <a:srgbClr val="000000"/>
                          </a:solidFill>
                          <a:effectLst/>
                          <a:latin typeface="Calibri" panose="020F0502020204030204" pitchFamily="34" charset="0"/>
                        </a:rPr>
                        <a:t>$1,037,196</a:t>
                      </a:r>
                      <a:r>
                        <a:rPr lang="en-US" sz="1600" b="0" i="0" dirty="0">
                          <a:solidFill>
                            <a:srgbClr val="000000"/>
                          </a:solidFill>
                          <a:effectLst/>
                          <a:latin typeface="Calibri" panose="020F0502020204030204" pitchFamily="34" charset="0"/>
                        </a:rPr>
                        <a:t>​</a:t>
                      </a:r>
                      <a:endParaRPr lang="en-US" b="0" i="0" dirty="0">
                        <a:solidFill>
                          <a:srgbClr val="000000"/>
                        </a:solidFill>
                        <a:effectLst/>
                      </a:endParaRPr>
                    </a:p>
                  </a:txBody>
                  <a:tcPr anchor="ctr">
                    <a:lnL w="9525" cap="flat" cmpd="sng" algn="ctr">
                      <a:solidFill>
                        <a:srgbClr val="F4F7FC"/>
                      </a:solidFill>
                      <a:prstDash val="solid"/>
                      <a:round/>
                      <a:headEnd type="none" w="med" len="med"/>
                      <a:tailEnd type="none" w="med" len="med"/>
                    </a:lnL>
                    <a:lnR>
                      <a:noFill/>
                    </a:lnR>
                    <a:lnT w="10954" cap="flat" cmpd="sng" algn="ctr">
                      <a:solidFill>
                        <a:srgbClr val="4472C4"/>
                      </a:solidFill>
                      <a:prstDash val="solid"/>
                      <a:round/>
                      <a:headEnd type="none" w="med" len="med"/>
                      <a:tailEnd type="none" w="med" len="med"/>
                    </a:lnT>
                    <a:lnB w="10954"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3266553480"/>
                  </a:ext>
                </a:extLst>
              </a:tr>
            </a:tbl>
          </a:graphicData>
        </a:graphic>
      </p:graphicFrame>
      <p:sp>
        <p:nvSpPr>
          <p:cNvPr id="7" name="Rectangle 1">
            <a:extLst>
              <a:ext uri="{FF2B5EF4-FFF2-40B4-BE49-F238E27FC236}">
                <a16:creationId xmlns:a16="http://schemas.microsoft.com/office/drawing/2014/main" id="{BA63A8D1-EF52-1FF5-A979-2318C2A63DDB}"/>
              </a:ext>
            </a:extLst>
          </p:cNvPr>
          <p:cNvSpPr>
            <a:spLocks noChangeArrowheads="1"/>
          </p:cNvSpPr>
          <p:nvPr/>
        </p:nvSpPr>
        <p:spPr bwMode="auto">
          <a:xfrm>
            <a:off x="2058988" y="162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ounded Rectangle 15">
            <a:extLst>
              <a:ext uri="{FF2B5EF4-FFF2-40B4-BE49-F238E27FC236}">
                <a16:creationId xmlns:a16="http://schemas.microsoft.com/office/drawing/2014/main" id="{F802B437-A574-A078-D921-0D6D41BD3CEC}"/>
              </a:ext>
            </a:extLst>
          </p:cNvPr>
          <p:cNvSpPr/>
          <p:nvPr/>
        </p:nvSpPr>
        <p:spPr>
          <a:xfrm>
            <a:off x="9627476" y="2398931"/>
            <a:ext cx="2067032" cy="3111062"/>
          </a:xfrm>
          <a:prstGeom prst="roundRect">
            <a:avLst/>
          </a:prstGeom>
          <a:solidFill>
            <a:srgbClr val="E46C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US" b="1" i="0" u="none" strike="noStrike" dirty="0">
                <a:solidFill>
                  <a:schemeClr val="bg1"/>
                </a:solidFill>
                <a:effectLst/>
                <a:latin typeface="Calibri" panose="020F0502020204030204" pitchFamily="34" charset="0"/>
              </a:rPr>
              <a:t>SBIR/STTR </a:t>
            </a:r>
          </a:p>
          <a:p>
            <a:pPr algn="ctr" rtl="0" fontAlgn="base"/>
            <a:r>
              <a:rPr lang="en-US" b="1" i="0" u="none" strike="noStrike" dirty="0">
                <a:solidFill>
                  <a:schemeClr val="bg1"/>
                </a:solidFill>
                <a:effectLst/>
                <a:latin typeface="Calibri" panose="020F0502020204030204" pitchFamily="34" charset="0"/>
              </a:rPr>
              <a:t>Funding = $190M</a:t>
            </a:r>
            <a:r>
              <a:rPr lang="en-US" b="0" i="0" dirty="0">
                <a:solidFill>
                  <a:schemeClr val="bg1"/>
                </a:solidFill>
                <a:effectLst/>
                <a:latin typeface="Calibri" panose="020F0502020204030204" pitchFamily="34" charset="0"/>
              </a:rPr>
              <a:t>​</a:t>
            </a:r>
            <a:endParaRPr lang="en-US" b="0" i="0" dirty="0">
              <a:solidFill>
                <a:schemeClr val="bg1"/>
              </a:solidFill>
              <a:effectLst/>
              <a:latin typeface="Segoe UI" panose="020B0502040204020203" pitchFamily="34" charset="0"/>
            </a:endParaRPr>
          </a:p>
          <a:p>
            <a:pPr algn="ctr" rtl="0" fontAlgn="base"/>
            <a:r>
              <a:rPr lang="en-US" b="0" i="0" dirty="0">
                <a:solidFill>
                  <a:schemeClr val="bg1"/>
                </a:solidFill>
                <a:effectLst/>
                <a:latin typeface="Calibri" panose="020F0502020204030204" pitchFamily="34" charset="0"/>
              </a:rPr>
              <a:t>​</a:t>
            </a:r>
            <a:endParaRPr lang="en-US" b="0" i="0" dirty="0">
              <a:solidFill>
                <a:schemeClr val="bg1"/>
              </a:solidFill>
              <a:effectLst/>
              <a:latin typeface="Segoe UI" panose="020B0502040204020203" pitchFamily="34" charset="0"/>
            </a:endParaRPr>
          </a:p>
          <a:p>
            <a:pPr algn="ctr" rtl="0" fontAlgn="base"/>
            <a:r>
              <a:rPr lang="en-US" b="1" i="1" u="none" strike="noStrike" dirty="0">
                <a:solidFill>
                  <a:schemeClr val="bg1"/>
                </a:solidFill>
                <a:effectLst/>
                <a:latin typeface="Calibri" panose="020F0502020204030204" pitchFamily="34" charset="0"/>
              </a:rPr>
              <a:t>Non-SBIR/STTR </a:t>
            </a:r>
          </a:p>
          <a:p>
            <a:pPr algn="ctr" rtl="0" fontAlgn="base"/>
            <a:r>
              <a:rPr lang="en-US" b="1" i="1" u="none" strike="noStrike" dirty="0">
                <a:solidFill>
                  <a:schemeClr val="bg1"/>
                </a:solidFill>
                <a:effectLst/>
                <a:latin typeface="Calibri" panose="020F0502020204030204" pitchFamily="34" charset="0"/>
              </a:rPr>
              <a:t>Funding = $76M</a:t>
            </a:r>
            <a:r>
              <a:rPr lang="en-US" b="0" i="0" dirty="0">
                <a:solidFill>
                  <a:schemeClr val="bg1"/>
                </a:solidFill>
                <a:effectLst/>
                <a:latin typeface="Calibri" panose="020F0502020204030204" pitchFamily="34" charset="0"/>
              </a:rPr>
              <a:t>​</a:t>
            </a:r>
            <a:endParaRPr lang="en-US" b="0" i="0" dirty="0">
              <a:solidFill>
                <a:schemeClr val="bg1"/>
              </a:solidFill>
              <a:effectLst/>
              <a:latin typeface="Segoe UI" panose="020B0502040204020203" pitchFamily="34" charset="0"/>
            </a:endParaRPr>
          </a:p>
          <a:p>
            <a:pPr algn="ctr"/>
            <a:endParaRPr lang="en-US" dirty="0">
              <a:solidFill>
                <a:schemeClr val="tx1"/>
              </a:solidFill>
            </a:endParaRPr>
          </a:p>
        </p:txBody>
      </p:sp>
    </p:spTree>
    <p:extLst>
      <p:ext uri="{BB962C8B-B14F-4D97-AF65-F5344CB8AC3E}">
        <p14:creationId xmlns:p14="http://schemas.microsoft.com/office/powerpoint/2010/main" val="66731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15D619-D981-4CF3-9149-E5C684E680DC}"/>
              </a:ext>
            </a:extLst>
          </p:cNvPr>
          <p:cNvSpPr>
            <a:spLocks noGrp="1"/>
          </p:cNvSpPr>
          <p:nvPr>
            <p:ph type="title"/>
          </p:nvPr>
        </p:nvSpPr>
        <p:spPr/>
        <p:txBody>
          <a:bodyPr/>
          <a:lstStyle/>
          <a:p>
            <a:r>
              <a:rPr lang="en-US"/>
              <a:t>2022 Phase I &amp; II SBIR/STTR Awards </a:t>
            </a:r>
          </a:p>
        </p:txBody>
      </p:sp>
      <p:sp>
        <p:nvSpPr>
          <p:cNvPr id="4" name="Slide Number Placeholder 3">
            <a:extLst>
              <a:ext uri="{FF2B5EF4-FFF2-40B4-BE49-F238E27FC236}">
                <a16:creationId xmlns:a16="http://schemas.microsoft.com/office/drawing/2014/main" id="{1D28A891-AEC1-494D-91EE-4D5C98244FFC}"/>
              </a:ext>
            </a:extLst>
          </p:cNvPr>
          <p:cNvSpPr>
            <a:spLocks noGrp="1"/>
          </p:cNvSpPr>
          <p:nvPr>
            <p:ph type="sldNum" sz="quarter" idx="4"/>
          </p:nvPr>
        </p:nvSpPr>
        <p:spPr/>
        <p:txBody>
          <a:bodyPr/>
          <a:lstStyle/>
          <a:p>
            <a:pPr>
              <a:defRPr/>
            </a:pPr>
            <a:fld id="{AC4DA40E-F042-4786-9F90-2440A40F7DC7}" type="slidenum">
              <a:rPr lang="en-US" smtClean="0"/>
              <a:pPr>
                <a:defRPr/>
              </a:pPr>
              <a:t>9</a:t>
            </a:fld>
            <a:endParaRPr lang="en-US"/>
          </a:p>
        </p:txBody>
      </p:sp>
      <p:sp>
        <p:nvSpPr>
          <p:cNvPr id="5" name="Content Placeholder 4">
            <a:extLst>
              <a:ext uri="{FF2B5EF4-FFF2-40B4-BE49-F238E27FC236}">
                <a16:creationId xmlns:a16="http://schemas.microsoft.com/office/drawing/2014/main" id="{6B57802F-7ADB-466F-AC5B-DDD94905DB80}"/>
              </a:ext>
            </a:extLst>
          </p:cNvPr>
          <p:cNvSpPr>
            <a:spLocks noGrp="1"/>
          </p:cNvSpPr>
          <p:nvPr>
            <p:ph idx="1"/>
          </p:nvPr>
        </p:nvSpPr>
        <p:spPr>
          <a:xfrm>
            <a:off x="476343" y="1205511"/>
            <a:ext cx="11239314" cy="1831168"/>
          </a:xfrm>
        </p:spPr>
        <p:txBody>
          <a:bodyPr/>
          <a:lstStyle/>
          <a:p>
            <a:pPr>
              <a:spcBef>
                <a:spcPts val="0"/>
              </a:spcBef>
              <a:spcAft>
                <a:spcPts val="0"/>
              </a:spcAft>
              <a:buClrTx/>
              <a:defRPr/>
            </a:pPr>
            <a:r>
              <a:rPr kumimoji="0" lang="en-US" sz="1800" b="1" i="0" u="none" strike="noStrike" kern="1200" cap="none" spc="0" normalizeH="0" baseline="0" noProof="0" dirty="0">
                <a:ln>
                  <a:noFill/>
                </a:ln>
                <a:solidFill>
                  <a:srgbClr val="666666"/>
                </a:solidFill>
                <a:effectLst/>
                <a:uLnTx/>
                <a:uFillTx/>
                <a:ea typeface="+mn-ea"/>
                <a:cs typeface="+mn-cs"/>
              </a:rPr>
              <a:t>Separated the SBIR and STTR solicitations</a:t>
            </a:r>
            <a:r>
              <a:rPr kumimoji="0" lang="en-US" sz="1800" b="0" i="0" u="none" strike="noStrike" kern="1200" cap="none" spc="0" normalizeH="0" baseline="0" noProof="0" dirty="0">
                <a:ln>
                  <a:noFill/>
                </a:ln>
                <a:solidFill>
                  <a:srgbClr val="666666"/>
                </a:solidFill>
                <a:effectLst/>
                <a:uLnTx/>
                <a:uFillTx/>
                <a:ea typeface="+mn-ea"/>
                <a:cs typeface="+mn-cs"/>
              </a:rPr>
              <a:t> to make </a:t>
            </a:r>
            <a:r>
              <a:rPr lang="en-US" sz="1800" dirty="0">
                <a:solidFill>
                  <a:srgbClr val="666666"/>
                </a:solidFill>
                <a:cs typeface="+mn-cs"/>
              </a:rPr>
              <a:t>the</a:t>
            </a:r>
            <a:r>
              <a:rPr kumimoji="0" lang="en-US" sz="1800" b="0" i="0" u="none" strike="noStrike" kern="1200" cap="none" spc="0" normalizeH="0" baseline="0" noProof="0" dirty="0">
                <a:ln>
                  <a:noFill/>
                </a:ln>
                <a:solidFill>
                  <a:srgbClr val="666666"/>
                </a:solidFill>
                <a:effectLst/>
                <a:uLnTx/>
                <a:uFillTx/>
                <a:ea typeface="+mn-ea"/>
                <a:cs typeface="+mn-cs"/>
              </a:rPr>
              <a:t> difference between programs and different proposal requirements clearer</a:t>
            </a:r>
          </a:p>
          <a:p>
            <a:pPr>
              <a:spcBef>
                <a:spcPts val="0"/>
              </a:spcBef>
              <a:spcAft>
                <a:spcPts val="0"/>
              </a:spcAft>
              <a:buClrTx/>
              <a:defRPr/>
            </a:pPr>
            <a:r>
              <a:rPr lang="en-US" sz="1800" b="1" dirty="0">
                <a:solidFill>
                  <a:srgbClr val="666666"/>
                </a:solidFill>
                <a:cs typeface="+mn-cs"/>
              </a:rPr>
              <a:t>S</a:t>
            </a:r>
            <a:r>
              <a:rPr kumimoji="0" lang="en-US" sz="1800" b="1" i="0" u="none" strike="noStrike" kern="1200" cap="none" spc="0" normalizeH="0" baseline="0" noProof="0" dirty="0" err="1">
                <a:ln>
                  <a:noFill/>
                </a:ln>
                <a:solidFill>
                  <a:srgbClr val="666666"/>
                </a:solidFill>
                <a:effectLst/>
                <a:uLnTx/>
                <a:uFillTx/>
                <a:ea typeface="+mn-ea"/>
                <a:cs typeface="+mn-cs"/>
              </a:rPr>
              <a:t>eparated</a:t>
            </a:r>
            <a:r>
              <a:rPr kumimoji="0" lang="en-US" sz="1800" b="1" i="0" u="none" strike="noStrike" kern="1200" cap="none" spc="0" normalizeH="0" baseline="0" noProof="0" dirty="0">
                <a:ln>
                  <a:noFill/>
                </a:ln>
                <a:solidFill>
                  <a:srgbClr val="666666"/>
                </a:solidFill>
                <a:effectLst/>
                <a:uLnTx/>
                <a:uFillTx/>
                <a:ea typeface="+mn-ea"/>
                <a:cs typeface="+mn-cs"/>
              </a:rPr>
              <a:t> Phase I and Phase II solicitations</a:t>
            </a:r>
            <a:r>
              <a:rPr kumimoji="0" lang="en-US" sz="1800" b="0" i="0" u="none" strike="noStrike" kern="1200" cap="none" spc="0" normalizeH="0" baseline="0" noProof="0" dirty="0">
                <a:ln>
                  <a:noFill/>
                </a:ln>
                <a:solidFill>
                  <a:srgbClr val="666666"/>
                </a:solidFill>
                <a:effectLst/>
                <a:uLnTx/>
                <a:uFillTx/>
                <a:ea typeface="+mn-ea"/>
                <a:cs typeface="+mn-cs"/>
              </a:rPr>
              <a:t> to allow for adjustment of requirements before Phase II, if needed</a:t>
            </a:r>
          </a:p>
          <a:p>
            <a:pPr>
              <a:spcBef>
                <a:spcPts val="0"/>
              </a:spcBef>
              <a:spcAft>
                <a:spcPts val="0"/>
              </a:spcAft>
              <a:buClrTx/>
              <a:defRPr/>
            </a:pPr>
            <a:r>
              <a:rPr lang="en-US" sz="1800" b="1" dirty="0">
                <a:solidFill>
                  <a:srgbClr val="666666"/>
                </a:solidFill>
                <a:cs typeface="+mn-cs"/>
              </a:rPr>
              <a:t>Increased Phase I and Phase II funding </a:t>
            </a:r>
            <a:endParaRPr kumimoji="0" lang="en-US" sz="1800" b="1" i="0" u="none" strike="noStrike" kern="1200" cap="none" spc="0" normalizeH="0" baseline="0" noProof="0" dirty="0">
              <a:ln>
                <a:noFill/>
              </a:ln>
              <a:solidFill>
                <a:srgbClr val="666666"/>
              </a:solidFill>
              <a:effectLst/>
              <a:uLnTx/>
              <a:uFillTx/>
              <a:ea typeface="+mn-ea"/>
              <a:cs typeface="+mn-cs"/>
            </a:endParaRPr>
          </a:p>
          <a:p>
            <a:pPr marL="0" indent="0">
              <a:buNone/>
            </a:pPr>
            <a:endParaRPr lang="en-US" b="1" dirty="0"/>
          </a:p>
          <a:p>
            <a:pPr marL="0" indent="0">
              <a:buNone/>
            </a:pPr>
            <a:endParaRPr lang="en-US" dirty="0"/>
          </a:p>
          <a:p>
            <a:pPr marL="0" indent="0">
              <a:buNone/>
            </a:pPr>
            <a:endParaRPr lang="en-US" dirty="0"/>
          </a:p>
        </p:txBody>
      </p:sp>
      <p:grpSp>
        <p:nvGrpSpPr>
          <p:cNvPr id="15" name="Group 14">
            <a:extLst>
              <a:ext uri="{FF2B5EF4-FFF2-40B4-BE49-F238E27FC236}">
                <a16:creationId xmlns:a16="http://schemas.microsoft.com/office/drawing/2014/main" id="{A0CC0552-3D8E-4316-9329-79732766622C}"/>
              </a:ext>
            </a:extLst>
          </p:cNvPr>
          <p:cNvGrpSpPr/>
          <p:nvPr/>
        </p:nvGrpSpPr>
        <p:grpSpPr>
          <a:xfrm>
            <a:off x="106341" y="2717011"/>
            <a:ext cx="11950812" cy="3839429"/>
            <a:chOff x="106341" y="2867623"/>
            <a:chExt cx="11950812" cy="3839429"/>
          </a:xfrm>
        </p:grpSpPr>
        <p:grpSp>
          <p:nvGrpSpPr>
            <p:cNvPr id="18" name="Group 17">
              <a:extLst>
                <a:ext uri="{FF2B5EF4-FFF2-40B4-BE49-F238E27FC236}">
                  <a16:creationId xmlns:a16="http://schemas.microsoft.com/office/drawing/2014/main" id="{0047E8B5-16A6-4BE1-A695-0634A4886595}"/>
                </a:ext>
              </a:extLst>
            </p:cNvPr>
            <p:cNvGrpSpPr/>
            <p:nvPr/>
          </p:nvGrpSpPr>
          <p:grpSpPr>
            <a:xfrm>
              <a:off x="106341" y="2875265"/>
              <a:ext cx="9495334" cy="3618197"/>
              <a:chOff x="106341" y="2875265"/>
              <a:chExt cx="9495334" cy="3618197"/>
            </a:xfrm>
          </p:grpSpPr>
          <p:pic>
            <p:nvPicPr>
              <p:cNvPr id="23" name="Picture 22">
                <a:extLst>
                  <a:ext uri="{FF2B5EF4-FFF2-40B4-BE49-F238E27FC236}">
                    <a16:creationId xmlns:a16="http://schemas.microsoft.com/office/drawing/2014/main" id="{5A7455D8-9D9D-4524-A815-CD836C6EDFFA}"/>
                  </a:ext>
                </a:extLst>
              </p:cNvPr>
              <p:cNvPicPr>
                <a:picLocks noChangeAspect="1"/>
              </p:cNvPicPr>
              <p:nvPr/>
            </p:nvPicPr>
            <p:blipFill>
              <a:blip r:embed="rId3"/>
              <a:stretch>
                <a:fillRect/>
              </a:stretch>
            </p:blipFill>
            <p:spPr>
              <a:xfrm>
                <a:off x="1782755" y="5093464"/>
                <a:ext cx="287842" cy="322998"/>
              </a:xfrm>
              <a:prstGeom prst="rect">
                <a:avLst/>
              </a:prstGeom>
            </p:spPr>
          </p:pic>
          <p:grpSp>
            <p:nvGrpSpPr>
              <p:cNvPr id="24" name="Group 23">
                <a:extLst>
                  <a:ext uri="{FF2B5EF4-FFF2-40B4-BE49-F238E27FC236}">
                    <a16:creationId xmlns:a16="http://schemas.microsoft.com/office/drawing/2014/main" id="{A67C5F6E-043C-47BC-ADF8-371F9F5F2078}"/>
                  </a:ext>
                </a:extLst>
              </p:cNvPr>
              <p:cNvGrpSpPr/>
              <p:nvPr/>
            </p:nvGrpSpPr>
            <p:grpSpPr>
              <a:xfrm>
                <a:off x="106341" y="2875265"/>
                <a:ext cx="9495334" cy="3618197"/>
                <a:chOff x="197797" y="3115104"/>
                <a:chExt cx="10752444" cy="4097213"/>
              </a:xfrm>
            </p:grpSpPr>
            <p:pic>
              <p:nvPicPr>
                <p:cNvPr id="25" name="Picture 24">
                  <a:extLst>
                    <a:ext uri="{FF2B5EF4-FFF2-40B4-BE49-F238E27FC236}">
                      <a16:creationId xmlns:a16="http://schemas.microsoft.com/office/drawing/2014/main" id="{5253B8C5-B8D1-491E-8775-645A4840E748}"/>
                    </a:ext>
                  </a:extLst>
                </p:cNvPr>
                <p:cNvPicPr>
                  <a:picLocks noChangeAspect="1"/>
                </p:cNvPicPr>
                <p:nvPr/>
              </p:nvPicPr>
              <p:blipFill>
                <a:blip r:embed="rId4"/>
                <a:stretch>
                  <a:fillRect/>
                </a:stretch>
              </p:blipFill>
              <p:spPr>
                <a:xfrm>
                  <a:off x="3382914" y="6277442"/>
                  <a:ext cx="433722" cy="274320"/>
                </a:xfrm>
                <a:prstGeom prst="rect">
                  <a:avLst/>
                </a:prstGeom>
              </p:spPr>
            </p:pic>
            <p:pic>
              <p:nvPicPr>
                <p:cNvPr id="26" name="Picture 25">
                  <a:extLst>
                    <a:ext uri="{FF2B5EF4-FFF2-40B4-BE49-F238E27FC236}">
                      <a16:creationId xmlns:a16="http://schemas.microsoft.com/office/drawing/2014/main" id="{82B165ED-6651-4C01-BD1D-49FA8E1316B1}"/>
                    </a:ext>
                  </a:extLst>
                </p:cNvPr>
                <p:cNvPicPr>
                  <a:picLocks noChangeAspect="1"/>
                </p:cNvPicPr>
                <p:nvPr/>
              </p:nvPicPr>
              <p:blipFill>
                <a:blip r:embed="rId4"/>
                <a:stretch>
                  <a:fillRect/>
                </a:stretch>
              </p:blipFill>
              <p:spPr>
                <a:xfrm>
                  <a:off x="3504396" y="5173903"/>
                  <a:ext cx="433722" cy="274320"/>
                </a:xfrm>
                <a:prstGeom prst="rect">
                  <a:avLst/>
                </a:prstGeom>
              </p:spPr>
            </p:pic>
            <p:pic>
              <p:nvPicPr>
                <p:cNvPr id="27" name="Picture 26">
                  <a:extLst>
                    <a:ext uri="{FF2B5EF4-FFF2-40B4-BE49-F238E27FC236}">
                      <a16:creationId xmlns:a16="http://schemas.microsoft.com/office/drawing/2014/main" id="{047A1261-5C72-4485-8AE6-2A05B2A6AC46}"/>
                    </a:ext>
                  </a:extLst>
                </p:cNvPr>
                <p:cNvPicPr>
                  <a:picLocks noChangeAspect="1"/>
                </p:cNvPicPr>
                <p:nvPr/>
              </p:nvPicPr>
              <p:blipFill>
                <a:blip r:embed="rId4"/>
                <a:stretch>
                  <a:fillRect/>
                </a:stretch>
              </p:blipFill>
              <p:spPr>
                <a:xfrm>
                  <a:off x="3643372" y="4138603"/>
                  <a:ext cx="433722" cy="274320"/>
                </a:xfrm>
                <a:prstGeom prst="rect">
                  <a:avLst/>
                </a:prstGeom>
              </p:spPr>
            </p:pic>
            <p:pic>
              <p:nvPicPr>
                <p:cNvPr id="28" name="Picture 27">
                  <a:extLst>
                    <a:ext uri="{FF2B5EF4-FFF2-40B4-BE49-F238E27FC236}">
                      <a16:creationId xmlns:a16="http://schemas.microsoft.com/office/drawing/2014/main" id="{ECDE281D-7193-4EB1-8321-FE1006DB01C2}"/>
                    </a:ext>
                  </a:extLst>
                </p:cNvPr>
                <p:cNvPicPr>
                  <a:picLocks noChangeAspect="1"/>
                </p:cNvPicPr>
                <p:nvPr/>
              </p:nvPicPr>
              <p:blipFill>
                <a:blip r:embed="rId4"/>
                <a:stretch>
                  <a:fillRect/>
                </a:stretch>
              </p:blipFill>
              <p:spPr>
                <a:xfrm>
                  <a:off x="3759603" y="3115104"/>
                  <a:ext cx="433722" cy="274319"/>
                </a:xfrm>
                <a:prstGeom prst="rect">
                  <a:avLst/>
                </a:prstGeom>
              </p:spPr>
            </p:pic>
            <p:grpSp>
              <p:nvGrpSpPr>
                <p:cNvPr id="29" name="Group 28">
                  <a:extLst>
                    <a:ext uri="{FF2B5EF4-FFF2-40B4-BE49-F238E27FC236}">
                      <a16:creationId xmlns:a16="http://schemas.microsoft.com/office/drawing/2014/main" id="{FB4F9BEF-C12F-4C3A-A810-FCA3D6E78FE9}"/>
                    </a:ext>
                  </a:extLst>
                </p:cNvPr>
                <p:cNvGrpSpPr/>
                <p:nvPr/>
              </p:nvGrpSpPr>
              <p:grpSpPr>
                <a:xfrm>
                  <a:off x="197797" y="3135952"/>
                  <a:ext cx="10752444" cy="4076365"/>
                  <a:chOff x="197797" y="3135952"/>
                  <a:chExt cx="10752444" cy="4076365"/>
                </a:xfrm>
              </p:grpSpPr>
              <p:pic>
                <p:nvPicPr>
                  <p:cNvPr id="30" name="Picture 29">
                    <a:extLst>
                      <a:ext uri="{FF2B5EF4-FFF2-40B4-BE49-F238E27FC236}">
                        <a16:creationId xmlns:a16="http://schemas.microsoft.com/office/drawing/2014/main" id="{3D9BFF37-4EA5-40EE-ACE5-51493C619453}"/>
                      </a:ext>
                    </a:extLst>
                  </p:cNvPr>
                  <p:cNvPicPr>
                    <a:picLocks noChangeAspect="1"/>
                  </p:cNvPicPr>
                  <p:nvPr/>
                </p:nvPicPr>
                <p:blipFill>
                  <a:blip r:embed="rId3"/>
                  <a:stretch>
                    <a:fillRect/>
                  </a:stretch>
                </p:blipFill>
                <p:spPr>
                  <a:xfrm>
                    <a:off x="2791178" y="6719345"/>
                    <a:ext cx="325950" cy="365760"/>
                  </a:xfrm>
                  <a:prstGeom prst="rect">
                    <a:avLst/>
                  </a:prstGeom>
                </p:spPr>
              </p:pic>
              <p:sp>
                <p:nvSpPr>
                  <p:cNvPr id="31" name="TextBox 1">
                    <a:extLst>
                      <a:ext uri="{FF2B5EF4-FFF2-40B4-BE49-F238E27FC236}">
                        <a16:creationId xmlns:a16="http://schemas.microsoft.com/office/drawing/2014/main" id="{4FEC55B2-3982-42F0-AD76-06D23890598C}"/>
                      </a:ext>
                    </a:extLst>
                  </p:cNvPr>
                  <p:cNvSpPr txBox="1"/>
                  <p:nvPr/>
                </p:nvSpPr>
                <p:spPr>
                  <a:xfrm>
                    <a:off x="1218613" y="3460956"/>
                    <a:ext cx="4348929" cy="621275"/>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$42.2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Million</a:t>
                    </a:r>
                  </a:p>
                </p:txBody>
              </p:sp>
              <p:sp>
                <p:nvSpPr>
                  <p:cNvPr id="32" name="TextBox 1">
                    <a:extLst>
                      <a:ext uri="{FF2B5EF4-FFF2-40B4-BE49-F238E27FC236}">
                        <a16:creationId xmlns:a16="http://schemas.microsoft.com/office/drawing/2014/main" id="{CA4BF12F-C806-417C-B47D-54077C1D5F86}"/>
                      </a:ext>
                    </a:extLst>
                  </p:cNvPr>
                  <p:cNvSpPr txBox="1"/>
                  <p:nvPr/>
                </p:nvSpPr>
                <p:spPr>
                  <a:xfrm>
                    <a:off x="1219131" y="4479993"/>
                    <a:ext cx="9319131" cy="62127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a:t>
                    </a: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95.4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Million</a:t>
                    </a:r>
                  </a:p>
                </p:txBody>
              </p:sp>
              <p:sp>
                <p:nvSpPr>
                  <p:cNvPr id="33" name="TextBox 1">
                    <a:extLst>
                      <a:ext uri="{FF2B5EF4-FFF2-40B4-BE49-F238E27FC236}">
                        <a16:creationId xmlns:a16="http://schemas.microsoft.com/office/drawing/2014/main" id="{AA4D6BF2-AD8C-4F83-8DF0-F0AF6093F1AA}"/>
                      </a:ext>
                    </a:extLst>
                  </p:cNvPr>
                  <p:cNvSpPr txBox="1"/>
                  <p:nvPr/>
                </p:nvSpPr>
                <p:spPr>
                  <a:xfrm>
                    <a:off x="1218613" y="5515323"/>
                    <a:ext cx="828369" cy="621275"/>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$8.1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Million </a:t>
                    </a:r>
                  </a:p>
                </p:txBody>
              </p:sp>
              <p:sp>
                <p:nvSpPr>
                  <p:cNvPr id="34" name="TextBox 1">
                    <a:extLst>
                      <a:ext uri="{FF2B5EF4-FFF2-40B4-BE49-F238E27FC236}">
                        <a16:creationId xmlns:a16="http://schemas.microsoft.com/office/drawing/2014/main" id="{1CA7E650-AE4F-40FE-8CAB-CCBE27DCDC59}"/>
                      </a:ext>
                    </a:extLst>
                  </p:cNvPr>
                  <p:cNvSpPr txBox="1"/>
                  <p:nvPr/>
                </p:nvSpPr>
                <p:spPr>
                  <a:xfrm>
                    <a:off x="1218611" y="6591042"/>
                    <a:ext cx="1553189" cy="6212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$15.0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Million </a:t>
                    </a:r>
                  </a:p>
                </p:txBody>
              </p:sp>
              <p:sp>
                <p:nvSpPr>
                  <p:cNvPr id="35" name="TextBox 34">
                    <a:extLst>
                      <a:ext uri="{FF2B5EF4-FFF2-40B4-BE49-F238E27FC236}">
                        <a16:creationId xmlns:a16="http://schemas.microsoft.com/office/drawing/2014/main" id="{273B28CE-A313-4CEE-9E6E-DD09ADED5BD5}"/>
                      </a:ext>
                    </a:extLst>
                  </p:cNvPr>
                  <p:cNvSpPr txBox="1"/>
                  <p:nvPr/>
                </p:nvSpPr>
                <p:spPr>
                  <a:xfrm>
                    <a:off x="1167978" y="6264974"/>
                    <a:ext cx="2301725" cy="3485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55</a:t>
                    </a:r>
                    <a:r>
                      <a:rPr kumimoji="0" lang="en-US" sz="1400" b="1" i="0" u="none" strike="noStrike" kern="1200" cap="none" spc="0" normalizeH="0" baseline="0" noProof="0">
                        <a:ln>
                          <a:noFill/>
                        </a:ln>
                        <a:solidFill>
                          <a:srgbClr val="FF0000"/>
                        </a:solidFill>
                        <a:effectLst/>
                        <a:uLnTx/>
                        <a:uFillTx/>
                        <a:latin typeface="Calibri" panose="020F0502020204030204"/>
                        <a:ea typeface="+mn-ea"/>
                        <a:cs typeface="+mn-cs"/>
                      </a:rPr>
                      <a:t> </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Proposals/20 Awards</a:t>
                    </a:r>
                  </a:p>
                </p:txBody>
              </p:sp>
              <p:sp>
                <p:nvSpPr>
                  <p:cNvPr id="36" name="TextBox 35">
                    <a:extLst>
                      <a:ext uri="{FF2B5EF4-FFF2-40B4-BE49-F238E27FC236}">
                        <a16:creationId xmlns:a16="http://schemas.microsoft.com/office/drawing/2014/main" id="{1B314AC5-F969-45DC-905D-473EF273C706}"/>
                      </a:ext>
                    </a:extLst>
                  </p:cNvPr>
                  <p:cNvSpPr txBox="1"/>
                  <p:nvPr/>
                </p:nvSpPr>
                <p:spPr>
                  <a:xfrm>
                    <a:off x="1157815" y="3135952"/>
                    <a:ext cx="2676055" cy="3485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1,392 Proposals/278 Awards</a:t>
                    </a:r>
                  </a:p>
                </p:txBody>
              </p:sp>
              <p:sp>
                <p:nvSpPr>
                  <p:cNvPr id="37" name="TextBox 36">
                    <a:extLst>
                      <a:ext uri="{FF2B5EF4-FFF2-40B4-BE49-F238E27FC236}">
                        <a16:creationId xmlns:a16="http://schemas.microsoft.com/office/drawing/2014/main" id="{436C6621-5C8A-48F4-BF9F-096DB2D4B98E}"/>
                      </a:ext>
                    </a:extLst>
                  </p:cNvPr>
                  <p:cNvSpPr txBox="1"/>
                  <p:nvPr/>
                </p:nvSpPr>
                <p:spPr>
                  <a:xfrm>
                    <a:off x="1167976" y="4175426"/>
                    <a:ext cx="2533513" cy="3485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288 Proposals/124 Awards</a:t>
                    </a:r>
                  </a:p>
                </p:txBody>
              </p:sp>
              <p:sp>
                <p:nvSpPr>
                  <p:cNvPr id="38" name="TextBox 37">
                    <a:extLst>
                      <a:ext uri="{FF2B5EF4-FFF2-40B4-BE49-F238E27FC236}">
                        <a16:creationId xmlns:a16="http://schemas.microsoft.com/office/drawing/2014/main" id="{A7016B82-3AB6-454E-94EC-5438EF3E3023}"/>
                      </a:ext>
                    </a:extLst>
                  </p:cNvPr>
                  <p:cNvSpPr txBox="1"/>
                  <p:nvPr/>
                </p:nvSpPr>
                <p:spPr>
                  <a:xfrm>
                    <a:off x="1167979" y="5182724"/>
                    <a:ext cx="2453739" cy="3485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131 Proposals/53 Awards</a:t>
                    </a:r>
                  </a:p>
                </p:txBody>
              </p:sp>
              <p:pic>
                <p:nvPicPr>
                  <p:cNvPr id="39" name="Picture 38">
                    <a:extLst>
                      <a:ext uri="{FF2B5EF4-FFF2-40B4-BE49-F238E27FC236}">
                        <a16:creationId xmlns:a16="http://schemas.microsoft.com/office/drawing/2014/main" id="{119D8D9E-1C5C-4CF6-828B-9E9F76287AAB}"/>
                      </a:ext>
                    </a:extLst>
                  </p:cNvPr>
                  <p:cNvPicPr>
                    <a:picLocks noChangeAspect="1"/>
                  </p:cNvPicPr>
                  <p:nvPr/>
                </p:nvPicPr>
                <p:blipFill>
                  <a:blip r:embed="rId3"/>
                  <a:stretch>
                    <a:fillRect/>
                  </a:stretch>
                </p:blipFill>
                <p:spPr>
                  <a:xfrm>
                    <a:off x="10624291" y="4562635"/>
                    <a:ext cx="325950" cy="365760"/>
                  </a:xfrm>
                  <a:prstGeom prst="rect">
                    <a:avLst/>
                  </a:prstGeom>
                </p:spPr>
              </p:pic>
              <p:pic>
                <p:nvPicPr>
                  <p:cNvPr id="40" name="Picture 39">
                    <a:extLst>
                      <a:ext uri="{FF2B5EF4-FFF2-40B4-BE49-F238E27FC236}">
                        <a16:creationId xmlns:a16="http://schemas.microsoft.com/office/drawing/2014/main" id="{6D6B5629-F190-4220-B3CF-63E6EFD79E10}"/>
                      </a:ext>
                    </a:extLst>
                  </p:cNvPr>
                  <p:cNvPicPr>
                    <a:picLocks noChangeAspect="1"/>
                  </p:cNvPicPr>
                  <p:nvPr/>
                </p:nvPicPr>
                <p:blipFill>
                  <a:blip r:embed="rId3"/>
                  <a:stretch>
                    <a:fillRect/>
                  </a:stretch>
                </p:blipFill>
                <p:spPr>
                  <a:xfrm>
                    <a:off x="5616081" y="3541614"/>
                    <a:ext cx="325950" cy="365760"/>
                  </a:xfrm>
                  <a:prstGeom prst="rect">
                    <a:avLst/>
                  </a:prstGeom>
                </p:spPr>
              </p:pic>
              <p:sp>
                <p:nvSpPr>
                  <p:cNvPr id="41" name="TextBox 40">
                    <a:extLst>
                      <a:ext uri="{FF2B5EF4-FFF2-40B4-BE49-F238E27FC236}">
                        <a16:creationId xmlns:a16="http://schemas.microsoft.com/office/drawing/2014/main" id="{004C95F9-449C-412F-A7AC-118EACD32EC8}"/>
                      </a:ext>
                    </a:extLst>
                  </p:cNvPr>
                  <p:cNvSpPr txBox="1"/>
                  <p:nvPr/>
                </p:nvSpPr>
                <p:spPr>
                  <a:xfrm>
                    <a:off x="228300" y="5388622"/>
                    <a:ext cx="939676" cy="662193"/>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lumMod val="75000"/>
                          </a:srgbClr>
                        </a:solidFill>
                        <a:effectLst/>
                        <a:uLnTx/>
                        <a:uFillTx/>
                        <a:latin typeface="Calibri" panose="020F0502020204030204"/>
                        <a:ea typeface="+mn-ea"/>
                        <a:cs typeface="+mn-cs"/>
                      </a:rPr>
                      <a:t>STTR Phase I</a:t>
                    </a:r>
                  </a:p>
                </p:txBody>
              </p:sp>
              <p:sp>
                <p:nvSpPr>
                  <p:cNvPr id="42" name="TextBox 41">
                    <a:extLst>
                      <a:ext uri="{FF2B5EF4-FFF2-40B4-BE49-F238E27FC236}">
                        <a16:creationId xmlns:a16="http://schemas.microsoft.com/office/drawing/2014/main" id="{49B86437-28E1-4937-BF7D-85AC2532D560}"/>
                      </a:ext>
                    </a:extLst>
                  </p:cNvPr>
                  <p:cNvSpPr txBox="1"/>
                  <p:nvPr/>
                </p:nvSpPr>
                <p:spPr>
                  <a:xfrm>
                    <a:off x="230077" y="4358442"/>
                    <a:ext cx="981472" cy="662193"/>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0F0"/>
                        </a:solidFill>
                        <a:effectLst/>
                        <a:uLnTx/>
                        <a:uFillTx/>
                        <a:latin typeface="Calibri" panose="020F0502020204030204"/>
                        <a:ea typeface="+mn-ea"/>
                        <a:cs typeface="+mn-cs"/>
                      </a:rPr>
                      <a:t>SBIR Phase II</a:t>
                    </a:r>
                  </a:p>
                </p:txBody>
              </p:sp>
              <p:sp>
                <p:nvSpPr>
                  <p:cNvPr id="43" name="TextBox 42">
                    <a:extLst>
                      <a:ext uri="{FF2B5EF4-FFF2-40B4-BE49-F238E27FC236}">
                        <a16:creationId xmlns:a16="http://schemas.microsoft.com/office/drawing/2014/main" id="{D1792083-94D6-466E-9506-E7825F1BD043}"/>
                      </a:ext>
                    </a:extLst>
                  </p:cNvPr>
                  <p:cNvSpPr txBox="1"/>
                  <p:nvPr/>
                </p:nvSpPr>
                <p:spPr>
                  <a:xfrm>
                    <a:off x="197797" y="6472699"/>
                    <a:ext cx="981471" cy="66219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Calibri" panose="020F0502020204030204"/>
                        <a:ea typeface="+mn-ea"/>
                        <a:cs typeface="+mn-cs"/>
                      </a:rPr>
                      <a:t>STTR Phase II</a:t>
                    </a:r>
                  </a:p>
                </p:txBody>
              </p:sp>
              <p:sp>
                <p:nvSpPr>
                  <p:cNvPr id="44" name="TextBox 43">
                    <a:extLst>
                      <a:ext uri="{FF2B5EF4-FFF2-40B4-BE49-F238E27FC236}">
                        <a16:creationId xmlns:a16="http://schemas.microsoft.com/office/drawing/2014/main" id="{30C3FC78-04A3-4567-9E66-A9E14C9EF2B5}"/>
                      </a:ext>
                    </a:extLst>
                  </p:cNvPr>
                  <p:cNvSpPr txBox="1"/>
                  <p:nvPr/>
                </p:nvSpPr>
                <p:spPr>
                  <a:xfrm>
                    <a:off x="237088" y="3351269"/>
                    <a:ext cx="981521" cy="66219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B9BD5">
                            <a:lumMod val="75000"/>
                          </a:srgbClr>
                        </a:solidFill>
                        <a:effectLst/>
                        <a:uLnTx/>
                        <a:uFillTx/>
                        <a:latin typeface="Calibri" panose="020F0502020204030204"/>
                        <a:ea typeface="+mn-ea"/>
                        <a:cs typeface="+mn-cs"/>
                      </a:rPr>
                      <a:t>SBIR Phase I</a:t>
                    </a:r>
                  </a:p>
                </p:txBody>
              </p:sp>
            </p:grpSp>
          </p:grpSp>
        </p:grpSp>
        <p:sp>
          <p:nvSpPr>
            <p:cNvPr id="19" name="Scroll: Horizontal 18">
              <a:extLst>
                <a:ext uri="{FF2B5EF4-FFF2-40B4-BE49-F238E27FC236}">
                  <a16:creationId xmlns:a16="http://schemas.microsoft.com/office/drawing/2014/main" id="{3E8751C0-2D9C-42FE-A699-4F700FF4C2A9}"/>
                </a:ext>
              </a:extLst>
            </p:cNvPr>
            <p:cNvSpPr/>
            <p:nvPr/>
          </p:nvSpPr>
          <p:spPr>
            <a:xfrm>
              <a:off x="5436493" y="2867623"/>
              <a:ext cx="2286000" cy="1005840"/>
            </a:xfrm>
            <a:prstGeom prst="horizontalScroll">
              <a:avLst/>
            </a:prstGeom>
            <a:solidFill>
              <a:schemeClr val="accent1">
                <a:lumMod val="20000"/>
                <a:lumOff val="8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25% underrepresented SBCs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24% First Time Awardees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71% with &lt; 50 employees</a:t>
              </a:r>
            </a:p>
          </p:txBody>
        </p:sp>
        <p:sp>
          <p:nvSpPr>
            <p:cNvPr id="20" name="Scroll: Horizontal 19">
              <a:extLst>
                <a:ext uri="{FF2B5EF4-FFF2-40B4-BE49-F238E27FC236}">
                  <a16:creationId xmlns:a16="http://schemas.microsoft.com/office/drawing/2014/main" id="{B24D9CF3-A9E6-42AD-B48F-FC4C2B0EC67F}"/>
                </a:ext>
              </a:extLst>
            </p:cNvPr>
            <p:cNvSpPr/>
            <p:nvPr/>
          </p:nvSpPr>
          <p:spPr>
            <a:xfrm>
              <a:off x="9771153" y="3819852"/>
              <a:ext cx="2286000" cy="1005840"/>
            </a:xfrm>
            <a:prstGeom prst="horizontalScroll">
              <a:avLst/>
            </a:prstGeom>
            <a:solidFill>
              <a:schemeClr val="accent1">
                <a:lumMod val="20000"/>
                <a:lumOff val="8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22% underrepresented SBCs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72% with &lt; 50 employees</a:t>
              </a:r>
            </a:p>
          </p:txBody>
        </p:sp>
        <p:sp>
          <p:nvSpPr>
            <p:cNvPr id="21" name="Scroll: Horizontal 20">
              <a:extLst>
                <a:ext uri="{FF2B5EF4-FFF2-40B4-BE49-F238E27FC236}">
                  <a16:creationId xmlns:a16="http://schemas.microsoft.com/office/drawing/2014/main" id="{D79830E2-8F21-4F69-9352-8D39C0FAF1C1}"/>
                </a:ext>
              </a:extLst>
            </p:cNvPr>
            <p:cNvSpPr/>
            <p:nvPr/>
          </p:nvSpPr>
          <p:spPr>
            <a:xfrm>
              <a:off x="3893811" y="4672373"/>
              <a:ext cx="2598810" cy="1005840"/>
            </a:xfrm>
            <a:prstGeom prst="horizontalScroll">
              <a:avLst/>
            </a:prstGeom>
            <a:solidFill>
              <a:schemeClr val="accent2">
                <a:lumMod val="40000"/>
                <a:lumOff val="6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21% underrepresented SBCs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19% partnered with HBCU/MSI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26% First Time Awardees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77% with &lt; 50 employees</a:t>
              </a:r>
            </a:p>
          </p:txBody>
        </p:sp>
        <p:sp>
          <p:nvSpPr>
            <p:cNvPr id="22" name="Scroll: Horizontal 21">
              <a:extLst>
                <a:ext uri="{FF2B5EF4-FFF2-40B4-BE49-F238E27FC236}">
                  <a16:creationId xmlns:a16="http://schemas.microsoft.com/office/drawing/2014/main" id="{2EDFBD9D-E9BC-4E92-B5A5-4D669027F30E}"/>
                </a:ext>
              </a:extLst>
            </p:cNvPr>
            <p:cNvSpPr/>
            <p:nvPr/>
          </p:nvSpPr>
          <p:spPr>
            <a:xfrm>
              <a:off x="3893810" y="5701212"/>
              <a:ext cx="2598809" cy="1005840"/>
            </a:xfrm>
            <a:prstGeom prst="horizontalScroll">
              <a:avLst/>
            </a:prstGeom>
            <a:solidFill>
              <a:schemeClr val="accent2">
                <a:lumMod val="40000"/>
                <a:lumOff val="6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10% underrepresented SBCs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15% partnered with HBCU/MSI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85% with &lt; 50 employees</a:t>
              </a:r>
            </a:p>
          </p:txBody>
        </p:sp>
      </p:grpSp>
    </p:spTree>
    <p:extLst>
      <p:ext uri="{BB962C8B-B14F-4D97-AF65-F5344CB8AC3E}">
        <p14:creationId xmlns:p14="http://schemas.microsoft.com/office/powerpoint/2010/main" val="1446619502"/>
      </p:ext>
    </p:extLst>
  </p:cSld>
  <p:clrMapOvr>
    <a:masterClrMapping/>
  </p:clrMapOvr>
</p:sld>
</file>

<file path=ppt/theme/theme1.xml><?xml version="1.0" encoding="utf-8"?>
<a:theme xmlns:a="http://schemas.openxmlformats.org/drawingml/2006/main" name="Presentation Template">
  <a:themeElements>
    <a:clrScheme name="NASA SBIR.STTR">
      <a:dk1>
        <a:srgbClr val="595959"/>
      </a:dk1>
      <a:lt1>
        <a:srgbClr val="FFFFFF"/>
      </a:lt1>
      <a:dk2>
        <a:srgbClr val="0066B2"/>
      </a:dk2>
      <a:lt2>
        <a:srgbClr val="B8D8EB"/>
      </a:lt2>
      <a:accent1>
        <a:srgbClr val="0066B2"/>
      </a:accent1>
      <a:accent2>
        <a:srgbClr val="F4A148"/>
      </a:accent2>
      <a:accent3>
        <a:srgbClr val="244983"/>
      </a:accent3>
      <a:accent4>
        <a:srgbClr val="BF0800"/>
      </a:accent4>
      <a:accent5>
        <a:srgbClr val="62BA19"/>
      </a:accent5>
      <a:accent6>
        <a:srgbClr val="57626C"/>
      </a:accent6>
      <a:hlink>
        <a:srgbClr val="0066B2"/>
      </a:hlink>
      <a:folHlink>
        <a:srgbClr val="4957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marL="285750" indent="-285750" algn="l">
          <a:spcBef>
            <a:spcPts val="1200"/>
          </a:spcBef>
          <a:spcAft>
            <a:spcPts val="600"/>
          </a:spcAft>
          <a:buFont typeface="Arial" panose="020B0604020202020204" pitchFamily="34" charset="0"/>
          <a:buChar char="•"/>
          <a:defRPr sz="2000" dirty="0" err="1" smtClean="0">
            <a:solidFill>
              <a:srgbClr val="595959"/>
            </a:solidFill>
            <a:latin typeface="+mj-lt"/>
          </a:defRPr>
        </a:defPPr>
      </a:lstStyle>
    </a:txDef>
  </a:objectDefaults>
  <a:extraClrSchemeLst/>
  <a:extLst>
    <a:ext uri="{05A4C25C-085E-4340-85A3-A5531E510DB2}">
      <thm15:themeFamily xmlns:thm15="http://schemas.microsoft.com/office/thememl/2012/main" name="NASA SBIR STTR Presentation Template Plus Tutorial_ 042021" id="{C0E348BA-97BB-4B89-8A54-0E8B754325D1}" vid="{409323A1-E1E3-4D75-B807-18251A20EDD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89246cff-22c9-4738-b911-34a5f5db6fcd">
      <Terms xmlns="http://schemas.microsoft.com/office/infopath/2007/PartnerControls"/>
    </lcf76f155ced4ddcb4097134ff3c332f>
    <TaxCatchAll xmlns="768538c8-2d26-4aed-9458-acd53b28acc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D9B25955E85B46A4912CF3B3E64F6A" ma:contentTypeVersion="12" ma:contentTypeDescription="Create a new document." ma:contentTypeScope="" ma:versionID="958428d89de2b3e641d755bba9e3df22">
  <xsd:schema xmlns:xsd="http://www.w3.org/2001/XMLSchema" xmlns:xs="http://www.w3.org/2001/XMLSchema" xmlns:p="http://schemas.microsoft.com/office/2006/metadata/properties" xmlns:ns2="89246cff-22c9-4738-b911-34a5f5db6fcd" xmlns:ns3="768538c8-2d26-4aed-9458-acd53b28acc8" targetNamespace="http://schemas.microsoft.com/office/2006/metadata/properties" ma:root="true" ma:fieldsID="50f16ca357b47e8546b3652d1a663797" ns2:_="" ns3:_="">
    <xsd:import namespace="89246cff-22c9-4738-b911-34a5f5db6fcd"/>
    <xsd:import namespace="768538c8-2d26-4aed-9458-acd53b28ac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246cff-22c9-4738-b911-34a5f5db6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538c8-2d26-4aed-9458-acd53b28ac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c08ff98-afb4-4856-acbc-a34019e54c84}" ma:internalName="TaxCatchAll" ma:showField="CatchAllData" ma:web="768538c8-2d26-4aed-9458-acd53b28ac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29E492-E1D4-4EA3-8C0C-A90EAD89CAB2}">
  <ds:schemaRefs>
    <ds:schemaRef ds:uri="http://schemas.microsoft.com/sharepoint/v3/contenttype/forms"/>
  </ds:schemaRefs>
</ds:datastoreItem>
</file>

<file path=customXml/itemProps2.xml><?xml version="1.0" encoding="utf-8"?>
<ds:datastoreItem xmlns:ds="http://schemas.openxmlformats.org/officeDocument/2006/customXml" ds:itemID="{C7227D2E-80AC-451B-B4B5-47F31BB8B51E}">
  <ds:schemaRefs>
    <ds:schemaRef ds:uri="08a02cbf-a4ff-4703-947b-3045b9937cb4"/>
    <ds:schemaRef ds:uri="15f0281e-c283-4b39-b7e1-5fa1199527ae"/>
    <ds:schemaRef ds:uri="768538c8-2d26-4aed-9458-acd53b28acc8"/>
    <ds:schemaRef ds:uri="89246cff-22c9-4738-b911-34a5f5db6fcd"/>
    <ds:schemaRef ds:uri="cb609cd3-192f-4198-bc47-a008582efe92"/>
    <ds:schemaRef ds:uri="d900e117-17a0-4b24-9e47-511ef1d02c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31041D1-D351-4DAD-B4D5-1E7811302370}">
  <ds:schemaRefs>
    <ds:schemaRef ds:uri="768538c8-2d26-4aed-9458-acd53b28acc8"/>
    <ds:schemaRef ds:uri="89246cff-22c9-4738-b911-34a5f5db6f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Presentation Template</Template>
  <TotalTime>78</TotalTime>
  <Words>3383</Words>
  <Application>Microsoft Macintosh PowerPoint</Application>
  <PresentationFormat>Widescreen</PresentationFormat>
  <Paragraphs>289</Paragraphs>
  <Slides>22</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Courier New</vt:lpstr>
      <vt:lpstr>Helvetica Neue</vt:lpstr>
      <vt:lpstr>Open Sans</vt:lpstr>
      <vt:lpstr>Segoe UI</vt:lpstr>
      <vt:lpstr>Symbol</vt:lpstr>
      <vt:lpstr>Times</vt:lpstr>
      <vt:lpstr>Verdana</vt:lpstr>
      <vt:lpstr>Wingdings</vt:lpstr>
      <vt:lpstr>Presentation Template</vt:lpstr>
      <vt:lpstr>Title Page</vt:lpstr>
      <vt:lpstr>Agenda</vt:lpstr>
      <vt:lpstr>Program Overview</vt:lpstr>
      <vt:lpstr>Program Phases</vt:lpstr>
      <vt:lpstr>How does it work?</vt:lpstr>
      <vt:lpstr>SBIR Ignite vs. Mainline</vt:lpstr>
      <vt:lpstr>Recent Awards</vt:lpstr>
      <vt:lpstr>FY23 Awards Summary</vt:lpstr>
      <vt:lpstr>2022 Phase I &amp; II SBIR/STTR Awards </vt:lpstr>
      <vt:lpstr>Spotlight: 2022 Phase I Awardees</vt:lpstr>
      <vt:lpstr>2022 Post Phase II Highlights </vt:lpstr>
      <vt:lpstr>Spotlights</vt:lpstr>
      <vt:lpstr>SBIR/STTR Strategic Plan</vt:lpstr>
      <vt:lpstr>NASA Organizational Chart</vt:lpstr>
      <vt:lpstr>Spotlight: NASA SBIR Ignite</vt:lpstr>
      <vt:lpstr>Spotlight: MPLAN</vt:lpstr>
      <vt:lpstr>Success Stories: Infusion &amp; Commercialization </vt:lpstr>
      <vt:lpstr>PowerPoint Presentation</vt:lpstr>
      <vt:lpstr>SBIR Sequential Phase II: Technology for Gateway </vt:lpstr>
      <vt:lpstr> SBIR Sequential Phase II: Technology for VIPER </vt:lpstr>
      <vt:lpstr>We Promote Commercialization in the Marketplace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Jeimy Rodriguez</dc:creator>
  <cp:lastModifiedBy>Kessler, Jason L. (HQ-OA000)</cp:lastModifiedBy>
  <cp:revision>6</cp:revision>
  <cp:lastPrinted>2019-01-29T16:42:46Z</cp:lastPrinted>
  <dcterms:created xsi:type="dcterms:W3CDTF">2021-05-28T13:33:58Z</dcterms:created>
  <dcterms:modified xsi:type="dcterms:W3CDTF">2023-11-07T15:36:19Z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0x010100CFD9B25955E85B46A4912CF3B3E64F6A</vt:lpwstr>
  </property>
  <property fmtid="{D5CDD505-2E9C-101B-9397-08002B2CF9AE}" pid="3" name="MediaServiceImageTags">
    <vt:lpwstr/>
  </property>
</Properties>
</file>