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1058" r:id="rId2"/>
    <p:sldId id="1176" r:id="rId3"/>
    <p:sldId id="1188" r:id="rId4"/>
    <p:sldId id="1192" r:id="rId5"/>
    <p:sldId id="1210" r:id="rId6"/>
    <p:sldId id="1191" r:id="rId7"/>
    <p:sldId id="1211" r:id="rId8"/>
    <p:sldId id="1131" r:id="rId9"/>
    <p:sldId id="1190" r:id="rId10"/>
    <p:sldId id="1204" r:id="rId11"/>
    <p:sldId id="1203" r:id="rId12"/>
    <p:sldId id="1200" r:id="rId13"/>
    <p:sldId id="1207" r:id="rId14"/>
    <p:sldId id="1208" r:id="rId15"/>
    <p:sldId id="1201" r:id="rId16"/>
    <p:sldId id="1205" r:id="rId17"/>
    <p:sldId id="1206" r:id="rId18"/>
    <p:sldId id="1209" r:id="rId19"/>
    <p:sldId id="1154" r:id="rId2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490" autoAdjust="0"/>
  </p:normalViewPr>
  <p:slideViewPr>
    <p:cSldViewPr>
      <p:cViewPr varScale="1">
        <p:scale>
          <a:sx n="121" d="100"/>
          <a:sy n="121" d="100"/>
        </p:scale>
        <p:origin x="18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>
            <a:extLst>
              <a:ext uri="{FF2B5EF4-FFF2-40B4-BE49-F238E27FC236}">
                <a16:creationId xmlns:a16="http://schemas.microsoft.com/office/drawing/2014/main" id="{BB7CF763-40CC-C10B-CDF3-8A48DA3D69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0" tIns="47828" rIns="95650" bIns="4782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5459" name="Rectangle 3">
            <a:extLst>
              <a:ext uri="{FF2B5EF4-FFF2-40B4-BE49-F238E27FC236}">
                <a16:creationId xmlns:a16="http://schemas.microsoft.com/office/drawing/2014/main" id="{E2CFB6C2-BA71-DE62-4F88-F804001653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0" tIns="47828" rIns="95650" bIns="478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5460" name="Rectangle 4">
            <a:extLst>
              <a:ext uri="{FF2B5EF4-FFF2-40B4-BE49-F238E27FC236}">
                <a16:creationId xmlns:a16="http://schemas.microsoft.com/office/drawing/2014/main" id="{60873083-35FE-7C39-548E-FD1FBE0FC1B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0" tIns="47828" rIns="95650" bIns="4782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5461" name="Rectangle 5">
            <a:extLst>
              <a:ext uri="{FF2B5EF4-FFF2-40B4-BE49-F238E27FC236}">
                <a16:creationId xmlns:a16="http://schemas.microsoft.com/office/drawing/2014/main" id="{427332A9-D15B-C74C-99E4-7A2E1C21154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0" tIns="47828" rIns="95650" bIns="478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C593BA7-DB21-244D-9F8B-14A84EB0D4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43E58C4-284A-ECE2-C871-ABC996287E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6" tIns="48321" rIns="96636" bIns="48321" numCol="1" anchor="t" anchorCtr="0" compatLnSpc="1">
            <a:prstTxWarp prst="textNoShape">
              <a:avLst/>
            </a:prstTxWarp>
          </a:bodyPr>
          <a:lstStyle>
            <a:lvl1pPr defTabSz="966481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412AECD-9640-D672-A20A-63ADFBE65AA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6" tIns="48321" rIns="96636" bIns="48321" numCol="1" anchor="t" anchorCtr="0" compatLnSpc="1">
            <a:prstTxWarp prst="textNoShape">
              <a:avLst/>
            </a:prstTxWarp>
          </a:bodyPr>
          <a:lstStyle>
            <a:lvl1pPr algn="r" defTabSz="966481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BFA154C7-B61B-A27F-3F1B-55E008EE3E8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5B035FC-6C6F-119C-5C79-319724D0F19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6" tIns="48321" rIns="96636" bIns="483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8D51462-2FF5-20CA-00C8-994B34D09AA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6" tIns="48321" rIns="96636" bIns="48321" numCol="1" anchor="b" anchorCtr="0" compatLnSpc="1">
            <a:prstTxWarp prst="textNoShape">
              <a:avLst/>
            </a:prstTxWarp>
          </a:bodyPr>
          <a:lstStyle>
            <a:lvl1pPr defTabSz="966481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ECB4619C-E67C-8201-20A5-21A6C8414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36" tIns="48321" rIns="96636" bIns="48321" numCol="1" anchor="b" anchorCtr="0" compatLnSpc="1">
            <a:prstTxWarp prst="textNoShape">
              <a:avLst/>
            </a:prstTxWarp>
          </a:bodyPr>
          <a:lstStyle>
            <a:lvl1pPr algn="r" defTabSz="963613" eaLnBrk="1" hangingPunct="1">
              <a:defRPr sz="1300"/>
            </a:lvl1pPr>
          </a:lstStyle>
          <a:p>
            <a:pPr>
              <a:defRPr/>
            </a:pPr>
            <a:fld id="{3F704C64-77DA-F14F-80BF-E370CF75C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9A253394-EAF9-D2CD-DA10-6E3F1ABBF3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3BA5279-0657-3846-8C3F-5EA108F8E084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0527A88-81CF-A98B-E903-29F5C7120D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0068D25-F3C0-0E48-64C3-13C9080B4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715EB4F0-6CC1-129A-916A-BF79F7D328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0913886-5F12-1944-98BC-FDF9260564C0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6284F3C-2626-22C0-A23B-AA066FF6E4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3CFF13F-E778-7D5D-C39D-756514575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AE1E0CF1-9598-00BD-4C30-1F51B79A6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4E4EBC-6665-5146-9CD4-9B937BC20DBF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AD9359E9-0982-F00A-1773-E13ED6124B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8B5D88E-00EF-1586-FEDF-985167510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35E0C905-E78D-8446-13E4-F09138E525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0433B3F-ED91-2446-8D16-A6A7CB390C59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FBE026F7-8E20-A23A-8C72-3840BADD7C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C10B5F2-D5AC-8E34-7283-8507049AE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F1AA1E9-9C05-FC49-4795-1DC605EBD7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7013914-0853-3145-8FA1-7DC16BD99B26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111FE3B8-3F9E-80A3-48EA-C02DA7F0A7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7C597DB-DEA8-B4EE-3C78-F9CBBC0530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243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F1AA1E9-9C05-FC49-4795-1DC605EBD7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7013914-0853-3145-8FA1-7DC16BD99B26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111FE3B8-3F9E-80A3-48EA-C02DA7F0A7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7C597DB-DEA8-B4EE-3C78-F9CBBC0530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F1AA1E9-9C05-FC49-4795-1DC605EBD7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7013914-0853-3145-8FA1-7DC16BD99B26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111FE3B8-3F9E-80A3-48EA-C02DA7F0A7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7C597DB-DEA8-B4EE-3C78-F9CBBC0530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5562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992A19E0-FC5B-F64D-A2A8-20B01EC31D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818169-B12F-8249-B91E-69BD4C6A0A0B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699C04F2-A6D9-0928-6B85-C49B0C3B0F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917E691-403C-4AC9-5CA5-12D3DCBA4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1ABC243B-6E1E-E83B-0EB1-F7B196770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F4E98B-0386-9545-9278-88893DEE1168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5EBE7D61-7AF8-6360-33AE-E13AAA0D3F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1408379-B81F-5D51-BB38-1CF34A9F7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D0224B6F-035D-8C58-E7A5-8175398D5E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1DF16B3-7495-F84C-A333-020AF78F06A5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78D08EB8-EBF1-B5F3-49C5-FECA3ACE15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ADC5A45-2979-3C9A-9A59-E3584E7D5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B57D2990-F9EC-F20B-A786-119C0DBBFB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A74392F-FBCB-F842-AD58-1D41AB180B95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72816390-AF9C-CB0C-0C9E-A2B43AB466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4F48420-D566-54FC-3426-2DC358C32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7A93577-097A-C2A1-3DB8-4BBF936D8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AFDF4A9-4A22-BB41-A67C-201E2ED594CE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589D5F4-0351-5348-C1A6-EE9AA58C3E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32BCD83-4888-DDFB-9EAA-62B30EA73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7A93577-097A-C2A1-3DB8-4BBF936D8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AFDF4A9-4A22-BB41-A67C-201E2ED594CE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589D5F4-0351-5348-C1A6-EE9AA58C3E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32BCD83-4888-DDFB-9EAA-62B30EA73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162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7A93577-097A-C2A1-3DB8-4BBF936D8B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AFDF4A9-4A22-BB41-A67C-201E2ED594CE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589D5F4-0351-5348-C1A6-EE9AA58C3E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32BCD83-4888-DDFB-9EAA-62B30EA73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524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C6F540B1-FCDB-77C5-0B82-49390C0E7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803DDD-9717-384C-A2AC-68B7E3AA999E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24539CBB-FE22-3F6E-82F0-342E3F05A0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A443B61-1F1E-18AD-8199-A95A78E90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C6F540B1-FCDB-77C5-0B82-49390C0E7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803DDD-9717-384C-A2AC-68B7E3AA999E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24539CBB-FE22-3F6E-82F0-342E3F05A0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A443B61-1F1E-18AD-8199-A95A78E90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167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C6F540B1-FCDB-77C5-0B82-49390C0E7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803DDD-9717-384C-A2AC-68B7E3AA999E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24539CBB-FE22-3F6E-82F0-342E3F05A0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A443B61-1F1E-18AD-8199-A95A78E90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782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C6F540B1-FCDB-77C5-0B82-49390C0E78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7803DDD-9717-384C-A2AC-68B7E3AA999E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24539CBB-FE22-3F6E-82F0-342E3F05A0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A443B61-1F1E-18AD-8199-A95A78E90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050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13C45DBE-4866-645E-2FE0-D20157260F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74700" indent="-298450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9380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70050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47888" indent="-238125" defTabSz="9588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050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2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194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76688" indent="-238125" defTabSz="9588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A5D0B57-26DD-3A4A-997D-7A2282899D5E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8C06D286-2805-8B0D-8CA0-FEBF20E947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E0C2EA83-D1F6-58B1-E9A7-13BCAB1CC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3075"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EC2A0E-ECFB-6D5C-4A8C-21B96D3266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9835965-95AE-84A0-35F2-B1BE5F502A1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6D502-8032-7A45-918F-719550B1BE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608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30B3ED7-90FC-11F8-64E7-ABACC6B223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973B70-6297-1942-E903-C6C8D3E335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D348F-D393-5A4B-83F3-5D743340C4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772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B8F25D-0ED2-C5A2-CB4B-2E7E4D833D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14CBB4C-5FA4-4024-B35B-80D831B46F9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966E8-A343-DC47-9704-CCE13DE68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55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1E10B-12F4-350E-ED81-9FD77A526C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91807B-809F-5021-E5B5-C05654F78A5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B1622-B74F-2E40-BE08-1A312BC635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7297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A521B21-D864-6D8A-59C7-8040BEB783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7DA543D4-B1C6-DF43-524E-8801170BB5E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D495C-C42D-1540-A1B2-A1303E333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474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A92498A-8E2B-F2E6-360F-1195D486CB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B15FAEE-0F76-713C-D6B6-864A7CF4F4A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A6BFB-9826-7D4C-AC7A-293FB69EB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743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67A3FA-0171-3C93-54C4-01021BBF67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22249DE-3BBB-A110-0F84-101CDEC802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9E6CD-C7B1-A743-9282-C496BDF4CF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868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>
            <a:extLst>
              <a:ext uri="{FF2B5EF4-FFF2-40B4-BE49-F238E27FC236}">
                <a16:creationId xmlns:a16="http://schemas.microsoft.com/office/drawing/2014/main" id="{8712770D-CF79-AAB7-FFB9-39BFF19C2E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6CD0AD-BE07-BC1F-FEF1-C0C9FD8DAE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05F7D-F058-8FA5-37B1-9E6894C1A1C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B5A61-BD73-8F47-A067-25FED61EB9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707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>
            <a:extLst>
              <a:ext uri="{FF2B5EF4-FFF2-40B4-BE49-F238E27FC236}">
                <a16:creationId xmlns:a16="http://schemas.microsoft.com/office/drawing/2014/main" id="{34BE1C4E-5CBA-1F27-7143-3F617C54E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8FC284-7626-938D-8AD0-AB40D3693F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6A5B5A-7524-D723-B86C-31C6B33E25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2F7A0-3B50-8348-829F-4EA4F77A6A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68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1FDC94F2-96FC-37D0-EEB7-6D9BE5480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7A1BD-D6AF-F3CE-2C36-E456F7439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378417-B5BB-EB05-A753-A43EED25DD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DD54A-8409-7840-8CD0-A4FE22A98B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61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02628D28-BAEF-C70C-F120-EE7253AC3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7CC17-C2B5-58E9-9BB5-B98DBCF8D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8AA849-A66D-C080-3641-D7FC278B23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EC4F-5B4B-4A49-BF33-B054813EE4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04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40010B51-87FF-0C27-A11B-198C737E3F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0414ED-1B41-945B-EA49-A8D996A4C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A07AAE-3093-DABC-BAB5-FCD4CC94140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8C9E9-7A77-9147-B33C-DCB17C8481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583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>
            <a:extLst>
              <a:ext uri="{FF2B5EF4-FFF2-40B4-BE49-F238E27FC236}">
                <a16:creationId xmlns:a16="http://schemas.microsoft.com/office/drawing/2014/main" id="{E11676F5-C602-2ACE-279E-79E838D1F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12C182-AE14-B22A-C9A9-DB60D1C2A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ED746CC-7DF8-4B79-819F-4900BB02780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385B6-A357-504A-AB63-9F80753BF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810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>
            <a:extLst>
              <a:ext uri="{FF2B5EF4-FFF2-40B4-BE49-F238E27FC236}">
                <a16:creationId xmlns:a16="http://schemas.microsoft.com/office/drawing/2014/main" id="{9F489707-EACE-A38E-A74C-22B6319895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9E6D05C-BE58-CDCD-025E-EEEE19CC3F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92723-5BD1-E9C2-A2BA-E44B855C758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FAD82-03F9-8841-9A61-52BFFB23B9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401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>
            <a:extLst>
              <a:ext uri="{FF2B5EF4-FFF2-40B4-BE49-F238E27FC236}">
                <a16:creationId xmlns:a16="http://schemas.microsoft.com/office/drawing/2014/main" id="{7162DC9B-4E8A-3E50-2C89-4F68CA81C6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9460A38-0E72-01BC-1E89-1B8DE174D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D5C530-5422-BCCC-65D5-7CF466B9C6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65058-217E-4848-B9A4-C148E154A8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553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83C25C77-A964-913C-9DB6-55D2A1ADA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70EBEC8-F3E4-446B-BC89-5117B88143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227EEF-64E1-40EC-D568-11183CB37F6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9186B-E0E8-3C47-B5F1-2C15DF80EF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3951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66E2737F-32CA-02FF-12DD-5B3198FB5E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350"/>
            <a:ext cx="90011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0DF26-0CEC-4694-76BE-C8FEB54D6E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EA1554-BCB4-84A3-A9E6-486DA832B36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915C6-2247-C841-96BD-D8681527F9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09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E03593B-F5FA-A635-DB0D-5D943C178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DDD4872-BD45-B58D-BF00-B8322B27A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7EB6C11-BA75-C870-DE91-B6B166E797F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6CB00D8-3DD5-69BC-774C-DE2B868E02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9280750-4545-E04C-911E-97F066A25C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579BF438-BD97-05FF-D289-A9973729507C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6350"/>
            <a:ext cx="90011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" descr="C:\Users\houdrari\Desktop\houdrari\Desktop\Desktop\JPSS VIIRS F2\VCST Assginments\Reports Templates\NASA_logo.jpg">
            <a:extLst>
              <a:ext uri="{FF2B5EF4-FFF2-40B4-BE49-F238E27FC236}">
                <a16:creationId xmlns:a16="http://schemas.microsoft.com/office/drawing/2014/main" id="{4EB291F9-A41C-107A-2870-EFD5B249C2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8890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2">
            <a:extLst>
              <a:ext uri="{FF2B5EF4-FFF2-40B4-BE49-F238E27FC236}">
                <a16:creationId xmlns:a16="http://schemas.microsoft.com/office/drawing/2014/main" id="{A8986A2D-1780-D151-A808-0AAC5911CC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0"/>
            <a:ext cx="266700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2">
            <a:extLst>
              <a:ext uri="{FF2B5EF4-FFF2-40B4-BE49-F238E27FC236}">
                <a16:creationId xmlns:a16="http://schemas.microsoft.com/office/drawing/2014/main" id="{42AA4A0D-E7D1-1E7B-2D03-708B59029E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41AF4E-9CB9-6948-8FC1-8A49F5B305B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21506" name="AutoShape 2">
            <a:extLst>
              <a:ext uri="{FF2B5EF4-FFF2-40B4-BE49-F238E27FC236}">
                <a16:creationId xmlns:a16="http://schemas.microsoft.com/office/drawing/2014/main" id="{2491C222-578E-1B78-F7FC-905F2DC9E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848600" cy="4259372"/>
          </a:xfrm>
          <a:prstGeom prst="roundRect">
            <a:avLst>
              <a:gd name="adj" fmla="val 27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1000"/>
              </a:lnSpc>
              <a:spcBef>
                <a:spcPct val="0"/>
              </a:spcBef>
              <a:buClr>
                <a:srgbClr val="0000CC"/>
              </a:buClr>
              <a:buFontTx/>
              <a:buNone/>
            </a:pPr>
            <a:r>
              <a:rPr lang="en-US" altLang="en-US" b="1" dirty="0">
                <a:solidFill>
                  <a:srgbClr val="0000FF"/>
                </a:solidFill>
              </a:rPr>
              <a:t>PACE OCI Response Versus Scan Angle Measurement from Pre-launch Testing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800" b="1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Jeff McIntire</a:t>
            </a:r>
            <a:r>
              <a:rPr lang="en-US" altLang="en-US" sz="1800" baseline="30000" dirty="0">
                <a:solidFill>
                  <a:srgbClr val="0000FF"/>
                </a:solidFill>
              </a:rPr>
              <a:t>1</a:t>
            </a:r>
            <a:r>
              <a:rPr lang="en-US" altLang="en-US" sz="1800" dirty="0"/>
              <a:t>, Eugene Waluschka</a:t>
            </a:r>
            <a:r>
              <a:rPr lang="en-US" altLang="en-US" sz="1800" baseline="30000" dirty="0">
                <a:solidFill>
                  <a:srgbClr val="0000FF"/>
                </a:solidFill>
              </a:rPr>
              <a:t>2</a:t>
            </a:r>
            <a:r>
              <a:rPr lang="en-US" altLang="en-US" sz="1800" dirty="0"/>
              <a:t>, Gerhard Meister</a:t>
            </a:r>
            <a:r>
              <a:rPr lang="en-US" altLang="en-US" sz="1800" baseline="30000" dirty="0">
                <a:solidFill>
                  <a:srgbClr val="0000FF"/>
                </a:solidFill>
              </a:rPr>
              <a:t>3</a:t>
            </a:r>
            <a:r>
              <a:rPr lang="en-US" altLang="en-US" sz="1800" dirty="0"/>
              <a:t>, Joseph Knuble</a:t>
            </a:r>
            <a:r>
              <a:rPr lang="en-US" altLang="en-US" sz="1800" baseline="30000" dirty="0">
                <a:solidFill>
                  <a:srgbClr val="0000FF"/>
                </a:solidFill>
              </a:rPr>
              <a:t>3</a:t>
            </a:r>
            <a:r>
              <a:rPr lang="en-US" altLang="en-US" sz="1800" dirty="0"/>
              <a:t> and William B Cook</a:t>
            </a:r>
            <a:r>
              <a:rPr lang="en-US" altLang="en-US" sz="1800" baseline="30000" dirty="0">
                <a:solidFill>
                  <a:srgbClr val="0000FF"/>
                </a:solidFill>
              </a:rPr>
              <a:t>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aseline="30000" dirty="0">
                <a:solidFill>
                  <a:srgbClr val="0000FF"/>
                </a:solidFill>
              </a:rPr>
              <a:t>1</a:t>
            </a:r>
            <a:r>
              <a:rPr lang="en-US" altLang="en-US" sz="1800" dirty="0"/>
              <a:t>SSAI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aseline="30000" dirty="0">
                <a:solidFill>
                  <a:srgbClr val="0000FF"/>
                </a:solidFill>
              </a:rPr>
              <a:t>2</a:t>
            </a:r>
            <a:r>
              <a:rPr lang="en-US" altLang="en-US" sz="1800" dirty="0"/>
              <a:t>Stellar Solutions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aseline="30000" dirty="0">
                <a:solidFill>
                  <a:srgbClr val="0000FF"/>
                </a:solidFill>
              </a:rPr>
              <a:t>3</a:t>
            </a:r>
            <a:r>
              <a:rPr lang="en-US" altLang="en-US" sz="1800" dirty="0"/>
              <a:t>NASA GSFC</a:t>
            </a:r>
            <a:endParaRPr lang="en-GB" altLang="en-US" sz="2000" b="1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00FF"/>
                </a:solidFill>
              </a:rPr>
              <a:t>International Ocean Colour Science Meeting 2023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00FF"/>
                </a:solidFill>
              </a:rPr>
              <a:t>St Petersburg, FL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FF"/>
                </a:solidFill>
              </a:rPr>
              <a:t>November 14, 2023</a:t>
            </a:r>
            <a:endParaRPr lang="en-GB" altLang="en-US" sz="20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4">
            <a:extLst>
              <a:ext uri="{FF2B5EF4-FFF2-40B4-BE49-F238E27FC236}">
                <a16:creationId xmlns:a16="http://schemas.microsoft.com/office/drawing/2014/main" id="{173BFFC6-C3CE-BC35-556C-87C20761BF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776A3B-BF61-914F-981A-DC1177EA3E9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F69193A2-4E59-77D3-A5CD-684A8F1B5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Overview</a:t>
            </a:r>
          </a:p>
        </p:txBody>
      </p:sp>
      <p:sp>
        <p:nvSpPr>
          <p:cNvPr id="6148" name="AutoShape 6">
            <a:extLst>
              <a:ext uri="{FF2B5EF4-FFF2-40B4-BE49-F238E27FC236}">
                <a16:creationId xmlns:a16="http://schemas.microsoft.com/office/drawing/2014/main" id="{DAB7270A-2E15-08C8-72AB-A276D265B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090613"/>
            <a:ext cx="8458200" cy="5615342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</a:t>
            </a:r>
            <a:r>
              <a:rPr lang="en-US" altLang="en-US" sz="1800" b="1" dirty="0">
                <a:solidFill>
                  <a:srgbClr val="FFFF00"/>
                </a:solidFill>
              </a:rPr>
              <a:t>PACE OCI response versus scan angle (RVS) measurements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Characterized at the NASA GSFC facility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	Measured in 2022 for the flight unit (early 2022 and late 2022)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	Tested under ambient conditions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FFFFFF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b="1" dirty="0">
                <a:solidFill>
                  <a:srgbClr val="FFFF00"/>
                </a:solidFill>
              </a:rPr>
              <a:t>Purpose</a:t>
            </a:r>
          </a:p>
          <a:p>
            <a:pPr marL="914400" indent="-91440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To characterize the reflectance change with scan angle for OCI, which is necessary to correct the TOA radiance and reflectance products accurately</a:t>
            </a:r>
          </a:p>
          <a:p>
            <a:pPr marL="914400" indent="-914400" algn="just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 dirty="0">
              <a:solidFill>
                <a:srgbClr val="FFFFFF"/>
              </a:solidFill>
            </a:endParaRPr>
          </a:p>
          <a:p>
            <a:pPr marL="914400" indent="-91440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b="1" dirty="0">
                <a:solidFill>
                  <a:srgbClr val="FFFF00"/>
                </a:solidFill>
              </a:rPr>
              <a:t>Test</a:t>
            </a:r>
          </a:p>
          <a:p>
            <a:pPr marL="914400" indent="-91440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Observe an extended white light source at various scan angles and measure the OCI response</a:t>
            </a:r>
          </a:p>
          <a:p>
            <a:pPr marL="914400" indent="-91440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b="1" dirty="0">
                <a:solidFill>
                  <a:srgbClr val="FFFF00"/>
                </a:solidFill>
              </a:rPr>
              <a:t>Analysis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Perform data quality checks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Determine the variation in reflectance with scan angle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Determine the total uncertainty for the correction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800" dirty="0">
                <a:solidFill>
                  <a:srgbClr val="FFFFFF"/>
                </a:solidFill>
              </a:rPr>
              <a:t>		Compare to sensor design requirements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4">
            <a:extLst>
              <a:ext uri="{FF2B5EF4-FFF2-40B4-BE49-F238E27FC236}">
                <a16:creationId xmlns:a16="http://schemas.microsoft.com/office/drawing/2014/main" id="{09ACB70A-0A65-19D9-8072-5CBFB5A3B8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868316-36FD-0C4B-8878-03184F3F080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63C2652D-DC7E-5D9A-763F-1E6D990D7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OCI Overview (I)</a:t>
            </a:r>
          </a:p>
        </p:txBody>
      </p:sp>
      <p:sp>
        <p:nvSpPr>
          <p:cNvPr id="25603" name="AutoShape 6">
            <a:extLst>
              <a:ext uri="{FF2B5EF4-FFF2-40B4-BE49-F238E27FC236}">
                <a16:creationId xmlns:a16="http://schemas.microsoft.com/office/drawing/2014/main" id="{194D4527-259B-9FC3-F78D-EFDD2C042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990600"/>
            <a:ext cx="8763000" cy="2822575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</a:rPr>
              <a:t>	</a:t>
            </a:r>
            <a:r>
              <a:rPr lang="en-US" altLang="en-US" sz="1600" b="1">
                <a:solidFill>
                  <a:srgbClr val="FFFF00"/>
                </a:solidFill>
              </a:rPr>
              <a:t>OCI Instrument Overview – Next Generation NASA Ocean Color Instrument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</a:rPr>
              <a:t>		</a:t>
            </a:r>
            <a:r>
              <a:rPr lang="en-US" altLang="en-US" sz="1600" b="1">
                <a:solidFill>
                  <a:srgbClr val="FFFF00"/>
                </a:solidFill>
              </a:rPr>
              <a:t>OCI is a grating spectrometer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</a:rPr>
              <a:t>			</a:t>
            </a:r>
            <a:r>
              <a:rPr lang="en-US" altLang="en-US" sz="1600">
                <a:solidFill>
                  <a:srgbClr val="FFFFFF"/>
                </a:solidFill>
              </a:rPr>
              <a:t>Hyperspectral coverage from ~315 nm to 895 nm with 5 nm bandwidth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	Two gratings direct light onto two CCDs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Additional channels in the SWIR (InGaAs or HgCdTe)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	940, 1038, 1250, 1378, 1615, 2130, and 2260 nm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</a:rPr>
              <a:t>		</a:t>
            </a:r>
            <a:r>
              <a:rPr lang="en-US" altLang="en-US" sz="1600" b="1">
                <a:solidFill>
                  <a:srgbClr val="FFFF00"/>
                </a:solidFill>
              </a:rPr>
              <a:t>OCI has a rotating telescope to scan the Earth in the cross-track direction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</a:rPr>
              <a:t>			</a:t>
            </a:r>
            <a:r>
              <a:rPr lang="en-US" altLang="en-US" sz="1600">
                <a:solidFill>
                  <a:srgbClr val="FFFFFF"/>
                </a:solidFill>
              </a:rPr>
              <a:t>SeaWiFS and VIIRS heritage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Half Angle Mirror (HAM) rotates at half the speed of the telescope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Slit after the HAM is imaged onto the CCDs or SWIR detectors</a:t>
            </a:r>
          </a:p>
        </p:txBody>
      </p:sp>
      <p:pic>
        <p:nvPicPr>
          <p:cNvPr id="25604" name="Picture 1">
            <a:extLst>
              <a:ext uri="{FF2B5EF4-FFF2-40B4-BE49-F238E27FC236}">
                <a16:creationId xmlns:a16="http://schemas.microsoft.com/office/drawing/2014/main" id="{DA560EEB-E996-D10E-C873-42A60B41D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038600"/>
            <a:ext cx="38544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">
            <a:extLst>
              <a:ext uri="{FF2B5EF4-FFF2-40B4-BE49-F238E27FC236}">
                <a16:creationId xmlns:a16="http://schemas.microsoft.com/office/drawing/2014/main" id="{1D1B058B-FEF8-5774-12B5-98A4E4BFE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38600"/>
            <a:ext cx="3702050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4">
            <a:extLst>
              <a:ext uri="{FF2B5EF4-FFF2-40B4-BE49-F238E27FC236}">
                <a16:creationId xmlns:a16="http://schemas.microsoft.com/office/drawing/2014/main" id="{77D1BB71-89BC-4C84-6DFB-75017200A7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3FF950-FDA6-6C46-ACF0-3C77333E147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3CE48786-C3F1-56D2-7F70-5AAC31B5D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OCI Overview (II)</a:t>
            </a:r>
          </a:p>
        </p:txBody>
      </p:sp>
      <p:sp>
        <p:nvSpPr>
          <p:cNvPr id="27651" name="AutoShape 6">
            <a:extLst>
              <a:ext uri="{FF2B5EF4-FFF2-40B4-BE49-F238E27FC236}">
                <a16:creationId xmlns:a16="http://schemas.microsoft.com/office/drawing/2014/main" id="{01C7B322-7E27-E9B5-6E18-7049AA19E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942975"/>
            <a:ext cx="8763000" cy="3095625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</a:t>
            </a:r>
            <a:r>
              <a:rPr lang="en-US" altLang="en-US" sz="1600" b="1">
                <a:solidFill>
                  <a:srgbClr val="FFFF00"/>
                </a:solidFill>
              </a:rPr>
              <a:t>CCDs have variable spatial and spectral aggregation schemes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An 8 x 8 array of physical pixels is combined into a science pixel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	About 1050 meter square ground footprint at nadir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TDI is used in the spatial direction to increase the signal to noise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	16 science pixels are summed as the image moves along the slit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</a:t>
            </a:r>
            <a:r>
              <a:rPr lang="en-US" altLang="en-US" sz="1600" b="1">
                <a:solidFill>
                  <a:srgbClr val="FFFF00"/>
                </a:solidFill>
              </a:rPr>
              <a:t>OCI can operate in a number of different sensor modes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Science, solar cal, lunar cal, Earth cal, engineering, and snapshot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Science is the nominal mode measuring a ±56.5 degree off nadir swath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Dark view is included in almost all modes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</a:t>
            </a:r>
            <a:r>
              <a:rPr lang="en-US" altLang="en-US" sz="1600" b="1">
                <a:solidFill>
                  <a:srgbClr val="FFFF00"/>
                </a:solidFill>
              </a:rPr>
              <a:t>Solar cal view at -90 degrees off nadir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	Diffuser assembly has 3 diffusers (daily, monthly, and dim)</a:t>
            </a:r>
          </a:p>
        </p:txBody>
      </p:sp>
      <p:sp>
        <p:nvSpPr>
          <p:cNvPr id="27652" name="TextBox 2">
            <a:extLst>
              <a:ext uri="{FF2B5EF4-FFF2-40B4-BE49-F238E27FC236}">
                <a16:creationId xmlns:a16="http://schemas.microsoft.com/office/drawing/2014/main" id="{20C8297E-CA14-3916-8B57-C87A4019C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425950"/>
            <a:ext cx="3238500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Eric T. Gorman, et al., "The NASA Plankton, Aerosol, Cloud, ocean Ecosystem (PACE) mission: an emerging era of global, hyperspectral Earth system remote sensing," </a:t>
            </a:r>
            <a:r>
              <a:rPr lang="en-US" altLang="en-US" sz="1600" i="1">
                <a:solidFill>
                  <a:srgbClr val="FF0000"/>
                </a:solidFill>
              </a:rPr>
              <a:t>Proc. SPIE 11151, Sensors, Systems, and Next-Generation Satellites XXIII, 111510G</a:t>
            </a:r>
            <a:r>
              <a:rPr lang="en-US" altLang="en-US" sz="1600">
                <a:solidFill>
                  <a:srgbClr val="FF0000"/>
                </a:solidFill>
              </a:rPr>
              <a:t> (10 October 2019)</a:t>
            </a:r>
          </a:p>
        </p:txBody>
      </p:sp>
      <p:pic>
        <p:nvPicPr>
          <p:cNvPr id="27653" name="Picture 1">
            <a:extLst>
              <a:ext uri="{FF2B5EF4-FFF2-40B4-BE49-F238E27FC236}">
                <a16:creationId xmlns:a16="http://schemas.microsoft.com/office/drawing/2014/main" id="{A4F90800-DD2F-9F67-1A46-1DE4C2D70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4038600"/>
            <a:ext cx="55784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4">
            <a:extLst>
              <a:ext uri="{FF2B5EF4-FFF2-40B4-BE49-F238E27FC236}">
                <a16:creationId xmlns:a16="http://schemas.microsoft.com/office/drawing/2014/main" id="{06C7FAE5-6983-6FBA-9ADE-1D70FAD4FC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31656" y="63119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0AC0A4-44C9-4247-8F3E-EF1913F3C46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2CF30E8-25E2-F242-DA56-F0DB24321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OCI Calibration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6" name="AutoShape 6">
                <a:extLst>
                  <a:ext uri="{FF2B5EF4-FFF2-40B4-BE49-F238E27FC236}">
                    <a16:creationId xmlns:a16="http://schemas.microsoft.com/office/drawing/2014/main" id="{3CEA6369-4E16-7752-FCFA-34FED3F80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500" y="990600"/>
                <a:ext cx="8763000" cy="3808110"/>
              </a:xfrm>
              <a:prstGeom prst="roundRect">
                <a:avLst>
                  <a:gd name="adj" fmla="val 16616"/>
                </a:avLst>
              </a:prstGeom>
              <a:solidFill>
                <a:srgbClr val="3333CC"/>
              </a:solidFill>
              <a:ln w="126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 lIns="90360" tIns="44280" rIns="90360" bIns="4428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US" altLang="en-US" sz="1600" b="1" dirty="0">
                    <a:solidFill>
                      <a:srgbClr val="FFFF00"/>
                    </a:solidFill>
                  </a:rPr>
                  <a:t>OCI Calibration Equation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Convert OCI digital counts to TOA radiance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K</a:t>
                </a:r>
                <a:r>
                  <a:rPr lang="en-US" altLang="en-US" sz="1600" baseline="-25000" dirty="0">
                    <a:solidFill>
                      <a:srgbClr val="FFFFFF"/>
                    </a:solidFill>
                  </a:rPr>
                  <a:t>1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radiometric gain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	Measured pre-launch; updated on-orbit via vicarious calibration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K</a:t>
                </a:r>
                <a:r>
                  <a:rPr lang="en-US" altLang="en-US" sz="1600" baseline="-25000" dirty="0">
                    <a:solidFill>
                      <a:srgbClr val="FFFFFF"/>
                    </a:solidFill>
                  </a:rPr>
                  <a:t>2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time dependent drift in the gain on-orbit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K</a:t>
                </a:r>
                <a:r>
                  <a:rPr lang="en-US" altLang="en-US" sz="1600" baseline="-25000" dirty="0">
                    <a:solidFill>
                      <a:srgbClr val="FFFFFF"/>
                    </a:solidFill>
                  </a:rPr>
                  <a:t>3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temperature dependence of the gain; measured pre-launch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K</a:t>
                </a:r>
                <a:r>
                  <a:rPr lang="en-US" altLang="en-US" sz="1600" baseline="-25000" dirty="0">
                    <a:solidFill>
                      <a:srgbClr val="FFFFFF"/>
                    </a:solidFill>
                  </a:rPr>
                  <a:t>4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RVS; measured pre-launch 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K</a:t>
                </a:r>
                <a:r>
                  <a:rPr lang="en-US" altLang="en-US" sz="1600" baseline="-25000" dirty="0">
                    <a:solidFill>
                      <a:srgbClr val="FFFFFF"/>
                    </a:solidFill>
                  </a:rPr>
                  <a:t>5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linearity correction; measured pre-launch 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</a:t>
                </a:r>
                <a:r>
                  <a:rPr lang="en-US" altLang="en-US" sz="1600" dirty="0" err="1">
                    <a:solidFill>
                      <a:srgbClr val="FFFFFF"/>
                    </a:solidFill>
                  </a:rPr>
                  <a:t>K</a:t>
                </a:r>
                <a:r>
                  <a:rPr lang="en-US" altLang="en-US" sz="1600" baseline="-25000" dirty="0" err="1">
                    <a:solidFill>
                      <a:srgbClr val="FFFFFF"/>
                    </a:solidFill>
                  </a:rPr>
                  <a:t>p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polarization correction; measured pre-launch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</a:t>
                </a:r>
                <a:r>
                  <a:rPr lang="en-US" altLang="en-US" sz="1600" dirty="0" err="1">
                    <a:solidFill>
                      <a:srgbClr val="FFFFFF"/>
                    </a:solidFill>
                  </a:rPr>
                  <a:t>dn</a:t>
                </a:r>
                <a:r>
                  <a:rPr lang="en-US" altLang="en-US" sz="1600" dirty="0">
                    <a:solidFill>
                      <a:srgbClr val="FFFFFF"/>
                    </a:solidFill>
                  </a:rPr>
                  <a:t> is the offset corrected digital counts from OCI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en-US" sz="1600" dirty="0">
                    <a:solidFill>
                      <a:srgbClr val="FFFFFF"/>
                    </a:solidFill>
                  </a:rPr>
                  <a:t>		L is the TOA radiance</a:t>
                </a: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endParaRPr lang="en-US" altLang="en-US" sz="1600" dirty="0">
                  <a:solidFill>
                    <a:srgbClr val="FFFFFF"/>
                  </a:solidFill>
                </a:endParaRP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altLang="en-US" sz="2400" b="0" i="1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2400" b="0" i="1" smtClean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en-US" sz="2400" b="0" i="1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𝑑𝑛</m:t>
                      </m:r>
                    </m:oMath>
                  </m:oMathPara>
                </a14:m>
                <a:endParaRPr lang="en-US" altLang="en-US" sz="2400" dirty="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8196" name="AutoShape 6">
                <a:extLst>
                  <a:ext uri="{FF2B5EF4-FFF2-40B4-BE49-F238E27FC236}">
                    <a16:creationId xmlns:a16="http://schemas.microsoft.com/office/drawing/2014/main" id="{3CEA6369-4E16-7752-FCFA-34FED3F809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" y="990600"/>
                <a:ext cx="8763000" cy="3808110"/>
              </a:xfrm>
              <a:prstGeom prst="roundRect">
                <a:avLst>
                  <a:gd name="adj" fmla="val 16616"/>
                </a:avLst>
              </a:prstGeom>
              <a:blipFill>
                <a:blip r:embed="rId3"/>
                <a:stretch>
                  <a:fillRect/>
                </a:stretch>
              </a:blipFill>
              <a:ln w="126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174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4">
            <a:extLst>
              <a:ext uri="{FF2B5EF4-FFF2-40B4-BE49-F238E27FC236}">
                <a16:creationId xmlns:a16="http://schemas.microsoft.com/office/drawing/2014/main" id="{06C7FAE5-6983-6FBA-9ADE-1D70FAD4FC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31656" y="63119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0AC0A4-44C9-4247-8F3E-EF1913F3C46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2CF30E8-25E2-F242-DA56-F0DB24321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Test Setup</a:t>
            </a:r>
          </a:p>
        </p:txBody>
      </p:sp>
      <p:sp>
        <p:nvSpPr>
          <p:cNvPr id="8196" name="AutoShape 6">
            <a:extLst>
              <a:ext uri="{FF2B5EF4-FFF2-40B4-BE49-F238E27FC236}">
                <a16:creationId xmlns:a16="http://schemas.microsoft.com/office/drawing/2014/main" id="{3CEA6369-4E16-7752-FCFA-34FED3F80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990600"/>
            <a:ext cx="8763000" cy="173342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solidFill>
                  <a:srgbClr val="FFFF00"/>
                </a:solidFill>
              </a:rPr>
              <a:t>OCI Test Setup</a:t>
            </a:r>
          </a:p>
          <a:p>
            <a:pPr marL="285750" indent="-285750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OCI was positioned on a rotary table with the scan plane perpendicular to gravity</a:t>
            </a:r>
          </a:p>
          <a:p>
            <a:pPr marL="285750" indent="-285750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OCI was rotated such that it views an integrating sphere at a series of discrete scan angles</a:t>
            </a:r>
          </a:p>
          <a:p>
            <a:pPr marL="285750" indent="-285750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Ground support equipment will provide source and environment information during the test	</a:t>
            </a:r>
          </a:p>
          <a:p>
            <a:pPr marL="285750" indent="-285750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Nominal OCI position on the rotating table obscures the solar calibration view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     OCI was repositioned on the table to measure the solar calibration view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DC4C475-099B-DDBA-3124-913C1339B38D}"/>
              </a:ext>
            </a:extLst>
          </p:cNvPr>
          <p:cNvSpPr/>
          <p:nvPr/>
        </p:nvSpPr>
        <p:spPr>
          <a:xfrm>
            <a:off x="479292" y="3612761"/>
            <a:ext cx="2273300" cy="23352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7E390EC-8930-3158-6242-E42C89C5CC60}"/>
              </a:ext>
            </a:extLst>
          </p:cNvPr>
          <p:cNvCxnSpPr>
            <a:cxnSpLocks/>
          </p:cNvCxnSpPr>
          <p:nvPr/>
        </p:nvCxnSpPr>
        <p:spPr>
          <a:xfrm>
            <a:off x="6740525" y="5639375"/>
            <a:ext cx="709613" cy="0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00FB59-7ADE-0492-7797-1E3649EA8FFB}"/>
              </a:ext>
            </a:extLst>
          </p:cNvPr>
          <p:cNvCxnSpPr>
            <a:cxnSpLocks/>
          </p:cNvCxnSpPr>
          <p:nvPr/>
        </p:nvCxnSpPr>
        <p:spPr>
          <a:xfrm flipV="1">
            <a:off x="6781800" y="5077400"/>
            <a:ext cx="0" cy="581025"/>
          </a:xfrm>
          <a:prstGeom prst="straightConnector1">
            <a:avLst/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3" name="TextBox 4">
            <a:extLst>
              <a:ext uri="{FF2B5EF4-FFF2-40B4-BE49-F238E27FC236}">
                <a16:creationId xmlns:a16="http://schemas.microsoft.com/office/drawing/2014/main" id="{D175A6BF-9AB9-21EE-9359-F014F337E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5156775"/>
            <a:ext cx="15319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F0"/>
                </a:solidFill>
              </a:rPr>
              <a:t>Scan Plane</a:t>
            </a:r>
          </a:p>
        </p:txBody>
      </p:sp>
      <p:sp>
        <p:nvSpPr>
          <p:cNvPr id="29704" name="TextBox 5">
            <a:extLst>
              <a:ext uri="{FF2B5EF4-FFF2-40B4-BE49-F238E27FC236}">
                <a16:creationId xmlns:a16="http://schemas.microsoft.com/office/drawing/2014/main" id="{BE4278A8-B264-B040-1ED2-6C9BA17C4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238" y="4275466"/>
            <a:ext cx="850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F0"/>
                </a:solidFill>
              </a:rPr>
              <a:t>Light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2C6DEB-BEAE-A30B-A822-56B8E78F700C}"/>
              </a:ext>
            </a:extLst>
          </p:cNvPr>
          <p:cNvSpPr/>
          <p:nvPr/>
        </p:nvSpPr>
        <p:spPr>
          <a:xfrm>
            <a:off x="2309680" y="4104886"/>
            <a:ext cx="430212" cy="1241425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C10A3CA-B9A8-A9A1-64DE-2074CE893E85}"/>
              </a:ext>
            </a:extLst>
          </p:cNvPr>
          <p:cNvCxnSpPr>
            <a:cxnSpLocks/>
          </p:cNvCxnSpPr>
          <p:nvPr/>
        </p:nvCxnSpPr>
        <p:spPr>
          <a:xfrm>
            <a:off x="2883485" y="4724400"/>
            <a:ext cx="313631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0" name="TextBox 11">
            <a:extLst>
              <a:ext uri="{FF2B5EF4-FFF2-40B4-BE49-F238E27FC236}">
                <a16:creationId xmlns:a16="http://schemas.microsoft.com/office/drawing/2014/main" id="{0DBA4DF5-CCE5-EF1A-0C16-7797AA981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142" y="4285861"/>
            <a:ext cx="15541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F0"/>
                </a:solidFill>
              </a:rPr>
              <a:t>Integrating Sphere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AE94DD-1EBE-6138-C0F9-DC486E2F70C7}"/>
              </a:ext>
            </a:extLst>
          </p:cNvPr>
          <p:cNvSpPr/>
          <p:nvPr/>
        </p:nvSpPr>
        <p:spPr>
          <a:xfrm>
            <a:off x="6172200" y="3383538"/>
            <a:ext cx="2562225" cy="271621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12" name="TextBox 13">
            <a:extLst>
              <a:ext uri="{FF2B5EF4-FFF2-40B4-BE49-F238E27FC236}">
                <a16:creationId xmlns:a16="http://schemas.microsoft.com/office/drawing/2014/main" id="{0A3F1A55-9A66-2E96-3125-17EC9827E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7238" y="4466213"/>
            <a:ext cx="517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B0F0"/>
                </a:solidFill>
              </a:rPr>
              <a:t>OCI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99BFD42-4B30-46D1-52D8-03B17FA63F34}"/>
              </a:ext>
            </a:extLst>
          </p:cNvPr>
          <p:cNvSpPr/>
          <p:nvPr/>
        </p:nvSpPr>
        <p:spPr>
          <a:xfrm>
            <a:off x="6426200" y="3775650"/>
            <a:ext cx="2073275" cy="2052638"/>
          </a:xfrm>
          <a:prstGeom prst="roundRect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14" name="TextBox 15">
            <a:extLst>
              <a:ext uri="{FF2B5EF4-FFF2-40B4-BE49-F238E27FC236}">
                <a16:creationId xmlns:a16="http://schemas.microsoft.com/office/drawing/2014/main" id="{3E7AEF18-A297-EDD2-1530-5CFCE7629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0" y="3374013"/>
            <a:ext cx="1831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F0"/>
                </a:solidFill>
              </a:rPr>
              <a:t>Rotary Table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A78E17E-164C-3498-1557-E1B0910C5584}"/>
              </a:ext>
            </a:extLst>
          </p:cNvPr>
          <p:cNvSpPr/>
          <p:nvPr/>
        </p:nvSpPr>
        <p:spPr>
          <a:xfrm>
            <a:off x="3543300" y="6308725"/>
            <a:ext cx="388938" cy="441325"/>
          </a:xfrm>
          <a:prstGeom prst="ellipse">
            <a:avLst/>
          </a:pr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5D762F-1099-B940-BA94-8411EC04CF10}"/>
              </a:ext>
            </a:extLst>
          </p:cNvPr>
          <p:cNvCxnSpPr>
            <a:stCxn id="17" idx="1"/>
            <a:endCxn id="17" idx="5"/>
          </p:cNvCxnSpPr>
          <p:nvPr/>
        </p:nvCxnSpPr>
        <p:spPr>
          <a:xfrm>
            <a:off x="3600450" y="6373813"/>
            <a:ext cx="274638" cy="31115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9A16B0-5E7A-EC32-B553-265DEEBF83F1}"/>
              </a:ext>
            </a:extLst>
          </p:cNvPr>
          <p:cNvCxnSpPr>
            <a:cxnSpLocks/>
            <a:endCxn id="17" idx="7"/>
          </p:cNvCxnSpPr>
          <p:nvPr/>
        </p:nvCxnSpPr>
        <p:spPr>
          <a:xfrm flipV="1">
            <a:off x="3603625" y="6373813"/>
            <a:ext cx="271463" cy="333375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18" name="TextBox 20">
            <a:extLst>
              <a:ext uri="{FF2B5EF4-FFF2-40B4-BE49-F238E27FC236}">
                <a16:creationId xmlns:a16="http://schemas.microsoft.com/office/drawing/2014/main" id="{EF20BDEF-1081-7EE3-F055-C9C1BEB43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6297613"/>
            <a:ext cx="1531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B0F0"/>
                </a:solidFill>
              </a:rPr>
              <a:t>Gravity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4">
            <a:extLst>
              <a:ext uri="{FF2B5EF4-FFF2-40B4-BE49-F238E27FC236}">
                <a16:creationId xmlns:a16="http://schemas.microsoft.com/office/drawing/2014/main" id="{06C7FAE5-6983-6FBA-9ADE-1D70FAD4FC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31656" y="63119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0AC0A4-44C9-4247-8F3E-EF1913F3C46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2CF30E8-25E2-F242-DA56-F0DB24321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OCI Test Setup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78886F-460C-18B0-6C31-BA639265A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27232"/>
            <a:ext cx="7772400" cy="508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8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4">
            <a:extLst>
              <a:ext uri="{FF2B5EF4-FFF2-40B4-BE49-F238E27FC236}">
                <a16:creationId xmlns:a16="http://schemas.microsoft.com/office/drawing/2014/main" id="{AB47B2ED-0469-498D-B7BF-5E165D0F1D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47D011-F7B7-C841-AE06-A07DF273AE6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85E42116-7CB1-1C7D-8894-36C6314051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Ground Support Equipment</a:t>
            </a:r>
          </a:p>
        </p:txBody>
      </p:sp>
      <p:sp>
        <p:nvSpPr>
          <p:cNvPr id="8196" name="AutoShape 6">
            <a:extLst>
              <a:ext uri="{FF2B5EF4-FFF2-40B4-BE49-F238E27FC236}">
                <a16:creationId xmlns:a16="http://schemas.microsoft.com/office/drawing/2014/main" id="{E8702AFB-95FD-C515-2E58-A1718D13F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990600"/>
            <a:ext cx="8763000" cy="4185163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solidFill>
                  <a:srgbClr val="FFFF00"/>
                </a:solidFill>
              </a:rPr>
              <a:t>Ground Support Equipment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en-US" altLang="en-US" sz="1600" b="1" dirty="0">
              <a:solidFill>
                <a:srgbClr val="FFFFFF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solidFill>
                  <a:srgbClr val="FFFF00"/>
                </a:solidFill>
              </a:rPr>
              <a:t>Integrating sphere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20 inch integrating sphere with an 8 inch circular aperture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Sources used to illuminate the sphere: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Energetiq EQ-400 source 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150 Watt halogen lamp at 50%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Sphere aperture </a:t>
            </a:r>
            <a:r>
              <a:rPr lang="en-US" altLang="en-US" sz="1600" dirty="0">
                <a:solidFill>
                  <a:schemeClr val="bg1"/>
                </a:solidFill>
              </a:rPr>
              <a:t>was 47 inches </a:t>
            </a:r>
            <a:r>
              <a:rPr lang="en-US" altLang="en-US" sz="1600" dirty="0">
                <a:solidFill>
                  <a:srgbClr val="FFFFFF"/>
                </a:solidFill>
              </a:rPr>
              <a:t>from the OCI telescope aperture in ambient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A SR-4500 radiometer was used to measure the source radiance in real-time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Temperature / Humidity monitors measured the laboratory conditions in real-time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solidFill>
                  <a:srgbClr val="FFFF00"/>
                </a:solidFill>
              </a:rPr>
              <a:t>Rotating table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Rotated to view the sphere at different scan angles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To view the solar calibration angle, OCI repositioned on the rotating table</a:t>
            </a:r>
          </a:p>
          <a:p>
            <a:pPr lvl="1" indent="0" algn="just" eaLnBrk="1" hangingPunct="1">
              <a:spcBef>
                <a:spcPct val="0"/>
              </a:spcBef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A riser was installed between the table and OCI</a:t>
            </a:r>
          </a:p>
          <a:p>
            <a:pPr lvl="1" indent="0" algn="just" eaLnBrk="1" hangingPunct="1">
              <a:spcBef>
                <a:spcPct val="0"/>
              </a:spcBef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The rotation axis of OCI was no longer coincident with the table rotation axis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4">
            <a:extLst>
              <a:ext uri="{FF2B5EF4-FFF2-40B4-BE49-F238E27FC236}">
                <a16:creationId xmlns:a16="http://schemas.microsoft.com/office/drawing/2014/main" id="{2E34AE53-F04C-0354-AA10-72D797F2B3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7F6DFC-0094-FE4A-AAAE-73E1934D096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057188EB-5B52-0B58-DE29-F0E056687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Test</a:t>
            </a:r>
          </a:p>
        </p:txBody>
      </p:sp>
      <p:sp>
        <p:nvSpPr>
          <p:cNvPr id="8196" name="AutoShape 6">
            <a:extLst>
              <a:ext uri="{FF2B5EF4-FFF2-40B4-BE49-F238E27FC236}">
                <a16:creationId xmlns:a16="http://schemas.microsoft.com/office/drawing/2014/main" id="{981E78A3-AFFE-53D3-98C0-8DF66916F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990600"/>
            <a:ext cx="8991600" cy="554723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wrap="square"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b="1" dirty="0">
                <a:solidFill>
                  <a:srgbClr val="FFFF00"/>
                </a:solidFill>
              </a:rPr>
              <a:t>Test Description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Data taken in 8x4 mode (full spatial aggregation and some spectral aggregation)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Data was taken at a series of scan angles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13 discrete scan angles in the science view (±56.5 degrees off nadir)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	Each measurement was repeated 3 times (0 degrees 4 times)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Two scan angles measured in the solar </a:t>
            </a:r>
            <a:r>
              <a:rPr lang="en-US" altLang="en-US" sz="1600" dirty="0" err="1">
                <a:solidFill>
                  <a:srgbClr val="FFFFFF"/>
                </a:solidFill>
              </a:rPr>
              <a:t>cal</a:t>
            </a:r>
            <a:r>
              <a:rPr lang="en-US" altLang="en-US" sz="1600" dirty="0">
                <a:solidFill>
                  <a:srgbClr val="FFFFFF"/>
                </a:solidFill>
              </a:rPr>
              <a:t> configuration 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	-90 and -51 degrees off nadir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		Solar diffuser assembly was not installed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OCI took data for about 35 seconds for every measurement (~200 rotations of the telescope)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Dark offset was measured inside the drum for rotating tests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Early 2022 test measured under ambient conditions</a:t>
            </a:r>
          </a:p>
          <a:p>
            <a:pPr lvl="1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HgCdTe bands were not cooled; measured on a single MCE side</a:t>
            </a:r>
          </a:p>
          <a:p>
            <a:pPr lvl="1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SCA measurements were taken</a:t>
            </a:r>
          </a:p>
          <a:p>
            <a:pPr lvl="1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Discovered that MCE side may influence path, especially for SWIR bands</a:t>
            </a:r>
          </a:p>
          <a:p>
            <a:pPr marL="285750" indent="-28575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Late 2022 test measured under ambient conditions (retest)</a:t>
            </a:r>
            <a:endParaRPr lang="en-US" altLang="en-US" sz="800" dirty="0">
              <a:solidFill>
                <a:srgbClr val="FFFFFF"/>
              </a:solidFill>
            </a:endParaRPr>
          </a:p>
          <a:p>
            <a:pPr lvl="1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HgCdTe bands were not cooled, measured on both MCE sides</a:t>
            </a:r>
          </a:p>
          <a:p>
            <a:pPr lvl="1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No SCA measurement were taken</a:t>
            </a:r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Combine late 2022 test data with early 2022 SCA measurements to get final RVS</a:t>
            </a:r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HgCdTe bands RVS was modelled from 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bands </a:t>
            </a:r>
          </a:p>
          <a:p>
            <a:pPr lvl="1" indent="0" algn="just" eaLnBrk="1" hangingPunct="1">
              <a:spcBef>
                <a:spcPct val="0"/>
              </a:spcBef>
              <a:buNone/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Based on fiber position and component measurements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4">
            <a:extLst>
              <a:ext uri="{FF2B5EF4-FFF2-40B4-BE49-F238E27FC236}">
                <a16:creationId xmlns:a16="http://schemas.microsoft.com/office/drawing/2014/main" id="{7E80CE9C-9DC2-5492-FF84-7C4217DA17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AE75D6-6843-444E-8AA0-C59E0465397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AEE9F084-3B50-5AA2-C90F-4683D5CB3A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35843" name="AutoShape 6">
            <a:extLst>
              <a:ext uri="{FF2B5EF4-FFF2-40B4-BE49-F238E27FC236}">
                <a16:creationId xmlns:a16="http://schemas.microsoft.com/office/drawing/2014/main" id="{34E0A6DF-E845-EA85-3F70-048C9BACE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461013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Test Data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Plot: scan profile -- OCI’s footprint moves across the source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“Flat top” when footprint is fully within the source aperture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Determine centroid of scan profile, select pixel range around centroid for processing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Average over selected pixels, then drift correct for lamp drift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F0C71F-97FD-440E-FF2E-A98EAAF72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178844" y="1250158"/>
            <a:ext cx="4329112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4">
            <a:extLst>
              <a:ext uri="{FF2B5EF4-FFF2-40B4-BE49-F238E27FC236}">
                <a16:creationId xmlns:a16="http://schemas.microsoft.com/office/drawing/2014/main" id="{FE0CE62A-F3ED-3254-CF29-E13678504C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80351F-B931-9245-A3A3-080449C158E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B307EF7-7E73-834B-D379-4803E5DF5A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RVS Fitting</a:t>
            </a:r>
          </a:p>
        </p:txBody>
      </p:sp>
      <p:sp>
        <p:nvSpPr>
          <p:cNvPr id="37891" name="AutoShape 6">
            <a:extLst>
              <a:ext uri="{FF2B5EF4-FFF2-40B4-BE49-F238E27FC236}">
                <a16:creationId xmlns:a16="http://schemas.microsoft.com/office/drawing/2014/main" id="{3686967A-965C-3D9D-9CDF-7FC17F9DD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18859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RVS Fitting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OCI data plotted (symbols) with fits (lines)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Fourth order polynomial fits the data pretty well (SCA angle not always consistent)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Initially quadratic polynomial was used, but asymmetry was observed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439211-C067-0A8D-F7CA-7DF296CD0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5766" y="2301766"/>
            <a:ext cx="4603531" cy="45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89AF47-2638-2351-343E-A604F4F6C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56232" y="2296513"/>
            <a:ext cx="4603531" cy="457200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4">
            <a:extLst>
              <a:ext uri="{FF2B5EF4-FFF2-40B4-BE49-F238E27FC236}">
                <a16:creationId xmlns:a16="http://schemas.microsoft.com/office/drawing/2014/main" id="{35593160-9F94-DE31-3361-BE87D6D61D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366331-B3DE-5F41-8EDE-A28D4F6EA2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EBFECED6-57CB-0DE7-5B0A-BF8D000A2E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RVS Fitting</a:t>
            </a:r>
          </a:p>
        </p:txBody>
      </p:sp>
      <p:sp>
        <p:nvSpPr>
          <p:cNvPr id="39939" name="AutoShape 6">
            <a:extLst>
              <a:ext uri="{FF2B5EF4-FFF2-40B4-BE49-F238E27FC236}">
                <a16:creationId xmlns:a16="http://schemas.microsoft.com/office/drawing/2014/main" id="{8BE01582-0508-D6AA-CF68-C7BB30715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18859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RVS Fitting –- Hyperspectral Bands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Left plot: blue FPA RVS; right plot: red FPA RVS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Plots show change in RVS with wavelength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RVS is generally small (less than 1%), but can be as high as 2.5%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CDD45-C19C-E599-24CF-3D3A6CE28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437" y="2299438"/>
            <a:ext cx="4546438" cy="4570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A6CEF7-899A-C544-D7A0-A9411C9DE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37008" y="2329333"/>
            <a:ext cx="4463659" cy="459367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4">
            <a:extLst>
              <a:ext uri="{FF2B5EF4-FFF2-40B4-BE49-F238E27FC236}">
                <a16:creationId xmlns:a16="http://schemas.microsoft.com/office/drawing/2014/main" id="{35593160-9F94-DE31-3361-BE87D6D61D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366331-B3DE-5F41-8EDE-A28D4F6EA2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EBFECED6-57CB-0DE7-5B0A-BF8D000A2E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RVS Fitting</a:t>
            </a:r>
          </a:p>
        </p:txBody>
      </p:sp>
      <p:sp>
        <p:nvSpPr>
          <p:cNvPr id="39939" name="AutoShape 6">
            <a:extLst>
              <a:ext uri="{FF2B5EF4-FFF2-40B4-BE49-F238E27FC236}">
                <a16:creationId xmlns:a16="http://schemas.microsoft.com/office/drawing/2014/main" id="{8BE01582-0508-D6AA-CF68-C7BB30715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461013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RVS Fitting –- SWIR Bands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Left plot: 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RVS; right plot: HgCdTe RVS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Plots show change in RVS with wavelength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RVS varies with position on MLA; can be small or up to 3%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HgCdTe RVS modelled from component RVS and 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RVS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87E84A-648F-6C1A-5536-6EF625A5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373" y="2374028"/>
            <a:ext cx="4443252" cy="45719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373D06-A496-D7CB-6EBB-C9DC08641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45004" y="2365391"/>
            <a:ext cx="4412849" cy="455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2719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4">
            <a:extLst>
              <a:ext uri="{FF2B5EF4-FFF2-40B4-BE49-F238E27FC236}">
                <a16:creationId xmlns:a16="http://schemas.microsoft.com/office/drawing/2014/main" id="{35593160-9F94-DE31-3361-BE87D6D61D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366331-B3DE-5F41-8EDE-A28D4F6EA2C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EBFECED6-57CB-0DE7-5B0A-BF8D000A2E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RVS Fitting</a:t>
            </a:r>
          </a:p>
        </p:txBody>
      </p:sp>
      <p:sp>
        <p:nvSpPr>
          <p:cNvPr id="39939" name="AutoShape 6">
            <a:extLst>
              <a:ext uri="{FF2B5EF4-FFF2-40B4-BE49-F238E27FC236}">
                <a16:creationId xmlns:a16="http://schemas.microsoft.com/office/drawing/2014/main" id="{8BE01582-0508-D6AA-CF68-C7BB30715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18859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RVS Fitting –- SWIR Bands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Left plot: 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RVS; right plot: HgCdTe RVS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Plots show change in RVS with wavelength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RVS is generally small (less than 1%), but can be as high as 2.5%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564D98-C1F1-15E4-3643-E5918F865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0112" y="2265890"/>
            <a:ext cx="4646382" cy="4537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9E1F09-2F93-9D7D-C64B-BB52F8359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527582" y="2256037"/>
            <a:ext cx="4649009" cy="456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6247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4">
            <a:extLst>
              <a:ext uri="{FF2B5EF4-FFF2-40B4-BE49-F238E27FC236}">
                <a16:creationId xmlns:a16="http://schemas.microsoft.com/office/drawing/2014/main" id="{7E8D3F11-152F-5913-7E96-91CCB290F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2E3A5A-604D-5E4E-A0B2-71DC9855C6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94727AC-DC11-6950-D7E9-CF8D6CBA9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Maximum RVS Variation</a:t>
            </a:r>
          </a:p>
        </p:txBody>
      </p:sp>
      <p:sp>
        <p:nvSpPr>
          <p:cNvPr id="41987" name="AutoShape 6">
            <a:extLst>
              <a:ext uri="{FF2B5EF4-FFF2-40B4-BE49-F238E27FC236}">
                <a16:creationId xmlns:a16="http://schemas.microsoft.com/office/drawing/2014/main" id="{B7580AB4-5453-1CA8-077E-4EC717352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460500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Maximum RVS Variation over Scan Range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Upper plot: blue FPA; Middle plot: red FPA; Lower plot: SWIR FPA (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only)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Black line – design requirement (5%)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Variation larger in blue (350 – 450 nm) with up to 2.5%; SWIR bands also as high as 2%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Most bands are below 1%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62EA09-448D-3BA4-E511-E7999F0B4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76501" y="1219202"/>
            <a:ext cx="4419599" cy="6858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4">
            <a:extLst>
              <a:ext uri="{FF2B5EF4-FFF2-40B4-BE49-F238E27FC236}">
                <a16:creationId xmlns:a16="http://schemas.microsoft.com/office/drawing/2014/main" id="{7E8D3F11-152F-5913-7E96-91CCB290F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2E3A5A-604D-5E4E-A0B2-71DC9855C6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94727AC-DC11-6950-D7E9-CF8D6CBA9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Maximum RVS Variation</a:t>
            </a:r>
          </a:p>
        </p:txBody>
      </p:sp>
      <p:sp>
        <p:nvSpPr>
          <p:cNvPr id="41987" name="AutoShape 6">
            <a:extLst>
              <a:ext uri="{FF2B5EF4-FFF2-40B4-BE49-F238E27FC236}">
                <a16:creationId xmlns:a16="http://schemas.microsoft.com/office/drawing/2014/main" id="{B7580AB4-5453-1CA8-077E-4EC717352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461013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Maximum RVS Variation per Degree Scan Angle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Upper plot: blue FPA; Middle plot: red FPA; Lower plot: SWIR FPA (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only)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Black line – design requirement (0.5%)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Variation larger in blue (350 – 450 nm) with up to 0.1%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Most bands showed very low variation per degree scan angle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9B3C9B-A91C-BA57-942F-D6507E344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00300" y="1257300"/>
            <a:ext cx="4343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38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4">
            <a:extLst>
              <a:ext uri="{FF2B5EF4-FFF2-40B4-BE49-F238E27FC236}">
                <a16:creationId xmlns:a16="http://schemas.microsoft.com/office/drawing/2014/main" id="{7E8D3F11-152F-5913-7E96-91CCB290F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2E3A5A-604D-5E4E-A0B2-71DC9855C6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94727AC-DC11-6950-D7E9-CF8D6CBA9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RVS Uncertainty</a:t>
            </a:r>
          </a:p>
        </p:txBody>
      </p:sp>
      <p:sp>
        <p:nvSpPr>
          <p:cNvPr id="41987" name="AutoShape 6">
            <a:extLst>
              <a:ext uri="{FF2B5EF4-FFF2-40B4-BE49-F238E27FC236}">
                <a16:creationId xmlns:a16="http://schemas.microsoft.com/office/drawing/2014/main" id="{B7580AB4-5453-1CA8-077E-4EC717352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18859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Maximum RVS Uncertainty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Upper plot: blue FPA; Middle plot: red FPA; Lower plot: SWIR FPA (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only)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	Black line – design requirement (0.11% above 400 nm; 0.17 below 400 nm)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FFFF"/>
                </a:solidFill>
              </a:rPr>
              <a:t>		Uncertainties usually in the 0.02 % range, except below 340 nm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7474E1-B063-039A-1B43-7C192FEA8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37481" y="1103829"/>
            <a:ext cx="46976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7910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4">
            <a:extLst>
              <a:ext uri="{FF2B5EF4-FFF2-40B4-BE49-F238E27FC236}">
                <a16:creationId xmlns:a16="http://schemas.microsoft.com/office/drawing/2014/main" id="{7E8D3F11-152F-5913-7E96-91CCB290F1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2E3A5A-604D-5E4E-A0B2-71DC9855C6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94727AC-DC11-6950-D7E9-CF8D6CBA9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 dirty="0">
                <a:solidFill>
                  <a:srgbClr val="0000FF"/>
                </a:solidFill>
              </a:rPr>
              <a:t>RVS Uncertainty</a:t>
            </a:r>
          </a:p>
        </p:txBody>
      </p:sp>
      <p:sp>
        <p:nvSpPr>
          <p:cNvPr id="41987" name="AutoShape 6">
            <a:extLst>
              <a:ext uri="{FF2B5EF4-FFF2-40B4-BE49-F238E27FC236}">
                <a16:creationId xmlns:a16="http://schemas.microsoft.com/office/drawing/2014/main" id="{B7580AB4-5453-1CA8-077E-4EC717352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8153400" cy="118859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00"/>
                </a:solidFill>
              </a:rPr>
              <a:t>Maximum RVS Uncertainty – HgCdTe Bands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FFFFFF"/>
                </a:solidFill>
              </a:rPr>
              <a:t>	</a:t>
            </a:r>
            <a:r>
              <a:rPr lang="en-US" altLang="en-US" sz="1600" dirty="0">
                <a:solidFill>
                  <a:srgbClr val="FFFFFF"/>
                </a:solidFill>
              </a:rPr>
              <a:t>	Table shows the uncertainties in the optical model, maximum uncertainty in the </a:t>
            </a:r>
            <a:r>
              <a:rPr lang="en-US" altLang="en-US" sz="1600" dirty="0" err="1">
                <a:solidFill>
                  <a:srgbClr val="FFFFFF"/>
                </a:solidFill>
              </a:rPr>
              <a:t>InGaAs</a:t>
            </a:r>
            <a:r>
              <a:rPr lang="en-US" altLang="en-US" sz="1600" dirty="0">
                <a:solidFill>
                  <a:srgbClr val="FFFFFF"/>
                </a:solidFill>
              </a:rPr>
              <a:t> bands, and </a:t>
            </a:r>
            <a:r>
              <a:rPr lang="en-US" sz="1600" dirty="0">
                <a:solidFill>
                  <a:schemeClr val="bg1"/>
                </a:solidFill>
                <a:effectLst/>
                <a:latin typeface="+mn-lt"/>
              </a:rPr>
              <a:t>prediction error for the 1378nm from the 940nm measurements. The Total uncertainty is the RSS of the three contributors.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73D0E7-A4A7-611E-2D32-99DE95335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113397"/>
              </p:ext>
            </p:extLst>
          </p:nvPr>
        </p:nvGraphicFramePr>
        <p:xfrm>
          <a:off x="1524000" y="25019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65674219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631108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353505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45466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1615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2130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2260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2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71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InGaAs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940 / 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09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1392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0BE99DF-78EE-0186-D2BA-D116BCBCE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393000"/>
              </p:ext>
            </p:extLst>
          </p:nvPr>
        </p:nvGraphicFramePr>
        <p:xfrm>
          <a:off x="1497724" y="4859142"/>
          <a:ext cx="6096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66343772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39104238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816791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7922448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89179661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382610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1038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1250 nm 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1250 nm 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1378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58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94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54059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4">
            <a:extLst>
              <a:ext uri="{FF2B5EF4-FFF2-40B4-BE49-F238E27FC236}">
                <a16:creationId xmlns:a16="http://schemas.microsoft.com/office/drawing/2014/main" id="{B3FF7C0F-5E22-848A-B943-E8A4889AF0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19513D-A829-4C40-8799-6F135E0D088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FBB42B5B-A679-8E78-E06C-AD747BFEB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defTabSz="1006475" eaLnBrk="1" hangingPunct="1"/>
            <a:r>
              <a:rPr lang="en-US" altLang="en-US" sz="3200" b="1">
                <a:solidFill>
                  <a:srgbClr val="0000FF"/>
                </a:solidFill>
              </a:rPr>
              <a:t>Conclusions</a:t>
            </a:r>
          </a:p>
        </p:txBody>
      </p:sp>
      <p:sp>
        <p:nvSpPr>
          <p:cNvPr id="18436" name="AutoShape 6">
            <a:extLst>
              <a:ext uri="{FF2B5EF4-FFF2-40B4-BE49-F238E27FC236}">
                <a16:creationId xmlns:a16="http://schemas.microsoft.com/office/drawing/2014/main" id="{3EFAC966-88A2-DAF9-63AD-6B1E3880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1311275"/>
            <a:ext cx="8458200" cy="1733550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en-US" altLang="en-US" sz="1600" b="1" dirty="0">
                <a:solidFill>
                  <a:srgbClr val="FFFF00"/>
                </a:solidFill>
              </a:rPr>
              <a:t>OCI RVS testing was completed and was successful</a:t>
            </a:r>
          </a:p>
          <a:p>
            <a:pPr algn="just" eaLnBrk="1" hangingPunct="1">
              <a:defRPr/>
            </a:pPr>
            <a:endParaRPr lang="en-US" altLang="en-US" sz="1600" dirty="0">
              <a:solidFill>
                <a:srgbClr val="FFFFFF"/>
              </a:solidFill>
            </a:endParaRPr>
          </a:p>
          <a:p>
            <a:pPr marL="457200" indent="-914400" algn="just" eaLnBrk="1" hangingPunct="1">
              <a:defRPr/>
            </a:pPr>
            <a:r>
              <a:rPr lang="en-US" altLang="en-US" sz="1600" dirty="0">
                <a:solidFill>
                  <a:srgbClr val="FFFF00"/>
                </a:solidFill>
              </a:rPr>
              <a:t>RVS and uncertainty were measured</a:t>
            </a:r>
          </a:p>
          <a:p>
            <a:pPr marL="457200" indent="-914400" algn="just" eaLnBrk="1" hangingPunct="1"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Included all bands over a range of scan angles</a:t>
            </a:r>
          </a:p>
          <a:p>
            <a:pPr marL="457200" indent="-914400" algn="just" eaLnBrk="1" hangingPunct="1"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Tables were delivered for use in on-orbit corrections</a:t>
            </a:r>
          </a:p>
          <a:p>
            <a:pPr marL="457200" indent="-914400" algn="just" eaLnBrk="1" hangingPunct="1">
              <a:defRPr/>
            </a:pPr>
            <a:r>
              <a:rPr lang="en-US" altLang="en-US" sz="1600" dirty="0">
                <a:solidFill>
                  <a:srgbClr val="FFFFFF"/>
                </a:solidFill>
              </a:rPr>
              <a:t>		Design requirements were met, indicating expected on-orbit performance will be good</a:t>
            </a:r>
          </a:p>
        </p:txBody>
      </p:sp>
      <p:sp>
        <p:nvSpPr>
          <p:cNvPr id="50180" name="AutoShape 6">
            <a:extLst>
              <a:ext uri="{FF2B5EF4-FFF2-40B4-BE49-F238E27FC236}">
                <a16:creationId xmlns:a16="http://schemas.microsoft.com/office/drawing/2014/main" id="{A71FFC68-DC52-F3F9-FFFB-A22740E13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260850"/>
            <a:ext cx="4419600" cy="915988"/>
          </a:xfrm>
          <a:prstGeom prst="roundRect">
            <a:avLst>
              <a:gd name="adj" fmla="val 16616"/>
            </a:avLst>
          </a:prstGeom>
          <a:solidFill>
            <a:srgbClr val="3333CC"/>
          </a:solidFill>
          <a:ln w="12600">
            <a:solidFill>
              <a:srgbClr val="000000"/>
            </a:solidFill>
            <a:miter lim="800000"/>
            <a:headEnd/>
            <a:tailEnd/>
          </a:ln>
        </p:spPr>
        <p:txBody>
          <a:bodyPr lIns="90360" tIns="44280" rIns="90360" bIns="44280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FFFFFF"/>
                </a:solidFill>
              </a:rPr>
              <a:t>	</a:t>
            </a:r>
            <a:r>
              <a:rPr lang="en-US" altLang="en-US" sz="1600">
                <a:solidFill>
                  <a:srgbClr val="FFFFFF"/>
                </a:solidFill>
              </a:rPr>
              <a:t>Acknowledgements: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OCI Calibration Working Group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FF"/>
                </a:solidFill>
              </a:rPr>
              <a:t>		OCI Test Team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99918</TotalTime>
  <Words>1741</Words>
  <Application>Microsoft Macintosh PowerPoint</Application>
  <PresentationFormat>On-screen Show (4:3)</PresentationFormat>
  <Paragraphs>242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Cambria Math</vt:lpstr>
      <vt:lpstr>Times New Roman</vt:lpstr>
      <vt:lpstr>Wingdings</vt:lpstr>
      <vt:lpstr>Default Design</vt:lpstr>
      <vt:lpstr>PowerPoint Presentation</vt:lpstr>
      <vt:lpstr>Overview</vt:lpstr>
      <vt:lpstr>OCI Overview (I)</vt:lpstr>
      <vt:lpstr>OCI Overview (II)</vt:lpstr>
      <vt:lpstr>OCI Calibration</vt:lpstr>
      <vt:lpstr>Test Setup</vt:lpstr>
      <vt:lpstr>OCI Test Setup</vt:lpstr>
      <vt:lpstr>Ground Support Equipment</vt:lpstr>
      <vt:lpstr>Test</vt:lpstr>
      <vt:lpstr>Test Data</vt:lpstr>
      <vt:lpstr>RVS Fitting</vt:lpstr>
      <vt:lpstr>RVS Fitting</vt:lpstr>
      <vt:lpstr>RVS Fitting</vt:lpstr>
      <vt:lpstr>RVS Fitting</vt:lpstr>
      <vt:lpstr>Maximum RVS Variation</vt:lpstr>
      <vt:lpstr>Maximum RVS Variation</vt:lpstr>
      <vt:lpstr>RVS Uncertainty</vt:lpstr>
      <vt:lpstr>RVS Uncertainty</vt:lpstr>
      <vt:lpstr>Conclusions</vt:lpstr>
    </vt:vector>
  </TitlesOfParts>
  <Company>SSAI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SSAI User</dc:creator>
  <cp:lastModifiedBy>Mcintire, Jeffrey W. (GSFC-616.0)[SCIENCE SYSTEMS AND APPLICATIONS INC]</cp:lastModifiedBy>
  <cp:revision>2723</cp:revision>
  <cp:lastPrinted>2017-07-20T19:24:50Z</cp:lastPrinted>
  <dcterms:created xsi:type="dcterms:W3CDTF">2008-01-17T18:02:48Z</dcterms:created>
  <dcterms:modified xsi:type="dcterms:W3CDTF">2023-10-26T20:37:01Z</dcterms:modified>
</cp:coreProperties>
</file>