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6"/>
  </p:notesMasterIdLst>
  <p:sldIdLst>
    <p:sldId id="265" r:id="rId5"/>
  </p:sldIdLst>
  <p:sldSz cx="21031200" cy="27432000"/>
  <p:notesSz cx="6858000" cy="9144000"/>
  <p:defaultTextStyle>
    <a:defPPr>
      <a:defRPr lang="en-US"/>
    </a:defPPr>
    <a:lvl1pPr marL="0" algn="l" defTabSz="1383819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1pPr>
    <a:lvl2pPr marL="1383819" algn="l" defTabSz="1383819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2pPr>
    <a:lvl3pPr marL="2767643" algn="l" defTabSz="1383819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3pPr>
    <a:lvl4pPr marL="4151462" algn="l" defTabSz="1383819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4pPr>
    <a:lvl5pPr marL="5535286" algn="l" defTabSz="1383819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5pPr>
    <a:lvl6pPr marL="6919105" algn="l" defTabSz="1383819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6pPr>
    <a:lvl7pPr marL="8302930" algn="l" defTabSz="1383819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7pPr>
    <a:lvl8pPr marL="9686748" algn="l" defTabSz="1383819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8pPr>
    <a:lvl9pPr marL="11070573" algn="l" defTabSz="1383819" rtl="0" eaLnBrk="1" latinLnBrk="0" hangingPunct="1">
      <a:defRPr sz="5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40">
          <p15:clr>
            <a:srgbClr val="A4A3A4"/>
          </p15:clr>
        </p15:guide>
        <p15:guide id="2" pos="6624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4525FA1-EE15-9036-CC2A-F16E87B1F78C}" name="Hammerschmidt, Mark M. (JSC-EG111)" initials="MH" userId="S::mhammers@ndc.nasa.gov::d03f3fe5-0345-431c-b92e-f3597a52082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3123"/>
    <a:srgbClr val="6F6F6F"/>
    <a:srgbClr val="931521"/>
    <a:srgbClr val="B0CAEA"/>
    <a:srgbClr val="08121E"/>
    <a:srgbClr val="004080"/>
    <a:srgbClr val="8D2015"/>
    <a:srgbClr val="A23B2A"/>
    <a:srgbClr val="520F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09040D-F433-71E7-A268-4A209A535442}" v="4" dt="2023-11-08T12:39:49.227"/>
    <p1510:client id="{B4794754-4AF2-30B6-C8F2-35109AD0CC1C}" v="108" dt="2023-11-07T17:35:11.431"/>
    <p1510:client id="{DC63FE5C-BC71-408B-B734-D1049352D6F3}" v="16" dt="2023-11-08T15:20:38.3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 autoAdjust="0"/>
    <p:restoredTop sz="94677"/>
  </p:normalViewPr>
  <p:slideViewPr>
    <p:cSldViewPr snapToGrid="0" snapToObjects="1">
      <p:cViewPr>
        <p:scale>
          <a:sx n="60" d="100"/>
          <a:sy n="60" d="100"/>
        </p:scale>
        <p:origin x="444" y="-1872"/>
      </p:cViewPr>
      <p:guideLst>
        <p:guide orient="horz" pos="8640"/>
        <p:guide pos="662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8/10/relationships/authors" Target="author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FA8885-0CEC-4380-B4FE-B6355D14626F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46313" y="1143000"/>
            <a:ext cx="23653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5BEC6-3BD0-4526-B1B5-8C96E206FF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683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83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036B1-46F0-41B4-A337-E8819C78B45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838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481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7340" y="8521709"/>
            <a:ext cx="17876520" cy="58800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54680" y="15544800"/>
            <a:ext cx="14721840" cy="7010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383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767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15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535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919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302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9686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1070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560" y="25425407"/>
            <a:ext cx="4907280" cy="1460499"/>
          </a:xfrm>
          <a:prstGeom prst="rect">
            <a:avLst/>
          </a:prstGeom>
        </p:spPr>
        <p:txBody>
          <a:bodyPr lIns="91385" tIns="45694" rIns="91385" bIns="45694"/>
          <a:lstStyle/>
          <a:p>
            <a:fld id="{63873D1C-FED8-D14E-A1B2-AE423CA3D382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51560" y="26426637"/>
            <a:ext cx="14020800" cy="1005360"/>
          </a:xfrm>
          <a:prstGeom prst="rect">
            <a:avLst/>
          </a:prstGeom>
        </p:spPr>
        <p:txBody>
          <a:bodyPr lIns="91385" tIns="45694" rIns="91385" bIns="45694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34768-B4B7-C84F-B015-AC2290ADC8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87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570954" y="26426640"/>
            <a:ext cx="3408686" cy="100536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34768-B4B7-C84F-B015-AC2290ADC8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9F74606D-A4B1-799E-9E61-6E1C94EBB97B}"/>
              </a:ext>
            </a:extLst>
          </p:cNvPr>
          <p:cNvSpPr txBox="1"/>
          <p:nvPr userDrawn="1"/>
        </p:nvSpPr>
        <p:spPr>
          <a:xfrm>
            <a:off x="621592" y="2007435"/>
            <a:ext cx="2513494" cy="76944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1383819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83819" algn="l" defTabSz="1383819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67643" algn="l" defTabSz="1383819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151462" algn="l" defTabSz="1383819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35286" algn="l" defTabSz="1383819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919105" algn="l" defTabSz="1383819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302930" algn="l" defTabSz="1383819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686748" algn="l" defTabSz="1383819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070573" algn="l" defTabSz="1383819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83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3D92"/>
              </a:highlight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241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1383819" rtl="0" eaLnBrk="1" latinLnBrk="0" hangingPunct="1">
        <a:lnSpc>
          <a:spcPct val="100000"/>
        </a:lnSpc>
        <a:spcBef>
          <a:spcPct val="0"/>
        </a:spcBef>
        <a:buNone/>
        <a:defRPr sz="7900" kern="1200" baseline="0">
          <a:solidFill>
            <a:srgbClr val="004080"/>
          </a:solidFill>
          <a:latin typeface="Arial Black"/>
          <a:ea typeface="+mj-ea"/>
          <a:cs typeface="+mj-cs"/>
        </a:defRPr>
      </a:lvl1pPr>
    </p:titleStyle>
    <p:bodyStyle>
      <a:lvl1pPr marL="1037867" indent="-1037867" algn="l" defTabSz="1383819" rtl="0" eaLnBrk="1" latinLnBrk="0" hangingPunct="1">
        <a:spcBef>
          <a:spcPct val="20000"/>
        </a:spcBef>
        <a:buFont typeface="Arial"/>
        <a:buChar char="•"/>
        <a:defRPr sz="9700" kern="1200">
          <a:solidFill>
            <a:schemeClr val="tx1"/>
          </a:solidFill>
          <a:latin typeface="+mn-lt"/>
          <a:ea typeface="+mn-ea"/>
          <a:cs typeface="+mn-cs"/>
        </a:defRPr>
      </a:lvl1pPr>
      <a:lvl2pPr marL="2248710" indent="-864891" algn="l" defTabSz="1383819" rtl="0" eaLnBrk="1" latinLnBrk="0" hangingPunct="1">
        <a:spcBef>
          <a:spcPct val="20000"/>
        </a:spcBef>
        <a:buFont typeface="Arial"/>
        <a:buChar char="–"/>
        <a:defRPr sz="8500" kern="1200">
          <a:solidFill>
            <a:schemeClr val="tx1"/>
          </a:solidFill>
          <a:latin typeface="+mn-lt"/>
          <a:ea typeface="+mn-ea"/>
          <a:cs typeface="+mn-cs"/>
        </a:defRPr>
      </a:lvl2pPr>
      <a:lvl3pPr marL="3459552" indent="-691909" algn="l" defTabSz="1383819" rtl="0" eaLnBrk="1" latinLnBrk="0" hangingPunct="1">
        <a:spcBef>
          <a:spcPct val="20000"/>
        </a:spcBef>
        <a:buFont typeface="Arial"/>
        <a:buChar char="•"/>
        <a:defRPr sz="7300" kern="1200">
          <a:solidFill>
            <a:schemeClr val="tx1"/>
          </a:solidFill>
          <a:latin typeface="+mn-lt"/>
          <a:ea typeface="+mn-ea"/>
          <a:cs typeface="+mn-cs"/>
        </a:defRPr>
      </a:lvl3pPr>
      <a:lvl4pPr marL="4843377" indent="-691909" algn="l" defTabSz="1383819" rtl="0" eaLnBrk="1" latinLnBrk="0" hangingPunct="1">
        <a:spcBef>
          <a:spcPct val="20000"/>
        </a:spcBef>
        <a:buFont typeface="Arial"/>
        <a:buChar char="–"/>
        <a:defRPr sz="6100" kern="1200">
          <a:solidFill>
            <a:schemeClr val="tx1"/>
          </a:solidFill>
          <a:latin typeface="+mn-lt"/>
          <a:ea typeface="+mn-ea"/>
          <a:cs typeface="+mn-cs"/>
        </a:defRPr>
      </a:lvl4pPr>
      <a:lvl5pPr marL="6227196" indent="-691909" algn="l" defTabSz="1383819" rtl="0" eaLnBrk="1" latinLnBrk="0" hangingPunct="1">
        <a:spcBef>
          <a:spcPct val="20000"/>
        </a:spcBef>
        <a:buFont typeface="Arial"/>
        <a:buChar char="»"/>
        <a:defRPr sz="6100" kern="1200">
          <a:solidFill>
            <a:schemeClr val="tx1"/>
          </a:solidFill>
          <a:latin typeface="+mn-lt"/>
          <a:ea typeface="+mn-ea"/>
          <a:cs typeface="+mn-cs"/>
        </a:defRPr>
      </a:lvl5pPr>
      <a:lvl6pPr marL="7611017" indent="-691909" algn="l" defTabSz="1383819" rtl="0" eaLnBrk="1" latinLnBrk="0" hangingPunct="1">
        <a:spcBef>
          <a:spcPct val="20000"/>
        </a:spcBef>
        <a:buFont typeface="Arial"/>
        <a:buChar char="•"/>
        <a:defRPr sz="6100" kern="1200">
          <a:solidFill>
            <a:schemeClr val="tx1"/>
          </a:solidFill>
          <a:latin typeface="+mn-lt"/>
          <a:ea typeface="+mn-ea"/>
          <a:cs typeface="+mn-cs"/>
        </a:defRPr>
      </a:lvl6pPr>
      <a:lvl7pPr marL="8994839" indent="-691909" algn="l" defTabSz="1383819" rtl="0" eaLnBrk="1" latinLnBrk="0" hangingPunct="1">
        <a:spcBef>
          <a:spcPct val="20000"/>
        </a:spcBef>
        <a:buFont typeface="Arial"/>
        <a:buChar char="•"/>
        <a:defRPr sz="6100" kern="1200">
          <a:solidFill>
            <a:schemeClr val="tx1"/>
          </a:solidFill>
          <a:latin typeface="+mn-lt"/>
          <a:ea typeface="+mn-ea"/>
          <a:cs typeface="+mn-cs"/>
        </a:defRPr>
      </a:lvl7pPr>
      <a:lvl8pPr marL="10378660" indent="-691909" algn="l" defTabSz="1383819" rtl="0" eaLnBrk="1" latinLnBrk="0" hangingPunct="1">
        <a:spcBef>
          <a:spcPct val="20000"/>
        </a:spcBef>
        <a:buFont typeface="Arial"/>
        <a:buChar char="•"/>
        <a:defRPr sz="6100" kern="1200">
          <a:solidFill>
            <a:schemeClr val="tx1"/>
          </a:solidFill>
          <a:latin typeface="+mn-lt"/>
          <a:ea typeface="+mn-ea"/>
          <a:cs typeface="+mn-cs"/>
        </a:defRPr>
      </a:lvl8pPr>
      <a:lvl9pPr marL="11762482" indent="-691909" algn="l" defTabSz="1383819" rtl="0" eaLnBrk="1" latinLnBrk="0" hangingPunct="1">
        <a:spcBef>
          <a:spcPct val="20000"/>
        </a:spcBef>
        <a:buFont typeface="Arial"/>
        <a:buChar char="•"/>
        <a:defRPr sz="6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83819" rtl="0" eaLnBrk="1" latinLnBrk="0" hangingPunct="1">
        <a:defRPr sz="5500" kern="1200">
          <a:solidFill>
            <a:schemeClr val="tx1"/>
          </a:solidFill>
          <a:latin typeface="+mn-lt"/>
          <a:ea typeface="+mn-ea"/>
          <a:cs typeface="+mn-cs"/>
        </a:defRPr>
      </a:lvl1pPr>
      <a:lvl2pPr marL="1383819" algn="l" defTabSz="1383819" rtl="0" eaLnBrk="1" latinLnBrk="0" hangingPunct="1">
        <a:defRPr sz="5500" kern="1200">
          <a:solidFill>
            <a:schemeClr val="tx1"/>
          </a:solidFill>
          <a:latin typeface="+mn-lt"/>
          <a:ea typeface="+mn-ea"/>
          <a:cs typeface="+mn-cs"/>
        </a:defRPr>
      </a:lvl2pPr>
      <a:lvl3pPr marL="2767643" algn="l" defTabSz="1383819" rtl="0" eaLnBrk="1" latinLnBrk="0" hangingPunct="1">
        <a:defRPr sz="5500" kern="1200">
          <a:solidFill>
            <a:schemeClr val="tx1"/>
          </a:solidFill>
          <a:latin typeface="+mn-lt"/>
          <a:ea typeface="+mn-ea"/>
          <a:cs typeface="+mn-cs"/>
        </a:defRPr>
      </a:lvl3pPr>
      <a:lvl4pPr marL="4151462" algn="l" defTabSz="1383819" rtl="0" eaLnBrk="1" latinLnBrk="0" hangingPunct="1">
        <a:defRPr sz="5500" kern="1200">
          <a:solidFill>
            <a:schemeClr val="tx1"/>
          </a:solidFill>
          <a:latin typeface="+mn-lt"/>
          <a:ea typeface="+mn-ea"/>
          <a:cs typeface="+mn-cs"/>
        </a:defRPr>
      </a:lvl4pPr>
      <a:lvl5pPr marL="5535286" algn="l" defTabSz="1383819" rtl="0" eaLnBrk="1" latinLnBrk="0" hangingPunct="1">
        <a:defRPr sz="5500" kern="1200">
          <a:solidFill>
            <a:schemeClr val="tx1"/>
          </a:solidFill>
          <a:latin typeface="+mn-lt"/>
          <a:ea typeface="+mn-ea"/>
          <a:cs typeface="+mn-cs"/>
        </a:defRPr>
      </a:lvl5pPr>
      <a:lvl6pPr marL="6919105" algn="l" defTabSz="1383819" rtl="0" eaLnBrk="1" latinLnBrk="0" hangingPunct="1">
        <a:defRPr sz="5500" kern="1200">
          <a:solidFill>
            <a:schemeClr val="tx1"/>
          </a:solidFill>
          <a:latin typeface="+mn-lt"/>
          <a:ea typeface="+mn-ea"/>
          <a:cs typeface="+mn-cs"/>
        </a:defRPr>
      </a:lvl6pPr>
      <a:lvl7pPr marL="8302930" algn="l" defTabSz="1383819" rtl="0" eaLnBrk="1" latinLnBrk="0" hangingPunct="1">
        <a:defRPr sz="5500" kern="1200">
          <a:solidFill>
            <a:schemeClr val="tx1"/>
          </a:solidFill>
          <a:latin typeface="+mn-lt"/>
          <a:ea typeface="+mn-ea"/>
          <a:cs typeface="+mn-cs"/>
        </a:defRPr>
      </a:lvl7pPr>
      <a:lvl8pPr marL="9686748" algn="l" defTabSz="1383819" rtl="0" eaLnBrk="1" latinLnBrk="0" hangingPunct="1">
        <a:defRPr sz="5500" kern="1200">
          <a:solidFill>
            <a:schemeClr val="tx1"/>
          </a:solidFill>
          <a:latin typeface="+mn-lt"/>
          <a:ea typeface="+mn-ea"/>
          <a:cs typeface="+mn-cs"/>
        </a:defRPr>
      </a:lvl8pPr>
      <a:lvl9pPr marL="11070573" algn="l" defTabSz="1383819" rtl="0" eaLnBrk="1" latinLnBrk="0" hangingPunct="1">
        <a:defRPr sz="5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See the source image">
            <a:extLst>
              <a:ext uri="{FF2B5EF4-FFF2-40B4-BE49-F238E27FC236}">
                <a16:creationId xmlns:a16="http://schemas.microsoft.com/office/drawing/2014/main" id="{FF95AB2F-61E4-4A8B-9AB5-ABD51629F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9155" y="29281"/>
            <a:ext cx="3163269" cy="264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D4C041-5FC7-52BE-5033-5E3D02FFEDEF}"/>
              </a:ext>
            </a:extLst>
          </p:cNvPr>
          <p:cNvSpPr/>
          <p:nvPr/>
        </p:nvSpPr>
        <p:spPr>
          <a:xfrm>
            <a:off x="14907323" y="26164523"/>
            <a:ext cx="4171116" cy="51809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1383819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83819" algn="l" defTabSz="1383819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67643" algn="l" defTabSz="1383819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151462" algn="l" defTabSz="1383819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535286" algn="l" defTabSz="1383819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919105" algn="l" defTabSz="1383819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302930" algn="l" defTabSz="1383819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686748" algn="l" defTabSz="1383819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070573" algn="l" defTabSz="1383819" rtl="0" eaLnBrk="1" latinLnBrk="0" hangingPunct="1">
              <a:defRPr sz="5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83819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1E4C060-8888-4293-850F-D67F08E33C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592" y="2868181"/>
            <a:ext cx="14285732" cy="1656853"/>
          </a:xfrm>
        </p:spPr>
        <p:txBody>
          <a:bodyPr anchor="ctr"/>
          <a:lstStyle/>
          <a:p>
            <a:pPr defTabSz="913865">
              <a:spcBef>
                <a:spcPts val="1799"/>
              </a:spcBef>
              <a:spcAft>
                <a:spcPts val="1199"/>
              </a:spcAft>
              <a:defRPr/>
            </a:pPr>
            <a:r>
              <a:rPr lang="en-US" sz="4800" b="1" dirty="0">
                <a:solidFill>
                  <a:schemeClr val="tx1"/>
                </a:solidFill>
                <a:latin typeface="Arial Black" panose="020B0A04020102020204" pitchFamily="34" charset="0"/>
              </a:rPr>
              <a:t>ECLSS Evolution</a:t>
            </a:r>
            <a:endParaRPr lang="en-US" sz="4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89AC7C-4430-42D5-A012-1A45D87B4B7A}"/>
              </a:ext>
            </a:extLst>
          </p:cNvPr>
          <p:cNvSpPr txBox="1"/>
          <p:nvPr/>
        </p:nvSpPr>
        <p:spPr>
          <a:xfrm>
            <a:off x="10920887" y="10496433"/>
            <a:ext cx="9441780" cy="14665501"/>
          </a:xfrm>
          <a:prstGeom prst="rect">
            <a:avLst/>
          </a:prstGeom>
          <a:noFill/>
        </p:spPr>
        <p:txBody>
          <a:bodyPr wrap="square" lIns="91385" tIns="45694" rIns="91385" bIns="45694" rtlCol="0">
            <a:spAutoFit/>
          </a:bodyPr>
          <a:lstStyle/>
          <a:p>
            <a:pPr marL="477558" indent="-477558">
              <a:spcBef>
                <a:spcPts val="1199"/>
              </a:spcBef>
              <a:spcAft>
                <a:spcPts val="599"/>
              </a:spcAft>
            </a:pPr>
            <a:r>
              <a:rPr lang="en-US" sz="3200" cap="all" dirty="0">
                <a:solidFill>
                  <a:srgbClr val="853123"/>
                </a:solidFill>
                <a:latin typeface="Arial Black" pitchFamily="34" charset="0"/>
                <a:cs typeface="Times New Roman" pitchFamily="18" charset="0"/>
              </a:rPr>
              <a:t>Outcomes &amp; Infusion</a:t>
            </a:r>
            <a:endParaRPr lang="en-US" sz="3200" cap="all" dirty="0">
              <a:solidFill>
                <a:srgbClr val="00B0F0"/>
              </a:solidFill>
              <a:latin typeface="Arial Black" panose="020B0A04020102020204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dirty="0" err="1">
                <a:latin typeface="Arial" panose="020B0604020202020204" pitchFamily="34" charset="0"/>
                <a:cs typeface="Arial" pitchFamily="34" charset="0"/>
              </a:rPr>
              <a:t>PPSA</a:t>
            </a:r>
            <a:r>
              <a:rPr lang="en-US" sz="2200" dirty="0">
                <a:latin typeface="Arial" panose="020B0604020202020204" pitchFamily="34" charset="0"/>
                <a:cs typeface="Arial" pitchFamily="34" charset="0"/>
              </a:rPr>
              <a:t> installed and activated Modular, maintainable design is extensible to other ECLSS hardware. Currently investigating some unexpected pressure signatures which may be micro-gravity related.  This new data is indicative of why demonstration in a relevant environment is critical.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Arial" panose="020B0604020202020204" pitchFamily="34" charset="0"/>
                <a:cs typeface="Arial" pitchFamily="34" charset="0"/>
              </a:rPr>
              <a:t>FBCO</a:t>
            </a:r>
            <a:r>
              <a:rPr lang="en-US" sz="22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blower has demonstrated improved performance to date – multiple Commercial Leo Destination (CLD) providers are considering the use of the FBCO</a:t>
            </a:r>
            <a:r>
              <a:rPr lang="en-US" sz="2200" baseline="-25000" dirty="0">
                <a:latin typeface="Arial" pitchFamily="34" charset="0"/>
                <a:cs typeface="Arial" pitchFamily="34" charset="0"/>
              </a:rPr>
              <a:t>2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design. CO</a:t>
            </a:r>
            <a:r>
              <a:rPr lang="en-US" sz="22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samples collected on-orbit showed that the system is concentrating Freon leaked into the ISS atmosphere by thermal control systems which is a concern for the Sabatier system which is intended to be installed downstream.  Ground testing in work and Sabatier 2.0 design may be impacted.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err="1">
                <a:latin typeface="Arial" panose="020B0604020202020204" pitchFamily="34" charset="0"/>
                <a:cs typeface="Arial" pitchFamily="34" charset="0"/>
              </a:rPr>
              <a:t>xPWD</a:t>
            </a:r>
            <a:r>
              <a:rPr lang="en-US" sz="2200" dirty="0">
                <a:latin typeface="Arial" panose="020B0604020202020204" pitchFamily="34" charset="0"/>
                <a:cs typeface="Arial" pitchFamily="34" charset="0"/>
              </a:rPr>
              <a:t> design is being considered by Commercial Leo Destination (CLD) providers.</a:t>
            </a:r>
          </a:p>
          <a:p>
            <a:endParaRPr lang="en-US" sz="2200" dirty="0">
              <a:latin typeface="Arial" panose="020B0604020202020204" pitchFamily="34" charset="0"/>
              <a:cs typeface="Arial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itchFamily="34" charset="0"/>
            </a:endParaRPr>
          </a:p>
          <a:p>
            <a:pPr>
              <a:spcAft>
                <a:spcPts val="1199"/>
              </a:spcAft>
            </a:pPr>
            <a:r>
              <a:rPr lang="en-US" sz="3200" cap="all" dirty="0">
                <a:solidFill>
                  <a:srgbClr val="853123"/>
                </a:solidFill>
                <a:latin typeface="Arial Black" pitchFamily="34" charset="0"/>
                <a:cs typeface="Times New Roman" pitchFamily="18" charset="0"/>
              </a:rPr>
              <a:t>Future Work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err="1">
                <a:latin typeface="Arial" panose="020B0604020202020204" pitchFamily="34" charset="0"/>
                <a:cs typeface="Arial" pitchFamily="34" charset="0"/>
              </a:rPr>
              <a:t>PPSA</a:t>
            </a:r>
            <a:r>
              <a:rPr lang="en-US" sz="2200" dirty="0">
                <a:latin typeface="Arial" panose="020B0604020202020204" pitchFamily="34" charset="0"/>
                <a:cs typeface="Arial" pitchFamily="34" charset="0"/>
              </a:rPr>
              <a:t> failure investigation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Arial" panose="020B0604020202020204" pitchFamily="34" charset="0"/>
                <a:cs typeface="Arial" pitchFamily="34" charset="0"/>
              </a:rPr>
              <a:t>Evaluate further upgrades to FBCO</a:t>
            </a:r>
            <a:r>
              <a:rPr lang="en-US" sz="22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blower to fully meet Exploration mission performance requirement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 err="1">
                <a:latin typeface="Arial" pitchFamily="34" charset="0"/>
                <a:cs typeface="Arial" pitchFamily="34" charset="0"/>
              </a:rPr>
              <a:t>xPWD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sample analysis for performance characterization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Continued development on other ECLSS Evolution Projects, including but not limited to:</a:t>
            </a:r>
          </a:p>
          <a:p>
            <a:pPr marL="1841019" lvl="1" indent="-457200">
              <a:buFont typeface="+mj-lt"/>
              <a:buAutoNum type="arabicPeriod"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Advanced Oxygen Generation Assembly (AOGA)</a:t>
            </a:r>
          </a:p>
          <a:p>
            <a:pPr marL="1841019" lvl="1" indent="-457200">
              <a:buFont typeface="+mj-lt"/>
              <a:buAutoNum type="arabicPeriod"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Sabatier 2.0</a:t>
            </a:r>
          </a:p>
          <a:p>
            <a:pPr marL="1841019" lvl="1" indent="-457200">
              <a:buFont typeface="+mj-lt"/>
              <a:buAutoNum type="arabicPeriod"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Additively Manufactured Condensing Heat Exchanger</a:t>
            </a:r>
          </a:p>
          <a:p>
            <a:pPr marL="1841019" lvl="1" indent="-457200">
              <a:buFont typeface="+mj-lt"/>
              <a:buAutoNum type="arabicPeriod"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MSFC Commercial Off the Shelf (COTS) Conductivity Monitor</a:t>
            </a:r>
          </a:p>
          <a:p>
            <a:pPr>
              <a:spcAft>
                <a:spcPts val="1199"/>
              </a:spcAft>
            </a:pPr>
            <a:endParaRPr lang="en-US" sz="3200" cap="all" dirty="0">
              <a:solidFill>
                <a:srgbClr val="853123"/>
              </a:solidFill>
              <a:latin typeface="Arial Black" pitchFamily="34" charset="0"/>
              <a:cs typeface="Times New Roman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58D49D5-9EA1-4E11-B4A9-0B1621E3A502}"/>
              </a:ext>
            </a:extLst>
          </p:cNvPr>
          <p:cNvCxnSpPr>
            <a:cxnSpLocks/>
          </p:cNvCxnSpPr>
          <p:nvPr/>
        </p:nvCxnSpPr>
        <p:spPr>
          <a:xfrm>
            <a:off x="10504991" y="5236082"/>
            <a:ext cx="46941" cy="2177882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A5E56A3-368D-444B-91E6-B6C995AAFB5B}"/>
              </a:ext>
            </a:extLst>
          </p:cNvPr>
          <p:cNvSpPr txBox="1"/>
          <p:nvPr/>
        </p:nvSpPr>
        <p:spPr>
          <a:xfrm>
            <a:off x="621591" y="5402188"/>
            <a:ext cx="9566928" cy="1500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7965" indent="-227965">
              <a:spcAft>
                <a:spcPts val="599"/>
              </a:spcAft>
            </a:pPr>
            <a:r>
              <a:rPr lang="en-US" sz="3200" cap="all" dirty="0">
                <a:solidFill>
                  <a:srgbClr val="853123"/>
                </a:solidFill>
                <a:latin typeface="Arial Black" pitchFamily="34" charset="0"/>
                <a:cs typeface="Times New Roman" pitchFamily="18" charset="0"/>
              </a:rPr>
              <a:t>EXECUTIVE SUMMARY</a:t>
            </a:r>
            <a:endParaRPr lang="en-US" dirty="0"/>
          </a:p>
          <a:p>
            <a:r>
              <a:rPr lang="en-US" sz="2200" dirty="0">
                <a:latin typeface="Arial"/>
                <a:cs typeface="Arial"/>
              </a:rPr>
              <a:t>Environmental Control and Life Support Systems (ECLSS) Evolution is comprised of a large portfolio of projects funded by the Mars Campaign Office (MCO) and is focused on the following: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Utilize ISS as a testbed to determine and refine ECLSS gaps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Develop technologies to close ECLSS gaps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Improve performance and reliability of ECLS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Prove out integrated system in relevant environment for long duration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Test representative system on ground to increase overall data set</a:t>
            </a:r>
          </a:p>
          <a:p>
            <a:endParaRPr lang="en-US" sz="2200" dirty="0">
              <a:latin typeface="Arial" pitchFamily="34" charset="0"/>
              <a:cs typeface="Arial" pitchFamily="34" charset="0"/>
            </a:endParaRPr>
          </a:p>
          <a:p>
            <a:pPr marL="227965" indent="-227965">
              <a:spcAft>
                <a:spcPts val="599"/>
              </a:spcAft>
            </a:pPr>
            <a:r>
              <a:rPr lang="en-US" sz="3200" cap="all" dirty="0">
                <a:solidFill>
                  <a:srgbClr val="853123"/>
                </a:solidFill>
                <a:latin typeface="Arial Black" pitchFamily="34" charset="0"/>
                <a:cs typeface="Times New Roman" pitchFamily="18" charset="0"/>
              </a:rPr>
              <a:t>Innovation </a:t>
            </a:r>
          </a:p>
          <a:p>
            <a:r>
              <a:rPr lang="en-US" sz="2200" dirty="0">
                <a:latin typeface="Arial"/>
                <a:cs typeface="Arial"/>
              </a:rPr>
              <a:t>Existing, critical life support systems on ISS are upgraded in-situ for Exploration mission demonstration.  Innovations include requirements tailoring (prioritizing cost, schedule, and use of new components/materials.)</a:t>
            </a:r>
            <a:endParaRPr lang="en-US" sz="2200" dirty="0">
              <a:latin typeface="Arial" pitchFamily="34" charset="0"/>
              <a:cs typeface="Arial" pitchFamily="34" charset="0"/>
            </a:endParaRPr>
          </a:p>
          <a:p>
            <a:endParaRPr lang="en-US" sz="2200" dirty="0">
              <a:latin typeface="Arial" pitchFamily="34" charset="0"/>
              <a:cs typeface="Arial" pitchFamily="34" charset="0"/>
            </a:endParaRPr>
          </a:p>
          <a:p>
            <a:r>
              <a:rPr lang="en-US" sz="2200" dirty="0">
                <a:latin typeface="Arial"/>
                <a:cs typeface="Arial"/>
              </a:rPr>
              <a:t>Purge Pump and Separator Assembly (PPSA) evolves legacy purge pump in the Urine Processor Assembly (UPA) into a much smaller, modular style design that enables component-level maintenance all the way down to valve or sensor removal.  PPSA flew in the fall of 2022 and was installed in Aug 2023.</a:t>
            </a:r>
          </a:p>
          <a:p>
            <a:endParaRPr lang="en-US" sz="2200" dirty="0">
              <a:latin typeface="Arial" pitchFamily="34" charset="0"/>
              <a:cs typeface="Arial" pitchFamily="34" charset="0"/>
            </a:endParaRPr>
          </a:p>
          <a:p>
            <a:r>
              <a:rPr lang="en-US" sz="2200" dirty="0">
                <a:latin typeface="Arial"/>
                <a:cs typeface="Arial"/>
              </a:rPr>
              <a:t>An upgraded blower for the Four Bed CO</a:t>
            </a:r>
            <a:r>
              <a:rPr lang="en-US" sz="2200" baseline="-25000" dirty="0">
                <a:latin typeface="Arial"/>
                <a:cs typeface="Arial"/>
              </a:rPr>
              <a:t>2</a:t>
            </a:r>
            <a:r>
              <a:rPr lang="en-US" sz="2200" dirty="0">
                <a:latin typeface="Arial"/>
                <a:cs typeface="Arial"/>
              </a:rPr>
              <a:t> makes use of a new supplier, utilizes magnetically levitated bearings and enables the performance required for a Mars Transit mission (4 crew at 2.0 mmHg inlet ppCO</a:t>
            </a:r>
            <a:r>
              <a:rPr lang="en-US" sz="2200" baseline="-25000" dirty="0">
                <a:latin typeface="Arial"/>
                <a:cs typeface="Arial"/>
              </a:rPr>
              <a:t>2</a:t>
            </a:r>
            <a:r>
              <a:rPr lang="en-US" sz="2200" dirty="0">
                <a:latin typeface="Arial"/>
                <a:cs typeface="Arial"/>
              </a:rPr>
              <a:t>).  The upgraded blower was installed in Feb 2023, along with an acoustic blanket to keep the US Lab within acceptable limits.</a:t>
            </a:r>
          </a:p>
          <a:p>
            <a:endParaRPr lang="en-US" sz="2200" dirty="0">
              <a:latin typeface="Arial" pitchFamily="34" charset="0"/>
              <a:cs typeface="Arial" pitchFamily="34" charset="0"/>
            </a:endParaRPr>
          </a:p>
          <a:p>
            <a:r>
              <a:rPr lang="en-US" sz="2200" dirty="0">
                <a:latin typeface="Arial" pitchFamily="34" charset="0"/>
                <a:cs typeface="Arial" pitchFamily="34" charset="0"/>
              </a:rPr>
              <a:t>Exploration Potable Water Dispenser (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xPWD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) improves upon the legacy design via the elimination of ‘dead legs’ which would pose a microbial growth risk during periods of dormancy and incorporates flow-through ultraviolet sterilization at the outlet (eliminating a consumable filter). 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xPWD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was activated and approved for crew use in Sep 2023.</a:t>
            </a:r>
          </a:p>
          <a:p>
            <a:endParaRPr lang="en-US" sz="2200" dirty="0">
              <a:latin typeface="Arial" pitchFamily="34" charset="0"/>
              <a:cs typeface="Arial" pitchFamily="34" charset="0"/>
            </a:endParaRPr>
          </a:p>
          <a:p>
            <a:r>
              <a:rPr lang="en-US" sz="2200" dirty="0">
                <a:latin typeface="Arial" pitchFamily="34" charset="0"/>
                <a:cs typeface="Arial" pitchFamily="34" charset="0"/>
              </a:rPr>
              <a:t>Brine Processor Assembly (BPA) uses heat to de-water brine removed from the UPA to reclaim more water.  ISS has now demonstrated the ability to reclaim up to 98% water with the successful operation of BPA.</a:t>
            </a:r>
          </a:p>
          <a:p>
            <a:endParaRPr lang="en-US" sz="2200" dirty="0">
              <a:latin typeface="Arial" pitchFamily="34" charset="0"/>
              <a:cs typeface="Arial" pitchFamily="34" charset="0"/>
            </a:endParaRPr>
          </a:p>
          <a:p>
            <a:pPr marL="227965" indent="-227965">
              <a:spcAft>
                <a:spcPts val="599"/>
              </a:spcAft>
            </a:pPr>
            <a:r>
              <a:rPr lang="en-US" sz="3200" cap="all" dirty="0">
                <a:solidFill>
                  <a:srgbClr val="853123"/>
                </a:solidFill>
                <a:latin typeface="Arial Black" pitchFamily="34" charset="0"/>
                <a:cs typeface="Times New Roman" pitchFamily="18" charset="0"/>
              </a:rPr>
              <a:t>Collaboration </a:t>
            </a:r>
          </a:p>
          <a:p>
            <a:r>
              <a:rPr lang="en-US" sz="2200" dirty="0">
                <a:latin typeface="Arial"/>
                <a:cs typeface="Arial"/>
              </a:rPr>
              <a:t>NASA works with both existing vendors of state-of-the-art ECLSS as well as new suppliers, other centers, and industry experts where required, in order to solve unique technical problems.</a:t>
            </a:r>
          </a:p>
          <a:p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8ADC10-7404-4F79-9343-33FE4038EA9C}"/>
              </a:ext>
            </a:extLst>
          </p:cNvPr>
          <p:cNvSpPr txBox="1"/>
          <p:nvPr/>
        </p:nvSpPr>
        <p:spPr>
          <a:xfrm>
            <a:off x="11450526" y="9904620"/>
            <a:ext cx="8530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Text Description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32A80C-3E07-F3E9-0EDE-685CADD19A9E}"/>
              </a:ext>
            </a:extLst>
          </p:cNvPr>
          <p:cNvSpPr txBox="1"/>
          <p:nvPr/>
        </p:nvSpPr>
        <p:spPr>
          <a:xfrm>
            <a:off x="751115" y="2078286"/>
            <a:ext cx="2253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TBD</a:t>
            </a:r>
            <a:endParaRPr lang="en-US" sz="3600" dirty="0">
              <a:solidFill>
                <a:schemeClr val="bg1"/>
              </a:solidFill>
            </a:endParaRP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C93CE800-A5BC-0D85-0F7C-1FD1796760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587356"/>
              </p:ext>
            </p:extLst>
          </p:nvPr>
        </p:nvGraphicFramePr>
        <p:xfrm>
          <a:off x="754057" y="4502689"/>
          <a:ext cx="9927563" cy="4835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27563">
                  <a:extLst>
                    <a:ext uri="{9D8B030D-6E8A-4147-A177-3AD203B41FA5}">
                      <a16:colId xmlns:a16="http://schemas.microsoft.com/office/drawing/2014/main" val="3842304246"/>
                    </a:ext>
                  </a:extLst>
                </a:gridCol>
              </a:tblGrid>
              <a:tr h="483596">
                <a:tc>
                  <a:txBody>
                    <a:bodyPr/>
                    <a:lstStyle/>
                    <a:p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08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PM / PI Info 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Alesha Ridley| 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alesha.ridley@nasa.gov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5972166"/>
                  </a:ext>
                </a:extLst>
              </a:tr>
            </a:tbl>
          </a:graphicData>
        </a:graphic>
      </p:graphicFrame>
      <p:graphicFrame>
        <p:nvGraphicFramePr>
          <p:cNvPr id="12" name="Table 8">
            <a:extLst>
              <a:ext uri="{FF2B5EF4-FFF2-40B4-BE49-F238E27FC236}">
                <a16:creationId xmlns:a16="http://schemas.microsoft.com/office/drawing/2014/main" id="{51234495-0199-6927-F541-F9A047822B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688881"/>
              </p:ext>
            </p:extLst>
          </p:nvPr>
        </p:nvGraphicFramePr>
        <p:xfrm>
          <a:off x="10920885" y="26164522"/>
          <a:ext cx="9488723" cy="10848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1877">
                  <a:extLst>
                    <a:ext uri="{9D8B030D-6E8A-4147-A177-3AD203B41FA5}">
                      <a16:colId xmlns:a16="http://schemas.microsoft.com/office/drawing/2014/main" val="3842304246"/>
                    </a:ext>
                  </a:extLst>
                </a:gridCol>
                <a:gridCol w="8076846">
                  <a:extLst>
                    <a:ext uri="{9D8B030D-6E8A-4147-A177-3AD203B41FA5}">
                      <a16:colId xmlns:a16="http://schemas.microsoft.com/office/drawing/2014/main" val="2282248312"/>
                    </a:ext>
                  </a:extLst>
                </a:gridCol>
              </a:tblGrid>
              <a:tr h="542439">
                <a:tc>
                  <a:txBody>
                    <a:bodyPr/>
                    <a:lstStyle/>
                    <a:p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08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DAA# 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838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#############</a:t>
                      </a:r>
                      <a:endParaRPr lang="en-US" sz="2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25998489"/>
                  </a:ext>
                </a:extLst>
              </a:tr>
              <a:tr h="542439">
                <a:tc>
                  <a:txBody>
                    <a:bodyPr/>
                    <a:lstStyle/>
                    <a:p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408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NTR#(s)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38381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############, ############, ############</a:t>
                      </a:r>
                      <a:endParaRPr lang="en-US" sz="2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5972166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3B84E92A-CDC2-2861-612E-801D0382B221}"/>
              </a:ext>
            </a:extLst>
          </p:cNvPr>
          <p:cNvSpPr txBox="1"/>
          <p:nvPr/>
        </p:nvSpPr>
        <p:spPr>
          <a:xfrm>
            <a:off x="621591" y="25353714"/>
            <a:ext cx="948872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i="1" dirty="0"/>
              <a:t>FBCO</a:t>
            </a:r>
            <a:r>
              <a:rPr lang="en-US" sz="2000" i="1" baseline="-25000" dirty="0"/>
              <a:t>2</a:t>
            </a:r>
            <a:r>
              <a:rPr lang="en-US" sz="2000" i="1" dirty="0"/>
              <a:t> Blower ready for installation, PPSA installed inside UPA &amp; Crew performing </a:t>
            </a:r>
            <a:r>
              <a:rPr lang="en-US" sz="2000" i="1"/>
              <a:t>component</a:t>
            </a:r>
            <a:r>
              <a:rPr lang="en-US" sz="2000" i="1" dirty="0"/>
              <a:t> level troubleshooting</a:t>
            </a:r>
          </a:p>
        </p:txBody>
      </p:sp>
      <p:pic>
        <p:nvPicPr>
          <p:cNvPr id="4" name="Picture 3" descr="A picture containing person, engine, automaton&#10;&#10;Description automatically generated">
            <a:extLst>
              <a:ext uri="{FF2B5EF4-FFF2-40B4-BE49-F238E27FC236}">
                <a16:creationId xmlns:a16="http://schemas.microsoft.com/office/drawing/2014/main" id="{AB158ADC-3886-78EC-D155-65ED9E865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91" y="20242767"/>
            <a:ext cx="4300574" cy="5105647"/>
          </a:xfrm>
          <a:prstGeom prst="rect">
            <a:avLst/>
          </a:prstGeom>
        </p:spPr>
      </p:pic>
      <p:pic>
        <p:nvPicPr>
          <p:cNvPr id="8" name="Content Placeholder 10" descr="Map&#10;&#10;Description automatically generated">
            <a:extLst>
              <a:ext uri="{FF2B5EF4-FFF2-40B4-BE49-F238E27FC236}">
                <a16:creationId xmlns:a16="http://schemas.microsoft.com/office/drawing/2014/main" id="{BB379D15-E4FF-4337-F1A5-E59FA3A6B2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631" t="15219" r="16483" b="5525"/>
          <a:stretch/>
        </p:blipFill>
        <p:spPr bwMode="auto">
          <a:xfrm>
            <a:off x="10946610" y="4076978"/>
            <a:ext cx="9637585" cy="623738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A7ABB5-FF10-96A0-A0F9-C96D9B8C93E2}"/>
              </a:ext>
            </a:extLst>
          </p:cNvPr>
          <p:cNvSpPr txBox="1"/>
          <p:nvPr/>
        </p:nvSpPr>
        <p:spPr>
          <a:xfrm>
            <a:off x="10681620" y="20380336"/>
            <a:ext cx="9488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/>
              <a:t>xPWD</a:t>
            </a:r>
            <a:r>
              <a:rPr lang="en-US" sz="2000" i="1" dirty="0"/>
              <a:t>  Installed in US Lab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B6BF5AD-AD11-182F-3A81-2463AC6C3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8019" y="16728031"/>
            <a:ext cx="6507515" cy="351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5DAFC7-DD05-4E79-4E17-3AEFE20829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8637" y="19784477"/>
            <a:ext cx="4693072" cy="24593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C00FDE-4CCA-2C4E-61BB-A8F4466C92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9525" y="22441077"/>
            <a:ext cx="3891295" cy="271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78629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D6B3117599234F9BA775767BEA7B1C" ma:contentTypeVersion="5" ma:contentTypeDescription="Create a new document." ma:contentTypeScope="" ma:versionID="f0139bab8d933d32b97cab9e32c4b9ff">
  <xsd:schema xmlns:xsd="http://www.w3.org/2001/XMLSchema" xmlns:xs="http://www.w3.org/2001/XMLSchema" xmlns:p="http://schemas.microsoft.com/office/2006/metadata/properties" xmlns:ns2="538829d5-cde2-4079-8d87-ad9bf7b973fc" xmlns:ns3="715deda5-76da-48ba-b584-2a0e01f7ef4d" targetNamespace="http://schemas.microsoft.com/office/2006/metadata/properties" ma:root="true" ma:fieldsID="6c33a21facf634b0e6dbd9f977506e0e" ns2:_="" ns3:_="">
    <xsd:import namespace="538829d5-cde2-4079-8d87-ad9bf7b973fc"/>
    <xsd:import namespace="715deda5-76da-48ba-b584-2a0e01f7ef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8829d5-cde2-4079-8d87-ad9bf7b973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5deda5-76da-48ba-b584-2a0e01f7ef4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770839C-EE22-4919-91B5-F300B8A50E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8829d5-cde2-4079-8d87-ad9bf7b973fc"/>
    <ds:schemaRef ds:uri="715deda5-76da-48ba-b584-2a0e01f7ef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1F911C5-20C5-4CBA-AF01-390B2A8A99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B0B382-9A4A-4C53-BB6E-245A4D922F4F}">
  <ds:schemaRefs>
    <ds:schemaRef ds:uri="http://schemas.microsoft.com/office/2006/documentManagement/types"/>
    <ds:schemaRef ds:uri="715deda5-76da-48ba-b584-2a0e01f7ef4d"/>
    <ds:schemaRef ds:uri="http://purl.org/dc/dcmitype/"/>
    <ds:schemaRef ds:uri="http://purl.org/dc/terms/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infopath/2007/PartnerControls"/>
    <ds:schemaRef ds:uri="538829d5-cde2-4079-8d87-ad9bf7b973fc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17329</TotalTime>
  <Words>609</Words>
  <Application>Microsoft Office PowerPoint</Application>
  <PresentationFormat>Custom</PresentationFormat>
  <Paragraphs>59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Black</vt:lpstr>
      <vt:lpstr>Arial Narrow</vt:lpstr>
      <vt:lpstr>Calibri</vt:lpstr>
      <vt:lpstr>1_Office Theme</vt:lpstr>
      <vt:lpstr>ECLSS Evolution</vt:lpstr>
    </vt:vector>
  </TitlesOfParts>
  <Manager/>
  <Company>LMIT IS&amp;GS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ODIN</dc:creator>
  <cp:keywords/>
  <dc:description/>
  <cp:lastModifiedBy>Alesha Ridley</cp:lastModifiedBy>
  <cp:revision>163</cp:revision>
  <dcterms:created xsi:type="dcterms:W3CDTF">2014-09-29T15:33:51Z</dcterms:created>
  <dcterms:modified xsi:type="dcterms:W3CDTF">2023-11-27T22:35:29Z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0x01010025D6B3117599234F9BA775767BEA7B1C</vt:lpwstr>
  </property>
  <property fmtid="{D5CDD505-2E9C-101B-9397-08002B2CF9AE}" pid="3" name="MediaServiceImageTags">
    <vt:lpwstr/>
  </property>
</Properties>
</file>