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93" r:id="rId3"/>
    <p:sldId id="576" r:id="rId4"/>
    <p:sldId id="577" r:id="rId5"/>
    <p:sldId id="578" r:id="rId6"/>
    <p:sldId id="591" r:id="rId7"/>
    <p:sldId id="579" r:id="rId8"/>
    <p:sldId id="580" r:id="rId9"/>
    <p:sldId id="592" r:id="rId10"/>
    <p:sldId id="583" r:id="rId11"/>
    <p:sldId id="593" r:id="rId12"/>
    <p:sldId id="598" r:id="rId13"/>
    <p:sldId id="594" r:id="rId14"/>
    <p:sldId id="595" r:id="rId15"/>
    <p:sldId id="600" r:id="rId16"/>
    <p:sldId id="597" r:id="rId17"/>
    <p:sldId id="586" r:id="rId18"/>
    <p:sldId id="599" r:id="rId19"/>
    <p:sldId id="582" r:id="rId20"/>
    <p:sldId id="587" r:id="rId21"/>
    <p:sldId id="596" r:id="rId22"/>
    <p:sldId id="559" r:id="rId23"/>
    <p:sldId id="556" r:id="rId24"/>
    <p:sldId id="544" r:id="rId25"/>
  </p:sldIdLst>
  <p:sldSz cx="9144000" cy="5143500" type="screen16x9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3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WS (NASA LaRC)" initials="PW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6"/>
    <p:restoredTop sz="94796"/>
  </p:normalViewPr>
  <p:slideViewPr>
    <p:cSldViewPr>
      <p:cViewPr varScale="1">
        <p:scale>
          <a:sx n="260" d="100"/>
          <a:sy n="260" d="100"/>
        </p:scale>
        <p:origin x="472" y="160"/>
      </p:cViewPr>
      <p:guideLst>
        <p:guide orient="horz" pos="162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80" y="-11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F7B1B62-4C10-A640-9898-AF7252A43C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A96F8A7-0A5F-7746-A17F-03807EB631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CBCD382-A4C6-D149-99C4-8CCED38C8C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C280DD9-8EC2-274A-98EF-94ACE1B679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</a:defRPr>
            </a:lvl1pPr>
          </a:lstStyle>
          <a:p>
            <a:fld id="{EE458E1E-289C-7041-997A-A32433A83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02C7FC-54F3-2F48-9A6E-E5773648A6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E3F2D3-CD97-7C9F-E007-A04CCB874CE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48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C72BE58-DDB8-DE4B-9477-C8E240CD47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99EACDA-E556-9B47-8ED0-12B055451B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E501287-F5C9-9540-BF36-FEB8F42EC4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3C40730-A34E-0D40-9442-C73D85391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</a:defRPr>
            </a:lvl1pPr>
          </a:lstStyle>
          <a:p>
            <a:fld id="{32E6D2D3-9E7A-6F47-BAF9-20C5B8E833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B476D2E-AB9E-D01B-9485-A35918B11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47470-18B8-E34B-B413-42C1A272A371}" type="slidenum">
              <a:rPr kumimoji="0" lang="en-US" altLang="en-US"/>
              <a:pPr>
                <a:spcBef>
                  <a:spcPct val="0"/>
                </a:spcBef>
              </a:pPr>
              <a:t>1</a:t>
            </a:fld>
            <a:endParaRPr kumimoji="0"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7940D68-3EF2-5730-7F43-27FB28B25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0623D11-676C-C8D1-7839-5669B9C9F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16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12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01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71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565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47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19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17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440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96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682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96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E39A657-B307-C102-6215-02FC7948B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B8FC87-0ED4-4E4F-908A-1D10755BED97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918B96BD-850F-351B-3855-F3B3FCF89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03DF8D85-F2AB-96FB-DE65-7B61CE91A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16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E39A657-B307-C102-6215-02FC7948B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B8FC87-0ED4-4E4F-908A-1D10755BED97}" type="slidenum">
              <a:rPr kumimoji="0" lang="en-US" altLang="en-US"/>
              <a:pPr>
                <a:spcBef>
                  <a:spcPct val="0"/>
                </a:spcBef>
              </a:pPr>
              <a:t>22</a:t>
            </a:fld>
            <a:endParaRPr kumimoji="0" lang="en-US" altLang="en-US"/>
          </a:p>
        </p:txBody>
      </p:sp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918B96BD-850F-351B-3855-F3B3FCF89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03DF8D85-F2AB-96FB-DE65-7B61CE91A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4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6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64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6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7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8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00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9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17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5195F55-4074-BFAB-EAF2-200DC31B1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8FCC99-4B5A-5A43-91D6-F13F67B9DD4E}" type="slidenum">
              <a:rPr kumimoji="0" lang="en-US" altLang="en-US"/>
              <a:pPr>
                <a:spcBef>
                  <a:spcPct val="0"/>
                </a:spcBef>
              </a:pPr>
              <a:t>10</a:t>
            </a:fld>
            <a:endParaRPr kumimoji="0"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6A377-668B-D190-79AA-4615F5227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E1F60B-A69F-76D4-3357-38F47D00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84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2F4D14F-FE77-69BF-25C5-32096AC9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51419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1800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1482B8-63EE-A50A-A74F-506AD9C2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8456613" cy="5715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1800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C41C134-2009-DA58-7539-EF1CBB86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8900"/>
            <a:ext cx="4724400" cy="1143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kumimoji="1"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086100"/>
            <a:ext cx="6400800" cy="131445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b="0">
                <a:latin typeface="Times New Roman" pitchFamily="-65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56757-7F29-BEA0-880B-D6E06E5833F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2C4B9-AAD9-9B73-A98C-19789CEBB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4B137-10CF-D863-5FB8-3243DEA41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9C3BCCBE-1465-C84B-A28C-02808F0B9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2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CBFFF83-DAFA-A829-F7E9-CE24E1506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7D6CB1-4712-1FF7-3F73-CB3F3B5BC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D61E17A-3C56-1AE5-57B4-505B618A8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44707-1119-6A4F-9C9E-F58132B18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D5A679E-8E75-6CA5-5F93-FB21ABDA1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17885B1-6B99-632F-D7B7-495D7E8E9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3D9EEB-B98B-3875-7A19-F02BBC147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B212-D037-3F46-84F4-9395A9A1C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68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8FB6344-7ED0-D418-BEB0-9A27F45C9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63B9919-28CB-9896-4901-E12757A80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513E765-A4B3-99FD-3D90-FEB6575E1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2FD10-B01C-5240-B788-934442136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1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63B7526-64B4-5989-BBB5-A72AF2371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1D1C3E-A393-5C47-3A08-7E5BCE100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4C9A56D-37C6-3674-9A61-6C3421C2C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10E95-89E0-774A-9E67-8A29E1D3B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19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ADCD140-6000-3748-A3B5-9C39BD748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555CC6-5310-9217-5269-1B786BF34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273D38D-43E0-8A4B-8C15-AD8177518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98064-7D1C-6E43-B56E-A15357521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0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F65D783-AD97-B198-C6A0-C03293935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01D0F6C-E78A-D4BD-3478-D5856EDE9E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69724D5-98C0-E08E-DA46-2B2207337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914E1-8E10-1646-92CB-BDD4745D3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8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28AB9ED-1F43-954F-2C8C-2238B225A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C1DFB39-8A3D-7130-4248-FE96CCCE6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FE0C945-8029-6311-0040-A63B606D9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38B5-60DC-984F-932B-C6EA522AE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3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1DA8671-5FA7-E70E-EE3D-860C2B770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ABA6FD-16C5-1C45-0BC3-D321F84DD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0D6C270-9BB1-8E07-E316-89DCD467D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A3342-D48A-0C45-AC31-3D64747E9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3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541E8C0-1B30-5021-4F21-34BCE724D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439C07-1C5B-AEAF-DDB4-4EDF639AE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285DCB7-3E82-18EA-0C3F-A11261E19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C1B5-6B9F-7141-A872-A244EAF04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86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17579E5-08A6-0A85-D2FA-083E7A63E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CC2F83-97AD-6B83-F751-CF778BC47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70D362-5DDF-6B4E-5034-1E7CC52D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1A1FD-E877-3C4F-8A04-8A244061B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CF800FC-8439-D852-05B0-381780DAB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6291B50-3F5A-031A-735E-B9E25ACA2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32DE0D3-94C7-09BB-AB4F-6EEBF43BB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7ED59-5DB0-A647-AEF7-194C58570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C1AA6B-2BA1-564A-A33E-56E78E15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51419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1800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671CCB-13D3-B043-B7FB-A73D86F4F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14450"/>
            <a:ext cx="4724400" cy="1143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kumimoji="1" lang="en-US" altLang="en-US" sz="1800" b="0">
              <a:solidFill>
                <a:schemeClr val="tx1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69BB4C-35C8-C642-92D7-B7D00338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972050"/>
            <a:ext cx="3505200" cy="1698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1800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00B4E9-C792-E645-8A6D-6DA509C1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1500"/>
            <a:ext cx="8380413" cy="5715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1800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52006D-789D-E84A-A197-ED45181C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E85180D-049A-0952-BFCD-BA68D952E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42A17AB-EF99-8C42-8525-4BF2731D4E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2915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FDE7F44E-D133-BA4F-8416-99078C6279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2915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2D7EE85-AA49-BA43-8DC1-802AE75F0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fld id="{D59C495A-D502-1244-BF74-CB27C0E05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47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b="1">
          <a:solidFill>
            <a:schemeClr val="tx1"/>
          </a:solidFill>
          <a:latin typeface="+mn-lt"/>
          <a:ea typeface="ＭＳ Ｐゴシック" pitchFamily="-65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b="1">
          <a:solidFill>
            <a:schemeClr val="tx1"/>
          </a:solidFill>
          <a:latin typeface="+mn-lt"/>
          <a:ea typeface="ＭＳ Ｐゴシック" pitchFamily="-65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+mn-lt"/>
          <a:ea typeface="ＭＳ Ｐゴシック" pitchFamily="-65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500" b="1">
          <a:solidFill>
            <a:schemeClr val="tx1"/>
          </a:solidFill>
          <a:latin typeface="+mn-lt"/>
          <a:ea typeface="ＭＳ Ｐゴシック" pitchFamily="-65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500" b="1">
          <a:solidFill>
            <a:schemeClr val="tx1"/>
          </a:solidFill>
          <a:latin typeface="+mn-lt"/>
          <a:ea typeface="ＭＳ Ｐゴシック" pitchFamily="-65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500" b="1">
          <a:solidFill>
            <a:schemeClr val="tx1"/>
          </a:solidFill>
          <a:latin typeface="+mn-lt"/>
          <a:ea typeface="ＭＳ Ｐゴシック" pitchFamily="-65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500" b="1">
          <a:solidFill>
            <a:schemeClr val="tx1"/>
          </a:solidFill>
          <a:latin typeface="+mn-lt"/>
          <a:ea typeface="ＭＳ Ｐゴシック" pitchFamily="-65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500" b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14E41746-FF07-C347-ADD3-1E8DE3E73C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61938"/>
            <a:ext cx="8915400" cy="18526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effectLst/>
                <a:latin typeface="Helvetica" pitchFamily="2" charset="0"/>
              </a:rPr>
              <a:t> </a:t>
            </a:r>
            <a:br>
              <a:rPr lang="en-US" dirty="0">
                <a:solidFill>
                  <a:srgbClr val="FFFF00"/>
                </a:solidFill>
                <a:effectLst/>
              </a:rPr>
            </a:br>
            <a:endParaRPr lang="en-US" altLang="en-US" sz="2000" b="1" dirty="0">
              <a:solidFill>
                <a:srgbClr val="FFFF00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Rectangle 5">
            <a:extLst>
              <a:ext uri="{FF2B5EF4-FFF2-40B4-BE49-F238E27FC236}">
                <a16:creationId xmlns:a16="http://schemas.microsoft.com/office/drawing/2014/main" id="{E3F34552-75B0-0678-EBCD-6E5853BEDC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1175" y="2046288"/>
            <a:ext cx="8153400" cy="954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000" b="1" i="1" baseline="30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b="1" i="1" baseline="30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1E4DC438-F9BD-2D19-481D-0C244362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64" y="2802155"/>
            <a:ext cx="6088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Helvetica" pitchFamily="2" charset="0"/>
              </a:rPr>
              <a:t>1. AMA / NASA Langley Research Center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Helvetica" pitchFamily="2" charset="0"/>
              </a:rPr>
              <a:t>Hampton, Virginia, USA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Helvetica" pitchFamily="2" charset="0"/>
              </a:rPr>
              <a:t>2. NASA Langley Research Center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Helvetica" pitchFamily="2" charset="0"/>
              </a:rPr>
              <a:t>Hampton, Virginia, USA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Helvetica" pitchFamily="2" charset="0"/>
              </a:rPr>
              <a:t>3. GSFC/Booz Allen Hamilton, McLean, Virginia</a:t>
            </a:r>
          </a:p>
        </p:txBody>
      </p:sp>
      <p:pic>
        <p:nvPicPr>
          <p:cNvPr id="18436" name="Picture 9" descr="nasa_white_background">
            <a:extLst>
              <a:ext uri="{FF2B5EF4-FFF2-40B4-BE49-F238E27FC236}">
                <a16:creationId xmlns:a16="http://schemas.microsoft.com/office/drawing/2014/main" id="{B412ACAD-5B54-A8E7-C19C-6D4C6E31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36" y="4353598"/>
            <a:ext cx="917306" cy="7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2">
            <a:extLst>
              <a:ext uri="{FF2B5EF4-FFF2-40B4-BE49-F238E27FC236}">
                <a16:creationId xmlns:a16="http://schemas.microsoft.com/office/drawing/2014/main" id="{A4399D75-8A89-795D-ED29-2203AD153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78363"/>
            <a:ext cx="30480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66"/>
                </a:solidFill>
              </a:rPr>
              <a:t>AGU Annual Meeting 2023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hlink"/>
                </a:solidFill>
              </a:rPr>
              <a:t>December 11-15, 2023    San Francisco</a:t>
            </a:r>
            <a:endParaRPr lang="en-US" altLang="en-US" sz="1200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D7C8C-3664-DDEE-6BA7-FA88127E2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438175"/>
            <a:ext cx="77946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­</a:t>
            </a:r>
            <a:r>
              <a:rPr lang="en-US" sz="2000" dirty="0">
                <a:solidFill>
                  <a:srgbClr val="FFFF00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Monthly Mean DNI and GTI Derived from Monthly Mean GHI and DHI Using Two Methods: Comparisons with the BSRN Data and the Results Derived from the CERES Hourly 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1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Taiping Zhang</a:t>
            </a:r>
            <a:r>
              <a:rPr lang="en-GB" altLang="en-US" sz="20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Paul W. Stackhouse, Jr.</a:t>
            </a:r>
            <a:r>
              <a:rPr lang="en-GB" altLang="en-US" sz="20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Bradley Macpherson</a:t>
            </a:r>
            <a:r>
              <a:rPr lang="en-GB" altLang="en-US" sz="20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J. Colleen Mikovitz</a:t>
            </a:r>
            <a:r>
              <a:rPr lang="en-GB" altLang="en-US" sz="20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kumimoji="0" lang="en-GB" altLang="en-US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3CCD6-6F72-A659-215C-FA6E48091A28}"/>
              </a:ext>
            </a:extLst>
          </p:cNvPr>
          <p:cNvSpPr txBox="1"/>
          <p:nvPr/>
        </p:nvSpPr>
        <p:spPr bwMode="auto">
          <a:xfrm>
            <a:off x="186" y="4081262"/>
            <a:ext cx="1219013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Helvetica" pitchFamily="2" charset="0"/>
              </a:rPr>
              <a:t>Paper No.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GC23E-08</a:t>
            </a:r>
          </a:p>
        </p:txBody>
      </p:sp>
      <p:pic>
        <p:nvPicPr>
          <p:cNvPr id="15" name="Picture 14" descr="A logo with a circular object and text&#10;&#10;Description automatically generated with medium confidence">
            <a:extLst>
              <a:ext uri="{FF2B5EF4-FFF2-40B4-BE49-F238E27FC236}">
                <a16:creationId xmlns:a16="http://schemas.microsoft.com/office/drawing/2014/main" id="{D2E18D58-6D94-5CBD-86CB-3352F77E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345" y="4353598"/>
            <a:ext cx="2485578" cy="7899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195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DNI Comparison Statistics after the Correction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BC173D-4A81-9C98-F33C-EE0A0099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16981"/>
              </p:ext>
            </p:extLst>
          </p:nvPr>
        </p:nvGraphicFramePr>
        <p:xfrm>
          <a:off x="914400" y="1041838"/>
          <a:ext cx="7696200" cy="136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642">
                  <a:extLst>
                    <a:ext uri="{9D8B030D-6E8A-4147-A177-3AD203B41FA5}">
                      <a16:colId xmlns:a16="http://schemas.microsoft.com/office/drawing/2014/main" val="3914415361"/>
                    </a:ext>
                  </a:extLst>
                </a:gridCol>
                <a:gridCol w="785772">
                  <a:extLst>
                    <a:ext uri="{9D8B030D-6E8A-4147-A177-3AD203B41FA5}">
                      <a16:colId xmlns:a16="http://schemas.microsoft.com/office/drawing/2014/main" val="1408381110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val="1972516446"/>
                    </a:ext>
                  </a:extLst>
                </a:gridCol>
                <a:gridCol w="1021504">
                  <a:extLst>
                    <a:ext uri="{9D8B030D-6E8A-4147-A177-3AD203B41FA5}">
                      <a16:colId xmlns:a16="http://schemas.microsoft.com/office/drawing/2014/main" val="3384618483"/>
                    </a:ext>
                  </a:extLst>
                </a:gridCol>
                <a:gridCol w="785772">
                  <a:extLst>
                    <a:ext uri="{9D8B030D-6E8A-4147-A177-3AD203B41FA5}">
                      <a16:colId xmlns:a16="http://schemas.microsoft.com/office/drawing/2014/main" val="576439041"/>
                    </a:ext>
                  </a:extLst>
                </a:gridCol>
                <a:gridCol w="840776">
                  <a:extLst>
                    <a:ext uri="{9D8B030D-6E8A-4147-A177-3AD203B41FA5}">
                      <a16:colId xmlns:a16="http://schemas.microsoft.com/office/drawing/2014/main" val="3838960252"/>
                    </a:ext>
                  </a:extLst>
                </a:gridCol>
                <a:gridCol w="1280808">
                  <a:extLst>
                    <a:ext uri="{9D8B030D-6E8A-4147-A177-3AD203B41FA5}">
                      <a16:colId xmlns:a16="http://schemas.microsoft.com/office/drawing/2014/main" val="2679967227"/>
                    </a:ext>
                  </a:extLst>
                </a:gridCol>
              </a:tblGrid>
              <a:tr h="27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Time Scale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Bias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RMS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ρ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σ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μ</a:t>
                      </a:r>
                      <a:r>
                        <a:rPr lang="en-US" sz="1600" b="1" baseline="-25000">
                          <a:effectLst/>
                        </a:rPr>
                        <a:t>DATA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909609"/>
                  </a:ext>
                </a:extLst>
              </a:tr>
              <a:tr h="27346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DNI (Direct Normal Irradiance)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947125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Hourly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-1.59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186.60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0.8416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l"/>
                        </a:tabLst>
                      </a:pPr>
                      <a:r>
                        <a:rPr lang="en-US" sz="1600" b="1">
                          <a:effectLst/>
                        </a:rPr>
                        <a:t>186.59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395.82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3,012,283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14906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Daily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1.84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56.56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0.9290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56.53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179.99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273,873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301024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1.71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22.93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0.9719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22.87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178.11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7,260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2145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DDD753-EA7C-8D60-7197-5E7F71410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9382"/>
              </p:ext>
            </p:extLst>
          </p:nvPr>
        </p:nvGraphicFramePr>
        <p:xfrm>
          <a:off x="990600" y="3242330"/>
          <a:ext cx="7619998" cy="155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902">
                  <a:extLst>
                    <a:ext uri="{9D8B030D-6E8A-4147-A177-3AD203B41FA5}">
                      <a16:colId xmlns:a16="http://schemas.microsoft.com/office/drawing/2014/main" val="3116091504"/>
                    </a:ext>
                  </a:extLst>
                </a:gridCol>
                <a:gridCol w="774390">
                  <a:extLst>
                    <a:ext uri="{9D8B030D-6E8A-4147-A177-3AD203B41FA5}">
                      <a16:colId xmlns:a16="http://schemas.microsoft.com/office/drawing/2014/main" val="4053229504"/>
                    </a:ext>
                  </a:extLst>
                </a:gridCol>
                <a:gridCol w="1006707">
                  <a:extLst>
                    <a:ext uri="{9D8B030D-6E8A-4147-A177-3AD203B41FA5}">
                      <a16:colId xmlns:a16="http://schemas.microsoft.com/office/drawing/2014/main" val="2120896140"/>
                    </a:ext>
                  </a:extLst>
                </a:gridCol>
                <a:gridCol w="929268">
                  <a:extLst>
                    <a:ext uri="{9D8B030D-6E8A-4147-A177-3AD203B41FA5}">
                      <a16:colId xmlns:a16="http://schemas.microsoft.com/office/drawing/2014/main" val="3722035127"/>
                    </a:ext>
                  </a:extLst>
                </a:gridCol>
                <a:gridCol w="754600">
                  <a:extLst>
                    <a:ext uri="{9D8B030D-6E8A-4147-A177-3AD203B41FA5}">
                      <a16:colId xmlns:a16="http://schemas.microsoft.com/office/drawing/2014/main" val="963625374"/>
                    </a:ext>
                  </a:extLst>
                </a:gridCol>
                <a:gridCol w="1055752">
                  <a:extLst>
                    <a:ext uri="{9D8B030D-6E8A-4147-A177-3AD203B41FA5}">
                      <a16:colId xmlns:a16="http://schemas.microsoft.com/office/drawing/2014/main" val="3111218563"/>
                    </a:ext>
                  </a:extLst>
                </a:gridCol>
                <a:gridCol w="1070379">
                  <a:extLst>
                    <a:ext uri="{9D8B030D-6E8A-4147-A177-3AD203B41FA5}">
                      <a16:colId xmlns:a16="http://schemas.microsoft.com/office/drawing/2014/main" val="2875376699"/>
                    </a:ext>
                  </a:extLst>
                </a:gridCol>
              </a:tblGrid>
              <a:tr h="311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Time Scale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Bias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RMS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ρ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σ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μ</a:t>
                      </a:r>
                      <a:r>
                        <a:rPr lang="en-US" sz="1600" b="1" baseline="-25000">
                          <a:effectLst/>
                        </a:rPr>
                        <a:t>DATA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157786"/>
                  </a:ext>
                </a:extLst>
              </a:tr>
              <a:tr h="311654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DHI (Diffuse Horizontal Irradiance)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95419"/>
                  </a:ext>
                </a:extLst>
              </a:tr>
              <a:tr h="311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Hourly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0.01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62.99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0.8420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l"/>
                        </a:tabLst>
                      </a:pPr>
                      <a:r>
                        <a:rPr lang="en-US" sz="1600" b="1">
                          <a:effectLst/>
                        </a:rPr>
                        <a:t>62.99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137.62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3,453,105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009166"/>
                  </a:ext>
                </a:extLst>
              </a:tr>
              <a:tr h="311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Daily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-0.07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19.49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0.9070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19.49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70.58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277,630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672026"/>
                  </a:ext>
                </a:extLst>
              </a:tr>
              <a:tr h="311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9.24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0.9674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9.24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69.28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7,592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9047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D97DBD-CD18-BE22-A223-98E7FF39CD61}"/>
              </a:ext>
            </a:extLst>
          </p:cNvPr>
          <p:cNvSpPr txBox="1"/>
          <p:nvPr/>
        </p:nvSpPr>
        <p:spPr bwMode="auto">
          <a:xfrm>
            <a:off x="838200" y="257175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DHI Comparison Statistics after the Correction </a:t>
            </a:r>
          </a:p>
        </p:txBody>
      </p:sp>
    </p:spTree>
    <p:extLst>
      <p:ext uri="{BB962C8B-B14F-4D97-AF65-F5344CB8AC3E}">
        <p14:creationId xmlns:p14="http://schemas.microsoft.com/office/powerpoint/2010/main" val="84749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b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27D194-5F9C-5848-52BE-6BE20FA0B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89816"/>
              </p:ext>
            </p:extLst>
          </p:nvPr>
        </p:nvGraphicFramePr>
        <p:xfrm>
          <a:off x="990600" y="59055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58000" imgH="4114800" progId="Word.Document.12">
                  <p:embed/>
                </p:oleObj>
              </mc:Choice>
              <mc:Fallback>
                <p:oleObj name="Document" r:id="rId3" imgW="6858000" imgH="411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9055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08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1" y="36195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GTI after the correction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F789F-CCE0-87CB-124C-93EB286C5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0610"/>
            <a:ext cx="4876800" cy="3901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605EAF-99C3-2DFC-83FE-ED75E89309D8}"/>
              </a:ext>
            </a:extLst>
          </p:cNvPr>
          <p:cNvSpPr txBox="1"/>
          <p:nvPr/>
        </p:nvSpPr>
        <p:spPr bwMode="auto">
          <a:xfrm>
            <a:off x="5791200" y="1008281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Hourly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Bias and 𝛔 variation with cos(SZA);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on a site-by-site basis.</a:t>
            </a:r>
          </a:p>
        </p:txBody>
      </p:sp>
    </p:spTree>
    <p:extLst>
      <p:ext uri="{BB962C8B-B14F-4D97-AF65-F5344CB8AC3E}">
        <p14:creationId xmlns:p14="http://schemas.microsoft.com/office/powerpoint/2010/main" val="392271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1" y="36195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GTrI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 after the correction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05EAF-99C3-2DFC-83FE-ED75E89309D8}"/>
              </a:ext>
            </a:extLst>
          </p:cNvPr>
          <p:cNvSpPr txBox="1"/>
          <p:nvPr/>
        </p:nvSpPr>
        <p:spPr bwMode="auto">
          <a:xfrm>
            <a:off x="5791200" y="1008281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Hourly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Bias and 𝛔 variation with cos(SZA);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on a site-by-site basis.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344B8-5457-444D-1822-274B2C7AC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3" y="994486"/>
            <a:ext cx="4926136" cy="39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195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GTI Comparison Statistics after the Correction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97DBD-CD18-BE22-A223-98E7FF39CD61}"/>
              </a:ext>
            </a:extLst>
          </p:cNvPr>
          <p:cNvSpPr txBox="1"/>
          <p:nvPr/>
        </p:nvSpPr>
        <p:spPr bwMode="auto">
          <a:xfrm>
            <a:off x="838200" y="257175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GTrI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 Comparison Statistics after the Correction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E6CF6C-E82B-2576-97DA-F1E0A4503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2611"/>
              </p:ext>
            </p:extLst>
          </p:nvPr>
        </p:nvGraphicFramePr>
        <p:xfrm>
          <a:off x="914400" y="975984"/>
          <a:ext cx="7772399" cy="151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480">
                  <a:extLst>
                    <a:ext uri="{9D8B030D-6E8A-4147-A177-3AD203B41FA5}">
                      <a16:colId xmlns:a16="http://schemas.microsoft.com/office/drawing/2014/main" val="1204897182"/>
                    </a:ext>
                  </a:extLst>
                </a:gridCol>
                <a:gridCol w="789878">
                  <a:extLst>
                    <a:ext uri="{9D8B030D-6E8A-4147-A177-3AD203B41FA5}">
                      <a16:colId xmlns:a16="http://schemas.microsoft.com/office/drawing/2014/main" val="166075107"/>
                    </a:ext>
                  </a:extLst>
                </a:gridCol>
                <a:gridCol w="1026841">
                  <a:extLst>
                    <a:ext uri="{9D8B030D-6E8A-4147-A177-3AD203B41FA5}">
                      <a16:colId xmlns:a16="http://schemas.microsoft.com/office/drawing/2014/main" val="732523122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2077301079"/>
                    </a:ext>
                  </a:extLst>
                </a:gridCol>
                <a:gridCol w="848680">
                  <a:extLst>
                    <a:ext uri="{9D8B030D-6E8A-4147-A177-3AD203B41FA5}">
                      <a16:colId xmlns:a16="http://schemas.microsoft.com/office/drawing/2014/main" val="3735067167"/>
                    </a:ext>
                  </a:extLst>
                </a:gridCol>
                <a:gridCol w="997879">
                  <a:extLst>
                    <a:ext uri="{9D8B030D-6E8A-4147-A177-3AD203B41FA5}">
                      <a16:colId xmlns:a16="http://schemas.microsoft.com/office/drawing/2014/main" val="2402886559"/>
                    </a:ext>
                  </a:extLst>
                </a:gridCol>
                <a:gridCol w="1091787">
                  <a:extLst>
                    <a:ext uri="{9D8B030D-6E8A-4147-A177-3AD203B41FA5}">
                      <a16:colId xmlns:a16="http://schemas.microsoft.com/office/drawing/2014/main" val="591403801"/>
                    </a:ext>
                  </a:extLst>
                </a:gridCol>
              </a:tblGrid>
              <a:tr h="303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Time Scale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Bias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RMS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ρ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σ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μ</a:t>
                      </a:r>
                      <a:r>
                        <a:rPr lang="en-US" sz="1600" b="1" baseline="-25000">
                          <a:effectLst/>
                        </a:rPr>
                        <a:t>DATA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639858"/>
                  </a:ext>
                </a:extLst>
              </a:tr>
              <a:tr h="30391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Tilted Irradiance on Equatorward Tilted Surfaces [tilt angle = abs(latitude)]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7760"/>
                  </a:ext>
                </a:extLst>
              </a:tr>
              <a:tr h="303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Hourly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0.70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114.16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0.9358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l"/>
                        </a:tabLst>
                      </a:pPr>
                      <a:r>
                        <a:rPr lang="en-US" sz="1600" b="1">
                          <a:effectLst/>
                        </a:rPr>
                        <a:t>114.16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370.89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3,315,300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084609"/>
                  </a:ext>
                </a:extLst>
              </a:tr>
              <a:tr h="303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Daily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0.63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32.78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0.9743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32.78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194.17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257,719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600830"/>
                  </a:ext>
                </a:extLst>
              </a:tr>
              <a:tr h="303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0.72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13.48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0.9852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13.46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188.84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7,137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1087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5219C2-B0CF-FCB3-C4BF-167CDF47C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64984"/>
              </p:ext>
            </p:extLst>
          </p:nvPr>
        </p:nvGraphicFramePr>
        <p:xfrm>
          <a:off x="990599" y="3094970"/>
          <a:ext cx="7696199" cy="176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91">
                  <a:extLst>
                    <a:ext uri="{9D8B030D-6E8A-4147-A177-3AD203B41FA5}">
                      <a16:colId xmlns:a16="http://schemas.microsoft.com/office/drawing/2014/main" val="168614247"/>
                    </a:ext>
                  </a:extLst>
                </a:gridCol>
                <a:gridCol w="782134">
                  <a:extLst>
                    <a:ext uri="{9D8B030D-6E8A-4147-A177-3AD203B41FA5}">
                      <a16:colId xmlns:a16="http://schemas.microsoft.com/office/drawing/2014/main" val="2600980073"/>
                    </a:ext>
                  </a:extLst>
                </a:gridCol>
                <a:gridCol w="1016774">
                  <a:extLst>
                    <a:ext uri="{9D8B030D-6E8A-4147-A177-3AD203B41FA5}">
                      <a16:colId xmlns:a16="http://schemas.microsoft.com/office/drawing/2014/main" val="1531386612"/>
                    </a:ext>
                  </a:extLst>
                </a:gridCol>
                <a:gridCol w="938561">
                  <a:extLst>
                    <a:ext uri="{9D8B030D-6E8A-4147-A177-3AD203B41FA5}">
                      <a16:colId xmlns:a16="http://schemas.microsoft.com/office/drawing/2014/main" val="2732409966"/>
                    </a:ext>
                  </a:extLst>
                </a:gridCol>
                <a:gridCol w="840360">
                  <a:extLst>
                    <a:ext uri="{9D8B030D-6E8A-4147-A177-3AD203B41FA5}">
                      <a16:colId xmlns:a16="http://schemas.microsoft.com/office/drawing/2014/main" val="2756098273"/>
                    </a:ext>
                  </a:extLst>
                </a:gridCol>
                <a:gridCol w="988096">
                  <a:extLst>
                    <a:ext uri="{9D8B030D-6E8A-4147-A177-3AD203B41FA5}">
                      <a16:colId xmlns:a16="http://schemas.microsoft.com/office/drawing/2014/main" val="83926837"/>
                    </a:ext>
                  </a:extLst>
                </a:gridCol>
                <a:gridCol w="1081083">
                  <a:extLst>
                    <a:ext uri="{9D8B030D-6E8A-4147-A177-3AD203B41FA5}">
                      <a16:colId xmlns:a16="http://schemas.microsoft.com/office/drawing/2014/main" val="1628058114"/>
                    </a:ext>
                  </a:extLst>
                </a:gridCol>
              </a:tblGrid>
              <a:tr h="352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Time Scale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Bias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RMS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ρ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σ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μ</a:t>
                      </a:r>
                      <a:r>
                        <a:rPr lang="en-US" sz="1600" b="1" baseline="-25000">
                          <a:effectLst/>
                        </a:rPr>
                        <a:t>DATA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396589"/>
                  </a:ext>
                </a:extLst>
              </a:tr>
              <a:tr h="35255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Irradiance on a Dual-Axis Tracking Panel (Tracker)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715332"/>
                  </a:ext>
                </a:extLst>
              </a:tr>
              <a:tr h="352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Hourly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1.23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163.68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0.8981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l"/>
                        </a:tabLst>
                      </a:pPr>
                      <a:r>
                        <a:rPr lang="en-US" sz="1600" b="1">
                          <a:effectLst/>
                        </a:rPr>
                        <a:t>163.67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480.71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3,315,543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866748"/>
                  </a:ext>
                </a:extLst>
              </a:tr>
              <a:tr h="352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Daily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51.37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0.9457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51.36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250.73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257,719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846933"/>
                  </a:ext>
                </a:extLst>
              </a:tr>
              <a:tr h="352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21.06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0.9831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21.04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241.80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7137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44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7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100000">
              <a:schemeClr val="tx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b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75" y="361950"/>
            <a:ext cx="82243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chemeClr val="bg2"/>
                </a:solidFill>
                <a:latin typeface="Helvetica" pitchFamily="2" charset="0"/>
              </a:rPr>
              <a:t>The Monthly-Mean-Based Method I: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2"/>
                </a:solidFill>
                <a:latin typeface="Helvetica" pitchFamily="2" charset="0"/>
              </a:rPr>
              <a:t>The POWER SSE (V6.0)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BB25B-21E3-19AC-DD2F-B581ADEDFE37}"/>
              </a:ext>
            </a:extLst>
          </p:cNvPr>
          <p:cNvSpPr txBox="1"/>
          <p:nvPr/>
        </p:nvSpPr>
        <p:spPr bwMode="auto">
          <a:xfrm>
            <a:off x="533400" y="1504950"/>
            <a:ext cx="807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Helvetica" pitchFamily="2" charset="0"/>
              </a:rPr>
              <a:t>The ratio of the monthly mean DHI to GHI is based on the regression of the BSRN monthly mean data; the regression is done in 6 different cases depending the ranges of latitude and sunset hour angle;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Helvetica" pitchFamily="2" charset="0"/>
              </a:rPr>
              <a:t>To get the monthly mean DNI, the resulting monthly mean direct horizontal irradiance is divided by the cosine of the solar zenith angle at mid-time between sunrise and solar noon on the monthly-average-day;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Helvetica" pitchFamily="2" charset="0"/>
              </a:rPr>
              <a:t>The details of this method is given in Zhang et al. (2014).</a:t>
            </a:r>
          </a:p>
          <a:p>
            <a:pPr algn="l"/>
            <a:endParaRPr lang="en-US" sz="1600" dirty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56CFD-E3D5-B176-8C5C-13C2A0470417}"/>
              </a:ext>
            </a:extLst>
          </p:cNvPr>
          <p:cNvSpPr txBox="1"/>
          <p:nvPr/>
        </p:nvSpPr>
        <p:spPr bwMode="auto">
          <a:xfrm>
            <a:off x="609600" y="3486150"/>
            <a:ext cx="7848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Helvetica" pitchFamily="2" charset="0"/>
              </a:rPr>
              <a:t>References</a:t>
            </a:r>
          </a:p>
          <a:p>
            <a:pPr algn="l"/>
            <a:endParaRPr lang="en-US" sz="2000" dirty="0">
              <a:solidFill>
                <a:schemeClr val="bg2"/>
              </a:solidFill>
              <a:latin typeface="Helvetica" pitchFamily="2" charset="0"/>
            </a:endParaRPr>
          </a:p>
          <a:p>
            <a:pPr algn="l"/>
            <a:r>
              <a:rPr lang="en-US" sz="1400" dirty="0">
                <a:solidFill>
                  <a:schemeClr val="bg2"/>
                </a:solidFill>
                <a:latin typeface="Helvetica" pitchFamily="2" charset="0"/>
              </a:rPr>
              <a:t>Zhang, T., Stackhouse, Jr., P.W., Chandler, W.S., and Westberg, D.J., 2014. Application of a global-to-beam irradiance model to the NASA GEWEX SRB dataset: An extension of the NASA Surface meteorology and Solar Energy datasets. </a:t>
            </a:r>
            <a:r>
              <a:rPr lang="en-US" sz="1400" i="1" dirty="0">
                <a:solidFill>
                  <a:schemeClr val="bg2"/>
                </a:solidFill>
                <a:latin typeface="Helvetica" pitchFamily="2" charset="0"/>
              </a:rPr>
              <a:t>Sol Energy</a:t>
            </a:r>
            <a:r>
              <a:rPr lang="en-US" sz="1400" dirty="0">
                <a:solidFill>
                  <a:schemeClr val="bg2"/>
                </a:solidFill>
                <a:latin typeface="Helvetica" pitchFamily="2" charset="0"/>
              </a:rPr>
              <a:t>, 110, 117-131.</a:t>
            </a:r>
          </a:p>
        </p:txBody>
      </p:sp>
    </p:spTree>
    <p:extLst>
      <p:ext uri="{BB962C8B-B14F-4D97-AF65-F5344CB8AC3E}">
        <p14:creationId xmlns:p14="http://schemas.microsoft.com/office/powerpoint/2010/main" val="175393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75" y="361950"/>
            <a:ext cx="8224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Monthly mean DNI from the POWER SSE (V6.0) Method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F19D0-7684-7B89-B4A0-DBAB15F84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" y="1657350"/>
            <a:ext cx="81862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5750"/>
            <a:ext cx="7848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POWER SSE (V6.0) Method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Case 4: Whitlock Method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858F34-DCA8-B868-7163-79C9B2BC9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39658"/>
              </p:ext>
            </p:extLst>
          </p:nvPr>
        </p:nvGraphicFramePr>
        <p:xfrm>
          <a:off x="685800" y="1504950"/>
          <a:ext cx="8153400" cy="296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3185021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5647661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96314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2169311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27390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8088824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41971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86171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Case No.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Parameter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Bias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RMS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ρ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σ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μ</a:t>
                      </a:r>
                      <a:r>
                        <a:rPr lang="en-US" sz="1600" b="1" baseline="-25000">
                          <a:effectLst/>
                        </a:rPr>
                        <a:t>DATA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11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Monthly DHI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-7.11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15.04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0.9328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l"/>
                        </a:tabLst>
                      </a:pPr>
                      <a:r>
                        <a:rPr lang="en-US" sz="1600" b="1">
                          <a:effectLst/>
                        </a:rPr>
                        <a:t>13.25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62.13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7,592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670445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 DNI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24.50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46.20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0.9311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39.17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200.90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7,260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839026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 DNI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11.10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28.13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0.9651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25.85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187.50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7,260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83254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Monthly DNI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-0.00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24.64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0.9672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24.64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176.39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</a:rPr>
                        <a:t>7,260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459648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Monthly DNI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30.61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41.56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0.9669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28.12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207.01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7,260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26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51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b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27D194-5F9C-5848-52BE-6BE20FA0B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16729"/>
              </p:ext>
            </p:extLst>
          </p:nvPr>
        </p:nvGraphicFramePr>
        <p:xfrm>
          <a:off x="990600" y="593725"/>
          <a:ext cx="68580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58000" imgH="4051300" progId="Word.Document.12">
                  <p:embed/>
                </p:oleObj>
              </mc:Choice>
              <mc:Fallback>
                <p:oleObj name="Document" r:id="rId3" imgW="6858000" imgH="40513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427D194-5F9C-5848-52BE-6BE20FA0B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93725"/>
                        <a:ext cx="6858000" cy="405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40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937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LJCR Method, as used by </a:t>
            </a:r>
            <a:r>
              <a:rPr lang="en-US" alt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RETScreen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87225BA4-AC26-C3D2-08FC-D6129E6A5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44145"/>
            <a:ext cx="3463114" cy="4001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18E64-0B12-45AE-129B-4EB0FA682ED9}"/>
              </a:ext>
            </a:extLst>
          </p:cNvPr>
          <p:cNvSpPr txBox="1"/>
          <p:nvPr/>
        </p:nvSpPr>
        <p:spPr bwMode="auto">
          <a:xfrm>
            <a:off x="4267200" y="1415777"/>
            <a:ext cx="3657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Helvetica" pitchFamily="2" charset="0"/>
              </a:rPr>
              <a:t>a) and b): GTI</a:t>
            </a:r>
          </a:p>
          <a:p>
            <a:pPr algn="l"/>
            <a:endParaRPr lang="en-US" sz="3600" dirty="0">
              <a:solidFill>
                <a:srgbClr val="FFFF00"/>
              </a:solidFill>
              <a:latin typeface="Helvetica" pitchFamily="2" charset="0"/>
            </a:endParaRPr>
          </a:p>
          <a:p>
            <a:pPr algn="l"/>
            <a:r>
              <a:rPr lang="en-US" sz="3600" dirty="0">
                <a:solidFill>
                  <a:srgbClr val="FFFF00"/>
                </a:solidFill>
                <a:latin typeface="Helvetica" pitchFamily="2" charset="0"/>
              </a:rPr>
              <a:t>c) and d): </a:t>
            </a:r>
            <a:r>
              <a:rPr lang="en-US" sz="3600" dirty="0" err="1">
                <a:solidFill>
                  <a:srgbClr val="FFFF00"/>
                </a:solidFill>
                <a:latin typeface="Helvetica" pitchFamily="2" charset="0"/>
              </a:rPr>
              <a:t>GTrI</a:t>
            </a:r>
            <a:endParaRPr lang="en-US" sz="3600" dirty="0">
              <a:solidFill>
                <a:srgbClr val="FFFF00"/>
              </a:solidFill>
              <a:latin typeface="Helvetica" pitchFamily="2" charset="0"/>
            </a:endParaRPr>
          </a:p>
          <a:p>
            <a:pPr algn="l"/>
            <a:endParaRPr lang="en-US" sz="3600" dirty="0">
              <a:solidFill>
                <a:srgbClr val="FFFF00"/>
              </a:solidFill>
              <a:latin typeface="Helvetica" pitchFamily="2" charset="0"/>
            </a:endParaRPr>
          </a:p>
          <a:p>
            <a:pPr algn="l"/>
            <a:r>
              <a:rPr lang="en-US" sz="3600" dirty="0">
                <a:solidFill>
                  <a:srgbClr val="FFFF00"/>
                </a:solidFill>
                <a:latin typeface="Helvetica" pitchFamily="2" charset="0"/>
              </a:rPr>
              <a:t>e) and f): DNI</a:t>
            </a:r>
          </a:p>
        </p:txBody>
      </p:sp>
    </p:spTree>
    <p:extLst>
      <p:ext uri="{BB962C8B-B14F-4D97-AF65-F5344CB8AC3E}">
        <p14:creationId xmlns:p14="http://schemas.microsoft.com/office/powerpoint/2010/main" val="28236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361950"/>
            <a:ext cx="663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Outline of the Presentation 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…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4CC1787C-0468-E3A4-C876-C2F48F74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28750"/>
            <a:ext cx="8305800" cy="35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The CERES SYN1deg(Ed4.1</a:t>
            </a:r>
            <a:r>
              <a:rPr lang="en-US" altLang="en-US">
                <a:latin typeface="Helvetica" pitchFamily="2" charset="0"/>
              </a:rPr>
              <a:t>) </a:t>
            </a:r>
            <a:r>
              <a:rPr lang="en-US" altLang="en-US" i="1">
                <a:latin typeface="Helvetica" pitchFamily="2" charset="0"/>
              </a:rPr>
              <a:t>hourly</a:t>
            </a:r>
            <a:r>
              <a:rPr lang="en-US" altLang="en-US">
                <a:latin typeface="Helvetica" pitchFamily="2" charset="0"/>
              </a:rPr>
              <a:t> </a:t>
            </a:r>
            <a:r>
              <a:rPr lang="en-US" altLang="en-US" dirty="0">
                <a:latin typeface="Helvetica" pitchFamily="2" charset="0"/>
              </a:rPr>
              <a:t>GHI, DNI, DHI and the BSRN data</a:t>
            </a:r>
          </a:p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Bias correction of the </a:t>
            </a:r>
            <a:r>
              <a:rPr lang="en-US" altLang="en-US" i="1" dirty="0">
                <a:latin typeface="Helvetica" pitchFamily="2" charset="0"/>
              </a:rPr>
              <a:t>hourly</a:t>
            </a:r>
            <a:r>
              <a:rPr lang="en-US" altLang="en-US" dirty="0">
                <a:latin typeface="Helvetica" pitchFamily="2" charset="0"/>
              </a:rPr>
              <a:t> DNI and DHI</a:t>
            </a:r>
          </a:p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Derivation of hourly GTI and </a:t>
            </a:r>
            <a:r>
              <a:rPr lang="en-US" altLang="en-US" dirty="0" err="1">
                <a:latin typeface="Helvetica" pitchFamily="2" charset="0"/>
              </a:rPr>
              <a:t>GTrI</a:t>
            </a:r>
            <a:endParaRPr lang="en-US" altLang="en-US" dirty="0">
              <a:latin typeface="Helvetica" pitchFamily="2" charset="0"/>
            </a:endParaRPr>
          </a:p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Comparison of DNI, DHI, GTI and </a:t>
            </a:r>
            <a:r>
              <a:rPr lang="en-US" altLang="en-US" dirty="0" err="1">
                <a:latin typeface="Helvetica" pitchFamily="2" charset="0"/>
              </a:rPr>
              <a:t>GTrI</a:t>
            </a:r>
            <a:r>
              <a:rPr lang="en-US" altLang="en-US" dirty="0">
                <a:latin typeface="Helvetica" pitchFamily="2" charset="0"/>
              </a:rPr>
              <a:t> with the BSRN</a:t>
            </a:r>
          </a:p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Calculation of </a:t>
            </a:r>
            <a:r>
              <a:rPr lang="en-US" altLang="en-US" i="1" dirty="0">
                <a:latin typeface="Helvetica" pitchFamily="2" charset="0"/>
              </a:rPr>
              <a:t>daily</a:t>
            </a:r>
            <a:r>
              <a:rPr lang="en-US" altLang="en-US" dirty="0">
                <a:latin typeface="Helvetica" pitchFamily="2" charset="0"/>
              </a:rPr>
              <a:t> and </a:t>
            </a:r>
            <a:r>
              <a:rPr lang="en-US" altLang="en-US" i="1" dirty="0">
                <a:latin typeface="Helvetica" pitchFamily="2" charset="0"/>
              </a:rPr>
              <a:t>monthly</a:t>
            </a:r>
            <a:r>
              <a:rPr lang="en-US" altLang="en-US" dirty="0">
                <a:latin typeface="Helvetica" pitchFamily="2" charset="0"/>
              </a:rPr>
              <a:t> means</a:t>
            </a:r>
          </a:p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Comparison and evaluation of two monthly-mean-based models</a:t>
            </a:r>
          </a:p>
          <a:p>
            <a:pPr eaLnBrk="1" hangingPunct="1">
              <a:lnSpc>
                <a:spcPct val="90000"/>
              </a:lnSpc>
              <a:buClr>
                <a:srgbClr val="00FFFF"/>
              </a:buClr>
              <a:buSzPct val="150000"/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Summary and 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215D03-5F1B-5334-CF8E-73BE213C8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81972"/>
              </p:ext>
            </p:extLst>
          </p:nvPr>
        </p:nvGraphicFramePr>
        <p:xfrm>
          <a:off x="609600" y="2266950"/>
          <a:ext cx="7848599" cy="2247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769">
                  <a:extLst>
                    <a:ext uri="{9D8B030D-6E8A-4147-A177-3AD203B41FA5}">
                      <a16:colId xmlns:a16="http://schemas.microsoft.com/office/drawing/2014/main" val="1197680206"/>
                    </a:ext>
                  </a:extLst>
                </a:gridCol>
                <a:gridCol w="797622">
                  <a:extLst>
                    <a:ext uri="{9D8B030D-6E8A-4147-A177-3AD203B41FA5}">
                      <a16:colId xmlns:a16="http://schemas.microsoft.com/office/drawing/2014/main" val="1597384856"/>
                    </a:ext>
                  </a:extLst>
                </a:gridCol>
                <a:gridCol w="1036908">
                  <a:extLst>
                    <a:ext uri="{9D8B030D-6E8A-4147-A177-3AD203B41FA5}">
                      <a16:colId xmlns:a16="http://schemas.microsoft.com/office/drawing/2014/main" val="1119402973"/>
                    </a:ext>
                  </a:extLst>
                </a:gridCol>
                <a:gridCol w="957146">
                  <a:extLst>
                    <a:ext uri="{9D8B030D-6E8A-4147-A177-3AD203B41FA5}">
                      <a16:colId xmlns:a16="http://schemas.microsoft.com/office/drawing/2014/main" val="1759551667"/>
                    </a:ext>
                  </a:extLst>
                </a:gridCol>
                <a:gridCol w="857000">
                  <a:extLst>
                    <a:ext uri="{9D8B030D-6E8A-4147-A177-3AD203B41FA5}">
                      <a16:colId xmlns:a16="http://schemas.microsoft.com/office/drawing/2014/main" val="2272029865"/>
                    </a:ext>
                  </a:extLst>
                </a:gridCol>
                <a:gridCol w="1007662">
                  <a:extLst>
                    <a:ext uri="{9D8B030D-6E8A-4147-A177-3AD203B41FA5}">
                      <a16:colId xmlns:a16="http://schemas.microsoft.com/office/drawing/2014/main" val="40028210"/>
                    </a:ext>
                  </a:extLst>
                </a:gridCol>
                <a:gridCol w="1102492">
                  <a:extLst>
                    <a:ext uri="{9D8B030D-6E8A-4147-A177-3AD203B41FA5}">
                      <a16:colId xmlns:a16="http://schemas.microsoft.com/office/drawing/2014/main" val="28944820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Bias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RMS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ρ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σ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μ</a:t>
                      </a:r>
                      <a:r>
                        <a:rPr lang="en-US" sz="2000" b="1" baseline="-25000">
                          <a:effectLst/>
                        </a:rPr>
                        <a:t>DATA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46411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Monthly Mean Tilted (GTI)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-2.27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15.31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0.9813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l"/>
                        </a:tabLst>
                      </a:pPr>
                      <a:r>
                        <a:rPr lang="en-US" sz="2000" b="1">
                          <a:effectLst/>
                        </a:rPr>
                        <a:t>15.14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185.84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7,137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80923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Monthly Mean Tracker (</a:t>
                      </a:r>
                      <a:r>
                        <a:rPr lang="en-US" sz="2000" b="1" dirty="0" err="1">
                          <a:effectLst/>
                        </a:rPr>
                        <a:t>GTrI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-3.14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23.64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0.9789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23.43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237.74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7,137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33169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Monthly Mean DNI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-2.03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25.33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0.9655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25.25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174.36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7,260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0231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6BC6C3-C5CB-1C7B-3AE7-FBAF37089B83}"/>
              </a:ext>
            </a:extLst>
          </p:cNvPr>
          <p:cNvSpPr txBox="1"/>
          <p:nvPr/>
        </p:nvSpPr>
        <p:spPr bwMode="auto">
          <a:xfrm>
            <a:off x="533399" y="628650"/>
            <a:ext cx="7924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LJCR Method Results Comparison Statistics</a:t>
            </a:r>
          </a:p>
        </p:txBody>
      </p:sp>
    </p:spTree>
    <p:extLst>
      <p:ext uri="{BB962C8B-B14F-4D97-AF65-F5344CB8AC3E}">
        <p14:creationId xmlns:p14="http://schemas.microsoft.com/office/powerpoint/2010/main" val="372652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F8D2E1FD-E087-7145-AF70-D3FCE16A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622D31-3ED0-234B-8432-F0FDAF06B364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39618" name="Rectangle 1026">
            <a:extLst>
              <a:ext uri="{FF2B5EF4-FFF2-40B4-BE49-F238E27FC236}">
                <a16:creationId xmlns:a16="http://schemas.microsoft.com/office/drawing/2014/main" id="{44E8547D-C2D9-FA4E-8BB7-1D1B2BE9E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5750"/>
            <a:ext cx="57912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FF00"/>
                </a:solidFill>
                <a:latin typeface="Helvetica" pitchFamily="2" charset="0"/>
                <a:ea typeface="ＭＳ Ｐゴシック" panose="020B0600070205080204" pitchFamily="34" charset="-128"/>
              </a:rPr>
              <a:t>Summary and Conclusions</a:t>
            </a:r>
          </a:p>
        </p:txBody>
      </p:sp>
      <p:sp>
        <p:nvSpPr>
          <p:cNvPr id="75779" name="Rectangle 1027">
            <a:extLst>
              <a:ext uri="{FF2B5EF4-FFF2-40B4-BE49-F238E27FC236}">
                <a16:creationId xmlns:a16="http://schemas.microsoft.com/office/drawing/2014/main" id="{CC76E220-E4A2-D54E-A0E2-9CB0AABF9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19150"/>
            <a:ext cx="8001000" cy="4114800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bias correction of the CERES SYN1deg(Ed4.1) hourly DNI produces a dataset of DNI that is less biased against the BSRN and has a smaller uncertainty than that of the </a:t>
            </a:r>
            <a:r>
              <a:rPr lang="en-US" sz="20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DirIndex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model;</a:t>
            </a:r>
            <a:endParaRPr lang="en-US" sz="20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isotropic model applied to the hourly DNI and DHI produces GTIs that agree well with the BSRN data whose hourly, daily and monthly means are from the near-instantaneous tilted irradiances from the same model;</a:t>
            </a:r>
            <a:endParaRPr lang="en-US" sz="20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modified Whitlock method, the bias of the monthly DNI is reduced to practically zero; the bias/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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(-1.4/21.9) for sites 60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equatorward, where 85% of the BSRN sites are located, is nearly as good as those of the hourly-based results (1.0/21.8); the bias/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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sites 60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poleward are somewhat larger, though;</a:t>
            </a:r>
            <a:endParaRPr lang="en-US" altLang="en-US" sz="2000" i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00FFFF"/>
              </a:buClr>
              <a:buSzPct val="200000"/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00FFFF"/>
              </a:buClr>
              <a:buSzPct val="200000"/>
              <a:buFont typeface="Wingdings" pitchFamily="2" charset="2"/>
              <a:buNone/>
              <a:defRPr/>
            </a:pPr>
            <a:endParaRPr lang="en-US" altLang="en-US" sz="13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00FFFF"/>
              </a:buClr>
              <a:buSzPct val="150000"/>
              <a:buFont typeface="Wingdings" pitchFamily="2" charset="2"/>
              <a:buNone/>
              <a:defRPr/>
            </a:pPr>
            <a:endParaRPr lang="en-US" altLang="en-US" sz="13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FFF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135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FFF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FFF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62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F8D2E1FD-E087-7145-AF70-D3FCE16A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622D31-3ED0-234B-8432-F0FDAF06B364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39618" name="Rectangle 1026">
            <a:extLst>
              <a:ext uri="{FF2B5EF4-FFF2-40B4-BE49-F238E27FC236}">
                <a16:creationId xmlns:a16="http://schemas.microsoft.com/office/drawing/2014/main" id="{44E8547D-C2D9-FA4E-8BB7-1D1B2BE9E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9550"/>
            <a:ext cx="86106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FF00"/>
                </a:solidFill>
                <a:latin typeface="Helvetica" pitchFamily="2" charset="0"/>
                <a:ea typeface="ＭＳ Ｐゴシック" panose="020B0600070205080204" pitchFamily="34" charset="-128"/>
              </a:rPr>
              <a:t>Summary and Conclusions (Continued …)</a:t>
            </a:r>
          </a:p>
        </p:txBody>
      </p:sp>
      <p:sp>
        <p:nvSpPr>
          <p:cNvPr id="75779" name="Rectangle 1027">
            <a:extLst>
              <a:ext uri="{FF2B5EF4-FFF2-40B4-BE49-F238E27FC236}">
                <a16:creationId xmlns:a16="http://schemas.microsoft.com/office/drawing/2014/main" id="{CC76E220-E4A2-D54E-A0E2-9CB0AABF9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19150"/>
            <a:ext cx="8001000" cy="4114800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monthly mean DNI from the </a:t>
            </a:r>
            <a:r>
              <a:rPr lang="en-US" sz="22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RETScreen</a:t>
            </a:r>
            <a:r>
              <a:rPr lang="en-US" sz="2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method is by and large the same as the modified Whitlock method, though the latter is slightly better;</a:t>
            </a:r>
            <a:endParaRPr lang="en-US" sz="22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monthly mean GTI and tracker irradiance from the </a:t>
            </a:r>
            <a:r>
              <a:rPr lang="en-US" sz="22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RETScreen</a:t>
            </a:r>
            <a:r>
              <a:rPr lang="en-US" sz="2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method are nearly as good as those of the hourly-based method on the whole; only at sites 60</a:t>
            </a:r>
            <a:r>
              <a:rPr lang="en-US" sz="2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2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poleward, the results show noticeably larger standard deviations. Reformulation for higher latitudes may improve its performance in polar regions.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POWER SSE (V6.0) method and the LJCR method proved themselves as well as the current dataset.</a:t>
            </a:r>
            <a:endParaRPr lang="en-US" sz="22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rgbClr val="00FFFF"/>
              </a:buClr>
              <a:buSzPct val="20000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00FFFF"/>
              </a:buClr>
              <a:buSzPct val="200000"/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00FFFF"/>
              </a:buClr>
              <a:buSzPct val="200000"/>
              <a:buFont typeface="Wingdings" pitchFamily="2" charset="2"/>
              <a:buNone/>
              <a:defRPr/>
            </a:pPr>
            <a:endParaRPr lang="en-US" altLang="en-US" sz="13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00FFFF"/>
              </a:buClr>
              <a:buSzPct val="150000"/>
              <a:buFont typeface="Wingdings" pitchFamily="2" charset="2"/>
              <a:buNone/>
              <a:defRPr/>
            </a:pPr>
            <a:endParaRPr lang="en-US" altLang="en-US" sz="13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FFF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135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FFF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FFF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E845100B-1741-F04D-9333-CDAC7378DC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742950"/>
            <a:ext cx="4800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FFFF00"/>
                </a:solidFill>
              </a:rPr>
              <a:t>Thank you!</a:t>
            </a:r>
            <a:br>
              <a:rPr lang="en-US" sz="6000" b="1" dirty="0">
                <a:solidFill>
                  <a:srgbClr val="FFFF00"/>
                </a:solidFill>
              </a:rPr>
            </a:br>
            <a:r>
              <a:rPr lang="en-US" sz="3000" b="1" i="1" dirty="0">
                <a:solidFill>
                  <a:schemeClr val="tx1"/>
                </a:solidFill>
              </a:rPr>
              <a:t> Thank you!</a:t>
            </a:r>
            <a:br>
              <a:rPr lang="en-US" sz="3000" b="1" i="1" dirty="0">
                <a:solidFill>
                  <a:schemeClr val="tx1"/>
                </a:solidFill>
              </a:rPr>
            </a:br>
            <a:endParaRPr lang="en-US" sz="3000" b="1" i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CF40DBD-AE61-18E0-8A38-FBFA50309B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9050" y="2266950"/>
            <a:ext cx="6565900" cy="2667000"/>
          </a:xfrm>
          <a:noFill/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about the NASA POWER Project:</a:t>
            </a:r>
          </a:p>
          <a:p>
            <a:pPr algn="l" eaLnBrk="1" hangingPunct="1">
              <a:spcBef>
                <a:spcPct val="0"/>
              </a:spcBef>
              <a:buSzPct val="150000"/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</a:t>
            </a:r>
            <a:r>
              <a:rPr lang="en-US" altLang="en-US" sz="30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power.larc.nasa.gov</a:t>
            </a:r>
            <a:endParaRPr lang="en-US" altLang="en-US" sz="3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258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b="1" dirty="0">
              <a:solidFill>
                <a:schemeClr val="accent2"/>
              </a:solidFill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258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rPr>
              <a:t>AGU Annual Meeting 2023</a:t>
            </a:r>
          </a:p>
          <a:p>
            <a:pPr algn="l" eaLnBrk="1" hangingPunct="1">
              <a:lnSpc>
                <a:spcPts val="258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rPr>
              <a:t>December 11-15, 2023</a:t>
            </a:r>
          </a:p>
          <a:p>
            <a:pPr algn="l" eaLnBrk="1" hangingPunct="1">
              <a:lnSpc>
                <a:spcPts val="258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rPr>
              <a:t>San Francisco, California</a:t>
            </a:r>
          </a:p>
        </p:txBody>
      </p:sp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1CD860C1-1F3C-4C4F-B703-EC748F0F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5250" y="4800600"/>
            <a:ext cx="142875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2C94AF-9EB7-0C45-95AA-8FD958588538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b="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A logo with a circular object and text&#10;&#10;Description automatically generated with medium confidence">
            <a:extLst>
              <a:ext uri="{FF2B5EF4-FFF2-40B4-BE49-F238E27FC236}">
                <a16:creationId xmlns:a16="http://schemas.microsoft.com/office/drawing/2014/main" id="{D3802D69-F9A4-1739-7AE0-124F5EE3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45" y="4353598"/>
            <a:ext cx="2485578" cy="789902"/>
          </a:xfrm>
          <a:prstGeom prst="rect">
            <a:avLst/>
          </a:prstGeom>
        </p:spPr>
      </p:pic>
      <p:pic>
        <p:nvPicPr>
          <p:cNvPr id="3" name="Picture 9" descr="nasa_white_background">
            <a:extLst>
              <a:ext uri="{FF2B5EF4-FFF2-40B4-BE49-F238E27FC236}">
                <a16:creationId xmlns:a16="http://schemas.microsoft.com/office/drawing/2014/main" id="{066C5464-0787-AF33-6B6A-5761CCC5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36" y="4353598"/>
            <a:ext cx="917306" cy="7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>
            <a:extLst>
              <a:ext uri="{FF2B5EF4-FFF2-40B4-BE49-F238E27FC236}">
                <a16:creationId xmlns:a16="http://schemas.microsoft.com/office/drawing/2014/main" id="{A6F4A1B9-0174-3147-86FF-C5109AD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EA4860-C965-0E43-8497-28AA7A6DF613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7F81-5F62-814E-8B98-703E32B2B5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457200"/>
            <a:ext cx="5486400" cy="85725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Extras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AA64F-FE0C-6C49-B585-09F73F9E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848539-42AF-FC46-9079-B8BB9C5AFB0F}" type="slidenum">
              <a:rPr lang="en-US" altLang="en-US" sz="1000" b="0">
                <a:solidFill>
                  <a:schemeClr val="tx1"/>
                </a:solidFill>
              </a:rPr>
              <a:pPr/>
              <a:t>3</a:t>
            </a:fld>
            <a:endParaRPr lang="en-US" altLang="en-US" sz="1000" b="0">
              <a:solidFill>
                <a:schemeClr val="tx1"/>
              </a:solidFill>
            </a:endParaRP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FCD5DF5A-18A4-9D12-6C09-95E50CDD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00025" y="2038350"/>
            <a:ext cx="8743950" cy="26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5482F107-3566-D1C5-0F4E-F18E158D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2950"/>
            <a:ext cx="7467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600" dirty="0">
                <a:solidFill>
                  <a:srgbClr val="FFFF00"/>
                </a:solidFill>
                <a:latin typeface="Helvetica" pitchFamily="2" charset="0"/>
              </a:rPr>
              <a:t>The 73 BSRN Sites and 12,116 Available Site‑Months as of 2021-01-23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1950"/>
            <a:ext cx="76199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CERES SYN1deg (Ed4.1) Hourly GHI, DHI and DNI in Comparison with the BSRN Data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52A27-A696-A0A9-E83C-9CD1BA981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42026"/>
              </p:ext>
            </p:extLst>
          </p:nvPr>
        </p:nvGraphicFramePr>
        <p:xfrm>
          <a:off x="761999" y="2120874"/>
          <a:ext cx="77724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319">
                  <a:extLst>
                    <a:ext uri="{9D8B030D-6E8A-4147-A177-3AD203B41FA5}">
                      <a16:colId xmlns:a16="http://schemas.microsoft.com/office/drawing/2014/main" val="1138597510"/>
                    </a:ext>
                  </a:extLst>
                </a:gridCol>
                <a:gridCol w="1026842">
                  <a:extLst>
                    <a:ext uri="{9D8B030D-6E8A-4147-A177-3AD203B41FA5}">
                      <a16:colId xmlns:a16="http://schemas.microsoft.com/office/drawing/2014/main" val="376461457"/>
                    </a:ext>
                  </a:extLst>
                </a:gridCol>
                <a:gridCol w="968039">
                  <a:extLst>
                    <a:ext uri="{9D8B030D-6E8A-4147-A177-3AD203B41FA5}">
                      <a16:colId xmlns:a16="http://schemas.microsoft.com/office/drawing/2014/main" val="3281276020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1553120429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1748683075"/>
                    </a:ext>
                  </a:extLst>
                </a:gridCol>
                <a:gridCol w="918891">
                  <a:extLst>
                    <a:ext uri="{9D8B030D-6E8A-4147-A177-3AD203B41FA5}">
                      <a16:colId xmlns:a16="http://schemas.microsoft.com/office/drawing/2014/main" val="617638443"/>
                    </a:ext>
                  </a:extLst>
                </a:gridCol>
                <a:gridCol w="1091787">
                  <a:extLst>
                    <a:ext uri="{9D8B030D-6E8A-4147-A177-3AD203B41FA5}">
                      <a16:colId xmlns:a16="http://schemas.microsoft.com/office/drawing/2014/main" val="160375972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All-Sky Hourly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Bias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RMS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ρ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σ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μ</a:t>
                      </a:r>
                      <a:r>
                        <a:rPr lang="en-US" sz="1400" b="1" baseline="-25000">
                          <a:effectLst/>
                        </a:rPr>
                        <a:t>DATA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599949"/>
                  </a:ext>
                </a:extLst>
              </a:tr>
              <a:tr h="3429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Original CERES SYN1deg(Ed4.1) and Derived DNI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96502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GHI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-2.90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83.46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0.9566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83.41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341.49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3,347,216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4984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DHI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30.54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85.83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0.8314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80.00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168.04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3,452,616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843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DirHI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-37.07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122.25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0.8882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116.49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192.59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3,023,551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49417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DNI, or DirHI/cos(Z)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-54.29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203.22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0.8233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195.83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343.24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3,010,908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879039"/>
                  </a:ext>
                </a:extLst>
              </a:tr>
              <a:tr h="3429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DirIndex</a:t>
                      </a:r>
                      <a:r>
                        <a:rPr lang="en-US" sz="1400" b="1" dirty="0">
                          <a:effectLst/>
                        </a:rPr>
                        <a:t> Model Derived DNI from CERES SYN1deg(Ed4.1) Hourly GHI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118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DNI, from DirIndex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8.54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228.21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0.7580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228.65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444.91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2,195,000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80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8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9" y="209550"/>
            <a:ext cx="83380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CERES SYN1deg (Ed4.1) Hourly DNI [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DirHI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/cos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(SZA)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]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bias as functions of cos(SZA) and CLFR (%)</a:t>
            </a:r>
          </a:p>
        </p:txBody>
      </p:sp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C9E50367-DC58-9BF9-933C-A7AE0D051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837618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9" y="209550"/>
            <a:ext cx="83380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CERES SYN1deg (Ed4.1) Hourly DNI [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DirHI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/cos(SZA)] bias in the cos(SZA)-CLFR phase space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CC7E791-0C00-798E-F2A7-5BFAB1135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902179"/>
            <a:ext cx="8264793" cy="30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1950"/>
            <a:ext cx="4648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The Bias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F93D32-DBB2-9504-E7B6-C32D11DA73B8}"/>
                  </a:ext>
                </a:extLst>
              </p:cNvPr>
              <p:cNvSpPr txBox="1"/>
              <p:nvPr/>
            </p:nvSpPr>
            <p:spPr bwMode="auto">
              <a:xfrm>
                <a:off x="893379" y="965121"/>
                <a:ext cx="7848600" cy="3816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The Earth is first divided into 5 latitudinal zones whose latitudinal ranges are, respectively, [-90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, -60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), [-60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, -20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), [‑20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, 20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), [20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, 60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) and [60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, 90</a:t>
                </a:r>
                <a:r>
                  <a:rPr lang="en-US" sz="2200" dirty="0">
                    <a:solidFill>
                      <a:schemeClr val="tx1"/>
                    </a:solidFill>
                    <a:sym typeface="Symbol" pitchFamily="2" charset="2"/>
                  </a:rPr>
                  <a:t></a:t>
                </a:r>
                <a:r>
                  <a:rPr lang="en-US" sz="2200" dirty="0">
                    <a:solidFill>
                      <a:schemeClr val="tx1"/>
                    </a:solidFill>
                  </a:rPr>
                  <a:t>]; in each zone, the bias is calculated as percentage of the mean CERES SYN1deg(Ed4.1) DNI in the phase space of cos(SZA) and CLFR. The relative bias,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𝑏𝑖𝑎𝑠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forms a 3D lookup table.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𝑏𝑖𝑎𝑠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for each individual hourly DNI is first determined according to its latitudinal zone, cos(SZA) and CLFR, and the correction is done simply by multiplying the DNI by the factor 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𝑏𝑖𝑎𝑠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). 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 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The same method is applied to the correction of the hourly DHI.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F93D32-DBB2-9504-E7B6-C32D11DA7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379" y="965121"/>
                <a:ext cx="7848600" cy="3816429"/>
              </a:xfrm>
              <a:prstGeom prst="rect">
                <a:avLst/>
              </a:prstGeom>
              <a:blipFill>
                <a:blip r:embed="rId3"/>
                <a:stretch>
                  <a:fillRect l="-969" t="-993" r="-485" b="-23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8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195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DNI after the correction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2261E0-D19E-D53C-1067-4E49881E9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5148"/>
            <a:ext cx="4800600" cy="384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E2483-092D-1A06-9D77-AA43F2DC4994}"/>
              </a:ext>
            </a:extLst>
          </p:cNvPr>
          <p:cNvSpPr txBox="1"/>
          <p:nvPr/>
        </p:nvSpPr>
        <p:spPr bwMode="auto">
          <a:xfrm>
            <a:off x="5791200" y="1008281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Hourly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Bias and 𝛔 variation with cos(SZA);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on a site-by-site basis.</a:t>
            </a:r>
          </a:p>
        </p:txBody>
      </p:sp>
    </p:spTree>
    <p:extLst>
      <p:ext uri="{BB962C8B-B14F-4D97-AF65-F5344CB8AC3E}">
        <p14:creationId xmlns:p14="http://schemas.microsoft.com/office/powerpoint/2010/main" val="92949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6427473B-3B5A-A046-9B80-CF84D8B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A96E5-1132-F54A-9B75-0860FB8A5046}" type="slidenum">
              <a:rPr lang="en-US" altLang="en-US" sz="10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1C100A-60E8-3F49-B4B5-2BB83683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1" y="36195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DHI after the correction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16310-A3A5-00EE-62E6-F47471F9D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8281"/>
            <a:ext cx="4876800" cy="3901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537D6-26EC-8221-2117-9E3D29C89E1E}"/>
              </a:ext>
            </a:extLst>
          </p:cNvPr>
          <p:cNvSpPr txBox="1"/>
          <p:nvPr/>
        </p:nvSpPr>
        <p:spPr bwMode="auto">
          <a:xfrm>
            <a:off x="5791200" y="1008281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Hourly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Bias and 𝛔 variation with cos(SZA);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scatter plot;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  <a:latin typeface="Helvetica" pitchFamily="2" charset="0"/>
              </a:rPr>
              <a:t>Monthly mean on a site-by-site basis.</a:t>
            </a:r>
          </a:p>
        </p:txBody>
      </p:sp>
    </p:spTree>
    <p:extLst>
      <p:ext uri="{BB962C8B-B14F-4D97-AF65-F5344CB8AC3E}">
        <p14:creationId xmlns:p14="http://schemas.microsoft.com/office/powerpoint/2010/main" val="129730772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Overview">
  <a:themeElements>
    <a:clrScheme name="Custom 6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defRPr sz="1600" dirty="0">
            <a:solidFill>
              <a:srgbClr val="FFFF00"/>
            </a:solidFill>
            <a:latin typeface="Helvetica" pitchFamily="2" charset="0"/>
          </a:defRPr>
        </a:defPPr>
      </a:lstStyle>
    </a:tx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15618</TotalTime>
  <Words>1425</Words>
  <Application>Microsoft Macintosh PowerPoint</Application>
  <PresentationFormat>On-screen Show (16:9)</PresentationFormat>
  <Paragraphs>376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</vt:lpstr>
      <vt:lpstr>Arial</vt:lpstr>
      <vt:lpstr>Calibri</vt:lpstr>
      <vt:lpstr>Cambria</vt:lpstr>
      <vt:lpstr>Cambria Math</vt:lpstr>
      <vt:lpstr>Helvetica</vt:lpstr>
      <vt:lpstr>Times New Roman</vt:lpstr>
      <vt:lpstr>Wingdings</vt:lpstr>
      <vt:lpstr>Project Overview</vt:lpstr>
      <vt:lpstr>Document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Summary and Conclusions (Continued …)</vt:lpstr>
      <vt:lpstr>Thank you!  Thank you! </vt:lpstr>
      <vt:lpstr>Extras</vt:lpstr>
    </vt:vector>
  </TitlesOfParts>
  <Manager/>
  <Company>NASA Langley Research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22-Year Global Shortwave and Longwave Radiation Dataset from the  NASA/GEWEX SRB Project:  Overview and Analysis</dc:title>
  <dc:subject/>
  <dc:creator/>
  <cp:keywords/>
  <dc:description/>
  <cp:lastModifiedBy>Zhang, Taiping (LARC-E302)[Science Systems &amp; Applications, Inc.]</cp:lastModifiedBy>
  <cp:revision>1318</cp:revision>
  <cp:lastPrinted>2022-06-20T02:51:03Z</cp:lastPrinted>
  <dcterms:created xsi:type="dcterms:W3CDTF">2012-07-25T17:25:56Z</dcterms:created>
  <dcterms:modified xsi:type="dcterms:W3CDTF">2023-11-07T23:28:25Z</dcterms:modified>
  <cp:category/>
</cp:coreProperties>
</file>