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handoutMasterIdLst>
    <p:handoutMasterId r:id="rId20"/>
  </p:handoutMasterIdLst>
  <p:sldIdLst>
    <p:sldId id="486" r:id="rId2"/>
    <p:sldId id="553" r:id="rId3"/>
    <p:sldId id="587" r:id="rId4"/>
    <p:sldId id="572" r:id="rId5"/>
    <p:sldId id="570" r:id="rId6"/>
    <p:sldId id="571" r:id="rId7"/>
    <p:sldId id="574" r:id="rId8"/>
    <p:sldId id="576" r:id="rId9"/>
    <p:sldId id="580" r:id="rId10"/>
    <p:sldId id="581" r:id="rId11"/>
    <p:sldId id="586" r:id="rId12"/>
    <p:sldId id="582" r:id="rId13"/>
    <p:sldId id="583" r:id="rId14"/>
    <p:sldId id="575" r:id="rId15"/>
    <p:sldId id="588" r:id="rId16"/>
    <p:sldId id="584" r:id="rId17"/>
    <p:sldId id="565" r:id="rId18"/>
  </p:sldIdLst>
  <p:sldSz cx="12192000" cy="6858000"/>
  <p:notesSz cx="6858000" cy="9117013"/>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481" userDrawn="1">
          <p15:clr>
            <a:srgbClr val="A4A3A4"/>
          </p15:clr>
        </p15:guide>
        <p15:guide id="2" pos="5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CC"/>
    <a:srgbClr val="009900"/>
    <a:srgbClr val="CCFFCC"/>
    <a:srgbClr val="FF0000"/>
    <a:srgbClr val="BB2E95"/>
    <a:srgbClr val="FA9734"/>
    <a:srgbClr val="45ADE3"/>
    <a:srgbClr val="45ABE1"/>
    <a:srgbClr val="DE95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5522" autoAdjust="0"/>
  </p:normalViewPr>
  <p:slideViewPr>
    <p:cSldViewPr snapToGrid="0">
      <p:cViewPr varScale="1">
        <p:scale>
          <a:sx n="103" d="100"/>
          <a:sy n="103" d="100"/>
        </p:scale>
        <p:origin x="498" y="102"/>
      </p:cViewPr>
      <p:guideLst>
        <p:guide orient="horz" pos="481"/>
        <p:guide pos="5128"/>
      </p:guideLst>
    </p:cSldViewPr>
  </p:slideViewPr>
  <p:outlineViewPr>
    <p:cViewPr>
      <p:scale>
        <a:sx n="33" d="100"/>
        <a:sy n="33" d="100"/>
      </p:scale>
      <p:origin x="0" y="-924"/>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20483"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20484"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20485"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5D916431-C0F5-49DB-9BE0-37DE4FD57CAE}" type="slidenum">
              <a:rPr lang="en-US"/>
              <a:pPr>
                <a:defRPr/>
              </a:pPr>
              <a:t>‹#›</a:t>
            </a:fld>
            <a:endParaRPr lang="en-US"/>
          </a:p>
        </p:txBody>
      </p:sp>
    </p:spTree>
    <p:extLst>
      <p:ext uri="{BB962C8B-B14F-4D97-AF65-F5344CB8AC3E}">
        <p14:creationId xmlns:p14="http://schemas.microsoft.com/office/powerpoint/2010/main" val="3992507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392113" y="684213"/>
            <a:ext cx="6075362" cy="34178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4C527573-1AEF-49D3-A7D4-BA16FF09E57C}" type="slidenum">
              <a:rPr lang="en-US"/>
              <a:pPr>
                <a:defRPr/>
              </a:pPr>
              <a:t>‹#›</a:t>
            </a:fld>
            <a:endParaRPr lang="en-US"/>
          </a:p>
        </p:txBody>
      </p:sp>
    </p:spTree>
    <p:extLst>
      <p:ext uri="{BB962C8B-B14F-4D97-AF65-F5344CB8AC3E}">
        <p14:creationId xmlns:p14="http://schemas.microsoft.com/office/powerpoint/2010/main" val="95987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AF1D1D9-1727-46E9-9199-5D5679A9EADC}" type="slidenum">
              <a:rPr lang="en-US"/>
              <a:pPr/>
              <a:t>1</a:t>
            </a:fld>
            <a:endParaRPr lang="en-US"/>
          </a:p>
        </p:txBody>
      </p:sp>
      <p:sp>
        <p:nvSpPr>
          <p:cNvPr id="18435" name="Rectangle 2"/>
          <p:cNvSpPr>
            <a:spLocks noGrp="1" noRot="1" noChangeAspect="1" noChangeArrowheads="1" noTextEdit="1"/>
          </p:cNvSpPr>
          <p:nvPr>
            <p:ph type="sldImg"/>
          </p:nvPr>
        </p:nvSpPr>
        <p:spPr>
          <a:xfrm>
            <a:off x="392113" y="684213"/>
            <a:ext cx="6075362" cy="3417887"/>
          </a:xfrm>
          <a:ln/>
        </p:spPr>
      </p:sp>
      <p:sp>
        <p:nvSpPr>
          <p:cNvPr id="18436" name="Rectangle 3"/>
          <p:cNvSpPr>
            <a:spLocks noGrp="1" noChangeArrowheads="1"/>
          </p:cNvSpPr>
          <p:nvPr>
            <p:ph type="body" idx="1"/>
          </p:nvPr>
        </p:nvSpPr>
        <p:spPr>
          <a:noFill/>
          <a:ln/>
        </p:spPr>
        <p:txBody>
          <a:bodyPr/>
          <a:lstStyle/>
          <a:p>
            <a:pPr eaLnBrk="1" hangingPunct="1"/>
            <a:endParaRPr lang="en-US">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84213"/>
            <a:ext cx="6075362" cy="34178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14</a:t>
            </a:fld>
            <a:endParaRPr lang="en-US"/>
          </a:p>
        </p:txBody>
      </p:sp>
    </p:spTree>
    <p:extLst>
      <p:ext uri="{BB962C8B-B14F-4D97-AF65-F5344CB8AC3E}">
        <p14:creationId xmlns:p14="http://schemas.microsoft.com/office/powerpoint/2010/main" val="3371256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84213"/>
            <a:ext cx="6075362" cy="34178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15</a:t>
            </a:fld>
            <a:endParaRPr lang="en-US"/>
          </a:p>
        </p:txBody>
      </p:sp>
    </p:spTree>
    <p:extLst>
      <p:ext uri="{BB962C8B-B14F-4D97-AF65-F5344CB8AC3E}">
        <p14:creationId xmlns:p14="http://schemas.microsoft.com/office/powerpoint/2010/main" val="1986330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1859752-BA90-45C2-8D87-B21E7126B24F}" type="slidenum">
              <a:rPr lang="en-US"/>
              <a:pPr/>
              <a:t>17</a:t>
            </a:fld>
            <a:endParaRPr lang="en-US"/>
          </a:p>
        </p:txBody>
      </p:sp>
      <p:sp>
        <p:nvSpPr>
          <p:cNvPr id="20483" name="Rectangle 2"/>
          <p:cNvSpPr>
            <a:spLocks noGrp="1" noRot="1" noChangeAspect="1" noChangeArrowheads="1" noTextEdit="1"/>
          </p:cNvSpPr>
          <p:nvPr>
            <p:ph type="sldImg"/>
          </p:nvPr>
        </p:nvSpPr>
        <p:spPr>
          <a:xfrm>
            <a:off x="392113" y="684213"/>
            <a:ext cx="6075362" cy="3417887"/>
          </a:xfrm>
          <a:ln/>
        </p:spPr>
      </p:sp>
      <p:sp>
        <p:nvSpPr>
          <p:cNvPr id="20484" name="Rectangle 3"/>
          <p:cNvSpPr>
            <a:spLocks noGrp="1" noChangeArrowheads="1"/>
          </p:cNvSpPr>
          <p:nvPr>
            <p:ph type="body" idx="1"/>
          </p:nvPr>
        </p:nvSpPr>
        <p:spPr>
          <a:noFill/>
          <a:ln/>
        </p:spPr>
        <p:txBody>
          <a:bodyPr/>
          <a:lstStyle/>
          <a:p>
            <a:pPr eaLnBrk="1" hangingPunct="1"/>
            <a:endParaRPr lang="en-US">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EC04D4E-9B93-4009-A785-AEEB07E69031}" type="slidenum">
              <a:rPr lang="en-US"/>
              <a:pPr/>
              <a:t>2</a:t>
            </a:fld>
            <a:endParaRPr lang="en-US"/>
          </a:p>
        </p:txBody>
      </p:sp>
      <p:sp>
        <p:nvSpPr>
          <p:cNvPr id="19459" name="Rectangle 2"/>
          <p:cNvSpPr>
            <a:spLocks noGrp="1" noRot="1" noChangeAspect="1" noChangeArrowheads="1" noTextEdit="1"/>
          </p:cNvSpPr>
          <p:nvPr>
            <p:ph type="sldImg"/>
          </p:nvPr>
        </p:nvSpPr>
        <p:spPr>
          <a:xfrm>
            <a:off x="392113" y="684213"/>
            <a:ext cx="6075362" cy="3417887"/>
          </a:xfrm>
          <a:ln/>
        </p:spPr>
      </p:sp>
      <p:sp>
        <p:nvSpPr>
          <p:cNvPr id="19460" name="Rectangle 3"/>
          <p:cNvSpPr>
            <a:spLocks noGrp="1" noChangeArrowheads="1"/>
          </p:cNvSpPr>
          <p:nvPr>
            <p:ph type="body" idx="1"/>
          </p:nvPr>
        </p:nvSpPr>
        <p:spPr>
          <a:noFill/>
          <a:ln/>
        </p:spPr>
        <p:txBody>
          <a:bodyPr/>
          <a:lstStyle/>
          <a:p>
            <a:pPr eaLnBrk="1" hangingPunct="1"/>
            <a:endParaRPr lang="en-US">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84213"/>
            <a:ext cx="6075362" cy="3417887"/>
          </a:xfrm>
        </p:spPr>
      </p:sp>
      <p:sp>
        <p:nvSpPr>
          <p:cNvPr id="3" name="Notes Placeholder 2"/>
          <p:cNvSpPr>
            <a:spLocks noGrp="1"/>
          </p:cNvSpPr>
          <p:nvPr>
            <p:ph type="body" idx="1"/>
          </p:nvPr>
        </p:nvSpPr>
        <p:spPr/>
        <p:txBody>
          <a:bodyPr/>
          <a:lstStyle/>
          <a:p>
            <a:r>
              <a:rPr lang="en-US" dirty="0"/>
              <a:t>Additional information on the mission, objectives, and OCI instrument.</a:t>
            </a:r>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3</a:t>
            </a:fld>
            <a:endParaRPr lang="en-US"/>
          </a:p>
        </p:txBody>
      </p:sp>
    </p:spTree>
    <p:extLst>
      <p:ext uri="{BB962C8B-B14F-4D97-AF65-F5344CB8AC3E}">
        <p14:creationId xmlns:p14="http://schemas.microsoft.com/office/powerpoint/2010/main" val="17687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84213"/>
            <a:ext cx="6075362" cy="3417887"/>
          </a:xfrm>
        </p:spPr>
      </p:sp>
      <p:sp>
        <p:nvSpPr>
          <p:cNvPr id="3" name="Notes Placeholder 2"/>
          <p:cNvSpPr>
            <a:spLocks noGrp="1"/>
          </p:cNvSpPr>
          <p:nvPr>
            <p:ph type="body" idx="1"/>
          </p:nvPr>
        </p:nvSpPr>
        <p:spPr/>
        <p:txBody>
          <a:bodyPr/>
          <a:lstStyle/>
          <a:p>
            <a:r>
              <a:rPr lang="en-US" dirty="0"/>
              <a:t>Additional information on the mission, objectives, and OCI instrument.</a:t>
            </a:r>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4</a:t>
            </a:fld>
            <a:endParaRPr lang="en-US"/>
          </a:p>
        </p:txBody>
      </p:sp>
    </p:spTree>
    <p:extLst>
      <p:ext uri="{BB962C8B-B14F-4D97-AF65-F5344CB8AC3E}">
        <p14:creationId xmlns:p14="http://schemas.microsoft.com/office/powerpoint/2010/main" val="3235677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Government ODMSP, Requirement 3-2: “Collision with small debris during mission operations: Spacecraft design will consider and limit the probability to less than 0.01 (1 in 100) that collisions with micrometeoroids and orbital debris smaller than 1 cm will cause damage that prevents planned postmission disposal.”</a:t>
            </a:r>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5</a:t>
            </a:fld>
            <a:endParaRPr lang="en-US"/>
          </a:p>
        </p:txBody>
      </p:sp>
    </p:spTree>
    <p:extLst>
      <p:ext uri="{BB962C8B-B14F-4D97-AF65-F5344CB8AC3E}">
        <p14:creationId xmlns:p14="http://schemas.microsoft.com/office/powerpoint/2010/main" val="1445801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Whipple shields: aluminum panel, Nextel bumper (flexible).</a:t>
            </a:r>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6</a:t>
            </a:fld>
            <a:endParaRPr lang="en-US"/>
          </a:p>
        </p:txBody>
      </p:sp>
    </p:spTree>
    <p:extLst>
      <p:ext uri="{BB962C8B-B14F-4D97-AF65-F5344CB8AC3E}">
        <p14:creationId xmlns:p14="http://schemas.microsoft.com/office/powerpoint/2010/main" val="3924158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84213"/>
            <a:ext cx="6075362" cy="34178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original results (panel only and 5 Kevlar on tank) were 11-13% higher because of flux decrease in ORDEM and increase in MEM.</a:t>
            </a:r>
          </a:p>
          <a:p>
            <a:pPr marL="171450" indent="-171450">
              <a:buFont typeface="Arial" panose="020B0604020202020204" pitchFamily="34" charset="0"/>
              <a:buChar char="•"/>
            </a:pPr>
            <a:r>
              <a:rPr lang="en-US" dirty="0"/>
              <a:t>Clarify that this is not about comparing the merits between BLEs, but to demonstrate that classical Whipple shields are insufficient to reduce the risk regardless of the BLE and assumptions used (consistency).</a:t>
            </a:r>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8</a:t>
            </a:fld>
            <a:endParaRPr lang="en-US"/>
          </a:p>
        </p:txBody>
      </p:sp>
    </p:spTree>
    <p:extLst>
      <p:ext uri="{BB962C8B-B14F-4D97-AF65-F5344CB8AC3E}">
        <p14:creationId xmlns:p14="http://schemas.microsoft.com/office/powerpoint/2010/main" val="83092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84213"/>
            <a:ext cx="6075362" cy="3417887"/>
          </a:xfrm>
        </p:spPr>
      </p:sp>
      <p:sp>
        <p:nvSpPr>
          <p:cNvPr id="3" name="Notes Placeholder 2"/>
          <p:cNvSpPr>
            <a:spLocks noGrp="1"/>
          </p:cNvSpPr>
          <p:nvPr>
            <p:ph type="body" idx="1"/>
          </p:nvPr>
        </p:nvSpPr>
        <p:spPr/>
        <p:txBody>
          <a:bodyPr/>
          <a:lstStyle/>
          <a:p>
            <a:r>
              <a:rPr lang="en-US" dirty="0"/>
              <a:t>Overall spacecraft risk: Although the risk increased in several spacecraft components, the margin provided by SWS allowed the mission to absorb the increase and comply with the requirement.</a:t>
            </a:r>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10</a:t>
            </a:fld>
            <a:endParaRPr lang="en-US"/>
          </a:p>
        </p:txBody>
      </p:sp>
    </p:spTree>
    <p:extLst>
      <p:ext uri="{BB962C8B-B14F-4D97-AF65-F5344CB8AC3E}">
        <p14:creationId xmlns:p14="http://schemas.microsoft.com/office/powerpoint/2010/main" val="2335250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84213"/>
            <a:ext cx="6075362" cy="3417887"/>
          </a:xfrm>
        </p:spPr>
      </p:sp>
      <p:sp>
        <p:nvSpPr>
          <p:cNvPr id="3" name="Notes Placeholder 2"/>
          <p:cNvSpPr>
            <a:spLocks noGrp="1"/>
          </p:cNvSpPr>
          <p:nvPr>
            <p:ph type="body" idx="1"/>
          </p:nvPr>
        </p:nvSpPr>
        <p:spPr/>
        <p:txBody>
          <a:bodyPr/>
          <a:lstStyle/>
          <a:p>
            <a:r>
              <a:rPr lang="en-US" dirty="0"/>
              <a:t>Human-rated example has 32% more mass than the robotic version.</a:t>
            </a:r>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11</a:t>
            </a:fld>
            <a:endParaRPr lang="en-US"/>
          </a:p>
        </p:txBody>
      </p:sp>
    </p:spTree>
    <p:extLst>
      <p:ext uri="{BB962C8B-B14F-4D97-AF65-F5344CB8AC3E}">
        <p14:creationId xmlns:p14="http://schemas.microsoft.com/office/powerpoint/2010/main" val="2283462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1" y="1447799"/>
            <a:ext cx="9594167" cy="1244600"/>
          </a:xfrm>
          <a:prstGeom prst="rect">
            <a:avLst/>
          </a:prstGeom>
          <a:gradFill flip="none" rotWithShape="1">
            <a:gsLst>
              <a:gs pos="70000">
                <a:srgbClr val="541A7C"/>
              </a:gs>
              <a:gs pos="100000">
                <a:srgbClr val="541A7C">
                  <a:alpha val="0"/>
                </a:srgbClr>
              </a:gs>
              <a:gs pos="50000">
                <a:srgbClr val="541A7C">
                  <a:alpha val="93000"/>
                </a:srgbClr>
              </a:gs>
            </a:gsLst>
            <a:lin ang="0" scaled="1"/>
            <a:tileRect/>
          </a:gradFill>
          <a:ln w="9525" cap="flat" cmpd="sng" algn="ctr">
            <a:noFill/>
            <a:prstDash val="solid"/>
            <a:round/>
            <a:headEnd type="none" w="med" len="med"/>
            <a:tailEnd type="none" w="med" len="med"/>
          </a:ln>
          <a:effectLst/>
        </p:spPr>
        <p:txBody>
          <a:bodyPr/>
          <a:lstStyle/>
          <a:p>
            <a:pPr>
              <a:defRPr/>
            </a:pPr>
            <a:endParaRPr lang="en-US" sz="2400">
              <a:latin typeface="Arial" pitchFamily="-111" charset="0"/>
              <a:ea typeface="ＭＳ Ｐゴシック" pitchFamily="-111" charset="-128"/>
            </a:endParaRPr>
          </a:p>
        </p:txBody>
      </p:sp>
      <p:pic>
        <p:nvPicPr>
          <p:cNvPr id="5" name="NASA.gif" descr="/Users/kagammage/Documents/CustomerWork/Meatballs/NASA.gif"/>
          <p:cNvPicPr>
            <a:picLocks noChangeAspect="1"/>
          </p:cNvPicPr>
          <p:nvPr userDrawn="1"/>
        </p:nvPicPr>
        <p:blipFill>
          <a:blip r:embed="rId3"/>
          <a:srcRect/>
          <a:stretch>
            <a:fillRect/>
          </a:stretch>
        </p:blipFill>
        <p:spPr bwMode="auto">
          <a:xfrm>
            <a:off x="10274300" y="254000"/>
            <a:ext cx="1339851" cy="863600"/>
          </a:xfrm>
          <a:prstGeom prst="rect">
            <a:avLst/>
          </a:prstGeom>
          <a:noFill/>
          <a:ln w="9525">
            <a:noFill/>
            <a:miter lim="800000"/>
            <a:headEnd/>
            <a:tailEnd/>
          </a:ln>
        </p:spPr>
      </p:pic>
      <p:sp>
        <p:nvSpPr>
          <p:cNvPr id="6" name="Text Box 63"/>
          <p:cNvSpPr txBox="1">
            <a:spLocks noChangeArrowheads="1"/>
          </p:cNvSpPr>
          <p:nvPr userDrawn="1"/>
        </p:nvSpPr>
        <p:spPr bwMode="auto">
          <a:xfrm>
            <a:off x="514351" y="595313"/>
            <a:ext cx="5107516" cy="228600"/>
          </a:xfrm>
          <a:prstGeom prst="rect">
            <a:avLst/>
          </a:prstGeom>
          <a:noFill/>
          <a:ln w="9525">
            <a:noFill/>
            <a:miter lim="800000"/>
            <a:headEnd/>
            <a:tailEnd/>
          </a:ln>
          <a:effectLst/>
        </p:spPr>
        <p:txBody>
          <a:bodyPr>
            <a:spAutoFit/>
          </a:bodyPr>
          <a:lstStyle/>
          <a:p>
            <a:pPr>
              <a:spcBef>
                <a:spcPct val="50000"/>
              </a:spcBef>
              <a:defRPr/>
            </a:pPr>
            <a:r>
              <a:rPr lang="en-US" sz="900" dirty="0">
                <a:latin typeface="Arial" pitchFamily="-111" charset="0"/>
                <a:ea typeface="ＭＳ Ｐゴシック" pitchFamily="-111" charset="-128"/>
              </a:rPr>
              <a:t>National Aeronautics and Space Administration</a:t>
            </a:r>
          </a:p>
        </p:txBody>
      </p:sp>
      <p:sp>
        <p:nvSpPr>
          <p:cNvPr id="7" name="Text Box 66"/>
          <p:cNvSpPr txBox="1">
            <a:spLocks noChangeArrowheads="1"/>
          </p:cNvSpPr>
          <p:nvPr userDrawn="1"/>
        </p:nvSpPr>
        <p:spPr bwMode="auto">
          <a:xfrm>
            <a:off x="514351" y="6438900"/>
            <a:ext cx="1564216" cy="228600"/>
          </a:xfrm>
          <a:prstGeom prst="rect">
            <a:avLst/>
          </a:prstGeom>
          <a:noFill/>
          <a:ln w="9525">
            <a:noFill/>
            <a:miter lim="800000"/>
            <a:headEnd/>
            <a:tailEnd/>
          </a:ln>
          <a:effectLst/>
        </p:spPr>
        <p:txBody>
          <a:bodyPr>
            <a:spAutoFit/>
          </a:bodyPr>
          <a:lstStyle/>
          <a:p>
            <a:pPr>
              <a:spcBef>
                <a:spcPct val="50000"/>
              </a:spcBef>
              <a:defRPr/>
            </a:pPr>
            <a:r>
              <a:rPr lang="en-US" sz="900" b="1"/>
              <a:t>www.nasa.gov</a:t>
            </a:r>
            <a:endParaRPr lang="en-US" sz="900"/>
          </a:p>
        </p:txBody>
      </p:sp>
      <p:sp>
        <p:nvSpPr>
          <p:cNvPr id="9" name="Rectangle 38"/>
          <p:cNvSpPr txBox="1">
            <a:spLocks noChangeArrowheads="1"/>
          </p:cNvSpPr>
          <p:nvPr userDrawn="1"/>
        </p:nvSpPr>
        <p:spPr bwMode="auto">
          <a:xfrm>
            <a:off x="4533185" y="6061026"/>
            <a:ext cx="6076951" cy="331788"/>
          </a:xfrm>
          <a:prstGeom prst="rect">
            <a:avLst/>
          </a:prstGeom>
          <a:noFill/>
          <a:ln w="9525">
            <a:noFill/>
            <a:miter lim="800000"/>
            <a:headEnd/>
            <a:tailEnd/>
          </a:ln>
          <a:effectLst/>
        </p:spPr>
        <p:txBody>
          <a:bodyPr/>
          <a:lstStyle/>
          <a:p>
            <a:pPr>
              <a:defRPr/>
            </a:pPr>
            <a:r>
              <a:rPr lang="en-US" sz="1300" b="1" dirty="0">
                <a:solidFill>
                  <a:srgbClr val="84C134"/>
                </a:solidFill>
              </a:rPr>
              <a:t>Orbital Debris Services, Code 592</a:t>
            </a:r>
            <a:endParaRPr lang="en-US" sz="1300" dirty="0">
              <a:solidFill>
                <a:srgbClr val="84C134"/>
              </a:solidFill>
            </a:endParaRPr>
          </a:p>
        </p:txBody>
      </p:sp>
      <p:sp>
        <p:nvSpPr>
          <p:cNvPr id="12349" name="Rectangle 61"/>
          <p:cNvSpPr>
            <a:spLocks noGrp="1" noChangeArrowheads="1"/>
          </p:cNvSpPr>
          <p:nvPr>
            <p:ph type="ctrTitle" sz="quarter"/>
          </p:nvPr>
        </p:nvSpPr>
        <p:spPr>
          <a:xfrm>
            <a:off x="514351" y="1290557"/>
            <a:ext cx="8595783" cy="1497012"/>
          </a:xfrm>
          <a:ln>
            <a:noFill/>
          </a:ln>
        </p:spPr>
        <p:txBody>
          <a:bodyPr/>
          <a:lstStyle>
            <a:lvl1pPr>
              <a:lnSpc>
                <a:spcPct val="100000"/>
              </a:lnSpc>
              <a:defRPr sz="3200">
                <a:solidFill>
                  <a:srgbClr val="84C134"/>
                </a:solidFill>
                <a:effectLst/>
              </a:defRPr>
            </a:lvl1pPr>
          </a:lstStyle>
          <a:p>
            <a:r>
              <a:rPr lang="en-US" dirty="0"/>
              <a:t>Click to edit Master title style</a:t>
            </a:r>
          </a:p>
        </p:txBody>
      </p:sp>
      <p:sp>
        <p:nvSpPr>
          <p:cNvPr id="12350" name="Rectangle 62"/>
          <p:cNvSpPr>
            <a:spLocks noGrp="1" noChangeArrowheads="1"/>
          </p:cNvSpPr>
          <p:nvPr>
            <p:ph type="subTitle" sz="quarter" idx="1"/>
          </p:nvPr>
        </p:nvSpPr>
        <p:spPr>
          <a:xfrm>
            <a:off x="514351" y="3282470"/>
            <a:ext cx="5612531" cy="1252216"/>
          </a:xfrm>
        </p:spPr>
        <p:txBody>
          <a:bodyPr/>
          <a:lstStyle>
            <a:lvl1pPr marL="0" indent="0">
              <a:lnSpc>
                <a:spcPct val="90000"/>
              </a:lnSpc>
              <a:buFontTx/>
              <a:buNone/>
              <a:defRPr sz="2400">
                <a:solidFill>
                  <a:schemeClr val="tx1"/>
                </a:solidFill>
                <a:effectLst/>
              </a:defRPr>
            </a:lvl1pPr>
          </a:lstStyle>
          <a:p>
            <a:r>
              <a:rPr lang="en-US" dirty="0"/>
              <a:t>Click to edit Master subtitle style</a:t>
            </a:r>
          </a:p>
        </p:txBody>
      </p:sp>
      <p:sp>
        <p:nvSpPr>
          <p:cNvPr id="11" name="Rectangle 38"/>
          <p:cNvSpPr>
            <a:spLocks noGrp="1" noChangeArrowheads="1"/>
          </p:cNvSpPr>
          <p:nvPr>
            <p:ph type="ftr" sz="quarter" idx="11"/>
          </p:nvPr>
        </p:nvSpPr>
        <p:spPr>
          <a:xfrm>
            <a:off x="520701" y="6051550"/>
            <a:ext cx="10265833" cy="280988"/>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p:txBody>
          <a:bodyPr/>
          <a:lstStyle>
            <a:lvl1pPr>
              <a:defRPr smtClean="0"/>
            </a:lvl1pPr>
          </a:lstStyle>
          <a:p>
            <a:pPr>
              <a:defRPr/>
            </a:pPr>
            <a:fld id="{A3EAED69-79D2-4384-950D-D63E990EAEC1}" type="slidenum">
              <a:rPr lang="en-US"/>
              <a:pPr>
                <a:defRPr/>
              </a:pPr>
              <a:t>‹#›</a:t>
            </a:fld>
            <a:endParaRPr lang="en-US"/>
          </a:p>
        </p:txBody>
      </p:sp>
      <p:sp>
        <p:nvSpPr>
          <p:cNvPr id="6" name="Rectangle 38"/>
          <p:cNvSpPr>
            <a:spLocks noGrp="1" noChangeArrowheads="1"/>
          </p:cNvSpPr>
          <p:nvPr>
            <p:ph type="ftr" sz="quarter" idx="12"/>
          </p:nvPr>
        </p:nvSpPr>
        <p:spPr>
          <a:xfrm>
            <a:off x="1443567" y="6459539"/>
            <a:ext cx="4849284"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53501" y="517526"/>
            <a:ext cx="2849033" cy="5605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1" y="517526"/>
            <a:ext cx="8343900" cy="5605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p:txBody>
          <a:bodyPr/>
          <a:lstStyle>
            <a:lvl1pPr>
              <a:defRPr smtClean="0"/>
            </a:lvl1pPr>
          </a:lstStyle>
          <a:p>
            <a:pPr>
              <a:defRPr/>
            </a:pPr>
            <a:fld id="{F9B8AC55-4435-4C17-8695-F81EF72AB677}" type="slidenum">
              <a:rPr lang="en-US"/>
              <a:pPr>
                <a:defRPr/>
              </a:pPr>
              <a:t>‹#›</a:t>
            </a:fld>
            <a:endParaRPr lang="en-US"/>
          </a:p>
        </p:txBody>
      </p:sp>
      <p:sp>
        <p:nvSpPr>
          <p:cNvPr id="6" name="Rectangle 38"/>
          <p:cNvSpPr>
            <a:spLocks noGrp="1" noChangeArrowheads="1"/>
          </p:cNvSpPr>
          <p:nvPr>
            <p:ph type="ftr" sz="quarter" idx="12"/>
          </p:nvPr>
        </p:nvSpPr>
        <p:spPr>
          <a:xfrm>
            <a:off x="1443567" y="6459539"/>
            <a:ext cx="4849284"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8"/>
          <p:cNvSpPr>
            <a:spLocks noGrp="1" noChangeArrowheads="1"/>
          </p:cNvSpPr>
          <p:nvPr>
            <p:ph type="ftr" sz="quarter" idx="10"/>
          </p:nvPr>
        </p:nvSpPr>
        <p:spPr>
          <a:xfrm>
            <a:off x="1443567" y="6459539"/>
            <a:ext cx="6697133"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
        <p:nvSpPr>
          <p:cNvPr id="5" name="Rectangle 13"/>
          <p:cNvSpPr>
            <a:spLocks noGrp="1" noChangeArrowheads="1"/>
          </p:cNvSpPr>
          <p:nvPr>
            <p:ph type="sldNum" sz="quarter" idx="11"/>
          </p:nvPr>
        </p:nvSpPr>
        <p:spPr/>
        <p:txBody>
          <a:bodyPr/>
          <a:lstStyle>
            <a:lvl1pPr>
              <a:defRPr smtClean="0"/>
            </a:lvl1pPr>
          </a:lstStyle>
          <a:p>
            <a:pPr>
              <a:defRPr/>
            </a:pPr>
            <a:fld id="{8671A67E-FBE4-4EE7-828C-3E1E89AD338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sldNum" sz="quarter" idx="10"/>
          </p:nvPr>
        </p:nvSpPr>
        <p:spPr/>
        <p:txBody>
          <a:bodyPr/>
          <a:lstStyle>
            <a:lvl1pPr>
              <a:defRPr smtClean="0"/>
            </a:lvl1pPr>
          </a:lstStyle>
          <a:p>
            <a:pPr>
              <a:defRPr/>
            </a:pPr>
            <a:fld id="{0FECFBB2-BBED-4D9C-90E9-47EFAACA1B36}" type="slidenum">
              <a:rPr lang="en-US"/>
              <a:pPr>
                <a:defRPr/>
              </a:pPr>
              <a:t>‹#›</a:t>
            </a:fld>
            <a:endParaRPr lang="en-US"/>
          </a:p>
        </p:txBody>
      </p:sp>
      <p:sp>
        <p:nvSpPr>
          <p:cNvPr id="6" name="Rectangle 38"/>
          <p:cNvSpPr>
            <a:spLocks noGrp="1" noChangeArrowheads="1"/>
          </p:cNvSpPr>
          <p:nvPr>
            <p:ph type="ftr" sz="quarter" idx="12"/>
          </p:nvPr>
        </p:nvSpPr>
        <p:spPr>
          <a:xfrm>
            <a:off x="1443567" y="6459539"/>
            <a:ext cx="4849284"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2384" y="1522414"/>
            <a:ext cx="4919133"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34718" y="1522414"/>
            <a:ext cx="4919133"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p:txBody>
          <a:bodyPr/>
          <a:lstStyle>
            <a:lvl1pPr>
              <a:defRPr smtClean="0"/>
            </a:lvl1pPr>
          </a:lstStyle>
          <a:p>
            <a:pPr>
              <a:defRPr/>
            </a:pPr>
            <a:fld id="{0E3D5613-2148-4803-B04D-D99D8EB538B7}" type="slidenum">
              <a:rPr lang="en-US"/>
              <a:pPr>
                <a:defRPr/>
              </a:pPr>
              <a:t>‹#›</a:t>
            </a:fld>
            <a:endParaRPr lang="en-US"/>
          </a:p>
        </p:txBody>
      </p:sp>
      <p:sp>
        <p:nvSpPr>
          <p:cNvPr id="7" name="Rectangle 38"/>
          <p:cNvSpPr>
            <a:spLocks noGrp="1" noChangeArrowheads="1"/>
          </p:cNvSpPr>
          <p:nvPr>
            <p:ph type="ftr" sz="quarter" idx="12"/>
          </p:nvPr>
        </p:nvSpPr>
        <p:spPr>
          <a:xfrm>
            <a:off x="1443567" y="6459539"/>
            <a:ext cx="4849284"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p:txBody>
          <a:bodyPr/>
          <a:lstStyle>
            <a:lvl1pPr>
              <a:defRPr smtClean="0"/>
            </a:lvl1pPr>
          </a:lstStyle>
          <a:p>
            <a:pPr>
              <a:defRPr/>
            </a:pPr>
            <a:fld id="{9271692F-2828-4E03-8BA9-B3D0FD2782B7}" type="slidenum">
              <a:rPr lang="en-US"/>
              <a:pPr>
                <a:defRPr/>
              </a:pPr>
              <a:t>‹#›</a:t>
            </a:fld>
            <a:endParaRPr lang="en-US"/>
          </a:p>
        </p:txBody>
      </p:sp>
      <p:sp>
        <p:nvSpPr>
          <p:cNvPr id="9" name="Rectangle 38"/>
          <p:cNvSpPr>
            <a:spLocks noGrp="1" noChangeArrowheads="1"/>
          </p:cNvSpPr>
          <p:nvPr>
            <p:ph type="ftr" sz="quarter" idx="12"/>
          </p:nvPr>
        </p:nvSpPr>
        <p:spPr>
          <a:xfrm>
            <a:off x="1443567" y="6459539"/>
            <a:ext cx="4849284"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p:txBody>
          <a:bodyPr/>
          <a:lstStyle>
            <a:lvl1pPr>
              <a:defRPr smtClean="0"/>
            </a:lvl1pPr>
          </a:lstStyle>
          <a:p>
            <a:pPr>
              <a:defRPr/>
            </a:pPr>
            <a:fld id="{3E2F09F9-51CB-461E-BDE6-9F429073783C}" type="slidenum">
              <a:rPr lang="en-US"/>
              <a:pPr>
                <a:defRPr/>
              </a:pPr>
              <a:t>‹#›</a:t>
            </a:fld>
            <a:endParaRPr lang="en-US"/>
          </a:p>
        </p:txBody>
      </p:sp>
      <p:sp>
        <p:nvSpPr>
          <p:cNvPr id="5" name="Rectangle 38"/>
          <p:cNvSpPr>
            <a:spLocks noGrp="1" noChangeArrowheads="1"/>
          </p:cNvSpPr>
          <p:nvPr>
            <p:ph type="ftr" sz="quarter" idx="12"/>
          </p:nvPr>
        </p:nvSpPr>
        <p:spPr>
          <a:xfrm>
            <a:off x="1443567" y="6459539"/>
            <a:ext cx="4849284"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p:txBody>
          <a:bodyPr/>
          <a:lstStyle>
            <a:lvl1pPr>
              <a:defRPr smtClean="0"/>
            </a:lvl1pPr>
          </a:lstStyle>
          <a:p>
            <a:pPr>
              <a:defRPr/>
            </a:pPr>
            <a:fld id="{81418A64-023D-4330-9065-8E96CC4AB77D}" type="slidenum">
              <a:rPr lang="en-US"/>
              <a:pPr>
                <a:defRPr/>
              </a:pPr>
              <a:t>‹#›</a:t>
            </a:fld>
            <a:endParaRPr lang="en-US"/>
          </a:p>
        </p:txBody>
      </p:sp>
      <p:sp>
        <p:nvSpPr>
          <p:cNvPr id="4" name="Rectangle 38"/>
          <p:cNvSpPr>
            <a:spLocks noGrp="1" noChangeArrowheads="1"/>
          </p:cNvSpPr>
          <p:nvPr>
            <p:ph type="ftr" sz="quarter" idx="12"/>
          </p:nvPr>
        </p:nvSpPr>
        <p:spPr>
          <a:xfrm>
            <a:off x="1443567" y="6459539"/>
            <a:ext cx="4849284"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p:txBody>
          <a:bodyPr/>
          <a:lstStyle>
            <a:lvl1pPr>
              <a:defRPr smtClean="0"/>
            </a:lvl1pPr>
          </a:lstStyle>
          <a:p>
            <a:pPr>
              <a:defRPr/>
            </a:pPr>
            <a:fld id="{B4CBC26A-F8EA-4623-BF47-3166855C6185}" type="slidenum">
              <a:rPr lang="en-US"/>
              <a:pPr>
                <a:defRPr/>
              </a:pPr>
              <a:t>‹#›</a:t>
            </a:fld>
            <a:endParaRPr lang="en-US"/>
          </a:p>
        </p:txBody>
      </p:sp>
      <p:sp>
        <p:nvSpPr>
          <p:cNvPr id="7" name="Rectangle 38"/>
          <p:cNvSpPr>
            <a:spLocks noGrp="1" noChangeArrowheads="1"/>
          </p:cNvSpPr>
          <p:nvPr>
            <p:ph type="ftr" sz="quarter" idx="12"/>
          </p:nvPr>
        </p:nvSpPr>
        <p:spPr>
          <a:xfrm>
            <a:off x="1443567" y="6459539"/>
            <a:ext cx="4849284"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8"/>
          <p:cNvSpPr>
            <a:spLocks noGrp="1" noChangeArrowheads="1"/>
          </p:cNvSpPr>
          <p:nvPr>
            <p:ph type="ftr" sz="quarter" idx="10"/>
          </p:nvPr>
        </p:nvSpPr>
        <p:spPr/>
        <p:txBody>
          <a:bodyPr/>
          <a:lstStyle>
            <a:lvl1pPr>
              <a:defRPr smtClean="0"/>
            </a:lvl1pPr>
          </a:lstStyle>
          <a:p>
            <a:pPr>
              <a:defRPr/>
            </a:pPr>
            <a:r>
              <a:rPr lang="en-US"/>
              <a:t>NASA Goddard Space Flight Center </a:t>
            </a:r>
            <a:r>
              <a:rPr lang="en-US" b="1">
                <a:solidFill>
                  <a:srgbClr val="FFCE07"/>
                </a:solidFill>
                <a:effectLst>
                  <a:outerShdw blurRad="38100" dist="38100" dir="2700000" algn="tl">
                    <a:srgbClr val="C0C0C0"/>
                  </a:outerShdw>
                </a:effectLst>
              </a:rPr>
              <a:t>Electrical Engineering Division</a:t>
            </a:r>
            <a:endParaRPr lang="en-US">
              <a:solidFill>
                <a:srgbClr val="FFCE07"/>
              </a:solidFill>
              <a:effectLst>
                <a:outerShdw blurRad="38100" dist="38100" dir="2700000" algn="tl">
                  <a:srgbClr val="C0C0C0"/>
                </a:outerShdw>
              </a:effectLst>
            </a:endParaRPr>
          </a:p>
        </p:txBody>
      </p:sp>
      <p:sp>
        <p:nvSpPr>
          <p:cNvPr id="6" name="Rectangle 13"/>
          <p:cNvSpPr>
            <a:spLocks noGrp="1" noChangeArrowheads="1"/>
          </p:cNvSpPr>
          <p:nvPr>
            <p:ph type="sldNum" sz="quarter" idx="11"/>
          </p:nvPr>
        </p:nvSpPr>
        <p:spPr/>
        <p:txBody>
          <a:bodyPr/>
          <a:lstStyle>
            <a:lvl1pPr>
              <a:defRPr smtClean="0"/>
            </a:lvl1pPr>
          </a:lstStyle>
          <a:p>
            <a:pPr>
              <a:defRPr/>
            </a:pPr>
            <a:fld id="{2EC956CD-F48E-4D4D-8110-957034E2A8A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0" y="287867"/>
            <a:ext cx="12192000" cy="965200"/>
          </a:xfrm>
          <a:prstGeom prst="rect">
            <a:avLst/>
          </a:prstGeom>
          <a:solidFill>
            <a:srgbClr val="541A7C"/>
          </a:solidFill>
          <a:ln w="9525" cap="flat" cmpd="sng" algn="ctr">
            <a:noFill/>
            <a:prstDash val="solid"/>
            <a:round/>
            <a:headEnd type="none" w="med" len="med"/>
            <a:tailEnd type="none" w="med" len="med"/>
          </a:ln>
          <a:effectLst/>
        </p:spPr>
        <p:txBody>
          <a:bodyPr/>
          <a:lstStyle/>
          <a:p>
            <a:pPr>
              <a:defRPr/>
            </a:pPr>
            <a:endParaRPr lang="en-US" sz="2400" dirty="0">
              <a:solidFill>
                <a:srgbClr val="541A7C"/>
              </a:solidFill>
              <a:latin typeface="Arial" pitchFamily="-111" charset="0"/>
              <a:ea typeface="ＭＳ Ｐゴシック" pitchFamily="-111" charset="-128"/>
            </a:endParaRPr>
          </a:p>
        </p:txBody>
      </p:sp>
      <p:sp>
        <p:nvSpPr>
          <p:cNvPr id="1062" name="Rectangle 38"/>
          <p:cNvSpPr>
            <a:spLocks noGrp="1" noChangeArrowheads="1"/>
          </p:cNvSpPr>
          <p:nvPr>
            <p:ph type="ftr" sz="quarter" idx="3"/>
          </p:nvPr>
        </p:nvSpPr>
        <p:spPr bwMode="auto">
          <a:xfrm>
            <a:off x="2379133" y="6459539"/>
            <a:ext cx="7401984"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00"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
        <p:nvSpPr>
          <p:cNvPr id="1030" name="Rectangle 3"/>
          <p:cNvSpPr>
            <a:spLocks noGrp="1" noChangeArrowheads="1"/>
          </p:cNvSpPr>
          <p:nvPr>
            <p:ph type="body" idx="1"/>
          </p:nvPr>
        </p:nvSpPr>
        <p:spPr bwMode="auto">
          <a:xfrm>
            <a:off x="315384" y="1522414"/>
            <a:ext cx="11438467" cy="4600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7" name="Rectangle 33"/>
          <p:cNvSpPr>
            <a:spLocks noChangeArrowheads="1"/>
          </p:cNvSpPr>
          <p:nvPr userDrawn="1"/>
        </p:nvSpPr>
        <p:spPr bwMode="auto">
          <a:xfrm>
            <a:off x="278025" y="6338888"/>
            <a:ext cx="11469476" cy="105665"/>
          </a:xfrm>
          <a:prstGeom prst="rect">
            <a:avLst/>
          </a:prstGeom>
          <a:gradFill flip="none" rotWithShape="1">
            <a:gsLst>
              <a:gs pos="0">
                <a:srgbClr val="541A7C">
                  <a:alpha val="0"/>
                </a:srgbClr>
              </a:gs>
              <a:gs pos="100000">
                <a:srgbClr val="541A7C">
                  <a:alpha val="0"/>
                </a:srgbClr>
              </a:gs>
              <a:gs pos="51000">
                <a:srgbClr val="541A7C"/>
              </a:gs>
            </a:gsLst>
            <a:lin ang="0" scaled="1"/>
            <a:tileRect/>
          </a:gradFill>
          <a:ln w="9525">
            <a:noFill/>
            <a:miter lim="800000"/>
            <a:headEnd/>
            <a:tailEnd/>
          </a:ln>
          <a:effectLst/>
        </p:spPr>
        <p:txBody>
          <a:bodyPr wrap="none" anchor="ctr"/>
          <a:lstStyle/>
          <a:p>
            <a:pPr>
              <a:defRPr/>
            </a:pPr>
            <a:endParaRPr lang="en-US" sz="2400">
              <a:latin typeface="Arial" pitchFamily="-111" charset="0"/>
              <a:ea typeface="ＭＳ Ｐゴシック" pitchFamily="-111" charset="-128"/>
            </a:endParaRPr>
          </a:p>
        </p:txBody>
      </p:sp>
      <p:sp>
        <p:nvSpPr>
          <p:cNvPr id="1034" name="Rectangle 2"/>
          <p:cNvSpPr>
            <a:spLocks noGrp="1" noChangeArrowheads="1"/>
          </p:cNvSpPr>
          <p:nvPr>
            <p:ph type="title"/>
          </p:nvPr>
        </p:nvSpPr>
        <p:spPr bwMode="auto">
          <a:xfrm>
            <a:off x="315384" y="379413"/>
            <a:ext cx="11461749" cy="760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7" name="Rectangle 13"/>
          <p:cNvSpPr>
            <a:spLocks noGrp="1" noChangeArrowheads="1"/>
          </p:cNvSpPr>
          <p:nvPr>
            <p:ph type="sldNum" sz="quarter" idx="4"/>
          </p:nvPr>
        </p:nvSpPr>
        <p:spPr bwMode="auto">
          <a:xfrm>
            <a:off x="11394018" y="6511925"/>
            <a:ext cx="47836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smtClean="0">
                <a:solidFill>
                  <a:srgbClr val="541A7C"/>
                </a:solidFill>
              </a:defRPr>
            </a:lvl1pPr>
          </a:lstStyle>
          <a:p>
            <a:pPr>
              <a:defRPr/>
            </a:pPr>
            <a:fld id="{0ED65294-8B77-4AD7-BD34-D0815C1DDA7D}" type="slidenum">
              <a:rPr lang="en-US"/>
              <a:pPr>
                <a:defRPr/>
              </a:pPr>
              <a:t>‹#›</a:t>
            </a:fld>
            <a:endParaRPr lang="en-US"/>
          </a:p>
        </p:txBody>
      </p:sp>
      <p:sp>
        <p:nvSpPr>
          <p:cNvPr id="11" name="Rectangle 38"/>
          <p:cNvSpPr txBox="1">
            <a:spLocks noChangeArrowheads="1"/>
          </p:cNvSpPr>
          <p:nvPr userDrawn="1"/>
        </p:nvSpPr>
        <p:spPr bwMode="auto">
          <a:xfrm>
            <a:off x="6007101" y="6459539"/>
            <a:ext cx="3926417" cy="331787"/>
          </a:xfrm>
          <a:prstGeom prst="rect">
            <a:avLst/>
          </a:prstGeom>
          <a:noFill/>
          <a:ln w="9525">
            <a:noFill/>
            <a:miter lim="800000"/>
            <a:headEnd/>
            <a:tailEnd/>
          </a:ln>
          <a:effectLst/>
        </p:spPr>
        <p:txBody>
          <a:bodyPr/>
          <a:lstStyle/>
          <a:p>
            <a:pPr>
              <a:defRPr/>
            </a:pPr>
            <a:r>
              <a:rPr lang="en-US" sz="1300" b="1">
                <a:solidFill>
                  <a:srgbClr val="84C134"/>
                </a:solidFill>
              </a:rPr>
              <a:t>Orbital Debris Services, Code 592</a:t>
            </a:r>
            <a:endParaRPr lang="en-US" sz="1300">
              <a:solidFill>
                <a:srgbClr val="84C134"/>
              </a:solidFill>
            </a:endParaRPr>
          </a:p>
        </p:txBody>
      </p:sp>
      <p:pic>
        <p:nvPicPr>
          <p:cNvPr id="4" name="Picture 4" descr="NASA &quot;meatball&quot; logo.">
            <a:extLst>
              <a:ext uri="{FF2B5EF4-FFF2-40B4-BE49-F238E27FC236}">
                <a16:creationId xmlns:a16="http://schemas.microsoft.com/office/drawing/2014/main" id="{2CF212CE-8ED6-BB06-B346-DF3768BF94F8}"/>
              </a:ext>
            </a:extLst>
          </p:cNvPr>
          <p:cNvPicPr>
            <a:picLocks noChangeAspect="1" noChangeArrowheads="1"/>
          </p:cNvPicPr>
          <p:nvPr userDrawn="1"/>
        </p:nvPicPr>
        <p:blipFill>
          <a:blip r:embed="rId13"/>
          <a:srcRect/>
          <a:stretch>
            <a:fillRect/>
          </a:stretch>
        </p:blipFill>
        <p:spPr bwMode="auto">
          <a:xfrm>
            <a:off x="10575164" y="241947"/>
            <a:ext cx="1297221" cy="1057039"/>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hf hdr="0"/>
  <p:txStyles>
    <p:titleStyle>
      <a:lvl1pPr algn="l" rtl="0" eaLnBrk="0" fontAlgn="base" hangingPunct="0">
        <a:lnSpc>
          <a:spcPct val="90000"/>
        </a:lnSpc>
        <a:spcBef>
          <a:spcPct val="0"/>
        </a:spcBef>
        <a:spcAft>
          <a:spcPct val="0"/>
        </a:spcAft>
        <a:defRPr sz="2800" b="1">
          <a:solidFill>
            <a:srgbClr val="84C134"/>
          </a:solidFill>
          <a:latin typeface="+mj-lt"/>
          <a:ea typeface="+mj-ea"/>
          <a:cs typeface="+mj-cs"/>
        </a:defRPr>
      </a:lvl1pPr>
      <a:lvl2pPr algn="l" rtl="0" eaLnBrk="0" fontAlgn="base" hangingPunct="0">
        <a:lnSpc>
          <a:spcPct val="90000"/>
        </a:lnSpc>
        <a:spcBef>
          <a:spcPct val="0"/>
        </a:spcBef>
        <a:spcAft>
          <a:spcPct val="0"/>
        </a:spcAft>
        <a:defRPr sz="2800" b="1">
          <a:solidFill>
            <a:srgbClr val="84C134"/>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2800" b="1">
          <a:solidFill>
            <a:srgbClr val="84C134"/>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2800" b="1">
          <a:solidFill>
            <a:srgbClr val="84C134"/>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2800" b="1">
          <a:solidFill>
            <a:srgbClr val="84C134"/>
          </a:solidFill>
          <a:latin typeface="Arial" pitchFamily="-111" charset="0"/>
          <a:ea typeface="ＭＳ Ｐゴシック" pitchFamily="-111" charset="-128"/>
          <a:cs typeface="ＭＳ Ｐゴシック" pitchFamily="-111" charset="-128"/>
        </a:defRPr>
      </a:lvl5pPr>
      <a:lvl6pPr marL="4572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6pPr>
      <a:lvl7pPr marL="9144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7pPr>
      <a:lvl8pPr marL="13716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8pPr>
      <a:lvl9pPr marL="18288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9pPr>
    </p:titleStyle>
    <p:bodyStyle>
      <a:lvl1pPr marL="169863" indent="-169863" algn="l" rtl="0" eaLnBrk="0" fontAlgn="base" hangingPunct="0">
        <a:spcBef>
          <a:spcPct val="20000"/>
        </a:spcBef>
        <a:spcAft>
          <a:spcPct val="0"/>
        </a:spcAft>
        <a:buClr>
          <a:srgbClr val="84C134"/>
        </a:buClr>
        <a:buChar char="•"/>
        <a:defRPr sz="2600">
          <a:solidFill>
            <a:schemeClr val="tx1"/>
          </a:solidFill>
          <a:latin typeface="+mn-lt"/>
          <a:ea typeface="+mn-ea"/>
          <a:cs typeface="+mn-cs"/>
        </a:defRPr>
      </a:lvl1pPr>
      <a:lvl2pPr marL="398463" indent="-228600" algn="l" rtl="0" eaLnBrk="0" fontAlgn="base" hangingPunct="0">
        <a:spcBef>
          <a:spcPct val="20000"/>
        </a:spcBef>
        <a:spcAft>
          <a:spcPct val="0"/>
        </a:spcAft>
        <a:buClr>
          <a:srgbClr val="84C134"/>
        </a:buClr>
        <a:buChar char="–"/>
        <a:defRPr sz="2200">
          <a:solidFill>
            <a:schemeClr val="tx1"/>
          </a:solidFill>
          <a:latin typeface="+mn-lt"/>
          <a:ea typeface="+mn-ea"/>
        </a:defRPr>
      </a:lvl2pPr>
      <a:lvl3pPr marL="511175" indent="-169863" algn="l" rtl="0" eaLnBrk="0" fontAlgn="base" hangingPunct="0">
        <a:spcBef>
          <a:spcPct val="20000"/>
        </a:spcBef>
        <a:spcAft>
          <a:spcPct val="0"/>
        </a:spcAft>
        <a:buClr>
          <a:srgbClr val="84C134"/>
        </a:buClr>
        <a:buChar char="•"/>
        <a:defRPr>
          <a:solidFill>
            <a:schemeClr val="tx1"/>
          </a:solidFill>
          <a:latin typeface="+mn-lt"/>
          <a:ea typeface="+mn-ea"/>
        </a:defRPr>
      </a:lvl3pPr>
      <a:lvl4pPr marL="682625" indent="-227013" algn="l" rtl="0" eaLnBrk="0" fontAlgn="base" hangingPunct="0">
        <a:spcBef>
          <a:spcPct val="20000"/>
        </a:spcBef>
        <a:spcAft>
          <a:spcPct val="0"/>
        </a:spcAft>
        <a:buClr>
          <a:srgbClr val="84C134"/>
        </a:buClr>
        <a:buChar char="–"/>
        <a:defRPr>
          <a:solidFill>
            <a:schemeClr val="tx1"/>
          </a:solidFill>
          <a:latin typeface="+mn-lt"/>
          <a:ea typeface="+mn-ea"/>
        </a:defRPr>
      </a:lvl4pPr>
      <a:lvl5pPr marL="795338" indent="-169863" algn="l" rtl="0" eaLnBrk="0" fontAlgn="base" hangingPunct="0">
        <a:spcBef>
          <a:spcPct val="20000"/>
        </a:spcBef>
        <a:spcAft>
          <a:spcPct val="0"/>
        </a:spcAft>
        <a:buClr>
          <a:srgbClr val="84C134"/>
        </a:buClr>
        <a:buChar char="»"/>
        <a:defRPr>
          <a:solidFill>
            <a:schemeClr val="tx1"/>
          </a:solidFill>
          <a:latin typeface="+mn-lt"/>
          <a:ea typeface="+mn-ea"/>
        </a:defRPr>
      </a:lvl5pPr>
      <a:lvl6pPr marL="1658938" indent="-176213" algn="l" rtl="0" fontAlgn="base">
        <a:spcBef>
          <a:spcPct val="20000"/>
        </a:spcBef>
        <a:spcAft>
          <a:spcPct val="0"/>
        </a:spcAft>
        <a:buClr>
          <a:srgbClr val="45ADE3"/>
        </a:buClr>
        <a:buChar char="»"/>
        <a:defRPr>
          <a:solidFill>
            <a:schemeClr val="tx1"/>
          </a:solidFill>
          <a:latin typeface="+mn-lt"/>
          <a:ea typeface="+mn-ea"/>
        </a:defRPr>
      </a:lvl6pPr>
      <a:lvl7pPr marL="2116138" indent="-176213" algn="l" rtl="0" fontAlgn="base">
        <a:spcBef>
          <a:spcPct val="20000"/>
        </a:spcBef>
        <a:spcAft>
          <a:spcPct val="0"/>
        </a:spcAft>
        <a:buClr>
          <a:srgbClr val="45ADE3"/>
        </a:buClr>
        <a:buChar char="»"/>
        <a:defRPr>
          <a:solidFill>
            <a:schemeClr val="tx1"/>
          </a:solidFill>
          <a:latin typeface="+mn-lt"/>
          <a:ea typeface="+mn-ea"/>
        </a:defRPr>
      </a:lvl7pPr>
      <a:lvl8pPr marL="2573338" indent="-176213" algn="l" rtl="0" fontAlgn="base">
        <a:spcBef>
          <a:spcPct val="20000"/>
        </a:spcBef>
        <a:spcAft>
          <a:spcPct val="0"/>
        </a:spcAft>
        <a:buClr>
          <a:srgbClr val="45ADE3"/>
        </a:buClr>
        <a:buChar char="»"/>
        <a:defRPr>
          <a:solidFill>
            <a:schemeClr val="tx1"/>
          </a:solidFill>
          <a:latin typeface="+mn-lt"/>
          <a:ea typeface="+mn-ea"/>
        </a:defRPr>
      </a:lvl8pPr>
      <a:lvl9pPr marL="3030538" indent="-176213" algn="l" rtl="0" fontAlgn="base">
        <a:spcBef>
          <a:spcPct val="20000"/>
        </a:spcBef>
        <a:spcAft>
          <a:spcPct val="0"/>
        </a:spcAft>
        <a:buClr>
          <a:srgbClr val="45ADE3"/>
        </a:buClr>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sciencedirect.com/science/article/pii/S0734743X08001759" TargetMode="External"/><Relationship Id="rId3" Type="http://schemas.openxmlformats.org/officeDocument/2006/relationships/hyperlink" Target="https://ntrs.nasa.gov/api/citations/20090010053/downloads/20090010053.pdf" TargetMode="External"/><Relationship Id="rId7" Type="http://schemas.openxmlformats.org/officeDocument/2006/relationships/hyperlink" Target="https://doi.org/10.1016/j.ijimpeng.2006.09.03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standards.nasa.gov/sites/default/files/standards/NASA/C/0/nasa-std-871914c.pdf" TargetMode="External"/><Relationship Id="rId5" Type="http://schemas.openxmlformats.org/officeDocument/2006/relationships/hyperlink" Target="https://ntrs.nasa.gov/citations/19710015594" TargetMode="External"/><Relationship Id="rId4" Type="http://schemas.openxmlformats.org/officeDocument/2006/relationships/hyperlink" Target="https://www.sciencedirect.com/science/article/pii/S0094576509000319?via%3Dihub"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ace.oceansciences.org/gallery.htm?id=ima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pace.oceansciences.org/gallery.htm?id=imag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8"/>
          <p:cNvSpPr>
            <a:spLocks noGrp="1"/>
          </p:cNvSpPr>
          <p:nvPr>
            <p:ph type="ctrTitle" sz="quarter"/>
          </p:nvPr>
        </p:nvSpPr>
        <p:spPr>
          <a:xfrm>
            <a:off x="314229" y="1308219"/>
            <a:ext cx="6446837" cy="1497012"/>
          </a:xfrm>
        </p:spPr>
        <p:txBody>
          <a:bodyPr/>
          <a:lstStyle/>
          <a:p>
            <a:r>
              <a:rPr lang="en-US" dirty="0"/>
              <a:t>Application of Stuffed Whipple Shield to Robotic Spacecraft</a:t>
            </a:r>
          </a:p>
        </p:txBody>
      </p:sp>
      <p:sp>
        <p:nvSpPr>
          <p:cNvPr id="13315" name="Subtitle 9"/>
          <p:cNvSpPr>
            <a:spLocks noGrp="1"/>
          </p:cNvSpPr>
          <p:nvPr>
            <p:ph type="subTitle" sz="quarter" idx="1"/>
          </p:nvPr>
        </p:nvSpPr>
        <p:spPr>
          <a:xfrm>
            <a:off x="520701" y="3802282"/>
            <a:ext cx="6625534" cy="1252216"/>
          </a:xfrm>
        </p:spPr>
        <p:txBody>
          <a:bodyPr/>
          <a:lstStyle/>
          <a:p>
            <a:r>
              <a:rPr lang="en-US" dirty="0"/>
              <a:t>2</a:t>
            </a:r>
            <a:r>
              <a:rPr lang="en-US" baseline="30000" dirty="0"/>
              <a:t>nd</a:t>
            </a:r>
            <a:r>
              <a:rPr lang="en-US" dirty="0"/>
              <a:t> International Orbital Debris Conference</a:t>
            </a:r>
          </a:p>
          <a:p>
            <a:r>
              <a:rPr lang="en-US" sz="1800" dirty="0"/>
              <a:t>December 6</a:t>
            </a:r>
            <a:r>
              <a:rPr lang="en-US" sz="1800" baseline="30000" dirty="0"/>
              <a:t>th</a:t>
            </a:r>
            <a:r>
              <a:rPr lang="en-US" sz="1800" dirty="0"/>
              <a:t>, 2023</a:t>
            </a:r>
          </a:p>
          <a:p>
            <a:endParaRPr lang="en-US" dirty="0"/>
          </a:p>
        </p:txBody>
      </p:sp>
      <p:sp>
        <p:nvSpPr>
          <p:cNvPr id="11" name="Rectangle 38"/>
          <p:cNvSpPr>
            <a:spLocks noGrp="1" noChangeArrowheads="1"/>
          </p:cNvSpPr>
          <p:nvPr>
            <p:ph type="ftr" sz="quarter" idx="11"/>
          </p:nvPr>
        </p:nvSpPr>
        <p:spPr/>
        <p:txBody>
          <a:bodyPr/>
          <a:lstStyle/>
          <a:p>
            <a:pPr>
              <a:defRPr/>
            </a:pPr>
            <a:r>
              <a:rPr lang="en-US" dirty="0"/>
              <a:t>NASA Goddard Space Flight Center</a:t>
            </a:r>
            <a:endParaRPr lang="en-US" dirty="0">
              <a:solidFill>
                <a:srgbClr val="FFCE07"/>
              </a:solidFill>
              <a:effectLst>
                <a:outerShdw blurRad="38100" dist="38100" dir="2700000" algn="tl">
                  <a:srgbClr val="C0C0C0"/>
                </a:outerShdw>
              </a:effectLst>
            </a:endParaRPr>
          </a:p>
        </p:txBody>
      </p:sp>
      <p:sp>
        <p:nvSpPr>
          <p:cNvPr id="6" name="Text Box 172"/>
          <p:cNvSpPr txBox="1">
            <a:spLocks noChangeArrowheads="1"/>
          </p:cNvSpPr>
          <p:nvPr/>
        </p:nvSpPr>
        <p:spPr bwMode="auto">
          <a:xfrm>
            <a:off x="520701" y="5514936"/>
            <a:ext cx="2337499" cy="677108"/>
          </a:xfrm>
          <a:prstGeom prst="rect">
            <a:avLst/>
          </a:prstGeom>
          <a:noFill/>
          <a:ln w="9525">
            <a:noFill/>
            <a:miter lim="800000"/>
            <a:headEnd/>
            <a:tailEnd/>
          </a:ln>
          <a:effectLst/>
        </p:spPr>
        <p:txBody>
          <a:bodyPr wrap="none">
            <a:spAutoFit/>
          </a:bodyPr>
          <a:lstStyle/>
          <a:p>
            <a:pPr eaLnBrk="1" hangingPunct="1">
              <a:defRPr/>
            </a:pPr>
            <a:r>
              <a:rPr lang="en-US" sz="2000" b="1" i="1" dirty="0">
                <a:solidFill>
                  <a:srgbClr val="541A7C"/>
                </a:solidFill>
              </a:rPr>
              <a:t>Ivonne Rodriguez</a:t>
            </a:r>
          </a:p>
          <a:p>
            <a:pPr eaLnBrk="1" hangingPunct="1">
              <a:defRPr/>
            </a:pPr>
            <a:endParaRPr lang="en-US" sz="1800" b="1" i="1" dirty="0">
              <a:solidFill>
                <a:srgbClr val="541A7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41B8-653A-0A0A-6B91-D567994226F8}"/>
              </a:ext>
            </a:extLst>
          </p:cNvPr>
          <p:cNvSpPr>
            <a:spLocks noGrp="1"/>
          </p:cNvSpPr>
          <p:nvPr>
            <p:ph type="title"/>
          </p:nvPr>
        </p:nvSpPr>
        <p:spPr>
          <a:xfrm>
            <a:off x="248478" y="391457"/>
            <a:ext cx="8345016" cy="760412"/>
          </a:xfrm>
        </p:spPr>
        <p:txBody>
          <a:bodyPr/>
          <a:lstStyle/>
          <a:p>
            <a:r>
              <a:rPr lang="en-US" dirty="0"/>
              <a:t>Stuffed Whipple Shield for Robotic Spacecraft </a:t>
            </a:r>
          </a:p>
        </p:txBody>
      </p:sp>
      <p:sp>
        <p:nvSpPr>
          <p:cNvPr id="14" name="Content Placeholder 2">
            <a:extLst>
              <a:ext uri="{FF2B5EF4-FFF2-40B4-BE49-F238E27FC236}">
                <a16:creationId xmlns:a16="http://schemas.microsoft.com/office/drawing/2014/main" id="{75E40195-D456-43E6-27A8-B2B511169A3F}"/>
              </a:ext>
            </a:extLst>
          </p:cNvPr>
          <p:cNvSpPr txBox="1">
            <a:spLocks/>
          </p:cNvSpPr>
          <p:nvPr/>
        </p:nvSpPr>
        <p:spPr bwMode="auto">
          <a:xfrm>
            <a:off x="248477" y="1319385"/>
            <a:ext cx="11256167" cy="760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69863" indent="-169863" algn="l" rtl="0" eaLnBrk="0" fontAlgn="base" hangingPunct="0">
              <a:spcBef>
                <a:spcPct val="20000"/>
              </a:spcBef>
              <a:spcAft>
                <a:spcPct val="0"/>
              </a:spcAft>
              <a:buClr>
                <a:srgbClr val="84C134"/>
              </a:buClr>
              <a:buChar char="•"/>
              <a:defRPr sz="2600">
                <a:solidFill>
                  <a:schemeClr val="tx1"/>
                </a:solidFill>
                <a:latin typeface="+mn-lt"/>
                <a:ea typeface="+mn-ea"/>
                <a:cs typeface="+mn-cs"/>
              </a:defRPr>
            </a:lvl1pPr>
            <a:lvl2pPr marL="398463" indent="-228600" algn="l" rtl="0" eaLnBrk="0" fontAlgn="base" hangingPunct="0">
              <a:spcBef>
                <a:spcPct val="20000"/>
              </a:spcBef>
              <a:spcAft>
                <a:spcPct val="0"/>
              </a:spcAft>
              <a:buClr>
                <a:srgbClr val="84C134"/>
              </a:buClr>
              <a:buChar char="–"/>
              <a:defRPr sz="2200">
                <a:solidFill>
                  <a:schemeClr val="tx1"/>
                </a:solidFill>
                <a:latin typeface="+mn-lt"/>
                <a:ea typeface="+mn-ea"/>
              </a:defRPr>
            </a:lvl2pPr>
            <a:lvl3pPr marL="511175" indent="-169863" algn="l" rtl="0" eaLnBrk="0" fontAlgn="base" hangingPunct="0">
              <a:spcBef>
                <a:spcPct val="20000"/>
              </a:spcBef>
              <a:spcAft>
                <a:spcPct val="0"/>
              </a:spcAft>
              <a:buClr>
                <a:srgbClr val="84C134"/>
              </a:buClr>
              <a:buChar char="•"/>
              <a:defRPr>
                <a:solidFill>
                  <a:schemeClr val="tx1"/>
                </a:solidFill>
                <a:latin typeface="+mn-lt"/>
                <a:ea typeface="+mn-ea"/>
              </a:defRPr>
            </a:lvl3pPr>
            <a:lvl4pPr marL="682625" indent="-227013" algn="l" rtl="0" eaLnBrk="0" fontAlgn="base" hangingPunct="0">
              <a:spcBef>
                <a:spcPct val="20000"/>
              </a:spcBef>
              <a:spcAft>
                <a:spcPct val="0"/>
              </a:spcAft>
              <a:buClr>
                <a:srgbClr val="84C134"/>
              </a:buClr>
              <a:buChar char="–"/>
              <a:defRPr>
                <a:solidFill>
                  <a:schemeClr val="tx1"/>
                </a:solidFill>
                <a:latin typeface="+mn-lt"/>
                <a:ea typeface="+mn-ea"/>
              </a:defRPr>
            </a:lvl4pPr>
            <a:lvl5pPr marL="795338" indent="-169863" algn="l" rtl="0" eaLnBrk="0" fontAlgn="base" hangingPunct="0">
              <a:spcBef>
                <a:spcPct val="20000"/>
              </a:spcBef>
              <a:spcAft>
                <a:spcPct val="0"/>
              </a:spcAft>
              <a:buClr>
                <a:srgbClr val="84C134"/>
              </a:buClr>
              <a:buChar char="»"/>
              <a:defRPr>
                <a:solidFill>
                  <a:schemeClr val="tx1"/>
                </a:solidFill>
                <a:latin typeface="+mn-lt"/>
                <a:ea typeface="+mn-ea"/>
              </a:defRPr>
            </a:lvl5pPr>
            <a:lvl6pPr marL="1658938" indent="-176213" algn="l" rtl="0" fontAlgn="base">
              <a:spcBef>
                <a:spcPct val="20000"/>
              </a:spcBef>
              <a:spcAft>
                <a:spcPct val="0"/>
              </a:spcAft>
              <a:buClr>
                <a:srgbClr val="45ADE3"/>
              </a:buClr>
              <a:buChar char="»"/>
              <a:defRPr>
                <a:solidFill>
                  <a:schemeClr val="tx1"/>
                </a:solidFill>
                <a:latin typeface="+mn-lt"/>
                <a:ea typeface="+mn-ea"/>
              </a:defRPr>
            </a:lvl6pPr>
            <a:lvl7pPr marL="2116138" indent="-176213" algn="l" rtl="0" fontAlgn="base">
              <a:spcBef>
                <a:spcPct val="20000"/>
              </a:spcBef>
              <a:spcAft>
                <a:spcPct val="0"/>
              </a:spcAft>
              <a:buClr>
                <a:srgbClr val="45ADE3"/>
              </a:buClr>
              <a:buChar char="»"/>
              <a:defRPr>
                <a:solidFill>
                  <a:schemeClr val="tx1"/>
                </a:solidFill>
                <a:latin typeface="+mn-lt"/>
                <a:ea typeface="+mn-ea"/>
              </a:defRPr>
            </a:lvl7pPr>
            <a:lvl8pPr marL="2573338" indent="-176213" algn="l" rtl="0" fontAlgn="base">
              <a:spcBef>
                <a:spcPct val="20000"/>
              </a:spcBef>
              <a:spcAft>
                <a:spcPct val="0"/>
              </a:spcAft>
              <a:buClr>
                <a:srgbClr val="45ADE3"/>
              </a:buClr>
              <a:buChar char="»"/>
              <a:defRPr>
                <a:solidFill>
                  <a:schemeClr val="tx1"/>
                </a:solidFill>
                <a:latin typeface="+mn-lt"/>
                <a:ea typeface="+mn-ea"/>
              </a:defRPr>
            </a:lvl8pPr>
            <a:lvl9pPr marL="3030538" indent="-176213" algn="l" rtl="0" fontAlgn="base">
              <a:spcBef>
                <a:spcPct val="20000"/>
              </a:spcBef>
              <a:spcAft>
                <a:spcPct val="0"/>
              </a:spcAft>
              <a:buClr>
                <a:srgbClr val="45ADE3"/>
              </a:buClr>
              <a:buChar char="»"/>
              <a:defRPr>
                <a:solidFill>
                  <a:schemeClr val="tx1"/>
                </a:solidFill>
                <a:latin typeface="+mn-lt"/>
                <a:ea typeface="+mn-ea"/>
              </a:defRPr>
            </a:lvl9pPr>
          </a:lstStyle>
          <a:p>
            <a:r>
              <a:rPr lang="en-US" sz="1800" kern="0" dirty="0"/>
              <a:t>Simulations using Bumper3-Sat and the Stuffed Whipple Shield BLE, assuming 6 layers of Nextel and 6 layers of Kevlar, showed lower risks compared to traditional Whipple shields:</a:t>
            </a:r>
          </a:p>
          <a:p>
            <a:endParaRPr lang="en-US" sz="1800" kern="0" dirty="0"/>
          </a:p>
        </p:txBody>
      </p:sp>
      <p:graphicFrame>
        <p:nvGraphicFramePr>
          <p:cNvPr id="7" name="Table 8">
            <a:extLst>
              <a:ext uri="{FF2B5EF4-FFF2-40B4-BE49-F238E27FC236}">
                <a16:creationId xmlns:a16="http://schemas.microsoft.com/office/drawing/2014/main" id="{135AF5F2-18E8-0BED-431E-FD67AA1C75CF}"/>
              </a:ext>
            </a:extLst>
          </p:cNvPr>
          <p:cNvGraphicFramePr>
            <a:graphicFrameLocks noGrp="1"/>
          </p:cNvGraphicFramePr>
          <p:nvPr>
            <p:extLst>
              <p:ext uri="{D42A27DB-BD31-4B8C-83A1-F6EECF244321}">
                <p14:modId xmlns:p14="http://schemas.microsoft.com/office/powerpoint/2010/main" val="1078930354"/>
              </p:ext>
            </p:extLst>
          </p:nvPr>
        </p:nvGraphicFramePr>
        <p:xfrm>
          <a:off x="1826488" y="2089955"/>
          <a:ext cx="6064898" cy="1754505"/>
        </p:xfrm>
        <a:graphic>
          <a:graphicData uri="http://schemas.openxmlformats.org/drawingml/2006/table">
            <a:tbl>
              <a:tblPr firstRow="1" bandRow="1">
                <a:tableStyleId>{5940675A-B579-460E-94D1-54222C63F5DA}</a:tableStyleId>
              </a:tblPr>
              <a:tblGrid>
                <a:gridCol w="505426">
                  <a:extLst>
                    <a:ext uri="{9D8B030D-6E8A-4147-A177-3AD203B41FA5}">
                      <a16:colId xmlns:a16="http://schemas.microsoft.com/office/drawing/2014/main" val="3766977427"/>
                    </a:ext>
                  </a:extLst>
                </a:gridCol>
                <a:gridCol w="838530">
                  <a:extLst>
                    <a:ext uri="{9D8B030D-6E8A-4147-A177-3AD203B41FA5}">
                      <a16:colId xmlns:a16="http://schemas.microsoft.com/office/drawing/2014/main" val="3769345214"/>
                    </a:ext>
                  </a:extLst>
                </a:gridCol>
                <a:gridCol w="801492">
                  <a:extLst>
                    <a:ext uri="{9D8B030D-6E8A-4147-A177-3AD203B41FA5}">
                      <a16:colId xmlns:a16="http://schemas.microsoft.com/office/drawing/2014/main" val="3327011126"/>
                    </a:ext>
                  </a:extLst>
                </a:gridCol>
                <a:gridCol w="888494">
                  <a:extLst>
                    <a:ext uri="{9D8B030D-6E8A-4147-A177-3AD203B41FA5}">
                      <a16:colId xmlns:a16="http://schemas.microsoft.com/office/drawing/2014/main" val="2214383515"/>
                    </a:ext>
                  </a:extLst>
                </a:gridCol>
                <a:gridCol w="763325">
                  <a:extLst>
                    <a:ext uri="{9D8B030D-6E8A-4147-A177-3AD203B41FA5}">
                      <a16:colId xmlns:a16="http://schemas.microsoft.com/office/drawing/2014/main" val="126130011"/>
                    </a:ext>
                  </a:extLst>
                </a:gridCol>
                <a:gridCol w="915990">
                  <a:extLst>
                    <a:ext uri="{9D8B030D-6E8A-4147-A177-3AD203B41FA5}">
                      <a16:colId xmlns:a16="http://schemas.microsoft.com/office/drawing/2014/main" val="3914888298"/>
                    </a:ext>
                  </a:extLst>
                </a:gridCol>
                <a:gridCol w="696535">
                  <a:extLst>
                    <a:ext uri="{9D8B030D-6E8A-4147-A177-3AD203B41FA5}">
                      <a16:colId xmlns:a16="http://schemas.microsoft.com/office/drawing/2014/main" val="478139858"/>
                    </a:ext>
                  </a:extLst>
                </a:gridCol>
                <a:gridCol w="655106">
                  <a:extLst>
                    <a:ext uri="{9D8B030D-6E8A-4147-A177-3AD203B41FA5}">
                      <a16:colId xmlns:a16="http://schemas.microsoft.com/office/drawing/2014/main" val="2464865585"/>
                    </a:ext>
                  </a:extLst>
                </a:gridCol>
              </a:tblGrid>
              <a:tr h="809557">
                <a:tc>
                  <a:txBody>
                    <a:bodyPr/>
                    <a:lstStyle/>
                    <a:p>
                      <a:pPr algn="ctr" fontAlgn="ctr"/>
                      <a:r>
                        <a:rPr lang="en-US" sz="1400" b="0" u="none" strike="noStrike" dirty="0">
                          <a:solidFill>
                            <a:srgbClr val="000000"/>
                          </a:solidFill>
                          <a:effectLst/>
                        </a:rPr>
                        <a:t>Case</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dirty="0">
                          <a:solidFill>
                            <a:srgbClr val="000000"/>
                          </a:solidFill>
                          <a:effectLst/>
                        </a:rPr>
                        <a:t>Bumper Thickness (cm)</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dirty="0">
                          <a:solidFill>
                            <a:srgbClr val="000000"/>
                          </a:solidFill>
                          <a:effectLst/>
                        </a:rPr>
                        <a:t>Bumper Areal Density (g/cm</a:t>
                      </a:r>
                      <a:r>
                        <a:rPr lang="en-US" sz="1400" b="0" u="none" strike="noStrike" baseline="30000" dirty="0">
                          <a:solidFill>
                            <a:srgbClr val="000000"/>
                          </a:solidFill>
                          <a:effectLst/>
                        </a:rPr>
                        <a:t>2</a:t>
                      </a:r>
                      <a:r>
                        <a:rPr lang="en-US" sz="1400" b="0" u="none" strike="noStrike" dirty="0">
                          <a:solidFill>
                            <a:srgbClr val="000000"/>
                          </a:solidFill>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dirty="0">
                          <a:solidFill>
                            <a:srgbClr val="000000"/>
                          </a:solidFill>
                          <a:effectLst/>
                        </a:rPr>
                        <a:t>Rear Wall Thickness (cm)</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dirty="0">
                          <a:solidFill>
                            <a:srgbClr val="000000"/>
                          </a:solidFill>
                          <a:effectLst/>
                        </a:rPr>
                        <a:t>Standoff (cm)</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dirty="0">
                          <a:solidFill>
                            <a:srgbClr val="000000"/>
                          </a:solidFill>
                          <a:effectLst/>
                        </a:rPr>
                        <a:t>Probability of Failure (PF)</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solidFill>
                            <a:srgbClr val="000000"/>
                          </a:solidFill>
                          <a:effectLst/>
                        </a:rPr>
                        <a:t>PF</a:t>
                      </a:r>
                      <a:r>
                        <a:rPr lang="en-US" sz="1400" b="0" u="none" strike="noStrike" dirty="0">
                          <a:solidFill>
                            <a:srgbClr val="000000"/>
                          </a:solidFill>
                          <a:effectLst/>
                        </a:rPr>
                        <a:t> as percent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solidFill>
                            <a:srgbClr val="000000"/>
                          </a:solidFill>
                          <a:effectLst/>
                        </a:rPr>
                        <a:t>PF</a:t>
                      </a:r>
                      <a:r>
                        <a:rPr lang="en-US" sz="1400" b="0" u="none" strike="noStrike" dirty="0">
                          <a:solidFill>
                            <a:srgbClr val="000000"/>
                          </a:solidFill>
                          <a:effectLst/>
                        </a:rPr>
                        <a:t> as % of 0.01</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27592867"/>
                  </a:ext>
                </a:extLst>
              </a:tr>
              <a:tr h="209091">
                <a:tc>
                  <a:txBody>
                    <a:bodyPr/>
                    <a:lstStyle/>
                    <a:p>
                      <a:pPr algn="ctr" fontAlgn="ctr"/>
                      <a:r>
                        <a:rPr lang="en-US" sz="1400" b="0" u="none" strike="noStrike" dirty="0">
                          <a:solidFill>
                            <a:srgbClr val="000000"/>
                          </a:solidFill>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dirty="0">
                          <a:solidFill>
                            <a:srgbClr val="000000"/>
                          </a:solidFill>
                          <a:effectLst/>
                        </a:rPr>
                        <a:t>0.20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dirty="0">
                          <a:solidFill>
                            <a:srgbClr val="000000"/>
                          </a:solidFill>
                          <a:effectLst/>
                        </a:rPr>
                        <a:t>0.8426</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dirty="0">
                          <a:solidFill>
                            <a:srgbClr val="000000"/>
                          </a:solidFill>
                          <a:effectLst/>
                        </a:rPr>
                        <a:t>0.20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a:solidFill>
                            <a:srgbClr val="000000"/>
                          </a:solidFill>
                          <a:effectLst/>
                        </a:rPr>
                        <a:t>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a:solidFill>
                            <a:srgbClr val="000000"/>
                          </a:solidFill>
                          <a:effectLst/>
                        </a:rPr>
                        <a:t>0.00166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b="0" u="none" strike="noStrike">
                          <a:solidFill>
                            <a:srgbClr val="000000"/>
                          </a:solidFill>
                          <a:effectLst/>
                        </a:rPr>
                        <a:t>0.166%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solidFill>
                            <a:srgbClr val="000000"/>
                          </a:solidFill>
                          <a:effectLst/>
                        </a:rPr>
                        <a:t>16.6%</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3532521"/>
                  </a:ext>
                </a:extLst>
              </a:tr>
              <a:tr h="209091">
                <a:tc>
                  <a:txBody>
                    <a:bodyPr/>
                    <a:lstStyle/>
                    <a:p>
                      <a:pPr algn="ctr" fontAlgn="ctr"/>
                      <a:r>
                        <a:rPr lang="en-US" sz="1400" b="0" u="none" strike="noStrike" dirty="0">
                          <a:solidFill>
                            <a:srgbClr val="000000"/>
                          </a:solidFill>
                          <a:effectLst/>
                        </a:rPr>
                        <a:t>6</a:t>
                      </a:r>
                      <a:endParaRPr lang="en-US" sz="1400" b="0" i="0" u="none" strike="noStrike" dirty="0">
                        <a:solidFill>
                          <a:srgbClr val="000000"/>
                        </a:solidFill>
                        <a:effectLst/>
                        <a:latin typeface="Calibri" panose="020F0502020204030204" pitchFamily="34" charset="0"/>
                      </a:endParaRPr>
                    </a:p>
                  </a:txBody>
                  <a:tcPr marL="9525" marR="9525" marT="9525" marB="0" anchor="ctr">
                    <a:solidFill>
                      <a:srgbClr val="CCFFCC"/>
                    </a:solidFill>
                  </a:tcPr>
                </a:tc>
                <a:tc>
                  <a:txBody>
                    <a:bodyPr/>
                    <a:lstStyle/>
                    <a:p>
                      <a:pPr algn="ctr" fontAlgn="ctr"/>
                      <a:r>
                        <a:rPr lang="en-US" sz="1400" b="0" u="none" strike="noStrike" dirty="0">
                          <a:solidFill>
                            <a:srgbClr val="000000"/>
                          </a:solidFill>
                          <a:effectLst/>
                        </a:rPr>
                        <a:t>0.20</a:t>
                      </a:r>
                      <a:endParaRPr lang="en-US" sz="1400" b="0" i="0" u="none" strike="noStrike" dirty="0">
                        <a:solidFill>
                          <a:srgbClr val="000000"/>
                        </a:solidFill>
                        <a:effectLst/>
                        <a:latin typeface="Calibri" panose="020F0502020204030204" pitchFamily="34" charset="0"/>
                      </a:endParaRPr>
                    </a:p>
                  </a:txBody>
                  <a:tcPr marL="9525" marR="9525" marT="9525" marB="0" anchor="ctr">
                    <a:solidFill>
                      <a:srgbClr val="CCFFCC"/>
                    </a:solidFill>
                  </a:tcPr>
                </a:tc>
                <a:tc>
                  <a:txBody>
                    <a:bodyPr/>
                    <a:lstStyle/>
                    <a:p>
                      <a:pPr algn="ctr" fontAlgn="ctr"/>
                      <a:r>
                        <a:rPr lang="en-US" sz="1400" b="0" u="none" strike="noStrike" dirty="0">
                          <a:solidFill>
                            <a:srgbClr val="000000"/>
                          </a:solidFill>
                          <a:effectLst/>
                        </a:rPr>
                        <a:t>0.8426</a:t>
                      </a:r>
                      <a:endParaRPr lang="en-US" sz="1400" b="0" i="0" u="none" strike="noStrike" dirty="0">
                        <a:solidFill>
                          <a:srgbClr val="000000"/>
                        </a:solidFill>
                        <a:effectLst/>
                        <a:latin typeface="Calibri" panose="020F0502020204030204" pitchFamily="34" charset="0"/>
                      </a:endParaRPr>
                    </a:p>
                  </a:txBody>
                  <a:tcPr marL="9525" marR="9525" marT="9525" marB="0" anchor="ctr">
                    <a:solidFill>
                      <a:srgbClr val="CCFFCC"/>
                    </a:solidFill>
                  </a:tcPr>
                </a:tc>
                <a:tc>
                  <a:txBody>
                    <a:bodyPr/>
                    <a:lstStyle/>
                    <a:p>
                      <a:pPr algn="ctr" fontAlgn="ctr"/>
                      <a:r>
                        <a:rPr lang="en-US" sz="1400" b="0" u="none" strike="noStrike" dirty="0">
                          <a:solidFill>
                            <a:srgbClr val="000000"/>
                          </a:solidFill>
                          <a:effectLst/>
                        </a:rPr>
                        <a:t>0.20</a:t>
                      </a:r>
                      <a:endParaRPr lang="en-US" sz="1400" b="0" i="0" u="none" strike="noStrike" dirty="0">
                        <a:solidFill>
                          <a:srgbClr val="000000"/>
                        </a:solidFill>
                        <a:effectLst/>
                        <a:latin typeface="Calibri" panose="020F0502020204030204" pitchFamily="34" charset="0"/>
                      </a:endParaRPr>
                    </a:p>
                  </a:txBody>
                  <a:tcPr marL="9525" marR="9525" marT="9525" marB="0" anchor="ctr">
                    <a:solidFill>
                      <a:srgbClr val="CCFFCC"/>
                    </a:solidFill>
                  </a:tcPr>
                </a:tc>
                <a:tc>
                  <a:txBody>
                    <a:bodyPr/>
                    <a:lstStyle/>
                    <a:p>
                      <a:pPr algn="ctr" fontAlgn="ctr"/>
                      <a:r>
                        <a:rPr lang="en-US" sz="1400" b="0" u="none" strike="noStrike" dirty="0">
                          <a:solidFill>
                            <a:srgbClr val="000000"/>
                          </a:solidFill>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ctr">
                    <a:solidFill>
                      <a:srgbClr val="CCFFCC"/>
                    </a:solidFill>
                  </a:tcPr>
                </a:tc>
                <a:tc>
                  <a:txBody>
                    <a:bodyPr/>
                    <a:lstStyle/>
                    <a:p>
                      <a:pPr algn="ctr" fontAlgn="ctr"/>
                      <a:r>
                        <a:rPr lang="en-US" sz="1400" b="0" u="none" strike="noStrike">
                          <a:solidFill>
                            <a:srgbClr val="000000"/>
                          </a:solidFill>
                          <a:effectLst/>
                        </a:rPr>
                        <a:t>0.00051</a:t>
                      </a:r>
                      <a:endParaRPr lang="en-US" sz="1400" b="0" i="0" u="none" strike="noStrike">
                        <a:solidFill>
                          <a:srgbClr val="000000"/>
                        </a:solidFill>
                        <a:effectLst/>
                        <a:latin typeface="Calibri" panose="020F0502020204030204" pitchFamily="34" charset="0"/>
                      </a:endParaRPr>
                    </a:p>
                  </a:txBody>
                  <a:tcPr marL="9525" marR="9525" marT="9525" marB="0" anchor="ctr">
                    <a:solidFill>
                      <a:srgbClr val="CCFFCC"/>
                    </a:solidFill>
                  </a:tcPr>
                </a:tc>
                <a:tc>
                  <a:txBody>
                    <a:bodyPr/>
                    <a:lstStyle/>
                    <a:p>
                      <a:pPr algn="r" fontAlgn="b"/>
                      <a:r>
                        <a:rPr lang="en-US" sz="1400" b="0" u="none" strike="noStrike" dirty="0">
                          <a:solidFill>
                            <a:srgbClr val="000000"/>
                          </a:solidFill>
                          <a:effectLst/>
                        </a:rPr>
                        <a:t>0.051%</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CCFFCC"/>
                    </a:solidFill>
                  </a:tcPr>
                </a:tc>
                <a:tc>
                  <a:txBody>
                    <a:bodyPr/>
                    <a:lstStyle/>
                    <a:p>
                      <a:pPr algn="ctr" fontAlgn="b"/>
                      <a:r>
                        <a:rPr lang="en-US" sz="1400" b="0" u="none" strike="noStrike" dirty="0">
                          <a:solidFill>
                            <a:srgbClr val="000000"/>
                          </a:solidFill>
                          <a:effectLst/>
                        </a:rPr>
                        <a:t>5.1%</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CCFFCC"/>
                    </a:solidFill>
                  </a:tcPr>
                </a:tc>
                <a:extLst>
                  <a:ext uri="{0D108BD9-81ED-4DB2-BD59-A6C34878D82A}">
                    <a16:rowId xmlns:a16="http://schemas.microsoft.com/office/drawing/2014/main" val="1231011432"/>
                  </a:ext>
                </a:extLst>
              </a:tr>
              <a:tr h="209091">
                <a:tc>
                  <a:txBody>
                    <a:bodyPr/>
                    <a:lstStyle/>
                    <a:p>
                      <a:pPr algn="ctr" fontAlgn="ctr"/>
                      <a:r>
                        <a:rPr lang="en-US" sz="1400" b="0" u="none" strike="noStrike">
                          <a:solidFill>
                            <a:srgbClr val="000000"/>
                          </a:solidFill>
                          <a:effectLst/>
                        </a:rPr>
                        <a:t>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a:solidFill>
                            <a:srgbClr val="000000"/>
                          </a:solidFill>
                          <a:effectLst/>
                        </a:rPr>
                        <a:t>0.25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dirty="0">
                          <a:solidFill>
                            <a:srgbClr val="000000"/>
                          </a:solidFill>
                          <a:effectLst/>
                        </a:rPr>
                        <a:t>0.9783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dirty="0">
                          <a:solidFill>
                            <a:srgbClr val="000000"/>
                          </a:solidFill>
                          <a:effectLst/>
                        </a:rPr>
                        <a:t>0.25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dirty="0">
                          <a:solidFill>
                            <a:srgbClr val="000000"/>
                          </a:solidFill>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dirty="0">
                          <a:solidFill>
                            <a:srgbClr val="000000"/>
                          </a:solidFill>
                          <a:effectLst/>
                        </a:rPr>
                        <a:t>0.00099</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b="0" u="none" strike="noStrike" dirty="0">
                          <a:solidFill>
                            <a:srgbClr val="000000"/>
                          </a:solidFill>
                          <a:effectLst/>
                        </a:rPr>
                        <a:t>0.099%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solidFill>
                            <a:srgbClr val="000000"/>
                          </a:solidFill>
                          <a:effectLst/>
                        </a:rPr>
                        <a:t>9.9%</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0462352"/>
                  </a:ext>
                </a:extLst>
              </a:tr>
              <a:tr h="209091">
                <a:tc>
                  <a:txBody>
                    <a:bodyPr/>
                    <a:lstStyle/>
                    <a:p>
                      <a:pPr algn="ctr" fontAlgn="ctr"/>
                      <a:r>
                        <a:rPr lang="en-US" sz="1400" b="0" u="none" strike="noStrike">
                          <a:solidFill>
                            <a:srgbClr val="000000"/>
                          </a:solidFill>
                          <a:effectLst/>
                        </a:rPr>
                        <a:t>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a:solidFill>
                            <a:srgbClr val="000000"/>
                          </a:solidFill>
                          <a:effectLst/>
                        </a:rPr>
                        <a:t>0.25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dirty="0">
                          <a:solidFill>
                            <a:srgbClr val="000000"/>
                          </a:solidFill>
                          <a:effectLst/>
                        </a:rPr>
                        <a:t>0.9783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dirty="0">
                          <a:solidFill>
                            <a:srgbClr val="000000"/>
                          </a:solidFill>
                          <a:effectLst/>
                        </a:rPr>
                        <a:t>0.25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dirty="0">
                          <a:solidFill>
                            <a:srgbClr val="000000"/>
                          </a:solidFill>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u="none" strike="noStrike" dirty="0">
                          <a:solidFill>
                            <a:srgbClr val="000000"/>
                          </a:solidFill>
                          <a:effectLst/>
                        </a:rPr>
                        <a:t>0.00038</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b="0" u="none" strike="noStrike" dirty="0">
                          <a:solidFill>
                            <a:srgbClr val="000000"/>
                          </a:solidFill>
                          <a:effectLst/>
                        </a:rPr>
                        <a:t>0.038%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solidFill>
                            <a:srgbClr val="000000"/>
                          </a:solidFill>
                          <a:effectLst/>
                        </a:rPr>
                        <a:t>3.8%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7225258"/>
                  </a:ext>
                </a:extLst>
              </a:tr>
            </a:tbl>
          </a:graphicData>
        </a:graphic>
      </p:graphicFrame>
      <p:sp>
        <p:nvSpPr>
          <p:cNvPr id="16" name="Arrow: Right 15" descr="Arrow points to the selected Stuffed Whipple shield configuration between other tested alternatives.">
            <a:extLst>
              <a:ext uri="{FF2B5EF4-FFF2-40B4-BE49-F238E27FC236}">
                <a16:creationId xmlns:a16="http://schemas.microsoft.com/office/drawing/2014/main" id="{179CCDF9-916D-BDA5-5668-6E8D51E8755E}"/>
              </a:ext>
            </a:extLst>
          </p:cNvPr>
          <p:cNvSpPr/>
          <p:nvPr/>
        </p:nvSpPr>
        <p:spPr bwMode="auto">
          <a:xfrm>
            <a:off x="1088509" y="3175242"/>
            <a:ext cx="672029" cy="20105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111" charset="0"/>
              <a:ea typeface="ＭＳ Ｐゴシック" pitchFamily="-111" charset="-128"/>
              <a:cs typeface="ＭＳ Ｐゴシック" pitchFamily="-111" charset="-128"/>
            </a:endParaRPr>
          </a:p>
        </p:txBody>
      </p:sp>
      <p:sp>
        <p:nvSpPr>
          <p:cNvPr id="15" name="Content Placeholder 2">
            <a:extLst>
              <a:ext uri="{FF2B5EF4-FFF2-40B4-BE49-F238E27FC236}">
                <a16:creationId xmlns:a16="http://schemas.microsoft.com/office/drawing/2014/main" id="{9F067C1F-0152-0AB3-3E07-BE07BC7BF74F}"/>
              </a:ext>
            </a:extLst>
          </p:cNvPr>
          <p:cNvSpPr txBox="1">
            <a:spLocks/>
          </p:cNvSpPr>
          <p:nvPr/>
        </p:nvSpPr>
        <p:spPr bwMode="auto">
          <a:xfrm>
            <a:off x="397565" y="4100432"/>
            <a:ext cx="6697133" cy="760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69863" indent="-169863" algn="l" rtl="0" eaLnBrk="0" fontAlgn="base" hangingPunct="0">
              <a:spcBef>
                <a:spcPct val="20000"/>
              </a:spcBef>
              <a:spcAft>
                <a:spcPct val="0"/>
              </a:spcAft>
              <a:buClr>
                <a:srgbClr val="84C134"/>
              </a:buClr>
              <a:buChar char="•"/>
              <a:defRPr sz="2600">
                <a:solidFill>
                  <a:schemeClr val="tx1"/>
                </a:solidFill>
                <a:latin typeface="+mn-lt"/>
                <a:ea typeface="+mn-ea"/>
                <a:cs typeface="+mn-cs"/>
              </a:defRPr>
            </a:lvl1pPr>
            <a:lvl2pPr marL="398463" indent="-228600" algn="l" rtl="0" eaLnBrk="0" fontAlgn="base" hangingPunct="0">
              <a:spcBef>
                <a:spcPct val="20000"/>
              </a:spcBef>
              <a:spcAft>
                <a:spcPct val="0"/>
              </a:spcAft>
              <a:buClr>
                <a:srgbClr val="84C134"/>
              </a:buClr>
              <a:buChar char="–"/>
              <a:defRPr sz="2200">
                <a:solidFill>
                  <a:schemeClr val="tx1"/>
                </a:solidFill>
                <a:latin typeface="+mn-lt"/>
                <a:ea typeface="+mn-ea"/>
              </a:defRPr>
            </a:lvl2pPr>
            <a:lvl3pPr marL="511175" indent="-169863" algn="l" rtl="0" eaLnBrk="0" fontAlgn="base" hangingPunct="0">
              <a:spcBef>
                <a:spcPct val="20000"/>
              </a:spcBef>
              <a:spcAft>
                <a:spcPct val="0"/>
              </a:spcAft>
              <a:buClr>
                <a:srgbClr val="84C134"/>
              </a:buClr>
              <a:buChar char="•"/>
              <a:defRPr>
                <a:solidFill>
                  <a:schemeClr val="tx1"/>
                </a:solidFill>
                <a:latin typeface="+mn-lt"/>
                <a:ea typeface="+mn-ea"/>
              </a:defRPr>
            </a:lvl3pPr>
            <a:lvl4pPr marL="682625" indent="-227013" algn="l" rtl="0" eaLnBrk="0" fontAlgn="base" hangingPunct="0">
              <a:spcBef>
                <a:spcPct val="20000"/>
              </a:spcBef>
              <a:spcAft>
                <a:spcPct val="0"/>
              </a:spcAft>
              <a:buClr>
                <a:srgbClr val="84C134"/>
              </a:buClr>
              <a:buChar char="–"/>
              <a:defRPr>
                <a:solidFill>
                  <a:schemeClr val="tx1"/>
                </a:solidFill>
                <a:latin typeface="+mn-lt"/>
                <a:ea typeface="+mn-ea"/>
              </a:defRPr>
            </a:lvl4pPr>
            <a:lvl5pPr marL="795338" indent="-169863" algn="l" rtl="0" eaLnBrk="0" fontAlgn="base" hangingPunct="0">
              <a:spcBef>
                <a:spcPct val="20000"/>
              </a:spcBef>
              <a:spcAft>
                <a:spcPct val="0"/>
              </a:spcAft>
              <a:buClr>
                <a:srgbClr val="84C134"/>
              </a:buClr>
              <a:buChar char="»"/>
              <a:defRPr>
                <a:solidFill>
                  <a:schemeClr val="tx1"/>
                </a:solidFill>
                <a:latin typeface="+mn-lt"/>
                <a:ea typeface="+mn-ea"/>
              </a:defRPr>
            </a:lvl5pPr>
            <a:lvl6pPr marL="1658938" indent="-176213" algn="l" rtl="0" fontAlgn="base">
              <a:spcBef>
                <a:spcPct val="20000"/>
              </a:spcBef>
              <a:spcAft>
                <a:spcPct val="0"/>
              </a:spcAft>
              <a:buClr>
                <a:srgbClr val="45ADE3"/>
              </a:buClr>
              <a:buChar char="»"/>
              <a:defRPr>
                <a:solidFill>
                  <a:schemeClr val="tx1"/>
                </a:solidFill>
                <a:latin typeface="+mn-lt"/>
                <a:ea typeface="+mn-ea"/>
              </a:defRPr>
            </a:lvl6pPr>
            <a:lvl7pPr marL="2116138" indent="-176213" algn="l" rtl="0" fontAlgn="base">
              <a:spcBef>
                <a:spcPct val="20000"/>
              </a:spcBef>
              <a:spcAft>
                <a:spcPct val="0"/>
              </a:spcAft>
              <a:buClr>
                <a:srgbClr val="45ADE3"/>
              </a:buClr>
              <a:buChar char="»"/>
              <a:defRPr>
                <a:solidFill>
                  <a:schemeClr val="tx1"/>
                </a:solidFill>
                <a:latin typeface="+mn-lt"/>
                <a:ea typeface="+mn-ea"/>
              </a:defRPr>
            </a:lvl7pPr>
            <a:lvl8pPr marL="2573338" indent="-176213" algn="l" rtl="0" fontAlgn="base">
              <a:spcBef>
                <a:spcPct val="20000"/>
              </a:spcBef>
              <a:spcAft>
                <a:spcPct val="0"/>
              </a:spcAft>
              <a:buClr>
                <a:srgbClr val="45ADE3"/>
              </a:buClr>
              <a:buChar char="»"/>
              <a:defRPr>
                <a:solidFill>
                  <a:schemeClr val="tx1"/>
                </a:solidFill>
                <a:latin typeface="+mn-lt"/>
                <a:ea typeface="+mn-ea"/>
              </a:defRPr>
            </a:lvl8pPr>
            <a:lvl9pPr marL="3030538" indent="-176213" algn="l" rtl="0" fontAlgn="base">
              <a:spcBef>
                <a:spcPct val="20000"/>
              </a:spcBef>
              <a:spcAft>
                <a:spcPct val="0"/>
              </a:spcAft>
              <a:buClr>
                <a:srgbClr val="45ADE3"/>
              </a:buClr>
              <a:buChar char="»"/>
              <a:defRPr>
                <a:solidFill>
                  <a:schemeClr val="tx1"/>
                </a:solidFill>
                <a:latin typeface="+mn-lt"/>
                <a:ea typeface="+mn-ea"/>
              </a:defRPr>
            </a:lvl9pPr>
          </a:lstStyle>
          <a:p>
            <a:r>
              <a:rPr lang="en-US" sz="1800" kern="0" dirty="0"/>
              <a:t>Case 6 (0.20 cm plates, 4 cm standoff) was selected because it has a Probability of Failure (</a:t>
            </a:r>
            <a:r>
              <a:rPr lang="en-US" sz="1800" b="1" kern="0" dirty="0"/>
              <a:t>PF)</a:t>
            </a:r>
            <a:r>
              <a:rPr lang="en-US" sz="1800" kern="0" dirty="0"/>
              <a:t> of less than 0.001 but is 3 kg lighter than Case 8 (lowest </a:t>
            </a:r>
            <a:r>
              <a:rPr lang="en-US" sz="1800" b="1" kern="0" dirty="0"/>
              <a:t>PF</a:t>
            </a:r>
            <a:r>
              <a:rPr lang="en-US" sz="1800" kern="0" dirty="0"/>
              <a:t>). Case 6 balances </a:t>
            </a:r>
            <a:r>
              <a:rPr lang="en-US" sz="1800" kern="0" dirty="0">
                <a:solidFill>
                  <a:srgbClr val="0070C0"/>
                </a:solidFill>
              </a:rPr>
              <a:t>performance and shield mass</a:t>
            </a:r>
            <a:r>
              <a:rPr lang="en-US" sz="1800" kern="0" dirty="0"/>
              <a:t>.</a:t>
            </a:r>
          </a:p>
          <a:p>
            <a:r>
              <a:rPr lang="en-US" sz="1800" kern="0" dirty="0"/>
              <a:t>Because the failure mode is penetration of the SWS rear wall, the 20% rule for pressurized tanks is not applicable. </a:t>
            </a:r>
          </a:p>
          <a:p>
            <a:pPr lvl="1"/>
            <a:r>
              <a:rPr lang="en-US" sz="1800" kern="0" dirty="0"/>
              <a:t>Results are conservative.</a:t>
            </a:r>
          </a:p>
        </p:txBody>
      </p:sp>
      <p:sp>
        <p:nvSpPr>
          <p:cNvPr id="3" name="TextBox 2">
            <a:extLst>
              <a:ext uri="{FF2B5EF4-FFF2-40B4-BE49-F238E27FC236}">
                <a16:creationId xmlns:a16="http://schemas.microsoft.com/office/drawing/2014/main" id="{A205DB36-7A41-B3BC-EF43-FC7258B3750D}"/>
              </a:ext>
            </a:extLst>
          </p:cNvPr>
          <p:cNvSpPr txBox="1"/>
          <p:nvPr/>
        </p:nvSpPr>
        <p:spPr>
          <a:xfrm>
            <a:off x="10627889" y="2700165"/>
            <a:ext cx="1098618" cy="276999"/>
          </a:xfrm>
          <a:prstGeom prst="rect">
            <a:avLst/>
          </a:prstGeom>
          <a:noFill/>
        </p:spPr>
        <p:txBody>
          <a:bodyPr wrap="square" rtlCol="0">
            <a:spAutoFit/>
          </a:bodyPr>
          <a:lstStyle/>
          <a:p>
            <a:r>
              <a:rPr lang="en-US" sz="1200" i="1" dirty="0"/>
              <a:t>(Not to scale)</a:t>
            </a:r>
          </a:p>
        </p:txBody>
      </p:sp>
      <p:sp>
        <p:nvSpPr>
          <p:cNvPr id="5" name="Slide Number Placeholder 4">
            <a:extLst>
              <a:ext uri="{FF2B5EF4-FFF2-40B4-BE49-F238E27FC236}">
                <a16:creationId xmlns:a16="http://schemas.microsoft.com/office/drawing/2014/main" id="{D6C55A1E-6494-3C3C-E9F2-17CD1145CC1C}"/>
              </a:ext>
            </a:extLst>
          </p:cNvPr>
          <p:cNvSpPr>
            <a:spLocks noGrp="1"/>
          </p:cNvSpPr>
          <p:nvPr>
            <p:ph type="sldNum" sz="quarter" idx="11"/>
          </p:nvPr>
        </p:nvSpPr>
        <p:spPr/>
        <p:txBody>
          <a:bodyPr/>
          <a:lstStyle/>
          <a:p>
            <a:pPr>
              <a:defRPr/>
            </a:pPr>
            <a:fld id="{8671A67E-FBE4-4EE7-828C-3E1E89AD3382}" type="slidenum">
              <a:rPr lang="en-US" smtClean="0"/>
              <a:pPr>
                <a:defRPr/>
              </a:pPr>
              <a:t>10</a:t>
            </a:fld>
            <a:endParaRPr lang="en-US"/>
          </a:p>
        </p:txBody>
      </p:sp>
      <p:sp>
        <p:nvSpPr>
          <p:cNvPr id="4" name="Footer Placeholder 3">
            <a:extLst>
              <a:ext uri="{FF2B5EF4-FFF2-40B4-BE49-F238E27FC236}">
                <a16:creationId xmlns:a16="http://schemas.microsoft.com/office/drawing/2014/main" id="{096B0F9B-D4A7-E429-C29D-6EBFFC6289E5}"/>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NASA Goddard Space Flight Center</a:t>
            </a:r>
            <a:endParaRPr lang="en-US" dirty="0">
              <a:solidFill>
                <a:srgbClr val="FFCE07"/>
              </a:solidFill>
              <a:effectLst>
                <a:outerShdw blurRad="38100" dist="38100" dir="2700000" algn="tl">
                  <a:srgbClr val="C0C0C0"/>
                </a:outerShdw>
              </a:effectLst>
            </a:endParaRPr>
          </a:p>
        </p:txBody>
      </p:sp>
      <p:pic>
        <p:nvPicPr>
          <p:cNvPr id="9" name="Picture 8">
            <a:extLst>
              <a:ext uri="{FF2B5EF4-FFF2-40B4-BE49-F238E27FC236}">
                <a16:creationId xmlns:a16="http://schemas.microsoft.com/office/drawing/2014/main" id="{12B0A507-49DF-F9A3-2400-E234E17E9601}"/>
              </a:ext>
            </a:extLst>
          </p:cNvPr>
          <p:cNvPicPr>
            <a:picLocks noChangeAspect="1"/>
          </p:cNvPicPr>
          <p:nvPr/>
        </p:nvPicPr>
        <p:blipFill>
          <a:blip r:embed="rId3"/>
          <a:stretch>
            <a:fillRect/>
          </a:stretch>
        </p:blipFill>
        <p:spPr>
          <a:xfrm>
            <a:off x="7891386" y="2977164"/>
            <a:ext cx="3835121" cy="3342468"/>
          </a:xfrm>
          <a:prstGeom prst="rect">
            <a:avLst/>
          </a:prstGeom>
        </p:spPr>
      </p:pic>
    </p:spTree>
    <p:extLst>
      <p:ext uri="{BB962C8B-B14F-4D97-AF65-F5344CB8AC3E}">
        <p14:creationId xmlns:p14="http://schemas.microsoft.com/office/powerpoint/2010/main" val="428950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DB6349-66B1-6954-93EC-1A998B1FEBCA}"/>
              </a:ext>
            </a:extLst>
          </p:cNvPr>
          <p:cNvSpPr>
            <a:spLocks noGrp="1"/>
          </p:cNvSpPr>
          <p:nvPr>
            <p:ph type="title" idx="4294967295"/>
          </p:nvPr>
        </p:nvSpPr>
        <p:spPr>
          <a:xfrm>
            <a:off x="341595" y="343250"/>
            <a:ext cx="8596312" cy="760412"/>
          </a:xfrm>
        </p:spPr>
        <p:txBody>
          <a:bodyPr/>
          <a:lstStyle/>
          <a:p>
            <a:r>
              <a:rPr lang="en-US" dirty="0"/>
              <a:t>Shield Comparison</a:t>
            </a:r>
          </a:p>
        </p:txBody>
      </p:sp>
      <p:sp>
        <p:nvSpPr>
          <p:cNvPr id="6" name="TextBox 5">
            <a:extLst>
              <a:ext uri="{FF2B5EF4-FFF2-40B4-BE49-F238E27FC236}">
                <a16:creationId xmlns:a16="http://schemas.microsoft.com/office/drawing/2014/main" id="{F129755C-AAB4-E582-5E2F-D62DFA2C6977}"/>
              </a:ext>
            </a:extLst>
          </p:cNvPr>
          <p:cNvSpPr txBox="1"/>
          <p:nvPr/>
        </p:nvSpPr>
        <p:spPr>
          <a:xfrm>
            <a:off x="330762" y="1292081"/>
            <a:ext cx="5724890" cy="584775"/>
          </a:xfrm>
          <a:prstGeom prst="rect">
            <a:avLst/>
          </a:prstGeom>
          <a:noFill/>
        </p:spPr>
        <p:txBody>
          <a:bodyPr wrap="square" rtlCol="0">
            <a:spAutoFit/>
          </a:bodyPr>
          <a:lstStyle/>
          <a:p>
            <a:r>
              <a:rPr lang="en-US" sz="1600" dirty="0"/>
              <a:t>For </a:t>
            </a:r>
            <a:r>
              <a:rPr lang="en-US" sz="1600" u="sng" dirty="0"/>
              <a:t>comparison purposes</a:t>
            </a:r>
            <a:r>
              <a:rPr lang="en-US" sz="1600" dirty="0"/>
              <a:t>, this is how a typical </a:t>
            </a:r>
            <a:r>
              <a:rPr lang="en-US" sz="1600" b="1" dirty="0">
                <a:solidFill>
                  <a:srgbClr val="0070C0"/>
                </a:solidFill>
              </a:rPr>
              <a:t>human-rated</a:t>
            </a:r>
            <a:r>
              <a:rPr lang="en-US" sz="1600" dirty="0"/>
              <a:t> Stuffed Whipple Shield would look on the PACE spacecraft:</a:t>
            </a:r>
          </a:p>
        </p:txBody>
      </p:sp>
      <p:pic>
        <p:nvPicPr>
          <p:cNvPr id="8" name="Picture 7" descr="Cross-sectional view of pace spacecraft with tank and hypothetical shield following an International Space Station typical shield.">
            <a:extLst>
              <a:ext uri="{FF2B5EF4-FFF2-40B4-BE49-F238E27FC236}">
                <a16:creationId xmlns:a16="http://schemas.microsoft.com/office/drawing/2014/main" id="{11E398D6-DD89-EDEA-9336-7A578586F633}"/>
              </a:ext>
            </a:extLst>
          </p:cNvPr>
          <p:cNvPicPr>
            <a:picLocks noChangeAspect="1"/>
          </p:cNvPicPr>
          <p:nvPr/>
        </p:nvPicPr>
        <p:blipFill rotWithShape="1">
          <a:blip r:embed="rId3"/>
          <a:srcRect t="6064" b="5388"/>
          <a:stretch/>
        </p:blipFill>
        <p:spPr>
          <a:xfrm>
            <a:off x="1723554" y="2044680"/>
            <a:ext cx="1859579" cy="3912179"/>
          </a:xfrm>
          <a:prstGeom prst="rect">
            <a:avLst/>
          </a:prstGeom>
          <a:solidFill>
            <a:srgbClr val="92D050"/>
          </a:solidFill>
        </p:spPr>
      </p:pic>
      <p:sp>
        <p:nvSpPr>
          <p:cNvPr id="3" name="TextBox 2">
            <a:extLst>
              <a:ext uri="{FF2B5EF4-FFF2-40B4-BE49-F238E27FC236}">
                <a16:creationId xmlns:a16="http://schemas.microsoft.com/office/drawing/2014/main" id="{EFF4ACFB-E18F-2D2C-9115-10E8F0F1DE76}"/>
              </a:ext>
            </a:extLst>
          </p:cNvPr>
          <p:cNvSpPr txBox="1"/>
          <p:nvPr/>
        </p:nvSpPr>
        <p:spPr>
          <a:xfrm>
            <a:off x="1809773" y="3817740"/>
            <a:ext cx="570975" cy="261610"/>
          </a:xfrm>
          <a:prstGeom prst="rect">
            <a:avLst/>
          </a:prstGeom>
          <a:noFill/>
        </p:spPr>
        <p:txBody>
          <a:bodyPr wrap="square" rtlCol="0">
            <a:spAutoFit/>
          </a:bodyPr>
          <a:lstStyle/>
          <a:p>
            <a:r>
              <a:rPr lang="en-US" sz="1100" dirty="0"/>
              <a:t>Tank                                                                                                                                                                                                                                                                                                                                                                                                                                                                                                                                                                                     </a:t>
            </a:r>
          </a:p>
        </p:txBody>
      </p:sp>
      <p:sp>
        <p:nvSpPr>
          <p:cNvPr id="33" name="TextBox 32">
            <a:extLst>
              <a:ext uri="{FF2B5EF4-FFF2-40B4-BE49-F238E27FC236}">
                <a16:creationId xmlns:a16="http://schemas.microsoft.com/office/drawing/2014/main" id="{77B5FBA0-F874-3622-8F19-6E0BC09DCFA8}"/>
              </a:ext>
            </a:extLst>
          </p:cNvPr>
          <p:cNvSpPr txBox="1"/>
          <p:nvPr/>
        </p:nvSpPr>
        <p:spPr>
          <a:xfrm>
            <a:off x="3458118" y="1948094"/>
            <a:ext cx="2525870" cy="307777"/>
          </a:xfrm>
          <a:prstGeom prst="rect">
            <a:avLst/>
          </a:prstGeom>
          <a:noFill/>
        </p:spPr>
        <p:txBody>
          <a:bodyPr wrap="square" rtlCol="0">
            <a:spAutoFit/>
          </a:bodyPr>
          <a:lstStyle/>
          <a:p>
            <a:r>
              <a:rPr lang="en-US" sz="1400" dirty="0"/>
              <a:t>4.8 mm Rear Wall</a:t>
            </a:r>
          </a:p>
        </p:txBody>
      </p:sp>
      <p:sp>
        <p:nvSpPr>
          <p:cNvPr id="34" name="TextBox 33">
            <a:extLst>
              <a:ext uri="{FF2B5EF4-FFF2-40B4-BE49-F238E27FC236}">
                <a16:creationId xmlns:a16="http://schemas.microsoft.com/office/drawing/2014/main" id="{1547017A-5B4E-08E0-07AA-14FC810D5200}"/>
              </a:ext>
            </a:extLst>
          </p:cNvPr>
          <p:cNvSpPr txBox="1"/>
          <p:nvPr/>
        </p:nvSpPr>
        <p:spPr>
          <a:xfrm>
            <a:off x="3410345" y="2395583"/>
            <a:ext cx="2525870" cy="307777"/>
          </a:xfrm>
          <a:prstGeom prst="rect">
            <a:avLst/>
          </a:prstGeom>
          <a:noFill/>
        </p:spPr>
        <p:txBody>
          <a:bodyPr wrap="square" rtlCol="0">
            <a:spAutoFit/>
          </a:bodyPr>
          <a:lstStyle/>
          <a:p>
            <a:r>
              <a:rPr lang="en-US" sz="1400" dirty="0"/>
              <a:t>6x Nextel, 6x Kevlar</a:t>
            </a:r>
          </a:p>
        </p:txBody>
      </p:sp>
      <p:sp>
        <p:nvSpPr>
          <p:cNvPr id="36" name="TextBox 35">
            <a:extLst>
              <a:ext uri="{FF2B5EF4-FFF2-40B4-BE49-F238E27FC236}">
                <a16:creationId xmlns:a16="http://schemas.microsoft.com/office/drawing/2014/main" id="{AA0CD6EA-C445-ED2A-9574-F1666544C60E}"/>
              </a:ext>
            </a:extLst>
          </p:cNvPr>
          <p:cNvSpPr txBox="1"/>
          <p:nvPr/>
        </p:nvSpPr>
        <p:spPr>
          <a:xfrm>
            <a:off x="3468569" y="3398273"/>
            <a:ext cx="2525870" cy="307777"/>
          </a:xfrm>
          <a:prstGeom prst="rect">
            <a:avLst/>
          </a:prstGeom>
          <a:noFill/>
        </p:spPr>
        <p:txBody>
          <a:bodyPr wrap="square" rtlCol="0">
            <a:spAutoFit/>
          </a:bodyPr>
          <a:lstStyle/>
          <a:p>
            <a:r>
              <a:rPr lang="en-US" sz="1400" dirty="0"/>
              <a:t>2 mm Bumper</a:t>
            </a:r>
          </a:p>
        </p:txBody>
      </p:sp>
      <p:sp>
        <p:nvSpPr>
          <p:cNvPr id="45" name="TextBox 44">
            <a:extLst>
              <a:ext uri="{FF2B5EF4-FFF2-40B4-BE49-F238E27FC236}">
                <a16:creationId xmlns:a16="http://schemas.microsoft.com/office/drawing/2014/main" id="{C597A663-66E9-5B2B-E853-47B93DA10233}"/>
              </a:ext>
            </a:extLst>
          </p:cNvPr>
          <p:cNvSpPr txBox="1"/>
          <p:nvPr/>
        </p:nvSpPr>
        <p:spPr>
          <a:xfrm>
            <a:off x="3502070" y="4014281"/>
            <a:ext cx="1469213" cy="307777"/>
          </a:xfrm>
          <a:prstGeom prst="rect">
            <a:avLst/>
          </a:prstGeom>
          <a:noFill/>
        </p:spPr>
        <p:txBody>
          <a:bodyPr wrap="square" rtlCol="0">
            <a:spAutoFit/>
          </a:bodyPr>
          <a:lstStyle/>
          <a:p>
            <a:r>
              <a:rPr lang="en-US" sz="1400" dirty="0"/>
              <a:t>11 cm standoff</a:t>
            </a:r>
          </a:p>
        </p:txBody>
      </p:sp>
      <p:sp>
        <p:nvSpPr>
          <p:cNvPr id="48" name="TextBox 47">
            <a:extLst>
              <a:ext uri="{FF2B5EF4-FFF2-40B4-BE49-F238E27FC236}">
                <a16:creationId xmlns:a16="http://schemas.microsoft.com/office/drawing/2014/main" id="{CE444418-86FC-7AE9-7CA5-E0A12B6C838A}"/>
              </a:ext>
            </a:extLst>
          </p:cNvPr>
          <p:cNvSpPr txBox="1"/>
          <p:nvPr/>
        </p:nvSpPr>
        <p:spPr>
          <a:xfrm>
            <a:off x="3612824" y="4838053"/>
            <a:ext cx="1738056" cy="830997"/>
          </a:xfrm>
          <a:prstGeom prst="rect">
            <a:avLst/>
          </a:prstGeom>
          <a:noFill/>
          <a:ln>
            <a:solidFill>
              <a:srgbClr val="BB2E95"/>
            </a:solidFill>
          </a:ln>
        </p:spPr>
        <p:txBody>
          <a:bodyPr wrap="square" rtlCol="0">
            <a:spAutoFit/>
          </a:bodyPr>
          <a:lstStyle/>
          <a:p>
            <a:r>
              <a:rPr lang="en-US" sz="1600" b="1" dirty="0"/>
              <a:t>PF</a:t>
            </a:r>
            <a:r>
              <a:rPr lang="en-US" sz="1600" dirty="0"/>
              <a:t> = 0.006%</a:t>
            </a:r>
          </a:p>
          <a:p>
            <a:r>
              <a:rPr lang="en-US" sz="1600" dirty="0"/>
              <a:t>Estimated Mass = 22.8 kg</a:t>
            </a:r>
          </a:p>
        </p:txBody>
      </p:sp>
      <p:cxnSp>
        <p:nvCxnSpPr>
          <p:cNvPr id="18" name="Straight Connector 17">
            <a:extLst>
              <a:ext uri="{FF2B5EF4-FFF2-40B4-BE49-F238E27FC236}">
                <a16:creationId xmlns:a16="http://schemas.microsoft.com/office/drawing/2014/main" id="{7E82C92A-90A3-74F1-B291-6A7F6B5B647B}"/>
              </a:ext>
              <a:ext uri="{C183D7F6-B498-43B3-948B-1728B52AA6E4}">
                <adec:decorative xmlns:adec="http://schemas.microsoft.com/office/drawing/2017/decorative" val="1"/>
              </a:ext>
            </a:extLst>
          </p:cNvPr>
          <p:cNvCxnSpPr>
            <a:cxnSpLocks/>
          </p:cNvCxnSpPr>
          <p:nvPr/>
        </p:nvCxnSpPr>
        <p:spPr>
          <a:xfrm>
            <a:off x="2624768" y="2547609"/>
            <a:ext cx="586889" cy="0"/>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CEE9E02-B154-42C6-D8F5-EB65127BF308}"/>
              </a:ext>
              <a:ext uri="{C183D7F6-B498-43B3-948B-1728B52AA6E4}">
                <adec:decorative xmlns:adec="http://schemas.microsoft.com/office/drawing/2017/decorative" val="1"/>
              </a:ext>
            </a:extLst>
          </p:cNvPr>
          <p:cNvCxnSpPr>
            <a:cxnSpLocks/>
          </p:cNvCxnSpPr>
          <p:nvPr/>
        </p:nvCxnSpPr>
        <p:spPr>
          <a:xfrm>
            <a:off x="2653342" y="5398355"/>
            <a:ext cx="558314" cy="0"/>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C8781-6A02-07C6-6729-8DF0C126C5EA}"/>
              </a:ext>
              <a:ext uri="{C183D7F6-B498-43B3-948B-1728B52AA6E4}">
                <adec:decorative xmlns:adec="http://schemas.microsoft.com/office/drawing/2017/decorative" val="1"/>
              </a:ext>
            </a:extLst>
          </p:cNvPr>
          <p:cNvCxnSpPr>
            <a:cxnSpLocks/>
          </p:cNvCxnSpPr>
          <p:nvPr/>
        </p:nvCxnSpPr>
        <p:spPr>
          <a:xfrm>
            <a:off x="2641723" y="2490984"/>
            <a:ext cx="11620" cy="2924519"/>
          </a:xfrm>
          <a:prstGeom prst="line">
            <a:avLst/>
          </a:prstGeom>
          <a:ln w="5715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7827DABD-2BA3-8C4D-F430-2743BBBEFFEF}"/>
              </a:ext>
              <a:ext uri="{C183D7F6-B498-43B3-948B-1728B52AA6E4}">
                <adec:decorative xmlns:adec="http://schemas.microsoft.com/office/drawing/2017/decorative" val="1"/>
              </a:ext>
            </a:extLst>
          </p:cNvPr>
          <p:cNvCxnSpPr>
            <a:cxnSpLocks/>
          </p:cNvCxnSpPr>
          <p:nvPr/>
        </p:nvCxnSpPr>
        <p:spPr>
          <a:xfrm>
            <a:off x="2918212" y="2490983"/>
            <a:ext cx="1889" cy="2924520"/>
          </a:xfrm>
          <a:prstGeom prst="line">
            <a:avLst/>
          </a:prstGeom>
          <a:ln w="19050">
            <a:solidFill>
              <a:srgbClr val="FA9734"/>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BA53F577-9304-A1EF-CF67-28F4BCBE305A}"/>
              </a:ext>
              <a:ext uri="{C183D7F6-B498-43B3-948B-1728B52AA6E4}">
                <adec:decorative xmlns:adec="http://schemas.microsoft.com/office/drawing/2017/decorative" val="1"/>
              </a:ext>
            </a:extLst>
          </p:cNvPr>
          <p:cNvCxnSpPr>
            <a:cxnSpLocks/>
          </p:cNvCxnSpPr>
          <p:nvPr/>
        </p:nvCxnSpPr>
        <p:spPr>
          <a:xfrm>
            <a:off x="8174079" y="2481865"/>
            <a:ext cx="0" cy="2867891"/>
          </a:xfrm>
          <a:prstGeom prst="line">
            <a:avLst/>
          </a:prstGeom>
          <a:ln w="19050">
            <a:solidFill>
              <a:srgbClr val="FA9734"/>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94CC98B6-1FBE-99BB-3421-1C2F42EC89BF}"/>
              </a:ext>
              <a:ext uri="{C183D7F6-B498-43B3-948B-1728B52AA6E4}">
                <adec:decorative xmlns:adec="http://schemas.microsoft.com/office/drawing/2017/decorative" val="1"/>
              </a:ext>
            </a:extLst>
          </p:cNvPr>
          <p:cNvCxnSpPr>
            <a:cxnSpLocks/>
          </p:cNvCxnSpPr>
          <p:nvPr/>
        </p:nvCxnSpPr>
        <p:spPr>
          <a:xfrm>
            <a:off x="3183082" y="2490984"/>
            <a:ext cx="1" cy="2924517"/>
          </a:xfrm>
          <a:prstGeom prst="line">
            <a:avLst/>
          </a:prstGeom>
          <a:ln w="19050">
            <a:solidFill>
              <a:srgbClr val="00B050"/>
            </a:solidFill>
          </a:ln>
        </p:spPr>
        <p:style>
          <a:lnRef idx="1">
            <a:schemeClr val="accent2"/>
          </a:lnRef>
          <a:fillRef idx="0">
            <a:schemeClr val="accent2"/>
          </a:fillRef>
          <a:effectRef idx="0">
            <a:schemeClr val="accent2"/>
          </a:effectRef>
          <a:fontRef idx="minor">
            <a:schemeClr val="tx1"/>
          </a:fontRef>
        </p:style>
      </p:cxnSp>
      <p:sp>
        <p:nvSpPr>
          <p:cNvPr id="2" name="Rectangle 1">
            <a:extLst>
              <a:ext uri="{FF2B5EF4-FFF2-40B4-BE49-F238E27FC236}">
                <a16:creationId xmlns:a16="http://schemas.microsoft.com/office/drawing/2014/main" id="{B7DAD5D8-BD4D-E273-4955-E8BE3ED2115B}"/>
              </a:ext>
              <a:ext uri="{C183D7F6-B498-43B3-948B-1728B52AA6E4}">
                <adec:decorative xmlns:adec="http://schemas.microsoft.com/office/drawing/2017/decorative" val="1"/>
              </a:ext>
            </a:extLst>
          </p:cNvPr>
          <p:cNvSpPr/>
          <p:nvPr/>
        </p:nvSpPr>
        <p:spPr bwMode="auto">
          <a:xfrm>
            <a:off x="7015133" y="1252834"/>
            <a:ext cx="3885371" cy="4744134"/>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111" charset="0"/>
              <a:ea typeface="ＭＳ Ｐゴシック" pitchFamily="-111" charset="-128"/>
              <a:cs typeface="ＭＳ Ｐゴシック" pitchFamily="-111" charset="-128"/>
            </a:endParaRPr>
          </a:p>
        </p:txBody>
      </p:sp>
      <p:sp>
        <p:nvSpPr>
          <p:cNvPr id="39" name="TextBox 38">
            <a:extLst>
              <a:ext uri="{FF2B5EF4-FFF2-40B4-BE49-F238E27FC236}">
                <a16:creationId xmlns:a16="http://schemas.microsoft.com/office/drawing/2014/main" id="{48FE89B9-3BD7-ED76-6E2E-F1192402279B}"/>
              </a:ext>
            </a:extLst>
          </p:cNvPr>
          <p:cNvSpPr txBox="1"/>
          <p:nvPr/>
        </p:nvSpPr>
        <p:spPr>
          <a:xfrm>
            <a:off x="7283866" y="1295663"/>
            <a:ext cx="3440118" cy="584775"/>
          </a:xfrm>
          <a:prstGeom prst="rect">
            <a:avLst/>
          </a:prstGeom>
          <a:noFill/>
        </p:spPr>
        <p:txBody>
          <a:bodyPr wrap="square" rtlCol="0">
            <a:spAutoFit/>
          </a:bodyPr>
          <a:lstStyle/>
          <a:p>
            <a:r>
              <a:rPr lang="en-US" sz="1600" dirty="0"/>
              <a:t>PACE Stuffed Whipple Shield for </a:t>
            </a:r>
            <a:r>
              <a:rPr lang="en-US" sz="1600" b="1" dirty="0">
                <a:solidFill>
                  <a:srgbClr val="0070C0"/>
                </a:solidFill>
              </a:rPr>
              <a:t>robotic </a:t>
            </a:r>
            <a:r>
              <a:rPr lang="en-US" sz="1600" dirty="0"/>
              <a:t>spacecraft:</a:t>
            </a:r>
          </a:p>
        </p:txBody>
      </p:sp>
      <p:pic>
        <p:nvPicPr>
          <p:cNvPr id="5" name="Picture 4" descr="Cross-sectional view of the PACE spacecraft with the selected Stuffed Whipple Shield.">
            <a:extLst>
              <a:ext uri="{FF2B5EF4-FFF2-40B4-BE49-F238E27FC236}">
                <a16:creationId xmlns:a16="http://schemas.microsoft.com/office/drawing/2014/main" id="{7497DCF6-36A1-C39E-FF2F-1DE95F725BE5}"/>
              </a:ext>
            </a:extLst>
          </p:cNvPr>
          <p:cNvPicPr>
            <a:picLocks noChangeAspect="1"/>
          </p:cNvPicPr>
          <p:nvPr/>
        </p:nvPicPr>
        <p:blipFill rotWithShape="1">
          <a:blip r:embed="rId4"/>
          <a:srcRect t="6097" b="6603"/>
          <a:stretch/>
        </p:blipFill>
        <p:spPr>
          <a:xfrm>
            <a:off x="7283866" y="1992456"/>
            <a:ext cx="1780429" cy="3912179"/>
          </a:xfrm>
          <a:prstGeom prst="rect">
            <a:avLst/>
          </a:prstGeom>
        </p:spPr>
      </p:pic>
      <p:sp>
        <p:nvSpPr>
          <p:cNvPr id="4" name="TextBox 3">
            <a:extLst>
              <a:ext uri="{FF2B5EF4-FFF2-40B4-BE49-F238E27FC236}">
                <a16:creationId xmlns:a16="http://schemas.microsoft.com/office/drawing/2014/main" id="{2026BC5C-8689-5F78-D51A-19B1CC616160}"/>
              </a:ext>
            </a:extLst>
          </p:cNvPr>
          <p:cNvSpPr txBox="1"/>
          <p:nvPr/>
        </p:nvSpPr>
        <p:spPr>
          <a:xfrm>
            <a:off x="7317618" y="3853845"/>
            <a:ext cx="570975" cy="261610"/>
          </a:xfrm>
          <a:prstGeom prst="rect">
            <a:avLst/>
          </a:prstGeom>
          <a:noFill/>
        </p:spPr>
        <p:txBody>
          <a:bodyPr wrap="square" rtlCol="0">
            <a:spAutoFit/>
          </a:bodyPr>
          <a:lstStyle/>
          <a:p>
            <a:r>
              <a:rPr lang="en-US" sz="1100" dirty="0"/>
              <a:t>Tank</a:t>
            </a:r>
          </a:p>
        </p:txBody>
      </p:sp>
      <p:sp>
        <p:nvSpPr>
          <p:cNvPr id="40" name="TextBox 39">
            <a:extLst>
              <a:ext uri="{FF2B5EF4-FFF2-40B4-BE49-F238E27FC236}">
                <a16:creationId xmlns:a16="http://schemas.microsoft.com/office/drawing/2014/main" id="{5E3383AB-A1C8-3473-F9F1-D59245B66076}"/>
              </a:ext>
            </a:extLst>
          </p:cNvPr>
          <p:cNvSpPr txBox="1"/>
          <p:nvPr/>
        </p:nvSpPr>
        <p:spPr>
          <a:xfrm>
            <a:off x="8937907" y="1944130"/>
            <a:ext cx="1451273" cy="307777"/>
          </a:xfrm>
          <a:prstGeom prst="rect">
            <a:avLst/>
          </a:prstGeom>
          <a:noFill/>
        </p:spPr>
        <p:txBody>
          <a:bodyPr wrap="square" rtlCol="0">
            <a:spAutoFit/>
          </a:bodyPr>
          <a:lstStyle/>
          <a:p>
            <a:r>
              <a:rPr lang="en-US" sz="1400" dirty="0"/>
              <a:t>2 mm Rear Wall</a:t>
            </a:r>
          </a:p>
        </p:txBody>
      </p:sp>
      <p:sp>
        <p:nvSpPr>
          <p:cNvPr id="42" name="TextBox 41">
            <a:extLst>
              <a:ext uri="{FF2B5EF4-FFF2-40B4-BE49-F238E27FC236}">
                <a16:creationId xmlns:a16="http://schemas.microsoft.com/office/drawing/2014/main" id="{C631B26E-F5B0-E289-10F7-E2A3EE784819}"/>
              </a:ext>
            </a:extLst>
          </p:cNvPr>
          <p:cNvSpPr txBox="1"/>
          <p:nvPr/>
        </p:nvSpPr>
        <p:spPr>
          <a:xfrm>
            <a:off x="8924682" y="2237993"/>
            <a:ext cx="1876547" cy="307777"/>
          </a:xfrm>
          <a:prstGeom prst="rect">
            <a:avLst/>
          </a:prstGeom>
          <a:noFill/>
        </p:spPr>
        <p:txBody>
          <a:bodyPr wrap="square" rtlCol="0">
            <a:spAutoFit/>
          </a:bodyPr>
          <a:lstStyle/>
          <a:p>
            <a:r>
              <a:rPr lang="en-US" sz="1400" dirty="0"/>
              <a:t>6x Nextel, 6x Kevlar</a:t>
            </a:r>
          </a:p>
        </p:txBody>
      </p:sp>
      <p:sp>
        <p:nvSpPr>
          <p:cNvPr id="44" name="TextBox 43">
            <a:extLst>
              <a:ext uri="{FF2B5EF4-FFF2-40B4-BE49-F238E27FC236}">
                <a16:creationId xmlns:a16="http://schemas.microsoft.com/office/drawing/2014/main" id="{CECD299D-1A91-C84B-6A7E-7A0C9757925B}"/>
              </a:ext>
            </a:extLst>
          </p:cNvPr>
          <p:cNvSpPr txBox="1"/>
          <p:nvPr/>
        </p:nvSpPr>
        <p:spPr>
          <a:xfrm>
            <a:off x="8918758" y="3287862"/>
            <a:ext cx="1393336" cy="307777"/>
          </a:xfrm>
          <a:prstGeom prst="rect">
            <a:avLst/>
          </a:prstGeom>
          <a:noFill/>
        </p:spPr>
        <p:txBody>
          <a:bodyPr wrap="square" rtlCol="0">
            <a:spAutoFit/>
          </a:bodyPr>
          <a:lstStyle/>
          <a:p>
            <a:r>
              <a:rPr lang="en-US" sz="1400" dirty="0"/>
              <a:t>2 mm Bumper</a:t>
            </a:r>
          </a:p>
        </p:txBody>
      </p:sp>
      <p:sp>
        <p:nvSpPr>
          <p:cNvPr id="37" name="TextBox 36">
            <a:extLst>
              <a:ext uri="{FF2B5EF4-FFF2-40B4-BE49-F238E27FC236}">
                <a16:creationId xmlns:a16="http://schemas.microsoft.com/office/drawing/2014/main" id="{39F24CA8-E97D-AB25-8E89-D135E7B454AA}"/>
              </a:ext>
            </a:extLst>
          </p:cNvPr>
          <p:cNvSpPr txBox="1"/>
          <p:nvPr/>
        </p:nvSpPr>
        <p:spPr>
          <a:xfrm>
            <a:off x="8835472" y="4059541"/>
            <a:ext cx="1602132" cy="307777"/>
          </a:xfrm>
          <a:prstGeom prst="rect">
            <a:avLst/>
          </a:prstGeom>
          <a:noFill/>
        </p:spPr>
        <p:txBody>
          <a:bodyPr wrap="square" rtlCol="0">
            <a:spAutoFit/>
          </a:bodyPr>
          <a:lstStyle/>
          <a:p>
            <a:r>
              <a:rPr lang="en-US" sz="1400" dirty="0"/>
              <a:t>4 cm total width</a:t>
            </a:r>
          </a:p>
        </p:txBody>
      </p:sp>
      <p:sp>
        <p:nvSpPr>
          <p:cNvPr id="57" name="TextBox 56">
            <a:extLst>
              <a:ext uri="{FF2B5EF4-FFF2-40B4-BE49-F238E27FC236}">
                <a16:creationId xmlns:a16="http://schemas.microsoft.com/office/drawing/2014/main" id="{8532132E-A9AC-7161-649B-74F95DE32FE3}"/>
              </a:ext>
            </a:extLst>
          </p:cNvPr>
          <p:cNvSpPr txBox="1"/>
          <p:nvPr/>
        </p:nvSpPr>
        <p:spPr>
          <a:xfrm>
            <a:off x="8916822" y="4873212"/>
            <a:ext cx="1637253" cy="830997"/>
          </a:xfrm>
          <a:prstGeom prst="rect">
            <a:avLst/>
          </a:prstGeom>
          <a:noFill/>
          <a:ln>
            <a:solidFill>
              <a:srgbClr val="BB2E95"/>
            </a:solidFill>
          </a:ln>
        </p:spPr>
        <p:txBody>
          <a:bodyPr wrap="square" rtlCol="0">
            <a:spAutoFit/>
          </a:bodyPr>
          <a:lstStyle/>
          <a:p>
            <a:r>
              <a:rPr lang="en-US" sz="1600" b="1" dirty="0"/>
              <a:t>PF</a:t>
            </a:r>
            <a:r>
              <a:rPr lang="en-US" sz="1600" dirty="0"/>
              <a:t> = 0.051%</a:t>
            </a:r>
          </a:p>
          <a:p>
            <a:r>
              <a:rPr lang="en-US" sz="1600" dirty="0"/>
              <a:t>Estimated Mass = 15.4 kg</a:t>
            </a:r>
          </a:p>
        </p:txBody>
      </p:sp>
      <p:cxnSp>
        <p:nvCxnSpPr>
          <p:cNvPr id="9" name="Straight Arrow Connector 8">
            <a:extLst>
              <a:ext uri="{FF2B5EF4-FFF2-40B4-BE49-F238E27FC236}">
                <a16:creationId xmlns:a16="http://schemas.microsoft.com/office/drawing/2014/main" id="{ED85F9E0-0149-0B51-F35F-228F5525E10C}"/>
              </a:ext>
              <a:ext uri="{C183D7F6-B498-43B3-948B-1728B52AA6E4}">
                <adec:decorative xmlns:adec="http://schemas.microsoft.com/office/drawing/2017/decorative" val="1"/>
              </a:ext>
            </a:extLst>
          </p:cNvPr>
          <p:cNvCxnSpPr>
            <a:cxnSpLocks/>
          </p:cNvCxnSpPr>
          <p:nvPr/>
        </p:nvCxnSpPr>
        <p:spPr bwMode="auto">
          <a:xfrm flipH="1">
            <a:off x="2708063" y="2151969"/>
            <a:ext cx="631940" cy="326889"/>
          </a:xfrm>
          <a:prstGeom prst="straightConnector1">
            <a:avLst/>
          </a:prstGeom>
          <a:solidFill>
            <a:schemeClr val="accent1"/>
          </a:solidFill>
          <a:ln w="9525" cap="flat" cmpd="sng" algn="ctr">
            <a:solidFill>
              <a:srgbClr val="00B0F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CB6FFD6F-5AB2-B54C-407A-18746D7E5853}"/>
              </a:ext>
              <a:ext uri="{C183D7F6-B498-43B3-948B-1728B52AA6E4}">
                <adec:decorative xmlns:adec="http://schemas.microsoft.com/office/drawing/2017/decorative" val="1"/>
              </a:ext>
            </a:extLst>
          </p:cNvPr>
          <p:cNvCxnSpPr>
            <a:cxnSpLocks/>
          </p:cNvCxnSpPr>
          <p:nvPr/>
        </p:nvCxnSpPr>
        <p:spPr bwMode="auto">
          <a:xfrm flipH="1">
            <a:off x="3227653" y="3568402"/>
            <a:ext cx="224699" cy="65275"/>
          </a:xfrm>
          <a:prstGeom prst="straightConnector1">
            <a:avLst/>
          </a:prstGeom>
          <a:solidFill>
            <a:schemeClr val="accent1"/>
          </a:solidFill>
          <a:ln w="9525" cap="flat" cmpd="sng" algn="ctr">
            <a:solidFill>
              <a:srgbClr val="00B0F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8C1309F5-3F85-7F16-7ABA-677FF487FF63}"/>
              </a:ext>
              <a:ext uri="{C183D7F6-B498-43B3-948B-1728B52AA6E4}">
                <adec:decorative xmlns:adec="http://schemas.microsoft.com/office/drawing/2017/decorative" val="1"/>
              </a:ext>
            </a:extLst>
          </p:cNvPr>
          <p:cNvCxnSpPr>
            <a:cxnSpLocks/>
            <a:stCxn id="34" idx="1"/>
          </p:cNvCxnSpPr>
          <p:nvPr/>
        </p:nvCxnSpPr>
        <p:spPr bwMode="auto">
          <a:xfrm flipH="1">
            <a:off x="2959415" y="2549471"/>
            <a:ext cx="450931" cy="97282"/>
          </a:xfrm>
          <a:prstGeom prst="straightConnector1">
            <a:avLst/>
          </a:prstGeom>
          <a:solidFill>
            <a:schemeClr val="accent1"/>
          </a:solidFill>
          <a:ln w="9525" cap="flat" cmpd="sng" algn="ctr">
            <a:solidFill>
              <a:srgbClr val="00B0F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1A1B2DF8-B3AF-C47B-7FD1-C08A91D67CBF}"/>
              </a:ext>
              <a:ext uri="{C183D7F6-B498-43B3-948B-1728B52AA6E4}">
                <adec:decorative xmlns:adec="http://schemas.microsoft.com/office/drawing/2017/decorative" val="1"/>
              </a:ext>
            </a:extLst>
          </p:cNvPr>
          <p:cNvCxnSpPr>
            <a:cxnSpLocks/>
            <a:stCxn id="45" idx="1"/>
          </p:cNvCxnSpPr>
          <p:nvPr/>
        </p:nvCxnSpPr>
        <p:spPr bwMode="auto">
          <a:xfrm flipH="1">
            <a:off x="3217273" y="4168170"/>
            <a:ext cx="284797" cy="1202823"/>
          </a:xfrm>
          <a:prstGeom prst="straightConnector1">
            <a:avLst/>
          </a:prstGeom>
          <a:solidFill>
            <a:schemeClr val="accent1"/>
          </a:solidFill>
          <a:ln w="9525" cap="flat" cmpd="sng" algn="ctr">
            <a:solidFill>
              <a:srgbClr val="00B0F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AB853608-B17A-DAE7-EDD4-D0AC249A0CB1}"/>
              </a:ext>
              <a:ext uri="{C183D7F6-B498-43B3-948B-1728B52AA6E4}">
                <adec:decorative xmlns:adec="http://schemas.microsoft.com/office/drawing/2017/decorative" val="1"/>
              </a:ext>
            </a:extLst>
          </p:cNvPr>
          <p:cNvCxnSpPr>
            <a:cxnSpLocks/>
          </p:cNvCxnSpPr>
          <p:nvPr/>
        </p:nvCxnSpPr>
        <p:spPr bwMode="auto">
          <a:xfrm flipH="1">
            <a:off x="8142522" y="2132430"/>
            <a:ext cx="795385" cy="329384"/>
          </a:xfrm>
          <a:prstGeom prst="straightConnector1">
            <a:avLst/>
          </a:prstGeom>
          <a:solidFill>
            <a:schemeClr val="accent1"/>
          </a:solidFill>
          <a:ln w="9525" cap="flat" cmpd="sng" algn="ctr">
            <a:solidFill>
              <a:srgbClr val="00B0F0"/>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82F425C7-89E8-F1EC-CA0B-21ED2386BB93}"/>
              </a:ext>
              <a:ext uri="{C183D7F6-B498-43B3-948B-1728B52AA6E4}">
                <adec:decorative xmlns:adec="http://schemas.microsoft.com/office/drawing/2017/decorative" val="1"/>
              </a:ext>
            </a:extLst>
          </p:cNvPr>
          <p:cNvCxnSpPr>
            <a:cxnSpLocks/>
          </p:cNvCxnSpPr>
          <p:nvPr/>
        </p:nvCxnSpPr>
        <p:spPr bwMode="auto">
          <a:xfrm flipH="1">
            <a:off x="8181358" y="2440840"/>
            <a:ext cx="776244" cy="262811"/>
          </a:xfrm>
          <a:prstGeom prst="straightConnector1">
            <a:avLst/>
          </a:prstGeom>
          <a:solidFill>
            <a:schemeClr val="accent1"/>
          </a:solidFill>
          <a:ln w="9525" cap="flat" cmpd="sng" algn="ctr">
            <a:solidFill>
              <a:srgbClr val="00B0F0"/>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21A85ABC-EB13-A3E2-BBFA-B8F0A327407C}"/>
              </a:ext>
              <a:ext uri="{C183D7F6-B498-43B3-948B-1728B52AA6E4}">
                <adec:decorative xmlns:adec="http://schemas.microsoft.com/office/drawing/2017/decorative" val="1"/>
              </a:ext>
            </a:extLst>
          </p:cNvPr>
          <p:cNvCxnSpPr>
            <a:cxnSpLocks/>
            <a:stCxn id="44" idx="1"/>
          </p:cNvCxnSpPr>
          <p:nvPr/>
        </p:nvCxnSpPr>
        <p:spPr bwMode="auto">
          <a:xfrm flipH="1">
            <a:off x="8249762" y="3441750"/>
            <a:ext cx="668997" cy="318580"/>
          </a:xfrm>
          <a:prstGeom prst="straightConnector1">
            <a:avLst/>
          </a:prstGeom>
          <a:solidFill>
            <a:schemeClr val="accent1"/>
          </a:solidFill>
          <a:ln w="9525" cap="flat" cmpd="sng" algn="ctr">
            <a:solidFill>
              <a:srgbClr val="00B0F0"/>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43F96C2C-1962-E8B9-DC45-6BB853555560}"/>
              </a:ext>
              <a:ext uri="{C183D7F6-B498-43B3-948B-1728B52AA6E4}">
                <adec:decorative xmlns:adec="http://schemas.microsoft.com/office/drawing/2017/decorative" val="1"/>
              </a:ext>
            </a:extLst>
          </p:cNvPr>
          <p:cNvCxnSpPr>
            <a:cxnSpLocks/>
            <a:stCxn id="37" idx="1"/>
          </p:cNvCxnSpPr>
          <p:nvPr/>
        </p:nvCxnSpPr>
        <p:spPr bwMode="auto">
          <a:xfrm flipH="1">
            <a:off x="8291344" y="4213429"/>
            <a:ext cx="544129" cy="1092568"/>
          </a:xfrm>
          <a:prstGeom prst="straightConnector1">
            <a:avLst/>
          </a:prstGeom>
          <a:solidFill>
            <a:schemeClr val="accent1"/>
          </a:solidFill>
          <a:ln w="9525" cap="flat" cmpd="sng" algn="ctr">
            <a:solidFill>
              <a:srgbClr val="00B0F0"/>
            </a:solidFill>
            <a:prstDash val="solid"/>
            <a:round/>
            <a:headEnd type="none" w="med" len="med"/>
            <a:tailEnd type="triangle"/>
          </a:ln>
          <a:effectLst/>
        </p:spPr>
      </p:cxnSp>
      <p:sp>
        <p:nvSpPr>
          <p:cNvPr id="54" name="TextBox 53">
            <a:extLst>
              <a:ext uri="{FF2B5EF4-FFF2-40B4-BE49-F238E27FC236}">
                <a16:creationId xmlns:a16="http://schemas.microsoft.com/office/drawing/2014/main" id="{28ED99C6-9E16-E46A-A88F-0D4C7D662840}"/>
              </a:ext>
            </a:extLst>
          </p:cNvPr>
          <p:cNvSpPr txBox="1"/>
          <p:nvPr/>
        </p:nvSpPr>
        <p:spPr>
          <a:xfrm>
            <a:off x="2573480" y="6026746"/>
            <a:ext cx="7045037" cy="307777"/>
          </a:xfrm>
          <a:prstGeom prst="rect">
            <a:avLst/>
          </a:prstGeom>
          <a:noFill/>
        </p:spPr>
        <p:txBody>
          <a:bodyPr wrap="square" rtlCol="0">
            <a:spAutoFit/>
          </a:bodyPr>
          <a:lstStyle/>
          <a:p>
            <a:r>
              <a:rPr lang="en-US" sz="1400" b="1" dirty="0"/>
              <a:t>PF</a:t>
            </a:r>
            <a:r>
              <a:rPr lang="en-US" sz="1400" dirty="0"/>
              <a:t> is defined as penetration of the Rear Wall, not in terms of damage to the Tank itself.</a:t>
            </a:r>
          </a:p>
        </p:txBody>
      </p:sp>
      <p:sp>
        <p:nvSpPr>
          <p:cNvPr id="21" name="Slide Number Placeholder 4">
            <a:extLst>
              <a:ext uri="{FF2B5EF4-FFF2-40B4-BE49-F238E27FC236}">
                <a16:creationId xmlns:a16="http://schemas.microsoft.com/office/drawing/2014/main" id="{67F13A18-2DF8-1ADE-E41F-2BB925D9629B}"/>
              </a:ext>
            </a:extLst>
          </p:cNvPr>
          <p:cNvSpPr txBox="1">
            <a:spLocks/>
          </p:cNvSpPr>
          <p:nvPr/>
        </p:nvSpPr>
        <p:spPr>
          <a:xfrm>
            <a:off x="10069514" y="6511925"/>
            <a:ext cx="358775" cy="2286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fld id="{8671A67E-FBE4-4EE7-828C-3E1E89AD3382}" type="slidenum">
              <a:rPr lang="en-US" sz="800" b="1">
                <a:solidFill>
                  <a:schemeClr val="accent6">
                    <a:lumMod val="60000"/>
                    <a:lumOff val="40000"/>
                  </a:schemeClr>
                </a:solidFill>
              </a:rPr>
              <a:pPr>
                <a:defRPr/>
              </a:pPr>
              <a:t>11</a:t>
            </a:fld>
            <a:endParaRPr lang="en-US" sz="800" b="1" dirty="0">
              <a:solidFill>
                <a:schemeClr val="accent6">
                  <a:lumMod val="60000"/>
                  <a:lumOff val="40000"/>
                </a:schemeClr>
              </a:solidFill>
            </a:endParaRPr>
          </a:p>
        </p:txBody>
      </p:sp>
      <p:sp>
        <p:nvSpPr>
          <p:cNvPr id="58" name="Footer Placeholder 3">
            <a:extLst>
              <a:ext uri="{FF2B5EF4-FFF2-40B4-BE49-F238E27FC236}">
                <a16:creationId xmlns:a16="http://schemas.microsoft.com/office/drawing/2014/main" id="{1C4BD79D-2E65-5540-3AC7-322C910F63AC}"/>
              </a:ext>
              <a:ext uri="{C183D7F6-B498-43B3-948B-1728B52AA6E4}">
                <adec:decorative xmlns:adec="http://schemas.microsoft.com/office/drawing/2017/decorative" val="1"/>
              </a:ext>
            </a:extLst>
          </p:cNvPr>
          <p:cNvSpPr txBox="1">
            <a:spLocks/>
          </p:cNvSpPr>
          <p:nvPr/>
        </p:nvSpPr>
        <p:spPr bwMode="auto">
          <a:xfrm>
            <a:off x="2653344" y="6459539"/>
            <a:ext cx="5022850"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300" kern="1200" smtClean="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r>
              <a:rPr lang="en-US"/>
              <a:t>NASA Goddard Space Flight Center</a:t>
            </a:r>
            <a:endParaRPr lang="en-US" dirty="0">
              <a:solidFill>
                <a:srgbClr val="FFCE07"/>
              </a:solidFill>
              <a:effectLst>
                <a:outerShdw blurRad="38100" dist="38100" dir="2700000" algn="tl">
                  <a:srgbClr val="C0C0C0"/>
                </a:outerShdw>
              </a:effectLst>
            </a:endParaRPr>
          </a:p>
        </p:txBody>
      </p:sp>
    </p:spTree>
    <p:extLst>
      <p:ext uri="{BB962C8B-B14F-4D97-AF65-F5344CB8AC3E}">
        <p14:creationId xmlns:p14="http://schemas.microsoft.com/office/powerpoint/2010/main" val="417759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069B-AA14-FBBF-9614-01CE866643F4}"/>
              </a:ext>
            </a:extLst>
          </p:cNvPr>
          <p:cNvSpPr>
            <a:spLocks noGrp="1"/>
          </p:cNvSpPr>
          <p:nvPr>
            <p:ph type="title"/>
          </p:nvPr>
        </p:nvSpPr>
        <p:spPr/>
        <p:txBody>
          <a:bodyPr/>
          <a:lstStyle/>
          <a:p>
            <a:r>
              <a:rPr lang="en-US" dirty="0"/>
              <a:t>PACE SWS Hypervelocity Impact Test</a:t>
            </a:r>
          </a:p>
        </p:txBody>
      </p:sp>
      <p:sp>
        <p:nvSpPr>
          <p:cNvPr id="3" name="Content Placeholder 2">
            <a:extLst>
              <a:ext uri="{FF2B5EF4-FFF2-40B4-BE49-F238E27FC236}">
                <a16:creationId xmlns:a16="http://schemas.microsoft.com/office/drawing/2014/main" id="{1B0AE139-435D-190E-4769-3B7E2EB3834C}"/>
              </a:ext>
            </a:extLst>
          </p:cNvPr>
          <p:cNvSpPr>
            <a:spLocks noGrp="1"/>
          </p:cNvSpPr>
          <p:nvPr>
            <p:ph idx="1"/>
          </p:nvPr>
        </p:nvSpPr>
        <p:spPr>
          <a:xfrm>
            <a:off x="576470" y="1434495"/>
            <a:ext cx="9929554" cy="1852455"/>
          </a:xfrm>
        </p:spPr>
        <p:txBody>
          <a:bodyPr/>
          <a:lstStyle/>
          <a:p>
            <a:r>
              <a:rPr lang="en-US" sz="2000" dirty="0">
                <a:latin typeface="Calibri" panose="020F0502020204030204" pitchFamily="34" charset="0"/>
                <a:ea typeface="Times" panose="02020603050405020304" pitchFamily="18" charset="0"/>
                <a:cs typeface="Times New Roman" panose="02020603050405020304" pitchFamily="18" charset="0"/>
              </a:rPr>
              <a:t>In 2019, the PACE SWS configuration was tested at the Remote Hypervelocity Test Laboratory in New Mexico. The tests validated the SWS design.  </a:t>
            </a:r>
          </a:p>
          <a:p>
            <a:pPr lvl="1"/>
            <a:r>
              <a:rPr lang="en-US" sz="2000" dirty="0">
                <a:latin typeface="Calibri" panose="020F0502020204030204" pitchFamily="34" charset="0"/>
                <a:ea typeface="Times" panose="02020603050405020304" pitchFamily="18" charset="0"/>
                <a:cs typeface="Times New Roman" panose="02020603050405020304" pitchFamily="18" charset="0"/>
              </a:rPr>
              <a:t>4.19 mm and 4.59 cm impactors at 7.0 km/s</a:t>
            </a:r>
          </a:p>
          <a:p>
            <a:pPr lvl="1"/>
            <a:r>
              <a:rPr lang="en-US" sz="2000" dirty="0">
                <a:latin typeface="Calibri" panose="020F0502020204030204" pitchFamily="34" charset="0"/>
                <a:ea typeface="Times" panose="02020603050405020304" pitchFamily="18" charset="0"/>
                <a:cs typeface="Times New Roman" panose="02020603050405020304" pitchFamily="18" charset="0"/>
              </a:rPr>
              <a:t>No perforation or detached spall on rear wall</a:t>
            </a:r>
          </a:p>
          <a:p>
            <a:pPr lvl="1"/>
            <a:r>
              <a:rPr lang="en-US" sz="2000" dirty="0">
                <a:latin typeface="Calibri" panose="020F0502020204030204" pitchFamily="34" charset="0"/>
                <a:ea typeface="Times" panose="02020603050405020304" pitchFamily="18" charset="0"/>
                <a:cs typeface="Times New Roman" panose="02020603050405020304" pitchFamily="18" charset="0"/>
              </a:rPr>
              <a:t>Reasonable agreement with the critical diameter of 0.447 cm predicted by the SWS BLE.  </a:t>
            </a:r>
          </a:p>
          <a:p>
            <a:endParaRPr lang="en-US" sz="1800" dirty="0"/>
          </a:p>
        </p:txBody>
      </p:sp>
      <p:pic>
        <p:nvPicPr>
          <p:cNvPr id="6" name="Picture 5" descr="3 photos showing test hardware used to validate the PACE Stuffed Whipple shield: one photo shows the front bumper, other the blanket made of Nextel and Kevlar, and the rear wall. ">
            <a:extLst>
              <a:ext uri="{FF2B5EF4-FFF2-40B4-BE49-F238E27FC236}">
                <a16:creationId xmlns:a16="http://schemas.microsoft.com/office/drawing/2014/main" id="{D41EA7ED-BE87-74BE-3C89-D5C1ED31E6FE}"/>
              </a:ext>
            </a:extLst>
          </p:cNvPr>
          <p:cNvPicPr>
            <a:picLocks noChangeAspect="1"/>
          </p:cNvPicPr>
          <p:nvPr/>
        </p:nvPicPr>
        <p:blipFill>
          <a:blip r:embed="rId2"/>
          <a:stretch>
            <a:fillRect/>
          </a:stretch>
        </p:blipFill>
        <p:spPr>
          <a:xfrm>
            <a:off x="1543514" y="3342731"/>
            <a:ext cx="9005487" cy="2270819"/>
          </a:xfrm>
          <a:prstGeom prst="rect">
            <a:avLst/>
          </a:prstGeom>
        </p:spPr>
      </p:pic>
      <p:sp>
        <p:nvSpPr>
          <p:cNvPr id="9" name="TextBox 8">
            <a:extLst>
              <a:ext uri="{FF2B5EF4-FFF2-40B4-BE49-F238E27FC236}">
                <a16:creationId xmlns:a16="http://schemas.microsoft.com/office/drawing/2014/main" id="{2A2FF769-3C40-608B-8498-569DA5C3FA75}"/>
              </a:ext>
            </a:extLst>
          </p:cNvPr>
          <p:cNvSpPr txBox="1"/>
          <p:nvPr/>
        </p:nvSpPr>
        <p:spPr>
          <a:xfrm>
            <a:off x="2496563" y="5696712"/>
            <a:ext cx="1219201" cy="338554"/>
          </a:xfrm>
          <a:prstGeom prst="rect">
            <a:avLst/>
          </a:prstGeom>
          <a:noFill/>
        </p:spPr>
        <p:txBody>
          <a:bodyPr wrap="square">
            <a:spAutoFit/>
          </a:bodyPr>
          <a:lstStyle/>
          <a:p>
            <a:pPr>
              <a:spcBef>
                <a:spcPts val="0"/>
              </a:spcBef>
              <a:spcAft>
                <a:spcPts val="600"/>
              </a:spcAft>
            </a:pPr>
            <a:r>
              <a:rPr lang="en-US" sz="1600" dirty="0">
                <a:latin typeface="Calibri" panose="020F0502020204030204" pitchFamily="34" charset="0"/>
                <a:ea typeface="Times" panose="02020603050405020304" pitchFamily="18" charset="0"/>
                <a:cs typeface="Times New Roman" panose="02020603050405020304" pitchFamily="18" charset="0"/>
              </a:rPr>
              <a:t>Bumper</a:t>
            </a:r>
          </a:p>
        </p:txBody>
      </p:sp>
      <p:sp>
        <p:nvSpPr>
          <p:cNvPr id="8" name="TextBox 7">
            <a:extLst>
              <a:ext uri="{FF2B5EF4-FFF2-40B4-BE49-F238E27FC236}">
                <a16:creationId xmlns:a16="http://schemas.microsoft.com/office/drawing/2014/main" id="{D0AD91A4-D79C-B6F2-1F4B-81045A8A2729}"/>
              </a:ext>
            </a:extLst>
          </p:cNvPr>
          <p:cNvSpPr txBox="1"/>
          <p:nvPr/>
        </p:nvSpPr>
        <p:spPr>
          <a:xfrm>
            <a:off x="4934209" y="5640891"/>
            <a:ext cx="2714626" cy="584775"/>
          </a:xfrm>
          <a:prstGeom prst="rect">
            <a:avLst/>
          </a:prstGeom>
          <a:noFill/>
        </p:spPr>
        <p:txBody>
          <a:bodyPr wrap="square">
            <a:spAutoFit/>
          </a:bodyPr>
          <a:lstStyle/>
          <a:p>
            <a:pPr>
              <a:spcBef>
                <a:spcPts val="0"/>
              </a:spcBef>
              <a:spcAft>
                <a:spcPts val="600"/>
              </a:spcAft>
            </a:pPr>
            <a:r>
              <a:rPr lang="en-US" sz="1600" dirty="0">
                <a:latin typeface="Calibri" panose="020F0502020204030204" pitchFamily="34" charset="0"/>
                <a:ea typeface="Times" panose="02020603050405020304" pitchFamily="18" charset="0"/>
                <a:cs typeface="Times New Roman" panose="02020603050405020304" pitchFamily="18" charset="0"/>
              </a:rPr>
              <a:t>Fabric layers with Nextel facing the Bumper</a:t>
            </a:r>
          </a:p>
        </p:txBody>
      </p:sp>
      <p:sp>
        <p:nvSpPr>
          <p:cNvPr id="10" name="TextBox 9">
            <a:extLst>
              <a:ext uri="{FF2B5EF4-FFF2-40B4-BE49-F238E27FC236}">
                <a16:creationId xmlns:a16="http://schemas.microsoft.com/office/drawing/2014/main" id="{F776325A-1746-EF6D-C8B7-B83BBF2B326D}"/>
              </a:ext>
            </a:extLst>
          </p:cNvPr>
          <p:cNvSpPr txBox="1"/>
          <p:nvPr/>
        </p:nvSpPr>
        <p:spPr>
          <a:xfrm>
            <a:off x="8557820" y="5696712"/>
            <a:ext cx="1495426" cy="338554"/>
          </a:xfrm>
          <a:prstGeom prst="rect">
            <a:avLst/>
          </a:prstGeom>
          <a:noFill/>
        </p:spPr>
        <p:txBody>
          <a:bodyPr wrap="square">
            <a:spAutoFit/>
          </a:bodyPr>
          <a:lstStyle/>
          <a:p>
            <a:pPr>
              <a:spcBef>
                <a:spcPts val="0"/>
              </a:spcBef>
              <a:spcAft>
                <a:spcPts val="600"/>
              </a:spcAft>
            </a:pPr>
            <a:r>
              <a:rPr lang="en-US" sz="1600" dirty="0">
                <a:latin typeface="Calibri" panose="020F0502020204030204" pitchFamily="34" charset="0"/>
                <a:ea typeface="Times" panose="02020603050405020304" pitchFamily="18" charset="0"/>
                <a:cs typeface="Times New Roman" panose="02020603050405020304" pitchFamily="18" charset="0"/>
              </a:rPr>
              <a:t>Rear Wall</a:t>
            </a:r>
          </a:p>
        </p:txBody>
      </p:sp>
      <p:sp>
        <p:nvSpPr>
          <p:cNvPr id="7" name="TextBox 6">
            <a:extLst>
              <a:ext uri="{FF2B5EF4-FFF2-40B4-BE49-F238E27FC236}">
                <a16:creationId xmlns:a16="http://schemas.microsoft.com/office/drawing/2014/main" id="{329885F9-B059-735F-6930-86E4D5A37AB5}"/>
              </a:ext>
            </a:extLst>
          </p:cNvPr>
          <p:cNvSpPr txBox="1"/>
          <p:nvPr/>
        </p:nvSpPr>
        <p:spPr>
          <a:xfrm>
            <a:off x="8046876" y="6120882"/>
            <a:ext cx="2309975" cy="230832"/>
          </a:xfrm>
          <a:prstGeom prst="rect">
            <a:avLst/>
          </a:prstGeom>
          <a:noFill/>
        </p:spPr>
        <p:txBody>
          <a:bodyPr wrap="square" rtlCol="0">
            <a:spAutoFit/>
          </a:bodyPr>
          <a:lstStyle/>
          <a:p>
            <a:r>
              <a:rPr lang="en-US" sz="900" dirty="0"/>
              <a:t>(Photos used with permission from HVIT)</a:t>
            </a:r>
          </a:p>
        </p:txBody>
      </p:sp>
      <p:sp>
        <p:nvSpPr>
          <p:cNvPr id="5" name="Slide Number Placeholder 4">
            <a:extLst>
              <a:ext uri="{FF2B5EF4-FFF2-40B4-BE49-F238E27FC236}">
                <a16:creationId xmlns:a16="http://schemas.microsoft.com/office/drawing/2014/main" id="{AFC1FAE5-464D-AAE7-C7CB-5904C97B8E25}"/>
              </a:ext>
            </a:extLst>
          </p:cNvPr>
          <p:cNvSpPr>
            <a:spLocks noGrp="1"/>
          </p:cNvSpPr>
          <p:nvPr>
            <p:ph type="sldNum" sz="quarter" idx="11"/>
          </p:nvPr>
        </p:nvSpPr>
        <p:spPr/>
        <p:txBody>
          <a:bodyPr/>
          <a:lstStyle/>
          <a:p>
            <a:pPr>
              <a:defRPr/>
            </a:pPr>
            <a:fld id="{8671A67E-FBE4-4EE7-828C-3E1E89AD3382}" type="slidenum">
              <a:rPr lang="en-US" smtClean="0"/>
              <a:pPr>
                <a:defRPr/>
              </a:pPr>
              <a:t>12</a:t>
            </a:fld>
            <a:endParaRPr lang="en-US"/>
          </a:p>
        </p:txBody>
      </p:sp>
      <p:sp>
        <p:nvSpPr>
          <p:cNvPr id="4" name="Footer Placeholder 3">
            <a:extLst>
              <a:ext uri="{FF2B5EF4-FFF2-40B4-BE49-F238E27FC236}">
                <a16:creationId xmlns:a16="http://schemas.microsoft.com/office/drawing/2014/main" id="{9A325C9F-D39F-6F97-2546-3D3888BBB2F7}"/>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extLst>
      <p:ext uri="{BB962C8B-B14F-4D97-AF65-F5344CB8AC3E}">
        <p14:creationId xmlns:p14="http://schemas.microsoft.com/office/powerpoint/2010/main" val="2535877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2804-926C-DA6D-956A-AFDF65AA56B1}"/>
              </a:ext>
            </a:extLst>
          </p:cNvPr>
          <p:cNvSpPr>
            <a:spLocks noGrp="1"/>
          </p:cNvSpPr>
          <p:nvPr>
            <p:ph type="title"/>
          </p:nvPr>
        </p:nvSpPr>
        <p:spPr/>
        <p:txBody>
          <a:bodyPr/>
          <a:lstStyle/>
          <a:p>
            <a:r>
              <a:rPr lang="en-US" dirty="0"/>
              <a:t>PACE SWS Integration</a:t>
            </a:r>
          </a:p>
        </p:txBody>
      </p:sp>
      <p:sp>
        <p:nvSpPr>
          <p:cNvPr id="12" name="Content Placeholder 2">
            <a:extLst>
              <a:ext uri="{FF2B5EF4-FFF2-40B4-BE49-F238E27FC236}">
                <a16:creationId xmlns:a16="http://schemas.microsoft.com/office/drawing/2014/main" id="{5BEA72E6-BF23-29F1-9D68-ECD638D68F6B}"/>
              </a:ext>
            </a:extLst>
          </p:cNvPr>
          <p:cNvSpPr txBox="1">
            <a:spLocks/>
          </p:cNvSpPr>
          <p:nvPr/>
        </p:nvSpPr>
        <p:spPr bwMode="auto">
          <a:xfrm>
            <a:off x="4789798" y="1334269"/>
            <a:ext cx="6500191" cy="2363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69863" indent="-169863" algn="l" rtl="0" eaLnBrk="0" fontAlgn="base" hangingPunct="0">
              <a:spcBef>
                <a:spcPct val="20000"/>
              </a:spcBef>
              <a:spcAft>
                <a:spcPct val="0"/>
              </a:spcAft>
              <a:buClr>
                <a:srgbClr val="84C134"/>
              </a:buClr>
              <a:buChar char="•"/>
              <a:defRPr sz="2600">
                <a:solidFill>
                  <a:schemeClr val="tx1"/>
                </a:solidFill>
                <a:latin typeface="+mn-lt"/>
                <a:ea typeface="+mn-ea"/>
                <a:cs typeface="+mn-cs"/>
              </a:defRPr>
            </a:lvl1pPr>
            <a:lvl2pPr marL="398463" indent="-228600" algn="l" rtl="0" eaLnBrk="0" fontAlgn="base" hangingPunct="0">
              <a:spcBef>
                <a:spcPct val="20000"/>
              </a:spcBef>
              <a:spcAft>
                <a:spcPct val="0"/>
              </a:spcAft>
              <a:buClr>
                <a:srgbClr val="84C134"/>
              </a:buClr>
              <a:buChar char="–"/>
              <a:defRPr sz="2200">
                <a:solidFill>
                  <a:schemeClr val="tx1"/>
                </a:solidFill>
                <a:latin typeface="+mn-lt"/>
                <a:ea typeface="+mn-ea"/>
              </a:defRPr>
            </a:lvl2pPr>
            <a:lvl3pPr marL="511175" indent="-169863" algn="l" rtl="0" eaLnBrk="0" fontAlgn="base" hangingPunct="0">
              <a:spcBef>
                <a:spcPct val="20000"/>
              </a:spcBef>
              <a:spcAft>
                <a:spcPct val="0"/>
              </a:spcAft>
              <a:buClr>
                <a:srgbClr val="84C134"/>
              </a:buClr>
              <a:buChar char="•"/>
              <a:defRPr>
                <a:solidFill>
                  <a:schemeClr val="tx1"/>
                </a:solidFill>
                <a:latin typeface="+mn-lt"/>
                <a:ea typeface="+mn-ea"/>
              </a:defRPr>
            </a:lvl3pPr>
            <a:lvl4pPr marL="682625" indent="-227013" algn="l" rtl="0" eaLnBrk="0" fontAlgn="base" hangingPunct="0">
              <a:spcBef>
                <a:spcPct val="20000"/>
              </a:spcBef>
              <a:spcAft>
                <a:spcPct val="0"/>
              </a:spcAft>
              <a:buClr>
                <a:srgbClr val="84C134"/>
              </a:buClr>
              <a:buChar char="–"/>
              <a:defRPr>
                <a:solidFill>
                  <a:schemeClr val="tx1"/>
                </a:solidFill>
                <a:latin typeface="+mn-lt"/>
                <a:ea typeface="+mn-ea"/>
              </a:defRPr>
            </a:lvl4pPr>
            <a:lvl5pPr marL="795338" indent="-169863" algn="l" rtl="0" eaLnBrk="0" fontAlgn="base" hangingPunct="0">
              <a:spcBef>
                <a:spcPct val="20000"/>
              </a:spcBef>
              <a:spcAft>
                <a:spcPct val="0"/>
              </a:spcAft>
              <a:buClr>
                <a:srgbClr val="84C134"/>
              </a:buClr>
              <a:buChar char="»"/>
              <a:defRPr>
                <a:solidFill>
                  <a:schemeClr val="tx1"/>
                </a:solidFill>
                <a:latin typeface="+mn-lt"/>
                <a:ea typeface="+mn-ea"/>
              </a:defRPr>
            </a:lvl5pPr>
            <a:lvl6pPr marL="1658938" indent="-176213" algn="l" rtl="0" fontAlgn="base">
              <a:spcBef>
                <a:spcPct val="20000"/>
              </a:spcBef>
              <a:spcAft>
                <a:spcPct val="0"/>
              </a:spcAft>
              <a:buClr>
                <a:srgbClr val="45ADE3"/>
              </a:buClr>
              <a:buChar char="»"/>
              <a:defRPr>
                <a:solidFill>
                  <a:schemeClr val="tx1"/>
                </a:solidFill>
                <a:latin typeface="+mn-lt"/>
                <a:ea typeface="+mn-ea"/>
              </a:defRPr>
            </a:lvl6pPr>
            <a:lvl7pPr marL="2116138" indent="-176213" algn="l" rtl="0" fontAlgn="base">
              <a:spcBef>
                <a:spcPct val="20000"/>
              </a:spcBef>
              <a:spcAft>
                <a:spcPct val="0"/>
              </a:spcAft>
              <a:buClr>
                <a:srgbClr val="45ADE3"/>
              </a:buClr>
              <a:buChar char="»"/>
              <a:defRPr>
                <a:solidFill>
                  <a:schemeClr val="tx1"/>
                </a:solidFill>
                <a:latin typeface="+mn-lt"/>
                <a:ea typeface="+mn-ea"/>
              </a:defRPr>
            </a:lvl7pPr>
            <a:lvl8pPr marL="2573338" indent="-176213" algn="l" rtl="0" fontAlgn="base">
              <a:spcBef>
                <a:spcPct val="20000"/>
              </a:spcBef>
              <a:spcAft>
                <a:spcPct val="0"/>
              </a:spcAft>
              <a:buClr>
                <a:srgbClr val="45ADE3"/>
              </a:buClr>
              <a:buChar char="»"/>
              <a:defRPr>
                <a:solidFill>
                  <a:schemeClr val="tx1"/>
                </a:solidFill>
                <a:latin typeface="+mn-lt"/>
                <a:ea typeface="+mn-ea"/>
              </a:defRPr>
            </a:lvl8pPr>
            <a:lvl9pPr marL="3030538" indent="-176213" algn="l" rtl="0" fontAlgn="base">
              <a:spcBef>
                <a:spcPct val="20000"/>
              </a:spcBef>
              <a:spcAft>
                <a:spcPct val="0"/>
              </a:spcAft>
              <a:buClr>
                <a:srgbClr val="45ADE3"/>
              </a:buClr>
              <a:buChar char="»"/>
              <a:defRPr>
                <a:solidFill>
                  <a:schemeClr val="tx1"/>
                </a:solidFill>
                <a:latin typeface="+mn-lt"/>
                <a:ea typeface="+mn-ea"/>
              </a:defRPr>
            </a:lvl9pPr>
          </a:lstStyle>
          <a:p>
            <a:r>
              <a:rPr lang="en-US" sz="2000" dirty="0">
                <a:latin typeface="Calibri" panose="020F0502020204030204" pitchFamily="34" charset="0"/>
                <a:ea typeface="Times" panose="02020603050405020304" pitchFamily="18" charset="0"/>
                <a:cs typeface="Times New Roman" panose="02020603050405020304" pitchFamily="18" charset="0"/>
              </a:rPr>
              <a:t>Photo of the fully assembled Stuffed Whipple shield for PACE, with bumper plate on top, rear wall (plate) at bottom.</a:t>
            </a:r>
          </a:p>
          <a:p>
            <a:r>
              <a:rPr lang="en-US" sz="2000" dirty="0">
                <a:latin typeface="Calibri" panose="020F0502020204030204" pitchFamily="34" charset="0"/>
                <a:ea typeface="Times" panose="02020603050405020304" pitchFamily="18" charset="0"/>
                <a:cs typeface="Times New Roman" panose="02020603050405020304" pitchFamily="18" charset="0"/>
              </a:rPr>
              <a:t>The blanket assembly is in the middle: 6 layers of Nextel AF10 (facing up) and 6 layers of Kevlar KM2+ (behind the Nextel) with Kapton tape covering the borders. </a:t>
            </a:r>
          </a:p>
          <a:p>
            <a:r>
              <a:rPr lang="en-US" sz="2000" dirty="0">
                <a:latin typeface="Calibri" panose="020F0502020204030204" pitchFamily="34" charset="0"/>
                <a:ea typeface="Times" panose="02020603050405020304" pitchFamily="18" charset="0"/>
                <a:cs typeface="Times New Roman" panose="02020603050405020304" pitchFamily="18" charset="0"/>
              </a:rPr>
              <a:t>Stainless Steel spacers separating the plates and the blanket are not shown.</a:t>
            </a:r>
          </a:p>
          <a:p>
            <a:endParaRPr lang="en-US" sz="2000" dirty="0">
              <a:solidFill>
                <a:srgbClr val="000000"/>
              </a:solidFill>
              <a:latin typeface="Calibri" panose="020F0502020204030204" pitchFamily="34" charset="0"/>
              <a:ea typeface="Times" panose="02020603050405020304" pitchFamily="18" charset="0"/>
              <a:cs typeface="Times New Roman" panose="02020603050405020304" pitchFamily="18" charset="0"/>
            </a:endParaRPr>
          </a:p>
          <a:p>
            <a:r>
              <a:rPr lang="en-US" sz="2000" dirty="0">
                <a:solidFill>
                  <a:srgbClr val="000000"/>
                </a:solidFill>
                <a:latin typeface="Calibri" panose="020F0502020204030204" pitchFamily="34" charset="0"/>
                <a:ea typeface="Times" panose="02020603050405020304" pitchFamily="18" charset="0"/>
                <a:cs typeface="Times New Roman" panose="02020603050405020304" pitchFamily="18" charset="0"/>
              </a:rPr>
              <a:t>PACE spacecraft lifted during integration and testing, with the OCI instrument at the top.</a:t>
            </a:r>
          </a:p>
          <a:p>
            <a:r>
              <a:rPr lang="en-US" sz="2000" dirty="0">
                <a:solidFill>
                  <a:srgbClr val="000000"/>
                </a:solidFill>
                <a:latin typeface="Calibri" panose="020F0502020204030204" pitchFamily="34" charset="0"/>
                <a:ea typeface="Times" panose="02020603050405020304" pitchFamily="18" charset="0"/>
                <a:cs typeface="Times New Roman" panose="02020603050405020304" pitchFamily="18" charset="0"/>
              </a:rPr>
              <a:t>Facing down is the ram section with the Launch Vehicle Adapter and the SWS at the center, covered by Multi-Layer Insulation.</a:t>
            </a:r>
          </a:p>
          <a:p>
            <a:endParaRPr lang="en-US" kern="0" dirty="0"/>
          </a:p>
        </p:txBody>
      </p:sp>
      <p:pic>
        <p:nvPicPr>
          <p:cNvPr id="11" name="Content Placeholder 10" descr="Photo of the PACE Stuffed Whipple shield after integration.">
            <a:extLst>
              <a:ext uri="{FF2B5EF4-FFF2-40B4-BE49-F238E27FC236}">
                <a16:creationId xmlns:a16="http://schemas.microsoft.com/office/drawing/2014/main" id="{291C1210-A7B8-8366-E8B2-A33F60F75F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165" t="25758" r="14816"/>
          <a:stretch/>
        </p:blipFill>
        <p:spPr>
          <a:xfrm>
            <a:off x="734938" y="1398861"/>
            <a:ext cx="3345076" cy="2299195"/>
          </a:xfrm>
          <a:prstGeom prst="rect">
            <a:avLst/>
          </a:prstGeom>
        </p:spPr>
      </p:pic>
      <p:pic>
        <p:nvPicPr>
          <p:cNvPr id="14" name="Picture 13" descr="Photo of the PACE spacecraft with the Stuffed Whipple shield already integrated.">
            <a:extLst>
              <a:ext uri="{FF2B5EF4-FFF2-40B4-BE49-F238E27FC236}">
                <a16:creationId xmlns:a16="http://schemas.microsoft.com/office/drawing/2014/main" id="{BD95B5CC-07D4-C529-FCD8-20F4FA6C38F4}"/>
              </a:ext>
            </a:extLst>
          </p:cNvPr>
          <p:cNvPicPr>
            <a:picLocks noChangeAspect="1"/>
          </p:cNvPicPr>
          <p:nvPr/>
        </p:nvPicPr>
        <p:blipFill rotWithShape="1">
          <a:blip r:embed="rId3"/>
          <a:srcRect l="28333" t="5625" r="33229" b="7500"/>
          <a:stretch/>
        </p:blipFill>
        <p:spPr>
          <a:xfrm>
            <a:off x="1580288" y="3760116"/>
            <a:ext cx="1654376" cy="2492773"/>
          </a:xfrm>
          <a:prstGeom prst="rect">
            <a:avLst/>
          </a:prstGeom>
        </p:spPr>
      </p:pic>
      <p:sp>
        <p:nvSpPr>
          <p:cNvPr id="7" name="TextBox 6">
            <a:extLst>
              <a:ext uri="{FF2B5EF4-FFF2-40B4-BE49-F238E27FC236}">
                <a16:creationId xmlns:a16="http://schemas.microsoft.com/office/drawing/2014/main" id="{B4A00913-5B1A-1993-4B47-C9C042C46EEE}"/>
              </a:ext>
            </a:extLst>
          </p:cNvPr>
          <p:cNvSpPr txBox="1"/>
          <p:nvPr/>
        </p:nvSpPr>
        <p:spPr>
          <a:xfrm>
            <a:off x="8039894" y="6148313"/>
            <a:ext cx="2556458" cy="230832"/>
          </a:xfrm>
          <a:prstGeom prst="rect">
            <a:avLst/>
          </a:prstGeom>
          <a:noFill/>
        </p:spPr>
        <p:txBody>
          <a:bodyPr wrap="square" rtlCol="0">
            <a:spAutoFit/>
          </a:bodyPr>
          <a:lstStyle/>
          <a:p>
            <a:r>
              <a:rPr lang="en-US" sz="900" dirty="0"/>
              <a:t>(PACE photos approved for public release)</a:t>
            </a:r>
          </a:p>
        </p:txBody>
      </p:sp>
      <p:sp>
        <p:nvSpPr>
          <p:cNvPr id="5" name="Slide Number Placeholder 4">
            <a:extLst>
              <a:ext uri="{FF2B5EF4-FFF2-40B4-BE49-F238E27FC236}">
                <a16:creationId xmlns:a16="http://schemas.microsoft.com/office/drawing/2014/main" id="{B6A19F55-51A1-7986-E884-0AAC932CD9DF}"/>
              </a:ext>
            </a:extLst>
          </p:cNvPr>
          <p:cNvSpPr>
            <a:spLocks noGrp="1"/>
          </p:cNvSpPr>
          <p:nvPr>
            <p:ph type="sldNum" sz="quarter" idx="11"/>
          </p:nvPr>
        </p:nvSpPr>
        <p:spPr/>
        <p:txBody>
          <a:bodyPr/>
          <a:lstStyle/>
          <a:p>
            <a:pPr>
              <a:defRPr/>
            </a:pPr>
            <a:fld id="{8671A67E-FBE4-4EE7-828C-3E1E89AD3382}" type="slidenum">
              <a:rPr lang="en-US" smtClean="0"/>
              <a:pPr>
                <a:defRPr/>
              </a:pPr>
              <a:t>13</a:t>
            </a:fld>
            <a:endParaRPr lang="en-US"/>
          </a:p>
        </p:txBody>
      </p:sp>
      <p:sp>
        <p:nvSpPr>
          <p:cNvPr id="3" name="Arrow: Right 2">
            <a:extLst>
              <a:ext uri="{FF2B5EF4-FFF2-40B4-BE49-F238E27FC236}">
                <a16:creationId xmlns:a16="http://schemas.microsoft.com/office/drawing/2014/main" id="{9DC8D87C-472C-D788-BF56-92E28FB93F8D}"/>
              </a:ext>
              <a:ext uri="{C183D7F6-B498-43B3-948B-1728B52AA6E4}">
                <adec:decorative xmlns:adec="http://schemas.microsoft.com/office/drawing/2017/decorative" val="1"/>
              </a:ext>
            </a:extLst>
          </p:cNvPr>
          <p:cNvSpPr/>
          <p:nvPr/>
        </p:nvSpPr>
        <p:spPr bwMode="auto">
          <a:xfrm rot="9418377">
            <a:off x="4322733" y="1623213"/>
            <a:ext cx="429208" cy="28098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111" charset="0"/>
              <a:ea typeface="ＭＳ Ｐゴシック" pitchFamily="-111" charset="-128"/>
              <a:cs typeface="ＭＳ Ｐゴシック" pitchFamily="-111" charset="-128"/>
            </a:endParaRPr>
          </a:p>
        </p:txBody>
      </p:sp>
      <p:sp>
        <p:nvSpPr>
          <p:cNvPr id="6" name="Arrow: Right 5">
            <a:extLst>
              <a:ext uri="{FF2B5EF4-FFF2-40B4-BE49-F238E27FC236}">
                <a16:creationId xmlns:a16="http://schemas.microsoft.com/office/drawing/2014/main" id="{266BAE7D-AA04-ABEB-4C4A-5283CF832D33}"/>
              </a:ext>
              <a:ext uri="{C183D7F6-B498-43B3-948B-1728B52AA6E4}">
                <adec:decorative xmlns:adec="http://schemas.microsoft.com/office/drawing/2017/decorative" val="1"/>
              </a:ext>
            </a:extLst>
          </p:cNvPr>
          <p:cNvSpPr/>
          <p:nvPr/>
        </p:nvSpPr>
        <p:spPr bwMode="auto">
          <a:xfrm rot="10800000">
            <a:off x="3868002" y="4418114"/>
            <a:ext cx="833747" cy="28098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111" charset="0"/>
              <a:ea typeface="ＭＳ Ｐゴシック" pitchFamily="-111" charset="-128"/>
              <a:cs typeface="ＭＳ Ｐゴシック" pitchFamily="-111" charset="-128"/>
            </a:endParaRPr>
          </a:p>
        </p:txBody>
      </p:sp>
      <p:sp>
        <p:nvSpPr>
          <p:cNvPr id="4" name="Footer Placeholder 3">
            <a:extLst>
              <a:ext uri="{FF2B5EF4-FFF2-40B4-BE49-F238E27FC236}">
                <a16:creationId xmlns:a16="http://schemas.microsoft.com/office/drawing/2014/main" id="{21B29B52-BEB9-46B9-5AAA-70F82ABC0877}"/>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extLst>
      <p:ext uri="{BB962C8B-B14F-4D97-AF65-F5344CB8AC3E}">
        <p14:creationId xmlns:p14="http://schemas.microsoft.com/office/powerpoint/2010/main" val="603716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0B17-1BAF-5BA4-527D-8971EDCA5C4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0641556-03C8-B4C7-E89C-4386A7B86F38}"/>
              </a:ext>
            </a:extLst>
          </p:cNvPr>
          <p:cNvSpPr>
            <a:spLocks noGrp="1"/>
          </p:cNvSpPr>
          <p:nvPr>
            <p:ph idx="1"/>
          </p:nvPr>
        </p:nvSpPr>
        <p:spPr/>
        <p:txBody>
          <a:bodyPr/>
          <a:lstStyle/>
          <a:p>
            <a:r>
              <a:rPr lang="en-US" sz="2400" dirty="0"/>
              <a:t>The Stuffed Whipple shield designed for the ISS can be scaled down for use in robotic spacecraft.  </a:t>
            </a:r>
          </a:p>
          <a:p>
            <a:endParaRPr lang="en-US" sz="2400" dirty="0"/>
          </a:p>
          <a:p>
            <a:r>
              <a:rPr lang="en-US" sz="2400" dirty="0"/>
              <a:t>In most robotic spacecraft, classical Whipple shields and flexible shields provide adequate protection to critical components from MMOD impacts. </a:t>
            </a:r>
          </a:p>
          <a:p>
            <a:endParaRPr lang="en-US" sz="2400" dirty="0"/>
          </a:p>
          <a:p>
            <a:r>
              <a:rPr lang="en-US" sz="2400" dirty="0"/>
              <a:t>In extreme cases, the location of critical components and thin wall thickness can expose them to a predicted particle flux that may defeat bus panels and traditional MMOD shields.  In those cases, the Stuffed Whipple is a viable alternative for robotic spacecraft, as the PACE SWS design demonstrates. </a:t>
            </a:r>
          </a:p>
        </p:txBody>
      </p:sp>
      <p:sp>
        <p:nvSpPr>
          <p:cNvPr id="4" name="Footer Placeholder 3">
            <a:extLst>
              <a:ext uri="{FF2B5EF4-FFF2-40B4-BE49-F238E27FC236}">
                <a16:creationId xmlns:a16="http://schemas.microsoft.com/office/drawing/2014/main" id="{456E537E-A4EC-B2D9-B869-2A9A2415A88A}"/>
              </a:ext>
            </a:extLst>
          </p:cNvPr>
          <p:cNvSpPr>
            <a:spLocks noGrp="1"/>
          </p:cNvSpPr>
          <p:nvPr>
            <p:ph type="ftr" sz="quarter" idx="10"/>
          </p:nvPr>
        </p:nvSpPr>
        <p:spPr/>
        <p:txBody>
          <a:bodyPr/>
          <a:lstStyle/>
          <a:p>
            <a:pPr>
              <a:defRPr/>
            </a:pPr>
            <a:r>
              <a:rPr lang="en-US" dirty="0"/>
              <a:t>NASA Goddard Space Flight Center</a:t>
            </a:r>
            <a:endParaRPr lang="en-US" dirty="0">
              <a:solidFill>
                <a:srgbClr val="FFCE07"/>
              </a:solidFill>
              <a:effectLst>
                <a:outerShdw blurRad="38100" dist="38100" dir="2700000" algn="tl">
                  <a:srgbClr val="C0C0C0"/>
                </a:outerShdw>
              </a:effectLst>
            </a:endParaRPr>
          </a:p>
        </p:txBody>
      </p:sp>
      <p:sp>
        <p:nvSpPr>
          <p:cNvPr id="5" name="Slide Number Placeholder 4">
            <a:extLst>
              <a:ext uri="{FF2B5EF4-FFF2-40B4-BE49-F238E27FC236}">
                <a16:creationId xmlns:a16="http://schemas.microsoft.com/office/drawing/2014/main" id="{30B59C94-BFE3-A93F-A18F-374C9DC144AE}"/>
              </a:ext>
            </a:extLst>
          </p:cNvPr>
          <p:cNvSpPr>
            <a:spLocks noGrp="1"/>
          </p:cNvSpPr>
          <p:nvPr>
            <p:ph type="sldNum" sz="quarter" idx="11"/>
          </p:nvPr>
        </p:nvSpPr>
        <p:spPr/>
        <p:txBody>
          <a:bodyPr/>
          <a:lstStyle/>
          <a:p>
            <a:pPr>
              <a:defRPr/>
            </a:pPr>
            <a:fld id="{8671A67E-FBE4-4EE7-828C-3E1E89AD3382}" type="slidenum">
              <a:rPr lang="en-US" smtClean="0"/>
              <a:pPr>
                <a:defRPr/>
              </a:pPr>
              <a:t>14</a:t>
            </a:fld>
            <a:endParaRPr lang="en-US"/>
          </a:p>
        </p:txBody>
      </p:sp>
    </p:spTree>
    <p:extLst>
      <p:ext uri="{BB962C8B-B14F-4D97-AF65-F5344CB8AC3E}">
        <p14:creationId xmlns:p14="http://schemas.microsoft.com/office/powerpoint/2010/main" val="98216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0B17-1BAF-5BA4-527D-8971EDCA5C45}"/>
              </a:ext>
            </a:extLst>
          </p:cNvPr>
          <p:cNvSpPr>
            <a:spLocks noGrp="1"/>
          </p:cNvSpPr>
          <p:nvPr>
            <p:ph type="title"/>
          </p:nvPr>
        </p:nvSpPr>
        <p:spPr/>
        <p:txBody>
          <a:bodyPr/>
          <a:lstStyle/>
          <a:p>
            <a:r>
              <a:rPr lang="en-US" dirty="0"/>
              <a:t>References</a:t>
            </a:r>
          </a:p>
        </p:txBody>
      </p:sp>
      <p:sp>
        <p:nvSpPr>
          <p:cNvPr id="4" name="Footer Placeholder 3">
            <a:extLst>
              <a:ext uri="{FF2B5EF4-FFF2-40B4-BE49-F238E27FC236}">
                <a16:creationId xmlns:a16="http://schemas.microsoft.com/office/drawing/2014/main" id="{456E537E-A4EC-B2D9-B869-2A9A2415A88A}"/>
              </a:ext>
            </a:extLst>
          </p:cNvPr>
          <p:cNvSpPr>
            <a:spLocks noGrp="1"/>
          </p:cNvSpPr>
          <p:nvPr>
            <p:ph type="ftr" sz="quarter" idx="10"/>
          </p:nvPr>
        </p:nvSpPr>
        <p:spPr/>
        <p:txBody>
          <a:bodyPr/>
          <a:lstStyle/>
          <a:p>
            <a:pPr>
              <a:defRPr/>
            </a:pPr>
            <a:r>
              <a:rPr lang="en-US" dirty="0"/>
              <a:t>NASA Goddard Space Flight Center</a:t>
            </a:r>
            <a:endParaRPr lang="en-US" dirty="0">
              <a:solidFill>
                <a:srgbClr val="FFCE07"/>
              </a:solidFill>
              <a:effectLst>
                <a:outerShdw blurRad="38100" dist="38100" dir="2700000" algn="tl">
                  <a:srgbClr val="C0C0C0"/>
                </a:outerShdw>
              </a:effectLst>
            </a:endParaRPr>
          </a:p>
        </p:txBody>
      </p:sp>
      <p:sp>
        <p:nvSpPr>
          <p:cNvPr id="5" name="Slide Number Placeholder 4">
            <a:extLst>
              <a:ext uri="{FF2B5EF4-FFF2-40B4-BE49-F238E27FC236}">
                <a16:creationId xmlns:a16="http://schemas.microsoft.com/office/drawing/2014/main" id="{30B59C94-BFE3-A93F-A18F-374C9DC144AE}"/>
              </a:ext>
            </a:extLst>
          </p:cNvPr>
          <p:cNvSpPr>
            <a:spLocks noGrp="1"/>
          </p:cNvSpPr>
          <p:nvPr>
            <p:ph type="sldNum" sz="quarter" idx="11"/>
          </p:nvPr>
        </p:nvSpPr>
        <p:spPr/>
        <p:txBody>
          <a:bodyPr/>
          <a:lstStyle/>
          <a:p>
            <a:pPr>
              <a:defRPr/>
            </a:pPr>
            <a:fld id="{8671A67E-FBE4-4EE7-828C-3E1E89AD3382}" type="slidenum">
              <a:rPr lang="en-US" smtClean="0"/>
              <a:pPr>
                <a:defRPr/>
              </a:pPr>
              <a:t>15</a:t>
            </a:fld>
            <a:endParaRPr lang="en-US"/>
          </a:p>
        </p:txBody>
      </p:sp>
      <p:sp>
        <p:nvSpPr>
          <p:cNvPr id="8" name="Content Placeholder 1">
            <a:extLst>
              <a:ext uri="{FF2B5EF4-FFF2-40B4-BE49-F238E27FC236}">
                <a16:creationId xmlns:a16="http://schemas.microsoft.com/office/drawing/2014/main" id="{D453C6AB-ACB9-0370-6B79-5A1242964D56}"/>
              </a:ext>
            </a:extLst>
          </p:cNvPr>
          <p:cNvSpPr>
            <a:spLocks noGrp="1"/>
          </p:cNvSpPr>
          <p:nvPr>
            <p:ph idx="1"/>
          </p:nvPr>
        </p:nvSpPr>
        <p:spPr>
          <a:xfrm>
            <a:off x="315913" y="1522413"/>
            <a:ext cx="11437937" cy="4600575"/>
          </a:xfrm>
        </p:spPr>
        <p:txBody>
          <a:bodyPr/>
          <a:lstStyle/>
          <a:p>
            <a:r>
              <a:rPr lang="en-US" sz="1800" dirty="0">
                <a:latin typeface="Calibri" panose="020F0502020204030204" pitchFamily="34" charset="0"/>
                <a:ea typeface="Times" panose="02020603050405020304" pitchFamily="18" charset="0"/>
                <a:cs typeface="Calibri" panose="020F0502020204030204" pitchFamily="34" charset="0"/>
              </a:rPr>
              <a:t>Christiansen, E. L., et al, </a:t>
            </a:r>
            <a:r>
              <a:rPr lang="en-US" sz="1800" i="1" dirty="0">
                <a:latin typeface="Calibri" panose="020F0502020204030204" pitchFamily="34" charset="0"/>
                <a:ea typeface="Times" panose="02020603050405020304" pitchFamily="18" charset="0"/>
                <a:cs typeface="Calibri" panose="020F0502020204030204" pitchFamily="34" charset="0"/>
              </a:rPr>
              <a:t>Handbook for Designing MMOD Protection</a:t>
            </a:r>
            <a:r>
              <a:rPr lang="en-US" sz="1800" dirty="0">
                <a:latin typeface="Calibri" panose="020F0502020204030204" pitchFamily="34" charset="0"/>
                <a:ea typeface="Times" panose="02020603050405020304" pitchFamily="18" charset="0"/>
                <a:cs typeface="Calibri" panose="020F0502020204030204" pitchFamily="34" charset="0"/>
              </a:rPr>
              <a:t>, JSC-64399, 2009,    </a:t>
            </a:r>
            <a:r>
              <a:rPr lang="en-US" sz="1800" u="sng" dirty="0">
                <a:solidFill>
                  <a:srgbClr val="0563C1"/>
                </a:solidFill>
                <a:latin typeface="Calibri" panose="020F0502020204030204" pitchFamily="34" charset="0"/>
                <a:ea typeface="Times" panose="02020603050405020304" pitchFamily="18" charset="0"/>
                <a:cs typeface="Calibri" panose="020F0502020204030204" pitchFamily="34" charset="0"/>
                <a:hlinkClick r:id="rId3"/>
              </a:rPr>
              <a:t>https://ntrs.nasa.gov/api/citations/20090010053/downloads/20090010053.pdf</a:t>
            </a:r>
            <a:endParaRPr lang="en-US" sz="1800" dirty="0">
              <a:latin typeface="Calibri" panose="020F0502020204030204" pitchFamily="34" charset="0"/>
              <a:ea typeface="Times" panose="02020603050405020304" pitchFamily="18" charset="0"/>
              <a:cs typeface="Calibri" panose="020F0502020204030204" pitchFamily="34" charset="0"/>
            </a:endParaRPr>
          </a:p>
          <a:p>
            <a:r>
              <a:rPr lang="en-GB" sz="1800" dirty="0">
                <a:latin typeface="Calibri" panose="020F0502020204030204" pitchFamily="34" charset="0"/>
                <a:ea typeface="Times" panose="02020603050405020304" pitchFamily="18" charset="0"/>
                <a:cs typeface="Calibri" panose="020F0502020204030204" pitchFamily="34" charset="0"/>
              </a:rPr>
              <a:t>Christiansen, E. L., Nagy, K., Lear, D. M., Prior, T. G., </a:t>
            </a:r>
            <a:r>
              <a:rPr lang="en-GB" sz="1800" i="1" dirty="0">
                <a:latin typeface="Calibri" panose="020F0502020204030204" pitchFamily="34" charset="0"/>
                <a:ea typeface="Times" panose="02020603050405020304" pitchFamily="18" charset="0"/>
                <a:cs typeface="Calibri" panose="020F0502020204030204" pitchFamily="34" charset="0"/>
              </a:rPr>
              <a:t>Space Station MMOD Shielding</a:t>
            </a:r>
            <a:r>
              <a:rPr lang="en-GB" sz="1800" dirty="0">
                <a:latin typeface="Calibri" panose="020F0502020204030204" pitchFamily="34" charset="0"/>
                <a:ea typeface="Times" panose="02020603050405020304" pitchFamily="18" charset="0"/>
                <a:cs typeface="Calibri" panose="020F0502020204030204" pitchFamily="34" charset="0"/>
              </a:rPr>
              <a:t>, Acta Astronautica 65 (2009) 921-929.  Available at </a:t>
            </a:r>
            <a:r>
              <a:rPr lang="en-GB" sz="1800" u="sng" dirty="0">
                <a:solidFill>
                  <a:srgbClr val="0563C1"/>
                </a:solidFill>
                <a:latin typeface="Calibri" panose="020F0502020204030204" pitchFamily="34" charset="0"/>
                <a:ea typeface="Times" panose="02020603050405020304" pitchFamily="18" charset="0"/>
                <a:cs typeface="Calibri" panose="020F0502020204030204" pitchFamily="34" charset="0"/>
                <a:hlinkClick r:id="rId4"/>
              </a:rPr>
              <a:t>https://www.sciencedirect.com/science/article‌/</a:t>
            </a:r>
            <a:r>
              <a:rPr lang="en-GB" sz="1800" u="sng" dirty="0" err="1">
                <a:solidFill>
                  <a:srgbClr val="0563C1"/>
                </a:solidFill>
                <a:latin typeface="Calibri" panose="020F0502020204030204" pitchFamily="34" charset="0"/>
                <a:ea typeface="Times" panose="02020603050405020304" pitchFamily="18" charset="0"/>
                <a:cs typeface="Calibri" panose="020F0502020204030204" pitchFamily="34" charset="0"/>
                <a:hlinkClick r:id="rId4"/>
              </a:rPr>
              <a:t>pii</a:t>
            </a:r>
            <a:r>
              <a:rPr lang="en-GB" sz="1800" u="sng" dirty="0">
                <a:solidFill>
                  <a:srgbClr val="0563C1"/>
                </a:solidFill>
                <a:latin typeface="Calibri" panose="020F0502020204030204" pitchFamily="34" charset="0"/>
                <a:ea typeface="Times" panose="02020603050405020304" pitchFamily="18" charset="0"/>
                <a:cs typeface="Calibri" panose="020F0502020204030204" pitchFamily="34" charset="0"/>
                <a:hlinkClick r:id="rId4"/>
              </a:rPr>
              <a:t>/S0094576509000319?via%3Dihub</a:t>
            </a:r>
            <a:endParaRPr lang="en-GB" sz="1800" u="sng" dirty="0">
              <a:solidFill>
                <a:srgbClr val="0563C1"/>
              </a:solidFill>
              <a:latin typeface="Calibri" panose="020F0502020204030204" pitchFamily="34" charset="0"/>
              <a:ea typeface="Times" panose="02020603050405020304" pitchFamily="18" charset="0"/>
              <a:cs typeface="Calibri" panose="020F0502020204030204" pitchFamily="34" charset="0"/>
            </a:endParaRPr>
          </a:p>
          <a:p>
            <a:r>
              <a:rPr lang="en-US" sz="1800" dirty="0">
                <a:latin typeface="Calibri" panose="020F0502020204030204" pitchFamily="34" charset="0"/>
                <a:ea typeface="Times" panose="02020603050405020304" pitchFamily="18" charset="0"/>
                <a:cs typeface="Times New Roman" panose="02020603050405020304" pitchFamily="18" charset="0"/>
              </a:rPr>
              <a:t>National Aeronautics and Space Administration, </a:t>
            </a:r>
            <a:r>
              <a:rPr lang="en-US" sz="1800" i="1" dirty="0">
                <a:latin typeface="Calibri" panose="020F0502020204030204" pitchFamily="34" charset="0"/>
                <a:ea typeface="Times" panose="02020603050405020304" pitchFamily="18" charset="0"/>
                <a:cs typeface="Times New Roman" panose="02020603050405020304" pitchFamily="18" charset="0"/>
              </a:rPr>
              <a:t>Meteoroid Damage Assessment</a:t>
            </a:r>
            <a:r>
              <a:rPr lang="en-US" sz="1800" dirty="0">
                <a:latin typeface="Calibri" panose="020F0502020204030204" pitchFamily="34" charset="0"/>
                <a:ea typeface="Times" panose="02020603050405020304" pitchFamily="18" charset="0"/>
                <a:cs typeface="Times New Roman" panose="02020603050405020304" pitchFamily="18" charset="0"/>
              </a:rPr>
              <a:t>, NASA SP-8042, 1970.  Available at </a:t>
            </a:r>
            <a:r>
              <a:rPr lang="en-US" sz="1800" dirty="0">
                <a:latin typeface="Calibri" panose="020F0502020204030204" pitchFamily="34" charset="0"/>
                <a:ea typeface="Times" panose="02020603050405020304" pitchFamily="18" charset="0"/>
                <a:cs typeface="Times New Roman" panose="02020603050405020304" pitchFamily="18" charset="0"/>
                <a:hlinkClick r:id="rId5"/>
              </a:rPr>
              <a:t>https://ntrs.nasa.gov/citations/19710015594</a:t>
            </a:r>
            <a:r>
              <a:rPr lang="en-US" sz="1800" dirty="0">
                <a:latin typeface="Calibri" panose="020F0502020204030204" pitchFamily="34" charset="0"/>
                <a:ea typeface="Times" panose="02020603050405020304" pitchFamily="18" charset="0"/>
                <a:cs typeface="Times New Roman" panose="02020603050405020304" pitchFamily="18" charset="0"/>
              </a:rPr>
              <a:t> </a:t>
            </a:r>
          </a:p>
          <a:p>
            <a:r>
              <a:rPr lang="en-US" sz="1800" dirty="0">
                <a:latin typeface="Calibri" panose="020F0502020204030204" pitchFamily="34" charset="0"/>
                <a:ea typeface="Times" panose="02020603050405020304" pitchFamily="18" charset="0"/>
                <a:cs typeface="Calibri" panose="020F0502020204030204" pitchFamily="34" charset="0"/>
              </a:rPr>
              <a:t>National Aeronautics and Space Administration, </a:t>
            </a:r>
            <a:r>
              <a:rPr lang="en-US" sz="1800" i="1" dirty="0">
                <a:latin typeface="Calibri" panose="020F0502020204030204" pitchFamily="34" charset="0"/>
                <a:ea typeface="Times" panose="02020603050405020304" pitchFamily="18" charset="0"/>
                <a:cs typeface="Calibri" panose="020F0502020204030204" pitchFamily="34" charset="0"/>
              </a:rPr>
              <a:t>Process for Limiting Orbital Debris</a:t>
            </a:r>
            <a:r>
              <a:rPr lang="en-US" sz="1800" dirty="0">
                <a:latin typeface="Calibri" panose="020F0502020204030204" pitchFamily="34" charset="0"/>
                <a:ea typeface="Times" panose="02020603050405020304" pitchFamily="18" charset="0"/>
                <a:cs typeface="Calibri" panose="020F0502020204030204" pitchFamily="34" charset="0"/>
              </a:rPr>
              <a:t>, NASA-STD-8719.14C, approved 5 November 2021. Available at </a:t>
            </a:r>
            <a:r>
              <a:rPr lang="en-US" sz="1800" dirty="0">
                <a:latin typeface="Calibri" panose="020F0502020204030204" pitchFamily="34" charset="0"/>
                <a:ea typeface="Times" panose="02020603050405020304" pitchFamily="18" charset="0"/>
                <a:cs typeface="Calibri" panose="020F0502020204030204" pitchFamily="34" charset="0"/>
                <a:hlinkClick r:id="rId6"/>
              </a:rPr>
              <a:t>https://standards.nasa.gov/sites/default/files/standards/NASA/C/0/nasa-std-871914c.pdf</a:t>
            </a:r>
            <a:r>
              <a:rPr lang="en-US" sz="1800" dirty="0">
                <a:latin typeface="Calibri" panose="020F0502020204030204" pitchFamily="34" charset="0"/>
                <a:ea typeface="Times" panose="02020603050405020304" pitchFamily="18" charset="0"/>
                <a:cs typeface="Calibri" panose="020F0502020204030204" pitchFamily="34" charset="0"/>
              </a:rPr>
              <a:t> </a:t>
            </a:r>
          </a:p>
          <a:p>
            <a:pPr>
              <a:spcBef>
                <a:spcPts val="0"/>
              </a:spcBef>
              <a:spcAft>
                <a:spcPts val="600"/>
              </a:spcAft>
            </a:pPr>
            <a:r>
              <a:rPr lang="en-US" sz="1800" dirty="0">
                <a:latin typeface="Calibri" panose="020F0502020204030204" pitchFamily="34" charset="0"/>
                <a:ea typeface="Times" panose="02020603050405020304" pitchFamily="18" charset="0"/>
                <a:cs typeface="Calibri" panose="020F0502020204030204" pitchFamily="34" charset="0"/>
              </a:rPr>
              <a:t>Reimerdes, H.-G., N</a:t>
            </a:r>
            <a:r>
              <a:rPr lang="en-US" sz="1800" dirty="0">
                <a:latin typeface="Times New Roman" panose="02020603050405020304" pitchFamily="18" charset="0"/>
                <a:ea typeface="Times" panose="02020603050405020304" pitchFamily="18" charset="0"/>
                <a:cs typeface="Times New Roman" panose="02020603050405020304" pitchFamily="18" charset="0"/>
              </a:rPr>
              <a:t>ö</a:t>
            </a:r>
            <a:r>
              <a:rPr lang="en-US" sz="1800" dirty="0">
                <a:latin typeface="Calibri" panose="020F0502020204030204" pitchFamily="34" charset="0"/>
                <a:ea typeface="Times" panose="02020603050405020304" pitchFamily="18" charset="0"/>
                <a:cs typeface="Calibri" panose="020F0502020204030204" pitchFamily="34" charset="0"/>
              </a:rPr>
              <a:t>lke, D., Sch</a:t>
            </a:r>
            <a:r>
              <a:rPr lang="en-US" sz="1800" dirty="0">
                <a:latin typeface="Times New Roman" panose="02020603050405020304" pitchFamily="18" charset="0"/>
                <a:ea typeface="Times" panose="02020603050405020304" pitchFamily="18" charset="0"/>
                <a:cs typeface="Times New Roman" panose="02020603050405020304" pitchFamily="18" charset="0"/>
              </a:rPr>
              <a:t>ä</a:t>
            </a:r>
            <a:r>
              <a:rPr lang="en-US" sz="1800" dirty="0">
                <a:latin typeface="Calibri" panose="020F0502020204030204" pitchFamily="34" charset="0"/>
                <a:ea typeface="Times" panose="02020603050405020304" pitchFamily="18" charset="0"/>
                <a:cs typeface="Calibri" panose="020F0502020204030204" pitchFamily="34" charset="0"/>
              </a:rPr>
              <a:t>fer, F., </a:t>
            </a:r>
            <a:r>
              <a:rPr lang="en-US" sz="1800" i="1" dirty="0">
                <a:latin typeface="Calibri" panose="020F0502020204030204" pitchFamily="34" charset="0"/>
                <a:ea typeface="Times" panose="02020603050405020304" pitchFamily="18" charset="0"/>
                <a:cs typeface="Calibri" panose="020F0502020204030204" pitchFamily="34" charset="0"/>
              </a:rPr>
              <a:t>Modified Cour-Palais/Christiansen Damage Equations for Double-Wall Structures</a:t>
            </a:r>
            <a:r>
              <a:rPr lang="en-US" sz="1800" dirty="0">
                <a:latin typeface="Calibri" panose="020F0502020204030204" pitchFamily="34" charset="0"/>
                <a:ea typeface="Times" panose="02020603050405020304" pitchFamily="18" charset="0"/>
                <a:cs typeface="Calibri" panose="020F0502020204030204" pitchFamily="34" charset="0"/>
              </a:rPr>
              <a:t>, International Journal of Impact Engineering 33 (2006), 645-654.  Available at </a:t>
            </a:r>
            <a:r>
              <a:rPr lang="en-US" sz="1800" u="sng" dirty="0">
                <a:solidFill>
                  <a:srgbClr val="0563C1"/>
                </a:solidFill>
                <a:latin typeface="Calibri" panose="020F0502020204030204" pitchFamily="34" charset="0"/>
                <a:ea typeface="Times" panose="02020603050405020304" pitchFamily="18" charset="0"/>
                <a:cs typeface="Calibri" panose="020F0502020204030204" pitchFamily="34" charset="0"/>
                <a:hlinkClick r:id="rId7"/>
              </a:rPr>
              <a:t>https://doi.org/10.1016/j.ijimpeng.2006.09.036</a:t>
            </a:r>
            <a:endParaRPr lang="en-US" sz="1800" u="sng" dirty="0">
              <a:solidFill>
                <a:srgbClr val="0563C1"/>
              </a:solidFill>
              <a:latin typeface="Calibri" panose="020F0502020204030204" pitchFamily="34" charset="0"/>
              <a:ea typeface="Times" panose="02020603050405020304" pitchFamily="18" charset="0"/>
              <a:cs typeface="Calibri" panose="020F0502020204030204" pitchFamily="34" charset="0"/>
            </a:endParaRPr>
          </a:p>
          <a:p>
            <a:pPr>
              <a:spcBef>
                <a:spcPts val="0"/>
              </a:spcBef>
              <a:spcAft>
                <a:spcPts val="600"/>
              </a:spcAft>
            </a:pPr>
            <a:r>
              <a:rPr lang="en-US" sz="1800" dirty="0">
                <a:latin typeface="Calibri" panose="020F0502020204030204" pitchFamily="34" charset="0"/>
                <a:ea typeface="Times" panose="02020603050405020304" pitchFamily="18" charset="0"/>
                <a:cs typeface="Calibri" panose="020F0502020204030204" pitchFamily="34" charset="0"/>
              </a:rPr>
              <a:t>Schäfer, F.K., Ryan, S., and Lambert, M., </a:t>
            </a:r>
            <a:r>
              <a:rPr lang="en-US" sz="1800" i="1" dirty="0">
                <a:latin typeface="Calibri" panose="020F0502020204030204" pitchFamily="34" charset="0"/>
                <a:ea typeface="Times" panose="02020603050405020304" pitchFamily="18" charset="0"/>
                <a:cs typeface="Calibri" panose="020F0502020204030204" pitchFamily="34" charset="0"/>
              </a:rPr>
              <a:t>Ballistic Limit Equation for Equipment Placed behind Satellite Structure Walls</a:t>
            </a:r>
            <a:r>
              <a:rPr lang="en-US" sz="1800" dirty="0">
                <a:latin typeface="Calibri" panose="020F0502020204030204" pitchFamily="34" charset="0"/>
                <a:ea typeface="Times" panose="02020603050405020304" pitchFamily="18" charset="0"/>
                <a:cs typeface="Calibri" panose="020F0502020204030204" pitchFamily="34" charset="0"/>
              </a:rPr>
              <a:t>, International Journal of Impact Engineering 35 (2008), 1784-1791. Available at </a:t>
            </a:r>
            <a:r>
              <a:rPr lang="en-US" sz="1800" dirty="0">
                <a:latin typeface="Calibri" panose="020F0502020204030204" pitchFamily="34" charset="0"/>
                <a:ea typeface="Times" panose="02020603050405020304" pitchFamily="18" charset="0"/>
                <a:cs typeface="Calibri" panose="020F0502020204030204" pitchFamily="34" charset="0"/>
                <a:hlinkClick r:id="rId8"/>
              </a:rPr>
              <a:t>https://www.sciencedirect.com/science/article/pii/S0734743X08001759</a:t>
            </a:r>
            <a:r>
              <a:rPr lang="en-US" sz="1800" dirty="0">
                <a:latin typeface="Calibri" panose="020F0502020204030204" pitchFamily="34" charset="0"/>
                <a:ea typeface="Times" panose="02020603050405020304" pitchFamily="18" charset="0"/>
                <a:cs typeface="Calibri" panose="020F0502020204030204" pitchFamily="34" charset="0"/>
              </a:rPr>
              <a:t> </a:t>
            </a:r>
            <a:endParaRPr lang="en-US" sz="1800" dirty="0">
              <a:latin typeface="Calibri" panose="020F0502020204030204" pitchFamily="34" charset="0"/>
              <a:ea typeface="Times"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70636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13637C-2187-E768-1468-CCC1EEA3179A}"/>
              </a:ext>
            </a:extLst>
          </p:cNvPr>
          <p:cNvSpPr>
            <a:spLocks noGrp="1"/>
          </p:cNvSpPr>
          <p:nvPr>
            <p:ph type="title"/>
          </p:nvPr>
        </p:nvSpPr>
        <p:spPr>
          <a:xfrm>
            <a:off x="4277519" y="3217994"/>
            <a:ext cx="3636963" cy="650292"/>
          </a:xfrm>
        </p:spPr>
        <p:txBody>
          <a:bodyPr/>
          <a:lstStyle/>
          <a:p>
            <a:r>
              <a:rPr lang="en-US" dirty="0"/>
              <a:t>Questions ?</a:t>
            </a:r>
          </a:p>
        </p:txBody>
      </p:sp>
      <p:sp>
        <p:nvSpPr>
          <p:cNvPr id="5" name="Slide Number Placeholder 4">
            <a:extLst>
              <a:ext uri="{FF2B5EF4-FFF2-40B4-BE49-F238E27FC236}">
                <a16:creationId xmlns:a16="http://schemas.microsoft.com/office/drawing/2014/main" id="{29E2D35B-EA68-DD45-A3C6-B8B2FA6D7452}"/>
              </a:ext>
            </a:extLst>
          </p:cNvPr>
          <p:cNvSpPr>
            <a:spLocks noGrp="1"/>
          </p:cNvSpPr>
          <p:nvPr>
            <p:ph type="sldNum" sz="quarter" idx="10"/>
          </p:nvPr>
        </p:nvSpPr>
        <p:spPr/>
        <p:txBody>
          <a:bodyPr/>
          <a:lstStyle/>
          <a:p>
            <a:pPr>
              <a:defRPr/>
            </a:pPr>
            <a:fld id="{8671A67E-FBE4-4EE7-828C-3E1E89AD3382}" type="slidenum">
              <a:rPr lang="en-US" smtClean="0"/>
              <a:pPr>
                <a:defRPr/>
              </a:pPr>
              <a:t>16</a:t>
            </a:fld>
            <a:endParaRPr lang="en-US"/>
          </a:p>
        </p:txBody>
      </p:sp>
      <p:sp>
        <p:nvSpPr>
          <p:cNvPr id="4" name="Footer Placeholder 3">
            <a:extLst>
              <a:ext uri="{FF2B5EF4-FFF2-40B4-BE49-F238E27FC236}">
                <a16:creationId xmlns:a16="http://schemas.microsoft.com/office/drawing/2014/main" id="{9BF092EB-826F-720B-6BD1-F5E3A4EE892D}"/>
              </a:ext>
              <a:ext uri="{C183D7F6-B498-43B3-948B-1728B52AA6E4}">
                <adec:decorative xmlns:adec="http://schemas.microsoft.com/office/drawing/2017/decorative" val="1"/>
              </a:ext>
            </a:extLst>
          </p:cNvPr>
          <p:cNvSpPr>
            <a:spLocks noGrp="1"/>
          </p:cNvSpPr>
          <p:nvPr>
            <p:ph type="ftr" sz="quarter" idx="12"/>
          </p:nvPr>
        </p:nvSpPr>
        <p:spPr/>
        <p:txBody>
          <a:body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extLst>
      <p:ext uri="{BB962C8B-B14F-4D97-AF65-F5344CB8AC3E}">
        <p14:creationId xmlns:p14="http://schemas.microsoft.com/office/powerpoint/2010/main" val="3056923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386" name="Picture 4" descr="NASA &quot;meatball&quot; logo."/>
          <p:cNvPicPr>
            <a:picLocks noChangeAspect="1" noChangeArrowheads="1"/>
          </p:cNvPicPr>
          <p:nvPr/>
        </p:nvPicPr>
        <p:blipFill>
          <a:blip r:embed="rId3"/>
          <a:srcRect/>
          <a:stretch>
            <a:fillRect/>
          </a:stretch>
        </p:blipFill>
        <p:spPr bwMode="auto">
          <a:xfrm>
            <a:off x="5338763" y="2640014"/>
            <a:ext cx="1731962" cy="141128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3CB4DB96-96FC-2564-4A23-DFCADCEEA2D7}"/>
              </a:ext>
            </a:extLst>
          </p:cNvPr>
          <p:cNvSpPr>
            <a:spLocks noGrp="1"/>
          </p:cNvSpPr>
          <p:nvPr>
            <p:ph type="title" idx="4294967295"/>
          </p:nvPr>
        </p:nvSpPr>
        <p:spPr>
          <a:xfrm>
            <a:off x="315384" y="-760412"/>
            <a:ext cx="11461749" cy="760412"/>
          </a:xfrm>
        </p:spPr>
        <p:txBody>
          <a:bodyPr vert="horz" wrap="square" lIns="91440" tIns="45720" rIns="91440" bIns="45720" numCol="1" anchor="b" anchorCtr="0" compatLnSpc="1">
            <a:prstTxWarp prst="textNoShape">
              <a:avLst/>
            </a:prstTxWarp>
          </a:bodyPr>
          <a:lstStyle/>
          <a:p>
            <a:r>
              <a:rPr lang="en-US" dirty="0"/>
              <a:t>End slide. NASA “meatball” logo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8"/>
          <p:cNvSpPr>
            <a:spLocks noGrp="1" noChangeArrowheads="1"/>
          </p:cNvSpPr>
          <p:nvPr>
            <p:ph type="title"/>
          </p:nvPr>
        </p:nvSpPr>
        <p:spPr/>
        <p:txBody>
          <a:bodyPr/>
          <a:lstStyle/>
          <a:p>
            <a:r>
              <a:rPr lang="en-US" dirty="0"/>
              <a:t>Agenda</a:t>
            </a:r>
          </a:p>
        </p:txBody>
      </p:sp>
      <p:sp>
        <p:nvSpPr>
          <p:cNvPr id="14339" name="Rectangle 19"/>
          <p:cNvSpPr>
            <a:spLocks noGrp="1" noChangeArrowheads="1"/>
          </p:cNvSpPr>
          <p:nvPr>
            <p:ph idx="1"/>
          </p:nvPr>
        </p:nvSpPr>
        <p:spPr>
          <a:xfrm>
            <a:off x="633758" y="1470032"/>
            <a:ext cx="8578850" cy="3435177"/>
          </a:xfrm>
        </p:spPr>
        <p:txBody>
          <a:bodyPr/>
          <a:lstStyle/>
          <a:p>
            <a:r>
              <a:rPr lang="en-US" dirty="0"/>
              <a:t>Introduction: The PACE Mission</a:t>
            </a:r>
          </a:p>
          <a:p>
            <a:r>
              <a:rPr lang="en-US" dirty="0"/>
              <a:t>Orbital Debris Environment and Impact Risk</a:t>
            </a:r>
          </a:p>
          <a:p>
            <a:r>
              <a:rPr lang="en-US" dirty="0"/>
              <a:t>Tank HVI Damage Assessments: Analysis and Results</a:t>
            </a:r>
          </a:p>
          <a:p>
            <a:r>
              <a:rPr lang="en-US" dirty="0"/>
              <a:t> Human-Rated Stuffed Whipple Shield</a:t>
            </a:r>
          </a:p>
          <a:p>
            <a:r>
              <a:rPr lang="en-US" dirty="0"/>
              <a:t> Stuffed Whipple Shield for Robotic Spacecraft and Application to the PACE Mission</a:t>
            </a:r>
          </a:p>
          <a:p>
            <a:r>
              <a:rPr lang="en-US" dirty="0"/>
              <a:t>Shield HVI Testing</a:t>
            </a:r>
          </a:p>
          <a:p>
            <a:r>
              <a:rPr lang="en-US" dirty="0"/>
              <a:t>Shield Integration</a:t>
            </a:r>
          </a:p>
          <a:p>
            <a:r>
              <a:rPr lang="en-US" dirty="0"/>
              <a:t> Summary</a:t>
            </a:r>
          </a:p>
          <a:p>
            <a:r>
              <a:rPr lang="en-US" dirty="0"/>
              <a:t> References</a:t>
            </a:r>
          </a:p>
        </p:txBody>
      </p:sp>
      <p:sp>
        <p:nvSpPr>
          <p:cNvPr id="13" name="Rectangle 38"/>
          <p:cNvSpPr>
            <a:spLocks noGrp="1" noChangeArrowheads="1"/>
          </p:cNvSpPr>
          <p:nvPr>
            <p:ph type="ftr" sz="quarter" idx="10"/>
          </p:nvPr>
        </p:nvSpPr>
        <p:spPr>
          <a:xfrm>
            <a:off x="2726459" y="6485732"/>
            <a:ext cx="3082374" cy="280987"/>
          </a:xfrm>
        </p:spPr>
        <p:txBody>
          <a:bodyPr/>
          <a:lstStyle/>
          <a:p>
            <a:pPr>
              <a:defRPr/>
            </a:pPr>
            <a:r>
              <a:rPr lang="en-US" dirty="0"/>
              <a:t>NASA Goddard Space Flight Center</a:t>
            </a:r>
            <a:endParaRPr lang="en-US" dirty="0">
              <a:solidFill>
                <a:srgbClr val="FFCE07"/>
              </a:solidFill>
              <a:effectLst>
                <a:outerShdw blurRad="38100" dist="38100" dir="2700000" algn="tl">
                  <a:srgbClr val="C0C0C0"/>
                </a:outerShdw>
              </a:effectLst>
            </a:endParaRPr>
          </a:p>
        </p:txBody>
      </p:sp>
      <p:sp>
        <p:nvSpPr>
          <p:cNvPr id="14340" name="Rectangle 13"/>
          <p:cNvSpPr txBox="1">
            <a:spLocks noChangeArrowheads="1"/>
          </p:cNvSpPr>
          <p:nvPr/>
        </p:nvSpPr>
        <p:spPr bwMode="auto">
          <a:xfrm>
            <a:off x="9983789" y="6511925"/>
            <a:ext cx="358775" cy="228600"/>
          </a:xfrm>
          <a:prstGeom prst="rect">
            <a:avLst/>
          </a:prstGeom>
          <a:noFill/>
          <a:ln w="9525">
            <a:noFill/>
            <a:miter lim="800000"/>
            <a:headEnd/>
            <a:tailEnd/>
          </a:ln>
        </p:spPr>
        <p:txBody>
          <a:bodyPr/>
          <a:lstStyle/>
          <a:p>
            <a:pPr algn="r"/>
            <a:fld id="{E266FC56-E4D8-4943-A095-EA82A97C3734}" type="slidenum">
              <a:rPr lang="en-US" sz="800" b="1">
                <a:solidFill>
                  <a:srgbClr val="7B117B"/>
                </a:solidFill>
              </a:rPr>
              <a:pPr algn="r"/>
              <a:t>2</a:t>
            </a:fld>
            <a:endParaRPr lang="en-US" sz="800" b="1">
              <a:solidFill>
                <a:srgbClr val="7B117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9F16-DAF0-838C-F7D1-4CC173B925DE}"/>
              </a:ext>
            </a:extLst>
          </p:cNvPr>
          <p:cNvSpPr>
            <a:spLocks noGrp="1"/>
          </p:cNvSpPr>
          <p:nvPr>
            <p:ph type="title"/>
          </p:nvPr>
        </p:nvSpPr>
        <p:spPr/>
        <p:txBody>
          <a:bodyPr/>
          <a:lstStyle/>
          <a:p>
            <a:r>
              <a:rPr lang="en-US" dirty="0"/>
              <a:t>Introduction: The PACE Mission</a:t>
            </a:r>
          </a:p>
        </p:txBody>
      </p:sp>
      <p:sp>
        <p:nvSpPr>
          <p:cNvPr id="3" name="Content Placeholder 2">
            <a:extLst>
              <a:ext uri="{FF2B5EF4-FFF2-40B4-BE49-F238E27FC236}">
                <a16:creationId xmlns:a16="http://schemas.microsoft.com/office/drawing/2014/main" id="{6FE1445D-9C7F-636A-87B3-BDBE1154724B}"/>
              </a:ext>
            </a:extLst>
          </p:cNvPr>
          <p:cNvSpPr>
            <a:spLocks noGrp="1"/>
          </p:cNvSpPr>
          <p:nvPr>
            <p:ph idx="1"/>
          </p:nvPr>
        </p:nvSpPr>
        <p:spPr>
          <a:xfrm>
            <a:off x="315384" y="1341204"/>
            <a:ext cx="5880653" cy="1346561"/>
          </a:xfrm>
        </p:spPr>
        <p:txBody>
          <a:bodyPr/>
          <a:lstStyle/>
          <a:p>
            <a:r>
              <a:rPr lang="en-US" sz="2000" dirty="0"/>
              <a:t>The Plankton, Aerosol, Cloud, ocean Ecosystem (PACE) spacecraft is designed to improve the ongoing collection of ocean data from space, focusing on phytoplankton production and atmospheric parameters detected on aerosol, clouds, and ocean. </a:t>
            </a:r>
          </a:p>
          <a:p>
            <a:endParaRPr lang="en-US" sz="2000" dirty="0"/>
          </a:p>
          <a:p>
            <a:r>
              <a:rPr lang="en-US" sz="2000" dirty="0"/>
              <a:t>Its primary payload is the Ocean Color Instrument (OCI), a hyperspectral imaging radiometer. </a:t>
            </a:r>
          </a:p>
          <a:p>
            <a:endParaRPr lang="en-US" sz="2000" dirty="0"/>
          </a:p>
          <a:p>
            <a:r>
              <a:rPr lang="en-US" sz="2000" dirty="0"/>
              <a:t>Spacecraft is scheduled to launch in early 2024.</a:t>
            </a:r>
          </a:p>
          <a:p>
            <a:endParaRPr lang="en-US" sz="2000" dirty="0"/>
          </a:p>
          <a:p>
            <a:r>
              <a:rPr lang="en-US" sz="2000" dirty="0"/>
              <a:t>Designed for disposal by controlled reentry.</a:t>
            </a:r>
          </a:p>
          <a:p>
            <a:endParaRPr lang="en-US" sz="2000" dirty="0"/>
          </a:p>
        </p:txBody>
      </p:sp>
      <p:pic>
        <p:nvPicPr>
          <p:cNvPr id="9" name="Picture 8" descr="PACE satellite in space above earth">
            <a:extLst>
              <a:ext uri="{FF2B5EF4-FFF2-40B4-BE49-F238E27FC236}">
                <a16:creationId xmlns:a16="http://schemas.microsoft.com/office/drawing/2014/main" id="{37432634-635C-CF9C-9506-5EDD21CAC414}"/>
              </a:ext>
            </a:extLst>
          </p:cNvPr>
          <p:cNvPicPr>
            <a:picLocks noChangeAspect="1"/>
          </p:cNvPicPr>
          <p:nvPr/>
        </p:nvPicPr>
        <p:blipFill rotWithShape="1">
          <a:blip r:embed="rId3"/>
          <a:srcRect l="14338" t="9893" r="17711" b="15141"/>
          <a:stretch/>
        </p:blipFill>
        <p:spPr>
          <a:xfrm>
            <a:off x="7211409" y="1392729"/>
            <a:ext cx="3980486" cy="2470159"/>
          </a:xfrm>
          <a:prstGeom prst="rect">
            <a:avLst/>
          </a:prstGeom>
        </p:spPr>
      </p:pic>
      <p:sp>
        <p:nvSpPr>
          <p:cNvPr id="10" name="TextBox 9">
            <a:extLst>
              <a:ext uri="{FF2B5EF4-FFF2-40B4-BE49-F238E27FC236}">
                <a16:creationId xmlns:a16="http://schemas.microsoft.com/office/drawing/2014/main" id="{93E77F9E-1DBF-CE31-CB97-569068C62A9C}"/>
              </a:ext>
            </a:extLst>
          </p:cNvPr>
          <p:cNvSpPr txBox="1"/>
          <p:nvPr/>
        </p:nvSpPr>
        <p:spPr>
          <a:xfrm>
            <a:off x="7851096" y="1183505"/>
            <a:ext cx="2874894" cy="261610"/>
          </a:xfrm>
          <a:prstGeom prst="rect">
            <a:avLst/>
          </a:prstGeom>
          <a:noFill/>
        </p:spPr>
        <p:txBody>
          <a:bodyPr wrap="square">
            <a:spAutoFit/>
          </a:bodyPr>
          <a:lstStyle/>
          <a:p>
            <a:r>
              <a:rPr lang="en-US" sz="1100" dirty="0">
                <a:hlinkClick r:id="rId4"/>
              </a:rPr>
              <a:t>NASA PACE - Gallery (oceansciences.org)</a:t>
            </a:r>
            <a:endParaRPr lang="en-US" sz="1100" dirty="0"/>
          </a:p>
        </p:txBody>
      </p:sp>
      <p:sp>
        <p:nvSpPr>
          <p:cNvPr id="5" name="Slide Number Placeholder 4">
            <a:extLst>
              <a:ext uri="{FF2B5EF4-FFF2-40B4-BE49-F238E27FC236}">
                <a16:creationId xmlns:a16="http://schemas.microsoft.com/office/drawing/2014/main" id="{E1C8E6FA-769E-63C5-9977-D4D3D7C36D53}"/>
              </a:ext>
            </a:extLst>
          </p:cNvPr>
          <p:cNvSpPr>
            <a:spLocks noGrp="1"/>
          </p:cNvSpPr>
          <p:nvPr>
            <p:ph type="sldNum" sz="quarter" idx="11"/>
          </p:nvPr>
        </p:nvSpPr>
        <p:spPr/>
        <p:txBody>
          <a:bodyPr/>
          <a:lstStyle/>
          <a:p>
            <a:pPr>
              <a:defRPr/>
            </a:pPr>
            <a:fld id="{8671A67E-FBE4-4EE7-828C-3E1E89AD3382}" type="slidenum">
              <a:rPr lang="en-US" smtClean="0"/>
              <a:pPr>
                <a:defRPr/>
              </a:pPr>
              <a:t>3</a:t>
            </a:fld>
            <a:endParaRPr lang="en-US"/>
          </a:p>
        </p:txBody>
      </p:sp>
      <p:sp>
        <p:nvSpPr>
          <p:cNvPr id="4" name="Footer Placeholder 3">
            <a:extLst>
              <a:ext uri="{FF2B5EF4-FFF2-40B4-BE49-F238E27FC236}">
                <a16:creationId xmlns:a16="http://schemas.microsoft.com/office/drawing/2014/main" id="{F50E065D-6255-DBAE-3AE9-4C2DBC7B61BF}"/>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extLst>
      <p:ext uri="{BB962C8B-B14F-4D97-AF65-F5344CB8AC3E}">
        <p14:creationId xmlns:p14="http://schemas.microsoft.com/office/powerpoint/2010/main" val="3032352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9F16-DAF0-838C-F7D1-4CC173B925DE}"/>
              </a:ext>
            </a:extLst>
          </p:cNvPr>
          <p:cNvSpPr>
            <a:spLocks noGrp="1"/>
          </p:cNvSpPr>
          <p:nvPr>
            <p:ph type="title"/>
          </p:nvPr>
        </p:nvSpPr>
        <p:spPr>
          <a:xfrm>
            <a:off x="315384" y="392665"/>
            <a:ext cx="11461749" cy="760412"/>
          </a:xfrm>
        </p:spPr>
        <p:txBody>
          <a:bodyPr/>
          <a:lstStyle/>
          <a:p>
            <a:r>
              <a:rPr lang="en-US" dirty="0"/>
              <a:t>Introduction: The PACE Mission</a:t>
            </a:r>
          </a:p>
        </p:txBody>
      </p:sp>
      <p:sp>
        <p:nvSpPr>
          <p:cNvPr id="3" name="Content Placeholder 2">
            <a:extLst>
              <a:ext uri="{FF2B5EF4-FFF2-40B4-BE49-F238E27FC236}">
                <a16:creationId xmlns:a16="http://schemas.microsoft.com/office/drawing/2014/main" id="{6FE1445D-9C7F-636A-87B3-BDBE1154724B}"/>
              </a:ext>
            </a:extLst>
          </p:cNvPr>
          <p:cNvSpPr>
            <a:spLocks noGrp="1"/>
          </p:cNvSpPr>
          <p:nvPr>
            <p:ph idx="1"/>
          </p:nvPr>
        </p:nvSpPr>
        <p:spPr>
          <a:xfrm>
            <a:off x="315384" y="1341204"/>
            <a:ext cx="5880653" cy="1346561"/>
          </a:xfrm>
        </p:spPr>
        <p:txBody>
          <a:bodyPr/>
          <a:lstStyle/>
          <a:p>
            <a:r>
              <a:rPr lang="en-US" sz="2000" dirty="0"/>
              <a:t>The Plankton, Aerosol, Cloud, ocean Ecosystem (PACE) spacecraft is designed to improve the ongoing collection of ocean data from space, focusing on phytoplankton production and atmospheric parameters detected on aerosol, clouds, and ocean. </a:t>
            </a:r>
          </a:p>
          <a:p>
            <a:endParaRPr lang="en-US" sz="2000" dirty="0"/>
          </a:p>
          <a:p>
            <a:r>
              <a:rPr lang="en-US" sz="2000" dirty="0"/>
              <a:t>Its primary payload is the Ocean Color Instrument (OCI), a hyperspectral imaging radiometer. </a:t>
            </a:r>
          </a:p>
          <a:p>
            <a:endParaRPr lang="en-US" sz="2000" dirty="0"/>
          </a:p>
          <a:p>
            <a:r>
              <a:rPr lang="en-US" sz="2000" dirty="0"/>
              <a:t>Spacecraft is scheduled to launch in early 2024.</a:t>
            </a:r>
          </a:p>
          <a:p>
            <a:endParaRPr lang="en-US" sz="2000" dirty="0"/>
          </a:p>
          <a:p>
            <a:r>
              <a:rPr lang="en-US" sz="2000" dirty="0"/>
              <a:t>Designed for disposal by controlled reentry.</a:t>
            </a:r>
          </a:p>
          <a:p>
            <a:endParaRPr lang="en-US" sz="2000" dirty="0"/>
          </a:p>
        </p:txBody>
      </p:sp>
      <p:pic>
        <p:nvPicPr>
          <p:cNvPr id="9" name="Picture 8" descr="PACE satellite in space above earth">
            <a:extLst>
              <a:ext uri="{FF2B5EF4-FFF2-40B4-BE49-F238E27FC236}">
                <a16:creationId xmlns:a16="http://schemas.microsoft.com/office/drawing/2014/main" id="{37432634-635C-CF9C-9506-5EDD21CAC414}"/>
              </a:ext>
            </a:extLst>
          </p:cNvPr>
          <p:cNvPicPr>
            <a:picLocks noChangeAspect="1"/>
          </p:cNvPicPr>
          <p:nvPr/>
        </p:nvPicPr>
        <p:blipFill rotWithShape="1">
          <a:blip r:embed="rId3"/>
          <a:srcRect l="14338" t="9893" r="17711" b="15141"/>
          <a:stretch/>
        </p:blipFill>
        <p:spPr>
          <a:xfrm>
            <a:off x="7211409" y="1392729"/>
            <a:ext cx="3980486" cy="2470159"/>
          </a:xfrm>
          <a:prstGeom prst="rect">
            <a:avLst/>
          </a:prstGeom>
        </p:spPr>
      </p:pic>
      <p:sp>
        <p:nvSpPr>
          <p:cNvPr id="10" name="TextBox 9">
            <a:extLst>
              <a:ext uri="{FF2B5EF4-FFF2-40B4-BE49-F238E27FC236}">
                <a16:creationId xmlns:a16="http://schemas.microsoft.com/office/drawing/2014/main" id="{93E77F9E-1DBF-CE31-CB97-569068C62A9C}"/>
              </a:ext>
            </a:extLst>
          </p:cNvPr>
          <p:cNvSpPr txBox="1"/>
          <p:nvPr/>
        </p:nvSpPr>
        <p:spPr>
          <a:xfrm>
            <a:off x="7851096" y="1183505"/>
            <a:ext cx="2874894" cy="261610"/>
          </a:xfrm>
          <a:prstGeom prst="rect">
            <a:avLst/>
          </a:prstGeom>
          <a:noFill/>
        </p:spPr>
        <p:txBody>
          <a:bodyPr wrap="square">
            <a:spAutoFit/>
          </a:bodyPr>
          <a:lstStyle/>
          <a:p>
            <a:r>
              <a:rPr lang="en-US" sz="1100" dirty="0">
                <a:hlinkClick r:id="rId4"/>
              </a:rPr>
              <a:t>NASA PACE - Gallery (oceansciences.org)</a:t>
            </a:r>
            <a:endParaRPr lang="en-US" sz="1100" dirty="0"/>
          </a:p>
        </p:txBody>
      </p:sp>
      <p:pic>
        <p:nvPicPr>
          <p:cNvPr id="6" name="Picture 5" descr="PACE spacecraft with labeled orientations.">
            <a:extLst>
              <a:ext uri="{FF2B5EF4-FFF2-40B4-BE49-F238E27FC236}">
                <a16:creationId xmlns:a16="http://schemas.microsoft.com/office/drawing/2014/main" id="{4BB472C5-B166-5CD3-2F28-93FE077F00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1592" y="3874132"/>
            <a:ext cx="3309856" cy="2384028"/>
          </a:xfrm>
          <a:prstGeom prst="rect">
            <a:avLst/>
          </a:prstGeom>
          <a:noFill/>
          <a:ln>
            <a:noFill/>
          </a:ln>
        </p:spPr>
      </p:pic>
      <p:pic>
        <p:nvPicPr>
          <p:cNvPr id="7" name="Picture 6" descr="Spacecraft front section without access panel to show the tank location.">
            <a:extLst>
              <a:ext uri="{FF2B5EF4-FFF2-40B4-BE49-F238E27FC236}">
                <a16:creationId xmlns:a16="http://schemas.microsoft.com/office/drawing/2014/main" id="{B6CC935C-0F90-47BE-105E-EEE168C605F9}"/>
              </a:ext>
            </a:extLst>
          </p:cNvPr>
          <p:cNvPicPr>
            <a:picLocks noChangeAspect="1"/>
          </p:cNvPicPr>
          <p:nvPr/>
        </p:nvPicPr>
        <p:blipFill>
          <a:blip r:embed="rId6">
            <a:extLst>
              <a:ext uri="{28A0092B-C50C-407E-A947-70E740481C1C}">
                <a14:useLocalDpi xmlns:a14="http://schemas.microsoft.com/office/drawing/2010/main" val="0"/>
              </a:ext>
            </a:extLst>
          </a:blip>
          <a:srcRect l="14586" t="19147"/>
          <a:stretch>
            <a:fillRect/>
          </a:stretch>
        </p:blipFill>
        <p:spPr bwMode="auto">
          <a:xfrm>
            <a:off x="9709908" y="3904142"/>
            <a:ext cx="2067225" cy="2354018"/>
          </a:xfrm>
          <a:prstGeom prst="rect">
            <a:avLst/>
          </a:prstGeom>
          <a:noFill/>
          <a:ln>
            <a:noFill/>
          </a:ln>
        </p:spPr>
      </p:pic>
      <p:sp>
        <p:nvSpPr>
          <p:cNvPr id="5" name="Slide Number Placeholder 4">
            <a:extLst>
              <a:ext uri="{FF2B5EF4-FFF2-40B4-BE49-F238E27FC236}">
                <a16:creationId xmlns:a16="http://schemas.microsoft.com/office/drawing/2014/main" id="{E1C8E6FA-769E-63C5-9977-D4D3D7C36D53}"/>
              </a:ext>
            </a:extLst>
          </p:cNvPr>
          <p:cNvSpPr>
            <a:spLocks noGrp="1"/>
          </p:cNvSpPr>
          <p:nvPr>
            <p:ph type="sldNum" sz="quarter" idx="11"/>
          </p:nvPr>
        </p:nvSpPr>
        <p:spPr/>
        <p:txBody>
          <a:bodyPr/>
          <a:lstStyle/>
          <a:p>
            <a:pPr>
              <a:defRPr/>
            </a:pPr>
            <a:fld id="{8671A67E-FBE4-4EE7-828C-3E1E89AD3382}" type="slidenum">
              <a:rPr lang="en-US" smtClean="0"/>
              <a:pPr>
                <a:defRPr/>
              </a:pPr>
              <a:t>4</a:t>
            </a:fld>
            <a:endParaRPr lang="en-US"/>
          </a:p>
        </p:txBody>
      </p:sp>
      <p:sp>
        <p:nvSpPr>
          <p:cNvPr id="4" name="Footer Placeholder 3">
            <a:extLst>
              <a:ext uri="{FF2B5EF4-FFF2-40B4-BE49-F238E27FC236}">
                <a16:creationId xmlns:a16="http://schemas.microsoft.com/office/drawing/2014/main" id="{F50E065D-6255-DBAE-3AE9-4C2DBC7B61BF}"/>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extLst>
      <p:ext uri="{BB962C8B-B14F-4D97-AF65-F5344CB8AC3E}">
        <p14:creationId xmlns:p14="http://schemas.microsoft.com/office/powerpoint/2010/main" val="89675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36E9-4DDF-8383-35DB-9CEA4DBCE936}"/>
              </a:ext>
            </a:extLst>
          </p:cNvPr>
          <p:cNvSpPr>
            <a:spLocks noGrp="1"/>
          </p:cNvSpPr>
          <p:nvPr>
            <p:ph type="title"/>
          </p:nvPr>
        </p:nvSpPr>
        <p:spPr>
          <a:xfrm>
            <a:off x="359122" y="418134"/>
            <a:ext cx="8268044" cy="760412"/>
          </a:xfrm>
        </p:spPr>
        <p:txBody>
          <a:bodyPr/>
          <a:lstStyle/>
          <a:p>
            <a:r>
              <a:rPr lang="en-US" dirty="0"/>
              <a:t>Orbital Debris Environment and Impact Risk</a:t>
            </a:r>
          </a:p>
        </p:txBody>
      </p:sp>
      <p:sp>
        <p:nvSpPr>
          <p:cNvPr id="10" name="Content Placeholder 2">
            <a:extLst>
              <a:ext uri="{FF2B5EF4-FFF2-40B4-BE49-F238E27FC236}">
                <a16:creationId xmlns:a16="http://schemas.microsoft.com/office/drawing/2014/main" id="{D5713E10-D7D9-5281-DB40-DF5534874838}"/>
              </a:ext>
            </a:extLst>
          </p:cNvPr>
          <p:cNvSpPr txBox="1">
            <a:spLocks/>
          </p:cNvSpPr>
          <p:nvPr/>
        </p:nvSpPr>
        <p:spPr bwMode="auto">
          <a:xfrm>
            <a:off x="332798" y="1418221"/>
            <a:ext cx="3696795" cy="15601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69863" indent="-169863" algn="l" rtl="0" eaLnBrk="0" fontAlgn="base" hangingPunct="0">
              <a:spcBef>
                <a:spcPct val="20000"/>
              </a:spcBef>
              <a:spcAft>
                <a:spcPct val="0"/>
              </a:spcAft>
              <a:buClr>
                <a:srgbClr val="84C134"/>
              </a:buClr>
              <a:buChar char="•"/>
              <a:defRPr sz="2600">
                <a:solidFill>
                  <a:schemeClr val="tx1"/>
                </a:solidFill>
                <a:latin typeface="+mn-lt"/>
                <a:ea typeface="+mn-ea"/>
                <a:cs typeface="+mn-cs"/>
              </a:defRPr>
            </a:lvl1pPr>
            <a:lvl2pPr marL="398463" indent="-228600" algn="l" rtl="0" eaLnBrk="0" fontAlgn="base" hangingPunct="0">
              <a:spcBef>
                <a:spcPct val="20000"/>
              </a:spcBef>
              <a:spcAft>
                <a:spcPct val="0"/>
              </a:spcAft>
              <a:buClr>
                <a:srgbClr val="84C134"/>
              </a:buClr>
              <a:buChar char="–"/>
              <a:defRPr sz="2200">
                <a:solidFill>
                  <a:schemeClr val="tx1"/>
                </a:solidFill>
                <a:latin typeface="+mn-lt"/>
                <a:ea typeface="+mn-ea"/>
              </a:defRPr>
            </a:lvl2pPr>
            <a:lvl3pPr marL="511175" indent="-169863" algn="l" rtl="0" eaLnBrk="0" fontAlgn="base" hangingPunct="0">
              <a:spcBef>
                <a:spcPct val="20000"/>
              </a:spcBef>
              <a:spcAft>
                <a:spcPct val="0"/>
              </a:spcAft>
              <a:buClr>
                <a:srgbClr val="84C134"/>
              </a:buClr>
              <a:buChar char="•"/>
              <a:defRPr>
                <a:solidFill>
                  <a:schemeClr val="tx1"/>
                </a:solidFill>
                <a:latin typeface="+mn-lt"/>
                <a:ea typeface="+mn-ea"/>
              </a:defRPr>
            </a:lvl3pPr>
            <a:lvl4pPr marL="682625" indent="-227013" algn="l" rtl="0" eaLnBrk="0" fontAlgn="base" hangingPunct="0">
              <a:spcBef>
                <a:spcPct val="20000"/>
              </a:spcBef>
              <a:spcAft>
                <a:spcPct val="0"/>
              </a:spcAft>
              <a:buClr>
                <a:srgbClr val="84C134"/>
              </a:buClr>
              <a:buChar char="–"/>
              <a:defRPr>
                <a:solidFill>
                  <a:schemeClr val="tx1"/>
                </a:solidFill>
                <a:latin typeface="+mn-lt"/>
                <a:ea typeface="+mn-ea"/>
              </a:defRPr>
            </a:lvl4pPr>
            <a:lvl5pPr marL="795338" indent="-169863" algn="l" rtl="0" eaLnBrk="0" fontAlgn="base" hangingPunct="0">
              <a:spcBef>
                <a:spcPct val="20000"/>
              </a:spcBef>
              <a:spcAft>
                <a:spcPct val="0"/>
              </a:spcAft>
              <a:buClr>
                <a:srgbClr val="84C134"/>
              </a:buClr>
              <a:buChar char="»"/>
              <a:defRPr>
                <a:solidFill>
                  <a:schemeClr val="tx1"/>
                </a:solidFill>
                <a:latin typeface="+mn-lt"/>
                <a:ea typeface="+mn-ea"/>
              </a:defRPr>
            </a:lvl5pPr>
            <a:lvl6pPr marL="1658938" indent="-176213" algn="l" rtl="0" fontAlgn="base">
              <a:spcBef>
                <a:spcPct val="20000"/>
              </a:spcBef>
              <a:spcAft>
                <a:spcPct val="0"/>
              </a:spcAft>
              <a:buClr>
                <a:srgbClr val="45ADE3"/>
              </a:buClr>
              <a:buChar char="»"/>
              <a:defRPr>
                <a:solidFill>
                  <a:schemeClr val="tx1"/>
                </a:solidFill>
                <a:latin typeface="+mn-lt"/>
                <a:ea typeface="+mn-ea"/>
              </a:defRPr>
            </a:lvl6pPr>
            <a:lvl7pPr marL="2116138" indent="-176213" algn="l" rtl="0" fontAlgn="base">
              <a:spcBef>
                <a:spcPct val="20000"/>
              </a:spcBef>
              <a:spcAft>
                <a:spcPct val="0"/>
              </a:spcAft>
              <a:buClr>
                <a:srgbClr val="45ADE3"/>
              </a:buClr>
              <a:buChar char="»"/>
              <a:defRPr>
                <a:solidFill>
                  <a:schemeClr val="tx1"/>
                </a:solidFill>
                <a:latin typeface="+mn-lt"/>
                <a:ea typeface="+mn-ea"/>
              </a:defRPr>
            </a:lvl7pPr>
            <a:lvl8pPr marL="2573338" indent="-176213" algn="l" rtl="0" fontAlgn="base">
              <a:spcBef>
                <a:spcPct val="20000"/>
              </a:spcBef>
              <a:spcAft>
                <a:spcPct val="0"/>
              </a:spcAft>
              <a:buClr>
                <a:srgbClr val="45ADE3"/>
              </a:buClr>
              <a:buChar char="»"/>
              <a:defRPr>
                <a:solidFill>
                  <a:schemeClr val="tx1"/>
                </a:solidFill>
                <a:latin typeface="+mn-lt"/>
                <a:ea typeface="+mn-ea"/>
              </a:defRPr>
            </a:lvl8pPr>
            <a:lvl9pPr marL="3030538" indent="-176213" algn="l" rtl="0" fontAlgn="base">
              <a:spcBef>
                <a:spcPct val="20000"/>
              </a:spcBef>
              <a:spcAft>
                <a:spcPct val="0"/>
              </a:spcAft>
              <a:buClr>
                <a:srgbClr val="45ADE3"/>
              </a:buClr>
              <a:buChar char="»"/>
              <a:defRPr>
                <a:solidFill>
                  <a:schemeClr val="tx1"/>
                </a:solidFill>
                <a:latin typeface="+mn-lt"/>
                <a:ea typeface="+mn-ea"/>
              </a:defRPr>
            </a:lvl9pPr>
          </a:lstStyle>
          <a:p>
            <a:r>
              <a:rPr lang="en-US" sz="2000" dirty="0"/>
              <a:t>The ORDEM 3.2 plot of the orbital debris environment at the PACE operational orbit, year 2024, shows h</a:t>
            </a:r>
            <a:r>
              <a:rPr lang="en-US" sz="2000" kern="0" dirty="0"/>
              <a:t>ighest flux at ram (velocity vector) and port/starboard sides  (+/- Y).</a:t>
            </a:r>
          </a:p>
        </p:txBody>
      </p:sp>
      <p:pic>
        <p:nvPicPr>
          <p:cNvPr id="6" name="Content Placeholder 5" descr="Max showing the relative orbital debris flux around the PACE spacecraft in operational orbit.">
            <a:extLst>
              <a:ext uri="{FF2B5EF4-FFF2-40B4-BE49-F238E27FC236}">
                <a16:creationId xmlns:a16="http://schemas.microsoft.com/office/drawing/2014/main" id="{833B73CF-1CE5-2088-BD3E-A9AE457E2C5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74771" y="1355076"/>
            <a:ext cx="5910621" cy="3249976"/>
          </a:xfrm>
          <a:prstGeom prst="rect">
            <a:avLst/>
          </a:prstGeom>
          <a:noFill/>
          <a:ln>
            <a:noFill/>
          </a:ln>
        </p:spPr>
      </p:pic>
      <p:sp>
        <p:nvSpPr>
          <p:cNvPr id="3" name="TextBox 2">
            <a:extLst>
              <a:ext uri="{FF2B5EF4-FFF2-40B4-BE49-F238E27FC236}">
                <a16:creationId xmlns:a16="http://schemas.microsoft.com/office/drawing/2014/main" id="{8B7E5B6B-2298-4E4B-9039-0DD492C040E6}"/>
              </a:ext>
            </a:extLst>
          </p:cNvPr>
          <p:cNvSpPr txBox="1"/>
          <p:nvPr/>
        </p:nvSpPr>
        <p:spPr>
          <a:xfrm>
            <a:off x="10385425" y="1610546"/>
            <a:ext cx="830425" cy="276999"/>
          </a:xfrm>
          <a:prstGeom prst="rect">
            <a:avLst/>
          </a:prstGeom>
          <a:noFill/>
        </p:spPr>
        <p:txBody>
          <a:bodyPr wrap="square" rtlCol="0">
            <a:spAutoFit/>
          </a:bodyPr>
          <a:lstStyle/>
          <a:p>
            <a:r>
              <a:rPr lang="en-US" sz="1200" dirty="0">
                <a:solidFill>
                  <a:srgbClr val="FF0000"/>
                </a:solidFill>
              </a:rPr>
              <a:t>High flux</a:t>
            </a:r>
          </a:p>
        </p:txBody>
      </p:sp>
      <p:sp>
        <p:nvSpPr>
          <p:cNvPr id="7" name="TextBox 6">
            <a:extLst>
              <a:ext uri="{FF2B5EF4-FFF2-40B4-BE49-F238E27FC236}">
                <a16:creationId xmlns:a16="http://schemas.microsoft.com/office/drawing/2014/main" id="{816C374E-31FD-1A6A-5FE5-17F4B3AB378C}"/>
              </a:ext>
            </a:extLst>
          </p:cNvPr>
          <p:cNvSpPr txBox="1"/>
          <p:nvPr/>
        </p:nvSpPr>
        <p:spPr>
          <a:xfrm>
            <a:off x="10285392" y="4150859"/>
            <a:ext cx="830425" cy="276999"/>
          </a:xfrm>
          <a:prstGeom prst="rect">
            <a:avLst/>
          </a:prstGeom>
          <a:noFill/>
        </p:spPr>
        <p:txBody>
          <a:bodyPr wrap="square" rtlCol="0">
            <a:spAutoFit/>
          </a:bodyPr>
          <a:lstStyle/>
          <a:p>
            <a:r>
              <a:rPr lang="en-US" sz="1200" dirty="0">
                <a:solidFill>
                  <a:srgbClr val="0070C0"/>
                </a:solidFill>
              </a:rPr>
              <a:t>Low flux</a:t>
            </a:r>
          </a:p>
        </p:txBody>
      </p:sp>
      <p:sp>
        <p:nvSpPr>
          <p:cNvPr id="8" name="Content Placeholder 2">
            <a:extLst>
              <a:ext uri="{FF2B5EF4-FFF2-40B4-BE49-F238E27FC236}">
                <a16:creationId xmlns:a16="http://schemas.microsoft.com/office/drawing/2014/main" id="{F97DFAF2-448B-6EB6-E20C-09BD04740605}"/>
              </a:ext>
            </a:extLst>
          </p:cNvPr>
          <p:cNvSpPr txBox="1">
            <a:spLocks/>
          </p:cNvSpPr>
          <p:nvPr/>
        </p:nvSpPr>
        <p:spPr bwMode="auto">
          <a:xfrm>
            <a:off x="831296" y="4734086"/>
            <a:ext cx="10529408" cy="156016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169863" indent="-169863" algn="l" rtl="0" eaLnBrk="0" fontAlgn="base" hangingPunct="0">
              <a:spcBef>
                <a:spcPct val="20000"/>
              </a:spcBef>
              <a:spcAft>
                <a:spcPct val="0"/>
              </a:spcAft>
              <a:buClr>
                <a:srgbClr val="84C134"/>
              </a:buClr>
              <a:buChar char="•"/>
              <a:defRPr sz="2600">
                <a:solidFill>
                  <a:schemeClr val="tx1"/>
                </a:solidFill>
                <a:latin typeface="+mn-lt"/>
                <a:ea typeface="+mn-ea"/>
                <a:cs typeface="+mn-cs"/>
              </a:defRPr>
            </a:lvl1pPr>
            <a:lvl2pPr marL="398463" indent="-228600" algn="l" rtl="0" eaLnBrk="0" fontAlgn="base" hangingPunct="0">
              <a:spcBef>
                <a:spcPct val="20000"/>
              </a:spcBef>
              <a:spcAft>
                <a:spcPct val="0"/>
              </a:spcAft>
              <a:buClr>
                <a:srgbClr val="84C134"/>
              </a:buClr>
              <a:buChar char="–"/>
              <a:defRPr sz="2200">
                <a:solidFill>
                  <a:schemeClr val="tx1"/>
                </a:solidFill>
                <a:latin typeface="+mn-lt"/>
                <a:ea typeface="+mn-ea"/>
              </a:defRPr>
            </a:lvl2pPr>
            <a:lvl3pPr marL="511175" indent="-169863" algn="l" rtl="0" eaLnBrk="0" fontAlgn="base" hangingPunct="0">
              <a:spcBef>
                <a:spcPct val="20000"/>
              </a:spcBef>
              <a:spcAft>
                <a:spcPct val="0"/>
              </a:spcAft>
              <a:buClr>
                <a:srgbClr val="84C134"/>
              </a:buClr>
              <a:buChar char="•"/>
              <a:defRPr>
                <a:solidFill>
                  <a:schemeClr val="tx1"/>
                </a:solidFill>
                <a:latin typeface="+mn-lt"/>
                <a:ea typeface="+mn-ea"/>
              </a:defRPr>
            </a:lvl3pPr>
            <a:lvl4pPr marL="682625" indent="-227013" algn="l" rtl="0" eaLnBrk="0" fontAlgn="base" hangingPunct="0">
              <a:spcBef>
                <a:spcPct val="20000"/>
              </a:spcBef>
              <a:spcAft>
                <a:spcPct val="0"/>
              </a:spcAft>
              <a:buClr>
                <a:srgbClr val="84C134"/>
              </a:buClr>
              <a:buChar char="–"/>
              <a:defRPr>
                <a:solidFill>
                  <a:schemeClr val="tx1"/>
                </a:solidFill>
                <a:latin typeface="+mn-lt"/>
                <a:ea typeface="+mn-ea"/>
              </a:defRPr>
            </a:lvl4pPr>
            <a:lvl5pPr marL="795338" indent="-169863" algn="l" rtl="0" eaLnBrk="0" fontAlgn="base" hangingPunct="0">
              <a:spcBef>
                <a:spcPct val="20000"/>
              </a:spcBef>
              <a:spcAft>
                <a:spcPct val="0"/>
              </a:spcAft>
              <a:buClr>
                <a:srgbClr val="84C134"/>
              </a:buClr>
              <a:buChar char="»"/>
              <a:defRPr>
                <a:solidFill>
                  <a:schemeClr val="tx1"/>
                </a:solidFill>
                <a:latin typeface="+mn-lt"/>
                <a:ea typeface="+mn-ea"/>
              </a:defRPr>
            </a:lvl5pPr>
            <a:lvl6pPr marL="1658938" indent="-176213" algn="l" rtl="0" fontAlgn="base">
              <a:spcBef>
                <a:spcPct val="20000"/>
              </a:spcBef>
              <a:spcAft>
                <a:spcPct val="0"/>
              </a:spcAft>
              <a:buClr>
                <a:srgbClr val="45ADE3"/>
              </a:buClr>
              <a:buChar char="»"/>
              <a:defRPr>
                <a:solidFill>
                  <a:schemeClr val="tx1"/>
                </a:solidFill>
                <a:latin typeface="+mn-lt"/>
                <a:ea typeface="+mn-ea"/>
              </a:defRPr>
            </a:lvl6pPr>
            <a:lvl7pPr marL="2116138" indent="-176213" algn="l" rtl="0" fontAlgn="base">
              <a:spcBef>
                <a:spcPct val="20000"/>
              </a:spcBef>
              <a:spcAft>
                <a:spcPct val="0"/>
              </a:spcAft>
              <a:buClr>
                <a:srgbClr val="45ADE3"/>
              </a:buClr>
              <a:buChar char="»"/>
              <a:defRPr>
                <a:solidFill>
                  <a:schemeClr val="tx1"/>
                </a:solidFill>
                <a:latin typeface="+mn-lt"/>
                <a:ea typeface="+mn-ea"/>
              </a:defRPr>
            </a:lvl7pPr>
            <a:lvl8pPr marL="2573338" indent="-176213" algn="l" rtl="0" fontAlgn="base">
              <a:spcBef>
                <a:spcPct val="20000"/>
              </a:spcBef>
              <a:spcAft>
                <a:spcPct val="0"/>
              </a:spcAft>
              <a:buClr>
                <a:srgbClr val="45ADE3"/>
              </a:buClr>
              <a:buChar char="»"/>
              <a:defRPr>
                <a:solidFill>
                  <a:schemeClr val="tx1"/>
                </a:solidFill>
                <a:latin typeface="+mn-lt"/>
                <a:ea typeface="+mn-ea"/>
              </a:defRPr>
            </a:lvl8pPr>
            <a:lvl9pPr marL="3030538" indent="-176213" algn="l" rtl="0" fontAlgn="base">
              <a:spcBef>
                <a:spcPct val="20000"/>
              </a:spcBef>
              <a:spcAft>
                <a:spcPct val="0"/>
              </a:spcAft>
              <a:buClr>
                <a:srgbClr val="45ADE3"/>
              </a:buClr>
              <a:buChar char="»"/>
              <a:defRPr>
                <a:solidFill>
                  <a:schemeClr val="tx1"/>
                </a:solidFill>
                <a:latin typeface="+mn-lt"/>
                <a:ea typeface="+mn-ea"/>
              </a:defRPr>
            </a:lvl9pPr>
          </a:lstStyle>
          <a:p>
            <a:r>
              <a:rPr lang="en-US" sz="1800" kern="0" dirty="0"/>
              <a:t>NASA-STD-8719.14C, </a:t>
            </a:r>
            <a:r>
              <a:rPr lang="en-US" sz="1800" i="1" kern="0" dirty="0"/>
              <a:t>Process for Limiting Orbital Debris</a:t>
            </a:r>
            <a:r>
              <a:rPr lang="en-US" sz="1800" kern="0" dirty="0"/>
              <a:t>, Requirement 4.5-2.  Limiting debris generated by collisions with small objects when operating in Earth orbit:  For each spacecraft, the program or project shall demonstrate that, during the mission of the spacecraft, </a:t>
            </a:r>
            <a:r>
              <a:rPr lang="en-US" sz="1800" kern="0" dirty="0">
                <a:solidFill>
                  <a:srgbClr val="0000CC"/>
                </a:solidFill>
              </a:rPr>
              <a:t>the probability of accidental collision with orbital debris and meteoroids sufficient to prevent compliance with the applicable postmission disposal maneuver requirements is less than 0.01. </a:t>
            </a:r>
          </a:p>
        </p:txBody>
      </p:sp>
      <p:sp>
        <p:nvSpPr>
          <p:cNvPr id="5" name="Slide Number Placeholder 4">
            <a:extLst>
              <a:ext uri="{FF2B5EF4-FFF2-40B4-BE49-F238E27FC236}">
                <a16:creationId xmlns:a16="http://schemas.microsoft.com/office/drawing/2014/main" id="{37A073B4-4BCF-98EC-42E6-571E69B8EDF5}"/>
              </a:ext>
            </a:extLst>
          </p:cNvPr>
          <p:cNvSpPr>
            <a:spLocks noGrp="1"/>
          </p:cNvSpPr>
          <p:nvPr>
            <p:ph type="sldNum" sz="quarter" idx="11"/>
          </p:nvPr>
        </p:nvSpPr>
        <p:spPr/>
        <p:txBody>
          <a:bodyPr/>
          <a:lstStyle/>
          <a:p>
            <a:pPr>
              <a:defRPr/>
            </a:pPr>
            <a:fld id="{8671A67E-FBE4-4EE7-828C-3E1E89AD3382}" type="slidenum">
              <a:rPr lang="en-US" smtClean="0"/>
              <a:pPr>
                <a:defRPr/>
              </a:pPr>
              <a:t>5</a:t>
            </a:fld>
            <a:endParaRPr lang="en-US"/>
          </a:p>
        </p:txBody>
      </p:sp>
      <p:sp>
        <p:nvSpPr>
          <p:cNvPr id="4" name="Footer Placeholder 3">
            <a:extLst>
              <a:ext uri="{FF2B5EF4-FFF2-40B4-BE49-F238E27FC236}">
                <a16:creationId xmlns:a16="http://schemas.microsoft.com/office/drawing/2014/main" id="{23D97811-3CF1-EAEC-8E8D-0C654E72E594}"/>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extLst>
      <p:ext uri="{BB962C8B-B14F-4D97-AF65-F5344CB8AC3E}">
        <p14:creationId xmlns:p14="http://schemas.microsoft.com/office/powerpoint/2010/main" val="476654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266A-C1B9-092E-18A2-C04C254B15EE}"/>
              </a:ext>
            </a:extLst>
          </p:cNvPr>
          <p:cNvSpPr>
            <a:spLocks noGrp="1"/>
          </p:cNvSpPr>
          <p:nvPr>
            <p:ph type="title"/>
          </p:nvPr>
        </p:nvSpPr>
        <p:spPr/>
        <p:txBody>
          <a:bodyPr/>
          <a:lstStyle/>
          <a:p>
            <a:r>
              <a:rPr lang="en-US" dirty="0"/>
              <a:t>2019 Tank HVI Damage Assessment</a:t>
            </a:r>
          </a:p>
        </p:txBody>
      </p:sp>
      <p:sp>
        <p:nvSpPr>
          <p:cNvPr id="3" name="Content Placeholder 2">
            <a:extLst>
              <a:ext uri="{FF2B5EF4-FFF2-40B4-BE49-F238E27FC236}">
                <a16:creationId xmlns:a16="http://schemas.microsoft.com/office/drawing/2014/main" id="{F1989CDA-93D4-9B7A-7CAF-8EAFEC829F8A}"/>
              </a:ext>
            </a:extLst>
          </p:cNvPr>
          <p:cNvSpPr>
            <a:spLocks noGrp="1"/>
          </p:cNvSpPr>
          <p:nvPr>
            <p:ph idx="1"/>
          </p:nvPr>
        </p:nvSpPr>
        <p:spPr>
          <a:xfrm>
            <a:off x="315384" y="1371782"/>
            <a:ext cx="11214007" cy="4283787"/>
          </a:xfrm>
        </p:spPr>
        <p:txBody>
          <a:bodyPr/>
          <a:lstStyle/>
          <a:p>
            <a:r>
              <a:rPr lang="en-GB" sz="2000" dirty="0">
                <a:latin typeface="Calibri" panose="020F0502020204030204" pitchFamily="34" charset="0"/>
                <a:ea typeface="Times" panose="02020603050405020304" pitchFamily="18" charset="0"/>
              </a:rPr>
              <a:t>Pressurized vessels present a challenge for hypervelocity impact (HVI) tests because of their potential to fail catastrophically and to damage adjacent components and structures.  </a:t>
            </a:r>
          </a:p>
          <a:p>
            <a:endParaRPr lang="en-GB" sz="2000" dirty="0">
              <a:latin typeface="Calibri" panose="020F0502020204030204" pitchFamily="34" charset="0"/>
              <a:ea typeface="Times" panose="02020603050405020304" pitchFamily="18" charset="0"/>
            </a:endParaRPr>
          </a:p>
          <a:p>
            <a:r>
              <a:rPr lang="en-GB" sz="2000" dirty="0">
                <a:latin typeface="Calibri" panose="020F0502020204030204" pitchFamily="34" charset="0"/>
                <a:ea typeface="Times" panose="02020603050405020304" pitchFamily="18" charset="0"/>
              </a:rPr>
              <a:t>Since the Apollo era, pressurized tanks have been designed for a penetration depth that should not exceed 25% of the tank wall thickness. For conservatism, the common practice is to limit the penetration depth to 20% of the Tank wall thickness. This makes the Tank particularly vulnerable to micrometeoroids and orbital debris (MMOD) impacts in HVI simulations.</a:t>
            </a:r>
          </a:p>
          <a:p>
            <a:endParaRPr lang="en-GB" sz="2000" dirty="0">
              <a:latin typeface="Calibri" panose="020F0502020204030204" pitchFamily="34" charset="0"/>
              <a:ea typeface="Times" panose="02020603050405020304" pitchFamily="18" charset="0"/>
            </a:endParaRPr>
          </a:p>
          <a:p>
            <a:r>
              <a:rPr lang="en-GB" sz="2000" dirty="0">
                <a:latin typeface="Calibri" panose="020F0502020204030204" pitchFamily="34" charset="0"/>
              </a:rPr>
              <a:t>The original assessment of all reentry-critical components was completed in 2019 using the Bumper3-Sat hypervelocity impact simulation tool. To achieve a total spacecraft risk of less than 0.01, several components were reinforced with typical Whipple shields. </a:t>
            </a:r>
          </a:p>
          <a:p>
            <a:pPr lvl="1"/>
            <a:r>
              <a:rPr lang="en-GB" sz="2000" dirty="0">
                <a:latin typeface="Calibri" panose="020F0502020204030204" pitchFamily="34" charset="0"/>
              </a:rPr>
              <a:t>The tank ram section was reinforced using a Stuffed Whipple Shield (SWS) adapted for robotic spacecraft. This is the only option that reduced the dome risk to less than 0.001, leaving enough margin for other components in need of protection.</a:t>
            </a:r>
          </a:p>
          <a:p>
            <a:pPr marL="0" indent="0">
              <a:buNone/>
            </a:pPr>
            <a:endParaRPr lang="en-US" sz="1600" dirty="0">
              <a:latin typeface="Calibri" panose="020F0502020204030204" pitchFamily="34" charset="0"/>
            </a:endParaRPr>
          </a:p>
        </p:txBody>
      </p:sp>
      <p:sp>
        <p:nvSpPr>
          <p:cNvPr id="4" name="Footer Placeholder 3">
            <a:extLst>
              <a:ext uri="{FF2B5EF4-FFF2-40B4-BE49-F238E27FC236}">
                <a16:creationId xmlns:a16="http://schemas.microsoft.com/office/drawing/2014/main" id="{511F05B6-2A1A-EC23-FD48-69B1789A55FC}"/>
              </a:ext>
            </a:extLst>
          </p:cNvPr>
          <p:cNvSpPr>
            <a:spLocks noGrp="1"/>
          </p:cNvSpPr>
          <p:nvPr>
            <p:ph type="ftr" sz="quarter" idx="10"/>
          </p:nvPr>
        </p:nvSpPr>
        <p:spPr/>
        <p:txBody>
          <a:body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
        <p:nvSpPr>
          <p:cNvPr id="5" name="Slide Number Placeholder 4">
            <a:extLst>
              <a:ext uri="{FF2B5EF4-FFF2-40B4-BE49-F238E27FC236}">
                <a16:creationId xmlns:a16="http://schemas.microsoft.com/office/drawing/2014/main" id="{11EE809A-F151-FBAC-5D57-401D1C7CF9BC}"/>
              </a:ext>
            </a:extLst>
          </p:cNvPr>
          <p:cNvSpPr>
            <a:spLocks noGrp="1"/>
          </p:cNvSpPr>
          <p:nvPr>
            <p:ph type="sldNum" sz="quarter" idx="11"/>
          </p:nvPr>
        </p:nvSpPr>
        <p:spPr/>
        <p:txBody>
          <a:bodyPr/>
          <a:lstStyle/>
          <a:p>
            <a:pPr>
              <a:defRPr/>
            </a:pPr>
            <a:fld id="{8671A67E-FBE4-4EE7-828C-3E1E89AD3382}" type="slidenum">
              <a:rPr lang="en-US" smtClean="0"/>
              <a:pPr>
                <a:defRPr/>
              </a:pPr>
              <a:t>6</a:t>
            </a:fld>
            <a:endParaRPr lang="en-US"/>
          </a:p>
        </p:txBody>
      </p:sp>
    </p:spTree>
    <p:extLst>
      <p:ext uri="{BB962C8B-B14F-4D97-AF65-F5344CB8AC3E}">
        <p14:creationId xmlns:p14="http://schemas.microsoft.com/office/powerpoint/2010/main" val="21451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3AEBE7C-72D1-52D2-AC9F-2F16C249353A}"/>
              </a:ext>
            </a:extLst>
          </p:cNvPr>
          <p:cNvSpPr txBox="1">
            <a:spLocks noGrp="1"/>
          </p:cNvSpPr>
          <p:nvPr>
            <p:ph type="title"/>
          </p:nvPr>
        </p:nvSpPr>
        <p:spPr bwMode="auto">
          <a:xfrm>
            <a:off x="407374" y="359490"/>
            <a:ext cx="8596312" cy="760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800" b="1">
                <a:solidFill>
                  <a:srgbClr val="84C134"/>
                </a:solidFill>
                <a:latin typeface="+mj-lt"/>
                <a:ea typeface="+mj-ea"/>
                <a:cs typeface="+mj-cs"/>
              </a:defRPr>
            </a:lvl1pPr>
            <a:lvl2pPr algn="l" rtl="0" eaLnBrk="0" fontAlgn="base" hangingPunct="0">
              <a:lnSpc>
                <a:spcPct val="90000"/>
              </a:lnSpc>
              <a:spcBef>
                <a:spcPct val="0"/>
              </a:spcBef>
              <a:spcAft>
                <a:spcPct val="0"/>
              </a:spcAft>
              <a:defRPr sz="2800" b="1">
                <a:solidFill>
                  <a:srgbClr val="84C134"/>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2800" b="1">
                <a:solidFill>
                  <a:srgbClr val="84C134"/>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2800" b="1">
                <a:solidFill>
                  <a:srgbClr val="84C134"/>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2800" b="1">
                <a:solidFill>
                  <a:srgbClr val="84C134"/>
                </a:solidFill>
                <a:latin typeface="Arial" pitchFamily="-111" charset="0"/>
                <a:ea typeface="ＭＳ Ｐゴシック" pitchFamily="-111" charset="-128"/>
                <a:cs typeface="ＭＳ Ｐゴシック" pitchFamily="-111" charset="-128"/>
              </a:defRPr>
            </a:lvl5pPr>
            <a:lvl6pPr marL="4572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6pPr>
            <a:lvl7pPr marL="9144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7pPr>
            <a:lvl8pPr marL="13716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8pPr>
            <a:lvl9pPr marL="18288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9pPr>
          </a:lstStyle>
          <a:p>
            <a:r>
              <a:rPr lang="en-US" kern="0" dirty="0"/>
              <a:t>2023 Tank HVI Damage Assessment</a:t>
            </a:r>
          </a:p>
        </p:txBody>
      </p:sp>
      <p:sp>
        <p:nvSpPr>
          <p:cNvPr id="3" name="Content Placeholder 2">
            <a:extLst>
              <a:ext uri="{FF2B5EF4-FFF2-40B4-BE49-F238E27FC236}">
                <a16:creationId xmlns:a16="http://schemas.microsoft.com/office/drawing/2014/main" id="{1D5C57B1-85A3-23F8-09C1-BADCCB2F0378}"/>
              </a:ext>
            </a:extLst>
          </p:cNvPr>
          <p:cNvSpPr>
            <a:spLocks noGrp="1"/>
          </p:cNvSpPr>
          <p:nvPr>
            <p:ph idx="1"/>
          </p:nvPr>
        </p:nvSpPr>
        <p:spPr>
          <a:xfrm>
            <a:off x="407373" y="1276134"/>
            <a:ext cx="10986645" cy="944553"/>
          </a:xfrm>
        </p:spPr>
        <p:txBody>
          <a:bodyPr/>
          <a:lstStyle/>
          <a:p>
            <a:r>
              <a:rPr lang="en-US" sz="1800" dirty="0"/>
              <a:t>By 2023, the original tools (Bumper3-Sat, ORDEM, and MEM) were already updated.  To confirm that the conclusions from the 2019 assessment of the PACE Tank dome remain valid, similar or equivalent simulations were run.</a:t>
            </a:r>
          </a:p>
        </p:txBody>
      </p:sp>
      <p:sp>
        <p:nvSpPr>
          <p:cNvPr id="4" name="Footer Placeholder 3">
            <a:extLst>
              <a:ext uri="{FF2B5EF4-FFF2-40B4-BE49-F238E27FC236}">
                <a16:creationId xmlns:a16="http://schemas.microsoft.com/office/drawing/2014/main" id="{BC08BCA9-05AF-F462-3F37-B28D1D427C3A}"/>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NASA Goddard Space Flight Center</a:t>
            </a:r>
            <a:endParaRPr lang="en-US" dirty="0">
              <a:solidFill>
                <a:srgbClr val="FFCE07"/>
              </a:solidFill>
              <a:effectLst>
                <a:outerShdw blurRad="38100" dist="38100" dir="2700000" algn="tl">
                  <a:srgbClr val="C0C0C0"/>
                </a:outerShdw>
              </a:effectLst>
            </a:endParaRPr>
          </a:p>
        </p:txBody>
      </p:sp>
      <p:sp>
        <p:nvSpPr>
          <p:cNvPr id="5" name="Slide Number Placeholder 4">
            <a:extLst>
              <a:ext uri="{FF2B5EF4-FFF2-40B4-BE49-F238E27FC236}">
                <a16:creationId xmlns:a16="http://schemas.microsoft.com/office/drawing/2014/main" id="{5A78CF43-5547-A27A-50DA-ECBA5B609B2F}"/>
              </a:ext>
            </a:extLst>
          </p:cNvPr>
          <p:cNvSpPr>
            <a:spLocks noGrp="1"/>
          </p:cNvSpPr>
          <p:nvPr>
            <p:ph type="sldNum" sz="quarter" idx="11"/>
          </p:nvPr>
        </p:nvSpPr>
        <p:spPr/>
        <p:txBody>
          <a:bodyPr/>
          <a:lstStyle/>
          <a:p>
            <a:pPr>
              <a:defRPr/>
            </a:pPr>
            <a:fld id="{8671A67E-FBE4-4EE7-828C-3E1E89AD3382}" type="slidenum">
              <a:rPr lang="en-US" smtClean="0"/>
              <a:pPr>
                <a:defRPr/>
              </a:pPr>
              <a:t>7</a:t>
            </a:fld>
            <a:endParaRPr lang="en-US"/>
          </a:p>
        </p:txBody>
      </p:sp>
      <p:pic>
        <p:nvPicPr>
          <p:cNvPr id="2" name="Picture 1" descr="Illustration representing four different shield scenarios.">
            <a:extLst>
              <a:ext uri="{FF2B5EF4-FFF2-40B4-BE49-F238E27FC236}">
                <a16:creationId xmlns:a16="http://schemas.microsoft.com/office/drawing/2014/main" id="{3AF03B95-1FD9-6E9B-F98D-28FD6CFCA780}"/>
              </a:ext>
            </a:extLst>
          </p:cNvPr>
          <p:cNvPicPr>
            <a:picLocks noChangeAspect="1"/>
          </p:cNvPicPr>
          <p:nvPr/>
        </p:nvPicPr>
        <p:blipFill>
          <a:blip r:embed="rId2"/>
          <a:stretch>
            <a:fillRect/>
          </a:stretch>
        </p:blipFill>
        <p:spPr>
          <a:xfrm>
            <a:off x="2950389" y="2055765"/>
            <a:ext cx="6069330" cy="2543688"/>
          </a:xfrm>
          <a:prstGeom prst="rect">
            <a:avLst/>
          </a:prstGeom>
        </p:spPr>
      </p:pic>
      <p:sp>
        <p:nvSpPr>
          <p:cNvPr id="7" name="Content Placeholder 2">
            <a:extLst>
              <a:ext uri="{FF2B5EF4-FFF2-40B4-BE49-F238E27FC236}">
                <a16:creationId xmlns:a16="http://schemas.microsoft.com/office/drawing/2014/main" id="{C2ECA48E-30DE-71C1-CBFB-0BE74F8105C4}"/>
              </a:ext>
            </a:extLst>
          </p:cNvPr>
          <p:cNvSpPr txBox="1">
            <a:spLocks/>
          </p:cNvSpPr>
          <p:nvPr/>
        </p:nvSpPr>
        <p:spPr bwMode="auto">
          <a:xfrm>
            <a:off x="1179884" y="4615087"/>
            <a:ext cx="1437667" cy="1185731"/>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169863" indent="-169863" algn="l" rtl="0" eaLnBrk="0" fontAlgn="base" hangingPunct="0">
              <a:spcBef>
                <a:spcPct val="20000"/>
              </a:spcBef>
              <a:spcAft>
                <a:spcPct val="0"/>
              </a:spcAft>
              <a:buClr>
                <a:srgbClr val="84C134"/>
              </a:buClr>
              <a:buChar char="•"/>
              <a:defRPr sz="2600">
                <a:solidFill>
                  <a:schemeClr val="tx1"/>
                </a:solidFill>
                <a:latin typeface="+mn-lt"/>
                <a:ea typeface="+mn-ea"/>
                <a:cs typeface="+mn-cs"/>
              </a:defRPr>
            </a:lvl1pPr>
            <a:lvl2pPr marL="398463" indent="-228600" algn="l" rtl="0" eaLnBrk="0" fontAlgn="base" hangingPunct="0">
              <a:spcBef>
                <a:spcPct val="20000"/>
              </a:spcBef>
              <a:spcAft>
                <a:spcPct val="0"/>
              </a:spcAft>
              <a:buClr>
                <a:srgbClr val="84C134"/>
              </a:buClr>
              <a:buChar char="–"/>
              <a:defRPr sz="2200">
                <a:solidFill>
                  <a:schemeClr val="tx1"/>
                </a:solidFill>
                <a:latin typeface="+mn-lt"/>
                <a:ea typeface="+mn-ea"/>
              </a:defRPr>
            </a:lvl2pPr>
            <a:lvl3pPr marL="511175" indent="-169863" algn="l" rtl="0" eaLnBrk="0" fontAlgn="base" hangingPunct="0">
              <a:spcBef>
                <a:spcPct val="20000"/>
              </a:spcBef>
              <a:spcAft>
                <a:spcPct val="0"/>
              </a:spcAft>
              <a:buClr>
                <a:srgbClr val="84C134"/>
              </a:buClr>
              <a:buChar char="•"/>
              <a:defRPr>
                <a:solidFill>
                  <a:schemeClr val="tx1"/>
                </a:solidFill>
                <a:latin typeface="+mn-lt"/>
                <a:ea typeface="+mn-ea"/>
              </a:defRPr>
            </a:lvl3pPr>
            <a:lvl4pPr marL="682625" indent="-227013" algn="l" rtl="0" eaLnBrk="0" fontAlgn="base" hangingPunct="0">
              <a:spcBef>
                <a:spcPct val="20000"/>
              </a:spcBef>
              <a:spcAft>
                <a:spcPct val="0"/>
              </a:spcAft>
              <a:buClr>
                <a:srgbClr val="84C134"/>
              </a:buClr>
              <a:buChar char="–"/>
              <a:defRPr>
                <a:solidFill>
                  <a:schemeClr val="tx1"/>
                </a:solidFill>
                <a:latin typeface="+mn-lt"/>
                <a:ea typeface="+mn-ea"/>
              </a:defRPr>
            </a:lvl4pPr>
            <a:lvl5pPr marL="795338" indent="-169863" algn="l" rtl="0" eaLnBrk="0" fontAlgn="base" hangingPunct="0">
              <a:spcBef>
                <a:spcPct val="20000"/>
              </a:spcBef>
              <a:spcAft>
                <a:spcPct val="0"/>
              </a:spcAft>
              <a:buClr>
                <a:srgbClr val="84C134"/>
              </a:buClr>
              <a:buChar char="»"/>
              <a:defRPr>
                <a:solidFill>
                  <a:schemeClr val="tx1"/>
                </a:solidFill>
                <a:latin typeface="+mn-lt"/>
                <a:ea typeface="+mn-ea"/>
              </a:defRPr>
            </a:lvl5pPr>
            <a:lvl6pPr marL="1658938" indent="-176213" algn="l" rtl="0" fontAlgn="base">
              <a:spcBef>
                <a:spcPct val="20000"/>
              </a:spcBef>
              <a:spcAft>
                <a:spcPct val="0"/>
              </a:spcAft>
              <a:buClr>
                <a:srgbClr val="45ADE3"/>
              </a:buClr>
              <a:buChar char="»"/>
              <a:defRPr>
                <a:solidFill>
                  <a:schemeClr val="tx1"/>
                </a:solidFill>
                <a:latin typeface="+mn-lt"/>
                <a:ea typeface="+mn-ea"/>
              </a:defRPr>
            </a:lvl6pPr>
            <a:lvl7pPr marL="2116138" indent="-176213" algn="l" rtl="0" fontAlgn="base">
              <a:spcBef>
                <a:spcPct val="20000"/>
              </a:spcBef>
              <a:spcAft>
                <a:spcPct val="0"/>
              </a:spcAft>
              <a:buClr>
                <a:srgbClr val="45ADE3"/>
              </a:buClr>
              <a:buChar char="»"/>
              <a:defRPr>
                <a:solidFill>
                  <a:schemeClr val="tx1"/>
                </a:solidFill>
                <a:latin typeface="+mn-lt"/>
                <a:ea typeface="+mn-ea"/>
              </a:defRPr>
            </a:lvl7pPr>
            <a:lvl8pPr marL="2573338" indent="-176213" algn="l" rtl="0" fontAlgn="base">
              <a:spcBef>
                <a:spcPct val="20000"/>
              </a:spcBef>
              <a:spcAft>
                <a:spcPct val="0"/>
              </a:spcAft>
              <a:buClr>
                <a:srgbClr val="45ADE3"/>
              </a:buClr>
              <a:buChar char="»"/>
              <a:defRPr>
                <a:solidFill>
                  <a:schemeClr val="tx1"/>
                </a:solidFill>
                <a:latin typeface="+mn-lt"/>
                <a:ea typeface="+mn-ea"/>
              </a:defRPr>
            </a:lvl8pPr>
            <a:lvl9pPr marL="3030538" indent="-176213" algn="l" rtl="0" fontAlgn="base">
              <a:spcBef>
                <a:spcPct val="20000"/>
              </a:spcBef>
              <a:spcAft>
                <a:spcPct val="0"/>
              </a:spcAft>
              <a:buClr>
                <a:srgbClr val="45ADE3"/>
              </a:buClr>
              <a:buChar char="»"/>
              <a:defRPr>
                <a:solidFill>
                  <a:schemeClr val="tx1"/>
                </a:solidFill>
                <a:latin typeface="+mn-lt"/>
                <a:ea typeface="+mn-ea"/>
              </a:defRPr>
            </a:lvl9pPr>
          </a:lstStyle>
          <a:p>
            <a:pPr marL="0" indent="0">
              <a:buNone/>
            </a:pPr>
            <a:r>
              <a:rPr lang="en-US" sz="1400" kern="0" dirty="0"/>
              <a:t>Baseline case: honeycomb panel, 0.025 cm facesheets, 2.5 cm core</a:t>
            </a:r>
          </a:p>
        </p:txBody>
      </p:sp>
      <p:sp>
        <p:nvSpPr>
          <p:cNvPr id="8" name="Content Placeholder 2">
            <a:extLst>
              <a:ext uri="{FF2B5EF4-FFF2-40B4-BE49-F238E27FC236}">
                <a16:creationId xmlns:a16="http://schemas.microsoft.com/office/drawing/2014/main" id="{9786E76C-CC7E-82C0-C40F-F09FF53259C6}"/>
              </a:ext>
            </a:extLst>
          </p:cNvPr>
          <p:cNvSpPr txBox="1">
            <a:spLocks/>
          </p:cNvSpPr>
          <p:nvPr/>
        </p:nvSpPr>
        <p:spPr bwMode="auto">
          <a:xfrm>
            <a:off x="3924512" y="5023964"/>
            <a:ext cx="1976183" cy="710240"/>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169863" indent="-169863" algn="l" rtl="0" eaLnBrk="0" fontAlgn="base" hangingPunct="0">
              <a:spcBef>
                <a:spcPct val="20000"/>
              </a:spcBef>
              <a:spcAft>
                <a:spcPct val="0"/>
              </a:spcAft>
              <a:buClr>
                <a:srgbClr val="84C134"/>
              </a:buClr>
              <a:buChar char="•"/>
              <a:defRPr sz="2600">
                <a:solidFill>
                  <a:schemeClr val="tx1"/>
                </a:solidFill>
                <a:latin typeface="+mn-lt"/>
                <a:ea typeface="+mn-ea"/>
                <a:cs typeface="+mn-cs"/>
              </a:defRPr>
            </a:lvl1pPr>
            <a:lvl2pPr marL="398463" indent="-228600" algn="l" rtl="0" eaLnBrk="0" fontAlgn="base" hangingPunct="0">
              <a:spcBef>
                <a:spcPct val="20000"/>
              </a:spcBef>
              <a:spcAft>
                <a:spcPct val="0"/>
              </a:spcAft>
              <a:buClr>
                <a:srgbClr val="84C134"/>
              </a:buClr>
              <a:buChar char="–"/>
              <a:defRPr sz="2200">
                <a:solidFill>
                  <a:schemeClr val="tx1"/>
                </a:solidFill>
                <a:latin typeface="+mn-lt"/>
                <a:ea typeface="+mn-ea"/>
              </a:defRPr>
            </a:lvl2pPr>
            <a:lvl3pPr marL="511175" indent="-169863" algn="l" rtl="0" eaLnBrk="0" fontAlgn="base" hangingPunct="0">
              <a:spcBef>
                <a:spcPct val="20000"/>
              </a:spcBef>
              <a:spcAft>
                <a:spcPct val="0"/>
              </a:spcAft>
              <a:buClr>
                <a:srgbClr val="84C134"/>
              </a:buClr>
              <a:buChar char="•"/>
              <a:defRPr>
                <a:solidFill>
                  <a:schemeClr val="tx1"/>
                </a:solidFill>
                <a:latin typeface="+mn-lt"/>
                <a:ea typeface="+mn-ea"/>
              </a:defRPr>
            </a:lvl3pPr>
            <a:lvl4pPr marL="682625" indent="-227013" algn="l" rtl="0" eaLnBrk="0" fontAlgn="base" hangingPunct="0">
              <a:spcBef>
                <a:spcPct val="20000"/>
              </a:spcBef>
              <a:spcAft>
                <a:spcPct val="0"/>
              </a:spcAft>
              <a:buClr>
                <a:srgbClr val="84C134"/>
              </a:buClr>
              <a:buChar char="–"/>
              <a:defRPr>
                <a:solidFill>
                  <a:schemeClr val="tx1"/>
                </a:solidFill>
                <a:latin typeface="+mn-lt"/>
                <a:ea typeface="+mn-ea"/>
              </a:defRPr>
            </a:lvl4pPr>
            <a:lvl5pPr marL="795338" indent="-169863" algn="l" rtl="0" eaLnBrk="0" fontAlgn="base" hangingPunct="0">
              <a:spcBef>
                <a:spcPct val="20000"/>
              </a:spcBef>
              <a:spcAft>
                <a:spcPct val="0"/>
              </a:spcAft>
              <a:buClr>
                <a:srgbClr val="84C134"/>
              </a:buClr>
              <a:buChar char="»"/>
              <a:defRPr>
                <a:solidFill>
                  <a:schemeClr val="tx1"/>
                </a:solidFill>
                <a:latin typeface="+mn-lt"/>
                <a:ea typeface="+mn-ea"/>
              </a:defRPr>
            </a:lvl5pPr>
            <a:lvl6pPr marL="1658938" indent="-176213" algn="l" rtl="0" fontAlgn="base">
              <a:spcBef>
                <a:spcPct val="20000"/>
              </a:spcBef>
              <a:spcAft>
                <a:spcPct val="0"/>
              </a:spcAft>
              <a:buClr>
                <a:srgbClr val="45ADE3"/>
              </a:buClr>
              <a:buChar char="»"/>
              <a:defRPr>
                <a:solidFill>
                  <a:schemeClr val="tx1"/>
                </a:solidFill>
                <a:latin typeface="+mn-lt"/>
                <a:ea typeface="+mn-ea"/>
              </a:defRPr>
            </a:lvl6pPr>
            <a:lvl7pPr marL="2116138" indent="-176213" algn="l" rtl="0" fontAlgn="base">
              <a:spcBef>
                <a:spcPct val="20000"/>
              </a:spcBef>
              <a:spcAft>
                <a:spcPct val="0"/>
              </a:spcAft>
              <a:buClr>
                <a:srgbClr val="45ADE3"/>
              </a:buClr>
              <a:buChar char="»"/>
              <a:defRPr>
                <a:solidFill>
                  <a:schemeClr val="tx1"/>
                </a:solidFill>
                <a:latin typeface="+mn-lt"/>
                <a:ea typeface="+mn-ea"/>
              </a:defRPr>
            </a:lvl7pPr>
            <a:lvl8pPr marL="2573338" indent="-176213" algn="l" rtl="0" fontAlgn="base">
              <a:spcBef>
                <a:spcPct val="20000"/>
              </a:spcBef>
              <a:spcAft>
                <a:spcPct val="0"/>
              </a:spcAft>
              <a:buClr>
                <a:srgbClr val="45ADE3"/>
              </a:buClr>
              <a:buChar char="»"/>
              <a:defRPr>
                <a:solidFill>
                  <a:schemeClr val="tx1"/>
                </a:solidFill>
                <a:latin typeface="+mn-lt"/>
                <a:ea typeface="+mn-ea"/>
              </a:defRPr>
            </a:lvl8pPr>
            <a:lvl9pPr marL="3030538" indent="-176213" algn="l" rtl="0" fontAlgn="base">
              <a:spcBef>
                <a:spcPct val="20000"/>
              </a:spcBef>
              <a:spcAft>
                <a:spcPct val="0"/>
              </a:spcAft>
              <a:buClr>
                <a:srgbClr val="45ADE3"/>
              </a:buClr>
              <a:buChar char="»"/>
              <a:defRPr>
                <a:solidFill>
                  <a:schemeClr val="tx1"/>
                </a:solidFill>
                <a:latin typeface="+mn-lt"/>
                <a:ea typeface="+mn-ea"/>
              </a:defRPr>
            </a:lvl9pPr>
          </a:lstStyle>
          <a:p>
            <a:pPr marL="0" indent="0">
              <a:buNone/>
            </a:pPr>
            <a:r>
              <a:rPr lang="en-US" sz="1400" kern="0" dirty="0"/>
              <a:t>Same panel, 5 layers of Kevlar in contact with Tank</a:t>
            </a:r>
          </a:p>
        </p:txBody>
      </p:sp>
      <p:sp>
        <p:nvSpPr>
          <p:cNvPr id="9" name="Content Placeholder 2">
            <a:extLst>
              <a:ext uri="{FF2B5EF4-FFF2-40B4-BE49-F238E27FC236}">
                <a16:creationId xmlns:a16="http://schemas.microsoft.com/office/drawing/2014/main" id="{4F5225EA-5ED1-DCF6-2791-73042A2A8CDB}"/>
              </a:ext>
            </a:extLst>
          </p:cNvPr>
          <p:cNvSpPr txBox="1">
            <a:spLocks/>
          </p:cNvSpPr>
          <p:nvPr/>
        </p:nvSpPr>
        <p:spPr bwMode="auto">
          <a:xfrm>
            <a:off x="6096000" y="5018397"/>
            <a:ext cx="2343461" cy="817557"/>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169863" indent="-169863" algn="l" rtl="0" eaLnBrk="0" fontAlgn="base" hangingPunct="0">
              <a:spcBef>
                <a:spcPct val="20000"/>
              </a:spcBef>
              <a:spcAft>
                <a:spcPct val="0"/>
              </a:spcAft>
              <a:buClr>
                <a:srgbClr val="84C134"/>
              </a:buClr>
              <a:buChar char="•"/>
              <a:defRPr sz="2600">
                <a:solidFill>
                  <a:schemeClr val="tx1"/>
                </a:solidFill>
                <a:latin typeface="+mn-lt"/>
                <a:ea typeface="+mn-ea"/>
                <a:cs typeface="+mn-cs"/>
              </a:defRPr>
            </a:lvl1pPr>
            <a:lvl2pPr marL="398463" indent="-228600" algn="l" rtl="0" eaLnBrk="0" fontAlgn="base" hangingPunct="0">
              <a:spcBef>
                <a:spcPct val="20000"/>
              </a:spcBef>
              <a:spcAft>
                <a:spcPct val="0"/>
              </a:spcAft>
              <a:buClr>
                <a:srgbClr val="84C134"/>
              </a:buClr>
              <a:buChar char="–"/>
              <a:defRPr sz="2200">
                <a:solidFill>
                  <a:schemeClr val="tx1"/>
                </a:solidFill>
                <a:latin typeface="+mn-lt"/>
                <a:ea typeface="+mn-ea"/>
              </a:defRPr>
            </a:lvl2pPr>
            <a:lvl3pPr marL="511175" indent="-169863" algn="l" rtl="0" eaLnBrk="0" fontAlgn="base" hangingPunct="0">
              <a:spcBef>
                <a:spcPct val="20000"/>
              </a:spcBef>
              <a:spcAft>
                <a:spcPct val="0"/>
              </a:spcAft>
              <a:buClr>
                <a:srgbClr val="84C134"/>
              </a:buClr>
              <a:buChar char="•"/>
              <a:defRPr>
                <a:solidFill>
                  <a:schemeClr val="tx1"/>
                </a:solidFill>
                <a:latin typeface="+mn-lt"/>
                <a:ea typeface="+mn-ea"/>
              </a:defRPr>
            </a:lvl3pPr>
            <a:lvl4pPr marL="682625" indent="-227013" algn="l" rtl="0" eaLnBrk="0" fontAlgn="base" hangingPunct="0">
              <a:spcBef>
                <a:spcPct val="20000"/>
              </a:spcBef>
              <a:spcAft>
                <a:spcPct val="0"/>
              </a:spcAft>
              <a:buClr>
                <a:srgbClr val="84C134"/>
              </a:buClr>
              <a:buChar char="–"/>
              <a:defRPr>
                <a:solidFill>
                  <a:schemeClr val="tx1"/>
                </a:solidFill>
                <a:latin typeface="+mn-lt"/>
                <a:ea typeface="+mn-ea"/>
              </a:defRPr>
            </a:lvl4pPr>
            <a:lvl5pPr marL="795338" indent="-169863" algn="l" rtl="0" eaLnBrk="0" fontAlgn="base" hangingPunct="0">
              <a:spcBef>
                <a:spcPct val="20000"/>
              </a:spcBef>
              <a:spcAft>
                <a:spcPct val="0"/>
              </a:spcAft>
              <a:buClr>
                <a:srgbClr val="84C134"/>
              </a:buClr>
              <a:buChar char="»"/>
              <a:defRPr>
                <a:solidFill>
                  <a:schemeClr val="tx1"/>
                </a:solidFill>
                <a:latin typeface="+mn-lt"/>
                <a:ea typeface="+mn-ea"/>
              </a:defRPr>
            </a:lvl5pPr>
            <a:lvl6pPr marL="1658938" indent="-176213" algn="l" rtl="0" fontAlgn="base">
              <a:spcBef>
                <a:spcPct val="20000"/>
              </a:spcBef>
              <a:spcAft>
                <a:spcPct val="0"/>
              </a:spcAft>
              <a:buClr>
                <a:srgbClr val="45ADE3"/>
              </a:buClr>
              <a:buChar char="»"/>
              <a:defRPr>
                <a:solidFill>
                  <a:schemeClr val="tx1"/>
                </a:solidFill>
                <a:latin typeface="+mn-lt"/>
                <a:ea typeface="+mn-ea"/>
              </a:defRPr>
            </a:lvl6pPr>
            <a:lvl7pPr marL="2116138" indent="-176213" algn="l" rtl="0" fontAlgn="base">
              <a:spcBef>
                <a:spcPct val="20000"/>
              </a:spcBef>
              <a:spcAft>
                <a:spcPct val="0"/>
              </a:spcAft>
              <a:buClr>
                <a:srgbClr val="45ADE3"/>
              </a:buClr>
              <a:buChar char="»"/>
              <a:defRPr>
                <a:solidFill>
                  <a:schemeClr val="tx1"/>
                </a:solidFill>
                <a:latin typeface="+mn-lt"/>
                <a:ea typeface="+mn-ea"/>
              </a:defRPr>
            </a:lvl7pPr>
            <a:lvl8pPr marL="2573338" indent="-176213" algn="l" rtl="0" fontAlgn="base">
              <a:spcBef>
                <a:spcPct val="20000"/>
              </a:spcBef>
              <a:spcAft>
                <a:spcPct val="0"/>
              </a:spcAft>
              <a:buClr>
                <a:srgbClr val="45ADE3"/>
              </a:buClr>
              <a:buChar char="»"/>
              <a:defRPr>
                <a:solidFill>
                  <a:schemeClr val="tx1"/>
                </a:solidFill>
                <a:latin typeface="+mn-lt"/>
                <a:ea typeface="+mn-ea"/>
              </a:defRPr>
            </a:lvl8pPr>
            <a:lvl9pPr marL="3030538" indent="-176213" algn="l" rtl="0" fontAlgn="base">
              <a:spcBef>
                <a:spcPct val="20000"/>
              </a:spcBef>
              <a:spcAft>
                <a:spcPct val="0"/>
              </a:spcAft>
              <a:buClr>
                <a:srgbClr val="45ADE3"/>
              </a:buClr>
              <a:buChar char="»"/>
              <a:defRPr>
                <a:solidFill>
                  <a:schemeClr val="tx1"/>
                </a:solidFill>
                <a:latin typeface="+mn-lt"/>
                <a:ea typeface="+mn-ea"/>
              </a:defRPr>
            </a:lvl9pPr>
          </a:lstStyle>
          <a:p>
            <a:pPr marL="0" indent="0">
              <a:buNone/>
            </a:pPr>
            <a:r>
              <a:rPr lang="en-US" sz="1400" kern="0" dirty="0"/>
              <a:t>Same panel, 10 Kevlar layers in contact with Tank (for comparison only)</a:t>
            </a:r>
          </a:p>
        </p:txBody>
      </p:sp>
      <p:sp>
        <p:nvSpPr>
          <p:cNvPr id="10" name="Content Placeholder 2">
            <a:extLst>
              <a:ext uri="{FF2B5EF4-FFF2-40B4-BE49-F238E27FC236}">
                <a16:creationId xmlns:a16="http://schemas.microsoft.com/office/drawing/2014/main" id="{9470B60A-F4D4-161B-225F-8235E170B989}"/>
              </a:ext>
            </a:extLst>
          </p:cNvPr>
          <p:cNvSpPr txBox="1">
            <a:spLocks/>
          </p:cNvSpPr>
          <p:nvPr/>
        </p:nvSpPr>
        <p:spPr bwMode="auto">
          <a:xfrm>
            <a:off x="9298101" y="4661093"/>
            <a:ext cx="1197407" cy="892818"/>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169863" indent="-169863" algn="l" rtl="0" eaLnBrk="0" fontAlgn="base" hangingPunct="0">
              <a:spcBef>
                <a:spcPct val="20000"/>
              </a:spcBef>
              <a:spcAft>
                <a:spcPct val="0"/>
              </a:spcAft>
              <a:buClr>
                <a:srgbClr val="84C134"/>
              </a:buClr>
              <a:buChar char="•"/>
              <a:defRPr sz="2600">
                <a:solidFill>
                  <a:schemeClr val="tx1"/>
                </a:solidFill>
                <a:latin typeface="+mn-lt"/>
                <a:ea typeface="+mn-ea"/>
                <a:cs typeface="+mn-cs"/>
              </a:defRPr>
            </a:lvl1pPr>
            <a:lvl2pPr marL="398463" indent="-228600" algn="l" rtl="0" eaLnBrk="0" fontAlgn="base" hangingPunct="0">
              <a:spcBef>
                <a:spcPct val="20000"/>
              </a:spcBef>
              <a:spcAft>
                <a:spcPct val="0"/>
              </a:spcAft>
              <a:buClr>
                <a:srgbClr val="84C134"/>
              </a:buClr>
              <a:buChar char="–"/>
              <a:defRPr sz="2200">
                <a:solidFill>
                  <a:schemeClr val="tx1"/>
                </a:solidFill>
                <a:latin typeface="+mn-lt"/>
                <a:ea typeface="+mn-ea"/>
              </a:defRPr>
            </a:lvl2pPr>
            <a:lvl3pPr marL="511175" indent="-169863" algn="l" rtl="0" eaLnBrk="0" fontAlgn="base" hangingPunct="0">
              <a:spcBef>
                <a:spcPct val="20000"/>
              </a:spcBef>
              <a:spcAft>
                <a:spcPct val="0"/>
              </a:spcAft>
              <a:buClr>
                <a:srgbClr val="84C134"/>
              </a:buClr>
              <a:buChar char="•"/>
              <a:defRPr>
                <a:solidFill>
                  <a:schemeClr val="tx1"/>
                </a:solidFill>
                <a:latin typeface="+mn-lt"/>
                <a:ea typeface="+mn-ea"/>
              </a:defRPr>
            </a:lvl3pPr>
            <a:lvl4pPr marL="682625" indent="-227013" algn="l" rtl="0" eaLnBrk="0" fontAlgn="base" hangingPunct="0">
              <a:spcBef>
                <a:spcPct val="20000"/>
              </a:spcBef>
              <a:spcAft>
                <a:spcPct val="0"/>
              </a:spcAft>
              <a:buClr>
                <a:srgbClr val="84C134"/>
              </a:buClr>
              <a:buChar char="–"/>
              <a:defRPr>
                <a:solidFill>
                  <a:schemeClr val="tx1"/>
                </a:solidFill>
                <a:latin typeface="+mn-lt"/>
                <a:ea typeface="+mn-ea"/>
              </a:defRPr>
            </a:lvl4pPr>
            <a:lvl5pPr marL="795338" indent="-169863" algn="l" rtl="0" eaLnBrk="0" fontAlgn="base" hangingPunct="0">
              <a:spcBef>
                <a:spcPct val="20000"/>
              </a:spcBef>
              <a:spcAft>
                <a:spcPct val="0"/>
              </a:spcAft>
              <a:buClr>
                <a:srgbClr val="84C134"/>
              </a:buClr>
              <a:buChar char="»"/>
              <a:defRPr>
                <a:solidFill>
                  <a:schemeClr val="tx1"/>
                </a:solidFill>
                <a:latin typeface="+mn-lt"/>
                <a:ea typeface="+mn-ea"/>
              </a:defRPr>
            </a:lvl5pPr>
            <a:lvl6pPr marL="1658938" indent="-176213" algn="l" rtl="0" fontAlgn="base">
              <a:spcBef>
                <a:spcPct val="20000"/>
              </a:spcBef>
              <a:spcAft>
                <a:spcPct val="0"/>
              </a:spcAft>
              <a:buClr>
                <a:srgbClr val="45ADE3"/>
              </a:buClr>
              <a:buChar char="»"/>
              <a:defRPr>
                <a:solidFill>
                  <a:schemeClr val="tx1"/>
                </a:solidFill>
                <a:latin typeface="+mn-lt"/>
                <a:ea typeface="+mn-ea"/>
              </a:defRPr>
            </a:lvl6pPr>
            <a:lvl7pPr marL="2116138" indent="-176213" algn="l" rtl="0" fontAlgn="base">
              <a:spcBef>
                <a:spcPct val="20000"/>
              </a:spcBef>
              <a:spcAft>
                <a:spcPct val="0"/>
              </a:spcAft>
              <a:buClr>
                <a:srgbClr val="45ADE3"/>
              </a:buClr>
              <a:buChar char="»"/>
              <a:defRPr>
                <a:solidFill>
                  <a:schemeClr val="tx1"/>
                </a:solidFill>
                <a:latin typeface="+mn-lt"/>
                <a:ea typeface="+mn-ea"/>
              </a:defRPr>
            </a:lvl7pPr>
            <a:lvl8pPr marL="2573338" indent="-176213" algn="l" rtl="0" fontAlgn="base">
              <a:spcBef>
                <a:spcPct val="20000"/>
              </a:spcBef>
              <a:spcAft>
                <a:spcPct val="0"/>
              </a:spcAft>
              <a:buClr>
                <a:srgbClr val="45ADE3"/>
              </a:buClr>
              <a:buChar char="»"/>
              <a:defRPr>
                <a:solidFill>
                  <a:schemeClr val="tx1"/>
                </a:solidFill>
                <a:latin typeface="+mn-lt"/>
                <a:ea typeface="+mn-ea"/>
              </a:defRPr>
            </a:lvl8pPr>
            <a:lvl9pPr marL="3030538" indent="-176213" algn="l" rtl="0" fontAlgn="base">
              <a:spcBef>
                <a:spcPct val="20000"/>
              </a:spcBef>
              <a:spcAft>
                <a:spcPct val="0"/>
              </a:spcAft>
              <a:buClr>
                <a:srgbClr val="45ADE3"/>
              </a:buClr>
              <a:buChar char="»"/>
              <a:defRPr>
                <a:solidFill>
                  <a:schemeClr val="tx1"/>
                </a:solidFill>
                <a:latin typeface="+mn-lt"/>
                <a:ea typeface="+mn-ea"/>
              </a:defRPr>
            </a:lvl9pPr>
          </a:lstStyle>
          <a:p>
            <a:pPr marL="0" indent="0">
              <a:buNone/>
            </a:pPr>
            <a:r>
              <a:rPr lang="en-US" sz="1400" kern="0" dirty="0"/>
              <a:t>0.200 cm facesheets, 4.0 cm core, no Kevlar </a:t>
            </a:r>
          </a:p>
        </p:txBody>
      </p:sp>
      <p:sp>
        <p:nvSpPr>
          <p:cNvPr id="11" name="TextBox 10">
            <a:extLst>
              <a:ext uri="{FF2B5EF4-FFF2-40B4-BE49-F238E27FC236}">
                <a16:creationId xmlns:a16="http://schemas.microsoft.com/office/drawing/2014/main" id="{4F99935D-5480-7C60-2D82-50B47AA6187F}"/>
              </a:ext>
            </a:extLst>
          </p:cNvPr>
          <p:cNvSpPr txBox="1"/>
          <p:nvPr/>
        </p:nvSpPr>
        <p:spPr>
          <a:xfrm>
            <a:off x="1443567" y="6020051"/>
            <a:ext cx="10475975" cy="307777"/>
          </a:xfrm>
          <a:prstGeom prst="rect">
            <a:avLst/>
          </a:prstGeom>
          <a:noFill/>
        </p:spPr>
        <p:txBody>
          <a:bodyPr wrap="square" rtlCol="0">
            <a:spAutoFit/>
          </a:bodyPr>
          <a:lstStyle/>
          <a:p>
            <a:r>
              <a:rPr lang="en-US" sz="1400" dirty="0"/>
              <a:t>In all cases, the reduced Tank wall is the </a:t>
            </a:r>
            <a:r>
              <a:rPr lang="en-US" sz="1400" b="1" dirty="0">
                <a:solidFill>
                  <a:srgbClr val="0070C0"/>
                </a:solidFill>
              </a:rPr>
              <a:t>critical surface</a:t>
            </a:r>
            <a:r>
              <a:rPr lang="en-US" sz="1400" dirty="0"/>
              <a:t>. Failure is defined as 20% penetration of the Tank wall.</a:t>
            </a:r>
          </a:p>
        </p:txBody>
      </p:sp>
      <p:cxnSp>
        <p:nvCxnSpPr>
          <p:cNvPr id="13" name="Straight Arrow Connector 12">
            <a:extLst>
              <a:ext uri="{FF2B5EF4-FFF2-40B4-BE49-F238E27FC236}">
                <a16:creationId xmlns:a16="http://schemas.microsoft.com/office/drawing/2014/main" id="{AE9CA82F-1DDB-8554-D6DF-146A2E9CFD24}"/>
              </a:ext>
              <a:ext uri="{C183D7F6-B498-43B3-948B-1728B52AA6E4}">
                <adec:decorative xmlns:adec="http://schemas.microsoft.com/office/drawing/2017/decorative" val="1"/>
              </a:ext>
            </a:extLst>
          </p:cNvPr>
          <p:cNvCxnSpPr>
            <a:cxnSpLocks/>
          </p:cNvCxnSpPr>
          <p:nvPr/>
        </p:nvCxnSpPr>
        <p:spPr bwMode="auto">
          <a:xfrm flipV="1">
            <a:off x="2728497" y="4472609"/>
            <a:ext cx="541477" cy="164705"/>
          </a:xfrm>
          <a:prstGeom prst="straightConnector1">
            <a:avLst/>
          </a:prstGeom>
          <a:ln w="57150">
            <a:solidFill>
              <a:srgbClr val="009900"/>
            </a:solidFill>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5" name="Straight Arrow Connector 14">
            <a:extLst>
              <a:ext uri="{FF2B5EF4-FFF2-40B4-BE49-F238E27FC236}">
                <a16:creationId xmlns:a16="http://schemas.microsoft.com/office/drawing/2014/main" id="{C6E1874E-C338-A34A-3ED3-03B804FCA6C6}"/>
              </a:ext>
              <a:ext uri="{C183D7F6-B498-43B3-948B-1728B52AA6E4}">
                <adec:decorative xmlns:adec="http://schemas.microsoft.com/office/drawing/2017/decorative" val="1"/>
              </a:ext>
            </a:extLst>
          </p:cNvPr>
          <p:cNvCxnSpPr>
            <a:cxnSpLocks/>
          </p:cNvCxnSpPr>
          <p:nvPr/>
        </p:nvCxnSpPr>
        <p:spPr bwMode="auto">
          <a:xfrm flipV="1">
            <a:off x="5286167" y="4637314"/>
            <a:ext cx="0" cy="309481"/>
          </a:xfrm>
          <a:prstGeom prst="straightConnector1">
            <a:avLst/>
          </a:prstGeom>
          <a:ln w="57150">
            <a:solidFill>
              <a:srgbClr val="009900"/>
            </a:solidFill>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8" name="Straight Arrow Connector 17">
            <a:extLst>
              <a:ext uri="{FF2B5EF4-FFF2-40B4-BE49-F238E27FC236}">
                <a16:creationId xmlns:a16="http://schemas.microsoft.com/office/drawing/2014/main" id="{147A128D-E4C6-B5E5-8674-08AF3304523B}"/>
              </a:ext>
              <a:ext uri="{C183D7F6-B498-43B3-948B-1728B52AA6E4}">
                <adec:decorative xmlns:adec="http://schemas.microsoft.com/office/drawing/2017/decorative" val="1"/>
              </a:ext>
            </a:extLst>
          </p:cNvPr>
          <p:cNvCxnSpPr>
            <a:cxnSpLocks/>
          </p:cNvCxnSpPr>
          <p:nvPr/>
        </p:nvCxnSpPr>
        <p:spPr bwMode="auto">
          <a:xfrm flipV="1">
            <a:off x="6759334" y="4637314"/>
            <a:ext cx="0" cy="323307"/>
          </a:xfrm>
          <a:prstGeom prst="straightConnector1">
            <a:avLst/>
          </a:prstGeom>
          <a:ln w="57150">
            <a:solidFill>
              <a:srgbClr val="009900"/>
            </a:solidFill>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20" name="Straight Arrow Connector 19">
            <a:extLst>
              <a:ext uri="{FF2B5EF4-FFF2-40B4-BE49-F238E27FC236}">
                <a16:creationId xmlns:a16="http://schemas.microsoft.com/office/drawing/2014/main" id="{950796EA-5AB7-16AE-9547-836A27712F98}"/>
              </a:ext>
              <a:ext uri="{C183D7F6-B498-43B3-948B-1728B52AA6E4}">
                <adec:decorative xmlns:adec="http://schemas.microsoft.com/office/drawing/2017/decorative" val="1"/>
              </a:ext>
            </a:extLst>
          </p:cNvPr>
          <p:cNvCxnSpPr>
            <a:cxnSpLocks/>
          </p:cNvCxnSpPr>
          <p:nvPr/>
        </p:nvCxnSpPr>
        <p:spPr bwMode="auto">
          <a:xfrm flipH="1" flipV="1">
            <a:off x="8683574" y="4560879"/>
            <a:ext cx="511057" cy="192699"/>
          </a:xfrm>
          <a:prstGeom prst="straightConnector1">
            <a:avLst/>
          </a:prstGeom>
          <a:ln w="57150">
            <a:solidFill>
              <a:srgbClr val="009900"/>
            </a:solidFill>
            <a:headEnd type="none" w="med" len="med"/>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26912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80AEE-41F6-1BA2-DA82-D6FE53F21AC2}"/>
              </a:ext>
            </a:extLst>
          </p:cNvPr>
          <p:cNvSpPr>
            <a:spLocks noGrp="1"/>
          </p:cNvSpPr>
          <p:nvPr>
            <p:ph type="title"/>
          </p:nvPr>
        </p:nvSpPr>
        <p:spPr>
          <a:xfrm>
            <a:off x="218661" y="399291"/>
            <a:ext cx="10694504" cy="760412"/>
          </a:xfrm>
        </p:spPr>
        <p:txBody>
          <a:bodyPr/>
          <a:lstStyle/>
          <a:p>
            <a:r>
              <a:rPr lang="en-US" dirty="0"/>
              <a:t>Results for Traditional Whipple Shield Configurations (1 of 2)</a:t>
            </a:r>
          </a:p>
        </p:txBody>
      </p:sp>
      <p:sp>
        <p:nvSpPr>
          <p:cNvPr id="4" name="Footer Placeholder 3">
            <a:extLst>
              <a:ext uri="{FF2B5EF4-FFF2-40B4-BE49-F238E27FC236}">
                <a16:creationId xmlns:a16="http://schemas.microsoft.com/office/drawing/2014/main" id="{431B8F7F-61E1-B784-0BF5-850B99FBB97D}"/>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
        <p:nvSpPr>
          <p:cNvPr id="5" name="Slide Number Placeholder 4">
            <a:extLst>
              <a:ext uri="{FF2B5EF4-FFF2-40B4-BE49-F238E27FC236}">
                <a16:creationId xmlns:a16="http://schemas.microsoft.com/office/drawing/2014/main" id="{3E82ACD7-7639-DFF1-28E0-B2C0BA07335B}"/>
              </a:ext>
            </a:extLst>
          </p:cNvPr>
          <p:cNvSpPr>
            <a:spLocks noGrp="1"/>
          </p:cNvSpPr>
          <p:nvPr>
            <p:ph type="sldNum" sz="quarter" idx="11"/>
          </p:nvPr>
        </p:nvSpPr>
        <p:spPr/>
        <p:txBody>
          <a:bodyPr/>
          <a:lstStyle/>
          <a:p>
            <a:pPr>
              <a:defRPr/>
            </a:pPr>
            <a:fld id="{8671A67E-FBE4-4EE7-828C-3E1E89AD3382}" type="slidenum">
              <a:rPr lang="en-US" smtClean="0"/>
              <a:pPr>
                <a:defRPr/>
              </a:pPr>
              <a:t>8</a:t>
            </a:fld>
            <a:endParaRPr lang="en-US"/>
          </a:p>
        </p:txBody>
      </p:sp>
      <p:sp>
        <p:nvSpPr>
          <p:cNvPr id="6" name="Content Placeholder 5">
            <a:extLst>
              <a:ext uri="{FF2B5EF4-FFF2-40B4-BE49-F238E27FC236}">
                <a16:creationId xmlns:a16="http://schemas.microsoft.com/office/drawing/2014/main" id="{91ACAE92-703C-50F7-7C92-4244290872C1}"/>
              </a:ext>
            </a:extLst>
          </p:cNvPr>
          <p:cNvSpPr>
            <a:spLocks noGrp="1"/>
          </p:cNvSpPr>
          <p:nvPr>
            <p:ph idx="1"/>
          </p:nvPr>
        </p:nvSpPr>
        <p:spPr>
          <a:xfrm>
            <a:off x="376766" y="4941509"/>
            <a:ext cx="10536399" cy="1078425"/>
          </a:xfrm>
        </p:spPr>
        <p:txBody>
          <a:bodyPr/>
          <a:lstStyle/>
          <a:p>
            <a:pPr marL="285750" indent="-285750">
              <a:buFont typeface="Arial" panose="020B0604020202020204" pitchFamily="34" charset="0"/>
              <a:buChar char="•"/>
            </a:pPr>
            <a:r>
              <a:rPr lang="en-US" sz="1400" dirty="0"/>
              <a:t>Ballistic Limit Equations (BLEs): </a:t>
            </a:r>
          </a:p>
          <a:p>
            <a:pPr marL="742950" lvl="1" indent="-285750">
              <a:buFont typeface="Arial" panose="020B0604020202020204" pitchFamily="34" charset="0"/>
              <a:buChar char="•"/>
            </a:pPr>
            <a:r>
              <a:rPr lang="en-US" sz="1400" b="1" dirty="0"/>
              <a:t>NNO</a:t>
            </a:r>
            <a:r>
              <a:rPr lang="en-US" sz="1400" dirty="0"/>
              <a:t> (New Non-Optimum, based on the Christiansen/JSC equation)</a:t>
            </a:r>
          </a:p>
          <a:p>
            <a:pPr marL="742950" lvl="1" indent="-285750">
              <a:buFont typeface="Arial" panose="020B0604020202020204" pitchFamily="34" charset="0"/>
              <a:buChar char="•"/>
            </a:pPr>
            <a:r>
              <a:rPr lang="en-US" sz="1400" b="1" dirty="0"/>
              <a:t>R</a:t>
            </a:r>
            <a:r>
              <a:rPr lang="en-US" sz="1400" dirty="0"/>
              <a:t> (Reimerdes’ modification of the Christiansen equation, for analysis of thin shields)</a:t>
            </a:r>
          </a:p>
          <a:p>
            <a:pPr marL="742950" lvl="1" indent="-285750">
              <a:buFont typeface="Arial" panose="020B0604020202020204" pitchFamily="34" charset="0"/>
              <a:buChar char="•"/>
            </a:pPr>
            <a:r>
              <a:rPr lang="en-US" sz="1400" b="1" dirty="0"/>
              <a:t>SRL</a:t>
            </a:r>
            <a:r>
              <a:rPr lang="en-US" sz="1400" dirty="0"/>
              <a:t> (Schäfer-Ryan-Lambert, also know as Triple Wall Equation, where two walls protect the critical surface).</a:t>
            </a:r>
          </a:p>
          <a:p>
            <a:pPr marL="285750" indent="-285750">
              <a:buFont typeface="Arial" panose="020B0604020202020204" pitchFamily="34" charset="0"/>
              <a:buChar char="•"/>
            </a:pPr>
            <a:r>
              <a:rPr lang="en-US" sz="1400" dirty="0"/>
              <a:t>When applying </a:t>
            </a:r>
            <a:r>
              <a:rPr lang="en-US" sz="1400" b="1" dirty="0"/>
              <a:t>NNO</a:t>
            </a:r>
            <a:r>
              <a:rPr lang="en-US" sz="1400" dirty="0"/>
              <a:t> and </a:t>
            </a:r>
            <a:r>
              <a:rPr lang="en-US" sz="1400" b="1" dirty="0"/>
              <a:t>R</a:t>
            </a:r>
            <a:r>
              <a:rPr lang="en-US" sz="1400" dirty="0"/>
              <a:t>, the two facesheets are modeled as a single plate.</a:t>
            </a:r>
          </a:p>
          <a:p>
            <a:endParaRPr lang="en-US" dirty="0"/>
          </a:p>
        </p:txBody>
      </p:sp>
      <p:graphicFrame>
        <p:nvGraphicFramePr>
          <p:cNvPr id="8" name="Content Placeholder 5">
            <a:extLst>
              <a:ext uri="{FF2B5EF4-FFF2-40B4-BE49-F238E27FC236}">
                <a16:creationId xmlns:a16="http://schemas.microsoft.com/office/drawing/2014/main" id="{BF2940B6-D233-C379-343D-FA4B9CEF9640}"/>
              </a:ext>
            </a:extLst>
          </p:cNvPr>
          <p:cNvGraphicFramePr>
            <a:graphicFrameLocks/>
          </p:cNvGraphicFramePr>
          <p:nvPr>
            <p:extLst>
              <p:ext uri="{D42A27DB-BD31-4B8C-83A1-F6EECF244321}">
                <p14:modId xmlns:p14="http://schemas.microsoft.com/office/powerpoint/2010/main" val="3441337483"/>
              </p:ext>
            </p:extLst>
          </p:nvPr>
        </p:nvGraphicFramePr>
        <p:xfrm>
          <a:off x="530087" y="1377278"/>
          <a:ext cx="8236226" cy="3446145"/>
        </p:xfrm>
        <a:graphic>
          <a:graphicData uri="http://schemas.openxmlformats.org/drawingml/2006/table">
            <a:tbl>
              <a:tblPr firstRow="1"/>
              <a:tblGrid>
                <a:gridCol w="655983">
                  <a:extLst>
                    <a:ext uri="{9D8B030D-6E8A-4147-A177-3AD203B41FA5}">
                      <a16:colId xmlns:a16="http://schemas.microsoft.com/office/drawing/2014/main" val="702604565"/>
                    </a:ext>
                  </a:extLst>
                </a:gridCol>
                <a:gridCol w="3398925">
                  <a:extLst>
                    <a:ext uri="{9D8B030D-6E8A-4147-A177-3AD203B41FA5}">
                      <a16:colId xmlns:a16="http://schemas.microsoft.com/office/drawing/2014/main" val="1282541523"/>
                    </a:ext>
                  </a:extLst>
                </a:gridCol>
                <a:gridCol w="596605">
                  <a:extLst>
                    <a:ext uri="{9D8B030D-6E8A-4147-A177-3AD203B41FA5}">
                      <a16:colId xmlns:a16="http://schemas.microsoft.com/office/drawing/2014/main" val="3332427440"/>
                    </a:ext>
                  </a:extLst>
                </a:gridCol>
                <a:gridCol w="864704">
                  <a:extLst>
                    <a:ext uri="{9D8B030D-6E8A-4147-A177-3AD203B41FA5}">
                      <a16:colId xmlns:a16="http://schemas.microsoft.com/office/drawing/2014/main" val="3907161594"/>
                    </a:ext>
                  </a:extLst>
                </a:gridCol>
                <a:gridCol w="795131">
                  <a:extLst>
                    <a:ext uri="{9D8B030D-6E8A-4147-A177-3AD203B41FA5}">
                      <a16:colId xmlns:a16="http://schemas.microsoft.com/office/drawing/2014/main" val="2802730340"/>
                    </a:ext>
                  </a:extLst>
                </a:gridCol>
                <a:gridCol w="1099931">
                  <a:extLst>
                    <a:ext uri="{9D8B030D-6E8A-4147-A177-3AD203B41FA5}">
                      <a16:colId xmlns:a16="http://schemas.microsoft.com/office/drawing/2014/main" val="2246800794"/>
                    </a:ext>
                  </a:extLst>
                </a:gridCol>
                <a:gridCol w="824947">
                  <a:extLst>
                    <a:ext uri="{9D8B030D-6E8A-4147-A177-3AD203B41FA5}">
                      <a16:colId xmlns:a16="http://schemas.microsoft.com/office/drawing/2014/main" val="2368394236"/>
                    </a:ext>
                  </a:extLst>
                </a:gridCol>
              </a:tblGrid>
              <a:tr h="771525">
                <a:tc>
                  <a:txBody>
                    <a:bodyPr/>
                    <a:lstStyle/>
                    <a:p>
                      <a:pPr algn="ctr" fontAlgn="ctr"/>
                      <a:r>
                        <a:rPr lang="en-US" sz="1400" b="0" i="0" u="none" strike="noStrike" dirty="0">
                          <a:solidFill>
                            <a:srgbClr val="000000"/>
                          </a:solidFill>
                          <a:effectLst/>
                          <a:latin typeface="Calibri" panose="020F0502020204030204" pitchFamily="34" charset="0"/>
                        </a:rPr>
                        <a:t>Case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Probability of Failure (</a:t>
                      </a:r>
                      <a:r>
                        <a:rPr lang="en-US" sz="1400" b="1" i="0" u="none" strike="noStrike">
                          <a:solidFill>
                            <a:srgbClr val="000000"/>
                          </a:solidFill>
                          <a:effectLst/>
                          <a:latin typeface="Calibri" panose="020F0502020204030204" pitchFamily="34" charset="0"/>
                        </a:rPr>
                        <a:t>PF</a:t>
                      </a:r>
                      <a:r>
                        <a:rPr lang="en-US" sz="14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PF</a:t>
                      </a:r>
                      <a:r>
                        <a:rPr lang="en-US" sz="1400" b="0" i="0" u="none" strike="noStrike" dirty="0">
                          <a:solidFill>
                            <a:srgbClr val="000000"/>
                          </a:solidFill>
                          <a:effectLst/>
                          <a:latin typeface="Calibri" panose="020F0502020204030204" pitchFamily="34" charset="0"/>
                        </a:rPr>
                        <a:t> 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PF</a:t>
                      </a:r>
                      <a:r>
                        <a:rPr lang="en-US" sz="1400" b="0" i="0" u="none" strike="noStrike" dirty="0">
                          <a:solidFill>
                            <a:srgbClr val="000000"/>
                          </a:solidFill>
                          <a:effectLst/>
                          <a:latin typeface="Calibri" panose="020F0502020204030204" pitchFamily="34" charset="0"/>
                        </a:rPr>
                        <a:t> as % of 0.01 spacecraft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Exceeds 0.01 by itself</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969646"/>
                  </a:ext>
                </a:extLst>
              </a:tr>
              <a:tr h="190500">
                <a:tc>
                  <a:txBody>
                    <a:bodyPr/>
                    <a:lstStyle/>
                    <a:p>
                      <a:pPr algn="ctr" fontAlgn="ctr"/>
                      <a:r>
                        <a:rPr lang="en-US" sz="1400" b="0" i="0" u="none" strike="noStrike">
                          <a:solidFill>
                            <a:srgbClr val="000000"/>
                          </a:solidFill>
                          <a:effectLst/>
                          <a:latin typeface="Calibri" panose="020F0502020204030204" pitchFamily="34" charset="0"/>
                        </a:rPr>
                        <a:t>1A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Unprotected tank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NNO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0.2467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24.67%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2467%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Yes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110494"/>
                  </a:ext>
                </a:extLst>
              </a:tr>
              <a:tr h="190500">
                <a:tc>
                  <a:txBody>
                    <a:bodyPr/>
                    <a:lstStyle/>
                    <a:p>
                      <a:pPr algn="ctr" fontAlgn="ctr"/>
                      <a:r>
                        <a:rPr lang="en-US" sz="1400" b="0" i="0" u="none" strike="noStrike">
                          <a:solidFill>
                            <a:srgbClr val="000000"/>
                          </a:solidFill>
                          <a:effectLst/>
                          <a:latin typeface="Calibri" panose="020F0502020204030204" pitchFamily="34" charset="0"/>
                        </a:rPr>
                        <a:t>1B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Unprotected tank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0.2646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2646%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Yes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562759"/>
                  </a:ext>
                </a:extLst>
              </a:tr>
              <a:tr h="190500">
                <a:tc>
                  <a:txBody>
                    <a:bodyPr/>
                    <a:lstStyle/>
                    <a:p>
                      <a:pPr algn="ctr" fontAlgn="ctr"/>
                      <a:r>
                        <a:rPr lang="en-US" sz="1400" b="0" i="0" u="none" strike="noStrike">
                          <a:solidFill>
                            <a:srgbClr val="000000"/>
                          </a:solidFill>
                          <a:effectLst/>
                          <a:latin typeface="Calibri" panose="020F0502020204030204" pitchFamily="34" charset="0"/>
                        </a:rPr>
                        <a:t>1C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Unprotected tank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TW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0.2974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2974%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Yes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731836"/>
                  </a:ext>
                </a:extLst>
              </a:tr>
              <a:tr h="190500">
                <a:tc>
                  <a:txBody>
                    <a:bodyPr/>
                    <a:lstStyle/>
                    <a:p>
                      <a:pPr algn="ctr" fontAlgn="ctr"/>
                      <a:r>
                        <a:rPr lang="en-US" sz="1400" b="0" i="0" u="none" strike="noStrike">
                          <a:solidFill>
                            <a:srgbClr val="000000"/>
                          </a:solidFill>
                          <a:effectLst/>
                          <a:latin typeface="Calibri" panose="020F0502020204030204" pitchFamily="34" charset="0"/>
                        </a:rPr>
                        <a:t>2A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 Kevlar layers on tank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NNO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99324142"/>
                  </a:ext>
                </a:extLst>
              </a:tr>
              <a:tr h="190500">
                <a:tc>
                  <a:txBody>
                    <a:bodyPr/>
                    <a:lstStyle/>
                    <a:p>
                      <a:pPr algn="ctr" fontAlgn="ctr"/>
                      <a:r>
                        <a:rPr lang="en-US" sz="1400" b="0" i="0" u="none" strike="noStrike">
                          <a:solidFill>
                            <a:srgbClr val="000000"/>
                          </a:solidFill>
                          <a:effectLst/>
                          <a:latin typeface="Calibri" panose="020F0502020204030204" pitchFamily="34" charset="0"/>
                        </a:rPr>
                        <a:t>2B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5 Kevlar layers on tank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0.0080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Calibri" panose="020F0502020204030204" pitchFamily="34" charset="0"/>
                        </a:rPr>
                        <a:t>No</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709256"/>
                  </a:ext>
                </a:extLst>
              </a:tr>
              <a:tr h="190500">
                <a:tc>
                  <a:txBody>
                    <a:bodyPr/>
                    <a:lstStyle/>
                    <a:p>
                      <a:pPr algn="ctr" fontAlgn="ctr"/>
                      <a:r>
                        <a:rPr lang="en-US" sz="1400" b="0" i="0" u="none" strike="noStrike">
                          <a:solidFill>
                            <a:srgbClr val="000000"/>
                          </a:solidFill>
                          <a:effectLst/>
                          <a:latin typeface="Calibri" panose="020F0502020204030204" pitchFamily="34" charset="0"/>
                        </a:rPr>
                        <a:t>2C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 Kevlar layers on tank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TW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0.0138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138%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Yes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830469"/>
                  </a:ext>
                </a:extLst>
              </a:tr>
              <a:tr h="190500">
                <a:tc>
                  <a:txBody>
                    <a:bodyPr/>
                    <a:lstStyle/>
                    <a:p>
                      <a:pPr algn="ctr" fontAlgn="ctr"/>
                      <a:r>
                        <a:rPr lang="en-US" sz="1400" b="0" i="0" u="none" strike="noStrike">
                          <a:solidFill>
                            <a:srgbClr val="000000"/>
                          </a:solidFill>
                          <a:effectLst/>
                          <a:latin typeface="Calibri" panose="020F0502020204030204" pitchFamily="34" charset="0"/>
                        </a:rPr>
                        <a:t>3A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10 Kevlar layers on tank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NNO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06370349"/>
                  </a:ext>
                </a:extLst>
              </a:tr>
              <a:tr h="190500">
                <a:tc>
                  <a:txBody>
                    <a:bodyPr/>
                    <a:lstStyle/>
                    <a:p>
                      <a:pPr algn="ctr" fontAlgn="ctr"/>
                      <a:r>
                        <a:rPr lang="en-US" sz="1400" b="0" i="0" u="none" strike="noStrike">
                          <a:solidFill>
                            <a:srgbClr val="000000"/>
                          </a:solidFill>
                          <a:effectLst/>
                          <a:latin typeface="Calibri" panose="020F0502020204030204" pitchFamily="34" charset="0"/>
                        </a:rPr>
                        <a:t>3B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10 Kevlar layers on tank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0.0031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No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022340"/>
                  </a:ext>
                </a:extLst>
              </a:tr>
              <a:tr h="190500">
                <a:tc>
                  <a:txBody>
                    <a:bodyPr/>
                    <a:lstStyle/>
                    <a:p>
                      <a:pPr algn="ctr" fontAlgn="ctr"/>
                      <a:r>
                        <a:rPr lang="en-US" sz="1400" b="0" i="0" u="none" strike="noStrike">
                          <a:solidFill>
                            <a:srgbClr val="000000"/>
                          </a:solidFill>
                          <a:effectLst/>
                          <a:latin typeface="Calibri" panose="020F0502020204030204" pitchFamily="34" charset="0"/>
                        </a:rPr>
                        <a:t>3C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10 Kevlar layers on tank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TW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0.0035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No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601038"/>
                  </a:ext>
                </a:extLst>
              </a:tr>
              <a:tr h="190500">
                <a:tc>
                  <a:txBody>
                    <a:bodyPr/>
                    <a:lstStyle/>
                    <a:p>
                      <a:pPr algn="ctr" fontAlgn="ctr"/>
                      <a:r>
                        <a:rPr lang="en-US" sz="1400" b="0" i="0" u="none" strike="noStrike">
                          <a:solidFill>
                            <a:srgbClr val="000000"/>
                          </a:solidFill>
                          <a:effectLst/>
                          <a:latin typeface="Calibri" panose="020F0502020204030204" pitchFamily="34" charset="0"/>
                        </a:rPr>
                        <a:t>4A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2-mm facesheets, 3.8 cm standoff, no fabrics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NNO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0.2213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Yes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755090"/>
                  </a:ext>
                </a:extLst>
              </a:tr>
              <a:tr h="190500">
                <a:tc>
                  <a:txBody>
                    <a:bodyPr/>
                    <a:lstStyle/>
                    <a:p>
                      <a:pPr algn="ctr" fontAlgn="ctr"/>
                      <a:r>
                        <a:rPr lang="en-US" sz="1400" b="0" i="0" u="none" strike="noStrike">
                          <a:solidFill>
                            <a:srgbClr val="000000"/>
                          </a:solidFill>
                          <a:effectLst/>
                          <a:latin typeface="Calibri" panose="020F0502020204030204" pitchFamily="34" charset="0"/>
                        </a:rPr>
                        <a:t>4B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2-mm facesheets, 3.8 cm standoff, no fabrics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0.2205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Yes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072704"/>
                  </a:ext>
                </a:extLst>
              </a:tr>
              <a:tr h="190500">
                <a:tc>
                  <a:txBody>
                    <a:bodyPr/>
                    <a:lstStyle/>
                    <a:p>
                      <a:pPr algn="ctr" fontAlgn="ctr"/>
                      <a:r>
                        <a:rPr lang="en-US" sz="1400" b="0" i="0" u="none" strike="noStrike">
                          <a:solidFill>
                            <a:srgbClr val="000000"/>
                          </a:solidFill>
                          <a:effectLst/>
                          <a:latin typeface="Calibri" panose="020F0502020204030204" pitchFamily="34" charset="0"/>
                        </a:rPr>
                        <a:t>4C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2-mm facesheets, 3.8 cm standoff, no fabrics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TW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0.0089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No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33498"/>
                  </a:ext>
                </a:extLst>
              </a:tr>
            </a:tbl>
          </a:graphicData>
        </a:graphic>
      </p:graphicFrame>
      <p:sp>
        <p:nvSpPr>
          <p:cNvPr id="11" name="TextBox 10">
            <a:extLst>
              <a:ext uri="{FF2B5EF4-FFF2-40B4-BE49-F238E27FC236}">
                <a16:creationId xmlns:a16="http://schemas.microsoft.com/office/drawing/2014/main" id="{F09B3555-F079-3628-830C-36EB9C80B326}"/>
              </a:ext>
            </a:extLst>
          </p:cNvPr>
          <p:cNvSpPr txBox="1"/>
          <p:nvPr/>
        </p:nvSpPr>
        <p:spPr>
          <a:xfrm>
            <a:off x="9192961" y="1377278"/>
            <a:ext cx="2679424" cy="39826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69863" marR="0" lvl="0" indent="-169863" algn="l" defTabSz="914400" rtl="0" eaLnBrk="0" fontAlgn="base" latinLnBrk="0" hangingPunct="0">
              <a:lnSpc>
                <a:spcPct val="100000"/>
              </a:lnSpc>
              <a:spcBef>
                <a:spcPct val="20000"/>
              </a:spcBef>
              <a:spcAft>
                <a:spcPct val="0"/>
              </a:spcAft>
              <a:buClr>
                <a:srgbClr val="84C134"/>
              </a:buClr>
              <a:buSzTx/>
              <a:buFontTx/>
              <a:buChar char="•"/>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rPr>
              <a:t>Cases 2A and 3A fail applicability rule for NNO:</a:t>
            </a:r>
          </a:p>
          <a:p>
            <a:pPr marL="169863" marR="0" lvl="0" indent="-169863" algn="l" defTabSz="914400" rtl="0" eaLnBrk="0" fontAlgn="base" latinLnBrk="0" hangingPunct="0">
              <a:lnSpc>
                <a:spcPct val="100000"/>
              </a:lnSpc>
              <a:spcBef>
                <a:spcPct val="20000"/>
              </a:spcBef>
              <a:spcAft>
                <a:spcPct val="0"/>
              </a:spcAft>
              <a:buClr>
                <a:srgbClr val="84C134"/>
              </a:buClr>
              <a:buSzTx/>
              <a:buFontTx/>
              <a:buChar char="•"/>
              <a:tabLst/>
              <a:defRPr/>
            </a:pPr>
            <a:endParaRPr lang="en-US" sz="1600" kern="0" dirty="0">
              <a:solidFill>
                <a:srgbClr val="000000"/>
              </a:solidFill>
              <a:latin typeface="Arial"/>
              <a:ea typeface="ＭＳ Ｐゴシック"/>
            </a:endParaRPr>
          </a:p>
          <a:p>
            <a:pPr marL="169863" marR="0" lvl="0" indent="-169863" algn="l" defTabSz="914400" rtl="0" eaLnBrk="0" fontAlgn="base" latinLnBrk="0" hangingPunct="0">
              <a:lnSpc>
                <a:spcPct val="100000"/>
              </a:lnSpc>
              <a:spcBef>
                <a:spcPct val="20000"/>
              </a:spcBef>
              <a:spcAft>
                <a:spcPct val="0"/>
              </a:spcAft>
              <a:buClr>
                <a:srgbClr val="84C134"/>
              </a:buClr>
              <a:buSzTx/>
              <a:buFontTx/>
              <a:buChar char="•"/>
              <a:tabLst/>
              <a:defRPr/>
            </a:pPr>
            <a:endParaRPr kumimoji="0" lang="en-US" sz="1600" b="0" i="0" u="none" strike="noStrike" kern="0" cap="none" spc="0" normalizeH="0" baseline="0" noProof="0" dirty="0">
              <a:ln>
                <a:noFill/>
              </a:ln>
              <a:solidFill>
                <a:srgbClr val="000000"/>
              </a:solidFill>
              <a:effectLst/>
              <a:uLnTx/>
              <a:uFillTx/>
              <a:latin typeface="Arial"/>
              <a:ea typeface="ＭＳ Ｐゴシック"/>
            </a:endParaRPr>
          </a:p>
          <a:p>
            <a:pPr marL="169863" marR="0" lvl="0" indent="-169863" algn="l" defTabSz="914400" rtl="0" eaLnBrk="0" fontAlgn="base" latinLnBrk="0" hangingPunct="0">
              <a:lnSpc>
                <a:spcPct val="100000"/>
              </a:lnSpc>
              <a:spcBef>
                <a:spcPct val="20000"/>
              </a:spcBef>
              <a:spcAft>
                <a:spcPct val="0"/>
              </a:spcAft>
              <a:buClr>
                <a:srgbClr val="84C134"/>
              </a:buClr>
              <a:buSzTx/>
              <a:buFontTx/>
              <a:buChar char="•"/>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rPr>
              <a:t>Valid results for vary from having more than 30% of the allowed risk to failing the Requirement 4.5-2 altogether.</a:t>
            </a:r>
          </a:p>
          <a:p>
            <a:pPr marL="169863" marR="0" lvl="0" indent="-169863" algn="l" defTabSz="914400" rtl="0" eaLnBrk="0" fontAlgn="base" latinLnBrk="0" hangingPunct="0">
              <a:lnSpc>
                <a:spcPct val="100000"/>
              </a:lnSpc>
              <a:spcBef>
                <a:spcPct val="20000"/>
              </a:spcBef>
              <a:spcAft>
                <a:spcPct val="0"/>
              </a:spcAft>
              <a:buClr>
                <a:srgbClr val="84C134"/>
              </a:buClr>
              <a:buSzTx/>
              <a:buFontTx/>
              <a:buChar char="•"/>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rPr>
              <a:t>Conclusion: Typical  Whipple Shields are insufficient to keep the risk low enough for spacecraft overall compliance.</a:t>
            </a:r>
          </a:p>
        </p:txBody>
      </p:sp>
      <p:pic>
        <p:nvPicPr>
          <p:cNvPr id="12" name="Picture 11" descr="Bumper thickness divided by particle critical diameter must be larger than 0.20 and smaller than 0.25.">
            <a:extLst>
              <a:ext uri="{FF2B5EF4-FFF2-40B4-BE49-F238E27FC236}">
                <a16:creationId xmlns:a16="http://schemas.microsoft.com/office/drawing/2014/main" id="{385AF72D-46F3-96C3-3F8A-B172D79A9081}"/>
              </a:ext>
            </a:extLst>
          </p:cNvPr>
          <p:cNvPicPr>
            <a:picLocks noChangeAspect="1"/>
          </p:cNvPicPr>
          <p:nvPr/>
        </p:nvPicPr>
        <p:blipFill>
          <a:blip r:embed="rId3"/>
          <a:stretch>
            <a:fillRect/>
          </a:stretch>
        </p:blipFill>
        <p:spPr>
          <a:xfrm>
            <a:off x="9331657" y="1976412"/>
            <a:ext cx="2402032" cy="335309"/>
          </a:xfrm>
          <a:prstGeom prst="rect">
            <a:avLst/>
          </a:prstGeom>
        </p:spPr>
      </p:pic>
    </p:spTree>
    <p:extLst>
      <p:ext uri="{BB962C8B-B14F-4D97-AF65-F5344CB8AC3E}">
        <p14:creationId xmlns:p14="http://schemas.microsoft.com/office/powerpoint/2010/main" val="406183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41B8-653A-0A0A-6B91-D567994226F8}"/>
              </a:ext>
            </a:extLst>
          </p:cNvPr>
          <p:cNvSpPr>
            <a:spLocks noGrp="1"/>
          </p:cNvSpPr>
          <p:nvPr>
            <p:ph type="title"/>
          </p:nvPr>
        </p:nvSpPr>
        <p:spPr/>
        <p:txBody>
          <a:bodyPr/>
          <a:lstStyle/>
          <a:p>
            <a:r>
              <a:rPr lang="en-US" dirty="0"/>
              <a:t>Human-Rated Stuffed Whipple Shield</a:t>
            </a:r>
          </a:p>
        </p:txBody>
      </p:sp>
      <p:sp>
        <p:nvSpPr>
          <p:cNvPr id="3" name="Content Placeholder 2">
            <a:extLst>
              <a:ext uri="{FF2B5EF4-FFF2-40B4-BE49-F238E27FC236}">
                <a16:creationId xmlns:a16="http://schemas.microsoft.com/office/drawing/2014/main" id="{A2D2B4BB-8CB2-7251-0F41-FC6460AF4A14}"/>
              </a:ext>
              <a:ext uri="{C183D7F6-B498-43B3-948B-1728B52AA6E4}">
                <adec:decorative xmlns:adec="http://schemas.microsoft.com/office/drawing/2017/decorative" val="0"/>
              </a:ext>
            </a:extLst>
          </p:cNvPr>
          <p:cNvSpPr>
            <a:spLocks noGrp="1"/>
          </p:cNvSpPr>
          <p:nvPr>
            <p:ph idx="1"/>
          </p:nvPr>
        </p:nvSpPr>
        <p:spPr>
          <a:xfrm>
            <a:off x="501497" y="1486140"/>
            <a:ext cx="8061187" cy="4627084"/>
          </a:xfrm>
        </p:spPr>
        <p:txBody>
          <a:bodyPr/>
          <a:lstStyle/>
          <a:p>
            <a:r>
              <a:rPr lang="en-US" sz="2000" dirty="0"/>
              <a:t>The Stuffed Whipple shield (SWS) consists of two aluminum plates with several layers of Nextel and Kevlar between them.</a:t>
            </a:r>
          </a:p>
          <a:p>
            <a:endParaRPr lang="en-US" sz="2000" dirty="0"/>
          </a:p>
          <a:p>
            <a:r>
              <a:rPr lang="en-US" sz="2000" dirty="0"/>
              <a:t>The SWS is widely used in the International Space Station (ISS) to protect the crew modules (human-rated). </a:t>
            </a:r>
          </a:p>
          <a:p>
            <a:endParaRPr lang="en-US" sz="2000" dirty="0"/>
          </a:p>
          <a:p>
            <a:r>
              <a:rPr lang="en-US" sz="2000" b="1" dirty="0">
                <a:solidFill>
                  <a:srgbClr val="0070C0"/>
                </a:solidFill>
              </a:rPr>
              <a:t>The rear wall is the critical surface</a:t>
            </a:r>
            <a:r>
              <a:rPr lang="en-US" sz="2000" dirty="0"/>
              <a:t>. Failure is defined as penetration of this rear wall, not the surface behind the shield (Damage to anything behind the rear wall, including pressurized tanks, is not defined). </a:t>
            </a:r>
          </a:p>
          <a:p>
            <a:endParaRPr lang="en-US" sz="2000" dirty="0"/>
          </a:p>
          <a:p>
            <a:r>
              <a:rPr lang="en-US" sz="2000" dirty="0"/>
              <a:t>Several variations exist: rear wall thicker than bumper, internal MLI  blanket, aluminum mesh, etc.</a:t>
            </a:r>
          </a:p>
          <a:p>
            <a:pPr marL="0" indent="0">
              <a:buNone/>
            </a:pPr>
            <a:r>
              <a:rPr lang="en-US" dirty="0"/>
              <a:t> </a:t>
            </a:r>
          </a:p>
        </p:txBody>
      </p:sp>
      <p:pic>
        <p:nvPicPr>
          <p:cNvPr id="6" name="Picture 5" descr="General description of Suffed Whipple shield, with two aluminum bumpers separated a certain distance with Nextel and Kevlar layers between them and a simulated particle going in direction to the shield.">
            <a:extLst>
              <a:ext uri="{FF2B5EF4-FFF2-40B4-BE49-F238E27FC236}">
                <a16:creationId xmlns:a16="http://schemas.microsoft.com/office/drawing/2014/main" id="{0C3742BA-199D-7CD6-2E41-8DAF6D583C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62684" y="1855165"/>
            <a:ext cx="2831334" cy="3147669"/>
          </a:xfrm>
          <a:prstGeom prst="rect">
            <a:avLst/>
          </a:prstGeom>
          <a:noFill/>
          <a:ln>
            <a:noFill/>
          </a:ln>
        </p:spPr>
      </p:pic>
      <p:sp>
        <p:nvSpPr>
          <p:cNvPr id="4" name="Footer Placeholder 3">
            <a:extLst>
              <a:ext uri="{FF2B5EF4-FFF2-40B4-BE49-F238E27FC236}">
                <a16:creationId xmlns:a16="http://schemas.microsoft.com/office/drawing/2014/main" id="{096B0F9B-D4A7-E429-C29D-6EBFFC6289E5}"/>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
        <p:nvSpPr>
          <p:cNvPr id="5" name="Slide Number Placeholder 4">
            <a:extLst>
              <a:ext uri="{FF2B5EF4-FFF2-40B4-BE49-F238E27FC236}">
                <a16:creationId xmlns:a16="http://schemas.microsoft.com/office/drawing/2014/main" id="{D6C55A1E-6494-3C3C-E9F2-17CD1145CC1C}"/>
              </a:ext>
            </a:extLst>
          </p:cNvPr>
          <p:cNvSpPr>
            <a:spLocks noGrp="1"/>
          </p:cNvSpPr>
          <p:nvPr>
            <p:ph type="sldNum" sz="quarter" idx="11"/>
          </p:nvPr>
        </p:nvSpPr>
        <p:spPr/>
        <p:txBody>
          <a:bodyPr/>
          <a:lstStyle/>
          <a:p>
            <a:pPr>
              <a:defRPr/>
            </a:pPr>
            <a:fld id="{8671A67E-FBE4-4EE7-828C-3E1E89AD3382}" type="slidenum">
              <a:rPr lang="en-US" smtClean="0"/>
              <a:pPr>
                <a:defRPr/>
              </a:pPr>
              <a:t>9</a:t>
            </a:fld>
            <a:endParaRPr lang="en-US"/>
          </a:p>
        </p:txBody>
      </p:sp>
    </p:spTree>
    <p:extLst>
      <p:ext uri="{BB962C8B-B14F-4D97-AF65-F5344CB8AC3E}">
        <p14:creationId xmlns:p14="http://schemas.microsoft.com/office/powerpoint/2010/main" val="67346202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10502</TotalTime>
  <Words>2252</Words>
  <Application>Microsoft Office PowerPoint</Application>
  <PresentationFormat>Widescreen</PresentationFormat>
  <Paragraphs>303</Paragraphs>
  <Slides>17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Blank Presentation</vt:lpstr>
      <vt:lpstr>Application of Stuffed Whipple Shield to Robotic Spacecraft</vt:lpstr>
      <vt:lpstr>Agenda</vt:lpstr>
      <vt:lpstr>Introduction: The PACE Mission</vt:lpstr>
      <vt:lpstr>Introduction: The PACE Mission</vt:lpstr>
      <vt:lpstr>Orbital Debris Environment and Impact Risk</vt:lpstr>
      <vt:lpstr>2019 Tank HVI Damage Assessment</vt:lpstr>
      <vt:lpstr>2023 Tank HVI Damage Assessment</vt:lpstr>
      <vt:lpstr>Results for Traditional Whipple Shield Configurations (1 of 2)</vt:lpstr>
      <vt:lpstr>Human-Rated Stuffed Whipple Shield</vt:lpstr>
      <vt:lpstr>Stuffed Whipple Shield for Robotic Spacecraft </vt:lpstr>
      <vt:lpstr>Shield Comparison</vt:lpstr>
      <vt:lpstr>PACE SWS Hypervelocity Impact Test</vt:lpstr>
      <vt:lpstr>PACE SWS Integration</vt:lpstr>
      <vt:lpstr>Summary</vt:lpstr>
      <vt:lpstr>References</vt:lpstr>
      <vt:lpstr>Questions ?</vt:lpstr>
      <vt:lpstr>End slide. NASA “meatball” logo</vt:lpstr>
    </vt:vector>
  </TitlesOfParts>
  <Company>LMIT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ODIN</dc:creator>
  <cp:lastModifiedBy>Rodriguez, Ivonne M. (GSFC-5920)</cp:lastModifiedBy>
  <cp:revision>1540</cp:revision>
  <cp:lastPrinted>2008-09-17T19:25:12Z</cp:lastPrinted>
  <dcterms:created xsi:type="dcterms:W3CDTF">2010-10-05T15:22:41Z</dcterms:created>
  <dcterms:modified xsi:type="dcterms:W3CDTF">2023-11-08T12:36:59Z</dcterms:modified>
</cp:coreProperties>
</file>