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Lst>
  <p:notesMasterIdLst>
    <p:notesMasterId r:id="rId39"/>
  </p:notesMasterIdLst>
  <p:sldIdLst>
    <p:sldId id="257" r:id="rId2"/>
    <p:sldId id="337" r:id="rId3"/>
    <p:sldId id="284" r:id="rId4"/>
    <p:sldId id="366" r:id="rId5"/>
    <p:sldId id="368" r:id="rId6"/>
    <p:sldId id="367" r:id="rId7"/>
    <p:sldId id="371" r:id="rId8"/>
    <p:sldId id="261" r:id="rId9"/>
    <p:sldId id="369" r:id="rId10"/>
    <p:sldId id="372" r:id="rId11"/>
    <p:sldId id="262" r:id="rId12"/>
    <p:sldId id="281" r:id="rId13"/>
    <p:sldId id="282" r:id="rId14"/>
    <p:sldId id="283" r:id="rId15"/>
    <p:sldId id="300" r:id="rId16"/>
    <p:sldId id="289" r:id="rId17"/>
    <p:sldId id="347" r:id="rId18"/>
    <p:sldId id="298" r:id="rId19"/>
    <p:sldId id="374" r:id="rId20"/>
    <p:sldId id="348" r:id="rId21"/>
    <p:sldId id="291" r:id="rId22"/>
    <p:sldId id="375" r:id="rId23"/>
    <p:sldId id="376" r:id="rId24"/>
    <p:sldId id="377" r:id="rId25"/>
    <p:sldId id="350" r:id="rId26"/>
    <p:sldId id="357" r:id="rId27"/>
    <p:sldId id="271" r:id="rId28"/>
    <p:sldId id="272" r:id="rId29"/>
    <p:sldId id="292" r:id="rId30"/>
    <p:sldId id="407" r:id="rId31"/>
    <p:sldId id="378" r:id="rId32"/>
    <p:sldId id="279" r:id="rId33"/>
    <p:sldId id="379" r:id="rId34"/>
    <p:sldId id="268" r:id="rId35"/>
    <p:sldId id="405" r:id="rId36"/>
    <p:sldId id="277" r:id="rId37"/>
    <p:sldId id="27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45"/>
    <p:restoredTop sz="94718"/>
  </p:normalViewPr>
  <p:slideViewPr>
    <p:cSldViewPr snapToGrid="0" showGuides="1">
      <p:cViewPr varScale="1">
        <p:scale>
          <a:sx n="137" d="100"/>
          <a:sy n="137" d="100"/>
        </p:scale>
        <p:origin x="336" y="192"/>
      </p:cViewPr>
      <p:guideLst>
        <p:guide orient="horz" pos="386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489C73-F839-3B47-AB1C-FC71E98DBF1C}" type="datetimeFigureOut">
              <a:rPr lang="en-US" smtClean="0"/>
              <a:t>11/9/23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71822-9091-AA4F-9B33-8D243D58852B}" type="slidenum">
              <a:rPr lang="en-US" smtClean="0"/>
              <a:t>‹#›</a:t>
            </a:fld>
            <a:endParaRPr lang="en-US"/>
          </a:p>
        </p:txBody>
      </p:sp>
    </p:spTree>
    <p:extLst>
      <p:ext uri="{BB962C8B-B14F-4D97-AF65-F5344CB8AC3E}">
        <p14:creationId xmlns:p14="http://schemas.microsoft.com/office/powerpoint/2010/main" val="1805145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897A87-4E6D-3C4B-90DE-7604924EA0B7}" type="slidenum">
              <a:rPr lang="en-US" smtClean="0"/>
              <a:t>0</a:t>
            </a:fld>
            <a:endParaRPr lang="en-US"/>
          </a:p>
        </p:txBody>
      </p:sp>
    </p:spTree>
    <p:extLst>
      <p:ext uri="{BB962C8B-B14F-4D97-AF65-F5344CB8AC3E}">
        <p14:creationId xmlns:p14="http://schemas.microsoft.com/office/powerpoint/2010/main" val="3760084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that, you need first to observe weather in a consistent way. Ground based radar, like the NEXRAD radar network we have in the United States, is an excellent tool to detect severe weather and things like hail and tornadoes are readily identifiable in radar imagery. </a:t>
            </a:r>
          </a:p>
          <a:p>
            <a:endParaRPr lang="en-US" dirty="0"/>
          </a:p>
          <a:p>
            <a:r>
              <a:rPr lang="en-US" dirty="0"/>
              <a:t>Likewise, there is a national method and standard of reporting severe weather, anybody (and I encourage everybody to do this!) can call or tweet the weather service with a hail or tornado or damage report and it goes into a national database. </a:t>
            </a:r>
          </a:p>
          <a:p>
            <a:endParaRPr lang="en-US" dirty="0"/>
          </a:p>
          <a:p>
            <a:r>
              <a:rPr lang="en-US" dirty="0"/>
              <a:t>However, these human-spotter reports are vulnerable to societal, geographical, or otherwise </a:t>
            </a:r>
            <a:r>
              <a:rPr lang="en-US" dirty="0" err="1"/>
              <a:t>nonmeteorological</a:t>
            </a:r>
            <a:r>
              <a:rPr lang="en-US" dirty="0"/>
              <a:t> bias. Reports depend on the time of day, population density, road networks, and folks’ spotty memory of how big a golf ball is (it’s 1 ¾ inches, by the way). Ground radar data are likewise not available everywhere, or made accessible to the public, and in remote, data-sparse areas, rugged terrain or over the oceans, you’re out of luck. </a:t>
            </a:r>
          </a:p>
          <a:p>
            <a:endParaRPr lang="en-US" dirty="0"/>
          </a:p>
          <a:p>
            <a:r>
              <a:rPr lang="en-US" dirty="0"/>
              <a:t>So the most consistent, uniform way to study weather around the world is to use a satellite. This talk focuses on the many ways we do just that.</a:t>
            </a:r>
          </a:p>
        </p:txBody>
      </p:sp>
      <p:sp>
        <p:nvSpPr>
          <p:cNvPr id="4" name="Slide Number Placeholder 3"/>
          <p:cNvSpPr>
            <a:spLocks noGrp="1"/>
          </p:cNvSpPr>
          <p:nvPr>
            <p:ph type="sldNum" sz="quarter" idx="5"/>
          </p:nvPr>
        </p:nvSpPr>
        <p:spPr/>
        <p:txBody>
          <a:bodyPr/>
          <a:lstStyle/>
          <a:p>
            <a:fld id="{30897A87-4E6D-3C4B-90DE-7604924EA0B7}" type="slidenum">
              <a:rPr lang="en-US" smtClean="0"/>
              <a:t>6</a:t>
            </a:fld>
            <a:endParaRPr lang="en-US"/>
          </a:p>
        </p:txBody>
      </p:sp>
    </p:spTree>
    <p:extLst>
      <p:ext uri="{BB962C8B-B14F-4D97-AF65-F5344CB8AC3E}">
        <p14:creationId xmlns:p14="http://schemas.microsoft.com/office/powerpoint/2010/main" val="933102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that, you need first to observe weather in a consistent way. Ground based radar, like the NEXRAD radar network we have in the United States, is an excellent tool to detect severe weather and things like hail and tornadoes are readily identifiable in radar imagery. </a:t>
            </a:r>
          </a:p>
          <a:p>
            <a:endParaRPr lang="en-US" dirty="0"/>
          </a:p>
          <a:p>
            <a:r>
              <a:rPr lang="en-US" dirty="0"/>
              <a:t>Likewise, there is a national method and standard of reporting severe weather, anybody (and I encourage everybody to do this!) can call or tweet the weather service with a hail or tornado or damage report and it goes into a national database. </a:t>
            </a:r>
          </a:p>
          <a:p>
            <a:endParaRPr lang="en-US" dirty="0"/>
          </a:p>
          <a:p>
            <a:r>
              <a:rPr lang="en-US" dirty="0"/>
              <a:t>However, these human-spotter reports are vulnerable to societal, geographical, or otherwise </a:t>
            </a:r>
            <a:r>
              <a:rPr lang="en-US" dirty="0" err="1"/>
              <a:t>nonmeteorological</a:t>
            </a:r>
            <a:r>
              <a:rPr lang="en-US" dirty="0"/>
              <a:t> bias. Reports depend on the time of day, population density, road networks, and folks’ spotty memory of how big a golf ball is (it’s 1 ¾ inches, by the way). Ground radar data are likewise not available everywhere, or made accessible to the public, and in remote, data-sparse areas, rugged terrain or over the oceans, you’re out of luck. </a:t>
            </a:r>
          </a:p>
          <a:p>
            <a:endParaRPr lang="en-US" dirty="0"/>
          </a:p>
          <a:p>
            <a:r>
              <a:rPr lang="en-US" dirty="0"/>
              <a:t>So the most consistent, uniform way to study weather around the world is to use a satellite. This talk focuses on the many ways we do just that.</a:t>
            </a:r>
          </a:p>
        </p:txBody>
      </p:sp>
      <p:sp>
        <p:nvSpPr>
          <p:cNvPr id="4" name="Slide Number Placeholder 3"/>
          <p:cNvSpPr>
            <a:spLocks noGrp="1"/>
          </p:cNvSpPr>
          <p:nvPr>
            <p:ph type="sldNum" sz="quarter" idx="5"/>
          </p:nvPr>
        </p:nvSpPr>
        <p:spPr/>
        <p:txBody>
          <a:bodyPr/>
          <a:lstStyle/>
          <a:p>
            <a:fld id="{30897A87-4E6D-3C4B-90DE-7604924EA0B7}" type="slidenum">
              <a:rPr lang="en-US" smtClean="0"/>
              <a:t>7</a:t>
            </a:fld>
            <a:endParaRPr lang="en-US"/>
          </a:p>
        </p:txBody>
      </p:sp>
    </p:spTree>
    <p:extLst>
      <p:ext uri="{BB962C8B-B14F-4D97-AF65-F5344CB8AC3E}">
        <p14:creationId xmlns:p14="http://schemas.microsoft.com/office/powerpoint/2010/main" val="711362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that, you need first to observe weather in a consistent way. Ground based radar, like the NEXRAD radar network we have in the United States, is an excellent tool to detect severe weather and things like hail and tornadoes are readily identifiable in radar imagery. </a:t>
            </a:r>
          </a:p>
          <a:p>
            <a:endParaRPr lang="en-US" dirty="0"/>
          </a:p>
          <a:p>
            <a:r>
              <a:rPr lang="en-US" dirty="0"/>
              <a:t>Likewise, there is a national method and standard of reporting severe weather, anybody (and I encourage everybody to do this!) can call or tweet the weather service with a hail or tornado or damage report and it goes into a national database. </a:t>
            </a:r>
          </a:p>
          <a:p>
            <a:endParaRPr lang="en-US" dirty="0"/>
          </a:p>
          <a:p>
            <a:r>
              <a:rPr lang="en-US" dirty="0"/>
              <a:t>However, these human-spotter reports are vulnerable to societal, geographical, or otherwise </a:t>
            </a:r>
            <a:r>
              <a:rPr lang="en-US" dirty="0" err="1"/>
              <a:t>nonmeteorological</a:t>
            </a:r>
            <a:r>
              <a:rPr lang="en-US" dirty="0"/>
              <a:t> bias. Reports depend on the time of day, population density, road networks, and folks’ spotty memory of how big a golf ball is (it’s 1 ¾ inches, by the way). Ground radar data are likewise not available everywhere, or made accessible to the public, and in remote, data-sparse areas, rugged terrain or over the oceans, you’re out of luck. </a:t>
            </a:r>
          </a:p>
          <a:p>
            <a:endParaRPr lang="en-US" dirty="0"/>
          </a:p>
          <a:p>
            <a:r>
              <a:rPr lang="en-US" dirty="0"/>
              <a:t>So the most consistent, uniform way to study weather around the world is to use a satellite. This talk focuses on the many ways we do just that.</a:t>
            </a:r>
          </a:p>
        </p:txBody>
      </p:sp>
      <p:sp>
        <p:nvSpPr>
          <p:cNvPr id="4" name="Slide Number Placeholder 3"/>
          <p:cNvSpPr>
            <a:spLocks noGrp="1"/>
          </p:cNvSpPr>
          <p:nvPr>
            <p:ph type="sldNum" sz="quarter" idx="5"/>
          </p:nvPr>
        </p:nvSpPr>
        <p:spPr/>
        <p:txBody>
          <a:bodyPr/>
          <a:lstStyle/>
          <a:p>
            <a:fld id="{30897A87-4E6D-3C4B-90DE-7604924EA0B7}" type="slidenum">
              <a:rPr lang="en-US" smtClean="0"/>
              <a:t>8</a:t>
            </a:fld>
            <a:endParaRPr lang="en-US"/>
          </a:p>
        </p:txBody>
      </p:sp>
    </p:spTree>
    <p:extLst>
      <p:ext uri="{BB962C8B-B14F-4D97-AF65-F5344CB8AC3E}">
        <p14:creationId xmlns:p14="http://schemas.microsoft.com/office/powerpoint/2010/main" val="2782568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that, you need first to observe weather in a consistent way. Ground based radar, like the NEXRAD radar network we have in the United States, is an excellent tool to detect severe weather and things like hail and tornadoes are readily identifiable in radar imagery. </a:t>
            </a:r>
          </a:p>
          <a:p>
            <a:endParaRPr lang="en-US" dirty="0"/>
          </a:p>
          <a:p>
            <a:r>
              <a:rPr lang="en-US" dirty="0"/>
              <a:t>Likewise, there is a national method and standard of reporting severe weather, anybody (and I encourage everybody to do this!) can call or tweet the weather service with a hail or tornado or damage report and it goes into a national database. </a:t>
            </a:r>
          </a:p>
          <a:p>
            <a:endParaRPr lang="en-US" dirty="0"/>
          </a:p>
          <a:p>
            <a:r>
              <a:rPr lang="en-US" dirty="0"/>
              <a:t>However, these human-spotter reports are vulnerable to societal, geographical, or otherwise </a:t>
            </a:r>
            <a:r>
              <a:rPr lang="en-US" dirty="0" err="1"/>
              <a:t>nonmeteorological</a:t>
            </a:r>
            <a:r>
              <a:rPr lang="en-US" dirty="0"/>
              <a:t> bias. Reports depend on the time of day, population density, road networks, and folks’ spotty memory of how big a golf ball is (it’s 1 ¾ inches, by the way). Ground radar data are likewise not available everywhere, or made accessible to the public, and in remote, data-sparse areas, rugged terrain or over the oceans, you’re out of luck. </a:t>
            </a:r>
          </a:p>
          <a:p>
            <a:endParaRPr lang="en-US" dirty="0"/>
          </a:p>
          <a:p>
            <a:r>
              <a:rPr lang="en-US" dirty="0"/>
              <a:t>So the most consistent, uniform way to study weather around the world is to use a satellite. This talk focuses on the many ways we do just that.</a:t>
            </a:r>
          </a:p>
        </p:txBody>
      </p:sp>
      <p:sp>
        <p:nvSpPr>
          <p:cNvPr id="4" name="Slide Number Placeholder 3"/>
          <p:cNvSpPr>
            <a:spLocks noGrp="1"/>
          </p:cNvSpPr>
          <p:nvPr>
            <p:ph type="sldNum" sz="quarter" idx="5"/>
          </p:nvPr>
        </p:nvSpPr>
        <p:spPr/>
        <p:txBody>
          <a:bodyPr/>
          <a:lstStyle/>
          <a:p>
            <a:fld id="{30897A87-4E6D-3C4B-90DE-7604924EA0B7}" type="slidenum">
              <a:rPr lang="en-US" smtClean="0"/>
              <a:t>9</a:t>
            </a:fld>
            <a:endParaRPr lang="en-US"/>
          </a:p>
        </p:txBody>
      </p:sp>
    </p:spTree>
    <p:extLst>
      <p:ext uri="{BB962C8B-B14F-4D97-AF65-F5344CB8AC3E}">
        <p14:creationId xmlns:p14="http://schemas.microsoft.com/office/powerpoint/2010/main" val="2457910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go along, it will be helpful to understand some of the basic meteorology of a thunderstorm, if you’ll humor my little thunderstorm cartoon here. </a:t>
            </a:r>
          </a:p>
          <a:p>
            <a:endParaRPr lang="en-US" dirty="0"/>
          </a:p>
          <a:p>
            <a:r>
              <a:rPr lang="en-US" dirty="0"/>
              <a:t>Moisture, instability and a lifting mechanism like a front, terrain, or an outflow boundary. Wind shear is important for the modality of a storm, and particularly if that storm is going to rotate, but not strictly necessary. </a:t>
            </a:r>
          </a:p>
          <a:p>
            <a:endParaRPr lang="en-US" dirty="0"/>
          </a:p>
          <a:p>
            <a:r>
              <a:rPr lang="en-US" dirty="0"/>
              <a:t>With all of the ingredients in place, when a lifting event kicks up a parcel of air to rise, it will accelerate upward through the buoyant environment condensing (and then freezing) water as it rises through the troposphere and cools and expands. </a:t>
            </a:r>
          </a:p>
          <a:p>
            <a:endParaRPr lang="en-US" dirty="0"/>
          </a:p>
          <a:p>
            <a:r>
              <a:rPr lang="en-US" dirty="0"/>
              <a:t>This is the convective updraft, it is the heartbeat and lifeblood of a storm. </a:t>
            </a:r>
          </a:p>
          <a:p>
            <a:endParaRPr lang="en-US" dirty="0"/>
          </a:p>
          <a:p>
            <a:r>
              <a:rPr lang="en-US" dirty="0"/>
              <a:t>This upward motion will continue to rise until it reaches neutral buoyancy with the air around it, or it reaches the tropopause</a:t>
            </a:r>
          </a:p>
        </p:txBody>
      </p:sp>
      <p:sp>
        <p:nvSpPr>
          <p:cNvPr id="4" name="Slide Number Placeholder 3"/>
          <p:cNvSpPr>
            <a:spLocks noGrp="1"/>
          </p:cNvSpPr>
          <p:nvPr>
            <p:ph type="sldNum" sz="quarter" idx="5"/>
          </p:nvPr>
        </p:nvSpPr>
        <p:spPr/>
        <p:txBody>
          <a:bodyPr/>
          <a:lstStyle/>
          <a:p>
            <a:fld id="{30897A87-4E6D-3C4B-90DE-7604924EA0B7}" type="slidenum">
              <a:rPr lang="en-US" smtClean="0"/>
              <a:t>10</a:t>
            </a:fld>
            <a:endParaRPr lang="en-US"/>
          </a:p>
        </p:txBody>
      </p:sp>
    </p:spTree>
    <p:extLst>
      <p:ext uri="{BB962C8B-B14F-4D97-AF65-F5344CB8AC3E}">
        <p14:creationId xmlns:p14="http://schemas.microsoft.com/office/powerpoint/2010/main" val="412466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tropopause is the dividing boundary between the troposphere and the stratosphere, and it kind of acts as a stable layer “lid” on the troposphere. </a:t>
            </a:r>
          </a:p>
          <a:p>
            <a:endParaRPr lang="en-US" dirty="0"/>
          </a:p>
          <a:p>
            <a:r>
              <a:rPr lang="en-US" dirty="0"/>
              <a:t>If an updraft reaches this layer, it will generally spread horizontally outward along it, creating the ”anvil”. Sometimes, if the updraft is particularly strong, it will “overshoot” the tropopause into the lower portion of the stratosphere. </a:t>
            </a:r>
          </a:p>
          <a:p>
            <a:endParaRPr lang="en-US" dirty="0"/>
          </a:p>
          <a:p>
            <a:r>
              <a:rPr lang="en-US" dirty="0"/>
              <a:t>These are called “overshooting tops” – you can see an example here taken from an airplane, with the anvil spreading out in a layer and the overshooting top bubbling out the top of it. </a:t>
            </a:r>
          </a:p>
          <a:p>
            <a:endParaRPr lang="en-US" dirty="0"/>
          </a:p>
          <a:p>
            <a:r>
              <a:rPr lang="en-US" dirty="0"/>
              <a:t>Sometimes a plume of moisture can be ejected out of the top. These are all markers of a particularly strong convective updraft. </a:t>
            </a:r>
          </a:p>
          <a:p>
            <a:endParaRPr lang="en-US" dirty="0"/>
          </a:p>
          <a:p>
            <a:endParaRPr lang="en-US" dirty="0"/>
          </a:p>
        </p:txBody>
      </p:sp>
      <p:sp>
        <p:nvSpPr>
          <p:cNvPr id="4" name="Slide Number Placeholder 3"/>
          <p:cNvSpPr>
            <a:spLocks noGrp="1"/>
          </p:cNvSpPr>
          <p:nvPr>
            <p:ph type="sldNum" sz="quarter" idx="5"/>
          </p:nvPr>
        </p:nvSpPr>
        <p:spPr/>
        <p:txBody>
          <a:bodyPr/>
          <a:lstStyle/>
          <a:p>
            <a:fld id="{30897A87-4E6D-3C4B-90DE-7604924EA0B7}" type="slidenum">
              <a:rPr lang="en-US" smtClean="0"/>
              <a:t>11</a:t>
            </a:fld>
            <a:endParaRPr lang="en-US"/>
          </a:p>
        </p:txBody>
      </p:sp>
    </p:spTree>
    <p:extLst>
      <p:ext uri="{BB962C8B-B14F-4D97-AF65-F5344CB8AC3E}">
        <p14:creationId xmlns:p14="http://schemas.microsoft.com/office/powerpoint/2010/main" val="3528983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the updraft itself, remember that moisture is a necessary ingredient – that water vapor is condensing as the air rises and cools, and then progressing into freezing, however, some water droplets may remain liquid below the freezing temperature, if the updraft is particularly fast and the droplets are small. This is called “supercooled water”.</a:t>
            </a:r>
          </a:p>
          <a:p>
            <a:endParaRPr lang="en-US" dirty="0"/>
          </a:p>
          <a:p>
            <a:r>
              <a:rPr lang="en-US" dirty="0"/>
              <a:t>When supercooled water droplets land on an ice particle they will freeze on contact, that’s a process called riming, and a rimed ice particle is called graupel. Graupel looks like small snow pellets, almost like </a:t>
            </a:r>
            <a:r>
              <a:rPr lang="en-US" dirty="0" err="1"/>
              <a:t>Dippin</a:t>
            </a:r>
            <a:r>
              <a:rPr lang="en-US" dirty="0"/>
              <a:t> Dot’s ice cream. </a:t>
            </a:r>
          </a:p>
          <a:p>
            <a:endParaRPr lang="en-US" dirty="0"/>
          </a:p>
          <a:p>
            <a:r>
              <a:rPr lang="en-US" dirty="0"/>
              <a:t>Any skiers out there are lucky if they’ve ever had the pleasure of skiing on graupel, you know what I’m talking about. </a:t>
            </a:r>
          </a:p>
          <a:p>
            <a:endParaRPr lang="en-US" dirty="0"/>
          </a:p>
          <a:p>
            <a:r>
              <a:rPr lang="en-US" dirty="0"/>
              <a:t>So, within a convective updraft you’ll have raindrops, ice particles (like snowflakes, frozen raindrops, plates, </a:t>
            </a:r>
            <a:r>
              <a:rPr lang="en-US" dirty="0" err="1"/>
              <a:t>etc</a:t>
            </a:r>
            <a:r>
              <a:rPr lang="en-US" dirty="0"/>
              <a:t>), supercooled water, graupel, and sometimes hail. There’s a lot going on in there – and in the rapidly rising and very turbulent updraft, all of these different species are often colliding with each other.</a:t>
            </a:r>
          </a:p>
        </p:txBody>
      </p:sp>
      <p:sp>
        <p:nvSpPr>
          <p:cNvPr id="4" name="Slide Number Placeholder 3"/>
          <p:cNvSpPr>
            <a:spLocks noGrp="1"/>
          </p:cNvSpPr>
          <p:nvPr>
            <p:ph type="sldNum" sz="quarter" idx="5"/>
          </p:nvPr>
        </p:nvSpPr>
        <p:spPr/>
        <p:txBody>
          <a:bodyPr/>
          <a:lstStyle/>
          <a:p>
            <a:fld id="{30897A87-4E6D-3C4B-90DE-7604924EA0B7}" type="slidenum">
              <a:rPr lang="en-US" smtClean="0"/>
              <a:t>12</a:t>
            </a:fld>
            <a:endParaRPr lang="en-US"/>
          </a:p>
        </p:txBody>
      </p:sp>
    </p:spTree>
    <p:extLst>
      <p:ext uri="{BB962C8B-B14F-4D97-AF65-F5344CB8AC3E}">
        <p14:creationId xmlns:p14="http://schemas.microsoft.com/office/powerpoint/2010/main" val="2007753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precipitation coalesces and falls, evaporative cooling and cool inflow induce sinking air, this is the downdraft. Depending on the speed of the downdraft and the environmental setup, downdrafts can cause microbursts or damaging winds as they hit the ground and race out along the ground. </a:t>
            </a:r>
          </a:p>
          <a:p>
            <a:endParaRPr lang="en-US" dirty="0"/>
          </a:p>
          <a:p>
            <a:r>
              <a:rPr lang="en-US" dirty="0"/>
              <a:t>Also depending on the environmental setup, a cycling can get set up, where the storm can sustain itself cyclically until it runs out of warm, moist inflow air fuel. </a:t>
            </a:r>
          </a:p>
          <a:p>
            <a:endParaRPr lang="en-US" dirty="0"/>
          </a:p>
          <a:p>
            <a:r>
              <a:rPr lang="en-US" dirty="0"/>
              <a:t>A particular instance of this long-lived cyclic self-sustaining storm is called a derecho – they are characterized as long-lived thunderstorms with damaging winds that can last for hours, sometimes days, and cover hundreds of miles. </a:t>
            </a:r>
          </a:p>
          <a:p>
            <a:endParaRPr lang="en-US" dirty="0"/>
          </a:p>
          <a:p>
            <a:r>
              <a:rPr lang="en-US" dirty="0"/>
              <a:t>The name comes from the Spanish word “derecho” meaning “straight” because of the damaging straight line winds that these storms brings. </a:t>
            </a:r>
          </a:p>
        </p:txBody>
      </p:sp>
      <p:sp>
        <p:nvSpPr>
          <p:cNvPr id="4" name="Slide Number Placeholder 3"/>
          <p:cNvSpPr>
            <a:spLocks noGrp="1"/>
          </p:cNvSpPr>
          <p:nvPr>
            <p:ph type="sldNum" sz="quarter" idx="5"/>
          </p:nvPr>
        </p:nvSpPr>
        <p:spPr/>
        <p:txBody>
          <a:bodyPr/>
          <a:lstStyle/>
          <a:p>
            <a:fld id="{30897A87-4E6D-3C4B-90DE-7604924EA0B7}" type="slidenum">
              <a:rPr lang="en-US" smtClean="0"/>
              <a:t>13</a:t>
            </a:fld>
            <a:endParaRPr lang="en-US"/>
          </a:p>
        </p:txBody>
      </p:sp>
    </p:spTree>
    <p:extLst>
      <p:ext uri="{BB962C8B-B14F-4D97-AF65-F5344CB8AC3E}">
        <p14:creationId xmlns:p14="http://schemas.microsoft.com/office/powerpoint/2010/main" val="2393638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Infrared imagery, or IR, also from the GOES-16 satellite, can tell us about the height and structure of the cloud, because clouds will absorb infrared radiation and emit it at their temperature, which means that if you know the temperature profile of the atmosphere from a weather balloon, and you know the temperature and height of the tropopause, you can readily identify which areas of the cloud are overshooting the troposphere. </a:t>
            </a:r>
          </a:p>
          <a:p>
            <a:endParaRPr lang="en-US" dirty="0"/>
          </a:p>
          <a:p>
            <a:r>
              <a:rPr lang="en-US" dirty="0"/>
              <a:t>an overshooting top is an effective diagnosis of the location and strength of a convective updraft.</a:t>
            </a:r>
          </a:p>
        </p:txBody>
      </p:sp>
      <p:sp>
        <p:nvSpPr>
          <p:cNvPr id="4" name="Slide Number Placeholder 3"/>
          <p:cNvSpPr>
            <a:spLocks noGrp="1"/>
          </p:cNvSpPr>
          <p:nvPr>
            <p:ph type="sldNum" sz="quarter" idx="5"/>
          </p:nvPr>
        </p:nvSpPr>
        <p:spPr/>
        <p:txBody>
          <a:bodyPr/>
          <a:lstStyle/>
          <a:p>
            <a:fld id="{30897A87-4E6D-3C4B-90DE-7604924EA0B7}" type="slidenum">
              <a:rPr lang="en-US" smtClean="0"/>
              <a:t>14</a:t>
            </a:fld>
            <a:endParaRPr lang="en-US"/>
          </a:p>
        </p:txBody>
      </p:sp>
    </p:spTree>
    <p:extLst>
      <p:ext uri="{BB962C8B-B14F-4D97-AF65-F5344CB8AC3E}">
        <p14:creationId xmlns:p14="http://schemas.microsoft.com/office/powerpoint/2010/main" val="1771263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freeze frame the IR imagery of the storm as it approached Cedar Rapids, Iowa, which sustained heavy damage in the storm, you can see overshooting tops in the white pixels, and even an above anvil cirrus plume, where the updraft is so prolific that it’s ejecting cloud particles out the top into the stratosphere. </a:t>
            </a:r>
          </a:p>
        </p:txBody>
      </p:sp>
      <p:sp>
        <p:nvSpPr>
          <p:cNvPr id="4" name="Slide Number Placeholder 3"/>
          <p:cNvSpPr>
            <a:spLocks noGrp="1"/>
          </p:cNvSpPr>
          <p:nvPr>
            <p:ph type="sldNum" sz="quarter" idx="5"/>
          </p:nvPr>
        </p:nvSpPr>
        <p:spPr/>
        <p:txBody>
          <a:bodyPr/>
          <a:lstStyle/>
          <a:p>
            <a:fld id="{30897A87-4E6D-3C4B-90DE-7604924EA0B7}" type="slidenum">
              <a:rPr lang="en-US" smtClean="0"/>
              <a:t>15</a:t>
            </a:fld>
            <a:endParaRPr lang="en-US"/>
          </a:p>
        </p:txBody>
      </p:sp>
    </p:spTree>
    <p:extLst>
      <p:ext uri="{BB962C8B-B14F-4D97-AF65-F5344CB8AC3E}">
        <p14:creationId xmlns:p14="http://schemas.microsoft.com/office/powerpoint/2010/main" val="382977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freeze frame the IR imagery of the storm as it approached Cedar Rapids, Iowa, which sustained heavy damage in the storm, you can see overshooting tops in the white pixels, and even an above anvil cirrus plume, where the updraft is so prolific that it’s ejecting cloud particles out the top into the stratosphere. </a:t>
            </a:r>
          </a:p>
          <a:p>
            <a:endParaRPr lang="en-US" dirty="0"/>
          </a:p>
          <a:p>
            <a:r>
              <a:rPr lang="en-US" dirty="0"/>
              <a:t>If you are interested in looking at GOES geostationary data, like what I show here, NASA </a:t>
            </a:r>
            <a:r>
              <a:rPr lang="en-US" dirty="0" err="1"/>
              <a:t>SPoRT</a:t>
            </a:r>
            <a:r>
              <a:rPr lang="en-US" dirty="0"/>
              <a:t> has great resources for viewing GOES imagery, and I share the link below</a:t>
            </a:r>
          </a:p>
        </p:txBody>
      </p:sp>
      <p:sp>
        <p:nvSpPr>
          <p:cNvPr id="4" name="Slide Number Placeholder 3"/>
          <p:cNvSpPr>
            <a:spLocks noGrp="1"/>
          </p:cNvSpPr>
          <p:nvPr>
            <p:ph type="sldNum" sz="quarter" idx="5"/>
          </p:nvPr>
        </p:nvSpPr>
        <p:spPr/>
        <p:txBody>
          <a:bodyPr/>
          <a:lstStyle/>
          <a:p>
            <a:fld id="{30897A87-4E6D-3C4B-90DE-7604924EA0B7}" type="slidenum">
              <a:rPr lang="en-US" smtClean="0"/>
              <a:t>16</a:t>
            </a:fld>
            <a:endParaRPr lang="en-US"/>
          </a:p>
        </p:txBody>
      </p:sp>
    </p:spTree>
    <p:extLst>
      <p:ext uri="{BB962C8B-B14F-4D97-AF65-F5344CB8AC3E}">
        <p14:creationId xmlns:p14="http://schemas.microsoft.com/office/powerpoint/2010/main" val="3046884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down into the depths of the cloud, a storm’s lightning and electrification can tell us about the storm’s dynamics and its particle microphysics.</a:t>
            </a:r>
          </a:p>
          <a:p>
            <a:endParaRPr lang="en-US" dirty="0"/>
          </a:p>
          <a:p>
            <a:r>
              <a:rPr lang="en-US" dirty="0"/>
              <a:t>This is a loop of Geostationary Lightning Mapper (GLM) flashes from onboard GOES 16 overlaid on the coincident visible imagery. </a:t>
            </a:r>
          </a:p>
        </p:txBody>
      </p:sp>
      <p:sp>
        <p:nvSpPr>
          <p:cNvPr id="4" name="Slide Number Placeholder 3"/>
          <p:cNvSpPr>
            <a:spLocks noGrp="1"/>
          </p:cNvSpPr>
          <p:nvPr>
            <p:ph type="sldNum" sz="quarter" idx="5"/>
          </p:nvPr>
        </p:nvSpPr>
        <p:spPr/>
        <p:txBody>
          <a:bodyPr/>
          <a:lstStyle/>
          <a:p>
            <a:fld id="{30897A87-4E6D-3C4B-90DE-7604924EA0B7}" type="slidenum">
              <a:rPr lang="en-US" smtClean="0"/>
              <a:t>17</a:t>
            </a:fld>
            <a:endParaRPr lang="en-US"/>
          </a:p>
        </p:txBody>
      </p:sp>
    </p:spTree>
    <p:extLst>
      <p:ext uri="{BB962C8B-B14F-4D97-AF65-F5344CB8AC3E}">
        <p14:creationId xmlns:p14="http://schemas.microsoft.com/office/powerpoint/2010/main" val="4155896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loop of GLM lightning flash density overlaid with visible imagery and storm reports, you can readily see the pockets of strong convection, particularly at the leading edge of the storm as it matures and the intensity of the storm cycling throughout its evolution</a:t>
            </a:r>
          </a:p>
        </p:txBody>
      </p:sp>
      <p:sp>
        <p:nvSpPr>
          <p:cNvPr id="4" name="Slide Number Placeholder 3"/>
          <p:cNvSpPr>
            <a:spLocks noGrp="1"/>
          </p:cNvSpPr>
          <p:nvPr>
            <p:ph type="sldNum" sz="quarter" idx="5"/>
          </p:nvPr>
        </p:nvSpPr>
        <p:spPr/>
        <p:txBody>
          <a:bodyPr/>
          <a:lstStyle/>
          <a:p>
            <a:fld id="{30897A87-4E6D-3C4B-90DE-7604924EA0B7}" type="slidenum">
              <a:rPr lang="en-US" smtClean="0"/>
              <a:t>18</a:t>
            </a:fld>
            <a:endParaRPr lang="en-US"/>
          </a:p>
        </p:txBody>
      </p:sp>
    </p:spTree>
    <p:extLst>
      <p:ext uri="{BB962C8B-B14F-4D97-AF65-F5344CB8AC3E}">
        <p14:creationId xmlns:p14="http://schemas.microsoft.com/office/powerpoint/2010/main" val="1483627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a:t>
            </a:r>
            <a:r>
              <a:rPr lang="en-US" dirty="0" err="1"/>
              <a:t>SPoRT</a:t>
            </a:r>
            <a:r>
              <a:rPr lang="en-US" dirty="0"/>
              <a:t> also has a GLM lightning data viewer, and are working on a product they call “Stoplight” – which portrays the threat of nearby lightning as a red, yellow, and green. </a:t>
            </a:r>
          </a:p>
        </p:txBody>
      </p:sp>
      <p:sp>
        <p:nvSpPr>
          <p:cNvPr id="4" name="Slide Number Placeholder 3"/>
          <p:cNvSpPr>
            <a:spLocks noGrp="1"/>
          </p:cNvSpPr>
          <p:nvPr>
            <p:ph type="sldNum" sz="quarter" idx="5"/>
          </p:nvPr>
        </p:nvSpPr>
        <p:spPr/>
        <p:txBody>
          <a:bodyPr/>
          <a:lstStyle/>
          <a:p>
            <a:fld id="{30897A87-4E6D-3C4B-90DE-7604924EA0B7}" type="slidenum">
              <a:rPr lang="en-US" smtClean="0"/>
              <a:t>19</a:t>
            </a:fld>
            <a:endParaRPr lang="en-US"/>
          </a:p>
        </p:txBody>
      </p:sp>
    </p:spTree>
    <p:extLst>
      <p:ext uri="{BB962C8B-B14F-4D97-AF65-F5344CB8AC3E}">
        <p14:creationId xmlns:p14="http://schemas.microsoft.com/office/powerpoint/2010/main" val="3891538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the geostationary satellite imagery you saw before, the passive-microwave imagers we work with are onboard satellites in low-earth orbit, which means there’s some luck-of-the-draw as to whether or not the satellite overflew a particular storm at a particular time. It’s like trying to find a needle in a moving haystack. </a:t>
            </a:r>
          </a:p>
          <a:p>
            <a:endParaRPr lang="en-US" dirty="0"/>
          </a:p>
          <a:p>
            <a:r>
              <a:rPr lang="en-US" dirty="0"/>
              <a:t>But! The GCOM-W1 satellite and its AMSR2 instrument overflew the derecho as it was moving from Iowa into Illinois. You’re looking at the the 37 GHz brightness temperature in the color field, with decreasing brightness temperature indicated by the warmer colors. You can see the pockets of oranges and red – signifying lots of ice scattering in these areas. The amount of scattering will depend on the size of the scatterers, the frequency you’re looking at, and how deep a column of ice it is, but this amount of scattering in this frequency suggests at a minimum a robust updraft, lightning, and likely hail. </a:t>
            </a:r>
          </a:p>
          <a:p>
            <a:endParaRPr lang="en-US" dirty="0"/>
          </a:p>
          <a:p>
            <a:r>
              <a:rPr lang="en-US" dirty="0"/>
              <a:t>By way of validation, the two really intense cells in the northeast resulted in a tornado and 5cm or 2 inch hail</a:t>
            </a:r>
          </a:p>
        </p:txBody>
      </p:sp>
      <p:sp>
        <p:nvSpPr>
          <p:cNvPr id="4" name="Slide Number Placeholder 3"/>
          <p:cNvSpPr>
            <a:spLocks noGrp="1"/>
          </p:cNvSpPr>
          <p:nvPr>
            <p:ph type="sldNum" sz="quarter" idx="5"/>
          </p:nvPr>
        </p:nvSpPr>
        <p:spPr/>
        <p:txBody>
          <a:bodyPr/>
          <a:lstStyle/>
          <a:p>
            <a:fld id="{30897A87-4E6D-3C4B-90DE-7604924EA0B7}" type="slidenum">
              <a:rPr lang="en-US" smtClean="0"/>
              <a:t>20</a:t>
            </a:fld>
            <a:endParaRPr lang="en-US"/>
          </a:p>
        </p:txBody>
      </p:sp>
    </p:spTree>
    <p:extLst>
      <p:ext uri="{BB962C8B-B14F-4D97-AF65-F5344CB8AC3E}">
        <p14:creationId xmlns:p14="http://schemas.microsoft.com/office/powerpoint/2010/main" val="3974204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the geostationary satellite imagery you saw before, the passive-microwave imagers we work with are onboard satellites in low-earth orbit, which means there’s some luck-of-the-draw as to whether or not the satellite overflew a particular storm at a particular time. It’s like trying to find a needle in a moving haystack. </a:t>
            </a:r>
          </a:p>
          <a:p>
            <a:endParaRPr lang="en-US" dirty="0"/>
          </a:p>
          <a:p>
            <a:r>
              <a:rPr lang="en-US" dirty="0"/>
              <a:t>But! The GCOM-W1 satellite and its AMSR2 instrument overflew the derecho as it was moving from Iowa into Illinois. You’re looking at the the 37 GHz brightness temperature in the color field, with decreasing brightness temperature indicated by the warmer colors. You can see the pockets of oranges and red – signifying lots of ice scattering in these areas. The amount of scattering will depend on the size of the scatterers, the frequency you’re looking at, and how deep a column of ice it is, but this amount of scattering in this frequency suggests at a minimum a robust updraft, lightning, and likely hail. </a:t>
            </a:r>
          </a:p>
          <a:p>
            <a:endParaRPr lang="en-US" dirty="0"/>
          </a:p>
          <a:p>
            <a:r>
              <a:rPr lang="en-US" dirty="0"/>
              <a:t>By way of validation, the two really intense cells in the northeast resulted in a tornado and 5cm or 2 inch hail</a:t>
            </a:r>
          </a:p>
        </p:txBody>
      </p:sp>
      <p:sp>
        <p:nvSpPr>
          <p:cNvPr id="4" name="Slide Number Placeholder 3"/>
          <p:cNvSpPr>
            <a:spLocks noGrp="1"/>
          </p:cNvSpPr>
          <p:nvPr>
            <p:ph type="sldNum" sz="quarter" idx="5"/>
          </p:nvPr>
        </p:nvSpPr>
        <p:spPr/>
        <p:txBody>
          <a:bodyPr/>
          <a:lstStyle/>
          <a:p>
            <a:fld id="{30897A87-4E6D-3C4B-90DE-7604924EA0B7}" type="slidenum">
              <a:rPr lang="en-US" smtClean="0"/>
              <a:t>21</a:t>
            </a:fld>
            <a:endParaRPr lang="en-US"/>
          </a:p>
        </p:txBody>
      </p:sp>
    </p:spTree>
    <p:extLst>
      <p:ext uri="{BB962C8B-B14F-4D97-AF65-F5344CB8AC3E}">
        <p14:creationId xmlns:p14="http://schemas.microsoft.com/office/powerpoint/2010/main" val="3176550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the geostationary satellite imagery you saw before, the passive-microwave imagers we work with are onboard satellites in low-earth orbit, which means there’s some luck-of-the-draw as to whether or not the satellite overflew a particular storm at a particular time. It’s like trying to find a needle in a moving haystack. </a:t>
            </a:r>
          </a:p>
          <a:p>
            <a:endParaRPr lang="en-US" dirty="0"/>
          </a:p>
          <a:p>
            <a:r>
              <a:rPr lang="en-US" dirty="0"/>
              <a:t>But! The GCOM-W1 satellite and its AMSR2 instrument overflew the derecho as it was moving from Iowa into Illinois. You’re looking at the the 37 GHz brightness temperature in the color field, with decreasing brightness temperature indicated by the warmer colors. You can see the pockets of oranges and red – signifying lots of ice scattering in these areas. The amount of scattering will depend on the size of the scatterers, the frequency you’re looking at, and how deep a column of ice it is, but this amount of scattering in this frequency suggests at a minimum a robust updraft, lightning, and likely hail. </a:t>
            </a:r>
          </a:p>
          <a:p>
            <a:endParaRPr lang="en-US" dirty="0"/>
          </a:p>
          <a:p>
            <a:r>
              <a:rPr lang="en-US" dirty="0"/>
              <a:t>By way of validation, the two really intense cells in the northeast resulted in a tornado and 5cm or 2 inch hail</a:t>
            </a:r>
          </a:p>
        </p:txBody>
      </p:sp>
      <p:sp>
        <p:nvSpPr>
          <p:cNvPr id="4" name="Slide Number Placeholder 3"/>
          <p:cNvSpPr>
            <a:spLocks noGrp="1"/>
          </p:cNvSpPr>
          <p:nvPr>
            <p:ph type="sldNum" sz="quarter" idx="5"/>
          </p:nvPr>
        </p:nvSpPr>
        <p:spPr/>
        <p:txBody>
          <a:bodyPr/>
          <a:lstStyle/>
          <a:p>
            <a:fld id="{30897A87-4E6D-3C4B-90DE-7604924EA0B7}" type="slidenum">
              <a:rPr lang="en-US" smtClean="0"/>
              <a:t>22</a:t>
            </a:fld>
            <a:endParaRPr lang="en-US"/>
          </a:p>
        </p:txBody>
      </p:sp>
    </p:spTree>
    <p:extLst>
      <p:ext uri="{BB962C8B-B14F-4D97-AF65-F5344CB8AC3E}">
        <p14:creationId xmlns:p14="http://schemas.microsoft.com/office/powerpoint/2010/main" val="40487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the geostationary satellite imagery you saw before, the passive-microwave imagers we work with are onboard satellites in low-earth orbit, which means there’s some luck-of-the-draw as to whether or not the satellite overflew a particular storm at a particular time. It’s like trying to find a needle in a moving haystack. </a:t>
            </a:r>
          </a:p>
          <a:p>
            <a:endParaRPr lang="en-US" dirty="0"/>
          </a:p>
          <a:p>
            <a:r>
              <a:rPr lang="en-US" dirty="0"/>
              <a:t>But! The GCOM-W1 satellite and its AMSR2 instrument overflew the derecho as it was moving from Iowa into Illinois. You’re looking at the the 37 GHz brightness temperature in the color field, with decreasing brightness temperature indicated by the warmer colors. You can see the pockets of oranges and red – signifying lots of ice scattering in these areas. The amount of scattering will depend on the size of the scatterers, the frequency you’re looking at, and how deep a column of ice it is, but this amount of scattering in this frequency suggests at a minimum a robust updraft, lightning, and likely hail. </a:t>
            </a:r>
          </a:p>
          <a:p>
            <a:endParaRPr lang="en-US" dirty="0"/>
          </a:p>
          <a:p>
            <a:r>
              <a:rPr lang="en-US" dirty="0"/>
              <a:t>By way of validation, the two really intense cells in the northeast resulted in a tornado and 5cm or 2 inch hail</a:t>
            </a:r>
          </a:p>
        </p:txBody>
      </p:sp>
      <p:sp>
        <p:nvSpPr>
          <p:cNvPr id="4" name="Slide Number Placeholder 3"/>
          <p:cNvSpPr>
            <a:spLocks noGrp="1"/>
          </p:cNvSpPr>
          <p:nvPr>
            <p:ph type="sldNum" sz="quarter" idx="5"/>
          </p:nvPr>
        </p:nvSpPr>
        <p:spPr/>
        <p:txBody>
          <a:bodyPr/>
          <a:lstStyle/>
          <a:p>
            <a:fld id="{30897A87-4E6D-3C4B-90DE-7604924EA0B7}" type="slidenum">
              <a:rPr lang="en-US" smtClean="0"/>
              <a:t>23</a:t>
            </a:fld>
            <a:endParaRPr lang="en-US"/>
          </a:p>
        </p:txBody>
      </p:sp>
    </p:spTree>
    <p:extLst>
      <p:ext uri="{BB962C8B-B14F-4D97-AF65-F5344CB8AC3E}">
        <p14:creationId xmlns:p14="http://schemas.microsoft.com/office/powerpoint/2010/main" val="777351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53FCFB-124F-1A4A-A314-F8C09863D03E}" type="slidenum">
              <a:rPr lang="en-US" smtClean="0"/>
              <a:t>24</a:t>
            </a:fld>
            <a:endParaRPr lang="en-US"/>
          </a:p>
        </p:txBody>
      </p:sp>
    </p:spTree>
    <p:extLst>
      <p:ext uri="{BB962C8B-B14F-4D97-AF65-F5344CB8AC3E}">
        <p14:creationId xmlns:p14="http://schemas.microsoft.com/office/powerpoint/2010/main" val="3522130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surface is where the damaging effects of a storm are felt, remember that this particular storm caused billions of dollars in damage.</a:t>
            </a:r>
          </a:p>
          <a:p>
            <a:endParaRPr lang="en-US" dirty="0"/>
          </a:p>
          <a:p>
            <a:r>
              <a:rPr lang="en-US" dirty="0"/>
              <a:t>In early August, the soybean and corn crops were near their peak maturity and the agricultural damage was pronounced. </a:t>
            </a:r>
          </a:p>
          <a:p>
            <a:endParaRPr lang="en-US" dirty="0"/>
          </a:p>
          <a:p>
            <a:r>
              <a:rPr lang="en-US" dirty="0"/>
              <a:t>Traditional methods of assessing crop damage use optical sensors and vegetation indices like NDVI - which are effective at separating healthy green crops from dead, brown, or defoliated crops. </a:t>
            </a:r>
          </a:p>
          <a:p>
            <a:endParaRPr lang="en-US" dirty="0"/>
          </a:p>
          <a:p>
            <a:r>
              <a:rPr lang="en-US" dirty="0"/>
              <a:t>On this day, however, the strong winds flattened the crops– you can see the </a:t>
            </a:r>
            <a:r>
              <a:rPr lang="en-US" dirty="0" err="1"/>
              <a:t>ftattened</a:t>
            </a:r>
            <a:r>
              <a:rPr lang="en-US" dirty="0"/>
              <a:t> corn stalks here in a photo sent to the Des Moines weather service.</a:t>
            </a:r>
          </a:p>
          <a:p>
            <a:endParaRPr lang="en-US" dirty="0"/>
          </a:p>
          <a:p>
            <a:r>
              <a:rPr lang="en-US" dirty="0"/>
              <a:t>While they were flat, they were still green, which meant that methods assessing the “greenness” of the crops weren’t going to be able to identify the damage.</a:t>
            </a:r>
          </a:p>
        </p:txBody>
      </p:sp>
      <p:sp>
        <p:nvSpPr>
          <p:cNvPr id="4" name="Slide Number Placeholder 3"/>
          <p:cNvSpPr>
            <a:spLocks noGrp="1"/>
          </p:cNvSpPr>
          <p:nvPr>
            <p:ph type="sldNum" sz="quarter" idx="5"/>
          </p:nvPr>
        </p:nvSpPr>
        <p:spPr/>
        <p:txBody>
          <a:bodyPr/>
          <a:lstStyle/>
          <a:p>
            <a:fld id="{30897A87-4E6D-3C4B-90DE-7604924EA0B7}" type="slidenum">
              <a:rPr lang="en-US" smtClean="0"/>
              <a:t>28</a:t>
            </a:fld>
            <a:endParaRPr lang="en-US"/>
          </a:p>
        </p:txBody>
      </p:sp>
    </p:spTree>
    <p:extLst>
      <p:ext uri="{BB962C8B-B14F-4D97-AF65-F5344CB8AC3E}">
        <p14:creationId xmlns:p14="http://schemas.microsoft.com/office/powerpoint/2010/main" val="2954380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surface is where the damaging effects of a storm are felt, remember that this particular storm caused billions of dollars in damage.</a:t>
            </a:r>
          </a:p>
          <a:p>
            <a:endParaRPr lang="en-US" dirty="0"/>
          </a:p>
          <a:p>
            <a:r>
              <a:rPr lang="en-US" dirty="0"/>
              <a:t>In early August, the soybean and corn crops were near their peak maturity and the agricultural damage was pronounced. </a:t>
            </a:r>
          </a:p>
          <a:p>
            <a:endParaRPr lang="en-US" dirty="0"/>
          </a:p>
          <a:p>
            <a:r>
              <a:rPr lang="en-US" dirty="0"/>
              <a:t>Traditional methods of assessing crop damage use optical sensors and vegetation indices like NDVI - which are effective at separating healthy green crops from dead, brown, or defoliated crops. </a:t>
            </a:r>
          </a:p>
          <a:p>
            <a:endParaRPr lang="en-US" dirty="0"/>
          </a:p>
          <a:p>
            <a:r>
              <a:rPr lang="en-US" dirty="0"/>
              <a:t>On this day, however, the strong winds flattened the crops– you can see the </a:t>
            </a:r>
            <a:r>
              <a:rPr lang="en-US" dirty="0" err="1"/>
              <a:t>ftattened</a:t>
            </a:r>
            <a:r>
              <a:rPr lang="en-US" dirty="0"/>
              <a:t> corn stalks here in a photo sent to the Des Moines weather service.</a:t>
            </a:r>
          </a:p>
          <a:p>
            <a:endParaRPr lang="en-US" dirty="0"/>
          </a:p>
          <a:p>
            <a:r>
              <a:rPr lang="en-US" dirty="0"/>
              <a:t>While they were flat, they were still green, which meant that methods assessing the “greenness” of the crops weren’t going to be able to identify the damage.</a:t>
            </a:r>
          </a:p>
        </p:txBody>
      </p:sp>
      <p:sp>
        <p:nvSpPr>
          <p:cNvPr id="4" name="Slide Number Placeholder 3"/>
          <p:cNvSpPr>
            <a:spLocks noGrp="1"/>
          </p:cNvSpPr>
          <p:nvPr>
            <p:ph type="sldNum" sz="quarter" idx="5"/>
          </p:nvPr>
        </p:nvSpPr>
        <p:spPr/>
        <p:txBody>
          <a:bodyPr/>
          <a:lstStyle/>
          <a:p>
            <a:fld id="{30897A87-4E6D-3C4B-90DE-7604924EA0B7}" type="slidenum">
              <a:rPr lang="en-US" smtClean="0"/>
              <a:t>29</a:t>
            </a:fld>
            <a:endParaRPr lang="en-US"/>
          </a:p>
        </p:txBody>
      </p:sp>
    </p:spTree>
    <p:extLst>
      <p:ext uri="{BB962C8B-B14F-4D97-AF65-F5344CB8AC3E}">
        <p14:creationId xmlns:p14="http://schemas.microsoft.com/office/powerpoint/2010/main" val="3348359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500A48-F943-BB4A-B759-6E71BF0F1049}" type="slidenum">
              <a:rPr lang="en-US" smtClean="0"/>
              <a:t>32</a:t>
            </a:fld>
            <a:endParaRPr lang="en-US"/>
          </a:p>
        </p:txBody>
      </p:sp>
    </p:spTree>
    <p:extLst>
      <p:ext uri="{BB962C8B-B14F-4D97-AF65-F5344CB8AC3E}">
        <p14:creationId xmlns:p14="http://schemas.microsoft.com/office/powerpoint/2010/main" val="3187520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with that, I’ll leave up my little storm story, I’ll use this photo from the derecho damage of a deck chair embedded in wall to remind you to practice weather safety and take severe thunderstorm warnings seriously, there’s my contact info if you have more questions, collaborations, I can be connect you to any of the project leads I mentioned here, if you’d like. </a:t>
            </a:r>
          </a:p>
          <a:p>
            <a:endParaRPr lang="en-US" dirty="0"/>
          </a:p>
          <a:p>
            <a:r>
              <a:rPr lang="en-US" dirty="0"/>
              <a:t>I’ll thank you for your attention this lovely evening, and invite your questions. </a:t>
            </a:r>
          </a:p>
        </p:txBody>
      </p:sp>
      <p:sp>
        <p:nvSpPr>
          <p:cNvPr id="4" name="Slide Number Placeholder 3"/>
          <p:cNvSpPr>
            <a:spLocks noGrp="1"/>
          </p:cNvSpPr>
          <p:nvPr>
            <p:ph type="sldNum" sz="quarter" idx="5"/>
          </p:nvPr>
        </p:nvSpPr>
        <p:spPr/>
        <p:txBody>
          <a:bodyPr/>
          <a:lstStyle/>
          <a:p>
            <a:fld id="{30897A87-4E6D-3C4B-90DE-7604924EA0B7}" type="slidenum">
              <a:rPr lang="en-US" smtClean="0"/>
              <a:t>35</a:t>
            </a:fld>
            <a:endParaRPr lang="en-US"/>
          </a:p>
        </p:txBody>
      </p:sp>
    </p:spTree>
    <p:extLst>
      <p:ext uri="{BB962C8B-B14F-4D97-AF65-F5344CB8AC3E}">
        <p14:creationId xmlns:p14="http://schemas.microsoft.com/office/powerpoint/2010/main" val="316236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3136B-87AB-9E98-7935-DCDFD03F61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A4C04D-ECF3-1DAD-B2CA-26C74EADE2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4E3454-B2E9-F721-214A-75767E85AC02}"/>
              </a:ext>
            </a:extLst>
          </p:cNvPr>
          <p:cNvSpPr>
            <a:spLocks noGrp="1"/>
          </p:cNvSpPr>
          <p:nvPr>
            <p:ph type="dt" sz="half" idx="10"/>
          </p:nvPr>
        </p:nvSpPr>
        <p:spPr/>
        <p:txBody>
          <a:bodyPr/>
          <a:lstStyle/>
          <a:p>
            <a:r>
              <a:rPr lang="en-US"/>
              <a:t>November 13, 2023</a:t>
            </a:r>
          </a:p>
        </p:txBody>
      </p:sp>
      <p:sp>
        <p:nvSpPr>
          <p:cNvPr id="5" name="Footer Placeholder 4">
            <a:extLst>
              <a:ext uri="{FF2B5EF4-FFF2-40B4-BE49-F238E27FC236}">
                <a16:creationId xmlns:a16="http://schemas.microsoft.com/office/drawing/2014/main" id="{1095350E-591E-46D9-8E54-5B3D0EB23EFD}"/>
              </a:ext>
            </a:extLst>
          </p:cNvPr>
          <p:cNvSpPr>
            <a:spLocks noGrp="1"/>
          </p:cNvSpPr>
          <p:nvPr>
            <p:ph type="ftr" sz="quarter" idx="11"/>
          </p:nvPr>
        </p:nvSpPr>
        <p:spPr/>
        <p:txBody>
          <a:bodyPr/>
          <a:lstStyle/>
          <a:p>
            <a:r>
              <a:rPr lang="en-US"/>
              <a:t>IEEE Aerospace Conference • Big Sky, Montana</a:t>
            </a:r>
          </a:p>
        </p:txBody>
      </p:sp>
      <p:sp>
        <p:nvSpPr>
          <p:cNvPr id="6" name="Slide Number Placeholder 5">
            <a:extLst>
              <a:ext uri="{FF2B5EF4-FFF2-40B4-BE49-F238E27FC236}">
                <a16:creationId xmlns:a16="http://schemas.microsoft.com/office/drawing/2014/main" id="{334508B3-05F5-D673-9EA4-3BD0C69AB4CD}"/>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28972299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A5CA6-0328-DA69-91E5-237BE1D57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E19647-31C4-14B2-8B12-283FFE3EDA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ACBC23-B2C5-EBFB-DF0D-A50E156D9033}"/>
              </a:ext>
            </a:extLst>
          </p:cNvPr>
          <p:cNvSpPr>
            <a:spLocks noGrp="1"/>
          </p:cNvSpPr>
          <p:nvPr>
            <p:ph type="dt" sz="half" idx="10"/>
          </p:nvPr>
        </p:nvSpPr>
        <p:spPr/>
        <p:txBody>
          <a:bodyPr/>
          <a:lstStyle/>
          <a:p>
            <a:r>
              <a:rPr lang="en-US"/>
              <a:t>November 13, 2023</a:t>
            </a:r>
          </a:p>
        </p:txBody>
      </p:sp>
      <p:sp>
        <p:nvSpPr>
          <p:cNvPr id="5" name="Footer Placeholder 4">
            <a:extLst>
              <a:ext uri="{FF2B5EF4-FFF2-40B4-BE49-F238E27FC236}">
                <a16:creationId xmlns:a16="http://schemas.microsoft.com/office/drawing/2014/main" id="{842EC098-4479-317D-35DF-B797495896C5}"/>
              </a:ext>
            </a:extLst>
          </p:cNvPr>
          <p:cNvSpPr>
            <a:spLocks noGrp="1"/>
          </p:cNvSpPr>
          <p:nvPr>
            <p:ph type="ftr" sz="quarter" idx="11"/>
          </p:nvPr>
        </p:nvSpPr>
        <p:spPr/>
        <p:txBody>
          <a:bodyPr/>
          <a:lstStyle/>
          <a:p>
            <a:r>
              <a:rPr lang="en-US"/>
              <a:t>IEEE Aerospace Conference • Big Sky, Montana</a:t>
            </a:r>
          </a:p>
        </p:txBody>
      </p:sp>
      <p:sp>
        <p:nvSpPr>
          <p:cNvPr id="6" name="Slide Number Placeholder 5">
            <a:extLst>
              <a:ext uri="{FF2B5EF4-FFF2-40B4-BE49-F238E27FC236}">
                <a16:creationId xmlns:a16="http://schemas.microsoft.com/office/drawing/2014/main" id="{FC0E6080-A750-3571-B878-2F48B8D17C1D}"/>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1136474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598FE-CCD4-1862-01BD-36147B497D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A18187-B22F-925C-8E88-800FAB1BD6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51FDB4-1A68-F4AA-1AD4-D4B0D24989BE}"/>
              </a:ext>
            </a:extLst>
          </p:cNvPr>
          <p:cNvSpPr>
            <a:spLocks noGrp="1"/>
          </p:cNvSpPr>
          <p:nvPr>
            <p:ph type="dt" sz="half" idx="10"/>
          </p:nvPr>
        </p:nvSpPr>
        <p:spPr/>
        <p:txBody>
          <a:bodyPr/>
          <a:lstStyle/>
          <a:p>
            <a:r>
              <a:rPr lang="en-US"/>
              <a:t>November 13, 2023</a:t>
            </a:r>
          </a:p>
        </p:txBody>
      </p:sp>
      <p:sp>
        <p:nvSpPr>
          <p:cNvPr id="5" name="Footer Placeholder 4">
            <a:extLst>
              <a:ext uri="{FF2B5EF4-FFF2-40B4-BE49-F238E27FC236}">
                <a16:creationId xmlns:a16="http://schemas.microsoft.com/office/drawing/2014/main" id="{1D764512-0D1E-8BD8-6052-19A63DCEF256}"/>
              </a:ext>
            </a:extLst>
          </p:cNvPr>
          <p:cNvSpPr>
            <a:spLocks noGrp="1"/>
          </p:cNvSpPr>
          <p:nvPr>
            <p:ph type="ftr" sz="quarter" idx="11"/>
          </p:nvPr>
        </p:nvSpPr>
        <p:spPr/>
        <p:txBody>
          <a:bodyPr/>
          <a:lstStyle/>
          <a:p>
            <a:r>
              <a:rPr lang="en-US"/>
              <a:t>IEEE Aerospace Conference • Big Sky, Montana</a:t>
            </a:r>
          </a:p>
        </p:txBody>
      </p:sp>
      <p:sp>
        <p:nvSpPr>
          <p:cNvPr id="6" name="Slide Number Placeholder 5">
            <a:extLst>
              <a:ext uri="{FF2B5EF4-FFF2-40B4-BE49-F238E27FC236}">
                <a16:creationId xmlns:a16="http://schemas.microsoft.com/office/drawing/2014/main" id="{099346F4-1656-E7FC-EA0A-A10A59A96389}"/>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96125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8FF23-74FE-AF02-98C4-D33C80E195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F25093-EC15-CBEF-BD82-8F4A15C10C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EA429C-618C-608B-1192-B364202516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B0903C-9C8D-4D16-AF7F-D3E3EB5F8196}"/>
              </a:ext>
            </a:extLst>
          </p:cNvPr>
          <p:cNvSpPr>
            <a:spLocks noGrp="1"/>
          </p:cNvSpPr>
          <p:nvPr>
            <p:ph type="dt" sz="half" idx="10"/>
          </p:nvPr>
        </p:nvSpPr>
        <p:spPr/>
        <p:txBody>
          <a:bodyPr/>
          <a:lstStyle/>
          <a:p>
            <a:r>
              <a:rPr lang="en-US"/>
              <a:t>November 13, 2023</a:t>
            </a:r>
          </a:p>
        </p:txBody>
      </p:sp>
      <p:sp>
        <p:nvSpPr>
          <p:cNvPr id="6" name="Footer Placeholder 5">
            <a:extLst>
              <a:ext uri="{FF2B5EF4-FFF2-40B4-BE49-F238E27FC236}">
                <a16:creationId xmlns:a16="http://schemas.microsoft.com/office/drawing/2014/main" id="{CD412435-4CC3-EAE6-A9DF-F5690BE900EF}"/>
              </a:ext>
            </a:extLst>
          </p:cNvPr>
          <p:cNvSpPr>
            <a:spLocks noGrp="1"/>
          </p:cNvSpPr>
          <p:nvPr>
            <p:ph type="ftr" sz="quarter" idx="11"/>
          </p:nvPr>
        </p:nvSpPr>
        <p:spPr/>
        <p:txBody>
          <a:bodyPr/>
          <a:lstStyle/>
          <a:p>
            <a:r>
              <a:rPr lang="en-US"/>
              <a:t>IEEE Aerospace Conference • Big Sky, Montana</a:t>
            </a:r>
          </a:p>
        </p:txBody>
      </p:sp>
      <p:sp>
        <p:nvSpPr>
          <p:cNvPr id="7" name="Slide Number Placeholder 6">
            <a:extLst>
              <a:ext uri="{FF2B5EF4-FFF2-40B4-BE49-F238E27FC236}">
                <a16:creationId xmlns:a16="http://schemas.microsoft.com/office/drawing/2014/main" id="{88A7A0A3-B614-4C74-6C50-D313DED54414}"/>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3536523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D51D-224E-5964-F07E-3726A7315B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D73A3-B810-4B23-35E5-513205E98A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D75104-60C7-D129-302A-F972B8A276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41FDE1-CD5D-F9CE-9773-0EF0B91ABA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778563-A28B-4E28-676A-B716629836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4B1333-D683-F696-1E50-D93E08413894}"/>
              </a:ext>
            </a:extLst>
          </p:cNvPr>
          <p:cNvSpPr>
            <a:spLocks noGrp="1"/>
          </p:cNvSpPr>
          <p:nvPr>
            <p:ph type="dt" sz="half" idx="10"/>
          </p:nvPr>
        </p:nvSpPr>
        <p:spPr/>
        <p:txBody>
          <a:bodyPr/>
          <a:lstStyle/>
          <a:p>
            <a:r>
              <a:rPr lang="en-US"/>
              <a:t>November 13, 2023</a:t>
            </a:r>
          </a:p>
        </p:txBody>
      </p:sp>
      <p:sp>
        <p:nvSpPr>
          <p:cNvPr id="8" name="Footer Placeholder 7">
            <a:extLst>
              <a:ext uri="{FF2B5EF4-FFF2-40B4-BE49-F238E27FC236}">
                <a16:creationId xmlns:a16="http://schemas.microsoft.com/office/drawing/2014/main" id="{14A193FC-4324-9C24-4BA2-9A5FE74A2990}"/>
              </a:ext>
            </a:extLst>
          </p:cNvPr>
          <p:cNvSpPr>
            <a:spLocks noGrp="1"/>
          </p:cNvSpPr>
          <p:nvPr>
            <p:ph type="ftr" sz="quarter" idx="11"/>
          </p:nvPr>
        </p:nvSpPr>
        <p:spPr/>
        <p:txBody>
          <a:bodyPr/>
          <a:lstStyle/>
          <a:p>
            <a:r>
              <a:rPr lang="en-US"/>
              <a:t>IEEE Aerospace Conference • Big Sky, Montana</a:t>
            </a:r>
          </a:p>
        </p:txBody>
      </p:sp>
      <p:sp>
        <p:nvSpPr>
          <p:cNvPr id="9" name="Slide Number Placeholder 8">
            <a:extLst>
              <a:ext uri="{FF2B5EF4-FFF2-40B4-BE49-F238E27FC236}">
                <a16:creationId xmlns:a16="http://schemas.microsoft.com/office/drawing/2014/main" id="{7F636A72-C4A2-8993-133E-733F1AF0C668}"/>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1468144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15BA-CF2B-8F96-2A26-C0B2BAE15B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6E601D-B28B-937D-4B13-550F80A8D2C6}"/>
              </a:ext>
            </a:extLst>
          </p:cNvPr>
          <p:cNvSpPr>
            <a:spLocks noGrp="1"/>
          </p:cNvSpPr>
          <p:nvPr>
            <p:ph type="dt" sz="half" idx="10"/>
          </p:nvPr>
        </p:nvSpPr>
        <p:spPr/>
        <p:txBody>
          <a:bodyPr/>
          <a:lstStyle/>
          <a:p>
            <a:r>
              <a:rPr lang="en-US"/>
              <a:t>November 13, 2023</a:t>
            </a:r>
          </a:p>
        </p:txBody>
      </p:sp>
      <p:sp>
        <p:nvSpPr>
          <p:cNvPr id="4" name="Footer Placeholder 3">
            <a:extLst>
              <a:ext uri="{FF2B5EF4-FFF2-40B4-BE49-F238E27FC236}">
                <a16:creationId xmlns:a16="http://schemas.microsoft.com/office/drawing/2014/main" id="{491FCD1B-9C34-2EFB-5163-EE62E9C79B17}"/>
              </a:ext>
            </a:extLst>
          </p:cNvPr>
          <p:cNvSpPr>
            <a:spLocks noGrp="1"/>
          </p:cNvSpPr>
          <p:nvPr>
            <p:ph type="ftr" sz="quarter" idx="11"/>
          </p:nvPr>
        </p:nvSpPr>
        <p:spPr/>
        <p:txBody>
          <a:bodyPr/>
          <a:lstStyle/>
          <a:p>
            <a:r>
              <a:rPr lang="en-US"/>
              <a:t>IEEE Aerospace Conference • Big Sky, Montana</a:t>
            </a:r>
          </a:p>
        </p:txBody>
      </p:sp>
      <p:sp>
        <p:nvSpPr>
          <p:cNvPr id="5" name="Slide Number Placeholder 4">
            <a:extLst>
              <a:ext uri="{FF2B5EF4-FFF2-40B4-BE49-F238E27FC236}">
                <a16:creationId xmlns:a16="http://schemas.microsoft.com/office/drawing/2014/main" id="{791C4BFB-1B59-78B4-5DBB-68E3C7C93BA3}"/>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2960977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DA943C-26F9-963C-7379-4A413D431E4E}"/>
              </a:ext>
            </a:extLst>
          </p:cNvPr>
          <p:cNvSpPr>
            <a:spLocks noGrp="1"/>
          </p:cNvSpPr>
          <p:nvPr>
            <p:ph type="dt" sz="half" idx="10"/>
          </p:nvPr>
        </p:nvSpPr>
        <p:spPr/>
        <p:txBody>
          <a:bodyPr/>
          <a:lstStyle/>
          <a:p>
            <a:r>
              <a:rPr lang="en-US"/>
              <a:t>November 13, 2023</a:t>
            </a:r>
          </a:p>
        </p:txBody>
      </p:sp>
      <p:sp>
        <p:nvSpPr>
          <p:cNvPr id="3" name="Footer Placeholder 2">
            <a:extLst>
              <a:ext uri="{FF2B5EF4-FFF2-40B4-BE49-F238E27FC236}">
                <a16:creationId xmlns:a16="http://schemas.microsoft.com/office/drawing/2014/main" id="{0BF64795-4D47-2A34-D855-608E1AA9D0A4}"/>
              </a:ext>
            </a:extLst>
          </p:cNvPr>
          <p:cNvSpPr>
            <a:spLocks noGrp="1"/>
          </p:cNvSpPr>
          <p:nvPr>
            <p:ph type="ftr" sz="quarter" idx="11"/>
          </p:nvPr>
        </p:nvSpPr>
        <p:spPr/>
        <p:txBody>
          <a:bodyPr/>
          <a:lstStyle/>
          <a:p>
            <a:r>
              <a:rPr lang="en-US"/>
              <a:t>IEEE Aerospace Conference • Big Sky, Montana</a:t>
            </a:r>
          </a:p>
        </p:txBody>
      </p:sp>
      <p:sp>
        <p:nvSpPr>
          <p:cNvPr id="4" name="Slide Number Placeholder 3">
            <a:extLst>
              <a:ext uri="{FF2B5EF4-FFF2-40B4-BE49-F238E27FC236}">
                <a16:creationId xmlns:a16="http://schemas.microsoft.com/office/drawing/2014/main" id="{4FD729C4-2798-5F3C-5C76-3AFDD1518FA6}"/>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3095051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5F9E-C43C-92CD-BD85-3598FA6C38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0CDC0C-28D3-15B0-AA33-EE2AAFB5CC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28AC9E-2960-EA9C-74F1-FD034C5753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E91CCC-CB54-213E-8B80-260A9E5BD741}"/>
              </a:ext>
            </a:extLst>
          </p:cNvPr>
          <p:cNvSpPr>
            <a:spLocks noGrp="1"/>
          </p:cNvSpPr>
          <p:nvPr>
            <p:ph type="dt" sz="half" idx="10"/>
          </p:nvPr>
        </p:nvSpPr>
        <p:spPr/>
        <p:txBody>
          <a:bodyPr/>
          <a:lstStyle/>
          <a:p>
            <a:r>
              <a:rPr lang="en-US"/>
              <a:t>November 13, 2023</a:t>
            </a:r>
          </a:p>
        </p:txBody>
      </p:sp>
      <p:sp>
        <p:nvSpPr>
          <p:cNvPr id="6" name="Footer Placeholder 5">
            <a:extLst>
              <a:ext uri="{FF2B5EF4-FFF2-40B4-BE49-F238E27FC236}">
                <a16:creationId xmlns:a16="http://schemas.microsoft.com/office/drawing/2014/main" id="{FF2B623D-2109-43B9-7B2D-5BD4C5C2496D}"/>
              </a:ext>
            </a:extLst>
          </p:cNvPr>
          <p:cNvSpPr>
            <a:spLocks noGrp="1"/>
          </p:cNvSpPr>
          <p:nvPr>
            <p:ph type="ftr" sz="quarter" idx="11"/>
          </p:nvPr>
        </p:nvSpPr>
        <p:spPr/>
        <p:txBody>
          <a:bodyPr/>
          <a:lstStyle/>
          <a:p>
            <a:r>
              <a:rPr lang="en-US"/>
              <a:t>IEEE Aerospace Conference • Big Sky, Montana</a:t>
            </a:r>
          </a:p>
        </p:txBody>
      </p:sp>
      <p:sp>
        <p:nvSpPr>
          <p:cNvPr id="7" name="Slide Number Placeholder 6">
            <a:extLst>
              <a:ext uri="{FF2B5EF4-FFF2-40B4-BE49-F238E27FC236}">
                <a16:creationId xmlns:a16="http://schemas.microsoft.com/office/drawing/2014/main" id="{7E0A406A-8296-0654-E44F-CEA99124A088}"/>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3888515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296E8-DC98-2172-6417-9C58C8B1A1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00E3DC-F9FA-A226-35AF-A0BA34E920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702EB4-F277-5373-880B-ADA80957FC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59C3B4-9D9F-C987-C293-23F07A9657EF}"/>
              </a:ext>
            </a:extLst>
          </p:cNvPr>
          <p:cNvSpPr>
            <a:spLocks noGrp="1"/>
          </p:cNvSpPr>
          <p:nvPr>
            <p:ph type="dt" sz="half" idx="10"/>
          </p:nvPr>
        </p:nvSpPr>
        <p:spPr/>
        <p:txBody>
          <a:bodyPr/>
          <a:lstStyle/>
          <a:p>
            <a:r>
              <a:rPr lang="en-US"/>
              <a:t>November 13, 2023</a:t>
            </a:r>
          </a:p>
        </p:txBody>
      </p:sp>
      <p:sp>
        <p:nvSpPr>
          <p:cNvPr id="6" name="Footer Placeholder 5">
            <a:extLst>
              <a:ext uri="{FF2B5EF4-FFF2-40B4-BE49-F238E27FC236}">
                <a16:creationId xmlns:a16="http://schemas.microsoft.com/office/drawing/2014/main" id="{656E364D-37F2-C529-9DC6-F6DCE92BBF33}"/>
              </a:ext>
            </a:extLst>
          </p:cNvPr>
          <p:cNvSpPr>
            <a:spLocks noGrp="1"/>
          </p:cNvSpPr>
          <p:nvPr>
            <p:ph type="ftr" sz="quarter" idx="11"/>
          </p:nvPr>
        </p:nvSpPr>
        <p:spPr/>
        <p:txBody>
          <a:bodyPr/>
          <a:lstStyle/>
          <a:p>
            <a:r>
              <a:rPr lang="en-US"/>
              <a:t>IEEE Aerospace Conference • Big Sky, Montana</a:t>
            </a:r>
          </a:p>
        </p:txBody>
      </p:sp>
      <p:sp>
        <p:nvSpPr>
          <p:cNvPr id="7" name="Slide Number Placeholder 6">
            <a:extLst>
              <a:ext uri="{FF2B5EF4-FFF2-40B4-BE49-F238E27FC236}">
                <a16:creationId xmlns:a16="http://schemas.microsoft.com/office/drawing/2014/main" id="{D115AE02-58B6-DAE6-027C-A017573C8BE8}"/>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4261150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D7A42-EB09-EB80-5E5C-DA4AFF251F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1124C3-BE6F-C6FD-60F4-183A3F127C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227B18-23F3-4ED8-F1E7-3F3C42FE1923}"/>
              </a:ext>
            </a:extLst>
          </p:cNvPr>
          <p:cNvSpPr>
            <a:spLocks noGrp="1"/>
          </p:cNvSpPr>
          <p:nvPr>
            <p:ph type="dt" sz="half" idx="10"/>
          </p:nvPr>
        </p:nvSpPr>
        <p:spPr/>
        <p:txBody>
          <a:bodyPr/>
          <a:lstStyle/>
          <a:p>
            <a:r>
              <a:rPr lang="en-US"/>
              <a:t>November 13, 2023</a:t>
            </a:r>
          </a:p>
        </p:txBody>
      </p:sp>
      <p:sp>
        <p:nvSpPr>
          <p:cNvPr id="5" name="Footer Placeholder 4">
            <a:extLst>
              <a:ext uri="{FF2B5EF4-FFF2-40B4-BE49-F238E27FC236}">
                <a16:creationId xmlns:a16="http://schemas.microsoft.com/office/drawing/2014/main" id="{518D3022-BF92-C076-3713-555248482833}"/>
              </a:ext>
            </a:extLst>
          </p:cNvPr>
          <p:cNvSpPr>
            <a:spLocks noGrp="1"/>
          </p:cNvSpPr>
          <p:nvPr>
            <p:ph type="ftr" sz="quarter" idx="11"/>
          </p:nvPr>
        </p:nvSpPr>
        <p:spPr/>
        <p:txBody>
          <a:bodyPr/>
          <a:lstStyle/>
          <a:p>
            <a:r>
              <a:rPr lang="en-US"/>
              <a:t>IEEE Aerospace Conference • Big Sky, Montana</a:t>
            </a:r>
          </a:p>
        </p:txBody>
      </p:sp>
      <p:sp>
        <p:nvSpPr>
          <p:cNvPr id="6" name="Slide Number Placeholder 5">
            <a:extLst>
              <a:ext uri="{FF2B5EF4-FFF2-40B4-BE49-F238E27FC236}">
                <a16:creationId xmlns:a16="http://schemas.microsoft.com/office/drawing/2014/main" id="{D65A6781-1239-9D98-B93C-B045C5A64390}"/>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745694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EB03FD-673E-9B75-C143-38D6FBD09C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01DFB5-53FB-0C80-70DC-9C62A3A256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5772C-B29E-A5EA-1818-E65E54E3732A}"/>
              </a:ext>
            </a:extLst>
          </p:cNvPr>
          <p:cNvSpPr>
            <a:spLocks noGrp="1"/>
          </p:cNvSpPr>
          <p:nvPr>
            <p:ph type="dt" sz="half" idx="10"/>
          </p:nvPr>
        </p:nvSpPr>
        <p:spPr/>
        <p:txBody>
          <a:bodyPr/>
          <a:lstStyle/>
          <a:p>
            <a:r>
              <a:rPr lang="en-US"/>
              <a:t>November 13, 2023</a:t>
            </a:r>
          </a:p>
        </p:txBody>
      </p:sp>
      <p:sp>
        <p:nvSpPr>
          <p:cNvPr id="5" name="Footer Placeholder 4">
            <a:extLst>
              <a:ext uri="{FF2B5EF4-FFF2-40B4-BE49-F238E27FC236}">
                <a16:creationId xmlns:a16="http://schemas.microsoft.com/office/drawing/2014/main" id="{A2D8EDFF-C07A-094B-A520-0DDF0F5DFC6F}"/>
              </a:ext>
            </a:extLst>
          </p:cNvPr>
          <p:cNvSpPr>
            <a:spLocks noGrp="1"/>
          </p:cNvSpPr>
          <p:nvPr>
            <p:ph type="ftr" sz="quarter" idx="11"/>
          </p:nvPr>
        </p:nvSpPr>
        <p:spPr/>
        <p:txBody>
          <a:bodyPr/>
          <a:lstStyle/>
          <a:p>
            <a:r>
              <a:rPr lang="en-US"/>
              <a:t>IEEE Aerospace Conference • Big Sky, Montana</a:t>
            </a:r>
          </a:p>
        </p:txBody>
      </p:sp>
      <p:sp>
        <p:nvSpPr>
          <p:cNvPr id="6" name="Slide Number Placeholder 5">
            <a:extLst>
              <a:ext uri="{FF2B5EF4-FFF2-40B4-BE49-F238E27FC236}">
                <a16:creationId xmlns:a16="http://schemas.microsoft.com/office/drawing/2014/main" id="{8BB23281-6618-CD76-878A-165577A2F54D}"/>
              </a:ext>
            </a:extLst>
          </p:cNvPr>
          <p:cNvSpPr>
            <a:spLocks noGrp="1"/>
          </p:cNvSpPr>
          <p:nvPr>
            <p:ph type="sldNum" sz="quarter" idx="12"/>
          </p:nvPr>
        </p:nvSpPr>
        <p:spPr/>
        <p:txBody>
          <a:bodyPr/>
          <a:lstStyle/>
          <a:p>
            <a:fld id="{88006C84-9D22-2940-8336-6BBE9F4F7995}" type="slidenum">
              <a:rPr lang="en-US" smtClean="0"/>
              <a:t>‹#›</a:t>
            </a:fld>
            <a:endParaRPr lang="en-US"/>
          </a:p>
        </p:txBody>
      </p:sp>
    </p:spTree>
    <p:extLst>
      <p:ext uri="{BB962C8B-B14F-4D97-AF65-F5344CB8AC3E}">
        <p14:creationId xmlns:p14="http://schemas.microsoft.com/office/powerpoint/2010/main" val="1691979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390457"/>
            <a:ext cx="10393680"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r>
              <a:rPr lang="en-US"/>
              <a:t>November 13, 2023</a:t>
            </a:r>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r>
              <a:rPr lang="en-US"/>
              <a:t>IEEE Aerospace Conference • Big Sky, Montana</a:t>
            </a:r>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5776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D6A54FD-7272-EC94-5B96-AE844C0876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a:extLst>
              <a:ext uri="{FF2B5EF4-FFF2-40B4-BE49-F238E27FC236}">
                <a16:creationId xmlns:a16="http://schemas.microsoft.com/office/drawing/2014/main" id="{22841E67-9478-5035-2888-3ABA27F36E1D}"/>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964C97E3-DA2D-FF4F-7EEB-B7F33C2C5C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703020202090204" pitchFamily="34" charset="0"/>
              </a:defRPr>
            </a:lvl1pPr>
          </a:lstStyle>
          <a:p>
            <a:r>
              <a:rPr lang="en-US"/>
              <a:t>November 13, 2023</a:t>
            </a:r>
          </a:p>
        </p:txBody>
      </p:sp>
      <p:sp>
        <p:nvSpPr>
          <p:cNvPr id="13" name="Footer Placeholder 4">
            <a:extLst>
              <a:ext uri="{FF2B5EF4-FFF2-40B4-BE49-F238E27FC236}">
                <a16:creationId xmlns:a16="http://schemas.microsoft.com/office/drawing/2014/main" id="{6D5C576F-8DF5-2188-6B4C-4659EABC2C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703020202090204" pitchFamily="34" charset="0"/>
              </a:defRPr>
            </a:lvl1pPr>
          </a:lstStyle>
          <a:p>
            <a:r>
              <a:rPr lang="en-US"/>
              <a:t>IEEE Aerospace Conference • Big Sky, Montana</a:t>
            </a:r>
          </a:p>
        </p:txBody>
      </p:sp>
      <p:sp>
        <p:nvSpPr>
          <p:cNvPr id="16" name="Slide Number Placeholder 5">
            <a:extLst>
              <a:ext uri="{FF2B5EF4-FFF2-40B4-BE49-F238E27FC236}">
                <a16:creationId xmlns:a16="http://schemas.microsoft.com/office/drawing/2014/main" id="{96F0B913-AD6A-7382-426C-E18ABCDF9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703020202090204" pitchFamily="34" charset="0"/>
              </a:defRPr>
            </a:lvl1pPr>
          </a:lstStyle>
          <a:p>
            <a:fld id="{88006C84-9D22-2940-8336-6BBE9F4F7995}" type="slidenum">
              <a:rPr lang="en-US" smtClean="0"/>
              <a:pPr/>
              <a:t>‹#›</a:t>
            </a:fld>
            <a:endParaRPr lang="en-US"/>
          </a:p>
        </p:txBody>
      </p:sp>
    </p:spTree>
    <p:extLst>
      <p:ext uri="{BB962C8B-B14F-4D97-AF65-F5344CB8AC3E}">
        <p14:creationId xmlns:p14="http://schemas.microsoft.com/office/powerpoint/2010/main" val="165839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F2FAEA-0B93-A34A-FD85-BDBE56041D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30530F3-B3A2-43AE-1859-E227E527EA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E52E60C-5292-7036-9FA5-349DF07D2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703020202090204" pitchFamily="34" charset="0"/>
              </a:defRPr>
            </a:lvl1pPr>
          </a:lstStyle>
          <a:p>
            <a:r>
              <a:rPr lang="en-US"/>
              <a:t>November 13, 2023</a:t>
            </a:r>
          </a:p>
        </p:txBody>
      </p:sp>
      <p:sp>
        <p:nvSpPr>
          <p:cNvPr id="5" name="Footer Placeholder 4">
            <a:extLst>
              <a:ext uri="{FF2B5EF4-FFF2-40B4-BE49-F238E27FC236}">
                <a16:creationId xmlns:a16="http://schemas.microsoft.com/office/drawing/2014/main" id="{343BC021-235F-CB7F-CE49-55213BF494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703020202090204" pitchFamily="34" charset="0"/>
              </a:defRPr>
            </a:lvl1pPr>
          </a:lstStyle>
          <a:p>
            <a:r>
              <a:rPr lang="en-US"/>
              <a:t>IEEE Aerospace Conference • Big Sky, Montana</a:t>
            </a:r>
          </a:p>
        </p:txBody>
      </p:sp>
      <p:sp>
        <p:nvSpPr>
          <p:cNvPr id="6" name="Slide Number Placeholder 5">
            <a:extLst>
              <a:ext uri="{FF2B5EF4-FFF2-40B4-BE49-F238E27FC236}">
                <a16:creationId xmlns:a16="http://schemas.microsoft.com/office/drawing/2014/main" id="{97957C0B-AC9B-55E7-FB59-313389E53B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703020202090204" pitchFamily="34" charset="0"/>
              </a:defRPr>
            </a:lvl1pPr>
          </a:lstStyle>
          <a:p>
            <a:fld id="{88006C84-9D22-2940-8336-6BBE9F4F7995}" type="slidenum">
              <a:rPr lang="en-US" smtClean="0"/>
              <a:pPr/>
              <a:t>‹#›</a:t>
            </a:fld>
            <a:endParaRPr lang="en-US"/>
          </a:p>
        </p:txBody>
      </p:sp>
    </p:spTree>
    <p:extLst>
      <p:ext uri="{BB962C8B-B14F-4D97-AF65-F5344CB8AC3E}">
        <p14:creationId xmlns:p14="http://schemas.microsoft.com/office/powerpoint/2010/main" val="1987200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0" r:id="rId13"/>
  </p:sldLayoutIdLst>
  <p:hf sldNum="0" hdr="0" ftr="0" dt="0"/>
  <p:txStyles>
    <p:titleStyle>
      <a:lvl1pPr algn="l" defTabSz="914400" rtl="0" eaLnBrk="1" latinLnBrk="0" hangingPunct="1">
        <a:lnSpc>
          <a:spcPct val="90000"/>
        </a:lnSpc>
        <a:spcBef>
          <a:spcPct val="0"/>
        </a:spcBef>
        <a:buNone/>
        <a:defRPr sz="4400" kern="1200">
          <a:solidFill>
            <a:schemeClr val="accent1">
              <a:lumMod val="20000"/>
              <a:lumOff val="80000"/>
            </a:schemeClr>
          </a:solidFill>
          <a:latin typeface="Trebuchet MS" panose="020B070302020209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Trebuchet MS" panose="020B070302020209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rebuchet MS" panose="020B070302020209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rebuchet MS" panose="020B070302020209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8.JP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gif"/></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2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3.png"/><Relationship Id="rId5" Type="http://schemas.openxmlformats.org/officeDocument/2006/relationships/image" Target="../media/image26.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0.gif"/><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4.sv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4.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6.gif"/><Relationship Id="rId7" Type="http://schemas.openxmlformats.org/officeDocument/2006/relationships/image" Target="../media/image34.sv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1.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4.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1.emf"/><Relationship Id="rId7"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29.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51.jpg"/><Relationship Id="rId7" Type="http://schemas.openxmlformats.org/officeDocument/2006/relationships/image" Target="../media/image34.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52.sv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1.png"/><Relationship Id="rId7"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52.svg"/><Relationship Id="rId9"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doi.org/10.1175/BAMS-D-21-0023.1" TargetMode="External"/><Relationship Id="rId3" Type="http://schemas.openxmlformats.org/officeDocument/2006/relationships/hyperlink" Target="https://gcc02.safelinks.protection.outlook.com/?url=https%3A%2F%2Farcg.is%2F0C8eXC&amp;data=04%7C01%7Csarah.d.bang%40nasa.gov%7C876494c5881445feda9c08d8b0cc5e72%7C7005d45845be48ae8140d43da96dd17b%7C0%7C0%7C637453739086662864%7CUnknown%7CTWFpbGZsb3d8eyJWIjoiMC4wLjAwMDAiLCJQIjoiV2luMzIiLCJBTiI6Ik1haWwiLCJXVCI6Mn0%3D%7C1000&amp;sdata=ZDfyux3aMCZc80seKzRY7AKNZHXqOATjsLSw35lIMvE%3D&amp;reserved=0" TargetMode="External"/><Relationship Id="rId7" Type="http://schemas.openxmlformats.org/officeDocument/2006/relationships/image" Target="../media/image48.emf"/><Relationship Id="rId2" Type="http://schemas.openxmlformats.org/officeDocument/2006/relationships/hyperlink" Target="https://arcg.is/" TargetMode="Externa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69.png"/><Relationship Id="rId4" Type="http://schemas.openxmlformats.org/officeDocument/2006/relationships/image" Target="../media/image65.png"/><Relationship Id="rId9" Type="http://schemas.openxmlformats.org/officeDocument/2006/relationships/image" Target="../media/image68.jpg"/></Relationships>
</file>

<file path=ppt/slides/_rels/slide35.xml.rels><?xml version="1.0" encoding="UTF-8" standalone="yes"?>
<Relationships xmlns="http://schemas.openxmlformats.org/package/2006/relationships"><Relationship Id="rId8" Type="http://schemas.openxmlformats.org/officeDocument/2006/relationships/image" Target="../media/image74.jpg"/><Relationship Id="rId3" Type="http://schemas.openxmlformats.org/officeDocument/2006/relationships/hyperlink" Target="http://intern.nasa.gov/" TargetMode="External"/><Relationship Id="rId7" Type="http://schemas.openxmlformats.org/officeDocument/2006/relationships/image" Target="../media/image73.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hyperlink" Target="https://appliedsciences.nasa.gov/what-we-do/capacity-building/develop/apply" TargetMode="External"/><Relationship Id="rId4" Type="http://schemas.openxmlformats.org/officeDocument/2006/relationships/image" Target="../media/image71.png"/><Relationship Id="rId9" Type="http://schemas.openxmlformats.org/officeDocument/2006/relationships/image" Target="../media/image75.png"/></Relationships>
</file>

<file path=ppt/slides/_rels/slide3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76.png"/><Relationship Id="rId7" Type="http://schemas.openxmlformats.org/officeDocument/2006/relationships/image" Target="../media/image7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4.svg"/><Relationship Id="rId5" Type="http://schemas.openxmlformats.org/officeDocument/2006/relationships/image" Target="../media/image52.svg"/><Relationship Id="rId10" Type="http://schemas.openxmlformats.org/officeDocument/2006/relationships/image" Target="../media/image33.png"/><Relationship Id="rId4" Type="http://schemas.openxmlformats.org/officeDocument/2006/relationships/image" Target="../media/image31.png"/><Relationship Id="rId9" Type="http://schemas.openxmlformats.org/officeDocument/2006/relationships/image" Target="../media/image7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38A6F-53C5-4F49-A841-E31453613D38}"/>
              </a:ext>
            </a:extLst>
          </p:cNvPr>
          <p:cNvSpPr>
            <a:spLocks noGrp="1"/>
          </p:cNvSpPr>
          <p:nvPr>
            <p:ph type="ctrTitle"/>
          </p:nvPr>
        </p:nvSpPr>
        <p:spPr>
          <a:xfrm>
            <a:off x="1601002" y="2376554"/>
            <a:ext cx="9144000" cy="2387600"/>
          </a:xfrm>
        </p:spPr>
        <p:txBody>
          <a:bodyPr>
            <a:normAutofit/>
          </a:bodyPr>
          <a:lstStyle/>
          <a:p>
            <a:r>
              <a:rPr lang="en-US" dirty="0"/>
              <a:t>Severe Hail</a:t>
            </a:r>
            <a:br>
              <a:rPr lang="en-US" dirty="0"/>
            </a:br>
            <a:r>
              <a:rPr lang="en-US" sz="2400" dirty="0"/>
              <a:t>Challenges, Detection, and Climatologies</a:t>
            </a:r>
            <a:endParaRPr lang="en-US" dirty="0"/>
          </a:p>
        </p:txBody>
      </p:sp>
      <p:sp>
        <p:nvSpPr>
          <p:cNvPr id="3" name="Subtitle 2">
            <a:extLst>
              <a:ext uri="{FF2B5EF4-FFF2-40B4-BE49-F238E27FC236}">
                <a16:creationId xmlns:a16="http://schemas.microsoft.com/office/drawing/2014/main" id="{C79BAB7F-11FA-594C-BBBF-41CB2C75E407}"/>
              </a:ext>
            </a:extLst>
          </p:cNvPr>
          <p:cNvSpPr>
            <a:spLocks noGrp="1"/>
          </p:cNvSpPr>
          <p:nvPr>
            <p:ph type="subTitle" idx="1"/>
          </p:nvPr>
        </p:nvSpPr>
        <p:spPr>
          <a:xfrm>
            <a:off x="1524000" y="5375993"/>
            <a:ext cx="9144000" cy="1655762"/>
          </a:xfrm>
        </p:spPr>
        <p:txBody>
          <a:bodyPr/>
          <a:lstStyle/>
          <a:p>
            <a:r>
              <a:rPr lang="en-US" dirty="0"/>
              <a:t>Dr. Sarah D. Bang</a:t>
            </a:r>
          </a:p>
          <a:p>
            <a:r>
              <a:rPr lang="en-US" dirty="0"/>
              <a:t>NASA Marshall Space Flight Center</a:t>
            </a:r>
          </a:p>
          <a:p>
            <a:r>
              <a:rPr lang="en-US" dirty="0"/>
              <a:t>Huntsville, AL USA</a:t>
            </a:r>
          </a:p>
        </p:txBody>
      </p:sp>
      <p:pic>
        <p:nvPicPr>
          <p:cNvPr id="4" name="Content Placeholder 4" descr="A picture containing text, electronics, display, screenshot&#10;&#10;Description automatically generated">
            <a:extLst>
              <a:ext uri="{FF2B5EF4-FFF2-40B4-BE49-F238E27FC236}">
                <a16:creationId xmlns:a16="http://schemas.microsoft.com/office/drawing/2014/main" id="{20E9384F-9262-E843-ADB9-F4FB3EF827D1}"/>
              </a:ext>
            </a:extLst>
          </p:cNvPr>
          <p:cNvPicPr>
            <a:picLocks noChangeAspect="1"/>
          </p:cNvPicPr>
          <p:nvPr/>
        </p:nvPicPr>
        <p:blipFill rotWithShape="1">
          <a:blip r:embed="rId3"/>
          <a:srcRect r="24734"/>
          <a:stretch/>
        </p:blipFill>
        <p:spPr>
          <a:xfrm>
            <a:off x="189791" y="277570"/>
            <a:ext cx="9009987" cy="2970594"/>
          </a:xfrm>
          <a:prstGeom prst="rect">
            <a:avLst/>
          </a:prstGeom>
          <a:ln w="19050">
            <a:solidFill>
              <a:schemeClr val="bg1"/>
            </a:solidFill>
          </a:ln>
        </p:spPr>
      </p:pic>
      <p:pic>
        <p:nvPicPr>
          <p:cNvPr id="7" name="Picture 6" descr="A field of corn with the sun setting in the background&#10;&#10;Description automatically generated with low confidence">
            <a:extLst>
              <a:ext uri="{FF2B5EF4-FFF2-40B4-BE49-F238E27FC236}">
                <a16:creationId xmlns:a16="http://schemas.microsoft.com/office/drawing/2014/main" id="{F545B112-E923-B1E8-3D35-7C1BEEF65623}"/>
              </a:ext>
            </a:extLst>
          </p:cNvPr>
          <p:cNvPicPr>
            <a:picLocks noChangeAspect="1"/>
          </p:cNvPicPr>
          <p:nvPr/>
        </p:nvPicPr>
        <p:blipFill rotWithShape="1">
          <a:blip r:embed="rId4"/>
          <a:srcRect l="2013" r="26208"/>
          <a:stretch/>
        </p:blipFill>
        <p:spPr>
          <a:xfrm>
            <a:off x="9218428" y="311967"/>
            <a:ext cx="2745140" cy="2905496"/>
          </a:xfrm>
          <a:prstGeom prst="rect">
            <a:avLst/>
          </a:prstGeom>
          <a:ln w="57150">
            <a:solidFill>
              <a:schemeClr val="bg1"/>
            </a:solidFill>
          </a:ln>
        </p:spPr>
      </p:pic>
      <p:pic>
        <p:nvPicPr>
          <p:cNvPr id="8" name="Picture 7" descr="Logo&#10;&#10;Description automatically generated">
            <a:extLst>
              <a:ext uri="{FF2B5EF4-FFF2-40B4-BE49-F238E27FC236}">
                <a16:creationId xmlns:a16="http://schemas.microsoft.com/office/drawing/2014/main" id="{D20714A6-5488-93BA-F680-39B598B6AC07}"/>
              </a:ext>
            </a:extLst>
          </p:cNvPr>
          <p:cNvPicPr>
            <a:picLocks noChangeAspect="1"/>
          </p:cNvPicPr>
          <p:nvPr/>
        </p:nvPicPr>
        <p:blipFill>
          <a:blip r:embed="rId5"/>
          <a:stretch>
            <a:fillRect/>
          </a:stretch>
        </p:blipFill>
        <p:spPr>
          <a:xfrm>
            <a:off x="11168403" y="5928178"/>
            <a:ext cx="1023597" cy="856343"/>
          </a:xfrm>
          <a:prstGeom prst="rect">
            <a:avLst/>
          </a:prstGeom>
        </p:spPr>
      </p:pic>
    </p:spTree>
    <p:extLst>
      <p:ext uri="{BB962C8B-B14F-4D97-AF65-F5344CB8AC3E}">
        <p14:creationId xmlns:p14="http://schemas.microsoft.com/office/powerpoint/2010/main" val="2762815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8D68E4-3C79-344A-809F-A5151D6389B2}"/>
              </a:ext>
            </a:extLst>
          </p:cNvPr>
          <p:cNvSpPr>
            <a:spLocks noGrp="1"/>
          </p:cNvSpPr>
          <p:nvPr>
            <p:ph idx="1"/>
          </p:nvPr>
        </p:nvSpPr>
        <p:spPr>
          <a:xfrm>
            <a:off x="3705830" y="2152046"/>
            <a:ext cx="2815121" cy="1837426"/>
          </a:xfrm>
        </p:spPr>
        <p:txBody>
          <a:bodyPr wrap="square">
            <a:spAutoFit/>
          </a:bodyPr>
          <a:lstStyle/>
          <a:p>
            <a:pPr marL="0" indent="0" algn="ctr">
              <a:buNone/>
            </a:pPr>
            <a:r>
              <a:rPr lang="en-US" sz="1800" dirty="0"/>
              <a:t>While most folks associate NASA with space travel and astronauts (all true!) NASA also has an Earth Science division: focusing on our home planet!</a:t>
            </a:r>
          </a:p>
        </p:txBody>
      </p:sp>
      <p:sp>
        <p:nvSpPr>
          <p:cNvPr id="2" name="Title 1"/>
          <p:cNvSpPr>
            <a:spLocks noGrp="1"/>
          </p:cNvSpPr>
          <p:nvPr>
            <p:ph type="title"/>
          </p:nvPr>
        </p:nvSpPr>
        <p:spPr>
          <a:xfrm>
            <a:off x="807595" y="576760"/>
            <a:ext cx="9863578" cy="590931"/>
          </a:xfrm>
        </p:spPr>
        <p:txBody>
          <a:bodyPr/>
          <a:lstStyle/>
          <a:p>
            <a:r>
              <a:rPr lang="en-US" sz="3600" dirty="0"/>
              <a:t>Allow me to introduce . . . NASA Earth Science</a:t>
            </a:r>
          </a:p>
        </p:txBody>
      </p:sp>
      <p:sp>
        <p:nvSpPr>
          <p:cNvPr id="5" name="TextBox 4">
            <a:extLst>
              <a:ext uri="{FF2B5EF4-FFF2-40B4-BE49-F238E27FC236}">
                <a16:creationId xmlns:a16="http://schemas.microsoft.com/office/drawing/2014/main" id="{078BFEC2-F9F7-A959-1CC4-52F4FE127894}"/>
              </a:ext>
            </a:extLst>
          </p:cNvPr>
          <p:cNvSpPr txBox="1"/>
          <p:nvPr/>
        </p:nvSpPr>
        <p:spPr>
          <a:xfrm>
            <a:off x="5990582" y="4636556"/>
            <a:ext cx="6188138" cy="1661993"/>
          </a:xfrm>
          <a:prstGeom prst="rect">
            <a:avLst/>
          </a:prstGeom>
          <a:noFill/>
        </p:spPr>
        <p:txBody>
          <a:bodyPr wrap="square" rtlCol="0">
            <a:spAutoFit/>
          </a:bodyPr>
          <a:lstStyle/>
          <a:p>
            <a:pPr algn="ctr"/>
            <a:r>
              <a:rPr lang="en-US" sz="2000" b="1" i="0" dirty="0">
                <a:solidFill>
                  <a:srgbClr val="71B6DC"/>
                </a:solidFill>
                <a:effectLst/>
                <a:latin typeface="Arial" panose="020B0604020202020204" pitchFamily="34" charset="0"/>
                <a:cs typeface="Arial" panose="020B0604020202020204" pitchFamily="34" charset="0"/>
              </a:rPr>
              <a:t>NASA Earth Science “Big Questions” </a:t>
            </a:r>
          </a:p>
          <a:p>
            <a:pPr algn="ctr"/>
            <a:r>
              <a:rPr lang="en-US" sz="1000" b="1" dirty="0">
                <a:solidFill>
                  <a:srgbClr val="71B6DC"/>
                </a:solidFill>
                <a:latin typeface="Arial" panose="020B0604020202020204" pitchFamily="34" charset="0"/>
                <a:cs typeface="Arial" panose="020B0604020202020204" pitchFamily="34" charset="0"/>
              </a:rPr>
              <a:t> </a:t>
            </a:r>
            <a:endParaRPr lang="en-US" sz="1000" b="1" i="0" dirty="0">
              <a:solidFill>
                <a:srgbClr val="71B6DC"/>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How is the global Earth system changing?</a:t>
            </a:r>
          </a:p>
          <a:p>
            <a:pPr marL="285750" indent="-285750" algn="l">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What causes these changes in the Earth system?</a:t>
            </a:r>
          </a:p>
          <a:p>
            <a:pPr marL="285750" indent="-285750" algn="l">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How will the Earth system change in the future?</a:t>
            </a:r>
          </a:p>
          <a:p>
            <a:pPr marL="285750" indent="-285750" algn="l">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How can Earth system science provide societal benefit?</a:t>
            </a:r>
          </a:p>
        </p:txBody>
      </p:sp>
      <p:grpSp>
        <p:nvGrpSpPr>
          <p:cNvPr id="8" name="Group 7">
            <a:extLst>
              <a:ext uri="{FF2B5EF4-FFF2-40B4-BE49-F238E27FC236}">
                <a16:creationId xmlns:a16="http://schemas.microsoft.com/office/drawing/2014/main" id="{E4A3783A-15A6-BDC8-449C-BBE11AF4E624}"/>
              </a:ext>
            </a:extLst>
          </p:cNvPr>
          <p:cNvGrpSpPr/>
          <p:nvPr/>
        </p:nvGrpSpPr>
        <p:grpSpPr>
          <a:xfrm>
            <a:off x="6767664" y="1789199"/>
            <a:ext cx="5136955" cy="2881248"/>
            <a:chOff x="7130005" y="2905967"/>
            <a:chExt cx="5136955" cy="2881248"/>
          </a:xfrm>
        </p:grpSpPr>
        <p:pic>
          <p:nvPicPr>
            <p:cNvPr id="6" name="Picture 5">
              <a:extLst>
                <a:ext uri="{FF2B5EF4-FFF2-40B4-BE49-F238E27FC236}">
                  <a16:creationId xmlns:a16="http://schemas.microsoft.com/office/drawing/2014/main" id="{D74F2E56-E220-4C3C-C9B3-30E2C74300B9}"/>
                </a:ext>
              </a:extLst>
            </p:cNvPr>
            <p:cNvPicPr>
              <a:picLocks noChangeAspect="1"/>
            </p:cNvPicPr>
            <p:nvPr/>
          </p:nvPicPr>
          <p:blipFill>
            <a:blip r:embed="rId2"/>
            <a:stretch>
              <a:fillRect/>
            </a:stretch>
          </p:blipFill>
          <p:spPr>
            <a:xfrm>
              <a:off x="7130005" y="2905967"/>
              <a:ext cx="5061995" cy="2847372"/>
            </a:xfrm>
            <a:prstGeom prst="rect">
              <a:avLst/>
            </a:prstGeom>
          </p:spPr>
        </p:pic>
        <p:sp>
          <p:nvSpPr>
            <p:cNvPr id="7" name="TextBox 6">
              <a:extLst>
                <a:ext uri="{FF2B5EF4-FFF2-40B4-BE49-F238E27FC236}">
                  <a16:creationId xmlns:a16="http://schemas.microsoft.com/office/drawing/2014/main" id="{6B5F7480-5850-922E-1E18-90D6DB6E014E}"/>
                </a:ext>
              </a:extLst>
            </p:cNvPr>
            <p:cNvSpPr txBox="1"/>
            <p:nvPr/>
          </p:nvSpPr>
          <p:spPr>
            <a:xfrm>
              <a:off x="11296117" y="5510216"/>
              <a:ext cx="970843" cy="276999"/>
            </a:xfrm>
            <a:prstGeom prst="rect">
              <a:avLst/>
            </a:prstGeom>
            <a:noFill/>
          </p:spPr>
          <p:txBody>
            <a:bodyPr wrap="none" rtlCol="0">
              <a:spAutoFit/>
            </a:bodyPr>
            <a:lstStyle/>
            <a:p>
              <a:r>
                <a:rPr lang="en-US" sz="1200" dirty="0">
                  <a:solidFill>
                    <a:schemeClr val="accent1">
                      <a:lumMod val="40000"/>
                      <a:lumOff val="60000"/>
                    </a:schemeClr>
                  </a:solidFill>
                </a:rPr>
                <a:t>GIPHY/NASA</a:t>
              </a:r>
            </a:p>
          </p:txBody>
        </p:sp>
      </p:grpSp>
      <p:pic>
        <p:nvPicPr>
          <p:cNvPr id="17" name="Picture 16" descr="A screenshot of a video game&#10;&#10;Description automatically generated">
            <a:extLst>
              <a:ext uri="{FF2B5EF4-FFF2-40B4-BE49-F238E27FC236}">
                <a16:creationId xmlns:a16="http://schemas.microsoft.com/office/drawing/2014/main" id="{2A7B3DAD-0813-EF8F-10A7-5967D09CBAB1}"/>
              </a:ext>
            </a:extLst>
          </p:cNvPr>
          <p:cNvPicPr>
            <a:picLocks noChangeAspect="1"/>
          </p:cNvPicPr>
          <p:nvPr/>
        </p:nvPicPr>
        <p:blipFill>
          <a:blip r:embed="rId3"/>
          <a:stretch>
            <a:fillRect/>
          </a:stretch>
        </p:blipFill>
        <p:spPr>
          <a:xfrm>
            <a:off x="-1230148" y="1813650"/>
            <a:ext cx="5387118" cy="2708119"/>
          </a:xfrm>
          <a:prstGeom prst="rect">
            <a:avLst/>
          </a:prstGeom>
        </p:spPr>
      </p:pic>
      <p:sp>
        <p:nvSpPr>
          <p:cNvPr id="19" name="TextBox 18">
            <a:extLst>
              <a:ext uri="{FF2B5EF4-FFF2-40B4-BE49-F238E27FC236}">
                <a16:creationId xmlns:a16="http://schemas.microsoft.com/office/drawing/2014/main" id="{B8CC1DCB-AF1B-4BDD-F70A-EBDB8F4964F8}"/>
              </a:ext>
            </a:extLst>
          </p:cNvPr>
          <p:cNvSpPr txBox="1"/>
          <p:nvPr/>
        </p:nvSpPr>
        <p:spPr>
          <a:xfrm>
            <a:off x="807595" y="3886659"/>
            <a:ext cx="6698750" cy="261610"/>
          </a:xfrm>
          <a:prstGeom prst="rect">
            <a:avLst/>
          </a:prstGeom>
          <a:noFill/>
        </p:spPr>
        <p:txBody>
          <a:bodyPr wrap="square">
            <a:spAutoFit/>
          </a:bodyPr>
          <a:lstStyle/>
          <a:p>
            <a:r>
              <a:rPr lang="en-US" sz="1100" dirty="0">
                <a:solidFill>
                  <a:schemeClr val="accent1">
                    <a:lumMod val="40000"/>
                    <a:lumOff val="60000"/>
                  </a:schemeClr>
                </a:solidFill>
              </a:rPr>
              <a:t>GIPHY/NASA</a:t>
            </a:r>
          </a:p>
        </p:txBody>
      </p:sp>
      <p:sp>
        <p:nvSpPr>
          <p:cNvPr id="25" name="TextBox 24">
            <a:extLst>
              <a:ext uri="{FF2B5EF4-FFF2-40B4-BE49-F238E27FC236}">
                <a16:creationId xmlns:a16="http://schemas.microsoft.com/office/drawing/2014/main" id="{ACEE3097-748B-054D-7D65-FCC91F086582}"/>
              </a:ext>
            </a:extLst>
          </p:cNvPr>
          <p:cNvSpPr txBox="1"/>
          <p:nvPr/>
        </p:nvSpPr>
        <p:spPr>
          <a:xfrm>
            <a:off x="319532" y="5046818"/>
            <a:ext cx="5671050" cy="1015663"/>
          </a:xfrm>
          <a:prstGeom prst="rect">
            <a:avLst/>
          </a:prstGeom>
          <a:noFill/>
        </p:spPr>
        <p:txBody>
          <a:bodyPr wrap="square">
            <a:spAutoFit/>
          </a:bodyPr>
          <a:lstStyle/>
          <a:p>
            <a:pPr algn="ctr"/>
            <a:r>
              <a:rPr lang="en-US" sz="2000" b="0" i="0" dirty="0">
                <a:solidFill>
                  <a:srgbClr val="71B6DC"/>
                </a:solidFill>
                <a:effectLst/>
                <a:latin typeface="Arial" panose="020B0604020202020204" pitchFamily="34" charset="0"/>
                <a:cs typeface="Arial" panose="020B0604020202020204" pitchFamily="34" charset="0"/>
              </a:rPr>
              <a:t>NASA uses the vantage point of space to increase our understanding of our home planet, improve lives, and safeguard our future.</a:t>
            </a:r>
            <a:endParaRPr lang="en-US" sz="2000" dirty="0">
              <a:solidFill>
                <a:srgbClr val="71B6DC"/>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69AE91A8-1EF4-139A-CEA2-B84DAE09BAC9}"/>
              </a:ext>
            </a:extLst>
          </p:cNvPr>
          <p:cNvSpPr txBox="1"/>
          <p:nvPr/>
        </p:nvSpPr>
        <p:spPr>
          <a:xfrm>
            <a:off x="448966" y="4637565"/>
            <a:ext cx="489236" cy="1200329"/>
          </a:xfrm>
          <a:prstGeom prst="rect">
            <a:avLst/>
          </a:prstGeom>
          <a:noFill/>
        </p:spPr>
        <p:txBody>
          <a:bodyPr wrap="none" rtlCol="0">
            <a:spAutoFit/>
          </a:bodyPr>
          <a:lstStyle/>
          <a:p>
            <a:r>
              <a:rPr lang="en-US" sz="7200" b="1" dirty="0">
                <a:solidFill>
                  <a:srgbClr val="71B6DC"/>
                </a:solidFill>
                <a:latin typeface="Angsana New" panose="02020603050405020304" pitchFamily="18" charset="-34"/>
                <a:ea typeface="Verdana" panose="020B0604030504040204" pitchFamily="34" charset="0"/>
                <a:cs typeface="Angsana New" panose="02020603050405020304" pitchFamily="18" charset="-34"/>
              </a:rPr>
              <a:t>“</a:t>
            </a:r>
          </a:p>
        </p:txBody>
      </p:sp>
      <p:sp>
        <p:nvSpPr>
          <p:cNvPr id="27" name="TextBox 26">
            <a:extLst>
              <a:ext uri="{FF2B5EF4-FFF2-40B4-BE49-F238E27FC236}">
                <a16:creationId xmlns:a16="http://schemas.microsoft.com/office/drawing/2014/main" id="{8A95CF9D-BA79-93DB-E0B9-3A42DFE006D1}"/>
              </a:ext>
            </a:extLst>
          </p:cNvPr>
          <p:cNvSpPr txBox="1"/>
          <p:nvPr/>
        </p:nvSpPr>
        <p:spPr>
          <a:xfrm rot="10800000">
            <a:off x="4865910" y="5098220"/>
            <a:ext cx="909897" cy="1200329"/>
          </a:xfrm>
          <a:prstGeom prst="rect">
            <a:avLst/>
          </a:prstGeom>
          <a:noFill/>
        </p:spPr>
        <p:txBody>
          <a:bodyPr wrap="square" rtlCol="0">
            <a:spAutoFit/>
          </a:bodyPr>
          <a:lstStyle/>
          <a:p>
            <a:r>
              <a:rPr lang="en-US" sz="7200" b="1" dirty="0">
                <a:solidFill>
                  <a:srgbClr val="71B6DC"/>
                </a:solidFill>
                <a:latin typeface="Angsana New" panose="02020603050405020304" pitchFamily="18" charset="-34"/>
                <a:ea typeface="Verdana" panose="020B0604030504040204" pitchFamily="34" charset="0"/>
                <a:cs typeface="Angsana New" panose="02020603050405020304" pitchFamily="18" charset="-34"/>
              </a:rPr>
              <a:t>“</a:t>
            </a:r>
          </a:p>
        </p:txBody>
      </p:sp>
    </p:spTree>
    <p:extLst>
      <p:ext uri="{BB962C8B-B14F-4D97-AF65-F5344CB8AC3E}">
        <p14:creationId xmlns:p14="http://schemas.microsoft.com/office/powerpoint/2010/main" val="159896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7539992-18A0-E095-6EF0-478E47A7508E}"/>
              </a:ext>
            </a:extLst>
          </p:cNvPr>
          <p:cNvSpPr>
            <a:spLocks noGrp="1"/>
          </p:cNvSpPr>
          <p:nvPr>
            <p:ph type="title"/>
          </p:nvPr>
        </p:nvSpPr>
        <p:spPr>
          <a:xfrm>
            <a:off x="1882945" y="234883"/>
            <a:ext cx="9025378" cy="646331"/>
          </a:xfrm>
        </p:spPr>
        <p:txBody>
          <a:bodyPr>
            <a:normAutofit fontScale="90000"/>
          </a:bodyPr>
          <a:lstStyle/>
          <a:p>
            <a:r>
              <a:rPr lang="en-US" dirty="0"/>
              <a:t>Allow me to introduce . . . myself! </a:t>
            </a:r>
          </a:p>
        </p:txBody>
      </p:sp>
      <p:pic>
        <p:nvPicPr>
          <p:cNvPr id="4" name="Picture 3" descr="A person standing in a field&#10;&#10;Description automatically generated with medium confidence">
            <a:extLst>
              <a:ext uri="{FF2B5EF4-FFF2-40B4-BE49-F238E27FC236}">
                <a16:creationId xmlns:a16="http://schemas.microsoft.com/office/drawing/2014/main" id="{ED1F4794-84C3-033C-C4D1-33388A824E31}"/>
              </a:ext>
            </a:extLst>
          </p:cNvPr>
          <p:cNvPicPr>
            <a:picLocks noChangeAspect="1"/>
          </p:cNvPicPr>
          <p:nvPr/>
        </p:nvPicPr>
        <p:blipFill rotWithShape="1">
          <a:blip r:embed="rId2"/>
          <a:srcRect l="14731" t="7732" b="9972"/>
          <a:stretch/>
        </p:blipFill>
        <p:spPr>
          <a:xfrm>
            <a:off x="737526" y="1312674"/>
            <a:ext cx="2207021" cy="3001837"/>
          </a:xfrm>
          <a:prstGeom prst="rect">
            <a:avLst/>
          </a:prstGeom>
          <a:ln w="28575">
            <a:solidFill>
              <a:schemeClr val="tx1">
                <a:lumMod val="50000"/>
                <a:lumOff val="50000"/>
              </a:schemeClr>
            </a:solidFill>
          </a:ln>
        </p:spPr>
      </p:pic>
      <p:sp>
        <p:nvSpPr>
          <p:cNvPr id="5" name="TextBox 4">
            <a:extLst>
              <a:ext uri="{FF2B5EF4-FFF2-40B4-BE49-F238E27FC236}">
                <a16:creationId xmlns:a16="http://schemas.microsoft.com/office/drawing/2014/main" id="{95789CCA-52EE-868A-F58B-87C71CC439CE}"/>
              </a:ext>
            </a:extLst>
          </p:cNvPr>
          <p:cNvSpPr txBox="1"/>
          <p:nvPr/>
        </p:nvSpPr>
        <p:spPr>
          <a:xfrm>
            <a:off x="409407" y="4508086"/>
            <a:ext cx="2863260" cy="1077218"/>
          </a:xfrm>
          <a:prstGeom prst="rect">
            <a:avLst/>
          </a:prstGeom>
          <a:noFill/>
        </p:spPr>
        <p:txBody>
          <a:bodyPr wrap="square">
            <a:spAutoFit/>
          </a:bodyPr>
          <a:lstStyle/>
          <a:p>
            <a:pPr algn="ctr"/>
            <a:r>
              <a:rPr lang="en-US" sz="1600" dirty="0">
                <a:solidFill>
                  <a:schemeClr val="accent1">
                    <a:lumMod val="40000"/>
                    <a:lumOff val="60000"/>
                  </a:schemeClr>
                </a:solidFill>
                <a:latin typeface="Arial" panose="020B0604020202020204" pitchFamily="34" charset="0"/>
                <a:cs typeface="Arial" panose="020B0604020202020204" pitchFamily="34" charset="0"/>
              </a:rPr>
              <a:t>Specialize in severe weather phenomena (namely lightning and hail) and detecting them from satellite platforms.</a:t>
            </a:r>
          </a:p>
        </p:txBody>
      </p:sp>
      <p:sp>
        <p:nvSpPr>
          <p:cNvPr id="6" name="TextBox 5">
            <a:extLst>
              <a:ext uri="{FF2B5EF4-FFF2-40B4-BE49-F238E27FC236}">
                <a16:creationId xmlns:a16="http://schemas.microsoft.com/office/drawing/2014/main" id="{A018FEFA-A7D2-4208-2D0D-983D5E812FD1}"/>
              </a:ext>
            </a:extLst>
          </p:cNvPr>
          <p:cNvSpPr txBox="1"/>
          <p:nvPr/>
        </p:nvSpPr>
        <p:spPr>
          <a:xfrm>
            <a:off x="3263059" y="1312674"/>
            <a:ext cx="4768815" cy="1200329"/>
          </a:xfrm>
          <a:prstGeom prst="rect">
            <a:avLst/>
          </a:prstGeom>
          <a:noFill/>
        </p:spPr>
        <p:txBody>
          <a:bodyPr wrap="square" rtlCol="0">
            <a:spAutoFit/>
          </a:bodyPr>
          <a:lstStyle/>
          <a:p>
            <a:pPr algn="ctr"/>
            <a:r>
              <a:rPr lang="en-US" b="1" dirty="0">
                <a:solidFill>
                  <a:schemeClr val="accent1">
                    <a:lumMod val="40000"/>
                    <a:lumOff val="60000"/>
                  </a:schemeClr>
                </a:solidFill>
                <a:latin typeface="Arial" panose="020B0604020202020204" pitchFamily="34" charset="0"/>
                <a:cs typeface="Arial" panose="020B0604020202020204" pitchFamily="34" charset="0"/>
              </a:rPr>
              <a:t>Meet the Speaker:</a:t>
            </a:r>
          </a:p>
          <a:p>
            <a:pPr algn="ctr"/>
            <a:r>
              <a:rPr lang="en-US" dirty="0">
                <a:solidFill>
                  <a:schemeClr val="bg1"/>
                </a:solidFill>
                <a:latin typeface="Arial" panose="020B0604020202020204" pitchFamily="34" charset="0"/>
                <a:cs typeface="Arial" panose="020B0604020202020204" pitchFamily="34" charset="0"/>
              </a:rPr>
              <a:t>Buffalo native, </a:t>
            </a:r>
            <a:r>
              <a:rPr lang="en-US" dirty="0" err="1">
                <a:solidFill>
                  <a:schemeClr val="bg1"/>
                </a:solidFill>
                <a:latin typeface="Arial" panose="020B0604020202020204" pitchFamily="34" charset="0"/>
                <a:cs typeface="Arial" panose="020B0604020202020204" pitchFamily="34" charset="0"/>
              </a:rPr>
              <a:t>UChicago</a:t>
            </a:r>
            <a:r>
              <a:rPr lang="en-US" dirty="0">
                <a:solidFill>
                  <a:schemeClr val="bg1"/>
                </a:solidFill>
                <a:latin typeface="Arial" panose="020B0604020202020204" pitchFamily="34" charset="0"/>
                <a:cs typeface="Arial" panose="020B0604020202020204" pitchFamily="34" charset="0"/>
              </a:rPr>
              <a:t> &amp; Utah alumna. Passionate about severe weather, open science, and meteorological fieldwork.</a:t>
            </a:r>
          </a:p>
        </p:txBody>
      </p:sp>
      <p:pic>
        <p:nvPicPr>
          <p:cNvPr id="7" name="Picture 6" descr="Lightning striking a city&#10;&#10;Description automatically generated with medium confidence">
            <a:extLst>
              <a:ext uri="{FF2B5EF4-FFF2-40B4-BE49-F238E27FC236}">
                <a16:creationId xmlns:a16="http://schemas.microsoft.com/office/drawing/2014/main" id="{27DA80E4-B73D-89C2-049C-A6EABC479E0F}"/>
              </a:ext>
            </a:extLst>
          </p:cNvPr>
          <p:cNvPicPr>
            <a:picLocks noChangeAspect="1"/>
          </p:cNvPicPr>
          <p:nvPr/>
        </p:nvPicPr>
        <p:blipFill rotWithShape="1">
          <a:blip r:embed="rId3"/>
          <a:srcRect l="631" t="14353" r="68243" b="30487"/>
          <a:stretch/>
        </p:blipFill>
        <p:spPr>
          <a:xfrm>
            <a:off x="3340856" y="4288263"/>
            <a:ext cx="1855605" cy="2466310"/>
          </a:xfrm>
          <a:prstGeom prst="rect">
            <a:avLst/>
          </a:prstGeom>
          <a:ln w="38100">
            <a:solidFill>
              <a:schemeClr val="tx2">
                <a:lumMod val="20000"/>
                <a:lumOff val="80000"/>
              </a:schemeClr>
            </a:solidFill>
          </a:ln>
        </p:spPr>
      </p:pic>
      <p:pic>
        <p:nvPicPr>
          <p:cNvPr id="8" name="Picture 7">
            <a:extLst>
              <a:ext uri="{FF2B5EF4-FFF2-40B4-BE49-F238E27FC236}">
                <a16:creationId xmlns:a16="http://schemas.microsoft.com/office/drawing/2014/main" id="{FBD4D761-CAD9-356C-9041-0AFEC9422829}"/>
              </a:ext>
            </a:extLst>
          </p:cNvPr>
          <p:cNvPicPr>
            <a:picLocks noChangeAspect="1"/>
          </p:cNvPicPr>
          <p:nvPr/>
        </p:nvPicPr>
        <p:blipFill>
          <a:blip r:embed="rId4"/>
          <a:stretch>
            <a:fillRect/>
          </a:stretch>
        </p:blipFill>
        <p:spPr>
          <a:xfrm rot="5400000">
            <a:off x="3422921" y="2854847"/>
            <a:ext cx="2280880" cy="1710660"/>
          </a:xfrm>
          <a:prstGeom prst="rect">
            <a:avLst/>
          </a:prstGeom>
          <a:ln w="38100">
            <a:solidFill>
              <a:schemeClr val="tx2">
                <a:lumMod val="20000"/>
                <a:lumOff val="80000"/>
              </a:schemeClr>
            </a:solidFill>
          </a:ln>
        </p:spPr>
      </p:pic>
      <p:sp>
        <p:nvSpPr>
          <p:cNvPr id="2" name="TextBox 1">
            <a:extLst>
              <a:ext uri="{FF2B5EF4-FFF2-40B4-BE49-F238E27FC236}">
                <a16:creationId xmlns:a16="http://schemas.microsoft.com/office/drawing/2014/main" id="{1FD668F1-1F2D-EC6B-F640-822F8435A9DD}"/>
              </a:ext>
            </a:extLst>
          </p:cNvPr>
          <p:cNvSpPr txBox="1"/>
          <p:nvPr/>
        </p:nvSpPr>
        <p:spPr>
          <a:xfrm>
            <a:off x="8013086" y="881214"/>
            <a:ext cx="3793819" cy="892552"/>
          </a:xfrm>
          <a:prstGeom prst="rect">
            <a:avLst/>
          </a:prstGeom>
          <a:noFill/>
        </p:spPr>
        <p:txBody>
          <a:bodyPr wrap="square" rtlCol="0">
            <a:spAutoFit/>
          </a:bodyPr>
          <a:lstStyle/>
          <a:p>
            <a:r>
              <a:rPr lang="en-US" sz="3200" b="1" dirty="0">
                <a:solidFill>
                  <a:schemeClr val="accent1">
                    <a:lumMod val="60000"/>
                    <a:lumOff val="40000"/>
                  </a:schemeClr>
                </a:solidFill>
              </a:rPr>
              <a:t>Earth Science Branch</a:t>
            </a:r>
          </a:p>
          <a:p>
            <a:pPr algn="ctr"/>
            <a:r>
              <a:rPr lang="en-US" sz="2000" b="1" dirty="0">
                <a:solidFill>
                  <a:schemeClr val="accent1">
                    <a:lumMod val="60000"/>
                    <a:lumOff val="40000"/>
                  </a:schemeClr>
                </a:solidFill>
              </a:rPr>
              <a:t>at NASA MSFC</a:t>
            </a:r>
          </a:p>
        </p:txBody>
      </p:sp>
      <p:sp>
        <p:nvSpPr>
          <p:cNvPr id="9" name="TextBox 8">
            <a:extLst>
              <a:ext uri="{FF2B5EF4-FFF2-40B4-BE49-F238E27FC236}">
                <a16:creationId xmlns:a16="http://schemas.microsoft.com/office/drawing/2014/main" id="{4F7642CD-EBC1-05D7-5E51-BF393BF1D4FF}"/>
              </a:ext>
            </a:extLst>
          </p:cNvPr>
          <p:cNvSpPr txBox="1"/>
          <p:nvPr/>
        </p:nvSpPr>
        <p:spPr>
          <a:xfrm>
            <a:off x="8013086" y="1871322"/>
            <a:ext cx="3708255" cy="3416320"/>
          </a:xfrm>
          <a:prstGeom prst="rect">
            <a:avLst/>
          </a:prstGeom>
          <a:noFill/>
        </p:spPr>
        <p:txBody>
          <a:bodyPr wrap="square">
            <a:spAutoFit/>
          </a:bodyPr>
          <a:lstStyle/>
          <a:p>
            <a:pPr marL="290513" indent="-290513">
              <a:buFont typeface="Arial" panose="020B0604020202020204" pitchFamily="34" charset="0"/>
              <a:buChar char="•"/>
            </a:pPr>
            <a:r>
              <a:rPr lang="en-US" dirty="0">
                <a:solidFill>
                  <a:schemeClr val="bg1"/>
                </a:solidFill>
              </a:rPr>
              <a:t>Atmospheric electricity</a:t>
            </a:r>
          </a:p>
          <a:p>
            <a:pPr marL="285750" indent="-285750">
              <a:buFont typeface="Arial" panose="020B0604020202020204" pitchFamily="34" charset="0"/>
              <a:buChar char="•"/>
            </a:pPr>
            <a:r>
              <a:rPr lang="en-US" dirty="0">
                <a:solidFill>
                  <a:schemeClr val="bg1"/>
                </a:solidFill>
              </a:rPr>
              <a:t>Precipitation</a:t>
            </a:r>
          </a:p>
          <a:p>
            <a:pPr marL="285750" indent="-285750">
              <a:buFont typeface="Arial" panose="020B0604020202020204" pitchFamily="34" charset="0"/>
              <a:buChar char="•"/>
            </a:pPr>
            <a:r>
              <a:rPr lang="en-US" dirty="0">
                <a:solidFill>
                  <a:schemeClr val="bg1"/>
                </a:solidFill>
              </a:rPr>
              <a:t>Atmospheric dynamics &amp; weather </a:t>
            </a:r>
          </a:p>
          <a:p>
            <a:pPr marL="285750" indent="-285750">
              <a:buFont typeface="Arial" panose="020B0604020202020204" pitchFamily="34" charset="0"/>
              <a:buChar char="•"/>
            </a:pPr>
            <a:r>
              <a:rPr lang="en-US" dirty="0">
                <a:solidFill>
                  <a:schemeClr val="bg1"/>
                </a:solidFill>
              </a:rPr>
              <a:t>Earth’s energy and water cycle</a:t>
            </a:r>
          </a:p>
          <a:p>
            <a:pPr marL="285750" indent="-285750">
              <a:buFont typeface="Arial" panose="020B0604020202020204" pitchFamily="34" charset="0"/>
              <a:buChar char="•"/>
            </a:pPr>
            <a:r>
              <a:rPr lang="en-US" dirty="0">
                <a:solidFill>
                  <a:schemeClr val="bg1"/>
                </a:solidFill>
              </a:rPr>
              <a:t>Data Science</a:t>
            </a:r>
          </a:p>
          <a:p>
            <a:pPr marL="742950" lvl="1" indent="-285750">
              <a:buFont typeface="Arial" panose="020B0604020202020204" pitchFamily="34" charset="0"/>
              <a:buChar char="•"/>
            </a:pPr>
            <a:r>
              <a:rPr lang="en-US" dirty="0">
                <a:solidFill>
                  <a:schemeClr val="bg1"/>
                </a:solidFill>
              </a:rPr>
              <a:t>Data management</a:t>
            </a:r>
          </a:p>
          <a:p>
            <a:pPr marL="742950" lvl="1" indent="-285750">
              <a:buFont typeface="Arial" panose="020B0604020202020204" pitchFamily="34" charset="0"/>
              <a:buChar char="•"/>
            </a:pPr>
            <a:r>
              <a:rPr lang="en-US" dirty="0">
                <a:solidFill>
                  <a:schemeClr val="bg1"/>
                </a:solidFill>
              </a:rPr>
              <a:t>Artificial Intelligence</a:t>
            </a:r>
          </a:p>
          <a:p>
            <a:pPr marL="742950" lvl="1" indent="-285750">
              <a:buFont typeface="Arial" panose="020B0604020202020204" pitchFamily="34" charset="0"/>
              <a:buChar char="•"/>
            </a:pPr>
            <a:r>
              <a:rPr lang="en-US" dirty="0">
                <a:solidFill>
                  <a:schemeClr val="bg1"/>
                </a:solidFill>
              </a:rPr>
              <a:t>Machine Learning</a:t>
            </a:r>
          </a:p>
          <a:p>
            <a:pPr marL="285750" indent="-285750">
              <a:buFont typeface="Arial" panose="020B0604020202020204" pitchFamily="34" charset="0"/>
              <a:buChar char="•"/>
            </a:pPr>
            <a:r>
              <a:rPr lang="en-US" dirty="0">
                <a:solidFill>
                  <a:schemeClr val="bg1"/>
                </a:solidFill>
              </a:rPr>
              <a:t>Surface processes</a:t>
            </a:r>
          </a:p>
          <a:p>
            <a:pPr marL="742950" lvl="1" indent="-285750">
              <a:buFont typeface="Arial" panose="020B0604020202020204" pitchFamily="34" charset="0"/>
              <a:buChar char="•"/>
            </a:pPr>
            <a:r>
              <a:rPr lang="en-US" dirty="0">
                <a:solidFill>
                  <a:schemeClr val="bg1"/>
                </a:solidFill>
              </a:rPr>
              <a:t>Weather disasters</a:t>
            </a:r>
          </a:p>
          <a:p>
            <a:pPr marL="742950" lvl="1" indent="-285750">
              <a:buFont typeface="Arial" panose="020B0604020202020204" pitchFamily="34" charset="0"/>
              <a:buChar char="•"/>
            </a:pPr>
            <a:r>
              <a:rPr lang="en-US" dirty="0">
                <a:solidFill>
                  <a:schemeClr val="bg1"/>
                </a:solidFill>
              </a:rPr>
              <a:t>Detection &amp; monitoring</a:t>
            </a:r>
          </a:p>
          <a:p>
            <a:pPr lvl="2"/>
            <a:endParaRPr lang="en-US" dirty="0">
              <a:solidFill>
                <a:schemeClr val="bg1"/>
              </a:solidFill>
            </a:endParaRPr>
          </a:p>
        </p:txBody>
      </p:sp>
      <p:pic>
        <p:nvPicPr>
          <p:cNvPr id="10" name="Picture 4">
            <a:extLst>
              <a:ext uri="{FF2B5EF4-FFF2-40B4-BE49-F238E27FC236}">
                <a16:creationId xmlns:a16="http://schemas.microsoft.com/office/drawing/2014/main" id="{7C5ADAA4-1A17-075A-6A32-5D0E4A3E703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27" t="3570" r="1086" b="4361"/>
          <a:stretch/>
        </p:blipFill>
        <p:spPr bwMode="auto">
          <a:xfrm>
            <a:off x="5530047" y="2553755"/>
            <a:ext cx="1962859" cy="1954331"/>
          </a:xfrm>
          <a:prstGeom prst="ellipse">
            <a:avLst/>
          </a:prstGeom>
          <a:noFill/>
          <a:ln>
            <a:noFill/>
          </a:ln>
        </p:spPr>
      </p:pic>
      <p:sp>
        <p:nvSpPr>
          <p:cNvPr id="11" name="TextBox 10">
            <a:extLst>
              <a:ext uri="{FF2B5EF4-FFF2-40B4-BE49-F238E27FC236}">
                <a16:creationId xmlns:a16="http://schemas.microsoft.com/office/drawing/2014/main" id="{07C197D5-E030-82A7-FC24-07E7BA78A80F}"/>
              </a:ext>
            </a:extLst>
          </p:cNvPr>
          <p:cNvSpPr txBox="1"/>
          <p:nvPr/>
        </p:nvSpPr>
        <p:spPr>
          <a:xfrm>
            <a:off x="7674464" y="5084235"/>
            <a:ext cx="4108129" cy="1477328"/>
          </a:xfrm>
          <a:prstGeom prst="rect">
            <a:avLst/>
          </a:prstGeom>
          <a:noFill/>
        </p:spPr>
        <p:txBody>
          <a:bodyPr wrap="square" rtlCol="0">
            <a:spAutoFit/>
          </a:bodyPr>
          <a:lstStyle/>
          <a:p>
            <a:pPr algn="ctr"/>
            <a:r>
              <a:rPr lang="en-US" dirty="0">
                <a:solidFill>
                  <a:schemeClr val="accent1">
                    <a:lumMod val="20000"/>
                    <a:lumOff val="80000"/>
                  </a:schemeClr>
                </a:solidFill>
                <a:latin typeface="Arial" panose="020B0604020202020204" pitchFamily="34" charset="0"/>
                <a:cs typeface="Arial" panose="020B0604020202020204" pitchFamily="34" charset="0"/>
              </a:rPr>
              <a:t>Use Earth-observing data  and applied research to improve the </a:t>
            </a:r>
            <a:r>
              <a:rPr lang="en-US" i="1" dirty="0">
                <a:solidFill>
                  <a:schemeClr val="accent1">
                    <a:lumMod val="20000"/>
                    <a:lumOff val="80000"/>
                  </a:schemeClr>
                </a:solidFill>
                <a:latin typeface="Arial" panose="020B0604020202020204" pitchFamily="34" charset="0"/>
                <a:cs typeface="Arial" panose="020B0604020202020204" pitchFamily="34" charset="0"/>
              </a:rPr>
              <a:t>prediction of, preparation for, response to and recovery from </a:t>
            </a:r>
            <a:r>
              <a:rPr lang="en-US" dirty="0">
                <a:solidFill>
                  <a:schemeClr val="accent1">
                    <a:lumMod val="20000"/>
                    <a:lumOff val="80000"/>
                  </a:schemeClr>
                </a:solidFill>
                <a:latin typeface="Arial" panose="020B0604020202020204" pitchFamily="34" charset="0"/>
                <a:cs typeface="Arial" panose="020B0604020202020204" pitchFamily="34" charset="0"/>
              </a:rPr>
              <a:t>hazards and disasters around the world.</a:t>
            </a:r>
          </a:p>
        </p:txBody>
      </p:sp>
      <p:pic>
        <p:nvPicPr>
          <p:cNvPr id="12" name="Picture 11" descr="Graphical user interface, text, application&#10;&#10;Description automatically generated">
            <a:extLst>
              <a:ext uri="{FF2B5EF4-FFF2-40B4-BE49-F238E27FC236}">
                <a16:creationId xmlns:a16="http://schemas.microsoft.com/office/drawing/2014/main" id="{203CC4AD-A7A2-1CC6-CBA1-EE1F1775E5F5}"/>
              </a:ext>
            </a:extLst>
          </p:cNvPr>
          <p:cNvPicPr>
            <a:picLocks noChangeAspect="1"/>
          </p:cNvPicPr>
          <p:nvPr/>
        </p:nvPicPr>
        <p:blipFill rotWithShape="1">
          <a:blip r:embed="rId6"/>
          <a:srcRect l="1657"/>
          <a:stretch/>
        </p:blipFill>
        <p:spPr>
          <a:xfrm>
            <a:off x="5106793" y="5115336"/>
            <a:ext cx="2260011" cy="1374517"/>
          </a:xfrm>
          <a:prstGeom prst="rect">
            <a:avLst/>
          </a:prstGeom>
          <a:ln w="19050">
            <a:solidFill>
              <a:schemeClr val="tx1">
                <a:lumMod val="50000"/>
                <a:lumOff val="50000"/>
              </a:schemeClr>
            </a:solidFill>
          </a:ln>
        </p:spPr>
      </p:pic>
      <p:sp>
        <p:nvSpPr>
          <p:cNvPr id="13" name="TextBox 12">
            <a:extLst>
              <a:ext uri="{FF2B5EF4-FFF2-40B4-BE49-F238E27FC236}">
                <a16:creationId xmlns:a16="http://schemas.microsoft.com/office/drawing/2014/main" id="{C1D44F5D-05D7-7DBE-A55F-640C7AC1C85F}"/>
              </a:ext>
            </a:extLst>
          </p:cNvPr>
          <p:cNvSpPr txBox="1"/>
          <p:nvPr/>
        </p:nvSpPr>
        <p:spPr>
          <a:xfrm>
            <a:off x="2219771" y="4127548"/>
            <a:ext cx="822661" cy="261610"/>
          </a:xfrm>
          <a:prstGeom prst="rect">
            <a:avLst/>
          </a:prstGeom>
          <a:noFill/>
        </p:spPr>
        <p:txBody>
          <a:bodyPr wrap="none" rtlCol="0">
            <a:spAutoFit/>
          </a:bodyPr>
          <a:lstStyle/>
          <a:p>
            <a:r>
              <a:rPr lang="en-US" sz="1100" dirty="0">
                <a:solidFill>
                  <a:schemeClr val="bg1">
                    <a:lumMod val="50000"/>
                  </a:schemeClr>
                </a:solidFill>
              </a:rPr>
              <a:t>Sarah Bang</a:t>
            </a:r>
          </a:p>
        </p:txBody>
      </p:sp>
      <p:sp>
        <p:nvSpPr>
          <p:cNvPr id="14" name="TextBox 13">
            <a:extLst>
              <a:ext uri="{FF2B5EF4-FFF2-40B4-BE49-F238E27FC236}">
                <a16:creationId xmlns:a16="http://schemas.microsoft.com/office/drawing/2014/main" id="{E7053BE9-0E4C-01BF-D944-5B76E2171F27}"/>
              </a:ext>
            </a:extLst>
          </p:cNvPr>
          <p:cNvSpPr txBox="1"/>
          <p:nvPr/>
        </p:nvSpPr>
        <p:spPr>
          <a:xfrm>
            <a:off x="3646779" y="4645741"/>
            <a:ext cx="822661" cy="261610"/>
          </a:xfrm>
          <a:prstGeom prst="rect">
            <a:avLst/>
          </a:prstGeom>
          <a:noFill/>
        </p:spPr>
        <p:txBody>
          <a:bodyPr wrap="none" rtlCol="0">
            <a:spAutoFit/>
          </a:bodyPr>
          <a:lstStyle/>
          <a:p>
            <a:r>
              <a:rPr lang="en-US" sz="1100" dirty="0">
                <a:solidFill>
                  <a:schemeClr val="bg1">
                    <a:lumMod val="50000"/>
                  </a:schemeClr>
                </a:solidFill>
              </a:rPr>
              <a:t>Sarah Bang</a:t>
            </a:r>
          </a:p>
        </p:txBody>
      </p:sp>
      <p:sp>
        <p:nvSpPr>
          <p:cNvPr id="15" name="TextBox 14">
            <a:extLst>
              <a:ext uri="{FF2B5EF4-FFF2-40B4-BE49-F238E27FC236}">
                <a16:creationId xmlns:a16="http://schemas.microsoft.com/office/drawing/2014/main" id="{E5CDDC71-CCAC-513E-74AC-6709E03E4D49}"/>
              </a:ext>
            </a:extLst>
          </p:cNvPr>
          <p:cNvSpPr txBox="1"/>
          <p:nvPr/>
        </p:nvSpPr>
        <p:spPr>
          <a:xfrm>
            <a:off x="3272667" y="6557744"/>
            <a:ext cx="822661" cy="261610"/>
          </a:xfrm>
          <a:prstGeom prst="rect">
            <a:avLst/>
          </a:prstGeom>
          <a:noFill/>
        </p:spPr>
        <p:txBody>
          <a:bodyPr wrap="none" rtlCol="0">
            <a:spAutoFit/>
          </a:bodyPr>
          <a:lstStyle/>
          <a:p>
            <a:r>
              <a:rPr lang="en-US" sz="1100" dirty="0">
                <a:solidFill>
                  <a:schemeClr val="bg1">
                    <a:lumMod val="50000"/>
                  </a:schemeClr>
                </a:solidFill>
              </a:rPr>
              <a:t>Sarah Bang</a:t>
            </a:r>
          </a:p>
        </p:txBody>
      </p:sp>
    </p:spTree>
    <p:extLst>
      <p:ext uri="{BB962C8B-B14F-4D97-AF65-F5344CB8AC3E}">
        <p14:creationId xmlns:p14="http://schemas.microsoft.com/office/powerpoint/2010/main" val="215052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8E1DA53-399E-D04D-8714-2115EDA90661}"/>
              </a:ext>
            </a:extLst>
          </p:cNvPr>
          <p:cNvSpPr>
            <a:spLocks noGrp="1"/>
          </p:cNvSpPr>
          <p:nvPr>
            <p:ph type="title"/>
          </p:nvPr>
        </p:nvSpPr>
        <p:spPr>
          <a:xfrm>
            <a:off x="172375" y="-263869"/>
            <a:ext cx="10515600" cy="1325563"/>
          </a:xfrm>
        </p:spPr>
        <p:txBody>
          <a:bodyPr/>
          <a:lstStyle/>
          <a:p>
            <a:r>
              <a:rPr lang="en-US" dirty="0"/>
              <a:t>Severe Hail:</a:t>
            </a:r>
          </a:p>
        </p:txBody>
      </p:sp>
      <p:sp>
        <p:nvSpPr>
          <p:cNvPr id="11" name="TextBox 10">
            <a:extLst>
              <a:ext uri="{FF2B5EF4-FFF2-40B4-BE49-F238E27FC236}">
                <a16:creationId xmlns:a16="http://schemas.microsoft.com/office/drawing/2014/main" id="{349381B3-4710-4C43-8733-754020261779}"/>
              </a:ext>
            </a:extLst>
          </p:cNvPr>
          <p:cNvSpPr txBox="1"/>
          <p:nvPr/>
        </p:nvSpPr>
        <p:spPr>
          <a:xfrm>
            <a:off x="3835542" y="787096"/>
            <a:ext cx="7490684"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Poses threats to life, property, infrastructure and agriculture</a:t>
            </a:r>
          </a:p>
          <a:p>
            <a:pPr marL="800100" lvl="1"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In 2018, 6 people in Bangladesh died in a hailstorm, and 100 more were injured</a:t>
            </a:r>
          </a:p>
          <a:p>
            <a:pPr marL="342900"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Is </a:t>
            </a:r>
            <a:r>
              <a:rPr lang="en-US" sz="2000" i="1" dirty="0">
                <a:solidFill>
                  <a:schemeClr val="accent2">
                    <a:lumMod val="40000"/>
                    <a:lumOff val="60000"/>
                  </a:schemeClr>
                </a:solidFill>
                <a:latin typeface="Trebuchet MS" panose="020B0703020202090204" pitchFamily="34" charset="0"/>
              </a:rPr>
              <a:t>expensive</a:t>
            </a:r>
          </a:p>
          <a:p>
            <a:pPr marL="800100" lvl="1"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Tens of billions of USD in insured losses each year</a:t>
            </a:r>
          </a:p>
          <a:p>
            <a:pPr marL="800100" lvl="1"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p:txBody>
      </p:sp>
      <p:pic>
        <p:nvPicPr>
          <p:cNvPr id="16" name="Picture 15">
            <a:extLst>
              <a:ext uri="{FF2B5EF4-FFF2-40B4-BE49-F238E27FC236}">
                <a16:creationId xmlns:a16="http://schemas.microsoft.com/office/drawing/2014/main" id="{FDC79C15-87D7-9F4C-9900-1A345401B546}"/>
              </a:ext>
            </a:extLst>
          </p:cNvPr>
          <p:cNvPicPr>
            <a:picLocks noChangeAspect="1"/>
          </p:cNvPicPr>
          <p:nvPr/>
        </p:nvPicPr>
        <p:blipFill>
          <a:blip r:embed="rId2"/>
          <a:stretch>
            <a:fillRect/>
          </a:stretch>
        </p:blipFill>
        <p:spPr>
          <a:xfrm>
            <a:off x="7468518" y="2608145"/>
            <a:ext cx="4446102" cy="3287874"/>
          </a:xfrm>
          <a:prstGeom prst="rect">
            <a:avLst/>
          </a:prstGeom>
        </p:spPr>
      </p:pic>
      <p:sp>
        <p:nvSpPr>
          <p:cNvPr id="17" name="TextBox 16">
            <a:extLst>
              <a:ext uri="{FF2B5EF4-FFF2-40B4-BE49-F238E27FC236}">
                <a16:creationId xmlns:a16="http://schemas.microsoft.com/office/drawing/2014/main" id="{F67E3AFF-14F5-EB46-8D19-0D88439EDDEC}"/>
              </a:ext>
            </a:extLst>
          </p:cNvPr>
          <p:cNvSpPr txBox="1"/>
          <p:nvPr/>
        </p:nvSpPr>
        <p:spPr>
          <a:xfrm>
            <a:off x="8293063" y="5995379"/>
            <a:ext cx="3717091" cy="261610"/>
          </a:xfrm>
          <a:prstGeom prst="rect">
            <a:avLst/>
          </a:prstGeom>
          <a:noFill/>
        </p:spPr>
        <p:txBody>
          <a:bodyPr wrap="square" rtlCol="0">
            <a:spAutoFit/>
          </a:bodyPr>
          <a:lstStyle/>
          <a:p>
            <a:pPr algn="r"/>
            <a:r>
              <a:rPr lang="en-US" sz="1100" dirty="0">
                <a:solidFill>
                  <a:schemeClr val="accent5">
                    <a:lumMod val="60000"/>
                    <a:lumOff val="40000"/>
                  </a:schemeClr>
                </a:solidFill>
              </a:rPr>
              <a:t>Aon, Weather, Climate, and Catastrophe Insight (2018, 2020)</a:t>
            </a:r>
          </a:p>
        </p:txBody>
      </p:sp>
      <p:sp>
        <p:nvSpPr>
          <p:cNvPr id="19" name="10-Point Star 18">
            <a:extLst>
              <a:ext uri="{FF2B5EF4-FFF2-40B4-BE49-F238E27FC236}">
                <a16:creationId xmlns:a16="http://schemas.microsoft.com/office/drawing/2014/main" id="{D4E0DD61-A47F-EE4F-9369-CE35D61A3CFB}"/>
              </a:ext>
            </a:extLst>
          </p:cNvPr>
          <p:cNvSpPr/>
          <p:nvPr/>
        </p:nvSpPr>
        <p:spPr>
          <a:xfrm>
            <a:off x="5978542" y="3183487"/>
            <a:ext cx="1602342" cy="1613579"/>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Hail is estimated to constitute 70% of this loss!</a:t>
            </a:r>
          </a:p>
        </p:txBody>
      </p:sp>
      <p:sp>
        <p:nvSpPr>
          <p:cNvPr id="26" name="Bent Arrow 25">
            <a:extLst>
              <a:ext uri="{FF2B5EF4-FFF2-40B4-BE49-F238E27FC236}">
                <a16:creationId xmlns:a16="http://schemas.microsoft.com/office/drawing/2014/main" id="{45B31FB6-07D5-3740-91B5-C86FC0483D14}"/>
              </a:ext>
            </a:extLst>
          </p:cNvPr>
          <p:cNvSpPr/>
          <p:nvPr/>
        </p:nvSpPr>
        <p:spPr>
          <a:xfrm rot="11150691" flipH="1">
            <a:off x="6951371" y="4763567"/>
            <a:ext cx="481849" cy="577491"/>
          </a:xfrm>
          <a:prstGeom prst="bentArrow">
            <a:avLst>
              <a:gd name="adj1" fmla="val 14610"/>
              <a:gd name="adj2" fmla="val 25000"/>
              <a:gd name="adj3" fmla="val 25000"/>
              <a:gd name="adj4" fmla="val 8053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a:extLst>
              <a:ext uri="{FF2B5EF4-FFF2-40B4-BE49-F238E27FC236}">
                <a16:creationId xmlns:a16="http://schemas.microsoft.com/office/drawing/2014/main" id="{8C52643B-4D20-4FA0-1ED9-F8654BD24E4D}"/>
              </a:ext>
            </a:extLst>
          </p:cNvPr>
          <p:cNvPicPr>
            <a:picLocks noChangeAspect="1"/>
          </p:cNvPicPr>
          <p:nvPr/>
        </p:nvPicPr>
        <p:blipFill>
          <a:blip r:embed="rId3"/>
          <a:stretch>
            <a:fillRect/>
          </a:stretch>
        </p:blipFill>
        <p:spPr>
          <a:xfrm>
            <a:off x="557285" y="958140"/>
            <a:ext cx="2966235" cy="2225347"/>
          </a:xfrm>
          <a:prstGeom prst="rect">
            <a:avLst/>
          </a:prstGeom>
        </p:spPr>
      </p:pic>
      <p:sp>
        <p:nvSpPr>
          <p:cNvPr id="12" name="TextBox 15">
            <a:extLst>
              <a:ext uri="{FF2B5EF4-FFF2-40B4-BE49-F238E27FC236}">
                <a16:creationId xmlns:a16="http://schemas.microsoft.com/office/drawing/2014/main" id="{3D65AE3A-78F4-564E-0040-4725F5A81E51}"/>
              </a:ext>
            </a:extLst>
          </p:cNvPr>
          <p:cNvSpPr txBox="1"/>
          <p:nvPr/>
        </p:nvSpPr>
        <p:spPr>
          <a:xfrm>
            <a:off x="2465849" y="2921877"/>
            <a:ext cx="1272502" cy="2616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1100" dirty="0">
                <a:solidFill>
                  <a:schemeClr val="bg1"/>
                </a:solidFill>
                <a:highlight>
                  <a:srgbClr val="808080"/>
                </a:highlight>
              </a:rPr>
              <a:t>NWS Huntsville</a:t>
            </a:r>
          </a:p>
        </p:txBody>
      </p:sp>
      <p:pic>
        <p:nvPicPr>
          <p:cNvPr id="18" name="Picture 17" descr="A map of kansas and kansas&#10;&#10;Description automatically generated with medium confidence">
            <a:extLst>
              <a:ext uri="{FF2B5EF4-FFF2-40B4-BE49-F238E27FC236}">
                <a16:creationId xmlns:a16="http://schemas.microsoft.com/office/drawing/2014/main" id="{4315A7C5-E24C-A0E7-1907-C2755B4AF69D}"/>
              </a:ext>
            </a:extLst>
          </p:cNvPr>
          <p:cNvPicPr>
            <a:picLocks noChangeAspect="1"/>
          </p:cNvPicPr>
          <p:nvPr/>
        </p:nvPicPr>
        <p:blipFill>
          <a:blip r:embed="rId4"/>
          <a:stretch>
            <a:fillRect/>
          </a:stretch>
        </p:blipFill>
        <p:spPr>
          <a:xfrm>
            <a:off x="1080030" y="3308350"/>
            <a:ext cx="4572000" cy="3048000"/>
          </a:xfrm>
          <a:prstGeom prst="rect">
            <a:avLst/>
          </a:prstGeom>
        </p:spPr>
      </p:pic>
      <p:sp>
        <p:nvSpPr>
          <p:cNvPr id="21" name="TextBox 20">
            <a:extLst>
              <a:ext uri="{FF2B5EF4-FFF2-40B4-BE49-F238E27FC236}">
                <a16:creationId xmlns:a16="http://schemas.microsoft.com/office/drawing/2014/main" id="{F8934D36-91EF-A337-4C86-02CB65104EB4}"/>
              </a:ext>
            </a:extLst>
          </p:cNvPr>
          <p:cNvSpPr txBox="1"/>
          <p:nvPr/>
        </p:nvSpPr>
        <p:spPr>
          <a:xfrm>
            <a:off x="4168932" y="5806559"/>
            <a:ext cx="1483098" cy="369332"/>
          </a:xfrm>
          <a:prstGeom prst="rect">
            <a:avLst/>
          </a:prstGeom>
          <a:noFill/>
        </p:spPr>
        <p:txBody>
          <a:bodyPr wrap="none" rtlCol="0">
            <a:spAutoFit/>
          </a:bodyPr>
          <a:lstStyle/>
          <a:p>
            <a:r>
              <a:rPr lang="en-US" dirty="0">
                <a:solidFill>
                  <a:schemeClr val="bg1"/>
                </a:solidFill>
              </a:rPr>
              <a:t>June 18, 2023</a:t>
            </a:r>
          </a:p>
        </p:txBody>
      </p:sp>
      <p:sp>
        <p:nvSpPr>
          <p:cNvPr id="22" name="TextBox 21">
            <a:extLst>
              <a:ext uri="{FF2B5EF4-FFF2-40B4-BE49-F238E27FC236}">
                <a16:creationId xmlns:a16="http://schemas.microsoft.com/office/drawing/2014/main" id="{12FD016A-3042-04FC-F46B-46572D304FEA}"/>
              </a:ext>
            </a:extLst>
          </p:cNvPr>
          <p:cNvSpPr txBox="1"/>
          <p:nvPr/>
        </p:nvSpPr>
        <p:spPr>
          <a:xfrm>
            <a:off x="557285" y="6277170"/>
            <a:ext cx="5656292" cy="276999"/>
          </a:xfrm>
          <a:prstGeom prst="rect">
            <a:avLst/>
          </a:prstGeom>
          <a:noFill/>
        </p:spPr>
        <p:txBody>
          <a:bodyPr wrap="none" rtlCol="0">
            <a:spAutoFit/>
          </a:bodyPr>
          <a:lstStyle/>
          <a:p>
            <a:r>
              <a:rPr lang="en-US" sz="1200" dirty="0">
                <a:solidFill>
                  <a:schemeClr val="accent2">
                    <a:lumMod val="60000"/>
                    <a:lumOff val="40000"/>
                  </a:schemeClr>
                </a:solidFill>
              </a:rPr>
              <a:t>https://</a:t>
            </a:r>
            <a:r>
              <a:rPr lang="en-US" sz="1200" dirty="0" err="1">
                <a:solidFill>
                  <a:schemeClr val="accent2">
                    <a:lumMod val="60000"/>
                    <a:lumOff val="40000"/>
                  </a:schemeClr>
                </a:solidFill>
              </a:rPr>
              <a:t>earthobservatory.nasa.gov</a:t>
            </a:r>
            <a:r>
              <a:rPr lang="en-US" sz="1200" dirty="0">
                <a:solidFill>
                  <a:schemeClr val="accent2">
                    <a:lumMod val="60000"/>
                    <a:lumOff val="40000"/>
                  </a:schemeClr>
                </a:solidFill>
              </a:rPr>
              <a:t>/images/151738/winds-and-hail-scar-the-great-plains</a:t>
            </a:r>
          </a:p>
        </p:txBody>
      </p:sp>
    </p:spTree>
    <p:extLst>
      <p:ext uri="{BB962C8B-B14F-4D97-AF65-F5344CB8AC3E}">
        <p14:creationId xmlns:p14="http://schemas.microsoft.com/office/powerpoint/2010/main" val="3047243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8E1DA53-399E-D04D-8714-2115EDA90661}"/>
              </a:ext>
            </a:extLst>
          </p:cNvPr>
          <p:cNvSpPr>
            <a:spLocks noGrp="1"/>
          </p:cNvSpPr>
          <p:nvPr>
            <p:ph type="title"/>
          </p:nvPr>
        </p:nvSpPr>
        <p:spPr>
          <a:xfrm>
            <a:off x="172375" y="-263869"/>
            <a:ext cx="10515600" cy="1325563"/>
          </a:xfrm>
        </p:spPr>
        <p:txBody>
          <a:bodyPr/>
          <a:lstStyle/>
          <a:p>
            <a:r>
              <a:rPr lang="en-US" dirty="0"/>
              <a:t>Severe Hail:</a:t>
            </a:r>
          </a:p>
        </p:txBody>
      </p:sp>
      <p:sp>
        <p:nvSpPr>
          <p:cNvPr id="11" name="TextBox 10">
            <a:extLst>
              <a:ext uri="{FF2B5EF4-FFF2-40B4-BE49-F238E27FC236}">
                <a16:creationId xmlns:a16="http://schemas.microsoft.com/office/drawing/2014/main" id="{349381B3-4710-4C43-8733-754020261779}"/>
              </a:ext>
            </a:extLst>
          </p:cNvPr>
          <p:cNvSpPr txBox="1"/>
          <p:nvPr/>
        </p:nvSpPr>
        <p:spPr>
          <a:xfrm>
            <a:off x="3835542" y="787096"/>
            <a:ext cx="7490684"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Poses threats to life, property, infrastructure and agriculture</a:t>
            </a:r>
          </a:p>
          <a:p>
            <a:pPr marL="800100" lvl="1"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In 2018, 6 people in Bangladesh died in a hailstorm, and 100 more were injured</a:t>
            </a:r>
          </a:p>
          <a:p>
            <a:pPr marL="342900"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Is </a:t>
            </a:r>
            <a:r>
              <a:rPr lang="en-US" sz="2000" i="1" dirty="0">
                <a:solidFill>
                  <a:schemeClr val="accent2">
                    <a:lumMod val="40000"/>
                    <a:lumOff val="60000"/>
                  </a:schemeClr>
                </a:solidFill>
                <a:latin typeface="Trebuchet MS" panose="020B0703020202090204" pitchFamily="34" charset="0"/>
              </a:rPr>
              <a:t>expensive</a:t>
            </a:r>
          </a:p>
          <a:p>
            <a:pPr marL="800100" lvl="1" indent="-3429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Tens of billions of USD in insured losses each year</a:t>
            </a:r>
          </a:p>
          <a:p>
            <a:pPr marL="800100" lvl="1"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p:txBody>
      </p:sp>
      <p:pic>
        <p:nvPicPr>
          <p:cNvPr id="16" name="Picture 15">
            <a:extLst>
              <a:ext uri="{FF2B5EF4-FFF2-40B4-BE49-F238E27FC236}">
                <a16:creationId xmlns:a16="http://schemas.microsoft.com/office/drawing/2014/main" id="{FDC79C15-87D7-9F4C-9900-1A345401B546}"/>
              </a:ext>
            </a:extLst>
          </p:cNvPr>
          <p:cNvPicPr>
            <a:picLocks noChangeAspect="1"/>
          </p:cNvPicPr>
          <p:nvPr/>
        </p:nvPicPr>
        <p:blipFill>
          <a:blip r:embed="rId2"/>
          <a:stretch>
            <a:fillRect/>
          </a:stretch>
        </p:blipFill>
        <p:spPr>
          <a:xfrm>
            <a:off x="7468518" y="2608145"/>
            <a:ext cx="4446102" cy="3287874"/>
          </a:xfrm>
          <a:prstGeom prst="rect">
            <a:avLst/>
          </a:prstGeom>
        </p:spPr>
      </p:pic>
      <p:sp>
        <p:nvSpPr>
          <p:cNvPr id="17" name="TextBox 16">
            <a:extLst>
              <a:ext uri="{FF2B5EF4-FFF2-40B4-BE49-F238E27FC236}">
                <a16:creationId xmlns:a16="http://schemas.microsoft.com/office/drawing/2014/main" id="{F67E3AFF-14F5-EB46-8D19-0D88439EDDEC}"/>
              </a:ext>
            </a:extLst>
          </p:cNvPr>
          <p:cNvSpPr txBox="1"/>
          <p:nvPr/>
        </p:nvSpPr>
        <p:spPr>
          <a:xfrm>
            <a:off x="8293063" y="5995379"/>
            <a:ext cx="3717091" cy="261610"/>
          </a:xfrm>
          <a:prstGeom prst="rect">
            <a:avLst/>
          </a:prstGeom>
          <a:noFill/>
        </p:spPr>
        <p:txBody>
          <a:bodyPr wrap="square" rtlCol="0">
            <a:spAutoFit/>
          </a:bodyPr>
          <a:lstStyle/>
          <a:p>
            <a:pPr algn="r"/>
            <a:r>
              <a:rPr lang="en-US" sz="1100" dirty="0">
                <a:solidFill>
                  <a:schemeClr val="accent5">
                    <a:lumMod val="60000"/>
                    <a:lumOff val="40000"/>
                  </a:schemeClr>
                </a:solidFill>
              </a:rPr>
              <a:t>Aon, Weather, Climate, and Catastrophe Insight (2018, 2020)</a:t>
            </a:r>
          </a:p>
        </p:txBody>
      </p:sp>
      <p:sp>
        <p:nvSpPr>
          <p:cNvPr id="19" name="10-Point Star 18">
            <a:extLst>
              <a:ext uri="{FF2B5EF4-FFF2-40B4-BE49-F238E27FC236}">
                <a16:creationId xmlns:a16="http://schemas.microsoft.com/office/drawing/2014/main" id="{D4E0DD61-A47F-EE4F-9369-CE35D61A3CFB}"/>
              </a:ext>
            </a:extLst>
          </p:cNvPr>
          <p:cNvSpPr/>
          <p:nvPr/>
        </p:nvSpPr>
        <p:spPr>
          <a:xfrm>
            <a:off x="5978542" y="3183487"/>
            <a:ext cx="1602342" cy="1613579"/>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Hail is estimated to constitute 70% of this loss!</a:t>
            </a:r>
          </a:p>
        </p:txBody>
      </p:sp>
      <p:sp>
        <p:nvSpPr>
          <p:cNvPr id="26" name="Bent Arrow 25">
            <a:extLst>
              <a:ext uri="{FF2B5EF4-FFF2-40B4-BE49-F238E27FC236}">
                <a16:creationId xmlns:a16="http://schemas.microsoft.com/office/drawing/2014/main" id="{45B31FB6-07D5-3740-91B5-C86FC0483D14}"/>
              </a:ext>
            </a:extLst>
          </p:cNvPr>
          <p:cNvSpPr/>
          <p:nvPr/>
        </p:nvSpPr>
        <p:spPr>
          <a:xfrm rot="11150691" flipH="1">
            <a:off x="6951371" y="4763567"/>
            <a:ext cx="481849" cy="577491"/>
          </a:xfrm>
          <a:prstGeom prst="bentArrow">
            <a:avLst>
              <a:gd name="adj1" fmla="val 14610"/>
              <a:gd name="adj2" fmla="val 25000"/>
              <a:gd name="adj3" fmla="val 25000"/>
              <a:gd name="adj4" fmla="val 8053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a:extLst>
              <a:ext uri="{FF2B5EF4-FFF2-40B4-BE49-F238E27FC236}">
                <a16:creationId xmlns:a16="http://schemas.microsoft.com/office/drawing/2014/main" id="{8C52643B-4D20-4FA0-1ED9-F8654BD24E4D}"/>
              </a:ext>
            </a:extLst>
          </p:cNvPr>
          <p:cNvPicPr>
            <a:picLocks noChangeAspect="1"/>
          </p:cNvPicPr>
          <p:nvPr/>
        </p:nvPicPr>
        <p:blipFill>
          <a:blip r:embed="rId3"/>
          <a:stretch>
            <a:fillRect/>
          </a:stretch>
        </p:blipFill>
        <p:spPr>
          <a:xfrm>
            <a:off x="557285" y="958140"/>
            <a:ext cx="2966235" cy="2225347"/>
          </a:xfrm>
          <a:prstGeom prst="rect">
            <a:avLst/>
          </a:prstGeom>
        </p:spPr>
      </p:pic>
      <p:sp>
        <p:nvSpPr>
          <p:cNvPr id="12" name="TextBox 15">
            <a:extLst>
              <a:ext uri="{FF2B5EF4-FFF2-40B4-BE49-F238E27FC236}">
                <a16:creationId xmlns:a16="http://schemas.microsoft.com/office/drawing/2014/main" id="{3D65AE3A-78F4-564E-0040-4725F5A81E51}"/>
              </a:ext>
            </a:extLst>
          </p:cNvPr>
          <p:cNvSpPr txBox="1"/>
          <p:nvPr/>
        </p:nvSpPr>
        <p:spPr>
          <a:xfrm>
            <a:off x="2465849" y="2921877"/>
            <a:ext cx="1272502" cy="2616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1100" dirty="0">
                <a:solidFill>
                  <a:schemeClr val="bg1"/>
                </a:solidFill>
                <a:highlight>
                  <a:srgbClr val="808080"/>
                </a:highlight>
              </a:rPr>
              <a:t>NWS Huntsville</a:t>
            </a:r>
          </a:p>
        </p:txBody>
      </p:sp>
      <p:pic>
        <p:nvPicPr>
          <p:cNvPr id="18" name="Picture 17" descr="A map of kansas and kansas&#10;&#10;Description automatically generated with medium confidence">
            <a:extLst>
              <a:ext uri="{FF2B5EF4-FFF2-40B4-BE49-F238E27FC236}">
                <a16:creationId xmlns:a16="http://schemas.microsoft.com/office/drawing/2014/main" id="{4315A7C5-E24C-A0E7-1907-C2755B4AF69D}"/>
              </a:ext>
            </a:extLst>
          </p:cNvPr>
          <p:cNvPicPr>
            <a:picLocks noChangeAspect="1"/>
          </p:cNvPicPr>
          <p:nvPr/>
        </p:nvPicPr>
        <p:blipFill>
          <a:blip r:embed="rId4"/>
          <a:stretch>
            <a:fillRect/>
          </a:stretch>
        </p:blipFill>
        <p:spPr>
          <a:xfrm>
            <a:off x="1080030" y="3308350"/>
            <a:ext cx="4572000" cy="3048000"/>
          </a:xfrm>
          <a:prstGeom prst="rect">
            <a:avLst/>
          </a:prstGeom>
        </p:spPr>
      </p:pic>
      <p:pic>
        <p:nvPicPr>
          <p:cNvPr id="6" name="Picture 5" descr="A satellite image of a land&#10;&#10;Description automatically generated with medium confidence">
            <a:extLst>
              <a:ext uri="{FF2B5EF4-FFF2-40B4-BE49-F238E27FC236}">
                <a16:creationId xmlns:a16="http://schemas.microsoft.com/office/drawing/2014/main" id="{A61D95FE-E627-C348-600A-87C2713EC0AB}"/>
              </a:ext>
            </a:extLst>
          </p:cNvPr>
          <p:cNvPicPr>
            <a:picLocks noChangeAspect="1"/>
          </p:cNvPicPr>
          <p:nvPr/>
        </p:nvPicPr>
        <p:blipFill>
          <a:blip r:embed="rId5"/>
          <a:stretch>
            <a:fillRect/>
          </a:stretch>
        </p:blipFill>
        <p:spPr>
          <a:xfrm>
            <a:off x="1080030" y="3308350"/>
            <a:ext cx="4572000" cy="3048000"/>
          </a:xfrm>
          <a:prstGeom prst="rect">
            <a:avLst/>
          </a:prstGeom>
        </p:spPr>
      </p:pic>
      <p:sp>
        <p:nvSpPr>
          <p:cNvPr id="8" name="TextBox 7">
            <a:extLst>
              <a:ext uri="{FF2B5EF4-FFF2-40B4-BE49-F238E27FC236}">
                <a16:creationId xmlns:a16="http://schemas.microsoft.com/office/drawing/2014/main" id="{1EE31CF9-170E-FFE8-ED50-6A3941EE456B}"/>
              </a:ext>
            </a:extLst>
          </p:cNvPr>
          <p:cNvSpPr txBox="1"/>
          <p:nvPr/>
        </p:nvSpPr>
        <p:spPr>
          <a:xfrm>
            <a:off x="4168932" y="5806559"/>
            <a:ext cx="1402948" cy="369332"/>
          </a:xfrm>
          <a:prstGeom prst="rect">
            <a:avLst/>
          </a:prstGeom>
          <a:noFill/>
        </p:spPr>
        <p:txBody>
          <a:bodyPr wrap="none" rtlCol="0">
            <a:spAutoFit/>
          </a:bodyPr>
          <a:lstStyle/>
          <a:p>
            <a:r>
              <a:rPr lang="en-US" dirty="0">
                <a:solidFill>
                  <a:schemeClr val="bg1"/>
                </a:solidFill>
              </a:rPr>
              <a:t>July 24, 2023</a:t>
            </a:r>
          </a:p>
        </p:txBody>
      </p:sp>
      <p:sp>
        <p:nvSpPr>
          <p:cNvPr id="10" name="TextBox 9">
            <a:extLst>
              <a:ext uri="{FF2B5EF4-FFF2-40B4-BE49-F238E27FC236}">
                <a16:creationId xmlns:a16="http://schemas.microsoft.com/office/drawing/2014/main" id="{9CCA6216-AAED-763B-95B0-19D73B295671}"/>
              </a:ext>
            </a:extLst>
          </p:cNvPr>
          <p:cNvSpPr txBox="1"/>
          <p:nvPr/>
        </p:nvSpPr>
        <p:spPr>
          <a:xfrm>
            <a:off x="557285" y="6277170"/>
            <a:ext cx="5656292" cy="276999"/>
          </a:xfrm>
          <a:prstGeom prst="rect">
            <a:avLst/>
          </a:prstGeom>
          <a:noFill/>
        </p:spPr>
        <p:txBody>
          <a:bodyPr wrap="none" rtlCol="0">
            <a:spAutoFit/>
          </a:bodyPr>
          <a:lstStyle/>
          <a:p>
            <a:r>
              <a:rPr lang="en-US" sz="1200" dirty="0">
                <a:solidFill>
                  <a:schemeClr val="accent2">
                    <a:lumMod val="60000"/>
                    <a:lumOff val="40000"/>
                  </a:schemeClr>
                </a:solidFill>
              </a:rPr>
              <a:t>https://</a:t>
            </a:r>
            <a:r>
              <a:rPr lang="en-US" sz="1200" dirty="0" err="1">
                <a:solidFill>
                  <a:schemeClr val="accent2">
                    <a:lumMod val="60000"/>
                    <a:lumOff val="40000"/>
                  </a:schemeClr>
                </a:solidFill>
              </a:rPr>
              <a:t>earthobservatory.nasa.gov</a:t>
            </a:r>
            <a:r>
              <a:rPr lang="en-US" sz="1200" dirty="0">
                <a:solidFill>
                  <a:schemeClr val="accent2">
                    <a:lumMod val="60000"/>
                    <a:lumOff val="40000"/>
                  </a:schemeClr>
                </a:solidFill>
              </a:rPr>
              <a:t>/images/151738/winds-and-hail-scar-the-great-plains</a:t>
            </a:r>
          </a:p>
        </p:txBody>
      </p:sp>
    </p:spTree>
    <p:extLst>
      <p:ext uri="{BB962C8B-B14F-4D97-AF65-F5344CB8AC3E}">
        <p14:creationId xmlns:p14="http://schemas.microsoft.com/office/powerpoint/2010/main" val="135186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 plane flying in the sky&#10;&#10;Description automatically generated with medium confidence">
            <a:extLst>
              <a:ext uri="{FF2B5EF4-FFF2-40B4-BE49-F238E27FC236}">
                <a16:creationId xmlns:a16="http://schemas.microsoft.com/office/drawing/2014/main" id="{3FB19A5C-8510-7994-FBE0-C776370DE54C}"/>
              </a:ext>
            </a:extLst>
          </p:cNvPr>
          <p:cNvPicPr>
            <a:picLocks noChangeAspect="1"/>
          </p:cNvPicPr>
          <p:nvPr/>
        </p:nvPicPr>
        <p:blipFill rotWithShape="1">
          <a:blip r:embed="rId4"/>
          <a:srcRect l="27574" t="22574" r="11895"/>
          <a:stretch/>
        </p:blipFill>
        <p:spPr>
          <a:xfrm>
            <a:off x="325796" y="865019"/>
            <a:ext cx="2393020" cy="1843196"/>
          </a:xfrm>
          <a:prstGeom prst="rect">
            <a:avLst/>
          </a:prstGeom>
        </p:spPr>
      </p:pic>
      <p:sp>
        <p:nvSpPr>
          <p:cNvPr id="9" name="Title 1">
            <a:extLst>
              <a:ext uri="{FF2B5EF4-FFF2-40B4-BE49-F238E27FC236}">
                <a16:creationId xmlns:a16="http://schemas.microsoft.com/office/drawing/2014/main" id="{08E1DA53-399E-D04D-8714-2115EDA90661}"/>
              </a:ext>
            </a:extLst>
          </p:cNvPr>
          <p:cNvSpPr>
            <a:spLocks noGrp="1"/>
          </p:cNvSpPr>
          <p:nvPr>
            <p:ph type="title"/>
          </p:nvPr>
        </p:nvSpPr>
        <p:spPr>
          <a:xfrm>
            <a:off x="172375" y="-263869"/>
            <a:ext cx="10515600" cy="1325563"/>
          </a:xfrm>
        </p:spPr>
        <p:txBody>
          <a:bodyPr/>
          <a:lstStyle/>
          <a:p>
            <a:r>
              <a:rPr lang="en-US" dirty="0"/>
              <a:t>Severe Hail:</a:t>
            </a:r>
          </a:p>
        </p:txBody>
      </p:sp>
      <p:sp>
        <p:nvSpPr>
          <p:cNvPr id="11" name="TextBox 10">
            <a:extLst>
              <a:ext uri="{FF2B5EF4-FFF2-40B4-BE49-F238E27FC236}">
                <a16:creationId xmlns:a16="http://schemas.microsoft.com/office/drawing/2014/main" id="{349381B3-4710-4C43-8733-754020261779}"/>
              </a:ext>
            </a:extLst>
          </p:cNvPr>
          <p:cNvSpPr txBox="1"/>
          <p:nvPr/>
        </p:nvSpPr>
        <p:spPr>
          <a:xfrm>
            <a:off x="3034371" y="923734"/>
            <a:ext cx="6499773" cy="3477875"/>
          </a:xfrm>
          <a:prstGeom prst="rect">
            <a:avLst/>
          </a:prstGeom>
          <a:noFill/>
        </p:spPr>
        <p:txBody>
          <a:bodyPr wrap="square" rtlCol="0">
            <a:spAutoFit/>
          </a:bodyPr>
          <a:lstStyle/>
          <a:p>
            <a:pPr marL="228600"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Is dangerous/difficult to observe in-situ</a:t>
            </a:r>
          </a:p>
          <a:p>
            <a:pPr marL="228600"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Only one set of observations in hail exists:</a:t>
            </a:r>
          </a:p>
          <a:p>
            <a:pPr marL="685800" lvl="1"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The T-28 armored aircraft campaigns, 1995-2003</a:t>
            </a:r>
          </a:p>
          <a:p>
            <a:pPr marL="685800" lvl="1"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Aircraft armored and windows replaced with plexiglass rated to withstand up to 3” hail</a:t>
            </a:r>
          </a:p>
          <a:p>
            <a:pPr marL="685800" lvl="1"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The pilot wore a helmet!</a:t>
            </a:r>
          </a:p>
          <a:p>
            <a:pPr lvl="1"/>
            <a:endParaRPr lang="en-US" sz="2000" dirty="0">
              <a:solidFill>
                <a:schemeClr val="accent2">
                  <a:lumMod val="40000"/>
                  <a:lumOff val="60000"/>
                </a:schemeClr>
              </a:solidFill>
              <a:latin typeface="Trebuchet MS" panose="020B0703020202090204" pitchFamily="34" charset="0"/>
            </a:endParaRPr>
          </a:p>
          <a:p>
            <a:pPr marL="800100" lvl="1"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342900" indent="-3429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p:txBody>
      </p:sp>
      <p:sp>
        <p:nvSpPr>
          <p:cNvPr id="14" name="TextBox 13">
            <a:extLst>
              <a:ext uri="{FF2B5EF4-FFF2-40B4-BE49-F238E27FC236}">
                <a16:creationId xmlns:a16="http://schemas.microsoft.com/office/drawing/2014/main" id="{B524DCEC-E26B-1E1A-B32A-1E138FEA21DD}"/>
              </a:ext>
            </a:extLst>
          </p:cNvPr>
          <p:cNvSpPr txBox="1"/>
          <p:nvPr/>
        </p:nvSpPr>
        <p:spPr>
          <a:xfrm>
            <a:off x="172375" y="3339614"/>
            <a:ext cx="5479686" cy="2862322"/>
          </a:xfrm>
          <a:prstGeom prst="rect">
            <a:avLst/>
          </a:prstGeom>
          <a:noFill/>
        </p:spPr>
        <p:txBody>
          <a:bodyPr wrap="square">
            <a:spAutoFit/>
          </a:bodyPr>
          <a:lstStyle/>
          <a:p>
            <a:pPr marL="228600"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Is in the top 1-2% of storms/precipitation events</a:t>
            </a:r>
          </a:p>
          <a:p>
            <a:pPr marL="228600" indent="-2286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228600"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Can cause attenuation in radar observations, multiple scattering, and lead to errors in retrievals</a:t>
            </a:r>
          </a:p>
          <a:p>
            <a:pPr marL="228600" indent="-228600">
              <a:buFont typeface="Arial" panose="020B0604020202020204" pitchFamily="34" charset="0"/>
              <a:buChar char="•"/>
            </a:pPr>
            <a:endParaRPr lang="en-US" sz="2000" dirty="0">
              <a:solidFill>
                <a:schemeClr val="accent2">
                  <a:lumMod val="40000"/>
                  <a:lumOff val="60000"/>
                </a:schemeClr>
              </a:solidFill>
              <a:latin typeface="Trebuchet MS" panose="020B0703020202090204" pitchFamily="34" charset="0"/>
            </a:endParaRPr>
          </a:p>
          <a:p>
            <a:pPr marL="228600" indent="-228600">
              <a:buFont typeface="Arial" panose="020B0604020202020204" pitchFamily="34" charset="0"/>
              <a:buChar char="•"/>
            </a:pPr>
            <a:r>
              <a:rPr lang="en-US" sz="2000" dirty="0">
                <a:solidFill>
                  <a:schemeClr val="accent2">
                    <a:lumMod val="40000"/>
                    <a:lumOff val="60000"/>
                  </a:schemeClr>
                </a:solidFill>
                <a:latin typeface="Trebuchet MS" panose="020B0703020202090204" pitchFamily="34" charset="0"/>
              </a:rPr>
              <a:t>Seldom retrieved in large-scale satellite precipitation algorithms</a:t>
            </a:r>
          </a:p>
        </p:txBody>
      </p:sp>
      <p:sp>
        <p:nvSpPr>
          <p:cNvPr id="4" name="TextBox 3">
            <a:extLst>
              <a:ext uri="{FF2B5EF4-FFF2-40B4-BE49-F238E27FC236}">
                <a16:creationId xmlns:a16="http://schemas.microsoft.com/office/drawing/2014/main" id="{6BF01885-F689-365E-F83A-1B9D5398ADD6}"/>
              </a:ext>
            </a:extLst>
          </p:cNvPr>
          <p:cNvSpPr txBox="1"/>
          <p:nvPr/>
        </p:nvSpPr>
        <p:spPr>
          <a:xfrm>
            <a:off x="972341" y="2462250"/>
            <a:ext cx="1838965" cy="261610"/>
          </a:xfrm>
          <a:prstGeom prst="rect">
            <a:avLst/>
          </a:prstGeom>
          <a:noFill/>
        </p:spPr>
        <p:txBody>
          <a:bodyPr wrap="none" rtlCol="0">
            <a:spAutoFit/>
          </a:bodyPr>
          <a:lstStyle/>
          <a:p>
            <a:r>
              <a:rPr lang="en-US" sz="1100" dirty="0">
                <a:latin typeface="Trebuchet MS" panose="020B0703020202090204" pitchFamily="34" charset="0"/>
              </a:rPr>
              <a:t>Courtesy of Andy Detwiler</a:t>
            </a:r>
          </a:p>
        </p:txBody>
      </p:sp>
      <p:pic>
        <p:nvPicPr>
          <p:cNvPr id="8" name="Picture 7">
            <a:extLst>
              <a:ext uri="{FF2B5EF4-FFF2-40B4-BE49-F238E27FC236}">
                <a16:creationId xmlns:a16="http://schemas.microsoft.com/office/drawing/2014/main" id="{B079589C-AE6B-1C39-3943-B51D2B2941CB}"/>
              </a:ext>
            </a:extLst>
          </p:cNvPr>
          <p:cNvPicPr>
            <a:picLocks noChangeAspect="1"/>
          </p:cNvPicPr>
          <p:nvPr/>
        </p:nvPicPr>
        <p:blipFill>
          <a:blip r:embed="rId5"/>
          <a:stretch>
            <a:fillRect/>
          </a:stretch>
        </p:blipFill>
        <p:spPr>
          <a:xfrm rot="5400000">
            <a:off x="9233063" y="522178"/>
            <a:ext cx="2909824" cy="2182368"/>
          </a:xfrm>
          <a:prstGeom prst="rect">
            <a:avLst/>
          </a:prstGeom>
          <a:ln w="38100">
            <a:solidFill>
              <a:schemeClr val="tx2">
                <a:lumMod val="20000"/>
                <a:lumOff val="80000"/>
              </a:schemeClr>
            </a:solidFill>
          </a:ln>
        </p:spPr>
      </p:pic>
      <p:pic>
        <p:nvPicPr>
          <p:cNvPr id="10" name="imergert_1080p_30 (1)">
            <a:hlinkClick r:id="" action="ppaction://media"/>
            <a:extLst>
              <a:ext uri="{FF2B5EF4-FFF2-40B4-BE49-F238E27FC236}">
                <a16:creationId xmlns:a16="http://schemas.microsoft.com/office/drawing/2014/main" id="{7EF08028-0D6A-C6B4-E7B8-B59E47E4CAE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652061" y="3154124"/>
            <a:ext cx="6440571" cy="3622821"/>
          </a:xfrm>
          <a:prstGeom prst="rect">
            <a:avLst/>
          </a:prstGeom>
        </p:spPr>
      </p:pic>
      <p:sp>
        <p:nvSpPr>
          <p:cNvPr id="13" name="TextBox 12">
            <a:extLst>
              <a:ext uri="{FF2B5EF4-FFF2-40B4-BE49-F238E27FC236}">
                <a16:creationId xmlns:a16="http://schemas.microsoft.com/office/drawing/2014/main" id="{389AD2C7-2139-C35E-494A-3F12F6EE0AEF}"/>
              </a:ext>
            </a:extLst>
          </p:cNvPr>
          <p:cNvSpPr txBox="1"/>
          <p:nvPr/>
        </p:nvSpPr>
        <p:spPr>
          <a:xfrm>
            <a:off x="5725992" y="6477869"/>
            <a:ext cx="2077877" cy="307777"/>
          </a:xfrm>
          <a:prstGeom prst="rect">
            <a:avLst/>
          </a:prstGeom>
          <a:noFill/>
        </p:spPr>
        <p:txBody>
          <a:bodyPr wrap="none" rtlCol="0">
            <a:spAutoFit/>
          </a:bodyPr>
          <a:lstStyle/>
          <a:p>
            <a:r>
              <a:rPr lang="en-US" sz="1400" dirty="0" err="1">
                <a:solidFill>
                  <a:schemeClr val="accent5">
                    <a:lumMod val="75000"/>
                  </a:schemeClr>
                </a:solidFill>
              </a:rPr>
              <a:t>gpm.nasa.gov</a:t>
            </a:r>
            <a:r>
              <a:rPr lang="en-US" sz="1400" dirty="0">
                <a:solidFill>
                  <a:schemeClr val="accent5">
                    <a:lumMod val="75000"/>
                  </a:schemeClr>
                </a:solidFill>
              </a:rPr>
              <a:t>/data/</a:t>
            </a:r>
            <a:r>
              <a:rPr lang="en-US" sz="1400" dirty="0" err="1">
                <a:solidFill>
                  <a:schemeClr val="accent5">
                    <a:lumMod val="75000"/>
                  </a:schemeClr>
                </a:solidFill>
              </a:rPr>
              <a:t>imerg</a:t>
            </a:r>
            <a:endParaRPr lang="en-US" sz="1400" dirty="0">
              <a:solidFill>
                <a:schemeClr val="accent5">
                  <a:lumMod val="75000"/>
                </a:schemeClr>
              </a:solidFill>
            </a:endParaRPr>
          </a:p>
        </p:txBody>
      </p:sp>
      <p:sp>
        <p:nvSpPr>
          <p:cNvPr id="2" name="TextBox 1">
            <a:extLst>
              <a:ext uri="{FF2B5EF4-FFF2-40B4-BE49-F238E27FC236}">
                <a16:creationId xmlns:a16="http://schemas.microsoft.com/office/drawing/2014/main" id="{6885B82C-216B-C3EA-F025-FE4C41D3A04B}"/>
              </a:ext>
            </a:extLst>
          </p:cNvPr>
          <p:cNvSpPr txBox="1"/>
          <p:nvPr/>
        </p:nvSpPr>
        <p:spPr>
          <a:xfrm>
            <a:off x="9535535" y="2849589"/>
            <a:ext cx="822661" cy="261610"/>
          </a:xfrm>
          <a:prstGeom prst="rect">
            <a:avLst/>
          </a:prstGeom>
          <a:noFill/>
        </p:spPr>
        <p:txBody>
          <a:bodyPr wrap="none" rtlCol="0">
            <a:spAutoFit/>
          </a:bodyPr>
          <a:lstStyle/>
          <a:p>
            <a:r>
              <a:rPr lang="en-US" sz="1100" dirty="0">
                <a:solidFill>
                  <a:schemeClr val="bg1">
                    <a:lumMod val="50000"/>
                  </a:schemeClr>
                </a:solidFill>
              </a:rPr>
              <a:t>Sarah Bang</a:t>
            </a:r>
          </a:p>
        </p:txBody>
      </p:sp>
    </p:spTree>
    <p:extLst>
      <p:ext uri="{BB962C8B-B14F-4D97-AF65-F5344CB8AC3E}">
        <p14:creationId xmlns:p14="http://schemas.microsoft.com/office/powerpoint/2010/main" val="89439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AF42-177C-A747-843B-82E39CB50FA8}"/>
              </a:ext>
            </a:extLst>
          </p:cNvPr>
          <p:cNvSpPr>
            <a:spLocks noGrp="1"/>
          </p:cNvSpPr>
          <p:nvPr>
            <p:ph type="title"/>
          </p:nvPr>
        </p:nvSpPr>
        <p:spPr>
          <a:xfrm>
            <a:off x="810775" y="31185"/>
            <a:ext cx="10515600" cy="1325563"/>
          </a:xfrm>
        </p:spPr>
        <p:txBody>
          <a:bodyPr/>
          <a:lstStyle/>
          <a:p>
            <a:r>
              <a:rPr lang="en-US" dirty="0"/>
              <a:t>Observing Hail</a:t>
            </a:r>
          </a:p>
        </p:txBody>
      </p:sp>
      <p:sp>
        <p:nvSpPr>
          <p:cNvPr id="9" name="TextBox 2">
            <a:extLst>
              <a:ext uri="{FF2B5EF4-FFF2-40B4-BE49-F238E27FC236}">
                <a16:creationId xmlns:a16="http://schemas.microsoft.com/office/drawing/2014/main" id="{FD41889C-C4D5-554A-9346-964962879FF2}"/>
              </a:ext>
            </a:extLst>
          </p:cNvPr>
          <p:cNvSpPr txBox="1"/>
          <p:nvPr/>
        </p:nvSpPr>
        <p:spPr>
          <a:xfrm>
            <a:off x="5922345" y="833686"/>
            <a:ext cx="2560221" cy="830997"/>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2400" b="1" dirty="0">
                <a:solidFill>
                  <a:schemeClr val="accent1">
                    <a:lumMod val="40000"/>
                    <a:lumOff val="60000"/>
                  </a:schemeClr>
                </a:solidFill>
              </a:rPr>
              <a:t>Human-Spotter</a:t>
            </a:r>
          </a:p>
          <a:p>
            <a:pPr algn="ctr"/>
            <a:r>
              <a:rPr lang="en-US" sz="2400" b="1" dirty="0">
                <a:solidFill>
                  <a:schemeClr val="accent1">
                    <a:lumMod val="40000"/>
                    <a:lumOff val="60000"/>
                  </a:schemeClr>
                </a:solidFill>
              </a:rPr>
              <a:t>Reports</a:t>
            </a:r>
          </a:p>
        </p:txBody>
      </p:sp>
      <p:pic>
        <p:nvPicPr>
          <p:cNvPr id="15" name="Picture 14">
            <a:extLst>
              <a:ext uri="{FF2B5EF4-FFF2-40B4-BE49-F238E27FC236}">
                <a16:creationId xmlns:a16="http://schemas.microsoft.com/office/drawing/2014/main" id="{A7E8F2F1-B3DB-7D4D-8835-ABCBEB75ECBD}"/>
              </a:ext>
            </a:extLst>
          </p:cNvPr>
          <p:cNvPicPr>
            <a:picLocks noChangeAspect="1"/>
          </p:cNvPicPr>
          <p:nvPr/>
        </p:nvPicPr>
        <p:blipFill rotWithShape="1">
          <a:blip r:embed="rId3"/>
          <a:srcRect b="31173"/>
          <a:stretch/>
        </p:blipFill>
        <p:spPr>
          <a:xfrm>
            <a:off x="8559886" y="326966"/>
            <a:ext cx="3595102" cy="3501322"/>
          </a:xfrm>
          <a:prstGeom prst="rect">
            <a:avLst/>
          </a:prstGeom>
          <a:ln w="57150">
            <a:noFill/>
          </a:ln>
        </p:spPr>
      </p:pic>
      <p:sp>
        <p:nvSpPr>
          <p:cNvPr id="25" name="TextBox 24">
            <a:extLst>
              <a:ext uri="{FF2B5EF4-FFF2-40B4-BE49-F238E27FC236}">
                <a16:creationId xmlns:a16="http://schemas.microsoft.com/office/drawing/2014/main" id="{C5CD3372-EE5E-7546-B2CF-C8FF7F757704}"/>
              </a:ext>
            </a:extLst>
          </p:cNvPr>
          <p:cNvSpPr txBox="1"/>
          <p:nvPr/>
        </p:nvSpPr>
        <p:spPr>
          <a:xfrm>
            <a:off x="5129069" y="1149212"/>
            <a:ext cx="966931" cy="369332"/>
          </a:xfrm>
          <a:prstGeom prst="rect">
            <a:avLst/>
          </a:prstGeom>
          <a:noFill/>
        </p:spPr>
        <p:txBody>
          <a:bodyPr wrap="none" rtlCol="0">
            <a:spAutoFit/>
          </a:bodyPr>
          <a:lstStyle/>
          <a:p>
            <a:r>
              <a:rPr lang="en-US" dirty="0"/>
              <a:t>NEXRAD</a:t>
            </a:r>
          </a:p>
        </p:txBody>
      </p:sp>
      <p:pic>
        <p:nvPicPr>
          <p:cNvPr id="16" name="Picture 15" descr="A map of the united states&#10;&#10;Description automatically generated">
            <a:extLst>
              <a:ext uri="{FF2B5EF4-FFF2-40B4-BE49-F238E27FC236}">
                <a16:creationId xmlns:a16="http://schemas.microsoft.com/office/drawing/2014/main" id="{E9511A04-A87A-AFCE-1BA1-579ADE237E6F}"/>
              </a:ext>
            </a:extLst>
          </p:cNvPr>
          <p:cNvPicPr>
            <a:picLocks noChangeAspect="1"/>
          </p:cNvPicPr>
          <p:nvPr/>
        </p:nvPicPr>
        <p:blipFill>
          <a:blip r:embed="rId4"/>
          <a:stretch>
            <a:fillRect/>
          </a:stretch>
        </p:blipFill>
        <p:spPr>
          <a:xfrm>
            <a:off x="432197" y="1093552"/>
            <a:ext cx="5499222" cy="3855124"/>
          </a:xfrm>
          <a:prstGeom prst="rect">
            <a:avLst/>
          </a:prstGeom>
        </p:spPr>
      </p:pic>
      <p:sp>
        <p:nvSpPr>
          <p:cNvPr id="17" name="TextBox 16">
            <a:extLst>
              <a:ext uri="{FF2B5EF4-FFF2-40B4-BE49-F238E27FC236}">
                <a16:creationId xmlns:a16="http://schemas.microsoft.com/office/drawing/2014/main" id="{A2050414-D94A-AA4B-D508-3B40F025AB5F}"/>
              </a:ext>
            </a:extLst>
          </p:cNvPr>
          <p:cNvSpPr txBox="1"/>
          <p:nvPr/>
        </p:nvSpPr>
        <p:spPr>
          <a:xfrm>
            <a:off x="5974616" y="1627348"/>
            <a:ext cx="2542073" cy="2031325"/>
          </a:xfrm>
          <a:prstGeom prst="rect">
            <a:avLst/>
          </a:prstGeom>
          <a:noFill/>
        </p:spPr>
        <p:txBody>
          <a:bodyPr wrap="square" rtlCol="0">
            <a:spAutoFit/>
          </a:bodyPr>
          <a:lstStyle/>
          <a:p>
            <a:pPr algn="ctr"/>
            <a:r>
              <a:rPr lang="en-US" dirty="0">
                <a:solidFill>
                  <a:schemeClr val="bg1"/>
                </a:solidFill>
              </a:rPr>
              <a:t>You can call or tweet your local National Weather Service Office with observations of hail (or any severe phenomenon).</a:t>
            </a:r>
          </a:p>
          <a:p>
            <a:endParaRPr lang="en-US" dirty="0">
              <a:solidFill>
                <a:schemeClr val="bg1"/>
              </a:solidFill>
            </a:endParaRPr>
          </a:p>
        </p:txBody>
      </p:sp>
      <p:sp>
        <p:nvSpPr>
          <p:cNvPr id="18" name="TextBox 17">
            <a:extLst>
              <a:ext uri="{FF2B5EF4-FFF2-40B4-BE49-F238E27FC236}">
                <a16:creationId xmlns:a16="http://schemas.microsoft.com/office/drawing/2014/main" id="{0E2904A9-64FA-90C5-321A-5962E516A314}"/>
              </a:ext>
            </a:extLst>
          </p:cNvPr>
          <p:cNvSpPr txBox="1"/>
          <p:nvPr/>
        </p:nvSpPr>
        <p:spPr>
          <a:xfrm>
            <a:off x="8332565" y="3991849"/>
            <a:ext cx="3740126" cy="2031325"/>
          </a:xfrm>
          <a:prstGeom prst="rect">
            <a:avLst/>
          </a:prstGeom>
          <a:noFill/>
        </p:spPr>
        <p:txBody>
          <a:bodyPr wrap="square" rtlCol="0">
            <a:spAutoFit/>
          </a:bodyPr>
          <a:lstStyle/>
          <a:p>
            <a:pPr algn="ctr"/>
            <a:r>
              <a:rPr lang="en-US" dirty="0">
                <a:solidFill>
                  <a:schemeClr val="bg1"/>
                </a:solidFill>
              </a:rPr>
              <a:t>PLEASE use reference objects like coins or sports balls (tennis, golf, ping pong) or a ruler is even better.</a:t>
            </a:r>
          </a:p>
          <a:p>
            <a:pPr algn="ctr"/>
            <a:r>
              <a:rPr lang="en-US" dirty="0">
                <a:solidFill>
                  <a:schemeClr val="accent1">
                    <a:lumMod val="40000"/>
                    <a:lumOff val="60000"/>
                  </a:schemeClr>
                </a:solidFill>
              </a:rPr>
              <a:t>And, leave it on the ground, don’t hold it in your hand</a:t>
            </a:r>
          </a:p>
          <a:p>
            <a:pPr algn="ctr"/>
            <a:r>
              <a:rPr lang="en-US" dirty="0">
                <a:solidFill>
                  <a:schemeClr val="accent1">
                    <a:lumMod val="40000"/>
                    <a:lumOff val="60000"/>
                  </a:schemeClr>
                </a:solidFill>
              </a:rPr>
              <a:t>(I know better now!)</a:t>
            </a:r>
          </a:p>
          <a:p>
            <a:endParaRPr lang="en-US" dirty="0"/>
          </a:p>
        </p:txBody>
      </p:sp>
      <p:pic>
        <p:nvPicPr>
          <p:cNvPr id="20" name="Picture 19" descr="A collage of a storm&#10;&#10;Description automatically generated">
            <a:extLst>
              <a:ext uri="{FF2B5EF4-FFF2-40B4-BE49-F238E27FC236}">
                <a16:creationId xmlns:a16="http://schemas.microsoft.com/office/drawing/2014/main" id="{A558C125-BFAF-A0C2-8235-0DC7764D3A64}"/>
              </a:ext>
            </a:extLst>
          </p:cNvPr>
          <p:cNvPicPr>
            <a:picLocks noChangeAspect="1"/>
          </p:cNvPicPr>
          <p:nvPr/>
        </p:nvPicPr>
        <p:blipFill>
          <a:blip r:embed="rId5"/>
          <a:stretch>
            <a:fillRect/>
          </a:stretch>
        </p:blipFill>
        <p:spPr>
          <a:xfrm>
            <a:off x="2833343" y="4668134"/>
            <a:ext cx="5221256" cy="1968758"/>
          </a:xfrm>
          <a:prstGeom prst="rect">
            <a:avLst/>
          </a:prstGeom>
        </p:spPr>
      </p:pic>
      <p:sp>
        <p:nvSpPr>
          <p:cNvPr id="21" name="TextBox 20">
            <a:extLst>
              <a:ext uri="{FF2B5EF4-FFF2-40B4-BE49-F238E27FC236}">
                <a16:creationId xmlns:a16="http://schemas.microsoft.com/office/drawing/2014/main" id="{1B77FF71-A123-3FE5-5369-DCFED6F45159}"/>
              </a:ext>
            </a:extLst>
          </p:cNvPr>
          <p:cNvSpPr txBox="1"/>
          <p:nvPr/>
        </p:nvSpPr>
        <p:spPr>
          <a:xfrm>
            <a:off x="8333295" y="5918756"/>
            <a:ext cx="3821694" cy="923330"/>
          </a:xfrm>
          <a:prstGeom prst="rect">
            <a:avLst/>
          </a:prstGeom>
          <a:noFill/>
        </p:spPr>
        <p:txBody>
          <a:bodyPr wrap="square" rtlCol="0">
            <a:spAutoFit/>
          </a:bodyPr>
          <a:lstStyle/>
          <a:p>
            <a:pPr algn="ctr"/>
            <a:r>
              <a:rPr lang="en-US" dirty="0">
                <a:solidFill>
                  <a:schemeClr val="bg1"/>
                </a:solidFill>
              </a:rPr>
              <a:t>I would recommend anyone and everyone take NWS Storm Spotter training (usually offered in the spring)</a:t>
            </a:r>
          </a:p>
        </p:txBody>
      </p:sp>
      <p:sp>
        <p:nvSpPr>
          <p:cNvPr id="22" name="TextBox 21">
            <a:extLst>
              <a:ext uri="{FF2B5EF4-FFF2-40B4-BE49-F238E27FC236}">
                <a16:creationId xmlns:a16="http://schemas.microsoft.com/office/drawing/2014/main" id="{F49A9032-58F3-1281-47D9-C1DACC50A303}"/>
              </a:ext>
            </a:extLst>
          </p:cNvPr>
          <p:cNvSpPr txBox="1"/>
          <p:nvPr/>
        </p:nvSpPr>
        <p:spPr>
          <a:xfrm>
            <a:off x="359543" y="4876706"/>
            <a:ext cx="957313" cy="261610"/>
          </a:xfrm>
          <a:prstGeom prst="rect">
            <a:avLst/>
          </a:prstGeom>
          <a:noFill/>
        </p:spPr>
        <p:txBody>
          <a:bodyPr wrap="none" rtlCol="0">
            <a:spAutoFit/>
          </a:bodyPr>
          <a:lstStyle/>
          <a:p>
            <a:r>
              <a:rPr lang="en-US" sz="1100" dirty="0" err="1">
                <a:solidFill>
                  <a:schemeClr val="tx2">
                    <a:lumMod val="20000"/>
                    <a:lumOff val="80000"/>
                  </a:schemeClr>
                </a:solidFill>
              </a:rPr>
              <a:t>spc</a:t>
            </a:r>
            <a:r>
              <a:rPr lang="en-US" sz="1100" dirty="0">
                <a:solidFill>
                  <a:schemeClr val="tx2">
                    <a:lumMod val="20000"/>
                    <a:lumOff val="80000"/>
                  </a:schemeClr>
                </a:solidFill>
              </a:rPr>
              <a:t>/</a:t>
            </a:r>
            <a:r>
              <a:rPr lang="en-US" sz="1100" dirty="0" err="1">
                <a:solidFill>
                  <a:schemeClr val="tx2">
                    <a:lumMod val="20000"/>
                    <a:lumOff val="80000"/>
                  </a:schemeClr>
                </a:solidFill>
              </a:rPr>
              <a:t>noaa.gov</a:t>
            </a:r>
            <a:endParaRPr lang="en-US" sz="1100" dirty="0">
              <a:solidFill>
                <a:schemeClr val="tx2">
                  <a:lumMod val="20000"/>
                  <a:lumOff val="80000"/>
                </a:schemeClr>
              </a:solidFill>
            </a:endParaRPr>
          </a:p>
        </p:txBody>
      </p:sp>
      <p:sp>
        <p:nvSpPr>
          <p:cNvPr id="27" name="TextBox 26">
            <a:extLst>
              <a:ext uri="{FF2B5EF4-FFF2-40B4-BE49-F238E27FC236}">
                <a16:creationId xmlns:a16="http://schemas.microsoft.com/office/drawing/2014/main" id="{DA5DCD2D-5241-AF7D-8483-CA33962C0E71}"/>
              </a:ext>
            </a:extLst>
          </p:cNvPr>
          <p:cNvSpPr txBox="1"/>
          <p:nvPr/>
        </p:nvSpPr>
        <p:spPr>
          <a:xfrm>
            <a:off x="2798267" y="6361964"/>
            <a:ext cx="1559979" cy="276999"/>
          </a:xfrm>
          <a:prstGeom prst="rect">
            <a:avLst/>
          </a:prstGeom>
          <a:noFill/>
        </p:spPr>
        <p:txBody>
          <a:bodyPr wrap="none" rtlCol="0">
            <a:spAutoFit/>
          </a:bodyPr>
          <a:lstStyle/>
          <a:p>
            <a:r>
              <a:rPr lang="en-US" sz="1200" dirty="0" err="1">
                <a:solidFill>
                  <a:schemeClr val="tx2">
                    <a:lumMod val="60000"/>
                    <a:lumOff val="40000"/>
                  </a:schemeClr>
                </a:solidFill>
              </a:rPr>
              <a:t>www.weather.gov</a:t>
            </a:r>
            <a:r>
              <a:rPr lang="en-US" sz="1200" dirty="0">
                <a:solidFill>
                  <a:schemeClr val="tx2">
                    <a:lumMod val="60000"/>
                    <a:lumOff val="40000"/>
                  </a:schemeClr>
                </a:solidFill>
              </a:rPr>
              <a:t>/</a:t>
            </a:r>
            <a:r>
              <a:rPr lang="en-US" sz="1200" dirty="0" err="1">
                <a:solidFill>
                  <a:schemeClr val="tx2">
                    <a:lumMod val="60000"/>
                    <a:lumOff val="40000"/>
                  </a:schemeClr>
                </a:solidFill>
              </a:rPr>
              <a:t>ilm</a:t>
            </a:r>
            <a:endParaRPr lang="en-US" sz="1200" dirty="0">
              <a:solidFill>
                <a:schemeClr val="tx2">
                  <a:lumMod val="60000"/>
                  <a:lumOff val="40000"/>
                </a:schemeClr>
              </a:solidFill>
            </a:endParaRPr>
          </a:p>
        </p:txBody>
      </p:sp>
      <p:sp>
        <p:nvSpPr>
          <p:cNvPr id="28" name="Circular Arrow 27">
            <a:extLst>
              <a:ext uri="{FF2B5EF4-FFF2-40B4-BE49-F238E27FC236}">
                <a16:creationId xmlns:a16="http://schemas.microsoft.com/office/drawing/2014/main" id="{1B8116EE-8121-43EA-D22F-9D15965981FB}"/>
              </a:ext>
            </a:extLst>
          </p:cNvPr>
          <p:cNvSpPr/>
          <p:nvPr/>
        </p:nvSpPr>
        <p:spPr>
          <a:xfrm rot="2660943" flipV="1">
            <a:off x="6900995" y="2531481"/>
            <a:ext cx="1733796" cy="1638203"/>
          </a:xfrm>
          <a:prstGeom prst="circularArrow">
            <a:avLst>
              <a:gd name="adj1" fmla="val 12500"/>
              <a:gd name="adj2" fmla="val 1142319"/>
              <a:gd name="adj3" fmla="val 20457681"/>
              <a:gd name="adj4" fmla="val 13861496"/>
              <a:gd name="adj5" fmla="val 12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23544B39-7912-DF1D-315E-7A52A82310A4}"/>
              </a:ext>
            </a:extLst>
          </p:cNvPr>
          <p:cNvSpPr txBox="1"/>
          <p:nvPr/>
        </p:nvSpPr>
        <p:spPr>
          <a:xfrm>
            <a:off x="11409647" y="3622664"/>
            <a:ext cx="822661" cy="261610"/>
          </a:xfrm>
          <a:prstGeom prst="rect">
            <a:avLst/>
          </a:prstGeom>
          <a:noFill/>
        </p:spPr>
        <p:txBody>
          <a:bodyPr wrap="none" rtlCol="0">
            <a:spAutoFit/>
          </a:bodyPr>
          <a:lstStyle/>
          <a:p>
            <a:r>
              <a:rPr lang="en-US" sz="1100" dirty="0">
                <a:solidFill>
                  <a:schemeClr val="bg1">
                    <a:lumMod val="50000"/>
                  </a:schemeClr>
                </a:solidFill>
              </a:rPr>
              <a:t>Sarah Bang</a:t>
            </a:r>
          </a:p>
        </p:txBody>
      </p:sp>
    </p:spTree>
    <p:extLst>
      <p:ext uri="{BB962C8B-B14F-4D97-AF65-F5344CB8AC3E}">
        <p14:creationId xmlns:p14="http://schemas.microsoft.com/office/powerpoint/2010/main" val="897072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AF42-177C-A747-843B-82E39CB50FA8}"/>
              </a:ext>
            </a:extLst>
          </p:cNvPr>
          <p:cNvSpPr>
            <a:spLocks noGrp="1"/>
          </p:cNvSpPr>
          <p:nvPr>
            <p:ph type="title"/>
          </p:nvPr>
        </p:nvSpPr>
        <p:spPr>
          <a:xfrm>
            <a:off x="810775" y="31185"/>
            <a:ext cx="10515600" cy="1325563"/>
          </a:xfrm>
        </p:spPr>
        <p:txBody>
          <a:bodyPr/>
          <a:lstStyle/>
          <a:p>
            <a:r>
              <a:rPr lang="en-US" dirty="0"/>
              <a:t>Observing Hail</a:t>
            </a:r>
          </a:p>
        </p:txBody>
      </p:sp>
      <p:sp>
        <p:nvSpPr>
          <p:cNvPr id="10" name="TextBox 9">
            <a:extLst>
              <a:ext uri="{FF2B5EF4-FFF2-40B4-BE49-F238E27FC236}">
                <a16:creationId xmlns:a16="http://schemas.microsoft.com/office/drawing/2014/main" id="{6FF0BC3D-1A71-D64F-B955-99A44A820DF0}"/>
              </a:ext>
            </a:extLst>
          </p:cNvPr>
          <p:cNvSpPr txBox="1"/>
          <p:nvPr/>
        </p:nvSpPr>
        <p:spPr>
          <a:xfrm>
            <a:off x="259149" y="1022664"/>
            <a:ext cx="1908279" cy="461665"/>
          </a:xfrm>
          <a:prstGeom prst="rect">
            <a:avLst/>
          </a:prstGeom>
          <a:noFill/>
        </p:spPr>
        <p:style>
          <a:lnRef idx="0">
            <a:scrgbClr r="0" g="0" b="0"/>
          </a:lnRef>
          <a:fillRef idx="0">
            <a:scrgbClr r="0" g="0" b="0"/>
          </a:fillRef>
          <a:effectRef idx="0">
            <a:scrgbClr r="0" g="0" b="0"/>
          </a:effectRef>
          <a:fontRef idx="major"/>
        </p:style>
        <p:txBody>
          <a:bodyPr wrap="non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2400" b="1" dirty="0">
                <a:solidFill>
                  <a:schemeClr val="accent1">
                    <a:lumMod val="40000"/>
                    <a:lumOff val="60000"/>
                  </a:schemeClr>
                </a:solidFill>
              </a:rPr>
              <a:t>Ground Radar</a:t>
            </a:r>
          </a:p>
        </p:txBody>
      </p:sp>
      <p:grpSp>
        <p:nvGrpSpPr>
          <p:cNvPr id="3" name="Group 2">
            <a:extLst>
              <a:ext uri="{FF2B5EF4-FFF2-40B4-BE49-F238E27FC236}">
                <a16:creationId xmlns:a16="http://schemas.microsoft.com/office/drawing/2014/main" id="{634EF8D3-D117-4D10-CBFE-018E1905F846}"/>
              </a:ext>
            </a:extLst>
          </p:cNvPr>
          <p:cNvGrpSpPr/>
          <p:nvPr/>
        </p:nvGrpSpPr>
        <p:grpSpPr>
          <a:xfrm>
            <a:off x="6096000" y="460055"/>
            <a:ext cx="5836851" cy="2768318"/>
            <a:chOff x="432822" y="1508144"/>
            <a:chExt cx="5836851" cy="2768318"/>
          </a:xfrm>
        </p:grpSpPr>
        <p:pic>
          <p:nvPicPr>
            <p:cNvPr id="12" name="Picture 11">
              <a:extLst>
                <a:ext uri="{FF2B5EF4-FFF2-40B4-BE49-F238E27FC236}">
                  <a16:creationId xmlns:a16="http://schemas.microsoft.com/office/drawing/2014/main" id="{A065F498-8255-3F46-878B-1BE7FB803C22}"/>
                </a:ext>
              </a:extLst>
            </p:cNvPr>
            <p:cNvPicPr>
              <a:picLocks noChangeAspect="1"/>
            </p:cNvPicPr>
            <p:nvPr/>
          </p:nvPicPr>
          <p:blipFill rotWithShape="1">
            <a:blip r:embed="rId3"/>
            <a:srcRect l="1" r="-1337"/>
            <a:stretch/>
          </p:blipFill>
          <p:spPr>
            <a:xfrm>
              <a:off x="434463" y="1508144"/>
              <a:ext cx="5835210" cy="2460541"/>
            </a:xfrm>
            <a:prstGeom prst="rect">
              <a:avLst/>
            </a:prstGeom>
          </p:spPr>
        </p:pic>
        <p:sp>
          <p:nvSpPr>
            <p:cNvPr id="14" name="TextBox 13">
              <a:extLst>
                <a:ext uri="{FF2B5EF4-FFF2-40B4-BE49-F238E27FC236}">
                  <a16:creationId xmlns:a16="http://schemas.microsoft.com/office/drawing/2014/main" id="{A0BE25D5-1A92-B049-92E8-017A5151A086}"/>
                </a:ext>
              </a:extLst>
            </p:cNvPr>
            <p:cNvSpPr txBox="1"/>
            <p:nvPr/>
          </p:nvSpPr>
          <p:spPr>
            <a:xfrm>
              <a:off x="432822" y="3968685"/>
              <a:ext cx="1598012" cy="307777"/>
            </a:xfrm>
            <a:prstGeom prst="rect">
              <a:avLst/>
            </a:prstGeom>
            <a:noFill/>
          </p:spPr>
          <p:txBody>
            <a:bodyPr wrap="square" rtlCol="0">
              <a:spAutoFit/>
            </a:bodyPr>
            <a:lstStyle/>
            <a:p>
              <a:r>
                <a:rPr lang="en-US" sz="1400" dirty="0">
                  <a:solidFill>
                    <a:schemeClr val="accent5">
                      <a:lumMod val="60000"/>
                      <a:lumOff val="40000"/>
                    </a:schemeClr>
                  </a:solidFill>
                </a:rPr>
                <a:t>NWS Birmingham</a:t>
              </a:r>
            </a:p>
          </p:txBody>
        </p:sp>
      </p:grpSp>
      <p:grpSp>
        <p:nvGrpSpPr>
          <p:cNvPr id="16" name="Group 15">
            <a:extLst>
              <a:ext uri="{FF2B5EF4-FFF2-40B4-BE49-F238E27FC236}">
                <a16:creationId xmlns:a16="http://schemas.microsoft.com/office/drawing/2014/main" id="{90234B6B-0E7C-A3CA-47A6-02A3380B1338}"/>
              </a:ext>
            </a:extLst>
          </p:cNvPr>
          <p:cNvGrpSpPr/>
          <p:nvPr/>
        </p:nvGrpSpPr>
        <p:grpSpPr>
          <a:xfrm>
            <a:off x="259149" y="1429727"/>
            <a:ext cx="5575127" cy="3841569"/>
            <a:chOff x="6258434" y="886427"/>
            <a:chExt cx="5575127" cy="3841569"/>
          </a:xfrm>
        </p:grpSpPr>
        <p:pic>
          <p:nvPicPr>
            <p:cNvPr id="11" name="Picture 10">
              <a:extLst>
                <a:ext uri="{FF2B5EF4-FFF2-40B4-BE49-F238E27FC236}">
                  <a16:creationId xmlns:a16="http://schemas.microsoft.com/office/drawing/2014/main" id="{2239A1B7-AA33-C249-9D6A-6E9BC8B54D67}"/>
                </a:ext>
              </a:extLst>
            </p:cNvPr>
            <p:cNvPicPr>
              <a:picLocks noChangeAspect="1"/>
            </p:cNvPicPr>
            <p:nvPr/>
          </p:nvPicPr>
          <p:blipFill rotWithShape="1">
            <a:blip r:embed="rId4"/>
            <a:srcRect l="19729" t="19248" r="21696" b="16268"/>
            <a:stretch/>
          </p:blipFill>
          <p:spPr>
            <a:xfrm>
              <a:off x="6258434" y="886427"/>
              <a:ext cx="5575127" cy="3841569"/>
            </a:xfrm>
            <a:prstGeom prst="rect">
              <a:avLst/>
            </a:prstGeom>
          </p:spPr>
        </p:pic>
        <p:sp>
          <p:nvSpPr>
            <p:cNvPr id="25" name="TextBox 24">
              <a:extLst>
                <a:ext uri="{FF2B5EF4-FFF2-40B4-BE49-F238E27FC236}">
                  <a16:creationId xmlns:a16="http://schemas.microsoft.com/office/drawing/2014/main" id="{C5CD3372-EE5E-7546-B2CF-C8FF7F757704}"/>
                </a:ext>
              </a:extLst>
            </p:cNvPr>
            <p:cNvSpPr txBox="1"/>
            <p:nvPr/>
          </p:nvSpPr>
          <p:spPr>
            <a:xfrm>
              <a:off x="10805049" y="4330239"/>
              <a:ext cx="966931" cy="369332"/>
            </a:xfrm>
            <a:prstGeom prst="rect">
              <a:avLst/>
            </a:prstGeom>
            <a:noFill/>
          </p:spPr>
          <p:txBody>
            <a:bodyPr wrap="none" rtlCol="0">
              <a:spAutoFit/>
            </a:bodyPr>
            <a:lstStyle/>
            <a:p>
              <a:r>
                <a:rPr lang="en-US" dirty="0"/>
                <a:t>NEXRAD</a:t>
              </a:r>
            </a:p>
          </p:txBody>
        </p:sp>
      </p:grpSp>
      <p:pic>
        <p:nvPicPr>
          <p:cNvPr id="18" name="Picture 17" descr="A map of a weather forecast&#10;&#10;Description automatically generated with medium confidence">
            <a:extLst>
              <a:ext uri="{FF2B5EF4-FFF2-40B4-BE49-F238E27FC236}">
                <a16:creationId xmlns:a16="http://schemas.microsoft.com/office/drawing/2014/main" id="{54E54401-66FE-AEBD-CF38-4A14A08EEE17}"/>
              </a:ext>
            </a:extLst>
          </p:cNvPr>
          <p:cNvPicPr>
            <a:picLocks noChangeAspect="1"/>
          </p:cNvPicPr>
          <p:nvPr/>
        </p:nvPicPr>
        <p:blipFill>
          <a:blip r:embed="rId5"/>
          <a:stretch>
            <a:fillRect/>
          </a:stretch>
        </p:blipFill>
        <p:spPr>
          <a:xfrm>
            <a:off x="8335872" y="3006878"/>
            <a:ext cx="3836654" cy="3819937"/>
          </a:xfrm>
          <a:prstGeom prst="rect">
            <a:avLst/>
          </a:prstGeom>
        </p:spPr>
      </p:pic>
      <p:sp>
        <p:nvSpPr>
          <p:cNvPr id="19" name="TextBox 18">
            <a:extLst>
              <a:ext uri="{FF2B5EF4-FFF2-40B4-BE49-F238E27FC236}">
                <a16:creationId xmlns:a16="http://schemas.microsoft.com/office/drawing/2014/main" id="{36246CF5-7F03-341E-031B-3777664D13B2}"/>
              </a:ext>
            </a:extLst>
          </p:cNvPr>
          <p:cNvSpPr txBox="1"/>
          <p:nvPr/>
        </p:nvSpPr>
        <p:spPr>
          <a:xfrm>
            <a:off x="167913" y="5453915"/>
            <a:ext cx="8076723" cy="877163"/>
          </a:xfrm>
          <a:prstGeom prst="rect">
            <a:avLst/>
          </a:prstGeom>
          <a:noFill/>
        </p:spPr>
        <p:txBody>
          <a:bodyPr wrap="square" rtlCol="0">
            <a:spAutoFit/>
          </a:bodyPr>
          <a:lstStyle/>
          <a:p>
            <a:r>
              <a:rPr lang="en-US" sz="1700" dirty="0">
                <a:solidFill>
                  <a:schemeClr val="bg1"/>
                </a:solidFill>
              </a:rPr>
              <a:t>Hail exhibits signatures in radar data that, while imperfect, can indicate the presence of hail. High reflectivity (&gt;60 dBz), near-zero differential reflectivity (in dual-polarization radar data), or the presence of a three-body scatter spike (TBSS) can all indicate hail. </a:t>
            </a:r>
          </a:p>
        </p:txBody>
      </p:sp>
      <p:sp>
        <p:nvSpPr>
          <p:cNvPr id="21" name="TextBox 20">
            <a:extLst>
              <a:ext uri="{FF2B5EF4-FFF2-40B4-BE49-F238E27FC236}">
                <a16:creationId xmlns:a16="http://schemas.microsoft.com/office/drawing/2014/main" id="{FEFAB4BC-4016-B061-2C32-C90781D1D915}"/>
              </a:ext>
            </a:extLst>
          </p:cNvPr>
          <p:cNvSpPr txBox="1"/>
          <p:nvPr/>
        </p:nvSpPr>
        <p:spPr>
          <a:xfrm>
            <a:off x="8335872" y="6534798"/>
            <a:ext cx="6099142" cy="369332"/>
          </a:xfrm>
          <a:prstGeom prst="rect">
            <a:avLst/>
          </a:prstGeom>
          <a:noFill/>
        </p:spPr>
        <p:txBody>
          <a:bodyPr wrap="square">
            <a:spAutoFit/>
          </a:bodyPr>
          <a:lstStyle/>
          <a:p>
            <a:r>
              <a:rPr lang="en-US" sz="1800" dirty="0">
                <a:solidFill>
                  <a:schemeClr val="accent5">
                    <a:lumMod val="60000"/>
                    <a:lumOff val="40000"/>
                  </a:schemeClr>
                </a:solidFill>
              </a:rPr>
              <a:t>NWS Hastings</a:t>
            </a:r>
          </a:p>
        </p:txBody>
      </p:sp>
    </p:spTree>
    <p:extLst>
      <p:ext uri="{BB962C8B-B14F-4D97-AF65-F5344CB8AC3E}">
        <p14:creationId xmlns:p14="http://schemas.microsoft.com/office/powerpoint/2010/main" val="2813930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AF42-177C-A747-843B-82E39CB50FA8}"/>
              </a:ext>
            </a:extLst>
          </p:cNvPr>
          <p:cNvSpPr>
            <a:spLocks noGrp="1"/>
          </p:cNvSpPr>
          <p:nvPr>
            <p:ph type="title"/>
          </p:nvPr>
        </p:nvSpPr>
        <p:spPr>
          <a:xfrm>
            <a:off x="8267377" y="-200274"/>
            <a:ext cx="10515600" cy="1325563"/>
          </a:xfrm>
        </p:spPr>
        <p:txBody>
          <a:bodyPr/>
          <a:lstStyle/>
          <a:p>
            <a:r>
              <a:rPr lang="en-US" dirty="0"/>
              <a:t>Observing Hail</a:t>
            </a:r>
          </a:p>
        </p:txBody>
      </p:sp>
      <p:sp>
        <p:nvSpPr>
          <p:cNvPr id="13" name="Rectangle 12">
            <a:extLst>
              <a:ext uri="{FF2B5EF4-FFF2-40B4-BE49-F238E27FC236}">
                <a16:creationId xmlns:a16="http://schemas.microsoft.com/office/drawing/2014/main" id="{E70169A5-DD56-2948-AC33-C939FBBE94FE}"/>
              </a:ext>
            </a:extLst>
          </p:cNvPr>
          <p:cNvSpPr/>
          <p:nvPr/>
        </p:nvSpPr>
        <p:spPr>
          <a:xfrm>
            <a:off x="8198237" y="1170816"/>
            <a:ext cx="344566" cy="8288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25" name="TextBox 24">
            <a:extLst>
              <a:ext uri="{FF2B5EF4-FFF2-40B4-BE49-F238E27FC236}">
                <a16:creationId xmlns:a16="http://schemas.microsoft.com/office/drawing/2014/main" id="{C5CD3372-EE5E-7546-B2CF-C8FF7F757704}"/>
              </a:ext>
            </a:extLst>
          </p:cNvPr>
          <p:cNvSpPr txBox="1"/>
          <p:nvPr/>
        </p:nvSpPr>
        <p:spPr>
          <a:xfrm>
            <a:off x="5129069" y="1149212"/>
            <a:ext cx="966931" cy="369332"/>
          </a:xfrm>
          <a:prstGeom prst="rect">
            <a:avLst/>
          </a:prstGeom>
          <a:noFill/>
        </p:spPr>
        <p:txBody>
          <a:bodyPr wrap="none" rtlCol="0">
            <a:spAutoFit/>
          </a:bodyPr>
          <a:lstStyle/>
          <a:p>
            <a:r>
              <a:rPr lang="en-US" dirty="0"/>
              <a:t>NEXRAD</a:t>
            </a:r>
          </a:p>
        </p:txBody>
      </p:sp>
      <p:pic>
        <p:nvPicPr>
          <p:cNvPr id="16" name="Picture 15" descr="A paper with text on it&#10;&#10;Description automatically generated">
            <a:extLst>
              <a:ext uri="{FF2B5EF4-FFF2-40B4-BE49-F238E27FC236}">
                <a16:creationId xmlns:a16="http://schemas.microsoft.com/office/drawing/2014/main" id="{5B85FCF7-0DFE-CC12-1E5E-A94F44541EA3}"/>
              </a:ext>
            </a:extLst>
          </p:cNvPr>
          <p:cNvPicPr>
            <a:picLocks noChangeAspect="1"/>
          </p:cNvPicPr>
          <p:nvPr/>
        </p:nvPicPr>
        <p:blipFill>
          <a:blip r:embed="rId3"/>
          <a:stretch>
            <a:fillRect/>
          </a:stretch>
        </p:blipFill>
        <p:spPr>
          <a:xfrm>
            <a:off x="190826" y="244767"/>
            <a:ext cx="5804696" cy="2052267"/>
          </a:xfrm>
          <a:prstGeom prst="rect">
            <a:avLst/>
          </a:prstGeom>
        </p:spPr>
      </p:pic>
      <p:sp>
        <p:nvSpPr>
          <p:cNvPr id="17" name="TextBox 16">
            <a:extLst>
              <a:ext uri="{FF2B5EF4-FFF2-40B4-BE49-F238E27FC236}">
                <a16:creationId xmlns:a16="http://schemas.microsoft.com/office/drawing/2014/main" id="{079D900A-8186-2CF5-D49D-B42C429AF81E}"/>
              </a:ext>
            </a:extLst>
          </p:cNvPr>
          <p:cNvSpPr txBox="1"/>
          <p:nvPr/>
        </p:nvSpPr>
        <p:spPr>
          <a:xfrm>
            <a:off x="4202277" y="1999621"/>
            <a:ext cx="1853584" cy="338554"/>
          </a:xfrm>
          <a:prstGeom prst="rect">
            <a:avLst/>
          </a:prstGeom>
          <a:noFill/>
        </p:spPr>
        <p:txBody>
          <a:bodyPr wrap="none" rtlCol="0">
            <a:spAutoFit/>
          </a:bodyPr>
          <a:lstStyle/>
          <a:p>
            <a:r>
              <a:rPr lang="en-US" sz="1600" dirty="0" err="1">
                <a:solidFill>
                  <a:schemeClr val="tx2">
                    <a:lumMod val="60000"/>
                    <a:lumOff val="40000"/>
                  </a:schemeClr>
                </a:solidFill>
              </a:rPr>
              <a:t>Cintineo</a:t>
            </a:r>
            <a:r>
              <a:rPr lang="en-US" sz="1600" dirty="0">
                <a:solidFill>
                  <a:schemeClr val="tx2">
                    <a:lumMod val="60000"/>
                    <a:lumOff val="40000"/>
                  </a:schemeClr>
                </a:solidFill>
              </a:rPr>
              <a:t> et al., 2012</a:t>
            </a:r>
          </a:p>
        </p:txBody>
      </p:sp>
      <p:pic>
        <p:nvPicPr>
          <p:cNvPr id="19" name="Picture 18" descr="A close-up of a black text&#10;&#10;Description automatically generated">
            <a:extLst>
              <a:ext uri="{FF2B5EF4-FFF2-40B4-BE49-F238E27FC236}">
                <a16:creationId xmlns:a16="http://schemas.microsoft.com/office/drawing/2014/main" id="{5E305B65-EEA5-D2C5-81EC-A98CE3A33531}"/>
              </a:ext>
            </a:extLst>
          </p:cNvPr>
          <p:cNvPicPr>
            <a:picLocks noChangeAspect="1"/>
          </p:cNvPicPr>
          <p:nvPr/>
        </p:nvPicPr>
        <p:blipFill>
          <a:blip r:embed="rId4"/>
          <a:stretch>
            <a:fillRect/>
          </a:stretch>
        </p:blipFill>
        <p:spPr>
          <a:xfrm>
            <a:off x="841295" y="2366188"/>
            <a:ext cx="6070600" cy="1739900"/>
          </a:xfrm>
          <a:prstGeom prst="rect">
            <a:avLst/>
          </a:prstGeom>
        </p:spPr>
      </p:pic>
      <p:sp>
        <p:nvSpPr>
          <p:cNvPr id="20" name="TextBox 19">
            <a:extLst>
              <a:ext uri="{FF2B5EF4-FFF2-40B4-BE49-F238E27FC236}">
                <a16:creationId xmlns:a16="http://schemas.microsoft.com/office/drawing/2014/main" id="{4A9A40EC-8228-A9A3-AE14-B3BFC0520055}"/>
              </a:ext>
            </a:extLst>
          </p:cNvPr>
          <p:cNvSpPr txBox="1"/>
          <p:nvPr/>
        </p:nvSpPr>
        <p:spPr>
          <a:xfrm>
            <a:off x="5215534" y="3795547"/>
            <a:ext cx="1760931" cy="338554"/>
          </a:xfrm>
          <a:prstGeom prst="rect">
            <a:avLst/>
          </a:prstGeom>
          <a:noFill/>
        </p:spPr>
        <p:txBody>
          <a:bodyPr wrap="none" rtlCol="0">
            <a:spAutoFit/>
          </a:bodyPr>
          <a:lstStyle/>
          <a:p>
            <a:r>
              <a:rPr lang="en-US" sz="1600" dirty="0">
                <a:solidFill>
                  <a:schemeClr val="tx2">
                    <a:lumMod val="60000"/>
                    <a:lumOff val="40000"/>
                  </a:schemeClr>
                </a:solidFill>
              </a:rPr>
              <a:t>Murillo et al., 2021</a:t>
            </a:r>
          </a:p>
        </p:txBody>
      </p:sp>
      <p:pic>
        <p:nvPicPr>
          <p:cNvPr id="22" name="Picture 21" descr="A close-up of a document&#10;&#10;Description automatically generated">
            <a:extLst>
              <a:ext uri="{FF2B5EF4-FFF2-40B4-BE49-F238E27FC236}">
                <a16:creationId xmlns:a16="http://schemas.microsoft.com/office/drawing/2014/main" id="{8149E053-223D-6988-B97F-2E04B656D5AD}"/>
              </a:ext>
            </a:extLst>
          </p:cNvPr>
          <p:cNvPicPr>
            <a:picLocks noChangeAspect="1"/>
          </p:cNvPicPr>
          <p:nvPr/>
        </p:nvPicPr>
        <p:blipFill>
          <a:blip r:embed="rId5"/>
          <a:stretch>
            <a:fillRect/>
          </a:stretch>
        </p:blipFill>
        <p:spPr>
          <a:xfrm>
            <a:off x="126399" y="4213157"/>
            <a:ext cx="6586253" cy="1717208"/>
          </a:xfrm>
          <a:prstGeom prst="rect">
            <a:avLst/>
          </a:prstGeom>
        </p:spPr>
      </p:pic>
      <p:sp>
        <p:nvSpPr>
          <p:cNvPr id="28" name="TextBox 27">
            <a:extLst>
              <a:ext uri="{FF2B5EF4-FFF2-40B4-BE49-F238E27FC236}">
                <a16:creationId xmlns:a16="http://schemas.microsoft.com/office/drawing/2014/main" id="{5EAD6043-0238-16A5-C932-3A3F6663523E}"/>
              </a:ext>
            </a:extLst>
          </p:cNvPr>
          <p:cNvSpPr txBox="1"/>
          <p:nvPr/>
        </p:nvSpPr>
        <p:spPr>
          <a:xfrm>
            <a:off x="4876014" y="5622359"/>
            <a:ext cx="9393810" cy="369332"/>
          </a:xfrm>
          <a:prstGeom prst="rect">
            <a:avLst/>
          </a:prstGeom>
          <a:noFill/>
        </p:spPr>
        <p:txBody>
          <a:bodyPr wrap="square">
            <a:spAutoFit/>
          </a:bodyPr>
          <a:lstStyle/>
          <a:p>
            <a:r>
              <a:rPr lang="en-US" sz="1800" dirty="0">
                <a:solidFill>
                  <a:schemeClr val="tx2">
                    <a:lumMod val="60000"/>
                    <a:lumOff val="40000"/>
                  </a:schemeClr>
                </a:solidFill>
              </a:rPr>
              <a:t>Elmore et al., 2022</a:t>
            </a:r>
          </a:p>
        </p:txBody>
      </p:sp>
      <p:sp>
        <p:nvSpPr>
          <p:cNvPr id="29" name="TextBox 28">
            <a:extLst>
              <a:ext uri="{FF2B5EF4-FFF2-40B4-BE49-F238E27FC236}">
                <a16:creationId xmlns:a16="http://schemas.microsoft.com/office/drawing/2014/main" id="{6219934A-4F21-7D7C-5CA3-13595A5B1E7B}"/>
              </a:ext>
            </a:extLst>
          </p:cNvPr>
          <p:cNvSpPr txBox="1"/>
          <p:nvPr/>
        </p:nvSpPr>
        <p:spPr>
          <a:xfrm>
            <a:off x="217508" y="5875394"/>
            <a:ext cx="6952344" cy="646331"/>
          </a:xfrm>
          <a:prstGeom prst="rect">
            <a:avLst/>
          </a:prstGeom>
          <a:noFill/>
        </p:spPr>
        <p:txBody>
          <a:bodyPr wrap="square" rtlCol="0">
            <a:spAutoFit/>
          </a:bodyPr>
          <a:lstStyle/>
          <a:p>
            <a:pPr algn="ctr"/>
            <a:r>
              <a:rPr lang="en-US" b="0" i="0" dirty="0">
                <a:solidFill>
                  <a:schemeClr val="accent1">
                    <a:lumMod val="40000"/>
                    <a:lumOff val="60000"/>
                  </a:schemeClr>
                </a:solidFill>
                <a:effectLst/>
                <a:latin typeface="Times New Roman" panose="02020603050405020304" pitchFamily="18" charset="0"/>
              </a:rPr>
              <a:t>“The aim of this work is to produce a comprehensive climatology of hail in the contiguous United States” </a:t>
            </a:r>
            <a:endParaRPr lang="en-US" dirty="0">
              <a:solidFill>
                <a:schemeClr val="accent1">
                  <a:lumMod val="40000"/>
                  <a:lumOff val="60000"/>
                </a:schemeClr>
              </a:solidFill>
            </a:endParaRPr>
          </a:p>
        </p:txBody>
      </p:sp>
    </p:spTree>
    <p:extLst>
      <p:ext uri="{BB962C8B-B14F-4D97-AF65-F5344CB8AC3E}">
        <p14:creationId xmlns:p14="http://schemas.microsoft.com/office/powerpoint/2010/main" val="3093030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AF42-177C-A747-843B-82E39CB50FA8}"/>
              </a:ext>
            </a:extLst>
          </p:cNvPr>
          <p:cNvSpPr>
            <a:spLocks noGrp="1"/>
          </p:cNvSpPr>
          <p:nvPr>
            <p:ph type="title"/>
          </p:nvPr>
        </p:nvSpPr>
        <p:spPr>
          <a:xfrm>
            <a:off x="8267377" y="-200274"/>
            <a:ext cx="10515600" cy="1325563"/>
          </a:xfrm>
        </p:spPr>
        <p:txBody>
          <a:bodyPr/>
          <a:lstStyle/>
          <a:p>
            <a:r>
              <a:rPr lang="en-US" dirty="0"/>
              <a:t>Observing Hail</a:t>
            </a:r>
          </a:p>
        </p:txBody>
      </p:sp>
      <p:sp>
        <p:nvSpPr>
          <p:cNvPr id="13" name="Rectangle 12">
            <a:extLst>
              <a:ext uri="{FF2B5EF4-FFF2-40B4-BE49-F238E27FC236}">
                <a16:creationId xmlns:a16="http://schemas.microsoft.com/office/drawing/2014/main" id="{E70169A5-DD56-2948-AC33-C939FBBE94FE}"/>
              </a:ext>
            </a:extLst>
          </p:cNvPr>
          <p:cNvSpPr/>
          <p:nvPr/>
        </p:nvSpPr>
        <p:spPr>
          <a:xfrm>
            <a:off x="8198237" y="1170816"/>
            <a:ext cx="344566" cy="8288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23" name="TextBox 22">
            <a:extLst>
              <a:ext uri="{FF2B5EF4-FFF2-40B4-BE49-F238E27FC236}">
                <a16:creationId xmlns:a16="http://schemas.microsoft.com/office/drawing/2014/main" id="{B1B6B08A-0F50-7F44-A2BA-0114EADFCB2E}"/>
              </a:ext>
            </a:extLst>
          </p:cNvPr>
          <p:cNvSpPr txBox="1"/>
          <p:nvPr/>
        </p:nvSpPr>
        <p:spPr>
          <a:xfrm>
            <a:off x="6625118" y="1333878"/>
            <a:ext cx="6643560" cy="646331"/>
          </a:xfrm>
          <a:prstGeom prst="rect">
            <a:avLst/>
          </a:prstGeom>
          <a:noFill/>
        </p:spPr>
        <p:txBody>
          <a:bodyPr wrap="square">
            <a:spAutoFit/>
          </a:bodyPr>
          <a:lstStyle/>
          <a:p>
            <a:pPr marL="285750" indent="-285750">
              <a:buFont typeface="Arial" panose="020B0604020202020204" pitchFamily="34" charset="0"/>
              <a:buChar char="•"/>
            </a:pPr>
            <a:r>
              <a:rPr lang="en-US" sz="1800" dirty="0">
                <a:solidFill>
                  <a:schemeClr val="accent2">
                    <a:lumMod val="20000"/>
                    <a:lumOff val="80000"/>
                  </a:schemeClr>
                </a:solidFill>
              </a:rPr>
              <a:t>Spotter reports are prone to bias (social, geographical) </a:t>
            </a:r>
          </a:p>
          <a:p>
            <a:pPr marL="285750" indent="-285750">
              <a:buFont typeface="Arial" panose="020B0604020202020204" pitchFamily="34" charset="0"/>
              <a:buChar char="•"/>
            </a:pPr>
            <a:r>
              <a:rPr lang="en-US" sz="1800" dirty="0">
                <a:solidFill>
                  <a:schemeClr val="accent2">
                    <a:lumMod val="20000"/>
                    <a:lumOff val="80000"/>
                  </a:schemeClr>
                </a:solidFill>
              </a:rPr>
              <a:t>Radar coverage is not available everywhere</a:t>
            </a:r>
          </a:p>
        </p:txBody>
      </p:sp>
      <p:sp>
        <p:nvSpPr>
          <p:cNvPr id="24" name="TextBox 23">
            <a:extLst>
              <a:ext uri="{FF2B5EF4-FFF2-40B4-BE49-F238E27FC236}">
                <a16:creationId xmlns:a16="http://schemas.microsoft.com/office/drawing/2014/main" id="{DDE477EA-28CF-A24D-A7EE-BBCB5E9D2A79}"/>
              </a:ext>
            </a:extLst>
          </p:cNvPr>
          <p:cNvSpPr txBox="1"/>
          <p:nvPr/>
        </p:nvSpPr>
        <p:spPr>
          <a:xfrm>
            <a:off x="6587018" y="832439"/>
            <a:ext cx="1783502" cy="461665"/>
          </a:xfrm>
          <a:prstGeom prst="rect">
            <a:avLst/>
          </a:prstGeom>
          <a:noFill/>
        </p:spPr>
        <p:txBody>
          <a:bodyPr wrap="none" rtlCol="0">
            <a:spAutoFit/>
          </a:bodyPr>
          <a:lstStyle/>
          <a:p>
            <a:r>
              <a:rPr lang="en-US" sz="2400" b="1" dirty="0">
                <a:solidFill>
                  <a:schemeClr val="accent1">
                    <a:lumMod val="40000"/>
                    <a:lumOff val="60000"/>
                  </a:schemeClr>
                </a:solidFill>
              </a:rPr>
              <a:t>However . . .</a:t>
            </a:r>
          </a:p>
        </p:txBody>
      </p:sp>
      <p:sp>
        <p:nvSpPr>
          <p:cNvPr id="25" name="TextBox 24">
            <a:extLst>
              <a:ext uri="{FF2B5EF4-FFF2-40B4-BE49-F238E27FC236}">
                <a16:creationId xmlns:a16="http://schemas.microsoft.com/office/drawing/2014/main" id="{C5CD3372-EE5E-7546-B2CF-C8FF7F757704}"/>
              </a:ext>
            </a:extLst>
          </p:cNvPr>
          <p:cNvSpPr txBox="1"/>
          <p:nvPr/>
        </p:nvSpPr>
        <p:spPr>
          <a:xfrm>
            <a:off x="5129069" y="1149212"/>
            <a:ext cx="966931" cy="369332"/>
          </a:xfrm>
          <a:prstGeom prst="rect">
            <a:avLst/>
          </a:prstGeom>
          <a:noFill/>
        </p:spPr>
        <p:txBody>
          <a:bodyPr wrap="none" rtlCol="0">
            <a:spAutoFit/>
          </a:bodyPr>
          <a:lstStyle/>
          <a:p>
            <a:r>
              <a:rPr lang="en-US" dirty="0"/>
              <a:t>NEXRAD</a:t>
            </a:r>
          </a:p>
        </p:txBody>
      </p:sp>
      <p:pic>
        <p:nvPicPr>
          <p:cNvPr id="26" name="gpm_constellation_no_clock_small" descr="gpm_constellation_no_clock_small">
            <a:hlinkClick r:id="" action="ppaction://media"/>
            <a:extLst>
              <a:ext uri="{FF2B5EF4-FFF2-40B4-BE49-F238E27FC236}">
                <a16:creationId xmlns:a16="http://schemas.microsoft.com/office/drawing/2014/main" id="{AE716789-F862-3D48-931C-C4037E292AC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12652" y="2224243"/>
            <a:ext cx="4933079" cy="2774857"/>
          </a:xfrm>
          <a:prstGeom prst="rect">
            <a:avLst/>
          </a:prstGeom>
        </p:spPr>
      </p:pic>
      <p:sp>
        <p:nvSpPr>
          <p:cNvPr id="30" name="TextBox 29">
            <a:extLst>
              <a:ext uri="{FF2B5EF4-FFF2-40B4-BE49-F238E27FC236}">
                <a16:creationId xmlns:a16="http://schemas.microsoft.com/office/drawing/2014/main" id="{BD6541FD-78E7-914F-BF26-8C4F22E3ED7E}"/>
              </a:ext>
            </a:extLst>
          </p:cNvPr>
          <p:cNvSpPr txBox="1"/>
          <p:nvPr/>
        </p:nvSpPr>
        <p:spPr>
          <a:xfrm>
            <a:off x="6944575" y="5275230"/>
            <a:ext cx="4469235" cy="1200329"/>
          </a:xfrm>
          <a:prstGeom prst="rect">
            <a:avLst/>
          </a:prstGeom>
          <a:noFill/>
        </p:spPr>
        <p:txBody>
          <a:bodyPr wrap="square">
            <a:spAutoFit/>
          </a:bodyPr>
          <a:lstStyle/>
          <a:p>
            <a:pPr marL="0" indent="0" algn="ctr">
              <a:buNone/>
            </a:pPr>
            <a:r>
              <a:rPr lang="en-US" sz="1800" dirty="0">
                <a:solidFill>
                  <a:srgbClr val="FFFEA8"/>
                </a:solidFill>
              </a:rPr>
              <a:t>For consistency, uniformity and to avoid bias, satellite datasets are the best option</a:t>
            </a:r>
          </a:p>
          <a:p>
            <a:pPr marL="0" indent="0" algn="ctr">
              <a:buNone/>
            </a:pPr>
            <a:r>
              <a:rPr lang="en-US" sz="400" dirty="0">
                <a:solidFill>
                  <a:srgbClr val="FFFEA8"/>
                </a:solidFill>
              </a:rPr>
              <a:t>  </a:t>
            </a:r>
          </a:p>
          <a:p>
            <a:pPr marL="0" indent="0" algn="ctr">
              <a:lnSpc>
                <a:spcPct val="100000"/>
              </a:lnSpc>
              <a:spcBef>
                <a:spcPts val="0"/>
              </a:spcBef>
              <a:buNone/>
            </a:pPr>
            <a:r>
              <a:rPr lang="en-US" sz="1600" dirty="0">
                <a:solidFill>
                  <a:schemeClr val="accent2">
                    <a:lumMod val="20000"/>
                    <a:lumOff val="80000"/>
                  </a:schemeClr>
                </a:solidFill>
              </a:rPr>
              <a:t>Can observe remote, data-sparse,</a:t>
            </a:r>
          </a:p>
          <a:p>
            <a:pPr marL="0" indent="0" algn="ctr">
              <a:lnSpc>
                <a:spcPct val="100000"/>
              </a:lnSpc>
              <a:spcBef>
                <a:spcPts val="0"/>
              </a:spcBef>
              <a:buNone/>
            </a:pPr>
            <a:r>
              <a:rPr lang="en-US" sz="1600" dirty="0">
                <a:solidFill>
                  <a:schemeClr val="accent2">
                    <a:lumMod val="20000"/>
                    <a:lumOff val="80000"/>
                  </a:schemeClr>
                </a:solidFill>
              </a:rPr>
              <a:t> and oceanic regions</a:t>
            </a:r>
          </a:p>
        </p:txBody>
      </p:sp>
      <p:sp>
        <p:nvSpPr>
          <p:cNvPr id="31" name="TextBox 30">
            <a:extLst>
              <a:ext uri="{FF2B5EF4-FFF2-40B4-BE49-F238E27FC236}">
                <a16:creationId xmlns:a16="http://schemas.microsoft.com/office/drawing/2014/main" id="{3B90034E-9659-DD40-AC35-DF011B5F8503}"/>
              </a:ext>
            </a:extLst>
          </p:cNvPr>
          <p:cNvSpPr txBox="1"/>
          <p:nvPr/>
        </p:nvSpPr>
        <p:spPr>
          <a:xfrm>
            <a:off x="10194265" y="4875579"/>
            <a:ext cx="1300549" cy="276999"/>
          </a:xfrm>
          <a:prstGeom prst="rect">
            <a:avLst/>
          </a:prstGeom>
          <a:noFill/>
        </p:spPr>
        <p:txBody>
          <a:bodyPr wrap="none" rtlCol="0">
            <a:spAutoFit/>
          </a:bodyPr>
          <a:lstStyle/>
          <a:p>
            <a:r>
              <a:rPr lang="en-US" sz="1200" dirty="0" err="1">
                <a:solidFill>
                  <a:schemeClr val="accent5">
                    <a:lumMod val="60000"/>
                    <a:lumOff val="40000"/>
                  </a:schemeClr>
                </a:solidFill>
              </a:rPr>
              <a:t>svs.gsfc.nasa.gov</a:t>
            </a:r>
            <a:r>
              <a:rPr lang="en-US" sz="1200" dirty="0">
                <a:solidFill>
                  <a:schemeClr val="accent5">
                    <a:lumMod val="60000"/>
                    <a:lumOff val="40000"/>
                  </a:schemeClr>
                </a:solidFill>
              </a:rPr>
              <a:t>/</a:t>
            </a:r>
          </a:p>
        </p:txBody>
      </p:sp>
      <p:pic>
        <p:nvPicPr>
          <p:cNvPr id="16" name="Picture 15" descr="A paper with text on it&#10;&#10;Description automatically generated">
            <a:extLst>
              <a:ext uri="{FF2B5EF4-FFF2-40B4-BE49-F238E27FC236}">
                <a16:creationId xmlns:a16="http://schemas.microsoft.com/office/drawing/2014/main" id="{5B85FCF7-0DFE-CC12-1E5E-A94F44541EA3}"/>
              </a:ext>
            </a:extLst>
          </p:cNvPr>
          <p:cNvPicPr>
            <a:picLocks noChangeAspect="1"/>
          </p:cNvPicPr>
          <p:nvPr/>
        </p:nvPicPr>
        <p:blipFill>
          <a:blip r:embed="rId6"/>
          <a:stretch>
            <a:fillRect/>
          </a:stretch>
        </p:blipFill>
        <p:spPr>
          <a:xfrm>
            <a:off x="190826" y="244767"/>
            <a:ext cx="5804696" cy="2052267"/>
          </a:xfrm>
          <a:prstGeom prst="rect">
            <a:avLst/>
          </a:prstGeom>
        </p:spPr>
      </p:pic>
      <p:sp>
        <p:nvSpPr>
          <p:cNvPr id="17" name="TextBox 16">
            <a:extLst>
              <a:ext uri="{FF2B5EF4-FFF2-40B4-BE49-F238E27FC236}">
                <a16:creationId xmlns:a16="http://schemas.microsoft.com/office/drawing/2014/main" id="{079D900A-8186-2CF5-D49D-B42C429AF81E}"/>
              </a:ext>
            </a:extLst>
          </p:cNvPr>
          <p:cNvSpPr txBox="1"/>
          <p:nvPr/>
        </p:nvSpPr>
        <p:spPr>
          <a:xfrm>
            <a:off x="4202277" y="1999621"/>
            <a:ext cx="1853584" cy="338554"/>
          </a:xfrm>
          <a:prstGeom prst="rect">
            <a:avLst/>
          </a:prstGeom>
          <a:noFill/>
        </p:spPr>
        <p:txBody>
          <a:bodyPr wrap="none" rtlCol="0">
            <a:spAutoFit/>
          </a:bodyPr>
          <a:lstStyle/>
          <a:p>
            <a:r>
              <a:rPr lang="en-US" sz="1600" dirty="0" err="1">
                <a:solidFill>
                  <a:schemeClr val="tx2">
                    <a:lumMod val="60000"/>
                    <a:lumOff val="40000"/>
                  </a:schemeClr>
                </a:solidFill>
              </a:rPr>
              <a:t>Cintineo</a:t>
            </a:r>
            <a:r>
              <a:rPr lang="en-US" sz="1600" dirty="0">
                <a:solidFill>
                  <a:schemeClr val="tx2">
                    <a:lumMod val="60000"/>
                    <a:lumOff val="40000"/>
                  </a:schemeClr>
                </a:solidFill>
              </a:rPr>
              <a:t> et al., 2012</a:t>
            </a:r>
          </a:p>
        </p:txBody>
      </p:sp>
      <p:pic>
        <p:nvPicPr>
          <p:cNvPr id="19" name="Picture 18" descr="A close-up of a black text&#10;&#10;Description automatically generated">
            <a:extLst>
              <a:ext uri="{FF2B5EF4-FFF2-40B4-BE49-F238E27FC236}">
                <a16:creationId xmlns:a16="http://schemas.microsoft.com/office/drawing/2014/main" id="{5E305B65-EEA5-D2C5-81EC-A98CE3A33531}"/>
              </a:ext>
            </a:extLst>
          </p:cNvPr>
          <p:cNvPicPr>
            <a:picLocks noChangeAspect="1"/>
          </p:cNvPicPr>
          <p:nvPr/>
        </p:nvPicPr>
        <p:blipFill>
          <a:blip r:embed="rId7"/>
          <a:stretch>
            <a:fillRect/>
          </a:stretch>
        </p:blipFill>
        <p:spPr>
          <a:xfrm>
            <a:off x="841295" y="2366188"/>
            <a:ext cx="6070600" cy="1739900"/>
          </a:xfrm>
          <a:prstGeom prst="rect">
            <a:avLst/>
          </a:prstGeom>
        </p:spPr>
      </p:pic>
      <p:sp>
        <p:nvSpPr>
          <p:cNvPr id="20" name="TextBox 19">
            <a:extLst>
              <a:ext uri="{FF2B5EF4-FFF2-40B4-BE49-F238E27FC236}">
                <a16:creationId xmlns:a16="http://schemas.microsoft.com/office/drawing/2014/main" id="{4A9A40EC-8228-A9A3-AE14-B3BFC0520055}"/>
              </a:ext>
            </a:extLst>
          </p:cNvPr>
          <p:cNvSpPr txBox="1"/>
          <p:nvPr/>
        </p:nvSpPr>
        <p:spPr>
          <a:xfrm>
            <a:off x="5215534" y="3795547"/>
            <a:ext cx="1760931" cy="338554"/>
          </a:xfrm>
          <a:prstGeom prst="rect">
            <a:avLst/>
          </a:prstGeom>
          <a:noFill/>
        </p:spPr>
        <p:txBody>
          <a:bodyPr wrap="none" rtlCol="0">
            <a:spAutoFit/>
          </a:bodyPr>
          <a:lstStyle/>
          <a:p>
            <a:r>
              <a:rPr lang="en-US" sz="1600" dirty="0">
                <a:solidFill>
                  <a:schemeClr val="tx2">
                    <a:lumMod val="60000"/>
                    <a:lumOff val="40000"/>
                  </a:schemeClr>
                </a:solidFill>
              </a:rPr>
              <a:t>Murillo et al., 2021</a:t>
            </a:r>
          </a:p>
        </p:txBody>
      </p:sp>
      <p:pic>
        <p:nvPicPr>
          <p:cNvPr id="22" name="Picture 21" descr="A close-up of a document&#10;&#10;Description automatically generated">
            <a:extLst>
              <a:ext uri="{FF2B5EF4-FFF2-40B4-BE49-F238E27FC236}">
                <a16:creationId xmlns:a16="http://schemas.microsoft.com/office/drawing/2014/main" id="{8149E053-223D-6988-B97F-2E04B656D5AD}"/>
              </a:ext>
            </a:extLst>
          </p:cNvPr>
          <p:cNvPicPr>
            <a:picLocks noChangeAspect="1"/>
          </p:cNvPicPr>
          <p:nvPr/>
        </p:nvPicPr>
        <p:blipFill>
          <a:blip r:embed="rId8"/>
          <a:stretch>
            <a:fillRect/>
          </a:stretch>
        </p:blipFill>
        <p:spPr>
          <a:xfrm>
            <a:off x="126399" y="4213157"/>
            <a:ext cx="6586253" cy="1717208"/>
          </a:xfrm>
          <a:prstGeom prst="rect">
            <a:avLst/>
          </a:prstGeom>
        </p:spPr>
      </p:pic>
      <p:sp>
        <p:nvSpPr>
          <p:cNvPr id="28" name="TextBox 27">
            <a:extLst>
              <a:ext uri="{FF2B5EF4-FFF2-40B4-BE49-F238E27FC236}">
                <a16:creationId xmlns:a16="http://schemas.microsoft.com/office/drawing/2014/main" id="{5EAD6043-0238-16A5-C932-3A3F6663523E}"/>
              </a:ext>
            </a:extLst>
          </p:cNvPr>
          <p:cNvSpPr txBox="1"/>
          <p:nvPr/>
        </p:nvSpPr>
        <p:spPr>
          <a:xfrm>
            <a:off x="4876014" y="5622359"/>
            <a:ext cx="9393810" cy="369332"/>
          </a:xfrm>
          <a:prstGeom prst="rect">
            <a:avLst/>
          </a:prstGeom>
          <a:noFill/>
        </p:spPr>
        <p:txBody>
          <a:bodyPr wrap="square">
            <a:spAutoFit/>
          </a:bodyPr>
          <a:lstStyle/>
          <a:p>
            <a:r>
              <a:rPr lang="en-US" sz="1800" dirty="0">
                <a:solidFill>
                  <a:schemeClr val="tx2">
                    <a:lumMod val="60000"/>
                    <a:lumOff val="40000"/>
                  </a:schemeClr>
                </a:solidFill>
              </a:rPr>
              <a:t>Elmore et al., 2022</a:t>
            </a:r>
          </a:p>
        </p:txBody>
      </p:sp>
      <p:sp>
        <p:nvSpPr>
          <p:cNvPr id="29" name="TextBox 28">
            <a:extLst>
              <a:ext uri="{FF2B5EF4-FFF2-40B4-BE49-F238E27FC236}">
                <a16:creationId xmlns:a16="http://schemas.microsoft.com/office/drawing/2014/main" id="{6219934A-4F21-7D7C-5CA3-13595A5B1E7B}"/>
              </a:ext>
            </a:extLst>
          </p:cNvPr>
          <p:cNvSpPr txBox="1"/>
          <p:nvPr/>
        </p:nvSpPr>
        <p:spPr>
          <a:xfrm>
            <a:off x="217508" y="5875394"/>
            <a:ext cx="6952344" cy="646331"/>
          </a:xfrm>
          <a:prstGeom prst="rect">
            <a:avLst/>
          </a:prstGeom>
          <a:noFill/>
        </p:spPr>
        <p:txBody>
          <a:bodyPr wrap="square" rtlCol="0">
            <a:spAutoFit/>
          </a:bodyPr>
          <a:lstStyle/>
          <a:p>
            <a:pPr algn="ctr"/>
            <a:r>
              <a:rPr lang="en-US" b="0" i="0" dirty="0">
                <a:solidFill>
                  <a:schemeClr val="accent1">
                    <a:lumMod val="40000"/>
                    <a:lumOff val="60000"/>
                  </a:schemeClr>
                </a:solidFill>
                <a:effectLst/>
                <a:latin typeface="Times New Roman" panose="02020603050405020304" pitchFamily="18" charset="0"/>
              </a:rPr>
              <a:t>“The aim of this work is to produce a comprehensive climatology of hail in the contiguous United States” </a:t>
            </a:r>
            <a:endParaRPr lang="en-US" dirty="0">
              <a:solidFill>
                <a:schemeClr val="accent1">
                  <a:lumMod val="40000"/>
                  <a:lumOff val="60000"/>
                </a:schemeClr>
              </a:solidFill>
            </a:endParaRPr>
          </a:p>
        </p:txBody>
      </p:sp>
    </p:spTree>
    <p:extLst>
      <p:ext uri="{BB962C8B-B14F-4D97-AF65-F5344CB8AC3E}">
        <p14:creationId xmlns:p14="http://schemas.microsoft.com/office/powerpoint/2010/main" val="407228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0"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6"/>
                </p:tgtEl>
              </p:cMediaNode>
            </p:video>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1C27-C120-824D-8D52-EDC3F7E73689}"/>
              </a:ext>
            </a:extLst>
          </p:cNvPr>
          <p:cNvSpPr>
            <a:spLocks noGrp="1"/>
          </p:cNvSpPr>
          <p:nvPr>
            <p:ph type="title"/>
          </p:nvPr>
        </p:nvSpPr>
        <p:spPr/>
        <p:txBody>
          <a:bodyPr/>
          <a:lstStyle/>
          <a:p>
            <a:r>
              <a:rPr lang="en-US" dirty="0"/>
              <a:t>What makes a storm?</a:t>
            </a:r>
          </a:p>
        </p:txBody>
      </p:sp>
      <p:sp>
        <p:nvSpPr>
          <p:cNvPr id="6" name="Content Placeholder 2">
            <a:extLst>
              <a:ext uri="{FF2B5EF4-FFF2-40B4-BE49-F238E27FC236}">
                <a16:creationId xmlns:a16="http://schemas.microsoft.com/office/drawing/2014/main" id="{ACBEC9DE-F9BE-9B4F-8D12-CB5DFCCCD839}"/>
              </a:ext>
            </a:extLst>
          </p:cNvPr>
          <p:cNvSpPr txBox="1">
            <a:spLocks/>
          </p:cNvSpPr>
          <p:nvPr/>
        </p:nvSpPr>
        <p:spPr>
          <a:xfrm>
            <a:off x="483539" y="1570795"/>
            <a:ext cx="5602967" cy="31930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40000"/>
                    <a:lumOff val="6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40000"/>
                    <a:lumOff val="6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40000"/>
                    <a:lumOff val="6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40000"/>
                    <a:lumOff val="6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40000"/>
                    <a:lumOff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400" u="sng" dirty="0"/>
              <a:t>Thunderstorm Ingredients</a:t>
            </a:r>
            <a:endParaRPr lang="en-US" sz="1400" u="sng" dirty="0"/>
          </a:p>
          <a:p>
            <a:pPr marL="344488" indent="-223838">
              <a:lnSpc>
                <a:spcPct val="100000"/>
              </a:lnSpc>
              <a:spcBef>
                <a:spcPts val="0"/>
              </a:spcBef>
            </a:pPr>
            <a:r>
              <a:rPr lang="en-US" sz="2000" b="1" dirty="0"/>
              <a:t>Moisture</a:t>
            </a:r>
          </a:p>
          <a:p>
            <a:pPr marL="344488" indent="-223838">
              <a:lnSpc>
                <a:spcPct val="100000"/>
              </a:lnSpc>
              <a:spcBef>
                <a:spcPts val="0"/>
              </a:spcBef>
            </a:pPr>
            <a:r>
              <a:rPr lang="en-US" sz="2000" b="1" dirty="0"/>
              <a:t>Instability </a:t>
            </a:r>
            <a:r>
              <a:rPr lang="en-US" sz="2000" dirty="0"/>
              <a:t>(buoyant environment)</a:t>
            </a:r>
          </a:p>
          <a:p>
            <a:pPr marL="344488" indent="-223838">
              <a:lnSpc>
                <a:spcPct val="100000"/>
              </a:lnSpc>
              <a:spcBef>
                <a:spcPts val="0"/>
              </a:spcBef>
            </a:pPr>
            <a:r>
              <a:rPr lang="en-US" sz="2000" b="1" dirty="0"/>
              <a:t>Lifting Mechanism</a:t>
            </a:r>
            <a:endParaRPr lang="en-US" sz="2000" dirty="0"/>
          </a:p>
          <a:p>
            <a:pPr marL="344488" indent="-223838">
              <a:lnSpc>
                <a:spcPct val="100000"/>
              </a:lnSpc>
              <a:spcBef>
                <a:spcPts val="0"/>
              </a:spcBef>
            </a:pPr>
            <a:r>
              <a:rPr lang="en-US" sz="2000" b="1" dirty="0"/>
              <a:t>*Wind Shear</a:t>
            </a:r>
          </a:p>
        </p:txBody>
      </p:sp>
      <p:grpSp>
        <p:nvGrpSpPr>
          <p:cNvPr id="10" name="Group 9">
            <a:extLst>
              <a:ext uri="{FF2B5EF4-FFF2-40B4-BE49-F238E27FC236}">
                <a16:creationId xmlns:a16="http://schemas.microsoft.com/office/drawing/2014/main" id="{2797D3B2-D6DE-224E-AD53-A5CC4138D5FE}"/>
              </a:ext>
            </a:extLst>
          </p:cNvPr>
          <p:cNvGrpSpPr/>
          <p:nvPr/>
        </p:nvGrpSpPr>
        <p:grpSpPr>
          <a:xfrm>
            <a:off x="6125481" y="692097"/>
            <a:ext cx="4376760" cy="4341056"/>
            <a:chOff x="9641093" y="3074930"/>
            <a:chExt cx="2158919" cy="2282476"/>
          </a:xfrm>
        </p:grpSpPr>
        <p:sp>
          <p:nvSpPr>
            <p:cNvPr id="11" name="Cloud 10">
              <a:extLst>
                <a:ext uri="{FF2B5EF4-FFF2-40B4-BE49-F238E27FC236}">
                  <a16:creationId xmlns:a16="http://schemas.microsoft.com/office/drawing/2014/main" id="{DE600E33-8232-0447-A06A-9FF9C5385353}"/>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F78464FC-6F46-D34B-B416-83D1A8B54003}"/>
                </a:ext>
              </a:extLst>
            </p:cNvPr>
            <p:cNvGrpSpPr/>
            <p:nvPr/>
          </p:nvGrpSpPr>
          <p:grpSpPr>
            <a:xfrm>
              <a:off x="9641093" y="3261314"/>
              <a:ext cx="2158919" cy="2096092"/>
              <a:chOff x="352095" y="1860911"/>
              <a:chExt cx="3556797" cy="3383751"/>
            </a:xfrm>
          </p:grpSpPr>
          <p:sp>
            <p:nvSpPr>
              <p:cNvPr id="13" name="Cloud 12">
                <a:extLst>
                  <a:ext uri="{FF2B5EF4-FFF2-40B4-BE49-F238E27FC236}">
                    <a16:creationId xmlns:a16="http://schemas.microsoft.com/office/drawing/2014/main" id="{DA9E8FF9-9B65-3747-89CC-79A223E3EFDB}"/>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F80F311C-5C07-9742-BDF4-3F2AE7C34BAE}"/>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79B087DD-A61E-3645-BEFE-96E876E6E02F}"/>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a:extLst>
                  <a:ext uri="{FF2B5EF4-FFF2-40B4-BE49-F238E27FC236}">
                    <a16:creationId xmlns:a16="http://schemas.microsoft.com/office/drawing/2014/main" id="{586A1CDE-6985-5A49-8BCF-E45F2E90D067}"/>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loud 16">
                <a:extLst>
                  <a:ext uri="{FF2B5EF4-FFF2-40B4-BE49-F238E27FC236}">
                    <a16:creationId xmlns:a16="http://schemas.microsoft.com/office/drawing/2014/main" id="{B7CC2ADD-F34D-974C-909D-166D09899573}"/>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loud 17">
                <a:extLst>
                  <a:ext uri="{FF2B5EF4-FFF2-40B4-BE49-F238E27FC236}">
                    <a16:creationId xmlns:a16="http://schemas.microsoft.com/office/drawing/2014/main" id="{0482124B-F648-DB44-B54E-51EB8306F02A}"/>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2" name="Circular Arrow 21">
            <a:extLst>
              <a:ext uri="{FF2B5EF4-FFF2-40B4-BE49-F238E27FC236}">
                <a16:creationId xmlns:a16="http://schemas.microsoft.com/office/drawing/2014/main" id="{1797FAF6-3277-7745-8C80-121F528B3168}"/>
              </a:ext>
            </a:extLst>
          </p:cNvPr>
          <p:cNvSpPr/>
          <p:nvPr/>
        </p:nvSpPr>
        <p:spPr>
          <a:xfrm rot="10800000" flipH="1" flipV="1">
            <a:off x="3949314" y="2726429"/>
            <a:ext cx="3011474" cy="2260147"/>
          </a:xfrm>
          <a:prstGeom prst="circularArrow">
            <a:avLst>
              <a:gd name="adj1" fmla="val 8230"/>
              <a:gd name="adj2" fmla="val 1142319"/>
              <a:gd name="adj3" fmla="val 20490793"/>
              <a:gd name="adj4" fmla="val 15458256"/>
              <a:gd name="adj5" fmla="val 907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ircular Arrow 24">
            <a:extLst>
              <a:ext uri="{FF2B5EF4-FFF2-40B4-BE49-F238E27FC236}">
                <a16:creationId xmlns:a16="http://schemas.microsoft.com/office/drawing/2014/main" id="{1ACEE7A6-79D2-8B41-A54D-779C7F3CD320}"/>
              </a:ext>
            </a:extLst>
          </p:cNvPr>
          <p:cNvSpPr/>
          <p:nvPr/>
        </p:nvSpPr>
        <p:spPr>
          <a:xfrm rot="11557522">
            <a:off x="8297143" y="2730838"/>
            <a:ext cx="4473442" cy="3499138"/>
          </a:xfrm>
          <a:prstGeom prst="circularArrow">
            <a:avLst>
              <a:gd name="adj1" fmla="val 6457"/>
              <a:gd name="adj2" fmla="val 712870"/>
              <a:gd name="adj3" fmla="val 20472214"/>
              <a:gd name="adj4" fmla="val 14470072"/>
              <a:gd name="adj5" fmla="val 9079"/>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Circular Arrow 25">
            <a:extLst>
              <a:ext uri="{FF2B5EF4-FFF2-40B4-BE49-F238E27FC236}">
                <a16:creationId xmlns:a16="http://schemas.microsoft.com/office/drawing/2014/main" id="{1CB8375C-4E36-DF4E-B941-231D89117200}"/>
              </a:ext>
            </a:extLst>
          </p:cNvPr>
          <p:cNvSpPr/>
          <p:nvPr/>
        </p:nvSpPr>
        <p:spPr>
          <a:xfrm rot="16826004" flipH="1" flipV="1">
            <a:off x="5340056" y="4602040"/>
            <a:ext cx="1659163" cy="1738522"/>
          </a:xfrm>
          <a:prstGeom prst="circularArrow">
            <a:avLst>
              <a:gd name="adj1" fmla="val 8230"/>
              <a:gd name="adj2" fmla="val 1142319"/>
              <a:gd name="adj3" fmla="val 20490793"/>
              <a:gd name="adj4" fmla="val 15458256"/>
              <a:gd name="adj5" fmla="val 90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Down Arrow 27">
            <a:extLst>
              <a:ext uri="{FF2B5EF4-FFF2-40B4-BE49-F238E27FC236}">
                <a16:creationId xmlns:a16="http://schemas.microsoft.com/office/drawing/2014/main" id="{EE7DDF9C-8342-D34A-BE71-AEFEC7AAD451}"/>
              </a:ext>
            </a:extLst>
          </p:cNvPr>
          <p:cNvSpPr/>
          <p:nvPr/>
        </p:nvSpPr>
        <p:spPr>
          <a:xfrm rot="10800000">
            <a:off x="7739434" y="2531139"/>
            <a:ext cx="1080045" cy="1306352"/>
          </a:xfrm>
          <a:prstGeom prst="downArrow">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ircular Arrow 29">
            <a:extLst>
              <a:ext uri="{FF2B5EF4-FFF2-40B4-BE49-F238E27FC236}">
                <a16:creationId xmlns:a16="http://schemas.microsoft.com/office/drawing/2014/main" id="{E1BF3A59-98FC-BF49-B0EF-560A6AC10CF4}"/>
              </a:ext>
            </a:extLst>
          </p:cNvPr>
          <p:cNvSpPr/>
          <p:nvPr/>
        </p:nvSpPr>
        <p:spPr>
          <a:xfrm rot="4376493" flipH="1">
            <a:off x="6284943" y="1261460"/>
            <a:ext cx="1223974" cy="1869900"/>
          </a:xfrm>
          <a:prstGeom prst="circularArrow">
            <a:avLst>
              <a:gd name="adj1" fmla="val 13249"/>
              <a:gd name="adj2" fmla="val 1142319"/>
              <a:gd name="adj3" fmla="val 19810502"/>
              <a:gd name="adj4" fmla="val 15529820"/>
              <a:gd name="adj5" fmla="val 14634"/>
            </a:avLst>
          </a:prstGeom>
          <a:solidFill>
            <a:srgbClr val="FF7E7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Down Arrow 32">
            <a:extLst>
              <a:ext uri="{FF2B5EF4-FFF2-40B4-BE49-F238E27FC236}">
                <a16:creationId xmlns:a16="http://schemas.microsoft.com/office/drawing/2014/main" id="{402B1AD3-430F-D945-AFC5-08FA77C16DF0}"/>
              </a:ext>
            </a:extLst>
          </p:cNvPr>
          <p:cNvSpPr/>
          <p:nvPr/>
        </p:nvSpPr>
        <p:spPr>
          <a:xfrm rot="10800000">
            <a:off x="7641924" y="1035397"/>
            <a:ext cx="383238" cy="772305"/>
          </a:xfrm>
          <a:prstGeom prst="downArrow">
            <a:avLst/>
          </a:prstGeom>
          <a:solidFill>
            <a:srgbClr val="FF7E7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Circular Arrow 33">
            <a:extLst>
              <a:ext uri="{FF2B5EF4-FFF2-40B4-BE49-F238E27FC236}">
                <a16:creationId xmlns:a16="http://schemas.microsoft.com/office/drawing/2014/main" id="{C04BB84A-182C-D145-BE1F-D82C1859A1CF}"/>
              </a:ext>
            </a:extLst>
          </p:cNvPr>
          <p:cNvSpPr/>
          <p:nvPr/>
        </p:nvSpPr>
        <p:spPr>
          <a:xfrm rot="20758349" flipH="1">
            <a:off x="7160357" y="2337616"/>
            <a:ext cx="749604" cy="901064"/>
          </a:xfrm>
          <a:prstGeom prst="circularArrow">
            <a:avLst>
              <a:gd name="adj1" fmla="val 20286"/>
              <a:gd name="adj2" fmla="val 2249049"/>
              <a:gd name="adj3" fmla="val 20698220"/>
              <a:gd name="adj4" fmla="val 11969776"/>
              <a:gd name="adj5" fmla="val 13345"/>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Circular Arrow 34">
            <a:extLst>
              <a:ext uri="{FF2B5EF4-FFF2-40B4-BE49-F238E27FC236}">
                <a16:creationId xmlns:a16="http://schemas.microsoft.com/office/drawing/2014/main" id="{E80CB959-A5C3-FC42-8F69-4AEBFB419281}"/>
              </a:ext>
            </a:extLst>
          </p:cNvPr>
          <p:cNvSpPr/>
          <p:nvPr/>
        </p:nvSpPr>
        <p:spPr>
          <a:xfrm rot="15486447" flipH="1">
            <a:off x="7794865" y="4508767"/>
            <a:ext cx="1659163" cy="1925070"/>
          </a:xfrm>
          <a:prstGeom prst="circularArrow">
            <a:avLst>
              <a:gd name="adj1" fmla="val 8230"/>
              <a:gd name="adj2" fmla="val 1142319"/>
              <a:gd name="adj3" fmla="val 20490793"/>
              <a:gd name="adj4" fmla="val 15458256"/>
              <a:gd name="adj5" fmla="val 90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Down Arrow 35">
            <a:extLst>
              <a:ext uri="{FF2B5EF4-FFF2-40B4-BE49-F238E27FC236}">
                <a16:creationId xmlns:a16="http://schemas.microsoft.com/office/drawing/2014/main" id="{B8958026-BF06-744A-862C-52BB57B2CC7D}"/>
              </a:ext>
            </a:extLst>
          </p:cNvPr>
          <p:cNvSpPr/>
          <p:nvPr/>
        </p:nvSpPr>
        <p:spPr>
          <a:xfrm>
            <a:off x="6930264" y="3996648"/>
            <a:ext cx="734757" cy="1150666"/>
          </a:xfrm>
          <a:prstGeom prst="downArrow">
            <a:avLst/>
          </a:prstGeom>
          <a:gradFill flip="none" rotWithShape="1">
            <a:gsLst>
              <a:gs pos="0">
                <a:srgbClr val="0070C0"/>
              </a:gs>
              <a:gs pos="74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Down Arrow 36">
            <a:extLst>
              <a:ext uri="{FF2B5EF4-FFF2-40B4-BE49-F238E27FC236}">
                <a16:creationId xmlns:a16="http://schemas.microsoft.com/office/drawing/2014/main" id="{8CFAC38F-5589-B646-A005-C4AC8A5E6724}"/>
              </a:ext>
            </a:extLst>
          </p:cNvPr>
          <p:cNvSpPr/>
          <p:nvPr/>
        </p:nvSpPr>
        <p:spPr>
          <a:xfrm>
            <a:off x="7091846" y="2671197"/>
            <a:ext cx="335373" cy="937397"/>
          </a:xfrm>
          <a:prstGeom prst="downArrow">
            <a:avLst/>
          </a:prstGeom>
          <a:gradFill flip="none" rotWithShape="1">
            <a:gsLst>
              <a:gs pos="76000">
                <a:schemeClr val="accent1">
                  <a:lumMod val="60000"/>
                  <a:lumOff val="40000"/>
                </a:schemeClr>
              </a:gs>
              <a:gs pos="16000">
                <a:srgbClr val="FF4A4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09AF64C1-FB0A-7F4D-BAF1-667A19422156}"/>
              </a:ext>
            </a:extLst>
          </p:cNvPr>
          <p:cNvSpPr txBox="1"/>
          <p:nvPr/>
        </p:nvSpPr>
        <p:spPr>
          <a:xfrm>
            <a:off x="9040872" y="3101439"/>
            <a:ext cx="1533112" cy="369332"/>
          </a:xfrm>
          <a:prstGeom prst="rect">
            <a:avLst/>
          </a:prstGeom>
          <a:noFill/>
        </p:spPr>
        <p:txBody>
          <a:bodyPr wrap="none" rtlCol="0">
            <a:spAutoFit/>
          </a:bodyPr>
          <a:lstStyle/>
          <a:p>
            <a:r>
              <a:rPr lang="en-US" dirty="0">
                <a:solidFill>
                  <a:schemeClr val="bg1"/>
                </a:solidFill>
              </a:rPr>
              <a:t>Warm Updraft</a:t>
            </a:r>
          </a:p>
        </p:txBody>
      </p:sp>
      <p:sp>
        <p:nvSpPr>
          <p:cNvPr id="40" name="TextBox 39">
            <a:extLst>
              <a:ext uri="{FF2B5EF4-FFF2-40B4-BE49-F238E27FC236}">
                <a16:creationId xmlns:a16="http://schemas.microsoft.com/office/drawing/2014/main" id="{03B4CD88-489B-8F42-95A0-96E130AA52F0}"/>
              </a:ext>
            </a:extLst>
          </p:cNvPr>
          <p:cNvSpPr txBox="1"/>
          <p:nvPr/>
        </p:nvSpPr>
        <p:spPr>
          <a:xfrm>
            <a:off x="5345542" y="5010120"/>
            <a:ext cx="1662058" cy="369332"/>
          </a:xfrm>
          <a:prstGeom prst="rect">
            <a:avLst/>
          </a:prstGeom>
          <a:noFill/>
        </p:spPr>
        <p:txBody>
          <a:bodyPr wrap="none" rtlCol="0">
            <a:spAutoFit/>
          </a:bodyPr>
          <a:lstStyle/>
          <a:p>
            <a:r>
              <a:rPr lang="en-US" dirty="0">
                <a:solidFill>
                  <a:schemeClr val="bg1"/>
                </a:solidFill>
              </a:rPr>
              <a:t>Cool Downdraft</a:t>
            </a:r>
          </a:p>
        </p:txBody>
      </p:sp>
      <p:sp>
        <p:nvSpPr>
          <p:cNvPr id="41" name="TextBox 40">
            <a:extLst>
              <a:ext uri="{FF2B5EF4-FFF2-40B4-BE49-F238E27FC236}">
                <a16:creationId xmlns:a16="http://schemas.microsoft.com/office/drawing/2014/main" id="{C8EA8C6D-6629-A541-8F04-9F883D8BB7D3}"/>
              </a:ext>
            </a:extLst>
          </p:cNvPr>
          <p:cNvSpPr txBox="1"/>
          <p:nvPr/>
        </p:nvSpPr>
        <p:spPr>
          <a:xfrm>
            <a:off x="454649" y="3741743"/>
            <a:ext cx="4734786" cy="1477328"/>
          </a:xfrm>
          <a:prstGeom prst="rect">
            <a:avLst/>
          </a:prstGeom>
          <a:noFill/>
        </p:spPr>
        <p:txBody>
          <a:bodyPr wrap="square" rtlCol="0">
            <a:spAutoFit/>
          </a:bodyPr>
          <a:lstStyle/>
          <a:p>
            <a:pPr algn="ctr"/>
            <a:r>
              <a:rPr lang="en-US" dirty="0">
                <a:solidFill>
                  <a:schemeClr val="accent5">
                    <a:lumMod val="60000"/>
                    <a:lumOff val="40000"/>
                  </a:schemeClr>
                </a:solidFill>
              </a:rPr>
              <a:t>A lifting event (front, outflow boundary, topography) incites a bubble of air to rise. If the air is buoyant relative to its surroundings it will accelerate upward, condensing moisture and freezing ice particles as it rises and cools.</a:t>
            </a:r>
          </a:p>
        </p:txBody>
      </p:sp>
      <p:sp>
        <p:nvSpPr>
          <p:cNvPr id="42" name="Circular Arrow 41">
            <a:extLst>
              <a:ext uri="{FF2B5EF4-FFF2-40B4-BE49-F238E27FC236}">
                <a16:creationId xmlns:a16="http://schemas.microsoft.com/office/drawing/2014/main" id="{D77D0D8E-EB18-EB4B-A3A2-8AC5F39764FC}"/>
              </a:ext>
            </a:extLst>
          </p:cNvPr>
          <p:cNvSpPr/>
          <p:nvPr/>
        </p:nvSpPr>
        <p:spPr>
          <a:xfrm rot="5564895" flipH="1" flipV="1">
            <a:off x="9311708" y="233209"/>
            <a:ext cx="1679385" cy="4289583"/>
          </a:xfrm>
          <a:prstGeom prst="circularArrow">
            <a:avLst>
              <a:gd name="adj1" fmla="val 8902"/>
              <a:gd name="adj2" fmla="val 1142319"/>
              <a:gd name="adj3" fmla="val 19828501"/>
              <a:gd name="adj4" fmla="val 16090740"/>
              <a:gd name="adj5" fmla="val 10393"/>
            </a:avLst>
          </a:prstGeom>
          <a:solidFill>
            <a:srgbClr val="FF7E7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131277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1C27-C120-824D-8D52-EDC3F7E73689}"/>
              </a:ext>
            </a:extLst>
          </p:cNvPr>
          <p:cNvSpPr>
            <a:spLocks noGrp="1"/>
          </p:cNvSpPr>
          <p:nvPr>
            <p:ph type="title"/>
          </p:nvPr>
        </p:nvSpPr>
        <p:spPr>
          <a:xfrm>
            <a:off x="648679" y="32236"/>
            <a:ext cx="10515600" cy="1325563"/>
          </a:xfrm>
        </p:spPr>
        <p:txBody>
          <a:bodyPr/>
          <a:lstStyle/>
          <a:p>
            <a:r>
              <a:rPr lang="en-US" dirty="0"/>
              <a:t>What makes a storm?</a:t>
            </a:r>
          </a:p>
        </p:txBody>
      </p:sp>
      <p:grpSp>
        <p:nvGrpSpPr>
          <p:cNvPr id="10" name="Group 9">
            <a:extLst>
              <a:ext uri="{FF2B5EF4-FFF2-40B4-BE49-F238E27FC236}">
                <a16:creationId xmlns:a16="http://schemas.microsoft.com/office/drawing/2014/main" id="{2797D3B2-D6DE-224E-AD53-A5CC4138D5FE}"/>
              </a:ext>
            </a:extLst>
          </p:cNvPr>
          <p:cNvGrpSpPr/>
          <p:nvPr/>
        </p:nvGrpSpPr>
        <p:grpSpPr>
          <a:xfrm>
            <a:off x="6125481" y="692097"/>
            <a:ext cx="4376760" cy="4341056"/>
            <a:chOff x="9641093" y="3074930"/>
            <a:chExt cx="2158919" cy="2282476"/>
          </a:xfrm>
        </p:grpSpPr>
        <p:sp>
          <p:nvSpPr>
            <p:cNvPr id="11" name="Cloud 10">
              <a:extLst>
                <a:ext uri="{FF2B5EF4-FFF2-40B4-BE49-F238E27FC236}">
                  <a16:creationId xmlns:a16="http://schemas.microsoft.com/office/drawing/2014/main" id="{DE600E33-8232-0447-A06A-9FF9C5385353}"/>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F78464FC-6F46-D34B-B416-83D1A8B54003}"/>
                </a:ext>
              </a:extLst>
            </p:cNvPr>
            <p:cNvGrpSpPr/>
            <p:nvPr/>
          </p:nvGrpSpPr>
          <p:grpSpPr>
            <a:xfrm>
              <a:off x="9641093" y="3261314"/>
              <a:ext cx="2158919" cy="2096092"/>
              <a:chOff x="352095" y="1860911"/>
              <a:chExt cx="3556797" cy="3383751"/>
            </a:xfrm>
          </p:grpSpPr>
          <p:sp>
            <p:nvSpPr>
              <p:cNvPr id="13" name="Cloud 12">
                <a:extLst>
                  <a:ext uri="{FF2B5EF4-FFF2-40B4-BE49-F238E27FC236}">
                    <a16:creationId xmlns:a16="http://schemas.microsoft.com/office/drawing/2014/main" id="{DA9E8FF9-9B65-3747-89CC-79A223E3EFDB}"/>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F80F311C-5C07-9742-BDF4-3F2AE7C34BAE}"/>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79B087DD-A61E-3645-BEFE-96E876E6E02F}"/>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a:extLst>
                  <a:ext uri="{FF2B5EF4-FFF2-40B4-BE49-F238E27FC236}">
                    <a16:creationId xmlns:a16="http://schemas.microsoft.com/office/drawing/2014/main" id="{586A1CDE-6985-5A49-8BCF-E45F2E90D067}"/>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loud 16">
                <a:extLst>
                  <a:ext uri="{FF2B5EF4-FFF2-40B4-BE49-F238E27FC236}">
                    <a16:creationId xmlns:a16="http://schemas.microsoft.com/office/drawing/2014/main" id="{B7CC2ADD-F34D-974C-909D-166D09899573}"/>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loud 17">
                <a:extLst>
                  <a:ext uri="{FF2B5EF4-FFF2-40B4-BE49-F238E27FC236}">
                    <a16:creationId xmlns:a16="http://schemas.microsoft.com/office/drawing/2014/main" id="{0482124B-F648-DB44-B54E-51EB8306F02A}"/>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5" name="Circular Arrow 24">
            <a:extLst>
              <a:ext uri="{FF2B5EF4-FFF2-40B4-BE49-F238E27FC236}">
                <a16:creationId xmlns:a16="http://schemas.microsoft.com/office/drawing/2014/main" id="{1ACEE7A6-79D2-8B41-A54D-779C7F3CD320}"/>
              </a:ext>
            </a:extLst>
          </p:cNvPr>
          <p:cNvSpPr/>
          <p:nvPr/>
        </p:nvSpPr>
        <p:spPr>
          <a:xfrm rot="11557522">
            <a:off x="8297143" y="2730838"/>
            <a:ext cx="4473442" cy="3499138"/>
          </a:xfrm>
          <a:prstGeom prst="circularArrow">
            <a:avLst>
              <a:gd name="adj1" fmla="val 6457"/>
              <a:gd name="adj2" fmla="val 712870"/>
              <a:gd name="adj3" fmla="val 20472214"/>
              <a:gd name="adj4" fmla="val 14470072"/>
              <a:gd name="adj5" fmla="val 9079"/>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Down Arrow 27">
            <a:extLst>
              <a:ext uri="{FF2B5EF4-FFF2-40B4-BE49-F238E27FC236}">
                <a16:creationId xmlns:a16="http://schemas.microsoft.com/office/drawing/2014/main" id="{EE7DDF9C-8342-D34A-BE71-AEFEC7AAD451}"/>
              </a:ext>
            </a:extLst>
          </p:cNvPr>
          <p:cNvSpPr/>
          <p:nvPr/>
        </p:nvSpPr>
        <p:spPr>
          <a:xfrm rot="10800000">
            <a:off x="7739434" y="2531139"/>
            <a:ext cx="1080045" cy="1306352"/>
          </a:xfrm>
          <a:prstGeom prst="downArrow">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ircular Arrow 29">
            <a:extLst>
              <a:ext uri="{FF2B5EF4-FFF2-40B4-BE49-F238E27FC236}">
                <a16:creationId xmlns:a16="http://schemas.microsoft.com/office/drawing/2014/main" id="{E1BF3A59-98FC-BF49-B0EF-560A6AC10CF4}"/>
              </a:ext>
            </a:extLst>
          </p:cNvPr>
          <p:cNvSpPr/>
          <p:nvPr/>
        </p:nvSpPr>
        <p:spPr>
          <a:xfrm rot="4376493" flipH="1">
            <a:off x="6284943" y="1261460"/>
            <a:ext cx="1223974" cy="1869900"/>
          </a:xfrm>
          <a:prstGeom prst="circularArrow">
            <a:avLst>
              <a:gd name="adj1" fmla="val 13249"/>
              <a:gd name="adj2" fmla="val 1142319"/>
              <a:gd name="adj3" fmla="val 19810502"/>
              <a:gd name="adj4" fmla="val 15529820"/>
              <a:gd name="adj5" fmla="val 14634"/>
            </a:avLst>
          </a:prstGeom>
          <a:solidFill>
            <a:srgbClr val="FF7E7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Circular Arrow 31">
            <a:extLst>
              <a:ext uri="{FF2B5EF4-FFF2-40B4-BE49-F238E27FC236}">
                <a16:creationId xmlns:a16="http://schemas.microsoft.com/office/drawing/2014/main" id="{3E0800F0-3283-FC44-A7AD-70C242C60D99}"/>
              </a:ext>
            </a:extLst>
          </p:cNvPr>
          <p:cNvSpPr/>
          <p:nvPr/>
        </p:nvSpPr>
        <p:spPr>
          <a:xfrm rot="5564895" flipH="1" flipV="1">
            <a:off x="9311708" y="233209"/>
            <a:ext cx="1679385" cy="4289583"/>
          </a:xfrm>
          <a:prstGeom prst="circularArrow">
            <a:avLst>
              <a:gd name="adj1" fmla="val 8902"/>
              <a:gd name="adj2" fmla="val 1142319"/>
              <a:gd name="adj3" fmla="val 19828501"/>
              <a:gd name="adj4" fmla="val 16090740"/>
              <a:gd name="adj5" fmla="val 10393"/>
            </a:avLst>
          </a:prstGeom>
          <a:solidFill>
            <a:srgbClr val="FF7E7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Down Arrow 32">
            <a:extLst>
              <a:ext uri="{FF2B5EF4-FFF2-40B4-BE49-F238E27FC236}">
                <a16:creationId xmlns:a16="http://schemas.microsoft.com/office/drawing/2014/main" id="{402B1AD3-430F-D945-AFC5-08FA77C16DF0}"/>
              </a:ext>
            </a:extLst>
          </p:cNvPr>
          <p:cNvSpPr/>
          <p:nvPr/>
        </p:nvSpPr>
        <p:spPr>
          <a:xfrm rot="10800000">
            <a:off x="7641924" y="1035397"/>
            <a:ext cx="383238" cy="772305"/>
          </a:xfrm>
          <a:prstGeom prst="downArrow">
            <a:avLst/>
          </a:prstGeom>
          <a:solidFill>
            <a:srgbClr val="FF7E7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09AF64C1-FB0A-7F4D-BAF1-667A19422156}"/>
              </a:ext>
            </a:extLst>
          </p:cNvPr>
          <p:cNvSpPr txBox="1"/>
          <p:nvPr/>
        </p:nvSpPr>
        <p:spPr>
          <a:xfrm>
            <a:off x="9040872" y="3101439"/>
            <a:ext cx="1533112" cy="369332"/>
          </a:xfrm>
          <a:prstGeom prst="rect">
            <a:avLst/>
          </a:prstGeom>
          <a:noFill/>
        </p:spPr>
        <p:txBody>
          <a:bodyPr wrap="none" rtlCol="0">
            <a:spAutoFit/>
          </a:bodyPr>
          <a:lstStyle/>
          <a:p>
            <a:r>
              <a:rPr lang="en-US" dirty="0">
                <a:solidFill>
                  <a:schemeClr val="bg1"/>
                </a:solidFill>
              </a:rPr>
              <a:t>Warm Updraft</a:t>
            </a:r>
          </a:p>
        </p:txBody>
      </p:sp>
      <p:sp>
        <p:nvSpPr>
          <p:cNvPr id="41" name="TextBox 40">
            <a:extLst>
              <a:ext uri="{FF2B5EF4-FFF2-40B4-BE49-F238E27FC236}">
                <a16:creationId xmlns:a16="http://schemas.microsoft.com/office/drawing/2014/main" id="{C8EA8C6D-6629-A541-8F04-9F883D8BB7D3}"/>
              </a:ext>
            </a:extLst>
          </p:cNvPr>
          <p:cNvSpPr txBox="1"/>
          <p:nvPr/>
        </p:nvSpPr>
        <p:spPr>
          <a:xfrm>
            <a:off x="471921" y="997193"/>
            <a:ext cx="4751316" cy="2308324"/>
          </a:xfrm>
          <a:prstGeom prst="rect">
            <a:avLst/>
          </a:prstGeom>
          <a:noFill/>
        </p:spPr>
        <p:txBody>
          <a:bodyPr wrap="square" rtlCol="0">
            <a:spAutoFit/>
          </a:bodyPr>
          <a:lstStyle/>
          <a:p>
            <a:pPr algn="ctr"/>
            <a:r>
              <a:rPr lang="en-US" dirty="0">
                <a:solidFill>
                  <a:schemeClr val="accent5">
                    <a:lumMod val="60000"/>
                    <a:lumOff val="40000"/>
                  </a:schemeClr>
                </a:solidFill>
              </a:rPr>
              <a:t>If the updraft reaches the tropopause, it often spreads outward horizontally, creating an “anvil.”</a:t>
            </a:r>
          </a:p>
          <a:p>
            <a:pPr algn="ctr"/>
            <a:endParaRPr lang="en-US" dirty="0">
              <a:solidFill>
                <a:schemeClr val="accent5">
                  <a:lumMod val="60000"/>
                  <a:lumOff val="40000"/>
                </a:schemeClr>
              </a:solidFill>
            </a:endParaRPr>
          </a:p>
          <a:p>
            <a:pPr algn="ctr"/>
            <a:r>
              <a:rPr lang="en-US" dirty="0">
                <a:solidFill>
                  <a:schemeClr val="accent5">
                    <a:lumMod val="60000"/>
                    <a:lumOff val="40000"/>
                  </a:schemeClr>
                </a:solidFill>
              </a:rPr>
              <a:t>Sometimes, the updraft is so fast and strong </a:t>
            </a:r>
          </a:p>
          <a:p>
            <a:pPr algn="ctr"/>
            <a:r>
              <a:rPr lang="en-US" dirty="0">
                <a:solidFill>
                  <a:schemeClr val="accent5">
                    <a:lumMod val="60000"/>
                    <a:lumOff val="40000"/>
                  </a:schemeClr>
                </a:solidFill>
              </a:rPr>
              <a:t>that it will “overshoot” the neutral buoyancy level of the tropopause.</a:t>
            </a:r>
          </a:p>
          <a:p>
            <a:pPr algn="ctr"/>
            <a:endParaRPr lang="en-US" dirty="0">
              <a:solidFill>
                <a:schemeClr val="accent5">
                  <a:lumMod val="60000"/>
                  <a:lumOff val="40000"/>
                </a:schemeClr>
              </a:solidFill>
            </a:endParaRPr>
          </a:p>
          <a:p>
            <a:pPr algn="ctr"/>
            <a:r>
              <a:rPr lang="en-US" dirty="0">
                <a:solidFill>
                  <a:schemeClr val="accent5">
                    <a:lumMod val="60000"/>
                    <a:lumOff val="40000"/>
                  </a:schemeClr>
                </a:solidFill>
              </a:rPr>
              <a:t>This is called an “overshooting top” or OT.</a:t>
            </a:r>
          </a:p>
        </p:txBody>
      </p:sp>
      <p:cxnSp>
        <p:nvCxnSpPr>
          <p:cNvPr id="7" name="Straight Connector 6">
            <a:extLst>
              <a:ext uri="{FF2B5EF4-FFF2-40B4-BE49-F238E27FC236}">
                <a16:creationId xmlns:a16="http://schemas.microsoft.com/office/drawing/2014/main" id="{09248651-962F-5A41-96D5-7C6A5127A8FD}"/>
              </a:ext>
            </a:extLst>
          </p:cNvPr>
          <p:cNvCxnSpPr>
            <a:cxnSpLocks/>
          </p:cNvCxnSpPr>
          <p:nvPr/>
        </p:nvCxnSpPr>
        <p:spPr>
          <a:xfrm flipV="1">
            <a:off x="6032682" y="1541389"/>
            <a:ext cx="5183527" cy="5331"/>
          </a:xfrm>
          <a:prstGeom prst="line">
            <a:avLst/>
          </a:prstGeom>
          <a:ln w="571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A75CC99-5226-F14D-8A3F-03BBFA141D31}"/>
              </a:ext>
            </a:extLst>
          </p:cNvPr>
          <p:cNvSpPr txBox="1"/>
          <p:nvPr/>
        </p:nvSpPr>
        <p:spPr>
          <a:xfrm>
            <a:off x="10616426" y="1136435"/>
            <a:ext cx="1475660" cy="369332"/>
          </a:xfrm>
          <a:prstGeom prst="rect">
            <a:avLst/>
          </a:prstGeom>
          <a:noFill/>
        </p:spPr>
        <p:txBody>
          <a:bodyPr wrap="none" rtlCol="0">
            <a:spAutoFit/>
          </a:bodyPr>
          <a:lstStyle/>
          <a:p>
            <a:r>
              <a:rPr lang="en-US" b="1" dirty="0">
                <a:solidFill>
                  <a:schemeClr val="bg1">
                    <a:lumMod val="75000"/>
                  </a:schemeClr>
                </a:solidFill>
              </a:rPr>
              <a:t>TROPOPAUSE</a:t>
            </a:r>
          </a:p>
        </p:txBody>
      </p:sp>
      <p:pic>
        <p:nvPicPr>
          <p:cNvPr id="20" name="Picture 19" descr="A picture containing sky, outdoor, clouds, plane&#10;&#10;Description automatically generated">
            <a:extLst>
              <a:ext uri="{FF2B5EF4-FFF2-40B4-BE49-F238E27FC236}">
                <a16:creationId xmlns:a16="http://schemas.microsoft.com/office/drawing/2014/main" id="{7CA6C600-7E6C-B948-A433-35175E022E36}"/>
              </a:ext>
            </a:extLst>
          </p:cNvPr>
          <p:cNvPicPr>
            <a:picLocks noChangeAspect="1"/>
          </p:cNvPicPr>
          <p:nvPr/>
        </p:nvPicPr>
        <p:blipFill>
          <a:blip r:embed="rId3"/>
          <a:stretch>
            <a:fillRect/>
          </a:stretch>
        </p:blipFill>
        <p:spPr>
          <a:xfrm>
            <a:off x="854461" y="3470771"/>
            <a:ext cx="3975538" cy="2965675"/>
          </a:xfrm>
          <a:prstGeom prst="rect">
            <a:avLst/>
          </a:prstGeom>
        </p:spPr>
      </p:pic>
      <p:sp>
        <p:nvSpPr>
          <p:cNvPr id="21" name="TextBox 20">
            <a:extLst>
              <a:ext uri="{FF2B5EF4-FFF2-40B4-BE49-F238E27FC236}">
                <a16:creationId xmlns:a16="http://schemas.microsoft.com/office/drawing/2014/main" id="{3B6E7985-1892-EF42-AEA6-115705A7D66D}"/>
              </a:ext>
            </a:extLst>
          </p:cNvPr>
          <p:cNvSpPr txBox="1"/>
          <p:nvPr/>
        </p:nvSpPr>
        <p:spPr>
          <a:xfrm>
            <a:off x="334109" y="6463200"/>
            <a:ext cx="5335371" cy="276999"/>
          </a:xfrm>
          <a:prstGeom prst="rect">
            <a:avLst/>
          </a:prstGeom>
          <a:noFill/>
        </p:spPr>
        <p:txBody>
          <a:bodyPr wrap="none" rtlCol="0">
            <a:spAutoFit/>
          </a:bodyPr>
          <a:lstStyle/>
          <a:p>
            <a:r>
              <a:rPr lang="en-US" sz="1200" dirty="0">
                <a:solidFill>
                  <a:schemeClr val="accent5">
                    <a:lumMod val="60000"/>
                    <a:lumOff val="40000"/>
                  </a:schemeClr>
                </a:solidFill>
              </a:rPr>
              <a:t>https://</a:t>
            </a:r>
            <a:r>
              <a:rPr lang="en-US" sz="1200" dirty="0" err="1">
                <a:solidFill>
                  <a:schemeClr val="accent5">
                    <a:lumMod val="60000"/>
                    <a:lumOff val="40000"/>
                  </a:schemeClr>
                </a:solidFill>
              </a:rPr>
              <a:t>earthobservatory.nasa.gov</a:t>
            </a:r>
            <a:r>
              <a:rPr lang="en-US" sz="1200" dirty="0">
                <a:solidFill>
                  <a:schemeClr val="accent5">
                    <a:lumMod val="60000"/>
                    <a:lumOff val="40000"/>
                  </a:schemeClr>
                </a:solidFill>
              </a:rPr>
              <a:t>/images/78101/the-anatomy-of-a-thunderstorm</a:t>
            </a:r>
          </a:p>
        </p:txBody>
      </p:sp>
      <p:sp>
        <p:nvSpPr>
          <p:cNvPr id="23" name="TextBox 22">
            <a:extLst>
              <a:ext uri="{FF2B5EF4-FFF2-40B4-BE49-F238E27FC236}">
                <a16:creationId xmlns:a16="http://schemas.microsoft.com/office/drawing/2014/main" id="{E8BF0E01-6DA6-EA48-82B6-974D13137C1A}"/>
              </a:ext>
            </a:extLst>
          </p:cNvPr>
          <p:cNvSpPr txBox="1"/>
          <p:nvPr/>
        </p:nvSpPr>
        <p:spPr>
          <a:xfrm>
            <a:off x="3112475" y="3818773"/>
            <a:ext cx="1786195" cy="369332"/>
          </a:xfrm>
          <a:prstGeom prst="rect">
            <a:avLst/>
          </a:prstGeom>
          <a:noFill/>
        </p:spPr>
        <p:txBody>
          <a:bodyPr wrap="none" rtlCol="0">
            <a:spAutoFit/>
          </a:bodyPr>
          <a:lstStyle/>
          <a:p>
            <a:r>
              <a:rPr lang="en-US" dirty="0">
                <a:solidFill>
                  <a:schemeClr val="bg1"/>
                </a:solidFill>
              </a:rPr>
              <a:t>overshooting top</a:t>
            </a:r>
          </a:p>
        </p:txBody>
      </p:sp>
      <p:sp>
        <p:nvSpPr>
          <p:cNvPr id="42" name="TextBox 41">
            <a:extLst>
              <a:ext uri="{FF2B5EF4-FFF2-40B4-BE49-F238E27FC236}">
                <a16:creationId xmlns:a16="http://schemas.microsoft.com/office/drawing/2014/main" id="{A1747D3C-A560-CC46-9264-4C919CB8B54F}"/>
              </a:ext>
            </a:extLst>
          </p:cNvPr>
          <p:cNvSpPr txBox="1"/>
          <p:nvPr/>
        </p:nvSpPr>
        <p:spPr>
          <a:xfrm>
            <a:off x="1418491" y="4400979"/>
            <a:ext cx="623248" cy="369332"/>
          </a:xfrm>
          <a:prstGeom prst="rect">
            <a:avLst/>
          </a:prstGeom>
          <a:noFill/>
        </p:spPr>
        <p:txBody>
          <a:bodyPr wrap="none" rtlCol="0">
            <a:spAutoFit/>
          </a:bodyPr>
          <a:lstStyle/>
          <a:p>
            <a:r>
              <a:rPr lang="en-US" dirty="0">
                <a:solidFill>
                  <a:schemeClr val="bg1"/>
                </a:solidFill>
              </a:rPr>
              <a:t>anvil</a:t>
            </a:r>
          </a:p>
        </p:txBody>
      </p:sp>
      <p:sp>
        <p:nvSpPr>
          <p:cNvPr id="43" name="Down Arrow 42">
            <a:extLst>
              <a:ext uri="{FF2B5EF4-FFF2-40B4-BE49-F238E27FC236}">
                <a16:creationId xmlns:a16="http://schemas.microsoft.com/office/drawing/2014/main" id="{F30B506C-D27A-554B-8811-088E03210307}"/>
              </a:ext>
            </a:extLst>
          </p:cNvPr>
          <p:cNvSpPr/>
          <p:nvPr/>
        </p:nvSpPr>
        <p:spPr>
          <a:xfrm rot="10800000">
            <a:off x="3112475" y="4953608"/>
            <a:ext cx="375577" cy="492124"/>
          </a:xfrm>
          <a:prstGeom prst="downArrow">
            <a:avLst/>
          </a:prstGeom>
          <a:solidFill>
            <a:srgbClr val="FF4A4B">
              <a:alpha val="5881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8501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1C27-C120-824D-8D52-EDC3F7E73689}"/>
              </a:ext>
            </a:extLst>
          </p:cNvPr>
          <p:cNvSpPr>
            <a:spLocks noGrp="1"/>
          </p:cNvSpPr>
          <p:nvPr>
            <p:ph type="title"/>
          </p:nvPr>
        </p:nvSpPr>
        <p:spPr/>
        <p:txBody>
          <a:bodyPr/>
          <a:lstStyle/>
          <a:p>
            <a:r>
              <a:rPr lang="en-US" dirty="0"/>
              <a:t>What makes a storm?</a:t>
            </a:r>
          </a:p>
        </p:txBody>
      </p:sp>
      <p:grpSp>
        <p:nvGrpSpPr>
          <p:cNvPr id="10" name="Group 9">
            <a:extLst>
              <a:ext uri="{FF2B5EF4-FFF2-40B4-BE49-F238E27FC236}">
                <a16:creationId xmlns:a16="http://schemas.microsoft.com/office/drawing/2014/main" id="{2797D3B2-D6DE-224E-AD53-A5CC4138D5FE}"/>
              </a:ext>
            </a:extLst>
          </p:cNvPr>
          <p:cNvGrpSpPr/>
          <p:nvPr/>
        </p:nvGrpSpPr>
        <p:grpSpPr>
          <a:xfrm>
            <a:off x="6125481" y="692097"/>
            <a:ext cx="4376760" cy="4341056"/>
            <a:chOff x="9641093" y="3074930"/>
            <a:chExt cx="2158919" cy="2282476"/>
          </a:xfrm>
        </p:grpSpPr>
        <p:sp>
          <p:nvSpPr>
            <p:cNvPr id="11" name="Cloud 10">
              <a:extLst>
                <a:ext uri="{FF2B5EF4-FFF2-40B4-BE49-F238E27FC236}">
                  <a16:creationId xmlns:a16="http://schemas.microsoft.com/office/drawing/2014/main" id="{DE600E33-8232-0447-A06A-9FF9C5385353}"/>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F78464FC-6F46-D34B-B416-83D1A8B54003}"/>
                </a:ext>
              </a:extLst>
            </p:cNvPr>
            <p:cNvGrpSpPr/>
            <p:nvPr/>
          </p:nvGrpSpPr>
          <p:grpSpPr>
            <a:xfrm>
              <a:off x="9641093" y="3261314"/>
              <a:ext cx="2158919" cy="2096092"/>
              <a:chOff x="352095" y="1860911"/>
              <a:chExt cx="3556797" cy="3383751"/>
            </a:xfrm>
          </p:grpSpPr>
          <p:sp>
            <p:nvSpPr>
              <p:cNvPr id="13" name="Cloud 12">
                <a:extLst>
                  <a:ext uri="{FF2B5EF4-FFF2-40B4-BE49-F238E27FC236}">
                    <a16:creationId xmlns:a16="http://schemas.microsoft.com/office/drawing/2014/main" id="{DA9E8FF9-9B65-3747-89CC-79A223E3EFDB}"/>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F80F311C-5C07-9742-BDF4-3F2AE7C34BAE}"/>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79B087DD-A61E-3645-BEFE-96E876E6E02F}"/>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loud 15">
                <a:extLst>
                  <a:ext uri="{FF2B5EF4-FFF2-40B4-BE49-F238E27FC236}">
                    <a16:creationId xmlns:a16="http://schemas.microsoft.com/office/drawing/2014/main" id="{586A1CDE-6985-5A49-8BCF-E45F2E90D067}"/>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loud 16">
                <a:extLst>
                  <a:ext uri="{FF2B5EF4-FFF2-40B4-BE49-F238E27FC236}">
                    <a16:creationId xmlns:a16="http://schemas.microsoft.com/office/drawing/2014/main" id="{B7CC2ADD-F34D-974C-909D-166D09899573}"/>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loud 17">
                <a:extLst>
                  <a:ext uri="{FF2B5EF4-FFF2-40B4-BE49-F238E27FC236}">
                    <a16:creationId xmlns:a16="http://schemas.microsoft.com/office/drawing/2014/main" id="{0482124B-F648-DB44-B54E-51EB8306F02A}"/>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8" name="Down Arrow 27">
            <a:extLst>
              <a:ext uri="{FF2B5EF4-FFF2-40B4-BE49-F238E27FC236}">
                <a16:creationId xmlns:a16="http://schemas.microsoft.com/office/drawing/2014/main" id="{EE7DDF9C-8342-D34A-BE71-AEFEC7AAD451}"/>
              </a:ext>
            </a:extLst>
          </p:cNvPr>
          <p:cNvSpPr/>
          <p:nvPr/>
        </p:nvSpPr>
        <p:spPr>
          <a:xfrm rot="10800000">
            <a:off x="7703487" y="2277184"/>
            <a:ext cx="1080045" cy="1306352"/>
          </a:xfrm>
          <a:prstGeom prst="downArrow">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Down Arrow 36">
            <a:extLst>
              <a:ext uri="{FF2B5EF4-FFF2-40B4-BE49-F238E27FC236}">
                <a16:creationId xmlns:a16="http://schemas.microsoft.com/office/drawing/2014/main" id="{8CFAC38F-5589-B646-A005-C4AC8A5E6724}"/>
              </a:ext>
            </a:extLst>
          </p:cNvPr>
          <p:cNvSpPr/>
          <p:nvPr/>
        </p:nvSpPr>
        <p:spPr>
          <a:xfrm>
            <a:off x="7134525" y="2504122"/>
            <a:ext cx="335373" cy="937397"/>
          </a:xfrm>
          <a:prstGeom prst="downArrow">
            <a:avLst/>
          </a:prstGeom>
          <a:gradFill flip="none" rotWithShape="1">
            <a:gsLst>
              <a:gs pos="76000">
                <a:schemeClr val="accent1">
                  <a:lumMod val="60000"/>
                  <a:lumOff val="40000"/>
                </a:schemeClr>
              </a:gs>
              <a:gs pos="16000">
                <a:srgbClr val="FF4A4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09AF64C1-FB0A-7F4D-BAF1-667A19422156}"/>
              </a:ext>
            </a:extLst>
          </p:cNvPr>
          <p:cNvSpPr txBox="1"/>
          <p:nvPr/>
        </p:nvSpPr>
        <p:spPr>
          <a:xfrm>
            <a:off x="9040872" y="3101439"/>
            <a:ext cx="1533112" cy="369332"/>
          </a:xfrm>
          <a:prstGeom prst="rect">
            <a:avLst/>
          </a:prstGeom>
          <a:noFill/>
        </p:spPr>
        <p:txBody>
          <a:bodyPr wrap="none" rtlCol="0">
            <a:spAutoFit/>
          </a:bodyPr>
          <a:lstStyle/>
          <a:p>
            <a:r>
              <a:rPr lang="en-US" dirty="0">
                <a:solidFill>
                  <a:schemeClr val="bg1"/>
                </a:solidFill>
              </a:rPr>
              <a:t>Warm Updraft</a:t>
            </a:r>
          </a:p>
        </p:txBody>
      </p:sp>
      <p:sp>
        <p:nvSpPr>
          <p:cNvPr id="41" name="TextBox 40">
            <a:extLst>
              <a:ext uri="{FF2B5EF4-FFF2-40B4-BE49-F238E27FC236}">
                <a16:creationId xmlns:a16="http://schemas.microsoft.com/office/drawing/2014/main" id="{C8EA8C6D-6629-A541-8F04-9F883D8BB7D3}"/>
              </a:ext>
            </a:extLst>
          </p:cNvPr>
          <p:cNvSpPr txBox="1"/>
          <p:nvPr/>
        </p:nvSpPr>
        <p:spPr>
          <a:xfrm>
            <a:off x="-97000" y="4722190"/>
            <a:ext cx="7046246" cy="1754326"/>
          </a:xfrm>
          <a:prstGeom prst="rect">
            <a:avLst/>
          </a:prstGeom>
          <a:noFill/>
        </p:spPr>
        <p:txBody>
          <a:bodyPr wrap="square" rtlCol="0">
            <a:spAutoFit/>
          </a:bodyPr>
          <a:lstStyle/>
          <a:p>
            <a:pPr algn="ctr"/>
            <a:r>
              <a:rPr lang="en-US" dirty="0">
                <a:solidFill>
                  <a:schemeClr val="accent5">
                    <a:lumMod val="60000"/>
                    <a:lumOff val="40000"/>
                  </a:schemeClr>
                </a:solidFill>
              </a:rPr>
              <a:t>Zooming in on the updraft, here is where moisture is condensing into droplets, rising and freezing, sometimes remaining as supercooled water droplets (below freezing), riming, and accreting into graupel and hail.</a:t>
            </a:r>
          </a:p>
          <a:p>
            <a:pPr algn="ctr"/>
            <a:r>
              <a:rPr lang="en-US" dirty="0">
                <a:solidFill>
                  <a:schemeClr val="accent5">
                    <a:lumMod val="60000"/>
                    <a:lumOff val="40000"/>
                  </a:schemeClr>
                </a:solidFill>
              </a:rPr>
              <a:t>To make grow and sustain hail, develop lightning, and loft lots of precipitation, the updraft needs to be sufficiently strong. </a:t>
            </a:r>
          </a:p>
          <a:p>
            <a:pPr algn="ctr"/>
            <a:r>
              <a:rPr lang="en-US" dirty="0">
                <a:solidFill>
                  <a:schemeClr val="accent5">
                    <a:lumMod val="60000"/>
                    <a:lumOff val="40000"/>
                  </a:schemeClr>
                </a:solidFill>
              </a:rPr>
              <a:t>Strong turbulent updrafts also cause lots of particle collisions.</a:t>
            </a:r>
          </a:p>
        </p:txBody>
      </p:sp>
      <p:pic>
        <p:nvPicPr>
          <p:cNvPr id="70" name="Graphic 69" descr="Magnifying glass outline">
            <a:extLst>
              <a:ext uri="{FF2B5EF4-FFF2-40B4-BE49-F238E27FC236}">
                <a16:creationId xmlns:a16="http://schemas.microsoft.com/office/drawing/2014/main" id="{37A1BB31-28AB-A441-9BC9-134333EE13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94051">
            <a:off x="5872629" y="1050080"/>
            <a:ext cx="4872422" cy="4872422"/>
          </a:xfrm>
          <a:prstGeom prst="rect">
            <a:avLst/>
          </a:prstGeom>
        </p:spPr>
      </p:pic>
      <p:grpSp>
        <p:nvGrpSpPr>
          <p:cNvPr id="71" name="Group 70">
            <a:extLst>
              <a:ext uri="{FF2B5EF4-FFF2-40B4-BE49-F238E27FC236}">
                <a16:creationId xmlns:a16="http://schemas.microsoft.com/office/drawing/2014/main" id="{9F861381-41F9-8F4A-9C5E-30B32133B22D}"/>
              </a:ext>
            </a:extLst>
          </p:cNvPr>
          <p:cNvGrpSpPr/>
          <p:nvPr/>
        </p:nvGrpSpPr>
        <p:grpSpPr>
          <a:xfrm>
            <a:off x="234617" y="1551559"/>
            <a:ext cx="5543995" cy="2757602"/>
            <a:chOff x="424100" y="2902598"/>
            <a:chExt cx="4730236" cy="2193486"/>
          </a:xfrm>
        </p:grpSpPr>
        <p:sp>
          <p:nvSpPr>
            <p:cNvPr id="3" name="Rectangle 2">
              <a:extLst>
                <a:ext uri="{FF2B5EF4-FFF2-40B4-BE49-F238E27FC236}">
                  <a16:creationId xmlns:a16="http://schemas.microsoft.com/office/drawing/2014/main" id="{E3774D25-7C73-0348-95C4-EB54952DD947}"/>
                </a:ext>
              </a:extLst>
            </p:cNvPr>
            <p:cNvSpPr/>
            <p:nvPr/>
          </p:nvSpPr>
          <p:spPr>
            <a:xfrm>
              <a:off x="1274163" y="2914791"/>
              <a:ext cx="3163931" cy="2178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Cloud 41">
              <a:extLst>
                <a:ext uri="{FF2B5EF4-FFF2-40B4-BE49-F238E27FC236}">
                  <a16:creationId xmlns:a16="http://schemas.microsoft.com/office/drawing/2014/main" id="{1A10A2FF-461C-7146-AE24-8C5165316571}"/>
                </a:ext>
              </a:extLst>
            </p:cNvPr>
            <p:cNvSpPr/>
            <p:nvPr/>
          </p:nvSpPr>
          <p:spPr>
            <a:xfrm rot="5882921">
              <a:off x="344233" y="2982465"/>
              <a:ext cx="2193486" cy="2033751"/>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Cloud 42">
              <a:extLst>
                <a:ext uri="{FF2B5EF4-FFF2-40B4-BE49-F238E27FC236}">
                  <a16:creationId xmlns:a16="http://schemas.microsoft.com/office/drawing/2014/main" id="{2301A66D-CE01-4547-AA01-3544C1B78E9C}"/>
                </a:ext>
              </a:extLst>
            </p:cNvPr>
            <p:cNvSpPr/>
            <p:nvPr/>
          </p:nvSpPr>
          <p:spPr>
            <a:xfrm rot="8322844">
              <a:off x="3143102" y="2915253"/>
              <a:ext cx="2011234" cy="2072919"/>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C4EBF6DC-4B45-554D-BF42-5D25123CB29D}"/>
                </a:ext>
              </a:extLst>
            </p:cNvPr>
            <p:cNvSpPr/>
            <p:nvPr/>
          </p:nvSpPr>
          <p:spPr>
            <a:xfrm>
              <a:off x="1212922" y="4678519"/>
              <a:ext cx="308503" cy="166549"/>
            </a:xfrm>
            <a:prstGeom prst="ellipse">
              <a:avLst/>
            </a:prstGeom>
            <a:solidFill>
              <a:srgbClr val="76D6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879BE9C-EC01-5E4A-A98E-7F9711041F3D}"/>
                </a:ext>
              </a:extLst>
            </p:cNvPr>
            <p:cNvSpPr/>
            <p:nvPr/>
          </p:nvSpPr>
          <p:spPr>
            <a:xfrm>
              <a:off x="1622049" y="4866604"/>
              <a:ext cx="308503" cy="166549"/>
            </a:xfrm>
            <a:prstGeom prst="ellipse">
              <a:avLst/>
            </a:prstGeom>
            <a:solidFill>
              <a:srgbClr val="76D6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E42275F8-EB60-804D-ACB5-10B1216F6430}"/>
                </a:ext>
              </a:extLst>
            </p:cNvPr>
            <p:cNvSpPr/>
            <p:nvPr/>
          </p:nvSpPr>
          <p:spPr>
            <a:xfrm>
              <a:off x="2125408" y="4779435"/>
              <a:ext cx="308503" cy="166549"/>
            </a:xfrm>
            <a:prstGeom prst="ellipse">
              <a:avLst/>
            </a:prstGeom>
            <a:solidFill>
              <a:srgbClr val="76D6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4F7FA689-4B4E-A749-B78C-E3DD57C08DEE}"/>
                </a:ext>
              </a:extLst>
            </p:cNvPr>
            <p:cNvSpPr/>
            <p:nvPr/>
          </p:nvSpPr>
          <p:spPr>
            <a:xfrm>
              <a:off x="2750936" y="4667101"/>
              <a:ext cx="308503" cy="166549"/>
            </a:xfrm>
            <a:prstGeom prst="ellipse">
              <a:avLst/>
            </a:prstGeom>
            <a:solidFill>
              <a:srgbClr val="76D6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765D7A0C-2082-E341-AC34-0ACF1F2F8DDB}"/>
                </a:ext>
              </a:extLst>
            </p:cNvPr>
            <p:cNvSpPr/>
            <p:nvPr/>
          </p:nvSpPr>
          <p:spPr>
            <a:xfrm>
              <a:off x="3097675" y="4869594"/>
              <a:ext cx="308503" cy="166549"/>
            </a:xfrm>
            <a:prstGeom prst="ellipse">
              <a:avLst/>
            </a:prstGeom>
            <a:solidFill>
              <a:srgbClr val="76D6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1720A80-5DE0-2648-9373-AB61B25650E0}"/>
                </a:ext>
              </a:extLst>
            </p:cNvPr>
            <p:cNvSpPr/>
            <p:nvPr/>
          </p:nvSpPr>
          <p:spPr>
            <a:xfrm>
              <a:off x="3743033" y="4761793"/>
              <a:ext cx="308503" cy="166549"/>
            </a:xfrm>
            <a:prstGeom prst="ellipse">
              <a:avLst/>
            </a:prstGeom>
            <a:solidFill>
              <a:srgbClr val="76D6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F189B340-CA8B-244C-8249-BA2619C23B2F}"/>
                </a:ext>
              </a:extLst>
            </p:cNvPr>
            <p:cNvSpPr/>
            <p:nvPr/>
          </p:nvSpPr>
          <p:spPr>
            <a:xfrm>
              <a:off x="1898036" y="4488760"/>
              <a:ext cx="308503" cy="166549"/>
            </a:xfrm>
            <a:prstGeom prst="ellipse">
              <a:avLst/>
            </a:prstGeom>
            <a:solidFill>
              <a:srgbClr val="76D6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9013C94C-CB57-6F48-A859-9EAC6D7C914D}"/>
                </a:ext>
              </a:extLst>
            </p:cNvPr>
            <p:cNvSpPr/>
            <p:nvPr/>
          </p:nvSpPr>
          <p:spPr>
            <a:xfrm>
              <a:off x="1046090" y="3764960"/>
              <a:ext cx="81413" cy="725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3A269AEB-3A11-E44A-87FB-64EBD683BABF}"/>
                </a:ext>
              </a:extLst>
            </p:cNvPr>
            <p:cNvSpPr/>
            <p:nvPr/>
          </p:nvSpPr>
          <p:spPr>
            <a:xfrm>
              <a:off x="1400269" y="4116865"/>
              <a:ext cx="81413" cy="725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44E0D6F9-0A3B-874F-9A4A-1BBB19A46772}"/>
                </a:ext>
              </a:extLst>
            </p:cNvPr>
            <p:cNvSpPr/>
            <p:nvPr/>
          </p:nvSpPr>
          <p:spPr>
            <a:xfrm>
              <a:off x="1694604" y="3316093"/>
              <a:ext cx="81413" cy="725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A08DE035-A56F-CC40-A342-AB9ACFB05EC8}"/>
                </a:ext>
              </a:extLst>
            </p:cNvPr>
            <p:cNvSpPr/>
            <p:nvPr/>
          </p:nvSpPr>
          <p:spPr>
            <a:xfrm>
              <a:off x="2048206" y="3692429"/>
              <a:ext cx="81413" cy="725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318E69C-6476-904D-AE6A-2FC37DB198F2}"/>
                </a:ext>
              </a:extLst>
            </p:cNvPr>
            <p:cNvSpPr/>
            <p:nvPr/>
          </p:nvSpPr>
          <p:spPr>
            <a:xfrm>
              <a:off x="2482038" y="3996648"/>
              <a:ext cx="81413" cy="725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8CE19A94-61C2-D648-A0B7-0D52A144798F}"/>
                </a:ext>
              </a:extLst>
            </p:cNvPr>
            <p:cNvSpPr/>
            <p:nvPr/>
          </p:nvSpPr>
          <p:spPr>
            <a:xfrm>
              <a:off x="2941287" y="3470771"/>
              <a:ext cx="81413" cy="725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DE09747A-8057-4844-8D10-DF10C03CABD0}"/>
                </a:ext>
              </a:extLst>
            </p:cNvPr>
            <p:cNvSpPr/>
            <p:nvPr/>
          </p:nvSpPr>
          <p:spPr>
            <a:xfrm>
              <a:off x="3617681" y="4185123"/>
              <a:ext cx="81413" cy="725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6-Point Star 18">
              <a:extLst>
                <a:ext uri="{FF2B5EF4-FFF2-40B4-BE49-F238E27FC236}">
                  <a16:creationId xmlns:a16="http://schemas.microsoft.com/office/drawing/2014/main" id="{51B5942A-8AFD-3043-83B9-62A5A1FB633B}"/>
                </a:ext>
              </a:extLst>
            </p:cNvPr>
            <p:cNvSpPr/>
            <p:nvPr/>
          </p:nvSpPr>
          <p:spPr>
            <a:xfrm>
              <a:off x="2330850" y="3528781"/>
              <a:ext cx="244325" cy="296776"/>
            </a:xfrm>
            <a:prstGeom prst="star6">
              <a:avLst>
                <a:gd name="adj" fmla="val 8125"/>
                <a:gd name="hf" fmla="val 1154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6-Point Star 56">
              <a:extLst>
                <a:ext uri="{FF2B5EF4-FFF2-40B4-BE49-F238E27FC236}">
                  <a16:creationId xmlns:a16="http://schemas.microsoft.com/office/drawing/2014/main" id="{8EE39EB0-75B8-0F43-A5BD-1A73C13D6ACA}"/>
                </a:ext>
              </a:extLst>
            </p:cNvPr>
            <p:cNvSpPr/>
            <p:nvPr/>
          </p:nvSpPr>
          <p:spPr>
            <a:xfrm>
              <a:off x="1388848" y="3105451"/>
              <a:ext cx="244325" cy="296776"/>
            </a:xfrm>
            <a:prstGeom prst="star6">
              <a:avLst>
                <a:gd name="adj" fmla="val 8125"/>
                <a:gd name="hf" fmla="val 1154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6-Point Star 57">
              <a:extLst>
                <a:ext uri="{FF2B5EF4-FFF2-40B4-BE49-F238E27FC236}">
                  <a16:creationId xmlns:a16="http://schemas.microsoft.com/office/drawing/2014/main" id="{86D0E05C-4CE6-C743-BA0C-CF3DED558F39}"/>
                </a:ext>
              </a:extLst>
            </p:cNvPr>
            <p:cNvSpPr/>
            <p:nvPr/>
          </p:nvSpPr>
          <p:spPr>
            <a:xfrm>
              <a:off x="3062223" y="2953051"/>
              <a:ext cx="244325" cy="296776"/>
            </a:xfrm>
            <a:prstGeom prst="star6">
              <a:avLst>
                <a:gd name="adj" fmla="val 8125"/>
                <a:gd name="hf" fmla="val 1154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6-Point Star 58">
              <a:extLst>
                <a:ext uri="{FF2B5EF4-FFF2-40B4-BE49-F238E27FC236}">
                  <a16:creationId xmlns:a16="http://schemas.microsoft.com/office/drawing/2014/main" id="{6CFE9A0D-0EDF-7B4B-AF8F-216CA1B7ED1C}"/>
                </a:ext>
              </a:extLst>
            </p:cNvPr>
            <p:cNvSpPr/>
            <p:nvPr/>
          </p:nvSpPr>
          <p:spPr>
            <a:xfrm>
              <a:off x="4143797" y="3035927"/>
              <a:ext cx="244325" cy="296776"/>
            </a:xfrm>
            <a:prstGeom prst="star6">
              <a:avLst>
                <a:gd name="adj" fmla="val 8125"/>
                <a:gd name="hf" fmla="val 1154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6-Point Star 59">
              <a:extLst>
                <a:ext uri="{FF2B5EF4-FFF2-40B4-BE49-F238E27FC236}">
                  <a16:creationId xmlns:a16="http://schemas.microsoft.com/office/drawing/2014/main" id="{741AF45F-EF39-0C44-8992-E5C9E0ACE181}"/>
                </a:ext>
              </a:extLst>
            </p:cNvPr>
            <p:cNvSpPr/>
            <p:nvPr/>
          </p:nvSpPr>
          <p:spPr>
            <a:xfrm>
              <a:off x="4317619" y="3895278"/>
              <a:ext cx="244325" cy="296776"/>
            </a:xfrm>
            <a:prstGeom prst="star6">
              <a:avLst>
                <a:gd name="adj" fmla="val 8125"/>
                <a:gd name="hf" fmla="val 1154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C0E59D3-C025-7849-80D7-1487B0B847F8}"/>
                </a:ext>
              </a:extLst>
            </p:cNvPr>
            <p:cNvSpPr/>
            <p:nvPr/>
          </p:nvSpPr>
          <p:spPr>
            <a:xfrm>
              <a:off x="1214119" y="3528781"/>
              <a:ext cx="447066" cy="439225"/>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7AB7B2E-E4F2-1B48-B003-768E1923BFB6}"/>
                </a:ext>
              </a:extLst>
            </p:cNvPr>
            <p:cNvSpPr/>
            <p:nvPr/>
          </p:nvSpPr>
          <p:spPr>
            <a:xfrm>
              <a:off x="2529759" y="4139027"/>
              <a:ext cx="447066" cy="439225"/>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C6DB6AC9-6296-5A47-83CB-A2F3C6718D6F}"/>
                </a:ext>
              </a:extLst>
            </p:cNvPr>
            <p:cNvSpPr/>
            <p:nvPr/>
          </p:nvSpPr>
          <p:spPr>
            <a:xfrm>
              <a:off x="3579644" y="3200508"/>
              <a:ext cx="447066" cy="439225"/>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F48A9F0-ABE2-5F47-AEE7-F04100245A2E}"/>
                </a:ext>
              </a:extLst>
            </p:cNvPr>
            <p:cNvSpPr/>
            <p:nvPr/>
          </p:nvSpPr>
          <p:spPr>
            <a:xfrm>
              <a:off x="1742683" y="4178933"/>
              <a:ext cx="130683" cy="123758"/>
            </a:xfrm>
            <a:prstGeom prst="ellipse">
              <a:avLst/>
            </a:prstGeom>
            <a:solidFill>
              <a:schemeClr val="bg1"/>
            </a:solidFill>
            <a:ln>
              <a:solidFill>
                <a:srgbClr val="76D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FA91C932-441D-B544-A70A-32867078C42C}"/>
                </a:ext>
              </a:extLst>
            </p:cNvPr>
            <p:cNvSpPr/>
            <p:nvPr/>
          </p:nvSpPr>
          <p:spPr>
            <a:xfrm>
              <a:off x="2983859" y="3783545"/>
              <a:ext cx="130683" cy="123758"/>
            </a:xfrm>
            <a:prstGeom prst="ellipse">
              <a:avLst/>
            </a:prstGeom>
            <a:solidFill>
              <a:schemeClr val="bg1"/>
            </a:solidFill>
            <a:ln>
              <a:solidFill>
                <a:srgbClr val="76D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3A9CDF81-F8B8-C44D-A926-3D98592C30CC}"/>
                </a:ext>
              </a:extLst>
            </p:cNvPr>
            <p:cNvSpPr/>
            <p:nvPr/>
          </p:nvSpPr>
          <p:spPr>
            <a:xfrm>
              <a:off x="4025808" y="4419157"/>
              <a:ext cx="130683" cy="123758"/>
            </a:xfrm>
            <a:prstGeom prst="ellipse">
              <a:avLst/>
            </a:prstGeom>
            <a:solidFill>
              <a:schemeClr val="bg1"/>
            </a:solidFill>
            <a:ln>
              <a:solidFill>
                <a:srgbClr val="76D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3" name="Circular Arrow 92">
            <a:extLst>
              <a:ext uri="{FF2B5EF4-FFF2-40B4-BE49-F238E27FC236}">
                <a16:creationId xmlns:a16="http://schemas.microsoft.com/office/drawing/2014/main" id="{DDF0488E-2FF4-394E-BA2D-43C17CC49B3E}"/>
              </a:ext>
            </a:extLst>
          </p:cNvPr>
          <p:cNvSpPr/>
          <p:nvPr/>
        </p:nvSpPr>
        <p:spPr>
          <a:xfrm>
            <a:off x="4869132" y="3253555"/>
            <a:ext cx="499859" cy="681741"/>
          </a:xfrm>
          <a:prstGeom prst="circularArrow">
            <a:avLst>
              <a:gd name="adj1" fmla="val 5135"/>
              <a:gd name="adj2" fmla="val 1142319"/>
              <a:gd name="adj3" fmla="val 20604417"/>
              <a:gd name="adj4" fmla="val 4067871"/>
              <a:gd name="adj5" fmla="val 10653"/>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 name="Circular Arrow 94">
            <a:extLst>
              <a:ext uri="{FF2B5EF4-FFF2-40B4-BE49-F238E27FC236}">
                <a16:creationId xmlns:a16="http://schemas.microsoft.com/office/drawing/2014/main" id="{2B52EA99-470A-3947-9D64-A11F683BD14F}"/>
              </a:ext>
            </a:extLst>
          </p:cNvPr>
          <p:cNvSpPr/>
          <p:nvPr/>
        </p:nvSpPr>
        <p:spPr>
          <a:xfrm>
            <a:off x="5038684" y="2116663"/>
            <a:ext cx="499859" cy="681741"/>
          </a:xfrm>
          <a:prstGeom prst="circularArrow">
            <a:avLst>
              <a:gd name="adj1" fmla="val 5135"/>
              <a:gd name="adj2" fmla="val 1142319"/>
              <a:gd name="adj3" fmla="val 20604417"/>
              <a:gd name="adj4" fmla="val 4067871"/>
              <a:gd name="adj5" fmla="val 10653"/>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 name="Circular Arrow 95">
            <a:extLst>
              <a:ext uri="{FF2B5EF4-FFF2-40B4-BE49-F238E27FC236}">
                <a16:creationId xmlns:a16="http://schemas.microsoft.com/office/drawing/2014/main" id="{D8A38023-7632-4C40-B447-7B8DB6600808}"/>
              </a:ext>
            </a:extLst>
          </p:cNvPr>
          <p:cNvSpPr/>
          <p:nvPr/>
        </p:nvSpPr>
        <p:spPr>
          <a:xfrm>
            <a:off x="5434434" y="2890966"/>
            <a:ext cx="274033" cy="298796"/>
          </a:xfrm>
          <a:prstGeom prst="circularArrow">
            <a:avLst>
              <a:gd name="adj1" fmla="val 5135"/>
              <a:gd name="adj2" fmla="val 1142319"/>
              <a:gd name="adj3" fmla="val 20604417"/>
              <a:gd name="adj4" fmla="val 4067871"/>
              <a:gd name="adj5" fmla="val 10653"/>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9" name="Circular Arrow 128">
            <a:extLst>
              <a:ext uri="{FF2B5EF4-FFF2-40B4-BE49-F238E27FC236}">
                <a16:creationId xmlns:a16="http://schemas.microsoft.com/office/drawing/2014/main" id="{7B5EB460-D6E6-0848-BBA2-CB5DE2ACF036}"/>
              </a:ext>
            </a:extLst>
          </p:cNvPr>
          <p:cNvSpPr/>
          <p:nvPr/>
        </p:nvSpPr>
        <p:spPr>
          <a:xfrm flipH="1">
            <a:off x="583615" y="3021338"/>
            <a:ext cx="491448" cy="681741"/>
          </a:xfrm>
          <a:prstGeom prst="circularArrow">
            <a:avLst>
              <a:gd name="adj1" fmla="val 5135"/>
              <a:gd name="adj2" fmla="val 1142319"/>
              <a:gd name="adj3" fmla="val 20604417"/>
              <a:gd name="adj4" fmla="val 4067871"/>
              <a:gd name="adj5" fmla="val 10653"/>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Circular Arrow 129">
            <a:extLst>
              <a:ext uri="{FF2B5EF4-FFF2-40B4-BE49-F238E27FC236}">
                <a16:creationId xmlns:a16="http://schemas.microsoft.com/office/drawing/2014/main" id="{52E7558C-E24F-4A49-B4C3-6D1595358CB0}"/>
              </a:ext>
            </a:extLst>
          </p:cNvPr>
          <p:cNvSpPr/>
          <p:nvPr/>
        </p:nvSpPr>
        <p:spPr>
          <a:xfrm flipH="1">
            <a:off x="753167" y="1884446"/>
            <a:ext cx="491448" cy="681741"/>
          </a:xfrm>
          <a:prstGeom prst="circularArrow">
            <a:avLst>
              <a:gd name="adj1" fmla="val 5135"/>
              <a:gd name="adj2" fmla="val 1142319"/>
              <a:gd name="adj3" fmla="val 20604417"/>
              <a:gd name="adj4" fmla="val 4067871"/>
              <a:gd name="adj5" fmla="val 10653"/>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1" name="Circular Arrow 130">
            <a:extLst>
              <a:ext uri="{FF2B5EF4-FFF2-40B4-BE49-F238E27FC236}">
                <a16:creationId xmlns:a16="http://schemas.microsoft.com/office/drawing/2014/main" id="{56714D7F-789D-244E-B0DA-415AD1F4D520}"/>
              </a:ext>
            </a:extLst>
          </p:cNvPr>
          <p:cNvSpPr/>
          <p:nvPr/>
        </p:nvSpPr>
        <p:spPr>
          <a:xfrm flipH="1">
            <a:off x="354040" y="2687288"/>
            <a:ext cx="269422" cy="298796"/>
          </a:xfrm>
          <a:prstGeom prst="circularArrow">
            <a:avLst>
              <a:gd name="adj1" fmla="val 5135"/>
              <a:gd name="adj2" fmla="val 1142319"/>
              <a:gd name="adj3" fmla="val 20604417"/>
              <a:gd name="adj4" fmla="val 4067871"/>
              <a:gd name="adj5" fmla="val 10653"/>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859791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1C27-C120-824D-8D52-EDC3F7E73689}"/>
              </a:ext>
            </a:extLst>
          </p:cNvPr>
          <p:cNvSpPr>
            <a:spLocks noGrp="1"/>
          </p:cNvSpPr>
          <p:nvPr>
            <p:ph type="title"/>
          </p:nvPr>
        </p:nvSpPr>
        <p:spPr/>
        <p:txBody>
          <a:bodyPr/>
          <a:lstStyle/>
          <a:p>
            <a:r>
              <a:rPr lang="en-US" dirty="0"/>
              <a:t>What makes a storm?</a:t>
            </a:r>
          </a:p>
        </p:txBody>
      </p:sp>
      <p:grpSp>
        <p:nvGrpSpPr>
          <p:cNvPr id="10" name="Group 9">
            <a:extLst>
              <a:ext uri="{FF2B5EF4-FFF2-40B4-BE49-F238E27FC236}">
                <a16:creationId xmlns:a16="http://schemas.microsoft.com/office/drawing/2014/main" id="{2797D3B2-D6DE-224E-AD53-A5CC4138D5FE}"/>
              </a:ext>
            </a:extLst>
          </p:cNvPr>
          <p:cNvGrpSpPr/>
          <p:nvPr/>
        </p:nvGrpSpPr>
        <p:grpSpPr>
          <a:xfrm>
            <a:off x="6125481" y="692097"/>
            <a:ext cx="4376760" cy="4341056"/>
            <a:chOff x="9641093" y="3074930"/>
            <a:chExt cx="2158919" cy="2282476"/>
          </a:xfrm>
        </p:grpSpPr>
        <p:sp>
          <p:nvSpPr>
            <p:cNvPr id="11" name="Cloud 10">
              <a:extLst>
                <a:ext uri="{FF2B5EF4-FFF2-40B4-BE49-F238E27FC236}">
                  <a16:creationId xmlns:a16="http://schemas.microsoft.com/office/drawing/2014/main" id="{DE600E33-8232-0447-A06A-9FF9C5385353}"/>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F78464FC-6F46-D34B-B416-83D1A8B54003}"/>
                </a:ext>
              </a:extLst>
            </p:cNvPr>
            <p:cNvGrpSpPr/>
            <p:nvPr/>
          </p:nvGrpSpPr>
          <p:grpSpPr>
            <a:xfrm>
              <a:off x="9641093" y="3261314"/>
              <a:ext cx="2158919" cy="2096092"/>
              <a:chOff x="352095" y="1860911"/>
              <a:chExt cx="3556797" cy="3383751"/>
            </a:xfrm>
          </p:grpSpPr>
          <p:sp>
            <p:nvSpPr>
              <p:cNvPr id="13" name="Cloud 12">
                <a:extLst>
                  <a:ext uri="{FF2B5EF4-FFF2-40B4-BE49-F238E27FC236}">
                    <a16:creationId xmlns:a16="http://schemas.microsoft.com/office/drawing/2014/main" id="{DA9E8FF9-9B65-3747-89CC-79A223E3EFDB}"/>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F80F311C-5C07-9742-BDF4-3F2AE7C34BAE}"/>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79B087DD-A61E-3645-BEFE-96E876E6E02F}"/>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a:extLst>
                  <a:ext uri="{FF2B5EF4-FFF2-40B4-BE49-F238E27FC236}">
                    <a16:creationId xmlns:a16="http://schemas.microsoft.com/office/drawing/2014/main" id="{586A1CDE-6985-5A49-8BCF-E45F2E90D067}"/>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loud 16">
                <a:extLst>
                  <a:ext uri="{FF2B5EF4-FFF2-40B4-BE49-F238E27FC236}">
                    <a16:creationId xmlns:a16="http://schemas.microsoft.com/office/drawing/2014/main" id="{B7CC2ADD-F34D-974C-909D-166D09899573}"/>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loud 17">
                <a:extLst>
                  <a:ext uri="{FF2B5EF4-FFF2-40B4-BE49-F238E27FC236}">
                    <a16:creationId xmlns:a16="http://schemas.microsoft.com/office/drawing/2014/main" id="{0482124B-F648-DB44-B54E-51EB8306F02A}"/>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2" name="Circular Arrow 21">
            <a:extLst>
              <a:ext uri="{FF2B5EF4-FFF2-40B4-BE49-F238E27FC236}">
                <a16:creationId xmlns:a16="http://schemas.microsoft.com/office/drawing/2014/main" id="{1797FAF6-3277-7745-8C80-121F528B3168}"/>
              </a:ext>
            </a:extLst>
          </p:cNvPr>
          <p:cNvSpPr/>
          <p:nvPr/>
        </p:nvSpPr>
        <p:spPr>
          <a:xfrm rot="10800000" flipH="1" flipV="1">
            <a:off x="3949314" y="2726429"/>
            <a:ext cx="3011474" cy="2260147"/>
          </a:xfrm>
          <a:prstGeom prst="circularArrow">
            <a:avLst>
              <a:gd name="adj1" fmla="val 8230"/>
              <a:gd name="adj2" fmla="val 1142319"/>
              <a:gd name="adj3" fmla="val 20490793"/>
              <a:gd name="adj4" fmla="val 16964515"/>
              <a:gd name="adj5" fmla="val 907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ircular Arrow 24">
            <a:extLst>
              <a:ext uri="{FF2B5EF4-FFF2-40B4-BE49-F238E27FC236}">
                <a16:creationId xmlns:a16="http://schemas.microsoft.com/office/drawing/2014/main" id="{1ACEE7A6-79D2-8B41-A54D-779C7F3CD320}"/>
              </a:ext>
            </a:extLst>
          </p:cNvPr>
          <p:cNvSpPr/>
          <p:nvPr/>
        </p:nvSpPr>
        <p:spPr>
          <a:xfrm rot="11557522">
            <a:off x="8297143" y="2730838"/>
            <a:ext cx="4473442" cy="3499138"/>
          </a:xfrm>
          <a:prstGeom prst="circularArrow">
            <a:avLst>
              <a:gd name="adj1" fmla="val 6457"/>
              <a:gd name="adj2" fmla="val 712870"/>
              <a:gd name="adj3" fmla="val 20472214"/>
              <a:gd name="adj4" fmla="val 14470072"/>
              <a:gd name="adj5" fmla="val 9079"/>
            </a:avLst>
          </a:prstGeom>
          <a:solidFill>
            <a:srgbClr val="FF4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Circular Arrow 25">
            <a:extLst>
              <a:ext uri="{FF2B5EF4-FFF2-40B4-BE49-F238E27FC236}">
                <a16:creationId xmlns:a16="http://schemas.microsoft.com/office/drawing/2014/main" id="{1CB8375C-4E36-DF4E-B941-231D89117200}"/>
              </a:ext>
            </a:extLst>
          </p:cNvPr>
          <p:cNvSpPr/>
          <p:nvPr/>
        </p:nvSpPr>
        <p:spPr>
          <a:xfrm rot="16826004" flipH="1" flipV="1">
            <a:off x="5340056" y="4602040"/>
            <a:ext cx="1659163" cy="1738522"/>
          </a:xfrm>
          <a:prstGeom prst="circularArrow">
            <a:avLst>
              <a:gd name="adj1" fmla="val 8230"/>
              <a:gd name="adj2" fmla="val 1142319"/>
              <a:gd name="adj3" fmla="val 20490793"/>
              <a:gd name="adj4" fmla="val 15458256"/>
              <a:gd name="adj5" fmla="val 90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Circular Arrow 34">
            <a:extLst>
              <a:ext uri="{FF2B5EF4-FFF2-40B4-BE49-F238E27FC236}">
                <a16:creationId xmlns:a16="http://schemas.microsoft.com/office/drawing/2014/main" id="{E80CB959-A5C3-FC42-8F69-4AEBFB419281}"/>
              </a:ext>
            </a:extLst>
          </p:cNvPr>
          <p:cNvSpPr/>
          <p:nvPr/>
        </p:nvSpPr>
        <p:spPr>
          <a:xfrm rot="15486447" flipH="1">
            <a:off x="7794865" y="4508767"/>
            <a:ext cx="1659163" cy="1925070"/>
          </a:xfrm>
          <a:prstGeom prst="circularArrow">
            <a:avLst>
              <a:gd name="adj1" fmla="val 8230"/>
              <a:gd name="adj2" fmla="val 1142319"/>
              <a:gd name="adj3" fmla="val 20490793"/>
              <a:gd name="adj4" fmla="val 15458256"/>
              <a:gd name="adj5" fmla="val 90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Down Arrow 35">
            <a:extLst>
              <a:ext uri="{FF2B5EF4-FFF2-40B4-BE49-F238E27FC236}">
                <a16:creationId xmlns:a16="http://schemas.microsoft.com/office/drawing/2014/main" id="{B8958026-BF06-744A-862C-52BB57B2CC7D}"/>
              </a:ext>
            </a:extLst>
          </p:cNvPr>
          <p:cNvSpPr/>
          <p:nvPr/>
        </p:nvSpPr>
        <p:spPr>
          <a:xfrm>
            <a:off x="6930264" y="3996648"/>
            <a:ext cx="734757" cy="1150666"/>
          </a:xfrm>
          <a:prstGeom prst="downArrow">
            <a:avLst/>
          </a:prstGeom>
          <a:gradFill flip="none" rotWithShape="1">
            <a:gsLst>
              <a:gs pos="0">
                <a:srgbClr val="0070C0"/>
              </a:gs>
              <a:gs pos="74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Down Arrow 36">
            <a:extLst>
              <a:ext uri="{FF2B5EF4-FFF2-40B4-BE49-F238E27FC236}">
                <a16:creationId xmlns:a16="http://schemas.microsoft.com/office/drawing/2014/main" id="{8CFAC38F-5589-B646-A005-C4AC8A5E6724}"/>
              </a:ext>
            </a:extLst>
          </p:cNvPr>
          <p:cNvSpPr/>
          <p:nvPr/>
        </p:nvSpPr>
        <p:spPr>
          <a:xfrm>
            <a:off x="7091846" y="2671197"/>
            <a:ext cx="335373" cy="937397"/>
          </a:xfrm>
          <a:prstGeom prst="downArrow">
            <a:avLst/>
          </a:prstGeom>
          <a:gradFill flip="none" rotWithShape="1">
            <a:gsLst>
              <a:gs pos="76000">
                <a:schemeClr val="accent1">
                  <a:lumMod val="60000"/>
                  <a:lumOff val="40000"/>
                </a:schemeClr>
              </a:gs>
              <a:gs pos="16000">
                <a:srgbClr val="FF4A4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a16="http://schemas.microsoft.com/office/drawing/2014/main" id="{03B4CD88-489B-8F42-95A0-96E130AA52F0}"/>
              </a:ext>
            </a:extLst>
          </p:cNvPr>
          <p:cNvSpPr txBox="1"/>
          <p:nvPr/>
        </p:nvSpPr>
        <p:spPr>
          <a:xfrm>
            <a:off x="5345542" y="5010120"/>
            <a:ext cx="1662058" cy="369332"/>
          </a:xfrm>
          <a:prstGeom prst="rect">
            <a:avLst/>
          </a:prstGeom>
          <a:noFill/>
        </p:spPr>
        <p:txBody>
          <a:bodyPr wrap="none" rtlCol="0">
            <a:spAutoFit/>
          </a:bodyPr>
          <a:lstStyle/>
          <a:p>
            <a:r>
              <a:rPr lang="en-US" dirty="0">
                <a:solidFill>
                  <a:schemeClr val="bg1"/>
                </a:solidFill>
              </a:rPr>
              <a:t>Cool Downdraft</a:t>
            </a:r>
          </a:p>
        </p:txBody>
      </p:sp>
      <p:sp>
        <p:nvSpPr>
          <p:cNvPr id="3" name="TextBox 2">
            <a:extLst>
              <a:ext uri="{FF2B5EF4-FFF2-40B4-BE49-F238E27FC236}">
                <a16:creationId xmlns:a16="http://schemas.microsoft.com/office/drawing/2014/main" id="{9B2DD4EA-F0B3-5D4B-9392-8EC6D72FC009}"/>
              </a:ext>
            </a:extLst>
          </p:cNvPr>
          <p:cNvSpPr txBox="1"/>
          <p:nvPr/>
        </p:nvSpPr>
        <p:spPr>
          <a:xfrm>
            <a:off x="293155" y="2401254"/>
            <a:ext cx="5269368" cy="2585323"/>
          </a:xfrm>
          <a:prstGeom prst="rect">
            <a:avLst/>
          </a:prstGeom>
          <a:noFill/>
        </p:spPr>
        <p:txBody>
          <a:bodyPr wrap="square" rtlCol="0">
            <a:spAutoFit/>
          </a:bodyPr>
          <a:lstStyle/>
          <a:p>
            <a:pPr algn="ctr"/>
            <a:r>
              <a:rPr lang="en-US" dirty="0">
                <a:solidFill>
                  <a:schemeClr val="accent1">
                    <a:lumMod val="40000"/>
                    <a:lumOff val="60000"/>
                  </a:schemeClr>
                </a:solidFill>
              </a:rPr>
              <a:t>As precipitation (in this case, rain and hail) fall, evaporative cooling and cool inflow induce a downdraft, or sinking air. A strong downdraft can cause severe winds when it spreads out at the surface.</a:t>
            </a:r>
          </a:p>
          <a:p>
            <a:pPr algn="ctr"/>
            <a:endParaRPr lang="en-US" dirty="0">
              <a:solidFill>
                <a:schemeClr val="accent1">
                  <a:lumMod val="40000"/>
                  <a:lumOff val="60000"/>
                </a:schemeClr>
              </a:solidFill>
            </a:endParaRPr>
          </a:p>
          <a:p>
            <a:pPr algn="ctr"/>
            <a:r>
              <a:rPr lang="en-US" dirty="0">
                <a:solidFill>
                  <a:schemeClr val="accent1">
                    <a:lumMod val="40000"/>
                    <a:lumOff val="60000"/>
                  </a:schemeClr>
                </a:solidFill>
              </a:rPr>
              <a:t>Depending on the environmental setup and the wind shear, some thunderstorms can be sustained for long periods of time and cover long distances. </a:t>
            </a:r>
          </a:p>
          <a:p>
            <a:pPr algn="ctr"/>
            <a:endParaRPr lang="en-US" dirty="0">
              <a:solidFill>
                <a:schemeClr val="accent1">
                  <a:lumMod val="40000"/>
                  <a:lumOff val="60000"/>
                </a:schemeClr>
              </a:solidFill>
            </a:endParaRPr>
          </a:p>
        </p:txBody>
      </p:sp>
    </p:spTree>
    <p:extLst>
      <p:ext uri="{BB962C8B-B14F-4D97-AF65-F5344CB8AC3E}">
        <p14:creationId xmlns:p14="http://schemas.microsoft.com/office/powerpoint/2010/main" val="756901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52500" y="344114"/>
            <a:ext cx="10393680" cy="646331"/>
          </a:xfrm>
        </p:spPr>
        <p:txBody>
          <a:bodyPr>
            <a:normAutofit fontScale="90000"/>
          </a:bodyPr>
          <a:lstStyle/>
          <a:p>
            <a:r>
              <a:rPr lang="en-US" dirty="0"/>
              <a:t>Geostationary Visible and IR: Cloud top structure</a:t>
            </a:r>
          </a:p>
        </p:txBody>
      </p:sp>
      <p:pic>
        <p:nvPicPr>
          <p:cNvPr id="25" name="Picture 24">
            <a:extLst>
              <a:ext uri="{FF2B5EF4-FFF2-40B4-BE49-F238E27FC236}">
                <a16:creationId xmlns:a16="http://schemas.microsoft.com/office/drawing/2014/main" id="{18F0B15F-EA22-684B-BCF7-A49116B03506}"/>
              </a:ext>
            </a:extLst>
          </p:cNvPr>
          <p:cNvPicPr>
            <a:picLocks noChangeAspect="1"/>
          </p:cNvPicPr>
          <p:nvPr/>
        </p:nvPicPr>
        <p:blipFill>
          <a:blip r:embed="rId3"/>
          <a:stretch>
            <a:fillRect/>
          </a:stretch>
        </p:blipFill>
        <p:spPr>
          <a:xfrm>
            <a:off x="4449200" y="1094099"/>
            <a:ext cx="4749456" cy="3945701"/>
          </a:xfrm>
          <a:prstGeom prst="rect">
            <a:avLst/>
          </a:prstGeom>
        </p:spPr>
      </p:pic>
      <p:sp>
        <p:nvSpPr>
          <p:cNvPr id="28" name="TextBox 27">
            <a:extLst>
              <a:ext uri="{FF2B5EF4-FFF2-40B4-BE49-F238E27FC236}">
                <a16:creationId xmlns:a16="http://schemas.microsoft.com/office/drawing/2014/main" id="{E8FEE401-354D-304F-A44A-30546491CD00}"/>
              </a:ext>
            </a:extLst>
          </p:cNvPr>
          <p:cNvSpPr txBox="1"/>
          <p:nvPr/>
        </p:nvSpPr>
        <p:spPr>
          <a:xfrm>
            <a:off x="5054388" y="4992189"/>
            <a:ext cx="3001271" cy="276999"/>
          </a:xfrm>
          <a:prstGeom prst="rect">
            <a:avLst/>
          </a:prstGeom>
          <a:noFill/>
        </p:spPr>
        <p:txBody>
          <a:bodyPr wrap="none" rtlCol="0">
            <a:spAutoFit/>
          </a:bodyPr>
          <a:lstStyle/>
          <a:p>
            <a:r>
              <a:rPr lang="en-US" sz="1200" u="sng" dirty="0">
                <a:solidFill>
                  <a:schemeClr val="accent5">
                    <a:lumMod val="60000"/>
                    <a:lumOff val="40000"/>
                  </a:schemeClr>
                </a:solidFill>
              </a:rPr>
              <a:t>https://</a:t>
            </a:r>
            <a:r>
              <a:rPr lang="en-US" sz="1200" u="sng" dirty="0" err="1">
                <a:solidFill>
                  <a:schemeClr val="accent5">
                    <a:lumMod val="60000"/>
                    <a:lumOff val="40000"/>
                  </a:schemeClr>
                </a:solidFill>
              </a:rPr>
              <a:t>www.weather.gov</a:t>
            </a:r>
            <a:r>
              <a:rPr lang="en-US" sz="1200" u="sng" dirty="0">
                <a:solidFill>
                  <a:schemeClr val="accent5">
                    <a:lumMod val="60000"/>
                    <a:lumOff val="40000"/>
                  </a:schemeClr>
                </a:solidFill>
              </a:rPr>
              <a:t>/</a:t>
            </a:r>
            <a:r>
              <a:rPr lang="en-US" sz="1200" u="sng" dirty="0" err="1">
                <a:solidFill>
                  <a:schemeClr val="accent5">
                    <a:lumMod val="60000"/>
                    <a:lumOff val="40000"/>
                  </a:schemeClr>
                </a:solidFill>
              </a:rPr>
              <a:t>dmx</a:t>
            </a:r>
            <a:r>
              <a:rPr lang="en-US" sz="1200" u="sng" dirty="0">
                <a:solidFill>
                  <a:schemeClr val="accent5">
                    <a:lumMod val="60000"/>
                    <a:lumOff val="40000"/>
                  </a:schemeClr>
                </a:solidFill>
              </a:rPr>
              <a:t>/2020derecho</a:t>
            </a:r>
          </a:p>
        </p:txBody>
      </p:sp>
      <p:sp>
        <p:nvSpPr>
          <p:cNvPr id="24" name="TextBox 23">
            <a:extLst>
              <a:ext uri="{FF2B5EF4-FFF2-40B4-BE49-F238E27FC236}">
                <a16:creationId xmlns:a16="http://schemas.microsoft.com/office/drawing/2014/main" id="{65A21345-76EC-1841-B5DC-2D61C20FDADA}"/>
              </a:ext>
            </a:extLst>
          </p:cNvPr>
          <p:cNvSpPr txBox="1"/>
          <p:nvPr/>
        </p:nvSpPr>
        <p:spPr>
          <a:xfrm>
            <a:off x="4449200" y="5348897"/>
            <a:ext cx="6743011" cy="1477328"/>
          </a:xfrm>
          <a:prstGeom prst="rect">
            <a:avLst/>
          </a:prstGeom>
          <a:solidFill>
            <a:schemeClr val="tx1"/>
          </a:solidFill>
        </p:spPr>
        <p:txBody>
          <a:bodyPr wrap="square" rtlCol="0">
            <a:spAutoFit/>
          </a:bodyPr>
          <a:lstStyle/>
          <a:p>
            <a:pPr algn="ctr"/>
            <a:r>
              <a:rPr lang="en-US" dirty="0">
                <a:solidFill>
                  <a:schemeClr val="accent1">
                    <a:lumMod val="40000"/>
                    <a:lumOff val="60000"/>
                  </a:schemeClr>
                </a:solidFill>
              </a:rPr>
              <a:t>Clouds absorb IR radiation from below and emit it at their current temperature. If you know the temperature profile of the environment (from a weather balloon or reanalysis dataset), the IR “brightness temperature” of a cloud can indicate its height, and thereby the strength of the updraft. You can also observe overshooting tops.</a:t>
            </a:r>
          </a:p>
        </p:txBody>
      </p:sp>
      <p:pic>
        <p:nvPicPr>
          <p:cNvPr id="36" name="Picture 35" descr="A picture containing sky, outdoor, clouds, plane&#10;&#10;Description automatically generated">
            <a:extLst>
              <a:ext uri="{FF2B5EF4-FFF2-40B4-BE49-F238E27FC236}">
                <a16:creationId xmlns:a16="http://schemas.microsoft.com/office/drawing/2014/main" id="{3FEF6147-9822-4C4C-950E-D1CEDAA272E1}"/>
              </a:ext>
            </a:extLst>
          </p:cNvPr>
          <p:cNvPicPr>
            <a:picLocks noChangeAspect="1"/>
          </p:cNvPicPr>
          <p:nvPr/>
        </p:nvPicPr>
        <p:blipFill>
          <a:blip r:embed="rId4"/>
          <a:stretch>
            <a:fillRect/>
          </a:stretch>
        </p:blipFill>
        <p:spPr>
          <a:xfrm>
            <a:off x="9382197" y="1614474"/>
            <a:ext cx="2570317" cy="1917407"/>
          </a:xfrm>
          <a:prstGeom prst="rect">
            <a:avLst/>
          </a:prstGeom>
        </p:spPr>
      </p:pic>
      <p:sp>
        <p:nvSpPr>
          <p:cNvPr id="37" name="TextBox 36">
            <a:extLst>
              <a:ext uri="{FF2B5EF4-FFF2-40B4-BE49-F238E27FC236}">
                <a16:creationId xmlns:a16="http://schemas.microsoft.com/office/drawing/2014/main" id="{F932B137-A8D4-7642-9088-7D90BD697738}"/>
              </a:ext>
            </a:extLst>
          </p:cNvPr>
          <p:cNvSpPr txBox="1"/>
          <p:nvPr/>
        </p:nvSpPr>
        <p:spPr>
          <a:xfrm>
            <a:off x="9253514" y="3669478"/>
            <a:ext cx="2827681" cy="461665"/>
          </a:xfrm>
          <a:prstGeom prst="rect">
            <a:avLst/>
          </a:prstGeom>
          <a:noFill/>
        </p:spPr>
        <p:txBody>
          <a:bodyPr wrap="square" rtlCol="0">
            <a:spAutoFit/>
          </a:bodyPr>
          <a:lstStyle/>
          <a:p>
            <a:r>
              <a:rPr lang="en-US" sz="1200" dirty="0">
                <a:solidFill>
                  <a:schemeClr val="accent5">
                    <a:lumMod val="60000"/>
                    <a:lumOff val="40000"/>
                  </a:schemeClr>
                </a:solidFill>
              </a:rPr>
              <a:t>https://</a:t>
            </a:r>
            <a:r>
              <a:rPr lang="en-US" sz="1200" dirty="0" err="1">
                <a:solidFill>
                  <a:schemeClr val="accent5">
                    <a:lumMod val="60000"/>
                    <a:lumOff val="40000"/>
                  </a:schemeClr>
                </a:solidFill>
              </a:rPr>
              <a:t>earthobservatory.nasa.gov</a:t>
            </a:r>
            <a:r>
              <a:rPr lang="en-US" sz="1200" dirty="0">
                <a:solidFill>
                  <a:schemeClr val="accent5">
                    <a:lumMod val="60000"/>
                    <a:lumOff val="40000"/>
                  </a:schemeClr>
                </a:solidFill>
              </a:rPr>
              <a:t>/images/78101/the-anatomy-of-a-thunderstorm</a:t>
            </a:r>
          </a:p>
        </p:txBody>
      </p:sp>
      <p:sp>
        <p:nvSpPr>
          <p:cNvPr id="39" name="Left Brace 38">
            <a:extLst>
              <a:ext uri="{FF2B5EF4-FFF2-40B4-BE49-F238E27FC236}">
                <a16:creationId xmlns:a16="http://schemas.microsoft.com/office/drawing/2014/main" id="{E6965A87-3A45-D843-AFAB-F73D02799C83}"/>
              </a:ext>
            </a:extLst>
          </p:cNvPr>
          <p:cNvSpPr/>
          <p:nvPr/>
        </p:nvSpPr>
        <p:spPr>
          <a:xfrm>
            <a:off x="3857920" y="1190548"/>
            <a:ext cx="278423" cy="5136239"/>
          </a:xfrm>
          <a:prstGeom prst="leftBrace">
            <a:avLst>
              <a:gd name="adj1" fmla="val 55702"/>
              <a:gd name="adj2" fmla="val 1205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Lightning Bolt 3">
            <a:extLst>
              <a:ext uri="{FF2B5EF4-FFF2-40B4-BE49-F238E27FC236}">
                <a16:creationId xmlns:a16="http://schemas.microsoft.com/office/drawing/2014/main" id="{408889EE-4689-B6FD-74A0-00F8997DC351}"/>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0CCCDD9A-8DDD-AF28-33CA-62408FF8EC58}"/>
              </a:ext>
            </a:extLst>
          </p:cNvPr>
          <p:cNvGrpSpPr/>
          <p:nvPr/>
        </p:nvGrpSpPr>
        <p:grpSpPr>
          <a:xfrm>
            <a:off x="-43433" y="988342"/>
            <a:ext cx="3939829" cy="4236159"/>
            <a:chOff x="9641093" y="3074930"/>
            <a:chExt cx="2158919" cy="2282476"/>
          </a:xfrm>
        </p:grpSpPr>
        <p:sp>
          <p:nvSpPr>
            <p:cNvPr id="22" name="Cloud 21">
              <a:extLst>
                <a:ext uri="{FF2B5EF4-FFF2-40B4-BE49-F238E27FC236}">
                  <a16:creationId xmlns:a16="http://schemas.microsoft.com/office/drawing/2014/main" id="{D843AFC4-C099-6EBB-D569-16110145C471}"/>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E4F1D7D5-5721-398B-03C3-FE6798EAC8BB}"/>
                </a:ext>
              </a:extLst>
            </p:cNvPr>
            <p:cNvGrpSpPr/>
            <p:nvPr/>
          </p:nvGrpSpPr>
          <p:grpSpPr>
            <a:xfrm>
              <a:off x="9641093" y="3261314"/>
              <a:ext cx="2158919" cy="2096092"/>
              <a:chOff x="352095" y="1860911"/>
              <a:chExt cx="3556797" cy="3383751"/>
            </a:xfrm>
          </p:grpSpPr>
          <p:sp>
            <p:nvSpPr>
              <p:cNvPr id="27" name="Cloud 26">
                <a:extLst>
                  <a:ext uri="{FF2B5EF4-FFF2-40B4-BE49-F238E27FC236}">
                    <a16:creationId xmlns:a16="http://schemas.microsoft.com/office/drawing/2014/main" id="{A7D1A861-CD59-073C-098B-2ABA2F4470A8}"/>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loud 28">
                <a:extLst>
                  <a:ext uri="{FF2B5EF4-FFF2-40B4-BE49-F238E27FC236}">
                    <a16:creationId xmlns:a16="http://schemas.microsoft.com/office/drawing/2014/main" id="{F9049C65-5ACB-EDCA-3CAB-D76CA52666DC}"/>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loud 29">
                <a:extLst>
                  <a:ext uri="{FF2B5EF4-FFF2-40B4-BE49-F238E27FC236}">
                    <a16:creationId xmlns:a16="http://schemas.microsoft.com/office/drawing/2014/main" id="{9E981763-EA6D-5B6D-16E1-1A1D16F5696F}"/>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loud 30">
                <a:extLst>
                  <a:ext uri="{FF2B5EF4-FFF2-40B4-BE49-F238E27FC236}">
                    <a16:creationId xmlns:a16="http://schemas.microsoft.com/office/drawing/2014/main" id="{94D145FD-4785-89AA-0B51-DCB47C86AEEE}"/>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loud 31">
                <a:extLst>
                  <a:ext uri="{FF2B5EF4-FFF2-40B4-BE49-F238E27FC236}">
                    <a16:creationId xmlns:a16="http://schemas.microsoft.com/office/drawing/2014/main" id="{FF7462AB-247E-BD38-BD7C-0EE6BC063B96}"/>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533B9EC9-9FDF-2596-0C99-E08F1C286B4C}"/>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 name="Group 33">
            <a:extLst>
              <a:ext uri="{FF2B5EF4-FFF2-40B4-BE49-F238E27FC236}">
                <a16:creationId xmlns:a16="http://schemas.microsoft.com/office/drawing/2014/main" id="{0E215903-D980-EEA3-A6FE-640DE120FFA3}"/>
              </a:ext>
            </a:extLst>
          </p:cNvPr>
          <p:cNvGrpSpPr/>
          <p:nvPr/>
        </p:nvGrpSpPr>
        <p:grpSpPr>
          <a:xfrm>
            <a:off x="44854" y="5826209"/>
            <a:ext cx="3424070" cy="632157"/>
            <a:chOff x="447917" y="6369880"/>
            <a:chExt cx="3424070" cy="632157"/>
          </a:xfrm>
        </p:grpSpPr>
        <p:pic>
          <p:nvPicPr>
            <p:cNvPr id="35" name="Graphic 34" descr="Crops with solid fill">
              <a:extLst>
                <a:ext uri="{FF2B5EF4-FFF2-40B4-BE49-F238E27FC236}">
                  <a16:creationId xmlns:a16="http://schemas.microsoft.com/office/drawing/2014/main" id="{733FCEF0-F612-C841-F5DD-432C46F503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7917" y="6369880"/>
              <a:ext cx="632012" cy="632012"/>
            </a:xfrm>
            <a:prstGeom prst="rect">
              <a:avLst/>
            </a:prstGeom>
          </p:spPr>
        </p:pic>
        <p:pic>
          <p:nvPicPr>
            <p:cNvPr id="38" name="Graphic 37" descr="Crops with solid fill">
              <a:extLst>
                <a:ext uri="{FF2B5EF4-FFF2-40B4-BE49-F238E27FC236}">
                  <a16:creationId xmlns:a16="http://schemas.microsoft.com/office/drawing/2014/main" id="{49C9ABC0-3203-233D-A896-41F1A76087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2660" y="6369880"/>
              <a:ext cx="632012" cy="632012"/>
            </a:xfrm>
            <a:prstGeom prst="rect">
              <a:avLst/>
            </a:prstGeom>
          </p:spPr>
        </p:pic>
        <p:pic>
          <p:nvPicPr>
            <p:cNvPr id="41" name="Graphic 40" descr="Crops with solid fill">
              <a:extLst>
                <a:ext uri="{FF2B5EF4-FFF2-40B4-BE49-F238E27FC236}">
                  <a16:creationId xmlns:a16="http://schemas.microsoft.com/office/drawing/2014/main" id="{576A0349-C1D7-41FD-B205-89C65DF8A6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67433" y="6370025"/>
              <a:ext cx="632012" cy="632012"/>
            </a:xfrm>
            <a:prstGeom prst="rect">
              <a:avLst/>
            </a:prstGeom>
          </p:spPr>
        </p:pic>
        <p:pic>
          <p:nvPicPr>
            <p:cNvPr id="42" name="Graphic 41" descr="Crops with solid fill">
              <a:extLst>
                <a:ext uri="{FF2B5EF4-FFF2-40B4-BE49-F238E27FC236}">
                  <a16:creationId xmlns:a16="http://schemas.microsoft.com/office/drawing/2014/main" id="{80F9DBD8-96C2-6828-98A3-0164166F081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22176" y="6370025"/>
              <a:ext cx="632012" cy="632012"/>
            </a:xfrm>
            <a:prstGeom prst="rect">
              <a:avLst/>
            </a:prstGeom>
          </p:spPr>
        </p:pic>
        <p:pic>
          <p:nvPicPr>
            <p:cNvPr id="43" name="Graphic 42" descr="Crops with solid fill">
              <a:extLst>
                <a:ext uri="{FF2B5EF4-FFF2-40B4-BE49-F238E27FC236}">
                  <a16:creationId xmlns:a16="http://schemas.microsoft.com/office/drawing/2014/main" id="{94636E89-B345-67A7-9A36-940474FED2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85232" y="6370025"/>
              <a:ext cx="632012" cy="632012"/>
            </a:xfrm>
            <a:prstGeom prst="rect">
              <a:avLst/>
            </a:prstGeom>
          </p:spPr>
        </p:pic>
        <p:pic>
          <p:nvPicPr>
            <p:cNvPr id="44" name="Graphic 43" descr="Crops with solid fill">
              <a:extLst>
                <a:ext uri="{FF2B5EF4-FFF2-40B4-BE49-F238E27FC236}">
                  <a16:creationId xmlns:a16="http://schemas.microsoft.com/office/drawing/2014/main" id="{4595A834-1D1D-B887-499D-05A04DC5AF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39975" y="6370025"/>
              <a:ext cx="632012" cy="632012"/>
            </a:xfrm>
            <a:prstGeom prst="rect">
              <a:avLst/>
            </a:prstGeom>
          </p:spPr>
        </p:pic>
      </p:grpSp>
      <p:pic>
        <p:nvPicPr>
          <p:cNvPr id="45" name="Graphic 44" descr="Satellite with solid fill">
            <a:extLst>
              <a:ext uri="{FF2B5EF4-FFF2-40B4-BE49-F238E27FC236}">
                <a16:creationId xmlns:a16="http://schemas.microsoft.com/office/drawing/2014/main" id="{4E5B23FF-BB89-19DB-D311-B0C97E7EA20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6200000">
            <a:off x="15835" y="659278"/>
            <a:ext cx="764943" cy="764943"/>
          </a:xfrm>
          <a:prstGeom prst="rect">
            <a:avLst/>
          </a:prstGeom>
        </p:spPr>
      </p:pic>
    </p:spTree>
    <p:extLst>
      <p:ext uri="{BB962C8B-B14F-4D97-AF65-F5344CB8AC3E}">
        <p14:creationId xmlns:p14="http://schemas.microsoft.com/office/powerpoint/2010/main" val="328641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76323" y="354929"/>
            <a:ext cx="10393680" cy="788927"/>
          </a:xfrm>
        </p:spPr>
        <p:txBody>
          <a:bodyPr>
            <a:normAutofit fontScale="90000"/>
          </a:bodyPr>
          <a:lstStyle/>
          <a:p>
            <a:r>
              <a:rPr lang="en-US" dirty="0"/>
              <a:t>Geostationary Visible and IR: Cloud top structure</a:t>
            </a:r>
          </a:p>
        </p:txBody>
      </p:sp>
      <p:grpSp>
        <p:nvGrpSpPr>
          <p:cNvPr id="29" name="Group 28">
            <a:extLst>
              <a:ext uri="{FF2B5EF4-FFF2-40B4-BE49-F238E27FC236}">
                <a16:creationId xmlns:a16="http://schemas.microsoft.com/office/drawing/2014/main" id="{6349DCAD-5A9A-1640-9229-068F70B8D8FC}"/>
              </a:ext>
            </a:extLst>
          </p:cNvPr>
          <p:cNvGrpSpPr/>
          <p:nvPr/>
        </p:nvGrpSpPr>
        <p:grpSpPr>
          <a:xfrm>
            <a:off x="6119240" y="1480217"/>
            <a:ext cx="4617348" cy="4129062"/>
            <a:chOff x="12784754" y="10063427"/>
            <a:chExt cx="3314817" cy="2964277"/>
          </a:xfrm>
        </p:grpSpPr>
        <p:pic>
          <p:nvPicPr>
            <p:cNvPr id="32" name="Picture 9">
              <a:extLst>
                <a:ext uri="{FF2B5EF4-FFF2-40B4-BE49-F238E27FC236}">
                  <a16:creationId xmlns:a16="http://schemas.microsoft.com/office/drawing/2014/main" id="{A881A225-0A67-3D49-AD8C-7B11708C2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84754" y="10063427"/>
              <a:ext cx="3013353" cy="2964277"/>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0BBB8BEE-2D2B-564A-BEF0-54EAD2A14BF8}"/>
                </a:ext>
              </a:extLst>
            </p:cNvPr>
            <p:cNvSpPr txBox="1"/>
            <p:nvPr/>
          </p:nvSpPr>
          <p:spPr>
            <a:xfrm>
              <a:off x="14590978" y="12651747"/>
              <a:ext cx="1508593" cy="287241"/>
            </a:xfrm>
            <a:prstGeom prst="rect">
              <a:avLst/>
            </a:prstGeom>
            <a:noFill/>
          </p:spPr>
          <p:txBody>
            <a:bodyPr wrap="square" rtlCol="0">
              <a:spAutoFit/>
            </a:bodyPr>
            <a:lstStyle/>
            <a:p>
              <a:pPr algn="ctr"/>
              <a:r>
                <a:rPr lang="en-US" sz="2000" dirty="0">
                  <a:solidFill>
                    <a:schemeClr val="bg1"/>
                  </a:solidFill>
                  <a:latin typeface="Trebuchet MS" panose="020B0703020202090204" pitchFamily="34" charset="0"/>
                </a:rPr>
                <a:t>GOES-16 IR</a:t>
              </a:r>
            </a:p>
          </p:txBody>
        </p:sp>
      </p:grpSp>
      <p:sp>
        <p:nvSpPr>
          <p:cNvPr id="34" name="TextBox 33">
            <a:extLst>
              <a:ext uri="{FF2B5EF4-FFF2-40B4-BE49-F238E27FC236}">
                <a16:creationId xmlns:a16="http://schemas.microsoft.com/office/drawing/2014/main" id="{784C4BEA-75EB-B54B-843B-466D13CE0481}"/>
              </a:ext>
            </a:extLst>
          </p:cNvPr>
          <p:cNvSpPr txBox="1"/>
          <p:nvPr/>
        </p:nvSpPr>
        <p:spPr>
          <a:xfrm>
            <a:off x="4186722" y="3631933"/>
            <a:ext cx="1986441" cy="830997"/>
          </a:xfrm>
          <a:prstGeom prst="rect">
            <a:avLst/>
          </a:prstGeom>
          <a:noFill/>
        </p:spPr>
        <p:txBody>
          <a:bodyPr wrap="none" rtlCol="0">
            <a:spAutoFit/>
          </a:bodyPr>
          <a:lstStyle/>
          <a:p>
            <a:pPr algn="ctr"/>
            <a:r>
              <a:rPr lang="en-US" sz="2400" dirty="0">
                <a:solidFill>
                  <a:schemeClr val="bg1"/>
                </a:solidFill>
                <a:latin typeface="Trebuchet MS" panose="020B0703020202090204" pitchFamily="34" charset="0"/>
              </a:rPr>
              <a:t>Overshooting</a:t>
            </a:r>
          </a:p>
          <a:p>
            <a:pPr algn="ctr"/>
            <a:r>
              <a:rPr lang="en-US" sz="2400" dirty="0">
                <a:solidFill>
                  <a:schemeClr val="bg1"/>
                </a:solidFill>
                <a:latin typeface="Trebuchet MS" panose="020B0703020202090204" pitchFamily="34" charset="0"/>
              </a:rPr>
              <a:t>Top</a:t>
            </a:r>
          </a:p>
        </p:txBody>
      </p:sp>
      <p:sp>
        <p:nvSpPr>
          <p:cNvPr id="35" name="TextBox 34">
            <a:extLst>
              <a:ext uri="{FF2B5EF4-FFF2-40B4-BE49-F238E27FC236}">
                <a16:creationId xmlns:a16="http://schemas.microsoft.com/office/drawing/2014/main" id="{2F9362A3-9B46-114F-BE62-695BAD6A7B89}"/>
              </a:ext>
            </a:extLst>
          </p:cNvPr>
          <p:cNvSpPr txBox="1"/>
          <p:nvPr/>
        </p:nvSpPr>
        <p:spPr>
          <a:xfrm>
            <a:off x="10233989" y="1913925"/>
            <a:ext cx="2101381" cy="830997"/>
          </a:xfrm>
          <a:prstGeom prst="rect">
            <a:avLst/>
          </a:prstGeom>
          <a:noFill/>
        </p:spPr>
        <p:txBody>
          <a:bodyPr wrap="square" rtlCol="0">
            <a:spAutoFit/>
          </a:bodyPr>
          <a:lstStyle/>
          <a:p>
            <a:pPr algn="ctr"/>
            <a:r>
              <a:rPr lang="en-US" sz="2400" dirty="0">
                <a:solidFill>
                  <a:schemeClr val="bg1"/>
                </a:solidFill>
                <a:latin typeface="Trebuchet MS" panose="020B0703020202090204" pitchFamily="34" charset="0"/>
              </a:rPr>
              <a:t>Above anvil cirrus plume</a:t>
            </a:r>
          </a:p>
        </p:txBody>
      </p:sp>
      <p:sp>
        <p:nvSpPr>
          <p:cNvPr id="36" name="Right Arrow 35">
            <a:extLst>
              <a:ext uri="{FF2B5EF4-FFF2-40B4-BE49-F238E27FC236}">
                <a16:creationId xmlns:a16="http://schemas.microsoft.com/office/drawing/2014/main" id="{B96DBC38-6F7F-704A-88F1-AF9B1696DCB8}"/>
              </a:ext>
            </a:extLst>
          </p:cNvPr>
          <p:cNvSpPr/>
          <p:nvPr/>
        </p:nvSpPr>
        <p:spPr>
          <a:xfrm rot="20275119">
            <a:off x="5677873" y="3648015"/>
            <a:ext cx="2145075" cy="555194"/>
          </a:xfrm>
          <a:prstGeom prst="rightArrow">
            <a:avLst>
              <a:gd name="adj1" fmla="val 34733"/>
              <a:gd name="adj2" fmla="val 50000"/>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a:extLst>
              <a:ext uri="{FF2B5EF4-FFF2-40B4-BE49-F238E27FC236}">
                <a16:creationId xmlns:a16="http://schemas.microsoft.com/office/drawing/2014/main" id="{F3930AFF-CBC9-F64B-9181-57C8B5F4EA14}"/>
              </a:ext>
            </a:extLst>
          </p:cNvPr>
          <p:cNvSpPr/>
          <p:nvPr/>
        </p:nvSpPr>
        <p:spPr>
          <a:xfrm rot="9914390">
            <a:off x="8593457" y="2950281"/>
            <a:ext cx="2602261" cy="563140"/>
          </a:xfrm>
          <a:prstGeom prst="rightArrow">
            <a:avLst>
              <a:gd name="adj1" fmla="val 34340"/>
              <a:gd name="adj2" fmla="val 50000"/>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6FF71F12-3051-CD47-B413-0C5595318E59}"/>
              </a:ext>
            </a:extLst>
          </p:cNvPr>
          <p:cNvSpPr/>
          <p:nvPr/>
        </p:nvSpPr>
        <p:spPr>
          <a:xfrm rot="9914390">
            <a:off x="9234473" y="2534340"/>
            <a:ext cx="1107292" cy="439979"/>
          </a:xfrm>
          <a:prstGeom prst="rightArrow">
            <a:avLst>
              <a:gd name="adj1" fmla="val 40410"/>
              <a:gd name="adj2" fmla="val 50000"/>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A685469-E5CD-114E-AC27-48D4B39D0B1F}"/>
              </a:ext>
            </a:extLst>
          </p:cNvPr>
          <p:cNvSpPr txBox="1"/>
          <p:nvPr/>
        </p:nvSpPr>
        <p:spPr>
          <a:xfrm>
            <a:off x="4186722" y="5772598"/>
            <a:ext cx="7960424" cy="646331"/>
          </a:xfrm>
          <a:prstGeom prst="rect">
            <a:avLst/>
          </a:prstGeom>
          <a:noFill/>
        </p:spPr>
        <p:txBody>
          <a:bodyPr wrap="square" rtlCol="0">
            <a:spAutoFit/>
          </a:bodyPr>
          <a:lstStyle/>
          <a:p>
            <a:pPr algn="ctr"/>
            <a:r>
              <a:rPr lang="en-US" dirty="0">
                <a:solidFill>
                  <a:schemeClr val="accent1">
                    <a:lumMod val="40000"/>
                    <a:lumOff val="60000"/>
                  </a:schemeClr>
                </a:solidFill>
              </a:rPr>
              <a:t>Structures that indicate severe convection, like overshooting tops, and enhanced-V pattern, and above-anvil cirrus plumes can be identified in IR imagery.</a:t>
            </a:r>
          </a:p>
        </p:txBody>
      </p:sp>
      <p:sp>
        <p:nvSpPr>
          <p:cNvPr id="39" name="Left Brace 38">
            <a:extLst>
              <a:ext uri="{FF2B5EF4-FFF2-40B4-BE49-F238E27FC236}">
                <a16:creationId xmlns:a16="http://schemas.microsoft.com/office/drawing/2014/main" id="{EFD0283E-B4E7-AB47-85E0-BE3940C09C3F}"/>
              </a:ext>
            </a:extLst>
          </p:cNvPr>
          <p:cNvSpPr/>
          <p:nvPr/>
        </p:nvSpPr>
        <p:spPr>
          <a:xfrm>
            <a:off x="3857920" y="1190548"/>
            <a:ext cx="278423" cy="5136239"/>
          </a:xfrm>
          <a:prstGeom prst="leftBrace">
            <a:avLst>
              <a:gd name="adj1" fmla="val 55702"/>
              <a:gd name="adj2" fmla="val 1205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ightning Bolt 4">
            <a:extLst>
              <a:ext uri="{FF2B5EF4-FFF2-40B4-BE49-F238E27FC236}">
                <a16:creationId xmlns:a16="http://schemas.microsoft.com/office/drawing/2014/main" id="{D80B776A-E88D-52F3-D4E0-BD1372150A74}"/>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BC8DA4D4-0538-E9B2-880A-A5AA63978953}"/>
              </a:ext>
            </a:extLst>
          </p:cNvPr>
          <p:cNvGrpSpPr/>
          <p:nvPr/>
        </p:nvGrpSpPr>
        <p:grpSpPr>
          <a:xfrm>
            <a:off x="-43433" y="988342"/>
            <a:ext cx="3939829" cy="4236159"/>
            <a:chOff x="9641093" y="3074930"/>
            <a:chExt cx="2158919" cy="2282476"/>
          </a:xfrm>
        </p:grpSpPr>
        <p:sp>
          <p:nvSpPr>
            <p:cNvPr id="24" name="Cloud 23">
              <a:extLst>
                <a:ext uri="{FF2B5EF4-FFF2-40B4-BE49-F238E27FC236}">
                  <a16:creationId xmlns:a16="http://schemas.microsoft.com/office/drawing/2014/main" id="{92237B23-35D2-C3B6-A9B5-ABEE8E2FB0B5}"/>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CB1F2E0-C77E-987A-48B3-B0950CE55E89}"/>
                </a:ext>
              </a:extLst>
            </p:cNvPr>
            <p:cNvGrpSpPr/>
            <p:nvPr/>
          </p:nvGrpSpPr>
          <p:grpSpPr>
            <a:xfrm>
              <a:off x="9641093" y="3261314"/>
              <a:ext cx="2158919" cy="2096092"/>
              <a:chOff x="352095" y="1860911"/>
              <a:chExt cx="3556797" cy="3383751"/>
            </a:xfrm>
          </p:grpSpPr>
          <p:sp>
            <p:nvSpPr>
              <p:cNvPr id="26" name="Cloud 25">
                <a:extLst>
                  <a:ext uri="{FF2B5EF4-FFF2-40B4-BE49-F238E27FC236}">
                    <a16:creationId xmlns:a16="http://schemas.microsoft.com/office/drawing/2014/main" id="{7B57650A-2AEC-EE75-4C4F-8D27D934E8C4}"/>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loud 26">
                <a:extLst>
                  <a:ext uri="{FF2B5EF4-FFF2-40B4-BE49-F238E27FC236}">
                    <a16:creationId xmlns:a16="http://schemas.microsoft.com/office/drawing/2014/main" id="{264DE3EC-802F-C105-975A-7D166E27DA9C}"/>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loud 27">
                <a:extLst>
                  <a:ext uri="{FF2B5EF4-FFF2-40B4-BE49-F238E27FC236}">
                    <a16:creationId xmlns:a16="http://schemas.microsoft.com/office/drawing/2014/main" id="{70BB9260-7A19-8CC9-050E-D8D4BD4D3037}"/>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loud 29">
                <a:extLst>
                  <a:ext uri="{FF2B5EF4-FFF2-40B4-BE49-F238E27FC236}">
                    <a16:creationId xmlns:a16="http://schemas.microsoft.com/office/drawing/2014/main" id="{5E7DB0E6-7284-EBD3-CDE1-FA5BB6FCBCA4}"/>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loud 30">
                <a:extLst>
                  <a:ext uri="{FF2B5EF4-FFF2-40B4-BE49-F238E27FC236}">
                    <a16:creationId xmlns:a16="http://schemas.microsoft.com/office/drawing/2014/main" id="{3BEEE90C-0AFF-8214-222A-59EF70275DAE}"/>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loud 40">
                <a:extLst>
                  <a:ext uri="{FF2B5EF4-FFF2-40B4-BE49-F238E27FC236}">
                    <a16:creationId xmlns:a16="http://schemas.microsoft.com/office/drawing/2014/main" id="{996C73A3-6F91-168C-C489-F8A29390C7E1}"/>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2" name="Group 41">
            <a:extLst>
              <a:ext uri="{FF2B5EF4-FFF2-40B4-BE49-F238E27FC236}">
                <a16:creationId xmlns:a16="http://schemas.microsoft.com/office/drawing/2014/main" id="{25FD72FD-3BAC-61DF-1095-35C87B50F100}"/>
              </a:ext>
            </a:extLst>
          </p:cNvPr>
          <p:cNvGrpSpPr/>
          <p:nvPr/>
        </p:nvGrpSpPr>
        <p:grpSpPr>
          <a:xfrm>
            <a:off x="44854" y="5826209"/>
            <a:ext cx="3424070" cy="632157"/>
            <a:chOff x="447917" y="6369880"/>
            <a:chExt cx="3424070" cy="632157"/>
          </a:xfrm>
        </p:grpSpPr>
        <p:pic>
          <p:nvPicPr>
            <p:cNvPr id="43" name="Graphic 42" descr="Crops with solid fill">
              <a:extLst>
                <a:ext uri="{FF2B5EF4-FFF2-40B4-BE49-F238E27FC236}">
                  <a16:creationId xmlns:a16="http://schemas.microsoft.com/office/drawing/2014/main" id="{2BA3D502-ACDD-85D2-544A-79BA6ABCD6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7917" y="6369880"/>
              <a:ext cx="632012" cy="632012"/>
            </a:xfrm>
            <a:prstGeom prst="rect">
              <a:avLst/>
            </a:prstGeom>
          </p:spPr>
        </p:pic>
        <p:pic>
          <p:nvPicPr>
            <p:cNvPr id="44" name="Graphic 43" descr="Crops with solid fill">
              <a:extLst>
                <a:ext uri="{FF2B5EF4-FFF2-40B4-BE49-F238E27FC236}">
                  <a16:creationId xmlns:a16="http://schemas.microsoft.com/office/drawing/2014/main" id="{F2C8B3A0-EE6C-F5B1-4CA3-56AAF07B7A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660" y="6369880"/>
              <a:ext cx="632012" cy="632012"/>
            </a:xfrm>
            <a:prstGeom prst="rect">
              <a:avLst/>
            </a:prstGeom>
          </p:spPr>
        </p:pic>
        <p:pic>
          <p:nvPicPr>
            <p:cNvPr id="45" name="Graphic 44" descr="Crops with solid fill">
              <a:extLst>
                <a:ext uri="{FF2B5EF4-FFF2-40B4-BE49-F238E27FC236}">
                  <a16:creationId xmlns:a16="http://schemas.microsoft.com/office/drawing/2014/main" id="{43D18775-6379-C2EF-9F4F-AE480B1328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7433" y="6370025"/>
              <a:ext cx="632012" cy="632012"/>
            </a:xfrm>
            <a:prstGeom prst="rect">
              <a:avLst/>
            </a:prstGeom>
          </p:spPr>
        </p:pic>
        <p:pic>
          <p:nvPicPr>
            <p:cNvPr id="46" name="Graphic 45" descr="Crops with solid fill">
              <a:extLst>
                <a:ext uri="{FF2B5EF4-FFF2-40B4-BE49-F238E27FC236}">
                  <a16:creationId xmlns:a16="http://schemas.microsoft.com/office/drawing/2014/main" id="{515B4E35-CFD4-4AE2-0A44-14B0C97E10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22176" y="6370025"/>
              <a:ext cx="632012" cy="632012"/>
            </a:xfrm>
            <a:prstGeom prst="rect">
              <a:avLst/>
            </a:prstGeom>
          </p:spPr>
        </p:pic>
        <p:pic>
          <p:nvPicPr>
            <p:cNvPr id="47" name="Graphic 46" descr="Crops with solid fill">
              <a:extLst>
                <a:ext uri="{FF2B5EF4-FFF2-40B4-BE49-F238E27FC236}">
                  <a16:creationId xmlns:a16="http://schemas.microsoft.com/office/drawing/2014/main" id="{D98679B6-12D4-163F-4552-8713951CC8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5232" y="6370025"/>
              <a:ext cx="632012" cy="632012"/>
            </a:xfrm>
            <a:prstGeom prst="rect">
              <a:avLst/>
            </a:prstGeom>
          </p:spPr>
        </p:pic>
        <p:pic>
          <p:nvPicPr>
            <p:cNvPr id="48" name="Graphic 47" descr="Crops with solid fill">
              <a:extLst>
                <a:ext uri="{FF2B5EF4-FFF2-40B4-BE49-F238E27FC236}">
                  <a16:creationId xmlns:a16="http://schemas.microsoft.com/office/drawing/2014/main" id="{42532FF6-06EF-C8A3-A77B-30C4F46B7E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9975" y="6370025"/>
              <a:ext cx="632012" cy="632012"/>
            </a:xfrm>
            <a:prstGeom prst="rect">
              <a:avLst/>
            </a:prstGeom>
          </p:spPr>
        </p:pic>
      </p:grpSp>
      <p:pic>
        <p:nvPicPr>
          <p:cNvPr id="49" name="Graphic 48" descr="Satellite with solid fill">
            <a:extLst>
              <a:ext uri="{FF2B5EF4-FFF2-40B4-BE49-F238E27FC236}">
                <a16:creationId xmlns:a16="http://schemas.microsoft.com/office/drawing/2014/main" id="{D27FFBEE-C028-0B19-C40C-94C3B5DC3E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15835" y="659278"/>
            <a:ext cx="764943" cy="764943"/>
          </a:xfrm>
          <a:prstGeom prst="rect">
            <a:avLst/>
          </a:prstGeom>
        </p:spPr>
      </p:pic>
    </p:spTree>
    <p:extLst>
      <p:ext uri="{BB962C8B-B14F-4D97-AF65-F5344CB8AC3E}">
        <p14:creationId xmlns:p14="http://schemas.microsoft.com/office/powerpoint/2010/main" val="158608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76323" y="354929"/>
            <a:ext cx="10393680" cy="788927"/>
          </a:xfrm>
        </p:spPr>
        <p:txBody>
          <a:bodyPr>
            <a:normAutofit fontScale="90000"/>
          </a:bodyPr>
          <a:lstStyle/>
          <a:p>
            <a:r>
              <a:rPr lang="en-US" dirty="0"/>
              <a:t>Geostationary Visible and IR: Cloud top structure</a:t>
            </a:r>
          </a:p>
        </p:txBody>
      </p:sp>
      <p:grpSp>
        <p:nvGrpSpPr>
          <p:cNvPr id="29" name="Group 28">
            <a:extLst>
              <a:ext uri="{FF2B5EF4-FFF2-40B4-BE49-F238E27FC236}">
                <a16:creationId xmlns:a16="http://schemas.microsoft.com/office/drawing/2014/main" id="{6349DCAD-5A9A-1640-9229-068F70B8D8FC}"/>
              </a:ext>
            </a:extLst>
          </p:cNvPr>
          <p:cNvGrpSpPr/>
          <p:nvPr/>
        </p:nvGrpSpPr>
        <p:grpSpPr>
          <a:xfrm>
            <a:off x="6119240" y="1480217"/>
            <a:ext cx="4617348" cy="4129062"/>
            <a:chOff x="12784754" y="10063427"/>
            <a:chExt cx="3314817" cy="2964277"/>
          </a:xfrm>
        </p:grpSpPr>
        <p:pic>
          <p:nvPicPr>
            <p:cNvPr id="32" name="Picture 9">
              <a:extLst>
                <a:ext uri="{FF2B5EF4-FFF2-40B4-BE49-F238E27FC236}">
                  <a16:creationId xmlns:a16="http://schemas.microsoft.com/office/drawing/2014/main" id="{A881A225-0A67-3D49-AD8C-7B11708C2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84754" y="10063427"/>
              <a:ext cx="3013353" cy="2964277"/>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0BBB8BEE-2D2B-564A-BEF0-54EAD2A14BF8}"/>
                </a:ext>
              </a:extLst>
            </p:cNvPr>
            <p:cNvSpPr txBox="1"/>
            <p:nvPr/>
          </p:nvSpPr>
          <p:spPr>
            <a:xfrm>
              <a:off x="14590978" y="12651747"/>
              <a:ext cx="1508593" cy="287241"/>
            </a:xfrm>
            <a:prstGeom prst="rect">
              <a:avLst/>
            </a:prstGeom>
            <a:noFill/>
          </p:spPr>
          <p:txBody>
            <a:bodyPr wrap="square" rtlCol="0">
              <a:spAutoFit/>
            </a:bodyPr>
            <a:lstStyle/>
            <a:p>
              <a:pPr algn="ctr"/>
              <a:r>
                <a:rPr lang="en-US" sz="2000" dirty="0">
                  <a:solidFill>
                    <a:schemeClr val="bg1"/>
                  </a:solidFill>
                  <a:latin typeface="Trebuchet MS" panose="020B0703020202090204" pitchFamily="34" charset="0"/>
                </a:rPr>
                <a:t>GOES-16 IR</a:t>
              </a:r>
            </a:p>
          </p:txBody>
        </p:sp>
      </p:grpSp>
      <p:sp>
        <p:nvSpPr>
          <p:cNvPr id="34" name="TextBox 33">
            <a:extLst>
              <a:ext uri="{FF2B5EF4-FFF2-40B4-BE49-F238E27FC236}">
                <a16:creationId xmlns:a16="http://schemas.microsoft.com/office/drawing/2014/main" id="{784C4BEA-75EB-B54B-843B-466D13CE0481}"/>
              </a:ext>
            </a:extLst>
          </p:cNvPr>
          <p:cNvSpPr txBox="1"/>
          <p:nvPr/>
        </p:nvSpPr>
        <p:spPr>
          <a:xfrm>
            <a:off x="4186722" y="3631933"/>
            <a:ext cx="1986441" cy="830997"/>
          </a:xfrm>
          <a:prstGeom prst="rect">
            <a:avLst/>
          </a:prstGeom>
          <a:noFill/>
        </p:spPr>
        <p:txBody>
          <a:bodyPr wrap="none" rtlCol="0">
            <a:spAutoFit/>
          </a:bodyPr>
          <a:lstStyle/>
          <a:p>
            <a:pPr algn="ctr"/>
            <a:r>
              <a:rPr lang="en-US" sz="2400" dirty="0">
                <a:solidFill>
                  <a:schemeClr val="bg1"/>
                </a:solidFill>
                <a:latin typeface="Trebuchet MS" panose="020B0703020202090204" pitchFamily="34" charset="0"/>
              </a:rPr>
              <a:t>Overshooting</a:t>
            </a:r>
          </a:p>
          <a:p>
            <a:pPr algn="ctr"/>
            <a:r>
              <a:rPr lang="en-US" sz="2400" dirty="0">
                <a:solidFill>
                  <a:schemeClr val="bg1"/>
                </a:solidFill>
                <a:latin typeface="Trebuchet MS" panose="020B0703020202090204" pitchFamily="34" charset="0"/>
              </a:rPr>
              <a:t>Top</a:t>
            </a:r>
          </a:p>
        </p:txBody>
      </p:sp>
      <p:sp>
        <p:nvSpPr>
          <p:cNvPr id="35" name="TextBox 34">
            <a:extLst>
              <a:ext uri="{FF2B5EF4-FFF2-40B4-BE49-F238E27FC236}">
                <a16:creationId xmlns:a16="http://schemas.microsoft.com/office/drawing/2014/main" id="{2F9362A3-9B46-114F-BE62-695BAD6A7B89}"/>
              </a:ext>
            </a:extLst>
          </p:cNvPr>
          <p:cNvSpPr txBox="1"/>
          <p:nvPr/>
        </p:nvSpPr>
        <p:spPr>
          <a:xfrm>
            <a:off x="10233989" y="1913925"/>
            <a:ext cx="2101381" cy="830997"/>
          </a:xfrm>
          <a:prstGeom prst="rect">
            <a:avLst/>
          </a:prstGeom>
          <a:noFill/>
        </p:spPr>
        <p:txBody>
          <a:bodyPr wrap="square" rtlCol="0">
            <a:spAutoFit/>
          </a:bodyPr>
          <a:lstStyle/>
          <a:p>
            <a:pPr algn="ctr"/>
            <a:r>
              <a:rPr lang="en-US" sz="2400" dirty="0">
                <a:solidFill>
                  <a:schemeClr val="bg1"/>
                </a:solidFill>
                <a:latin typeface="Trebuchet MS" panose="020B0703020202090204" pitchFamily="34" charset="0"/>
              </a:rPr>
              <a:t>Above anvil cirrus plume</a:t>
            </a:r>
          </a:p>
        </p:txBody>
      </p:sp>
      <p:sp>
        <p:nvSpPr>
          <p:cNvPr id="36" name="Right Arrow 35">
            <a:extLst>
              <a:ext uri="{FF2B5EF4-FFF2-40B4-BE49-F238E27FC236}">
                <a16:creationId xmlns:a16="http://schemas.microsoft.com/office/drawing/2014/main" id="{B96DBC38-6F7F-704A-88F1-AF9B1696DCB8}"/>
              </a:ext>
            </a:extLst>
          </p:cNvPr>
          <p:cNvSpPr/>
          <p:nvPr/>
        </p:nvSpPr>
        <p:spPr>
          <a:xfrm rot="20275119">
            <a:off x="5677873" y="3648015"/>
            <a:ext cx="2145075" cy="555194"/>
          </a:xfrm>
          <a:prstGeom prst="rightArrow">
            <a:avLst>
              <a:gd name="adj1" fmla="val 34733"/>
              <a:gd name="adj2" fmla="val 50000"/>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a:extLst>
              <a:ext uri="{FF2B5EF4-FFF2-40B4-BE49-F238E27FC236}">
                <a16:creationId xmlns:a16="http://schemas.microsoft.com/office/drawing/2014/main" id="{F3930AFF-CBC9-F64B-9181-57C8B5F4EA14}"/>
              </a:ext>
            </a:extLst>
          </p:cNvPr>
          <p:cNvSpPr/>
          <p:nvPr/>
        </p:nvSpPr>
        <p:spPr>
          <a:xfrm rot="9914390">
            <a:off x="8593457" y="2950281"/>
            <a:ext cx="2602261" cy="563140"/>
          </a:xfrm>
          <a:prstGeom prst="rightArrow">
            <a:avLst>
              <a:gd name="adj1" fmla="val 34340"/>
              <a:gd name="adj2" fmla="val 50000"/>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6FF71F12-3051-CD47-B413-0C5595318E59}"/>
              </a:ext>
            </a:extLst>
          </p:cNvPr>
          <p:cNvSpPr/>
          <p:nvPr/>
        </p:nvSpPr>
        <p:spPr>
          <a:xfrm rot="9914390">
            <a:off x="9234473" y="2534340"/>
            <a:ext cx="1107292" cy="439979"/>
          </a:xfrm>
          <a:prstGeom prst="rightArrow">
            <a:avLst>
              <a:gd name="adj1" fmla="val 40410"/>
              <a:gd name="adj2" fmla="val 50000"/>
            </a:avLst>
          </a:prstGeom>
          <a:solidFill>
            <a:srgbClr val="00F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A685469-E5CD-114E-AC27-48D4B39D0B1F}"/>
              </a:ext>
            </a:extLst>
          </p:cNvPr>
          <p:cNvSpPr txBox="1"/>
          <p:nvPr/>
        </p:nvSpPr>
        <p:spPr>
          <a:xfrm>
            <a:off x="4237741" y="5649868"/>
            <a:ext cx="7960424" cy="646331"/>
          </a:xfrm>
          <a:prstGeom prst="rect">
            <a:avLst/>
          </a:prstGeom>
          <a:noFill/>
        </p:spPr>
        <p:txBody>
          <a:bodyPr wrap="square" rtlCol="0">
            <a:spAutoFit/>
          </a:bodyPr>
          <a:lstStyle/>
          <a:p>
            <a:pPr algn="ctr"/>
            <a:r>
              <a:rPr lang="en-US" dirty="0">
                <a:solidFill>
                  <a:schemeClr val="accent1">
                    <a:lumMod val="40000"/>
                    <a:lumOff val="60000"/>
                  </a:schemeClr>
                </a:solidFill>
              </a:rPr>
              <a:t>For quick views of GOES Imagery:</a:t>
            </a:r>
            <a:br>
              <a:rPr lang="en-US" dirty="0">
                <a:solidFill>
                  <a:schemeClr val="accent1">
                    <a:lumMod val="40000"/>
                    <a:lumOff val="60000"/>
                  </a:schemeClr>
                </a:solidFill>
              </a:rPr>
            </a:br>
            <a:r>
              <a:rPr lang="en-US" dirty="0">
                <a:solidFill>
                  <a:schemeClr val="accent1">
                    <a:lumMod val="40000"/>
                    <a:lumOff val="60000"/>
                  </a:schemeClr>
                </a:solidFill>
              </a:rPr>
              <a:t>https://</a:t>
            </a:r>
            <a:r>
              <a:rPr lang="en-US" dirty="0" err="1">
                <a:solidFill>
                  <a:schemeClr val="accent1">
                    <a:lumMod val="40000"/>
                    <a:lumOff val="60000"/>
                  </a:schemeClr>
                </a:solidFill>
              </a:rPr>
              <a:t>weather.ndc.nasa.gov</a:t>
            </a:r>
            <a:r>
              <a:rPr lang="en-US" dirty="0">
                <a:solidFill>
                  <a:schemeClr val="accent1">
                    <a:lumMod val="40000"/>
                    <a:lumOff val="60000"/>
                  </a:schemeClr>
                </a:solidFill>
              </a:rPr>
              <a:t>/sport/viewer</a:t>
            </a:r>
          </a:p>
        </p:txBody>
      </p:sp>
      <p:sp>
        <p:nvSpPr>
          <p:cNvPr id="39" name="Left Brace 38">
            <a:extLst>
              <a:ext uri="{FF2B5EF4-FFF2-40B4-BE49-F238E27FC236}">
                <a16:creationId xmlns:a16="http://schemas.microsoft.com/office/drawing/2014/main" id="{EFD0283E-B4E7-AB47-85E0-BE3940C09C3F}"/>
              </a:ext>
            </a:extLst>
          </p:cNvPr>
          <p:cNvSpPr/>
          <p:nvPr/>
        </p:nvSpPr>
        <p:spPr>
          <a:xfrm>
            <a:off x="3857920" y="1190548"/>
            <a:ext cx="278423" cy="5136239"/>
          </a:xfrm>
          <a:prstGeom prst="leftBrace">
            <a:avLst>
              <a:gd name="adj1" fmla="val 55702"/>
              <a:gd name="adj2" fmla="val 1205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ightning Bolt 4">
            <a:extLst>
              <a:ext uri="{FF2B5EF4-FFF2-40B4-BE49-F238E27FC236}">
                <a16:creationId xmlns:a16="http://schemas.microsoft.com/office/drawing/2014/main" id="{D80B776A-E88D-52F3-D4E0-BD1372150A74}"/>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BC8DA4D4-0538-E9B2-880A-A5AA63978953}"/>
              </a:ext>
            </a:extLst>
          </p:cNvPr>
          <p:cNvGrpSpPr/>
          <p:nvPr/>
        </p:nvGrpSpPr>
        <p:grpSpPr>
          <a:xfrm>
            <a:off x="-43433" y="988342"/>
            <a:ext cx="3939829" cy="4236159"/>
            <a:chOff x="9641093" y="3074930"/>
            <a:chExt cx="2158919" cy="2282476"/>
          </a:xfrm>
        </p:grpSpPr>
        <p:sp>
          <p:nvSpPr>
            <p:cNvPr id="24" name="Cloud 23">
              <a:extLst>
                <a:ext uri="{FF2B5EF4-FFF2-40B4-BE49-F238E27FC236}">
                  <a16:creationId xmlns:a16="http://schemas.microsoft.com/office/drawing/2014/main" id="{92237B23-35D2-C3B6-A9B5-ABEE8E2FB0B5}"/>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CB1F2E0-C77E-987A-48B3-B0950CE55E89}"/>
                </a:ext>
              </a:extLst>
            </p:cNvPr>
            <p:cNvGrpSpPr/>
            <p:nvPr/>
          </p:nvGrpSpPr>
          <p:grpSpPr>
            <a:xfrm>
              <a:off x="9641093" y="3261314"/>
              <a:ext cx="2158919" cy="2096092"/>
              <a:chOff x="352095" y="1860911"/>
              <a:chExt cx="3556797" cy="3383751"/>
            </a:xfrm>
          </p:grpSpPr>
          <p:sp>
            <p:nvSpPr>
              <p:cNvPr id="26" name="Cloud 25">
                <a:extLst>
                  <a:ext uri="{FF2B5EF4-FFF2-40B4-BE49-F238E27FC236}">
                    <a16:creationId xmlns:a16="http://schemas.microsoft.com/office/drawing/2014/main" id="{7B57650A-2AEC-EE75-4C4F-8D27D934E8C4}"/>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loud 26">
                <a:extLst>
                  <a:ext uri="{FF2B5EF4-FFF2-40B4-BE49-F238E27FC236}">
                    <a16:creationId xmlns:a16="http://schemas.microsoft.com/office/drawing/2014/main" id="{264DE3EC-802F-C105-975A-7D166E27DA9C}"/>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loud 27">
                <a:extLst>
                  <a:ext uri="{FF2B5EF4-FFF2-40B4-BE49-F238E27FC236}">
                    <a16:creationId xmlns:a16="http://schemas.microsoft.com/office/drawing/2014/main" id="{70BB9260-7A19-8CC9-050E-D8D4BD4D3037}"/>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loud 29">
                <a:extLst>
                  <a:ext uri="{FF2B5EF4-FFF2-40B4-BE49-F238E27FC236}">
                    <a16:creationId xmlns:a16="http://schemas.microsoft.com/office/drawing/2014/main" id="{5E7DB0E6-7284-EBD3-CDE1-FA5BB6FCBCA4}"/>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loud 30">
                <a:extLst>
                  <a:ext uri="{FF2B5EF4-FFF2-40B4-BE49-F238E27FC236}">
                    <a16:creationId xmlns:a16="http://schemas.microsoft.com/office/drawing/2014/main" id="{3BEEE90C-0AFF-8214-222A-59EF70275DAE}"/>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loud 40">
                <a:extLst>
                  <a:ext uri="{FF2B5EF4-FFF2-40B4-BE49-F238E27FC236}">
                    <a16:creationId xmlns:a16="http://schemas.microsoft.com/office/drawing/2014/main" id="{996C73A3-6F91-168C-C489-F8A29390C7E1}"/>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2" name="Group 41">
            <a:extLst>
              <a:ext uri="{FF2B5EF4-FFF2-40B4-BE49-F238E27FC236}">
                <a16:creationId xmlns:a16="http://schemas.microsoft.com/office/drawing/2014/main" id="{25FD72FD-3BAC-61DF-1095-35C87B50F100}"/>
              </a:ext>
            </a:extLst>
          </p:cNvPr>
          <p:cNvGrpSpPr/>
          <p:nvPr/>
        </p:nvGrpSpPr>
        <p:grpSpPr>
          <a:xfrm>
            <a:off x="44854" y="5826209"/>
            <a:ext cx="3424070" cy="632157"/>
            <a:chOff x="447917" y="6369880"/>
            <a:chExt cx="3424070" cy="632157"/>
          </a:xfrm>
        </p:grpSpPr>
        <p:pic>
          <p:nvPicPr>
            <p:cNvPr id="43" name="Graphic 42" descr="Crops with solid fill">
              <a:extLst>
                <a:ext uri="{FF2B5EF4-FFF2-40B4-BE49-F238E27FC236}">
                  <a16:creationId xmlns:a16="http://schemas.microsoft.com/office/drawing/2014/main" id="{2BA3D502-ACDD-85D2-544A-79BA6ABCD6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7917" y="6369880"/>
              <a:ext cx="632012" cy="632012"/>
            </a:xfrm>
            <a:prstGeom prst="rect">
              <a:avLst/>
            </a:prstGeom>
          </p:spPr>
        </p:pic>
        <p:pic>
          <p:nvPicPr>
            <p:cNvPr id="44" name="Graphic 43" descr="Crops with solid fill">
              <a:extLst>
                <a:ext uri="{FF2B5EF4-FFF2-40B4-BE49-F238E27FC236}">
                  <a16:creationId xmlns:a16="http://schemas.microsoft.com/office/drawing/2014/main" id="{F2C8B3A0-EE6C-F5B1-4CA3-56AAF07B7A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660" y="6369880"/>
              <a:ext cx="632012" cy="632012"/>
            </a:xfrm>
            <a:prstGeom prst="rect">
              <a:avLst/>
            </a:prstGeom>
          </p:spPr>
        </p:pic>
        <p:pic>
          <p:nvPicPr>
            <p:cNvPr id="45" name="Graphic 44" descr="Crops with solid fill">
              <a:extLst>
                <a:ext uri="{FF2B5EF4-FFF2-40B4-BE49-F238E27FC236}">
                  <a16:creationId xmlns:a16="http://schemas.microsoft.com/office/drawing/2014/main" id="{43D18775-6379-C2EF-9F4F-AE480B1328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7433" y="6370025"/>
              <a:ext cx="632012" cy="632012"/>
            </a:xfrm>
            <a:prstGeom prst="rect">
              <a:avLst/>
            </a:prstGeom>
          </p:spPr>
        </p:pic>
        <p:pic>
          <p:nvPicPr>
            <p:cNvPr id="46" name="Graphic 45" descr="Crops with solid fill">
              <a:extLst>
                <a:ext uri="{FF2B5EF4-FFF2-40B4-BE49-F238E27FC236}">
                  <a16:creationId xmlns:a16="http://schemas.microsoft.com/office/drawing/2014/main" id="{515B4E35-CFD4-4AE2-0A44-14B0C97E10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22176" y="6370025"/>
              <a:ext cx="632012" cy="632012"/>
            </a:xfrm>
            <a:prstGeom prst="rect">
              <a:avLst/>
            </a:prstGeom>
          </p:spPr>
        </p:pic>
        <p:pic>
          <p:nvPicPr>
            <p:cNvPr id="47" name="Graphic 46" descr="Crops with solid fill">
              <a:extLst>
                <a:ext uri="{FF2B5EF4-FFF2-40B4-BE49-F238E27FC236}">
                  <a16:creationId xmlns:a16="http://schemas.microsoft.com/office/drawing/2014/main" id="{D98679B6-12D4-163F-4552-8713951CC8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5232" y="6370025"/>
              <a:ext cx="632012" cy="632012"/>
            </a:xfrm>
            <a:prstGeom prst="rect">
              <a:avLst/>
            </a:prstGeom>
          </p:spPr>
        </p:pic>
        <p:pic>
          <p:nvPicPr>
            <p:cNvPr id="48" name="Graphic 47" descr="Crops with solid fill">
              <a:extLst>
                <a:ext uri="{FF2B5EF4-FFF2-40B4-BE49-F238E27FC236}">
                  <a16:creationId xmlns:a16="http://schemas.microsoft.com/office/drawing/2014/main" id="{42532FF6-06EF-C8A3-A77B-30C4F46B7E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9975" y="6370025"/>
              <a:ext cx="632012" cy="632012"/>
            </a:xfrm>
            <a:prstGeom prst="rect">
              <a:avLst/>
            </a:prstGeom>
          </p:spPr>
        </p:pic>
      </p:grpSp>
      <p:pic>
        <p:nvPicPr>
          <p:cNvPr id="49" name="Graphic 48" descr="Satellite with solid fill">
            <a:extLst>
              <a:ext uri="{FF2B5EF4-FFF2-40B4-BE49-F238E27FC236}">
                <a16:creationId xmlns:a16="http://schemas.microsoft.com/office/drawing/2014/main" id="{D27FFBEE-C028-0B19-C40C-94C3B5DC3E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15835" y="659278"/>
            <a:ext cx="764943" cy="764943"/>
          </a:xfrm>
          <a:prstGeom prst="rect">
            <a:avLst/>
          </a:prstGeom>
        </p:spPr>
      </p:pic>
    </p:spTree>
    <p:extLst>
      <p:ext uri="{BB962C8B-B14F-4D97-AF65-F5344CB8AC3E}">
        <p14:creationId xmlns:p14="http://schemas.microsoft.com/office/powerpoint/2010/main" val="9717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99048" y="374365"/>
            <a:ext cx="10393680" cy="646331"/>
          </a:xfrm>
        </p:spPr>
        <p:txBody>
          <a:bodyPr>
            <a:normAutofit fontScale="90000"/>
          </a:bodyPr>
          <a:lstStyle/>
          <a:p>
            <a:r>
              <a:rPr lang="en-US" b="1" dirty="0"/>
              <a:t>Thunderstorm Electrification: Lightning</a:t>
            </a:r>
          </a:p>
        </p:txBody>
      </p:sp>
      <p:pic>
        <p:nvPicPr>
          <p:cNvPr id="4" name="Picture 3">
            <a:extLst>
              <a:ext uri="{FF2B5EF4-FFF2-40B4-BE49-F238E27FC236}">
                <a16:creationId xmlns:a16="http://schemas.microsoft.com/office/drawing/2014/main" id="{777DA39B-CB27-AF44-B084-FED76488612F}"/>
              </a:ext>
            </a:extLst>
          </p:cNvPr>
          <p:cNvPicPr>
            <a:picLocks noChangeAspect="1"/>
          </p:cNvPicPr>
          <p:nvPr/>
        </p:nvPicPr>
        <p:blipFill>
          <a:blip r:embed="rId3"/>
          <a:stretch>
            <a:fillRect/>
          </a:stretch>
        </p:blipFill>
        <p:spPr>
          <a:xfrm>
            <a:off x="4565377" y="1342648"/>
            <a:ext cx="7210863" cy="4057312"/>
          </a:xfrm>
          <a:prstGeom prst="rect">
            <a:avLst/>
          </a:prstGeom>
        </p:spPr>
      </p:pic>
      <p:sp>
        <p:nvSpPr>
          <p:cNvPr id="26" name="TextBox 25">
            <a:extLst>
              <a:ext uri="{FF2B5EF4-FFF2-40B4-BE49-F238E27FC236}">
                <a16:creationId xmlns:a16="http://schemas.microsoft.com/office/drawing/2014/main" id="{7449DFF0-130A-8644-884E-6B068D79A23B}"/>
              </a:ext>
            </a:extLst>
          </p:cNvPr>
          <p:cNvSpPr txBox="1"/>
          <p:nvPr/>
        </p:nvSpPr>
        <p:spPr>
          <a:xfrm>
            <a:off x="5483822" y="5762302"/>
            <a:ext cx="5720156" cy="369332"/>
          </a:xfrm>
          <a:prstGeom prst="rect">
            <a:avLst/>
          </a:prstGeom>
          <a:noFill/>
        </p:spPr>
        <p:txBody>
          <a:bodyPr wrap="none" rtlCol="0">
            <a:spAutoFit/>
          </a:bodyPr>
          <a:lstStyle/>
          <a:p>
            <a:r>
              <a:rPr lang="en-US" dirty="0">
                <a:solidFill>
                  <a:schemeClr val="accent1">
                    <a:lumMod val="40000"/>
                    <a:lumOff val="60000"/>
                  </a:schemeClr>
                </a:solidFill>
              </a:rPr>
              <a:t>GOES visible imagery with lightning flashes superimposed</a:t>
            </a:r>
          </a:p>
        </p:txBody>
      </p:sp>
      <p:sp>
        <p:nvSpPr>
          <p:cNvPr id="29" name="TextBox 28">
            <a:extLst>
              <a:ext uri="{FF2B5EF4-FFF2-40B4-BE49-F238E27FC236}">
                <a16:creationId xmlns:a16="http://schemas.microsoft.com/office/drawing/2014/main" id="{6EB6D290-F949-264C-89D7-DBD3C1AD85C3}"/>
              </a:ext>
            </a:extLst>
          </p:cNvPr>
          <p:cNvSpPr txBox="1"/>
          <p:nvPr/>
        </p:nvSpPr>
        <p:spPr>
          <a:xfrm>
            <a:off x="5295072" y="5406706"/>
            <a:ext cx="6097656" cy="276999"/>
          </a:xfrm>
          <a:prstGeom prst="rect">
            <a:avLst/>
          </a:prstGeom>
          <a:noFill/>
        </p:spPr>
        <p:txBody>
          <a:bodyPr wrap="square">
            <a:spAutoFit/>
          </a:bodyPr>
          <a:lstStyle/>
          <a:p>
            <a:r>
              <a:rPr lang="en-US" sz="1200" dirty="0">
                <a:solidFill>
                  <a:schemeClr val="accent5">
                    <a:lumMod val="60000"/>
                    <a:lumOff val="40000"/>
                  </a:schemeClr>
                </a:solidFill>
              </a:rPr>
              <a:t>https://</a:t>
            </a:r>
            <a:r>
              <a:rPr lang="en-US" sz="1200" dirty="0" err="1">
                <a:solidFill>
                  <a:schemeClr val="accent5">
                    <a:lumMod val="60000"/>
                    <a:lumOff val="40000"/>
                  </a:schemeClr>
                </a:solidFill>
              </a:rPr>
              <a:t>www.nesdis.noaa.gov</a:t>
            </a:r>
            <a:r>
              <a:rPr lang="en-US" sz="1200" dirty="0">
                <a:solidFill>
                  <a:schemeClr val="accent5">
                    <a:lumMod val="60000"/>
                    <a:lumOff val="40000"/>
                  </a:schemeClr>
                </a:solidFill>
              </a:rPr>
              <a:t>/news/day-2020-goes-east-watches-derecho-slam-the-midwest</a:t>
            </a:r>
          </a:p>
        </p:txBody>
      </p:sp>
      <p:sp>
        <p:nvSpPr>
          <p:cNvPr id="30" name="Left Brace 29">
            <a:extLst>
              <a:ext uri="{FF2B5EF4-FFF2-40B4-BE49-F238E27FC236}">
                <a16:creationId xmlns:a16="http://schemas.microsoft.com/office/drawing/2014/main" id="{8C064DA8-4AFC-9A4F-83BD-0BB80B1157DD}"/>
              </a:ext>
            </a:extLst>
          </p:cNvPr>
          <p:cNvSpPr/>
          <p:nvPr/>
        </p:nvSpPr>
        <p:spPr>
          <a:xfrm>
            <a:off x="3857920" y="1190548"/>
            <a:ext cx="278423" cy="5165801"/>
          </a:xfrm>
          <a:prstGeom prst="leftBrace">
            <a:avLst>
              <a:gd name="adj1" fmla="val 55702"/>
              <a:gd name="adj2" fmla="val 34302"/>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ightning Bolt 23">
            <a:extLst>
              <a:ext uri="{FF2B5EF4-FFF2-40B4-BE49-F238E27FC236}">
                <a16:creationId xmlns:a16="http://schemas.microsoft.com/office/drawing/2014/main" id="{9F893856-FBF5-B46F-F969-7E263FF892C8}"/>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A18464BB-4D46-AD9B-AA5A-5FDA5A4E38C2}"/>
              </a:ext>
            </a:extLst>
          </p:cNvPr>
          <p:cNvGrpSpPr/>
          <p:nvPr/>
        </p:nvGrpSpPr>
        <p:grpSpPr>
          <a:xfrm>
            <a:off x="-43433" y="988342"/>
            <a:ext cx="3939829" cy="4236159"/>
            <a:chOff x="9641093" y="3074930"/>
            <a:chExt cx="2158919" cy="2282476"/>
          </a:xfrm>
        </p:grpSpPr>
        <p:sp>
          <p:nvSpPr>
            <p:cNvPr id="27" name="Cloud 26">
              <a:extLst>
                <a:ext uri="{FF2B5EF4-FFF2-40B4-BE49-F238E27FC236}">
                  <a16:creationId xmlns:a16="http://schemas.microsoft.com/office/drawing/2014/main" id="{0C0490E7-68B7-5F4E-FD75-789A2C229411}"/>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C6A8938A-CC49-FE79-67C5-346FF4F7CA48}"/>
                </a:ext>
              </a:extLst>
            </p:cNvPr>
            <p:cNvGrpSpPr/>
            <p:nvPr/>
          </p:nvGrpSpPr>
          <p:grpSpPr>
            <a:xfrm>
              <a:off x="9641093" y="3261314"/>
              <a:ext cx="2158919" cy="2096092"/>
              <a:chOff x="352095" y="1860911"/>
              <a:chExt cx="3556797" cy="3383751"/>
            </a:xfrm>
          </p:grpSpPr>
          <p:sp>
            <p:nvSpPr>
              <p:cNvPr id="31" name="Cloud 30">
                <a:extLst>
                  <a:ext uri="{FF2B5EF4-FFF2-40B4-BE49-F238E27FC236}">
                    <a16:creationId xmlns:a16="http://schemas.microsoft.com/office/drawing/2014/main" id="{8916B208-FE2F-65EE-F809-58019877FAA7}"/>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loud 31">
                <a:extLst>
                  <a:ext uri="{FF2B5EF4-FFF2-40B4-BE49-F238E27FC236}">
                    <a16:creationId xmlns:a16="http://schemas.microsoft.com/office/drawing/2014/main" id="{A570886E-B063-5DFF-A45B-D7EF5B32142C}"/>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8EA4BDE4-75DC-9550-9896-B5DD537E4899}"/>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loud 33">
                <a:extLst>
                  <a:ext uri="{FF2B5EF4-FFF2-40B4-BE49-F238E27FC236}">
                    <a16:creationId xmlns:a16="http://schemas.microsoft.com/office/drawing/2014/main" id="{CD6127D7-0B6C-B88F-E04D-7D39B3FBF939}"/>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loud 34">
                <a:extLst>
                  <a:ext uri="{FF2B5EF4-FFF2-40B4-BE49-F238E27FC236}">
                    <a16:creationId xmlns:a16="http://schemas.microsoft.com/office/drawing/2014/main" id="{9238E78B-9ECB-4023-2EE7-54DED2CBD236}"/>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loud 35">
                <a:extLst>
                  <a:ext uri="{FF2B5EF4-FFF2-40B4-BE49-F238E27FC236}">
                    <a16:creationId xmlns:a16="http://schemas.microsoft.com/office/drawing/2014/main" id="{64752D7C-E37E-75A3-7B1B-74B6C444CC5C}"/>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7" name="Group 36">
            <a:extLst>
              <a:ext uri="{FF2B5EF4-FFF2-40B4-BE49-F238E27FC236}">
                <a16:creationId xmlns:a16="http://schemas.microsoft.com/office/drawing/2014/main" id="{B548B1A4-215C-0D69-B964-5714A850820A}"/>
              </a:ext>
            </a:extLst>
          </p:cNvPr>
          <p:cNvGrpSpPr/>
          <p:nvPr/>
        </p:nvGrpSpPr>
        <p:grpSpPr>
          <a:xfrm>
            <a:off x="44854" y="5826209"/>
            <a:ext cx="3424070" cy="632157"/>
            <a:chOff x="447917" y="6369880"/>
            <a:chExt cx="3424070" cy="632157"/>
          </a:xfrm>
        </p:grpSpPr>
        <p:pic>
          <p:nvPicPr>
            <p:cNvPr id="38" name="Graphic 37" descr="Crops with solid fill">
              <a:extLst>
                <a:ext uri="{FF2B5EF4-FFF2-40B4-BE49-F238E27FC236}">
                  <a16:creationId xmlns:a16="http://schemas.microsoft.com/office/drawing/2014/main" id="{59178A74-8752-FB21-B16A-6FED9578C75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7917" y="6369880"/>
              <a:ext cx="632012" cy="632012"/>
            </a:xfrm>
            <a:prstGeom prst="rect">
              <a:avLst/>
            </a:prstGeom>
          </p:spPr>
        </p:pic>
        <p:pic>
          <p:nvPicPr>
            <p:cNvPr id="39" name="Graphic 38" descr="Crops with solid fill">
              <a:extLst>
                <a:ext uri="{FF2B5EF4-FFF2-40B4-BE49-F238E27FC236}">
                  <a16:creationId xmlns:a16="http://schemas.microsoft.com/office/drawing/2014/main" id="{FADD8D25-E659-82C9-62C7-44EEBC808E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660" y="6369880"/>
              <a:ext cx="632012" cy="632012"/>
            </a:xfrm>
            <a:prstGeom prst="rect">
              <a:avLst/>
            </a:prstGeom>
          </p:spPr>
        </p:pic>
        <p:pic>
          <p:nvPicPr>
            <p:cNvPr id="40" name="Graphic 39" descr="Crops with solid fill">
              <a:extLst>
                <a:ext uri="{FF2B5EF4-FFF2-40B4-BE49-F238E27FC236}">
                  <a16:creationId xmlns:a16="http://schemas.microsoft.com/office/drawing/2014/main" id="{90B6B01C-E699-AA6B-25C4-1819948561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7433" y="6370025"/>
              <a:ext cx="632012" cy="632012"/>
            </a:xfrm>
            <a:prstGeom prst="rect">
              <a:avLst/>
            </a:prstGeom>
          </p:spPr>
        </p:pic>
        <p:pic>
          <p:nvPicPr>
            <p:cNvPr id="41" name="Graphic 40" descr="Crops with solid fill">
              <a:extLst>
                <a:ext uri="{FF2B5EF4-FFF2-40B4-BE49-F238E27FC236}">
                  <a16:creationId xmlns:a16="http://schemas.microsoft.com/office/drawing/2014/main" id="{A450D25E-977A-DAB1-2986-2755479034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22176" y="6370025"/>
              <a:ext cx="632012" cy="632012"/>
            </a:xfrm>
            <a:prstGeom prst="rect">
              <a:avLst/>
            </a:prstGeom>
          </p:spPr>
        </p:pic>
        <p:pic>
          <p:nvPicPr>
            <p:cNvPr id="42" name="Graphic 41" descr="Crops with solid fill">
              <a:extLst>
                <a:ext uri="{FF2B5EF4-FFF2-40B4-BE49-F238E27FC236}">
                  <a16:creationId xmlns:a16="http://schemas.microsoft.com/office/drawing/2014/main" id="{36F3DFF3-4F84-E1CC-D2F0-3D542C6851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5232" y="6370025"/>
              <a:ext cx="632012" cy="632012"/>
            </a:xfrm>
            <a:prstGeom prst="rect">
              <a:avLst/>
            </a:prstGeom>
          </p:spPr>
        </p:pic>
        <p:pic>
          <p:nvPicPr>
            <p:cNvPr id="43" name="Graphic 42" descr="Crops with solid fill">
              <a:extLst>
                <a:ext uri="{FF2B5EF4-FFF2-40B4-BE49-F238E27FC236}">
                  <a16:creationId xmlns:a16="http://schemas.microsoft.com/office/drawing/2014/main" id="{CEC21768-AE8C-F550-4DAE-7C855CF9DB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9975" y="6370025"/>
              <a:ext cx="632012" cy="632012"/>
            </a:xfrm>
            <a:prstGeom prst="rect">
              <a:avLst/>
            </a:prstGeom>
          </p:spPr>
        </p:pic>
      </p:grpSp>
      <p:pic>
        <p:nvPicPr>
          <p:cNvPr id="44" name="Graphic 43" descr="Satellite with solid fill">
            <a:extLst>
              <a:ext uri="{FF2B5EF4-FFF2-40B4-BE49-F238E27FC236}">
                <a16:creationId xmlns:a16="http://schemas.microsoft.com/office/drawing/2014/main" id="{AD709C6F-5369-8FD1-021E-8C218AE858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15835" y="659278"/>
            <a:ext cx="764943" cy="764943"/>
          </a:xfrm>
          <a:prstGeom prst="rect">
            <a:avLst/>
          </a:prstGeom>
        </p:spPr>
      </p:pic>
    </p:spTree>
    <p:extLst>
      <p:ext uri="{BB962C8B-B14F-4D97-AF65-F5344CB8AC3E}">
        <p14:creationId xmlns:p14="http://schemas.microsoft.com/office/powerpoint/2010/main" val="35696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52500" y="390457"/>
            <a:ext cx="10393680" cy="646331"/>
          </a:xfrm>
        </p:spPr>
        <p:txBody>
          <a:bodyPr>
            <a:normAutofit fontScale="90000"/>
          </a:bodyPr>
          <a:lstStyle/>
          <a:p>
            <a:r>
              <a:rPr lang="en-US" b="1" dirty="0"/>
              <a:t>Thunderstorm Electrification: Lightning</a:t>
            </a:r>
            <a:endParaRPr lang="en-US" dirty="0"/>
          </a:p>
        </p:txBody>
      </p:sp>
      <p:sp>
        <p:nvSpPr>
          <p:cNvPr id="27" name="Left Brace 26">
            <a:extLst>
              <a:ext uri="{FF2B5EF4-FFF2-40B4-BE49-F238E27FC236}">
                <a16:creationId xmlns:a16="http://schemas.microsoft.com/office/drawing/2014/main" id="{3D525242-6179-194D-A9F0-F7E448906139}"/>
              </a:ext>
            </a:extLst>
          </p:cNvPr>
          <p:cNvSpPr/>
          <p:nvPr/>
        </p:nvSpPr>
        <p:spPr>
          <a:xfrm>
            <a:off x="3857920" y="1190548"/>
            <a:ext cx="278423" cy="5165801"/>
          </a:xfrm>
          <a:prstGeom prst="leftBrace">
            <a:avLst>
              <a:gd name="adj1" fmla="val 55702"/>
              <a:gd name="adj2" fmla="val 34302"/>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Lightning Bolt 4">
            <a:extLst>
              <a:ext uri="{FF2B5EF4-FFF2-40B4-BE49-F238E27FC236}">
                <a16:creationId xmlns:a16="http://schemas.microsoft.com/office/drawing/2014/main" id="{FC8E5A4C-28DC-FA25-FDB2-944C0954B70E}"/>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F02BA5F3-05EE-4ECF-FC13-011C95432762}"/>
              </a:ext>
            </a:extLst>
          </p:cNvPr>
          <p:cNvGrpSpPr/>
          <p:nvPr/>
        </p:nvGrpSpPr>
        <p:grpSpPr>
          <a:xfrm>
            <a:off x="-43433" y="988342"/>
            <a:ext cx="3939829" cy="4236159"/>
            <a:chOff x="9641093" y="3074930"/>
            <a:chExt cx="2158919" cy="2282476"/>
          </a:xfrm>
        </p:grpSpPr>
        <p:sp>
          <p:nvSpPr>
            <p:cNvPr id="24" name="Cloud 23">
              <a:extLst>
                <a:ext uri="{FF2B5EF4-FFF2-40B4-BE49-F238E27FC236}">
                  <a16:creationId xmlns:a16="http://schemas.microsoft.com/office/drawing/2014/main" id="{7BCD9796-016C-DFFD-61DC-E55A3EB9474A}"/>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228F963A-5498-BBA0-BE24-AE9D73886120}"/>
                </a:ext>
              </a:extLst>
            </p:cNvPr>
            <p:cNvGrpSpPr/>
            <p:nvPr/>
          </p:nvGrpSpPr>
          <p:grpSpPr>
            <a:xfrm>
              <a:off x="9641093" y="3261314"/>
              <a:ext cx="2158919" cy="2096092"/>
              <a:chOff x="352095" y="1860911"/>
              <a:chExt cx="3556797" cy="3383751"/>
            </a:xfrm>
          </p:grpSpPr>
          <p:sp>
            <p:nvSpPr>
              <p:cNvPr id="29" name="Cloud 28">
                <a:extLst>
                  <a:ext uri="{FF2B5EF4-FFF2-40B4-BE49-F238E27FC236}">
                    <a16:creationId xmlns:a16="http://schemas.microsoft.com/office/drawing/2014/main" id="{78480A1F-C37C-B09F-618A-DFC26D9F0D16}"/>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loud 29">
                <a:extLst>
                  <a:ext uri="{FF2B5EF4-FFF2-40B4-BE49-F238E27FC236}">
                    <a16:creationId xmlns:a16="http://schemas.microsoft.com/office/drawing/2014/main" id="{E6A170C7-533A-6BA6-FF5F-1317A149A0F0}"/>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loud 30">
                <a:extLst>
                  <a:ext uri="{FF2B5EF4-FFF2-40B4-BE49-F238E27FC236}">
                    <a16:creationId xmlns:a16="http://schemas.microsoft.com/office/drawing/2014/main" id="{5F5DCB35-4445-7BE6-F62B-FFB682FE46A2}"/>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loud 31">
                <a:extLst>
                  <a:ext uri="{FF2B5EF4-FFF2-40B4-BE49-F238E27FC236}">
                    <a16:creationId xmlns:a16="http://schemas.microsoft.com/office/drawing/2014/main" id="{D4DBDD19-9DCD-DDB4-7B32-2785CA4D0A75}"/>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67F9A01-0A13-D9EB-6A6B-BACA1F6E4AF2}"/>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loud 33">
                <a:extLst>
                  <a:ext uri="{FF2B5EF4-FFF2-40B4-BE49-F238E27FC236}">
                    <a16:creationId xmlns:a16="http://schemas.microsoft.com/office/drawing/2014/main" id="{185A29E4-7E99-142C-83D7-F20753534814}"/>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5" name="Group 34">
            <a:extLst>
              <a:ext uri="{FF2B5EF4-FFF2-40B4-BE49-F238E27FC236}">
                <a16:creationId xmlns:a16="http://schemas.microsoft.com/office/drawing/2014/main" id="{9663B0A3-4569-0C82-CEB8-401589EB6E0D}"/>
              </a:ext>
            </a:extLst>
          </p:cNvPr>
          <p:cNvGrpSpPr/>
          <p:nvPr/>
        </p:nvGrpSpPr>
        <p:grpSpPr>
          <a:xfrm>
            <a:off x="44854" y="5826209"/>
            <a:ext cx="3424070" cy="632157"/>
            <a:chOff x="447917" y="6369880"/>
            <a:chExt cx="3424070" cy="632157"/>
          </a:xfrm>
        </p:grpSpPr>
        <p:pic>
          <p:nvPicPr>
            <p:cNvPr id="36" name="Graphic 35" descr="Crops with solid fill">
              <a:extLst>
                <a:ext uri="{FF2B5EF4-FFF2-40B4-BE49-F238E27FC236}">
                  <a16:creationId xmlns:a16="http://schemas.microsoft.com/office/drawing/2014/main" id="{CD09AE9C-3A1B-04AE-3CFA-4EBD1A9557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7917" y="6369880"/>
              <a:ext cx="632012" cy="632012"/>
            </a:xfrm>
            <a:prstGeom prst="rect">
              <a:avLst/>
            </a:prstGeom>
          </p:spPr>
        </p:pic>
        <p:pic>
          <p:nvPicPr>
            <p:cNvPr id="37" name="Graphic 36" descr="Crops with solid fill">
              <a:extLst>
                <a:ext uri="{FF2B5EF4-FFF2-40B4-BE49-F238E27FC236}">
                  <a16:creationId xmlns:a16="http://schemas.microsoft.com/office/drawing/2014/main" id="{BFAF807D-2AAE-F545-860A-4CBA938C15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2660" y="6369880"/>
              <a:ext cx="632012" cy="632012"/>
            </a:xfrm>
            <a:prstGeom prst="rect">
              <a:avLst/>
            </a:prstGeom>
          </p:spPr>
        </p:pic>
        <p:pic>
          <p:nvPicPr>
            <p:cNvPr id="38" name="Graphic 37" descr="Crops with solid fill">
              <a:extLst>
                <a:ext uri="{FF2B5EF4-FFF2-40B4-BE49-F238E27FC236}">
                  <a16:creationId xmlns:a16="http://schemas.microsoft.com/office/drawing/2014/main" id="{348E185D-C551-439E-B00D-6FE99ABFDA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7433" y="6370025"/>
              <a:ext cx="632012" cy="632012"/>
            </a:xfrm>
            <a:prstGeom prst="rect">
              <a:avLst/>
            </a:prstGeom>
          </p:spPr>
        </p:pic>
        <p:pic>
          <p:nvPicPr>
            <p:cNvPr id="39" name="Graphic 38" descr="Crops with solid fill">
              <a:extLst>
                <a:ext uri="{FF2B5EF4-FFF2-40B4-BE49-F238E27FC236}">
                  <a16:creationId xmlns:a16="http://schemas.microsoft.com/office/drawing/2014/main" id="{E22BDF11-521C-11C2-4BCC-84C500B43C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22176" y="6370025"/>
              <a:ext cx="632012" cy="632012"/>
            </a:xfrm>
            <a:prstGeom prst="rect">
              <a:avLst/>
            </a:prstGeom>
          </p:spPr>
        </p:pic>
        <p:pic>
          <p:nvPicPr>
            <p:cNvPr id="40" name="Graphic 39" descr="Crops with solid fill">
              <a:extLst>
                <a:ext uri="{FF2B5EF4-FFF2-40B4-BE49-F238E27FC236}">
                  <a16:creationId xmlns:a16="http://schemas.microsoft.com/office/drawing/2014/main" id="{2AD06984-5797-3236-D42E-97C5717555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85232" y="6370025"/>
              <a:ext cx="632012" cy="632012"/>
            </a:xfrm>
            <a:prstGeom prst="rect">
              <a:avLst/>
            </a:prstGeom>
          </p:spPr>
        </p:pic>
        <p:pic>
          <p:nvPicPr>
            <p:cNvPr id="41" name="Graphic 40" descr="Crops with solid fill">
              <a:extLst>
                <a:ext uri="{FF2B5EF4-FFF2-40B4-BE49-F238E27FC236}">
                  <a16:creationId xmlns:a16="http://schemas.microsoft.com/office/drawing/2014/main" id="{0D52D51D-1DFC-E813-2BD5-3E0CF73EB4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39975" y="6370025"/>
              <a:ext cx="632012" cy="632012"/>
            </a:xfrm>
            <a:prstGeom prst="rect">
              <a:avLst/>
            </a:prstGeom>
          </p:spPr>
        </p:pic>
      </p:grpSp>
      <p:pic>
        <p:nvPicPr>
          <p:cNvPr id="42" name="Graphic 41" descr="Satellite with solid fill">
            <a:extLst>
              <a:ext uri="{FF2B5EF4-FFF2-40B4-BE49-F238E27FC236}">
                <a16:creationId xmlns:a16="http://schemas.microsoft.com/office/drawing/2014/main" id="{4302012A-481A-6861-2EEB-110F176C66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5835" y="659278"/>
            <a:ext cx="764943" cy="764943"/>
          </a:xfrm>
          <a:prstGeom prst="rect">
            <a:avLst/>
          </a:prstGeom>
        </p:spPr>
      </p:pic>
      <p:grpSp>
        <p:nvGrpSpPr>
          <p:cNvPr id="8" name="Group 7">
            <a:extLst>
              <a:ext uri="{FF2B5EF4-FFF2-40B4-BE49-F238E27FC236}">
                <a16:creationId xmlns:a16="http://schemas.microsoft.com/office/drawing/2014/main" id="{E5863D71-D87C-2733-0E05-F5D70EFF6D66}"/>
              </a:ext>
            </a:extLst>
          </p:cNvPr>
          <p:cNvGrpSpPr>
            <a:grpSpLocks noChangeAspect="1"/>
          </p:cNvGrpSpPr>
          <p:nvPr/>
        </p:nvGrpSpPr>
        <p:grpSpPr>
          <a:xfrm>
            <a:off x="4552793" y="1752851"/>
            <a:ext cx="3688840" cy="3887435"/>
            <a:chOff x="463011" y="1328634"/>
            <a:chExt cx="4697791" cy="4950705"/>
          </a:xfrm>
        </p:grpSpPr>
        <p:pic>
          <p:nvPicPr>
            <p:cNvPr id="9" name="Content Placeholder 8">
              <a:extLst>
                <a:ext uri="{FF2B5EF4-FFF2-40B4-BE49-F238E27FC236}">
                  <a16:creationId xmlns:a16="http://schemas.microsoft.com/office/drawing/2014/main" id="{E75E0E0E-2626-3FBD-4ADA-A839731296CE}"/>
                </a:ext>
              </a:extLst>
            </p:cNvPr>
            <p:cNvPicPr>
              <a:picLocks noChangeAspect="1"/>
            </p:cNvPicPr>
            <p:nvPr/>
          </p:nvPicPr>
          <p:blipFill rotWithShape="1">
            <a:blip r:embed="rId7">
              <a:extLst>
                <a:ext uri="{28A0092B-C50C-407E-A947-70E740481C1C}">
                  <a14:useLocalDpi xmlns:a14="http://schemas.microsoft.com/office/drawing/2010/main" val="0"/>
                </a:ext>
              </a:extLst>
            </a:blip>
            <a:srcRect l="3626"/>
            <a:stretch/>
          </p:blipFill>
          <p:spPr>
            <a:xfrm>
              <a:off x="463012" y="3842074"/>
              <a:ext cx="4697790" cy="2437265"/>
            </a:xfrm>
            <a:prstGeom prst="rect">
              <a:avLst/>
            </a:prstGeom>
            <a:solidFill>
              <a:schemeClr val="bg1"/>
            </a:solidFill>
          </p:spPr>
        </p:pic>
        <p:pic>
          <p:nvPicPr>
            <p:cNvPr id="10" name="Picture 9">
              <a:extLst>
                <a:ext uri="{FF2B5EF4-FFF2-40B4-BE49-F238E27FC236}">
                  <a16:creationId xmlns:a16="http://schemas.microsoft.com/office/drawing/2014/main" id="{82477E03-B0B0-3EF2-43D1-58620CCE8EDC}"/>
                </a:ext>
              </a:extLst>
            </p:cNvPr>
            <p:cNvPicPr>
              <a:picLocks noChangeAspect="1"/>
            </p:cNvPicPr>
            <p:nvPr/>
          </p:nvPicPr>
          <p:blipFill rotWithShape="1">
            <a:blip r:embed="rId8">
              <a:extLst>
                <a:ext uri="{28A0092B-C50C-407E-A947-70E740481C1C}">
                  <a14:useLocalDpi xmlns:a14="http://schemas.microsoft.com/office/drawing/2010/main" val="0"/>
                </a:ext>
              </a:extLst>
            </a:blip>
            <a:srcRect l="6640"/>
            <a:stretch/>
          </p:blipFill>
          <p:spPr>
            <a:xfrm>
              <a:off x="463011" y="1328634"/>
              <a:ext cx="4697790" cy="2477626"/>
            </a:xfrm>
            <a:prstGeom prst="rect">
              <a:avLst/>
            </a:prstGeom>
            <a:solidFill>
              <a:schemeClr val="bg1"/>
            </a:solidFill>
          </p:spPr>
        </p:pic>
        <p:sp>
          <p:nvSpPr>
            <p:cNvPr id="11" name="TextBox 10">
              <a:extLst>
                <a:ext uri="{FF2B5EF4-FFF2-40B4-BE49-F238E27FC236}">
                  <a16:creationId xmlns:a16="http://schemas.microsoft.com/office/drawing/2014/main" id="{6A908594-E2B4-9037-E00B-88B8B464D4AA}"/>
                </a:ext>
              </a:extLst>
            </p:cNvPr>
            <p:cNvSpPr txBox="1"/>
            <p:nvPr/>
          </p:nvSpPr>
          <p:spPr>
            <a:xfrm>
              <a:off x="861648" y="1822978"/>
              <a:ext cx="1224116" cy="823112"/>
            </a:xfrm>
            <a:prstGeom prst="rect">
              <a:avLst/>
            </a:prstGeom>
            <a:noFill/>
          </p:spPr>
          <p:txBody>
            <a:bodyPr wrap="square" rtlCol="0">
              <a:spAutoFit/>
            </a:bodyPr>
            <a:lstStyle/>
            <a:p>
              <a:r>
                <a:rPr lang="en-US" dirty="0">
                  <a:latin typeface="Trebuchet MS" panose="020B0703020202090204" pitchFamily="34" charset="0"/>
                </a:rPr>
                <a:t>Flash Rate</a:t>
              </a:r>
            </a:p>
          </p:txBody>
        </p:sp>
        <p:sp>
          <p:nvSpPr>
            <p:cNvPr id="12" name="TextBox 11">
              <a:extLst>
                <a:ext uri="{FF2B5EF4-FFF2-40B4-BE49-F238E27FC236}">
                  <a16:creationId xmlns:a16="http://schemas.microsoft.com/office/drawing/2014/main" id="{413E4E2D-C46B-6D70-651D-BF6062106B88}"/>
                </a:ext>
              </a:extLst>
            </p:cNvPr>
            <p:cNvSpPr txBox="1"/>
            <p:nvPr/>
          </p:nvSpPr>
          <p:spPr>
            <a:xfrm>
              <a:off x="925556" y="4248961"/>
              <a:ext cx="1224116" cy="823112"/>
            </a:xfrm>
            <a:prstGeom prst="rect">
              <a:avLst/>
            </a:prstGeom>
            <a:noFill/>
          </p:spPr>
          <p:txBody>
            <a:bodyPr wrap="square" rtlCol="0">
              <a:spAutoFit/>
            </a:bodyPr>
            <a:lstStyle/>
            <a:p>
              <a:r>
                <a:rPr lang="en-US">
                  <a:latin typeface="Trebuchet MS" panose="020B0703020202090204" pitchFamily="34" charset="0"/>
                </a:rPr>
                <a:t>Flash Energy</a:t>
              </a:r>
            </a:p>
          </p:txBody>
        </p:sp>
        <p:cxnSp>
          <p:nvCxnSpPr>
            <p:cNvPr id="13" name="Straight Connector 12">
              <a:extLst>
                <a:ext uri="{FF2B5EF4-FFF2-40B4-BE49-F238E27FC236}">
                  <a16:creationId xmlns:a16="http://schemas.microsoft.com/office/drawing/2014/main" id="{91254DA4-7FD1-7D0B-E3C5-319C4FD42F5C}"/>
                </a:ext>
              </a:extLst>
            </p:cNvPr>
            <p:cNvCxnSpPr/>
            <p:nvPr/>
          </p:nvCxnSpPr>
          <p:spPr>
            <a:xfrm>
              <a:off x="2361418" y="3410606"/>
              <a:ext cx="2371681" cy="0"/>
            </a:xfrm>
            <a:prstGeom prst="line">
              <a:avLst/>
            </a:prstGeom>
            <a:ln w="47625"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BAAE029-3ECC-9C04-162B-EEF620867CF0}"/>
                </a:ext>
              </a:extLst>
            </p:cNvPr>
            <p:cNvCxnSpPr/>
            <p:nvPr/>
          </p:nvCxnSpPr>
          <p:spPr>
            <a:xfrm>
              <a:off x="2361418" y="5915377"/>
              <a:ext cx="2354473" cy="0"/>
            </a:xfrm>
            <a:prstGeom prst="line">
              <a:avLst/>
            </a:prstGeom>
            <a:ln w="47625" cmpd="sng">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18E14B07-DCF2-11DF-B186-BA1ECD966666}"/>
              </a:ext>
            </a:extLst>
          </p:cNvPr>
          <p:cNvSpPr txBox="1"/>
          <p:nvPr/>
        </p:nvSpPr>
        <p:spPr>
          <a:xfrm>
            <a:off x="8393237" y="2572314"/>
            <a:ext cx="3573481" cy="2308324"/>
          </a:xfrm>
          <a:prstGeom prst="rect">
            <a:avLst/>
          </a:prstGeom>
          <a:noFill/>
        </p:spPr>
        <p:txBody>
          <a:bodyPr wrap="square" rtlCol="0">
            <a:spAutoFit/>
          </a:bodyPr>
          <a:lstStyle/>
          <a:p>
            <a:pPr algn="ctr"/>
            <a:r>
              <a:rPr lang="en-US" dirty="0">
                <a:solidFill>
                  <a:schemeClr val="accent1">
                    <a:lumMod val="40000"/>
                    <a:lumOff val="60000"/>
                  </a:schemeClr>
                </a:solidFill>
              </a:rPr>
              <a:t>  </a:t>
            </a:r>
          </a:p>
          <a:p>
            <a:pPr algn="ctr"/>
            <a:r>
              <a:rPr lang="en-US" dirty="0">
                <a:solidFill>
                  <a:schemeClr val="accent1">
                    <a:lumMod val="40000"/>
                    <a:lumOff val="60000"/>
                  </a:schemeClr>
                </a:solidFill>
              </a:rPr>
              <a:t>Flash rate and energy peak during maximum storm intensity as derived from radar and storm reports.</a:t>
            </a:r>
          </a:p>
          <a:p>
            <a:pPr algn="ctr"/>
            <a:r>
              <a:rPr lang="en-US" dirty="0">
                <a:solidFill>
                  <a:schemeClr val="accent1">
                    <a:lumMod val="40000"/>
                    <a:lumOff val="60000"/>
                  </a:schemeClr>
                </a:solidFill>
              </a:rPr>
              <a:t>This is known as a “flash jump”</a:t>
            </a:r>
          </a:p>
          <a:p>
            <a:pPr algn="ctr"/>
            <a:r>
              <a:rPr lang="en-US" dirty="0">
                <a:solidFill>
                  <a:schemeClr val="accent1">
                    <a:lumMod val="40000"/>
                    <a:lumOff val="60000"/>
                  </a:schemeClr>
                </a:solidFill>
              </a:rPr>
              <a:t>In the case below, hail, wind, and a tornado were observed during </a:t>
            </a:r>
          </a:p>
          <a:p>
            <a:pPr algn="ctr"/>
            <a:r>
              <a:rPr lang="en-US" dirty="0">
                <a:solidFill>
                  <a:schemeClr val="accent1">
                    <a:lumMod val="40000"/>
                    <a:lumOff val="60000"/>
                  </a:schemeClr>
                </a:solidFill>
              </a:rPr>
              <a:t>the period in red.</a:t>
            </a:r>
          </a:p>
        </p:txBody>
      </p:sp>
    </p:spTree>
    <p:extLst>
      <p:ext uri="{BB962C8B-B14F-4D97-AF65-F5344CB8AC3E}">
        <p14:creationId xmlns:p14="http://schemas.microsoft.com/office/powerpoint/2010/main" val="3691302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52500" y="390457"/>
            <a:ext cx="10393680" cy="646331"/>
          </a:xfrm>
        </p:spPr>
        <p:txBody>
          <a:bodyPr>
            <a:normAutofit fontScale="90000"/>
          </a:bodyPr>
          <a:lstStyle/>
          <a:p>
            <a:r>
              <a:rPr lang="en-US" dirty="0"/>
              <a:t>Geostationary Lightning Mapping</a:t>
            </a:r>
          </a:p>
        </p:txBody>
      </p:sp>
      <p:pic>
        <p:nvPicPr>
          <p:cNvPr id="22" name="Content Placeholder 21" descr="A map of the united states&#10;&#10;Description automatically generated">
            <a:extLst>
              <a:ext uri="{FF2B5EF4-FFF2-40B4-BE49-F238E27FC236}">
                <a16:creationId xmlns:a16="http://schemas.microsoft.com/office/drawing/2014/main" id="{31F4AFD7-FED8-7729-7367-01D00BB6B2F2}"/>
              </a:ext>
            </a:extLst>
          </p:cNvPr>
          <p:cNvPicPr>
            <a:picLocks noGrp="1" noChangeAspect="1"/>
          </p:cNvPicPr>
          <p:nvPr>
            <p:ph idx="4294967295"/>
          </p:nvPr>
        </p:nvPicPr>
        <p:blipFill>
          <a:blip r:embed="rId3"/>
          <a:stretch>
            <a:fillRect/>
          </a:stretch>
        </p:blipFill>
        <p:spPr>
          <a:xfrm>
            <a:off x="4729471" y="1342649"/>
            <a:ext cx="6826492" cy="3837308"/>
          </a:xfrm>
        </p:spPr>
      </p:pic>
      <p:sp>
        <p:nvSpPr>
          <p:cNvPr id="3" name="TextBox 2">
            <a:extLst>
              <a:ext uri="{FF2B5EF4-FFF2-40B4-BE49-F238E27FC236}">
                <a16:creationId xmlns:a16="http://schemas.microsoft.com/office/drawing/2014/main" id="{8159C178-855D-AA4E-B69D-4E657DBDD1C9}"/>
              </a:ext>
            </a:extLst>
          </p:cNvPr>
          <p:cNvSpPr txBox="1"/>
          <p:nvPr/>
        </p:nvSpPr>
        <p:spPr>
          <a:xfrm>
            <a:off x="4376255" y="5288308"/>
            <a:ext cx="7779337" cy="646331"/>
          </a:xfrm>
          <a:prstGeom prst="rect">
            <a:avLst/>
          </a:prstGeom>
          <a:noFill/>
        </p:spPr>
        <p:txBody>
          <a:bodyPr wrap="square" rtlCol="0">
            <a:spAutoFit/>
          </a:bodyPr>
          <a:lstStyle/>
          <a:p>
            <a:pPr algn="ctr"/>
            <a:r>
              <a:rPr lang="en-US" dirty="0">
                <a:solidFill>
                  <a:schemeClr val="accent1">
                    <a:lumMod val="40000"/>
                    <a:lumOff val="60000"/>
                  </a:schemeClr>
                </a:solidFill>
              </a:rPr>
              <a:t>For GOES GLM Lightning (and a handy “stoplight” product) visit:</a:t>
            </a:r>
            <a:br>
              <a:rPr lang="en-US" dirty="0">
                <a:solidFill>
                  <a:schemeClr val="accent1">
                    <a:lumMod val="40000"/>
                    <a:lumOff val="60000"/>
                  </a:schemeClr>
                </a:solidFill>
              </a:rPr>
            </a:br>
            <a:r>
              <a:rPr lang="en-US" dirty="0">
                <a:solidFill>
                  <a:schemeClr val="accent1">
                    <a:lumMod val="40000"/>
                    <a:lumOff val="60000"/>
                  </a:schemeClr>
                </a:solidFill>
              </a:rPr>
              <a:t>https://</a:t>
            </a:r>
            <a:r>
              <a:rPr lang="en-US" dirty="0" err="1">
                <a:solidFill>
                  <a:schemeClr val="accent1">
                    <a:lumMod val="40000"/>
                    <a:lumOff val="60000"/>
                  </a:schemeClr>
                </a:solidFill>
              </a:rPr>
              <a:t>weather.ndc.nasa.gov</a:t>
            </a:r>
            <a:r>
              <a:rPr lang="en-US" dirty="0">
                <a:solidFill>
                  <a:schemeClr val="accent1">
                    <a:lumMod val="40000"/>
                    <a:lumOff val="60000"/>
                  </a:schemeClr>
                </a:solidFill>
              </a:rPr>
              <a:t>/sport/lightning-viewer/</a:t>
            </a:r>
          </a:p>
        </p:txBody>
      </p:sp>
      <p:sp>
        <p:nvSpPr>
          <p:cNvPr id="27" name="Left Brace 26">
            <a:extLst>
              <a:ext uri="{FF2B5EF4-FFF2-40B4-BE49-F238E27FC236}">
                <a16:creationId xmlns:a16="http://schemas.microsoft.com/office/drawing/2014/main" id="{3D525242-6179-194D-A9F0-F7E448906139}"/>
              </a:ext>
            </a:extLst>
          </p:cNvPr>
          <p:cNvSpPr/>
          <p:nvPr/>
        </p:nvSpPr>
        <p:spPr>
          <a:xfrm>
            <a:off x="3857920" y="1190548"/>
            <a:ext cx="278423" cy="5165801"/>
          </a:xfrm>
          <a:prstGeom prst="leftBrace">
            <a:avLst>
              <a:gd name="adj1" fmla="val 55702"/>
              <a:gd name="adj2" fmla="val 34302"/>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ightning Bolt 23">
            <a:extLst>
              <a:ext uri="{FF2B5EF4-FFF2-40B4-BE49-F238E27FC236}">
                <a16:creationId xmlns:a16="http://schemas.microsoft.com/office/drawing/2014/main" id="{ACD19209-4917-30DC-27E9-A24685FBB24A}"/>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59DF9AF3-489A-A55B-3D9F-5F0F30ECE356}"/>
              </a:ext>
            </a:extLst>
          </p:cNvPr>
          <p:cNvGrpSpPr/>
          <p:nvPr/>
        </p:nvGrpSpPr>
        <p:grpSpPr>
          <a:xfrm>
            <a:off x="-43433" y="988342"/>
            <a:ext cx="3939829" cy="4236159"/>
            <a:chOff x="9641093" y="3074930"/>
            <a:chExt cx="2158919" cy="2282476"/>
          </a:xfrm>
        </p:grpSpPr>
        <p:sp>
          <p:nvSpPr>
            <p:cNvPr id="29" name="Cloud 28">
              <a:extLst>
                <a:ext uri="{FF2B5EF4-FFF2-40B4-BE49-F238E27FC236}">
                  <a16:creationId xmlns:a16="http://schemas.microsoft.com/office/drawing/2014/main" id="{FB470A3A-86D6-24AF-8E63-AE4685474A3A}"/>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406B5702-496A-F12E-80C1-2C0391C22BAD}"/>
                </a:ext>
              </a:extLst>
            </p:cNvPr>
            <p:cNvGrpSpPr/>
            <p:nvPr/>
          </p:nvGrpSpPr>
          <p:grpSpPr>
            <a:xfrm>
              <a:off x="9641093" y="3261314"/>
              <a:ext cx="2158919" cy="2096092"/>
              <a:chOff x="352095" y="1860911"/>
              <a:chExt cx="3556797" cy="3383751"/>
            </a:xfrm>
          </p:grpSpPr>
          <p:sp>
            <p:nvSpPr>
              <p:cNvPr id="31" name="Cloud 30">
                <a:extLst>
                  <a:ext uri="{FF2B5EF4-FFF2-40B4-BE49-F238E27FC236}">
                    <a16:creationId xmlns:a16="http://schemas.microsoft.com/office/drawing/2014/main" id="{612BC0AD-F1CE-7B8A-A7E3-0FF8A9155FBE}"/>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loud 31">
                <a:extLst>
                  <a:ext uri="{FF2B5EF4-FFF2-40B4-BE49-F238E27FC236}">
                    <a16:creationId xmlns:a16="http://schemas.microsoft.com/office/drawing/2014/main" id="{2D38EA09-0AA2-F110-F1EC-9C1CF3C1E87E}"/>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04F450F0-9A77-A653-F95F-4E71DDCF0358}"/>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loud 33">
                <a:extLst>
                  <a:ext uri="{FF2B5EF4-FFF2-40B4-BE49-F238E27FC236}">
                    <a16:creationId xmlns:a16="http://schemas.microsoft.com/office/drawing/2014/main" id="{23B97966-CC1B-F803-8AD2-9DDEF0837922}"/>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loud 34">
                <a:extLst>
                  <a:ext uri="{FF2B5EF4-FFF2-40B4-BE49-F238E27FC236}">
                    <a16:creationId xmlns:a16="http://schemas.microsoft.com/office/drawing/2014/main" id="{F783BE13-34AF-9B43-171C-B9D5193BBD12}"/>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loud 35">
                <a:extLst>
                  <a:ext uri="{FF2B5EF4-FFF2-40B4-BE49-F238E27FC236}">
                    <a16:creationId xmlns:a16="http://schemas.microsoft.com/office/drawing/2014/main" id="{2E91B586-9792-AA4A-98DA-D25A1556333F}"/>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7" name="Group 36">
            <a:extLst>
              <a:ext uri="{FF2B5EF4-FFF2-40B4-BE49-F238E27FC236}">
                <a16:creationId xmlns:a16="http://schemas.microsoft.com/office/drawing/2014/main" id="{550A3CE8-F03A-FFDD-91A3-AD9058CD9F45}"/>
              </a:ext>
            </a:extLst>
          </p:cNvPr>
          <p:cNvGrpSpPr/>
          <p:nvPr/>
        </p:nvGrpSpPr>
        <p:grpSpPr>
          <a:xfrm>
            <a:off x="44854" y="5826209"/>
            <a:ext cx="3424070" cy="632157"/>
            <a:chOff x="447917" y="6369880"/>
            <a:chExt cx="3424070" cy="632157"/>
          </a:xfrm>
        </p:grpSpPr>
        <p:pic>
          <p:nvPicPr>
            <p:cNvPr id="38" name="Graphic 37" descr="Crops with solid fill">
              <a:extLst>
                <a:ext uri="{FF2B5EF4-FFF2-40B4-BE49-F238E27FC236}">
                  <a16:creationId xmlns:a16="http://schemas.microsoft.com/office/drawing/2014/main" id="{861F72B9-7D66-7164-83D4-DDB78523012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7917" y="6369880"/>
              <a:ext cx="632012" cy="632012"/>
            </a:xfrm>
            <a:prstGeom prst="rect">
              <a:avLst/>
            </a:prstGeom>
          </p:spPr>
        </p:pic>
        <p:pic>
          <p:nvPicPr>
            <p:cNvPr id="39" name="Graphic 38" descr="Crops with solid fill">
              <a:extLst>
                <a:ext uri="{FF2B5EF4-FFF2-40B4-BE49-F238E27FC236}">
                  <a16:creationId xmlns:a16="http://schemas.microsoft.com/office/drawing/2014/main" id="{FB590946-1CF4-97EB-CEB4-A9A16ABC29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660" y="6369880"/>
              <a:ext cx="632012" cy="632012"/>
            </a:xfrm>
            <a:prstGeom prst="rect">
              <a:avLst/>
            </a:prstGeom>
          </p:spPr>
        </p:pic>
        <p:pic>
          <p:nvPicPr>
            <p:cNvPr id="40" name="Graphic 39" descr="Crops with solid fill">
              <a:extLst>
                <a:ext uri="{FF2B5EF4-FFF2-40B4-BE49-F238E27FC236}">
                  <a16:creationId xmlns:a16="http://schemas.microsoft.com/office/drawing/2014/main" id="{4D3E1922-DABC-3E87-5095-D906461298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7433" y="6370025"/>
              <a:ext cx="632012" cy="632012"/>
            </a:xfrm>
            <a:prstGeom prst="rect">
              <a:avLst/>
            </a:prstGeom>
          </p:spPr>
        </p:pic>
        <p:pic>
          <p:nvPicPr>
            <p:cNvPr id="41" name="Graphic 40" descr="Crops with solid fill">
              <a:extLst>
                <a:ext uri="{FF2B5EF4-FFF2-40B4-BE49-F238E27FC236}">
                  <a16:creationId xmlns:a16="http://schemas.microsoft.com/office/drawing/2014/main" id="{B30C9D4E-9515-19D0-9F49-17EAB9E01A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22176" y="6370025"/>
              <a:ext cx="632012" cy="632012"/>
            </a:xfrm>
            <a:prstGeom prst="rect">
              <a:avLst/>
            </a:prstGeom>
          </p:spPr>
        </p:pic>
        <p:pic>
          <p:nvPicPr>
            <p:cNvPr id="42" name="Graphic 41" descr="Crops with solid fill">
              <a:extLst>
                <a:ext uri="{FF2B5EF4-FFF2-40B4-BE49-F238E27FC236}">
                  <a16:creationId xmlns:a16="http://schemas.microsoft.com/office/drawing/2014/main" id="{DDA1452E-1BB5-E7C9-0ACA-01A0CB288C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5232" y="6370025"/>
              <a:ext cx="632012" cy="632012"/>
            </a:xfrm>
            <a:prstGeom prst="rect">
              <a:avLst/>
            </a:prstGeom>
          </p:spPr>
        </p:pic>
        <p:pic>
          <p:nvPicPr>
            <p:cNvPr id="43" name="Graphic 42" descr="Crops with solid fill">
              <a:extLst>
                <a:ext uri="{FF2B5EF4-FFF2-40B4-BE49-F238E27FC236}">
                  <a16:creationId xmlns:a16="http://schemas.microsoft.com/office/drawing/2014/main" id="{6565D5D5-182F-4E5A-76A8-AF4B73576B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9975" y="6370025"/>
              <a:ext cx="632012" cy="632012"/>
            </a:xfrm>
            <a:prstGeom prst="rect">
              <a:avLst/>
            </a:prstGeom>
          </p:spPr>
        </p:pic>
      </p:grpSp>
      <p:pic>
        <p:nvPicPr>
          <p:cNvPr id="44" name="Graphic 43" descr="Satellite with solid fill">
            <a:extLst>
              <a:ext uri="{FF2B5EF4-FFF2-40B4-BE49-F238E27FC236}">
                <a16:creationId xmlns:a16="http://schemas.microsoft.com/office/drawing/2014/main" id="{3F19D7CC-BBDE-A8C1-9F70-454003EF3E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15835" y="659278"/>
            <a:ext cx="764943" cy="764943"/>
          </a:xfrm>
          <a:prstGeom prst="rect">
            <a:avLst/>
          </a:prstGeom>
        </p:spPr>
      </p:pic>
    </p:spTree>
    <p:extLst>
      <p:ext uri="{BB962C8B-B14F-4D97-AF65-F5344CB8AC3E}">
        <p14:creationId xmlns:p14="http://schemas.microsoft.com/office/powerpoint/2010/main" val="425159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52500" y="328632"/>
            <a:ext cx="11110546" cy="646331"/>
          </a:xfrm>
        </p:spPr>
        <p:txBody>
          <a:bodyPr>
            <a:noAutofit/>
          </a:bodyPr>
          <a:lstStyle/>
          <a:p>
            <a:r>
              <a:rPr lang="en-US" sz="3600" b="1" dirty="0">
                <a:latin typeface="Trebuchet MS" panose="020B0703020202090204" pitchFamily="34" charset="0"/>
              </a:rPr>
              <a:t>Precipitation Characteristics: Passive Microwave</a:t>
            </a:r>
          </a:p>
        </p:txBody>
      </p:sp>
      <p:sp>
        <p:nvSpPr>
          <p:cNvPr id="36" name="Left Brace 35">
            <a:extLst>
              <a:ext uri="{FF2B5EF4-FFF2-40B4-BE49-F238E27FC236}">
                <a16:creationId xmlns:a16="http://schemas.microsoft.com/office/drawing/2014/main" id="{096BFE36-DD38-4348-AF9D-08DD5914D8E0}"/>
              </a:ext>
            </a:extLst>
          </p:cNvPr>
          <p:cNvSpPr/>
          <p:nvPr/>
        </p:nvSpPr>
        <p:spPr>
          <a:xfrm>
            <a:off x="3857920" y="1190548"/>
            <a:ext cx="278423" cy="5165801"/>
          </a:xfrm>
          <a:prstGeom prst="leftBrace">
            <a:avLst>
              <a:gd name="adj1" fmla="val 55702"/>
              <a:gd name="adj2" fmla="val 6659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ightning Bolt 23">
            <a:extLst>
              <a:ext uri="{FF2B5EF4-FFF2-40B4-BE49-F238E27FC236}">
                <a16:creationId xmlns:a16="http://schemas.microsoft.com/office/drawing/2014/main" id="{1047E2AF-1108-C588-901C-2F37A8AAB341}"/>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C3CFBBDE-645D-942A-B602-0E260A0A432C}"/>
              </a:ext>
            </a:extLst>
          </p:cNvPr>
          <p:cNvGrpSpPr/>
          <p:nvPr/>
        </p:nvGrpSpPr>
        <p:grpSpPr>
          <a:xfrm>
            <a:off x="-43433" y="988342"/>
            <a:ext cx="3939829" cy="4236159"/>
            <a:chOff x="9641093" y="3074930"/>
            <a:chExt cx="2158919" cy="2282476"/>
          </a:xfrm>
        </p:grpSpPr>
        <p:sp>
          <p:nvSpPr>
            <p:cNvPr id="26" name="Cloud 25">
              <a:extLst>
                <a:ext uri="{FF2B5EF4-FFF2-40B4-BE49-F238E27FC236}">
                  <a16:creationId xmlns:a16="http://schemas.microsoft.com/office/drawing/2014/main" id="{0E41B4F4-28C2-D023-0CB5-D0C37C36139B}"/>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613C80A7-24CC-BE07-1FEF-8797B8CA9B8E}"/>
                </a:ext>
              </a:extLst>
            </p:cNvPr>
            <p:cNvGrpSpPr/>
            <p:nvPr/>
          </p:nvGrpSpPr>
          <p:grpSpPr>
            <a:xfrm>
              <a:off x="9641093" y="3261314"/>
              <a:ext cx="2158919" cy="2096092"/>
              <a:chOff x="352095" y="1860911"/>
              <a:chExt cx="3556797" cy="3383751"/>
            </a:xfrm>
          </p:grpSpPr>
          <p:sp>
            <p:nvSpPr>
              <p:cNvPr id="28" name="Cloud 27">
                <a:extLst>
                  <a:ext uri="{FF2B5EF4-FFF2-40B4-BE49-F238E27FC236}">
                    <a16:creationId xmlns:a16="http://schemas.microsoft.com/office/drawing/2014/main" id="{BFD287F8-466B-EB7C-D30E-060FCB82143E}"/>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loud 28">
                <a:extLst>
                  <a:ext uri="{FF2B5EF4-FFF2-40B4-BE49-F238E27FC236}">
                    <a16:creationId xmlns:a16="http://schemas.microsoft.com/office/drawing/2014/main" id="{85921F2F-C3A9-E18C-4245-5ECDFE5B4D26}"/>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loud 29">
                <a:extLst>
                  <a:ext uri="{FF2B5EF4-FFF2-40B4-BE49-F238E27FC236}">
                    <a16:creationId xmlns:a16="http://schemas.microsoft.com/office/drawing/2014/main" id="{F298E05A-A138-9889-4E91-4DAE87A7D766}"/>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loud 37">
                <a:extLst>
                  <a:ext uri="{FF2B5EF4-FFF2-40B4-BE49-F238E27FC236}">
                    <a16:creationId xmlns:a16="http://schemas.microsoft.com/office/drawing/2014/main" id="{7B3756D0-97F6-C846-E45B-F1B162E18C4E}"/>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oud 38">
                <a:extLst>
                  <a:ext uri="{FF2B5EF4-FFF2-40B4-BE49-F238E27FC236}">
                    <a16:creationId xmlns:a16="http://schemas.microsoft.com/office/drawing/2014/main" id="{8A9E25E1-CDF3-B892-1887-9E38A91250E5}"/>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loud 39">
                <a:extLst>
                  <a:ext uri="{FF2B5EF4-FFF2-40B4-BE49-F238E27FC236}">
                    <a16:creationId xmlns:a16="http://schemas.microsoft.com/office/drawing/2014/main" id="{007677A2-4334-07A4-FA14-A94B6C51D1A1}"/>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1" name="Group 40">
            <a:extLst>
              <a:ext uri="{FF2B5EF4-FFF2-40B4-BE49-F238E27FC236}">
                <a16:creationId xmlns:a16="http://schemas.microsoft.com/office/drawing/2014/main" id="{008E8030-718D-E4FB-93B5-53D7C4CFE91C}"/>
              </a:ext>
            </a:extLst>
          </p:cNvPr>
          <p:cNvGrpSpPr/>
          <p:nvPr/>
        </p:nvGrpSpPr>
        <p:grpSpPr>
          <a:xfrm>
            <a:off x="44854" y="5826209"/>
            <a:ext cx="3424070" cy="632157"/>
            <a:chOff x="447917" y="6369880"/>
            <a:chExt cx="3424070" cy="632157"/>
          </a:xfrm>
        </p:grpSpPr>
        <p:pic>
          <p:nvPicPr>
            <p:cNvPr id="42" name="Graphic 41" descr="Crops with solid fill">
              <a:extLst>
                <a:ext uri="{FF2B5EF4-FFF2-40B4-BE49-F238E27FC236}">
                  <a16:creationId xmlns:a16="http://schemas.microsoft.com/office/drawing/2014/main" id="{BCED0795-0DBD-5E72-D1D4-76CF249104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7917" y="6369880"/>
              <a:ext cx="632012" cy="632012"/>
            </a:xfrm>
            <a:prstGeom prst="rect">
              <a:avLst/>
            </a:prstGeom>
          </p:spPr>
        </p:pic>
        <p:pic>
          <p:nvPicPr>
            <p:cNvPr id="43" name="Graphic 42" descr="Crops with solid fill">
              <a:extLst>
                <a:ext uri="{FF2B5EF4-FFF2-40B4-BE49-F238E27FC236}">
                  <a16:creationId xmlns:a16="http://schemas.microsoft.com/office/drawing/2014/main" id="{3ED0E40C-A32D-00A4-5462-23CDCF115E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2660" y="6369880"/>
              <a:ext cx="632012" cy="632012"/>
            </a:xfrm>
            <a:prstGeom prst="rect">
              <a:avLst/>
            </a:prstGeom>
          </p:spPr>
        </p:pic>
        <p:pic>
          <p:nvPicPr>
            <p:cNvPr id="44" name="Graphic 43" descr="Crops with solid fill">
              <a:extLst>
                <a:ext uri="{FF2B5EF4-FFF2-40B4-BE49-F238E27FC236}">
                  <a16:creationId xmlns:a16="http://schemas.microsoft.com/office/drawing/2014/main" id="{B41EDC62-0470-0D34-3F2C-06A3CA8A77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7433" y="6370025"/>
              <a:ext cx="632012" cy="632012"/>
            </a:xfrm>
            <a:prstGeom prst="rect">
              <a:avLst/>
            </a:prstGeom>
          </p:spPr>
        </p:pic>
        <p:pic>
          <p:nvPicPr>
            <p:cNvPr id="45" name="Graphic 44" descr="Crops with solid fill">
              <a:extLst>
                <a:ext uri="{FF2B5EF4-FFF2-40B4-BE49-F238E27FC236}">
                  <a16:creationId xmlns:a16="http://schemas.microsoft.com/office/drawing/2014/main" id="{9BE030B2-682F-EC02-033D-D05EBDB3D1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22176" y="6370025"/>
              <a:ext cx="632012" cy="632012"/>
            </a:xfrm>
            <a:prstGeom prst="rect">
              <a:avLst/>
            </a:prstGeom>
          </p:spPr>
        </p:pic>
        <p:pic>
          <p:nvPicPr>
            <p:cNvPr id="46" name="Graphic 45" descr="Crops with solid fill">
              <a:extLst>
                <a:ext uri="{FF2B5EF4-FFF2-40B4-BE49-F238E27FC236}">
                  <a16:creationId xmlns:a16="http://schemas.microsoft.com/office/drawing/2014/main" id="{D52C8AB9-1DF7-250B-EAEF-EF67D1E597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85232" y="6370025"/>
              <a:ext cx="632012" cy="632012"/>
            </a:xfrm>
            <a:prstGeom prst="rect">
              <a:avLst/>
            </a:prstGeom>
          </p:spPr>
        </p:pic>
        <p:pic>
          <p:nvPicPr>
            <p:cNvPr id="47" name="Graphic 46" descr="Crops with solid fill">
              <a:extLst>
                <a:ext uri="{FF2B5EF4-FFF2-40B4-BE49-F238E27FC236}">
                  <a16:creationId xmlns:a16="http://schemas.microsoft.com/office/drawing/2014/main" id="{E1EDCC4C-17E9-77D0-4154-507C5150D5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39975" y="6370025"/>
              <a:ext cx="632012" cy="632012"/>
            </a:xfrm>
            <a:prstGeom prst="rect">
              <a:avLst/>
            </a:prstGeom>
          </p:spPr>
        </p:pic>
      </p:grpSp>
      <p:pic>
        <p:nvPicPr>
          <p:cNvPr id="48" name="Graphic 47" descr="Satellite with solid fill">
            <a:extLst>
              <a:ext uri="{FF2B5EF4-FFF2-40B4-BE49-F238E27FC236}">
                <a16:creationId xmlns:a16="http://schemas.microsoft.com/office/drawing/2014/main" id="{C26B8F07-7CEF-E23C-82B1-6DBC36005A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5835" y="659278"/>
            <a:ext cx="764943" cy="764943"/>
          </a:xfrm>
          <a:prstGeom prst="rect">
            <a:avLst/>
          </a:prstGeom>
        </p:spPr>
      </p:pic>
      <p:pic>
        <p:nvPicPr>
          <p:cNvPr id="7" name="Picture 6" descr="A picture containing text, light, dark&#10;&#10;Description automatically generated">
            <a:extLst>
              <a:ext uri="{FF2B5EF4-FFF2-40B4-BE49-F238E27FC236}">
                <a16:creationId xmlns:a16="http://schemas.microsoft.com/office/drawing/2014/main" id="{1928CBF2-9FDE-1F74-23F1-B1D82499AC94}"/>
              </a:ext>
            </a:extLst>
          </p:cNvPr>
          <p:cNvPicPr>
            <a:picLocks noChangeAspect="1"/>
          </p:cNvPicPr>
          <p:nvPr/>
        </p:nvPicPr>
        <p:blipFill>
          <a:blip r:embed="rId7"/>
          <a:stretch>
            <a:fillRect/>
          </a:stretch>
        </p:blipFill>
        <p:spPr>
          <a:xfrm>
            <a:off x="5270862" y="1179175"/>
            <a:ext cx="6155039" cy="5188545"/>
          </a:xfrm>
          <a:prstGeom prst="rect">
            <a:avLst/>
          </a:prstGeom>
        </p:spPr>
      </p:pic>
    </p:spTree>
    <p:extLst>
      <p:ext uri="{BB962C8B-B14F-4D97-AF65-F5344CB8AC3E}">
        <p14:creationId xmlns:p14="http://schemas.microsoft.com/office/powerpoint/2010/main" val="170306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52500" y="328632"/>
            <a:ext cx="11110546" cy="646331"/>
          </a:xfrm>
        </p:spPr>
        <p:txBody>
          <a:bodyPr>
            <a:noAutofit/>
          </a:bodyPr>
          <a:lstStyle/>
          <a:p>
            <a:r>
              <a:rPr lang="en-US" sz="3600" b="1" dirty="0">
                <a:latin typeface="Trebuchet MS" panose="020B0703020202090204" pitchFamily="34" charset="0"/>
              </a:rPr>
              <a:t>Precipitation Characteristics: Passive Microwave</a:t>
            </a:r>
          </a:p>
        </p:txBody>
      </p:sp>
      <p:sp>
        <p:nvSpPr>
          <p:cNvPr id="36" name="Left Brace 35">
            <a:extLst>
              <a:ext uri="{FF2B5EF4-FFF2-40B4-BE49-F238E27FC236}">
                <a16:creationId xmlns:a16="http://schemas.microsoft.com/office/drawing/2014/main" id="{096BFE36-DD38-4348-AF9D-08DD5914D8E0}"/>
              </a:ext>
            </a:extLst>
          </p:cNvPr>
          <p:cNvSpPr/>
          <p:nvPr/>
        </p:nvSpPr>
        <p:spPr>
          <a:xfrm>
            <a:off x="3857920" y="1190548"/>
            <a:ext cx="278423" cy="5165801"/>
          </a:xfrm>
          <a:prstGeom prst="leftBrace">
            <a:avLst>
              <a:gd name="adj1" fmla="val 55702"/>
              <a:gd name="adj2" fmla="val 6659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ightning Bolt 23">
            <a:extLst>
              <a:ext uri="{FF2B5EF4-FFF2-40B4-BE49-F238E27FC236}">
                <a16:creationId xmlns:a16="http://schemas.microsoft.com/office/drawing/2014/main" id="{1047E2AF-1108-C588-901C-2F37A8AAB341}"/>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E42690C-2B84-8C61-1EF8-B6E621846FA1}"/>
              </a:ext>
            </a:extLst>
          </p:cNvPr>
          <p:cNvSpPr txBox="1"/>
          <p:nvPr/>
        </p:nvSpPr>
        <p:spPr>
          <a:xfrm>
            <a:off x="5998320" y="6078469"/>
            <a:ext cx="6263797" cy="748795"/>
          </a:xfrm>
          <a:prstGeom prst="rect">
            <a:avLst/>
          </a:prstGeom>
          <a:noFill/>
        </p:spPr>
        <p:txBody>
          <a:bodyPr wrap="square" rtlCol="0">
            <a:spAutoFit/>
          </a:bodyPr>
          <a:lstStyle/>
          <a:p>
            <a:pPr algn="ctr"/>
            <a:r>
              <a:rPr lang="en-US" sz="2133" b="1" dirty="0">
                <a:solidFill>
                  <a:schemeClr val="bg1"/>
                </a:solidFill>
              </a:rPr>
              <a:t>Passive microwave brightness temperatures decrease with increasing amounts of large graupel and hail.</a:t>
            </a:r>
          </a:p>
        </p:txBody>
      </p:sp>
      <p:pic>
        <p:nvPicPr>
          <p:cNvPr id="3" name="Picture 2">
            <a:extLst>
              <a:ext uri="{FF2B5EF4-FFF2-40B4-BE49-F238E27FC236}">
                <a16:creationId xmlns:a16="http://schemas.microsoft.com/office/drawing/2014/main" id="{D32829EF-3225-A2C3-46C4-2D3D7074A149}"/>
              </a:ext>
            </a:extLst>
          </p:cNvPr>
          <p:cNvPicPr>
            <a:picLocks noChangeAspect="1"/>
          </p:cNvPicPr>
          <p:nvPr/>
        </p:nvPicPr>
        <p:blipFill>
          <a:blip r:embed="rId3"/>
          <a:stretch>
            <a:fillRect/>
          </a:stretch>
        </p:blipFill>
        <p:spPr>
          <a:xfrm>
            <a:off x="6446528" y="922392"/>
            <a:ext cx="5244444" cy="5244444"/>
          </a:xfrm>
          <a:prstGeom prst="rect">
            <a:avLst/>
          </a:prstGeom>
          <a:solidFill>
            <a:schemeClr val="bg1"/>
          </a:solidFill>
        </p:spPr>
      </p:pic>
      <p:pic>
        <p:nvPicPr>
          <p:cNvPr id="4" name="Picture 3" descr="A picture containing text, light, dark&#10;&#10;Description automatically generated">
            <a:extLst>
              <a:ext uri="{FF2B5EF4-FFF2-40B4-BE49-F238E27FC236}">
                <a16:creationId xmlns:a16="http://schemas.microsoft.com/office/drawing/2014/main" id="{0A22F11A-1466-9124-3236-104CF9FC5098}"/>
              </a:ext>
            </a:extLst>
          </p:cNvPr>
          <p:cNvPicPr>
            <a:picLocks noChangeAspect="1"/>
          </p:cNvPicPr>
          <p:nvPr/>
        </p:nvPicPr>
        <p:blipFill>
          <a:blip r:embed="rId4"/>
          <a:stretch>
            <a:fillRect/>
          </a:stretch>
        </p:blipFill>
        <p:spPr>
          <a:xfrm>
            <a:off x="128954" y="925720"/>
            <a:ext cx="6155039" cy="5188545"/>
          </a:xfrm>
          <a:prstGeom prst="rect">
            <a:avLst/>
          </a:prstGeom>
        </p:spPr>
      </p:pic>
    </p:spTree>
    <p:extLst>
      <p:ext uri="{BB962C8B-B14F-4D97-AF65-F5344CB8AC3E}">
        <p14:creationId xmlns:p14="http://schemas.microsoft.com/office/powerpoint/2010/main" val="177285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52500" y="328632"/>
            <a:ext cx="11110546" cy="646331"/>
          </a:xfrm>
        </p:spPr>
        <p:txBody>
          <a:bodyPr>
            <a:noAutofit/>
          </a:bodyPr>
          <a:lstStyle/>
          <a:p>
            <a:r>
              <a:rPr lang="en-US" sz="3600" b="1" dirty="0">
                <a:latin typeface="Trebuchet MS" panose="020B0703020202090204" pitchFamily="34" charset="0"/>
              </a:rPr>
              <a:t>Precipitation Characteristics: Passive Microwave</a:t>
            </a:r>
          </a:p>
        </p:txBody>
      </p:sp>
      <p:sp>
        <p:nvSpPr>
          <p:cNvPr id="24" name="Lightning Bolt 23">
            <a:extLst>
              <a:ext uri="{FF2B5EF4-FFF2-40B4-BE49-F238E27FC236}">
                <a16:creationId xmlns:a16="http://schemas.microsoft.com/office/drawing/2014/main" id="{1047E2AF-1108-C588-901C-2F37A8AAB341}"/>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E42690C-2B84-8C61-1EF8-B6E621846FA1}"/>
              </a:ext>
            </a:extLst>
          </p:cNvPr>
          <p:cNvSpPr txBox="1"/>
          <p:nvPr/>
        </p:nvSpPr>
        <p:spPr>
          <a:xfrm>
            <a:off x="0" y="6025579"/>
            <a:ext cx="6263797" cy="748795"/>
          </a:xfrm>
          <a:prstGeom prst="rect">
            <a:avLst/>
          </a:prstGeom>
          <a:noFill/>
        </p:spPr>
        <p:txBody>
          <a:bodyPr wrap="square" rtlCol="0">
            <a:spAutoFit/>
          </a:bodyPr>
          <a:lstStyle/>
          <a:p>
            <a:pPr algn="ctr"/>
            <a:r>
              <a:rPr lang="en-US" sz="2133" b="1" dirty="0">
                <a:solidFill>
                  <a:schemeClr val="bg1"/>
                </a:solidFill>
              </a:rPr>
              <a:t>Passive microwave brightness temperatures decrease with increasing amounts of large graupel and hail.</a:t>
            </a:r>
          </a:p>
        </p:txBody>
      </p:sp>
      <p:pic>
        <p:nvPicPr>
          <p:cNvPr id="3" name="Picture 2">
            <a:extLst>
              <a:ext uri="{FF2B5EF4-FFF2-40B4-BE49-F238E27FC236}">
                <a16:creationId xmlns:a16="http://schemas.microsoft.com/office/drawing/2014/main" id="{D32829EF-3225-A2C3-46C4-2D3D7074A149}"/>
              </a:ext>
            </a:extLst>
          </p:cNvPr>
          <p:cNvPicPr>
            <a:picLocks noChangeAspect="1"/>
          </p:cNvPicPr>
          <p:nvPr/>
        </p:nvPicPr>
        <p:blipFill>
          <a:blip r:embed="rId3"/>
          <a:stretch>
            <a:fillRect/>
          </a:stretch>
        </p:blipFill>
        <p:spPr>
          <a:xfrm>
            <a:off x="183353" y="852757"/>
            <a:ext cx="5244444" cy="5244444"/>
          </a:xfrm>
          <a:prstGeom prst="rect">
            <a:avLst/>
          </a:prstGeom>
          <a:solidFill>
            <a:schemeClr val="bg1"/>
          </a:solidFill>
        </p:spPr>
      </p:pic>
      <p:pic>
        <p:nvPicPr>
          <p:cNvPr id="6" name="Picture 5">
            <a:extLst>
              <a:ext uri="{FF2B5EF4-FFF2-40B4-BE49-F238E27FC236}">
                <a16:creationId xmlns:a16="http://schemas.microsoft.com/office/drawing/2014/main" id="{007F1653-01C4-6EAB-6360-C1975D7065BF}"/>
              </a:ext>
            </a:extLst>
          </p:cNvPr>
          <p:cNvPicPr>
            <a:picLocks noChangeAspect="1"/>
          </p:cNvPicPr>
          <p:nvPr/>
        </p:nvPicPr>
        <p:blipFill>
          <a:blip r:embed="rId4"/>
          <a:stretch>
            <a:fillRect/>
          </a:stretch>
        </p:blipFill>
        <p:spPr>
          <a:xfrm>
            <a:off x="5535934" y="852757"/>
            <a:ext cx="3924590" cy="2797974"/>
          </a:xfrm>
          <a:prstGeom prst="rect">
            <a:avLst/>
          </a:prstGeom>
        </p:spPr>
      </p:pic>
      <p:grpSp>
        <p:nvGrpSpPr>
          <p:cNvPr id="11" name="Group 10">
            <a:extLst>
              <a:ext uri="{FF2B5EF4-FFF2-40B4-BE49-F238E27FC236}">
                <a16:creationId xmlns:a16="http://schemas.microsoft.com/office/drawing/2014/main" id="{6AF722B0-DA0E-33BD-4258-AFFBDDF48F58}"/>
              </a:ext>
            </a:extLst>
          </p:cNvPr>
          <p:cNvGrpSpPr/>
          <p:nvPr/>
        </p:nvGrpSpPr>
        <p:grpSpPr>
          <a:xfrm>
            <a:off x="8399764" y="2766644"/>
            <a:ext cx="3792238" cy="4162375"/>
            <a:chOff x="7302045" y="1188104"/>
            <a:chExt cx="4889955" cy="5689745"/>
          </a:xfrm>
        </p:grpSpPr>
        <p:pic>
          <p:nvPicPr>
            <p:cNvPr id="7" name="Picture 6">
              <a:extLst>
                <a:ext uri="{FF2B5EF4-FFF2-40B4-BE49-F238E27FC236}">
                  <a16:creationId xmlns:a16="http://schemas.microsoft.com/office/drawing/2014/main" id="{B0B066BB-DB86-9856-5F5E-B5FEA9207016}"/>
                </a:ext>
              </a:extLst>
            </p:cNvPr>
            <p:cNvPicPr>
              <a:picLocks noChangeAspect="1"/>
            </p:cNvPicPr>
            <p:nvPr/>
          </p:nvPicPr>
          <p:blipFill>
            <a:blip r:embed="rId5"/>
            <a:stretch>
              <a:fillRect/>
            </a:stretch>
          </p:blipFill>
          <p:spPr>
            <a:xfrm>
              <a:off x="7525088" y="1188108"/>
              <a:ext cx="4665469" cy="4966569"/>
            </a:xfrm>
            <a:prstGeom prst="rect">
              <a:avLst/>
            </a:prstGeom>
          </p:spPr>
        </p:pic>
        <p:sp>
          <p:nvSpPr>
            <p:cNvPr id="8" name="TextBox 7">
              <a:extLst>
                <a:ext uri="{FF2B5EF4-FFF2-40B4-BE49-F238E27FC236}">
                  <a16:creationId xmlns:a16="http://schemas.microsoft.com/office/drawing/2014/main" id="{98976400-763D-EA42-32E2-9824D0B34D85}"/>
                </a:ext>
              </a:extLst>
            </p:cNvPr>
            <p:cNvSpPr txBox="1"/>
            <p:nvPr/>
          </p:nvSpPr>
          <p:spPr>
            <a:xfrm>
              <a:off x="7302045" y="5868135"/>
              <a:ext cx="4889955" cy="1009714"/>
            </a:xfrm>
            <a:prstGeom prst="rect">
              <a:avLst/>
            </a:prstGeom>
            <a:solidFill>
              <a:schemeClr val="bg1"/>
            </a:solidFill>
          </p:spPr>
          <p:txBody>
            <a:bodyPr wrap="square" rtlCol="0">
              <a:spAutoFit/>
            </a:bodyPr>
            <a:lstStyle/>
            <a:p>
              <a:pPr algn="ctr"/>
              <a:r>
                <a:rPr lang="en-US" sz="1400" dirty="0"/>
                <a:t>37 GHz Depression </a:t>
              </a:r>
            </a:p>
            <a:p>
              <a:pPr algn="ctr"/>
              <a:r>
                <a:rPr lang="en-US" sz="1400" dirty="0"/>
                <a:t>(normalized by tropopause height)</a:t>
              </a:r>
            </a:p>
            <a:p>
              <a:pPr algn="ctr"/>
              <a:endParaRPr lang="en-US" sz="1400" dirty="0"/>
            </a:p>
          </p:txBody>
        </p:sp>
        <p:sp>
          <p:nvSpPr>
            <p:cNvPr id="9" name="TextBox 8">
              <a:extLst>
                <a:ext uri="{FF2B5EF4-FFF2-40B4-BE49-F238E27FC236}">
                  <a16:creationId xmlns:a16="http://schemas.microsoft.com/office/drawing/2014/main" id="{C5E87946-0394-0C98-40D3-21B3D77C31E1}"/>
                </a:ext>
              </a:extLst>
            </p:cNvPr>
            <p:cNvSpPr txBox="1"/>
            <p:nvPr/>
          </p:nvSpPr>
          <p:spPr>
            <a:xfrm rot="16200000">
              <a:off x="5041804" y="3472956"/>
              <a:ext cx="4966572" cy="396867"/>
            </a:xfrm>
            <a:prstGeom prst="rect">
              <a:avLst/>
            </a:prstGeom>
            <a:solidFill>
              <a:schemeClr val="bg1"/>
            </a:solidFill>
          </p:spPr>
          <p:txBody>
            <a:bodyPr wrap="square" rtlCol="0">
              <a:spAutoFit/>
            </a:bodyPr>
            <a:lstStyle/>
            <a:p>
              <a:pPr algn="ctr"/>
              <a:r>
                <a:rPr lang="en-US" sz="1400" dirty="0"/>
                <a:t>19 GHz PCT</a:t>
              </a:r>
            </a:p>
          </p:txBody>
        </p:sp>
      </p:grpSp>
      <p:pic>
        <p:nvPicPr>
          <p:cNvPr id="10" name="Picture 9">
            <a:extLst>
              <a:ext uri="{FF2B5EF4-FFF2-40B4-BE49-F238E27FC236}">
                <a16:creationId xmlns:a16="http://schemas.microsoft.com/office/drawing/2014/main" id="{DE13BD08-70A1-9EC0-2A01-E79F771DEC6E}"/>
              </a:ext>
            </a:extLst>
          </p:cNvPr>
          <p:cNvPicPr>
            <a:picLocks noChangeAspect="1"/>
          </p:cNvPicPr>
          <p:nvPr/>
        </p:nvPicPr>
        <p:blipFill>
          <a:blip r:embed="rId6"/>
          <a:stretch>
            <a:fillRect/>
          </a:stretch>
        </p:blipFill>
        <p:spPr>
          <a:xfrm>
            <a:off x="9825903" y="1104900"/>
            <a:ext cx="935881" cy="1367108"/>
          </a:xfrm>
          <a:prstGeom prst="rect">
            <a:avLst/>
          </a:prstGeom>
        </p:spPr>
      </p:pic>
    </p:spTree>
    <p:extLst>
      <p:ext uri="{BB962C8B-B14F-4D97-AF65-F5344CB8AC3E}">
        <p14:creationId xmlns:p14="http://schemas.microsoft.com/office/powerpoint/2010/main" val="340725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952500" y="328632"/>
            <a:ext cx="11110546" cy="646331"/>
          </a:xfrm>
        </p:spPr>
        <p:txBody>
          <a:bodyPr>
            <a:noAutofit/>
          </a:bodyPr>
          <a:lstStyle/>
          <a:p>
            <a:r>
              <a:rPr lang="en-US" sz="3600" b="1" dirty="0">
                <a:latin typeface="Trebuchet MS" panose="020B0703020202090204" pitchFamily="34" charset="0"/>
              </a:rPr>
              <a:t>Precipitation Characteristics: Passive Microwave</a:t>
            </a:r>
          </a:p>
        </p:txBody>
      </p:sp>
      <p:sp>
        <p:nvSpPr>
          <p:cNvPr id="24" name="Lightning Bolt 23">
            <a:extLst>
              <a:ext uri="{FF2B5EF4-FFF2-40B4-BE49-F238E27FC236}">
                <a16:creationId xmlns:a16="http://schemas.microsoft.com/office/drawing/2014/main" id="{1047E2AF-1108-C588-901C-2F37A8AAB341}"/>
              </a:ext>
            </a:extLst>
          </p:cNvPr>
          <p:cNvSpPr/>
          <p:nvPr/>
        </p:nvSpPr>
        <p:spPr>
          <a:xfrm rot="19447076" flipH="1">
            <a:off x="485730" y="5052333"/>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E42690C-2B84-8C61-1EF8-B6E621846FA1}"/>
              </a:ext>
            </a:extLst>
          </p:cNvPr>
          <p:cNvSpPr txBox="1"/>
          <p:nvPr/>
        </p:nvSpPr>
        <p:spPr>
          <a:xfrm>
            <a:off x="0" y="6025579"/>
            <a:ext cx="6263797" cy="748795"/>
          </a:xfrm>
          <a:prstGeom prst="rect">
            <a:avLst/>
          </a:prstGeom>
          <a:noFill/>
        </p:spPr>
        <p:txBody>
          <a:bodyPr wrap="square" rtlCol="0">
            <a:spAutoFit/>
          </a:bodyPr>
          <a:lstStyle/>
          <a:p>
            <a:pPr algn="ctr"/>
            <a:r>
              <a:rPr lang="en-US" sz="2133" b="1" dirty="0">
                <a:solidFill>
                  <a:schemeClr val="bg1"/>
                </a:solidFill>
              </a:rPr>
              <a:t>Passive microwave brightness temperatures decrease with increasing amounts of large graupel and hail.</a:t>
            </a:r>
          </a:p>
        </p:txBody>
      </p:sp>
      <p:pic>
        <p:nvPicPr>
          <p:cNvPr id="3" name="Picture 2">
            <a:extLst>
              <a:ext uri="{FF2B5EF4-FFF2-40B4-BE49-F238E27FC236}">
                <a16:creationId xmlns:a16="http://schemas.microsoft.com/office/drawing/2014/main" id="{D32829EF-3225-A2C3-46C4-2D3D7074A149}"/>
              </a:ext>
            </a:extLst>
          </p:cNvPr>
          <p:cNvPicPr>
            <a:picLocks noChangeAspect="1"/>
          </p:cNvPicPr>
          <p:nvPr/>
        </p:nvPicPr>
        <p:blipFill>
          <a:blip r:embed="rId3"/>
          <a:stretch>
            <a:fillRect/>
          </a:stretch>
        </p:blipFill>
        <p:spPr>
          <a:xfrm>
            <a:off x="183353" y="852757"/>
            <a:ext cx="5244444" cy="5244444"/>
          </a:xfrm>
          <a:prstGeom prst="rect">
            <a:avLst/>
          </a:prstGeom>
          <a:solidFill>
            <a:schemeClr val="bg1"/>
          </a:solidFill>
        </p:spPr>
      </p:pic>
      <p:pic>
        <p:nvPicPr>
          <p:cNvPr id="6" name="Picture 5">
            <a:extLst>
              <a:ext uri="{FF2B5EF4-FFF2-40B4-BE49-F238E27FC236}">
                <a16:creationId xmlns:a16="http://schemas.microsoft.com/office/drawing/2014/main" id="{007F1653-01C4-6EAB-6360-C1975D7065BF}"/>
              </a:ext>
            </a:extLst>
          </p:cNvPr>
          <p:cNvPicPr>
            <a:picLocks noChangeAspect="1"/>
          </p:cNvPicPr>
          <p:nvPr/>
        </p:nvPicPr>
        <p:blipFill>
          <a:blip r:embed="rId4"/>
          <a:stretch>
            <a:fillRect/>
          </a:stretch>
        </p:blipFill>
        <p:spPr>
          <a:xfrm>
            <a:off x="5535934" y="852757"/>
            <a:ext cx="3924590" cy="2797974"/>
          </a:xfrm>
          <a:prstGeom prst="rect">
            <a:avLst/>
          </a:prstGeom>
        </p:spPr>
      </p:pic>
      <p:grpSp>
        <p:nvGrpSpPr>
          <p:cNvPr id="11" name="Group 10">
            <a:extLst>
              <a:ext uri="{FF2B5EF4-FFF2-40B4-BE49-F238E27FC236}">
                <a16:creationId xmlns:a16="http://schemas.microsoft.com/office/drawing/2014/main" id="{6AF722B0-DA0E-33BD-4258-AFFBDDF48F58}"/>
              </a:ext>
            </a:extLst>
          </p:cNvPr>
          <p:cNvGrpSpPr/>
          <p:nvPr/>
        </p:nvGrpSpPr>
        <p:grpSpPr>
          <a:xfrm>
            <a:off x="8399764" y="2766644"/>
            <a:ext cx="3792238" cy="4162375"/>
            <a:chOff x="7302045" y="1188104"/>
            <a:chExt cx="4889955" cy="5689745"/>
          </a:xfrm>
        </p:grpSpPr>
        <p:pic>
          <p:nvPicPr>
            <p:cNvPr id="7" name="Picture 6">
              <a:extLst>
                <a:ext uri="{FF2B5EF4-FFF2-40B4-BE49-F238E27FC236}">
                  <a16:creationId xmlns:a16="http://schemas.microsoft.com/office/drawing/2014/main" id="{B0B066BB-DB86-9856-5F5E-B5FEA9207016}"/>
                </a:ext>
              </a:extLst>
            </p:cNvPr>
            <p:cNvPicPr>
              <a:picLocks noChangeAspect="1"/>
            </p:cNvPicPr>
            <p:nvPr/>
          </p:nvPicPr>
          <p:blipFill>
            <a:blip r:embed="rId5"/>
            <a:stretch>
              <a:fillRect/>
            </a:stretch>
          </p:blipFill>
          <p:spPr>
            <a:xfrm>
              <a:off x="7525088" y="1188108"/>
              <a:ext cx="4665469" cy="4966569"/>
            </a:xfrm>
            <a:prstGeom prst="rect">
              <a:avLst/>
            </a:prstGeom>
          </p:spPr>
        </p:pic>
        <p:sp>
          <p:nvSpPr>
            <p:cNvPr id="8" name="TextBox 7">
              <a:extLst>
                <a:ext uri="{FF2B5EF4-FFF2-40B4-BE49-F238E27FC236}">
                  <a16:creationId xmlns:a16="http://schemas.microsoft.com/office/drawing/2014/main" id="{98976400-763D-EA42-32E2-9824D0B34D85}"/>
                </a:ext>
              </a:extLst>
            </p:cNvPr>
            <p:cNvSpPr txBox="1"/>
            <p:nvPr/>
          </p:nvSpPr>
          <p:spPr>
            <a:xfrm>
              <a:off x="7302045" y="5868135"/>
              <a:ext cx="4889955" cy="1009714"/>
            </a:xfrm>
            <a:prstGeom prst="rect">
              <a:avLst/>
            </a:prstGeom>
            <a:solidFill>
              <a:schemeClr val="bg1"/>
            </a:solidFill>
          </p:spPr>
          <p:txBody>
            <a:bodyPr wrap="square" rtlCol="0">
              <a:spAutoFit/>
            </a:bodyPr>
            <a:lstStyle/>
            <a:p>
              <a:pPr algn="ctr"/>
              <a:r>
                <a:rPr lang="en-US" sz="1400" dirty="0"/>
                <a:t>37 GHz Depression </a:t>
              </a:r>
            </a:p>
            <a:p>
              <a:pPr algn="ctr"/>
              <a:r>
                <a:rPr lang="en-US" sz="1400" dirty="0"/>
                <a:t>(normalized by tropopause height)</a:t>
              </a:r>
            </a:p>
            <a:p>
              <a:pPr algn="ctr"/>
              <a:endParaRPr lang="en-US" sz="1400" dirty="0"/>
            </a:p>
          </p:txBody>
        </p:sp>
        <p:sp>
          <p:nvSpPr>
            <p:cNvPr id="9" name="TextBox 8">
              <a:extLst>
                <a:ext uri="{FF2B5EF4-FFF2-40B4-BE49-F238E27FC236}">
                  <a16:creationId xmlns:a16="http://schemas.microsoft.com/office/drawing/2014/main" id="{C5E87946-0394-0C98-40D3-21B3D77C31E1}"/>
                </a:ext>
              </a:extLst>
            </p:cNvPr>
            <p:cNvSpPr txBox="1"/>
            <p:nvPr/>
          </p:nvSpPr>
          <p:spPr>
            <a:xfrm rot="16200000">
              <a:off x="5041804" y="3472956"/>
              <a:ext cx="4966572" cy="396867"/>
            </a:xfrm>
            <a:prstGeom prst="rect">
              <a:avLst/>
            </a:prstGeom>
            <a:solidFill>
              <a:schemeClr val="bg1"/>
            </a:solidFill>
          </p:spPr>
          <p:txBody>
            <a:bodyPr wrap="square" rtlCol="0">
              <a:spAutoFit/>
            </a:bodyPr>
            <a:lstStyle/>
            <a:p>
              <a:pPr algn="ctr"/>
              <a:r>
                <a:rPr lang="en-US" sz="1400" dirty="0"/>
                <a:t>19 GHz PCT</a:t>
              </a:r>
            </a:p>
          </p:txBody>
        </p:sp>
      </p:grpSp>
      <p:pic>
        <p:nvPicPr>
          <p:cNvPr id="10" name="Picture 9">
            <a:extLst>
              <a:ext uri="{FF2B5EF4-FFF2-40B4-BE49-F238E27FC236}">
                <a16:creationId xmlns:a16="http://schemas.microsoft.com/office/drawing/2014/main" id="{DE13BD08-70A1-9EC0-2A01-E79F771DEC6E}"/>
              </a:ext>
            </a:extLst>
          </p:cNvPr>
          <p:cNvPicPr>
            <a:picLocks noChangeAspect="1"/>
          </p:cNvPicPr>
          <p:nvPr/>
        </p:nvPicPr>
        <p:blipFill>
          <a:blip r:embed="rId6"/>
          <a:stretch>
            <a:fillRect/>
          </a:stretch>
        </p:blipFill>
        <p:spPr>
          <a:xfrm>
            <a:off x="9825903" y="1104900"/>
            <a:ext cx="935881" cy="1367108"/>
          </a:xfrm>
          <a:prstGeom prst="rect">
            <a:avLst/>
          </a:prstGeom>
        </p:spPr>
      </p:pic>
      <p:pic>
        <p:nvPicPr>
          <p:cNvPr id="4" name="Picture 3" descr="A picture containing computer&#10;&#10;Description automatically generated">
            <a:extLst>
              <a:ext uri="{FF2B5EF4-FFF2-40B4-BE49-F238E27FC236}">
                <a16:creationId xmlns:a16="http://schemas.microsoft.com/office/drawing/2014/main" id="{791E1BFE-CCDB-CE29-F897-C89B09B34E3F}"/>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186195" y="852757"/>
            <a:ext cx="5244444" cy="5244444"/>
          </a:xfrm>
          <a:prstGeom prst="rect">
            <a:avLst/>
          </a:prstGeom>
        </p:spPr>
      </p:pic>
    </p:spTree>
    <p:extLst>
      <p:ext uri="{BB962C8B-B14F-4D97-AF65-F5344CB8AC3E}">
        <p14:creationId xmlns:p14="http://schemas.microsoft.com/office/powerpoint/2010/main" val="17089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2BA43-95A0-2143-94AD-5818F87FC78D}"/>
              </a:ext>
            </a:extLst>
          </p:cNvPr>
          <p:cNvSpPr>
            <a:spLocks noGrp="1"/>
          </p:cNvSpPr>
          <p:nvPr>
            <p:ph type="title"/>
          </p:nvPr>
        </p:nvSpPr>
        <p:spPr>
          <a:xfrm>
            <a:off x="785698" y="-88931"/>
            <a:ext cx="10515600" cy="1325563"/>
          </a:xfrm>
        </p:spPr>
        <p:txBody>
          <a:bodyPr/>
          <a:lstStyle/>
          <a:p>
            <a:r>
              <a:rPr lang="en-US" dirty="0"/>
              <a:t>Climatology of Hail in the TRMM Domain</a:t>
            </a:r>
          </a:p>
        </p:txBody>
      </p:sp>
      <p:pic>
        <p:nvPicPr>
          <p:cNvPr id="8" name="Content Placeholder 7">
            <a:extLst>
              <a:ext uri="{FF2B5EF4-FFF2-40B4-BE49-F238E27FC236}">
                <a16:creationId xmlns:a16="http://schemas.microsoft.com/office/drawing/2014/main" id="{9C17163F-776B-464B-BF6C-8F695CCB3B56}"/>
              </a:ext>
            </a:extLst>
          </p:cNvPr>
          <p:cNvPicPr>
            <a:picLocks noGrp="1" noChangeAspect="1"/>
          </p:cNvPicPr>
          <p:nvPr>
            <p:ph idx="1"/>
          </p:nvPr>
        </p:nvPicPr>
        <p:blipFill rotWithShape="1">
          <a:blip r:embed="rId3"/>
          <a:srcRect t="8387" b="784"/>
          <a:stretch/>
        </p:blipFill>
        <p:spPr>
          <a:xfrm>
            <a:off x="1038692" y="1278678"/>
            <a:ext cx="9190579" cy="4869521"/>
          </a:xfrm>
          <a:solidFill>
            <a:schemeClr val="bg1"/>
          </a:solidFill>
        </p:spPr>
      </p:pic>
      <p:sp>
        <p:nvSpPr>
          <p:cNvPr id="9" name="TextBox 8">
            <a:extLst>
              <a:ext uri="{FF2B5EF4-FFF2-40B4-BE49-F238E27FC236}">
                <a16:creationId xmlns:a16="http://schemas.microsoft.com/office/drawing/2014/main" id="{4AA7BA4E-EB43-A944-A552-16697F05E72C}"/>
              </a:ext>
            </a:extLst>
          </p:cNvPr>
          <p:cNvSpPr txBox="1"/>
          <p:nvPr/>
        </p:nvSpPr>
        <p:spPr>
          <a:xfrm rot="5400000">
            <a:off x="10304785" y="2000318"/>
            <a:ext cx="798617" cy="461665"/>
          </a:xfrm>
          <a:prstGeom prst="rect">
            <a:avLst/>
          </a:prstGeom>
          <a:noFill/>
          <a:ln>
            <a:noFill/>
          </a:ln>
        </p:spPr>
        <p:txBody>
          <a:bodyPr wrap="none" rtlCol="0">
            <a:spAutoFit/>
          </a:bodyPr>
          <a:lstStyle/>
          <a:p>
            <a:r>
              <a:rPr lang="en-US" sz="2400" dirty="0">
                <a:solidFill>
                  <a:srgbClr val="FFFF00"/>
                </a:solidFill>
              </a:rPr>
              <a:t>35°N</a:t>
            </a:r>
          </a:p>
        </p:txBody>
      </p:sp>
      <p:sp>
        <p:nvSpPr>
          <p:cNvPr id="10" name="TextBox 9">
            <a:extLst>
              <a:ext uri="{FF2B5EF4-FFF2-40B4-BE49-F238E27FC236}">
                <a16:creationId xmlns:a16="http://schemas.microsoft.com/office/drawing/2014/main" id="{494FE012-FCE9-9540-AF7F-E0EEB9F017EE}"/>
              </a:ext>
            </a:extLst>
          </p:cNvPr>
          <p:cNvSpPr txBox="1"/>
          <p:nvPr/>
        </p:nvSpPr>
        <p:spPr>
          <a:xfrm rot="5400000">
            <a:off x="10345876" y="3889017"/>
            <a:ext cx="740908" cy="461665"/>
          </a:xfrm>
          <a:prstGeom prst="rect">
            <a:avLst/>
          </a:prstGeom>
          <a:noFill/>
          <a:ln>
            <a:noFill/>
          </a:ln>
        </p:spPr>
        <p:txBody>
          <a:bodyPr wrap="none" rtlCol="0">
            <a:spAutoFit/>
          </a:bodyPr>
          <a:lstStyle/>
          <a:p>
            <a:r>
              <a:rPr lang="en-US" sz="2400" dirty="0">
                <a:solidFill>
                  <a:srgbClr val="FFFF00"/>
                </a:solidFill>
              </a:rPr>
              <a:t>35°S</a:t>
            </a:r>
          </a:p>
        </p:txBody>
      </p:sp>
      <p:sp>
        <p:nvSpPr>
          <p:cNvPr id="11" name="Left Brace 10">
            <a:extLst>
              <a:ext uri="{FF2B5EF4-FFF2-40B4-BE49-F238E27FC236}">
                <a16:creationId xmlns:a16="http://schemas.microsoft.com/office/drawing/2014/main" id="{907FCDE1-5212-CB42-A9AC-4FFCEB51559C}"/>
              </a:ext>
            </a:extLst>
          </p:cNvPr>
          <p:cNvSpPr/>
          <p:nvPr/>
        </p:nvSpPr>
        <p:spPr>
          <a:xfrm rot="10800000">
            <a:off x="10230223" y="2409934"/>
            <a:ext cx="418336" cy="1902183"/>
          </a:xfrm>
          <a:prstGeom prst="leftBrace">
            <a:avLst>
              <a:gd name="adj1" fmla="val 36333"/>
              <a:gd name="adj2" fmla="val 50000"/>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srgbClr val="FFFF00"/>
              </a:solidFill>
            </a:endParaRPr>
          </a:p>
        </p:txBody>
      </p:sp>
      <p:pic>
        <p:nvPicPr>
          <p:cNvPr id="12" name="Picture 11">
            <a:extLst>
              <a:ext uri="{FF2B5EF4-FFF2-40B4-BE49-F238E27FC236}">
                <a16:creationId xmlns:a16="http://schemas.microsoft.com/office/drawing/2014/main" id="{0B47B592-BC77-E647-9CEB-06BF1F8B60A0}"/>
              </a:ext>
            </a:extLst>
          </p:cNvPr>
          <p:cNvPicPr>
            <a:picLocks noChangeAspect="1"/>
          </p:cNvPicPr>
          <p:nvPr/>
        </p:nvPicPr>
        <p:blipFill>
          <a:blip r:embed="rId4"/>
          <a:stretch>
            <a:fillRect/>
          </a:stretch>
        </p:blipFill>
        <p:spPr>
          <a:xfrm>
            <a:off x="10827465" y="2173290"/>
            <a:ext cx="1285747" cy="1878181"/>
          </a:xfrm>
          <a:prstGeom prst="rect">
            <a:avLst/>
          </a:prstGeom>
        </p:spPr>
      </p:pic>
    </p:spTree>
    <p:extLst>
      <p:ext uri="{BB962C8B-B14F-4D97-AF65-F5344CB8AC3E}">
        <p14:creationId xmlns:p14="http://schemas.microsoft.com/office/powerpoint/2010/main" val="1170257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ED281-B285-5944-9259-4420C1CFA670}"/>
              </a:ext>
            </a:extLst>
          </p:cNvPr>
          <p:cNvSpPr>
            <a:spLocks noGrp="1"/>
          </p:cNvSpPr>
          <p:nvPr>
            <p:ph type="title"/>
          </p:nvPr>
        </p:nvSpPr>
        <p:spPr/>
        <p:txBody>
          <a:bodyPr/>
          <a:lstStyle/>
          <a:p>
            <a:r>
              <a:rPr lang="en-US" dirty="0"/>
              <a:t>Climatology of Hail in the GPM Domain</a:t>
            </a:r>
          </a:p>
        </p:txBody>
      </p:sp>
      <p:pic>
        <p:nvPicPr>
          <p:cNvPr id="8" name="Content Placeholder 7">
            <a:extLst>
              <a:ext uri="{FF2B5EF4-FFF2-40B4-BE49-F238E27FC236}">
                <a16:creationId xmlns:a16="http://schemas.microsoft.com/office/drawing/2014/main" id="{F3FF784A-05DE-DD43-A798-6DD22E10C9C8}"/>
              </a:ext>
            </a:extLst>
          </p:cNvPr>
          <p:cNvPicPr>
            <a:picLocks noGrp="1" noChangeAspect="1"/>
          </p:cNvPicPr>
          <p:nvPr>
            <p:ph idx="1"/>
          </p:nvPr>
        </p:nvPicPr>
        <p:blipFill rotWithShape="1">
          <a:blip r:embed="rId2"/>
          <a:srcRect t="9293" b="1161"/>
          <a:stretch/>
        </p:blipFill>
        <p:spPr>
          <a:xfrm>
            <a:off x="1857829" y="1416243"/>
            <a:ext cx="8476343" cy="4427680"/>
          </a:xfrm>
          <a:solidFill>
            <a:schemeClr val="bg1"/>
          </a:solidFill>
        </p:spPr>
      </p:pic>
      <p:sp>
        <p:nvSpPr>
          <p:cNvPr id="9" name="TextBox 8">
            <a:extLst>
              <a:ext uri="{FF2B5EF4-FFF2-40B4-BE49-F238E27FC236}">
                <a16:creationId xmlns:a16="http://schemas.microsoft.com/office/drawing/2014/main" id="{69E514C5-A761-C04E-952D-823CA8D85854}"/>
              </a:ext>
            </a:extLst>
          </p:cNvPr>
          <p:cNvSpPr txBox="1"/>
          <p:nvPr/>
        </p:nvSpPr>
        <p:spPr>
          <a:xfrm rot="5400000">
            <a:off x="10465210" y="1487401"/>
            <a:ext cx="798617" cy="461665"/>
          </a:xfrm>
          <a:prstGeom prst="rect">
            <a:avLst/>
          </a:prstGeom>
          <a:noFill/>
          <a:ln>
            <a:noFill/>
          </a:ln>
        </p:spPr>
        <p:txBody>
          <a:bodyPr wrap="none" rtlCol="0">
            <a:spAutoFit/>
          </a:bodyPr>
          <a:lstStyle/>
          <a:p>
            <a:r>
              <a:rPr lang="en-US" sz="2400" dirty="0">
                <a:solidFill>
                  <a:srgbClr val="00B0F0"/>
                </a:solidFill>
              </a:rPr>
              <a:t>69°N</a:t>
            </a:r>
          </a:p>
        </p:txBody>
      </p:sp>
      <p:sp>
        <p:nvSpPr>
          <p:cNvPr id="10" name="TextBox 9">
            <a:extLst>
              <a:ext uri="{FF2B5EF4-FFF2-40B4-BE49-F238E27FC236}">
                <a16:creationId xmlns:a16="http://schemas.microsoft.com/office/drawing/2014/main" id="{767570C9-BCFD-6B40-BA46-981C1AE1103A}"/>
              </a:ext>
            </a:extLst>
          </p:cNvPr>
          <p:cNvSpPr txBox="1"/>
          <p:nvPr/>
        </p:nvSpPr>
        <p:spPr>
          <a:xfrm rot="5400000">
            <a:off x="10124520" y="4790422"/>
            <a:ext cx="1479997" cy="461665"/>
          </a:xfrm>
          <a:prstGeom prst="rect">
            <a:avLst/>
          </a:prstGeom>
          <a:noFill/>
          <a:ln>
            <a:noFill/>
          </a:ln>
        </p:spPr>
        <p:txBody>
          <a:bodyPr wrap="square" rtlCol="0">
            <a:spAutoFit/>
          </a:bodyPr>
          <a:lstStyle/>
          <a:p>
            <a:r>
              <a:rPr lang="en-US" sz="2400" dirty="0">
                <a:solidFill>
                  <a:srgbClr val="00B0F0"/>
                </a:solidFill>
              </a:rPr>
              <a:t>69°S</a:t>
            </a:r>
          </a:p>
        </p:txBody>
      </p:sp>
      <p:sp>
        <p:nvSpPr>
          <p:cNvPr id="11" name="Left Brace 10">
            <a:extLst>
              <a:ext uri="{FF2B5EF4-FFF2-40B4-BE49-F238E27FC236}">
                <a16:creationId xmlns:a16="http://schemas.microsoft.com/office/drawing/2014/main" id="{3B22EB38-7BF1-1942-9DE7-540FC110C759}"/>
              </a:ext>
            </a:extLst>
          </p:cNvPr>
          <p:cNvSpPr/>
          <p:nvPr/>
        </p:nvSpPr>
        <p:spPr>
          <a:xfrm rot="10800000">
            <a:off x="10409129" y="1704707"/>
            <a:ext cx="418336" cy="3004172"/>
          </a:xfrm>
          <a:prstGeom prst="leftBrace">
            <a:avLst>
              <a:gd name="adj1" fmla="val 36333"/>
              <a:gd name="adj2" fmla="val 50000"/>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srgbClr val="FFFF00"/>
              </a:solidFill>
            </a:endParaRPr>
          </a:p>
        </p:txBody>
      </p:sp>
    </p:spTree>
    <p:extLst>
      <p:ext uri="{BB962C8B-B14F-4D97-AF65-F5344CB8AC3E}">
        <p14:creationId xmlns:p14="http://schemas.microsoft.com/office/powerpoint/2010/main" val="2654146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6A5B8-D160-178B-41BB-8A07D975CD1A}"/>
              </a:ext>
            </a:extLst>
          </p:cNvPr>
          <p:cNvSpPr>
            <a:spLocks noGrp="1"/>
          </p:cNvSpPr>
          <p:nvPr>
            <p:ph type="title"/>
          </p:nvPr>
        </p:nvSpPr>
        <p:spPr>
          <a:xfrm>
            <a:off x="838200" y="0"/>
            <a:ext cx="10515600" cy="1325563"/>
          </a:xfrm>
        </p:spPr>
        <p:txBody>
          <a:bodyPr/>
          <a:lstStyle/>
          <a:p>
            <a:r>
              <a:rPr lang="en-US" dirty="0"/>
              <a:t>Climatology Combination</a:t>
            </a:r>
          </a:p>
        </p:txBody>
      </p:sp>
      <p:pic>
        <p:nvPicPr>
          <p:cNvPr id="7" name="Picture 6">
            <a:extLst>
              <a:ext uri="{FF2B5EF4-FFF2-40B4-BE49-F238E27FC236}">
                <a16:creationId xmlns:a16="http://schemas.microsoft.com/office/drawing/2014/main" id="{8F86DCB3-EB4F-E228-E76B-E2EA2081F5C9}"/>
              </a:ext>
            </a:extLst>
          </p:cNvPr>
          <p:cNvPicPr>
            <a:picLocks noChangeAspect="1"/>
          </p:cNvPicPr>
          <p:nvPr/>
        </p:nvPicPr>
        <p:blipFill>
          <a:blip r:embed="rId2"/>
          <a:stretch>
            <a:fillRect/>
          </a:stretch>
        </p:blipFill>
        <p:spPr>
          <a:xfrm>
            <a:off x="1715587" y="1076893"/>
            <a:ext cx="8760826" cy="5081105"/>
          </a:xfrm>
          <a:prstGeom prst="rect">
            <a:avLst/>
          </a:prstGeom>
          <a:solidFill>
            <a:schemeClr val="bg1"/>
          </a:solidFill>
        </p:spPr>
      </p:pic>
    </p:spTree>
    <p:extLst>
      <p:ext uri="{BB962C8B-B14F-4D97-AF65-F5344CB8AC3E}">
        <p14:creationId xmlns:p14="http://schemas.microsoft.com/office/powerpoint/2010/main" val="772606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5901C0C-B83C-2132-BF3B-86EDD4A5CDB0}"/>
              </a:ext>
            </a:extLst>
          </p:cNvPr>
          <p:cNvPicPr>
            <a:picLocks noChangeAspect="1"/>
          </p:cNvPicPr>
          <p:nvPr/>
        </p:nvPicPr>
        <p:blipFill>
          <a:blip r:embed="rId2"/>
          <a:stretch>
            <a:fillRect/>
          </a:stretch>
        </p:blipFill>
        <p:spPr>
          <a:xfrm>
            <a:off x="1715587" y="1076893"/>
            <a:ext cx="8760826" cy="5081105"/>
          </a:xfrm>
          <a:prstGeom prst="rect">
            <a:avLst/>
          </a:prstGeom>
          <a:solidFill>
            <a:schemeClr val="bg1"/>
          </a:solidFill>
        </p:spPr>
      </p:pic>
      <p:sp>
        <p:nvSpPr>
          <p:cNvPr id="2" name="Title 1">
            <a:extLst>
              <a:ext uri="{FF2B5EF4-FFF2-40B4-BE49-F238E27FC236}">
                <a16:creationId xmlns:a16="http://schemas.microsoft.com/office/drawing/2014/main" id="{7BF4F267-9631-6FE2-201B-1EFDCFEF4FF6}"/>
              </a:ext>
            </a:extLst>
          </p:cNvPr>
          <p:cNvSpPr>
            <a:spLocks noGrp="1"/>
          </p:cNvSpPr>
          <p:nvPr>
            <p:ph type="title"/>
          </p:nvPr>
        </p:nvSpPr>
        <p:spPr>
          <a:xfrm>
            <a:off x="838200" y="-54630"/>
            <a:ext cx="10515600" cy="1325563"/>
          </a:xfrm>
        </p:spPr>
        <p:txBody>
          <a:bodyPr/>
          <a:lstStyle/>
          <a:p>
            <a:r>
              <a:rPr lang="en-US" dirty="0"/>
              <a:t>Climatology Notes</a:t>
            </a:r>
          </a:p>
        </p:txBody>
      </p:sp>
      <p:pic>
        <p:nvPicPr>
          <p:cNvPr id="10" name="Graphic 9" descr="Magnifying glass with solid fill">
            <a:extLst>
              <a:ext uri="{FF2B5EF4-FFF2-40B4-BE49-F238E27FC236}">
                <a16:creationId xmlns:a16="http://schemas.microsoft.com/office/drawing/2014/main" id="{48228603-8287-7D0A-E96E-12D3654D86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8695" y="2830824"/>
            <a:ext cx="914400" cy="914400"/>
          </a:xfrm>
          <a:prstGeom prst="rect">
            <a:avLst/>
          </a:prstGeom>
        </p:spPr>
      </p:pic>
      <p:pic>
        <p:nvPicPr>
          <p:cNvPr id="11" name="Graphic 10" descr="Magnifying glass with solid fill">
            <a:extLst>
              <a:ext uri="{FF2B5EF4-FFF2-40B4-BE49-F238E27FC236}">
                <a16:creationId xmlns:a16="http://schemas.microsoft.com/office/drawing/2014/main" id="{071F1A83-048F-B673-D1A0-F831B20733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43003" y="3745224"/>
            <a:ext cx="914400" cy="914400"/>
          </a:xfrm>
          <a:prstGeom prst="rect">
            <a:avLst/>
          </a:prstGeom>
        </p:spPr>
      </p:pic>
      <p:pic>
        <p:nvPicPr>
          <p:cNvPr id="12" name="Graphic 11" descr="Magnifying glass with solid fill">
            <a:extLst>
              <a:ext uri="{FF2B5EF4-FFF2-40B4-BE49-F238E27FC236}">
                <a16:creationId xmlns:a16="http://schemas.microsoft.com/office/drawing/2014/main" id="{B08933A7-005E-53F8-D6F0-61C6F546AB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02951" y="2198376"/>
            <a:ext cx="914400" cy="914400"/>
          </a:xfrm>
          <a:prstGeom prst="rect">
            <a:avLst/>
          </a:prstGeom>
        </p:spPr>
      </p:pic>
      <p:pic>
        <p:nvPicPr>
          <p:cNvPr id="13" name="Graphic 12" descr="Magnifying glass with solid fill">
            <a:extLst>
              <a:ext uri="{FF2B5EF4-FFF2-40B4-BE49-F238E27FC236}">
                <a16:creationId xmlns:a16="http://schemas.microsoft.com/office/drawing/2014/main" id="{28617F12-E681-556E-0462-78D9437A7D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11778" y="2032890"/>
            <a:ext cx="914400" cy="914400"/>
          </a:xfrm>
          <a:prstGeom prst="rect">
            <a:avLst/>
          </a:prstGeom>
        </p:spPr>
      </p:pic>
      <p:pic>
        <p:nvPicPr>
          <p:cNvPr id="3" name="Graphic 2" descr="Magnifying glass with solid fill">
            <a:extLst>
              <a:ext uri="{FF2B5EF4-FFF2-40B4-BE49-F238E27FC236}">
                <a16:creationId xmlns:a16="http://schemas.microsoft.com/office/drawing/2014/main" id="{BB147CA5-25B5-2724-E00C-33EF104FAB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20780" y="2946450"/>
            <a:ext cx="914400" cy="914400"/>
          </a:xfrm>
          <a:prstGeom prst="rect">
            <a:avLst/>
          </a:prstGeom>
        </p:spPr>
      </p:pic>
      <p:pic>
        <p:nvPicPr>
          <p:cNvPr id="7" name="Graphic 6" descr="Magnifying glass with solid fill">
            <a:extLst>
              <a:ext uri="{FF2B5EF4-FFF2-40B4-BE49-F238E27FC236}">
                <a16:creationId xmlns:a16="http://schemas.microsoft.com/office/drawing/2014/main" id="{64DBE5E6-1602-A52B-A23F-859148D9D0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10482" y="2514600"/>
            <a:ext cx="914400" cy="914400"/>
          </a:xfrm>
          <a:prstGeom prst="rect">
            <a:avLst/>
          </a:prstGeom>
        </p:spPr>
      </p:pic>
    </p:spTree>
    <p:extLst>
      <p:ext uri="{BB962C8B-B14F-4D97-AF65-F5344CB8AC3E}">
        <p14:creationId xmlns:p14="http://schemas.microsoft.com/office/powerpoint/2010/main" val="1834578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close-up of several images of a field&#10;&#10;Description automatically generated">
            <a:extLst>
              <a:ext uri="{FF2B5EF4-FFF2-40B4-BE49-F238E27FC236}">
                <a16:creationId xmlns:a16="http://schemas.microsoft.com/office/drawing/2014/main" id="{7176D5AF-51AE-5A8E-9EC2-8C630DA8525D}"/>
              </a:ext>
            </a:extLst>
          </p:cNvPr>
          <p:cNvPicPr>
            <a:picLocks noChangeAspect="1"/>
          </p:cNvPicPr>
          <p:nvPr/>
        </p:nvPicPr>
        <p:blipFill rotWithShape="1">
          <a:blip r:embed="rId3"/>
          <a:srcRect l="365" t="56889" r="1534" b="667"/>
          <a:stretch/>
        </p:blipFill>
        <p:spPr>
          <a:xfrm>
            <a:off x="6237515" y="1069502"/>
            <a:ext cx="5178906" cy="2680097"/>
          </a:xfrm>
          <a:prstGeom prst="rect">
            <a:avLst/>
          </a:prstGeom>
        </p:spPr>
      </p:pic>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522514" y="3513"/>
            <a:ext cx="11430000" cy="1076552"/>
          </a:xfrm>
        </p:spPr>
        <p:txBody>
          <a:bodyPr>
            <a:normAutofit/>
          </a:bodyPr>
          <a:lstStyle/>
          <a:p>
            <a:r>
              <a:rPr lang="en-US" b="1" dirty="0">
                <a:solidFill>
                  <a:schemeClr val="accent1">
                    <a:lumMod val="60000"/>
                    <a:lumOff val="40000"/>
                  </a:schemeClr>
                </a:solidFill>
              </a:rPr>
              <a:t>Hail Surface Damage</a:t>
            </a:r>
            <a:endParaRPr lang="en-US" dirty="0"/>
          </a:p>
        </p:txBody>
      </p:sp>
      <p:sp>
        <p:nvSpPr>
          <p:cNvPr id="6" name="Lightning Bolt 5">
            <a:extLst>
              <a:ext uri="{FF2B5EF4-FFF2-40B4-BE49-F238E27FC236}">
                <a16:creationId xmlns:a16="http://schemas.microsoft.com/office/drawing/2014/main" id="{E22DA167-AE42-494C-8F9B-4C02810FBF3B}"/>
              </a:ext>
            </a:extLst>
          </p:cNvPr>
          <p:cNvSpPr/>
          <p:nvPr/>
        </p:nvSpPr>
        <p:spPr>
          <a:xfrm rot="19447076" flipH="1">
            <a:off x="419599" y="5450895"/>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80EEF865-1CC9-284F-BAC6-00BADEA1F341}"/>
              </a:ext>
            </a:extLst>
          </p:cNvPr>
          <p:cNvGrpSpPr/>
          <p:nvPr/>
        </p:nvGrpSpPr>
        <p:grpSpPr>
          <a:xfrm>
            <a:off x="15835" y="1342649"/>
            <a:ext cx="3764857" cy="4341056"/>
            <a:chOff x="9641093" y="3074930"/>
            <a:chExt cx="2158919" cy="2282476"/>
          </a:xfrm>
        </p:grpSpPr>
        <p:sp>
          <p:nvSpPr>
            <p:cNvPr id="8" name="Cloud 7">
              <a:extLst>
                <a:ext uri="{FF2B5EF4-FFF2-40B4-BE49-F238E27FC236}">
                  <a16:creationId xmlns:a16="http://schemas.microsoft.com/office/drawing/2014/main" id="{BF27B6C2-6D17-2B45-978E-8CE505A34BDF}"/>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C58FA883-AD75-D248-989C-98BE8CB938FA}"/>
                </a:ext>
              </a:extLst>
            </p:cNvPr>
            <p:cNvGrpSpPr/>
            <p:nvPr/>
          </p:nvGrpSpPr>
          <p:grpSpPr>
            <a:xfrm>
              <a:off x="9641093" y="3261314"/>
              <a:ext cx="2158919" cy="2096092"/>
              <a:chOff x="352095" y="1860911"/>
              <a:chExt cx="3556797" cy="3383751"/>
            </a:xfrm>
          </p:grpSpPr>
          <p:sp>
            <p:nvSpPr>
              <p:cNvPr id="10" name="Cloud 9">
                <a:extLst>
                  <a:ext uri="{FF2B5EF4-FFF2-40B4-BE49-F238E27FC236}">
                    <a16:creationId xmlns:a16="http://schemas.microsoft.com/office/drawing/2014/main" id="{5A028523-FB8A-294F-8F21-A6DAF8F2103B}"/>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loud 10">
                <a:extLst>
                  <a:ext uri="{FF2B5EF4-FFF2-40B4-BE49-F238E27FC236}">
                    <a16:creationId xmlns:a16="http://schemas.microsoft.com/office/drawing/2014/main" id="{E23BCFE6-B797-1443-91DC-BD4A74905E75}"/>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loud 11">
                <a:extLst>
                  <a:ext uri="{FF2B5EF4-FFF2-40B4-BE49-F238E27FC236}">
                    <a16:creationId xmlns:a16="http://schemas.microsoft.com/office/drawing/2014/main" id="{4B4515FC-B5EB-594D-8809-9C7421BBCEE9}"/>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loud 12">
                <a:extLst>
                  <a:ext uri="{FF2B5EF4-FFF2-40B4-BE49-F238E27FC236}">
                    <a16:creationId xmlns:a16="http://schemas.microsoft.com/office/drawing/2014/main" id="{EADD24C6-1034-BC4C-8F80-F6AAAAF3AA0B}"/>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2DFF52B2-1336-ED4F-BB44-19A5F0C7F4F5}"/>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450D9E5A-B5AC-A444-9F91-654FF693C988}"/>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22">
            <a:extLst>
              <a:ext uri="{FF2B5EF4-FFF2-40B4-BE49-F238E27FC236}">
                <a16:creationId xmlns:a16="http://schemas.microsoft.com/office/drawing/2014/main" id="{92029547-E334-114C-875B-B8B2971FB2FB}"/>
              </a:ext>
            </a:extLst>
          </p:cNvPr>
          <p:cNvGrpSpPr/>
          <p:nvPr/>
        </p:nvGrpSpPr>
        <p:grpSpPr>
          <a:xfrm>
            <a:off x="49741" y="6255080"/>
            <a:ext cx="3424070" cy="632157"/>
            <a:chOff x="447917" y="6369880"/>
            <a:chExt cx="3424070" cy="632157"/>
          </a:xfrm>
        </p:grpSpPr>
        <p:pic>
          <p:nvPicPr>
            <p:cNvPr id="16" name="Graphic 15" descr="Crops with solid fill">
              <a:extLst>
                <a:ext uri="{FF2B5EF4-FFF2-40B4-BE49-F238E27FC236}">
                  <a16:creationId xmlns:a16="http://schemas.microsoft.com/office/drawing/2014/main" id="{A355A67C-4AE5-9D49-99E0-D603056885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7917" y="6369880"/>
              <a:ext cx="632012" cy="632012"/>
            </a:xfrm>
            <a:prstGeom prst="rect">
              <a:avLst/>
            </a:prstGeom>
          </p:spPr>
        </p:pic>
        <p:pic>
          <p:nvPicPr>
            <p:cNvPr id="17" name="Graphic 16" descr="Crops with solid fill">
              <a:extLst>
                <a:ext uri="{FF2B5EF4-FFF2-40B4-BE49-F238E27FC236}">
                  <a16:creationId xmlns:a16="http://schemas.microsoft.com/office/drawing/2014/main" id="{33383C52-F1C8-7B49-AF1D-356817DDE1D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660" y="6369880"/>
              <a:ext cx="632012" cy="632012"/>
            </a:xfrm>
            <a:prstGeom prst="rect">
              <a:avLst/>
            </a:prstGeom>
          </p:spPr>
        </p:pic>
        <p:pic>
          <p:nvPicPr>
            <p:cNvPr id="18" name="Graphic 17" descr="Crops with solid fill">
              <a:extLst>
                <a:ext uri="{FF2B5EF4-FFF2-40B4-BE49-F238E27FC236}">
                  <a16:creationId xmlns:a16="http://schemas.microsoft.com/office/drawing/2014/main" id="{EF9E97D5-E99B-CA42-A255-F8373D2B44B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7433" y="6370025"/>
              <a:ext cx="632012" cy="632012"/>
            </a:xfrm>
            <a:prstGeom prst="rect">
              <a:avLst/>
            </a:prstGeom>
          </p:spPr>
        </p:pic>
        <p:pic>
          <p:nvPicPr>
            <p:cNvPr id="19" name="Graphic 18" descr="Crops with solid fill">
              <a:extLst>
                <a:ext uri="{FF2B5EF4-FFF2-40B4-BE49-F238E27FC236}">
                  <a16:creationId xmlns:a16="http://schemas.microsoft.com/office/drawing/2014/main" id="{7F0E5B97-78E9-B24B-AC3A-05E5AC5E25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22176" y="6370025"/>
              <a:ext cx="632012" cy="632012"/>
            </a:xfrm>
            <a:prstGeom prst="rect">
              <a:avLst/>
            </a:prstGeom>
          </p:spPr>
        </p:pic>
        <p:pic>
          <p:nvPicPr>
            <p:cNvPr id="20" name="Graphic 19" descr="Crops with solid fill">
              <a:extLst>
                <a:ext uri="{FF2B5EF4-FFF2-40B4-BE49-F238E27FC236}">
                  <a16:creationId xmlns:a16="http://schemas.microsoft.com/office/drawing/2014/main" id="{562BC0B0-C02D-1847-9166-63B693752D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5232" y="6370025"/>
              <a:ext cx="632012" cy="632012"/>
            </a:xfrm>
            <a:prstGeom prst="rect">
              <a:avLst/>
            </a:prstGeom>
          </p:spPr>
        </p:pic>
        <p:pic>
          <p:nvPicPr>
            <p:cNvPr id="21" name="Graphic 20" descr="Crops with solid fill">
              <a:extLst>
                <a:ext uri="{FF2B5EF4-FFF2-40B4-BE49-F238E27FC236}">
                  <a16:creationId xmlns:a16="http://schemas.microsoft.com/office/drawing/2014/main" id="{3EF64532-29CE-A74A-9AF5-F8064519C3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9975" y="6370025"/>
              <a:ext cx="632012" cy="632012"/>
            </a:xfrm>
            <a:prstGeom prst="rect">
              <a:avLst/>
            </a:prstGeom>
          </p:spPr>
        </p:pic>
      </p:grpSp>
      <p:sp>
        <p:nvSpPr>
          <p:cNvPr id="24" name="Left Brace 23">
            <a:extLst>
              <a:ext uri="{FF2B5EF4-FFF2-40B4-BE49-F238E27FC236}">
                <a16:creationId xmlns:a16="http://schemas.microsoft.com/office/drawing/2014/main" id="{57A5CCBF-C91A-B84F-8603-E3455751DFC5}"/>
              </a:ext>
            </a:extLst>
          </p:cNvPr>
          <p:cNvSpPr/>
          <p:nvPr/>
        </p:nvSpPr>
        <p:spPr>
          <a:xfrm>
            <a:off x="3857920" y="1190549"/>
            <a:ext cx="278423" cy="5409034"/>
          </a:xfrm>
          <a:prstGeom prst="leftBrace">
            <a:avLst>
              <a:gd name="adj1" fmla="val 55702"/>
              <a:gd name="adj2" fmla="val 84995"/>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5" name="Graphic 34" descr="Satellite with solid fill">
            <a:extLst>
              <a:ext uri="{FF2B5EF4-FFF2-40B4-BE49-F238E27FC236}">
                <a16:creationId xmlns:a16="http://schemas.microsoft.com/office/drawing/2014/main" id="{166F6B9D-660B-BA40-AC31-6CBC7D6A2F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15835" y="659278"/>
            <a:ext cx="764943" cy="764943"/>
          </a:xfrm>
          <a:prstGeom prst="rect">
            <a:avLst/>
          </a:prstGeom>
        </p:spPr>
      </p:pic>
      <p:pic>
        <p:nvPicPr>
          <p:cNvPr id="22" name="Picture 21" descr="A close-up of several images of a field&#10;&#10;Description automatically generated">
            <a:extLst>
              <a:ext uri="{FF2B5EF4-FFF2-40B4-BE49-F238E27FC236}">
                <a16:creationId xmlns:a16="http://schemas.microsoft.com/office/drawing/2014/main" id="{8BFC0B82-C732-58F7-3225-FBB59767CF21}"/>
              </a:ext>
            </a:extLst>
          </p:cNvPr>
          <p:cNvPicPr>
            <a:picLocks noChangeAspect="1"/>
          </p:cNvPicPr>
          <p:nvPr/>
        </p:nvPicPr>
        <p:blipFill rotWithShape="1">
          <a:blip r:embed="rId3"/>
          <a:srcRect l="50985" b="46030"/>
          <a:stretch/>
        </p:blipFill>
        <p:spPr>
          <a:xfrm>
            <a:off x="4194887" y="1080064"/>
            <a:ext cx="2026978" cy="2669535"/>
          </a:xfrm>
          <a:prstGeom prst="rect">
            <a:avLst/>
          </a:prstGeom>
        </p:spPr>
      </p:pic>
      <p:sp>
        <p:nvSpPr>
          <p:cNvPr id="25" name="TextBox 24">
            <a:extLst>
              <a:ext uri="{FF2B5EF4-FFF2-40B4-BE49-F238E27FC236}">
                <a16:creationId xmlns:a16="http://schemas.microsoft.com/office/drawing/2014/main" id="{24E877E6-545B-3882-5823-B872653B3BCA}"/>
              </a:ext>
            </a:extLst>
          </p:cNvPr>
          <p:cNvSpPr txBox="1"/>
          <p:nvPr/>
        </p:nvSpPr>
        <p:spPr>
          <a:xfrm>
            <a:off x="10208934" y="3741177"/>
            <a:ext cx="1309013" cy="307777"/>
          </a:xfrm>
          <a:prstGeom prst="rect">
            <a:avLst/>
          </a:prstGeom>
          <a:noFill/>
        </p:spPr>
        <p:txBody>
          <a:bodyPr wrap="none" rtlCol="0">
            <a:spAutoFit/>
          </a:bodyPr>
          <a:lstStyle/>
          <a:p>
            <a:r>
              <a:rPr lang="en-US" sz="1400" dirty="0">
                <a:solidFill>
                  <a:schemeClr val="tx2">
                    <a:lumMod val="20000"/>
                    <a:lumOff val="80000"/>
                  </a:schemeClr>
                </a:solidFill>
              </a:rPr>
              <a:t>Bell et al., 2022</a:t>
            </a:r>
          </a:p>
        </p:txBody>
      </p:sp>
      <p:pic>
        <p:nvPicPr>
          <p:cNvPr id="28" name="Picture 27" descr="A green and blue map&#10;&#10;Description automatically generated">
            <a:extLst>
              <a:ext uri="{FF2B5EF4-FFF2-40B4-BE49-F238E27FC236}">
                <a16:creationId xmlns:a16="http://schemas.microsoft.com/office/drawing/2014/main" id="{3EF2C2F5-2C5C-21EF-0626-B62408311995}"/>
              </a:ext>
            </a:extLst>
          </p:cNvPr>
          <p:cNvPicPr>
            <a:picLocks noChangeAspect="1"/>
          </p:cNvPicPr>
          <p:nvPr/>
        </p:nvPicPr>
        <p:blipFill>
          <a:blip r:embed="rId8"/>
          <a:stretch>
            <a:fillRect/>
          </a:stretch>
        </p:blipFill>
        <p:spPr>
          <a:xfrm>
            <a:off x="4136343" y="4048954"/>
            <a:ext cx="7945719" cy="1693350"/>
          </a:xfrm>
          <a:prstGeom prst="rect">
            <a:avLst/>
          </a:prstGeom>
        </p:spPr>
      </p:pic>
      <p:sp>
        <p:nvSpPr>
          <p:cNvPr id="29" name="TextBox 28">
            <a:extLst>
              <a:ext uri="{FF2B5EF4-FFF2-40B4-BE49-F238E27FC236}">
                <a16:creationId xmlns:a16="http://schemas.microsoft.com/office/drawing/2014/main" id="{95C5DAE7-FA59-961B-D2BB-8A2FA77D3034}"/>
              </a:ext>
            </a:extLst>
          </p:cNvPr>
          <p:cNvSpPr txBox="1"/>
          <p:nvPr/>
        </p:nvSpPr>
        <p:spPr>
          <a:xfrm>
            <a:off x="5600598" y="6339149"/>
            <a:ext cx="5815823" cy="369332"/>
          </a:xfrm>
          <a:prstGeom prst="rect">
            <a:avLst/>
          </a:prstGeom>
          <a:noFill/>
        </p:spPr>
        <p:txBody>
          <a:bodyPr wrap="none" rtlCol="0">
            <a:spAutoFit/>
          </a:bodyPr>
          <a:lstStyle/>
          <a:p>
            <a:r>
              <a:rPr lang="en-US" dirty="0">
                <a:solidFill>
                  <a:schemeClr val="bg1"/>
                </a:solidFill>
              </a:rPr>
              <a:t>Damage from hail can be isolated in visible and SAR imagery</a:t>
            </a:r>
          </a:p>
        </p:txBody>
      </p:sp>
      <p:sp>
        <p:nvSpPr>
          <p:cNvPr id="31" name="TextBox 30">
            <a:extLst>
              <a:ext uri="{FF2B5EF4-FFF2-40B4-BE49-F238E27FC236}">
                <a16:creationId xmlns:a16="http://schemas.microsoft.com/office/drawing/2014/main" id="{6067C347-39EB-E1D2-CF5C-231E4A19E69F}"/>
              </a:ext>
            </a:extLst>
          </p:cNvPr>
          <p:cNvSpPr txBox="1"/>
          <p:nvPr/>
        </p:nvSpPr>
        <p:spPr>
          <a:xfrm>
            <a:off x="10863440" y="5743447"/>
            <a:ext cx="1309013" cy="307777"/>
          </a:xfrm>
          <a:prstGeom prst="rect">
            <a:avLst/>
          </a:prstGeom>
          <a:noFill/>
        </p:spPr>
        <p:txBody>
          <a:bodyPr wrap="none" rtlCol="0">
            <a:spAutoFit/>
          </a:bodyPr>
          <a:lstStyle/>
          <a:p>
            <a:r>
              <a:rPr lang="en-US" sz="1400" dirty="0">
                <a:solidFill>
                  <a:schemeClr val="tx2">
                    <a:lumMod val="20000"/>
                    <a:lumOff val="80000"/>
                  </a:schemeClr>
                </a:solidFill>
              </a:rPr>
              <a:t>Bell et al., 2023</a:t>
            </a:r>
          </a:p>
        </p:txBody>
      </p:sp>
    </p:spTree>
    <p:extLst>
      <p:ext uri="{BB962C8B-B14F-4D97-AF65-F5344CB8AC3E}">
        <p14:creationId xmlns:p14="http://schemas.microsoft.com/office/powerpoint/2010/main" val="3369097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75CC-02B9-B243-8A12-39CEC593667E}"/>
              </a:ext>
            </a:extLst>
          </p:cNvPr>
          <p:cNvSpPr>
            <a:spLocks noGrp="1"/>
          </p:cNvSpPr>
          <p:nvPr>
            <p:ph type="title"/>
          </p:nvPr>
        </p:nvSpPr>
        <p:spPr>
          <a:xfrm>
            <a:off x="522514" y="3513"/>
            <a:ext cx="11430000" cy="1076552"/>
          </a:xfrm>
        </p:spPr>
        <p:txBody>
          <a:bodyPr>
            <a:normAutofit/>
          </a:bodyPr>
          <a:lstStyle/>
          <a:p>
            <a:r>
              <a:rPr lang="en-US" b="1" dirty="0">
                <a:solidFill>
                  <a:schemeClr val="accent1">
                    <a:lumMod val="60000"/>
                    <a:lumOff val="40000"/>
                  </a:schemeClr>
                </a:solidFill>
              </a:rPr>
              <a:t>Hail Surface Damage</a:t>
            </a:r>
            <a:endParaRPr lang="en-US" dirty="0"/>
          </a:p>
        </p:txBody>
      </p:sp>
      <p:sp>
        <p:nvSpPr>
          <p:cNvPr id="6" name="Lightning Bolt 5">
            <a:extLst>
              <a:ext uri="{FF2B5EF4-FFF2-40B4-BE49-F238E27FC236}">
                <a16:creationId xmlns:a16="http://schemas.microsoft.com/office/drawing/2014/main" id="{E22DA167-AE42-494C-8F9B-4C02810FBF3B}"/>
              </a:ext>
            </a:extLst>
          </p:cNvPr>
          <p:cNvSpPr/>
          <p:nvPr/>
        </p:nvSpPr>
        <p:spPr>
          <a:xfrm rot="19447076" flipH="1">
            <a:off x="419599" y="5450895"/>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80EEF865-1CC9-284F-BAC6-00BADEA1F341}"/>
              </a:ext>
            </a:extLst>
          </p:cNvPr>
          <p:cNvGrpSpPr/>
          <p:nvPr/>
        </p:nvGrpSpPr>
        <p:grpSpPr>
          <a:xfrm>
            <a:off x="15835" y="1342649"/>
            <a:ext cx="3764857" cy="4341056"/>
            <a:chOff x="9641093" y="3074930"/>
            <a:chExt cx="2158919" cy="2282476"/>
          </a:xfrm>
        </p:grpSpPr>
        <p:sp>
          <p:nvSpPr>
            <p:cNvPr id="8" name="Cloud 7">
              <a:extLst>
                <a:ext uri="{FF2B5EF4-FFF2-40B4-BE49-F238E27FC236}">
                  <a16:creationId xmlns:a16="http://schemas.microsoft.com/office/drawing/2014/main" id="{BF27B6C2-6D17-2B45-978E-8CE505A34BDF}"/>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C58FA883-AD75-D248-989C-98BE8CB938FA}"/>
                </a:ext>
              </a:extLst>
            </p:cNvPr>
            <p:cNvGrpSpPr/>
            <p:nvPr/>
          </p:nvGrpSpPr>
          <p:grpSpPr>
            <a:xfrm>
              <a:off x="9641093" y="3261314"/>
              <a:ext cx="2158919" cy="2096092"/>
              <a:chOff x="352095" y="1860911"/>
              <a:chExt cx="3556797" cy="3383751"/>
            </a:xfrm>
          </p:grpSpPr>
          <p:sp>
            <p:nvSpPr>
              <p:cNvPr id="10" name="Cloud 9">
                <a:extLst>
                  <a:ext uri="{FF2B5EF4-FFF2-40B4-BE49-F238E27FC236}">
                    <a16:creationId xmlns:a16="http://schemas.microsoft.com/office/drawing/2014/main" id="{5A028523-FB8A-294F-8F21-A6DAF8F2103B}"/>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loud 10">
                <a:extLst>
                  <a:ext uri="{FF2B5EF4-FFF2-40B4-BE49-F238E27FC236}">
                    <a16:creationId xmlns:a16="http://schemas.microsoft.com/office/drawing/2014/main" id="{E23BCFE6-B797-1443-91DC-BD4A74905E75}"/>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loud 11">
                <a:extLst>
                  <a:ext uri="{FF2B5EF4-FFF2-40B4-BE49-F238E27FC236}">
                    <a16:creationId xmlns:a16="http://schemas.microsoft.com/office/drawing/2014/main" id="{4B4515FC-B5EB-594D-8809-9C7421BBCEE9}"/>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loud 12">
                <a:extLst>
                  <a:ext uri="{FF2B5EF4-FFF2-40B4-BE49-F238E27FC236}">
                    <a16:creationId xmlns:a16="http://schemas.microsoft.com/office/drawing/2014/main" id="{EADD24C6-1034-BC4C-8F80-F6AAAAF3AA0B}"/>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2DFF52B2-1336-ED4F-BB44-19A5F0C7F4F5}"/>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450D9E5A-B5AC-A444-9F91-654FF693C988}"/>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22">
            <a:extLst>
              <a:ext uri="{FF2B5EF4-FFF2-40B4-BE49-F238E27FC236}">
                <a16:creationId xmlns:a16="http://schemas.microsoft.com/office/drawing/2014/main" id="{92029547-E334-114C-875B-B8B2971FB2FB}"/>
              </a:ext>
            </a:extLst>
          </p:cNvPr>
          <p:cNvGrpSpPr/>
          <p:nvPr/>
        </p:nvGrpSpPr>
        <p:grpSpPr>
          <a:xfrm>
            <a:off x="49741" y="6255080"/>
            <a:ext cx="3424070" cy="632157"/>
            <a:chOff x="447917" y="6369880"/>
            <a:chExt cx="3424070" cy="632157"/>
          </a:xfrm>
        </p:grpSpPr>
        <p:pic>
          <p:nvPicPr>
            <p:cNvPr id="16" name="Graphic 15" descr="Crops with solid fill">
              <a:extLst>
                <a:ext uri="{FF2B5EF4-FFF2-40B4-BE49-F238E27FC236}">
                  <a16:creationId xmlns:a16="http://schemas.microsoft.com/office/drawing/2014/main" id="{A355A67C-4AE5-9D49-99E0-D603056885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7917" y="6369880"/>
              <a:ext cx="632012" cy="632012"/>
            </a:xfrm>
            <a:prstGeom prst="rect">
              <a:avLst/>
            </a:prstGeom>
          </p:spPr>
        </p:pic>
        <p:pic>
          <p:nvPicPr>
            <p:cNvPr id="17" name="Graphic 16" descr="Crops with solid fill">
              <a:extLst>
                <a:ext uri="{FF2B5EF4-FFF2-40B4-BE49-F238E27FC236}">
                  <a16:creationId xmlns:a16="http://schemas.microsoft.com/office/drawing/2014/main" id="{33383C52-F1C8-7B49-AF1D-356817DDE1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2660" y="6369880"/>
              <a:ext cx="632012" cy="632012"/>
            </a:xfrm>
            <a:prstGeom prst="rect">
              <a:avLst/>
            </a:prstGeom>
          </p:spPr>
        </p:pic>
        <p:pic>
          <p:nvPicPr>
            <p:cNvPr id="18" name="Graphic 17" descr="Crops with solid fill">
              <a:extLst>
                <a:ext uri="{FF2B5EF4-FFF2-40B4-BE49-F238E27FC236}">
                  <a16:creationId xmlns:a16="http://schemas.microsoft.com/office/drawing/2014/main" id="{EF9E97D5-E99B-CA42-A255-F8373D2B44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7433" y="6370025"/>
              <a:ext cx="632012" cy="632012"/>
            </a:xfrm>
            <a:prstGeom prst="rect">
              <a:avLst/>
            </a:prstGeom>
          </p:spPr>
        </p:pic>
        <p:pic>
          <p:nvPicPr>
            <p:cNvPr id="19" name="Graphic 18" descr="Crops with solid fill">
              <a:extLst>
                <a:ext uri="{FF2B5EF4-FFF2-40B4-BE49-F238E27FC236}">
                  <a16:creationId xmlns:a16="http://schemas.microsoft.com/office/drawing/2014/main" id="{7F0E5B97-78E9-B24B-AC3A-05E5AC5E25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22176" y="6370025"/>
              <a:ext cx="632012" cy="632012"/>
            </a:xfrm>
            <a:prstGeom prst="rect">
              <a:avLst/>
            </a:prstGeom>
          </p:spPr>
        </p:pic>
        <p:pic>
          <p:nvPicPr>
            <p:cNvPr id="20" name="Graphic 19" descr="Crops with solid fill">
              <a:extLst>
                <a:ext uri="{FF2B5EF4-FFF2-40B4-BE49-F238E27FC236}">
                  <a16:creationId xmlns:a16="http://schemas.microsoft.com/office/drawing/2014/main" id="{562BC0B0-C02D-1847-9166-63B693752D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85232" y="6370025"/>
              <a:ext cx="632012" cy="632012"/>
            </a:xfrm>
            <a:prstGeom prst="rect">
              <a:avLst/>
            </a:prstGeom>
          </p:spPr>
        </p:pic>
        <p:pic>
          <p:nvPicPr>
            <p:cNvPr id="21" name="Graphic 20" descr="Crops with solid fill">
              <a:extLst>
                <a:ext uri="{FF2B5EF4-FFF2-40B4-BE49-F238E27FC236}">
                  <a16:creationId xmlns:a16="http://schemas.microsoft.com/office/drawing/2014/main" id="{3EF64532-29CE-A74A-9AF5-F8064519C3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39975" y="6370025"/>
              <a:ext cx="632012" cy="632012"/>
            </a:xfrm>
            <a:prstGeom prst="rect">
              <a:avLst/>
            </a:prstGeom>
          </p:spPr>
        </p:pic>
      </p:grpSp>
      <p:sp>
        <p:nvSpPr>
          <p:cNvPr id="24" name="Left Brace 23">
            <a:extLst>
              <a:ext uri="{FF2B5EF4-FFF2-40B4-BE49-F238E27FC236}">
                <a16:creationId xmlns:a16="http://schemas.microsoft.com/office/drawing/2014/main" id="{57A5CCBF-C91A-B84F-8603-E3455751DFC5}"/>
              </a:ext>
            </a:extLst>
          </p:cNvPr>
          <p:cNvSpPr/>
          <p:nvPr/>
        </p:nvSpPr>
        <p:spPr>
          <a:xfrm>
            <a:off x="3857920" y="1190549"/>
            <a:ext cx="278423" cy="5409034"/>
          </a:xfrm>
          <a:prstGeom prst="leftBrace">
            <a:avLst>
              <a:gd name="adj1" fmla="val 55702"/>
              <a:gd name="adj2" fmla="val 84995"/>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5" name="Graphic 34" descr="Satellite with solid fill">
            <a:extLst>
              <a:ext uri="{FF2B5EF4-FFF2-40B4-BE49-F238E27FC236}">
                <a16:creationId xmlns:a16="http://schemas.microsoft.com/office/drawing/2014/main" id="{166F6B9D-660B-BA40-AC31-6CBC7D6A2F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5835" y="659278"/>
            <a:ext cx="764943" cy="764943"/>
          </a:xfrm>
          <a:prstGeom prst="rect">
            <a:avLst/>
          </a:prstGeom>
        </p:spPr>
      </p:pic>
      <p:sp>
        <p:nvSpPr>
          <p:cNvPr id="29" name="TextBox 28">
            <a:extLst>
              <a:ext uri="{FF2B5EF4-FFF2-40B4-BE49-F238E27FC236}">
                <a16:creationId xmlns:a16="http://schemas.microsoft.com/office/drawing/2014/main" id="{95C5DAE7-FA59-961B-D2BB-8A2FA77D3034}"/>
              </a:ext>
            </a:extLst>
          </p:cNvPr>
          <p:cNvSpPr txBox="1"/>
          <p:nvPr/>
        </p:nvSpPr>
        <p:spPr>
          <a:xfrm>
            <a:off x="5600598" y="6339149"/>
            <a:ext cx="5815823" cy="369332"/>
          </a:xfrm>
          <a:prstGeom prst="rect">
            <a:avLst/>
          </a:prstGeom>
          <a:noFill/>
        </p:spPr>
        <p:txBody>
          <a:bodyPr wrap="none" rtlCol="0">
            <a:spAutoFit/>
          </a:bodyPr>
          <a:lstStyle/>
          <a:p>
            <a:r>
              <a:rPr lang="en-US" dirty="0">
                <a:solidFill>
                  <a:schemeClr val="bg1"/>
                </a:solidFill>
              </a:rPr>
              <a:t>Damage from hail can be isolated in visible and SAR imagery</a:t>
            </a:r>
          </a:p>
        </p:txBody>
      </p:sp>
      <p:sp>
        <p:nvSpPr>
          <p:cNvPr id="31" name="TextBox 30">
            <a:extLst>
              <a:ext uri="{FF2B5EF4-FFF2-40B4-BE49-F238E27FC236}">
                <a16:creationId xmlns:a16="http://schemas.microsoft.com/office/drawing/2014/main" id="{6067C347-39EB-E1D2-CF5C-231E4A19E69F}"/>
              </a:ext>
            </a:extLst>
          </p:cNvPr>
          <p:cNvSpPr txBox="1"/>
          <p:nvPr/>
        </p:nvSpPr>
        <p:spPr>
          <a:xfrm>
            <a:off x="9673696" y="5946918"/>
            <a:ext cx="1309013" cy="307777"/>
          </a:xfrm>
          <a:prstGeom prst="rect">
            <a:avLst/>
          </a:prstGeom>
          <a:noFill/>
        </p:spPr>
        <p:txBody>
          <a:bodyPr wrap="none" rtlCol="0">
            <a:spAutoFit/>
          </a:bodyPr>
          <a:lstStyle/>
          <a:p>
            <a:r>
              <a:rPr lang="en-US" sz="1400" dirty="0">
                <a:solidFill>
                  <a:schemeClr val="tx2">
                    <a:lumMod val="20000"/>
                    <a:lumOff val="80000"/>
                  </a:schemeClr>
                </a:solidFill>
              </a:rPr>
              <a:t>Bell et al., 2022</a:t>
            </a:r>
          </a:p>
        </p:txBody>
      </p:sp>
      <p:grpSp>
        <p:nvGrpSpPr>
          <p:cNvPr id="37" name="Group 36">
            <a:extLst>
              <a:ext uri="{FF2B5EF4-FFF2-40B4-BE49-F238E27FC236}">
                <a16:creationId xmlns:a16="http://schemas.microsoft.com/office/drawing/2014/main" id="{0B3C6A36-F9B1-25D7-817F-3C8D801D21C4}"/>
              </a:ext>
            </a:extLst>
          </p:cNvPr>
          <p:cNvGrpSpPr/>
          <p:nvPr/>
        </p:nvGrpSpPr>
        <p:grpSpPr>
          <a:xfrm>
            <a:off x="6135329" y="1190549"/>
            <a:ext cx="3512465" cy="5033986"/>
            <a:chOff x="5787629" y="1442870"/>
            <a:chExt cx="3512465" cy="5033986"/>
          </a:xfrm>
        </p:grpSpPr>
        <p:pic>
          <p:nvPicPr>
            <p:cNvPr id="38" name="Picture 37">
              <a:extLst>
                <a:ext uri="{FF2B5EF4-FFF2-40B4-BE49-F238E27FC236}">
                  <a16:creationId xmlns:a16="http://schemas.microsoft.com/office/drawing/2014/main" id="{1E6982D1-4875-DC88-CDFD-A7C49A207D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13344" y="3131511"/>
              <a:ext cx="3486665" cy="1683492"/>
            </a:xfrm>
            <a:prstGeom prst="rect">
              <a:avLst/>
            </a:prstGeom>
          </p:spPr>
        </p:pic>
        <p:pic>
          <p:nvPicPr>
            <p:cNvPr id="39" name="Picture 38">
              <a:extLst>
                <a:ext uri="{FF2B5EF4-FFF2-40B4-BE49-F238E27FC236}">
                  <a16:creationId xmlns:a16="http://schemas.microsoft.com/office/drawing/2014/main" id="{E7E20618-AFE5-815E-D61A-FEF4D1BFC2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13344" y="1442870"/>
              <a:ext cx="3486665" cy="1683492"/>
            </a:xfrm>
            <a:prstGeom prst="rect">
              <a:avLst/>
            </a:prstGeom>
          </p:spPr>
        </p:pic>
        <p:sp>
          <p:nvSpPr>
            <p:cNvPr id="40" name="TextBox 39">
              <a:extLst>
                <a:ext uri="{FF2B5EF4-FFF2-40B4-BE49-F238E27FC236}">
                  <a16:creationId xmlns:a16="http://schemas.microsoft.com/office/drawing/2014/main" id="{6DB1C0CF-02D4-F5F0-424E-4FE2EEA54815}"/>
                </a:ext>
              </a:extLst>
            </p:cNvPr>
            <p:cNvSpPr txBox="1"/>
            <p:nvPr/>
          </p:nvSpPr>
          <p:spPr>
            <a:xfrm>
              <a:off x="5813344" y="1442870"/>
              <a:ext cx="1313454" cy="553998"/>
            </a:xfrm>
            <a:prstGeom prst="rect">
              <a:avLst/>
            </a:prstGeom>
            <a:noFill/>
          </p:spPr>
          <p:txBody>
            <a:bodyPr wrap="square" rtlCol="0">
              <a:spAutoFit/>
            </a:bodyPr>
            <a:lstStyle/>
            <a:p>
              <a:r>
                <a:rPr lang="en-US" sz="3000" dirty="0">
                  <a:solidFill>
                    <a:schemeClr val="bg1"/>
                  </a:solidFill>
                  <a:latin typeface="Trebuchet MS" panose="020B0703020202090204" pitchFamily="34" charset="0"/>
                </a:rPr>
                <a:t>PRE</a:t>
              </a:r>
            </a:p>
          </p:txBody>
        </p:sp>
        <p:sp>
          <p:nvSpPr>
            <p:cNvPr id="41" name="TextBox 40">
              <a:extLst>
                <a:ext uri="{FF2B5EF4-FFF2-40B4-BE49-F238E27FC236}">
                  <a16:creationId xmlns:a16="http://schemas.microsoft.com/office/drawing/2014/main" id="{F6D97205-0B02-EE02-8D8F-30897A5A8073}"/>
                </a:ext>
              </a:extLst>
            </p:cNvPr>
            <p:cNvSpPr txBox="1"/>
            <p:nvPr/>
          </p:nvSpPr>
          <p:spPr>
            <a:xfrm>
              <a:off x="5802380" y="3126362"/>
              <a:ext cx="1313454" cy="553998"/>
            </a:xfrm>
            <a:prstGeom prst="rect">
              <a:avLst/>
            </a:prstGeom>
            <a:noFill/>
          </p:spPr>
          <p:txBody>
            <a:bodyPr wrap="square" rtlCol="0">
              <a:spAutoFit/>
            </a:bodyPr>
            <a:lstStyle/>
            <a:p>
              <a:r>
                <a:rPr lang="en-US" sz="3000" dirty="0">
                  <a:solidFill>
                    <a:schemeClr val="bg1"/>
                  </a:solidFill>
                  <a:latin typeface="Trebuchet MS" panose="020B0703020202090204" pitchFamily="34" charset="0"/>
                </a:rPr>
                <a:t>POST</a:t>
              </a:r>
            </a:p>
          </p:txBody>
        </p:sp>
        <p:grpSp>
          <p:nvGrpSpPr>
            <p:cNvPr id="42" name="Group 41">
              <a:extLst>
                <a:ext uri="{FF2B5EF4-FFF2-40B4-BE49-F238E27FC236}">
                  <a16:creationId xmlns:a16="http://schemas.microsoft.com/office/drawing/2014/main" id="{62CCA04F-77DB-E4C8-FA98-4E7AD00F7F87}"/>
                </a:ext>
              </a:extLst>
            </p:cNvPr>
            <p:cNvGrpSpPr/>
            <p:nvPr/>
          </p:nvGrpSpPr>
          <p:grpSpPr>
            <a:xfrm>
              <a:off x="5813531" y="4793413"/>
              <a:ext cx="3486563" cy="1683443"/>
              <a:chOff x="6995393" y="4806714"/>
              <a:chExt cx="3486563" cy="1683443"/>
            </a:xfrm>
          </p:grpSpPr>
          <p:pic>
            <p:nvPicPr>
              <p:cNvPr id="44" name="Picture 43">
                <a:extLst>
                  <a:ext uri="{FF2B5EF4-FFF2-40B4-BE49-F238E27FC236}">
                    <a16:creationId xmlns:a16="http://schemas.microsoft.com/office/drawing/2014/main" id="{FA21F9A9-566E-BA48-E801-313E9FA680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95393" y="4806714"/>
                <a:ext cx="3486563" cy="1683443"/>
              </a:xfrm>
              <a:prstGeom prst="rect">
                <a:avLst/>
              </a:prstGeom>
            </p:spPr>
          </p:pic>
          <p:sp>
            <p:nvSpPr>
              <p:cNvPr id="45" name="Rectangle 44">
                <a:extLst>
                  <a:ext uri="{FF2B5EF4-FFF2-40B4-BE49-F238E27FC236}">
                    <a16:creationId xmlns:a16="http://schemas.microsoft.com/office/drawing/2014/main" id="{86C9413F-A784-3099-A721-3A9587074783}"/>
                  </a:ext>
                </a:extLst>
              </p:cNvPr>
              <p:cNvSpPr/>
              <p:nvPr/>
            </p:nvSpPr>
            <p:spPr>
              <a:xfrm flipV="1">
                <a:off x="7651933" y="6212540"/>
                <a:ext cx="834346" cy="98107"/>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6"/>
              </a:p>
            </p:txBody>
          </p:sp>
        </p:grpSp>
        <p:sp>
          <p:nvSpPr>
            <p:cNvPr id="43" name="TextBox 42">
              <a:extLst>
                <a:ext uri="{FF2B5EF4-FFF2-40B4-BE49-F238E27FC236}">
                  <a16:creationId xmlns:a16="http://schemas.microsoft.com/office/drawing/2014/main" id="{DCFB6CA2-A302-21B5-CFE7-FC7748C08811}"/>
                </a:ext>
              </a:extLst>
            </p:cNvPr>
            <p:cNvSpPr txBox="1"/>
            <p:nvPr/>
          </p:nvSpPr>
          <p:spPr>
            <a:xfrm>
              <a:off x="5787629" y="4723734"/>
              <a:ext cx="1758032" cy="553998"/>
            </a:xfrm>
            <a:prstGeom prst="rect">
              <a:avLst/>
            </a:prstGeom>
            <a:noFill/>
          </p:spPr>
          <p:txBody>
            <a:bodyPr wrap="square" rtlCol="0">
              <a:spAutoFit/>
            </a:bodyPr>
            <a:lstStyle/>
            <a:p>
              <a:r>
                <a:rPr lang="en-US" sz="3000" dirty="0">
                  <a:latin typeface="Trebuchet MS" panose="020B0703020202090204" pitchFamily="34" charset="0"/>
                </a:rPr>
                <a:t>DAMAGE</a:t>
              </a:r>
            </a:p>
          </p:txBody>
        </p:sp>
      </p:grpSp>
    </p:spTree>
    <p:extLst>
      <p:ext uri="{BB962C8B-B14F-4D97-AF65-F5344CB8AC3E}">
        <p14:creationId xmlns:p14="http://schemas.microsoft.com/office/powerpoint/2010/main" val="1583690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6170E8-2599-1E40-E840-6075047213D6}"/>
              </a:ext>
            </a:extLst>
          </p:cNvPr>
          <p:cNvSpPr/>
          <p:nvPr/>
        </p:nvSpPr>
        <p:spPr>
          <a:xfrm>
            <a:off x="1321569" y="160520"/>
            <a:ext cx="9805894" cy="490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dirty="0">
              <a:solidFill>
                <a:schemeClr val="accent1">
                  <a:lumMod val="40000"/>
                  <a:lumOff val="60000"/>
                </a:schemeClr>
              </a:solidFill>
            </a:endParaRPr>
          </a:p>
        </p:txBody>
      </p:sp>
      <p:sp>
        <p:nvSpPr>
          <p:cNvPr id="8" name="TextBox 7">
            <a:extLst>
              <a:ext uri="{FF2B5EF4-FFF2-40B4-BE49-F238E27FC236}">
                <a16:creationId xmlns:a16="http://schemas.microsoft.com/office/drawing/2014/main" id="{23DA8823-FD33-EEDD-8E31-054AD4FFF919}"/>
              </a:ext>
            </a:extLst>
          </p:cNvPr>
          <p:cNvSpPr txBox="1"/>
          <p:nvPr/>
        </p:nvSpPr>
        <p:spPr>
          <a:xfrm>
            <a:off x="26411" y="137248"/>
            <a:ext cx="12130821" cy="677108"/>
          </a:xfrm>
          <a:prstGeom prst="rect">
            <a:avLst/>
          </a:prstGeom>
          <a:noFill/>
        </p:spPr>
        <p:txBody>
          <a:bodyPr wrap="none" rtlCol="0">
            <a:spAutoFit/>
          </a:bodyPr>
          <a:lstStyle/>
          <a:p>
            <a:pPr algn="ctr"/>
            <a:r>
              <a:rPr lang="en-US" sz="3800" dirty="0">
                <a:solidFill>
                  <a:schemeClr val="bg1"/>
                </a:solidFill>
                <a:latin typeface="Trebuchet MS" panose="020B0703020202090204" pitchFamily="34" charset="0"/>
              </a:rPr>
              <a:t>In-Situ Observations of Hail: T-28 Aircraft  &amp;  Hail PSDs</a:t>
            </a:r>
          </a:p>
        </p:txBody>
      </p:sp>
      <p:grpSp>
        <p:nvGrpSpPr>
          <p:cNvPr id="2" name="Google Shape;54;p13">
            <a:extLst>
              <a:ext uri="{FF2B5EF4-FFF2-40B4-BE49-F238E27FC236}">
                <a16:creationId xmlns:a16="http://schemas.microsoft.com/office/drawing/2014/main" id="{258809A9-B8D0-42A3-450B-FE4A436A6D1F}"/>
              </a:ext>
            </a:extLst>
          </p:cNvPr>
          <p:cNvGrpSpPr>
            <a:grpSpLocks noChangeAspect="1"/>
          </p:cNvGrpSpPr>
          <p:nvPr/>
        </p:nvGrpSpPr>
        <p:grpSpPr>
          <a:xfrm>
            <a:off x="2466397" y="1643939"/>
            <a:ext cx="6858000" cy="2316593"/>
            <a:chOff x="228600" y="287140"/>
            <a:chExt cx="7517400" cy="2417585"/>
          </a:xfrm>
        </p:grpSpPr>
        <p:sp>
          <p:nvSpPr>
            <p:cNvPr id="27" name="Google Shape;61;p13">
              <a:extLst>
                <a:ext uri="{FF2B5EF4-FFF2-40B4-BE49-F238E27FC236}">
                  <a16:creationId xmlns:a16="http://schemas.microsoft.com/office/drawing/2014/main" id="{D7B1BC7A-B541-AA10-F9A1-D5F44FDAD3A4}"/>
                </a:ext>
              </a:extLst>
            </p:cNvPr>
            <p:cNvSpPr/>
            <p:nvPr/>
          </p:nvSpPr>
          <p:spPr>
            <a:xfrm>
              <a:off x="228600" y="306525"/>
              <a:ext cx="7517400" cy="2398200"/>
            </a:xfrm>
            <a:prstGeom prst="rect">
              <a:avLst/>
            </a:prstGeom>
            <a:solidFill>
              <a:schemeClr val="bg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Google Shape;55;p13">
              <a:extLst>
                <a:ext uri="{FF2B5EF4-FFF2-40B4-BE49-F238E27FC236}">
                  <a16:creationId xmlns:a16="http://schemas.microsoft.com/office/drawing/2014/main" id="{B6A8290C-9EF6-90FD-8AC9-4A23E4E76F5B}"/>
                </a:ext>
              </a:extLst>
            </p:cNvPr>
            <p:cNvPicPr preferRelativeResize="0"/>
            <p:nvPr/>
          </p:nvPicPr>
          <p:blipFill>
            <a:blip r:embed="rId2">
              <a:alphaModFix/>
            </a:blip>
            <a:stretch>
              <a:fillRect/>
            </a:stretch>
          </p:blipFill>
          <p:spPr>
            <a:xfrm>
              <a:off x="228600" y="729021"/>
              <a:ext cx="5486396" cy="1785578"/>
            </a:xfrm>
            <a:prstGeom prst="rect">
              <a:avLst/>
            </a:prstGeom>
            <a:noFill/>
            <a:ln>
              <a:noFill/>
            </a:ln>
          </p:spPr>
        </p:pic>
        <p:sp>
          <p:nvSpPr>
            <p:cNvPr id="20" name="Google Shape;56;p13">
              <a:extLst>
                <a:ext uri="{FF2B5EF4-FFF2-40B4-BE49-F238E27FC236}">
                  <a16:creationId xmlns:a16="http://schemas.microsoft.com/office/drawing/2014/main" id="{F9EEAA17-9A6E-3043-3E95-9BC807D1AC0F}"/>
                </a:ext>
              </a:extLst>
            </p:cNvPr>
            <p:cNvSpPr txBox="1"/>
            <p:nvPr/>
          </p:nvSpPr>
          <p:spPr>
            <a:xfrm>
              <a:off x="492150" y="340761"/>
              <a:ext cx="5348700" cy="48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HVPS July 30, 2000 - Cloud pass with 8 mm hail</a:t>
              </a:r>
              <a:endParaRPr dirty="0"/>
            </a:p>
          </p:txBody>
        </p:sp>
        <p:pic>
          <p:nvPicPr>
            <p:cNvPr id="22" name="Google Shape;57;p13">
              <a:extLst>
                <a:ext uri="{FF2B5EF4-FFF2-40B4-BE49-F238E27FC236}">
                  <a16:creationId xmlns:a16="http://schemas.microsoft.com/office/drawing/2014/main" id="{5CE7D13D-93FD-22FC-55ED-6D5B66BD3BD6}"/>
                </a:ext>
              </a:extLst>
            </p:cNvPr>
            <p:cNvPicPr preferRelativeResize="0"/>
            <p:nvPr/>
          </p:nvPicPr>
          <p:blipFill>
            <a:blip r:embed="rId3">
              <a:alphaModFix/>
            </a:blip>
            <a:stretch>
              <a:fillRect/>
            </a:stretch>
          </p:blipFill>
          <p:spPr>
            <a:xfrm>
              <a:off x="5774650" y="859151"/>
              <a:ext cx="1817863" cy="1742975"/>
            </a:xfrm>
            <a:prstGeom prst="rect">
              <a:avLst/>
            </a:prstGeom>
            <a:noFill/>
            <a:ln>
              <a:noFill/>
            </a:ln>
          </p:spPr>
        </p:pic>
        <p:cxnSp>
          <p:nvCxnSpPr>
            <p:cNvPr id="23" name="Google Shape;58;p13">
              <a:extLst>
                <a:ext uri="{FF2B5EF4-FFF2-40B4-BE49-F238E27FC236}">
                  <a16:creationId xmlns:a16="http://schemas.microsoft.com/office/drawing/2014/main" id="{644EA4DC-F4E3-195F-53BB-704540E73EBF}"/>
                </a:ext>
              </a:extLst>
            </p:cNvPr>
            <p:cNvCxnSpPr/>
            <p:nvPr/>
          </p:nvCxnSpPr>
          <p:spPr>
            <a:xfrm>
              <a:off x="5835125" y="685838"/>
              <a:ext cx="1708800" cy="0"/>
            </a:xfrm>
            <a:prstGeom prst="straightConnector1">
              <a:avLst/>
            </a:prstGeom>
            <a:noFill/>
            <a:ln w="28575" cap="flat" cmpd="sng">
              <a:solidFill>
                <a:schemeClr val="dk2"/>
              </a:solidFill>
              <a:prstDash val="solid"/>
              <a:round/>
              <a:headEnd type="triangle" w="med" len="med"/>
              <a:tailEnd type="triangle" w="med" len="med"/>
            </a:ln>
          </p:spPr>
        </p:cxnSp>
        <p:sp>
          <p:nvSpPr>
            <p:cNvPr id="25" name="Google Shape;59;p13">
              <a:extLst>
                <a:ext uri="{FF2B5EF4-FFF2-40B4-BE49-F238E27FC236}">
                  <a16:creationId xmlns:a16="http://schemas.microsoft.com/office/drawing/2014/main" id="{2F630709-F59A-D082-BF5F-76576965D073}"/>
                </a:ext>
              </a:extLst>
            </p:cNvPr>
            <p:cNvSpPr txBox="1"/>
            <p:nvPr/>
          </p:nvSpPr>
          <p:spPr>
            <a:xfrm>
              <a:off x="6400799" y="287140"/>
              <a:ext cx="785678" cy="30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5 cm</a:t>
              </a:r>
              <a:endParaRPr dirty="0"/>
            </a:p>
          </p:txBody>
        </p:sp>
        <p:cxnSp>
          <p:nvCxnSpPr>
            <p:cNvPr id="26" name="Google Shape;60;p13">
              <a:extLst>
                <a:ext uri="{FF2B5EF4-FFF2-40B4-BE49-F238E27FC236}">
                  <a16:creationId xmlns:a16="http://schemas.microsoft.com/office/drawing/2014/main" id="{9745072F-8497-0B24-4DF5-0EE468B50702}"/>
                </a:ext>
              </a:extLst>
            </p:cNvPr>
            <p:cNvCxnSpPr/>
            <p:nvPr/>
          </p:nvCxnSpPr>
          <p:spPr>
            <a:xfrm flipH="1">
              <a:off x="4343400" y="1628688"/>
              <a:ext cx="1752600" cy="200100"/>
            </a:xfrm>
            <a:prstGeom prst="curvedConnector3">
              <a:avLst>
                <a:gd name="adj1" fmla="val 50000"/>
              </a:avLst>
            </a:prstGeom>
            <a:noFill/>
            <a:ln w="28575" cap="flat" cmpd="sng">
              <a:solidFill>
                <a:srgbClr val="1155CC"/>
              </a:solidFill>
              <a:prstDash val="solid"/>
              <a:round/>
              <a:headEnd type="none" w="med" len="med"/>
              <a:tailEnd type="triangle" w="med" len="med"/>
            </a:ln>
          </p:spPr>
        </p:cxnSp>
      </p:grpSp>
      <p:grpSp>
        <p:nvGrpSpPr>
          <p:cNvPr id="28" name="Google Shape;63;p13">
            <a:extLst>
              <a:ext uri="{FF2B5EF4-FFF2-40B4-BE49-F238E27FC236}">
                <a16:creationId xmlns:a16="http://schemas.microsoft.com/office/drawing/2014/main" id="{5641777F-6B5E-819B-EDD5-5086B15C805F}"/>
              </a:ext>
            </a:extLst>
          </p:cNvPr>
          <p:cNvGrpSpPr>
            <a:grpSpLocks noChangeAspect="1"/>
          </p:cNvGrpSpPr>
          <p:nvPr/>
        </p:nvGrpSpPr>
        <p:grpSpPr>
          <a:xfrm>
            <a:off x="2472501" y="3858215"/>
            <a:ext cx="6864104" cy="2447046"/>
            <a:chOff x="1487638" y="2818873"/>
            <a:chExt cx="7524091" cy="2246972"/>
          </a:xfrm>
        </p:grpSpPr>
        <p:sp>
          <p:nvSpPr>
            <p:cNvPr id="35" name="Google Shape;70;p13">
              <a:extLst>
                <a:ext uri="{FF2B5EF4-FFF2-40B4-BE49-F238E27FC236}">
                  <a16:creationId xmlns:a16="http://schemas.microsoft.com/office/drawing/2014/main" id="{DC2B7FF3-F4AD-F1BC-A3A5-C3665574241A}"/>
                </a:ext>
              </a:extLst>
            </p:cNvPr>
            <p:cNvSpPr/>
            <p:nvPr/>
          </p:nvSpPr>
          <p:spPr>
            <a:xfrm>
              <a:off x="1487638" y="2902583"/>
              <a:ext cx="7517400" cy="2163262"/>
            </a:xfrm>
            <a:prstGeom prst="rect">
              <a:avLst/>
            </a:prstGeom>
            <a:solidFill>
              <a:schemeClr val="bg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9" name="Google Shape;64;p13">
              <a:extLst>
                <a:ext uri="{FF2B5EF4-FFF2-40B4-BE49-F238E27FC236}">
                  <a16:creationId xmlns:a16="http://schemas.microsoft.com/office/drawing/2014/main" id="{2FEEFE5B-6DAB-4139-5404-171DE0435D92}"/>
                </a:ext>
              </a:extLst>
            </p:cNvPr>
            <p:cNvPicPr preferRelativeResize="0"/>
            <p:nvPr/>
          </p:nvPicPr>
          <p:blipFill>
            <a:blip r:embed="rId4">
              <a:alphaModFix/>
            </a:blip>
            <a:stretch>
              <a:fillRect/>
            </a:stretch>
          </p:blipFill>
          <p:spPr>
            <a:xfrm>
              <a:off x="1498213" y="3298662"/>
              <a:ext cx="5486403" cy="1628688"/>
            </a:xfrm>
            <a:prstGeom prst="rect">
              <a:avLst/>
            </a:prstGeom>
            <a:noFill/>
            <a:ln>
              <a:noFill/>
            </a:ln>
          </p:spPr>
        </p:pic>
        <p:pic>
          <p:nvPicPr>
            <p:cNvPr id="30" name="Google Shape;65;p13">
              <a:extLst>
                <a:ext uri="{FF2B5EF4-FFF2-40B4-BE49-F238E27FC236}">
                  <a16:creationId xmlns:a16="http://schemas.microsoft.com/office/drawing/2014/main" id="{9B4F0B29-6688-182B-F026-292C55377841}"/>
                </a:ext>
              </a:extLst>
            </p:cNvPr>
            <p:cNvPicPr preferRelativeResize="0"/>
            <p:nvPr/>
          </p:nvPicPr>
          <p:blipFill>
            <a:blip r:embed="rId5">
              <a:alphaModFix/>
            </a:blip>
            <a:stretch>
              <a:fillRect/>
            </a:stretch>
          </p:blipFill>
          <p:spPr>
            <a:xfrm>
              <a:off x="7044262" y="3200388"/>
              <a:ext cx="1600200" cy="1742987"/>
            </a:xfrm>
            <a:prstGeom prst="rect">
              <a:avLst/>
            </a:prstGeom>
            <a:noFill/>
            <a:ln>
              <a:noFill/>
            </a:ln>
          </p:spPr>
        </p:pic>
        <p:cxnSp>
          <p:nvCxnSpPr>
            <p:cNvPr id="31" name="Google Shape;66;p13">
              <a:extLst>
                <a:ext uri="{FF2B5EF4-FFF2-40B4-BE49-F238E27FC236}">
                  <a16:creationId xmlns:a16="http://schemas.microsoft.com/office/drawing/2014/main" id="{81789A3D-0025-B53C-02DD-C79253BB9991}"/>
                </a:ext>
              </a:extLst>
            </p:cNvPr>
            <p:cNvCxnSpPr>
              <a:cxnSpLocks/>
            </p:cNvCxnSpPr>
            <p:nvPr/>
          </p:nvCxnSpPr>
          <p:spPr>
            <a:xfrm flipV="1">
              <a:off x="7898922" y="3129175"/>
              <a:ext cx="693641" cy="880"/>
            </a:xfrm>
            <a:prstGeom prst="straightConnector1">
              <a:avLst/>
            </a:prstGeom>
            <a:noFill/>
            <a:ln w="19050" cap="flat" cmpd="sng">
              <a:solidFill>
                <a:schemeClr val="dk2"/>
              </a:solidFill>
              <a:prstDash val="solid"/>
              <a:round/>
              <a:headEnd type="triangle" w="med" len="med"/>
              <a:tailEnd type="triangle" w="med" len="med"/>
            </a:ln>
          </p:spPr>
        </p:cxnSp>
        <p:sp>
          <p:nvSpPr>
            <p:cNvPr id="32" name="Google Shape;67;p13">
              <a:extLst>
                <a:ext uri="{FF2B5EF4-FFF2-40B4-BE49-F238E27FC236}">
                  <a16:creationId xmlns:a16="http://schemas.microsoft.com/office/drawing/2014/main" id="{445A81E2-3357-6768-3D1E-961662A17853}"/>
                </a:ext>
              </a:extLst>
            </p:cNvPr>
            <p:cNvSpPr txBox="1"/>
            <p:nvPr/>
          </p:nvSpPr>
          <p:spPr>
            <a:xfrm>
              <a:off x="7944929" y="2818873"/>
              <a:ext cx="1066800" cy="30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5 cm</a:t>
              </a:r>
              <a:endParaRPr dirty="0"/>
            </a:p>
          </p:txBody>
        </p:sp>
        <p:cxnSp>
          <p:nvCxnSpPr>
            <p:cNvPr id="33" name="Google Shape;68;p13">
              <a:extLst>
                <a:ext uri="{FF2B5EF4-FFF2-40B4-BE49-F238E27FC236}">
                  <a16:creationId xmlns:a16="http://schemas.microsoft.com/office/drawing/2014/main" id="{B404FEFC-D082-64FF-D3E9-2BFDDA4DD021}"/>
                </a:ext>
              </a:extLst>
            </p:cNvPr>
            <p:cNvCxnSpPr/>
            <p:nvPr/>
          </p:nvCxnSpPr>
          <p:spPr>
            <a:xfrm rot="10800000">
              <a:off x="3629362" y="4052681"/>
              <a:ext cx="3414900" cy="19200"/>
            </a:xfrm>
            <a:prstGeom prst="curvedConnector3">
              <a:avLst>
                <a:gd name="adj1" fmla="val 50000"/>
              </a:avLst>
            </a:prstGeom>
            <a:noFill/>
            <a:ln w="28575" cap="flat" cmpd="sng">
              <a:solidFill>
                <a:srgbClr val="CC4125"/>
              </a:solidFill>
              <a:prstDash val="solid"/>
              <a:round/>
              <a:headEnd type="none" w="med" len="med"/>
              <a:tailEnd type="triangle" w="med" len="med"/>
            </a:ln>
          </p:spPr>
        </p:cxnSp>
        <p:sp>
          <p:nvSpPr>
            <p:cNvPr id="34" name="Google Shape;69;p13">
              <a:extLst>
                <a:ext uri="{FF2B5EF4-FFF2-40B4-BE49-F238E27FC236}">
                  <a16:creationId xmlns:a16="http://schemas.microsoft.com/office/drawing/2014/main" id="{6AFC9F68-9295-D971-1095-DF066FB2C1EE}"/>
                </a:ext>
              </a:extLst>
            </p:cNvPr>
            <p:cNvSpPr txBox="1"/>
            <p:nvPr/>
          </p:nvSpPr>
          <p:spPr>
            <a:xfrm>
              <a:off x="1649209" y="2944043"/>
              <a:ext cx="5555400" cy="46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Hail Spectrometer June 27, 1995 - Cloud pass with 1.5 cm hail</a:t>
              </a:r>
              <a:endParaRPr dirty="0"/>
            </a:p>
          </p:txBody>
        </p:sp>
      </p:grpSp>
      <p:sp>
        <p:nvSpPr>
          <p:cNvPr id="36" name="TextBox 35">
            <a:extLst>
              <a:ext uri="{FF2B5EF4-FFF2-40B4-BE49-F238E27FC236}">
                <a16:creationId xmlns:a16="http://schemas.microsoft.com/office/drawing/2014/main" id="{FED1AD65-07CA-0AD6-3CE1-A1A9600E731D}"/>
              </a:ext>
            </a:extLst>
          </p:cNvPr>
          <p:cNvSpPr txBox="1"/>
          <p:nvPr/>
        </p:nvSpPr>
        <p:spPr>
          <a:xfrm>
            <a:off x="409285" y="759561"/>
            <a:ext cx="9438429" cy="692497"/>
          </a:xfrm>
          <a:prstGeom prst="rect">
            <a:avLst/>
          </a:prstGeom>
          <a:noFill/>
        </p:spPr>
        <p:txBody>
          <a:bodyPr wrap="square">
            <a:spAutoFit/>
          </a:bodyPr>
          <a:lstStyle/>
          <a:p>
            <a:pPr marL="0" lvl="0" indent="0" algn="l" rtl="0">
              <a:spcBef>
                <a:spcPts val="0"/>
              </a:spcBef>
              <a:spcAft>
                <a:spcPts val="0"/>
              </a:spcAft>
              <a:buNone/>
            </a:pPr>
            <a:r>
              <a:rPr lang="en-US" sz="700" dirty="0">
                <a:solidFill>
                  <a:schemeClr val="accent1">
                    <a:lumMod val="40000"/>
                    <a:lumOff val="60000"/>
                  </a:schemeClr>
                </a:solidFill>
                <a:latin typeface="Trebuchet MS" panose="020B0703020202090204" pitchFamily="34" charset="0"/>
              </a:rPr>
              <a:t> </a:t>
            </a:r>
          </a:p>
          <a:p>
            <a:pPr lvl="0" algn="ctr" rtl="0">
              <a:spcBef>
                <a:spcPts val="0"/>
              </a:spcBef>
              <a:spcAft>
                <a:spcPts val="0"/>
              </a:spcAft>
            </a:pPr>
            <a:r>
              <a:rPr lang="en-US" sz="1600" dirty="0">
                <a:solidFill>
                  <a:schemeClr val="bg1"/>
                </a:solidFill>
                <a:latin typeface="Trebuchet MS" panose="020B0703020202090204" pitchFamily="34" charset="0"/>
              </a:rPr>
              <a:t>We have identified 18 flights of the T-28 aircraft with in-storm hail PSD measurements between 0ºC and 12ºC, which are </a:t>
            </a:r>
            <a:r>
              <a:rPr lang="en-US" sz="1600" i="1" dirty="0">
                <a:solidFill>
                  <a:schemeClr val="accent1">
                    <a:lumMod val="40000"/>
                    <a:lumOff val="60000"/>
                  </a:schemeClr>
                </a:solidFill>
                <a:latin typeface="Trebuchet MS" panose="020B0703020202090204" pitchFamily="34" charset="0"/>
              </a:rPr>
              <a:t>the only existing in-situ observations of hail PSD above the melting level</a:t>
            </a:r>
            <a:r>
              <a:rPr lang="en-US" sz="1600" dirty="0">
                <a:solidFill>
                  <a:schemeClr val="bg1"/>
                </a:solidFill>
                <a:latin typeface="Trebuchet MS" panose="020B0703020202090204" pitchFamily="34" charset="0"/>
              </a:rPr>
              <a:t>. </a:t>
            </a:r>
          </a:p>
        </p:txBody>
      </p:sp>
      <p:sp>
        <p:nvSpPr>
          <p:cNvPr id="37" name="TextBox 36">
            <a:extLst>
              <a:ext uri="{FF2B5EF4-FFF2-40B4-BE49-F238E27FC236}">
                <a16:creationId xmlns:a16="http://schemas.microsoft.com/office/drawing/2014/main" id="{6A0F7DEA-8EE7-35AE-A84E-D33DAC6257F6}"/>
              </a:ext>
            </a:extLst>
          </p:cNvPr>
          <p:cNvSpPr txBox="1"/>
          <p:nvPr/>
        </p:nvSpPr>
        <p:spPr>
          <a:xfrm>
            <a:off x="2395504" y="6081154"/>
            <a:ext cx="2119042" cy="276999"/>
          </a:xfrm>
          <a:prstGeom prst="rect">
            <a:avLst/>
          </a:prstGeom>
          <a:noFill/>
        </p:spPr>
        <p:txBody>
          <a:bodyPr wrap="none" rtlCol="0">
            <a:spAutoFit/>
          </a:bodyPr>
          <a:lstStyle/>
          <a:p>
            <a:r>
              <a:rPr lang="en-US" sz="1200" dirty="0">
                <a:solidFill>
                  <a:srgbClr val="5FB1AD"/>
                </a:solidFill>
                <a:latin typeface="Trebuchet MS" panose="020B0703020202090204" pitchFamily="34" charset="0"/>
              </a:rPr>
              <a:t>Courtesy of Aaron Bansemer</a:t>
            </a:r>
          </a:p>
        </p:txBody>
      </p:sp>
      <p:grpSp>
        <p:nvGrpSpPr>
          <p:cNvPr id="10" name="Group 9">
            <a:extLst>
              <a:ext uri="{FF2B5EF4-FFF2-40B4-BE49-F238E27FC236}">
                <a16:creationId xmlns:a16="http://schemas.microsoft.com/office/drawing/2014/main" id="{B191702D-8A43-72F9-ED5B-17CA2D2EB7DA}"/>
              </a:ext>
            </a:extLst>
          </p:cNvPr>
          <p:cNvGrpSpPr/>
          <p:nvPr/>
        </p:nvGrpSpPr>
        <p:grpSpPr>
          <a:xfrm>
            <a:off x="10275574" y="680285"/>
            <a:ext cx="1768622" cy="1210142"/>
            <a:chOff x="21327495" y="7567107"/>
            <a:chExt cx="2269487" cy="1748046"/>
          </a:xfrm>
        </p:grpSpPr>
        <p:pic>
          <p:nvPicPr>
            <p:cNvPr id="11" name="Picture 10" descr="A plane flying in the sky&#10;&#10;Description automatically generated with medium confidence">
              <a:extLst>
                <a:ext uri="{FF2B5EF4-FFF2-40B4-BE49-F238E27FC236}">
                  <a16:creationId xmlns:a16="http://schemas.microsoft.com/office/drawing/2014/main" id="{A4FB9CDD-F4B7-A3F9-D2AC-AE2869106D10}"/>
                </a:ext>
              </a:extLst>
            </p:cNvPr>
            <p:cNvPicPr>
              <a:picLocks noChangeAspect="1"/>
            </p:cNvPicPr>
            <p:nvPr/>
          </p:nvPicPr>
          <p:blipFill rotWithShape="1">
            <a:blip r:embed="rId6"/>
            <a:srcRect l="27574" t="22574" r="11895"/>
            <a:stretch/>
          </p:blipFill>
          <p:spPr>
            <a:xfrm>
              <a:off x="21327495" y="7567107"/>
              <a:ext cx="2269487" cy="1748046"/>
            </a:xfrm>
            <a:prstGeom prst="rect">
              <a:avLst/>
            </a:prstGeom>
          </p:spPr>
        </p:pic>
        <p:sp>
          <p:nvSpPr>
            <p:cNvPr id="12" name="TextBox 11">
              <a:extLst>
                <a:ext uri="{FF2B5EF4-FFF2-40B4-BE49-F238E27FC236}">
                  <a16:creationId xmlns:a16="http://schemas.microsoft.com/office/drawing/2014/main" id="{DD8AE35D-AD2A-5105-5BE3-B7AB60A6A8C0}"/>
                </a:ext>
              </a:extLst>
            </p:cNvPr>
            <p:cNvSpPr txBox="1"/>
            <p:nvPr/>
          </p:nvSpPr>
          <p:spPr>
            <a:xfrm>
              <a:off x="21616127" y="8959102"/>
              <a:ext cx="1688282" cy="261610"/>
            </a:xfrm>
            <a:prstGeom prst="rect">
              <a:avLst/>
            </a:prstGeom>
            <a:noFill/>
          </p:spPr>
          <p:txBody>
            <a:bodyPr wrap="none" rtlCol="0">
              <a:spAutoFit/>
            </a:bodyPr>
            <a:lstStyle/>
            <a:p>
              <a:r>
                <a:rPr lang="en-US" sz="1100" dirty="0">
                  <a:solidFill>
                    <a:schemeClr val="bg1"/>
                  </a:solidFill>
                </a:rPr>
                <a:t>Courtesy of Andy Detwiler</a:t>
              </a:r>
            </a:p>
          </p:txBody>
        </p:sp>
      </p:grpSp>
    </p:spTree>
    <p:extLst>
      <p:ext uri="{BB962C8B-B14F-4D97-AF65-F5344CB8AC3E}">
        <p14:creationId xmlns:p14="http://schemas.microsoft.com/office/powerpoint/2010/main" val="726900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6170E8-2599-1E40-E840-6075047213D6}"/>
              </a:ext>
            </a:extLst>
          </p:cNvPr>
          <p:cNvSpPr/>
          <p:nvPr/>
        </p:nvSpPr>
        <p:spPr>
          <a:xfrm>
            <a:off x="1321569" y="160520"/>
            <a:ext cx="9805894" cy="490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800" dirty="0">
              <a:solidFill>
                <a:schemeClr val="accent1">
                  <a:lumMod val="40000"/>
                  <a:lumOff val="60000"/>
                </a:schemeClr>
              </a:solidFill>
              <a:latin typeface="Trebuchet MS" panose="020B0703020202090204" pitchFamily="34" charset="0"/>
            </a:endParaRPr>
          </a:p>
        </p:txBody>
      </p:sp>
      <p:sp>
        <p:nvSpPr>
          <p:cNvPr id="8" name="TextBox 7">
            <a:extLst>
              <a:ext uri="{FF2B5EF4-FFF2-40B4-BE49-F238E27FC236}">
                <a16:creationId xmlns:a16="http://schemas.microsoft.com/office/drawing/2014/main" id="{23DA8823-FD33-EEDD-8E31-054AD4FFF919}"/>
              </a:ext>
            </a:extLst>
          </p:cNvPr>
          <p:cNvSpPr txBox="1"/>
          <p:nvPr/>
        </p:nvSpPr>
        <p:spPr>
          <a:xfrm>
            <a:off x="2851894" y="137248"/>
            <a:ext cx="6479852" cy="677108"/>
          </a:xfrm>
          <a:prstGeom prst="rect">
            <a:avLst/>
          </a:prstGeom>
          <a:noFill/>
        </p:spPr>
        <p:txBody>
          <a:bodyPr wrap="none" rtlCol="0">
            <a:spAutoFit/>
          </a:bodyPr>
          <a:lstStyle/>
          <a:p>
            <a:pPr algn="ctr"/>
            <a:r>
              <a:rPr lang="en-US" sz="3800" dirty="0">
                <a:solidFill>
                  <a:schemeClr val="bg1"/>
                </a:solidFill>
                <a:latin typeface="Trebuchet MS" panose="020B0703020202090204" pitchFamily="34" charset="0"/>
              </a:rPr>
              <a:t>Hail Trajectories and Melting</a:t>
            </a:r>
          </a:p>
        </p:txBody>
      </p:sp>
      <p:grpSp>
        <p:nvGrpSpPr>
          <p:cNvPr id="2" name="Group 1">
            <a:extLst>
              <a:ext uri="{FF2B5EF4-FFF2-40B4-BE49-F238E27FC236}">
                <a16:creationId xmlns:a16="http://schemas.microsoft.com/office/drawing/2014/main" id="{AD2FC5D3-57F6-0731-B70A-C394D1C89634}"/>
              </a:ext>
            </a:extLst>
          </p:cNvPr>
          <p:cNvGrpSpPr/>
          <p:nvPr/>
        </p:nvGrpSpPr>
        <p:grpSpPr>
          <a:xfrm>
            <a:off x="495299" y="759486"/>
            <a:ext cx="11127464" cy="4131765"/>
            <a:chOff x="-1" y="721386"/>
            <a:chExt cx="11127464" cy="4131765"/>
          </a:xfrm>
        </p:grpSpPr>
        <p:sp>
          <p:nvSpPr>
            <p:cNvPr id="9" name="Rectangle 8">
              <a:extLst>
                <a:ext uri="{FF2B5EF4-FFF2-40B4-BE49-F238E27FC236}">
                  <a16:creationId xmlns:a16="http://schemas.microsoft.com/office/drawing/2014/main" id="{FB18ED14-1E5E-993A-CDB3-E75D29518F7A}"/>
                </a:ext>
              </a:extLst>
            </p:cNvPr>
            <p:cNvSpPr/>
            <p:nvPr/>
          </p:nvSpPr>
          <p:spPr>
            <a:xfrm>
              <a:off x="3382401" y="721386"/>
              <a:ext cx="7745062" cy="413176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16D8CB3-EEC6-755E-8AD9-66718AA325B9}"/>
                </a:ext>
              </a:extLst>
            </p:cNvPr>
            <p:cNvSpPr/>
            <p:nvPr/>
          </p:nvSpPr>
          <p:spPr>
            <a:xfrm>
              <a:off x="39761" y="961642"/>
              <a:ext cx="3342640" cy="3789666"/>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9E0B89C-1610-60D7-4F70-BA9A6E24EDC2}"/>
                </a:ext>
              </a:extLst>
            </p:cNvPr>
            <p:cNvGrpSpPr/>
            <p:nvPr/>
          </p:nvGrpSpPr>
          <p:grpSpPr>
            <a:xfrm>
              <a:off x="-1" y="825512"/>
              <a:ext cx="11014366" cy="3970363"/>
              <a:chOff x="609172" y="1944716"/>
              <a:chExt cx="11106388" cy="3970363"/>
            </a:xfrm>
          </p:grpSpPr>
          <p:pic>
            <p:nvPicPr>
              <p:cNvPr id="11" name="Picture 10" descr="Chart, line chart&#10;&#10;Description automatically generated">
                <a:extLst>
                  <a:ext uri="{FF2B5EF4-FFF2-40B4-BE49-F238E27FC236}">
                    <a16:creationId xmlns:a16="http://schemas.microsoft.com/office/drawing/2014/main" id="{90AF1020-EA2D-E324-2D04-F97B10F95BD2}"/>
                  </a:ext>
                </a:extLst>
              </p:cNvPr>
              <p:cNvPicPr>
                <a:picLocks/>
              </p:cNvPicPr>
              <p:nvPr/>
            </p:nvPicPr>
            <p:blipFill rotWithShape="1">
              <a:blip r:embed="rId2"/>
              <a:srcRect l="4991" t="10723" r="2178" b="2063"/>
              <a:stretch/>
            </p:blipFill>
            <p:spPr>
              <a:xfrm>
                <a:off x="4400360" y="2314048"/>
                <a:ext cx="3657600" cy="3396343"/>
              </a:xfrm>
              <a:prstGeom prst="rect">
                <a:avLst/>
              </a:prstGeom>
            </p:spPr>
          </p:pic>
          <p:pic>
            <p:nvPicPr>
              <p:cNvPr id="12" name="Picture 11" descr="Chart, line chart&#10;&#10;Description automatically generated">
                <a:extLst>
                  <a:ext uri="{FF2B5EF4-FFF2-40B4-BE49-F238E27FC236}">
                    <a16:creationId xmlns:a16="http://schemas.microsoft.com/office/drawing/2014/main" id="{177030B3-A7D4-3F3A-D997-2700AB25D55C}"/>
                  </a:ext>
                </a:extLst>
              </p:cNvPr>
              <p:cNvPicPr>
                <a:picLocks/>
              </p:cNvPicPr>
              <p:nvPr/>
            </p:nvPicPr>
            <p:blipFill rotWithShape="1">
              <a:blip r:embed="rId3"/>
              <a:srcRect l="6148" t="10128" r="1256" b="2381"/>
              <a:stretch/>
            </p:blipFill>
            <p:spPr>
              <a:xfrm>
                <a:off x="8057960" y="2314048"/>
                <a:ext cx="3657600" cy="3396343"/>
              </a:xfrm>
              <a:prstGeom prst="rect">
                <a:avLst/>
              </a:prstGeom>
            </p:spPr>
          </p:pic>
          <p:pic>
            <p:nvPicPr>
              <p:cNvPr id="13" name="Picture 12" descr="Chart&#10;&#10;Description automatically generated">
                <a:extLst>
                  <a:ext uri="{FF2B5EF4-FFF2-40B4-BE49-F238E27FC236}">
                    <a16:creationId xmlns:a16="http://schemas.microsoft.com/office/drawing/2014/main" id="{D231BA04-449F-D8F6-73E9-3EC934F45981}"/>
                  </a:ext>
                </a:extLst>
              </p:cNvPr>
              <p:cNvPicPr>
                <a:picLocks noChangeAspect="1"/>
              </p:cNvPicPr>
              <p:nvPr/>
            </p:nvPicPr>
            <p:blipFill rotWithShape="1">
              <a:blip r:embed="rId4"/>
              <a:srcRect l="17507" t="10610" r="18627" b="6630"/>
              <a:stretch/>
            </p:blipFill>
            <p:spPr>
              <a:xfrm>
                <a:off x="991350" y="2394856"/>
                <a:ext cx="2791892" cy="3223839"/>
              </a:xfrm>
              <a:prstGeom prst="rect">
                <a:avLst/>
              </a:prstGeom>
            </p:spPr>
          </p:pic>
          <p:sp>
            <p:nvSpPr>
              <p:cNvPr id="14" name="TextBox 5">
                <a:extLst>
                  <a:ext uri="{FF2B5EF4-FFF2-40B4-BE49-F238E27FC236}">
                    <a16:creationId xmlns:a16="http://schemas.microsoft.com/office/drawing/2014/main" id="{584D4E2F-A298-8850-0E97-8262F71CFFEB}"/>
                  </a:ext>
                </a:extLst>
              </p:cNvPr>
              <p:cNvSpPr txBox="1"/>
              <p:nvPr/>
            </p:nvSpPr>
            <p:spPr>
              <a:xfrm>
                <a:off x="1349828" y="2025524"/>
                <a:ext cx="2313671" cy="369332"/>
              </a:xfrm>
              <a:prstGeom prst="rect">
                <a:avLst/>
              </a:prstGeom>
              <a:noFill/>
            </p:spPr>
            <p:txBody>
              <a:bodyPr wrap="square" rtlCol="0">
                <a:spAutoFit/>
              </a:bodyPr>
              <a:lstStyle/>
              <a:p>
                <a:r>
                  <a:rPr lang="en-US" dirty="0">
                    <a:solidFill>
                      <a:schemeClr val="bg1"/>
                    </a:solidFill>
                  </a:rPr>
                  <a:t>Modified Soundings</a:t>
                </a:r>
              </a:p>
            </p:txBody>
          </p:sp>
          <p:pic>
            <p:nvPicPr>
              <p:cNvPr id="15" name="Picture 14" descr="Chart, line chart&#10;&#10;Description automatically generated">
                <a:extLst>
                  <a:ext uri="{FF2B5EF4-FFF2-40B4-BE49-F238E27FC236}">
                    <a16:creationId xmlns:a16="http://schemas.microsoft.com/office/drawing/2014/main" id="{C23697B0-428B-E4D0-8EC2-D8849675FAC0}"/>
                  </a:ext>
                </a:extLst>
              </p:cNvPr>
              <p:cNvPicPr>
                <a:picLocks noChangeAspect="1"/>
              </p:cNvPicPr>
              <p:nvPr/>
            </p:nvPicPr>
            <p:blipFill rotWithShape="1">
              <a:blip r:embed="rId2"/>
              <a:srcRect l="80586" t="57244" r="6691" b="30137"/>
              <a:stretch/>
            </p:blipFill>
            <p:spPr>
              <a:xfrm>
                <a:off x="2956064" y="2495466"/>
                <a:ext cx="707435" cy="701628"/>
              </a:xfrm>
              <a:prstGeom prst="rect">
                <a:avLst/>
              </a:prstGeom>
            </p:spPr>
          </p:pic>
          <p:sp>
            <p:nvSpPr>
              <p:cNvPr id="16" name="TextBox 7">
                <a:extLst>
                  <a:ext uri="{FF2B5EF4-FFF2-40B4-BE49-F238E27FC236}">
                    <a16:creationId xmlns:a16="http://schemas.microsoft.com/office/drawing/2014/main" id="{886038C4-AF67-5B48-E09E-F33D02C3331F}"/>
                  </a:ext>
                </a:extLst>
              </p:cNvPr>
              <p:cNvSpPr txBox="1"/>
              <p:nvPr/>
            </p:nvSpPr>
            <p:spPr>
              <a:xfrm>
                <a:off x="5628214" y="1944716"/>
                <a:ext cx="4314736" cy="369332"/>
              </a:xfrm>
              <a:prstGeom prst="rect">
                <a:avLst/>
              </a:prstGeom>
              <a:noFill/>
            </p:spPr>
            <p:txBody>
              <a:bodyPr wrap="square" rtlCol="0">
                <a:spAutoFit/>
              </a:bodyPr>
              <a:lstStyle/>
              <a:p>
                <a:r>
                  <a:rPr lang="en-US" dirty="0"/>
                  <a:t>Hail Stone Height and Diameter Time Series</a:t>
                </a:r>
              </a:p>
            </p:txBody>
          </p:sp>
          <p:sp>
            <p:nvSpPr>
              <p:cNvPr id="17" name="TextBox 8">
                <a:extLst>
                  <a:ext uri="{FF2B5EF4-FFF2-40B4-BE49-F238E27FC236}">
                    <a16:creationId xmlns:a16="http://schemas.microsoft.com/office/drawing/2014/main" id="{8440956F-C547-5033-7D3C-BC9CC1E21146}"/>
                  </a:ext>
                </a:extLst>
              </p:cNvPr>
              <p:cNvSpPr txBox="1"/>
              <p:nvPr/>
            </p:nvSpPr>
            <p:spPr>
              <a:xfrm rot="16200000">
                <a:off x="3647030" y="3043205"/>
                <a:ext cx="1138931" cy="307777"/>
              </a:xfrm>
              <a:prstGeom prst="rect">
                <a:avLst/>
              </a:prstGeom>
              <a:noFill/>
            </p:spPr>
            <p:txBody>
              <a:bodyPr wrap="square" rtlCol="0">
                <a:spAutoFit/>
              </a:bodyPr>
              <a:lstStyle/>
              <a:p>
                <a:r>
                  <a:rPr lang="en-US" sz="1400" dirty="0"/>
                  <a:t>Height [km]</a:t>
                </a:r>
              </a:p>
            </p:txBody>
          </p:sp>
          <p:sp>
            <p:nvSpPr>
              <p:cNvPr id="18" name="TextBox 9">
                <a:extLst>
                  <a:ext uri="{FF2B5EF4-FFF2-40B4-BE49-F238E27FC236}">
                    <a16:creationId xmlns:a16="http://schemas.microsoft.com/office/drawing/2014/main" id="{204270EE-D625-51D4-0A15-815578BEC0FA}"/>
                  </a:ext>
                </a:extLst>
              </p:cNvPr>
              <p:cNvSpPr txBox="1"/>
              <p:nvPr/>
            </p:nvSpPr>
            <p:spPr>
              <a:xfrm rot="16200000">
                <a:off x="3585818" y="4628716"/>
                <a:ext cx="1291332" cy="307777"/>
              </a:xfrm>
              <a:prstGeom prst="rect">
                <a:avLst/>
              </a:prstGeom>
              <a:noFill/>
            </p:spPr>
            <p:txBody>
              <a:bodyPr wrap="square" rtlCol="0">
                <a:spAutoFit/>
              </a:bodyPr>
              <a:lstStyle/>
              <a:p>
                <a:r>
                  <a:rPr lang="en-US" sz="1400" dirty="0"/>
                  <a:t>Diameter [mm]</a:t>
                </a:r>
              </a:p>
            </p:txBody>
          </p:sp>
          <p:sp>
            <p:nvSpPr>
              <p:cNvPr id="19" name="TextBox 10">
                <a:extLst>
                  <a:ext uri="{FF2B5EF4-FFF2-40B4-BE49-F238E27FC236}">
                    <a16:creationId xmlns:a16="http://schemas.microsoft.com/office/drawing/2014/main" id="{3D1134E9-2B1C-15F4-2EF4-E42A9863E95B}"/>
                  </a:ext>
                </a:extLst>
              </p:cNvPr>
              <p:cNvSpPr txBox="1"/>
              <p:nvPr/>
            </p:nvSpPr>
            <p:spPr>
              <a:xfrm>
                <a:off x="7655890" y="5556501"/>
                <a:ext cx="1138931" cy="307777"/>
              </a:xfrm>
              <a:prstGeom prst="rect">
                <a:avLst/>
              </a:prstGeom>
              <a:noFill/>
            </p:spPr>
            <p:txBody>
              <a:bodyPr wrap="square" rtlCol="0">
                <a:spAutoFit/>
              </a:bodyPr>
              <a:lstStyle/>
              <a:p>
                <a:r>
                  <a:rPr lang="en-US" sz="1400" dirty="0"/>
                  <a:t>Time [s]</a:t>
                </a:r>
              </a:p>
            </p:txBody>
          </p:sp>
          <p:sp>
            <p:nvSpPr>
              <p:cNvPr id="20" name="TextBox 11">
                <a:extLst>
                  <a:ext uri="{FF2B5EF4-FFF2-40B4-BE49-F238E27FC236}">
                    <a16:creationId xmlns:a16="http://schemas.microsoft.com/office/drawing/2014/main" id="{251CCCA7-AABC-02D1-797D-AC53C561EC93}"/>
                  </a:ext>
                </a:extLst>
              </p:cNvPr>
              <p:cNvSpPr txBox="1"/>
              <p:nvPr/>
            </p:nvSpPr>
            <p:spPr>
              <a:xfrm rot="16200000">
                <a:off x="48487" y="3612672"/>
                <a:ext cx="1429148" cy="307777"/>
              </a:xfrm>
              <a:prstGeom prst="rect">
                <a:avLst/>
              </a:prstGeom>
              <a:noFill/>
            </p:spPr>
            <p:txBody>
              <a:bodyPr wrap="square" rtlCol="0">
                <a:spAutoFit/>
              </a:bodyPr>
              <a:lstStyle/>
              <a:p>
                <a:r>
                  <a:rPr lang="en-US" sz="1400" dirty="0">
                    <a:solidFill>
                      <a:schemeClr val="bg1"/>
                    </a:solidFill>
                  </a:rPr>
                  <a:t>Pressure [hPa]</a:t>
                </a:r>
              </a:p>
            </p:txBody>
          </p:sp>
          <p:sp>
            <p:nvSpPr>
              <p:cNvPr id="21" name="TextBox 12">
                <a:extLst>
                  <a:ext uri="{FF2B5EF4-FFF2-40B4-BE49-F238E27FC236}">
                    <a16:creationId xmlns:a16="http://schemas.microsoft.com/office/drawing/2014/main" id="{A35DFD65-B7EB-BC78-AE98-CE154C20FA2E}"/>
                  </a:ext>
                </a:extLst>
              </p:cNvPr>
              <p:cNvSpPr txBox="1"/>
              <p:nvPr/>
            </p:nvSpPr>
            <p:spPr>
              <a:xfrm>
                <a:off x="1573682" y="5607302"/>
                <a:ext cx="1736099" cy="307777"/>
              </a:xfrm>
              <a:prstGeom prst="rect">
                <a:avLst/>
              </a:prstGeom>
              <a:noFill/>
            </p:spPr>
            <p:txBody>
              <a:bodyPr wrap="square" rtlCol="0">
                <a:spAutoFit/>
              </a:bodyPr>
              <a:lstStyle/>
              <a:p>
                <a:r>
                  <a:rPr lang="en-US" sz="1400" dirty="0">
                    <a:solidFill>
                      <a:schemeClr val="bg1"/>
                    </a:solidFill>
                  </a:rPr>
                  <a:t>Temperature [degC]</a:t>
                </a:r>
              </a:p>
            </p:txBody>
          </p:sp>
          <p:sp>
            <p:nvSpPr>
              <p:cNvPr id="22" name="TextBox 13">
                <a:extLst>
                  <a:ext uri="{FF2B5EF4-FFF2-40B4-BE49-F238E27FC236}">
                    <a16:creationId xmlns:a16="http://schemas.microsoft.com/office/drawing/2014/main" id="{D7F36A13-D869-3D65-BD66-75FA4EE3E873}"/>
                  </a:ext>
                </a:extLst>
              </p:cNvPr>
              <p:cNvSpPr txBox="1"/>
              <p:nvPr/>
            </p:nvSpPr>
            <p:spPr>
              <a:xfrm>
                <a:off x="4465018" y="3529764"/>
                <a:ext cx="991518" cy="369332"/>
              </a:xfrm>
              <a:prstGeom prst="rect">
                <a:avLst/>
              </a:prstGeom>
              <a:noFill/>
            </p:spPr>
            <p:txBody>
              <a:bodyPr wrap="square" rtlCol="0">
                <a:spAutoFit/>
              </a:bodyPr>
              <a:lstStyle/>
              <a:p>
                <a:r>
                  <a:rPr lang="en-US" dirty="0"/>
                  <a:t>4.5 mm </a:t>
                </a:r>
              </a:p>
            </p:txBody>
          </p:sp>
          <p:sp>
            <p:nvSpPr>
              <p:cNvPr id="23" name="TextBox 14">
                <a:extLst>
                  <a:ext uri="{FF2B5EF4-FFF2-40B4-BE49-F238E27FC236}">
                    <a16:creationId xmlns:a16="http://schemas.microsoft.com/office/drawing/2014/main" id="{F1A1BB79-10D1-2B1D-51F8-75159B6E7655}"/>
                  </a:ext>
                </a:extLst>
              </p:cNvPr>
              <p:cNvSpPr txBox="1"/>
              <p:nvPr/>
            </p:nvSpPr>
            <p:spPr>
              <a:xfrm>
                <a:off x="10612077" y="3548842"/>
                <a:ext cx="1022000" cy="369332"/>
              </a:xfrm>
              <a:prstGeom prst="rect">
                <a:avLst/>
              </a:prstGeom>
              <a:noFill/>
            </p:spPr>
            <p:txBody>
              <a:bodyPr wrap="square" rtlCol="0">
                <a:spAutoFit/>
              </a:bodyPr>
              <a:lstStyle/>
              <a:p>
                <a:r>
                  <a:rPr lang="en-US" dirty="0"/>
                  <a:t>14.3 mm </a:t>
                </a:r>
              </a:p>
            </p:txBody>
          </p:sp>
          <p:sp>
            <p:nvSpPr>
              <p:cNvPr id="24" name="TextBox 15">
                <a:extLst>
                  <a:ext uri="{FF2B5EF4-FFF2-40B4-BE49-F238E27FC236}">
                    <a16:creationId xmlns:a16="http://schemas.microsoft.com/office/drawing/2014/main" id="{22648191-5CF5-FB5E-6B76-CAFD68500840}"/>
                  </a:ext>
                </a:extLst>
              </p:cNvPr>
              <p:cNvSpPr txBox="1"/>
              <p:nvPr/>
            </p:nvSpPr>
            <p:spPr>
              <a:xfrm>
                <a:off x="1184575" y="5126252"/>
                <a:ext cx="558640" cy="369332"/>
              </a:xfrm>
              <a:prstGeom prst="rect">
                <a:avLst/>
              </a:prstGeom>
              <a:noFill/>
            </p:spPr>
            <p:txBody>
              <a:bodyPr wrap="square" rtlCol="0">
                <a:spAutoFit/>
              </a:bodyPr>
              <a:lstStyle/>
              <a:p>
                <a:r>
                  <a:rPr lang="en-US" dirty="0"/>
                  <a:t>(a)</a:t>
                </a:r>
              </a:p>
            </p:txBody>
          </p:sp>
          <p:sp>
            <p:nvSpPr>
              <p:cNvPr id="25" name="TextBox 16">
                <a:extLst>
                  <a:ext uri="{FF2B5EF4-FFF2-40B4-BE49-F238E27FC236}">
                    <a16:creationId xmlns:a16="http://schemas.microsoft.com/office/drawing/2014/main" id="{16189BDD-8494-187D-1B13-21BA78AB7F25}"/>
                  </a:ext>
                </a:extLst>
              </p:cNvPr>
              <p:cNvSpPr txBox="1"/>
              <p:nvPr/>
            </p:nvSpPr>
            <p:spPr>
              <a:xfrm>
                <a:off x="4520103" y="5114811"/>
                <a:ext cx="558640" cy="369332"/>
              </a:xfrm>
              <a:prstGeom prst="rect">
                <a:avLst/>
              </a:prstGeom>
              <a:noFill/>
            </p:spPr>
            <p:txBody>
              <a:bodyPr wrap="square" rtlCol="0">
                <a:spAutoFit/>
              </a:bodyPr>
              <a:lstStyle/>
              <a:p>
                <a:r>
                  <a:rPr lang="en-US" dirty="0"/>
                  <a:t>(b)</a:t>
                </a:r>
              </a:p>
            </p:txBody>
          </p:sp>
          <p:sp>
            <p:nvSpPr>
              <p:cNvPr id="26" name="TextBox 17">
                <a:extLst>
                  <a:ext uri="{FF2B5EF4-FFF2-40B4-BE49-F238E27FC236}">
                    <a16:creationId xmlns:a16="http://schemas.microsoft.com/office/drawing/2014/main" id="{5581103C-D36D-0DED-EE90-E56E177079A4}"/>
                  </a:ext>
                </a:extLst>
              </p:cNvPr>
              <p:cNvSpPr txBox="1"/>
              <p:nvPr/>
            </p:nvSpPr>
            <p:spPr>
              <a:xfrm>
                <a:off x="8147559" y="5128812"/>
                <a:ext cx="558640" cy="369332"/>
              </a:xfrm>
              <a:prstGeom prst="rect">
                <a:avLst/>
              </a:prstGeom>
              <a:noFill/>
            </p:spPr>
            <p:txBody>
              <a:bodyPr wrap="square" rtlCol="0">
                <a:spAutoFit/>
              </a:bodyPr>
              <a:lstStyle/>
              <a:p>
                <a:r>
                  <a:rPr lang="en-US" dirty="0"/>
                  <a:t>(c)</a:t>
                </a:r>
              </a:p>
            </p:txBody>
          </p:sp>
        </p:grpSp>
      </p:grpSp>
      <p:sp>
        <p:nvSpPr>
          <p:cNvPr id="27" name="TextBox 18">
            <a:extLst>
              <a:ext uri="{FF2B5EF4-FFF2-40B4-BE49-F238E27FC236}">
                <a16:creationId xmlns:a16="http://schemas.microsoft.com/office/drawing/2014/main" id="{FDA06226-C3BF-11EA-DA21-EED42B8798ED}"/>
              </a:ext>
            </a:extLst>
          </p:cNvPr>
          <p:cNvSpPr txBox="1"/>
          <p:nvPr/>
        </p:nvSpPr>
        <p:spPr>
          <a:xfrm>
            <a:off x="647913" y="5089536"/>
            <a:ext cx="10917913" cy="1631216"/>
          </a:xfrm>
          <a:prstGeom prst="rect">
            <a:avLst/>
          </a:prstGeom>
          <a:noFill/>
          <a:ln>
            <a:noFill/>
          </a:ln>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2000" b="1" dirty="0">
                <a:solidFill>
                  <a:schemeClr val="bg1"/>
                </a:solidFill>
                <a:latin typeface="Trebuchet MS" panose="020B0703020202090204" pitchFamily="34" charset="0"/>
              </a:rPr>
              <a:t>The simulations indicate:</a:t>
            </a:r>
          </a:p>
          <a:p>
            <a:pPr marL="165100" indent="-165100">
              <a:buFont typeface="Arial" panose="020B0604020202020204" pitchFamily="34" charset="0"/>
              <a:buChar char="•"/>
            </a:pPr>
            <a:r>
              <a:rPr lang="en-US" sz="2000" dirty="0">
                <a:solidFill>
                  <a:schemeClr val="bg1"/>
                </a:solidFill>
                <a:latin typeface="Trebuchet MS" panose="020B0703020202090204" pitchFamily="34" charset="0"/>
              </a:rPr>
              <a:t>Warmer temperatures cause hail to melt faster and fall more slowly </a:t>
            </a:r>
          </a:p>
          <a:p>
            <a:pPr marL="165100" indent="-165100">
              <a:buFont typeface="Arial" panose="020B0604020202020204" pitchFamily="34" charset="0"/>
              <a:buChar char="•"/>
            </a:pPr>
            <a:r>
              <a:rPr lang="en-US" sz="2000" dirty="0">
                <a:solidFill>
                  <a:schemeClr val="bg1"/>
                </a:solidFill>
                <a:latin typeface="Trebuchet MS" panose="020B0703020202090204" pitchFamily="34" charset="0"/>
              </a:rPr>
              <a:t>Drier conditions cause hail to melt more slowly and fall faster. </a:t>
            </a:r>
          </a:p>
          <a:p>
            <a:pPr marL="165100" indent="-165100">
              <a:buFont typeface="Arial" panose="020B0604020202020204" pitchFamily="34" charset="0"/>
              <a:buChar char="•"/>
            </a:pPr>
            <a:r>
              <a:rPr lang="en-US" sz="2000" dirty="0">
                <a:solidFill>
                  <a:schemeClr val="bg1"/>
                </a:solidFill>
                <a:latin typeface="Trebuchet MS" panose="020B0703020202090204" pitchFamily="34" charset="0"/>
              </a:rPr>
              <a:t>The shape and magnitude of the vertical velocity profiles impact the evolution of the hail. </a:t>
            </a:r>
          </a:p>
          <a:p>
            <a:pPr marL="165100" indent="-165100">
              <a:buFont typeface="Arial" panose="020B0604020202020204" pitchFamily="34" charset="0"/>
              <a:buChar char="•"/>
            </a:pPr>
            <a:r>
              <a:rPr lang="en-US" sz="2000" dirty="0">
                <a:solidFill>
                  <a:schemeClr val="bg1"/>
                </a:solidFill>
                <a:latin typeface="Trebuchet MS" panose="020B0703020202090204" pitchFamily="34" charset="0"/>
              </a:rPr>
              <a:t>Smaller hail stones are more impacted by the environment than large hail.</a:t>
            </a:r>
          </a:p>
        </p:txBody>
      </p:sp>
      <p:sp>
        <p:nvSpPr>
          <p:cNvPr id="29" name="TextBox 28">
            <a:extLst>
              <a:ext uri="{FF2B5EF4-FFF2-40B4-BE49-F238E27FC236}">
                <a16:creationId xmlns:a16="http://schemas.microsoft.com/office/drawing/2014/main" id="{61AC9846-C0CB-9616-2D64-D725B026C8E6}"/>
              </a:ext>
            </a:extLst>
          </p:cNvPr>
          <p:cNvSpPr txBox="1"/>
          <p:nvPr/>
        </p:nvSpPr>
        <p:spPr>
          <a:xfrm>
            <a:off x="8135320" y="4630613"/>
            <a:ext cx="3575274" cy="276999"/>
          </a:xfrm>
          <a:prstGeom prst="rect">
            <a:avLst/>
          </a:prstGeom>
          <a:noFill/>
        </p:spPr>
        <p:txBody>
          <a:bodyPr wrap="none" rtlCol="0">
            <a:spAutoFit/>
          </a:bodyPr>
          <a:lstStyle/>
          <a:p>
            <a:r>
              <a:rPr lang="en-US" sz="1200" dirty="0">
                <a:solidFill>
                  <a:srgbClr val="5FB1AD"/>
                </a:solidFill>
                <a:latin typeface="Trebuchet MS" panose="020B0703020202090204" pitchFamily="34" charset="0"/>
              </a:rPr>
              <a:t>Courtesy of Becky Adams-Selin &amp; Hannah Vagasky</a:t>
            </a:r>
          </a:p>
        </p:txBody>
      </p:sp>
    </p:spTree>
    <p:extLst>
      <p:ext uri="{BB962C8B-B14F-4D97-AF65-F5344CB8AC3E}">
        <p14:creationId xmlns:p14="http://schemas.microsoft.com/office/powerpoint/2010/main" val="1025489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18ED14-1E5E-993A-CDB3-E75D29518F7A}"/>
              </a:ext>
            </a:extLst>
          </p:cNvPr>
          <p:cNvSpPr/>
          <p:nvPr/>
        </p:nvSpPr>
        <p:spPr>
          <a:xfrm>
            <a:off x="0" y="709662"/>
            <a:ext cx="12192000" cy="564668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D6170E8-2599-1E40-E840-6075047213D6}"/>
              </a:ext>
            </a:extLst>
          </p:cNvPr>
          <p:cNvSpPr/>
          <p:nvPr/>
        </p:nvSpPr>
        <p:spPr>
          <a:xfrm>
            <a:off x="-6376" y="160520"/>
            <a:ext cx="12198375" cy="4909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5" dirty="0">
                <a:solidFill>
                  <a:schemeClr val="accent1">
                    <a:lumMod val="40000"/>
                    <a:lumOff val="60000"/>
                  </a:schemeClr>
                </a:solidFill>
              </a:rPr>
              <a:t>z</a:t>
            </a:r>
          </a:p>
        </p:txBody>
      </p:sp>
      <p:sp>
        <p:nvSpPr>
          <p:cNvPr id="8" name="TextBox 7">
            <a:extLst>
              <a:ext uri="{FF2B5EF4-FFF2-40B4-BE49-F238E27FC236}">
                <a16:creationId xmlns:a16="http://schemas.microsoft.com/office/drawing/2014/main" id="{23DA8823-FD33-EEDD-8E31-054AD4FFF919}"/>
              </a:ext>
            </a:extLst>
          </p:cNvPr>
          <p:cNvSpPr txBox="1"/>
          <p:nvPr/>
        </p:nvSpPr>
        <p:spPr>
          <a:xfrm>
            <a:off x="2963575" y="21863"/>
            <a:ext cx="6264857" cy="523220"/>
          </a:xfrm>
          <a:prstGeom prst="rect">
            <a:avLst/>
          </a:prstGeom>
          <a:noFill/>
        </p:spPr>
        <p:txBody>
          <a:bodyPr wrap="none" rtlCol="0">
            <a:spAutoFit/>
          </a:bodyPr>
          <a:lstStyle/>
          <a:p>
            <a:pPr algn="ctr"/>
            <a:r>
              <a:rPr lang="en-US" sz="2800" dirty="0">
                <a:solidFill>
                  <a:schemeClr val="bg1"/>
                </a:solidFill>
                <a:latin typeface="Trebuchet MS" panose="020B0703020202090204" pitchFamily="34" charset="0"/>
              </a:rPr>
              <a:t>Census of “Hailing” Satellite Features</a:t>
            </a:r>
          </a:p>
        </p:txBody>
      </p:sp>
      <p:sp>
        <p:nvSpPr>
          <p:cNvPr id="2" name="TextBox 1">
            <a:extLst>
              <a:ext uri="{FF2B5EF4-FFF2-40B4-BE49-F238E27FC236}">
                <a16:creationId xmlns:a16="http://schemas.microsoft.com/office/drawing/2014/main" id="{62748C8D-150B-FBE5-5551-AB2CE62089A1}"/>
              </a:ext>
            </a:extLst>
          </p:cNvPr>
          <p:cNvSpPr txBox="1"/>
          <p:nvPr/>
        </p:nvSpPr>
        <p:spPr>
          <a:xfrm>
            <a:off x="29487" y="5235993"/>
            <a:ext cx="12001113" cy="923330"/>
          </a:xfrm>
          <a:prstGeom prst="rect">
            <a:avLst/>
          </a:prstGeom>
          <a:noFill/>
          <a:ln>
            <a:noFill/>
          </a:ln>
        </p:spPr>
        <p:txBody>
          <a:bodyPr wrap="square" rtlCol="0">
            <a:spAutoFit/>
          </a:bodyPr>
          <a:lstStyle/>
          <a:p>
            <a:pPr algn="ctr"/>
            <a:r>
              <a:rPr lang="en-US" b="1" dirty="0">
                <a:latin typeface="Trebuchet MS" panose="020B0703020202090204" pitchFamily="34" charset="0"/>
              </a:rPr>
              <a:t>Overview of VNMPF 2 identified on 4 May 2022 in Southeastern Georgia </a:t>
            </a:r>
          </a:p>
          <a:p>
            <a:r>
              <a:rPr lang="en-US" dirty="0">
                <a:latin typeface="Trebuchet MS" panose="020B0703020202090204" pitchFamily="34" charset="0"/>
              </a:rPr>
              <a:t>(a) Gridded KVAX radar reflectivity at 7 km (-20°C), (b) vertical velocity (c) dual-polarization hydrometeor identification.</a:t>
            </a:r>
          </a:p>
        </p:txBody>
      </p:sp>
      <p:pic>
        <p:nvPicPr>
          <p:cNvPr id="3" name="Picture 2" descr="A screenshot of a computer screen&#10;&#10;Description automatically generated">
            <a:extLst>
              <a:ext uri="{FF2B5EF4-FFF2-40B4-BE49-F238E27FC236}">
                <a16:creationId xmlns:a16="http://schemas.microsoft.com/office/drawing/2014/main" id="{4F2AB8A1-B343-B895-BF1B-C84ED259A3B6}"/>
              </a:ext>
            </a:extLst>
          </p:cNvPr>
          <p:cNvPicPr>
            <a:picLocks noChangeAspect="1"/>
          </p:cNvPicPr>
          <p:nvPr/>
        </p:nvPicPr>
        <p:blipFill>
          <a:blip r:embed="rId3"/>
          <a:stretch>
            <a:fillRect/>
          </a:stretch>
        </p:blipFill>
        <p:spPr>
          <a:xfrm>
            <a:off x="-6376" y="822201"/>
            <a:ext cx="12198376" cy="4261015"/>
          </a:xfrm>
          <a:prstGeom prst="rect">
            <a:avLst/>
          </a:prstGeom>
        </p:spPr>
      </p:pic>
      <p:sp>
        <p:nvSpPr>
          <p:cNvPr id="12" name="TextBox 11">
            <a:extLst>
              <a:ext uri="{FF2B5EF4-FFF2-40B4-BE49-F238E27FC236}">
                <a16:creationId xmlns:a16="http://schemas.microsoft.com/office/drawing/2014/main" id="{81A38C93-E268-15C9-5190-A1DBA8FD6E16}"/>
              </a:ext>
            </a:extLst>
          </p:cNvPr>
          <p:cNvSpPr txBox="1"/>
          <p:nvPr/>
        </p:nvSpPr>
        <p:spPr>
          <a:xfrm>
            <a:off x="10296893" y="822201"/>
            <a:ext cx="1901483" cy="276999"/>
          </a:xfrm>
          <a:prstGeom prst="rect">
            <a:avLst/>
          </a:prstGeom>
          <a:noFill/>
        </p:spPr>
        <p:txBody>
          <a:bodyPr wrap="none" rtlCol="0">
            <a:spAutoFit/>
          </a:bodyPr>
          <a:lstStyle/>
          <a:p>
            <a:r>
              <a:rPr lang="en-US" sz="1200" dirty="0">
                <a:solidFill>
                  <a:srgbClr val="5FB1AD"/>
                </a:solidFill>
                <a:latin typeface="Trebuchet MS" panose="020B0703020202090204" pitchFamily="34" charset="0"/>
              </a:rPr>
              <a:t>Courtesy of Sarah Stough</a:t>
            </a:r>
          </a:p>
        </p:txBody>
      </p:sp>
    </p:spTree>
    <p:extLst>
      <p:ext uri="{BB962C8B-B14F-4D97-AF65-F5344CB8AC3E}">
        <p14:creationId xmlns:p14="http://schemas.microsoft.com/office/powerpoint/2010/main" val="4048133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62BC-2F26-6CEF-67AA-FCBBFEB2F832}"/>
              </a:ext>
            </a:extLst>
          </p:cNvPr>
          <p:cNvSpPr>
            <a:spLocks noGrp="1"/>
          </p:cNvSpPr>
          <p:nvPr>
            <p:ph type="title"/>
          </p:nvPr>
        </p:nvSpPr>
        <p:spPr>
          <a:xfrm>
            <a:off x="838200" y="-186133"/>
            <a:ext cx="10515600" cy="1325563"/>
          </a:xfrm>
        </p:spPr>
        <p:txBody>
          <a:bodyPr/>
          <a:lstStyle/>
          <a:p>
            <a:r>
              <a:rPr lang="en-US" dirty="0"/>
              <a:t>Data Access</a:t>
            </a:r>
          </a:p>
        </p:txBody>
      </p:sp>
      <p:sp>
        <p:nvSpPr>
          <p:cNvPr id="7" name="TextBox 6">
            <a:extLst>
              <a:ext uri="{FF2B5EF4-FFF2-40B4-BE49-F238E27FC236}">
                <a16:creationId xmlns:a16="http://schemas.microsoft.com/office/drawing/2014/main" id="{63DD0972-F857-5666-6363-777AE6B1E5D4}"/>
              </a:ext>
            </a:extLst>
          </p:cNvPr>
          <p:cNvSpPr txBox="1"/>
          <p:nvPr/>
        </p:nvSpPr>
        <p:spPr>
          <a:xfrm>
            <a:off x="10544405" y="308433"/>
            <a:ext cx="1490770" cy="2031325"/>
          </a:xfrm>
          <a:prstGeom prst="rect">
            <a:avLst/>
          </a:prstGeom>
          <a:noFill/>
        </p:spPr>
        <p:txBody>
          <a:bodyPr wrap="square" rtlCol="0">
            <a:spAutoFit/>
          </a:bodyPr>
          <a:lstStyle/>
          <a:p>
            <a:pPr algn="ctr"/>
            <a:r>
              <a:rPr lang="en-US" dirty="0">
                <a:solidFill>
                  <a:schemeClr val="accent1">
                    <a:lumMod val="40000"/>
                    <a:lumOff val="60000"/>
                  </a:schemeClr>
                </a:solidFill>
              </a:rPr>
              <a:t>ArcGIS Hailstorm Climatology Visualization Portal</a:t>
            </a:r>
          </a:p>
          <a:p>
            <a:pPr algn="ctr"/>
            <a:r>
              <a:rPr lang="en-US" u="sng" dirty="0">
                <a:solidFill>
                  <a:schemeClr val="accent3">
                    <a:lumMod val="20000"/>
                    <a:lumOff val="80000"/>
                  </a:schemeClr>
                </a:solidFill>
                <a:hlinkClick r:id="rId2" tooltip="Original URL:&#10;https://arcg.is/0C8eXC&#10;&#10;Click to follow link.">
                  <a:extLst>
                    <a:ext uri="{A12FA001-AC4F-418D-AE19-62706E023703}">
                      <ahyp:hlinkClr xmlns:ahyp="http://schemas.microsoft.com/office/drawing/2018/hyperlinkcolor" val="tx"/>
                    </a:ext>
                  </a:extLst>
                </a:hlinkClick>
              </a:rPr>
              <a:t>https://arcg.is/</a:t>
            </a:r>
            <a:r>
              <a:rPr lang="en-US" u="sng" dirty="0">
                <a:solidFill>
                  <a:schemeClr val="accent3">
                    <a:lumMod val="20000"/>
                    <a:lumOff val="80000"/>
                  </a:schemeClr>
                </a:solidFill>
                <a:hlinkClick r:id="rId3" tooltip="Original URL:&#10;https://arcg.is/0C8eXC&#10;&#10;Click to follow link.">
                  <a:extLst>
                    <a:ext uri="{A12FA001-AC4F-418D-AE19-62706E023703}">
                      <ahyp:hlinkClr xmlns:ahyp="http://schemas.microsoft.com/office/drawing/2018/hyperlinkcolor" val="tx"/>
                    </a:ext>
                  </a:extLst>
                </a:hlinkClick>
              </a:rPr>
              <a:t>0C8eXC</a:t>
            </a:r>
            <a:endParaRPr lang="en-US" dirty="0">
              <a:solidFill>
                <a:schemeClr val="accent3">
                  <a:lumMod val="20000"/>
                  <a:lumOff val="80000"/>
                </a:schemeClr>
              </a:solidFill>
            </a:endParaRPr>
          </a:p>
        </p:txBody>
      </p:sp>
      <p:sp>
        <p:nvSpPr>
          <p:cNvPr id="8" name="TextBox 7">
            <a:extLst>
              <a:ext uri="{FF2B5EF4-FFF2-40B4-BE49-F238E27FC236}">
                <a16:creationId xmlns:a16="http://schemas.microsoft.com/office/drawing/2014/main" id="{38BD7EAF-CE6E-B5CF-D75E-A2AC50B143B3}"/>
              </a:ext>
            </a:extLst>
          </p:cNvPr>
          <p:cNvSpPr txBox="1"/>
          <p:nvPr/>
        </p:nvSpPr>
        <p:spPr>
          <a:xfrm>
            <a:off x="197856" y="3556516"/>
            <a:ext cx="2852432" cy="2708434"/>
          </a:xfrm>
          <a:prstGeom prst="rect">
            <a:avLst/>
          </a:prstGeom>
          <a:noFill/>
        </p:spPr>
        <p:txBody>
          <a:bodyPr wrap="square" rtlCol="0">
            <a:spAutoFit/>
          </a:bodyPr>
          <a:lstStyle/>
          <a:p>
            <a:pPr algn="ctr"/>
            <a:r>
              <a:rPr lang="en-US" dirty="0">
                <a:solidFill>
                  <a:schemeClr val="accent1">
                    <a:lumMod val="40000"/>
                    <a:lumOff val="60000"/>
                  </a:schemeClr>
                </a:solidFill>
                <a:latin typeface="Trebuchet MS" panose="020B0703020202090204" pitchFamily="34" charset="0"/>
              </a:rPr>
              <a:t>Hail Climatologies</a:t>
            </a:r>
          </a:p>
          <a:p>
            <a:pPr algn="ctr"/>
            <a:r>
              <a:rPr lang="en-US" dirty="0">
                <a:solidFill>
                  <a:schemeClr val="accent1">
                    <a:lumMod val="40000"/>
                    <a:lumOff val="60000"/>
                  </a:schemeClr>
                </a:solidFill>
                <a:latin typeface="Trebuchet MS" panose="020B0703020202090204" pitchFamily="34" charset="0"/>
              </a:rPr>
              <a:t>TRMM, GPM, TRMM + GPM</a:t>
            </a:r>
          </a:p>
          <a:p>
            <a:pPr algn="ctr"/>
            <a:r>
              <a:rPr lang="en-US" dirty="0">
                <a:solidFill>
                  <a:schemeClr val="accent1">
                    <a:lumMod val="40000"/>
                    <a:lumOff val="60000"/>
                  </a:schemeClr>
                </a:solidFill>
                <a:latin typeface="Trebuchet MS" panose="020B0703020202090204" pitchFamily="34" charset="0"/>
              </a:rPr>
              <a:t>publicly available from the</a:t>
            </a:r>
          </a:p>
          <a:p>
            <a:pPr algn="ctr"/>
            <a:r>
              <a:rPr lang="en-US" dirty="0">
                <a:solidFill>
                  <a:schemeClr val="accent1">
                    <a:lumMod val="40000"/>
                    <a:lumOff val="60000"/>
                  </a:schemeClr>
                </a:solidFill>
                <a:latin typeface="Trebuchet MS" panose="020B0703020202090204" pitchFamily="34" charset="0"/>
              </a:rPr>
              <a:t>NASA Global Hydrometeorology Resource Center (GHRC)</a:t>
            </a:r>
          </a:p>
          <a:p>
            <a:pPr algn="ctr"/>
            <a:r>
              <a:rPr lang="en-US" sz="800" dirty="0">
                <a:solidFill>
                  <a:schemeClr val="accent3">
                    <a:lumMod val="20000"/>
                    <a:lumOff val="80000"/>
                  </a:schemeClr>
                </a:solidFill>
                <a:latin typeface="Trebuchet MS" panose="020B0703020202090204" pitchFamily="34" charset="0"/>
              </a:rPr>
              <a:t>     </a:t>
            </a:r>
          </a:p>
          <a:p>
            <a:pPr algn="ctr"/>
            <a:r>
              <a:rPr lang="en-US" u="sng" dirty="0" err="1">
                <a:solidFill>
                  <a:schemeClr val="accent3">
                    <a:lumMod val="20000"/>
                    <a:lumOff val="80000"/>
                  </a:schemeClr>
                </a:solidFill>
                <a:latin typeface="Trebuchet MS" panose="020B0703020202090204" pitchFamily="34" charset="0"/>
              </a:rPr>
              <a:t>ghrc.nsstc.nasa.gov</a:t>
            </a:r>
            <a:r>
              <a:rPr lang="en-US" u="sng" dirty="0">
                <a:solidFill>
                  <a:schemeClr val="accent3">
                    <a:lumMod val="20000"/>
                    <a:lumOff val="80000"/>
                  </a:schemeClr>
                </a:solidFill>
                <a:latin typeface="Trebuchet MS" panose="020B0703020202090204" pitchFamily="34" charset="0"/>
              </a:rPr>
              <a:t>/pub/</a:t>
            </a:r>
            <a:r>
              <a:rPr lang="en-US" u="sng" dirty="0" err="1">
                <a:solidFill>
                  <a:schemeClr val="accent3">
                    <a:lumMod val="20000"/>
                    <a:lumOff val="80000"/>
                  </a:schemeClr>
                </a:solidFill>
                <a:latin typeface="Trebuchet MS" panose="020B0703020202090204" pitchFamily="34" charset="0"/>
              </a:rPr>
              <a:t>hail_climatology</a:t>
            </a:r>
            <a:r>
              <a:rPr lang="en-US" u="sng" dirty="0">
                <a:solidFill>
                  <a:schemeClr val="accent3">
                    <a:lumMod val="20000"/>
                    <a:lumOff val="80000"/>
                  </a:schemeClr>
                </a:solidFill>
                <a:latin typeface="Trebuchet MS" panose="020B0703020202090204" pitchFamily="34" charset="0"/>
              </a:rPr>
              <a:t>/data/</a:t>
            </a:r>
          </a:p>
        </p:txBody>
      </p:sp>
      <p:pic>
        <p:nvPicPr>
          <p:cNvPr id="10" name="Picture 9" descr="A screenshot of a map&#10;&#10;Description automatically generated with medium confidence">
            <a:extLst>
              <a:ext uri="{FF2B5EF4-FFF2-40B4-BE49-F238E27FC236}">
                <a16:creationId xmlns:a16="http://schemas.microsoft.com/office/drawing/2014/main" id="{F0E240B1-2774-5BDE-C3EE-9352619BCA83}"/>
              </a:ext>
            </a:extLst>
          </p:cNvPr>
          <p:cNvPicPr>
            <a:picLocks noChangeAspect="1"/>
          </p:cNvPicPr>
          <p:nvPr/>
        </p:nvPicPr>
        <p:blipFill>
          <a:blip r:embed="rId4"/>
          <a:stretch>
            <a:fillRect/>
          </a:stretch>
        </p:blipFill>
        <p:spPr>
          <a:xfrm>
            <a:off x="5582285" y="46305"/>
            <a:ext cx="4804647" cy="2681445"/>
          </a:xfrm>
          <a:prstGeom prst="rect">
            <a:avLst/>
          </a:prstGeom>
        </p:spPr>
      </p:pic>
      <p:grpSp>
        <p:nvGrpSpPr>
          <p:cNvPr id="14" name="Group 13">
            <a:extLst>
              <a:ext uri="{FF2B5EF4-FFF2-40B4-BE49-F238E27FC236}">
                <a16:creationId xmlns:a16="http://schemas.microsoft.com/office/drawing/2014/main" id="{FA27FB80-45D4-3D58-1966-93B77B119117}"/>
              </a:ext>
            </a:extLst>
          </p:cNvPr>
          <p:cNvGrpSpPr/>
          <p:nvPr/>
        </p:nvGrpSpPr>
        <p:grpSpPr>
          <a:xfrm>
            <a:off x="3163217" y="3083697"/>
            <a:ext cx="5322074" cy="2105122"/>
            <a:chOff x="3317750" y="4232186"/>
            <a:chExt cx="5898026" cy="2260418"/>
          </a:xfrm>
        </p:grpSpPr>
        <p:pic>
          <p:nvPicPr>
            <p:cNvPr id="12" name="Picture 11" descr="Graphical user interface, text, application, email&#10;&#10;Description automatically generated">
              <a:extLst>
                <a:ext uri="{FF2B5EF4-FFF2-40B4-BE49-F238E27FC236}">
                  <a16:creationId xmlns:a16="http://schemas.microsoft.com/office/drawing/2014/main" id="{3852382F-A551-E1AD-A325-9D3461E04F8E}"/>
                </a:ext>
              </a:extLst>
            </p:cNvPr>
            <p:cNvPicPr>
              <a:picLocks noChangeAspect="1"/>
            </p:cNvPicPr>
            <p:nvPr/>
          </p:nvPicPr>
          <p:blipFill rotWithShape="1">
            <a:blip r:embed="rId5"/>
            <a:srcRect l="6520" r="7082"/>
            <a:stretch/>
          </p:blipFill>
          <p:spPr>
            <a:xfrm>
              <a:off x="3317750" y="4617317"/>
              <a:ext cx="5898025" cy="1875287"/>
            </a:xfrm>
            <a:prstGeom prst="rect">
              <a:avLst/>
            </a:prstGeom>
            <a:ln w="28575">
              <a:solidFill>
                <a:schemeClr val="accent5">
                  <a:lumMod val="60000"/>
                  <a:lumOff val="40000"/>
                </a:schemeClr>
              </a:solidFill>
            </a:ln>
          </p:spPr>
        </p:pic>
        <p:pic>
          <p:nvPicPr>
            <p:cNvPr id="11" name="Picture 10">
              <a:extLst>
                <a:ext uri="{FF2B5EF4-FFF2-40B4-BE49-F238E27FC236}">
                  <a16:creationId xmlns:a16="http://schemas.microsoft.com/office/drawing/2014/main" id="{493F64BD-6A7B-509C-21B9-C8240D115034}"/>
                </a:ext>
              </a:extLst>
            </p:cNvPr>
            <p:cNvPicPr>
              <a:picLocks noChangeAspect="1"/>
            </p:cNvPicPr>
            <p:nvPr/>
          </p:nvPicPr>
          <p:blipFill rotWithShape="1">
            <a:blip r:embed="rId6"/>
            <a:srcRect l="1313" t="1" r="1602" b="34784"/>
            <a:stretch/>
          </p:blipFill>
          <p:spPr>
            <a:xfrm>
              <a:off x="3317751" y="4232186"/>
              <a:ext cx="5898025" cy="1651300"/>
            </a:xfrm>
            <a:prstGeom prst="rect">
              <a:avLst/>
            </a:prstGeom>
            <a:ln w="28575">
              <a:solidFill>
                <a:schemeClr val="accent5">
                  <a:lumMod val="60000"/>
                  <a:lumOff val="40000"/>
                </a:schemeClr>
              </a:solidFill>
            </a:ln>
          </p:spPr>
        </p:pic>
      </p:grpSp>
      <p:pic>
        <p:nvPicPr>
          <p:cNvPr id="13" name="Picture 12">
            <a:extLst>
              <a:ext uri="{FF2B5EF4-FFF2-40B4-BE49-F238E27FC236}">
                <a16:creationId xmlns:a16="http://schemas.microsoft.com/office/drawing/2014/main" id="{B1F6CE01-E93E-ADAB-7600-122446AC2880}"/>
              </a:ext>
            </a:extLst>
          </p:cNvPr>
          <p:cNvPicPr>
            <a:picLocks noChangeAspect="1"/>
          </p:cNvPicPr>
          <p:nvPr/>
        </p:nvPicPr>
        <p:blipFill rotWithShape="1">
          <a:blip r:embed="rId7"/>
          <a:srcRect t="9494"/>
          <a:stretch/>
        </p:blipFill>
        <p:spPr>
          <a:xfrm>
            <a:off x="243726" y="899109"/>
            <a:ext cx="5057903" cy="2654992"/>
          </a:xfrm>
          <a:prstGeom prst="rect">
            <a:avLst/>
          </a:prstGeom>
          <a:solidFill>
            <a:schemeClr val="bg1"/>
          </a:solidFill>
        </p:spPr>
      </p:pic>
      <p:sp>
        <p:nvSpPr>
          <p:cNvPr id="17" name="TextBox 16">
            <a:extLst>
              <a:ext uri="{FF2B5EF4-FFF2-40B4-BE49-F238E27FC236}">
                <a16:creationId xmlns:a16="http://schemas.microsoft.com/office/drawing/2014/main" id="{CDC3718D-1691-6FCC-83FB-1460A9730ED9}"/>
              </a:ext>
            </a:extLst>
          </p:cNvPr>
          <p:cNvSpPr txBox="1"/>
          <p:nvPr/>
        </p:nvSpPr>
        <p:spPr>
          <a:xfrm>
            <a:off x="3800531" y="5188819"/>
            <a:ext cx="3123173" cy="369332"/>
          </a:xfrm>
          <a:prstGeom prst="rect">
            <a:avLst/>
          </a:prstGeom>
          <a:noFill/>
        </p:spPr>
        <p:txBody>
          <a:bodyPr wrap="square" rtlCol="0">
            <a:spAutoFit/>
          </a:bodyPr>
          <a:lstStyle/>
          <a:p>
            <a:r>
              <a:rPr lang="en-US" dirty="0">
                <a:solidFill>
                  <a:schemeClr val="accent1">
                    <a:lumMod val="40000"/>
                    <a:lumOff val="60000"/>
                  </a:schemeClr>
                </a:solidFill>
              </a:rPr>
              <a:t>^ Both open access in JAMC</a:t>
            </a:r>
          </a:p>
        </p:txBody>
      </p:sp>
      <p:sp>
        <p:nvSpPr>
          <p:cNvPr id="21" name="TextBox 20">
            <a:extLst>
              <a:ext uri="{FF2B5EF4-FFF2-40B4-BE49-F238E27FC236}">
                <a16:creationId xmlns:a16="http://schemas.microsoft.com/office/drawing/2014/main" id="{AE64A5A2-0F88-0909-9371-28436356E0D5}"/>
              </a:ext>
            </a:extLst>
          </p:cNvPr>
          <p:cNvSpPr txBox="1"/>
          <p:nvPr/>
        </p:nvSpPr>
        <p:spPr>
          <a:xfrm>
            <a:off x="3337710" y="5923475"/>
            <a:ext cx="4282001" cy="1077218"/>
          </a:xfrm>
          <a:prstGeom prst="rect">
            <a:avLst/>
          </a:prstGeom>
          <a:noFill/>
        </p:spPr>
        <p:txBody>
          <a:bodyPr wrap="square" rtlCol="0">
            <a:spAutoFit/>
          </a:bodyPr>
          <a:lstStyle/>
          <a:p>
            <a:r>
              <a:rPr lang="en-US" sz="1600" dirty="0">
                <a:solidFill>
                  <a:schemeClr val="accent1">
                    <a:lumMod val="20000"/>
                    <a:lumOff val="80000"/>
                  </a:schemeClr>
                </a:solidFill>
              </a:rPr>
              <a:t>Open Access article with a multi-satellite perspective of the 2020 storm. </a:t>
            </a:r>
            <a:r>
              <a:rPr lang="en-US" sz="1600" dirty="0">
                <a:solidFill>
                  <a:schemeClr val="bg1"/>
                </a:solidFill>
                <a:cs typeface="Arial" panose="020B0604020202020204" pitchFamily="34" charset="0"/>
              </a:rPr>
              <a:t>Bell et al. (2022) </a:t>
            </a:r>
            <a:r>
              <a:rPr lang="en-US" sz="1600" dirty="0">
                <a:solidFill>
                  <a:schemeClr val="bg1"/>
                </a:solidFill>
                <a:cs typeface="Arial" panose="020B0604020202020204" pitchFamily="34" charset="0"/>
                <a:hlinkClick r:id="rId8">
                  <a:extLst>
                    <a:ext uri="{A12FA001-AC4F-418D-AE19-62706E023703}">
                      <ahyp:hlinkClr xmlns:ahyp="http://schemas.microsoft.com/office/drawing/2018/hyperlinkcolor" val="tx"/>
                    </a:ext>
                  </a:extLst>
                </a:hlinkClick>
              </a:rPr>
              <a:t>https://doi.org/10.1175/BAMS-D-21-0023.1</a:t>
            </a:r>
            <a:endParaRPr lang="en-US" sz="1600" dirty="0">
              <a:solidFill>
                <a:schemeClr val="bg1"/>
              </a:solidFill>
              <a:cs typeface="Arial" panose="020B0604020202020204" pitchFamily="34" charset="0"/>
            </a:endParaRPr>
          </a:p>
          <a:p>
            <a:endParaRPr lang="en-US" sz="1600" dirty="0">
              <a:solidFill>
                <a:srgbClr val="71B6DC"/>
              </a:solidFill>
            </a:endParaRPr>
          </a:p>
        </p:txBody>
      </p:sp>
      <p:pic>
        <p:nvPicPr>
          <p:cNvPr id="15" name="Picture 14" descr="A cover of a magazine&#10;&#10;Description automatically generated">
            <a:extLst>
              <a:ext uri="{FF2B5EF4-FFF2-40B4-BE49-F238E27FC236}">
                <a16:creationId xmlns:a16="http://schemas.microsoft.com/office/drawing/2014/main" id="{BEEF3103-90CF-EA45-7522-D2D2DC2FFAB3}"/>
              </a:ext>
            </a:extLst>
          </p:cNvPr>
          <p:cNvPicPr>
            <a:picLocks noChangeAspect="1"/>
          </p:cNvPicPr>
          <p:nvPr/>
        </p:nvPicPr>
        <p:blipFill>
          <a:blip r:embed="rId9"/>
          <a:stretch>
            <a:fillRect/>
          </a:stretch>
        </p:blipFill>
        <p:spPr>
          <a:xfrm>
            <a:off x="9789318" y="2912416"/>
            <a:ext cx="2245857" cy="2971323"/>
          </a:xfrm>
          <a:prstGeom prst="rect">
            <a:avLst/>
          </a:prstGeom>
        </p:spPr>
      </p:pic>
      <p:pic>
        <p:nvPicPr>
          <p:cNvPr id="19" name="Picture 18" descr="A close-up of a white background&#10;&#10;Description automatically generated">
            <a:extLst>
              <a:ext uri="{FF2B5EF4-FFF2-40B4-BE49-F238E27FC236}">
                <a16:creationId xmlns:a16="http://schemas.microsoft.com/office/drawing/2014/main" id="{4E510D86-547C-3F1B-0C3E-65A3EAFC28C7}"/>
              </a:ext>
            </a:extLst>
          </p:cNvPr>
          <p:cNvPicPr>
            <a:picLocks noChangeAspect="1"/>
          </p:cNvPicPr>
          <p:nvPr/>
        </p:nvPicPr>
        <p:blipFill rotWithShape="1">
          <a:blip r:embed="rId10"/>
          <a:srcRect t="35072"/>
          <a:stretch/>
        </p:blipFill>
        <p:spPr>
          <a:xfrm>
            <a:off x="7365915" y="5554143"/>
            <a:ext cx="4702886" cy="1167332"/>
          </a:xfrm>
          <a:prstGeom prst="rect">
            <a:avLst/>
          </a:prstGeom>
        </p:spPr>
      </p:pic>
    </p:spTree>
    <p:extLst>
      <p:ext uri="{BB962C8B-B14F-4D97-AF65-F5344CB8AC3E}">
        <p14:creationId xmlns:p14="http://schemas.microsoft.com/office/powerpoint/2010/main" val="322445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B5C98-AA88-4C9A-8EC9-6393DA3C6356}"/>
              </a:ext>
            </a:extLst>
          </p:cNvPr>
          <p:cNvSpPr>
            <a:spLocks noGrp="1"/>
          </p:cNvSpPr>
          <p:nvPr>
            <p:ph type="title"/>
          </p:nvPr>
        </p:nvSpPr>
        <p:spPr>
          <a:xfrm>
            <a:off x="133472" y="-281100"/>
            <a:ext cx="10515600" cy="1325563"/>
          </a:xfrm>
        </p:spPr>
        <p:txBody>
          <a:bodyPr/>
          <a:lstStyle/>
          <a:p>
            <a:r>
              <a:rPr lang="en-US" dirty="0"/>
              <a:t>Opportunities for Students</a:t>
            </a:r>
          </a:p>
        </p:txBody>
      </p:sp>
      <p:pic>
        <p:nvPicPr>
          <p:cNvPr id="5" name="Content Placeholder 4" descr="A collage of people posing for a picture&#10;&#10;Description automatically generated">
            <a:extLst>
              <a:ext uri="{FF2B5EF4-FFF2-40B4-BE49-F238E27FC236}">
                <a16:creationId xmlns:a16="http://schemas.microsoft.com/office/drawing/2014/main" id="{49584DE0-19F7-D501-418E-2F45797FF6ED}"/>
              </a:ext>
            </a:extLst>
          </p:cNvPr>
          <p:cNvPicPr>
            <a:picLocks noGrp="1" noChangeAspect="1"/>
          </p:cNvPicPr>
          <p:nvPr>
            <p:ph idx="1"/>
          </p:nvPr>
        </p:nvPicPr>
        <p:blipFill>
          <a:blip r:embed="rId2"/>
          <a:stretch>
            <a:fillRect/>
          </a:stretch>
        </p:blipFill>
        <p:spPr>
          <a:xfrm>
            <a:off x="133472" y="1302826"/>
            <a:ext cx="3712835" cy="3290560"/>
          </a:xfrm>
        </p:spPr>
      </p:pic>
      <p:sp>
        <p:nvSpPr>
          <p:cNvPr id="7" name="TextBox 6">
            <a:extLst>
              <a:ext uri="{FF2B5EF4-FFF2-40B4-BE49-F238E27FC236}">
                <a16:creationId xmlns:a16="http://schemas.microsoft.com/office/drawing/2014/main" id="{E5616DD0-9B60-5CEA-DDEE-2500C72A7B2C}"/>
              </a:ext>
            </a:extLst>
          </p:cNvPr>
          <p:cNvSpPr txBox="1"/>
          <p:nvPr/>
        </p:nvSpPr>
        <p:spPr>
          <a:xfrm>
            <a:off x="237445" y="892750"/>
            <a:ext cx="3524506" cy="461665"/>
          </a:xfrm>
          <a:prstGeom prst="rect">
            <a:avLst/>
          </a:prstGeom>
          <a:noFill/>
        </p:spPr>
        <p:txBody>
          <a:bodyPr wrap="square">
            <a:spAutoFit/>
          </a:bodyPr>
          <a:lstStyle/>
          <a:p>
            <a:pPr algn="ctr"/>
            <a:r>
              <a:rPr lang="en-US" sz="2400" u="sng" dirty="0">
                <a:solidFill>
                  <a:schemeClr val="accent1">
                    <a:lumMod val="40000"/>
                    <a:lumOff val="60000"/>
                  </a:schemeClr>
                </a:solidFill>
                <a:effectLst/>
                <a:latin typeface="Trebuchet MS" panose="020B070302020209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intern.nasa.gov</a:t>
            </a:r>
            <a:r>
              <a:rPr lang="en-US" sz="2400" dirty="0">
                <a:solidFill>
                  <a:schemeClr val="accent1">
                    <a:lumMod val="40000"/>
                    <a:lumOff val="60000"/>
                  </a:schemeClr>
                </a:solidFill>
                <a:effectLst/>
                <a:latin typeface="Trebuchet MS" panose="020B0703020202090204" pitchFamily="34" charset="0"/>
              </a:rPr>
              <a:t> </a:t>
            </a:r>
            <a:endParaRPr lang="en-US" sz="2400" dirty="0">
              <a:solidFill>
                <a:schemeClr val="accent1">
                  <a:lumMod val="40000"/>
                  <a:lumOff val="60000"/>
                </a:schemeClr>
              </a:solidFill>
              <a:latin typeface="Trebuchet MS" panose="020B0703020202090204" pitchFamily="34" charset="0"/>
            </a:endParaRPr>
          </a:p>
        </p:txBody>
      </p:sp>
      <p:sp>
        <p:nvSpPr>
          <p:cNvPr id="8" name="TextBox 7">
            <a:extLst>
              <a:ext uri="{FF2B5EF4-FFF2-40B4-BE49-F238E27FC236}">
                <a16:creationId xmlns:a16="http://schemas.microsoft.com/office/drawing/2014/main" id="{BB3F1949-21C0-3CDE-639C-8BCC1B7BFA1C}"/>
              </a:ext>
            </a:extLst>
          </p:cNvPr>
          <p:cNvSpPr txBox="1"/>
          <p:nvPr/>
        </p:nvSpPr>
        <p:spPr>
          <a:xfrm>
            <a:off x="4031967" y="834227"/>
            <a:ext cx="3682443" cy="2862322"/>
          </a:xfrm>
          <a:prstGeom prst="rect">
            <a:avLst/>
          </a:prstGeom>
          <a:noFill/>
        </p:spPr>
        <p:txBody>
          <a:bodyPr wrap="square" rtlCol="0">
            <a:spAutoFit/>
          </a:bodyPr>
          <a:lstStyle/>
          <a:p>
            <a:pPr algn="ctr"/>
            <a:r>
              <a:rPr lang="en-US" dirty="0">
                <a:solidFill>
                  <a:schemeClr val="bg1"/>
                </a:solidFill>
                <a:latin typeface="Trebuchet MS" panose="020B0703020202090204" pitchFamily="34" charset="0"/>
              </a:rPr>
              <a:t>”. . . Conduct </a:t>
            </a:r>
            <a:r>
              <a:rPr lang="en-US" b="0" i="0" dirty="0">
                <a:solidFill>
                  <a:schemeClr val="bg1"/>
                </a:solidFill>
                <a:effectLst/>
                <a:latin typeface="Trebuchet MS" panose="020B0703020202090204" pitchFamily="34" charset="0"/>
              </a:rPr>
              <a:t>10-week research projects in interdisciplinary teams of 4-5 people. They work closely with DEVELOP science advisors and mentors to apply Earth observations to address real-world problems. Through this process, participants build both research and science communication skills.”</a:t>
            </a:r>
            <a:endParaRPr lang="en-US" dirty="0">
              <a:solidFill>
                <a:schemeClr val="bg1"/>
              </a:solidFill>
              <a:latin typeface="Trebuchet MS" panose="020B0703020202090204" pitchFamily="34" charset="0"/>
            </a:endParaRPr>
          </a:p>
        </p:txBody>
      </p:sp>
      <p:pic>
        <p:nvPicPr>
          <p:cNvPr id="10" name="Picture 9" descr="A close-up of a screen&#10;&#10;Description automatically generated">
            <a:extLst>
              <a:ext uri="{FF2B5EF4-FFF2-40B4-BE49-F238E27FC236}">
                <a16:creationId xmlns:a16="http://schemas.microsoft.com/office/drawing/2014/main" id="{D19F1260-490A-D2F7-6232-79104B07D391}"/>
              </a:ext>
            </a:extLst>
          </p:cNvPr>
          <p:cNvPicPr>
            <a:picLocks noChangeAspect="1"/>
          </p:cNvPicPr>
          <p:nvPr/>
        </p:nvPicPr>
        <p:blipFill rotWithShape="1">
          <a:blip r:embed="rId4"/>
          <a:srcRect b="18116"/>
          <a:stretch/>
        </p:blipFill>
        <p:spPr>
          <a:xfrm>
            <a:off x="7639424" y="1259500"/>
            <a:ext cx="4419104" cy="1325563"/>
          </a:xfrm>
          <a:prstGeom prst="rect">
            <a:avLst/>
          </a:prstGeom>
        </p:spPr>
      </p:pic>
      <p:sp>
        <p:nvSpPr>
          <p:cNvPr id="11" name="TextBox 10">
            <a:extLst>
              <a:ext uri="{FF2B5EF4-FFF2-40B4-BE49-F238E27FC236}">
                <a16:creationId xmlns:a16="http://schemas.microsoft.com/office/drawing/2014/main" id="{212C6300-A24E-C639-3987-C2CBF3753915}"/>
              </a:ext>
            </a:extLst>
          </p:cNvPr>
          <p:cNvSpPr txBox="1"/>
          <p:nvPr/>
        </p:nvSpPr>
        <p:spPr>
          <a:xfrm>
            <a:off x="7714410" y="509393"/>
            <a:ext cx="2246478" cy="461665"/>
          </a:xfrm>
          <a:prstGeom prst="rect">
            <a:avLst/>
          </a:prstGeom>
          <a:noFill/>
        </p:spPr>
        <p:txBody>
          <a:bodyPr wrap="square">
            <a:spAutoFit/>
          </a:bodyPr>
          <a:lstStyle/>
          <a:p>
            <a:pPr algn="ctr"/>
            <a:r>
              <a:rPr lang="en-US" sz="2400" u="sng" dirty="0">
                <a:solidFill>
                  <a:schemeClr val="accent1">
                    <a:lumMod val="40000"/>
                    <a:lumOff val="60000"/>
                  </a:schemeClr>
                </a:solidFill>
                <a:effectLst/>
                <a:latin typeface="Trebuchet MS" panose="020B070302020209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NASA DEVELOP</a:t>
            </a:r>
            <a:endParaRPr lang="en-US" sz="2400" dirty="0">
              <a:solidFill>
                <a:schemeClr val="accent1">
                  <a:lumMod val="40000"/>
                  <a:lumOff val="60000"/>
                </a:schemeClr>
              </a:solidFill>
              <a:latin typeface="Trebuchet MS" panose="020B0703020202090204" pitchFamily="34" charset="0"/>
            </a:endParaRPr>
          </a:p>
        </p:txBody>
      </p:sp>
      <p:pic>
        <p:nvPicPr>
          <p:cNvPr id="13" name="Picture 12" descr="A logo of a satellite and earth&#10;&#10;Description automatically generated">
            <a:extLst>
              <a:ext uri="{FF2B5EF4-FFF2-40B4-BE49-F238E27FC236}">
                <a16:creationId xmlns:a16="http://schemas.microsoft.com/office/drawing/2014/main" id="{C6594A2B-3D8F-854E-B2F3-631AA020499E}"/>
              </a:ext>
            </a:extLst>
          </p:cNvPr>
          <p:cNvPicPr>
            <a:picLocks noChangeAspect="1"/>
          </p:cNvPicPr>
          <p:nvPr/>
        </p:nvPicPr>
        <p:blipFill>
          <a:blip r:embed="rId6"/>
          <a:stretch>
            <a:fillRect/>
          </a:stretch>
        </p:blipFill>
        <p:spPr>
          <a:xfrm>
            <a:off x="9960888" y="-57712"/>
            <a:ext cx="1219200" cy="1231900"/>
          </a:xfrm>
          <a:prstGeom prst="ellipse">
            <a:avLst/>
          </a:prstGeom>
        </p:spPr>
      </p:pic>
      <p:pic>
        <p:nvPicPr>
          <p:cNvPr id="6" name="Picture 5">
            <a:extLst>
              <a:ext uri="{FF2B5EF4-FFF2-40B4-BE49-F238E27FC236}">
                <a16:creationId xmlns:a16="http://schemas.microsoft.com/office/drawing/2014/main" id="{9890E5E4-526E-F01B-51CE-B39F5F0C0A9D}"/>
              </a:ext>
            </a:extLst>
          </p:cNvPr>
          <p:cNvPicPr>
            <a:picLocks noChangeAspect="1"/>
          </p:cNvPicPr>
          <p:nvPr/>
        </p:nvPicPr>
        <p:blipFill>
          <a:blip r:embed="rId7"/>
          <a:stretch>
            <a:fillRect/>
          </a:stretch>
        </p:blipFill>
        <p:spPr>
          <a:xfrm>
            <a:off x="442399" y="4537087"/>
            <a:ext cx="3964040" cy="1523715"/>
          </a:xfrm>
          <a:prstGeom prst="rect">
            <a:avLst/>
          </a:prstGeom>
        </p:spPr>
      </p:pic>
      <p:sp>
        <p:nvSpPr>
          <p:cNvPr id="12" name="TextBox 11">
            <a:extLst>
              <a:ext uri="{FF2B5EF4-FFF2-40B4-BE49-F238E27FC236}">
                <a16:creationId xmlns:a16="http://schemas.microsoft.com/office/drawing/2014/main" id="{6A7D4F2D-8C60-92B5-BF7E-484FDA7DB149}"/>
              </a:ext>
            </a:extLst>
          </p:cNvPr>
          <p:cNvSpPr txBox="1"/>
          <p:nvPr/>
        </p:nvSpPr>
        <p:spPr>
          <a:xfrm>
            <a:off x="1020187" y="6023910"/>
            <a:ext cx="3755772" cy="369332"/>
          </a:xfrm>
          <a:prstGeom prst="rect">
            <a:avLst/>
          </a:prstGeom>
          <a:noFill/>
        </p:spPr>
        <p:txBody>
          <a:bodyPr wrap="none" rtlCol="0">
            <a:spAutoFit/>
          </a:bodyPr>
          <a:lstStyle/>
          <a:p>
            <a:r>
              <a:rPr lang="en-US" dirty="0" err="1">
                <a:solidFill>
                  <a:schemeClr val="accent1">
                    <a:lumMod val="40000"/>
                    <a:lumOff val="60000"/>
                  </a:schemeClr>
                </a:solidFill>
                <a:latin typeface="Trebuchet MS" panose="020B0703020202090204" pitchFamily="34" charset="0"/>
              </a:rPr>
              <a:t>www.nasa.gov</a:t>
            </a:r>
            <a:r>
              <a:rPr lang="en-US" dirty="0">
                <a:solidFill>
                  <a:schemeClr val="accent1">
                    <a:lumMod val="40000"/>
                    <a:lumOff val="60000"/>
                  </a:schemeClr>
                </a:solidFill>
                <a:latin typeface="Trebuchet MS" panose="020B0703020202090204" pitchFamily="34" charset="0"/>
              </a:rPr>
              <a:t>/careers/pathways/</a:t>
            </a:r>
          </a:p>
        </p:txBody>
      </p:sp>
      <p:pic>
        <p:nvPicPr>
          <p:cNvPr id="16" name="Picture 15" descr="A logo of a company&#10;&#10;Description automatically generated">
            <a:extLst>
              <a:ext uri="{FF2B5EF4-FFF2-40B4-BE49-F238E27FC236}">
                <a16:creationId xmlns:a16="http://schemas.microsoft.com/office/drawing/2014/main" id="{C1F734D3-D0F5-235D-DCC1-BB6C96E81C05}"/>
              </a:ext>
            </a:extLst>
          </p:cNvPr>
          <p:cNvPicPr>
            <a:picLocks noChangeAspect="1"/>
          </p:cNvPicPr>
          <p:nvPr/>
        </p:nvPicPr>
        <p:blipFill>
          <a:blip r:embed="rId8"/>
          <a:stretch>
            <a:fillRect/>
          </a:stretch>
        </p:blipFill>
        <p:spPr>
          <a:xfrm>
            <a:off x="3846307" y="3832005"/>
            <a:ext cx="2235855" cy="925784"/>
          </a:xfrm>
          <a:prstGeom prst="rect">
            <a:avLst/>
          </a:prstGeom>
        </p:spPr>
      </p:pic>
      <p:pic>
        <p:nvPicPr>
          <p:cNvPr id="22" name="Picture 21" descr="A close up of a person&#10;&#10;Description automatically generated">
            <a:extLst>
              <a:ext uri="{FF2B5EF4-FFF2-40B4-BE49-F238E27FC236}">
                <a16:creationId xmlns:a16="http://schemas.microsoft.com/office/drawing/2014/main" id="{2D153B11-1DB2-6919-B0A1-4D125D02093E}"/>
              </a:ext>
            </a:extLst>
          </p:cNvPr>
          <p:cNvPicPr>
            <a:picLocks noChangeAspect="1"/>
          </p:cNvPicPr>
          <p:nvPr/>
        </p:nvPicPr>
        <p:blipFill>
          <a:blip r:embed="rId9"/>
          <a:stretch>
            <a:fillRect/>
          </a:stretch>
        </p:blipFill>
        <p:spPr>
          <a:xfrm>
            <a:off x="6849441" y="3708133"/>
            <a:ext cx="4999875" cy="1382822"/>
          </a:xfrm>
          <a:prstGeom prst="rect">
            <a:avLst/>
          </a:prstGeom>
        </p:spPr>
      </p:pic>
      <p:sp>
        <p:nvSpPr>
          <p:cNvPr id="23" name="TextBox 22">
            <a:extLst>
              <a:ext uri="{FF2B5EF4-FFF2-40B4-BE49-F238E27FC236}">
                <a16:creationId xmlns:a16="http://schemas.microsoft.com/office/drawing/2014/main" id="{EF56DEAD-D3AF-A8DD-5482-766DE30C2C55}"/>
              </a:ext>
            </a:extLst>
          </p:cNvPr>
          <p:cNvSpPr txBox="1"/>
          <p:nvPr/>
        </p:nvSpPr>
        <p:spPr>
          <a:xfrm>
            <a:off x="5906375" y="5227309"/>
            <a:ext cx="5955324" cy="1323439"/>
          </a:xfrm>
          <a:prstGeom prst="rect">
            <a:avLst/>
          </a:prstGeom>
          <a:noFill/>
        </p:spPr>
        <p:txBody>
          <a:bodyPr wrap="square" rtlCol="0">
            <a:spAutoFit/>
          </a:bodyPr>
          <a:lstStyle/>
          <a:p>
            <a:r>
              <a:rPr lang="en-US" sz="1600" dirty="0">
                <a:solidFill>
                  <a:schemeClr val="bg1"/>
                </a:solidFill>
                <a:latin typeface="Trebuchet MS" panose="020B0703020202090204" pitchFamily="34" charset="0"/>
              </a:rPr>
              <a:t>“</a:t>
            </a:r>
            <a:r>
              <a:rPr lang="en-US" sz="1600" b="0" i="0" dirty="0">
                <a:solidFill>
                  <a:schemeClr val="bg1"/>
                </a:solidFill>
                <a:effectLst/>
                <a:latin typeface="Trebuchet MS" panose="020B0703020202090204" pitchFamily="34" charset="0"/>
              </a:rPr>
              <a:t>The Research Experiences for Undergraduates (REU) program supports active research participation by undergraduate students in any of the areas of research funded by the National Science Foundation. REU projects involve students in meaningful ways in ongoing research programs”</a:t>
            </a:r>
            <a:endParaRPr lang="en-US" sz="1600" dirty="0">
              <a:solidFill>
                <a:schemeClr val="bg1"/>
              </a:solidFill>
              <a:latin typeface="Trebuchet MS" panose="020B0703020202090204" pitchFamily="34" charset="0"/>
            </a:endParaRPr>
          </a:p>
        </p:txBody>
      </p:sp>
      <p:sp>
        <p:nvSpPr>
          <p:cNvPr id="24" name="TextBox 23">
            <a:extLst>
              <a:ext uri="{FF2B5EF4-FFF2-40B4-BE49-F238E27FC236}">
                <a16:creationId xmlns:a16="http://schemas.microsoft.com/office/drawing/2014/main" id="{078CC227-092A-C0D4-A012-42945B26EB55}"/>
              </a:ext>
            </a:extLst>
          </p:cNvPr>
          <p:cNvSpPr txBox="1"/>
          <p:nvPr/>
        </p:nvSpPr>
        <p:spPr>
          <a:xfrm>
            <a:off x="7102610" y="6502436"/>
            <a:ext cx="3530069" cy="369332"/>
          </a:xfrm>
          <a:prstGeom prst="rect">
            <a:avLst/>
          </a:prstGeom>
          <a:noFill/>
        </p:spPr>
        <p:txBody>
          <a:bodyPr wrap="none" rtlCol="0">
            <a:spAutoFit/>
          </a:bodyPr>
          <a:lstStyle/>
          <a:p>
            <a:r>
              <a:rPr lang="en-US" dirty="0">
                <a:solidFill>
                  <a:schemeClr val="accent1">
                    <a:lumMod val="40000"/>
                    <a:lumOff val="60000"/>
                  </a:schemeClr>
                </a:solidFill>
              </a:rPr>
              <a:t>https://</a:t>
            </a:r>
            <a:r>
              <a:rPr lang="en-US" dirty="0" err="1">
                <a:solidFill>
                  <a:schemeClr val="accent1">
                    <a:lumMod val="40000"/>
                    <a:lumOff val="60000"/>
                  </a:schemeClr>
                </a:solidFill>
              </a:rPr>
              <a:t>www.nsf.gov</a:t>
            </a:r>
            <a:r>
              <a:rPr lang="en-US" dirty="0">
                <a:solidFill>
                  <a:schemeClr val="accent1">
                    <a:lumMod val="40000"/>
                    <a:lumOff val="60000"/>
                  </a:schemeClr>
                </a:solidFill>
              </a:rPr>
              <a:t>/</a:t>
            </a:r>
            <a:r>
              <a:rPr lang="en-US" dirty="0" err="1">
                <a:solidFill>
                  <a:schemeClr val="accent1">
                    <a:lumMod val="40000"/>
                    <a:lumOff val="60000"/>
                  </a:schemeClr>
                </a:solidFill>
              </a:rPr>
              <a:t>crssprgm</a:t>
            </a:r>
            <a:r>
              <a:rPr lang="en-US" dirty="0">
                <a:solidFill>
                  <a:schemeClr val="accent1">
                    <a:lumMod val="40000"/>
                    <a:lumOff val="60000"/>
                  </a:schemeClr>
                </a:solidFill>
              </a:rPr>
              <a:t>/</a:t>
            </a:r>
            <a:r>
              <a:rPr lang="en-US" dirty="0" err="1">
                <a:solidFill>
                  <a:schemeClr val="accent1">
                    <a:lumMod val="40000"/>
                    <a:lumOff val="60000"/>
                  </a:schemeClr>
                </a:solidFill>
              </a:rPr>
              <a:t>reu</a:t>
            </a:r>
            <a:r>
              <a:rPr lang="en-US" dirty="0">
                <a:solidFill>
                  <a:schemeClr val="accent1">
                    <a:lumMod val="40000"/>
                    <a:lumOff val="60000"/>
                  </a:schemeClr>
                </a:solidFill>
              </a:rPr>
              <a:t>/</a:t>
            </a:r>
          </a:p>
        </p:txBody>
      </p:sp>
      <p:sp>
        <p:nvSpPr>
          <p:cNvPr id="25" name="TextBox 24">
            <a:extLst>
              <a:ext uri="{FF2B5EF4-FFF2-40B4-BE49-F238E27FC236}">
                <a16:creationId xmlns:a16="http://schemas.microsoft.com/office/drawing/2014/main" id="{D9E1A7C1-1261-D41D-23EF-8EF8DEF0EE8A}"/>
              </a:ext>
            </a:extLst>
          </p:cNvPr>
          <p:cNvSpPr txBox="1"/>
          <p:nvPr/>
        </p:nvSpPr>
        <p:spPr>
          <a:xfrm>
            <a:off x="7639424" y="2799777"/>
            <a:ext cx="3419911" cy="584775"/>
          </a:xfrm>
          <a:prstGeom prst="rect">
            <a:avLst/>
          </a:prstGeom>
          <a:noFill/>
        </p:spPr>
        <p:txBody>
          <a:bodyPr wrap="none" rtlCol="0">
            <a:spAutoFit/>
          </a:bodyPr>
          <a:lstStyle/>
          <a:p>
            <a:r>
              <a:rPr lang="en-US" sz="1600" dirty="0" err="1">
                <a:solidFill>
                  <a:schemeClr val="accent1">
                    <a:lumMod val="40000"/>
                    <a:lumOff val="60000"/>
                  </a:schemeClr>
                </a:solidFill>
              </a:rPr>
              <a:t>appliedsciences.nasa.gov</a:t>
            </a:r>
            <a:r>
              <a:rPr lang="en-US" sz="1600" dirty="0">
                <a:solidFill>
                  <a:schemeClr val="accent1">
                    <a:lumMod val="40000"/>
                    <a:lumOff val="60000"/>
                  </a:schemeClr>
                </a:solidFill>
              </a:rPr>
              <a:t>/</a:t>
            </a:r>
          </a:p>
          <a:p>
            <a:r>
              <a:rPr lang="en-US" sz="1600" dirty="0">
                <a:solidFill>
                  <a:schemeClr val="accent1">
                    <a:lumMod val="40000"/>
                    <a:lumOff val="60000"/>
                  </a:schemeClr>
                </a:solidFill>
              </a:rPr>
              <a:t>what-we-do/capacity-building/develop</a:t>
            </a:r>
          </a:p>
        </p:txBody>
      </p:sp>
    </p:spTree>
    <p:extLst>
      <p:ext uri="{BB962C8B-B14F-4D97-AF65-F5344CB8AC3E}">
        <p14:creationId xmlns:p14="http://schemas.microsoft.com/office/powerpoint/2010/main" val="2070154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B357-D211-3D48-B369-3504ED00157A}"/>
              </a:ext>
            </a:extLst>
          </p:cNvPr>
          <p:cNvSpPr>
            <a:spLocks noGrp="1"/>
          </p:cNvSpPr>
          <p:nvPr>
            <p:ph type="title"/>
          </p:nvPr>
        </p:nvSpPr>
        <p:spPr>
          <a:xfrm>
            <a:off x="819270" y="-139923"/>
            <a:ext cx="10515600" cy="1325563"/>
          </a:xfrm>
        </p:spPr>
        <p:txBody>
          <a:bodyPr/>
          <a:lstStyle/>
          <a:p>
            <a:r>
              <a:rPr lang="en-US" dirty="0"/>
              <a:t>Thank you, UNCW!</a:t>
            </a:r>
          </a:p>
        </p:txBody>
      </p:sp>
      <p:pic>
        <p:nvPicPr>
          <p:cNvPr id="7" name="Picture 6" descr="A picture containing outdoor, building, roof&#10;&#10;Description automatically generated">
            <a:extLst>
              <a:ext uri="{FF2B5EF4-FFF2-40B4-BE49-F238E27FC236}">
                <a16:creationId xmlns:a16="http://schemas.microsoft.com/office/drawing/2014/main" id="{7AEB5C51-A040-EA4C-B21B-AE77BED8DE5E}"/>
              </a:ext>
            </a:extLst>
          </p:cNvPr>
          <p:cNvPicPr>
            <a:picLocks noChangeAspect="1"/>
          </p:cNvPicPr>
          <p:nvPr/>
        </p:nvPicPr>
        <p:blipFill>
          <a:blip r:embed="rId3"/>
          <a:stretch>
            <a:fillRect/>
          </a:stretch>
        </p:blipFill>
        <p:spPr>
          <a:xfrm>
            <a:off x="7474930" y="124490"/>
            <a:ext cx="3944248" cy="5206407"/>
          </a:xfrm>
          <a:prstGeom prst="rect">
            <a:avLst/>
          </a:prstGeom>
        </p:spPr>
      </p:pic>
      <p:grpSp>
        <p:nvGrpSpPr>
          <p:cNvPr id="8" name="Group 7">
            <a:extLst>
              <a:ext uri="{FF2B5EF4-FFF2-40B4-BE49-F238E27FC236}">
                <a16:creationId xmlns:a16="http://schemas.microsoft.com/office/drawing/2014/main" id="{705C5CFC-EDF1-3B40-803B-F34A9FAF3A47}"/>
              </a:ext>
            </a:extLst>
          </p:cNvPr>
          <p:cNvGrpSpPr/>
          <p:nvPr/>
        </p:nvGrpSpPr>
        <p:grpSpPr>
          <a:xfrm>
            <a:off x="352548" y="1313412"/>
            <a:ext cx="3764857" cy="4341056"/>
            <a:chOff x="9641093" y="3074930"/>
            <a:chExt cx="2158919" cy="2282476"/>
          </a:xfrm>
        </p:grpSpPr>
        <p:sp>
          <p:nvSpPr>
            <p:cNvPr id="9" name="Cloud 8">
              <a:extLst>
                <a:ext uri="{FF2B5EF4-FFF2-40B4-BE49-F238E27FC236}">
                  <a16:creationId xmlns:a16="http://schemas.microsoft.com/office/drawing/2014/main" id="{15828FE1-6523-2746-93EA-10B0F6046CBA}"/>
                </a:ext>
              </a:extLst>
            </p:cNvPr>
            <p:cNvSpPr/>
            <p:nvPr/>
          </p:nvSpPr>
          <p:spPr>
            <a:xfrm>
              <a:off x="9975087" y="3074930"/>
              <a:ext cx="745466"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50230E0-503D-064A-81D2-6A5264B65259}"/>
                </a:ext>
              </a:extLst>
            </p:cNvPr>
            <p:cNvGrpSpPr/>
            <p:nvPr/>
          </p:nvGrpSpPr>
          <p:grpSpPr>
            <a:xfrm>
              <a:off x="9641093" y="3261314"/>
              <a:ext cx="2158919" cy="2096092"/>
              <a:chOff x="352095" y="1860911"/>
              <a:chExt cx="3556797" cy="3383751"/>
            </a:xfrm>
          </p:grpSpPr>
          <p:sp>
            <p:nvSpPr>
              <p:cNvPr id="11" name="Cloud 10">
                <a:extLst>
                  <a:ext uri="{FF2B5EF4-FFF2-40B4-BE49-F238E27FC236}">
                    <a16:creationId xmlns:a16="http://schemas.microsoft.com/office/drawing/2014/main" id="{6B25828E-FD63-3946-8178-B85BDEF51FB7}"/>
                  </a:ext>
                </a:extLst>
              </p:cNvPr>
              <p:cNvSpPr/>
              <p:nvPr/>
            </p:nvSpPr>
            <p:spPr>
              <a:xfrm>
                <a:off x="352095" y="4151586"/>
                <a:ext cx="260178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loud 11">
                <a:extLst>
                  <a:ext uri="{FF2B5EF4-FFF2-40B4-BE49-F238E27FC236}">
                    <a16:creationId xmlns:a16="http://schemas.microsoft.com/office/drawing/2014/main" id="{2489E25E-105E-464E-8D12-C314D44D13ED}"/>
                  </a:ext>
                </a:extLst>
              </p:cNvPr>
              <p:cNvSpPr/>
              <p:nvPr/>
            </p:nvSpPr>
            <p:spPr>
              <a:xfrm>
                <a:off x="672662" y="3605048"/>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loud 12">
                <a:extLst>
                  <a:ext uri="{FF2B5EF4-FFF2-40B4-BE49-F238E27FC236}">
                    <a16:creationId xmlns:a16="http://schemas.microsoft.com/office/drawing/2014/main" id="{EB90F163-C9C3-9E42-91FA-28019BFDD7C8}"/>
                  </a:ext>
                </a:extLst>
              </p:cNvPr>
              <p:cNvSpPr/>
              <p:nvPr/>
            </p:nvSpPr>
            <p:spPr>
              <a:xfrm>
                <a:off x="654143" y="3058511"/>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95BE3D79-A740-294B-B9BE-12BC97C0BA75}"/>
                  </a:ext>
                </a:extLst>
              </p:cNvPr>
              <p:cNvSpPr/>
              <p:nvPr/>
            </p:nvSpPr>
            <p:spPr>
              <a:xfrm>
                <a:off x="838200" y="2511972"/>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4F1DF22F-D846-CA44-9CB5-A2A00FBCFB70}"/>
                  </a:ext>
                </a:extLst>
              </p:cNvPr>
              <p:cNvSpPr/>
              <p:nvPr/>
            </p:nvSpPr>
            <p:spPr>
              <a:xfrm>
                <a:off x="588578" y="1880770"/>
                <a:ext cx="196065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loud 15">
                <a:extLst>
                  <a:ext uri="{FF2B5EF4-FFF2-40B4-BE49-F238E27FC236}">
                    <a16:creationId xmlns:a16="http://schemas.microsoft.com/office/drawing/2014/main" id="{76A3FF2B-5699-0144-8E98-2B78D5BEB9E8}"/>
                  </a:ext>
                </a:extLst>
              </p:cNvPr>
              <p:cNvSpPr/>
              <p:nvPr/>
            </p:nvSpPr>
            <p:spPr>
              <a:xfrm>
                <a:off x="1439197" y="1860911"/>
                <a:ext cx="2469695" cy="1093076"/>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 name="Group 16">
            <a:extLst>
              <a:ext uri="{FF2B5EF4-FFF2-40B4-BE49-F238E27FC236}">
                <a16:creationId xmlns:a16="http://schemas.microsoft.com/office/drawing/2014/main" id="{AB3080DC-53C0-DE4F-BB6B-2271565CF965}"/>
              </a:ext>
            </a:extLst>
          </p:cNvPr>
          <p:cNvGrpSpPr/>
          <p:nvPr/>
        </p:nvGrpSpPr>
        <p:grpSpPr>
          <a:xfrm>
            <a:off x="386454" y="6225843"/>
            <a:ext cx="3424070" cy="632157"/>
            <a:chOff x="447917" y="6369880"/>
            <a:chExt cx="3424070" cy="632157"/>
          </a:xfrm>
        </p:grpSpPr>
        <p:pic>
          <p:nvPicPr>
            <p:cNvPr id="18" name="Graphic 17" descr="Crops with solid fill">
              <a:extLst>
                <a:ext uri="{FF2B5EF4-FFF2-40B4-BE49-F238E27FC236}">
                  <a16:creationId xmlns:a16="http://schemas.microsoft.com/office/drawing/2014/main" id="{C45DB2E1-03D9-8742-8E47-32CDA7A509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7917" y="6369880"/>
              <a:ext cx="632012" cy="632012"/>
            </a:xfrm>
            <a:prstGeom prst="rect">
              <a:avLst/>
            </a:prstGeom>
          </p:spPr>
        </p:pic>
        <p:pic>
          <p:nvPicPr>
            <p:cNvPr id="19" name="Graphic 18" descr="Crops with solid fill">
              <a:extLst>
                <a:ext uri="{FF2B5EF4-FFF2-40B4-BE49-F238E27FC236}">
                  <a16:creationId xmlns:a16="http://schemas.microsoft.com/office/drawing/2014/main" id="{209F9665-AC3A-B143-AD92-5BF5172EA9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660" y="6369880"/>
              <a:ext cx="632012" cy="632012"/>
            </a:xfrm>
            <a:prstGeom prst="rect">
              <a:avLst/>
            </a:prstGeom>
          </p:spPr>
        </p:pic>
        <p:pic>
          <p:nvPicPr>
            <p:cNvPr id="20" name="Graphic 19" descr="Crops with solid fill">
              <a:extLst>
                <a:ext uri="{FF2B5EF4-FFF2-40B4-BE49-F238E27FC236}">
                  <a16:creationId xmlns:a16="http://schemas.microsoft.com/office/drawing/2014/main" id="{90B5EC12-1B5E-0F48-BFA2-8F8F90226F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7433" y="6370025"/>
              <a:ext cx="632012" cy="632012"/>
            </a:xfrm>
            <a:prstGeom prst="rect">
              <a:avLst/>
            </a:prstGeom>
          </p:spPr>
        </p:pic>
        <p:pic>
          <p:nvPicPr>
            <p:cNvPr id="21" name="Graphic 20" descr="Crops with solid fill">
              <a:extLst>
                <a:ext uri="{FF2B5EF4-FFF2-40B4-BE49-F238E27FC236}">
                  <a16:creationId xmlns:a16="http://schemas.microsoft.com/office/drawing/2014/main" id="{BAD07CC9-F4EF-954B-824B-409324B26D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22176" y="6370025"/>
              <a:ext cx="632012" cy="632012"/>
            </a:xfrm>
            <a:prstGeom prst="rect">
              <a:avLst/>
            </a:prstGeom>
          </p:spPr>
        </p:pic>
        <p:pic>
          <p:nvPicPr>
            <p:cNvPr id="22" name="Graphic 21" descr="Crops with solid fill">
              <a:extLst>
                <a:ext uri="{FF2B5EF4-FFF2-40B4-BE49-F238E27FC236}">
                  <a16:creationId xmlns:a16="http://schemas.microsoft.com/office/drawing/2014/main" id="{0B0C422F-FD28-4448-BB36-1311602D83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5232" y="6370025"/>
              <a:ext cx="632012" cy="632012"/>
            </a:xfrm>
            <a:prstGeom prst="rect">
              <a:avLst/>
            </a:prstGeom>
          </p:spPr>
        </p:pic>
        <p:pic>
          <p:nvPicPr>
            <p:cNvPr id="23" name="Graphic 22" descr="Crops with solid fill">
              <a:extLst>
                <a:ext uri="{FF2B5EF4-FFF2-40B4-BE49-F238E27FC236}">
                  <a16:creationId xmlns:a16="http://schemas.microsoft.com/office/drawing/2014/main" id="{72EF0CCC-D0B6-B746-8DC5-EF8E0C7E78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39975" y="6370025"/>
              <a:ext cx="632012" cy="632012"/>
            </a:xfrm>
            <a:prstGeom prst="rect">
              <a:avLst/>
            </a:prstGeom>
          </p:spPr>
        </p:pic>
      </p:grpSp>
      <p:pic>
        <p:nvPicPr>
          <p:cNvPr id="24" name="Picture 9">
            <a:extLst>
              <a:ext uri="{FF2B5EF4-FFF2-40B4-BE49-F238E27FC236}">
                <a16:creationId xmlns:a16="http://schemas.microsoft.com/office/drawing/2014/main" id="{3C98BEDB-7D20-AB43-B70B-A7B5027501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375" b="14049"/>
          <a:stretch/>
        </p:blipFill>
        <p:spPr bwMode="auto">
          <a:xfrm>
            <a:off x="4625954" y="907588"/>
            <a:ext cx="2431548" cy="135607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31C6755C-8B8C-C746-A01E-6DAE4EDFA53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444" t="62133" r="68114" b="21289"/>
          <a:stretch/>
        </p:blipFill>
        <p:spPr bwMode="auto">
          <a:xfrm>
            <a:off x="4625955" y="3781880"/>
            <a:ext cx="2431547" cy="13550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B9BCF88A-6B91-0141-8A03-309A690DFEBC}"/>
              </a:ext>
            </a:extLst>
          </p:cNvPr>
          <p:cNvPicPr>
            <a:picLocks noChangeAspect="1"/>
          </p:cNvPicPr>
          <p:nvPr/>
        </p:nvPicPr>
        <p:blipFill rotWithShape="1">
          <a:blip r:embed="rId8">
            <a:extLst>
              <a:ext uri="{28A0092B-C50C-407E-A947-70E740481C1C}">
                <a14:useLocalDpi xmlns:a14="http://schemas.microsoft.com/office/drawing/2010/main" val="0"/>
              </a:ext>
            </a:extLst>
          </a:blip>
          <a:srcRect l="10859" t="8041" r="30399" b="24161"/>
          <a:stretch/>
        </p:blipFill>
        <p:spPr>
          <a:xfrm>
            <a:off x="4625955" y="5203286"/>
            <a:ext cx="2431547" cy="1355039"/>
          </a:xfrm>
          <a:prstGeom prst="rect">
            <a:avLst/>
          </a:prstGeom>
        </p:spPr>
      </p:pic>
      <p:pic>
        <p:nvPicPr>
          <p:cNvPr id="27" name="Picture 26" descr="A picture containing map&#10;&#10;Description automatically generated">
            <a:extLst>
              <a:ext uri="{FF2B5EF4-FFF2-40B4-BE49-F238E27FC236}">
                <a16:creationId xmlns:a16="http://schemas.microsoft.com/office/drawing/2014/main" id="{B2EE3D32-C55D-3E4D-ABA4-36ACF114066C}"/>
              </a:ext>
            </a:extLst>
          </p:cNvPr>
          <p:cNvPicPr>
            <a:picLocks noChangeAspect="1"/>
          </p:cNvPicPr>
          <p:nvPr/>
        </p:nvPicPr>
        <p:blipFill rotWithShape="1">
          <a:blip r:embed="rId9"/>
          <a:srcRect l="19354" t="20636" r="749" b="4278"/>
          <a:stretch/>
        </p:blipFill>
        <p:spPr>
          <a:xfrm>
            <a:off x="4625955" y="2366785"/>
            <a:ext cx="2431548" cy="1355038"/>
          </a:xfrm>
          <a:prstGeom prst="rect">
            <a:avLst/>
          </a:prstGeom>
        </p:spPr>
      </p:pic>
      <p:pic>
        <p:nvPicPr>
          <p:cNvPr id="28" name="Graphic 27" descr="Satellite with solid fill">
            <a:extLst>
              <a:ext uri="{FF2B5EF4-FFF2-40B4-BE49-F238E27FC236}">
                <a16:creationId xmlns:a16="http://schemas.microsoft.com/office/drawing/2014/main" id="{FE7AF692-8AE6-C84B-996B-713FA023509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272556" y="820685"/>
            <a:ext cx="764943" cy="764943"/>
          </a:xfrm>
          <a:prstGeom prst="rect">
            <a:avLst/>
          </a:prstGeom>
        </p:spPr>
      </p:pic>
      <p:sp>
        <p:nvSpPr>
          <p:cNvPr id="29" name="Lightning Bolt 28">
            <a:extLst>
              <a:ext uri="{FF2B5EF4-FFF2-40B4-BE49-F238E27FC236}">
                <a16:creationId xmlns:a16="http://schemas.microsoft.com/office/drawing/2014/main" id="{BDEDB16A-6FA8-884F-98DE-4D56DB32CAD2}"/>
              </a:ext>
            </a:extLst>
          </p:cNvPr>
          <p:cNvSpPr/>
          <p:nvPr/>
        </p:nvSpPr>
        <p:spPr>
          <a:xfrm rot="19447076" flipH="1">
            <a:off x="419599" y="5450895"/>
            <a:ext cx="470859" cy="815260"/>
          </a:xfrm>
          <a:prstGeom prst="lightningBolt">
            <a:avLst/>
          </a:prstGeom>
          <a:solidFill>
            <a:srgbClr val="FFFC9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Brace 33">
            <a:extLst>
              <a:ext uri="{FF2B5EF4-FFF2-40B4-BE49-F238E27FC236}">
                <a16:creationId xmlns:a16="http://schemas.microsoft.com/office/drawing/2014/main" id="{93A86194-A6C9-0C48-9163-3DF8E04AD53F}"/>
              </a:ext>
            </a:extLst>
          </p:cNvPr>
          <p:cNvSpPr/>
          <p:nvPr/>
        </p:nvSpPr>
        <p:spPr>
          <a:xfrm rot="10800000">
            <a:off x="4062899" y="1080065"/>
            <a:ext cx="440978" cy="1141348"/>
          </a:xfrm>
          <a:prstGeom prst="rightBrace">
            <a:avLst>
              <a:gd name="adj1" fmla="val 25877"/>
              <a:gd name="adj2" fmla="val 50000"/>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Right Brace 34">
            <a:extLst>
              <a:ext uri="{FF2B5EF4-FFF2-40B4-BE49-F238E27FC236}">
                <a16:creationId xmlns:a16="http://schemas.microsoft.com/office/drawing/2014/main" id="{92C4B75D-1649-F649-B41A-D24D472DEF15}"/>
              </a:ext>
            </a:extLst>
          </p:cNvPr>
          <p:cNvSpPr/>
          <p:nvPr/>
        </p:nvSpPr>
        <p:spPr>
          <a:xfrm rot="10800000">
            <a:off x="4062899" y="2519836"/>
            <a:ext cx="440978" cy="1141348"/>
          </a:xfrm>
          <a:prstGeom prst="rightBrace">
            <a:avLst>
              <a:gd name="adj1" fmla="val 25877"/>
              <a:gd name="adj2" fmla="val 50000"/>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Right Brace 35">
            <a:extLst>
              <a:ext uri="{FF2B5EF4-FFF2-40B4-BE49-F238E27FC236}">
                <a16:creationId xmlns:a16="http://schemas.microsoft.com/office/drawing/2014/main" id="{77B3874D-2F94-F544-816F-B39C15BED61E}"/>
              </a:ext>
            </a:extLst>
          </p:cNvPr>
          <p:cNvSpPr/>
          <p:nvPr/>
        </p:nvSpPr>
        <p:spPr>
          <a:xfrm rot="10800000">
            <a:off x="4062899" y="3959608"/>
            <a:ext cx="440978" cy="1141348"/>
          </a:xfrm>
          <a:prstGeom prst="rightBrace">
            <a:avLst>
              <a:gd name="adj1" fmla="val 25877"/>
              <a:gd name="adj2" fmla="val 50000"/>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Right Brace 36">
            <a:extLst>
              <a:ext uri="{FF2B5EF4-FFF2-40B4-BE49-F238E27FC236}">
                <a16:creationId xmlns:a16="http://schemas.microsoft.com/office/drawing/2014/main" id="{CABCCEAC-C3C9-2844-BDAE-373969BDA16A}"/>
              </a:ext>
            </a:extLst>
          </p:cNvPr>
          <p:cNvSpPr/>
          <p:nvPr/>
        </p:nvSpPr>
        <p:spPr>
          <a:xfrm rot="10800000">
            <a:off x="4062899" y="5330897"/>
            <a:ext cx="440978" cy="1141348"/>
          </a:xfrm>
          <a:prstGeom prst="rightBrace">
            <a:avLst>
              <a:gd name="adj1" fmla="val 25877"/>
              <a:gd name="adj2" fmla="val 50000"/>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Cloud 37">
            <a:extLst>
              <a:ext uri="{FF2B5EF4-FFF2-40B4-BE49-F238E27FC236}">
                <a16:creationId xmlns:a16="http://schemas.microsoft.com/office/drawing/2014/main" id="{9CEF852D-8D8D-FF4D-B952-66851DFAC969}"/>
              </a:ext>
            </a:extLst>
          </p:cNvPr>
          <p:cNvSpPr/>
          <p:nvPr/>
        </p:nvSpPr>
        <p:spPr>
          <a:xfrm rot="1145211">
            <a:off x="10532255" y="64131"/>
            <a:ext cx="1605230" cy="1379222"/>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Practice weather safety!</a:t>
            </a:r>
          </a:p>
        </p:txBody>
      </p:sp>
      <p:sp>
        <p:nvSpPr>
          <p:cNvPr id="39" name="TextBox 38">
            <a:extLst>
              <a:ext uri="{FF2B5EF4-FFF2-40B4-BE49-F238E27FC236}">
                <a16:creationId xmlns:a16="http://schemas.microsoft.com/office/drawing/2014/main" id="{262650E8-08D9-F54C-86C2-9DB45ABB3866}"/>
              </a:ext>
            </a:extLst>
          </p:cNvPr>
          <p:cNvSpPr txBox="1"/>
          <p:nvPr/>
        </p:nvSpPr>
        <p:spPr>
          <a:xfrm rot="21079817">
            <a:off x="7636067" y="6002339"/>
            <a:ext cx="4326121" cy="584775"/>
          </a:xfrm>
          <a:prstGeom prst="rect">
            <a:avLst/>
          </a:prstGeom>
          <a:noFill/>
        </p:spPr>
        <p:txBody>
          <a:bodyPr wrap="none" rtlCol="0">
            <a:spAutoFit/>
          </a:bodyPr>
          <a:lstStyle/>
          <a:p>
            <a:r>
              <a:rPr lang="en-US" sz="3200" b="1" dirty="0" err="1">
                <a:solidFill>
                  <a:schemeClr val="accent1">
                    <a:lumMod val="40000"/>
                    <a:lumOff val="60000"/>
                  </a:schemeClr>
                </a:solidFill>
              </a:rPr>
              <a:t>Sarah.D.Bang@nasa.gov</a:t>
            </a:r>
            <a:endParaRPr lang="en-US" sz="3200" b="1" dirty="0">
              <a:solidFill>
                <a:schemeClr val="accent1">
                  <a:lumMod val="40000"/>
                  <a:lumOff val="60000"/>
                </a:schemeClr>
              </a:solidFill>
            </a:endParaRPr>
          </a:p>
        </p:txBody>
      </p:sp>
      <p:sp>
        <p:nvSpPr>
          <p:cNvPr id="40" name="TextBox 39">
            <a:extLst>
              <a:ext uri="{FF2B5EF4-FFF2-40B4-BE49-F238E27FC236}">
                <a16:creationId xmlns:a16="http://schemas.microsoft.com/office/drawing/2014/main" id="{6CBD04B7-D3EF-3E44-874C-7AAE7E7D671F}"/>
              </a:ext>
            </a:extLst>
          </p:cNvPr>
          <p:cNvSpPr txBox="1"/>
          <p:nvPr/>
        </p:nvSpPr>
        <p:spPr>
          <a:xfrm>
            <a:off x="8417907" y="5366760"/>
            <a:ext cx="3001271" cy="276999"/>
          </a:xfrm>
          <a:prstGeom prst="rect">
            <a:avLst/>
          </a:prstGeom>
          <a:noFill/>
        </p:spPr>
        <p:txBody>
          <a:bodyPr wrap="none" rtlCol="0">
            <a:spAutoFit/>
          </a:bodyPr>
          <a:lstStyle/>
          <a:p>
            <a:r>
              <a:rPr lang="en-US" sz="1200" dirty="0">
                <a:solidFill>
                  <a:schemeClr val="accent5">
                    <a:lumMod val="60000"/>
                    <a:lumOff val="40000"/>
                  </a:schemeClr>
                </a:solidFill>
              </a:rPr>
              <a:t>https://</a:t>
            </a:r>
            <a:r>
              <a:rPr lang="en-US" sz="1200" dirty="0" err="1">
                <a:solidFill>
                  <a:schemeClr val="accent5">
                    <a:lumMod val="60000"/>
                    <a:lumOff val="40000"/>
                  </a:schemeClr>
                </a:solidFill>
              </a:rPr>
              <a:t>www.weather.gov</a:t>
            </a:r>
            <a:r>
              <a:rPr lang="en-US" sz="1200" dirty="0">
                <a:solidFill>
                  <a:schemeClr val="accent5">
                    <a:lumMod val="60000"/>
                    <a:lumOff val="40000"/>
                  </a:schemeClr>
                </a:solidFill>
              </a:rPr>
              <a:t>/</a:t>
            </a:r>
            <a:r>
              <a:rPr lang="en-US" sz="1200" dirty="0" err="1">
                <a:solidFill>
                  <a:schemeClr val="accent5">
                    <a:lumMod val="60000"/>
                    <a:lumOff val="40000"/>
                  </a:schemeClr>
                </a:solidFill>
              </a:rPr>
              <a:t>dmx</a:t>
            </a:r>
            <a:r>
              <a:rPr lang="en-US" sz="1200" dirty="0">
                <a:solidFill>
                  <a:schemeClr val="accent5">
                    <a:lumMod val="60000"/>
                    <a:lumOff val="40000"/>
                  </a:schemeClr>
                </a:solidFill>
              </a:rPr>
              <a:t>/2020derecho</a:t>
            </a:r>
          </a:p>
        </p:txBody>
      </p:sp>
    </p:spTree>
    <p:extLst>
      <p:ext uri="{BB962C8B-B14F-4D97-AF65-F5344CB8AC3E}">
        <p14:creationId xmlns:p14="http://schemas.microsoft.com/office/powerpoint/2010/main" val="1353986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3DE6EF8-1078-55F5-557C-EE2A6BCCDFEB}"/>
              </a:ext>
            </a:extLst>
          </p:cNvPr>
          <p:cNvSpPr txBox="1">
            <a:spLocks/>
          </p:cNvSpPr>
          <p:nvPr/>
        </p:nvSpPr>
        <p:spPr>
          <a:xfrm>
            <a:off x="237170" y="807244"/>
            <a:ext cx="11446055" cy="5243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rebuchet MS" panose="020B070302020209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rebuchet MS" panose="020B070302020209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3688" indent="-293688">
              <a:buNone/>
            </a:pPr>
            <a:r>
              <a:rPr lang="en-US" sz="1200" dirty="0">
                <a:solidFill>
                  <a:schemeClr val="accent2">
                    <a:lumMod val="60000"/>
                    <a:lumOff val="40000"/>
                  </a:schemeClr>
                </a:solidFill>
              </a:rPr>
              <a:t>Aon Benfield, 2018: Global catastrophe recap: First half of 2018. Aon Benfield Analytics and Impact Forecasting, 1-12 pp.</a:t>
            </a:r>
          </a:p>
          <a:p>
            <a:pPr marL="293688" indent="-293688">
              <a:buNone/>
            </a:pPr>
            <a:r>
              <a:rPr lang="en-US" sz="1200" dirty="0">
                <a:solidFill>
                  <a:schemeClr val="accent2">
                    <a:lumMod val="60000"/>
                    <a:lumOff val="40000"/>
                  </a:schemeClr>
                </a:solidFill>
              </a:rPr>
              <a:t>Aon Benfield, 2020: Weather, Climate &amp; Catastrophe Insight: 2019 Annual Report. Aon Benfield Analytics and Impact Forecasting, 1-81 pp.</a:t>
            </a:r>
          </a:p>
          <a:p>
            <a:pPr marL="293688" indent="-293688">
              <a:buNone/>
            </a:pPr>
            <a:r>
              <a:rPr lang="en-US" sz="1200" dirty="0">
                <a:solidFill>
                  <a:schemeClr val="accent2">
                    <a:lumMod val="60000"/>
                    <a:lumOff val="40000"/>
                  </a:schemeClr>
                </a:solidFill>
              </a:rPr>
              <a:t>Bang, S. D. and D. J. Cecil, 2021: Testing Passive Microwave-based Hail Retrievals using GPM DPR Ku-band Radar J. App. Met. </a:t>
            </a:r>
            <a:r>
              <a:rPr lang="en-US" sz="1200" dirty="0" err="1">
                <a:solidFill>
                  <a:schemeClr val="accent2">
                    <a:lumMod val="60000"/>
                    <a:lumOff val="40000"/>
                  </a:schemeClr>
                </a:solidFill>
              </a:rPr>
              <a:t>Clim</a:t>
            </a:r>
            <a:r>
              <a:rPr lang="en-US" sz="1200" dirty="0">
                <a:solidFill>
                  <a:schemeClr val="accent2">
                    <a:lumMod val="60000"/>
                    <a:lumOff val="40000"/>
                  </a:schemeClr>
                </a:solidFill>
              </a:rPr>
              <a:t>.</a:t>
            </a:r>
          </a:p>
          <a:p>
            <a:pPr marL="293688" indent="-293688">
              <a:buNone/>
            </a:pPr>
            <a:r>
              <a:rPr lang="en-US" sz="1200" dirty="0">
                <a:solidFill>
                  <a:schemeClr val="accent2">
                    <a:lumMod val="60000"/>
                    <a:lumOff val="40000"/>
                  </a:schemeClr>
                </a:solidFill>
              </a:rPr>
              <a:t>Bang, S.D. and D.J. Cecil, 2019: Constructing a Multifrequency Passive Microwave Hail Retrieval and Climatology in the GPM Domain.</a:t>
            </a:r>
            <a:r>
              <a:rPr lang="en-US" sz="1200" i="1" dirty="0">
                <a:solidFill>
                  <a:schemeClr val="accent2">
                    <a:lumMod val="60000"/>
                    <a:lumOff val="40000"/>
                  </a:schemeClr>
                </a:solidFill>
              </a:rPr>
              <a:t> </a:t>
            </a:r>
            <a:r>
              <a:rPr lang="en-US" sz="1200" dirty="0">
                <a:solidFill>
                  <a:schemeClr val="accent2">
                    <a:lumMod val="60000"/>
                    <a:lumOff val="40000"/>
                  </a:schemeClr>
                </a:solidFill>
              </a:rPr>
              <a:t>J. Appl. Meteor. </a:t>
            </a:r>
            <a:r>
              <a:rPr lang="en-US" sz="1200" dirty="0" err="1">
                <a:solidFill>
                  <a:schemeClr val="accent2">
                    <a:lumMod val="60000"/>
                    <a:lumOff val="40000"/>
                  </a:schemeClr>
                </a:solidFill>
              </a:rPr>
              <a:t>Climatol</a:t>
            </a:r>
            <a:r>
              <a:rPr lang="en-US" sz="1200" dirty="0">
                <a:solidFill>
                  <a:schemeClr val="accent2">
                    <a:lumMod val="60000"/>
                    <a:lumOff val="40000"/>
                  </a:schemeClr>
                </a:solidFill>
              </a:rPr>
              <a:t>.</a:t>
            </a:r>
            <a:r>
              <a:rPr lang="en-US" sz="1200" i="1" dirty="0">
                <a:solidFill>
                  <a:schemeClr val="accent2">
                    <a:lumMod val="60000"/>
                    <a:lumOff val="40000"/>
                  </a:schemeClr>
                </a:solidFill>
              </a:rPr>
              <a:t>,</a:t>
            </a:r>
            <a:r>
              <a:rPr lang="en-US" sz="1200" dirty="0">
                <a:solidFill>
                  <a:schemeClr val="accent2">
                    <a:lumMod val="60000"/>
                    <a:lumOff val="40000"/>
                  </a:schemeClr>
                </a:solidFill>
              </a:rPr>
              <a:t> </a:t>
            </a:r>
            <a:r>
              <a:rPr lang="en-US" sz="1200" b="1" dirty="0">
                <a:solidFill>
                  <a:schemeClr val="accent2">
                    <a:lumMod val="60000"/>
                    <a:lumOff val="40000"/>
                  </a:schemeClr>
                </a:solidFill>
              </a:rPr>
              <a:t>58</a:t>
            </a:r>
            <a:r>
              <a:rPr lang="en-US" sz="1200" dirty="0">
                <a:solidFill>
                  <a:schemeClr val="accent2">
                    <a:lumMod val="60000"/>
                    <a:lumOff val="40000"/>
                  </a:schemeClr>
                </a:solidFill>
              </a:rPr>
              <a:t>, 1889–1904.</a:t>
            </a:r>
          </a:p>
          <a:p>
            <a:pPr marL="293688" indent="-293688">
              <a:buNone/>
            </a:pPr>
            <a:r>
              <a:rPr lang="en-US" sz="1200" dirty="0">
                <a:solidFill>
                  <a:schemeClr val="accent2">
                    <a:lumMod val="60000"/>
                    <a:lumOff val="40000"/>
                  </a:schemeClr>
                </a:solidFill>
              </a:rPr>
              <a:t>Battaglia, A., </a:t>
            </a:r>
            <a:r>
              <a:rPr lang="en-US" sz="1200" dirty="0" err="1">
                <a:solidFill>
                  <a:schemeClr val="accent2">
                    <a:lumMod val="60000"/>
                    <a:lumOff val="40000"/>
                  </a:schemeClr>
                </a:solidFill>
              </a:rPr>
              <a:t>Tanelli</a:t>
            </a:r>
            <a:r>
              <a:rPr lang="en-US" sz="1200" dirty="0">
                <a:solidFill>
                  <a:schemeClr val="accent2">
                    <a:lumMod val="60000"/>
                    <a:lumOff val="40000"/>
                  </a:schemeClr>
                </a:solidFill>
              </a:rPr>
              <a:t>, S., Mroz, K., and </a:t>
            </a:r>
            <a:r>
              <a:rPr lang="en-US" sz="1200" dirty="0" err="1">
                <a:solidFill>
                  <a:schemeClr val="accent2">
                    <a:lumMod val="60000"/>
                    <a:lumOff val="40000"/>
                  </a:schemeClr>
                </a:solidFill>
              </a:rPr>
              <a:t>Tridon</a:t>
            </a:r>
            <a:r>
              <a:rPr lang="en-US" sz="1200" dirty="0">
                <a:solidFill>
                  <a:schemeClr val="accent2">
                    <a:lumMod val="60000"/>
                    <a:lumOff val="40000"/>
                  </a:schemeClr>
                </a:solidFill>
              </a:rPr>
              <a:t>, F. (2015), Multiple scattering in observations of the GPM dual-frequency precipitation radar: Evidence and impact on retrievals. J. </a:t>
            </a:r>
            <a:r>
              <a:rPr lang="en-US" sz="1200" dirty="0" err="1">
                <a:solidFill>
                  <a:schemeClr val="accent2">
                    <a:lumMod val="60000"/>
                    <a:lumOff val="40000"/>
                  </a:schemeClr>
                </a:solidFill>
              </a:rPr>
              <a:t>Geophys</a:t>
            </a:r>
            <a:r>
              <a:rPr lang="en-US" sz="1200" dirty="0">
                <a:solidFill>
                  <a:schemeClr val="accent2">
                    <a:lumMod val="60000"/>
                    <a:lumOff val="40000"/>
                  </a:schemeClr>
                </a:solidFill>
              </a:rPr>
              <a:t>. Res. Atmos., 120, 4090– 4101</a:t>
            </a:r>
          </a:p>
          <a:p>
            <a:pPr marL="293688" indent="-293688">
              <a:buNone/>
            </a:pPr>
            <a:r>
              <a:rPr lang="en-US" sz="1200" dirty="0" err="1">
                <a:solidFill>
                  <a:schemeClr val="accent2">
                    <a:lumMod val="60000"/>
                    <a:lumOff val="40000"/>
                  </a:schemeClr>
                </a:solidFill>
                <a:effectLst/>
                <a:ea typeface="Times New Roman" panose="02020603050405020304" pitchFamily="18" charset="0"/>
              </a:rPr>
              <a:t>Bedka</a:t>
            </a:r>
            <a:r>
              <a:rPr lang="en-US" sz="1200" dirty="0">
                <a:solidFill>
                  <a:schemeClr val="accent2">
                    <a:lumMod val="60000"/>
                    <a:lumOff val="40000"/>
                  </a:schemeClr>
                </a:solidFill>
                <a:effectLst/>
                <a:ea typeface="Times New Roman" panose="02020603050405020304" pitchFamily="18" charset="0"/>
              </a:rPr>
              <a:t>, K. M., &amp; </a:t>
            </a:r>
            <a:r>
              <a:rPr lang="en-US" sz="1200" dirty="0" err="1">
                <a:solidFill>
                  <a:schemeClr val="accent2">
                    <a:lumMod val="60000"/>
                    <a:lumOff val="40000"/>
                  </a:schemeClr>
                </a:solidFill>
                <a:effectLst/>
                <a:ea typeface="Times New Roman" panose="02020603050405020304" pitchFamily="18" charset="0"/>
              </a:rPr>
              <a:t>Khlopenkov</a:t>
            </a:r>
            <a:r>
              <a:rPr lang="en-US" sz="1200" dirty="0">
                <a:solidFill>
                  <a:schemeClr val="accent2">
                    <a:lumMod val="60000"/>
                    <a:lumOff val="40000"/>
                  </a:schemeClr>
                </a:solidFill>
                <a:effectLst/>
                <a:ea typeface="Times New Roman" panose="02020603050405020304" pitchFamily="18" charset="0"/>
              </a:rPr>
              <a:t>, K., 2016: A probabilistic multispectral pattern recognition method for detection of overshooting cloud tops using passive satellite imager observations. J. App. Met. </a:t>
            </a:r>
            <a:r>
              <a:rPr lang="en-US" sz="1200" dirty="0" err="1">
                <a:solidFill>
                  <a:schemeClr val="accent2">
                    <a:lumMod val="60000"/>
                    <a:lumOff val="40000"/>
                  </a:schemeClr>
                </a:solidFill>
                <a:effectLst/>
                <a:ea typeface="Times New Roman" panose="02020603050405020304" pitchFamily="18" charset="0"/>
              </a:rPr>
              <a:t>Clim</a:t>
            </a:r>
            <a:r>
              <a:rPr lang="en-US" sz="1200" dirty="0">
                <a:solidFill>
                  <a:schemeClr val="accent2">
                    <a:lumMod val="60000"/>
                    <a:lumOff val="40000"/>
                  </a:schemeClr>
                </a:solidFill>
                <a:effectLst/>
                <a:ea typeface="Times New Roman" panose="02020603050405020304" pitchFamily="18" charset="0"/>
              </a:rPr>
              <a:t>., 55(9), 1983-2005</a:t>
            </a:r>
          </a:p>
          <a:p>
            <a:pPr marL="293688" indent="-293688">
              <a:buNone/>
            </a:pPr>
            <a:r>
              <a:rPr lang="en-US" sz="1200" dirty="0">
                <a:solidFill>
                  <a:schemeClr val="accent2">
                    <a:lumMod val="60000"/>
                    <a:lumOff val="40000"/>
                  </a:schemeClr>
                </a:solidFill>
                <a:ea typeface="Times New Roman" panose="02020603050405020304" pitchFamily="18" charset="0"/>
              </a:rPr>
              <a:t>Bell, J. R., and Coauthors, 2022: Satellite-Based Characterization of Convection and Impacts from the Catastrophic 10 August 2020 Midwest U.S. Derecho. Bull. Amer. Meteor. Soc., 103, E1172–E1196, https://</a:t>
            </a:r>
            <a:r>
              <a:rPr lang="en-US" sz="1200" dirty="0" err="1">
                <a:solidFill>
                  <a:schemeClr val="accent2">
                    <a:lumMod val="60000"/>
                    <a:lumOff val="40000"/>
                  </a:schemeClr>
                </a:solidFill>
                <a:ea typeface="Times New Roman" panose="02020603050405020304" pitchFamily="18" charset="0"/>
              </a:rPr>
              <a:t>doi.org</a:t>
            </a:r>
            <a:r>
              <a:rPr lang="en-US" sz="1200" dirty="0">
                <a:solidFill>
                  <a:schemeClr val="accent2">
                    <a:lumMod val="60000"/>
                    <a:lumOff val="40000"/>
                  </a:schemeClr>
                </a:solidFill>
                <a:ea typeface="Times New Roman" panose="02020603050405020304" pitchFamily="18" charset="0"/>
              </a:rPr>
              <a:t>/10.1175/BAMS-D-21-0023.1.</a:t>
            </a:r>
          </a:p>
          <a:p>
            <a:pPr marL="293688" indent="-293688">
              <a:buNone/>
            </a:pPr>
            <a:r>
              <a:rPr lang="en-US" sz="1200" dirty="0">
                <a:solidFill>
                  <a:schemeClr val="accent2">
                    <a:lumMod val="60000"/>
                    <a:lumOff val="40000"/>
                  </a:schemeClr>
                </a:solidFill>
                <a:effectLst/>
                <a:ea typeface="Times New Roman" panose="02020603050405020304" pitchFamily="18" charset="0"/>
              </a:rPr>
              <a:t>Bell, J. R., E. F. </a:t>
            </a:r>
            <a:r>
              <a:rPr lang="en-US" sz="1200" dirty="0" err="1">
                <a:solidFill>
                  <a:schemeClr val="accent2">
                    <a:lumMod val="60000"/>
                    <a:lumOff val="40000"/>
                  </a:schemeClr>
                </a:solidFill>
                <a:effectLst/>
                <a:ea typeface="Times New Roman" panose="02020603050405020304" pitchFamily="18" charset="0"/>
              </a:rPr>
              <a:t>Wisinski</a:t>
            </a:r>
            <a:r>
              <a:rPr lang="en-US" sz="1200" dirty="0">
                <a:solidFill>
                  <a:schemeClr val="accent2">
                    <a:lumMod val="60000"/>
                    <a:lumOff val="40000"/>
                  </a:schemeClr>
                </a:solidFill>
                <a:effectLst/>
                <a:ea typeface="Times New Roman" panose="02020603050405020304" pitchFamily="18" charset="0"/>
              </a:rPr>
              <a:t>, A. L. </a:t>
            </a:r>
            <a:r>
              <a:rPr lang="en-US" sz="1200" dirty="0" err="1">
                <a:solidFill>
                  <a:schemeClr val="accent2">
                    <a:lumMod val="60000"/>
                    <a:lumOff val="40000"/>
                  </a:schemeClr>
                </a:solidFill>
                <a:effectLst/>
                <a:ea typeface="Times New Roman" panose="02020603050405020304" pitchFamily="18" charset="0"/>
              </a:rPr>
              <a:t>Molthan</a:t>
            </a:r>
            <a:r>
              <a:rPr lang="en-US" sz="1200" dirty="0">
                <a:solidFill>
                  <a:schemeClr val="accent2">
                    <a:lumMod val="60000"/>
                    <a:lumOff val="40000"/>
                  </a:schemeClr>
                </a:solidFill>
                <a:effectLst/>
                <a:ea typeface="Times New Roman" panose="02020603050405020304" pitchFamily="18" charset="0"/>
              </a:rPr>
              <a:t>, C. J. Schultz, E. Gilligan, and K. G. Sharp, 2023: Developing a Hail and Wind Damage Swath Event Database from Daily MODIS True Color Imagery and Storm Reports for Impact Analysis and Applications. Wea. Forecasting, 38, 1575–1588, https://</a:t>
            </a:r>
            <a:r>
              <a:rPr lang="en-US" sz="1200" dirty="0" err="1">
                <a:solidFill>
                  <a:schemeClr val="accent2">
                    <a:lumMod val="60000"/>
                    <a:lumOff val="40000"/>
                  </a:schemeClr>
                </a:solidFill>
                <a:effectLst/>
                <a:ea typeface="Times New Roman" panose="02020603050405020304" pitchFamily="18" charset="0"/>
              </a:rPr>
              <a:t>doi.org</a:t>
            </a:r>
            <a:r>
              <a:rPr lang="en-US" sz="1200" dirty="0">
                <a:solidFill>
                  <a:schemeClr val="accent2">
                    <a:lumMod val="60000"/>
                    <a:lumOff val="40000"/>
                  </a:schemeClr>
                </a:solidFill>
                <a:effectLst/>
                <a:ea typeface="Times New Roman" panose="02020603050405020304" pitchFamily="18" charset="0"/>
              </a:rPr>
              <a:t>/10.1175/WAF-D-22-0210.1.  </a:t>
            </a:r>
          </a:p>
          <a:p>
            <a:pPr marL="293688" indent="-293688">
              <a:buNone/>
            </a:pPr>
            <a:r>
              <a:rPr lang="en-US" sz="1200" dirty="0">
                <a:solidFill>
                  <a:schemeClr val="accent2">
                    <a:lumMod val="60000"/>
                    <a:lumOff val="40000"/>
                  </a:schemeClr>
                </a:solidFill>
                <a:effectLst/>
                <a:ea typeface="Times New Roman" panose="02020603050405020304" pitchFamily="18" charset="0"/>
              </a:rPr>
              <a:t>Cecil, D. J., 2009: Passive microwave brightness temperatures as proxies for hailstorms. Journal of Applied Meteorology and Climatology, 48 (6), 1281-1286, doi:10.1175/2009JAMC2125.1.</a:t>
            </a:r>
          </a:p>
          <a:p>
            <a:pPr marL="293688" indent="-293688">
              <a:buNone/>
            </a:pPr>
            <a:r>
              <a:rPr lang="en-US" sz="1200" dirty="0">
                <a:solidFill>
                  <a:schemeClr val="accent2">
                    <a:lumMod val="60000"/>
                    <a:lumOff val="40000"/>
                  </a:schemeClr>
                </a:solidFill>
                <a:effectLst/>
                <a:ea typeface="Times New Roman" panose="02020603050405020304" pitchFamily="18" charset="0"/>
              </a:rPr>
              <a:t>Cooney, J. W., </a:t>
            </a:r>
            <a:r>
              <a:rPr lang="en-US" sz="1200" dirty="0" err="1">
                <a:solidFill>
                  <a:schemeClr val="accent2">
                    <a:lumMod val="60000"/>
                    <a:lumOff val="40000"/>
                  </a:schemeClr>
                </a:solidFill>
                <a:effectLst/>
                <a:ea typeface="Times New Roman" panose="02020603050405020304" pitchFamily="18" charset="0"/>
              </a:rPr>
              <a:t>Bedka</a:t>
            </a:r>
            <a:r>
              <a:rPr lang="en-US" sz="1200" dirty="0">
                <a:solidFill>
                  <a:schemeClr val="accent2">
                    <a:lumMod val="60000"/>
                    <a:lumOff val="40000"/>
                  </a:schemeClr>
                </a:solidFill>
                <a:effectLst/>
                <a:ea typeface="Times New Roman" panose="02020603050405020304" pitchFamily="18" charset="0"/>
              </a:rPr>
              <a:t>, K. M., Bowman, K. P., </a:t>
            </a:r>
            <a:r>
              <a:rPr lang="en-US" sz="1200" dirty="0" err="1">
                <a:solidFill>
                  <a:schemeClr val="accent2">
                    <a:lumMod val="60000"/>
                    <a:lumOff val="40000"/>
                  </a:schemeClr>
                </a:solidFill>
                <a:effectLst/>
                <a:ea typeface="Times New Roman" panose="02020603050405020304" pitchFamily="18" charset="0"/>
              </a:rPr>
              <a:t>Khlopenkov</a:t>
            </a:r>
            <a:r>
              <a:rPr lang="en-US" sz="1200" dirty="0">
                <a:solidFill>
                  <a:schemeClr val="accent2">
                    <a:lumMod val="60000"/>
                    <a:lumOff val="40000"/>
                  </a:schemeClr>
                </a:solidFill>
                <a:effectLst/>
                <a:ea typeface="Times New Roman" panose="02020603050405020304" pitchFamily="18" charset="0"/>
              </a:rPr>
              <a:t>, K. V., &amp; </a:t>
            </a:r>
            <a:r>
              <a:rPr lang="en-US" sz="1200" dirty="0" err="1">
                <a:solidFill>
                  <a:schemeClr val="accent2">
                    <a:lumMod val="60000"/>
                    <a:lumOff val="40000"/>
                  </a:schemeClr>
                </a:solidFill>
                <a:effectLst/>
                <a:ea typeface="Times New Roman" panose="02020603050405020304" pitchFamily="18" charset="0"/>
              </a:rPr>
              <a:t>Itterly</a:t>
            </a:r>
            <a:r>
              <a:rPr lang="en-US" sz="1200" dirty="0">
                <a:solidFill>
                  <a:schemeClr val="accent2">
                    <a:lumMod val="60000"/>
                    <a:lumOff val="40000"/>
                  </a:schemeClr>
                </a:solidFill>
                <a:effectLst/>
                <a:ea typeface="Times New Roman" panose="02020603050405020304" pitchFamily="18" charset="0"/>
              </a:rPr>
              <a:t>, K., 2021: Comparing Tropopause-Penetrating Convection Identifications Derived from NEXRAD and GOES over the Contiguous United States. Journal of Geophysical Research: Atmospheres. </a:t>
            </a:r>
            <a:endParaRPr lang="en-US" sz="1200" dirty="0">
              <a:solidFill>
                <a:schemeClr val="accent2">
                  <a:lumMod val="60000"/>
                  <a:lumOff val="40000"/>
                </a:schemeClr>
              </a:solidFill>
              <a:ea typeface="Times New Roman" panose="02020603050405020304" pitchFamily="18" charset="0"/>
            </a:endParaRPr>
          </a:p>
          <a:p>
            <a:pPr marL="293688" indent="-293688">
              <a:buNone/>
            </a:pPr>
            <a:r>
              <a:rPr lang="en-US" sz="1200" dirty="0" err="1">
                <a:solidFill>
                  <a:schemeClr val="accent2">
                    <a:lumMod val="60000"/>
                    <a:lumOff val="40000"/>
                  </a:schemeClr>
                </a:solidFill>
                <a:effectLst/>
                <a:ea typeface="Times New Roman" panose="02020603050405020304" pitchFamily="18" charset="0"/>
              </a:rPr>
              <a:t>Khlopenkov</a:t>
            </a:r>
            <a:r>
              <a:rPr lang="en-US" sz="1200" dirty="0">
                <a:solidFill>
                  <a:schemeClr val="accent2">
                    <a:lumMod val="60000"/>
                    <a:lumOff val="40000"/>
                  </a:schemeClr>
                </a:solidFill>
                <a:effectLst/>
                <a:ea typeface="Times New Roman" panose="02020603050405020304" pitchFamily="18" charset="0"/>
              </a:rPr>
              <a:t>, K. V., </a:t>
            </a:r>
            <a:r>
              <a:rPr lang="en-US" sz="1200" dirty="0" err="1">
                <a:solidFill>
                  <a:schemeClr val="accent2">
                    <a:lumMod val="60000"/>
                    <a:lumOff val="40000"/>
                  </a:schemeClr>
                </a:solidFill>
                <a:effectLst/>
                <a:ea typeface="Times New Roman" panose="02020603050405020304" pitchFamily="18" charset="0"/>
              </a:rPr>
              <a:t>Bedka</a:t>
            </a:r>
            <a:r>
              <a:rPr lang="en-US" sz="1200" dirty="0">
                <a:solidFill>
                  <a:schemeClr val="accent2">
                    <a:lumMod val="60000"/>
                    <a:lumOff val="40000"/>
                  </a:schemeClr>
                </a:solidFill>
                <a:effectLst/>
                <a:ea typeface="Times New Roman" panose="02020603050405020304" pitchFamily="18" charset="0"/>
              </a:rPr>
              <a:t>, K. M., Cooney, J. W., &amp; </a:t>
            </a:r>
            <a:r>
              <a:rPr lang="en-US" sz="1200" dirty="0" err="1">
                <a:solidFill>
                  <a:schemeClr val="accent2">
                    <a:lumMod val="60000"/>
                    <a:lumOff val="40000"/>
                  </a:schemeClr>
                </a:solidFill>
                <a:effectLst/>
                <a:ea typeface="Times New Roman" panose="02020603050405020304" pitchFamily="18" charset="0"/>
              </a:rPr>
              <a:t>Itterly</a:t>
            </a:r>
            <a:r>
              <a:rPr lang="en-US" sz="1200" dirty="0">
                <a:solidFill>
                  <a:schemeClr val="accent2">
                    <a:lumMod val="60000"/>
                    <a:lumOff val="40000"/>
                  </a:schemeClr>
                </a:solidFill>
                <a:effectLst/>
                <a:ea typeface="Times New Roman" panose="02020603050405020304" pitchFamily="18" charset="0"/>
              </a:rPr>
              <a:t>, K., 2021: Recent advances in detection of overshooting cloud tops from longwave infrared satellite imagery. Journal of Geophysical Research: Atmospheres</a:t>
            </a:r>
          </a:p>
          <a:p>
            <a:pPr marL="293688" indent="-293688">
              <a:buNone/>
            </a:pPr>
            <a:r>
              <a:rPr lang="en-US" sz="1200" dirty="0">
                <a:solidFill>
                  <a:schemeClr val="accent2">
                    <a:lumMod val="60000"/>
                    <a:lumOff val="40000"/>
                  </a:schemeClr>
                </a:solidFill>
                <a:effectLst/>
                <a:ea typeface="Times New Roman" panose="02020603050405020304" pitchFamily="18" charset="0"/>
              </a:rPr>
              <a:t>Spencer, R. W., M. R. Howland, and D. A. </a:t>
            </a:r>
            <a:r>
              <a:rPr lang="en-US" sz="1200" dirty="0" err="1">
                <a:solidFill>
                  <a:schemeClr val="accent2">
                    <a:lumMod val="60000"/>
                    <a:lumOff val="40000"/>
                  </a:schemeClr>
                </a:solidFill>
                <a:effectLst/>
                <a:ea typeface="Times New Roman" panose="02020603050405020304" pitchFamily="18" charset="0"/>
              </a:rPr>
              <a:t>Santek</a:t>
            </a:r>
            <a:r>
              <a:rPr lang="en-US" sz="1200" dirty="0">
                <a:solidFill>
                  <a:schemeClr val="accent2">
                    <a:lumMod val="60000"/>
                    <a:lumOff val="40000"/>
                  </a:schemeClr>
                </a:solidFill>
                <a:effectLst/>
                <a:ea typeface="Times New Roman" panose="02020603050405020304" pitchFamily="18" charset="0"/>
              </a:rPr>
              <a:t>, 1987: Severe storm identification with satellite microwave radiometry: An initial investigation with Nimbus-7 SMMR data. Journal of Climate and Applied Meteorology, 26 (6), 749-754.</a:t>
            </a:r>
          </a:p>
          <a:p>
            <a:pPr marL="293688" indent="-293688">
              <a:buNone/>
            </a:pPr>
            <a:r>
              <a:rPr lang="en-US" sz="1200" dirty="0">
                <a:solidFill>
                  <a:schemeClr val="accent2">
                    <a:lumMod val="60000"/>
                    <a:lumOff val="40000"/>
                  </a:schemeClr>
                </a:solidFill>
                <a:effectLst/>
                <a:ea typeface="Times New Roman" panose="02020603050405020304" pitchFamily="18" charset="0"/>
              </a:rPr>
              <a:t>Upadhyaya, S. A., </a:t>
            </a:r>
            <a:r>
              <a:rPr lang="en-US" sz="1200" dirty="0" err="1">
                <a:solidFill>
                  <a:schemeClr val="accent2">
                    <a:lumMod val="60000"/>
                    <a:lumOff val="40000"/>
                  </a:schemeClr>
                </a:solidFill>
                <a:effectLst/>
                <a:ea typeface="Times New Roman" panose="02020603050405020304" pitchFamily="18" charset="0"/>
              </a:rPr>
              <a:t>Kirstetter</a:t>
            </a:r>
            <a:r>
              <a:rPr lang="en-US" sz="1200" dirty="0">
                <a:solidFill>
                  <a:schemeClr val="accent2">
                    <a:lumMod val="60000"/>
                    <a:lumOff val="40000"/>
                  </a:schemeClr>
                </a:solidFill>
                <a:effectLst/>
                <a:ea typeface="Times New Roman" panose="02020603050405020304" pitchFamily="18" charset="0"/>
              </a:rPr>
              <a:t>, P., Gourley, J. J., &amp; </a:t>
            </a:r>
            <a:r>
              <a:rPr lang="en-US" sz="1200" dirty="0" err="1">
                <a:solidFill>
                  <a:schemeClr val="accent2">
                    <a:lumMod val="60000"/>
                    <a:lumOff val="40000"/>
                  </a:schemeClr>
                </a:solidFill>
                <a:effectLst/>
                <a:ea typeface="Times New Roman" panose="02020603050405020304" pitchFamily="18" charset="0"/>
              </a:rPr>
              <a:t>Kuligowski</a:t>
            </a:r>
            <a:r>
              <a:rPr lang="en-US" sz="1200" dirty="0">
                <a:solidFill>
                  <a:schemeClr val="accent2">
                    <a:lumMod val="60000"/>
                    <a:lumOff val="40000"/>
                  </a:schemeClr>
                </a:solidFill>
                <a:effectLst/>
                <a:ea typeface="Times New Roman" panose="02020603050405020304" pitchFamily="18" charset="0"/>
              </a:rPr>
              <a:t>, R. J., 2020: On the Propagation of Satellite Precipitation Estimation Errors: From Passive Microwave to Infrared Estimates, Journal of Hydrometeorology, 21(6), 1367-1381. </a:t>
            </a:r>
          </a:p>
          <a:p>
            <a:endParaRPr lang="en-US" sz="1200" dirty="0">
              <a:solidFill>
                <a:schemeClr val="accent2">
                  <a:lumMod val="60000"/>
                  <a:lumOff val="40000"/>
                </a:schemeClr>
              </a:solidFill>
            </a:endParaRPr>
          </a:p>
        </p:txBody>
      </p:sp>
      <p:sp>
        <p:nvSpPr>
          <p:cNvPr id="8" name="TextBox 7">
            <a:extLst>
              <a:ext uri="{FF2B5EF4-FFF2-40B4-BE49-F238E27FC236}">
                <a16:creationId xmlns:a16="http://schemas.microsoft.com/office/drawing/2014/main" id="{9EED4FCE-90A1-83E3-3859-89E139EE2EC7}"/>
              </a:ext>
            </a:extLst>
          </p:cNvPr>
          <p:cNvSpPr txBox="1"/>
          <p:nvPr/>
        </p:nvSpPr>
        <p:spPr>
          <a:xfrm>
            <a:off x="116680" y="192782"/>
            <a:ext cx="6096000" cy="461665"/>
          </a:xfrm>
          <a:prstGeom prst="rect">
            <a:avLst/>
          </a:prstGeom>
          <a:noFill/>
        </p:spPr>
        <p:txBody>
          <a:bodyPr wrap="square">
            <a:spAutoFit/>
          </a:bodyPr>
          <a:lstStyle/>
          <a:p>
            <a:r>
              <a:rPr lang="en-US" sz="2400" dirty="0">
                <a:solidFill>
                  <a:schemeClr val="accent1">
                    <a:lumMod val="60000"/>
                    <a:lumOff val="40000"/>
                  </a:schemeClr>
                </a:solidFill>
                <a:latin typeface="Trebuchet MS" panose="020B0703020202090204" pitchFamily="34" charset="0"/>
              </a:rPr>
              <a:t>References</a:t>
            </a:r>
          </a:p>
        </p:txBody>
      </p:sp>
      <p:sp>
        <p:nvSpPr>
          <p:cNvPr id="3" name="Date Placeholder 2">
            <a:extLst>
              <a:ext uri="{FF2B5EF4-FFF2-40B4-BE49-F238E27FC236}">
                <a16:creationId xmlns:a16="http://schemas.microsoft.com/office/drawing/2014/main" id="{58F1B4A1-2413-8905-B365-0840E5050516}"/>
              </a:ext>
            </a:extLst>
          </p:cNvPr>
          <p:cNvSpPr>
            <a:spLocks noGrp="1"/>
          </p:cNvSpPr>
          <p:nvPr>
            <p:ph type="dt" sz="half" idx="10"/>
          </p:nvPr>
        </p:nvSpPr>
        <p:spPr/>
        <p:txBody>
          <a:bodyPr/>
          <a:lstStyle/>
          <a:p>
            <a:r>
              <a:rPr lang="en-US"/>
              <a:t>October 9, 2023</a:t>
            </a:r>
          </a:p>
        </p:txBody>
      </p:sp>
      <p:sp>
        <p:nvSpPr>
          <p:cNvPr id="4" name="Footer Placeholder 3">
            <a:extLst>
              <a:ext uri="{FF2B5EF4-FFF2-40B4-BE49-F238E27FC236}">
                <a16:creationId xmlns:a16="http://schemas.microsoft.com/office/drawing/2014/main" id="{04AC7FE0-9C3E-ABCA-DA11-7F5E611B518E}"/>
              </a:ext>
            </a:extLst>
          </p:cNvPr>
          <p:cNvSpPr>
            <a:spLocks noGrp="1"/>
          </p:cNvSpPr>
          <p:nvPr>
            <p:ph type="ftr" sz="quarter" idx="11"/>
          </p:nvPr>
        </p:nvSpPr>
        <p:spPr/>
        <p:txBody>
          <a:bodyPr/>
          <a:lstStyle/>
          <a:p>
            <a:r>
              <a:rPr lang="en-US"/>
              <a:t>UW-Madison Dept. of Atmospheric and Oceanic Sciences</a:t>
            </a:r>
          </a:p>
        </p:txBody>
      </p:sp>
      <p:sp>
        <p:nvSpPr>
          <p:cNvPr id="5" name="Slide Number Placeholder 4">
            <a:extLst>
              <a:ext uri="{FF2B5EF4-FFF2-40B4-BE49-F238E27FC236}">
                <a16:creationId xmlns:a16="http://schemas.microsoft.com/office/drawing/2014/main" id="{A778AC99-7169-FCCE-8B6E-0278902D71C6}"/>
              </a:ext>
            </a:extLst>
          </p:cNvPr>
          <p:cNvSpPr>
            <a:spLocks noGrp="1"/>
          </p:cNvSpPr>
          <p:nvPr>
            <p:ph type="sldNum" sz="quarter" idx="12"/>
          </p:nvPr>
        </p:nvSpPr>
        <p:spPr/>
        <p:txBody>
          <a:bodyPr/>
          <a:lstStyle/>
          <a:p>
            <a:fld id="{45E18AF6-186B-1D40-A296-AFE0A62F31FD}" type="slidenum">
              <a:rPr lang="en-US" smtClean="0"/>
              <a:t>36</a:t>
            </a:fld>
            <a:endParaRPr lang="en-US"/>
          </a:p>
        </p:txBody>
      </p:sp>
    </p:spTree>
    <p:extLst>
      <p:ext uri="{BB962C8B-B14F-4D97-AF65-F5344CB8AC3E}">
        <p14:creationId xmlns:p14="http://schemas.microsoft.com/office/powerpoint/2010/main" val="2572155735"/>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1337</TotalTime>
  <Words>5700</Words>
  <Application>Microsoft Macintosh PowerPoint</Application>
  <PresentationFormat>Widescreen</PresentationFormat>
  <Paragraphs>417</Paragraphs>
  <Slides>37</Slides>
  <Notes>24</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Angsana New</vt:lpstr>
      <vt:lpstr>Arial</vt:lpstr>
      <vt:lpstr>Calibri</vt:lpstr>
      <vt:lpstr>Calibri Light</vt:lpstr>
      <vt:lpstr>Times New Roman</vt:lpstr>
      <vt:lpstr>Trebuchet MS</vt:lpstr>
      <vt:lpstr>Office Theme</vt:lpstr>
      <vt:lpstr>Severe Hail Challenges, Detection, and Climatologies</vt:lpstr>
      <vt:lpstr>Allow me to introduce . . . NASA Earth Science</vt:lpstr>
      <vt:lpstr>Allow me to introduce . . . myself! </vt:lpstr>
      <vt:lpstr>Severe Hail:</vt:lpstr>
      <vt:lpstr>Severe Hail:</vt:lpstr>
      <vt:lpstr>Severe Hail:</vt:lpstr>
      <vt:lpstr>Observing Hail</vt:lpstr>
      <vt:lpstr>Observing Hail</vt:lpstr>
      <vt:lpstr>Observing Hail</vt:lpstr>
      <vt:lpstr>Observing Hail</vt:lpstr>
      <vt:lpstr>What makes a storm?</vt:lpstr>
      <vt:lpstr>What makes a storm?</vt:lpstr>
      <vt:lpstr>What makes a storm?</vt:lpstr>
      <vt:lpstr>What makes a storm?</vt:lpstr>
      <vt:lpstr>Geostationary Visible and IR: Cloud top structure</vt:lpstr>
      <vt:lpstr>Geostationary Visible and IR: Cloud top structure</vt:lpstr>
      <vt:lpstr>Geostationary Visible and IR: Cloud top structure</vt:lpstr>
      <vt:lpstr>Thunderstorm Electrification: Lightning</vt:lpstr>
      <vt:lpstr>Thunderstorm Electrification: Lightning</vt:lpstr>
      <vt:lpstr>Geostationary Lightning Mapping</vt:lpstr>
      <vt:lpstr>Precipitation Characteristics: Passive Microwave</vt:lpstr>
      <vt:lpstr>Precipitation Characteristics: Passive Microwave</vt:lpstr>
      <vt:lpstr>Precipitation Characteristics: Passive Microwave</vt:lpstr>
      <vt:lpstr>Precipitation Characteristics: Passive Microwave</vt:lpstr>
      <vt:lpstr>Climatology of Hail in the TRMM Domain</vt:lpstr>
      <vt:lpstr>Climatology of Hail in the GPM Domain</vt:lpstr>
      <vt:lpstr>Climatology Combination</vt:lpstr>
      <vt:lpstr>Climatology Notes</vt:lpstr>
      <vt:lpstr>Hail Surface Damage</vt:lpstr>
      <vt:lpstr>Hail Surface Damage</vt:lpstr>
      <vt:lpstr>PowerPoint Presentation</vt:lpstr>
      <vt:lpstr>PowerPoint Presentation</vt:lpstr>
      <vt:lpstr>PowerPoint Presentation</vt:lpstr>
      <vt:lpstr>Data Access</vt:lpstr>
      <vt:lpstr>Opportunities for Students</vt:lpstr>
      <vt:lpstr>Thank you, UNCW!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Storm Chasing from Space Detecting severe weather phenomena from satellite platforms</dc:title>
  <dc:creator>Bang, Sarah D. (MSFC-ST11)</dc:creator>
  <cp:lastModifiedBy>Bang, Sarah D. (MSFC-ST11)</cp:lastModifiedBy>
  <cp:revision>9</cp:revision>
  <dcterms:created xsi:type="dcterms:W3CDTF">2023-11-08T16:52:30Z</dcterms:created>
  <dcterms:modified xsi:type="dcterms:W3CDTF">2023-11-09T15:23:33Z</dcterms:modified>
</cp:coreProperties>
</file>