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718" r:id="rId5"/>
    <p:sldMasterId id="2147483648" r:id="rId6"/>
  </p:sldMasterIdLst>
  <p:notesMasterIdLst>
    <p:notesMasterId r:id="rId49"/>
  </p:notesMasterIdLst>
  <p:handoutMasterIdLst>
    <p:handoutMasterId r:id="rId50"/>
  </p:handoutMasterIdLst>
  <p:sldIdLst>
    <p:sldId id="38415" r:id="rId7"/>
    <p:sldId id="38417" r:id="rId8"/>
    <p:sldId id="38418" r:id="rId9"/>
    <p:sldId id="38423" r:id="rId10"/>
    <p:sldId id="38424" r:id="rId11"/>
    <p:sldId id="38421" r:id="rId12"/>
    <p:sldId id="38422" r:id="rId13"/>
    <p:sldId id="38447" r:id="rId14"/>
    <p:sldId id="38446" r:id="rId15"/>
    <p:sldId id="38445" r:id="rId16"/>
    <p:sldId id="38425" r:id="rId17"/>
    <p:sldId id="38426" r:id="rId18"/>
    <p:sldId id="38427" r:id="rId19"/>
    <p:sldId id="38428" r:id="rId20"/>
    <p:sldId id="38429" r:id="rId21"/>
    <p:sldId id="38434" r:id="rId22"/>
    <p:sldId id="38430" r:id="rId23"/>
    <p:sldId id="38435" r:id="rId24"/>
    <p:sldId id="38436" r:id="rId25"/>
    <p:sldId id="38404" r:id="rId26"/>
    <p:sldId id="38437" r:id="rId27"/>
    <p:sldId id="38438" r:id="rId28"/>
    <p:sldId id="38441" r:id="rId29"/>
    <p:sldId id="38442" r:id="rId30"/>
    <p:sldId id="38443" r:id="rId31"/>
    <p:sldId id="38449" r:id="rId32"/>
    <p:sldId id="38448" r:id="rId33"/>
    <p:sldId id="38432" r:id="rId34"/>
    <p:sldId id="38450" r:id="rId35"/>
    <p:sldId id="38444" r:id="rId36"/>
    <p:sldId id="38433" r:id="rId37"/>
    <p:sldId id="38451" r:id="rId38"/>
    <p:sldId id="38413" r:id="rId39"/>
    <p:sldId id="38452" r:id="rId40"/>
    <p:sldId id="16012" r:id="rId41"/>
    <p:sldId id="38396" r:id="rId42"/>
    <p:sldId id="16036" r:id="rId43"/>
    <p:sldId id="37412" r:id="rId44"/>
    <p:sldId id="16035" r:id="rId45"/>
    <p:sldId id="16034" r:id="rId46"/>
    <p:sldId id="16033" r:id="rId47"/>
    <p:sldId id="1602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51FF10-E376-D887-6EAF-FE0DC44883FF}" name="Mcphee, Jancy C. (JSC-SA2)[IPA]" initials="M(" userId="S::jmcphee@ndc.nasa.gov::d21205f3-2080-4501-ac6e-a90ee0724637" providerId="AD"/>
  <p188:author id="{F5B9DFB9-97A3-FAFB-2736-ED73DA3F7012}" name="Vessey, Brandon (JSC-SD211)" initials="V(" userId="S::wvessey@ndc.nasa.gov::199fee78-10aa-4049-aab6-7a2a2867682c" providerId="AD"/>
  <p188:author id="{A7E195CF-CAAB-DE02-32DC-556839154A2F}" name="Kumar, Mohi (JSC-AD941)[NCS]" initials="K(" userId="S::mkumar5@ndc.nasa.gov::7c54ca13-e35f-4bd1-954f-c7eb04382560" providerId="AD"/>
  <p188:author id="{D06B15E7-D511-DE00-AE07-36C08D50F8D2}" name="Goetchius, Elizabeth (JSC-SD)[KBR Wyle Services, LLC]" initials="GE(SWSL" userId="S::eredd@ndc.nasa.gov::6a85ab41-bb07-42c3-8ad2-ab128abbe22c" providerId="AD"/>
  <p188:author id="{24B7C3E7-DEC6-8771-2334-248A40F4D5B7}" name="Suzanne Mccollum" initials="SM" userId="S::smccollu@ndc.nasa.gov::bcea6a2d-2933-43c0-9ac9-62bd9d01b5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llins, Cynthia" initials="CsC" lastIdx="1" clrIdx="0">
    <p:extLst>
      <p:ext uri="{19B8F6BF-5375-455C-9EA6-DF929625EA0E}">
        <p15:presenceInfo xmlns:p15="http://schemas.microsoft.com/office/powerpoint/2012/main" userId="Collins, Cynthia" providerId="None"/>
      </p:ext>
    </p:extLst>
  </p:cmAuthor>
  <p:cmAuthor id="2" name="Hanley, Susan L. (JSC-SD2)[WYLE LABORATORIES, INC.]" initials="HSL(LI" lastIdx="6" clrIdx="1">
    <p:extLst>
      <p:ext uri="{19B8F6BF-5375-455C-9EA6-DF929625EA0E}">
        <p15:presenceInfo xmlns:p15="http://schemas.microsoft.com/office/powerpoint/2012/main" userId="S::shanley@ndc.nasa.gov::894e12aa-4af5-4e4a-a491-05e0f8f93cb4" providerId="AD"/>
      </p:ext>
    </p:extLst>
  </p:cmAuthor>
  <p:cmAuthor id="3" name="lsarmien" initials="Laura" lastIdx="2" clrIdx="2">
    <p:extLst>
      <p:ext uri="{19B8F6BF-5375-455C-9EA6-DF929625EA0E}">
        <p15:presenceInfo xmlns:p15="http://schemas.microsoft.com/office/powerpoint/2012/main" userId="lsarmien" providerId="None"/>
      </p:ext>
    </p:extLst>
  </p:cmAuthor>
  <p:cmAuthor id="4" name="Sandoz, Gwenn R. (JSC-SD2)[KBR Wyle Services, LLC]" initials="SGR(SWSL" lastIdx="6" clrIdx="3">
    <p:extLst>
      <p:ext uri="{19B8F6BF-5375-455C-9EA6-DF929625EA0E}">
        <p15:presenceInfo xmlns:p15="http://schemas.microsoft.com/office/powerpoint/2012/main" userId="S::gsandoz@ndc.nasa.gov::cbbe3811-207c-4588-a976-8dc9bfd62ff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A8C"/>
    <a:srgbClr val="002A43"/>
    <a:srgbClr val="023A55"/>
    <a:srgbClr val="0000CC"/>
    <a:srgbClr val="90BED5"/>
    <a:srgbClr val="00205C"/>
    <a:srgbClr val="265180"/>
    <a:srgbClr val="6198BF"/>
    <a:srgbClr val="6097BE"/>
    <a:srgbClr val="0028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D5C21-49E6-4D42-96AF-4934A5BFAC2D}" v="33" dt="2023-11-09T20:24:54.313"/>
    <p1510:client id="{16C58BB6-6B10-498F-984B-5CBE801FD878}" v="9" dt="2023-11-09T18:31:10.259"/>
    <p1510:client id="{19C71DAF-8351-4221-8291-502B803E0028}" v="26" dt="2023-11-09T19:05:43.815"/>
    <p1510:client id="{32FF1406-7FAB-411B-A99C-D710E2FCF570}" v="9" dt="2023-11-09T19:19:05.077"/>
    <p1510:client id="{46486580-A36C-4DD1-8DDB-61E19D0D4541}" v="6" dt="2023-11-09T17:19:21.689"/>
    <p1510:client id="{4A68E448-E785-4E45-BC9C-03A8BFFB571D}" v="5" dt="2023-11-09T20:19:20.912"/>
    <p1510:client id="{4C66FFFD-DD09-4CCE-86E8-45999C32E759}" v="10" dt="2023-11-08T23:20:30.670"/>
    <p1510:client id="{55CABFFE-4ED6-4728-B9B9-4677EBF61AFC}" v="516" dt="2023-11-09T04:28:33.117"/>
    <p1510:client id="{65C92289-AE5D-4E53-8D57-062AB75E96C8}" v="1" dt="2023-11-08T21:48:47.519"/>
    <p1510:client id="{78C99F4B-EA7C-5EF0-3C15-ADE14B13985C}" v="141" dt="2023-11-08T23:25:59.032"/>
    <p1510:client id="{82EA0598-70AA-4FDD-80BE-DC6972962967}" v="1095" dt="2023-11-09T17:49:55.026"/>
    <p1510:client id="{8EC60148-732F-4932-A07F-0C904013D1B1}" v="751" dt="2023-11-09T16:29:00.968"/>
    <p1510:client id="{9137A88C-6B39-4DF9-B2CC-6727B49702E4}" v="47" dt="2023-11-09T15:13:59.874"/>
    <p1510:client id="{98FB3EC0-687A-494C-8873-06D787134BBF}" v="9" dt="2023-11-09T16:38:12.331"/>
    <p1510:client id="{ABD92E59-3B97-4536-8473-B06917B5C0E4}" v="6" dt="2023-11-09T15:41:04.112"/>
    <p1510:client id="{B05D35DF-30A5-43EE-AB8B-BE0FFCEEFEC6}" v="3644" dt="2023-11-09T03:40:19.588"/>
    <p1510:client id="{B2D8AAF0-FA8E-41DA-AF4A-A47E75075D93}" v="4" dt="2023-11-09T16:20:07.951"/>
    <p1510:client id="{BE50A46F-E4CC-4CF2-86C7-621FCD72DFEC}" v="204" dt="2023-11-09T18:13:38.393"/>
    <p1510:client id="{CB2370BD-5BBE-4B62-BEDB-7687ADC12F51}" v="532" vWet="533" dt="2023-11-09T20:11:01.492"/>
    <p1510:client id="{D3DD8E95-3808-4427-867B-FF6FB0CD1AB1}" v="11" dt="2023-11-09T17:24:40.065"/>
    <p1510:client id="{D5D77C4C-64A5-4202-A0C5-B851AEEC9CB7}" v="684" dt="2023-11-09T15:30:48.079"/>
    <p1510:client id="{D8EAC3FF-448F-4078-B500-92A125DD9ECD}" v="1" dt="2023-11-09T17:13:38.280"/>
    <p1510:client id="{E352D1C7-8124-47EF-9730-A0786A4BF6CB}" v="448" dt="2023-11-09T19:59:18.437"/>
    <p1510:client id="{EC2061C3-74B0-421C-9F47-7E73D9A71482}" v="1" dt="2023-11-09T13:52:59.676"/>
    <p1510:client id="{F28F3C53-B355-4BBB-95BB-B37A779F5746}" v="449" dt="2023-11-09T05:30:15.764"/>
    <p1510:client id="{FE8C36B4-052A-456A-A0C2-3E3A51A8EFA7}" v="283" dt="2023-11-09T16:27:17.1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4A41C9-3942-4586-BBDF-86FA45855A5C}" type="datetimeFigureOut">
              <a:rPr lang="en-US" smtClean="0"/>
              <a:t>11/9/2023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460DB3-A599-495D-AFFF-20C2926BF442}" type="slidenum">
              <a:rPr lang="en-US" smtClean="0"/>
              <a:t>‹#›</a:t>
            </a:fld>
            <a:endParaRPr lang="en-US"/>
          </a:p>
        </p:txBody>
      </p:sp>
    </p:spTree>
    <p:extLst>
      <p:ext uri="{BB962C8B-B14F-4D97-AF65-F5344CB8AC3E}">
        <p14:creationId xmlns:p14="http://schemas.microsoft.com/office/powerpoint/2010/main" val="305963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26F272-9F1F-4C6C-BC57-87D54B9E1B77}" type="datetimeFigureOut">
              <a:rPr lang="en-US" smtClean="0"/>
              <a:t>11/9/2023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C5613-C4D7-4A63-985A-466D328A6E73}" type="slidenum">
              <a:rPr lang="en-US" smtClean="0"/>
              <a:t>‹#›</a:t>
            </a:fld>
            <a:endParaRPr lang="en-US"/>
          </a:p>
        </p:txBody>
      </p:sp>
    </p:spTree>
    <p:extLst>
      <p:ext uri="{BB962C8B-B14F-4D97-AF65-F5344CB8AC3E}">
        <p14:creationId xmlns:p14="http://schemas.microsoft.com/office/powerpoint/2010/main" val="2002365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1" indent="-285750">
              <a:lnSpc>
                <a:spcPct val="90000"/>
              </a:lnSpc>
              <a:spcBef>
                <a:spcPct val="0"/>
              </a:spcBef>
              <a:spcAft>
                <a:spcPct val="15000"/>
              </a:spcAft>
              <a:buFont typeface="Arial,Sans-Serif"/>
              <a:buChar char="•"/>
            </a:pPr>
            <a:r>
              <a:rPr lang="en-US"/>
              <a:t>Assuming crew of 4 over 6 months, inflight avg: 215 hrs. (though, has been as high as 375 hrs. in on increment in the past)</a:t>
            </a:r>
          </a:p>
          <a:p>
            <a:pPr marL="742950" lvl="2" indent="-285750">
              <a:lnSpc>
                <a:spcPct val="90000"/>
              </a:lnSpc>
              <a:spcBef>
                <a:spcPct val="0"/>
              </a:spcBef>
              <a:spcAft>
                <a:spcPct val="15000"/>
              </a:spcAft>
              <a:buFont typeface="Arial,Sans-Serif"/>
              <a:buChar char="•"/>
            </a:pPr>
            <a:r>
              <a:rPr lang="en-US"/>
              <a:t>375 hours = 47 workdays per 180 days</a:t>
            </a:r>
            <a:endParaRPr lang="en-US">
              <a:cs typeface="Calibri"/>
            </a:endParaRPr>
          </a:p>
          <a:p>
            <a:pPr marL="742950" lvl="2" indent="-285750">
              <a:lnSpc>
                <a:spcPct val="90000"/>
              </a:lnSpc>
              <a:spcBef>
                <a:spcPct val="0"/>
              </a:spcBef>
              <a:spcAft>
                <a:spcPct val="15000"/>
              </a:spcAft>
              <a:buFont typeface="Arial,Sans-Serif"/>
              <a:buChar char="•"/>
            </a:pPr>
            <a:r>
              <a:rPr lang="en-US">
                <a:cs typeface="Calibri"/>
              </a:rPr>
              <a:t>Total crew time variable with crew size</a:t>
            </a:r>
          </a:p>
          <a:p>
            <a:pPr marL="285750" lvl="1" indent="-285750">
              <a:lnSpc>
                <a:spcPct val="90000"/>
              </a:lnSpc>
              <a:spcBef>
                <a:spcPct val="0"/>
              </a:spcBef>
              <a:spcAft>
                <a:spcPct val="15000"/>
              </a:spcAft>
              <a:buFont typeface="Arial,Sans-Serif"/>
              <a:buChar char="•"/>
            </a:pPr>
            <a:r>
              <a:rPr lang="en-US">
                <a:cs typeface="Calibri"/>
              </a:rPr>
              <a:t>Inflight w/o CIPHER does not include IP research</a:t>
            </a:r>
          </a:p>
          <a:p>
            <a:pPr marL="285750" lvl="1" indent="-285750">
              <a:lnSpc>
                <a:spcPct val="90000"/>
              </a:lnSpc>
              <a:spcBef>
                <a:spcPct val="0"/>
              </a:spcBef>
              <a:spcAft>
                <a:spcPct val="15000"/>
              </a:spcAft>
              <a:buFont typeface="Arial,Sans-Serif"/>
              <a:buChar char="•"/>
            </a:pPr>
            <a:r>
              <a:rPr lang="en-US"/>
              <a:t>Current individual crew time given for sample context – team working more accurate estimations for CLD</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19869-F46D-4084-93DB-DDE3422D3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214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Want ISS capabilities at minimum for data transfer</a:t>
            </a:r>
          </a:p>
          <a:p>
            <a:r>
              <a:rPr lang="en-US"/>
              <a:t>Downlink: (ISS Example: Ku-Band nominally set to its minimum of 1 Mbps down, can be up to 259 Mbps when dumping data if bandwidth available on downlink)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19869-F46D-4084-93DB-DDE3422D3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80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71550" lvl="1" indent="-514350">
              <a:lnSpc>
                <a:spcPct val="100000"/>
              </a:lnSpc>
              <a:buFont typeface="+mj-lt"/>
              <a:buAutoNum type="arabicPeriod"/>
            </a:pPr>
            <a:r>
              <a:rPr lang="en-US" sz="2000">
                <a:solidFill>
                  <a:schemeClr val="bg1"/>
                </a:solidFill>
                <a:latin typeface="Arial" panose="020B0604020202020204" pitchFamily="34" charset="0"/>
                <a:cs typeface="Arial" panose="020B0604020202020204" pitchFamily="34" charset="0"/>
              </a:rPr>
              <a:t>Vehicle should be capable of collecting CHP Data from diverse instruments or “sensors” that may mature over time (environmental, medical, Behavioral Performance, Countermeasures)</a:t>
            </a:r>
          </a:p>
          <a:p>
            <a:pPr marL="971550" lvl="1" indent="-514350">
              <a:lnSpc>
                <a:spcPct val="100000"/>
              </a:lnSpc>
              <a:buFont typeface="+mj-lt"/>
              <a:buAutoNum type="arabicPeriod"/>
            </a:pPr>
            <a:r>
              <a:rPr lang="en-US" sz="2000">
                <a:solidFill>
                  <a:schemeClr val="bg1"/>
                </a:solidFill>
                <a:latin typeface="Arial" panose="020B0604020202020204" pitchFamily="34" charset="0"/>
                <a:cs typeface="Arial" panose="020B0604020202020204" pitchFamily="34" charset="0"/>
              </a:rPr>
              <a:t>Vehicle should be capable of collecting CHP related data from other vehicle systems such as ECLS (as opposed to developing CHP unique capabilities) and performing data analytics.</a:t>
            </a:r>
          </a:p>
          <a:p>
            <a:pPr marL="971550" lvl="1" indent="-514350">
              <a:lnSpc>
                <a:spcPct val="100000"/>
              </a:lnSpc>
              <a:buFont typeface="+mj-lt"/>
              <a:buAutoNum type="arabicPeriod"/>
            </a:pPr>
            <a:r>
              <a:rPr lang="en-US" sz="2000">
                <a:solidFill>
                  <a:schemeClr val="bg1"/>
                </a:solidFill>
                <a:latin typeface="Arial" panose="020B0604020202020204" pitchFamily="34" charset="0"/>
                <a:cs typeface="Arial" panose="020B0604020202020204" pitchFamily="34" charset="0"/>
              </a:rPr>
              <a:t>Vehicle should be capable of Managing all data for Crew Health and Performance purposes (i.e. vehicle should store, route and combine data such that it supports CHP decision making by the crew and ground personnel and allows (i.e. situationally relevant data should be routed to who needs it, when they need it and how they need to see it to support decision making)</a:t>
            </a:r>
          </a:p>
          <a:p>
            <a:pPr marL="1428750" lvl="2" indent="-514350">
              <a:buFont typeface="+mj-lt"/>
              <a:buAutoNum type="arabicPeriod"/>
            </a:pPr>
            <a:r>
              <a:rPr lang="en-US" sz="2000">
                <a:solidFill>
                  <a:schemeClr val="bg1"/>
                </a:solidFill>
                <a:latin typeface="Arial" panose="020B0604020202020204" pitchFamily="34" charset="0"/>
                <a:cs typeface="Arial" panose="020B0604020202020204" pitchFamily="34" charset="0"/>
              </a:rPr>
              <a:t>Enabling the crew to work more and more autonomously is an exploration objective, however, it could result in cost (reduced ground support) for commercial companies.</a:t>
            </a:r>
          </a:p>
          <a:p>
            <a:pPr marL="971550" lvl="1" indent="-514350">
              <a:lnSpc>
                <a:spcPct val="100000"/>
              </a:lnSpc>
              <a:buFont typeface="+mj-lt"/>
              <a:buAutoNum type="arabicPeriod"/>
            </a:pPr>
            <a:r>
              <a:rPr lang="en-US" sz="2000">
                <a:solidFill>
                  <a:schemeClr val="bg1"/>
                </a:solidFill>
                <a:latin typeface="Arial" panose="020B0604020202020204" pitchFamily="34" charset="0"/>
                <a:cs typeface="Arial" panose="020B0604020202020204" pitchFamily="34" charset="0"/>
              </a:rPr>
              <a:t>The vehicle should support continuity of care for the crew across all mission phases and vehicle thresholds</a:t>
            </a:r>
          </a:p>
          <a:p>
            <a:pPr marL="1428750" lvl="2" indent="-514350">
              <a:buFont typeface="+mj-lt"/>
              <a:buAutoNum type="arabicPeriod"/>
            </a:pPr>
            <a:r>
              <a:rPr lang="en-US" sz="2000">
                <a:solidFill>
                  <a:schemeClr val="bg1"/>
                </a:solidFill>
                <a:latin typeface="Arial" panose="020B0604020202020204" pitchFamily="34" charset="0"/>
                <a:cs typeface="Arial" panose="020B0604020202020204" pitchFamily="34" charset="0"/>
              </a:rPr>
              <a:t>Make the CHP hardware, software, data, planning and activities as similar as possible across the mission to eliminate mistakes, reduce confusion and minimize preflight training</a:t>
            </a:r>
          </a:p>
          <a:p>
            <a:pPr marL="342900" marR="0" lvl="0" indent="-342900" algn="l" defTabSz="914400" rtl="0" eaLnBrk="1" fontAlgn="auto" latinLnBrk="0" hangingPunct="1">
              <a:spcBef>
                <a:spcPts val="0"/>
              </a:spcBef>
              <a:buClrTx/>
              <a:buSzTx/>
              <a:buFont typeface="Wingdings" panose="05000000000000000000" pitchFamily="2" charset="2"/>
              <a:buChar char="Ø"/>
              <a:tabLst/>
              <a:defRPr/>
            </a:pPr>
            <a:endParaRPr lang="en-US" sz="2000" b="0" i="0" u="none" strike="noStrike" kern="1200" cap="none" spc="0" normalizeH="0" baseline="0" noProof="0">
              <a:ln>
                <a:noFill/>
              </a:ln>
              <a:solidFill>
                <a:schemeClr val="bg1"/>
              </a:solidFill>
              <a:effectLst/>
              <a:highlight>
                <a:srgbClr val="800000"/>
              </a:highlight>
              <a:uLnTx/>
              <a:uFillTx/>
              <a:latin typeface="Calibri" panose="020F0502020204030204"/>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endParaRPr kumimoji="0" lang="en-US" sz="2400" b="0" i="0" u="none" strike="noStrike" kern="1200" cap="none" spc="0" normalizeH="0" baseline="0" noProof="0">
              <a:ln>
                <a:noFill/>
              </a:ln>
              <a:solidFill>
                <a:schemeClr val="bg1"/>
              </a:solidFill>
              <a:effectLst/>
              <a:uLnTx/>
              <a:uFillTx/>
              <a:latin typeface="Calibri" panose="020F0502020204030204"/>
              <a:ea typeface="+mn-ea"/>
              <a:cs typeface="+mn-cs"/>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endParaRPr lang="en-US" sz="2400" b="0" i="0" u="none" strike="noStrike" kern="1200" cap="none" spc="0" normalizeH="0" baseline="0" noProof="0">
              <a:ln>
                <a:noFill/>
              </a:ln>
              <a:solidFill>
                <a:schemeClr val="bg1"/>
              </a:solidFill>
              <a:effectLst/>
              <a:uLnTx/>
              <a:uFillTx/>
              <a:latin typeface="Calibri" panose="020F0502020204030204"/>
              <a:cs typeface="Calibri" panose="020F0502020204030204"/>
            </a:endParaRPr>
          </a:p>
          <a:p>
            <a:pPr marL="57150" marR="0" lvl="0" algn="l" defTabSz="914400" rtl="0" eaLnBrk="1" fontAlgn="auto" latinLnBrk="0" hangingPunct="1">
              <a:lnSpc>
                <a:spcPct val="90000"/>
              </a:lnSpc>
              <a:spcBef>
                <a:spcPts val="0"/>
              </a:spcBef>
              <a:spcAft>
                <a:spcPts val="600"/>
              </a:spcAft>
              <a:buClrTx/>
              <a:buSzTx/>
              <a:tabLst/>
              <a:defRPr/>
            </a:pPr>
            <a:endParaRPr lang="en-US" sz="1800" b="0" i="0" u="none" strike="noStrike" kern="1200" cap="none" spc="0" normalizeH="0" baseline="0" noProof="0">
              <a:ln>
                <a:noFill/>
              </a:ln>
              <a:solidFill>
                <a:schemeClr val="bg1"/>
              </a:solidFill>
              <a:effectLst/>
              <a:uLnTx/>
              <a:uFillTx/>
              <a:latin typeface="Calibri" panose="020F0502020204030204"/>
              <a:cs typeface="Calibri" panose="020F0502020204030204"/>
            </a:endParaRPr>
          </a:p>
          <a:p>
            <a:pPr marL="285750" indent="-228600">
              <a:lnSpc>
                <a:spcPct val="90000"/>
              </a:lnSpc>
              <a:spcAft>
                <a:spcPts val="600"/>
              </a:spcAft>
              <a:buFont typeface="Arial" panose="020B0604020202020204" pitchFamily="34" charset="0"/>
              <a:buChar char="•"/>
              <a:defRPr/>
            </a:pPr>
            <a:endParaRPr lang="en-US">
              <a:solidFill>
                <a:schemeClr val="bg1"/>
              </a:solidFill>
              <a:latin typeface="Calibri" panose="020F0502020204030204"/>
              <a:cs typeface="Calibri" panose="020F0502020204030204"/>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19869-F46D-4084-93DB-DDE3422D3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25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Average volume of stowage in 2 HRP racks = 0.911 m^3 (~30% of the space)</a:t>
            </a:r>
          </a:p>
          <a:p>
            <a:r>
              <a:rPr lang="en-US"/>
              <a:t>Average volume of stowage outside the racks = 0.8 m^3</a:t>
            </a:r>
          </a:p>
          <a:p>
            <a:r>
              <a:rPr lang="en-US"/>
              <a:t>Total: 1.7 m^3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highlight>
                  <a:srgbClr val="800000"/>
                </a:highlight>
                <a:uLnTx/>
                <a:uFillTx/>
                <a:latin typeface="+mn-lt"/>
                <a:ea typeface="+mn-ea"/>
                <a:cs typeface="+mn-cs"/>
              </a:rPr>
              <a:t>Volume does not include rack experiment hardware</a:t>
            </a:r>
          </a:p>
          <a:p>
            <a:endParaRPr lang="en-US"/>
          </a:p>
          <a:p>
            <a:r>
              <a:rPr lang="en-US"/>
              <a:t>Ambient storage is actual inflight stowage for those racks from Inc 61/62-65.</a:t>
            </a:r>
          </a:p>
          <a:p>
            <a:r>
              <a:rPr lang="en-US"/>
              <a:t>Conditioned storage only includes volume of samples, NOT packing material</a:t>
            </a:r>
          </a:p>
          <a:p>
            <a:r>
              <a:rPr lang="en-US"/>
              <a:t>Max for conditioned storage would be doubled if returns are only once a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19869-F46D-4084-93DB-DDE3422D3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1264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Masses are actual average per Increment from ISS Inc 61/62-65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19869-F46D-4084-93DB-DDE3422D3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22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Need Thermal or Inert Gases?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19869-F46D-4084-93DB-DDE3422D3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882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2BC11-C584-335F-1137-15CD3BF0B9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5C8799-CC7F-4057-0408-34BE912C75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6EFCA5-DE65-ECBC-C238-236D5E19AF18}"/>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5" name="Footer Placeholder 4">
            <a:extLst>
              <a:ext uri="{FF2B5EF4-FFF2-40B4-BE49-F238E27FC236}">
                <a16:creationId xmlns:a16="http://schemas.microsoft.com/office/drawing/2014/main" id="{6E99C4E1-BA42-4E7D-34D6-CB9DF948ED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F79797-882E-1EBB-A342-A9AD0F875029}"/>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2497478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130FF-B48F-7DB1-5372-C277C8D177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0A7B00-BA03-762B-4BA5-D7E34BF947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9D697-7CBB-8100-95A6-788F2EBDA813}"/>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5" name="Footer Placeholder 4">
            <a:extLst>
              <a:ext uri="{FF2B5EF4-FFF2-40B4-BE49-F238E27FC236}">
                <a16:creationId xmlns:a16="http://schemas.microsoft.com/office/drawing/2014/main" id="{4ACDC0BE-A93E-288B-55B2-909C03A04A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37E1CF-D5A1-D0A1-30CC-28850D7A6857}"/>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3015581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E37-D23B-DA94-8227-2B5020CD4F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975740-7A4D-F82D-E735-3C7C5CAAB2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57D6E-3C05-D35B-C00F-2B7B0FB2C387}"/>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5" name="Footer Placeholder 4">
            <a:extLst>
              <a:ext uri="{FF2B5EF4-FFF2-40B4-BE49-F238E27FC236}">
                <a16:creationId xmlns:a16="http://schemas.microsoft.com/office/drawing/2014/main" id="{6E3BF6F3-4CC9-177F-FAE8-9ECA93988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4917C-E00C-0C84-7A32-833A8F54A74E}"/>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364947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10A1D-63CF-F83A-5809-1783C9F6D0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DE0C8E-8697-7239-4A68-50866568C8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46A1A3-DF60-AFB3-F28A-1BBC540E3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F23CCA-BB46-0D9F-E94A-7A287EFF89E3}"/>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6" name="Footer Placeholder 5">
            <a:extLst>
              <a:ext uri="{FF2B5EF4-FFF2-40B4-BE49-F238E27FC236}">
                <a16:creationId xmlns:a16="http://schemas.microsoft.com/office/drawing/2014/main" id="{3B5156D2-986E-689E-00C3-7ADD1DEBE8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E7E56C-C994-D7EB-0DB3-40CA43499B62}"/>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212243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6D7B9-827A-CAE1-ADD4-E9DBB88646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55C459-445C-096C-68B4-D5C16B9E00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CD4C13-EFD1-405D-EFBA-40F62F4125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B82005-60C2-E590-0D6E-6CEDCB2EDA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B749CE-7778-63FE-5114-5C7D54E25E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C481A0-AC8F-214A-FE8D-71DA31228F4F}"/>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8" name="Footer Placeholder 7">
            <a:extLst>
              <a:ext uri="{FF2B5EF4-FFF2-40B4-BE49-F238E27FC236}">
                <a16:creationId xmlns:a16="http://schemas.microsoft.com/office/drawing/2014/main" id="{8873FF06-5FF8-0D90-DE43-BFCB4B5259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C4BC0-4CF2-2F56-D163-C250A02D4272}"/>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224607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931AD-AB4E-BE28-B4BC-AACCB9B854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E9873D-5C48-BF26-F353-C0A6DB340B30}"/>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4" name="Footer Placeholder 3">
            <a:extLst>
              <a:ext uri="{FF2B5EF4-FFF2-40B4-BE49-F238E27FC236}">
                <a16:creationId xmlns:a16="http://schemas.microsoft.com/office/drawing/2014/main" id="{D86132F4-2880-F4C4-1509-EC45A7028C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E2E42A-5387-C1B6-5D27-391A00E93696}"/>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249025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863EA0-EAB8-0500-EB86-68C05526D678}"/>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3" name="Footer Placeholder 2">
            <a:extLst>
              <a:ext uri="{FF2B5EF4-FFF2-40B4-BE49-F238E27FC236}">
                <a16:creationId xmlns:a16="http://schemas.microsoft.com/office/drawing/2014/main" id="{911F7E5D-F4C0-0D58-BFE3-253ADD83E4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AF3840-263B-78CF-F89A-53883E4413B2}"/>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145734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DD13-3524-10B7-AE15-F1F6E8D17A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E4DF21-6981-6B6D-3E84-C2C4AE4ACD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A37E3C-B6E3-2F3E-B371-936BB805F2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B2A427-CD39-5204-1699-CC796A9FB4D5}"/>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6" name="Footer Placeholder 5">
            <a:extLst>
              <a:ext uri="{FF2B5EF4-FFF2-40B4-BE49-F238E27FC236}">
                <a16:creationId xmlns:a16="http://schemas.microsoft.com/office/drawing/2014/main" id="{FE35416B-2EBC-CB46-B661-4AC7314E4B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4B2322-2E3D-B335-5B1B-061FCF8C198E}"/>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1356487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BA517-0A3C-26C3-DE37-93CCC4C359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D6C8FA-ACCA-52CE-6E69-C04155AC55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AC99F2-5A8D-CC11-854C-64E3CF811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EB664-64FF-4961-6AF8-EA4188F17F6B}"/>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6" name="Footer Placeholder 5">
            <a:extLst>
              <a:ext uri="{FF2B5EF4-FFF2-40B4-BE49-F238E27FC236}">
                <a16:creationId xmlns:a16="http://schemas.microsoft.com/office/drawing/2014/main" id="{0468458D-0E0C-301F-12AC-E70A8EAF5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B55B1E-8466-D761-820E-D9C443057EFB}"/>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1259099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CE777-0B3D-BAAE-1BE5-89E4ED94F9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37CA5B-EA25-11F8-87D3-15D4C37A83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4F804E-ABC4-8CF2-EBE1-583545A0221F}"/>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5" name="Footer Placeholder 4">
            <a:extLst>
              <a:ext uri="{FF2B5EF4-FFF2-40B4-BE49-F238E27FC236}">
                <a16:creationId xmlns:a16="http://schemas.microsoft.com/office/drawing/2014/main" id="{D5D82325-FEFF-AEBB-2A1D-58B0F7BADF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AE1539-1D79-6CBC-0604-92C5A2373834}"/>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2984243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E47063-5557-F967-5AD6-D5240F5E76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E3C74D-D95F-C337-5547-E4BCFD5BD8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4D0E9-08C7-B748-89C7-D25B7B1029E7}"/>
              </a:ext>
            </a:extLst>
          </p:cNvPr>
          <p:cNvSpPr>
            <a:spLocks noGrp="1"/>
          </p:cNvSpPr>
          <p:nvPr>
            <p:ph type="dt" sz="half" idx="10"/>
          </p:nvPr>
        </p:nvSpPr>
        <p:spPr/>
        <p:txBody>
          <a:bodyPr/>
          <a:lstStyle/>
          <a:p>
            <a:fld id="{FFF5F067-61EE-3647-9147-A6D416EC35C4}" type="datetimeFigureOut">
              <a:rPr lang="en-US" smtClean="0"/>
              <a:t>11/9/2023</a:t>
            </a:fld>
            <a:endParaRPr lang="en-US"/>
          </a:p>
        </p:txBody>
      </p:sp>
      <p:sp>
        <p:nvSpPr>
          <p:cNvPr id="5" name="Footer Placeholder 4">
            <a:extLst>
              <a:ext uri="{FF2B5EF4-FFF2-40B4-BE49-F238E27FC236}">
                <a16:creationId xmlns:a16="http://schemas.microsoft.com/office/drawing/2014/main" id="{D856BB43-174C-9C19-DEA5-5E1371152E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7B8794-8BDB-52FB-044F-65C23AB4AF87}"/>
              </a:ext>
            </a:extLst>
          </p:cNvPr>
          <p:cNvSpPr>
            <a:spLocks noGrp="1"/>
          </p:cNvSpPr>
          <p:nvPr>
            <p:ph type="sldNum" sz="quarter" idx="12"/>
          </p:nvPr>
        </p:nvSpPr>
        <p:spPr/>
        <p:txBody>
          <a:bodyPr/>
          <a:lstStyle/>
          <a:p>
            <a:fld id="{D80A6525-C6F8-FD4F-B3EE-ACB0E182B4DA}" type="slidenum">
              <a:rPr lang="en-US" smtClean="0"/>
              <a:t>‹#›</a:t>
            </a:fld>
            <a:endParaRPr lang="en-US"/>
          </a:p>
        </p:txBody>
      </p:sp>
    </p:spTree>
    <p:extLst>
      <p:ext uri="{BB962C8B-B14F-4D97-AF65-F5344CB8AC3E}">
        <p14:creationId xmlns:p14="http://schemas.microsoft.com/office/powerpoint/2010/main" val="3330956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35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338" y="103188"/>
            <a:ext cx="10769600" cy="742950"/>
          </a:xfrm>
        </p:spPr>
        <p:txBody>
          <a:bodyPr/>
          <a:lstStyle>
            <a:lvl1pPr>
              <a:defRPr sz="24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0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x-none"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Footer Placeholder 1"/>
          <p:cNvSpPr>
            <a:spLocks noGrp="1"/>
          </p:cNvSpPr>
          <p:nvPr>
            <p:ph type="ftr" sz="quarter" idx="11"/>
          </p:nvPr>
        </p:nvSpPr>
        <p:spPr/>
        <p:txBody>
          <a:bodyPr/>
          <a:lstStyle>
            <a:lvl1pPr defTabSz="457200">
              <a:defRPr>
                <a:latin typeface="Calibri"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0000"/>
              </a:solidFill>
              <a:effectLst/>
              <a:uLnTx/>
              <a:uFillTx/>
              <a:latin typeface="Calibri" charset="0"/>
              <a:ea typeface="MS PGothic" charset="0"/>
              <a:cs typeface="Arial" charset="0"/>
            </a:endParaRPr>
          </a:p>
        </p:txBody>
      </p:sp>
      <p:pic>
        <p:nvPicPr>
          <p:cNvPr id="3076" name="Picture 4" descr="HRP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445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22FB-4829-7F3F-80D4-A99D63CF45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347412-D4D1-483F-B6DD-7D68640128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1A1702-8ED1-A73B-0AEE-CD1813137108}"/>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5" name="Footer Placeholder 4">
            <a:extLst>
              <a:ext uri="{FF2B5EF4-FFF2-40B4-BE49-F238E27FC236}">
                <a16:creationId xmlns:a16="http://schemas.microsoft.com/office/drawing/2014/main" id="{B84CB54D-4B92-3B9C-DD3B-8B434F35F6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EF4F2-C117-8CEE-5FF5-4E8617F412B5}"/>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4078888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FE70B-DCEE-8C4C-C809-E0ED014D63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BD8EAB-6760-1D83-CA36-C82431F773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1245E8-F5B9-52BC-3397-F72B7D8F7B7F}"/>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5" name="Footer Placeholder 4">
            <a:extLst>
              <a:ext uri="{FF2B5EF4-FFF2-40B4-BE49-F238E27FC236}">
                <a16:creationId xmlns:a16="http://schemas.microsoft.com/office/drawing/2014/main" id="{E882B370-F397-79FB-48DA-153B0E441B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6ACB3-16FD-3A2C-FC53-44F147AB4A11}"/>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2861547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39C39-7F1D-0D3D-C605-78161AF98E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5D3EC5-A876-E18C-7456-2DA4810E88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A1745E-5681-6E5A-4582-3DE27C255345}"/>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5" name="Footer Placeholder 4">
            <a:extLst>
              <a:ext uri="{FF2B5EF4-FFF2-40B4-BE49-F238E27FC236}">
                <a16:creationId xmlns:a16="http://schemas.microsoft.com/office/drawing/2014/main" id="{07D227E0-496A-4D75-68FE-1AD7E5BE78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F6EEE-7927-3F3C-382B-F8D79A336597}"/>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1750708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40EE-29F0-314E-BC15-0CA3403C4C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D26B7A-F39F-B692-7195-D0BF64C27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15B33A-4D45-4FB2-C1DF-6A6DB3C2CC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88DABA-003D-2FAA-1983-B6B13F518529}"/>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6" name="Footer Placeholder 5">
            <a:extLst>
              <a:ext uri="{FF2B5EF4-FFF2-40B4-BE49-F238E27FC236}">
                <a16:creationId xmlns:a16="http://schemas.microsoft.com/office/drawing/2014/main" id="{B30AB5BF-6B3D-E3FC-0708-EBB6B8886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D6C0D0-FDC4-E07B-A4A3-7F677E8A6D20}"/>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1060330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FA4A4-9E23-194E-6F02-05F50982CB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9067AA-5DB4-BE46-51BF-72BE83FFB6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FF4FE3-A2C0-A79C-45C5-EE25C2389F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E29F0B-F5BF-3270-5E25-E266485A2B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A6AFFB-4D14-B7B8-7BCE-DF94091503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BBC02B-9B7B-C7B0-7A41-A06FD1F5D648}"/>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8" name="Footer Placeholder 7">
            <a:extLst>
              <a:ext uri="{FF2B5EF4-FFF2-40B4-BE49-F238E27FC236}">
                <a16:creationId xmlns:a16="http://schemas.microsoft.com/office/drawing/2014/main" id="{78A04B62-4772-5228-AC16-529B9CC99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9B886B-35B4-6D5F-4033-602C442915D4}"/>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4254732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1D859-799B-1A76-F97B-FC9A3159C4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72A72E-FAA0-2DE8-0545-1A788BEF696F}"/>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4" name="Footer Placeholder 3">
            <a:extLst>
              <a:ext uri="{FF2B5EF4-FFF2-40B4-BE49-F238E27FC236}">
                <a16:creationId xmlns:a16="http://schemas.microsoft.com/office/drawing/2014/main" id="{30CDCDCF-4C6A-1345-113C-99CA118170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6A40F5-3805-0782-3133-ACEA041C1152}"/>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2293637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F265D8-A882-3545-F672-25885EC03E83}"/>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3" name="Footer Placeholder 2">
            <a:extLst>
              <a:ext uri="{FF2B5EF4-FFF2-40B4-BE49-F238E27FC236}">
                <a16:creationId xmlns:a16="http://schemas.microsoft.com/office/drawing/2014/main" id="{95CE4055-52A6-0371-B0D5-2C68ADD3CF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1EE2B9-D3AC-EFDA-1DF6-EA70D65AC071}"/>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605788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96F5E-B451-0CFD-8AB7-5852E56B7A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AAE91B-5A47-8118-C664-D576A7684E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36B37D-927B-6628-E48F-70B460689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E7E4BD-D9DA-A3B7-CFC9-7ADB4F913915}"/>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6" name="Footer Placeholder 5">
            <a:extLst>
              <a:ext uri="{FF2B5EF4-FFF2-40B4-BE49-F238E27FC236}">
                <a16:creationId xmlns:a16="http://schemas.microsoft.com/office/drawing/2014/main" id="{01516D1B-E21E-608C-509C-C96B577C38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2D0AD9-6CA3-F877-6A53-F6EB69CF57C9}"/>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1928103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F1F05-07FC-CFC9-56BB-0DCC1C1C9B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6CD414-5836-0305-788E-A6DA9CD884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E89DA8-3007-DD3A-794D-86C88710A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CB7DA4-DCDC-8311-9FB9-0785BE3463EF}"/>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6" name="Footer Placeholder 5">
            <a:extLst>
              <a:ext uri="{FF2B5EF4-FFF2-40B4-BE49-F238E27FC236}">
                <a16:creationId xmlns:a16="http://schemas.microsoft.com/office/drawing/2014/main" id="{6101F581-B1C7-3242-CFCD-54AC236C11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243F55-4307-4613-FE26-F02120DF28AC}"/>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20455972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9095-591C-99A0-AE33-5F460F6F34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370DFF-99BE-2D65-0309-889561C7B0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93D15E-ED7B-A601-AF57-98F089677F35}"/>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5" name="Footer Placeholder 4">
            <a:extLst>
              <a:ext uri="{FF2B5EF4-FFF2-40B4-BE49-F238E27FC236}">
                <a16:creationId xmlns:a16="http://schemas.microsoft.com/office/drawing/2014/main" id="{DB9F7F8B-AEE3-4978-08B5-2F5DFC824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462A4E-F281-C676-A733-6621349BBEC6}"/>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4198986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17A559-B7D5-02F5-A5C1-5DDFA0B17D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227C54-D958-DE29-DBD9-827088A940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B9385C-48EC-6E1E-ACA4-6313546CBB44}"/>
              </a:ext>
            </a:extLst>
          </p:cNvPr>
          <p:cNvSpPr>
            <a:spLocks noGrp="1"/>
          </p:cNvSpPr>
          <p:nvPr>
            <p:ph type="dt" sz="half" idx="10"/>
          </p:nvPr>
        </p:nvSpPr>
        <p:spPr/>
        <p:txBody>
          <a:bodyPr/>
          <a:lstStyle/>
          <a:p>
            <a:fld id="{10A179FD-2D48-BF43-AFC6-2A1390851049}" type="datetimeFigureOut">
              <a:rPr lang="en-US" smtClean="0"/>
              <a:t>11/9/2023</a:t>
            </a:fld>
            <a:endParaRPr lang="en-US"/>
          </a:p>
        </p:txBody>
      </p:sp>
      <p:sp>
        <p:nvSpPr>
          <p:cNvPr id="5" name="Footer Placeholder 4">
            <a:extLst>
              <a:ext uri="{FF2B5EF4-FFF2-40B4-BE49-F238E27FC236}">
                <a16:creationId xmlns:a16="http://schemas.microsoft.com/office/drawing/2014/main" id="{5636B87A-2F80-231B-3423-AAC57AEA3D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2741A-1D9D-73B8-F74A-DC9E27BB2D12}"/>
              </a:ext>
            </a:extLst>
          </p:cNvPr>
          <p:cNvSpPr>
            <a:spLocks noGrp="1"/>
          </p:cNvSpPr>
          <p:nvPr>
            <p:ph type="sldNum" sz="quarter" idx="12"/>
          </p:nvPr>
        </p:nvSpPr>
        <p:spPr/>
        <p:txBody>
          <a:bodyPr/>
          <a:lstStyle/>
          <a:p>
            <a:fld id="{197DE8C2-22DB-8144-AD0C-494CFD611938}" type="slidenum">
              <a:rPr lang="en-US" smtClean="0"/>
              <a:t>‹#›</a:t>
            </a:fld>
            <a:endParaRPr lang="en-US"/>
          </a:p>
        </p:txBody>
      </p:sp>
    </p:spTree>
    <p:extLst>
      <p:ext uri="{BB962C8B-B14F-4D97-AF65-F5344CB8AC3E}">
        <p14:creationId xmlns:p14="http://schemas.microsoft.com/office/powerpoint/2010/main" val="3408231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12DCB2-AFBF-2B37-6902-7F81C208DE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DA30FF-C0BB-D40B-9E76-8D35354D80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A2BD9-D6F8-7AB3-5BFE-53F294CDE9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5F067-61EE-3647-9147-A6D416EC35C4}" type="datetimeFigureOut">
              <a:rPr lang="en-US" smtClean="0"/>
              <a:t>11/9/2023</a:t>
            </a:fld>
            <a:endParaRPr lang="en-US"/>
          </a:p>
        </p:txBody>
      </p:sp>
      <p:sp>
        <p:nvSpPr>
          <p:cNvPr id="5" name="Footer Placeholder 4">
            <a:extLst>
              <a:ext uri="{FF2B5EF4-FFF2-40B4-BE49-F238E27FC236}">
                <a16:creationId xmlns:a16="http://schemas.microsoft.com/office/drawing/2014/main" id="{0BB97645-7B72-0ECD-1753-40191661D2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0FF338-0F72-7933-6861-87903905F1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0A6525-C6F8-FD4F-B3EE-ACB0E182B4DA}" type="slidenum">
              <a:rPr lang="en-US" smtClean="0"/>
              <a:t>‹#›</a:t>
            </a:fld>
            <a:endParaRPr lang="en-US"/>
          </a:p>
        </p:txBody>
      </p:sp>
    </p:spTree>
    <p:extLst>
      <p:ext uri="{BB962C8B-B14F-4D97-AF65-F5344CB8AC3E}">
        <p14:creationId xmlns:p14="http://schemas.microsoft.com/office/powerpoint/2010/main" val="10698337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1028" name="Title Placeholder 1"/>
          <p:cNvSpPr>
            <a:spLocks noGrp="1"/>
          </p:cNvSpPr>
          <p:nvPr>
            <p:ph type="title"/>
          </p:nvPr>
        </p:nvSpPr>
        <p:spPr bwMode="auto">
          <a:xfrm>
            <a:off x="728337"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F81212BE-DDED-794D-9DBD-821C8354EFEA}" type="slidenum">
              <a:rPr kumimoji="0" lang="en-US" altLang="x-none" sz="10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altLang="x-none" sz="10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0000"/>
              </a:solidFill>
              <a:effectLst/>
              <a:uLnTx/>
              <a:uFillTx/>
              <a:latin typeface="Arial" charset="0"/>
              <a:ea typeface="MS PGothic" charset="0"/>
              <a:cs typeface="Arial" charset="0"/>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98368" y="118347"/>
            <a:ext cx="715837" cy="592854"/>
          </a:xfrm>
          <a:prstGeom prst="rect">
            <a:avLst/>
          </a:prstGeom>
        </p:spPr>
      </p:pic>
      <p:pic>
        <p:nvPicPr>
          <p:cNvPr id="9" name="Picture 4" descr="HRP logo"/>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9966578"/>
      </p:ext>
    </p:extLst>
  </p:cSld>
  <p:clrMap bg1="lt1" tx1="dk1" bg2="lt2" tx2="dk2" accent1="accent1" accent2="accent2" accent3="accent3" accent4="accent4" accent5="accent5" accent6="accent6" hlink="hlink" folHlink="folHlink"/>
  <p:sldLayoutIdLst>
    <p:sldLayoutId id="2147483719" r:id="rId1"/>
  </p:sldLayoutIdLst>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C77C16-5431-60CB-7DB2-78187E19B5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CB8C13-D0C8-6661-DD1C-C49FE2E859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1E395D-5046-89D1-E728-7E02398455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79FD-2D48-BF43-AFC6-2A1390851049}" type="datetimeFigureOut">
              <a:rPr lang="en-US" smtClean="0"/>
              <a:t>11/9/2023</a:t>
            </a:fld>
            <a:endParaRPr lang="en-US"/>
          </a:p>
        </p:txBody>
      </p:sp>
      <p:sp>
        <p:nvSpPr>
          <p:cNvPr id="5" name="Footer Placeholder 4">
            <a:extLst>
              <a:ext uri="{FF2B5EF4-FFF2-40B4-BE49-F238E27FC236}">
                <a16:creationId xmlns:a16="http://schemas.microsoft.com/office/drawing/2014/main" id="{F041A34C-7CB4-898B-8F26-3B4492973A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80AD1B-FA99-B9D1-0F28-F2440B8B43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DE8C2-22DB-8144-AD0C-494CFD611938}" type="slidenum">
              <a:rPr lang="en-US" smtClean="0"/>
              <a:t>‹#›</a:t>
            </a:fld>
            <a:endParaRPr lang="en-US"/>
          </a:p>
        </p:txBody>
      </p:sp>
    </p:spTree>
    <p:extLst>
      <p:ext uri="{BB962C8B-B14F-4D97-AF65-F5344CB8AC3E}">
        <p14:creationId xmlns:p14="http://schemas.microsoft.com/office/powerpoint/2010/main" val="3855013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tif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hyperlink" Target="https://humanresearchroadmap.nasa.gov/"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 Id="rId5" Type="http://schemas.openxmlformats.org/officeDocument/2006/relationships/hyperlink" Target="https://humanresearchroadmap.nasa.gov/" TargetMode="External"/><Relationship Id="rId4" Type="http://schemas.openxmlformats.org/officeDocument/2006/relationships/hyperlink" Target="https://www.nasa.gov/hrp/"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4.png"/><Relationship Id="rId7" Type="http://schemas.openxmlformats.org/officeDocument/2006/relationships/image" Target="../media/image34.jpeg"/><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image" Target="../media/image33.jpe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oleObject" Target="../embeddings/oleObject1.bin"/><Relationship Id="rId9" Type="http://schemas.openxmlformats.org/officeDocument/2006/relationships/image" Target="../media/image36.jpeg"/></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tiff"/></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View of earth from outer space&#10;&#10;Description automatically generated">
            <a:extLst>
              <a:ext uri="{FF2B5EF4-FFF2-40B4-BE49-F238E27FC236}">
                <a16:creationId xmlns:a16="http://schemas.microsoft.com/office/drawing/2014/main" id="{BE982DDC-8C8E-3875-1A60-486F447B0F0A}"/>
              </a:ext>
            </a:extLst>
          </p:cNvPr>
          <p:cNvPicPr>
            <a:picLocks noChangeAspect="1"/>
          </p:cNvPicPr>
          <p:nvPr/>
        </p:nvPicPr>
        <p:blipFill rotWithShape="1">
          <a:blip r:embed="rId2"/>
          <a:srcRect t="5960" r="13818" b="3131"/>
          <a:stretch/>
        </p:blipFill>
        <p:spPr>
          <a:xfrm>
            <a:off x="2852791" y="10"/>
            <a:ext cx="9339209" cy="6857990"/>
          </a:xfrm>
          <a:prstGeom prst="rect">
            <a:avLst/>
          </a:prstGeom>
        </p:spPr>
      </p:pic>
      <p:sp>
        <p:nvSpPr>
          <p:cNvPr id="23" name="Rectangle 2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8EE009-EB7A-688D-A1C2-B76FF824FACF}"/>
              </a:ext>
            </a:extLst>
          </p:cNvPr>
          <p:cNvSpPr>
            <a:spLocks noGrp="1"/>
          </p:cNvSpPr>
          <p:nvPr>
            <p:ph type="ctrTitle"/>
          </p:nvPr>
        </p:nvSpPr>
        <p:spPr>
          <a:xfrm>
            <a:off x="520832" y="2584482"/>
            <a:ext cx="7708768" cy="3859808"/>
          </a:xfrm>
        </p:spPr>
        <p:txBody>
          <a:bodyPr anchor="b">
            <a:normAutofit fontScale="90000"/>
          </a:bodyPr>
          <a:lstStyle/>
          <a:p>
            <a:pPr algn="l" fontAlgn="base"/>
            <a:r>
              <a:rPr lang="en-US" sz="2000" b="0" i="0" u="none" strike="noStrike">
                <a:solidFill>
                  <a:schemeClr val="bg1"/>
                </a:solidFill>
                <a:effectLst/>
                <a:latin typeface="Calibri"/>
                <a:cs typeface="Calibri"/>
              </a:rPr>
              <a:t>Nov. 16, 2023 </a:t>
            </a:r>
            <a:br>
              <a:rPr lang="en-US" sz="2000" b="0" i="0" u="none" strike="noStrike">
                <a:effectLst/>
                <a:latin typeface="Calibri" panose="020F0502020204030204" pitchFamily="34" charset="0"/>
              </a:rPr>
            </a:br>
            <a:br>
              <a:rPr lang="en-US" sz="3600" b="0" i="0" u="none" strike="noStrike">
                <a:effectLst/>
                <a:latin typeface="Calibri" panose="020F0502020204030204" pitchFamily="34" charset="0"/>
              </a:rPr>
            </a:br>
            <a:r>
              <a:rPr lang="en-US" sz="3600" b="0" i="0" u="none" strike="noStrike">
                <a:solidFill>
                  <a:schemeClr val="bg1"/>
                </a:solidFill>
                <a:effectLst/>
                <a:latin typeface="Calibri"/>
                <a:cs typeface="Calibri"/>
              </a:rPr>
              <a:t>Human Research Program</a:t>
            </a:r>
            <a:r>
              <a:rPr lang="en-US" sz="3600" b="0" i="0">
                <a:solidFill>
                  <a:schemeClr val="bg1"/>
                </a:solidFill>
                <a:effectLst/>
                <a:latin typeface="Calibri"/>
                <a:cs typeface="Calibri"/>
              </a:rPr>
              <a:t>​</a:t>
            </a:r>
            <a:br>
              <a:rPr lang="en-US" sz="3600" b="0" i="0">
                <a:effectLst/>
                <a:latin typeface="Segoe UI" panose="020B0502040204020203" pitchFamily="34" charset="0"/>
              </a:rPr>
            </a:br>
            <a:r>
              <a:rPr lang="en-US" sz="3600" b="0" i="0" u="none" strike="noStrike">
                <a:solidFill>
                  <a:schemeClr val="bg1"/>
                </a:solidFill>
                <a:effectLst/>
                <a:latin typeface="Calibri"/>
                <a:cs typeface="Calibri"/>
              </a:rPr>
              <a:t>Commercial LEO Destination Program </a:t>
            </a:r>
            <a:br>
              <a:rPr lang="en-US" sz="3600" b="0" i="0" u="none" strike="noStrike">
                <a:solidFill>
                  <a:schemeClr val="bg1"/>
                </a:solidFill>
                <a:effectLst/>
                <a:latin typeface="Calibri"/>
                <a:cs typeface="Calibri"/>
              </a:rPr>
            </a:br>
            <a:r>
              <a:rPr lang="en-US" sz="3600" b="0" i="0" u="none" strike="noStrike">
                <a:solidFill>
                  <a:schemeClr val="bg1"/>
                </a:solidFill>
                <a:effectLst/>
                <a:latin typeface="Calibri"/>
                <a:cs typeface="Calibri"/>
              </a:rPr>
              <a:t>Utilization Forum</a:t>
            </a:r>
            <a:r>
              <a:rPr lang="en-US" sz="3600" b="0" i="0">
                <a:solidFill>
                  <a:schemeClr val="bg1"/>
                </a:solidFill>
                <a:effectLst/>
                <a:latin typeface="Calibri"/>
                <a:cs typeface="Calibri"/>
              </a:rPr>
              <a:t>​</a:t>
            </a:r>
            <a:br>
              <a:rPr lang="en-US" sz="3100" b="0" i="0">
                <a:effectLst/>
                <a:latin typeface="Calibri" panose="020F0502020204030204" pitchFamily="34" charset="0"/>
              </a:rPr>
            </a:br>
            <a:br>
              <a:rPr lang="en-US" sz="2000" b="0" i="0">
                <a:effectLst/>
                <a:latin typeface="Calibri" panose="020F0502020204030204" pitchFamily="34" charset="0"/>
              </a:rPr>
            </a:br>
            <a:br>
              <a:rPr lang="en-US" sz="2000" b="0" i="0">
                <a:effectLst/>
                <a:latin typeface="Segoe UI" panose="020B0502040204020203" pitchFamily="34" charset="0"/>
              </a:rPr>
            </a:br>
            <a:r>
              <a:rPr lang="en-US" sz="2200" b="0" i="0" u="none" strike="noStrike">
                <a:solidFill>
                  <a:schemeClr val="bg1"/>
                </a:solidFill>
                <a:effectLst/>
                <a:latin typeface="Calibri"/>
                <a:cs typeface="Calibri"/>
              </a:rPr>
              <a:t>Suzanne McCollum</a:t>
            </a:r>
            <a:r>
              <a:rPr lang="en-US" sz="2200" b="0" i="0">
                <a:solidFill>
                  <a:schemeClr val="bg1"/>
                </a:solidFill>
                <a:effectLst/>
                <a:latin typeface="Calibri"/>
                <a:cs typeface="Calibri"/>
              </a:rPr>
              <a:t>​</a:t>
            </a:r>
            <a:br>
              <a:rPr lang="en-US" sz="2200" b="0" i="0">
                <a:effectLst/>
                <a:latin typeface="Segoe UI" panose="020B0502040204020203" pitchFamily="34" charset="0"/>
              </a:rPr>
            </a:br>
            <a:r>
              <a:rPr lang="en-US" sz="2200" b="0" i="0" u="none" strike="noStrike">
                <a:solidFill>
                  <a:schemeClr val="bg1"/>
                </a:solidFill>
                <a:effectLst/>
                <a:latin typeface="Calibri"/>
                <a:cs typeface="Calibri"/>
              </a:rPr>
              <a:t>W. Brandon Vessey</a:t>
            </a:r>
            <a:r>
              <a:rPr lang="en-US" sz="2200" b="0" i="0">
                <a:solidFill>
                  <a:schemeClr val="bg1"/>
                </a:solidFill>
                <a:effectLst/>
                <a:latin typeface="Calibri"/>
                <a:cs typeface="Calibri"/>
              </a:rPr>
              <a:t>​</a:t>
            </a:r>
            <a:r>
              <a:rPr lang="en-US" sz="2200">
                <a:solidFill>
                  <a:schemeClr val="bg1"/>
                </a:solidFill>
                <a:latin typeface="Calibri"/>
                <a:cs typeface="Calibri"/>
              </a:rPr>
              <a:t>, Ph.D.</a:t>
            </a:r>
            <a:br>
              <a:rPr lang="en-US" sz="2200" b="0" i="0">
                <a:effectLst/>
                <a:latin typeface="Segoe UI" panose="020B0502040204020203" pitchFamily="34" charset="0"/>
              </a:rPr>
            </a:br>
            <a:r>
              <a:rPr lang="en-US" sz="2200" b="0" i="0" u="none" strike="noStrike">
                <a:solidFill>
                  <a:schemeClr val="bg1"/>
                </a:solidFill>
                <a:effectLst/>
                <a:latin typeface="Calibri"/>
                <a:cs typeface="Calibri"/>
              </a:rPr>
              <a:t>Jancy C. McPhee</a:t>
            </a:r>
            <a:r>
              <a:rPr lang="en-US" sz="2200" b="0" i="0">
                <a:solidFill>
                  <a:schemeClr val="bg1"/>
                </a:solidFill>
                <a:effectLst/>
                <a:latin typeface="Calibri"/>
                <a:cs typeface="Calibri"/>
              </a:rPr>
              <a:t>​</a:t>
            </a:r>
            <a:r>
              <a:rPr lang="en-US" sz="2200">
                <a:solidFill>
                  <a:schemeClr val="bg1"/>
                </a:solidFill>
                <a:latin typeface="Calibri"/>
                <a:cs typeface="Calibri"/>
              </a:rPr>
              <a:t>, Ph.D.</a:t>
            </a:r>
            <a:br>
              <a:rPr lang="en-US" sz="1400" b="0" i="0">
                <a:effectLst/>
                <a:latin typeface="Segoe UI" panose="020B0502040204020203" pitchFamily="34" charset="0"/>
              </a:rPr>
            </a:br>
            <a:r>
              <a:rPr lang="en-US" sz="1400" b="0" i="0">
                <a:solidFill>
                  <a:schemeClr val="bg1"/>
                </a:solidFill>
                <a:effectLst/>
                <a:latin typeface="Calibri"/>
                <a:cs typeface="Calibri"/>
              </a:rPr>
              <a:t>​</a:t>
            </a:r>
            <a:br>
              <a:rPr lang="en-US" sz="1400" b="0" i="0">
                <a:effectLst/>
                <a:latin typeface="Segoe UI" panose="020B0502040204020203" pitchFamily="34" charset="0"/>
              </a:rPr>
            </a:br>
            <a:endParaRPr lang="en-US" sz="4800">
              <a:solidFill>
                <a:schemeClr val="bg1"/>
              </a:solidFill>
            </a:endParaRPr>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logo with a red and white circle&#10;&#10;Description automatically generated">
            <a:extLst>
              <a:ext uri="{FF2B5EF4-FFF2-40B4-BE49-F238E27FC236}">
                <a16:creationId xmlns:a16="http://schemas.microsoft.com/office/drawing/2014/main" id="{CD2E685C-B22D-8A33-4BCE-A6C7C6CFB34A}"/>
              </a:ext>
            </a:extLst>
          </p:cNvPr>
          <p:cNvPicPr>
            <a:picLocks noChangeAspect="1"/>
          </p:cNvPicPr>
          <p:nvPr/>
        </p:nvPicPr>
        <p:blipFill>
          <a:blip r:embed="rId3"/>
          <a:stretch>
            <a:fillRect/>
          </a:stretch>
        </p:blipFill>
        <p:spPr>
          <a:xfrm>
            <a:off x="231228" y="229103"/>
            <a:ext cx="1565221" cy="1287350"/>
          </a:xfrm>
          <a:prstGeom prst="rect">
            <a:avLst/>
          </a:prstGeom>
        </p:spPr>
      </p:pic>
    </p:spTree>
    <p:extLst>
      <p:ext uri="{BB962C8B-B14F-4D97-AF65-F5344CB8AC3E}">
        <p14:creationId xmlns:p14="http://schemas.microsoft.com/office/powerpoint/2010/main" val="1895246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762"/>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809262" y="2053721"/>
            <a:ext cx="10580461" cy="4031873"/>
          </a:xfrm>
          <a:prstGeom prst="rect">
            <a:avLst/>
          </a:prstGeom>
          <a:noFill/>
        </p:spPr>
        <p:txBody>
          <a:bodyPr wrap="square" lIns="91440" tIns="45720" rIns="91440" bIns="45720" anchor="t">
            <a:spAutoFit/>
          </a:bodyPr>
          <a:lstStyle/>
          <a:p>
            <a:pPr algn="ctr"/>
            <a:r>
              <a:rPr lang="en-US" sz="3200" b="0" i="0" u="none" strike="noStrike">
                <a:solidFill>
                  <a:srgbClr val="002060"/>
                </a:solidFill>
                <a:effectLst/>
                <a:latin typeface="Calibri"/>
                <a:cs typeface="Calibri"/>
              </a:rPr>
              <a:t>This presentation represents only</a:t>
            </a:r>
            <a:r>
              <a:rPr lang="en-US" sz="3200">
                <a:solidFill>
                  <a:srgbClr val="002060"/>
                </a:solidFill>
                <a:latin typeface="Calibri"/>
                <a:cs typeface="Calibri"/>
              </a:rPr>
              <a:t> </a:t>
            </a:r>
          </a:p>
          <a:p>
            <a:pPr algn="ctr"/>
            <a:r>
              <a:rPr lang="en-US" sz="3200" b="0" i="0" u="none" strike="noStrike">
                <a:solidFill>
                  <a:srgbClr val="002060"/>
                </a:solidFill>
                <a:effectLst/>
                <a:latin typeface="Calibri"/>
                <a:cs typeface="Calibri"/>
              </a:rPr>
              <a:t>the NASA Human Research Program</a:t>
            </a:r>
            <a:r>
              <a:rPr lang="en-US" sz="3200">
                <a:solidFill>
                  <a:srgbClr val="002060"/>
                </a:solidFill>
                <a:latin typeface="Calibri"/>
                <a:cs typeface="Calibri"/>
              </a:rPr>
              <a:t> (HRP)</a:t>
            </a:r>
            <a:endParaRPr lang="en-US" sz="3200">
              <a:solidFill>
                <a:srgbClr val="002060"/>
              </a:solidFill>
              <a:cs typeface="Calibri"/>
            </a:endParaRPr>
          </a:p>
          <a:p>
            <a:pPr algn="ctr"/>
            <a:r>
              <a:rPr lang="en-US" sz="3200">
                <a:solidFill>
                  <a:srgbClr val="002060"/>
                </a:solidFill>
                <a:latin typeface="Calibri"/>
                <a:cs typeface="Calibri"/>
              </a:rPr>
              <a:t>and</a:t>
            </a:r>
            <a:r>
              <a:rPr lang="en-US" sz="3200" b="0" i="0" u="none" strike="noStrike">
                <a:solidFill>
                  <a:srgbClr val="002060"/>
                </a:solidFill>
                <a:effectLst/>
                <a:latin typeface="Calibri"/>
                <a:cs typeface="Calibri"/>
              </a:rPr>
              <a:t> does not address the needs</a:t>
            </a:r>
            <a:r>
              <a:rPr lang="en-US" sz="3200">
                <a:solidFill>
                  <a:srgbClr val="002060"/>
                </a:solidFill>
                <a:latin typeface="Calibri"/>
                <a:cs typeface="Calibri"/>
              </a:rPr>
              <a:t> </a:t>
            </a:r>
            <a:r>
              <a:rPr lang="en-US" sz="3200" b="0" i="0" u="none" strike="noStrike">
                <a:solidFill>
                  <a:srgbClr val="002060"/>
                </a:solidFill>
                <a:effectLst/>
                <a:latin typeface="Calibri"/>
                <a:cs typeface="Calibri"/>
              </a:rPr>
              <a:t>or priorities</a:t>
            </a:r>
            <a:r>
              <a:rPr lang="en-US" sz="3200">
                <a:solidFill>
                  <a:srgbClr val="002060"/>
                </a:solidFill>
                <a:latin typeface="Calibri"/>
                <a:cs typeface="Calibri"/>
              </a:rPr>
              <a:t> </a:t>
            </a:r>
          </a:p>
          <a:p>
            <a:pPr algn="ctr"/>
            <a:r>
              <a:rPr lang="en-US" sz="3200" b="0" i="0" u="none" strike="noStrike">
                <a:solidFill>
                  <a:srgbClr val="002060"/>
                </a:solidFill>
                <a:effectLst/>
                <a:latin typeface="Calibri"/>
                <a:cs typeface="Calibri"/>
              </a:rPr>
              <a:t>of other NASA organizations</a:t>
            </a:r>
            <a:r>
              <a:rPr lang="en-US" sz="3200">
                <a:solidFill>
                  <a:srgbClr val="002060"/>
                </a:solidFill>
                <a:latin typeface="Calibri"/>
                <a:cs typeface="Calibri"/>
              </a:rPr>
              <a:t>.</a:t>
            </a:r>
          </a:p>
          <a:p>
            <a:pPr algn="ctr"/>
            <a:endParaRPr lang="en-US" sz="3200">
              <a:solidFill>
                <a:srgbClr val="002060"/>
              </a:solidFill>
              <a:cs typeface="Calibri"/>
            </a:endParaRPr>
          </a:p>
          <a:p>
            <a:pPr algn="ctr"/>
            <a:r>
              <a:rPr lang="en-US" sz="3200">
                <a:solidFill>
                  <a:srgbClr val="002060"/>
                </a:solidFill>
                <a:cs typeface="Calibri"/>
              </a:rPr>
              <a:t>We are also only presenting a limited subset of information on the unique nature of human research, operations, lessons learned, and capability considerations for future CLDs.</a:t>
            </a:r>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Disclaimer</a:t>
            </a:r>
            <a:endParaRPr lang="en-US" sz="2800">
              <a:solidFill>
                <a:schemeClr val="bg1"/>
              </a:solidFill>
            </a:endParaRPr>
          </a:p>
        </p:txBody>
      </p:sp>
    </p:spTree>
    <p:extLst>
      <p:ext uri="{BB962C8B-B14F-4D97-AF65-F5344CB8AC3E}">
        <p14:creationId xmlns:p14="http://schemas.microsoft.com/office/powerpoint/2010/main" val="4184382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1801976" y="2500788"/>
            <a:ext cx="8222735" cy="2249847"/>
          </a:xfrm>
          <a:prstGeom prst="rect">
            <a:avLst/>
          </a:prstGeom>
          <a:noFill/>
        </p:spPr>
        <p:txBody>
          <a:bodyPr wrap="square" lIns="91440" tIns="45720" rIns="91440" bIns="45720" anchor="t">
            <a:spAutoFit/>
          </a:bodyPr>
          <a:lstStyle/>
          <a:p>
            <a:pPr marL="285750" indent="-285750">
              <a:lnSpc>
                <a:spcPct val="90000"/>
              </a:lnSpc>
              <a:spcBef>
                <a:spcPts val="1000"/>
              </a:spcBef>
              <a:buFont typeface="Arial,Sans-Serif"/>
              <a:buChar char="•"/>
            </a:pPr>
            <a:r>
              <a:rPr lang="en-US" sz="3200">
                <a:latin typeface="Calibri"/>
                <a:cs typeface="Calibri"/>
              </a:rPr>
              <a:t>What is HRP/What does HRP do? </a:t>
            </a:r>
            <a:endParaRPr lang="en-US" sz="3200">
              <a:cs typeface="Calibri"/>
            </a:endParaRPr>
          </a:p>
          <a:p>
            <a:pPr marL="285750" indent="-285750">
              <a:lnSpc>
                <a:spcPct val="90000"/>
              </a:lnSpc>
              <a:spcBef>
                <a:spcPts val="1000"/>
              </a:spcBef>
              <a:buFont typeface="Arial,Sans-Serif"/>
              <a:buChar char="•"/>
            </a:pPr>
            <a:r>
              <a:rPr lang="en-US" sz="3200">
                <a:latin typeface="Calibri"/>
                <a:cs typeface="Calibri"/>
              </a:rPr>
              <a:t>Why human research is unique </a:t>
            </a:r>
          </a:p>
          <a:p>
            <a:pPr marL="285750" indent="-285750">
              <a:lnSpc>
                <a:spcPct val="90000"/>
              </a:lnSpc>
              <a:spcBef>
                <a:spcPts val="1000"/>
              </a:spcBef>
              <a:buFont typeface="Arial,Sans-Serif"/>
              <a:buChar char="•"/>
            </a:pPr>
            <a:r>
              <a:rPr lang="en-US" sz="3200">
                <a:latin typeface="Calibri"/>
                <a:cs typeface="Calibri"/>
              </a:rPr>
              <a:t>Lessons learned from ISS</a:t>
            </a:r>
            <a:endParaRPr lang="en-US">
              <a:cs typeface="Calibri"/>
            </a:endParaRPr>
          </a:p>
          <a:p>
            <a:pPr marL="285750" indent="-285750">
              <a:lnSpc>
                <a:spcPct val="90000"/>
              </a:lnSpc>
              <a:spcBef>
                <a:spcPts val="1000"/>
              </a:spcBef>
              <a:buFont typeface="Arial,Sans-Serif"/>
              <a:buChar char="•"/>
            </a:pPr>
            <a:r>
              <a:rPr lang="en-US" sz="3200">
                <a:latin typeface="Calibri"/>
                <a:cs typeface="Calibri"/>
              </a:rPr>
              <a:t>Specific </a:t>
            </a:r>
            <a:r>
              <a:rPr lang="en-US" sz="3200" b="0" i="0" u="none" strike="noStrike">
                <a:effectLst/>
                <a:latin typeface="Calibri"/>
                <a:cs typeface="Calibri"/>
              </a:rPr>
              <a:t>needs</a:t>
            </a:r>
            <a:r>
              <a:rPr lang="en-US" sz="3200">
                <a:latin typeface="Calibri"/>
                <a:cs typeface="Calibri"/>
              </a:rPr>
              <a:t> and </a:t>
            </a:r>
            <a:r>
              <a:rPr lang="en-US" sz="3200" b="0" i="0" u="none" strike="noStrike">
                <a:effectLst/>
                <a:latin typeface="Calibri"/>
                <a:cs typeface="Calibri"/>
              </a:rPr>
              <a:t>priorities</a:t>
            </a:r>
            <a:r>
              <a:rPr lang="en-US" sz="3200">
                <a:latin typeface="Calibri"/>
                <a:cs typeface="Calibri"/>
              </a:rPr>
              <a:t> for HRP from CLD </a:t>
            </a:r>
            <a:endParaRPr lang="en-US" sz="3200">
              <a:cs typeface="Calibri"/>
            </a:endParaRPr>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1797"/>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Today's Talk</a:t>
            </a:r>
            <a:endParaRPr lang="en-US" sz="2800">
              <a:solidFill>
                <a:schemeClr val="bg1"/>
              </a:solidFill>
            </a:endParaRPr>
          </a:p>
        </p:txBody>
      </p:sp>
    </p:spTree>
    <p:extLst>
      <p:ext uri="{BB962C8B-B14F-4D97-AF65-F5344CB8AC3E}">
        <p14:creationId xmlns:p14="http://schemas.microsoft.com/office/powerpoint/2010/main" val="1145480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62074"/>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HRP's Mission</a:t>
            </a:r>
            <a:endParaRPr lang="en-US" sz="2800">
              <a:solidFill>
                <a:schemeClr val="bg1"/>
              </a:solidFill>
            </a:endParaRPr>
          </a:p>
        </p:txBody>
      </p:sp>
      <p:sp>
        <p:nvSpPr>
          <p:cNvPr id="11" name="TextBox 10">
            <a:extLst>
              <a:ext uri="{FF2B5EF4-FFF2-40B4-BE49-F238E27FC236}">
                <a16:creationId xmlns:a16="http://schemas.microsoft.com/office/drawing/2014/main" id="{B0E7E432-ED88-09E9-8C13-42D646482B51}"/>
              </a:ext>
            </a:extLst>
          </p:cNvPr>
          <p:cNvSpPr txBox="1"/>
          <p:nvPr/>
        </p:nvSpPr>
        <p:spPr>
          <a:xfrm>
            <a:off x="406154" y="1729344"/>
            <a:ext cx="10834910"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a:cs typeface="Calibri"/>
              </a:rPr>
              <a:t>To enable space exploration beyond LEO by reducing risks to health and performance through a focused program of basic, applied, and operational research</a:t>
            </a:r>
          </a:p>
          <a:p>
            <a:endParaRPr lang="en-US" sz="2000" i="1">
              <a:cs typeface="Calibri"/>
            </a:endParaRPr>
          </a:p>
          <a:p>
            <a:endParaRPr lang="en-US" sz="2400" i="1">
              <a:cs typeface="Calibri"/>
            </a:endParaRPr>
          </a:p>
          <a:p>
            <a:r>
              <a:rPr lang="en-US" sz="2400">
                <a:cs typeface="Calibri"/>
              </a:rPr>
              <a:t>Goal: To develop and deliver</a:t>
            </a:r>
          </a:p>
          <a:p>
            <a:endParaRPr lang="en-US">
              <a:cs typeface="Calibri"/>
            </a:endParaRPr>
          </a:p>
          <a:p>
            <a:pPr marL="742950" lvl="1" indent="-285750">
              <a:buFont typeface="Arial"/>
              <a:buChar char="•"/>
            </a:pPr>
            <a:r>
              <a:rPr lang="en-US" sz="2400" b="1">
                <a:cs typeface="Calibri"/>
              </a:rPr>
              <a:t>Knowledge </a:t>
            </a:r>
            <a:r>
              <a:rPr lang="en-US" sz="2400">
                <a:cs typeface="Calibri"/>
              </a:rPr>
              <a:t>relevant to crew health and performance</a:t>
            </a:r>
          </a:p>
          <a:p>
            <a:pPr marL="742950" lvl="1" indent="-285750">
              <a:buFont typeface="Arial"/>
              <a:buChar char="•"/>
            </a:pPr>
            <a:endParaRPr lang="en-US" sz="1400">
              <a:cs typeface="Calibri"/>
            </a:endParaRPr>
          </a:p>
          <a:p>
            <a:pPr marL="742950" lvl="1" indent="-285750">
              <a:buFont typeface="Arial"/>
              <a:buChar char="•"/>
            </a:pPr>
            <a:r>
              <a:rPr lang="en-US" sz="2400">
                <a:cs typeface="Calibri"/>
              </a:rPr>
              <a:t>Human health, performance, and habitability </a:t>
            </a:r>
            <a:r>
              <a:rPr lang="en-US" sz="2400" b="1">
                <a:cs typeface="Calibri"/>
              </a:rPr>
              <a:t>standards</a:t>
            </a:r>
          </a:p>
          <a:p>
            <a:pPr marL="742950" lvl="1" indent="-285750">
              <a:buFont typeface="Arial"/>
              <a:buChar char="•"/>
            </a:pPr>
            <a:endParaRPr lang="en-US" sz="1400" b="1">
              <a:cs typeface="Calibri"/>
            </a:endParaRPr>
          </a:p>
          <a:p>
            <a:pPr marL="742950" lvl="1" indent="-285750">
              <a:buFont typeface="Arial"/>
              <a:buChar char="•"/>
            </a:pPr>
            <a:r>
              <a:rPr lang="en-US" sz="2400">
                <a:cs typeface="Calibri"/>
              </a:rPr>
              <a:t>Risk mitigation </a:t>
            </a:r>
            <a:r>
              <a:rPr lang="en-US" sz="2400" b="1">
                <a:cs typeface="Calibri"/>
              </a:rPr>
              <a:t>solutions</a:t>
            </a:r>
            <a:r>
              <a:rPr lang="en-US" sz="2400">
                <a:cs typeface="Calibri"/>
              </a:rPr>
              <a:t>, including countermeasures</a:t>
            </a:r>
          </a:p>
          <a:p>
            <a:pPr marL="742950" lvl="1" indent="-285750">
              <a:buFont typeface="Arial"/>
              <a:buChar char="•"/>
            </a:pPr>
            <a:endParaRPr lang="en-US" sz="1400">
              <a:cs typeface="Calibri"/>
            </a:endParaRPr>
          </a:p>
          <a:p>
            <a:pPr marL="742950" lvl="1" indent="-285750">
              <a:buFont typeface="Arial"/>
              <a:buChar char="•"/>
            </a:pPr>
            <a:r>
              <a:rPr lang="en-US" sz="2400">
                <a:cs typeface="Calibri"/>
              </a:rPr>
              <a:t>Advanced habitability and medical support </a:t>
            </a:r>
            <a:r>
              <a:rPr lang="en-US" sz="2400" b="1">
                <a:cs typeface="Calibri"/>
              </a:rPr>
              <a:t>technologies</a:t>
            </a:r>
          </a:p>
          <a:p>
            <a:pPr marL="742950" lvl="1" indent="-285750">
              <a:buFont typeface="Arial"/>
              <a:buChar char="•"/>
            </a:pPr>
            <a:endParaRPr lang="en-US">
              <a:cs typeface="Calibri"/>
            </a:endParaRPr>
          </a:p>
        </p:txBody>
      </p:sp>
      <p:pic>
        <p:nvPicPr>
          <p:cNvPr id="15" name="Picture 14" descr="A picture containing text&#10;&#10;Description automatically generated">
            <a:extLst>
              <a:ext uri="{FF2B5EF4-FFF2-40B4-BE49-F238E27FC236}">
                <a16:creationId xmlns:a16="http://schemas.microsoft.com/office/drawing/2014/main" id="{9844A0CD-8E65-8DD6-8CCE-237DE1B882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29514" y="3049270"/>
            <a:ext cx="3428621" cy="3392313"/>
          </a:xfrm>
          <a:prstGeom prst="rect">
            <a:avLst/>
          </a:prstGeom>
        </p:spPr>
      </p:pic>
    </p:spTree>
    <p:extLst>
      <p:ext uri="{BB962C8B-B14F-4D97-AF65-F5344CB8AC3E}">
        <p14:creationId xmlns:p14="http://schemas.microsoft.com/office/powerpoint/2010/main" val="592506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775441" y="1773610"/>
            <a:ext cx="10635734" cy="4407360"/>
          </a:xfrm>
          <a:prstGeom prst="rect">
            <a:avLst/>
          </a:prstGeom>
          <a:noFill/>
        </p:spPr>
        <p:txBody>
          <a:bodyPr wrap="square" lIns="91440" tIns="45720" rIns="91440" bIns="45720" anchor="t">
            <a:spAutoFit/>
          </a:bodyPr>
          <a:lstStyle/>
          <a:p>
            <a:pPr marL="285750" indent="-285750">
              <a:lnSpc>
                <a:spcPct val="90000"/>
              </a:lnSpc>
              <a:spcBef>
                <a:spcPts val="1000"/>
              </a:spcBef>
              <a:buFont typeface="Arial,Sans-Serif"/>
              <a:buChar char="•"/>
            </a:pPr>
            <a:r>
              <a:rPr lang="en-US" sz="3200">
                <a:latin typeface="Calibri"/>
                <a:cs typeface="Calibri"/>
              </a:rPr>
              <a:t>Human research</a:t>
            </a:r>
          </a:p>
          <a:p>
            <a:pPr marL="285750" indent="-285750">
              <a:lnSpc>
                <a:spcPct val="90000"/>
              </a:lnSpc>
              <a:spcBef>
                <a:spcPts val="1000"/>
              </a:spcBef>
              <a:buFont typeface="Arial,Sans-Serif"/>
              <a:buChar char="•"/>
            </a:pPr>
            <a:r>
              <a:rPr lang="en-US" sz="3200">
                <a:cs typeface="Calibri"/>
              </a:rPr>
              <a:t>Developing operational approaches to crew health and performance </a:t>
            </a:r>
          </a:p>
          <a:p>
            <a:pPr marL="285750" indent="-285750">
              <a:lnSpc>
                <a:spcPct val="90000"/>
              </a:lnSpc>
              <a:spcBef>
                <a:spcPts val="1000"/>
              </a:spcBef>
              <a:buFont typeface="Arial,Sans-Serif"/>
              <a:buChar char="•"/>
            </a:pPr>
            <a:r>
              <a:rPr lang="en-US" sz="3200">
                <a:cs typeface="Calibri"/>
              </a:rPr>
              <a:t>Technology demonstrations for LEO </a:t>
            </a:r>
            <a:endParaRPr lang="en-US"/>
          </a:p>
          <a:p>
            <a:pPr marL="742950" lvl="1" indent="-285750">
              <a:lnSpc>
                <a:spcPct val="90000"/>
              </a:lnSpc>
              <a:spcBef>
                <a:spcPts val="1000"/>
              </a:spcBef>
              <a:buFont typeface="Arial,Sans-Serif"/>
              <a:buChar char="•"/>
            </a:pPr>
            <a:r>
              <a:rPr lang="en-US" sz="3200">
                <a:cs typeface="Calibri"/>
              </a:rPr>
              <a:t>Systems capability leadership teams (SCLT)</a:t>
            </a:r>
          </a:p>
          <a:p>
            <a:pPr marL="742950" lvl="1" indent="-285750">
              <a:lnSpc>
                <a:spcPct val="90000"/>
              </a:lnSpc>
              <a:spcBef>
                <a:spcPts val="1000"/>
              </a:spcBef>
              <a:buFont typeface="Arial,Sans-Serif"/>
              <a:buChar char="•"/>
            </a:pPr>
            <a:r>
              <a:rPr lang="en-US" sz="3200">
                <a:cs typeface="Calibri"/>
              </a:rPr>
              <a:t>Health and medical technical authority (HMTA)</a:t>
            </a:r>
          </a:p>
          <a:p>
            <a:pPr marL="742950" lvl="1" indent="-285750">
              <a:lnSpc>
                <a:spcPct val="90000"/>
              </a:lnSpc>
              <a:spcBef>
                <a:spcPts val="1000"/>
              </a:spcBef>
              <a:buFont typeface="Arial,Sans-Serif"/>
              <a:buChar char="•"/>
            </a:pPr>
            <a:r>
              <a:rPr lang="en-US" sz="3200">
                <a:cs typeface="Calibri"/>
              </a:rPr>
              <a:t>HRP's current and future risk-based research </a:t>
            </a:r>
          </a:p>
          <a:p>
            <a:pPr lvl="2">
              <a:lnSpc>
                <a:spcPct val="90000"/>
              </a:lnSpc>
              <a:spcBef>
                <a:spcPts val="1000"/>
              </a:spcBef>
            </a:pPr>
            <a:r>
              <a:rPr lang="en-US" sz="3200">
                <a:cs typeface="Calibri"/>
              </a:rPr>
              <a:t>(today's topic)</a:t>
            </a:r>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Ongoing Human Health Activities</a:t>
            </a:r>
            <a:endParaRPr lang="en-US" sz="2800">
              <a:solidFill>
                <a:schemeClr val="bg1"/>
              </a:solidFill>
            </a:endParaRPr>
          </a:p>
        </p:txBody>
      </p:sp>
    </p:spTree>
    <p:extLst>
      <p:ext uri="{BB962C8B-B14F-4D97-AF65-F5344CB8AC3E}">
        <p14:creationId xmlns:p14="http://schemas.microsoft.com/office/powerpoint/2010/main" val="2240520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1974040" y="3084578"/>
            <a:ext cx="8222735" cy="535531"/>
          </a:xfrm>
          <a:prstGeom prst="rect">
            <a:avLst/>
          </a:prstGeom>
          <a:noFill/>
        </p:spPr>
        <p:txBody>
          <a:bodyPr wrap="square" lIns="91440" tIns="45720" rIns="91440" bIns="45720" anchor="t">
            <a:spAutoFit/>
          </a:bodyPr>
          <a:lstStyle/>
          <a:p>
            <a:pPr marL="285750" indent="-285750">
              <a:lnSpc>
                <a:spcPct val="90000"/>
              </a:lnSpc>
              <a:spcBef>
                <a:spcPts val="1000"/>
              </a:spcBef>
              <a:buFont typeface="Arial,Sans-Serif"/>
              <a:buChar char="•"/>
            </a:pPr>
            <a:endParaRPr lang="en-US" sz="3200">
              <a:solidFill>
                <a:srgbClr val="002A43"/>
              </a:solidFill>
              <a:cs typeface="Calibri"/>
            </a:endParaRPr>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Hazards of Human Spaceflight</a:t>
            </a:r>
            <a:endParaRPr lang="en-US" sz="2800">
              <a:solidFill>
                <a:schemeClr val="bg1"/>
              </a:solidFill>
            </a:endParaRPr>
          </a:p>
        </p:txBody>
      </p:sp>
      <p:pic>
        <p:nvPicPr>
          <p:cNvPr id="7" name="Picture 6">
            <a:extLst>
              <a:ext uri="{FF2B5EF4-FFF2-40B4-BE49-F238E27FC236}">
                <a16:creationId xmlns:a16="http://schemas.microsoft.com/office/drawing/2014/main" id="{66CDA2E7-0308-0A88-7242-AA687021F3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168" y="1432701"/>
            <a:ext cx="10882666" cy="5506357"/>
          </a:xfrm>
          <a:prstGeom prst="rect">
            <a:avLst/>
          </a:prstGeom>
        </p:spPr>
      </p:pic>
    </p:spTree>
    <p:extLst>
      <p:ext uri="{BB962C8B-B14F-4D97-AF65-F5344CB8AC3E}">
        <p14:creationId xmlns:p14="http://schemas.microsoft.com/office/powerpoint/2010/main" val="1834659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1974040" y="3084578"/>
            <a:ext cx="8222735" cy="535531"/>
          </a:xfrm>
          <a:prstGeom prst="rect">
            <a:avLst/>
          </a:prstGeom>
          <a:noFill/>
        </p:spPr>
        <p:txBody>
          <a:bodyPr wrap="square" lIns="91440" tIns="45720" rIns="91440" bIns="45720" anchor="t">
            <a:spAutoFit/>
          </a:bodyPr>
          <a:lstStyle/>
          <a:p>
            <a:pPr marL="285750" indent="-285750">
              <a:lnSpc>
                <a:spcPct val="90000"/>
              </a:lnSpc>
              <a:spcBef>
                <a:spcPts val="1000"/>
              </a:spcBef>
              <a:buFont typeface="Arial,Sans-Serif"/>
              <a:buChar char="•"/>
            </a:pPr>
            <a:endParaRPr lang="en-US" sz="3200">
              <a:solidFill>
                <a:srgbClr val="002A43"/>
              </a:solidFill>
              <a:cs typeface="Calibri"/>
            </a:endParaRPr>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How Spaceflight Affects the Human Body</a:t>
            </a:r>
            <a:endParaRPr lang="en-US" sz="2800">
              <a:solidFill>
                <a:schemeClr val="bg1"/>
              </a:solidFill>
            </a:endParaRPr>
          </a:p>
        </p:txBody>
      </p:sp>
      <p:pic>
        <p:nvPicPr>
          <p:cNvPr id="7" name="Picture 6">
            <a:extLst>
              <a:ext uri="{FF2B5EF4-FFF2-40B4-BE49-F238E27FC236}">
                <a16:creationId xmlns:a16="http://schemas.microsoft.com/office/drawing/2014/main" id="{5A20C746-25DE-DE9A-8F01-8F2761005845}"/>
              </a:ext>
            </a:extLst>
          </p:cNvPr>
          <p:cNvPicPr>
            <a:picLocks noChangeAspect="1"/>
          </p:cNvPicPr>
          <p:nvPr/>
        </p:nvPicPr>
        <p:blipFill rotWithShape="1">
          <a:blip r:embed="rId4"/>
          <a:srcRect t="1213" b="3680"/>
          <a:stretch/>
        </p:blipFill>
        <p:spPr>
          <a:xfrm>
            <a:off x="496589" y="1476523"/>
            <a:ext cx="11175704" cy="5267235"/>
          </a:xfrm>
          <a:prstGeom prst="rect">
            <a:avLst/>
          </a:prstGeom>
        </p:spPr>
      </p:pic>
    </p:spTree>
    <p:extLst>
      <p:ext uri="{BB962C8B-B14F-4D97-AF65-F5344CB8AC3E}">
        <p14:creationId xmlns:p14="http://schemas.microsoft.com/office/powerpoint/2010/main" val="3496118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4082" y="2374"/>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479342" y="1583690"/>
            <a:ext cx="6282869" cy="5270316"/>
          </a:xfrm>
        </p:spPr>
        <p:txBody>
          <a:bodyPr vert="horz" lIns="91440" tIns="45720" rIns="91440" bIns="45720" rtlCol="0" anchor="t">
            <a:normAutofit lnSpcReduction="10000"/>
          </a:bodyPr>
          <a:lstStyle/>
          <a:p>
            <a:pPr marL="0" indent="0">
              <a:buNone/>
            </a:pPr>
            <a:r>
              <a:rPr lang="en-US" sz="2400">
                <a:ea typeface="+mn-lt"/>
                <a:cs typeface="+mn-lt"/>
              </a:rPr>
              <a:t>Conditions in space can affect individual mental health and team dynamics.</a:t>
            </a:r>
            <a:endParaRPr lang="en-US" sz="2400" b="1">
              <a:ea typeface="+mn-lt"/>
              <a:cs typeface="+mn-lt"/>
            </a:endParaRPr>
          </a:p>
          <a:p>
            <a:pPr marL="0" indent="0">
              <a:buNone/>
            </a:pPr>
            <a:endParaRPr lang="en-US" sz="1600">
              <a:ea typeface="+mn-lt"/>
              <a:cs typeface="+mn-lt"/>
            </a:endParaRPr>
          </a:p>
          <a:p>
            <a:pPr marL="0" indent="0">
              <a:buNone/>
            </a:pPr>
            <a:r>
              <a:rPr lang="en-US" sz="2400">
                <a:ea typeface="+mn-lt"/>
                <a:cs typeface="+mn-lt"/>
              </a:rPr>
              <a:t>Distance from Earth reduces</a:t>
            </a:r>
          </a:p>
          <a:p>
            <a:pPr lvl="1"/>
            <a:r>
              <a:rPr lang="en-US">
                <a:ea typeface="+mn-lt"/>
                <a:cs typeface="+mn-lt"/>
              </a:rPr>
              <a:t>Communications with ground</a:t>
            </a:r>
          </a:p>
          <a:p>
            <a:pPr lvl="1"/>
            <a:r>
              <a:rPr lang="en-US">
                <a:ea typeface="+mn-lt"/>
                <a:cs typeface="+mn-lt"/>
              </a:rPr>
              <a:t>Resupply options </a:t>
            </a:r>
          </a:p>
          <a:p>
            <a:endParaRPr lang="en-US" sz="1600">
              <a:ea typeface="+mn-lt"/>
              <a:cs typeface="+mn-lt"/>
            </a:endParaRPr>
          </a:p>
          <a:p>
            <a:pPr marL="0" indent="0">
              <a:buNone/>
            </a:pPr>
            <a:r>
              <a:rPr lang="en-US" sz="2400">
                <a:ea typeface="+mn-lt"/>
                <a:cs typeface="+mn-lt"/>
              </a:rPr>
              <a:t>Crews will need</a:t>
            </a:r>
          </a:p>
          <a:p>
            <a:pPr lvl="1"/>
            <a:r>
              <a:rPr lang="en-US">
                <a:ea typeface="+mn-lt"/>
                <a:cs typeface="+mn-lt"/>
              </a:rPr>
              <a:t>Greater autonomy</a:t>
            </a:r>
          </a:p>
          <a:p>
            <a:pPr lvl="1"/>
            <a:r>
              <a:rPr lang="en-US">
                <a:ea typeface="+mn-lt"/>
                <a:cs typeface="+mn-lt"/>
              </a:rPr>
              <a:t>Advanced human-machine systems </a:t>
            </a:r>
          </a:p>
          <a:p>
            <a:pPr marL="0" indent="0">
              <a:buNone/>
            </a:pPr>
            <a:endParaRPr lang="en-US" sz="1600">
              <a:ea typeface="+mn-lt"/>
              <a:cs typeface="+mn-lt"/>
            </a:endParaRPr>
          </a:p>
          <a:p>
            <a:pPr marL="0" indent="0">
              <a:buNone/>
            </a:pPr>
            <a:r>
              <a:rPr lang="en-US" sz="2400">
                <a:ea typeface="+mn-lt"/>
                <a:cs typeface="+mn-lt"/>
              </a:rPr>
              <a:t>Thus, research studies on human health/performance may occur wherever humans are in space, not just in “payload bays.”</a:t>
            </a:r>
            <a:endParaRPr lang="en-US" sz="2400"/>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224518" y="51808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 Behavior, Team Dynamics, and HSI</a:t>
            </a:r>
          </a:p>
        </p:txBody>
      </p:sp>
      <p:pic>
        <p:nvPicPr>
          <p:cNvPr id="4" name="Picture 3">
            <a:extLst>
              <a:ext uri="{FF2B5EF4-FFF2-40B4-BE49-F238E27FC236}">
                <a16:creationId xmlns:a16="http://schemas.microsoft.com/office/drawing/2014/main" id="{010F6394-71B8-08A0-B4C4-E6984BF7ABF8}"/>
              </a:ext>
            </a:extLst>
          </p:cNvPr>
          <p:cNvPicPr>
            <a:picLocks noChangeAspect="1"/>
          </p:cNvPicPr>
          <p:nvPr/>
        </p:nvPicPr>
        <p:blipFill>
          <a:blip r:embed="rId4"/>
          <a:stretch>
            <a:fillRect/>
          </a:stretch>
        </p:blipFill>
        <p:spPr>
          <a:xfrm>
            <a:off x="6945085" y="1576724"/>
            <a:ext cx="4158342" cy="2648636"/>
          </a:xfrm>
          <a:prstGeom prst="rect">
            <a:avLst/>
          </a:prstGeom>
        </p:spPr>
      </p:pic>
      <p:pic>
        <p:nvPicPr>
          <p:cNvPr id="6" name="Picture 5">
            <a:extLst>
              <a:ext uri="{FF2B5EF4-FFF2-40B4-BE49-F238E27FC236}">
                <a16:creationId xmlns:a16="http://schemas.microsoft.com/office/drawing/2014/main" id="{071EBF20-8557-F208-A0EE-CE1A6411CD83}"/>
              </a:ext>
            </a:extLst>
          </p:cNvPr>
          <p:cNvPicPr>
            <a:picLocks noChangeAspect="1"/>
          </p:cNvPicPr>
          <p:nvPr/>
        </p:nvPicPr>
        <p:blipFill>
          <a:blip r:embed="rId5"/>
          <a:stretch>
            <a:fillRect/>
          </a:stretch>
        </p:blipFill>
        <p:spPr>
          <a:xfrm>
            <a:off x="8392884" y="4068296"/>
            <a:ext cx="3614058" cy="2651151"/>
          </a:xfrm>
          <a:prstGeom prst="rect">
            <a:avLst/>
          </a:prstGeom>
        </p:spPr>
      </p:pic>
    </p:spTree>
    <p:extLst>
      <p:ext uri="{BB962C8B-B14F-4D97-AF65-F5344CB8AC3E}">
        <p14:creationId xmlns:p14="http://schemas.microsoft.com/office/powerpoint/2010/main" val="3929259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431910" y="1930207"/>
            <a:ext cx="5879658" cy="4729434"/>
          </a:xfrm>
        </p:spPr>
        <p:txBody>
          <a:bodyPr vert="horz" lIns="91440" tIns="45720" rIns="91440" bIns="45720" rtlCol="0" anchor="t">
            <a:normAutofit/>
          </a:bodyPr>
          <a:lstStyle/>
          <a:p>
            <a:pPr marL="0" indent="0">
              <a:buNone/>
            </a:pPr>
            <a:r>
              <a:rPr lang="en-US" sz="2400">
                <a:ea typeface="+mn-lt"/>
                <a:cs typeface="+mn-lt"/>
              </a:rPr>
              <a:t>Research on CLD platforms will require testing and validation of potentially large and complex countermeasures</a:t>
            </a:r>
          </a:p>
          <a:p>
            <a:pPr marL="342900" indent="-342900"/>
            <a:endParaRPr lang="en-US" sz="1600">
              <a:ea typeface="+mn-lt"/>
              <a:cs typeface="+mn-lt"/>
            </a:endParaRPr>
          </a:p>
          <a:p>
            <a:pPr marL="0" indent="0">
              <a:buNone/>
            </a:pPr>
            <a:r>
              <a:rPr lang="en-US" sz="2400">
                <a:ea typeface="+mn-lt"/>
                <a:cs typeface="+mn-lt"/>
              </a:rPr>
              <a:t>Additional research will focus on</a:t>
            </a:r>
          </a:p>
          <a:p>
            <a:pPr marL="0" indent="0">
              <a:buNone/>
            </a:pPr>
            <a:endParaRPr lang="en-US" sz="1600">
              <a:ea typeface="+mn-lt"/>
              <a:cs typeface="+mn-lt"/>
            </a:endParaRPr>
          </a:p>
          <a:p>
            <a:pPr lvl="1"/>
            <a:r>
              <a:rPr lang="en-US">
                <a:ea typeface="+mn-lt"/>
                <a:cs typeface="+mn-lt"/>
              </a:rPr>
              <a:t>Evaluating complicated hardware</a:t>
            </a:r>
          </a:p>
          <a:p>
            <a:pPr lvl="1"/>
            <a:endParaRPr lang="en-US" sz="1600">
              <a:ea typeface="+mn-lt"/>
              <a:cs typeface="+mn-lt"/>
            </a:endParaRPr>
          </a:p>
          <a:p>
            <a:pPr lvl="1"/>
            <a:r>
              <a:rPr lang="en-US">
                <a:ea typeface="+mn-lt"/>
                <a:cs typeface="+mn-lt"/>
              </a:rPr>
              <a:t>Software and consumable systems, </a:t>
            </a:r>
          </a:p>
          <a:p>
            <a:pPr marL="914400" lvl="2" indent="0">
              <a:buNone/>
            </a:pPr>
            <a:r>
              <a:rPr lang="en-US">
                <a:ea typeface="+mn-lt"/>
                <a:cs typeface="+mn-lt"/>
              </a:rPr>
              <a:t>(e.g., future medical capabilities to support crew health on longer autonomous exploration missions)</a:t>
            </a:r>
            <a:endParaRPr lang="en-US">
              <a:cs typeface="Calibri"/>
            </a:endParaRP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385" y="597366"/>
            <a:ext cx="9369831"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Countermeasures &amp; Medical Systems</a:t>
            </a:r>
            <a:endParaRPr lang="en-US">
              <a:solidFill>
                <a:schemeClr val="bg1"/>
              </a:solidFill>
            </a:endParaRPr>
          </a:p>
        </p:txBody>
      </p:sp>
      <p:pic>
        <p:nvPicPr>
          <p:cNvPr id="5" name="Picture 4">
            <a:extLst>
              <a:ext uri="{FF2B5EF4-FFF2-40B4-BE49-F238E27FC236}">
                <a16:creationId xmlns:a16="http://schemas.microsoft.com/office/drawing/2014/main" id="{DE4388B7-1C2A-14EC-6AEA-28BB4A84A423}"/>
              </a:ext>
            </a:extLst>
          </p:cNvPr>
          <p:cNvPicPr>
            <a:picLocks noChangeAspect="1"/>
          </p:cNvPicPr>
          <p:nvPr/>
        </p:nvPicPr>
        <p:blipFill rotWithShape="1">
          <a:blip r:embed="rId4"/>
          <a:srcRect r="1526" b="5567"/>
          <a:stretch/>
        </p:blipFill>
        <p:spPr>
          <a:xfrm>
            <a:off x="7390262" y="5042954"/>
            <a:ext cx="3988132" cy="1330982"/>
          </a:xfrm>
          <a:prstGeom prst="rect">
            <a:avLst/>
          </a:prstGeom>
          <a:ln>
            <a:solidFill>
              <a:schemeClr val="tx1"/>
            </a:solidFill>
          </a:ln>
        </p:spPr>
      </p:pic>
      <p:pic>
        <p:nvPicPr>
          <p:cNvPr id="2" name="Picture 1">
            <a:extLst>
              <a:ext uri="{FF2B5EF4-FFF2-40B4-BE49-F238E27FC236}">
                <a16:creationId xmlns:a16="http://schemas.microsoft.com/office/drawing/2014/main" id="{3D662B2B-0601-A7B8-4545-1113A62A6CDE}"/>
              </a:ext>
            </a:extLst>
          </p:cNvPr>
          <p:cNvPicPr>
            <a:picLocks noChangeAspect="1"/>
          </p:cNvPicPr>
          <p:nvPr/>
        </p:nvPicPr>
        <p:blipFill>
          <a:blip r:embed="rId5"/>
          <a:stretch>
            <a:fillRect/>
          </a:stretch>
        </p:blipFill>
        <p:spPr>
          <a:xfrm>
            <a:off x="7326086" y="1762519"/>
            <a:ext cx="4093028" cy="3082590"/>
          </a:xfrm>
          <a:prstGeom prst="rect">
            <a:avLst/>
          </a:prstGeom>
        </p:spPr>
      </p:pic>
    </p:spTree>
    <p:extLst>
      <p:ext uri="{BB962C8B-B14F-4D97-AF65-F5344CB8AC3E}">
        <p14:creationId xmlns:p14="http://schemas.microsoft.com/office/powerpoint/2010/main" val="943850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983440" y="2181064"/>
            <a:ext cx="10127735" cy="978729"/>
          </a:xfrm>
          <a:prstGeom prst="rect">
            <a:avLst/>
          </a:prstGeom>
          <a:noFill/>
        </p:spPr>
        <p:txBody>
          <a:bodyPr wrap="square" lIns="91440" tIns="45720" rIns="91440" bIns="45720" anchor="t">
            <a:spAutoFit/>
          </a:bodyPr>
          <a:lstStyle/>
          <a:p>
            <a:pPr>
              <a:lnSpc>
                <a:spcPct val="90000"/>
              </a:lnSpc>
              <a:spcBef>
                <a:spcPts val="1000"/>
              </a:spcBef>
            </a:pPr>
            <a:r>
              <a:rPr lang="en-US" sz="3200">
                <a:solidFill>
                  <a:srgbClr val="002A43"/>
                </a:solidFill>
                <a:cs typeface="Calibri"/>
              </a:rPr>
              <a:t>Researching Countermeasures, Standards, and Technology to inform CLD, Lunar, and Mars Missions</a:t>
            </a: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Human Research Utilization</a:t>
            </a:r>
            <a:endParaRPr lang="en-US" sz="2800">
              <a:solidFill>
                <a:schemeClr val="bg1"/>
              </a:solidFill>
            </a:endParaRPr>
          </a:p>
        </p:txBody>
      </p:sp>
      <p:sp>
        <p:nvSpPr>
          <p:cNvPr id="16" name="TextBox 15">
            <a:extLst>
              <a:ext uri="{FF2B5EF4-FFF2-40B4-BE49-F238E27FC236}">
                <a16:creationId xmlns:a16="http://schemas.microsoft.com/office/drawing/2014/main" id="{32390491-172B-B45C-3EF6-493379096A29}"/>
              </a:ext>
            </a:extLst>
          </p:cNvPr>
          <p:cNvSpPr txBox="1"/>
          <p:nvPr/>
        </p:nvSpPr>
        <p:spPr>
          <a:xfrm>
            <a:off x="738551" y="4498361"/>
            <a:ext cx="2747831" cy="1722908"/>
          </a:xfrm>
          <a:prstGeom prst="rect">
            <a:avLst/>
          </a:prstGeom>
          <a:noFill/>
        </p:spPr>
        <p:txBody>
          <a:bodyPr wrap="square" lIns="91440" tIns="45720" rIns="91440" bIns="45720" anchor="t">
            <a:spAutoFit/>
          </a:bodyPr>
          <a:lstStyle/>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00000"/>
                </a:solidFill>
                <a:effectLst/>
                <a:uLnTx/>
                <a:uFillTx/>
                <a:latin typeface="Microsoft YaHei Light"/>
                <a:ea typeface="Microsoft YaHei Light"/>
              </a:rPr>
              <a:t>Ops Countermeasures</a:t>
            </a:r>
            <a:endParaRPr lang="en-US" sz="1200" b="1" i="0" u="none" strike="noStrike" kern="1200" cap="none" spc="0" normalizeH="0" baseline="0" noProof="0">
              <a:ln>
                <a:noFill/>
              </a:ln>
              <a:solidFill>
                <a:srgbClr val="000000"/>
              </a:solidFill>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00000"/>
                </a:solidFill>
                <a:effectLst/>
                <a:uLnTx/>
                <a:uFillTx/>
                <a:latin typeface="Microsoft YaHei Light"/>
                <a:ea typeface="Microsoft YaHei Light"/>
              </a:rPr>
              <a:t>Behavioral Medicine</a:t>
            </a:r>
            <a:endParaRPr lang="en-US" sz="1200" b="1" i="0" u="none" strike="noStrike" kern="1200" cap="none" spc="0" normalizeH="0" baseline="0" noProof="0">
              <a:ln>
                <a:noFill/>
              </a:ln>
              <a:solidFill>
                <a:srgbClr val="000000"/>
              </a:solidFill>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00000"/>
                </a:solidFill>
                <a:effectLst/>
                <a:uLnTx/>
                <a:uFillTx/>
                <a:latin typeface="Microsoft YaHei Light"/>
                <a:ea typeface="Microsoft YaHei Light"/>
              </a:rPr>
              <a:t>Team Dynamics</a:t>
            </a:r>
            <a:endParaRPr lang="en-US" sz="1200" b="1" i="0" u="none" strike="noStrike" kern="1200" cap="none" spc="0" normalizeH="0" baseline="0" noProof="0">
              <a:ln>
                <a:noFill/>
              </a:ln>
              <a:solidFill>
                <a:srgbClr val="000000"/>
              </a:solidFill>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00000"/>
                </a:solidFill>
                <a:effectLst/>
                <a:uLnTx/>
                <a:uFillTx/>
                <a:latin typeface="Microsoft YaHei Light"/>
                <a:ea typeface="Microsoft YaHei Light"/>
              </a:rPr>
              <a:t>Food &amp; Nutrition</a:t>
            </a:r>
            <a:endParaRPr lang="en-US" sz="1200" b="1" i="0" u="none" strike="noStrike" kern="1200" cap="none" spc="0" normalizeH="0" baseline="0" noProof="0">
              <a:ln>
                <a:noFill/>
              </a:ln>
              <a:solidFill>
                <a:srgbClr val="000000"/>
              </a:solidFill>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00000"/>
                </a:solidFill>
                <a:effectLst/>
                <a:uLnTx/>
                <a:uFillTx/>
                <a:latin typeface="Microsoft YaHei Light"/>
                <a:ea typeface="Microsoft YaHei Light"/>
              </a:rPr>
              <a:t>EVA Physiology</a:t>
            </a:r>
            <a:endParaRPr lang="en-US" sz="1200" b="1" i="0" u="none" strike="noStrike" kern="1200" cap="none" spc="0" normalizeH="0" baseline="0" noProof="0">
              <a:ln>
                <a:noFill/>
              </a:ln>
              <a:solidFill>
                <a:srgbClr val="000000"/>
              </a:solidFill>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00000"/>
                </a:solidFill>
                <a:effectLst/>
                <a:uLnTx/>
                <a:uFillTx/>
                <a:latin typeface="Microsoft YaHei Light"/>
                <a:ea typeface="Microsoft YaHei Light"/>
              </a:rPr>
              <a:t>Space Radiation</a:t>
            </a:r>
            <a:endParaRPr lang="en-US" sz="1200" b="1" i="0" u="none" strike="noStrike" kern="1200" cap="none" spc="0" normalizeH="0" baseline="0" noProof="0">
              <a:ln>
                <a:noFill/>
              </a:ln>
              <a:solidFill>
                <a:srgbClr val="000000"/>
              </a:solidFill>
              <a:effectLst/>
              <a:uLnTx/>
              <a:uFillTx/>
              <a:latin typeface="Microsoft YaHei Light"/>
              <a:ea typeface="Microsoft YaHei Light"/>
            </a:endParaRPr>
          </a:p>
        </p:txBody>
      </p:sp>
      <p:sp>
        <p:nvSpPr>
          <p:cNvPr id="18" name="Oval 17">
            <a:extLst>
              <a:ext uri="{FF2B5EF4-FFF2-40B4-BE49-F238E27FC236}">
                <a16:creationId xmlns:a16="http://schemas.microsoft.com/office/drawing/2014/main" id="{C4694E76-1C30-007D-14C5-6E032BD3A27F}"/>
              </a:ext>
            </a:extLst>
          </p:cNvPr>
          <p:cNvSpPr/>
          <p:nvPr/>
        </p:nvSpPr>
        <p:spPr>
          <a:xfrm>
            <a:off x="534353" y="3996405"/>
            <a:ext cx="2585196" cy="2585196"/>
          </a:xfrm>
          <a:prstGeom prst="ellipse">
            <a:avLst/>
          </a:prstGeom>
          <a:no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40000"/>
                  <a:lumOff val="60000"/>
                </a:srgbClr>
              </a:solidFill>
              <a:effectLst/>
              <a:uLnTx/>
              <a:uFillTx/>
              <a:latin typeface="Calibri" panose="020F0502020204030204"/>
              <a:ea typeface="+mn-ea"/>
              <a:cs typeface="+mn-cs"/>
            </a:endParaRPr>
          </a:p>
        </p:txBody>
      </p:sp>
      <p:cxnSp>
        <p:nvCxnSpPr>
          <p:cNvPr id="20" name="Straight Arrow Connector 19">
            <a:extLst>
              <a:ext uri="{FF2B5EF4-FFF2-40B4-BE49-F238E27FC236}">
                <a16:creationId xmlns:a16="http://schemas.microsoft.com/office/drawing/2014/main" id="{C22D877C-D6CF-4032-578D-C5CA168CC971}"/>
              </a:ext>
            </a:extLst>
          </p:cNvPr>
          <p:cNvCxnSpPr>
            <a:cxnSpLocks/>
          </p:cNvCxnSpPr>
          <p:nvPr/>
        </p:nvCxnSpPr>
        <p:spPr>
          <a:xfrm flipH="1">
            <a:off x="3486139" y="5217121"/>
            <a:ext cx="698091" cy="0"/>
          </a:xfrm>
          <a:prstGeom prst="straightConnector1">
            <a:avLst/>
          </a:prstGeom>
          <a:ln w="57150">
            <a:solidFill>
              <a:srgbClr val="2C5A8C"/>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F31BFEA-81CF-AE01-77B2-4A408CA13FAB}"/>
              </a:ext>
            </a:extLst>
          </p:cNvPr>
          <p:cNvSpPr txBox="1"/>
          <p:nvPr/>
        </p:nvSpPr>
        <p:spPr>
          <a:xfrm>
            <a:off x="4862626" y="4363275"/>
            <a:ext cx="2203671" cy="1999906"/>
          </a:xfrm>
          <a:prstGeom prst="rect">
            <a:avLst/>
          </a:prstGeom>
          <a:noFill/>
        </p:spPr>
        <p:txBody>
          <a:bodyPr wrap="square" lIns="91440" tIns="45720" rIns="91440" bIns="45720" anchor="t">
            <a:spAutoFit/>
          </a:bodyPr>
          <a:lstStyle/>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Cardiovascular</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Immune | </a:t>
            </a:r>
            <a:r>
              <a:rPr lang="en-US" sz="1200" b="1">
                <a:latin typeface="Microsoft YaHei Light"/>
                <a:ea typeface="Microsoft YaHei Light"/>
              </a:rPr>
              <a:t>Microbiome</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Spaceflight Associated Neuro-ocular Syndrome</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Sensorimotor</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Bone Health</a:t>
            </a:r>
            <a:endParaRPr lang="en-US" sz="1200" b="1" i="0" u="none" strike="noStrike" kern="1200" cap="none" spc="0" normalizeH="0" baseline="0" noProof="0">
              <a:ln>
                <a:noFill/>
              </a:ln>
              <a:effectLst/>
              <a:uLnTx/>
              <a:uFillTx/>
              <a:latin typeface="Microsoft YaHei Light"/>
              <a:ea typeface="Microsoft YaHei Light"/>
            </a:endParaRPr>
          </a:p>
        </p:txBody>
      </p:sp>
      <p:sp>
        <p:nvSpPr>
          <p:cNvPr id="26" name="Oval 25">
            <a:extLst>
              <a:ext uri="{FF2B5EF4-FFF2-40B4-BE49-F238E27FC236}">
                <a16:creationId xmlns:a16="http://schemas.microsoft.com/office/drawing/2014/main" id="{B7C327EA-5DFB-4349-9041-08BCC62F7982}"/>
              </a:ext>
            </a:extLst>
          </p:cNvPr>
          <p:cNvSpPr/>
          <p:nvPr/>
        </p:nvSpPr>
        <p:spPr>
          <a:xfrm>
            <a:off x="4655325" y="4067366"/>
            <a:ext cx="2587159" cy="2585196"/>
          </a:xfrm>
          <a:prstGeom prst="ellipse">
            <a:avLst/>
          </a:prstGeom>
          <a:no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0" name="Straight Arrow Connector 29">
            <a:extLst>
              <a:ext uri="{FF2B5EF4-FFF2-40B4-BE49-F238E27FC236}">
                <a16:creationId xmlns:a16="http://schemas.microsoft.com/office/drawing/2014/main" id="{63C08DE5-565F-4174-B813-DCF7630B36CC}"/>
              </a:ext>
            </a:extLst>
          </p:cNvPr>
          <p:cNvCxnSpPr>
            <a:cxnSpLocks/>
          </p:cNvCxnSpPr>
          <p:nvPr/>
        </p:nvCxnSpPr>
        <p:spPr>
          <a:xfrm>
            <a:off x="7744518" y="5217121"/>
            <a:ext cx="665125" cy="0"/>
          </a:xfrm>
          <a:prstGeom prst="straightConnector1">
            <a:avLst/>
          </a:prstGeom>
          <a:ln w="57150">
            <a:solidFill>
              <a:srgbClr val="2C5A8C"/>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C9F8E06-67A8-AB70-75C9-0BFAC41DEB7E}"/>
              </a:ext>
            </a:extLst>
          </p:cNvPr>
          <p:cNvSpPr txBox="1"/>
          <p:nvPr/>
        </p:nvSpPr>
        <p:spPr>
          <a:xfrm>
            <a:off x="8776889" y="4560211"/>
            <a:ext cx="2846464" cy="1445909"/>
          </a:xfrm>
          <a:prstGeom prst="rect">
            <a:avLst/>
          </a:prstGeom>
          <a:noFill/>
        </p:spPr>
        <p:txBody>
          <a:bodyPr wrap="square" lIns="91440" tIns="45720" rIns="91440" bIns="45720" anchor="t">
            <a:spAutoFit/>
          </a:bodyPr>
          <a:lstStyle/>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Exploration Medicine</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Medical Resources</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Occupant Protection</a:t>
            </a:r>
            <a:endParaRPr lang="en-US" sz="1200" b="1" i="0" u="none" strike="noStrike" kern="1200" cap="none" spc="0" normalizeH="0" baseline="0" noProof="0">
              <a:ln>
                <a:noFill/>
              </a:ln>
              <a:effectLst/>
              <a:uLnTx/>
              <a:uFillTx/>
              <a:latin typeface="Microsoft YaHei Light"/>
              <a:ea typeface="Microsoft YaHei Light"/>
            </a:endParaRPr>
          </a:p>
          <a:p>
            <a:pPr marL="4000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effectLst/>
                <a:uLnTx/>
                <a:uFillTx/>
                <a:latin typeface="Microsoft YaHei Light"/>
                <a:ea typeface="Microsoft YaHei Light"/>
              </a:rPr>
              <a:t>Human System Integration Architecture</a:t>
            </a:r>
            <a:endParaRPr lang="en-US" sz="1200" b="1" i="0" u="none" strike="noStrike" kern="1200" cap="none" spc="0" normalizeH="0" baseline="0" noProof="0">
              <a:ln>
                <a:noFill/>
              </a:ln>
              <a:effectLst/>
              <a:uLnTx/>
              <a:uFillTx/>
              <a:latin typeface="Microsoft YaHei Light"/>
              <a:ea typeface="Microsoft YaHei Light"/>
            </a:endParaRPr>
          </a:p>
        </p:txBody>
      </p:sp>
      <p:sp>
        <p:nvSpPr>
          <p:cNvPr id="34" name="Oval 33">
            <a:extLst>
              <a:ext uri="{FF2B5EF4-FFF2-40B4-BE49-F238E27FC236}">
                <a16:creationId xmlns:a16="http://schemas.microsoft.com/office/drawing/2014/main" id="{AE9D0671-02B1-A788-8674-85BBF02B59B0}"/>
              </a:ext>
            </a:extLst>
          </p:cNvPr>
          <p:cNvSpPr/>
          <p:nvPr/>
        </p:nvSpPr>
        <p:spPr>
          <a:xfrm>
            <a:off x="8776889" y="4063683"/>
            <a:ext cx="2587460" cy="2585196"/>
          </a:xfrm>
          <a:prstGeom prst="ellipse">
            <a:avLst/>
          </a:prstGeom>
          <a:no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86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62074"/>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HRP Fosters Artemis Missions</a:t>
            </a:r>
            <a:endParaRPr lang="en-US" sz="2800">
              <a:solidFill>
                <a:schemeClr val="bg1"/>
              </a:solidFill>
            </a:endParaRPr>
          </a:p>
        </p:txBody>
      </p:sp>
      <p:sp>
        <p:nvSpPr>
          <p:cNvPr id="11" name="TextBox 10">
            <a:extLst>
              <a:ext uri="{FF2B5EF4-FFF2-40B4-BE49-F238E27FC236}">
                <a16:creationId xmlns:a16="http://schemas.microsoft.com/office/drawing/2014/main" id="{B0E7E432-ED88-09E9-8C13-42D646482B51}"/>
              </a:ext>
            </a:extLst>
          </p:cNvPr>
          <p:cNvSpPr txBox="1"/>
          <p:nvPr/>
        </p:nvSpPr>
        <p:spPr>
          <a:xfrm>
            <a:off x="591459" y="1861457"/>
            <a:ext cx="85706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a:cs typeface="Calibri"/>
              </a:rPr>
              <a:t>HRP is addressing high-priority mitigation </a:t>
            </a:r>
            <a:endParaRPr lang="en-US"/>
          </a:p>
          <a:p>
            <a:r>
              <a:rPr lang="en-US" sz="2400" i="1">
                <a:cs typeface="Calibri"/>
              </a:rPr>
              <a:t>determined by HMTA*</a:t>
            </a:r>
            <a:endParaRPr lang="en-US"/>
          </a:p>
        </p:txBody>
      </p:sp>
      <p:graphicFrame>
        <p:nvGraphicFramePr>
          <p:cNvPr id="7" name="Table 6">
            <a:extLst>
              <a:ext uri="{FF2B5EF4-FFF2-40B4-BE49-F238E27FC236}">
                <a16:creationId xmlns:a16="http://schemas.microsoft.com/office/drawing/2014/main" id="{7FC87E59-36EC-E199-8A67-D923BCFC1BB5}"/>
              </a:ext>
            </a:extLst>
          </p:cNvPr>
          <p:cNvGraphicFramePr>
            <a:graphicFrameLocks noGrp="1"/>
          </p:cNvGraphicFramePr>
          <p:nvPr>
            <p:extLst>
              <p:ext uri="{D42A27DB-BD31-4B8C-83A1-F6EECF244321}">
                <p14:modId xmlns:p14="http://schemas.microsoft.com/office/powerpoint/2010/main" val="821106182"/>
              </p:ext>
            </p:extLst>
          </p:nvPr>
        </p:nvGraphicFramePr>
        <p:xfrm>
          <a:off x="653142" y="2971800"/>
          <a:ext cx="3237276" cy="2651760"/>
        </p:xfrm>
        <a:graphic>
          <a:graphicData uri="http://schemas.openxmlformats.org/drawingml/2006/table">
            <a:tbl>
              <a:tblPr firstRow="1" bandRow="1">
                <a:tableStyleId>{5C22544A-7EE6-4342-B048-85BDC9FD1C3A}</a:tableStyleId>
              </a:tblPr>
              <a:tblGrid>
                <a:gridCol w="3237276">
                  <a:extLst>
                    <a:ext uri="{9D8B030D-6E8A-4147-A177-3AD203B41FA5}">
                      <a16:colId xmlns:a16="http://schemas.microsoft.com/office/drawing/2014/main" val="1226678621"/>
                    </a:ext>
                  </a:extLst>
                </a:gridCol>
              </a:tblGrid>
              <a:tr h="246821">
                <a:tc>
                  <a:txBody>
                    <a:bodyPr/>
                    <a:lstStyle/>
                    <a:p>
                      <a:pPr algn="l" rtl="0" fontAlgn="base"/>
                      <a:r>
                        <a:rPr lang="en-US" sz="2400" b="1" i="0">
                          <a:solidFill>
                            <a:schemeClr val="tx1"/>
                          </a:solidFill>
                          <a:effectLst/>
                          <a:latin typeface="Arial"/>
                        </a:rPr>
                        <a:t>Medical Conditions</a:t>
                      </a:r>
                      <a:endParaRPr lang="en-US" sz="2400" b="0" i="0">
                        <a:solidFill>
                          <a:schemeClr val="tx1"/>
                        </a:solidFill>
                        <a:effectLst/>
                        <a:latin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27515898"/>
                  </a:ext>
                </a:extLst>
              </a:tr>
              <a:tr h="240020">
                <a:tc>
                  <a:txBody>
                    <a:bodyPr/>
                    <a:lstStyle/>
                    <a:p>
                      <a:pPr algn="l" rtl="0" fontAlgn="base"/>
                      <a:r>
                        <a:rPr lang="en-US" sz="2400" b="1" i="0">
                          <a:solidFill>
                            <a:schemeClr val="tx1"/>
                          </a:solidFill>
                          <a:effectLst/>
                          <a:latin typeface="Arial"/>
                        </a:rPr>
                        <a:t>Dynamic Loads</a:t>
                      </a:r>
                      <a:endParaRPr lang="en-US" sz="2400" b="0" i="0">
                        <a:solidFill>
                          <a:schemeClr val="tx1"/>
                        </a:solidFill>
                        <a:effectLst/>
                        <a:latin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9991402"/>
                  </a:ext>
                </a:extLst>
              </a:tr>
              <a:tr h="240030">
                <a:tc>
                  <a:txBody>
                    <a:bodyPr/>
                    <a:lstStyle/>
                    <a:p>
                      <a:pPr algn="l" rtl="0" fontAlgn="base"/>
                      <a:r>
                        <a:rPr lang="en-US" sz="2400" b="1" i="0">
                          <a:solidFill>
                            <a:schemeClr val="tx1"/>
                          </a:solidFill>
                          <a:effectLst/>
                          <a:latin typeface="Arial"/>
                        </a:rPr>
                        <a:t>Sensorimotor/</a:t>
                      </a:r>
                      <a:endParaRPr lang="en-US" sz="2400" b="0" i="0">
                        <a:solidFill>
                          <a:schemeClr val="tx1"/>
                        </a:solidFill>
                        <a:effectLst/>
                        <a:latin typeface="Arial"/>
                      </a:endParaRPr>
                    </a:p>
                    <a:p>
                      <a:pPr lvl="0" algn="l">
                        <a:buNone/>
                      </a:pPr>
                      <a:r>
                        <a:rPr lang="en-US" sz="2400" b="1" i="0">
                          <a:solidFill>
                            <a:schemeClr val="tx1"/>
                          </a:solidFill>
                          <a:effectLst/>
                          <a:latin typeface="Arial"/>
                        </a:rPr>
                        <a:t>Manual Control</a:t>
                      </a:r>
                      <a:endParaRPr lang="en-US" sz="2400" b="0" i="0">
                        <a:solidFill>
                          <a:schemeClr val="tx1"/>
                        </a:solidFill>
                        <a:effectLst/>
                        <a:latin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41025729"/>
                  </a:ext>
                </a:extLst>
              </a:tr>
              <a:tr h="240020">
                <a:tc>
                  <a:txBody>
                    <a:bodyPr/>
                    <a:lstStyle/>
                    <a:p>
                      <a:pPr algn="l" rtl="0" fontAlgn="base"/>
                      <a:r>
                        <a:rPr lang="en-US" sz="2400" b="1" i="0">
                          <a:solidFill>
                            <a:schemeClr val="tx1"/>
                          </a:solidFill>
                          <a:effectLst/>
                          <a:latin typeface="Arial"/>
                        </a:rPr>
                        <a:t>EVA</a:t>
                      </a:r>
                      <a:endParaRPr lang="en-US" sz="2400" b="0" i="0">
                        <a:solidFill>
                          <a:schemeClr val="tx1"/>
                        </a:solidFill>
                        <a:effectLst/>
                        <a:latin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015161"/>
                  </a:ext>
                </a:extLst>
              </a:tr>
              <a:tr h="240030">
                <a:tc>
                  <a:txBody>
                    <a:bodyPr/>
                    <a:lstStyle/>
                    <a:p>
                      <a:pPr algn="l" rtl="0" fontAlgn="base"/>
                      <a:r>
                        <a:rPr lang="en-US" sz="2400" b="1" i="0">
                          <a:solidFill>
                            <a:schemeClr val="tx1"/>
                          </a:solidFill>
                          <a:effectLst/>
                          <a:latin typeface="Arial"/>
                        </a:rPr>
                        <a:t>HSI</a:t>
                      </a:r>
                      <a:endParaRPr lang="en-US" sz="2400" b="0" i="0">
                        <a:solidFill>
                          <a:schemeClr val="tx1"/>
                        </a:solidFill>
                        <a:effectLst/>
                        <a:latin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28211643"/>
                  </a:ext>
                </a:extLst>
              </a:tr>
            </a:tbl>
          </a:graphicData>
        </a:graphic>
      </p:graphicFrame>
      <p:sp>
        <p:nvSpPr>
          <p:cNvPr id="10" name="TextBox 9">
            <a:extLst>
              <a:ext uri="{FF2B5EF4-FFF2-40B4-BE49-F238E27FC236}">
                <a16:creationId xmlns:a16="http://schemas.microsoft.com/office/drawing/2014/main" id="{96E54760-4B82-645C-9EC1-3ED411967F96}"/>
              </a:ext>
            </a:extLst>
          </p:cNvPr>
          <p:cNvSpPr txBox="1"/>
          <p:nvPr/>
        </p:nvSpPr>
        <p:spPr>
          <a:xfrm>
            <a:off x="3966299" y="2969524"/>
            <a:ext cx="6621437"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Calibri"/>
              </a:rPr>
              <a:t>—  Likely medical conditions</a:t>
            </a:r>
          </a:p>
          <a:p>
            <a:endParaRPr lang="en-US" sz="1600">
              <a:cs typeface="Calibri"/>
            </a:endParaRPr>
          </a:p>
          <a:p>
            <a:r>
              <a:rPr lang="en-US" sz="2000">
                <a:cs typeface="Calibri"/>
              </a:rPr>
              <a:t>—  Integrated seat and EVA suit</a:t>
            </a:r>
          </a:p>
          <a:p>
            <a:endParaRPr lang="en-US" sz="1600">
              <a:cs typeface="Calibri"/>
            </a:endParaRPr>
          </a:p>
          <a:p>
            <a:r>
              <a:rPr lang="en-US" sz="2000">
                <a:cs typeface="Calibri"/>
              </a:rPr>
              <a:t>—  Manual control option for landers</a:t>
            </a:r>
          </a:p>
          <a:p>
            <a:endParaRPr lang="en-US" sz="2000">
              <a:cs typeface="Calibri"/>
            </a:endParaRPr>
          </a:p>
          <a:p>
            <a:r>
              <a:rPr lang="en-US" sz="2000">
                <a:cs typeface="Calibri"/>
              </a:rPr>
              <a:t>— Improved performance and reduced injuries in EVA suits</a:t>
            </a:r>
          </a:p>
          <a:p>
            <a:endParaRPr lang="en-US" sz="2000">
              <a:cs typeface="Calibri"/>
            </a:endParaRPr>
          </a:p>
          <a:p>
            <a:r>
              <a:rPr lang="en-US" sz="2000">
                <a:cs typeface="Calibri"/>
              </a:rPr>
              <a:t>— Integration across programs and vehicles</a:t>
            </a:r>
            <a:endParaRPr lang="en-US" sz="2000"/>
          </a:p>
        </p:txBody>
      </p:sp>
      <p:pic>
        <p:nvPicPr>
          <p:cNvPr id="13" name="Picture 12" descr="A close up of the moon&#10;&#10;Description automatically generated with medium confidence">
            <a:extLst>
              <a:ext uri="{FF2B5EF4-FFF2-40B4-BE49-F238E27FC236}">
                <a16:creationId xmlns:a16="http://schemas.microsoft.com/office/drawing/2014/main" id="{D297CD51-B985-BC55-E545-4D97328EE2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5237" y="1301971"/>
            <a:ext cx="4653204" cy="3470001"/>
          </a:xfrm>
          <a:prstGeom prst="rect">
            <a:avLst/>
          </a:prstGeom>
        </p:spPr>
      </p:pic>
      <p:sp>
        <p:nvSpPr>
          <p:cNvPr id="9" name="TextBox 8">
            <a:extLst>
              <a:ext uri="{FF2B5EF4-FFF2-40B4-BE49-F238E27FC236}">
                <a16:creationId xmlns:a16="http://schemas.microsoft.com/office/drawing/2014/main" id="{0F49DCF0-CC8C-342C-07BE-DF95B1D6AEEA}"/>
              </a:ext>
            </a:extLst>
          </p:cNvPr>
          <p:cNvSpPr txBox="1"/>
          <p:nvPr/>
        </p:nvSpPr>
        <p:spPr>
          <a:xfrm>
            <a:off x="237127" y="6517359"/>
            <a:ext cx="6141902" cy="276999"/>
          </a:xfrm>
          <a:prstGeom prst="rect">
            <a:avLst/>
          </a:prstGeom>
          <a:noFill/>
        </p:spPr>
        <p:txBody>
          <a:bodyPr wrap="square" lIns="91440" tIns="45720" rIns="91440" bIns="45720" anchor="t">
            <a:spAutoFit/>
          </a:bodyPr>
          <a:lstStyle/>
          <a:p>
            <a:pPr marL="111760" marR="0" lvl="0" indent="0" algn="l" defTabSz="914400" rtl="0" eaLnBrk="1" fontAlgn="auto" latinLnBrk="0" hangingPunct="1">
              <a:lnSpc>
                <a:spcPct val="100000"/>
              </a:lnSpc>
              <a:spcBef>
                <a:spcPts val="105"/>
              </a:spcBef>
              <a:spcAft>
                <a:spcPts val="0"/>
              </a:spcAft>
              <a:buClrTx/>
              <a:buSzTx/>
              <a:buFontTx/>
              <a:buNone/>
              <a:tabLst/>
              <a:defRPr/>
            </a:pPr>
            <a:r>
              <a:rPr kumimoji="0" lang="en-US" sz="1200" b="0" i="1" u="none" strike="noStrike" kern="1200" cap="none" spc="0" normalizeH="0" baseline="0" noProof="0">
                <a:ln>
                  <a:noFill/>
                </a:ln>
                <a:effectLst/>
                <a:uLnTx/>
                <a:uFillTx/>
                <a:latin typeface="Arial"/>
                <a:cs typeface="Arial"/>
              </a:rPr>
              <a:t>*</a:t>
            </a:r>
            <a:r>
              <a:rPr lang="en-US" sz="1200" i="1">
                <a:latin typeface="Arial"/>
                <a:cs typeface="Arial"/>
              </a:rPr>
              <a:t>Health</a:t>
            </a:r>
            <a:r>
              <a:rPr kumimoji="0" lang="en-US" sz="1200" b="0" i="1" u="none" strike="noStrike" kern="1200" cap="none" spc="0" normalizeH="0" baseline="0" noProof="0">
                <a:ln>
                  <a:noFill/>
                </a:ln>
                <a:effectLst/>
                <a:uLnTx/>
                <a:uFillTx/>
                <a:latin typeface="Arial"/>
                <a:cs typeface="Arial"/>
              </a:rPr>
              <a:t> and Medical Technical Authority</a:t>
            </a:r>
            <a:endParaRPr kumimoji="0" lang="en-US" sz="1200" b="0" i="0" u="none" strike="noStrike" kern="1200" cap="none" spc="0" normalizeH="0" baseline="0" noProof="0">
              <a:ln>
                <a:noFill/>
              </a:ln>
              <a:effectLst/>
              <a:uLnTx/>
              <a:uFillTx/>
              <a:latin typeface="Arial"/>
              <a:cs typeface="Arial"/>
            </a:endParaRPr>
          </a:p>
        </p:txBody>
      </p:sp>
    </p:spTree>
    <p:extLst>
      <p:ext uri="{BB962C8B-B14F-4D97-AF65-F5344CB8AC3E}">
        <p14:creationId xmlns:p14="http://schemas.microsoft.com/office/powerpoint/2010/main" val="3246995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62074"/>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HRP Fosters Mars Missions</a:t>
            </a:r>
            <a:endParaRPr lang="en-US" sz="2800">
              <a:solidFill>
                <a:schemeClr val="bg1"/>
              </a:solidFill>
            </a:endParaRPr>
          </a:p>
        </p:txBody>
      </p:sp>
      <p:graphicFrame>
        <p:nvGraphicFramePr>
          <p:cNvPr id="7" name="Table 6">
            <a:extLst>
              <a:ext uri="{FF2B5EF4-FFF2-40B4-BE49-F238E27FC236}">
                <a16:creationId xmlns:a16="http://schemas.microsoft.com/office/drawing/2014/main" id="{7FC87E59-36EC-E199-8A67-D923BCFC1BB5}"/>
              </a:ext>
            </a:extLst>
          </p:cNvPr>
          <p:cNvGraphicFramePr>
            <a:graphicFrameLocks noGrp="1"/>
          </p:cNvGraphicFramePr>
          <p:nvPr>
            <p:extLst>
              <p:ext uri="{D42A27DB-BD31-4B8C-83A1-F6EECF244321}">
                <p14:modId xmlns:p14="http://schemas.microsoft.com/office/powerpoint/2010/main" val="2200457720"/>
              </p:ext>
            </p:extLst>
          </p:nvPr>
        </p:nvGraphicFramePr>
        <p:xfrm>
          <a:off x="597414" y="2337016"/>
          <a:ext cx="3329738" cy="3962400"/>
        </p:xfrm>
        <a:graphic>
          <a:graphicData uri="http://schemas.openxmlformats.org/drawingml/2006/table">
            <a:tbl>
              <a:tblPr firstRow="1" bandRow="1">
                <a:tableStyleId>{5C22544A-7EE6-4342-B048-85BDC9FD1C3A}</a:tableStyleId>
              </a:tblPr>
              <a:tblGrid>
                <a:gridCol w="3329738">
                  <a:extLst>
                    <a:ext uri="{9D8B030D-6E8A-4147-A177-3AD203B41FA5}">
                      <a16:colId xmlns:a16="http://schemas.microsoft.com/office/drawing/2014/main" val="1226678621"/>
                    </a:ext>
                  </a:extLst>
                </a:gridCol>
              </a:tblGrid>
              <a:tr h="246821">
                <a:tc>
                  <a:txBody>
                    <a:bodyPr/>
                    <a:lstStyle/>
                    <a:p>
                      <a:pPr marL="91440" lvl="0">
                        <a:lnSpc>
                          <a:spcPct val="100000"/>
                        </a:lnSpc>
                        <a:spcBef>
                          <a:spcPts val="284"/>
                        </a:spcBef>
                        <a:buNone/>
                      </a:pPr>
                      <a:r>
                        <a:rPr lang="en-US" sz="2000" b="1" spc="0">
                          <a:solidFill>
                            <a:schemeClr val="tx1"/>
                          </a:solidFill>
                          <a:latin typeface="Arial"/>
                          <a:cs typeface="Arial"/>
                        </a:rPr>
                        <a:t>Pharm</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6669" cap="flat" cmpd="sng" algn="ctr">
                      <a:solidFill>
                        <a:srgbClr val="2E528F"/>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27515898"/>
                  </a:ext>
                </a:extLst>
              </a:tr>
              <a:tr h="240020">
                <a:tc>
                  <a:txBody>
                    <a:bodyPr/>
                    <a:lstStyle/>
                    <a:p>
                      <a:pPr marL="91440" lvl="0">
                        <a:lnSpc>
                          <a:spcPct val="100000"/>
                        </a:lnSpc>
                        <a:spcBef>
                          <a:spcPts val="285"/>
                        </a:spcBef>
                        <a:buNone/>
                      </a:pPr>
                      <a:r>
                        <a:rPr lang="en-US" sz="2000" b="1" spc="0">
                          <a:solidFill>
                            <a:schemeClr val="tx1"/>
                          </a:solidFill>
                          <a:latin typeface="Arial"/>
                          <a:cs typeface="Arial"/>
                        </a:rPr>
                        <a:t>Medical Conditions</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9991402"/>
                  </a:ext>
                </a:extLst>
              </a:tr>
              <a:tr h="240030">
                <a:tc>
                  <a:txBody>
                    <a:bodyPr/>
                    <a:lstStyle/>
                    <a:p>
                      <a:pPr marL="91440" lvl="0">
                        <a:lnSpc>
                          <a:spcPct val="100000"/>
                        </a:lnSpc>
                        <a:spcBef>
                          <a:spcPts val="285"/>
                        </a:spcBef>
                        <a:buNone/>
                      </a:pPr>
                      <a:r>
                        <a:rPr lang="en-US" sz="2000" b="1" i="0" u="none" strike="noStrike" spc="0" noProof="0">
                          <a:solidFill>
                            <a:schemeClr val="tx1"/>
                          </a:solidFill>
                          <a:latin typeface="Arial"/>
                        </a:rPr>
                        <a:t>Cardiovascular (LTH)</a:t>
                      </a:r>
                      <a:endParaRPr lang="en-US" sz="2000"/>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41025729"/>
                  </a:ext>
                </a:extLst>
              </a:tr>
              <a:tr h="240020">
                <a:tc>
                  <a:txBody>
                    <a:bodyPr/>
                    <a:lstStyle/>
                    <a:p>
                      <a:pPr marL="91440" lvl="0">
                        <a:lnSpc>
                          <a:spcPct val="100000"/>
                        </a:lnSpc>
                        <a:spcBef>
                          <a:spcPts val="285"/>
                        </a:spcBef>
                        <a:buNone/>
                      </a:pPr>
                      <a:r>
                        <a:rPr lang="en-US" sz="2000" b="1" spc="0">
                          <a:solidFill>
                            <a:schemeClr val="tx1"/>
                          </a:solidFill>
                          <a:latin typeface="Arial"/>
                          <a:cs typeface="Arial"/>
                        </a:rPr>
                        <a:t>Dynamic Loads</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6015161"/>
                  </a:ext>
                </a:extLst>
              </a:tr>
              <a:tr h="240030">
                <a:tc>
                  <a:txBody>
                    <a:bodyPr/>
                    <a:lstStyle/>
                    <a:p>
                      <a:pPr marL="91440" lvl="0">
                        <a:lnSpc>
                          <a:spcPct val="100000"/>
                        </a:lnSpc>
                        <a:spcBef>
                          <a:spcPts val="285"/>
                        </a:spcBef>
                        <a:buNone/>
                      </a:pPr>
                      <a:r>
                        <a:rPr lang="en-US" sz="2000" b="1" spc="0">
                          <a:solidFill>
                            <a:schemeClr val="tx1"/>
                          </a:solidFill>
                          <a:latin typeface="Arial"/>
                          <a:cs typeface="Arial"/>
                        </a:rPr>
                        <a:t>Food &amp; Nutrition</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28211643"/>
                  </a:ext>
                </a:extLst>
              </a:tr>
              <a:tr h="240030">
                <a:tc>
                  <a:txBody>
                    <a:bodyPr/>
                    <a:lstStyle/>
                    <a:p>
                      <a:pPr marL="91440" lvl="0">
                        <a:lnSpc>
                          <a:spcPct val="100000"/>
                        </a:lnSpc>
                        <a:spcBef>
                          <a:spcPts val="285"/>
                        </a:spcBef>
                        <a:buNone/>
                      </a:pPr>
                      <a:r>
                        <a:rPr lang="en-US" sz="2000" b="1" spc="0">
                          <a:solidFill>
                            <a:schemeClr val="tx1"/>
                          </a:solidFill>
                          <a:latin typeface="Arial"/>
                          <a:cs typeface="Arial"/>
                        </a:rPr>
                        <a:t>Team</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125823"/>
                  </a:ext>
                </a:extLst>
              </a:tr>
              <a:tr h="240030">
                <a:tc>
                  <a:txBody>
                    <a:bodyPr/>
                    <a:lstStyle/>
                    <a:p>
                      <a:pPr marL="91440" lvl="0">
                        <a:lnSpc>
                          <a:spcPct val="100000"/>
                        </a:lnSpc>
                        <a:spcBef>
                          <a:spcPts val="285"/>
                        </a:spcBef>
                        <a:buNone/>
                      </a:pPr>
                      <a:r>
                        <a:rPr lang="en-US" sz="2000" b="1" spc="0" err="1">
                          <a:solidFill>
                            <a:schemeClr val="tx1"/>
                          </a:solidFill>
                          <a:latin typeface="Arial"/>
                          <a:cs typeface="Arial"/>
                        </a:rPr>
                        <a:t>BMed</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1021458"/>
                  </a:ext>
                </a:extLst>
              </a:tr>
              <a:tr h="240030">
                <a:tc>
                  <a:txBody>
                    <a:bodyPr/>
                    <a:lstStyle/>
                    <a:p>
                      <a:pPr marL="91440" lvl="0">
                        <a:lnSpc>
                          <a:spcPct val="100000"/>
                        </a:lnSpc>
                        <a:spcBef>
                          <a:spcPts val="285"/>
                        </a:spcBef>
                        <a:buNone/>
                      </a:pPr>
                      <a:r>
                        <a:rPr lang="en-US" sz="2000" b="1" spc="0">
                          <a:solidFill>
                            <a:schemeClr val="tx1"/>
                          </a:solidFill>
                          <a:latin typeface="Arial"/>
                          <a:cs typeface="Arial"/>
                        </a:rPr>
                        <a:t>HSI</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9742795"/>
                  </a:ext>
                </a:extLst>
              </a:tr>
              <a:tr h="240030">
                <a:tc>
                  <a:txBody>
                    <a:bodyPr/>
                    <a:lstStyle/>
                    <a:p>
                      <a:pPr marL="91440" lvl="0">
                        <a:lnSpc>
                          <a:spcPct val="100000"/>
                        </a:lnSpc>
                        <a:spcBef>
                          <a:spcPts val="285"/>
                        </a:spcBef>
                        <a:buNone/>
                      </a:pPr>
                      <a:r>
                        <a:rPr lang="en-US" sz="2000" b="1" i="0" u="none" strike="noStrike" spc="0" noProof="0">
                          <a:solidFill>
                            <a:schemeClr val="tx1"/>
                          </a:solidFill>
                          <a:latin typeface="Arial"/>
                        </a:rPr>
                        <a:t>EVA</a:t>
                      </a:r>
                      <a:endParaRPr lang="en-US" sz="2000" i="0" u="none" strike="noStrike" noProof="0"/>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12491788"/>
                  </a:ext>
                </a:extLst>
              </a:tr>
              <a:tr h="240030">
                <a:tc>
                  <a:txBody>
                    <a:bodyPr/>
                    <a:lstStyle/>
                    <a:p>
                      <a:pPr marL="91440" lvl="0">
                        <a:lnSpc>
                          <a:spcPct val="100000"/>
                        </a:lnSpc>
                        <a:spcBef>
                          <a:spcPts val="285"/>
                        </a:spcBef>
                        <a:buNone/>
                      </a:pPr>
                      <a:r>
                        <a:rPr lang="en-US" sz="2000" b="1" spc="0">
                          <a:solidFill>
                            <a:schemeClr val="tx1"/>
                          </a:solidFill>
                          <a:latin typeface="Arial"/>
                          <a:cs typeface="Arial"/>
                        </a:rPr>
                        <a:t>SANS</a:t>
                      </a:r>
                      <a:endParaRPr lang="en-US" sz="2000" spc="0">
                        <a:solidFill>
                          <a:schemeClr val="tx1"/>
                        </a:solidFill>
                        <a:latin typeface="Arial"/>
                        <a:cs typeface="Arial"/>
                      </a:endParaRPr>
                    </a:p>
                  </a:txBody>
                  <a:tcPr>
                    <a:lnL w="11106" cap="flat" cmpd="sng" algn="ctr">
                      <a:solidFill>
                        <a:srgbClr val="000000"/>
                      </a:solidFill>
                      <a:prstDash val="solid"/>
                      <a:round/>
                      <a:headEnd type="none" w="med" len="med"/>
                      <a:tailEnd type="none" w="med" len="med"/>
                    </a:lnL>
                    <a:lnR w="11106" cap="flat" cmpd="sng" algn="ctr">
                      <a:solidFill>
                        <a:srgbClr val="000000"/>
                      </a:solidFill>
                      <a:prstDash val="solid"/>
                      <a:round/>
                      <a:headEnd type="none" w="med" len="med"/>
                      <a:tailEnd type="none" w="med" len="med"/>
                    </a:lnR>
                    <a:lnT w="11106" cap="flat" cmpd="sng" algn="ctr">
                      <a:solidFill>
                        <a:srgbClr val="000000"/>
                      </a:solidFill>
                      <a:prstDash val="solid"/>
                      <a:round/>
                      <a:headEnd type="none" w="med" len="med"/>
                      <a:tailEnd type="none" w="med" len="med"/>
                    </a:lnT>
                    <a:lnB w="111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90176"/>
                  </a:ext>
                </a:extLst>
              </a:tr>
            </a:tbl>
          </a:graphicData>
        </a:graphic>
      </p:graphicFrame>
      <p:sp>
        <p:nvSpPr>
          <p:cNvPr id="12" name="TextBox 11">
            <a:extLst>
              <a:ext uri="{FF2B5EF4-FFF2-40B4-BE49-F238E27FC236}">
                <a16:creationId xmlns:a16="http://schemas.microsoft.com/office/drawing/2014/main" id="{EFC965A3-A503-7B68-4118-037BA191B7C6}"/>
              </a:ext>
            </a:extLst>
          </p:cNvPr>
          <p:cNvSpPr txBox="1"/>
          <p:nvPr/>
        </p:nvSpPr>
        <p:spPr>
          <a:xfrm>
            <a:off x="4060778" y="2355809"/>
            <a:ext cx="7123886" cy="40010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Calibri"/>
              </a:rPr>
              <a:t>—  Long-term medications storage</a:t>
            </a:r>
          </a:p>
          <a:p>
            <a:endParaRPr lang="en-US" sz="600">
              <a:cs typeface="Calibri"/>
            </a:endParaRPr>
          </a:p>
          <a:p>
            <a:r>
              <a:rPr lang="en-US" sz="2000">
                <a:cs typeface="Calibri"/>
              </a:rPr>
              <a:t>—  Likely medical conditions</a:t>
            </a:r>
          </a:p>
          <a:p>
            <a:endParaRPr lang="en-US" sz="600">
              <a:cs typeface="Calibri"/>
            </a:endParaRPr>
          </a:p>
          <a:p>
            <a:r>
              <a:rPr lang="en-US" sz="2000">
                <a:cs typeface="Calibri"/>
              </a:rPr>
              <a:t>—  Cardiovascular long-term health</a:t>
            </a:r>
          </a:p>
          <a:p>
            <a:endParaRPr lang="en-US" sz="600">
              <a:cs typeface="Calibri"/>
            </a:endParaRPr>
          </a:p>
          <a:p>
            <a:r>
              <a:rPr lang="en-US" sz="2000">
                <a:cs typeface="Calibri"/>
              </a:rPr>
              <a:t>—  Integrated seat and EVA suit</a:t>
            </a:r>
          </a:p>
          <a:p>
            <a:endParaRPr lang="en-US" sz="600">
              <a:cs typeface="Calibri"/>
            </a:endParaRPr>
          </a:p>
          <a:p>
            <a:r>
              <a:rPr lang="en-US" sz="2000">
                <a:cs typeface="Calibri"/>
              </a:rPr>
              <a:t>—  Nutritious, desirable, sufficient food system</a:t>
            </a:r>
          </a:p>
          <a:p>
            <a:endParaRPr lang="en-US" sz="600">
              <a:cs typeface="Calibri"/>
            </a:endParaRPr>
          </a:p>
          <a:p>
            <a:r>
              <a:rPr lang="en-US" sz="2000">
                <a:cs typeface="Calibri"/>
              </a:rPr>
              <a:t>—  Assured isolated team performance</a:t>
            </a:r>
          </a:p>
          <a:p>
            <a:endParaRPr lang="en-US" sz="600">
              <a:cs typeface="Calibri"/>
            </a:endParaRPr>
          </a:p>
          <a:p>
            <a:r>
              <a:rPr lang="en-US" sz="2000">
                <a:cs typeface="Calibri"/>
              </a:rPr>
              <a:t>—  Assured psychological performance in isolated environments</a:t>
            </a:r>
          </a:p>
          <a:p>
            <a:endParaRPr lang="en-US" sz="600">
              <a:cs typeface="Calibri"/>
            </a:endParaRPr>
          </a:p>
          <a:p>
            <a:r>
              <a:rPr lang="en-US" sz="2000">
                <a:cs typeface="Calibri"/>
              </a:rPr>
              <a:t>—  Human system integration across programs and vehicles</a:t>
            </a:r>
          </a:p>
          <a:p>
            <a:endParaRPr lang="en-US" sz="600">
              <a:cs typeface="Calibri"/>
            </a:endParaRPr>
          </a:p>
          <a:p>
            <a:r>
              <a:rPr lang="en-US" sz="2000">
                <a:cs typeface="Calibri"/>
              </a:rPr>
              <a:t>—  Improved performance/reduced injuries in EVA suits</a:t>
            </a:r>
          </a:p>
          <a:p>
            <a:endParaRPr lang="en-US" sz="600">
              <a:cs typeface="Calibri"/>
            </a:endParaRPr>
          </a:p>
          <a:p>
            <a:r>
              <a:rPr lang="en-US" sz="2000">
                <a:cs typeface="Calibri"/>
              </a:rPr>
              <a:t>—  Protection from spaceflight-associated neuro-ocular syndrome</a:t>
            </a:r>
            <a:endParaRPr lang="en-US" sz="2000"/>
          </a:p>
        </p:txBody>
      </p:sp>
      <p:pic>
        <p:nvPicPr>
          <p:cNvPr id="10" name="Picture 9" descr="A planet in space&#10;&#10;Description automatically generated with medium confidence">
            <a:extLst>
              <a:ext uri="{FF2B5EF4-FFF2-40B4-BE49-F238E27FC236}">
                <a16:creationId xmlns:a16="http://schemas.microsoft.com/office/drawing/2014/main" id="{907BC0CA-1C8D-6C88-CDC6-5E8794676F7E}"/>
              </a:ext>
            </a:extLst>
          </p:cNvPr>
          <p:cNvPicPr>
            <a:picLocks noChangeAspect="1"/>
          </p:cNvPicPr>
          <p:nvPr/>
        </p:nvPicPr>
        <p:blipFill rotWithShape="1">
          <a:blip r:embed="rId4">
            <a:extLst>
              <a:ext uri="{28A0092B-C50C-407E-A947-70E740481C1C}">
                <a14:useLocalDpi xmlns:a14="http://schemas.microsoft.com/office/drawing/2010/main" val="0"/>
              </a:ext>
            </a:extLst>
          </a:blip>
          <a:srcRect l="19019" r="19257"/>
          <a:stretch/>
        </p:blipFill>
        <p:spPr>
          <a:xfrm>
            <a:off x="9336362" y="1823861"/>
            <a:ext cx="2481148" cy="2382122"/>
          </a:xfrm>
          <a:prstGeom prst="rect">
            <a:avLst/>
          </a:prstGeom>
        </p:spPr>
      </p:pic>
      <p:sp>
        <p:nvSpPr>
          <p:cNvPr id="14" name="TextBox 13">
            <a:extLst>
              <a:ext uri="{FF2B5EF4-FFF2-40B4-BE49-F238E27FC236}">
                <a16:creationId xmlns:a16="http://schemas.microsoft.com/office/drawing/2014/main" id="{C0D0C706-9102-41CA-7646-2D7D78FACDDD}"/>
              </a:ext>
            </a:extLst>
          </p:cNvPr>
          <p:cNvSpPr txBox="1"/>
          <p:nvPr/>
        </p:nvSpPr>
        <p:spPr>
          <a:xfrm>
            <a:off x="330202" y="1709058"/>
            <a:ext cx="938710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a:cs typeface="Calibri"/>
              </a:rPr>
              <a:t>HRP is addressing high-priority mitigation determined by HMTA*</a:t>
            </a:r>
            <a:endParaRPr lang="en-US">
              <a:cs typeface="Calibri" panose="020F0502020204030204"/>
            </a:endParaRPr>
          </a:p>
        </p:txBody>
      </p:sp>
      <p:sp>
        <p:nvSpPr>
          <p:cNvPr id="18" name="TextBox 17">
            <a:extLst>
              <a:ext uri="{FF2B5EF4-FFF2-40B4-BE49-F238E27FC236}">
                <a16:creationId xmlns:a16="http://schemas.microsoft.com/office/drawing/2014/main" id="{5C7DDC19-7569-6609-7E61-6CB21F069EBE}"/>
              </a:ext>
            </a:extLst>
          </p:cNvPr>
          <p:cNvSpPr txBox="1"/>
          <p:nvPr/>
        </p:nvSpPr>
        <p:spPr>
          <a:xfrm>
            <a:off x="291555" y="6484702"/>
            <a:ext cx="6141902" cy="276999"/>
          </a:xfrm>
          <a:prstGeom prst="rect">
            <a:avLst/>
          </a:prstGeom>
          <a:noFill/>
        </p:spPr>
        <p:txBody>
          <a:bodyPr wrap="square" lIns="91440" tIns="45720" rIns="91440" bIns="45720" anchor="t">
            <a:spAutoFit/>
          </a:bodyPr>
          <a:lstStyle/>
          <a:p>
            <a:pPr marL="111760" marR="0" lvl="0" indent="0" algn="l" defTabSz="914400" rtl="0" eaLnBrk="1" fontAlgn="auto" latinLnBrk="0" hangingPunct="1">
              <a:lnSpc>
                <a:spcPct val="100000"/>
              </a:lnSpc>
              <a:spcBef>
                <a:spcPts val="105"/>
              </a:spcBef>
              <a:spcAft>
                <a:spcPts val="0"/>
              </a:spcAft>
              <a:buClrTx/>
              <a:buSzTx/>
              <a:buFontTx/>
              <a:buNone/>
              <a:tabLst/>
              <a:defRPr/>
            </a:pPr>
            <a:r>
              <a:rPr kumimoji="0" lang="en-US" sz="1200" b="0" i="1" u="none" strike="noStrike" kern="1200" cap="none" spc="0" normalizeH="0" baseline="0" noProof="0">
                <a:ln>
                  <a:noFill/>
                </a:ln>
                <a:effectLst/>
                <a:uLnTx/>
                <a:uFillTx/>
                <a:latin typeface="Arial"/>
                <a:cs typeface="Arial"/>
              </a:rPr>
              <a:t>*</a:t>
            </a:r>
            <a:r>
              <a:rPr lang="en-US" sz="1200" i="1">
                <a:latin typeface="Arial"/>
                <a:cs typeface="Arial"/>
              </a:rPr>
              <a:t>Health</a:t>
            </a:r>
            <a:r>
              <a:rPr kumimoji="0" lang="en-US" sz="1200" b="0" i="1" u="none" strike="noStrike" kern="1200" cap="none" spc="0" normalizeH="0" baseline="0" noProof="0">
                <a:ln>
                  <a:noFill/>
                </a:ln>
                <a:effectLst/>
                <a:uLnTx/>
                <a:uFillTx/>
                <a:latin typeface="Arial"/>
                <a:cs typeface="Arial"/>
              </a:rPr>
              <a:t> and Medical Technical Authority</a:t>
            </a:r>
            <a:endParaRPr kumimoji="0" lang="en-US" sz="1200" b="0" i="0" u="none" strike="noStrike" kern="1200" cap="none" spc="0" normalizeH="0" baseline="0" noProof="0">
              <a:ln>
                <a:noFill/>
              </a:ln>
              <a:effectLst/>
              <a:uLnTx/>
              <a:uFillTx/>
              <a:latin typeface="Arial"/>
              <a:cs typeface="Arial"/>
            </a:endParaRPr>
          </a:p>
        </p:txBody>
      </p:sp>
    </p:spTree>
    <p:extLst>
      <p:ext uri="{BB962C8B-B14F-4D97-AF65-F5344CB8AC3E}">
        <p14:creationId xmlns:p14="http://schemas.microsoft.com/office/powerpoint/2010/main" val="2325972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FD5700-676E-BE22-61EB-ACC4A1256B94}"/>
              </a:ext>
            </a:extLst>
          </p:cNvPr>
          <p:cNvSpPr txBox="1"/>
          <p:nvPr/>
        </p:nvSpPr>
        <p:spPr>
          <a:xfrm>
            <a:off x="1974040" y="3084578"/>
            <a:ext cx="8222735" cy="535531"/>
          </a:xfrm>
          <a:prstGeom prst="rect">
            <a:avLst/>
          </a:prstGeom>
          <a:noFill/>
        </p:spPr>
        <p:txBody>
          <a:bodyPr wrap="square" lIns="91440" tIns="45720" rIns="91440" bIns="45720" anchor="t">
            <a:spAutoFit/>
          </a:bodyPr>
          <a:lstStyle/>
          <a:p>
            <a:pPr marL="285750" indent="-285750">
              <a:lnSpc>
                <a:spcPct val="90000"/>
              </a:lnSpc>
              <a:spcBef>
                <a:spcPts val="1000"/>
              </a:spcBef>
              <a:buFont typeface="Arial,Sans-Serif"/>
              <a:buChar char="•"/>
            </a:pPr>
            <a:endParaRPr lang="en-US" sz="3200">
              <a:solidFill>
                <a:srgbClr val="002A43"/>
              </a:solidFill>
              <a:cs typeface="Calibri"/>
            </a:endParaRPr>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Phased Research</a:t>
            </a:r>
            <a:endParaRPr lang="en-US" sz="2800">
              <a:solidFill>
                <a:schemeClr val="bg1"/>
              </a:solidFill>
            </a:endParaRPr>
          </a:p>
        </p:txBody>
      </p:sp>
      <p:pic>
        <p:nvPicPr>
          <p:cNvPr id="9" name="Picture 8" descr="Graphical user interface, website&#10;&#10;Description automatically generated">
            <a:extLst>
              <a:ext uri="{FF2B5EF4-FFF2-40B4-BE49-F238E27FC236}">
                <a16:creationId xmlns:a16="http://schemas.microsoft.com/office/drawing/2014/main" id="{9348F6CA-FFB2-A9CC-F757-FC92675511C2}"/>
              </a:ext>
            </a:extLst>
          </p:cNvPr>
          <p:cNvPicPr>
            <a:picLocks noChangeAspect="1"/>
          </p:cNvPicPr>
          <p:nvPr/>
        </p:nvPicPr>
        <p:blipFill>
          <a:blip r:embed="rId4"/>
          <a:stretch>
            <a:fillRect/>
          </a:stretch>
        </p:blipFill>
        <p:spPr>
          <a:xfrm>
            <a:off x="978971" y="1424544"/>
            <a:ext cx="9860478" cy="5554930"/>
          </a:xfrm>
          <a:prstGeom prst="rect">
            <a:avLst/>
          </a:prstGeom>
        </p:spPr>
      </p:pic>
    </p:spTree>
    <p:extLst>
      <p:ext uri="{BB962C8B-B14F-4D97-AF65-F5344CB8AC3E}">
        <p14:creationId xmlns:p14="http://schemas.microsoft.com/office/powerpoint/2010/main" val="3646144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7" name="TextBox 6">
            <a:extLst>
              <a:ext uri="{FF2B5EF4-FFF2-40B4-BE49-F238E27FC236}">
                <a16:creationId xmlns:a16="http://schemas.microsoft.com/office/drawing/2014/main" id="{E07BE927-73B1-C5C3-4080-FDCB79D9BE7F}"/>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Human Research not a typical "Payload"</a:t>
            </a:r>
          </a:p>
        </p:txBody>
      </p:sp>
      <p:sp>
        <p:nvSpPr>
          <p:cNvPr id="13" name="Arrow: Right 12">
            <a:extLst>
              <a:ext uri="{FF2B5EF4-FFF2-40B4-BE49-F238E27FC236}">
                <a16:creationId xmlns:a16="http://schemas.microsoft.com/office/drawing/2014/main" id="{98D24E7D-816B-AC9E-A52C-4249E7731333}"/>
              </a:ext>
            </a:extLst>
          </p:cNvPr>
          <p:cNvSpPr/>
          <p:nvPr/>
        </p:nvSpPr>
        <p:spPr>
          <a:xfrm>
            <a:off x="685140" y="3179172"/>
            <a:ext cx="2629989" cy="13300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Payload development and prep for mission</a:t>
            </a:r>
          </a:p>
        </p:txBody>
      </p:sp>
      <p:sp>
        <p:nvSpPr>
          <p:cNvPr id="15" name="Arrow: Up 14">
            <a:extLst>
              <a:ext uri="{FF2B5EF4-FFF2-40B4-BE49-F238E27FC236}">
                <a16:creationId xmlns:a16="http://schemas.microsoft.com/office/drawing/2014/main" id="{9F0E3805-4368-01D0-46A0-6D9B2B8F0345}"/>
              </a:ext>
            </a:extLst>
          </p:cNvPr>
          <p:cNvSpPr/>
          <p:nvPr/>
        </p:nvSpPr>
        <p:spPr>
          <a:xfrm>
            <a:off x="3850022" y="2835728"/>
            <a:ext cx="1932715" cy="20084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Launch and Operate in Space!</a:t>
            </a:r>
          </a:p>
        </p:txBody>
      </p:sp>
      <p:sp>
        <p:nvSpPr>
          <p:cNvPr id="17" name="Arrow: Down 16">
            <a:extLst>
              <a:ext uri="{FF2B5EF4-FFF2-40B4-BE49-F238E27FC236}">
                <a16:creationId xmlns:a16="http://schemas.microsoft.com/office/drawing/2014/main" id="{98239533-BD3F-AD7B-72F2-5704579BCAEB}"/>
              </a:ext>
            </a:extLst>
          </p:cNvPr>
          <p:cNvSpPr/>
          <p:nvPr/>
        </p:nvSpPr>
        <p:spPr>
          <a:xfrm>
            <a:off x="6354624" y="2792596"/>
            <a:ext cx="1932715" cy="19561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Return Payload or Samples</a:t>
            </a:r>
          </a:p>
        </p:txBody>
      </p:sp>
      <p:sp>
        <p:nvSpPr>
          <p:cNvPr id="19" name="Arrow: Right 18">
            <a:extLst>
              <a:ext uri="{FF2B5EF4-FFF2-40B4-BE49-F238E27FC236}">
                <a16:creationId xmlns:a16="http://schemas.microsoft.com/office/drawing/2014/main" id="{E6D7A8C5-9EE6-5432-9114-7DBD144DCACA}"/>
              </a:ext>
            </a:extLst>
          </p:cNvPr>
          <p:cNvSpPr/>
          <p:nvPr/>
        </p:nvSpPr>
        <p:spPr>
          <a:xfrm>
            <a:off x="8824367" y="3179171"/>
            <a:ext cx="2629989" cy="13300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Data analysis and publication</a:t>
            </a:r>
          </a:p>
        </p:txBody>
      </p:sp>
      <p:sp>
        <p:nvSpPr>
          <p:cNvPr id="11" name="Text Placeholder 2">
            <a:extLst>
              <a:ext uri="{FF2B5EF4-FFF2-40B4-BE49-F238E27FC236}">
                <a16:creationId xmlns:a16="http://schemas.microsoft.com/office/drawing/2014/main" id="{97B7270C-D3E8-4B54-BA3A-C8FF5DD0BA4B}"/>
              </a:ext>
            </a:extLst>
          </p:cNvPr>
          <p:cNvSpPr txBox="1">
            <a:spLocks/>
          </p:cNvSpPr>
          <p:nvPr/>
        </p:nvSpPr>
        <p:spPr>
          <a:xfrm>
            <a:off x="1318642" y="1713941"/>
            <a:ext cx="8925006" cy="4925683"/>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400" b="1">
                <a:solidFill>
                  <a:srgbClr val="002A43"/>
                </a:solidFill>
              </a:rPr>
              <a:t>Payload </a:t>
            </a:r>
            <a:r>
              <a:rPr lang="en-US" sz="2400">
                <a:solidFill>
                  <a:srgbClr val="002A43"/>
                </a:solidFill>
              </a:rPr>
              <a:t>=  hardware items launched, used in flight, and returned</a:t>
            </a:r>
            <a:endParaRPr lang="en-US" sz="2000">
              <a:solidFill>
                <a:srgbClr val="002A43"/>
              </a:solidFill>
              <a:cs typeface="Calibri"/>
            </a:endParaRPr>
          </a:p>
          <a:p>
            <a:pPr algn="l"/>
            <a:endParaRPr lang="en-US" sz="2000">
              <a:solidFill>
                <a:srgbClr val="002A43"/>
              </a:solidFill>
              <a:cs typeface="Calibri"/>
            </a:endParaRPr>
          </a:p>
          <a:p>
            <a:endParaRPr lang="en-US" sz="2000">
              <a:solidFill>
                <a:srgbClr val="002A43"/>
              </a:solidFill>
              <a:cs typeface="Calibri"/>
            </a:endParaRPr>
          </a:p>
          <a:p>
            <a:endParaRPr lang="en-US" sz="2000">
              <a:solidFill>
                <a:srgbClr val="002A43"/>
              </a:solidFill>
              <a:cs typeface="Calibri"/>
            </a:endParaRPr>
          </a:p>
          <a:p>
            <a:endParaRPr lang="en-US" sz="2000">
              <a:solidFill>
                <a:srgbClr val="002A43"/>
              </a:solidFill>
              <a:cs typeface="Calibri"/>
            </a:endParaRPr>
          </a:p>
          <a:p>
            <a:endParaRPr lang="en-US" sz="2000">
              <a:solidFill>
                <a:srgbClr val="002A43"/>
              </a:solidFill>
              <a:cs typeface="Calibri"/>
            </a:endParaRPr>
          </a:p>
          <a:p>
            <a:endParaRPr lang="en-US" sz="2000">
              <a:solidFill>
                <a:srgbClr val="002A43"/>
              </a:solidFill>
              <a:cs typeface="Calibri"/>
            </a:endParaRPr>
          </a:p>
          <a:p>
            <a:endParaRPr lang="en-US" sz="2000">
              <a:solidFill>
                <a:srgbClr val="002A43"/>
              </a:solidFill>
              <a:cs typeface="Calibri"/>
            </a:endParaRPr>
          </a:p>
          <a:p>
            <a:endParaRPr lang="en-US" sz="2000">
              <a:solidFill>
                <a:srgbClr val="002A43"/>
              </a:solidFill>
            </a:endParaRPr>
          </a:p>
          <a:p>
            <a:endParaRPr lang="en-US" sz="2000">
              <a:solidFill>
                <a:srgbClr val="002A43"/>
              </a:solidFill>
            </a:endParaRPr>
          </a:p>
          <a:p>
            <a:endParaRPr lang="en-US" sz="2000">
              <a:solidFill>
                <a:srgbClr val="002A43"/>
              </a:solidFill>
            </a:endParaRPr>
          </a:p>
          <a:p>
            <a:pPr algn="l"/>
            <a:r>
              <a:rPr lang="en-US" sz="2400" b="1">
                <a:solidFill>
                  <a:srgbClr val="002A43"/>
                </a:solidFill>
              </a:rPr>
              <a:t>Human research “payloads”</a:t>
            </a:r>
            <a:r>
              <a:rPr lang="en-US" sz="2400">
                <a:solidFill>
                  <a:srgbClr val="002A43"/>
                </a:solidFill>
              </a:rPr>
              <a:t> follow this definition, but use of crew as subjects make them unique.</a:t>
            </a:r>
            <a:endParaRPr lang="en-US" sz="2400">
              <a:solidFill>
                <a:srgbClr val="002A43"/>
              </a:solidFill>
              <a:cs typeface="Calibri"/>
            </a:endParaRPr>
          </a:p>
          <a:p>
            <a:pPr algn="l"/>
            <a:endParaRPr lang="en-US" sz="2000">
              <a:solidFill>
                <a:srgbClr val="002A43"/>
              </a:solidFill>
              <a:cs typeface="Calibri"/>
            </a:endParaRPr>
          </a:p>
        </p:txBody>
      </p:sp>
    </p:spTree>
    <p:extLst>
      <p:ext uri="{BB962C8B-B14F-4D97-AF65-F5344CB8AC3E}">
        <p14:creationId xmlns:p14="http://schemas.microsoft.com/office/powerpoint/2010/main" val="3923765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60305"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7" name="TextBox 6">
            <a:extLst>
              <a:ext uri="{FF2B5EF4-FFF2-40B4-BE49-F238E27FC236}">
                <a16:creationId xmlns:a16="http://schemas.microsoft.com/office/drawing/2014/main" id="{E07BE927-73B1-C5C3-4080-FDCB79D9BE7F}"/>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Integrating Human Research Payloads</a:t>
            </a:r>
          </a:p>
        </p:txBody>
      </p:sp>
      <p:sp>
        <p:nvSpPr>
          <p:cNvPr id="8" name="Text Placeholder 2">
            <a:extLst>
              <a:ext uri="{FF2B5EF4-FFF2-40B4-BE49-F238E27FC236}">
                <a16:creationId xmlns:a16="http://schemas.microsoft.com/office/drawing/2014/main" id="{BE3AAB03-E9CC-9B14-AA1D-E98B45DB84D4}"/>
              </a:ext>
            </a:extLst>
          </p:cNvPr>
          <p:cNvSpPr txBox="1">
            <a:spLocks/>
          </p:cNvSpPr>
          <p:nvPr/>
        </p:nvSpPr>
        <p:spPr>
          <a:xfrm>
            <a:off x="760159" y="2463837"/>
            <a:ext cx="6551824" cy="3171646"/>
          </a:xfrm>
          <a:prstGeom prst="rect">
            <a:avLst/>
          </a:prstGeom>
        </p:spPr>
        <p:txBody>
          <a:bodyPr vert="horz" lIns="91440" tIns="45720" rIns="91440" bIns="45720" rtlCol="0" anchor="t">
            <a:normAutofit lnSpcReduction="10000"/>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a:solidFill>
                  <a:schemeClr val="tx1"/>
                </a:solidFill>
              </a:rPr>
              <a:t>Because human research collects data from crews, crews must:</a:t>
            </a:r>
            <a:endParaRPr lang="en-US" sz="2800">
              <a:solidFill>
                <a:schemeClr val="tx1"/>
              </a:solidFill>
              <a:cs typeface="Calibri"/>
            </a:endParaRPr>
          </a:p>
          <a:p>
            <a:endParaRPr lang="en-US" sz="2800">
              <a:solidFill>
                <a:schemeClr val="tx1"/>
              </a:solidFill>
              <a:cs typeface="Calibri"/>
            </a:endParaRPr>
          </a:p>
          <a:p>
            <a:pPr marL="742950" lvl="1" indent="-285750">
              <a:buFont typeface="Arial"/>
              <a:buChar char="•"/>
            </a:pPr>
            <a:r>
              <a:rPr lang="en-US" sz="2800"/>
              <a:t>Consent to participate </a:t>
            </a:r>
            <a:endParaRPr lang="en-US" sz="2800">
              <a:cs typeface="Calibri"/>
            </a:endParaRPr>
          </a:p>
          <a:p>
            <a:pPr marL="742950" lvl="1" indent="-285750">
              <a:buFont typeface="Arial"/>
              <a:buChar char="•"/>
            </a:pPr>
            <a:r>
              <a:rPr lang="en-US" sz="2800"/>
              <a:t>Act as their own controls </a:t>
            </a:r>
            <a:endParaRPr lang="en-US" sz="2800">
              <a:cs typeface="Calibri"/>
            </a:endParaRPr>
          </a:p>
          <a:p>
            <a:pPr marL="742950" lvl="1" indent="-285750" algn="l">
              <a:buFont typeface="Arial"/>
              <a:buChar char="•"/>
            </a:pPr>
            <a:endParaRPr lang="en-US" sz="2800">
              <a:cs typeface="Calibri"/>
            </a:endParaRPr>
          </a:p>
          <a:p>
            <a:pPr algn="l"/>
            <a:r>
              <a:rPr lang="en-US" sz="2800">
                <a:solidFill>
                  <a:schemeClr val="tx1"/>
                </a:solidFill>
              </a:rPr>
              <a:t>Altered development and integration schedules are required.</a:t>
            </a:r>
            <a:endParaRPr lang="en-US" sz="2800">
              <a:solidFill>
                <a:schemeClr val="tx1"/>
              </a:solidFill>
              <a:cs typeface="Calibri"/>
            </a:endParaRPr>
          </a:p>
        </p:txBody>
      </p:sp>
      <p:sp>
        <p:nvSpPr>
          <p:cNvPr id="9" name="Oval 8">
            <a:extLst>
              <a:ext uri="{FF2B5EF4-FFF2-40B4-BE49-F238E27FC236}">
                <a16:creationId xmlns:a16="http://schemas.microsoft.com/office/drawing/2014/main" id="{7B19ABD7-BFFE-F889-6F36-5A5A1C8B375B}"/>
              </a:ext>
            </a:extLst>
          </p:cNvPr>
          <p:cNvSpPr/>
          <p:nvPr/>
        </p:nvSpPr>
        <p:spPr>
          <a:xfrm>
            <a:off x="7507875" y="1913777"/>
            <a:ext cx="4266417" cy="4266417"/>
          </a:xfrm>
          <a:prstGeom prst="ellipse">
            <a:avLst/>
          </a:prstGeom>
          <a:blipFill>
            <a:blip r:embed="rId4"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343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60305"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7" name="TextBox 6">
            <a:extLst>
              <a:ext uri="{FF2B5EF4-FFF2-40B4-BE49-F238E27FC236}">
                <a16:creationId xmlns:a16="http://schemas.microsoft.com/office/drawing/2014/main" id="{E07BE927-73B1-C5C3-4080-FDCB79D9BE7F}"/>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Altered Schedules Required</a:t>
            </a:r>
          </a:p>
        </p:txBody>
      </p:sp>
      <p:sp>
        <p:nvSpPr>
          <p:cNvPr id="8" name="Text Placeholder 2">
            <a:extLst>
              <a:ext uri="{FF2B5EF4-FFF2-40B4-BE49-F238E27FC236}">
                <a16:creationId xmlns:a16="http://schemas.microsoft.com/office/drawing/2014/main" id="{BE3AAB03-E9CC-9B14-AA1D-E98B45DB84D4}"/>
              </a:ext>
            </a:extLst>
          </p:cNvPr>
          <p:cNvSpPr txBox="1">
            <a:spLocks/>
          </p:cNvSpPr>
          <p:nvPr/>
        </p:nvSpPr>
        <p:spPr>
          <a:xfrm>
            <a:off x="386348" y="1716214"/>
            <a:ext cx="10968681" cy="4925683"/>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buFont typeface="Arial"/>
              <a:buChar char="•"/>
            </a:pPr>
            <a:endParaRPr lang="en-US" sz="1800">
              <a:solidFill>
                <a:srgbClr val="002A43"/>
              </a:solidFill>
            </a:endParaRPr>
          </a:p>
          <a:p>
            <a:pPr lvl="1"/>
            <a:r>
              <a:rPr lang="en-US" b="1"/>
              <a:t>Consent needed early (~L-1 year) – before pre-flight data collection</a:t>
            </a:r>
            <a:endParaRPr lang="en-US" b="1">
              <a:cs typeface="Calibri"/>
            </a:endParaRPr>
          </a:p>
          <a:p>
            <a:pPr lvl="1"/>
            <a:endParaRPr lang="en-US">
              <a:cs typeface="Calibri"/>
            </a:endParaRPr>
          </a:p>
          <a:p>
            <a:pPr lvl="1"/>
            <a:r>
              <a:rPr lang="en-US" b="1"/>
              <a:t>Study details must be:</a:t>
            </a:r>
            <a:endParaRPr lang="en-US" b="1">
              <a:cs typeface="Calibri"/>
            </a:endParaRPr>
          </a:p>
          <a:p>
            <a:pPr lvl="1"/>
            <a:endParaRPr lang="en-US">
              <a:cs typeface="Calibri"/>
            </a:endParaRPr>
          </a:p>
          <a:p>
            <a:pPr marL="1200150" lvl="2" indent="-285750">
              <a:buFont typeface="Arial"/>
              <a:buChar char="•"/>
            </a:pPr>
            <a:r>
              <a:rPr lang="en-US"/>
              <a:t>Well-defined so the crew knows what they are consenting to</a:t>
            </a:r>
            <a:endParaRPr lang="en-US">
              <a:cs typeface="Calibri"/>
            </a:endParaRPr>
          </a:p>
          <a:p>
            <a:pPr marL="1200150" lvl="2" indent="-285750">
              <a:buFont typeface="Arial"/>
              <a:buChar char="•"/>
            </a:pPr>
            <a:r>
              <a:rPr lang="en-US"/>
              <a:t>Shared with all potential human research investigators to identify conflicts, constraints, or opportunities for efficiencies.</a:t>
            </a:r>
            <a:endParaRPr lang="en-US">
              <a:cs typeface="Calibri"/>
            </a:endParaRPr>
          </a:p>
          <a:p>
            <a:pPr marL="1200150" lvl="2" indent="-285750">
              <a:buFont typeface="Arial"/>
              <a:buChar char="•"/>
            </a:pPr>
            <a:endParaRPr lang="en-US">
              <a:cs typeface="Calibri"/>
            </a:endParaRPr>
          </a:p>
          <a:p>
            <a:pPr lvl="1"/>
            <a:r>
              <a:rPr lang="en-US" b="1"/>
              <a:t>An assessment of integrated study sets should be performed for pre, in and post-mission phases</a:t>
            </a:r>
            <a:r>
              <a:rPr lang="en-US"/>
              <a:t> before any data is collected. This ensures that studies can be successfully performed together given limitations such as:</a:t>
            </a:r>
            <a:endParaRPr lang="en-US">
              <a:cs typeface="Calibri"/>
            </a:endParaRPr>
          </a:p>
          <a:p>
            <a:pPr lvl="1"/>
            <a:endParaRPr lang="en-US">
              <a:cs typeface="Calibri"/>
            </a:endParaRPr>
          </a:p>
          <a:p>
            <a:pPr marL="1200150" lvl="2" indent="-285750">
              <a:buFont typeface="Arial"/>
              <a:buChar char="•"/>
            </a:pPr>
            <a:r>
              <a:rPr lang="en-US"/>
              <a:t>Immediate post-flight schedule – limited time means not all studies will fit</a:t>
            </a:r>
            <a:endParaRPr lang="en-US">
              <a:cs typeface="Calibri"/>
            </a:endParaRPr>
          </a:p>
          <a:p>
            <a:pPr marL="1200150" lvl="2" indent="-285750">
              <a:buFont typeface="Arial"/>
              <a:buChar char="•"/>
            </a:pPr>
            <a:r>
              <a:rPr lang="en-US"/>
              <a:t>Blood volume limits, opportunities to combine blood draws</a:t>
            </a:r>
            <a:endParaRPr lang="en-US">
              <a:cs typeface="Calibri"/>
            </a:endParaRPr>
          </a:p>
          <a:p>
            <a:pPr marL="1200150" lvl="2" indent="-285750">
              <a:buFont typeface="Arial"/>
              <a:buChar char="•"/>
            </a:pPr>
            <a:r>
              <a:rPr lang="en-US"/>
              <a:t>Pre-mission crew availability</a:t>
            </a:r>
            <a:endParaRPr lang="en-US">
              <a:cs typeface="Calibri"/>
            </a:endParaRPr>
          </a:p>
          <a:p>
            <a:pPr lvl="1"/>
            <a:endParaRPr lang="en-US">
              <a:cs typeface="Calibri"/>
            </a:endParaRPr>
          </a:p>
          <a:p>
            <a:pPr lvl="1"/>
            <a:r>
              <a:rPr lang="en-US" b="1"/>
              <a:t>Most human research requires multiple subjects, requiring multiple flights/missions</a:t>
            </a:r>
            <a:endParaRPr lang="en-US" b="1">
              <a:cs typeface="Calibri"/>
            </a:endParaRPr>
          </a:p>
        </p:txBody>
      </p:sp>
    </p:spTree>
    <p:extLst>
      <p:ext uri="{BB962C8B-B14F-4D97-AF65-F5344CB8AC3E}">
        <p14:creationId xmlns:p14="http://schemas.microsoft.com/office/powerpoint/2010/main" val="106130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29" name="Text Placeholder 2">
            <a:extLst>
              <a:ext uri="{FF2B5EF4-FFF2-40B4-BE49-F238E27FC236}">
                <a16:creationId xmlns:a16="http://schemas.microsoft.com/office/drawing/2014/main" id="{450D0A4E-B42E-071F-E9E9-76D81A6FCCFA}"/>
              </a:ext>
            </a:extLst>
          </p:cNvPr>
          <p:cNvSpPr txBox="1">
            <a:spLocks/>
          </p:cNvSpPr>
          <p:nvPr/>
        </p:nvSpPr>
        <p:spPr>
          <a:xfrm>
            <a:off x="589897" y="1516663"/>
            <a:ext cx="10934641" cy="4997569"/>
          </a:xfrm>
          <a:prstGeom prst="rect">
            <a:avLst/>
          </a:prstGeom>
        </p:spPr>
        <p:txBody>
          <a:bodyPr vert="horz" lIns="91440" tIns="45720" rIns="91440" bIns="45720" rtlCol="0" anchor="t">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1800">
              <a:solidFill>
                <a:srgbClr val="002A43"/>
              </a:solidFill>
            </a:endParaRPr>
          </a:p>
          <a:p>
            <a:pPr algn="l"/>
            <a:r>
              <a:rPr lang="en-US" sz="2400" b="1">
                <a:solidFill>
                  <a:schemeClr val="tx1"/>
                </a:solidFill>
              </a:rPr>
              <a:t>Pre- and post-mission data collection requires dedicated facilities and careful scheduling.</a:t>
            </a:r>
            <a:endParaRPr lang="en-US" sz="2400" b="1">
              <a:solidFill>
                <a:schemeClr val="tx1"/>
              </a:solidFill>
              <a:cs typeface="Calibri"/>
            </a:endParaRPr>
          </a:p>
          <a:p>
            <a:pPr algn="l"/>
            <a:endParaRPr lang="en-US" sz="1600">
              <a:solidFill>
                <a:schemeClr val="tx1"/>
              </a:solidFill>
              <a:cs typeface="Calibri"/>
            </a:endParaRPr>
          </a:p>
          <a:p>
            <a:pPr algn="l"/>
            <a:r>
              <a:rPr lang="en-US" sz="2400">
                <a:solidFill>
                  <a:schemeClr val="tx1"/>
                </a:solidFill>
                <a:cs typeface="Calibri"/>
              </a:rPr>
              <a:t>This includes:</a:t>
            </a:r>
          </a:p>
          <a:p>
            <a:endParaRPr lang="en-US" sz="1600">
              <a:solidFill>
                <a:srgbClr val="898989"/>
              </a:solidFill>
              <a:cs typeface="Calibri"/>
            </a:endParaRPr>
          </a:p>
          <a:p>
            <a:pPr marL="742950" lvl="1" indent="-285750">
              <a:buFont typeface="Arial"/>
              <a:buChar char="•"/>
            </a:pPr>
            <a:r>
              <a:rPr lang="en-US" sz="2400"/>
              <a:t>Access to specialized laboratories for sample analysis</a:t>
            </a:r>
            <a:endParaRPr lang="en-US" sz="2400">
              <a:cs typeface="Calibri"/>
            </a:endParaRPr>
          </a:p>
          <a:p>
            <a:pPr marL="742950" lvl="1" indent="-285750">
              <a:buFont typeface="Arial"/>
              <a:buChar char="•"/>
            </a:pPr>
            <a:endParaRPr lang="en-US" sz="1600">
              <a:cs typeface="Calibri"/>
            </a:endParaRPr>
          </a:p>
          <a:p>
            <a:pPr marL="742950" lvl="1" indent="-285750">
              <a:buFont typeface="Arial"/>
              <a:buChar char="•"/>
            </a:pPr>
            <a:r>
              <a:rPr lang="en-US" sz="2400"/>
              <a:t>Dedicated space to accommodate unique research hardware</a:t>
            </a:r>
            <a:endParaRPr lang="en-US" sz="2400">
              <a:cs typeface="Calibri"/>
            </a:endParaRPr>
          </a:p>
          <a:p>
            <a:pPr marL="742950" lvl="1" indent="-285750">
              <a:buFont typeface="Arial"/>
              <a:buChar char="•"/>
            </a:pPr>
            <a:endParaRPr lang="en-US" sz="1600">
              <a:cs typeface="Calibri"/>
            </a:endParaRPr>
          </a:p>
          <a:p>
            <a:pPr marL="742950" lvl="1" indent="-285750">
              <a:buFont typeface="Arial"/>
              <a:buChar char="•"/>
            </a:pPr>
            <a:r>
              <a:rPr lang="en-US" sz="2400"/>
              <a:t>Scheduling must balance nominal crew training schedules with study constraints (e.g. exercise, fasting constraints)</a:t>
            </a:r>
            <a:endParaRPr lang="en-US" sz="2400">
              <a:cs typeface="Calibri"/>
            </a:endParaRPr>
          </a:p>
          <a:p>
            <a:pPr marL="742950" lvl="1" indent="-285750">
              <a:buFont typeface="Arial"/>
              <a:buChar char="•"/>
            </a:pPr>
            <a:endParaRPr lang="en-US" sz="1600">
              <a:cs typeface="Calibri"/>
            </a:endParaRPr>
          </a:p>
          <a:p>
            <a:pPr marL="742950" lvl="1" indent="-285750">
              <a:buFont typeface="Arial"/>
              <a:buChar char="•"/>
            </a:pPr>
            <a:r>
              <a:rPr lang="en-US" sz="2400"/>
              <a:t>Studies could require access to crew several years after they land</a:t>
            </a:r>
            <a:endParaRPr lang="en-US" sz="2400">
              <a:cs typeface="Calibri"/>
            </a:endParaRPr>
          </a:p>
          <a:p>
            <a:pPr lvl="1" algn="l"/>
            <a:endParaRPr lang="en-US">
              <a:cs typeface="Calibri"/>
            </a:endParaRPr>
          </a:p>
          <a:p>
            <a:pPr lvl="1"/>
            <a:endParaRPr lang="en-US">
              <a:solidFill>
                <a:srgbClr val="002A43"/>
              </a:solidFill>
              <a:cs typeface="Calibri"/>
            </a:endParaRPr>
          </a:p>
          <a:p>
            <a:pPr lvl="1"/>
            <a:endParaRPr lang="en-US">
              <a:solidFill>
                <a:srgbClr val="002A43"/>
              </a:solidFill>
              <a:cs typeface="Calibri"/>
            </a:endParaRPr>
          </a:p>
          <a:p>
            <a:pPr lvl="1"/>
            <a:endParaRPr lang="en-US">
              <a:solidFill>
                <a:srgbClr val="002A43"/>
              </a:solidFill>
              <a:cs typeface="Calibri"/>
            </a:endParaRPr>
          </a:p>
          <a:p>
            <a:pPr lvl="2"/>
            <a:endParaRPr lang="en-US">
              <a:solidFill>
                <a:srgbClr val="002A43"/>
              </a:solidFill>
              <a:cs typeface="Calibri"/>
            </a:endParaRPr>
          </a:p>
          <a:p>
            <a:pPr lvl="2"/>
            <a:endParaRPr lang="en-US">
              <a:solidFill>
                <a:srgbClr val="002A43"/>
              </a:solidFill>
              <a:cs typeface="Calibri"/>
            </a:endParaRPr>
          </a:p>
          <a:p>
            <a:pPr lvl="1"/>
            <a:endParaRPr lang="en-US"/>
          </a:p>
        </p:txBody>
      </p:sp>
      <p:sp>
        <p:nvSpPr>
          <p:cNvPr id="33" name="TextBox 32">
            <a:extLst>
              <a:ext uri="{FF2B5EF4-FFF2-40B4-BE49-F238E27FC236}">
                <a16:creationId xmlns:a16="http://schemas.microsoft.com/office/drawing/2014/main" id="{9C3EC20B-66DB-41A2-44FC-7E40FB6B8956}"/>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Important Considerations: Scheduling</a:t>
            </a:r>
          </a:p>
        </p:txBody>
      </p:sp>
    </p:spTree>
    <p:extLst>
      <p:ext uri="{BB962C8B-B14F-4D97-AF65-F5344CB8AC3E}">
        <p14:creationId xmlns:p14="http://schemas.microsoft.com/office/powerpoint/2010/main" val="2032767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29" name="Text Placeholder 2">
            <a:extLst>
              <a:ext uri="{FF2B5EF4-FFF2-40B4-BE49-F238E27FC236}">
                <a16:creationId xmlns:a16="http://schemas.microsoft.com/office/drawing/2014/main" id="{450D0A4E-B42E-071F-E9E9-76D81A6FCCFA}"/>
              </a:ext>
            </a:extLst>
          </p:cNvPr>
          <p:cNvSpPr txBox="1">
            <a:spLocks/>
          </p:cNvSpPr>
          <p:nvPr/>
        </p:nvSpPr>
        <p:spPr>
          <a:xfrm>
            <a:off x="589897" y="1516663"/>
            <a:ext cx="11452225" cy="4925683"/>
          </a:xfrm>
          <a:prstGeom prst="rect">
            <a:avLst/>
          </a:prstGeom>
        </p:spPr>
        <p:txBody>
          <a:bodyPr vert="horz" lIns="91440" tIns="45720" rIns="91440" bIns="45720" rtlCol="0" anchor="t">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buFont typeface="Arial"/>
              <a:buChar char="•"/>
            </a:pPr>
            <a:endParaRPr lang="en-US">
              <a:solidFill>
                <a:srgbClr val="002A43"/>
              </a:solidFill>
              <a:cs typeface="Calibri"/>
            </a:endParaRPr>
          </a:p>
          <a:p>
            <a:pPr algn="l"/>
            <a:r>
              <a:rPr lang="en-US" sz="2800" b="1">
                <a:solidFill>
                  <a:schemeClr val="tx1"/>
                </a:solidFill>
              </a:rPr>
              <a:t>Operations are not confined to dedicated payload areas inflight.</a:t>
            </a:r>
            <a:endParaRPr lang="en-US" sz="2800" b="1">
              <a:solidFill>
                <a:schemeClr val="tx1"/>
              </a:solidFill>
              <a:cs typeface="Calibri"/>
            </a:endParaRPr>
          </a:p>
          <a:p>
            <a:pPr algn="l"/>
            <a:endParaRPr lang="en-US" sz="2400">
              <a:solidFill>
                <a:schemeClr val="tx1"/>
              </a:solidFill>
              <a:cs typeface="Calibri"/>
            </a:endParaRPr>
          </a:p>
          <a:p>
            <a:pPr algn="l"/>
            <a:r>
              <a:rPr lang="en-US" sz="2400">
                <a:solidFill>
                  <a:schemeClr val="tx1"/>
                </a:solidFill>
              </a:rPr>
              <a:t>For example:</a:t>
            </a:r>
            <a:endParaRPr lang="en-US" sz="2400">
              <a:solidFill>
                <a:schemeClr val="tx1"/>
              </a:solidFill>
              <a:cs typeface="Calibri"/>
            </a:endParaRPr>
          </a:p>
          <a:p>
            <a:endParaRPr lang="en-US" sz="1400">
              <a:solidFill>
                <a:schemeClr val="tx1"/>
              </a:solidFill>
              <a:cs typeface="Calibri"/>
            </a:endParaRPr>
          </a:p>
          <a:p>
            <a:pPr marL="742950" lvl="1" indent="-285750">
              <a:buFont typeface="Arial"/>
              <a:buChar char="•"/>
            </a:pPr>
            <a:r>
              <a:rPr lang="en-US" sz="2400"/>
              <a:t>Exercise studies leveraging existing hardware</a:t>
            </a:r>
            <a:endParaRPr lang="en-US" sz="2400">
              <a:cs typeface="Calibri"/>
            </a:endParaRPr>
          </a:p>
          <a:p>
            <a:pPr marL="742950" lvl="1" indent="-285750">
              <a:buFont typeface="Arial"/>
              <a:buChar char="•"/>
            </a:pPr>
            <a:endParaRPr lang="en-US" sz="1400">
              <a:cs typeface="Calibri"/>
            </a:endParaRPr>
          </a:p>
          <a:p>
            <a:pPr marL="742950" lvl="1" indent="-285750">
              <a:buFont typeface="Arial"/>
              <a:buChar char="•"/>
            </a:pPr>
            <a:r>
              <a:rPr lang="en-US" sz="2400"/>
              <a:t>Urine, fecal sample collection in hygiene area</a:t>
            </a:r>
            <a:endParaRPr lang="en-US" sz="2400">
              <a:cs typeface="Calibri"/>
            </a:endParaRPr>
          </a:p>
          <a:p>
            <a:pPr marL="742950" lvl="1" indent="-285750">
              <a:buFont typeface="Arial"/>
              <a:buChar char="•"/>
            </a:pPr>
            <a:endParaRPr lang="en-US" sz="1400">
              <a:cs typeface="Calibri"/>
            </a:endParaRPr>
          </a:p>
          <a:p>
            <a:pPr marL="742950" lvl="1" indent="-285750">
              <a:buFont typeface="Arial"/>
              <a:buChar char="•"/>
            </a:pPr>
            <a:r>
              <a:rPr lang="en-US" sz="2400"/>
              <a:t>Team dynamics studies– various locations</a:t>
            </a:r>
            <a:endParaRPr lang="en-US" sz="2400">
              <a:cs typeface="Calibri"/>
            </a:endParaRPr>
          </a:p>
          <a:p>
            <a:pPr marL="742950" lvl="1" indent="-285750">
              <a:buFont typeface="Arial"/>
              <a:buChar char="•"/>
            </a:pPr>
            <a:endParaRPr lang="en-US" sz="1400">
              <a:cs typeface="Calibri"/>
            </a:endParaRPr>
          </a:p>
          <a:p>
            <a:pPr marL="742950" lvl="1" indent="-285750">
              <a:buFont typeface="Arial"/>
              <a:buChar char="•"/>
            </a:pPr>
            <a:r>
              <a:rPr lang="en-US" sz="2400"/>
              <a:t>Sleep studies – crew quarters</a:t>
            </a:r>
            <a:endParaRPr lang="en-US" sz="2400">
              <a:cs typeface="Calibri"/>
            </a:endParaRPr>
          </a:p>
          <a:p>
            <a:pPr marL="742950" lvl="1" indent="-285750">
              <a:buFont typeface="Arial"/>
              <a:buChar char="•"/>
            </a:pPr>
            <a:endParaRPr lang="en-US" sz="1400">
              <a:cs typeface="Calibri"/>
            </a:endParaRPr>
          </a:p>
          <a:p>
            <a:pPr marL="742950" lvl="1" indent="-285750">
              <a:buFont typeface="Arial"/>
              <a:buChar char="•"/>
            </a:pPr>
            <a:r>
              <a:rPr lang="en-US" sz="2400"/>
              <a:t>Questionnaires in any location</a:t>
            </a:r>
            <a:endParaRPr lang="en-US" sz="2400">
              <a:cs typeface="Calibri"/>
            </a:endParaRPr>
          </a:p>
          <a:p>
            <a:pPr marL="742950" lvl="1" indent="-285750">
              <a:buFont typeface="Arial"/>
              <a:buChar char="•"/>
            </a:pPr>
            <a:endParaRPr lang="en-US" sz="1400">
              <a:cs typeface="Calibri"/>
            </a:endParaRPr>
          </a:p>
          <a:p>
            <a:pPr marL="742950" lvl="1" indent="-285750">
              <a:buFont typeface="Arial"/>
              <a:buChar char="•"/>
            </a:pPr>
            <a:r>
              <a:rPr lang="en-US" sz="2400"/>
              <a:t>Crew-worn hardware for multiple days</a:t>
            </a:r>
            <a:endParaRPr lang="en-US" sz="2400">
              <a:cs typeface="Calibri"/>
            </a:endParaRPr>
          </a:p>
          <a:p>
            <a:pPr marL="285750" indent="-285750" algn="l">
              <a:buFont typeface="Arial"/>
              <a:buChar char="•"/>
            </a:pPr>
            <a:endParaRPr lang="en-US">
              <a:solidFill>
                <a:srgbClr val="002A43"/>
              </a:solidFill>
              <a:cs typeface="Calibri"/>
            </a:endParaRPr>
          </a:p>
          <a:p>
            <a:pPr lvl="1"/>
            <a:endParaRPr lang="en-US">
              <a:solidFill>
                <a:srgbClr val="002A43"/>
              </a:solidFill>
              <a:cs typeface="Calibri"/>
            </a:endParaRPr>
          </a:p>
          <a:p>
            <a:pPr lvl="1"/>
            <a:endParaRPr lang="en-US">
              <a:solidFill>
                <a:srgbClr val="002A43"/>
              </a:solidFill>
              <a:cs typeface="Calibri"/>
            </a:endParaRPr>
          </a:p>
          <a:p>
            <a:pPr lvl="1"/>
            <a:endParaRPr lang="en-US">
              <a:solidFill>
                <a:srgbClr val="002A43"/>
              </a:solidFill>
              <a:cs typeface="Calibri"/>
            </a:endParaRPr>
          </a:p>
          <a:p>
            <a:pPr lvl="2"/>
            <a:endParaRPr lang="en-US">
              <a:solidFill>
                <a:srgbClr val="002A43"/>
              </a:solidFill>
              <a:cs typeface="Calibri"/>
            </a:endParaRPr>
          </a:p>
          <a:p>
            <a:pPr lvl="2"/>
            <a:endParaRPr lang="en-US">
              <a:solidFill>
                <a:srgbClr val="002A43"/>
              </a:solidFill>
              <a:cs typeface="Calibri"/>
            </a:endParaRPr>
          </a:p>
          <a:p>
            <a:pPr lvl="1"/>
            <a:endParaRPr lang="en-US"/>
          </a:p>
        </p:txBody>
      </p:sp>
      <p:sp>
        <p:nvSpPr>
          <p:cNvPr id="33" name="TextBox 32">
            <a:extLst>
              <a:ext uri="{FF2B5EF4-FFF2-40B4-BE49-F238E27FC236}">
                <a16:creationId xmlns:a16="http://schemas.microsoft.com/office/drawing/2014/main" id="{9C3EC20B-66DB-41A2-44FC-7E40FB6B8956}"/>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Important Considerations: Operations</a:t>
            </a:r>
          </a:p>
        </p:txBody>
      </p:sp>
      <p:pic>
        <p:nvPicPr>
          <p:cNvPr id="7" name="Picture 6" descr="A picture containing indoor&#10;&#10;Description automatically generated">
            <a:extLst>
              <a:ext uri="{FF2B5EF4-FFF2-40B4-BE49-F238E27FC236}">
                <a16:creationId xmlns:a16="http://schemas.microsoft.com/office/drawing/2014/main" id="{4222F996-A870-8720-A4C1-6868633C1493}"/>
              </a:ext>
            </a:extLst>
          </p:cNvPr>
          <p:cNvPicPr>
            <a:picLocks noChangeAspect="1"/>
          </p:cNvPicPr>
          <p:nvPr/>
        </p:nvPicPr>
        <p:blipFill>
          <a:blip r:embed="rId4"/>
          <a:stretch>
            <a:fillRect/>
          </a:stretch>
        </p:blipFill>
        <p:spPr>
          <a:xfrm>
            <a:off x="7431239" y="2715232"/>
            <a:ext cx="4469222" cy="3306515"/>
          </a:xfrm>
          <a:prstGeom prst="rect">
            <a:avLst/>
          </a:prstGeom>
        </p:spPr>
      </p:pic>
    </p:spTree>
    <p:extLst>
      <p:ext uri="{BB962C8B-B14F-4D97-AF65-F5344CB8AC3E}">
        <p14:creationId xmlns:p14="http://schemas.microsoft.com/office/powerpoint/2010/main" val="2980876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29" name="Text Placeholder 2">
            <a:extLst>
              <a:ext uri="{FF2B5EF4-FFF2-40B4-BE49-F238E27FC236}">
                <a16:creationId xmlns:a16="http://schemas.microsoft.com/office/drawing/2014/main" id="{450D0A4E-B42E-071F-E9E9-76D81A6FCCFA}"/>
              </a:ext>
            </a:extLst>
          </p:cNvPr>
          <p:cNvSpPr txBox="1">
            <a:spLocks/>
          </p:cNvSpPr>
          <p:nvPr/>
        </p:nvSpPr>
        <p:spPr>
          <a:xfrm>
            <a:off x="589897" y="1602927"/>
            <a:ext cx="10143886" cy="4925683"/>
          </a:xfrm>
          <a:prstGeom prst="rect">
            <a:avLst/>
          </a:prstGeom>
        </p:spPr>
        <p:txBody>
          <a:bodyPr vert="horz" lIns="91440" tIns="45720" rIns="91440" bIns="45720" rtlCol="0" anchor="t">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800" b="1">
                <a:solidFill>
                  <a:schemeClr val="tx1"/>
                </a:solidFill>
                <a:cs typeface="Calibri"/>
              </a:rPr>
              <a:t>Human research studies require:</a:t>
            </a:r>
          </a:p>
          <a:p>
            <a:pPr algn="l"/>
            <a:endParaRPr lang="en-US" sz="1600">
              <a:solidFill>
                <a:schemeClr val="tx1"/>
              </a:solidFill>
              <a:cs typeface="Calibri"/>
            </a:endParaRPr>
          </a:p>
          <a:p>
            <a:pPr algn="l"/>
            <a:r>
              <a:rPr lang="en-US" sz="2400">
                <a:solidFill>
                  <a:schemeClr val="tx1"/>
                </a:solidFill>
              </a:rPr>
              <a:t>Coordination with space medicine</a:t>
            </a:r>
            <a:endParaRPr lang="en-US" sz="2400">
              <a:solidFill>
                <a:schemeClr val="tx1"/>
              </a:solidFill>
              <a:cs typeface="Calibri"/>
            </a:endParaRPr>
          </a:p>
          <a:p>
            <a:endParaRPr lang="en-US" sz="1600">
              <a:solidFill>
                <a:schemeClr val="tx1"/>
              </a:solidFill>
              <a:cs typeface="Calibri"/>
            </a:endParaRPr>
          </a:p>
          <a:p>
            <a:pPr marL="742950" lvl="1" indent="-285750">
              <a:buFont typeface="Arial"/>
              <a:buChar char="•"/>
            </a:pPr>
            <a:r>
              <a:rPr lang="en-US" sz="2400"/>
              <a:t>Data/hardware sharing and efficiencies where possible between research and medical requirements</a:t>
            </a:r>
            <a:endParaRPr lang="en-US" sz="2400">
              <a:cs typeface="Calibri"/>
            </a:endParaRPr>
          </a:p>
          <a:p>
            <a:pPr marL="742950" lvl="1" indent="-285750">
              <a:buFont typeface="Arial"/>
              <a:buChar char="•"/>
            </a:pPr>
            <a:endParaRPr lang="en-US" sz="1600">
              <a:cs typeface="Calibri"/>
            </a:endParaRPr>
          </a:p>
          <a:p>
            <a:pPr marL="742950" lvl="1" indent="-285750">
              <a:buFont typeface="Arial"/>
              <a:buChar char="•"/>
            </a:pPr>
            <a:r>
              <a:rPr lang="en-US" sz="2400"/>
              <a:t>Awareness of conflicts</a:t>
            </a:r>
            <a:endParaRPr lang="en-US" sz="2400">
              <a:cs typeface="Calibri"/>
            </a:endParaRPr>
          </a:p>
          <a:p>
            <a:pPr marL="742950" lvl="1" indent="-285750" algn="l">
              <a:buFont typeface="Arial"/>
              <a:buChar char="•"/>
            </a:pPr>
            <a:endParaRPr lang="en-US" sz="1600">
              <a:cs typeface="Calibri"/>
            </a:endParaRPr>
          </a:p>
          <a:p>
            <a:pPr algn="l"/>
            <a:r>
              <a:rPr lang="en-US" sz="2400">
                <a:solidFill>
                  <a:schemeClr val="tx1"/>
                </a:solidFill>
              </a:rPr>
              <a:t>Data Privacy</a:t>
            </a:r>
            <a:endParaRPr lang="en-US" sz="2400">
              <a:solidFill>
                <a:schemeClr val="tx1"/>
              </a:solidFill>
              <a:cs typeface="Calibri"/>
            </a:endParaRPr>
          </a:p>
          <a:p>
            <a:pPr marL="285750" indent="-285750">
              <a:buFont typeface="Arial"/>
              <a:buChar char="•"/>
            </a:pPr>
            <a:endParaRPr lang="en-US" sz="1600">
              <a:solidFill>
                <a:schemeClr val="tx1"/>
              </a:solidFill>
              <a:cs typeface="Calibri"/>
            </a:endParaRPr>
          </a:p>
          <a:p>
            <a:pPr marL="742950" lvl="1" indent="-285750">
              <a:buFont typeface="Arial"/>
              <a:buChar char="•"/>
            </a:pPr>
            <a:r>
              <a:rPr lang="en-US" sz="2400"/>
              <a:t>Research data must be protected and encrypted</a:t>
            </a:r>
            <a:endParaRPr lang="en-US" sz="2400">
              <a:cs typeface="Calibri"/>
            </a:endParaRPr>
          </a:p>
          <a:p>
            <a:pPr marL="742950" lvl="1" indent="-285750">
              <a:buFont typeface="Arial"/>
              <a:buChar char="•"/>
            </a:pPr>
            <a:endParaRPr lang="en-US" sz="1600">
              <a:cs typeface="Calibri"/>
            </a:endParaRPr>
          </a:p>
          <a:p>
            <a:pPr marL="742950" lvl="1" indent="-285750">
              <a:buFont typeface="Arial"/>
              <a:buChar char="•"/>
            </a:pPr>
            <a:r>
              <a:rPr lang="en-US" sz="2400"/>
              <a:t>Secure transmission</a:t>
            </a:r>
            <a:endParaRPr lang="en-US" sz="2400">
              <a:cs typeface="Calibri"/>
            </a:endParaRPr>
          </a:p>
        </p:txBody>
      </p:sp>
      <p:sp>
        <p:nvSpPr>
          <p:cNvPr id="33" name="TextBox 32">
            <a:extLst>
              <a:ext uri="{FF2B5EF4-FFF2-40B4-BE49-F238E27FC236}">
                <a16:creationId xmlns:a16="http://schemas.microsoft.com/office/drawing/2014/main" id="{9C3EC20B-66DB-41A2-44FC-7E40FB6B8956}"/>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Important Considerations: Data</a:t>
            </a:r>
          </a:p>
        </p:txBody>
      </p:sp>
      <p:pic>
        <p:nvPicPr>
          <p:cNvPr id="3" name="Picture 2">
            <a:extLst>
              <a:ext uri="{FF2B5EF4-FFF2-40B4-BE49-F238E27FC236}">
                <a16:creationId xmlns:a16="http://schemas.microsoft.com/office/drawing/2014/main" id="{0B809577-199F-F9B1-CA59-9087EC87D2DB}"/>
              </a:ext>
            </a:extLst>
          </p:cNvPr>
          <p:cNvPicPr>
            <a:picLocks noChangeAspect="1"/>
          </p:cNvPicPr>
          <p:nvPr/>
        </p:nvPicPr>
        <p:blipFill>
          <a:blip r:embed="rId4"/>
          <a:stretch>
            <a:fillRect/>
          </a:stretch>
        </p:blipFill>
        <p:spPr>
          <a:xfrm>
            <a:off x="8116957" y="4227702"/>
            <a:ext cx="2743200" cy="1821656"/>
          </a:xfrm>
          <a:prstGeom prst="rect">
            <a:avLst/>
          </a:prstGeom>
        </p:spPr>
      </p:pic>
    </p:spTree>
    <p:extLst>
      <p:ext uri="{BB962C8B-B14F-4D97-AF65-F5344CB8AC3E}">
        <p14:creationId xmlns:p14="http://schemas.microsoft.com/office/powerpoint/2010/main" val="1188997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431910" y="1930207"/>
            <a:ext cx="5879658" cy="4209829"/>
          </a:xfrm>
        </p:spPr>
        <p:txBody>
          <a:bodyPr vert="horz" lIns="91440" tIns="45720" rIns="91440" bIns="45720" rtlCol="0" anchor="t">
            <a:normAutofit/>
          </a:bodyPr>
          <a:lstStyle/>
          <a:p>
            <a:pPr marL="0" indent="0">
              <a:buNone/>
            </a:pPr>
            <a:r>
              <a:rPr lang="en-US">
                <a:ea typeface="+mn-lt"/>
                <a:cs typeface="+mn-lt"/>
              </a:rPr>
              <a:t>Human research will transition from ISS to future CLD platforms (HRP ROI fly-off Plan)</a:t>
            </a:r>
            <a:endParaRPr lang="en-US" b="1">
              <a:ea typeface="+mn-lt"/>
              <a:cs typeface="+mn-lt"/>
            </a:endParaRPr>
          </a:p>
          <a:p>
            <a:pPr marL="0" indent="0">
              <a:buNone/>
            </a:pPr>
            <a:endParaRPr lang="en-US" sz="2400">
              <a:ea typeface="+mn-lt"/>
              <a:cs typeface="+mn-lt"/>
            </a:endParaRPr>
          </a:p>
          <a:p>
            <a:pPr marL="342900" indent="-342900"/>
            <a:r>
              <a:rPr lang="en-US" sz="2400">
                <a:ea typeface="+mn-lt"/>
                <a:cs typeface="+mn-lt"/>
              </a:rPr>
              <a:t>This may also include additional technical demonstrations</a:t>
            </a:r>
          </a:p>
          <a:p>
            <a:pPr marL="342900" indent="-342900"/>
            <a:endParaRPr lang="en-US" sz="2400">
              <a:ea typeface="+mn-lt"/>
              <a:cs typeface="+mn-lt"/>
            </a:endParaRPr>
          </a:p>
          <a:p>
            <a:pPr marL="0" indent="0">
              <a:buNone/>
            </a:pPr>
            <a:r>
              <a:rPr lang="en-US">
                <a:ea typeface="+mn-lt"/>
                <a:cs typeface="+mn-lt"/>
              </a:rPr>
              <a:t>Some human research will focus on preparing for human missions to Mars</a:t>
            </a: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303437" y="-12682"/>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HRP Assumptions for CLD: Operations</a:t>
            </a:r>
            <a:endParaRPr lang="en-US">
              <a:solidFill>
                <a:schemeClr val="bg1"/>
              </a:solidFill>
            </a:endParaRPr>
          </a:p>
        </p:txBody>
      </p:sp>
      <p:pic>
        <p:nvPicPr>
          <p:cNvPr id="2" name="Picture 1">
            <a:extLst>
              <a:ext uri="{FF2B5EF4-FFF2-40B4-BE49-F238E27FC236}">
                <a16:creationId xmlns:a16="http://schemas.microsoft.com/office/drawing/2014/main" id="{25797788-D9BC-4A86-761F-68B183F4A970}"/>
              </a:ext>
            </a:extLst>
          </p:cNvPr>
          <p:cNvPicPr>
            <a:picLocks noChangeAspect="1"/>
          </p:cNvPicPr>
          <p:nvPr/>
        </p:nvPicPr>
        <p:blipFill>
          <a:blip r:embed="rId4"/>
          <a:stretch>
            <a:fillRect/>
          </a:stretch>
        </p:blipFill>
        <p:spPr>
          <a:xfrm>
            <a:off x="6708476" y="2392141"/>
            <a:ext cx="5057954" cy="3468319"/>
          </a:xfrm>
          <a:prstGeom prst="rect">
            <a:avLst/>
          </a:prstGeom>
        </p:spPr>
      </p:pic>
    </p:spTree>
    <p:extLst>
      <p:ext uri="{BB962C8B-B14F-4D97-AF65-F5344CB8AC3E}">
        <p14:creationId xmlns:p14="http://schemas.microsoft.com/office/powerpoint/2010/main" val="492646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331268" y="1556396"/>
            <a:ext cx="5879658" cy="5302508"/>
          </a:xfrm>
        </p:spPr>
        <p:txBody>
          <a:bodyPr vert="horz" lIns="91440" tIns="45720" rIns="91440" bIns="45720" rtlCol="0" anchor="t">
            <a:normAutofit/>
          </a:bodyPr>
          <a:lstStyle/>
          <a:p>
            <a:pPr marL="0" indent="0">
              <a:buNone/>
            </a:pPr>
            <a:r>
              <a:rPr lang="en-US" b="1">
                <a:ea typeface="+mn-lt"/>
                <a:cs typeface="+mn-lt"/>
              </a:rPr>
              <a:t>Human research studies require:</a:t>
            </a:r>
          </a:p>
          <a:p>
            <a:pPr marL="0" indent="0">
              <a:buNone/>
            </a:pPr>
            <a:endParaRPr lang="en-US" sz="2000" b="1">
              <a:ea typeface="+mn-lt"/>
              <a:cs typeface="+mn-lt"/>
            </a:endParaRPr>
          </a:p>
          <a:p>
            <a:pPr marL="342900" indent="-342900"/>
            <a:r>
              <a:rPr lang="en-US" sz="2400">
                <a:ea typeface="+mn-lt"/>
                <a:cs typeface="+mn-lt"/>
              </a:rPr>
              <a:t>Access to CLD flight human subjects with appropriate qualifications</a:t>
            </a:r>
            <a:endParaRPr lang="en-US" sz="2400" b="1">
              <a:ea typeface="+mn-lt"/>
              <a:cs typeface="+mn-lt"/>
            </a:endParaRPr>
          </a:p>
          <a:p>
            <a:pPr marL="342900" indent="-342900"/>
            <a:endParaRPr lang="en-US" sz="2400">
              <a:ea typeface="+mn-lt"/>
              <a:cs typeface="+mn-lt"/>
            </a:endParaRPr>
          </a:p>
          <a:p>
            <a:pPr marL="342900" indent="-342900"/>
            <a:r>
              <a:rPr lang="en-US" sz="2400">
                <a:ea typeface="+mn-lt"/>
                <a:cs typeface="+mn-lt"/>
              </a:rPr>
              <a:t>Multiple crew durations to provide insight into human adaption over time </a:t>
            </a:r>
            <a:r>
              <a:rPr lang="en-US" sz="2000">
                <a:ea typeface="+mn-lt"/>
                <a:cs typeface="+mn-lt"/>
              </a:rPr>
              <a:t> </a:t>
            </a:r>
            <a:endParaRPr lang="en-US" b="1">
              <a:ea typeface="+mn-lt"/>
              <a:cs typeface="+mn-lt"/>
            </a:endParaRPr>
          </a:p>
          <a:p>
            <a:pPr marL="342900" indent="-342900"/>
            <a:endParaRPr lang="en-US" sz="2000">
              <a:ea typeface="+mn-lt"/>
              <a:cs typeface="+mn-lt"/>
            </a:endParaRPr>
          </a:p>
          <a:p>
            <a:pPr marL="0" indent="0">
              <a:buNone/>
            </a:pPr>
            <a:r>
              <a:rPr lang="en-US" sz="2400">
                <a:ea typeface="+mn-lt"/>
                <a:cs typeface="+mn-lt"/>
              </a:rPr>
              <a:t>Durations of interest are</a:t>
            </a:r>
            <a:endParaRPr lang="en-US" sz="2400" b="1" i="1">
              <a:ea typeface="+mn-lt"/>
              <a:cs typeface="+mn-lt"/>
            </a:endParaRPr>
          </a:p>
          <a:p>
            <a:pPr marL="800100" lvl="1" indent="-342900"/>
            <a:r>
              <a:rPr lang="en-US">
                <a:ea typeface="+mn-lt"/>
                <a:cs typeface="+mn-lt"/>
              </a:rPr>
              <a:t>short (~6 weeks)</a:t>
            </a:r>
            <a:endParaRPr lang="en-US" b="1">
              <a:ea typeface="+mn-lt"/>
              <a:cs typeface="+mn-lt"/>
            </a:endParaRPr>
          </a:p>
          <a:p>
            <a:pPr marL="800100" lvl="1" indent="-342900"/>
            <a:r>
              <a:rPr lang="en-US">
                <a:ea typeface="+mn-lt"/>
                <a:cs typeface="+mn-lt"/>
              </a:rPr>
              <a:t>standard (~6 months)</a:t>
            </a:r>
            <a:endParaRPr lang="en-US" b="1">
              <a:ea typeface="+mn-lt"/>
              <a:cs typeface="+mn-lt"/>
            </a:endParaRPr>
          </a:p>
          <a:p>
            <a:pPr marL="800100" lvl="1" indent="-342900"/>
            <a:r>
              <a:rPr lang="en-US">
                <a:ea typeface="+mn-lt"/>
                <a:cs typeface="+mn-lt"/>
              </a:rPr>
              <a:t>extended (12+ months)</a:t>
            </a:r>
            <a:endParaRPr lang="en-US" b="1">
              <a:ea typeface="+mn-lt"/>
              <a:cs typeface="+mn-lt"/>
            </a:endParaRP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HRP Assumptions for CLD: Crew</a:t>
            </a:r>
            <a:endParaRPr lang="en-US">
              <a:solidFill>
                <a:schemeClr val="bg1"/>
              </a:solidFill>
            </a:endParaRPr>
          </a:p>
        </p:txBody>
      </p:sp>
      <p:pic>
        <p:nvPicPr>
          <p:cNvPr id="2" name="Picture 1">
            <a:extLst>
              <a:ext uri="{FF2B5EF4-FFF2-40B4-BE49-F238E27FC236}">
                <a16:creationId xmlns:a16="http://schemas.microsoft.com/office/drawing/2014/main" id="{D1015C03-C1FD-62AF-E7D1-5B76E2982C24}"/>
              </a:ext>
            </a:extLst>
          </p:cNvPr>
          <p:cNvPicPr>
            <a:picLocks noChangeAspect="1"/>
          </p:cNvPicPr>
          <p:nvPr/>
        </p:nvPicPr>
        <p:blipFill>
          <a:blip r:embed="rId4"/>
          <a:stretch>
            <a:fillRect/>
          </a:stretch>
        </p:blipFill>
        <p:spPr>
          <a:xfrm>
            <a:off x="6205268" y="1923388"/>
            <a:ext cx="5589916" cy="4434583"/>
          </a:xfrm>
          <a:prstGeom prst="rect">
            <a:avLst/>
          </a:prstGeom>
        </p:spPr>
      </p:pic>
    </p:spTree>
    <p:extLst>
      <p:ext uri="{BB962C8B-B14F-4D97-AF65-F5344CB8AC3E}">
        <p14:creationId xmlns:p14="http://schemas.microsoft.com/office/powerpoint/2010/main" val="2019514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331268" y="1556396"/>
            <a:ext cx="6032058" cy="4714680"/>
          </a:xfrm>
        </p:spPr>
        <p:txBody>
          <a:bodyPr vert="horz" lIns="91440" tIns="45720" rIns="91440" bIns="45720" rtlCol="0" anchor="t">
            <a:normAutofit/>
          </a:bodyPr>
          <a:lstStyle/>
          <a:p>
            <a:endParaRPr lang="en-US" sz="2000" b="1">
              <a:ea typeface="+mn-lt"/>
              <a:cs typeface="+mn-lt"/>
            </a:endParaRPr>
          </a:p>
          <a:p>
            <a:pPr marL="0" indent="0">
              <a:buNone/>
            </a:pPr>
            <a:r>
              <a:rPr lang="en-US" b="1">
                <a:ea typeface="+mn-lt"/>
                <a:cs typeface="+mn-lt"/>
              </a:rPr>
              <a:t>Capabilities/onboard resources should:</a:t>
            </a:r>
            <a:endParaRPr lang="en-US" sz="2400">
              <a:ea typeface="+mn-lt"/>
              <a:cs typeface="+mn-lt"/>
            </a:endParaRPr>
          </a:p>
          <a:p>
            <a:pPr marL="0" indent="0">
              <a:buNone/>
            </a:pPr>
            <a:endParaRPr lang="en-US" b="1">
              <a:ea typeface="+mn-lt"/>
              <a:cs typeface="+mn-lt"/>
            </a:endParaRPr>
          </a:p>
          <a:p>
            <a:pPr lvl="1"/>
            <a:r>
              <a:rPr lang="en-US">
                <a:ea typeface="+mn-lt"/>
                <a:cs typeface="+mn-lt"/>
              </a:rPr>
              <a:t>Be similar type/scope of laboratory capabilities as on the ISS</a:t>
            </a:r>
          </a:p>
          <a:p>
            <a:pPr lvl="1"/>
            <a:endParaRPr lang="en-US" sz="1600">
              <a:ea typeface="+mn-lt"/>
              <a:cs typeface="+mn-lt"/>
            </a:endParaRPr>
          </a:p>
          <a:p>
            <a:pPr lvl="1"/>
            <a:r>
              <a:rPr lang="en-US">
                <a:ea typeface="+mn-lt"/>
                <a:cs typeface="+mn-lt"/>
              </a:rPr>
              <a:t>Include dedicated stowage volume for unique payload equipment with available resources </a:t>
            </a:r>
            <a:endParaRPr lang="en-US">
              <a:cs typeface="Calibri" panose="020F0502020204030204"/>
            </a:endParaRP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60305" y="-23568"/>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HRP Assumptions for CLD: Resources</a:t>
            </a:r>
            <a:endParaRPr lang="en-US">
              <a:solidFill>
                <a:schemeClr val="bg1"/>
              </a:solidFill>
            </a:endParaRPr>
          </a:p>
        </p:txBody>
      </p:sp>
      <p:pic>
        <p:nvPicPr>
          <p:cNvPr id="4" name="Picture 3">
            <a:extLst>
              <a:ext uri="{FF2B5EF4-FFF2-40B4-BE49-F238E27FC236}">
                <a16:creationId xmlns:a16="http://schemas.microsoft.com/office/drawing/2014/main" id="{4BF95D5B-BF88-DB58-E3F5-5964FB9FD017}"/>
              </a:ext>
            </a:extLst>
          </p:cNvPr>
          <p:cNvPicPr>
            <a:picLocks noChangeAspect="1"/>
          </p:cNvPicPr>
          <p:nvPr/>
        </p:nvPicPr>
        <p:blipFill>
          <a:blip r:embed="rId4"/>
          <a:stretch>
            <a:fillRect/>
          </a:stretch>
        </p:blipFill>
        <p:spPr>
          <a:xfrm>
            <a:off x="6705600" y="1925452"/>
            <a:ext cx="5040085" cy="4520210"/>
          </a:xfrm>
          <a:prstGeom prst="rect">
            <a:avLst/>
          </a:prstGeom>
        </p:spPr>
      </p:pic>
    </p:spTree>
    <p:extLst>
      <p:ext uri="{BB962C8B-B14F-4D97-AF65-F5344CB8AC3E}">
        <p14:creationId xmlns:p14="http://schemas.microsoft.com/office/powerpoint/2010/main" val="1460681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331268" y="1556396"/>
            <a:ext cx="6032058" cy="4714680"/>
          </a:xfrm>
        </p:spPr>
        <p:txBody>
          <a:bodyPr vert="horz" lIns="91440" tIns="45720" rIns="91440" bIns="45720" rtlCol="0" anchor="t">
            <a:normAutofit/>
          </a:bodyPr>
          <a:lstStyle/>
          <a:p>
            <a:endParaRPr lang="en-US" sz="2000" b="1">
              <a:ea typeface="+mn-lt"/>
              <a:cs typeface="+mn-lt"/>
            </a:endParaRPr>
          </a:p>
          <a:p>
            <a:pPr>
              <a:buFont typeface="Arial"/>
              <a:buChar char="•"/>
            </a:pPr>
            <a:r>
              <a:rPr lang="en-US" sz="2400">
                <a:solidFill>
                  <a:srgbClr val="262626"/>
                </a:solidFill>
                <a:ea typeface="+mn-lt"/>
                <a:cs typeface="+mn-lt"/>
              </a:rPr>
              <a:t>Inflight operations start with the crew but </a:t>
            </a:r>
            <a:r>
              <a:rPr lang="en-US" sz="2400" err="1">
                <a:solidFill>
                  <a:srgbClr val="262626"/>
                </a:solidFill>
                <a:ea typeface="+mn-lt"/>
                <a:cs typeface="+mn-lt"/>
              </a:rPr>
              <a:t>upmass</a:t>
            </a:r>
            <a:r>
              <a:rPr lang="en-US" sz="2400">
                <a:solidFill>
                  <a:srgbClr val="262626"/>
                </a:solidFill>
                <a:ea typeface="+mn-lt"/>
                <a:cs typeface="+mn-lt"/>
              </a:rPr>
              <a:t> on these flights is limited.</a:t>
            </a:r>
          </a:p>
          <a:p>
            <a:pPr>
              <a:buFont typeface="Arial"/>
              <a:buChar char="•"/>
            </a:pPr>
            <a:endParaRPr lang="en-US" sz="2400">
              <a:solidFill>
                <a:srgbClr val="262626"/>
              </a:solidFill>
              <a:ea typeface="+mn-lt"/>
              <a:cs typeface="+mn-lt"/>
            </a:endParaRPr>
          </a:p>
          <a:p>
            <a:pPr>
              <a:buFont typeface="Arial"/>
              <a:buChar char="•"/>
            </a:pPr>
            <a:r>
              <a:rPr lang="en-US" sz="2400">
                <a:solidFill>
                  <a:srgbClr val="262626"/>
                </a:solidFill>
                <a:ea typeface="+mn-lt"/>
                <a:cs typeface="+mn-lt"/>
              </a:rPr>
              <a:t>Must plan to ensure hardware and supplies are available prior to crew arrival—early integration is our friend!</a:t>
            </a:r>
            <a:endParaRPr lang="en-US" sz="2400">
              <a:solidFill>
                <a:srgbClr val="000000"/>
              </a:solidFill>
              <a:ea typeface="+mn-lt"/>
              <a:cs typeface="+mn-lt"/>
            </a:endParaRPr>
          </a:p>
          <a:p>
            <a:pPr>
              <a:buFont typeface="Arial"/>
              <a:buChar char="•"/>
            </a:pPr>
            <a:endParaRPr lang="en-US" sz="2400">
              <a:solidFill>
                <a:srgbClr val="262626"/>
              </a:solidFill>
              <a:ea typeface="+mn-lt"/>
              <a:cs typeface="+mn-lt"/>
            </a:endParaRPr>
          </a:p>
          <a:p>
            <a:pPr>
              <a:buFont typeface="Arial"/>
              <a:buChar char="•"/>
            </a:pPr>
            <a:r>
              <a:rPr lang="en-US" sz="2400">
                <a:solidFill>
                  <a:srgbClr val="262626"/>
                </a:solidFill>
                <a:ea typeface="+mn-lt"/>
                <a:cs typeface="+mn-lt"/>
              </a:rPr>
              <a:t>A well-stocked and managed pantry of supplies can protect for delays in cargo flights, allowing studies to start sooner.</a:t>
            </a:r>
            <a:endParaRPr lang="en-US" sz="2400">
              <a:cs typeface="Calibri" panose="020F0502020204030204"/>
            </a:endParaRP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60305" y="-23568"/>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Lessons Learned from ISS: Operations</a:t>
            </a:r>
            <a:endParaRPr lang="en-US">
              <a:solidFill>
                <a:schemeClr val="bg1"/>
              </a:solidFill>
            </a:endParaRPr>
          </a:p>
        </p:txBody>
      </p:sp>
      <p:pic>
        <p:nvPicPr>
          <p:cNvPr id="2" name="Picture 1">
            <a:extLst>
              <a:ext uri="{FF2B5EF4-FFF2-40B4-BE49-F238E27FC236}">
                <a16:creationId xmlns:a16="http://schemas.microsoft.com/office/drawing/2014/main" id="{45DD1B11-3B29-E291-9FB2-14D85E6454C2}"/>
              </a:ext>
            </a:extLst>
          </p:cNvPr>
          <p:cNvPicPr>
            <a:picLocks noChangeAspect="1"/>
          </p:cNvPicPr>
          <p:nvPr/>
        </p:nvPicPr>
        <p:blipFill>
          <a:blip r:embed="rId4"/>
          <a:stretch>
            <a:fillRect/>
          </a:stretch>
        </p:blipFill>
        <p:spPr>
          <a:xfrm>
            <a:off x="6780362" y="1640116"/>
            <a:ext cx="5216105" cy="4957993"/>
          </a:xfrm>
          <a:prstGeom prst="rect">
            <a:avLst/>
          </a:prstGeom>
        </p:spPr>
      </p:pic>
    </p:spTree>
    <p:extLst>
      <p:ext uri="{BB962C8B-B14F-4D97-AF65-F5344CB8AC3E}">
        <p14:creationId xmlns:p14="http://schemas.microsoft.com/office/powerpoint/2010/main" val="3887445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331268" y="1556396"/>
            <a:ext cx="6032058" cy="4943280"/>
          </a:xfrm>
        </p:spPr>
        <p:txBody>
          <a:bodyPr vert="horz" lIns="91440" tIns="45720" rIns="91440" bIns="45720" rtlCol="0" anchor="t">
            <a:noAutofit/>
          </a:bodyPr>
          <a:lstStyle/>
          <a:p>
            <a:pPr marL="0" indent="0">
              <a:buNone/>
            </a:pPr>
            <a:r>
              <a:rPr lang="en-US" sz="2400" b="1">
                <a:solidFill>
                  <a:srgbClr val="262626"/>
                </a:solidFill>
                <a:ea typeface="+mn-lt"/>
                <a:cs typeface="+mn-lt"/>
              </a:rPr>
              <a:t>Crew time = limited resource</a:t>
            </a:r>
            <a:r>
              <a:rPr lang="en-US" sz="2400">
                <a:solidFill>
                  <a:srgbClr val="262626"/>
                </a:solidFill>
                <a:ea typeface="+mn-lt"/>
                <a:cs typeface="+mn-lt"/>
              </a:rPr>
              <a:t>, needs careful management to protect crew and science</a:t>
            </a:r>
          </a:p>
          <a:p>
            <a:pPr lvl="1">
              <a:buFont typeface="Arial"/>
              <a:buChar char="•"/>
            </a:pPr>
            <a:endParaRPr lang="en-US" sz="2000">
              <a:solidFill>
                <a:srgbClr val="262626"/>
              </a:solidFill>
              <a:ea typeface="+mn-lt"/>
              <a:cs typeface="+mn-lt"/>
            </a:endParaRPr>
          </a:p>
          <a:p>
            <a:pPr lvl="1">
              <a:buFont typeface="Arial"/>
              <a:buChar char="•"/>
            </a:pPr>
            <a:r>
              <a:rPr lang="en-US" sz="2000">
                <a:solidFill>
                  <a:srgbClr val="262626"/>
                </a:solidFill>
                <a:ea typeface="+mn-lt"/>
                <a:cs typeface="+mn-lt"/>
              </a:rPr>
              <a:t>Integration and scheduling pre- and post- mission testing is essential</a:t>
            </a:r>
            <a:endParaRPr lang="en-US">
              <a:solidFill>
                <a:srgbClr val="000000"/>
              </a:solidFill>
              <a:ea typeface="+mn-lt"/>
              <a:cs typeface="+mn-lt"/>
            </a:endParaRPr>
          </a:p>
          <a:p>
            <a:pPr lvl="1">
              <a:buFont typeface="Arial"/>
              <a:buChar char="•"/>
            </a:pPr>
            <a:endParaRPr lang="en-US" sz="2000">
              <a:solidFill>
                <a:srgbClr val="262626"/>
              </a:solidFill>
              <a:ea typeface="+mn-lt"/>
              <a:cs typeface="+mn-lt"/>
            </a:endParaRPr>
          </a:p>
          <a:p>
            <a:pPr lvl="1">
              <a:buFont typeface="Arial"/>
              <a:buChar char="•"/>
            </a:pPr>
            <a:r>
              <a:rPr lang="en-US" sz="2000">
                <a:solidFill>
                  <a:srgbClr val="262626"/>
                </a:solidFill>
                <a:ea typeface="+mn-lt"/>
                <a:cs typeface="+mn-lt"/>
              </a:rPr>
              <a:t>Close coordination with space medicine is required </a:t>
            </a:r>
            <a:endParaRPr lang="en-US" sz="2000">
              <a:solidFill>
                <a:srgbClr val="000000"/>
              </a:solidFill>
              <a:ea typeface="+mn-lt"/>
              <a:cs typeface="+mn-lt"/>
            </a:endParaRPr>
          </a:p>
          <a:p>
            <a:pPr lvl="1">
              <a:buFont typeface="Arial"/>
              <a:buChar char="•"/>
            </a:pPr>
            <a:endParaRPr lang="en-US" sz="2000">
              <a:solidFill>
                <a:srgbClr val="262626"/>
              </a:solidFill>
              <a:ea typeface="+mn-lt"/>
              <a:cs typeface="+mn-lt"/>
            </a:endParaRPr>
          </a:p>
          <a:p>
            <a:pPr lvl="1">
              <a:buFont typeface="Arial"/>
              <a:buChar char="•"/>
            </a:pPr>
            <a:r>
              <a:rPr lang="en-US" sz="2000">
                <a:solidFill>
                  <a:srgbClr val="262626"/>
                </a:solidFill>
                <a:ea typeface="+mn-lt"/>
                <a:cs typeface="+mn-lt"/>
              </a:rPr>
              <a:t>Dedicating blocks of time pre-flight for data collection is beneficial</a:t>
            </a:r>
            <a:endParaRPr lang="en-US" sz="2000">
              <a:solidFill>
                <a:srgbClr val="000000"/>
              </a:solidFill>
              <a:ea typeface="+mn-lt"/>
              <a:cs typeface="+mn-lt"/>
            </a:endParaRPr>
          </a:p>
          <a:p>
            <a:pPr lvl="1">
              <a:buFont typeface="Arial"/>
              <a:buChar char="•"/>
            </a:pPr>
            <a:endParaRPr lang="en-US" sz="2000">
              <a:solidFill>
                <a:srgbClr val="262626"/>
              </a:solidFill>
              <a:ea typeface="+mn-lt"/>
              <a:cs typeface="+mn-lt"/>
            </a:endParaRPr>
          </a:p>
          <a:p>
            <a:pPr lvl="1">
              <a:buFont typeface="Arial"/>
              <a:buChar char="•"/>
            </a:pPr>
            <a:r>
              <a:rPr lang="en-US" sz="2000">
                <a:solidFill>
                  <a:srgbClr val="262626"/>
                </a:solidFill>
                <a:ea typeface="+mn-lt"/>
                <a:cs typeface="+mn-lt"/>
              </a:rPr>
              <a:t>Crew time immediately post-mission is critical but heavily constrained and should be protected for medical and research testing</a:t>
            </a:r>
            <a:endParaRPr lang="en-US" sz="2000">
              <a:cs typeface="Calibri"/>
            </a:endParaRP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60305" y="-23568"/>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Lessons Learned from ISS: Crew Time</a:t>
            </a:r>
            <a:endParaRPr lang="en-US">
              <a:solidFill>
                <a:schemeClr val="bg1"/>
              </a:solidFill>
            </a:endParaRPr>
          </a:p>
        </p:txBody>
      </p:sp>
      <p:pic>
        <p:nvPicPr>
          <p:cNvPr id="4" name="Picture 3">
            <a:extLst>
              <a:ext uri="{FF2B5EF4-FFF2-40B4-BE49-F238E27FC236}">
                <a16:creationId xmlns:a16="http://schemas.microsoft.com/office/drawing/2014/main" id="{3508D786-E564-EC32-7798-27BF9840DDF5}"/>
              </a:ext>
            </a:extLst>
          </p:cNvPr>
          <p:cNvPicPr>
            <a:picLocks noChangeAspect="1"/>
          </p:cNvPicPr>
          <p:nvPr/>
        </p:nvPicPr>
        <p:blipFill>
          <a:blip r:embed="rId4"/>
          <a:stretch>
            <a:fillRect/>
          </a:stretch>
        </p:blipFill>
        <p:spPr>
          <a:xfrm>
            <a:off x="6934200" y="1680898"/>
            <a:ext cx="4680857" cy="4965775"/>
          </a:xfrm>
          <a:prstGeom prst="rect">
            <a:avLst/>
          </a:prstGeom>
        </p:spPr>
      </p:pic>
    </p:spTree>
    <p:extLst>
      <p:ext uri="{BB962C8B-B14F-4D97-AF65-F5344CB8AC3E}">
        <p14:creationId xmlns:p14="http://schemas.microsoft.com/office/powerpoint/2010/main" val="1604924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F11DB8-0A5C-4313-B43A-9F3EF620C893}"/>
              </a:ext>
            </a:extLst>
          </p:cNvPr>
          <p:cNvSpPr>
            <a:spLocks noGrp="1"/>
          </p:cNvSpPr>
          <p:nvPr>
            <p:ph idx="1"/>
          </p:nvPr>
        </p:nvSpPr>
        <p:spPr>
          <a:xfrm>
            <a:off x="331268" y="1556396"/>
            <a:ext cx="5694602" cy="4823537"/>
          </a:xfrm>
        </p:spPr>
        <p:txBody>
          <a:bodyPr vert="horz" lIns="91440" tIns="45720" rIns="91440" bIns="45720" rtlCol="0" anchor="t">
            <a:noAutofit/>
          </a:bodyPr>
          <a:lstStyle/>
          <a:p>
            <a:pPr marL="0" indent="0">
              <a:buNone/>
            </a:pPr>
            <a:r>
              <a:rPr lang="en-US" sz="2400">
                <a:cs typeface="Calibri"/>
              </a:rPr>
              <a:t>Most-utilized ISS payload facilities:</a:t>
            </a:r>
          </a:p>
          <a:p>
            <a:pPr marL="0" indent="0">
              <a:buNone/>
            </a:pPr>
            <a:endParaRPr lang="en-US" sz="1400">
              <a:cs typeface="Calibri"/>
            </a:endParaRPr>
          </a:p>
          <a:p>
            <a:pPr marL="800100" lvl="1" indent="-342900"/>
            <a:r>
              <a:rPr lang="en-US" sz="2000">
                <a:cs typeface="Calibri"/>
              </a:rPr>
              <a:t>Cold stowage (primarily -80C) </a:t>
            </a:r>
          </a:p>
          <a:p>
            <a:pPr marL="800100" lvl="1" indent="-342900"/>
            <a:r>
              <a:rPr lang="en-US" sz="2000">
                <a:cs typeface="Calibri"/>
              </a:rPr>
              <a:t>Laboratory centrifuge </a:t>
            </a:r>
          </a:p>
          <a:p>
            <a:pPr marL="800100" lvl="1" indent="-342900"/>
            <a:r>
              <a:rPr lang="en-US" sz="2000">
                <a:cs typeface="Calibri"/>
              </a:rPr>
              <a:t>Research grade ultrasound </a:t>
            </a:r>
          </a:p>
          <a:p>
            <a:pPr marL="800100" lvl="1" indent="-342900"/>
            <a:r>
              <a:rPr lang="en-US" sz="2000">
                <a:cs typeface="Calibri"/>
              </a:rPr>
              <a:t>Mass measurement device</a:t>
            </a:r>
          </a:p>
          <a:p>
            <a:pPr marL="800100" lvl="1" indent="-342900"/>
            <a:r>
              <a:rPr lang="en-US" sz="2000">
                <a:cs typeface="Calibri"/>
              </a:rPr>
              <a:t>Laptop computers </a:t>
            </a:r>
          </a:p>
          <a:p>
            <a:pPr marL="800100" lvl="1" indent="-342900"/>
            <a:r>
              <a:rPr lang="en-US" sz="2000">
                <a:cs typeface="Calibri"/>
              </a:rPr>
              <a:t>Consumable pantry – supplies for blood, urine, saliva, buccal, fecal collection, electrodes, etc.</a:t>
            </a:r>
          </a:p>
          <a:p>
            <a:pPr marL="800100" lvl="1" indent="-342900"/>
            <a:r>
              <a:rPr lang="en-US" sz="2000">
                <a:cs typeface="Calibri"/>
              </a:rPr>
              <a:t>Wearable biometric tracking devices</a:t>
            </a:r>
          </a:p>
          <a:p>
            <a:pPr marL="800100" lvl="1" indent="-342900"/>
            <a:r>
              <a:rPr lang="en-US" sz="2000">
                <a:cs typeface="Calibri"/>
              </a:rPr>
              <a:t>Rack stowage for experiment unique hardware – deployed for ops with crew then stowed</a:t>
            </a:r>
          </a:p>
          <a:p>
            <a:pPr>
              <a:buFont typeface="Arial"/>
              <a:buChar char="•"/>
            </a:pPr>
            <a:endParaRPr lang="en-US" sz="1200">
              <a:solidFill>
                <a:srgbClr val="002A43"/>
              </a:solidFill>
              <a:cs typeface="Calibri"/>
            </a:endParaRPr>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303848" y="-1797"/>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What Capabilities Do We Need?</a:t>
            </a:r>
            <a:endParaRPr lang="en-US">
              <a:solidFill>
                <a:schemeClr val="bg1"/>
              </a:solidFill>
            </a:endParaRPr>
          </a:p>
        </p:txBody>
      </p:sp>
      <p:sp>
        <p:nvSpPr>
          <p:cNvPr id="2" name="TextBox 1">
            <a:extLst>
              <a:ext uri="{FF2B5EF4-FFF2-40B4-BE49-F238E27FC236}">
                <a16:creationId xmlns:a16="http://schemas.microsoft.com/office/drawing/2014/main" id="{D812A3E4-6940-3ADB-C48D-75230F549A38}"/>
              </a:ext>
            </a:extLst>
          </p:cNvPr>
          <p:cNvSpPr txBox="1"/>
          <p:nvPr/>
        </p:nvSpPr>
        <p:spPr>
          <a:xfrm>
            <a:off x="6814456" y="1556658"/>
            <a:ext cx="4822371" cy="4609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400">
                <a:cs typeface="Calibri"/>
              </a:rPr>
              <a:t>Other ISS assets utilized:</a:t>
            </a:r>
            <a:endParaRPr lang="en-US" sz="2400"/>
          </a:p>
          <a:p>
            <a:pPr>
              <a:lnSpc>
                <a:spcPct val="90000"/>
              </a:lnSpc>
              <a:spcBef>
                <a:spcPts val="1000"/>
              </a:spcBef>
            </a:pPr>
            <a:endParaRPr lang="en-US" sz="1400">
              <a:cs typeface="Calibri"/>
            </a:endParaRPr>
          </a:p>
          <a:p>
            <a:pPr marL="971550" lvl="1" indent="-285750">
              <a:lnSpc>
                <a:spcPct val="90000"/>
              </a:lnSpc>
              <a:spcBef>
                <a:spcPts val="500"/>
              </a:spcBef>
              <a:buFont typeface="Arial,Sans-Serif"/>
              <a:buChar char="•"/>
            </a:pPr>
            <a:r>
              <a:rPr lang="en-US" sz="2000">
                <a:cs typeface="Calibri"/>
              </a:rPr>
              <a:t>Medical system devices</a:t>
            </a:r>
          </a:p>
          <a:p>
            <a:pPr marL="971550" lvl="1" indent="-285750">
              <a:lnSpc>
                <a:spcPct val="90000"/>
              </a:lnSpc>
              <a:spcBef>
                <a:spcPts val="500"/>
              </a:spcBef>
              <a:buFont typeface="Arial,Sans-Serif"/>
              <a:buChar char="•"/>
            </a:pPr>
            <a:r>
              <a:rPr lang="en-US" sz="2000">
                <a:cs typeface="Calibri"/>
              </a:rPr>
              <a:t>Secure transmission of data, privatized comm </a:t>
            </a:r>
          </a:p>
          <a:p>
            <a:pPr marL="971550" lvl="1" indent="-285750">
              <a:lnSpc>
                <a:spcPct val="90000"/>
              </a:lnSpc>
              <a:spcBef>
                <a:spcPts val="500"/>
              </a:spcBef>
              <a:buFont typeface="Arial,Sans-Serif"/>
              <a:buChar char="•"/>
            </a:pPr>
            <a:r>
              <a:rPr lang="en-US" sz="2000">
                <a:cs typeface="Calibri"/>
              </a:rPr>
              <a:t>Environmental monitoring</a:t>
            </a:r>
          </a:p>
          <a:p>
            <a:pPr>
              <a:lnSpc>
                <a:spcPct val="90000"/>
              </a:lnSpc>
              <a:spcBef>
                <a:spcPts val="1000"/>
              </a:spcBef>
            </a:pPr>
            <a:endParaRPr lang="en-US" sz="1400">
              <a:cs typeface="Calibri"/>
            </a:endParaRPr>
          </a:p>
          <a:p>
            <a:pPr>
              <a:lnSpc>
                <a:spcPct val="90000"/>
              </a:lnSpc>
              <a:spcBef>
                <a:spcPts val="1000"/>
              </a:spcBef>
            </a:pPr>
            <a:r>
              <a:rPr lang="en-US" sz="2000">
                <a:cs typeface="Calibri"/>
              </a:rPr>
              <a:t>Anticipated future capability needs:</a:t>
            </a:r>
            <a:endParaRPr lang="en-US"/>
          </a:p>
          <a:p>
            <a:pPr>
              <a:lnSpc>
                <a:spcPct val="90000"/>
              </a:lnSpc>
              <a:spcBef>
                <a:spcPts val="1000"/>
              </a:spcBef>
            </a:pPr>
            <a:endParaRPr lang="en-US" sz="1400">
              <a:cs typeface="Calibri"/>
            </a:endParaRPr>
          </a:p>
          <a:p>
            <a:pPr marL="971550" lvl="1" indent="-285750">
              <a:lnSpc>
                <a:spcPct val="90000"/>
              </a:lnSpc>
              <a:spcBef>
                <a:spcPts val="500"/>
              </a:spcBef>
              <a:buFont typeface="Arial,Sans-Serif"/>
              <a:buChar char="•"/>
            </a:pPr>
            <a:r>
              <a:rPr lang="en-US" sz="2000">
                <a:cs typeface="Calibri"/>
              </a:rPr>
              <a:t>Wet laboratory, in-situ analysis, and sample prep </a:t>
            </a:r>
          </a:p>
          <a:p>
            <a:pPr marL="971550" lvl="1" indent="-285750">
              <a:lnSpc>
                <a:spcPct val="90000"/>
              </a:lnSpc>
              <a:spcBef>
                <a:spcPts val="500"/>
              </a:spcBef>
              <a:buFont typeface="Arial,Sans-Serif"/>
              <a:buChar char="•"/>
            </a:pPr>
            <a:r>
              <a:rPr lang="en-US" sz="2000">
                <a:cs typeface="Calibri"/>
              </a:rPr>
              <a:t>Sample handling and conditioning: Glovebox, microscope, incubators, conditioned water      </a:t>
            </a:r>
            <a:endParaRPr lang="en-US" sz="2000"/>
          </a:p>
        </p:txBody>
      </p:sp>
    </p:spTree>
    <p:extLst>
      <p:ext uri="{BB962C8B-B14F-4D97-AF65-F5344CB8AC3E}">
        <p14:creationId xmlns:p14="http://schemas.microsoft.com/office/powerpoint/2010/main" val="1177136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60305" y="-1797"/>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Capabilities in a Nutshell</a:t>
            </a:r>
            <a:endParaRPr lang="en-US">
              <a:solidFill>
                <a:schemeClr val="bg1"/>
              </a:solidFill>
            </a:endParaRPr>
          </a:p>
        </p:txBody>
      </p:sp>
      <p:sp>
        <p:nvSpPr>
          <p:cNvPr id="12" name="Rectangle 11">
            <a:extLst>
              <a:ext uri="{FF2B5EF4-FFF2-40B4-BE49-F238E27FC236}">
                <a16:creationId xmlns:a16="http://schemas.microsoft.com/office/drawing/2014/main" id="{E334D0A3-1726-5E8C-DCA8-56851EA8AAA8}"/>
              </a:ext>
            </a:extLst>
          </p:cNvPr>
          <p:cNvSpPr/>
          <p:nvPr/>
        </p:nvSpPr>
        <p:spPr>
          <a:xfrm>
            <a:off x="25872" y="4736278"/>
            <a:ext cx="3545214" cy="400110"/>
          </a:xfrm>
          <a:prstGeom prst="rect">
            <a:avLst/>
          </a:prstGeom>
        </p:spPr>
        <p:txBody>
          <a:bodyPr wrap="square" lIns="91440" tIns="45720" rIns="91440" bIns="45720" anchor="t">
            <a:spAutoFit/>
          </a:bodyPr>
          <a:lstStyle/>
          <a:p>
            <a:pPr marL="739775"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2000" b="0" i="0" u="none" strike="noStrike" kern="1200" cap="none" spc="0" normalizeH="0" baseline="0" noProof="0">
              <a:ln>
                <a:noFill/>
              </a:ln>
              <a:effectLst/>
              <a:uLnTx/>
              <a:uFillTx/>
              <a:latin typeface="Calibri" panose="020F0502020204030204"/>
              <a:cs typeface="Calibri"/>
            </a:endParaRPr>
          </a:p>
        </p:txBody>
      </p:sp>
      <p:sp>
        <p:nvSpPr>
          <p:cNvPr id="24" name="TextBox 23">
            <a:extLst>
              <a:ext uri="{FF2B5EF4-FFF2-40B4-BE49-F238E27FC236}">
                <a16:creationId xmlns:a16="http://schemas.microsoft.com/office/drawing/2014/main" id="{AD2D3AF5-EFEB-3AD7-3D9A-BC4924BC768A}"/>
              </a:ext>
            </a:extLst>
          </p:cNvPr>
          <p:cNvSpPr txBox="1"/>
          <p:nvPr/>
        </p:nvSpPr>
        <p:spPr>
          <a:xfrm>
            <a:off x="4144610" y="4654518"/>
            <a:ext cx="3690632" cy="1431161"/>
          </a:xfrm>
          <a:prstGeom prst="rect">
            <a:avLst/>
          </a:prstGeom>
          <a:noFill/>
        </p:spPr>
        <p:txBody>
          <a:bodyPr wrap="square" lIns="91440" tIns="45720" rIns="91440" bIns="45720" anchor="t">
            <a:spAutoFit/>
          </a:bodyPr>
          <a:lstStyle/>
          <a:p>
            <a:pPr marL="400050" indent="-342900">
              <a:lnSpc>
                <a:spcPct val="90000"/>
              </a:lnSpc>
              <a:spcAft>
                <a:spcPts val="600"/>
              </a:spcAft>
              <a:buFont typeface="Wingdings"/>
              <a:buChar char="§"/>
              <a:defRPr/>
            </a:pPr>
            <a:r>
              <a:rPr lang="en-US" sz="2000" b="1">
                <a:solidFill>
                  <a:srgbClr val="000000"/>
                </a:solidFill>
                <a:latin typeface="Calibri"/>
                <a:cs typeface="Calibri"/>
              </a:rPr>
              <a:t>Audio </a:t>
            </a:r>
            <a:r>
              <a:rPr kumimoji="0" lang="en-US" sz="2000" b="1" i="0" u="none" strike="noStrike" kern="1200" cap="none" spc="0" normalizeH="0" baseline="0" noProof="0">
                <a:ln>
                  <a:noFill/>
                </a:ln>
                <a:solidFill>
                  <a:srgbClr val="000000"/>
                </a:solidFill>
                <a:effectLst/>
                <a:uLnTx/>
                <a:uFillTx/>
                <a:latin typeface="Calibri"/>
                <a:cs typeface="Calibri"/>
              </a:rPr>
              <a:t>&amp; </a:t>
            </a:r>
            <a:r>
              <a:rPr lang="en-US" sz="2000" b="1">
                <a:solidFill>
                  <a:srgbClr val="000000"/>
                </a:solidFill>
                <a:latin typeface="Calibri"/>
                <a:cs typeface="Calibri"/>
              </a:rPr>
              <a:t>Video</a:t>
            </a:r>
            <a:endParaRPr lang="en-US" sz="2000">
              <a:solidFill>
                <a:srgbClr val="000000"/>
              </a:solidFill>
              <a:latin typeface="Calibri"/>
              <a:cs typeface="Calibri"/>
            </a:endParaRPr>
          </a:p>
          <a:p>
            <a:pPr marL="400050" indent="-342900">
              <a:lnSpc>
                <a:spcPct val="90000"/>
              </a:lnSpc>
              <a:spcAft>
                <a:spcPts val="600"/>
              </a:spcAft>
              <a:buFont typeface="Wingdings"/>
              <a:buChar char="§"/>
              <a:defRPr/>
            </a:pPr>
            <a:r>
              <a:rPr lang="en-US" sz="2000" b="1">
                <a:solidFill>
                  <a:srgbClr val="000000"/>
                </a:solidFill>
                <a:latin typeface="Calibri"/>
                <a:cs typeface="Calibri"/>
              </a:rPr>
              <a:t>On-board </a:t>
            </a:r>
            <a:r>
              <a:rPr lang="en-US" sz="2000">
                <a:solidFill>
                  <a:srgbClr val="000000"/>
                </a:solidFill>
                <a:latin typeface="Calibri"/>
                <a:cs typeface="Calibri"/>
              </a:rPr>
              <a:t>Comm</a:t>
            </a:r>
            <a:endParaRPr lang="en-US" sz="2000" b="0" i="0" u="none" strike="noStrike" kern="1200" cap="none" spc="0" normalizeH="0" baseline="0" noProof="0">
              <a:ln>
                <a:noFill/>
              </a:ln>
              <a:solidFill>
                <a:srgbClr val="000000"/>
              </a:solidFill>
              <a:effectLst/>
              <a:uLnTx/>
              <a:uFillTx/>
              <a:latin typeface="Calibri"/>
              <a:cs typeface="Calibri"/>
            </a:endParaRPr>
          </a:p>
          <a:p>
            <a:pPr marL="400050" indent="-342900">
              <a:lnSpc>
                <a:spcPct val="90000"/>
              </a:lnSpc>
              <a:spcAft>
                <a:spcPts val="600"/>
              </a:spcAft>
              <a:buFont typeface="Wingdings"/>
              <a:buChar char="§"/>
              <a:defRPr/>
            </a:pPr>
            <a:r>
              <a:rPr lang="en-US" sz="2000" b="1">
                <a:solidFill>
                  <a:srgbClr val="000000"/>
                </a:solidFill>
                <a:latin typeface="Calibri"/>
                <a:cs typeface="Calibri"/>
              </a:rPr>
              <a:t>Space-to-Ground </a:t>
            </a:r>
            <a:r>
              <a:rPr lang="en-US" sz="2000">
                <a:solidFill>
                  <a:srgbClr val="000000"/>
                </a:solidFill>
                <a:latin typeface="Calibri"/>
                <a:cs typeface="Calibri"/>
              </a:rPr>
              <a:t>Comm</a:t>
            </a:r>
            <a:endParaRPr lang="en-US" sz="2000" b="0" i="0" u="none" strike="noStrike" kern="1200" cap="none" spc="0" normalizeH="0" baseline="0" noProof="0">
              <a:ln>
                <a:noFill/>
              </a:ln>
              <a:solidFill>
                <a:srgbClr val="000000"/>
              </a:solidFill>
              <a:effectLst/>
              <a:uLnTx/>
              <a:uFillTx/>
              <a:latin typeface="Calibri"/>
              <a:cs typeface="Calibri"/>
            </a:endParaRPr>
          </a:p>
          <a:p>
            <a:pPr marL="400050" indent="-342900">
              <a:lnSpc>
                <a:spcPct val="90000"/>
              </a:lnSpc>
              <a:spcAft>
                <a:spcPts val="600"/>
              </a:spcAft>
              <a:buFont typeface="Wingdings"/>
              <a:buChar char="§"/>
              <a:defRPr/>
            </a:pPr>
            <a:r>
              <a:rPr kumimoji="0" lang="en-US" sz="2000" b="1" i="0" u="none" strike="noStrike" kern="1200" cap="none" spc="0" normalizeH="0" baseline="0" noProof="0">
                <a:ln>
                  <a:noFill/>
                </a:ln>
                <a:solidFill>
                  <a:srgbClr val="000000"/>
                </a:solidFill>
                <a:effectLst/>
                <a:uLnTx/>
                <a:uFillTx/>
                <a:latin typeface="Calibri"/>
                <a:cs typeface="Calibri"/>
              </a:rPr>
              <a:t>Negligible</a:t>
            </a:r>
            <a:r>
              <a:rPr lang="en-US" sz="2000" b="1">
                <a:solidFill>
                  <a:srgbClr val="000000"/>
                </a:solidFill>
                <a:latin typeface="Calibri"/>
                <a:cs typeface="Calibri"/>
              </a:rPr>
              <a:t> </a:t>
            </a:r>
            <a:r>
              <a:rPr lang="en-US" sz="2000">
                <a:solidFill>
                  <a:srgbClr val="000000"/>
                </a:solidFill>
                <a:latin typeface="Calibri"/>
                <a:cs typeface="Calibri"/>
              </a:rPr>
              <a:t>Comm</a:t>
            </a:r>
            <a:r>
              <a:rPr kumimoji="0" lang="en-US" sz="2000" b="0" i="0" u="none" strike="noStrike" kern="1200" cap="none" spc="0" normalizeH="0" baseline="0" noProof="0">
                <a:ln>
                  <a:noFill/>
                </a:ln>
                <a:solidFill>
                  <a:srgbClr val="000000"/>
                </a:solidFill>
                <a:effectLst/>
                <a:uLnTx/>
                <a:uFillTx/>
                <a:latin typeface="Calibri"/>
                <a:cs typeface="Calibri"/>
              </a:rPr>
              <a:t> Delay</a:t>
            </a:r>
            <a:endParaRPr lang="en-US" sz="2000">
              <a:solidFill>
                <a:srgbClr val="000000"/>
              </a:solidFill>
              <a:latin typeface="Calibri"/>
              <a:cs typeface="Calibri"/>
            </a:endParaRPr>
          </a:p>
        </p:txBody>
      </p:sp>
      <p:sp>
        <p:nvSpPr>
          <p:cNvPr id="30" name="TextBox 29">
            <a:extLst>
              <a:ext uri="{FF2B5EF4-FFF2-40B4-BE49-F238E27FC236}">
                <a16:creationId xmlns:a16="http://schemas.microsoft.com/office/drawing/2014/main" id="{F68ADE43-873F-E934-61B1-8C2D38490A6E}"/>
              </a:ext>
            </a:extLst>
          </p:cNvPr>
          <p:cNvSpPr txBox="1"/>
          <p:nvPr/>
        </p:nvSpPr>
        <p:spPr>
          <a:xfrm>
            <a:off x="8404387" y="4656168"/>
            <a:ext cx="3723736" cy="400110"/>
          </a:xfrm>
          <a:prstGeom prst="rect">
            <a:avLst/>
          </a:prstGeom>
          <a:noFill/>
        </p:spPr>
        <p:txBody>
          <a:bodyPr wrap="square" lIns="91440" tIns="45720" rIns="91440" bIns="45720" anchor="t">
            <a:spAutoFit/>
          </a:bodyPr>
          <a:lstStyle/>
          <a:p>
            <a:pPr marL="285750" marR="0" lvl="0" indent="-285750" algn="l" defTabSz="914400">
              <a:lnSpc>
                <a:spcPct val="100000"/>
              </a:lnSpc>
              <a:spcBef>
                <a:spcPts val="0"/>
              </a:spcBef>
              <a:spcAft>
                <a:spcPts val="0"/>
              </a:spcAft>
              <a:buClrTx/>
              <a:buSzTx/>
              <a:buFont typeface="Wingdings"/>
              <a:buChar char="§"/>
              <a:tabLst/>
              <a:defRPr/>
            </a:pPr>
            <a:endParaRPr lang="en-US" sz="2000" b="0" i="0" u="none" strike="noStrike" kern="1200" cap="none" spc="0" normalizeH="0" baseline="0" noProof="0">
              <a:ln>
                <a:noFill/>
              </a:ln>
              <a:solidFill>
                <a:srgbClr val="000000"/>
              </a:solidFill>
              <a:effectLst/>
              <a:uLnTx/>
              <a:uFillTx/>
              <a:latin typeface="Calibri" panose="020F0502020204030204"/>
              <a:cs typeface="Calibri" panose="020F0502020204030204"/>
            </a:endParaRPr>
          </a:p>
        </p:txBody>
      </p:sp>
      <p:grpSp>
        <p:nvGrpSpPr>
          <p:cNvPr id="10" name="Group 9">
            <a:extLst>
              <a:ext uri="{FF2B5EF4-FFF2-40B4-BE49-F238E27FC236}">
                <a16:creationId xmlns:a16="http://schemas.microsoft.com/office/drawing/2014/main" id="{49FF2D70-56FD-88FF-1D25-E95583A6FEB7}"/>
              </a:ext>
            </a:extLst>
          </p:cNvPr>
          <p:cNvGrpSpPr/>
          <p:nvPr/>
        </p:nvGrpSpPr>
        <p:grpSpPr>
          <a:xfrm>
            <a:off x="1078257" y="2388450"/>
            <a:ext cx="1636677" cy="1849776"/>
            <a:chOff x="5051552" y="3698920"/>
            <a:chExt cx="1910126" cy="2158828"/>
          </a:xfrm>
        </p:grpSpPr>
        <p:sp>
          <p:nvSpPr>
            <p:cNvPr id="3" name="Oval 2">
              <a:extLst>
                <a:ext uri="{FF2B5EF4-FFF2-40B4-BE49-F238E27FC236}">
                  <a16:creationId xmlns:a16="http://schemas.microsoft.com/office/drawing/2014/main" id="{DF6EB1FA-9EF8-DC73-9BEF-F6CCFEBE7F46}"/>
                </a:ext>
              </a:extLst>
            </p:cNvPr>
            <p:cNvSpPr/>
            <p:nvPr/>
          </p:nvSpPr>
          <p:spPr>
            <a:xfrm>
              <a:off x="5051552" y="3698920"/>
              <a:ext cx="1691870" cy="1691870"/>
            </a:xfrm>
            <a:prstGeom prst="ellipse">
              <a:avLst/>
            </a:prstGeom>
            <a:blipFill>
              <a:blip r:embed="rId4"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87229F8-8259-8309-174F-095189A28382}"/>
                </a:ext>
              </a:extLst>
            </p:cNvPr>
            <p:cNvSpPr/>
            <p:nvPr/>
          </p:nvSpPr>
          <p:spPr>
            <a:xfrm>
              <a:off x="5099832" y="5390790"/>
              <a:ext cx="1861846" cy="46695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Bahnschrift SemiBold"/>
                  <a:ea typeface="+mn-ea"/>
                  <a:cs typeface="+mn-cs"/>
                </a:rPr>
                <a:t>TRANSPORT</a:t>
              </a:r>
            </a:p>
          </p:txBody>
        </p:sp>
      </p:grpSp>
      <p:sp>
        <p:nvSpPr>
          <p:cNvPr id="19" name="TextBox 18">
            <a:extLst>
              <a:ext uri="{FF2B5EF4-FFF2-40B4-BE49-F238E27FC236}">
                <a16:creationId xmlns:a16="http://schemas.microsoft.com/office/drawing/2014/main" id="{7FBFD03D-01B1-54E8-49CB-E4E63E9A9F9F}"/>
              </a:ext>
            </a:extLst>
          </p:cNvPr>
          <p:cNvSpPr txBox="1"/>
          <p:nvPr/>
        </p:nvSpPr>
        <p:spPr>
          <a:xfrm>
            <a:off x="348093" y="4742431"/>
            <a:ext cx="3548344" cy="1323439"/>
          </a:xfrm>
          <a:prstGeom prst="rect">
            <a:avLst/>
          </a:prstGeom>
          <a:noFill/>
        </p:spPr>
        <p:txBody>
          <a:bodyPr wrap="square" lIns="91440" tIns="45720" rIns="91440" bIns="45720" anchor="t">
            <a:spAutoFit/>
          </a:bodyPr>
          <a:lstStyle/>
          <a:p>
            <a:pPr marL="515620" marR="0" lvl="1"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Up/Down-Mass: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Ambient &amp; Conditioned</a:t>
            </a:r>
            <a:endParaRPr lang="en-US">
              <a:cs typeface="Calibri" panose="020F0502020204030204"/>
            </a:endParaRPr>
          </a:p>
          <a:p>
            <a:pPr marL="515620" marR="0" lvl="1"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Time Critical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Transport</a:t>
            </a:r>
            <a:endParaRPr lang="en-US" sz="20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515620" marR="0" lvl="1"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Frequent Resupply</a:t>
            </a:r>
            <a:endParaRPr lang="en-US" sz="2000" b="0" i="0" u="none" strike="noStrike" kern="1200" cap="none" spc="0" normalizeH="0" baseline="0" noProof="0">
              <a:ln>
                <a:noFill/>
              </a:ln>
              <a:solidFill>
                <a:srgbClr val="000000"/>
              </a:solidFill>
              <a:effectLst/>
              <a:uLnTx/>
              <a:uFillTx/>
              <a:latin typeface="Calibri" panose="020F0502020204030204"/>
              <a:cs typeface="Calibri" panose="020F0502020204030204"/>
            </a:endParaRPr>
          </a:p>
        </p:txBody>
      </p:sp>
      <p:grpSp>
        <p:nvGrpSpPr>
          <p:cNvPr id="33" name="Group 32">
            <a:extLst>
              <a:ext uri="{FF2B5EF4-FFF2-40B4-BE49-F238E27FC236}">
                <a16:creationId xmlns:a16="http://schemas.microsoft.com/office/drawing/2014/main" id="{517ABF36-DDA8-D5AA-1094-87FC57743B00}"/>
              </a:ext>
            </a:extLst>
          </p:cNvPr>
          <p:cNvGrpSpPr/>
          <p:nvPr/>
        </p:nvGrpSpPr>
        <p:grpSpPr>
          <a:xfrm>
            <a:off x="4733718" y="2390182"/>
            <a:ext cx="2191627" cy="1826570"/>
            <a:chOff x="7106991" y="525247"/>
            <a:chExt cx="2708295" cy="2257176"/>
          </a:xfrm>
        </p:grpSpPr>
        <p:sp>
          <p:nvSpPr>
            <p:cNvPr id="31" name="Oval 30">
              <a:extLst>
                <a:ext uri="{FF2B5EF4-FFF2-40B4-BE49-F238E27FC236}">
                  <a16:creationId xmlns:a16="http://schemas.microsoft.com/office/drawing/2014/main" id="{1B4881A1-4B72-0286-584E-14518C97A4ED}"/>
                </a:ext>
              </a:extLst>
            </p:cNvPr>
            <p:cNvSpPr/>
            <p:nvPr/>
          </p:nvSpPr>
          <p:spPr>
            <a:xfrm>
              <a:off x="7600489" y="525247"/>
              <a:ext cx="1721298" cy="1721298"/>
            </a:xfrm>
            <a:prstGeom prst="ellipse">
              <a:avLst/>
            </a:prstGeom>
            <a:blipFill>
              <a:blip r:embed="rId5"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15B098A6-8465-D857-4CFF-598174A6D855}"/>
                </a:ext>
              </a:extLst>
            </p:cNvPr>
            <p:cNvSpPr/>
            <p:nvPr/>
          </p:nvSpPr>
          <p:spPr>
            <a:xfrm>
              <a:off x="7106991" y="2287989"/>
              <a:ext cx="2708295" cy="494434"/>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Bahnschrift SemiBold"/>
                  <a:ea typeface="+mn-ea"/>
                  <a:cs typeface="+mn-cs"/>
                </a:rPr>
                <a:t>COMMUNICATION</a:t>
              </a:r>
            </a:p>
          </p:txBody>
        </p:sp>
      </p:grpSp>
      <p:grpSp>
        <p:nvGrpSpPr>
          <p:cNvPr id="37" name="Group 36">
            <a:extLst>
              <a:ext uri="{FF2B5EF4-FFF2-40B4-BE49-F238E27FC236}">
                <a16:creationId xmlns:a16="http://schemas.microsoft.com/office/drawing/2014/main" id="{31C736C9-CD71-6CF8-4641-BA5256DC873F}"/>
              </a:ext>
            </a:extLst>
          </p:cNvPr>
          <p:cNvGrpSpPr/>
          <p:nvPr/>
        </p:nvGrpSpPr>
        <p:grpSpPr>
          <a:xfrm>
            <a:off x="9159351" y="2389208"/>
            <a:ext cx="1635384" cy="1849776"/>
            <a:chOff x="8729999" y="3698920"/>
            <a:chExt cx="1908617" cy="2158828"/>
          </a:xfrm>
        </p:grpSpPr>
        <p:sp>
          <p:nvSpPr>
            <p:cNvPr id="35" name="Oval 34">
              <a:extLst>
                <a:ext uri="{FF2B5EF4-FFF2-40B4-BE49-F238E27FC236}">
                  <a16:creationId xmlns:a16="http://schemas.microsoft.com/office/drawing/2014/main" id="{A76B4522-05DD-8783-5F48-D9BF23733BFC}"/>
                </a:ext>
              </a:extLst>
            </p:cNvPr>
            <p:cNvSpPr/>
            <p:nvPr/>
          </p:nvSpPr>
          <p:spPr>
            <a:xfrm>
              <a:off x="8838372" y="3698920"/>
              <a:ext cx="1691870" cy="1691870"/>
            </a:xfrm>
            <a:prstGeom prst="ellipse">
              <a:avLst/>
            </a:prstGeom>
            <a:blipFill>
              <a:blip r:embed="rId6"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16E0954D-967F-7731-6F02-5003421E5554}"/>
                </a:ext>
              </a:extLst>
            </p:cNvPr>
            <p:cNvSpPr/>
            <p:nvPr/>
          </p:nvSpPr>
          <p:spPr>
            <a:xfrm>
              <a:off x="8729999" y="5390790"/>
              <a:ext cx="1908617" cy="466958"/>
            </a:xfrm>
            <a:prstGeom prst="rect">
              <a:avLst/>
            </a:prstGeom>
            <a:ln>
              <a:noFill/>
            </a:ln>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Bahnschrift SemiBold"/>
                  <a:ea typeface="+mn-ea"/>
                  <a:cs typeface="+mn-cs"/>
                </a:rPr>
                <a:t>RESOURCES</a:t>
              </a:r>
            </a:p>
          </p:txBody>
        </p:sp>
      </p:grpSp>
      <p:sp>
        <p:nvSpPr>
          <p:cNvPr id="39" name="TextBox 38">
            <a:extLst>
              <a:ext uri="{FF2B5EF4-FFF2-40B4-BE49-F238E27FC236}">
                <a16:creationId xmlns:a16="http://schemas.microsoft.com/office/drawing/2014/main" id="{580A9067-00A2-182A-0445-36883186040F}"/>
              </a:ext>
            </a:extLst>
          </p:cNvPr>
          <p:cNvSpPr txBox="1"/>
          <p:nvPr/>
        </p:nvSpPr>
        <p:spPr>
          <a:xfrm>
            <a:off x="8119854" y="4747745"/>
            <a:ext cx="3712712" cy="1754326"/>
          </a:xfrm>
          <a:prstGeom prst="rect">
            <a:avLst/>
          </a:prstGeom>
          <a:noFill/>
        </p:spPr>
        <p:txBody>
          <a:bodyPr wrap="square" lIns="91440" tIns="45720" rIns="91440" bIns="45720" anchor="t">
            <a:spAutoFit/>
          </a:bodyPr>
          <a:lstStyle/>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Power &amp; Thermal</a:t>
            </a:r>
            <a:endParaRPr lang="en-US" sz="2000" b="1" i="0" u="none" strike="noStrike" kern="1200" cap="none" spc="0" normalizeH="0" baseline="0" noProof="0">
              <a:ln>
                <a:noFill/>
              </a:ln>
              <a:effectLst/>
              <a:uLnTx/>
              <a:uFillTx/>
              <a:latin typeface="Calibri" panose="020F0502020204030204"/>
              <a:cs typeface="Calibri"/>
            </a:endParaRPr>
          </a:p>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Waste </a:t>
            </a:r>
            <a:r>
              <a:rPr kumimoji="0" lang="en-US" sz="2000" b="0" i="0" u="none" strike="noStrike" kern="1200" cap="none" spc="0" normalizeH="0" baseline="0" noProof="0">
                <a:ln>
                  <a:noFill/>
                </a:ln>
                <a:effectLst/>
                <a:uLnTx/>
                <a:uFillTx/>
                <a:latin typeface="Calibri" panose="020F0502020204030204"/>
                <a:ea typeface="+mn-ea"/>
                <a:cs typeface="+mn-cs"/>
              </a:rPr>
              <a:t>(General &amp; Hazardous)</a:t>
            </a:r>
            <a:endParaRPr lang="en-US" sz="2000" b="0" i="0" u="none" strike="noStrike" kern="1200" cap="none" spc="0" normalizeH="0" baseline="0" noProof="0">
              <a:ln>
                <a:noFill/>
              </a:ln>
              <a:effectLst/>
              <a:uLnTx/>
              <a:uFillTx/>
              <a:latin typeface="Calibri" panose="020F0502020204030204"/>
              <a:cs typeface="Calibri"/>
            </a:endParaRPr>
          </a:p>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Clean/Sterile </a:t>
            </a:r>
            <a:r>
              <a:rPr kumimoji="0" lang="en-US" sz="2000" b="0" i="0" u="none" strike="noStrike" kern="1200" cap="none" spc="0" normalizeH="0" baseline="0" noProof="0">
                <a:ln>
                  <a:noFill/>
                </a:ln>
                <a:effectLst/>
                <a:uLnTx/>
                <a:uFillTx/>
                <a:latin typeface="Calibri" panose="020F0502020204030204"/>
                <a:ea typeface="+mn-ea"/>
                <a:cs typeface="+mn-cs"/>
              </a:rPr>
              <a:t>Environment</a:t>
            </a:r>
            <a:endParaRPr lang="en-US" sz="2000" b="0" i="0" u="none" strike="noStrike" kern="1200" cap="none" spc="0" normalizeH="0" baseline="0" noProof="0">
              <a:ln>
                <a:noFill/>
              </a:ln>
              <a:effectLst/>
              <a:uLnTx/>
              <a:uFillTx/>
              <a:latin typeface="Calibri" panose="020F0502020204030204"/>
              <a:cs typeface="Calibri" panose="020F0502020204030204"/>
            </a:endParaRPr>
          </a:p>
          <a:p>
            <a:pPr marL="5143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1" i="0" u="none" strike="noStrike" kern="1200" cap="none" spc="0" normalizeH="0" baseline="0" noProof="0">
              <a:ln>
                <a:noFill/>
              </a:ln>
              <a:solidFill>
                <a:srgbClr val="954ECC"/>
              </a:solidFill>
              <a:effectLst/>
              <a:uLnTx/>
              <a:uFillTx/>
              <a:latin typeface="Calibri" panose="020F0502020204030204"/>
              <a:cs typeface="Calibri" panose="020F0502020204030204"/>
            </a:endParaRPr>
          </a:p>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Ø"/>
              <a:tabLst/>
              <a:defRPr/>
            </a:pPr>
            <a:endParaRPr kumimoji="0" lang="en-US" sz="1400" b="0" i="0" u="none" strike="noStrike" kern="1200" cap="none" spc="0" normalizeH="0" baseline="0" noProof="0">
              <a:ln>
                <a:noFill/>
              </a:ln>
              <a:solidFill>
                <a:srgbClr val="954EC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522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1360064-126A-88D1-2E70-84708E2F55CF}"/>
              </a:ext>
            </a:extLst>
          </p:cNvPr>
          <p:cNvSpPr/>
          <p:nvPr/>
        </p:nvSpPr>
        <p:spPr>
          <a:xfrm>
            <a:off x="0" y="2256"/>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View of earth from outer space&#10;&#10;Description automatically generated">
            <a:extLst>
              <a:ext uri="{FF2B5EF4-FFF2-40B4-BE49-F238E27FC236}">
                <a16:creationId xmlns:a16="http://schemas.microsoft.com/office/drawing/2014/main" id="{0FF57D77-A9CF-25DD-D568-6D63EBDB2EE6}"/>
              </a:ext>
            </a:extLst>
          </p:cNvPr>
          <p:cNvPicPr>
            <a:picLocks noChangeAspect="1"/>
          </p:cNvPicPr>
          <p:nvPr/>
        </p:nvPicPr>
        <p:blipFill rotWithShape="1">
          <a:blip r:embed="rId2"/>
          <a:srcRect t="5960" r="13818" b="3131"/>
          <a:stretch/>
        </p:blipFill>
        <p:spPr>
          <a:xfrm>
            <a:off x="10260305" y="-1797"/>
            <a:ext cx="1902941" cy="1397372"/>
          </a:xfrm>
          <a:prstGeom prst="rect">
            <a:avLst/>
          </a:prstGeom>
        </p:spPr>
      </p:pic>
      <p:sp>
        <p:nvSpPr>
          <p:cNvPr id="11" name="Rectangle 10">
            <a:extLst>
              <a:ext uri="{FF2B5EF4-FFF2-40B4-BE49-F238E27FC236}">
                <a16:creationId xmlns:a16="http://schemas.microsoft.com/office/drawing/2014/main" id="{2DF06D15-D9B9-BA40-88C8-BDF4E7AFEF12}"/>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descr="A logo with a red and white circle&#10;&#10;Description automatically generated">
            <a:extLst>
              <a:ext uri="{FF2B5EF4-FFF2-40B4-BE49-F238E27FC236}">
                <a16:creationId xmlns:a16="http://schemas.microsoft.com/office/drawing/2014/main" id="{D2E96208-BE2E-BCE7-1272-D33FD98E3E94}"/>
              </a:ext>
            </a:extLst>
          </p:cNvPr>
          <p:cNvPicPr>
            <a:picLocks noChangeAspect="1"/>
          </p:cNvPicPr>
          <p:nvPr/>
        </p:nvPicPr>
        <p:blipFill>
          <a:blip r:embed="rId3"/>
          <a:stretch>
            <a:fillRect/>
          </a:stretch>
        </p:blipFill>
        <p:spPr>
          <a:xfrm>
            <a:off x="205774" y="198359"/>
            <a:ext cx="770591" cy="633789"/>
          </a:xfrm>
          <a:prstGeom prst="rect">
            <a:avLst/>
          </a:prstGeom>
        </p:spPr>
      </p:pic>
      <p:sp>
        <p:nvSpPr>
          <p:cNvPr id="17" name="TextBox 16">
            <a:extLst>
              <a:ext uri="{FF2B5EF4-FFF2-40B4-BE49-F238E27FC236}">
                <a16:creationId xmlns:a16="http://schemas.microsoft.com/office/drawing/2014/main" id="{0B7F12C1-C609-3F03-4A39-211B4F3CD8A3}"/>
              </a:ext>
            </a:extLst>
          </p:cNvPr>
          <p:cNvSpPr txBox="1"/>
          <p:nvPr/>
        </p:nvSpPr>
        <p:spPr>
          <a:xfrm>
            <a:off x="1181797" y="477007"/>
            <a:ext cx="8919272" cy="707886"/>
          </a:xfrm>
          <a:prstGeom prst="rect">
            <a:avLst/>
          </a:prstGeom>
          <a:noFill/>
        </p:spPr>
        <p:txBody>
          <a:bodyPr wrap="square" lIns="91440" tIns="45720" rIns="91440" bIns="45720" anchor="t">
            <a:spAutoFit/>
          </a:bodyPr>
          <a:lstStyle/>
          <a:p>
            <a:r>
              <a:rPr lang="en-US" sz="4000" b="1">
                <a:solidFill>
                  <a:schemeClr val="bg1"/>
                </a:solidFill>
                <a:latin typeface="Calibri Light"/>
                <a:cs typeface="Calibri Light"/>
              </a:rPr>
              <a:t>Capabilities in a Nutshell</a:t>
            </a:r>
            <a:endParaRPr lang="en-US">
              <a:solidFill>
                <a:schemeClr val="bg1"/>
              </a:solidFill>
            </a:endParaRPr>
          </a:p>
        </p:txBody>
      </p:sp>
      <p:grpSp>
        <p:nvGrpSpPr>
          <p:cNvPr id="8" name="Group 7">
            <a:extLst>
              <a:ext uri="{FF2B5EF4-FFF2-40B4-BE49-F238E27FC236}">
                <a16:creationId xmlns:a16="http://schemas.microsoft.com/office/drawing/2014/main" id="{C092B147-D12A-CE10-9FC5-4774E26F3374}"/>
              </a:ext>
            </a:extLst>
          </p:cNvPr>
          <p:cNvGrpSpPr/>
          <p:nvPr/>
        </p:nvGrpSpPr>
        <p:grpSpPr>
          <a:xfrm>
            <a:off x="1096146" y="2391945"/>
            <a:ext cx="1407867" cy="1806718"/>
            <a:chOff x="428984" y="646431"/>
            <a:chExt cx="1643029" cy="2108500"/>
          </a:xfrm>
        </p:grpSpPr>
        <p:sp>
          <p:nvSpPr>
            <p:cNvPr id="5" name="Oval 4">
              <a:extLst>
                <a:ext uri="{FF2B5EF4-FFF2-40B4-BE49-F238E27FC236}">
                  <a16:creationId xmlns:a16="http://schemas.microsoft.com/office/drawing/2014/main" id="{EDA01955-0A23-9F28-9C8A-8E2EB1F621D8}"/>
                </a:ext>
              </a:extLst>
            </p:cNvPr>
            <p:cNvSpPr/>
            <p:nvPr/>
          </p:nvSpPr>
          <p:spPr>
            <a:xfrm>
              <a:off x="428984" y="646431"/>
              <a:ext cx="1643029" cy="1641558"/>
            </a:xfrm>
            <a:prstGeom prst="ellipse">
              <a:avLst/>
            </a:prstGeom>
            <a:blipFill>
              <a:blip r:embed="rId4" cstate="email">
                <a:extLst>
                  <a:ext uri="{28A0092B-C50C-407E-A947-70E740481C1C}">
                    <a14:useLocalDpi xmlns:a14="http://schemas.microsoft.com/office/drawing/2010/main"/>
                  </a:ext>
                </a:extLst>
              </a:blip>
              <a:stretch>
                <a:fillRect b="1599"/>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97E35BAB-75BA-DB15-B91D-10E695DBA6F8}"/>
                </a:ext>
              </a:extLst>
            </p:cNvPr>
            <p:cNvSpPr/>
            <p:nvPr/>
          </p:nvSpPr>
          <p:spPr>
            <a:xfrm>
              <a:off x="736786" y="2287989"/>
              <a:ext cx="1027422" cy="466942"/>
            </a:xfrm>
            <a:prstGeom prst="rect">
              <a:avLst/>
            </a:prstGeom>
            <a:ln>
              <a:noFill/>
            </a:ln>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Bahnschrift SemiBold"/>
                  <a:ea typeface="+mn-ea"/>
                  <a:cs typeface="+mn-cs"/>
                </a:rPr>
                <a:t>CREW</a:t>
              </a:r>
            </a:p>
          </p:txBody>
        </p:sp>
      </p:grpSp>
      <p:sp>
        <p:nvSpPr>
          <p:cNvPr id="12" name="Rectangle 11">
            <a:extLst>
              <a:ext uri="{FF2B5EF4-FFF2-40B4-BE49-F238E27FC236}">
                <a16:creationId xmlns:a16="http://schemas.microsoft.com/office/drawing/2014/main" id="{E334D0A3-1726-5E8C-DCA8-56851EA8AAA8}"/>
              </a:ext>
            </a:extLst>
          </p:cNvPr>
          <p:cNvSpPr/>
          <p:nvPr/>
        </p:nvSpPr>
        <p:spPr>
          <a:xfrm>
            <a:off x="25872" y="4736278"/>
            <a:ext cx="3545214" cy="1323439"/>
          </a:xfrm>
          <a:prstGeom prst="rect">
            <a:avLst/>
          </a:prstGeom>
        </p:spPr>
        <p:txBody>
          <a:bodyPr wrap="square" lIns="91440" tIns="45720" rIns="91440" bIns="45720" anchor="t">
            <a:spAutoFit/>
          </a:bodyPr>
          <a:lstStyle/>
          <a:p>
            <a:pPr marL="739775"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Pre-, In- </a:t>
            </a:r>
            <a:r>
              <a:rPr kumimoji="0" lang="en-US" sz="2000" b="0" i="0" u="none" strike="noStrike" kern="1200" cap="none" spc="0" normalizeH="0" baseline="0" noProof="0">
                <a:ln>
                  <a:noFill/>
                </a:ln>
                <a:effectLst/>
                <a:uLnTx/>
                <a:uFillTx/>
                <a:latin typeface="Calibri" panose="020F0502020204030204"/>
                <a:ea typeface="+mn-ea"/>
                <a:cs typeface="+mn-cs"/>
              </a:rPr>
              <a:t>and </a:t>
            </a:r>
            <a:r>
              <a:rPr kumimoji="0" lang="en-US" sz="2000" b="1" i="0" u="none" strike="noStrike" kern="1200" cap="none" spc="0" normalizeH="0" baseline="0" noProof="0">
                <a:ln>
                  <a:noFill/>
                </a:ln>
                <a:effectLst/>
                <a:uLnTx/>
                <a:uFillTx/>
                <a:latin typeface="Calibri" panose="020F0502020204030204"/>
                <a:ea typeface="+mn-ea"/>
                <a:cs typeface="+mn-cs"/>
              </a:rPr>
              <a:t>Post-Flight </a:t>
            </a:r>
            <a:r>
              <a:rPr kumimoji="0" lang="en-US" sz="2000" b="0" i="0" u="none" strike="noStrike" kern="1200" cap="none" spc="0" normalizeH="0" baseline="0" noProof="0">
                <a:ln>
                  <a:noFill/>
                </a:ln>
                <a:effectLst/>
                <a:uLnTx/>
                <a:uFillTx/>
                <a:latin typeface="Calibri" panose="020F0502020204030204"/>
                <a:ea typeface="+mn-ea"/>
                <a:cs typeface="+mn-cs"/>
              </a:rPr>
              <a:t>access</a:t>
            </a:r>
            <a:endParaRPr lang="en-US" sz="2000" b="0" i="0" u="none" strike="noStrike" kern="1200" cap="none" spc="0" normalizeH="0" baseline="0" noProof="0">
              <a:ln>
                <a:noFill/>
              </a:ln>
              <a:effectLst/>
              <a:uLnTx/>
              <a:uFillTx/>
              <a:latin typeface="Calibri" panose="020F0502020204030204"/>
              <a:cs typeface="Calibri"/>
            </a:endParaRPr>
          </a:p>
          <a:p>
            <a:pPr marL="739775"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a:ln>
                  <a:noFill/>
                </a:ln>
                <a:effectLst/>
                <a:uLnTx/>
                <a:uFillTx/>
                <a:latin typeface="Calibri" panose="020F0502020204030204"/>
                <a:ea typeface="+mn-ea"/>
                <a:cs typeface="Calibri"/>
              </a:rPr>
              <a:t>Crew Need Projection </a:t>
            </a:r>
            <a:r>
              <a:rPr kumimoji="0" lang="en-US" sz="2000" b="0" i="0" u="none" strike="noStrike" kern="1200" cap="none" spc="0" normalizeH="0" baseline="0" noProof="0">
                <a:ln>
                  <a:noFill/>
                </a:ln>
                <a:effectLst/>
                <a:uLnTx/>
                <a:uFillTx/>
                <a:latin typeface="Calibri" panose="020F0502020204030204"/>
                <a:ea typeface="+mn-ea"/>
                <a:cs typeface="Calibri"/>
              </a:rPr>
              <a:t>Assumptions</a:t>
            </a:r>
            <a:endParaRPr lang="en-US" sz="2000" b="0" i="0" u="none" strike="noStrike" kern="1200" cap="none" spc="0" normalizeH="0" baseline="0" noProof="0">
              <a:ln>
                <a:noFill/>
              </a:ln>
              <a:effectLst/>
              <a:uLnTx/>
              <a:uFillTx/>
              <a:latin typeface="Calibri" panose="020F0502020204030204"/>
              <a:cs typeface="Calibri"/>
            </a:endParaRPr>
          </a:p>
        </p:txBody>
      </p:sp>
      <p:grpSp>
        <p:nvGrpSpPr>
          <p:cNvPr id="22" name="Group 21">
            <a:extLst>
              <a:ext uri="{FF2B5EF4-FFF2-40B4-BE49-F238E27FC236}">
                <a16:creationId xmlns:a16="http://schemas.microsoft.com/office/drawing/2014/main" id="{6542E0F4-3CF8-9E67-70B5-0D8C94F689B2}"/>
              </a:ext>
            </a:extLst>
          </p:cNvPr>
          <p:cNvGrpSpPr/>
          <p:nvPr/>
        </p:nvGrpSpPr>
        <p:grpSpPr>
          <a:xfrm>
            <a:off x="4993157" y="2392563"/>
            <a:ext cx="1405437" cy="1807121"/>
            <a:chOff x="3409419" y="644016"/>
            <a:chExt cx="1642133" cy="2111467"/>
          </a:xfrm>
        </p:grpSpPr>
        <p:sp>
          <p:nvSpPr>
            <p:cNvPr id="20" name="Oval 19">
              <a:extLst>
                <a:ext uri="{FF2B5EF4-FFF2-40B4-BE49-F238E27FC236}">
                  <a16:creationId xmlns:a16="http://schemas.microsoft.com/office/drawing/2014/main" id="{37A32E48-DAB6-131D-9B32-31A6A933C495}"/>
                </a:ext>
              </a:extLst>
            </p:cNvPr>
            <p:cNvSpPr/>
            <p:nvPr/>
          </p:nvSpPr>
          <p:spPr>
            <a:xfrm>
              <a:off x="3409419" y="644016"/>
              <a:ext cx="1642133" cy="1642133"/>
            </a:xfrm>
            <a:prstGeom prst="ellipse">
              <a:avLst/>
            </a:prstGeom>
            <a:blipFill>
              <a:blip r:embed="rId5"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DDD48FF-F541-7474-802F-40DBEF493179}"/>
                </a:ext>
              </a:extLst>
            </p:cNvPr>
            <p:cNvSpPr/>
            <p:nvPr/>
          </p:nvSpPr>
          <p:spPr>
            <a:xfrm>
              <a:off x="3757373" y="2287989"/>
              <a:ext cx="946225" cy="467494"/>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Bahnschrift SemiBold"/>
                  <a:ea typeface="+mn-ea"/>
                  <a:cs typeface="+mn-cs"/>
                </a:rPr>
                <a:t>DATA</a:t>
              </a:r>
            </a:p>
          </p:txBody>
        </p:sp>
      </p:grpSp>
      <p:sp>
        <p:nvSpPr>
          <p:cNvPr id="24" name="TextBox 23">
            <a:extLst>
              <a:ext uri="{FF2B5EF4-FFF2-40B4-BE49-F238E27FC236}">
                <a16:creationId xmlns:a16="http://schemas.microsoft.com/office/drawing/2014/main" id="{AD2D3AF5-EFEB-3AD7-3D9A-BC4924BC768A}"/>
              </a:ext>
            </a:extLst>
          </p:cNvPr>
          <p:cNvSpPr txBox="1"/>
          <p:nvPr/>
        </p:nvSpPr>
        <p:spPr>
          <a:xfrm>
            <a:off x="4144610" y="4654518"/>
            <a:ext cx="3690632" cy="1631216"/>
          </a:xfrm>
          <a:prstGeom prst="rect">
            <a:avLst/>
          </a:prstGeom>
          <a:noFill/>
        </p:spPr>
        <p:txBody>
          <a:bodyPr wrap="square" lIns="91440" tIns="45720" rIns="91440" bIns="45720" anchor="t">
            <a:spAutoFit/>
          </a:bodyPr>
          <a:lstStyle/>
          <a:p>
            <a:pPr marL="342900" marR="0" lvl="0" indent="-285750" algn="l" defTabSz="914400" rtl="0" eaLnBrk="1" fontAlgn="auto" latinLnBrk="0" hangingPunct="1">
              <a:lnSpc>
                <a:spcPct val="90000"/>
              </a:lnSpc>
              <a:spcBef>
                <a:spcPts val="0"/>
              </a:spcBef>
              <a:spcAft>
                <a:spcPts val="600"/>
              </a:spcAft>
              <a:buClrTx/>
              <a:buSzTx/>
              <a:buFont typeface="Wingdings"/>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Data </a:t>
            </a:r>
            <a:r>
              <a:rPr kumimoji="0" lang="en-US" sz="2000" b="0" i="0" u="none" strike="noStrike" kern="1200" cap="none" spc="0" normalizeH="0" baseline="0" noProof="0">
                <a:ln>
                  <a:noFill/>
                </a:ln>
                <a:effectLst/>
                <a:uLnTx/>
                <a:uFillTx/>
                <a:latin typeface="Calibri" panose="020F0502020204030204"/>
                <a:ea typeface="+mn-ea"/>
                <a:cs typeface="+mn-cs"/>
              </a:rPr>
              <a:t>Storage, Analysis, &amp; Distribution</a:t>
            </a:r>
            <a:endParaRPr lang="en-US" sz="2000" b="0" i="0" u="none" strike="noStrike" kern="1200" cap="none" spc="0" normalizeH="0" baseline="0" noProof="0">
              <a:ln>
                <a:noFill/>
              </a:ln>
              <a:effectLst/>
              <a:uLnTx/>
              <a:uFillTx/>
              <a:latin typeface="Calibri" panose="020F0502020204030204"/>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Suite </a:t>
            </a:r>
            <a:r>
              <a:rPr kumimoji="0" lang="en-US" sz="2000" b="0" i="0" u="none" strike="noStrike" kern="1200" cap="none" spc="0" normalizeH="0" baseline="0" noProof="0">
                <a:ln>
                  <a:noFill/>
                </a:ln>
                <a:effectLst/>
                <a:uLnTx/>
                <a:uFillTx/>
                <a:latin typeface="Calibri" panose="020F0502020204030204"/>
                <a:ea typeface="+mn-ea"/>
                <a:cs typeface="+mn-cs"/>
              </a:rPr>
              <a:t>of Imaging, Diagnostic Lab Equipment </a:t>
            </a:r>
            <a:endParaRPr lang="en-US" sz="2000" b="0" i="0" u="none" strike="noStrike" kern="1200" cap="none" spc="0" normalizeH="0" baseline="0" noProof="0">
              <a:ln>
                <a:noFill/>
              </a:ln>
              <a:effectLst/>
              <a:uLnTx/>
              <a:uFillTx/>
              <a:latin typeface="Calibri" panose="020F0502020204030204"/>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a:buChar char="§"/>
              <a:tabLst/>
              <a:defRPr/>
            </a:pPr>
            <a:r>
              <a:rPr kumimoji="0" lang="en-US" sz="2000" b="1" i="0" u="none" strike="noStrike" kern="1200" cap="none" spc="0" normalizeH="0" baseline="0" noProof="0">
                <a:ln>
                  <a:noFill/>
                </a:ln>
                <a:effectLst/>
                <a:uLnTx/>
                <a:uFillTx/>
                <a:latin typeface="Calibri" panose="020F0502020204030204"/>
                <a:ea typeface="+mn-ea"/>
                <a:cs typeface="+mn-cs"/>
              </a:rPr>
              <a:t>Negligible </a:t>
            </a:r>
            <a:r>
              <a:rPr kumimoji="0" lang="en-US" sz="2000" b="0" i="0" u="none" strike="noStrike" kern="1200" cap="none" spc="0" normalizeH="0" baseline="0" noProof="0">
                <a:ln>
                  <a:noFill/>
                </a:ln>
                <a:effectLst/>
                <a:uLnTx/>
                <a:uFillTx/>
                <a:latin typeface="Calibri" panose="020F0502020204030204"/>
                <a:ea typeface="+mn-ea"/>
                <a:cs typeface="+mn-cs"/>
              </a:rPr>
              <a:t>Data Transfer Delay</a:t>
            </a:r>
            <a:endParaRPr lang="en-US" sz="2000" b="0" i="0" u="none" strike="noStrike" kern="1200" cap="none" spc="0" normalizeH="0" baseline="0" noProof="0">
              <a:ln>
                <a:noFill/>
              </a:ln>
              <a:effectLst/>
              <a:uLnTx/>
              <a:uFillTx/>
              <a:latin typeface="Calibri" panose="020F0502020204030204"/>
              <a:cs typeface="Calibri"/>
            </a:endParaRPr>
          </a:p>
        </p:txBody>
      </p:sp>
      <p:grpSp>
        <p:nvGrpSpPr>
          <p:cNvPr id="28" name="Group 27">
            <a:extLst>
              <a:ext uri="{FF2B5EF4-FFF2-40B4-BE49-F238E27FC236}">
                <a16:creationId xmlns:a16="http://schemas.microsoft.com/office/drawing/2014/main" id="{561256FE-C3AD-120A-66CE-233578BA6A1F}"/>
              </a:ext>
            </a:extLst>
          </p:cNvPr>
          <p:cNvGrpSpPr/>
          <p:nvPr/>
        </p:nvGrpSpPr>
        <p:grpSpPr>
          <a:xfrm>
            <a:off x="8811968" y="2392453"/>
            <a:ext cx="2335897" cy="1844311"/>
            <a:chOff x="1082886" y="3698920"/>
            <a:chExt cx="2736485" cy="2160596"/>
          </a:xfrm>
        </p:grpSpPr>
        <p:sp>
          <p:nvSpPr>
            <p:cNvPr id="26" name="Oval 25">
              <a:extLst>
                <a:ext uri="{FF2B5EF4-FFF2-40B4-BE49-F238E27FC236}">
                  <a16:creationId xmlns:a16="http://schemas.microsoft.com/office/drawing/2014/main" id="{1E513842-0D4A-8F95-D920-036722B216C6}"/>
                </a:ext>
              </a:extLst>
            </p:cNvPr>
            <p:cNvSpPr/>
            <p:nvPr/>
          </p:nvSpPr>
          <p:spPr>
            <a:xfrm>
              <a:off x="1653064" y="3698920"/>
              <a:ext cx="1691870" cy="1691870"/>
            </a:xfrm>
            <a:prstGeom prst="ellipse">
              <a:avLst/>
            </a:prstGeom>
            <a:blipFill>
              <a:blip r:embed="rId6" cstate="email">
                <a:extLst>
                  <a:ext uri="{28A0092B-C50C-407E-A947-70E740481C1C}">
                    <a14:useLocalDpi xmlns:a14="http://schemas.microsoft.com/office/drawing/2010/main"/>
                  </a:ext>
                </a:extLst>
              </a:blip>
              <a:stretch>
                <a:fillRect b="1600"/>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47C7571-F865-4C9B-5BD7-AFBDEB9BFD6F}"/>
                </a:ext>
              </a:extLst>
            </p:cNvPr>
            <p:cNvSpPr/>
            <p:nvPr/>
          </p:nvSpPr>
          <p:spPr>
            <a:xfrm>
              <a:off x="1082886" y="5390790"/>
              <a:ext cx="2736485" cy="468726"/>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Bahnschrift SemiBold"/>
                  <a:ea typeface="+mn-ea"/>
                  <a:cs typeface="+mn-cs"/>
                </a:rPr>
                <a:t>STORAGE &amp; SPACE</a:t>
              </a:r>
            </a:p>
          </p:txBody>
        </p:sp>
      </p:grpSp>
      <p:sp>
        <p:nvSpPr>
          <p:cNvPr id="30" name="TextBox 29">
            <a:extLst>
              <a:ext uri="{FF2B5EF4-FFF2-40B4-BE49-F238E27FC236}">
                <a16:creationId xmlns:a16="http://schemas.microsoft.com/office/drawing/2014/main" id="{F68ADE43-873F-E934-61B1-8C2D38490A6E}"/>
              </a:ext>
            </a:extLst>
          </p:cNvPr>
          <p:cNvSpPr txBox="1"/>
          <p:nvPr/>
        </p:nvSpPr>
        <p:spPr>
          <a:xfrm>
            <a:off x="8404387" y="4656168"/>
            <a:ext cx="3723736" cy="1323439"/>
          </a:xfrm>
          <a:prstGeom prst="rect">
            <a:avLst/>
          </a:prstGeom>
          <a:noFill/>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Storage: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Ambient &amp; Conditioned</a:t>
            </a:r>
            <a:endParaRPr lang="en-US" sz="200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Free/Workspace</a:t>
            </a:r>
            <a:endParaRPr lang="en-US" sz="20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Mars Transit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Evaluation </a:t>
            </a:r>
            <a:endParaRPr lang="en-US" sz="2000" b="0" i="0" u="none" strike="noStrike" kern="1200" cap="none" spc="0" normalizeH="0" baseline="0" noProof="0">
              <a:ln>
                <a:noFill/>
              </a:ln>
              <a:solidFill>
                <a:srgbClr val="000000"/>
              </a:solidFill>
              <a:effectLst/>
              <a:uLnTx/>
              <a:uFillTx/>
              <a:latin typeface="Calibri" panose="020F0502020204030204"/>
              <a:cs typeface="Calibri"/>
            </a:endParaRPr>
          </a:p>
        </p:txBody>
      </p:sp>
    </p:spTree>
    <p:extLst>
      <p:ext uri="{BB962C8B-B14F-4D97-AF65-F5344CB8AC3E}">
        <p14:creationId xmlns:p14="http://schemas.microsoft.com/office/powerpoint/2010/main" val="32625456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7" name="Title 1">
            <a:extLst>
              <a:ext uri="{FF2B5EF4-FFF2-40B4-BE49-F238E27FC236}">
                <a16:creationId xmlns:a16="http://schemas.microsoft.com/office/drawing/2014/main" id="{6435A057-2A2E-5683-D474-ED366483A704}"/>
              </a:ext>
            </a:extLst>
          </p:cNvPr>
          <p:cNvSpPr>
            <a:spLocks noGrp="1"/>
          </p:cNvSpPr>
          <p:nvPr>
            <p:ph type="title"/>
          </p:nvPr>
        </p:nvSpPr>
        <p:spPr>
          <a:xfrm>
            <a:off x="1396682" y="412466"/>
            <a:ext cx="10313354" cy="849984"/>
          </a:xfrm>
        </p:spPr>
        <p:txBody>
          <a:bodyPr/>
          <a:lstStyle/>
          <a:p>
            <a:r>
              <a:rPr lang="en-US">
                <a:solidFill>
                  <a:schemeClr val="bg1"/>
                </a:solidFill>
              </a:rPr>
              <a:t>Resource Averages per Increment</a:t>
            </a:r>
            <a:endParaRPr lang="en-US">
              <a:solidFill>
                <a:schemeClr val="bg1"/>
              </a:solidFill>
              <a:cs typeface="Calibri Light"/>
            </a:endParaRPr>
          </a:p>
        </p:txBody>
      </p:sp>
      <p:pic>
        <p:nvPicPr>
          <p:cNvPr id="3" name="Picture 2">
            <a:extLst>
              <a:ext uri="{FF2B5EF4-FFF2-40B4-BE49-F238E27FC236}">
                <a16:creationId xmlns:a16="http://schemas.microsoft.com/office/drawing/2014/main" id="{028E7C8A-E7F5-5617-13B3-EDB3F9358EFC}"/>
              </a:ext>
            </a:extLst>
          </p:cNvPr>
          <p:cNvPicPr>
            <a:picLocks noChangeAspect="1"/>
          </p:cNvPicPr>
          <p:nvPr/>
        </p:nvPicPr>
        <p:blipFill>
          <a:blip r:embed="rId4"/>
          <a:stretch>
            <a:fillRect/>
          </a:stretch>
        </p:blipFill>
        <p:spPr>
          <a:xfrm>
            <a:off x="859971" y="1609804"/>
            <a:ext cx="10091056" cy="5293018"/>
          </a:xfrm>
          <a:prstGeom prst="rect">
            <a:avLst/>
          </a:prstGeom>
        </p:spPr>
      </p:pic>
    </p:spTree>
    <p:extLst>
      <p:ext uri="{BB962C8B-B14F-4D97-AF65-F5344CB8AC3E}">
        <p14:creationId xmlns:p14="http://schemas.microsoft.com/office/powerpoint/2010/main" val="2864179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7" name="Title 1">
            <a:extLst>
              <a:ext uri="{FF2B5EF4-FFF2-40B4-BE49-F238E27FC236}">
                <a16:creationId xmlns:a16="http://schemas.microsoft.com/office/drawing/2014/main" id="{6435A057-2A2E-5683-D474-ED366483A704}"/>
              </a:ext>
            </a:extLst>
          </p:cNvPr>
          <p:cNvSpPr>
            <a:spLocks noGrp="1"/>
          </p:cNvSpPr>
          <p:nvPr>
            <p:ph type="title"/>
          </p:nvPr>
        </p:nvSpPr>
        <p:spPr>
          <a:xfrm>
            <a:off x="1396682" y="412466"/>
            <a:ext cx="10313354" cy="849984"/>
          </a:xfrm>
        </p:spPr>
        <p:txBody>
          <a:bodyPr/>
          <a:lstStyle/>
          <a:p>
            <a:r>
              <a:rPr lang="en-US" b="1">
                <a:solidFill>
                  <a:schemeClr val="bg1"/>
                </a:solidFill>
              </a:rPr>
              <a:t>Previous Industry Questions</a:t>
            </a:r>
            <a:endParaRPr lang="en-US" b="1">
              <a:solidFill>
                <a:schemeClr val="bg1"/>
              </a:solidFill>
              <a:cs typeface="Calibri Light"/>
            </a:endParaRPr>
          </a:p>
        </p:txBody>
      </p:sp>
      <p:sp>
        <p:nvSpPr>
          <p:cNvPr id="11" name="Text Placeholder 2">
            <a:extLst>
              <a:ext uri="{FF2B5EF4-FFF2-40B4-BE49-F238E27FC236}">
                <a16:creationId xmlns:a16="http://schemas.microsoft.com/office/drawing/2014/main" id="{4E5ACA4C-F74C-183E-D9DE-C8ADF63E08B8}"/>
              </a:ext>
            </a:extLst>
          </p:cNvPr>
          <p:cNvSpPr txBox="1">
            <a:spLocks/>
          </p:cNvSpPr>
          <p:nvPr/>
        </p:nvSpPr>
        <p:spPr>
          <a:xfrm>
            <a:off x="481648" y="1770140"/>
            <a:ext cx="11452225" cy="4925683"/>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a:solidFill>
                  <a:srgbClr val="002A43"/>
                </a:solidFill>
                <a:cs typeface="Calibri"/>
              </a:rPr>
              <a:t>Timing of capabilities and research needs?</a:t>
            </a:r>
            <a:endParaRPr lang="en-US"/>
          </a:p>
          <a:p>
            <a:pPr marL="800100" lvl="1" indent="-342900">
              <a:buFont typeface="Arial" panose="020B0604020202020204" pitchFamily="34" charset="0"/>
              <a:buChar char="•"/>
            </a:pPr>
            <a:r>
              <a:rPr lang="en-US" sz="2000">
                <a:solidFill>
                  <a:srgbClr val="002A43"/>
                </a:solidFill>
                <a:cs typeface="Calibri"/>
              </a:rPr>
              <a:t>Refer to Human Research Roadmap (</a:t>
            </a:r>
            <a:r>
              <a:rPr lang="en-US" sz="2000">
                <a:solidFill>
                  <a:srgbClr val="002A43"/>
                </a:solidFill>
                <a:ea typeface="+mn-lt"/>
                <a:cs typeface="+mn-lt"/>
                <a:hlinkClick r:id="rId4">
                  <a:extLst>
                    <a:ext uri="{A12FA001-AC4F-418D-AE19-62706E023703}">
                      <ahyp:hlinkClr xmlns:ahyp="http://schemas.microsoft.com/office/drawing/2018/hyperlinkcolor" val="tx"/>
                    </a:ext>
                  </a:extLst>
                </a:hlinkClick>
              </a:rPr>
              <a:t>https://humanresearchroadmap.nasa.gov/</a:t>
            </a:r>
            <a:r>
              <a:rPr lang="en-US" sz="2000">
                <a:solidFill>
                  <a:srgbClr val="002A43"/>
                </a:solidFill>
                <a:ea typeface="+mn-lt"/>
                <a:cs typeface="+mn-lt"/>
              </a:rPr>
              <a:t>) for the best available information on future HRP research plans</a:t>
            </a:r>
            <a:endParaRPr lang="en-US" sz="2000">
              <a:solidFill>
                <a:srgbClr val="002A43"/>
              </a:solidFill>
              <a:cs typeface="Calibri"/>
            </a:endParaRPr>
          </a:p>
          <a:p>
            <a:pPr marL="342900" indent="-342900" algn="l">
              <a:buFont typeface="Arial" panose="020B0604020202020204" pitchFamily="34" charset="0"/>
              <a:buChar char="•"/>
            </a:pPr>
            <a:r>
              <a:rPr lang="en-US" sz="2000">
                <a:solidFill>
                  <a:srgbClr val="002A43"/>
                </a:solidFill>
                <a:cs typeface="Calibri"/>
              </a:rPr>
              <a:t>Length of HRP activities, extending past ISS timeframe?</a:t>
            </a:r>
          </a:p>
          <a:p>
            <a:pPr marL="800100" lvl="1" indent="-342900">
              <a:buFont typeface="Arial" panose="020B0604020202020204" pitchFamily="34" charset="0"/>
              <a:buChar char="•"/>
            </a:pPr>
            <a:r>
              <a:rPr lang="en-US" sz="2000">
                <a:solidFill>
                  <a:srgbClr val="002A43"/>
                </a:solidFill>
                <a:cs typeface="Calibri"/>
              </a:rPr>
              <a:t>Yes, HRP has identified research needs both extending research from ISS to other platforms after the end of ISS and the need for unique studies occurring after ISS to enable future exploration missions</a:t>
            </a:r>
          </a:p>
          <a:p>
            <a:pPr marL="342900" indent="-342900" algn="l">
              <a:buFont typeface="Arial" panose="020B0604020202020204" pitchFamily="34" charset="0"/>
              <a:buChar char="•"/>
            </a:pPr>
            <a:r>
              <a:rPr lang="en-US" sz="2000">
                <a:solidFill>
                  <a:srgbClr val="002A43"/>
                </a:solidFill>
                <a:cs typeface="Calibri"/>
              </a:rPr>
              <a:t>Anticipated research throughput needs (e.g., number of crew hours, frequency of facility use)?</a:t>
            </a:r>
          </a:p>
          <a:p>
            <a:pPr marL="800100" lvl="1" indent="-342900">
              <a:buFont typeface="Arial" panose="020B0604020202020204" pitchFamily="34" charset="0"/>
              <a:buChar char="•"/>
            </a:pPr>
            <a:r>
              <a:rPr lang="en-US" sz="2000">
                <a:solidFill>
                  <a:srgbClr val="002A43"/>
                </a:solidFill>
                <a:cs typeface="Calibri"/>
              </a:rPr>
              <a:t>Refer to the next slide for relevant averages from ISS</a:t>
            </a:r>
          </a:p>
          <a:p>
            <a:pPr marL="342900" indent="-342900" algn="l">
              <a:buFont typeface="Arial" panose="020B0604020202020204" pitchFamily="34" charset="0"/>
              <a:buChar char="•"/>
            </a:pPr>
            <a:r>
              <a:rPr lang="en-US" sz="2000">
                <a:solidFill>
                  <a:srgbClr val="002A43"/>
                </a:solidFill>
                <a:cs typeface="Calibri"/>
              </a:rPr>
              <a:t>Typical study duration? </a:t>
            </a:r>
          </a:p>
          <a:p>
            <a:pPr marL="800100" lvl="1" indent="-342900">
              <a:buFont typeface="Arial" panose="020B0604020202020204" pitchFamily="34" charset="0"/>
              <a:buChar char="•"/>
            </a:pPr>
            <a:r>
              <a:rPr lang="en-US" sz="2000">
                <a:solidFill>
                  <a:srgbClr val="002A43"/>
                </a:solidFill>
                <a:cs typeface="Calibri"/>
              </a:rPr>
              <a:t>Extremely variable from study to study, but for human research studies often begin data collection months before launch, collect data at points throughout all in-flight mission phases, and collect data for weeks to months after crew return. Some studies may have requirements extending these windows further. </a:t>
            </a:r>
          </a:p>
          <a:p>
            <a:pPr marL="800100" lvl="1" indent="-342900">
              <a:buFont typeface="Arial" panose="020B0604020202020204" pitchFamily="34" charset="0"/>
              <a:buChar char="•"/>
            </a:pPr>
            <a:r>
              <a:rPr lang="en-US" sz="2000">
                <a:solidFill>
                  <a:srgbClr val="002A43"/>
                </a:solidFill>
                <a:cs typeface="Calibri"/>
              </a:rPr>
              <a:t>Based on sample size needs and number of available astronauts at a time most studies will take multiple years to achieve their full sample size.</a:t>
            </a:r>
            <a:endParaRPr lang="en-US"/>
          </a:p>
          <a:p>
            <a:pPr marL="342900" indent="-342900" algn="l">
              <a:buFont typeface="Arial" panose="020B0604020202020204" pitchFamily="34" charset="0"/>
              <a:buChar char="•"/>
            </a:pPr>
            <a:endParaRPr lang="en-US" sz="2000">
              <a:solidFill>
                <a:srgbClr val="002A43"/>
              </a:solidFill>
              <a:cs typeface="Calibri"/>
            </a:endParaRPr>
          </a:p>
        </p:txBody>
      </p:sp>
    </p:spTree>
    <p:extLst>
      <p:ext uri="{BB962C8B-B14F-4D97-AF65-F5344CB8AC3E}">
        <p14:creationId xmlns:p14="http://schemas.microsoft.com/office/powerpoint/2010/main" val="129205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endParaRPr lang="en-US" sz="4000" b="1">
              <a:solidFill>
                <a:schemeClr val="bg1"/>
              </a:solidFill>
              <a:latin typeface="Calibri Light"/>
              <a:cs typeface="Calibri Light"/>
            </a:endParaRPr>
          </a:p>
        </p:txBody>
      </p:sp>
      <p:sp>
        <p:nvSpPr>
          <p:cNvPr id="9" name="Title 1">
            <a:extLst>
              <a:ext uri="{FF2B5EF4-FFF2-40B4-BE49-F238E27FC236}">
                <a16:creationId xmlns:a16="http://schemas.microsoft.com/office/drawing/2014/main" id="{F4457D41-E9E0-13AC-5025-C0F7675D6318}"/>
              </a:ext>
            </a:extLst>
          </p:cNvPr>
          <p:cNvSpPr>
            <a:spLocks noGrp="1"/>
          </p:cNvSpPr>
          <p:nvPr>
            <p:ph type="title"/>
          </p:nvPr>
        </p:nvSpPr>
        <p:spPr>
          <a:xfrm>
            <a:off x="1145222" y="465806"/>
            <a:ext cx="10313354" cy="849984"/>
          </a:xfrm>
        </p:spPr>
        <p:txBody>
          <a:bodyPr/>
          <a:lstStyle/>
          <a:p>
            <a:r>
              <a:rPr lang="en-US">
                <a:solidFill>
                  <a:schemeClr val="bg1"/>
                </a:solidFill>
              </a:rPr>
              <a:t>Relevant Links</a:t>
            </a:r>
            <a:endParaRPr lang="en-US">
              <a:solidFill>
                <a:schemeClr val="bg1"/>
              </a:solidFill>
              <a:cs typeface="Calibri Light"/>
            </a:endParaRPr>
          </a:p>
        </p:txBody>
      </p:sp>
      <p:sp>
        <p:nvSpPr>
          <p:cNvPr id="7" name="Text Placeholder 2">
            <a:extLst>
              <a:ext uri="{FF2B5EF4-FFF2-40B4-BE49-F238E27FC236}">
                <a16:creationId xmlns:a16="http://schemas.microsoft.com/office/drawing/2014/main" id="{85DD2B5B-1109-E8C1-E874-5507AD634E79}"/>
              </a:ext>
            </a:extLst>
          </p:cNvPr>
          <p:cNvSpPr txBox="1">
            <a:spLocks/>
          </p:cNvSpPr>
          <p:nvPr/>
        </p:nvSpPr>
        <p:spPr>
          <a:xfrm>
            <a:off x="1178334" y="2412397"/>
            <a:ext cx="10026197" cy="2030083"/>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sz="2000">
              <a:solidFill>
                <a:srgbClr val="002A43"/>
              </a:solidFill>
              <a:cs typeface="Calibri"/>
            </a:endParaRPr>
          </a:p>
          <a:p>
            <a:pPr algn="l"/>
            <a:r>
              <a:rPr lang="en-US" sz="2400">
                <a:solidFill>
                  <a:srgbClr val="002A43"/>
                </a:solidFill>
                <a:cs typeface="Calibri"/>
              </a:rPr>
              <a:t>HRP's Webpages: </a:t>
            </a:r>
            <a:r>
              <a:rPr lang="en-US" sz="2400">
                <a:solidFill>
                  <a:srgbClr val="002A43"/>
                </a:solidFill>
                <a:ea typeface="+mn-lt"/>
                <a:cs typeface="+mn-lt"/>
                <a:hlinkClick r:id="rId4"/>
              </a:rPr>
              <a:t>https://www.nasa.gov/hrp/</a:t>
            </a:r>
            <a:endParaRPr lang="en-US" sz="2400">
              <a:solidFill>
                <a:srgbClr val="002A43"/>
              </a:solidFill>
              <a:cs typeface="Calibri"/>
            </a:endParaRPr>
          </a:p>
          <a:p>
            <a:pPr algn="l"/>
            <a:endParaRPr lang="en-US" sz="2400">
              <a:solidFill>
                <a:srgbClr val="002A43"/>
              </a:solidFill>
              <a:cs typeface="Calibri"/>
            </a:endParaRPr>
          </a:p>
          <a:p>
            <a:pPr algn="l"/>
            <a:r>
              <a:rPr lang="en-US" sz="2400">
                <a:solidFill>
                  <a:srgbClr val="002A43"/>
                </a:solidFill>
                <a:cs typeface="Calibri"/>
              </a:rPr>
              <a:t>The Human Research Roadmap: </a:t>
            </a:r>
            <a:r>
              <a:rPr lang="en-US" sz="2400" u="sng">
                <a:solidFill>
                  <a:srgbClr val="0563C1"/>
                </a:solidFill>
                <a:cs typeface="Calibri"/>
                <a:hlinkClick r:id="rId5"/>
              </a:rPr>
              <a:t>https://humanresearchroadmap.nasa.gov/</a:t>
            </a:r>
            <a:r>
              <a:rPr lang="en-US" sz="2400">
                <a:solidFill>
                  <a:srgbClr val="FFFFFF"/>
                </a:solidFill>
                <a:cs typeface="Calibri"/>
              </a:rPr>
              <a:t> </a:t>
            </a:r>
          </a:p>
          <a:p>
            <a:pPr marL="342900" indent="-342900" algn="l">
              <a:buFont typeface="Arial" panose="020B0604020202020204" pitchFamily="34" charset="0"/>
              <a:buChar char="•"/>
            </a:pPr>
            <a:endParaRPr lang="en-US" sz="2000">
              <a:solidFill>
                <a:srgbClr val="002A43"/>
              </a:solidFill>
              <a:cs typeface="Calibri"/>
            </a:endParaRPr>
          </a:p>
          <a:p>
            <a:pPr marL="342900" indent="-342900" algn="l">
              <a:buFont typeface="Arial" panose="020B0604020202020204" pitchFamily="34" charset="0"/>
              <a:buChar char="•"/>
            </a:pPr>
            <a:endParaRPr lang="en-US" sz="2000">
              <a:solidFill>
                <a:srgbClr val="002A43"/>
              </a:solidFill>
              <a:cs typeface="Calibri"/>
            </a:endParaRPr>
          </a:p>
        </p:txBody>
      </p:sp>
    </p:spTree>
    <p:extLst>
      <p:ext uri="{BB962C8B-B14F-4D97-AF65-F5344CB8AC3E}">
        <p14:creationId xmlns:p14="http://schemas.microsoft.com/office/powerpoint/2010/main" val="2276556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23568"/>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endParaRPr lang="en-US" sz="4000" b="1">
              <a:solidFill>
                <a:schemeClr val="bg1"/>
              </a:solidFill>
              <a:latin typeface="Calibri Light"/>
              <a:cs typeface="Calibri Light"/>
            </a:endParaRPr>
          </a:p>
        </p:txBody>
      </p:sp>
      <p:sp>
        <p:nvSpPr>
          <p:cNvPr id="9" name="Title 1">
            <a:extLst>
              <a:ext uri="{FF2B5EF4-FFF2-40B4-BE49-F238E27FC236}">
                <a16:creationId xmlns:a16="http://schemas.microsoft.com/office/drawing/2014/main" id="{F4457D41-E9E0-13AC-5025-C0F7675D6318}"/>
              </a:ext>
            </a:extLst>
          </p:cNvPr>
          <p:cNvSpPr>
            <a:spLocks noGrp="1"/>
          </p:cNvSpPr>
          <p:nvPr>
            <p:ph type="title"/>
          </p:nvPr>
        </p:nvSpPr>
        <p:spPr>
          <a:xfrm>
            <a:off x="1145222" y="465806"/>
            <a:ext cx="10313354" cy="849984"/>
          </a:xfrm>
        </p:spPr>
        <p:txBody>
          <a:bodyPr/>
          <a:lstStyle/>
          <a:p>
            <a:r>
              <a:rPr lang="en-US" b="1">
                <a:solidFill>
                  <a:schemeClr val="bg1"/>
                </a:solidFill>
              </a:rPr>
              <a:t>Summary/Closing Comments</a:t>
            </a:r>
            <a:endParaRPr lang="en-US" b="1">
              <a:solidFill>
                <a:schemeClr val="bg1"/>
              </a:solidFill>
              <a:cs typeface="Calibri Light"/>
            </a:endParaRPr>
          </a:p>
        </p:txBody>
      </p:sp>
      <p:sp>
        <p:nvSpPr>
          <p:cNvPr id="7" name="Text Placeholder 2">
            <a:extLst>
              <a:ext uri="{FF2B5EF4-FFF2-40B4-BE49-F238E27FC236}">
                <a16:creationId xmlns:a16="http://schemas.microsoft.com/office/drawing/2014/main" id="{85DD2B5B-1109-E8C1-E874-5507AD634E79}"/>
              </a:ext>
            </a:extLst>
          </p:cNvPr>
          <p:cNvSpPr txBox="1">
            <a:spLocks/>
          </p:cNvSpPr>
          <p:nvPr/>
        </p:nvSpPr>
        <p:spPr>
          <a:xfrm>
            <a:off x="481648" y="1770140"/>
            <a:ext cx="11452225" cy="4925683"/>
          </a:xfrm>
          <a:prstGeom prst="rect">
            <a:avLst/>
          </a:prstGeom>
        </p:spPr>
        <p:txBody>
          <a:bodyPr vert="horz" lIns="91440" tIns="45720" rIns="91440" bIns="45720" rtlCol="0" anchor="t">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a:solidFill>
                  <a:srgbClr val="002A43"/>
                </a:solidFill>
                <a:cs typeface="Calibri"/>
              </a:rPr>
              <a:t>Through HRP, NASA is focused on enabling future exploration missions to the Moon and Mars by addressing key human health and performance risks</a:t>
            </a:r>
            <a:endParaRPr lang="en-US" sz="2400">
              <a:solidFill>
                <a:srgbClr val="898989"/>
              </a:solidFill>
              <a:cs typeface="Calibri"/>
            </a:endParaRPr>
          </a:p>
          <a:p>
            <a:pPr marL="342900" indent="-342900" algn="l">
              <a:buFont typeface="Arial" panose="020B0604020202020204" pitchFamily="34" charset="0"/>
              <a:buChar char="•"/>
            </a:pPr>
            <a:endParaRPr lang="en-US" sz="1600">
              <a:solidFill>
                <a:srgbClr val="002A43"/>
              </a:solidFill>
              <a:cs typeface="Calibri"/>
            </a:endParaRPr>
          </a:p>
          <a:p>
            <a:pPr marL="342900" indent="-342900" algn="l">
              <a:buFont typeface="Arial" panose="020B0604020202020204" pitchFamily="34" charset="0"/>
              <a:buChar char="•"/>
            </a:pPr>
            <a:r>
              <a:rPr lang="en-US" sz="2400">
                <a:solidFill>
                  <a:srgbClr val="002A43"/>
                </a:solidFill>
                <a:cs typeface="Calibri"/>
              </a:rPr>
              <a:t>Research conducted in LEO is essential to HRP's strategy; HRP's LEO research will continue past the end of ISS</a:t>
            </a:r>
          </a:p>
          <a:p>
            <a:pPr marL="342900" indent="-342900" algn="l">
              <a:buFont typeface="Arial" panose="020B0604020202020204" pitchFamily="34" charset="0"/>
              <a:buChar char="•"/>
            </a:pPr>
            <a:endParaRPr lang="en-US" sz="1600">
              <a:solidFill>
                <a:srgbClr val="002A43"/>
              </a:solidFill>
              <a:cs typeface="Calibri"/>
            </a:endParaRPr>
          </a:p>
          <a:p>
            <a:pPr marL="342900" indent="-342900" algn="l">
              <a:buFont typeface="Arial" panose="020B0604020202020204" pitchFamily="34" charset="0"/>
              <a:buChar char="•"/>
            </a:pPr>
            <a:r>
              <a:rPr lang="en-US" sz="2400">
                <a:solidFill>
                  <a:srgbClr val="002A43"/>
                </a:solidFill>
                <a:cs typeface="Calibri"/>
              </a:rPr>
              <a:t>Human research has unique requirements compared to other research payloads</a:t>
            </a:r>
          </a:p>
          <a:p>
            <a:pPr marL="342900" indent="-342900" algn="l">
              <a:buFont typeface="Arial" panose="020B0604020202020204" pitchFamily="34" charset="0"/>
              <a:buChar char="•"/>
            </a:pPr>
            <a:endParaRPr lang="en-US" sz="1600">
              <a:solidFill>
                <a:srgbClr val="002A43"/>
              </a:solidFill>
              <a:cs typeface="Calibri"/>
            </a:endParaRPr>
          </a:p>
          <a:p>
            <a:pPr marL="342900" indent="-342900" algn="l">
              <a:buFont typeface="Arial" panose="020B0604020202020204" pitchFamily="34" charset="0"/>
              <a:buChar char="•"/>
            </a:pPr>
            <a:r>
              <a:rPr lang="en-US" sz="2400">
                <a:solidFill>
                  <a:srgbClr val="002A43"/>
                </a:solidFill>
                <a:cs typeface="Calibri"/>
              </a:rPr>
              <a:t>Key considerations in implementing research include crew consent, scheduling, and research integration</a:t>
            </a:r>
          </a:p>
          <a:p>
            <a:pPr marL="342900" indent="-342900" algn="l">
              <a:buFont typeface="Arial" panose="020B0604020202020204" pitchFamily="34" charset="0"/>
              <a:buChar char="•"/>
            </a:pPr>
            <a:endParaRPr lang="en-US" sz="1600">
              <a:solidFill>
                <a:srgbClr val="002A43"/>
              </a:solidFill>
              <a:cs typeface="Calibri"/>
            </a:endParaRPr>
          </a:p>
          <a:p>
            <a:pPr marL="342900" indent="-342900" algn="l">
              <a:buFont typeface="Arial" panose="020B0604020202020204" pitchFamily="34" charset="0"/>
              <a:buChar char="•"/>
            </a:pPr>
            <a:r>
              <a:rPr lang="en-US" sz="2400">
                <a:solidFill>
                  <a:srgbClr val="002A43"/>
                </a:solidFill>
                <a:cs typeface="Calibri"/>
              </a:rPr>
              <a:t>For human research on CLD HRP anticipates: </a:t>
            </a:r>
          </a:p>
          <a:p>
            <a:pPr marL="800100" lvl="1" indent="-342900">
              <a:buFont typeface="Arial" panose="020B0604020202020204" pitchFamily="34" charset="0"/>
              <a:buChar char="•"/>
            </a:pPr>
            <a:r>
              <a:rPr lang="en-US" sz="2000">
                <a:solidFill>
                  <a:srgbClr val="002A43"/>
                </a:solidFill>
                <a:cs typeface="Calibri"/>
              </a:rPr>
              <a:t>Similar access to crew and capabilities on CLD as is currently found on the ISS </a:t>
            </a:r>
            <a:endParaRPr lang="en-US" sz="2000">
              <a:solidFill>
                <a:srgbClr val="000000"/>
              </a:solidFill>
              <a:cs typeface="Calibri"/>
            </a:endParaRPr>
          </a:p>
          <a:p>
            <a:pPr marL="800100" lvl="1" indent="-342900">
              <a:buFont typeface="Arial" panose="020B0604020202020204" pitchFamily="34" charset="0"/>
              <a:buChar char="•"/>
            </a:pPr>
            <a:r>
              <a:rPr lang="en-US" sz="2000">
                <a:solidFill>
                  <a:srgbClr val="002A43"/>
                </a:solidFill>
                <a:cs typeface="Calibri"/>
              </a:rPr>
              <a:t>Potential needs for new capabilities relevant to fostering human exploration of deep space</a:t>
            </a:r>
            <a:endParaRPr lang="en-US" sz="2000">
              <a:cs typeface="Calibri"/>
            </a:endParaRPr>
          </a:p>
          <a:p>
            <a:pPr marL="342900" indent="-342900" algn="l">
              <a:buFont typeface="Arial" panose="020B0604020202020204" pitchFamily="34" charset="0"/>
              <a:buChar char="•"/>
            </a:pPr>
            <a:endParaRPr lang="en-US" sz="2000">
              <a:solidFill>
                <a:srgbClr val="002A43"/>
              </a:solidFill>
              <a:cs typeface="Calibri"/>
            </a:endParaRPr>
          </a:p>
          <a:p>
            <a:pPr marL="342900" indent="-342900" algn="l">
              <a:buFont typeface="Arial" panose="020B0604020202020204" pitchFamily="34" charset="0"/>
              <a:buChar char="•"/>
            </a:pPr>
            <a:endParaRPr lang="en-US" sz="2000">
              <a:solidFill>
                <a:srgbClr val="002A43"/>
              </a:solidFill>
              <a:cs typeface="Calibri"/>
            </a:endParaRPr>
          </a:p>
          <a:p>
            <a:pPr marL="342900" indent="-342900" algn="l">
              <a:buFont typeface="Arial" panose="020B0604020202020204" pitchFamily="34" charset="0"/>
              <a:buChar char="•"/>
            </a:pPr>
            <a:endParaRPr lang="en-US" sz="2000">
              <a:solidFill>
                <a:srgbClr val="002A43"/>
              </a:solidFill>
              <a:cs typeface="Calibri"/>
            </a:endParaRPr>
          </a:p>
          <a:p>
            <a:pPr marL="342900" indent="-342900" algn="l">
              <a:buFont typeface="Arial" panose="020B0604020202020204" pitchFamily="34" charset="0"/>
              <a:buChar char="•"/>
            </a:pPr>
            <a:endParaRPr lang="en-US" sz="2000">
              <a:solidFill>
                <a:srgbClr val="002A43"/>
              </a:solidFill>
              <a:cs typeface="Calibri"/>
            </a:endParaRPr>
          </a:p>
          <a:p>
            <a:pPr marL="342900" indent="-342900" algn="l">
              <a:buFont typeface="Arial" panose="020B0604020202020204" pitchFamily="34" charset="0"/>
              <a:buChar char="•"/>
            </a:pPr>
            <a:endParaRPr lang="en-US" sz="2000">
              <a:solidFill>
                <a:srgbClr val="002A43"/>
              </a:solidFill>
              <a:cs typeface="Calibri"/>
            </a:endParaRPr>
          </a:p>
        </p:txBody>
      </p:sp>
    </p:spTree>
    <p:extLst>
      <p:ext uri="{BB962C8B-B14F-4D97-AF65-F5344CB8AC3E}">
        <p14:creationId xmlns:p14="http://schemas.microsoft.com/office/powerpoint/2010/main" val="27969653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endParaRPr lang="en-US" sz="4000" b="1">
              <a:solidFill>
                <a:schemeClr val="bg1"/>
              </a:solidFill>
              <a:latin typeface="Calibri Light"/>
              <a:cs typeface="Calibri Light"/>
            </a:endParaRPr>
          </a:p>
        </p:txBody>
      </p:sp>
      <p:sp>
        <p:nvSpPr>
          <p:cNvPr id="9" name="Title 1">
            <a:extLst>
              <a:ext uri="{FF2B5EF4-FFF2-40B4-BE49-F238E27FC236}">
                <a16:creationId xmlns:a16="http://schemas.microsoft.com/office/drawing/2014/main" id="{F4457D41-E9E0-13AC-5025-C0F7675D6318}"/>
              </a:ext>
            </a:extLst>
          </p:cNvPr>
          <p:cNvSpPr>
            <a:spLocks noGrp="1"/>
          </p:cNvSpPr>
          <p:nvPr>
            <p:ph type="title"/>
          </p:nvPr>
        </p:nvSpPr>
        <p:spPr>
          <a:xfrm>
            <a:off x="1145222" y="465806"/>
            <a:ext cx="10313354" cy="849984"/>
          </a:xfrm>
        </p:spPr>
        <p:txBody>
          <a:bodyPr/>
          <a:lstStyle/>
          <a:p>
            <a:r>
              <a:rPr lang="en-US">
                <a:solidFill>
                  <a:schemeClr val="bg1"/>
                </a:solidFill>
              </a:rPr>
              <a:t>BACKUP</a:t>
            </a:r>
            <a:endParaRPr lang="en-US">
              <a:solidFill>
                <a:schemeClr val="bg1"/>
              </a:solidFill>
              <a:cs typeface="Calibri Light"/>
            </a:endParaRPr>
          </a:p>
        </p:txBody>
      </p:sp>
    </p:spTree>
    <p:extLst>
      <p:ext uri="{BB962C8B-B14F-4D97-AF65-F5344CB8AC3E}">
        <p14:creationId xmlns:p14="http://schemas.microsoft.com/office/powerpoint/2010/main" val="112932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arth from outer space">
            <a:extLst>
              <a:ext uri="{FF2B5EF4-FFF2-40B4-BE49-F238E27FC236}">
                <a16:creationId xmlns:a16="http://schemas.microsoft.com/office/drawing/2014/main" id="{061740E9-F776-4E6F-AEF0-AC21AD271BF6}"/>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tretch>
            <a:fillRect/>
          </a:stretch>
        </p:blipFill>
        <p:spPr>
          <a:xfrm>
            <a:off x="1" y="0"/>
            <a:ext cx="12192000" cy="6858000"/>
          </a:xfrm>
          <a:prstGeom prst="rect">
            <a:avLst/>
          </a:prstGeom>
          <a:solidFill>
            <a:schemeClr val="tx1"/>
          </a:solidFill>
        </p:spPr>
      </p:pic>
      <p:sp>
        <p:nvSpPr>
          <p:cNvPr id="2" name="Title 1">
            <a:extLst>
              <a:ext uri="{FF2B5EF4-FFF2-40B4-BE49-F238E27FC236}">
                <a16:creationId xmlns:a16="http://schemas.microsoft.com/office/drawing/2014/main" id="{AA1777EB-728D-40FA-86F6-926E9F1BB718}"/>
              </a:ext>
            </a:extLst>
          </p:cNvPr>
          <p:cNvSpPr>
            <a:spLocks noGrp="1"/>
          </p:cNvSpPr>
          <p:nvPr>
            <p:ph type="title"/>
          </p:nvPr>
        </p:nvSpPr>
        <p:spPr>
          <a:xfrm>
            <a:off x="711200" y="74683"/>
            <a:ext cx="10769600" cy="742950"/>
          </a:xfrm>
        </p:spPr>
        <p:txBody>
          <a:bodyPr/>
          <a:lstStyle/>
          <a:p>
            <a:pPr algn="ctr"/>
            <a:r>
              <a:rPr lang="en-US" sz="2800">
                <a:latin typeface="Bahnschrift" panose="020B0502040204020203" pitchFamily="34" charset="0"/>
              </a:rPr>
              <a:t>Elements of HRP</a:t>
            </a:r>
          </a:p>
        </p:txBody>
      </p:sp>
      <p:sp>
        <p:nvSpPr>
          <p:cNvPr id="4" name="Slide Number Placeholder 3">
            <a:extLst>
              <a:ext uri="{FF2B5EF4-FFF2-40B4-BE49-F238E27FC236}">
                <a16:creationId xmlns:a16="http://schemas.microsoft.com/office/drawing/2014/main" id="{1C6A558D-745E-4A42-BE4C-4FA83A0CCE6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7C384-89D6-8141-B091-9776852F31EF}" type="slidenum">
              <a:rPr kumimoji="0" lang="en-US" altLang="x-none"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x-none"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Rounded Corners 2">
            <a:extLst>
              <a:ext uri="{FF2B5EF4-FFF2-40B4-BE49-F238E27FC236}">
                <a16:creationId xmlns:a16="http://schemas.microsoft.com/office/drawing/2014/main" id="{7D7C7A12-BB28-42EC-B44B-1233473BEBE8}"/>
              </a:ext>
            </a:extLst>
          </p:cNvPr>
          <p:cNvSpPr/>
          <p:nvPr/>
        </p:nvSpPr>
        <p:spPr>
          <a:xfrm>
            <a:off x="2069548" y="2053679"/>
            <a:ext cx="2604052"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Program and Science Management Offices</a:t>
            </a:r>
          </a:p>
        </p:txBody>
      </p:sp>
      <p:sp>
        <p:nvSpPr>
          <p:cNvPr id="9" name="Rectangle: Rounded Corners 8">
            <a:extLst>
              <a:ext uri="{FF2B5EF4-FFF2-40B4-BE49-F238E27FC236}">
                <a16:creationId xmlns:a16="http://schemas.microsoft.com/office/drawing/2014/main" id="{E4A5598B-A0DA-4471-AA4D-3E911754E1CF}"/>
              </a:ext>
            </a:extLst>
          </p:cNvPr>
          <p:cNvSpPr/>
          <p:nvPr/>
        </p:nvSpPr>
        <p:spPr>
          <a:xfrm>
            <a:off x="646602" y="5131087"/>
            <a:ext cx="2064024"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Space Radiation (SR)</a:t>
            </a:r>
          </a:p>
        </p:txBody>
      </p:sp>
      <p:sp>
        <p:nvSpPr>
          <p:cNvPr id="10" name="Rectangle: Rounded Corners 9">
            <a:extLst>
              <a:ext uri="{FF2B5EF4-FFF2-40B4-BE49-F238E27FC236}">
                <a16:creationId xmlns:a16="http://schemas.microsoft.com/office/drawing/2014/main" id="{5FAC8988-967D-46F9-9E98-5219780CF16B}"/>
              </a:ext>
            </a:extLst>
          </p:cNvPr>
          <p:cNvSpPr/>
          <p:nvPr/>
        </p:nvSpPr>
        <p:spPr>
          <a:xfrm>
            <a:off x="2855295" y="5131087"/>
            <a:ext cx="2064024"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Human Health Countermeasures (HHC)</a:t>
            </a:r>
          </a:p>
        </p:txBody>
      </p:sp>
      <p:sp>
        <p:nvSpPr>
          <p:cNvPr id="11" name="Rectangle: Rounded Corners 10">
            <a:extLst>
              <a:ext uri="{FF2B5EF4-FFF2-40B4-BE49-F238E27FC236}">
                <a16:creationId xmlns:a16="http://schemas.microsoft.com/office/drawing/2014/main" id="{45A25E52-8FCF-4577-A480-60CB3B0B9033}"/>
              </a:ext>
            </a:extLst>
          </p:cNvPr>
          <p:cNvSpPr/>
          <p:nvPr/>
        </p:nvSpPr>
        <p:spPr>
          <a:xfrm>
            <a:off x="5063988" y="5131087"/>
            <a:ext cx="2064024"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a:ea typeface="+mn-ea"/>
                <a:cs typeface="+mn-cs"/>
              </a:rPr>
              <a:t>Human Factors &amp; Behavioral Performance (HFBP)</a:t>
            </a:r>
          </a:p>
        </p:txBody>
      </p:sp>
      <p:sp>
        <p:nvSpPr>
          <p:cNvPr id="13" name="Rectangle: Rounded Corners 12">
            <a:extLst>
              <a:ext uri="{FF2B5EF4-FFF2-40B4-BE49-F238E27FC236}">
                <a16:creationId xmlns:a16="http://schemas.microsoft.com/office/drawing/2014/main" id="{389FA830-83A9-4890-B4E6-DDC5B52CFD6B}"/>
              </a:ext>
            </a:extLst>
          </p:cNvPr>
          <p:cNvSpPr/>
          <p:nvPr/>
        </p:nvSpPr>
        <p:spPr>
          <a:xfrm>
            <a:off x="7272681" y="5131087"/>
            <a:ext cx="2064024"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Exploration Medical Capability (</a:t>
            </a:r>
            <a:r>
              <a:rPr kumimoji="0" lang="en-US" sz="1800" b="0" i="0" u="none" strike="noStrike" kern="1200" cap="none" spc="0" normalizeH="0" baseline="0" noProof="0" err="1">
                <a:ln>
                  <a:noFill/>
                </a:ln>
                <a:solidFill>
                  <a:prstClr val="white"/>
                </a:solidFill>
                <a:effectLst/>
                <a:uLnTx/>
                <a:uFillTx/>
                <a:latin typeface="Calibri"/>
                <a:ea typeface="+mn-ea"/>
                <a:cs typeface="+mn-cs"/>
              </a:rPr>
              <a:t>ExMC</a:t>
            </a:r>
            <a:r>
              <a:rPr kumimoji="0" lang="en-US" sz="1800" b="0" i="0" u="none" strike="noStrike" kern="1200" cap="none" spc="0" normalizeH="0" baseline="0" noProof="0">
                <a:ln>
                  <a:noFill/>
                </a:ln>
                <a:solidFill>
                  <a:prstClr val="white"/>
                </a:solidFill>
                <a:effectLst/>
                <a:uLnTx/>
                <a:uFillTx/>
                <a:latin typeface="Calibri"/>
                <a:ea typeface="+mn-ea"/>
                <a:cs typeface="+mn-cs"/>
              </a:rPr>
              <a:t>)</a:t>
            </a:r>
          </a:p>
        </p:txBody>
      </p:sp>
      <p:sp>
        <p:nvSpPr>
          <p:cNvPr id="14" name="Rectangle: Rounded Corners 13">
            <a:extLst>
              <a:ext uri="{FF2B5EF4-FFF2-40B4-BE49-F238E27FC236}">
                <a16:creationId xmlns:a16="http://schemas.microsoft.com/office/drawing/2014/main" id="{8014CCA4-723C-4537-944F-342254DF72C7}"/>
              </a:ext>
            </a:extLst>
          </p:cNvPr>
          <p:cNvSpPr/>
          <p:nvPr/>
        </p:nvSpPr>
        <p:spPr>
          <a:xfrm>
            <a:off x="9481374" y="5131087"/>
            <a:ext cx="2064024"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Research Operations &amp; Integration (ROI)</a:t>
            </a:r>
          </a:p>
        </p:txBody>
      </p:sp>
      <p:cxnSp>
        <p:nvCxnSpPr>
          <p:cNvPr id="15" name="Straight Connector 14">
            <a:extLst>
              <a:ext uri="{FF2B5EF4-FFF2-40B4-BE49-F238E27FC236}">
                <a16:creationId xmlns:a16="http://schemas.microsoft.com/office/drawing/2014/main" id="{F1C93FE3-C408-4057-86FC-03BA1FE713ED}"/>
              </a:ext>
            </a:extLst>
          </p:cNvPr>
          <p:cNvCxnSpPr/>
          <p:nvPr/>
        </p:nvCxnSpPr>
        <p:spPr>
          <a:xfrm>
            <a:off x="1678614" y="4383157"/>
            <a:ext cx="883477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6" name="Straight Connector 15">
            <a:extLst>
              <a:ext uri="{FF2B5EF4-FFF2-40B4-BE49-F238E27FC236}">
                <a16:creationId xmlns:a16="http://schemas.microsoft.com/office/drawing/2014/main" id="{22F907A8-5B15-4DAC-8049-2374E47FEB3F}"/>
              </a:ext>
            </a:extLst>
          </p:cNvPr>
          <p:cNvCxnSpPr>
            <a:cxnSpLocks/>
          </p:cNvCxnSpPr>
          <p:nvPr/>
        </p:nvCxnSpPr>
        <p:spPr>
          <a:xfrm flipV="1">
            <a:off x="6096000" y="3694043"/>
            <a:ext cx="0" cy="689114"/>
          </a:xfrm>
          <a:prstGeom prst="line">
            <a:avLst/>
          </a:prstGeom>
        </p:spPr>
        <p:style>
          <a:lnRef idx="2">
            <a:schemeClr val="accent6"/>
          </a:lnRef>
          <a:fillRef idx="0">
            <a:schemeClr val="accent6"/>
          </a:fillRef>
          <a:effectRef idx="1">
            <a:schemeClr val="accent6"/>
          </a:effectRef>
          <a:fontRef idx="minor">
            <a:schemeClr val="tx1"/>
          </a:fontRef>
        </p:style>
      </p:cxnSp>
      <p:cxnSp>
        <p:nvCxnSpPr>
          <p:cNvPr id="20" name="Straight Connector 19">
            <a:extLst>
              <a:ext uri="{FF2B5EF4-FFF2-40B4-BE49-F238E27FC236}">
                <a16:creationId xmlns:a16="http://schemas.microsoft.com/office/drawing/2014/main" id="{0A078BE3-A7FE-4EB9-8822-CCCE52A2FC5A}"/>
              </a:ext>
            </a:extLst>
          </p:cNvPr>
          <p:cNvCxnSpPr>
            <a:cxnSpLocks/>
          </p:cNvCxnSpPr>
          <p:nvPr/>
        </p:nvCxnSpPr>
        <p:spPr>
          <a:xfrm flipV="1">
            <a:off x="1678614" y="4383157"/>
            <a:ext cx="0" cy="747930"/>
          </a:xfrm>
          <a:prstGeom prst="line">
            <a:avLst/>
          </a:prstGeom>
        </p:spPr>
        <p:style>
          <a:lnRef idx="2">
            <a:schemeClr val="accent6"/>
          </a:lnRef>
          <a:fillRef idx="0">
            <a:schemeClr val="accent6"/>
          </a:fillRef>
          <a:effectRef idx="1">
            <a:schemeClr val="accent6"/>
          </a:effectRef>
          <a:fontRef idx="minor">
            <a:schemeClr val="tx1"/>
          </a:fontRef>
        </p:style>
      </p:cxnSp>
      <p:cxnSp>
        <p:nvCxnSpPr>
          <p:cNvPr id="22" name="Straight Connector 21">
            <a:extLst>
              <a:ext uri="{FF2B5EF4-FFF2-40B4-BE49-F238E27FC236}">
                <a16:creationId xmlns:a16="http://schemas.microsoft.com/office/drawing/2014/main" id="{004499F0-E299-46AD-96D8-7519C6D533CF}"/>
              </a:ext>
            </a:extLst>
          </p:cNvPr>
          <p:cNvCxnSpPr>
            <a:cxnSpLocks/>
          </p:cNvCxnSpPr>
          <p:nvPr/>
        </p:nvCxnSpPr>
        <p:spPr>
          <a:xfrm flipV="1">
            <a:off x="3859704" y="4383157"/>
            <a:ext cx="0" cy="747930"/>
          </a:xfrm>
          <a:prstGeom prst="line">
            <a:avLst/>
          </a:prstGeom>
        </p:spPr>
        <p:style>
          <a:lnRef idx="2">
            <a:schemeClr val="accent6"/>
          </a:lnRef>
          <a:fillRef idx="0">
            <a:schemeClr val="accent6"/>
          </a:fillRef>
          <a:effectRef idx="1">
            <a:schemeClr val="accent6"/>
          </a:effectRef>
          <a:fontRef idx="minor">
            <a:schemeClr val="tx1"/>
          </a:fontRef>
        </p:style>
      </p:cxnSp>
      <p:cxnSp>
        <p:nvCxnSpPr>
          <p:cNvPr id="23" name="Straight Connector 22">
            <a:extLst>
              <a:ext uri="{FF2B5EF4-FFF2-40B4-BE49-F238E27FC236}">
                <a16:creationId xmlns:a16="http://schemas.microsoft.com/office/drawing/2014/main" id="{CE67058F-3A8A-46B9-B7F0-CAA3A3D73D65}"/>
              </a:ext>
            </a:extLst>
          </p:cNvPr>
          <p:cNvCxnSpPr>
            <a:cxnSpLocks/>
          </p:cNvCxnSpPr>
          <p:nvPr/>
        </p:nvCxnSpPr>
        <p:spPr>
          <a:xfrm flipV="1">
            <a:off x="6092695" y="4383157"/>
            <a:ext cx="0" cy="747930"/>
          </a:xfrm>
          <a:prstGeom prst="line">
            <a:avLst/>
          </a:prstGeom>
        </p:spPr>
        <p:style>
          <a:lnRef idx="2">
            <a:schemeClr val="accent6"/>
          </a:lnRef>
          <a:fillRef idx="0">
            <a:schemeClr val="accent6"/>
          </a:fillRef>
          <a:effectRef idx="1">
            <a:schemeClr val="accent6"/>
          </a:effectRef>
          <a:fontRef idx="minor">
            <a:schemeClr val="tx1"/>
          </a:fontRef>
        </p:style>
      </p:cxnSp>
      <p:cxnSp>
        <p:nvCxnSpPr>
          <p:cNvPr id="24" name="Straight Connector 23">
            <a:extLst>
              <a:ext uri="{FF2B5EF4-FFF2-40B4-BE49-F238E27FC236}">
                <a16:creationId xmlns:a16="http://schemas.microsoft.com/office/drawing/2014/main" id="{7949DC4B-5422-4B36-BAFA-BEB31E6E04D2}"/>
              </a:ext>
            </a:extLst>
          </p:cNvPr>
          <p:cNvCxnSpPr>
            <a:cxnSpLocks/>
          </p:cNvCxnSpPr>
          <p:nvPr/>
        </p:nvCxnSpPr>
        <p:spPr>
          <a:xfrm flipV="1">
            <a:off x="8304693" y="4383157"/>
            <a:ext cx="0" cy="747930"/>
          </a:xfrm>
          <a:prstGeom prst="line">
            <a:avLst/>
          </a:prstGeom>
        </p:spPr>
        <p:style>
          <a:lnRef idx="2">
            <a:schemeClr val="accent6"/>
          </a:lnRef>
          <a:fillRef idx="0">
            <a:schemeClr val="accent6"/>
          </a:fillRef>
          <a:effectRef idx="1">
            <a:schemeClr val="accent6"/>
          </a:effectRef>
          <a:fontRef idx="minor">
            <a:schemeClr val="tx1"/>
          </a:fontRef>
        </p:style>
      </p:cxnSp>
      <p:cxnSp>
        <p:nvCxnSpPr>
          <p:cNvPr id="25" name="Straight Connector 24">
            <a:extLst>
              <a:ext uri="{FF2B5EF4-FFF2-40B4-BE49-F238E27FC236}">
                <a16:creationId xmlns:a16="http://schemas.microsoft.com/office/drawing/2014/main" id="{B7CD294A-A9E8-4445-AD90-E1FB23CF07F1}"/>
              </a:ext>
            </a:extLst>
          </p:cNvPr>
          <p:cNvCxnSpPr>
            <a:cxnSpLocks/>
          </p:cNvCxnSpPr>
          <p:nvPr/>
        </p:nvCxnSpPr>
        <p:spPr>
          <a:xfrm flipV="1">
            <a:off x="10513386" y="4383157"/>
            <a:ext cx="0" cy="747930"/>
          </a:xfrm>
          <a:prstGeom prst="line">
            <a:avLst/>
          </a:prstGeom>
        </p:spPr>
        <p:style>
          <a:lnRef idx="2">
            <a:schemeClr val="accent6"/>
          </a:lnRef>
          <a:fillRef idx="0">
            <a:schemeClr val="accent6"/>
          </a:fillRef>
          <a:effectRef idx="1">
            <a:schemeClr val="accent6"/>
          </a:effectRef>
          <a:fontRef idx="minor">
            <a:schemeClr val="tx1"/>
          </a:fontRef>
        </p:style>
      </p:cxnSp>
      <p:cxnSp>
        <p:nvCxnSpPr>
          <p:cNvPr id="26" name="Straight Connector 25">
            <a:extLst>
              <a:ext uri="{FF2B5EF4-FFF2-40B4-BE49-F238E27FC236}">
                <a16:creationId xmlns:a16="http://schemas.microsoft.com/office/drawing/2014/main" id="{EE3FB101-54B3-4BCF-98DA-D5A8FE3CB6A0}"/>
              </a:ext>
            </a:extLst>
          </p:cNvPr>
          <p:cNvCxnSpPr>
            <a:cxnSpLocks/>
          </p:cNvCxnSpPr>
          <p:nvPr/>
        </p:nvCxnSpPr>
        <p:spPr>
          <a:xfrm>
            <a:off x="4656484" y="2565544"/>
            <a:ext cx="770281" cy="0"/>
          </a:xfrm>
          <a:prstGeom prst="line">
            <a:avLst/>
          </a:prstGeom>
        </p:spPr>
        <p:style>
          <a:lnRef idx="2">
            <a:schemeClr val="accent6"/>
          </a:lnRef>
          <a:fillRef idx="0">
            <a:schemeClr val="accent6"/>
          </a:fillRef>
          <a:effectRef idx="1">
            <a:schemeClr val="accent6"/>
          </a:effectRef>
          <a:fontRef idx="minor">
            <a:schemeClr val="tx1"/>
          </a:fontRef>
        </p:style>
      </p:cxnSp>
      <p:pic>
        <p:nvPicPr>
          <p:cNvPr id="8" name="Picture 7" descr="A picture containing text&#10;&#10;Description automatically generated">
            <a:extLst>
              <a:ext uri="{FF2B5EF4-FFF2-40B4-BE49-F238E27FC236}">
                <a16:creationId xmlns:a16="http://schemas.microsoft.com/office/drawing/2014/main" id="{09490DF5-703D-4739-BF51-090A349EAA1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3600" y="1238490"/>
            <a:ext cx="2844800" cy="2817998"/>
          </a:xfrm>
          <a:prstGeom prst="rect">
            <a:avLst/>
          </a:prstGeom>
        </p:spPr>
      </p:pic>
      <p:sp>
        <p:nvSpPr>
          <p:cNvPr id="29" name="Rectangle: Rounded Corners 28">
            <a:extLst>
              <a:ext uri="{FF2B5EF4-FFF2-40B4-BE49-F238E27FC236}">
                <a16:creationId xmlns:a16="http://schemas.microsoft.com/office/drawing/2014/main" id="{60EE0121-8C0F-4498-B5B7-DF48E2E21412}"/>
              </a:ext>
            </a:extLst>
          </p:cNvPr>
          <p:cNvSpPr/>
          <p:nvPr/>
        </p:nvSpPr>
        <p:spPr>
          <a:xfrm>
            <a:off x="8165547" y="3077409"/>
            <a:ext cx="2604052" cy="1023730"/>
          </a:xfrm>
          <a:prstGeom prst="roundRect">
            <a:avLst/>
          </a:prstGeom>
          <a:solidFill>
            <a:schemeClr val="tx1">
              <a:alpha val="5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Translational Research Institute for Space Health (TRISH)</a:t>
            </a:r>
          </a:p>
        </p:txBody>
      </p:sp>
    </p:spTree>
    <p:extLst>
      <p:ext uri="{BB962C8B-B14F-4D97-AF65-F5344CB8AC3E}">
        <p14:creationId xmlns:p14="http://schemas.microsoft.com/office/powerpoint/2010/main" val="3341583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D1F90-FF4C-E45E-E933-C8FBEEAE02F0}"/>
              </a:ext>
            </a:extLst>
          </p:cNvPr>
          <p:cNvSpPr/>
          <p:nvPr/>
        </p:nvSpPr>
        <p:spPr>
          <a:xfrm>
            <a:off x="0" y="198359"/>
            <a:ext cx="12192000" cy="6858000"/>
          </a:xfrm>
          <a:prstGeom prst="rect">
            <a:avLst/>
          </a:prstGeom>
          <a:gradFill flip="none" rotWithShape="1">
            <a:gsLst>
              <a:gs pos="0">
                <a:schemeClr val="accent1">
                  <a:lumMod val="5000"/>
                  <a:lumOff val="95000"/>
                </a:schemeClr>
              </a:gs>
              <a:gs pos="80000">
                <a:schemeClr val="accent1">
                  <a:lumMod val="45000"/>
                  <a:lumOff val="55000"/>
                </a:schemeClr>
              </a:gs>
              <a:gs pos="100000">
                <a:schemeClr val="accent1">
                  <a:lumMod val="60000"/>
                  <a:lumOff val="4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of earth from outer space&#10;&#10;Description automatically generated">
            <a:extLst>
              <a:ext uri="{FF2B5EF4-FFF2-40B4-BE49-F238E27FC236}">
                <a16:creationId xmlns:a16="http://schemas.microsoft.com/office/drawing/2014/main" id="{606E8AFD-A7E0-9AEF-1B1C-1696F4457515}"/>
              </a:ext>
            </a:extLst>
          </p:cNvPr>
          <p:cNvPicPr>
            <a:picLocks noChangeAspect="1"/>
          </p:cNvPicPr>
          <p:nvPr/>
        </p:nvPicPr>
        <p:blipFill rotWithShape="1">
          <a:blip r:embed="rId2"/>
          <a:srcRect t="5960" r="13818" b="3131"/>
          <a:stretch/>
        </p:blipFill>
        <p:spPr>
          <a:xfrm>
            <a:off x="10289060" y="-9191"/>
            <a:ext cx="1902941" cy="1397372"/>
          </a:xfrm>
          <a:prstGeom prst="rect">
            <a:avLst/>
          </a:prstGeom>
        </p:spPr>
      </p:pic>
      <p:sp>
        <p:nvSpPr>
          <p:cNvPr id="5" name="Rectangle 4">
            <a:extLst>
              <a:ext uri="{FF2B5EF4-FFF2-40B4-BE49-F238E27FC236}">
                <a16:creationId xmlns:a16="http://schemas.microsoft.com/office/drawing/2014/main" id="{8BF1D8F3-B857-711E-6F1E-BDFE6BC11E8A}"/>
              </a:ext>
            </a:extLst>
          </p:cNvPr>
          <p:cNvSpPr/>
          <p:nvPr/>
        </p:nvSpPr>
        <p:spPr>
          <a:xfrm rot="5400000">
            <a:off x="4497331" y="-4506520"/>
            <a:ext cx="1397373" cy="10392034"/>
          </a:xfrm>
          <a:prstGeom prst="rect">
            <a:avLst/>
          </a:prstGeom>
          <a:gradFill flip="none" rotWithShape="1">
            <a:gsLst>
              <a:gs pos="0">
                <a:schemeClr val="accent1">
                  <a:lumMod val="5000"/>
                  <a:lumOff val="95000"/>
                  <a:alpha val="0"/>
                </a:schemeClr>
              </a:gs>
              <a:gs pos="1000">
                <a:schemeClr val="tx1">
                  <a:lumMod val="30000"/>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A logo with a red and white circle&#10;&#10;Description automatically generated">
            <a:extLst>
              <a:ext uri="{FF2B5EF4-FFF2-40B4-BE49-F238E27FC236}">
                <a16:creationId xmlns:a16="http://schemas.microsoft.com/office/drawing/2014/main" id="{02B0C331-221D-0F70-698E-026438B18D9E}"/>
              </a:ext>
            </a:extLst>
          </p:cNvPr>
          <p:cNvPicPr>
            <a:picLocks noChangeAspect="1"/>
          </p:cNvPicPr>
          <p:nvPr/>
        </p:nvPicPr>
        <p:blipFill>
          <a:blip r:embed="rId3"/>
          <a:stretch>
            <a:fillRect/>
          </a:stretch>
        </p:blipFill>
        <p:spPr>
          <a:xfrm>
            <a:off x="205774" y="198359"/>
            <a:ext cx="770591" cy="633789"/>
          </a:xfrm>
          <a:prstGeom prst="rect">
            <a:avLst/>
          </a:prstGeom>
        </p:spPr>
      </p:pic>
      <p:sp>
        <p:nvSpPr>
          <p:cNvPr id="8" name="TextBox 7">
            <a:extLst>
              <a:ext uri="{FF2B5EF4-FFF2-40B4-BE49-F238E27FC236}">
                <a16:creationId xmlns:a16="http://schemas.microsoft.com/office/drawing/2014/main" id="{8A5AAA31-24E2-735E-AE79-2AF748661B73}"/>
              </a:ext>
            </a:extLst>
          </p:cNvPr>
          <p:cNvSpPr txBox="1"/>
          <p:nvPr/>
        </p:nvSpPr>
        <p:spPr>
          <a:xfrm>
            <a:off x="1275250" y="541705"/>
            <a:ext cx="8919272" cy="707886"/>
          </a:xfrm>
          <a:prstGeom prst="rect">
            <a:avLst/>
          </a:prstGeom>
          <a:noFill/>
        </p:spPr>
        <p:txBody>
          <a:bodyPr wrap="square" lIns="91440" tIns="45720" rIns="91440" bIns="45720" anchor="t">
            <a:spAutoFit/>
          </a:bodyPr>
          <a:lstStyle/>
          <a:p>
            <a:endParaRPr lang="en-US" sz="4000" b="1">
              <a:solidFill>
                <a:schemeClr val="bg1"/>
              </a:solidFill>
              <a:latin typeface="Calibri Light"/>
              <a:cs typeface="Calibri Light"/>
            </a:endParaRPr>
          </a:p>
        </p:txBody>
      </p:sp>
      <p:sp>
        <p:nvSpPr>
          <p:cNvPr id="9" name="Title 1">
            <a:extLst>
              <a:ext uri="{FF2B5EF4-FFF2-40B4-BE49-F238E27FC236}">
                <a16:creationId xmlns:a16="http://schemas.microsoft.com/office/drawing/2014/main" id="{F4457D41-E9E0-13AC-5025-C0F7675D6318}"/>
              </a:ext>
            </a:extLst>
          </p:cNvPr>
          <p:cNvSpPr>
            <a:spLocks noGrp="1"/>
          </p:cNvSpPr>
          <p:nvPr>
            <p:ph type="title"/>
          </p:nvPr>
        </p:nvSpPr>
        <p:spPr>
          <a:xfrm>
            <a:off x="1145222" y="465806"/>
            <a:ext cx="10313354" cy="849984"/>
          </a:xfrm>
        </p:spPr>
        <p:txBody>
          <a:bodyPr>
            <a:normAutofit/>
          </a:bodyPr>
          <a:lstStyle/>
          <a:p>
            <a:r>
              <a:rPr lang="en-US" sz="3200" b="1">
                <a:solidFill>
                  <a:schemeClr val="bg1"/>
                </a:solidFill>
                <a:latin typeface="Arial"/>
                <a:cs typeface="Arial"/>
              </a:rPr>
              <a:t>HRP ELEMENTS</a:t>
            </a:r>
            <a:endParaRPr lang="en-US" sz="3200">
              <a:solidFill>
                <a:schemeClr val="bg1"/>
              </a:solidFill>
            </a:endParaRPr>
          </a:p>
        </p:txBody>
      </p:sp>
      <p:sp>
        <p:nvSpPr>
          <p:cNvPr id="7" name="Rectangle 10">
            <a:extLst>
              <a:ext uri="{FF2B5EF4-FFF2-40B4-BE49-F238E27FC236}">
                <a16:creationId xmlns:a16="http://schemas.microsoft.com/office/drawing/2014/main" id="{38C43311-D809-FE64-A9DE-270C694DC713}"/>
              </a:ext>
            </a:extLst>
          </p:cNvPr>
          <p:cNvSpPr>
            <a:spLocks noGrp="1" noChangeArrowheads="1"/>
          </p:cNvSpPr>
          <p:nvPr>
            <p:ph idx="1"/>
          </p:nvPr>
        </p:nvSpPr>
        <p:spPr>
          <a:xfrm>
            <a:off x="382210" y="1613106"/>
            <a:ext cx="8568739" cy="5176254"/>
          </a:xfrm>
        </p:spPr>
        <p:txBody>
          <a:bodyPr vert="horz" lIns="91440" tIns="45720" rIns="91440" bIns="45720" rtlCol="0" anchor="t">
            <a:normAutofit fontScale="85000" lnSpcReduction="20000"/>
          </a:bodyPr>
          <a:lstStyle/>
          <a:p>
            <a:pPr marL="0" indent="0">
              <a:spcBef>
                <a:spcPts val="1224"/>
              </a:spcBef>
              <a:buNone/>
            </a:pPr>
            <a:r>
              <a:rPr lang="en-US" sz="1700" b="1" dirty="0">
                <a:solidFill>
                  <a:srgbClr val="000000"/>
                </a:solidFill>
              </a:rPr>
              <a:t>Program Elements:</a:t>
            </a:r>
            <a:endParaRPr lang="en-US" sz="1700" b="1" dirty="0">
              <a:solidFill>
                <a:srgbClr val="000000"/>
              </a:solidFill>
              <a:cs typeface="Calibri"/>
            </a:endParaRPr>
          </a:p>
          <a:p>
            <a:pPr marL="223520" lvl="1" indent="0">
              <a:spcBef>
                <a:spcPts val="1224"/>
              </a:spcBef>
              <a:buNone/>
            </a:pPr>
            <a:r>
              <a:rPr lang="en-US" sz="1700" b="1" dirty="0"/>
              <a:t>Space Radiation (SR)</a:t>
            </a:r>
            <a:r>
              <a:rPr lang="en-US" sz="1700" dirty="0"/>
              <a:t>—JSC, </a:t>
            </a:r>
            <a:r>
              <a:rPr lang="en-US" sz="1700" dirty="0" err="1"/>
              <a:t>LaRC</a:t>
            </a:r>
            <a:r>
              <a:rPr lang="en-US" sz="1700" dirty="0"/>
              <a:t>, GSFC</a:t>
            </a:r>
            <a:endParaRPr lang="en-US" sz="1700" dirty="0">
              <a:cs typeface="Calibri"/>
            </a:endParaRPr>
          </a:p>
          <a:p>
            <a:pPr marL="457200" lvl="2" indent="0">
              <a:buNone/>
            </a:pPr>
            <a:r>
              <a:rPr lang="en-US" sz="1700" dirty="0"/>
              <a:t>Recommendations to permissible exposure limits, assessment/projection tools/models of crew risk from radiation exposure, and models/tools to assess vehicle design for radiation protection</a:t>
            </a:r>
            <a:endParaRPr lang="en-US" sz="1700" dirty="0">
              <a:cs typeface="Calibri"/>
            </a:endParaRPr>
          </a:p>
          <a:p>
            <a:pPr marL="223520" lvl="1" indent="0">
              <a:spcBef>
                <a:spcPts val="1224"/>
              </a:spcBef>
              <a:buNone/>
            </a:pPr>
            <a:r>
              <a:rPr lang="en-US" sz="1700" b="1" dirty="0"/>
              <a:t>Human Health Countermeasures (HHC)</a:t>
            </a:r>
            <a:r>
              <a:rPr lang="en-US" sz="1700" dirty="0"/>
              <a:t>—JSC, ARC, GRC, KSC</a:t>
            </a:r>
            <a:endParaRPr lang="en-US" sz="1700" dirty="0">
              <a:cs typeface="Calibri"/>
            </a:endParaRPr>
          </a:p>
          <a:p>
            <a:pPr marL="457200" lvl="2" indent="0">
              <a:buNone/>
            </a:pPr>
            <a:r>
              <a:rPr lang="en-US" sz="1700" dirty="0"/>
              <a:t>Integrated physiological, pharmacological and nutritional countermeasures suite; biomedical expertise for the development and assessment of medical standards and vehicle and spacesuit requirements dictated by human physiological needs</a:t>
            </a:r>
            <a:endParaRPr lang="en-US" sz="1700" dirty="0">
              <a:cs typeface="Calibri"/>
            </a:endParaRPr>
          </a:p>
          <a:p>
            <a:pPr marL="223520" lvl="1" indent="0">
              <a:spcBef>
                <a:spcPts val="1224"/>
              </a:spcBef>
              <a:buNone/>
            </a:pPr>
            <a:r>
              <a:rPr lang="en-US" sz="1700" b="1" dirty="0"/>
              <a:t>Human Factors and Behavioral Performance (HFBP)</a:t>
            </a:r>
            <a:r>
              <a:rPr lang="en-US" sz="1700" dirty="0"/>
              <a:t>—JSC, ARC, GRC</a:t>
            </a:r>
            <a:r>
              <a:rPr lang="en-US" sz="1700" b="1" dirty="0"/>
              <a:t> </a:t>
            </a:r>
            <a:endParaRPr lang="en-US" sz="1700" b="1" dirty="0">
              <a:cs typeface="Calibri"/>
            </a:endParaRPr>
          </a:p>
          <a:p>
            <a:pPr marL="223520" lvl="1" indent="0">
              <a:spcBef>
                <a:spcPts val="1224"/>
              </a:spcBef>
              <a:buNone/>
            </a:pPr>
            <a:r>
              <a:rPr lang="en-US" sz="1700" dirty="0"/>
              <a:t>Focusing on the human system in space environment, to identify and characterize the human factors and behavioral performance risks associated with training, living and working in space, and returning to Earth</a:t>
            </a:r>
            <a:endParaRPr lang="en-US" sz="1700" dirty="0">
              <a:cs typeface="Calibri"/>
            </a:endParaRPr>
          </a:p>
          <a:p>
            <a:pPr marL="457200" lvl="2" indent="0">
              <a:buNone/>
            </a:pPr>
            <a:r>
              <a:rPr lang="en-US" sz="1700" dirty="0"/>
              <a:t>individual and interpersonal interactions; sleep and stress interfaces between humans and vehicles/habitats/environment </a:t>
            </a:r>
            <a:endParaRPr lang="en-US" sz="1700" dirty="0">
              <a:cs typeface="Calibri"/>
            </a:endParaRPr>
          </a:p>
          <a:p>
            <a:pPr marL="223520" lvl="1" indent="0">
              <a:spcBef>
                <a:spcPts val="1224"/>
              </a:spcBef>
              <a:buNone/>
            </a:pPr>
            <a:r>
              <a:rPr lang="en-US" sz="1700" b="1" dirty="0"/>
              <a:t>Exploration Medical Capability (</a:t>
            </a:r>
            <a:r>
              <a:rPr lang="en-US" sz="1700" b="1" dirty="0" err="1"/>
              <a:t>ExMC</a:t>
            </a:r>
            <a:r>
              <a:rPr lang="en-US" sz="1700" b="1" dirty="0"/>
              <a:t>)</a:t>
            </a:r>
            <a:r>
              <a:rPr lang="en-US" sz="1700" dirty="0"/>
              <a:t>—JSC, ARC, GRC,</a:t>
            </a:r>
            <a:r>
              <a:rPr lang="en-US" sz="1700" b="1" dirty="0"/>
              <a:t> </a:t>
            </a:r>
            <a:r>
              <a:rPr lang="en-US" sz="1700" dirty="0" err="1"/>
              <a:t>LaRC</a:t>
            </a:r>
            <a:r>
              <a:rPr lang="en-US" sz="1700" dirty="0"/>
              <a:t>, GSFC</a:t>
            </a:r>
            <a:endParaRPr lang="en-US" sz="1700" dirty="0">
              <a:cs typeface="Calibri"/>
            </a:endParaRPr>
          </a:p>
          <a:p>
            <a:pPr marL="457200" lvl="2" indent="0">
              <a:buNone/>
            </a:pPr>
            <a:r>
              <a:rPr lang="en-US" sz="1700" dirty="0"/>
              <a:t>Requirements for medical care and crew health maintenance technologies (monitoring, diagnostic, treatment tools and techniques); medical data management; probabilistic risk assessment; technology and informatics development</a:t>
            </a:r>
            <a:endParaRPr lang="en-US" sz="1700" dirty="0">
              <a:cs typeface="Calibri"/>
            </a:endParaRPr>
          </a:p>
          <a:p>
            <a:pPr marL="223520" lvl="1" indent="0">
              <a:spcBef>
                <a:spcPts val="1224"/>
              </a:spcBef>
              <a:buNone/>
            </a:pPr>
            <a:r>
              <a:rPr lang="en-US" sz="1700" b="1" dirty="0"/>
              <a:t>Research Operations &amp; Integrations (ROI) </a:t>
            </a:r>
            <a:r>
              <a:rPr lang="en-US" sz="1700" dirty="0"/>
              <a:t>—JSC, ARC, KSC</a:t>
            </a:r>
            <a:endParaRPr lang="en-US" sz="1700" dirty="0">
              <a:cs typeface="Calibri"/>
            </a:endParaRPr>
          </a:p>
          <a:p>
            <a:pPr marL="457200" lvl="2" indent="0">
              <a:buNone/>
            </a:pPr>
            <a:r>
              <a:rPr lang="en-US" sz="1700" dirty="0"/>
              <a:t>Research integration and operations for ISS and ground analog facilities</a:t>
            </a:r>
            <a:endParaRPr lang="en-US" sz="1700" dirty="0">
              <a:cs typeface="Calibri"/>
            </a:endParaRPr>
          </a:p>
          <a:p>
            <a:pPr marL="746125" indent="-746125">
              <a:buNone/>
            </a:pPr>
            <a:endParaRPr lang="en-US" sz="1700">
              <a:solidFill>
                <a:srgbClr val="000000"/>
              </a:solidFill>
              <a:cs typeface="Calibri"/>
            </a:endParaRPr>
          </a:p>
          <a:p>
            <a:pPr marL="685800" indent="-685800">
              <a:buNone/>
            </a:pPr>
            <a:r>
              <a:rPr lang="en-US" sz="1700" dirty="0">
                <a:solidFill>
                  <a:srgbClr val="000000"/>
                </a:solidFill>
              </a:rPr>
              <a:t>TRISH</a:t>
            </a:r>
            <a:r>
              <a:rPr lang="en-US" sz="1700" b="0" dirty="0"/>
              <a:t>	is funded through a cooperative agreement to lead a national effort in translating cutting-edge, emerging terrestrial research into applied space flight and human risk mitigation strategies for exploration mission</a:t>
            </a:r>
            <a:endParaRPr lang="en-US" sz="1700" b="0" dirty="0">
              <a:cs typeface="Calibri"/>
            </a:endParaRPr>
          </a:p>
        </p:txBody>
      </p:sp>
      <p:graphicFrame>
        <p:nvGraphicFramePr>
          <p:cNvPr id="11" name="Object 2">
            <a:hlinkClick r:id="" action="ppaction://noaction"/>
            <a:extLst>
              <a:ext uri="{FF2B5EF4-FFF2-40B4-BE49-F238E27FC236}">
                <a16:creationId xmlns:a16="http://schemas.microsoft.com/office/drawing/2014/main" id="{89196C00-EF80-4000-5C4C-959587056425}"/>
              </a:ext>
            </a:extLst>
          </p:cNvPr>
          <p:cNvGraphicFramePr>
            <a:graphicFrameLocks noChangeAspect="1"/>
          </p:cNvGraphicFramePr>
          <p:nvPr>
            <p:extLst>
              <p:ext uri="{D42A27DB-BD31-4B8C-83A1-F6EECF244321}">
                <p14:modId xmlns:p14="http://schemas.microsoft.com/office/powerpoint/2010/main" val="480857167"/>
              </p:ext>
            </p:extLst>
          </p:nvPr>
        </p:nvGraphicFramePr>
        <p:xfrm>
          <a:off x="10478155" y="2249302"/>
          <a:ext cx="1564849" cy="1437970"/>
        </p:xfrm>
        <a:graphic>
          <a:graphicData uri="http://schemas.openxmlformats.org/presentationml/2006/ole">
            <mc:AlternateContent xmlns:mc="http://schemas.openxmlformats.org/markup-compatibility/2006">
              <mc:Choice xmlns:v="urn:schemas-microsoft-com:vml" Requires="v">
                <p:oleObj r:id="rId4" imgW="3428571" imgH="3149206" progId="">
                  <p:embed/>
                </p:oleObj>
              </mc:Choice>
              <mc:Fallback>
                <p:oleObj r:id="rId4" imgW="3428571" imgH="3149206" progId="">
                  <p:embed/>
                  <p:pic>
                    <p:nvPicPr>
                      <p:cNvPr id="11" name="Object 2">
                        <a:hlinkClick r:id="" action="ppaction://noaction"/>
                        <a:extLst>
                          <a:ext uri="{FF2B5EF4-FFF2-40B4-BE49-F238E27FC236}">
                            <a16:creationId xmlns:a16="http://schemas.microsoft.com/office/drawing/2014/main" id="{89196C00-EF80-4000-5C4C-9595870564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8155" y="2249302"/>
                        <a:ext cx="1564849" cy="1437970"/>
                      </a:xfrm>
                      <a:prstGeom prst="rect">
                        <a:avLst/>
                      </a:prstGeom>
                      <a:noFill/>
                      <a:ln w="28575">
                        <a:solidFill>
                          <a:srgbClr val="000000"/>
                        </a:solidFill>
                        <a:miter lim="800000"/>
                        <a:headEnd/>
                        <a:tailEn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pic>
                </p:oleObj>
              </mc:Fallback>
            </mc:AlternateContent>
          </a:graphicData>
        </a:graphic>
      </p:graphicFrame>
      <p:pic>
        <p:nvPicPr>
          <p:cNvPr id="13" name="Picture 5" descr="AS11-40-5878">
            <a:hlinkClick r:id="" action="ppaction://noaction"/>
            <a:extLst>
              <a:ext uri="{FF2B5EF4-FFF2-40B4-BE49-F238E27FC236}">
                <a16:creationId xmlns:a16="http://schemas.microsoft.com/office/drawing/2014/main" id="{B8A83A6D-456E-364D-D6A4-1B08A461D3E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371063" y="4867883"/>
            <a:ext cx="1424614" cy="828057"/>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15" name="Picture 2" descr="STS101-724-044">
            <a:hlinkClick r:id="" action="ppaction://noaction"/>
            <a:extLst>
              <a:ext uri="{FF2B5EF4-FFF2-40B4-BE49-F238E27FC236}">
                <a16:creationId xmlns:a16="http://schemas.microsoft.com/office/drawing/2014/main" id="{E7B1A9FD-3990-5455-8472-3B6DC7E9B90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336238" y="3272115"/>
            <a:ext cx="1141917" cy="1282153"/>
          </a:xfrm>
          <a:prstGeom prst="rect">
            <a:avLst/>
          </a:prstGeom>
          <a:noFill/>
          <a:ln w="28575">
            <a:solidFill>
              <a:srgbClr val="D9D9D9"/>
            </a:solidFill>
            <a:miter lim="800000"/>
            <a:headEnd/>
            <a:tailEnd/>
          </a:ln>
          <a:effectLst>
            <a:outerShdw blurRad="63500" dist="38099" dir="2700000" algn="ctr" rotWithShape="0">
              <a:schemeClr val="tx1">
                <a:alpha val="74997"/>
              </a:schemeClr>
            </a:outerShdw>
          </a:effectLst>
          <a:extLst>
            <a:ext uri="{909E8E84-426E-40dd-AFC4-6F175D3DCCD1}">
              <a14:hiddenFill xmlns="" xmlns:a14="http://schemas.microsoft.com/office/drawing/2010/main">
                <a:solidFill>
                  <a:srgbClr val="FFFFFF"/>
                </a:solidFill>
              </a14:hiddenFill>
            </a:ext>
          </a:extLst>
        </p:spPr>
      </p:pic>
      <p:pic>
        <p:nvPicPr>
          <p:cNvPr id="17" name="Picture 7" descr="SSLM_ISS.jpg">
            <a:hlinkClick r:id="" action="ppaction://noaction"/>
            <a:extLst>
              <a:ext uri="{FF2B5EF4-FFF2-40B4-BE49-F238E27FC236}">
                <a16:creationId xmlns:a16="http://schemas.microsoft.com/office/drawing/2014/main" id="{3F644FF6-7E4D-7CD7-C7FC-E61F9F110470}"/>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044432" y="5760494"/>
            <a:ext cx="1682825" cy="1153047"/>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19" name="Picture 3" descr="ISS005E19968">
            <a:hlinkClick r:id="" action="ppaction://noaction"/>
            <a:extLst>
              <a:ext uri="{FF2B5EF4-FFF2-40B4-BE49-F238E27FC236}">
                <a16:creationId xmlns:a16="http://schemas.microsoft.com/office/drawing/2014/main" id="{0C446981-04C6-16C4-51B0-994F30F48704}"/>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654005" y="3913191"/>
            <a:ext cx="1213148" cy="1282153"/>
          </a:xfrm>
          <a:prstGeom prst="rect">
            <a:avLst/>
          </a:prstGeom>
          <a:noFill/>
          <a:ln w="28575">
            <a:solidFill>
              <a:schemeClr val="tx1"/>
            </a:solidFill>
            <a:miter lim="800000"/>
            <a:headEnd/>
            <a:tailEnd/>
          </a:ln>
          <a:effectLst>
            <a:outerShdw blurRad="63500" dist="38099" dir="2700000" algn="ctr" rotWithShape="0">
              <a:schemeClr val="tx1">
                <a:alpha val="74997"/>
              </a:schemeClr>
            </a:outerShdw>
          </a:effectLst>
          <a:extLst>
            <a:ext uri="{909E8E84-426E-40dd-AFC4-6F175D3DCCD1}">
              <a14:hiddenFill xmlns="" xmlns:a14="http://schemas.microsoft.com/office/drawing/2010/main">
                <a:solidFill>
                  <a:srgbClr val="FFFFFF"/>
                </a:solidFill>
              </a14:hiddenFill>
            </a:ext>
          </a:extLst>
        </p:spPr>
      </p:pic>
      <p:pic>
        <p:nvPicPr>
          <p:cNvPr id="21" name="Picture 4">
            <a:hlinkClick r:id="" action="ppaction://noaction"/>
            <a:extLst>
              <a:ext uri="{FF2B5EF4-FFF2-40B4-BE49-F238E27FC236}">
                <a16:creationId xmlns:a16="http://schemas.microsoft.com/office/drawing/2014/main" id="{1771617C-4132-6C15-00EB-0C4E652AD09C}"/>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132218" y="1493591"/>
            <a:ext cx="1542591" cy="1153047"/>
          </a:xfrm>
          <a:prstGeom prst="rect">
            <a:avLst/>
          </a:prstGeom>
          <a:noFill/>
          <a:ln w="28575">
            <a:solidFill>
              <a:srgbClr val="0000E2"/>
            </a:solidFill>
            <a:miter lim="800000"/>
            <a:headEnd/>
            <a:tailEnd/>
          </a:ln>
          <a:effectLst>
            <a:outerShdw blurRad="63500" dist="38099" dir="2700000" algn="ctr" rotWithShape="0">
              <a:srgbClr val="000000">
                <a:alpha val="74997"/>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23694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6197B20-A1DF-4065-818C-9EE9B8E8767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0" name="Hexagon 9">
            <a:extLst>
              <a:ext uri="{FF2B5EF4-FFF2-40B4-BE49-F238E27FC236}">
                <a16:creationId xmlns:a16="http://schemas.microsoft.com/office/drawing/2014/main" id="{2C5D1B6E-5EE0-466C-B841-BF8AA2BB7160}"/>
              </a:ext>
            </a:extLst>
          </p:cNvPr>
          <p:cNvSpPr/>
          <p:nvPr/>
        </p:nvSpPr>
        <p:spPr>
          <a:xfrm>
            <a:off x="333829" y="1394480"/>
            <a:ext cx="2272936" cy="1959428"/>
          </a:xfrm>
          <a:prstGeom prst="hexagon">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CREW</a:t>
            </a:r>
          </a:p>
        </p:txBody>
      </p:sp>
      <p:sp>
        <p:nvSpPr>
          <p:cNvPr id="11" name="Hexagon 10">
            <a:extLst>
              <a:ext uri="{FF2B5EF4-FFF2-40B4-BE49-F238E27FC236}">
                <a16:creationId xmlns:a16="http://schemas.microsoft.com/office/drawing/2014/main" id="{E8409FF5-6D03-40CF-A70A-EF079B1CD38B}"/>
              </a:ext>
            </a:extLst>
          </p:cNvPr>
          <p:cNvSpPr/>
          <p:nvPr/>
        </p:nvSpPr>
        <p:spPr>
          <a:xfrm>
            <a:off x="2184401" y="2388680"/>
            <a:ext cx="2272936" cy="1959428"/>
          </a:xfrm>
          <a:prstGeom prst="hexag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DATA</a:t>
            </a:r>
          </a:p>
        </p:txBody>
      </p:sp>
      <p:sp>
        <p:nvSpPr>
          <p:cNvPr id="12" name="Hexagon 11">
            <a:extLst>
              <a:ext uri="{FF2B5EF4-FFF2-40B4-BE49-F238E27FC236}">
                <a16:creationId xmlns:a16="http://schemas.microsoft.com/office/drawing/2014/main" id="{4D113329-CFAE-44F7-BB5B-88DE32CD3A1D}"/>
              </a:ext>
            </a:extLst>
          </p:cNvPr>
          <p:cNvSpPr/>
          <p:nvPr/>
        </p:nvSpPr>
        <p:spPr>
          <a:xfrm>
            <a:off x="4005945" y="1369390"/>
            <a:ext cx="2272936" cy="1959428"/>
          </a:xfrm>
          <a:prstGeom prst="hexagon">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COMM</a:t>
            </a:r>
          </a:p>
        </p:txBody>
      </p:sp>
      <p:sp>
        <p:nvSpPr>
          <p:cNvPr id="13" name="Hexagon 12">
            <a:extLst>
              <a:ext uri="{FF2B5EF4-FFF2-40B4-BE49-F238E27FC236}">
                <a16:creationId xmlns:a16="http://schemas.microsoft.com/office/drawing/2014/main" id="{7BDFB6B2-839E-42F5-B582-8B4C2EA92F7D}"/>
              </a:ext>
            </a:extLst>
          </p:cNvPr>
          <p:cNvSpPr/>
          <p:nvPr/>
        </p:nvSpPr>
        <p:spPr>
          <a:xfrm>
            <a:off x="5869579" y="2348766"/>
            <a:ext cx="2272936" cy="1959428"/>
          </a:xfrm>
          <a:prstGeom prst="hexagon">
            <a:avLst/>
          </a:prstGeom>
          <a:gradFill flip="none" rotWithShape="1">
            <a:gsLst>
              <a:gs pos="9000">
                <a:schemeClr val="bg2">
                  <a:lumMod val="25000"/>
                </a:schemeClr>
              </a:gs>
              <a:gs pos="59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&amp; SPACE</a:t>
            </a:r>
          </a:p>
        </p:txBody>
      </p:sp>
      <p:sp>
        <p:nvSpPr>
          <p:cNvPr id="14" name="Hexagon 13">
            <a:extLst>
              <a:ext uri="{FF2B5EF4-FFF2-40B4-BE49-F238E27FC236}">
                <a16:creationId xmlns:a16="http://schemas.microsoft.com/office/drawing/2014/main" id="{D5BDEB04-E033-48D9-8451-B1A1DAAF165A}"/>
              </a:ext>
            </a:extLst>
          </p:cNvPr>
          <p:cNvSpPr/>
          <p:nvPr/>
        </p:nvSpPr>
        <p:spPr>
          <a:xfrm>
            <a:off x="7720151" y="1329476"/>
            <a:ext cx="2272936" cy="1959428"/>
          </a:xfrm>
          <a:prstGeom prst="hexagon">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TRANSPORT</a:t>
            </a:r>
          </a:p>
        </p:txBody>
      </p:sp>
      <p:sp>
        <p:nvSpPr>
          <p:cNvPr id="15" name="Hexagon 14">
            <a:extLst>
              <a:ext uri="{FF2B5EF4-FFF2-40B4-BE49-F238E27FC236}">
                <a16:creationId xmlns:a16="http://schemas.microsoft.com/office/drawing/2014/main" id="{672EFC95-BDBD-4438-831D-77818B79FB12}"/>
              </a:ext>
            </a:extLst>
          </p:cNvPr>
          <p:cNvSpPr/>
          <p:nvPr/>
        </p:nvSpPr>
        <p:spPr>
          <a:xfrm>
            <a:off x="9582942" y="2348766"/>
            <a:ext cx="2272936" cy="1959428"/>
          </a:xfrm>
          <a:prstGeom prst="hexagon">
            <a:avLst/>
          </a:prstGeom>
          <a:gradFill flip="none" rotWithShape="1">
            <a:gsLst>
              <a:gs pos="0">
                <a:srgbClr val="4C216D"/>
              </a:gs>
              <a:gs pos="33000">
                <a:srgbClr val="7030A0"/>
              </a:gs>
              <a:gs pos="100000">
                <a:srgbClr val="D8A5ED"/>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RESOURCES</a:t>
            </a:r>
          </a:p>
        </p:txBody>
      </p:sp>
      <p:sp>
        <p:nvSpPr>
          <p:cNvPr id="16" name="Rectangle 15">
            <a:extLst>
              <a:ext uri="{FF2B5EF4-FFF2-40B4-BE49-F238E27FC236}">
                <a16:creationId xmlns:a16="http://schemas.microsoft.com/office/drawing/2014/main" id="{F9E97079-05D9-472C-B1A2-7C7B64B8FC93}"/>
              </a:ext>
            </a:extLst>
          </p:cNvPr>
          <p:cNvSpPr/>
          <p:nvPr/>
        </p:nvSpPr>
        <p:spPr>
          <a:xfrm>
            <a:off x="841829" y="4703112"/>
            <a:ext cx="10672465" cy="1754326"/>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Bahnschrift SemiBold"/>
                <a:ea typeface="+mn-ea"/>
                <a:cs typeface="+mn-cs"/>
              </a:rPr>
              <a:t>General Needs and Capabilities </a:t>
            </a:r>
            <a:endParaRPr lang="en-US" sz="3600">
              <a:solidFill>
                <a:prstClr val="white"/>
              </a:solidFill>
              <a:latin typeface="Bahnschrift Semi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Bahnschrift SemiBold"/>
                <a:ea typeface="+mn-ea"/>
                <a:cs typeface="+mn-cs"/>
              </a:rPr>
              <a:t>Future Commercial LEO Destinations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sp>
        <p:nvSpPr>
          <p:cNvPr id="3" name="TextBox 2">
            <a:extLst>
              <a:ext uri="{FF2B5EF4-FFF2-40B4-BE49-F238E27FC236}">
                <a16:creationId xmlns:a16="http://schemas.microsoft.com/office/drawing/2014/main" id="{7105E06B-8573-DEEC-FCEF-519A2B85089A}"/>
              </a:ext>
            </a:extLst>
          </p:cNvPr>
          <p:cNvSpPr txBox="1"/>
          <p:nvPr/>
        </p:nvSpPr>
        <p:spPr>
          <a:xfrm>
            <a:off x="4165831" y="6493458"/>
            <a:ext cx="386463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n-ea"/>
                <a:cs typeface="Calibri"/>
              </a:rPr>
              <a:t>Not approved for public release. See cover for full disclaimer.</a:t>
            </a:r>
          </a:p>
        </p:txBody>
      </p:sp>
    </p:spTree>
    <p:extLst>
      <p:ext uri="{BB962C8B-B14F-4D97-AF65-F5344CB8AC3E}">
        <p14:creationId xmlns:p14="http://schemas.microsoft.com/office/powerpoint/2010/main" val="3042803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3424397-027F-4326-B902-0C8B5858F2AC}"/>
              </a:ext>
            </a:extLst>
          </p:cNvPr>
          <p:cNvSpPr/>
          <p:nvPr/>
        </p:nvSpPr>
        <p:spPr>
          <a:xfrm>
            <a:off x="7466783" y="1631218"/>
            <a:ext cx="4601028" cy="4596908"/>
          </a:xfrm>
          <a:prstGeom prst="ellipse">
            <a:avLst/>
          </a:prstGeom>
          <a:blipFill>
            <a:blip r:embed="rId3" cstate="email">
              <a:extLst>
                <a:ext uri="{28A0092B-C50C-407E-A947-70E740481C1C}">
                  <a14:useLocalDpi xmlns:a14="http://schemas.microsoft.com/office/drawing/2010/main"/>
                </a:ext>
              </a:extLst>
            </a:blip>
            <a:stretch>
              <a:fillRect b="1599"/>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428988" y="320675"/>
            <a:ext cx="1298753" cy="58477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C000"/>
                </a:solidFill>
                <a:effectLst/>
                <a:uLnTx/>
                <a:uFillTx/>
                <a:latin typeface="Bahnschrift SemiBold"/>
                <a:ea typeface="+mn-ea"/>
                <a:cs typeface="+mn-cs"/>
              </a:rPr>
              <a:t>CREW</a:t>
            </a:r>
          </a:p>
        </p:txBody>
      </p:sp>
      <p:sp>
        <p:nvSpPr>
          <p:cNvPr id="14" name="Rectangle 13">
            <a:extLst>
              <a:ext uri="{FF2B5EF4-FFF2-40B4-BE49-F238E27FC236}">
                <a16:creationId xmlns:a16="http://schemas.microsoft.com/office/drawing/2014/main" id="{8B0C4BEB-B67B-4F4F-A00D-7A53734EC5A6}"/>
              </a:ext>
            </a:extLst>
          </p:cNvPr>
          <p:cNvSpPr/>
          <p:nvPr/>
        </p:nvSpPr>
        <p:spPr>
          <a:xfrm>
            <a:off x="-164746" y="1175755"/>
            <a:ext cx="8034128" cy="3345531"/>
          </a:xfrm>
          <a:prstGeom prst="rect">
            <a:avLst/>
          </a:prstGeom>
        </p:spPr>
        <p:txBody>
          <a:bodyPr wrap="square" lIns="91440" tIns="45720" rIns="91440" bIns="45720" anchor="t">
            <a:spAutoFit/>
          </a:bodyPr>
          <a:lstStyle/>
          <a:p>
            <a:pPr marL="73977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1" i="0" u="none" strike="noStrike" kern="1200" cap="none" spc="0" normalizeH="0" baseline="0" noProof="0">
                <a:ln>
                  <a:noFill/>
                </a:ln>
                <a:solidFill>
                  <a:srgbClr val="FFC000"/>
                </a:solidFill>
                <a:effectLst/>
                <a:uLnTx/>
                <a:uFillTx/>
                <a:latin typeface="Calibri" panose="020F0502020204030204"/>
                <a:ea typeface="+mn-ea"/>
                <a:cs typeface="+mn-cs"/>
              </a:rPr>
              <a:t>PRE-flight</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 access: </a:t>
            </a:r>
            <a:r>
              <a:rPr kumimoji="0" lang="en-US" sz="2000" b="0" i="1" u="none" strike="noStrike" kern="1200" cap="none" spc="0" normalizeH="0" baseline="0" noProof="0">
                <a:ln>
                  <a:noFill/>
                </a:ln>
                <a:solidFill>
                  <a:prstClr val="white"/>
                </a:solidFill>
                <a:effectLst/>
                <a:uLnTx/>
                <a:uFillTx/>
                <a:latin typeface="Calibri" panose="020F0502020204030204"/>
                <a:ea typeface="+mn-ea"/>
                <a:cs typeface="+mn-cs"/>
              </a:rPr>
              <a:t>L-365 to L-1 (dependent on study)</a:t>
            </a:r>
            <a:endParaRPr kumimoji="0" lang="en-US" sz="2000" b="0" i="1" u="none" strike="noStrike" kern="1200" cap="none" spc="0" normalizeH="0" baseline="0" noProof="0">
              <a:ln>
                <a:noFill/>
              </a:ln>
              <a:solidFill>
                <a:prstClr val="white"/>
              </a:solidFill>
              <a:effectLst/>
              <a:uLnTx/>
              <a:uFillTx/>
              <a:latin typeface="Calibri" panose="020F0502020204030204"/>
              <a:ea typeface="+mn-ea"/>
              <a:cs typeface="Calibri"/>
            </a:endParaRPr>
          </a:p>
          <a:p>
            <a:pPr marL="73977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1" i="0" u="none" strike="noStrike" kern="1200" cap="none" spc="0" normalizeH="0" baseline="0" noProof="0">
                <a:ln>
                  <a:noFill/>
                </a:ln>
                <a:solidFill>
                  <a:srgbClr val="FFC000"/>
                </a:solidFill>
                <a:effectLst/>
                <a:uLnTx/>
                <a:uFillTx/>
                <a:latin typeface="Calibri" panose="020F0502020204030204"/>
                <a:ea typeface="+mn-ea"/>
                <a:cs typeface="+mn-cs"/>
              </a:rPr>
              <a:t>In-flight</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access: </a:t>
            </a:r>
            <a:r>
              <a:rPr kumimoji="0" lang="en-US" sz="2000" b="0" i="1" u="none" strike="noStrike" kern="1200" cap="none" spc="0" normalizeH="0" baseline="0" noProof="0">
                <a:ln>
                  <a:noFill/>
                </a:ln>
                <a:solidFill>
                  <a:prstClr val="white"/>
                </a:solidFill>
                <a:effectLst/>
                <a:uLnTx/>
                <a:uFillTx/>
                <a:latin typeface="Calibri" panose="020F0502020204030204"/>
                <a:ea typeface="+mn-ea"/>
                <a:cs typeface="+mn-cs"/>
              </a:rPr>
              <a:t>Regular access over varying mission durations</a:t>
            </a:r>
          </a:p>
          <a:p>
            <a:pPr marL="1196975"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000" b="0" i="1" u="none" strike="noStrike" kern="1200" cap="none" spc="0" normalizeH="0" baseline="0" noProof="0">
                <a:ln>
                  <a:noFill/>
                </a:ln>
                <a:solidFill>
                  <a:srgbClr val="FFC000">
                    <a:lumMod val="20000"/>
                    <a:lumOff val="80000"/>
                  </a:srgbClr>
                </a:solidFill>
                <a:effectLst/>
                <a:uLnTx/>
                <a:uFillTx/>
                <a:latin typeface="Calibri" panose="020F0502020204030204"/>
                <a:ea typeface="+mn-ea"/>
                <a:cs typeface="+mn-cs"/>
              </a:rPr>
              <a:t>Short (6 wks.), Medium (6 months), &amp; Long (12 months)</a:t>
            </a:r>
          </a:p>
          <a:p>
            <a:pPr marL="1196975"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srgbClr val="FFC000"/>
                </a:solidFill>
                <a:effectLst/>
                <a:uLnTx/>
                <a:uFillTx/>
                <a:latin typeface="Calibri" panose="020F0502020204030204"/>
                <a:ea typeface="+mn-ea"/>
                <a:cs typeface="Calibri"/>
              </a:rPr>
              <a:t>Note:</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a:rPr>
              <a:t> Certain studies require multiple crew – subject &amp; operator</a:t>
            </a:r>
            <a:endParaRPr kumimoji="0" lang="en-US" sz="2000" b="0" i="1" u="none" strike="noStrike" kern="1200" cap="none" spc="0" normalizeH="0" baseline="0" noProof="0">
              <a:ln>
                <a:noFill/>
              </a:ln>
              <a:solidFill>
                <a:srgbClr val="FFC000">
                  <a:lumMod val="20000"/>
                  <a:lumOff val="80000"/>
                </a:srgbClr>
              </a:solidFill>
              <a:effectLst/>
              <a:uLnTx/>
              <a:uFillTx/>
              <a:latin typeface="Calibri" panose="020F0502020204030204"/>
              <a:ea typeface="+mn-ea"/>
              <a:cs typeface="Calibri"/>
            </a:endParaRPr>
          </a:p>
          <a:p>
            <a:pPr marL="73977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1" i="0" u="none" strike="noStrike" kern="1200" cap="none" spc="0" normalizeH="0" baseline="0" noProof="0">
                <a:ln>
                  <a:noFill/>
                </a:ln>
                <a:solidFill>
                  <a:srgbClr val="FFC000"/>
                </a:solidFill>
                <a:effectLst/>
                <a:uLnTx/>
                <a:uFillTx/>
                <a:latin typeface="Calibri" panose="020F0502020204030204"/>
                <a:ea typeface="+mn-ea"/>
                <a:cs typeface="+mn-cs"/>
              </a:rPr>
              <a:t>POST-flight</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a:ln>
                  <a:noFill/>
                </a:ln>
                <a:solidFill>
                  <a:srgbClr val="FFFFFF"/>
                </a:solidFill>
                <a:effectLst/>
                <a:uLnTx/>
                <a:uFillTx/>
                <a:latin typeface="Calibri" panose="020F0502020204030204"/>
                <a:ea typeface="+mn-ea"/>
                <a:cs typeface="+mn-cs"/>
              </a:rPr>
              <a:t>access: </a:t>
            </a:r>
            <a:r>
              <a:rPr kumimoji="0" lang="en-US" sz="2000" b="0" i="1" u="none" strike="noStrike" kern="1200" cap="none" spc="0" normalizeH="0" baseline="0" noProof="0">
                <a:ln>
                  <a:noFill/>
                </a:ln>
                <a:solidFill>
                  <a:srgbClr val="FFFFFF"/>
                </a:solidFill>
                <a:effectLst/>
                <a:uLnTx/>
                <a:uFillTx/>
                <a:latin typeface="Calibri" panose="020F0502020204030204"/>
                <a:ea typeface="+mn-ea"/>
                <a:cs typeface="+mn-cs"/>
              </a:rPr>
              <a:t>R+0 </a:t>
            </a:r>
            <a:r>
              <a:rPr kumimoji="0" lang="en-US" sz="2000" b="0" i="1" u="none" strike="noStrike" kern="1200" cap="none" spc="0" normalizeH="0" baseline="0" noProof="0">
                <a:ln>
                  <a:noFill/>
                </a:ln>
                <a:solidFill>
                  <a:prstClr val="white"/>
                </a:solidFill>
                <a:effectLst/>
                <a:uLnTx/>
                <a:uFillTx/>
                <a:latin typeface="Calibri" panose="020F0502020204030204"/>
                <a:ea typeface="+mn-ea"/>
                <a:cs typeface="+mn-cs"/>
              </a:rPr>
              <a:t>(</a:t>
            </a:r>
            <a:r>
              <a:rPr kumimoji="0" lang="en-US" sz="2000" b="0" i="1" u="none" strike="noStrike" kern="1200" cap="none" spc="0" normalizeH="0" baseline="0" noProof="0">
                <a:ln>
                  <a:noFill/>
                </a:ln>
                <a:solidFill>
                  <a:prstClr val="white"/>
                </a:solidFill>
                <a:effectLst/>
                <a:uLnTx/>
                <a:uFillTx/>
                <a:latin typeface="Calibri" panose="020F0502020204030204"/>
                <a:ea typeface="+mn-ea"/>
                <a:cs typeface="Calibri"/>
              </a:rPr>
              <a:t>At rally airport and JSC)</a:t>
            </a:r>
            <a:r>
              <a:rPr kumimoji="0" lang="en-US" sz="2000" b="0" i="1"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000" b="0" i="1" u="none" strike="noStrike" kern="1200" cap="none" spc="0" normalizeH="0" baseline="0" noProof="0">
                <a:ln>
                  <a:noFill/>
                </a:ln>
                <a:solidFill>
                  <a:srgbClr val="FFFFFF"/>
                </a:solidFill>
                <a:effectLst/>
                <a:uLnTx/>
                <a:uFillTx/>
                <a:latin typeface="Calibri" panose="020F0502020204030204"/>
                <a:ea typeface="+mn-ea"/>
                <a:cs typeface="+mn-cs"/>
              </a:rPr>
              <a:t>to R+10, and R+180 and R+365 (dependent on study)</a:t>
            </a:r>
            <a:endParaRPr kumimoji="0" lang="en-US" sz="2000" b="0" i="1" u="none" strike="noStrike" kern="1200" cap="none" spc="0" normalizeH="0" baseline="0" noProof="0">
              <a:ln>
                <a:noFill/>
              </a:ln>
              <a:solidFill>
                <a:srgbClr val="FFFFFF"/>
              </a:solidFill>
              <a:effectLst/>
              <a:uLnTx/>
              <a:uFillTx/>
              <a:latin typeface="Calibri" panose="020F0502020204030204"/>
              <a:ea typeface="+mn-ea"/>
              <a:cs typeface="Calibri"/>
            </a:endParaRPr>
          </a:p>
          <a:p>
            <a:pPr marL="73977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1" i="0" u="none" strike="noStrike" kern="1200" cap="none" spc="0" normalizeH="0" baseline="0" noProof="0">
                <a:ln>
                  <a:noFill/>
                </a:ln>
                <a:solidFill>
                  <a:srgbClr val="FFC000"/>
                </a:solidFill>
                <a:effectLst/>
                <a:uLnTx/>
                <a:uFillTx/>
                <a:latin typeface="Calibri" panose="020F0502020204030204"/>
                <a:ea typeface="+mn-ea"/>
                <a:cs typeface="Calibri"/>
              </a:rPr>
              <a:t>Crew Need Projection: </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48 crewmembers assuming 8 crew/yr. - 6 years</a:t>
            </a:r>
          </a:p>
          <a:p>
            <a:pPr marL="1196975"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Assumption for 2030-2036 and only to complete </a:t>
            </a:r>
            <a:r>
              <a:rPr kumimoji="0" lang="en-US" sz="1800" b="1" i="1" u="sng" strike="noStrike" kern="1200" cap="none" spc="0" normalizeH="0" baseline="0" noProof="0">
                <a:ln>
                  <a:noFill/>
                </a:ln>
                <a:solidFill>
                  <a:srgbClr val="FFC000">
                    <a:lumMod val="40000"/>
                    <a:lumOff val="60000"/>
                  </a:srgbClr>
                </a:solidFill>
                <a:effectLst/>
                <a:uLnTx/>
                <a:uFillTx/>
                <a:latin typeface="Calibri" panose="020F0502020204030204"/>
                <a:ea typeface="+mn-ea"/>
                <a:cs typeface="Calibri"/>
              </a:rPr>
              <a:t>current work</a:t>
            </a:r>
          </a:p>
          <a:p>
            <a:pPr marL="1196975"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Uncertain of req’s for future HRP studies and SCLT activities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cxnSp>
        <p:nvCxnSpPr>
          <p:cNvPr id="15" name="Straight Connector 14">
            <a:extLst>
              <a:ext uri="{FF2B5EF4-FFF2-40B4-BE49-F238E27FC236}">
                <a16:creationId xmlns:a16="http://schemas.microsoft.com/office/drawing/2014/main" id="{4B203EE4-875F-4AD3-B21D-8BE7D3FA0D7E}"/>
              </a:ext>
            </a:extLst>
          </p:cNvPr>
          <p:cNvCxnSpPr>
            <a:cxnSpLocks/>
          </p:cNvCxnSpPr>
          <p:nvPr/>
        </p:nvCxnSpPr>
        <p:spPr>
          <a:xfrm>
            <a:off x="314409" y="4035252"/>
            <a:ext cx="6449248"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1E14ABDB-B80F-4C0A-8436-AD086F886A42}"/>
              </a:ext>
            </a:extLst>
          </p:cNvPr>
          <p:cNvSpPr/>
          <p:nvPr/>
        </p:nvSpPr>
        <p:spPr>
          <a:xfrm>
            <a:off x="-791207" y="5462707"/>
            <a:ext cx="8884009" cy="646331"/>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Bahnschrift SemiBold"/>
                <a:ea typeface="+mn-ea"/>
                <a:cs typeface="+mn-cs"/>
              </a:rPr>
              <a:t>Example </a:t>
            </a:r>
            <a:r>
              <a:rPr kumimoji="0" lang="en-US" sz="1800" b="0" i="0" u="none" strike="noStrike" kern="1200" cap="none" spc="0" normalizeH="0" baseline="0" noProof="0">
                <a:ln>
                  <a:noFill/>
                </a:ln>
                <a:solidFill>
                  <a:srgbClr val="FFC000"/>
                </a:solidFill>
                <a:effectLst/>
                <a:uLnTx/>
                <a:uFillTx/>
                <a:latin typeface="Bahnschrift SemiBold"/>
                <a:ea typeface="+mn-ea"/>
                <a:cs typeface="+mn-cs"/>
              </a:rPr>
              <a:t>Individual</a:t>
            </a:r>
            <a:r>
              <a:rPr kumimoji="0" lang="en-US" sz="1800" b="0" i="0" u="none" strike="noStrike" kern="1200" cap="none" spc="0" normalizeH="0" baseline="0" noProof="0">
                <a:ln>
                  <a:noFill/>
                </a:ln>
                <a:solidFill>
                  <a:prstClr val="white"/>
                </a:solidFill>
                <a:effectLst/>
                <a:uLnTx/>
                <a:uFillTx/>
                <a:latin typeface="Bahnschrift SemiBold"/>
                <a:ea typeface="+mn-ea"/>
                <a:cs typeface="+mn-cs"/>
              </a:rPr>
              <a:t> Crew Time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000"/>
                </a:solidFill>
                <a:effectLst/>
                <a:uLnTx/>
                <a:uFillTx/>
                <a:latin typeface="Bahnschrift SemiBold"/>
                <a:ea typeface="+mn-ea"/>
                <a:cs typeface="+mn-cs"/>
              </a:rPr>
              <a:t>C</a:t>
            </a:r>
            <a:r>
              <a:rPr kumimoji="0" lang="en-US" sz="1800" b="0" i="0" u="none" strike="noStrike" kern="1200" cap="none" spc="0" normalizeH="0" baseline="0" noProof="0" err="1">
                <a:ln>
                  <a:noFill/>
                </a:ln>
                <a:solidFill>
                  <a:srgbClr val="FFC000"/>
                </a:solidFill>
                <a:effectLst/>
                <a:uLnTx/>
                <a:uFillTx/>
                <a:latin typeface="Bahnschrift SemiBold"/>
                <a:ea typeface="+mn-ea"/>
                <a:cs typeface="+mn-cs"/>
              </a:rPr>
              <a:t>omprehensive</a:t>
            </a:r>
            <a:r>
              <a:rPr kumimoji="0" lang="en-US" sz="1800" b="0" i="0" u="none" strike="noStrike" kern="1200" cap="none" spc="0" normalizeH="0" baseline="0" noProof="0">
                <a:ln>
                  <a:noFill/>
                </a:ln>
                <a:solidFill>
                  <a:srgbClr val="FFC000"/>
                </a:solidFill>
                <a:effectLst/>
                <a:uLnTx/>
                <a:uFillTx/>
                <a:latin typeface="Bahnschrift SemiBold"/>
                <a:ea typeface="+mn-ea"/>
                <a:cs typeface="+mn-cs"/>
              </a:rPr>
              <a:t> </a:t>
            </a:r>
            <a:r>
              <a:rPr kumimoji="0" lang="en-US" sz="1800" b="0" i="0" u="none" strike="noStrike" kern="1200" cap="none" spc="0" normalizeH="0" baseline="0" noProof="0">
                <a:ln>
                  <a:noFill/>
                </a:ln>
                <a:solidFill>
                  <a:prstClr val="white"/>
                </a:solidFill>
                <a:effectLst/>
                <a:uLnTx/>
                <a:uFillTx/>
                <a:latin typeface="Bahnschrift SemiBold"/>
                <a:ea typeface="+mn-ea"/>
                <a:cs typeface="+mn-cs"/>
              </a:rPr>
              <a:t>human research complement</a:t>
            </a:r>
          </a:p>
        </p:txBody>
      </p:sp>
      <p:graphicFrame>
        <p:nvGraphicFramePr>
          <p:cNvPr id="2" name="Table 2">
            <a:extLst>
              <a:ext uri="{FF2B5EF4-FFF2-40B4-BE49-F238E27FC236}">
                <a16:creationId xmlns:a16="http://schemas.microsoft.com/office/drawing/2014/main" id="{E2F6F38B-9C1D-4E3F-8E6A-E6C339B089AF}"/>
              </a:ext>
            </a:extLst>
          </p:cNvPr>
          <p:cNvGraphicFramePr>
            <a:graphicFrameLocks noGrp="1"/>
          </p:cNvGraphicFramePr>
          <p:nvPr/>
        </p:nvGraphicFramePr>
        <p:xfrm>
          <a:off x="831500" y="6142795"/>
          <a:ext cx="5415065" cy="609600"/>
        </p:xfrm>
        <a:graphic>
          <a:graphicData uri="http://schemas.openxmlformats.org/drawingml/2006/table">
            <a:tbl>
              <a:tblPr firstRow="1" bandRow="1">
                <a:tableStyleId>{775DCB02-9BB8-47FD-8907-85C794F793BA}</a:tableStyleId>
              </a:tblPr>
              <a:tblGrid>
                <a:gridCol w="1665141">
                  <a:extLst>
                    <a:ext uri="{9D8B030D-6E8A-4147-A177-3AD203B41FA5}">
                      <a16:colId xmlns:a16="http://schemas.microsoft.com/office/drawing/2014/main" val="425323419"/>
                    </a:ext>
                  </a:extLst>
                </a:gridCol>
                <a:gridCol w="2026930">
                  <a:extLst>
                    <a:ext uri="{9D8B030D-6E8A-4147-A177-3AD203B41FA5}">
                      <a16:colId xmlns:a16="http://schemas.microsoft.com/office/drawing/2014/main" val="41605684"/>
                    </a:ext>
                  </a:extLst>
                </a:gridCol>
                <a:gridCol w="1722994">
                  <a:extLst>
                    <a:ext uri="{9D8B030D-6E8A-4147-A177-3AD203B41FA5}">
                      <a16:colId xmlns:a16="http://schemas.microsoft.com/office/drawing/2014/main" val="101235476"/>
                    </a:ext>
                  </a:extLst>
                </a:gridCol>
              </a:tblGrid>
              <a:tr h="202303">
                <a:tc>
                  <a:txBody>
                    <a:bodyPr/>
                    <a:lstStyle/>
                    <a:p>
                      <a:pPr algn="ctr"/>
                      <a:r>
                        <a:rPr lang="en-US" sz="1400">
                          <a:solidFill>
                            <a:schemeClr val="tx1"/>
                          </a:solidFill>
                        </a:rPr>
                        <a:t>PRE</a:t>
                      </a:r>
                    </a:p>
                  </a:txBody>
                  <a:tcPr anchor="ctr"/>
                </a:tc>
                <a:tc>
                  <a:txBody>
                    <a:bodyPr/>
                    <a:lstStyle/>
                    <a:p>
                      <a:pPr algn="ctr"/>
                      <a:r>
                        <a:rPr lang="en-US" sz="1400">
                          <a:solidFill>
                            <a:schemeClr val="tx1"/>
                          </a:solidFill>
                        </a:rPr>
                        <a:t>IN (6-month)</a:t>
                      </a:r>
                    </a:p>
                  </a:txBody>
                  <a:tcPr anchor="ctr"/>
                </a:tc>
                <a:tc>
                  <a:txBody>
                    <a:bodyPr/>
                    <a:lstStyle/>
                    <a:p>
                      <a:pPr algn="ctr"/>
                      <a:r>
                        <a:rPr lang="en-US" sz="1400">
                          <a:solidFill>
                            <a:schemeClr val="tx1"/>
                          </a:solidFill>
                        </a:rPr>
                        <a:t>POST</a:t>
                      </a:r>
                    </a:p>
                  </a:txBody>
                  <a:tcPr anchor="ctr"/>
                </a:tc>
                <a:extLst>
                  <a:ext uri="{0D108BD9-81ED-4DB2-BD59-A6C34878D82A}">
                    <a16:rowId xmlns:a16="http://schemas.microsoft.com/office/drawing/2014/main" val="984386935"/>
                  </a:ext>
                </a:extLst>
              </a:tr>
              <a:tr h="272255">
                <a:tc>
                  <a:txBody>
                    <a:bodyPr/>
                    <a:lstStyle/>
                    <a:p>
                      <a:pPr algn="ctr"/>
                      <a:r>
                        <a:rPr lang="en-US" sz="1400"/>
                        <a:t>71</a:t>
                      </a:r>
                    </a:p>
                  </a:txBody>
                  <a:tcPr anchor="ctr"/>
                </a:tc>
                <a:tc>
                  <a:txBody>
                    <a:bodyPr/>
                    <a:lstStyle/>
                    <a:p>
                      <a:pPr algn="ctr"/>
                      <a:r>
                        <a:rPr lang="en-US" sz="1400"/>
                        <a:t>~115</a:t>
                      </a:r>
                    </a:p>
                  </a:txBody>
                  <a:tcPr anchor="ctr"/>
                </a:tc>
                <a:tc>
                  <a:txBody>
                    <a:bodyPr/>
                    <a:lstStyle/>
                    <a:p>
                      <a:pPr algn="ctr"/>
                      <a:r>
                        <a:rPr lang="en-US" sz="1400"/>
                        <a:t>107</a:t>
                      </a:r>
                    </a:p>
                  </a:txBody>
                  <a:tcPr anchor="ctr"/>
                </a:tc>
                <a:extLst>
                  <a:ext uri="{0D108BD9-81ED-4DB2-BD59-A6C34878D82A}">
                    <a16:rowId xmlns:a16="http://schemas.microsoft.com/office/drawing/2014/main" val="570583812"/>
                  </a:ext>
                </a:extLst>
              </a:tr>
            </a:tbl>
          </a:graphicData>
        </a:graphic>
      </p:graphicFrame>
      <p:sp>
        <p:nvSpPr>
          <p:cNvPr id="4" name="TextBox 3">
            <a:extLst>
              <a:ext uri="{FF2B5EF4-FFF2-40B4-BE49-F238E27FC236}">
                <a16:creationId xmlns:a16="http://schemas.microsoft.com/office/drawing/2014/main" id="{CA594B7F-14BF-42FD-AB3E-0D6F2856F51D}"/>
              </a:ext>
            </a:extLst>
          </p:cNvPr>
          <p:cNvSpPr txBox="1"/>
          <p:nvPr/>
        </p:nvSpPr>
        <p:spPr>
          <a:xfrm>
            <a:off x="-80300" y="4436897"/>
            <a:ext cx="794968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rPr>
              <a:t>Average: 215 hours (data from Inc. 61/62-65)</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rPr>
              <a:t>Max seen: </a:t>
            </a:r>
            <a:r>
              <a:rPr kumimoji="0" lang="en-US" sz="1800" b="1" i="0" u="none" strike="noStrike" kern="1200" cap="none" spc="0" normalizeH="0" baseline="0" noProof="0">
                <a:ln>
                  <a:noFill/>
                </a:ln>
                <a:solidFill>
                  <a:srgbClr val="FFC000"/>
                </a:solidFill>
                <a:effectLst/>
                <a:uLnTx/>
                <a:uFillTx/>
                <a:latin typeface="Calibri" panose="020F0502020204030204"/>
                <a:ea typeface="+mn-ea"/>
                <a:cs typeface="Arial"/>
              </a:rPr>
              <a:t>375 hours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rPr>
              <a:t> </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rPr>
              <a:t>= 47 workdays per 180 days​</a:t>
            </a:r>
            <a:r>
              <a:rPr kumimoji="0" lang="en-US" sz="1800" b="1" i="0" u="none" strike="noStrike" kern="1200" cap="none" spc="0" normalizeH="0" baseline="0" noProof="0">
                <a:ln>
                  <a:noFill/>
                </a:ln>
                <a:solidFill>
                  <a:srgbClr val="FFC000"/>
                </a:solidFill>
                <a:effectLst/>
                <a:uLnTx/>
                <a:uFillTx/>
                <a:latin typeface="Calibri" panose="020F0502020204030204"/>
                <a:ea typeface="+mn-ea"/>
                <a:cs typeface="Arial"/>
              </a:rPr>
              <a:t> </a:t>
            </a:r>
          </a:p>
          <a:p>
            <a:pPr marL="914400" marR="0" lvl="2" indent="0" algn="l" defTabSz="914400" rtl="0" eaLnBrk="1" fontAlgn="auto" latinLnBrk="0" hangingPunct="1">
              <a:lnSpc>
                <a:spcPct val="100000"/>
              </a:lnSpc>
              <a:spcBef>
                <a:spcPts val="0"/>
              </a:spcBef>
              <a:spcAft>
                <a:spcPts val="0"/>
              </a:spcAft>
              <a:buClrTx/>
              <a:buSzTx/>
              <a:buFontTx/>
              <a:buChar char="•"/>
              <a:tabLst/>
              <a:defRPr/>
            </a:pPr>
            <a:r>
              <a:rPr kumimoji="0" lang="en-US" sz="1800" b="1" i="0" u="none" strike="noStrike" kern="1200" cap="none" spc="0" normalizeH="0" baseline="0" noProof="0">
                <a:ln>
                  <a:noFill/>
                </a:ln>
                <a:solidFill>
                  <a:srgbClr val="FFC000"/>
                </a:solidFill>
                <a:effectLst/>
                <a:uLnTx/>
                <a:uFillTx/>
                <a:latin typeface="Calibri" panose="020F0502020204030204"/>
                <a:ea typeface="+mn-ea"/>
                <a:cs typeface="Arial"/>
              </a:rPr>
              <a:t>Does not include participation in all research</a:t>
            </a:r>
          </a:p>
        </p:txBody>
      </p:sp>
      <p:sp>
        <p:nvSpPr>
          <p:cNvPr id="3" name="TextBox 2">
            <a:extLst>
              <a:ext uri="{FF2B5EF4-FFF2-40B4-BE49-F238E27FC236}">
                <a16:creationId xmlns:a16="http://schemas.microsoft.com/office/drawing/2014/main" id="{E98044F6-51AB-4F0F-BD7A-1C3573EFBD2A}"/>
              </a:ext>
            </a:extLst>
          </p:cNvPr>
          <p:cNvSpPr txBox="1"/>
          <p:nvPr/>
        </p:nvSpPr>
        <p:spPr>
          <a:xfrm>
            <a:off x="5265146" y="24946"/>
            <a:ext cx="671349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Access to flight human subjects with appropriate qualifications.</a:t>
            </a: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Multiple crew durations available to provide insight into human adaption over time and similar durations for a human Mars mission. </a:t>
            </a: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Research and Operations Integration support for human health Utilization on CLD’s will be available</a:t>
            </a: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5" name="Rectangle 4">
            <a:extLst>
              <a:ext uri="{FF2B5EF4-FFF2-40B4-BE49-F238E27FC236}">
                <a16:creationId xmlns:a16="http://schemas.microsoft.com/office/drawing/2014/main" id="{0DF4687D-E0BF-4176-B8A5-2CEA0AD1737E}"/>
              </a:ext>
            </a:extLst>
          </p:cNvPr>
          <p:cNvSpPr/>
          <p:nvPr/>
        </p:nvSpPr>
        <p:spPr>
          <a:xfrm>
            <a:off x="4036152" y="257175"/>
            <a:ext cx="1383712" cy="584775"/>
          </a:xfrm>
          <a:prstGeom prst="rect">
            <a:avLst/>
          </a:prstGeom>
        </p:spPr>
        <p:txBody>
          <a:bodyPr wrap="non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C000"/>
                </a:solidFill>
                <a:effectLst/>
                <a:uLnTx/>
                <a:uFillTx/>
                <a:latin typeface="Bahnschrift SemiBold"/>
                <a:ea typeface="+mn-ea"/>
                <a:cs typeface="+mn-cs"/>
              </a:rPr>
              <a:t>Related</a:t>
            </a:r>
            <a:endParaRPr kumimoji="0" lang="en-US" sz="1600" b="0" i="0" u="none" strike="noStrike" kern="1200" cap="none" spc="0" normalizeH="0" baseline="0" noProof="0">
              <a:ln>
                <a:noFill/>
              </a:ln>
              <a:solidFill>
                <a:srgbClr val="FFC000"/>
              </a:solidFill>
              <a:effectLst/>
              <a:uLnTx/>
              <a:uFillTx/>
              <a:latin typeface="Calibri" panose="020F0502020204030204"/>
              <a:ea typeface="+mn-ea"/>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C000"/>
                </a:solidFill>
                <a:effectLst/>
                <a:uLnTx/>
                <a:uFillTx/>
                <a:latin typeface="Bahnschrift SemiBold"/>
                <a:ea typeface="+mn-ea"/>
                <a:cs typeface="+mn-cs"/>
              </a:rPr>
              <a:t>Assumptions</a:t>
            </a:r>
            <a:endParaRPr kumimoji="0" lang="en-US" sz="1600" b="0" i="0" u="none" strike="noStrike" kern="1200" cap="none" spc="0" normalizeH="0" baseline="0" noProof="0">
              <a:ln>
                <a:noFill/>
              </a:ln>
              <a:solidFill>
                <a:srgbClr val="FFC000"/>
              </a:solidFill>
              <a:effectLst/>
              <a:uLnTx/>
              <a:uFillTx/>
              <a:latin typeface="Calibri" panose="020F0502020204030204"/>
              <a:ea typeface="+mn-ea"/>
              <a:cs typeface="Calibri"/>
            </a:endParaRPr>
          </a:p>
        </p:txBody>
      </p:sp>
      <p:cxnSp>
        <p:nvCxnSpPr>
          <p:cNvPr id="6" name="Straight Connector 5">
            <a:extLst>
              <a:ext uri="{FF2B5EF4-FFF2-40B4-BE49-F238E27FC236}">
                <a16:creationId xmlns:a16="http://schemas.microsoft.com/office/drawing/2014/main" id="{A9C1A9F6-9581-40FA-B122-B786966834FA}"/>
              </a:ext>
            </a:extLst>
          </p:cNvPr>
          <p:cNvCxnSpPr>
            <a:cxnSpLocks/>
          </p:cNvCxnSpPr>
          <p:nvPr/>
        </p:nvCxnSpPr>
        <p:spPr>
          <a:xfrm>
            <a:off x="5640470" y="189179"/>
            <a:ext cx="4225" cy="72231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A4FD4A9-3D17-44D6-8A94-2635292D6956}"/>
              </a:ext>
            </a:extLst>
          </p:cNvPr>
          <p:cNvSpPr/>
          <p:nvPr/>
        </p:nvSpPr>
        <p:spPr>
          <a:xfrm>
            <a:off x="124189" y="4117999"/>
            <a:ext cx="7236278" cy="369332"/>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000"/>
                </a:solidFill>
                <a:effectLst/>
                <a:uLnTx/>
                <a:uFillTx/>
                <a:latin typeface="Bahnschrift SemiBold"/>
                <a:ea typeface="+mn-ea"/>
                <a:cs typeface="+mn-cs"/>
              </a:rPr>
              <a:t>In-flight</a:t>
            </a:r>
            <a:r>
              <a:rPr kumimoji="0" lang="en-US" sz="1800" b="0" i="0" u="none" strike="noStrike" kern="1200" cap="none" spc="0" normalizeH="0" baseline="0" noProof="0">
                <a:ln>
                  <a:noFill/>
                </a:ln>
                <a:solidFill>
                  <a:prstClr val="white"/>
                </a:solidFill>
                <a:effectLst/>
                <a:uLnTx/>
                <a:uFillTx/>
                <a:latin typeface="Bahnschrift SemiBold"/>
                <a:ea typeface="+mn-ea"/>
                <a:cs typeface="+mn-cs"/>
              </a:rPr>
              <a:t> Crew Time over 6 months for 4 crew</a:t>
            </a:r>
          </a:p>
        </p:txBody>
      </p:sp>
      <p:cxnSp>
        <p:nvCxnSpPr>
          <p:cNvPr id="18" name="Straight Connector 17">
            <a:extLst>
              <a:ext uri="{FF2B5EF4-FFF2-40B4-BE49-F238E27FC236}">
                <a16:creationId xmlns:a16="http://schemas.microsoft.com/office/drawing/2014/main" id="{A182C818-ACF3-4A74-B96D-DDA124C3BE9B}"/>
              </a:ext>
            </a:extLst>
          </p:cNvPr>
          <p:cNvCxnSpPr>
            <a:cxnSpLocks/>
          </p:cNvCxnSpPr>
          <p:nvPr/>
        </p:nvCxnSpPr>
        <p:spPr>
          <a:xfrm flipV="1">
            <a:off x="1928127" y="5401134"/>
            <a:ext cx="3221810" cy="14004"/>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40219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3424397-027F-4326-B902-0C8B5858F2AC}"/>
              </a:ext>
            </a:extLst>
          </p:cNvPr>
          <p:cNvSpPr/>
          <p:nvPr/>
        </p:nvSpPr>
        <p:spPr>
          <a:xfrm>
            <a:off x="314409" y="1561900"/>
            <a:ext cx="4491704" cy="4491704"/>
          </a:xfrm>
          <a:prstGeom prst="ellipse">
            <a:avLst/>
          </a:prstGeom>
          <a:blipFill>
            <a:blip r:embed="rId3"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486696" y="320675"/>
            <a:ext cx="1183337" cy="58477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4472C4"/>
                </a:solidFill>
                <a:effectLst/>
                <a:uLnTx/>
                <a:uFillTx/>
                <a:latin typeface="Bahnschrift SemiBold"/>
                <a:ea typeface="+mn-ea"/>
                <a:cs typeface="+mn-cs"/>
              </a:rPr>
              <a:t>DATA</a:t>
            </a:r>
          </a:p>
        </p:txBody>
      </p:sp>
      <p:sp>
        <p:nvSpPr>
          <p:cNvPr id="10" name="Rectangle 9">
            <a:extLst>
              <a:ext uri="{FF2B5EF4-FFF2-40B4-BE49-F238E27FC236}">
                <a16:creationId xmlns:a16="http://schemas.microsoft.com/office/drawing/2014/main" id="{EE0E5AD0-07CB-47E1-A8FB-24A06D23B3F0}"/>
              </a:ext>
            </a:extLst>
          </p:cNvPr>
          <p:cNvSpPr/>
          <p:nvPr/>
        </p:nvSpPr>
        <p:spPr>
          <a:xfrm>
            <a:off x="4947059" y="1128468"/>
            <a:ext cx="7122276" cy="6469463"/>
          </a:xfrm>
          <a:prstGeom prst="rect">
            <a:avLst/>
          </a:prstGeom>
        </p:spPr>
        <p:txBody>
          <a:bodyPr wrap="square" lIns="91440" tIns="45720" rIns="91440" bIns="45720" anchor="t">
            <a:spAutoFit/>
          </a:bodyPr>
          <a:lstStyle/>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4472C4"/>
                </a:solidFill>
                <a:effectLst/>
                <a:uLnTx/>
                <a:uFillTx/>
                <a:latin typeface="Calibri" panose="020F0502020204030204"/>
                <a:ea typeface="+mn-ea"/>
                <a:cs typeface="+mn-cs"/>
              </a:rPr>
              <a:t>Data Storage, Analysis, &amp; Distribution</a:t>
            </a:r>
            <a:endParaRPr kumimoji="0" lang="en-US" sz="2000" b="1" i="0" u="none" strike="noStrike" kern="1200" cap="none" spc="0" normalizeH="0" baseline="0" noProof="0">
              <a:ln>
                <a:noFill/>
              </a:ln>
              <a:solidFill>
                <a:srgbClr val="4472C4"/>
              </a:solidFill>
              <a:effectLst/>
              <a:uLnTx/>
              <a:uFillTx/>
              <a:latin typeface="Calibri" panose="020F0502020204030204"/>
              <a:ea typeface="+mn-ea"/>
              <a:cs typeface="Calibri"/>
            </a:endParaRPr>
          </a:p>
          <a:p>
            <a:pPr marL="857250" marR="0" lvl="1"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Tiered Command &amp; Data Handling structure that interfaces with sensors and effectors.</a:t>
            </a:r>
          </a:p>
          <a:p>
            <a:pPr marL="1314450" marR="0" lvl="2"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Implement medical Integrated Data Architecture (IDA – see backup), and cloud storage for multiuser access</a:t>
            </a:r>
          </a:p>
          <a:p>
            <a:pPr marL="857250" marR="0" lvl="1"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Access to laptops with dedicated research software</a:t>
            </a:r>
          </a:p>
          <a:p>
            <a:pPr marL="857250" marR="0" lvl="1"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Real-time secure transfer (ex: Ultrasound images)</a:t>
            </a:r>
          </a:p>
          <a:p>
            <a:pPr marL="1314450" marR="0" lvl="2"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Encryption option for sensitive data</a:t>
            </a:r>
          </a:p>
          <a:p>
            <a:pPr marL="857250" marR="0" lvl="1"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File and software upload capability</a:t>
            </a:r>
          </a:p>
          <a:p>
            <a:pPr marL="857250" marR="0" lvl="1" indent="-342900" algn="l" defTabSz="914400" rtl="0" eaLnBrk="1" fontAlgn="auto" latinLnBrk="0" hangingPunct="1">
              <a:lnSpc>
                <a:spcPct val="90000"/>
              </a:lnSpc>
              <a:spcBef>
                <a:spcPts val="0"/>
              </a:spcBef>
              <a:spcAft>
                <a:spcPts val="60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Downlink: 100 MB avg,  ~1GB file size max</a:t>
            </a:r>
            <a:endParaRPr kumimoji="0" lang="en-US" sz="1800" b="1" i="0" u="none" strike="noStrike" kern="1200" cap="none" spc="0" normalizeH="0" baseline="0" noProof="0">
              <a:ln>
                <a:noFill/>
              </a:ln>
              <a:solidFill>
                <a:prstClr val="white"/>
              </a:solidFill>
              <a:effectLst/>
              <a:highlight>
                <a:srgbClr val="800000"/>
              </a:highlight>
              <a:uLnTx/>
              <a:uFillTx/>
              <a:latin typeface="Calibri" panose="020F0502020204030204"/>
              <a:ea typeface="+mn-ea"/>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4472C4"/>
                </a:solidFill>
                <a:effectLst/>
                <a:uLnTx/>
                <a:uFillTx/>
                <a:latin typeface="Calibri" panose="020F0502020204030204"/>
                <a:ea typeface="+mn-ea"/>
                <a:cs typeface="+mn-cs"/>
              </a:rPr>
              <a:t>Suite of Imaging, Diagnostic Laboratory Equipment </a:t>
            </a:r>
            <a:endParaRPr kumimoji="0" lang="en-US" sz="2000" b="1" i="0" u="none" strike="noStrike" kern="1200" cap="none" spc="0" normalizeH="0" baseline="0" noProof="0">
              <a:ln>
                <a:noFill/>
              </a:ln>
              <a:solidFill>
                <a:srgbClr val="4472C4"/>
              </a:solidFill>
              <a:effectLst/>
              <a:uLnTx/>
              <a:uFillTx/>
              <a:latin typeface="Calibri" panose="020F0502020204030204"/>
              <a:ea typeface="+mn-ea"/>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4472C4"/>
                </a:solidFill>
                <a:effectLst/>
                <a:uLnTx/>
                <a:uFillTx/>
                <a:latin typeface="Calibri" panose="020F0502020204030204"/>
                <a:ea typeface="+mn-ea"/>
                <a:cs typeface="+mn-cs"/>
              </a:rPr>
              <a:t>Negligible Data Transfer Delay for generic ops</a:t>
            </a:r>
            <a:endParaRPr kumimoji="0" lang="en-US" sz="2000" b="1" i="0" u="none" strike="noStrike" kern="1200" cap="none" spc="0" normalizeH="0" baseline="0" noProof="0">
              <a:ln>
                <a:noFill/>
              </a:ln>
              <a:solidFill>
                <a:srgbClr val="4472C4"/>
              </a:solidFill>
              <a:effectLst/>
              <a:uLnTx/>
              <a:uFillTx/>
              <a:latin typeface="Calibri" panose="020F0502020204030204"/>
              <a:ea typeface="+mn-ea"/>
              <a:cs typeface="Calibri"/>
            </a:endParaRPr>
          </a:p>
          <a:p>
            <a:pPr marL="800100" marR="0" lvl="1" indent="-342900" algn="l" defTabSz="914400" rtl="0" eaLnBrk="1" fontAlgn="auto" latinLnBrk="0" hangingPunct="1">
              <a:lnSpc>
                <a:spcPct val="100000"/>
              </a:lnSpc>
              <a:spcBef>
                <a:spcPts val="0"/>
              </a:spcBef>
              <a:spcAft>
                <a:spcPts val="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Implement an “Autonomous Ops” mode that has an adjustable data transfer delay (Ex: 5-20 minutes for Mars simulation)</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800100" marR="0" lvl="1" indent="-342900" algn="l" defTabSz="914400" rtl="0" eaLnBrk="1" fontAlgn="auto" latinLnBrk="0" hangingPunct="1">
              <a:lnSpc>
                <a:spcPct val="100000"/>
              </a:lnSpc>
              <a:spcBef>
                <a:spcPts val="0"/>
              </a:spcBef>
              <a:spcAft>
                <a:spcPts val="0"/>
              </a:spcAft>
              <a:buClrTx/>
              <a:buSzTx/>
              <a:buFont typeface="Courier New" panose="05000000000000000000" pitchFamily="2" charset="2"/>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Adjustable (simulated) data transfer bandwidth</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a:ln>
                <a:noFill/>
              </a:ln>
              <a:solidFill>
                <a:prstClr val="white"/>
              </a:solidFill>
              <a:effectLst/>
              <a:highlight>
                <a:srgbClr val="800000"/>
              </a:highlight>
              <a:uLnTx/>
              <a:uFillTx/>
              <a:latin typeface="Calibri" panose="020F0502020204030204"/>
              <a:ea typeface="+mn-ea"/>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6" name="Rectangle 5">
            <a:extLst>
              <a:ext uri="{FF2B5EF4-FFF2-40B4-BE49-F238E27FC236}">
                <a16:creationId xmlns:a16="http://schemas.microsoft.com/office/drawing/2014/main" id="{1F0B8E8D-0C54-4AEA-8EDF-636F4A6EE7EF}"/>
              </a:ext>
            </a:extLst>
          </p:cNvPr>
          <p:cNvSpPr/>
          <p:nvPr/>
        </p:nvSpPr>
        <p:spPr>
          <a:xfrm>
            <a:off x="4927809" y="6317470"/>
            <a:ext cx="6955762"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~10  (has been as high as 25 studies per increment in the past)</a:t>
            </a:r>
          </a:p>
        </p:txBody>
      </p:sp>
      <p:cxnSp>
        <p:nvCxnSpPr>
          <p:cNvPr id="13" name="Straight Connector 12">
            <a:extLst>
              <a:ext uri="{FF2B5EF4-FFF2-40B4-BE49-F238E27FC236}">
                <a16:creationId xmlns:a16="http://schemas.microsoft.com/office/drawing/2014/main" id="{95888554-EFEE-4056-80F5-F88940484E03}"/>
              </a:ext>
            </a:extLst>
          </p:cNvPr>
          <p:cNvCxnSpPr>
            <a:cxnSpLocks/>
          </p:cNvCxnSpPr>
          <p:nvPr/>
        </p:nvCxnSpPr>
        <p:spPr>
          <a:xfrm>
            <a:off x="5041900" y="5885977"/>
            <a:ext cx="677817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3A483E2-B41E-4728-8881-310F6E180BAF}"/>
              </a:ext>
            </a:extLst>
          </p:cNvPr>
          <p:cNvSpPr/>
          <p:nvPr/>
        </p:nvSpPr>
        <p:spPr>
          <a:xfrm>
            <a:off x="5350736" y="5905951"/>
            <a:ext cx="6026009" cy="46166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Bahnschrift SemiBold"/>
                <a:ea typeface="+mn-ea"/>
                <a:cs typeface="+mn-cs"/>
              </a:rPr>
              <a:t>Average Number of </a:t>
            </a:r>
            <a:r>
              <a:rPr kumimoji="0" lang="en-US" sz="2400" b="0" i="0" u="none" strike="noStrike" kern="1200" cap="none" spc="0" normalizeH="0" baseline="0" noProof="0">
                <a:ln>
                  <a:noFill/>
                </a:ln>
                <a:solidFill>
                  <a:srgbClr val="4472C4"/>
                </a:solidFill>
                <a:effectLst/>
                <a:uLnTx/>
                <a:uFillTx/>
                <a:latin typeface="Bahnschrift SemiBold"/>
                <a:ea typeface="+mn-ea"/>
                <a:cs typeface="+mn-cs"/>
              </a:rPr>
              <a:t>Studies</a:t>
            </a:r>
            <a:r>
              <a:rPr kumimoji="0" lang="en-US" sz="2400" b="0" i="0" u="none" strike="noStrike" kern="1200" cap="none" spc="0" normalizeH="0" baseline="0" noProof="0">
                <a:ln>
                  <a:noFill/>
                </a:ln>
                <a:solidFill>
                  <a:prstClr val="white"/>
                </a:solidFill>
                <a:effectLst/>
                <a:uLnTx/>
                <a:uFillTx/>
                <a:latin typeface="Bahnschrift SemiBold"/>
                <a:ea typeface="+mn-ea"/>
                <a:cs typeface="+mn-cs"/>
              </a:rPr>
              <a:t> per Increment</a:t>
            </a:r>
            <a:endParaRPr kumimoji="0" lang="en-US" sz="24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sp>
        <p:nvSpPr>
          <p:cNvPr id="15" name="Rectangle 14">
            <a:extLst>
              <a:ext uri="{FF2B5EF4-FFF2-40B4-BE49-F238E27FC236}">
                <a16:creationId xmlns:a16="http://schemas.microsoft.com/office/drawing/2014/main" id="{D9F8177C-44AE-47F6-A236-32153B007004}"/>
              </a:ext>
            </a:extLst>
          </p:cNvPr>
          <p:cNvSpPr/>
          <p:nvPr/>
        </p:nvSpPr>
        <p:spPr>
          <a:xfrm>
            <a:off x="4036152" y="257175"/>
            <a:ext cx="1383712" cy="584775"/>
          </a:xfrm>
          <a:prstGeom prst="rect">
            <a:avLst/>
          </a:prstGeom>
        </p:spPr>
        <p:txBody>
          <a:bodyPr wrap="non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Bahnschrift SemiBold"/>
                <a:ea typeface="+mn-ea"/>
                <a:cs typeface="+mn-cs"/>
              </a:rPr>
              <a:t>Related</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Bahnschrift SemiBold"/>
                <a:ea typeface="+mn-ea"/>
                <a:cs typeface="+mn-cs"/>
              </a:rPr>
              <a:t>Assumptions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3" name="TextBox 2">
            <a:extLst>
              <a:ext uri="{FF2B5EF4-FFF2-40B4-BE49-F238E27FC236}">
                <a16:creationId xmlns:a16="http://schemas.microsoft.com/office/drawing/2014/main" id="{BD42EA8A-BDC5-4F06-935C-F2216DF2367C}"/>
              </a:ext>
            </a:extLst>
          </p:cNvPr>
          <p:cNvSpPr txBox="1"/>
          <p:nvPr/>
        </p:nvSpPr>
        <p:spPr>
          <a:xfrm>
            <a:off x="5724525" y="120650"/>
            <a:ext cx="572770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Dedicated stowage volume for HHU payload unique equipment with available resources such as: power, laptop computers with specialized software, and data connections for distribution and transmission.</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Similar type and scope of human research laboratory capabilities as on the ISS, with access to standard biological research laboratory equipment and supplies.</a:t>
            </a: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endParaRPr>
          </a:p>
        </p:txBody>
      </p:sp>
      <p:cxnSp>
        <p:nvCxnSpPr>
          <p:cNvPr id="16" name="Straight Connector 15">
            <a:extLst>
              <a:ext uri="{FF2B5EF4-FFF2-40B4-BE49-F238E27FC236}">
                <a16:creationId xmlns:a16="http://schemas.microsoft.com/office/drawing/2014/main" id="{4DE9B834-96C1-4F5A-B31A-50B2966EF5FC}"/>
              </a:ext>
            </a:extLst>
          </p:cNvPr>
          <p:cNvCxnSpPr>
            <a:cxnSpLocks/>
          </p:cNvCxnSpPr>
          <p:nvPr/>
        </p:nvCxnSpPr>
        <p:spPr>
          <a:xfrm>
            <a:off x="5640470" y="189179"/>
            <a:ext cx="4225" cy="72231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8522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486696" y="320675"/>
            <a:ext cx="1183337" cy="58477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4472C4"/>
                </a:solidFill>
                <a:effectLst/>
                <a:uLnTx/>
                <a:uFillTx/>
                <a:latin typeface="Bahnschrift SemiBold"/>
                <a:ea typeface="+mn-ea"/>
                <a:cs typeface="+mn-cs"/>
              </a:rPr>
              <a:t>DATA</a:t>
            </a:r>
          </a:p>
        </p:txBody>
      </p:sp>
      <p:sp>
        <p:nvSpPr>
          <p:cNvPr id="17" name="Rectangle 16">
            <a:extLst>
              <a:ext uri="{FF2B5EF4-FFF2-40B4-BE49-F238E27FC236}">
                <a16:creationId xmlns:a16="http://schemas.microsoft.com/office/drawing/2014/main" id="{FC1E7C34-4510-417F-B014-DF487638F21E}"/>
              </a:ext>
            </a:extLst>
          </p:cNvPr>
          <p:cNvSpPr/>
          <p:nvPr/>
        </p:nvSpPr>
        <p:spPr>
          <a:xfrm>
            <a:off x="2093377" y="387102"/>
            <a:ext cx="9611927" cy="46166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Bahnschrift SemiBold"/>
                <a:ea typeface="+mn-ea"/>
                <a:cs typeface="+mn-cs"/>
              </a:rPr>
              <a:t>Crew Health &amp; Performance (CHP) Integrated Data Architecture (IDA)</a:t>
            </a:r>
            <a:endParaRPr kumimoji="0" lang="en-US" sz="24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pic>
        <p:nvPicPr>
          <p:cNvPr id="18" name="Picture 17">
            <a:extLst>
              <a:ext uri="{FF2B5EF4-FFF2-40B4-BE49-F238E27FC236}">
                <a16:creationId xmlns:a16="http://schemas.microsoft.com/office/drawing/2014/main" id="{6F711C26-7F8E-44D5-A4EA-134480814A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4548" b="57434"/>
          <a:stretch/>
        </p:blipFill>
        <p:spPr>
          <a:xfrm>
            <a:off x="-9249" y="4750129"/>
            <a:ext cx="3256609" cy="2117937"/>
          </a:xfrm>
          <a:prstGeom prst="rect">
            <a:avLst/>
          </a:prstGeom>
        </p:spPr>
      </p:pic>
      <p:pic>
        <p:nvPicPr>
          <p:cNvPr id="19" name="Picture 18">
            <a:extLst>
              <a:ext uri="{FF2B5EF4-FFF2-40B4-BE49-F238E27FC236}">
                <a16:creationId xmlns:a16="http://schemas.microsoft.com/office/drawing/2014/main" id="{F4CA65AE-1A99-46E2-B61B-5257E974EB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50709" y="5723993"/>
            <a:ext cx="970976" cy="970976"/>
          </a:xfrm>
          <a:prstGeom prst="rect">
            <a:avLst/>
          </a:prstGeom>
        </p:spPr>
      </p:pic>
      <p:pic>
        <p:nvPicPr>
          <p:cNvPr id="20" name="Picture 2" descr="NASA&amp;#39;s Mars Exploration Program">
            <a:extLst>
              <a:ext uri="{FF2B5EF4-FFF2-40B4-BE49-F238E27FC236}">
                <a16:creationId xmlns:a16="http://schemas.microsoft.com/office/drawing/2014/main" id="{A9B0CF4A-E1ED-47EC-B175-F87508B2968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357222" y="5000455"/>
            <a:ext cx="491339" cy="49133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98B63D75-FB90-4085-AD24-31FC4C823F0A}"/>
              </a:ext>
            </a:extLst>
          </p:cNvPr>
          <p:cNvSpPr/>
          <p:nvPr/>
        </p:nvSpPr>
        <p:spPr>
          <a:xfrm>
            <a:off x="146969" y="1692563"/>
            <a:ext cx="11609602" cy="4564326"/>
          </a:xfrm>
          <a:prstGeom prst="rect">
            <a:avLst/>
          </a:prstGeom>
        </p:spPr>
        <p:txBody>
          <a:bodyPr wrap="square" lIns="91440" tIns="45720" rIns="91440" bIns="45720" anchor="t">
            <a:spAutoFit/>
          </a:bodyPr>
          <a:lstStyle/>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a:ln>
                  <a:noFill/>
                </a:ln>
                <a:solidFill>
                  <a:srgbClr val="5B9BD5"/>
                </a:solidFill>
                <a:effectLst/>
                <a:uLnTx/>
                <a:uFillTx/>
                <a:latin typeface="Arial" panose="020B0604020202020204" pitchFamily="34" charset="0"/>
                <a:ea typeface="+mn-ea"/>
                <a:cs typeface="Arial" panose="020B0604020202020204" pitchFamily="34" charset="0"/>
              </a:rPr>
              <a:t>Collecting</a:t>
            </a:r>
            <a:r>
              <a:rPr kumimoji="0" lang="en-US" sz="2000" b="0" i="0" u="none" strike="noStrike" kern="1200" cap="none" spc="0" normalizeH="0" baseline="0" noProof="0">
                <a:ln>
                  <a:noFill/>
                </a:ln>
                <a:solidFill>
                  <a:srgbClr val="5B9BD5"/>
                </a:solidFill>
                <a:effectLst/>
                <a:uLnTx/>
                <a:uFillTx/>
                <a:latin typeface="Arial" panose="020B0604020202020204" pitchFamily="34" charset="0"/>
                <a:ea typeface="+mn-ea"/>
                <a:cs typeface="Arial" panose="020B0604020202020204" pitchFamily="34" charset="0"/>
              </a:rPr>
              <a:t> CHP Data from:</a:t>
            </a:r>
          </a:p>
          <a:p>
            <a:pPr marL="1885950" marR="0" lvl="3" indent="-51435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000" b="0" i="0" u="none" strike="noStrike" kern="1200" cap="none" spc="0" normalizeH="0" baseline="0" noProof="0">
                <a:ln>
                  <a:noFill/>
                </a:ln>
                <a:solidFill>
                  <a:prstClr val="white"/>
                </a:solidFill>
                <a:effectLst/>
                <a:uLnTx/>
                <a:uFillTx/>
                <a:latin typeface="Arial"/>
                <a:ea typeface="+mn-ea"/>
                <a:cs typeface="Arial"/>
              </a:rPr>
              <a:t>…diverse instruments or “sensors” that may mature over time. </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1885950" marR="0" lvl="3" indent="-51435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…other vehicle systems (such as ECLS) and performing data analytics.</a:t>
            </a:r>
          </a:p>
          <a:p>
            <a:pPr marL="1828800" marR="0" lvl="3" indent="-457200" algn="l" defTabSz="914400" rtl="0" eaLnBrk="1" fontAlgn="auto" latinLnBrk="0" hangingPunct="1">
              <a:lnSpc>
                <a:spcPct val="100000"/>
              </a:lnSpc>
              <a:spcBef>
                <a:spcPts val="0"/>
              </a:spcBef>
              <a:spcAft>
                <a:spcPts val="0"/>
              </a:spcAft>
              <a:buClrTx/>
              <a:buSzTx/>
              <a:buFont typeface="+mj-lt"/>
              <a:buAutoNum type="alphaLcPeriod"/>
              <a:tabLst/>
              <a:defRPr/>
            </a:pP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a:ln>
                  <a:noFill/>
                </a:ln>
                <a:solidFill>
                  <a:srgbClr val="5B9BD5"/>
                </a:solidFill>
                <a:effectLst/>
                <a:uLnTx/>
                <a:uFillTx/>
                <a:latin typeface="Arial" panose="020B0604020202020204" pitchFamily="34" charset="0"/>
                <a:ea typeface="+mn-ea"/>
                <a:cs typeface="Arial" panose="020B0604020202020204" pitchFamily="34" charset="0"/>
              </a:rPr>
              <a:t>Managing </a:t>
            </a:r>
            <a:r>
              <a:rPr kumimoji="0" lang="en-US" sz="2000" b="0" i="0" u="none" strike="noStrike" kern="1200" cap="none" spc="0" normalizeH="0" baseline="0" noProof="0">
                <a:ln>
                  <a:noFill/>
                </a:ln>
                <a:solidFill>
                  <a:srgbClr val="5B9BD5"/>
                </a:solidFill>
                <a:effectLst/>
                <a:uLnTx/>
                <a:uFillTx/>
                <a:latin typeface="Arial" panose="020B0604020202020204" pitchFamily="34" charset="0"/>
                <a:ea typeface="+mn-ea"/>
                <a:cs typeface="Arial" panose="020B0604020202020204" pitchFamily="34" charset="0"/>
              </a:rPr>
              <a:t>all data for Crew Health and Performance purposes </a:t>
            </a:r>
          </a:p>
          <a:p>
            <a:pPr marL="1889125" marR="0" lvl="2" indent="-51435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000" b="0" i="0" u="none" strike="noStrike" kern="1200" cap="none" spc="0" normalizeH="0" baseline="0" noProof="0">
                <a:ln>
                  <a:noFill/>
                </a:ln>
                <a:solidFill>
                  <a:prstClr val="white"/>
                </a:solidFill>
                <a:effectLst/>
                <a:uLnTx/>
                <a:uFillTx/>
                <a:latin typeface="Arial"/>
                <a:ea typeface="+mn-ea"/>
                <a:cs typeface="Arial"/>
              </a:rPr>
              <a:t>i.e. vehicle should store, route and combine data appropriately.</a:t>
            </a: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LcPeriod"/>
              <a:tabLst/>
              <a:defRPr/>
            </a:pP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000" b="1" i="0" u="none" strike="noStrike" kern="1200" cap="none" spc="0" normalizeH="0" baseline="0" noProof="0">
                <a:ln>
                  <a:noFill/>
                </a:ln>
                <a:solidFill>
                  <a:srgbClr val="5B9BD5"/>
                </a:solidFill>
                <a:effectLst/>
                <a:uLnTx/>
                <a:uFillTx/>
                <a:latin typeface="Arial" panose="020B0604020202020204" pitchFamily="34" charset="0"/>
                <a:ea typeface="+mn-ea"/>
                <a:cs typeface="Arial" panose="020B0604020202020204" pitchFamily="34" charset="0"/>
              </a:rPr>
              <a:t>Continuity</a:t>
            </a:r>
            <a:r>
              <a:rPr kumimoji="0" lang="en-US" sz="2000" b="0" i="0" u="none" strike="noStrike" kern="1200" cap="none" spc="0" normalizeH="0" baseline="0" noProof="0">
                <a:ln>
                  <a:noFill/>
                </a:ln>
                <a:solidFill>
                  <a:srgbClr val="5B9BD5"/>
                </a:solidFill>
                <a:effectLst/>
                <a:uLnTx/>
                <a:uFillTx/>
                <a:latin typeface="Arial" panose="020B0604020202020204" pitchFamily="34" charset="0"/>
                <a:ea typeface="+mn-ea"/>
                <a:cs typeface="Arial" panose="020B0604020202020204" pitchFamily="34" charset="0"/>
              </a:rPr>
              <a:t> of care for the crew across all mission phases and vehicle thresholds</a:t>
            </a:r>
          </a:p>
          <a:p>
            <a:pPr marL="1889125" marR="0" lvl="2" indent="-51435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2000" b="0" i="0" u="none" strike="noStrike" kern="1200" cap="none" spc="0" normalizeH="0" baseline="0" noProof="0">
                <a:ln>
                  <a:noFill/>
                </a:ln>
                <a:solidFill>
                  <a:prstClr val="white"/>
                </a:solidFill>
                <a:effectLst/>
                <a:uLnTx/>
                <a:uFillTx/>
                <a:latin typeface="Arial"/>
                <a:ea typeface="+mn-ea"/>
                <a:cs typeface="Arial"/>
              </a:rPr>
              <a:t>Make the CHP hardware, software, data, planning and activities as similar as possible to reduce confusion and minimize preflight training.</a:t>
            </a:r>
            <a:endParaRPr kumimoji="0" lang="en-US" sz="2000" b="0" i="0" u="none" strike="noStrike" kern="1200" cap="none" spc="0" normalizeH="0" baseline="0" noProof="0">
              <a:ln>
                <a:noFill/>
              </a:ln>
              <a:solidFill>
                <a:prstClr val="white"/>
              </a:solidFill>
              <a:effectLst/>
              <a:highlight>
                <a:srgbClr val="800000"/>
              </a:highlight>
              <a:uLnTx/>
              <a:uFillTx/>
              <a:latin typeface="Calibri" panose="020F0502020204030204"/>
              <a:ea typeface="+mn-ea"/>
              <a:cs typeface="Calibri"/>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cxnSp>
        <p:nvCxnSpPr>
          <p:cNvPr id="22" name="Straight Connector 21">
            <a:extLst>
              <a:ext uri="{FF2B5EF4-FFF2-40B4-BE49-F238E27FC236}">
                <a16:creationId xmlns:a16="http://schemas.microsoft.com/office/drawing/2014/main" id="{35C3BCA4-3C9B-4E86-ADB0-357020EFF065}"/>
              </a:ext>
            </a:extLst>
          </p:cNvPr>
          <p:cNvCxnSpPr>
            <a:cxnSpLocks/>
          </p:cNvCxnSpPr>
          <p:nvPr/>
        </p:nvCxnSpPr>
        <p:spPr>
          <a:xfrm>
            <a:off x="1875367" y="270305"/>
            <a:ext cx="4225" cy="72231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FDA124C-12E8-4421-8FDE-1C1A4D1E3AA7}"/>
              </a:ext>
            </a:extLst>
          </p:cNvPr>
          <p:cNvSpPr txBox="1"/>
          <p:nvPr/>
        </p:nvSpPr>
        <p:spPr>
          <a:xfrm>
            <a:off x="-9249" y="1254838"/>
            <a:ext cx="6101080" cy="369332"/>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Vehicle design should support…</a:t>
            </a:r>
          </a:p>
        </p:txBody>
      </p:sp>
      <p:pic>
        <p:nvPicPr>
          <p:cNvPr id="24" name="Picture 23">
            <a:extLst>
              <a:ext uri="{FF2B5EF4-FFF2-40B4-BE49-F238E27FC236}">
                <a16:creationId xmlns:a16="http://schemas.microsoft.com/office/drawing/2014/main" id="{ADC20DD5-03E0-40F3-A455-A2E47CBC19E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560001">
            <a:off x="4549979" y="5470024"/>
            <a:ext cx="1963311" cy="1305602"/>
          </a:xfrm>
          <a:prstGeom prst="rect">
            <a:avLst/>
          </a:prstGeom>
        </p:spPr>
      </p:pic>
      <p:cxnSp>
        <p:nvCxnSpPr>
          <p:cNvPr id="26" name="Straight Arrow Connector 25">
            <a:extLst>
              <a:ext uri="{FF2B5EF4-FFF2-40B4-BE49-F238E27FC236}">
                <a16:creationId xmlns:a16="http://schemas.microsoft.com/office/drawing/2014/main" id="{15CADA3C-4C51-49BD-B9B6-F73596080F3D}"/>
              </a:ext>
            </a:extLst>
          </p:cNvPr>
          <p:cNvCxnSpPr/>
          <p:nvPr/>
        </p:nvCxnSpPr>
        <p:spPr>
          <a:xfrm flipH="1">
            <a:off x="2804160" y="5933440"/>
            <a:ext cx="17780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493E108-5A38-437A-ADAA-06216B4F7818}"/>
              </a:ext>
            </a:extLst>
          </p:cNvPr>
          <p:cNvCxnSpPr>
            <a:cxnSpLocks/>
          </p:cNvCxnSpPr>
          <p:nvPr/>
        </p:nvCxnSpPr>
        <p:spPr>
          <a:xfrm>
            <a:off x="2860040" y="6197107"/>
            <a:ext cx="17780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242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3424397-027F-4326-B902-0C8B5858F2AC}"/>
              </a:ext>
            </a:extLst>
          </p:cNvPr>
          <p:cNvSpPr/>
          <p:nvPr/>
        </p:nvSpPr>
        <p:spPr>
          <a:xfrm>
            <a:off x="7242920" y="1480808"/>
            <a:ext cx="4653889" cy="4653889"/>
          </a:xfrm>
          <a:prstGeom prst="ellipse">
            <a:avLst/>
          </a:prstGeom>
          <a:blipFill>
            <a:blip r:embed="rId2"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314409" y="336550"/>
            <a:ext cx="3395481" cy="58477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70AD47"/>
                </a:solidFill>
                <a:effectLst/>
                <a:uLnTx/>
                <a:uFillTx/>
                <a:latin typeface="Bahnschrift SemiBold"/>
                <a:ea typeface="+mn-ea"/>
                <a:cs typeface="+mn-cs"/>
              </a:rPr>
              <a:t>COMMUNICATION</a:t>
            </a:r>
          </a:p>
        </p:txBody>
      </p:sp>
      <p:sp>
        <p:nvSpPr>
          <p:cNvPr id="10" name="Rectangle 9">
            <a:extLst>
              <a:ext uri="{FF2B5EF4-FFF2-40B4-BE49-F238E27FC236}">
                <a16:creationId xmlns:a16="http://schemas.microsoft.com/office/drawing/2014/main" id="{BED34A2C-F44B-4199-9DE9-0865C9AB230D}"/>
              </a:ext>
            </a:extLst>
          </p:cNvPr>
          <p:cNvSpPr/>
          <p:nvPr/>
        </p:nvSpPr>
        <p:spPr>
          <a:xfrm>
            <a:off x="318119" y="1197481"/>
            <a:ext cx="6741389" cy="4118050"/>
          </a:xfrm>
          <a:prstGeom prst="rect">
            <a:avLst/>
          </a:prstGeom>
        </p:spPr>
        <p:txBody>
          <a:bodyPr wrap="square" lIns="91440" tIns="45720" rIns="91440" bIns="45720" anchor="t">
            <a:spAutoFit/>
          </a:bodyPr>
          <a:lstStyle/>
          <a:p>
            <a:pPr marL="342900" marR="0" lvl="0" indent="-285750" algn="l" defTabSz="914400" rtl="0" eaLnBrk="1" fontAlgn="auto" latinLnBrk="0" hangingPunct="1">
              <a:lnSpc>
                <a:spcPct val="90000"/>
              </a:lnSpc>
              <a:spcBef>
                <a:spcPts val="0"/>
              </a:spcBef>
              <a:spcAft>
                <a:spcPts val="600"/>
              </a:spcAft>
              <a:buClrTx/>
              <a:buSzTx/>
              <a:buFont typeface="Wingdings,Sans-Serif" panose="05000000000000000000" pitchFamily="2" charset="2"/>
              <a:buChar char="Ø"/>
              <a:tabLst/>
              <a:defRPr/>
            </a:pPr>
            <a:r>
              <a:rPr kumimoji="0" lang="en-US" sz="2000" b="1" i="0" u="none" strike="noStrike" kern="1200" cap="none" spc="0" normalizeH="0" baseline="0" noProof="0">
                <a:ln>
                  <a:noFill/>
                </a:ln>
                <a:solidFill>
                  <a:srgbClr val="70AD47"/>
                </a:solidFill>
                <a:effectLst/>
                <a:uLnTx/>
                <a:uFillTx/>
                <a:latin typeface="Calibri" panose="020F0502020204030204"/>
                <a:ea typeface="+mn-ea"/>
                <a:cs typeface="Calibri"/>
              </a:rPr>
              <a:t>Audio &amp; Video</a:t>
            </a:r>
            <a:endParaRPr kumimoji="0" lang="en-US" sz="2000" b="0" i="0" u="none" strike="noStrike" kern="1200" cap="none" spc="0" normalizeH="0" baseline="0" noProof="0">
              <a:ln>
                <a:noFill/>
              </a:ln>
              <a:solidFill>
                <a:srgbClr val="70AD47"/>
              </a:solidFill>
              <a:effectLst/>
              <a:uLnTx/>
              <a:uFillTx/>
              <a:latin typeface="Calibri" panose="020F0502020204030204"/>
              <a:ea typeface="+mn-lt"/>
              <a:cs typeface="Calibri" panose="020F0502020204030204"/>
            </a:endParaRPr>
          </a:p>
          <a:p>
            <a:pPr marL="857250" marR="0" lvl="1" indent="-342900" algn="l" defTabSz="914400" rtl="0" eaLnBrk="1" fontAlgn="auto" latinLnBrk="0" hangingPunct="1">
              <a:lnSpc>
                <a:spcPct val="9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Audio and video privatization available for remote guidance and sensitive data</a:t>
            </a:r>
            <a:endParaRPr kumimoji="0" lang="en-US" sz="18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endParaRPr>
          </a:p>
          <a:p>
            <a:pPr marL="857250" marR="0" lvl="1" indent="-342900" algn="l" defTabSz="914400" rtl="0" eaLnBrk="1" fontAlgn="auto" latinLnBrk="0" hangingPunct="1">
              <a:lnSpc>
                <a:spcPct val="90000"/>
              </a:lnSpc>
              <a:spcBef>
                <a:spcPts val="0"/>
              </a:spcBef>
              <a:spcAft>
                <a:spcPts val="60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SD and/or HD Video with recording capability</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70AD47"/>
                </a:solidFill>
                <a:effectLst/>
                <a:uLnTx/>
                <a:uFillTx/>
                <a:latin typeface="Calibri" panose="020F0502020204030204"/>
                <a:ea typeface="+mn-ea"/>
                <a:cs typeface="+mn-cs"/>
              </a:rPr>
              <a:t>On-board Communication</a:t>
            </a:r>
            <a:endParaRPr kumimoji="0" lang="en-US" sz="2000" b="1" i="0" u="none" strike="noStrike" kern="1200" cap="none" spc="0" normalizeH="0" baseline="0" noProof="0">
              <a:ln>
                <a:noFill/>
              </a:ln>
              <a:solidFill>
                <a:srgbClr val="70AD47"/>
              </a:solidFill>
              <a:effectLst/>
              <a:uLnTx/>
              <a:uFillTx/>
              <a:latin typeface="Calibri" panose="020F0502020204030204"/>
              <a:ea typeface="+mn-ea"/>
              <a:cs typeface="Calibri"/>
            </a:endParaRP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Space-to-Space Audio Channels</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70AD47"/>
                </a:solidFill>
                <a:effectLst/>
                <a:uLnTx/>
                <a:uFillTx/>
                <a:latin typeface="Calibri" panose="020F0502020204030204"/>
                <a:ea typeface="+mn-ea"/>
                <a:cs typeface="+mn-cs"/>
              </a:rPr>
              <a:t>Space-to-Ground Communication</a:t>
            </a:r>
            <a:endParaRPr kumimoji="0" lang="en-US" sz="2000" b="1" i="0" u="none" strike="noStrike" kern="1200" cap="none" spc="0" normalizeH="0" baseline="0" noProof="0">
              <a:ln>
                <a:noFill/>
              </a:ln>
              <a:solidFill>
                <a:srgbClr val="70AD47"/>
              </a:solidFill>
              <a:effectLst/>
              <a:uLnTx/>
              <a:uFillTx/>
              <a:latin typeface="Calibri" panose="020F0502020204030204"/>
              <a:ea typeface="+mn-ea"/>
              <a:cs typeface="Calibri"/>
            </a:endParaRP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Space-to-Ground Audio Channels</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70AD47"/>
                </a:solidFill>
                <a:effectLst/>
                <a:uLnTx/>
                <a:uFillTx/>
                <a:latin typeface="Calibri" panose="020F0502020204030204"/>
                <a:ea typeface="+mn-ea"/>
                <a:cs typeface="+mn-cs"/>
              </a:rPr>
              <a:t>Negligible Audio Communication Delay for generic ops</a:t>
            </a:r>
            <a:endParaRPr kumimoji="0" lang="en-US" sz="2000" b="1" i="0" u="none" strike="noStrike" kern="1200" cap="none" spc="0" normalizeH="0" baseline="0" noProof="0">
              <a:ln>
                <a:noFill/>
              </a:ln>
              <a:solidFill>
                <a:srgbClr val="70AD47"/>
              </a:solidFill>
              <a:effectLst/>
              <a:uLnTx/>
              <a:uFillTx/>
              <a:latin typeface="Calibri" panose="020F0502020204030204"/>
              <a:ea typeface="+mn-ea"/>
              <a:cs typeface="Calibri"/>
            </a:endParaRPr>
          </a:p>
          <a:p>
            <a:pPr marL="800100" marR="0" lvl="1" indent="-342900" algn="l" defTabSz="914400" rtl="0" eaLnBrk="1" fontAlgn="auto" latinLnBrk="0" hangingPunct="1">
              <a:lnSpc>
                <a:spcPct val="100000"/>
              </a:lnSpc>
              <a:spcBef>
                <a:spcPts val="0"/>
              </a:spcBef>
              <a:spcAft>
                <a:spcPts val="0"/>
              </a:spcAft>
              <a:buClrTx/>
              <a:buSzTx/>
              <a:buFont typeface="Courier New" panose="05000000000000000000" pitchFamily="2" charset="2"/>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Implement an “Autonomous Ops” mode that has an adjustable communication delay </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1" i="0" u="none" strike="noStrike" kern="1200" cap="none" spc="0" normalizeH="0" baseline="0" noProof="0">
              <a:ln>
                <a:noFill/>
              </a:ln>
              <a:solidFill>
                <a:srgbClr val="70AD47"/>
              </a:solidFill>
              <a:effectLst/>
              <a:uLnTx/>
              <a:uFillTx/>
              <a:latin typeface="Calibri" panose="020F0502020204030204"/>
              <a:ea typeface="+mn-ea"/>
              <a:cs typeface="Calibri"/>
            </a:endParaRPr>
          </a:p>
          <a:p>
            <a:pPr marL="45847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cxnSp>
        <p:nvCxnSpPr>
          <p:cNvPr id="13" name="Straight Connector 12">
            <a:extLst>
              <a:ext uri="{FF2B5EF4-FFF2-40B4-BE49-F238E27FC236}">
                <a16:creationId xmlns:a16="http://schemas.microsoft.com/office/drawing/2014/main" id="{2AC0E02D-E4D8-48C8-BA2A-A2F5219B07BF}"/>
              </a:ext>
            </a:extLst>
          </p:cNvPr>
          <p:cNvCxnSpPr>
            <a:cxnSpLocks/>
          </p:cNvCxnSpPr>
          <p:nvPr/>
        </p:nvCxnSpPr>
        <p:spPr>
          <a:xfrm>
            <a:off x="314299" y="4881801"/>
            <a:ext cx="673964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F8FD921-2B23-42EA-BE9C-CFF6F27CCC6C}"/>
              </a:ext>
            </a:extLst>
          </p:cNvPr>
          <p:cNvSpPr/>
          <p:nvPr/>
        </p:nvSpPr>
        <p:spPr>
          <a:xfrm>
            <a:off x="314299" y="5011808"/>
            <a:ext cx="7066358" cy="46166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Bahnschrift SemiBold"/>
                <a:ea typeface="+mn-ea"/>
                <a:cs typeface="+mn-cs"/>
              </a:rPr>
              <a:t>Example </a:t>
            </a:r>
            <a:r>
              <a:rPr kumimoji="0" lang="en-US" sz="2400" b="0" i="0" u="none" strike="noStrike" kern="1200" cap="none" spc="0" normalizeH="0" baseline="0" noProof="0">
                <a:ln>
                  <a:noFill/>
                </a:ln>
                <a:solidFill>
                  <a:srgbClr val="70AD47"/>
                </a:solidFill>
                <a:effectLst/>
                <a:uLnTx/>
                <a:uFillTx/>
                <a:latin typeface="Bahnschrift SemiBold"/>
                <a:ea typeface="+mn-ea"/>
                <a:cs typeface="+mn-cs"/>
              </a:rPr>
              <a:t>Comm </a:t>
            </a:r>
            <a:r>
              <a:rPr kumimoji="0" lang="en-US" sz="2400" b="0" i="0" u="none" strike="noStrike" kern="1200" cap="none" spc="0" normalizeH="0" baseline="0" noProof="0">
                <a:ln>
                  <a:noFill/>
                </a:ln>
                <a:solidFill>
                  <a:prstClr val="white"/>
                </a:solidFill>
                <a:effectLst/>
                <a:uLnTx/>
                <a:uFillTx/>
                <a:latin typeface="Bahnschrift SemiBold"/>
                <a:ea typeface="+mn-ea"/>
                <a:cs typeface="+mn-cs"/>
              </a:rPr>
              <a:t>Requirements for a single activity</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3" name="Rectangle 2">
            <a:extLst>
              <a:ext uri="{FF2B5EF4-FFF2-40B4-BE49-F238E27FC236}">
                <a16:creationId xmlns:a16="http://schemas.microsoft.com/office/drawing/2014/main" id="{9D3C8417-3FA4-463E-9F8F-B8C17500190D}"/>
              </a:ext>
            </a:extLst>
          </p:cNvPr>
          <p:cNvSpPr/>
          <p:nvPr/>
        </p:nvSpPr>
        <p:spPr>
          <a:xfrm>
            <a:off x="0" y="5508481"/>
            <a:ext cx="6955762" cy="646331"/>
          </a:xfrm>
          <a:prstGeom prst="rect">
            <a:avLst/>
          </a:prstGeom>
        </p:spPr>
        <p:txBody>
          <a:bodyPr wrap="square" lIns="91440" tIns="45720" rIns="91440" bIns="45720" anchor="t">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rPr>
              <a:t>1 dedicated, privatized S/G channel | 2 video downlinks for live experiment HD view and situational awareness SD view of crew</a:t>
            </a:r>
          </a:p>
        </p:txBody>
      </p:sp>
    </p:spTree>
    <p:extLst>
      <p:ext uri="{BB962C8B-B14F-4D97-AF65-F5344CB8AC3E}">
        <p14:creationId xmlns:p14="http://schemas.microsoft.com/office/powerpoint/2010/main" val="3774735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3424397-027F-4326-B902-0C8B5858F2AC}"/>
              </a:ext>
            </a:extLst>
          </p:cNvPr>
          <p:cNvSpPr/>
          <p:nvPr/>
        </p:nvSpPr>
        <p:spPr>
          <a:xfrm>
            <a:off x="314409" y="1822529"/>
            <a:ext cx="4266417" cy="4266417"/>
          </a:xfrm>
          <a:prstGeom prst="ellipse">
            <a:avLst/>
          </a:prstGeom>
          <a:blipFill>
            <a:blip r:embed="rId3" cstate="email">
              <a:extLst>
                <a:ext uri="{28A0092B-C50C-407E-A947-70E740481C1C}">
                  <a14:useLocalDpi xmlns:a14="http://schemas.microsoft.com/office/drawing/2010/main"/>
                </a:ext>
              </a:extLst>
            </a:blip>
            <a:stretch>
              <a:fillRect b="1600"/>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314409" y="297829"/>
            <a:ext cx="3706464" cy="58477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E7E6E6">
                    <a:lumMod val="75000"/>
                  </a:srgbClr>
                </a:solidFill>
                <a:effectLst/>
                <a:uLnTx/>
                <a:uFillTx/>
                <a:latin typeface="Bahnschrift SemiBold"/>
                <a:ea typeface="+mn-ea"/>
                <a:cs typeface="+mn-cs"/>
              </a:rPr>
              <a:t>STORAGE &amp; SPACE</a:t>
            </a:r>
          </a:p>
        </p:txBody>
      </p:sp>
      <p:sp>
        <p:nvSpPr>
          <p:cNvPr id="5" name="Rectangle 4">
            <a:extLst>
              <a:ext uri="{FF2B5EF4-FFF2-40B4-BE49-F238E27FC236}">
                <a16:creationId xmlns:a16="http://schemas.microsoft.com/office/drawing/2014/main" id="{232F8806-1182-420E-B982-6481C158C59F}"/>
              </a:ext>
            </a:extLst>
          </p:cNvPr>
          <p:cNvSpPr/>
          <p:nvPr/>
        </p:nvSpPr>
        <p:spPr>
          <a:xfrm>
            <a:off x="4698166" y="1172273"/>
            <a:ext cx="7245424" cy="4154984"/>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E7E6E6"/>
                </a:solidFill>
                <a:effectLst/>
                <a:uLnTx/>
                <a:uFillTx/>
                <a:latin typeface="Calibri" panose="020F0502020204030204"/>
                <a:ea typeface="+mn-ea"/>
                <a:cs typeface="+mn-cs"/>
              </a:rPr>
              <a:t>Storage :   </a:t>
            </a:r>
            <a:endParaRPr kumimoji="0" lang="en-US" sz="2000" b="1" i="0" u="none" strike="noStrike" kern="1200" cap="none" spc="0" normalizeH="0" baseline="0" noProof="0">
              <a:ln>
                <a:noFill/>
              </a:ln>
              <a:solidFill>
                <a:srgbClr val="E7E6E6"/>
              </a:solidFill>
              <a:effectLst/>
              <a:uLnTx/>
              <a:uFillTx/>
              <a:latin typeface="Calibri" panose="020F0502020204030204"/>
              <a:ea typeface="+mn-ea"/>
              <a:cs typeface="Calibri"/>
            </a:endParaRP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1" i="1" u="none" strike="noStrike" kern="1200" cap="none" spc="0" normalizeH="0" baseline="0" noProof="0">
                <a:ln>
                  <a:noFill/>
                </a:ln>
                <a:solidFill>
                  <a:prstClr val="white"/>
                </a:solidFill>
                <a:effectLst/>
                <a:uLnTx/>
                <a:uFillTx/>
                <a:latin typeface="Calibri" panose="020F0502020204030204"/>
                <a:ea typeface="+mn-ea"/>
                <a:cs typeface="+mn-cs"/>
              </a:rPr>
              <a:t>Note: </a:t>
            </a: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Total storage volume will be dependent on further development of utilization by HRP and SCLT</a:t>
            </a: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Rack-mounted Utilization devices with power, thermal, data interface</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Non-rack mounted payload devices with access to power for recharge of batteries</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Ambient, Refrigerated, Frozen storage for utilization supplies </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12445"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rPr>
              <a:t>Easily accessible and organized pantry of consumable supplies to support blood, saliva, urine, body, and fecal sample collection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E7E6E6"/>
                </a:solidFill>
                <a:effectLst/>
                <a:uLnTx/>
                <a:uFillTx/>
                <a:latin typeface="Calibri" panose="020F0502020204030204"/>
                <a:ea typeface="+mn-ea"/>
                <a:cs typeface="+mn-cs"/>
              </a:rPr>
              <a:t>Free Space :</a:t>
            </a:r>
            <a:endParaRPr kumimoji="0" lang="en-US" sz="2000" b="1" i="0" u="none" strike="noStrike" kern="1200" cap="none" spc="0" normalizeH="0" baseline="0" noProof="0">
              <a:ln>
                <a:noFill/>
              </a:ln>
              <a:solidFill>
                <a:srgbClr val="E7E6E6"/>
              </a:solidFill>
              <a:effectLst/>
              <a:uLnTx/>
              <a:uFillTx/>
              <a:latin typeface="Calibri" panose="020F0502020204030204"/>
              <a:ea typeface="+mn-ea"/>
              <a:cs typeface="Calibri"/>
            </a:endParaRPr>
          </a:p>
          <a:p>
            <a:pPr marL="45847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Space for range-of-motion for human subjects with restraints available</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45847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Rack mounted, powered / thermal locations with open space for working with at least 2 crew</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1270" marR="0" lvl="0" indent="-285750" algn="l" defTabSz="914400" rtl="0" eaLnBrk="1" fontAlgn="auto" latinLnBrk="0" hangingPunct="1">
              <a:lnSpc>
                <a:spcPct val="100000"/>
              </a:lnSpc>
              <a:spcBef>
                <a:spcPts val="0"/>
              </a:spcBef>
              <a:spcAft>
                <a:spcPts val="0"/>
              </a:spcAft>
              <a:buClrTx/>
              <a:buSzTx/>
              <a:buFont typeface="Wingdings" panose="02070309020205020404" pitchFamily="49" charset="0"/>
              <a:buChar char="Ø"/>
              <a:tabLst/>
              <a:defRPr/>
            </a:pPr>
            <a:r>
              <a:rPr kumimoji="0" lang="en-US" sz="2000" b="1" i="0" u="none" strike="noStrike" kern="1200" cap="none" spc="0" normalizeH="0" baseline="0" noProof="0">
                <a:ln>
                  <a:noFill/>
                </a:ln>
                <a:solidFill>
                  <a:srgbClr val="E7E6E6"/>
                </a:solidFill>
                <a:effectLst/>
                <a:uLnTx/>
                <a:uFillTx/>
                <a:latin typeface="Calibri" panose="020F0502020204030204"/>
                <a:ea typeface="+mn-ea"/>
                <a:cs typeface="Calibri" panose="020F0502020204030204"/>
              </a:rPr>
              <a:t>Mars Transit Evaluation:</a:t>
            </a:r>
          </a:p>
          <a:p>
            <a:pPr marL="45847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rPr>
              <a:t>Additional stowage anticipated to be required</a:t>
            </a:r>
          </a:p>
        </p:txBody>
      </p:sp>
      <p:sp>
        <p:nvSpPr>
          <p:cNvPr id="6" name="Rectangle 5">
            <a:extLst>
              <a:ext uri="{FF2B5EF4-FFF2-40B4-BE49-F238E27FC236}">
                <a16:creationId xmlns:a16="http://schemas.microsoft.com/office/drawing/2014/main" id="{3A3E35C5-DCD6-42E0-AA87-D1ED8B9E19DE}"/>
              </a:ext>
            </a:extLst>
          </p:cNvPr>
          <p:cNvSpPr/>
          <p:nvPr/>
        </p:nvSpPr>
        <p:spPr>
          <a:xfrm>
            <a:off x="3087331" y="5903580"/>
            <a:ext cx="4896464"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Avg ambient volume for HRP: </a:t>
            </a:r>
            <a:r>
              <a:rPr kumimoji="0" lang="en-US" sz="1800" b="1" i="0" u="sng" strike="noStrike" kern="1200" cap="none" spc="0" normalizeH="0" baseline="0" noProof="0">
                <a:ln>
                  <a:noFill/>
                </a:ln>
                <a:solidFill>
                  <a:prstClr val="white"/>
                </a:solidFill>
                <a:effectLst/>
                <a:uLnTx/>
                <a:uFillTx/>
                <a:latin typeface="Calibri" panose="020F0502020204030204"/>
                <a:ea typeface="+mn-ea"/>
                <a:cs typeface="+mn-cs"/>
              </a:rPr>
              <a:t>1.7 m^3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a:ea typeface="+mn-ea"/>
                <a:cs typeface="+mn-cs"/>
              </a:rPr>
              <a:t>*Note: Dependent on number of crew, includes stowage for HRF racks 1, 2, &amp; outside rack storage.</a:t>
            </a:r>
          </a:p>
        </p:txBody>
      </p:sp>
      <p:cxnSp>
        <p:nvCxnSpPr>
          <p:cNvPr id="13" name="Straight Connector 12">
            <a:extLst>
              <a:ext uri="{FF2B5EF4-FFF2-40B4-BE49-F238E27FC236}">
                <a16:creationId xmlns:a16="http://schemas.microsoft.com/office/drawing/2014/main" id="{3FF482EB-29EA-482A-8BEE-65AC5A685011}"/>
              </a:ext>
            </a:extLst>
          </p:cNvPr>
          <p:cNvCxnSpPr>
            <a:cxnSpLocks/>
          </p:cNvCxnSpPr>
          <p:nvPr/>
        </p:nvCxnSpPr>
        <p:spPr>
          <a:xfrm>
            <a:off x="4723283" y="5397441"/>
            <a:ext cx="7033642"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B36EE7D-A388-425A-AAA6-92C722DD1EF0}"/>
              </a:ext>
            </a:extLst>
          </p:cNvPr>
          <p:cNvSpPr/>
          <p:nvPr/>
        </p:nvSpPr>
        <p:spPr>
          <a:xfrm>
            <a:off x="5335724" y="5421350"/>
            <a:ext cx="5646284" cy="46166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A5A5A5">
                    <a:lumMod val="40000"/>
                    <a:lumOff val="60000"/>
                  </a:srgbClr>
                </a:solidFill>
                <a:effectLst/>
                <a:uLnTx/>
                <a:uFillTx/>
                <a:latin typeface="Bahnschrift SemiBold"/>
                <a:ea typeface="+mn-ea"/>
                <a:cs typeface="+mn-cs"/>
              </a:rPr>
              <a:t>Inflight Storage</a:t>
            </a:r>
            <a:r>
              <a:rPr kumimoji="0" lang="en-US" sz="2400" b="0" i="0" u="none" strike="noStrike" kern="1200" cap="none" spc="0" normalizeH="0" baseline="0" noProof="0">
                <a:ln>
                  <a:noFill/>
                </a:ln>
                <a:solidFill>
                  <a:srgbClr val="FFFFFF"/>
                </a:solidFill>
                <a:effectLst/>
                <a:uLnTx/>
                <a:uFillTx/>
                <a:latin typeface="Bahnschrift SemiBold"/>
                <a:ea typeface="+mn-ea"/>
                <a:cs typeface="+mn-cs"/>
              </a:rPr>
              <a:t> Utilization </a:t>
            </a:r>
            <a:endParaRPr kumimoji="0" lang="en-US" sz="2400" b="0" i="0" u="none" strike="noStrike" kern="1200" cap="none" spc="0" normalizeH="0" baseline="0" noProof="0">
              <a:ln>
                <a:noFill/>
              </a:ln>
              <a:solidFill>
                <a:srgbClr val="FFFFFF"/>
              </a:solidFill>
              <a:effectLst/>
              <a:uLnTx/>
              <a:uFillTx/>
              <a:latin typeface="Bahnschrift SemiBold" panose="020B0502040204020203" pitchFamily="34" charset="0"/>
              <a:ea typeface="+mn-ea"/>
              <a:cs typeface="+mn-cs"/>
            </a:endParaRPr>
          </a:p>
        </p:txBody>
      </p:sp>
      <p:sp>
        <p:nvSpPr>
          <p:cNvPr id="10" name="Rectangle 9">
            <a:extLst>
              <a:ext uri="{FF2B5EF4-FFF2-40B4-BE49-F238E27FC236}">
                <a16:creationId xmlns:a16="http://schemas.microsoft.com/office/drawing/2014/main" id="{BF3CEC09-57F4-4A57-B45E-A46A36F63E16}"/>
              </a:ext>
            </a:extLst>
          </p:cNvPr>
          <p:cNvSpPr/>
          <p:nvPr/>
        </p:nvSpPr>
        <p:spPr>
          <a:xfrm>
            <a:off x="4112352" y="257946"/>
            <a:ext cx="1383712" cy="584775"/>
          </a:xfrm>
          <a:prstGeom prst="rect">
            <a:avLst/>
          </a:prstGeom>
        </p:spPr>
        <p:txBody>
          <a:bodyPr wrap="non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A5A5A5"/>
                </a:solidFill>
                <a:effectLst/>
                <a:uLnTx/>
                <a:uFillTx/>
                <a:latin typeface="Bahnschrift SemiBold"/>
                <a:ea typeface="+mn-ea"/>
                <a:cs typeface="+mn-cs"/>
              </a:rPr>
              <a:t>Related</a:t>
            </a:r>
            <a:endParaRPr kumimoji="0" lang="en-US" sz="1600" b="0" i="0" u="none" strike="noStrike" kern="1200" cap="none" spc="0" normalizeH="0" baseline="0" noProof="0">
              <a:ln>
                <a:noFill/>
              </a:ln>
              <a:solidFill>
                <a:srgbClr val="A5A5A5"/>
              </a:solidFill>
              <a:effectLst/>
              <a:uLnTx/>
              <a:uFillTx/>
              <a:latin typeface="Calibri" panose="020F0502020204030204"/>
              <a:ea typeface="+mn-ea"/>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A5A5A5"/>
                </a:solidFill>
                <a:effectLst/>
                <a:uLnTx/>
                <a:uFillTx/>
                <a:latin typeface="Bahnschrift SemiBold"/>
                <a:ea typeface="+mn-ea"/>
                <a:cs typeface="+mn-cs"/>
              </a:rPr>
              <a:t>Assumptions</a:t>
            </a:r>
            <a:endParaRPr kumimoji="0" lang="en-US" sz="1600" b="0" i="0" u="none" strike="noStrike" kern="1200" cap="none" spc="0" normalizeH="0" baseline="0" noProof="0">
              <a:ln>
                <a:noFill/>
              </a:ln>
              <a:solidFill>
                <a:srgbClr val="A5A5A5"/>
              </a:solidFill>
              <a:effectLst/>
              <a:uLnTx/>
              <a:uFillTx/>
              <a:latin typeface="Calibri" panose="020F0502020204030204"/>
              <a:ea typeface="+mn-ea"/>
              <a:cs typeface="Calibri"/>
            </a:endParaRPr>
          </a:p>
        </p:txBody>
      </p:sp>
      <p:sp>
        <p:nvSpPr>
          <p:cNvPr id="15" name="TextBox 14">
            <a:extLst>
              <a:ext uri="{FF2B5EF4-FFF2-40B4-BE49-F238E27FC236}">
                <a16:creationId xmlns:a16="http://schemas.microsoft.com/office/drawing/2014/main" id="{048C91B5-8B02-48F8-B13F-1995375A7F02}"/>
              </a:ext>
            </a:extLst>
          </p:cNvPr>
          <p:cNvSpPr txBox="1"/>
          <p:nvPr/>
        </p:nvSpPr>
        <p:spPr>
          <a:xfrm>
            <a:off x="5724525" y="120650"/>
            <a:ext cx="6176452"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ea"/>
                <a:cs typeface="+mn-cs"/>
              </a:rPr>
              <a:t>Similar type and scope of human research laboratory capabilities as on the ISS, with access to standard biological research laboratory equipment and supplies.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ea"/>
                <a:cs typeface="Calibri"/>
              </a:rPr>
              <a:t>Dedicated stowage volume for HHU payload unique equipment with available resources such as: power, laptop computers with specialized software, and data connections for distribution and transmission.</a:t>
            </a:r>
          </a:p>
          <a:p>
            <a:pPr marL="114300" marR="0" lvl="0" indent="174625" algn="l" defTabSz="914400" rtl="0" eaLnBrk="1" fontAlgn="auto" latinLnBrk="0" hangingPunct="1">
              <a:lnSpc>
                <a:spcPct val="100000"/>
              </a:lnSpc>
              <a:spcBef>
                <a:spcPts val="0"/>
              </a:spcBef>
              <a:spcAft>
                <a:spcPts val="0"/>
              </a:spcAft>
              <a:buClrTx/>
              <a:buSzTx/>
              <a:buFont typeface="Arial"/>
              <a:buChar char="•"/>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endParaRPr>
          </a:p>
        </p:txBody>
      </p:sp>
      <p:cxnSp>
        <p:nvCxnSpPr>
          <p:cNvPr id="16" name="Straight Connector 15">
            <a:extLst>
              <a:ext uri="{FF2B5EF4-FFF2-40B4-BE49-F238E27FC236}">
                <a16:creationId xmlns:a16="http://schemas.microsoft.com/office/drawing/2014/main" id="{E17E3526-12CE-4E5E-A9D7-A5DE21005662}"/>
              </a:ext>
            </a:extLst>
          </p:cNvPr>
          <p:cNvCxnSpPr>
            <a:cxnSpLocks/>
          </p:cNvCxnSpPr>
          <p:nvPr/>
        </p:nvCxnSpPr>
        <p:spPr>
          <a:xfrm>
            <a:off x="5640470" y="189179"/>
            <a:ext cx="4225" cy="72231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3575EA9C-F575-408E-911B-ADF02F1A50C9}"/>
              </a:ext>
            </a:extLst>
          </p:cNvPr>
          <p:cNvSpPr/>
          <p:nvPr/>
        </p:nvSpPr>
        <p:spPr>
          <a:xfrm>
            <a:off x="7792066" y="5905545"/>
            <a:ext cx="4478592"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Avg conditioned volume for HRP: </a:t>
            </a:r>
            <a:r>
              <a:rPr kumimoji="0" lang="en-US" sz="1800" b="1" i="0" u="sng" strike="noStrike" kern="1200" cap="none" spc="0" normalizeH="0" baseline="0" noProof="0">
                <a:ln>
                  <a:noFill/>
                </a:ln>
                <a:solidFill>
                  <a:prstClr val="white"/>
                </a:solidFill>
                <a:effectLst/>
                <a:uLnTx/>
                <a:uFillTx/>
                <a:latin typeface="Calibri" panose="020F0502020204030204"/>
                <a:ea typeface="+mn-ea"/>
                <a:cs typeface="+mn-cs"/>
              </a:rPr>
              <a:t>.025 m^3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a:ea typeface="+mn-ea"/>
                <a:cs typeface="+mn-cs"/>
              </a:rPr>
              <a:t>*Note: Avg from 6 months in 2021. Assumes all samples will be returned over 6 months.</a:t>
            </a:r>
          </a:p>
        </p:txBody>
      </p:sp>
      <p:cxnSp>
        <p:nvCxnSpPr>
          <p:cNvPr id="19" name="Straight Connector 18">
            <a:extLst>
              <a:ext uri="{FF2B5EF4-FFF2-40B4-BE49-F238E27FC236}">
                <a16:creationId xmlns:a16="http://schemas.microsoft.com/office/drawing/2014/main" id="{9FF441F5-5315-4927-A9A0-E497005ECD3F}"/>
              </a:ext>
            </a:extLst>
          </p:cNvPr>
          <p:cNvCxnSpPr>
            <a:cxnSpLocks/>
          </p:cNvCxnSpPr>
          <p:nvPr/>
        </p:nvCxnSpPr>
        <p:spPr>
          <a:xfrm>
            <a:off x="7896974" y="5969341"/>
            <a:ext cx="4225" cy="72231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50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3424397-027F-4326-B902-0C8B5858F2AC}"/>
              </a:ext>
            </a:extLst>
          </p:cNvPr>
          <p:cNvSpPr/>
          <p:nvPr/>
        </p:nvSpPr>
        <p:spPr>
          <a:xfrm>
            <a:off x="7490154" y="1674544"/>
            <a:ext cx="4266417" cy="4266417"/>
          </a:xfrm>
          <a:prstGeom prst="ellipse">
            <a:avLst/>
          </a:prstGeom>
          <a:blipFill>
            <a:blip r:embed="rId3"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339651" y="320675"/>
            <a:ext cx="2440092" cy="584775"/>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ED7D31"/>
                </a:solidFill>
                <a:effectLst/>
                <a:uLnTx/>
                <a:uFillTx/>
                <a:latin typeface="Bahnschrift SemiBold"/>
                <a:ea typeface="+mn-ea"/>
                <a:cs typeface="+mn-cs"/>
              </a:rPr>
              <a:t>TRANSPORT</a:t>
            </a:r>
          </a:p>
        </p:txBody>
      </p:sp>
      <p:sp>
        <p:nvSpPr>
          <p:cNvPr id="8" name="Rectangle 7">
            <a:extLst>
              <a:ext uri="{FF2B5EF4-FFF2-40B4-BE49-F238E27FC236}">
                <a16:creationId xmlns:a16="http://schemas.microsoft.com/office/drawing/2014/main" id="{5504EEA2-C782-41FA-9261-664360A0383F}"/>
              </a:ext>
            </a:extLst>
          </p:cNvPr>
          <p:cNvSpPr/>
          <p:nvPr/>
        </p:nvSpPr>
        <p:spPr>
          <a:xfrm>
            <a:off x="339651" y="1284794"/>
            <a:ext cx="7150503" cy="4370427"/>
          </a:xfrm>
          <a:prstGeom prst="rect">
            <a:avLst/>
          </a:prstGeom>
        </p:spPr>
        <p:txBody>
          <a:bodyPr wrap="square" lIns="91440" tIns="45720" rIns="91440" bIns="45720" anchor="t">
            <a:spAutoFit/>
          </a:bodyPr>
          <a:lstStyle/>
          <a:p>
            <a:pPr marL="45847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1" u="none" strike="noStrike" kern="1200" cap="none" spc="0" normalizeH="0" baseline="0" noProof="0">
                <a:ln>
                  <a:noFill/>
                </a:ln>
                <a:solidFill>
                  <a:srgbClr val="ED7D31"/>
                </a:solidFill>
                <a:effectLst/>
                <a:uLnTx/>
                <a:uFillTx/>
                <a:latin typeface="Calibri" panose="020F0502020204030204"/>
                <a:ea typeface="+mn-ea"/>
                <a:cs typeface="+mn-cs"/>
              </a:rPr>
              <a:t>Note: </a:t>
            </a:r>
            <a:r>
              <a:rPr kumimoji="0" lang="en-US" sz="2000" b="0" i="1" u="none" strike="noStrike" kern="1200" cap="none" spc="0" normalizeH="0" baseline="0" noProof="0">
                <a:ln>
                  <a:noFill/>
                </a:ln>
                <a:solidFill>
                  <a:prstClr val="white"/>
                </a:solidFill>
                <a:effectLst/>
                <a:uLnTx/>
                <a:uFillTx/>
                <a:latin typeface="Calibri" panose="020F0502020204030204"/>
                <a:ea typeface="+mn-ea"/>
                <a:cs typeface="+mn-cs"/>
              </a:rPr>
              <a:t>Total transport volume will be dependent on further development of utilization by HRP and SCLT</a:t>
            </a:r>
            <a:endParaRPr kumimoji="0" lang="en-US" sz="2000" b="1" i="0" u="none" strike="noStrike" kern="1200" cap="none" spc="0" normalizeH="0" baseline="0" noProof="0">
              <a:ln>
                <a:noFill/>
              </a:ln>
              <a:solidFill>
                <a:srgbClr val="ED7D31"/>
              </a:solidFill>
              <a:effectLst/>
              <a:uLnTx/>
              <a:uFillTx/>
              <a:latin typeface="Calibri" panose="020F0502020204030204"/>
              <a:ea typeface="+mn-ea"/>
              <a:cs typeface="+mn-cs"/>
            </a:endParaRPr>
          </a:p>
          <a:p>
            <a:pPr marL="45847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ED7D31"/>
                </a:solidFill>
                <a:effectLst/>
                <a:uLnTx/>
                <a:uFillTx/>
                <a:latin typeface="Calibri" panose="020F0502020204030204"/>
                <a:ea typeface="+mn-ea"/>
                <a:cs typeface="+mn-cs"/>
              </a:rPr>
              <a:t>UP-MASS </a:t>
            </a: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a:p>
            <a:pPr marL="91567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Ambient</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91567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Conditioned</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1562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ED7D31"/>
                </a:solidFill>
                <a:effectLst/>
                <a:uLnTx/>
                <a:uFillTx/>
                <a:latin typeface="Calibri" panose="020F0502020204030204"/>
                <a:ea typeface="+mn-ea"/>
                <a:cs typeface="+mn-cs"/>
              </a:rPr>
              <a:t>DOWN-MASS</a:t>
            </a:r>
            <a:endParaRPr kumimoji="0" lang="en-US" sz="2000" b="1" i="0" u="none" strike="noStrike" kern="1200" cap="none" spc="0" normalizeH="0" baseline="0" noProof="0">
              <a:ln>
                <a:noFill/>
              </a:ln>
              <a:solidFill>
                <a:srgbClr val="ED7D31"/>
              </a:solidFill>
              <a:effectLst/>
              <a:uLnTx/>
              <a:uFillTx/>
              <a:latin typeface="Calibri" panose="020F0502020204030204"/>
              <a:ea typeface="+mn-ea"/>
              <a:cs typeface="Calibri"/>
            </a:endParaRPr>
          </a:p>
          <a:p>
            <a:pPr marL="972820" marR="0" lvl="2"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Ambient</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972820" marR="0" lvl="2"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Conditioned</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1562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ED7D31"/>
                </a:solidFill>
                <a:effectLst/>
                <a:uLnTx/>
                <a:uFillTx/>
                <a:latin typeface="Calibri" panose="020F0502020204030204"/>
                <a:ea typeface="+mn-ea"/>
                <a:cs typeface="Calibri"/>
              </a:rPr>
              <a:t>Time Critical Transport:</a:t>
            </a:r>
            <a:r>
              <a:rPr kumimoji="0" lang="en-US" sz="2000" b="0" i="0" u="none" strike="noStrike" kern="1200" cap="none" spc="0" normalizeH="0" baseline="0" noProof="0">
                <a:ln>
                  <a:noFill/>
                </a:ln>
                <a:solidFill>
                  <a:srgbClr val="ED7D31"/>
                </a:solidFill>
                <a:effectLst/>
                <a:uLnTx/>
                <a:uFillTx/>
                <a:latin typeface="Calibri" panose="020F0502020204030204"/>
                <a:ea typeface="+mn-ea"/>
                <a:cs typeface="Calibri"/>
              </a:rPr>
              <a:t>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a:rPr>
              <a:t>Ambient Blood Samples must be transferred to labs 48 hours after collection in flight</a:t>
            </a:r>
          </a:p>
          <a:p>
            <a:pPr marL="51562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noFill/>
                </a:ln>
                <a:solidFill>
                  <a:srgbClr val="ED7D31"/>
                </a:solidFill>
                <a:effectLst/>
                <a:uLnTx/>
                <a:uFillTx/>
                <a:latin typeface="Calibri" panose="020F0502020204030204"/>
                <a:ea typeface="+mn-ea"/>
                <a:cs typeface="Calibri"/>
              </a:rPr>
              <a:t>Frequent resupply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a:rPr>
              <a:t>needed for consumables with limited life</a:t>
            </a:r>
          </a:p>
          <a:p>
            <a:pPr marL="91567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45847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a:endParaRPr>
          </a:p>
          <a:p>
            <a:pPr marL="45847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10" name="Rectangle 9">
            <a:extLst>
              <a:ext uri="{FF2B5EF4-FFF2-40B4-BE49-F238E27FC236}">
                <a16:creationId xmlns:a16="http://schemas.microsoft.com/office/drawing/2014/main" id="{5BA70876-AE8E-4AF7-AF17-45934C8908EE}"/>
              </a:ext>
            </a:extLst>
          </p:cNvPr>
          <p:cNvSpPr/>
          <p:nvPr/>
        </p:nvSpPr>
        <p:spPr>
          <a:xfrm>
            <a:off x="148978" y="5742276"/>
            <a:ext cx="7412027"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Avg up-mass: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47.65 kg                              </a:t>
            </a:r>
            <a:r>
              <a:rPr kumimoji="0" lang="en-US" sz="2000" b="1" i="1"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Avg up- volume</a:t>
            </a:r>
            <a:r>
              <a:rPr kumimoji="0" lang="en-US" sz="2000" b="1"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0.3 m^3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cxnSp>
        <p:nvCxnSpPr>
          <p:cNvPr id="13" name="Straight Connector 12">
            <a:extLst>
              <a:ext uri="{FF2B5EF4-FFF2-40B4-BE49-F238E27FC236}">
                <a16:creationId xmlns:a16="http://schemas.microsoft.com/office/drawing/2014/main" id="{920CE8A9-F574-4AA1-9FFC-941C1D5E661A}"/>
              </a:ext>
            </a:extLst>
          </p:cNvPr>
          <p:cNvCxnSpPr>
            <a:cxnSpLocks/>
          </p:cNvCxnSpPr>
          <p:nvPr/>
        </p:nvCxnSpPr>
        <p:spPr>
          <a:xfrm>
            <a:off x="314409" y="4860760"/>
            <a:ext cx="691749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16831F9-90CC-4303-A106-E7BB9787171A}"/>
              </a:ext>
            </a:extLst>
          </p:cNvPr>
          <p:cNvSpPr/>
          <p:nvPr/>
        </p:nvSpPr>
        <p:spPr>
          <a:xfrm>
            <a:off x="148978" y="6210577"/>
            <a:ext cx="803146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Avg down-mass</a:t>
            </a:r>
            <a:r>
              <a:rPr kumimoji="0" lang="en-US" sz="20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22.57 kg                        </a:t>
            </a:r>
            <a:r>
              <a:rPr kumimoji="0" lang="en-US" sz="2000" b="1" i="1" u="none" strike="noStrike" kern="1200" cap="none" spc="0" normalizeH="0" baseline="0" noProof="0">
                <a:ln>
                  <a:noFill/>
                </a:ln>
                <a:solidFill>
                  <a:prstClr val="white"/>
                </a:solidFill>
                <a:effectLst/>
                <a:uLnTx/>
                <a:uFillTx/>
                <a:latin typeface="Bahnschrift SemiBold" panose="020B0502040204020203" pitchFamily="34" charset="0"/>
                <a:ea typeface="+mn-ea"/>
                <a:cs typeface="+mn-cs"/>
              </a:rPr>
              <a:t>Avg down-volume: </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0.07 m^3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sp>
        <p:nvSpPr>
          <p:cNvPr id="7" name="Rectangle 6">
            <a:extLst>
              <a:ext uri="{FF2B5EF4-FFF2-40B4-BE49-F238E27FC236}">
                <a16:creationId xmlns:a16="http://schemas.microsoft.com/office/drawing/2014/main" id="{27AED7A5-B900-4444-89AB-8DDBE7BFC4B5}"/>
              </a:ext>
            </a:extLst>
          </p:cNvPr>
          <p:cNvSpPr/>
          <p:nvPr/>
        </p:nvSpPr>
        <p:spPr>
          <a:xfrm>
            <a:off x="857949" y="5358819"/>
            <a:ext cx="5642057" cy="338554"/>
          </a:xfrm>
          <a:prstGeom prst="rect">
            <a:avLst/>
          </a:prstGeom>
        </p:spPr>
        <p:txBody>
          <a:bodyPr wrap="none">
            <a:spAutoFit/>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highly dependent on what types of studies are being done</a:t>
            </a:r>
          </a:p>
        </p:txBody>
      </p:sp>
      <p:sp>
        <p:nvSpPr>
          <p:cNvPr id="16" name="Rectangle 15">
            <a:extLst>
              <a:ext uri="{FF2B5EF4-FFF2-40B4-BE49-F238E27FC236}">
                <a16:creationId xmlns:a16="http://schemas.microsoft.com/office/drawing/2014/main" id="{297AA882-ABB4-4CDF-9D32-371569F76906}"/>
              </a:ext>
            </a:extLst>
          </p:cNvPr>
          <p:cNvSpPr/>
          <p:nvPr/>
        </p:nvSpPr>
        <p:spPr>
          <a:xfrm>
            <a:off x="1213011" y="4917821"/>
            <a:ext cx="5286995" cy="46166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ED7D31"/>
                </a:solidFill>
                <a:effectLst/>
                <a:uLnTx/>
                <a:uFillTx/>
                <a:latin typeface="Bahnschrift SemiBold"/>
                <a:ea typeface="+mn-ea"/>
                <a:cs typeface="+mn-cs"/>
              </a:rPr>
              <a:t>Mass/Volume </a:t>
            </a:r>
            <a:r>
              <a:rPr kumimoji="0" lang="en-US" sz="2400" b="0" i="0" u="none" strike="noStrike" kern="1200" cap="none" spc="0" normalizeH="0" baseline="0" noProof="0">
                <a:ln>
                  <a:noFill/>
                </a:ln>
                <a:solidFill>
                  <a:prstClr val="white"/>
                </a:solidFill>
                <a:effectLst/>
                <a:uLnTx/>
                <a:uFillTx/>
                <a:latin typeface="Bahnschrift SemiBold"/>
                <a:ea typeface="+mn-ea"/>
                <a:cs typeface="+mn-cs"/>
              </a:rPr>
              <a:t>per 6-month mission</a:t>
            </a:r>
            <a:endParaRPr kumimoji="0" lang="en-US" sz="24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sp>
        <p:nvSpPr>
          <p:cNvPr id="17" name="Rectangle 16">
            <a:extLst>
              <a:ext uri="{FF2B5EF4-FFF2-40B4-BE49-F238E27FC236}">
                <a16:creationId xmlns:a16="http://schemas.microsoft.com/office/drawing/2014/main" id="{71CB72A6-64DE-4703-9B30-41E4E5CFD556}"/>
              </a:ext>
            </a:extLst>
          </p:cNvPr>
          <p:cNvSpPr/>
          <p:nvPr/>
        </p:nvSpPr>
        <p:spPr>
          <a:xfrm>
            <a:off x="4112352" y="257946"/>
            <a:ext cx="1383712" cy="584775"/>
          </a:xfrm>
          <a:prstGeom prst="rect">
            <a:avLst/>
          </a:prstGeom>
        </p:spPr>
        <p:txBody>
          <a:bodyPr wrap="non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ED7D31"/>
                </a:solidFill>
                <a:effectLst/>
                <a:uLnTx/>
                <a:uFillTx/>
                <a:latin typeface="Bahnschrift SemiBold"/>
                <a:ea typeface="+mn-ea"/>
                <a:cs typeface="+mn-cs"/>
              </a:rPr>
              <a:t>Related</a:t>
            </a:r>
            <a:endParaRPr kumimoji="0" lang="en-US" sz="1600" b="0" i="0" u="none" strike="noStrike" kern="1200" cap="none" spc="0" normalizeH="0" baseline="0" noProof="0">
              <a:ln>
                <a:noFill/>
              </a:ln>
              <a:solidFill>
                <a:srgbClr val="ED7D31"/>
              </a:solidFill>
              <a:effectLst/>
              <a:uLnTx/>
              <a:uFillTx/>
              <a:latin typeface="Calibri" panose="020F0502020204030204"/>
              <a:ea typeface="+mn-ea"/>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ED7D31"/>
                </a:solidFill>
                <a:effectLst/>
                <a:uLnTx/>
                <a:uFillTx/>
                <a:latin typeface="Bahnschrift SemiBold"/>
                <a:ea typeface="+mn-ea"/>
                <a:cs typeface="+mn-cs"/>
              </a:rPr>
              <a:t>Assumptions</a:t>
            </a:r>
            <a:endParaRPr kumimoji="0" lang="en-US" sz="1600" b="0" i="0" u="none" strike="noStrike" kern="1200" cap="none" spc="0" normalizeH="0" baseline="0" noProof="0">
              <a:ln>
                <a:noFill/>
              </a:ln>
              <a:solidFill>
                <a:srgbClr val="ED7D31"/>
              </a:solidFill>
              <a:effectLst/>
              <a:uLnTx/>
              <a:uFillTx/>
              <a:latin typeface="Calibri" panose="020F0502020204030204"/>
              <a:ea typeface="+mn-ea"/>
              <a:cs typeface="Calibri"/>
            </a:endParaRPr>
          </a:p>
        </p:txBody>
      </p:sp>
      <p:sp>
        <p:nvSpPr>
          <p:cNvPr id="18" name="TextBox 17">
            <a:extLst>
              <a:ext uri="{FF2B5EF4-FFF2-40B4-BE49-F238E27FC236}">
                <a16:creationId xmlns:a16="http://schemas.microsoft.com/office/drawing/2014/main" id="{251B224E-8F74-4FCF-B130-2D1A1236B066}"/>
              </a:ext>
            </a:extLst>
          </p:cNvPr>
          <p:cNvSpPr txBox="1"/>
          <p:nvPr/>
        </p:nvSpPr>
        <p:spPr>
          <a:xfrm>
            <a:off x="5724525" y="120650"/>
            <a:ext cx="6176452"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ea"/>
                <a:cs typeface="+mn-cs"/>
              </a:rPr>
              <a:t>Similar type and scope of human research laboratory capabilities as on the ISS, with access to standard biological research laboratory equipment and supplies.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white"/>
                </a:solidFill>
                <a:effectLst/>
                <a:uLnTx/>
                <a:uFillTx/>
                <a:latin typeface="Calibri" panose="020F0502020204030204"/>
                <a:ea typeface="+mn-ea"/>
                <a:cs typeface="Calibri"/>
              </a:rPr>
              <a:t>Dedicated stowage volume for HHU payload unique equipment with available resources such as: power, laptop computers with specialized software, and data connections for distribution and transmission.</a:t>
            </a:r>
          </a:p>
          <a:p>
            <a:pPr marL="114300" marR="0" lvl="0" indent="174625" algn="l" defTabSz="914400" rtl="0" eaLnBrk="1" fontAlgn="auto" latinLnBrk="0" hangingPunct="1">
              <a:lnSpc>
                <a:spcPct val="100000"/>
              </a:lnSpc>
              <a:spcBef>
                <a:spcPts val="0"/>
              </a:spcBef>
              <a:spcAft>
                <a:spcPts val="0"/>
              </a:spcAft>
              <a:buClrTx/>
              <a:buSzTx/>
              <a:buFont typeface="Arial"/>
              <a:buChar char="•"/>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endParaRPr>
          </a:p>
        </p:txBody>
      </p:sp>
      <p:cxnSp>
        <p:nvCxnSpPr>
          <p:cNvPr id="19" name="Straight Connector 18">
            <a:extLst>
              <a:ext uri="{FF2B5EF4-FFF2-40B4-BE49-F238E27FC236}">
                <a16:creationId xmlns:a16="http://schemas.microsoft.com/office/drawing/2014/main" id="{9476B053-9B87-47EF-970F-0539A7F3C241}"/>
              </a:ext>
            </a:extLst>
          </p:cNvPr>
          <p:cNvCxnSpPr>
            <a:cxnSpLocks/>
          </p:cNvCxnSpPr>
          <p:nvPr/>
        </p:nvCxnSpPr>
        <p:spPr>
          <a:xfrm>
            <a:off x="5640470" y="189179"/>
            <a:ext cx="4225" cy="72231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5F25C04-7167-44AB-A575-6BA7FEA8B920}"/>
              </a:ext>
            </a:extLst>
          </p:cNvPr>
          <p:cNvCxnSpPr>
            <a:cxnSpLocks/>
          </p:cNvCxnSpPr>
          <p:nvPr/>
        </p:nvCxnSpPr>
        <p:spPr>
          <a:xfrm>
            <a:off x="3768930" y="5792124"/>
            <a:ext cx="4225" cy="72231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296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3424397-027F-4326-B902-0C8B5858F2AC}"/>
              </a:ext>
            </a:extLst>
          </p:cNvPr>
          <p:cNvSpPr/>
          <p:nvPr/>
        </p:nvSpPr>
        <p:spPr>
          <a:xfrm>
            <a:off x="314409" y="1822529"/>
            <a:ext cx="4266417" cy="4266417"/>
          </a:xfrm>
          <a:prstGeom prst="ellipse">
            <a:avLst/>
          </a:prstGeom>
          <a:blipFill>
            <a:blip r:embed="rId3" cstate="email">
              <a:extLst>
                <a:ext uri="{28A0092B-C50C-407E-A947-70E740481C1C}">
                  <a14:useLocalDpi xmlns:a14="http://schemas.microsoft.com/office/drawing/2010/main"/>
                </a:ext>
              </a:extLst>
            </a:blip>
            <a:stretch>
              <a:fillRect/>
            </a:stretch>
          </a:bli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A7D81ECD-A8CF-4272-8BE2-C28CD86E9805}"/>
              </a:ext>
            </a:extLst>
          </p:cNvPr>
          <p:cNvCxnSpPr/>
          <p:nvPr/>
        </p:nvCxnSpPr>
        <p:spPr>
          <a:xfrm>
            <a:off x="314409" y="1078179"/>
            <a:ext cx="11442162" cy="0"/>
          </a:xfrm>
          <a:prstGeom prst="line">
            <a:avLst/>
          </a:prstGeom>
          <a:ln w="28575">
            <a:solidFill>
              <a:srgbClr val="8238BA"/>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955376F-2F2D-489F-94A8-0BA5945B4110}"/>
              </a:ext>
            </a:extLst>
          </p:cNvPr>
          <p:cNvSpPr/>
          <p:nvPr/>
        </p:nvSpPr>
        <p:spPr>
          <a:xfrm>
            <a:off x="314409" y="286790"/>
            <a:ext cx="2504212" cy="58477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954ECC"/>
                </a:solidFill>
                <a:effectLst/>
                <a:uLnTx/>
                <a:uFillTx/>
                <a:latin typeface="Bahnschrift SemiBold"/>
                <a:ea typeface="+mn-ea"/>
                <a:cs typeface="+mn-cs"/>
              </a:rPr>
              <a:t>RESOURCES</a:t>
            </a:r>
          </a:p>
        </p:txBody>
      </p:sp>
      <p:sp>
        <p:nvSpPr>
          <p:cNvPr id="5" name="Rectangle 4">
            <a:extLst>
              <a:ext uri="{FF2B5EF4-FFF2-40B4-BE49-F238E27FC236}">
                <a16:creationId xmlns:a16="http://schemas.microsoft.com/office/drawing/2014/main" id="{269DB67D-C932-47A0-B5BB-6AE3AB9C5AF8}"/>
              </a:ext>
            </a:extLst>
          </p:cNvPr>
          <p:cNvSpPr/>
          <p:nvPr/>
        </p:nvSpPr>
        <p:spPr>
          <a:xfrm>
            <a:off x="5289098" y="1232140"/>
            <a:ext cx="5958464" cy="3477875"/>
          </a:xfrm>
          <a:prstGeom prst="rect">
            <a:avLst/>
          </a:prstGeom>
        </p:spPr>
        <p:txBody>
          <a:bodyPr wrap="square" lIns="91440" tIns="45720" rIns="91440" bIns="45720" anchor="t">
            <a:spAutoFit/>
          </a:bodyPr>
          <a:lstStyle/>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Ø"/>
              <a:tabLst/>
              <a:defRPr/>
            </a:pPr>
            <a:r>
              <a:rPr kumimoji="0" lang="en-US" sz="2000" b="1" i="0" u="none" strike="noStrike" kern="1200" cap="none" spc="0" normalizeH="0" baseline="0" noProof="0">
                <a:ln>
                  <a:noFill/>
                </a:ln>
                <a:solidFill>
                  <a:srgbClr val="954ECC"/>
                </a:solidFill>
                <a:effectLst/>
                <a:uLnTx/>
                <a:uFillTx/>
                <a:latin typeface="Calibri" panose="020F0502020204030204"/>
                <a:ea typeface="+mn-ea"/>
                <a:cs typeface="+mn-cs"/>
              </a:rPr>
              <a:t>Power &amp; Thermal</a:t>
            </a:r>
            <a:endParaRPr kumimoji="0" lang="en-US" sz="1800" b="0" i="0" u="none" strike="noStrike" kern="1200" cap="none" spc="0" normalizeH="0" baseline="0" noProof="0">
              <a:ln>
                <a:noFill/>
              </a:ln>
              <a:solidFill>
                <a:srgbClr val="954ECC"/>
              </a:solidFill>
              <a:effectLst/>
              <a:uLnTx/>
              <a:uFillTx/>
              <a:latin typeface="Calibri" panose="020F0502020204030204"/>
              <a:ea typeface="+mn-ea"/>
              <a:cs typeface="+mn-cs"/>
            </a:endParaRP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Minimum Requirements:</a:t>
            </a: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120 VDC</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rPr>
              <a:t>28 VDC</a:t>
            </a: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rPr>
              <a:t>120 VAC</a:t>
            </a: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rPr>
              <a:t>USB Charging capability</a:t>
            </a:r>
            <a:endParaRPr kumimoji="0" lang="en-US" sz="2000" b="1" i="0" u="none" strike="noStrike" kern="1200" cap="none" spc="0" normalizeH="0" baseline="0" noProof="0">
              <a:ln>
                <a:noFill/>
              </a:ln>
              <a:solidFill>
                <a:srgbClr val="954ECC"/>
              </a:solidFill>
              <a:effectLst/>
              <a:uLnTx/>
              <a:uFillTx/>
              <a:latin typeface="Calibri" panose="020F0502020204030204"/>
              <a:ea typeface="+mn-ea"/>
              <a:cs typeface="Calibri" panose="020F0502020204030204"/>
            </a:endParaRPr>
          </a:p>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Ø"/>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Ø"/>
              <a:tabLst/>
              <a:defRPr/>
            </a:pPr>
            <a:r>
              <a:rPr kumimoji="0" lang="en-US" sz="2000" b="1" i="0" u="none" strike="noStrike" kern="1200" cap="none" spc="0" normalizeH="0" baseline="0" noProof="0">
                <a:ln>
                  <a:noFill/>
                </a:ln>
                <a:solidFill>
                  <a:srgbClr val="954ECC"/>
                </a:solidFill>
                <a:effectLst/>
                <a:uLnTx/>
                <a:uFillTx/>
                <a:latin typeface="Calibri" panose="020F0502020204030204"/>
                <a:ea typeface="+mn-ea"/>
                <a:cs typeface="+mn-cs"/>
              </a:rPr>
              <a:t>Waste (General &amp; Hazardous)</a:t>
            </a:r>
            <a:endParaRPr kumimoji="0" lang="en-US" sz="2000" b="1" i="0" u="none" strike="noStrike" kern="1200" cap="none" spc="0" normalizeH="0" baseline="0" noProof="0">
              <a:ln>
                <a:noFill/>
              </a:ln>
              <a:solidFill>
                <a:srgbClr val="954ECC"/>
              </a:solidFill>
              <a:effectLst/>
              <a:uLnTx/>
              <a:uFillTx/>
              <a:latin typeface="Calibri" panose="020F0502020204030204"/>
              <a:ea typeface="+mn-ea"/>
              <a:cs typeface="Calibri" panose="020F0502020204030204"/>
            </a:endParaRP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Storage vs Disposal</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1028700" marR="0" lvl="2" indent="-342900" algn="l" defTabSz="914400" rtl="0" eaLnBrk="1" fontAlgn="auto" latinLnBrk="0" hangingPunct="1">
              <a:lnSpc>
                <a:spcPct val="100000"/>
              </a:lnSpc>
              <a:spcBef>
                <a:spcPts val="0"/>
              </a:spcBef>
              <a:spcAft>
                <a:spcPts val="0"/>
              </a:spcAft>
              <a:buClrTx/>
              <a:buSzTx/>
              <a:buFont typeface="Courier New" panose="020B0604020202020204" pitchFamily="34" charset="0"/>
              <a:buChar char="o"/>
              <a:tabLst/>
              <a:defRPr/>
            </a:pP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a:p>
            <a:pPr marL="571500" marR="0" lvl="1" indent="-342900" algn="l" defTabSz="914400" rtl="0" eaLnBrk="1" fontAlgn="auto" latinLnBrk="0" hangingPunct="1">
              <a:lnSpc>
                <a:spcPct val="100000"/>
              </a:lnSpc>
              <a:spcBef>
                <a:spcPts val="0"/>
              </a:spcBef>
              <a:spcAft>
                <a:spcPts val="0"/>
              </a:spcAft>
              <a:buClrTx/>
              <a:buSzTx/>
              <a:buFont typeface="Wingdings" panose="020B0604020202020204" pitchFamily="34" charset="0"/>
              <a:buChar char="Ø"/>
              <a:tabLst/>
              <a:defRPr/>
            </a:pPr>
            <a:r>
              <a:rPr kumimoji="0" lang="en-US" sz="2000" b="1" i="0" u="none" strike="noStrike" kern="1200" cap="none" spc="0" normalizeH="0" baseline="0" noProof="0">
                <a:ln>
                  <a:noFill/>
                </a:ln>
                <a:solidFill>
                  <a:srgbClr val="954ECC"/>
                </a:solidFill>
                <a:effectLst/>
                <a:uLnTx/>
                <a:uFillTx/>
                <a:latin typeface="Calibri" panose="020F0502020204030204"/>
                <a:ea typeface="+mn-ea"/>
                <a:cs typeface="+mn-cs"/>
              </a:rPr>
              <a:t>Clean/Sterile Environment</a:t>
            </a:r>
            <a:endParaRPr kumimoji="0" lang="en-US" sz="2000" b="1" i="0" u="none" strike="noStrike" kern="1200" cap="none" spc="0" normalizeH="0" baseline="0" noProof="0">
              <a:ln>
                <a:noFill/>
              </a:ln>
              <a:solidFill>
                <a:srgbClr val="954ECC"/>
              </a:solidFill>
              <a:effectLst/>
              <a:uLnTx/>
              <a:uFillTx/>
              <a:latin typeface="Calibri" panose="020F0502020204030204"/>
              <a:ea typeface="+mn-ea"/>
              <a:cs typeface="Calibri" panose="020F0502020204030204"/>
            </a:endParaRPr>
          </a:p>
        </p:txBody>
      </p:sp>
      <p:sp>
        <p:nvSpPr>
          <p:cNvPr id="6" name="Rectangle 5">
            <a:extLst>
              <a:ext uri="{FF2B5EF4-FFF2-40B4-BE49-F238E27FC236}">
                <a16:creationId xmlns:a16="http://schemas.microsoft.com/office/drawing/2014/main" id="{F8C6B0A7-1A0D-4B34-A065-2476A6664A81}"/>
              </a:ext>
            </a:extLst>
          </p:cNvPr>
          <p:cNvSpPr/>
          <p:nvPr/>
        </p:nvSpPr>
        <p:spPr>
          <a:xfrm>
            <a:off x="4835661" y="5636489"/>
            <a:ext cx="7041930" cy="923330"/>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~50 sessions for a total of 8 hours at 750 watts = 300kWh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Calibri"/>
              </a:rPr>
              <a:t>**Note: This value has been higher dependent on active research</a:t>
            </a:r>
            <a:endParaRPr kumimoji="0" lang="en-US" sz="1800" b="0" i="1"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US" sz="1800" b="0" i="0" u="none" strike="noStrike" kern="1200" cap="none" spc="0" normalizeH="0" baseline="0" noProof="0">
              <a:ln>
                <a:noFill/>
              </a:ln>
              <a:solidFill>
                <a:prstClr val="white"/>
              </a:solidFill>
              <a:effectLst/>
              <a:highlight>
                <a:srgbClr val="800000"/>
              </a:highlight>
              <a:uLnTx/>
              <a:uFillTx/>
              <a:latin typeface="Calibri" panose="020F0502020204030204"/>
              <a:ea typeface="+mn-ea"/>
              <a:cs typeface="Calibri"/>
            </a:endParaRPr>
          </a:p>
        </p:txBody>
      </p:sp>
      <p:cxnSp>
        <p:nvCxnSpPr>
          <p:cNvPr id="10" name="Straight Connector 9">
            <a:extLst>
              <a:ext uri="{FF2B5EF4-FFF2-40B4-BE49-F238E27FC236}">
                <a16:creationId xmlns:a16="http://schemas.microsoft.com/office/drawing/2014/main" id="{FDB88510-FF65-43D3-A8AB-2EB9CC2741ED}"/>
              </a:ext>
            </a:extLst>
          </p:cNvPr>
          <p:cNvCxnSpPr>
            <a:cxnSpLocks/>
          </p:cNvCxnSpPr>
          <p:nvPr/>
        </p:nvCxnSpPr>
        <p:spPr>
          <a:xfrm>
            <a:off x="4953026" y="5094614"/>
            <a:ext cx="6807200" cy="0"/>
          </a:xfrm>
          <a:prstGeom prst="line">
            <a:avLst/>
          </a:prstGeom>
          <a:ln w="28575">
            <a:solidFill>
              <a:srgbClr val="8238BA"/>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6AA1F05-BE3F-4E77-AF38-0BDAB6D84AE3}"/>
              </a:ext>
            </a:extLst>
          </p:cNvPr>
          <p:cNvSpPr/>
          <p:nvPr/>
        </p:nvSpPr>
        <p:spPr>
          <a:xfrm>
            <a:off x="5685731" y="5164195"/>
            <a:ext cx="5165197" cy="461665"/>
          </a:xfrm>
          <a:prstGeom prst="rect">
            <a:avLst/>
          </a:prstGeom>
        </p:spPr>
        <p:txBody>
          <a:bodyPr wrap="non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Bahnschrift SemiBold"/>
                <a:ea typeface="+mn-ea"/>
                <a:cs typeface="+mn-cs"/>
              </a:rPr>
              <a:t>Average </a:t>
            </a:r>
            <a:r>
              <a:rPr kumimoji="0" lang="en-US" sz="2400" b="0" i="0" u="none" strike="noStrike" kern="1200" cap="none" spc="0" normalizeH="0" baseline="0" noProof="0">
                <a:ln>
                  <a:noFill/>
                </a:ln>
                <a:solidFill>
                  <a:srgbClr val="904DC4"/>
                </a:solidFill>
                <a:effectLst/>
                <a:uLnTx/>
                <a:uFillTx/>
                <a:latin typeface="Bahnschrift SemiBold"/>
                <a:ea typeface="+mn-ea"/>
                <a:cs typeface="+mn-cs"/>
              </a:rPr>
              <a:t>Power Usage</a:t>
            </a:r>
            <a:r>
              <a:rPr kumimoji="0" lang="en-US" sz="2400" b="0" i="0" u="none" strike="noStrike" kern="1200" cap="none" spc="0" normalizeH="0" baseline="0" noProof="0">
                <a:ln>
                  <a:noFill/>
                </a:ln>
                <a:solidFill>
                  <a:prstClr val="white"/>
                </a:solidFill>
                <a:effectLst/>
                <a:uLnTx/>
                <a:uFillTx/>
                <a:latin typeface="Bahnschrift SemiBold"/>
                <a:ea typeface="+mn-ea"/>
                <a:cs typeface="+mn-cs"/>
              </a:rPr>
              <a:t> per Increment</a:t>
            </a:r>
            <a:endParaRPr kumimoji="0" lang="en-US" sz="2400" b="0" i="0" u="none" strike="noStrike" kern="1200" cap="none" spc="0" normalizeH="0" baseline="0" noProof="0">
              <a:ln>
                <a:noFill/>
              </a:ln>
              <a:solidFill>
                <a:prstClr val="white"/>
              </a:solidFill>
              <a:effectLst/>
              <a:uLnTx/>
              <a:uFillTx/>
              <a:latin typeface="Bahnschrift SemiBold" panose="020B0502040204020203" pitchFamily="34" charset="0"/>
              <a:ea typeface="+mn-ea"/>
              <a:cs typeface="+mn-cs"/>
            </a:endParaRPr>
          </a:p>
        </p:txBody>
      </p:sp>
    </p:spTree>
    <p:extLst>
      <p:ext uri="{BB962C8B-B14F-4D97-AF65-F5344CB8AC3E}">
        <p14:creationId xmlns:p14="http://schemas.microsoft.com/office/powerpoint/2010/main" val="1376628338"/>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240C8C4E6E4E4F9D988F1C77B5809D" ma:contentTypeVersion="5" ma:contentTypeDescription="Create a new document." ma:contentTypeScope="" ma:versionID="b76574dee6527635afdb64bd7629fba8">
  <xsd:schema xmlns:xsd="http://www.w3.org/2001/XMLSchema" xmlns:xs="http://www.w3.org/2001/XMLSchema" xmlns:p="http://schemas.microsoft.com/office/2006/metadata/properties" xmlns:ns2="d15eff94-d53c-4f0a-a24d-6229461261ff" xmlns:ns3="4f61f0f1-7154-40f3-aa2f-ae68dbdc077f" targetNamespace="http://schemas.microsoft.com/office/2006/metadata/properties" ma:root="true" ma:fieldsID="ca5f3afbf9633c28c51e68c643fc3b23" ns2:_="" ns3:_="">
    <xsd:import namespace="d15eff94-d53c-4f0a-a24d-6229461261ff"/>
    <xsd:import namespace="4f61f0f1-7154-40f3-aa2f-ae68dbdc077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5eff94-d53c-4f0a-a24d-622946126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61f0f1-7154-40f3-aa2f-ae68dbdc077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f61f0f1-7154-40f3-aa2f-ae68dbdc077f">
      <UserInfo>
        <DisplayName>Kumar, Mohi (JSC-AD941)[NCS]</DisplayName>
        <AccountId>14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51F6BE-72A9-43EB-82F4-6FD486DF6307}">
  <ds:schemaRefs>
    <ds:schemaRef ds:uri="4f61f0f1-7154-40f3-aa2f-ae68dbdc077f"/>
    <ds:schemaRef ds:uri="d15eff94-d53c-4f0a-a24d-6229461261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94203F8-54C9-40C6-9778-CA4C56592C9C}">
  <ds:schemaRefs>
    <ds:schemaRef ds:uri="4f61f0f1-7154-40f3-aa2f-ae68dbdc077f"/>
    <ds:schemaRef ds:uri="d15eff94-d53c-4f0a-a24d-6229461261f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579AC13-64F1-4AF4-97F1-EC1701C7B6F7}">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42</Slides>
  <Notes>6</Notes>
  <HiddenSlides>0</HiddenSlides>
  <ScaleCrop>false</ScaleCrop>
  <HeadingPairs>
    <vt:vector size="4" baseType="variant">
      <vt:variant>
        <vt:lpstr>Theme</vt:lpstr>
      </vt:variant>
      <vt:variant>
        <vt:i4>3</vt:i4>
      </vt:variant>
      <vt:variant>
        <vt:lpstr>Slide Titles</vt:lpstr>
      </vt:variant>
      <vt:variant>
        <vt:i4>42</vt:i4>
      </vt:variant>
    </vt:vector>
  </HeadingPairs>
  <TitlesOfParts>
    <vt:vector size="45" baseType="lpstr">
      <vt:lpstr>3_Office Theme</vt:lpstr>
      <vt:lpstr>5_ExplorationScenario-Updated</vt:lpstr>
      <vt:lpstr>Office Theme</vt:lpstr>
      <vt:lpstr>Nov. 16, 2023   Human Research Program​ Commercial LEO Destination Program  Utilization Forum​   Suzanne McCollum​ W. Brandon Vessey​, Ph.D. Jancy C. McPhee​, Ph.D.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 Averages per Increment</vt:lpstr>
      <vt:lpstr>Previous Industry Questions</vt:lpstr>
      <vt:lpstr>Relevant Links</vt:lpstr>
      <vt:lpstr>Summary/Closing Comments</vt:lpstr>
      <vt:lpstr>BACKUP</vt:lpstr>
      <vt:lpstr>Elements of HRP</vt:lpstr>
      <vt:lpstr>HRP ELEMENTS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KBR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CIPHER_AllHands_August2022</dc:title>
  <dc:creator>Cara.Marton@us.kbr.com</dc:creator>
  <cp:revision>30</cp:revision>
  <dcterms:created xsi:type="dcterms:W3CDTF">2020-11-09T13:31:17Z</dcterms:created>
  <dcterms:modified xsi:type="dcterms:W3CDTF">2023-11-09T20:25:17Z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0x010100A2240C8C4E6E4E4F9D988F1C77B5809D</vt:lpwstr>
  </property>
  <property fmtid="{D5CDD505-2E9C-101B-9397-08002B2CF9AE}" pid="3" name="_dlc_policyId">
    <vt:lpwstr>0x0101007A1EED61ED555541BBE9EFB66D0CA894|-1397252559</vt:lpwstr>
  </property>
  <property fmtid="{D5CDD505-2E9C-101B-9397-08002B2CF9AE}" pid="4" name="ItemRetentionFormula">
    <vt:lpwstr>&lt;formula id="Microsoft.Office.RecordsManagement.PolicyFeatures.Expiration.Formula.BuiltIn"&gt;&lt;number&gt;6&lt;/number&gt;&lt;property&gt;Modified&lt;/property&gt;&lt;propertyId&gt;28cf69c5-fa48-462a-b5cd-27b6f9d2bd5f&lt;/propertyId&gt;&lt;period&gt;months&lt;/period&gt;&lt;/formula&gt;</vt:lpwstr>
  </property>
  <property fmtid="{D5CDD505-2E9C-101B-9397-08002B2CF9AE}" pid="5" name="TaxKeyword">
    <vt:lpwstr/>
  </property>
  <property fmtid="{D5CDD505-2E9C-101B-9397-08002B2CF9AE}" pid="6" name="_docset_NoMedatataSyncRequired">
    <vt:lpwstr>False</vt:lpwstr>
  </property>
</Properties>
</file>