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Lst>
  <p:sldSz cy="5143500" cx="9144000"/>
  <p:notesSz cx="6858000" cy="9144000"/>
  <p:embeddedFontLst>
    <p:embeddedFont>
      <p:font typeface="Raleway"/>
      <p:regular r:id="rId17"/>
      <p:bold r:id="rId18"/>
      <p:italic r:id="rId19"/>
      <p:boldItalic r:id="rId20"/>
    </p:embeddedFont>
    <p:embeddedFont>
      <p:font typeface="Roboto Medium"/>
      <p:regular r:id="rId21"/>
      <p:bold r:id="rId22"/>
      <p:italic r:id="rId23"/>
      <p:boldItalic r:id="rId24"/>
    </p:embeddedFont>
    <p:embeddedFont>
      <p:font typeface="Roboto"/>
      <p:regular r:id="rId25"/>
      <p:bold r:id="rId26"/>
      <p:italic r:id="rId27"/>
      <p:boldItalic r:id="rId28"/>
    </p:embeddedFont>
    <p:embeddedFont>
      <p:font typeface="Roboto Light"/>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B502EB23-AE66-4C54-A378-9E24578CEF27}">
  <a:tblStyle styleId="{B502EB23-AE66-4C54-A378-9E24578CEF27}"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aleway-boldItalic.fntdata"/><Relationship Id="rId22" Type="http://schemas.openxmlformats.org/officeDocument/2006/relationships/font" Target="fonts/RobotoMedium-bold.fntdata"/><Relationship Id="rId21" Type="http://schemas.openxmlformats.org/officeDocument/2006/relationships/font" Target="fonts/RobotoMedium-regular.fntdata"/><Relationship Id="rId24" Type="http://schemas.openxmlformats.org/officeDocument/2006/relationships/font" Target="fonts/RobotoMedium-boldItalic.fntdata"/><Relationship Id="rId23" Type="http://schemas.openxmlformats.org/officeDocument/2006/relationships/font" Target="fonts/RobotoMedium-italic.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font" Target="fonts/Roboto-bold.fntdata"/><Relationship Id="rId25" Type="http://schemas.openxmlformats.org/officeDocument/2006/relationships/font" Target="fonts/Roboto-regular.fntdata"/><Relationship Id="rId28" Type="http://schemas.openxmlformats.org/officeDocument/2006/relationships/font" Target="fonts/Roboto-boldItalic.fntdata"/><Relationship Id="rId27" Type="http://schemas.openxmlformats.org/officeDocument/2006/relationships/font" Target="fonts/Roboto-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font" Target="fonts/RobotoLight-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obotoLight-italic.fntdata"/><Relationship Id="rId30" Type="http://schemas.openxmlformats.org/officeDocument/2006/relationships/font" Target="fonts/RobotoLight-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RobotoLight-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font" Target="fonts/Raleway-regular.fntdata"/><Relationship Id="rId16" Type="http://schemas.openxmlformats.org/officeDocument/2006/relationships/slide" Target="slides/slide10.xml"/><Relationship Id="rId19" Type="http://schemas.openxmlformats.org/officeDocument/2006/relationships/font" Target="fonts/Raleway-italic.fntdata"/><Relationship Id="rId18" Type="http://schemas.openxmlformats.org/officeDocument/2006/relationships/font" Target="fonts/Raleway-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 name="Shape 41"/>
        <p:cNvGrpSpPr/>
        <p:nvPr/>
      </p:nvGrpSpPr>
      <p:grpSpPr>
        <a:xfrm>
          <a:off x="0" y="0"/>
          <a:ext cx="0" cy="0"/>
          <a:chOff x="0" y="0"/>
          <a:chExt cx="0" cy="0"/>
        </a:xfrm>
      </p:grpSpPr>
      <p:sp>
        <p:nvSpPr>
          <p:cNvPr id="42" name="Google Shape;42;g24fafeda274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 name="Google Shape;43;g24fafeda274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 name="Shape 49"/>
        <p:cNvGrpSpPr/>
        <p:nvPr/>
      </p:nvGrpSpPr>
      <p:grpSpPr>
        <a:xfrm>
          <a:off x="0" y="0"/>
          <a:ext cx="0" cy="0"/>
          <a:chOff x="0" y="0"/>
          <a:chExt cx="0" cy="0"/>
        </a:xfrm>
      </p:grpSpPr>
      <p:sp>
        <p:nvSpPr>
          <p:cNvPr id="50" name="Google Shape;50;g250a16f6b31_0_15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 name="Google Shape;51;g250a16f6b31_0_15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00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250a16f6b31_0_17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250a16f6b31_0_17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https://www.nasa.gov/partnerships/nasa-locations-capabilities-and-points-of-contact/</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 name="Shape 65"/>
        <p:cNvGrpSpPr/>
        <p:nvPr/>
      </p:nvGrpSpPr>
      <p:grpSpPr>
        <a:xfrm>
          <a:off x="0" y="0"/>
          <a:ext cx="0" cy="0"/>
          <a:chOff x="0" y="0"/>
          <a:chExt cx="0" cy="0"/>
        </a:xfrm>
      </p:grpSpPr>
      <p:sp>
        <p:nvSpPr>
          <p:cNvPr id="66" name="Google Shape;66;g24de8e39cbd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 name="Google Shape;67;g24de8e39cbd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291eebcdb2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291eebcdb2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https://thenounproject.com/icon/ideas-5159489/</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24de8e39cbd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24de8e39cbd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g24de8e39cbd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24de8e39cbd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200">
                <a:solidFill>
                  <a:schemeClr val="dk1"/>
                </a:solidFill>
                <a:latin typeface="Roboto"/>
                <a:ea typeface="Roboto"/>
                <a:cs typeface="Roboto"/>
                <a:sym typeface="Roboto"/>
              </a:rPr>
              <a:t>Data Product Description</a:t>
            </a:r>
            <a:endParaRPr b="1" sz="1200">
              <a:solidFill>
                <a:schemeClr val="dk1"/>
              </a:solidFill>
              <a:latin typeface="Roboto"/>
              <a:ea typeface="Roboto"/>
              <a:cs typeface="Roboto"/>
              <a:sym typeface="Roboto"/>
            </a:endParaRPr>
          </a:p>
          <a:p>
            <a:pPr indent="-304800" lvl="0" marL="457200" rtl="0" algn="l">
              <a:lnSpc>
                <a:spcPct val="115000"/>
              </a:lnSpc>
              <a:spcBef>
                <a:spcPts val="1000"/>
              </a:spcBef>
              <a:spcAft>
                <a:spcPts val="0"/>
              </a:spcAft>
              <a:buClr>
                <a:schemeClr val="dk1"/>
              </a:buClr>
              <a:buSzPts val="1200"/>
              <a:buFont typeface="Roboto"/>
              <a:buChar char="●"/>
            </a:pPr>
            <a:r>
              <a:rPr lang="en" sz="1200">
                <a:solidFill>
                  <a:schemeClr val="dk1"/>
                </a:solidFill>
                <a:latin typeface="Roboto"/>
                <a:ea typeface="Roboto"/>
                <a:cs typeface="Roboto"/>
                <a:sym typeface="Roboto"/>
              </a:rPr>
              <a:t>Earth Science: 100%</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Heliophysics: 100%</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Planetary Science: 95%</a:t>
            </a:r>
            <a:endParaRPr sz="12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b="1" lang="en" sz="1200">
                <a:solidFill>
                  <a:schemeClr val="dk1"/>
                </a:solidFill>
                <a:latin typeface="Roboto"/>
                <a:ea typeface="Roboto"/>
                <a:cs typeface="Roboto"/>
                <a:sym typeface="Roboto"/>
              </a:rPr>
              <a:t>Persistent Identifier</a:t>
            </a:r>
            <a:endParaRPr b="1" sz="1200">
              <a:solidFill>
                <a:schemeClr val="dk1"/>
              </a:solidFill>
              <a:latin typeface="Roboto"/>
              <a:ea typeface="Roboto"/>
              <a:cs typeface="Roboto"/>
              <a:sym typeface="Roboto"/>
            </a:endParaRPr>
          </a:p>
          <a:p>
            <a:pPr indent="-304800" lvl="0" marL="457200" rtl="0" algn="l">
              <a:lnSpc>
                <a:spcPct val="115000"/>
              </a:lnSpc>
              <a:spcBef>
                <a:spcPts val="1000"/>
              </a:spcBef>
              <a:spcAft>
                <a:spcPts val="0"/>
              </a:spcAft>
              <a:buClr>
                <a:schemeClr val="dk1"/>
              </a:buClr>
              <a:buSzPts val="1200"/>
              <a:buFont typeface="Roboto"/>
              <a:buChar char="●"/>
            </a:pPr>
            <a:r>
              <a:rPr lang="en" sz="1200">
                <a:solidFill>
                  <a:schemeClr val="dk1"/>
                </a:solidFill>
                <a:latin typeface="Roboto"/>
                <a:ea typeface="Roboto"/>
                <a:cs typeface="Roboto"/>
                <a:sym typeface="Roboto"/>
              </a:rPr>
              <a:t>Earth Science: 36%</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Heliophysics: 8%</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Planetary Science: 3%</a:t>
            </a:r>
            <a:endParaRPr b="1" sz="1200">
              <a:solidFill>
                <a:schemeClr val="dk1"/>
              </a:solidFill>
              <a:latin typeface="Roboto"/>
              <a:ea typeface="Roboto"/>
              <a:cs typeface="Roboto"/>
              <a:sym typeface="Roboto"/>
            </a:endParaRPr>
          </a:p>
          <a:p>
            <a:pPr indent="0" lvl="0" marL="0" rtl="0" algn="l">
              <a:lnSpc>
                <a:spcPct val="115000"/>
              </a:lnSpc>
              <a:spcBef>
                <a:spcPts val="1000"/>
              </a:spcBef>
              <a:spcAft>
                <a:spcPts val="0"/>
              </a:spcAft>
              <a:buClr>
                <a:schemeClr val="dk1"/>
              </a:buClr>
              <a:buSzPts val="1100"/>
              <a:buFont typeface="Arial"/>
              <a:buNone/>
            </a:pPr>
            <a:r>
              <a:rPr b="1" lang="en" sz="1200">
                <a:solidFill>
                  <a:schemeClr val="dk1"/>
                </a:solidFill>
                <a:latin typeface="Roboto"/>
                <a:ea typeface="Roboto"/>
                <a:cs typeface="Roboto"/>
                <a:sym typeface="Roboto"/>
              </a:rPr>
              <a:t>Use Constraints</a:t>
            </a:r>
            <a:endParaRPr b="1" sz="1200">
              <a:solidFill>
                <a:schemeClr val="dk1"/>
              </a:solidFill>
              <a:latin typeface="Roboto"/>
              <a:ea typeface="Roboto"/>
              <a:cs typeface="Roboto"/>
              <a:sym typeface="Roboto"/>
            </a:endParaRPr>
          </a:p>
          <a:p>
            <a:pPr indent="-304800" lvl="0" marL="457200" rtl="0" algn="l">
              <a:lnSpc>
                <a:spcPct val="115000"/>
              </a:lnSpc>
              <a:spcBef>
                <a:spcPts val="1000"/>
              </a:spcBef>
              <a:spcAft>
                <a:spcPts val="0"/>
              </a:spcAft>
              <a:buClr>
                <a:schemeClr val="dk1"/>
              </a:buClr>
              <a:buSzPts val="1200"/>
              <a:buFont typeface="Roboto"/>
              <a:buChar char="●"/>
            </a:pPr>
            <a:r>
              <a:rPr lang="en" sz="1200">
                <a:solidFill>
                  <a:schemeClr val="dk1"/>
                </a:solidFill>
                <a:latin typeface="Roboto"/>
                <a:ea typeface="Roboto"/>
                <a:cs typeface="Roboto"/>
                <a:sym typeface="Roboto"/>
              </a:rPr>
              <a:t>Earth Science: 56%</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Heliophysics: 10%</a:t>
            </a:r>
            <a:endParaRPr sz="1200">
              <a:solidFill>
                <a:schemeClr val="dk1"/>
              </a:solidFill>
              <a:latin typeface="Roboto"/>
              <a:ea typeface="Roboto"/>
              <a:cs typeface="Roboto"/>
              <a:sym typeface="Roboto"/>
            </a:endParaRPr>
          </a:p>
          <a:p>
            <a:pPr indent="-304800" lvl="0" marL="457200" rtl="0" algn="l">
              <a:lnSpc>
                <a:spcPct val="115000"/>
              </a:lnSpc>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Planetary Science: 0%</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 name="Shape 94"/>
        <p:cNvGrpSpPr/>
        <p:nvPr/>
      </p:nvGrpSpPr>
      <p:grpSpPr>
        <a:xfrm>
          <a:off x="0" y="0"/>
          <a:ext cx="0" cy="0"/>
          <a:chOff x="0" y="0"/>
          <a:chExt cx="0" cy="0"/>
        </a:xfrm>
      </p:grpSpPr>
      <p:sp>
        <p:nvSpPr>
          <p:cNvPr id="95" name="Google Shape;95;g24de8e39cbd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6" name="Google Shape;96;g24de8e39cbd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https://thenounproject.com/icon/ideas-5159489/</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 name="Shape 100"/>
        <p:cNvGrpSpPr/>
        <p:nvPr/>
      </p:nvGrpSpPr>
      <p:grpSpPr>
        <a:xfrm>
          <a:off x="0" y="0"/>
          <a:ext cx="0" cy="0"/>
          <a:chOff x="0" y="0"/>
          <a:chExt cx="0" cy="0"/>
        </a:xfrm>
      </p:grpSpPr>
      <p:sp>
        <p:nvSpPr>
          <p:cNvPr id="101" name="Google Shape;101;g252ea5fa3b9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252ea5fa3b9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50a16f6b31_0_17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50a16f6b31_0_17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8" name="Shape 8"/>
        <p:cNvGrpSpPr/>
        <p:nvPr/>
      </p:nvGrpSpPr>
      <p:grpSpPr>
        <a:xfrm>
          <a:off x="0" y="0"/>
          <a:ext cx="0" cy="0"/>
          <a:chOff x="0" y="0"/>
          <a:chExt cx="0" cy="0"/>
        </a:xfrm>
      </p:grpSpPr>
      <p:pic>
        <p:nvPicPr>
          <p:cNvPr id="9" name="Google Shape;9;p2"/>
          <p:cNvPicPr preferRelativeResize="0"/>
          <p:nvPr/>
        </p:nvPicPr>
        <p:blipFill>
          <a:blip r:embed="rId2">
            <a:alphaModFix/>
          </a:blip>
          <a:stretch>
            <a:fillRect/>
          </a:stretch>
        </p:blipFill>
        <p:spPr>
          <a:xfrm>
            <a:off x="217125" y="0"/>
            <a:ext cx="8972951" cy="4420201"/>
          </a:xfrm>
          <a:prstGeom prst="rect">
            <a:avLst/>
          </a:prstGeom>
          <a:noFill/>
          <a:ln>
            <a:noFill/>
          </a:ln>
        </p:spPr>
      </p:pic>
      <p:sp>
        <p:nvSpPr>
          <p:cNvPr id="10" name="Google Shape;10;p2"/>
          <p:cNvSpPr/>
          <p:nvPr/>
        </p:nvSpPr>
        <p:spPr>
          <a:xfrm>
            <a:off x="0" y="4414075"/>
            <a:ext cx="9190200" cy="7926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txBox="1"/>
          <p:nvPr>
            <p:ph type="ctrTitle"/>
          </p:nvPr>
        </p:nvSpPr>
        <p:spPr>
          <a:xfrm>
            <a:off x="955350" y="800900"/>
            <a:ext cx="5601000" cy="1360800"/>
          </a:xfrm>
          <a:prstGeom prst="rect">
            <a:avLst/>
          </a:prstGeom>
        </p:spPr>
        <p:txBody>
          <a:bodyPr anchorCtr="0" anchor="b" bIns="91425" lIns="91425" spcFirstLastPara="1" rIns="91425" wrap="square" tIns="91425">
            <a:normAutofit/>
          </a:bodyPr>
          <a:lstStyle>
            <a:lvl1pPr lvl="0" rtl="0">
              <a:spcBef>
                <a:spcPts val="0"/>
              </a:spcBef>
              <a:spcAft>
                <a:spcPts val="0"/>
              </a:spcAft>
              <a:buClr>
                <a:srgbClr val="1F5573"/>
              </a:buClr>
              <a:buSzPts val="4000"/>
              <a:buFont typeface="Roboto Medium"/>
              <a:buNone/>
              <a:defRPr sz="4000">
                <a:solidFill>
                  <a:srgbClr val="1F5573"/>
                </a:solidFill>
                <a:latin typeface="Roboto Medium"/>
                <a:ea typeface="Roboto Medium"/>
                <a:cs typeface="Roboto Medium"/>
                <a:sym typeface="Roboto Medium"/>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12" name="Google Shape;12;p2"/>
          <p:cNvSpPr txBox="1"/>
          <p:nvPr>
            <p:ph idx="1" type="subTitle"/>
          </p:nvPr>
        </p:nvSpPr>
        <p:spPr>
          <a:xfrm>
            <a:off x="994600" y="2204750"/>
            <a:ext cx="5982900" cy="792600"/>
          </a:xfrm>
          <a:prstGeom prst="rect">
            <a:avLst/>
          </a:prstGeom>
        </p:spPr>
        <p:txBody>
          <a:bodyPr anchorCtr="0" anchor="t" bIns="91425" lIns="91425" spcFirstLastPara="1" rIns="91425" wrap="square" tIns="91425">
            <a:normAutofit/>
          </a:bodyPr>
          <a:lstStyle>
            <a:lvl1pPr lvl="0" rtl="0">
              <a:lnSpc>
                <a:spcPct val="100000"/>
              </a:lnSpc>
              <a:spcBef>
                <a:spcPts val="0"/>
              </a:spcBef>
              <a:spcAft>
                <a:spcPts val="0"/>
              </a:spcAft>
              <a:buClr>
                <a:srgbClr val="1C5370"/>
              </a:buClr>
              <a:buSzPts val="2800"/>
              <a:buFont typeface="Roboto Light"/>
              <a:buNone/>
              <a:defRPr sz="2800">
                <a:solidFill>
                  <a:srgbClr val="1C5370"/>
                </a:solidFill>
                <a:latin typeface="Roboto Light"/>
                <a:ea typeface="Roboto Light"/>
                <a:cs typeface="Roboto Light"/>
                <a:sym typeface="Roboto Light"/>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p:txBody>
      </p:sp>
      <p:pic>
        <p:nvPicPr>
          <p:cNvPr id="13" name="Google Shape;13;p2"/>
          <p:cNvPicPr preferRelativeResize="0"/>
          <p:nvPr/>
        </p:nvPicPr>
        <p:blipFill>
          <a:blip r:embed="rId3">
            <a:alphaModFix/>
          </a:blip>
          <a:stretch>
            <a:fillRect/>
          </a:stretch>
        </p:blipFill>
        <p:spPr>
          <a:xfrm>
            <a:off x="7092925" y="4499288"/>
            <a:ext cx="1176752" cy="622176"/>
          </a:xfrm>
          <a:prstGeom prst="rect">
            <a:avLst/>
          </a:prstGeom>
          <a:noFill/>
          <a:ln>
            <a:noFill/>
          </a:ln>
        </p:spPr>
      </p:pic>
      <p:pic>
        <p:nvPicPr>
          <p:cNvPr id="14" name="Google Shape;14;p2"/>
          <p:cNvPicPr preferRelativeResize="0"/>
          <p:nvPr/>
        </p:nvPicPr>
        <p:blipFill rotWithShape="1">
          <a:blip r:embed="rId4">
            <a:alphaModFix/>
          </a:blip>
          <a:srcRect b="0" l="0" r="0" t="0"/>
          <a:stretch/>
        </p:blipFill>
        <p:spPr>
          <a:xfrm>
            <a:off x="8373417" y="4499275"/>
            <a:ext cx="726183" cy="602750"/>
          </a:xfrm>
          <a:prstGeom prst="rect">
            <a:avLst/>
          </a:prstGeom>
          <a:noFill/>
          <a:ln>
            <a:noFill/>
          </a:ln>
          <a:effectLst>
            <a:outerShdw blurRad="50800" rotWithShape="0" algn="t" dir="5400000" dist="38100">
              <a:srgbClr val="000000">
                <a:alpha val="40000"/>
              </a:srgbClr>
            </a:outerShdw>
          </a:effectLst>
        </p:spPr>
      </p:pic>
      <p:sp>
        <p:nvSpPr>
          <p:cNvPr id="15" name="Google Shape;15;p2"/>
          <p:cNvSpPr txBox="1"/>
          <p:nvPr>
            <p:ph idx="2" type="subTitle"/>
          </p:nvPr>
        </p:nvSpPr>
        <p:spPr>
          <a:xfrm>
            <a:off x="1045825" y="2894625"/>
            <a:ext cx="2566200" cy="3249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1300"/>
              <a:buFont typeface="Roboto Light"/>
              <a:buNone/>
              <a:defRPr sz="1300">
                <a:solidFill>
                  <a:srgbClr val="1C5370"/>
                </a:solidFill>
                <a:latin typeface="Roboto Light"/>
                <a:ea typeface="Roboto Light"/>
                <a:cs typeface="Roboto Light"/>
                <a:sym typeface="Roboto Light"/>
              </a:defRPr>
            </a:lvl1pPr>
            <a:lvl2pPr lvl="1"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2pPr>
            <a:lvl3pPr lvl="2"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3pPr>
            <a:lvl4pPr lvl="3"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4pPr>
            <a:lvl5pPr lvl="4"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5pPr>
            <a:lvl6pPr lvl="5"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6pPr>
            <a:lvl7pPr lvl="6"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7pPr>
            <a:lvl8pPr lvl="7"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8pPr>
            <a:lvl9pPr lvl="8" rtl="0">
              <a:spcBef>
                <a:spcPts val="0"/>
              </a:spcBef>
              <a:spcAft>
                <a:spcPts val="0"/>
              </a:spcAft>
              <a:buClr>
                <a:schemeClr val="lt1"/>
              </a:buClr>
              <a:buSzPts val="900"/>
              <a:buFont typeface="Roboto"/>
              <a:buNone/>
              <a:defRPr sz="900">
                <a:solidFill>
                  <a:schemeClr val="lt1"/>
                </a:solidFill>
                <a:latin typeface="Roboto"/>
                <a:ea typeface="Roboto"/>
                <a:cs typeface="Roboto"/>
                <a:sym typeface="Roboto"/>
              </a:defRPr>
            </a:lvl9pPr>
          </a:lstStyle>
          <a:p/>
        </p:txBody>
      </p:sp>
      <p:cxnSp>
        <p:nvCxnSpPr>
          <p:cNvPr id="16" name="Google Shape;16;p2"/>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17" name="Google Shape;17;p2"/>
          <p:cNvSpPr/>
          <p:nvPr/>
        </p:nvSpPr>
        <p:spPr>
          <a:xfrm flipH="1" rot="10800000">
            <a:off x="-13625" y="-7450"/>
            <a:ext cx="277800" cy="52170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ingle Column" type="tx">
  <p:cSld name="TITLE_AND_BODY">
    <p:spTree>
      <p:nvGrpSpPr>
        <p:cNvPr id="18" name="Shape 18"/>
        <p:cNvGrpSpPr/>
        <p:nvPr/>
      </p:nvGrpSpPr>
      <p:grpSpPr>
        <a:xfrm>
          <a:off x="0" y="0"/>
          <a:ext cx="0" cy="0"/>
          <a:chOff x="0" y="0"/>
          <a:chExt cx="0" cy="0"/>
        </a:xfrm>
      </p:grpSpPr>
      <p:sp>
        <p:nvSpPr>
          <p:cNvPr id="19" name="Google Shape;19;p3"/>
          <p:cNvSpPr/>
          <p:nvPr/>
        </p:nvSpPr>
        <p:spPr>
          <a:xfrm>
            <a:off x="0" y="4771425"/>
            <a:ext cx="9183600" cy="4053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3"/>
          <p:cNvSpPr txBox="1"/>
          <p:nvPr>
            <p:ph type="title"/>
          </p:nvPr>
        </p:nvSpPr>
        <p:spPr>
          <a:xfrm>
            <a:off x="760000" y="445025"/>
            <a:ext cx="80724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2800"/>
              <a:buFont typeface="Roboto Medium"/>
              <a:buNone/>
              <a:defRPr>
                <a:solidFill>
                  <a:srgbClr val="1C5370"/>
                </a:solidFill>
                <a:latin typeface="Roboto Medium"/>
                <a:ea typeface="Roboto Medium"/>
                <a:cs typeface="Roboto Medium"/>
                <a:sym typeface="Roboto Medium"/>
              </a:defRPr>
            </a:lvl1pPr>
            <a:lvl2pPr lvl="1" rtl="0">
              <a:spcBef>
                <a:spcPts val="0"/>
              </a:spcBef>
              <a:spcAft>
                <a:spcPts val="0"/>
              </a:spcAft>
              <a:buSzPts val="2800"/>
              <a:buFont typeface="Roboto Medium"/>
              <a:buNone/>
              <a:defRPr>
                <a:latin typeface="Roboto Medium"/>
                <a:ea typeface="Roboto Medium"/>
                <a:cs typeface="Roboto Medium"/>
                <a:sym typeface="Roboto Medium"/>
              </a:defRPr>
            </a:lvl2pPr>
            <a:lvl3pPr lvl="2" rtl="0">
              <a:spcBef>
                <a:spcPts val="0"/>
              </a:spcBef>
              <a:spcAft>
                <a:spcPts val="0"/>
              </a:spcAft>
              <a:buSzPts val="2800"/>
              <a:buFont typeface="Roboto Medium"/>
              <a:buNone/>
              <a:defRPr>
                <a:latin typeface="Roboto Medium"/>
                <a:ea typeface="Roboto Medium"/>
                <a:cs typeface="Roboto Medium"/>
                <a:sym typeface="Roboto Medium"/>
              </a:defRPr>
            </a:lvl3pPr>
            <a:lvl4pPr lvl="3" rtl="0">
              <a:spcBef>
                <a:spcPts val="0"/>
              </a:spcBef>
              <a:spcAft>
                <a:spcPts val="0"/>
              </a:spcAft>
              <a:buSzPts val="2800"/>
              <a:buFont typeface="Roboto Medium"/>
              <a:buNone/>
              <a:defRPr>
                <a:latin typeface="Roboto Medium"/>
                <a:ea typeface="Roboto Medium"/>
                <a:cs typeface="Roboto Medium"/>
                <a:sym typeface="Roboto Medium"/>
              </a:defRPr>
            </a:lvl4pPr>
            <a:lvl5pPr lvl="4" rtl="0">
              <a:spcBef>
                <a:spcPts val="0"/>
              </a:spcBef>
              <a:spcAft>
                <a:spcPts val="0"/>
              </a:spcAft>
              <a:buSzPts val="2800"/>
              <a:buFont typeface="Roboto Medium"/>
              <a:buNone/>
              <a:defRPr>
                <a:latin typeface="Roboto Medium"/>
                <a:ea typeface="Roboto Medium"/>
                <a:cs typeface="Roboto Medium"/>
                <a:sym typeface="Roboto Medium"/>
              </a:defRPr>
            </a:lvl5pPr>
            <a:lvl6pPr lvl="5" rtl="0">
              <a:spcBef>
                <a:spcPts val="0"/>
              </a:spcBef>
              <a:spcAft>
                <a:spcPts val="0"/>
              </a:spcAft>
              <a:buSzPts val="2800"/>
              <a:buFont typeface="Roboto Medium"/>
              <a:buNone/>
              <a:defRPr>
                <a:latin typeface="Roboto Medium"/>
                <a:ea typeface="Roboto Medium"/>
                <a:cs typeface="Roboto Medium"/>
                <a:sym typeface="Roboto Medium"/>
              </a:defRPr>
            </a:lvl6pPr>
            <a:lvl7pPr lvl="6" rtl="0">
              <a:spcBef>
                <a:spcPts val="0"/>
              </a:spcBef>
              <a:spcAft>
                <a:spcPts val="0"/>
              </a:spcAft>
              <a:buSzPts val="2800"/>
              <a:buFont typeface="Roboto Medium"/>
              <a:buNone/>
              <a:defRPr>
                <a:latin typeface="Roboto Medium"/>
                <a:ea typeface="Roboto Medium"/>
                <a:cs typeface="Roboto Medium"/>
                <a:sym typeface="Roboto Medium"/>
              </a:defRPr>
            </a:lvl7pPr>
            <a:lvl8pPr lvl="7" rtl="0">
              <a:spcBef>
                <a:spcPts val="0"/>
              </a:spcBef>
              <a:spcAft>
                <a:spcPts val="0"/>
              </a:spcAft>
              <a:buSzPts val="2800"/>
              <a:buFont typeface="Roboto Medium"/>
              <a:buNone/>
              <a:defRPr>
                <a:latin typeface="Roboto Medium"/>
                <a:ea typeface="Roboto Medium"/>
                <a:cs typeface="Roboto Medium"/>
                <a:sym typeface="Roboto Medium"/>
              </a:defRPr>
            </a:lvl8pPr>
            <a:lvl9pPr lvl="8" rtl="0">
              <a:spcBef>
                <a:spcPts val="0"/>
              </a:spcBef>
              <a:spcAft>
                <a:spcPts val="0"/>
              </a:spcAft>
              <a:buSzPts val="2800"/>
              <a:buFont typeface="Roboto Medium"/>
              <a:buNone/>
              <a:defRPr>
                <a:latin typeface="Roboto Medium"/>
                <a:ea typeface="Roboto Medium"/>
                <a:cs typeface="Roboto Medium"/>
                <a:sym typeface="Roboto Medium"/>
              </a:defRPr>
            </a:lvl9pPr>
          </a:lstStyle>
          <a:p/>
        </p:txBody>
      </p:sp>
      <p:sp>
        <p:nvSpPr>
          <p:cNvPr id="21" name="Google Shape;21;p3"/>
          <p:cNvSpPr txBox="1"/>
          <p:nvPr>
            <p:ph idx="1" type="body"/>
          </p:nvPr>
        </p:nvSpPr>
        <p:spPr>
          <a:xfrm>
            <a:off x="897900" y="1152475"/>
            <a:ext cx="7934400" cy="3416400"/>
          </a:xfrm>
          <a:prstGeom prst="rect">
            <a:avLst/>
          </a:prstGeom>
        </p:spPr>
        <p:txBody>
          <a:bodyPr anchorCtr="0" anchor="t" bIns="91425" lIns="91425" spcFirstLastPara="1" rIns="91425" wrap="square" tIns="91425">
            <a:normAutofit/>
          </a:bodyPr>
          <a:lstStyle>
            <a:lvl1pPr indent="-342900" lvl="0" marL="457200" rtl="0">
              <a:spcBef>
                <a:spcPts val="0"/>
              </a:spcBef>
              <a:spcAft>
                <a:spcPts val="0"/>
              </a:spcAft>
              <a:buClr>
                <a:schemeClr val="dk1"/>
              </a:buClr>
              <a:buSzPts val="1800"/>
              <a:buFont typeface="Roboto"/>
              <a:buChar char="●"/>
              <a:defRPr>
                <a:solidFill>
                  <a:schemeClr val="dk1"/>
                </a:solidFill>
                <a:latin typeface="Roboto"/>
                <a:ea typeface="Roboto"/>
                <a:cs typeface="Roboto"/>
                <a:sym typeface="Roboto"/>
              </a:defRPr>
            </a:lvl1pPr>
            <a:lvl2pPr indent="-317500" lvl="1" marL="9144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2pPr>
            <a:lvl3pPr indent="-317500" lvl="2" marL="13716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3pPr>
            <a:lvl4pPr indent="-317500" lvl="3" marL="18288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4pPr>
            <a:lvl5pPr indent="-317500" lvl="4" marL="22860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5pPr>
            <a:lvl6pPr indent="-317500" lvl="5" marL="27432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6pPr>
            <a:lvl7pPr indent="-317500" lvl="6" marL="32004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7pPr>
            <a:lvl8pPr indent="-317500" lvl="7" marL="36576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8pPr>
            <a:lvl9pPr indent="-317500" lvl="8" marL="4114800" rtl="0">
              <a:spcBef>
                <a:spcPts val="0"/>
              </a:spcBef>
              <a:spcAft>
                <a:spcPts val="0"/>
              </a:spcAft>
              <a:buClr>
                <a:schemeClr val="dk1"/>
              </a:buClr>
              <a:buSzPts val="1400"/>
              <a:buFont typeface="Roboto Light"/>
              <a:buChar char="■"/>
              <a:defRPr>
                <a:solidFill>
                  <a:schemeClr val="dk1"/>
                </a:solidFill>
                <a:latin typeface="Roboto Light"/>
                <a:ea typeface="Roboto Light"/>
                <a:cs typeface="Roboto Light"/>
                <a:sym typeface="Roboto Light"/>
              </a:defRPr>
            </a:lvl9pPr>
          </a:lstStyle>
          <a:p/>
        </p:txBody>
      </p:sp>
      <p:cxnSp>
        <p:nvCxnSpPr>
          <p:cNvPr id="22" name="Google Shape;22;p3"/>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23" name="Google Shape;23;p3"/>
          <p:cNvSpPr/>
          <p:nvPr/>
        </p:nvSpPr>
        <p:spPr>
          <a:xfrm flipH="1" rot="10800000">
            <a:off x="-13625" y="-7450"/>
            <a:ext cx="277800" cy="51843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Two Columns" type="twoColTx">
  <p:cSld name="TITLE_AND_TWO_COLUMNS">
    <p:spTree>
      <p:nvGrpSpPr>
        <p:cNvPr id="24" name="Shape 24"/>
        <p:cNvGrpSpPr/>
        <p:nvPr/>
      </p:nvGrpSpPr>
      <p:grpSpPr>
        <a:xfrm>
          <a:off x="0" y="0"/>
          <a:ext cx="0" cy="0"/>
          <a:chOff x="0" y="0"/>
          <a:chExt cx="0" cy="0"/>
        </a:xfrm>
      </p:grpSpPr>
      <p:sp>
        <p:nvSpPr>
          <p:cNvPr id="25" name="Google Shape;25;p4"/>
          <p:cNvSpPr txBox="1"/>
          <p:nvPr>
            <p:ph idx="1" type="body"/>
          </p:nvPr>
        </p:nvSpPr>
        <p:spPr>
          <a:xfrm>
            <a:off x="891187" y="1152475"/>
            <a:ext cx="34203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Clr>
                <a:schemeClr val="dk1"/>
              </a:buClr>
              <a:buSzPts val="1400"/>
              <a:buFont typeface="Roboto"/>
              <a:buChar char="●"/>
              <a:defRPr sz="1400">
                <a:solidFill>
                  <a:schemeClr val="dk1"/>
                </a:solidFill>
                <a:latin typeface="Roboto"/>
                <a:ea typeface="Roboto"/>
                <a:cs typeface="Roboto"/>
                <a:sym typeface="Roboto"/>
              </a:defRPr>
            </a:lvl1pPr>
            <a:lvl2pPr indent="-304800" lvl="1" marL="914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2pPr>
            <a:lvl3pPr indent="-304800" lvl="2" marL="1371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3pPr>
            <a:lvl4pPr indent="-304800" lvl="3" marL="1828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4pPr>
            <a:lvl5pPr indent="-304800" lvl="4" marL="22860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5pPr>
            <a:lvl6pPr indent="-304800" lvl="5" marL="27432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sp>
        <p:nvSpPr>
          <p:cNvPr id="26" name="Google Shape;26;p4"/>
          <p:cNvSpPr txBox="1"/>
          <p:nvPr>
            <p:ph type="title"/>
          </p:nvPr>
        </p:nvSpPr>
        <p:spPr>
          <a:xfrm>
            <a:off x="760000" y="445025"/>
            <a:ext cx="80724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2800"/>
              <a:buFont typeface="Roboto Medium"/>
              <a:buNone/>
              <a:defRPr>
                <a:solidFill>
                  <a:srgbClr val="1C5370"/>
                </a:solidFill>
                <a:latin typeface="Roboto Medium"/>
                <a:ea typeface="Roboto Medium"/>
                <a:cs typeface="Roboto Medium"/>
                <a:sym typeface="Roboto Medium"/>
              </a:defRPr>
            </a:lvl1pPr>
            <a:lvl2pPr lvl="1" rtl="0">
              <a:spcBef>
                <a:spcPts val="0"/>
              </a:spcBef>
              <a:spcAft>
                <a:spcPts val="0"/>
              </a:spcAft>
              <a:buSzPts val="2800"/>
              <a:buFont typeface="Roboto Medium"/>
              <a:buNone/>
              <a:defRPr>
                <a:latin typeface="Roboto Medium"/>
                <a:ea typeface="Roboto Medium"/>
                <a:cs typeface="Roboto Medium"/>
                <a:sym typeface="Roboto Medium"/>
              </a:defRPr>
            </a:lvl2pPr>
            <a:lvl3pPr lvl="2" rtl="0">
              <a:spcBef>
                <a:spcPts val="0"/>
              </a:spcBef>
              <a:spcAft>
                <a:spcPts val="0"/>
              </a:spcAft>
              <a:buSzPts val="2800"/>
              <a:buFont typeface="Roboto Medium"/>
              <a:buNone/>
              <a:defRPr>
                <a:latin typeface="Roboto Medium"/>
                <a:ea typeface="Roboto Medium"/>
                <a:cs typeface="Roboto Medium"/>
                <a:sym typeface="Roboto Medium"/>
              </a:defRPr>
            </a:lvl3pPr>
            <a:lvl4pPr lvl="3" rtl="0">
              <a:spcBef>
                <a:spcPts val="0"/>
              </a:spcBef>
              <a:spcAft>
                <a:spcPts val="0"/>
              </a:spcAft>
              <a:buSzPts val="2800"/>
              <a:buFont typeface="Roboto Medium"/>
              <a:buNone/>
              <a:defRPr>
                <a:latin typeface="Roboto Medium"/>
                <a:ea typeface="Roboto Medium"/>
                <a:cs typeface="Roboto Medium"/>
                <a:sym typeface="Roboto Medium"/>
              </a:defRPr>
            </a:lvl4pPr>
            <a:lvl5pPr lvl="4" rtl="0">
              <a:spcBef>
                <a:spcPts val="0"/>
              </a:spcBef>
              <a:spcAft>
                <a:spcPts val="0"/>
              </a:spcAft>
              <a:buSzPts val="2800"/>
              <a:buFont typeface="Roboto Medium"/>
              <a:buNone/>
              <a:defRPr>
                <a:latin typeface="Roboto Medium"/>
                <a:ea typeface="Roboto Medium"/>
                <a:cs typeface="Roboto Medium"/>
                <a:sym typeface="Roboto Medium"/>
              </a:defRPr>
            </a:lvl5pPr>
            <a:lvl6pPr lvl="5" rtl="0">
              <a:spcBef>
                <a:spcPts val="0"/>
              </a:spcBef>
              <a:spcAft>
                <a:spcPts val="0"/>
              </a:spcAft>
              <a:buSzPts val="2800"/>
              <a:buFont typeface="Roboto Medium"/>
              <a:buNone/>
              <a:defRPr>
                <a:latin typeface="Roboto Medium"/>
                <a:ea typeface="Roboto Medium"/>
                <a:cs typeface="Roboto Medium"/>
                <a:sym typeface="Roboto Medium"/>
              </a:defRPr>
            </a:lvl6pPr>
            <a:lvl7pPr lvl="6" rtl="0">
              <a:spcBef>
                <a:spcPts val="0"/>
              </a:spcBef>
              <a:spcAft>
                <a:spcPts val="0"/>
              </a:spcAft>
              <a:buSzPts val="2800"/>
              <a:buFont typeface="Roboto Medium"/>
              <a:buNone/>
              <a:defRPr>
                <a:latin typeface="Roboto Medium"/>
                <a:ea typeface="Roboto Medium"/>
                <a:cs typeface="Roboto Medium"/>
                <a:sym typeface="Roboto Medium"/>
              </a:defRPr>
            </a:lvl7pPr>
            <a:lvl8pPr lvl="7" rtl="0">
              <a:spcBef>
                <a:spcPts val="0"/>
              </a:spcBef>
              <a:spcAft>
                <a:spcPts val="0"/>
              </a:spcAft>
              <a:buSzPts val="2800"/>
              <a:buFont typeface="Roboto Medium"/>
              <a:buNone/>
              <a:defRPr>
                <a:latin typeface="Roboto Medium"/>
                <a:ea typeface="Roboto Medium"/>
                <a:cs typeface="Roboto Medium"/>
                <a:sym typeface="Roboto Medium"/>
              </a:defRPr>
            </a:lvl8pPr>
            <a:lvl9pPr lvl="8" rtl="0">
              <a:spcBef>
                <a:spcPts val="0"/>
              </a:spcBef>
              <a:spcAft>
                <a:spcPts val="0"/>
              </a:spcAft>
              <a:buSzPts val="2800"/>
              <a:buFont typeface="Roboto Medium"/>
              <a:buNone/>
              <a:defRPr>
                <a:latin typeface="Roboto Medium"/>
                <a:ea typeface="Roboto Medium"/>
                <a:cs typeface="Roboto Medium"/>
                <a:sym typeface="Roboto Medium"/>
              </a:defRPr>
            </a:lvl9pPr>
          </a:lstStyle>
          <a:p/>
        </p:txBody>
      </p:sp>
      <p:sp>
        <p:nvSpPr>
          <p:cNvPr id="27" name="Google Shape;27;p4"/>
          <p:cNvSpPr txBox="1"/>
          <p:nvPr>
            <p:ph idx="2" type="body"/>
          </p:nvPr>
        </p:nvSpPr>
        <p:spPr>
          <a:xfrm>
            <a:off x="4967087" y="1152463"/>
            <a:ext cx="3420300" cy="3416400"/>
          </a:xfrm>
          <a:prstGeom prst="rect">
            <a:avLst/>
          </a:prstGeom>
        </p:spPr>
        <p:txBody>
          <a:bodyPr anchorCtr="0" anchor="t" bIns="91425" lIns="91425" spcFirstLastPara="1" rIns="91425" wrap="square" tIns="91425">
            <a:normAutofit/>
          </a:bodyPr>
          <a:lstStyle>
            <a:lvl1pPr indent="-317500" lvl="0" marL="457200" rtl="0">
              <a:spcBef>
                <a:spcPts val="0"/>
              </a:spcBef>
              <a:spcAft>
                <a:spcPts val="0"/>
              </a:spcAft>
              <a:buClr>
                <a:schemeClr val="dk1"/>
              </a:buClr>
              <a:buSzPts val="1400"/>
              <a:buFont typeface="Roboto"/>
              <a:buChar char="●"/>
              <a:defRPr sz="1400">
                <a:solidFill>
                  <a:schemeClr val="dk1"/>
                </a:solidFill>
                <a:latin typeface="Roboto"/>
                <a:ea typeface="Roboto"/>
                <a:cs typeface="Roboto"/>
                <a:sym typeface="Roboto"/>
              </a:defRPr>
            </a:lvl1pPr>
            <a:lvl2pPr indent="-304800" lvl="1" marL="914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2pPr>
            <a:lvl3pPr indent="-304800" lvl="2" marL="1371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3pPr>
            <a:lvl4pPr indent="-304800" lvl="3" marL="1828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4pPr>
            <a:lvl5pPr indent="-304800" lvl="4" marL="22860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5pPr>
            <a:lvl6pPr indent="-304800" lvl="5" marL="27432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6pPr>
            <a:lvl7pPr indent="-304800" lvl="6" marL="32004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7pPr>
            <a:lvl8pPr indent="-304800" lvl="7" marL="36576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8pPr>
            <a:lvl9pPr indent="-304800" lvl="8" marL="4114800" rtl="0">
              <a:spcBef>
                <a:spcPts val="0"/>
              </a:spcBef>
              <a:spcAft>
                <a:spcPts val="0"/>
              </a:spcAft>
              <a:buClr>
                <a:schemeClr val="dk1"/>
              </a:buClr>
              <a:buSzPts val="1200"/>
              <a:buFont typeface="Roboto Light"/>
              <a:buChar char="■"/>
              <a:defRPr sz="1200">
                <a:solidFill>
                  <a:schemeClr val="dk1"/>
                </a:solidFill>
                <a:latin typeface="Roboto Light"/>
                <a:ea typeface="Roboto Light"/>
                <a:cs typeface="Roboto Light"/>
                <a:sym typeface="Roboto Light"/>
              </a:defRPr>
            </a:lvl9pPr>
          </a:lstStyle>
          <a:p/>
        </p:txBody>
      </p:sp>
      <p:cxnSp>
        <p:nvCxnSpPr>
          <p:cNvPr id="28" name="Google Shape;28;p4"/>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29" name="Google Shape;29;p4"/>
          <p:cNvSpPr/>
          <p:nvPr/>
        </p:nvSpPr>
        <p:spPr>
          <a:xfrm>
            <a:off x="0" y="4771425"/>
            <a:ext cx="9183600" cy="4053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 name="Google Shape;30;p4"/>
          <p:cNvSpPr/>
          <p:nvPr/>
        </p:nvSpPr>
        <p:spPr>
          <a:xfrm flipH="1" rot="10800000">
            <a:off x="-13625" y="-7500"/>
            <a:ext cx="277800" cy="51891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arge Image">
  <p:cSld name="ONE_COLUMN_TEXT">
    <p:spTree>
      <p:nvGrpSpPr>
        <p:cNvPr id="31" name="Shape 31"/>
        <p:cNvGrpSpPr/>
        <p:nvPr/>
      </p:nvGrpSpPr>
      <p:grpSpPr>
        <a:xfrm>
          <a:off x="0" y="0"/>
          <a:ext cx="0" cy="0"/>
          <a:chOff x="0" y="0"/>
          <a:chExt cx="0" cy="0"/>
        </a:xfrm>
      </p:grpSpPr>
      <p:cxnSp>
        <p:nvCxnSpPr>
          <p:cNvPr id="32" name="Google Shape;32;p5"/>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33" name="Google Shape;33;p5"/>
          <p:cNvSpPr/>
          <p:nvPr/>
        </p:nvSpPr>
        <p:spPr>
          <a:xfrm flipH="1" rot="10800000">
            <a:off x="-13625" y="-7450"/>
            <a:ext cx="277800" cy="51843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p:cSld name="CUSTOM">
    <p:spTree>
      <p:nvGrpSpPr>
        <p:cNvPr id="34" name="Shape 34"/>
        <p:cNvGrpSpPr/>
        <p:nvPr/>
      </p:nvGrpSpPr>
      <p:grpSpPr>
        <a:xfrm>
          <a:off x="0" y="0"/>
          <a:ext cx="0" cy="0"/>
          <a:chOff x="0" y="0"/>
          <a:chExt cx="0" cy="0"/>
        </a:xfrm>
      </p:grpSpPr>
      <p:pic>
        <p:nvPicPr>
          <p:cNvPr id="35" name="Google Shape;35;p6"/>
          <p:cNvPicPr preferRelativeResize="0"/>
          <p:nvPr/>
        </p:nvPicPr>
        <p:blipFill>
          <a:blip r:embed="rId2">
            <a:alphaModFix/>
          </a:blip>
          <a:stretch>
            <a:fillRect/>
          </a:stretch>
        </p:blipFill>
        <p:spPr>
          <a:xfrm>
            <a:off x="264175" y="0"/>
            <a:ext cx="8879827" cy="4714200"/>
          </a:xfrm>
          <a:prstGeom prst="rect">
            <a:avLst/>
          </a:prstGeom>
          <a:noFill/>
          <a:ln>
            <a:noFill/>
          </a:ln>
        </p:spPr>
      </p:pic>
      <p:sp>
        <p:nvSpPr>
          <p:cNvPr id="36" name="Google Shape;36;p6"/>
          <p:cNvSpPr txBox="1"/>
          <p:nvPr>
            <p:ph type="title"/>
          </p:nvPr>
        </p:nvSpPr>
        <p:spPr>
          <a:xfrm>
            <a:off x="957950" y="1674250"/>
            <a:ext cx="6636600" cy="12600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4000"/>
              <a:buFont typeface="Roboto Medium"/>
              <a:buNone/>
              <a:defRPr i="1" sz="4000">
                <a:solidFill>
                  <a:srgbClr val="1C5370"/>
                </a:solidFill>
                <a:latin typeface="Roboto Medium"/>
                <a:ea typeface="Roboto Medium"/>
                <a:cs typeface="Roboto Medium"/>
                <a:sym typeface="Roboto Medium"/>
              </a:defRPr>
            </a:lvl1pPr>
            <a:lvl2pPr lvl="1" rtl="0">
              <a:spcBef>
                <a:spcPts val="0"/>
              </a:spcBef>
              <a:spcAft>
                <a:spcPts val="0"/>
              </a:spcAft>
              <a:buClr>
                <a:schemeClr val="lt1"/>
              </a:buClr>
              <a:buSzPts val="2800"/>
              <a:buNone/>
              <a:defRPr>
                <a:solidFill>
                  <a:schemeClr val="lt1"/>
                </a:solidFill>
              </a:defRPr>
            </a:lvl2pPr>
            <a:lvl3pPr lvl="2" rtl="0">
              <a:spcBef>
                <a:spcPts val="0"/>
              </a:spcBef>
              <a:spcAft>
                <a:spcPts val="0"/>
              </a:spcAft>
              <a:buClr>
                <a:schemeClr val="lt1"/>
              </a:buClr>
              <a:buSzPts val="2800"/>
              <a:buNone/>
              <a:defRPr>
                <a:solidFill>
                  <a:schemeClr val="lt1"/>
                </a:solidFill>
              </a:defRPr>
            </a:lvl3pPr>
            <a:lvl4pPr lvl="3" rtl="0">
              <a:spcBef>
                <a:spcPts val="0"/>
              </a:spcBef>
              <a:spcAft>
                <a:spcPts val="0"/>
              </a:spcAft>
              <a:buClr>
                <a:schemeClr val="lt1"/>
              </a:buClr>
              <a:buSzPts val="2800"/>
              <a:buNone/>
              <a:defRPr>
                <a:solidFill>
                  <a:schemeClr val="lt1"/>
                </a:solidFill>
              </a:defRPr>
            </a:lvl4pPr>
            <a:lvl5pPr lvl="4" rtl="0">
              <a:spcBef>
                <a:spcPts val="0"/>
              </a:spcBef>
              <a:spcAft>
                <a:spcPts val="0"/>
              </a:spcAft>
              <a:buClr>
                <a:schemeClr val="lt1"/>
              </a:buClr>
              <a:buSzPts val="2800"/>
              <a:buNone/>
              <a:defRPr>
                <a:solidFill>
                  <a:schemeClr val="lt1"/>
                </a:solidFill>
              </a:defRPr>
            </a:lvl5pPr>
            <a:lvl6pPr lvl="5" rtl="0">
              <a:spcBef>
                <a:spcPts val="0"/>
              </a:spcBef>
              <a:spcAft>
                <a:spcPts val="0"/>
              </a:spcAft>
              <a:buClr>
                <a:schemeClr val="lt1"/>
              </a:buClr>
              <a:buSzPts val="2800"/>
              <a:buNone/>
              <a:defRPr>
                <a:solidFill>
                  <a:schemeClr val="lt1"/>
                </a:solidFill>
              </a:defRPr>
            </a:lvl6pPr>
            <a:lvl7pPr lvl="6" rtl="0">
              <a:spcBef>
                <a:spcPts val="0"/>
              </a:spcBef>
              <a:spcAft>
                <a:spcPts val="0"/>
              </a:spcAft>
              <a:buClr>
                <a:schemeClr val="lt1"/>
              </a:buClr>
              <a:buSzPts val="2800"/>
              <a:buNone/>
              <a:defRPr>
                <a:solidFill>
                  <a:schemeClr val="lt1"/>
                </a:solidFill>
              </a:defRPr>
            </a:lvl7pPr>
            <a:lvl8pPr lvl="7" rtl="0">
              <a:spcBef>
                <a:spcPts val="0"/>
              </a:spcBef>
              <a:spcAft>
                <a:spcPts val="0"/>
              </a:spcAft>
              <a:buClr>
                <a:schemeClr val="lt1"/>
              </a:buClr>
              <a:buSzPts val="2800"/>
              <a:buNone/>
              <a:defRPr>
                <a:solidFill>
                  <a:schemeClr val="lt1"/>
                </a:solidFill>
              </a:defRPr>
            </a:lvl8pPr>
            <a:lvl9pPr lvl="8" rtl="0">
              <a:spcBef>
                <a:spcPts val="0"/>
              </a:spcBef>
              <a:spcAft>
                <a:spcPts val="0"/>
              </a:spcAft>
              <a:buClr>
                <a:schemeClr val="lt1"/>
              </a:buClr>
              <a:buSzPts val="2800"/>
              <a:buNone/>
              <a:defRPr>
                <a:solidFill>
                  <a:schemeClr val="lt1"/>
                </a:solidFill>
              </a:defRPr>
            </a:lvl9pPr>
          </a:lstStyle>
          <a:p/>
        </p:txBody>
      </p:sp>
      <p:sp>
        <p:nvSpPr>
          <p:cNvPr id="37" name="Google Shape;37;p6"/>
          <p:cNvSpPr txBox="1"/>
          <p:nvPr>
            <p:ph idx="1" type="subTitle"/>
          </p:nvPr>
        </p:nvSpPr>
        <p:spPr>
          <a:xfrm>
            <a:off x="992475" y="2537250"/>
            <a:ext cx="3952500" cy="690300"/>
          </a:xfrm>
          <a:prstGeom prst="rect">
            <a:avLst/>
          </a:prstGeom>
        </p:spPr>
        <p:txBody>
          <a:bodyPr anchorCtr="0" anchor="t" bIns="91425" lIns="91425" spcFirstLastPara="1" rIns="91425" wrap="square" tIns="91425">
            <a:normAutofit/>
          </a:bodyPr>
          <a:lstStyle>
            <a:lvl1pPr lvl="0" rtl="0">
              <a:spcBef>
                <a:spcPts val="0"/>
              </a:spcBef>
              <a:spcAft>
                <a:spcPts val="0"/>
              </a:spcAft>
              <a:buClr>
                <a:srgbClr val="1C5370"/>
              </a:buClr>
              <a:buSzPts val="1800"/>
              <a:buFont typeface="Roboto Light"/>
              <a:buNone/>
              <a:defRPr>
                <a:solidFill>
                  <a:srgbClr val="1C5370"/>
                </a:solidFill>
                <a:latin typeface="Roboto Light"/>
                <a:ea typeface="Roboto Light"/>
                <a:cs typeface="Roboto Light"/>
                <a:sym typeface="Roboto Light"/>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cxnSp>
        <p:nvCxnSpPr>
          <p:cNvPr id="38" name="Google Shape;38;p6"/>
          <p:cNvCxnSpPr/>
          <p:nvPr/>
        </p:nvCxnSpPr>
        <p:spPr>
          <a:xfrm>
            <a:off x="441775" y="57475"/>
            <a:ext cx="8560500" cy="10500"/>
          </a:xfrm>
          <a:prstGeom prst="straightConnector1">
            <a:avLst/>
          </a:prstGeom>
          <a:noFill/>
          <a:ln cap="flat" cmpd="sng" w="19050">
            <a:solidFill>
              <a:srgbClr val="1F5573"/>
            </a:solidFill>
            <a:prstDash val="solid"/>
            <a:round/>
            <a:headEnd len="med" w="med" type="none"/>
            <a:tailEnd len="med" w="med" type="none"/>
          </a:ln>
        </p:spPr>
      </p:cxnSp>
      <p:sp>
        <p:nvSpPr>
          <p:cNvPr id="39" name="Google Shape;39;p6"/>
          <p:cNvSpPr/>
          <p:nvPr/>
        </p:nvSpPr>
        <p:spPr>
          <a:xfrm>
            <a:off x="0" y="4414075"/>
            <a:ext cx="9172500" cy="792600"/>
          </a:xfrm>
          <a:prstGeom prst="rect">
            <a:avLst/>
          </a:prstGeom>
          <a:gradFill>
            <a:gsLst>
              <a:gs pos="0">
                <a:srgbClr val="2F8BBD"/>
              </a:gs>
              <a:gs pos="100000">
                <a:srgbClr val="8FBDD6"/>
              </a:gs>
              <a:gs pos="100000">
                <a:schemeClr val="lt2"/>
              </a:gs>
            </a:gsLst>
            <a:lin ang="18900044" scaled="0"/>
          </a:gra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 name="Google Shape;40;p6"/>
          <p:cNvSpPr/>
          <p:nvPr/>
        </p:nvSpPr>
        <p:spPr>
          <a:xfrm flipH="1" rot="10800000">
            <a:off x="-13625" y="-7450"/>
            <a:ext cx="277800" cy="5217000"/>
          </a:xfrm>
          <a:prstGeom prst="round1Rect">
            <a:avLst>
              <a:gd fmla="val 50000" name="adj"/>
            </a:avLst>
          </a:prstGeom>
          <a:solidFill>
            <a:srgbClr val="1F557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rtl="0">
              <a:spcBef>
                <a:spcPts val="0"/>
              </a:spcBef>
              <a:spcAft>
                <a:spcPts val="0"/>
              </a:spcAft>
              <a:buClr>
                <a:schemeClr val="dk1"/>
              </a:buClr>
              <a:buSzPts val="2800"/>
              <a:buNone/>
              <a:defRPr sz="2800">
                <a:solidFill>
                  <a:schemeClr val="dk1"/>
                </a:solidFill>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0"/>
              </a:spcBef>
              <a:spcAft>
                <a:spcPts val="0"/>
              </a:spcAft>
              <a:buClr>
                <a:schemeClr val="dk2"/>
              </a:buClr>
              <a:buSzPts val="1400"/>
              <a:buChar char="○"/>
              <a:defRPr>
                <a:solidFill>
                  <a:schemeClr val="dk2"/>
                </a:solidFill>
              </a:defRPr>
            </a:lvl2pPr>
            <a:lvl3pPr indent="-317500" lvl="2" marL="1371600" rtl="0">
              <a:lnSpc>
                <a:spcPct val="115000"/>
              </a:lnSpc>
              <a:spcBef>
                <a:spcPts val="0"/>
              </a:spcBef>
              <a:spcAft>
                <a:spcPts val="0"/>
              </a:spcAft>
              <a:buClr>
                <a:schemeClr val="dk2"/>
              </a:buClr>
              <a:buSzPts val="1400"/>
              <a:buChar char="■"/>
              <a:defRPr>
                <a:solidFill>
                  <a:schemeClr val="dk2"/>
                </a:solidFill>
              </a:defRPr>
            </a:lvl3pPr>
            <a:lvl4pPr indent="-317500" lvl="3" marL="1828800" rtl="0">
              <a:lnSpc>
                <a:spcPct val="115000"/>
              </a:lnSpc>
              <a:spcBef>
                <a:spcPts val="0"/>
              </a:spcBef>
              <a:spcAft>
                <a:spcPts val="0"/>
              </a:spcAft>
              <a:buClr>
                <a:schemeClr val="dk2"/>
              </a:buClr>
              <a:buSzPts val="1400"/>
              <a:buChar char="●"/>
              <a:defRPr>
                <a:solidFill>
                  <a:schemeClr val="dk2"/>
                </a:solidFill>
              </a:defRPr>
            </a:lvl4pPr>
            <a:lvl5pPr indent="-317500" lvl="4" marL="2286000" rtl="0">
              <a:lnSpc>
                <a:spcPct val="115000"/>
              </a:lnSpc>
              <a:spcBef>
                <a:spcPts val="0"/>
              </a:spcBef>
              <a:spcAft>
                <a:spcPts val="0"/>
              </a:spcAft>
              <a:buClr>
                <a:schemeClr val="dk2"/>
              </a:buClr>
              <a:buSzPts val="1400"/>
              <a:buChar char="○"/>
              <a:defRPr>
                <a:solidFill>
                  <a:schemeClr val="dk2"/>
                </a:solidFill>
              </a:defRPr>
            </a:lvl5pPr>
            <a:lvl6pPr indent="-317500" lvl="5" marL="2743200" rtl="0">
              <a:lnSpc>
                <a:spcPct val="115000"/>
              </a:lnSpc>
              <a:spcBef>
                <a:spcPts val="0"/>
              </a:spcBef>
              <a:spcAft>
                <a:spcPts val="0"/>
              </a:spcAft>
              <a:buClr>
                <a:schemeClr val="dk2"/>
              </a:buClr>
              <a:buSzPts val="1400"/>
              <a:buChar char="■"/>
              <a:defRPr>
                <a:solidFill>
                  <a:schemeClr val="dk2"/>
                </a:solidFill>
              </a:defRPr>
            </a:lvl6pPr>
            <a:lvl7pPr indent="-317500" lvl="6" marL="3200400" rtl="0">
              <a:lnSpc>
                <a:spcPct val="115000"/>
              </a:lnSpc>
              <a:spcBef>
                <a:spcPts val="0"/>
              </a:spcBef>
              <a:spcAft>
                <a:spcPts val="0"/>
              </a:spcAft>
              <a:buClr>
                <a:schemeClr val="dk2"/>
              </a:buClr>
              <a:buSzPts val="1400"/>
              <a:buChar char="●"/>
              <a:defRPr>
                <a:solidFill>
                  <a:schemeClr val="dk2"/>
                </a:solidFill>
              </a:defRPr>
            </a:lvl7pPr>
            <a:lvl8pPr indent="-317500" lvl="7" marL="3657600" rtl="0">
              <a:lnSpc>
                <a:spcPct val="115000"/>
              </a:lnSpc>
              <a:spcBef>
                <a:spcPts val="0"/>
              </a:spcBef>
              <a:spcAft>
                <a:spcPts val="0"/>
              </a:spcAft>
              <a:buClr>
                <a:schemeClr val="dk2"/>
              </a:buClr>
              <a:buSzPts val="1400"/>
              <a:buChar char="○"/>
              <a:defRPr>
                <a:solidFill>
                  <a:schemeClr val="dk2"/>
                </a:solidFill>
              </a:defRPr>
            </a:lvl8pPr>
            <a:lvl9pPr indent="-317500" lvl="8" marL="4114800" rtl="0">
              <a:lnSpc>
                <a:spcPct val="115000"/>
              </a:lnSpc>
              <a:spcBef>
                <a:spcPts val="0"/>
              </a:spcBef>
              <a:spcAft>
                <a:spcPts val="0"/>
              </a:spcAft>
              <a:buClr>
                <a:schemeClr val="dk2"/>
              </a:buClr>
              <a:buSzPts val="1400"/>
              <a:buChar char="■"/>
              <a:defRPr>
                <a:solidFill>
                  <a:schemeClr val="dk2"/>
                </a:solidFill>
              </a:defRPr>
            </a:lvl9pPr>
          </a:lstStyle>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xml"/><Relationship Id="rId3"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hyperlink" Target="https://science.nasa.gov/biological-physical/" TargetMode="External"/><Relationship Id="rId4" Type="http://schemas.openxmlformats.org/officeDocument/2006/relationships/hyperlink" Target="https://www.earthdata.nasa.gov/" TargetMode="External"/><Relationship Id="rId11" Type="http://schemas.openxmlformats.org/officeDocument/2006/relationships/hyperlink" Target="https://nssdc.gsfc.nasa.gov/planetary/planets/marspage.html" TargetMode="External"/><Relationship Id="rId10" Type="http://schemas.openxmlformats.org/officeDocument/2006/relationships/hyperlink" Target="https://solarscience.msfc.nasa.gov/surface.shtml" TargetMode="External"/><Relationship Id="rId9" Type="http://schemas.openxmlformats.org/officeDocument/2006/relationships/hyperlink" Target="https://earthobservatory.nasa.gov/global-maps/MYD28M" TargetMode="External"/><Relationship Id="rId5" Type="http://schemas.openxmlformats.org/officeDocument/2006/relationships/hyperlink" Target="https://science.nasa.gov/heliophysics/data/" TargetMode="External"/><Relationship Id="rId6" Type="http://schemas.openxmlformats.org/officeDocument/2006/relationships/hyperlink" Target="https://pds.nasa.gov/" TargetMode="External"/><Relationship Id="rId7" Type="http://schemas.openxmlformats.org/officeDocument/2006/relationships/hyperlink" Target="https://science.nasa.gov/astrophysics/data/nasa-ipac-extragalactic-database-ned/" TargetMode="External"/><Relationship Id="rId8" Type="http://schemas.openxmlformats.org/officeDocument/2006/relationships/hyperlink" Target="https://genelab.nasa.gov/publications/omics_database"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hyperlink" Target="https://sciencediscoveryengine.nasa.gov/app/nasa-sba-smd/#/home" TargetMode="External"/><Relationship Id="rId4" Type="http://schemas.openxmlformats.org/officeDocument/2006/relationships/image" Target="../media/image8.png"/><Relationship Id="rId5"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 name="Shape 44"/>
        <p:cNvGrpSpPr/>
        <p:nvPr/>
      </p:nvGrpSpPr>
      <p:grpSpPr>
        <a:xfrm>
          <a:off x="0" y="0"/>
          <a:ext cx="0" cy="0"/>
          <a:chOff x="0" y="0"/>
          <a:chExt cx="0" cy="0"/>
        </a:xfrm>
      </p:grpSpPr>
      <p:sp>
        <p:nvSpPr>
          <p:cNvPr id="45" name="Google Shape;45;p7"/>
          <p:cNvSpPr txBox="1"/>
          <p:nvPr>
            <p:ph idx="4294967295" type="ctrTitle"/>
          </p:nvPr>
        </p:nvSpPr>
        <p:spPr>
          <a:xfrm>
            <a:off x="430300" y="318175"/>
            <a:ext cx="8347800" cy="1734900"/>
          </a:xfrm>
          <a:prstGeom prst="rect">
            <a:avLst/>
          </a:prstGeom>
        </p:spPr>
        <p:txBody>
          <a:bodyPr anchorCtr="0" anchor="t" bIns="91425" lIns="91425" spcFirstLastPara="1" rIns="91425" wrap="square" tIns="91425">
            <a:noAutofit/>
          </a:bodyPr>
          <a:lstStyle/>
          <a:p>
            <a:pPr indent="0" lvl="0" marL="457200" rtl="0" algn="ctr">
              <a:spcBef>
                <a:spcPts val="0"/>
              </a:spcBef>
              <a:spcAft>
                <a:spcPts val="0"/>
              </a:spcAft>
              <a:buNone/>
            </a:pPr>
            <a:r>
              <a:t/>
            </a:r>
            <a:endParaRPr b="1" sz="1700">
              <a:solidFill>
                <a:srgbClr val="2C3E50"/>
              </a:solidFill>
              <a:latin typeface="Raleway"/>
              <a:ea typeface="Raleway"/>
              <a:cs typeface="Raleway"/>
              <a:sym typeface="Raleway"/>
            </a:endParaRPr>
          </a:p>
          <a:p>
            <a:pPr indent="0" lvl="0" marL="457200" rtl="0" algn="ctr">
              <a:spcBef>
                <a:spcPts val="0"/>
              </a:spcBef>
              <a:spcAft>
                <a:spcPts val="0"/>
              </a:spcAft>
              <a:buNone/>
            </a:pPr>
            <a:r>
              <a:rPr b="1" lang="en" sz="2200">
                <a:solidFill>
                  <a:srgbClr val="2C3E50"/>
                </a:solidFill>
                <a:latin typeface="Raleway"/>
                <a:ea typeface="Raleway"/>
                <a:cs typeface="Raleway"/>
                <a:sym typeface="Raleway"/>
              </a:rPr>
              <a:t>Accelerating Transformative Science: Interdisciplinary Information Curation in NASA’s Science Discovery Engine</a:t>
            </a:r>
            <a:endParaRPr b="1" sz="2200">
              <a:solidFill>
                <a:srgbClr val="2C3E50"/>
              </a:solidFill>
              <a:latin typeface="Raleway"/>
              <a:ea typeface="Raleway"/>
              <a:cs typeface="Raleway"/>
              <a:sym typeface="Raleway"/>
            </a:endParaRPr>
          </a:p>
        </p:txBody>
      </p:sp>
      <p:sp>
        <p:nvSpPr>
          <p:cNvPr id="46" name="Google Shape;46;p7"/>
          <p:cNvSpPr txBox="1"/>
          <p:nvPr/>
        </p:nvSpPr>
        <p:spPr>
          <a:xfrm>
            <a:off x="398125" y="4560100"/>
            <a:ext cx="37173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latin typeface="Raleway"/>
                <a:ea typeface="Raleway"/>
                <a:cs typeface="Raleway"/>
                <a:sym typeface="Raleway"/>
              </a:rPr>
              <a:t>15 December 2023</a:t>
            </a:r>
            <a:endParaRPr>
              <a:latin typeface="Raleway"/>
              <a:ea typeface="Raleway"/>
              <a:cs typeface="Raleway"/>
              <a:sym typeface="Raleway"/>
            </a:endParaRPr>
          </a:p>
        </p:txBody>
      </p:sp>
      <p:sp>
        <p:nvSpPr>
          <p:cNvPr id="47" name="Google Shape;47;p7"/>
          <p:cNvSpPr txBox="1"/>
          <p:nvPr/>
        </p:nvSpPr>
        <p:spPr>
          <a:xfrm>
            <a:off x="1299700" y="2732175"/>
            <a:ext cx="7554000" cy="1046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latin typeface="Raleway"/>
                <a:ea typeface="Raleway"/>
                <a:cs typeface="Raleway"/>
                <a:sym typeface="Raleway"/>
              </a:rPr>
              <a:t>Kaylin Bugbee</a:t>
            </a:r>
            <a:r>
              <a:rPr b="1" baseline="30000" lang="en">
                <a:latin typeface="Raleway"/>
                <a:ea typeface="Raleway"/>
                <a:cs typeface="Raleway"/>
                <a:sym typeface="Raleway"/>
              </a:rPr>
              <a:t>1</a:t>
            </a:r>
            <a:r>
              <a:rPr b="1" lang="en">
                <a:latin typeface="Raleway"/>
                <a:ea typeface="Raleway"/>
                <a:cs typeface="Raleway"/>
                <a:sym typeface="Raleway"/>
              </a:rPr>
              <a:t>, Stephanie Wingo</a:t>
            </a:r>
            <a:r>
              <a:rPr b="1" baseline="30000" lang="en">
                <a:solidFill>
                  <a:schemeClr val="dk1"/>
                </a:solidFill>
                <a:latin typeface="Raleway"/>
                <a:ea typeface="Raleway"/>
                <a:cs typeface="Raleway"/>
                <a:sym typeface="Raleway"/>
              </a:rPr>
              <a:t>2</a:t>
            </a:r>
            <a:r>
              <a:rPr b="1" lang="en">
                <a:solidFill>
                  <a:schemeClr val="dk1"/>
                </a:solidFill>
                <a:latin typeface="Raleway"/>
                <a:ea typeface="Raleway"/>
                <a:cs typeface="Raleway"/>
                <a:sym typeface="Raleway"/>
              </a:rPr>
              <a:t>, Emily Foshee</a:t>
            </a:r>
            <a:r>
              <a:rPr b="1" baseline="30000" lang="en">
                <a:solidFill>
                  <a:schemeClr val="dk1"/>
                </a:solidFill>
                <a:latin typeface="Raleway"/>
                <a:ea typeface="Raleway"/>
                <a:cs typeface="Raleway"/>
                <a:sym typeface="Raleway"/>
              </a:rPr>
              <a:t>2</a:t>
            </a:r>
            <a:r>
              <a:rPr b="1" lang="en">
                <a:solidFill>
                  <a:schemeClr val="dk1"/>
                </a:solidFill>
                <a:latin typeface="Raleway"/>
                <a:ea typeface="Raleway"/>
                <a:cs typeface="Raleway"/>
                <a:sym typeface="Raleway"/>
              </a:rPr>
              <a:t>, Muthukumaran Ramasubramanian</a:t>
            </a:r>
            <a:r>
              <a:rPr b="1" baseline="30000" lang="en">
                <a:solidFill>
                  <a:schemeClr val="dk1"/>
                </a:solidFill>
                <a:latin typeface="Raleway"/>
                <a:ea typeface="Raleway"/>
                <a:cs typeface="Raleway"/>
                <a:sym typeface="Raleway"/>
              </a:rPr>
              <a:t>2</a:t>
            </a:r>
            <a:endParaRPr b="1">
              <a:solidFill>
                <a:schemeClr val="dk1"/>
              </a:solidFill>
              <a:latin typeface="Raleway"/>
              <a:ea typeface="Raleway"/>
              <a:cs typeface="Raleway"/>
              <a:sym typeface="Raleway"/>
            </a:endParaRPr>
          </a:p>
          <a:p>
            <a:pPr indent="0" lvl="0" marL="0" rtl="0" algn="l">
              <a:spcBef>
                <a:spcPts val="0"/>
              </a:spcBef>
              <a:spcAft>
                <a:spcPts val="0"/>
              </a:spcAft>
              <a:buNone/>
            </a:pPr>
            <a:r>
              <a:rPr lang="en">
                <a:latin typeface="Raleway"/>
                <a:ea typeface="Raleway"/>
                <a:cs typeface="Raleway"/>
                <a:sym typeface="Raleway"/>
              </a:rPr>
              <a:t>1: </a:t>
            </a:r>
            <a:r>
              <a:rPr lang="en">
                <a:latin typeface="Raleway"/>
                <a:ea typeface="Raleway"/>
                <a:cs typeface="Raleway"/>
                <a:sym typeface="Raleway"/>
              </a:rPr>
              <a:t>NASA Marshall Space Flight Center, 2: University of Alabama in Huntsville</a:t>
            </a:r>
            <a:endParaRPr>
              <a:latin typeface="Raleway"/>
              <a:ea typeface="Raleway"/>
              <a:cs typeface="Raleway"/>
              <a:sym typeface="Raleway"/>
            </a:endParaRPr>
          </a:p>
          <a:p>
            <a:pPr indent="0" lvl="0" marL="0" rtl="0" algn="l">
              <a:spcBef>
                <a:spcPts val="0"/>
              </a:spcBef>
              <a:spcAft>
                <a:spcPts val="0"/>
              </a:spcAft>
              <a:buNone/>
            </a:pPr>
            <a:r>
              <a:t/>
            </a:r>
            <a:endParaRPr>
              <a:latin typeface="Raleway"/>
              <a:ea typeface="Raleway"/>
              <a:cs typeface="Raleway"/>
              <a:sym typeface="Raleway"/>
            </a:endParaRPr>
          </a:p>
          <a:p>
            <a:pPr indent="0" lvl="0" marL="0" rtl="0" algn="l">
              <a:spcBef>
                <a:spcPts val="0"/>
              </a:spcBef>
              <a:spcAft>
                <a:spcPts val="0"/>
              </a:spcAft>
              <a:buNone/>
            </a:pPr>
            <a:r>
              <a:rPr lang="en">
                <a:latin typeface="Raleway"/>
                <a:ea typeface="Raleway"/>
                <a:cs typeface="Raleway"/>
                <a:sym typeface="Raleway"/>
              </a:rPr>
              <a:t>Special thanks to </a:t>
            </a:r>
            <a:r>
              <a:rPr lang="en">
                <a:latin typeface="Raleway"/>
                <a:ea typeface="Raleway"/>
                <a:cs typeface="Raleway"/>
                <a:sym typeface="Raleway"/>
              </a:rPr>
              <a:t>Shravan Vishwanathan at Left Right Mind</a:t>
            </a:r>
            <a:endParaRPr>
              <a:latin typeface="Raleway"/>
              <a:ea typeface="Raleway"/>
              <a:cs typeface="Raleway"/>
              <a:sym typeface="Raleway"/>
            </a:endParaRPr>
          </a:p>
        </p:txBody>
      </p:sp>
      <p:pic>
        <p:nvPicPr>
          <p:cNvPr id="48" name="Google Shape;48;p7"/>
          <p:cNvPicPr preferRelativeResize="0"/>
          <p:nvPr/>
        </p:nvPicPr>
        <p:blipFill>
          <a:blip r:embed="rId3">
            <a:alphaModFix/>
          </a:blip>
          <a:stretch>
            <a:fillRect/>
          </a:stretch>
        </p:blipFill>
        <p:spPr>
          <a:xfrm>
            <a:off x="7486875" y="4385126"/>
            <a:ext cx="1657124" cy="828549"/>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 name="Shape 52"/>
        <p:cNvGrpSpPr/>
        <p:nvPr/>
      </p:nvGrpSpPr>
      <p:grpSpPr>
        <a:xfrm>
          <a:off x="0" y="0"/>
          <a:ext cx="0" cy="0"/>
          <a:chOff x="0" y="0"/>
          <a:chExt cx="0" cy="0"/>
        </a:xfrm>
      </p:grpSpPr>
      <p:sp>
        <p:nvSpPr>
          <p:cNvPr id="53" name="Google Shape;53;p8"/>
          <p:cNvSpPr txBox="1"/>
          <p:nvPr>
            <p:ph type="title"/>
          </p:nvPr>
        </p:nvSpPr>
        <p:spPr>
          <a:xfrm>
            <a:off x="746375" y="20177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Meet the Science Discovery Engine (SDE)</a:t>
            </a:r>
            <a:endParaRPr/>
          </a:p>
        </p:txBody>
      </p:sp>
      <p:sp>
        <p:nvSpPr>
          <p:cNvPr id="54" name="Google Shape;54;p8"/>
          <p:cNvSpPr txBox="1"/>
          <p:nvPr>
            <p:ph idx="1" type="body"/>
          </p:nvPr>
        </p:nvSpPr>
        <p:spPr>
          <a:xfrm>
            <a:off x="5219275" y="1198475"/>
            <a:ext cx="3864300" cy="3180900"/>
          </a:xfrm>
          <a:prstGeom prst="rect">
            <a:avLst/>
          </a:prstGeom>
        </p:spPr>
        <p:txBody>
          <a:bodyPr anchorCtr="0" anchor="t" bIns="91425" lIns="91425" spcFirstLastPara="1" rIns="91425" wrap="square" tIns="91425">
            <a:normAutofit fontScale="70000" lnSpcReduction="20000"/>
          </a:bodyPr>
          <a:lstStyle/>
          <a:p>
            <a:pPr indent="0" lvl="0" marL="0" rtl="0" algn="ctr">
              <a:spcBef>
                <a:spcPts val="0"/>
              </a:spcBef>
              <a:spcAft>
                <a:spcPts val="0"/>
              </a:spcAft>
              <a:buNone/>
            </a:pPr>
            <a:r>
              <a:rPr b="1" lang="en" sz="2250" u="sng"/>
              <a:t>Goals:</a:t>
            </a:r>
            <a:endParaRPr b="1" sz="2250" u="sng"/>
          </a:p>
          <a:p>
            <a:pPr indent="-214312" lvl="0" marL="57150" rtl="0" algn="l">
              <a:lnSpc>
                <a:spcPct val="115000"/>
              </a:lnSpc>
              <a:spcBef>
                <a:spcPts val="1000"/>
              </a:spcBef>
              <a:spcAft>
                <a:spcPts val="0"/>
              </a:spcAft>
              <a:buSzPct val="100000"/>
              <a:buAutoNum type="arabicPeriod"/>
            </a:pPr>
            <a:r>
              <a:rPr lang="en" sz="2250">
                <a:latin typeface="Roboto Light"/>
                <a:ea typeface="Roboto Light"/>
                <a:cs typeface="Roboto Light"/>
                <a:sym typeface="Roboto Light"/>
              </a:rPr>
              <a:t>Enable rapid discovery of NASA science data, software and documentation</a:t>
            </a:r>
            <a:endParaRPr sz="2250">
              <a:latin typeface="Roboto Light"/>
              <a:ea typeface="Roboto Light"/>
              <a:cs typeface="Roboto Light"/>
              <a:sym typeface="Roboto Light"/>
            </a:endParaRPr>
          </a:p>
          <a:p>
            <a:pPr indent="-214312" lvl="0" marL="57150" rtl="0" algn="l">
              <a:lnSpc>
                <a:spcPct val="115000"/>
              </a:lnSpc>
              <a:spcBef>
                <a:spcPts val="1000"/>
              </a:spcBef>
              <a:spcAft>
                <a:spcPts val="0"/>
              </a:spcAft>
              <a:buSzPct val="100000"/>
              <a:buAutoNum type="arabicPeriod"/>
            </a:pPr>
            <a:r>
              <a:rPr lang="en" sz="2250">
                <a:latin typeface="Roboto Light"/>
                <a:ea typeface="Roboto Light"/>
                <a:cs typeface="Roboto Light"/>
                <a:sym typeface="Roboto Light"/>
              </a:rPr>
              <a:t>Support NASA’s open science goals and infrastructure</a:t>
            </a:r>
            <a:endParaRPr sz="2250">
              <a:latin typeface="Roboto Light"/>
              <a:ea typeface="Roboto Light"/>
              <a:cs typeface="Roboto Light"/>
              <a:sym typeface="Roboto Light"/>
            </a:endParaRPr>
          </a:p>
          <a:p>
            <a:pPr indent="-214312" lvl="0" marL="57150" rtl="0" algn="l">
              <a:lnSpc>
                <a:spcPct val="115000"/>
              </a:lnSpc>
              <a:spcBef>
                <a:spcPts val="1000"/>
              </a:spcBef>
              <a:spcAft>
                <a:spcPts val="0"/>
              </a:spcAft>
              <a:buSzPct val="100000"/>
              <a:buAutoNum type="arabicPeriod"/>
            </a:pPr>
            <a:r>
              <a:rPr lang="en" sz="2250">
                <a:latin typeface="Roboto Light"/>
                <a:ea typeface="Roboto Light"/>
                <a:cs typeface="Roboto Light"/>
                <a:sym typeface="Roboto Light"/>
              </a:rPr>
              <a:t>Promote interdisciplinary science</a:t>
            </a:r>
            <a:endParaRPr sz="2250">
              <a:latin typeface="Roboto Light"/>
              <a:ea typeface="Roboto Light"/>
              <a:cs typeface="Roboto Light"/>
              <a:sym typeface="Roboto Light"/>
            </a:endParaRPr>
          </a:p>
          <a:p>
            <a:pPr indent="-214312" lvl="0" marL="57150" rtl="0" algn="l">
              <a:lnSpc>
                <a:spcPct val="115000"/>
              </a:lnSpc>
              <a:spcBef>
                <a:spcPts val="1000"/>
              </a:spcBef>
              <a:spcAft>
                <a:spcPts val="0"/>
              </a:spcAft>
              <a:buSzPct val="100000"/>
              <a:buFont typeface="Roboto Light"/>
              <a:buAutoNum type="arabicPeriod"/>
            </a:pPr>
            <a:r>
              <a:rPr lang="en" sz="2250">
                <a:latin typeface="Roboto Light"/>
                <a:ea typeface="Roboto Light"/>
                <a:cs typeface="Roboto Light"/>
                <a:sym typeface="Roboto Light"/>
              </a:rPr>
              <a:t>Prototype emerging technologies and search techniques including Large Language Models</a:t>
            </a:r>
            <a:endParaRPr sz="2250">
              <a:latin typeface="Roboto Light"/>
              <a:ea typeface="Roboto Light"/>
              <a:cs typeface="Roboto Light"/>
              <a:sym typeface="Roboto Light"/>
            </a:endParaRPr>
          </a:p>
          <a:p>
            <a:pPr indent="0" lvl="0" marL="0" rtl="0" algn="l">
              <a:lnSpc>
                <a:spcPct val="115000"/>
              </a:lnSpc>
              <a:spcBef>
                <a:spcPts val="1000"/>
              </a:spcBef>
              <a:spcAft>
                <a:spcPts val="0"/>
              </a:spcAft>
              <a:buNone/>
            </a:pPr>
            <a:r>
              <a:t/>
            </a:r>
            <a:endParaRPr sz="1600">
              <a:latin typeface="Roboto Light"/>
              <a:ea typeface="Roboto Light"/>
              <a:cs typeface="Roboto Light"/>
              <a:sym typeface="Roboto Light"/>
            </a:endParaRPr>
          </a:p>
        </p:txBody>
      </p:sp>
      <p:pic>
        <p:nvPicPr>
          <p:cNvPr id="55" name="Google Shape;55;p8"/>
          <p:cNvPicPr preferRelativeResize="0"/>
          <p:nvPr/>
        </p:nvPicPr>
        <p:blipFill>
          <a:blip r:embed="rId3">
            <a:alphaModFix/>
          </a:blip>
          <a:stretch>
            <a:fillRect/>
          </a:stretch>
        </p:blipFill>
        <p:spPr>
          <a:xfrm>
            <a:off x="609081" y="1027200"/>
            <a:ext cx="4290424" cy="3217826"/>
          </a:xfrm>
          <a:prstGeom prst="rect">
            <a:avLst/>
          </a:prstGeom>
          <a:noFill/>
          <a:ln>
            <a:noFill/>
          </a:ln>
        </p:spPr>
      </p:pic>
      <p:sp>
        <p:nvSpPr>
          <p:cNvPr id="56" name="Google Shape;56;p8"/>
          <p:cNvSpPr txBox="1"/>
          <p:nvPr/>
        </p:nvSpPr>
        <p:spPr>
          <a:xfrm>
            <a:off x="849800" y="4333575"/>
            <a:ext cx="3580200" cy="2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latin typeface="Roboto"/>
                <a:ea typeface="Roboto"/>
                <a:cs typeface="Roboto"/>
                <a:sym typeface="Roboto"/>
              </a:rPr>
              <a:t>Image credit: SDE Team</a:t>
            </a:r>
            <a:endParaRPr i="1" sz="1000">
              <a:latin typeface="Roboto"/>
              <a:ea typeface="Roboto"/>
              <a:cs typeface="Roboto"/>
              <a:sym typeface="Robo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 name="Shape 60"/>
        <p:cNvGrpSpPr/>
        <p:nvPr/>
      </p:nvGrpSpPr>
      <p:grpSpPr>
        <a:xfrm>
          <a:off x="0" y="0"/>
          <a:ext cx="0" cy="0"/>
          <a:chOff x="0" y="0"/>
          <a:chExt cx="0" cy="0"/>
        </a:xfrm>
      </p:grpSpPr>
      <p:sp>
        <p:nvSpPr>
          <p:cNvPr id="61" name="Google Shape;61;p9"/>
          <p:cNvSpPr txBox="1"/>
          <p:nvPr>
            <p:ph type="title"/>
          </p:nvPr>
        </p:nvSpPr>
        <p:spPr>
          <a:xfrm>
            <a:off x="760000" y="1891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Challenge 1: </a:t>
            </a:r>
            <a:r>
              <a:rPr lang="en"/>
              <a:t> Finding Data and Information </a:t>
            </a:r>
            <a:endParaRPr/>
          </a:p>
        </p:txBody>
      </p:sp>
      <p:sp>
        <p:nvSpPr>
          <p:cNvPr id="62" name="Google Shape;62;p9"/>
          <p:cNvSpPr txBox="1"/>
          <p:nvPr>
            <p:ph idx="1" type="body"/>
          </p:nvPr>
        </p:nvSpPr>
        <p:spPr>
          <a:xfrm>
            <a:off x="425400" y="791375"/>
            <a:ext cx="4801200" cy="369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 sz="1400">
                <a:latin typeface="Roboto Medium"/>
                <a:ea typeface="Roboto Medium"/>
                <a:cs typeface="Roboto Medium"/>
                <a:sym typeface="Roboto Medium"/>
              </a:rPr>
              <a:t>Data and information is mostly arranged by organization, not by science topics  </a:t>
            </a:r>
            <a:endParaRPr sz="1400">
              <a:latin typeface="Roboto Medium"/>
              <a:ea typeface="Roboto Medium"/>
              <a:cs typeface="Roboto Medium"/>
              <a:sym typeface="Roboto Medium"/>
            </a:endParaRPr>
          </a:p>
          <a:p>
            <a:pPr indent="0" lvl="0" marL="0" rtl="0" algn="l">
              <a:spcBef>
                <a:spcPts val="1000"/>
              </a:spcBef>
              <a:spcAft>
                <a:spcPts val="0"/>
              </a:spcAft>
              <a:buNone/>
            </a:pPr>
            <a:r>
              <a:rPr lang="en" sz="1200"/>
              <a:t>Organizations include:</a:t>
            </a:r>
            <a:endParaRPr sz="1200"/>
          </a:p>
          <a:p>
            <a:pPr indent="-304800" lvl="0" marL="457200" rtl="0" algn="l">
              <a:spcBef>
                <a:spcPts val="1000"/>
              </a:spcBef>
              <a:spcAft>
                <a:spcPts val="0"/>
              </a:spcAft>
              <a:buSzPts val="1200"/>
              <a:buChar char="●"/>
            </a:pPr>
            <a:r>
              <a:rPr lang="en" sz="1200"/>
              <a:t>NASA centers: primarily have information on center specific missions and publications</a:t>
            </a:r>
            <a:endParaRPr sz="1200"/>
          </a:p>
          <a:p>
            <a:pPr indent="-304800" lvl="1" marL="914400" rtl="0" algn="l">
              <a:spcBef>
                <a:spcPts val="0"/>
              </a:spcBef>
              <a:spcAft>
                <a:spcPts val="0"/>
              </a:spcAft>
              <a:buSzPts val="1200"/>
              <a:buChar char="○"/>
            </a:pPr>
            <a:r>
              <a:rPr lang="en" sz="1200"/>
              <a:t>Mission specific pages </a:t>
            </a:r>
            <a:endParaRPr sz="1200"/>
          </a:p>
          <a:p>
            <a:pPr indent="-304800" lvl="0" marL="457200" rtl="0" algn="l">
              <a:spcBef>
                <a:spcPts val="0"/>
              </a:spcBef>
              <a:spcAft>
                <a:spcPts val="0"/>
              </a:spcAft>
              <a:buSzPts val="1200"/>
              <a:buChar char="●"/>
            </a:pPr>
            <a:r>
              <a:rPr lang="en" sz="1200"/>
              <a:t>Data repositories or archives: authoritative data sets</a:t>
            </a:r>
            <a:endParaRPr sz="1200"/>
          </a:p>
          <a:p>
            <a:pPr indent="-304800" lvl="0" marL="457200" rtl="0" algn="l">
              <a:spcBef>
                <a:spcPts val="0"/>
              </a:spcBef>
              <a:spcAft>
                <a:spcPts val="0"/>
              </a:spcAft>
              <a:buSzPts val="1200"/>
              <a:buChar char="●"/>
            </a:pPr>
            <a:r>
              <a:rPr lang="en" sz="1200"/>
              <a:t>Divisions: web pages that aggregate information and/or metadata search aggregators</a:t>
            </a:r>
            <a:endParaRPr sz="1200"/>
          </a:p>
          <a:p>
            <a:pPr indent="-304800" lvl="0" marL="457200" rtl="0" algn="l">
              <a:spcBef>
                <a:spcPts val="0"/>
              </a:spcBef>
              <a:spcAft>
                <a:spcPts val="0"/>
              </a:spcAft>
              <a:buSzPts val="1200"/>
              <a:buChar char="●"/>
            </a:pPr>
            <a:r>
              <a:rPr lang="en" sz="1200"/>
              <a:t>Research groups: datasets not published at the repositories, publications</a:t>
            </a:r>
            <a:endParaRPr sz="1200"/>
          </a:p>
          <a:p>
            <a:pPr indent="0" lvl="0" marL="0" rtl="0" algn="l">
              <a:spcBef>
                <a:spcPts val="1000"/>
              </a:spcBef>
              <a:spcAft>
                <a:spcPts val="1000"/>
              </a:spcAft>
              <a:buNone/>
            </a:pPr>
            <a:r>
              <a:rPr lang="en" sz="1200"/>
              <a:t>This represents a challenge for both users and information curators like the SDE team to quickly and efficiently find data and information. </a:t>
            </a:r>
            <a:endParaRPr sz="1200"/>
          </a:p>
        </p:txBody>
      </p:sp>
      <p:pic>
        <p:nvPicPr>
          <p:cNvPr id="63" name="Google Shape;63;p9"/>
          <p:cNvPicPr preferRelativeResize="0"/>
          <p:nvPr/>
        </p:nvPicPr>
        <p:blipFill>
          <a:blip r:embed="rId3">
            <a:alphaModFix/>
          </a:blip>
          <a:stretch>
            <a:fillRect/>
          </a:stretch>
        </p:blipFill>
        <p:spPr>
          <a:xfrm>
            <a:off x="5226600" y="1306875"/>
            <a:ext cx="3612601" cy="2230903"/>
          </a:xfrm>
          <a:prstGeom prst="rect">
            <a:avLst/>
          </a:prstGeom>
          <a:noFill/>
          <a:ln>
            <a:noFill/>
          </a:ln>
        </p:spPr>
      </p:pic>
      <p:sp>
        <p:nvSpPr>
          <p:cNvPr id="64" name="Google Shape;64;p9"/>
          <p:cNvSpPr txBox="1"/>
          <p:nvPr/>
        </p:nvSpPr>
        <p:spPr>
          <a:xfrm>
            <a:off x="5242800" y="3583075"/>
            <a:ext cx="3580200" cy="2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latin typeface="Roboto"/>
                <a:ea typeface="Roboto"/>
                <a:cs typeface="Roboto"/>
                <a:sym typeface="Roboto"/>
              </a:rPr>
              <a:t>NASA Centers. Image credit: NASA.</a:t>
            </a:r>
            <a:endParaRPr i="1" sz="1000">
              <a:latin typeface="Roboto"/>
              <a:ea typeface="Roboto"/>
              <a:cs typeface="Roboto"/>
              <a:sym typeface="Roboto"/>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 name="Shape 68"/>
        <p:cNvGrpSpPr/>
        <p:nvPr/>
      </p:nvGrpSpPr>
      <p:grpSpPr>
        <a:xfrm>
          <a:off x="0" y="0"/>
          <a:ext cx="0" cy="0"/>
          <a:chOff x="0" y="0"/>
          <a:chExt cx="0" cy="0"/>
        </a:xfrm>
      </p:grpSpPr>
      <p:graphicFrame>
        <p:nvGraphicFramePr>
          <p:cNvPr id="69" name="Google Shape;69;p10"/>
          <p:cNvGraphicFramePr/>
          <p:nvPr/>
        </p:nvGraphicFramePr>
        <p:xfrm>
          <a:off x="1886775" y="406250"/>
          <a:ext cx="3000000" cy="3000000"/>
        </p:xfrm>
        <a:graphic>
          <a:graphicData uri="http://schemas.openxmlformats.org/drawingml/2006/table">
            <a:tbl>
              <a:tblPr>
                <a:noFill/>
                <a:tableStyleId>{B502EB23-AE66-4C54-A378-9E24578CEF27}</a:tableStyleId>
              </a:tblPr>
              <a:tblGrid>
                <a:gridCol w="1811875"/>
                <a:gridCol w="2427175"/>
                <a:gridCol w="2898575"/>
              </a:tblGrid>
              <a:tr h="363900">
                <a:tc>
                  <a:txBody>
                    <a:bodyPr/>
                    <a:lstStyle/>
                    <a:p>
                      <a:pPr indent="0" lvl="0" marL="0" rtl="0" algn="l">
                        <a:spcBef>
                          <a:spcPts val="0"/>
                        </a:spcBef>
                        <a:spcAft>
                          <a:spcPts val="0"/>
                        </a:spcAft>
                        <a:buNone/>
                      </a:pPr>
                      <a:r>
                        <a:rPr b="1" lang="en" sz="800">
                          <a:solidFill>
                            <a:schemeClr val="lt1"/>
                          </a:solidFill>
                          <a:latin typeface="Roboto"/>
                          <a:ea typeface="Roboto"/>
                          <a:cs typeface="Roboto"/>
                          <a:sym typeface="Roboto"/>
                        </a:rPr>
                        <a:t>Query</a:t>
                      </a:r>
                      <a:endParaRPr b="1" sz="800">
                        <a:solidFill>
                          <a:schemeClr val="lt1"/>
                        </a:solidFill>
                        <a:latin typeface="Roboto"/>
                        <a:ea typeface="Roboto"/>
                        <a:cs typeface="Roboto"/>
                        <a:sym typeface="Roboto"/>
                      </a:endParaRPr>
                    </a:p>
                  </a:txBody>
                  <a:tcPr marT="91425" marB="91425" marR="91425" marL="91425">
                    <a:solidFill>
                      <a:srgbClr val="2F8BBD"/>
                    </a:solidFill>
                  </a:tcPr>
                </a:tc>
                <a:tc>
                  <a:txBody>
                    <a:bodyPr/>
                    <a:lstStyle/>
                    <a:p>
                      <a:pPr indent="0" lvl="0" marL="0" rtl="0" algn="l">
                        <a:spcBef>
                          <a:spcPts val="0"/>
                        </a:spcBef>
                        <a:spcAft>
                          <a:spcPts val="0"/>
                        </a:spcAft>
                        <a:buNone/>
                      </a:pPr>
                      <a:r>
                        <a:rPr b="1" lang="en" sz="800">
                          <a:solidFill>
                            <a:schemeClr val="lt1"/>
                          </a:solidFill>
                          <a:latin typeface="Roboto"/>
                          <a:ea typeface="Roboto"/>
                          <a:cs typeface="Roboto"/>
                          <a:sym typeface="Roboto"/>
                        </a:rPr>
                        <a:t>Google First Result</a:t>
                      </a:r>
                      <a:endParaRPr b="1" sz="800">
                        <a:solidFill>
                          <a:schemeClr val="lt1"/>
                        </a:solidFill>
                        <a:latin typeface="Roboto"/>
                        <a:ea typeface="Roboto"/>
                        <a:cs typeface="Roboto"/>
                        <a:sym typeface="Roboto"/>
                      </a:endParaRPr>
                    </a:p>
                  </a:txBody>
                  <a:tcPr marT="91425" marB="91425" marR="91425" marL="91425">
                    <a:solidFill>
                      <a:srgbClr val="2F8BBD"/>
                    </a:solidFill>
                  </a:tcPr>
                </a:tc>
                <a:tc>
                  <a:txBody>
                    <a:bodyPr/>
                    <a:lstStyle/>
                    <a:p>
                      <a:pPr indent="0" lvl="0" marL="0" rtl="0" algn="l">
                        <a:spcBef>
                          <a:spcPts val="0"/>
                        </a:spcBef>
                        <a:spcAft>
                          <a:spcPts val="0"/>
                        </a:spcAft>
                        <a:buNone/>
                      </a:pPr>
                      <a:r>
                        <a:rPr b="1" lang="en" sz="800">
                          <a:solidFill>
                            <a:schemeClr val="lt1"/>
                          </a:solidFill>
                          <a:latin typeface="Roboto"/>
                          <a:ea typeface="Roboto"/>
                          <a:cs typeface="Roboto"/>
                          <a:sym typeface="Roboto"/>
                        </a:rPr>
                        <a:t>Correct?</a:t>
                      </a:r>
                      <a:endParaRPr b="1" sz="800">
                        <a:solidFill>
                          <a:schemeClr val="lt1"/>
                        </a:solidFill>
                        <a:latin typeface="Roboto"/>
                        <a:ea typeface="Roboto"/>
                        <a:cs typeface="Roboto"/>
                        <a:sym typeface="Roboto"/>
                      </a:endParaRPr>
                    </a:p>
                  </a:txBody>
                  <a:tcPr marT="91425" marB="91425" marR="91425" marL="91425">
                    <a:solidFill>
                      <a:srgbClr val="2F8BBD"/>
                    </a:solidFill>
                  </a:tcPr>
                </a:tc>
              </a:tr>
              <a:tr h="329075">
                <a:tc>
                  <a:txBody>
                    <a:bodyPr/>
                    <a:lstStyle/>
                    <a:p>
                      <a:pPr indent="0" lvl="0" marL="0" rtl="0" algn="l">
                        <a:spcBef>
                          <a:spcPts val="0"/>
                        </a:spcBef>
                        <a:spcAft>
                          <a:spcPts val="0"/>
                        </a:spcAft>
                        <a:buNone/>
                      </a:pPr>
                      <a:r>
                        <a:rPr lang="en" sz="800">
                          <a:latin typeface="Roboto"/>
                          <a:ea typeface="Roboto"/>
                          <a:cs typeface="Roboto"/>
                          <a:sym typeface="Roboto"/>
                        </a:rPr>
                        <a:t>NASA Astrophysics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NASA/ADS</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No</a:t>
                      </a:r>
                      <a:endParaRPr sz="800">
                        <a:latin typeface="Roboto"/>
                        <a:ea typeface="Roboto"/>
                        <a:cs typeface="Roboto"/>
                        <a:sym typeface="Roboto"/>
                      </a:endParaRPr>
                    </a:p>
                  </a:txBody>
                  <a:tcPr marT="91425" marB="91425" marR="91425" marL="91425"/>
                </a:tc>
              </a:tr>
              <a:tr h="329075">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NASA Biological Science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3"/>
                        </a:rPr>
                        <a:t>Biological and Physical Sciences Webpage</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Partially - Can get to data indirectly</a:t>
                      </a:r>
                      <a:endParaRPr sz="800">
                        <a:latin typeface="Roboto"/>
                        <a:ea typeface="Roboto"/>
                        <a:cs typeface="Roboto"/>
                        <a:sym typeface="Roboto"/>
                      </a:endParaRPr>
                    </a:p>
                  </a:txBody>
                  <a:tcPr marT="91425" marB="91425" marR="91425" marL="91425"/>
                </a:tc>
              </a:tr>
              <a:tr h="329075">
                <a:tc>
                  <a:txBody>
                    <a:bodyPr/>
                    <a:lstStyle/>
                    <a:p>
                      <a:pPr indent="0" lvl="0" marL="0" rtl="0" algn="l">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NASA Earth Science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4"/>
                        </a:rPr>
                        <a:t>Earthdata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Yes</a:t>
                      </a:r>
                      <a:endParaRPr sz="800">
                        <a:latin typeface="Roboto"/>
                        <a:ea typeface="Roboto"/>
                        <a:cs typeface="Roboto"/>
                        <a:sym typeface="Roboto"/>
                      </a:endParaRPr>
                    </a:p>
                  </a:txBody>
                  <a:tcPr marT="91425" marB="91425" marR="91425" marL="91425"/>
                </a:tc>
              </a:tr>
              <a:tr h="421200">
                <a:tc>
                  <a:txBody>
                    <a:bodyPr/>
                    <a:lstStyle/>
                    <a:p>
                      <a:pPr indent="0" lvl="0" marL="0" rtl="0" algn="l">
                        <a:spcBef>
                          <a:spcPts val="0"/>
                        </a:spcBef>
                        <a:spcAft>
                          <a:spcPts val="0"/>
                        </a:spcAft>
                        <a:buNone/>
                      </a:pPr>
                      <a:r>
                        <a:rPr lang="en" sz="800">
                          <a:latin typeface="Roboto"/>
                          <a:ea typeface="Roboto"/>
                          <a:cs typeface="Roboto"/>
                          <a:sym typeface="Roboto"/>
                        </a:rPr>
                        <a:t>NASA Heliophysics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5"/>
                        </a:rPr>
                        <a:t>SMD Heliophysics Webpage</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solidFill>
                            <a:schemeClr val="dk1"/>
                          </a:solidFill>
                          <a:latin typeface="Roboto"/>
                          <a:ea typeface="Roboto"/>
                          <a:cs typeface="Roboto"/>
                          <a:sym typeface="Roboto"/>
                        </a:rPr>
                        <a:t>Partially - </a:t>
                      </a:r>
                      <a:r>
                        <a:rPr lang="en" sz="800">
                          <a:solidFill>
                            <a:schemeClr val="dk1"/>
                          </a:solidFill>
                          <a:latin typeface="Roboto"/>
                          <a:ea typeface="Roboto"/>
                          <a:cs typeface="Roboto"/>
                          <a:sym typeface="Roboto"/>
                        </a:rPr>
                        <a:t>Can get to data indirectly</a:t>
                      </a:r>
                      <a:endParaRPr sz="8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800">
                          <a:solidFill>
                            <a:schemeClr val="dk1"/>
                          </a:solidFill>
                          <a:latin typeface="Roboto"/>
                          <a:ea typeface="Roboto"/>
                          <a:cs typeface="Roboto"/>
                          <a:sym typeface="Roboto"/>
                        </a:rPr>
                        <a:t>Heliophysics Data Portal is the second result</a:t>
                      </a:r>
                      <a:endParaRPr sz="800">
                        <a:solidFill>
                          <a:schemeClr val="dk1"/>
                        </a:solidFill>
                        <a:latin typeface="Roboto"/>
                        <a:ea typeface="Roboto"/>
                        <a:cs typeface="Roboto"/>
                        <a:sym typeface="Roboto"/>
                      </a:endParaRPr>
                    </a:p>
                  </a:txBody>
                  <a:tcPr marT="91425" marB="91425" marR="91425" marL="91425"/>
                </a:tc>
              </a:tr>
              <a:tr h="329075">
                <a:tc>
                  <a:txBody>
                    <a:bodyPr/>
                    <a:lstStyle/>
                    <a:p>
                      <a:pPr indent="0" lvl="0" marL="0" rtl="0" algn="l">
                        <a:spcBef>
                          <a:spcPts val="0"/>
                        </a:spcBef>
                        <a:spcAft>
                          <a:spcPts val="0"/>
                        </a:spcAft>
                        <a:buNone/>
                      </a:pPr>
                      <a:r>
                        <a:rPr lang="en" sz="800">
                          <a:latin typeface="Roboto"/>
                          <a:ea typeface="Roboto"/>
                          <a:cs typeface="Roboto"/>
                          <a:sym typeface="Roboto"/>
                        </a:rPr>
                        <a:t>NASA Planetary Science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6"/>
                        </a:rPr>
                        <a:t>PDS</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Yes</a:t>
                      </a:r>
                      <a:endParaRPr sz="800">
                        <a:latin typeface="Roboto"/>
                        <a:ea typeface="Roboto"/>
                        <a:cs typeface="Roboto"/>
                        <a:sym typeface="Roboto"/>
                      </a:endParaRPr>
                    </a:p>
                  </a:txBody>
                  <a:tcPr marT="91425" marB="91425" marR="91425" marL="91425"/>
                </a:tc>
              </a:tr>
              <a:tr h="329075">
                <a:tc gridSpan="3">
                  <a:txBody>
                    <a:bodyPr/>
                    <a:lstStyle/>
                    <a:p>
                      <a:pPr indent="0" lvl="0" marL="0" rtl="0" algn="l">
                        <a:spcBef>
                          <a:spcPts val="0"/>
                        </a:spcBef>
                        <a:spcAft>
                          <a:spcPts val="0"/>
                        </a:spcAft>
                        <a:buNone/>
                      </a:pPr>
                      <a:r>
                        <a:rPr b="1" lang="en" sz="800">
                          <a:latin typeface="Roboto"/>
                          <a:ea typeface="Roboto"/>
                          <a:cs typeface="Roboto"/>
                          <a:sym typeface="Roboto"/>
                        </a:rPr>
                        <a:t>Topical</a:t>
                      </a:r>
                      <a:r>
                        <a:rPr b="1" lang="en" sz="800">
                          <a:latin typeface="Roboto"/>
                          <a:ea typeface="Roboto"/>
                          <a:cs typeface="Roboto"/>
                          <a:sym typeface="Roboto"/>
                        </a:rPr>
                        <a:t> Science Queries</a:t>
                      </a:r>
                      <a:endParaRPr b="1" sz="800">
                        <a:latin typeface="Roboto"/>
                        <a:ea typeface="Roboto"/>
                        <a:cs typeface="Roboto"/>
                        <a:sym typeface="Roboto"/>
                      </a:endParaRPr>
                    </a:p>
                  </a:txBody>
                  <a:tcPr marT="91425" marB="91425" marR="91425" marL="91425"/>
                </a:tc>
                <a:tc hMerge="1"/>
                <a:tc hMerge="1"/>
              </a:tr>
              <a:tr h="421200">
                <a:tc>
                  <a:txBody>
                    <a:bodyPr/>
                    <a:lstStyle/>
                    <a:p>
                      <a:pPr indent="0" lvl="0" marL="0" rtl="0" algn="l">
                        <a:spcBef>
                          <a:spcPts val="0"/>
                        </a:spcBef>
                        <a:spcAft>
                          <a:spcPts val="0"/>
                        </a:spcAft>
                        <a:buNone/>
                      </a:pPr>
                      <a:r>
                        <a:rPr lang="en" sz="800">
                          <a:latin typeface="Roboto"/>
                          <a:ea typeface="Roboto"/>
                          <a:cs typeface="Roboto"/>
                          <a:sym typeface="Roboto"/>
                        </a:rPr>
                        <a:t>NASA galaxy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7"/>
                        </a:rPr>
                        <a:t>NASA/IPAC Extragalactic Database (NED)</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Yes but have to make one extra click to get to the actual NED website</a:t>
                      </a:r>
                      <a:endParaRPr sz="800">
                        <a:latin typeface="Roboto"/>
                        <a:ea typeface="Roboto"/>
                        <a:cs typeface="Roboto"/>
                        <a:sym typeface="Roboto"/>
                      </a:endParaRPr>
                    </a:p>
                  </a:txBody>
                  <a:tcPr marT="91425" marB="91425" marR="91425" marL="91425"/>
                </a:tc>
              </a:tr>
              <a:tr h="421200">
                <a:tc>
                  <a:txBody>
                    <a:bodyPr/>
                    <a:lstStyle/>
                    <a:p>
                      <a:pPr indent="0" lvl="0" marL="0" rtl="0" algn="l">
                        <a:spcBef>
                          <a:spcPts val="0"/>
                        </a:spcBef>
                        <a:spcAft>
                          <a:spcPts val="0"/>
                        </a:spcAft>
                        <a:buNone/>
                      </a:pPr>
                      <a:r>
                        <a:rPr lang="en" sz="800">
                          <a:latin typeface="Roboto"/>
                          <a:ea typeface="Roboto"/>
                          <a:cs typeface="Roboto"/>
                          <a:sym typeface="Roboto"/>
                        </a:rPr>
                        <a:t>NASA omics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8"/>
                        </a:rPr>
                        <a:t>GeneLab: Omics Database for Spaceflight Experiments</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Partially - this is a link to a paper on the GeneLab site, not the repository itself</a:t>
                      </a:r>
                      <a:endParaRPr sz="800">
                        <a:latin typeface="Roboto"/>
                        <a:ea typeface="Roboto"/>
                        <a:cs typeface="Roboto"/>
                        <a:sym typeface="Roboto"/>
                      </a:endParaRPr>
                    </a:p>
                  </a:txBody>
                  <a:tcPr marT="91425" marB="91425" marR="91425" marL="91425"/>
                </a:tc>
              </a:tr>
              <a:tr h="421200">
                <a:tc>
                  <a:txBody>
                    <a:bodyPr/>
                    <a:lstStyle/>
                    <a:p>
                      <a:pPr indent="0" lvl="0" marL="0" rtl="0" algn="l">
                        <a:spcBef>
                          <a:spcPts val="0"/>
                        </a:spcBef>
                        <a:spcAft>
                          <a:spcPts val="0"/>
                        </a:spcAft>
                        <a:buNone/>
                      </a:pPr>
                      <a:r>
                        <a:rPr lang="en" sz="800">
                          <a:latin typeface="Roboto"/>
                          <a:ea typeface="Roboto"/>
                          <a:cs typeface="Roboto"/>
                          <a:sym typeface="Roboto"/>
                        </a:rPr>
                        <a:t>NASA sea surface temperature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9"/>
                        </a:rPr>
                        <a:t>Earth Observatory: Sea Surface Temperature</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No</a:t>
                      </a:r>
                      <a:endParaRPr sz="800">
                        <a:latin typeface="Roboto"/>
                        <a:ea typeface="Roboto"/>
                        <a:cs typeface="Roboto"/>
                        <a:sym typeface="Roboto"/>
                      </a:endParaRPr>
                    </a:p>
                  </a:txBody>
                  <a:tcPr marT="91425" marB="91425" marR="91425" marL="91425"/>
                </a:tc>
              </a:tr>
              <a:tr h="311575">
                <a:tc>
                  <a:txBody>
                    <a:bodyPr/>
                    <a:lstStyle/>
                    <a:p>
                      <a:pPr indent="0" lvl="0" marL="0" rtl="0" algn="l">
                        <a:spcBef>
                          <a:spcPts val="0"/>
                        </a:spcBef>
                        <a:spcAft>
                          <a:spcPts val="0"/>
                        </a:spcAft>
                        <a:buNone/>
                      </a:pPr>
                      <a:r>
                        <a:rPr lang="en" sz="800">
                          <a:latin typeface="Roboto"/>
                          <a:ea typeface="Roboto"/>
                          <a:cs typeface="Roboto"/>
                          <a:sym typeface="Roboto"/>
                        </a:rPr>
                        <a:t>NASA photosphere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10"/>
                        </a:rPr>
                        <a:t>Solar Physics: The Photosphere</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No</a:t>
                      </a:r>
                      <a:endParaRPr sz="800">
                        <a:latin typeface="Roboto"/>
                        <a:ea typeface="Roboto"/>
                        <a:cs typeface="Roboto"/>
                        <a:sym typeface="Roboto"/>
                      </a:endParaRPr>
                    </a:p>
                  </a:txBody>
                  <a:tcPr marT="91425" marB="91425" marR="91425" marL="91425"/>
                </a:tc>
              </a:tr>
              <a:tr h="329075">
                <a:tc>
                  <a:txBody>
                    <a:bodyPr/>
                    <a:lstStyle/>
                    <a:p>
                      <a:pPr indent="0" lvl="0" marL="0" rtl="0" algn="l">
                        <a:spcBef>
                          <a:spcPts val="0"/>
                        </a:spcBef>
                        <a:spcAft>
                          <a:spcPts val="0"/>
                        </a:spcAft>
                        <a:buNone/>
                      </a:pPr>
                      <a:r>
                        <a:rPr lang="en" sz="800">
                          <a:latin typeface="Roboto"/>
                          <a:ea typeface="Roboto"/>
                          <a:cs typeface="Roboto"/>
                          <a:sym typeface="Roboto"/>
                        </a:rPr>
                        <a:t>NASA Mars data</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u="sng">
                          <a:solidFill>
                            <a:schemeClr val="hlink"/>
                          </a:solidFill>
                          <a:latin typeface="Roboto"/>
                          <a:ea typeface="Roboto"/>
                          <a:cs typeface="Roboto"/>
                          <a:sym typeface="Roboto"/>
                          <a:hlinkClick r:id="rId11"/>
                        </a:rPr>
                        <a:t>NSSDCA: Mars</a:t>
                      </a:r>
                      <a:endParaRPr sz="800">
                        <a:latin typeface="Roboto"/>
                        <a:ea typeface="Roboto"/>
                        <a:cs typeface="Roboto"/>
                        <a:sym typeface="Roboto"/>
                      </a:endParaRPr>
                    </a:p>
                  </a:txBody>
                  <a:tcPr marT="91425" marB="91425" marR="91425" marL="91425"/>
                </a:tc>
                <a:tc>
                  <a:txBody>
                    <a:bodyPr/>
                    <a:lstStyle/>
                    <a:p>
                      <a:pPr indent="0" lvl="0" marL="0" rtl="0" algn="l">
                        <a:spcBef>
                          <a:spcPts val="0"/>
                        </a:spcBef>
                        <a:spcAft>
                          <a:spcPts val="0"/>
                        </a:spcAft>
                        <a:buNone/>
                      </a:pPr>
                      <a:r>
                        <a:rPr lang="en" sz="800">
                          <a:latin typeface="Roboto"/>
                          <a:ea typeface="Roboto"/>
                          <a:cs typeface="Roboto"/>
                          <a:sym typeface="Roboto"/>
                        </a:rPr>
                        <a:t>Yes but not the most up-to-date data</a:t>
                      </a:r>
                      <a:endParaRPr sz="800">
                        <a:latin typeface="Roboto"/>
                        <a:ea typeface="Roboto"/>
                        <a:cs typeface="Roboto"/>
                        <a:sym typeface="Roboto"/>
                      </a:endParaRPr>
                    </a:p>
                  </a:txBody>
                  <a:tcPr marT="91425" marB="91425" marR="91425" marL="91425"/>
                </a:tc>
              </a:tr>
            </a:tbl>
          </a:graphicData>
        </a:graphic>
      </p:graphicFrame>
      <p:sp>
        <p:nvSpPr>
          <p:cNvPr id="70" name="Google Shape;70;p10"/>
          <p:cNvSpPr txBox="1"/>
          <p:nvPr/>
        </p:nvSpPr>
        <p:spPr>
          <a:xfrm>
            <a:off x="363025" y="0"/>
            <a:ext cx="8700000" cy="385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1C5370"/>
                </a:solidFill>
                <a:latin typeface="Roboto Medium"/>
                <a:ea typeface="Roboto Medium"/>
                <a:cs typeface="Roboto Medium"/>
                <a:sym typeface="Roboto Medium"/>
              </a:rPr>
              <a:t>How does </a:t>
            </a:r>
            <a:r>
              <a:rPr lang="en" sz="1500">
                <a:solidFill>
                  <a:srgbClr val="1C5370"/>
                </a:solidFill>
                <a:latin typeface="Roboto Medium"/>
                <a:ea typeface="Roboto Medium"/>
                <a:cs typeface="Roboto Medium"/>
                <a:sym typeface="Roboto Medium"/>
              </a:rPr>
              <a:t>Google handle this problem? And why does Google fail?</a:t>
            </a:r>
            <a:endParaRPr sz="1500">
              <a:solidFill>
                <a:srgbClr val="1C5370"/>
              </a:solidFill>
              <a:latin typeface="Roboto Medium"/>
              <a:ea typeface="Roboto Medium"/>
              <a:cs typeface="Roboto Medium"/>
              <a:sym typeface="Roboto Medium"/>
            </a:endParaRPr>
          </a:p>
          <a:p>
            <a:pPr indent="0" lvl="0" marL="0" rtl="0" algn="l">
              <a:spcBef>
                <a:spcPts val="0"/>
              </a:spcBef>
              <a:spcAft>
                <a:spcPts val="0"/>
              </a:spcAft>
              <a:buNone/>
            </a:pPr>
            <a:r>
              <a:t/>
            </a:r>
            <a:endParaRPr sz="1500">
              <a:solidFill>
                <a:srgbClr val="1C5370"/>
              </a:solidFill>
              <a:latin typeface="Roboto Medium"/>
              <a:ea typeface="Roboto Medium"/>
              <a:cs typeface="Roboto Medium"/>
              <a:sym typeface="Roboto Medium"/>
            </a:endParaRPr>
          </a:p>
        </p:txBody>
      </p:sp>
      <p:sp>
        <p:nvSpPr>
          <p:cNvPr id="71" name="Google Shape;71;p10"/>
          <p:cNvSpPr txBox="1"/>
          <p:nvPr/>
        </p:nvSpPr>
        <p:spPr>
          <a:xfrm>
            <a:off x="5252225" y="4851250"/>
            <a:ext cx="3810900" cy="231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latin typeface="Roboto"/>
                <a:ea typeface="Roboto"/>
                <a:cs typeface="Roboto"/>
                <a:sym typeface="Roboto"/>
              </a:rPr>
              <a:t>Query results obtained 15 October 2023</a:t>
            </a:r>
            <a:endParaRPr sz="1000">
              <a:latin typeface="Roboto"/>
              <a:ea typeface="Roboto"/>
              <a:cs typeface="Roboto"/>
              <a:sym typeface="Roboto"/>
            </a:endParaRPr>
          </a:p>
        </p:txBody>
      </p:sp>
      <p:sp>
        <p:nvSpPr>
          <p:cNvPr id="72" name="Google Shape;72;p10"/>
          <p:cNvSpPr txBox="1"/>
          <p:nvPr/>
        </p:nvSpPr>
        <p:spPr>
          <a:xfrm>
            <a:off x="363025" y="422300"/>
            <a:ext cx="1422600" cy="4248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Roboto"/>
                <a:ea typeface="Roboto"/>
                <a:cs typeface="Roboto"/>
                <a:sym typeface="Roboto"/>
              </a:rPr>
              <a:t>Correct context and relevance is needed to return correct results</a:t>
            </a:r>
            <a:endParaRPr sz="1200">
              <a:latin typeface="Roboto"/>
              <a:ea typeface="Roboto"/>
              <a:cs typeface="Roboto"/>
              <a:sym typeface="Roboto"/>
            </a:endParaRPr>
          </a:p>
          <a:p>
            <a:pPr indent="0" lvl="0" marL="0" rtl="0" algn="l">
              <a:spcBef>
                <a:spcPts val="0"/>
              </a:spcBef>
              <a:spcAft>
                <a:spcPts val="0"/>
              </a:spcAft>
              <a:buNone/>
            </a:pPr>
            <a:r>
              <a:t/>
            </a:r>
            <a:endParaRPr sz="1200">
              <a:latin typeface="Roboto"/>
              <a:ea typeface="Roboto"/>
              <a:cs typeface="Roboto"/>
              <a:sym typeface="Roboto"/>
            </a:endParaRPr>
          </a:p>
          <a:p>
            <a:pPr indent="0" lvl="0" marL="0" rtl="0" algn="l">
              <a:spcBef>
                <a:spcPts val="0"/>
              </a:spcBef>
              <a:spcAft>
                <a:spcPts val="0"/>
              </a:spcAft>
              <a:buNone/>
            </a:pPr>
            <a:r>
              <a:rPr lang="en" sz="1200">
                <a:latin typeface="Roboto"/>
                <a:ea typeface="Roboto"/>
                <a:cs typeface="Roboto"/>
                <a:sym typeface="Roboto"/>
              </a:rPr>
              <a:t>Curation and relevant content helps address the gap </a:t>
            </a:r>
            <a:endParaRPr sz="1200">
              <a:latin typeface="Roboto"/>
              <a:ea typeface="Roboto"/>
              <a:cs typeface="Roboto"/>
              <a:sym typeface="Roboto"/>
            </a:endParaRPr>
          </a:p>
          <a:p>
            <a:pPr indent="0" lvl="0" marL="0" rtl="0" algn="l">
              <a:spcBef>
                <a:spcPts val="0"/>
              </a:spcBef>
              <a:spcAft>
                <a:spcPts val="0"/>
              </a:spcAft>
              <a:buNone/>
            </a:pPr>
            <a:r>
              <a:t/>
            </a:r>
            <a:endParaRPr sz="1200">
              <a:latin typeface="Roboto"/>
              <a:ea typeface="Roboto"/>
              <a:cs typeface="Roboto"/>
              <a:sym typeface="Roboto"/>
            </a:endParaRPr>
          </a:p>
          <a:p>
            <a:pPr indent="0" lvl="0" marL="0" rtl="0" algn="l">
              <a:spcBef>
                <a:spcPts val="0"/>
              </a:spcBef>
              <a:spcAft>
                <a:spcPts val="0"/>
              </a:spcAft>
              <a:buNone/>
            </a:pPr>
            <a:r>
              <a:rPr lang="en" sz="1200">
                <a:latin typeface="Roboto"/>
                <a:ea typeface="Roboto"/>
                <a:cs typeface="Roboto"/>
                <a:sym typeface="Roboto"/>
              </a:rPr>
              <a:t>SDE bridges this gap through curation, relevance methods and sponsored links</a:t>
            </a:r>
            <a:endParaRPr sz="1200">
              <a:latin typeface="Roboto"/>
              <a:ea typeface="Roboto"/>
              <a:cs typeface="Roboto"/>
              <a:sym typeface="Roboto"/>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11"/>
          <p:cNvSpPr txBox="1"/>
          <p:nvPr>
            <p:ph type="title"/>
          </p:nvPr>
        </p:nvSpPr>
        <p:spPr>
          <a:xfrm>
            <a:off x="760000" y="1891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Challenge 2: Dataset Metadata Completeness</a:t>
            </a:r>
            <a:endParaRPr/>
          </a:p>
        </p:txBody>
      </p:sp>
      <p:sp>
        <p:nvSpPr>
          <p:cNvPr id="78" name="Google Shape;78;p11"/>
          <p:cNvSpPr txBox="1"/>
          <p:nvPr>
            <p:ph idx="1" type="body"/>
          </p:nvPr>
        </p:nvSpPr>
        <p:spPr>
          <a:xfrm>
            <a:off x="881475" y="761800"/>
            <a:ext cx="7190400" cy="3694800"/>
          </a:xfrm>
          <a:prstGeom prst="rect">
            <a:avLst/>
          </a:prstGeom>
        </p:spPr>
        <p:txBody>
          <a:bodyPr anchorCtr="0" anchor="t" bIns="91425" lIns="91425" spcFirstLastPara="1" rIns="91425" wrap="square" tIns="91425">
            <a:normAutofit lnSpcReduction="10000"/>
          </a:bodyPr>
          <a:lstStyle/>
          <a:p>
            <a:pPr indent="0" lvl="0" marL="0" rtl="0" algn="l">
              <a:spcBef>
                <a:spcPts val="0"/>
              </a:spcBef>
              <a:spcAft>
                <a:spcPts val="0"/>
              </a:spcAft>
              <a:buNone/>
            </a:pPr>
            <a:r>
              <a:rPr lang="en" sz="1500">
                <a:latin typeface="Roboto Medium"/>
                <a:ea typeface="Roboto Medium"/>
                <a:cs typeface="Roboto Medium"/>
                <a:sym typeface="Roboto Medium"/>
              </a:rPr>
              <a:t>Dataset metadata is at varying levels of completeness</a:t>
            </a:r>
            <a:endParaRPr sz="1500">
              <a:latin typeface="Roboto Medium"/>
              <a:ea typeface="Roboto Medium"/>
              <a:cs typeface="Roboto Medium"/>
              <a:sym typeface="Roboto Medium"/>
            </a:endParaRPr>
          </a:p>
          <a:p>
            <a:pPr indent="0" lvl="0" marL="0" rtl="0" algn="l">
              <a:spcBef>
                <a:spcPts val="1000"/>
              </a:spcBef>
              <a:spcAft>
                <a:spcPts val="0"/>
              </a:spcAft>
              <a:buNone/>
            </a:pPr>
            <a:r>
              <a:rPr lang="en" sz="1300"/>
              <a:t>The SDE team has created a core set of metadata concepts needed to enable discovery and reuse. These metadata elements are applicable across the five science areas and include concepts like:</a:t>
            </a:r>
            <a:endParaRPr sz="1300"/>
          </a:p>
          <a:p>
            <a:pPr indent="-311150" lvl="0" marL="457200" rtl="0" algn="l">
              <a:spcBef>
                <a:spcPts val="1000"/>
              </a:spcBef>
              <a:spcAft>
                <a:spcPts val="0"/>
              </a:spcAft>
              <a:buSzPts val="1300"/>
              <a:buChar char="●"/>
            </a:pPr>
            <a:r>
              <a:rPr lang="en" sz="1300"/>
              <a:t>Dataset title, dataset description</a:t>
            </a:r>
            <a:endParaRPr sz="1300"/>
          </a:p>
          <a:p>
            <a:pPr indent="-311150" lvl="0" marL="457200" rtl="0" algn="l">
              <a:spcBef>
                <a:spcPts val="0"/>
              </a:spcBef>
              <a:spcAft>
                <a:spcPts val="0"/>
              </a:spcAft>
              <a:buSzPts val="1300"/>
              <a:buChar char="●"/>
            </a:pPr>
            <a:r>
              <a:rPr lang="en" sz="1300"/>
              <a:t>Persistent Identifier (DOI)</a:t>
            </a:r>
            <a:endParaRPr sz="1300"/>
          </a:p>
          <a:p>
            <a:pPr indent="-311150" lvl="0" marL="457200" rtl="0" algn="l">
              <a:spcBef>
                <a:spcPts val="0"/>
              </a:spcBef>
              <a:spcAft>
                <a:spcPts val="0"/>
              </a:spcAft>
              <a:buSzPts val="1300"/>
              <a:buChar char="●"/>
            </a:pPr>
            <a:r>
              <a:rPr lang="en" sz="1300"/>
              <a:t>Data format</a:t>
            </a:r>
            <a:endParaRPr sz="1300"/>
          </a:p>
          <a:p>
            <a:pPr indent="-311150" lvl="0" marL="457200" rtl="0" algn="l">
              <a:spcBef>
                <a:spcPts val="0"/>
              </a:spcBef>
              <a:spcAft>
                <a:spcPts val="0"/>
              </a:spcAft>
              <a:buSzPts val="1300"/>
              <a:buChar char="●"/>
            </a:pPr>
            <a:r>
              <a:rPr lang="en" sz="1300"/>
              <a:t>Science keywords</a:t>
            </a:r>
            <a:endParaRPr sz="1300"/>
          </a:p>
          <a:p>
            <a:pPr indent="0" lvl="0" marL="0" rtl="0" algn="l">
              <a:spcBef>
                <a:spcPts val="1000"/>
              </a:spcBef>
              <a:spcAft>
                <a:spcPts val="0"/>
              </a:spcAft>
              <a:buNone/>
            </a:pPr>
            <a:r>
              <a:rPr lang="en" sz="1300"/>
              <a:t>As of October 2023, the SDE team has identified 23 SMD-wide core metadata concepts and has completed schema crosswalks for 4 of the 5 schemas. These include:</a:t>
            </a:r>
            <a:endParaRPr sz="1300"/>
          </a:p>
          <a:p>
            <a:pPr indent="-311150" lvl="0" marL="457200" rtl="0" algn="l">
              <a:spcBef>
                <a:spcPts val="1000"/>
              </a:spcBef>
              <a:spcAft>
                <a:spcPts val="0"/>
              </a:spcAft>
              <a:buSzPts val="1300"/>
              <a:buChar char="●"/>
            </a:pPr>
            <a:r>
              <a:rPr lang="en" sz="1300"/>
              <a:t>Earth Science (Unified Metadata Model)</a:t>
            </a:r>
            <a:endParaRPr sz="1300"/>
          </a:p>
          <a:p>
            <a:pPr indent="-311150" lvl="0" marL="457200" rtl="0" algn="l">
              <a:spcBef>
                <a:spcPts val="0"/>
              </a:spcBef>
              <a:spcAft>
                <a:spcPts val="0"/>
              </a:spcAft>
              <a:buSzPts val="1300"/>
              <a:buChar char="●"/>
            </a:pPr>
            <a:r>
              <a:rPr lang="en" sz="1300"/>
              <a:t>Heliophysics (SPASE)</a:t>
            </a:r>
            <a:endParaRPr sz="1300"/>
          </a:p>
          <a:p>
            <a:pPr indent="-311150" lvl="0" marL="457200" rtl="0" algn="l">
              <a:spcBef>
                <a:spcPts val="0"/>
              </a:spcBef>
              <a:spcAft>
                <a:spcPts val="0"/>
              </a:spcAft>
              <a:buSzPts val="1300"/>
              <a:buChar char="●"/>
            </a:pPr>
            <a:r>
              <a:rPr lang="en" sz="1300"/>
              <a:t>Planetary Science (PDS 3 and 4 API)</a:t>
            </a:r>
            <a:endParaRPr sz="1300"/>
          </a:p>
          <a:p>
            <a:pPr indent="-311150" lvl="0" marL="457200" rtl="0" algn="l">
              <a:spcBef>
                <a:spcPts val="0"/>
              </a:spcBef>
              <a:spcAft>
                <a:spcPts val="0"/>
              </a:spcAft>
              <a:buSzPts val="1300"/>
              <a:buChar char="●"/>
            </a:pPr>
            <a:r>
              <a:rPr lang="en" sz="1300"/>
              <a:t>Astrophysics (NAVO Registry)</a:t>
            </a:r>
            <a:endParaRPr sz="13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2"/>
          <p:cNvSpPr txBox="1"/>
          <p:nvPr>
            <p:ph type="title"/>
          </p:nvPr>
        </p:nvSpPr>
        <p:spPr>
          <a:xfrm>
            <a:off x="734300" y="1891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Challenge 2: Dataset Metadata </a:t>
            </a:r>
            <a:r>
              <a:rPr lang="en"/>
              <a:t>Completeness</a:t>
            </a:r>
            <a:endParaRPr/>
          </a:p>
        </p:txBody>
      </p:sp>
      <p:sp>
        <p:nvSpPr>
          <p:cNvPr id="84" name="Google Shape;84;p12"/>
          <p:cNvSpPr txBox="1"/>
          <p:nvPr>
            <p:ph idx="1" type="body"/>
          </p:nvPr>
        </p:nvSpPr>
        <p:spPr>
          <a:xfrm>
            <a:off x="734300" y="805225"/>
            <a:ext cx="7480200" cy="36948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b="1" lang="en" sz="1300"/>
              <a:t>Schema matching between the SDE concepts and the existing schemas are relatively good so far.</a:t>
            </a:r>
            <a:endParaRPr b="1" sz="1300"/>
          </a:p>
          <a:p>
            <a:pPr indent="-311150" lvl="0" marL="457200" rtl="0" algn="l">
              <a:spcBef>
                <a:spcPts val="1000"/>
              </a:spcBef>
              <a:spcAft>
                <a:spcPts val="0"/>
              </a:spcAft>
              <a:buSzPts val="1300"/>
              <a:buChar char="●"/>
            </a:pPr>
            <a:r>
              <a:rPr lang="en" sz="1300"/>
              <a:t>Heliophysics SPASE: 21 of 23 core concepts are mapped</a:t>
            </a:r>
            <a:endParaRPr sz="1300"/>
          </a:p>
          <a:p>
            <a:pPr indent="-311150" lvl="1" marL="914400" rtl="0" algn="l">
              <a:spcBef>
                <a:spcPts val="0"/>
              </a:spcBef>
              <a:spcAft>
                <a:spcPts val="0"/>
              </a:spcAft>
              <a:buSzPts val="1300"/>
              <a:buChar char="○"/>
            </a:pPr>
            <a:r>
              <a:rPr lang="en" sz="1300"/>
              <a:t>Data Volume and Spatial Resolution are missing</a:t>
            </a:r>
            <a:endParaRPr sz="1300"/>
          </a:p>
          <a:p>
            <a:pPr indent="-311150" lvl="0" marL="457200" rtl="0" algn="l">
              <a:spcBef>
                <a:spcPts val="0"/>
              </a:spcBef>
              <a:spcAft>
                <a:spcPts val="0"/>
              </a:spcAft>
              <a:buSzPts val="1300"/>
              <a:buChar char="●"/>
            </a:pPr>
            <a:r>
              <a:rPr lang="en" sz="1300"/>
              <a:t>Earth Science UMM: 21 of 23 core concepts are are mapped</a:t>
            </a:r>
            <a:endParaRPr sz="1300"/>
          </a:p>
          <a:p>
            <a:pPr indent="-311150" lvl="1" marL="914400" rtl="0" algn="l">
              <a:spcBef>
                <a:spcPts val="0"/>
              </a:spcBef>
              <a:spcAft>
                <a:spcPts val="0"/>
              </a:spcAft>
              <a:buSzPts val="1300"/>
              <a:buChar char="○"/>
            </a:pPr>
            <a:r>
              <a:rPr lang="en" sz="1300"/>
              <a:t>Agency and Operation Wavelength are missing. </a:t>
            </a:r>
            <a:endParaRPr sz="1300"/>
          </a:p>
          <a:p>
            <a:pPr indent="-311150" lvl="1" marL="914400" rtl="0" algn="l">
              <a:spcBef>
                <a:spcPts val="0"/>
              </a:spcBef>
              <a:spcAft>
                <a:spcPts val="0"/>
              </a:spcAft>
              <a:buSzPts val="1300"/>
              <a:buChar char="○"/>
            </a:pPr>
            <a:r>
              <a:rPr lang="en" sz="1300"/>
              <a:t>Agency can be inferred but would be preferable to map from an actual element</a:t>
            </a:r>
            <a:endParaRPr sz="1300"/>
          </a:p>
          <a:p>
            <a:pPr indent="-311150" lvl="0" marL="457200" rtl="0" algn="l">
              <a:spcBef>
                <a:spcPts val="0"/>
              </a:spcBef>
              <a:spcAft>
                <a:spcPts val="0"/>
              </a:spcAft>
              <a:buSzPts val="1300"/>
              <a:buChar char="●"/>
            </a:pPr>
            <a:r>
              <a:rPr lang="en" sz="1300"/>
              <a:t>Planetary Science PDS3 API: 9 of 23 </a:t>
            </a:r>
            <a:r>
              <a:rPr lang="en" sz="1300"/>
              <a:t>core</a:t>
            </a:r>
            <a:r>
              <a:rPr lang="en" sz="1300"/>
              <a:t> concepts are mapped</a:t>
            </a:r>
            <a:endParaRPr sz="1300"/>
          </a:p>
          <a:p>
            <a:pPr indent="-311150" lvl="1" marL="914400" rtl="0" algn="l">
              <a:spcBef>
                <a:spcPts val="0"/>
              </a:spcBef>
              <a:spcAft>
                <a:spcPts val="0"/>
              </a:spcAft>
              <a:buSzPts val="1300"/>
              <a:buChar char="○"/>
            </a:pPr>
            <a:r>
              <a:rPr lang="en" sz="1300"/>
              <a:t>Data format, Data volume, Access constraints, Use constraints, etc not mapped</a:t>
            </a:r>
            <a:endParaRPr sz="1300"/>
          </a:p>
          <a:p>
            <a:pPr indent="-311150" lvl="0" marL="457200" rtl="0" algn="l">
              <a:spcBef>
                <a:spcPts val="0"/>
              </a:spcBef>
              <a:spcAft>
                <a:spcPts val="0"/>
              </a:spcAft>
              <a:buSzPts val="1300"/>
              <a:buChar char="●"/>
            </a:pPr>
            <a:r>
              <a:rPr lang="en" sz="1300"/>
              <a:t>Planetary Science PDS4 API: 11 of 23 core concepts are mapped</a:t>
            </a:r>
            <a:endParaRPr sz="1300"/>
          </a:p>
          <a:p>
            <a:pPr indent="-311150" lvl="1" marL="914400" rtl="0" algn="l">
              <a:spcBef>
                <a:spcPts val="0"/>
              </a:spcBef>
              <a:spcAft>
                <a:spcPts val="0"/>
              </a:spcAft>
              <a:buSzPts val="1300"/>
              <a:buChar char="○"/>
            </a:pPr>
            <a:r>
              <a:rPr lang="en" sz="1300"/>
              <a:t>Data format, Data volume, Access constraints, Use constraints, etc not mapped</a:t>
            </a:r>
            <a:endParaRPr sz="1300"/>
          </a:p>
          <a:p>
            <a:pPr indent="-311150" lvl="1" marL="914400" rtl="0" algn="l">
              <a:spcBef>
                <a:spcPts val="0"/>
              </a:spcBef>
              <a:spcAft>
                <a:spcPts val="0"/>
              </a:spcAft>
              <a:buSzPts val="1300"/>
              <a:buChar char="○"/>
            </a:pPr>
            <a:r>
              <a:rPr lang="en" sz="1300"/>
              <a:t>It should be noted the PDS metadata provided via xml files is rich. However, the SDE team uses APIs whenever possible for scalability purposes. </a:t>
            </a:r>
            <a:endParaRPr sz="1300"/>
          </a:p>
          <a:p>
            <a:pPr indent="-311150" lvl="0" marL="457200" rtl="0" algn="l">
              <a:spcBef>
                <a:spcPts val="0"/>
              </a:spcBef>
              <a:spcAft>
                <a:spcPts val="0"/>
              </a:spcAft>
              <a:buSzPts val="1300"/>
              <a:buChar char="●"/>
            </a:pPr>
            <a:r>
              <a:rPr lang="en" sz="1300"/>
              <a:t>Astrophysics NAVO registry: 7 of 23 core concepts are mapped</a:t>
            </a:r>
            <a:endParaRPr sz="1300"/>
          </a:p>
          <a:p>
            <a:pPr indent="0" lvl="0" marL="0" rtl="0" algn="l">
              <a:spcBef>
                <a:spcPts val="1000"/>
              </a:spcBef>
              <a:spcAft>
                <a:spcPts val="1000"/>
              </a:spcAft>
              <a:buNone/>
            </a:pPr>
            <a:r>
              <a:rPr lang="en" sz="1300"/>
              <a:t>BPS: Open Science Data Repository (OSDR) concept matching in progress</a:t>
            </a:r>
            <a:endParaRPr sz="13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3"/>
          <p:cNvSpPr txBox="1"/>
          <p:nvPr/>
        </p:nvSpPr>
        <p:spPr>
          <a:xfrm>
            <a:off x="6650600" y="664875"/>
            <a:ext cx="2381100" cy="4101900"/>
          </a:xfrm>
          <a:prstGeom prst="rect">
            <a:avLst/>
          </a:prstGeom>
          <a:solidFill>
            <a:srgbClr val="2F8BBD"/>
          </a:solid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Some caveats on these metrics:</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sz="1200">
              <a:solidFill>
                <a:schemeClr val="lt1"/>
              </a:solidFill>
              <a:latin typeface="Roboto"/>
              <a:ea typeface="Roboto"/>
              <a:cs typeface="Roboto"/>
              <a:sym typeface="Roboto"/>
            </a:endParaRPr>
          </a:p>
          <a:p>
            <a:pPr indent="-209550" lvl="0" marL="228600" rtl="0" algn="l">
              <a:lnSpc>
                <a:spcPct val="115000"/>
              </a:lnSpc>
              <a:spcBef>
                <a:spcPts val="0"/>
              </a:spcBef>
              <a:spcAft>
                <a:spcPts val="0"/>
              </a:spcAft>
              <a:buClr>
                <a:schemeClr val="lt1"/>
              </a:buClr>
              <a:buSzPts val="1500"/>
              <a:buFont typeface="Roboto"/>
              <a:buChar char="●"/>
            </a:pPr>
            <a:r>
              <a:rPr lang="en" sz="1100">
                <a:solidFill>
                  <a:schemeClr val="lt1"/>
                </a:solidFill>
                <a:latin typeface="Roboto"/>
                <a:ea typeface="Roboto"/>
                <a:cs typeface="Roboto"/>
                <a:sym typeface="Roboto"/>
              </a:rPr>
              <a:t>These metrics do not address the quality of the information provided but instead measure whether a response was provided or not.</a:t>
            </a:r>
            <a:endParaRPr sz="1100">
              <a:solidFill>
                <a:schemeClr val="lt1"/>
              </a:solidFill>
              <a:latin typeface="Roboto"/>
              <a:ea typeface="Roboto"/>
              <a:cs typeface="Roboto"/>
              <a:sym typeface="Roboto"/>
            </a:endParaRPr>
          </a:p>
          <a:p>
            <a:pPr indent="-209550" lvl="0" marL="228600" rtl="0" algn="l">
              <a:lnSpc>
                <a:spcPct val="115000"/>
              </a:lnSpc>
              <a:spcBef>
                <a:spcPts val="0"/>
              </a:spcBef>
              <a:spcAft>
                <a:spcPts val="0"/>
              </a:spcAft>
              <a:buClr>
                <a:schemeClr val="lt1"/>
              </a:buClr>
              <a:buSzPts val="1500"/>
              <a:buFont typeface="Roboto"/>
              <a:buChar char="●"/>
            </a:pPr>
            <a:r>
              <a:rPr lang="en" sz="1100">
                <a:solidFill>
                  <a:schemeClr val="lt1"/>
                </a:solidFill>
                <a:latin typeface="Roboto"/>
                <a:ea typeface="Roboto"/>
                <a:cs typeface="Roboto"/>
                <a:sym typeface="Roboto"/>
              </a:rPr>
              <a:t>All 4 divisions receive metadata from other agencies outside of NASA. Completeness may vary by agency. For example, NASA’s Earth science metadata is mostly complete for persistent identifier information. Other records are not required to comply. </a:t>
            </a:r>
            <a:endParaRPr sz="1100">
              <a:solidFill>
                <a:schemeClr val="lt1"/>
              </a:solidFill>
              <a:latin typeface="Roboto"/>
              <a:ea typeface="Roboto"/>
              <a:cs typeface="Roboto"/>
              <a:sym typeface="Roboto"/>
            </a:endParaRPr>
          </a:p>
          <a:p>
            <a:pPr indent="-203200" lvl="0" marL="228600" rtl="0" algn="l">
              <a:lnSpc>
                <a:spcPct val="115000"/>
              </a:lnSpc>
              <a:spcBef>
                <a:spcPts val="0"/>
              </a:spcBef>
              <a:spcAft>
                <a:spcPts val="0"/>
              </a:spcAft>
              <a:buClr>
                <a:schemeClr val="lt1"/>
              </a:buClr>
              <a:buSzPts val="1400"/>
              <a:buFont typeface="Roboto"/>
              <a:buChar char="●"/>
            </a:pPr>
            <a:r>
              <a:rPr lang="en" sz="1100">
                <a:solidFill>
                  <a:schemeClr val="lt1"/>
                </a:solidFill>
                <a:latin typeface="Roboto"/>
                <a:ea typeface="Roboto"/>
                <a:cs typeface="Roboto"/>
                <a:sym typeface="Roboto"/>
              </a:rPr>
              <a:t>Further analysis is required to provide more targeted insights.</a:t>
            </a:r>
            <a:br>
              <a:rPr lang="en" sz="1000">
                <a:solidFill>
                  <a:schemeClr val="lt1"/>
                </a:solidFill>
                <a:latin typeface="Roboto"/>
                <a:ea typeface="Roboto"/>
                <a:cs typeface="Roboto"/>
                <a:sym typeface="Roboto"/>
              </a:rPr>
            </a:br>
            <a:endParaRPr sz="1000">
              <a:solidFill>
                <a:schemeClr val="lt1"/>
              </a:solidFill>
              <a:latin typeface="Roboto"/>
              <a:ea typeface="Roboto"/>
              <a:cs typeface="Roboto"/>
              <a:sym typeface="Roboto"/>
            </a:endParaRPr>
          </a:p>
        </p:txBody>
      </p:sp>
      <p:sp>
        <p:nvSpPr>
          <p:cNvPr id="90" name="Google Shape;90;p13"/>
          <p:cNvSpPr txBox="1"/>
          <p:nvPr>
            <p:ph type="title"/>
          </p:nvPr>
        </p:nvSpPr>
        <p:spPr>
          <a:xfrm>
            <a:off x="760000" y="92175"/>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Challenge 2: Dataset Metadata Completeness</a:t>
            </a:r>
            <a:endParaRPr/>
          </a:p>
        </p:txBody>
      </p:sp>
      <p:sp>
        <p:nvSpPr>
          <p:cNvPr id="91" name="Google Shape;91;p13"/>
          <p:cNvSpPr txBox="1"/>
          <p:nvPr>
            <p:ph idx="1" type="body"/>
          </p:nvPr>
        </p:nvSpPr>
        <p:spPr>
          <a:xfrm>
            <a:off x="436375" y="566100"/>
            <a:ext cx="5770500" cy="454200"/>
          </a:xfrm>
          <a:prstGeom prst="rect">
            <a:avLst/>
          </a:prstGeom>
        </p:spPr>
        <p:txBody>
          <a:bodyPr anchorCtr="0" anchor="t" bIns="91425" lIns="91425" spcFirstLastPara="1" rIns="91425" wrap="square" tIns="91425">
            <a:normAutofit fontScale="77500" lnSpcReduction="20000"/>
          </a:bodyPr>
          <a:lstStyle/>
          <a:p>
            <a:pPr indent="0" lvl="0" marL="0" rtl="0" algn="l">
              <a:spcBef>
                <a:spcPts val="0"/>
              </a:spcBef>
              <a:spcAft>
                <a:spcPts val="1000"/>
              </a:spcAft>
              <a:buNone/>
            </a:pPr>
            <a:r>
              <a:rPr lang="en" sz="1200"/>
              <a:t>We also want to understand how many of the concepts are actually populated with information. Here are some </a:t>
            </a:r>
            <a:r>
              <a:rPr b="1" i="1" lang="en" sz="1200"/>
              <a:t>preliminary </a:t>
            </a:r>
            <a:r>
              <a:rPr lang="en" sz="1200"/>
              <a:t>metrics.</a:t>
            </a:r>
            <a:endParaRPr b="1" sz="1200"/>
          </a:p>
        </p:txBody>
      </p:sp>
      <p:pic>
        <p:nvPicPr>
          <p:cNvPr id="92" name="Google Shape;92;p13"/>
          <p:cNvPicPr preferRelativeResize="0"/>
          <p:nvPr/>
        </p:nvPicPr>
        <p:blipFill rotWithShape="1">
          <a:blip r:embed="rId3">
            <a:alphaModFix/>
          </a:blip>
          <a:srcRect b="4461" l="2625" r="2254" t="4297"/>
          <a:stretch/>
        </p:blipFill>
        <p:spPr>
          <a:xfrm>
            <a:off x="366851" y="1020301"/>
            <a:ext cx="6199001" cy="3677050"/>
          </a:xfrm>
          <a:prstGeom prst="rect">
            <a:avLst/>
          </a:prstGeom>
          <a:noFill/>
          <a:ln>
            <a:noFill/>
          </a:ln>
        </p:spPr>
      </p:pic>
      <p:sp>
        <p:nvSpPr>
          <p:cNvPr id="93" name="Google Shape;93;p13"/>
          <p:cNvSpPr txBox="1"/>
          <p:nvPr/>
        </p:nvSpPr>
        <p:spPr>
          <a:xfrm>
            <a:off x="875675" y="4766775"/>
            <a:ext cx="3580200" cy="27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000">
                <a:latin typeface="Roboto"/>
                <a:ea typeface="Roboto"/>
                <a:cs typeface="Roboto"/>
                <a:sym typeface="Roboto"/>
              </a:rPr>
              <a:t>Image credit: SDE Team</a:t>
            </a:r>
            <a:endParaRPr i="1" sz="1000">
              <a:latin typeface="Roboto"/>
              <a:ea typeface="Roboto"/>
              <a:cs typeface="Roboto"/>
              <a:sym typeface="Roboto"/>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 name="Shape 97"/>
        <p:cNvGrpSpPr/>
        <p:nvPr/>
      </p:nvGrpSpPr>
      <p:grpSpPr>
        <a:xfrm>
          <a:off x="0" y="0"/>
          <a:ext cx="0" cy="0"/>
          <a:chOff x="0" y="0"/>
          <a:chExt cx="0" cy="0"/>
        </a:xfrm>
      </p:grpSpPr>
      <p:sp>
        <p:nvSpPr>
          <p:cNvPr id="98" name="Google Shape;98;p14"/>
          <p:cNvSpPr txBox="1"/>
          <p:nvPr>
            <p:ph type="title"/>
          </p:nvPr>
        </p:nvSpPr>
        <p:spPr>
          <a:xfrm>
            <a:off x="760000" y="189100"/>
            <a:ext cx="80724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
              <a:t>Conclusions</a:t>
            </a:r>
            <a:endParaRPr/>
          </a:p>
        </p:txBody>
      </p:sp>
      <p:sp>
        <p:nvSpPr>
          <p:cNvPr id="99" name="Google Shape;99;p14"/>
          <p:cNvSpPr txBox="1"/>
          <p:nvPr>
            <p:ph idx="1" type="body"/>
          </p:nvPr>
        </p:nvSpPr>
        <p:spPr>
          <a:xfrm>
            <a:off x="675475" y="811650"/>
            <a:ext cx="7894200" cy="3976200"/>
          </a:xfrm>
          <a:prstGeom prst="rect">
            <a:avLst/>
          </a:prstGeom>
        </p:spPr>
        <p:txBody>
          <a:bodyPr anchorCtr="0" anchor="t" bIns="91425" lIns="91425" spcFirstLastPara="1" rIns="91425" wrap="square" tIns="91425">
            <a:normAutofit lnSpcReduction="20000"/>
          </a:bodyPr>
          <a:lstStyle/>
          <a:p>
            <a:pPr indent="0" lvl="0" marL="0" rtl="0" algn="l">
              <a:spcBef>
                <a:spcPts val="0"/>
              </a:spcBef>
              <a:spcAft>
                <a:spcPts val="0"/>
              </a:spcAft>
              <a:buNone/>
            </a:pPr>
            <a:r>
              <a:rPr b="1" lang="en" sz="1408"/>
              <a:t>Challenge</a:t>
            </a:r>
            <a:r>
              <a:rPr b="1" lang="en" sz="1408"/>
              <a:t> 1: Finding Data and Information</a:t>
            </a:r>
            <a:endParaRPr b="1" sz="1408"/>
          </a:p>
          <a:p>
            <a:pPr indent="-305315" lvl="0" marL="457200" rtl="0" algn="l">
              <a:spcBef>
                <a:spcPts val="1000"/>
              </a:spcBef>
              <a:spcAft>
                <a:spcPts val="0"/>
              </a:spcAft>
              <a:buSzPts val="1208"/>
              <a:buChar char="●"/>
            </a:pPr>
            <a:r>
              <a:rPr lang="en" sz="1208"/>
              <a:t>At this time, mitigating this challenge requires a number of approaches including human identification/curation of content along with novel methods to improve the search experience in SDE. AI techniques may assist with this challenge but prototyping is needed to assess the viability of this approach. </a:t>
            </a:r>
            <a:br>
              <a:rPr lang="en" sz="1208"/>
            </a:br>
            <a:endParaRPr b="1" sz="1100"/>
          </a:p>
          <a:p>
            <a:pPr indent="0" lvl="0" marL="0" rtl="0" algn="l">
              <a:spcBef>
                <a:spcPts val="1000"/>
              </a:spcBef>
              <a:spcAft>
                <a:spcPts val="0"/>
              </a:spcAft>
              <a:buNone/>
            </a:pPr>
            <a:r>
              <a:rPr b="1" lang="en" sz="1408"/>
              <a:t>Challenge 2: Dataset Metadata Completeness</a:t>
            </a:r>
            <a:endParaRPr b="1" sz="1408"/>
          </a:p>
          <a:p>
            <a:pPr indent="-304800" lvl="0" marL="457200" rtl="0" algn="l">
              <a:spcBef>
                <a:spcPts val="1000"/>
              </a:spcBef>
              <a:spcAft>
                <a:spcPts val="0"/>
              </a:spcAft>
              <a:buSzPts val="1200"/>
              <a:buChar char="●"/>
            </a:pPr>
            <a:r>
              <a:rPr lang="en" sz="1200"/>
              <a:t>Preliminary analyses indicate that the SMD schemas are in various stages of completeness as compared to the SDE information needs. Adding new concepts to existing schemas will be needed to enable discovery within the SDE. This will present varying levels of difficulty depending on the schema. </a:t>
            </a:r>
            <a:endParaRPr sz="1200"/>
          </a:p>
          <a:p>
            <a:pPr indent="-304800" lvl="0" marL="457200" rtl="0" algn="l">
              <a:spcBef>
                <a:spcPts val="0"/>
              </a:spcBef>
              <a:spcAft>
                <a:spcPts val="0"/>
              </a:spcAft>
              <a:buSzPts val="1200"/>
              <a:buChar char="●"/>
            </a:pPr>
            <a:r>
              <a:rPr lang="en" sz="1200"/>
              <a:t>Adoption and use of concepts already available in the schemas is variable. Some concepts are populated and used (dataset description) while others are not (persistent identifiers, use constraints). For example, persistent identifiers are created for most SMD datasets. Yet this information is not provided in the metadata for some datasets. </a:t>
            </a:r>
            <a:endParaRPr sz="1200"/>
          </a:p>
          <a:p>
            <a:pPr indent="-304800" lvl="0" marL="457200" rtl="0" algn="l">
              <a:spcBef>
                <a:spcPts val="0"/>
              </a:spcBef>
              <a:spcAft>
                <a:spcPts val="0"/>
              </a:spcAft>
              <a:buSzPts val="1200"/>
              <a:buChar char="●"/>
            </a:pPr>
            <a:r>
              <a:rPr lang="en" sz="1200"/>
              <a:t>The quality of information provided in populated concepts is unknown at this time. A layer of automated quality checks can provide additional insights into the quality of the information provided.</a:t>
            </a:r>
            <a:endParaRPr sz="1200"/>
          </a:p>
          <a:p>
            <a:pPr indent="-304800" lvl="0" marL="457200" rtl="0" algn="l">
              <a:spcBef>
                <a:spcPts val="0"/>
              </a:spcBef>
              <a:spcAft>
                <a:spcPts val="0"/>
              </a:spcAft>
              <a:buSzPts val="1200"/>
              <a:buChar char="●"/>
            </a:pPr>
            <a:r>
              <a:rPr i="1" lang="en" sz="1200"/>
              <a:t>The SDE team plans to display all 23 concepts as a part of a cohesive and consistent SMD-level dataset landing page design. Metadata completeness and quality will be essential to ensure a positive user experience both within the SDE and within the division’s own metadata aggregator services.</a:t>
            </a:r>
            <a:endParaRPr i="1" sz="1200"/>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 name="Shape 103"/>
        <p:cNvGrpSpPr/>
        <p:nvPr/>
      </p:nvGrpSpPr>
      <p:grpSpPr>
        <a:xfrm>
          <a:off x="0" y="0"/>
          <a:ext cx="0" cy="0"/>
          <a:chOff x="0" y="0"/>
          <a:chExt cx="0" cy="0"/>
        </a:xfrm>
      </p:grpSpPr>
      <p:sp>
        <p:nvSpPr>
          <p:cNvPr id="104" name="Google Shape;104;p15"/>
          <p:cNvSpPr txBox="1"/>
          <p:nvPr>
            <p:ph idx="4294967295" type="title"/>
          </p:nvPr>
        </p:nvSpPr>
        <p:spPr>
          <a:xfrm>
            <a:off x="760000" y="262625"/>
            <a:ext cx="80724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en" sz="2820">
                <a:solidFill>
                  <a:srgbClr val="1C5370"/>
                </a:solidFill>
                <a:latin typeface="Roboto Medium"/>
                <a:ea typeface="Roboto Medium"/>
                <a:cs typeface="Roboto Medium"/>
                <a:sym typeface="Roboto Medium"/>
              </a:rPr>
              <a:t>Summary</a:t>
            </a:r>
            <a:r>
              <a:rPr lang="en" sz="2820">
                <a:solidFill>
                  <a:srgbClr val="1C5370"/>
                </a:solidFill>
                <a:latin typeface="Roboto"/>
                <a:ea typeface="Roboto"/>
                <a:cs typeface="Roboto"/>
                <a:sym typeface="Roboto"/>
              </a:rPr>
              <a:t> </a:t>
            </a:r>
            <a:endParaRPr sz="2820">
              <a:solidFill>
                <a:srgbClr val="1C5370"/>
              </a:solidFill>
              <a:latin typeface="Roboto"/>
              <a:ea typeface="Roboto"/>
              <a:cs typeface="Roboto"/>
              <a:sym typeface="Roboto"/>
            </a:endParaRPr>
          </a:p>
        </p:txBody>
      </p:sp>
      <p:sp>
        <p:nvSpPr>
          <p:cNvPr id="105" name="Google Shape;105;p15"/>
          <p:cNvSpPr txBox="1"/>
          <p:nvPr>
            <p:ph idx="4294967295" type="body"/>
          </p:nvPr>
        </p:nvSpPr>
        <p:spPr>
          <a:xfrm>
            <a:off x="401275" y="911975"/>
            <a:ext cx="8834400" cy="25728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Clr>
                <a:schemeClr val="dk1"/>
              </a:buClr>
              <a:buSzPts val="1800"/>
              <a:buFont typeface="Roboto Light"/>
              <a:buAutoNum type="arabicPeriod"/>
            </a:pPr>
            <a:r>
              <a:rPr lang="en">
                <a:solidFill>
                  <a:schemeClr val="dk1"/>
                </a:solidFill>
                <a:latin typeface="Roboto Light"/>
                <a:ea typeface="Roboto Light"/>
                <a:cs typeface="Roboto Light"/>
                <a:sym typeface="Roboto Light"/>
              </a:rPr>
              <a:t>The beta Science Discovery Engine (SDE) enables search of NASA’s open science data and information.</a:t>
            </a:r>
            <a:endParaRPr>
              <a:solidFill>
                <a:schemeClr val="dk1"/>
              </a:solidFill>
              <a:latin typeface="Roboto Light"/>
              <a:ea typeface="Roboto Light"/>
              <a:cs typeface="Roboto Light"/>
              <a:sym typeface="Roboto Light"/>
            </a:endParaRPr>
          </a:p>
          <a:p>
            <a:pPr indent="-342900" lvl="0" marL="457200" rtl="0" algn="l">
              <a:spcBef>
                <a:spcPts val="0"/>
              </a:spcBef>
              <a:spcAft>
                <a:spcPts val="0"/>
              </a:spcAft>
              <a:buClr>
                <a:schemeClr val="dk1"/>
              </a:buClr>
              <a:buSzPts val="1800"/>
              <a:buFont typeface="Roboto Light"/>
              <a:buAutoNum type="arabicPeriod"/>
            </a:pPr>
            <a:r>
              <a:rPr lang="en">
                <a:solidFill>
                  <a:schemeClr val="dk1"/>
                </a:solidFill>
                <a:latin typeface="Roboto Light"/>
                <a:ea typeface="Roboto Light"/>
                <a:cs typeface="Roboto Light"/>
                <a:sym typeface="Roboto Light"/>
              </a:rPr>
              <a:t>Enabling interdisciplinary search poses a number of challenges including:</a:t>
            </a:r>
            <a:endParaRPr>
              <a:solidFill>
                <a:schemeClr val="dk1"/>
              </a:solidFill>
              <a:latin typeface="Roboto Light"/>
              <a:ea typeface="Roboto Light"/>
              <a:cs typeface="Roboto Light"/>
              <a:sym typeface="Roboto Light"/>
            </a:endParaRPr>
          </a:p>
          <a:p>
            <a:pPr indent="-317500" lvl="1" marL="914400" rtl="0" algn="l">
              <a:spcBef>
                <a:spcPts val="0"/>
              </a:spcBef>
              <a:spcAft>
                <a:spcPts val="0"/>
              </a:spcAft>
              <a:buClr>
                <a:schemeClr val="dk1"/>
              </a:buClr>
              <a:buSzPts val="1400"/>
              <a:buFont typeface="Roboto Light"/>
              <a:buChar char="○"/>
            </a:pPr>
            <a:r>
              <a:rPr lang="en">
                <a:solidFill>
                  <a:schemeClr val="dk1"/>
                </a:solidFill>
                <a:latin typeface="Roboto Light"/>
                <a:ea typeface="Roboto Light"/>
                <a:cs typeface="Roboto Light"/>
                <a:sym typeface="Roboto Light"/>
              </a:rPr>
              <a:t>Finding dispersed content that is typically arranged by organization, not topics.</a:t>
            </a:r>
            <a:endParaRPr>
              <a:solidFill>
                <a:schemeClr val="dk1"/>
              </a:solidFill>
              <a:latin typeface="Roboto Light"/>
              <a:ea typeface="Roboto Light"/>
              <a:cs typeface="Roboto Light"/>
              <a:sym typeface="Roboto Light"/>
            </a:endParaRPr>
          </a:p>
          <a:p>
            <a:pPr indent="-317500" lvl="2" marL="1371600" rtl="0" algn="l">
              <a:spcBef>
                <a:spcPts val="1000"/>
              </a:spcBef>
              <a:spcAft>
                <a:spcPts val="0"/>
              </a:spcAft>
              <a:buSzPts val="1400"/>
              <a:buFont typeface="Roboto Light"/>
              <a:buAutoNum type="romanLcPeriod"/>
            </a:pPr>
            <a:r>
              <a:rPr lang="en">
                <a:solidFill>
                  <a:schemeClr val="dk1"/>
                </a:solidFill>
                <a:latin typeface="Roboto Light"/>
                <a:ea typeface="Roboto Light"/>
                <a:cs typeface="Roboto Light"/>
                <a:sym typeface="Roboto Light"/>
              </a:rPr>
              <a:t>Useful</a:t>
            </a:r>
            <a:r>
              <a:rPr lang="en">
                <a:solidFill>
                  <a:schemeClr val="dk1"/>
                </a:solidFill>
                <a:latin typeface="Roboto Light"/>
                <a:ea typeface="Roboto Light"/>
                <a:cs typeface="Roboto Light"/>
                <a:sym typeface="Roboto Light"/>
              </a:rPr>
              <a:t> content is often buried within websites.</a:t>
            </a:r>
            <a:endParaRPr>
              <a:solidFill>
                <a:schemeClr val="dk1"/>
              </a:solidFill>
              <a:latin typeface="Roboto Light"/>
              <a:ea typeface="Roboto Light"/>
              <a:cs typeface="Roboto Light"/>
              <a:sym typeface="Roboto Light"/>
            </a:endParaRPr>
          </a:p>
          <a:p>
            <a:pPr indent="-317500" lvl="1" marL="914400" rtl="0" algn="l">
              <a:spcBef>
                <a:spcPts val="1000"/>
              </a:spcBef>
              <a:spcAft>
                <a:spcPts val="1000"/>
              </a:spcAft>
              <a:buClr>
                <a:schemeClr val="dk1"/>
              </a:buClr>
              <a:buSzPts val="1400"/>
              <a:buFont typeface="Roboto Light"/>
              <a:buChar char="○"/>
            </a:pPr>
            <a:r>
              <a:rPr lang="en">
                <a:solidFill>
                  <a:schemeClr val="dk1"/>
                </a:solidFill>
                <a:latin typeface="Roboto Light"/>
                <a:ea typeface="Roboto Light"/>
                <a:cs typeface="Roboto Light"/>
                <a:sym typeface="Roboto Light"/>
              </a:rPr>
              <a:t>Metadata quality and completeness will need to be considered in order to improve the user experience in the SDE and other search applications.</a:t>
            </a:r>
            <a:endParaRPr sz="1600">
              <a:solidFill>
                <a:schemeClr val="dk1"/>
              </a:solidFill>
              <a:latin typeface="Roboto Light"/>
              <a:ea typeface="Roboto Light"/>
              <a:cs typeface="Roboto Light"/>
              <a:sym typeface="Roboto Light"/>
            </a:endParaRPr>
          </a:p>
        </p:txBody>
      </p:sp>
      <p:sp>
        <p:nvSpPr>
          <p:cNvPr id="106" name="Google Shape;106;p15"/>
          <p:cNvSpPr txBox="1"/>
          <p:nvPr/>
        </p:nvSpPr>
        <p:spPr>
          <a:xfrm>
            <a:off x="1871775" y="4743300"/>
            <a:ext cx="3259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u="sng">
                <a:solidFill>
                  <a:schemeClr val="hlink"/>
                </a:solidFill>
                <a:hlinkClick r:id="rId3"/>
              </a:rPr>
              <a:t>sciencediscoveryengine.nasa.gov</a:t>
            </a:r>
            <a:endParaRPr b="1"/>
          </a:p>
        </p:txBody>
      </p:sp>
      <p:pic>
        <p:nvPicPr>
          <p:cNvPr id="107" name="Google Shape;107;p15"/>
          <p:cNvPicPr preferRelativeResize="0"/>
          <p:nvPr/>
        </p:nvPicPr>
        <p:blipFill rotWithShape="1">
          <a:blip r:embed="rId4">
            <a:alphaModFix/>
          </a:blip>
          <a:srcRect b="0" l="0" r="0" t="0"/>
          <a:stretch/>
        </p:blipFill>
        <p:spPr>
          <a:xfrm>
            <a:off x="6907725" y="3137075"/>
            <a:ext cx="1868375" cy="1868375"/>
          </a:xfrm>
          <a:prstGeom prst="rect">
            <a:avLst/>
          </a:prstGeom>
          <a:noFill/>
          <a:ln>
            <a:noFill/>
          </a:ln>
        </p:spPr>
      </p:pic>
      <p:pic>
        <p:nvPicPr>
          <p:cNvPr id="108" name="Google Shape;108;p15"/>
          <p:cNvPicPr preferRelativeResize="0"/>
          <p:nvPr/>
        </p:nvPicPr>
        <p:blipFill>
          <a:blip r:embed="rId5">
            <a:alphaModFix/>
          </a:blip>
          <a:stretch>
            <a:fillRect/>
          </a:stretch>
        </p:blipFill>
        <p:spPr>
          <a:xfrm>
            <a:off x="646175" y="3137075"/>
            <a:ext cx="5870126" cy="1714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6"/>
          <p:cNvSpPr txBox="1"/>
          <p:nvPr>
            <p:ph type="title"/>
          </p:nvPr>
        </p:nvSpPr>
        <p:spPr>
          <a:xfrm>
            <a:off x="957950" y="1674250"/>
            <a:ext cx="6636600" cy="12600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rmAutofit/>
          </a:bodyPr>
          <a:lstStyle/>
          <a:p>
            <a:pPr indent="0" lvl="0" marL="0" rtl="0" algn="l">
              <a:spcBef>
                <a:spcPts val="0"/>
              </a:spcBef>
              <a:spcAft>
                <a:spcPts val="0"/>
              </a:spcAft>
              <a:buNone/>
            </a:pPr>
            <a:r>
              <a:rPr lang="en"/>
              <a:t>Thank You</a:t>
            </a:r>
            <a:endParaRPr/>
          </a:p>
        </p:txBody>
      </p:sp>
      <p:sp>
        <p:nvSpPr>
          <p:cNvPr id="114" name="Google Shape;114;p16"/>
          <p:cNvSpPr txBox="1"/>
          <p:nvPr/>
        </p:nvSpPr>
        <p:spPr>
          <a:xfrm>
            <a:off x="6056975" y="3330650"/>
            <a:ext cx="3087000" cy="923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b="1" lang="en" sz="1600" u="sng"/>
              <a:t>Contact:</a:t>
            </a:r>
            <a:br>
              <a:rPr lang="en" sz="1600"/>
            </a:br>
            <a:r>
              <a:rPr lang="en" sz="1600"/>
              <a:t>Kaylin Bugbee</a:t>
            </a:r>
            <a:endParaRPr sz="1600"/>
          </a:p>
          <a:p>
            <a:pPr indent="0" lvl="0" marL="0" rtl="0" algn="ctr">
              <a:spcBef>
                <a:spcPts val="0"/>
              </a:spcBef>
              <a:spcAft>
                <a:spcPts val="0"/>
              </a:spcAft>
              <a:buNone/>
            </a:pPr>
            <a:r>
              <a:rPr lang="en" sz="1600"/>
              <a:t>kaylin.m.bugbee@nasa.gov</a:t>
            </a:r>
            <a:endParaRPr sz="1600"/>
          </a:p>
        </p:txBody>
      </p:sp>
    </p:spTree>
  </p:cSld>
  <p:clrMapOvr>
    <a:masterClrMapping/>
  </p:clrMapOvr>
</p:sld>
</file>

<file path=ppt/theme/theme1.xml><?xml version="1.0" encoding="utf-8"?>
<a:theme xmlns:a="http://schemas.openxmlformats.org/drawingml/2006/main" xmlns:r="http://schemas.openxmlformats.org/officeDocument/2006/relationships" name="IMPACT Theme">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