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1"/>
  </p:sldMasterIdLst>
  <p:notesMasterIdLst>
    <p:notesMasterId r:id="rId19"/>
  </p:notesMasterIdLst>
  <p:handoutMasterIdLst>
    <p:handoutMasterId r:id="rId20"/>
  </p:handoutMasterIdLst>
  <p:sldIdLst>
    <p:sldId id="486" r:id="rId2"/>
    <p:sldId id="553" r:id="rId3"/>
    <p:sldId id="586" r:id="rId4"/>
    <p:sldId id="587" r:id="rId5"/>
    <p:sldId id="588" r:id="rId6"/>
    <p:sldId id="589" r:id="rId7"/>
    <p:sldId id="590" r:id="rId8"/>
    <p:sldId id="591" r:id="rId9"/>
    <p:sldId id="593" r:id="rId10"/>
    <p:sldId id="594" r:id="rId11"/>
    <p:sldId id="595" r:id="rId12"/>
    <p:sldId id="592" r:id="rId13"/>
    <p:sldId id="596" r:id="rId14"/>
    <p:sldId id="597" r:id="rId15"/>
    <p:sldId id="598" r:id="rId16"/>
    <p:sldId id="584" r:id="rId17"/>
    <p:sldId id="565" r:id="rId18"/>
  </p:sldIdLst>
  <p:sldSz cx="12192000" cy="6858000"/>
  <p:notesSz cx="6858000" cy="9117013"/>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5pPr>
    <a:lvl6pPr marL="2286000" algn="l" defTabSz="914400" rtl="0" eaLnBrk="1" latinLnBrk="0" hangingPunct="1">
      <a:defRPr sz="2400" kern="1200">
        <a:solidFill>
          <a:schemeClr val="tx1"/>
        </a:solidFill>
        <a:latin typeface="Arial" charset="0"/>
        <a:ea typeface="ＭＳ Ｐゴシック" pitchFamily="34" charset="-128"/>
        <a:cs typeface="+mn-cs"/>
      </a:defRPr>
    </a:lvl6pPr>
    <a:lvl7pPr marL="2743200" algn="l" defTabSz="914400" rtl="0" eaLnBrk="1" latinLnBrk="0" hangingPunct="1">
      <a:defRPr sz="2400" kern="1200">
        <a:solidFill>
          <a:schemeClr val="tx1"/>
        </a:solidFill>
        <a:latin typeface="Arial" charset="0"/>
        <a:ea typeface="ＭＳ Ｐゴシック" pitchFamily="34" charset="-128"/>
        <a:cs typeface="+mn-cs"/>
      </a:defRPr>
    </a:lvl7pPr>
    <a:lvl8pPr marL="3200400" algn="l" defTabSz="914400" rtl="0" eaLnBrk="1" latinLnBrk="0" hangingPunct="1">
      <a:defRPr sz="2400" kern="1200">
        <a:solidFill>
          <a:schemeClr val="tx1"/>
        </a:solidFill>
        <a:latin typeface="Arial" charset="0"/>
        <a:ea typeface="ＭＳ Ｐゴシック" pitchFamily="34" charset="-128"/>
        <a:cs typeface="+mn-cs"/>
      </a:defRPr>
    </a:lvl8pPr>
    <a:lvl9pPr marL="3657600" algn="l" defTabSz="914400" rtl="0" eaLnBrk="1" latinLnBrk="0" hangingPunct="1">
      <a:defRPr sz="2400"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481" userDrawn="1">
          <p15:clr>
            <a:srgbClr val="A4A3A4"/>
          </p15:clr>
        </p15:guide>
        <p15:guide id="2" pos="512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BB2E95"/>
    <a:srgbClr val="FA9734"/>
    <a:srgbClr val="45ADE3"/>
    <a:srgbClr val="45ABE1"/>
    <a:srgbClr val="DE950C"/>
    <a:srgbClr val="FFCE07"/>
    <a:srgbClr val="84C134"/>
    <a:srgbClr val="541A7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5522" autoAdjust="0"/>
  </p:normalViewPr>
  <p:slideViewPr>
    <p:cSldViewPr snapToGrid="0">
      <p:cViewPr>
        <p:scale>
          <a:sx n="106" d="100"/>
          <a:sy n="106" d="100"/>
        </p:scale>
        <p:origin x="78" y="78"/>
      </p:cViewPr>
      <p:guideLst>
        <p:guide orient="horz" pos="481"/>
        <p:guide pos="5128"/>
      </p:guideLst>
    </p:cSldViewPr>
  </p:slideViewPr>
  <p:outlineViewPr>
    <p:cViewPr>
      <p:scale>
        <a:sx n="33" d="100"/>
        <a:sy n="33" d="100"/>
      </p:scale>
      <p:origin x="0" y="-8190"/>
    </p:cViewPr>
  </p:outlineViewPr>
  <p:notesTextViewPr>
    <p:cViewPr>
      <p:scale>
        <a:sx n="100" d="100"/>
        <a:sy n="100" d="100"/>
      </p:scale>
      <p:origin x="0" y="0"/>
    </p:cViewPr>
  </p:notesTextViewPr>
  <p:sorterViewPr>
    <p:cViewPr>
      <p:scale>
        <a:sx n="50" d="100"/>
        <a:sy n="5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bwMode="auto">
          <a:xfrm>
            <a:off x="0" y="0"/>
            <a:ext cx="2971800" cy="4556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atin typeface="Arial" pitchFamily="-111" charset="0"/>
                <a:ea typeface="ＭＳ Ｐゴシック" pitchFamily="-111" charset="-128"/>
                <a:cs typeface="ＭＳ Ｐゴシック" pitchFamily="-111" charset="-128"/>
              </a:defRPr>
            </a:lvl1pPr>
          </a:lstStyle>
          <a:p>
            <a:pPr>
              <a:defRPr/>
            </a:pPr>
            <a:endParaRPr lang="en-US"/>
          </a:p>
        </p:txBody>
      </p:sp>
      <p:sp>
        <p:nvSpPr>
          <p:cNvPr id="20483" name="Rectangle 3"/>
          <p:cNvSpPr>
            <a:spLocks noGrp="1" noChangeArrowheads="1"/>
          </p:cNvSpPr>
          <p:nvPr>
            <p:ph type="dt" sz="quarter" idx="1"/>
          </p:nvPr>
        </p:nvSpPr>
        <p:spPr bwMode="auto">
          <a:xfrm>
            <a:off x="3886200" y="0"/>
            <a:ext cx="2971800" cy="4556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atin typeface="Arial" pitchFamily="-111" charset="0"/>
                <a:ea typeface="ＭＳ Ｐゴシック" pitchFamily="-111" charset="-128"/>
                <a:cs typeface="ＭＳ Ｐゴシック" pitchFamily="-111" charset="-128"/>
              </a:defRPr>
            </a:lvl1pPr>
          </a:lstStyle>
          <a:p>
            <a:pPr>
              <a:defRPr/>
            </a:pPr>
            <a:endParaRPr lang="en-US"/>
          </a:p>
        </p:txBody>
      </p:sp>
      <p:sp>
        <p:nvSpPr>
          <p:cNvPr id="20484" name="Rectangle 4"/>
          <p:cNvSpPr>
            <a:spLocks noGrp="1" noChangeArrowheads="1"/>
          </p:cNvSpPr>
          <p:nvPr>
            <p:ph type="ftr" sz="quarter" idx="2"/>
          </p:nvPr>
        </p:nvSpPr>
        <p:spPr bwMode="auto">
          <a:xfrm>
            <a:off x="0" y="8661400"/>
            <a:ext cx="2971800" cy="455613"/>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atin typeface="Arial" pitchFamily="-111" charset="0"/>
                <a:ea typeface="ＭＳ Ｐゴシック" pitchFamily="-111" charset="-128"/>
                <a:cs typeface="ＭＳ Ｐゴシック" pitchFamily="-111" charset="-128"/>
              </a:defRPr>
            </a:lvl1pPr>
          </a:lstStyle>
          <a:p>
            <a:pPr>
              <a:defRPr/>
            </a:pPr>
            <a:endParaRPr lang="en-US"/>
          </a:p>
        </p:txBody>
      </p:sp>
      <p:sp>
        <p:nvSpPr>
          <p:cNvPr id="20485" name="Rectangle 5"/>
          <p:cNvSpPr>
            <a:spLocks noGrp="1" noChangeArrowheads="1"/>
          </p:cNvSpPr>
          <p:nvPr>
            <p:ph type="sldNum" sz="quarter" idx="3"/>
          </p:nvPr>
        </p:nvSpPr>
        <p:spPr bwMode="auto">
          <a:xfrm>
            <a:off x="3886200" y="8661400"/>
            <a:ext cx="2971800" cy="455613"/>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smtClean="0"/>
            </a:lvl1pPr>
          </a:lstStyle>
          <a:p>
            <a:pPr>
              <a:defRPr/>
            </a:pPr>
            <a:fld id="{5D916431-C0F5-49DB-9BE0-37DE4FD57CAE}" type="slidenum">
              <a:rPr lang="en-US"/>
              <a:pPr>
                <a:defRPr/>
              </a:pPr>
              <a:t>‹#›</a:t>
            </a:fld>
            <a:endParaRPr lang="en-US"/>
          </a:p>
        </p:txBody>
      </p:sp>
    </p:spTree>
    <p:extLst>
      <p:ext uri="{BB962C8B-B14F-4D97-AF65-F5344CB8AC3E}">
        <p14:creationId xmlns:p14="http://schemas.microsoft.com/office/powerpoint/2010/main" val="39925079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56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atin typeface="Arial" pitchFamily="-111" charset="0"/>
                <a:ea typeface="ＭＳ Ｐゴシック" pitchFamily="-111" charset="-128"/>
                <a:cs typeface="ＭＳ Ｐゴシック" pitchFamily="-111" charset="-128"/>
              </a:defRPr>
            </a:lvl1pPr>
          </a:lstStyle>
          <a:p>
            <a:pPr>
              <a:defRPr/>
            </a:pPr>
            <a:endParaRPr lang="en-US"/>
          </a:p>
        </p:txBody>
      </p:sp>
      <p:sp>
        <p:nvSpPr>
          <p:cNvPr id="4099" name="Rectangle 3"/>
          <p:cNvSpPr>
            <a:spLocks noGrp="1" noChangeArrowheads="1"/>
          </p:cNvSpPr>
          <p:nvPr>
            <p:ph type="dt" idx="1"/>
          </p:nvPr>
        </p:nvSpPr>
        <p:spPr bwMode="auto">
          <a:xfrm>
            <a:off x="3886200" y="0"/>
            <a:ext cx="2971800" cy="4556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atin typeface="Arial" pitchFamily="-111" charset="0"/>
                <a:ea typeface="ＭＳ Ｐゴシック" pitchFamily="-111" charset="-128"/>
                <a:cs typeface="ＭＳ Ｐゴシック" pitchFamily="-111" charset="-128"/>
              </a:defRPr>
            </a:lvl1pPr>
          </a:lstStyle>
          <a:p>
            <a:pPr>
              <a:defRPr/>
            </a:pPr>
            <a:endParaRPr lang="en-US"/>
          </a:p>
        </p:txBody>
      </p:sp>
      <p:sp>
        <p:nvSpPr>
          <p:cNvPr id="17412" name="Rectangle 4"/>
          <p:cNvSpPr>
            <a:spLocks noGrp="1" noRot="1" noChangeAspect="1" noChangeArrowheads="1" noTextEdit="1"/>
          </p:cNvSpPr>
          <p:nvPr>
            <p:ph type="sldImg" idx="2"/>
          </p:nvPr>
        </p:nvSpPr>
        <p:spPr bwMode="auto">
          <a:xfrm>
            <a:off x="392113" y="684213"/>
            <a:ext cx="6075362" cy="3417887"/>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914400" y="4330700"/>
            <a:ext cx="5029200" cy="410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p:cNvSpPr>
            <a:spLocks noGrp="1" noChangeArrowheads="1"/>
          </p:cNvSpPr>
          <p:nvPr>
            <p:ph type="ftr" sz="quarter" idx="4"/>
          </p:nvPr>
        </p:nvSpPr>
        <p:spPr bwMode="auto">
          <a:xfrm>
            <a:off x="0" y="8661400"/>
            <a:ext cx="2971800" cy="455613"/>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atin typeface="Arial" pitchFamily="-111" charset="0"/>
                <a:ea typeface="ＭＳ Ｐゴシック" pitchFamily="-111" charset="-128"/>
                <a:cs typeface="ＭＳ Ｐゴシック" pitchFamily="-111" charset="-128"/>
              </a:defRPr>
            </a:lvl1pPr>
          </a:lstStyle>
          <a:p>
            <a:pPr>
              <a:defRPr/>
            </a:pPr>
            <a:endParaRPr lang="en-US"/>
          </a:p>
        </p:txBody>
      </p:sp>
      <p:sp>
        <p:nvSpPr>
          <p:cNvPr id="4103" name="Rectangle 7"/>
          <p:cNvSpPr>
            <a:spLocks noGrp="1" noChangeArrowheads="1"/>
          </p:cNvSpPr>
          <p:nvPr>
            <p:ph type="sldNum" sz="quarter" idx="5"/>
          </p:nvPr>
        </p:nvSpPr>
        <p:spPr bwMode="auto">
          <a:xfrm>
            <a:off x="3886200" y="8661400"/>
            <a:ext cx="2971800" cy="455613"/>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smtClean="0"/>
            </a:lvl1pPr>
          </a:lstStyle>
          <a:p>
            <a:pPr>
              <a:defRPr/>
            </a:pPr>
            <a:fld id="{4C527573-1AEF-49D3-A7D4-BA16FF09E57C}" type="slidenum">
              <a:rPr lang="en-US"/>
              <a:pPr>
                <a:defRPr/>
              </a:pPr>
              <a:t>‹#›</a:t>
            </a:fld>
            <a:endParaRPr lang="en-US"/>
          </a:p>
        </p:txBody>
      </p:sp>
    </p:spTree>
    <p:extLst>
      <p:ext uri="{BB962C8B-B14F-4D97-AF65-F5344CB8AC3E}">
        <p14:creationId xmlns:p14="http://schemas.microsoft.com/office/powerpoint/2010/main" val="9598746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111" charset="0"/>
        <a:ea typeface="ＭＳ Ｐゴシック" pitchFamily="-111" charset="-128"/>
        <a:cs typeface="ＭＳ Ｐゴシック" pitchFamily="-111" charset="-128"/>
      </a:defRPr>
    </a:lvl1pPr>
    <a:lvl2pPr marL="457200" algn="l" rtl="0" eaLnBrk="0" fontAlgn="base" hangingPunct="0">
      <a:spcBef>
        <a:spcPct val="30000"/>
      </a:spcBef>
      <a:spcAft>
        <a:spcPct val="0"/>
      </a:spcAft>
      <a:defRPr sz="1200" kern="1200">
        <a:solidFill>
          <a:schemeClr val="tx1"/>
        </a:solidFill>
        <a:latin typeface="Arial" pitchFamily="-111" charset="0"/>
        <a:ea typeface="ＭＳ Ｐゴシック" pitchFamily="-111" charset="-128"/>
        <a:cs typeface="+mn-cs"/>
      </a:defRPr>
    </a:lvl2pPr>
    <a:lvl3pPr marL="914400" algn="l" rtl="0" eaLnBrk="0" fontAlgn="base" hangingPunct="0">
      <a:spcBef>
        <a:spcPct val="30000"/>
      </a:spcBef>
      <a:spcAft>
        <a:spcPct val="0"/>
      </a:spcAft>
      <a:defRPr sz="1200" kern="1200">
        <a:solidFill>
          <a:schemeClr val="tx1"/>
        </a:solidFill>
        <a:latin typeface="Arial" pitchFamily="-111" charset="0"/>
        <a:ea typeface="ＭＳ Ｐゴシック" pitchFamily="-111" charset="-128"/>
        <a:cs typeface="+mn-cs"/>
      </a:defRPr>
    </a:lvl3pPr>
    <a:lvl4pPr marL="1371600" algn="l" rtl="0" eaLnBrk="0" fontAlgn="base" hangingPunct="0">
      <a:spcBef>
        <a:spcPct val="30000"/>
      </a:spcBef>
      <a:spcAft>
        <a:spcPct val="0"/>
      </a:spcAft>
      <a:defRPr sz="1200" kern="1200">
        <a:solidFill>
          <a:schemeClr val="tx1"/>
        </a:solidFill>
        <a:latin typeface="Arial" pitchFamily="-111" charset="0"/>
        <a:ea typeface="ＭＳ Ｐゴシック" pitchFamily="-111" charset="-128"/>
        <a:cs typeface="+mn-cs"/>
      </a:defRPr>
    </a:lvl4pPr>
    <a:lvl5pPr marL="1828800" algn="l" rtl="0" eaLnBrk="0" fontAlgn="base" hangingPunct="0">
      <a:spcBef>
        <a:spcPct val="30000"/>
      </a:spcBef>
      <a:spcAft>
        <a:spcPct val="0"/>
      </a:spcAft>
      <a:defRPr sz="1200" kern="1200">
        <a:solidFill>
          <a:schemeClr val="tx1"/>
        </a:solidFill>
        <a:latin typeface="Arial" pitchFamily="-111" charset="0"/>
        <a:ea typeface="ＭＳ Ｐゴシック" pitchFamily="-111"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p>
            <a:fld id="{1AF1D1D9-1727-46E9-9199-5D5679A9EADC}" type="slidenum">
              <a:rPr lang="en-US"/>
              <a:pPr/>
              <a:t>1</a:t>
            </a:fld>
            <a:endParaRPr lang="en-US"/>
          </a:p>
        </p:txBody>
      </p:sp>
      <p:sp>
        <p:nvSpPr>
          <p:cNvPr id="18435" name="Rectangle 2"/>
          <p:cNvSpPr>
            <a:spLocks noGrp="1" noRot="1" noChangeAspect="1" noChangeArrowheads="1" noTextEdit="1"/>
          </p:cNvSpPr>
          <p:nvPr>
            <p:ph type="sldImg"/>
          </p:nvPr>
        </p:nvSpPr>
        <p:spPr>
          <a:xfrm>
            <a:off x="392113" y="684213"/>
            <a:ext cx="6075362" cy="3417887"/>
          </a:xfrm>
          <a:ln/>
        </p:spPr>
      </p:sp>
      <p:sp>
        <p:nvSpPr>
          <p:cNvPr id="18436" name="Rectangle 3"/>
          <p:cNvSpPr>
            <a:spLocks noGrp="1" noChangeArrowheads="1"/>
          </p:cNvSpPr>
          <p:nvPr>
            <p:ph type="body" idx="1"/>
          </p:nvPr>
        </p:nvSpPr>
        <p:spPr>
          <a:noFill/>
          <a:ln/>
        </p:spPr>
        <p:txBody>
          <a:bodyPr/>
          <a:lstStyle/>
          <a:p>
            <a:pPr eaLnBrk="1" hangingPunct="1"/>
            <a:endParaRPr lang="en-US">
              <a:latin typeface="Arial"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6EC04D4E-9B93-4009-A785-AEEB07E69031}" type="slidenum">
              <a:rPr lang="en-US"/>
              <a:pPr/>
              <a:t>2</a:t>
            </a:fld>
            <a:endParaRPr lang="en-US"/>
          </a:p>
        </p:txBody>
      </p:sp>
      <p:sp>
        <p:nvSpPr>
          <p:cNvPr id="19459" name="Rectangle 2"/>
          <p:cNvSpPr>
            <a:spLocks noGrp="1" noRot="1" noChangeAspect="1" noChangeArrowheads="1" noTextEdit="1"/>
          </p:cNvSpPr>
          <p:nvPr>
            <p:ph type="sldImg"/>
          </p:nvPr>
        </p:nvSpPr>
        <p:spPr>
          <a:xfrm>
            <a:off x="392113" y="684213"/>
            <a:ext cx="6075362" cy="3417887"/>
          </a:xfrm>
          <a:ln/>
        </p:spPr>
      </p:sp>
      <p:sp>
        <p:nvSpPr>
          <p:cNvPr id="19460" name="Rectangle 3"/>
          <p:cNvSpPr>
            <a:spLocks noGrp="1" noChangeArrowheads="1"/>
          </p:cNvSpPr>
          <p:nvPr>
            <p:ph type="body" idx="1"/>
          </p:nvPr>
        </p:nvSpPr>
        <p:spPr>
          <a:noFill/>
          <a:ln/>
        </p:spPr>
        <p:txBody>
          <a:bodyPr/>
          <a:lstStyle/>
          <a:p>
            <a:pPr eaLnBrk="1" hangingPunct="1"/>
            <a:endParaRPr lang="en-US">
              <a:latin typeface="Arial" charset="0"/>
              <a:ea typeface="ＭＳ Ｐゴシック"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p>
            <a:fld id="{31859752-BA90-45C2-8D87-B21E7126B24F}" type="slidenum">
              <a:rPr lang="en-US"/>
              <a:pPr/>
              <a:t>17</a:t>
            </a:fld>
            <a:endParaRPr lang="en-US"/>
          </a:p>
        </p:txBody>
      </p:sp>
      <p:sp>
        <p:nvSpPr>
          <p:cNvPr id="20483" name="Rectangle 2"/>
          <p:cNvSpPr>
            <a:spLocks noGrp="1" noRot="1" noChangeAspect="1" noChangeArrowheads="1" noTextEdit="1"/>
          </p:cNvSpPr>
          <p:nvPr>
            <p:ph type="sldImg"/>
          </p:nvPr>
        </p:nvSpPr>
        <p:spPr>
          <a:xfrm>
            <a:off x="392113" y="684213"/>
            <a:ext cx="6075362" cy="3417887"/>
          </a:xfrm>
          <a:ln/>
        </p:spPr>
      </p:sp>
      <p:sp>
        <p:nvSpPr>
          <p:cNvPr id="20484" name="Rectangle 3"/>
          <p:cNvSpPr>
            <a:spLocks noGrp="1" noChangeArrowheads="1"/>
          </p:cNvSpPr>
          <p:nvPr>
            <p:ph type="body" idx="1"/>
          </p:nvPr>
        </p:nvSpPr>
        <p:spPr>
          <a:noFill/>
          <a:ln/>
        </p:spPr>
        <p:txBody>
          <a:bodyPr/>
          <a:lstStyle/>
          <a:p>
            <a:pPr eaLnBrk="1" hangingPunct="1"/>
            <a:endParaRPr lang="en-US">
              <a:latin typeface="Arial" charset="0"/>
              <a:ea typeface="ＭＳ Ｐゴシック"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bwMode="auto">
          <a:xfrm>
            <a:off x="1" y="1447799"/>
            <a:ext cx="9594167" cy="1244600"/>
          </a:xfrm>
          <a:prstGeom prst="rect">
            <a:avLst/>
          </a:prstGeom>
          <a:gradFill flip="none" rotWithShape="1">
            <a:gsLst>
              <a:gs pos="70000">
                <a:srgbClr val="541A7C"/>
              </a:gs>
              <a:gs pos="100000">
                <a:srgbClr val="541A7C">
                  <a:alpha val="0"/>
                </a:srgbClr>
              </a:gs>
              <a:gs pos="50000">
                <a:srgbClr val="541A7C">
                  <a:alpha val="93000"/>
                </a:srgbClr>
              </a:gs>
            </a:gsLst>
            <a:lin ang="0" scaled="1"/>
            <a:tileRect/>
          </a:gradFill>
          <a:ln w="9525" cap="flat" cmpd="sng" algn="ctr">
            <a:noFill/>
            <a:prstDash val="solid"/>
            <a:round/>
            <a:headEnd type="none" w="med" len="med"/>
            <a:tailEnd type="none" w="med" len="med"/>
          </a:ln>
          <a:effectLst/>
        </p:spPr>
        <p:txBody>
          <a:bodyPr/>
          <a:lstStyle/>
          <a:p>
            <a:pPr>
              <a:defRPr/>
            </a:pPr>
            <a:endParaRPr lang="en-US" sz="2400">
              <a:latin typeface="Arial" pitchFamily="-111" charset="0"/>
              <a:ea typeface="ＭＳ Ｐゴシック" pitchFamily="-111" charset="-128"/>
            </a:endParaRPr>
          </a:p>
        </p:txBody>
      </p:sp>
      <p:sp>
        <p:nvSpPr>
          <p:cNvPr id="6" name="Text Box 63"/>
          <p:cNvSpPr txBox="1">
            <a:spLocks noChangeArrowheads="1"/>
          </p:cNvSpPr>
          <p:nvPr userDrawn="1"/>
        </p:nvSpPr>
        <p:spPr bwMode="auto">
          <a:xfrm>
            <a:off x="514351" y="595313"/>
            <a:ext cx="5107516" cy="338554"/>
          </a:xfrm>
          <a:prstGeom prst="rect">
            <a:avLst/>
          </a:prstGeom>
          <a:noFill/>
          <a:ln w="9525">
            <a:noFill/>
            <a:miter lim="800000"/>
            <a:headEnd/>
            <a:tailEnd/>
          </a:ln>
          <a:effectLst/>
        </p:spPr>
        <p:txBody>
          <a:bodyPr>
            <a:spAutoFit/>
          </a:bodyPr>
          <a:lstStyle/>
          <a:p>
            <a:pPr>
              <a:spcBef>
                <a:spcPct val="50000"/>
              </a:spcBef>
              <a:defRPr/>
            </a:pPr>
            <a:r>
              <a:rPr lang="en-US" sz="1600" dirty="0">
                <a:latin typeface="Arial" pitchFamily="-111" charset="0"/>
                <a:ea typeface="ＭＳ Ｐゴシック" pitchFamily="-111" charset="-128"/>
              </a:rPr>
              <a:t>National Aeronautics and Space Administration</a:t>
            </a:r>
          </a:p>
        </p:txBody>
      </p:sp>
      <p:sp>
        <p:nvSpPr>
          <p:cNvPr id="7" name="Text Box 66"/>
          <p:cNvSpPr txBox="1">
            <a:spLocks noChangeArrowheads="1"/>
          </p:cNvSpPr>
          <p:nvPr userDrawn="1"/>
        </p:nvSpPr>
        <p:spPr bwMode="auto">
          <a:xfrm>
            <a:off x="514351" y="6438900"/>
            <a:ext cx="1564216" cy="228600"/>
          </a:xfrm>
          <a:prstGeom prst="rect">
            <a:avLst/>
          </a:prstGeom>
          <a:noFill/>
          <a:ln w="9525">
            <a:noFill/>
            <a:miter lim="800000"/>
            <a:headEnd/>
            <a:tailEnd/>
          </a:ln>
          <a:effectLst/>
        </p:spPr>
        <p:txBody>
          <a:bodyPr>
            <a:spAutoFit/>
          </a:bodyPr>
          <a:lstStyle/>
          <a:p>
            <a:pPr>
              <a:spcBef>
                <a:spcPct val="50000"/>
              </a:spcBef>
              <a:defRPr/>
            </a:pPr>
            <a:r>
              <a:rPr lang="en-US" sz="900" b="1"/>
              <a:t>www.nasa.gov</a:t>
            </a:r>
            <a:endParaRPr lang="en-US" sz="900"/>
          </a:p>
        </p:txBody>
      </p:sp>
      <p:sp>
        <p:nvSpPr>
          <p:cNvPr id="12349" name="Rectangle 61"/>
          <p:cNvSpPr>
            <a:spLocks noGrp="1" noChangeArrowheads="1"/>
          </p:cNvSpPr>
          <p:nvPr>
            <p:ph type="ctrTitle" sz="quarter"/>
          </p:nvPr>
        </p:nvSpPr>
        <p:spPr>
          <a:xfrm>
            <a:off x="514353" y="1290557"/>
            <a:ext cx="8595783" cy="1497012"/>
          </a:xfrm>
          <a:ln>
            <a:noFill/>
          </a:ln>
        </p:spPr>
        <p:txBody>
          <a:bodyPr/>
          <a:lstStyle>
            <a:lvl1pPr>
              <a:lnSpc>
                <a:spcPct val="100000"/>
              </a:lnSpc>
              <a:defRPr sz="3200">
                <a:solidFill>
                  <a:srgbClr val="84C134"/>
                </a:solidFill>
                <a:effectLst/>
              </a:defRPr>
            </a:lvl1pPr>
          </a:lstStyle>
          <a:p>
            <a:r>
              <a:rPr lang="en-US" dirty="0"/>
              <a:t>Click to edit Master title style</a:t>
            </a:r>
          </a:p>
        </p:txBody>
      </p:sp>
      <p:sp>
        <p:nvSpPr>
          <p:cNvPr id="12350" name="Rectangle 62"/>
          <p:cNvSpPr>
            <a:spLocks noGrp="1" noChangeArrowheads="1"/>
          </p:cNvSpPr>
          <p:nvPr>
            <p:ph type="subTitle" sz="quarter" idx="1"/>
          </p:nvPr>
        </p:nvSpPr>
        <p:spPr>
          <a:xfrm>
            <a:off x="514352" y="3282470"/>
            <a:ext cx="5612531" cy="1252216"/>
          </a:xfrm>
        </p:spPr>
        <p:txBody>
          <a:bodyPr/>
          <a:lstStyle>
            <a:lvl1pPr marL="0" indent="0">
              <a:lnSpc>
                <a:spcPct val="90000"/>
              </a:lnSpc>
              <a:buFontTx/>
              <a:buNone/>
              <a:defRPr sz="2400">
                <a:solidFill>
                  <a:schemeClr val="tx1"/>
                </a:solidFill>
                <a:effectLst/>
              </a:defRPr>
            </a:lvl1pPr>
          </a:lstStyle>
          <a:p>
            <a:r>
              <a:rPr lang="en-US" dirty="0"/>
              <a:t>Click to edit Master subtitle style</a:t>
            </a:r>
          </a:p>
        </p:txBody>
      </p:sp>
      <p:pic>
        <p:nvPicPr>
          <p:cNvPr id="2" name="NASA.gif" descr="/Users/kagammage/Documents/CustomerWork/Meatballs/NASA.gif">
            <a:extLst>
              <a:ext uri="{FF2B5EF4-FFF2-40B4-BE49-F238E27FC236}">
                <a16:creationId xmlns:a16="http://schemas.microsoft.com/office/drawing/2014/main" id="{1FEED8ED-552A-67C5-94E2-069547B7B4AB}"/>
              </a:ext>
            </a:extLst>
          </p:cNvPr>
          <p:cNvPicPr>
            <a:picLocks noChangeAspect="1"/>
          </p:cNvPicPr>
          <p:nvPr userDrawn="1"/>
        </p:nvPicPr>
        <p:blipFill>
          <a:blip r:embed="rId3"/>
          <a:srcRect/>
          <a:stretch>
            <a:fillRect/>
          </a:stretch>
        </p:blipFill>
        <p:spPr bwMode="auto">
          <a:xfrm>
            <a:off x="10371923" y="277813"/>
            <a:ext cx="1004888" cy="863600"/>
          </a:xfrm>
          <a:prstGeom prst="rect">
            <a:avLst/>
          </a:prstGeom>
          <a:noFill/>
          <a:ln w="9525">
            <a:noFill/>
            <a:miter lim="800000"/>
            <a:headEnd/>
            <a:tailEnd/>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13"/>
          <p:cNvSpPr>
            <a:spLocks noGrp="1" noChangeArrowheads="1"/>
          </p:cNvSpPr>
          <p:nvPr>
            <p:ph type="sldNum" sz="quarter" idx="11"/>
          </p:nvPr>
        </p:nvSpPr>
        <p:spPr/>
        <p:txBody>
          <a:bodyPr/>
          <a:lstStyle>
            <a:lvl1pPr>
              <a:defRPr smtClean="0"/>
            </a:lvl1pPr>
          </a:lstStyle>
          <a:p>
            <a:pPr>
              <a:defRPr/>
            </a:pPr>
            <a:fld id="{8671A67E-FBE4-4EE7-828C-3E1E89AD3382}" type="slidenum">
              <a:rPr lang="en-US"/>
              <a:pPr>
                <a:defRPr/>
              </a:pPr>
              <a:t>‹#›</a:t>
            </a:fld>
            <a:endParaRPr lang="en-US"/>
          </a:p>
        </p:txBody>
      </p:sp>
      <p:pic>
        <p:nvPicPr>
          <p:cNvPr id="6" name="NASA.gif" descr="/Users/kagammage/Documents/CustomerWork/Meatballs/NASA.gif">
            <a:extLst>
              <a:ext uri="{FF2B5EF4-FFF2-40B4-BE49-F238E27FC236}">
                <a16:creationId xmlns:a16="http://schemas.microsoft.com/office/drawing/2014/main" id="{CFA48198-40DB-5868-08F4-256F2642EE1F}"/>
              </a:ext>
            </a:extLst>
          </p:cNvPr>
          <p:cNvPicPr>
            <a:picLocks noChangeAspect="1"/>
          </p:cNvPicPr>
          <p:nvPr userDrawn="1"/>
        </p:nvPicPr>
        <p:blipFill>
          <a:blip r:embed="rId2"/>
          <a:srcRect/>
          <a:stretch>
            <a:fillRect/>
          </a:stretch>
        </p:blipFill>
        <p:spPr bwMode="auto">
          <a:xfrm>
            <a:off x="10867498" y="322266"/>
            <a:ext cx="1004888" cy="863600"/>
          </a:xfrm>
          <a:prstGeom prst="rect">
            <a:avLst/>
          </a:prstGeom>
          <a:noFill/>
          <a:ln w="9525">
            <a:noFill/>
            <a:miter lim="800000"/>
            <a:headEnd/>
            <a:tailEnd/>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3"/>
          <p:cNvSpPr>
            <a:spLocks noGrp="1" noChangeArrowheads="1"/>
          </p:cNvSpPr>
          <p:nvPr>
            <p:ph type="sldNum" sz="quarter" idx="10"/>
          </p:nvPr>
        </p:nvSpPr>
        <p:spPr/>
        <p:txBody>
          <a:bodyPr/>
          <a:lstStyle>
            <a:lvl1pPr>
              <a:defRPr smtClean="0"/>
            </a:lvl1pPr>
          </a:lstStyle>
          <a:p>
            <a:pPr>
              <a:defRPr/>
            </a:pPr>
            <a:fld id="{0FECFBB2-BBED-4D9C-90E9-47EFAACA1B36}" type="slidenum">
              <a:rPr lang="en-US"/>
              <a:pPr>
                <a:defRPr/>
              </a:pPr>
              <a:t>‹#›</a:t>
            </a:fld>
            <a:endParaRPr lang="en-US"/>
          </a:p>
        </p:txBody>
      </p:sp>
      <p:sp>
        <p:nvSpPr>
          <p:cNvPr id="6" name="Rectangle 38"/>
          <p:cNvSpPr>
            <a:spLocks noGrp="1" noChangeArrowheads="1"/>
          </p:cNvSpPr>
          <p:nvPr>
            <p:ph type="ftr" sz="quarter" idx="12"/>
          </p:nvPr>
        </p:nvSpPr>
        <p:spPr>
          <a:xfrm>
            <a:off x="1443567" y="6459541"/>
            <a:ext cx="4849284" cy="280987"/>
          </a:xfrm>
          <a:prstGeom prst="rect">
            <a:avLst/>
          </a:prstGeom>
        </p:spPr>
        <p:txBody>
          <a:bodyPr/>
          <a:lstStyle>
            <a:lvl1pPr>
              <a:defRPr smtClean="0"/>
            </a:lvl1pPr>
          </a:lstStyle>
          <a:p>
            <a:pPr>
              <a:defRPr/>
            </a:pPr>
            <a:r>
              <a:rPr lang="en-US"/>
              <a:t>NASA Goddard Space Flight Center</a:t>
            </a:r>
            <a:endParaRPr lang="en-US">
              <a:solidFill>
                <a:srgbClr val="FFCE07"/>
              </a:solidFill>
              <a:effectLst>
                <a:outerShdw blurRad="38100" dist="38100" dir="2700000" algn="tl">
                  <a:srgbClr val="C0C0C0"/>
                </a:outerShdw>
              </a:effectLst>
            </a:endParaRPr>
          </a:p>
        </p:txBody>
      </p:sp>
      <p:pic>
        <p:nvPicPr>
          <p:cNvPr id="5" name="Picture 4">
            <a:extLst>
              <a:ext uri="{FF2B5EF4-FFF2-40B4-BE49-F238E27FC236}">
                <a16:creationId xmlns:a16="http://schemas.microsoft.com/office/drawing/2014/main" id="{9078072F-4C17-7099-8FBB-BA62A8A3972C}"/>
              </a:ext>
            </a:extLst>
          </p:cNvPr>
          <p:cNvPicPr>
            <a:picLocks noChangeAspect="1"/>
          </p:cNvPicPr>
          <p:nvPr userDrawn="1"/>
        </p:nvPicPr>
        <p:blipFill>
          <a:blip r:embed="rId2"/>
          <a:stretch>
            <a:fillRect/>
          </a:stretch>
        </p:blipFill>
        <p:spPr>
          <a:xfrm>
            <a:off x="10823320" y="339574"/>
            <a:ext cx="1005927" cy="865707"/>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712384" y="1522416"/>
            <a:ext cx="4919133" cy="46005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34719" y="1522416"/>
            <a:ext cx="4919133" cy="46005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3"/>
          <p:cNvSpPr>
            <a:spLocks noGrp="1" noChangeArrowheads="1"/>
          </p:cNvSpPr>
          <p:nvPr>
            <p:ph type="sldNum" sz="quarter" idx="10"/>
          </p:nvPr>
        </p:nvSpPr>
        <p:spPr/>
        <p:txBody>
          <a:bodyPr/>
          <a:lstStyle>
            <a:lvl1pPr>
              <a:defRPr smtClean="0"/>
            </a:lvl1pPr>
          </a:lstStyle>
          <a:p>
            <a:pPr>
              <a:defRPr/>
            </a:pPr>
            <a:fld id="{0E3D5613-2148-4803-B04D-D99D8EB538B7}" type="slidenum">
              <a:rPr lang="en-US"/>
              <a:pPr>
                <a:defRPr/>
              </a:pPr>
              <a:t>‹#›</a:t>
            </a:fld>
            <a:endParaRPr lang="en-US"/>
          </a:p>
        </p:txBody>
      </p:sp>
      <p:sp>
        <p:nvSpPr>
          <p:cNvPr id="7" name="Rectangle 38"/>
          <p:cNvSpPr>
            <a:spLocks noGrp="1" noChangeArrowheads="1"/>
          </p:cNvSpPr>
          <p:nvPr>
            <p:ph type="ftr" sz="quarter" idx="12"/>
          </p:nvPr>
        </p:nvSpPr>
        <p:spPr>
          <a:xfrm>
            <a:off x="1443567" y="6459541"/>
            <a:ext cx="4849284" cy="280987"/>
          </a:xfrm>
          <a:prstGeom prst="rect">
            <a:avLst/>
          </a:prstGeom>
        </p:spPr>
        <p:txBody>
          <a:bodyPr/>
          <a:lstStyle>
            <a:lvl1pPr>
              <a:defRPr smtClean="0"/>
            </a:lvl1pPr>
          </a:lstStyle>
          <a:p>
            <a:pPr>
              <a:defRPr/>
            </a:pPr>
            <a:r>
              <a:rPr lang="en-US"/>
              <a:t>NASA Goddard Space Flight Center</a:t>
            </a:r>
            <a:endParaRPr lang="en-US">
              <a:solidFill>
                <a:srgbClr val="FFCE07"/>
              </a:solidFill>
              <a:effectLst>
                <a:outerShdw blurRad="38100" dist="38100" dir="2700000" algn="tl">
                  <a:srgbClr val="C0C0C0"/>
                </a:outerShdw>
              </a:effectLst>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3"/>
          <p:cNvSpPr>
            <a:spLocks noGrp="1" noChangeArrowheads="1"/>
          </p:cNvSpPr>
          <p:nvPr>
            <p:ph type="sldNum" sz="quarter" idx="10"/>
          </p:nvPr>
        </p:nvSpPr>
        <p:spPr/>
        <p:txBody>
          <a:bodyPr/>
          <a:lstStyle>
            <a:lvl1pPr>
              <a:defRPr smtClean="0"/>
            </a:lvl1pPr>
          </a:lstStyle>
          <a:p>
            <a:pPr>
              <a:defRPr/>
            </a:pPr>
            <a:fld id="{9271692F-2828-4E03-8BA9-B3D0FD2782B7}" type="slidenum">
              <a:rPr lang="en-US"/>
              <a:pPr>
                <a:defRPr/>
              </a:pPr>
              <a:t>‹#›</a:t>
            </a:fld>
            <a:endParaRPr lang="en-US"/>
          </a:p>
        </p:txBody>
      </p:sp>
      <p:sp>
        <p:nvSpPr>
          <p:cNvPr id="9" name="Rectangle 38"/>
          <p:cNvSpPr>
            <a:spLocks noGrp="1" noChangeArrowheads="1"/>
          </p:cNvSpPr>
          <p:nvPr>
            <p:ph type="ftr" sz="quarter" idx="12"/>
          </p:nvPr>
        </p:nvSpPr>
        <p:spPr>
          <a:xfrm>
            <a:off x="1443567" y="6459541"/>
            <a:ext cx="4849284" cy="280987"/>
          </a:xfrm>
          <a:prstGeom prst="rect">
            <a:avLst/>
          </a:prstGeom>
        </p:spPr>
        <p:txBody>
          <a:bodyPr/>
          <a:lstStyle>
            <a:lvl1pPr>
              <a:defRPr smtClean="0"/>
            </a:lvl1pPr>
          </a:lstStyle>
          <a:p>
            <a:pPr>
              <a:defRPr/>
            </a:pPr>
            <a:r>
              <a:rPr lang="en-US"/>
              <a:t>NASA Goddard Space Flight Center</a:t>
            </a:r>
            <a:endParaRPr lang="en-US">
              <a:solidFill>
                <a:srgbClr val="FFCE07"/>
              </a:solidFill>
              <a:effectLst>
                <a:outerShdw blurRad="38100" dist="38100" dir="2700000" algn="tl">
                  <a:srgbClr val="C0C0C0"/>
                </a:outerShdw>
              </a:effectLst>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3"/>
          <p:cNvSpPr>
            <a:spLocks noGrp="1" noChangeArrowheads="1"/>
          </p:cNvSpPr>
          <p:nvPr>
            <p:ph type="sldNum" sz="quarter" idx="10"/>
          </p:nvPr>
        </p:nvSpPr>
        <p:spPr/>
        <p:txBody>
          <a:bodyPr/>
          <a:lstStyle>
            <a:lvl1pPr>
              <a:defRPr smtClean="0"/>
            </a:lvl1pPr>
          </a:lstStyle>
          <a:p>
            <a:pPr>
              <a:defRPr/>
            </a:pPr>
            <a:fld id="{3E2F09F9-51CB-461E-BDE6-9F429073783C}" type="slidenum">
              <a:rPr lang="en-US"/>
              <a:pPr>
                <a:defRPr/>
              </a:pPr>
              <a:t>‹#›</a:t>
            </a:fld>
            <a:endParaRPr lang="en-US"/>
          </a:p>
        </p:txBody>
      </p:sp>
      <p:sp>
        <p:nvSpPr>
          <p:cNvPr id="5" name="Rectangle 38"/>
          <p:cNvSpPr>
            <a:spLocks noGrp="1" noChangeArrowheads="1"/>
          </p:cNvSpPr>
          <p:nvPr>
            <p:ph type="ftr" sz="quarter" idx="12"/>
          </p:nvPr>
        </p:nvSpPr>
        <p:spPr>
          <a:xfrm>
            <a:off x="1443567" y="6459541"/>
            <a:ext cx="4849284" cy="280987"/>
          </a:xfrm>
          <a:prstGeom prst="rect">
            <a:avLst/>
          </a:prstGeom>
        </p:spPr>
        <p:txBody>
          <a:bodyPr/>
          <a:lstStyle>
            <a:lvl1pPr>
              <a:defRPr smtClean="0"/>
            </a:lvl1pPr>
          </a:lstStyle>
          <a:p>
            <a:pPr>
              <a:defRPr/>
            </a:pPr>
            <a:r>
              <a:rPr lang="en-US"/>
              <a:t>NASA Goddard Space Flight Center</a:t>
            </a:r>
            <a:endParaRPr lang="en-US">
              <a:solidFill>
                <a:srgbClr val="FFCE07"/>
              </a:solidFill>
              <a:effectLst>
                <a:outerShdw blurRad="38100" dist="38100" dir="2700000" algn="tl">
                  <a:srgbClr val="C0C0C0"/>
                </a:outerShdw>
              </a:effectLst>
            </a:endParaRPr>
          </a:p>
        </p:txBody>
      </p:sp>
      <p:pic>
        <p:nvPicPr>
          <p:cNvPr id="4" name="Picture 3">
            <a:extLst>
              <a:ext uri="{FF2B5EF4-FFF2-40B4-BE49-F238E27FC236}">
                <a16:creationId xmlns:a16="http://schemas.microsoft.com/office/drawing/2014/main" id="{7C645ADC-916B-28BB-28D3-6D824A0E2852}"/>
              </a:ext>
            </a:extLst>
          </p:cNvPr>
          <p:cNvPicPr>
            <a:picLocks noChangeAspect="1"/>
          </p:cNvPicPr>
          <p:nvPr userDrawn="1"/>
        </p:nvPicPr>
        <p:blipFill>
          <a:blip r:embed="rId2"/>
          <a:stretch>
            <a:fillRect/>
          </a:stretch>
        </p:blipFill>
        <p:spPr>
          <a:xfrm>
            <a:off x="10866459" y="326765"/>
            <a:ext cx="1005927" cy="865707"/>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3"/>
          <p:cNvSpPr>
            <a:spLocks noGrp="1" noChangeArrowheads="1"/>
          </p:cNvSpPr>
          <p:nvPr>
            <p:ph type="sldNum" sz="quarter" idx="10"/>
          </p:nvPr>
        </p:nvSpPr>
        <p:spPr/>
        <p:txBody>
          <a:bodyPr/>
          <a:lstStyle>
            <a:lvl1pPr>
              <a:defRPr smtClean="0"/>
            </a:lvl1pPr>
          </a:lstStyle>
          <a:p>
            <a:pPr>
              <a:defRPr/>
            </a:pPr>
            <a:fld id="{81418A64-023D-4330-9065-8E96CC4AB77D}" type="slidenum">
              <a:rPr lang="en-US"/>
              <a:pPr>
                <a:defRPr/>
              </a:pPr>
              <a:t>‹#›</a:t>
            </a:fld>
            <a:endParaRPr lang="en-US"/>
          </a:p>
        </p:txBody>
      </p:sp>
      <p:sp>
        <p:nvSpPr>
          <p:cNvPr id="4" name="Rectangle 38"/>
          <p:cNvSpPr>
            <a:spLocks noGrp="1" noChangeArrowheads="1"/>
          </p:cNvSpPr>
          <p:nvPr>
            <p:ph type="ftr" sz="quarter" idx="12"/>
          </p:nvPr>
        </p:nvSpPr>
        <p:spPr>
          <a:xfrm>
            <a:off x="1443567" y="6459541"/>
            <a:ext cx="4849284" cy="280987"/>
          </a:xfrm>
          <a:prstGeom prst="rect">
            <a:avLst/>
          </a:prstGeom>
        </p:spPr>
        <p:txBody>
          <a:bodyPr/>
          <a:lstStyle>
            <a:lvl1pPr>
              <a:defRPr smtClean="0"/>
            </a:lvl1pPr>
          </a:lstStyle>
          <a:p>
            <a:pPr>
              <a:defRPr/>
            </a:pPr>
            <a:r>
              <a:rPr lang="en-US"/>
              <a:t>NASA Goddard Space Flight Center</a:t>
            </a:r>
            <a:endParaRPr lang="en-US">
              <a:solidFill>
                <a:srgbClr val="FFCE07"/>
              </a:solidFill>
              <a:effectLst>
                <a:outerShdw blurRad="38100" dist="38100" dir="2700000" algn="tl">
                  <a:srgbClr val="C0C0C0"/>
                </a:outerShdw>
              </a:effectLst>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3"/>
          <p:cNvSpPr>
            <a:spLocks noGrp="1" noChangeArrowheads="1"/>
          </p:cNvSpPr>
          <p:nvPr>
            <p:ph type="sldNum" sz="quarter" idx="10"/>
          </p:nvPr>
        </p:nvSpPr>
        <p:spPr/>
        <p:txBody>
          <a:bodyPr/>
          <a:lstStyle>
            <a:lvl1pPr>
              <a:defRPr smtClean="0"/>
            </a:lvl1pPr>
          </a:lstStyle>
          <a:p>
            <a:pPr>
              <a:defRPr/>
            </a:pPr>
            <a:fld id="{B4CBC26A-F8EA-4623-BF47-3166855C6185}" type="slidenum">
              <a:rPr lang="en-US"/>
              <a:pPr>
                <a:defRPr/>
              </a:pPr>
              <a:t>‹#›</a:t>
            </a:fld>
            <a:endParaRPr lang="en-US"/>
          </a:p>
        </p:txBody>
      </p:sp>
      <p:sp>
        <p:nvSpPr>
          <p:cNvPr id="7" name="Rectangle 38"/>
          <p:cNvSpPr>
            <a:spLocks noGrp="1" noChangeArrowheads="1"/>
          </p:cNvSpPr>
          <p:nvPr>
            <p:ph type="ftr" sz="quarter" idx="12"/>
          </p:nvPr>
        </p:nvSpPr>
        <p:spPr>
          <a:xfrm>
            <a:off x="1443567" y="6459541"/>
            <a:ext cx="4849284" cy="280987"/>
          </a:xfrm>
          <a:prstGeom prst="rect">
            <a:avLst/>
          </a:prstGeom>
        </p:spPr>
        <p:txBody>
          <a:bodyPr/>
          <a:lstStyle>
            <a:lvl1pPr>
              <a:defRPr smtClean="0"/>
            </a:lvl1pPr>
          </a:lstStyle>
          <a:p>
            <a:pPr>
              <a:defRPr/>
            </a:pPr>
            <a:r>
              <a:rPr lang="en-US"/>
              <a:t>NASA Goddard Space Flight Center</a:t>
            </a:r>
            <a:endParaRPr lang="en-US">
              <a:solidFill>
                <a:srgbClr val="FFCE07"/>
              </a:solidFill>
              <a:effectLst>
                <a:outerShdw blurRad="38100" dist="38100" dir="2700000" algn="tl">
                  <a:srgbClr val="C0C0C0"/>
                </a:outerShdw>
              </a:effectLst>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8"/>
          <p:cNvSpPr>
            <a:spLocks noGrp="1" noChangeArrowheads="1"/>
          </p:cNvSpPr>
          <p:nvPr>
            <p:ph type="ftr" sz="quarter" idx="10"/>
          </p:nvPr>
        </p:nvSpPr>
        <p:spPr>
          <a:xfrm>
            <a:off x="2379133" y="6459541"/>
            <a:ext cx="7401984" cy="280987"/>
          </a:xfrm>
          <a:prstGeom prst="rect">
            <a:avLst/>
          </a:prstGeom>
        </p:spPr>
        <p:txBody>
          <a:bodyPr/>
          <a:lstStyle>
            <a:lvl1pPr>
              <a:defRPr smtClean="0"/>
            </a:lvl1pPr>
          </a:lstStyle>
          <a:p>
            <a:pPr>
              <a:defRPr/>
            </a:pPr>
            <a:r>
              <a:rPr lang="en-US"/>
              <a:t>NASA Goddard Space Flight Center </a:t>
            </a:r>
            <a:r>
              <a:rPr lang="en-US" b="1">
                <a:solidFill>
                  <a:srgbClr val="FFCE07"/>
                </a:solidFill>
                <a:effectLst>
                  <a:outerShdw blurRad="38100" dist="38100" dir="2700000" algn="tl">
                    <a:srgbClr val="C0C0C0"/>
                  </a:outerShdw>
                </a:effectLst>
              </a:rPr>
              <a:t>Electrical Engineering Division</a:t>
            </a:r>
            <a:endParaRPr lang="en-US">
              <a:solidFill>
                <a:srgbClr val="FFCE07"/>
              </a:solidFill>
              <a:effectLst>
                <a:outerShdw blurRad="38100" dist="38100" dir="2700000" algn="tl">
                  <a:srgbClr val="C0C0C0"/>
                </a:outerShdw>
              </a:effectLst>
            </a:endParaRPr>
          </a:p>
        </p:txBody>
      </p:sp>
      <p:sp>
        <p:nvSpPr>
          <p:cNvPr id="6" name="Rectangle 13"/>
          <p:cNvSpPr>
            <a:spLocks noGrp="1" noChangeArrowheads="1"/>
          </p:cNvSpPr>
          <p:nvPr>
            <p:ph type="sldNum" sz="quarter" idx="11"/>
          </p:nvPr>
        </p:nvSpPr>
        <p:spPr/>
        <p:txBody>
          <a:bodyPr/>
          <a:lstStyle>
            <a:lvl1pPr>
              <a:defRPr smtClean="0"/>
            </a:lvl1pPr>
          </a:lstStyle>
          <a:p>
            <a:pPr>
              <a:defRPr/>
            </a:pPr>
            <a:fld id="{2EC956CD-F48E-4D4D-8110-957034E2A8AE}"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3"/>
          <p:cNvSpPr>
            <a:spLocks noGrp="1" noChangeArrowheads="1"/>
          </p:cNvSpPr>
          <p:nvPr>
            <p:ph type="sldNum" sz="quarter" idx="10"/>
          </p:nvPr>
        </p:nvSpPr>
        <p:spPr/>
        <p:txBody>
          <a:bodyPr/>
          <a:lstStyle>
            <a:lvl1pPr>
              <a:defRPr smtClean="0"/>
            </a:lvl1pPr>
          </a:lstStyle>
          <a:p>
            <a:pPr>
              <a:defRPr/>
            </a:pPr>
            <a:fld id="{A3EAED69-79D2-4384-950D-D63E990EAEC1}" type="slidenum">
              <a:rPr lang="en-US"/>
              <a:pPr>
                <a:defRPr/>
              </a:pPr>
              <a:t>‹#›</a:t>
            </a:fld>
            <a:endParaRPr lang="en-US"/>
          </a:p>
        </p:txBody>
      </p:sp>
      <p:sp>
        <p:nvSpPr>
          <p:cNvPr id="6" name="Rectangle 38"/>
          <p:cNvSpPr>
            <a:spLocks noGrp="1" noChangeArrowheads="1"/>
          </p:cNvSpPr>
          <p:nvPr>
            <p:ph type="ftr" sz="quarter" idx="12"/>
          </p:nvPr>
        </p:nvSpPr>
        <p:spPr>
          <a:xfrm>
            <a:off x="1443567" y="6459541"/>
            <a:ext cx="4849284" cy="280987"/>
          </a:xfrm>
          <a:prstGeom prst="rect">
            <a:avLst/>
          </a:prstGeom>
        </p:spPr>
        <p:txBody>
          <a:bodyPr/>
          <a:lstStyle>
            <a:lvl1pPr>
              <a:defRPr smtClean="0"/>
            </a:lvl1pPr>
          </a:lstStyle>
          <a:p>
            <a:pPr>
              <a:defRPr/>
            </a:pPr>
            <a:r>
              <a:rPr lang="en-US"/>
              <a:t>NASA Goddard Space Flight Center</a:t>
            </a:r>
            <a:endParaRPr lang="en-US">
              <a:solidFill>
                <a:srgbClr val="FFCE07"/>
              </a:solidFill>
              <a:effectLst>
                <a:outerShdw blurRad="38100" dist="38100" dir="2700000" algn="tl">
                  <a:srgbClr val="C0C0C0"/>
                </a:outerShdw>
              </a:effectLst>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53502" y="517528"/>
            <a:ext cx="2849033" cy="56054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06402" y="517528"/>
            <a:ext cx="8343900" cy="56054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3"/>
          <p:cNvSpPr>
            <a:spLocks noGrp="1" noChangeArrowheads="1"/>
          </p:cNvSpPr>
          <p:nvPr>
            <p:ph type="sldNum" sz="quarter" idx="10"/>
          </p:nvPr>
        </p:nvSpPr>
        <p:spPr/>
        <p:txBody>
          <a:bodyPr/>
          <a:lstStyle>
            <a:lvl1pPr>
              <a:defRPr smtClean="0"/>
            </a:lvl1pPr>
          </a:lstStyle>
          <a:p>
            <a:pPr>
              <a:defRPr/>
            </a:pPr>
            <a:fld id="{F9B8AC55-4435-4C17-8695-F81EF72AB677}" type="slidenum">
              <a:rPr lang="en-US"/>
              <a:pPr>
                <a:defRPr/>
              </a:pPr>
              <a:t>‹#›</a:t>
            </a:fld>
            <a:endParaRPr lang="en-US"/>
          </a:p>
        </p:txBody>
      </p:sp>
      <p:sp>
        <p:nvSpPr>
          <p:cNvPr id="6" name="Rectangle 38"/>
          <p:cNvSpPr>
            <a:spLocks noGrp="1" noChangeArrowheads="1"/>
          </p:cNvSpPr>
          <p:nvPr>
            <p:ph type="ftr" sz="quarter" idx="12"/>
          </p:nvPr>
        </p:nvSpPr>
        <p:spPr>
          <a:xfrm>
            <a:off x="1443567" y="6459541"/>
            <a:ext cx="4849284" cy="280987"/>
          </a:xfrm>
          <a:prstGeom prst="rect">
            <a:avLst/>
          </a:prstGeom>
        </p:spPr>
        <p:txBody>
          <a:bodyPr/>
          <a:lstStyle>
            <a:lvl1pPr>
              <a:defRPr smtClean="0"/>
            </a:lvl1pPr>
          </a:lstStyle>
          <a:p>
            <a:pPr>
              <a:defRPr/>
            </a:pPr>
            <a:r>
              <a:rPr lang="en-US"/>
              <a:t>NASA Goddard Space Flight Center</a:t>
            </a:r>
            <a:endParaRPr lang="en-US">
              <a:solidFill>
                <a:srgbClr val="FFCE07"/>
              </a:solidFill>
              <a:effectLst>
                <a:outerShdw blurRad="38100" dist="38100" dir="2700000" algn="tl">
                  <a:srgbClr val="C0C0C0"/>
                </a:outerShdw>
              </a:effectLst>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p:cNvSpPr/>
          <p:nvPr userDrawn="1"/>
        </p:nvSpPr>
        <p:spPr bwMode="auto">
          <a:xfrm>
            <a:off x="0" y="287867"/>
            <a:ext cx="12192000" cy="965200"/>
          </a:xfrm>
          <a:prstGeom prst="rect">
            <a:avLst/>
          </a:prstGeom>
          <a:gradFill flip="none" rotWithShape="1">
            <a:gsLst>
              <a:gs pos="70000">
                <a:srgbClr val="541A7C"/>
              </a:gs>
              <a:gs pos="100000">
                <a:srgbClr val="541A7C">
                  <a:alpha val="0"/>
                </a:srgbClr>
              </a:gs>
              <a:gs pos="53000">
                <a:srgbClr val="541A7C">
                  <a:alpha val="90000"/>
                </a:srgbClr>
              </a:gs>
            </a:gsLst>
            <a:lin ang="0" scaled="1"/>
            <a:tileRect/>
          </a:gradFill>
          <a:ln w="9525" cap="flat" cmpd="sng" algn="ctr">
            <a:noFill/>
            <a:prstDash val="solid"/>
            <a:round/>
            <a:headEnd type="none" w="med" len="med"/>
            <a:tailEnd type="none" w="med" len="med"/>
          </a:ln>
          <a:effectLst/>
        </p:spPr>
        <p:txBody>
          <a:bodyPr/>
          <a:lstStyle/>
          <a:p>
            <a:pPr>
              <a:defRPr/>
            </a:pPr>
            <a:endParaRPr lang="en-US" sz="2400" dirty="0">
              <a:solidFill>
                <a:srgbClr val="541A7C"/>
              </a:solidFill>
              <a:latin typeface="Arial" pitchFamily="-111" charset="0"/>
              <a:ea typeface="ＭＳ Ｐゴシック" pitchFamily="-111" charset="-128"/>
            </a:endParaRPr>
          </a:p>
        </p:txBody>
      </p:sp>
      <p:sp>
        <p:nvSpPr>
          <p:cNvPr id="1030" name="Rectangle 3"/>
          <p:cNvSpPr>
            <a:spLocks noGrp="1" noChangeArrowheads="1"/>
          </p:cNvSpPr>
          <p:nvPr>
            <p:ph type="body" idx="1"/>
          </p:nvPr>
        </p:nvSpPr>
        <p:spPr bwMode="auto">
          <a:xfrm>
            <a:off x="315385" y="1522416"/>
            <a:ext cx="11438467" cy="46005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57" name="Rectangle 33"/>
          <p:cNvSpPr>
            <a:spLocks noChangeArrowheads="1"/>
          </p:cNvSpPr>
          <p:nvPr userDrawn="1"/>
        </p:nvSpPr>
        <p:spPr bwMode="auto">
          <a:xfrm>
            <a:off x="278026" y="6338890"/>
            <a:ext cx="11469476" cy="105665"/>
          </a:xfrm>
          <a:prstGeom prst="rect">
            <a:avLst/>
          </a:prstGeom>
          <a:gradFill flip="none" rotWithShape="1">
            <a:gsLst>
              <a:gs pos="0">
                <a:srgbClr val="541A7C">
                  <a:alpha val="0"/>
                </a:srgbClr>
              </a:gs>
              <a:gs pos="100000">
                <a:srgbClr val="541A7C">
                  <a:alpha val="0"/>
                </a:srgbClr>
              </a:gs>
              <a:gs pos="51000">
                <a:srgbClr val="541A7C"/>
              </a:gs>
            </a:gsLst>
            <a:lin ang="0" scaled="1"/>
            <a:tileRect/>
          </a:gradFill>
          <a:ln w="9525">
            <a:noFill/>
            <a:miter lim="800000"/>
            <a:headEnd/>
            <a:tailEnd/>
          </a:ln>
          <a:effectLst/>
        </p:spPr>
        <p:txBody>
          <a:bodyPr wrap="none" anchor="ctr"/>
          <a:lstStyle/>
          <a:p>
            <a:pPr>
              <a:defRPr/>
            </a:pPr>
            <a:endParaRPr lang="en-US" sz="2400">
              <a:latin typeface="Arial" pitchFamily="-111" charset="0"/>
              <a:ea typeface="ＭＳ Ｐゴシック" pitchFamily="-111" charset="-128"/>
            </a:endParaRPr>
          </a:p>
        </p:txBody>
      </p:sp>
      <p:sp>
        <p:nvSpPr>
          <p:cNvPr id="1034" name="Rectangle 2"/>
          <p:cNvSpPr>
            <a:spLocks noGrp="1" noChangeArrowheads="1"/>
          </p:cNvSpPr>
          <p:nvPr>
            <p:ph type="title"/>
          </p:nvPr>
        </p:nvSpPr>
        <p:spPr bwMode="auto">
          <a:xfrm>
            <a:off x="315384" y="379413"/>
            <a:ext cx="11461749" cy="7604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37" name="Rectangle 13"/>
          <p:cNvSpPr>
            <a:spLocks noGrp="1" noChangeArrowheads="1"/>
          </p:cNvSpPr>
          <p:nvPr>
            <p:ph type="sldNum" sz="quarter" idx="4"/>
          </p:nvPr>
        </p:nvSpPr>
        <p:spPr bwMode="auto">
          <a:xfrm>
            <a:off x="11394019" y="6511925"/>
            <a:ext cx="478367"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800" b="1" smtClean="0">
                <a:solidFill>
                  <a:srgbClr val="541A7C"/>
                </a:solidFill>
              </a:defRPr>
            </a:lvl1pPr>
          </a:lstStyle>
          <a:p>
            <a:pPr>
              <a:defRPr/>
            </a:pPr>
            <a:fld id="{0ED65294-8B77-4AD7-BD34-D0815C1DDA7D}"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969" r:id="rId1"/>
    <p:sldLayoutId id="2147483970" r:id="rId2"/>
    <p:sldLayoutId id="2147483971" r:id="rId3"/>
    <p:sldLayoutId id="2147483972" r:id="rId4"/>
    <p:sldLayoutId id="2147483973" r:id="rId5"/>
    <p:sldLayoutId id="2147483974" r:id="rId6"/>
    <p:sldLayoutId id="2147483975" r:id="rId7"/>
    <p:sldLayoutId id="2147483976" r:id="rId8"/>
    <p:sldLayoutId id="2147483977" r:id="rId9"/>
    <p:sldLayoutId id="2147483978" r:id="rId10"/>
    <p:sldLayoutId id="2147483979" r:id="rId11"/>
  </p:sldLayoutIdLst>
  <p:hf hdr="0"/>
  <p:txStyles>
    <p:titleStyle>
      <a:lvl1pPr algn="l" rtl="0" eaLnBrk="0" fontAlgn="base" hangingPunct="0">
        <a:lnSpc>
          <a:spcPct val="90000"/>
        </a:lnSpc>
        <a:spcBef>
          <a:spcPct val="0"/>
        </a:spcBef>
        <a:spcAft>
          <a:spcPct val="0"/>
        </a:spcAft>
        <a:defRPr sz="2800" b="1">
          <a:solidFill>
            <a:srgbClr val="84C134"/>
          </a:solidFill>
          <a:latin typeface="+mj-lt"/>
          <a:ea typeface="+mj-ea"/>
          <a:cs typeface="+mj-cs"/>
        </a:defRPr>
      </a:lvl1pPr>
      <a:lvl2pPr algn="l" rtl="0" eaLnBrk="0" fontAlgn="base" hangingPunct="0">
        <a:lnSpc>
          <a:spcPct val="90000"/>
        </a:lnSpc>
        <a:spcBef>
          <a:spcPct val="0"/>
        </a:spcBef>
        <a:spcAft>
          <a:spcPct val="0"/>
        </a:spcAft>
        <a:defRPr sz="2800" b="1">
          <a:solidFill>
            <a:srgbClr val="84C134"/>
          </a:solidFill>
          <a:latin typeface="Arial" pitchFamily="-111" charset="0"/>
          <a:ea typeface="ＭＳ Ｐゴシック" pitchFamily="-111" charset="-128"/>
          <a:cs typeface="ＭＳ Ｐゴシック" pitchFamily="-111" charset="-128"/>
        </a:defRPr>
      </a:lvl2pPr>
      <a:lvl3pPr algn="l" rtl="0" eaLnBrk="0" fontAlgn="base" hangingPunct="0">
        <a:lnSpc>
          <a:spcPct val="90000"/>
        </a:lnSpc>
        <a:spcBef>
          <a:spcPct val="0"/>
        </a:spcBef>
        <a:spcAft>
          <a:spcPct val="0"/>
        </a:spcAft>
        <a:defRPr sz="2800" b="1">
          <a:solidFill>
            <a:srgbClr val="84C134"/>
          </a:solidFill>
          <a:latin typeface="Arial" pitchFamily="-111" charset="0"/>
          <a:ea typeface="ＭＳ Ｐゴシック" pitchFamily="-111" charset="-128"/>
          <a:cs typeface="ＭＳ Ｐゴシック" pitchFamily="-111" charset="-128"/>
        </a:defRPr>
      </a:lvl3pPr>
      <a:lvl4pPr algn="l" rtl="0" eaLnBrk="0" fontAlgn="base" hangingPunct="0">
        <a:lnSpc>
          <a:spcPct val="90000"/>
        </a:lnSpc>
        <a:spcBef>
          <a:spcPct val="0"/>
        </a:spcBef>
        <a:spcAft>
          <a:spcPct val="0"/>
        </a:spcAft>
        <a:defRPr sz="2800" b="1">
          <a:solidFill>
            <a:srgbClr val="84C134"/>
          </a:solidFill>
          <a:latin typeface="Arial" pitchFamily="-111" charset="0"/>
          <a:ea typeface="ＭＳ Ｐゴシック" pitchFamily="-111" charset="-128"/>
          <a:cs typeface="ＭＳ Ｐゴシック" pitchFamily="-111" charset="-128"/>
        </a:defRPr>
      </a:lvl4pPr>
      <a:lvl5pPr algn="l" rtl="0" eaLnBrk="0" fontAlgn="base" hangingPunct="0">
        <a:lnSpc>
          <a:spcPct val="90000"/>
        </a:lnSpc>
        <a:spcBef>
          <a:spcPct val="0"/>
        </a:spcBef>
        <a:spcAft>
          <a:spcPct val="0"/>
        </a:spcAft>
        <a:defRPr sz="2800" b="1">
          <a:solidFill>
            <a:srgbClr val="84C134"/>
          </a:solidFill>
          <a:latin typeface="Arial" pitchFamily="-111" charset="0"/>
          <a:ea typeface="ＭＳ Ｐゴシック" pitchFamily="-111" charset="-128"/>
          <a:cs typeface="ＭＳ Ｐゴシック" pitchFamily="-111" charset="-128"/>
        </a:defRPr>
      </a:lvl5pPr>
      <a:lvl6pPr marL="457200" algn="l" rtl="0" fontAlgn="base">
        <a:lnSpc>
          <a:spcPct val="90000"/>
        </a:lnSpc>
        <a:spcBef>
          <a:spcPct val="0"/>
        </a:spcBef>
        <a:spcAft>
          <a:spcPct val="0"/>
        </a:spcAft>
        <a:defRPr sz="2800" b="1">
          <a:solidFill>
            <a:schemeClr val="bg1"/>
          </a:solidFill>
          <a:latin typeface="Arial" pitchFamily="-111" charset="0"/>
          <a:ea typeface="ＭＳ Ｐゴシック" pitchFamily="-111" charset="-128"/>
          <a:cs typeface="ＭＳ Ｐゴシック" pitchFamily="-111" charset="-128"/>
        </a:defRPr>
      </a:lvl6pPr>
      <a:lvl7pPr marL="914400" algn="l" rtl="0" fontAlgn="base">
        <a:lnSpc>
          <a:spcPct val="90000"/>
        </a:lnSpc>
        <a:spcBef>
          <a:spcPct val="0"/>
        </a:spcBef>
        <a:spcAft>
          <a:spcPct val="0"/>
        </a:spcAft>
        <a:defRPr sz="2800" b="1">
          <a:solidFill>
            <a:schemeClr val="bg1"/>
          </a:solidFill>
          <a:latin typeface="Arial" pitchFamily="-111" charset="0"/>
          <a:ea typeface="ＭＳ Ｐゴシック" pitchFamily="-111" charset="-128"/>
          <a:cs typeface="ＭＳ Ｐゴシック" pitchFamily="-111" charset="-128"/>
        </a:defRPr>
      </a:lvl7pPr>
      <a:lvl8pPr marL="1371600" algn="l" rtl="0" fontAlgn="base">
        <a:lnSpc>
          <a:spcPct val="90000"/>
        </a:lnSpc>
        <a:spcBef>
          <a:spcPct val="0"/>
        </a:spcBef>
        <a:spcAft>
          <a:spcPct val="0"/>
        </a:spcAft>
        <a:defRPr sz="2800" b="1">
          <a:solidFill>
            <a:schemeClr val="bg1"/>
          </a:solidFill>
          <a:latin typeface="Arial" pitchFamily="-111" charset="0"/>
          <a:ea typeface="ＭＳ Ｐゴシック" pitchFamily="-111" charset="-128"/>
          <a:cs typeface="ＭＳ Ｐゴシック" pitchFamily="-111" charset="-128"/>
        </a:defRPr>
      </a:lvl8pPr>
      <a:lvl9pPr marL="1828800" algn="l" rtl="0" fontAlgn="base">
        <a:lnSpc>
          <a:spcPct val="90000"/>
        </a:lnSpc>
        <a:spcBef>
          <a:spcPct val="0"/>
        </a:spcBef>
        <a:spcAft>
          <a:spcPct val="0"/>
        </a:spcAft>
        <a:defRPr sz="2800" b="1">
          <a:solidFill>
            <a:schemeClr val="bg1"/>
          </a:solidFill>
          <a:latin typeface="Arial" pitchFamily="-111" charset="0"/>
          <a:ea typeface="ＭＳ Ｐゴシック" pitchFamily="-111" charset="-128"/>
          <a:cs typeface="ＭＳ Ｐゴシック" pitchFamily="-111" charset="-128"/>
        </a:defRPr>
      </a:lvl9pPr>
    </p:titleStyle>
    <p:bodyStyle>
      <a:lvl1pPr marL="169863" indent="-169863" algn="l" rtl="0" eaLnBrk="0" fontAlgn="base" hangingPunct="0">
        <a:spcBef>
          <a:spcPct val="20000"/>
        </a:spcBef>
        <a:spcAft>
          <a:spcPct val="0"/>
        </a:spcAft>
        <a:buClr>
          <a:srgbClr val="84C134"/>
        </a:buClr>
        <a:buChar char="•"/>
        <a:defRPr sz="2600">
          <a:solidFill>
            <a:schemeClr val="tx1"/>
          </a:solidFill>
          <a:latin typeface="+mn-lt"/>
          <a:ea typeface="+mn-ea"/>
          <a:cs typeface="+mn-cs"/>
        </a:defRPr>
      </a:lvl1pPr>
      <a:lvl2pPr marL="398463" indent="-228600" algn="l" rtl="0" eaLnBrk="0" fontAlgn="base" hangingPunct="0">
        <a:spcBef>
          <a:spcPct val="20000"/>
        </a:spcBef>
        <a:spcAft>
          <a:spcPct val="0"/>
        </a:spcAft>
        <a:buClr>
          <a:srgbClr val="84C134"/>
        </a:buClr>
        <a:buChar char="–"/>
        <a:defRPr sz="2200">
          <a:solidFill>
            <a:schemeClr val="tx1"/>
          </a:solidFill>
          <a:latin typeface="+mn-lt"/>
          <a:ea typeface="+mn-ea"/>
        </a:defRPr>
      </a:lvl2pPr>
      <a:lvl3pPr marL="511175" indent="-169863" algn="l" rtl="0" eaLnBrk="0" fontAlgn="base" hangingPunct="0">
        <a:spcBef>
          <a:spcPct val="20000"/>
        </a:spcBef>
        <a:spcAft>
          <a:spcPct val="0"/>
        </a:spcAft>
        <a:buClr>
          <a:srgbClr val="84C134"/>
        </a:buClr>
        <a:buChar char="•"/>
        <a:defRPr>
          <a:solidFill>
            <a:schemeClr val="tx1"/>
          </a:solidFill>
          <a:latin typeface="+mn-lt"/>
          <a:ea typeface="+mn-ea"/>
        </a:defRPr>
      </a:lvl3pPr>
      <a:lvl4pPr marL="682625" indent="-227013" algn="l" rtl="0" eaLnBrk="0" fontAlgn="base" hangingPunct="0">
        <a:spcBef>
          <a:spcPct val="20000"/>
        </a:spcBef>
        <a:spcAft>
          <a:spcPct val="0"/>
        </a:spcAft>
        <a:buClr>
          <a:srgbClr val="84C134"/>
        </a:buClr>
        <a:buChar char="–"/>
        <a:defRPr>
          <a:solidFill>
            <a:schemeClr val="tx1"/>
          </a:solidFill>
          <a:latin typeface="+mn-lt"/>
          <a:ea typeface="+mn-ea"/>
        </a:defRPr>
      </a:lvl4pPr>
      <a:lvl5pPr marL="795338" indent="-169863" algn="l" rtl="0" eaLnBrk="0" fontAlgn="base" hangingPunct="0">
        <a:spcBef>
          <a:spcPct val="20000"/>
        </a:spcBef>
        <a:spcAft>
          <a:spcPct val="0"/>
        </a:spcAft>
        <a:buClr>
          <a:srgbClr val="84C134"/>
        </a:buClr>
        <a:buChar char="»"/>
        <a:defRPr>
          <a:solidFill>
            <a:schemeClr val="tx1"/>
          </a:solidFill>
          <a:latin typeface="+mn-lt"/>
          <a:ea typeface="+mn-ea"/>
        </a:defRPr>
      </a:lvl5pPr>
      <a:lvl6pPr marL="1658938" indent="-176213" algn="l" rtl="0" fontAlgn="base">
        <a:spcBef>
          <a:spcPct val="20000"/>
        </a:spcBef>
        <a:spcAft>
          <a:spcPct val="0"/>
        </a:spcAft>
        <a:buClr>
          <a:srgbClr val="45ADE3"/>
        </a:buClr>
        <a:buChar char="»"/>
        <a:defRPr>
          <a:solidFill>
            <a:schemeClr val="tx1"/>
          </a:solidFill>
          <a:latin typeface="+mn-lt"/>
          <a:ea typeface="+mn-ea"/>
        </a:defRPr>
      </a:lvl6pPr>
      <a:lvl7pPr marL="2116138" indent="-176213" algn="l" rtl="0" fontAlgn="base">
        <a:spcBef>
          <a:spcPct val="20000"/>
        </a:spcBef>
        <a:spcAft>
          <a:spcPct val="0"/>
        </a:spcAft>
        <a:buClr>
          <a:srgbClr val="45ADE3"/>
        </a:buClr>
        <a:buChar char="»"/>
        <a:defRPr>
          <a:solidFill>
            <a:schemeClr val="tx1"/>
          </a:solidFill>
          <a:latin typeface="+mn-lt"/>
          <a:ea typeface="+mn-ea"/>
        </a:defRPr>
      </a:lvl7pPr>
      <a:lvl8pPr marL="2573338" indent="-176213" algn="l" rtl="0" fontAlgn="base">
        <a:spcBef>
          <a:spcPct val="20000"/>
        </a:spcBef>
        <a:spcAft>
          <a:spcPct val="0"/>
        </a:spcAft>
        <a:buClr>
          <a:srgbClr val="45ADE3"/>
        </a:buClr>
        <a:buChar char="»"/>
        <a:defRPr>
          <a:solidFill>
            <a:schemeClr val="tx1"/>
          </a:solidFill>
          <a:latin typeface="+mn-lt"/>
          <a:ea typeface="+mn-ea"/>
        </a:defRPr>
      </a:lvl8pPr>
      <a:lvl9pPr marL="3030538" indent="-176213" algn="l" rtl="0" fontAlgn="base">
        <a:spcBef>
          <a:spcPct val="20000"/>
        </a:spcBef>
        <a:spcAft>
          <a:spcPct val="0"/>
        </a:spcAft>
        <a:buClr>
          <a:srgbClr val="45ADE3"/>
        </a:buClr>
        <a:buChar char="»"/>
        <a:defRPr>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8"/>
          <p:cNvSpPr>
            <a:spLocks noGrp="1"/>
          </p:cNvSpPr>
          <p:nvPr>
            <p:ph type="ctrTitle" sz="quarter"/>
          </p:nvPr>
        </p:nvSpPr>
        <p:spPr>
          <a:xfrm>
            <a:off x="1066900" y="1214894"/>
            <a:ext cx="6446837" cy="1497012"/>
          </a:xfrm>
        </p:spPr>
        <p:txBody>
          <a:bodyPr/>
          <a:lstStyle/>
          <a:p>
            <a:r>
              <a:rPr lang="en-US" dirty="0"/>
              <a:t>NOAA-17 Breakup </a:t>
            </a:r>
            <a:br>
              <a:rPr lang="en-US" dirty="0"/>
            </a:br>
            <a:r>
              <a:rPr lang="en-US" dirty="0"/>
              <a:t>Engineering Investigation</a:t>
            </a:r>
          </a:p>
        </p:txBody>
      </p:sp>
      <p:sp>
        <p:nvSpPr>
          <p:cNvPr id="13315" name="Subtitle 9"/>
          <p:cNvSpPr>
            <a:spLocks noGrp="1"/>
          </p:cNvSpPr>
          <p:nvPr>
            <p:ph type="subTitle" sz="quarter" idx="1"/>
          </p:nvPr>
        </p:nvSpPr>
        <p:spPr>
          <a:xfrm>
            <a:off x="1066900" y="3102134"/>
            <a:ext cx="6248300" cy="870426"/>
          </a:xfrm>
        </p:spPr>
        <p:txBody>
          <a:bodyPr/>
          <a:lstStyle/>
          <a:p>
            <a:r>
              <a:rPr lang="en-US" dirty="0"/>
              <a:t>2nd International Orbital Debris Conference</a:t>
            </a:r>
          </a:p>
          <a:p>
            <a:r>
              <a:rPr lang="en-US" sz="1800" dirty="0"/>
              <a:t>December 5</a:t>
            </a:r>
            <a:r>
              <a:rPr lang="en-US" sz="1800" baseline="30000" dirty="0"/>
              <a:t>th</a:t>
            </a:r>
            <a:r>
              <a:rPr lang="en-US" sz="1800" dirty="0"/>
              <a:t>, 2023</a:t>
            </a:r>
          </a:p>
          <a:p>
            <a:endParaRPr lang="en-US" sz="2800" dirty="0"/>
          </a:p>
        </p:txBody>
      </p:sp>
      <p:sp>
        <p:nvSpPr>
          <p:cNvPr id="6" name="Text Box 172"/>
          <p:cNvSpPr txBox="1">
            <a:spLocks noChangeArrowheads="1"/>
          </p:cNvSpPr>
          <p:nvPr/>
        </p:nvSpPr>
        <p:spPr bwMode="auto">
          <a:xfrm>
            <a:off x="1066900" y="4455950"/>
            <a:ext cx="4662174" cy="1323439"/>
          </a:xfrm>
          <a:prstGeom prst="rect">
            <a:avLst/>
          </a:prstGeom>
          <a:noFill/>
          <a:ln w="9525">
            <a:noFill/>
            <a:miter lim="800000"/>
            <a:headEnd/>
            <a:tailEnd/>
          </a:ln>
          <a:effectLst/>
        </p:spPr>
        <p:txBody>
          <a:bodyPr wrap="none">
            <a:spAutoFit/>
          </a:bodyPr>
          <a:lstStyle/>
          <a:p>
            <a:pPr eaLnBrk="1" hangingPunct="1">
              <a:defRPr/>
            </a:pPr>
            <a:r>
              <a:rPr lang="en-US" sz="2000" b="1" dirty="0">
                <a:solidFill>
                  <a:srgbClr val="541A7C"/>
                </a:solidFill>
              </a:rPr>
              <a:t>Scott Hull, NASA GSFC Code 592</a:t>
            </a:r>
          </a:p>
          <a:p>
            <a:pPr eaLnBrk="1" hangingPunct="1">
              <a:defRPr/>
            </a:pPr>
            <a:r>
              <a:rPr lang="en-US" sz="2000" b="1" dirty="0">
                <a:solidFill>
                  <a:srgbClr val="541A7C"/>
                </a:solidFill>
              </a:rPr>
              <a:t>Tupper Hyde, NASA GSFC, Code 100</a:t>
            </a:r>
          </a:p>
          <a:p>
            <a:pPr eaLnBrk="1" hangingPunct="1">
              <a:defRPr/>
            </a:pPr>
            <a:r>
              <a:rPr lang="en-US" sz="2000" b="1" dirty="0">
                <a:solidFill>
                  <a:srgbClr val="541A7C"/>
                </a:solidFill>
              </a:rPr>
              <a:t>J.-C. Liou, NASA JSC, XI511</a:t>
            </a:r>
          </a:p>
          <a:p>
            <a:pPr eaLnBrk="1" hangingPunct="1">
              <a:defRPr/>
            </a:pPr>
            <a:endParaRPr lang="en-US" sz="2000" b="1" dirty="0">
              <a:solidFill>
                <a:srgbClr val="541A7C"/>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8"/>
          <p:cNvSpPr>
            <a:spLocks noGrp="1" noChangeArrowheads="1"/>
          </p:cNvSpPr>
          <p:nvPr>
            <p:ph type="title"/>
          </p:nvPr>
        </p:nvSpPr>
        <p:spPr/>
        <p:txBody>
          <a:bodyPr/>
          <a:lstStyle/>
          <a:p>
            <a:r>
              <a:rPr lang="en-US" dirty="0"/>
              <a:t>Agenda</a:t>
            </a:r>
          </a:p>
        </p:txBody>
      </p:sp>
      <p:sp>
        <p:nvSpPr>
          <p:cNvPr id="14339" name="Rectangle 19"/>
          <p:cNvSpPr>
            <a:spLocks noGrp="1" noChangeArrowheads="1"/>
          </p:cNvSpPr>
          <p:nvPr>
            <p:ph idx="1"/>
          </p:nvPr>
        </p:nvSpPr>
        <p:spPr>
          <a:xfrm>
            <a:off x="1806575" y="1981200"/>
            <a:ext cx="8578850" cy="3515360"/>
          </a:xfrm>
        </p:spPr>
        <p:txBody>
          <a:bodyPr/>
          <a:lstStyle/>
          <a:p>
            <a:r>
              <a:rPr lang="en-US" sz="3200" dirty="0"/>
              <a:t>Introduction</a:t>
            </a:r>
          </a:p>
          <a:p>
            <a:r>
              <a:rPr lang="en-US" sz="3200" dirty="0"/>
              <a:t>Investigation</a:t>
            </a:r>
          </a:p>
          <a:p>
            <a:pPr lvl="1"/>
            <a:r>
              <a:rPr lang="en-US" sz="2800" dirty="0"/>
              <a:t>Source for the Debris</a:t>
            </a:r>
          </a:p>
          <a:p>
            <a:pPr lvl="1"/>
            <a:r>
              <a:rPr lang="en-US" sz="2800" dirty="0"/>
              <a:t>Likely Initiating Event</a:t>
            </a:r>
          </a:p>
          <a:p>
            <a:pPr lvl="1"/>
            <a:r>
              <a:rPr lang="en-US" sz="2800" dirty="0"/>
              <a:t>Findings</a:t>
            </a:r>
          </a:p>
          <a:p>
            <a:r>
              <a:rPr lang="en-US" sz="3200" dirty="0"/>
              <a:t>Summary</a:t>
            </a:r>
          </a:p>
        </p:txBody>
      </p:sp>
      <p:sp>
        <p:nvSpPr>
          <p:cNvPr id="14340" name="Rectangle 13"/>
          <p:cNvSpPr txBox="1">
            <a:spLocks noChangeArrowheads="1"/>
          </p:cNvSpPr>
          <p:nvPr/>
        </p:nvSpPr>
        <p:spPr bwMode="auto">
          <a:xfrm>
            <a:off x="9983791" y="6511925"/>
            <a:ext cx="358775" cy="228600"/>
          </a:xfrm>
          <a:prstGeom prst="rect">
            <a:avLst/>
          </a:prstGeom>
          <a:noFill/>
          <a:ln w="9525">
            <a:noFill/>
            <a:miter lim="800000"/>
            <a:headEnd/>
            <a:tailEnd/>
          </a:ln>
        </p:spPr>
        <p:txBody>
          <a:bodyPr/>
          <a:lstStyle/>
          <a:p>
            <a:pPr algn="r"/>
            <a:fld id="{E266FC56-E4D8-4943-A095-EA82A97C3734}" type="slidenum">
              <a:rPr lang="en-US" sz="800" b="1">
                <a:solidFill>
                  <a:srgbClr val="7B117B"/>
                </a:solidFill>
              </a:rPr>
              <a:pPr algn="r"/>
              <a:t>2</a:t>
            </a:fld>
            <a:endParaRPr lang="en-US" sz="800" b="1">
              <a:solidFill>
                <a:srgbClr val="7B117B"/>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757C1-140F-DED1-136D-A6C0E98AAE02}"/>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8BF64A48-E944-782F-1C4F-F1A50C5EAD93}"/>
              </a:ext>
            </a:extLst>
          </p:cNvPr>
          <p:cNvSpPr>
            <a:spLocks noGrp="1"/>
          </p:cNvSpPr>
          <p:nvPr>
            <p:ph idx="1"/>
          </p:nvPr>
        </p:nvSpPr>
        <p:spPr>
          <a:xfrm>
            <a:off x="447040" y="1788160"/>
            <a:ext cx="11306812" cy="4334831"/>
          </a:xfrm>
        </p:spPr>
        <p:txBody>
          <a:bodyPr/>
          <a:lstStyle/>
          <a:p>
            <a:r>
              <a:rPr lang="en-US" dirty="0"/>
              <a:t>The NOAA-17 Spacecraft operated successfully for 11 years, then was decommissioned and passivated to the extent possible</a:t>
            </a:r>
          </a:p>
          <a:p>
            <a:r>
              <a:rPr lang="en-US" dirty="0"/>
              <a:t>March 10, 2021: Spacecraft broke up almost 8 years after being passivated</a:t>
            </a:r>
          </a:p>
          <a:p>
            <a:r>
              <a:rPr lang="en-US" dirty="0"/>
              <a:t>Localized event, not a complete breakup</a:t>
            </a:r>
          </a:p>
          <a:p>
            <a:r>
              <a:rPr lang="en-US" dirty="0"/>
              <a:t>Similar to other events (NOAA-16, DMSP F11, DMSP F13)</a:t>
            </a:r>
          </a:p>
          <a:p>
            <a:r>
              <a:rPr lang="en-US" dirty="0"/>
              <a:t>Engineering Investigation Board (EIB) was created at the request of NOAA </a:t>
            </a:r>
          </a:p>
          <a:p>
            <a:r>
              <a:rPr lang="en-US" dirty="0"/>
              <a:t>This paper summarizes the very detailed 44-page EIB report</a:t>
            </a:r>
          </a:p>
          <a:p>
            <a:r>
              <a:rPr lang="en-US" dirty="0"/>
              <a:t>To date, 114 objects have been cataloged, 109 of which are still in orbit</a:t>
            </a:r>
          </a:p>
          <a:p>
            <a:endParaRPr lang="en-US" dirty="0"/>
          </a:p>
        </p:txBody>
      </p:sp>
      <p:sp>
        <p:nvSpPr>
          <p:cNvPr id="4" name="Slide Number Placeholder 3">
            <a:extLst>
              <a:ext uri="{FF2B5EF4-FFF2-40B4-BE49-F238E27FC236}">
                <a16:creationId xmlns:a16="http://schemas.microsoft.com/office/drawing/2014/main" id="{648F8A25-7555-B9D2-D556-CE6EDFFFB2CF}"/>
              </a:ext>
            </a:extLst>
          </p:cNvPr>
          <p:cNvSpPr>
            <a:spLocks noGrp="1"/>
          </p:cNvSpPr>
          <p:nvPr>
            <p:ph type="sldNum" sz="quarter" idx="11"/>
          </p:nvPr>
        </p:nvSpPr>
        <p:spPr/>
        <p:txBody>
          <a:bodyPr/>
          <a:lstStyle/>
          <a:p>
            <a:pPr>
              <a:defRPr/>
            </a:pPr>
            <a:fld id="{8671A67E-FBE4-4EE7-828C-3E1E89AD3382}" type="slidenum">
              <a:rPr lang="en-US" smtClean="0"/>
              <a:pPr>
                <a:defRPr/>
              </a:pPr>
              <a:t>3</a:t>
            </a:fld>
            <a:endParaRPr lang="en-US"/>
          </a:p>
        </p:txBody>
      </p:sp>
    </p:spTree>
    <p:extLst>
      <p:ext uri="{BB962C8B-B14F-4D97-AF65-F5344CB8AC3E}">
        <p14:creationId xmlns:p14="http://schemas.microsoft.com/office/powerpoint/2010/main" val="23552293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96755F5-937C-87B8-2FC4-8B7AD079786B}"/>
              </a:ext>
            </a:extLst>
          </p:cNvPr>
          <p:cNvPicPr>
            <a:picLocks noChangeAspect="1"/>
          </p:cNvPicPr>
          <p:nvPr/>
        </p:nvPicPr>
        <p:blipFill>
          <a:blip r:embed="rId2"/>
          <a:stretch>
            <a:fillRect/>
          </a:stretch>
        </p:blipFill>
        <p:spPr>
          <a:xfrm>
            <a:off x="7897091" y="1249680"/>
            <a:ext cx="3783154" cy="5417393"/>
          </a:xfrm>
          <a:prstGeom prst="rect">
            <a:avLst/>
          </a:prstGeom>
        </p:spPr>
      </p:pic>
      <p:sp>
        <p:nvSpPr>
          <p:cNvPr id="2" name="Title 1">
            <a:extLst>
              <a:ext uri="{FF2B5EF4-FFF2-40B4-BE49-F238E27FC236}">
                <a16:creationId xmlns:a16="http://schemas.microsoft.com/office/drawing/2014/main" id="{F19E4055-461F-06E5-C13A-44187E13C4EF}"/>
              </a:ext>
            </a:extLst>
          </p:cNvPr>
          <p:cNvSpPr>
            <a:spLocks noGrp="1"/>
          </p:cNvSpPr>
          <p:nvPr>
            <p:ph type="title"/>
          </p:nvPr>
        </p:nvSpPr>
        <p:spPr/>
        <p:txBody>
          <a:bodyPr/>
          <a:lstStyle/>
          <a:p>
            <a:r>
              <a:rPr lang="en-US" dirty="0"/>
              <a:t>NOAA-17 Overview</a:t>
            </a:r>
          </a:p>
        </p:txBody>
      </p:sp>
      <p:sp>
        <p:nvSpPr>
          <p:cNvPr id="3" name="Content Placeholder 2">
            <a:extLst>
              <a:ext uri="{FF2B5EF4-FFF2-40B4-BE49-F238E27FC236}">
                <a16:creationId xmlns:a16="http://schemas.microsoft.com/office/drawing/2014/main" id="{4B03FF46-6DB9-CCD4-6436-BF184DD10E44}"/>
              </a:ext>
            </a:extLst>
          </p:cNvPr>
          <p:cNvSpPr>
            <a:spLocks noGrp="1"/>
          </p:cNvSpPr>
          <p:nvPr>
            <p:ph idx="1"/>
          </p:nvPr>
        </p:nvSpPr>
        <p:spPr>
          <a:xfrm>
            <a:off x="315384" y="1583376"/>
            <a:ext cx="8310456" cy="4600575"/>
          </a:xfrm>
        </p:spPr>
        <p:txBody>
          <a:bodyPr>
            <a:normAutofit lnSpcReduction="10000"/>
          </a:bodyPr>
          <a:lstStyle/>
          <a:p>
            <a:r>
              <a:rPr lang="en-US" dirty="0"/>
              <a:t>Polar weather satellite</a:t>
            </a:r>
          </a:p>
          <a:p>
            <a:r>
              <a:rPr lang="en-US" dirty="0"/>
              <a:t>Launched on 6/24/2002 to approx. 800 km Sun-synch</a:t>
            </a:r>
          </a:p>
          <a:p>
            <a:r>
              <a:rPr lang="en-US" dirty="0"/>
              <a:t>Very similar to DMSP Block 5D3 design</a:t>
            </a:r>
          </a:p>
          <a:p>
            <a:r>
              <a:rPr lang="en-US" dirty="0"/>
              <a:t>Mass is 1430 kg in orbit</a:t>
            </a:r>
          </a:p>
          <a:p>
            <a:r>
              <a:rPr lang="en-US" dirty="0"/>
              <a:t>Operated nominally until 2013, when it was passivated</a:t>
            </a:r>
          </a:p>
          <a:p>
            <a:pPr lvl="1"/>
            <a:r>
              <a:rPr lang="en-US" dirty="0"/>
              <a:t>4.98 kg hydrazine remained after isolation</a:t>
            </a:r>
          </a:p>
          <a:p>
            <a:pPr lvl="1"/>
            <a:r>
              <a:rPr lang="en-US" dirty="0"/>
              <a:t>Nitrogen cold-gas propulsion system was nominally </a:t>
            </a:r>
            <a:br>
              <a:rPr lang="en-US" dirty="0"/>
            </a:br>
            <a:r>
              <a:rPr lang="en-US" dirty="0"/>
              <a:t>depleted before decommissioning</a:t>
            </a:r>
          </a:p>
          <a:p>
            <a:pPr lvl="1"/>
            <a:r>
              <a:rPr lang="en-US" dirty="0"/>
              <a:t>Two batteries isolated, one left connected to the </a:t>
            </a:r>
            <a:br>
              <a:rPr lang="en-US" dirty="0"/>
            </a:br>
            <a:r>
              <a:rPr lang="en-US" dirty="0"/>
              <a:t>discharge path</a:t>
            </a:r>
          </a:p>
          <a:p>
            <a:endParaRPr lang="en-US" dirty="0"/>
          </a:p>
        </p:txBody>
      </p:sp>
      <p:sp>
        <p:nvSpPr>
          <p:cNvPr id="4" name="Slide Number Placeholder 3">
            <a:extLst>
              <a:ext uri="{FF2B5EF4-FFF2-40B4-BE49-F238E27FC236}">
                <a16:creationId xmlns:a16="http://schemas.microsoft.com/office/drawing/2014/main" id="{658F6ACF-0A5B-847A-448B-5D7B11608AE7}"/>
              </a:ext>
            </a:extLst>
          </p:cNvPr>
          <p:cNvSpPr>
            <a:spLocks noGrp="1"/>
          </p:cNvSpPr>
          <p:nvPr>
            <p:ph type="sldNum" sz="quarter" idx="11"/>
          </p:nvPr>
        </p:nvSpPr>
        <p:spPr/>
        <p:txBody>
          <a:bodyPr/>
          <a:lstStyle/>
          <a:p>
            <a:pPr>
              <a:defRPr/>
            </a:pPr>
            <a:fld id="{8671A67E-FBE4-4EE7-828C-3E1E89AD3382}" type="slidenum">
              <a:rPr lang="en-US" smtClean="0"/>
              <a:pPr>
                <a:defRPr/>
              </a:pPr>
              <a:t>4</a:t>
            </a:fld>
            <a:endParaRPr lang="en-US"/>
          </a:p>
        </p:txBody>
      </p:sp>
    </p:spTree>
    <p:extLst>
      <p:ext uri="{BB962C8B-B14F-4D97-AF65-F5344CB8AC3E}">
        <p14:creationId xmlns:p14="http://schemas.microsoft.com/office/powerpoint/2010/main" val="20047566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D984C-C2B7-163D-8CA9-A4298B341613}"/>
              </a:ext>
            </a:extLst>
          </p:cNvPr>
          <p:cNvSpPr>
            <a:spLocks noGrp="1"/>
          </p:cNvSpPr>
          <p:nvPr>
            <p:ph type="title"/>
          </p:nvPr>
        </p:nvSpPr>
        <p:spPr/>
        <p:txBody>
          <a:bodyPr/>
          <a:lstStyle/>
          <a:p>
            <a:r>
              <a:rPr lang="en-US" dirty="0"/>
              <a:t>Fleet History</a:t>
            </a:r>
          </a:p>
        </p:txBody>
      </p:sp>
      <p:sp>
        <p:nvSpPr>
          <p:cNvPr id="3" name="Content Placeholder 2">
            <a:extLst>
              <a:ext uri="{FF2B5EF4-FFF2-40B4-BE49-F238E27FC236}">
                <a16:creationId xmlns:a16="http://schemas.microsoft.com/office/drawing/2014/main" id="{A2091D81-8B06-966F-A558-CC25812B89A2}"/>
              </a:ext>
            </a:extLst>
          </p:cNvPr>
          <p:cNvSpPr>
            <a:spLocks noGrp="1"/>
          </p:cNvSpPr>
          <p:nvPr>
            <p:ph idx="1"/>
          </p:nvPr>
        </p:nvSpPr>
        <p:spPr/>
        <p:txBody>
          <a:bodyPr/>
          <a:lstStyle/>
          <a:p>
            <a:r>
              <a:rPr lang="en-US" dirty="0"/>
              <a:t>Two designs for each of two customers (NOAA and DMSP)</a:t>
            </a:r>
          </a:p>
          <a:p>
            <a:pPr lvl="1"/>
            <a:r>
              <a:rPr lang="en-US" dirty="0"/>
              <a:t>Block 5D2 Family: 15 spacecraft </a:t>
            </a:r>
          </a:p>
          <a:p>
            <a:pPr lvl="1"/>
            <a:r>
              <a:rPr lang="en-US" dirty="0"/>
              <a:t>Block 5D3 Family: 10 spacecraft</a:t>
            </a:r>
          </a:p>
          <a:p>
            <a:pPr lvl="1"/>
            <a:r>
              <a:rPr lang="en-US" dirty="0"/>
              <a:t>19 of the 25 have been decommissioned to-date</a:t>
            </a:r>
          </a:p>
          <a:p>
            <a:r>
              <a:rPr lang="en-US" dirty="0"/>
              <a:t>Four of these spacecraft have experienced significant debris shedding</a:t>
            </a:r>
          </a:p>
          <a:p>
            <a:endParaRPr lang="en-US" dirty="0"/>
          </a:p>
          <a:p>
            <a:endParaRPr lang="en-US" sz="2800" dirty="0"/>
          </a:p>
          <a:p>
            <a:endParaRPr lang="en-US" dirty="0"/>
          </a:p>
          <a:p>
            <a:endParaRPr lang="en-US" sz="3200" dirty="0"/>
          </a:p>
          <a:p>
            <a:pPr marL="0" indent="0" algn="ctr">
              <a:buNone/>
            </a:pPr>
            <a:r>
              <a:rPr lang="en-US" sz="2000" dirty="0"/>
              <a:t>Tracked objects are assumed to have ~10 cm threshold size</a:t>
            </a:r>
          </a:p>
        </p:txBody>
      </p:sp>
      <p:sp>
        <p:nvSpPr>
          <p:cNvPr id="4" name="Slide Number Placeholder 3">
            <a:extLst>
              <a:ext uri="{FF2B5EF4-FFF2-40B4-BE49-F238E27FC236}">
                <a16:creationId xmlns:a16="http://schemas.microsoft.com/office/drawing/2014/main" id="{C2097944-2644-5753-EFCF-7346339B8604}"/>
              </a:ext>
            </a:extLst>
          </p:cNvPr>
          <p:cNvSpPr>
            <a:spLocks noGrp="1"/>
          </p:cNvSpPr>
          <p:nvPr>
            <p:ph type="sldNum" sz="quarter" idx="11"/>
          </p:nvPr>
        </p:nvSpPr>
        <p:spPr/>
        <p:txBody>
          <a:bodyPr/>
          <a:lstStyle/>
          <a:p>
            <a:pPr>
              <a:defRPr/>
            </a:pPr>
            <a:fld id="{8671A67E-FBE4-4EE7-828C-3E1E89AD3382}" type="slidenum">
              <a:rPr lang="en-US" smtClean="0"/>
              <a:pPr>
                <a:defRPr/>
              </a:pPr>
              <a:t>5</a:t>
            </a:fld>
            <a:endParaRPr lang="en-US"/>
          </a:p>
        </p:txBody>
      </p:sp>
      <p:graphicFrame>
        <p:nvGraphicFramePr>
          <p:cNvPr id="5" name="Table 5">
            <a:extLst>
              <a:ext uri="{FF2B5EF4-FFF2-40B4-BE49-F238E27FC236}">
                <a16:creationId xmlns:a16="http://schemas.microsoft.com/office/drawing/2014/main" id="{4128A1EE-E4DD-EC23-5F38-FD174132F329}"/>
              </a:ext>
            </a:extLst>
          </p:cNvPr>
          <p:cNvGraphicFramePr>
            <a:graphicFrameLocks noGrp="1"/>
          </p:cNvGraphicFramePr>
          <p:nvPr>
            <p:extLst>
              <p:ext uri="{D42A27DB-BD31-4B8C-83A1-F6EECF244321}">
                <p14:modId xmlns:p14="http://schemas.microsoft.com/office/powerpoint/2010/main" val="415049381"/>
              </p:ext>
            </p:extLst>
          </p:nvPr>
        </p:nvGraphicFramePr>
        <p:xfrm>
          <a:off x="2072641" y="3822703"/>
          <a:ext cx="7559040" cy="1854200"/>
        </p:xfrm>
        <a:graphic>
          <a:graphicData uri="http://schemas.openxmlformats.org/drawingml/2006/table">
            <a:tbl>
              <a:tblPr firstRow="1" bandRow="1">
                <a:tableStyleId>{5C22544A-7EE6-4342-B048-85BDC9FD1C3A}</a:tableStyleId>
              </a:tblPr>
              <a:tblGrid>
                <a:gridCol w="1700784">
                  <a:extLst>
                    <a:ext uri="{9D8B030D-6E8A-4147-A177-3AD203B41FA5}">
                      <a16:colId xmlns:a16="http://schemas.microsoft.com/office/drawing/2014/main" val="4195333849"/>
                    </a:ext>
                  </a:extLst>
                </a:gridCol>
                <a:gridCol w="2296059">
                  <a:extLst>
                    <a:ext uri="{9D8B030D-6E8A-4147-A177-3AD203B41FA5}">
                      <a16:colId xmlns:a16="http://schemas.microsoft.com/office/drawing/2014/main" val="2805674433"/>
                    </a:ext>
                  </a:extLst>
                </a:gridCol>
                <a:gridCol w="3562197">
                  <a:extLst>
                    <a:ext uri="{9D8B030D-6E8A-4147-A177-3AD203B41FA5}">
                      <a16:colId xmlns:a16="http://schemas.microsoft.com/office/drawing/2014/main" val="231834104"/>
                    </a:ext>
                  </a:extLst>
                </a:gridCol>
              </a:tblGrid>
              <a:tr h="370840">
                <a:tc>
                  <a:txBody>
                    <a:bodyPr/>
                    <a:lstStyle/>
                    <a:p>
                      <a:r>
                        <a:rPr lang="en-US" dirty="0">
                          <a:solidFill>
                            <a:schemeClr val="tx1"/>
                          </a:solidFill>
                        </a:rPr>
                        <a:t>Spacecraft </a:t>
                      </a:r>
                    </a:p>
                  </a:txBody>
                  <a:tcPr/>
                </a:tc>
                <a:tc>
                  <a:txBody>
                    <a:bodyPr/>
                    <a:lstStyle/>
                    <a:p>
                      <a:r>
                        <a:rPr lang="en-US" dirty="0">
                          <a:solidFill>
                            <a:schemeClr val="tx1"/>
                          </a:solidFill>
                        </a:rPr>
                        <a:t>Design Family</a:t>
                      </a:r>
                    </a:p>
                  </a:txBody>
                  <a:tcPr/>
                </a:tc>
                <a:tc>
                  <a:txBody>
                    <a:bodyPr/>
                    <a:lstStyle/>
                    <a:p>
                      <a:r>
                        <a:rPr lang="en-US" dirty="0">
                          <a:solidFill>
                            <a:schemeClr val="tx1"/>
                          </a:solidFill>
                        </a:rPr>
                        <a:t>Objects Detected/Tracked</a:t>
                      </a:r>
                    </a:p>
                  </a:txBody>
                  <a:tcPr/>
                </a:tc>
                <a:extLst>
                  <a:ext uri="{0D108BD9-81ED-4DB2-BD59-A6C34878D82A}">
                    <a16:rowId xmlns:a16="http://schemas.microsoft.com/office/drawing/2014/main" val="273118742"/>
                  </a:ext>
                </a:extLst>
              </a:tr>
              <a:tr h="370840">
                <a:tc>
                  <a:txBody>
                    <a:bodyPr/>
                    <a:lstStyle/>
                    <a:p>
                      <a:r>
                        <a:rPr lang="en-US" dirty="0"/>
                        <a:t>DMSP F11</a:t>
                      </a:r>
                    </a:p>
                  </a:txBody>
                  <a:tcPr/>
                </a:tc>
                <a:tc>
                  <a:txBody>
                    <a:bodyPr/>
                    <a:lstStyle/>
                    <a:p>
                      <a:r>
                        <a:rPr lang="en-US" dirty="0"/>
                        <a:t>Block 5D2 Family</a:t>
                      </a:r>
                    </a:p>
                  </a:txBody>
                  <a:tcPr/>
                </a:tc>
                <a:tc>
                  <a:txBody>
                    <a:bodyPr/>
                    <a:lstStyle/>
                    <a:p>
                      <a:r>
                        <a:rPr lang="en-US" dirty="0"/>
                        <a:t>85</a:t>
                      </a:r>
                    </a:p>
                  </a:txBody>
                  <a:tcPr/>
                </a:tc>
                <a:extLst>
                  <a:ext uri="{0D108BD9-81ED-4DB2-BD59-A6C34878D82A}">
                    <a16:rowId xmlns:a16="http://schemas.microsoft.com/office/drawing/2014/main" val="2251519076"/>
                  </a:ext>
                </a:extLst>
              </a:tr>
              <a:tr h="370840">
                <a:tc>
                  <a:txBody>
                    <a:bodyPr/>
                    <a:lstStyle/>
                    <a:p>
                      <a:r>
                        <a:rPr lang="en-US" dirty="0"/>
                        <a:t>DMSP F13</a:t>
                      </a:r>
                    </a:p>
                  </a:txBody>
                  <a:tcPr/>
                </a:tc>
                <a:tc>
                  <a:txBody>
                    <a:bodyPr/>
                    <a:lstStyle/>
                    <a:p>
                      <a:r>
                        <a:rPr lang="en-US" dirty="0"/>
                        <a:t>Block 5D2 Family</a:t>
                      </a:r>
                    </a:p>
                  </a:txBody>
                  <a:tcPr/>
                </a:tc>
                <a:tc>
                  <a:txBody>
                    <a:bodyPr/>
                    <a:lstStyle/>
                    <a:p>
                      <a:r>
                        <a:rPr lang="en-US" dirty="0"/>
                        <a:t>236</a:t>
                      </a:r>
                    </a:p>
                  </a:txBody>
                  <a:tcPr/>
                </a:tc>
                <a:extLst>
                  <a:ext uri="{0D108BD9-81ED-4DB2-BD59-A6C34878D82A}">
                    <a16:rowId xmlns:a16="http://schemas.microsoft.com/office/drawing/2014/main" val="3267805033"/>
                  </a:ext>
                </a:extLst>
              </a:tr>
              <a:tr h="370840">
                <a:tc>
                  <a:txBody>
                    <a:bodyPr/>
                    <a:lstStyle/>
                    <a:p>
                      <a:r>
                        <a:rPr lang="en-US" dirty="0"/>
                        <a:t>NOAA-16</a:t>
                      </a:r>
                    </a:p>
                  </a:txBody>
                  <a:tcPr/>
                </a:tc>
                <a:tc>
                  <a:txBody>
                    <a:bodyPr/>
                    <a:lstStyle/>
                    <a:p>
                      <a:r>
                        <a:rPr lang="en-US" dirty="0"/>
                        <a:t>Block 5D3 Family</a:t>
                      </a:r>
                    </a:p>
                  </a:txBody>
                  <a:tcPr/>
                </a:tc>
                <a:tc>
                  <a:txBody>
                    <a:bodyPr/>
                    <a:lstStyle/>
                    <a:p>
                      <a:r>
                        <a:rPr lang="en-US" dirty="0"/>
                        <a:t>458</a:t>
                      </a:r>
                    </a:p>
                  </a:txBody>
                  <a:tcPr/>
                </a:tc>
                <a:extLst>
                  <a:ext uri="{0D108BD9-81ED-4DB2-BD59-A6C34878D82A}">
                    <a16:rowId xmlns:a16="http://schemas.microsoft.com/office/drawing/2014/main" val="3583847753"/>
                  </a:ext>
                </a:extLst>
              </a:tr>
              <a:tr h="370840">
                <a:tc>
                  <a:txBody>
                    <a:bodyPr/>
                    <a:lstStyle/>
                    <a:p>
                      <a:r>
                        <a:rPr lang="en-US" dirty="0"/>
                        <a:t>NOAA-17</a:t>
                      </a:r>
                    </a:p>
                  </a:txBody>
                  <a:tcPr/>
                </a:tc>
                <a:tc>
                  <a:txBody>
                    <a:bodyPr/>
                    <a:lstStyle/>
                    <a:p>
                      <a:r>
                        <a:rPr lang="en-US" dirty="0"/>
                        <a:t>Block 5D3 Family</a:t>
                      </a:r>
                    </a:p>
                  </a:txBody>
                  <a:tcPr/>
                </a:tc>
                <a:tc>
                  <a:txBody>
                    <a:bodyPr/>
                    <a:lstStyle/>
                    <a:p>
                      <a:r>
                        <a:rPr lang="en-US" dirty="0"/>
                        <a:t>114</a:t>
                      </a:r>
                    </a:p>
                  </a:txBody>
                  <a:tcPr/>
                </a:tc>
                <a:extLst>
                  <a:ext uri="{0D108BD9-81ED-4DB2-BD59-A6C34878D82A}">
                    <a16:rowId xmlns:a16="http://schemas.microsoft.com/office/drawing/2014/main" val="4292624084"/>
                  </a:ext>
                </a:extLst>
              </a:tr>
            </a:tbl>
          </a:graphicData>
        </a:graphic>
      </p:graphicFrame>
    </p:spTree>
    <p:extLst>
      <p:ext uri="{BB962C8B-B14F-4D97-AF65-F5344CB8AC3E}">
        <p14:creationId xmlns:p14="http://schemas.microsoft.com/office/powerpoint/2010/main" val="4577759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17C9E-101C-6B20-6DA6-0F090D890CB3}"/>
              </a:ext>
            </a:extLst>
          </p:cNvPr>
          <p:cNvSpPr>
            <a:spLocks noGrp="1"/>
          </p:cNvSpPr>
          <p:nvPr>
            <p:ph type="title"/>
          </p:nvPr>
        </p:nvSpPr>
        <p:spPr/>
        <p:txBody>
          <a:bodyPr/>
          <a:lstStyle/>
          <a:p>
            <a:r>
              <a:rPr lang="en-US" dirty="0"/>
              <a:t>Investigation</a:t>
            </a:r>
          </a:p>
        </p:txBody>
      </p:sp>
      <p:sp>
        <p:nvSpPr>
          <p:cNvPr id="3" name="Content Placeholder 2">
            <a:extLst>
              <a:ext uri="{FF2B5EF4-FFF2-40B4-BE49-F238E27FC236}">
                <a16:creationId xmlns:a16="http://schemas.microsoft.com/office/drawing/2014/main" id="{87784FB7-E081-E0E7-7E62-17BB47768B99}"/>
              </a:ext>
            </a:extLst>
          </p:cNvPr>
          <p:cNvSpPr>
            <a:spLocks noGrp="1"/>
          </p:cNvSpPr>
          <p:nvPr>
            <p:ph idx="1"/>
          </p:nvPr>
        </p:nvSpPr>
        <p:spPr>
          <a:xfrm>
            <a:off x="315385" y="1280160"/>
            <a:ext cx="11438467" cy="4842831"/>
          </a:xfrm>
        </p:spPr>
        <p:txBody>
          <a:bodyPr/>
          <a:lstStyle/>
          <a:p>
            <a:r>
              <a:rPr lang="en-US" dirty="0"/>
              <a:t>No clear cause ‘jumped out’ based on the evidence</a:t>
            </a:r>
          </a:p>
          <a:p>
            <a:r>
              <a:rPr lang="en-US" u="sng" dirty="0"/>
              <a:t>Fault Tree </a:t>
            </a:r>
            <a:r>
              <a:rPr lang="en-US" dirty="0"/>
              <a:t>used to associate potential causes with the observed breakup</a:t>
            </a:r>
          </a:p>
          <a:p>
            <a:pPr lvl="1"/>
            <a:r>
              <a:rPr lang="en-US" dirty="0"/>
              <a:t>Evidence, observations, and logic used to categorize potential root causes as </a:t>
            </a:r>
            <a:br>
              <a:rPr lang="en-US" dirty="0"/>
            </a:br>
            <a:r>
              <a:rPr lang="en-US" dirty="0"/>
              <a:t>Impossible, Unlikely, Possible, or Probable</a:t>
            </a:r>
          </a:p>
          <a:p>
            <a:r>
              <a:rPr lang="en-US" u="sng" dirty="0"/>
              <a:t>Identification of the Likely Debris Source</a:t>
            </a:r>
          </a:p>
          <a:p>
            <a:pPr lvl="1"/>
            <a:r>
              <a:rPr lang="en-US" dirty="0"/>
              <a:t>Debris size distribution</a:t>
            </a:r>
          </a:p>
          <a:p>
            <a:pPr lvl="1"/>
            <a:r>
              <a:rPr lang="en-US" dirty="0"/>
              <a:t>Debris orbit distribution</a:t>
            </a:r>
          </a:p>
          <a:p>
            <a:pPr lvl="1"/>
            <a:r>
              <a:rPr lang="en-US" dirty="0"/>
              <a:t>Debris Area to Mass Ratio</a:t>
            </a:r>
          </a:p>
          <a:p>
            <a:pPr lvl="1"/>
            <a:r>
              <a:rPr lang="en-US" dirty="0"/>
              <a:t>DMSP F13 history</a:t>
            </a:r>
          </a:p>
          <a:p>
            <a:r>
              <a:rPr lang="en-US" u="sng" dirty="0"/>
              <a:t>Examination of Potential Initiating Events</a:t>
            </a:r>
          </a:p>
          <a:p>
            <a:r>
              <a:rPr lang="en-US" u="sng" dirty="0"/>
              <a:t>Findings</a:t>
            </a:r>
            <a:r>
              <a:rPr lang="en-US" dirty="0"/>
              <a:t>: list of possible but unlikely initiating events</a:t>
            </a:r>
          </a:p>
        </p:txBody>
      </p:sp>
      <p:sp>
        <p:nvSpPr>
          <p:cNvPr id="4" name="Slide Number Placeholder 3">
            <a:extLst>
              <a:ext uri="{FF2B5EF4-FFF2-40B4-BE49-F238E27FC236}">
                <a16:creationId xmlns:a16="http://schemas.microsoft.com/office/drawing/2014/main" id="{880C43A9-AA12-68D2-875F-F388EB28920D}"/>
              </a:ext>
            </a:extLst>
          </p:cNvPr>
          <p:cNvSpPr>
            <a:spLocks noGrp="1"/>
          </p:cNvSpPr>
          <p:nvPr>
            <p:ph type="sldNum" sz="quarter" idx="11"/>
          </p:nvPr>
        </p:nvSpPr>
        <p:spPr/>
        <p:txBody>
          <a:bodyPr/>
          <a:lstStyle/>
          <a:p>
            <a:pPr>
              <a:defRPr/>
            </a:pPr>
            <a:fld id="{8671A67E-FBE4-4EE7-828C-3E1E89AD3382}" type="slidenum">
              <a:rPr lang="en-US" smtClean="0"/>
              <a:pPr>
                <a:defRPr/>
              </a:pPr>
              <a:t>6</a:t>
            </a:fld>
            <a:endParaRPr lang="en-US"/>
          </a:p>
        </p:txBody>
      </p:sp>
    </p:spTree>
    <p:extLst>
      <p:ext uri="{BB962C8B-B14F-4D97-AF65-F5344CB8AC3E}">
        <p14:creationId xmlns:p14="http://schemas.microsoft.com/office/powerpoint/2010/main" val="34384496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3CF3B-7D4B-96AA-DED9-DDED2CF17467}"/>
              </a:ext>
            </a:extLst>
          </p:cNvPr>
          <p:cNvSpPr>
            <a:spLocks noGrp="1"/>
          </p:cNvSpPr>
          <p:nvPr>
            <p:ph type="title"/>
          </p:nvPr>
        </p:nvSpPr>
        <p:spPr/>
        <p:txBody>
          <a:bodyPr/>
          <a:lstStyle/>
          <a:p>
            <a:r>
              <a:rPr lang="en-US" dirty="0"/>
              <a:t>Fault Tree</a:t>
            </a:r>
          </a:p>
        </p:txBody>
      </p:sp>
      <p:pic>
        <p:nvPicPr>
          <p:cNvPr id="5" name="Content Placeholder 4">
            <a:extLst>
              <a:ext uri="{FF2B5EF4-FFF2-40B4-BE49-F238E27FC236}">
                <a16:creationId xmlns:a16="http://schemas.microsoft.com/office/drawing/2014/main" id="{6ECDC91A-BCD1-B78A-F377-14C42B497A73}"/>
              </a:ext>
            </a:extLst>
          </p:cNvPr>
          <p:cNvPicPr>
            <a:picLocks noGrp="1" noChangeAspect="1"/>
          </p:cNvPicPr>
          <p:nvPr>
            <p:ph idx="1"/>
          </p:nvPr>
        </p:nvPicPr>
        <p:blipFill>
          <a:blip r:embed="rId2"/>
          <a:stretch>
            <a:fillRect/>
          </a:stretch>
        </p:blipFill>
        <p:spPr>
          <a:xfrm>
            <a:off x="806138" y="1270000"/>
            <a:ext cx="10280595" cy="5019040"/>
          </a:xfrm>
          <a:prstGeom prst="rect">
            <a:avLst/>
          </a:prstGeom>
        </p:spPr>
      </p:pic>
      <p:sp>
        <p:nvSpPr>
          <p:cNvPr id="4" name="Slide Number Placeholder 3">
            <a:extLst>
              <a:ext uri="{FF2B5EF4-FFF2-40B4-BE49-F238E27FC236}">
                <a16:creationId xmlns:a16="http://schemas.microsoft.com/office/drawing/2014/main" id="{7C3A1A4C-C1BA-22D9-2A37-1D62E03B91D0}"/>
              </a:ext>
            </a:extLst>
          </p:cNvPr>
          <p:cNvSpPr>
            <a:spLocks noGrp="1"/>
          </p:cNvSpPr>
          <p:nvPr>
            <p:ph type="sldNum" sz="quarter" idx="11"/>
          </p:nvPr>
        </p:nvSpPr>
        <p:spPr/>
        <p:txBody>
          <a:bodyPr/>
          <a:lstStyle/>
          <a:p>
            <a:pPr>
              <a:defRPr/>
            </a:pPr>
            <a:fld id="{8671A67E-FBE4-4EE7-828C-3E1E89AD3382}" type="slidenum">
              <a:rPr lang="en-US" smtClean="0"/>
              <a:pPr>
                <a:defRPr/>
              </a:pPr>
              <a:t>7</a:t>
            </a:fld>
            <a:endParaRPr lang="en-US"/>
          </a:p>
        </p:txBody>
      </p:sp>
    </p:spTree>
    <p:extLst>
      <p:ext uri="{BB962C8B-B14F-4D97-AF65-F5344CB8AC3E}">
        <p14:creationId xmlns:p14="http://schemas.microsoft.com/office/powerpoint/2010/main" val="17816629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BCC20-F12B-8C26-0536-AEAD7645E694}"/>
              </a:ext>
            </a:extLst>
          </p:cNvPr>
          <p:cNvSpPr>
            <a:spLocks noGrp="1"/>
          </p:cNvSpPr>
          <p:nvPr>
            <p:ph type="title"/>
          </p:nvPr>
        </p:nvSpPr>
        <p:spPr/>
        <p:txBody>
          <a:bodyPr/>
          <a:lstStyle/>
          <a:p>
            <a:r>
              <a:rPr lang="en-US" dirty="0"/>
              <a:t>Investigating the Likely Source of the Debris:</a:t>
            </a:r>
            <a:br>
              <a:rPr lang="en-US" dirty="0"/>
            </a:br>
            <a:r>
              <a:rPr lang="en-US" dirty="0"/>
              <a:t>        Debris Size Distribution</a:t>
            </a:r>
          </a:p>
        </p:txBody>
      </p:sp>
      <p:sp>
        <p:nvSpPr>
          <p:cNvPr id="3" name="Content Placeholder 2">
            <a:extLst>
              <a:ext uri="{FF2B5EF4-FFF2-40B4-BE49-F238E27FC236}">
                <a16:creationId xmlns:a16="http://schemas.microsoft.com/office/drawing/2014/main" id="{968A167A-2AA2-15A2-60F9-33E7EFAF0F19}"/>
              </a:ext>
            </a:extLst>
          </p:cNvPr>
          <p:cNvSpPr>
            <a:spLocks noGrp="1"/>
          </p:cNvSpPr>
          <p:nvPr>
            <p:ph idx="1"/>
          </p:nvPr>
        </p:nvSpPr>
        <p:spPr>
          <a:xfrm>
            <a:off x="315385" y="1522416"/>
            <a:ext cx="5272615" cy="4600575"/>
          </a:xfrm>
        </p:spPr>
        <p:txBody>
          <a:bodyPr/>
          <a:lstStyle/>
          <a:p>
            <a:r>
              <a:rPr lang="pt-BR" dirty="0"/>
              <a:t>NASA radar Size Estimation Model used along with the Radar Cross-section to determine debris characteristic length distribution</a:t>
            </a:r>
          </a:p>
          <a:p>
            <a:r>
              <a:rPr lang="pt-BR" dirty="0"/>
              <a:t>Compared to the standard distribution for a complete spacecraft explosion: </a:t>
            </a:r>
            <a:r>
              <a:rPr lang="pt-BR" b="1" u="sng" dirty="0"/>
              <a:t>not</a:t>
            </a:r>
            <a:r>
              <a:rPr lang="pt-BR" dirty="0"/>
              <a:t> consistent with an explosion</a:t>
            </a:r>
            <a:endParaRPr lang="en-US" dirty="0"/>
          </a:p>
          <a:p>
            <a:r>
              <a:rPr lang="pt-BR" dirty="0"/>
              <a:t>Compared to the three similar breakups: same trends</a:t>
            </a:r>
          </a:p>
        </p:txBody>
      </p:sp>
      <p:sp>
        <p:nvSpPr>
          <p:cNvPr id="4" name="Slide Number Placeholder 3">
            <a:extLst>
              <a:ext uri="{FF2B5EF4-FFF2-40B4-BE49-F238E27FC236}">
                <a16:creationId xmlns:a16="http://schemas.microsoft.com/office/drawing/2014/main" id="{8EE00C3D-DE70-2803-C3E4-DCE1E174CF8B}"/>
              </a:ext>
            </a:extLst>
          </p:cNvPr>
          <p:cNvSpPr>
            <a:spLocks noGrp="1"/>
          </p:cNvSpPr>
          <p:nvPr>
            <p:ph type="sldNum" sz="quarter" idx="11"/>
          </p:nvPr>
        </p:nvSpPr>
        <p:spPr/>
        <p:txBody>
          <a:bodyPr/>
          <a:lstStyle/>
          <a:p>
            <a:pPr>
              <a:defRPr/>
            </a:pPr>
            <a:fld id="{8671A67E-FBE4-4EE7-828C-3E1E89AD3382}" type="slidenum">
              <a:rPr lang="en-US" smtClean="0"/>
              <a:pPr>
                <a:defRPr/>
              </a:pPr>
              <a:t>8</a:t>
            </a:fld>
            <a:endParaRPr lang="en-US"/>
          </a:p>
        </p:txBody>
      </p:sp>
      <p:pic>
        <p:nvPicPr>
          <p:cNvPr id="5" name="Picture 4">
            <a:extLst>
              <a:ext uri="{FF2B5EF4-FFF2-40B4-BE49-F238E27FC236}">
                <a16:creationId xmlns:a16="http://schemas.microsoft.com/office/drawing/2014/main" id="{A832C032-1780-2D15-330F-239AAE8E5067}"/>
              </a:ext>
            </a:extLst>
          </p:cNvPr>
          <p:cNvPicPr>
            <a:picLocks noChangeAspect="1"/>
          </p:cNvPicPr>
          <p:nvPr/>
        </p:nvPicPr>
        <p:blipFill>
          <a:blip r:embed="rId2"/>
          <a:stretch>
            <a:fillRect/>
          </a:stretch>
        </p:blipFill>
        <p:spPr>
          <a:xfrm>
            <a:off x="5441792" y="1481776"/>
            <a:ext cx="6510446" cy="4600574"/>
          </a:xfrm>
          <a:prstGeom prst="rect">
            <a:avLst/>
          </a:prstGeom>
        </p:spPr>
      </p:pic>
      <p:cxnSp>
        <p:nvCxnSpPr>
          <p:cNvPr id="7" name="Straight Arrow Connector 6">
            <a:extLst>
              <a:ext uri="{FF2B5EF4-FFF2-40B4-BE49-F238E27FC236}">
                <a16:creationId xmlns:a16="http://schemas.microsoft.com/office/drawing/2014/main" id="{9C0668ED-531A-DC1C-7E38-920E2BB7DD9F}"/>
              </a:ext>
            </a:extLst>
          </p:cNvPr>
          <p:cNvCxnSpPr>
            <a:cxnSpLocks/>
          </p:cNvCxnSpPr>
          <p:nvPr/>
        </p:nvCxnSpPr>
        <p:spPr bwMode="auto">
          <a:xfrm flipV="1">
            <a:off x="4389120" y="2092960"/>
            <a:ext cx="2946400" cy="2042160"/>
          </a:xfrm>
          <a:prstGeom prst="straightConnector1">
            <a:avLst/>
          </a:prstGeom>
          <a:solidFill>
            <a:schemeClr val="accent1"/>
          </a:solidFill>
          <a:ln w="28575" cap="flat" cmpd="sng" algn="ctr">
            <a:solidFill>
              <a:srgbClr val="0070C0"/>
            </a:solidFill>
            <a:prstDash val="solid"/>
            <a:round/>
            <a:headEnd type="none" w="med" len="med"/>
            <a:tailEnd type="triangle"/>
          </a:ln>
          <a:effectLst/>
        </p:spPr>
      </p:cxnSp>
    </p:spTree>
    <p:extLst>
      <p:ext uri="{BB962C8B-B14F-4D97-AF65-F5344CB8AC3E}">
        <p14:creationId xmlns:p14="http://schemas.microsoft.com/office/powerpoint/2010/main" val="29158470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BCC20-F12B-8C26-0536-AEAD7645E694}"/>
              </a:ext>
            </a:extLst>
          </p:cNvPr>
          <p:cNvSpPr>
            <a:spLocks noGrp="1"/>
          </p:cNvSpPr>
          <p:nvPr>
            <p:ph type="title"/>
          </p:nvPr>
        </p:nvSpPr>
        <p:spPr/>
        <p:txBody>
          <a:bodyPr/>
          <a:lstStyle/>
          <a:p>
            <a:r>
              <a:rPr lang="en-US" dirty="0"/>
              <a:t>Investigating the Likely Source of the Debris:</a:t>
            </a:r>
            <a:br>
              <a:rPr lang="en-US" dirty="0"/>
            </a:br>
            <a:r>
              <a:rPr lang="en-US" dirty="0"/>
              <a:t>        Debris Distribution in Orbit</a:t>
            </a:r>
          </a:p>
        </p:txBody>
      </p:sp>
      <p:sp>
        <p:nvSpPr>
          <p:cNvPr id="3" name="Content Placeholder 2">
            <a:extLst>
              <a:ext uri="{FF2B5EF4-FFF2-40B4-BE49-F238E27FC236}">
                <a16:creationId xmlns:a16="http://schemas.microsoft.com/office/drawing/2014/main" id="{968A167A-2AA2-15A2-60F9-33E7EFAF0F19}"/>
              </a:ext>
            </a:extLst>
          </p:cNvPr>
          <p:cNvSpPr>
            <a:spLocks noGrp="1"/>
          </p:cNvSpPr>
          <p:nvPr>
            <p:ph idx="1"/>
          </p:nvPr>
        </p:nvSpPr>
        <p:spPr>
          <a:xfrm>
            <a:off x="315385" y="1402081"/>
            <a:ext cx="11320355" cy="1381760"/>
          </a:xfrm>
        </p:spPr>
        <p:txBody>
          <a:bodyPr/>
          <a:lstStyle/>
          <a:p>
            <a:r>
              <a:rPr lang="en-US" sz="2400" dirty="0"/>
              <a:t>Gabbard diagrams illustrate the altitudes of perigee and apogee vs orbital period</a:t>
            </a:r>
          </a:p>
          <a:p>
            <a:r>
              <a:rPr lang="en-US" sz="2400" dirty="0"/>
              <a:t>Suggests that the nature and the intensity of the NOAA-16 and NOAA-17 breakups were similar.  DMSP breakup diagrams also looked similar to those</a:t>
            </a:r>
            <a:endParaRPr lang="pt-BR" sz="2400" dirty="0"/>
          </a:p>
        </p:txBody>
      </p:sp>
      <p:sp>
        <p:nvSpPr>
          <p:cNvPr id="4" name="Slide Number Placeholder 3">
            <a:extLst>
              <a:ext uri="{FF2B5EF4-FFF2-40B4-BE49-F238E27FC236}">
                <a16:creationId xmlns:a16="http://schemas.microsoft.com/office/drawing/2014/main" id="{8EE00C3D-DE70-2803-C3E4-DCE1E174CF8B}"/>
              </a:ext>
            </a:extLst>
          </p:cNvPr>
          <p:cNvSpPr>
            <a:spLocks noGrp="1"/>
          </p:cNvSpPr>
          <p:nvPr>
            <p:ph type="sldNum" sz="quarter" idx="11"/>
          </p:nvPr>
        </p:nvSpPr>
        <p:spPr/>
        <p:txBody>
          <a:bodyPr/>
          <a:lstStyle/>
          <a:p>
            <a:pPr>
              <a:defRPr/>
            </a:pPr>
            <a:fld id="{8671A67E-FBE4-4EE7-828C-3E1E89AD3382}" type="slidenum">
              <a:rPr lang="en-US" smtClean="0"/>
              <a:pPr>
                <a:defRPr/>
              </a:pPr>
              <a:t>9</a:t>
            </a:fld>
            <a:endParaRPr lang="en-US"/>
          </a:p>
        </p:txBody>
      </p:sp>
      <p:pic>
        <p:nvPicPr>
          <p:cNvPr id="6" name="Picture 5">
            <a:extLst>
              <a:ext uri="{FF2B5EF4-FFF2-40B4-BE49-F238E27FC236}">
                <a16:creationId xmlns:a16="http://schemas.microsoft.com/office/drawing/2014/main" id="{FD644139-665A-5480-A4DD-528AB32D935E}"/>
              </a:ext>
            </a:extLst>
          </p:cNvPr>
          <p:cNvPicPr>
            <a:picLocks noChangeAspect="1"/>
          </p:cNvPicPr>
          <p:nvPr/>
        </p:nvPicPr>
        <p:blipFill>
          <a:blip r:embed="rId2"/>
          <a:stretch>
            <a:fillRect/>
          </a:stretch>
        </p:blipFill>
        <p:spPr>
          <a:xfrm>
            <a:off x="921750" y="2783840"/>
            <a:ext cx="4692093" cy="3421974"/>
          </a:xfrm>
          <a:prstGeom prst="rect">
            <a:avLst/>
          </a:prstGeom>
        </p:spPr>
      </p:pic>
      <p:pic>
        <p:nvPicPr>
          <p:cNvPr id="8" name="Picture 7">
            <a:extLst>
              <a:ext uri="{FF2B5EF4-FFF2-40B4-BE49-F238E27FC236}">
                <a16:creationId xmlns:a16="http://schemas.microsoft.com/office/drawing/2014/main" id="{93BC8477-21FF-7E9E-093D-F9A9393AE052}"/>
              </a:ext>
            </a:extLst>
          </p:cNvPr>
          <p:cNvPicPr>
            <a:picLocks noChangeAspect="1"/>
          </p:cNvPicPr>
          <p:nvPr/>
        </p:nvPicPr>
        <p:blipFill>
          <a:blip r:embed="rId3"/>
          <a:stretch>
            <a:fillRect/>
          </a:stretch>
        </p:blipFill>
        <p:spPr>
          <a:xfrm>
            <a:off x="6096000" y="2783307"/>
            <a:ext cx="4692092" cy="3424809"/>
          </a:xfrm>
          <a:prstGeom prst="rect">
            <a:avLst/>
          </a:prstGeom>
        </p:spPr>
      </p:pic>
    </p:spTree>
    <p:extLst>
      <p:ext uri="{BB962C8B-B14F-4D97-AF65-F5344CB8AC3E}">
        <p14:creationId xmlns:p14="http://schemas.microsoft.com/office/powerpoint/2010/main" val="17772515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BCC20-F12B-8C26-0536-AEAD7645E694}"/>
              </a:ext>
            </a:extLst>
          </p:cNvPr>
          <p:cNvSpPr>
            <a:spLocks noGrp="1"/>
          </p:cNvSpPr>
          <p:nvPr>
            <p:ph type="title"/>
          </p:nvPr>
        </p:nvSpPr>
        <p:spPr/>
        <p:txBody>
          <a:bodyPr/>
          <a:lstStyle/>
          <a:p>
            <a:r>
              <a:rPr lang="en-US" dirty="0"/>
              <a:t>Investigating the Likely Source of the Debris:</a:t>
            </a:r>
            <a:br>
              <a:rPr lang="en-US" dirty="0"/>
            </a:br>
            <a:r>
              <a:rPr lang="en-US" dirty="0"/>
              <a:t>        DMSP F13 History</a:t>
            </a:r>
          </a:p>
        </p:txBody>
      </p:sp>
      <p:sp>
        <p:nvSpPr>
          <p:cNvPr id="3" name="Content Placeholder 2">
            <a:extLst>
              <a:ext uri="{FF2B5EF4-FFF2-40B4-BE49-F238E27FC236}">
                <a16:creationId xmlns:a16="http://schemas.microsoft.com/office/drawing/2014/main" id="{968A167A-2AA2-15A2-60F9-33E7EFAF0F19}"/>
              </a:ext>
            </a:extLst>
          </p:cNvPr>
          <p:cNvSpPr>
            <a:spLocks noGrp="1"/>
          </p:cNvSpPr>
          <p:nvPr>
            <p:ph idx="1"/>
          </p:nvPr>
        </p:nvSpPr>
        <p:spPr>
          <a:xfrm>
            <a:off x="315386" y="1920240"/>
            <a:ext cx="11078634" cy="4013200"/>
          </a:xfrm>
        </p:spPr>
        <p:txBody>
          <a:bodyPr/>
          <a:lstStyle/>
          <a:p>
            <a:pPr>
              <a:spcAft>
                <a:spcPts val="1200"/>
              </a:spcAft>
            </a:pPr>
            <a:r>
              <a:rPr lang="en-US" dirty="0"/>
              <a:t>DMSP F13 broke up while the spacecraft was operational</a:t>
            </a:r>
          </a:p>
          <a:p>
            <a:pPr>
              <a:spcAft>
                <a:spcPts val="1200"/>
              </a:spcAft>
            </a:pPr>
            <a:r>
              <a:rPr lang="en-US" dirty="0"/>
              <a:t>The breakup is known from telemetry to have occurred simultaneously with a battery overcharge event</a:t>
            </a:r>
          </a:p>
          <a:p>
            <a:pPr>
              <a:spcAft>
                <a:spcPts val="1200"/>
              </a:spcAft>
            </a:pPr>
            <a:r>
              <a:rPr lang="en-US" dirty="0"/>
              <a:t>Observed debris size distribution and orbit distribution is nearly identical for all four breakup events</a:t>
            </a:r>
          </a:p>
          <a:p>
            <a:pPr>
              <a:spcAft>
                <a:spcPts val="1200"/>
              </a:spcAft>
            </a:pPr>
            <a:r>
              <a:rPr lang="en-US" dirty="0"/>
              <a:t>Therefore, battery rupture is believed to be the most likely intermediate cause of all four of the breakups</a:t>
            </a:r>
          </a:p>
          <a:p>
            <a:endParaRPr lang="pt-BR" dirty="0"/>
          </a:p>
        </p:txBody>
      </p:sp>
      <p:sp>
        <p:nvSpPr>
          <p:cNvPr id="4" name="Slide Number Placeholder 3">
            <a:extLst>
              <a:ext uri="{FF2B5EF4-FFF2-40B4-BE49-F238E27FC236}">
                <a16:creationId xmlns:a16="http://schemas.microsoft.com/office/drawing/2014/main" id="{8EE00C3D-DE70-2803-C3E4-DCE1E174CF8B}"/>
              </a:ext>
            </a:extLst>
          </p:cNvPr>
          <p:cNvSpPr>
            <a:spLocks noGrp="1"/>
          </p:cNvSpPr>
          <p:nvPr>
            <p:ph type="sldNum" sz="quarter" idx="11"/>
          </p:nvPr>
        </p:nvSpPr>
        <p:spPr/>
        <p:txBody>
          <a:bodyPr/>
          <a:lstStyle/>
          <a:p>
            <a:pPr>
              <a:defRPr/>
            </a:pPr>
            <a:fld id="{8671A67E-FBE4-4EE7-828C-3E1E89AD3382}" type="slidenum">
              <a:rPr lang="en-US" smtClean="0"/>
              <a:pPr>
                <a:defRPr/>
              </a:pPr>
              <a:t>10</a:t>
            </a:fld>
            <a:endParaRPr lang="en-US"/>
          </a:p>
        </p:txBody>
      </p:sp>
    </p:spTree>
    <p:extLst>
      <p:ext uri="{BB962C8B-B14F-4D97-AF65-F5344CB8AC3E}">
        <p14:creationId xmlns:p14="http://schemas.microsoft.com/office/powerpoint/2010/main" val="39992309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BCC20-F12B-8C26-0536-AEAD7645E694}"/>
              </a:ext>
            </a:extLst>
          </p:cNvPr>
          <p:cNvSpPr>
            <a:spLocks noGrp="1"/>
          </p:cNvSpPr>
          <p:nvPr>
            <p:ph type="title"/>
          </p:nvPr>
        </p:nvSpPr>
        <p:spPr/>
        <p:txBody>
          <a:bodyPr/>
          <a:lstStyle/>
          <a:p>
            <a:r>
              <a:rPr lang="en-US" dirty="0"/>
              <a:t>Investigating the Likely Source of the Debris:</a:t>
            </a:r>
            <a:br>
              <a:rPr lang="en-US" dirty="0"/>
            </a:br>
            <a:r>
              <a:rPr lang="en-US" dirty="0"/>
              <a:t>        Debris Area to Mass Ratio (AMR)</a:t>
            </a:r>
          </a:p>
        </p:txBody>
      </p:sp>
      <p:sp>
        <p:nvSpPr>
          <p:cNvPr id="3" name="Content Placeholder 2">
            <a:extLst>
              <a:ext uri="{FF2B5EF4-FFF2-40B4-BE49-F238E27FC236}">
                <a16:creationId xmlns:a16="http://schemas.microsoft.com/office/drawing/2014/main" id="{968A167A-2AA2-15A2-60F9-33E7EFAF0F19}"/>
              </a:ext>
            </a:extLst>
          </p:cNvPr>
          <p:cNvSpPr>
            <a:spLocks noGrp="1"/>
          </p:cNvSpPr>
          <p:nvPr>
            <p:ph idx="1"/>
          </p:nvPr>
        </p:nvSpPr>
        <p:spPr>
          <a:xfrm>
            <a:off x="315386" y="1381760"/>
            <a:ext cx="11078634" cy="2047240"/>
          </a:xfrm>
        </p:spPr>
        <p:txBody>
          <a:bodyPr/>
          <a:lstStyle/>
          <a:p>
            <a:r>
              <a:rPr lang="en-US" dirty="0"/>
              <a:t>Orbit decay history over days to weeks was used to imply an AMR for each tracked object: two peaks at ~0.3 and ~0.4 m</a:t>
            </a:r>
            <a:r>
              <a:rPr lang="en-US" baseline="30000" dirty="0"/>
              <a:t>2</a:t>
            </a:r>
            <a:r>
              <a:rPr lang="en-US" dirty="0"/>
              <a:t>/kg</a:t>
            </a:r>
          </a:p>
          <a:p>
            <a:r>
              <a:rPr lang="en-US" dirty="0"/>
              <a:t>Typical spacecraft components were examined for possible matches</a:t>
            </a:r>
          </a:p>
          <a:p>
            <a:r>
              <a:rPr lang="en-US" b="1" dirty="0"/>
              <a:t>Cd and Ni Battery Cell Plates match to the two peaks</a:t>
            </a:r>
          </a:p>
          <a:p>
            <a:endParaRPr lang="pt-BR" dirty="0"/>
          </a:p>
        </p:txBody>
      </p:sp>
      <p:sp>
        <p:nvSpPr>
          <p:cNvPr id="4" name="Slide Number Placeholder 3">
            <a:extLst>
              <a:ext uri="{FF2B5EF4-FFF2-40B4-BE49-F238E27FC236}">
                <a16:creationId xmlns:a16="http://schemas.microsoft.com/office/drawing/2014/main" id="{8EE00C3D-DE70-2803-C3E4-DCE1E174CF8B}"/>
              </a:ext>
            </a:extLst>
          </p:cNvPr>
          <p:cNvSpPr>
            <a:spLocks noGrp="1"/>
          </p:cNvSpPr>
          <p:nvPr>
            <p:ph type="sldNum" sz="quarter" idx="11"/>
          </p:nvPr>
        </p:nvSpPr>
        <p:spPr/>
        <p:txBody>
          <a:bodyPr/>
          <a:lstStyle/>
          <a:p>
            <a:pPr>
              <a:defRPr/>
            </a:pPr>
            <a:fld id="{8671A67E-FBE4-4EE7-828C-3E1E89AD3382}" type="slidenum">
              <a:rPr lang="en-US" smtClean="0"/>
              <a:pPr>
                <a:defRPr/>
              </a:pPr>
              <a:t>11</a:t>
            </a:fld>
            <a:endParaRPr lang="en-US"/>
          </a:p>
        </p:txBody>
      </p:sp>
      <p:pic>
        <p:nvPicPr>
          <p:cNvPr id="5" name="Picture 4">
            <a:extLst>
              <a:ext uri="{FF2B5EF4-FFF2-40B4-BE49-F238E27FC236}">
                <a16:creationId xmlns:a16="http://schemas.microsoft.com/office/drawing/2014/main" id="{F6F8C1D6-D1AD-1C31-12F6-E2B16F3D4247}"/>
              </a:ext>
            </a:extLst>
          </p:cNvPr>
          <p:cNvPicPr>
            <a:picLocks noChangeAspect="1"/>
          </p:cNvPicPr>
          <p:nvPr/>
        </p:nvPicPr>
        <p:blipFill>
          <a:blip r:embed="rId2"/>
          <a:stretch>
            <a:fillRect/>
          </a:stretch>
        </p:blipFill>
        <p:spPr>
          <a:xfrm>
            <a:off x="1003205" y="3064014"/>
            <a:ext cx="9634315" cy="3405950"/>
          </a:xfrm>
          <a:prstGeom prst="rect">
            <a:avLst/>
          </a:prstGeom>
        </p:spPr>
      </p:pic>
    </p:spTree>
    <p:extLst>
      <p:ext uri="{BB962C8B-B14F-4D97-AF65-F5344CB8AC3E}">
        <p14:creationId xmlns:p14="http://schemas.microsoft.com/office/powerpoint/2010/main" val="8421943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E8F4F-3D94-D6F6-C6C0-AC473C846195}"/>
              </a:ext>
            </a:extLst>
          </p:cNvPr>
          <p:cNvSpPr>
            <a:spLocks noGrp="1"/>
          </p:cNvSpPr>
          <p:nvPr>
            <p:ph type="title"/>
          </p:nvPr>
        </p:nvSpPr>
        <p:spPr/>
        <p:txBody>
          <a:bodyPr/>
          <a:lstStyle/>
          <a:p>
            <a:r>
              <a:rPr lang="en-US" dirty="0"/>
              <a:t>Investigating the Likely Initiating Event</a:t>
            </a:r>
          </a:p>
        </p:txBody>
      </p:sp>
      <p:sp>
        <p:nvSpPr>
          <p:cNvPr id="3" name="Content Placeholder 2">
            <a:extLst>
              <a:ext uri="{FF2B5EF4-FFF2-40B4-BE49-F238E27FC236}">
                <a16:creationId xmlns:a16="http://schemas.microsoft.com/office/drawing/2014/main" id="{A259573B-5CB6-EF73-6D65-E0377FC5AD67}"/>
              </a:ext>
            </a:extLst>
          </p:cNvPr>
          <p:cNvSpPr>
            <a:spLocks noGrp="1"/>
          </p:cNvSpPr>
          <p:nvPr>
            <p:ph idx="1"/>
          </p:nvPr>
        </p:nvSpPr>
        <p:spPr/>
        <p:txBody>
          <a:bodyPr/>
          <a:lstStyle/>
          <a:p>
            <a:r>
              <a:rPr lang="en-US" u="sng" dirty="0"/>
              <a:t>MMOD Strike Initiating a Breakup</a:t>
            </a:r>
          </a:p>
          <a:p>
            <a:pPr lvl="1"/>
            <a:r>
              <a:rPr lang="en-US" sz="2100" dirty="0"/>
              <a:t>No tracked object seen by the US Space Surveillance Network that approached NOAA-17</a:t>
            </a:r>
          </a:p>
          <a:p>
            <a:pPr lvl="1"/>
            <a:r>
              <a:rPr lang="en-US" dirty="0"/>
              <a:t> Probability of an OD strike by almost-trackable objects is about 1 in 10,000 per year per spacecraft: </a:t>
            </a:r>
            <a:r>
              <a:rPr lang="en-US" b="1" dirty="0">
                <a:solidFill>
                  <a:srgbClr val="C00000"/>
                </a:solidFill>
              </a:rPr>
              <a:t>extremely unlikely</a:t>
            </a:r>
            <a:r>
              <a:rPr lang="en-US" dirty="0"/>
              <a:t>, especially considering four such events</a:t>
            </a:r>
          </a:p>
          <a:p>
            <a:r>
              <a:rPr lang="en-US" u="sng" dirty="0"/>
              <a:t>MMOD Strike Liberating Star-37 Motor Slag</a:t>
            </a:r>
          </a:p>
          <a:p>
            <a:pPr lvl="1"/>
            <a:r>
              <a:rPr lang="en-US" dirty="0"/>
              <a:t>No cases reported from exhausted motors</a:t>
            </a:r>
          </a:p>
          <a:p>
            <a:pPr lvl="1"/>
            <a:r>
              <a:rPr lang="en-US" dirty="0"/>
              <a:t>Many such motors in orbit with no widespread debris: </a:t>
            </a:r>
            <a:r>
              <a:rPr lang="en-US" b="1" dirty="0">
                <a:solidFill>
                  <a:srgbClr val="C00000"/>
                </a:solidFill>
              </a:rPr>
              <a:t>extremely unlikely </a:t>
            </a:r>
          </a:p>
          <a:p>
            <a:r>
              <a:rPr lang="en-US" dirty="0"/>
              <a:t> </a:t>
            </a:r>
            <a:r>
              <a:rPr lang="en-US" u="sng" dirty="0"/>
              <a:t>Tank Rupture (Hydrazine Decomposition)</a:t>
            </a:r>
          </a:p>
          <a:p>
            <a:pPr lvl="1"/>
            <a:r>
              <a:rPr lang="en-US" dirty="0"/>
              <a:t>Few objects with AMR matching Ti tank wall (0.03 m</a:t>
            </a:r>
            <a:r>
              <a:rPr lang="en-US" baseline="30000" dirty="0"/>
              <a:t>2</a:t>
            </a:r>
            <a:r>
              <a:rPr lang="en-US" dirty="0"/>
              <a:t>/kg vs. ~0.3 m</a:t>
            </a:r>
            <a:r>
              <a:rPr lang="en-US" baseline="30000" dirty="0"/>
              <a:t>2</a:t>
            </a:r>
            <a:r>
              <a:rPr lang="en-US" dirty="0"/>
              <a:t>/kg observed)</a:t>
            </a:r>
          </a:p>
          <a:p>
            <a:pPr lvl="1"/>
            <a:r>
              <a:rPr lang="en-US" dirty="0"/>
              <a:t>Tank rupture is considered highly unlikely as an initiating event, but proximity to the batteries and presence of isolated hydrazine means it </a:t>
            </a:r>
            <a:r>
              <a:rPr lang="en-US" b="1" dirty="0">
                <a:solidFill>
                  <a:srgbClr val="00B050"/>
                </a:solidFill>
              </a:rPr>
              <a:t>can’t be completely ruled out</a:t>
            </a:r>
          </a:p>
        </p:txBody>
      </p:sp>
      <p:sp>
        <p:nvSpPr>
          <p:cNvPr id="4" name="Slide Number Placeholder 3">
            <a:extLst>
              <a:ext uri="{FF2B5EF4-FFF2-40B4-BE49-F238E27FC236}">
                <a16:creationId xmlns:a16="http://schemas.microsoft.com/office/drawing/2014/main" id="{A774CEBC-19D2-EF08-6A6E-1C204DF9104E}"/>
              </a:ext>
            </a:extLst>
          </p:cNvPr>
          <p:cNvSpPr>
            <a:spLocks noGrp="1"/>
          </p:cNvSpPr>
          <p:nvPr>
            <p:ph type="sldNum" sz="quarter" idx="11"/>
          </p:nvPr>
        </p:nvSpPr>
        <p:spPr/>
        <p:txBody>
          <a:bodyPr/>
          <a:lstStyle/>
          <a:p>
            <a:pPr>
              <a:defRPr/>
            </a:pPr>
            <a:fld id="{8671A67E-FBE4-4EE7-828C-3E1E89AD3382}" type="slidenum">
              <a:rPr lang="en-US" smtClean="0"/>
              <a:pPr>
                <a:defRPr/>
              </a:pPr>
              <a:t>12</a:t>
            </a:fld>
            <a:endParaRPr lang="en-US"/>
          </a:p>
        </p:txBody>
      </p:sp>
    </p:spTree>
    <p:extLst>
      <p:ext uri="{BB962C8B-B14F-4D97-AF65-F5344CB8AC3E}">
        <p14:creationId xmlns:p14="http://schemas.microsoft.com/office/powerpoint/2010/main" val="37365371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E8F4F-3D94-D6F6-C6C0-AC473C846195}"/>
              </a:ext>
            </a:extLst>
          </p:cNvPr>
          <p:cNvSpPr>
            <a:spLocks noGrp="1"/>
          </p:cNvSpPr>
          <p:nvPr>
            <p:ph type="title"/>
          </p:nvPr>
        </p:nvSpPr>
        <p:spPr/>
        <p:txBody>
          <a:bodyPr/>
          <a:lstStyle/>
          <a:p>
            <a:r>
              <a:rPr lang="en-US" dirty="0"/>
              <a:t>Investigating the Likely Initiating Event</a:t>
            </a:r>
          </a:p>
        </p:txBody>
      </p:sp>
      <p:sp>
        <p:nvSpPr>
          <p:cNvPr id="3" name="Content Placeholder 2">
            <a:extLst>
              <a:ext uri="{FF2B5EF4-FFF2-40B4-BE49-F238E27FC236}">
                <a16:creationId xmlns:a16="http://schemas.microsoft.com/office/drawing/2014/main" id="{A259573B-5CB6-EF73-6D65-E0377FC5AD67}"/>
              </a:ext>
            </a:extLst>
          </p:cNvPr>
          <p:cNvSpPr>
            <a:spLocks noGrp="1"/>
          </p:cNvSpPr>
          <p:nvPr>
            <p:ph idx="1"/>
          </p:nvPr>
        </p:nvSpPr>
        <p:spPr>
          <a:xfrm>
            <a:off x="315385" y="1483360"/>
            <a:ext cx="11557001" cy="4639631"/>
          </a:xfrm>
        </p:spPr>
        <p:txBody>
          <a:bodyPr/>
          <a:lstStyle/>
          <a:p>
            <a:r>
              <a:rPr lang="en-US" u="sng" dirty="0"/>
              <a:t>Battery Rupture (Overcharge)</a:t>
            </a:r>
          </a:p>
          <a:p>
            <a:pPr lvl="1"/>
            <a:r>
              <a:rPr lang="en-US" dirty="0"/>
              <a:t>NOAA-17 is known to have been passivated at decommissioning</a:t>
            </a:r>
          </a:p>
          <a:p>
            <a:pPr lvl="1"/>
            <a:r>
              <a:rPr lang="en-US" dirty="0"/>
              <a:t>One battery still connected to the discharge path, but disconnected from the charge path</a:t>
            </a:r>
          </a:p>
          <a:p>
            <a:pPr lvl="1"/>
            <a:r>
              <a:rPr lang="en-US" dirty="0"/>
              <a:t>Reconnection to a power input needed for overcharge to occur: </a:t>
            </a:r>
            <a:r>
              <a:rPr lang="en-US" b="1" dirty="0"/>
              <a:t>two possibilities</a:t>
            </a:r>
          </a:p>
          <a:p>
            <a:pPr lvl="1"/>
            <a:r>
              <a:rPr lang="en-US" b="1" dirty="0"/>
              <a:t>Direct Short Circuit Developed Over Time</a:t>
            </a:r>
          </a:p>
          <a:p>
            <a:pPr lvl="2"/>
            <a:r>
              <a:rPr lang="en-US" sz="2000" dirty="0"/>
              <a:t>Metal whiskers could grow to create a temporary switch signal, or a high power plasma: </a:t>
            </a:r>
            <a:r>
              <a:rPr lang="en-US" sz="2000" b="1" dirty="0">
                <a:solidFill>
                  <a:srgbClr val="00B050"/>
                </a:solidFill>
              </a:rPr>
              <a:t>unlikely</a:t>
            </a:r>
          </a:p>
          <a:p>
            <a:pPr lvl="2"/>
            <a:r>
              <a:rPr lang="en-US" sz="2000" dirty="0"/>
              <a:t>Insulation could rub through to short power to the battery or to the chassis: </a:t>
            </a:r>
            <a:r>
              <a:rPr lang="en-US" sz="2000" b="1" dirty="0">
                <a:solidFill>
                  <a:srgbClr val="00B050"/>
                </a:solidFill>
              </a:rPr>
              <a:t>unlikely</a:t>
            </a:r>
          </a:p>
          <a:p>
            <a:pPr lvl="1"/>
            <a:r>
              <a:rPr lang="en-US" b="1" dirty="0"/>
              <a:t>Reconnection of the Charge Path</a:t>
            </a:r>
          </a:p>
          <a:p>
            <a:pPr lvl="2"/>
            <a:r>
              <a:rPr lang="en-US" sz="2000" dirty="0"/>
              <a:t>Erroneous command sent after decommissioning: numerous levels of safeguards: </a:t>
            </a:r>
            <a:r>
              <a:rPr lang="en-US" sz="2000" b="1" dirty="0">
                <a:solidFill>
                  <a:srgbClr val="C00000"/>
                </a:solidFill>
              </a:rPr>
              <a:t>very unlikely</a:t>
            </a:r>
          </a:p>
          <a:p>
            <a:pPr lvl="2"/>
            <a:r>
              <a:rPr lang="en-US" sz="2000" dirty="0"/>
              <a:t>Intentional interference by a bad actor: numerous levels of security safeguards: </a:t>
            </a:r>
            <a:r>
              <a:rPr lang="en-US" sz="2000" b="1" dirty="0">
                <a:solidFill>
                  <a:srgbClr val="C00000"/>
                </a:solidFill>
              </a:rPr>
              <a:t>highly unlikely</a:t>
            </a:r>
          </a:p>
          <a:p>
            <a:pPr lvl="2"/>
            <a:endParaRPr lang="en-US" dirty="0"/>
          </a:p>
        </p:txBody>
      </p:sp>
      <p:sp>
        <p:nvSpPr>
          <p:cNvPr id="4" name="Slide Number Placeholder 3">
            <a:extLst>
              <a:ext uri="{FF2B5EF4-FFF2-40B4-BE49-F238E27FC236}">
                <a16:creationId xmlns:a16="http://schemas.microsoft.com/office/drawing/2014/main" id="{A774CEBC-19D2-EF08-6A6E-1C204DF9104E}"/>
              </a:ext>
            </a:extLst>
          </p:cNvPr>
          <p:cNvSpPr>
            <a:spLocks noGrp="1"/>
          </p:cNvSpPr>
          <p:nvPr>
            <p:ph type="sldNum" sz="quarter" idx="11"/>
          </p:nvPr>
        </p:nvSpPr>
        <p:spPr/>
        <p:txBody>
          <a:bodyPr/>
          <a:lstStyle/>
          <a:p>
            <a:pPr>
              <a:defRPr/>
            </a:pPr>
            <a:fld id="{8671A67E-FBE4-4EE7-828C-3E1E89AD3382}" type="slidenum">
              <a:rPr lang="en-US" smtClean="0"/>
              <a:pPr>
                <a:defRPr/>
              </a:pPr>
              <a:t>13</a:t>
            </a:fld>
            <a:endParaRPr lang="en-US"/>
          </a:p>
        </p:txBody>
      </p:sp>
    </p:spTree>
    <p:extLst>
      <p:ext uri="{BB962C8B-B14F-4D97-AF65-F5344CB8AC3E}">
        <p14:creationId xmlns:p14="http://schemas.microsoft.com/office/powerpoint/2010/main" val="30320865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669C6-0AEA-A78C-7F04-207CCBBA7E02}"/>
              </a:ext>
            </a:extLst>
          </p:cNvPr>
          <p:cNvSpPr>
            <a:spLocks noGrp="1"/>
          </p:cNvSpPr>
          <p:nvPr>
            <p:ph type="title"/>
          </p:nvPr>
        </p:nvSpPr>
        <p:spPr/>
        <p:txBody>
          <a:bodyPr/>
          <a:lstStyle/>
          <a:p>
            <a:r>
              <a:rPr lang="en-US" dirty="0"/>
              <a:t>Findings</a:t>
            </a:r>
          </a:p>
        </p:txBody>
      </p:sp>
      <p:sp>
        <p:nvSpPr>
          <p:cNvPr id="3" name="Content Placeholder 2">
            <a:extLst>
              <a:ext uri="{FF2B5EF4-FFF2-40B4-BE49-F238E27FC236}">
                <a16:creationId xmlns:a16="http://schemas.microsoft.com/office/drawing/2014/main" id="{EE8085F4-4C6A-3ECA-133E-7B95786AC39A}"/>
              </a:ext>
            </a:extLst>
          </p:cNvPr>
          <p:cNvSpPr>
            <a:spLocks noGrp="1"/>
          </p:cNvSpPr>
          <p:nvPr>
            <p:ph idx="1"/>
          </p:nvPr>
        </p:nvSpPr>
        <p:spPr>
          <a:xfrm>
            <a:off x="315384" y="1319218"/>
            <a:ext cx="11438467" cy="550223"/>
          </a:xfrm>
        </p:spPr>
        <p:txBody>
          <a:bodyPr/>
          <a:lstStyle/>
          <a:p>
            <a:r>
              <a:rPr lang="en-US" dirty="0"/>
              <a:t>No clear ‘smoking gun’, but several unlikely but potential initiating events</a:t>
            </a:r>
          </a:p>
        </p:txBody>
      </p:sp>
      <p:sp>
        <p:nvSpPr>
          <p:cNvPr id="4" name="Slide Number Placeholder 3">
            <a:extLst>
              <a:ext uri="{FF2B5EF4-FFF2-40B4-BE49-F238E27FC236}">
                <a16:creationId xmlns:a16="http://schemas.microsoft.com/office/drawing/2014/main" id="{E0CB1C7C-0953-A01A-52A6-E70B8FE2B40B}"/>
              </a:ext>
            </a:extLst>
          </p:cNvPr>
          <p:cNvSpPr>
            <a:spLocks noGrp="1"/>
          </p:cNvSpPr>
          <p:nvPr>
            <p:ph type="sldNum" sz="quarter" idx="11"/>
          </p:nvPr>
        </p:nvSpPr>
        <p:spPr/>
        <p:txBody>
          <a:bodyPr/>
          <a:lstStyle/>
          <a:p>
            <a:pPr>
              <a:defRPr/>
            </a:pPr>
            <a:fld id="{8671A67E-FBE4-4EE7-828C-3E1E89AD3382}" type="slidenum">
              <a:rPr lang="en-US" smtClean="0"/>
              <a:pPr>
                <a:defRPr/>
              </a:pPr>
              <a:t>14</a:t>
            </a:fld>
            <a:endParaRPr lang="en-US"/>
          </a:p>
        </p:txBody>
      </p:sp>
      <p:pic>
        <p:nvPicPr>
          <p:cNvPr id="5" name="Picture 4">
            <a:extLst>
              <a:ext uri="{FF2B5EF4-FFF2-40B4-BE49-F238E27FC236}">
                <a16:creationId xmlns:a16="http://schemas.microsoft.com/office/drawing/2014/main" id="{31FF6EE4-A565-573C-1C6F-543A8C216813}"/>
              </a:ext>
            </a:extLst>
          </p:cNvPr>
          <p:cNvPicPr>
            <a:picLocks noChangeAspect="1"/>
          </p:cNvPicPr>
          <p:nvPr/>
        </p:nvPicPr>
        <p:blipFill>
          <a:blip r:embed="rId2"/>
          <a:stretch>
            <a:fillRect/>
          </a:stretch>
        </p:blipFill>
        <p:spPr>
          <a:xfrm>
            <a:off x="1258075" y="1690620"/>
            <a:ext cx="9064485" cy="4692323"/>
          </a:xfrm>
          <a:prstGeom prst="rect">
            <a:avLst/>
          </a:prstGeom>
        </p:spPr>
      </p:pic>
      <p:sp>
        <p:nvSpPr>
          <p:cNvPr id="6" name="Rectangle 5">
            <a:extLst>
              <a:ext uri="{FF2B5EF4-FFF2-40B4-BE49-F238E27FC236}">
                <a16:creationId xmlns:a16="http://schemas.microsoft.com/office/drawing/2014/main" id="{9C552B92-5A2B-4D87-5A5C-C89AD64AC7D5}"/>
              </a:ext>
            </a:extLst>
          </p:cNvPr>
          <p:cNvSpPr/>
          <p:nvPr/>
        </p:nvSpPr>
        <p:spPr bwMode="auto">
          <a:xfrm>
            <a:off x="7670800" y="4389120"/>
            <a:ext cx="2275840" cy="355600"/>
          </a:xfrm>
          <a:prstGeom prst="rect">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11" charset="0"/>
              <a:ea typeface="ＭＳ Ｐゴシック" pitchFamily="-111" charset="-128"/>
              <a:cs typeface="ＭＳ Ｐゴシック" pitchFamily="-111" charset="-128"/>
            </a:endParaRPr>
          </a:p>
        </p:txBody>
      </p:sp>
      <p:sp>
        <p:nvSpPr>
          <p:cNvPr id="7" name="Rectangle 6">
            <a:extLst>
              <a:ext uri="{FF2B5EF4-FFF2-40B4-BE49-F238E27FC236}">
                <a16:creationId xmlns:a16="http://schemas.microsoft.com/office/drawing/2014/main" id="{C6A8D9CF-6298-A935-34BF-D4DA0EC8AC45}"/>
              </a:ext>
            </a:extLst>
          </p:cNvPr>
          <p:cNvSpPr/>
          <p:nvPr/>
        </p:nvSpPr>
        <p:spPr bwMode="auto">
          <a:xfrm>
            <a:off x="8434545" y="2641600"/>
            <a:ext cx="152400" cy="21336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11" charset="0"/>
              <a:ea typeface="ＭＳ Ｐゴシック" pitchFamily="-111" charset="-128"/>
              <a:cs typeface="ＭＳ Ｐゴシック" pitchFamily="-111" charset="-128"/>
            </a:endParaRPr>
          </a:p>
        </p:txBody>
      </p:sp>
    </p:spTree>
    <p:extLst>
      <p:ext uri="{BB962C8B-B14F-4D97-AF65-F5344CB8AC3E}">
        <p14:creationId xmlns:p14="http://schemas.microsoft.com/office/powerpoint/2010/main" val="18510590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D6A14-7283-E707-A091-D61D383D554A}"/>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AD3CC767-F262-3C27-3A73-59CE208C1B1B}"/>
              </a:ext>
            </a:extLst>
          </p:cNvPr>
          <p:cNvSpPr>
            <a:spLocks noGrp="1"/>
          </p:cNvSpPr>
          <p:nvPr>
            <p:ph idx="1"/>
          </p:nvPr>
        </p:nvSpPr>
        <p:spPr/>
        <p:txBody>
          <a:bodyPr/>
          <a:lstStyle/>
          <a:p>
            <a:r>
              <a:rPr lang="en-US" dirty="0"/>
              <a:t>NOAA-17 breakup event was found to be very similar to 3 previous events</a:t>
            </a:r>
          </a:p>
          <a:p>
            <a:r>
              <a:rPr lang="en-US" dirty="0"/>
              <a:t>The four events likely shared the same debris source: a battery cell rupture</a:t>
            </a:r>
          </a:p>
          <a:p>
            <a:r>
              <a:rPr lang="en-US" dirty="0"/>
              <a:t>No clear root cause for the breakups was identified that can be supported by the available evidence</a:t>
            </a:r>
          </a:p>
          <a:p>
            <a:r>
              <a:rPr lang="en-US" dirty="0"/>
              <a:t>Based on the investigation, it appears all 25 of the spacecraft of related designs remain at risk of future breakups for decades to come, even if they were or will be appropriately decommissioned</a:t>
            </a:r>
          </a:p>
          <a:p>
            <a:r>
              <a:rPr lang="en-US" dirty="0"/>
              <a:t>Recommendations have been provided for improved passivation, and </a:t>
            </a:r>
            <a:br>
              <a:rPr lang="en-US" dirty="0"/>
            </a:br>
            <a:r>
              <a:rPr lang="en-US" dirty="0"/>
              <a:t>to further the investigation</a:t>
            </a:r>
          </a:p>
        </p:txBody>
      </p:sp>
      <p:sp>
        <p:nvSpPr>
          <p:cNvPr id="4" name="Slide Number Placeholder 3">
            <a:extLst>
              <a:ext uri="{FF2B5EF4-FFF2-40B4-BE49-F238E27FC236}">
                <a16:creationId xmlns:a16="http://schemas.microsoft.com/office/drawing/2014/main" id="{C8DFC947-01E3-36CA-B640-70409B639138}"/>
              </a:ext>
            </a:extLst>
          </p:cNvPr>
          <p:cNvSpPr>
            <a:spLocks noGrp="1"/>
          </p:cNvSpPr>
          <p:nvPr>
            <p:ph type="sldNum" sz="quarter" idx="11"/>
          </p:nvPr>
        </p:nvSpPr>
        <p:spPr/>
        <p:txBody>
          <a:bodyPr/>
          <a:lstStyle/>
          <a:p>
            <a:pPr>
              <a:defRPr/>
            </a:pPr>
            <a:fld id="{8671A67E-FBE4-4EE7-828C-3E1E89AD3382}" type="slidenum">
              <a:rPr lang="en-US" smtClean="0"/>
              <a:pPr>
                <a:defRPr/>
              </a:pPr>
              <a:t>15</a:t>
            </a:fld>
            <a:endParaRPr lang="en-US"/>
          </a:p>
        </p:txBody>
      </p:sp>
    </p:spTree>
    <p:extLst>
      <p:ext uri="{BB962C8B-B14F-4D97-AF65-F5344CB8AC3E}">
        <p14:creationId xmlns:p14="http://schemas.microsoft.com/office/powerpoint/2010/main" val="29780535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313637C-2187-E768-1468-CCC1EEA3179A}"/>
              </a:ext>
            </a:extLst>
          </p:cNvPr>
          <p:cNvSpPr>
            <a:spLocks noGrp="1"/>
          </p:cNvSpPr>
          <p:nvPr>
            <p:ph type="title"/>
          </p:nvPr>
        </p:nvSpPr>
        <p:spPr>
          <a:xfrm>
            <a:off x="4277521" y="3217994"/>
            <a:ext cx="3636963" cy="650292"/>
          </a:xfrm>
        </p:spPr>
        <p:txBody>
          <a:bodyPr/>
          <a:lstStyle/>
          <a:p>
            <a:r>
              <a:rPr lang="en-US" dirty="0"/>
              <a:t>Questions ?</a:t>
            </a:r>
          </a:p>
        </p:txBody>
      </p:sp>
      <p:sp>
        <p:nvSpPr>
          <p:cNvPr id="5" name="Slide Number Placeholder 4">
            <a:extLst>
              <a:ext uri="{FF2B5EF4-FFF2-40B4-BE49-F238E27FC236}">
                <a16:creationId xmlns:a16="http://schemas.microsoft.com/office/drawing/2014/main" id="{29E2D35B-EA68-DD45-A3C6-B8B2FA6D7452}"/>
              </a:ext>
            </a:extLst>
          </p:cNvPr>
          <p:cNvSpPr>
            <a:spLocks noGrp="1"/>
          </p:cNvSpPr>
          <p:nvPr>
            <p:ph type="sldNum" sz="quarter" idx="10"/>
          </p:nvPr>
        </p:nvSpPr>
        <p:spPr/>
        <p:txBody>
          <a:bodyPr/>
          <a:lstStyle/>
          <a:p>
            <a:pPr>
              <a:defRPr/>
            </a:pPr>
            <a:fld id="{8671A67E-FBE4-4EE7-828C-3E1E89AD3382}" type="slidenum">
              <a:rPr lang="en-US" smtClean="0"/>
              <a:pPr>
                <a:defRPr/>
              </a:pPr>
              <a:t>16</a:t>
            </a:fld>
            <a:endParaRPr lang="en-US"/>
          </a:p>
        </p:txBody>
      </p:sp>
    </p:spTree>
    <p:extLst>
      <p:ext uri="{BB962C8B-B14F-4D97-AF65-F5344CB8AC3E}">
        <p14:creationId xmlns:p14="http://schemas.microsoft.com/office/powerpoint/2010/main" val="30569235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16386" name="Picture 4" descr="NASA &quot;meatball&quot; logo."/>
          <p:cNvPicPr>
            <a:picLocks noChangeAspect="1" noChangeArrowheads="1"/>
          </p:cNvPicPr>
          <p:nvPr/>
        </p:nvPicPr>
        <p:blipFill>
          <a:blip r:embed="rId3"/>
          <a:srcRect/>
          <a:stretch>
            <a:fillRect/>
          </a:stretch>
        </p:blipFill>
        <p:spPr bwMode="auto">
          <a:xfrm>
            <a:off x="5338763" y="2640016"/>
            <a:ext cx="1731962" cy="1411287"/>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11" charset="0"/>
            <a:ea typeface="ＭＳ Ｐゴシック" pitchFamily="-111" charset="-128"/>
            <a:cs typeface="ＭＳ Ｐゴシック" pitchFamily="-11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11" charset="0"/>
            <a:ea typeface="ＭＳ Ｐゴシック" pitchFamily="-111" charset="-128"/>
            <a:cs typeface="ＭＳ Ｐゴシック" pitchFamily="-11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20131</TotalTime>
  <Words>991</Words>
  <Application>Microsoft Office PowerPoint</Application>
  <PresentationFormat>Widescreen</PresentationFormat>
  <Paragraphs>132</Paragraphs>
  <Slides>17</Slides>
  <Notes>3</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17</vt:i4>
      </vt:variant>
    </vt:vector>
  </HeadingPairs>
  <TitlesOfParts>
    <vt:vector size="19" baseType="lpstr">
      <vt:lpstr>Arial</vt:lpstr>
      <vt:lpstr>Blank Presentation</vt:lpstr>
      <vt:lpstr>NOAA-17 Breakup  Engineering Investigation</vt:lpstr>
      <vt:lpstr>Agenda</vt:lpstr>
      <vt:lpstr>Introduction</vt:lpstr>
      <vt:lpstr>NOAA-17 Overview</vt:lpstr>
      <vt:lpstr>Fleet History</vt:lpstr>
      <vt:lpstr>Investigation</vt:lpstr>
      <vt:lpstr>Fault Tree</vt:lpstr>
      <vt:lpstr>Investigating the Likely Source of the Debris:         Debris Size Distribution</vt:lpstr>
      <vt:lpstr>Investigating the Likely Source of the Debris:         Debris Distribution in Orbit</vt:lpstr>
      <vt:lpstr>Investigating the Likely Source of the Debris:         DMSP F13 History</vt:lpstr>
      <vt:lpstr>Investigating the Likely Source of the Debris:         Debris Area to Mass Ratio (AMR)</vt:lpstr>
      <vt:lpstr>Investigating the Likely Initiating Event</vt:lpstr>
      <vt:lpstr>Investigating the Likely Initiating Event</vt:lpstr>
      <vt:lpstr>Findings</vt:lpstr>
      <vt:lpstr>Summary</vt:lpstr>
      <vt:lpstr>Questions ?</vt:lpstr>
      <vt:lpstr>PowerPoint Presentation</vt:lpstr>
    </vt:vector>
  </TitlesOfParts>
  <Company>LMIT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NASA ODIN</dc:creator>
  <cp:lastModifiedBy>Scott Hull</cp:lastModifiedBy>
  <cp:revision>1520</cp:revision>
  <cp:lastPrinted>2008-09-17T19:25:12Z</cp:lastPrinted>
  <dcterms:created xsi:type="dcterms:W3CDTF">2010-10-05T15:22:41Z</dcterms:created>
  <dcterms:modified xsi:type="dcterms:W3CDTF">2023-11-08T19:32:15Z</dcterms:modified>
</cp:coreProperties>
</file>