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690" r:id="rId2"/>
  </p:sldMasterIdLst>
  <p:notesMasterIdLst>
    <p:notesMasterId r:id="rId31"/>
  </p:notesMasterIdLst>
  <p:handoutMasterIdLst>
    <p:handoutMasterId r:id="rId32"/>
  </p:handoutMasterIdLst>
  <p:sldIdLst>
    <p:sldId id="256" r:id="rId3"/>
    <p:sldId id="317" r:id="rId4"/>
    <p:sldId id="259" r:id="rId5"/>
    <p:sldId id="288" r:id="rId6"/>
    <p:sldId id="290" r:id="rId7"/>
    <p:sldId id="314" r:id="rId8"/>
    <p:sldId id="313" r:id="rId9"/>
    <p:sldId id="258" r:id="rId10"/>
    <p:sldId id="284" r:id="rId11"/>
    <p:sldId id="316" r:id="rId12"/>
    <p:sldId id="436" r:id="rId13"/>
    <p:sldId id="440" r:id="rId14"/>
    <p:sldId id="441" r:id="rId15"/>
    <p:sldId id="439" r:id="rId16"/>
    <p:sldId id="315" r:id="rId17"/>
    <p:sldId id="312" r:id="rId18"/>
    <p:sldId id="274" r:id="rId19"/>
    <p:sldId id="273" r:id="rId20"/>
    <p:sldId id="279" r:id="rId21"/>
    <p:sldId id="280" r:id="rId22"/>
    <p:sldId id="264" r:id="rId23"/>
    <p:sldId id="275" r:id="rId24"/>
    <p:sldId id="306" r:id="rId25"/>
    <p:sldId id="311" r:id="rId26"/>
    <p:sldId id="278" r:id="rId27"/>
    <p:sldId id="277" r:id="rId28"/>
    <p:sldId id="308" r:id="rId29"/>
    <p:sldId id="310" r:id="rId30"/>
  </p:sldIdLst>
  <p:sldSz cx="12192000" cy="6858000"/>
  <p:notesSz cx="9296400" cy="688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5A40679-3E07-4F01-A9EA-93EE53CB4973}">
          <p14:sldIdLst>
            <p14:sldId id="256"/>
            <p14:sldId id="317"/>
            <p14:sldId id="259"/>
            <p14:sldId id="288"/>
            <p14:sldId id="290"/>
            <p14:sldId id="314"/>
            <p14:sldId id="313"/>
            <p14:sldId id="258"/>
            <p14:sldId id="284"/>
            <p14:sldId id="316"/>
            <p14:sldId id="436"/>
            <p14:sldId id="440"/>
            <p14:sldId id="441"/>
            <p14:sldId id="439"/>
            <p14:sldId id="315"/>
            <p14:sldId id="312"/>
            <p14:sldId id="274"/>
            <p14:sldId id="273"/>
            <p14:sldId id="279"/>
            <p14:sldId id="280"/>
            <p14:sldId id="264"/>
            <p14:sldId id="275"/>
            <p14:sldId id="306"/>
          </p14:sldIdLst>
        </p14:section>
        <p14:section name="Backup Slides" id="{5B529418-554F-439B-BEDD-CB73FC5CD68D}">
          <p14:sldIdLst>
            <p14:sldId id="311"/>
            <p14:sldId id="278"/>
            <p14:sldId id="277"/>
            <p14:sldId id="308"/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ne, Tyler S. (JSC-ER511)[University Space Research Association]" initials="LTS(SRA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D6FF"/>
    <a:srgbClr val="9A7500"/>
    <a:srgbClr val="00FF00"/>
    <a:srgbClr val="00602B"/>
    <a:srgbClr val="E8E8E8"/>
    <a:srgbClr val="E9FF19"/>
    <a:srgbClr val="5B9BD5"/>
    <a:srgbClr val="85FF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46" autoAdjust="0"/>
    <p:restoredTop sz="81710" autoAdjust="0"/>
  </p:normalViewPr>
  <p:slideViewPr>
    <p:cSldViewPr>
      <p:cViewPr varScale="1">
        <p:scale>
          <a:sx n="90" d="100"/>
          <a:sy n="90" d="100"/>
        </p:scale>
        <p:origin x="125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810" y="0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10/12/22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536528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810" y="6536528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D618031-56FE-4175-B380-10223BF805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69022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10" y="0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r>
              <a:rPr lang="en-US"/>
              <a:t>10/12/22</a:t>
            </a:r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515938"/>
            <a:ext cx="4587875" cy="2581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1" y="3268861"/>
            <a:ext cx="7437119" cy="3096816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536528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10" y="6536528"/>
            <a:ext cx="4028440" cy="344091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4C0F889-3583-452D-B638-4223D12D53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2705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Monitor set at 8-hr TLV-TWA of 25 micro gram/m3 environmental assessment ruled we can go to 75 microgram/m3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10/12/22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F889-3583-452D-B638-4223D12D53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996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Standards met: SAE J575 Section 4.5 - Dust testing on automobile lights.</a:t>
            </a:r>
          </a:p>
          <a:p>
            <a:r>
              <a:rPr lang="en-US" dirty="0"/>
              <a:t>DIN 40050, Part 9, IP Codes 5K and 6K, vertical dust flow</a:t>
            </a:r>
          </a:p>
          <a:p>
            <a:r>
              <a:rPr lang="en-US" dirty="0"/>
              <a:t>ISO 20653 (2006-08-15), Section 8.3.1 - Requirements and tests for degrees of protection against foreign objects and access.</a:t>
            </a:r>
          </a:p>
          <a:p>
            <a:r>
              <a:rPr lang="en-US" dirty="0"/>
              <a:t>IEC 529, IP Codes 5 &amp; 6, vertical dust flow (without under-pressure) - Dust testing for ingress into automobile lights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10/12/22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F889-3583-452D-B638-4223D12D537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2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10/12/22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F889-3583-452D-B638-4223D12D53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817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Notes: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Drill Tube holds ~424 </a:t>
            </a:r>
            <a:r>
              <a:rPr lang="en-US" dirty="0" err="1"/>
              <a:t>lb</a:t>
            </a:r>
            <a:r>
              <a:rPr lang="en-US" dirty="0"/>
              <a:t> (192 kg) of simulant for a combined weight of ~1050 </a:t>
            </a:r>
            <a:r>
              <a:rPr lang="en-US" dirty="0" err="1"/>
              <a:t>lb</a:t>
            </a:r>
            <a:r>
              <a:rPr lang="en-US" dirty="0"/>
              <a:t> (476 kg)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Calculated using a compacted density with 5% water by weight of .061 </a:t>
            </a:r>
            <a:r>
              <a:rPr lang="en-US" dirty="0" err="1"/>
              <a:t>lbm</a:t>
            </a:r>
            <a:r>
              <a:rPr lang="en-US" dirty="0"/>
              <a:t>/in3 – (1.7 g/cc) as target density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0F889-3583-452D-B638-4223D12D53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11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err="1"/>
              <a:t>Atm</a:t>
            </a:r>
            <a:r>
              <a:rPr lang="en-US" dirty="0"/>
              <a:t> to 100 </a:t>
            </a:r>
            <a:r>
              <a:rPr lang="en-US" dirty="0" err="1"/>
              <a:t>Torr</a:t>
            </a:r>
            <a:r>
              <a:rPr lang="en-US" dirty="0"/>
              <a:t>:</a:t>
            </a:r>
            <a:r>
              <a:rPr lang="en-US" baseline="0" dirty="0"/>
              <a:t> average maybe around 5 </a:t>
            </a:r>
            <a:r>
              <a:rPr lang="en-US" baseline="0" dirty="0" err="1"/>
              <a:t>torr</a:t>
            </a:r>
            <a:r>
              <a:rPr lang="en-US" baseline="0" dirty="0"/>
              <a:t>/min in the higher end and more like 1 or 2 </a:t>
            </a:r>
            <a:r>
              <a:rPr lang="en-US" baseline="0" dirty="0" err="1"/>
              <a:t>Torr</a:t>
            </a:r>
            <a:r>
              <a:rPr lang="en-US" baseline="0" dirty="0"/>
              <a:t>/min by the time you get to 100 </a:t>
            </a:r>
            <a:r>
              <a:rPr lang="en-US" baseline="0" dirty="0" err="1"/>
              <a:t>Torr</a:t>
            </a:r>
            <a:r>
              <a:rPr lang="en-US" baseline="0" dirty="0"/>
              <a:t>. </a:t>
            </a:r>
            <a:r>
              <a:rPr lang="en-US" dirty="0"/>
              <a:t>in the 1 to 10 </a:t>
            </a:r>
            <a:r>
              <a:rPr lang="en-US" dirty="0" err="1"/>
              <a:t>Torr</a:t>
            </a:r>
            <a:r>
              <a:rPr lang="en-US" dirty="0"/>
              <a:t> range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 to 10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 really start to have problems here.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Generally, around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/min is pretty safe.</a:t>
            </a:r>
          </a:p>
          <a:p>
            <a:pPr marL="171450" indent="-171450">
              <a:buFontTx/>
              <a:buChar char="-"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to 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At room temp soil, this is also where the water will start to sublimate. KICT had good results at 0.5 mbar/s (2.25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/min) in a regolith height of 0.2 m (7.9”). Stay around 0.3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Torr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/min. It all depends on test and soil conditions.</a:t>
            </a:r>
          </a:p>
          <a:p>
            <a:pPr marL="171450" indent="-171450">
              <a:buFontTx/>
              <a:buChar char="-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C0F889-3583-452D-B638-4223D12D53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372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Reaction:  3C + SiO2 &gt; 2CO + </a:t>
            </a:r>
            <a:r>
              <a:rPr lang="en-US" dirty="0" err="1"/>
              <a:t>SiC</a:t>
            </a:r>
            <a:endParaRPr lang="en-US" dirty="0"/>
          </a:p>
          <a:p>
            <a:r>
              <a:rPr lang="en-US" dirty="0"/>
              <a:t>2kW laser </a:t>
            </a:r>
            <a:r>
              <a:rPr lang="en-US"/>
              <a:t>heat over 1600C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10/12/22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F889-3583-452D-B638-4223D12D53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825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amount of dust coatings, to see how radiator reacts in vacuum conditions</a:t>
            </a:r>
          </a:p>
          <a:p>
            <a:r>
              <a:rPr lang="en-US" dirty="0"/>
              <a:t>characterize the radiator performance under lunar dust and vacuum conditions</a:t>
            </a:r>
          </a:p>
          <a:p>
            <a:r>
              <a:rPr lang="en-US" dirty="0"/>
              <a:t>they heat them up, then we pumped down, and cool off -185C </a:t>
            </a:r>
          </a:p>
          <a:p>
            <a:r>
              <a:rPr lang="en-US" dirty="0"/>
              <a:t>2 different simulants</a:t>
            </a:r>
          </a:p>
          <a:p>
            <a:r>
              <a:rPr lang="en-US" dirty="0"/>
              <a:t>flight sensors that will be projected to be on the moon in </a:t>
            </a:r>
            <a:r>
              <a:rPr lang="en-US" dirty="0" err="1"/>
              <a:t>february</a:t>
            </a:r>
            <a:r>
              <a:rPr lang="en-US" dirty="0"/>
              <a:t> with intuitive </a:t>
            </a:r>
          </a:p>
          <a:p>
            <a:r>
              <a:rPr lang="en-US" dirty="0" err="1"/>
              <a:t>wanan</a:t>
            </a:r>
            <a:r>
              <a:rPr lang="en-US" dirty="0"/>
              <a:t> validate the techniques for managing the effectiveness of heat rejection</a:t>
            </a:r>
          </a:p>
          <a:p>
            <a:r>
              <a:rPr lang="en-US"/>
              <a:t>want to have an accurate heat rejection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10/12/22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C0F889-3583-452D-B638-4223D12D53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440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161109" y="990600"/>
            <a:ext cx="11827691" cy="76200"/>
            <a:chOff x="161109" y="990600"/>
            <a:chExt cx="11827691" cy="76200"/>
          </a:xfrm>
        </p:grpSpPr>
        <p:sp>
          <p:nvSpPr>
            <p:cNvPr id="7" name="Rectangle 6"/>
            <p:cNvSpPr/>
            <p:nvPr userDrawn="1"/>
          </p:nvSpPr>
          <p:spPr>
            <a:xfrm>
              <a:off x="161109" y="990600"/>
              <a:ext cx="812800" cy="76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219200" y="990600"/>
              <a:ext cx="10769600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872" y="91440"/>
            <a:ext cx="990600" cy="8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 descr="C:\Users\apapendo\AppData\Local\Microsoft\Windows\Temporary Internet Files\Content.Outlook\XS325X5N\EP Division Logo - Final - Transparent Background small.tif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38400" y="-152400"/>
            <a:ext cx="1371600" cy="1371600"/>
          </a:xfrm>
          <a:prstGeom prst="rect">
            <a:avLst/>
          </a:prstGeom>
          <a:noFill/>
        </p:spPr>
      </p:pic>
      <p:pic>
        <p:nvPicPr>
          <p:cNvPr id="17" name="Picture 16" descr="EA Logo.tif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16921" y="-48054"/>
            <a:ext cx="920219" cy="1104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260" y="54935"/>
            <a:ext cx="898284" cy="898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848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9716" y="152401"/>
            <a:ext cx="7613168" cy="742949"/>
          </a:xfrm>
        </p:spPr>
        <p:txBody>
          <a:bodyPr>
            <a:normAutofit/>
          </a:bodyPr>
          <a:lstStyle>
            <a:lvl1pPr>
              <a:defRPr sz="4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5"/>
            <a:ext cx="10972800" cy="4906963"/>
          </a:xfrm>
        </p:spPr>
        <p:txBody>
          <a:bodyPr/>
          <a:lstStyle>
            <a:lvl1pPr marL="342891" indent="-342891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>
                <a:latin typeface="Calibri" panose="020F0502020204030204" pitchFamily="34" charset="0"/>
                <a:cs typeface="Iskoola Pota" panose="020B0502040204020203" pitchFamily="34" charset="0"/>
              </a:defRPr>
            </a:lvl1pPr>
            <a:lvl2pPr marL="742932" indent="-285744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400">
                <a:latin typeface="Calibri" panose="020F0502020204030204" pitchFamily="34" charset="0"/>
                <a:cs typeface="Iskoola Pota" panose="020B0502040204020203" pitchFamily="34" charset="0"/>
              </a:defRPr>
            </a:lvl2pPr>
            <a:lvl3pPr marL="1142971" indent="-228594"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Ø"/>
              <a:defRPr sz="2200">
                <a:latin typeface="Calibri" panose="020F0502020204030204" pitchFamily="34" charset="0"/>
                <a:cs typeface="Iskoola Pota" panose="020B0502040204020203" pitchFamily="34" charset="0"/>
              </a:defRPr>
            </a:lvl3pPr>
            <a:lvl4pPr marL="1600160" indent="-228594">
              <a:buClr>
                <a:schemeClr val="accent2"/>
              </a:buClr>
              <a:buFont typeface="Wingdings" panose="05000000000000000000" pitchFamily="2" charset="2"/>
              <a:buChar char="Ø"/>
              <a:defRPr>
                <a:latin typeface="Calibri" panose="020F0502020204030204" pitchFamily="34" charset="0"/>
                <a:cs typeface="Iskoola Pota" panose="020B0502040204020203" pitchFamily="34" charset="0"/>
              </a:defRPr>
            </a:lvl4pPr>
            <a:lvl5pPr marL="2057349" indent="-228594">
              <a:buClr>
                <a:schemeClr val="accent2"/>
              </a:buClr>
              <a:buFont typeface="Wingdings" panose="05000000000000000000" pitchFamily="2" charset="2"/>
              <a:buChar char="Ø"/>
              <a:defRPr>
                <a:latin typeface="Calibri" panose="020F0502020204030204" pitchFamily="34" charset="0"/>
                <a:cs typeface="Iskoola Pota" panose="020B0502040204020203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8" name="Picture 7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24" y="93755"/>
            <a:ext cx="990600" cy="8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58" y="54935"/>
            <a:ext cx="898284" cy="898284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 userDrawn="1"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anchor="b"/>
          <a:lstStyle>
            <a:lvl1pPr>
              <a:defRPr sz="1400"/>
            </a:lvl1pPr>
          </a:lstStyle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 userDrawn="1"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anchor="b"/>
          <a:lstStyle>
            <a:lvl1pPr algn="ctr">
              <a:defRPr sz="1400"/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B116D66-FBA7-434D-BCC3-5046541E1351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161109" y="990600"/>
            <a:ext cx="11827691" cy="76200"/>
            <a:chOff x="161109" y="990600"/>
            <a:chExt cx="11827691" cy="76200"/>
          </a:xfrm>
        </p:grpSpPr>
        <p:sp>
          <p:nvSpPr>
            <p:cNvPr id="19" name="Rectangle 18"/>
            <p:cNvSpPr/>
            <p:nvPr userDrawn="1"/>
          </p:nvSpPr>
          <p:spPr>
            <a:xfrm>
              <a:off x="161109" y="990600"/>
              <a:ext cx="812800" cy="76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19200" y="990600"/>
              <a:ext cx="10769600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29431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9716" y="152401"/>
            <a:ext cx="7613168" cy="742949"/>
          </a:xfrm>
        </p:spPr>
        <p:txBody>
          <a:bodyPr>
            <a:normAutofit/>
          </a:bodyPr>
          <a:lstStyle>
            <a:lvl1pPr>
              <a:defRPr sz="4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8" name="Picture 7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024" y="93755"/>
            <a:ext cx="990600" cy="820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58" y="54935"/>
            <a:ext cx="898284" cy="898284"/>
          </a:xfrm>
          <a:prstGeom prst="rect">
            <a:avLst/>
          </a:prstGeom>
        </p:spPr>
      </p:pic>
      <p:sp>
        <p:nvSpPr>
          <p:cNvPr id="15" name="Content Placeholder 1"/>
          <p:cNvSpPr>
            <a:spLocks noGrp="1"/>
          </p:cNvSpPr>
          <p:nvPr>
            <p:ph sz="half" idx="1"/>
          </p:nvPr>
        </p:nvSpPr>
        <p:spPr>
          <a:xfrm>
            <a:off x="609600" y="1219205"/>
            <a:ext cx="5384800" cy="4906964"/>
          </a:xfrm>
        </p:spPr>
        <p:txBody>
          <a:bodyPr/>
          <a:lstStyle>
            <a:lvl1pPr marL="342891" indent="-342891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1pPr>
            <a:lvl2pPr>
              <a:buClr>
                <a:schemeClr val="accent2"/>
              </a:buClr>
              <a:defRPr baseline="0"/>
            </a:lvl2pPr>
            <a:lvl3pPr>
              <a:buClr>
                <a:schemeClr val="accent2"/>
              </a:buClr>
              <a:defRPr baseline="0"/>
            </a:lvl3pPr>
            <a:lvl4pPr>
              <a:buClr>
                <a:schemeClr val="accent2"/>
              </a:buClr>
              <a:defRPr baseline="0"/>
            </a:lvl4pPr>
            <a:lvl5pPr>
              <a:buClr>
                <a:schemeClr val="accent2"/>
              </a:buClr>
              <a:defRPr baseline="0"/>
            </a:lvl5pPr>
            <a:lvl6pPr marL="2285943" indent="0">
              <a:buNone/>
              <a:defRPr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2"/>
          </p:nvPr>
        </p:nvSpPr>
        <p:spPr>
          <a:xfrm>
            <a:off x="6197600" y="1219205"/>
            <a:ext cx="5384800" cy="4906964"/>
          </a:xfrm>
        </p:spPr>
        <p:txBody>
          <a:bodyPr/>
          <a:lstStyle>
            <a:lvl1pPr marL="342891" indent="-342891">
              <a:buClr>
                <a:schemeClr val="accent2"/>
              </a:buClr>
              <a:buFont typeface="Wingdings" panose="05000000000000000000" pitchFamily="2" charset="2"/>
              <a:buChar char="Ø"/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 anchor="b"/>
          <a:lstStyle>
            <a:lvl1pPr>
              <a:defRPr sz="1400"/>
            </a:lvl1pPr>
          </a:lstStyle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2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anchor="b"/>
          <a:lstStyle>
            <a:lvl1pPr algn="ctr">
              <a:defRPr sz="1400"/>
            </a:lvl1pPr>
          </a:lstStyle>
          <a:p>
            <a:r>
              <a:rPr lang="en-US" dirty="0"/>
              <a:t>Footer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61109" y="990600"/>
            <a:ext cx="11827691" cy="76200"/>
            <a:chOff x="161109" y="990600"/>
            <a:chExt cx="11827691" cy="76200"/>
          </a:xfrm>
        </p:grpSpPr>
        <p:sp>
          <p:nvSpPr>
            <p:cNvPr id="17" name="Rectangle 16"/>
            <p:cNvSpPr/>
            <p:nvPr userDrawn="1"/>
          </p:nvSpPr>
          <p:spPr>
            <a:xfrm>
              <a:off x="161109" y="990600"/>
              <a:ext cx="812800" cy="76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219200" y="990600"/>
              <a:ext cx="10769600" cy="76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21" name="Slide Number Placeholder 5"/>
          <p:cNvSpPr txBox="1">
            <a:spLocks/>
          </p:cNvSpPr>
          <p:nvPr userDrawn="1"/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5B116D66-FBA7-434D-BCC3-5046541E1351}" type="slidenum">
              <a:rPr lang="en-US" sz="1400" smtClean="0"/>
              <a:pPr algn="r"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51332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2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2507466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27371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1577635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1024500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1035560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1899355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2755265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8862" y="140677"/>
            <a:ext cx="990306" cy="824176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RFC Project PDR</a:t>
            </a:r>
          </a:p>
        </p:txBody>
      </p:sp>
    </p:spTree>
    <p:extLst>
      <p:ext uri="{BB962C8B-B14F-4D97-AF65-F5344CB8AC3E}">
        <p14:creationId xmlns:p14="http://schemas.microsoft.com/office/powerpoint/2010/main" val="3081490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684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hf hdr="0" ftr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671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Rao0yq1LE4" TargetMode="External"/><Relationship Id="rId2" Type="http://schemas.openxmlformats.org/officeDocument/2006/relationships/hyperlink" Target="https://www.youtube.com/watch?v=VbK8GR7vWcI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file:///\\js-ea-fs-03\PD01\EP\ESTA\3%20-%20Facilities\B351\2%20-%20Facility%20Systems\Dirty%20Lunar%20Surface%20Capability\15ftChamberUserGuide\PenetrationIDsAndLocations.xlsx" TargetMode="Externa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5069" y="1371600"/>
            <a:ext cx="10363200" cy="2155825"/>
          </a:xfrm>
        </p:spPr>
        <p:txBody>
          <a:bodyPr anchor="b" anchorCtr="0">
            <a:normAutofit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Lunar Surface Environment Test Capabilities – JSC B351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962400"/>
            <a:ext cx="8534400" cy="2286000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Propulsion and Power Division (EP)</a:t>
            </a:r>
          </a:p>
          <a:p>
            <a:pPr algn="l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JSC Contacts			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Michael Reddington		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Todd Peters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Thomas Viviano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Emilio Vela</a:t>
            </a:r>
          </a:p>
          <a:p>
            <a:pPr algn="l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Pooja Desai </a:t>
            </a:r>
          </a:p>
        </p:txBody>
      </p:sp>
    </p:spTree>
    <p:extLst>
      <p:ext uri="{BB962C8B-B14F-4D97-AF65-F5344CB8AC3E}">
        <p14:creationId xmlns:p14="http://schemas.microsoft.com/office/powerpoint/2010/main" val="1695914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3A448-12E4-4F4E-864A-38C2FD16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2056D-895B-41AF-AC75-E66D3A610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ESTA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General Facility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capabilities</a:t>
            </a:r>
          </a:p>
          <a:p>
            <a:pPr marL="685791" lvl="1" indent="-285750">
              <a:buFont typeface="Arial" panose="020B0604020202020204" pitchFamily="34" charset="0"/>
              <a:buChar char="•"/>
            </a:pPr>
            <a:r>
              <a:rPr lang="en-US" dirty="0"/>
              <a:t>Lunar Simulant handling areas</a:t>
            </a:r>
          </a:p>
          <a:p>
            <a:pPr marL="685791" lvl="1" indent="-285750">
              <a:buFont typeface="Arial" panose="020B0604020202020204" pitchFamily="34" charset="0"/>
              <a:buChar char="•"/>
            </a:pPr>
            <a:r>
              <a:rPr lang="en-US" dirty="0"/>
              <a:t>Settling dust chamber</a:t>
            </a:r>
          </a:p>
          <a:p>
            <a:pPr marL="685791" lvl="1" indent="-285750">
              <a:buFont typeface="Arial" panose="020B0604020202020204" pitchFamily="34" charset="0"/>
              <a:buChar char="•"/>
            </a:pPr>
            <a:r>
              <a:rPr lang="en-US" dirty="0"/>
              <a:t>Component dirty thermal vacuum chamber - 3ft</a:t>
            </a:r>
          </a:p>
          <a:p>
            <a:pPr marL="685791" lvl="1" indent="-285750">
              <a:buFont typeface="Arial" panose="020B0604020202020204" pitchFamily="34" charset="0"/>
              <a:buChar char="•"/>
            </a:pPr>
            <a:r>
              <a:rPr lang="en-US" dirty="0"/>
              <a:t>System level dirty thermal vacuum chamber - 15ft </a:t>
            </a:r>
          </a:p>
          <a:p>
            <a:pPr marL="685791" lvl="1" indent="-285750">
              <a:buFont typeface="Arial" panose="020B0604020202020204" pitchFamily="34" charset="0"/>
              <a:buChar char="•"/>
            </a:pPr>
            <a:r>
              <a:rPr lang="en-US" dirty="0"/>
              <a:t>Experience &amp; previous testing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8EB1-2E6C-4103-8493-C3B30C5A4A6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CC9B0D-FEAB-3AB4-5DF4-6932CAD269F9}"/>
              </a:ext>
            </a:extLst>
          </p:cNvPr>
          <p:cNvSpPr txBox="1"/>
          <p:nvPr/>
        </p:nvSpPr>
        <p:spPr>
          <a:xfrm>
            <a:off x="6715928" y="1371600"/>
            <a:ext cx="60939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https://www.youtube.com/watch?v=VbK8GR7vWcI</a:t>
            </a:r>
            <a:r>
              <a:rPr lang="en-US" dirty="0"/>
              <a:t> </a:t>
            </a:r>
          </a:p>
          <a:p>
            <a:r>
              <a:rPr lang="en-US" dirty="0">
                <a:hlinkClick r:id="rId3"/>
              </a:rPr>
              <a:t>https://www.youtube.com/watch?v=CRao0yq1LE4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6466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2805" y="144557"/>
            <a:ext cx="9526389" cy="74294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B351: Thermal Vacuum Test Facility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9AE2C1-C76F-AD4F-A005-C21508F2A3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704" y="1353671"/>
            <a:ext cx="11122592" cy="4638029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10518380" y="2057400"/>
            <a:ext cx="1368820" cy="101830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459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B1C47-7631-4348-895E-3858D86D7C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0" r="10529"/>
          <a:stretch/>
        </p:blipFill>
        <p:spPr>
          <a:xfrm>
            <a:off x="6248400" y="1741353"/>
            <a:ext cx="4881254" cy="40139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5FD3A9-2F37-E74A-AE50-713799F892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087" y="1752600"/>
            <a:ext cx="5381779" cy="400620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74FCF1-55C8-7C4B-A86D-40BD6992CC34}"/>
              </a:ext>
            </a:extLst>
          </p:cNvPr>
          <p:cNvCxnSpPr>
            <a:cxnSpLocks/>
            <a:stCxn id="9" idx="0"/>
          </p:cNvCxnSpPr>
          <p:nvPr/>
        </p:nvCxnSpPr>
        <p:spPr>
          <a:xfrm flipH="1" flipV="1">
            <a:off x="4429217" y="4257721"/>
            <a:ext cx="2169594" cy="1695116"/>
          </a:xfrm>
          <a:prstGeom prst="straightConnector1">
            <a:avLst/>
          </a:prstGeom>
          <a:noFill/>
          <a:ln w="76200" cap="flat" cmpd="sng" algn="ctr">
            <a:solidFill>
              <a:srgbClr val="F26423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96879A8-AF3D-EE49-9324-B04F1A834617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6598811" y="4191000"/>
            <a:ext cx="1021189" cy="1761837"/>
          </a:xfrm>
          <a:prstGeom prst="straightConnector1">
            <a:avLst/>
          </a:prstGeom>
          <a:noFill/>
          <a:ln w="76200" cap="flat" cmpd="sng" algn="ctr">
            <a:solidFill>
              <a:srgbClr val="F26423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0716E19-A20F-E346-BF5A-235BE25ABF23}"/>
              </a:ext>
            </a:extLst>
          </p:cNvPr>
          <p:cNvSpPr/>
          <p:nvPr/>
        </p:nvSpPr>
        <p:spPr>
          <a:xfrm>
            <a:off x="5379611" y="5952837"/>
            <a:ext cx="2438400" cy="584775"/>
          </a:xfrm>
          <a:prstGeom prst="rect">
            <a:avLst/>
          </a:prstGeom>
          <a:solidFill>
            <a:srgbClr val="2FA2C1"/>
          </a:solidFill>
          <a:ln w="12700" cap="flat" cmpd="sng" algn="ctr">
            <a:solidFill>
              <a:srgbClr val="2FA2C1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charset="-128"/>
                <a:cs typeface="+mn-cs"/>
              </a:rPr>
              <a:t>Dust containment &amp; preparation room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BAFA39-8519-864B-97C2-616E42310C6D}"/>
              </a:ext>
            </a:extLst>
          </p:cNvPr>
          <p:cNvSpPr/>
          <p:nvPr/>
        </p:nvSpPr>
        <p:spPr>
          <a:xfrm>
            <a:off x="9838264" y="5791202"/>
            <a:ext cx="1741714" cy="338554"/>
          </a:xfrm>
          <a:prstGeom prst="rect">
            <a:avLst/>
          </a:prstGeom>
          <a:solidFill>
            <a:srgbClr val="2FA2C1"/>
          </a:solidFill>
          <a:ln w="12700" cap="flat" cmpd="sng" algn="ctr">
            <a:solidFill>
              <a:srgbClr val="2FA2C1">
                <a:shade val="50000"/>
              </a:srgbClr>
            </a:solidFill>
            <a:prstDash val="solid"/>
            <a:miter lim="800000"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MS PGothic" charset="-128"/>
                <a:cs typeface="+mn-cs"/>
              </a:rPr>
              <a:t>15’ chamber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11925F-28DA-7A45-8A8F-672FB544A63D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9803791" y="4191000"/>
            <a:ext cx="905330" cy="1600202"/>
          </a:xfrm>
          <a:prstGeom prst="straightConnector1">
            <a:avLst/>
          </a:prstGeom>
          <a:noFill/>
          <a:ln w="76200" cap="flat" cmpd="sng" algn="ctr">
            <a:solidFill>
              <a:srgbClr val="F26423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3" name="Title 1"/>
          <p:cNvSpPr txBox="1">
            <a:spLocks/>
          </p:cNvSpPr>
          <p:nvPr/>
        </p:nvSpPr>
        <p:spPr>
          <a:xfrm>
            <a:off x="1219200" y="152401"/>
            <a:ext cx="9753600" cy="742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Dust Containment and Preparation Room</a:t>
            </a:r>
          </a:p>
        </p:txBody>
      </p:sp>
    </p:spTree>
    <p:extLst>
      <p:ext uri="{BB962C8B-B14F-4D97-AF65-F5344CB8AC3E}">
        <p14:creationId xmlns:p14="http://schemas.microsoft.com/office/powerpoint/2010/main" val="11856082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4"/>
            <a:ext cx="5384800" cy="5333995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Enclosed 750 ft</a:t>
            </a:r>
            <a:r>
              <a:rPr lang="en-US" sz="2300" baseline="30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room sealed and equipped with HEPA fan filtration unit for dust containment and negative pressure maintenance.</a:t>
            </a:r>
          </a:p>
          <a:p>
            <a:pPr lvl="0">
              <a:defRPr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Particulate monitoring and audible alarm to ensure air quality is maintained.</a:t>
            </a:r>
          </a:p>
          <a:p>
            <a:pPr lvl="0">
              <a:defRPr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room for regolith bin loading and preparation.</a:t>
            </a:r>
          </a:p>
          <a:p>
            <a:pPr lvl="0">
              <a:defRPr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Provides room for test article preparation and pre-conditioning prior to transfer to the 15’ chamber.</a:t>
            </a:r>
          </a:p>
          <a:p>
            <a:pPr>
              <a:defRPr/>
            </a:pPr>
            <a:r>
              <a:rPr lang="en-US" sz="2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Houses desktop ambient dust box and small vacuum bell jar.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219200" y="152401"/>
            <a:ext cx="9753600" cy="742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Dust Containment and Preparation Room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E1FDDB55-62B5-485A-BCCC-9087AA359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2" y="1371600"/>
            <a:ext cx="5722367" cy="4648200"/>
          </a:xfrm>
          <a:prstGeom prst="rect">
            <a:avLst/>
          </a:prstGeom>
          <a:ln w="222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60046C-9ABD-0511-019D-5FDB8083F8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92" y="1290315"/>
            <a:ext cx="6383108" cy="4792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0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Settling Dust Chamber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7" name="Content Placeholder 10">
            <a:extLst>
              <a:ext uri="{FF2B5EF4-FFF2-40B4-BE49-F238E27FC236}">
                <a16:creationId xmlns:a16="http://schemas.microsoft.com/office/drawing/2014/main" id="{A293472F-EAAC-463D-BF0C-ECF006E4BD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246" b="2175"/>
          <a:stretch/>
        </p:blipFill>
        <p:spPr>
          <a:xfrm>
            <a:off x="648604" y="3747985"/>
            <a:ext cx="3299566" cy="2559150"/>
          </a:xfrm>
          <a:ln w="19050"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72348B-C78B-4F61-8EB0-289C2E4C67E5}"/>
              </a:ext>
            </a:extLst>
          </p:cNvPr>
          <p:cNvSpPr txBox="1"/>
          <p:nvPr/>
        </p:nvSpPr>
        <p:spPr>
          <a:xfrm>
            <a:off x="593834" y="1234965"/>
            <a:ext cx="70261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Meets some industry standards for dust exposure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72”x36”x30” interior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Timed dusting allows for repeated application of dust to moving test articles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Initial validation testing with Lunar simulants underway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Located in B351 Dust Preparation Room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Status: Online and available for use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C33F65-E2B3-433B-BD92-99C0E12C05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23" b="1"/>
          <a:stretch/>
        </p:blipFill>
        <p:spPr>
          <a:xfrm>
            <a:off x="4227048" y="3747986"/>
            <a:ext cx="3335275" cy="252322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051" name="Picture 1">
            <a:extLst>
              <a:ext uri="{FF2B5EF4-FFF2-40B4-BE49-F238E27FC236}">
                <a16:creationId xmlns:a16="http://schemas.microsoft.com/office/drawing/2014/main" id="{21ABBCD8-2B34-4434-9164-77D51BC34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219199"/>
            <a:ext cx="3768588" cy="5024783"/>
          </a:xfrm>
          <a:prstGeom prst="rect">
            <a:avLst/>
          </a:prstGeom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286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Component Level Dusty Vacuum Chamber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1E4876C8-B9FD-4AD0-8902-CAEBDAEFFC28}"/>
              </a:ext>
            </a:extLst>
          </p:cNvPr>
          <p:cNvSpPr txBox="1"/>
          <p:nvPr/>
        </p:nvSpPr>
        <p:spPr>
          <a:xfrm>
            <a:off x="444500" y="1371600"/>
            <a:ext cx="6019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Thermal Vacuum capability with dust mitigation for pumping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36”x36”x36” Box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Rough or High vacuum (10-5 torr range quickly, 10-7 demonstrated)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Shroud temperature range of -300F to +300F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Shroud walls independently controlled for zone temperature conditioning if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Status: Online and available for use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CF085AE-88F4-476E-BEF6-17121497B6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7" t="12198" r="-131" b="19021"/>
          <a:stretch/>
        </p:blipFill>
        <p:spPr bwMode="auto">
          <a:xfrm>
            <a:off x="6858000" y="1447801"/>
            <a:ext cx="4507560" cy="4343400"/>
          </a:xfrm>
          <a:prstGeom prst="rect">
            <a:avLst/>
          </a:prstGeom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4925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EFA355-CBF0-4934-9955-16372873A8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97011" y="2340727"/>
            <a:ext cx="3238957" cy="431861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Capability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2384" y="1209477"/>
            <a:ext cx="5384800" cy="5170717"/>
          </a:xfrm>
        </p:spPr>
        <p:txBody>
          <a:bodyPr>
            <a:normAutofit fontScale="55000" lnSpcReduction="20000"/>
          </a:bodyPr>
          <a:lstStyle/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Description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15ft </a:t>
            </a:r>
            <a:r>
              <a:rPr lang="el-GR" sz="3000" dirty="0">
                <a:latin typeface="Arial" panose="020B0604020202020204" pitchFamily="34" charset="0"/>
                <a:cs typeface="Arial" panose="020B0604020202020204" pitchFamily="34" charset="0"/>
              </a:rPr>
              <a:t>Φ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Spherical Chamber with ~78in </a:t>
            </a:r>
            <a:r>
              <a:rPr lang="el-GR" sz="3000" dirty="0">
                <a:latin typeface="Arial" panose="020B0604020202020204" pitchFamily="34" charset="0"/>
                <a:cs typeface="Arial" panose="020B0604020202020204" pitchFamily="34" charset="0"/>
              </a:rPr>
              <a:t>Φ 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clear entry</a:t>
            </a:r>
          </a:p>
          <a:p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Environment Capability</a:t>
            </a:r>
          </a:p>
          <a:p>
            <a:pPr lvl="1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Vacuum: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1x10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torr (ultimate), </a:t>
            </a:r>
          </a:p>
          <a:p>
            <a:pPr lvl="2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Pumping, rotary piston pumps, roots blowers &amp; two 36in diameter diffusion pumps</a:t>
            </a:r>
          </a:p>
          <a:p>
            <a:pPr lvl="1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Atmosphere: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Air or GN</a:t>
            </a:r>
            <a:r>
              <a:rPr lang="en-US" sz="3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Repressurization</a:t>
            </a:r>
          </a:p>
          <a:p>
            <a:pPr lvl="1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Thermal Range: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 -185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 to +120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 Thermal shroud temperatures 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High channel count data feedthroughs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High power feedthroughs available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Max platform load: 4,000 lb</a:t>
            </a:r>
          </a:p>
          <a:p>
            <a:pPr lvl="1"/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Test article operation on 48” x 96” regolith bed in chamber with surface interactions with regolith to depths down to ~3 ft</a:t>
            </a:r>
          </a:p>
          <a:p>
            <a:r>
              <a:rPr lang="en-US" sz="3400" dirty="0">
                <a:latin typeface="Arial" panose="020B0604020202020204" pitchFamily="34" charset="0"/>
                <a:cs typeface="Arial" panose="020B0604020202020204" pitchFamily="34" charset="0"/>
              </a:rPr>
              <a:t>Previous tests: used for fuel cell, electric APU during Shuttle, Cryogenic propellant storage, Apollo lunar rover tire, CaRD (ISRU)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51189" y="1754288"/>
            <a:ext cx="4358487" cy="326886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4741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1"/>
            <a:ext cx="12192000" cy="742949"/>
          </a:xfrm>
        </p:spPr>
        <p:txBody>
          <a:bodyPr>
            <a:normAutofit/>
          </a:bodyPr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Simulant Drill Tube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4227"/>
            <a:ext cx="5502026" cy="3577197"/>
          </a:xfrm>
        </p:spPr>
        <p:txBody>
          <a:bodyPr>
            <a:noAutofit/>
          </a:bodyPr>
          <a:lstStyle/>
          <a:p>
            <a:r>
              <a:rPr lang="en-US" sz="2000" dirty="0">
                <a:latin typeface="+mn-lt"/>
              </a:rPr>
              <a:t>Tube jacket to be flooded with LN2 for cooling and heated GN2 for return to ambient temperature</a:t>
            </a:r>
          </a:p>
          <a:p>
            <a:r>
              <a:rPr lang="en-US" sz="2000" dirty="0">
                <a:latin typeface="+mn-lt"/>
              </a:rPr>
              <a:t>13.5” (.342 m) ID and 42” (1.06 m) drill depth with 4” clearance above soil height</a:t>
            </a:r>
          </a:p>
          <a:p>
            <a:r>
              <a:rPr lang="en-US" sz="2000" dirty="0">
                <a:latin typeface="+mn-lt"/>
              </a:rPr>
              <a:t>Designed to be filled with compacted lunar regolith simulant with a target water content of 5% water by weight</a:t>
            </a:r>
          </a:p>
          <a:p>
            <a:r>
              <a:rPr lang="en-US" sz="2000" dirty="0">
                <a:latin typeface="+mn-lt"/>
              </a:rPr>
              <a:t>Holds ~370 lb. (168 kg) of simulant for a combined weight of ~984 lb. (446 kg)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34200" y="5620050"/>
            <a:ext cx="3991942" cy="400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Drill Tube in Dust Prep Room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34C0DF50-CDBA-45DF-8CDA-A65C90003B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"/>
          <a:stretch/>
        </p:blipFill>
        <p:spPr bwMode="auto">
          <a:xfrm>
            <a:off x="6232776" y="1405758"/>
            <a:ext cx="5197226" cy="4126520"/>
          </a:xfrm>
          <a:prstGeom prst="rect">
            <a:avLst/>
          </a:prstGeom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7B05206-EAAD-4B0D-B625-B5796286FF6B}"/>
              </a:ext>
            </a:extLst>
          </p:cNvPr>
          <p:cNvCxnSpPr>
            <a:cxnSpLocks/>
          </p:cNvCxnSpPr>
          <p:nvPr/>
        </p:nvCxnSpPr>
        <p:spPr>
          <a:xfrm flipH="1" flipV="1">
            <a:off x="8686800" y="4343400"/>
            <a:ext cx="1066800" cy="40944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9982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+mn-lt"/>
                <a:cs typeface="Arial" panose="020B0604020202020204" pitchFamily="34" charset="0"/>
              </a:rPr>
              <a:t>Simulant Bin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4D1D655-2D7F-4002-93A4-167BFFD819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98170" y="1330594"/>
            <a:ext cx="5130986" cy="3952438"/>
          </a:xfrm>
        </p:spPr>
        <p:txBody>
          <a:bodyPr>
            <a:normAutofit/>
          </a:bodyPr>
          <a:lstStyle/>
          <a:p>
            <a:r>
              <a:rPr lang="en-US" sz="2000" dirty="0">
                <a:cs typeface="Arial" panose="020B0604020202020204" pitchFamily="34" charset="0"/>
              </a:rPr>
              <a:t>Description</a:t>
            </a: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For use in 15’ Chamber</a:t>
            </a: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Basic bin, designed to be filled with simulant in dust containment room and transported into chamber after preparation.</a:t>
            </a:r>
          </a:p>
          <a:p>
            <a:r>
              <a:rPr lang="en-US" sz="2000" dirty="0">
                <a:cs typeface="Arial" panose="020B0604020202020204" pitchFamily="34" charset="0"/>
              </a:rPr>
              <a:t>Soil Bin Specifications</a:t>
            </a: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Dimensions: 48” x 96” </a:t>
            </a: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Empty weight: 650 lb </a:t>
            </a: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Max level fill: 8” </a:t>
            </a: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Max level fill weight: 2,880 lb</a:t>
            </a:r>
          </a:p>
          <a:p>
            <a:pPr lvl="1"/>
            <a:r>
              <a:rPr lang="en-US" sz="1800" dirty="0">
                <a:cs typeface="Arial" panose="020B0604020202020204" pitchFamily="34" charset="0"/>
              </a:rPr>
              <a:t>Max test article weight at max fill: 520 lb*</a:t>
            </a:r>
          </a:p>
          <a:p>
            <a:pPr lvl="1"/>
            <a:endParaRPr lang="en-US" sz="3200" dirty="0">
              <a:cs typeface="Arial" panose="020B06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85B7457A-DAC1-4A8A-81AB-2ADA79F4F3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15272" y="2257427"/>
            <a:ext cx="4648204" cy="3486153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B7C6C95-CF17-42A1-81A1-1B7BEDEE19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5181605" y="3124202"/>
            <a:ext cx="3657605" cy="274320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B0BEBBE-AAC9-4019-9FA9-B632A2B1ED7D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7010403" y="2135741"/>
            <a:ext cx="482597" cy="266485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2499C18A-C051-4DBA-9EBF-DB64C3CD4143}"/>
              </a:ext>
            </a:extLst>
          </p:cNvPr>
          <p:cNvCxnSpPr>
            <a:cxnSpLocks/>
            <a:stCxn id="44" idx="2"/>
          </p:cNvCxnSpPr>
          <p:nvPr/>
        </p:nvCxnSpPr>
        <p:spPr>
          <a:xfrm flipH="1">
            <a:off x="6883403" y="2135741"/>
            <a:ext cx="127000" cy="2055259"/>
          </a:xfrm>
          <a:prstGeom prst="straightConnector1">
            <a:avLst/>
          </a:prstGeom>
          <a:ln w="762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DFA18A0-B3EA-4C4A-84CD-491E344B3E86}"/>
              </a:ext>
            </a:extLst>
          </p:cNvPr>
          <p:cNvSpPr txBox="1"/>
          <p:nvPr/>
        </p:nvSpPr>
        <p:spPr>
          <a:xfrm>
            <a:off x="1195552" y="5158074"/>
            <a:ext cx="3683003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cs typeface="Arial" panose="020B0604020202020204" pitchFamily="34" charset="0"/>
              </a:rPr>
              <a:t>* </a:t>
            </a:r>
            <a:r>
              <a:rPr lang="en-US" sz="1200" dirty="0">
                <a:cs typeface="Arial" panose="020B0604020202020204" pitchFamily="34" charset="0"/>
              </a:rPr>
              <a:t>Based on max platform load of 4,000 lb and assuming two techs (200 – 300 lb each) are needed to install into chamber.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CEBC230-58ED-468C-A759-2D7747AC626B}"/>
              </a:ext>
            </a:extLst>
          </p:cNvPr>
          <p:cNvSpPr txBox="1"/>
          <p:nvPr/>
        </p:nvSpPr>
        <p:spPr>
          <a:xfrm>
            <a:off x="5638800" y="1304744"/>
            <a:ext cx="274320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Movable partitions provide customization for a lower fill percentage to minimize unnecessary simulant and maximize test article weight budget</a:t>
            </a:r>
          </a:p>
        </p:txBody>
      </p:sp>
    </p:spTree>
    <p:extLst>
      <p:ext uri="{BB962C8B-B14F-4D97-AF65-F5344CB8AC3E}">
        <p14:creationId xmlns:p14="http://schemas.microsoft.com/office/powerpoint/2010/main" val="95854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Experience</a:t>
            </a:r>
            <a:r>
              <a:rPr lang="en-US" sz="3600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 with Regolith Simulants/Dust</a:t>
            </a:r>
            <a:endParaRPr lang="en-US" sz="36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11</a:t>
            </a:fld>
            <a:endParaRPr lang="uk-U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03428" y="4256655"/>
            <a:ext cx="3393766" cy="1719211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46550" y="1182865"/>
            <a:ext cx="2364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Lunar dust effects on electrical components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65587" y="1255223"/>
            <a:ext cx="2214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O2 Extraction via H2 Reduction (ISRU)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40787" y="6097369"/>
            <a:ext cx="3311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Auger Dryer for Water extraction Mars soil (ISRU)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2709" y="1303085"/>
            <a:ext cx="3420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Planetary Surface Simulation-  Dust mitigation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043" y="2158705"/>
            <a:ext cx="1715617" cy="2702430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1050"/>
          <a:stretch/>
        </p:blipFill>
        <p:spPr>
          <a:xfrm>
            <a:off x="5497635" y="2226415"/>
            <a:ext cx="2027328" cy="2618858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7008" y="2222260"/>
            <a:ext cx="3026722" cy="2269436"/>
          </a:xfrm>
          <a:prstGeom prst="round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2662836" y="1182865"/>
            <a:ext cx="24011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OVEN in Dust Box (ISRU/Resource Prospector)</a:t>
            </a:r>
          </a:p>
        </p:txBody>
      </p:sp>
      <p:pic>
        <p:nvPicPr>
          <p:cNvPr id="15" name="DirtinVacuu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938750" y="2158473"/>
            <a:ext cx="3358444" cy="18891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3" t="1972" r="846" b="2529"/>
          <a:stretch/>
        </p:blipFill>
        <p:spPr>
          <a:xfrm>
            <a:off x="2774824" y="4893135"/>
            <a:ext cx="3952875" cy="1794137"/>
          </a:xfrm>
          <a:prstGeom prst="roundRect">
            <a:avLst/>
          </a:prstGeo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373699" y="5451038"/>
            <a:ext cx="2401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VIPER Wheel Assy Dust Exposure Test</a:t>
            </a:r>
          </a:p>
        </p:txBody>
      </p:sp>
    </p:spTree>
    <p:extLst>
      <p:ext uri="{BB962C8B-B14F-4D97-AF65-F5344CB8AC3E}">
        <p14:creationId xmlns:p14="http://schemas.microsoft.com/office/powerpoint/2010/main" val="110618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7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24">
            <a:extLst>
              <a:ext uri="{FF2B5EF4-FFF2-40B4-BE49-F238E27FC236}">
                <a16:creationId xmlns:a16="http://schemas.microsoft.com/office/drawing/2014/main" id="{9AB13476-CE21-4746-B044-FD491AC84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FA78F1-A843-401C-96C9-94F32B9F4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328" y="429768"/>
            <a:ext cx="4095072" cy="164253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Experience with Lunar Simulant – CaRD (ISRU)</a:t>
            </a: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9328" y="2423160"/>
            <a:ext cx="3877056" cy="18288"/>
          </a:xfrm>
          <a:custGeom>
            <a:avLst/>
            <a:gdLst>
              <a:gd name="connsiteX0" fmla="*/ 0 w 3877056"/>
              <a:gd name="connsiteY0" fmla="*/ 0 h 18288"/>
              <a:gd name="connsiteX1" fmla="*/ 723717 w 3877056"/>
              <a:gd name="connsiteY1" fmla="*/ 0 h 18288"/>
              <a:gd name="connsiteX2" fmla="*/ 1447434 w 3877056"/>
              <a:gd name="connsiteY2" fmla="*/ 0 h 18288"/>
              <a:gd name="connsiteX3" fmla="*/ 1977299 w 3877056"/>
              <a:gd name="connsiteY3" fmla="*/ 0 h 18288"/>
              <a:gd name="connsiteX4" fmla="*/ 2623475 w 3877056"/>
              <a:gd name="connsiteY4" fmla="*/ 0 h 18288"/>
              <a:gd name="connsiteX5" fmla="*/ 3192109 w 3877056"/>
              <a:gd name="connsiteY5" fmla="*/ 0 h 18288"/>
              <a:gd name="connsiteX6" fmla="*/ 3877056 w 3877056"/>
              <a:gd name="connsiteY6" fmla="*/ 0 h 18288"/>
              <a:gd name="connsiteX7" fmla="*/ 3877056 w 3877056"/>
              <a:gd name="connsiteY7" fmla="*/ 18288 h 18288"/>
              <a:gd name="connsiteX8" fmla="*/ 3230880 w 3877056"/>
              <a:gd name="connsiteY8" fmla="*/ 18288 h 18288"/>
              <a:gd name="connsiteX9" fmla="*/ 2662245 w 3877056"/>
              <a:gd name="connsiteY9" fmla="*/ 18288 h 18288"/>
              <a:gd name="connsiteX10" fmla="*/ 2016069 w 3877056"/>
              <a:gd name="connsiteY10" fmla="*/ 18288 h 18288"/>
              <a:gd name="connsiteX11" fmla="*/ 1408664 w 3877056"/>
              <a:gd name="connsiteY11" fmla="*/ 18288 h 18288"/>
              <a:gd name="connsiteX12" fmla="*/ 840029 w 3877056"/>
              <a:gd name="connsiteY12" fmla="*/ 18288 h 18288"/>
              <a:gd name="connsiteX13" fmla="*/ 0 w 3877056"/>
              <a:gd name="connsiteY13" fmla="*/ 18288 h 18288"/>
              <a:gd name="connsiteX14" fmla="*/ 0 w 3877056"/>
              <a:gd name="connsiteY14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77056" h="18288" fill="none" extrusionOk="0">
                <a:moveTo>
                  <a:pt x="0" y="0"/>
                </a:moveTo>
                <a:cubicBezTo>
                  <a:pt x="155902" y="14477"/>
                  <a:pt x="567164" y="18992"/>
                  <a:pt x="723717" y="0"/>
                </a:cubicBezTo>
                <a:cubicBezTo>
                  <a:pt x="880270" y="-18992"/>
                  <a:pt x="1230427" y="-33316"/>
                  <a:pt x="1447434" y="0"/>
                </a:cubicBezTo>
                <a:cubicBezTo>
                  <a:pt x="1664441" y="33316"/>
                  <a:pt x="1866557" y="5702"/>
                  <a:pt x="1977299" y="0"/>
                </a:cubicBezTo>
                <a:cubicBezTo>
                  <a:pt x="2088041" y="-5702"/>
                  <a:pt x="2302485" y="24099"/>
                  <a:pt x="2623475" y="0"/>
                </a:cubicBezTo>
                <a:cubicBezTo>
                  <a:pt x="2944465" y="-24099"/>
                  <a:pt x="2993399" y="-19795"/>
                  <a:pt x="3192109" y="0"/>
                </a:cubicBezTo>
                <a:cubicBezTo>
                  <a:pt x="3390819" y="19795"/>
                  <a:pt x="3581349" y="-26551"/>
                  <a:pt x="3877056" y="0"/>
                </a:cubicBezTo>
                <a:cubicBezTo>
                  <a:pt x="3877095" y="7328"/>
                  <a:pt x="3877675" y="9982"/>
                  <a:pt x="3877056" y="18288"/>
                </a:cubicBezTo>
                <a:cubicBezTo>
                  <a:pt x="3576596" y="42394"/>
                  <a:pt x="3502355" y="16962"/>
                  <a:pt x="3230880" y="18288"/>
                </a:cubicBezTo>
                <a:cubicBezTo>
                  <a:pt x="2959405" y="19614"/>
                  <a:pt x="2924948" y="18543"/>
                  <a:pt x="2662245" y="18288"/>
                </a:cubicBezTo>
                <a:cubicBezTo>
                  <a:pt x="2399543" y="18033"/>
                  <a:pt x="2231855" y="26028"/>
                  <a:pt x="2016069" y="18288"/>
                </a:cubicBezTo>
                <a:cubicBezTo>
                  <a:pt x="1800283" y="10548"/>
                  <a:pt x="1665927" y="755"/>
                  <a:pt x="1408664" y="18288"/>
                </a:cubicBezTo>
                <a:cubicBezTo>
                  <a:pt x="1151402" y="35821"/>
                  <a:pt x="1016899" y="28407"/>
                  <a:pt x="840029" y="18288"/>
                </a:cubicBezTo>
                <a:cubicBezTo>
                  <a:pt x="663160" y="8169"/>
                  <a:pt x="304031" y="-14425"/>
                  <a:pt x="0" y="18288"/>
                </a:cubicBezTo>
                <a:cubicBezTo>
                  <a:pt x="-593" y="9736"/>
                  <a:pt x="244" y="6610"/>
                  <a:pt x="0" y="0"/>
                </a:cubicBezTo>
                <a:close/>
              </a:path>
              <a:path w="3877056" h="18288" stroke="0" extrusionOk="0">
                <a:moveTo>
                  <a:pt x="0" y="0"/>
                </a:moveTo>
                <a:cubicBezTo>
                  <a:pt x="205869" y="28368"/>
                  <a:pt x="460328" y="6409"/>
                  <a:pt x="646176" y="0"/>
                </a:cubicBezTo>
                <a:cubicBezTo>
                  <a:pt x="832024" y="-6409"/>
                  <a:pt x="1043494" y="26447"/>
                  <a:pt x="1331123" y="0"/>
                </a:cubicBezTo>
                <a:cubicBezTo>
                  <a:pt x="1618752" y="-26447"/>
                  <a:pt x="1675797" y="-26969"/>
                  <a:pt x="1938528" y="0"/>
                </a:cubicBezTo>
                <a:cubicBezTo>
                  <a:pt x="2201259" y="26969"/>
                  <a:pt x="2439942" y="23453"/>
                  <a:pt x="2662245" y="0"/>
                </a:cubicBezTo>
                <a:cubicBezTo>
                  <a:pt x="2884548" y="-23453"/>
                  <a:pt x="3094562" y="-7899"/>
                  <a:pt x="3308421" y="0"/>
                </a:cubicBezTo>
                <a:cubicBezTo>
                  <a:pt x="3522280" y="7899"/>
                  <a:pt x="3615459" y="3066"/>
                  <a:pt x="3877056" y="0"/>
                </a:cubicBezTo>
                <a:cubicBezTo>
                  <a:pt x="3877383" y="8595"/>
                  <a:pt x="3876984" y="13110"/>
                  <a:pt x="3877056" y="18288"/>
                </a:cubicBezTo>
                <a:cubicBezTo>
                  <a:pt x="3624575" y="4903"/>
                  <a:pt x="3478089" y="20597"/>
                  <a:pt x="3230880" y="18288"/>
                </a:cubicBezTo>
                <a:cubicBezTo>
                  <a:pt x="2983671" y="15979"/>
                  <a:pt x="2743376" y="19903"/>
                  <a:pt x="2507163" y="18288"/>
                </a:cubicBezTo>
                <a:cubicBezTo>
                  <a:pt x="2270950" y="16673"/>
                  <a:pt x="1992617" y="19013"/>
                  <a:pt x="1822216" y="18288"/>
                </a:cubicBezTo>
                <a:cubicBezTo>
                  <a:pt x="1651815" y="17563"/>
                  <a:pt x="1370782" y="42338"/>
                  <a:pt x="1253581" y="18288"/>
                </a:cubicBezTo>
                <a:cubicBezTo>
                  <a:pt x="1136380" y="-5762"/>
                  <a:pt x="854528" y="8046"/>
                  <a:pt x="723717" y="18288"/>
                </a:cubicBezTo>
                <a:cubicBezTo>
                  <a:pt x="592906" y="28530"/>
                  <a:pt x="166343" y="24405"/>
                  <a:pt x="0" y="18288"/>
                </a:cubicBezTo>
                <a:cubicBezTo>
                  <a:pt x="822" y="10564"/>
                  <a:pt x="-23" y="457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448976505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DE18987C-3CC9-DE11-1B16-E3F6CA81F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22" y="2651518"/>
            <a:ext cx="4659867" cy="3778879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  <a:cs typeface="+mn-cs"/>
              </a:rPr>
              <a:t>Lunar Simulant Prep (bottom left)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  <a:cs typeface="+mn-cs"/>
              </a:rPr>
              <a:t>Simulant installation in CaRD reactor – top left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  <a:cs typeface="+mn-cs"/>
              </a:rPr>
              <a:t>CaRD in 15ft thermal vacuum chamber – top right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  <a:cs typeface="+mn-cs"/>
              </a:rPr>
              <a:t>CaRD under test – bottom right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+mn-lt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004420-08A9-4CAC-8B29-D3D3BAA00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20" r="-2" b="-2"/>
          <a:stretch/>
        </p:blipFill>
        <p:spPr>
          <a:xfrm>
            <a:off x="5027601" y="10"/>
            <a:ext cx="3044866" cy="3597029"/>
          </a:xfrm>
          <a:custGeom>
            <a:avLst/>
            <a:gdLst/>
            <a:ahLst/>
            <a:cxnLst/>
            <a:rect l="l" t="t" r="r" b="b"/>
            <a:pathLst>
              <a:path w="3044866" h="3597039">
                <a:moveTo>
                  <a:pt x="19840" y="0"/>
                </a:moveTo>
                <a:lnTo>
                  <a:pt x="3028263" y="0"/>
                </a:lnTo>
                <a:lnTo>
                  <a:pt x="3024697" y="140686"/>
                </a:lnTo>
                <a:cubicBezTo>
                  <a:pt x="3025259" y="312749"/>
                  <a:pt x="3037669" y="484544"/>
                  <a:pt x="3035552" y="655695"/>
                </a:cubicBezTo>
                <a:cubicBezTo>
                  <a:pt x="3034423" y="750938"/>
                  <a:pt x="3013255" y="845927"/>
                  <a:pt x="3017206" y="941424"/>
                </a:cubicBezTo>
                <a:cubicBezTo>
                  <a:pt x="3028778" y="1230836"/>
                  <a:pt x="3024968" y="1520375"/>
                  <a:pt x="3040069" y="1809660"/>
                </a:cubicBezTo>
                <a:cubicBezTo>
                  <a:pt x="3049835" y="1950657"/>
                  <a:pt x="3044683" y="2092164"/>
                  <a:pt x="3024686" y="2232285"/>
                </a:cubicBezTo>
                <a:cubicBezTo>
                  <a:pt x="3008033" y="2337306"/>
                  <a:pt x="3018335" y="2443217"/>
                  <a:pt x="3025391" y="2548746"/>
                </a:cubicBezTo>
                <a:cubicBezTo>
                  <a:pt x="3034000" y="2676499"/>
                  <a:pt x="3038657" y="2804125"/>
                  <a:pt x="3024544" y="2932131"/>
                </a:cubicBezTo>
                <a:cubicBezTo>
                  <a:pt x="3014384" y="3023183"/>
                  <a:pt x="3023839" y="3114743"/>
                  <a:pt x="3029484" y="3206050"/>
                </a:cubicBezTo>
                <a:cubicBezTo>
                  <a:pt x="3036822" y="3301343"/>
                  <a:pt x="3036822" y="3396994"/>
                  <a:pt x="3029484" y="3492287"/>
                </a:cubicBezTo>
                <a:lnTo>
                  <a:pt x="3026528" y="3584038"/>
                </a:lnTo>
                <a:lnTo>
                  <a:pt x="2536033" y="3578457"/>
                </a:lnTo>
                <a:cubicBezTo>
                  <a:pt x="2378057" y="3583558"/>
                  <a:pt x="2220080" y="3585390"/>
                  <a:pt x="2062105" y="3578457"/>
                </a:cubicBezTo>
                <a:cubicBezTo>
                  <a:pt x="1889685" y="3570479"/>
                  <a:pt x="1717648" y="3579504"/>
                  <a:pt x="1545736" y="3591536"/>
                </a:cubicBezTo>
                <a:cubicBezTo>
                  <a:pt x="1379525" y="3603177"/>
                  <a:pt x="1213695" y="3594544"/>
                  <a:pt x="1047737" y="3582381"/>
                </a:cubicBezTo>
                <a:cubicBezTo>
                  <a:pt x="872873" y="3569328"/>
                  <a:pt x="697288" y="3570585"/>
                  <a:pt x="522627" y="3586174"/>
                </a:cubicBezTo>
                <a:cubicBezTo>
                  <a:pt x="408103" y="3596376"/>
                  <a:pt x="293327" y="3581074"/>
                  <a:pt x="179310" y="3582119"/>
                </a:cubicBezTo>
                <a:lnTo>
                  <a:pt x="12768" y="3583434"/>
                </a:lnTo>
                <a:lnTo>
                  <a:pt x="14927" y="3541208"/>
                </a:lnTo>
                <a:cubicBezTo>
                  <a:pt x="24495" y="3440295"/>
                  <a:pt x="35084" y="3338234"/>
                  <a:pt x="15947" y="3236172"/>
                </a:cubicBezTo>
                <a:cubicBezTo>
                  <a:pt x="7719" y="3188816"/>
                  <a:pt x="7719" y="3140388"/>
                  <a:pt x="15947" y="3093031"/>
                </a:cubicBezTo>
                <a:cubicBezTo>
                  <a:pt x="25898" y="3029243"/>
                  <a:pt x="35339" y="2966092"/>
                  <a:pt x="22581" y="2901666"/>
                </a:cubicBezTo>
                <a:cubicBezTo>
                  <a:pt x="16968" y="2873599"/>
                  <a:pt x="12758" y="2845277"/>
                  <a:pt x="9823" y="2816955"/>
                </a:cubicBezTo>
                <a:cubicBezTo>
                  <a:pt x="3980" y="2744645"/>
                  <a:pt x="6072" y="2671926"/>
                  <a:pt x="16074" y="2600075"/>
                </a:cubicBezTo>
                <a:cubicBezTo>
                  <a:pt x="25643" y="2516640"/>
                  <a:pt x="10079" y="2432694"/>
                  <a:pt x="22836" y="2349514"/>
                </a:cubicBezTo>
                <a:cubicBezTo>
                  <a:pt x="31895" y="2282524"/>
                  <a:pt x="32239" y="2214640"/>
                  <a:pt x="23857" y="2147560"/>
                </a:cubicBezTo>
                <a:cubicBezTo>
                  <a:pt x="8778" y="2020749"/>
                  <a:pt x="9721" y="1892547"/>
                  <a:pt x="26663" y="1765978"/>
                </a:cubicBezTo>
                <a:cubicBezTo>
                  <a:pt x="37125" y="1692111"/>
                  <a:pt x="43121" y="1616076"/>
                  <a:pt x="24367" y="1543612"/>
                </a:cubicBezTo>
                <a:cubicBezTo>
                  <a:pt x="-19775" y="1373297"/>
                  <a:pt x="5996" y="1202727"/>
                  <a:pt x="24367" y="1033305"/>
                </a:cubicBezTo>
                <a:cubicBezTo>
                  <a:pt x="35530" y="942318"/>
                  <a:pt x="35786" y="850322"/>
                  <a:pt x="25133" y="759271"/>
                </a:cubicBezTo>
                <a:cubicBezTo>
                  <a:pt x="6226" y="624792"/>
                  <a:pt x="2577" y="488614"/>
                  <a:pt x="14289" y="353321"/>
                </a:cubicBezTo>
                <a:cubicBezTo>
                  <a:pt x="24877" y="242712"/>
                  <a:pt x="35339" y="131848"/>
                  <a:pt x="22581" y="20346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8C8CC13-DBC5-43A2-9AB5-9281A59B3C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945" r="-3" b="25371"/>
          <a:stretch/>
        </p:blipFill>
        <p:spPr>
          <a:xfrm>
            <a:off x="5021993" y="3792430"/>
            <a:ext cx="3045969" cy="3065570"/>
          </a:xfrm>
          <a:custGeom>
            <a:avLst/>
            <a:gdLst/>
            <a:ahLst/>
            <a:cxnLst/>
            <a:rect l="l" t="t" r="r" b="b"/>
            <a:pathLst>
              <a:path w="3045969" h="3065570">
                <a:moveTo>
                  <a:pt x="2750933" y="0"/>
                </a:moveTo>
                <a:lnTo>
                  <a:pt x="3043770" y="11038"/>
                </a:lnTo>
                <a:lnTo>
                  <a:pt x="3045607" y="37526"/>
                </a:lnTo>
                <a:cubicBezTo>
                  <a:pt x="3047625" y="113720"/>
                  <a:pt x="3040851" y="189914"/>
                  <a:pt x="3034394" y="266109"/>
                </a:cubicBezTo>
                <a:cubicBezTo>
                  <a:pt x="3019012" y="444912"/>
                  <a:pt x="3025927" y="623588"/>
                  <a:pt x="3037217" y="802010"/>
                </a:cubicBezTo>
                <a:cubicBezTo>
                  <a:pt x="3044443" y="924849"/>
                  <a:pt x="3040477" y="1048016"/>
                  <a:pt x="3025363" y="1170283"/>
                </a:cubicBezTo>
                <a:cubicBezTo>
                  <a:pt x="3020000" y="1218920"/>
                  <a:pt x="3020987" y="1267685"/>
                  <a:pt x="3020000" y="1316450"/>
                </a:cubicBezTo>
                <a:cubicBezTo>
                  <a:pt x="3019717" y="1325847"/>
                  <a:pt x="3026069" y="1336767"/>
                  <a:pt x="3014637" y="1344641"/>
                </a:cubicBezTo>
                <a:lnTo>
                  <a:pt x="3014637" y="1357340"/>
                </a:lnTo>
                <a:cubicBezTo>
                  <a:pt x="3027198" y="1364325"/>
                  <a:pt x="3020706" y="1375754"/>
                  <a:pt x="3021693" y="1384898"/>
                </a:cubicBezTo>
                <a:cubicBezTo>
                  <a:pt x="3038360" y="1560005"/>
                  <a:pt x="3040872" y="1735963"/>
                  <a:pt x="3029173" y="1911401"/>
                </a:cubicBezTo>
                <a:cubicBezTo>
                  <a:pt x="3020564" y="2072933"/>
                  <a:pt x="3029455" y="2234211"/>
                  <a:pt x="3039899" y="2395617"/>
                </a:cubicBezTo>
                <a:cubicBezTo>
                  <a:pt x="3052317" y="2587500"/>
                  <a:pt x="3032560" y="2779256"/>
                  <a:pt x="3029596" y="2971138"/>
                </a:cubicBezTo>
                <a:cubicBezTo>
                  <a:pt x="3029314" y="2988346"/>
                  <a:pt x="3030372" y="3005585"/>
                  <a:pt x="3031678" y="3022824"/>
                </a:cubicBezTo>
                <a:lnTo>
                  <a:pt x="3034625" y="3065570"/>
                </a:lnTo>
                <a:lnTo>
                  <a:pt x="24938" y="3065570"/>
                </a:lnTo>
                <a:lnTo>
                  <a:pt x="25911" y="3001918"/>
                </a:lnTo>
                <a:cubicBezTo>
                  <a:pt x="28191" y="2973959"/>
                  <a:pt x="32318" y="2946151"/>
                  <a:pt x="38276" y="2918677"/>
                </a:cubicBezTo>
                <a:cubicBezTo>
                  <a:pt x="68779" y="2777462"/>
                  <a:pt x="65552" y="2631030"/>
                  <a:pt x="28835" y="2491295"/>
                </a:cubicBezTo>
                <a:cubicBezTo>
                  <a:pt x="-4463" y="2359636"/>
                  <a:pt x="-11352" y="2227594"/>
                  <a:pt x="21053" y="2094786"/>
                </a:cubicBezTo>
                <a:cubicBezTo>
                  <a:pt x="51646" y="1971356"/>
                  <a:pt x="50153" y="1842146"/>
                  <a:pt x="16716" y="1719456"/>
                </a:cubicBezTo>
                <a:cubicBezTo>
                  <a:pt x="9316" y="1687689"/>
                  <a:pt x="4787" y="1655323"/>
                  <a:pt x="3192" y="1622752"/>
                </a:cubicBezTo>
                <a:cubicBezTo>
                  <a:pt x="-6887" y="1503851"/>
                  <a:pt x="10081" y="1386608"/>
                  <a:pt x="24242" y="1269110"/>
                </a:cubicBezTo>
                <a:cubicBezTo>
                  <a:pt x="33683" y="1194222"/>
                  <a:pt x="48099" y="1118569"/>
                  <a:pt x="24242" y="1044447"/>
                </a:cubicBezTo>
                <a:cubicBezTo>
                  <a:pt x="7899" y="992791"/>
                  <a:pt x="4264" y="937959"/>
                  <a:pt x="13654" y="884594"/>
                </a:cubicBezTo>
                <a:cubicBezTo>
                  <a:pt x="29486" y="789881"/>
                  <a:pt x="32790" y="693497"/>
                  <a:pt x="23477" y="597929"/>
                </a:cubicBezTo>
                <a:cubicBezTo>
                  <a:pt x="17328" y="534919"/>
                  <a:pt x="18272" y="471411"/>
                  <a:pt x="26284" y="408605"/>
                </a:cubicBezTo>
                <a:cubicBezTo>
                  <a:pt x="36872" y="324149"/>
                  <a:pt x="53330" y="238162"/>
                  <a:pt x="33300" y="153452"/>
                </a:cubicBezTo>
                <a:cubicBezTo>
                  <a:pt x="25327" y="119804"/>
                  <a:pt x="19745" y="86163"/>
                  <a:pt x="16058" y="52511"/>
                </a:cubicBezTo>
                <a:lnTo>
                  <a:pt x="13611" y="10473"/>
                </a:lnTo>
                <a:lnTo>
                  <a:pt x="222689" y="5194"/>
                </a:lnTo>
                <a:cubicBezTo>
                  <a:pt x="477949" y="4054"/>
                  <a:pt x="733156" y="16119"/>
                  <a:pt x="988364" y="17002"/>
                </a:cubicBezTo>
                <a:cubicBezTo>
                  <a:pt x="1097946" y="17394"/>
                  <a:pt x="1207148" y="12424"/>
                  <a:pt x="1316477" y="7977"/>
                </a:cubicBezTo>
                <a:cubicBezTo>
                  <a:pt x="1457478" y="2353"/>
                  <a:pt x="1598225" y="13470"/>
                  <a:pt x="1738973" y="11247"/>
                </a:cubicBezTo>
                <a:cubicBezTo>
                  <a:pt x="1972073" y="7585"/>
                  <a:pt x="2205047" y="18310"/>
                  <a:pt x="2438148" y="11247"/>
                </a:cubicBezTo>
                <a:cubicBezTo>
                  <a:pt x="2542410" y="7977"/>
                  <a:pt x="2646671" y="3007"/>
                  <a:pt x="2750933" y="0"/>
                </a:cubicBezTo>
                <a:close/>
              </a:path>
            </a:pathLst>
          </a:cu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9E38555-3DD9-4803-A949-325CEBBEA1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412" r="23309" b="2"/>
          <a:stretch/>
        </p:blipFill>
        <p:spPr>
          <a:xfrm>
            <a:off x="8263902" y="10"/>
            <a:ext cx="3928092" cy="4143496"/>
          </a:xfrm>
          <a:custGeom>
            <a:avLst/>
            <a:gdLst/>
            <a:ahLst/>
            <a:cxnLst/>
            <a:rect l="l" t="t" r="r" b="b"/>
            <a:pathLst>
              <a:path w="3928092" h="4143506">
                <a:moveTo>
                  <a:pt x="23605" y="0"/>
                </a:moveTo>
                <a:lnTo>
                  <a:pt x="3928092" y="0"/>
                </a:lnTo>
                <a:lnTo>
                  <a:pt x="3928092" y="4125656"/>
                </a:lnTo>
                <a:lnTo>
                  <a:pt x="3780617" y="4131078"/>
                </a:lnTo>
                <a:cubicBezTo>
                  <a:pt x="3614346" y="4131561"/>
                  <a:pt x="3448073" y="4118803"/>
                  <a:pt x="3281801" y="4125634"/>
                </a:cubicBezTo>
                <a:cubicBezTo>
                  <a:pt x="3062120" y="4134609"/>
                  <a:pt x="2842441" y="4144923"/>
                  <a:pt x="2622887" y="4130456"/>
                </a:cubicBezTo>
                <a:cubicBezTo>
                  <a:pt x="2472401" y="4120545"/>
                  <a:pt x="2321159" y="4107551"/>
                  <a:pt x="2169916" y="4111570"/>
                </a:cubicBezTo>
                <a:cubicBezTo>
                  <a:pt x="2014640" y="4115856"/>
                  <a:pt x="1859994" y="4129920"/>
                  <a:pt x="1705097" y="4140234"/>
                </a:cubicBezTo>
                <a:cubicBezTo>
                  <a:pt x="1591463" y="4147694"/>
                  <a:pt x="1477389" y="4142391"/>
                  <a:pt x="1364801" y="4124429"/>
                </a:cubicBezTo>
                <a:cubicBezTo>
                  <a:pt x="1284516" y="4111703"/>
                  <a:pt x="1203727" y="4117195"/>
                  <a:pt x="1123316" y="4121750"/>
                </a:cubicBezTo>
                <a:cubicBezTo>
                  <a:pt x="978124" y="4130323"/>
                  <a:pt x="833434" y="4143717"/>
                  <a:pt x="688243" y="4130323"/>
                </a:cubicBezTo>
                <a:cubicBezTo>
                  <a:pt x="558551" y="4118266"/>
                  <a:pt x="427601" y="4108489"/>
                  <a:pt x="298918" y="4118266"/>
                </a:cubicBezTo>
                <a:cubicBezTo>
                  <a:pt x="234577" y="4123155"/>
                  <a:pt x="170204" y="4128045"/>
                  <a:pt x="105785" y="4130037"/>
                </a:cubicBezTo>
                <a:lnTo>
                  <a:pt x="15503" y="4130462"/>
                </a:lnTo>
                <a:lnTo>
                  <a:pt x="14458" y="4122289"/>
                </a:lnTo>
                <a:cubicBezTo>
                  <a:pt x="3338" y="4042653"/>
                  <a:pt x="-1375" y="3962394"/>
                  <a:pt x="346" y="3882149"/>
                </a:cubicBezTo>
                <a:cubicBezTo>
                  <a:pt x="205" y="3686075"/>
                  <a:pt x="9942" y="3490383"/>
                  <a:pt x="27583" y="3294816"/>
                </a:cubicBezTo>
                <a:cubicBezTo>
                  <a:pt x="31859" y="3222826"/>
                  <a:pt x="29926" y="3150656"/>
                  <a:pt x="21797" y="3078932"/>
                </a:cubicBezTo>
                <a:cubicBezTo>
                  <a:pt x="13668" y="2997950"/>
                  <a:pt x="16505" y="2916372"/>
                  <a:pt x="30264" y="2835999"/>
                </a:cubicBezTo>
                <a:cubicBezTo>
                  <a:pt x="47622" y="2740756"/>
                  <a:pt x="39860" y="2645513"/>
                  <a:pt x="33510" y="2550270"/>
                </a:cubicBezTo>
                <a:cubicBezTo>
                  <a:pt x="16152" y="2288796"/>
                  <a:pt x="-5017" y="2027322"/>
                  <a:pt x="9096" y="1764959"/>
                </a:cubicBezTo>
                <a:cubicBezTo>
                  <a:pt x="12060" y="1708956"/>
                  <a:pt x="25042" y="1654350"/>
                  <a:pt x="30406" y="1598729"/>
                </a:cubicBezTo>
                <a:cubicBezTo>
                  <a:pt x="46071" y="1437069"/>
                  <a:pt x="27723" y="1276045"/>
                  <a:pt x="20244" y="1114767"/>
                </a:cubicBezTo>
                <a:cubicBezTo>
                  <a:pt x="9491" y="936281"/>
                  <a:pt x="11664" y="757351"/>
                  <a:pt x="26736" y="579120"/>
                </a:cubicBezTo>
                <a:cubicBezTo>
                  <a:pt x="36191" y="482353"/>
                  <a:pt x="39402" y="385459"/>
                  <a:pt x="38237" y="288533"/>
                </a:cubicBezTo>
                <a:close/>
              </a:path>
            </a:pathLst>
          </a:cu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016F7-C861-4733-B76E-4ACC9EAE9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4EFAC3F-F861-4833-A04F-D999E7E74A19}" type="datetime1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10/27/2023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ACC79D1-7173-4EE2-B870-C3AB5186CB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5919" r="-4" b="-4"/>
          <a:stretch/>
        </p:blipFill>
        <p:spPr>
          <a:xfrm>
            <a:off x="8281031" y="4328340"/>
            <a:ext cx="3910971" cy="2529660"/>
          </a:xfrm>
          <a:custGeom>
            <a:avLst/>
            <a:gdLst/>
            <a:ahLst/>
            <a:cxnLst/>
            <a:rect l="l" t="t" r="r" b="b"/>
            <a:pathLst>
              <a:path w="3910971" h="2529660">
                <a:moveTo>
                  <a:pt x="842684" y="662"/>
                </a:moveTo>
                <a:cubicBezTo>
                  <a:pt x="941895" y="-744"/>
                  <a:pt x="1041116" y="93"/>
                  <a:pt x="1140350" y="3173"/>
                </a:cubicBezTo>
                <a:cubicBezTo>
                  <a:pt x="1210804" y="5316"/>
                  <a:pt x="1279746" y="24605"/>
                  <a:pt x="1350451" y="29025"/>
                </a:cubicBezTo>
                <a:cubicBezTo>
                  <a:pt x="1535093" y="40276"/>
                  <a:pt x="1719483" y="30901"/>
                  <a:pt x="1903495" y="18310"/>
                </a:cubicBezTo>
                <a:cubicBezTo>
                  <a:pt x="2151898" y="628"/>
                  <a:pt x="2401172" y="2101"/>
                  <a:pt x="2649374" y="22730"/>
                </a:cubicBezTo>
                <a:cubicBezTo>
                  <a:pt x="2869445" y="43947"/>
                  <a:pt x="3091027" y="39942"/>
                  <a:pt x="3310304" y="10808"/>
                </a:cubicBezTo>
                <a:cubicBezTo>
                  <a:pt x="3434575" y="-7007"/>
                  <a:pt x="3559980" y="9067"/>
                  <a:pt x="3684881" y="10808"/>
                </a:cubicBezTo>
                <a:cubicBezTo>
                  <a:pt x="3752435" y="11746"/>
                  <a:pt x="3819992" y="12684"/>
                  <a:pt x="3887420" y="15630"/>
                </a:cubicBezTo>
                <a:lnTo>
                  <a:pt x="3910971" y="11103"/>
                </a:lnTo>
                <a:lnTo>
                  <a:pt x="3910971" y="2529660"/>
                </a:lnTo>
                <a:lnTo>
                  <a:pt x="6242" y="2529660"/>
                </a:lnTo>
                <a:lnTo>
                  <a:pt x="25280" y="2158134"/>
                </a:lnTo>
                <a:cubicBezTo>
                  <a:pt x="28243" y="1914439"/>
                  <a:pt x="36288" y="1670236"/>
                  <a:pt x="11167" y="1427303"/>
                </a:cubicBezTo>
                <a:cubicBezTo>
                  <a:pt x="-5908" y="1262723"/>
                  <a:pt x="865" y="1098905"/>
                  <a:pt x="3970" y="934453"/>
                </a:cubicBezTo>
                <a:cubicBezTo>
                  <a:pt x="7498" y="749680"/>
                  <a:pt x="5805" y="564783"/>
                  <a:pt x="5805" y="380010"/>
                </a:cubicBezTo>
                <a:cubicBezTo>
                  <a:pt x="5522" y="299625"/>
                  <a:pt x="10321" y="219748"/>
                  <a:pt x="18506" y="139744"/>
                </a:cubicBezTo>
                <a:lnTo>
                  <a:pt x="19072" y="23791"/>
                </a:lnTo>
                <a:lnTo>
                  <a:pt x="67093" y="27133"/>
                </a:lnTo>
                <a:cubicBezTo>
                  <a:pt x="226530" y="32207"/>
                  <a:pt x="385807" y="21156"/>
                  <a:pt x="545085" y="11612"/>
                </a:cubicBezTo>
                <a:cubicBezTo>
                  <a:pt x="644275" y="5719"/>
                  <a:pt x="743474" y="2069"/>
                  <a:pt x="842684" y="66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38239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9C8D0D-BAFA-4733-8D06-2CBEB739322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9" r="-4" b="-4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FAF9D2-A833-4BA3-8BF1-310A76C2E2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1923" b="-2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33AC19-36BE-48F2-B936-1FA61342B9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704" r="-1" b="18506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3" name="Freeform: Shape 22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016F7-C861-4733-B76E-4ACC9EAE9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891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4EFAC3F-F861-4833-A04F-D999E7E74A19}" type="datetime1"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10/27/2023</a:t>
            </a:fld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Content Placeholder 21">
            <a:extLst>
              <a:ext uri="{FF2B5EF4-FFF2-40B4-BE49-F238E27FC236}">
                <a16:creationId xmlns:a16="http://schemas.microsoft.com/office/drawing/2014/main" id="{A20B71E9-72C5-4F6A-875E-5E263214E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051" y="2698959"/>
            <a:ext cx="5567049" cy="2790982"/>
          </a:xfr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cs typeface="+mn-cs"/>
              </a:rPr>
              <a:t>Test article dusting in simulant prep &amp; handling area – top left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cs typeface="+mn-cs"/>
              </a:rPr>
              <a:t>Loading test article in 3ft vacuum chamber – top right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  <a:cs typeface="+mn-cs"/>
              </a:rPr>
              <a:t>LDES test setup in 3ft vacuum chamber - bottom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34894C0D-A7E9-433A-871F-F2F580E9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862" y="844996"/>
            <a:ext cx="4343692" cy="164253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Experience  with Lunar Simulant – LDES</a:t>
            </a:r>
          </a:p>
        </p:txBody>
      </p:sp>
    </p:spTree>
    <p:extLst>
      <p:ext uri="{BB962C8B-B14F-4D97-AF65-F5344CB8AC3E}">
        <p14:creationId xmlns:p14="http://schemas.microsoft.com/office/powerpoint/2010/main" val="1273360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58">
            <a:extLst>
              <a:ext uri="{FF2B5EF4-FFF2-40B4-BE49-F238E27FC236}">
                <a16:creationId xmlns:a16="http://schemas.microsoft.com/office/drawing/2014/main" id="{FC3D2873-2194-4FB0-BFBA-7E7EEB9848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C2F3FD-9957-4E27-8EC2-34ECA247AC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19" r="12378" b="1"/>
          <a:stretch/>
        </p:blipFill>
        <p:spPr>
          <a:xfrm>
            <a:off x="8529321" y="10"/>
            <a:ext cx="3662680" cy="3401558"/>
          </a:xfrm>
          <a:custGeom>
            <a:avLst/>
            <a:gdLst/>
            <a:ahLst/>
            <a:cxnLst/>
            <a:rect l="l" t="t" r="r" b="b"/>
            <a:pathLst>
              <a:path w="3662680" h="3401568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3318A9-22AF-439B-B4E7-C1B84EEA5B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20" r="9630" b="-2"/>
          <a:stretch/>
        </p:blipFill>
        <p:spPr>
          <a:xfrm>
            <a:off x="5115314" y="10"/>
            <a:ext cx="4118110" cy="3401558"/>
          </a:xfrm>
          <a:custGeom>
            <a:avLst/>
            <a:gdLst/>
            <a:ahLst/>
            <a:cxnLst/>
            <a:rect l="l" t="t" r="r" b="b"/>
            <a:pathLst>
              <a:path w="4118110" h="3401568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D774B6-3512-4A7D-AB63-8FA63FEA0E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50" r="12358" b="-2"/>
          <a:stretch/>
        </p:blipFill>
        <p:spPr>
          <a:xfrm>
            <a:off x="5168353" y="3456432"/>
            <a:ext cx="7023646" cy="3401568"/>
          </a:xfrm>
          <a:custGeom>
            <a:avLst/>
            <a:gdLst/>
            <a:ahLst/>
            <a:cxnLst/>
            <a:rect l="l" t="t" r="r" b="b"/>
            <a:pathLst>
              <a:path w="7023646" h="3401568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</p:spPr>
      </p:pic>
      <p:sp useBgFill="1">
        <p:nvSpPr>
          <p:cNvPr id="76" name="Freeform: Shape 60">
            <a:extLst>
              <a:ext uri="{FF2B5EF4-FFF2-40B4-BE49-F238E27FC236}">
                <a16:creationId xmlns:a16="http://schemas.microsoft.com/office/drawing/2014/main" id="{B228652A-FD81-4A3C-B164-2012BF4EE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27943" cy="6858000"/>
          </a:xfrm>
          <a:custGeom>
            <a:avLst/>
            <a:gdLst>
              <a:gd name="connsiteX0" fmla="*/ 0 w 5927943"/>
              <a:gd name="connsiteY0" fmla="*/ 0 h 6858000"/>
              <a:gd name="connsiteX1" fmla="*/ 5129522 w 5927943"/>
              <a:gd name="connsiteY1" fmla="*/ 0 h 6858000"/>
              <a:gd name="connsiteX2" fmla="*/ 5289639 w 5927943"/>
              <a:gd name="connsiteY2" fmla="*/ 323150 h 6858000"/>
              <a:gd name="connsiteX3" fmla="*/ 5927943 w 5927943"/>
              <a:gd name="connsiteY3" fmla="*/ 3476847 h 6858000"/>
              <a:gd name="connsiteX4" fmla="*/ 5289639 w 5927943"/>
              <a:gd name="connsiteY4" fmla="*/ 6630545 h 6858000"/>
              <a:gd name="connsiteX5" fmla="*/ 5176937 w 5927943"/>
              <a:gd name="connsiteY5" fmla="*/ 6858000 h 6858000"/>
              <a:gd name="connsiteX6" fmla="*/ 0 w 592794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27943" h="6858000">
                <a:moveTo>
                  <a:pt x="0" y="0"/>
                </a:moveTo>
                <a:lnTo>
                  <a:pt x="5129522" y="0"/>
                </a:lnTo>
                <a:lnTo>
                  <a:pt x="5289639" y="323150"/>
                </a:lnTo>
                <a:cubicBezTo>
                  <a:pt x="5692631" y="1223391"/>
                  <a:pt x="5927943" y="2308646"/>
                  <a:pt x="5927943" y="3476847"/>
                </a:cubicBezTo>
                <a:cubicBezTo>
                  <a:pt x="5927943" y="4645048"/>
                  <a:pt x="5692631" y="5730304"/>
                  <a:pt x="5289639" y="6630545"/>
                </a:cubicBezTo>
                <a:lnTo>
                  <a:pt x="517693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63" name="Freeform: Shape 62">
            <a:extLst>
              <a:ext uri="{FF2B5EF4-FFF2-40B4-BE49-F238E27FC236}">
                <a16:creationId xmlns:a16="http://schemas.microsoft.com/office/drawing/2014/main" id="{FE8F25D8-4980-4C67-9E0C-7BE94C9CB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17310" cy="6858000"/>
          </a:xfrm>
          <a:custGeom>
            <a:avLst/>
            <a:gdLst>
              <a:gd name="connsiteX0" fmla="*/ 0 w 5917310"/>
              <a:gd name="connsiteY0" fmla="*/ 0 h 6858000"/>
              <a:gd name="connsiteX1" fmla="*/ 5118889 w 5917310"/>
              <a:gd name="connsiteY1" fmla="*/ 0 h 6858000"/>
              <a:gd name="connsiteX2" fmla="*/ 5279006 w 5917310"/>
              <a:gd name="connsiteY2" fmla="*/ 323150 h 6858000"/>
              <a:gd name="connsiteX3" fmla="*/ 5917310 w 5917310"/>
              <a:gd name="connsiteY3" fmla="*/ 3476847 h 6858000"/>
              <a:gd name="connsiteX4" fmla="*/ 5279006 w 5917310"/>
              <a:gd name="connsiteY4" fmla="*/ 6630545 h 6858000"/>
              <a:gd name="connsiteX5" fmla="*/ 5166304 w 5917310"/>
              <a:gd name="connsiteY5" fmla="*/ 6858000 h 6858000"/>
              <a:gd name="connsiteX6" fmla="*/ 0 w 591731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17310" h="6858000">
                <a:moveTo>
                  <a:pt x="0" y="0"/>
                </a:moveTo>
                <a:lnTo>
                  <a:pt x="5118889" y="0"/>
                </a:lnTo>
                <a:lnTo>
                  <a:pt x="5279006" y="323150"/>
                </a:lnTo>
                <a:cubicBezTo>
                  <a:pt x="5681998" y="1223391"/>
                  <a:pt x="5917310" y="2308646"/>
                  <a:pt x="5917310" y="3476847"/>
                </a:cubicBezTo>
                <a:cubicBezTo>
                  <a:pt x="5917310" y="4645048"/>
                  <a:pt x="5681998" y="5730304"/>
                  <a:pt x="5279006" y="6630545"/>
                </a:cubicBezTo>
                <a:lnTo>
                  <a:pt x="516630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1A214C69-1234-4E5D-91CD-BEA002042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F86E49C8-40C0-4E80-BAC0-9A66298F1D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098" y="4461119"/>
            <a:ext cx="501907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016F7-C861-4733-B76E-4ACC9EAE9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8912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34EFAC3F-F861-4833-A04F-D999E7E74A19}" type="datetime1">
              <a:rPr lang="en-US" sz="12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10/27/2023</a:t>
            </a:fld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8" name="Content Placeholder 21">
            <a:extLst>
              <a:ext uri="{FF2B5EF4-FFF2-40B4-BE49-F238E27FC236}">
                <a16:creationId xmlns:a16="http://schemas.microsoft.com/office/drawing/2014/main" id="{9B46C5EE-AD71-4394-BE4D-5D5637918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32" y="3320420"/>
            <a:ext cx="5069260" cy="3078879"/>
          </a:xfr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+mn-cs"/>
              </a:rPr>
              <a:t>Close-up of suit material coupon covered in dust– top left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+mn-cs"/>
              </a:rPr>
              <a:t>Test articles in 15ft vacuum chamber – top right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+mn-cs"/>
              </a:rPr>
              <a:t>View of test assembly with dusty coupons -Bottom</a:t>
            </a:r>
          </a:p>
        </p:txBody>
      </p:sp>
      <p:sp>
        <p:nvSpPr>
          <p:cNvPr id="70" name="Title 1">
            <a:extLst>
              <a:ext uri="{FF2B5EF4-FFF2-40B4-BE49-F238E27FC236}">
                <a16:creationId xmlns:a16="http://schemas.microsoft.com/office/drawing/2014/main" id="{797633A2-3E14-4981-BC74-D731D43AD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14" y="694691"/>
            <a:ext cx="5131833" cy="243599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Experience  with Lunar Simulant –</a:t>
            </a:r>
            <a:b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Dust Mitigation Study on Suit material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F07E2D0-23DE-479A-8852-18B58FE29DC5}"/>
              </a:ext>
            </a:extLst>
          </p:cNvPr>
          <p:cNvCxnSpPr>
            <a:cxnSpLocks/>
          </p:cNvCxnSpPr>
          <p:nvPr/>
        </p:nvCxnSpPr>
        <p:spPr>
          <a:xfrm>
            <a:off x="6977498" y="3200400"/>
            <a:ext cx="684970" cy="2527163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B8A8DC44-C3A0-4EF5-ABF3-922E477288E9}"/>
              </a:ext>
            </a:extLst>
          </p:cNvPr>
          <p:cNvSpPr/>
          <p:nvPr/>
        </p:nvSpPr>
        <p:spPr>
          <a:xfrm>
            <a:off x="7418867" y="5715000"/>
            <a:ext cx="734533" cy="7953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95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F9DAA-663D-4562-8195-F52E78DF6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2971800"/>
            <a:ext cx="8001000" cy="1219200"/>
          </a:xfrm>
        </p:spPr>
        <p:txBody>
          <a:bodyPr>
            <a:normAutofit fontScale="90000"/>
          </a:bodyPr>
          <a:lstStyle/>
          <a:p>
            <a:r>
              <a:rPr lang="en-US" dirty="0"/>
              <a:t>Detailed Chamber &amp; Facility Interface Information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7B1674-BB55-4A48-B7F9-FD0C82B65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D86B1B-705A-489D-9502-67F648305B21}"/>
              </a:ext>
            </a:extLst>
          </p:cNvPr>
          <p:cNvSpPr txBox="1">
            <a:spLocks/>
          </p:cNvSpPr>
          <p:nvPr/>
        </p:nvSpPr>
        <p:spPr>
          <a:xfrm>
            <a:off x="2289416" y="228600"/>
            <a:ext cx="7613168" cy="742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377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712425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1"/>
            <a:ext cx="12192000" cy="74294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Control Room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B36F4D0A-2244-4D86-9047-353B80FA0F6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74470"/>
            <a:ext cx="5535419" cy="4140529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2">
            <a:extLst>
              <a:ext uri="{FF2B5EF4-FFF2-40B4-BE49-F238E27FC236}">
                <a16:creationId xmlns:a16="http://schemas.microsoft.com/office/drawing/2014/main" id="{7F3F5312-A716-4DFD-B0DC-F5423633F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032" y="1574469"/>
            <a:ext cx="5520705" cy="4140529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15622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458C81F-A71C-453B-8445-E96299EF3A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9" b="10655"/>
          <a:stretch/>
        </p:blipFill>
        <p:spPr>
          <a:xfrm>
            <a:off x="3048000" y="1143000"/>
            <a:ext cx="5901395" cy="55286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Platform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V="1">
            <a:off x="4343400" y="4705350"/>
            <a:ext cx="3352800" cy="9874"/>
          </a:xfrm>
          <a:prstGeom prst="straightConnector1">
            <a:avLst/>
          </a:prstGeom>
          <a:ln w="190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 flipH="1">
            <a:off x="5255116" y="4343400"/>
            <a:ext cx="383684" cy="1357364"/>
          </a:xfrm>
          <a:prstGeom prst="straightConnector1">
            <a:avLst/>
          </a:prstGeom>
          <a:ln w="190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766775" y="473606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74”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72100" y="400761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126” Deep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F96630A-80E9-4A82-B67D-F7DDB745B29D}"/>
              </a:ext>
            </a:extLst>
          </p:cNvPr>
          <p:cNvSpPr txBox="1"/>
          <p:nvPr/>
        </p:nvSpPr>
        <p:spPr>
          <a:xfrm>
            <a:off x="5791200" y="5341375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 grate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F97B53-3264-472A-B06E-84B0030BCAAE}"/>
              </a:ext>
            </a:extLst>
          </p:cNvPr>
          <p:cNvSpPr txBox="1"/>
          <p:nvPr/>
        </p:nvSpPr>
        <p:spPr>
          <a:xfrm>
            <a:off x="8153399" y="1828800"/>
            <a:ext cx="1977095" cy="369332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Shroud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8A73174-7817-484E-8061-76D5C74560DE}"/>
              </a:ext>
            </a:extLst>
          </p:cNvPr>
          <p:cNvCxnSpPr/>
          <p:nvPr/>
        </p:nvCxnSpPr>
        <p:spPr>
          <a:xfrm flipH="1">
            <a:off x="7620000" y="2209800"/>
            <a:ext cx="533400" cy="3810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7031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44B67A3-0E32-450A-ADCD-4A1AA93F35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9" b="10655"/>
          <a:stretch/>
        </p:blipFill>
        <p:spPr>
          <a:xfrm>
            <a:off x="3048000" y="1143000"/>
            <a:ext cx="5901395" cy="55286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Opening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3886200" y="3996779"/>
            <a:ext cx="4191000" cy="0"/>
          </a:xfrm>
          <a:prstGeom prst="straightConnector1">
            <a:avLst/>
          </a:prstGeom>
          <a:ln w="190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5638800" y="2305901"/>
            <a:ext cx="0" cy="3421237"/>
          </a:xfrm>
          <a:prstGeom prst="straightConnector1">
            <a:avLst/>
          </a:prstGeom>
          <a:ln w="1905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53000" y="260246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 81”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24300" y="4016519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91200" y="534566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Floor grate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53399" y="1828800"/>
            <a:ext cx="1977095" cy="369332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Thermal Shroud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7620000" y="2209800"/>
            <a:ext cx="533400" cy="381000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443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building&#10;&#10;Description automatically generated">
            <a:extLst>
              <a:ext uri="{FF2B5EF4-FFF2-40B4-BE49-F238E27FC236}">
                <a16:creationId xmlns:a16="http://schemas.microsoft.com/office/drawing/2014/main" id="{883B100A-6D0F-4701-BC26-4F0F151B74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166" y="1119224"/>
            <a:ext cx="9412835" cy="52947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Facing West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0" y="1828800"/>
            <a:ext cx="1977095" cy="646331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North Side Fluid-through Flange</a:t>
            </a: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>
          <a:xfrm flipH="1">
            <a:off x="7391400" y="2525559"/>
            <a:ext cx="394010" cy="751041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1274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9B6D8F-8D8B-4DC6-88ED-E474EFC46C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566" y="1125397"/>
            <a:ext cx="9412834" cy="52947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Facing North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67400" y="1563469"/>
            <a:ext cx="1977095" cy="646331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Side Fluid-through Flange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7463495" y="2209800"/>
            <a:ext cx="381000" cy="228600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973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1"/>
            <a:ext cx="12192000" cy="74294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Heights &amp; Clearances for 15ft Chamber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5"/>
            <a:ext cx="4209716" cy="4906964"/>
          </a:xfrm>
        </p:spPr>
        <p:txBody>
          <a:bodyPr/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height of the crane hook over the 2nd floor is 14 ft.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Hardware brought into facility via 12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roll-up door 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Lifted up over the 3.5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railing- railing is removable</a:t>
            </a:r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19316" y="1219205"/>
            <a:ext cx="3465318" cy="4741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5434321" y="2360407"/>
            <a:ext cx="0" cy="3124200"/>
          </a:xfrm>
          <a:prstGeom prst="straightConnector1">
            <a:avLst/>
          </a:prstGeom>
          <a:ln w="381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64077" y="3273016"/>
            <a:ext cx="2684845" cy="70788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14ft when hook is fully retracted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62752" y="1301831"/>
            <a:ext cx="1786171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ton crane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2B3ACB-12A7-4B5B-A011-0D68D341C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61613" y="1811913"/>
            <a:ext cx="4741666" cy="3556249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D8A3199-DAAE-4A76-8A60-AA9C4DC58E37}"/>
              </a:ext>
            </a:extLst>
          </p:cNvPr>
          <p:cNvCxnSpPr>
            <a:cxnSpLocks/>
          </p:cNvCxnSpPr>
          <p:nvPr/>
        </p:nvCxnSpPr>
        <p:spPr>
          <a:xfrm>
            <a:off x="9829800" y="2648494"/>
            <a:ext cx="0" cy="2574786"/>
          </a:xfrm>
          <a:prstGeom prst="straightConnector1">
            <a:avLst/>
          </a:prstGeom>
          <a:ln w="381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4D588D-A459-4291-A140-FB6DF456745C}"/>
              </a:ext>
            </a:extLst>
          </p:cNvPr>
          <p:cNvSpPr txBox="1"/>
          <p:nvPr/>
        </p:nvSpPr>
        <p:spPr>
          <a:xfrm>
            <a:off x="9982200" y="2953294"/>
            <a:ext cx="685800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12ft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8D0EF34-E51D-4852-927E-635A134340BE}"/>
              </a:ext>
            </a:extLst>
          </p:cNvPr>
          <p:cNvCxnSpPr/>
          <p:nvPr/>
        </p:nvCxnSpPr>
        <p:spPr>
          <a:xfrm>
            <a:off x="9310941" y="2070848"/>
            <a:ext cx="0" cy="533400"/>
          </a:xfrm>
          <a:prstGeom prst="straightConnector1">
            <a:avLst/>
          </a:prstGeom>
          <a:ln w="38100"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0573880-AC85-4F3E-9968-C471A7070A29}"/>
              </a:ext>
            </a:extLst>
          </p:cNvPr>
          <p:cNvSpPr txBox="1"/>
          <p:nvPr/>
        </p:nvSpPr>
        <p:spPr>
          <a:xfrm>
            <a:off x="8451476" y="2137493"/>
            <a:ext cx="745166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3.5ft</a:t>
            </a:r>
          </a:p>
        </p:txBody>
      </p:sp>
    </p:spTree>
    <p:extLst>
      <p:ext uri="{BB962C8B-B14F-4D97-AF65-F5344CB8AC3E}">
        <p14:creationId xmlns:p14="http://schemas.microsoft.com/office/powerpoint/2010/main" val="12579839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Main Penetration Flange Locations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8B88E1-8CA1-4594-9ABF-524723876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094552"/>
            <a:ext cx="9753600" cy="516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450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15’ Chamber Interfaces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C1416B-D856-487B-8636-647DA90831E5}"/>
              </a:ext>
            </a:extLst>
          </p:cNvPr>
          <p:cNvSpPr/>
          <p:nvPr/>
        </p:nvSpPr>
        <p:spPr>
          <a:xfrm>
            <a:off x="174640" y="1231853"/>
            <a:ext cx="4721895" cy="4721888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3F50CD1-B3E8-41D9-8EB7-7429635AD4DD}"/>
              </a:ext>
            </a:extLst>
          </p:cNvPr>
          <p:cNvSpPr/>
          <p:nvPr/>
        </p:nvSpPr>
        <p:spPr>
          <a:xfrm>
            <a:off x="3637906" y="4806629"/>
            <a:ext cx="2210845" cy="258565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Feedthrough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0A7DAC2-6448-4603-A8F0-83EA1D444D02}"/>
              </a:ext>
            </a:extLst>
          </p:cNvPr>
          <p:cNvSpPr/>
          <p:nvPr/>
        </p:nvSpPr>
        <p:spPr>
          <a:xfrm>
            <a:off x="5150787" y="2757622"/>
            <a:ext cx="2283011" cy="1258047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Facility Power</a:t>
            </a:r>
            <a:b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2AD1A17-405D-4CDD-BAC0-52B989CA7346}"/>
              </a:ext>
            </a:extLst>
          </p:cNvPr>
          <p:cNvSpPr/>
          <p:nvPr/>
        </p:nvSpPr>
        <p:spPr>
          <a:xfrm>
            <a:off x="3637906" y="5389067"/>
            <a:ext cx="2210844" cy="258565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Feedthrough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A82A53-E7DA-403A-9760-B890A5FA0F22}"/>
              </a:ext>
            </a:extLst>
          </p:cNvPr>
          <p:cNvSpPr txBox="1"/>
          <p:nvPr/>
        </p:nvSpPr>
        <p:spPr>
          <a:xfrm>
            <a:off x="5150787" y="3169879"/>
            <a:ext cx="228300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900" dirty="0">
                <a:solidFill>
                  <a:prstClr val="white"/>
                </a:solidFill>
                <a:ea typeface="MS PGothic" charset="-128"/>
              </a:rPr>
              <a:t>480VAC, 30A, Quantity: 2</a:t>
            </a:r>
          </a:p>
          <a:p>
            <a:pPr algn="ctr">
              <a:defRPr/>
            </a:pPr>
            <a:r>
              <a:rPr lang="en-US" sz="900" dirty="0">
                <a:solidFill>
                  <a:prstClr val="white"/>
                </a:solidFill>
                <a:ea typeface="MS PGothic" charset="-128"/>
              </a:rPr>
              <a:t>480VAC, 15A, Quantity: 1</a:t>
            </a:r>
          </a:p>
          <a:p>
            <a:pPr algn="ctr">
              <a:defRPr/>
            </a:pPr>
            <a:r>
              <a:rPr lang="en-US" sz="900" dirty="0">
                <a:solidFill>
                  <a:prstClr val="white"/>
                </a:solidFill>
                <a:ea typeface="MS PGothic" charset="-128"/>
              </a:rPr>
              <a:t>208VAC, 20A, Quantity: 1</a:t>
            </a:r>
          </a:p>
          <a:p>
            <a:pPr algn="ctr">
              <a:defRPr/>
            </a:pPr>
            <a:r>
              <a:rPr lang="en-US" sz="900" dirty="0">
                <a:solidFill>
                  <a:prstClr val="white"/>
                </a:solidFill>
                <a:ea typeface="MS PGothic" charset="-128"/>
              </a:rPr>
              <a:t>Quadplex 120VAC, 20A, Quantity: 4</a:t>
            </a:r>
          </a:p>
          <a:p>
            <a:pPr algn="ctr">
              <a:defRPr/>
            </a:pPr>
            <a:r>
              <a:rPr lang="en-US" sz="900" dirty="0">
                <a:solidFill>
                  <a:prstClr val="white"/>
                </a:solidFill>
                <a:ea typeface="MS PGothic" charset="-128"/>
              </a:rPr>
              <a:t>Standard duplex 120VAC, 20A, Quantity: 10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D6EB7C8-4CD9-433E-8078-8A438E77D11D}"/>
              </a:ext>
            </a:extLst>
          </p:cNvPr>
          <p:cNvSpPr/>
          <p:nvPr/>
        </p:nvSpPr>
        <p:spPr>
          <a:xfrm>
            <a:off x="3638810" y="1526185"/>
            <a:ext cx="2210845" cy="258565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Feedthrough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3B918CE4-03C8-4F11-B2F6-C933EFB89F0F}"/>
              </a:ext>
            </a:extLst>
          </p:cNvPr>
          <p:cNvSpPr/>
          <p:nvPr/>
        </p:nvSpPr>
        <p:spPr>
          <a:xfrm>
            <a:off x="174638" y="1233359"/>
            <a:ext cx="4721895" cy="4721895"/>
          </a:xfrm>
          <a:prstGeom prst="ellipse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15’ TVAC Chamber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4F75CAE-4F7E-49EF-9CD2-3AAA523C170F}"/>
              </a:ext>
            </a:extLst>
          </p:cNvPr>
          <p:cNvSpPr txBox="1"/>
          <p:nvPr/>
        </p:nvSpPr>
        <p:spPr>
          <a:xfrm>
            <a:off x="7688060" y="1229848"/>
            <a:ext cx="422902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Fluid Penetrations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Three 15” OD (10.5” feedthrough real estate) available to test article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Multiple flanges on hand to accommodate a variety of fluid line feedthroughs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2 flanges currently installed, each with the following cryogenic feedthroughs:</a:t>
            </a:r>
          </a:p>
          <a:p>
            <a:pPr marL="742950" lvl="1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Four 1” lines with AN818-16J nut</a:t>
            </a:r>
          </a:p>
          <a:p>
            <a:pPr marL="742950" lvl="1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One 2” line with AN818-16J nut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1 flange currently installed with the following feedthroughs for water transmission:</a:t>
            </a:r>
          </a:p>
          <a:p>
            <a:pPr marL="742950" lvl="1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Six ¼” AN lines</a:t>
            </a:r>
          </a:p>
          <a:p>
            <a:pPr marL="742950" lvl="1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Three ½” AN lines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2C55677-D77E-46C3-82B7-5FE9017AAD2A}"/>
              </a:ext>
            </a:extLst>
          </p:cNvPr>
          <p:cNvSpPr txBox="1"/>
          <p:nvPr/>
        </p:nvSpPr>
        <p:spPr>
          <a:xfrm>
            <a:off x="7688050" y="4971871"/>
            <a:ext cx="4229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Data Interfaces: 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72 Type-T TC connectors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32 Circular MIL Spec Connectors</a:t>
            </a:r>
            <a:br>
              <a:rPr lang="en-US" sz="1200" dirty="0">
                <a:solidFill>
                  <a:prstClr val="black"/>
                </a:solidFill>
                <a:ea typeface="MS PGothic" charset="-128"/>
              </a:rPr>
            </a:b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(3#16 pin Jam nut receptacle)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25 Circular MIL Spec Connectors</a:t>
            </a:r>
            <a:br>
              <a:rPr lang="en-US" sz="1200" dirty="0">
                <a:solidFill>
                  <a:prstClr val="black"/>
                </a:solidFill>
                <a:ea typeface="MS PGothic" charset="-128"/>
              </a:rPr>
            </a:b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(8#20, 4#16 pin Jam nut receptacle)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306141-43D7-4FE5-BC40-DD04992F118E}"/>
              </a:ext>
            </a:extLst>
          </p:cNvPr>
          <p:cNvSpPr/>
          <p:nvPr/>
        </p:nvSpPr>
        <p:spPr>
          <a:xfrm>
            <a:off x="1782395" y="2222308"/>
            <a:ext cx="695027" cy="422238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Required Fluids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186966F-2BD5-42FC-A966-C5924F81BC69}"/>
              </a:ext>
            </a:extLst>
          </p:cNvPr>
          <p:cNvSpPr/>
          <p:nvPr/>
        </p:nvSpPr>
        <p:spPr>
          <a:xfrm>
            <a:off x="1697233" y="3821177"/>
            <a:ext cx="780188" cy="422238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Required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Power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7EFA6F9-E8BB-4213-89DE-54144ECA7939}"/>
              </a:ext>
            </a:extLst>
          </p:cNvPr>
          <p:cNvSpPr/>
          <p:nvPr/>
        </p:nvSpPr>
        <p:spPr>
          <a:xfrm>
            <a:off x="1782394" y="4563437"/>
            <a:ext cx="695027" cy="422238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Sensors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55DE505-8226-4A6D-ABA5-E177E7B52AE3}"/>
              </a:ext>
            </a:extLst>
          </p:cNvPr>
          <p:cNvSpPr/>
          <p:nvPr/>
        </p:nvSpPr>
        <p:spPr>
          <a:xfrm>
            <a:off x="882640" y="2073765"/>
            <a:ext cx="964267" cy="3035564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Test Article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5BB99D7-1AA9-491B-9C72-EE2B6EF72DF9}"/>
              </a:ext>
            </a:extLst>
          </p:cNvPr>
          <p:cNvSpPr/>
          <p:nvPr/>
        </p:nvSpPr>
        <p:spPr>
          <a:xfrm>
            <a:off x="6412598" y="5217489"/>
            <a:ext cx="1021201" cy="601719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DAQ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FE5B2A1-710C-4195-8B7D-2C58EC687E38}"/>
              </a:ext>
            </a:extLst>
          </p:cNvPr>
          <p:cNvSpPr/>
          <p:nvPr/>
        </p:nvSpPr>
        <p:spPr>
          <a:xfrm>
            <a:off x="6412597" y="1354607"/>
            <a:ext cx="1021201" cy="601719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Fluids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6775A9E-452C-42CD-B518-89C1E0EA7933}"/>
              </a:ext>
            </a:extLst>
          </p:cNvPr>
          <p:cNvSpPr/>
          <p:nvPr/>
        </p:nvSpPr>
        <p:spPr>
          <a:xfrm>
            <a:off x="6412597" y="4366382"/>
            <a:ext cx="1021201" cy="601719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Power Conversion</a:t>
            </a: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E44B592-0A4A-4B11-8D9F-D5E440B54DCF}"/>
              </a:ext>
            </a:extLst>
          </p:cNvPr>
          <p:cNvCxnSpPr>
            <a:cxnSpLocks/>
            <a:endCxn id="38" idx="3"/>
          </p:cNvCxnSpPr>
          <p:nvPr/>
        </p:nvCxnSpPr>
        <p:spPr>
          <a:xfrm flipH="1">
            <a:off x="5849655" y="1655466"/>
            <a:ext cx="562942" cy="2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499B7B5-276D-4C81-AAD5-DFCA54FC073A}"/>
              </a:ext>
            </a:extLst>
          </p:cNvPr>
          <p:cNvCxnSpPr>
            <a:cxnSpLocks/>
            <a:stCxn id="36" idx="3"/>
            <a:endCxn id="46" idx="1"/>
          </p:cNvCxnSpPr>
          <p:nvPr/>
        </p:nvCxnSpPr>
        <p:spPr>
          <a:xfrm flipV="1">
            <a:off x="5848750" y="5518349"/>
            <a:ext cx="563848" cy="1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B248A4A2-0825-4528-B050-CE6C67E3D618}"/>
              </a:ext>
            </a:extLst>
          </p:cNvPr>
          <p:cNvCxnSpPr>
            <a:cxnSpLocks/>
            <a:endCxn id="42" idx="3"/>
          </p:cNvCxnSpPr>
          <p:nvPr/>
        </p:nvCxnSpPr>
        <p:spPr>
          <a:xfrm rot="10800000" flipV="1">
            <a:off x="2477422" y="1645559"/>
            <a:ext cx="1344546" cy="787868"/>
          </a:xfrm>
          <a:prstGeom prst="bentConnector3">
            <a:avLst>
              <a:gd name="adj1" fmla="val 16903"/>
            </a:avLst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6F05AD3F-43B6-4CAD-A272-6B109F3C79F8}"/>
              </a:ext>
            </a:extLst>
          </p:cNvPr>
          <p:cNvCxnSpPr>
            <a:cxnSpLocks/>
            <a:stCxn id="44" idx="3"/>
            <a:endCxn id="58" idx="0"/>
          </p:cNvCxnSpPr>
          <p:nvPr/>
        </p:nvCxnSpPr>
        <p:spPr>
          <a:xfrm>
            <a:off x="2477421" y="4774556"/>
            <a:ext cx="415776" cy="535562"/>
          </a:xfrm>
          <a:prstGeom prst="bentConnector2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7378676-CFBB-4B43-A2E9-583897A55650}"/>
              </a:ext>
            </a:extLst>
          </p:cNvPr>
          <p:cNvCxnSpPr>
            <a:cxnSpLocks/>
            <a:endCxn id="48" idx="0"/>
          </p:cNvCxnSpPr>
          <p:nvPr/>
        </p:nvCxnSpPr>
        <p:spPr>
          <a:xfrm>
            <a:off x="6923197" y="4015669"/>
            <a:ext cx="1" cy="350713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4" name="Connector: Elbow 53">
            <a:extLst>
              <a:ext uri="{FF2B5EF4-FFF2-40B4-BE49-F238E27FC236}">
                <a16:creationId xmlns:a16="http://schemas.microsoft.com/office/drawing/2014/main" id="{E2086B96-412C-4A6E-B78B-21B2E655B672}"/>
              </a:ext>
            </a:extLst>
          </p:cNvPr>
          <p:cNvCxnSpPr>
            <a:cxnSpLocks/>
            <a:stCxn id="48" idx="1"/>
            <a:endCxn id="34" idx="3"/>
          </p:cNvCxnSpPr>
          <p:nvPr/>
        </p:nvCxnSpPr>
        <p:spPr>
          <a:xfrm rot="10800000" flipV="1">
            <a:off x="5848751" y="4667242"/>
            <a:ext cx="563846" cy="268670"/>
          </a:xfrm>
          <a:prstGeom prst="bentConnector3">
            <a:avLst>
              <a:gd name="adj1" fmla="val 50000"/>
            </a:avLst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5" name="Connector: Elbow 54">
            <a:extLst>
              <a:ext uri="{FF2B5EF4-FFF2-40B4-BE49-F238E27FC236}">
                <a16:creationId xmlns:a16="http://schemas.microsoft.com/office/drawing/2014/main" id="{7E7D8B3B-AB35-49E8-BCA9-8A66A4BE553E}"/>
              </a:ext>
            </a:extLst>
          </p:cNvPr>
          <p:cNvCxnSpPr>
            <a:cxnSpLocks/>
            <a:endCxn id="43" idx="3"/>
          </p:cNvCxnSpPr>
          <p:nvPr/>
        </p:nvCxnSpPr>
        <p:spPr>
          <a:xfrm rot="10800000">
            <a:off x="2477421" y="4032297"/>
            <a:ext cx="1967324" cy="894441"/>
          </a:xfrm>
          <a:prstGeom prst="bentConnector3">
            <a:avLst>
              <a:gd name="adj1" fmla="val 16535"/>
            </a:avLst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5B83CD96-3016-4556-BBA1-66BB58C0D4E1}"/>
              </a:ext>
            </a:extLst>
          </p:cNvPr>
          <p:cNvSpPr txBox="1"/>
          <p:nvPr/>
        </p:nvSpPr>
        <p:spPr>
          <a:xfrm>
            <a:off x="7688047" y="3840442"/>
            <a:ext cx="42290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Power: 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Power delivery is flexible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Facility power can be converted from AC to DC as needed using power supplies</a:t>
            </a:r>
          </a:p>
          <a:p>
            <a:pPr marL="285750" indent="-285750">
              <a:buFontTx/>
              <a:buChar char="-"/>
              <a:defRPr/>
            </a:pPr>
            <a:r>
              <a:rPr lang="en-US" sz="1200" dirty="0">
                <a:solidFill>
                  <a:prstClr val="black"/>
                </a:solidFill>
                <a:ea typeface="MS PGothic" charset="-128"/>
              </a:rPr>
              <a:t>Currently known high end power need is 8 kW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7BBFD0C-997F-4BEF-8451-7361C5E7306F}"/>
              </a:ext>
            </a:extLst>
          </p:cNvPr>
          <p:cNvCxnSpPr>
            <a:cxnSpLocks/>
            <a:stCxn id="58" idx="3"/>
          </p:cNvCxnSpPr>
          <p:nvPr/>
        </p:nvCxnSpPr>
        <p:spPr>
          <a:xfrm>
            <a:off x="3308973" y="5501322"/>
            <a:ext cx="586371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AA93FFCF-1074-4FE3-8BAE-1D12307F8C69}"/>
              </a:ext>
            </a:extLst>
          </p:cNvPr>
          <p:cNvSpPr/>
          <p:nvPr/>
        </p:nvSpPr>
        <p:spPr>
          <a:xfrm>
            <a:off x="2477420" y="5310118"/>
            <a:ext cx="831553" cy="382408"/>
          </a:xfrm>
          <a:prstGeom prst="rect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Connector Panel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D9A455A-72F0-4B23-AFF4-4BBD290AB6AC}"/>
              </a:ext>
            </a:extLst>
          </p:cNvPr>
          <p:cNvSpPr txBox="1"/>
          <p:nvPr/>
        </p:nvSpPr>
        <p:spPr>
          <a:xfrm>
            <a:off x="174638" y="6081488"/>
            <a:ext cx="5768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accent1">
                    <a:lumMod val="60000"/>
                    <a:lumOff val="40000"/>
                  </a:schemeClr>
                </a:solidFill>
                <a:ea typeface="MS PGothic" charset="-128"/>
                <a:hlinkClick r:id="rId2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here for a full list of flanges and connector interfaces for the chamber</a:t>
            </a:r>
            <a:endParaRPr lang="en-US" sz="1200" dirty="0">
              <a:solidFill>
                <a:schemeClr val="accent1">
                  <a:lumMod val="60000"/>
                  <a:lumOff val="40000"/>
                </a:schemeClr>
              </a:solidFill>
              <a:ea typeface="MS PGothic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1624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Bottom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Located directly below the middle of the chamber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20” flange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CC0392-E5FE-4CD5-9C10-80C55B13A7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3659" y="1798403"/>
            <a:ext cx="5516327" cy="4137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8661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metalware, chain&#10;&#10;Description automatically generated">
            <a:extLst>
              <a:ext uri="{FF2B5EF4-FFF2-40B4-BE49-F238E27FC236}">
                <a16:creationId xmlns:a16="http://schemas.microsoft.com/office/drawing/2014/main" id="{FE0BF3B2-FF08-467E-9254-429690301C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57300"/>
            <a:ext cx="6858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Fluid Feedthroughs (South)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5"/>
            <a:ext cx="4572000" cy="4906964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South Side Fluid Pass-through &amp; Electrical Patch panel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15” Flange, 10.5” Through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EB7D63-5AFD-4A84-BDAB-E94D15583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4057650"/>
            <a:ext cx="2812496" cy="234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94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DCC5013E-D38E-4E2A-B3E8-F8859B0A71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57300"/>
            <a:ext cx="6858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52401"/>
            <a:ext cx="9753600" cy="742949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15ft Chamber Fluid Feedthroughs (North)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19205"/>
            <a:ext cx="4800600" cy="4906964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North Side Fluid Pass-through</a:t>
            </a:r>
          </a:p>
          <a:p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15” Flange, 10.5” Through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8FD345-BAF3-48E3-8DC8-B172905723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762" b="59876"/>
          <a:stretch/>
        </p:blipFill>
        <p:spPr>
          <a:xfrm>
            <a:off x="958272" y="3629613"/>
            <a:ext cx="3283528" cy="2743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83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B351: Floor Plan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26" y="2178684"/>
            <a:ext cx="5053774" cy="3841116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209800"/>
            <a:ext cx="5201606" cy="3733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flipH="1">
            <a:off x="2502313" y="1804362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1</a:t>
            </a:r>
            <a:r>
              <a:rPr lang="en-US" sz="2800" baseline="30000" dirty="0"/>
              <a:t>st</a:t>
            </a:r>
            <a:r>
              <a:rPr lang="en-US" sz="2800" dirty="0"/>
              <a:t> Floor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7779942" y="1804362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</a:t>
            </a:r>
            <a:r>
              <a:rPr lang="en-US" sz="2800" baseline="30000" dirty="0"/>
              <a:t>nd</a:t>
            </a:r>
            <a:r>
              <a:rPr lang="en-US" sz="2800" dirty="0"/>
              <a:t> Floor</a:t>
            </a:r>
          </a:p>
        </p:txBody>
      </p:sp>
      <p:sp>
        <p:nvSpPr>
          <p:cNvPr id="10" name="TextBox 9"/>
          <p:cNvSpPr txBox="1"/>
          <p:nvPr/>
        </p:nvSpPr>
        <p:spPr>
          <a:xfrm flipH="1">
            <a:off x="11018520" y="4953000"/>
            <a:ext cx="1173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15’ Chamber</a:t>
            </a:r>
          </a:p>
        </p:txBody>
      </p:sp>
      <p:sp>
        <p:nvSpPr>
          <p:cNvPr id="11" name="TextBox 10"/>
          <p:cNvSpPr txBox="1"/>
          <p:nvPr/>
        </p:nvSpPr>
        <p:spPr>
          <a:xfrm flipH="1">
            <a:off x="9558944" y="1230868"/>
            <a:ext cx="1261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North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7467600" y="5029200"/>
            <a:ext cx="1287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Control Room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10287000" y="4191000"/>
            <a:ext cx="9144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flipH="1">
            <a:off x="4122241" y="5791200"/>
            <a:ext cx="1287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12ft Rollup</a:t>
            </a:r>
          </a:p>
          <a:p>
            <a:pPr algn="ctr"/>
            <a:r>
              <a:rPr lang="en-US" dirty="0"/>
              <a:t>Door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3969841" y="5638800"/>
            <a:ext cx="221159" cy="3012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694372" y="1600200"/>
            <a:ext cx="9906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626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6A974-A0A5-4A20-9F9E-278C7F0ED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Flange Feedthrough Example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27564-73AA-4F87-8525-D99AA1F4DCD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4EFAC3F-F861-4833-A04F-D999E7E74A19}" type="datetime1">
              <a:rPr lang="en-US" smtClean="0"/>
              <a:pPr/>
              <a:t>10/27/2023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0089BC-0402-4676-A64E-1D03AF3E4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219200"/>
            <a:ext cx="6781800" cy="519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545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rgbClr val="FFFFFF"/>
      </a:lt1>
      <a:dk2>
        <a:srgbClr val="FFFFFF"/>
      </a:dk2>
      <a:lt2>
        <a:srgbClr val="FFFFFF"/>
      </a:lt2>
      <a:accent1>
        <a:srgbClr val="000099"/>
      </a:accent1>
      <a:accent2>
        <a:srgbClr val="B00000"/>
      </a:accent2>
      <a:accent3>
        <a:srgbClr val="000000"/>
      </a:accent3>
      <a:accent4>
        <a:srgbClr val="D8B25C"/>
      </a:accent4>
      <a:accent5>
        <a:srgbClr val="7BA79D"/>
      </a:accent5>
      <a:accent6>
        <a:srgbClr val="000000"/>
      </a:accent6>
      <a:hlink>
        <a:srgbClr val="00000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TA Presentation Template 02 (Light)" id="{E88D11C3-5E81-441E-9543-14226941EF19}" vid="{70AC724C-EE6F-418F-9CC7-DC4F48D1787D}"/>
    </a:ext>
  </a:extLst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ESTA Presentation Template 02 (Light)</Template>
  <TotalTime>2587</TotalTime>
  <Words>1589</Words>
  <Application>Microsoft Office PowerPoint</Application>
  <PresentationFormat>Widescreen</PresentationFormat>
  <Paragraphs>246</Paragraphs>
  <Slides>28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.AppleSystemUIFont</vt:lpstr>
      <vt:lpstr>Arial</vt:lpstr>
      <vt:lpstr>Arial</vt:lpstr>
      <vt:lpstr>Arial Bold</vt:lpstr>
      <vt:lpstr>Calibri</vt:lpstr>
      <vt:lpstr>Wingdings</vt:lpstr>
      <vt:lpstr>Office Theme</vt:lpstr>
      <vt:lpstr>4_Office Theme</vt:lpstr>
      <vt:lpstr>Lunar Surface Environment Test Capabilities – JSC B351</vt:lpstr>
      <vt:lpstr>Outline</vt:lpstr>
      <vt:lpstr>B351: Thermal Vacuum Test Facility</vt:lpstr>
      <vt:lpstr>PowerPoint Presentation</vt:lpstr>
      <vt:lpstr>PowerPoint Presentation</vt:lpstr>
      <vt:lpstr>Settling Dust Chamber</vt:lpstr>
      <vt:lpstr>Component Level Dusty Vacuum Chamber</vt:lpstr>
      <vt:lpstr>15ft Chamber Capability</vt:lpstr>
      <vt:lpstr>Simulant Drill Tube</vt:lpstr>
      <vt:lpstr>Simulant Bin</vt:lpstr>
      <vt:lpstr>Experience with Regolith Simulants/Dust</vt:lpstr>
      <vt:lpstr>Experience with Lunar Simulant – CaRD (ISRU)</vt:lpstr>
      <vt:lpstr>Experience  with Lunar Simulant – LDES</vt:lpstr>
      <vt:lpstr>Experience  with Lunar Simulant – Dust Mitigation Study on Suit material</vt:lpstr>
      <vt:lpstr>Detailed Chamber &amp; Facility Interface Information</vt:lpstr>
      <vt:lpstr>Control Room</vt:lpstr>
      <vt:lpstr>15ft Chamber Platform</vt:lpstr>
      <vt:lpstr>15ft Chamber Opening</vt:lpstr>
      <vt:lpstr>15ft Chamber Facing West</vt:lpstr>
      <vt:lpstr>15ft Chamber Facing North</vt:lpstr>
      <vt:lpstr>Heights &amp; Clearances for 15ft Chamber</vt:lpstr>
      <vt:lpstr>Main Penetration Flange Locations</vt:lpstr>
      <vt:lpstr>15’ Chamber Interfaces</vt:lpstr>
      <vt:lpstr>15ft Chamber Bottom</vt:lpstr>
      <vt:lpstr>15ft Chamber Fluid Feedthroughs (South)</vt:lpstr>
      <vt:lpstr>15ft Chamber Fluid Feedthroughs (North)</vt:lpstr>
      <vt:lpstr>B351: Floor Plan</vt:lpstr>
      <vt:lpstr>Flange Feedthrough Example </vt:lpstr>
    </vt:vector>
  </TitlesOfParts>
  <Manager/>
  <Company>HPES ACES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Propulsion and Fluids Group</dc:title>
  <dc:subject/>
  <dc:creator>Viviano, Thomas V. (JSC-EP611)</dc:creator>
  <cp:keywords/>
  <dc:description/>
  <cp:lastModifiedBy>Ford, Anastasia I. (JSC-EP611)</cp:lastModifiedBy>
  <cp:revision>150</cp:revision>
  <cp:lastPrinted>2018-12-20T14:06:30Z</cp:lastPrinted>
  <dcterms:created xsi:type="dcterms:W3CDTF">2020-08-19T18:25:38Z</dcterms:created>
  <dcterms:modified xsi:type="dcterms:W3CDTF">2023-10-27T16:17:47Z</dcterms:modified>
  <cp:category/>
</cp:coreProperties>
</file>