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7"/>
  </p:sldMasterIdLst>
  <p:notesMasterIdLst>
    <p:notesMasterId r:id="rId9"/>
  </p:notesMasterIdLst>
  <p:sldIdLst>
    <p:sldId id="256" r:id="rId8"/>
  </p:sldIdLst>
  <p:sldSz cx="51206400" cy="36576000"/>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76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0582">
          <p15:clr>
            <a:srgbClr val="A4A3A4"/>
          </p15:clr>
        </p15:guide>
        <p15:guide id="4" orient="horz" pos="5324">
          <p15:clr>
            <a:srgbClr val="A4A3A4"/>
          </p15:clr>
        </p15:guide>
        <p15:guide id="5" pos="31285">
          <p15:clr>
            <a:srgbClr val="A4A3A4"/>
          </p15:clr>
        </p15:guide>
        <p15:guide id="6" pos="10778">
          <p15:clr>
            <a:srgbClr val="A4A3A4"/>
          </p15:clr>
        </p15:guide>
        <p15:guide id="7" pos="11538">
          <p15:clr>
            <a:srgbClr val="A4A3A4"/>
          </p15:clr>
        </p15:guide>
        <p15:guide id="8" pos="157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trick Quinn" initials="" lastIdx="33" clrIdx="0"/>
  <p:cmAuthor id="1" name="Brett McLaughlin" initials=""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a:srgbClr val="34495E"/>
    <a:srgbClr val="264C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4107D22-3351-4DDC-9757-8A348CC96E5D}">
  <a:tblStyle styleId="{54107D22-3351-4DDC-9757-8A348CC96E5D}" styleName="Table_0">
    <a:wholeTbl>
      <a:tcStyle>
        <a:tcBdr>
          <a:left>
            <a:ln w="9525" cap="flat">
              <a:solidFill>
                <a:srgbClr val="000000"/>
              </a:solidFill>
              <a:prstDash val="solid"/>
              <a:round/>
              <a:headEnd type="none" w="med" len="med"/>
              <a:tailEnd type="none" w="med" len="med"/>
            </a:ln>
          </a:left>
          <a:right>
            <a:ln w="9525" cap="flat">
              <a:solidFill>
                <a:srgbClr val="000000"/>
              </a:solidFill>
              <a:prstDash val="solid"/>
              <a:round/>
              <a:headEnd type="none" w="med" len="med"/>
              <a:tailEnd type="none" w="med" len="med"/>
            </a:ln>
          </a:right>
          <a:top>
            <a:ln w="9525" cap="flat">
              <a:solidFill>
                <a:srgbClr val="000000"/>
              </a:solidFill>
              <a:prstDash val="solid"/>
              <a:round/>
              <a:headEnd type="none" w="med" len="med"/>
              <a:tailEnd type="none" w="med" len="med"/>
            </a:ln>
          </a:top>
          <a:bottom>
            <a:ln w="9525" cap="flat">
              <a:solidFill>
                <a:srgbClr val="000000"/>
              </a:solidFill>
              <a:prstDash val="solid"/>
              <a:round/>
              <a:headEnd type="none" w="med" len="med"/>
              <a:tailEnd type="none" w="med" len="med"/>
            </a:ln>
          </a:bottom>
          <a:insideH>
            <a:ln w="9525" cap="flat">
              <a:solidFill>
                <a:srgbClr val="000000"/>
              </a:solidFill>
              <a:prstDash val="solid"/>
              <a:round/>
              <a:headEnd type="none" w="med" len="med"/>
              <a:tailEnd type="none" w="med" len="med"/>
            </a:ln>
          </a:insideH>
          <a:insideV>
            <a:ln w="9525" cap="flat">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96216" autoAdjust="0"/>
  </p:normalViewPr>
  <p:slideViewPr>
    <p:cSldViewPr snapToGrid="0" snapToObjects="1">
      <p:cViewPr varScale="1">
        <p:scale>
          <a:sx n="11" d="100"/>
          <a:sy n="11" d="100"/>
        </p:scale>
        <p:origin x="1368" y="4"/>
      </p:cViewPr>
      <p:guideLst>
        <p:guide orient="horz" pos="2160"/>
        <p:guide pos="2880"/>
        <p:guide orient="horz" pos="20582"/>
        <p:guide orient="horz" pos="5324"/>
        <p:guide pos="31285"/>
        <p:guide pos="10778"/>
        <p:guide pos="11538"/>
        <p:guide pos="157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presProps" Target="presProps.xml"/><Relationship Id="rId5" Type="http://schemas.openxmlformats.org/officeDocument/2006/relationships/customXml" Target="../customXml/item5.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028700" y="685800"/>
            <a:ext cx="48006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903023108"/>
      </p:ext>
    </p:extLst>
  </p:cSld>
  <p:clrMap bg1="lt1" tx1="dk1" bg2="dk2" tx2="lt2" accent1="accent1" accent2="accent2" accent3="accent3" accent4="accent4" accent5="accent5" accent6="accent6" hlink="hlink" folHlink="folHlink"/>
  <p:hf dt="0"/>
  <p:notesStyle>
    <a:lvl1pPr marL="0" algn="l" defTabSz="2507390" rtl="0" eaLnBrk="1" latinLnBrk="0" hangingPunct="1">
      <a:defRPr sz="6600" kern="1200">
        <a:solidFill>
          <a:schemeClr val="tx1"/>
        </a:solidFill>
        <a:latin typeface="+mn-lt"/>
        <a:ea typeface="+mn-ea"/>
        <a:cs typeface="+mn-cs"/>
      </a:defRPr>
    </a:lvl1pPr>
    <a:lvl2pPr marL="2507390" algn="l" defTabSz="2507390" rtl="0" eaLnBrk="1" latinLnBrk="0" hangingPunct="1">
      <a:defRPr sz="6600" kern="1200">
        <a:solidFill>
          <a:schemeClr val="tx1"/>
        </a:solidFill>
        <a:latin typeface="+mn-lt"/>
        <a:ea typeface="+mn-ea"/>
        <a:cs typeface="+mn-cs"/>
      </a:defRPr>
    </a:lvl2pPr>
    <a:lvl3pPr marL="5014782" algn="l" defTabSz="2507390" rtl="0" eaLnBrk="1" latinLnBrk="0" hangingPunct="1">
      <a:defRPr sz="6600" kern="1200">
        <a:solidFill>
          <a:schemeClr val="tx1"/>
        </a:solidFill>
        <a:latin typeface="+mn-lt"/>
        <a:ea typeface="+mn-ea"/>
        <a:cs typeface="+mn-cs"/>
      </a:defRPr>
    </a:lvl3pPr>
    <a:lvl4pPr marL="7522172" algn="l" defTabSz="2507390" rtl="0" eaLnBrk="1" latinLnBrk="0" hangingPunct="1">
      <a:defRPr sz="6600" kern="1200">
        <a:solidFill>
          <a:schemeClr val="tx1"/>
        </a:solidFill>
        <a:latin typeface="+mn-lt"/>
        <a:ea typeface="+mn-ea"/>
        <a:cs typeface="+mn-cs"/>
      </a:defRPr>
    </a:lvl4pPr>
    <a:lvl5pPr marL="10029564" algn="l" defTabSz="2507390" rtl="0" eaLnBrk="1" latinLnBrk="0" hangingPunct="1">
      <a:defRPr sz="6600" kern="1200">
        <a:solidFill>
          <a:schemeClr val="tx1"/>
        </a:solidFill>
        <a:latin typeface="+mn-lt"/>
        <a:ea typeface="+mn-ea"/>
        <a:cs typeface="+mn-cs"/>
      </a:defRPr>
    </a:lvl5pPr>
    <a:lvl6pPr marL="12536954" algn="l" defTabSz="2507390" rtl="0" eaLnBrk="1" latinLnBrk="0" hangingPunct="1">
      <a:defRPr sz="6600" kern="1200">
        <a:solidFill>
          <a:schemeClr val="tx1"/>
        </a:solidFill>
        <a:latin typeface="+mn-lt"/>
        <a:ea typeface="+mn-ea"/>
        <a:cs typeface="+mn-cs"/>
      </a:defRPr>
    </a:lvl6pPr>
    <a:lvl7pPr marL="15044346" algn="l" defTabSz="2507390" rtl="0" eaLnBrk="1" latinLnBrk="0" hangingPunct="1">
      <a:defRPr sz="6600" kern="1200">
        <a:solidFill>
          <a:schemeClr val="tx1"/>
        </a:solidFill>
        <a:latin typeface="+mn-lt"/>
        <a:ea typeface="+mn-ea"/>
        <a:cs typeface="+mn-cs"/>
      </a:defRPr>
    </a:lvl7pPr>
    <a:lvl8pPr marL="17551736" algn="l" defTabSz="2507390" rtl="0" eaLnBrk="1" latinLnBrk="0" hangingPunct="1">
      <a:defRPr sz="6600" kern="1200">
        <a:solidFill>
          <a:schemeClr val="tx1"/>
        </a:solidFill>
        <a:latin typeface="+mn-lt"/>
        <a:ea typeface="+mn-ea"/>
        <a:cs typeface="+mn-cs"/>
      </a:defRPr>
    </a:lvl8pPr>
    <a:lvl9pPr marL="20059128" algn="l" defTabSz="2507390" rtl="0" eaLnBrk="1" latinLnBrk="0" hangingPunct="1">
      <a:defRPr sz="6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1241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560323" y="8534412"/>
            <a:ext cx="14505518" cy="24138469"/>
          </a:xfrm>
          <a:prstGeom prst="rect">
            <a:avLst/>
          </a:prstGeom>
        </p:spPr>
        <p:txBody>
          <a:bodyPr lIns="182880" tIns="91440" rIns="182880" bIns="91440"/>
          <a:lstStyle>
            <a:lvl1pPr>
              <a:defRPr>
                <a:solidFill>
                  <a:srgbClr val="515151"/>
                </a:solidFill>
              </a:defRPr>
            </a:lvl1pPr>
          </a:lstStyle>
          <a:p>
            <a:pPr lvl="0"/>
            <a:r>
              <a:rPr lang="en-US" dirty="0"/>
              <a:t>Click to edit Master text styles</a:t>
            </a:r>
          </a:p>
        </p:txBody>
      </p:sp>
      <p:sp>
        <p:nvSpPr>
          <p:cNvPr id="8" name="Content Placeholder 2"/>
          <p:cNvSpPr>
            <a:spLocks noGrp="1"/>
          </p:cNvSpPr>
          <p:nvPr>
            <p:ph idx="10"/>
          </p:nvPr>
        </p:nvSpPr>
        <p:spPr>
          <a:xfrm>
            <a:off x="18379134" y="8534412"/>
            <a:ext cx="14505518" cy="24138469"/>
          </a:xfrm>
          <a:prstGeom prst="rect">
            <a:avLst/>
          </a:prstGeom>
        </p:spPr>
        <p:txBody>
          <a:bodyPr lIns="182880" tIns="91440" rIns="182880" bIns="91440"/>
          <a:lstStyle>
            <a:lvl1pPr>
              <a:defRPr>
                <a:solidFill>
                  <a:srgbClr val="515151"/>
                </a:solidFill>
              </a:defRPr>
            </a:lvl1pPr>
          </a:lstStyle>
          <a:p>
            <a:pPr lvl="0"/>
            <a:r>
              <a:rPr lang="en-US" dirty="0"/>
              <a:t>Click to edit Master text styles</a:t>
            </a:r>
          </a:p>
        </p:txBody>
      </p:sp>
      <p:sp>
        <p:nvSpPr>
          <p:cNvPr id="9" name="Content Placeholder 2"/>
          <p:cNvSpPr>
            <a:spLocks noGrp="1"/>
          </p:cNvSpPr>
          <p:nvPr>
            <p:ph idx="11"/>
          </p:nvPr>
        </p:nvSpPr>
        <p:spPr>
          <a:xfrm>
            <a:off x="34140563" y="8534412"/>
            <a:ext cx="14505518" cy="24138469"/>
          </a:xfrm>
          <a:prstGeom prst="rect">
            <a:avLst/>
          </a:prstGeom>
        </p:spPr>
        <p:txBody>
          <a:bodyPr lIns="182880" tIns="91440" rIns="182880" bIns="91440"/>
          <a:lstStyle>
            <a:lvl1pPr>
              <a:defRPr>
                <a:solidFill>
                  <a:schemeClr val="tx1">
                    <a:lumMod val="75000"/>
                    <a:lumOff val="25000"/>
                  </a:schemeClr>
                </a:solidFill>
              </a:defRPr>
            </a:lvl1pPr>
          </a:lstStyle>
          <a:p>
            <a:pPr lvl="0"/>
            <a:r>
              <a:rPr lang="en-US" dirty="0"/>
              <a:t>Click to edit Master text styles</a:t>
            </a:r>
          </a:p>
        </p:txBody>
      </p:sp>
      <p:sp>
        <p:nvSpPr>
          <p:cNvPr id="17" name="Content Placeholder 16"/>
          <p:cNvSpPr>
            <a:spLocks noGrp="1"/>
          </p:cNvSpPr>
          <p:nvPr>
            <p:ph sz="quarter" idx="13" hasCustomPrompt="1"/>
          </p:nvPr>
        </p:nvSpPr>
        <p:spPr>
          <a:xfrm>
            <a:off x="34140563" y="33941254"/>
            <a:ext cx="14505518" cy="1241776"/>
          </a:xfrm>
          <a:prstGeom prst="rect">
            <a:avLst/>
          </a:prstGeom>
        </p:spPr>
        <p:txBody>
          <a:bodyPr vert="horz" lIns="182880" tIns="91440" rIns="182880" bIns="91440"/>
          <a:lstStyle>
            <a:lvl1pPr algn="r">
              <a:defRPr sz="4800" baseline="0">
                <a:solidFill>
                  <a:srgbClr val="7F7F7F"/>
                </a:solidFill>
              </a:defRPr>
            </a:lvl1pPr>
            <a:lvl2pPr>
              <a:defRPr sz="4800">
                <a:solidFill>
                  <a:srgbClr val="A6A6A6"/>
                </a:solidFill>
              </a:defRPr>
            </a:lvl2pPr>
            <a:lvl3pPr>
              <a:defRPr sz="4800">
                <a:solidFill>
                  <a:srgbClr val="A6A6A6"/>
                </a:solidFill>
              </a:defRPr>
            </a:lvl3pPr>
            <a:lvl4pPr>
              <a:defRPr sz="4800">
                <a:solidFill>
                  <a:srgbClr val="A6A6A6"/>
                </a:solidFill>
              </a:defRPr>
            </a:lvl4pPr>
            <a:lvl5pPr>
              <a:defRPr sz="4800">
                <a:solidFill>
                  <a:srgbClr val="A6A6A6"/>
                </a:solidFill>
              </a:defRPr>
            </a:lvl5pPr>
          </a:lstStyle>
          <a:p>
            <a:pPr lvl="0"/>
            <a:r>
              <a:rPr lang="en-US" dirty="0"/>
              <a:t>Click to enter author(s)</a:t>
            </a:r>
          </a:p>
        </p:txBody>
      </p:sp>
      <p:sp>
        <p:nvSpPr>
          <p:cNvPr id="20" name="Content Placeholder 19"/>
          <p:cNvSpPr>
            <a:spLocks noGrp="1"/>
          </p:cNvSpPr>
          <p:nvPr>
            <p:ph sz="quarter" idx="14" hasCustomPrompt="1"/>
          </p:nvPr>
        </p:nvSpPr>
        <p:spPr>
          <a:xfrm>
            <a:off x="2604772" y="33941251"/>
            <a:ext cx="14505518" cy="1241778"/>
          </a:xfrm>
          <a:prstGeom prst="rect">
            <a:avLst/>
          </a:prstGeom>
        </p:spPr>
        <p:txBody>
          <a:bodyPr vert="horz" lIns="182880" tIns="91440" rIns="182880" bIns="91440"/>
          <a:lstStyle>
            <a:lvl1pPr algn="l">
              <a:defRPr sz="4800" baseline="0">
                <a:solidFill>
                  <a:srgbClr val="7F7F7F"/>
                </a:solidFill>
              </a:defRPr>
            </a:lvl1pPr>
            <a:lvl2pPr>
              <a:defRPr sz="4800">
                <a:solidFill>
                  <a:srgbClr val="7F7F7F"/>
                </a:solidFill>
              </a:defRPr>
            </a:lvl2pPr>
            <a:lvl3pPr>
              <a:defRPr sz="4800">
                <a:solidFill>
                  <a:srgbClr val="7F7F7F"/>
                </a:solidFill>
              </a:defRPr>
            </a:lvl3pPr>
            <a:lvl4pPr>
              <a:defRPr sz="4800">
                <a:solidFill>
                  <a:srgbClr val="7F7F7F"/>
                </a:solidFill>
              </a:defRPr>
            </a:lvl4pPr>
            <a:lvl5pPr>
              <a:defRPr sz="4800">
                <a:solidFill>
                  <a:srgbClr val="7F7F7F"/>
                </a:solidFill>
              </a:defRPr>
            </a:lvl5pPr>
          </a:lstStyle>
          <a:p>
            <a:pPr lvl="0"/>
            <a:r>
              <a:rPr lang="en-US" dirty="0"/>
              <a:t>Click to enter abstract number</a:t>
            </a:r>
          </a:p>
        </p:txBody>
      </p:sp>
      <p:sp>
        <p:nvSpPr>
          <p:cNvPr id="5" name="TextBox 4"/>
          <p:cNvSpPr txBox="1"/>
          <p:nvPr userDrawn="1"/>
        </p:nvSpPr>
        <p:spPr>
          <a:xfrm>
            <a:off x="11943983" y="35086251"/>
            <a:ext cx="29635971" cy="1060379"/>
          </a:xfrm>
          <a:prstGeom prst="rect">
            <a:avLst/>
          </a:prstGeom>
        </p:spPr>
        <p:txBody>
          <a:bodyPr wrap="none" lIns="501478" tIns="250742" rIns="501478" bIns="250742" rtlCol="0">
            <a:spAutoFit/>
          </a:bodyPr>
          <a:lstStyle/>
          <a:p>
            <a:pPr algn="l"/>
            <a:r>
              <a:rPr lang="en-US" sz="3600" baseline="0" dirty="0">
                <a:solidFill>
                  <a:srgbClr val="7F7F7F"/>
                </a:solidFill>
              </a:rPr>
              <a:t>This material is based upon work supported by the National Aeronautics and Space Administration under Contract Number 80GSFC21CA001</a:t>
            </a:r>
          </a:p>
        </p:txBody>
      </p:sp>
    </p:spTree>
    <p:extLst>
      <p:ext uri="{BB962C8B-B14F-4D97-AF65-F5344CB8AC3E}">
        <p14:creationId xmlns:p14="http://schemas.microsoft.com/office/powerpoint/2010/main" val="1970658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Content Placeholder 16"/>
          <p:cNvSpPr>
            <a:spLocks noGrp="1"/>
          </p:cNvSpPr>
          <p:nvPr>
            <p:ph sz="quarter" idx="13" hasCustomPrompt="1"/>
          </p:nvPr>
        </p:nvSpPr>
        <p:spPr>
          <a:xfrm>
            <a:off x="34140563" y="33941254"/>
            <a:ext cx="14505518" cy="1241776"/>
          </a:xfrm>
          <a:prstGeom prst="rect">
            <a:avLst/>
          </a:prstGeom>
        </p:spPr>
        <p:txBody>
          <a:bodyPr vert="horz" lIns="182880" tIns="91440" rIns="182880" bIns="91440"/>
          <a:lstStyle>
            <a:lvl1pPr algn="r">
              <a:defRPr sz="4800" baseline="0">
                <a:solidFill>
                  <a:srgbClr val="7F7F7F"/>
                </a:solidFill>
              </a:defRPr>
            </a:lvl1pPr>
            <a:lvl2pPr>
              <a:defRPr sz="4800">
                <a:solidFill>
                  <a:srgbClr val="A6A6A6"/>
                </a:solidFill>
              </a:defRPr>
            </a:lvl2pPr>
            <a:lvl3pPr>
              <a:defRPr sz="4800">
                <a:solidFill>
                  <a:srgbClr val="A6A6A6"/>
                </a:solidFill>
              </a:defRPr>
            </a:lvl3pPr>
            <a:lvl4pPr>
              <a:defRPr sz="4800">
                <a:solidFill>
                  <a:srgbClr val="A6A6A6"/>
                </a:solidFill>
              </a:defRPr>
            </a:lvl4pPr>
            <a:lvl5pPr>
              <a:defRPr sz="4800">
                <a:solidFill>
                  <a:srgbClr val="A6A6A6"/>
                </a:solidFill>
              </a:defRPr>
            </a:lvl5pPr>
          </a:lstStyle>
          <a:p>
            <a:pPr lvl="0"/>
            <a:r>
              <a:rPr lang="en-US" dirty="0"/>
              <a:t>Click to enter author(s)</a:t>
            </a:r>
          </a:p>
        </p:txBody>
      </p:sp>
      <p:sp>
        <p:nvSpPr>
          <p:cNvPr id="20" name="Content Placeholder 19"/>
          <p:cNvSpPr>
            <a:spLocks noGrp="1"/>
          </p:cNvSpPr>
          <p:nvPr>
            <p:ph sz="quarter" idx="14" hasCustomPrompt="1"/>
          </p:nvPr>
        </p:nvSpPr>
        <p:spPr>
          <a:xfrm>
            <a:off x="2604772" y="33941251"/>
            <a:ext cx="14505518" cy="1241778"/>
          </a:xfrm>
          <a:prstGeom prst="rect">
            <a:avLst/>
          </a:prstGeom>
        </p:spPr>
        <p:txBody>
          <a:bodyPr vert="horz" lIns="182880" tIns="91440" rIns="182880" bIns="91440"/>
          <a:lstStyle>
            <a:lvl1pPr algn="l">
              <a:defRPr sz="4800" baseline="0">
                <a:solidFill>
                  <a:srgbClr val="7F7F7F"/>
                </a:solidFill>
              </a:defRPr>
            </a:lvl1pPr>
            <a:lvl2pPr>
              <a:defRPr sz="4800">
                <a:solidFill>
                  <a:srgbClr val="7F7F7F"/>
                </a:solidFill>
              </a:defRPr>
            </a:lvl2pPr>
            <a:lvl3pPr>
              <a:defRPr sz="4800">
                <a:solidFill>
                  <a:srgbClr val="7F7F7F"/>
                </a:solidFill>
              </a:defRPr>
            </a:lvl3pPr>
            <a:lvl4pPr>
              <a:defRPr sz="4800">
                <a:solidFill>
                  <a:srgbClr val="7F7F7F"/>
                </a:solidFill>
              </a:defRPr>
            </a:lvl4pPr>
            <a:lvl5pPr>
              <a:defRPr sz="4800">
                <a:solidFill>
                  <a:srgbClr val="7F7F7F"/>
                </a:solidFill>
              </a:defRPr>
            </a:lvl5pPr>
          </a:lstStyle>
          <a:p>
            <a:pPr lvl="0"/>
            <a:r>
              <a:rPr lang="en-US" dirty="0"/>
              <a:t>Click to enter abstract number</a:t>
            </a:r>
          </a:p>
        </p:txBody>
      </p:sp>
      <p:sp>
        <p:nvSpPr>
          <p:cNvPr id="7" name="Content Placeholder 6"/>
          <p:cNvSpPr>
            <a:spLocks noGrp="1"/>
          </p:cNvSpPr>
          <p:nvPr>
            <p:ph sz="quarter" idx="16"/>
          </p:nvPr>
        </p:nvSpPr>
        <p:spPr>
          <a:xfrm>
            <a:off x="18378594" y="8555185"/>
            <a:ext cx="30282304" cy="24119093"/>
          </a:xfrm>
          <a:prstGeom prst="rect">
            <a:avLst/>
          </a:prstGeom>
        </p:spPr>
        <p:txBody>
          <a:bodyPr vert="horz" lIns="182880" tIns="91440" rIns="182880" bIns="91440"/>
          <a:lstStyle>
            <a:lvl1pPr>
              <a:defRPr sz="8000">
                <a:solidFill>
                  <a:srgbClr val="515151"/>
                </a:solidFill>
              </a:defRPr>
            </a:lvl1pPr>
            <a:lvl2pPr>
              <a:defRPr sz="8800">
                <a:solidFill>
                  <a:srgbClr val="515151"/>
                </a:solidFill>
              </a:defRPr>
            </a:lvl2pPr>
            <a:lvl3pPr>
              <a:defRPr sz="7200">
                <a:solidFill>
                  <a:srgbClr val="515151"/>
                </a:solidFill>
              </a:defRPr>
            </a:lvl3pPr>
            <a:lvl4pPr>
              <a:defRPr sz="6400">
                <a:solidFill>
                  <a:srgbClr val="515151"/>
                </a:solidFill>
              </a:defRPr>
            </a:lvl4pPr>
            <a:lvl5pPr>
              <a:defRPr sz="6400">
                <a:solidFill>
                  <a:srgbClr val="51515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7"/>
          </p:nvPr>
        </p:nvSpPr>
        <p:spPr>
          <a:xfrm>
            <a:off x="2560323" y="8555187"/>
            <a:ext cx="14549967" cy="24119093"/>
          </a:xfrm>
          <a:prstGeom prst="rect">
            <a:avLst/>
          </a:prstGeom>
        </p:spPr>
        <p:txBody>
          <a:bodyPr vert="horz" lIns="182880" tIns="91440" rIns="182880" bIns="91440"/>
          <a:lstStyle>
            <a:lvl1pPr>
              <a:defRPr sz="8000">
                <a:solidFill>
                  <a:srgbClr val="515151"/>
                </a:solidFill>
              </a:defRPr>
            </a:lvl1pPr>
            <a:lvl2pPr>
              <a:defRPr sz="8800">
                <a:solidFill>
                  <a:srgbClr val="515151"/>
                </a:solidFill>
              </a:defRPr>
            </a:lvl2pPr>
            <a:lvl3pPr>
              <a:defRPr sz="8000">
                <a:solidFill>
                  <a:srgbClr val="515151"/>
                </a:solidFill>
              </a:defRPr>
            </a:lvl3pPr>
            <a:lvl4pPr>
              <a:defRPr sz="6400">
                <a:solidFill>
                  <a:srgbClr val="515151"/>
                </a:solidFill>
              </a:defRPr>
            </a:lvl4pPr>
            <a:lvl5pPr>
              <a:defRPr sz="6400">
                <a:solidFill>
                  <a:srgbClr val="51515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11943983" y="35086251"/>
            <a:ext cx="29188507" cy="1060379"/>
          </a:xfrm>
          <a:prstGeom prst="rect">
            <a:avLst/>
          </a:prstGeom>
        </p:spPr>
        <p:txBody>
          <a:bodyPr wrap="none" lIns="501478" tIns="250742" rIns="501478" bIns="250742" rtlCol="0">
            <a:spAutoFit/>
          </a:bodyPr>
          <a:lstStyle/>
          <a:p>
            <a:pPr algn="l"/>
            <a:r>
              <a:rPr lang="en-US" sz="3600" baseline="0" dirty="0">
                <a:solidFill>
                  <a:schemeClr val="bg1">
                    <a:lumMod val="50000"/>
                  </a:schemeClr>
                </a:solidFill>
              </a:rPr>
              <a:t>This material is based upon work supported by the National Aeronautics and Space Administration under Contract Number NNG15HZ39C</a:t>
            </a:r>
          </a:p>
        </p:txBody>
      </p:sp>
    </p:spTree>
    <p:extLst>
      <p:ext uri="{BB962C8B-B14F-4D97-AF65-F5344CB8AC3E}">
        <p14:creationId xmlns:p14="http://schemas.microsoft.com/office/powerpoint/2010/main" val="25289451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464736"/>
            <a:ext cx="46085760" cy="6096000"/>
          </a:xfrm>
          <a:prstGeom prst="rect">
            <a:avLst/>
          </a:prstGeom>
        </p:spPr>
        <p:txBody>
          <a:bodyPr vert="horz" lIns="501478" tIns="250742" rIns="501478" bIns="250742" rtlCol="0" anchor="ctr">
            <a:normAutofit/>
          </a:bodyPr>
          <a:lstStyle/>
          <a:p>
            <a:r>
              <a:rPr lang="en-US" dirty="0"/>
              <a:t>Click to edit Master title style</a:t>
            </a:r>
          </a:p>
        </p:txBody>
      </p:sp>
      <p:sp>
        <p:nvSpPr>
          <p:cNvPr id="7" name="Rectangle 6"/>
          <p:cNvSpPr/>
          <p:nvPr/>
        </p:nvSpPr>
        <p:spPr>
          <a:xfrm>
            <a:off x="10" y="3"/>
            <a:ext cx="51227686" cy="719669"/>
          </a:xfrm>
          <a:prstGeom prst="rect">
            <a:avLst/>
          </a:prstGeom>
          <a:solidFill>
            <a:srgbClr val="34495E"/>
          </a:solidFill>
          <a:ln>
            <a:noFill/>
          </a:ln>
          <a:effectLst/>
        </p:spPr>
        <p:style>
          <a:lnRef idx="1">
            <a:schemeClr val="accent1"/>
          </a:lnRef>
          <a:fillRef idx="3">
            <a:schemeClr val="accent1"/>
          </a:fillRef>
          <a:effectRef idx="2">
            <a:schemeClr val="accent1"/>
          </a:effectRef>
          <a:fontRef idx="minor">
            <a:schemeClr val="lt1"/>
          </a:fontRef>
        </p:style>
        <p:txBody>
          <a:bodyPr lIns="501478" tIns="250742" rIns="501478" bIns="250742" rtlCol="0" anchor="ctr"/>
          <a:lstStyle/>
          <a:p>
            <a:pPr algn="ctr"/>
            <a:endParaRPr lang="en-US"/>
          </a:p>
        </p:txBody>
      </p:sp>
      <p:pic>
        <p:nvPicPr>
          <p:cNvPr id="4" name="Picture 3" descr="eosdis-sat.png"/>
          <p:cNvPicPr>
            <a:picLocks noChangeAspect="1"/>
          </p:cNvPicPr>
          <p:nvPr userDrawn="1"/>
        </p:nvPicPr>
        <p:blipFill>
          <a:blip r:embed="rId4">
            <a:alphaModFix amt="6000"/>
            <a:extLst>
              <a:ext uri="{28A0092B-C50C-407E-A947-70E740481C1C}">
                <a14:useLocalDpi xmlns:a14="http://schemas.microsoft.com/office/drawing/2010/main" val="0"/>
              </a:ext>
            </a:extLst>
          </a:blip>
          <a:stretch>
            <a:fillRect/>
          </a:stretch>
        </p:blipFill>
        <p:spPr>
          <a:xfrm>
            <a:off x="32545601" y="19844016"/>
            <a:ext cx="21924152" cy="21671324"/>
          </a:xfrm>
          <a:prstGeom prst="rect">
            <a:avLst/>
          </a:prstGeom>
        </p:spPr>
      </p:pic>
      <p:pic>
        <p:nvPicPr>
          <p:cNvPr id="3" name="Picture 2" descr="nas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42158" y="3280596"/>
            <a:ext cx="3522780" cy="3016032"/>
          </a:xfrm>
          <a:prstGeom prst="rect">
            <a:avLst/>
          </a:prstGeom>
        </p:spPr>
      </p:pic>
    </p:spTree>
    <p:extLst>
      <p:ext uri="{BB962C8B-B14F-4D97-AF65-F5344CB8AC3E}">
        <p14:creationId xmlns:p14="http://schemas.microsoft.com/office/powerpoint/2010/main" val="3907827638"/>
      </p:ext>
    </p:extLst>
  </p:cSld>
  <p:clrMap bg1="lt1" tx1="dk1" bg2="lt2" tx2="dk2" accent1="accent1" accent2="accent2" accent3="accent3" accent4="accent4" accent5="accent5" accent6="accent6" hlink="hlink" folHlink="folHlink"/>
  <p:sldLayoutIdLst>
    <p:sldLayoutId id="2147483657" r:id="rId1"/>
    <p:sldLayoutId id="2147483658" r:id="rId2"/>
  </p:sldLayoutIdLst>
  <p:hf hdr="0" dt="0"/>
  <p:txStyles>
    <p:titleStyle>
      <a:lvl1pPr algn="l" defTabSz="2507390" rtl="0" eaLnBrk="1" latinLnBrk="0" hangingPunct="1">
        <a:spcBef>
          <a:spcPct val="0"/>
        </a:spcBef>
        <a:buNone/>
        <a:defRPr sz="24200" kern="1200">
          <a:solidFill>
            <a:srgbClr val="34495E"/>
          </a:solidFill>
          <a:latin typeface="Avenir Heavy"/>
          <a:ea typeface="+mj-ea"/>
          <a:cs typeface="Avenir Heavy"/>
        </a:defRPr>
      </a:lvl1pPr>
    </p:titleStyle>
    <p:bodyStyle>
      <a:lvl1pPr marL="0" indent="0" algn="l" defTabSz="2507390" rtl="0" eaLnBrk="1" latinLnBrk="0" hangingPunct="1">
        <a:spcBef>
          <a:spcPct val="20000"/>
        </a:spcBef>
        <a:buFont typeface="Arial"/>
        <a:buNone/>
        <a:defRPr sz="6400" b="0" i="0" kern="1200">
          <a:solidFill>
            <a:schemeClr val="tx1">
              <a:lumMod val="85000"/>
              <a:lumOff val="15000"/>
            </a:schemeClr>
          </a:solidFill>
          <a:latin typeface="Helvetica Neue"/>
          <a:ea typeface="+mn-ea"/>
          <a:cs typeface="Helvetica Neue"/>
        </a:defRPr>
      </a:lvl1pPr>
      <a:lvl2pPr marL="2507392" indent="0" algn="l" defTabSz="2507390" rtl="0" eaLnBrk="1" latinLnBrk="0" hangingPunct="1">
        <a:spcBef>
          <a:spcPct val="20000"/>
        </a:spcBef>
        <a:buFont typeface="Arial"/>
        <a:buNone/>
        <a:defRPr sz="15400" b="0" i="0" kern="1200">
          <a:solidFill>
            <a:schemeClr val="tx1">
              <a:lumMod val="85000"/>
              <a:lumOff val="15000"/>
            </a:schemeClr>
          </a:solidFill>
          <a:latin typeface="Helvetica Neue"/>
          <a:ea typeface="+mn-ea"/>
          <a:cs typeface="Helvetica Neue"/>
        </a:defRPr>
      </a:lvl2pPr>
      <a:lvl3pPr marL="5014782" indent="0" algn="l" defTabSz="2507390" rtl="0" eaLnBrk="1" latinLnBrk="0" hangingPunct="1">
        <a:spcBef>
          <a:spcPct val="20000"/>
        </a:spcBef>
        <a:buFont typeface="Arial"/>
        <a:buNone/>
        <a:defRPr sz="13200" b="0" i="0" kern="1200">
          <a:solidFill>
            <a:schemeClr val="tx1">
              <a:lumMod val="50000"/>
              <a:lumOff val="50000"/>
            </a:schemeClr>
          </a:solidFill>
          <a:latin typeface="Helvetica Neue"/>
          <a:ea typeface="+mn-ea"/>
          <a:cs typeface="Helvetica Neue"/>
        </a:defRPr>
      </a:lvl3pPr>
      <a:lvl4pPr marL="7522172" indent="0" algn="l" defTabSz="2507390" rtl="0" eaLnBrk="1" latinLnBrk="0" hangingPunct="1">
        <a:spcBef>
          <a:spcPct val="20000"/>
        </a:spcBef>
        <a:buFont typeface="Arial"/>
        <a:buNone/>
        <a:defRPr sz="11000" b="0" i="0" kern="1200">
          <a:solidFill>
            <a:schemeClr val="tx1">
              <a:lumMod val="50000"/>
              <a:lumOff val="50000"/>
            </a:schemeClr>
          </a:solidFill>
          <a:latin typeface="Helvetica Neue"/>
          <a:ea typeface="+mn-ea"/>
          <a:cs typeface="Helvetica Neue"/>
        </a:defRPr>
      </a:lvl4pPr>
      <a:lvl5pPr marL="10029564" indent="0" algn="l" defTabSz="2507390" rtl="0" eaLnBrk="1" latinLnBrk="0" hangingPunct="1">
        <a:spcBef>
          <a:spcPct val="20000"/>
        </a:spcBef>
        <a:buFont typeface="Arial"/>
        <a:buNone/>
        <a:defRPr sz="11000" b="0" i="0" kern="1200">
          <a:solidFill>
            <a:schemeClr val="tx1">
              <a:lumMod val="50000"/>
              <a:lumOff val="50000"/>
            </a:schemeClr>
          </a:solidFill>
          <a:latin typeface="Helvetica Neue"/>
          <a:ea typeface="+mn-ea"/>
          <a:cs typeface="Helvetica Neue"/>
        </a:defRPr>
      </a:lvl5pPr>
      <a:lvl6pPr marL="13790650" indent="-1253696" algn="l" defTabSz="2507390" rtl="0" eaLnBrk="1" latinLnBrk="0" hangingPunct="1">
        <a:spcBef>
          <a:spcPct val="20000"/>
        </a:spcBef>
        <a:buFont typeface="Arial"/>
        <a:buChar char="•"/>
        <a:defRPr sz="11000" kern="1200">
          <a:solidFill>
            <a:schemeClr val="tx1"/>
          </a:solidFill>
          <a:latin typeface="+mn-lt"/>
          <a:ea typeface="+mn-ea"/>
          <a:cs typeface="+mn-cs"/>
        </a:defRPr>
      </a:lvl6pPr>
      <a:lvl7pPr marL="16298042" indent="-1253696" algn="l" defTabSz="2507390" rtl="0" eaLnBrk="1" latinLnBrk="0" hangingPunct="1">
        <a:spcBef>
          <a:spcPct val="20000"/>
        </a:spcBef>
        <a:buFont typeface="Arial"/>
        <a:buChar char="•"/>
        <a:defRPr sz="11000" kern="1200">
          <a:solidFill>
            <a:schemeClr val="tx1"/>
          </a:solidFill>
          <a:latin typeface="+mn-lt"/>
          <a:ea typeface="+mn-ea"/>
          <a:cs typeface="+mn-cs"/>
        </a:defRPr>
      </a:lvl7pPr>
      <a:lvl8pPr marL="18805432" indent="-1253696" algn="l" defTabSz="2507390" rtl="0" eaLnBrk="1" latinLnBrk="0" hangingPunct="1">
        <a:spcBef>
          <a:spcPct val="20000"/>
        </a:spcBef>
        <a:buFont typeface="Arial"/>
        <a:buChar char="•"/>
        <a:defRPr sz="11000" kern="1200">
          <a:solidFill>
            <a:schemeClr val="tx1"/>
          </a:solidFill>
          <a:latin typeface="+mn-lt"/>
          <a:ea typeface="+mn-ea"/>
          <a:cs typeface="+mn-cs"/>
        </a:defRPr>
      </a:lvl8pPr>
      <a:lvl9pPr marL="21312824" indent="-1253696" algn="l" defTabSz="2507390" rtl="0" eaLnBrk="1" latinLnBrk="0" hangingPunct="1">
        <a:spcBef>
          <a:spcPct val="20000"/>
        </a:spcBef>
        <a:buFont typeface="Arial"/>
        <a:buChar char="•"/>
        <a:defRPr sz="11000" kern="1200">
          <a:solidFill>
            <a:schemeClr val="tx1"/>
          </a:solidFill>
          <a:latin typeface="+mn-lt"/>
          <a:ea typeface="+mn-ea"/>
          <a:cs typeface="+mn-cs"/>
        </a:defRPr>
      </a:lvl9pPr>
    </p:bodyStyle>
    <p:otherStyle>
      <a:defPPr>
        <a:defRPr lang="en-US"/>
      </a:defPPr>
      <a:lvl1pPr marL="0" algn="l" defTabSz="2507390" rtl="0" eaLnBrk="1" latinLnBrk="0" hangingPunct="1">
        <a:defRPr sz="9800" kern="1200">
          <a:solidFill>
            <a:schemeClr val="tx1"/>
          </a:solidFill>
          <a:latin typeface="+mn-lt"/>
          <a:ea typeface="+mn-ea"/>
          <a:cs typeface="+mn-cs"/>
        </a:defRPr>
      </a:lvl1pPr>
      <a:lvl2pPr marL="2507390" algn="l" defTabSz="2507390" rtl="0" eaLnBrk="1" latinLnBrk="0" hangingPunct="1">
        <a:defRPr sz="9800" kern="1200">
          <a:solidFill>
            <a:schemeClr val="tx1"/>
          </a:solidFill>
          <a:latin typeface="+mn-lt"/>
          <a:ea typeface="+mn-ea"/>
          <a:cs typeface="+mn-cs"/>
        </a:defRPr>
      </a:lvl2pPr>
      <a:lvl3pPr marL="5014782" algn="l" defTabSz="2507390" rtl="0" eaLnBrk="1" latinLnBrk="0" hangingPunct="1">
        <a:defRPr sz="9800" kern="1200">
          <a:solidFill>
            <a:schemeClr val="tx1"/>
          </a:solidFill>
          <a:latin typeface="+mn-lt"/>
          <a:ea typeface="+mn-ea"/>
          <a:cs typeface="+mn-cs"/>
        </a:defRPr>
      </a:lvl3pPr>
      <a:lvl4pPr marL="7522172" algn="l" defTabSz="2507390" rtl="0" eaLnBrk="1" latinLnBrk="0" hangingPunct="1">
        <a:defRPr sz="9800" kern="1200">
          <a:solidFill>
            <a:schemeClr val="tx1"/>
          </a:solidFill>
          <a:latin typeface="+mn-lt"/>
          <a:ea typeface="+mn-ea"/>
          <a:cs typeface="+mn-cs"/>
        </a:defRPr>
      </a:lvl4pPr>
      <a:lvl5pPr marL="10029564" algn="l" defTabSz="2507390" rtl="0" eaLnBrk="1" latinLnBrk="0" hangingPunct="1">
        <a:defRPr sz="9800" kern="1200">
          <a:solidFill>
            <a:schemeClr val="tx1"/>
          </a:solidFill>
          <a:latin typeface="+mn-lt"/>
          <a:ea typeface="+mn-ea"/>
          <a:cs typeface="+mn-cs"/>
        </a:defRPr>
      </a:lvl5pPr>
      <a:lvl6pPr marL="12536954" algn="l" defTabSz="2507390" rtl="0" eaLnBrk="1" latinLnBrk="0" hangingPunct="1">
        <a:defRPr sz="9800" kern="1200">
          <a:solidFill>
            <a:schemeClr val="tx1"/>
          </a:solidFill>
          <a:latin typeface="+mn-lt"/>
          <a:ea typeface="+mn-ea"/>
          <a:cs typeface="+mn-cs"/>
        </a:defRPr>
      </a:lvl6pPr>
      <a:lvl7pPr marL="15044346" algn="l" defTabSz="2507390" rtl="0" eaLnBrk="1" latinLnBrk="0" hangingPunct="1">
        <a:defRPr sz="9800" kern="1200">
          <a:solidFill>
            <a:schemeClr val="tx1"/>
          </a:solidFill>
          <a:latin typeface="+mn-lt"/>
          <a:ea typeface="+mn-ea"/>
          <a:cs typeface="+mn-cs"/>
        </a:defRPr>
      </a:lvl7pPr>
      <a:lvl8pPr marL="17551736" algn="l" defTabSz="2507390" rtl="0" eaLnBrk="1" latinLnBrk="0" hangingPunct="1">
        <a:defRPr sz="9800" kern="1200">
          <a:solidFill>
            <a:schemeClr val="tx1"/>
          </a:solidFill>
          <a:latin typeface="+mn-lt"/>
          <a:ea typeface="+mn-ea"/>
          <a:cs typeface="+mn-cs"/>
        </a:defRPr>
      </a:lvl8pPr>
      <a:lvl9pPr marL="20059128" algn="l" defTabSz="2507390" rtl="0" eaLnBrk="1" latinLnBrk="0" hangingPunct="1">
        <a:defRPr sz="9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github.com/nasa/zarr-eosdis-store" TargetMode="External"/><Relationship Id="rId3" Type="http://schemas.openxmlformats.org/officeDocument/2006/relationships/hyperlink" Target="https://zarr-specs.readthedocs.io/en/latest/v3/core/v3.0.html" TargetMode="External"/><Relationship Id="rId7" Type="http://schemas.openxmlformats.org/officeDocument/2006/relationships/hyperlink" Target="https://fsspec.github.io/kerchun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github.com/nasa/harmony-netcdf-to-zarr" TargetMode="External"/><Relationship Id="rId5" Type="http://schemas.openxmlformats.org/officeDocument/2006/relationships/hyperlink" Target="https://harmony.earthdata.nasa.gov/" TargetMode="External"/><Relationship Id="rId10" Type="http://schemas.openxmlformats.org/officeDocument/2006/relationships/image" Target="../media/image4.png"/><Relationship Id="rId4" Type="http://schemas.openxmlformats.org/officeDocument/2006/relationships/hyperlink" Target="https://giovanni.gsfc.nasa.gov/giovanni/"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Zarr stores in NASA’s EOSDIS</a:t>
            </a:r>
          </a:p>
        </p:txBody>
      </p:sp>
      <p:sp>
        <p:nvSpPr>
          <p:cNvPr id="3" name="Content Placeholder 2"/>
          <p:cNvSpPr>
            <a:spLocks noGrp="1"/>
          </p:cNvSpPr>
          <p:nvPr>
            <p:ph idx="1"/>
          </p:nvPr>
        </p:nvSpPr>
        <p:spPr>
          <a:xfrm>
            <a:off x="2560323" y="9895598"/>
            <a:ext cx="14505518" cy="24045656"/>
          </a:xfrm>
        </p:spPr>
        <p:txBody>
          <a:bodyPr/>
          <a:lstStyle/>
          <a:p>
            <a:pPr algn="just"/>
            <a:r>
              <a:rPr lang="en-US" sz="4200" dirty="0"/>
              <a:t>Data hosted by the National Aeronautics and Space Administration (NASA) are expected to increase to over 600 PB by the end of the decade (see Figure 1). This rapid increase is, in part, driven by the launch of new, high-data-volume Earth observing missions, such as the NASA-Indian Space Research </a:t>
            </a:r>
            <a:r>
              <a:rPr lang="en-US" sz="4200" dirty="0" err="1"/>
              <a:t>Organisation</a:t>
            </a:r>
            <a:r>
              <a:rPr lang="en-US" sz="4200" dirty="0"/>
              <a:t> (ISRO) Synthetic Aperture Radar (NISAR), Surface Water and Ocean Topography (SWOT), Tropospheric Emissions: Monitoring of Pollution (TEMPO) and Plankton, Aerosol, Cloud ocean Ecosystem (PACE) missions.</a:t>
            </a:r>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r>
              <a:rPr lang="en-US" sz="4200" dirty="0"/>
              <a:t>Alongside increased data volumes, NASA’s Earth Observing System Data and Information System (EOSDIS) is migrating data and services to a commercial cloud environment. This will allow EOSDIS services and applications to leverage emerging data formats in the cloud, such as Zarr stores, to perform novel analyses that would otherwise be prohibitively resource- or time-intensive on traditional file formats such as Network Common Data Form (</a:t>
            </a:r>
            <a:r>
              <a:rPr lang="en-US" sz="4200" dirty="0" err="1"/>
              <a:t>NetCDF</a:t>
            </a:r>
            <a:r>
              <a:rPr lang="en-US" sz="4200" dirty="0"/>
              <a:t>).</a:t>
            </a:r>
          </a:p>
        </p:txBody>
      </p:sp>
      <p:sp>
        <p:nvSpPr>
          <p:cNvPr id="4" name="Content Placeholder 3"/>
          <p:cNvSpPr>
            <a:spLocks noGrp="1"/>
          </p:cNvSpPr>
          <p:nvPr>
            <p:ph idx="10"/>
          </p:nvPr>
        </p:nvSpPr>
        <p:spPr>
          <a:xfrm>
            <a:off x="18379134" y="8534412"/>
            <a:ext cx="14505518" cy="25406842"/>
          </a:xfrm>
        </p:spPr>
        <p:txBody>
          <a:bodyPr/>
          <a:lstStyle/>
          <a:p>
            <a:pPr marL="857250" indent="-857250" algn="just">
              <a:buFont typeface="Arial" panose="020B0604020202020204" pitchFamily="34" charset="0"/>
              <a:buChar char="•"/>
            </a:pPr>
            <a:endParaRPr lang="en-US" sz="4200" dirty="0"/>
          </a:p>
          <a:p>
            <a:pPr marL="857250" indent="-857250" algn="just">
              <a:buFont typeface="Arial" panose="020B0604020202020204" pitchFamily="34" charset="0"/>
              <a:buChar char="•"/>
            </a:pPr>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endParaRPr lang="en-US" sz="4200" dirty="0"/>
          </a:p>
          <a:p>
            <a:pPr algn="just"/>
            <a:r>
              <a:rPr lang="en-US" sz="4200" dirty="0"/>
              <a:t>Zarr is an open-source storage format, representing N-dimensional arrays and their associated metadata according to the Zarr specification (</a:t>
            </a:r>
            <a:r>
              <a:rPr lang="en-US" sz="4200" dirty="0">
                <a:hlinkClick r:id="rId3"/>
              </a:rPr>
              <a:t>https://zarr-specs.readthedocs.io/en/latest/v3/core/v3.0.html</a:t>
            </a:r>
            <a:r>
              <a:rPr lang="en-US" sz="4200" dirty="0"/>
              <a:t>). Comprising binary files that each represent a chunk of a data array, and associated JavaScript Object Notation (JSON) metadata files, Zarr is designed for efficient usage via parallel computing. Operations on part of a data array stored in Zarr do not require a user to open the entire data file or array, but only the chunk file(s) for the relevant part of the array.</a:t>
            </a:r>
          </a:p>
          <a:p>
            <a:pPr marL="857250" indent="-857250" algn="just">
              <a:buFont typeface="Arial" panose="020B0604020202020204" pitchFamily="34" charset="0"/>
              <a:buChar char="•"/>
            </a:pPr>
            <a:endParaRPr lang="en-US" sz="4200" dirty="0"/>
          </a:p>
          <a:p>
            <a:pPr marL="857250" indent="-857250" algn="just">
              <a:buFont typeface="Arial" panose="020B0604020202020204" pitchFamily="34" charset="0"/>
              <a:buChar char="•"/>
            </a:pPr>
            <a:endParaRPr lang="en-US" sz="4200" dirty="0"/>
          </a:p>
          <a:p>
            <a:pPr algn="just"/>
            <a:r>
              <a:rPr lang="en-US" sz="4200" dirty="0"/>
              <a:t>Persistent Zarr stores representing scientific measurements within NASA data collections are used by the Goddard Earth Sciences Data and Information Services Center (GES DISC) to support Giovanni (</a:t>
            </a:r>
            <a:r>
              <a:rPr lang="en-US" sz="4200" dirty="0">
                <a:hlinkClick r:id="rId4"/>
              </a:rPr>
              <a:t>https://giovanni.gsfc.nasa.gov/giovanni/</a:t>
            </a:r>
            <a:r>
              <a:rPr lang="en-US" sz="4200" dirty="0"/>
              <a:t>). Giovanni is an analysis and visualization tool, which leverages Zarr stores to enable performant time series analyses across many input granules. Data retrieval for such an analysis would otherwise require interactions with an impractical number of native format data files.</a:t>
            </a:r>
          </a:p>
        </p:txBody>
      </p:sp>
      <p:sp>
        <p:nvSpPr>
          <p:cNvPr id="5" name="Content Placeholder 4"/>
          <p:cNvSpPr>
            <a:spLocks noGrp="1"/>
          </p:cNvSpPr>
          <p:nvPr>
            <p:ph idx="11"/>
          </p:nvPr>
        </p:nvSpPr>
        <p:spPr/>
        <p:txBody>
          <a:bodyPr/>
          <a:lstStyle/>
          <a:p>
            <a:pPr algn="just"/>
            <a:endParaRPr lang="en-US" sz="4200" dirty="0"/>
          </a:p>
          <a:p>
            <a:pPr algn="just"/>
            <a:endParaRPr lang="en-US" sz="4200" b="1" dirty="0"/>
          </a:p>
          <a:p>
            <a:pPr algn="just"/>
            <a:r>
              <a:rPr lang="en-US" sz="4200" dirty="0"/>
              <a:t>EOSDIS also enables the on-demand production of Zarr stores via the Harmony (</a:t>
            </a:r>
            <a:r>
              <a:rPr lang="en-US" sz="4200" dirty="0">
                <a:hlinkClick r:id="rId5"/>
              </a:rPr>
              <a:t>https://harmony.earthdata.nasa.gov</a:t>
            </a:r>
            <a:r>
              <a:rPr lang="en-US" sz="4200" dirty="0"/>
              <a:t>) </a:t>
            </a:r>
            <a:r>
              <a:rPr lang="en-US" sz="4200" dirty="0" err="1"/>
              <a:t>NetCDF</a:t>
            </a:r>
            <a:r>
              <a:rPr lang="en-US" sz="4200" dirty="0"/>
              <a:t>-to-Zarr service (</a:t>
            </a:r>
            <a:r>
              <a:rPr lang="en-US" sz="4200" dirty="0">
                <a:hlinkClick r:id="rId6"/>
              </a:rPr>
              <a:t>https://github.com/nasa/harmony-netcdf-to-zarr</a:t>
            </a:r>
            <a:r>
              <a:rPr lang="en-US" sz="4200" dirty="0"/>
              <a:t>). Harmony is an EOSDIS service orchestrator providing users with a consistent interface for multiple backend services. The efficiency of Zarr store data access strongly depends on alignment between the chunking scheme of that store and data access patterns. On-demand Zarr store generation could allow users to generate a Zarr store with chunks that will best serve their use-case.</a:t>
            </a:r>
          </a:p>
          <a:p>
            <a:pPr algn="just"/>
            <a:r>
              <a:rPr lang="en-US" sz="4200" dirty="0"/>
              <a:t>However, on-demand Zarr store generation leads to duplicate copies of the same data. To this end a persistent copy, as used by tools like Giovanni, may be preferable. One challenge being actively researched by developers at GES DISC is the ability to maintain an up-to-date Zarr store representing whole NASA collections, which are still producing files to be added to the store.</a:t>
            </a:r>
          </a:p>
          <a:p>
            <a:pPr algn="just"/>
            <a:endParaRPr lang="en-US" sz="4200" dirty="0"/>
          </a:p>
          <a:p>
            <a:pPr algn="just"/>
            <a:endParaRPr lang="en-US" sz="4200" dirty="0"/>
          </a:p>
          <a:p>
            <a:pPr algn="just"/>
            <a:r>
              <a:rPr lang="en-US" sz="4200" dirty="0"/>
              <a:t>Benefits of cloud optimized data formats may be possible without the need for hosting a full Zarr store in the EOSDIS archive. Kerchunk (</a:t>
            </a:r>
            <a:r>
              <a:rPr lang="en-US" sz="4400" baseline="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hlinkClick r:id="rId7"/>
              </a:rPr>
              <a:t>https://fsspec.github.io/kerchunk</a:t>
            </a:r>
            <a:r>
              <a:rPr lang="en-US" sz="4200" dirty="0"/>
              <a:t>), is a library that can produce JSON files that can act as a virtual Zarr store, for one or multiple input files.</a:t>
            </a:r>
          </a:p>
          <a:p>
            <a:pPr algn="just"/>
            <a:r>
              <a:rPr lang="en-US" sz="4200" dirty="0"/>
              <a:t>Similarly, the </a:t>
            </a:r>
            <a:r>
              <a:rPr lang="en-US" sz="4200" dirty="0" err="1"/>
              <a:t>zarr</a:t>
            </a:r>
            <a:r>
              <a:rPr lang="en-US" sz="4200" dirty="0"/>
              <a:t>-</a:t>
            </a:r>
            <a:r>
              <a:rPr lang="en-US" sz="4200" dirty="0" err="1"/>
              <a:t>eosdis</a:t>
            </a:r>
            <a:r>
              <a:rPr lang="en-US" sz="4200" dirty="0"/>
              <a:t>-store Python package (</a:t>
            </a:r>
            <a:r>
              <a:rPr lang="en-US" sz="4200" dirty="0">
                <a:hlinkClick r:id="rId8"/>
              </a:rPr>
              <a:t>https://github.com/nasa/zarr-eosdis-store</a:t>
            </a:r>
            <a:r>
              <a:rPr lang="en-US" sz="4200" dirty="0"/>
              <a:t>), utilizes the Open-source Project for a Network Data Access Protocol (</a:t>
            </a:r>
            <a:r>
              <a:rPr lang="en-US" sz="4200" dirty="0" err="1"/>
              <a:t>OPeNDAP</a:t>
            </a:r>
            <a:r>
              <a:rPr lang="en-US" sz="4200" dirty="0"/>
              <a:t>) Dataset Metadata Response++ (DMR++) sidecar metadata file to enable the Zarr Python library to access NetCDF-4 files.</a:t>
            </a:r>
          </a:p>
          <a:p>
            <a:pPr algn="just"/>
            <a:r>
              <a:rPr lang="en-US" sz="4200" dirty="0"/>
              <a:t>Another alternative is Cloud Optimized Hierarchical Data Format version 5 (HDF-5), whereby in-file metadata is consolidated, allowing clients to identify the regions of the file that should be retrieved with range-GET requests.</a:t>
            </a:r>
          </a:p>
        </p:txBody>
      </p:sp>
      <p:sp>
        <p:nvSpPr>
          <p:cNvPr id="6" name="Content Placeholder 5"/>
          <p:cNvSpPr>
            <a:spLocks noGrp="1"/>
          </p:cNvSpPr>
          <p:nvPr>
            <p:ph sz="quarter" idx="13"/>
          </p:nvPr>
        </p:nvSpPr>
        <p:spPr/>
        <p:txBody>
          <a:bodyPr/>
          <a:lstStyle/>
          <a:p>
            <a:r>
              <a:rPr lang="en-US" dirty="0"/>
              <a:t>Owen Littlejohns, NASA EED-3 / INNOVIM LLC</a:t>
            </a:r>
          </a:p>
        </p:txBody>
      </p:sp>
      <p:sp>
        <p:nvSpPr>
          <p:cNvPr id="9" name="TextBox 8">
            <a:extLst>
              <a:ext uri="{FF2B5EF4-FFF2-40B4-BE49-F238E27FC236}">
                <a16:creationId xmlns:a16="http://schemas.microsoft.com/office/drawing/2014/main" id="{7E3FF52D-C88C-0DAA-0C24-A11AE45266AD}"/>
              </a:ext>
            </a:extLst>
          </p:cNvPr>
          <p:cNvSpPr txBox="1"/>
          <p:nvPr/>
        </p:nvSpPr>
        <p:spPr>
          <a:xfrm>
            <a:off x="2560319" y="8534412"/>
            <a:ext cx="14562902" cy="1361186"/>
          </a:xfrm>
          <a:prstGeom prst="rect">
            <a:avLst/>
          </a:prstGeom>
          <a:solidFill>
            <a:schemeClr val="tx2"/>
          </a:solidFill>
        </p:spPr>
        <p:txBody>
          <a:bodyPr wrap="square" lIns="250739" tIns="125371" rIns="250739" bIns="125371" rtlCol="0">
            <a:spAutoFit/>
          </a:bodyPr>
          <a:lstStyle/>
          <a:p>
            <a:pPr algn="ctr"/>
            <a:r>
              <a:rPr lang="en-US" sz="7200" baseline="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need for cloud data formats</a:t>
            </a:r>
          </a:p>
        </p:txBody>
      </p:sp>
      <p:sp>
        <p:nvSpPr>
          <p:cNvPr id="10" name="TextBox 9">
            <a:extLst>
              <a:ext uri="{FF2B5EF4-FFF2-40B4-BE49-F238E27FC236}">
                <a16:creationId xmlns:a16="http://schemas.microsoft.com/office/drawing/2014/main" id="{141C2110-2137-423B-7AB8-5E8AB390D6DC}"/>
              </a:ext>
            </a:extLst>
          </p:cNvPr>
          <p:cNvSpPr txBox="1"/>
          <p:nvPr/>
        </p:nvSpPr>
        <p:spPr>
          <a:xfrm>
            <a:off x="34140559" y="21964273"/>
            <a:ext cx="14505518" cy="1361186"/>
          </a:xfrm>
          <a:prstGeom prst="rect">
            <a:avLst/>
          </a:prstGeom>
          <a:solidFill>
            <a:schemeClr val="tx2"/>
          </a:solidFill>
        </p:spPr>
        <p:txBody>
          <a:bodyPr wrap="square" lIns="250739" tIns="125371" rIns="250739" bIns="125371" rtlCol="0">
            <a:spAutoFit/>
          </a:bodyPr>
          <a:lstStyle/>
          <a:p>
            <a:pPr algn="ctr"/>
            <a:r>
              <a:rPr lang="en-US" sz="7200" baseline="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Alternatives to Zarr stores</a:t>
            </a:r>
          </a:p>
        </p:txBody>
      </p:sp>
      <p:sp>
        <p:nvSpPr>
          <p:cNvPr id="11" name="TextBox 10">
            <a:extLst>
              <a:ext uri="{FF2B5EF4-FFF2-40B4-BE49-F238E27FC236}">
                <a16:creationId xmlns:a16="http://schemas.microsoft.com/office/drawing/2014/main" id="{B079EADB-FF06-DB81-EE16-60A660E87C9E}"/>
              </a:ext>
            </a:extLst>
          </p:cNvPr>
          <p:cNvSpPr txBox="1"/>
          <p:nvPr/>
        </p:nvSpPr>
        <p:spPr>
          <a:xfrm>
            <a:off x="18379130" y="25001714"/>
            <a:ext cx="14505518" cy="1361186"/>
          </a:xfrm>
          <a:prstGeom prst="rect">
            <a:avLst/>
          </a:prstGeom>
          <a:solidFill>
            <a:schemeClr val="tx2"/>
          </a:solidFill>
        </p:spPr>
        <p:txBody>
          <a:bodyPr wrap="square" lIns="250739" tIns="125371" rIns="250739" bIns="125371" rtlCol="0">
            <a:spAutoFit/>
          </a:bodyPr>
          <a:lstStyle/>
          <a:p>
            <a:pPr algn="ctr"/>
            <a:r>
              <a:rPr lang="en-US" sz="7200" baseline="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Zarr stores in EOSDIS today</a:t>
            </a:r>
          </a:p>
        </p:txBody>
      </p:sp>
      <p:sp>
        <p:nvSpPr>
          <p:cNvPr id="12" name="TextBox 11">
            <a:extLst>
              <a:ext uri="{FF2B5EF4-FFF2-40B4-BE49-F238E27FC236}">
                <a16:creationId xmlns:a16="http://schemas.microsoft.com/office/drawing/2014/main" id="{92D2639B-8BD5-674A-C30C-CC448532D6BB}"/>
              </a:ext>
            </a:extLst>
          </p:cNvPr>
          <p:cNvSpPr txBox="1"/>
          <p:nvPr/>
        </p:nvSpPr>
        <p:spPr>
          <a:xfrm>
            <a:off x="34140559" y="8534412"/>
            <a:ext cx="14505518" cy="1361186"/>
          </a:xfrm>
          <a:prstGeom prst="rect">
            <a:avLst/>
          </a:prstGeom>
          <a:solidFill>
            <a:schemeClr val="tx2"/>
          </a:solidFill>
        </p:spPr>
        <p:txBody>
          <a:bodyPr wrap="square" lIns="250739" tIns="125371" rIns="250739" bIns="125371" rtlCol="0">
            <a:spAutoFit/>
          </a:bodyPr>
          <a:lstStyle/>
          <a:p>
            <a:pPr algn="ctr"/>
            <a:r>
              <a:rPr lang="en-US" sz="7200" baseline="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Persistent vs on-demand stores</a:t>
            </a:r>
          </a:p>
        </p:txBody>
      </p:sp>
      <p:sp>
        <p:nvSpPr>
          <p:cNvPr id="15" name="TextBox 14">
            <a:extLst>
              <a:ext uri="{FF2B5EF4-FFF2-40B4-BE49-F238E27FC236}">
                <a16:creationId xmlns:a16="http://schemas.microsoft.com/office/drawing/2014/main" id="{24F8B059-1AC6-0B0B-C8A6-68CDF6F68D37}"/>
              </a:ext>
            </a:extLst>
          </p:cNvPr>
          <p:cNvSpPr txBox="1"/>
          <p:nvPr/>
        </p:nvSpPr>
        <p:spPr>
          <a:xfrm>
            <a:off x="18379132" y="8534412"/>
            <a:ext cx="14505516" cy="1361186"/>
          </a:xfrm>
          <a:prstGeom prst="rect">
            <a:avLst/>
          </a:prstGeom>
          <a:solidFill>
            <a:schemeClr val="tx2"/>
          </a:solidFill>
        </p:spPr>
        <p:txBody>
          <a:bodyPr wrap="square" lIns="250739" tIns="125371" rIns="250739" bIns="125371" rtlCol="0">
            <a:spAutoFit/>
          </a:bodyPr>
          <a:lstStyle/>
          <a:p>
            <a:pPr algn="ctr"/>
            <a:r>
              <a:rPr lang="en-US" sz="7200" baseline="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What is a Zarr store?</a:t>
            </a:r>
          </a:p>
        </p:txBody>
      </p:sp>
      <p:sp>
        <p:nvSpPr>
          <p:cNvPr id="16" name="TextBox 15">
            <a:extLst>
              <a:ext uri="{FF2B5EF4-FFF2-40B4-BE49-F238E27FC236}">
                <a16:creationId xmlns:a16="http://schemas.microsoft.com/office/drawing/2014/main" id="{29C37CD5-4562-94AE-143B-FFD345C84D1A}"/>
              </a:ext>
            </a:extLst>
          </p:cNvPr>
          <p:cNvSpPr txBox="1"/>
          <p:nvPr/>
        </p:nvSpPr>
        <p:spPr>
          <a:xfrm>
            <a:off x="2560319" y="23362867"/>
            <a:ext cx="14505522" cy="3577178"/>
          </a:xfrm>
          <a:prstGeom prst="rect">
            <a:avLst/>
          </a:prstGeom>
        </p:spPr>
        <p:txBody>
          <a:bodyPr wrap="square" lIns="250739" tIns="125371" rIns="250739" bIns="125371" rtlCol="0">
            <a:spAutoFit/>
          </a:bodyPr>
          <a:lstStyle/>
          <a:p>
            <a:pPr algn="just"/>
            <a:r>
              <a:rPr lang="en-US" sz="3600" b="1" dirty="0">
                <a:solidFill>
                  <a:srgbClr val="505050"/>
                </a:solidFill>
                <a:latin typeface="Helvetica Neue" panose="02000503000000020004" pitchFamily="2" charset="0"/>
                <a:ea typeface="Helvetica Neue" panose="02000503000000020004" pitchFamily="2" charset="0"/>
                <a:cs typeface="Helvetica Neue" panose="02000503000000020004" pitchFamily="2" charset="0"/>
              </a:rPr>
              <a:t>Figure 1: </a:t>
            </a:r>
            <a:r>
              <a:rPr lang="en-US" sz="3600" dirty="0">
                <a:solidFill>
                  <a:srgbClr val="505050"/>
                </a:solidFill>
                <a:latin typeface="Helvetica Neue" panose="02000503000000020004" pitchFamily="2" charset="0"/>
                <a:ea typeface="Helvetica Neue" panose="02000503000000020004" pitchFamily="2" charset="0"/>
                <a:cs typeface="Helvetica Neue" panose="02000503000000020004" pitchFamily="2" charset="0"/>
              </a:rPr>
              <a:t>Projected growth of NASA Earth Observing data. Presented during the May 2023 Earth Science Data and Information System (ESDIS) project Distributed Active Archive Center (DAAC) User Working Group (UWG). The green region of the plot shows data from 12 missions launching in 2023 or later, taking the total number of EOSDIS-hosted missions to approximately 95.</a:t>
            </a:r>
          </a:p>
        </p:txBody>
      </p:sp>
      <p:sp>
        <p:nvSpPr>
          <p:cNvPr id="17" name="TextBox 16">
            <a:extLst>
              <a:ext uri="{FF2B5EF4-FFF2-40B4-BE49-F238E27FC236}">
                <a16:creationId xmlns:a16="http://schemas.microsoft.com/office/drawing/2014/main" id="{59E8125F-695B-2654-AB99-C3288892AE3F}"/>
              </a:ext>
            </a:extLst>
          </p:cNvPr>
          <p:cNvSpPr txBox="1"/>
          <p:nvPr/>
        </p:nvSpPr>
        <p:spPr>
          <a:xfrm>
            <a:off x="18379130" y="16233405"/>
            <a:ext cx="14505522" cy="1361186"/>
          </a:xfrm>
          <a:prstGeom prst="rect">
            <a:avLst/>
          </a:prstGeom>
        </p:spPr>
        <p:txBody>
          <a:bodyPr wrap="square" lIns="250739" tIns="125371" rIns="250739" bIns="125371" rtlCol="0">
            <a:spAutoFit/>
          </a:bodyPr>
          <a:lstStyle/>
          <a:p>
            <a:pPr algn="just"/>
            <a:r>
              <a:rPr lang="en-US" sz="3600" b="1" dirty="0">
                <a:solidFill>
                  <a:srgbClr val="4F4F4F"/>
                </a:solidFill>
                <a:latin typeface="Helvetica Neue" panose="02000503000000020004" pitchFamily="2" charset="0"/>
                <a:ea typeface="Helvetica Neue" panose="02000503000000020004" pitchFamily="2" charset="0"/>
                <a:cs typeface="Helvetica Neue" panose="02000503000000020004" pitchFamily="2" charset="0"/>
              </a:rPr>
              <a:t>Figure 2: </a:t>
            </a:r>
            <a:r>
              <a:rPr lang="en-US" sz="3600" dirty="0">
                <a:solidFill>
                  <a:srgbClr val="4F4F4F"/>
                </a:solidFill>
                <a:latin typeface="Helvetica Neue" panose="02000503000000020004" pitchFamily="2" charset="0"/>
                <a:ea typeface="Helvetica Neue" panose="02000503000000020004" pitchFamily="2" charset="0"/>
                <a:cs typeface="Helvetica Neue" panose="02000503000000020004" pitchFamily="2" charset="0"/>
              </a:rPr>
              <a:t>Pictorial representation of a Zarr store for a hierarchical NetCDF-4 file.</a:t>
            </a:r>
          </a:p>
        </p:txBody>
      </p:sp>
      <p:pic>
        <p:nvPicPr>
          <p:cNvPr id="19" name="Picture 18" descr="A screenshot of a cell phone&#10;&#10;Description automatically generated">
            <a:extLst>
              <a:ext uri="{FF2B5EF4-FFF2-40B4-BE49-F238E27FC236}">
                <a16:creationId xmlns:a16="http://schemas.microsoft.com/office/drawing/2014/main" id="{C0C36CAF-CC30-46D0-1CF4-98E4FEB004A7}"/>
              </a:ext>
            </a:extLst>
          </p:cNvPr>
          <p:cNvPicPr>
            <a:picLocks noChangeAspect="1"/>
          </p:cNvPicPr>
          <p:nvPr/>
        </p:nvPicPr>
        <p:blipFill>
          <a:blip r:embed="rId9"/>
          <a:stretch>
            <a:fillRect/>
          </a:stretch>
        </p:blipFill>
        <p:spPr>
          <a:xfrm>
            <a:off x="18185474" y="10308666"/>
            <a:ext cx="14505517" cy="5758251"/>
          </a:xfrm>
          <a:prstGeom prst="rect">
            <a:avLst/>
          </a:prstGeom>
        </p:spPr>
      </p:pic>
      <p:sp>
        <p:nvSpPr>
          <p:cNvPr id="20" name="Content Placeholder 5">
            <a:extLst>
              <a:ext uri="{FF2B5EF4-FFF2-40B4-BE49-F238E27FC236}">
                <a16:creationId xmlns:a16="http://schemas.microsoft.com/office/drawing/2014/main" id="{A02D183B-8756-7F3F-7EA3-FE5D1F7A6728}"/>
              </a:ext>
            </a:extLst>
          </p:cNvPr>
          <p:cNvSpPr txBox="1">
            <a:spLocks/>
          </p:cNvSpPr>
          <p:nvPr/>
        </p:nvSpPr>
        <p:spPr>
          <a:xfrm>
            <a:off x="2343077" y="33941254"/>
            <a:ext cx="14505518" cy="1241776"/>
          </a:xfrm>
          <a:prstGeom prst="rect">
            <a:avLst/>
          </a:prstGeom>
        </p:spPr>
        <p:txBody>
          <a:bodyPr vert="horz" lIns="182880" tIns="91440" rIns="182880" bIns="91440"/>
          <a:lstStyle>
            <a:lvl1pPr marL="0" indent="0" algn="r" defTabSz="2507390" rtl="0" eaLnBrk="1" latinLnBrk="0" hangingPunct="1">
              <a:spcBef>
                <a:spcPct val="20000"/>
              </a:spcBef>
              <a:buFont typeface="Arial"/>
              <a:buNone/>
              <a:defRPr sz="4800" b="0" i="0" kern="1200" baseline="0">
                <a:solidFill>
                  <a:srgbClr val="7F7F7F"/>
                </a:solidFill>
                <a:latin typeface="Helvetica Neue"/>
                <a:ea typeface="+mn-ea"/>
                <a:cs typeface="Helvetica Neue"/>
              </a:defRPr>
            </a:lvl1pPr>
            <a:lvl2pPr marL="2507392" indent="0" algn="l" defTabSz="2507390" rtl="0" eaLnBrk="1" latinLnBrk="0" hangingPunct="1">
              <a:spcBef>
                <a:spcPct val="20000"/>
              </a:spcBef>
              <a:buFont typeface="Arial"/>
              <a:buNone/>
              <a:defRPr sz="4800" b="0" i="0" kern="1200">
                <a:solidFill>
                  <a:srgbClr val="A6A6A6"/>
                </a:solidFill>
                <a:latin typeface="Helvetica Neue"/>
                <a:ea typeface="+mn-ea"/>
                <a:cs typeface="Helvetica Neue"/>
              </a:defRPr>
            </a:lvl2pPr>
            <a:lvl3pPr marL="5014782" indent="0" algn="l" defTabSz="2507390" rtl="0" eaLnBrk="1" latinLnBrk="0" hangingPunct="1">
              <a:spcBef>
                <a:spcPct val="20000"/>
              </a:spcBef>
              <a:buFont typeface="Arial"/>
              <a:buNone/>
              <a:defRPr sz="4800" b="0" i="0" kern="1200">
                <a:solidFill>
                  <a:srgbClr val="A6A6A6"/>
                </a:solidFill>
                <a:latin typeface="Helvetica Neue"/>
                <a:ea typeface="+mn-ea"/>
                <a:cs typeface="Helvetica Neue"/>
              </a:defRPr>
            </a:lvl3pPr>
            <a:lvl4pPr marL="7522172" indent="0" algn="l" defTabSz="2507390" rtl="0" eaLnBrk="1" latinLnBrk="0" hangingPunct="1">
              <a:spcBef>
                <a:spcPct val="20000"/>
              </a:spcBef>
              <a:buFont typeface="Arial"/>
              <a:buNone/>
              <a:defRPr sz="4800" b="0" i="0" kern="1200">
                <a:solidFill>
                  <a:srgbClr val="A6A6A6"/>
                </a:solidFill>
                <a:latin typeface="Helvetica Neue"/>
                <a:ea typeface="+mn-ea"/>
                <a:cs typeface="Helvetica Neue"/>
              </a:defRPr>
            </a:lvl4pPr>
            <a:lvl5pPr marL="10029564" indent="0" algn="l" defTabSz="2507390" rtl="0" eaLnBrk="1" latinLnBrk="0" hangingPunct="1">
              <a:spcBef>
                <a:spcPct val="20000"/>
              </a:spcBef>
              <a:buFont typeface="Arial"/>
              <a:buNone/>
              <a:defRPr sz="4800" b="0" i="0" kern="1200">
                <a:solidFill>
                  <a:srgbClr val="A6A6A6"/>
                </a:solidFill>
                <a:latin typeface="Helvetica Neue"/>
                <a:ea typeface="+mn-ea"/>
                <a:cs typeface="Helvetica Neue"/>
              </a:defRPr>
            </a:lvl5pPr>
            <a:lvl6pPr marL="13790650" indent="-1253696" algn="l" defTabSz="2507390" rtl="0" eaLnBrk="1" latinLnBrk="0" hangingPunct="1">
              <a:spcBef>
                <a:spcPct val="20000"/>
              </a:spcBef>
              <a:buFont typeface="Arial"/>
              <a:buChar char="•"/>
              <a:defRPr sz="11000" kern="1200">
                <a:solidFill>
                  <a:schemeClr val="tx1"/>
                </a:solidFill>
                <a:latin typeface="+mn-lt"/>
                <a:ea typeface="+mn-ea"/>
                <a:cs typeface="+mn-cs"/>
              </a:defRPr>
            </a:lvl6pPr>
            <a:lvl7pPr marL="16298042" indent="-1253696" algn="l" defTabSz="2507390" rtl="0" eaLnBrk="1" latinLnBrk="0" hangingPunct="1">
              <a:spcBef>
                <a:spcPct val="20000"/>
              </a:spcBef>
              <a:buFont typeface="Arial"/>
              <a:buChar char="•"/>
              <a:defRPr sz="11000" kern="1200">
                <a:solidFill>
                  <a:schemeClr val="tx1"/>
                </a:solidFill>
                <a:latin typeface="+mn-lt"/>
                <a:ea typeface="+mn-ea"/>
                <a:cs typeface="+mn-cs"/>
              </a:defRPr>
            </a:lvl7pPr>
            <a:lvl8pPr marL="18805432" indent="-1253696" algn="l" defTabSz="2507390" rtl="0" eaLnBrk="1" latinLnBrk="0" hangingPunct="1">
              <a:spcBef>
                <a:spcPct val="20000"/>
              </a:spcBef>
              <a:buFont typeface="Arial"/>
              <a:buChar char="•"/>
              <a:defRPr sz="11000" kern="1200">
                <a:solidFill>
                  <a:schemeClr val="tx1"/>
                </a:solidFill>
                <a:latin typeface="+mn-lt"/>
                <a:ea typeface="+mn-ea"/>
                <a:cs typeface="+mn-cs"/>
              </a:defRPr>
            </a:lvl8pPr>
            <a:lvl9pPr marL="21312824" indent="-1253696" algn="l" defTabSz="2507390" rtl="0" eaLnBrk="1" latinLnBrk="0" hangingPunct="1">
              <a:spcBef>
                <a:spcPct val="20000"/>
              </a:spcBef>
              <a:buFont typeface="Arial"/>
              <a:buChar char="•"/>
              <a:defRPr sz="11000" kern="1200">
                <a:solidFill>
                  <a:schemeClr val="tx1"/>
                </a:solidFill>
                <a:latin typeface="+mn-lt"/>
                <a:ea typeface="+mn-ea"/>
                <a:cs typeface="+mn-cs"/>
              </a:defRPr>
            </a:lvl9pPr>
          </a:lstStyle>
          <a:p>
            <a:pPr algn="l"/>
            <a:r>
              <a:rPr lang="en-US" dirty="0"/>
              <a:t>Abstract ID: 1420348</a:t>
            </a:r>
          </a:p>
        </p:txBody>
      </p:sp>
      <p:pic>
        <p:nvPicPr>
          <p:cNvPr id="30" name="Content Placeholder 29" descr="A graph of a graph showing the size of a planet&#10;&#10;Description automatically generated with medium confidence">
            <a:extLst>
              <a:ext uri="{FF2B5EF4-FFF2-40B4-BE49-F238E27FC236}">
                <a16:creationId xmlns:a16="http://schemas.microsoft.com/office/drawing/2014/main" id="{889FC5FB-CD47-B545-B342-56E4916EA255}"/>
              </a:ext>
            </a:extLst>
          </p:cNvPr>
          <p:cNvPicPr>
            <a:picLocks noGrp="1" noChangeAspect="1"/>
          </p:cNvPicPr>
          <p:nvPr>
            <p:ph sz="quarter" idx="14"/>
          </p:nvPr>
        </p:nvPicPr>
        <p:blipFill>
          <a:blip r:embed="rId10"/>
          <a:stretch>
            <a:fillRect/>
          </a:stretch>
        </p:blipFill>
        <p:spPr>
          <a:xfrm>
            <a:off x="2651759" y="16609198"/>
            <a:ext cx="15533715" cy="6696497"/>
          </a:xfrm>
        </p:spPr>
      </p:pic>
    </p:spTree>
    <p:extLst>
      <p:ext uri="{BB962C8B-B14F-4D97-AF65-F5344CB8AC3E}">
        <p14:creationId xmlns:p14="http://schemas.microsoft.com/office/powerpoint/2010/main" val="522670363"/>
      </p:ext>
    </p:extLst>
  </p:cSld>
  <p:clrMapOvr>
    <a:masterClrMapping/>
  </p:clrMapOvr>
</p:sld>
</file>

<file path=ppt/theme/theme1.xml><?xml version="1.0" encoding="utf-8"?>
<a:theme xmlns:a="http://schemas.openxmlformats.org/drawingml/2006/main" name="EOSDIS-EED">
  <a:themeElements>
    <a:clrScheme name="EOSDIS">
      <a:dk1>
        <a:srgbClr val="171717"/>
      </a:dk1>
      <a:lt1>
        <a:sysClr val="window" lastClr="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noFill/>
        <a:ln w="19050" cap="flat">
          <a:solidFill>
            <a:srgbClr val="000000"/>
          </a:solidFill>
          <a:prstDash val="solid"/>
          <a:round/>
          <a:headEnd type="none" w="lg" len="lg"/>
          <a:tailEnd type="triangle" w="lg" len="lg"/>
        </a:ln>
      </a:spPr>
      <a:bodyPr/>
      <a:lstStyle/>
    </a:lnDef>
    <a:txDef>
      <a:spPr/>
      <a:bodyPr lIns="250739" tIns="125371" rIns="250739" bIns="125371"/>
      <a:lstStyle>
        <a:defPPr algn="l">
          <a:defRPr sz="1600" baseline="0" dirty="0" smtClean="0">
            <a:solidFill>
              <a:schemeClr val="tx1"/>
            </a:solidFill>
          </a:defRPr>
        </a:defPPr>
      </a:lstStyle>
    </a:tx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ct:contentTypeSchema xmlns:ct="http://schemas.microsoft.com/office/2006/metadata/contentType" xmlns:ma="http://schemas.microsoft.com/office/2006/metadata/properties/metaAttributes" ct:_="" ma:_="" ma:contentTypeName="RTN Document" ma:contentTypeID="0x0101002AFEB0AF617C42469C40496D3AFC76DF00A8AC449D63EDD54FB13DF08C1821F471" ma:contentTypeVersion="3" ma:contentTypeDescription="" ma:contentTypeScope="" ma:versionID="b4356ac8ec202e6dba0454b7be98728d">
  <xsd:schema xmlns:xsd="http://www.w3.org/2001/XMLSchema" xmlns:xs="http://www.w3.org/2001/XMLSchema" xmlns:p="http://schemas.microsoft.com/office/2006/metadata/properties" xmlns:ns2="a67c6efd-3f18-4d0e-89e0-f6d30c3b2883" targetNamespace="http://schemas.microsoft.com/office/2006/metadata/properties" ma:root="true" ma:fieldsID="76556c35fb9571c371f7016bd87c82ff" ns2:_="">
    <xsd:import namespace="a67c6efd-3f18-4d0e-89e0-f6d30c3b2883"/>
    <xsd:element name="properties">
      <xsd:complexType>
        <xsd:sequence>
          <xsd:element name="documentManagement">
            <xsd:complexType>
              <xsd:all>
                <xsd:element ref="ns2:k565be9a92964f0991ef8e26c0664e9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7c6efd-3f18-4d0e-89e0-f6d30c3b2883" elementFormDefault="qualified">
    <xsd:import namespace="http://schemas.microsoft.com/office/2006/documentManagement/types"/>
    <xsd:import namespace="http://schemas.microsoft.com/office/infopath/2007/PartnerControls"/>
    <xsd:element name="k565be9a92964f0991ef8e26c0664e97" ma:index="8" ma:taxonomy="true" ma:internalName="k565be9a92964f0991ef8e26c0664e97" ma:taxonomyFieldName="Work_x0020_Product" ma:displayName="Work Product" ma:readOnly="false" ma:default="1;#Work In Progress|c1d885b6-a307-4881-8ac3-0fa4069098db" ma:fieldId="{4565be9a-9296-4f09-91ef-8e26c0664e97}" ma:sspId="579982e7-09cc-4c38-9cb6-cdf2a2ad9fad" ma:termSetId="43a6ed11-5d1a-4858-9168-4d76faaf2ba3"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d77a8769-9cff-40c5-b56a-8f97f00417a9}" ma:internalName="TaxCatchAll" ma:showField="CatchAllData" ma:web="0acdeb1d-97fe-400c-9681-39753f6d6f4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77a8769-9cff-40c5-b56a-8f97f00417a9}" ma:internalName="TaxCatchAllLabel" ma:readOnly="true" ma:showField="CatchAllDataLabel" ma:web="0acdeb1d-97fe-400c-9681-39753f6d6f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k565be9a92964f0991ef8e26c0664e97 xmlns="a67c6efd-3f18-4d0e-89e0-f6d30c3b2883">
      <Terms xmlns="http://schemas.microsoft.com/office/infopath/2007/PartnerControls">
        <TermInfo xmlns="http://schemas.microsoft.com/office/infopath/2007/PartnerControls">
          <TermName xmlns="http://schemas.microsoft.com/office/infopath/2007/PartnerControls">Work In Progress</TermName>
          <TermId xmlns="http://schemas.microsoft.com/office/infopath/2007/PartnerControls">c1d885b6-a307-4881-8ac3-0fa4069098db</TermId>
        </TermInfo>
      </Terms>
    </k565be9a92964f0991ef8e26c0664e97>
    <TaxCatchAll xmlns="a67c6efd-3f18-4d0e-89e0-f6d30c3b2883">
      <Value>1</Value>
    </TaxCatchAll>
  </documentManagement>
</p:properties>
</file>

<file path=customXml/item4.xml><?xml version="1.0" encoding="utf-8"?>
<sisl xmlns:xsi="http://www.w3.org/2001/XMLSchema-instance" xmlns:xsd="http://www.w3.org/2001/XMLSchema" xmlns="http://www.boldonjames.com/2008/01/sie/internal/label" sislVersion="0" policy="cde53ac1-bf5f-4aae-9cf1-07509e23a4b0" origin="userSelected"/>
</file>

<file path=customXml/item5.xml><?xml version="1.0" encoding="utf-8"?>
<WrappedLabelHistory xmlns:xsi="http://www.w3.org/2001/XMLSchema-instance" xmlns:xsd="http://www.w3.org/2001/XMLSchema" xmlns="http://www.boldonjames.com/2016/02/Classifier/internal/wrappedLabelHistory">
  <Value>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oaXRqODMyMjwvVXNlck5hbWU+PERhdGVUaW1lPjExLzE0LzIwMjMgNjo1NjoxNiBQTTwvRGF0ZVRpbWU+PExhYmVsU3RyaW5nPlRoaXMgYXJ0aWZhY3QgaGFzIG5vIGNsYXNzaWZpY2F0aW9uLjwvTGFiZWxTdHJpbmc+PC9pdGVtPjwvbGFiZWxIaXN0b3J5Pg==</Value>
</WrappedLabelHistory>
</file>

<file path=customXml/item6.xml><?xml version="1.0" encoding="utf-8"?>
<?mso-contentType ?>
<SharedContentType xmlns="Microsoft.SharePoint.Taxonomy.ContentTypeSync" SourceId="579982e7-09cc-4c38-9cb6-cdf2a2ad9fad" ContentTypeId="0x0101002AFEB0AF617C42469C40496D3AFC76DF" PreviousValue="false"/>
</file>

<file path=customXml/itemProps1.xml><?xml version="1.0" encoding="utf-8"?>
<ds:datastoreItem xmlns:ds="http://schemas.openxmlformats.org/officeDocument/2006/customXml" ds:itemID="{D668A1F1-0D6E-4339-8A6D-0C7519C2C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7c6efd-3f18-4d0e-89e0-f6d30c3b28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F0F3A0-F76E-4BC5-8FE2-89C2C4138E1A}">
  <ds:schemaRefs>
    <ds:schemaRef ds:uri="http://schemas.microsoft.com/sharepoint/v3/contenttype/forms"/>
  </ds:schemaRefs>
</ds:datastoreItem>
</file>

<file path=customXml/itemProps3.xml><?xml version="1.0" encoding="utf-8"?>
<ds:datastoreItem xmlns:ds="http://schemas.openxmlformats.org/officeDocument/2006/customXml" ds:itemID="{E0399B9A-3104-48DA-9EF2-FFA98DC4370F}">
  <ds:schemaRefs>
    <ds:schemaRef ds:uri="http://schemas.microsoft.com/office/2006/documentManagement/types"/>
    <ds:schemaRef ds:uri="http://schemas.microsoft.com/office/2006/metadata/properties"/>
    <ds:schemaRef ds:uri="http://schemas.microsoft.com/office/infopath/2007/PartnerControls"/>
    <ds:schemaRef ds:uri="http://purl.org/dc/dcmitype/"/>
    <ds:schemaRef ds:uri="http://www.w3.org/XML/1998/namespace"/>
    <ds:schemaRef ds:uri="http://purl.org/dc/elements/1.1/"/>
    <ds:schemaRef ds:uri="http://purl.org/dc/terms/"/>
    <ds:schemaRef ds:uri="http://schemas.openxmlformats.org/package/2006/metadata/core-properties"/>
    <ds:schemaRef ds:uri="a67c6efd-3f18-4d0e-89e0-f6d30c3b2883"/>
  </ds:schemaRefs>
</ds:datastoreItem>
</file>

<file path=customXml/itemProps4.xml><?xml version="1.0" encoding="utf-8"?>
<ds:datastoreItem xmlns:ds="http://schemas.openxmlformats.org/officeDocument/2006/customXml" ds:itemID="{9F29A059-11C1-467E-80ED-DF1B327BB766}">
  <ds:schemaRefs>
    <ds:schemaRef ds:uri="http://www.w3.org/2001/XMLSchema"/>
    <ds:schemaRef ds:uri="http://www.boldonjames.com/2008/01/sie/internal/label"/>
  </ds:schemaRefs>
</ds:datastoreItem>
</file>

<file path=customXml/itemProps5.xml><?xml version="1.0" encoding="utf-8"?>
<ds:datastoreItem xmlns:ds="http://schemas.openxmlformats.org/officeDocument/2006/customXml" ds:itemID="{25A62911-605E-480E-B57A-AC699F0D217D}">
  <ds:schemaRefs>
    <ds:schemaRef ds:uri="http://www.w3.org/2001/XMLSchema"/>
    <ds:schemaRef ds:uri="http://www.boldonjames.com/2016/02/Classifier/internal/wrappedLabelHistory"/>
  </ds:schemaRefs>
</ds:datastoreItem>
</file>

<file path=customXml/itemProps6.xml><?xml version="1.0" encoding="utf-8"?>
<ds:datastoreItem xmlns:ds="http://schemas.openxmlformats.org/officeDocument/2006/customXml" ds:itemID="{7C13A20F-5ED6-48EB-A08F-77FB249CBC53}">
  <ds:schemaRefs>
    <ds:schemaRef ds:uri="Microsoft.SharePoint.Taxonomy.ContentTypeSync"/>
  </ds:schemaRefs>
</ds:datastoreItem>
</file>

<file path=docMetadata/LabelInfo.xml><?xml version="1.0" encoding="utf-8"?>
<clbl:labelList xmlns:clbl="http://schemas.microsoft.com/office/2020/mipLabelMetadata">
  <clbl:label id="{4447dd6a-a4a1-440b-a6a3-9124ef1ee017}" enabled="1" method="Privileged" siteId="{7a18110d-ef9b-4274-acef-e62ab0fe28ed}" contentBits="0" removed="0"/>
</clbl:labelList>
</file>

<file path=docProps/app.xml><?xml version="1.0" encoding="utf-8"?>
<Properties xmlns="http://schemas.openxmlformats.org/officeDocument/2006/extended-properties" xmlns:vt="http://schemas.openxmlformats.org/officeDocument/2006/docPropsVTypes">
  <Template>EOSDIS-EED.thmx</Template>
  <TotalTime>12309</TotalTime>
  <Words>805</Words>
  <Application>Microsoft Office PowerPoint</Application>
  <PresentationFormat>Custom</PresentationFormat>
  <Paragraphs>51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Avenir Heavy</vt:lpstr>
      <vt:lpstr>Franklin Gothic Book</vt:lpstr>
      <vt:lpstr>Helvetica Neue</vt:lpstr>
      <vt:lpstr>EOSDIS-EED</vt:lpstr>
      <vt:lpstr>Zarr stores in NASA’s EOSDIS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G PLOFCHAN</dc:creator>
  <cp:lastModifiedBy>Trakas, Diane E. (GSFC-423.0)[ASRC FEDERAL SYSTEM SOLUTIONS]</cp:lastModifiedBy>
  <cp:revision>309</cp:revision>
  <dcterms:modified xsi:type="dcterms:W3CDTF">2023-11-14T19:18:25Z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0x0101002AFEB0AF617C42469C40496D3AFC76DF00A8AC449D63EDD54FB13DF08C1821F471</vt:lpwstr>
  </property>
  <property fmtid="{D5CDD505-2E9C-101B-9397-08002B2CF9AE}" pid="3" name="Work Product">
    <vt:lpwstr>1;#Work In Progress|c1d885b6-a307-4881-8ac3-0fa4069098db</vt:lpwstr>
  </property>
  <property fmtid="{D5CDD505-2E9C-101B-9397-08002B2CF9AE}" pid="4" name="docIndexRef">
    <vt:lpwstr>19a5f09d-6cdb-4e80-b274-04a656d8c431</vt:lpwstr>
  </property>
  <property fmtid="{D5CDD505-2E9C-101B-9397-08002B2CF9AE}" pid="5" name="bjDocumentSecurityLabel">
    <vt:lpwstr>This artifact has no classification.</vt:lpwstr>
  </property>
  <property fmtid="{D5CDD505-2E9C-101B-9397-08002B2CF9AE}" pid="6" name="bjClsUserRVM">
    <vt:lpwstr>[]</vt:lpwstr>
  </property>
  <property fmtid="{D5CDD505-2E9C-101B-9397-08002B2CF9AE}" pid="7" name="bjSaver">
    <vt:lpwstr>E+49HE4RIfdTDB+rrmw6p1ByqEjvo5LR</vt:lpwstr>
  </property>
  <property fmtid="{D5CDD505-2E9C-101B-9397-08002B2CF9AE}" pid="8" name="bjLabelHistoryID">
    <vt:lpwstr>{25A62911-605E-480E-B57A-AC699F0D217D}</vt:lpwstr>
  </property>
</Properties>
</file>